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</p:sldMasterIdLst>
  <p:sldIdLst>
    <p:sldId id="256" r:id="rId7"/>
    <p:sldId id="257" r:id="rId8"/>
    <p:sldId id="258" r:id="rId9"/>
    <p:sldId id="261" r:id="rId10"/>
    <p:sldId id="286" r:id="rId11"/>
    <p:sldId id="289" r:id="rId12"/>
    <p:sldId id="288" r:id="rId13"/>
    <p:sldId id="291" r:id="rId14"/>
    <p:sldId id="266" r:id="rId15"/>
    <p:sldId id="292" r:id="rId16"/>
    <p:sldId id="268" r:id="rId17"/>
    <p:sldId id="271" r:id="rId18"/>
    <p:sldId id="272" r:id="rId19"/>
    <p:sldId id="273" r:id="rId20"/>
    <p:sldId id="293" r:id="rId21"/>
    <p:sldId id="294" r:id="rId22"/>
    <p:sldId id="295" r:id="rId23"/>
    <p:sldId id="296" r:id="rId24"/>
    <p:sldId id="282" r:id="rId25"/>
    <p:sldId id="284" r:id="rId26"/>
    <p:sldId id="285" r:id="rId27"/>
    <p:sldId id="29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9DFD41-14CF-486C-8B49-8B6CF614810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6CF216-9486-478F-A720-FD42354F841F}">
      <dgm:prSet phldrT="[Text]" custT="1"/>
      <dgm:spPr>
        <a:ln>
          <a:noFill/>
        </a:ln>
      </dgm:spPr>
      <dgm:t>
        <a:bodyPr/>
        <a:lstStyle/>
        <a:p>
          <a:pPr algn="just"/>
          <a:r>
            <a:rPr lang="en-US" sz="2000" b="1" dirty="0"/>
            <a:t>S</a:t>
          </a:r>
          <a:r>
            <a:rPr lang="en-US" sz="1800" dirty="0"/>
            <a:t>mall - Capacity up to 300 MW(e)</a:t>
          </a:r>
        </a:p>
      </dgm:t>
    </dgm:pt>
    <dgm:pt modelId="{CEE23CD8-4BF2-4237-804E-89E20387661D}" type="parTrans" cxnId="{152BEBDC-678F-4156-B5F1-E20EE6186A83}">
      <dgm:prSet/>
      <dgm:spPr/>
      <dgm:t>
        <a:bodyPr/>
        <a:lstStyle/>
        <a:p>
          <a:pPr algn="just"/>
          <a:endParaRPr lang="en-US" sz="2800"/>
        </a:p>
      </dgm:t>
    </dgm:pt>
    <dgm:pt modelId="{489DB1C5-FAE1-465E-807A-54A64AD321B9}" type="sibTrans" cxnId="{152BEBDC-678F-4156-B5F1-E20EE6186A83}">
      <dgm:prSet/>
      <dgm:spPr/>
      <dgm:t>
        <a:bodyPr/>
        <a:lstStyle/>
        <a:p>
          <a:pPr algn="just"/>
          <a:endParaRPr lang="en-US" sz="2800"/>
        </a:p>
      </dgm:t>
    </dgm:pt>
    <dgm:pt modelId="{1EF2C11D-DC92-4127-B12C-FC11C8AC0E1D}">
      <dgm:prSet phldrT="[Text]" custT="1"/>
      <dgm:spPr>
        <a:ln>
          <a:noFill/>
        </a:ln>
      </dgm:spPr>
      <dgm:t>
        <a:bodyPr/>
        <a:lstStyle/>
        <a:p>
          <a:pPr algn="just"/>
          <a:r>
            <a:rPr lang="en-US" sz="2000" b="1" dirty="0"/>
            <a:t>M</a:t>
          </a:r>
          <a:r>
            <a:rPr lang="en-US" sz="1800" dirty="0"/>
            <a:t>odular – Modular construction</a:t>
          </a:r>
        </a:p>
      </dgm:t>
    </dgm:pt>
    <dgm:pt modelId="{39AFC2F7-13D8-4E77-96E9-BB0F2866664E}" type="parTrans" cxnId="{17B321BF-A5E4-4633-9D79-FFD55F6A0C68}">
      <dgm:prSet/>
      <dgm:spPr/>
      <dgm:t>
        <a:bodyPr/>
        <a:lstStyle/>
        <a:p>
          <a:pPr algn="just"/>
          <a:endParaRPr lang="en-US" sz="2800"/>
        </a:p>
      </dgm:t>
    </dgm:pt>
    <dgm:pt modelId="{0372DCD7-9CE7-4C10-A96D-A4FB8F897971}" type="sibTrans" cxnId="{17B321BF-A5E4-4633-9D79-FFD55F6A0C68}">
      <dgm:prSet/>
      <dgm:spPr/>
      <dgm:t>
        <a:bodyPr/>
        <a:lstStyle/>
        <a:p>
          <a:pPr algn="just"/>
          <a:endParaRPr lang="en-US" sz="2800"/>
        </a:p>
      </dgm:t>
    </dgm:pt>
    <dgm:pt modelId="{E87ACD3E-B106-43EB-8AD2-C88E1AF21567}">
      <dgm:prSet phldrT="[Text]" custT="1"/>
      <dgm:spPr>
        <a:ln>
          <a:noFill/>
        </a:ln>
      </dgm:spPr>
      <dgm:t>
        <a:bodyPr/>
        <a:lstStyle/>
        <a:p>
          <a:pPr algn="just"/>
          <a:r>
            <a:rPr lang="en-US" sz="2000" b="1" dirty="0"/>
            <a:t>R</a:t>
          </a:r>
          <a:r>
            <a:rPr lang="en-US" sz="1800" dirty="0"/>
            <a:t>eactor – Nuclear reactor; fission reaction leads to production of energy</a:t>
          </a:r>
        </a:p>
        <a:p>
          <a:pPr algn="just"/>
          <a:r>
            <a:rPr lang="en-US" sz="1800" u="sng" dirty="0"/>
            <a:t>Advanced reactors with smaller footprints and modular capabilities</a:t>
          </a:r>
        </a:p>
      </dgm:t>
    </dgm:pt>
    <dgm:pt modelId="{9E1664B4-F5AA-47FA-B770-DA47CD4FF93B}" type="parTrans" cxnId="{AAD1059F-CAFD-40C9-9308-A9AA01F10D0A}">
      <dgm:prSet/>
      <dgm:spPr/>
      <dgm:t>
        <a:bodyPr/>
        <a:lstStyle/>
        <a:p>
          <a:pPr algn="just"/>
          <a:endParaRPr lang="en-US" sz="2800"/>
        </a:p>
      </dgm:t>
    </dgm:pt>
    <dgm:pt modelId="{9D224314-2132-411E-9594-F8419D13870E}" type="sibTrans" cxnId="{AAD1059F-CAFD-40C9-9308-A9AA01F10D0A}">
      <dgm:prSet/>
      <dgm:spPr/>
      <dgm:t>
        <a:bodyPr/>
        <a:lstStyle/>
        <a:p>
          <a:pPr algn="just"/>
          <a:endParaRPr lang="en-US" sz="2800"/>
        </a:p>
      </dgm:t>
    </dgm:pt>
    <dgm:pt modelId="{C1270D50-777D-40FF-90F7-9DDE52764C7B}" type="pres">
      <dgm:prSet presAssocID="{139DFD41-14CF-486C-8B49-8B6CF614810D}" presName="compositeShape" presStyleCnt="0">
        <dgm:presLayoutVars>
          <dgm:dir/>
          <dgm:resizeHandles/>
        </dgm:presLayoutVars>
      </dgm:prSet>
      <dgm:spPr/>
    </dgm:pt>
    <dgm:pt modelId="{68FF9365-688E-4905-A154-36FC524525EC}" type="pres">
      <dgm:prSet presAssocID="{139DFD41-14CF-486C-8B49-8B6CF614810D}" presName="pyramid" presStyleLbl="node1" presStyleIdx="0" presStyleCnt="1" custAng="16200000" custScaleX="64687" custScaleY="67940" custLinFactX="-49597" custLinFactNeighborX="-100000" custLinFactNeighborY="0"/>
      <dgm:spPr>
        <a:prstGeom prst="flowChartDelay">
          <a:avLst/>
        </a:prstGeom>
        <a:solidFill>
          <a:schemeClr val="accent6">
            <a:lumMod val="60000"/>
            <a:lumOff val="40000"/>
          </a:schemeClr>
        </a:solidFill>
      </dgm:spPr>
    </dgm:pt>
    <dgm:pt modelId="{3EBBE167-CF1C-4087-A2FA-CFFD7D087C13}" type="pres">
      <dgm:prSet presAssocID="{139DFD41-14CF-486C-8B49-8B6CF614810D}" presName="theList" presStyleCnt="0"/>
      <dgm:spPr/>
    </dgm:pt>
    <dgm:pt modelId="{689F09D0-1B59-47AA-B9FC-478DCA6D1100}" type="pres">
      <dgm:prSet presAssocID="{166CF216-9486-478F-A720-FD42354F841F}" presName="aNode" presStyleLbl="fgAcc1" presStyleIdx="0" presStyleCnt="3" custScaleX="608902" custScaleY="14526" custLinFactY="5685" custLinFactNeighborX="13796" custLinFactNeighborY="100000">
        <dgm:presLayoutVars>
          <dgm:bulletEnabled val="1"/>
        </dgm:presLayoutVars>
      </dgm:prSet>
      <dgm:spPr/>
    </dgm:pt>
    <dgm:pt modelId="{F457FAD3-DAE8-403E-AB1E-833610E6BFDC}" type="pres">
      <dgm:prSet presAssocID="{166CF216-9486-478F-A720-FD42354F841F}" presName="aSpace" presStyleCnt="0"/>
      <dgm:spPr/>
    </dgm:pt>
    <dgm:pt modelId="{343DA6A9-D68F-4421-990F-D866294056EF}" type="pres">
      <dgm:prSet presAssocID="{1EF2C11D-DC92-4127-B12C-FC11C8AC0E1D}" presName="aNode" presStyleLbl="fgAcc1" presStyleIdx="1" presStyleCnt="3" custScaleX="622618" custScaleY="20581" custLinFactNeighborX="20654" custLinFactNeighborY="65872">
        <dgm:presLayoutVars>
          <dgm:bulletEnabled val="1"/>
        </dgm:presLayoutVars>
      </dgm:prSet>
      <dgm:spPr/>
    </dgm:pt>
    <dgm:pt modelId="{2673E9D6-9B60-497F-B2C1-4F7F50E2C1BA}" type="pres">
      <dgm:prSet presAssocID="{1EF2C11D-DC92-4127-B12C-FC11C8AC0E1D}" presName="aSpace" presStyleCnt="0"/>
      <dgm:spPr/>
    </dgm:pt>
    <dgm:pt modelId="{CEC46857-FB11-42D1-BD9B-6E2F154FDB0E}" type="pres">
      <dgm:prSet presAssocID="{E87ACD3E-B106-43EB-8AD2-C88E1AF21567}" presName="aNode" presStyleLbl="fgAcc1" presStyleIdx="2" presStyleCnt="3" custScaleX="598703" custScaleY="32594" custLinFactNeighborX="8697" custLinFactNeighborY="-21188">
        <dgm:presLayoutVars>
          <dgm:bulletEnabled val="1"/>
        </dgm:presLayoutVars>
      </dgm:prSet>
      <dgm:spPr/>
    </dgm:pt>
    <dgm:pt modelId="{61169805-5405-4C29-931F-05CAFBFA7BF7}" type="pres">
      <dgm:prSet presAssocID="{E87ACD3E-B106-43EB-8AD2-C88E1AF21567}" presName="aSpace" presStyleCnt="0"/>
      <dgm:spPr/>
    </dgm:pt>
  </dgm:ptLst>
  <dgm:cxnLst>
    <dgm:cxn modelId="{337E6126-11DD-4F0A-BF9B-D7A029EF3DE2}" type="presOf" srcId="{E87ACD3E-B106-43EB-8AD2-C88E1AF21567}" destId="{CEC46857-FB11-42D1-BD9B-6E2F154FDB0E}" srcOrd="0" destOrd="0" presId="urn:microsoft.com/office/officeart/2005/8/layout/pyramid2"/>
    <dgm:cxn modelId="{21081A32-F9FB-4666-8EA6-FC6E7182CB8B}" type="presOf" srcId="{139DFD41-14CF-486C-8B49-8B6CF614810D}" destId="{C1270D50-777D-40FF-90F7-9DDE52764C7B}" srcOrd="0" destOrd="0" presId="urn:microsoft.com/office/officeart/2005/8/layout/pyramid2"/>
    <dgm:cxn modelId="{67502D83-9D06-4C52-80CD-9EFC7E6B04C7}" type="presOf" srcId="{1EF2C11D-DC92-4127-B12C-FC11C8AC0E1D}" destId="{343DA6A9-D68F-4421-990F-D866294056EF}" srcOrd="0" destOrd="0" presId="urn:microsoft.com/office/officeart/2005/8/layout/pyramid2"/>
    <dgm:cxn modelId="{AAD1059F-CAFD-40C9-9308-A9AA01F10D0A}" srcId="{139DFD41-14CF-486C-8B49-8B6CF614810D}" destId="{E87ACD3E-B106-43EB-8AD2-C88E1AF21567}" srcOrd="2" destOrd="0" parTransId="{9E1664B4-F5AA-47FA-B770-DA47CD4FF93B}" sibTransId="{9D224314-2132-411E-9594-F8419D13870E}"/>
    <dgm:cxn modelId="{433346B4-4AA0-498E-AB27-D3831D1FACCF}" type="presOf" srcId="{166CF216-9486-478F-A720-FD42354F841F}" destId="{689F09D0-1B59-47AA-B9FC-478DCA6D1100}" srcOrd="0" destOrd="0" presId="urn:microsoft.com/office/officeart/2005/8/layout/pyramid2"/>
    <dgm:cxn modelId="{17B321BF-A5E4-4633-9D79-FFD55F6A0C68}" srcId="{139DFD41-14CF-486C-8B49-8B6CF614810D}" destId="{1EF2C11D-DC92-4127-B12C-FC11C8AC0E1D}" srcOrd="1" destOrd="0" parTransId="{39AFC2F7-13D8-4E77-96E9-BB0F2866664E}" sibTransId="{0372DCD7-9CE7-4C10-A96D-A4FB8F897971}"/>
    <dgm:cxn modelId="{152BEBDC-678F-4156-B5F1-E20EE6186A83}" srcId="{139DFD41-14CF-486C-8B49-8B6CF614810D}" destId="{166CF216-9486-478F-A720-FD42354F841F}" srcOrd="0" destOrd="0" parTransId="{CEE23CD8-4BF2-4237-804E-89E20387661D}" sibTransId="{489DB1C5-FAE1-465E-807A-54A64AD321B9}"/>
    <dgm:cxn modelId="{34E8328A-F546-4297-940D-B65088A1A233}" type="presParOf" srcId="{C1270D50-777D-40FF-90F7-9DDE52764C7B}" destId="{68FF9365-688E-4905-A154-36FC524525EC}" srcOrd="0" destOrd="0" presId="urn:microsoft.com/office/officeart/2005/8/layout/pyramid2"/>
    <dgm:cxn modelId="{757622F2-685B-4078-8493-02A37630FE21}" type="presParOf" srcId="{C1270D50-777D-40FF-90F7-9DDE52764C7B}" destId="{3EBBE167-CF1C-4087-A2FA-CFFD7D087C13}" srcOrd="1" destOrd="0" presId="urn:microsoft.com/office/officeart/2005/8/layout/pyramid2"/>
    <dgm:cxn modelId="{2448F71E-68E3-498C-934D-62143F54C281}" type="presParOf" srcId="{3EBBE167-CF1C-4087-A2FA-CFFD7D087C13}" destId="{689F09D0-1B59-47AA-B9FC-478DCA6D1100}" srcOrd="0" destOrd="0" presId="urn:microsoft.com/office/officeart/2005/8/layout/pyramid2"/>
    <dgm:cxn modelId="{0DB3D9FC-7101-49A0-90FF-DFB052C04388}" type="presParOf" srcId="{3EBBE167-CF1C-4087-A2FA-CFFD7D087C13}" destId="{F457FAD3-DAE8-403E-AB1E-833610E6BFDC}" srcOrd="1" destOrd="0" presId="urn:microsoft.com/office/officeart/2005/8/layout/pyramid2"/>
    <dgm:cxn modelId="{00169826-00B0-42E1-A989-B853DB9941CD}" type="presParOf" srcId="{3EBBE167-CF1C-4087-A2FA-CFFD7D087C13}" destId="{343DA6A9-D68F-4421-990F-D866294056EF}" srcOrd="2" destOrd="0" presId="urn:microsoft.com/office/officeart/2005/8/layout/pyramid2"/>
    <dgm:cxn modelId="{2D88FAA5-1A77-4226-86F1-B5A46664D05E}" type="presParOf" srcId="{3EBBE167-CF1C-4087-A2FA-CFFD7D087C13}" destId="{2673E9D6-9B60-497F-B2C1-4F7F50E2C1BA}" srcOrd="3" destOrd="0" presId="urn:microsoft.com/office/officeart/2005/8/layout/pyramid2"/>
    <dgm:cxn modelId="{E262A57C-561F-4726-AE4B-A14661221865}" type="presParOf" srcId="{3EBBE167-CF1C-4087-A2FA-CFFD7D087C13}" destId="{CEC46857-FB11-42D1-BD9B-6E2F154FDB0E}" srcOrd="4" destOrd="0" presId="urn:microsoft.com/office/officeart/2005/8/layout/pyramid2"/>
    <dgm:cxn modelId="{72EF7CCB-7193-4BA4-9744-6A433D8A34A9}" type="presParOf" srcId="{3EBBE167-CF1C-4087-A2FA-CFFD7D087C13}" destId="{61169805-5405-4C29-931F-05CAFBFA7BF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FF9365-688E-4905-A154-36FC524525EC}">
      <dsp:nvSpPr>
        <dsp:cNvPr id="0" name=""/>
        <dsp:cNvSpPr/>
      </dsp:nvSpPr>
      <dsp:spPr>
        <a:xfrm rot="16200000">
          <a:off x="163496" y="438618"/>
          <a:ext cx="1769989" cy="1858999"/>
        </a:xfrm>
        <a:prstGeom prst="flowChartDelay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9F09D0-1B59-47AA-B9FC-478DCA6D1100}">
      <dsp:nvSpPr>
        <dsp:cNvPr id="0" name=""/>
        <dsp:cNvSpPr/>
      </dsp:nvSpPr>
      <dsp:spPr>
        <a:xfrm>
          <a:off x="861640" y="652287"/>
          <a:ext cx="10829651" cy="30213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</a:t>
          </a:r>
          <a:r>
            <a:rPr lang="en-US" sz="1800" kern="1200" dirty="0"/>
            <a:t>mall - Capacity up to 300 MW(e)</a:t>
          </a:r>
        </a:p>
      </dsp:txBody>
      <dsp:txXfrm>
        <a:off x="876389" y="667036"/>
        <a:ext cx="10800153" cy="272638"/>
      </dsp:txXfrm>
    </dsp:sp>
    <dsp:sp modelId="{343DA6A9-D68F-4421-990F-D866294056EF}">
      <dsp:nvSpPr>
        <dsp:cNvPr id="0" name=""/>
        <dsp:cNvSpPr/>
      </dsp:nvSpPr>
      <dsp:spPr>
        <a:xfrm>
          <a:off x="861640" y="1007441"/>
          <a:ext cx="11073597" cy="4280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</a:t>
          </a:r>
          <a:r>
            <a:rPr lang="en-US" sz="1800" kern="1200" dirty="0"/>
            <a:t>odular – Modular construction</a:t>
          </a:r>
        </a:p>
      </dsp:txBody>
      <dsp:txXfrm>
        <a:off x="882537" y="1028338"/>
        <a:ext cx="11031803" cy="386284"/>
      </dsp:txXfrm>
    </dsp:sp>
    <dsp:sp modelId="{CEC46857-FB11-42D1-BD9B-6E2F154FDB0E}">
      <dsp:nvSpPr>
        <dsp:cNvPr id="0" name=""/>
        <dsp:cNvSpPr/>
      </dsp:nvSpPr>
      <dsp:spPr>
        <a:xfrm>
          <a:off x="861649" y="1469163"/>
          <a:ext cx="10648256" cy="6779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R</a:t>
          </a:r>
          <a:r>
            <a:rPr lang="en-US" sz="1800" kern="1200" dirty="0"/>
            <a:t>eactor – Nuclear reactor; fission reaction leads to production of energy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u="sng" kern="1200" dirty="0"/>
            <a:t>Advanced reactors with smaller footprints and modular capabilities</a:t>
          </a:r>
        </a:p>
      </dsp:txBody>
      <dsp:txXfrm>
        <a:off x="894743" y="1502257"/>
        <a:ext cx="10582068" cy="611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582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759FE-B453-423D-8A3E-DBE4C176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2024-10-04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E082A-8926-41AB-A442-E74D00F4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48BDA-51CA-4CEA-A280-C6361F5F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919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1B8BB-2B32-4C3B-AE7E-001194DFD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056"/>
            <a:ext cx="10515600" cy="458590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4D69A-33C5-486D-BF72-5D6613E0B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2024-10-04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86119-F657-4B77-BC2B-1F51CFBB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83F7A-9B91-4CA6-8A2A-C74D3EE0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DC51232-3849-4FF5-B284-73C697C97A62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863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71DE-9ADE-4FDA-914B-50ADFEFD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6AFF7-5422-464D-9640-A343B2C65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A1CEB-4E9D-40A0-9676-277BC606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2024-10-04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E6A1F-11CE-4450-9164-57F6EFD4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D11E9-3210-4333-BE6C-2CC3AF9B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220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6AC1B-8870-45FB-996F-B7052614F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6B249-818E-40C2-894A-72424F47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D5D8C-512C-42CB-AF28-79A4CF2D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2024-10-04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6C41C-9F54-4018-B6ED-D71C059E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CABD5-560E-442B-B16E-885272B0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0271F8C-0430-4817-9691-A9152CDA6335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105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BCFA9-8C0B-4953-A523-605D10509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7BEC5-4045-45D8-9042-38CAAB45A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B778C-F4A7-4281-B1E3-535B244FB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156FA-5233-43BF-9D0C-0684E87C4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57067-4C60-4A3C-8D0C-E6ECBBF6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2024-10-04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E961C6-2BC2-4800-993C-24C4F6EF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D1F74-C816-4B43-8762-C03471C3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DB35753-45F7-4205-8B26-196B0355869B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621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7257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BE28C-D55D-458D-A65A-6A7DEF3D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2024-10-04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F28E1-7A4D-47A1-B72D-4744884C3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9372E-DC35-4589-A5D0-F116D3B6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178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FDA39-CE8E-C213-A06D-B7B736776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CCBAB-4839-CB56-5FD1-1852ADB93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8350A-C41D-9A7A-C1F4-2A1FE0B05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A9FA-B882-6E46-BEC9-DCFFE5A48F29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F7B3C-CC29-A265-2C97-AF28CC8ED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0EE43-4BE1-1BB2-E057-97EABC50E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5E5E-75F8-B647-945D-10861DE8F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2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759FE-B453-423D-8A3E-DBE4C176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2024-10-04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E082A-8926-41AB-A442-E74D00F4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48BDA-51CA-4CEA-A280-C6361F5F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354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EB9B2-A5AD-426B-A36E-14CA2DFAC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1B8BB-2B32-4C3B-AE7E-001194DFD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4D69A-33C5-486D-BF72-5D6613E0B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2024-10-04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86119-F657-4B77-BC2B-1F51CFBB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83F7A-9B91-4CA6-8A2A-C74D3EE0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558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71DE-9ADE-4FDA-914B-50ADFEFD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6AFF7-5422-464D-9640-A343B2C65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A1CEB-4E9D-40A0-9676-277BC606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2024-10-04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E6A1F-11CE-4450-9164-57F6EFD4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D11E9-3210-4333-BE6C-2CC3AF9B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81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8ABD7-C77C-46B5-8E32-90A2168AA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6AC1B-8870-45FB-996F-B7052614F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6B249-818E-40C2-894A-72424F47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D5D8C-512C-42CB-AF28-79A4CF2D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2024-10-04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6C41C-9F54-4018-B6ED-D71C059E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CABD5-560E-442B-B16E-885272B0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917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B32F5-3031-47F0-9B45-6741134A9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BCFA9-8C0B-4953-A523-605D10509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7BEC5-4045-45D8-9042-38CAAB45A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B778C-F4A7-4281-B1E3-535B244FB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156FA-5233-43BF-9D0C-0684E87C4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57067-4C60-4A3C-8D0C-E6ECBBF6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2024-10-04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E961C6-2BC2-4800-993C-24C4F6EF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D1F74-C816-4B43-8762-C03471C3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883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698E3-73A1-47DF-BE6D-AC36FE94C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D3C976-B07D-4478-AA37-DEF2D410F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2024-10-04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F66520-0B13-46B6-A3D1-2B712CB1F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BB3A0B-6EDF-463C-8982-24B539CA8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904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BE28C-D55D-458D-A65A-6A7DEF3D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2024-10-04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F28E1-7A4D-47A1-B72D-4744884C3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9372E-DC35-4589-A5D0-F116D3B6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860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24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2024-10-04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1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2024-10-04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3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2024-10-04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9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4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17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sanand@barc.gov.in" TargetMode="Externa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3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emf"/><Relationship Id="rId1" Type="http://schemas.openxmlformats.org/officeDocument/2006/relationships/slideLayout" Target="../slideLayouts/slideLayout15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141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of NAUA and PRABHAVINI Results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6800" y="1423702"/>
            <a:ext cx="590446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Observations</a:t>
            </a:r>
            <a:r>
              <a:rPr lang="en-IN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Both NAUA and PRABHAVINI codes produce similar aerosol concentration profiles during the injection phase.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Removal due to Gravity, Diffusion, </a:t>
            </a:r>
            <a:r>
              <a:rPr lang="en-US" dirty="0" err="1"/>
              <a:t>Diffusio-phoresis</a:t>
            </a:r>
            <a:r>
              <a:rPr lang="en-US" dirty="0"/>
              <a:t> &amp; Leakages</a:t>
            </a: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Differences arise in the removal phase due to NAUA’s standalone approach versus PRABHAVINI’s coupled boundary condition handling (​</a:t>
            </a:r>
            <a:r>
              <a:rPr lang="en-US" sz="1800" dirty="0"/>
              <a:t>thermodynamic conditions)</a:t>
            </a:r>
            <a:endParaRPr lang="en-IN" dirty="0"/>
          </a:p>
          <a:p>
            <a:r>
              <a:rPr lang="en-IN" b="1" dirty="0"/>
              <a:t>Conclusion</a:t>
            </a:r>
            <a:r>
              <a:rPr lang="en-IN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NAUA’s simplified model shows good agreement with the more complex PRABHAVINI code but lacks some thermodynamic detail</a:t>
            </a:r>
            <a:endParaRPr lang="en-US" sz="1800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4FB85D5-EC71-4BF2-59EE-E0461B0E49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0742" y="1255776"/>
          <a:ext cx="6626037" cy="5134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4423954" imgH="3423450" progId="Origin50.Graph">
                  <p:embed/>
                </p:oleObj>
              </mc:Choice>
              <mc:Fallback>
                <p:oleObj name="Graph" r:id="rId2" imgW="4423954" imgH="3423450" progId="Origin50.Graph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64FB85D5-EC71-4BF2-59EE-E0461B0E49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742" y="1255776"/>
                        <a:ext cx="6626037" cy="51347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5716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77" y="400720"/>
            <a:ext cx="11904785" cy="672367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Coupled fluid-particle dynamics (CFPD)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7" y="1630496"/>
            <a:ext cx="11904785" cy="4963734"/>
          </a:xfrm>
        </p:spPr>
        <p:txBody>
          <a:bodyPr>
            <a:normAutofit lnSpcReduction="10000"/>
          </a:bodyPr>
          <a:lstStyle/>
          <a:p>
            <a:pPr algn="just">
              <a:spcAft>
                <a:spcPts val="1200"/>
              </a:spcAft>
            </a:pPr>
            <a:r>
              <a:rPr lang="en-US" dirty="0"/>
              <a:t>NAUA and PRABHAVINI give insight of evolution of aerosol metrics but assume uniform distribution of the aerosol concentration in the given volume.</a:t>
            </a:r>
          </a:p>
          <a:p>
            <a:pPr algn="just">
              <a:spcAft>
                <a:spcPts val="1200"/>
              </a:spcAft>
            </a:pPr>
            <a:r>
              <a:rPr lang="en-US" dirty="0"/>
              <a:t>Due to complex boundary conditions during such an accident scenario, thermal gradients may lead to spatial heterogeneity in containment environments and hence stratification of aerosol concentration profile (</a:t>
            </a:r>
            <a:r>
              <a:rPr lang="en-US" dirty="0" err="1"/>
              <a:t>Sapra</a:t>
            </a:r>
            <a:r>
              <a:rPr lang="en-US" dirty="0"/>
              <a:t> et al., 2008).</a:t>
            </a:r>
          </a:p>
          <a:p>
            <a:pPr algn="just">
              <a:spcAft>
                <a:spcPts val="1200"/>
              </a:spcAft>
            </a:pPr>
            <a:r>
              <a:rPr lang="en-US" dirty="0"/>
              <a:t>CFPD based tools are required in order to capture such inhomogeneity and improve the prediction of aerosol behavior (</a:t>
            </a:r>
            <a:r>
              <a:rPr lang="en-US" dirty="0" err="1"/>
              <a:t>Kelm</a:t>
            </a:r>
            <a:r>
              <a:rPr lang="en-US" dirty="0"/>
              <a:t> et al., 2021*; EPRI reports, 2018, 2021**).</a:t>
            </a:r>
          </a:p>
          <a:p>
            <a:pPr algn="just">
              <a:spcAft>
                <a:spcPts val="1200"/>
              </a:spcAft>
            </a:pPr>
            <a:r>
              <a:rPr lang="en-US" dirty="0"/>
              <a:t>The simulation for chamber at NATF is carried out using </a:t>
            </a:r>
            <a:r>
              <a:rPr lang="en-US" dirty="0" err="1"/>
              <a:t>Aerosolved</a:t>
            </a:r>
            <a:r>
              <a:rPr lang="en-US" dirty="0"/>
              <a:t> (v 2.0, CFPD code, </a:t>
            </a:r>
            <a:r>
              <a:rPr lang="en-US" dirty="0" err="1"/>
              <a:t>Lucci</a:t>
            </a:r>
            <a:r>
              <a:rPr lang="en-US" dirty="0"/>
              <a:t> et al., 2022) based on open-source library, </a:t>
            </a:r>
            <a:r>
              <a:rPr lang="en-US" dirty="0" err="1"/>
              <a:t>OpenFOAM</a:t>
            </a:r>
            <a:r>
              <a:rPr lang="en-US" dirty="0"/>
              <a:t>.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en-US" sz="2000" dirty="0"/>
              <a:t>*</a:t>
            </a:r>
            <a:r>
              <a:rPr lang="en-US" sz="2000" dirty="0" err="1"/>
              <a:t>containmentFOAM</a:t>
            </a:r>
            <a:r>
              <a:rPr lang="en-US" sz="2000" dirty="0"/>
              <a:t>; **</a:t>
            </a:r>
            <a:r>
              <a:rPr lang="en-US" sz="2000" dirty="0" err="1"/>
              <a:t>iPWR</a:t>
            </a:r>
            <a:r>
              <a:rPr lang="en-US" sz="20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189855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862" y="1245248"/>
            <a:ext cx="4247085" cy="36064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7062908"/>
                  </p:ext>
                </p:extLst>
              </p:nvPr>
            </p:nvGraphicFramePr>
            <p:xfrm>
              <a:off x="85364" y="1292265"/>
              <a:ext cx="5824367" cy="3870960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372355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008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27134">
                    <a:tc>
                      <a:txBody>
                        <a:bodyPr/>
                        <a:lstStyle/>
                        <a:p>
                          <a:r>
                            <a:rPr lang="en-IN" sz="2000" b="1" kern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Parameter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000" b="1" kern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Value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7134"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N" sz="2000" b="1" kern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Aerosol concentration at inlet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3.22 g/m</a:t>
                          </a:r>
                          <a:r>
                            <a:rPr lang="en-US" sz="2000" kern="0" baseline="300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</a:t>
                          </a:r>
                          <a:endParaRPr lang="en-IN" sz="2000" kern="0" baseline="300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7134"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N" sz="2000" b="1" kern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Flow rate/Injection Velocity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130 lpm </a:t>
                          </a:r>
                        </a:p>
                        <a:p>
                          <a:pPr marL="0" marR="0" algn="l" defTabSz="914400" rtl="0" eaLnBrk="1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(0.28 m/s)</a:t>
                          </a:r>
                          <a:endParaRPr lang="en-IN" sz="2000" kern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7134"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N" sz="2000" b="1" kern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Chamber Pressure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000" kern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 </a:t>
                          </a:r>
                          <a:r>
                            <a:rPr lang="en-IN" sz="2000" kern="0" dirty="0" err="1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atm</a:t>
                          </a:r>
                          <a:endParaRPr lang="en-IN" sz="2000" kern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7134"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kern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Inlet diameter</a:t>
                          </a:r>
                          <a:endParaRPr lang="en-IN" sz="2000" b="1" kern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0.10 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7134"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N" sz="2000" b="1" kern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Chamber Temperature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293 K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7134"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N" sz="2000" b="1" kern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CMD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0.211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kern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𝜇</m:t>
                              </m:r>
                              <m:r>
                                <m:rPr>
                                  <m:sty m:val="p"/>
                                </m:rPr>
                                <a:rPr lang="en-US" sz="2000" kern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m</m:t>
                              </m:r>
                            </m:oMath>
                          </a14:m>
                          <a:endParaRPr lang="en-IN" sz="2000" kern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83869"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N" sz="2000" b="1" kern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GSD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2.6</a:t>
                          </a:r>
                          <a:endParaRPr lang="en-IN" sz="2000" kern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83869"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kern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Release duration</a:t>
                          </a:r>
                          <a:endParaRPr lang="en-IN" sz="2000" b="1" kern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15 minutes</a:t>
                          </a:r>
                          <a:endParaRPr lang="en-IN" sz="2000" kern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37964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7062908"/>
                  </p:ext>
                </p:extLst>
              </p:nvPr>
            </p:nvGraphicFramePr>
            <p:xfrm>
              <a:off x="85364" y="1292265"/>
              <a:ext cx="5824367" cy="3870960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372355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008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n-IN" sz="2000" b="1" kern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Parameter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000" b="1" kern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Value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N" sz="2000" b="1" kern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Aerosol concentration at inlet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3.22 g/m</a:t>
                          </a:r>
                          <a:r>
                            <a:rPr lang="en-US" sz="2000" kern="0" baseline="300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</a:t>
                          </a:r>
                          <a:endParaRPr lang="en-IN" sz="2000" kern="0" baseline="300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N" sz="2000" b="1" kern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Flow rate/Injection Velocity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130 lpm </a:t>
                          </a:r>
                        </a:p>
                        <a:p>
                          <a:pPr marL="0" marR="0" algn="l" defTabSz="914400" rtl="0" eaLnBrk="1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(0.28 m/s)</a:t>
                          </a:r>
                          <a:endParaRPr lang="en-IN" sz="2000" kern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N" sz="2000" b="1" kern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Chamber Pressure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000" kern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 </a:t>
                          </a:r>
                          <a:r>
                            <a:rPr lang="en-IN" sz="2000" kern="0" dirty="0" err="1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atm</a:t>
                          </a:r>
                          <a:endParaRPr lang="en-IN" sz="2000" kern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kern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Inlet diameter</a:t>
                          </a:r>
                          <a:endParaRPr lang="en-IN" sz="2000" b="1" kern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0.10 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N" sz="2000" b="1" kern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Chamber Temperature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293 K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N" sz="2000" b="1" kern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CMD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7101" t="-686154" r="-290" b="-22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N" sz="2000" b="1" kern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GSD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2.6</a:t>
                          </a:r>
                          <a:endParaRPr lang="en-IN" sz="2000" kern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kern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Release duration</a:t>
                          </a:r>
                          <a:endParaRPr lang="en-IN" sz="2000" b="1" kern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15 minutes</a:t>
                          </a:r>
                          <a:endParaRPr lang="en-IN" sz="2000" kern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379643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/>
          <p:cNvSpPr txBox="1"/>
          <p:nvPr/>
        </p:nvSpPr>
        <p:spPr>
          <a:xfrm>
            <a:off x="83846" y="5168416"/>
            <a:ext cx="29137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Process Activated:</a:t>
            </a:r>
          </a:p>
          <a:p>
            <a:r>
              <a:rPr lang="en-US" sz="2000" dirty="0"/>
              <a:t>Condensation</a:t>
            </a:r>
          </a:p>
          <a:p>
            <a:r>
              <a:rPr lang="en-US" sz="2000" dirty="0"/>
              <a:t>Coagulation</a:t>
            </a:r>
          </a:p>
          <a:p>
            <a:r>
              <a:rPr lang="en-US" sz="2000" dirty="0"/>
              <a:t>Wall deposition (gravity, diffusion)</a:t>
            </a:r>
          </a:p>
        </p:txBody>
      </p:sp>
      <p:sp>
        <p:nvSpPr>
          <p:cNvPr id="4" name="Rectangle 3"/>
          <p:cNvSpPr/>
          <p:nvPr/>
        </p:nvSpPr>
        <p:spPr>
          <a:xfrm>
            <a:off x="3151987" y="5479990"/>
            <a:ext cx="40444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Computation</a:t>
            </a:r>
            <a:r>
              <a:rPr lang="en-US" sz="1400" b="1" dirty="0"/>
              <a:t> </a:t>
            </a:r>
            <a:r>
              <a:rPr lang="en-US" b="1" dirty="0"/>
              <a:t>time: </a:t>
            </a:r>
          </a:p>
          <a:p>
            <a:pPr algn="just"/>
            <a:r>
              <a:rPr lang="en-US" dirty="0"/>
              <a:t>220 h for 1000 min of simulation run on 600 processors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559635"/>
              </p:ext>
            </p:extLst>
          </p:nvPr>
        </p:nvGraphicFramePr>
        <p:xfrm>
          <a:off x="7524056" y="4734738"/>
          <a:ext cx="4613031" cy="205740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138458">
                  <a:extLst>
                    <a:ext uri="{9D8B030D-6E8A-4147-A177-3AD203B41FA5}">
                      <a16:colId xmlns:a16="http://schemas.microsoft.com/office/drawing/2014/main" val="2622778886"/>
                    </a:ext>
                  </a:extLst>
                </a:gridCol>
                <a:gridCol w="1474573">
                  <a:extLst>
                    <a:ext uri="{9D8B030D-6E8A-4147-A177-3AD203B41FA5}">
                      <a16:colId xmlns:a16="http://schemas.microsoft.com/office/drawing/2014/main" val="2280128052"/>
                    </a:ext>
                  </a:extLst>
                </a:gridCol>
              </a:tblGrid>
              <a:tr h="33030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0" dirty="0">
                          <a:effectLst/>
                        </a:rPr>
                        <a:t>Parameter</a:t>
                      </a:r>
                      <a:endParaRPr lang="en-US" sz="1800" kern="100" dirty="0">
                        <a:effectLst/>
                        <a:latin typeface="Aptos" panose="02110004020202020204"/>
                        <a:ea typeface="Aptos" panose="02110004020202020204"/>
                        <a:cs typeface="Latha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0" dirty="0">
                          <a:effectLst/>
                        </a:rPr>
                        <a:t>Value</a:t>
                      </a:r>
                      <a:endParaRPr lang="en-US" sz="1800" kern="100" dirty="0">
                        <a:effectLst/>
                        <a:latin typeface="Aptos" panose="02110004020202020204"/>
                        <a:ea typeface="Aptos" panose="02110004020202020204"/>
                        <a:cs typeface="Latha"/>
                      </a:endParaRPr>
                    </a:p>
                  </a:txBody>
                  <a:tcPr marL="58277" marR="58277" marT="0" marB="0" anchor="ctr"/>
                </a:tc>
                <a:extLst>
                  <a:ext uri="{0D108BD9-81ED-4DB2-BD59-A6C34878D82A}">
                    <a16:rowId xmlns:a16="http://schemas.microsoft.com/office/drawing/2014/main" val="3580030337"/>
                  </a:ext>
                </a:extLst>
              </a:tr>
              <a:tr h="33030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0" dirty="0">
                          <a:effectLst/>
                        </a:rPr>
                        <a:t>Nodes</a:t>
                      </a:r>
                      <a:endParaRPr lang="en-US" sz="1800" kern="100" dirty="0">
                        <a:effectLst/>
                        <a:latin typeface="Aptos" panose="02110004020202020204"/>
                        <a:ea typeface="Aptos" panose="02110004020202020204"/>
                        <a:cs typeface="Latha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0" dirty="0">
                          <a:effectLst/>
                        </a:rPr>
                        <a:t>322559</a:t>
                      </a:r>
                      <a:endParaRPr lang="en-US" sz="1800" kern="100" dirty="0">
                        <a:effectLst/>
                        <a:latin typeface="Aptos" panose="02110004020202020204"/>
                        <a:ea typeface="Aptos" panose="02110004020202020204"/>
                        <a:cs typeface="Latha"/>
                      </a:endParaRPr>
                    </a:p>
                  </a:txBody>
                  <a:tcPr marL="58277" marR="58277" marT="0" marB="0" anchor="ctr"/>
                </a:tc>
                <a:extLst>
                  <a:ext uri="{0D108BD9-81ED-4DB2-BD59-A6C34878D82A}">
                    <a16:rowId xmlns:a16="http://schemas.microsoft.com/office/drawing/2014/main" val="4236411475"/>
                  </a:ext>
                </a:extLst>
              </a:tr>
              <a:tr h="33030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0" dirty="0">
                          <a:effectLst/>
                        </a:rPr>
                        <a:t>Cells (</a:t>
                      </a:r>
                      <a:r>
                        <a:rPr lang="en-GB" sz="1800" kern="0" dirty="0" err="1">
                          <a:effectLst/>
                        </a:rPr>
                        <a:t>Tetrahedra</a:t>
                      </a:r>
                      <a:r>
                        <a:rPr lang="en-GB" sz="1800" kern="0" dirty="0">
                          <a:effectLst/>
                        </a:rPr>
                        <a:t>)</a:t>
                      </a:r>
                      <a:endParaRPr lang="en-US" sz="1800" kern="100" dirty="0">
                        <a:effectLst/>
                        <a:latin typeface="Aptos" panose="02110004020202020204"/>
                        <a:ea typeface="Aptos" panose="02110004020202020204"/>
                        <a:cs typeface="Latha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0" dirty="0">
                          <a:effectLst/>
                        </a:rPr>
                        <a:t>233092</a:t>
                      </a:r>
                      <a:endParaRPr lang="en-US" sz="1800" kern="100" dirty="0">
                        <a:effectLst/>
                        <a:latin typeface="Aptos" panose="02110004020202020204"/>
                        <a:ea typeface="Aptos" panose="02110004020202020204"/>
                        <a:cs typeface="Latha"/>
                      </a:endParaRPr>
                    </a:p>
                  </a:txBody>
                  <a:tcPr marL="58277" marR="58277" marT="0" marB="0" anchor="ctr"/>
                </a:tc>
                <a:extLst>
                  <a:ext uri="{0D108BD9-81ED-4DB2-BD59-A6C34878D82A}">
                    <a16:rowId xmlns:a16="http://schemas.microsoft.com/office/drawing/2014/main" val="3208428058"/>
                  </a:ext>
                </a:extLst>
              </a:tr>
              <a:tr h="33030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0" dirty="0">
                          <a:effectLst/>
                        </a:rPr>
                        <a:t>Max non-orthogonality</a:t>
                      </a:r>
                      <a:endParaRPr lang="en-US" sz="1800" kern="100" dirty="0">
                        <a:effectLst/>
                        <a:latin typeface="Aptos" panose="02110004020202020204"/>
                        <a:ea typeface="Aptos" panose="02110004020202020204"/>
                        <a:cs typeface="Latha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0" dirty="0">
                          <a:effectLst/>
                        </a:rPr>
                        <a:t>66.4349</a:t>
                      </a:r>
                      <a:endParaRPr lang="en-US" sz="1800" kern="100" dirty="0">
                        <a:effectLst/>
                        <a:latin typeface="Aptos" panose="02110004020202020204"/>
                        <a:ea typeface="Aptos" panose="02110004020202020204"/>
                        <a:cs typeface="Latha"/>
                      </a:endParaRPr>
                    </a:p>
                  </a:txBody>
                  <a:tcPr marL="58277" marR="58277" marT="0" marB="0" anchor="ctr"/>
                </a:tc>
                <a:extLst>
                  <a:ext uri="{0D108BD9-81ED-4DB2-BD59-A6C34878D82A}">
                    <a16:rowId xmlns:a16="http://schemas.microsoft.com/office/drawing/2014/main" val="3557580963"/>
                  </a:ext>
                </a:extLst>
              </a:tr>
              <a:tr h="33030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0">
                          <a:effectLst/>
                        </a:rPr>
                        <a:t>Max skewness</a:t>
                      </a:r>
                      <a:endParaRPr lang="en-US" sz="1800" kern="100">
                        <a:effectLst/>
                        <a:latin typeface="Aptos" panose="02110004020202020204"/>
                        <a:ea typeface="Aptos" panose="02110004020202020204"/>
                        <a:cs typeface="Latha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0" dirty="0">
                          <a:effectLst/>
                        </a:rPr>
                        <a:t>0.786171</a:t>
                      </a:r>
                      <a:endParaRPr lang="en-US" sz="1800" kern="100" dirty="0">
                        <a:effectLst/>
                        <a:latin typeface="Aptos" panose="02110004020202020204"/>
                        <a:ea typeface="Aptos" panose="02110004020202020204"/>
                        <a:cs typeface="Latha"/>
                      </a:endParaRPr>
                    </a:p>
                  </a:txBody>
                  <a:tcPr marL="58277" marR="58277" marT="0" marB="0" anchor="ctr"/>
                </a:tc>
                <a:extLst>
                  <a:ext uri="{0D108BD9-81ED-4DB2-BD59-A6C34878D82A}">
                    <a16:rowId xmlns:a16="http://schemas.microsoft.com/office/drawing/2014/main" val="92781669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30BE325-81E6-B603-8FF1-BD9E70936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7" y="400720"/>
            <a:ext cx="11904785" cy="672367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parameters/conditions – CFPD code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120984" y="4391678"/>
            <a:ext cx="2071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b="1" dirty="0"/>
              <a:t>All dimensions are in mm</a:t>
            </a:r>
          </a:p>
        </p:txBody>
      </p:sp>
    </p:spTree>
    <p:extLst>
      <p:ext uri="{BB962C8B-B14F-4D97-AF65-F5344CB8AC3E}">
        <p14:creationId xmlns:p14="http://schemas.microsoft.com/office/powerpoint/2010/main" val="3716624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20925" y="6243753"/>
            <a:ext cx="584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 represents the total aerosol number concentration (#/m</a:t>
            </a:r>
            <a:r>
              <a:rPr lang="en-US" baseline="30000" dirty="0"/>
              <a:t>3</a:t>
            </a:r>
            <a:r>
              <a:rPr lang="en-US" dirty="0"/>
              <a:t>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174066E-365E-92F1-4601-94A6EB513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7" y="400720"/>
            <a:ext cx="11904785" cy="672367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CFPD results</a:t>
            </a:r>
            <a:endParaRPr lang="en-US" sz="3600" b="1" dirty="0"/>
          </a:p>
        </p:txBody>
      </p:sp>
      <p:pic>
        <p:nvPicPr>
          <p:cNvPr id="3" name="Presentation1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150" y="1344563"/>
            <a:ext cx="8365259" cy="4705352"/>
          </a:xfr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326707"/>
              </p:ext>
            </p:extLst>
          </p:nvPr>
        </p:nvGraphicFramePr>
        <p:xfrm>
          <a:off x="8193377" y="2160046"/>
          <a:ext cx="3972745" cy="3039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5" imgW="3920760" imgH="3000960" progId="Origin95.Graph">
                  <p:embed/>
                </p:oleObj>
              </mc:Choice>
              <mc:Fallback>
                <p:oleObj name="Graph" r:id="rId5" imgW="3920760" imgH="3000960" progId="Origin95.Graph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93377" y="2160046"/>
                        <a:ext cx="3972745" cy="30398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898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4536" y="1438122"/>
            <a:ext cx="5803532" cy="5320321"/>
          </a:xfrm>
        </p:spPr>
        <p:txBody>
          <a:bodyPr>
            <a:normAutofit fontScale="85000" lnSpcReduction="20000"/>
          </a:bodyPr>
          <a:lstStyle/>
          <a:p>
            <a:pPr algn="just">
              <a:spcAft>
                <a:spcPts val="1200"/>
              </a:spcAft>
            </a:pPr>
            <a:r>
              <a:rPr lang="en-US" dirty="0"/>
              <a:t>Depletion profile of </a:t>
            </a:r>
            <a:r>
              <a:rPr lang="en-US" u="sng" dirty="0"/>
              <a:t>aerosol mass concentration </a:t>
            </a:r>
            <a:r>
              <a:rPr lang="en-US" dirty="0"/>
              <a:t>is captured by CFPD code</a:t>
            </a:r>
          </a:p>
          <a:p>
            <a:pPr algn="just">
              <a:spcAft>
                <a:spcPts val="1200"/>
              </a:spcAft>
            </a:pPr>
            <a:r>
              <a:rPr lang="en-US" dirty="0"/>
              <a:t>The predicted rate of reduction of the concentration is higher as compared to the experimental observations</a:t>
            </a:r>
          </a:p>
          <a:p>
            <a:pPr algn="just">
              <a:spcAft>
                <a:spcPts val="1200"/>
              </a:spcAft>
            </a:pPr>
            <a:r>
              <a:rPr lang="en-US" dirty="0"/>
              <a:t>The difference in the results may be due to</a:t>
            </a:r>
          </a:p>
          <a:p>
            <a:pPr lvl="1" algn="just">
              <a:spcAft>
                <a:spcPts val="1200"/>
              </a:spcAft>
            </a:pPr>
            <a:r>
              <a:rPr lang="en-US" dirty="0"/>
              <a:t>Uncertainties in the aerosol release parameters</a:t>
            </a:r>
          </a:p>
          <a:p>
            <a:pPr lvl="1" algn="just">
              <a:spcAft>
                <a:spcPts val="1200"/>
              </a:spcAft>
            </a:pPr>
            <a:r>
              <a:rPr lang="en-US" dirty="0"/>
              <a:t>Assumption of spherical shape of aerosols against non-spherical  </a:t>
            </a:r>
          </a:p>
          <a:p>
            <a:pPr algn="just">
              <a:spcAft>
                <a:spcPts val="1200"/>
              </a:spcAft>
            </a:pPr>
            <a:r>
              <a:rPr lang="en-US" dirty="0"/>
              <a:t>In order to mimic the experimental inputs, the solver is modified further to include the expressions for the size dependent dynamic shape factor</a:t>
            </a:r>
          </a:p>
          <a:p>
            <a:pPr lvl="1" algn="just">
              <a:spcAft>
                <a:spcPts val="1200"/>
              </a:spcAft>
            </a:pPr>
            <a:r>
              <a:rPr lang="en-US" dirty="0"/>
              <a:t>The simulations are being carried out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75846" y="1600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32301EE-CE85-1FEC-DA6D-6ACF01CA8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7" y="0"/>
            <a:ext cx="11904785" cy="1239713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of CFPD results with experiments and NAUA results</a:t>
            </a:r>
            <a:endParaRPr lang="en-US" sz="3600" b="1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76551"/>
              </p:ext>
            </p:extLst>
          </p:nvPr>
        </p:nvGraphicFramePr>
        <p:xfrm>
          <a:off x="-535598" y="862060"/>
          <a:ext cx="7374193" cy="569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4023360" imgH="3108960" progId="Origin50.Graph">
                  <p:embed/>
                </p:oleObj>
              </mc:Choice>
              <mc:Fallback>
                <p:oleObj name="Graph" r:id="rId2" imgW="4023360" imgH="3108960" progId="Origin50.Graph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535598" y="862060"/>
                        <a:ext cx="7374193" cy="569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198365"/>
              </p:ext>
            </p:extLst>
          </p:nvPr>
        </p:nvGraphicFramePr>
        <p:xfrm>
          <a:off x="-535598" y="862060"/>
          <a:ext cx="7385191" cy="5706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4023360" imgH="3108960" progId="Origin50.Graph">
                  <p:embed/>
                </p:oleObj>
              </mc:Choice>
              <mc:Fallback>
                <p:oleObj name="Graph" r:id="rId4" imgW="4023360" imgH="3108960" progId="Origin50.Graph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535598" y="862060"/>
                        <a:ext cx="7385191" cy="57064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505195"/>
              </p:ext>
            </p:extLst>
          </p:nvPr>
        </p:nvGraphicFramePr>
        <p:xfrm>
          <a:off x="-535363" y="870738"/>
          <a:ext cx="7373958" cy="5697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6" imgW="4023360" imgH="3108960" progId="Origin50.Graph">
                  <p:embed/>
                </p:oleObj>
              </mc:Choice>
              <mc:Fallback>
                <p:oleObj name="Graph" r:id="rId6" imgW="4023360" imgH="3108960" progId="Origin50.Graph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-535363" y="870738"/>
                        <a:ext cx="7373958" cy="56977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279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144504" y="518160"/>
            <a:ext cx="10806262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Results – Relevance to SMR Conditions - 1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9345E3A-A17D-1493-617D-53464AAD116E}"/>
              </a:ext>
            </a:extLst>
          </p:cNvPr>
          <p:cNvGrpSpPr/>
          <p:nvPr/>
        </p:nvGrpSpPr>
        <p:grpSpPr>
          <a:xfrm>
            <a:off x="-99254" y="1397977"/>
            <a:ext cx="12109935" cy="5284177"/>
            <a:chOff x="43964" y="1397977"/>
            <a:chExt cx="12109935" cy="5284177"/>
          </a:xfrm>
        </p:grpSpPr>
        <p:pic>
          <p:nvPicPr>
            <p:cNvPr id="7" name="Picture 6" descr="C:\Users\user1\AppData\Local\Microsoft\Windows\INetCacheContent.Word\IMG_7431.jpg">
              <a:extLst>
                <a:ext uri="{FF2B5EF4-FFF2-40B4-BE49-F238E27FC236}">
                  <a16:creationId xmlns:a16="http://schemas.microsoft.com/office/drawing/2014/main" id="{38A6C691-1382-12CB-8D92-B6353ADC5F77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8" r="35355" b="28192"/>
            <a:stretch/>
          </p:blipFill>
          <p:spPr bwMode="auto">
            <a:xfrm>
              <a:off x="43964" y="1397977"/>
              <a:ext cx="6040315" cy="528417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C:\Users\user1\AppData\Local\Microsoft\Windows\INetCacheContent.Word\IMG_7426.jpg">
              <a:extLst>
                <a:ext uri="{FF2B5EF4-FFF2-40B4-BE49-F238E27FC236}">
                  <a16:creationId xmlns:a16="http://schemas.microsoft.com/office/drawing/2014/main" id="{4B36FE9A-BD1D-533C-1271-E2FDD8F8CD67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0" r="7984"/>
            <a:stretch/>
          </p:blipFill>
          <p:spPr bwMode="auto">
            <a:xfrm>
              <a:off x="6113584" y="1397977"/>
              <a:ext cx="6040315" cy="528417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 Box 2">
              <a:extLst>
                <a:ext uri="{FF2B5EF4-FFF2-40B4-BE49-F238E27FC236}">
                  <a16:creationId xmlns:a16="http://schemas.microsoft.com/office/drawing/2014/main" id="{FB2947B8-9A7A-E3FB-46E5-A36766A1B6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6506" y="5200917"/>
              <a:ext cx="88509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GB" sz="14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PTAG</a:t>
              </a:r>
              <a:endPara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Text Box 2">
              <a:extLst>
                <a:ext uri="{FF2B5EF4-FFF2-40B4-BE49-F238E27FC236}">
                  <a16:creationId xmlns:a16="http://schemas.microsoft.com/office/drawing/2014/main" id="{546D5E4B-B777-E29F-7B46-ADF88B2593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1947" y="4967636"/>
              <a:ext cx="88472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GB" sz="14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Inlet Plenum</a:t>
              </a:r>
              <a:endPara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" name="Text Box 2">
              <a:extLst>
                <a:ext uri="{FF2B5EF4-FFF2-40B4-BE49-F238E27FC236}">
                  <a16:creationId xmlns:a16="http://schemas.microsoft.com/office/drawing/2014/main" id="{7471FB7F-E7C3-17D8-8998-3A4AD3CEA6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8192" y="3049013"/>
              <a:ext cx="107467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GB" sz="14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Powder Feeder</a:t>
              </a:r>
              <a:endPara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Text Box 2">
              <a:extLst>
                <a:ext uri="{FF2B5EF4-FFF2-40B4-BE49-F238E27FC236}">
                  <a16:creationId xmlns:a16="http://schemas.microsoft.com/office/drawing/2014/main" id="{63042368-71E1-9B3C-584D-903DFF9096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6182" y="4857889"/>
              <a:ext cx="152070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GB" sz="14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Cylindrical Chamber (10 m</a:t>
              </a:r>
              <a:r>
                <a:rPr lang="en-GB" sz="1400" b="1" baseline="30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3</a:t>
              </a:r>
              <a:r>
                <a:rPr lang="en-GB" sz="14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)</a:t>
              </a:r>
              <a:endPara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Text Box 2">
              <a:extLst>
                <a:ext uri="{FF2B5EF4-FFF2-40B4-BE49-F238E27FC236}">
                  <a16:creationId xmlns:a16="http://schemas.microsoft.com/office/drawing/2014/main" id="{3DDBAF7F-0036-ABA3-6DF6-8B1EF300B3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6081" y="4334669"/>
              <a:ext cx="131584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GB" sz="14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Aerosol Instruments</a:t>
              </a:r>
              <a:endPara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DC72ED33-3399-F75A-4A51-5ABFC92211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84590" y="2618782"/>
              <a:ext cx="152070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GB" sz="14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Cylindrical Chamber (10 m</a:t>
              </a:r>
              <a:r>
                <a:rPr lang="en-GB" sz="1400" b="1" baseline="30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3</a:t>
              </a:r>
              <a:r>
                <a:rPr lang="en-GB" sz="14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)</a:t>
              </a:r>
              <a:endPara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Text Box 2">
              <a:extLst>
                <a:ext uri="{FF2B5EF4-FFF2-40B4-BE49-F238E27FC236}">
                  <a16:creationId xmlns:a16="http://schemas.microsoft.com/office/drawing/2014/main" id="{A1FF97AB-9CB7-CAC5-5CFD-073FCC945D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53469" y="3241402"/>
              <a:ext cx="88472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GB" sz="14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Inlet Plenum</a:t>
              </a:r>
              <a:endPara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1339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110169" y="518160"/>
            <a:ext cx="10847391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Results – Relevance to SMR Conditions - 2</a:t>
            </a:r>
          </a:p>
        </p:txBody>
      </p:sp>
      <p:sp>
        <p:nvSpPr>
          <p:cNvPr id="2" name="Rectangle 1"/>
          <p:cNvSpPr/>
          <p:nvPr/>
        </p:nvSpPr>
        <p:spPr>
          <a:xfrm>
            <a:off x="110169" y="1083246"/>
            <a:ext cx="118942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b="1" dirty="0"/>
              <a:t>Key Findings</a:t>
            </a:r>
            <a:r>
              <a:rPr lang="en-IN" sz="32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3200" dirty="0"/>
              <a:t>Measured aerosol number concentrations in the facility were in the range of 10⁶–10⁷ particles/cm³, with a significant fraction of ultrafine particles (&lt;100 nm).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3200" dirty="0"/>
              <a:t>These measurements confirm the facility's suitability for SMR-scale simulations​.</a:t>
            </a:r>
          </a:p>
          <a:p>
            <a:r>
              <a:rPr lang="en-IN" sz="3200" b="1" dirty="0"/>
              <a:t>Particle Shape Observations</a:t>
            </a:r>
            <a:r>
              <a:rPr lang="en-IN" sz="32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3200" dirty="0"/>
              <a:t>Microscopy images show non-spherical particles, emphasizing the need for shape factor corrections in simulations​.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6"/>
          <a:stretch/>
        </p:blipFill>
        <p:spPr bwMode="auto">
          <a:xfrm>
            <a:off x="9452352" y="4998242"/>
            <a:ext cx="2552065" cy="18338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88851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110169" y="518160"/>
            <a:ext cx="10847391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264405" y="1388125"/>
            <a:ext cx="1177703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dirty="0"/>
              <a:t>Key Insights</a:t>
            </a:r>
            <a:r>
              <a:rPr lang="en-IN" sz="20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Gravitational settling is the predominant aerosol removal mechanism.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Coagulation &amp; condensation influence particle size distribution, leading to faster removal of larger particles.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Dynamic shape factors and more realistic input conditions (particle size, density, shape) significantly improve the predictive capabilities of aerosol models​.</a:t>
            </a:r>
          </a:p>
          <a:p>
            <a:r>
              <a:rPr lang="en-IN" sz="2000" b="1" dirty="0"/>
              <a:t>Implications</a:t>
            </a:r>
            <a:r>
              <a:rPr lang="en-IN" sz="20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Results contribute to better accident analysis and containment design​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The findings shed light on crucial aspects of aerosol </a:t>
            </a:r>
            <a:r>
              <a:rPr lang="en-GB" sz="2000" dirty="0" err="1"/>
              <a:t>behavior</a:t>
            </a:r>
            <a:r>
              <a:rPr lang="en-GB" sz="2000" dirty="0"/>
              <a:t>, including particle size distribution, agglomeration dynamics, and spatial dispersion patterns.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Insights gained from this investigation can inform the design &amp; implementation of safety protocols, emergency response strategies, and containment systems optimization for SMRs, ultimately contributing to the advancement of nuclear safety engineering. </a:t>
            </a:r>
            <a:endParaRPr lang="en-IN" sz="2000" dirty="0"/>
          </a:p>
          <a:p>
            <a:r>
              <a:rPr lang="en-IN" sz="2000" b="1" dirty="0"/>
              <a:t>Future Research Directions (Areas for Improvement)</a:t>
            </a:r>
            <a:r>
              <a:rPr lang="en-IN" sz="20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Extend the study to more complex accident scenarios (e.g., steam generator tube rupture).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Explore the potential of machine learning to improve prediction capabilities and model optimization​</a:t>
            </a:r>
          </a:p>
        </p:txBody>
      </p:sp>
    </p:spTree>
    <p:extLst>
      <p:ext uri="{BB962C8B-B14F-4D97-AF65-F5344CB8AC3E}">
        <p14:creationId xmlns:p14="http://schemas.microsoft.com/office/powerpoint/2010/main" val="3929924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39F9C1-811F-4FE5-A656-1616D6F16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9824" y="1939280"/>
            <a:ext cx="10051055" cy="1047122"/>
          </a:xfrm>
        </p:spPr>
        <p:txBody>
          <a:bodyPr>
            <a:normAutofit/>
          </a:bodyPr>
          <a:lstStyle/>
          <a:p>
            <a:r>
              <a:rPr lang="en-US" b="1" dirty="0"/>
              <a:t>Thank you for the attention..</a:t>
            </a:r>
            <a:endParaRPr lang="en-GB" b="1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31E5A99-86B7-4696-9D98-C28D48D148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3630" y="3361343"/>
            <a:ext cx="7263442" cy="1585229"/>
          </a:xfrm>
        </p:spPr>
        <p:txBody>
          <a:bodyPr>
            <a:normAutofit/>
          </a:bodyPr>
          <a:lstStyle/>
          <a:p>
            <a:r>
              <a:rPr lang="en-US" sz="1400" dirty="0"/>
              <a:t>S. Anand, </a:t>
            </a:r>
          </a:p>
          <a:p>
            <a:r>
              <a:rPr lang="en-US" sz="1400" dirty="0"/>
              <a:t>Head, Radiation Safety &amp; Environmental Safety Section,</a:t>
            </a:r>
          </a:p>
          <a:p>
            <a:r>
              <a:rPr lang="en-US" sz="1400" dirty="0"/>
              <a:t>Health Physics Division</a:t>
            </a:r>
          </a:p>
          <a:p>
            <a:r>
              <a:rPr lang="en-US" sz="1400" dirty="0"/>
              <a:t>Bhabha Atomic Research Centre, Mumbai. India.</a:t>
            </a:r>
          </a:p>
          <a:p>
            <a:r>
              <a:rPr lang="en-US" sz="1400" dirty="0"/>
              <a:t>E-mail: </a:t>
            </a:r>
            <a:r>
              <a:rPr lang="en-US" sz="1400" dirty="0">
                <a:hlinkClick r:id="rId2"/>
              </a:rPr>
              <a:t>sanand@barc.gov.in</a:t>
            </a:r>
            <a:r>
              <a:rPr lang="en-US" sz="1400" dirty="0"/>
              <a:t> </a:t>
            </a:r>
          </a:p>
        </p:txBody>
      </p:sp>
      <p:pic>
        <p:nvPicPr>
          <p:cNvPr id="6" name="Picture 3"/>
          <p:cNvPicPr/>
          <p:nvPr/>
        </p:nvPicPr>
        <p:blipFill>
          <a:blip r:embed="rId3"/>
          <a:stretch/>
        </p:blipFill>
        <p:spPr>
          <a:xfrm>
            <a:off x="5119499" y="5024827"/>
            <a:ext cx="1883230" cy="1807295"/>
          </a:xfrm>
          <a:prstGeom prst="rect">
            <a:avLst/>
          </a:prstGeom>
          <a:ln>
            <a:noFill/>
          </a:ln>
          <a:effectLst>
            <a:outerShdw blurRad="254000" dist="38100" dir="2700000" algn="tl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2085099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201313"/>
                <a:ext cx="12192000" cy="2766214"/>
              </a:xfrm>
            </p:spPr>
            <p:txBody>
              <a:bodyPr>
                <a:noAutofit/>
              </a:bodyPr>
              <a:lstStyle/>
              <a:p>
                <a:r>
                  <a:rPr lang="en-US" sz="1400" dirty="0">
                    <a:ea typeface="Cambria Math" panose="02040503050406030204" pitchFamily="18" charset="0"/>
                  </a:rPr>
                  <a:t>Equation of continuity for the mixture: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dirty="0">
                  <a:ea typeface="Cambria Math" panose="02040503050406030204" pitchFamily="18" charset="0"/>
                </a:endParaRPr>
              </a:p>
              <a:p>
                <a:r>
                  <a:rPr lang="en-US" sz="1400" dirty="0">
                    <a:ea typeface="Cambria Math" panose="02040503050406030204" pitchFamily="18" charset="0"/>
                  </a:rPr>
                  <a:t>Continuous phase species transport equation: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𝑒𝑓𝑓</m:t>
                            </m:r>
                          </m:sup>
                        </m:sSubSup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  <m: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n-US" sz="1400" dirty="0">
                  <a:ea typeface="Cambria Math" panose="02040503050406030204" pitchFamily="18" charset="0"/>
                </a:endParaRPr>
              </a:p>
              <a:p>
                <a:pPr marL="128016" lvl="1" indent="0">
                  <a:buNone/>
                </a:pPr>
                <a:r>
                  <a:rPr lang="en-US" sz="1400" dirty="0">
                    <a:solidFill>
                      <a:srgbClr val="7030A0"/>
                    </a:solidFill>
                    <a:ea typeface="Cambria Math" panose="02040503050406030204" pitchFamily="18" charset="0"/>
                  </a:rPr>
                  <a:t>Dispersed phase species transport equation: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sz="14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1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1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sz="140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40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sz="140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1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1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a:rPr lang="en-US" sz="1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sz="140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40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sz="140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1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1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w</m:t>
                            </m:r>
                          </m:e>
                          <m:sub>
                            <m:r>
                              <a:rPr lang="en-US" sz="1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140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40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sz="140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1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𝑒𝑓𝑓</m:t>
                            </m:r>
                          </m:sup>
                        </m:sSubSup>
                        <m:sSub>
                          <m:sSubPr>
                            <m:ctrlPr>
                              <a:rPr lang="en-US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1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  <m:r>
                              <a:rPr lang="en-US" sz="1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1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140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40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sz="140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1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d>
                          <m:dPr>
                            <m:ctrlPr>
                              <a:rPr lang="en-US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140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140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140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4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sz="14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40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sz="140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1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1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sz="1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n-US" sz="1400" dirty="0">
                  <a:solidFill>
                    <a:srgbClr val="7030A0"/>
                  </a:solidFill>
                  <a:ea typeface="Cambria Math" panose="02040503050406030204" pitchFamily="18" charset="0"/>
                </a:endParaRPr>
              </a:p>
              <a:p>
                <a:pPr marL="128016" lvl="1" indent="0">
                  <a:buNone/>
                </a:pPr>
                <a:r>
                  <a:rPr lang="en-US" sz="1400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1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r>
                                  <a:rPr lang="en-US" sz="1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1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w</m:t>
                                </m:r>
                              </m:e>
                              <m:sub>
                                <m:r>
                                  <a:rPr lang="en-US" sz="1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sz="1400" dirty="0">
                    <a:ea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1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1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400" dirty="0">
                  <a:ea typeface="Cambria Math" panose="02040503050406030204" pitchFamily="18" charset="0"/>
                </a:endParaRPr>
              </a:p>
              <a:p>
                <a:r>
                  <a:rPr lang="en-US" sz="1400" dirty="0">
                    <a:ea typeface="Cambria Math" panose="02040503050406030204" pitchFamily="18" charset="0"/>
                  </a:rPr>
                  <a:t>Momentum transport equation: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𝑡𝑢𝑟𝑏</m:t>
                            </m:r>
                          </m:sup>
                        </m:sSubSup>
                        <m:r>
                          <a:rPr lang="en-US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𝑑𝑟𝑖𝑓𝑡</m:t>
                            </m:r>
                          </m:sup>
                        </m:sSubSup>
                      </m:e>
                    </m:d>
                    <m:r>
                      <a:rPr lang="en-US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m:rPr>
                        <m:sty m:val="p"/>
                      </m:rPr>
                      <a:rPr lang="en-US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</m:oMath>
                </a14:m>
                <a:endParaRPr lang="en-US" sz="1400" dirty="0">
                  <a:ea typeface="Cambria Math" panose="02040503050406030204" pitchFamily="18" charset="0"/>
                </a:endParaRPr>
              </a:p>
              <a:p>
                <a:r>
                  <a:rPr lang="en-US" sz="1400" dirty="0">
                    <a:ea typeface="Cambria Math" panose="02040503050406030204" pitchFamily="18" charset="0"/>
                  </a:rPr>
                  <a:t>Energy transport equation: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1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r>
                          <a:rPr lang="en-US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1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u</m:t>
                                </m:r>
                              </m:e>
                              <m:sub>
                                <m:r>
                                  <a:rPr lang="en-US" sz="1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</m:d>
                    <m:r>
                      <a:rPr lang="en-US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𝜅</m:t>
                            </m:r>
                          </m:e>
                          <m:sub>
                            <m: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r>
                          <a:rPr lang="en-US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𝜅</m:t>
                            </m:r>
                          </m:e>
                          <m:sub>
                            <m: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𝑡𝑢𝑟𝑏</m:t>
                            </m:r>
                          </m:sup>
                        </m:sSubSup>
                        <m:r>
                          <a:rPr lang="en-US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r>
                          <a:rPr lang="en-US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u</m:t>
                        </m:r>
                        <m:r>
                          <a:rPr lang="en-US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lang="en-US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̇"/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</m:acc>
                  </m:oMath>
                </a14:m>
                <a:endParaRPr lang="en-US" sz="1400" dirty="0">
                  <a:ea typeface="Cambria Math" panose="02040503050406030204" pitchFamily="18" charset="0"/>
                </a:endParaRPr>
              </a:p>
              <a:p>
                <a:r>
                  <a:rPr lang="en-US" sz="1400" dirty="0">
                    <a:solidFill>
                      <a:srgbClr val="7030A0"/>
                    </a:solidFill>
                    <a:ea typeface="Cambria Math" panose="02040503050406030204" pitchFamily="18" charset="0"/>
                  </a:rPr>
                  <a:t>Population balance equation: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sz="14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40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sz="140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40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sz="140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a:rPr lang="en-US" sz="1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d>
                          <m:dPr>
                            <m:ctrlPr>
                              <a:rPr lang="en-US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</m:d>
                        <m:r>
                          <a:rPr lang="en-US" sz="14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</m:d>
                      </m:e>
                    </m:d>
                    <m:r>
                      <a:rPr lang="en-US" sz="140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sz="14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</m:d>
                        <m:r>
                          <a:rPr lang="en-US" sz="14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14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4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r>
                          <a:rPr lang="en-US" sz="14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140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40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</m:d>
                  </m:oMath>
                </a14:m>
                <a:endParaRPr lang="en-US" sz="1400" dirty="0">
                  <a:solidFill>
                    <a:srgbClr val="7030A0"/>
                  </a:solidFill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US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I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sup>
                        </m:sSup>
                        <m:r>
                          <a:rPr lang="en-IN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IN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𝒅𝑼</m:t>
                            </m:r>
                          </m:e>
                        </m:d>
                      </m:e>
                    </m:nary>
                    <m:r>
                      <m:rPr>
                        <m:sty m:val="p"/>
                      </m:rPr>
                      <a:rPr lang="en-US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</m:t>
                    </m:r>
                    <m:r>
                      <a:rPr lang="en-US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400" dirty="0">
                    <a:ea typeface="Cambria Math" panose="02040503050406030204" pitchFamily="18" charset="0"/>
                  </a:rPr>
                  <a:t>		(zeroth moment correspond to particle number concentration - </a:t>
                </a:r>
                <a14:m>
                  <m:oMath xmlns:m="http://schemas.openxmlformats.org/officeDocument/2006/math">
                    <m:r>
                      <a:rPr lang="en-US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400" dirty="0">
                    <a:ea typeface="Cambria Math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01313"/>
                <a:ext cx="12192000" cy="2766214"/>
              </a:xfrm>
              <a:blipFill>
                <a:blip r:embed="rId2"/>
                <a:stretch>
                  <a:fillRect l="-50" t="-1101" b="-2158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116865" y="3950165"/>
                <a:ext cx="7858470" cy="28693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</m:oMath>
                </a14:m>
                <a:r>
                  <a:rPr lang="en-US" sz="1400" dirty="0">
                    <a:latin typeface="Cambria Math" panose="02040503050406030204" pitchFamily="18" charset="0"/>
                  </a:rPr>
                  <a:t> is the heat source</a:t>
                </a:r>
              </a:p>
              <a:p>
                <a14:m>
                  <m:oMath xmlns:m="http://schemas.openxmlformats.org/officeDocument/2006/math">
                    <m:r>
                      <a:rPr lang="en-US" sz="140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400" dirty="0">
                    <a:latin typeface="Cambria Math" panose="02040503050406030204" pitchFamily="18" charset="0"/>
                  </a:rPr>
                  <a:t> is the temperature</a:t>
                </a:r>
              </a:p>
              <a:p>
                <a14:m>
                  <m:oMath xmlns:m="http://schemas.openxmlformats.org/officeDocument/2006/math">
                    <m:r>
                      <a:rPr lang="en-US" sz="140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</m:oMath>
                </a14:m>
                <a:r>
                  <a:rPr lang="en-US" sz="1400" dirty="0">
                    <a:latin typeface="Cambria Math" panose="02040503050406030204" pitchFamily="18" charset="0"/>
                  </a:rPr>
                  <a:t> is growth rate due to condensation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40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sz="140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400" dirty="0">
                    <a:latin typeface="Cambria Math" panose="02040503050406030204" pitchFamily="18" charset="0"/>
                  </a:rPr>
                  <a:t> is inter phase transfer term</a:t>
                </a:r>
              </a:p>
              <a:p>
                <a14:m>
                  <m:oMath xmlns:m="http://schemas.openxmlformats.org/officeDocument/2006/math">
                    <m:r>
                      <a:rPr lang="en-US" sz="140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1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1400"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</m:d>
                      </m:e>
                      <m:sup>
                        <m:r>
                          <a:rPr lang="en-US" sz="1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>
                    <a:latin typeface="Cambria Math" panose="02040503050406030204" pitchFamily="18" charset="0"/>
                  </a:rPr>
                  <a:t>is kinetic energy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lang="en-US" sz="140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4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sz="140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40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140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140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400">
                        <a:latin typeface="Cambria Math" panose="02040503050406030204" pitchFamily="18" charset="0"/>
                      </a:rPr>
                      <m:t>𝛻</m:t>
                    </m:r>
                  </m:oMath>
                </a14:m>
                <a:r>
                  <a:rPr lang="en-US" sz="1400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en-US" sz="140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400" dirty="0">
                    <a:latin typeface="Cambria Math" panose="02040503050406030204" pitchFamily="18" charset="0"/>
                  </a:rPr>
                  <a:t> is relative velocity between dispersed phase of species and total continuous phase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sz="140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400" dirty="0">
                    <a:latin typeface="Cambria Math" panose="02040503050406030204" pitchFamily="18" charset="0"/>
                  </a:rPr>
                  <a:t> is relative velocity between continuous phase of species and total continuous phase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sz="140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1400" dirty="0">
                    <a:latin typeface="Cambria Math" panose="02040503050406030204" pitchFamily="18" charset="0"/>
                  </a:rPr>
                  <a:t>  is corrective relative velocity term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140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1400" dirty="0">
                    <a:latin typeface="Cambria Math" panose="02040503050406030204" pitchFamily="18" charset="0"/>
                  </a:rPr>
                  <a:t> is mixture viscous stress tensor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140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sz="1400">
                            <a:latin typeface="Cambria Math" panose="02040503050406030204" pitchFamily="18" charset="0"/>
                          </a:rPr>
                          <m:t>𝑡𝑢𝑟𝑏</m:t>
                        </m:r>
                      </m:sup>
                    </m:sSubSup>
                  </m:oMath>
                </a14:m>
                <a:r>
                  <a:rPr lang="en-US" sz="1400" dirty="0">
                    <a:latin typeface="Cambria Math" panose="02040503050406030204" pitchFamily="18" charset="0"/>
                  </a:rPr>
                  <a:t> is mixture turbulent stress tensor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140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sz="1400">
                            <a:latin typeface="Cambria Math" panose="02040503050406030204" pitchFamily="18" charset="0"/>
                          </a:rPr>
                          <m:t>𝑑𝑟𝑖𝑓𝑡</m:t>
                        </m:r>
                      </m:sup>
                    </m:sSubSup>
                  </m:oMath>
                </a14:m>
                <a:r>
                  <a:rPr lang="en-US" sz="1400" dirty="0">
                    <a:latin typeface="Cambria Math" panose="02040503050406030204" pitchFamily="18" charset="0"/>
                  </a:rPr>
                  <a:t> is drift stress tensor (accounts for distribution of momentum due to drift of vapors &amp; droplets)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865" y="3950165"/>
                <a:ext cx="7858470" cy="2869312"/>
              </a:xfrm>
              <a:prstGeom prst="rect">
                <a:avLst/>
              </a:prstGeom>
              <a:blipFill>
                <a:blip r:embed="rId3"/>
                <a:stretch>
                  <a:fillRect t="-212" b="-84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35730" y="3898512"/>
                <a:ext cx="4098550" cy="3058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400" dirty="0">
                    <a:latin typeface="Cambria Math" panose="02040503050406030204" pitchFamily="18" charset="0"/>
                  </a:rPr>
                  <a:t> is mass fraction of continuous phase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400" dirty="0">
                    <a:latin typeface="Cambria Math" panose="02040503050406030204" pitchFamily="18" charset="0"/>
                  </a:rPr>
                  <a:t> is mass fraction of dispersed phase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1400" dirty="0">
                    <a:latin typeface="Cambria Math" panose="02040503050406030204" pitchFamily="18" charset="0"/>
                  </a:rPr>
                  <a:t> </a:t>
                </a:r>
                <a:r>
                  <a:rPr lang="en-US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is mixture mass density</a:t>
                </a:r>
                <a:endParaRPr lang="en-US" sz="140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1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is mixture velocity</a:t>
                </a:r>
              </a:p>
              <a:p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400" dirty="0">
                    <a:latin typeface="Cambria Math" panose="02040503050406030204" pitchFamily="18" charset="0"/>
                  </a:rPr>
                  <a:t> is pressure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400" dirty="0">
                    <a:latin typeface="Cambria Math" panose="02040503050406030204" pitchFamily="18" charset="0"/>
                  </a:rPr>
                  <a:t> is diffusion coefficient of species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140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1400" dirty="0">
                    <a:latin typeface="Cambria Math" panose="02040503050406030204" pitchFamily="18" charset="0"/>
                  </a:rPr>
                  <a:t> is equivalent Brownian diffusion coefficient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40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1400">
                            <a:latin typeface="Cambria Math" panose="02040503050406030204" pitchFamily="18" charset="0"/>
                          </a:rPr>
                          <m:t>𝑒𝑓𝑓</m:t>
                        </m:r>
                      </m:sup>
                    </m:sSubSup>
                    <m:r>
                      <a:rPr lang="en-US" sz="14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40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en-US" sz="1400">
                            <a:latin typeface="Cambria Math" panose="02040503050406030204" pitchFamily="18" charset="0"/>
                          </a:rPr>
                          <m:t>𝑡𝑢𝑟𝑏</m:t>
                        </m:r>
                      </m:sup>
                    </m:sSup>
                  </m:oMath>
                </a14:m>
                <a:r>
                  <a:rPr lang="en-US" sz="1400" dirty="0">
                    <a:latin typeface="Cambria Math" panose="02040503050406030204" pitchFamily="18" charset="0"/>
                  </a:rPr>
                  <a:t>is effective diffusion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>
                        <a:latin typeface="Cambria Math" panose="02040503050406030204" pitchFamily="18" charset="0"/>
                      </a:rPr>
                      <m:t>g</m:t>
                    </m:r>
                  </m:oMath>
                </a14:m>
                <a:r>
                  <a:rPr lang="en-US" sz="1400" dirty="0">
                    <a:latin typeface="Cambria Math" panose="02040503050406030204" pitchFamily="18" charset="0"/>
                  </a:rPr>
                  <a:t> is gravitational acceleration vector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40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1400" dirty="0">
                    <a:latin typeface="Cambria Math" panose="02040503050406030204" pitchFamily="18" charset="0"/>
                  </a:rPr>
                  <a:t> is heat capacity at constant volume</a:t>
                </a:r>
              </a:p>
              <a:p>
                <a14:m>
                  <m:oMath xmlns:m="http://schemas.openxmlformats.org/officeDocument/2006/math">
                    <m:r>
                      <a:rPr lang="en-US" sz="140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sz="14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1400">
                            <a:latin typeface="Cambria Math" panose="02040503050406030204" pitchFamily="18" charset="0"/>
                          </a:rPr>
                          <m:t>𝑛𝑢𝑐𝑙</m:t>
                        </m:r>
                      </m:sub>
                    </m:sSub>
                    <m:r>
                      <a:rPr lang="en-IN" sz="140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IN" sz="1400">
                            <a:latin typeface="Cambria Math" panose="02040503050406030204" pitchFamily="18" charset="0"/>
                          </a:rPr>
                          <m:t>𝑐𝑜𝑎𝑔</m:t>
                        </m:r>
                      </m:sub>
                    </m:sSub>
                  </m:oMath>
                </a14:m>
                <a:r>
                  <a:rPr lang="en-US" sz="1400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sz="140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1400" dirty="0">
                    <a:latin typeface="Cambria Math" panose="02040503050406030204" pitchFamily="18" charset="0"/>
                  </a:rPr>
                  <a:t> is mixture thermal conductivity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sz="140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sz="1400">
                            <a:latin typeface="Cambria Math" panose="02040503050406030204" pitchFamily="18" charset="0"/>
                          </a:rPr>
                          <m:t>𝑡𝑢𝑟𝑏</m:t>
                        </m:r>
                      </m:sup>
                    </m:sSubSup>
                  </m:oMath>
                </a14:m>
                <a:r>
                  <a:rPr lang="en-US" sz="1400" dirty="0">
                    <a:latin typeface="Cambria Math" panose="02040503050406030204" pitchFamily="18" charset="0"/>
                  </a:rPr>
                  <a:t> is mixture turbulent thermal conductivity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30" y="3898512"/>
                <a:ext cx="4098550" cy="3058530"/>
              </a:xfrm>
              <a:prstGeom prst="rect">
                <a:avLst/>
              </a:prstGeom>
              <a:blipFill>
                <a:blip r:embed="rId4"/>
                <a:stretch>
                  <a:fillRect t="-599" b="-39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9636492" y="3381375"/>
                <a:ext cx="2215415" cy="400049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6517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16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en-US" sz="1600" i="1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𝑍</m:t>
                    </m:r>
                    <m:r>
                      <a:rPr lang="en-US" sz="1600" i="1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trlPr>
                          <a:rPr lang="en-I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1600" i="1">
                            <a:latin typeface="Cambria Math"/>
                            <a:cs typeface="Times New Roman" panose="02020603050405020304" pitchFamily="18" charset="0"/>
                          </a:rPr>
                          <m:t>𝑈</m:t>
                        </m:r>
                        <m:r>
                          <a:rPr lang="en-US" sz="1600" i="1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I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IN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𝑼</m:t>
                            </m:r>
                          </m:e>
                        </m:d>
                      </m:e>
                    </m:nary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  <m:r>
                      <a:rPr lang="en-US" sz="1600" i="1">
                        <a:latin typeface="Cambria Math"/>
                        <a:cs typeface="Times New Roman" panose="02020603050405020304" pitchFamily="18" charset="0"/>
                      </a:rPr>
                      <m:t>𝑈</m:t>
                    </m:r>
                  </m:oMath>
                </a14:m>
                <a:endParaRPr lang="en-US" sz="1600" dirty="0">
                  <a:cs typeface="Times New Roman" panose="02020603050405020304" pitchFamily="18" charset="0"/>
                </a:endParaRPr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6492" y="3381375"/>
                <a:ext cx="2215415" cy="400049"/>
              </a:xfrm>
              <a:prstGeom prst="rect">
                <a:avLst/>
              </a:prstGeom>
              <a:blipFill>
                <a:blip r:embed="rId5"/>
                <a:stretch>
                  <a:fillRect t="-118462" b="-17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41B8821A-E0A9-9FD1-FD86-DA1BF1593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7" y="400720"/>
            <a:ext cx="11904785" cy="672367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Governing Equations - CFPD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964631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39F9C1-811F-4FE5-A656-1616D6F16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5587" y="429658"/>
            <a:ext cx="10051055" cy="3080305"/>
          </a:xfrm>
        </p:spPr>
        <p:txBody>
          <a:bodyPr>
            <a:normAutofit/>
          </a:bodyPr>
          <a:lstStyle/>
          <a:p>
            <a:r>
              <a:rPr lang="en-US" b="1" dirty="0"/>
              <a:t>Aerosol Evolution in a Typical SMR Containment Under Hypothetical Accidental Conditions</a:t>
            </a:r>
            <a:endParaRPr lang="en-GB" b="1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31E5A99-86B7-4696-9D98-C28D48D148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9683" y="3950898"/>
            <a:ext cx="7263442" cy="1306902"/>
          </a:xfrm>
        </p:spPr>
        <p:txBody>
          <a:bodyPr/>
          <a:lstStyle/>
          <a:p>
            <a:r>
              <a:rPr lang="en-US" b="1" u="sng" dirty="0"/>
              <a:t>S. Anand</a:t>
            </a:r>
            <a:r>
              <a:rPr lang="en-US" dirty="0"/>
              <a:t>, Jayant Krishan, Archana V, Manish Joshi, Arshad Khan, M. S. Kulkarni</a:t>
            </a:r>
            <a:br>
              <a:rPr lang="en-US" dirty="0"/>
            </a:br>
            <a:r>
              <a:rPr lang="en-US" dirty="0" err="1"/>
              <a:t>Bhabha</a:t>
            </a:r>
            <a:r>
              <a:rPr lang="en-US" dirty="0"/>
              <a:t> Atomic Research Centre, Mumbai. India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1F0C7922-34BC-4A26-A771-CD06B6EA7226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5119499" y="5033453"/>
            <a:ext cx="1883230" cy="1807295"/>
          </a:xfrm>
          <a:prstGeom prst="rect">
            <a:avLst/>
          </a:prstGeom>
          <a:ln>
            <a:noFill/>
          </a:ln>
          <a:effectLst>
            <a:outerShdw blurRad="254000" dist="38100" dir="2700000" algn="tl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1449761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885" y="365126"/>
            <a:ext cx="11957538" cy="97130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Dynamic Shape Factor for Aggregate with Fractal Dimension 1.8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85418" y="0"/>
            <a:ext cx="1120658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835269" y="1336432"/>
          <a:ext cx="10348546" cy="55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4153814" imgH="2901696" progId="Origin50.Graph">
                  <p:embed/>
                </p:oleObj>
              </mc:Choice>
              <mc:Fallback>
                <p:oleObj name="Graph" r:id="rId2" imgW="4153814" imgH="2901696" progId="Origin50.Graph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269" y="1336432"/>
                        <a:ext cx="10348546" cy="5558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AA725BE6-FF29-9203-CE50-3B380195A8D4}"/>
              </a:ext>
            </a:extLst>
          </p:cNvPr>
          <p:cNvSpPr txBox="1">
            <a:spLocks/>
          </p:cNvSpPr>
          <p:nvPr/>
        </p:nvSpPr>
        <p:spPr>
          <a:xfrm>
            <a:off x="140677" y="0"/>
            <a:ext cx="11904785" cy="11788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Variation of shape factor as a function of particle radius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938194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407" y="365125"/>
            <a:ext cx="11473961" cy="65478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Expressions for dynamic shape factors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767861" y="1268657"/>
              <a:ext cx="7110046" cy="2485898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812200">
                      <a:extLst>
                        <a:ext uri="{9D8B030D-6E8A-4147-A177-3AD203B41FA5}">
                          <a16:colId xmlns:a16="http://schemas.microsoft.com/office/drawing/2014/main" val="2732149642"/>
                        </a:ext>
                      </a:extLst>
                    </a:gridCol>
                    <a:gridCol w="1279762">
                      <a:extLst>
                        <a:ext uri="{9D8B030D-6E8A-4147-A177-3AD203B41FA5}">
                          <a16:colId xmlns:a16="http://schemas.microsoft.com/office/drawing/2014/main" val="2723491812"/>
                        </a:ext>
                      </a:extLst>
                    </a:gridCol>
                    <a:gridCol w="1369160">
                      <a:extLst>
                        <a:ext uri="{9D8B030D-6E8A-4147-A177-3AD203B41FA5}">
                          <a16:colId xmlns:a16="http://schemas.microsoft.com/office/drawing/2014/main" val="3147363036"/>
                        </a:ext>
                      </a:extLst>
                    </a:gridCol>
                    <a:gridCol w="2648924">
                      <a:extLst>
                        <a:ext uri="{9D8B030D-6E8A-4147-A177-3AD203B41FA5}">
                          <a16:colId xmlns:a16="http://schemas.microsoft.com/office/drawing/2014/main" val="2345523404"/>
                        </a:ext>
                      </a:extLst>
                    </a:gridCol>
                  </a:tblGrid>
                  <a:tr h="18923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N" sz="1200">
                              <a:effectLst/>
                            </a:rPr>
                            <a:t>Fractal dimension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IN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sz="1200">
                              <a:effectLst/>
                            </a:rPr>
                            <a:t>)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N" sz="1200">
                              <a:effectLst/>
                            </a:rPr>
                            <a:t>Pre-factor </a:t>
                          </a:r>
                          <a:endParaRPr lang="en-US" sz="1200">
                            <a:effectLst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N" sz="120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IN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sz="1200">
                              <a:effectLst/>
                            </a:rPr>
                            <a:t>)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N" sz="1200">
                              <a:effectLst/>
                            </a:rPr>
                            <a:t>Hydrodynamic ratio (</a:t>
                          </a:r>
                          <a14:m>
                            <m:oMath xmlns:m="http://schemas.openxmlformats.org/officeDocument/2006/math">
                              <m:r>
                                <a:rPr lang="en-IN" sz="1200">
                                  <a:effectLst/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oMath>
                          </a14:m>
                          <a:r>
                            <a:rPr lang="en-IN" sz="1200">
                              <a:effectLst/>
                            </a:rPr>
                            <a:t>)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N" sz="1200" dirty="0">
                              <a:effectLst/>
                            </a:rPr>
                            <a:t>Dynamic Shape Factor</a:t>
                          </a:r>
                          <a:endParaRPr lang="en-US" sz="1200" dirty="0">
                            <a:effectLst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  <m:r>
                                      <a:rPr lang="en-IN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= </m:t>
                                    </m:r>
                                    <m:d>
                                      <m:dPr>
                                        <m:ctrlP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p>
                                              <m:sSupPr>
                                                <m:ctrlPr>
                                                  <a:rPr lang="en-US" sz="12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IN" sz="12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𝛽</m:t>
                                                </m:r>
                                              </m:e>
                                              <m:sup>
                                                <m:sSub>
                                                  <m:sSubPr>
                                                    <m:ctrlPr>
                                                      <a:rPr lang="en-US" sz="12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IN" sz="12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𝑑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IN" sz="12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𝑓</m:t>
                                                    </m:r>
                                                  </m:sub>
                                                </m:sSub>
                                              </m:sup>
                                            </m:sSup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sz="12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IN" sz="12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IN" sz="12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𝑓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IN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IN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sup>
                                </m:sSup>
                                <m:r>
                                  <a:rPr lang="en-IN" sz="12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n-US" sz="12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IN" sz="12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𝑅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IN" sz="12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𝑚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en-IN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IN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IN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IN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a:rPr lang="en-IN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IN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sup>
                                </m:sSup>
                              </m:oMath>
                            </m:oMathPara>
                          </a14:m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02703718"/>
                      </a:ext>
                    </a:extLst>
                  </a:tr>
                  <a:tr h="422275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N" sz="1200">
                              <a:effectLst/>
                            </a:rPr>
                            <a:t>1.80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N" sz="1200">
                              <a:effectLst/>
                            </a:rPr>
                            <a:t>0.70 - 1.60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N" sz="1200">
                              <a:effectLst/>
                            </a:rPr>
                            <a:t>0.65 - 1.19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IN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  <m:r>
                                      <a:rPr lang="en-IN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IN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IN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IN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80</m:t>
                                    </m:r>
                                  </m:sub>
                                </m:sSub>
                                <m:r>
                                  <a:rPr lang="en-IN" sz="12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IN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IN" sz="12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IN" sz="1200">
                                    <a:effectLst/>
                                    <a:latin typeface="Cambria Math" panose="02040503050406030204" pitchFamily="18" charset="0"/>
                                  </a:rPr>
                                  <m:t>70</m:t>
                                </m:r>
                                <m:r>
                                  <a:rPr lang="en-IN" sz="12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n-US" sz="12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IN" sz="12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𝑅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IN" sz="12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𝑚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en-IN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IN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IN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IN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542890998"/>
                      </a:ext>
                    </a:extLst>
                  </a:tr>
                  <a:tr h="45085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N" sz="1200">
                              <a:effectLst/>
                            </a:rPr>
                            <a:t>2.00 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N" sz="1200">
                              <a:effectLst/>
                            </a:rPr>
                            <a:t>0.70 - 1.50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N" sz="1200">
                              <a:effectLst/>
                            </a:rPr>
                            <a:t>0.79 – 0.96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IN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  <m:r>
                                      <a:rPr lang="en-IN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IN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IN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IN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00</m:t>
                                    </m:r>
                                  </m:sub>
                                </m:sSub>
                                <m:r>
                                  <a:rPr lang="en-IN" sz="12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IN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IN" sz="12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IN" sz="1200">
                                    <a:effectLst/>
                                    <a:latin typeface="Cambria Math" panose="02040503050406030204" pitchFamily="18" charset="0"/>
                                  </a:rPr>
                                  <m:t>73</m:t>
                                </m:r>
                                <m:r>
                                  <a:rPr lang="en-IN" sz="12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n-US" sz="12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IN" sz="12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𝑅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IN" sz="12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𝑚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en-IN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IN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IN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IN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270217015"/>
                      </a:ext>
                    </a:extLst>
                  </a:tr>
                  <a:tr h="45085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N" sz="1200">
                              <a:effectLst/>
                            </a:rPr>
                            <a:t>2.25 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N" sz="1200">
                              <a:effectLst/>
                            </a:rPr>
                            <a:t>0.65 - 1.35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N" sz="1200">
                              <a:effectLst/>
                            </a:rPr>
                            <a:t>0.89 - 1.20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IN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  <m:r>
                                      <a:rPr lang="en-IN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IN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IN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IN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sub>
                                </m:sSub>
                                <m:r>
                                  <a:rPr lang="en-IN" sz="12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IN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IN" sz="12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IN" sz="1200">
                                    <a:effectLst/>
                                    <a:latin typeface="Cambria Math" panose="02040503050406030204" pitchFamily="18" charset="0"/>
                                  </a:rPr>
                                  <m:t>58</m:t>
                                </m:r>
                                <m:r>
                                  <a:rPr lang="en-IN" sz="12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n-US" sz="12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IN" sz="12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𝑅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IN" sz="12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𝑚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en-IN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IN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IN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IN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555191869"/>
                      </a:ext>
                    </a:extLst>
                  </a:tr>
                  <a:tr h="45085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N" sz="1200">
                              <a:effectLst/>
                            </a:rPr>
                            <a:t>2.49 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N" sz="1200">
                              <a:effectLst/>
                            </a:rPr>
                            <a:t>0.50 - 1.30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N" sz="1200">
                              <a:effectLst/>
                            </a:rPr>
                            <a:t>0.93 - 1.26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IN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  <m:r>
                                      <a:rPr lang="en-IN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IN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IN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IN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sub>
                                </m:sSub>
                                <m:r>
                                  <a:rPr lang="en-IN" sz="12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IN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IN" sz="12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IN" sz="1200">
                                    <a:effectLst/>
                                    <a:latin typeface="Cambria Math" panose="02040503050406030204" pitchFamily="18" charset="0"/>
                                  </a:rPr>
                                  <m:t>56</m:t>
                                </m:r>
                                <m:r>
                                  <a:rPr lang="en-IN" sz="12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n-US" sz="12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IN" sz="12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𝑅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IN" sz="12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𝑚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en-IN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IN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IN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IN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5416349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72934371"/>
                  </p:ext>
                </p:extLst>
              </p:nvPr>
            </p:nvGraphicFramePr>
            <p:xfrm>
              <a:off x="767861" y="1268657"/>
              <a:ext cx="7110046" cy="2496884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812200">
                      <a:extLst>
                        <a:ext uri="{9D8B030D-6E8A-4147-A177-3AD203B41FA5}">
                          <a16:colId xmlns:a16="http://schemas.microsoft.com/office/drawing/2014/main" val="2732149642"/>
                        </a:ext>
                      </a:extLst>
                    </a:gridCol>
                    <a:gridCol w="1279762">
                      <a:extLst>
                        <a:ext uri="{9D8B030D-6E8A-4147-A177-3AD203B41FA5}">
                          <a16:colId xmlns:a16="http://schemas.microsoft.com/office/drawing/2014/main" val="2723491812"/>
                        </a:ext>
                      </a:extLst>
                    </a:gridCol>
                    <a:gridCol w="1369160">
                      <a:extLst>
                        <a:ext uri="{9D8B030D-6E8A-4147-A177-3AD203B41FA5}">
                          <a16:colId xmlns:a16="http://schemas.microsoft.com/office/drawing/2014/main" val="3147363036"/>
                        </a:ext>
                      </a:extLst>
                    </a:gridCol>
                    <a:gridCol w="2648924">
                      <a:extLst>
                        <a:ext uri="{9D8B030D-6E8A-4147-A177-3AD203B41FA5}">
                          <a16:colId xmlns:a16="http://schemas.microsoft.com/office/drawing/2014/main" val="2345523404"/>
                        </a:ext>
                      </a:extLst>
                    </a:gridCol>
                  </a:tblGrid>
                  <a:tr h="7220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336" t="-6723" r="-292617" b="-2462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42381" t="-6723" r="-315238" b="-2462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26222" t="-6723" r="-194222" b="-2462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68736" t="-6723" r="-460" b="-2462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2703718"/>
                      </a:ext>
                    </a:extLst>
                  </a:tr>
                  <a:tr h="422275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N" sz="1200">
                              <a:effectLst/>
                            </a:rPr>
                            <a:t>1.80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N" sz="1200">
                              <a:effectLst/>
                            </a:rPr>
                            <a:t>0.70 - 1.60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N" sz="1200">
                              <a:effectLst/>
                            </a:rPr>
                            <a:t>0.65 - 1.19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68736" t="-184058" r="-460" b="-3246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42890998"/>
                      </a:ext>
                    </a:extLst>
                  </a:tr>
                  <a:tr h="45085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N" sz="1200">
                              <a:effectLst/>
                            </a:rPr>
                            <a:t>2.00 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N" sz="1200">
                              <a:effectLst/>
                            </a:rPr>
                            <a:t>0.70 - 1.50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N" sz="1200">
                              <a:effectLst/>
                            </a:rPr>
                            <a:t>0.79 – 0.96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68736" t="-264865" r="-460" b="-2027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70217015"/>
                      </a:ext>
                    </a:extLst>
                  </a:tr>
                  <a:tr h="45085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N" sz="1200">
                              <a:effectLst/>
                            </a:rPr>
                            <a:t>2.25 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N" sz="1200">
                              <a:effectLst/>
                            </a:rPr>
                            <a:t>0.65 - 1.35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N" sz="1200">
                              <a:effectLst/>
                            </a:rPr>
                            <a:t>0.89 - 1.20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68736" t="-364865" r="-460" b="-1027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5191869"/>
                      </a:ext>
                    </a:extLst>
                  </a:tr>
                  <a:tr h="45085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N" sz="1200">
                              <a:effectLst/>
                            </a:rPr>
                            <a:t>2.49 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N" sz="1200">
                              <a:effectLst/>
                            </a:rPr>
                            <a:t>0.50 - 1.30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N" sz="1200">
                              <a:effectLst/>
                            </a:rPr>
                            <a:t>0.93 - 1.26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68736" t="-464865" r="-460" b="-27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163490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767861" y="4088554"/>
              <a:ext cx="7110046" cy="2485898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747507">
                      <a:extLst>
                        <a:ext uri="{9D8B030D-6E8A-4147-A177-3AD203B41FA5}">
                          <a16:colId xmlns:a16="http://schemas.microsoft.com/office/drawing/2014/main" val="712688107"/>
                        </a:ext>
                      </a:extLst>
                    </a:gridCol>
                    <a:gridCol w="1335662">
                      <a:extLst>
                        <a:ext uri="{9D8B030D-6E8A-4147-A177-3AD203B41FA5}">
                          <a16:colId xmlns:a16="http://schemas.microsoft.com/office/drawing/2014/main" val="3200768418"/>
                        </a:ext>
                      </a:extLst>
                    </a:gridCol>
                    <a:gridCol w="1397977">
                      <a:extLst>
                        <a:ext uri="{9D8B030D-6E8A-4147-A177-3AD203B41FA5}">
                          <a16:colId xmlns:a16="http://schemas.microsoft.com/office/drawing/2014/main" val="1942234681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3364042623"/>
                        </a:ext>
                      </a:extLst>
                    </a:gridCol>
                  </a:tblGrid>
                  <a:tr h="18923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N" sz="1200">
                              <a:effectLst/>
                            </a:rPr>
                            <a:t>Fractal dimension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IN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sz="1200">
                              <a:effectLst/>
                            </a:rPr>
                            <a:t>)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N" sz="1200">
                              <a:effectLst/>
                            </a:rPr>
                            <a:t>Pre-factor </a:t>
                          </a:r>
                          <a:endParaRPr lang="en-US" sz="1200">
                            <a:effectLst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N" sz="120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IN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sz="1200">
                              <a:effectLst/>
                            </a:rPr>
                            <a:t>)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N" sz="1200" dirty="0">
                              <a:effectLst/>
                            </a:rPr>
                            <a:t>Hydrodynamic ratio (</a:t>
                          </a:r>
                          <a14:m>
                            <m:oMath xmlns:m="http://schemas.openxmlformats.org/officeDocument/2006/math">
                              <m:r>
                                <a:rPr lang="en-IN" sz="1200">
                                  <a:effectLst/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oMath>
                          </a14:m>
                          <a:r>
                            <a:rPr lang="en-IN" sz="1200" dirty="0">
                              <a:effectLst/>
                            </a:rPr>
                            <a:t>)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N" sz="1200" dirty="0">
                              <a:effectLst/>
                            </a:rPr>
                            <a:t>Dynamic Shape Factor</a:t>
                          </a:r>
                          <a:endParaRPr lang="en-US" sz="1200" dirty="0">
                            <a:effectLst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  <m:r>
                                      <a:rPr lang="en-IN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= </m:t>
                                    </m:r>
                                    <m:d>
                                      <m:dPr>
                                        <m:ctrlP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p>
                                              <m:sSupPr>
                                                <m:ctrlPr>
                                                  <a:rPr lang="en-US" sz="12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IN" sz="12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𝛽</m:t>
                                                </m:r>
                                              </m:e>
                                              <m:sup>
                                                <m:sSub>
                                                  <m:sSubPr>
                                                    <m:ctrlPr>
                                                      <a:rPr lang="en-US" sz="12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IN" sz="12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𝑑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IN" sz="12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𝑓</m:t>
                                                    </m:r>
                                                  </m:sub>
                                                </m:sSub>
                                              </m:sup>
                                            </m:sSup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sz="12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IN" sz="12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IN" sz="12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𝑓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IN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IN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sup>
                                </m:sSup>
                                <m:r>
                                  <a:rPr lang="en-IN" sz="12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n-US" sz="12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IN" sz="12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𝑅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IN" sz="12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𝑚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en-IN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IN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IN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IN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a:rPr lang="en-IN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IN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sup>
                                </m:sSup>
                                <m:f>
                                  <m:f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IN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IN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𝑅</m:t>
                                            </m:r>
                                          </m:e>
                                          <m:sub>
                                            <m:r>
                                              <a:rPr lang="en-IN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𝑣𝑒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IN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IN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𝑅</m:t>
                                            </m:r>
                                          </m:e>
                                          <m:sub>
                                            <m:r>
                                              <a:rPr lang="en-IN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822307416"/>
                      </a:ext>
                    </a:extLst>
                  </a:tr>
                  <a:tr h="422275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N" sz="1200">
                              <a:effectLst/>
                            </a:rPr>
                            <a:t>1.80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N" sz="1200">
                              <a:effectLst/>
                            </a:rPr>
                            <a:t>0.70 - 1.30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N" sz="1200" dirty="0">
                              <a:effectLst/>
                            </a:rPr>
                            <a:t>0.60 – 0.90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IN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  <m:r>
                                      <a:rPr lang="en-IN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IN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IN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IN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80</m:t>
                                    </m:r>
                                  </m:sub>
                                </m:sSub>
                                <m:r>
                                  <a:rPr lang="en-IN" sz="12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IN" sz="1200"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IN" sz="12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IN" sz="1200">
                                    <a:effectLst/>
                                    <a:latin typeface="Cambria Math" panose="02040503050406030204" pitchFamily="18" charset="0"/>
                                  </a:rPr>
                                  <m:t>19</m:t>
                                </m:r>
                                <m:r>
                                  <a:rPr lang="en-IN" sz="12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n-US" sz="12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IN" sz="12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𝑅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IN" sz="12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𝑚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en-IN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IN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IN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IN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97919213"/>
                      </a:ext>
                    </a:extLst>
                  </a:tr>
                  <a:tr h="45085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N" sz="1200">
                              <a:effectLst/>
                            </a:rPr>
                            <a:t>2.00 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N" sz="1200">
                              <a:effectLst/>
                            </a:rPr>
                            <a:t>0.70 - 1.30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N" sz="1200" dirty="0">
                              <a:effectLst/>
                            </a:rPr>
                            <a:t>0.72 – 0.99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IN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  <m:r>
                                      <a:rPr lang="en-IN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IN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IN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IN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00</m:t>
                                    </m:r>
                                  </m:sub>
                                </m:sSub>
                                <m:r>
                                  <a:rPr lang="en-IN" sz="12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IN" sz="1200"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IN" sz="12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IN" sz="1200">
                                    <a:effectLst/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  <m:r>
                                  <a:rPr lang="en-IN" sz="12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n-US" sz="12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IN" sz="12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𝑅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IN" sz="12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𝑚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en-IN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IN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IN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IN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865727769"/>
                      </a:ext>
                    </a:extLst>
                  </a:tr>
                  <a:tr h="45085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N" sz="1200">
                              <a:effectLst/>
                            </a:rPr>
                            <a:t>2.25 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N" sz="1200">
                              <a:effectLst/>
                            </a:rPr>
                            <a:t>0.75 - 1.30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N" sz="1200">
                              <a:effectLst/>
                            </a:rPr>
                            <a:t>0.79 - 1.06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IN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  <m:r>
                                      <a:rPr lang="en-IN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IN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IN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IN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sub>
                                </m:sSub>
                                <m:r>
                                  <a:rPr lang="en-IN" sz="12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IN" sz="1200"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IN" sz="12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IN" sz="1200">
                                    <a:effectLst/>
                                    <a:latin typeface="Cambria Math" panose="02040503050406030204" pitchFamily="18" charset="0"/>
                                  </a:rPr>
                                  <m:t>23</m:t>
                                </m:r>
                                <m:r>
                                  <a:rPr lang="en-IN" sz="12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n-US" sz="12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IN" sz="12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𝑅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IN" sz="12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𝑚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en-IN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IN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IN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IN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168748784"/>
                      </a:ext>
                    </a:extLst>
                  </a:tr>
                  <a:tr h="45085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N" sz="1200">
                              <a:effectLst/>
                            </a:rPr>
                            <a:t>2.49 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N" sz="1200">
                              <a:effectLst/>
                            </a:rPr>
                            <a:t>0.70 - 1.30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N" sz="1200">
                              <a:effectLst/>
                            </a:rPr>
                            <a:t>0.88 - 1.17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IN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  <m:r>
                                      <a:rPr lang="en-IN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IN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IN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IN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sub>
                                </m:sSub>
                                <m:r>
                                  <a:rPr lang="en-IN" sz="12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IN" sz="1200"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IN" sz="12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IN" sz="1200">
                                    <a:effectLst/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  <m:r>
                                  <a:rPr lang="en-IN" sz="12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n-US" sz="12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IN" sz="12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𝑅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IN" sz="12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𝑚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en-IN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IN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IN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IN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237928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7601485"/>
                  </p:ext>
                </p:extLst>
              </p:nvPr>
            </p:nvGraphicFramePr>
            <p:xfrm>
              <a:off x="767861" y="4088554"/>
              <a:ext cx="7110046" cy="2496884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747507">
                      <a:extLst>
                        <a:ext uri="{9D8B030D-6E8A-4147-A177-3AD203B41FA5}">
                          <a16:colId xmlns:a16="http://schemas.microsoft.com/office/drawing/2014/main" val="712688107"/>
                        </a:ext>
                      </a:extLst>
                    </a:gridCol>
                    <a:gridCol w="1335662">
                      <a:extLst>
                        <a:ext uri="{9D8B030D-6E8A-4147-A177-3AD203B41FA5}">
                          <a16:colId xmlns:a16="http://schemas.microsoft.com/office/drawing/2014/main" val="3200768418"/>
                        </a:ext>
                      </a:extLst>
                    </a:gridCol>
                    <a:gridCol w="1397977">
                      <a:extLst>
                        <a:ext uri="{9D8B030D-6E8A-4147-A177-3AD203B41FA5}">
                          <a16:colId xmlns:a16="http://schemas.microsoft.com/office/drawing/2014/main" val="1942234681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3364042623"/>
                        </a:ext>
                      </a:extLst>
                    </a:gridCol>
                  </a:tblGrid>
                  <a:tr h="7220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48" t="-5882" r="-307666" b="-247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31507" t="-5882" r="-303196" b="-247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20435" t="-5882" r="-188696" b="-247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70602" t="-5882" r="-463" b="-2470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2307416"/>
                      </a:ext>
                    </a:extLst>
                  </a:tr>
                  <a:tr h="422275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N" sz="1200">
                              <a:effectLst/>
                            </a:rPr>
                            <a:t>1.80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N" sz="1200">
                              <a:effectLst/>
                            </a:rPr>
                            <a:t>0.70 - 1.30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N" sz="1200" dirty="0">
                              <a:effectLst/>
                            </a:rPr>
                            <a:t>0.60 – 0.90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70602" t="-182609" r="-463" b="-3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919213"/>
                      </a:ext>
                    </a:extLst>
                  </a:tr>
                  <a:tr h="45085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N" sz="1200">
                              <a:effectLst/>
                            </a:rPr>
                            <a:t>2.00 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N" sz="1200">
                              <a:effectLst/>
                            </a:rPr>
                            <a:t>0.70 - 1.30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N" sz="1200" dirty="0">
                              <a:effectLst/>
                            </a:rPr>
                            <a:t>0.72 – 0.99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70602" t="-260000" r="-463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5727769"/>
                      </a:ext>
                    </a:extLst>
                  </a:tr>
                  <a:tr h="45085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N" sz="1200">
                              <a:effectLst/>
                            </a:rPr>
                            <a:t>2.25 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N" sz="1200">
                              <a:effectLst/>
                            </a:rPr>
                            <a:t>0.75 - 1.30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N" sz="1200">
                              <a:effectLst/>
                            </a:rPr>
                            <a:t>0.79 - 1.06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70602" t="-364865" r="-463" b="-1027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8748784"/>
                      </a:ext>
                    </a:extLst>
                  </a:tr>
                  <a:tr h="45085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N" sz="1200">
                              <a:effectLst/>
                            </a:rPr>
                            <a:t>2.49 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N" sz="1200">
                              <a:effectLst/>
                            </a:rPr>
                            <a:t>0.70 - 1.30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N" sz="1200">
                              <a:effectLst/>
                            </a:rPr>
                            <a:t>0.88 - 1.17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70602" t="-464865" r="-463" b="-27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2379287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Rectangle 6"/>
          <p:cNvSpPr/>
          <p:nvPr/>
        </p:nvSpPr>
        <p:spPr>
          <a:xfrm>
            <a:off x="8673373" y="2517099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Continuum regime</a:t>
            </a:r>
          </a:p>
        </p:txBody>
      </p:sp>
      <p:sp>
        <p:nvSpPr>
          <p:cNvPr id="8" name="Rectangle 7"/>
          <p:cNvSpPr/>
          <p:nvPr/>
        </p:nvSpPr>
        <p:spPr>
          <a:xfrm>
            <a:off x="8673373" y="5087384"/>
            <a:ext cx="2528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Transition regime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3FF7DC9-A2B9-0915-C8DB-EEE924BC9D26}"/>
              </a:ext>
            </a:extLst>
          </p:cNvPr>
          <p:cNvSpPr txBox="1">
            <a:spLocks/>
          </p:cNvSpPr>
          <p:nvPr/>
        </p:nvSpPr>
        <p:spPr>
          <a:xfrm>
            <a:off x="140677" y="400720"/>
            <a:ext cx="11904785" cy="672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 factors for different </a:t>
            </a:r>
            <a:r>
              <a:rPr lang="en-US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b="1" i="1" baseline="-25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en-US" sz="3600" b="1" i="1" baseline="-25000" dirty="0"/>
          </a:p>
        </p:txBody>
      </p:sp>
    </p:spTree>
    <p:extLst>
      <p:ext uri="{BB962C8B-B14F-4D97-AF65-F5344CB8AC3E}">
        <p14:creationId xmlns:p14="http://schemas.microsoft.com/office/powerpoint/2010/main" val="21351452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ation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7263" y="1825625"/>
            <a:ext cx="7735887" cy="4351338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0677" y="400720"/>
            <a:ext cx="11904785" cy="672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Temporal variation of velocity component</a:t>
            </a:r>
            <a:endParaRPr lang="en-US" sz="3600" b="1" i="1" baseline="-25000" dirty="0"/>
          </a:p>
        </p:txBody>
      </p:sp>
    </p:spTree>
    <p:extLst>
      <p:ext uri="{BB962C8B-B14F-4D97-AF65-F5344CB8AC3E}">
        <p14:creationId xmlns:p14="http://schemas.microsoft.com/office/powerpoint/2010/main" val="414204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1960" y="1346567"/>
            <a:ext cx="114021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/>
              <a:t>Objective</a:t>
            </a:r>
            <a:r>
              <a:rPr lang="en-IN" sz="24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To analyze the aerosol evolution in a typical Small Modular Reactor (SMR) containment under accident conditions.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The study focuses on aerosol </a:t>
            </a:r>
            <a:r>
              <a:rPr lang="en-IN" sz="2400" dirty="0" err="1"/>
              <a:t>behavior</a:t>
            </a:r>
            <a:r>
              <a:rPr lang="en-IN" sz="2400" dirty="0"/>
              <a:t>, including deposition processes (gravitational settling, diffusional deposition) and coagulation effects during hypothetical accidents such as Loss-of-Coolant Accidents (LOCA).</a:t>
            </a:r>
          </a:p>
          <a:p>
            <a:r>
              <a:rPr lang="en-IN" sz="2400" b="1" dirty="0"/>
              <a:t>Relevance</a:t>
            </a:r>
            <a:r>
              <a:rPr lang="en-IN" sz="24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SMRs, designed for enhanced safety, still require a thorough understanding of aerosol dynamics during accidents to mitigate potential radiological risks​.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The research aims to improve prediction of aerosol </a:t>
            </a:r>
            <a:r>
              <a:rPr lang="en-IN" sz="2400" dirty="0" err="1"/>
              <a:t>behavior</a:t>
            </a:r>
            <a:r>
              <a:rPr lang="en-IN" sz="2400" dirty="0"/>
              <a:t> and radioactive source term in nuclear accidents.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The experimental outcomes are utilized for the validation and development of aerosol modules of severe reactor accident codes.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434716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62" y="95954"/>
            <a:ext cx="10515600" cy="68116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Introduction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1496947"/>
              </p:ext>
            </p:extLst>
          </p:nvPr>
        </p:nvGraphicFramePr>
        <p:xfrm>
          <a:off x="61547" y="1185240"/>
          <a:ext cx="12062194" cy="2736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/>
          <p:cNvSpPr/>
          <p:nvPr/>
        </p:nvSpPr>
        <p:spPr>
          <a:xfrm>
            <a:off x="250872" y="3438178"/>
            <a:ext cx="116914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b="1" dirty="0"/>
              <a:t>Advantages</a:t>
            </a:r>
            <a:r>
              <a:rPr lang="en-IN" sz="2400" dirty="0"/>
              <a:t>: Enhanced safety features, modular scalability, and suitability for diverse energy needs.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b="1" dirty="0"/>
              <a:t>Challenges</a:t>
            </a:r>
            <a:r>
              <a:rPr lang="en-IN" sz="2400" dirty="0"/>
              <a:t>: Aerosol </a:t>
            </a:r>
            <a:r>
              <a:rPr lang="en-IN" sz="2400" dirty="0" err="1"/>
              <a:t>behavior</a:t>
            </a:r>
            <a:r>
              <a:rPr lang="en-IN" sz="2400" dirty="0"/>
              <a:t> during severe accidents is less well understood, necessitating research on containment dynamics​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Highlight the importance of containment (last barrier before activity is released to environment) and the source term (including radioactive aerosols)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Understanding of aerosol behavior in the SMR containment is crucial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The radioactive aerosols transported to the containment will determine the source term and the associated radiological consequences in public domain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250872" y="1594889"/>
            <a:ext cx="672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SMR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4357A20-9AC6-7AF3-8CE2-B641B38E0CED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SMRs Overview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982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Scenario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41960" y="1225380"/>
                <a:ext cx="11402108" cy="5632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IN" sz="2400" b="1" dirty="0"/>
                  <a:t>Hypothetical Scenario</a:t>
                </a:r>
                <a:r>
                  <a:rPr lang="en-IN" sz="2400" dirty="0"/>
                  <a:t>: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Loss of coolant activity (LOCA) is assumed to be the initiating event, leading to transport of radioactive aerosols in the reactor containment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IN" sz="2400" b="1" dirty="0"/>
                  <a:t>Aerosol Release</a:t>
                </a:r>
                <a:r>
                  <a:rPr lang="en-IN" sz="2400" dirty="0"/>
                  <a:t>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IN" sz="2400" dirty="0"/>
                  <a:t>Aerosol release rate: 2.2 g/s for 1 hour. (</a:t>
                </a:r>
                <a:r>
                  <a:rPr lang="en-GB" sz="2400" dirty="0"/>
                  <a:t>Scaled down from a 540 MWe PHWR, Sanjeev at al., 2011)</a:t>
                </a:r>
                <a:endParaRPr lang="en-IN" sz="24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Particle size: 0.36 µm geometric radius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IN" sz="2400" dirty="0"/>
                  <a:t>Total aerosol mass released: 7.9E+03 g (Cesium-137 assumed for density).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b="1" dirty="0"/>
                  <a:t>SMR Containment Characteristics: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Volume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): 3.5E+09 cm³ (water cooled SMR containment, </a:t>
                </a:r>
                <a:r>
                  <a:rPr lang="en-GB" sz="2400" dirty="0"/>
                  <a:t>Zou et al., 2022</a:t>
                </a:r>
                <a:r>
                  <a:rPr lang="en-US" sz="2400" dirty="0"/>
                  <a:t>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Surface area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): 7.7E+07 cm²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Leak rate: 7.2%/day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 ratio: 0.022 cm</a:t>
                </a:r>
                <a:r>
                  <a:rPr lang="en-US" sz="2400" baseline="30000" dirty="0"/>
                  <a:t>-1</a:t>
                </a:r>
                <a:endParaRPr lang="en-IN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IN" sz="2400" b="1" dirty="0"/>
                  <a:t>Simulation Duration</a:t>
                </a:r>
                <a:r>
                  <a:rPr lang="en-IN" sz="2400" dirty="0"/>
                  <a:t>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IN" sz="2400" dirty="0"/>
                  <a:t>10,000 minutes (~7 days) post-release.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" y="1225380"/>
                <a:ext cx="11402108" cy="5632311"/>
              </a:xfrm>
              <a:prstGeom prst="rect">
                <a:avLst/>
              </a:prstGeom>
              <a:blipFill>
                <a:blip r:embed="rId2"/>
                <a:stretch>
                  <a:fillRect l="-780" t="-901" b="-1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7188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Numerical Simulation Codes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3434" y="1225380"/>
            <a:ext cx="119051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dirty="0"/>
              <a:t>NAUA Code</a:t>
            </a:r>
            <a:r>
              <a:rPr lang="en-IN" sz="20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A computational tool to simulate aerosol </a:t>
            </a:r>
            <a:r>
              <a:rPr lang="en-IN" sz="2000" dirty="0" err="1"/>
              <a:t>behavior</a:t>
            </a:r>
            <a:r>
              <a:rPr lang="en-IN" sz="2000" dirty="0"/>
              <a:t> in SMR containment under accident conditions.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Models processes such as coagulation, cond./evap., </a:t>
            </a:r>
            <a:r>
              <a:rPr lang="en-IN" sz="2000" dirty="0" err="1"/>
              <a:t>grav</a:t>
            </a:r>
            <a:r>
              <a:rPr lang="en-IN" sz="2000" dirty="0"/>
              <a:t>. settling,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diffusio-phoresis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IN" sz="2000" dirty="0"/>
              <a:t>&amp; diffusional deposition.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Provision to introduce shape factors to account for non-sphericity of aerosol particles.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NAUA uses stand alone list of thermodynamic parameters</a:t>
            </a:r>
            <a:endParaRPr lang="en-I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NAUA assumes uniform mixing in the containment &amp; includes </a:t>
            </a:r>
            <a:r>
              <a:rPr lang="en-IN" sz="2000" u="sng" dirty="0"/>
              <a:t>modifications to incorporate thermophoresis​</a:t>
            </a:r>
            <a:r>
              <a:rPr lang="en-IN" sz="2000" dirty="0"/>
              <a:t>.</a:t>
            </a:r>
          </a:p>
          <a:p>
            <a:r>
              <a:rPr lang="en-IN" sz="2000" b="1" dirty="0"/>
              <a:t>PRABHAVINI Code</a:t>
            </a:r>
            <a:r>
              <a:rPr lang="en-IN" sz="20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An integral accident analysis code for Design Basis Accidents (DBA) and Beyond Design Basis Accidents (BDBA).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Simulates both vapor &amp; aerosol transport and includes processes like aerosol microphysical processes, &amp; I</a:t>
            </a:r>
            <a:r>
              <a:rPr lang="en-IN" sz="2000" baseline="-25000" dirty="0"/>
              <a:t>2</a:t>
            </a:r>
            <a:r>
              <a:rPr lang="en-IN" sz="2000" dirty="0"/>
              <a:t> mass transfer.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PRABHAVINI integrates multiple modules (PARIRODHAN, PARIVAHAN, RASAYAN) to model complex interactions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D39742A-8395-0E31-D53E-0AA0C218945B}"/>
                  </a:ext>
                </a:extLst>
              </p:cNvPr>
              <p:cNvSpPr/>
              <p:nvPr/>
            </p:nvSpPr>
            <p:spPr>
              <a:xfrm>
                <a:off x="143220" y="4687329"/>
                <a:ext cx="7028761" cy="20437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 general dynamics equation for the aerosols is given by,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US">
                              <a:latin typeface="Cambria Math" panose="02040503050406030204" pitchFamily="18" charset="0"/>
                            </a:rPr>
                            <m:t> 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𝐷𝑝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US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nary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nary>
                      <m:naryPr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nary>
                    <m:r>
                      <a:rPr lang="en-US">
                        <a:latin typeface="Cambria Math" panose="02040503050406030204" pitchFamily="18" charset="0"/>
                      </a:rPr>
                      <m:t>+ 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{</m:t>
                    </m:r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D39742A-8395-0E31-D53E-0AA0C2189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20" y="4687329"/>
                <a:ext cx="7028761" cy="2043765"/>
              </a:xfrm>
              <a:prstGeom prst="rect">
                <a:avLst/>
              </a:prstGeom>
              <a:blipFill>
                <a:blip r:embed="rId2"/>
                <a:stretch>
                  <a:fillRect l="-780" t="-1791" b="-373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D3542453-0B7B-9DBC-9C8F-F9BEE95EBCE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26217" y="4665296"/>
                <a:ext cx="4722348" cy="20880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200"/>
                  </a:spcBef>
                </a:pP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400" dirty="0"/>
                  <a:t>-Number concentration distribution function</a:t>
                </a:r>
              </a:p>
              <a:p>
                <a:pPr algn="just">
                  <a:spcBef>
                    <a:spcPts val="200"/>
                  </a:spcBef>
                </a:pP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400" dirty="0"/>
                  <a:t>-Volume of particles;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/>
                  <a:t>-time</a:t>
                </a:r>
              </a:p>
              <a:p>
                <a:pPr algn="just">
                  <a:spcBef>
                    <a:spcPts val="200"/>
                  </a:spcBef>
                </a:pP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 ,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400" dirty="0"/>
                  <a:t>-Number emission rate density </a:t>
                </a:r>
              </a:p>
              <a:p>
                <a:pPr algn="just">
                  <a:spcBef>
                    <a:spcPts val="2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/>
                  <a:t>-Deposition coefficient due to diffusion</a:t>
                </a:r>
              </a:p>
              <a:p>
                <a:pPr algn="just">
                  <a:spcBef>
                    <a:spcPts val="2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/>
                  <a:t>-Deposition coefficient due to sedimentation</a:t>
                </a:r>
              </a:p>
              <a:p>
                <a:pPr algn="just">
                  <a:spcBef>
                    <a:spcPts val="2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𝐷𝑝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1400" dirty="0"/>
                  <a:t>-Deposition coefficient due to </a:t>
                </a:r>
                <a:r>
                  <a:rPr lang="en-US" sz="1400" dirty="0" err="1"/>
                  <a:t>diffusio-phoresis</a:t>
                </a:r>
                <a:endParaRPr lang="en-US" sz="1400" dirty="0"/>
              </a:p>
              <a:p>
                <a:pPr algn="just">
                  <a:spcBef>
                    <a:spcPts val="2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/>
                  <a:t>-Coefficient of loss due to leakage</a:t>
                </a:r>
              </a:p>
              <a:p>
                <a:pPr algn="just">
                  <a:spcBef>
                    <a:spcPts val="2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1400" dirty="0"/>
                  <a:t>s-Condensation rate of steam on particles</a:t>
                </a:r>
              </a:p>
              <a:p>
                <a:pPr algn="just">
                  <a:spcBef>
                    <a:spcPts val="200"/>
                  </a:spcBef>
                </a:pP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1400" dirty="0"/>
                  <a:t>-Size-dependent coagulation kernel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D3542453-0B7B-9DBC-9C8F-F9BEE95EB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6217" y="4665296"/>
                <a:ext cx="4722348" cy="2088044"/>
              </a:xfrm>
              <a:prstGeom prst="rect">
                <a:avLst/>
              </a:prstGeom>
              <a:blipFill>
                <a:blip r:embed="rId3"/>
                <a:stretch>
                  <a:fillRect t="-1818" b="-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1984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Temporal Evolution of Aerosols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6636" y="4706729"/>
                <a:ext cx="11964622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IN" dirty="0"/>
                  <a:t>Initial rapid increase in mass and number concentrations due to aerosol injection.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IN" dirty="0"/>
                  <a:t>After the release stops, concentration declines primarily due to gravitational settling, followed by diff. </a:t>
                </a:r>
                <a:r>
                  <a:rPr lang="en-IN" dirty="0" err="1"/>
                  <a:t>depn</a:t>
                </a:r>
                <a:r>
                  <a:rPr lang="en-IN" dirty="0"/>
                  <a:t>. &amp; coagulation.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IN" dirty="0"/>
                  <a:t>Coagulation decreases the number concentration but conserves mass, leading to a shift towards larger particles over time.​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dirty="0"/>
                  <a:t>Release rate in case of PHWR is adjusted such that </a:t>
                </a:r>
                <a:r>
                  <a:rPr lang="en-US" dirty="0" err="1"/>
                  <a:t>concn</a:t>
                </a:r>
                <a:r>
                  <a:rPr lang="en-US" dirty="0"/>
                  <a:t>. in SMR &amp; PHWR containment is similar during release phase.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dirty="0"/>
                  <a:t>Higher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ratio for SMR leads to higher reduction in aerosol concentration (1.52E-03 for PHWR and 2.2E-02 for SMR).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dirty="0"/>
                  <a:t>The introduction of dynamic shape factor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dirty="0"/>
                  <a:t>) leads to increase in surface area to volume ratio of aerosol; increasing drag force and the residence time and hence, removal rate of aerosols is reduced.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36" y="4706729"/>
                <a:ext cx="11964622" cy="2031325"/>
              </a:xfrm>
              <a:prstGeom prst="rect">
                <a:avLst/>
              </a:prstGeom>
              <a:blipFill>
                <a:blip r:embed="rId3"/>
                <a:stretch>
                  <a:fillRect l="-318" t="-1242" r="-424" b="-3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A492366-D9BB-AC0F-2D6B-CDC099F926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322337"/>
              </p:ext>
            </p:extLst>
          </p:nvPr>
        </p:nvGraphicFramePr>
        <p:xfrm>
          <a:off x="160702" y="927408"/>
          <a:ext cx="5392639" cy="4052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4423954" imgH="3423450" progId="Origin50.Graph">
                  <p:embed/>
                </p:oleObj>
              </mc:Choice>
              <mc:Fallback>
                <p:oleObj name="Graph" r:id="rId4" imgW="4423954" imgH="3423450" progId="Origin50.Graph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702" y="927408"/>
                        <a:ext cx="5392639" cy="40522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E5C9708-A234-03CE-9A80-92EFD50F0D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798304"/>
              </p:ext>
            </p:extLst>
          </p:nvPr>
        </p:nvGraphicFramePr>
        <p:xfrm>
          <a:off x="5967886" y="881306"/>
          <a:ext cx="5500676" cy="4098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6" imgW="4423954" imgH="3423450" progId="Origin50.Graph">
                  <p:embed/>
                </p:oleObj>
              </mc:Choice>
              <mc:Fallback>
                <p:oleObj name="Graph" r:id="rId6" imgW="4423954" imgH="3423450" progId="Origin50.Graph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7886" y="881306"/>
                        <a:ext cx="5500676" cy="40983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0651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Aerosol Shape and Dynamics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946573" y="1255776"/>
                <a:ext cx="6995712" cy="3416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dirty="0"/>
                  <a:t>General dynamics equation solved assuming aerosols to be spherical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dirty="0"/>
                  <a:t>Dynamic shape factor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dirty="0"/>
                  <a:t>) accounts for the non-spherical nature of the aerosols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dirty="0"/>
                  <a:t>The aerosols released from the fuel may not be spherical initially and evolve as they transport </a:t>
                </a:r>
              </a:p>
              <a:p>
                <a:pPr marL="742950" lvl="1" indent="-285750" algn="just">
                  <a:buFont typeface="Arial" panose="020B0604020202020204" pitchFamily="34" charset="0"/>
                  <a:buChar char="•"/>
                </a:pPr>
                <a:r>
                  <a:rPr lang="en-US" dirty="0"/>
                  <a:t>Non-spherical under dry conditions</a:t>
                </a:r>
              </a:p>
              <a:p>
                <a:pPr marL="742950" lvl="1" indent="-285750" algn="just">
                  <a:buFont typeface="Arial" panose="020B0604020202020204" pitchFamily="34" charset="0"/>
                  <a:buChar char="•"/>
                </a:pPr>
                <a:r>
                  <a:rPr lang="en-US" dirty="0"/>
                  <a:t>Tend to be spherical under conditions of high humidity (may not be completely spherical)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dirty="0"/>
                  <a:t>The dynamic shape factors corresponding to fractal dimension of 2.5 are introduced in NAUA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dirty="0"/>
                  <a:t>The evolution of aerosol mass and number concentration with and without dynamic shape factors is estimated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6573" y="1255776"/>
                <a:ext cx="6995712" cy="3416320"/>
              </a:xfrm>
              <a:prstGeom prst="rect">
                <a:avLst/>
              </a:prstGeom>
              <a:blipFill>
                <a:blip r:embed="rId3"/>
                <a:stretch>
                  <a:fillRect l="-543" t="-741" r="-725" b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0FFFC2B-C04F-C712-3D76-F74859C484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611654"/>
              </p:ext>
            </p:extLst>
          </p:nvPr>
        </p:nvGraphicFramePr>
        <p:xfrm>
          <a:off x="0" y="864115"/>
          <a:ext cx="5500676" cy="4098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4423954" imgH="3423450" progId="Origin50.Graph">
                  <p:embed/>
                </p:oleObj>
              </mc:Choice>
              <mc:Fallback>
                <p:oleObj name="Graph" r:id="rId4" imgW="4423954" imgH="3423450" progId="Origin50.Graph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E5C9708-A234-03CE-9A80-92EFD50F0D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64115"/>
                        <a:ext cx="5500676" cy="40983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22AFA52-BA31-80E8-ED8D-3F35E26D4F7E}"/>
                  </a:ext>
                </a:extLst>
              </p:cNvPr>
              <p:cNvSpPr/>
              <p:nvPr/>
            </p:nvSpPr>
            <p:spPr>
              <a:xfrm>
                <a:off x="547169" y="4614084"/>
                <a:ext cx="9984955" cy="22860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dirty="0"/>
                  <a:t>Size-dependent dynamic shape factors have been estimated by Jayant et al. (2024, under review)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𝑑𝑓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50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𝑑𝑓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50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= 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93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sup>
                              </m:s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         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𝐹𝑟𝑒𝑒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𝑚𝑜𝑙𝑒𝑐𝑢𝑙𝑎𝑟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𝑟𝑒𝑔𝑖𝑚𝑒</m:t>
                              </m:r>
                            </m:e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𝑑𝑓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50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= 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27</m:t>
                                  </m:r>
                                </m:sup>
                              </m:s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                  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𝑇𝑟𝑎𝑛𝑠𝑖𝑡𝑖𝑜𝑛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𝑟𝑒𝑔𝑖𝑚𝑒</m:t>
                              </m:r>
                            </m:e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𝑑𝑓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50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= 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56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</m:sup>
                              </m:s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                  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𝐶𝑜𝑛𝑡𝑖𝑛𝑢𝑢𝑚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𝑟𝑒𝑔𝑖𝑚𝑒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22AFA52-BA31-80E8-ED8D-3F35E26D4F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69" y="4614084"/>
                <a:ext cx="9984955" cy="2286075"/>
              </a:xfrm>
              <a:prstGeom prst="rect">
                <a:avLst/>
              </a:prstGeom>
              <a:blipFill>
                <a:blip r:embed="rId6"/>
                <a:stretch>
                  <a:fillRect l="-508" t="-1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F5204E2-3408-668D-F180-AB9521F377B8}"/>
                  </a:ext>
                </a:extLst>
              </p:cNvPr>
              <p:cNvSpPr txBox="1"/>
              <p:nvPr/>
            </p:nvSpPr>
            <p:spPr>
              <a:xfrm>
                <a:off x="9385218" y="5356210"/>
                <a:ext cx="2347749" cy="945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- Mobility radius</a:t>
                </a: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– Monomer radius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/>
                  <a:t> - Fractal dimension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F5204E2-3408-668D-F180-AB9521F37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5218" y="5356210"/>
                <a:ext cx="2347749" cy="945580"/>
              </a:xfrm>
              <a:prstGeom prst="rect">
                <a:avLst/>
              </a:prstGeom>
              <a:blipFill>
                <a:blip r:embed="rId7"/>
                <a:stretch>
                  <a:fillRect t="-2632"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786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0" y="1195754"/>
          <a:ext cx="6928338" cy="5347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4423954" imgH="3423450" progId="Origin50.Graph">
                  <p:embed/>
                </p:oleObj>
              </mc:Choice>
              <mc:Fallback>
                <p:oleObj name="Graph" r:id="rId2" imgW="4423954" imgH="3423450" progId="Origin50.Graph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95754"/>
                        <a:ext cx="6928338" cy="53470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09964" y="2045433"/>
            <a:ext cx="5825240" cy="3326668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Decontamination factor is defined as the ratio of aerosol mass concentration at initial time to aerosol mass concentration at any time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Removal due to gravity dominates the removal process </a:t>
            </a:r>
          </a:p>
          <a:p>
            <a:pPr algn="just"/>
            <a:endParaRPr lang="en-US" sz="24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99D029D-D300-4560-9719-6BF13DD90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7" y="400720"/>
            <a:ext cx="11904785" cy="672367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Decontamination factor due to deposition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37715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1572403A950A449F03D309DCDCB39C" ma:contentTypeVersion="18" ma:contentTypeDescription="Create a new document." ma:contentTypeScope="" ma:versionID="c3ff5bd11e6bfd98406c8a4dae36b260">
  <xsd:schema xmlns:xsd="http://www.w3.org/2001/XMLSchema" xmlns:xs="http://www.w3.org/2001/XMLSchema" xmlns:p="http://schemas.microsoft.com/office/2006/metadata/properties" xmlns:ns2="94bacced-d3e9-4230-8110-5185e6b8723a" xmlns:ns3="89039979-132d-4e33-b8d6-8b0f084d9471" xmlns:ns4="0311a6d6-6c49-40aa-926b-e98182ea64d2" targetNamespace="http://schemas.microsoft.com/office/2006/metadata/properties" ma:root="true" ma:fieldsID="12ff1ac6586bb3cc493a838c4adcd485" ns2:_="" ns3:_="" ns4:_="">
    <xsd:import namespace="94bacced-d3e9-4230-8110-5185e6b8723a"/>
    <xsd:import namespace="89039979-132d-4e33-b8d6-8b0f084d9471"/>
    <xsd:import namespace="0311a6d6-6c49-40aa-926b-e98182ea64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Open_x0020_with_x0020_Seclor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bacced-d3e9-4230-8110-5185e6b872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Open_x0020_with_x0020_Seclore" ma:index="14" nillable="true" ma:displayName="Open with Seclore" ma:hidden="true" ma:internalName="Open_x0020_with_x0020_Seclor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8c7bd71-0de2-450a-8d3d-78c5334383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039979-132d-4e33-b8d6-8b0f084d947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11a6d6-6c49-40aa-926b-e98182ea64d2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bec759ce-e5e5-4926-916d-bee7019b82dd}" ma:internalName="TaxCatchAll" ma:showField="CatchAllData" ma:web="0311a6d6-6c49-40aa-926b-e98182ea64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4bacced-d3e9-4230-8110-5185e6b8723a">
      <Terms xmlns="http://schemas.microsoft.com/office/infopath/2007/PartnerControls"/>
    </lcf76f155ced4ddcb4097134ff3c332f>
    <TaxCatchAll xmlns="0311a6d6-6c49-40aa-926b-e98182ea64d2" xsi:nil="true"/>
    <Open_x0020_with_x0020_Seclore xmlns="94bacced-d3e9-4230-8110-5185e6b8723a" xsi:nil="true"/>
  </documentManagement>
</p:properties>
</file>

<file path=customXml/itemProps1.xml><?xml version="1.0" encoding="utf-8"?>
<ds:datastoreItem xmlns:ds="http://schemas.openxmlformats.org/officeDocument/2006/customXml" ds:itemID="{B4F7C2D9-DCD9-4091-AC19-AF672454B1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bacced-d3e9-4230-8110-5185e6b8723a"/>
    <ds:schemaRef ds:uri="89039979-132d-4e33-b8d6-8b0f084d9471"/>
    <ds:schemaRef ds:uri="0311a6d6-6c49-40aa-926b-e98182ea64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803D3D1-F39D-490F-A4CD-77C72E40E0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F5A183-8DB8-4E33-A3B8-B56576635C6B}">
  <ds:schemaRefs>
    <ds:schemaRef ds:uri="http://purl.org/dc/elements/1.1/"/>
    <ds:schemaRef ds:uri="http://schemas.microsoft.com/office/2006/documentManagement/types"/>
    <ds:schemaRef ds:uri="89039979-132d-4e33-b8d6-8b0f084d9471"/>
    <ds:schemaRef ds:uri="http://purl.org/dc/terms/"/>
    <ds:schemaRef ds:uri="http://schemas.openxmlformats.org/package/2006/metadata/core-properties"/>
    <ds:schemaRef ds:uri="94bacced-d3e9-4230-8110-5185e6b8723a"/>
    <ds:schemaRef ds:uri="http://purl.org/dc/dcmitype/"/>
    <ds:schemaRef ds:uri="http://schemas.microsoft.com/office/infopath/2007/PartnerControls"/>
    <ds:schemaRef ds:uri="0311a6d6-6c49-40aa-926b-e98182ea64d2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1281</TotalTime>
  <Words>2195</Words>
  <Application>Microsoft Office PowerPoint</Application>
  <PresentationFormat>Widescreen</PresentationFormat>
  <Paragraphs>263</Paragraphs>
  <Slides>22</Slides>
  <Notes>0</Notes>
  <HiddenSlides>0</HiddenSlides>
  <MMClips>2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Aptos</vt:lpstr>
      <vt:lpstr>Arial</vt:lpstr>
      <vt:lpstr>Calibri</vt:lpstr>
      <vt:lpstr>Calibri Light</vt:lpstr>
      <vt:lpstr>Cambria Math</vt:lpstr>
      <vt:lpstr>Times New Roman</vt:lpstr>
      <vt:lpstr>Office Theme</vt:lpstr>
      <vt:lpstr>1_Office Theme</vt:lpstr>
      <vt:lpstr>2_Office Theme</vt:lpstr>
      <vt:lpstr>Graph</vt:lpstr>
      <vt:lpstr>PowerPoint Presentation</vt:lpstr>
      <vt:lpstr>Aerosol Evolution in a Typical SMR Containment Under Hypothetical Accidental Conditions</vt:lpstr>
      <vt:lpstr>PowerPoint Presentation</vt:lpstr>
      <vt:lpstr>Introduction</vt:lpstr>
      <vt:lpstr>PowerPoint Presentation</vt:lpstr>
      <vt:lpstr>PowerPoint Presentation</vt:lpstr>
      <vt:lpstr>PowerPoint Presentation</vt:lpstr>
      <vt:lpstr>PowerPoint Presentation</vt:lpstr>
      <vt:lpstr>Decontamination factor due to deposition</vt:lpstr>
      <vt:lpstr>PowerPoint Presentation</vt:lpstr>
      <vt:lpstr>Coupled fluid-particle dynamics (CFPD)</vt:lpstr>
      <vt:lpstr>Input parameters/conditions – CFPD code</vt:lpstr>
      <vt:lpstr>CFPD results</vt:lpstr>
      <vt:lpstr>Comparison of CFPD results with experiments and NAUA results</vt:lpstr>
      <vt:lpstr>PowerPoint Presentation</vt:lpstr>
      <vt:lpstr>PowerPoint Presentation</vt:lpstr>
      <vt:lpstr>PowerPoint Presentation</vt:lpstr>
      <vt:lpstr>Thank you for the attention..</vt:lpstr>
      <vt:lpstr>Governing Equations - CFPD</vt:lpstr>
      <vt:lpstr>Dynamic Shape Factor for Aggregate with Fractal Dimension 1.8</vt:lpstr>
      <vt:lpstr>Expressions for dynamic shape factors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PARKER, Gregory</dc:creator>
  <cp:lastModifiedBy>CONSTANTIN, Alina</cp:lastModifiedBy>
  <cp:revision>48</cp:revision>
  <dcterms:created xsi:type="dcterms:W3CDTF">2019-10-29T08:33:20Z</dcterms:created>
  <dcterms:modified xsi:type="dcterms:W3CDTF">2024-10-04T08:19:06Z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0x010100DB1572403A950A449F03D309DCDCB39C</vt:lpwstr>
  </property>
  <property fmtid="{D5CDD505-2E9C-101B-9397-08002B2CF9AE}" pid="3" name="MediaServiceImageTags">
    <vt:lpwstr/>
  </property>
</Properties>
</file>