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19"/>
  </p:notesMasterIdLst>
  <p:sldIdLst>
    <p:sldId id="256" r:id="rId7"/>
    <p:sldId id="257" r:id="rId8"/>
    <p:sldId id="258" r:id="rId9"/>
    <p:sldId id="260" r:id="rId10"/>
    <p:sldId id="261" r:id="rId11"/>
    <p:sldId id="262" r:id="rId12"/>
    <p:sldId id="264" r:id="rId13"/>
    <p:sldId id="265" r:id="rId14"/>
    <p:sldId id="263" r:id="rId15"/>
    <p:sldId id="267" r:id="rId16"/>
    <p:sldId id="266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4A624-C4BE-4A72-A177-43D2D71EFF4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80CAA070-A17D-4E87-A1CD-7179B44E41F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Nuclear Steam Supply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System</a:t>
          </a:r>
          <a:r>
            <a:rPr kumimoji="0" lang="hr-H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 Model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B575E980-C275-4491-A187-E30E1D5BCB17}" type="parTrans" cxnId="{80CDCDC8-9AF5-4E94-B120-DFA878E3F34A}">
      <dgm:prSet/>
      <dgm:spPr/>
      <dgm:t>
        <a:bodyPr/>
        <a:lstStyle/>
        <a:p>
          <a:endParaRPr lang="en-GB"/>
        </a:p>
      </dgm:t>
    </dgm:pt>
    <dgm:pt modelId="{E8F846E1-4D7B-4634-A22B-983CBB4B3929}" type="sibTrans" cxnId="{80CDCDC8-9AF5-4E94-B120-DFA878E3F34A}">
      <dgm:prSet/>
      <dgm:spPr/>
      <dgm:t>
        <a:bodyPr/>
        <a:lstStyle/>
        <a:p>
          <a:endParaRPr lang="en-GB"/>
        </a:p>
      </dgm:t>
    </dgm:pt>
    <dgm:pt modelId="{151EC3CE-417E-4523-BB82-278BA2EDC2B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Plant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Analyses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9E6C26BF-D8AC-4743-B858-450332C1EF9B}" type="parTrans" cxnId="{6D8F4464-7926-47F1-B79C-CDEFC981A3E6}">
      <dgm:prSet/>
      <dgm:spPr/>
      <dgm:t>
        <a:bodyPr/>
        <a:lstStyle/>
        <a:p>
          <a:endParaRPr lang="en-GB"/>
        </a:p>
      </dgm:t>
    </dgm:pt>
    <dgm:pt modelId="{732DE38A-86EE-49EF-9A30-7F8638E50B19}" type="sibTrans" cxnId="{6D8F4464-7926-47F1-B79C-CDEFC981A3E6}">
      <dgm:prSet/>
      <dgm:spPr/>
      <dgm:t>
        <a:bodyPr/>
        <a:lstStyle/>
        <a:p>
          <a:endParaRPr lang="en-GB"/>
        </a:p>
      </dgm:t>
    </dgm:pt>
    <dgm:pt modelId="{273B0663-1D3F-463F-AE3D-95E4EB1E180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Plant Layout</a:t>
          </a:r>
          <a:endParaRPr kumimoji="0" lang="en-US" altLang="en-US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gm:t>
    </dgm:pt>
    <dgm:pt modelId="{8C4881FE-841A-4AED-9F45-E4964A201F54}" type="parTrans" cxnId="{16D1566C-4703-4358-BCD3-DD9AEF5967D0}">
      <dgm:prSet/>
      <dgm:spPr/>
      <dgm:t>
        <a:bodyPr/>
        <a:lstStyle/>
        <a:p>
          <a:endParaRPr lang="en-GB"/>
        </a:p>
      </dgm:t>
    </dgm:pt>
    <dgm:pt modelId="{307C1A44-FD5E-459F-BD80-52BF3748AE5E}" type="sibTrans" cxnId="{16D1566C-4703-4358-BCD3-DD9AEF5967D0}">
      <dgm:prSet/>
      <dgm:spPr/>
      <dgm:t>
        <a:bodyPr/>
        <a:lstStyle/>
        <a:p>
          <a:endParaRPr lang="en-GB"/>
        </a:p>
      </dgm:t>
    </dgm:pt>
    <dgm:pt modelId="{071F574A-1F9A-42C8-B877-16E1EE0C2B0A}" type="pres">
      <dgm:prSet presAssocID="{0614A624-C4BE-4A72-A177-43D2D71EFF42}" presName="cycle" presStyleCnt="0">
        <dgm:presLayoutVars>
          <dgm:dir/>
          <dgm:resizeHandles val="exact"/>
        </dgm:presLayoutVars>
      </dgm:prSet>
      <dgm:spPr/>
    </dgm:pt>
    <dgm:pt modelId="{C0D471BD-D5BF-4B43-B29D-3A4815320C55}" type="pres">
      <dgm:prSet presAssocID="{80CAA070-A17D-4E87-A1CD-7179B44E41F4}" presName="dummy" presStyleCnt="0"/>
      <dgm:spPr/>
    </dgm:pt>
    <dgm:pt modelId="{FF2160AB-1C0B-42E4-8942-26DA5D846EBA}" type="pres">
      <dgm:prSet presAssocID="{80CAA070-A17D-4E87-A1CD-7179B44E41F4}" presName="node" presStyleLbl="revTx" presStyleIdx="0" presStyleCnt="3">
        <dgm:presLayoutVars>
          <dgm:bulletEnabled val="1"/>
        </dgm:presLayoutVars>
      </dgm:prSet>
      <dgm:spPr/>
    </dgm:pt>
    <dgm:pt modelId="{E22ED700-3BC9-48ED-B103-2951124650A0}" type="pres">
      <dgm:prSet presAssocID="{E8F846E1-4D7B-4634-A22B-983CBB4B3929}" presName="sibTrans" presStyleLbl="node1" presStyleIdx="0" presStyleCnt="3"/>
      <dgm:spPr/>
    </dgm:pt>
    <dgm:pt modelId="{46962F8B-EDAA-4E75-9276-C6FCAD0EFAA2}" type="pres">
      <dgm:prSet presAssocID="{151EC3CE-417E-4523-BB82-278BA2EDC2BD}" presName="dummy" presStyleCnt="0"/>
      <dgm:spPr/>
    </dgm:pt>
    <dgm:pt modelId="{55CF5404-7BEC-4F42-9D09-E0B1490BD4BE}" type="pres">
      <dgm:prSet presAssocID="{151EC3CE-417E-4523-BB82-278BA2EDC2BD}" presName="node" presStyleLbl="revTx" presStyleIdx="1" presStyleCnt="3">
        <dgm:presLayoutVars>
          <dgm:bulletEnabled val="1"/>
        </dgm:presLayoutVars>
      </dgm:prSet>
      <dgm:spPr/>
    </dgm:pt>
    <dgm:pt modelId="{D31BD438-FD58-4A44-8095-C23194694DA2}" type="pres">
      <dgm:prSet presAssocID="{732DE38A-86EE-49EF-9A30-7F8638E50B19}" presName="sibTrans" presStyleLbl="node1" presStyleIdx="1" presStyleCnt="3"/>
      <dgm:spPr/>
    </dgm:pt>
    <dgm:pt modelId="{EFBE2956-87F7-48F2-9215-262AC6CF0D22}" type="pres">
      <dgm:prSet presAssocID="{273B0663-1D3F-463F-AE3D-95E4EB1E1802}" presName="dummy" presStyleCnt="0"/>
      <dgm:spPr/>
    </dgm:pt>
    <dgm:pt modelId="{D968F1A4-88A2-4BE6-ACA0-6D2F9327A6B0}" type="pres">
      <dgm:prSet presAssocID="{273B0663-1D3F-463F-AE3D-95E4EB1E1802}" presName="node" presStyleLbl="revTx" presStyleIdx="2" presStyleCnt="3">
        <dgm:presLayoutVars>
          <dgm:bulletEnabled val="1"/>
        </dgm:presLayoutVars>
      </dgm:prSet>
      <dgm:spPr/>
    </dgm:pt>
    <dgm:pt modelId="{7A665DE0-FD8F-47D8-9129-B892612EBAF1}" type="pres">
      <dgm:prSet presAssocID="{307C1A44-FD5E-459F-BD80-52BF3748AE5E}" presName="sibTrans" presStyleLbl="node1" presStyleIdx="2" presStyleCnt="3"/>
      <dgm:spPr/>
    </dgm:pt>
  </dgm:ptLst>
  <dgm:cxnLst>
    <dgm:cxn modelId="{3968A402-FA3C-4E78-A0F9-F9837FFD1F47}" type="presOf" srcId="{0614A624-C4BE-4A72-A177-43D2D71EFF42}" destId="{071F574A-1F9A-42C8-B877-16E1EE0C2B0A}" srcOrd="0" destOrd="0" presId="urn:microsoft.com/office/officeart/2005/8/layout/cycle1"/>
    <dgm:cxn modelId="{F6C2E22B-AE2E-48EE-B006-E2393298EA15}" type="presOf" srcId="{80CAA070-A17D-4E87-A1CD-7179B44E41F4}" destId="{FF2160AB-1C0B-42E4-8942-26DA5D846EBA}" srcOrd="0" destOrd="0" presId="urn:microsoft.com/office/officeart/2005/8/layout/cycle1"/>
    <dgm:cxn modelId="{91863540-449D-40F3-8A36-F2DD02DA5D2C}" type="presOf" srcId="{273B0663-1D3F-463F-AE3D-95E4EB1E1802}" destId="{D968F1A4-88A2-4BE6-ACA0-6D2F9327A6B0}" srcOrd="0" destOrd="0" presId="urn:microsoft.com/office/officeart/2005/8/layout/cycle1"/>
    <dgm:cxn modelId="{3507EA60-8104-485D-A8FD-95E8FD492C4C}" type="presOf" srcId="{307C1A44-FD5E-459F-BD80-52BF3748AE5E}" destId="{7A665DE0-FD8F-47D8-9129-B892612EBAF1}" srcOrd="0" destOrd="0" presId="urn:microsoft.com/office/officeart/2005/8/layout/cycle1"/>
    <dgm:cxn modelId="{6D8F4464-7926-47F1-B79C-CDEFC981A3E6}" srcId="{0614A624-C4BE-4A72-A177-43D2D71EFF42}" destId="{151EC3CE-417E-4523-BB82-278BA2EDC2BD}" srcOrd="1" destOrd="0" parTransId="{9E6C26BF-D8AC-4743-B858-450332C1EF9B}" sibTransId="{732DE38A-86EE-49EF-9A30-7F8638E50B19}"/>
    <dgm:cxn modelId="{7B41B646-90B2-4DA2-80E7-644730921DDC}" type="presOf" srcId="{151EC3CE-417E-4523-BB82-278BA2EDC2BD}" destId="{55CF5404-7BEC-4F42-9D09-E0B1490BD4BE}" srcOrd="0" destOrd="0" presId="urn:microsoft.com/office/officeart/2005/8/layout/cycle1"/>
    <dgm:cxn modelId="{16D1566C-4703-4358-BCD3-DD9AEF5967D0}" srcId="{0614A624-C4BE-4A72-A177-43D2D71EFF42}" destId="{273B0663-1D3F-463F-AE3D-95E4EB1E1802}" srcOrd="2" destOrd="0" parTransId="{8C4881FE-841A-4AED-9F45-E4964A201F54}" sibTransId="{307C1A44-FD5E-459F-BD80-52BF3748AE5E}"/>
    <dgm:cxn modelId="{1BE6AC6E-7D01-4777-B914-FA7C8D743FFA}" type="presOf" srcId="{E8F846E1-4D7B-4634-A22B-983CBB4B3929}" destId="{E22ED700-3BC9-48ED-B103-2951124650A0}" srcOrd="0" destOrd="0" presId="urn:microsoft.com/office/officeart/2005/8/layout/cycle1"/>
    <dgm:cxn modelId="{FF9C25BE-CAEB-48A1-B710-3600B42B3FF0}" type="presOf" srcId="{732DE38A-86EE-49EF-9A30-7F8638E50B19}" destId="{D31BD438-FD58-4A44-8095-C23194694DA2}" srcOrd="0" destOrd="0" presId="urn:microsoft.com/office/officeart/2005/8/layout/cycle1"/>
    <dgm:cxn modelId="{80CDCDC8-9AF5-4E94-B120-DFA878E3F34A}" srcId="{0614A624-C4BE-4A72-A177-43D2D71EFF42}" destId="{80CAA070-A17D-4E87-A1CD-7179B44E41F4}" srcOrd="0" destOrd="0" parTransId="{B575E980-C275-4491-A187-E30E1D5BCB17}" sibTransId="{E8F846E1-4D7B-4634-A22B-983CBB4B3929}"/>
    <dgm:cxn modelId="{8F1A5D74-9C82-4381-92B2-4E590EE07E65}" type="presParOf" srcId="{071F574A-1F9A-42C8-B877-16E1EE0C2B0A}" destId="{C0D471BD-D5BF-4B43-B29D-3A4815320C55}" srcOrd="0" destOrd="0" presId="urn:microsoft.com/office/officeart/2005/8/layout/cycle1"/>
    <dgm:cxn modelId="{337E8D48-0CF5-4EAF-A33D-1173D128A040}" type="presParOf" srcId="{071F574A-1F9A-42C8-B877-16E1EE0C2B0A}" destId="{FF2160AB-1C0B-42E4-8942-26DA5D846EBA}" srcOrd="1" destOrd="0" presId="urn:microsoft.com/office/officeart/2005/8/layout/cycle1"/>
    <dgm:cxn modelId="{BCDB4677-EC70-4E9F-AC8B-55CADBD1AF29}" type="presParOf" srcId="{071F574A-1F9A-42C8-B877-16E1EE0C2B0A}" destId="{E22ED700-3BC9-48ED-B103-2951124650A0}" srcOrd="2" destOrd="0" presId="urn:microsoft.com/office/officeart/2005/8/layout/cycle1"/>
    <dgm:cxn modelId="{51AD33F4-9C4C-43BE-8531-8C0FFBB37B0C}" type="presParOf" srcId="{071F574A-1F9A-42C8-B877-16E1EE0C2B0A}" destId="{46962F8B-EDAA-4E75-9276-C6FCAD0EFAA2}" srcOrd="3" destOrd="0" presId="urn:microsoft.com/office/officeart/2005/8/layout/cycle1"/>
    <dgm:cxn modelId="{65C8A521-6102-4C75-942D-43E87CDA38F3}" type="presParOf" srcId="{071F574A-1F9A-42C8-B877-16E1EE0C2B0A}" destId="{55CF5404-7BEC-4F42-9D09-E0B1490BD4BE}" srcOrd="4" destOrd="0" presId="urn:microsoft.com/office/officeart/2005/8/layout/cycle1"/>
    <dgm:cxn modelId="{DFAF20C7-5F1A-4D82-8564-7975F9F9E1EE}" type="presParOf" srcId="{071F574A-1F9A-42C8-B877-16E1EE0C2B0A}" destId="{D31BD438-FD58-4A44-8095-C23194694DA2}" srcOrd="5" destOrd="0" presId="urn:microsoft.com/office/officeart/2005/8/layout/cycle1"/>
    <dgm:cxn modelId="{FCB900A0-F1E4-4CF8-9EEF-DF9FF200B2AC}" type="presParOf" srcId="{071F574A-1F9A-42C8-B877-16E1EE0C2B0A}" destId="{EFBE2956-87F7-48F2-9215-262AC6CF0D22}" srcOrd="6" destOrd="0" presId="urn:microsoft.com/office/officeart/2005/8/layout/cycle1"/>
    <dgm:cxn modelId="{39B4CC0B-6CCC-4098-A05F-EA38968B45E1}" type="presParOf" srcId="{071F574A-1F9A-42C8-B877-16E1EE0C2B0A}" destId="{D968F1A4-88A2-4BE6-ACA0-6D2F9327A6B0}" srcOrd="7" destOrd="0" presId="urn:microsoft.com/office/officeart/2005/8/layout/cycle1"/>
    <dgm:cxn modelId="{43F81269-1AEC-4C98-A584-3CEE3E0317CC}" type="presParOf" srcId="{071F574A-1F9A-42C8-B877-16E1EE0C2B0A}" destId="{7A665DE0-FD8F-47D8-9129-B892612EBAF1}" srcOrd="8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160AB-1C0B-42E4-8942-26DA5D846EBA}">
      <dsp:nvSpPr>
        <dsp:cNvPr id="0" name=""/>
        <dsp:cNvSpPr/>
      </dsp:nvSpPr>
      <dsp:spPr>
        <a:xfrm>
          <a:off x="2642529" y="208969"/>
          <a:ext cx="1068391" cy="106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Nuclear Steam Supply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System</a:t>
          </a:r>
          <a:r>
            <a:rPr kumimoji="0" lang="hr-HR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 Model</a:t>
          </a:r>
          <a:endParaRPr kumimoji="0" lang="en-US" altLang="en-US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2642529" y="208969"/>
        <a:ext cx="1068391" cy="1068391"/>
      </dsp:txXfrm>
    </dsp:sp>
    <dsp:sp modelId="{E22ED700-3BC9-48ED-B103-2951124650A0}">
      <dsp:nvSpPr>
        <dsp:cNvPr id="0" name=""/>
        <dsp:cNvSpPr/>
      </dsp:nvSpPr>
      <dsp:spPr>
        <a:xfrm>
          <a:off x="1017203" y="-698"/>
          <a:ext cx="2524061" cy="2524061"/>
        </a:xfrm>
        <a:prstGeom prst="circularArrow">
          <a:avLst>
            <a:gd name="adj1" fmla="val 8254"/>
            <a:gd name="adj2" fmla="val 576590"/>
            <a:gd name="adj3" fmla="val 2961689"/>
            <a:gd name="adj4" fmla="val 53174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F5404-7BEC-4F42-9D09-E0B1490BD4BE}">
      <dsp:nvSpPr>
        <dsp:cNvPr id="0" name=""/>
        <dsp:cNvSpPr/>
      </dsp:nvSpPr>
      <dsp:spPr>
        <a:xfrm>
          <a:off x="1745038" y="1763469"/>
          <a:ext cx="1068391" cy="106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Plant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Analyses</a:t>
          </a:r>
          <a:endParaRPr kumimoji="0" lang="en-US" altLang="en-US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745038" y="1763469"/>
        <a:ext cx="1068391" cy="1068391"/>
      </dsp:txXfrm>
    </dsp:sp>
    <dsp:sp modelId="{D31BD438-FD58-4A44-8095-C23194694DA2}">
      <dsp:nvSpPr>
        <dsp:cNvPr id="0" name=""/>
        <dsp:cNvSpPr/>
      </dsp:nvSpPr>
      <dsp:spPr>
        <a:xfrm>
          <a:off x="1017203" y="-698"/>
          <a:ext cx="2524061" cy="2524061"/>
        </a:xfrm>
        <a:prstGeom prst="circularArrow">
          <a:avLst>
            <a:gd name="adj1" fmla="val 8254"/>
            <a:gd name="adj2" fmla="val 576590"/>
            <a:gd name="adj3" fmla="val 10170236"/>
            <a:gd name="adj4" fmla="val 7261721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8F1A4-88A2-4BE6-ACA0-6D2F9327A6B0}">
      <dsp:nvSpPr>
        <dsp:cNvPr id="0" name=""/>
        <dsp:cNvSpPr/>
      </dsp:nvSpPr>
      <dsp:spPr>
        <a:xfrm>
          <a:off x="847548" y="208969"/>
          <a:ext cx="1068391" cy="1068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hr-HR" altLang="en-US" sz="14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rPr>
            <a:t>Plant Layout</a:t>
          </a:r>
          <a:endParaRPr kumimoji="0" lang="en-US" altLang="en-US" sz="1400" b="1" i="0" u="none" strike="noStrike" kern="1200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847548" y="208969"/>
        <a:ext cx="1068391" cy="1068391"/>
      </dsp:txXfrm>
    </dsp:sp>
    <dsp:sp modelId="{7A665DE0-FD8F-47D8-9129-B892612EBAF1}">
      <dsp:nvSpPr>
        <dsp:cNvPr id="0" name=""/>
        <dsp:cNvSpPr/>
      </dsp:nvSpPr>
      <dsp:spPr>
        <a:xfrm>
          <a:off x="1017203" y="-698"/>
          <a:ext cx="2524061" cy="2524061"/>
        </a:xfrm>
        <a:prstGeom prst="circularArrow">
          <a:avLst>
            <a:gd name="adj1" fmla="val 8254"/>
            <a:gd name="adj2" fmla="val 576590"/>
            <a:gd name="adj3" fmla="val 16854698"/>
            <a:gd name="adj4" fmla="val 14968712"/>
            <a:gd name="adj5" fmla="val 96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C1962-B6D7-4DF2-831D-3C4FE700030B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0F946-5CE6-4771-8667-FD323EAAC0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66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CA5A-7BA1-4028-92E5-20D35827DEFF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EE5C5-0DB2-4173-8729-F2D3E3FF0646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7902-AC47-4027-B67F-5E4AA9C73721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29E9-7478-4F88-B404-1799DEB9BC27}" type="datetime1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9F3B-8A68-42BA-892A-7E0294E51BA1}" type="datetime1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CB38-05B8-4720-82ED-7A4FB9C0C510}" type="datetime1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877F9-2665-4D9B-ACBA-C37DE32BA2C5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D813-207F-4257-A7E9-3BBEEE4B1BA2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94636-B2DE-4ABB-8096-42CEBC9233F3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9EDF-6A2E-4973-B773-D388CBB8ED43}" type="datetime1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93C7-CA91-4116-A547-8124B111AC82}" type="datetime1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284B-6516-42F8-B909-D24A03624138}" type="datetime1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18AE-C92B-4E79-9D30-390D04BC898A}" type="datetime1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A05D-1553-40C5-8411-F49FEAFF7867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E080-A7B9-483F-9B22-58AEE09E22B3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DAEA-4C2C-43D7-9B6A-CC580E4716D3}" type="datetime1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.vrbanic@zg.t-com.hr" TargetMode="External"/><Relationship Id="rId2" Type="http://schemas.openxmlformats.org/officeDocument/2006/relationships/hyperlink" Target="mailto:basic.ivica@kr.t-com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8" y="1607457"/>
            <a:ext cx="8573115" cy="405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12405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SMRs Probabilistic Approach?</a:t>
            </a:r>
            <a:endParaRPr lang="en-GB" altLang="en-US" dirty="0"/>
          </a:p>
        </p:txBody>
      </p:sp>
      <p:sp>
        <p:nvSpPr>
          <p:cNvPr id="5" name="Oval 4"/>
          <p:cNvSpPr/>
          <p:nvPr/>
        </p:nvSpPr>
        <p:spPr>
          <a:xfrm>
            <a:off x="2888343" y="2191657"/>
            <a:ext cx="1059543" cy="12373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753428" y="2191657"/>
            <a:ext cx="2205512" cy="13828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4E74DE-379E-F07C-D1C3-62C7AB920101}"/>
              </a:ext>
            </a:extLst>
          </p:cNvPr>
          <p:cNvSpPr txBox="1"/>
          <p:nvPr/>
        </p:nvSpPr>
        <p:spPr>
          <a:xfrm>
            <a:off x="6136695" y="5513739"/>
            <a:ext cx="2205512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GB" sz="1600" dirty="0"/>
              <a:t>Diversity increases reliability of safety function!</a:t>
            </a:r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2BE26B-CD3B-6475-1EE1-6DDE202835C7}"/>
              </a:ext>
            </a:extLst>
          </p:cNvPr>
          <p:cNvCxnSpPr>
            <a:cxnSpLocks/>
            <a:stCxn id="3" idx="0"/>
            <a:endCxn id="5" idx="5"/>
          </p:cNvCxnSpPr>
          <p:nvPr/>
        </p:nvCxnSpPr>
        <p:spPr>
          <a:xfrm flipH="1" flipV="1">
            <a:off x="3792720" y="3247795"/>
            <a:ext cx="3446731" cy="22659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F7DEC5-562A-33CF-2FAC-DDF60CAA1DD2}"/>
              </a:ext>
            </a:extLst>
          </p:cNvPr>
          <p:cNvCxnSpPr>
            <a:cxnSpLocks/>
            <a:stCxn id="3" idx="0"/>
            <a:endCxn id="6" idx="5"/>
          </p:cNvCxnSpPr>
          <p:nvPr/>
        </p:nvCxnSpPr>
        <p:spPr>
          <a:xfrm flipH="1" flipV="1">
            <a:off x="6635950" y="3371964"/>
            <a:ext cx="603501" cy="21417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30E1C12-25DE-EFB3-C17A-3FC48F9F8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077" y="1352735"/>
            <a:ext cx="2729726" cy="40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D6DFC-4280-4B0F-BEF6-7300C176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3" y="1381352"/>
            <a:ext cx="11843657" cy="5222647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The </a:t>
            </a:r>
            <a:r>
              <a:rPr lang="en-GB" dirty="0"/>
              <a:t>nuclear industry and regulation applications either to </a:t>
            </a:r>
            <a:r>
              <a:rPr lang="hr-HR" b="1" dirty="0">
                <a:solidFill>
                  <a:srgbClr val="FF0000"/>
                </a:solidFill>
              </a:rPr>
              <a:t>SFC</a:t>
            </a:r>
            <a:r>
              <a:rPr lang="en-GB" b="1" dirty="0">
                <a:solidFill>
                  <a:srgbClr val="FF0000"/>
                </a:solidFill>
              </a:rPr>
              <a:t> or</a:t>
            </a:r>
            <a:r>
              <a:rPr lang="hr-HR" b="1" dirty="0">
                <a:solidFill>
                  <a:srgbClr val="FF0000"/>
                </a:solidFill>
              </a:rPr>
              <a:t>/and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DiD</a:t>
            </a:r>
            <a:r>
              <a:rPr lang="en-GB" b="1" dirty="0">
                <a:solidFill>
                  <a:srgbClr val="FF0000"/>
                </a:solidFill>
              </a:rPr>
              <a:t> are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hr-HR" b="1" dirty="0">
                <a:solidFill>
                  <a:srgbClr val="FF0000"/>
                </a:solidFill>
              </a:rPr>
              <a:t>still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not very well harmonized in the international practice</a:t>
            </a:r>
            <a:r>
              <a:rPr lang="en-GB" dirty="0"/>
              <a:t>.</a:t>
            </a:r>
            <a:r>
              <a:rPr lang="hr-HR" dirty="0"/>
              <a:t> </a:t>
            </a:r>
          </a:p>
          <a:p>
            <a:pPr algn="just"/>
            <a:endParaRPr lang="hr-HR" dirty="0"/>
          </a:p>
          <a:p>
            <a:pPr algn="just"/>
            <a:r>
              <a:rPr lang="en-GB" dirty="0"/>
              <a:t>Additional effort is advisable to be made in order to </a:t>
            </a:r>
            <a:r>
              <a:rPr lang="en-GB" b="1" dirty="0">
                <a:solidFill>
                  <a:srgbClr val="FF0000"/>
                </a:solidFill>
              </a:rPr>
              <a:t>establish more strict and harmonized design requirements</a:t>
            </a:r>
            <a:r>
              <a:rPr lang="en-GB" dirty="0"/>
              <a:t> with regard to either SFC or </a:t>
            </a:r>
            <a:r>
              <a:rPr lang="en-GB" dirty="0" err="1"/>
              <a:t>DiD</a:t>
            </a:r>
            <a:r>
              <a:rPr lang="en-GB" dirty="0"/>
              <a:t> to improve safety of nuclear installations in future</a:t>
            </a:r>
            <a:r>
              <a:rPr lang="hr-HR" dirty="0"/>
              <a:t>. </a:t>
            </a:r>
          </a:p>
          <a:p>
            <a:pPr algn="just"/>
            <a:endParaRPr lang="hr-HR" dirty="0"/>
          </a:p>
          <a:p>
            <a:pPr algn="just"/>
            <a:r>
              <a:rPr lang="en-GB" dirty="0"/>
              <a:t>Past experience with application of SFC which was gained over the period of time stretching over half of a century points out to </a:t>
            </a:r>
            <a:r>
              <a:rPr lang="en-GB" b="1" dirty="0">
                <a:solidFill>
                  <a:srgbClr val="FF0000"/>
                </a:solidFill>
              </a:rPr>
              <a:t>some weaknesses in rigid application of traditional SFC rules</a:t>
            </a:r>
            <a:r>
              <a:rPr lang="en-GB" dirty="0"/>
              <a:t>. Those include </a:t>
            </a:r>
            <a:r>
              <a:rPr lang="en-GB" b="1" dirty="0">
                <a:solidFill>
                  <a:srgbClr val="FF0000"/>
                </a:solidFill>
              </a:rPr>
              <a:t>failing to establish reliability of the functions important to safety</a:t>
            </a:r>
            <a:r>
              <a:rPr lang="en-GB" b="1" dirty="0"/>
              <a:t> </a:t>
            </a:r>
            <a:r>
              <a:rPr lang="en-GB" dirty="0"/>
              <a:t>which would be commensurate with frequencies of challenges to them</a:t>
            </a:r>
            <a:r>
              <a:rPr lang="hr-HR" dirty="0"/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oncluding remarks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66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2BD6DFC-4280-4B0F-BEF6-7300C176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13" y="1381353"/>
            <a:ext cx="11843657" cy="4461308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It has been many times repeated that </a:t>
            </a:r>
            <a:r>
              <a:rPr lang="en-GB" b="1" dirty="0">
                <a:solidFill>
                  <a:srgbClr val="FF0000"/>
                </a:solidFill>
              </a:rPr>
              <a:t>traditional design basis analyses (DBA) are conservative</a:t>
            </a:r>
            <a:r>
              <a:rPr lang="en-GB" dirty="0"/>
              <a:t> because they </a:t>
            </a:r>
            <a:r>
              <a:rPr lang="en-GB" b="1" dirty="0">
                <a:solidFill>
                  <a:srgbClr val="FF0000"/>
                </a:solidFill>
              </a:rPr>
              <a:t>assume failure of single train</a:t>
            </a:r>
            <a:r>
              <a:rPr lang="en-GB" dirty="0"/>
              <a:t>.</a:t>
            </a:r>
            <a:endParaRPr lang="hr-HR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It has been rarely pointed out </a:t>
            </a:r>
            <a:r>
              <a:rPr lang="en-GB" dirty="0"/>
              <a:t>that the same analyses </a:t>
            </a:r>
            <a:r>
              <a:rPr lang="en-GB" b="1" dirty="0">
                <a:solidFill>
                  <a:srgbClr val="FF0000"/>
                </a:solidFill>
              </a:rPr>
              <a:t>may be optimistic </a:t>
            </a:r>
            <a:r>
              <a:rPr lang="en-GB" dirty="0"/>
              <a:t>because </a:t>
            </a:r>
            <a:r>
              <a:rPr lang="en-GB" b="1" dirty="0">
                <a:solidFill>
                  <a:srgbClr val="FF0000"/>
                </a:solidFill>
              </a:rPr>
              <a:t>they assume that complementary train will succeed for granted</a:t>
            </a:r>
            <a:r>
              <a:rPr lang="en-GB" dirty="0"/>
              <a:t>.</a:t>
            </a:r>
            <a:r>
              <a:rPr lang="hr-HR" dirty="0"/>
              <a:t> Necessity for realistic PSA study.</a:t>
            </a:r>
            <a:endParaRPr lang="en-GB" dirty="0"/>
          </a:p>
          <a:p>
            <a:pPr algn="l"/>
            <a:endParaRPr lang="hr-HR" dirty="0"/>
          </a:p>
          <a:p>
            <a:pPr algn="l"/>
            <a:r>
              <a:rPr lang="en-GB" dirty="0"/>
              <a:t>It seems to be advisable to </a:t>
            </a:r>
            <a:r>
              <a:rPr lang="hr-HR" dirty="0"/>
              <a:t>continuosly assess </a:t>
            </a:r>
            <a:r>
              <a:rPr lang="en-GB" dirty="0"/>
              <a:t>SFC approach by DSA and PSA for application to the new reactor designs</a:t>
            </a:r>
            <a:r>
              <a:rPr lang="hr-HR" dirty="0"/>
              <a:t> including SMRs</a:t>
            </a:r>
            <a:r>
              <a:rPr lang="en-GB" dirty="0"/>
              <a:t>. </a:t>
            </a:r>
            <a:endParaRPr lang="hr-HR" dirty="0"/>
          </a:p>
          <a:p>
            <a:pPr algn="l"/>
            <a:endParaRPr lang="hr-H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r-HR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oncluding remarks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Context of single failure criterion (SFC) application for small modular reactors (SMR) 	</a:t>
            </a: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</a:t>
            </a:r>
            <a:r>
              <a:rPr lang="hr-HR" dirty="0"/>
              <a:t>vica</a:t>
            </a:r>
            <a:r>
              <a:rPr lang="en-US" dirty="0"/>
              <a:t> BA</a:t>
            </a:r>
            <a:r>
              <a:rPr lang="hr-HR" dirty="0"/>
              <a:t>Š</a:t>
            </a:r>
            <a:r>
              <a:rPr lang="en-US" dirty="0"/>
              <a:t>I</a:t>
            </a:r>
            <a:r>
              <a:rPr lang="hr-HR" dirty="0"/>
              <a:t>Ć, Ivan VRBANIĆ</a:t>
            </a:r>
            <a:endParaRPr lang="en-GB" dirty="0"/>
          </a:p>
          <a:p>
            <a:r>
              <a:rPr lang="en-US" dirty="0" err="1"/>
              <a:t>APoSS</a:t>
            </a:r>
            <a:r>
              <a:rPr lang="en-US" dirty="0"/>
              <a:t> </a:t>
            </a:r>
            <a:r>
              <a:rPr lang="en-US" dirty="0" err="1"/>
              <a:t>d.o.o.Zabok</a:t>
            </a:r>
            <a:r>
              <a:rPr lang="en-US" dirty="0"/>
              <a:t>, Croatia</a:t>
            </a:r>
            <a:endParaRPr lang="hr-HR" dirty="0"/>
          </a:p>
          <a:p>
            <a:r>
              <a:rPr lang="en-GB" dirty="0">
                <a:solidFill>
                  <a:srgbClr val="FF0000"/>
                </a:solidFill>
              </a:rPr>
              <a:t>https://aposs.hr/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basic.ivica@kr.t-com.hr</a:t>
            </a:r>
            <a:r>
              <a:rPr lang="hr-HR" dirty="0"/>
              <a:t>, </a:t>
            </a:r>
            <a:r>
              <a:rPr lang="en-US" dirty="0">
                <a:hlinkClick r:id="rId3"/>
              </a:rPr>
              <a:t>ivan.vrbanic@zg.t-com.hr</a:t>
            </a:r>
            <a:r>
              <a:rPr lang="hr-HR" dirty="0"/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:\Users\ibasic\Downloads\qrcode_aposs.h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98" y="3429000"/>
            <a:ext cx="1229493" cy="122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180815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Failure Criterion and SMR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756" y="1301725"/>
            <a:ext cx="12012488" cy="51125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Similar definition of SFC through various regulatory framework (IAEA, USA NRC, WENRA, EUR, national regulation,...)</a:t>
            </a:r>
          </a:p>
          <a:p>
            <a:r>
              <a:rPr lang="hr-HR" sz="2200" dirty="0">
                <a:solidFill>
                  <a:srgbClr val="454E53"/>
                </a:solidFill>
              </a:rPr>
              <a:t>IAEA  SSR-2/1 rev.1: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hr-HR" dirty="0"/>
              <a:t>T</a:t>
            </a:r>
            <a:r>
              <a:rPr lang="en-US" dirty="0"/>
              <a:t>he </a:t>
            </a:r>
            <a:r>
              <a:rPr lang="en-US" b="1" dirty="0"/>
              <a:t>single failure </a:t>
            </a:r>
            <a:r>
              <a:rPr lang="en-US" dirty="0"/>
              <a:t>is a failure that results in the </a:t>
            </a:r>
            <a:r>
              <a:rPr lang="en-US" b="1" dirty="0"/>
              <a:t>loss of capability </a:t>
            </a:r>
            <a:r>
              <a:rPr lang="en-US" dirty="0"/>
              <a:t>of a </a:t>
            </a:r>
            <a:r>
              <a:rPr lang="en-US" b="1" dirty="0"/>
              <a:t>system</a:t>
            </a:r>
            <a:r>
              <a:rPr lang="en-US" dirty="0"/>
              <a:t> or </a:t>
            </a:r>
            <a:r>
              <a:rPr lang="en-US" b="1" dirty="0"/>
              <a:t>component</a:t>
            </a:r>
            <a:r>
              <a:rPr lang="en-US" dirty="0"/>
              <a:t> to perform its </a:t>
            </a:r>
            <a:r>
              <a:rPr lang="en-US" b="1" dirty="0"/>
              <a:t>intended safety function(s) </a:t>
            </a:r>
            <a:r>
              <a:rPr lang="en-US" dirty="0"/>
              <a:t>and any </a:t>
            </a:r>
            <a:r>
              <a:rPr lang="en-US" b="1" dirty="0"/>
              <a:t>consequential failure(s</a:t>
            </a:r>
            <a:r>
              <a:rPr lang="en-US" dirty="0"/>
              <a:t>) that result from it.</a:t>
            </a:r>
            <a:endParaRPr lang="hr-HR" dirty="0"/>
          </a:p>
          <a:p>
            <a:r>
              <a:rPr lang="en-US" i="1" dirty="0"/>
              <a:t>5.39. Spurious action shall be considered to be one mode of failure when applying the concept to a safety group or safety system.</a:t>
            </a:r>
            <a:endParaRPr lang="en-US" dirty="0"/>
          </a:p>
          <a:p>
            <a:r>
              <a:rPr lang="en-US" i="1" dirty="0"/>
              <a:t>5.40. The </a:t>
            </a:r>
            <a:r>
              <a:rPr lang="en-US" b="1" i="1" dirty="0"/>
              <a:t>design shall take due account </a:t>
            </a:r>
            <a:r>
              <a:rPr lang="en-US" i="1" dirty="0"/>
              <a:t>of the </a:t>
            </a:r>
            <a:r>
              <a:rPr lang="en-US" b="1" i="1" dirty="0"/>
              <a:t>failure of a passive component</a:t>
            </a:r>
            <a:r>
              <a:rPr lang="en-US" i="1" dirty="0"/>
              <a:t>, </a:t>
            </a:r>
            <a:r>
              <a:rPr lang="en-US" b="1" i="1" dirty="0"/>
              <a:t>unless it has been justified </a:t>
            </a:r>
            <a:r>
              <a:rPr lang="en-US" i="1" dirty="0"/>
              <a:t>in the single failure analysis </a:t>
            </a:r>
            <a:r>
              <a:rPr lang="en-US" b="1" i="1" dirty="0"/>
              <a:t>with a high level of confidence that a failure of that component is very unlikely and that its function would remain unaffected by the postulated initiating event</a:t>
            </a:r>
            <a:r>
              <a:rPr lang="hr-HR" b="1" i="1" dirty="0"/>
              <a:t>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hr-H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2405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Single Failure</a:t>
            </a:r>
            <a:endParaRPr lang="en-GB" altLang="en-US" dirty="0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103239" y="1304925"/>
            <a:ext cx="936196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5138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00113" indent="-2555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Safety Limits and Limiting Conditions for Operation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Peak cladding temperature (</a:t>
            </a:r>
            <a:r>
              <a:rPr lang="en-US" altLang="en-US" sz="1600" dirty="0" err="1"/>
              <a:t>PCT</a:t>
            </a:r>
            <a:r>
              <a:rPr lang="en-US" altLang="en-US" sz="1600" dirty="0"/>
              <a:t>)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Departure of nucleate boiling (DNB)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Negative Reactivity Coefficient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Primary and secondary pressures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Hydrogen production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Adequate Safety Margins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Safety Functions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Reactor Trip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Decay Heat Removal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 err="1"/>
              <a:t>Subcriticality</a:t>
            </a:r>
            <a:endParaRPr lang="en-US" altLang="en-US" sz="1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Single Failure Criteria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Redundancy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Diversity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Reliability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Human-Machine Interface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Procedure</a:t>
            </a:r>
          </a:p>
          <a:p>
            <a:pPr lvl="2"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1600" dirty="0"/>
              <a:t>Training (simulators)</a:t>
            </a:r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endParaRPr lang="en-US" altLang="en-US" sz="1600" dirty="0"/>
          </a:p>
          <a:p>
            <a:pPr lvl="1" eaLnBrk="1" hangingPunct="1">
              <a:spcBef>
                <a:spcPct val="20000"/>
              </a:spcBef>
              <a:buFont typeface="Arial" pitchFamily="34" charset="0"/>
              <a:buChar char="–"/>
            </a:pPr>
            <a:endParaRPr lang="en-US" altLang="en-US" sz="1600" dirty="0"/>
          </a:p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59794" y="1908022"/>
            <a:ext cx="3955231" cy="3816350"/>
            <a:chOff x="6459794" y="1908022"/>
            <a:chExt cx="3955231" cy="3816350"/>
          </a:xfrm>
        </p:grpSpPr>
        <p:pic>
          <p:nvPicPr>
            <p:cNvPr id="4" name="Picture 15" descr="defde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794" y="1908022"/>
              <a:ext cx="3955231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114503" y="1908022"/>
              <a:ext cx="943897" cy="481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Oval 6"/>
          <p:cNvSpPr/>
          <p:nvPr/>
        </p:nvSpPr>
        <p:spPr>
          <a:xfrm>
            <a:off x="0" y="4491990"/>
            <a:ext cx="3291840" cy="1405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667047"/>
            <a:ext cx="4463600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algn="ctr"/>
            <a:r>
              <a:rPr lang="hr-HR" sz="2400" dirty="0"/>
              <a:t>DiD demonstration required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4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2405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Diversity</a:t>
            </a:r>
            <a:endParaRPr lang="en-GB" altLang="en-US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" y="2507666"/>
            <a:ext cx="6385774" cy="33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389238" y="3253740"/>
            <a:ext cx="2403987" cy="940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7536427" y="2861944"/>
            <a:ext cx="4395018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GB" sz="2400" dirty="0"/>
              <a:t>Diversity:</a:t>
            </a: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0" dirty="0"/>
              <a:t>ensuring fuel cooling with SI or RH system</a:t>
            </a:r>
            <a:endParaRPr lang="en-US" sz="2400" b="0" dirty="0"/>
          </a:p>
        </p:txBody>
      </p:sp>
      <p:cxnSp>
        <p:nvCxnSpPr>
          <p:cNvPr id="10" name="Straight Arrow Connector 9"/>
          <p:cNvCxnSpPr>
            <a:cxnSpLocks/>
            <a:endCxn id="9" idx="1"/>
          </p:cNvCxnSpPr>
          <p:nvPr/>
        </p:nvCxnSpPr>
        <p:spPr>
          <a:xfrm flipV="1">
            <a:off x="4793225" y="3462109"/>
            <a:ext cx="2743202" cy="2620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91380" y="1790228"/>
            <a:ext cx="178455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hr-HR" sz="2400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4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SF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63" y="1234579"/>
            <a:ext cx="5654260" cy="40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121074" y="2601546"/>
            <a:ext cx="1198903" cy="914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extBox 3"/>
          <p:cNvSpPr txBox="1"/>
          <p:nvPr/>
        </p:nvSpPr>
        <p:spPr>
          <a:xfrm>
            <a:off x="8819716" y="1286123"/>
            <a:ext cx="2713154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hr-HR" sz="1600" dirty="0"/>
              <a:t>Redundancy</a:t>
            </a:r>
            <a:r>
              <a:rPr lang="en-GB" sz="1600" dirty="0"/>
              <a:t> inside one system!</a:t>
            </a:r>
            <a:endParaRPr lang="en-US" sz="1600" dirty="0"/>
          </a:p>
        </p:txBody>
      </p:sp>
      <p:cxnSp>
        <p:nvCxnSpPr>
          <p:cNvPr id="5" name="Straight Arrow Connector 4"/>
          <p:cNvCxnSpPr>
            <a:cxnSpLocks/>
            <a:stCxn id="4" idx="2"/>
            <a:endCxn id="3" idx="0"/>
          </p:cNvCxnSpPr>
          <p:nvPr/>
        </p:nvCxnSpPr>
        <p:spPr>
          <a:xfrm flipH="1">
            <a:off x="6720526" y="1870898"/>
            <a:ext cx="3455767" cy="7306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6347869" y="3033594"/>
            <a:ext cx="4224866" cy="38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0262658" y="2626786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248089" y="3033594"/>
            <a:ext cx="0" cy="378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9974540" y="2819695"/>
            <a:ext cx="1781166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Separation inside one system</a:t>
            </a:r>
            <a:r>
              <a:rPr lang="hr-HR" sz="1600" b="1" dirty="0">
                <a:solidFill>
                  <a:srgbClr val="FF0000"/>
                </a:solidFill>
              </a:rPr>
              <a:t>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22142" y="3866134"/>
            <a:ext cx="1163774" cy="1003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650200" y="1334124"/>
            <a:ext cx="1762120" cy="2585323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</a:rPr>
              <a:t>Systems diversity (ensuring the same protective function - removal of residual heat and flooding of the core)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cxnSpLocks/>
            <a:stCxn id="11" idx="3"/>
          </p:cNvCxnSpPr>
          <p:nvPr/>
        </p:nvCxnSpPr>
        <p:spPr>
          <a:xfrm>
            <a:off x="2412320" y="2626786"/>
            <a:ext cx="3646394" cy="33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11" idx="3"/>
            <a:endCxn id="10" idx="2"/>
          </p:cNvCxnSpPr>
          <p:nvPr/>
        </p:nvCxnSpPr>
        <p:spPr>
          <a:xfrm>
            <a:off x="2412320" y="2626786"/>
            <a:ext cx="3609822" cy="17411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3816818" y="3664382"/>
            <a:ext cx="500289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281314" y="3246099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281314" y="3678147"/>
            <a:ext cx="0" cy="378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60495" y="3262648"/>
            <a:ext cx="1340791" cy="83099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Separation between two systems</a:t>
            </a:r>
            <a:r>
              <a:rPr lang="hr-HR" sz="1600" b="1" dirty="0">
                <a:solidFill>
                  <a:srgbClr val="FF0000"/>
                </a:solidFill>
              </a:rPr>
              <a:t>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C2CC90-0749-B473-0910-97106CE71B6C}"/>
              </a:ext>
            </a:extLst>
          </p:cNvPr>
          <p:cNvSpPr/>
          <p:nvPr/>
        </p:nvSpPr>
        <p:spPr>
          <a:xfrm>
            <a:off x="6121074" y="4367963"/>
            <a:ext cx="482738" cy="387097"/>
          </a:xfrm>
          <a:prstGeom prst="ellipse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99E023-CCBD-DD92-98D6-42222FFF404B}"/>
              </a:ext>
            </a:extLst>
          </p:cNvPr>
          <p:cNvSpPr txBox="1"/>
          <p:nvPr/>
        </p:nvSpPr>
        <p:spPr>
          <a:xfrm>
            <a:off x="9725342" y="4329350"/>
            <a:ext cx="1694786" cy="156966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Supporting Systems?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Component cooling?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SR pump rooms HVAC?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FA4B72-669C-C72D-FFD4-95D7C6695755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7185916" y="4367962"/>
            <a:ext cx="2539426" cy="74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457200" y="245141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Redundancy and Separation</a:t>
            </a:r>
            <a:endParaRPr lang="en-GB" altLang="en-US" dirty="0"/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6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D209E4-8525-A968-007A-EEE487284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5" y="4141953"/>
            <a:ext cx="3337103" cy="23394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708287-B362-9BD2-A102-7C0CCEA19A25}"/>
              </a:ext>
            </a:extLst>
          </p:cNvPr>
          <p:cNvSpPr txBox="1"/>
          <p:nvPr/>
        </p:nvSpPr>
        <p:spPr>
          <a:xfrm>
            <a:off x="3816818" y="5724000"/>
            <a:ext cx="2713154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hr-HR" sz="1600" dirty="0"/>
              <a:t>Redundancy</a:t>
            </a:r>
            <a:r>
              <a:rPr lang="en-GB" sz="1600" dirty="0"/>
              <a:t> inside passive systems!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05BA228-2D4A-DE41-C3CA-E241D6C0E002}"/>
              </a:ext>
            </a:extLst>
          </p:cNvPr>
          <p:cNvSpPr/>
          <p:nvPr/>
        </p:nvSpPr>
        <p:spPr>
          <a:xfrm>
            <a:off x="585140" y="4656891"/>
            <a:ext cx="1198903" cy="9145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F0A03A-5B41-4DA2-2E52-A770A2E67F9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1784043" y="5266581"/>
            <a:ext cx="2032775" cy="74980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05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599" y="1297578"/>
            <a:ext cx="115606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400" dirty="0"/>
              <a:t>IAEA definitions: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Small-sized reactors: &lt; 300 MW(e)</a:t>
            </a:r>
            <a:endParaRPr lang="en-GB" sz="24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/>
              <a:t>Medium-sized reactors: &lt; 700 MW(e)</a:t>
            </a:r>
            <a:endParaRPr lang="en-GB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400" dirty="0"/>
              <a:t>Upper power limit may change as the current Large-sized reactors are being designed for up to 1700 MW(e).</a:t>
            </a:r>
            <a:endParaRPr lang="hr-HR" sz="24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hr-HR" sz="2400" dirty="0"/>
          </a:p>
          <a:p>
            <a:pPr lvl="0"/>
            <a:r>
              <a:rPr lang="hr-HR" sz="2400" dirty="0"/>
              <a:t>IAEA requirements is applicable for SMRs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/>
              <a:t>For design valid </a:t>
            </a:r>
            <a:r>
              <a:rPr lang="hr-HR" sz="2400" dirty="0">
                <a:solidFill>
                  <a:srgbClr val="FF0000"/>
                </a:solidFill>
              </a:rPr>
              <a:t>SSR 2/1, 2/2 and associated SSGs (e.g. 56(RCS), 53(containment), 61 (SAR), 88 (DEC and practical elimination)... SRS-46 DiD)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/>
              <a:t>Importance of PSA including </a:t>
            </a:r>
            <a:r>
              <a:rPr lang="hr-HR" sz="2400" dirty="0">
                <a:solidFill>
                  <a:srgbClr val="FF0000"/>
                </a:solidFill>
              </a:rPr>
              <a:t>SSG-3 and SSG-4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sz="2400" dirty="0"/>
              <a:t>Usage of DSA covered by </a:t>
            </a:r>
            <a:r>
              <a:rPr lang="en-GB" sz="2400" dirty="0">
                <a:solidFill>
                  <a:srgbClr val="FF0000"/>
                </a:solidFill>
              </a:rPr>
              <a:t>SSG-2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/>
              <a:t>For safety assessment and demonstration: </a:t>
            </a:r>
            <a:r>
              <a:rPr lang="hr-HR" sz="2400" dirty="0">
                <a:solidFill>
                  <a:srgbClr val="FF0000"/>
                </a:solidFill>
              </a:rPr>
              <a:t>GSR Part 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hr-HR" sz="2400" dirty="0"/>
              <a:t>.....TECDOCs.... (references are given in paper)</a:t>
            </a:r>
          </a:p>
          <a:p>
            <a:pPr lvl="0"/>
            <a:endParaRPr lang="en-GB" sz="2400" dirty="0"/>
          </a:p>
          <a:p>
            <a:pPr lvl="0"/>
            <a:r>
              <a:rPr lang="hr-HR" sz="2400" dirty="0">
                <a:solidFill>
                  <a:srgbClr val="FF0000"/>
                </a:solidFill>
              </a:rPr>
              <a:t>WENRA, USA NRC, EUR, CNSA,.. similar discussion but not fully harmonized</a:t>
            </a:r>
            <a:endParaRPr lang="en-GB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45141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SMRs</a:t>
            </a:r>
            <a:endParaRPr lang="en-GB" alt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96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12405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SMRs Probabilistic vs Deterministic Approach</a:t>
            </a:r>
            <a:endParaRPr lang="en-GB" alt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63C2BE1-DCA3-D577-3601-BF3885392637}"/>
              </a:ext>
            </a:extLst>
          </p:cNvPr>
          <p:cNvSpPr txBox="1"/>
          <p:nvPr/>
        </p:nvSpPr>
        <p:spPr>
          <a:xfrm>
            <a:off x="6948015" y="4022965"/>
            <a:ext cx="4779528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542925">
              <a:spcBef>
                <a:spcPts val="600"/>
              </a:spcBef>
              <a:spcAft>
                <a:spcPts val="600"/>
              </a:spcAft>
              <a:buFontTx/>
              <a:buAutoNum type="alphaLcParenBoth"/>
              <a:defRPr/>
            </a:pPr>
            <a:r>
              <a:rPr lang="hr-BA" sz="2000" dirty="0">
                <a:latin typeface="+mj-lt"/>
              </a:rPr>
              <a:t> </a:t>
            </a:r>
            <a:r>
              <a:rPr lang="hr-BA" sz="2000" b="1" dirty="0">
                <a:solidFill>
                  <a:srgbClr val="FF0000"/>
                </a:solidFill>
                <a:latin typeface="+mj-lt"/>
              </a:rPr>
              <a:t>Design basis analyses</a:t>
            </a:r>
            <a:r>
              <a:rPr lang="hr-BA" sz="2000" dirty="0">
                <a:latin typeface="+mj-lt"/>
              </a:rPr>
              <a:t>: verification of </a:t>
            </a:r>
            <a:r>
              <a:rPr lang="hr-BA" sz="2000" u="sng" dirty="0">
                <a:latin typeface="+mj-lt"/>
              </a:rPr>
              <a:t>safety margins</a:t>
            </a:r>
          </a:p>
          <a:p>
            <a:pPr marL="542925" indent="-542925">
              <a:spcBef>
                <a:spcPts val="600"/>
              </a:spcBef>
              <a:spcAft>
                <a:spcPts val="600"/>
              </a:spcAft>
              <a:buFontTx/>
              <a:buAutoNum type="alphaLcParenBoth"/>
              <a:defRPr/>
            </a:pPr>
            <a:r>
              <a:rPr lang="hr-BA" sz="2000" dirty="0">
                <a:latin typeface="+mj-lt"/>
              </a:rPr>
              <a:t> </a:t>
            </a:r>
            <a:r>
              <a:rPr lang="hr-BA" sz="2000" b="1" dirty="0">
                <a:solidFill>
                  <a:srgbClr val="FF0000"/>
                </a:solidFill>
                <a:latin typeface="+mj-lt"/>
              </a:rPr>
              <a:t>Risk analyses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 (PSA)</a:t>
            </a:r>
            <a:r>
              <a:rPr lang="hr-BA" sz="2000" dirty="0">
                <a:latin typeface="+mj-lt"/>
              </a:rPr>
              <a:t>: verification of acceptable </a:t>
            </a:r>
            <a:r>
              <a:rPr lang="hr-BA" sz="2000" u="sng" dirty="0">
                <a:latin typeface="+mj-lt"/>
              </a:rPr>
              <a:t>residual risk</a:t>
            </a:r>
            <a:endParaRPr lang="en-US" sz="2000" u="sng" dirty="0">
              <a:latin typeface="+mj-lt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69E481C-207C-4ACE-8D60-02E24773993E}"/>
              </a:ext>
            </a:extLst>
          </p:cNvPr>
          <p:cNvSpPr txBox="1"/>
          <p:nvPr/>
        </p:nvSpPr>
        <p:spPr>
          <a:xfrm>
            <a:off x="6948015" y="3181493"/>
            <a:ext cx="4779528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hr-BA" sz="2000" dirty="0">
                <a:latin typeface="+mj-lt"/>
              </a:rPr>
              <a:t>Safety </a:t>
            </a:r>
            <a:r>
              <a:rPr lang="en-GB" sz="2000" dirty="0">
                <a:latin typeface="+mj-lt"/>
              </a:rPr>
              <a:t>assessment / v</a:t>
            </a:r>
            <a:r>
              <a:rPr lang="hr-BA" sz="2000" dirty="0">
                <a:latin typeface="+mj-lt"/>
              </a:rPr>
              <a:t>erification:</a:t>
            </a:r>
            <a:r>
              <a:rPr lang="en-GB" sz="2000" dirty="0">
                <a:latin typeface="+mj-lt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+mj-lt"/>
              </a:rPr>
              <a:t>Two complementary types</a:t>
            </a:r>
            <a:r>
              <a:rPr lang="en-GB" sz="2000" dirty="0">
                <a:latin typeface="+mj-lt"/>
              </a:rPr>
              <a:t> of analyses</a:t>
            </a:r>
            <a:endParaRPr lang="en-US" sz="2000" u="sng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33393" y="4734800"/>
            <a:ext cx="5008771" cy="899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289739" y="5883600"/>
            <a:ext cx="406406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DEC and practical elimination?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cxnSpLocks/>
            <a:stCxn id="7" idx="0"/>
          </p:cNvCxnSpPr>
          <p:nvPr/>
        </p:nvCxnSpPr>
        <p:spPr>
          <a:xfrm flipV="1">
            <a:off x="9321770" y="5505475"/>
            <a:ext cx="0" cy="3781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17" y="1826188"/>
            <a:ext cx="6639009" cy="38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75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89" y="4220680"/>
            <a:ext cx="3057525" cy="233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12405"/>
            <a:ext cx="10205884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 i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altLang="en-US" dirty="0"/>
              <a:t>Safety Demonstration – </a:t>
            </a:r>
            <a:r>
              <a:rPr lang="hr-HR" altLang="en-US" dirty="0"/>
              <a:t>SMRs Deterministic Approach?</a:t>
            </a:r>
            <a:endParaRPr lang="en-GB" alt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120F3B7-6A5B-59E2-EE0E-A07A1B956A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659331"/>
              </p:ext>
            </p:extLst>
          </p:nvPr>
        </p:nvGraphicFramePr>
        <p:xfrm>
          <a:off x="3406140" y="2282667"/>
          <a:ext cx="4558469" cy="283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14" y="1440179"/>
            <a:ext cx="2928576" cy="31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5431"/>
            <a:ext cx="3530364" cy="25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RIS reactor configuration | Download Scientific Diagra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088" y="1291589"/>
            <a:ext cx="2528844" cy="235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940" y="4572000"/>
            <a:ext cx="2799818" cy="17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9102" y="1328563"/>
            <a:ext cx="1784555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r-Latn-CS"/>
            </a:defPPr>
            <a:lvl1pPr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hr-HR" sz="2400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73811D0-9594-4DB5-A4AA-7A4A397618D5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50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89039979-132d-4e33-b8d6-8b0f084d9471"/>
    <ds:schemaRef ds:uri="0311a6d6-6c49-40aa-926b-e98182ea64d2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94bacced-d3e9-4230-8110-5185e6b8723a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767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Context of single failure criterion (SFC) application for small modular reactors (SMR)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aposs-r2</cp:lastModifiedBy>
  <cp:revision>27</cp:revision>
  <dcterms:created xsi:type="dcterms:W3CDTF">2019-10-29T08:33:20Z</dcterms:created>
  <dcterms:modified xsi:type="dcterms:W3CDTF">2024-10-23T07:49:43Z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