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Lst>
  <p:sldSz cx="30275213" cy="42803763"/>
  <p:notesSz cx="6858000" cy="9144000"/>
  <p:defaultTextStyle>
    <a:defPPr>
      <a:defRPr lang="en-US"/>
    </a:defPPr>
    <a:lvl1pPr marL="0" algn="l" defTabSz="2038380" rtl="0" eaLnBrk="1" latinLnBrk="0" hangingPunct="1">
      <a:defRPr sz="4013" kern="1200">
        <a:solidFill>
          <a:schemeClr val="tx1"/>
        </a:solidFill>
        <a:latin typeface="+mn-lt"/>
        <a:ea typeface="+mn-ea"/>
        <a:cs typeface="+mn-cs"/>
      </a:defRPr>
    </a:lvl1pPr>
    <a:lvl2pPr marL="1019190" algn="l" defTabSz="2038380" rtl="0" eaLnBrk="1" latinLnBrk="0" hangingPunct="1">
      <a:defRPr sz="4013" kern="1200">
        <a:solidFill>
          <a:schemeClr val="tx1"/>
        </a:solidFill>
        <a:latin typeface="+mn-lt"/>
        <a:ea typeface="+mn-ea"/>
        <a:cs typeface="+mn-cs"/>
      </a:defRPr>
    </a:lvl2pPr>
    <a:lvl3pPr marL="2038380" algn="l" defTabSz="2038380" rtl="0" eaLnBrk="1" latinLnBrk="0" hangingPunct="1">
      <a:defRPr sz="4013" kern="1200">
        <a:solidFill>
          <a:schemeClr val="tx1"/>
        </a:solidFill>
        <a:latin typeface="+mn-lt"/>
        <a:ea typeface="+mn-ea"/>
        <a:cs typeface="+mn-cs"/>
      </a:defRPr>
    </a:lvl3pPr>
    <a:lvl4pPr marL="3057571" algn="l" defTabSz="2038380" rtl="0" eaLnBrk="1" latinLnBrk="0" hangingPunct="1">
      <a:defRPr sz="4013" kern="1200">
        <a:solidFill>
          <a:schemeClr val="tx1"/>
        </a:solidFill>
        <a:latin typeface="+mn-lt"/>
        <a:ea typeface="+mn-ea"/>
        <a:cs typeface="+mn-cs"/>
      </a:defRPr>
    </a:lvl4pPr>
    <a:lvl5pPr marL="4076761" algn="l" defTabSz="2038380" rtl="0" eaLnBrk="1" latinLnBrk="0" hangingPunct="1">
      <a:defRPr sz="4013" kern="1200">
        <a:solidFill>
          <a:schemeClr val="tx1"/>
        </a:solidFill>
        <a:latin typeface="+mn-lt"/>
        <a:ea typeface="+mn-ea"/>
        <a:cs typeface="+mn-cs"/>
      </a:defRPr>
    </a:lvl5pPr>
    <a:lvl6pPr marL="5095951" algn="l" defTabSz="2038380" rtl="0" eaLnBrk="1" latinLnBrk="0" hangingPunct="1">
      <a:defRPr sz="4013" kern="1200">
        <a:solidFill>
          <a:schemeClr val="tx1"/>
        </a:solidFill>
        <a:latin typeface="+mn-lt"/>
        <a:ea typeface="+mn-ea"/>
        <a:cs typeface="+mn-cs"/>
      </a:defRPr>
    </a:lvl6pPr>
    <a:lvl7pPr marL="6115141" algn="l" defTabSz="2038380" rtl="0" eaLnBrk="1" latinLnBrk="0" hangingPunct="1">
      <a:defRPr sz="4013" kern="1200">
        <a:solidFill>
          <a:schemeClr val="tx1"/>
        </a:solidFill>
        <a:latin typeface="+mn-lt"/>
        <a:ea typeface="+mn-ea"/>
        <a:cs typeface="+mn-cs"/>
      </a:defRPr>
    </a:lvl7pPr>
    <a:lvl8pPr marL="7134332" algn="l" defTabSz="2038380" rtl="0" eaLnBrk="1" latinLnBrk="0" hangingPunct="1">
      <a:defRPr sz="4013" kern="1200">
        <a:solidFill>
          <a:schemeClr val="tx1"/>
        </a:solidFill>
        <a:latin typeface="+mn-lt"/>
        <a:ea typeface="+mn-ea"/>
        <a:cs typeface="+mn-cs"/>
      </a:defRPr>
    </a:lvl8pPr>
    <a:lvl9pPr marL="8153522" algn="l" defTabSz="2038380" rtl="0" eaLnBrk="1" latinLnBrk="0" hangingPunct="1">
      <a:defRPr sz="401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391" userDrawn="1">
          <p15:clr>
            <a:srgbClr val="A4A3A4"/>
          </p15:clr>
        </p15:guide>
        <p15:guide id="2" pos="95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howGuides="1">
      <p:cViewPr>
        <p:scale>
          <a:sx n="25" d="100"/>
          <a:sy n="25" d="100"/>
        </p:scale>
        <p:origin x="504" y="-3162"/>
      </p:cViewPr>
      <p:guideLst>
        <p:guide orient="horz" pos="13391"/>
        <p:guide pos="953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poster IAEA">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5530E28C-0C01-A475-E944-375B55FC8B6C}"/>
              </a:ext>
            </a:extLst>
          </p:cNvPr>
          <p:cNvSpPr>
            <a:spLocks noGrp="1"/>
          </p:cNvSpPr>
          <p:nvPr>
            <p:ph type="body" sz="quarter" idx="10" hasCustomPrompt="1"/>
          </p:nvPr>
        </p:nvSpPr>
        <p:spPr>
          <a:xfrm>
            <a:off x="19204295" y="571500"/>
            <a:ext cx="10010468" cy="1208088"/>
          </a:xfrm>
          <a:prstGeom prst="rect">
            <a:avLst/>
          </a:prstGeom>
        </p:spPr>
        <p:txBody>
          <a:bodyPr/>
          <a:lstStyle>
            <a:lvl1pPr marL="0" indent="0" algn="r">
              <a:buNone/>
              <a:defRPr sz="8000"/>
            </a:lvl1pPr>
          </a:lstStyle>
          <a:p>
            <a:pPr lvl="0"/>
            <a:r>
              <a:rPr lang="en-US" sz="8000" dirty="0"/>
              <a:t>IAEA-CN-327-XXX</a:t>
            </a:r>
            <a:endParaRPr lang="en-US" dirty="0"/>
          </a:p>
        </p:txBody>
      </p:sp>
      <p:sp>
        <p:nvSpPr>
          <p:cNvPr id="9" name="Title 8">
            <a:extLst>
              <a:ext uri="{FF2B5EF4-FFF2-40B4-BE49-F238E27FC236}">
                <a16:creationId xmlns:a16="http://schemas.microsoft.com/office/drawing/2014/main" id="{49B7A702-03BB-5F2B-EADB-E87E7497BFE7}"/>
              </a:ext>
            </a:extLst>
          </p:cNvPr>
          <p:cNvSpPr>
            <a:spLocks noGrp="1"/>
          </p:cNvSpPr>
          <p:nvPr>
            <p:ph type="title" hasCustomPrompt="1"/>
          </p:nvPr>
        </p:nvSpPr>
        <p:spPr>
          <a:xfrm>
            <a:off x="1095375" y="1779589"/>
            <a:ext cx="28119387" cy="3470838"/>
          </a:xfrm>
          <a:prstGeom prst="rect">
            <a:avLst/>
          </a:prstGeom>
        </p:spPr>
        <p:txBody>
          <a:bodyPr/>
          <a:lstStyle>
            <a:lvl1pPr algn="ctr">
              <a:defRPr sz="6000" i="1"/>
            </a:lvl1pPr>
          </a:lstStyle>
          <a:p>
            <a:r>
              <a:rPr lang="en-US" dirty="0"/>
              <a:t>The title should be the same as in the submitted abstract and full paper. </a:t>
            </a:r>
            <a:br>
              <a:rPr lang="en-US" dirty="0"/>
            </a:br>
            <a:r>
              <a:rPr lang="en-US" dirty="0"/>
              <a:t>The top of the poster should display, in lettering of 60 point font size, the following information: Title of the Paper, Name(s) of the Author(s), Affiliation(s) and Email of main contact author.</a:t>
            </a:r>
          </a:p>
        </p:txBody>
      </p:sp>
      <p:grpSp>
        <p:nvGrpSpPr>
          <p:cNvPr id="27" name="Group 26">
            <a:extLst>
              <a:ext uri="{FF2B5EF4-FFF2-40B4-BE49-F238E27FC236}">
                <a16:creationId xmlns:a16="http://schemas.microsoft.com/office/drawing/2014/main" id="{431AC1A0-EDFC-1B72-3D62-C327A9F5F2A7}"/>
              </a:ext>
            </a:extLst>
          </p:cNvPr>
          <p:cNvGrpSpPr/>
          <p:nvPr userDrawn="1"/>
        </p:nvGrpSpPr>
        <p:grpSpPr>
          <a:xfrm>
            <a:off x="18984979" y="41411124"/>
            <a:ext cx="5944011" cy="1255148"/>
            <a:chOff x="21042380" y="38902253"/>
            <a:chExt cx="5944011" cy="1255148"/>
          </a:xfrm>
        </p:grpSpPr>
        <p:pic>
          <p:nvPicPr>
            <p:cNvPr id="21" name="Picture 20">
              <a:extLst>
                <a:ext uri="{FF2B5EF4-FFF2-40B4-BE49-F238E27FC236}">
                  <a16:creationId xmlns:a16="http://schemas.microsoft.com/office/drawing/2014/main" id="{5C3FAD51-3017-3F18-B1F2-25973B60FFB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042380" y="38902253"/>
              <a:ext cx="1255148" cy="1255148"/>
            </a:xfrm>
            <a:prstGeom prst="rect">
              <a:avLst/>
            </a:prstGeom>
          </p:spPr>
        </p:pic>
        <p:sp>
          <p:nvSpPr>
            <p:cNvPr id="22" name="Google Shape;206;p31">
              <a:extLst>
                <a:ext uri="{FF2B5EF4-FFF2-40B4-BE49-F238E27FC236}">
                  <a16:creationId xmlns:a16="http://schemas.microsoft.com/office/drawing/2014/main" id="{1794BD96-BB16-FEC5-B28E-9276FEA8364A}"/>
                </a:ext>
              </a:extLst>
            </p:cNvPr>
            <p:cNvSpPr txBox="1">
              <a:spLocks/>
            </p:cNvSpPr>
            <p:nvPr/>
          </p:nvSpPr>
          <p:spPr>
            <a:xfrm>
              <a:off x="22187690" y="39240474"/>
              <a:ext cx="4798701" cy="664363"/>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100"/>
                <a:buFont typeface="Josefin Sans"/>
                <a:buNone/>
                <a:defRPr sz="1400" b="0" i="0" u="none" strike="noStrike" cap="none">
                  <a:solidFill>
                    <a:schemeClr val="dk1"/>
                  </a:solidFill>
                  <a:latin typeface="Josefin Sans"/>
                  <a:ea typeface="Josefin Sans"/>
                  <a:cs typeface="Josefin Sans"/>
                  <a:sym typeface="Josefin Sans"/>
                </a:defRPr>
              </a:lvl1pPr>
              <a:lvl2pPr marL="914400" marR="0" lvl="1" indent="-317500" algn="r" rtl="0">
                <a:lnSpc>
                  <a:spcPct val="100000"/>
                </a:lnSpc>
                <a:spcBef>
                  <a:spcPts val="0"/>
                </a:spcBef>
                <a:spcAft>
                  <a:spcPts val="0"/>
                </a:spcAft>
                <a:buClr>
                  <a:schemeClr val="dk1"/>
                </a:buClr>
                <a:buSzPts val="1100"/>
                <a:buFont typeface="Josefin Sans"/>
                <a:buNone/>
                <a:defRPr sz="1100" b="0" i="0" u="none" strike="noStrike" cap="none">
                  <a:solidFill>
                    <a:schemeClr val="dk1"/>
                  </a:solidFill>
                  <a:latin typeface="Josefin Sans"/>
                  <a:ea typeface="Josefin Sans"/>
                  <a:cs typeface="Josefin Sans"/>
                  <a:sym typeface="Josefin Sans"/>
                </a:defRPr>
              </a:lvl2pPr>
              <a:lvl3pPr marL="1371600" marR="0" lvl="2" indent="-317500" algn="r" rtl="0">
                <a:lnSpc>
                  <a:spcPct val="100000"/>
                </a:lnSpc>
                <a:spcBef>
                  <a:spcPts val="0"/>
                </a:spcBef>
                <a:spcAft>
                  <a:spcPts val="0"/>
                </a:spcAft>
                <a:buClr>
                  <a:schemeClr val="dk1"/>
                </a:buClr>
                <a:buSzPts val="1100"/>
                <a:buFont typeface="Josefin Sans"/>
                <a:buNone/>
                <a:defRPr sz="1100" b="0" i="0" u="none" strike="noStrike" cap="none">
                  <a:solidFill>
                    <a:schemeClr val="dk1"/>
                  </a:solidFill>
                  <a:latin typeface="Josefin Sans"/>
                  <a:ea typeface="Josefin Sans"/>
                  <a:cs typeface="Josefin Sans"/>
                  <a:sym typeface="Josefin Sans"/>
                </a:defRPr>
              </a:lvl3pPr>
              <a:lvl4pPr marL="1828800" marR="0" lvl="3" indent="-317500" algn="r" rtl="0">
                <a:lnSpc>
                  <a:spcPct val="100000"/>
                </a:lnSpc>
                <a:spcBef>
                  <a:spcPts val="0"/>
                </a:spcBef>
                <a:spcAft>
                  <a:spcPts val="0"/>
                </a:spcAft>
                <a:buClr>
                  <a:schemeClr val="dk1"/>
                </a:buClr>
                <a:buSzPts val="1100"/>
                <a:buFont typeface="Josefin Sans"/>
                <a:buNone/>
                <a:defRPr sz="1100" b="0" i="0" u="none" strike="noStrike" cap="none">
                  <a:solidFill>
                    <a:schemeClr val="dk1"/>
                  </a:solidFill>
                  <a:latin typeface="Josefin Sans"/>
                  <a:ea typeface="Josefin Sans"/>
                  <a:cs typeface="Josefin Sans"/>
                  <a:sym typeface="Josefin Sans"/>
                </a:defRPr>
              </a:lvl4pPr>
              <a:lvl5pPr marL="2286000" marR="0" lvl="4" indent="-317500" algn="r" rtl="0">
                <a:lnSpc>
                  <a:spcPct val="100000"/>
                </a:lnSpc>
                <a:spcBef>
                  <a:spcPts val="0"/>
                </a:spcBef>
                <a:spcAft>
                  <a:spcPts val="0"/>
                </a:spcAft>
                <a:buClr>
                  <a:schemeClr val="dk1"/>
                </a:buClr>
                <a:buSzPts val="1100"/>
                <a:buFont typeface="Josefin Sans"/>
                <a:buNone/>
                <a:defRPr sz="1100" b="0" i="0" u="none" strike="noStrike" cap="none">
                  <a:solidFill>
                    <a:schemeClr val="dk1"/>
                  </a:solidFill>
                  <a:latin typeface="Josefin Sans"/>
                  <a:ea typeface="Josefin Sans"/>
                  <a:cs typeface="Josefin Sans"/>
                  <a:sym typeface="Josefin Sans"/>
                </a:defRPr>
              </a:lvl5pPr>
              <a:lvl6pPr marL="2743200" marR="0" lvl="5" indent="-317500" algn="r" rtl="0">
                <a:lnSpc>
                  <a:spcPct val="100000"/>
                </a:lnSpc>
                <a:spcBef>
                  <a:spcPts val="0"/>
                </a:spcBef>
                <a:spcAft>
                  <a:spcPts val="0"/>
                </a:spcAft>
                <a:buClr>
                  <a:schemeClr val="dk1"/>
                </a:buClr>
                <a:buSzPts val="1100"/>
                <a:buFont typeface="Josefin Sans"/>
                <a:buNone/>
                <a:defRPr sz="1100" b="0" i="0" u="none" strike="noStrike" cap="none">
                  <a:solidFill>
                    <a:schemeClr val="dk1"/>
                  </a:solidFill>
                  <a:latin typeface="Josefin Sans"/>
                  <a:ea typeface="Josefin Sans"/>
                  <a:cs typeface="Josefin Sans"/>
                  <a:sym typeface="Josefin Sans"/>
                </a:defRPr>
              </a:lvl6pPr>
              <a:lvl7pPr marL="3200400" marR="0" lvl="6" indent="-317500" algn="r" rtl="0">
                <a:lnSpc>
                  <a:spcPct val="100000"/>
                </a:lnSpc>
                <a:spcBef>
                  <a:spcPts val="0"/>
                </a:spcBef>
                <a:spcAft>
                  <a:spcPts val="0"/>
                </a:spcAft>
                <a:buClr>
                  <a:schemeClr val="dk1"/>
                </a:buClr>
                <a:buSzPts val="1100"/>
                <a:buFont typeface="Josefin Sans"/>
                <a:buNone/>
                <a:defRPr sz="1100" b="0" i="0" u="none" strike="noStrike" cap="none">
                  <a:solidFill>
                    <a:schemeClr val="dk1"/>
                  </a:solidFill>
                  <a:latin typeface="Josefin Sans"/>
                  <a:ea typeface="Josefin Sans"/>
                  <a:cs typeface="Josefin Sans"/>
                  <a:sym typeface="Josefin Sans"/>
                </a:defRPr>
              </a:lvl7pPr>
              <a:lvl8pPr marL="3657600" marR="0" lvl="7" indent="-317500" algn="r" rtl="0">
                <a:lnSpc>
                  <a:spcPct val="100000"/>
                </a:lnSpc>
                <a:spcBef>
                  <a:spcPts val="0"/>
                </a:spcBef>
                <a:spcAft>
                  <a:spcPts val="0"/>
                </a:spcAft>
                <a:buClr>
                  <a:schemeClr val="dk1"/>
                </a:buClr>
                <a:buSzPts val="1100"/>
                <a:buFont typeface="Josefin Sans"/>
                <a:buNone/>
                <a:defRPr sz="1100" b="0" i="0" u="none" strike="noStrike" cap="none">
                  <a:solidFill>
                    <a:schemeClr val="dk1"/>
                  </a:solidFill>
                  <a:latin typeface="Josefin Sans"/>
                  <a:ea typeface="Josefin Sans"/>
                  <a:cs typeface="Josefin Sans"/>
                  <a:sym typeface="Josefin Sans"/>
                </a:defRPr>
              </a:lvl8pPr>
              <a:lvl9pPr marL="4114800" marR="0" lvl="8" indent="-317500" algn="r" rtl="0">
                <a:lnSpc>
                  <a:spcPct val="100000"/>
                </a:lnSpc>
                <a:spcBef>
                  <a:spcPts val="0"/>
                </a:spcBef>
                <a:spcAft>
                  <a:spcPts val="0"/>
                </a:spcAft>
                <a:buClr>
                  <a:schemeClr val="dk1"/>
                </a:buClr>
                <a:buSzPts val="1100"/>
                <a:buFont typeface="Josefin Sans"/>
                <a:buNone/>
                <a:defRPr sz="1100" b="0" i="0" u="none" strike="noStrike" cap="none">
                  <a:solidFill>
                    <a:schemeClr val="dk1"/>
                  </a:solidFill>
                  <a:latin typeface="Josefin Sans"/>
                  <a:ea typeface="Josefin Sans"/>
                  <a:cs typeface="Josefin Sans"/>
                  <a:sym typeface="Josefin Sans"/>
                </a:defRPr>
              </a:lvl9pPr>
            </a:lstStyle>
            <a:p>
              <a:pPr marL="0" indent="0" defTabSz="1219170">
                <a:buClr>
                  <a:srgbClr val="11224D"/>
                </a:buClr>
              </a:pPr>
              <a:r>
                <a:rPr lang="en-US" sz="1800" b="1" kern="0" dirty="0" err="1">
                  <a:solidFill>
                    <a:srgbClr val="11224D"/>
                  </a:solidFill>
                </a:rPr>
                <a:t>Horia</a:t>
              </a:r>
              <a:r>
                <a:rPr lang="en-US" sz="1800" b="1" kern="0" dirty="0">
                  <a:solidFill>
                    <a:srgbClr val="11224D"/>
                  </a:solidFill>
                </a:rPr>
                <a:t> </a:t>
              </a:r>
              <a:r>
                <a:rPr lang="en-US" sz="1800" b="1" kern="0" dirty="0" err="1">
                  <a:solidFill>
                    <a:srgbClr val="11224D"/>
                  </a:solidFill>
                </a:rPr>
                <a:t>Hulubei</a:t>
              </a:r>
              <a:r>
                <a:rPr lang="en-US" sz="1800" b="1" kern="0" dirty="0">
                  <a:solidFill>
                    <a:srgbClr val="11224D"/>
                  </a:solidFill>
                </a:rPr>
                <a:t> National Institute for R&amp;D </a:t>
              </a:r>
              <a:br>
                <a:rPr lang="ro-RO" sz="1800" b="1" kern="0" dirty="0">
                  <a:solidFill>
                    <a:srgbClr val="11224D"/>
                  </a:solidFill>
                </a:rPr>
              </a:br>
              <a:r>
                <a:rPr lang="en-US" sz="1800" b="1" kern="0" dirty="0">
                  <a:solidFill>
                    <a:srgbClr val="11224D"/>
                  </a:solidFill>
                </a:rPr>
                <a:t>in Physics and Nuclear Engineering (IFIN-HH) </a:t>
              </a:r>
            </a:p>
          </p:txBody>
        </p:sp>
      </p:grpSp>
      <p:grpSp>
        <p:nvGrpSpPr>
          <p:cNvPr id="28" name="Group 27">
            <a:extLst>
              <a:ext uri="{FF2B5EF4-FFF2-40B4-BE49-F238E27FC236}">
                <a16:creationId xmlns:a16="http://schemas.microsoft.com/office/drawing/2014/main" id="{48AECCC8-BDB8-6AEC-611F-837EFFD3D5FC}"/>
              </a:ext>
            </a:extLst>
          </p:cNvPr>
          <p:cNvGrpSpPr/>
          <p:nvPr userDrawn="1"/>
        </p:nvGrpSpPr>
        <p:grpSpPr>
          <a:xfrm>
            <a:off x="25006531" y="41635210"/>
            <a:ext cx="4208232" cy="806977"/>
            <a:chOff x="25006532" y="40862555"/>
            <a:chExt cx="4208232" cy="806977"/>
          </a:xfrm>
        </p:grpSpPr>
        <p:sp>
          <p:nvSpPr>
            <p:cNvPr id="24" name="Google Shape;206;p31">
              <a:extLst>
                <a:ext uri="{FF2B5EF4-FFF2-40B4-BE49-F238E27FC236}">
                  <a16:creationId xmlns:a16="http://schemas.microsoft.com/office/drawing/2014/main" id="{B36C76D1-EE70-C4D0-57F6-7A61AFFE7EDB}"/>
                </a:ext>
              </a:extLst>
            </p:cNvPr>
            <p:cNvSpPr txBox="1">
              <a:spLocks/>
            </p:cNvSpPr>
            <p:nvPr userDrawn="1"/>
          </p:nvSpPr>
          <p:spPr>
            <a:xfrm>
              <a:off x="25839422" y="40904777"/>
              <a:ext cx="3375342" cy="764755"/>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100"/>
                <a:buFont typeface="Josefin Sans"/>
                <a:buNone/>
                <a:defRPr sz="1400" b="0" i="0" u="none" strike="noStrike" cap="none">
                  <a:solidFill>
                    <a:schemeClr val="dk1"/>
                  </a:solidFill>
                  <a:latin typeface="Josefin Sans"/>
                  <a:ea typeface="Josefin Sans"/>
                  <a:cs typeface="Josefin Sans"/>
                  <a:sym typeface="Josefin Sans"/>
                </a:defRPr>
              </a:lvl1pPr>
              <a:lvl2pPr marL="914400" marR="0" lvl="1" indent="-317500" algn="r" rtl="0">
                <a:lnSpc>
                  <a:spcPct val="100000"/>
                </a:lnSpc>
                <a:spcBef>
                  <a:spcPts val="0"/>
                </a:spcBef>
                <a:spcAft>
                  <a:spcPts val="0"/>
                </a:spcAft>
                <a:buClr>
                  <a:schemeClr val="dk1"/>
                </a:buClr>
                <a:buSzPts val="1100"/>
                <a:buFont typeface="Josefin Sans"/>
                <a:buNone/>
                <a:defRPr sz="1100" b="0" i="0" u="none" strike="noStrike" cap="none">
                  <a:solidFill>
                    <a:schemeClr val="dk1"/>
                  </a:solidFill>
                  <a:latin typeface="Josefin Sans"/>
                  <a:ea typeface="Josefin Sans"/>
                  <a:cs typeface="Josefin Sans"/>
                  <a:sym typeface="Josefin Sans"/>
                </a:defRPr>
              </a:lvl2pPr>
              <a:lvl3pPr marL="1371600" marR="0" lvl="2" indent="-317500" algn="r" rtl="0">
                <a:lnSpc>
                  <a:spcPct val="100000"/>
                </a:lnSpc>
                <a:spcBef>
                  <a:spcPts val="0"/>
                </a:spcBef>
                <a:spcAft>
                  <a:spcPts val="0"/>
                </a:spcAft>
                <a:buClr>
                  <a:schemeClr val="dk1"/>
                </a:buClr>
                <a:buSzPts val="1100"/>
                <a:buFont typeface="Josefin Sans"/>
                <a:buNone/>
                <a:defRPr sz="1100" b="0" i="0" u="none" strike="noStrike" cap="none">
                  <a:solidFill>
                    <a:schemeClr val="dk1"/>
                  </a:solidFill>
                  <a:latin typeface="Josefin Sans"/>
                  <a:ea typeface="Josefin Sans"/>
                  <a:cs typeface="Josefin Sans"/>
                  <a:sym typeface="Josefin Sans"/>
                </a:defRPr>
              </a:lvl3pPr>
              <a:lvl4pPr marL="1828800" marR="0" lvl="3" indent="-317500" algn="r" rtl="0">
                <a:lnSpc>
                  <a:spcPct val="100000"/>
                </a:lnSpc>
                <a:spcBef>
                  <a:spcPts val="0"/>
                </a:spcBef>
                <a:spcAft>
                  <a:spcPts val="0"/>
                </a:spcAft>
                <a:buClr>
                  <a:schemeClr val="dk1"/>
                </a:buClr>
                <a:buSzPts val="1100"/>
                <a:buFont typeface="Josefin Sans"/>
                <a:buNone/>
                <a:defRPr sz="1100" b="0" i="0" u="none" strike="noStrike" cap="none">
                  <a:solidFill>
                    <a:schemeClr val="dk1"/>
                  </a:solidFill>
                  <a:latin typeface="Josefin Sans"/>
                  <a:ea typeface="Josefin Sans"/>
                  <a:cs typeface="Josefin Sans"/>
                  <a:sym typeface="Josefin Sans"/>
                </a:defRPr>
              </a:lvl4pPr>
              <a:lvl5pPr marL="2286000" marR="0" lvl="4" indent="-317500" algn="r" rtl="0">
                <a:lnSpc>
                  <a:spcPct val="100000"/>
                </a:lnSpc>
                <a:spcBef>
                  <a:spcPts val="0"/>
                </a:spcBef>
                <a:spcAft>
                  <a:spcPts val="0"/>
                </a:spcAft>
                <a:buClr>
                  <a:schemeClr val="dk1"/>
                </a:buClr>
                <a:buSzPts val="1100"/>
                <a:buFont typeface="Josefin Sans"/>
                <a:buNone/>
                <a:defRPr sz="1100" b="0" i="0" u="none" strike="noStrike" cap="none">
                  <a:solidFill>
                    <a:schemeClr val="dk1"/>
                  </a:solidFill>
                  <a:latin typeface="Josefin Sans"/>
                  <a:ea typeface="Josefin Sans"/>
                  <a:cs typeface="Josefin Sans"/>
                  <a:sym typeface="Josefin Sans"/>
                </a:defRPr>
              </a:lvl5pPr>
              <a:lvl6pPr marL="2743200" marR="0" lvl="5" indent="-317500" algn="r" rtl="0">
                <a:lnSpc>
                  <a:spcPct val="100000"/>
                </a:lnSpc>
                <a:spcBef>
                  <a:spcPts val="0"/>
                </a:spcBef>
                <a:spcAft>
                  <a:spcPts val="0"/>
                </a:spcAft>
                <a:buClr>
                  <a:schemeClr val="dk1"/>
                </a:buClr>
                <a:buSzPts val="1100"/>
                <a:buFont typeface="Josefin Sans"/>
                <a:buNone/>
                <a:defRPr sz="1100" b="0" i="0" u="none" strike="noStrike" cap="none">
                  <a:solidFill>
                    <a:schemeClr val="dk1"/>
                  </a:solidFill>
                  <a:latin typeface="Josefin Sans"/>
                  <a:ea typeface="Josefin Sans"/>
                  <a:cs typeface="Josefin Sans"/>
                  <a:sym typeface="Josefin Sans"/>
                </a:defRPr>
              </a:lvl6pPr>
              <a:lvl7pPr marL="3200400" marR="0" lvl="6" indent="-317500" algn="r" rtl="0">
                <a:lnSpc>
                  <a:spcPct val="100000"/>
                </a:lnSpc>
                <a:spcBef>
                  <a:spcPts val="0"/>
                </a:spcBef>
                <a:spcAft>
                  <a:spcPts val="0"/>
                </a:spcAft>
                <a:buClr>
                  <a:schemeClr val="dk1"/>
                </a:buClr>
                <a:buSzPts val="1100"/>
                <a:buFont typeface="Josefin Sans"/>
                <a:buNone/>
                <a:defRPr sz="1100" b="0" i="0" u="none" strike="noStrike" cap="none">
                  <a:solidFill>
                    <a:schemeClr val="dk1"/>
                  </a:solidFill>
                  <a:latin typeface="Josefin Sans"/>
                  <a:ea typeface="Josefin Sans"/>
                  <a:cs typeface="Josefin Sans"/>
                  <a:sym typeface="Josefin Sans"/>
                </a:defRPr>
              </a:lvl7pPr>
              <a:lvl8pPr marL="3657600" marR="0" lvl="7" indent="-317500" algn="r" rtl="0">
                <a:lnSpc>
                  <a:spcPct val="100000"/>
                </a:lnSpc>
                <a:spcBef>
                  <a:spcPts val="0"/>
                </a:spcBef>
                <a:spcAft>
                  <a:spcPts val="0"/>
                </a:spcAft>
                <a:buClr>
                  <a:schemeClr val="dk1"/>
                </a:buClr>
                <a:buSzPts val="1100"/>
                <a:buFont typeface="Josefin Sans"/>
                <a:buNone/>
                <a:defRPr sz="1100" b="0" i="0" u="none" strike="noStrike" cap="none">
                  <a:solidFill>
                    <a:schemeClr val="dk1"/>
                  </a:solidFill>
                  <a:latin typeface="Josefin Sans"/>
                  <a:ea typeface="Josefin Sans"/>
                  <a:cs typeface="Josefin Sans"/>
                  <a:sym typeface="Josefin Sans"/>
                </a:defRPr>
              </a:lvl8pPr>
              <a:lvl9pPr marL="4114800" marR="0" lvl="8" indent="-317500" algn="r" rtl="0">
                <a:lnSpc>
                  <a:spcPct val="100000"/>
                </a:lnSpc>
                <a:spcBef>
                  <a:spcPts val="0"/>
                </a:spcBef>
                <a:spcAft>
                  <a:spcPts val="0"/>
                </a:spcAft>
                <a:buClr>
                  <a:schemeClr val="dk1"/>
                </a:buClr>
                <a:buSzPts val="1100"/>
                <a:buFont typeface="Josefin Sans"/>
                <a:buNone/>
                <a:defRPr sz="1100" b="0" i="0" u="none" strike="noStrike" cap="none">
                  <a:solidFill>
                    <a:schemeClr val="dk1"/>
                  </a:solidFill>
                  <a:latin typeface="Josefin Sans"/>
                  <a:ea typeface="Josefin Sans"/>
                  <a:cs typeface="Josefin Sans"/>
                  <a:sym typeface="Josefin Sans"/>
                </a:defRPr>
              </a:lvl9pPr>
            </a:lstStyle>
            <a:p>
              <a:pPr marL="0" indent="0" defTabSz="1219170">
                <a:buClr>
                  <a:srgbClr val="11224D"/>
                </a:buClr>
              </a:pPr>
              <a:r>
                <a:rPr lang="en-GB" sz="1800" b="1" kern="0" dirty="0">
                  <a:solidFill>
                    <a:srgbClr val="11224D"/>
                  </a:solidFill>
                </a:rPr>
                <a:t>National Commission for Nuclear Activities Control (CNCAN)</a:t>
              </a:r>
              <a:endParaRPr lang="en-US" sz="1800" b="1" kern="0" dirty="0">
                <a:solidFill>
                  <a:srgbClr val="11224D"/>
                </a:solidFill>
              </a:endParaRPr>
            </a:p>
          </p:txBody>
        </p:sp>
        <p:pic>
          <p:nvPicPr>
            <p:cNvPr id="25" name="Picture 24">
              <a:extLst>
                <a:ext uri="{FF2B5EF4-FFF2-40B4-BE49-F238E27FC236}">
                  <a16:creationId xmlns:a16="http://schemas.microsoft.com/office/drawing/2014/main" id="{DC3B5DD2-F52C-F5ED-5F2D-2A1AD7069E2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006532" y="40862555"/>
              <a:ext cx="832890" cy="806977"/>
            </a:xfrm>
            <a:prstGeom prst="rect">
              <a:avLst/>
            </a:prstGeom>
          </p:spPr>
        </p:pic>
      </p:grpSp>
      <p:sp>
        <p:nvSpPr>
          <p:cNvPr id="30" name="Content Placeholder 29">
            <a:extLst>
              <a:ext uri="{FF2B5EF4-FFF2-40B4-BE49-F238E27FC236}">
                <a16:creationId xmlns:a16="http://schemas.microsoft.com/office/drawing/2014/main" id="{2278FCFE-04BC-B35C-222B-1F4B588B8463}"/>
              </a:ext>
            </a:extLst>
          </p:cNvPr>
          <p:cNvSpPr>
            <a:spLocks noGrp="1"/>
          </p:cNvSpPr>
          <p:nvPr>
            <p:ph sz="quarter" idx="11"/>
          </p:nvPr>
        </p:nvSpPr>
        <p:spPr>
          <a:xfrm>
            <a:off x="1095376" y="6050596"/>
            <a:ext cx="13717588" cy="35260917"/>
          </a:xfrm>
          <a:prstGeom prst="rect">
            <a:avLst/>
          </a:prstGeom>
        </p:spPr>
        <p:txBody>
          <a:bodyPr/>
          <a:lstStyle>
            <a:lvl1pPr marL="0" indent="0">
              <a:lnSpc>
                <a:spcPct val="100000"/>
              </a:lnSpc>
              <a:buNone/>
              <a:defRPr sz="3200"/>
            </a:lvl1pPr>
            <a:lvl2pPr marL="361950" indent="-361950">
              <a:lnSpc>
                <a:spcPct val="100000"/>
              </a:lnSpc>
              <a:defRPr sz="3200"/>
            </a:lvl2pPr>
            <a:lvl3pPr marL="800100" indent="-439738">
              <a:lnSpc>
                <a:spcPct val="100000"/>
              </a:lnSpc>
              <a:tabLst/>
              <a:defRPr sz="3200"/>
            </a:lvl3pPr>
            <a:lvl4pPr marL="1162050" indent="-385763">
              <a:lnSpc>
                <a:spcPct val="100000"/>
              </a:lnSpc>
              <a:defRPr sz="3200"/>
            </a:lvl4pPr>
            <a:lvl5pPr marL="1695450" indent="-400050">
              <a:lnSpc>
                <a:spcPct val="100000"/>
              </a:lnSpc>
              <a:defRPr sz="3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Content Placeholder 29">
            <a:extLst>
              <a:ext uri="{FF2B5EF4-FFF2-40B4-BE49-F238E27FC236}">
                <a16:creationId xmlns:a16="http://schemas.microsoft.com/office/drawing/2014/main" id="{234DB113-EFA0-5BAA-5318-B757EB300587}"/>
              </a:ext>
            </a:extLst>
          </p:cNvPr>
          <p:cNvSpPr>
            <a:spLocks noGrp="1"/>
          </p:cNvSpPr>
          <p:nvPr>
            <p:ph sz="quarter" idx="12"/>
          </p:nvPr>
        </p:nvSpPr>
        <p:spPr>
          <a:xfrm>
            <a:off x="15497175" y="6108555"/>
            <a:ext cx="13682662" cy="15941820"/>
          </a:xfrm>
          <a:prstGeom prst="rect">
            <a:avLst/>
          </a:prstGeom>
        </p:spPr>
        <p:txBody>
          <a:bodyPr/>
          <a:lstStyle>
            <a:lvl1pPr marL="0" indent="0">
              <a:lnSpc>
                <a:spcPct val="100000"/>
              </a:lnSpc>
              <a:buNone/>
              <a:defRPr sz="3200"/>
            </a:lvl1pPr>
            <a:lvl2pPr marL="361950" indent="-361950">
              <a:lnSpc>
                <a:spcPct val="100000"/>
              </a:lnSpc>
              <a:defRPr sz="3200"/>
            </a:lvl2pPr>
            <a:lvl3pPr marL="800100" indent="-439738">
              <a:lnSpc>
                <a:spcPct val="100000"/>
              </a:lnSpc>
              <a:tabLst/>
              <a:defRPr sz="3200"/>
            </a:lvl3pPr>
            <a:lvl4pPr marL="1162050" indent="-385763">
              <a:lnSpc>
                <a:spcPct val="100000"/>
              </a:lnSpc>
              <a:defRPr sz="3200"/>
            </a:lvl4pPr>
            <a:lvl5pPr marL="1695450" indent="-400050">
              <a:lnSpc>
                <a:spcPct val="100000"/>
              </a:lnSpc>
              <a:defRPr sz="3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Content Placeholder 29">
            <a:extLst>
              <a:ext uri="{FF2B5EF4-FFF2-40B4-BE49-F238E27FC236}">
                <a16:creationId xmlns:a16="http://schemas.microsoft.com/office/drawing/2014/main" id="{30245EE3-57C7-9C93-C702-F640A1B2C135}"/>
              </a:ext>
            </a:extLst>
          </p:cNvPr>
          <p:cNvSpPr>
            <a:spLocks noGrp="1"/>
          </p:cNvSpPr>
          <p:nvPr>
            <p:ph sz="quarter" idx="13"/>
          </p:nvPr>
        </p:nvSpPr>
        <p:spPr>
          <a:xfrm>
            <a:off x="15497175" y="22410737"/>
            <a:ext cx="13682662" cy="17975167"/>
          </a:xfrm>
          <a:prstGeom prst="rect">
            <a:avLst/>
          </a:prstGeom>
        </p:spPr>
        <p:txBody>
          <a:bodyPr/>
          <a:lstStyle>
            <a:lvl1pPr marL="0" indent="0">
              <a:lnSpc>
                <a:spcPct val="100000"/>
              </a:lnSpc>
              <a:buNone/>
              <a:defRPr sz="3200"/>
            </a:lvl1pPr>
            <a:lvl2pPr marL="361950" indent="-361950">
              <a:lnSpc>
                <a:spcPct val="100000"/>
              </a:lnSpc>
              <a:defRPr sz="3200"/>
            </a:lvl2pPr>
            <a:lvl3pPr marL="800100" indent="-439738">
              <a:lnSpc>
                <a:spcPct val="100000"/>
              </a:lnSpc>
              <a:tabLst/>
              <a:defRPr sz="3200"/>
            </a:lvl3pPr>
            <a:lvl4pPr marL="1162050" indent="-385763">
              <a:lnSpc>
                <a:spcPct val="100000"/>
              </a:lnSpc>
              <a:defRPr sz="3200"/>
            </a:lvl4pPr>
            <a:lvl5pPr marL="1695450" indent="-400050">
              <a:lnSpc>
                <a:spcPct val="100000"/>
              </a:lnSpc>
              <a:defRPr sz="3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7428688"/>
      </p:ext>
    </p:extLst>
  </p:cSld>
  <p:clrMapOvr>
    <a:masterClrMapping/>
  </p:clrMapOvr>
  <p:extLst>
    <p:ext uri="{DCECCB84-F9BA-43D5-87BE-67443E8EF086}">
      <p15:sldGuideLst xmlns:p15="http://schemas.microsoft.com/office/powerpoint/2012/main">
        <p15:guide id="1" pos="690" userDrawn="1">
          <p15:clr>
            <a:srgbClr val="FBAE40"/>
          </p15:clr>
        </p15:guide>
        <p15:guide id="2" pos="18403" userDrawn="1">
          <p15:clr>
            <a:srgbClr val="FBAE40"/>
          </p15:clr>
        </p15:guide>
        <p15:guide id="3" orient="horz" pos="350" userDrawn="1">
          <p15:clr>
            <a:srgbClr val="FBAE40"/>
          </p15:clr>
        </p15:guide>
        <p15:guide id="4" orient="horz" pos="1121" userDrawn="1">
          <p15:clr>
            <a:srgbClr val="FBAE40"/>
          </p15:clr>
        </p15:guide>
        <p15:guide id="5" orient="horz" pos="26023" userDrawn="1">
          <p15:clr>
            <a:srgbClr val="FBAE40"/>
          </p15:clr>
        </p15:guide>
        <p15:guide id="6" orient="horz" pos="26772" userDrawn="1">
          <p15:clr>
            <a:srgbClr val="FBAE40"/>
          </p15:clr>
        </p15:guide>
        <p15:guide id="7" pos="9331" userDrawn="1">
          <p15:clr>
            <a:srgbClr val="FBAE40"/>
          </p15:clr>
        </p15:guide>
        <p15:guide id="8" pos="9762" userDrawn="1">
          <p15:clr>
            <a:srgbClr val="FBAE40"/>
          </p15:clr>
        </p15:guide>
        <p15:guide id="9" orient="horz" pos="3820" userDrawn="1">
          <p15:clr>
            <a:srgbClr val="FBAE40"/>
          </p15:clr>
        </p15:guide>
        <p15:guide id="10" orient="horz" pos="13890" userDrawn="1">
          <p15:clr>
            <a:srgbClr val="FBAE40"/>
          </p15:clr>
        </p15:guide>
        <p15:guide id="11" orient="horz" pos="14117"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0677593"/>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3210276" rtl="0" eaLnBrk="1" latinLnBrk="0" hangingPunct="1">
        <a:lnSpc>
          <a:spcPct val="90000"/>
        </a:lnSpc>
        <a:spcBef>
          <a:spcPct val="0"/>
        </a:spcBef>
        <a:buNone/>
        <a:defRPr sz="15448" kern="1200">
          <a:solidFill>
            <a:schemeClr val="tx1"/>
          </a:solidFill>
          <a:latin typeface="+mj-lt"/>
          <a:ea typeface="+mj-ea"/>
          <a:cs typeface="+mj-cs"/>
        </a:defRPr>
      </a:lvl1pPr>
    </p:titleStyle>
    <p:bodyStyle>
      <a:lvl1pPr marL="802569" indent="-802569" algn="l" defTabSz="3210276" rtl="0" eaLnBrk="1" latinLnBrk="0" hangingPunct="1">
        <a:lnSpc>
          <a:spcPct val="90000"/>
        </a:lnSpc>
        <a:spcBef>
          <a:spcPts val="3511"/>
        </a:spcBef>
        <a:buFont typeface="Arial" panose="020B0604020202020204" pitchFamily="34" charset="0"/>
        <a:buChar char="•"/>
        <a:defRPr sz="9830" kern="1200">
          <a:solidFill>
            <a:schemeClr val="tx1"/>
          </a:solidFill>
          <a:latin typeface="+mn-lt"/>
          <a:ea typeface="+mn-ea"/>
          <a:cs typeface="+mn-cs"/>
        </a:defRPr>
      </a:lvl1pPr>
      <a:lvl2pPr marL="2407707" indent="-802569" algn="l" defTabSz="3210276" rtl="0" eaLnBrk="1" latinLnBrk="0" hangingPunct="1">
        <a:lnSpc>
          <a:spcPct val="90000"/>
        </a:lnSpc>
        <a:spcBef>
          <a:spcPts val="1755"/>
        </a:spcBef>
        <a:buFont typeface="Arial" panose="020B0604020202020204" pitchFamily="34" charset="0"/>
        <a:buChar char="•"/>
        <a:defRPr sz="8426" kern="1200">
          <a:solidFill>
            <a:schemeClr val="tx1"/>
          </a:solidFill>
          <a:latin typeface="+mn-lt"/>
          <a:ea typeface="+mn-ea"/>
          <a:cs typeface="+mn-cs"/>
        </a:defRPr>
      </a:lvl2pPr>
      <a:lvl3pPr marL="4012844" indent="-802569" algn="l" defTabSz="3210276" rtl="0" eaLnBrk="1" latinLnBrk="0" hangingPunct="1">
        <a:lnSpc>
          <a:spcPct val="90000"/>
        </a:lnSpc>
        <a:spcBef>
          <a:spcPts val="1755"/>
        </a:spcBef>
        <a:buFont typeface="Arial" panose="020B0604020202020204" pitchFamily="34" charset="0"/>
        <a:buChar char="•"/>
        <a:defRPr sz="7022" kern="1200">
          <a:solidFill>
            <a:schemeClr val="tx1"/>
          </a:solidFill>
          <a:latin typeface="+mn-lt"/>
          <a:ea typeface="+mn-ea"/>
          <a:cs typeface="+mn-cs"/>
        </a:defRPr>
      </a:lvl3pPr>
      <a:lvl4pPr marL="5617982" indent="-802569" algn="l" defTabSz="3210276" rtl="0" eaLnBrk="1" latinLnBrk="0" hangingPunct="1">
        <a:lnSpc>
          <a:spcPct val="90000"/>
        </a:lnSpc>
        <a:spcBef>
          <a:spcPts val="1755"/>
        </a:spcBef>
        <a:buFont typeface="Arial" panose="020B0604020202020204" pitchFamily="34" charset="0"/>
        <a:buChar char="•"/>
        <a:defRPr sz="6319" kern="1200">
          <a:solidFill>
            <a:schemeClr val="tx1"/>
          </a:solidFill>
          <a:latin typeface="+mn-lt"/>
          <a:ea typeface="+mn-ea"/>
          <a:cs typeface="+mn-cs"/>
        </a:defRPr>
      </a:lvl4pPr>
      <a:lvl5pPr marL="7223120" indent="-802569" algn="l" defTabSz="3210276" rtl="0" eaLnBrk="1" latinLnBrk="0" hangingPunct="1">
        <a:lnSpc>
          <a:spcPct val="90000"/>
        </a:lnSpc>
        <a:spcBef>
          <a:spcPts val="1755"/>
        </a:spcBef>
        <a:buFont typeface="Arial" panose="020B0604020202020204" pitchFamily="34" charset="0"/>
        <a:buChar char="•"/>
        <a:defRPr sz="6319" kern="1200">
          <a:solidFill>
            <a:schemeClr val="tx1"/>
          </a:solidFill>
          <a:latin typeface="+mn-lt"/>
          <a:ea typeface="+mn-ea"/>
          <a:cs typeface="+mn-cs"/>
        </a:defRPr>
      </a:lvl5pPr>
      <a:lvl6pPr marL="8828258" indent="-802569" algn="l" defTabSz="3210276" rtl="0" eaLnBrk="1" latinLnBrk="0" hangingPunct="1">
        <a:lnSpc>
          <a:spcPct val="90000"/>
        </a:lnSpc>
        <a:spcBef>
          <a:spcPts val="1755"/>
        </a:spcBef>
        <a:buFont typeface="Arial" panose="020B0604020202020204" pitchFamily="34" charset="0"/>
        <a:buChar char="•"/>
        <a:defRPr sz="6319" kern="1200">
          <a:solidFill>
            <a:schemeClr val="tx1"/>
          </a:solidFill>
          <a:latin typeface="+mn-lt"/>
          <a:ea typeface="+mn-ea"/>
          <a:cs typeface="+mn-cs"/>
        </a:defRPr>
      </a:lvl6pPr>
      <a:lvl7pPr marL="10433395" indent="-802569" algn="l" defTabSz="3210276" rtl="0" eaLnBrk="1" latinLnBrk="0" hangingPunct="1">
        <a:lnSpc>
          <a:spcPct val="90000"/>
        </a:lnSpc>
        <a:spcBef>
          <a:spcPts val="1755"/>
        </a:spcBef>
        <a:buFont typeface="Arial" panose="020B0604020202020204" pitchFamily="34" charset="0"/>
        <a:buChar char="•"/>
        <a:defRPr sz="6319" kern="1200">
          <a:solidFill>
            <a:schemeClr val="tx1"/>
          </a:solidFill>
          <a:latin typeface="+mn-lt"/>
          <a:ea typeface="+mn-ea"/>
          <a:cs typeface="+mn-cs"/>
        </a:defRPr>
      </a:lvl7pPr>
      <a:lvl8pPr marL="12038533" indent="-802569" algn="l" defTabSz="3210276" rtl="0" eaLnBrk="1" latinLnBrk="0" hangingPunct="1">
        <a:lnSpc>
          <a:spcPct val="90000"/>
        </a:lnSpc>
        <a:spcBef>
          <a:spcPts val="1755"/>
        </a:spcBef>
        <a:buFont typeface="Arial" panose="020B0604020202020204" pitchFamily="34" charset="0"/>
        <a:buChar char="•"/>
        <a:defRPr sz="6319" kern="1200">
          <a:solidFill>
            <a:schemeClr val="tx1"/>
          </a:solidFill>
          <a:latin typeface="+mn-lt"/>
          <a:ea typeface="+mn-ea"/>
          <a:cs typeface="+mn-cs"/>
        </a:defRPr>
      </a:lvl8pPr>
      <a:lvl9pPr marL="13643671" indent="-802569" algn="l" defTabSz="3210276" rtl="0" eaLnBrk="1" latinLnBrk="0" hangingPunct="1">
        <a:lnSpc>
          <a:spcPct val="90000"/>
        </a:lnSpc>
        <a:spcBef>
          <a:spcPts val="1755"/>
        </a:spcBef>
        <a:buFont typeface="Arial" panose="020B0604020202020204" pitchFamily="34" charset="0"/>
        <a:buChar char="•"/>
        <a:defRPr sz="6319" kern="1200">
          <a:solidFill>
            <a:schemeClr val="tx1"/>
          </a:solidFill>
          <a:latin typeface="+mn-lt"/>
          <a:ea typeface="+mn-ea"/>
          <a:cs typeface="+mn-cs"/>
        </a:defRPr>
      </a:lvl9pPr>
    </p:bodyStyle>
    <p:otherStyle>
      <a:defPPr>
        <a:defRPr lang="en-US"/>
      </a:defPPr>
      <a:lvl1pPr marL="0" algn="l" defTabSz="3210276" rtl="0" eaLnBrk="1" latinLnBrk="0" hangingPunct="1">
        <a:defRPr sz="6319" kern="1200">
          <a:solidFill>
            <a:schemeClr val="tx1"/>
          </a:solidFill>
          <a:latin typeface="+mn-lt"/>
          <a:ea typeface="+mn-ea"/>
          <a:cs typeface="+mn-cs"/>
        </a:defRPr>
      </a:lvl1pPr>
      <a:lvl2pPr marL="1605138" algn="l" defTabSz="3210276" rtl="0" eaLnBrk="1" latinLnBrk="0" hangingPunct="1">
        <a:defRPr sz="6319" kern="1200">
          <a:solidFill>
            <a:schemeClr val="tx1"/>
          </a:solidFill>
          <a:latin typeface="+mn-lt"/>
          <a:ea typeface="+mn-ea"/>
          <a:cs typeface="+mn-cs"/>
        </a:defRPr>
      </a:lvl2pPr>
      <a:lvl3pPr marL="3210276" algn="l" defTabSz="3210276" rtl="0" eaLnBrk="1" latinLnBrk="0" hangingPunct="1">
        <a:defRPr sz="6319" kern="1200">
          <a:solidFill>
            <a:schemeClr val="tx1"/>
          </a:solidFill>
          <a:latin typeface="+mn-lt"/>
          <a:ea typeface="+mn-ea"/>
          <a:cs typeface="+mn-cs"/>
        </a:defRPr>
      </a:lvl3pPr>
      <a:lvl4pPr marL="4815413" algn="l" defTabSz="3210276" rtl="0" eaLnBrk="1" latinLnBrk="0" hangingPunct="1">
        <a:defRPr sz="6319" kern="1200">
          <a:solidFill>
            <a:schemeClr val="tx1"/>
          </a:solidFill>
          <a:latin typeface="+mn-lt"/>
          <a:ea typeface="+mn-ea"/>
          <a:cs typeface="+mn-cs"/>
        </a:defRPr>
      </a:lvl4pPr>
      <a:lvl5pPr marL="6420551" algn="l" defTabSz="3210276" rtl="0" eaLnBrk="1" latinLnBrk="0" hangingPunct="1">
        <a:defRPr sz="6319" kern="1200">
          <a:solidFill>
            <a:schemeClr val="tx1"/>
          </a:solidFill>
          <a:latin typeface="+mn-lt"/>
          <a:ea typeface="+mn-ea"/>
          <a:cs typeface="+mn-cs"/>
        </a:defRPr>
      </a:lvl5pPr>
      <a:lvl6pPr marL="8025689" algn="l" defTabSz="3210276" rtl="0" eaLnBrk="1" latinLnBrk="0" hangingPunct="1">
        <a:defRPr sz="6319" kern="1200">
          <a:solidFill>
            <a:schemeClr val="tx1"/>
          </a:solidFill>
          <a:latin typeface="+mn-lt"/>
          <a:ea typeface="+mn-ea"/>
          <a:cs typeface="+mn-cs"/>
        </a:defRPr>
      </a:lvl6pPr>
      <a:lvl7pPr marL="9630827" algn="l" defTabSz="3210276" rtl="0" eaLnBrk="1" latinLnBrk="0" hangingPunct="1">
        <a:defRPr sz="6319" kern="1200">
          <a:solidFill>
            <a:schemeClr val="tx1"/>
          </a:solidFill>
          <a:latin typeface="+mn-lt"/>
          <a:ea typeface="+mn-ea"/>
          <a:cs typeface="+mn-cs"/>
        </a:defRPr>
      </a:lvl7pPr>
      <a:lvl8pPr marL="11235964" algn="l" defTabSz="3210276" rtl="0" eaLnBrk="1" latinLnBrk="0" hangingPunct="1">
        <a:defRPr sz="6319" kern="1200">
          <a:solidFill>
            <a:schemeClr val="tx1"/>
          </a:solidFill>
          <a:latin typeface="+mn-lt"/>
          <a:ea typeface="+mn-ea"/>
          <a:cs typeface="+mn-cs"/>
        </a:defRPr>
      </a:lvl8pPr>
      <a:lvl9pPr marL="12841102" algn="l" defTabSz="3210276" rtl="0" eaLnBrk="1" latinLnBrk="0" hangingPunct="1">
        <a:defRPr sz="631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482" userDrawn="1">
          <p15:clr>
            <a:srgbClr val="F26B43"/>
          </p15:clr>
        </p15:guide>
        <p15:guide id="2" pos="9532"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hyperlink" Target="mailto:petre.min@cncan.ro" TargetMode="External"/><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3.png"/><Relationship Id="rId16"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832C8E-3AB1-C336-B431-BB639D6622A3}"/>
              </a:ext>
            </a:extLst>
          </p:cNvPr>
          <p:cNvPicPr>
            <a:picLocks noChangeAspect="1"/>
          </p:cNvPicPr>
          <p:nvPr/>
        </p:nvPicPr>
        <p:blipFill>
          <a:blip r:embed="rId2"/>
          <a:stretch>
            <a:fillRect/>
          </a:stretch>
        </p:blipFill>
        <p:spPr>
          <a:xfrm rot="5400000">
            <a:off x="-6264275" y="6292600"/>
            <a:ext cx="42803762" cy="30275214"/>
          </a:xfrm>
          <a:prstGeom prst="rect">
            <a:avLst/>
          </a:prstGeom>
        </p:spPr>
      </p:pic>
      <p:sp>
        <p:nvSpPr>
          <p:cNvPr id="15" name="Text Placeholder 14">
            <a:extLst>
              <a:ext uri="{FF2B5EF4-FFF2-40B4-BE49-F238E27FC236}">
                <a16:creationId xmlns:a16="http://schemas.microsoft.com/office/drawing/2014/main" id="{2A822599-5B34-1FB8-D43C-500E71F36859}"/>
              </a:ext>
            </a:extLst>
          </p:cNvPr>
          <p:cNvSpPr>
            <a:spLocks noGrp="1"/>
          </p:cNvSpPr>
          <p:nvPr>
            <p:ph type="body" sz="quarter" idx="10"/>
          </p:nvPr>
        </p:nvSpPr>
        <p:spPr/>
        <p:txBody>
          <a:bodyPr/>
          <a:lstStyle/>
          <a:p>
            <a:r>
              <a:rPr lang="en-US" dirty="0"/>
              <a:t>IAEA-CN-327-327</a:t>
            </a:r>
          </a:p>
        </p:txBody>
      </p:sp>
      <p:sp>
        <p:nvSpPr>
          <p:cNvPr id="14" name="Title 13">
            <a:extLst>
              <a:ext uri="{FF2B5EF4-FFF2-40B4-BE49-F238E27FC236}">
                <a16:creationId xmlns:a16="http://schemas.microsoft.com/office/drawing/2014/main" id="{FA2A55C3-8F6D-E0AF-0678-F81E811E9BA5}"/>
              </a:ext>
            </a:extLst>
          </p:cNvPr>
          <p:cNvSpPr>
            <a:spLocks noGrp="1"/>
          </p:cNvSpPr>
          <p:nvPr>
            <p:ph type="title"/>
          </p:nvPr>
        </p:nvSpPr>
        <p:spPr/>
        <p:txBody>
          <a:bodyPr/>
          <a:lstStyle/>
          <a:p>
            <a:pPr>
              <a:spcBef>
                <a:spcPts val="3600"/>
              </a:spcBef>
            </a:pPr>
            <a:r>
              <a:rPr lang="en-US" b="1" i="0" dirty="0"/>
              <a:t>ON SOME SAFETY ASPECTS IN SMALL MODULAR REACTORS</a:t>
            </a:r>
            <a:br>
              <a:rPr lang="en-US" b="1" i="0" dirty="0"/>
            </a:br>
            <a:r>
              <a:rPr lang="en-US" i="0" dirty="0"/>
              <a:t>P.C. Min</a:t>
            </a:r>
            <a:r>
              <a:rPr lang="en-US" i="0" baseline="30000" dirty="0"/>
              <a:t>(1)</a:t>
            </a:r>
            <a:r>
              <a:rPr lang="en-US" i="0" dirty="0"/>
              <a:t>, B.I. Vamanu</a:t>
            </a:r>
            <a:r>
              <a:rPr lang="en-US" i="0" baseline="30000" dirty="0"/>
              <a:t>(2)</a:t>
            </a:r>
            <a:r>
              <a:rPr lang="en-US" i="0" dirty="0"/>
              <a:t>, D. </a:t>
            </a:r>
            <a:r>
              <a:rPr lang="en-US" i="0" dirty="0" err="1"/>
              <a:t>Serbanescu</a:t>
            </a:r>
            <a:r>
              <a:rPr lang="en-US" i="0" baseline="30000" dirty="0"/>
              <a:t>(3)</a:t>
            </a:r>
            <a:r>
              <a:rPr lang="en-US" i="0" dirty="0"/>
              <a:t>, V.T. </a:t>
            </a:r>
            <a:r>
              <a:rPr lang="en-US" i="0" dirty="0" err="1"/>
              <a:t>Acasandrei</a:t>
            </a:r>
            <a:r>
              <a:rPr lang="en-US" i="0" baseline="30000" dirty="0"/>
              <a:t>(2)</a:t>
            </a:r>
            <a:r>
              <a:rPr lang="en-US" i="0" dirty="0"/>
              <a:t>, A. </a:t>
            </a:r>
            <a:r>
              <a:rPr lang="en-US" i="0" dirty="0" err="1"/>
              <a:t>Pavelescu</a:t>
            </a:r>
            <a:r>
              <a:rPr lang="en-US" i="0" baseline="30000" dirty="0"/>
              <a:t>(2)</a:t>
            </a:r>
            <a:br>
              <a:rPr lang="en-US" i="0" dirty="0"/>
            </a:br>
            <a:r>
              <a:rPr lang="en-US" sz="4000" i="0" baseline="30000" dirty="0"/>
              <a:t>(1)</a:t>
            </a:r>
            <a:r>
              <a:rPr lang="en-US" sz="4000" i="0" dirty="0"/>
              <a:t> National Commission for Nuclear Activities Control (CNCAN), Bucharest, Romania (email: </a:t>
            </a:r>
            <a:r>
              <a:rPr lang="en-US" sz="4000" dirty="0">
                <a:hlinkClick r:id="rId3"/>
              </a:rPr>
              <a:t>petre.min@cncan.ro</a:t>
            </a:r>
            <a:r>
              <a:rPr lang="en-US" sz="4000" i="0" dirty="0"/>
              <a:t>)</a:t>
            </a:r>
            <a:br>
              <a:rPr lang="en-US" sz="4000" i="0" dirty="0"/>
            </a:br>
            <a:r>
              <a:rPr lang="en-US" sz="4000" i="0" baseline="30000" dirty="0"/>
              <a:t>(2) </a:t>
            </a:r>
            <a:r>
              <a:rPr lang="en-US" sz="4000" i="0" dirty="0" err="1"/>
              <a:t>Horia</a:t>
            </a:r>
            <a:r>
              <a:rPr lang="en-US" sz="4000" i="0" dirty="0"/>
              <a:t> </a:t>
            </a:r>
            <a:r>
              <a:rPr lang="en-US" sz="4000" i="0" dirty="0" err="1"/>
              <a:t>Hulubei</a:t>
            </a:r>
            <a:r>
              <a:rPr lang="en-US" sz="4000" i="0" dirty="0"/>
              <a:t> National Institute for R&amp;D in Physics and Nuclear Engineering, IFIN HH, </a:t>
            </a:r>
            <a:r>
              <a:rPr lang="en-US" sz="4000" i="0" dirty="0" err="1"/>
              <a:t>Magurele</a:t>
            </a:r>
            <a:r>
              <a:rPr lang="en-US" sz="4000" i="0" dirty="0"/>
              <a:t>, Romania</a:t>
            </a:r>
            <a:br>
              <a:rPr lang="en-US" sz="4000" i="0" dirty="0"/>
            </a:br>
            <a:r>
              <a:rPr lang="en-US" sz="4000" i="0" baseline="30000" dirty="0"/>
              <a:t>(3) </a:t>
            </a:r>
            <a:r>
              <a:rPr lang="en-US" sz="4000" i="0" dirty="0"/>
              <a:t>Division of Logic and Models in Science, CRIFST, Romanian Academy, Bucharest, Romania</a:t>
            </a:r>
            <a:br>
              <a:rPr lang="en-US" sz="4000" i="0" dirty="0"/>
            </a:br>
            <a:br>
              <a:rPr lang="en-US" i="0" dirty="0"/>
            </a:br>
            <a:br>
              <a:rPr lang="en-US" i="0" dirty="0"/>
            </a:br>
            <a:br>
              <a:rPr lang="en-US" i="0" dirty="0"/>
            </a:br>
            <a:endParaRPr lang="en-US" i="0" dirty="0"/>
          </a:p>
        </p:txBody>
      </p:sp>
      <p:sp>
        <p:nvSpPr>
          <p:cNvPr id="16" name="Content Placeholder 15">
            <a:extLst>
              <a:ext uri="{FF2B5EF4-FFF2-40B4-BE49-F238E27FC236}">
                <a16:creationId xmlns:a16="http://schemas.microsoft.com/office/drawing/2014/main" id="{9A68FA8C-CFD5-B244-8C14-1E825C4B323A}"/>
              </a:ext>
            </a:extLst>
          </p:cNvPr>
          <p:cNvSpPr>
            <a:spLocks noGrp="1"/>
          </p:cNvSpPr>
          <p:nvPr>
            <p:ph sz="quarter" idx="11"/>
          </p:nvPr>
        </p:nvSpPr>
        <p:spPr>
          <a:xfrm>
            <a:off x="1104049" y="5557401"/>
            <a:ext cx="13717588" cy="35260917"/>
          </a:xfrm>
        </p:spPr>
        <p:txBody>
          <a:bodyPr/>
          <a:lstStyle/>
          <a:p>
            <a:r>
              <a:rPr lang="en-US" sz="4800" b="1" dirty="0"/>
              <a:t>THE RATIONALE</a:t>
            </a:r>
          </a:p>
          <a:p>
            <a:pPr>
              <a:spcBef>
                <a:spcPts val="1800"/>
              </a:spcBef>
            </a:pPr>
            <a:r>
              <a:rPr lang="en-US" dirty="0"/>
              <a:t>Next-generation nuclear reactors enhance efficiency, fuel use, and safety, adhering to the ALARA principle for balancing safety with performance. The rise of Small Modular Reactors (SMRs) necessitates evaluating their benefits and challenges. This study focuses on Emergency Preparedness and Response (EPR) for three different SMR types, assessing the potential environmental impacts of major accidents.</a:t>
            </a:r>
          </a:p>
          <a:p>
            <a:r>
              <a:rPr kumimoji="0" lang="en-US" sz="4800" b="1" i="0" u="none" strike="noStrike" kern="1200" cap="none" spc="0" normalizeH="0" baseline="0" noProof="0" dirty="0">
                <a:ln>
                  <a:noFill/>
                </a:ln>
                <a:solidFill>
                  <a:prstClr val="black"/>
                </a:solidFill>
                <a:effectLst/>
                <a:uLnTx/>
                <a:uFillTx/>
                <a:latin typeface="Aptos" panose="02110004020202020204"/>
                <a:ea typeface="+mn-ea"/>
                <a:cs typeface="+mn-cs"/>
              </a:rPr>
              <a:t>OBJECTIVES</a:t>
            </a:r>
            <a:endParaRPr lang="en-US" dirty="0"/>
          </a:p>
          <a:p>
            <a:pPr marL="457200" indent="-457200">
              <a:spcBef>
                <a:spcPts val="1200"/>
              </a:spcBef>
              <a:buFont typeface="Arial" panose="020B0604020202020204" pitchFamily="34" charset="0"/>
              <a:buChar char="•"/>
            </a:pPr>
            <a:r>
              <a:rPr lang="en-US" dirty="0"/>
              <a:t>Assess environmental and human impacts of SMRs (types A, B, and C) based on risk criteria and safety margins.</a:t>
            </a:r>
          </a:p>
          <a:p>
            <a:pPr marL="457200" indent="-457200">
              <a:spcBef>
                <a:spcPts val="1200"/>
              </a:spcBef>
              <a:buFont typeface="Arial" panose="020B0604020202020204" pitchFamily="34" charset="0"/>
              <a:buChar char="•"/>
            </a:pPr>
            <a:r>
              <a:rPr lang="en-US" dirty="0"/>
              <a:t>Evaluate expected risk values for future SMR generations.</a:t>
            </a:r>
          </a:p>
          <a:p>
            <a:pPr marL="457200" indent="-457200">
              <a:spcBef>
                <a:spcPts val="1200"/>
              </a:spcBef>
              <a:buFont typeface="Arial" panose="020B0604020202020204" pitchFamily="34" charset="0"/>
              <a:buChar char="•"/>
            </a:pPr>
            <a:r>
              <a:rPr lang="en-US" dirty="0"/>
              <a:t>Conduct Level 3 Probabilistic Risk Assessment (PRA) from a regulatory and siting perspective.</a:t>
            </a:r>
          </a:p>
          <a:p>
            <a:pPr marL="457200" indent="-457200">
              <a:spcBef>
                <a:spcPts val="1200"/>
              </a:spcBef>
              <a:buFont typeface="Arial" panose="020B0604020202020204" pitchFamily="34" charset="0"/>
              <a:buChar char="•"/>
            </a:pPr>
            <a:r>
              <a:rPr lang="en-US" dirty="0"/>
              <a:t>Simulate accident impacts using JRodos and CBRNE-Software under average meteorological conditions and reference source terms.</a:t>
            </a:r>
          </a:p>
          <a:p>
            <a:pPr marL="457200" indent="-457200">
              <a:spcBef>
                <a:spcPts val="1200"/>
              </a:spcBef>
              <a:buFont typeface="Arial" panose="020B0604020202020204" pitchFamily="34" charset="0"/>
              <a:buChar char="•"/>
            </a:pPr>
            <a:r>
              <a:rPr lang="en-US" dirty="0"/>
              <a:t>Apply findings to Cernavoda NPP and define protective action zones (PAZ).</a:t>
            </a:r>
          </a:p>
          <a:p>
            <a:r>
              <a:rPr lang="en-US" sz="4800" b="1" dirty="0"/>
              <a:t>METHODOLOGY</a:t>
            </a:r>
          </a:p>
          <a:p>
            <a:pPr marL="514350" indent="-514350">
              <a:spcBef>
                <a:spcPts val="1800"/>
              </a:spcBef>
              <a:buFont typeface="+mj-lt"/>
              <a:buAutoNum type="arabicPeriod"/>
            </a:pPr>
            <a:r>
              <a:rPr lang="en-US" dirty="0"/>
              <a:t>Pre-process meteorological data / Determine the dominant weather regime at location and compute the dominant Pasquil stability classes.</a:t>
            </a:r>
          </a:p>
          <a:p>
            <a:pPr marL="514350" indent="-514350">
              <a:spcBef>
                <a:spcPts val="1800"/>
              </a:spcBef>
              <a:buFont typeface="+mj-lt"/>
              <a:buAutoNum type="arabicPeriod"/>
            </a:pPr>
            <a:r>
              <a:rPr lang="en-US" dirty="0"/>
              <a:t>Determine a Source Term for each of the reactor types,</a:t>
            </a:r>
          </a:p>
          <a:p>
            <a:pPr marL="514350" indent="-514350">
              <a:spcBef>
                <a:spcPts val="1800"/>
              </a:spcBef>
              <a:buFont typeface="+mj-lt"/>
              <a:buAutoNum type="arabicPeriod"/>
            </a:pPr>
            <a:r>
              <a:rPr lang="en-US" dirty="0"/>
              <a:t>Perform dose-projection simulation for all the cases,</a:t>
            </a:r>
          </a:p>
          <a:p>
            <a:pPr marL="514350" indent="-514350">
              <a:spcBef>
                <a:spcPts val="1800"/>
              </a:spcBef>
              <a:buFont typeface="+mj-lt"/>
              <a:buAutoNum type="arabicPeriod"/>
            </a:pPr>
            <a:r>
              <a:rPr lang="en-US" dirty="0"/>
              <a:t>Post-process the results and identify the risk-limits,</a:t>
            </a:r>
          </a:p>
          <a:p>
            <a:pPr marL="514350" indent="-514350">
              <a:spcBef>
                <a:spcPts val="1800"/>
              </a:spcBef>
              <a:buFont typeface="+mj-lt"/>
              <a:buAutoNum type="arabicPeriod"/>
            </a:pPr>
            <a:r>
              <a:rPr lang="en-US" dirty="0"/>
              <a:t>Aggregate the results, get the findings and perform inter-comparison,</a:t>
            </a:r>
          </a:p>
          <a:p>
            <a:r>
              <a:rPr lang="en-US" sz="4800" b="1" dirty="0"/>
              <a:t>THE ASSESSMENT</a:t>
            </a:r>
          </a:p>
          <a:p>
            <a:pPr>
              <a:spcBef>
                <a:spcPts val="1800"/>
              </a:spcBef>
            </a:pPr>
            <a:r>
              <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rPr>
              <a:t>Impact Assessments Conducted:</a:t>
            </a: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  </a:t>
            </a:r>
          </a:p>
          <a:p>
            <a:pPr marL="457200" indent="-457200">
              <a:spcBef>
                <a:spcPts val="1800"/>
              </a:spcBef>
              <a:buFont typeface="Arial" panose="020B0604020202020204" pitchFamily="34" charset="0"/>
              <a:buChar char="•"/>
            </a:pP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Performed for all reactor types (source terms).</a:t>
            </a:r>
          </a:p>
          <a:p>
            <a:pPr marL="457200" indent="-457200">
              <a:spcBef>
                <a:spcPts val="1800"/>
              </a:spcBef>
              <a:buFont typeface="Arial" panose="020B0604020202020204" pitchFamily="34" charset="0"/>
              <a:buChar char="•"/>
            </a:pP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Evaluated across different seasons and day/night regimes.  </a:t>
            </a:r>
          </a:p>
          <a:p>
            <a:pPr marL="457200" indent="-457200">
              <a:spcBef>
                <a:spcPts val="1800"/>
              </a:spcBef>
              <a:buFont typeface="Arial" panose="020B0604020202020204" pitchFamily="34" charset="0"/>
              <a:buChar char="•"/>
            </a:pP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Resulted in 24 cases for each run using JRodos and CBRNE Software.</a:t>
            </a:r>
          </a:p>
          <a:p>
            <a:pPr>
              <a:spcBef>
                <a:spcPts val="1800"/>
              </a:spcBef>
            </a:pPr>
            <a:r>
              <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rPr>
              <a:t>Impact Indicators Used</a:t>
            </a: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  </a:t>
            </a:r>
          </a:p>
          <a:p>
            <a:pPr marL="457200" indent="-457200">
              <a:spcBef>
                <a:spcPts val="1800"/>
              </a:spcBef>
              <a:buFont typeface="Arial" panose="020B0604020202020204" pitchFamily="34" charset="0"/>
              <a:buChar char="•"/>
            </a:pPr>
            <a:r>
              <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rPr>
              <a:t>CBRNE Software</a:t>
            </a: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 Total Effective Dose Equivalent (TEDE).  </a:t>
            </a:r>
          </a:p>
          <a:p>
            <a:pPr marL="457200" indent="-457200">
              <a:spcBef>
                <a:spcPts val="1800"/>
              </a:spcBef>
              <a:buFont typeface="Arial" panose="020B0604020202020204" pitchFamily="34" charset="0"/>
              <a:buChar char="•"/>
            </a:pPr>
            <a:r>
              <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rPr>
              <a:t>JRodos:</a:t>
            </a: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 Total Potential Effective Dose (TPED).</a:t>
            </a:r>
          </a:p>
          <a:p>
            <a:pPr>
              <a:spcBef>
                <a:spcPts val="1800"/>
              </a:spcBef>
            </a:pPr>
            <a:r>
              <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rPr>
              <a:t>Data Aggregation</a:t>
            </a: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  </a:t>
            </a:r>
          </a:p>
          <a:p>
            <a:pPr marL="457200" indent="-457200">
              <a:spcBef>
                <a:spcPts val="1800"/>
              </a:spcBef>
              <a:buFont typeface="Arial" panose="020B0604020202020204" pitchFamily="34" charset="0"/>
              <a:buChar char="•"/>
            </a:pP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Individual results from the assessment platforms were aggregated within a QGIS information system for unified visualization and analysis of the results.</a:t>
            </a:r>
          </a:p>
          <a:p>
            <a:pPr>
              <a:spcBef>
                <a:spcPts val="1800"/>
              </a:spcBef>
            </a:pPr>
            <a:r>
              <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rPr>
              <a:t>Data Analysis</a:t>
            </a: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  </a:t>
            </a:r>
          </a:p>
          <a:p>
            <a:pPr marL="457200" indent="-457200">
              <a:spcBef>
                <a:spcPts val="1800"/>
              </a:spcBef>
              <a:buFont typeface="Arial" panose="020B0604020202020204" pitchFamily="34" charset="0"/>
              <a:buChar char="•"/>
            </a:pP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Protective action Zone (PAZ) and Urgent Protective Zone (UPZ) have been selected as </a:t>
            </a:r>
            <a:r>
              <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rPr>
              <a:t>100mSv</a:t>
            </a: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 (the threshold for deterministic effect) and </a:t>
            </a:r>
            <a:r>
              <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rPr>
              <a:t>10 mSv </a:t>
            </a: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(the threshold for stochastic effect).</a:t>
            </a:r>
          </a:p>
          <a:p>
            <a:pPr marL="457200" indent="-457200">
              <a:spcBef>
                <a:spcPts val="1800"/>
              </a:spcBef>
              <a:buFont typeface="Arial" panose="020B0604020202020204" pitchFamily="34" charset="0"/>
              <a:buChar char="•"/>
            </a:pPr>
            <a:r>
              <a:rPr lang="en-US" dirty="0">
                <a:solidFill>
                  <a:prstClr val="black"/>
                </a:solidFill>
                <a:latin typeface="Aptos" panose="02110004020202020204"/>
              </a:rPr>
              <a:t>The PAZ and UPZ radii have been determined for all the considered cases and regimes, and the maximum of each zones has been selected as reference value (conservative approach).</a:t>
            </a:r>
            <a:endPar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endParaRPr>
          </a:p>
          <a:p>
            <a:r>
              <a:rPr lang="en-US" sz="4800" b="1" dirty="0"/>
              <a:t>RESULTS</a:t>
            </a:r>
          </a:p>
          <a:p>
            <a:pPr marL="457200" indent="-457200">
              <a:spcBef>
                <a:spcPts val="1800"/>
              </a:spcBef>
              <a:buFont typeface="Arial" panose="020B0604020202020204" pitchFamily="34" charset="0"/>
              <a:buChar char="•"/>
            </a:pPr>
            <a:r>
              <a:rPr lang="en-US" dirty="0">
                <a:solidFill>
                  <a:prstClr val="black"/>
                </a:solidFill>
                <a:latin typeface="Aptos" panose="02110004020202020204"/>
              </a:rPr>
              <a:t>In any of the considered cases and under the assumptions taken, the 5km radius for PAZ and 25km radius for UPZ were never exceeded.</a:t>
            </a:r>
          </a:p>
          <a:p>
            <a:pPr marL="457200" indent="-457200">
              <a:spcBef>
                <a:spcPts val="1800"/>
              </a:spcBef>
              <a:buFont typeface="Arial" panose="020B0604020202020204" pitchFamily="34" charset="0"/>
              <a:buChar char="•"/>
            </a:pPr>
            <a:r>
              <a:rPr lang="en-US" dirty="0"/>
              <a:t>Results indicate no potential deterministic effects for SMR type "B" and similar EPZs for SMR types "A" and "C" despite technological differences. </a:t>
            </a:r>
            <a:endPar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endParaRPr>
          </a:p>
          <a:p>
            <a:r>
              <a:rPr lang="en-US" sz="4800" b="1" dirty="0"/>
              <a:t>CONCLUSION</a:t>
            </a:r>
            <a:endParaRPr lang="en-US" dirty="0"/>
          </a:p>
          <a:p>
            <a:pPr>
              <a:spcBef>
                <a:spcPts val="1800"/>
              </a:spcBef>
            </a:pPr>
            <a:r>
              <a:rPr lang="en-US" dirty="0"/>
              <a:t>This study introduces a structured framework aimed at establishing Emergency Planning Zones (EPZ) for Small Modular Reactors (SMRs) during the installation of new plants. It highlights the need for a comprehensive approach that incorporates safety analyses for both Design Basis Accidents (DBA) and severe accident scenarios, known as Beyond Design Basis Accidents (BDBA). The proposed model aligns with the fifth level of </a:t>
            </a:r>
            <a:r>
              <a:rPr lang="en-US" dirty="0" err="1"/>
              <a:t>Defence</a:t>
            </a:r>
            <a:r>
              <a:rPr lang="en-US" dirty="0"/>
              <a:t> in Depth, ensuring robust management of off-site consequences and enhancing overall emergency preparedness for SMRs.</a:t>
            </a:r>
          </a:p>
        </p:txBody>
      </p:sp>
      <p:graphicFrame>
        <p:nvGraphicFramePr>
          <p:cNvPr id="8" name="Table 7">
            <a:extLst>
              <a:ext uri="{FF2B5EF4-FFF2-40B4-BE49-F238E27FC236}">
                <a16:creationId xmlns:a16="http://schemas.microsoft.com/office/drawing/2014/main" id="{DE8B7317-6B92-3003-77AF-08790BAE5425}"/>
              </a:ext>
            </a:extLst>
          </p:cNvPr>
          <p:cNvGraphicFramePr>
            <a:graphicFrameLocks noGrp="1"/>
          </p:cNvGraphicFramePr>
          <p:nvPr>
            <p:extLst>
              <p:ext uri="{D42A27DB-BD31-4B8C-83A1-F6EECF244321}">
                <p14:modId xmlns:p14="http://schemas.microsoft.com/office/powerpoint/2010/main" val="1843092908"/>
              </p:ext>
            </p:extLst>
          </p:nvPr>
        </p:nvGraphicFramePr>
        <p:xfrm>
          <a:off x="15599089" y="39542203"/>
          <a:ext cx="13717589" cy="2438400"/>
        </p:xfrm>
        <a:graphic>
          <a:graphicData uri="http://schemas.openxmlformats.org/drawingml/2006/table">
            <a:tbl>
              <a:tblPr firstRow="1" firstCol="1" bandRow="1">
                <a:tableStyleId>{5C22544A-7EE6-4342-B048-85BDC9FD1C3A}</a:tableStyleId>
              </a:tblPr>
              <a:tblGrid>
                <a:gridCol w="2187956">
                  <a:extLst>
                    <a:ext uri="{9D8B030D-6E8A-4147-A177-3AD203B41FA5}">
                      <a16:colId xmlns:a16="http://schemas.microsoft.com/office/drawing/2014/main" val="1637165201"/>
                    </a:ext>
                  </a:extLst>
                </a:gridCol>
                <a:gridCol w="2834968">
                  <a:extLst>
                    <a:ext uri="{9D8B030D-6E8A-4147-A177-3AD203B41FA5}">
                      <a16:colId xmlns:a16="http://schemas.microsoft.com/office/drawing/2014/main" val="2444526871"/>
                    </a:ext>
                  </a:extLst>
                </a:gridCol>
                <a:gridCol w="2688647">
                  <a:extLst>
                    <a:ext uri="{9D8B030D-6E8A-4147-A177-3AD203B41FA5}">
                      <a16:colId xmlns:a16="http://schemas.microsoft.com/office/drawing/2014/main" val="2427354404"/>
                    </a:ext>
                  </a:extLst>
                </a:gridCol>
                <a:gridCol w="2729801">
                  <a:extLst>
                    <a:ext uri="{9D8B030D-6E8A-4147-A177-3AD203B41FA5}">
                      <a16:colId xmlns:a16="http://schemas.microsoft.com/office/drawing/2014/main" val="3742998067"/>
                    </a:ext>
                  </a:extLst>
                </a:gridCol>
                <a:gridCol w="3276217">
                  <a:extLst>
                    <a:ext uri="{9D8B030D-6E8A-4147-A177-3AD203B41FA5}">
                      <a16:colId xmlns:a16="http://schemas.microsoft.com/office/drawing/2014/main" val="1410898264"/>
                    </a:ext>
                  </a:extLst>
                </a:gridCol>
              </a:tblGrid>
              <a:tr h="495300">
                <a:tc>
                  <a:txBody>
                    <a:bodyPr/>
                    <a:lstStyle/>
                    <a:p>
                      <a:pPr algn="just" fontAlgn="auto" hangingPunct="1"/>
                      <a:r>
                        <a:rPr lang="en-GB" sz="3200" u="sng" dirty="0">
                          <a:effectLst/>
                        </a:rPr>
                        <a:t>Case</a:t>
                      </a:r>
                      <a:endParaRPr lang="en-US" sz="3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fontAlgn="auto" hangingPunct="1"/>
                      <a:r>
                        <a:rPr lang="en-GB" sz="3200" u="sng" dirty="0">
                          <a:effectLst/>
                        </a:rPr>
                        <a:t>PAZ (computed)</a:t>
                      </a:r>
                      <a:endParaRPr lang="en-US" sz="3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fontAlgn="auto" hangingPunct="1"/>
                      <a:r>
                        <a:rPr lang="en-GB" sz="3200" u="sng">
                          <a:effectLst/>
                        </a:rPr>
                        <a:t>PAZ</a:t>
                      </a:r>
                      <a:endParaRPr lang="en-US" sz="3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fontAlgn="auto" hangingPunct="1"/>
                      <a:r>
                        <a:rPr lang="en-GB" sz="3200" u="sng">
                          <a:effectLst/>
                        </a:rPr>
                        <a:t>UPZ (computed)</a:t>
                      </a:r>
                      <a:endParaRPr lang="en-US" sz="3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fontAlgn="auto" hangingPunct="1"/>
                      <a:r>
                        <a:rPr lang="en-GB" sz="3200" u="sng">
                          <a:effectLst/>
                        </a:rPr>
                        <a:t>UPZ</a:t>
                      </a:r>
                      <a:endParaRPr lang="en-US" sz="3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769059"/>
                  </a:ext>
                </a:extLst>
              </a:tr>
              <a:tr h="200025">
                <a:tc>
                  <a:txBody>
                    <a:bodyPr/>
                    <a:lstStyle/>
                    <a:p>
                      <a:pPr algn="just" fontAlgn="auto" hangingPunct="1"/>
                      <a:r>
                        <a:rPr lang="en-GB" sz="3200" u="sng">
                          <a:effectLst/>
                        </a:rPr>
                        <a:t>Case A</a:t>
                      </a:r>
                      <a:endParaRPr lang="en-US" sz="3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fontAlgn="auto" hangingPunct="1"/>
                      <a:r>
                        <a:rPr lang="en-GB" sz="3200" u="sng">
                          <a:effectLst/>
                        </a:rPr>
                        <a:t>1.5 </a:t>
                      </a:r>
                      <a:endParaRPr lang="en-US" sz="3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fontAlgn="auto" hangingPunct="1"/>
                      <a:r>
                        <a:rPr lang="en-GB" sz="3200" u="sng">
                          <a:effectLst/>
                        </a:rPr>
                        <a:t>Approx. 2</a:t>
                      </a:r>
                      <a:endParaRPr lang="en-US" sz="3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fontAlgn="auto" hangingPunct="1"/>
                      <a:r>
                        <a:rPr lang="en-GB" sz="3200" u="sng">
                          <a:effectLst/>
                        </a:rPr>
                        <a:t>8.6</a:t>
                      </a:r>
                      <a:endParaRPr lang="en-US" sz="3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fontAlgn="auto" hangingPunct="1"/>
                      <a:r>
                        <a:rPr lang="en-GB" sz="3200" u="sng">
                          <a:effectLst/>
                        </a:rPr>
                        <a:t>Approx. 10</a:t>
                      </a:r>
                      <a:endParaRPr lang="en-US" sz="3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778229617"/>
                  </a:ext>
                </a:extLst>
              </a:tr>
              <a:tr h="200025">
                <a:tc>
                  <a:txBody>
                    <a:bodyPr/>
                    <a:lstStyle/>
                    <a:p>
                      <a:pPr algn="just" fontAlgn="auto" hangingPunct="1"/>
                      <a:r>
                        <a:rPr lang="en-GB" sz="3200" u="sng" dirty="0">
                          <a:effectLst/>
                        </a:rPr>
                        <a:t>Case B</a:t>
                      </a:r>
                      <a:endParaRPr lang="en-US" sz="3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fontAlgn="auto" hangingPunct="1"/>
                      <a:r>
                        <a:rPr lang="en-GB" sz="3200" u="sng">
                          <a:effectLst/>
                        </a:rPr>
                        <a:t>N/A</a:t>
                      </a:r>
                      <a:endParaRPr lang="en-US" sz="3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fontAlgn="auto" hangingPunct="1"/>
                      <a:r>
                        <a:rPr lang="en-GB" sz="3200" u="sng">
                          <a:effectLst/>
                        </a:rPr>
                        <a:t>N/A</a:t>
                      </a:r>
                      <a:endParaRPr lang="en-US" sz="3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fontAlgn="auto" hangingPunct="1"/>
                      <a:r>
                        <a:rPr lang="en-GB" sz="3200" u="sng">
                          <a:effectLst/>
                        </a:rPr>
                        <a:t>9</a:t>
                      </a:r>
                      <a:endParaRPr lang="en-US" sz="3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fontAlgn="auto" hangingPunct="1"/>
                      <a:r>
                        <a:rPr lang="en-GB" sz="3200" u="sng">
                          <a:effectLst/>
                        </a:rPr>
                        <a:t>Approx. 11</a:t>
                      </a:r>
                      <a:endParaRPr lang="en-US" sz="3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655275521"/>
                  </a:ext>
                </a:extLst>
              </a:tr>
              <a:tr h="200025">
                <a:tc>
                  <a:txBody>
                    <a:bodyPr/>
                    <a:lstStyle/>
                    <a:p>
                      <a:pPr algn="just" fontAlgn="auto" hangingPunct="1"/>
                      <a:r>
                        <a:rPr lang="en-GB" sz="3200" u="sng">
                          <a:effectLst/>
                        </a:rPr>
                        <a:t>Case C</a:t>
                      </a:r>
                      <a:endParaRPr lang="en-US" sz="3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fontAlgn="auto" hangingPunct="1"/>
                      <a:r>
                        <a:rPr lang="en-GB" sz="3200" u="sng">
                          <a:effectLst/>
                        </a:rPr>
                        <a:t>2.6</a:t>
                      </a:r>
                      <a:endParaRPr lang="en-US" sz="3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fontAlgn="auto" hangingPunct="1"/>
                      <a:r>
                        <a:rPr lang="en-GB" sz="3200" u="sng">
                          <a:effectLst/>
                        </a:rPr>
                        <a:t>Approx. 3</a:t>
                      </a:r>
                      <a:endParaRPr lang="en-US" sz="3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fontAlgn="auto" hangingPunct="1"/>
                      <a:r>
                        <a:rPr lang="en-GB" sz="3200" u="sng" dirty="0">
                          <a:effectLst/>
                        </a:rPr>
                        <a:t>16.8</a:t>
                      </a:r>
                      <a:endParaRPr lang="en-US" sz="3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fontAlgn="auto" hangingPunct="1"/>
                      <a:r>
                        <a:rPr lang="en-GB" sz="3200" u="sng" dirty="0">
                          <a:effectLst/>
                        </a:rPr>
                        <a:t>Approx.20</a:t>
                      </a:r>
                      <a:endParaRPr lang="en-US" sz="3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234649708"/>
                  </a:ext>
                </a:extLst>
              </a:tr>
            </a:tbl>
          </a:graphicData>
        </a:graphic>
      </p:graphicFrame>
      <p:graphicFrame>
        <p:nvGraphicFramePr>
          <p:cNvPr id="27" name="Table 26">
            <a:extLst>
              <a:ext uri="{FF2B5EF4-FFF2-40B4-BE49-F238E27FC236}">
                <a16:creationId xmlns:a16="http://schemas.microsoft.com/office/drawing/2014/main" id="{D574AC53-C1F9-FBB3-C495-DC032FE53C38}"/>
              </a:ext>
            </a:extLst>
          </p:cNvPr>
          <p:cNvGraphicFramePr>
            <a:graphicFrameLocks noGrp="1"/>
          </p:cNvGraphicFramePr>
          <p:nvPr>
            <p:extLst>
              <p:ext uri="{D42A27DB-BD31-4B8C-83A1-F6EECF244321}">
                <p14:modId xmlns:p14="http://schemas.microsoft.com/office/powerpoint/2010/main" val="677180598"/>
              </p:ext>
            </p:extLst>
          </p:nvPr>
        </p:nvGraphicFramePr>
        <p:xfrm>
          <a:off x="15569553" y="16056904"/>
          <a:ext cx="13682662" cy="4267200"/>
        </p:xfrm>
        <a:graphic>
          <a:graphicData uri="http://schemas.openxmlformats.org/drawingml/2006/table">
            <a:tbl>
              <a:tblPr firstRow="1" firstCol="1" bandRow="1">
                <a:tableStyleId>{5C22544A-7EE6-4342-B048-85BDC9FD1C3A}</a:tableStyleId>
              </a:tblPr>
              <a:tblGrid>
                <a:gridCol w="546805">
                  <a:extLst>
                    <a:ext uri="{9D8B030D-6E8A-4147-A177-3AD203B41FA5}">
                      <a16:colId xmlns:a16="http://schemas.microsoft.com/office/drawing/2014/main" val="874706225"/>
                    </a:ext>
                  </a:extLst>
                </a:gridCol>
                <a:gridCol w="991771">
                  <a:extLst>
                    <a:ext uri="{9D8B030D-6E8A-4147-A177-3AD203B41FA5}">
                      <a16:colId xmlns:a16="http://schemas.microsoft.com/office/drawing/2014/main" val="2405701130"/>
                    </a:ext>
                  </a:extLst>
                </a:gridCol>
                <a:gridCol w="2119850">
                  <a:extLst>
                    <a:ext uri="{9D8B030D-6E8A-4147-A177-3AD203B41FA5}">
                      <a16:colId xmlns:a16="http://schemas.microsoft.com/office/drawing/2014/main" val="2864780191"/>
                    </a:ext>
                  </a:extLst>
                </a:gridCol>
                <a:gridCol w="1709353">
                  <a:extLst>
                    <a:ext uri="{9D8B030D-6E8A-4147-A177-3AD203B41FA5}">
                      <a16:colId xmlns:a16="http://schemas.microsoft.com/office/drawing/2014/main" val="1891308170"/>
                    </a:ext>
                  </a:extLst>
                </a:gridCol>
                <a:gridCol w="1568343">
                  <a:extLst>
                    <a:ext uri="{9D8B030D-6E8A-4147-A177-3AD203B41FA5}">
                      <a16:colId xmlns:a16="http://schemas.microsoft.com/office/drawing/2014/main" val="3925551349"/>
                    </a:ext>
                  </a:extLst>
                </a:gridCol>
                <a:gridCol w="1233053">
                  <a:extLst>
                    <a:ext uri="{9D8B030D-6E8A-4147-A177-3AD203B41FA5}">
                      <a16:colId xmlns:a16="http://schemas.microsoft.com/office/drawing/2014/main" val="1253156597"/>
                    </a:ext>
                  </a:extLst>
                </a:gridCol>
                <a:gridCol w="1233053">
                  <a:extLst>
                    <a:ext uri="{9D8B030D-6E8A-4147-A177-3AD203B41FA5}">
                      <a16:colId xmlns:a16="http://schemas.microsoft.com/office/drawing/2014/main" val="1708389983"/>
                    </a:ext>
                  </a:extLst>
                </a:gridCol>
                <a:gridCol w="1233053">
                  <a:extLst>
                    <a:ext uri="{9D8B030D-6E8A-4147-A177-3AD203B41FA5}">
                      <a16:colId xmlns:a16="http://schemas.microsoft.com/office/drawing/2014/main" val="4205314671"/>
                    </a:ext>
                  </a:extLst>
                </a:gridCol>
                <a:gridCol w="1773593">
                  <a:extLst>
                    <a:ext uri="{9D8B030D-6E8A-4147-A177-3AD203B41FA5}">
                      <a16:colId xmlns:a16="http://schemas.microsoft.com/office/drawing/2014/main" val="2275295933"/>
                    </a:ext>
                  </a:extLst>
                </a:gridCol>
                <a:gridCol w="1273788">
                  <a:extLst>
                    <a:ext uri="{9D8B030D-6E8A-4147-A177-3AD203B41FA5}">
                      <a16:colId xmlns:a16="http://schemas.microsoft.com/office/drawing/2014/main" val="3754018513"/>
                    </a:ext>
                  </a:extLst>
                </a:gridCol>
              </a:tblGrid>
              <a:tr h="190500">
                <a:tc>
                  <a:txBody>
                    <a:bodyPr/>
                    <a:lstStyle/>
                    <a:p>
                      <a:pPr hangingPunct="0"/>
                      <a:r>
                        <a:rPr lang="en-GB" sz="2800">
                          <a:effectLst/>
                        </a:rPr>
                        <a:t>#</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a:effectLst/>
                        </a:rPr>
                        <a:t>ID</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a:effectLst/>
                        </a:rPr>
                        <a:t>Name</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a:effectLst/>
                        </a:rPr>
                        <a:t>Stability</a:t>
                      </a:r>
                      <a:br>
                        <a:rPr lang="en-GB" sz="2800">
                          <a:effectLst/>
                        </a:rPr>
                      </a:br>
                      <a:r>
                        <a:rPr lang="en-GB" sz="2800">
                          <a:effectLst/>
                        </a:rPr>
                        <a:t>class</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a:effectLst/>
                        </a:rPr>
                        <a:t>Stability class %</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a:effectLst/>
                        </a:rPr>
                        <a:t>Wind to</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a:effectLst/>
                        </a:rPr>
                        <a:t>Wind to</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a:effectLst/>
                        </a:rPr>
                        <a:t>Wind from</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a:effectLst/>
                        </a:rPr>
                        <a:t>Avg. wind speed</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a:effectLst/>
                        </a:rPr>
                        <a:t>Avg. ws %</a:t>
                      </a:r>
                      <a:endParaRPr lang="en-US" sz="2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071007321"/>
                  </a:ext>
                </a:extLst>
              </a:tr>
              <a:tr h="190500">
                <a:tc>
                  <a:txBody>
                    <a:bodyPr/>
                    <a:lstStyle/>
                    <a:p>
                      <a:pPr hangingPunct="0"/>
                      <a:r>
                        <a:rPr lang="en-GB" sz="2800">
                          <a:effectLst/>
                        </a:rPr>
                        <a:t>1</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dirty="0" err="1">
                          <a:effectLst/>
                        </a:rPr>
                        <a:t>dnr</a:t>
                      </a:r>
                      <a:endParaRPr lang="en-US" sz="2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a:effectLst/>
                        </a:rPr>
                        <a:t>Winter-1</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a:effectLst/>
                        </a:rPr>
                        <a:t>C</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a:effectLst/>
                        </a:rPr>
                        <a:t>70.87%</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a:effectLst/>
                        </a:rPr>
                        <a:t>ENE</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a:effectLst/>
                        </a:rPr>
                        <a:t>67.5</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a:effectLst/>
                        </a:rPr>
                        <a:t>247.5</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a:effectLst/>
                        </a:rPr>
                        <a:t>5</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a:effectLst/>
                        </a:rPr>
                        <a:t>6.33%</a:t>
                      </a:r>
                      <a:endParaRPr lang="en-US" sz="2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14595785"/>
                  </a:ext>
                </a:extLst>
              </a:tr>
              <a:tr h="190500">
                <a:tc>
                  <a:txBody>
                    <a:bodyPr/>
                    <a:lstStyle/>
                    <a:p>
                      <a:pPr hangingPunct="0"/>
                      <a:r>
                        <a:rPr lang="en-GB" sz="2800">
                          <a:effectLst/>
                        </a:rPr>
                        <a:t>2</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dirty="0" err="1">
                          <a:effectLst/>
                        </a:rPr>
                        <a:t>dnn</a:t>
                      </a:r>
                      <a:endParaRPr lang="en-US" sz="2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a:effectLst/>
                        </a:rPr>
                        <a:t>Winter-2</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a:effectLst/>
                        </a:rPr>
                        <a:t>F</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a:effectLst/>
                        </a:rPr>
                        <a:t>54.77%</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a:effectLst/>
                        </a:rPr>
                        <a:t>ENE</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a:effectLst/>
                        </a:rPr>
                        <a:t>67.5</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a:effectLst/>
                        </a:rPr>
                        <a:t>247.5</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a:effectLst/>
                        </a:rPr>
                        <a:t>2</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a:effectLst/>
                        </a:rPr>
                        <a:t>5.94%</a:t>
                      </a:r>
                      <a:endParaRPr lang="en-US" sz="2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694624444"/>
                  </a:ext>
                </a:extLst>
              </a:tr>
              <a:tr h="190500">
                <a:tc>
                  <a:txBody>
                    <a:bodyPr/>
                    <a:lstStyle/>
                    <a:p>
                      <a:pPr hangingPunct="0"/>
                      <a:r>
                        <a:rPr lang="en-GB" sz="2800">
                          <a:effectLst/>
                        </a:rPr>
                        <a:t>3</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a:effectLst/>
                        </a:rPr>
                        <a:t>dnr</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dirty="0">
                          <a:effectLst/>
                        </a:rPr>
                        <a:t>Spring-1</a:t>
                      </a:r>
                      <a:endParaRPr lang="en-US" sz="2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a:effectLst/>
                        </a:rPr>
                        <a:t>C</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a:effectLst/>
                        </a:rPr>
                        <a:t>57.02%</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a:effectLst/>
                        </a:rPr>
                        <a:t>E</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a:effectLst/>
                        </a:rPr>
                        <a:t>90</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a:effectLst/>
                        </a:rPr>
                        <a:t>270</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a:effectLst/>
                        </a:rPr>
                        <a:t>3</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a:effectLst/>
                        </a:rPr>
                        <a:t>4.37%</a:t>
                      </a:r>
                      <a:endParaRPr lang="en-US" sz="2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490126691"/>
                  </a:ext>
                </a:extLst>
              </a:tr>
              <a:tr h="190500">
                <a:tc>
                  <a:txBody>
                    <a:bodyPr/>
                    <a:lstStyle/>
                    <a:p>
                      <a:pPr hangingPunct="0"/>
                      <a:r>
                        <a:rPr lang="en-GB" sz="2800">
                          <a:effectLst/>
                        </a:rPr>
                        <a:t>4</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a:effectLst/>
                        </a:rPr>
                        <a:t>nnr</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a:effectLst/>
                        </a:rPr>
                        <a:t>Spring-2</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a:effectLst/>
                        </a:rPr>
                        <a:t>F</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a:effectLst/>
                        </a:rPr>
                        <a:t>37.50%</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a:effectLst/>
                        </a:rPr>
                        <a:t>NW</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a:effectLst/>
                        </a:rPr>
                        <a:t>315</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a:effectLst/>
                        </a:rPr>
                        <a:t>135</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a:effectLst/>
                        </a:rPr>
                        <a:t>5</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a:effectLst/>
                        </a:rPr>
                        <a:t>4.23%</a:t>
                      </a:r>
                      <a:endParaRPr lang="en-US" sz="2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488333902"/>
                  </a:ext>
                </a:extLst>
              </a:tr>
              <a:tr h="190500">
                <a:tc>
                  <a:txBody>
                    <a:bodyPr/>
                    <a:lstStyle/>
                    <a:p>
                      <a:pPr hangingPunct="0"/>
                      <a:r>
                        <a:rPr lang="en-GB" sz="2800">
                          <a:effectLst/>
                        </a:rPr>
                        <a:t>5</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a:effectLst/>
                        </a:rPr>
                        <a:t>dnr</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a:effectLst/>
                        </a:rPr>
                        <a:t>Summer-1</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a:effectLst/>
                        </a:rPr>
                        <a:t>C</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a:effectLst/>
                        </a:rPr>
                        <a:t>50.81%</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a:effectLst/>
                        </a:rPr>
                        <a:t>SSE</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a:effectLst/>
                        </a:rPr>
                        <a:t>157.5</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a:effectLst/>
                        </a:rPr>
                        <a:t>337.5</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a:effectLst/>
                        </a:rPr>
                        <a:t>3</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a:effectLst/>
                        </a:rPr>
                        <a:t>8.20%</a:t>
                      </a:r>
                      <a:endParaRPr lang="en-US" sz="2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67187057"/>
                  </a:ext>
                </a:extLst>
              </a:tr>
              <a:tr h="190500">
                <a:tc>
                  <a:txBody>
                    <a:bodyPr/>
                    <a:lstStyle/>
                    <a:p>
                      <a:pPr hangingPunct="0"/>
                      <a:r>
                        <a:rPr lang="en-GB" sz="2800">
                          <a:effectLst/>
                        </a:rPr>
                        <a:t>6</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a:effectLst/>
                        </a:rPr>
                        <a:t>nnr</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a:effectLst/>
                        </a:rPr>
                        <a:t>Summer-2</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a:effectLst/>
                        </a:rPr>
                        <a:t>F</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a:effectLst/>
                        </a:rPr>
                        <a:t>62.04%</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a:effectLst/>
                        </a:rPr>
                        <a:t>NW</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a:effectLst/>
                        </a:rPr>
                        <a:t>315</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a:effectLst/>
                        </a:rPr>
                        <a:t>135</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a:effectLst/>
                        </a:rPr>
                        <a:t>2</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a:effectLst/>
                        </a:rPr>
                        <a:t>4.92%</a:t>
                      </a:r>
                      <a:endParaRPr lang="en-US" sz="2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15615180"/>
                  </a:ext>
                </a:extLst>
              </a:tr>
              <a:tr h="190500">
                <a:tc>
                  <a:txBody>
                    <a:bodyPr/>
                    <a:lstStyle/>
                    <a:p>
                      <a:pPr hangingPunct="0"/>
                      <a:r>
                        <a:rPr lang="en-GB" sz="2800">
                          <a:effectLst/>
                        </a:rPr>
                        <a:t>7</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a:effectLst/>
                        </a:rPr>
                        <a:t>dnr</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dirty="0">
                          <a:effectLst/>
                        </a:rPr>
                        <a:t>Autumn-1</a:t>
                      </a:r>
                      <a:endParaRPr lang="en-US" sz="2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a:effectLst/>
                        </a:rPr>
                        <a:t>C</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a:effectLst/>
                        </a:rPr>
                        <a:t>62.96%</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a:effectLst/>
                        </a:rPr>
                        <a:t>S</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a:effectLst/>
                        </a:rPr>
                        <a:t>180</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a:effectLst/>
                        </a:rPr>
                        <a:t>0</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a:effectLst/>
                        </a:rPr>
                        <a:t>3</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a:effectLst/>
                        </a:rPr>
                        <a:t>5.12%</a:t>
                      </a:r>
                      <a:endParaRPr lang="en-US" sz="2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967908652"/>
                  </a:ext>
                </a:extLst>
              </a:tr>
              <a:tr h="190500">
                <a:tc>
                  <a:txBody>
                    <a:bodyPr/>
                    <a:lstStyle/>
                    <a:p>
                      <a:pPr hangingPunct="0"/>
                      <a:r>
                        <a:rPr lang="en-GB" sz="2800">
                          <a:effectLst/>
                        </a:rPr>
                        <a:t>8</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a:effectLst/>
                        </a:rPr>
                        <a:t>nnr</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a:effectLst/>
                        </a:rPr>
                        <a:t>Autumn-2</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dirty="0">
                          <a:effectLst/>
                        </a:rPr>
                        <a:t>D</a:t>
                      </a:r>
                      <a:endParaRPr lang="en-US" sz="2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dirty="0">
                          <a:effectLst/>
                        </a:rPr>
                        <a:t>37.10%</a:t>
                      </a:r>
                      <a:endParaRPr lang="en-US" sz="2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dirty="0">
                          <a:effectLst/>
                        </a:rPr>
                        <a:t>WSW</a:t>
                      </a:r>
                      <a:endParaRPr lang="en-US" sz="2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a:effectLst/>
                        </a:rPr>
                        <a:t>247.5</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a:effectLst/>
                        </a:rPr>
                        <a:t>67.5</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a:effectLst/>
                        </a:rPr>
                        <a:t>5</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r>
                        <a:rPr lang="en-GB" sz="2800" dirty="0">
                          <a:effectLst/>
                        </a:rPr>
                        <a:t>4.49%</a:t>
                      </a:r>
                      <a:endParaRPr lang="en-US" sz="2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616756276"/>
                  </a:ext>
                </a:extLst>
              </a:tr>
            </a:tbl>
          </a:graphicData>
        </a:graphic>
      </p:graphicFrame>
      <p:grpSp>
        <p:nvGrpSpPr>
          <p:cNvPr id="37" name="Group 36">
            <a:extLst>
              <a:ext uri="{FF2B5EF4-FFF2-40B4-BE49-F238E27FC236}">
                <a16:creationId xmlns:a16="http://schemas.microsoft.com/office/drawing/2014/main" id="{718377CE-1E17-DD4E-91EE-C93D7BED7D80}"/>
              </a:ext>
            </a:extLst>
          </p:cNvPr>
          <p:cNvGrpSpPr/>
          <p:nvPr/>
        </p:nvGrpSpPr>
        <p:grpSpPr>
          <a:xfrm>
            <a:off x="21459919" y="7689412"/>
            <a:ext cx="7867995" cy="7666864"/>
            <a:chOff x="15497175" y="5557401"/>
            <a:chExt cx="7867995" cy="7666864"/>
          </a:xfrm>
        </p:grpSpPr>
        <p:grpSp>
          <p:nvGrpSpPr>
            <p:cNvPr id="28" name="Group 27">
              <a:extLst>
                <a:ext uri="{FF2B5EF4-FFF2-40B4-BE49-F238E27FC236}">
                  <a16:creationId xmlns:a16="http://schemas.microsoft.com/office/drawing/2014/main" id="{4444B165-45A0-76F6-4629-F29CDC47B862}"/>
                </a:ext>
              </a:extLst>
            </p:cNvPr>
            <p:cNvGrpSpPr/>
            <p:nvPr/>
          </p:nvGrpSpPr>
          <p:grpSpPr>
            <a:xfrm>
              <a:off x="15497175" y="5557401"/>
              <a:ext cx="7867995" cy="6674097"/>
              <a:chOff x="12266681" y="20213058"/>
              <a:chExt cx="5736293" cy="4865862"/>
            </a:xfrm>
          </p:grpSpPr>
          <p:pic>
            <p:nvPicPr>
              <p:cNvPr id="29" name="Picture 28">
                <a:extLst>
                  <a:ext uri="{FF2B5EF4-FFF2-40B4-BE49-F238E27FC236}">
                    <a16:creationId xmlns:a16="http://schemas.microsoft.com/office/drawing/2014/main" id="{537F96B1-5291-EDEF-B0C7-0636A9C16D4D}"/>
                  </a:ext>
                </a:extLst>
              </p:cNvPr>
              <p:cNvPicPr>
                <a:picLocks noChangeAspect="1"/>
              </p:cNvPicPr>
              <p:nvPr/>
            </p:nvPicPr>
            <p:blipFill>
              <a:blip r:embed="rId4"/>
              <a:stretch>
                <a:fillRect/>
              </a:stretch>
            </p:blipFill>
            <p:spPr>
              <a:xfrm>
                <a:off x="12272237" y="20213058"/>
                <a:ext cx="5730737" cy="2377646"/>
              </a:xfrm>
              <a:prstGeom prst="rect">
                <a:avLst/>
              </a:prstGeom>
            </p:spPr>
          </p:pic>
          <p:pic>
            <p:nvPicPr>
              <p:cNvPr id="30" name="Picture 29">
                <a:extLst>
                  <a:ext uri="{FF2B5EF4-FFF2-40B4-BE49-F238E27FC236}">
                    <a16:creationId xmlns:a16="http://schemas.microsoft.com/office/drawing/2014/main" id="{F33B9C33-9534-EADB-A99C-0381CFF05AA6}"/>
                  </a:ext>
                </a:extLst>
              </p:cNvPr>
              <p:cNvPicPr>
                <a:picLocks noChangeAspect="1"/>
              </p:cNvPicPr>
              <p:nvPr/>
            </p:nvPicPr>
            <p:blipFill>
              <a:blip r:embed="rId5"/>
              <a:stretch>
                <a:fillRect/>
              </a:stretch>
            </p:blipFill>
            <p:spPr>
              <a:xfrm>
                <a:off x="12266681" y="22695177"/>
                <a:ext cx="5730737" cy="2383743"/>
              </a:xfrm>
              <a:prstGeom prst="rect">
                <a:avLst/>
              </a:prstGeom>
            </p:spPr>
          </p:pic>
        </p:grpSp>
        <p:sp>
          <p:nvSpPr>
            <p:cNvPr id="36" name="TextBox 35">
              <a:extLst>
                <a:ext uri="{FF2B5EF4-FFF2-40B4-BE49-F238E27FC236}">
                  <a16:creationId xmlns:a16="http://schemas.microsoft.com/office/drawing/2014/main" id="{71264BF9-D97C-5E4B-4667-5F9F3B9D68BA}"/>
                </a:ext>
              </a:extLst>
            </p:cNvPr>
            <p:cNvSpPr txBox="1"/>
            <p:nvPr/>
          </p:nvSpPr>
          <p:spPr>
            <a:xfrm>
              <a:off x="15504796" y="12270158"/>
              <a:ext cx="7852753" cy="954107"/>
            </a:xfrm>
            <a:prstGeom prst="rect">
              <a:avLst/>
            </a:prstGeom>
            <a:noFill/>
          </p:spPr>
          <p:txBody>
            <a:bodyPr wrap="square">
              <a:spAutoFit/>
            </a:bodyPr>
            <a:lstStyle/>
            <a:p>
              <a:pPr algn="ctr"/>
              <a:r>
                <a:rPr lang="en-GB" sz="2800" i="1" dirty="0">
                  <a:effectLst/>
                  <a:latin typeface="Times New Roman" panose="02020603050405020304" pitchFamily="18" charset="0"/>
                  <a:ea typeface="Times New Roman" panose="02020603050405020304" pitchFamily="18" charset="0"/>
                </a:rPr>
                <a:t>FIG. 1 Wind-rose per day-night regime and season</a:t>
              </a:r>
            </a:p>
            <a:p>
              <a:pPr algn="ctr"/>
              <a:r>
                <a:rPr lang="en-GB" sz="2800" i="1" dirty="0">
                  <a:latin typeface="Times New Roman" panose="02020603050405020304" pitchFamily="18" charset="0"/>
                </a:rPr>
                <a:t>Day-regime (up); Night-regime (down)</a:t>
              </a:r>
              <a:endParaRPr lang="en-US" sz="2800" dirty="0"/>
            </a:p>
          </p:txBody>
        </p:sp>
      </p:grpSp>
      <p:sp>
        <p:nvSpPr>
          <p:cNvPr id="39" name="TextBox 38">
            <a:extLst>
              <a:ext uri="{FF2B5EF4-FFF2-40B4-BE49-F238E27FC236}">
                <a16:creationId xmlns:a16="http://schemas.microsoft.com/office/drawing/2014/main" id="{E4B55D8F-EC6E-5DA5-38AB-D78A5065A05D}"/>
              </a:ext>
            </a:extLst>
          </p:cNvPr>
          <p:cNvSpPr txBox="1"/>
          <p:nvPr/>
        </p:nvSpPr>
        <p:spPr>
          <a:xfrm>
            <a:off x="15551148" y="15472789"/>
            <a:ext cx="13673990" cy="523220"/>
          </a:xfrm>
          <a:prstGeom prst="rect">
            <a:avLst/>
          </a:prstGeom>
          <a:noFill/>
        </p:spPr>
        <p:txBody>
          <a:bodyPr wrap="square">
            <a:spAutoFit/>
          </a:bodyPr>
          <a:lstStyle/>
          <a:p>
            <a:pPr>
              <a:spcAft>
                <a:spcPts val="425"/>
              </a:spcAft>
            </a:pPr>
            <a:r>
              <a:rPr lang="en-GB" sz="2800" i="1" dirty="0">
                <a:effectLst/>
                <a:latin typeface="Times New Roman" panose="02020603050405020304" pitchFamily="18" charset="0"/>
                <a:ea typeface="Times New Roman" panose="02020603050405020304" pitchFamily="18" charset="0"/>
              </a:rPr>
              <a:t>TABLE 1. </a:t>
            </a:r>
            <a:r>
              <a:rPr lang="en-GB" sz="2800" i="1" cap="all" dirty="0">
                <a:effectLst/>
                <a:latin typeface="Times New Roman" panose="02020603050405020304" pitchFamily="18" charset="0"/>
                <a:ea typeface="Times New Roman" panose="02020603050405020304" pitchFamily="18" charset="0"/>
              </a:rPr>
              <a:t>dominant meteorological data</a:t>
            </a:r>
            <a:endParaRPr lang="en-US" sz="2800" i="1" dirty="0">
              <a:effectLst/>
              <a:latin typeface="Times New Roman" panose="02020603050405020304" pitchFamily="18" charset="0"/>
              <a:ea typeface="Times New Roman" panose="02020603050405020304" pitchFamily="18" charset="0"/>
            </a:endParaRPr>
          </a:p>
        </p:txBody>
      </p:sp>
      <p:sp>
        <p:nvSpPr>
          <p:cNvPr id="46" name="TextBox 45">
            <a:extLst>
              <a:ext uri="{FF2B5EF4-FFF2-40B4-BE49-F238E27FC236}">
                <a16:creationId xmlns:a16="http://schemas.microsoft.com/office/drawing/2014/main" id="{93A8F09E-7024-CF04-5F1F-49B9061AACFD}"/>
              </a:ext>
            </a:extLst>
          </p:cNvPr>
          <p:cNvSpPr txBox="1"/>
          <p:nvPr/>
        </p:nvSpPr>
        <p:spPr>
          <a:xfrm>
            <a:off x="15551135" y="38906134"/>
            <a:ext cx="13673990" cy="523220"/>
          </a:xfrm>
          <a:prstGeom prst="rect">
            <a:avLst/>
          </a:prstGeom>
          <a:noFill/>
        </p:spPr>
        <p:txBody>
          <a:bodyPr wrap="square">
            <a:spAutoFit/>
          </a:bodyPr>
          <a:lstStyle/>
          <a:p>
            <a:pPr>
              <a:spcAft>
                <a:spcPts val="425"/>
              </a:spcAft>
            </a:pPr>
            <a:r>
              <a:rPr lang="en-GB" sz="2800" i="1" dirty="0">
                <a:effectLst/>
                <a:latin typeface="Times New Roman" panose="02020603050405020304" pitchFamily="18" charset="0"/>
                <a:ea typeface="Times New Roman" panose="02020603050405020304" pitchFamily="18" charset="0"/>
              </a:rPr>
              <a:t>TABLE 3. EPZ RADII (km) WITH 20% BUFFER ZONE</a:t>
            </a:r>
            <a:endParaRPr lang="en-US" sz="2800" i="1" dirty="0">
              <a:effectLst/>
              <a:latin typeface="Times New Roman" panose="02020603050405020304" pitchFamily="18" charset="0"/>
              <a:ea typeface="Times New Roman" panose="02020603050405020304" pitchFamily="18" charset="0"/>
            </a:endParaRPr>
          </a:p>
        </p:txBody>
      </p:sp>
      <p:grpSp>
        <p:nvGrpSpPr>
          <p:cNvPr id="64" name="Group 63">
            <a:extLst>
              <a:ext uri="{FF2B5EF4-FFF2-40B4-BE49-F238E27FC236}">
                <a16:creationId xmlns:a16="http://schemas.microsoft.com/office/drawing/2014/main" id="{9530DD93-7317-05FF-AE49-3AC3C97E0089}"/>
              </a:ext>
            </a:extLst>
          </p:cNvPr>
          <p:cNvGrpSpPr/>
          <p:nvPr/>
        </p:nvGrpSpPr>
        <p:grpSpPr>
          <a:xfrm>
            <a:off x="15610325" y="23145836"/>
            <a:ext cx="13717589" cy="15544882"/>
            <a:chOff x="15504796" y="21795466"/>
            <a:chExt cx="13765543" cy="15544882"/>
          </a:xfrm>
        </p:grpSpPr>
        <p:sp>
          <p:nvSpPr>
            <p:cNvPr id="48" name="TextBox 47">
              <a:extLst>
                <a:ext uri="{FF2B5EF4-FFF2-40B4-BE49-F238E27FC236}">
                  <a16:creationId xmlns:a16="http://schemas.microsoft.com/office/drawing/2014/main" id="{7B13E8EF-0E8F-FE7C-0A87-24E0B1957EDC}"/>
                </a:ext>
              </a:extLst>
            </p:cNvPr>
            <p:cNvSpPr txBox="1"/>
            <p:nvPr/>
          </p:nvSpPr>
          <p:spPr>
            <a:xfrm>
              <a:off x="15532100" y="36386241"/>
              <a:ext cx="13738239" cy="954107"/>
            </a:xfrm>
            <a:prstGeom prst="rect">
              <a:avLst/>
            </a:prstGeom>
            <a:noFill/>
          </p:spPr>
          <p:txBody>
            <a:bodyPr wrap="square">
              <a:spAutoFit/>
            </a:bodyPr>
            <a:lstStyle/>
            <a:p>
              <a:pPr algn="ctr"/>
              <a:r>
                <a:rPr lang="en-GB" sz="2800" i="1" dirty="0">
                  <a:effectLst/>
                  <a:latin typeface="Times New Roman" panose="02020603050405020304" pitchFamily="18" charset="0"/>
                  <a:ea typeface="Times New Roman" panose="02020603050405020304" pitchFamily="18" charset="0"/>
                </a:rPr>
                <a:t>FIG.2 Impact maps of effective doses (mSv) for Case A</a:t>
              </a:r>
              <a:r>
                <a:rPr lang="en-GB" sz="2800" i="1" dirty="0">
                  <a:latin typeface="Times New Roman" panose="02020603050405020304" pitchFamily="18" charset="0"/>
                  <a:ea typeface="Times New Roman" panose="02020603050405020304" pitchFamily="18" charset="0"/>
                </a:rPr>
                <a:t>, QGIS representation.</a:t>
              </a:r>
              <a:br>
                <a:rPr lang="en-GB" sz="2800" i="1" dirty="0">
                  <a:effectLst/>
                  <a:latin typeface="Times New Roman" panose="02020603050405020304" pitchFamily="18" charset="0"/>
                  <a:ea typeface="Times New Roman" panose="02020603050405020304" pitchFamily="18" charset="0"/>
                </a:rPr>
              </a:br>
              <a:r>
                <a:rPr lang="en-GB" sz="2800" i="1" dirty="0">
                  <a:effectLst/>
                  <a:latin typeface="Times New Roman" panose="02020603050405020304" pitchFamily="18" charset="0"/>
                  <a:ea typeface="Times New Roman" panose="02020603050405020304" pitchFamily="18" charset="0"/>
                </a:rPr>
                <a:t>CBRNE Software results – TEDE (up), JRodos results - TPED (down)</a:t>
              </a:r>
              <a:endParaRPr lang="en-US" sz="2800" dirty="0"/>
            </a:p>
          </p:txBody>
        </p:sp>
        <p:grpSp>
          <p:nvGrpSpPr>
            <p:cNvPr id="61" name="Group 60">
              <a:extLst>
                <a:ext uri="{FF2B5EF4-FFF2-40B4-BE49-F238E27FC236}">
                  <a16:creationId xmlns:a16="http://schemas.microsoft.com/office/drawing/2014/main" id="{E3D5AD8B-1130-BE31-F94C-0BD8792D4DC7}"/>
                </a:ext>
              </a:extLst>
            </p:cNvPr>
            <p:cNvGrpSpPr/>
            <p:nvPr/>
          </p:nvGrpSpPr>
          <p:grpSpPr>
            <a:xfrm>
              <a:off x="15504796" y="21795466"/>
              <a:ext cx="13717589" cy="14329639"/>
              <a:chOff x="15453576" y="20396683"/>
              <a:chExt cx="15162543" cy="15839064"/>
            </a:xfrm>
          </p:grpSpPr>
          <p:grpSp>
            <p:nvGrpSpPr>
              <p:cNvPr id="49" name="Group 48">
                <a:extLst>
                  <a:ext uri="{FF2B5EF4-FFF2-40B4-BE49-F238E27FC236}">
                    <a16:creationId xmlns:a16="http://schemas.microsoft.com/office/drawing/2014/main" id="{2CEC9521-96D9-FA0F-4506-4F9FA984770B}"/>
                  </a:ext>
                </a:extLst>
              </p:cNvPr>
              <p:cNvGrpSpPr/>
              <p:nvPr/>
            </p:nvGrpSpPr>
            <p:grpSpPr>
              <a:xfrm>
                <a:off x="15453576" y="28632749"/>
                <a:ext cx="15117661" cy="7602998"/>
                <a:chOff x="3173170" y="8354374"/>
                <a:chExt cx="15117661" cy="7602998"/>
              </a:xfrm>
            </p:grpSpPr>
            <p:pic>
              <p:nvPicPr>
                <p:cNvPr id="50" name="Picture 49">
                  <a:extLst>
                    <a:ext uri="{FF2B5EF4-FFF2-40B4-BE49-F238E27FC236}">
                      <a16:creationId xmlns:a16="http://schemas.microsoft.com/office/drawing/2014/main" id="{5DEF2E1B-089B-C0AF-1484-04F6D0B86C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73170" y="8354374"/>
                  <a:ext cx="7560641" cy="7560641"/>
                </a:xfrm>
                <a:prstGeom prst="rect">
                  <a:avLst/>
                </a:prstGeom>
              </p:spPr>
            </p:pic>
            <p:pic>
              <p:nvPicPr>
                <p:cNvPr id="51" name="Picture 50">
                  <a:extLst>
                    <a:ext uri="{FF2B5EF4-FFF2-40B4-BE49-F238E27FC236}">
                      <a16:creationId xmlns:a16="http://schemas.microsoft.com/office/drawing/2014/main" id="{35E46D9B-86C9-8138-8C15-36DA0D2665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812963" y="12479504"/>
                  <a:ext cx="3477868" cy="3477868"/>
                </a:xfrm>
                <a:prstGeom prst="rect">
                  <a:avLst/>
                </a:prstGeom>
              </p:spPr>
            </p:pic>
            <p:pic>
              <p:nvPicPr>
                <p:cNvPr id="52" name="Picture 51">
                  <a:extLst>
                    <a:ext uri="{FF2B5EF4-FFF2-40B4-BE49-F238E27FC236}">
                      <a16:creationId xmlns:a16="http://schemas.microsoft.com/office/drawing/2014/main" id="{3EE87E06-D25C-29A9-57B9-C5B8437FA33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805933" y="8354374"/>
                  <a:ext cx="3470838" cy="3470838"/>
                </a:xfrm>
                <a:prstGeom prst="rect">
                  <a:avLst/>
                </a:prstGeom>
              </p:spPr>
            </p:pic>
            <p:pic>
              <p:nvPicPr>
                <p:cNvPr id="53" name="Picture 52">
                  <a:extLst>
                    <a:ext uri="{FF2B5EF4-FFF2-40B4-BE49-F238E27FC236}">
                      <a16:creationId xmlns:a16="http://schemas.microsoft.com/office/drawing/2014/main" id="{B981AD22-9119-0ED0-888A-7D099030234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024930" y="12483217"/>
                  <a:ext cx="3470838" cy="3470838"/>
                </a:xfrm>
                <a:prstGeom prst="rect">
                  <a:avLst/>
                </a:prstGeom>
              </p:spPr>
            </p:pic>
            <p:pic>
              <p:nvPicPr>
                <p:cNvPr id="54" name="Picture 53">
                  <a:extLst>
                    <a:ext uri="{FF2B5EF4-FFF2-40B4-BE49-F238E27FC236}">
                      <a16:creationId xmlns:a16="http://schemas.microsoft.com/office/drawing/2014/main" id="{FD95A73A-26DA-500D-A654-AA908B34180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031899" y="8354374"/>
                  <a:ext cx="3475946" cy="3475946"/>
                </a:xfrm>
                <a:prstGeom prst="rect">
                  <a:avLst/>
                </a:prstGeom>
              </p:spPr>
            </p:pic>
          </p:grpSp>
          <p:grpSp>
            <p:nvGrpSpPr>
              <p:cNvPr id="55" name="Group 54">
                <a:extLst>
                  <a:ext uri="{FF2B5EF4-FFF2-40B4-BE49-F238E27FC236}">
                    <a16:creationId xmlns:a16="http://schemas.microsoft.com/office/drawing/2014/main" id="{EF55D573-9CC0-D85D-CAF3-8A3AA390466A}"/>
                  </a:ext>
                </a:extLst>
              </p:cNvPr>
              <p:cNvGrpSpPr/>
              <p:nvPr/>
            </p:nvGrpSpPr>
            <p:grpSpPr>
              <a:xfrm>
                <a:off x="15504796" y="20396683"/>
                <a:ext cx="15111323" cy="7573388"/>
                <a:chOff x="3173170" y="17317722"/>
                <a:chExt cx="15111323" cy="7573388"/>
              </a:xfrm>
            </p:grpSpPr>
            <p:pic>
              <p:nvPicPr>
                <p:cNvPr id="56" name="Picture 55">
                  <a:extLst>
                    <a:ext uri="{FF2B5EF4-FFF2-40B4-BE49-F238E27FC236}">
                      <a16:creationId xmlns:a16="http://schemas.microsoft.com/office/drawing/2014/main" id="{1FD8C8A1-D151-9E68-C0A2-A3AA9DA6DD9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037007" y="17317722"/>
                  <a:ext cx="3470838" cy="3470838"/>
                </a:xfrm>
                <a:prstGeom prst="rect">
                  <a:avLst/>
                </a:prstGeom>
              </p:spPr>
            </p:pic>
            <p:pic>
              <p:nvPicPr>
                <p:cNvPr id="57" name="Picture 56">
                  <a:extLst>
                    <a:ext uri="{FF2B5EF4-FFF2-40B4-BE49-F238E27FC236}">
                      <a16:creationId xmlns:a16="http://schemas.microsoft.com/office/drawing/2014/main" id="{8C27DA50-46E0-DCAA-A10C-DADE4C1A524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173170" y="17317722"/>
                  <a:ext cx="7558719" cy="7558719"/>
                </a:xfrm>
                <a:prstGeom prst="rect">
                  <a:avLst/>
                </a:prstGeom>
              </p:spPr>
            </p:pic>
            <p:pic>
              <p:nvPicPr>
                <p:cNvPr id="58" name="Picture 57">
                  <a:extLst>
                    <a:ext uri="{FF2B5EF4-FFF2-40B4-BE49-F238E27FC236}">
                      <a16:creationId xmlns:a16="http://schemas.microsoft.com/office/drawing/2014/main" id="{21133834-BAA4-33C8-885E-5BBF1D6AF77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813655" y="21420272"/>
                  <a:ext cx="3470838" cy="3470838"/>
                </a:xfrm>
                <a:prstGeom prst="rect">
                  <a:avLst/>
                </a:prstGeom>
              </p:spPr>
            </p:pic>
            <p:pic>
              <p:nvPicPr>
                <p:cNvPr id="59" name="Picture 58">
                  <a:extLst>
                    <a:ext uri="{FF2B5EF4-FFF2-40B4-BE49-F238E27FC236}">
                      <a16:creationId xmlns:a16="http://schemas.microsoft.com/office/drawing/2014/main" id="{6EBDA77B-4DA5-0E57-0CDA-A637506C962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4812963" y="17317722"/>
                  <a:ext cx="3470838" cy="3470838"/>
                </a:xfrm>
                <a:prstGeom prst="rect">
                  <a:avLst/>
                </a:prstGeom>
              </p:spPr>
            </p:pic>
            <p:pic>
              <p:nvPicPr>
                <p:cNvPr id="60" name="Picture 59">
                  <a:extLst>
                    <a:ext uri="{FF2B5EF4-FFF2-40B4-BE49-F238E27FC236}">
                      <a16:creationId xmlns:a16="http://schemas.microsoft.com/office/drawing/2014/main" id="{6FCF4F7F-C248-EA7F-5BD2-1F87CD69949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037008" y="21415164"/>
                  <a:ext cx="3475946" cy="3475946"/>
                </a:xfrm>
                <a:prstGeom prst="rect">
                  <a:avLst/>
                </a:prstGeom>
              </p:spPr>
            </p:pic>
          </p:grpSp>
        </p:grpSp>
        <p:pic>
          <p:nvPicPr>
            <p:cNvPr id="62" name="Picture 61">
              <a:extLst>
                <a:ext uri="{FF2B5EF4-FFF2-40B4-BE49-F238E27FC236}">
                  <a16:creationId xmlns:a16="http://schemas.microsoft.com/office/drawing/2014/main" id="{3B0BE86F-CC0C-EF05-F380-37960F688FFA}"/>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1002368" y="26988899"/>
              <a:ext cx="1019175" cy="1528445"/>
            </a:xfrm>
            <a:prstGeom prst="rect">
              <a:avLst/>
            </a:prstGeom>
            <a:noFill/>
          </p:spPr>
        </p:pic>
        <p:pic>
          <p:nvPicPr>
            <p:cNvPr id="63" name="Picture 62">
              <a:extLst>
                <a:ext uri="{FF2B5EF4-FFF2-40B4-BE49-F238E27FC236}">
                  <a16:creationId xmlns:a16="http://schemas.microsoft.com/office/drawing/2014/main" id="{79DC02AD-4762-09EA-FBE4-4CC56709FF0B}"/>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0973793" y="34422797"/>
              <a:ext cx="1047750" cy="1570990"/>
            </a:xfrm>
            <a:prstGeom prst="rect">
              <a:avLst/>
            </a:prstGeom>
            <a:noFill/>
          </p:spPr>
        </p:pic>
      </p:grpSp>
      <p:grpSp>
        <p:nvGrpSpPr>
          <p:cNvPr id="70" name="Group 69">
            <a:extLst>
              <a:ext uri="{FF2B5EF4-FFF2-40B4-BE49-F238E27FC236}">
                <a16:creationId xmlns:a16="http://schemas.microsoft.com/office/drawing/2014/main" id="{970787F1-D93D-775D-D57B-4BEE1FB293C4}"/>
              </a:ext>
            </a:extLst>
          </p:cNvPr>
          <p:cNvGrpSpPr/>
          <p:nvPr/>
        </p:nvGrpSpPr>
        <p:grpSpPr>
          <a:xfrm>
            <a:off x="24439529" y="24289187"/>
            <a:ext cx="4729530" cy="1838520"/>
            <a:chOff x="24439529" y="24289187"/>
            <a:chExt cx="4729530" cy="1838520"/>
          </a:xfrm>
        </p:grpSpPr>
        <p:sp>
          <p:nvSpPr>
            <p:cNvPr id="66" name="TextBox 65">
              <a:extLst>
                <a:ext uri="{FF2B5EF4-FFF2-40B4-BE49-F238E27FC236}">
                  <a16:creationId xmlns:a16="http://schemas.microsoft.com/office/drawing/2014/main" id="{CEFB277B-EA6B-DC4F-36BE-E9BBC5D62E8C}"/>
                </a:ext>
              </a:extLst>
            </p:cNvPr>
            <p:cNvSpPr txBox="1"/>
            <p:nvPr/>
          </p:nvSpPr>
          <p:spPr>
            <a:xfrm>
              <a:off x="24439530" y="24312506"/>
              <a:ext cx="1308847" cy="523220"/>
            </a:xfrm>
            <a:prstGeom prst="rect">
              <a:avLst/>
            </a:prstGeom>
            <a:solidFill>
              <a:schemeClr val="bg1"/>
            </a:solidFill>
          </p:spPr>
          <p:txBody>
            <a:bodyPr wrap="square">
              <a:spAutoFit/>
            </a:bodyPr>
            <a:lstStyle/>
            <a:p>
              <a:pPr algn="ctr"/>
              <a:r>
                <a:rPr lang="en-GB" sz="2800" i="1" dirty="0">
                  <a:effectLst/>
                  <a:latin typeface="Times New Roman" panose="02020603050405020304" pitchFamily="18" charset="0"/>
                  <a:ea typeface="Times New Roman" panose="02020603050405020304" pitchFamily="18" charset="0"/>
                </a:rPr>
                <a:t>winter</a:t>
              </a:r>
              <a:endParaRPr lang="en-US" sz="2800" dirty="0"/>
            </a:p>
          </p:txBody>
        </p:sp>
        <p:sp>
          <p:nvSpPr>
            <p:cNvPr id="67" name="TextBox 66">
              <a:extLst>
                <a:ext uri="{FF2B5EF4-FFF2-40B4-BE49-F238E27FC236}">
                  <a16:creationId xmlns:a16="http://schemas.microsoft.com/office/drawing/2014/main" id="{C5E13D1B-FAAE-479F-A960-7C7CCAD3B76D}"/>
                </a:ext>
              </a:extLst>
            </p:cNvPr>
            <p:cNvSpPr txBox="1"/>
            <p:nvPr/>
          </p:nvSpPr>
          <p:spPr>
            <a:xfrm>
              <a:off x="27840518" y="25604487"/>
              <a:ext cx="1308847" cy="523220"/>
            </a:xfrm>
            <a:prstGeom prst="rect">
              <a:avLst/>
            </a:prstGeom>
            <a:solidFill>
              <a:schemeClr val="bg1"/>
            </a:solidFill>
          </p:spPr>
          <p:txBody>
            <a:bodyPr wrap="square">
              <a:spAutoFit/>
            </a:bodyPr>
            <a:lstStyle/>
            <a:p>
              <a:pPr algn="ctr"/>
              <a:r>
                <a:rPr lang="en-GB" sz="2800" i="1" dirty="0">
                  <a:effectLst/>
                  <a:latin typeface="Times New Roman" panose="02020603050405020304" pitchFamily="18" charset="0"/>
                  <a:ea typeface="Times New Roman" panose="02020603050405020304" pitchFamily="18" charset="0"/>
                </a:rPr>
                <a:t>autumn</a:t>
              </a:r>
              <a:endParaRPr lang="en-US" sz="2800" dirty="0"/>
            </a:p>
          </p:txBody>
        </p:sp>
        <p:sp>
          <p:nvSpPr>
            <p:cNvPr id="68" name="TextBox 67">
              <a:extLst>
                <a:ext uri="{FF2B5EF4-FFF2-40B4-BE49-F238E27FC236}">
                  <a16:creationId xmlns:a16="http://schemas.microsoft.com/office/drawing/2014/main" id="{9777F377-BBE2-154C-1C17-1EE3FB8437A4}"/>
                </a:ext>
              </a:extLst>
            </p:cNvPr>
            <p:cNvSpPr txBox="1"/>
            <p:nvPr/>
          </p:nvSpPr>
          <p:spPr>
            <a:xfrm>
              <a:off x="27860212" y="24289187"/>
              <a:ext cx="1308847" cy="523220"/>
            </a:xfrm>
            <a:prstGeom prst="rect">
              <a:avLst/>
            </a:prstGeom>
            <a:solidFill>
              <a:schemeClr val="bg1"/>
            </a:solidFill>
          </p:spPr>
          <p:txBody>
            <a:bodyPr wrap="square">
              <a:spAutoFit/>
            </a:bodyPr>
            <a:lstStyle/>
            <a:p>
              <a:pPr algn="ctr"/>
              <a:r>
                <a:rPr lang="en-GB" sz="2800" i="1" dirty="0">
                  <a:effectLst/>
                  <a:latin typeface="Times New Roman" panose="02020603050405020304" pitchFamily="18" charset="0"/>
                  <a:ea typeface="Times New Roman" panose="02020603050405020304" pitchFamily="18" charset="0"/>
                </a:rPr>
                <a:t>spring</a:t>
              </a:r>
              <a:endParaRPr lang="en-US" sz="2800" dirty="0"/>
            </a:p>
          </p:txBody>
        </p:sp>
        <p:sp>
          <p:nvSpPr>
            <p:cNvPr id="69" name="TextBox 68">
              <a:extLst>
                <a:ext uri="{FF2B5EF4-FFF2-40B4-BE49-F238E27FC236}">
                  <a16:creationId xmlns:a16="http://schemas.microsoft.com/office/drawing/2014/main" id="{758BBEF4-4517-2464-E4D7-0AEC63E2A82A}"/>
                </a:ext>
              </a:extLst>
            </p:cNvPr>
            <p:cNvSpPr txBox="1"/>
            <p:nvPr/>
          </p:nvSpPr>
          <p:spPr>
            <a:xfrm>
              <a:off x="24439529" y="25604487"/>
              <a:ext cx="1308847" cy="523220"/>
            </a:xfrm>
            <a:prstGeom prst="rect">
              <a:avLst/>
            </a:prstGeom>
            <a:solidFill>
              <a:schemeClr val="bg1"/>
            </a:solidFill>
          </p:spPr>
          <p:txBody>
            <a:bodyPr wrap="square">
              <a:spAutoFit/>
            </a:bodyPr>
            <a:lstStyle/>
            <a:p>
              <a:pPr algn="ctr"/>
              <a:r>
                <a:rPr lang="en-GB" sz="2800" i="1" dirty="0">
                  <a:effectLst/>
                  <a:latin typeface="Times New Roman" panose="02020603050405020304" pitchFamily="18" charset="0"/>
                  <a:ea typeface="Times New Roman" panose="02020603050405020304" pitchFamily="18" charset="0"/>
                </a:rPr>
                <a:t>summer</a:t>
              </a:r>
              <a:endParaRPr lang="en-US" sz="2800" dirty="0"/>
            </a:p>
          </p:txBody>
        </p:sp>
      </p:grpSp>
      <p:grpSp>
        <p:nvGrpSpPr>
          <p:cNvPr id="71" name="Group 70">
            <a:extLst>
              <a:ext uri="{FF2B5EF4-FFF2-40B4-BE49-F238E27FC236}">
                <a16:creationId xmlns:a16="http://schemas.microsoft.com/office/drawing/2014/main" id="{3DE60771-D785-B94F-4C2F-76DB4ACB4EDE}"/>
              </a:ext>
            </a:extLst>
          </p:cNvPr>
          <p:cNvGrpSpPr/>
          <p:nvPr/>
        </p:nvGrpSpPr>
        <p:grpSpPr>
          <a:xfrm>
            <a:off x="24419835" y="31798274"/>
            <a:ext cx="4729530" cy="1838520"/>
            <a:chOff x="24439529" y="24289187"/>
            <a:chExt cx="4729530" cy="1838520"/>
          </a:xfrm>
        </p:grpSpPr>
        <p:sp>
          <p:nvSpPr>
            <p:cNvPr id="72" name="TextBox 71">
              <a:extLst>
                <a:ext uri="{FF2B5EF4-FFF2-40B4-BE49-F238E27FC236}">
                  <a16:creationId xmlns:a16="http://schemas.microsoft.com/office/drawing/2014/main" id="{FF3C9F15-2A62-BFC4-7D39-E6EE3D1FACBE}"/>
                </a:ext>
              </a:extLst>
            </p:cNvPr>
            <p:cNvSpPr txBox="1"/>
            <p:nvPr/>
          </p:nvSpPr>
          <p:spPr>
            <a:xfrm>
              <a:off x="24439530" y="24312506"/>
              <a:ext cx="1308847" cy="523220"/>
            </a:xfrm>
            <a:prstGeom prst="rect">
              <a:avLst/>
            </a:prstGeom>
            <a:solidFill>
              <a:schemeClr val="bg1"/>
            </a:solidFill>
          </p:spPr>
          <p:txBody>
            <a:bodyPr wrap="square">
              <a:spAutoFit/>
            </a:bodyPr>
            <a:lstStyle/>
            <a:p>
              <a:pPr algn="ctr"/>
              <a:r>
                <a:rPr lang="en-GB" sz="2800" i="1" dirty="0">
                  <a:effectLst/>
                  <a:latin typeface="Times New Roman" panose="02020603050405020304" pitchFamily="18" charset="0"/>
                  <a:ea typeface="Times New Roman" panose="02020603050405020304" pitchFamily="18" charset="0"/>
                </a:rPr>
                <a:t>winter</a:t>
              </a:r>
              <a:endParaRPr lang="en-US" sz="2800" dirty="0"/>
            </a:p>
          </p:txBody>
        </p:sp>
        <p:sp>
          <p:nvSpPr>
            <p:cNvPr id="73" name="TextBox 72">
              <a:extLst>
                <a:ext uri="{FF2B5EF4-FFF2-40B4-BE49-F238E27FC236}">
                  <a16:creationId xmlns:a16="http://schemas.microsoft.com/office/drawing/2014/main" id="{9A1FD5CA-3E85-129D-5253-BC5BCA655983}"/>
                </a:ext>
              </a:extLst>
            </p:cNvPr>
            <p:cNvSpPr txBox="1"/>
            <p:nvPr/>
          </p:nvSpPr>
          <p:spPr>
            <a:xfrm>
              <a:off x="27840518" y="25604487"/>
              <a:ext cx="1308847" cy="523220"/>
            </a:xfrm>
            <a:prstGeom prst="rect">
              <a:avLst/>
            </a:prstGeom>
            <a:solidFill>
              <a:schemeClr val="bg1"/>
            </a:solidFill>
          </p:spPr>
          <p:txBody>
            <a:bodyPr wrap="square">
              <a:spAutoFit/>
            </a:bodyPr>
            <a:lstStyle/>
            <a:p>
              <a:pPr algn="ctr"/>
              <a:r>
                <a:rPr lang="en-GB" sz="2800" i="1" dirty="0">
                  <a:effectLst/>
                  <a:latin typeface="Times New Roman" panose="02020603050405020304" pitchFamily="18" charset="0"/>
                  <a:ea typeface="Times New Roman" panose="02020603050405020304" pitchFamily="18" charset="0"/>
                </a:rPr>
                <a:t>autumn</a:t>
              </a:r>
              <a:endParaRPr lang="en-US" sz="2800" dirty="0"/>
            </a:p>
          </p:txBody>
        </p:sp>
        <p:sp>
          <p:nvSpPr>
            <p:cNvPr id="74" name="TextBox 73">
              <a:extLst>
                <a:ext uri="{FF2B5EF4-FFF2-40B4-BE49-F238E27FC236}">
                  <a16:creationId xmlns:a16="http://schemas.microsoft.com/office/drawing/2014/main" id="{FCC8DF71-17C7-80FD-1785-CD0C6E4F4F28}"/>
                </a:ext>
              </a:extLst>
            </p:cNvPr>
            <p:cNvSpPr txBox="1"/>
            <p:nvPr/>
          </p:nvSpPr>
          <p:spPr>
            <a:xfrm>
              <a:off x="27860212" y="24289187"/>
              <a:ext cx="1308847" cy="523220"/>
            </a:xfrm>
            <a:prstGeom prst="rect">
              <a:avLst/>
            </a:prstGeom>
            <a:solidFill>
              <a:schemeClr val="bg1"/>
            </a:solidFill>
          </p:spPr>
          <p:txBody>
            <a:bodyPr wrap="square">
              <a:spAutoFit/>
            </a:bodyPr>
            <a:lstStyle/>
            <a:p>
              <a:pPr algn="ctr"/>
              <a:r>
                <a:rPr lang="en-GB" sz="2800" i="1" dirty="0">
                  <a:effectLst/>
                  <a:latin typeface="Times New Roman" panose="02020603050405020304" pitchFamily="18" charset="0"/>
                  <a:ea typeface="Times New Roman" panose="02020603050405020304" pitchFamily="18" charset="0"/>
                </a:rPr>
                <a:t>spring</a:t>
              </a:r>
              <a:endParaRPr lang="en-US" sz="2800" dirty="0"/>
            </a:p>
          </p:txBody>
        </p:sp>
        <p:sp>
          <p:nvSpPr>
            <p:cNvPr id="75" name="TextBox 74">
              <a:extLst>
                <a:ext uri="{FF2B5EF4-FFF2-40B4-BE49-F238E27FC236}">
                  <a16:creationId xmlns:a16="http://schemas.microsoft.com/office/drawing/2014/main" id="{C334C72E-EA63-3696-D4FA-9325D8CF8D0E}"/>
                </a:ext>
              </a:extLst>
            </p:cNvPr>
            <p:cNvSpPr txBox="1"/>
            <p:nvPr/>
          </p:nvSpPr>
          <p:spPr>
            <a:xfrm>
              <a:off x="24439529" y="25604487"/>
              <a:ext cx="1308847" cy="523220"/>
            </a:xfrm>
            <a:prstGeom prst="rect">
              <a:avLst/>
            </a:prstGeom>
            <a:solidFill>
              <a:schemeClr val="bg1"/>
            </a:solidFill>
          </p:spPr>
          <p:txBody>
            <a:bodyPr wrap="square">
              <a:spAutoFit/>
            </a:bodyPr>
            <a:lstStyle/>
            <a:p>
              <a:pPr algn="ctr"/>
              <a:r>
                <a:rPr lang="en-GB" sz="2800" i="1" dirty="0">
                  <a:effectLst/>
                  <a:latin typeface="Times New Roman" panose="02020603050405020304" pitchFamily="18" charset="0"/>
                  <a:ea typeface="Times New Roman" panose="02020603050405020304" pitchFamily="18" charset="0"/>
                </a:rPr>
                <a:t>summer</a:t>
              </a:r>
              <a:endParaRPr lang="en-US" sz="2800" dirty="0"/>
            </a:p>
          </p:txBody>
        </p:sp>
      </p:grpSp>
      <p:sp>
        <p:nvSpPr>
          <p:cNvPr id="77" name="TextBox 76">
            <a:extLst>
              <a:ext uri="{FF2B5EF4-FFF2-40B4-BE49-F238E27FC236}">
                <a16:creationId xmlns:a16="http://schemas.microsoft.com/office/drawing/2014/main" id="{B98F16B7-937E-E3A3-7C4A-0C1172D979D1}"/>
              </a:ext>
            </a:extLst>
          </p:cNvPr>
          <p:cNvSpPr txBox="1"/>
          <p:nvPr/>
        </p:nvSpPr>
        <p:spPr>
          <a:xfrm>
            <a:off x="15593262" y="20372686"/>
            <a:ext cx="4346596" cy="523220"/>
          </a:xfrm>
          <a:prstGeom prst="rect">
            <a:avLst/>
          </a:prstGeom>
          <a:noFill/>
        </p:spPr>
        <p:txBody>
          <a:bodyPr wrap="square">
            <a:spAutoFit/>
          </a:bodyPr>
          <a:lstStyle/>
          <a:p>
            <a:pPr>
              <a:spcAft>
                <a:spcPts val="425"/>
              </a:spcAft>
            </a:pPr>
            <a:r>
              <a:rPr lang="en-GB" sz="2800" i="1" dirty="0">
                <a:effectLst/>
                <a:latin typeface="Times New Roman" panose="02020603050405020304" pitchFamily="18" charset="0"/>
                <a:ea typeface="Times New Roman" panose="02020603050405020304" pitchFamily="18" charset="0"/>
              </a:rPr>
              <a:t>TABLE </a:t>
            </a:r>
            <a:r>
              <a:rPr lang="en-GB" sz="2800" i="1" dirty="0">
                <a:latin typeface="Times New Roman" panose="02020603050405020304" pitchFamily="18" charset="0"/>
                <a:ea typeface="Times New Roman" panose="02020603050405020304" pitchFamily="18" charset="0"/>
              </a:rPr>
              <a:t>2</a:t>
            </a:r>
            <a:r>
              <a:rPr lang="en-GB" sz="2800" i="1" dirty="0">
                <a:effectLst/>
                <a:latin typeface="Times New Roman" panose="02020603050405020304" pitchFamily="18" charset="0"/>
                <a:ea typeface="Times New Roman" panose="02020603050405020304" pitchFamily="18" charset="0"/>
              </a:rPr>
              <a:t>. </a:t>
            </a:r>
            <a:r>
              <a:rPr lang="en-GB" sz="2800" i="1" cap="all" dirty="0">
                <a:effectLst/>
                <a:latin typeface="Times New Roman" panose="02020603050405020304" pitchFamily="18" charset="0"/>
                <a:ea typeface="Times New Roman" panose="02020603050405020304" pitchFamily="18" charset="0"/>
              </a:rPr>
              <a:t>source terms</a:t>
            </a:r>
            <a:endParaRPr lang="en-US" sz="2800" i="1" dirty="0">
              <a:effectLst/>
              <a:latin typeface="Times New Roman" panose="02020603050405020304" pitchFamily="18" charset="0"/>
              <a:ea typeface="Times New Roman" panose="02020603050405020304" pitchFamily="18" charset="0"/>
            </a:endParaRPr>
          </a:p>
        </p:txBody>
      </p:sp>
      <p:grpSp>
        <p:nvGrpSpPr>
          <p:cNvPr id="81" name="Group 80">
            <a:extLst>
              <a:ext uri="{FF2B5EF4-FFF2-40B4-BE49-F238E27FC236}">
                <a16:creationId xmlns:a16="http://schemas.microsoft.com/office/drawing/2014/main" id="{C89F2185-6DCB-71F3-1E22-8357A018E4C2}"/>
              </a:ext>
            </a:extLst>
          </p:cNvPr>
          <p:cNvGrpSpPr/>
          <p:nvPr/>
        </p:nvGrpSpPr>
        <p:grpSpPr>
          <a:xfrm>
            <a:off x="15637534" y="7073080"/>
            <a:ext cx="4666615" cy="7786911"/>
            <a:chOff x="11352748" y="5340781"/>
            <a:chExt cx="4666615" cy="7786911"/>
          </a:xfrm>
        </p:grpSpPr>
        <p:sp>
          <p:nvSpPr>
            <p:cNvPr id="78" name="Rectangle: Rounded Corners 77">
              <a:extLst>
                <a:ext uri="{FF2B5EF4-FFF2-40B4-BE49-F238E27FC236}">
                  <a16:creationId xmlns:a16="http://schemas.microsoft.com/office/drawing/2014/main" id="{1926DB76-F63F-5278-28B4-0A3D9E5EC877}"/>
                </a:ext>
              </a:extLst>
            </p:cNvPr>
            <p:cNvSpPr/>
            <p:nvPr/>
          </p:nvSpPr>
          <p:spPr>
            <a:xfrm>
              <a:off x="11352748" y="5340781"/>
              <a:ext cx="4620691" cy="2299351"/>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dirty="0"/>
                <a:t>Type A</a:t>
              </a:r>
            </a:p>
            <a:p>
              <a:pPr algn="ctr"/>
              <a:r>
                <a:rPr lang="en-US" dirty="0"/>
                <a:t>(Water SMR)</a:t>
              </a:r>
            </a:p>
          </p:txBody>
        </p:sp>
        <p:sp>
          <p:nvSpPr>
            <p:cNvPr id="79" name="Rectangle: Rounded Corners 78">
              <a:extLst>
                <a:ext uri="{FF2B5EF4-FFF2-40B4-BE49-F238E27FC236}">
                  <a16:creationId xmlns:a16="http://schemas.microsoft.com/office/drawing/2014/main" id="{3A78A1D0-CF2D-AB03-62FB-30F26E9EF705}"/>
                </a:ext>
              </a:extLst>
            </p:cNvPr>
            <p:cNvSpPr/>
            <p:nvPr/>
          </p:nvSpPr>
          <p:spPr>
            <a:xfrm>
              <a:off x="11398672" y="8084561"/>
              <a:ext cx="4620691" cy="2299351"/>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dirty="0"/>
                <a:t>Type B</a:t>
              </a:r>
            </a:p>
            <a:p>
              <a:pPr algn="ctr"/>
              <a:r>
                <a:rPr lang="en-US" dirty="0"/>
                <a:t>(Gas SMR)</a:t>
              </a:r>
            </a:p>
          </p:txBody>
        </p:sp>
        <p:sp>
          <p:nvSpPr>
            <p:cNvPr id="80" name="Rectangle: Rounded Corners 79">
              <a:extLst>
                <a:ext uri="{FF2B5EF4-FFF2-40B4-BE49-F238E27FC236}">
                  <a16:creationId xmlns:a16="http://schemas.microsoft.com/office/drawing/2014/main" id="{E15DC25B-6C74-0AFD-526D-DE5CD8F62264}"/>
                </a:ext>
              </a:extLst>
            </p:cNvPr>
            <p:cNvSpPr/>
            <p:nvPr/>
          </p:nvSpPr>
          <p:spPr>
            <a:xfrm>
              <a:off x="11396664" y="10828341"/>
              <a:ext cx="4620691" cy="2299351"/>
            </a:xfrm>
            <a:prstGeom prst="round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dirty="0"/>
                <a:t>Type C</a:t>
              </a:r>
            </a:p>
            <a:p>
              <a:pPr algn="ctr"/>
              <a:r>
                <a:rPr lang="en-US" dirty="0"/>
                <a:t>(Molten Salt SMR)</a:t>
              </a:r>
            </a:p>
          </p:txBody>
        </p:sp>
      </p:grpSp>
      <p:graphicFrame>
        <p:nvGraphicFramePr>
          <p:cNvPr id="85" name="Table 84">
            <a:extLst>
              <a:ext uri="{FF2B5EF4-FFF2-40B4-BE49-F238E27FC236}">
                <a16:creationId xmlns:a16="http://schemas.microsoft.com/office/drawing/2014/main" id="{396EEAA6-039E-E8AF-ED60-D404F9194957}"/>
              </a:ext>
            </a:extLst>
          </p:cNvPr>
          <p:cNvGraphicFramePr>
            <a:graphicFrameLocks noGrp="1"/>
          </p:cNvGraphicFramePr>
          <p:nvPr>
            <p:extLst>
              <p:ext uri="{D42A27DB-BD31-4B8C-83A1-F6EECF244321}">
                <p14:modId xmlns:p14="http://schemas.microsoft.com/office/powerpoint/2010/main" val="4192992995"/>
              </p:ext>
            </p:extLst>
          </p:nvPr>
        </p:nvGraphicFramePr>
        <p:xfrm>
          <a:off x="15517076" y="21017697"/>
          <a:ext cx="13586730" cy="1706880"/>
        </p:xfrm>
        <a:graphic>
          <a:graphicData uri="http://schemas.openxmlformats.org/drawingml/2006/table">
            <a:tbl>
              <a:tblPr firstRow="1" firstCol="1" bandRow="1">
                <a:tableStyleId>{5C22544A-7EE6-4342-B048-85BDC9FD1C3A}</a:tableStyleId>
              </a:tblPr>
              <a:tblGrid>
                <a:gridCol w="1789199">
                  <a:extLst>
                    <a:ext uri="{9D8B030D-6E8A-4147-A177-3AD203B41FA5}">
                      <a16:colId xmlns:a16="http://schemas.microsoft.com/office/drawing/2014/main" val="3240848418"/>
                    </a:ext>
                  </a:extLst>
                </a:gridCol>
                <a:gridCol w="1789199">
                  <a:extLst>
                    <a:ext uri="{9D8B030D-6E8A-4147-A177-3AD203B41FA5}">
                      <a16:colId xmlns:a16="http://schemas.microsoft.com/office/drawing/2014/main" val="2825958877"/>
                    </a:ext>
                  </a:extLst>
                </a:gridCol>
                <a:gridCol w="2199224">
                  <a:extLst>
                    <a:ext uri="{9D8B030D-6E8A-4147-A177-3AD203B41FA5}">
                      <a16:colId xmlns:a16="http://schemas.microsoft.com/office/drawing/2014/main" val="1358492607"/>
                    </a:ext>
                  </a:extLst>
                </a:gridCol>
                <a:gridCol w="7809108">
                  <a:extLst>
                    <a:ext uri="{9D8B030D-6E8A-4147-A177-3AD203B41FA5}">
                      <a16:colId xmlns:a16="http://schemas.microsoft.com/office/drawing/2014/main" val="920125537"/>
                    </a:ext>
                  </a:extLst>
                </a:gridCol>
              </a:tblGrid>
              <a:tr h="190500">
                <a:tc>
                  <a:txBody>
                    <a:bodyPr/>
                    <a:lstStyle/>
                    <a:p>
                      <a:endParaRPr lang="en-US" sz="2800" dirty="0">
                        <a:effectLst/>
                        <a:latin typeface="+mn-lt"/>
                      </a:endParaRPr>
                    </a:p>
                  </a:txBody>
                  <a:tcPr marL="68580" marR="68580" marT="0" marB="0"/>
                </a:tc>
                <a:tc>
                  <a:txBody>
                    <a:bodyPr/>
                    <a:lstStyle/>
                    <a:p>
                      <a:pPr hangingPunct="0"/>
                      <a:r>
                        <a:rPr lang="en-GB" sz="2800">
                          <a:effectLst/>
                          <a:latin typeface="+mn-lt"/>
                        </a:rPr>
                        <a:t>Nuclides</a:t>
                      </a:r>
                      <a:endParaRPr lang="en-US" sz="2800">
                        <a:effectLst/>
                        <a:latin typeface="+mn-lt"/>
                        <a:ea typeface="Times New Roman" panose="02020603050405020304" pitchFamily="18" charset="0"/>
                      </a:endParaRPr>
                    </a:p>
                  </a:txBody>
                  <a:tcPr marL="68580" marR="68580" marT="0" marB="0"/>
                </a:tc>
                <a:tc>
                  <a:txBody>
                    <a:bodyPr/>
                    <a:lstStyle/>
                    <a:p>
                      <a:pPr hangingPunct="0"/>
                      <a:r>
                        <a:rPr lang="en-GB" sz="2800">
                          <a:effectLst/>
                          <a:latin typeface="+mn-lt"/>
                        </a:rPr>
                        <a:t>Activity (Bq)</a:t>
                      </a:r>
                      <a:endParaRPr lang="en-US" sz="2800">
                        <a:effectLst/>
                        <a:latin typeface="+mn-lt"/>
                        <a:ea typeface="Times New Roman" panose="02020603050405020304" pitchFamily="18" charset="0"/>
                      </a:endParaRPr>
                    </a:p>
                  </a:txBody>
                  <a:tcPr marL="68580" marR="68580" marT="0" marB="0"/>
                </a:tc>
                <a:tc>
                  <a:txBody>
                    <a:bodyPr/>
                    <a:lstStyle/>
                    <a:p>
                      <a:pPr hangingPunct="0"/>
                      <a:r>
                        <a:rPr lang="en-GB" sz="2800">
                          <a:effectLst/>
                          <a:latin typeface="+mn-lt"/>
                        </a:rPr>
                        <a:t>Initial Source</a:t>
                      </a:r>
                      <a:endParaRPr lang="en-US" sz="280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6303281"/>
                  </a:ext>
                </a:extLst>
              </a:tr>
              <a:tr h="190500">
                <a:tc>
                  <a:txBody>
                    <a:bodyPr/>
                    <a:lstStyle/>
                    <a:p>
                      <a:pPr hangingPunct="0"/>
                      <a:r>
                        <a:rPr lang="en-GB" sz="2800" dirty="0">
                          <a:effectLst/>
                          <a:latin typeface="+mn-lt"/>
                        </a:rPr>
                        <a:t>Case A</a:t>
                      </a:r>
                      <a:endParaRPr lang="en-US" sz="2800" dirty="0">
                        <a:effectLst/>
                        <a:latin typeface="+mn-lt"/>
                        <a:ea typeface="Times New Roman" panose="02020603050405020304" pitchFamily="18" charset="0"/>
                      </a:endParaRPr>
                    </a:p>
                  </a:txBody>
                  <a:tcPr marL="68580" marR="68580" marT="0" marB="0"/>
                </a:tc>
                <a:tc>
                  <a:txBody>
                    <a:bodyPr/>
                    <a:lstStyle/>
                    <a:p>
                      <a:pPr hangingPunct="0"/>
                      <a:r>
                        <a:rPr lang="en-GB" sz="2800">
                          <a:effectLst/>
                          <a:latin typeface="+mn-lt"/>
                        </a:rPr>
                        <a:t>54</a:t>
                      </a:r>
                      <a:endParaRPr lang="en-US" sz="2800">
                        <a:effectLst/>
                        <a:latin typeface="+mn-lt"/>
                        <a:ea typeface="Times New Roman" panose="02020603050405020304" pitchFamily="18" charset="0"/>
                      </a:endParaRPr>
                    </a:p>
                  </a:txBody>
                  <a:tcPr marL="68580" marR="68580" marT="0" marB="0"/>
                </a:tc>
                <a:tc>
                  <a:txBody>
                    <a:bodyPr/>
                    <a:lstStyle/>
                    <a:p>
                      <a:pPr hangingPunct="0"/>
                      <a:r>
                        <a:rPr lang="en-GB" sz="2800">
                          <a:effectLst/>
                          <a:latin typeface="+mn-lt"/>
                        </a:rPr>
                        <a:t>2.12E+14</a:t>
                      </a:r>
                      <a:endParaRPr lang="en-US" sz="2800">
                        <a:effectLst/>
                        <a:latin typeface="+mn-lt"/>
                        <a:ea typeface="Times New Roman" panose="02020603050405020304" pitchFamily="18" charset="0"/>
                      </a:endParaRPr>
                    </a:p>
                  </a:txBody>
                  <a:tcPr marL="68580" marR="68580" marT="0" marB="0"/>
                </a:tc>
                <a:tc>
                  <a:txBody>
                    <a:bodyPr/>
                    <a:lstStyle/>
                    <a:p>
                      <a:pPr hangingPunct="0"/>
                      <a:r>
                        <a:rPr lang="en-GB" sz="2000" dirty="0">
                          <a:effectLst/>
                          <a:latin typeface="+mn-lt"/>
                        </a:rPr>
                        <a:t>Probabilistic Risk Assessment and Severe Accident Evaluation</a:t>
                      </a:r>
                      <a:endParaRPr lang="en-US" sz="20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2541465390"/>
                  </a:ext>
                </a:extLst>
              </a:tr>
              <a:tr h="190500">
                <a:tc>
                  <a:txBody>
                    <a:bodyPr/>
                    <a:lstStyle/>
                    <a:p>
                      <a:pPr hangingPunct="0"/>
                      <a:r>
                        <a:rPr lang="en-GB" sz="2800">
                          <a:effectLst/>
                          <a:latin typeface="+mn-lt"/>
                        </a:rPr>
                        <a:t>Case B</a:t>
                      </a:r>
                      <a:endParaRPr lang="en-US" sz="2800">
                        <a:effectLst/>
                        <a:latin typeface="+mn-lt"/>
                        <a:ea typeface="Times New Roman" panose="02020603050405020304" pitchFamily="18" charset="0"/>
                      </a:endParaRPr>
                    </a:p>
                  </a:txBody>
                  <a:tcPr marL="68580" marR="68580" marT="0" marB="0"/>
                </a:tc>
                <a:tc>
                  <a:txBody>
                    <a:bodyPr/>
                    <a:lstStyle/>
                    <a:p>
                      <a:pPr hangingPunct="0"/>
                      <a:r>
                        <a:rPr lang="en-GB" sz="2800">
                          <a:effectLst/>
                          <a:latin typeface="+mn-lt"/>
                        </a:rPr>
                        <a:t>20</a:t>
                      </a:r>
                      <a:endParaRPr lang="en-US" sz="2800">
                        <a:effectLst/>
                        <a:latin typeface="+mn-lt"/>
                        <a:ea typeface="Times New Roman" panose="02020603050405020304" pitchFamily="18" charset="0"/>
                      </a:endParaRPr>
                    </a:p>
                  </a:txBody>
                  <a:tcPr marL="68580" marR="68580" marT="0" marB="0"/>
                </a:tc>
                <a:tc>
                  <a:txBody>
                    <a:bodyPr/>
                    <a:lstStyle/>
                    <a:p>
                      <a:pPr hangingPunct="0"/>
                      <a:r>
                        <a:rPr lang="en-GB" sz="2800" dirty="0">
                          <a:effectLst/>
                          <a:latin typeface="+mn-lt"/>
                        </a:rPr>
                        <a:t>8.90E+15</a:t>
                      </a:r>
                      <a:endParaRPr lang="en-US" sz="2800" dirty="0">
                        <a:effectLst/>
                        <a:latin typeface="+mn-lt"/>
                        <a:ea typeface="Times New Roman" panose="02020603050405020304" pitchFamily="18" charset="0"/>
                      </a:endParaRPr>
                    </a:p>
                  </a:txBody>
                  <a:tcPr marL="68580" marR="68580" marT="0" marB="0"/>
                </a:tc>
                <a:tc>
                  <a:txBody>
                    <a:bodyPr/>
                    <a:lstStyle/>
                    <a:p>
                      <a:pPr hangingPunct="0"/>
                      <a:r>
                        <a:rPr lang="en-GB" sz="2000" dirty="0">
                          <a:effectLst/>
                          <a:latin typeface="+mn-lt"/>
                        </a:rPr>
                        <a:t>Initial Calculations for Source Term of Molten Salt Reactors</a:t>
                      </a:r>
                      <a:endParaRPr lang="en-US" sz="20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2712591266"/>
                  </a:ext>
                </a:extLst>
              </a:tr>
              <a:tr h="190500">
                <a:tc>
                  <a:txBody>
                    <a:bodyPr/>
                    <a:lstStyle/>
                    <a:p>
                      <a:pPr hangingPunct="0"/>
                      <a:r>
                        <a:rPr lang="en-GB" sz="2800">
                          <a:effectLst/>
                          <a:latin typeface="+mn-lt"/>
                        </a:rPr>
                        <a:t>Case C</a:t>
                      </a:r>
                      <a:endParaRPr lang="en-US" sz="2800">
                        <a:effectLst/>
                        <a:latin typeface="+mn-lt"/>
                        <a:ea typeface="Times New Roman" panose="02020603050405020304" pitchFamily="18" charset="0"/>
                      </a:endParaRPr>
                    </a:p>
                  </a:txBody>
                  <a:tcPr marL="68580" marR="68580" marT="0" marB="0"/>
                </a:tc>
                <a:tc>
                  <a:txBody>
                    <a:bodyPr/>
                    <a:lstStyle/>
                    <a:p>
                      <a:pPr hangingPunct="0"/>
                      <a:r>
                        <a:rPr lang="en-GB" sz="2800">
                          <a:effectLst/>
                          <a:latin typeface="+mn-lt"/>
                        </a:rPr>
                        <a:t>51</a:t>
                      </a:r>
                      <a:endParaRPr lang="en-US" sz="2800">
                        <a:effectLst/>
                        <a:latin typeface="+mn-lt"/>
                        <a:ea typeface="Times New Roman" panose="02020603050405020304" pitchFamily="18" charset="0"/>
                      </a:endParaRPr>
                    </a:p>
                  </a:txBody>
                  <a:tcPr marL="68580" marR="68580" marT="0" marB="0"/>
                </a:tc>
                <a:tc>
                  <a:txBody>
                    <a:bodyPr/>
                    <a:lstStyle/>
                    <a:p>
                      <a:pPr hangingPunct="0"/>
                      <a:r>
                        <a:rPr lang="en-GB" sz="2800">
                          <a:effectLst/>
                          <a:latin typeface="+mn-lt"/>
                        </a:rPr>
                        <a:t>2.32E+16</a:t>
                      </a:r>
                      <a:endParaRPr lang="en-US" sz="2800">
                        <a:effectLst/>
                        <a:latin typeface="+mn-lt"/>
                        <a:ea typeface="Times New Roman" panose="02020603050405020304" pitchFamily="18" charset="0"/>
                      </a:endParaRPr>
                    </a:p>
                  </a:txBody>
                  <a:tcPr marL="68580" marR="68580" marT="0" marB="0"/>
                </a:tc>
                <a:tc>
                  <a:txBody>
                    <a:bodyPr/>
                    <a:lstStyle/>
                    <a:p>
                      <a:pPr hangingPunct="0"/>
                      <a:r>
                        <a:rPr lang="en-GB" sz="2000" dirty="0">
                          <a:effectLst/>
                          <a:latin typeface="+mn-lt"/>
                        </a:rPr>
                        <a:t>Expert judgement</a:t>
                      </a:r>
                      <a:endParaRPr lang="en-US" sz="20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1240198903"/>
                  </a:ext>
                </a:extLst>
              </a:tr>
            </a:tbl>
          </a:graphicData>
        </a:graphic>
      </p:graphicFrame>
    </p:spTree>
    <p:extLst>
      <p:ext uri="{BB962C8B-B14F-4D97-AF65-F5344CB8AC3E}">
        <p14:creationId xmlns:p14="http://schemas.microsoft.com/office/powerpoint/2010/main" val="206603624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340</TotalTime>
  <Words>935</Words>
  <Application>Microsoft Office PowerPoint</Application>
  <PresentationFormat>Custom</PresentationFormat>
  <Paragraphs>179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Arial</vt:lpstr>
      <vt:lpstr>Times New Roman</vt:lpstr>
      <vt:lpstr>Custom Design</vt:lpstr>
      <vt:lpstr>ON SOME SAFETY ASPECTS IN SMALL MODULAR REACTORS P.C. Min(1), B.I. Vamanu(2), D. Serbanescu(3), V.T. Acasandrei(2), A. Pavelescu(2) (1) National Commission for Nuclear Activities Control (CNCAN), Bucharest, Romania (email: petre.min@cncan.ro) (2) Horia Hulubei National Institute for R&amp;D in Physics and Nuclear Engineering, IFIN HH, Magurele, Romania (3) Division of Logic and Models in Science, CRIFST, Romanian Academy, Bucharest, Romania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Bogdan Vamanu</dc:creator>
  <cp:lastModifiedBy>Petre Min</cp:lastModifiedBy>
  <cp:revision>3</cp:revision>
  <dcterms:created xsi:type="dcterms:W3CDTF">2024-10-04T08:26:18Z</dcterms:created>
  <dcterms:modified xsi:type="dcterms:W3CDTF">2024-10-04T16:08:26Z</dcterms:modified>
</cp:coreProperties>
</file>