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18"/>
  </p:notesMasterIdLst>
  <p:sldIdLst>
    <p:sldId id="256" r:id="rId7"/>
    <p:sldId id="257" r:id="rId8"/>
    <p:sldId id="258" r:id="rId9"/>
    <p:sldId id="260" r:id="rId10"/>
    <p:sldId id="261" r:id="rId11"/>
    <p:sldId id="262" r:id="rId12"/>
    <p:sldId id="264" r:id="rId13"/>
    <p:sldId id="265" r:id="rId14"/>
    <p:sldId id="266" r:id="rId15"/>
    <p:sldId id="267"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15" d="100"/>
          <a:sy n="115"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E1703-486F-415D-9565-BECD42F4B16C}" type="datetimeFigureOut">
              <a:rPr lang="ru-RU" smtClean="0"/>
              <a:t>04.10.2024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FD264-DB5B-48E5-9990-C504EA604BB1}" type="slidenum">
              <a:rPr lang="ru-RU" smtClean="0"/>
              <a:t>‹#›</a:t>
            </a:fld>
            <a:endParaRPr lang="ru-RU"/>
          </a:p>
        </p:txBody>
      </p:sp>
    </p:spTree>
    <p:extLst>
      <p:ext uri="{BB962C8B-B14F-4D97-AF65-F5344CB8AC3E}">
        <p14:creationId xmlns:p14="http://schemas.microsoft.com/office/powerpoint/2010/main" val="130981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Result’s analysis and conclusion</a:t>
            </a:r>
            <a:endParaRPr lang="en-GB" sz="3100"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38444" y="1349555"/>
            <a:ext cx="11255457" cy="5078313"/>
          </a:xfrm>
          <a:prstGeom prst="rect">
            <a:avLst/>
          </a:prstGeom>
        </p:spPr>
        <p:txBody>
          <a:bodyPr wrap="square">
            <a:spAutoFit/>
          </a:bodyPr>
          <a:lstStyle/>
          <a:p>
            <a:pPr algn="just">
              <a:tabLst>
                <a:tab pos="361950" algn="l"/>
              </a:tabLst>
            </a:pPr>
            <a:r>
              <a:rPr lang="en-US" sz="2000" dirty="0">
                <a:latin typeface="Arial" panose="020B0604020202020204" pitchFamily="34" charset="0"/>
                <a:cs typeface="Arial" panose="020B0604020202020204" pitchFamily="34" charset="0"/>
              </a:rPr>
              <a:t>The analysis made it possible to identify the predominant risk contributors and the key components of the RF systems that contribute to the unreliability of the facility under consideration, and to develop the following recommendations for improving the reliability at the system level and the safety of the facility as the whole:</a:t>
            </a:r>
          </a:p>
          <a:p>
            <a:pPr algn="just">
              <a:tabLst>
                <a:tab pos="361950" algn="l"/>
              </a:tabLst>
            </a:pPr>
            <a:r>
              <a:rPr lang="en-US" sz="2000" dirty="0">
                <a:latin typeface="Arial" panose="020B0604020202020204" pitchFamily="34" charset="0"/>
                <a:cs typeface="Arial" panose="020B0604020202020204" pitchFamily="34" charset="0"/>
              </a:rPr>
              <a:t>1)	additional check valves should be installed at the reactor outlet in the direction of the coolant movement through the circuit to reduce the frequencies of initiating events of the “Coolant loss” type associated with the check valve failures,</a:t>
            </a:r>
          </a:p>
          <a:p>
            <a:pPr algn="just">
              <a:tabLst>
                <a:tab pos="361950" algn="l"/>
              </a:tabLst>
            </a:pPr>
            <a:r>
              <a:rPr lang="en-US" sz="2000" dirty="0">
                <a:latin typeface="Arial" panose="020B0604020202020204" pitchFamily="34" charset="0"/>
                <a:cs typeface="Arial" panose="020B0604020202020204" pitchFamily="34" charset="0"/>
              </a:rPr>
              <a:t>2)	possibility should be provided to ensure redundancy for the hydraulic drives of the shutoff valves,</a:t>
            </a:r>
          </a:p>
          <a:p>
            <a:pPr algn="just">
              <a:tabLst>
                <a:tab pos="361950" algn="l"/>
              </a:tabLst>
            </a:pPr>
            <a:r>
              <a:rPr lang="en-US" sz="2000" dirty="0">
                <a:latin typeface="Arial" panose="020B0604020202020204" pitchFamily="34" charset="0"/>
                <a:cs typeface="Arial" panose="020B0604020202020204" pitchFamily="34" charset="0"/>
              </a:rPr>
              <a:t>3)	possibility should be considered for redundancy to be provided for the hydraulic accumulator of the distribution valve system.</a:t>
            </a:r>
            <a:endParaRPr lang="ru-RU" sz="2000" dirty="0">
              <a:latin typeface="Arial" panose="020B0604020202020204" pitchFamily="34" charset="0"/>
              <a:cs typeface="Arial" panose="020B0604020202020204" pitchFamily="34" charset="0"/>
            </a:endParaRPr>
          </a:p>
          <a:p>
            <a:pPr algn="just">
              <a:tabLst>
                <a:tab pos="361950" algn="l"/>
              </a:tabLst>
            </a:pPr>
            <a:endParaRPr lang="en-US" sz="2000" dirty="0">
              <a:latin typeface="Arial" panose="020B0604020202020204" pitchFamily="34" charset="0"/>
              <a:cs typeface="Arial" panose="020B0604020202020204" pitchFamily="34" charset="0"/>
            </a:endParaRPr>
          </a:p>
          <a:p>
            <a:pPr algn="ctr">
              <a:tabLst>
                <a:tab pos="361950" algn="l"/>
              </a:tabLst>
            </a:pPr>
            <a:r>
              <a:rPr lang="en-US" sz="2000" dirty="0">
                <a:latin typeface="Arial" panose="020B0604020202020204" pitchFamily="34" charset="0"/>
                <a:cs typeface="Arial" panose="020B0604020202020204" pitchFamily="34" charset="0"/>
              </a:rPr>
              <a:t>Frequency after modification:</a:t>
            </a:r>
          </a:p>
          <a:p>
            <a:pPr algn="ctr">
              <a:tabLst>
                <a:tab pos="361950" algn="l"/>
              </a:tabLst>
            </a:pPr>
            <a:endParaRPr lang="en-US" sz="2000" dirty="0">
              <a:latin typeface="Arial" panose="020B0604020202020204" pitchFamily="34" charset="0"/>
              <a:cs typeface="Arial" panose="020B0604020202020204" pitchFamily="34" charset="0"/>
            </a:endParaRPr>
          </a:p>
          <a:p>
            <a:pPr algn="ctr">
              <a:tabLst>
                <a:tab pos="361950" algn="l"/>
              </a:tabLst>
            </a:pPr>
            <a:r>
              <a:rPr lang="en-US" sz="2400" dirty="0">
                <a:latin typeface="Arial" panose="020B0604020202020204" pitchFamily="34" charset="0"/>
                <a:cs typeface="Arial" panose="020B0604020202020204" pitchFamily="34" charset="0"/>
              </a:rPr>
              <a:t>P(A) =</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8.06E-06 1/year &lt; 1.00E-05 1/year</a:t>
            </a:r>
          </a:p>
          <a:p>
            <a:pPr algn="ctr">
              <a:tabLst>
                <a:tab pos="361950" algn="l"/>
              </a:tabLst>
            </a:pPr>
            <a:endParaRPr lang="en-US" sz="2000" dirty="0">
              <a:latin typeface="Arial" panose="020B0604020202020204" pitchFamily="34" charset="0"/>
              <a:cs typeface="Arial" panose="020B0604020202020204" pitchFamily="34" charset="0"/>
            </a:endParaRPr>
          </a:p>
        </p:txBody>
      </p:sp>
      <p:sp>
        <p:nvSpPr>
          <p:cNvPr id="3" name="Прямоугольник 2"/>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spTree>
    <p:extLst>
      <p:ext uri="{BB962C8B-B14F-4D97-AF65-F5344CB8AC3E}">
        <p14:creationId xmlns:p14="http://schemas.microsoft.com/office/powerpoint/2010/main" val="158312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1568121"/>
            <a:ext cx="9144000" cy="2387600"/>
          </a:xfrm>
        </p:spPr>
        <p:txBody>
          <a:bodyPr>
            <a:normAutofit/>
          </a:bodyPr>
          <a:lstStyle/>
          <a:p>
            <a:r>
              <a:rPr lang="en-US" b="1" dirty="0"/>
              <a:t>Thank you </a:t>
            </a:r>
            <a:br>
              <a:rPr lang="en-US" b="1" dirty="0"/>
            </a:br>
            <a:r>
              <a:rPr lang="en-US" b="1" dirty="0"/>
              <a:t>for yours attention!</a:t>
            </a:r>
            <a:endParaRPr lang="en-GB" dirty="0"/>
          </a:p>
        </p:txBody>
      </p:sp>
    </p:spTree>
    <p:extLst>
      <p:ext uri="{BB962C8B-B14F-4D97-AF65-F5344CB8AC3E}">
        <p14:creationId xmlns:p14="http://schemas.microsoft.com/office/powerpoint/2010/main" val="311492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524000" y="2327246"/>
            <a:ext cx="9144000" cy="2387600"/>
          </a:xfrm>
        </p:spPr>
        <p:txBody>
          <a:bodyPr>
            <a:normAutofit fontScale="90000"/>
          </a:bodyPr>
          <a:lstStyle/>
          <a:p>
            <a:r>
              <a:rPr lang="en-US" b="1" dirty="0"/>
              <a:t>Probabilistic safety analysis of the first level of small modular reactors using the example of the SHELF-M RF</a:t>
            </a: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24000" y="4714846"/>
            <a:ext cx="9144000" cy="1655762"/>
          </a:xfrm>
        </p:spPr>
        <p:txBody>
          <a:bodyPr/>
          <a:lstStyle/>
          <a:p>
            <a:pPr algn="r"/>
            <a:r>
              <a:rPr lang="en-GB" dirty="0" err="1"/>
              <a:t>Shiverskiy</a:t>
            </a:r>
            <a:r>
              <a:rPr lang="en-GB" dirty="0"/>
              <a:t> E.A., </a:t>
            </a:r>
            <a:r>
              <a:rPr lang="en-GB" dirty="0" err="1"/>
              <a:t>Pokidov</a:t>
            </a:r>
            <a:r>
              <a:rPr lang="en-GB" dirty="0"/>
              <a:t> G.P, </a:t>
            </a:r>
            <a:r>
              <a:rPr lang="en-GB" dirty="0" err="1"/>
              <a:t>Elistratov</a:t>
            </a:r>
            <a:r>
              <a:rPr lang="en-GB" dirty="0"/>
              <a:t> P.V., Andreev S.S.</a:t>
            </a:r>
          </a:p>
          <a:p>
            <a:pPr algn="r"/>
            <a:r>
              <a:rPr lang="en-US" dirty="0"/>
              <a:t>NIKIET JSC</a:t>
            </a:r>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i="0" dirty="0">
                <a:solidFill>
                  <a:schemeClr val="bg1"/>
                </a:solidFill>
                <a:latin typeface="Arial" panose="020B0604020202020204" pitchFamily="34" charset="0"/>
                <a:cs typeface="Arial" panose="020B0604020202020204" pitchFamily="34" charset="0"/>
              </a:rPr>
              <a:t>Introduction</a:t>
            </a:r>
            <a:endParaRPr lang="en-GB" sz="3100"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441960" y="1605314"/>
            <a:ext cx="10280674" cy="3785652"/>
          </a:xfrm>
          <a:prstGeom prst="rect">
            <a:avLst/>
          </a:prstGeom>
        </p:spPr>
        <p:txBody>
          <a:bodyPr wrap="square">
            <a:spAutoFit/>
          </a:bodyPr>
          <a:lstStyle/>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Main objectives:</a:t>
            </a:r>
          </a:p>
          <a:p>
            <a:pPr algn="just">
              <a:buFontTx/>
              <a:buChar char="-"/>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 perform a probabilistic safety analysis of the SHELF-M RF to determine the frequency of a severe accident (fuel damage in the core above the maximum design limits),</a:t>
            </a:r>
          </a:p>
          <a:p>
            <a:pPr algn="just">
              <a:buFontTx/>
              <a:buChar char="-"/>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 determine the dominant risk contributors and ways to improve the safety of the facility.</a:t>
            </a:r>
          </a:p>
          <a:p>
            <a:pPr algn="just">
              <a:buFontTx/>
              <a:buChar char="-"/>
              <a:tabLst>
                <a:tab pos="36195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PSA is necessary to verify probabilistic safety criteria:</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P(A) ≤ 1.00E-05 1/year</a:t>
            </a:r>
          </a:p>
          <a:p>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Brief description of the SHELF-M reactor facility</a:t>
            </a:r>
            <a:endParaRPr lang="en-GB" sz="3100"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441960" y="1605314"/>
            <a:ext cx="6562689" cy="4708981"/>
          </a:xfrm>
          <a:prstGeom prst="rect">
            <a:avLst/>
          </a:prstGeom>
        </p:spPr>
        <p:txBody>
          <a:bodyPr wrap="square">
            <a:spAutoFit/>
          </a:bodyPr>
          <a:lstStyle/>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The SHELF-M reactor facility is designed to operate as part of the SNPP to supply power to facilities for various purposes in remote and hard-to-reach areas with decentralized power supply.</a:t>
            </a:r>
          </a:p>
          <a:p>
            <a:pPr algn="just">
              <a:tabLst>
                <a:tab pos="361950" algn="l"/>
              </a:tabLst>
            </a:pPr>
            <a:r>
              <a:rPr lang="en-US" sz="2000" dirty="0">
                <a:latin typeface="Arial" panose="020B0604020202020204" pitchFamily="34" charset="0"/>
                <a:cs typeface="Arial" panose="020B0604020202020204" pitchFamily="34" charset="0"/>
              </a:rPr>
              <a:t>As part of the RF, an integral type reactor is used, which ensures the compactness of equipment and media, and also increases the reliability of the facility due to the reduction of communications under the pressure of the primary coolant.</a:t>
            </a:r>
          </a:p>
          <a:p>
            <a:pPr algn="just">
              <a:tabLst>
                <a:tab pos="361950" algn="l"/>
              </a:tabLst>
            </a:pPr>
            <a:r>
              <a:rPr lang="en-US" sz="2000" dirty="0">
                <a:latin typeface="Arial" panose="020B0604020202020204" pitchFamily="34" charset="0"/>
                <a:cs typeface="Arial" panose="020B0604020202020204" pitchFamily="34" charset="0"/>
              </a:rPr>
              <a:t>The coolant and moderator of the reactor facility is high-purity water with ammonia additive to generate hydrogen in it to prevent the generation of corrosive oxidative products of radiolysis.</a:t>
            </a:r>
          </a:p>
          <a:p>
            <a:pPr algn="just">
              <a:tabLst>
                <a:tab pos="361950" algn="l"/>
              </a:tabLst>
            </a:pPr>
            <a:r>
              <a:rPr lang="en-US" sz="2000" dirty="0">
                <a:latin typeface="Arial" panose="020B0604020202020204" pitchFamily="34" charset="0"/>
                <a:cs typeface="Arial" panose="020B0604020202020204" pitchFamily="34" charset="0"/>
              </a:rPr>
              <a:t>The SHELF-M RF has a thermal capacity of 35.2 MW and an 8-year refueling period.</a:t>
            </a:r>
            <a:endParaRPr lang="ru-RU" sz="2000" dirty="0">
              <a:latin typeface="Arial" panose="020B0604020202020204" pitchFamily="34" charset="0"/>
              <a:cs typeface="Arial" panose="020B0604020202020204" pitchFamily="34" charset="0"/>
            </a:endParaRPr>
          </a:p>
        </p:txBody>
      </p:sp>
      <p:pic>
        <p:nvPicPr>
          <p:cNvPr id="5" name="Рисунок 4"/>
          <p:cNvPicPr/>
          <p:nvPr/>
        </p:nvPicPr>
        <p:blipFill>
          <a:blip r:embed="rId2"/>
          <a:stretch>
            <a:fillRect/>
          </a:stretch>
        </p:blipFill>
        <p:spPr>
          <a:xfrm>
            <a:off x="7151299" y="1605313"/>
            <a:ext cx="4563374" cy="3950098"/>
          </a:xfrm>
          <a:prstGeom prst="rect">
            <a:avLst/>
          </a:prstGeom>
        </p:spPr>
      </p:pic>
    </p:spTree>
    <p:extLst>
      <p:ext uri="{BB962C8B-B14F-4D97-AF65-F5344CB8AC3E}">
        <p14:creationId xmlns:p14="http://schemas.microsoft.com/office/powerpoint/2010/main" val="194977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Analysis of the reliability of the SHELF-M RF systems</a:t>
            </a:r>
            <a:endParaRPr lang="en-GB"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38444" y="1349555"/>
            <a:ext cx="5001307" cy="5016758"/>
          </a:xfrm>
          <a:prstGeom prst="rect">
            <a:avLst/>
          </a:prstGeom>
        </p:spPr>
        <p:txBody>
          <a:bodyPr wrap="square">
            <a:spAutoFit/>
          </a:bodyPr>
          <a:lstStyle/>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The reliability analysis of reactor facility systems is performed to determine probabilistic safety indicators of the plant and, if necessary, to develop a set of measures to change (or refine) the design of the systems in order to ensure the required safety with minimal costs.</a:t>
            </a:r>
          </a:p>
          <a:p>
            <a:pPr algn="just">
              <a:tabLst>
                <a:tab pos="361950" algn="l"/>
              </a:tabLst>
            </a:pPr>
            <a:r>
              <a:rPr lang="en-US" sz="2000" dirty="0">
                <a:latin typeface="Arial" panose="020B0604020202020204" pitchFamily="34" charset="0"/>
                <a:cs typeface="Arial" panose="020B0604020202020204" pitchFamily="34" charset="0"/>
              </a:rPr>
              <a:t>The reliability analysis of the systems of the power unit with the SHELF-M RF showed that the dominant contributors to the unreliability of the facility are: hydraulic accumulator of the hydraulic distributor system, makeup system valves, ECCS valves, check valves of the makeup system, valves of the equipment cooling system.</a:t>
            </a:r>
            <a:endParaRPr lang="ru-RU" sz="2000" dirty="0">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327926864"/>
              </p:ext>
            </p:extLst>
          </p:nvPr>
        </p:nvGraphicFramePr>
        <p:xfrm>
          <a:off x="5630585" y="1349555"/>
          <a:ext cx="6172364" cy="5016740"/>
        </p:xfrm>
        <a:graphic>
          <a:graphicData uri="http://schemas.openxmlformats.org/drawingml/2006/table">
            <a:tbl>
              <a:tblPr firstRow="1" firstCol="1" bandRow="1">
                <a:tableStyleId>{073A0DAA-6AF3-43AB-8588-CEC1D06C72B9}</a:tableStyleId>
              </a:tblPr>
              <a:tblGrid>
                <a:gridCol w="504000">
                  <a:extLst>
                    <a:ext uri="{9D8B030D-6E8A-4147-A177-3AD203B41FA5}">
                      <a16:colId xmlns:a16="http://schemas.microsoft.com/office/drawing/2014/main" val="1726642922"/>
                    </a:ext>
                  </a:extLst>
                </a:gridCol>
                <a:gridCol w="1600364">
                  <a:extLst>
                    <a:ext uri="{9D8B030D-6E8A-4147-A177-3AD203B41FA5}">
                      <a16:colId xmlns:a16="http://schemas.microsoft.com/office/drawing/2014/main" val="3260673227"/>
                    </a:ext>
                  </a:extLst>
                </a:gridCol>
                <a:gridCol w="2880000">
                  <a:extLst>
                    <a:ext uri="{9D8B030D-6E8A-4147-A177-3AD203B41FA5}">
                      <a16:colId xmlns:a16="http://schemas.microsoft.com/office/drawing/2014/main" val="4229144109"/>
                    </a:ext>
                  </a:extLst>
                </a:gridCol>
                <a:gridCol w="1188000">
                  <a:extLst>
                    <a:ext uri="{9D8B030D-6E8A-4147-A177-3AD203B41FA5}">
                      <a16:colId xmlns:a16="http://schemas.microsoft.com/office/drawing/2014/main" val="1955107870"/>
                    </a:ext>
                  </a:extLst>
                </a:gridCol>
              </a:tblGrid>
              <a:tr h="333487">
                <a:tc>
                  <a:txBody>
                    <a:bodyPr/>
                    <a:lstStyle/>
                    <a:p>
                      <a:pPr algn="ctr">
                        <a:lnSpc>
                          <a:spcPct val="107000"/>
                        </a:lnSpc>
                        <a:spcBef>
                          <a:spcPts val="300"/>
                        </a:spcBef>
                        <a:spcAft>
                          <a:spcPts val="300"/>
                        </a:spcAft>
                      </a:pPr>
                      <a:r>
                        <a:rPr lang="ru-RU" sz="900" dirty="0" err="1">
                          <a:effectLst/>
                        </a:rPr>
                        <a:t>Item</a:t>
                      </a:r>
                      <a:r>
                        <a:rPr lang="ru-RU" sz="900" dirty="0">
                          <a:effectLst/>
                        </a:rPr>
                        <a:t> </a:t>
                      </a:r>
                      <a:r>
                        <a:rPr lang="ru-RU" sz="900" dirty="0" err="1">
                          <a:effectLst/>
                        </a:rPr>
                        <a:t>number</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Bef>
                          <a:spcPts val="300"/>
                        </a:spcBef>
                        <a:spcAft>
                          <a:spcPts val="300"/>
                        </a:spcAft>
                      </a:pPr>
                      <a:r>
                        <a:rPr lang="ru-RU" sz="900">
                          <a:effectLst/>
                        </a:rPr>
                        <a:t>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Bef>
                          <a:spcPts val="300"/>
                        </a:spcBef>
                        <a:spcAft>
                          <a:spcPts val="300"/>
                        </a:spcAft>
                      </a:pPr>
                      <a:r>
                        <a:rPr lang="en-US" sz="900" dirty="0">
                          <a:effectLst/>
                        </a:rPr>
                        <a:t>Safety</a:t>
                      </a:r>
                      <a:r>
                        <a:rPr lang="ru-RU" sz="900" dirty="0">
                          <a:effectLst/>
                        </a:rPr>
                        <a:t> </a:t>
                      </a:r>
                      <a:r>
                        <a:rPr lang="ru-RU" sz="900" dirty="0" err="1">
                          <a:effectLst/>
                        </a:rPr>
                        <a:t>function</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Bef>
                          <a:spcPts val="300"/>
                        </a:spcBef>
                        <a:spcAft>
                          <a:spcPts val="300"/>
                        </a:spcAft>
                      </a:pPr>
                      <a:r>
                        <a:rPr lang="ru-RU" sz="900" dirty="0" err="1">
                          <a:effectLst/>
                        </a:rPr>
                        <a:t>Reliability</a:t>
                      </a:r>
                      <a:r>
                        <a:rPr lang="ru-RU" sz="900" dirty="0">
                          <a:effectLst/>
                        </a:rPr>
                        <a:t> </a:t>
                      </a:r>
                      <a:r>
                        <a:rPr lang="ru-RU" sz="900" dirty="0" err="1">
                          <a:effectLst/>
                        </a:rPr>
                        <a:t>indicator</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3150591694"/>
                  </a:ext>
                </a:extLst>
              </a:tr>
              <a:tr h="1116436">
                <a:tc>
                  <a:txBody>
                    <a:bodyPr/>
                    <a:lstStyle/>
                    <a:p>
                      <a:pPr algn="ctr">
                        <a:lnSpc>
                          <a:spcPct val="107000"/>
                        </a:lnSpc>
                        <a:spcAft>
                          <a:spcPts val="0"/>
                        </a:spcAft>
                      </a:pPr>
                      <a:r>
                        <a:rPr lang="ru-RU" sz="900" dirty="0">
                          <a:effectLst/>
                        </a:rPr>
                        <a:t>1</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ru-RU" sz="900">
                          <a:effectLst/>
                        </a:rPr>
                        <a:t>Primary circuit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1) Reactor scram and keeping it subcritical</a:t>
                      </a:r>
                      <a:endParaRPr lang="ru-RU" sz="800">
                        <a:effectLst/>
                      </a:endParaRPr>
                    </a:p>
                    <a:p>
                      <a:pPr>
                        <a:lnSpc>
                          <a:spcPct val="107000"/>
                        </a:lnSpc>
                        <a:spcAft>
                          <a:spcPts val="0"/>
                        </a:spcAft>
                      </a:pPr>
                      <a:r>
                        <a:rPr lang="en-US" sz="900">
                          <a:effectLst/>
                        </a:rPr>
                        <a:t>2) Retention of radioactive elements within the primary circuit by means of isolation valves</a:t>
                      </a:r>
                      <a:endParaRPr lang="ru-RU" sz="800">
                        <a:effectLst/>
                      </a:endParaRPr>
                    </a:p>
                    <a:p>
                      <a:pPr>
                        <a:lnSpc>
                          <a:spcPct val="107000"/>
                        </a:lnSpc>
                        <a:spcAft>
                          <a:spcPts val="0"/>
                        </a:spcAft>
                      </a:pPr>
                      <a:r>
                        <a:rPr lang="en-US" sz="900">
                          <a:effectLst/>
                        </a:rPr>
                        <a:t>3) RF protection against overpressure in the reactor vessel</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dirty="0">
                          <a:effectLst/>
                        </a:rPr>
                        <a:t>Q = 7.38E − 03 1/</a:t>
                      </a:r>
                      <a:r>
                        <a:rPr lang="en-US" sz="900" dirty="0" err="1">
                          <a:effectLst/>
                        </a:rPr>
                        <a:t>req</a:t>
                      </a:r>
                      <a:endParaRPr lang="ru-RU" sz="800" dirty="0">
                        <a:effectLst/>
                      </a:endParaRPr>
                    </a:p>
                    <a:p>
                      <a:pPr>
                        <a:lnSpc>
                          <a:spcPct val="107000"/>
                        </a:lnSpc>
                        <a:spcAft>
                          <a:spcPts val="0"/>
                        </a:spcAft>
                      </a:pPr>
                      <a:r>
                        <a:rPr lang="en-US" sz="900" dirty="0">
                          <a:effectLst/>
                        </a:rPr>
                        <a:t>W = 1.99E − 06 1/h</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3555037934"/>
                  </a:ext>
                </a:extLst>
              </a:tr>
              <a:tr h="333487">
                <a:tc>
                  <a:txBody>
                    <a:bodyPr/>
                    <a:lstStyle/>
                    <a:p>
                      <a:pPr algn="ctr">
                        <a:lnSpc>
                          <a:spcPct val="107000"/>
                        </a:lnSpc>
                        <a:spcAft>
                          <a:spcPts val="0"/>
                        </a:spcAft>
                      </a:pPr>
                      <a:r>
                        <a:rPr lang="ru-RU" sz="900" dirty="0">
                          <a:effectLst/>
                        </a:rPr>
                        <a:t>2</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ru-RU" sz="900">
                          <a:effectLst/>
                        </a:rPr>
                        <a:t>Secondary circuit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Reactor emergency cooldown by the secondary circuit</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Q = 1.38E − 04 1/req</a:t>
                      </a:r>
                      <a:endParaRPr lang="ru-RU" sz="800">
                        <a:effectLst/>
                      </a:endParaRPr>
                    </a:p>
                    <a:p>
                      <a:pPr>
                        <a:lnSpc>
                          <a:spcPct val="107000"/>
                        </a:lnSpc>
                        <a:spcAft>
                          <a:spcPts val="0"/>
                        </a:spcAft>
                      </a:pPr>
                      <a:r>
                        <a:rPr lang="en-US" sz="900">
                          <a:effectLst/>
                        </a:rPr>
                        <a:t>W = 4.52E − 08 1/h</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3253821686"/>
                  </a:ext>
                </a:extLst>
              </a:tr>
              <a:tr h="478472">
                <a:tc>
                  <a:txBody>
                    <a:bodyPr/>
                    <a:lstStyle/>
                    <a:p>
                      <a:pPr algn="ctr">
                        <a:lnSpc>
                          <a:spcPct val="107000"/>
                        </a:lnSpc>
                        <a:spcAft>
                          <a:spcPts val="0"/>
                        </a:spcAft>
                      </a:pPr>
                      <a:r>
                        <a:rPr lang="ru-RU" sz="900" dirty="0">
                          <a:effectLst/>
                        </a:rPr>
                        <a:t>3</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en-US" sz="900" dirty="0">
                          <a:effectLst/>
                        </a:rPr>
                        <a:t>Reactor unit emergency cooling system</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Coolant loss compensation (small, medium and large leaks)</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Q = 7.56E − 0</a:t>
                      </a:r>
                      <a:r>
                        <a:rPr lang="ru-RU" sz="900">
                          <a:effectLst/>
                        </a:rPr>
                        <a:t>6 1/req</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4150983188"/>
                  </a:ext>
                </a:extLst>
              </a:tr>
              <a:tr h="333487">
                <a:tc>
                  <a:txBody>
                    <a:bodyPr/>
                    <a:lstStyle/>
                    <a:p>
                      <a:pPr algn="ctr">
                        <a:lnSpc>
                          <a:spcPct val="107000"/>
                        </a:lnSpc>
                        <a:spcAft>
                          <a:spcPts val="0"/>
                        </a:spcAft>
                      </a:pPr>
                      <a:r>
                        <a:rPr lang="ru-RU" sz="900" dirty="0">
                          <a:effectLst/>
                        </a:rPr>
                        <a:t>4</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ru-RU" sz="900">
                          <a:effectLst/>
                        </a:rPr>
                        <a:t>Reactor emergency cooldown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Emergency reactor cooldown via ECS</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Q = 7.57E − 0</a:t>
                      </a:r>
                      <a:r>
                        <a:rPr lang="ru-RU" sz="900">
                          <a:effectLst/>
                        </a:rPr>
                        <a:t>7 1/req</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3494170402"/>
                  </a:ext>
                </a:extLst>
              </a:tr>
              <a:tr h="318981">
                <a:tc>
                  <a:txBody>
                    <a:bodyPr/>
                    <a:lstStyle/>
                    <a:p>
                      <a:pPr algn="ctr">
                        <a:lnSpc>
                          <a:spcPct val="107000"/>
                        </a:lnSpc>
                        <a:spcAft>
                          <a:spcPts val="0"/>
                        </a:spcAft>
                      </a:pPr>
                      <a:r>
                        <a:rPr lang="ru-RU" sz="900" dirty="0">
                          <a:effectLst/>
                        </a:rPr>
                        <a:t>5</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ru-RU" sz="900">
                          <a:effectLst/>
                        </a:rPr>
                        <a:t>Equipment cooling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ru-RU" sz="900">
                          <a:effectLst/>
                        </a:rPr>
                        <a:t>-</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W</a:t>
                      </a:r>
                      <a:r>
                        <a:rPr lang="ru-RU" sz="900">
                          <a:effectLst/>
                        </a:rPr>
                        <a:t> = </a:t>
                      </a:r>
                      <a:r>
                        <a:rPr lang="en-US" sz="900">
                          <a:effectLst/>
                        </a:rPr>
                        <a:t>2.84E − 0</a:t>
                      </a:r>
                      <a:r>
                        <a:rPr lang="ru-RU" sz="900">
                          <a:effectLst/>
                        </a:rPr>
                        <a:t>7 1/h</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354076035"/>
                  </a:ext>
                </a:extLst>
              </a:tr>
              <a:tr h="666973">
                <a:tc>
                  <a:txBody>
                    <a:bodyPr/>
                    <a:lstStyle/>
                    <a:p>
                      <a:pPr algn="ctr">
                        <a:lnSpc>
                          <a:spcPct val="107000"/>
                        </a:lnSpc>
                        <a:spcAft>
                          <a:spcPts val="0"/>
                        </a:spcAft>
                      </a:pPr>
                      <a:r>
                        <a:rPr lang="ru-RU" sz="900" dirty="0">
                          <a:effectLst/>
                        </a:rPr>
                        <a:t>6</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en-US" sz="900">
                          <a:effectLst/>
                        </a:rPr>
                        <a:t>Makeup and Emergency Absorber Insertion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1) Reactor emergency outage and maintenance in subcritical state</a:t>
                      </a:r>
                      <a:endParaRPr lang="ru-RU" sz="800">
                        <a:effectLst/>
                      </a:endParaRPr>
                    </a:p>
                    <a:p>
                      <a:pPr>
                        <a:lnSpc>
                          <a:spcPct val="107000"/>
                        </a:lnSpc>
                        <a:spcAft>
                          <a:spcPts val="0"/>
                        </a:spcAft>
                      </a:pPr>
                      <a:r>
                        <a:rPr lang="en-US" sz="900">
                          <a:effectLst/>
                        </a:rPr>
                        <a:t>2) Compensation of coolant loss (small, medium and large leaks)</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Q</a:t>
                      </a:r>
                      <a:r>
                        <a:rPr lang="ru-RU" sz="900">
                          <a:effectLst/>
                        </a:rPr>
                        <a:t> = </a:t>
                      </a:r>
                      <a:r>
                        <a:rPr lang="en-US" sz="900">
                          <a:effectLst/>
                        </a:rPr>
                        <a:t>4.89E − 0</a:t>
                      </a:r>
                      <a:r>
                        <a:rPr lang="ru-RU" sz="900">
                          <a:effectLst/>
                        </a:rPr>
                        <a:t>6 1/req</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2741342769"/>
                  </a:ext>
                </a:extLst>
              </a:tr>
              <a:tr h="956945">
                <a:tc>
                  <a:txBody>
                    <a:bodyPr/>
                    <a:lstStyle/>
                    <a:p>
                      <a:pPr algn="ctr">
                        <a:lnSpc>
                          <a:spcPct val="107000"/>
                        </a:lnSpc>
                        <a:spcAft>
                          <a:spcPts val="0"/>
                        </a:spcAft>
                      </a:pPr>
                      <a:r>
                        <a:rPr lang="ru-RU" sz="900" dirty="0">
                          <a:effectLst/>
                        </a:rPr>
                        <a:t>7</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en-US" sz="900">
                          <a:effectLst/>
                        </a:rPr>
                        <a:t>Steam generator and ECS intermediate heat exchanger overpressure prevention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RF protection against overpressure in the reactor vessel</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Q</a:t>
                      </a:r>
                      <a:r>
                        <a:rPr lang="ru-RU" sz="900">
                          <a:effectLst/>
                        </a:rPr>
                        <a:t> = 1</a:t>
                      </a:r>
                      <a:r>
                        <a:rPr lang="en-US" sz="900">
                          <a:effectLst/>
                        </a:rPr>
                        <a:t>.</a:t>
                      </a:r>
                      <a:r>
                        <a:rPr lang="ru-RU" sz="900">
                          <a:effectLst/>
                        </a:rPr>
                        <a:t>47</a:t>
                      </a:r>
                      <a:r>
                        <a:rPr lang="en-US" sz="900">
                          <a:effectLst/>
                        </a:rPr>
                        <a:t>E − 0</a:t>
                      </a:r>
                      <a:r>
                        <a:rPr lang="ru-RU" sz="900">
                          <a:effectLst/>
                        </a:rPr>
                        <a:t>8 1/req</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1203728128"/>
                  </a:ext>
                </a:extLst>
              </a:tr>
              <a:tr h="478472">
                <a:tc>
                  <a:txBody>
                    <a:bodyPr/>
                    <a:lstStyle/>
                    <a:p>
                      <a:pPr algn="ctr">
                        <a:lnSpc>
                          <a:spcPct val="107000"/>
                        </a:lnSpc>
                        <a:spcAft>
                          <a:spcPts val="0"/>
                        </a:spcAft>
                      </a:pPr>
                      <a:r>
                        <a:rPr lang="ru-RU" sz="900" dirty="0">
                          <a:effectLst/>
                        </a:rPr>
                        <a:t>8</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gn="ctr">
                        <a:lnSpc>
                          <a:spcPct val="107000"/>
                        </a:lnSpc>
                        <a:spcAft>
                          <a:spcPts val="0"/>
                        </a:spcAft>
                      </a:pPr>
                      <a:r>
                        <a:rPr lang="en-US" sz="900">
                          <a:effectLst/>
                        </a:rPr>
                        <a:t>SV and overpressure protection system</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a:effectLst/>
                        </a:rPr>
                        <a:t>Protection of the SV and containment against overpressure</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tc>
                  <a:txBody>
                    <a:bodyPr/>
                    <a:lstStyle/>
                    <a:p>
                      <a:pPr>
                        <a:lnSpc>
                          <a:spcPct val="107000"/>
                        </a:lnSpc>
                        <a:spcAft>
                          <a:spcPts val="0"/>
                        </a:spcAft>
                      </a:pPr>
                      <a:r>
                        <a:rPr lang="en-US" sz="900" dirty="0">
                          <a:effectLst/>
                        </a:rPr>
                        <a:t>Q</a:t>
                      </a:r>
                      <a:r>
                        <a:rPr lang="ru-RU" sz="900" dirty="0">
                          <a:effectLst/>
                        </a:rPr>
                        <a:t> = 3.44</a:t>
                      </a:r>
                      <a:r>
                        <a:rPr lang="en-US" sz="900" dirty="0">
                          <a:effectLst/>
                        </a:rPr>
                        <a:t>E − 0</a:t>
                      </a:r>
                      <a:r>
                        <a:rPr lang="ru-RU" sz="900" dirty="0">
                          <a:effectLst/>
                        </a:rPr>
                        <a:t>3 1/</a:t>
                      </a:r>
                      <a:r>
                        <a:rPr lang="ru-RU" sz="900" dirty="0" err="1">
                          <a:effectLst/>
                        </a:rPr>
                        <a:t>req</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187" marR="49187" marT="0" marB="0" anchor="ctr"/>
                </a:tc>
                <a:extLst>
                  <a:ext uri="{0D108BD9-81ED-4DB2-BD59-A6C34878D82A}">
                    <a16:rowId xmlns:a16="http://schemas.microsoft.com/office/drawing/2014/main" val="1092146087"/>
                  </a:ext>
                </a:extLst>
              </a:tr>
            </a:tbl>
          </a:graphicData>
        </a:graphic>
      </p:graphicFrame>
    </p:spTree>
    <p:extLst>
      <p:ext uri="{BB962C8B-B14F-4D97-AF65-F5344CB8AC3E}">
        <p14:creationId xmlns:p14="http://schemas.microsoft.com/office/powerpoint/2010/main" val="192150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Analysis of initiating events</a:t>
            </a:r>
            <a:endParaRPr lang="en-GB" sz="3100"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38444" y="1349555"/>
            <a:ext cx="11384854" cy="4708981"/>
          </a:xfrm>
          <a:prstGeom prst="rect">
            <a:avLst/>
          </a:prstGeom>
        </p:spPr>
        <p:txBody>
          <a:bodyPr wrap="square">
            <a:spAutoFit/>
          </a:bodyPr>
          <a:lstStyle/>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As part of the IE analysis, events were considered, the potential consequences of which can cause the release of radioactive substances from nuclear fuel located within the location of the ASMM.</a:t>
            </a:r>
          </a:p>
          <a:p>
            <a:pPr algn="just">
              <a:tabLst>
                <a:tab pos="361950" algn="l"/>
              </a:tabLst>
            </a:pPr>
            <a:endParaRPr lang="en-US" sz="2000" dirty="0">
              <a:latin typeface="Arial" panose="020B0604020202020204" pitchFamily="34" charset="0"/>
              <a:cs typeface="Arial" panose="020B0604020202020204" pitchFamily="34" charset="0"/>
            </a:endParaRPr>
          </a:p>
          <a:p>
            <a:pPr algn="just">
              <a:tabLst>
                <a:tab pos="361950" algn="l"/>
              </a:tabLst>
            </a:pPr>
            <a:r>
              <a:rPr lang="en-US" sz="2000" dirty="0">
                <a:latin typeface="Arial" panose="020B0604020202020204" pitchFamily="34" charset="0"/>
                <a:cs typeface="Arial" panose="020B0604020202020204" pitchFamily="34" charset="0"/>
              </a:rPr>
              <a:t>The following groups of events were considered as IE:</a:t>
            </a:r>
          </a:p>
          <a:p>
            <a:pPr algn="just">
              <a:tabLst>
                <a:tab pos="361950" algn="l"/>
              </a:tabLst>
            </a:pPr>
            <a:r>
              <a:rPr lang="en-US" sz="2000" dirty="0">
                <a:latin typeface="Arial" panose="020B0604020202020204" pitchFamily="34" charset="0"/>
                <a:cs typeface="Arial" panose="020B0604020202020204" pitchFamily="34" charset="0"/>
              </a:rPr>
              <a:t>1. Internal IE:</a:t>
            </a:r>
          </a:p>
          <a:p>
            <a:pPr indent="361950" algn="just">
              <a:tabLst>
                <a:tab pos="361950" algn="l"/>
              </a:tabLst>
            </a:pPr>
            <a:r>
              <a:rPr lang="en-US" sz="2000" dirty="0">
                <a:latin typeface="Arial" panose="020B0604020202020204" pitchFamily="34" charset="0"/>
                <a:cs typeface="Arial" panose="020B0604020202020204" pitchFamily="34" charset="0"/>
              </a:rPr>
              <a:t>1.1 Group of IEs leading to unauthorized reactivity change,</a:t>
            </a:r>
          </a:p>
          <a:p>
            <a:pPr indent="361950" algn="just">
              <a:tabLst>
                <a:tab pos="361950" algn="l"/>
              </a:tabLst>
            </a:pPr>
            <a:r>
              <a:rPr lang="en-US" sz="2000" dirty="0">
                <a:latin typeface="Arial" panose="020B0604020202020204" pitchFamily="34" charset="0"/>
                <a:cs typeface="Arial" panose="020B0604020202020204" pitchFamily="34" charset="0"/>
              </a:rPr>
              <a:t>1.2 Group of IEs leading to the loss of heat removal from the core,</a:t>
            </a:r>
          </a:p>
          <a:p>
            <a:pPr indent="361950" algn="just">
              <a:tabLst>
                <a:tab pos="361950" algn="l"/>
              </a:tabLst>
            </a:pPr>
            <a:r>
              <a:rPr lang="en-US" sz="2000" dirty="0">
                <a:latin typeface="Arial" panose="020B0604020202020204" pitchFamily="34" charset="0"/>
                <a:cs typeface="Arial" panose="020B0604020202020204" pitchFamily="34" charset="0"/>
              </a:rPr>
              <a:t>1.3 Group of IEs leading to the loss of heat removal by secondary circuit,</a:t>
            </a:r>
          </a:p>
          <a:p>
            <a:pPr indent="361950" algn="just">
              <a:tabLst>
                <a:tab pos="361950" algn="l"/>
              </a:tabLst>
            </a:pPr>
            <a:r>
              <a:rPr lang="en-US" sz="2000" dirty="0">
                <a:latin typeface="Arial" panose="020B0604020202020204" pitchFamily="34" charset="0"/>
                <a:cs typeface="Arial" panose="020B0604020202020204" pitchFamily="34" charset="0"/>
              </a:rPr>
              <a:t>1.4 IE group leading to the loss of the primary circuit coolant,</a:t>
            </a:r>
          </a:p>
          <a:p>
            <a:pPr indent="361950" algn="just">
              <a:tabLst>
                <a:tab pos="361950" algn="l"/>
              </a:tabLst>
            </a:pPr>
            <a:r>
              <a:rPr lang="en-US" sz="2000" dirty="0">
                <a:latin typeface="Arial" panose="020B0604020202020204" pitchFamily="34" charset="0"/>
                <a:cs typeface="Arial" panose="020B0604020202020204" pitchFamily="34" charset="0"/>
              </a:rPr>
              <a:t>1.5 IE group involving the loss of the system power,</a:t>
            </a:r>
          </a:p>
          <a:p>
            <a:pPr indent="361950" algn="just">
              <a:tabLst>
                <a:tab pos="361950" algn="l"/>
              </a:tabLst>
            </a:pPr>
            <a:r>
              <a:rPr lang="en-US" sz="2000" dirty="0">
                <a:latin typeface="Arial" panose="020B0604020202020204" pitchFamily="34" charset="0"/>
                <a:cs typeface="Arial" panose="020B0604020202020204" pitchFamily="34" charset="0"/>
              </a:rPr>
              <a:t>1.6 IE group leading to the loss of nuclear fuel handling;</a:t>
            </a:r>
          </a:p>
          <a:p>
            <a:pPr algn="just">
              <a:tabLst>
                <a:tab pos="361950" algn="l"/>
              </a:tabLst>
            </a:pPr>
            <a:r>
              <a:rPr lang="en-US" sz="2000" dirty="0">
                <a:latin typeface="Arial" panose="020B0604020202020204" pitchFamily="34" charset="0"/>
                <a:cs typeface="Arial" panose="020B0604020202020204" pitchFamily="34" charset="0"/>
              </a:rPr>
              <a:t>2. Onsite IEs caused by indoor fires;</a:t>
            </a:r>
          </a:p>
          <a:p>
            <a:pPr algn="just">
              <a:tabLst>
                <a:tab pos="361950" algn="l"/>
              </a:tabLst>
            </a:pPr>
            <a:r>
              <a:rPr lang="en-US" sz="2000" dirty="0">
                <a:latin typeface="Arial" panose="020B0604020202020204" pitchFamily="34" charset="0"/>
                <a:cs typeface="Arial" panose="020B0604020202020204" pitchFamily="34" charset="0"/>
              </a:rPr>
              <a:t>3. External IE of natural and cosmic nature (meteorite fall, hurricane wind, extreme weather conditions (including precipitation), sand and snow storms).</a:t>
            </a:r>
          </a:p>
          <a:p>
            <a:pPr algn="just">
              <a:tabLst>
                <a:tab pos="361950" algn="l"/>
              </a:tabLst>
            </a:pPr>
            <a:endParaRPr lang="ru-RU" sz="2000" dirty="0">
              <a:latin typeface="Arial" panose="020B0604020202020204" pitchFamily="34" charset="0"/>
              <a:cs typeface="Arial" panose="020B0604020202020204" pitchFamily="34" charset="0"/>
            </a:endParaRPr>
          </a:p>
        </p:txBody>
      </p:sp>
      <p:sp>
        <p:nvSpPr>
          <p:cNvPr id="3" name="Прямоугольник 2"/>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sp>
        <p:nvSpPr>
          <p:cNvPr id="5" name="Прямоугольник 4"/>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spTree>
    <p:extLst>
      <p:ext uri="{BB962C8B-B14F-4D97-AF65-F5344CB8AC3E}">
        <p14:creationId xmlns:p14="http://schemas.microsoft.com/office/powerpoint/2010/main" val="235614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Examples of accidents: Reactor vessel break</a:t>
            </a:r>
            <a:endParaRPr lang="en-GB" sz="3100"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38444" y="1349555"/>
            <a:ext cx="11384854" cy="1631216"/>
          </a:xfrm>
          <a:prstGeom prst="rect">
            <a:avLst/>
          </a:prstGeom>
        </p:spPr>
        <p:txBody>
          <a:bodyPr wrap="square">
            <a:spAutoFit/>
          </a:bodyPr>
          <a:lstStyle/>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As part of the above analysis, the RF end states were postulated which are involved in the emergency scenarios for the initiating events under consideration and reflect the extent of damage to nuclear materials within the NPP site:</a:t>
            </a:r>
          </a:p>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1)	State S – successful completion of the emergency scenario,</a:t>
            </a:r>
          </a:p>
          <a:p>
            <a:pPr algn="just">
              <a:tabLst>
                <a:tab pos="361950" algn="l"/>
              </a:tabLst>
            </a:pPr>
            <a:r>
              <a:rPr lang="en-US" sz="2000" dirty="0">
                <a:latin typeface="Arial" panose="020B0604020202020204" pitchFamily="34" charset="0"/>
                <a:ea typeface="Calibri" panose="020F0502020204030204" pitchFamily="34" charset="0"/>
                <a:cs typeface="Arial" panose="020B0604020202020204" pitchFamily="34" charset="0"/>
              </a:rPr>
              <a:t>2)	State A – core damage (severe accident).</a:t>
            </a:r>
          </a:p>
        </p:txBody>
      </p:sp>
      <p:sp>
        <p:nvSpPr>
          <p:cNvPr id="3" name="Прямоугольник 2"/>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sp>
        <p:nvSpPr>
          <p:cNvPr id="5" name="Прямоугольник 4"/>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pic>
        <p:nvPicPr>
          <p:cNvPr id="6" name="Рисунок 5"/>
          <p:cNvPicPr/>
          <p:nvPr/>
        </p:nvPicPr>
        <p:blipFill rotWithShape="1">
          <a:blip r:embed="rId2">
            <a:extLst>
              <a:ext uri="{28A0092B-C50C-407E-A947-70E740481C1C}">
                <a14:useLocalDpi xmlns:a14="http://schemas.microsoft.com/office/drawing/2010/main" val="0"/>
              </a:ext>
            </a:extLst>
          </a:blip>
          <a:srcRect r="27365"/>
          <a:stretch/>
        </p:blipFill>
        <p:spPr bwMode="auto">
          <a:xfrm>
            <a:off x="1520376" y="3074550"/>
            <a:ext cx="8902461" cy="33117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390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59" y="362884"/>
            <a:ext cx="10548093" cy="8928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Examples of accidents: PCECP malfunction (disconnection, jamming, speed reduction)</a:t>
            </a:r>
            <a:endParaRPr lang="en-GB" sz="3100" b="1" i="0"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sp>
        <p:nvSpPr>
          <p:cNvPr id="5" name="Прямоугольник 4"/>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pic>
        <p:nvPicPr>
          <p:cNvPr id="8" name="Рисунок 7"/>
          <p:cNvPicPr/>
          <p:nvPr/>
        </p:nvPicPr>
        <p:blipFill rotWithShape="1">
          <a:blip r:embed="rId2">
            <a:extLst>
              <a:ext uri="{28A0092B-C50C-407E-A947-70E740481C1C}">
                <a14:useLocalDpi xmlns:a14="http://schemas.microsoft.com/office/drawing/2010/main" val="0"/>
              </a:ext>
            </a:extLst>
          </a:blip>
          <a:srcRect r="27922"/>
          <a:stretch/>
        </p:blipFill>
        <p:spPr bwMode="auto">
          <a:xfrm>
            <a:off x="461340" y="1255775"/>
            <a:ext cx="11305090" cy="5439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82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bg1"/>
                </a:solidFill>
                <a:latin typeface="Arial" panose="020B0604020202020204" pitchFamily="34" charset="0"/>
                <a:cs typeface="Arial" panose="020B0604020202020204" pitchFamily="34" charset="0"/>
              </a:rPr>
              <a:t>Results of calculating the severe accident probability</a:t>
            </a:r>
            <a:endParaRPr lang="en-GB" sz="3100" b="1" i="0"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38445" y="1349555"/>
            <a:ext cx="6036476" cy="5324535"/>
          </a:xfrm>
          <a:prstGeom prst="rect">
            <a:avLst/>
          </a:prstGeom>
        </p:spPr>
        <p:txBody>
          <a:bodyPr wrap="square">
            <a:spAutoFit/>
          </a:bodyPr>
          <a:lstStyle/>
          <a:p>
            <a:pPr algn="just">
              <a:tabLst>
                <a:tab pos="361950" algn="l"/>
              </a:tabLst>
            </a:pPr>
            <a:r>
              <a:rPr lang="en-US" sz="2000" dirty="0">
                <a:latin typeface="Arial" panose="020B0604020202020204" pitchFamily="34" charset="0"/>
                <a:cs typeface="Arial" panose="020B0604020202020204" pitchFamily="34" charset="0"/>
              </a:rPr>
              <a:t>The severe accident probability (SAP) for internal IEs, onsite impacts caused by fires and flooding, and external impacts excluding seismic impacts, and the overall risk value for reactor core damage were estimated in the process of calculating the PSA model for a power unit with the SHELF-M reactor facility.</a:t>
            </a:r>
          </a:p>
          <a:p>
            <a:pPr algn="just">
              <a:tabLst>
                <a:tab pos="361950" algn="l"/>
              </a:tabLst>
            </a:pPr>
            <a:r>
              <a:rPr lang="en-US" sz="2000" dirty="0">
                <a:latin typeface="Arial" panose="020B0604020202020204" pitchFamily="34" charset="0"/>
                <a:cs typeface="Arial" panose="020B0604020202020204" pitchFamily="34" charset="0"/>
              </a:rPr>
              <a:t>The predominant contributors to the SAP in the event of the maximum design limits being exceeded for the fuel cladding and fuel temperature are initiating events:</a:t>
            </a:r>
          </a:p>
          <a:p>
            <a:pPr algn="just">
              <a:tabLst>
                <a:tab pos="361950" algn="l"/>
              </a:tabLst>
            </a:pPr>
            <a:r>
              <a:rPr lang="en-US" sz="2000" dirty="0">
                <a:latin typeface="Arial" panose="020B0604020202020204" pitchFamily="34" charset="0"/>
                <a:cs typeface="Arial" panose="020B0604020202020204" pitchFamily="34" charset="0"/>
              </a:rPr>
              <a:t>- leading to the loss of primary coolant,</a:t>
            </a:r>
          </a:p>
          <a:p>
            <a:pPr algn="just">
              <a:tabLst>
                <a:tab pos="361950" algn="l"/>
              </a:tabLst>
            </a:pPr>
            <a:r>
              <a:rPr lang="en-US" sz="2000" dirty="0">
                <a:latin typeface="Arial" panose="020B0604020202020204" pitchFamily="34" charset="0"/>
                <a:cs typeface="Arial" panose="020B0604020202020204" pitchFamily="34" charset="0"/>
              </a:rPr>
              <a:t>- leading to the loss of heat removal by the secondary circuit.</a:t>
            </a:r>
          </a:p>
          <a:p>
            <a:pPr algn="just">
              <a:tabLst>
                <a:tab pos="361950" algn="l"/>
              </a:tabLst>
            </a:pPr>
            <a:endParaRPr lang="en-US" sz="2000" dirty="0">
              <a:latin typeface="Arial" panose="020B0604020202020204" pitchFamily="34" charset="0"/>
              <a:cs typeface="Arial" panose="020B0604020202020204" pitchFamily="34" charset="0"/>
            </a:endParaRPr>
          </a:p>
          <a:p>
            <a:pPr algn="ctr">
              <a:tabLst>
                <a:tab pos="361950" algn="l"/>
              </a:tabLst>
            </a:pPr>
            <a:r>
              <a:rPr lang="en-US" sz="2000" dirty="0">
                <a:latin typeface="Arial" panose="020B0604020202020204" pitchFamily="34" charset="0"/>
                <a:cs typeface="Arial" panose="020B0604020202020204" pitchFamily="34" charset="0"/>
              </a:rPr>
              <a:t>P(A)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5.59E-05 1/year &gt; 1.00E-05 1/year</a:t>
            </a:r>
          </a:p>
          <a:p>
            <a:pPr algn="just">
              <a:tabLst>
                <a:tab pos="361950" algn="l"/>
              </a:tabLst>
            </a:pPr>
            <a:endParaRPr lang="en-US" sz="2000" dirty="0">
              <a:latin typeface="Arial" panose="020B0604020202020204" pitchFamily="34" charset="0"/>
              <a:cs typeface="Arial" panose="020B0604020202020204" pitchFamily="34" charset="0"/>
            </a:endParaRPr>
          </a:p>
        </p:txBody>
      </p:sp>
      <p:sp>
        <p:nvSpPr>
          <p:cNvPr id="3" name="Прямоугольник 2"/>
          <p:cNvSpPr/>
          <p:nvPr/>
        </p:nvSpPr>
        <p:spPr>
          <a:xfrm>
            <a:off x="5971607" y="3244334"/>
            <a:ext cx="24878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175190142"/>
              </p:ext>
            </p:extLst>
          </p:nvPr>
        </p:nvGraphicFramePr>
        <p:xfrm>
          <a:off x="6438177" y="1349555"/>
          <a:ext cx="5544000" cy="5121221"/>
        </p:xfrm>
        <a:graphic>
          <a:graphicData uri="http://schemas.openxmlformats.org/drawingml/2006/table">
            <a:tbl>
              <a:tblPr firstRow="1" firstCol="1" bandRow="1">
                <a:tableStyleId>{073A0DAA-6AF3-43AB-8588-CEC1D06C72B9}</a:tableStyleId>
              </a:tblPr>
              <a:tblGrid>
                <a:gridCol w="2880000">
                  <a:extLst>
                    <a:ext uri="{9D8B030D-6E8A-4147-A177-3AD203B41FA5}">
                      <a16:colId xmlns:a16="http://schemas.microsoft.com/office/drawing/2014/main" val="232509201"/>
                    </a:ext>
                  </a:extLst>
                </a:gridCol>
                <a:gridCol w="1332000">
                  <a:extLst>
                    <a:ext uri="{9D8B030D-6E8A-4147-A177-3AD203B41FA5}">
                      <a16:colId xmlns:a16="http://schemas.microsoft.com/office/drawing/2014/main" val="834392444"/>
                    </a:ext>
                  </a:extLst>
                </a:gridCol>
                <a:gridCol w="1332000">
                  <a:extLst>
                    <a:ext uri="{9D8B030D-6E8A-4147-A177-3AD203B41FA5}">
                      <a16:colId xmlns:a16="http://schemas.microsoft.com/office/drawing/2014/main" val="3160215769"/>
                    </a:ext>
                  </a:extLst>
                </a:gridCol>
              </a:tblGrid>
              <a:tr h="504000">
                <a:tc>
                  <a:txBody>
                    <a:bodyPr/>
                    <a:lstStyle/>
                    <a:p>
                      <a:pPr algn="ctr">
                        <a:lnSpc>
                          <a:spcPct val="150000"/>
                        </a:lnSpc>
                        <a:spcAft>
                          <a:spcPts val="0"/>
                        </a:spcAft>
                        <a:tabLst>
                          <a:tab pos="629920" algn="l"/>
                          <a:tab pos="629920" algn="l"/>
                        </a:tabLst>
                      </a:pPr>
                      <a:r>
                        <a:rPr lang="en-US" sz="900" dirty="0">
                          <a:effectLst/>
                        </a:rPr>
                        <a:t>Group of </a:t>
                      </a:r>
                      <a:r>
                        <a:rPr lang="ru-RU" sz="900" dirty="0">
                          <a:effectLst/>
                        </a:rPr>
                        <a:t>I</a:t>
                      </a:r>
                      <a:r>
                        <a:rPr lang="en-US" sz="900" dirty="0" err="1">
                          <a:effectLst/>
                        </a:rPr>
                        <a:t>Es</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SAP (Category A) prior to proposed changes, 1/year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SAP (Category A) prior to proposed changes, 1/year</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1415269576"/>
                  </a:ext>
                </a:extLst>
              </a:tr>
              <a:tr h="253292">
                <a:tc gridSpan="3">
                  <a:txBody>
                    <a:bodyPr/>
                    <a:lstStyle/>
                    <a:p>
                      <a:pPr algn="just">
                        <a:lnSpc>
                          <a:spcPct val="150000"/>
                        </a:lnSpc>
                        <a:spcAft>
                          <a:spcPts val="0"/>
                        </a:spcAft>
                        <a:tabLst>
                          <a:tab pos="629920" algn="l"/>
                          <a:tab pos="629920" algn="l"/>
                        </a:tabLst>
                      </a:pPr>
                      <a:r>
                        <a:rPr lang="ru-RU" sz="900" dirty="0">
                          <a:effectLst/>
                        </a:rPr>
                        <a:t>1. </a:t>
                      </a:r>
                      <a:r>
                        <a:rPr lang="ru-RU" sz="900" dirty="0" err="1">
                          <a:effectLst/>
                        </a:rPr>
                        <a:t>Internal</a:t>
                      </a:r>
                      <a:r>
                        <a:rPr lang="ru-RU" sz="900" dirty="0">
                          <a:effectLst/>
                        </a:rPr>
                        <a:t> </a:t>
                      </a:r>
                      <a:r>
                        <a:rPr lang="ru-RU" sz="900" dirty="0" err="1">
                          <a:effectLst/>
                        </a:rPr>
                        <a:t>IEs</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12052740"/>
                  </a:ext>
                </a:extLst>
              </a:tr>
              <a:tr h="491312">
                <a:tc>
                  <a:txBody>
                    <a:bodyPr/>
                    <a:lstStyle/>
                    <a:p>
                      <a:pPr algn="just">
                        <a:lnSpc>
                          <a:spcPct val="150000"/>
                        </a:lnSpc>
                        <a:spcAft>
                          <a:spcPts val="0"/>
                        </a:spcAft>
                        <a:tabLst>
                          <a:tab pos="629920" algn="l"/>
                          <a:tab pos="629920" algn="l"/>
                        </a:tabLst>
                      </a:pPr>
                      <a:r>
                        <a:rPr lang="en-US" sz="900">
                          <a:effectLst/>
                        </a:rPr>
                        <a:t>1.1 Group of IEs leading to unauthorized reactivity change</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4.13E-07</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43" marR="7043" marT="7043" marB="0" anchor="ctr"/>
                </a:tc>
                <a:tc>
                  <a:txBody>
                    <a:bodyPr/>
                    <a:lstStyle/>
                    <a:p>
                      <a:pPr algn="ctr">
                        <a:lnSpc>
                          <a:spcPct val="150000"/>
                        </a:lnSpc>
                        <a:spcAft>
                          <a:spcPts val="0"/>
                        </a:spcAft>
                        <a:tabLst>
                          <a:tab pos="629920" algn="l"/>
                          <a:tab pos="629920" algn="l"/>
                        </a:tabLst>
                      </a:pPr>
                      <a:r>
                        <a:rPr lang="en-US" sz="900" dirty="0">
                          <a:effectLst/>
                        </a:rPr>
                        <a:t>4.13E-07</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43" marR="7043" marT="7043" marB="0" anchor="ctr"/>
                </a:tc>
                <a:extLst>
                  <a:ext uri="{0D108BD9-81ED-4DB2-BD59-A6C34878D82A}">
                    <a16:rowId xmlns:a16="http://schemas.microsoft.com/office/drawing/2014/main" val="4137324812"/>
                  </a:ext>
                </a:extLst>
              </a:tr>
              <a:tr h="491312">
                <a:tc>
                  <a:txBody>
                    <a:bodyPr/>
                    <a:lstStyle/>
                    <a:p>
                      <a:pPr algn="just">
                        <a:lnSpc>
                          <a:spcPct val="150000"/>
                        </a:lnSpc>
                        <a:spcAft>
                          <a:spcPts val="0"/>
                        </a:spcAft>
                        <a:tabLst>
                          <a:tab pos="629920" algn="l"/>
                          <a:tab pos="629920" algn="l"/>
                        </a:tabLst>
                      </a:pPr>
                      <a:r>
                        <a:rPr lang="en-US" sz="900">
                          <a:effectLst/>
                        </a:rPr>
                        <a:t>1.2 Group of IEs leading to the loss of heat removal from the core</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2.25E-07</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2.25E-07</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1243104723"/>
                  </a:ext>
                </a:extLst>
              </a:tr>
              <a:tr h="498201">
                <a:tc>
                  <a:txBody>
                    <a:bodyPr/>
                    <a:lstStyle/>
                    <a:p>
                      <a:pPr algn="just">
                        <a:lnSpc>
                          <a:spcPct val="150000"/>
                        </a:lnSpc>
                        <a:spcAft>
                          <a:spcPts val="0"/>
                        </a:spcAft>
                        <a:tabLst>
                          <a:tab pos="629920" algn="l"/>
                          <a:tab pos="629920" algn="l"/>
                        </a:tabLst>
                      </a:pPr>
                      <a:r>
                        <a:rPr lang="en-US" sz="900">
                          <a:effectLst/>
                        </a:rPr>
                        <a:t>1.3 Group of IEs leading to the loss of heat removal by secondary circuit</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1.96E-06</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1.00E-06</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569781087"/>
                  </a:ext>
                </a:extLst>
              </a:tr>
              <a:tr h="491312">
                <a:tc>
                  <a:txBody>
                    <a:bodyPr/>
                    <a:lstStyle/>
                    <a:p>
                      <a:pPr algn="just">
                        <a:lnSpc>
                          <a:spcPct val="150000"/>
                        </a:lnSpc>
                        <a:spcAft>
                          <a:spcPts val="0"/>
                        </a:spcAft>
                        <a:tabLst>
                          <a:tab pos="629920" algn="l"/>
                          <a:tab pos="629920" algn="l"/>
                        </a:tabLst>
                      </a:pPr>
                      <a:r>
                        <a:rPr lang="en-US" sz="900">
                          <a:effectLst/>
                        </a:rPr>
                        <a:t>1.4 Group of IEs leading to the loss of the primary circuit coolant</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5.02E-05</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6.33E-06</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979685587"/>
                  </a:ext>
                </a:extLst>
              </a:tr>
              <a:tr h="491312">
                <a:tc>
                  <a:txBody>
                    <a:bodyPr/>
                    <a:lstStyle/>
                    <a:p>
                      <a:pPr algn="just">
                        <a:lnSpc>
                          <a:spcPct val="150000"/>
                        </a:lnSpc>
                        <a:spcAft>
                          <a:spcPts val="0"/>
                        </a:spcAft>
                        <a:tabLst>
                          <a:tab pos="629920" algn="l"/>
                          <a:tab pos="629920" algn="l"/>
                        </a:tabLst>
                      </a:pPr>
                      <a:r>
                        <a:rPr lang="en-US" sz="900">
                          <a:effectLst/>
                        </a:rPr>
                        <a:t>1.5 Group of IEs involving the loss of system power</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3.29E-10</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3.29E-10</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399981474"/>
                  </a:ext>
                </a:extLst>
              </a:tr>
              <a:tr h="491312">
                <a:tc>
                  <a:txBody>
                    <a:bodyPr/>
                    <a:lstStyle/>
                    <a:p>
                      <a:pPr algn="just">
                        <a:lnSpc>
                          <a:spcPct val="150000"/>
                        </a:lnSpc>
                        <a:spcAft>
                          <a:spcPts val="0"/>
                        </a:spcAft>
                        <a:tabLst>
                          <a:tab pos="629920" algn="l"/>
                          <a:tab pos="629920" algn="l"/>
                        </a:tabLst>
                      </a:pPr>
                      <a:r>
                        <a:rPr lang="en-US" sz="900">
                          <a:effectLst/>
                        </a:rPr>
                        <a:t>1.6 Group of IEs leading to the loss of nuclear fuel handling</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1.65E-11</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1.65E-11</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3987701552"/>
                  </a:ext>
                </a:extLst>
              </a:tr>
              <a:tr h="253292">
                <a:tc gridSpan="3">
                  <a:txBody>
                    <a:bodyPr/>
                    <a:lstStyle/>
                    <a:p>
                      <a:pPr algn="just">
                        <a:lnSpc>
                          <a:spcPct val="150000"/>
                        </a:lnSpc>
                        <a:spcAft>
                          <a:spcPts val="0"/>
                        </a:spcAft>
                        <a:tabLst>
                          <a:tab pos="629920" algn="l"/>
                          <a:tab pos="629920" algn="l"/>
                        </a:tabLst>
                      </a:pPr>
                      <a:r>
                        <a:rPr lang="en-US" sz="900" dirty="0">
                          <a:effectLst/>
                        </a:rPr>
                        <a:t>2. Onsite IEs</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27694824"/>
                  </a:ext>
                </a:extLst>
              </a:tr>
              <a:tr h="253292">
                <a:tc>
                  <a:txBody>
                    <a:bodyPr/>
                    <a:lstStyle/>
                    <a:p>
                      <a:pPr algn="just">
                        <a:lnSpc>
                          <a:spcPct val="150000"/>
                        </a:lnSpc>
                        <a:spcAft>
                          <a:spcPts val="0"/>
                        </a:spcAft>
                        <a:tabLst>
                          <a:tab pos="629920" algn="l"/>
                          <a:tab pos="629920" algn="l"/>
                        </a:tabLst>
                      </a:pPr>
                      <a:r>
                        <a:rPr lang="en-US" sz="900">
                          <a:effectLst/>
                        </a:rPr>
                        <a:t>2.1 IEs caused by indoor fires</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8.66E-08</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8.66E-08</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3284518276"/>
                  </a:ext>
                </a:extLst>
              </a:tr>
              <a:tr h="253292">
                <a:tc gridSpan="3">
                  <a:txBody>
                    <a:bodyPr/>
                    <a:lstStyle/>
                    <a:p>
                      <a:pPr algn="just">
                        <a:lnSpc>
                          <a:spcPct val="150000"/>
                        </a:lnSpc>
                        <a:spcAft>
                          <a:spcPts val="0"/>
                        </a:spcAft>
                        <a:tabLst>
                          <a:tab pos="629920" algn="l"/>
                          <a:tab pos="629920" algn="l"/>
                        </a:tabLst>
                      </a:pPr>
                      <a:r>
                        <a:rPr lang="en-US" sz="900" dirty="0">
                          <a:effectLst/>
                        </a:rPr>
                        <a:t>3. External IEs</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1373828"/>
                  </a:ext>
                </a:extLst>
              </a:tr>
              <a:tr h="253292">
                <a:tc>
                  <a:txBody>
                    <a:bodyPr/>
                    <a:lstStyle/>
                    <a:p>
                      <a:pPr algn="just">
                        <a:lnSpc>
                          <a:spcPct val="150000"/>
                        </a:lnSpc>
                        <a:spcAft>
                          <a:spcPts val="0"/>
                        </a:spcAft>
                        <a:tabLst>
                          <a:tab pos="629920" algn="l"/>
                          <a:tab pos="629920" algn="l"/>
                        </a:tabLst>
                      </a:pPr>
                      <a:r>
                        <a:rPr lang="en-US" sz="900">
                          <a:effectLst/>
                        </a:rPr>
                        <a:t>3.1 IEs of natural origin</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a:effectLst/>
                        </a:rPr>
                        <a:t>8.27E-10</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tc>
                  <a:txBody>
                    <a:bodyPr/>
                    <a:lstStyle/>
                    <a:p>
                      <a:pPr algn="ctr">
                        <a:lnSpc>
                          <a:spcPct val="150000"/>
                        </a:lnSpc>
                        <a:spcAft>
                          <a:spcPts val="0"/>
                        </a:spcAft>
                        <a:tabLst>
                          <a:tab pos="629920" algn="l"/>
                          <a:tab pos="629920" algn="l"/>
                        </a:tabLst>
                      </a:pPr>
                      <a:r>
                        <a:rPr lang="en-US" sz="900" dirty="0">
                          <a:effectLst/>
                        </a:rPr>
                        <a:t>8.27E-10</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4085359455"/>
                  </a:ext>
                </a:extLst>
              </a:tr>
              <a:tr h="396000">
                <a:tc>
                  <a:txBody>
                    <a:bodyPr/>
                    <a:lstStyle/>
                    <a:p>
                      <a:pPr algn="just">
                        <a:lnSpc>
                          <a:spcPct val="150000"/>
                        </a:lnSpc>
                        <a:spcAft>
                          <a:spcPts val="0"/>
                        </a:spcAft>
                        <a:tabLst>
                          <a:tab pos="629920" algn="l"/>
                          <a:tab pos="629920" algn="l"/>
                        </a:tabLst>
                      </a:pPr>
                      <a:r>
                        <a:rPr lang="en-US" sz="900" dirty="0">
                          <a:effectLst/>
                        </a:rPr>
                        <a:t>Total PSA estimate</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43" marR="7043" marT="7043" marB="0" anchor="ctr"/>
                </a:tc>
                <a:tc>
                  <a:txBody>
                    <a:bodyPr/>
                    <a:lstStyle/>
                    <a:p>
                      <a:pPr algn="ctr">
                        <a:lnSpc>
                          <a:spcPct val="150000"/>
                        </a:lnSpc>
                        <a:spcAft>
                          <a:spcPts val="0"/>
                        </a:spcAft>
                        <a:tabLst>
                          <a:tab pos="629920" algn="l"/>
                          <a:tab pos="629920" algn="l"/>
                        </a:tabLst>
                      </a:pPr>
                      <a:r>
                        <a:rPr lang="en-US" sz="900">
                          <a:effectLst/>
                        </a:rPr>
                        <a:t>5.59E-05</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50000"/>
                        </a:lnSpc>
                        <a:spcAft>
                          <a:spcPts val="0"/>
                        </a:spcAft>
                        <a:tabLst>
                          <a:tab pos="629920" algn="l"/>
                          <a:tab pos="629920" algn="l"/>
                        </a:tabLst>
                      </a:pPr>
                      <a:r>
                        <a:rPr lang="en-US" sz="900" dirty="0">
                          <a:effectLst/>
                        </a:rPr>
                        <a:t>8.06E-06</a:t>
                      </a:r>
                      <a:endParaRPr lang="ru-RU"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643" marR="28643" marT="7043" marB="0" anchor="ctr"/>
                </a:tc>
                <a:extLst>
                  <a:ext uri="{0D108BD9-81ED-4DB2-BD59-A6C34878D82A}">
                    <a16:rowId xmlns:a16="http://schemas.microsoft.com/office/drawing/2014/main" val="1520716100"/>
                  </a:ext>
                </a:extLst>
              </a:tr>
            </a:tbl>
          </a:graphicData>
        </a:graphic>
      </p:graphicFrame>
    </p:spTree>
    <p:extLst>
      <p:ext uri="{BB962C8B-B14F-4D97-AF65-F5344CB8AC3E}">
        <p14:creationId xmlns:p14="http://schemas.microsoft.com/office/powerpoint/2010/main" val="73076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5A183-8DB8-4E33-A3B8-B56576635C6B}">
  <ds:schemaRefs>
    <ds:schemaRef ds:uri="http://purl.org/dc/terms/"/>
    <ds:schemaRef ds:uri="94bacced-d3e9-4230-8110-5185e6b8723a"/>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0311a6d6-6c49-40aa-926b-e98182ea64d2"/>
    <ds:schemaRef ds:uri="89039979-132d-4e33-b8d6-8b0f084d9471"/>
    <ds:schemaRef ds:uri="http://schemas.microsoft.com/office/2006/metadata/properties"/>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TotalTime>
  <Words>1291</Words>
  <Application>Microsoft Office PowerPoint</Application>
  <PresentationFormat>Widescreen</PresentationFormat>
  <Paragraphs>138</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Times New Roman</vt:lpstr>
      <vt:lpstr>Office Theme</vt:lpstr>
      <vt:lpstr>1_Office Theme</vt:lpstr>
      <vt:lpstr>2_Office Theme</vt:lpstr>
      <vt:lpstr>PowerPoint Presentation</vt:lpstr>
      <vt:lpstr>Probabilistic safety analysis of the first level of small modular reactors using the example of the SHELF-M RF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yours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42</cp:revision>
  <dcterms:created xsi:type="dcterms:W3CDTF">2019-10-29T08:33:20Z</dcterms:created>
  <dcterms:modified xsi:type="dcterms:W3CDTF">2024-10-04T15:09:59Z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