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17"/>
  </p:notesMasterIdLst>
  <p:sldIdLst>
    <p:sldId id="259" r:id="rId3"/>
    <p:sldId id="270" r:id="rId4"/>
    <p:sldId id="288" r:id="rId5"/>
    <p:sldId id="290" r:id="rId6"/>
    <p:sldId id="311" r:id="rId7"/>
    <p:sldId id="294" r:id="rId8"/>
    <p:sldId id="296" r:id="rId9"/>
    <p:sldId id="300" r:id="rId10"/>
    <p:sldId id="301" r:id="rId11"/>
    <p:sldId id="303" r:id="rId12"/>
    <p:sldId id="304" r:id="rId13"/>
    <p:sldId id="307" r:id="rId14"/>
    <p:sldId id="269" r:id="rId15"/>
    <p:sldId id="267" r:id="rId16"/>
  </p:sldIdLst>
  <p:sldSz cx="12192000" cy="6858000"/>
  <p:notesSz cx="6858000" cy="9144000"/>
  <p:embeddedFontLst>
    <p:embeddedFont>
      <p:font typeface="Encode Sans" panose="020B0604020202020204" charset="0"/>
      <p:regular r:id="rId18"/>
      <p:bold r:id="rId19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2F"/>
    <a:srgbClr val="FF8F8F"/>
    <a:srgbClr val="FF2121"/>
    <a:srgbClr val="FFABAB"/>
    <a:srgbClr val="83D9F1"/>
    <a:srgbClr val="159CC3"/>
    <a:srgbClr val="00B050"/>
    <a:srgbClr val="65D0ED"/>
    <a:srgbClr val="C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45CEC-DFD8-4349-B053-C0FFB31EC85E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81518-871B-4960-90EA-CD69FF1D6EC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82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15D7-3BE6-4388-9F6C-A64D4CE3236C}" type="datetime1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778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053B-9C49-43EF-A345-ABA83753DA2E}" type="datetime1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313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C3AB-4A0E-4566-9AE1-F783D38C411A}" type="datetime1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127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1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00521-38F5-47E8-A68C-45F41C6028C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2024-10-15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811D0-9594-4DB5-A4AA-7A4A397618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94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00521-38F5-47E8-A68C-45F41C6028C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2024-10-15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811D0-9594-4DB5-A4AA-7A4A397618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9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00521-38F5-47E8-A68C-45F41C6028C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2024-10-15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811D0-9594-4DB5-A4AA-7A4A397618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35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00521-38F5-47E8-A68C-45F41C6028C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2024-10-15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811D0-9594-4DB5-A4AA-7A4A397618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8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00521-38F5-47E8-A68C-45F41C6028C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2024-10-15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811D0-9594-4DB5-A4AA-7A4A397618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0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14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00521-38F5-47E8-A68C-45F41C6028C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2024-10-15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811D0-9594-4DB5-A4AA-7A4A397618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0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E77E-4DDC-4FB2-B546-3BF0EC68A9FC}" type="datetime1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06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906-F458-47CF-92AB-3AB11F99B90F}" type="datetime1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405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2DFB-B264-46C9-BC17-DA7AF2A123C2}" type="datetime1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45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934-5E96-4507-BC91-321F05F5AB0B}" type="datetime1">
              <a:rPr lang="es-AR" smtClean="0"/>
              <a:t>15/10/2024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532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2266-76F0-4619-9553-28E6C56F628C}" type="datetime1">
              <a:rPr lang="es-AR" smtClean="0"/>
              <a:t>15/10/2024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584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9A2C-B0C8-4442-92E5-D441207004BC}" type="datetime1">
              <a:rPr lang="es-AR" smtClean="0"/>
              <a:t>15/10/2024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758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293-B5D4-45C9-B379-CF6EA162BD2D}" type="datetime1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99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CEF-C61E-4E55-8FD0-FF4C43862FCA}" type="datetime1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020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37EE6-9ECC-4EE9-8A4A-5ADBC61E582C}" type="datetime1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E6FD-D59D-414F-B1E4-92B9AA89471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77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00521-38F5-47E8-A68C-45F41C6028C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2024-10-15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811D0-9594-4DB5-A4AA-7A4A397618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6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15345" y="1838331"/>
            <a:ext cx="62309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Encode Sans" pitchFamily="2" charset="0"/>
              </a:rPr>
              <a:t>NUCLEAR SAFETY AND 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Encode Sans" pitchFamily="2" charset="0"/>
              </a:rPr>
              <a:t>DEFENCE IN DEPTH IN CAREM25</a:t>
            </a: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760438" y="6204245"/>
            <a:ext cx="9733662" cy="854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612444" y="5135572"/>
            <a:ext cx="7633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u="sng" dirty="0">
                <a:solidFill>
                  <a:schemeClr val="bg1"/>
                </a:solidFill>
                <a:latin typeface="Encode Sans" pitchFamily="2" charset="0"/>
              </a:rPr>
              <a:t>M. GIMÉNEZ</a:t>
            </a:r>
            <a:r>
              <a:rPr lang="it-IT" sz="1600" dirty="0">
                <a:solidFill>
                  <a:schemeClr val="bg1"/>
                </a:solidFill>
                <a:latin typeface="Encode Sans" pitchFamily="2" charset="0"/>
              </a:rPr>
              <a:t>, P. ZANOCCO, D. QUIROGA, M. GRINBERG, F. MEZIO</a:t>
            </a:r>
            <a:r>
              <a:rPr lang="es-ES" sz="1600" dirty="0">
                <a:solidFill>
                  <a:schemeClr val="bg1"/>
                </a:solidFill>
                <a:latin typeface="Encode Sans" pitchFamily="2" charset="0"/>
              </a:rPr>
              <a:t> </a:t>
            </a:r>
          </a:p>
          <a:p>
            <a:pPr algn="r"/>
            <a:endParaRPr lang="es-ES" sz="1600" dirty="0">
              <a:solidFill>
                <a:schemeClr val="bg1"/>
              </a:solidFill>
              <a:latin typeface="Encode Sans" pitchFamily="2" charset="0"/>
            </a:endParaRPr>
          </a:p>
          <a:p>
            <a:pPr algn="r"/>
            <a:r>
              <a:rPr lang="es-ES" sz="1600" dirty="0">
                <a:solidFill>
                  <a:schemeClr val="bg1"/>
                </a:solidFill>
                <a:latin typeface="Encode Sans" pitchFamily="2" charset="0"/>
              </a:rPr>
              <a:t>NUCLEAR SAFETY GROUP / COMISIÓN NACIONAL DE ENERGÍA ATÓMICA (CNEA) / CENTRO ATÓMICO BARILOCHE / ARGENTINA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5" y="1180470"/>
            <a:ext cx="1934058" cy="136732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1</a:t>
            </a:fld>
            <a:endParaRPr lang="es-AR"/>
          </a:p>
        </p:txBody>
      </p:sp>
      <p:pic>
        <p:nvPicPr>
          <p:cNvPr id="9" name="Imagen 8"/>
          <p:cNvPicPr/>
          <p:nvPr/>
        </p:nvPicPr>
        <p:blipFill rotWithShape="1">
          <a:blip r:embed="rId4"/>
          <a:srcRect b="82222"/>
          <a:stretch/>
        </p:blipFill>
        <p:spPr bwMode="auto">
          <a:xfrm>
            <a:off x="2483556" y="1"/>
            <a:ext cx="9708443" cy="98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302933" y="197820"/>
            <a:ext cx="88143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</a:t>
            </a:r>
            <a:r>
              <a:rPr lang="en-US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modular reactors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applications</a:t>
            </a:r>
          </a:p>
          <a:p>
            <a:pPr algn="r"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IAEA, 21-25 October 2024, Vienna, Austria</a:t>
            </a:r>
            <a:endParaRPr lang="es-AR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7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882" y="268058"/>
            <a:ext cx="10045200" cy="70930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59CC3"/>
                </a:solidFill>
                <a:latin typeface="Encode Sans" pitchFamily="2" charset="0"/>
              </a:rPr>
              <a:t>DiD - SSCs SAFETY CLASSIFICATION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1882" y="1081436"/>
            <a:ext cx="10341918" cy="21077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A process was developed (2010) compatible with IEC-61226, 2009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(NPP – Instrumentation and control important to safety – Classification of instrumentation and control functions),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to apply </a:t>
            </a:r>
            <a:r>
              <a:rPr lang="en-US" sz="1600" dirty="0">
                <a:solidFill>
                  <a:srgbClr val="159CC3"/>
                </a:solidFill>
                <a:latin typeface="Encode Sans" pitchFamily="2" charset="0"/>
              </a:rPr>
              <a:t>graded safety requirements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to SSCs according to their </a:t>
            </a:r>
            <a:r>
              <a:rPr lang="en-US" sz="1600" dirty="0">
                <a:solidFill>
                  <a:srgbClr val="159CC3"/>
                </a:solidFill>
                <a:latin typeface="Encode Sans" pitchFamily="2" charset="0"/>
              </a:rPr>
              <a:t>safety function significance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Coherent with IAEA </a:t>
            </a:r>
            <a:r>
              <a:rPr lang="en-US" sz="1600" b="1" dirty="0">
                <a:solidFill>
                  <a:srgbClr val="159CC3"/>
                </a:solidFill>
                <a:latin typeface="Encode Sans" pitchFamily="2" charset="0"/>
              </a:rPr>
              <a:t>SSG-30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, that was published four years later (2014):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600" i="1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72" y="2917944"/>
            <a:ext cx="1737994" cy="26431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130964" y="3076437"/>
            <a:ext cx="8399482" cy="334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SSG-30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is based on “</a:t>
            </a:r>
            <a:r>
              <a:rPr lang="en-US" sz="1600" dirty="0">
                <a:solidFill>
                  <a:srgbClr val="159CC3"/>
                </a:solidFill>
                <a:latin typeface="Encode Sans" pitchFamily="2" charset="0"/>
              </a:rPr>
              <a:t>high-level classification criteria”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that requires to rank the </a:t>
            </a:r>
            <a:r>
              <a:rPr lang="en-US" sz="1600" dirty="0">
                <a:solidFill>
                  <a:srgbClr val="159CC3"/>
                </a:solidFill>
                <a:latin typeface="Encode Sans" pitchFamily="2" charset="0"/>
              </a:rPr>
              <a:t>severity of consequences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if the function is not performed (high, medium, low).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We can observe:</a:t>
            </a:r>
          </a:p>
          <a:p>
            <a:pPr marL="273050" lvl="1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Those criteria are not suitable for direct use in the design process involving engineers from different fields.</a:t>
            </a:r>
          </a:p>
          <a:p>
            <a:pPr marL="273050" lvl="1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Need of </a:t>
            </a:r>
            <a:r>
              <a:rPr lang="en-US" sz="1600" dirty="0">
                <a:solidFill>
                  <a:srgbClr val="159CC3"/>
                </a:solidFill>
                <a:latin typeface="Encode Sans" pitchFamily="2" charset="0"/>
              </a:rPr>
              <a:t>senior safety analysts to decode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those general criteria.</a:t>
            </a:r>
          </a:p>
          <a:p>
            <a:pPr marL="82550" lvl="1" indent="0" algn="just">
              <a:lnSpc>
                <a:spcPct val="120000"/>
              </a:lnSpc>
              <a:spcBef>
                <a:spcPts val="1200"/>
              </a:spcBef>
              <a:buNone/>
            </a:pPr>
            <a:endParaRPr lang="en-US" sz="1000" b="1" u="sng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10</a:t>
            </a:fld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2245591" y="5703803"/>
            <a:ext cx="8811491" cy="387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8255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u="sng" dirty="0">
                <a:solidFill>
                  <a:srgbClr val="159CC3"/>
                </a:solidFill>
                <a:latin typeface="Encode Sans" pitchFamily="2" charset="0"/>
              </a:rPr>
              <a:t>Proposal:</a:t>
            </a:r>
            <a:r>
              <a:rPr lang="en-US" sz="1600" b="1" dirty="0">
                <a:solidFill>
                  <a:srgbClr val="159CC3"/>
                </a:solidFill>
                <a:latin typeface="Encode Sans" pitchFamily="2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to develop new additional criteria as a connection with the “high-level” ones.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4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870" y="444346"/>
            <a:ext cx="10045200" cy="7093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59CC3"/>
                </a:solidFill>
                <a:latin typeface="Encode Sans" pitchFamily="2" charset="0"/>
              </a:rPr>
              <a:t>DID - SSC SAFETY </a:t>
            </a:r>
            <a:r>
              <a:rPr lang="en-US" sz="2800" b="1" dirty="0">
                <a:solidFill>
                  <a:srgbClr val="159CC3"/>
                </a:solidFill>
                <a:latin typeface="Encode Sans" pitchFamily="2" charset="0"/>
              </a:rPr>
              <a:t>CLASSIFICATION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1870" y="1531821"/>
            <a:ext cx="10045200" cy="501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The process has required to develop: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044375" y="2080565"/>
            <a:ext cx="10309425" cy="422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59CC3"/>
                </a:solidFill>
                <a:latin typeface="Encode Sans" pitchFamily="2" charset="0"/>
              </a:rPr>
              <a:t>Technology-specific criteria to categorize safety functions (actuation and monitoring ones). </a:t>
            </a:r>
            <a:r>
              <a:rPr lang="en-US" sz="1800" dirty="0">
                <a:latin typeface="Encode Sans" pitchFamily="2" charset="0"/>
              </a:rPr>
              <a:t>They are based on functions significance to safety, and directly related with the defined 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strategy </a:t>
            </a:r>
            <a:r>
              <a:rPr lang="en-US" sz="1800" dirty="0">
                <a:latin typeface="Encode Sans" pitchFamily="2" charset="0"/>
              </a:rPr>
              <a:t>for 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DiD</a:t>
            </a:r>
            <a:r>
              <a:rPr lang="en-US" sz="1800" dirty="0">
                <a:latin typeface="Encode Sans" pitchFamily="2" charset="0"/>
              </a:rPr>
              <a:t> 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levels 1 to 4, </a:t>
            </a:r>
            <a:r>
              <a:rPr lang="en-US" sz="1800" dirty="0">
                <a:latin typeface="Encode Sans" pitchFamily="2" charset="0"/>
              </a:rPr>
              <a:t>(risk profile: DSA+PSA), 3 categories.</a:t>
            </a:r>
            <a:endParaRPr lang="en-US" sz="1800" dirty="0">
              <a:solidFill>
                <a:srgbClr val="159CC3"/>
              </a:solidFill>
              <a:latin typeface="Encode Sans" pitchFamily="2" charset="0"/>
            </a:endParaRPr>
          </a:p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59CC3"/>
                </a:solidFill>
                <a:latin typeface="Encode Sans" pitchFamily="2" charset="0"/>
              </a:rPr>
              <a:t>Criteria to classify SSCs: </a:t>
            </a:r>
            <a:r>
              <a:rPr lang="en-US" sz="1800" dirty="0">
                <a:latin typeface="Encode Sans" pitchFamily="2" charset="0"/>
              </a:rPr>
              <a:t>3 classes, related with the function category. 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Class reduction allowed</a:t>
            </a:r>
            <a:r>
              <a:rPr lang="en-US" sz="1800" dirty="0">
                <a:latin typeface="Encode Sans" pitchFamily="2" charset="0"/>
              </a:rPr>
              <a:t>, for example for the SSCs belonging to the diverse line of protection (lower probability to be demanded). The concept of </a:t>
            </a:r>
            <a:r>
              <a:rPr lang="en-US" sz="1800" b="1" dirty="0">
                <a:latin typeface="Encode Sans" pitchFamily="2" charset="0"/>
              </a:rPr>
              <a:t>Safety Functional Group </a:t>
            </a:r>
            <a:r>
              <a:rPr lang="en-US" sz="1800" dirty="0">
                <a:latin typeface="Encode Sans" pitchFamily="2" charset="0"/>
              </a:rPr>
              <a:t>is used.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59CC3"/>
                </a:solidFill>
                <a:latin typeface="Encode Sans" pitchFamily="2" charset="0"/>
              </a:rPr>
              <a:t>Graded engineering requirements: </a:t>
            </a:r>
            <a:r>
              <a:rPr lang="en-US" sz="1800" dirty="0">
                <a:latin typeface="Encode Sans" pitchFamily="2" charset="0"/>
              </a:rPr>
              <a:t>to guarantee SSCs functional capability, reliability and robustness, stated on “DiD Level - Function category - SSC class”.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463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92745" y="102975"/>
            <a:ext cx="10045200" cy="70930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59CC3"/>
                </a:solidFill>
                <a:latin typeface="Encode Sans" pitchFamily="2" charset="0"/>
              </a:rPr>
              <a:t>DID - SAFETY CLASSIFICATION: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116966" y="1459836"/>
            <a:ext cx="8704349" cy="5183609"/>
            <a:chOff x="-317137" y="1214359"/>
            <a:chExt cx="8704349" cy="5183609"/>
          </a:xfrm>
        </p:grpSpPr>
        <p:sp>
          <p:nvSpPr>
            <p:cNvPr id="14" name="4 Rectángulo"/>
            <p:cNvSpPr>
              <a:spLocks noChangeArrowheads="1"/>
            </p:cNvSpPr>
            <p:nvPr/>
          </p:nvSpPr>
          <p:spPr bwMode="auto">
            <a:xfrm>
              <a:off x="7721765" y="6090191"/>
              <a:ext cx="6654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TIME</a:t>
              </a:r>
            </a:p>
          </p:txBody>
        </p:sp>
        <p:sp>
          <p:nvSpPr>
            <p:cNvPr id="16" name="12 CuadroTexto"/>
            <p:cNvSpPr txBox="1">
              <a:spLocks noChangeArrowheads="1"/>
            </p:cNvSpPr>
            <p:nvPr/>
          </p:nvSpPr>
          <p:spPr bwMode="auto">
            <a:xfrm>
              <a:off x="1916614" y="6060288"/>
              <a:ext cx="300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POSTULATED INITIATING EVENT</a:t>
              </a:r>
            </a:p>
          </p:txBody>
        </p:sp>
        <p:sp>
          <p:nvSpPr>
            <p:cNvPr id="17" name="15 CuadroTexto"/>
            <p:cNvSpPr txBox="1">
              <a:spLocks noChangeArrowheads="1"/>
            </p:cNvSpPr>
            <p:nvPr/>
          </p:nvSpPr>
          <p:spPr bwMode="auto">
            <a:xfrm>
              <a:off x="-317137" y="6060288"/>
              <a:ext cx="20907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NORMAL OPERATION</a:t>
              </a:r>
            </a:p>
          </p:txBody>
        </p:sp>
        <p:sp>
          <p:nvSpPr>
            <p:cNvPr id="18" name="4 Rectángulo"/>
            <p:cNvSpPr>
              <a:spLocks noChangeArrowheads="1"/>
            </p:cNvSpPr>
            <p:nvPr/>
          </p:nvSpPr>
          <p:spPr bwMode="auto">
            <a:xfrm>
              <a:off x="538650" y="1214359"/>
              <a:ext cx="14002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DID LEVEL</a:t>
              </a:r>
              <a:endParaRPr kumimoji="0" lang="en-US" alt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</p:grpSp>
      <p:cxnSp>
        <p:nvCxnSpPr>
          <p:cNvPr id="40" name="Conector recto 39"/>
          <p:cNvCxnSpPr/>
          <p:nvPr/>
        </p:nvCxnSpPr>
        <p:spPr>
          <a:xfrm>
            <a:off x="3225495" y="1529385"/>
            <a:ext cx="0" cy="4972594"/>
          </a:xfrm>
          <a:prstGeom prst="line">
            <a:avLst/>
          </a:prstGeom>
          <a:ln w="38100">
            <a:solidFill>
              <a:srgbClr val="159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>
            <a:stCxn id="17" idx="0"/>
          </p:cNvCxnSpPr>
          <p:nvPr/>
        </p:nvCxnSpPr>
        <p:spPr>
          <a:xfrm>
            <a:off x="2162328" y="6305765"/>
            <a:ext cx="7826301" cy="0"/>
          </a:xfrm>
          <a:prstGeom prst="straightConnector1">
            <a:avLst/>
          </a:prstGeom>
          <a:ln w="38100">
            <a:solidFill>
              <a:srgbClr val="159C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4 Rectángulo"/>
          <p:cNvSpPr>
            <a:spLocks noChangeArrowheads="1"/>
          </p:cNvSpPr>
          <p:nvPr/>
        </p:nvSpPr>
        <p:spPr bwMode="auto">
          <a:xfrm>
            <a:off x="3310859" y="1650338"/>
            <a:ext cx="4202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Encode Sans" pitchFamily="2" charset="0"/>
                <a:cs typeface="Arial" pitchFamily="34" charset="0"/>
              </a:rPr>
              <a:t>Interlocks, enhanced process and control systems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Encode Sans" pitchFamily="2" charset="0"/>
              <a:cs typeface="Arial" pitchFamily="34" charset="0"/>
            </a:endParaRPr>
          </a:p>
        </p:txBody>
      </p:sp>
      <p:grpSp>
        <p:nvGrpSpPr>
          <p:cNvPr id="97" name="56 Grupo"/>
          <p:cNvGrpSpPr>
            <a:grpSpLocks/>
          </p:cNvGrpSpPr>
          <p:nvPr/>
        </p:nvGrpSpPr>
        <p:grpSpPr bwMode="auto">
          <a:xfrm>
            <a:off x="6795452" y="4252228"/>
            <a:ext cx="3316002" cy="891367"/>
            <a:chOff x="5213632" y="3230166"/>
            <a:chExt cx="3378268" cy="891368"/>
          </a:xfrm>
        </p:grpSpPr>
        <p:sp>
          <p:nvSpPr>
            <p:cNvPr id="98" name="32 CuadroTexto"/>
            <p:cNvSpPr txBox="1">
              <a:spLocks noChangeArrowheads="1"/>
            </p:cNvSpPr>
            <p:nvPr/>
          </p:nvSpPr>
          <p:spPr bwMode="auto">
            <a:xfrm>
              <a:off x="6809475" y="3382869"/>
              <a:ext cx="1782425" cy="738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Controlled State extension and recovery actions</a:t>
              </a:r>
            </a:p>
          </p:txBody>
        </p:sp>
        <p:sp>
          <p:nvSpPr>
            <p:cNvPr id="100" name="4 Rectángulo"/>
            <p:cNvSpPr>
              <a:spLocks noChangeArrowheads="1"/>
            </p:cNvSpPr>
            <p:nvPr/>
          </p:nvSpPr>
          <p:spPr bwMode="auto">
            <a:xfrm>
              <a:off x="5213632" y="3230166"/>
              <a:ext cx="24845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>
                <a:defRPr/>
              </a:pPr>
              <a:r>
                <a:rPr lang="en-US" altLang="en-US" sz="1400" dirty="0">
                  <a:solidFill>
                    <a:srgbClr val="00B050"/>
                  </a:solidFill>
                  <a:latin typeface="Encode Sans" pitchFamily="2" charset="0"/>
                </a:rPr>
                <a:t>Flex systems</a:t>
              </a:r>
            </a:p>
          </p:txBody>
        </p:sp>
      </p:grpSp>
      <p:grpSp>
        <p:nvGrpSpPr>
          <p:cNvPr id="101" name="57 Grupo"/>
          <p:cNvGrpSpPr>
            <a:grpSpLocks/>
          </p:cNvGrpSpPr>
          <p:nvPr/>
        </p:nvGrpSpPr>
        <p:grpSpPr bwMode="auto">
          <a:xfrm>
            <a:off x="6449274" y="5586334"/>
            <a:ext cx="3679303" cy="523220"/>
            <a:chOff x="5724525" y="4492601"/>
            <a:chExt cx="3587547" cy="523219"/>
          </a:xfrm>
        </p:grpSpPr>
        <p:sp>
          <p:nvSpPr>
            <p:cNvPr id="103" name="34 Rectángulo"/>
            <p:cNvSpPr>
              <a:spLocks noChangeArrowheads="1"/>
            </p:cNvSpPr>
            <p:nvPr/>
          </p:nvSpPr>
          <p:spPr bwMode="auto">
            <a:xfrm>
              <a:off x="6156325" y="4676775"/>
              <a:ext cx="123825" cy="93663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  <p:sp>
          <p:nvSpPr>
            <p:cNvPr id="104" name="35 Rectángulo"/>
            <p:cNvSpPr>
              <a:spLocks noChangeArrowheads="1"/>
            </p:cNvSpPr>
            <p:nvPr/>
          </p:nvSpPr>
          <p:spPr bwMode="auto">
            <a:xfrm>
              <a:off x="5938838" y="4676775"/>
              <a:ext cx="123825" cy="93663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  <p:sp>
          <p:nvSpPr>
            <p:cNvPr id="105" name="36 Rectángulo"/>
            <p:cNvSpPr>
              <a:spLocks noChangeArrowheads="1"/>
            </p:cNvSpPr>
            <p:nvPr/>
          </p:nvSpPr>
          <p:spPr bwMode="auto">
            <a:xfrm>
              <a:off x="5724525" y="4676775"/>
              <a:ext cx="123825" cy="93663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  <p:sp>
          <p:nvSpPr>
            <p:cNvPr id="109" name="32 CuadroTexto"/>
            <p:cNvSpPr txBox="1">
              <a:spLocks noChangeArrowheads="1"/>
            </p:cNvSpPr>
            <p:nvPr/>
          </p:nvSpPr>
          <p:spPr bwMode="auto">
            <a:xfrm>
              <a:off x="7629523" y="4492601"/>
              <a:ext cx="1682549" cy="5232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ncode Sans" pitchFamily="2" charset="0"/>
                </a:rPr>
                <a:t>Severe Accident management</a:t>
              </a:r>
            </a:p>
          </p:txBody>
        </p:sp>
      </p:grpSp>
      <p:grpSp>
        <p:nvGrpSpPr>
          <p:cNvPr id="116" name="53 Grupo"/>
          <p:cNvGrpSpPr>
            <a:grpSpLocks/>
          </p:cNvGrpSpPr>
          <p:nvPr/>
        </p:nvGrpSpPr>
        <p:grpSpPr bwMode="auto">
          <a:xfrm>
            <a:off x="5264564" y="2819021"/>
            <a:ext cx="1378149" cy="2196715"/>
            <a:chOff x="3737002" y="1802642"/>
            <a:chExt cx="1378149" cy="2197189"/>
          </a:xfrm>
        </p:grpSpPr>
        <p:sp>
          <p:nvSpPr>
            <p:cNvPr id="117" name="32 CuadroTexto"/>
            <p:cNvSpPr txBox="1">
              <a:spLocks noChangeArrowheads="1"/>
            </p:cNvSpPr>
            <p:nvPr/>
          </p:nvSpPr>
          <p:spPr bwMode="auto">
            <a:xfrm>
              <a:off x="3737002" y="2702400"/>
              <a:ext cx="1048444" cy="523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Controlled State</a:t>
              </a:r>
            </a:p>
          </p:txBody>
        </p:sp>
        <p:cxnSp>
          <p:nvCxnSpPr>
            <p:cNvPr id="118" name="21 Conector recto"/>
            <p:cNvCxnSpPr/>
            <p:nvPr/>
          </p:nvCxnSpPr>
          <p:spPr bwMode="auto">
            <a:xfrm>
              <a:off x="5115151" y="1802642"/>
              <a:ext cx="0" cy="219718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54 Grupo"/>
          <p:cNvGrpSpPr>
            <a:grpSpLocks/>
          </p:cNvGrpSpPr>
          <p:nvPr/>
        </p:nvGrpSpPr>
        <p:grpSpPr bwMode="auto">
          <a:xfrm>
            <a:off x="6752393" y="2601815"/>
            <a:ext cx="3376184" cy="1164263"/>
            <a:chOff x="5178226" y="1643407"/>
            <a:chExt cx="3376185" cy="1164263"/>
          </a:xfrm>
        </p:grpSpPr>
        <p:sp>
          <p:nvSpPr>
            <p:cNvPr id="121" name="32 CuadroTexto"/>
            <p:cNvSpPr txBox="1">
              <a:spLocks noChangeArrowheads="1"/>
            </p:cNvSpPr>
            <p:nvPr/>
          </p:nvSpPr>
          <p:spPr bwMode="auto">
            <a:xfrm>
              <a:off x="7398601" y="2499893"/>
              <a:ext cx="1155810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Safe State</a:t>
              </a:r>
            </a:p>
          </p:txBody>
        </p:sp>
        <p:sp>
          <p:nvSpPr>
            <p:cNvPr id="123" name="4 Rectángulo"/>
            <p:cNvSpPr>
              <a:spLocks noChangeArrowheads="1"/>
            </p:cNvSpPr>
            <p:nvPr/>
          </p:nvSpPr>
          <p:spPr bwMode="auto">
            <a:xfrm>
              <a:off x="5861669" y="1643407"/>
              <a:ext cx="11588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ncode Sans" pitchFamily="2" charset="0"/>
                </a:rPr>
                <a:t>Final stage</a:t>
              </a:r>
            </a:p>
          </p:txBody>
        </p:sp>
        <p:sp>
          <p:nvSpPr>
            <p:cNvPr id="124" name="48 Cerrar llave"/>
            <p:cNvSpPr>
              <a:spLocks/>
            </p:cNvSpPr>
            <p:nvPr/>
          </p:nvSpPr>
          <p:spPr bwMode="auto">
            <a:xfrm rot="16200000">
              <a:off x="6268839" y="845247"/>
              <a:ext cx="222250" cy="2403475"/>
            </a:xfrm>
            <a:prstGeom prst="rightBrace">
              <a:avLst>
                <a:gd name="adj1" fmla="val 8361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</p:grpSp>
      <p:grpSp>
        <p:nvGrpSpPr>
          <p:cNvPr id="125" name="52 Grupo"/>
          <p:cNvGrpSpPr>
            <a:grpSpLocks/>
          </p:cNvGrpSpPr>
          <p:nvPr/>
        </p:nvGrpSpPr>
        <p:grpSpPr bwMode="auto">
          <a:xfrm>
            <a:off x="3375310" y="2588132"/>
            <a:ext cx="3114675" cy="529893"/>
            <a:chOff x="1748085" y="1507923"/>
            <a:chExt cx="3114675" cy="529896"/>
          </a:xfrm>
        </p:grpSpPr>
        <p:sp>
          <p:nvSpPr>
            <p:cNvPr id="127" name="4 Rectángulo"/>
            <p:cNvSpPr>
              <a:spLocks noChangeArrowheads="1"/>
            </p:cNvSpPr>
            <p:nvPr/>
          </p:nvSpPr>
          <p:spPr bwMode="auto">
            <a:xfrm>
              <a:off x="2003673" y="1507923"/>
              <a:ext cx="2499268" cy="30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4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ncode Sans" pitchFamily="2" charset="0"/>
                </a:rPr>
                <a:t>Initial stage: Grace Period </a:t>
              </a:r>
            </a:p>
          </p:txBody>
        </p:sp>
        <p:sp>
          <p:nvSpPr>
            <p:cNvPr id="129" name="46 Cerrar llave"/>
            <p:cNvSpPr>
              <a:spLocks/>
            </p:cNvSpPr>
            <p:nvPr/>
          </p:nvSpPr>
          <p:spPr bwMode="auto">
            <a:xfrm rot="16200000">
              <a:off x="3194298" y="369356"/>
              <a:ext cx="222250" cy="3114675"/>
            </a:xfrm>
            <a:prstGeom prst="rightBrace">
              <a:avLst>
                <a:gd name="adj1" fmla="val 8370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ncode Sans" pitchFamily="2" charset="0"/>
              </a:endParaRPr>
            </a:p>
          </p:txBody>
        </p:sp>
      </p:grpSp>
      <p:sp>
        <p:nvSpPr>
          <p:cNvPr id="135" name="Flecha doblada hacia arriba 134"/>
          <p:cNvSpPr/>
          <p:nvPr/>
        </p:nvSpPr>
        <p:spPr>
          <a:xfrm flipV="1">
            <a:off x="3364754" y="3301654"/>
            <a:ext cx="2629531" cy="406169"/>
          </a:xfrm>
          <a:prstGeom prst="bentUpArrow">
            <a:avLst>
              <a:gd name="adj1" fmla="val 23528"/>
              <a:gd name="adj2" fmla="val 39194"/>
              <a:gd name="adj3" fmla="val 50000"/>
            </a:avLst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</a:endParaRPr>
          </a:p>
        </p:txBody>
      </p:sp>
      <p:sp>
        <p:nvSpPr>
          <p:cNvPr id="137" name="4 Rectángulo"/>
          <p:cNvSpPr>
            <a:spLocks noChangeArrowheads="1"/>
          </p:cNvSpPr>
          <p:nvPr/>
        </p:nvSpPr>
        <p:spPr bwMode="auto">
          <a:xfrm>
            <a:off x="1711020" y="1991100"/>
            <a:ext cx="134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 pitchFamily="2" charset="0"/>
              </a:rPr>
              <a:t>L2 (AOO)</a:t>
            </a:r>
          </a:p>
        </p:txBody>
      </p:sp>
      <p:sp>
        <p:nvSpPr>
          <p:cNvPr id="138" name="4 Rectángulo"/>
          <p:cNvSpPr>
            <a:spLocks noChangeArrowheads="1"/>
          </p:cNvSpPr>
          <p:nvPr/>
        </p:nvSpPr>
        <p:spPr bwMode="auto">
          <a:xfrm>
            <a:off x="1726943" y="5487178"/>
            <a:ext cx="13592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ncode Sans" pitchFamily="2" charset="0"/>
              </a:rPr>
              <a:t>L4 (PCMA)</a:t>
            </a:r>
          </a:p>
        </p:txBody>
      </p:sp>
      <p:sp>
        <p:nvSpPr>
          <p:cNvPr id="139" name="4 Rectángulo"/>
          <p:cNvSpPr>
            <a:spLocks noChangeArrowheads="1"/>
          </p:cNvSpPr>
          <p:nvPr/>
        </p:nvSpPr>
        <p:spPr bwMode="auto">
          <a:xfrm>
            <a:off x="1684355" y="2901109"/>
            <a:ext cx="13592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rPr>
              <a:t>L3A (PSIE) 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rPr>
              <a:t>MAIN LINE OF PROTECTION</a:t>
            </a:r>
          </a:p>
        </p:txBody>
      </p:sp>
      <p:sp>
        <p:nvSpPr>
          <p:cNvPr id="140" name="4 Rectángulo"/>
          <p:cNvSpPr>
            <a:spLocks noChangeArrowheads="1"/>
          </p:cNvSpPr>
          <p:nvPr/>
        </p:nvSpPr>
        <p:spPr bwMode="auto">
          <a:xfrm>
            <a:off x="1667283" y="4150709"/>
            <a:ext cx="15327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</a:rPr>
              <a:t>L3B (PMFE) DIVERSE LINE OF PROTECTION</a:t>
            </a:r>
          </a:p>
        </p:txBody>
      </p:sp>
      <p:cxnSp>
        <p:nvCxnSpPr>
          <p:cNvPr id="141" name="Conector recto de flecha 140"/>
          <p:cNvCxnSpPr/>
          <p:nvPr/>
        </p:nvCxnSpPr>
        <p:spPr>
          <a:xfrm flipV="1">
            <a:off x="3350726" y="2157401"/>
            <a:ext cx="2319366" cy="8352"/>
          </a:xfrm>
          <a:prstGeom prst="straightConnector1">
            <a:avLst/>
          </a:prstGeom>
          <a:ln w="10160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lecha doblada hacia arriba 141"/>
          <p:cNvSpPr/>
          <p:nvPr/>
        </p:nvSpPr>
        <p:spPr>
          <a:xfrm>
            <a:off x="3386449" y="4243273"/>
            <a:ext cx="2629531" cy="440390"/>
          </a:xfrm>
          <a:prstGeom prst="bentUpArrow">
            <a:avLst>
              <a:gd name="adj1" fmla="val 23528"/>
              <a:gd name="adj2" fmla="val 39194"/>
              <a:gd name="adj3" fmla="val 50000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</a:endParaRPr>
          </a:p>
        </p:txBody>
      </p:sp>
      <p:cxnSp>
        <p:nvCxnSpPr>
          <p:cNvPr id="143" name="Conector recto de flecha 142"/>
          <p:cNvCxnSpPr/>
          <p:nvPr/>
        </p:nvCxnSpPr>
        <p:spPr>
          <a:xfrm flipV="1">
            <a:off x="6272391" y="4006173"/>
            <a:ext cx="364415" cy="61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de flecha 143"/>
          <p:cNvCxnSpPr/>
          <p:nvPr/>
        </p:nvCxnSpPr>
        <p:spPr>
          <a:xfrm>
            <a:off x="6818544" y="3564395"/>
            <a:ext cx="2088386" cy="5342"/>
          </a:xfrm>
          <a:prstGeom prst="straightConnector1">
            <a:avLst/>
          </a:prstGeom>
          <a:ln w="1016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de flecha 144"/>
          <p:cNvCxnSpPr/>
          <p:nvPr/>
        </p:nvCxnSpPr>
        <p:spPr>
          <a:xfrm>
            <a:off x="6818544" y="4799151"/>
            <a:ext cx="1486090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de flecha 145"/>
          <p:cNvCxnSpPr/>
          <p:nvPr/>
        </p:nvCxnSpPr>
        <p:spPr>
          <a:xfrm flipV="1">
            <a:off x="9569169" y="3988138"/>
            <a:ext cx="4689" cy="34066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/>
          <p:cNvCxnSpPr/>
          <p:nvPr/>
        </p:nvCxnSpPr>
        <p:spPr>
          <a:xfrm>
            <a:off x="7095729" y="5805889"/>
            <a:ext cx="1219810" cy="0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1116966" y="810375"/>
            <a:ext cx="10045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EXAMPLE OF </a:t>
            </a:r>
            <a:r>
              <a:rPr lang="en-US" sz="1600" dirty="0">
                <a:solidFill>
                  <a:srgbClr val="159CC3"/>
                </a:solidFill>
                <a:latin typeface="Encode Sans" pitchFamily="2" charset="0"/>
              </a:rPr>
              <a:t>CRITERIA ESTABLISHED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FOR FUNCTIONS CATEGORIZATION AND SSCs CLASS ALLOCATION</a:t>
            </a:r>
          </a:p>
        </p:txBody>
      </p:sp>
      <p:sp>
        <p:nvSpPr>
          <p:cNvPr id="53" name="52 Rectángulo"/>
          <p:cNvSpPr>
            <a:spLocks noChangeArrowheads="1"/>
          </p:cNvSpPr>
          <p:nvPr/>
        </p:nvSpPr>
        <p:spPr bwMode="auto">
          <a:xfrm>
            <a:off x="3942454" y="2042275"/>
            <a:ext cx="938078" cy="35137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L2 - C-3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294877" y="3183902"/>
            <a:ext cx="531417" cy="1648198"/>
            <a:chOff x="4294877" y="3207652"/>
            <a:chExt cx="531417" cy="1648198"/>
          </a:xfrm>
          <a:solidFill>
            <a:schemeClr val="bg1">
              <a:lumMod val="85000"/>
            </a:schemeClr>
          </a:solidFill>
        </p:grpSpPr>
        <p:sp>
          <p:nvSpPr>
            <p:cNvPr id="54" name="52 Rectángulo"/>
            <p:cNvSpPr>
              <a:spLocks noChangeArrowheads="1"/>
            </p:cNvSpPr>
            <p:nvPr/>
          </p:nvSpPr>
          <p:spPr bwMode="auto">
            <a:xfrm>
              <a:off x="4294877" y="3207652"/>
              <a:ext cx="514885" cy="351378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s-A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A-1</a:t>
              </a:r>
            </a:p>
          </p:txBody>
        </p:sp>
        <p:sp>
          <p:nvSpPr>
            <p:cNvPr id="55" name="52 Rectángulo"/>
            <p:cNvSpPr>
              <a:spLocks noChangeArrowheads="1"/>
            </p:cNvSpPr>
            <p:nvPr/>
          </p:nvSpPr>
          <p:spPr bwMode="auto">
            <a:xfrm>
              <a:off x="4311409" y="4504472"/>
              <a:ext cx="514885" cy="351378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s-A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A-2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7273394" y="3452617"/>
            <a:ext cx="754526" cy="1536796"/>
            <a:chOff x="7273394" y="3452617"/>
            <a:chExt cx="754526" cy="1536796"/>
          </a:xfrm>
          <a:solidFill>
            <a:schemeClr val="bg1">
              <a:lumMod val="85000"/>
            </a:schemeClr>
          </a:solidFill>
        </p:grpSpPr>
        <p:sp>
          <p:nvSpPr>
            <p:cNvPr id="56" name="52 Rectángulo"/>
            <p:cNvSpPr>
              <a:spLocks noChangeArrowheads="1"/>
            </p:cNvSpPr>
            <p:nvPr/>
          </p:nvSpPr>
          <p:spPr bwMode="auto">
            <a:xfrm>
              <a:off x="7513035" y="3452617"/>
              <a:ext cx="514885" cy="351378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s-A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B-2</a:t>
              </a:r>
            </a:p>
          </p:txBody>
        </p:sp>
        <p:sp>
          <p:nvSpPr>
            <p:cNvPr id="57" name="52 Rectángulo"/>
            <p:cNvSpPr>
              <a:spLocks noChangeArrowheads="1"/>
            </p:cNvSpPr>
            <p:nvPr/>
          </p:nvSpPr>
          <p:spPr bwMode="auto">
            <a:xfrm>
              <a:off x="7273394" y="4638035"/>
              <a:ext cx="514885" cy="351378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s-A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B-3</a:t>
              </a:r>
            </a:p>
          </p:txBody>
        </p:sp>
      </p:grpSp>
      <p:sp>
        <p:nvSpPr>
          <p:cNvPr id="58" name="52 Rectángulo"/>
          <p:cNvSpPr>
            <a:spLocks noChangeArrowheads="1"/>
          </p:cNvSpPr>
          <p:nvPr/>
        </p:nvSpPr>
        <p:spPr bwMode="auto">
          <a:xfrm>
            <a:off x="6752394" y="5650595"/>
            <a:ext cx="938078" cy="35137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L4 - C-3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12</a:t>
            </a:fld>
            <a:endParaRPr lang="es-AR"/>
          </a:p>
        </p:txBody>
      </p:sp>
      <p:sp>
        <p:nvSpPr>
          <p:cNvPr id="59" name="32 CuadroTexto"/>
          <p:cNvSpPr txBox="1">
            <a:spLocks noChangeArrowheads="1"/>
          </p:cNvSpPr>
          <p:nvPr/>
        </p:nvSpPr>
        <p:spPr bwMode="auto">
          <a:xfrm>
            <a:off x="5835428" y="1963697"/>
            <a:ext cx="11006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1650F"/>
                </a:solidFill>
                <a:effectLst/>
                <a:uLnTx/>
                <a:uFillTx/>
                <a:latin typeface="Encode Sans" pitchFamily="2" charset="0"/>
              </a:rPr>
              <a:t>Controlled State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7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87637" y="373252"/>
            <a:ext cx="10045200" cy="709301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159CC3"/>
                </a:solidFill>
                <a:latin typeface="Encode Sans" pitchFamily="2" charset="0"/>
              </a:rPr>
              <a:t>FINAL REMARKS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080000" y="1470028"/>
            <a:ext cx="10273800" cy="4337006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The early 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definition of </a:t>
            </a:r>
            <a:r>
              <a:rPr lang="en-US" sz="1800" b="1" dirty="0">
                <a:solidFill>
                  <a:srgbClr val="159CC3"/>
                </a:solidFill>
                <a:latin typeface="Encode Sans" pitchFamily="2" charset="0"/>
              </a:rPr>
              <a:t>DiD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 technological strategy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has enabled the engineering development, providing clear requirements to SSCs. 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159CC3"/>
                </a:solidFill>
                <a:latin typeface="Encode Sans" pitchFamily="2" charset="0"/>
              </a:rPr>
              <a:t>DiD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levels 1 to 4 are finally and 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thoroughly integrated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within the design once the 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Safety Classification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process is completed and 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graded requirements allocated to SSCs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DSA and PSA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, as complementary tools, have provided a valuable feedback on plant design, conducting a robust evaluation of </a:t>
            </a:r>
            <a:r>
              <a:rPr lang="en-US" sz="1800" b="1" dirty="0">
                <a:solidFill>
                  <a:srgbClr val="159CC3"/>
                </a:solidFill>
                <a:latin typeface="Encode Sans" pitchFamily="2" charset="0"/>
              </a:rPr>
              <a:t>DiD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principle. 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Finally, the </a:t>
            </a:r>
            <a:r>
              <a:rPr lang="en-US" sz="1800" dirty="0">
                <a:solidFill>
                  <a:srgbClr val="159CC3"/>
                </a:solidFill>
                <a:latin typeface="Encode Sans" pitchFamily="2" charset="0"/>
              </a:rPr>
              <a:t>integral design process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, with </a:t>
            </a:r>
            <a:r>
              <a:rPr lang="en-US" sz="1800" b="1" dirty="0">
                <a:solidFill>
                  <a:srgbClr val="159CC3"/>
                </a:solidFill>
                <a:latin typeface="Encode Sans" pitchFamily="2" charset="0"/>
              </a:rPr>
              <a:t>DiD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as the core, has proven to be a highly effective tool for achieving a balanced design, while optimizing costs from the safety point of view. 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240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13535" y="1543050"/>
            <a:ext cx="12219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lt1"/>
                </a:solidFill>
                <a:latin typeface="Encode Sans" panose="020B0604020202020204" charset="0"/>
                <a:ea typeface="Encode Sans"/>
                <a:cs typeface="Encode Sans"/>
                <a:sym typeface="Encode Sans"/>
              </a:rPr>
              <a:t>THANK YOU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2837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300" dirty="0">
                <a:solidFill>
                  <a:schemeClr val="bg1"/>
                </a:solidFill>
                <a:latin typeface="Encode Sans" pitchFamily="2" charset="0"/>
              </a:rPr>
              <a:t>FOR YOUR ATTENTION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D43E12-8B38-9630-109F-CB6F08AED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69" y="3952634"/>
            <a:ext cx="408994" cy="2677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A6C726-EF56-749D-B64D-A054C8702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64" y="3419119"/>
            <a:ext cx="374204" cy="4333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88423" y="3451119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Encode Sans" pitchFamily="2" charset="0"/>
              </a:rPr>
              <a:t>argentina.gob.ar/</a:t>
            </a:r>
            <a:r>
              <a:rPr lang="es-ES" dirty="0" err="1">
                <a:solidFill>
                  <a:schemeClr val="bg1"/>
                </a:solidFill>
                <a:latin typeface="Encode Sans" pitchFamily="2" charset="0"/>
              </a:rPr>
              <a:t>cnea</a:t>
            </a:r>
            <a:r>
              <a:rPr lang="es-ES" dirty="0">
                <a:solidFill>
                  <a:schemeClr val="bg1"/>
                </a:solidFill>
                <a:latin typeface="Encode Sans" pitchFamily="2" charset="0"/>
              </a:rPr>
              <a:t>/</a:t>
            </a:r>
            <a:r>
              <a:rPr lang="es-ES" dirty="0" err="1">
                <a:solidFill>
                  <a:schemeClr val="bg1"/>
                </a:solidFill>
                <a:latin typeface="Encode Sans" pitchFamily="2" charset="0"/>
              </a:rPr>
              <a:t>carem</a:t>
            </a:r>
            <a:endParaRPr lang="es-AR" dirty="0">
              <a:solidFill>
                <a:schemeClr val="bg1"/>
              </a:solidFill>
              <a:latin typeface="Encode Sans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90025" y="3880597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Encode Sans" pitchFamily="2" charset="0"/>
              </a:rPr>
              <a:t>marcelogimenez@cnea.gob.ar</a:t>
            </a:r>
            <a:endParaRPr lang="es-AR" dirty="0">
              <a:solidFill>
                <a:schemeClr val="bg1"/>
              </a:solidFill>
              <a:latin typeface="Encode Sans" pitchFamily="2" charset="0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08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91250" y="218699"/>
            <a:ext cx="11379199" cy="7093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159CC3"/>
                </a:solidFill>
                <a:latin typeface="Encode Sans" pitchFamily="2" charset="0"/>
              </a:rPr>
              <a:t>DEFENSE IN DEPTH (DiD) INTEGRATION IN CAREM25 DESIGN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F971DEE-841C-B591-2F23-420BA67CD754}"/>
              </a:ext>
            </a:extLst>
          </p:cNvPr>
          <p:cNvSpPr/>
          <p:nvPr/>
        </p:nvSpPr>
        <p:spPr>
          <a:xfrm>
            <a:off x="1703672" y="3601939"/>
            <a:ext cx="1855609" cy="1745801"/>
          </a:xfrm>
          <a:prstGeom prst="ellipse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entágono regular 1"/>
          <p:cNvSpPr/>
          <p:nvPr/>
        </p:nvSpPr>
        <p:spPr>
          <a:xfrm>
            <a:off x="4000481" y="1726805"/>
            <a:ext cx="2681175" cy="2311358"/>
          </a:xfrm>
          <a:prstGeom prst="pentagon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22" name="Documento 21"/>
          <p:cNvSpPr/>
          <p:nvPr/>
        </p:nvSpPr>
        <p:spPr>
          <a:xfrm>
            <a:off x="7109148" y="1586769"/>
            <a:ext cx="2071659" cy="1025488"/>
          </a:xfrm>
          <a:prstGeom prst="flowChartDocument">
            <a:avLst/>
          </a:prstGeom>
          <a:solidFill>
            <a:srgbClr val="159CC3"/>
          </a:solidFill>
          <a:ln>
            <a:solidFill>
              <a:srgbClr val="159C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1400" i="1" dirty="0">
              <a:latin typeface="Encode Sans" pitchFamily="2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7319" y="1909501"/>
            <a:ext cx="1027881" cy="15621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/>
          <a:srcRect l="7838" t="5990" r="11509" b="26113"/>
          <a:stretch/>
        </p:blipFill>
        <p:spPr>
          <a:xfrm>
            <a:off x="8922284" y="2028671"/>
            <a:ext cx="1059916" cy="1555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Documento 24"/>
          <p:cNvSpPr/>
          <p:nvPr/>
        </p:nvSpPr>
        <p:spPr>
          <a:xfrm>
            <a:off x="1164912" y="1607562"/>
            <a:ext cx="2330854" cy="1044129"/>
          </a:xfrm>
          <a:prstGeom prst="flowChartDocument">
            <a:avLst/>
          </a:prstGeom>
          <a:solidFill>
            <a:srgbClr val="159CC3"/>
          </a:solidFill>
          <a:ln>
            <a:solidFill>
              <a:srgbClr val="159C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1400" i="1" dirty="0">
              <a:latin typeface="Encode Sans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182915" y="1691917"/>
            <a:ext cx="2336675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Project goals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High level technological decisions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122202" y="1601900"/>
            <a:ext cx="2076699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Regulatory Body requirements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IAEA standards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647487" y="3927346"/>
            <a:ext cx="1984083" cy="94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Deterministic Safety Assessment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F971DEE-841C-B591-2F23-420BA67CD754}"/>
              </a:ext>
            </a:extLst>
          </p:cNvPr>
          <p:cNvSpPr/>
          <p:nvPr/>
        </p:nvSpPr>
        <p:spPr>
          <a:xfrm>
            <a:off x="7186245" y="3695705"/>
            <a:ext cx="1809800" cy="1715457"/>
          </a:xfrm>
          <a:prstGeom prst="ellipse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061093" y="4083025"/>
            <a:ext cx="197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Probabilistic Safety Assessment 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F971DEE-841C-B591-2F23-420BA67CD754}"/>
              </a:ext>
            </a:extLst>
          </p:cNvPr>
          <p:cNvSpPr/>
          <p:nvPr/>
        </p:nvSpPr>
        <p:spPr>
          <a:xfrm>
            <a:off x="4491930" y="4627421"/>
            <a:ext cx="1871022" cy="1783022"/>
          </a:xfrm>
          <a:prstGeom prst="ellipse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4408834" y="4959375"/>
            <a:ext cx="2037215" cy="120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SSCs </a:t>
            </a:r>
          </a:p>
          <a:p>
            <a:pPr algn="ctr" defTabSz="914350"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Safety Classification</a:t>
            </a:r>
          </a:p>
          <a:p>
            <a:pPr algn="ctr" defTabSz="914350">
              <a:lnSpc>
                <a:spcPct val="120000"/>
              </a:lnSpc>
            </a:pPr>
            <a:endParaRPr lang="en-US" sz="1600" dirty="0">
              <a:solidFill>
                <a:srgbClr val="159CC3"/>
              </a:solidFill>
              <a:latin typeface="Encode Sans" pitchFamily="2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199360" y="2481290"/>
            <a:ext cx="2317768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DiD in the Design:</a:t>
            </a:r>
          </a:p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159CC3"/>
                </a:solidFill>
                <a:latin typeface="Encode Sans" pitchFamily="2" charset="0"/>
              </a:rPr>
              <a:t>Conceptual definition of technological strategy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2</a:t>
            </a:fld>
            <a:endParaRPr lang="es-AR"/>
          </a:p>
        </p:txBody>
      </p:sp>
      <p:sp>
        <p:nvSpPr>
          <p:cNvPr id="29" name="65 Flecha a la derecha con muesca"/>
          <p:cNvSpPr/>
          <p:nvPr/>
        </p:nvSpPr>
        <p:spPr>
          <a:xfrm rot="1518142">
            <a:off x="3595980" y="1945412"/>
            <a:ext cx="735025" cy="332768"/>
          </a:xfrm>
          <a:prstGeom prst="notchedRightArrow">
            <a:avLst>
              <a:gd name="adj1" fmla="val 4521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30" name="64 Flecha a la derecha con muesca"/>
          <p:cNvSpPr/>
          <p:nvPr/>
        </p:nvSpPr>
        <p:spPr>
          <a:xfrm rot="9546458">
            <a:off x="6317370" y="1932945"/>
            <a:ext cx="673695" cy="329019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32" name="Flecha izquierda y derecha 31"/>
          <p:cNvSpPr/>
          <p:nvPr/>
        </p:nvSpPr>
        <p:spPr>
          <a:xfrm rot="20381821">
            <a:off x="3548941" y="3648153"/>
            <a:ext cx="723336" cy="435284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36" name="Flecha izquierda y derecha 35"/>
          <p:cNvSpPr/>
          <p:nvPr/>
        </p:nvSpPr>
        <p:spPr>
          <a:xfrm rot="1532148">
            <a:off x="6474907" y="3696630"/>
            <a:ext cx="723336" cy="461432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33" name="Flecha izquierda y derecha 32"/>
          <p:cNvSpPr/>
          <p:nvPr/>
        </p:nvSpPr>
        <p:spPr>
          <a:xfrm rot="5400000">
            <a:off x="5030286" y="4127971"/>
            <a:ext cx="723336" cy="461432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</p:spTree>
    <p:extLst>
      <p:ext uri="{BB962C8B-B14F-4D97-AF65-F5344CB8AC3E}">
        <p14:creationId xmlns:p14="http://schemas.microsoft.com/office/powerpoint/2010/main" val="117400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79999" y="576000"/>
            <a:ext cx="10169891" cy="7093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159CC3"/>
                </a:solidFill>
                <a:latin typeface="Encode Sans" pitchFamily="2" charset="0"/>
              </a:rPr>
              <a:t>DID TECHNOLOGICAL STRATEGY ADOPTED IN </a:t>
            </a:r>
            <a:br>
              <a:rPr lang="en-US" sz="3200" b="1" dirty="0">
                <a:solidFill>
                  <a:srgbClr val="159CC3"/>
                </a:solidFill>
                <a:latin typeface="Encode Sans" pitchFamily="2" charset="0"/>
              </a:rPr>
            </a:br>
            <a:r>
              <a:rPr lang="en-US" sz="3200" b="1" dirty="0">
                <a:solidFill>
                  <a:srgbClr val="159CC3"/>
                </a:solidFill>
                <a:latin typeface="Encode Sans" pitchFamily="2" charset="0"/>
              </a:rPr>
              <a:t>CAREM DESIGN</a:t>
            </a:r>
          </a:p>
        </p:txBody>
      </p:sp>
      <p:sp>
        <p:nvSpPr>
          <p:cNvPr id="2" name="Pentágono regular 1"/>
          <p:cNvSpPr/>
          <p:nvPr/>
        </p:nvSpPr>
        <p:spPr>
          <a:xfrm>
            <a:off x="3942578" y="2194517"/>
            <a:ext cx="2681175" cy="2311358"/>
          </a:xfrm>
          <a:prstGeom prst="pentagon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22" name="Documento 21"/>
          <p:cNvSpPr/>
          <p:nvPr/>
        </p:nvSpPr>
        <p:spPr>
          <a:xfrm>
            <a:off x="7109148" y="1983928"/>
            <a:ext cx="2071659" cy="1025488"/>
          </a:xfrm>
          <a:prstGeom prst="flowChartDocument">
            <a:avLst/>
          </a:prstGeom>
          <a:solidFill>
            <a:srgbClr val="159CC3"/>
          </a:solidFill>
          <a:ln>
            <a:solidFill>
              <a:srgbClr val="159C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1400" i="1" dirty="0">
              <a:latin typeface="Encode Sans" pitchFamily="2" charset="0"/>
            </a:endParaRPr>
          </a:p>
        </p:txBody>
      </p:sp>
      <p:sp>
        <p:nvSpPr>
          <p:cNvPr id="25" name="Documento 24"/>
          <p:cNvSpPr/>
          <p:nvPr/>
        </p:nvSpPr>
        <p:spPr>
          <a:xfrm>
            <a:off x="1110234" y="2004721"/>
            <a:ext cx="2279419" cy="1044129"/>
          </a:xfrm>
          <a:prstGeom prst="flowChartDocument">
            <a:avLst/>
          </a:prstGeom>
          <a:solidFill>
            <a:srgbClr val="159CC3"/>
          </a:solidFill>
          <a:ln>
            <a:solidFill>
              <a:srgbClr val="159C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1400" i="1" dirty="0">
              <a:latin typeface="Encode Sans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80000" y="2113254"/>
            <a:ext cx="2336685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Project goal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High level technological decisions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126527" y="1994308"/>
            <a:ext cx="2076699" cy="91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Regulatory Body requirements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IAEA standards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5337" y="3153262"/>
            <a:ext cx="1237706" cy="18810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/>
          <a:srcRect l="7838" t="5990" r="11509" b="26113"/>
          <a:stretch/>
        </p:blipFill>
        <p:spPr>
          <a:xfrm>
            <a:off x="9109773" y="2313238"/>
            <a:ext cx="1059916" cy="1555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4221170" y="2674100"/>
            <a:ext cx="2175853" cy="175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DiD in the Design:</a:t>
            </a:r>
          </a:p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Conceptual definition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of the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technological strategy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to cope with events and mitigate severe accidents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3</a:t>
            </a:fld>
            <a:endParaRPr lang="es-AR"/>
          </a:p>
        </p:txBody>
      </p:sp>
      <p:sp>
        <p:nvSpPr>
          <p:cNvPr id="14" name="65 Flecha a la derecha con muesca"/>
          <p:cNvSpPr/>
          <p:nvPr/>
        </p:nvSpPr>
        <p:spPr>
          <a:xfrm rot="1079325">
            <a:off x="3631460" y="2408124"/>
            <a:ext cx="667291" cy="333616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15" name="64 Flecha a la derecha con muesca"/>
          <p:cNvSpPr/>
          <p:nvPr/>
        </p:nvSpPr>
        <p:spPr>
          <a:xfrm rot="9546458">
            <a:off x="6210532" y="2395860"/>
            <a:ext cx="652472" cy="329019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378" y="5178198"/>
            <a:ext cx="6501395" cy="11117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068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9938" y="400751"/>
            <a:ext cx="11090935" cy="70930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59CC3"/>
                </a:solidFill>
                <a:latin typeface="Encode Sans" pitchFamily="2" charset="0"/>
              </a:rPr>
              <a:t>CAREM HAS ADOPTED WENRA PROPOSAL for DiD LEVELS </a:t>
            </a:r>
            <a:r>
              <a:rPr lang="en-US" sz="2400" b="1" dirty="0">
                <a:solidFill>
                  <a:srgbClr val="159CC3"/>
                </a:solidFill>
                <a:latin typeface="Encode Sans" pitchFamily="2" charset="0"/>
              </a:rPr>
              <a:t>(applied for REACTOR and FFEE POOL)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695529" y="1447084"/>
            <a:ext cx="7167349" cy="1320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“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The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phenomena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involved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in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accidents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with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core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/fuel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melt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(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severe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accidents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)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differ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radically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from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those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which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do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not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involve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a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core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melt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.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Therefore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core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melt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accidents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should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be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treated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on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a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specific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level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of Defence-in-</a:t>
            </a:r>
            <a:r>
              <a:rPr lang="es-AR" sz="1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Depth</a:t>
            </a:r>
            <a:r>
              <a:rPr lang="es-AR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.”</a:t>
            </a:r>
            <a:endParaRPr lang="es-ES" sz="1600" b="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pic>
        <p:nvPicPr>
          <p:cNvPr id="9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885" y="1333785"/>
            <a:ext cx="1881892" cy="15061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onector recto de flecha 11"/>
          <p:cNvCxnSpPr/>
          <p:nvPr/>
        </p:nvCxnSpPr>
        <p:spPr>
          <a:xfrm>
            <a:off x="2896188" y="2185589"/>
            <a:ext cx="706821" cy="0"/>
          </a:xfrm>
          <a:prstGeom prst="straightConnector1">
            <a:avLst/>
          </a:prstGeom>
          <a:ln w="19050" cap="rnd">
            <a:solidFill>
              <a:srgbClr val="159CC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91269"/>
              </p:ext>
            </p:extLst>
          </p:nvPr>
        </p:nvGraphicFramePr>
        <p:xfrm>
          <a:off x="1161885" y="3042283"/>
          <a:ext cx="9700993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663">
                  <a:extLst>
                    <a:ext uri="{9D8B030D-6E8A-4147-A177-3AD203B41FA5}">
                      <a16:colId xmlns:a16="http://schemas.microsoft.com/office/drawing/2014/main" val="167678098"/>
                    </a:ext>
                  </a:extLst>
                </a:gridCol>
                <a:gridCol w="4512641">
                  <a:extLst>
                    <a:ext uri="{9D8B030D-6E8A-4147-A177-3AD203B41FA5}">
                      <a16:colId xmlns:a16="http://schemas.microsoft.com/office/drawing/2014/main" val="2303116503"/>
                    </a:ext>
                  </a:extLst>
                </a:gridCol>
                <a:gridCol w="4294689">
                  <a:extLst>
                    <a:ext uri="{9D8B030D-6E8A-4147-A177-3AD203B41FA5}">
                      <a16:colId xmlns:a16="http://schemas.microsoft.com/office/drawing/2014/main" val="1414420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Encode Sans" pitchFamily="2" charset="0"/>
                        </a:rPr>
                        <a:t>LEVEL</a:t>
                      </a:r>
                      <a:endParaRPr lang="es-AR" sz="1600" dirty="0">
                        <a:latin typeface="Encod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9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Encode Sans" pitchFamily="2" charset="0"/>
                        </a:rPr>
                        <a:t>ASSOCIATED PLANT CONDITION CATEGORIES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9C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Encode Sans" pitchFamily="2" charset="0"/>
                        </a:rPr>
                        <a:t>OBJECTIVE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9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2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1</a:t>
                      </a:r>
                      <a:endParaRPr lang="es-A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ncod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Normal operation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Prevention of abnormal operation and failures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97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2</a:t>
                      </a:r>
                      <a:endParaRPr lang="es-A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ncode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Anticipated operational occurrences (AOO)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Control of abnormal operation and failures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8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3A</a:t>
                      </a:r>
                      <a:endParaRPr lang="es-A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ncode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Postulated single initiating events (PSIE)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Control of events to avoid core damage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00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3B</a:t>
                      </a:r>
                      <a:endParaRPr lang="es-A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ncode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Postulated multiple failure events (PMFE)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s-A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ncode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05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4</a:t>
                      </a:r>
                      <a:endParaRPr lang="es-A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ncode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Postulated core damage accidents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ncode Sans" pitchFamily="2" charset="0"/>
                        </a:rPr>
                        <a:t>To limit off-site releases</a:t>
                      </a:r>
                    </a:p>
                    <a:p>
                      <a:pPr algn="ctr"/>
                      <a:endParaRPr lang="es-A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ncode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17353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61885" y="4580101"/>
            <a:ext cx="5377190" cy="726894"/>
          </a:xfrm>
          <a:prstGeom prst="rect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4</a:t>
            </a:fld>
            <a:endParaRPr lang="es-AR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1885" y="6050305"/>
            <a:ext cx="401304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92075" indent="17463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All levels included in CAREM Design Envelop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32055" y="6050305"/>
            <a:ext cx="543082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92075" indent="-92075"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IAEA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: DEC A equivalent to Level 3B, DEC B  to Level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45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8458" y="222193"/>
            <a:ext cx="11905673" cy="11370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u="sng" dirty="0">
                <a:solidFill>
                  <a:srgbClr val="159CC3"/>
                </a:solidFill>
                <a:latin typeface="Encode Sans" pitchFamily="2" charset="0"/>
              </a:rPr>
              <a:t>CAREM CONCEPTUAL STRATEGY FOR DiD LEVELS 2, 3 &amp; 4: </a:t>
            </a:r>
            <a:br>
              <a:rPr lang="en-US" sz="2000" b="1" u="sng" dirty="0">
                <a:solidFill>
                  <a:srgbClr val="159CC3"/>
                </a:solidFill>
                <a:latin typeface="Encode Sans" pitchFamily="2" charset="0"/>
              </a:rPr>
            </a:br>
            <a:r>
              <a:rPr lang="en-US" sz="2000" b="1" dirty="0">
                <a:solidFill>
                  <a:srgbClr val="159CC3"/>
                </a:solidFill>
                <a:latin typeface="Encode Sans" pitchFamily="2" charset="0"/>
              </a:rPr>
              <a:t>	REACTIVITY CONTROL FUNCTION </a:t>
            </a:r>
            <a:r>
              <a:rPr lang="en-US" sz="2000" b="1" i="1" dirty="0">
                <a:solidFill>
                  <a:srgbClr val="159CC3"/>
                </a:solidFill>
                <a:latin typeface="Encode Sans" pitchFamily="2" charset="0"/>
              </a:rPr>
              <a:t>(SHUTDOWN AND SUBCRITICALITY)</a:t>
            </a:r>
          </a:p>
        </p:txBody>
      </p:sp>
      <p:sp>
        <p:nvSpPr>
          <p:cNvPr id="14" name="4 Rectángulo"/>
          <p:cNvSpPr>
            <a:spLocks noChangeArrowheads="1"/>
          </p:cNvSpPr>
          <p:nvPr/>
        </p:nvSpPr>
        <p:spPr bwMode="auto">
          <a:xfrm>
            <a:off x="8977952" y="6413698"/>
            <a:ext cx="625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ncode Sans" pitchFamily="2" charset="0"/>
              </a:rPr>
              <a:t>TIME</a:t>
            </a:r>
          </a:p>
        </p:txBody>
      </p:sp>
      <p:sp>
        <p:nvSpPr>
          <p:cNvPr id="16" name="12 CuadroTexto"/>
          <p:cNvSpPr txBox="1">
            <a:spLocks noChangeArrowheads="1"/>
          </p:cNvSpPr>
          <p:nvPr/>
        </p:nvSpPr>
        <p:spPr bwMode="auto">
          <a:xfrm>
            <a:off x="3132912" y="6383795"/>
            <a:ext cx="2883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ncode Sans" pitchFamily="2" charset="0"/>
              </a:rPr>
              <a:t>POSTULATED INITIATING EVENT</a:t>
            </a:r>
          </a:p>
        </p:txBody>
      </p:sp>
      <p:sp>
        <p:nvSpPr>
          <p:cNvPr id="17" name="15 CuadroTexto"/>
          <p:cNvSpPr txBox="1">
            <a:spLocks noChangeArrowheads="1"/>
          </p:cNvSpPr>
          <p:nvPr/>
        </p:nvSpPr>
        <p:spPr bwMode="auto">
          <a:xfrm>
            <a:off x="1052544" y="6383795"/>
            <a:ext cx="2061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ncode Sans" pitchFamily="2" charset="0"/>
              </a:rPr>
              <a:t>NORMAL OPERATION</a:t>
            </a:r>
          </a:p>
        </p:txBody>
      </p:sp>
      <p:sp>
        <p:nvSpPr>
          <p:cNvPr id="18" name="4 Rectángulo"/>
          <p:cNvSpPr>
            <a:spLocks noChangeArrowheads="1"/>
          </p:cNvSpPr>
          <p:nvPr/>
        </p:nvSpPr>
        <p:spPr bwMode="auto">
          <a:xfrm>
            <a:off x="1754948" y="1537866"/>
            <a:ext cx="14002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ncode Sans" pitchFamily="2" charset="0"/>
              </a:rPr>
              <a:t>DiD LEVEL</a:t>
            </a:r>
            <a:endParaRPr kumimoji="0" lang="en-US" altLang="en-US" sz="14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Encode Sans" pitchFamily="2" charset="0"/>
            </a:endParaRPr>
          </a:p>
        </p:txBody>
      </p:sp>
      <p:sp>
        <p:nvSpPr>
          <p:cNvPr id="37" name="4 Rectángulo"/>
          <p:cNvSpPr>
            <a:spLocks noChangeArrowheads="1"/>
          </p:cNvSpPr>
          <p:nvPr/>
        </p:nvSpPr>
        <p:spPr bwMode="auto">
          <a:xfrm>
            <a:off x="1449979" y="2089422"/>
            <a:ext cx="134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 pitchFamily="2" charset="0"/>
              </a:rPr>
              <a:t>L2 (AOO)</a:t>
            </a:r>
          </a:p>
        </p:txBody>
      </p:sp>
      <p:sp>
        <p:nvSpPr>
          <p:cNvPr id="34" name="4 Rectángulo"/>
          <p:cNvSpPr>
            <a:spLocks noChangeArrowheads="1"/>
          </p:cNvSpPr>
          <p:nvPr/>
        </p:nvSpPr>
        <p:spPr bwMode="auto">
          <a:xfrm>
            <a:off x="1475450" y="5608615"/>
            <a:ext cx="13592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ncode Sans" pitchFamily="2" charset="0"/>
              </a:rPr>
              <a:t>L4 (PCMA)</a:t>
            </a:r>
          </a:p>
        </p:txBody>
      </p:sp>
      <p:sp>
        <p:nvSpPr>
          <p:cNvPr id="25" name="4 Rectángulo"/>
          <p:cNvSpPr>
            <a:spLocks noChangeArrowheads="1"/>
          </p:cNvSpPr>
          <p:nvPr/>
        </p:nvSpPr>
        <p:spPr bwMode="auto">
          <a:xfrm>
            <a:off x="1465297" y="3006723"/>
            <a:ext cx="13592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rPr>
              <a:t>L3A (PSIE) 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rPr>
              <a:t>MAIN LINE OF PROTECTION</a:t>
            </a:r>
          </a:p>
        </p:txBody>
      </p:sp>
      <p:sp>
        <p:nvSpPr>
          <p:cNvPr id="27" name="4 Rectángulo"/>
          <p:cNvSpPr>
            <a:spLocks noChangeArrowheads="1"/>
          </p:cNvSpPr>
          <p:nvPr/>
        </p:nvSpPr>
        <p:spPr bwMode="auto">
          <a:xfrm>
            <a:off x="1426269" y="4260428"/>
            <a:ext cx="15559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</a:rPr>
              <a:t>L3B (PMFE) DIVERSE LINE OF PROTECTION</a:t>
            </a:r>
          </a:p>
        </p:txBody>
      </p:sp>
      <p:cxnSp>
        <p:nvCxnSpPr>
          <p:cNvPr id="40" name="Conector recto 39"/>
          <p:cNvCxnSpPr/>
          <p:nvPr/>
        </p:nvCxnSpPr>
        <p:spPr>
          <a:xfrm>
            <a:off x="2977430" y="1529385"/>
            <a:ext cx="0" cy="4972594"/>
          </a:xfrm>
          <a:prstGeom prst="line">
            <a:avLst/>
          </a:prstGeom>
          <a:ln w="38100">
            <a:solidFill>
              <a:srgbClr val="159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>
            <a:off x="2018774" y="6339313"/>
            <a:ext cx="7646529" cy="0"/>
          </a:xfrm>
          <a:prstGeom prst="straightConnector1">
            <a:avLst/>
          </a:prstGeom>
          <a:ln w="38100">
            <a:solidFill>
              <a:srgbClr val="159C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3037841" y="4208867"/>
            <a:ext cx="3281063" cy="738664"/>
            <a:chOff x="2994294" y="3923738"/>
            <a:chExt cx="3281063" cy="738664"/>
          </a:xfrm>
        </p:grpSpPr>
        <p:sp>
          <p:nvSpPr>
            <p:cNvPr id="28" name="4 Rectángulo"/>
            <p:cNvSpPr>
              <a:spLocks noChangeArrowheads="1"/>
            </p:cNvSpPr>
            <p:nvPr/>
          </p:nvSpPr>
          <p:spPr bwMode="auto">
            <a:xfrm>
              <a:off x="3061481" y="3923738"/>
              <a:ext cx="321387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ncode Sans" pitchFamily="2" charset="0"/>
                </a:rPr>
                <a:t>SRPS + Second Shutdown System (boron</a:t>
              </a:r>
              <a:r>
                <a:rPr kumimoji="0" lang="en-US" alt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ncode Sans" pitchFamily="2" charset="0"/>
                </a:rPr>
                <a:t> injection,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ncode Sans" pitchFamily="2" charset="0"/>
                </a:rPr>
                <a:t>passive)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  <p:cxnSp>
          <p:nvCxnSpPr>
            <p:cNvPr id="41" name="Conector recto de flecha 40"/>
            <p:cNvCxnSpPr/>
            <p:nvPr/>
          </p:nvCxnSpPr>
          <p:spPr>
            <a:xfrm flipV="1">
              <a:off x="2994294" y="4573711"/>
              <a:ext cx="2751514" cy="26533"/>
            </a:xfrm>
            <a:prstGeom prst="straightConnector1">
              <a:avLst/>
            </a:prstGeom>
            <a:ln w="1016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231910" y="6356350"/>
            <a:ext cx="2743200" cy="365125"/>
          </a:xfrm>
        </p:spPr>
        <p:txBody>
          <a:bodyPr/>
          <a:lstStyle/>
          <a:p>
            <a:fld id="{A8BEE6FD-D59D-414F-B1E4-92B9AA894713}" type="slidenum">
              <a:rPr lang="es-AR" smtClean="0"/>
              <a:t>5</a:t>
            </a:fld>
            <a:endParaRPr lang="es-AR"/>
          </a:p>
        </p:txBody>
      </p:sp>
      <p:grpSp>
        <p:nvGrpSpPr>
          <p:cNvPr id="8" name="Grupo 7"/>
          <p:cNvGrpSpPr/>
          <p:nvPr/>
        </p:nvGrpSpPr>
        <p:grpSpPr>
          <a:xfrm>
            <a:off x="3035227" y="2743982"/>
            <a:ext cx="4607804" cy="1453048"/>
            <a:chOff x="3011477" y="2589599"/>
            <a:chExt cx="4607804" cy="1453048"/>
          </a:xfrm>
        </p:grpSpPr>
        <p:cxnSp>
          <p:nvCxnSpPr>
            <p:cNvPr id="39" name="Conector recto de flecha 38"/>
            <p:cNvCxnSpPr/>
            <p:nvPr/>
          </p:nvCxnSpPr>
          <p:spPr>
            <a:xfrm>
              <a:off x="3029906" y="3477401"/>
              <a:ext cx="2601193" cy="4708"/>
            </a:xfrm>
            <a:prstGeom prst="straightConnector1">
              <a:avLst/>
            </a:prstGeom>
            <a:ln w="1016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4 Rectángulo"/>
            <p:cNvSpPr>
              <a:spLocks noChangeArrowheads="1"/>
            </p:cNvSpPr>
            <p:nvPr/>
          </p:nvSpPr>
          <p:spPr bwMode="auto">
            <a:xfrm>
              <a:off x="3130863" y="3009273"/>
              <a:ext cx="36880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Encode Sans" pitchFamily="2" charset="0"/>
                </a:rPr>
                <a:t>FRPS +First Shutdown System (rods)</a:t>
              </a:r>
              <a:endPara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  <p:sp>
          <p:nvSpPr>
            <p:cNvPr id="13" name="32 CuadroTexto"/>
            <p:cNvSpPr txBox="1">
              <a:spLocks noChangeArrowheads="1"/>
            </p:cNvSpPr>
            <p:nvPr/>
          </p:nvSpPr>
          <p:spPr bwMode="auto">
            <a:xfrm>
              <a:off x="5882850" y="3734870"/>
              <a:ext cx="1069391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Safe State</a:t>
              </a:r>
            </a:p>
          </p:txBody>
        </p:sp>
        <p:grpSp>
          <p:nvGrpSpPr>
            <p:cNvPr id="30" name="52 Grupo"/>
            <p:cNvGrpSpPr>
              <a:grpSpLocks/>
            </p:cNvGrpSpPr>
            <p:nvPr/>
          </p:nvGrpSpPr>
          <p:grpSpPr bwMode="auto">
            <a:xfrm>
              <a:off x="3011477" y="2589599"/>
              <a:ext cx="4607804" cy="469676"/>
              <a:chOff x="1748085" y="1605084"/>
              <a:chExt cx="4052866" cy="469679"/>
            </a:xfrm>
          </p:grpSpPr>
          <p:sp>
            <p:nvSpPr>
              <p:cNvPr id="31" name="4 Rectángulo"/>
              <p:cNvSpPr>
                <a:spLocks noChangeArrowheads="1"/>
              </p:cNvSpPr>
              <p:nvPr/>
            </p:nvSpPr>
            <p:spPr bwMode="auto">
              <a:xfrm>
                <a:off x="2839580" y="1605084"/>
                <a:ext cx="2961371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en-US" sz="14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Encode Sans" pitchFamily="2" charset="0"/>
                  </a:rPr>
                  <a:t>Single stage</a:t>
                </a:r>
              </a:p>
            </p:txBody>
          </p:sp>
          <p:sp>
            <p:nvSpPr>
              <p:cNvPr id="32" name="46 Cerrar llave"/>
              <p:cNvSpPr>
                <a:spLocks/>
              </p:cNvSpPr>
              <p:nvPr/>
            </p:nvSpPr>
            <p:spPr bwMode="auto">
              <a:xfrm rot="16200000">
                <a:off x="3194298" y="406300"/>
                <a:ext cx="222250" cy="3114675"/>
              </a:xfrm>
              <a:prstGeom prst="rightBrace">
                <a:avLst>
                  <a:gd name="adj1" fmla="val 8370"/>
                  <a:gd name="adj2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</p:grpSp>
      </p:grpSp>
      <p:grpSp>
        <p:nvGrpSpPr>
          <p:cNvPr id="11" name="Grupo 10"/>
          <p:cNvGrpSpPr/>
          <p:nvPr/>
        </p:nvGrpSpPr>
        <p:grpSpPr>
          <a:xfrm>
            <a:off x="2944940" y="1797430"/>
            <a:ext cx="5188835" cy="635100"/>
            <a:chOff x="2944940" y="1797430"/>
            <a:chExt cx="5188835" cy="635100"/>
          </a:xfrm>
        </p:grpSpPr>
        <p:grpSp>
          <p:nvGrpSpPr>
            <p:cNvPr id="6" name="Grupo 5"/>
            <p:cNvGrpSpPr/>
            <p:nvPr/>
          </p:nvGrpSpPr>
          <p:grpSpPr>
            <a:xfrm>
              <a:off x="2944940" y="1797430"/>
              <a:ext cx="5188835" cy="456243"/>
              <a:chOff x="2944940" y="1797430"/>
              <a:chExt cx="5188835" cy="456243"/>
            </a:xfrm>
          </p:grpSpPr>
          <p:sp>
            <p:nvSpPr>
              <p:cNvPr id="38" name="4 Rectángulo"/>
              <p:cNvSpPr>
                <a:spLocks noChangeArrowheads="1"/>
              </p:cNvSpPr>
              <p:nvPr/>
            </p:nvSpPr>
            <p:spPr bwMode="auto">
              <a:xfrm>
                <a:off x="2944940" y="1797430"/>
                <a:ext cx="518883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50000"/>
                      </a:srgbClr>
                    </a:solidFill>
                    <a:effectLst/>
                    <a:uLnTx/>
                    <a:uFillTx/>
                    <a:latin typeface="Encode Sans" pitchFamily="2" charset="0"/>
                    <a:cs typeface="Arial" pitchFamily="34" charset="0"/>
                  </a:rPr>
                  <a:t>Interlocks, Monitoring</a:t>
                </a:r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srgbClr val="4BACC6">
                        <a:lumMod val="50000"/>
                      </a:srgbClr>
                    </a:solidFill>
                    <a:effectLst/>
                    <a:uLnTx/>
                    <a:uFillTx/>
                    <a:latin typeface="Encode Sans" pitchFamily="2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50000"/>
                      </a:srgbClr>
                    </a:solidFill>
                    <a:effectLst/>
                    <a:uLnTx/>
                    <a:uFillTx/>
                    <a:latin typeface="Encode Sans" pitchFamily="2" charset="0"/>
                    <a:cs typeface="Arial" pitchFamily="34" charset="0"/>
                  </a:rPr>
                  <a:t>Control System and the control rods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Encode Sans" pitchFamily="2" charset="0"/>
                  <a:cs typeface="Arial" pitchFamily="34" charset="0"/>
                </a:endParaRPr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>
                <a:off x="3018083" y="2249345"/>
                <a:ext cx="1627808" cy="4328"/>
              </a:xfrm>
              <a:prstGeom prst="straightConnector1">
                <a:avLst/>
              </a:prstGeom>
              <a:ln w="101600">
                <a:solidFill>
                  <a:srgbClr val="5B9B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32 CuadroTexto"/>
            <p:cNvSpPr txBox="1">
              <a:spLocks noChangeArrowheads="1"/>
            </p:cNvSpPr>
            <p:nvPr/>
          </p:nvSpPr>
          <p:spPr bwMode="auto">
            <a:xfrm>
              <a:off x="4693746" y="2124753"/>
              <a:ext cx="1539295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Controlled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3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9694" y="218266"/>
            <a:ext cx="9818022" cy="8687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159CC3"/>
                </a:solidFill>
                <a:latin typeface="Encode Sans" pitchFamily="2" charset="0"/>
              </a:rPr>
              <a:t>CAREM CONCEPTUAL STRATEGY FOR DiD LEVELS 2, 3 &amp; 4: </a:t>
            </a:r>
            <a:br>
              <a:rPr lang="en-US" sz="2000" b="1" u="sng" dirty="0">
                <a:solidFill>
                  <a:srgbClr val="159CC3"/>
                </a:solidFill>
                <a:latin typeface="Encode Sans" pitchFamily="2" charset="0"/>
              </a:rPr>
            </a:br>
            <a:r>
              <a:rPr lang="en-US" sz="2000" b="1" dirty="0">
                <a:solidFill>
                  <a:srgbClr val="159CC3"/>
                </a:solidFill>
                <a:latin typeface="Encode Sans" pitchFamily="2" charset="0"/>
              </a:rPr>
              <a:t>	REACTOR and CONTAINMENT HEAT REMOVAL CONTROL FUNCTION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19438" y="1459836"/>
            <a:ext cx="8540062" cy="5183609"/>
            <a:chOff x="-152850" y="1214359"/>
            <a:chExt cx="8540062" cy="5183609"/>
          </a:xfrm>
        </p:grpSpPr>
        <p:sp>
          <p:nvSpPr>
            <p:cNvPr id="14" name="4 Rectángulo"/>
            <p:cNvSpPr>
              <a:spLocks noChangeArrowheads="1"/>
            </p:cNvSpPr>
            <p:nvPr/>
          </p:nvSpPr>
          <p:spPr bwMode="auto">
            <a:xfrm>
              <a:off x="7666762" y="6090191"/>
              <a:ext cx="7204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TIME</a:t>
              </a:r>
            </a:p>
          </p:txBody>
        </p:sp>
        <p:sp>
          <p:nvSpPr>
            <p:cNvPr id="16" name="12 CuadroTexto"/>
            <p:cNvSpPr txBox="1">
              <a:spLocks noChangeArrowheads="1"/>
            </p:cNvSpPr>
            <p:nvPr/>
          </p:nvSpPr>
          <p:spPr bwMode="auto">
            <a:xfrm>
              <a:off x="1916614" y="6060288"/>
              <a:ext cx="300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POSTULATED INITIATING EVENT</a:t>
              </a:r>
            </a:p>
          </p:txBody>
        </p:sp>
        <p:sp>
          <p:nvSpPr>
            <p:cNvPr id="17" name="15 CuadroTexto"/>
            <p:cNvSpPr txBox="1">
              <a:spLocks noChangeArrowheads="1"/>
            </p:cNvSpPr>
            <p:nvPr/>
          </p:nvSpPr>
          <p:spPr bwMode="auto">
            <a:xfrm>
              <a:off x="-152850" y="6060288"/>
              <a:ext cx="20068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NORMAL OPERATION</a:t>
              </a:r>
            </a:p>
          </p:txBody>
        </p:sp>
        <p:sp>
          <p:nvSpPr>
            <p:cNvPr id="18" name="4 Rectángulo"/>
            <p:cNvSpPr>
              <a:spLocks noChangeArrowheads="1"/>
            </p:cNvSpPr>
            <p:nvPr/>
          </p:nvSpPr>
          <p:spPr bwMode="auto">
            <a:xfrm>
              <a:off x="538650" y="1214359"/>
              <a:ext cx="14002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DiD LEVEL</a:t>
              </a:r>
              <a:endParaRPr kumimoji="0" lang="en-US" alt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</p:grpSp>
      <p:cxnSp>
        <p:nvCxnSpPr>
          <p:cNvPr id="40" name="Conector recto 39"/>
          <p:cNvCxnSpPr/>
          <p:nvPr/>
        </p:nvCxnSpPr>
        <p:spPr>
          <a:xfrm>
            <a:off x="2763680" y="1529385"/>
            <a:ext cx="0" cy="4972594"/>
          </a:xfrm>
          <a:prstGeom prst="line">
            <a:avLst/>
          </a:prstGeom>
          <a:ln w="38100">
            <a:solidFill>
              <a:srgbClr val="159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>
            <a:off x="1822865" y="6270140"/>
            <a:ext cx="8244851" cy="35625"/>
          </a:xfrm>
          <a:prstGeom prst="straightConnector1">
            <a:avLst/>
          </a:prstGeom>
          <a:ln w="38100">
            <a:solidFill>
              <a:srgbClr val="159C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4 Rectángulo"/>
          <p:cNvSpPr>
            <a:spLocks noChangeArrowheads="1"/>
          </p:cNvSpPr>
          <p:nvPr/>
        </p:nvSpPr>
        <p:spPr bwMode="auto">
          <a:xfrm>
            <a:off x="1204965" y="1986103"/>
            <a:ext cx="134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 pitchFamily="2" charset="0"/>
              </a:rPr>
              <a:t>L2 (AOO)</a:t>
            </a:r>
          </a:p>
        </p:txBody>
      </p:sp>
      <p:sp>
        <p:nvSpPr>
          <p:cNvPr id="138" name="4 Rectángulo"/>
          <p:cNvSpPr>
            <a:spLocks noChangeArrowheads="1"/>
          </p:cNvSpPr>
          <p:nvPr/>
        </p:nvSpPr>
        <p:spPr bwMode="auto">
          <a:xfrm>
            <a:off x="1194811" y="5518310"/>
            <a:ext cx="13592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ncode Sans" pitchFamily="2" charset="0"/>
              </a:rPr>
              <a:t>L4 (PCMA)</a:t>
            </a:r>
          </a:p>
        </p:txBody>
      </p:sp>
      <p:sp>
        <p:nvSpPr>
          <p:cNvPr id="139" name="4 Rectángulo"/>
          <p:cNvSpPr>
            <a:spLocks noChangeArrowheads="1"/>
          </p:cNvSpPr>
          <p:nvPr/>
        </p:nvSpPr>
        <p:spPr bwMode="auto">
          <a:xfrm>
            <a:off x="1220473" y="2904133"/>
            <a:ext cx="13592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rPr>
              <a:t>L3A (PSIE) 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rPr>
              <a:t>MAIN LINE OF PROTECTION</a:t>
            </a:r>
          </a:p>
        </p:txBody>
      </p:sp>
      <p:sp>
        <p:nvSpPr>
          <p:cNvPr id="140" name="4 Rectángulo"/>
          <p:cNvSpPr>
            <a:spLocks noChangeArrowheads="1"/>
          </p:cNvSpPr>
          <p:nvPr/>
        </p:nvSpPr>
        <p:spPr bwMode="auto">
          <a:xfrm>
            <a:off x="1153632" y="4270879"/>
            <a:ext cx="15744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</a:rPr>
              <a:t>L3B (PMFE) DIVERSE LINE OF PROTECTION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6269138" y="2572588"/>
            <a:ext cx="3397624" cy="1193490"/>
            <a:chOff x="6269138" y="2572588"/>
            <a:chExt cx="3397624" cy="1193490"/>
          </a:xfrm>
        </p:grpSpPr>
        <p:grpSp>
          <p:nvGrpSpPr>
            <p:cNvPr id="119" name="54 Grupo"/>
            <p:cNvGrpSpPr>
              <a:grpSpLocks/>
            </p:cNvGrpSpPr>
            <p:nvPr/>
          </p:nvGrpSpPr>
          <p:grpSpPr bwMode="auto">
            <a:xfrm>
              <a:off x="6269138" y="2572588"/>
              <a:ext cx="3397624" cy="1193490"/>
              <a:chOff x="5156786" y="1614180"/>
              <a:chExt cx="3397625" cy="1193490"/>
            </a:xfrm>
          </p:grpSpPr>
          <p:sp>
            <p:nvSpPr>
              <p:cNvPr id="121" name="32 CuadroTexto"/>
              <p:cNvSpPr txBox="1">
                <a:spLocks noChangeArrowheads="1"/>
              </p:cNvSpPr>
              <p:nvPr/>
            </p:nvSpPr>
            <p:spPr bwMode="auto">
              <a:xfrm>
                <a:off x="7398601" y="2499893"/>
                <a:ext cx="1155810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650F"/>
                    </a:solidFill>
                    <a:effectLst/>
                    <a:uLnTx/>
                    <a:uFillTx/>
                    <a:latin typeface="Encode Sans" pitchFamily="2" charset="0"/>
                  </a:rPr>
                  <a:t>Safe State</a:t>
                </a:r>
              </a:p>
            </p:txBody>
          </p:sp>
          <p:sp>
            <p:nvSpPr>
              <p:cNvPr id="122" name="4 Rectángulo"/>
              <p:cNvSpPr>
                <a:spLocks noChangeArrowheads="1"/>
              </p:cNvSpPr>
              <p:nvPr/>
            </p:nvSpPr>
            <p:spPr bwMode="auto">
              <a:xfrm>
                <a:off x="5156786" y="2198112"/>
                <a:ext cx="27506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Encode Sans" pitchFamily="2" charset="0"/>
                  </a:rPr>
                  <a:t>Final Safe State Systems (active)</a:t>
                </a:r>
                <a:endPara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  <p:sp>
            <p:nvSpPr>
              <p:cNvPr id="123" name="4 Rectángulo"/>
              <p:cNvSpPr>
                <a:spLocks noChangeArrowheads="1"/>
              </p:cNvSpPr>
              <p:nvPr/>
            </p:nvSpPr>
            <p:spPr bwMode="auto">
              <a:xfrm>
                <a:off x="5895977" y="1614180"/>
                <a:ext cx="11588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Encode Sans" pitchFamily="2" charset="0"/>
                  </a:rPr>
                  <a:t>Final stage</a:t>
                </a:r>
              </a:p>
            </p:txBody>
          </p:sp>
          <p:sp>
            <p:nvSpPr>
              <p:cNvPr id="124" name="48 Cerrar llave"/>
              <p:cNvSpPr>
                <a:spLocks/>
              </p:cNvSpPr>
              <p:nvPr/>
            </p:nvSpPr>
            <p:spPr bwMode="auto">
              <a:xfrm rot="16200000">
                <a:off x="6287311" y="846565"/>
                <a:ext cx="222250" cy="2403475"/>
              </a:xfrm>
              <a:prstGeom prst="rightBrace">
                <a:avLst>
                  <a:gd name="adj1" fmla="val 8361"/>
                  <a:gd name="adj2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</p:grpSp>
        <p:cxnSp>
          <p:nvCxnSpPr>
            <p:cNvPr id="144" name="Conector recto de flecha 143"/>
            <p:cNvCxnSpPr/>
            <p:nvPr/>
          </p:nvCxnSpPr>
          <p:spPr>
            <a:xfrm>
              <a:off x="6356729" y="3592103"/>
              <a:ext cx="2088386" cy="5342"/>
            </a:xfrm>
            <a:prstGeom prst="straightConnector1">
              <a:avLst/>
            </a:prstGeom>
            <a:ln w="1016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/>
          <p:cNvGrpSpPr/>
          <p:nvPr/>
        </p:nvGrpSpPr>
        <p:grpSpPr>
          <a:xfrm>
            <a:off x="5405169" y="5431879"/>
            <a:ext cx="4261595" cy="677672"/>
            <a:chOff x="5405169" y="5431879"/>
            <a:chExt cx="4261595" cy="677672"/>
          </a:xfrm>
        </p:grpSpPr>
        <p:grpSp>
          <p:nvGrpSpPr>
            <p:cNvPr id="101" name="57 Grupo"/>
            <p:cNvGrpSpPr>
              <a:grpSpLocks/>
            </p:cNvGrpSpPr>
            <p:nvPr/>
          </p:nvGrpSpPr>
          <p:grpSpPr bwMode="auto">
            <a:xfrm>
              <a:off x="5405169" y="5431879"/>
              <a:ext cx="4261595" cy="677672"/>
              <a:chOff x="5156755" y="4338149"/>
              <a:chExt cx="4155317" cy="677671"/>
            </a:xfrm>
          </p:grpSpPr>
          <p:sp>
            <p:nvSpPr>
              <p:cNvPr id="103" name="34 Rectángulo"/>
              <p:cNvSpPr>
                <a:spLocks noChangeArrowheads="1"/>
              </p:cNvSpPr>
              <p:nvPr/>
            </p:nvSpPr>
            <p:spPr bwMode="auto">
              <a:xfrm>
                <a:off x="6156325" y="4676775"/>
                <a:ext cx="123825" cy="93663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  <p:sp>
            <p:nvSpPr>
              <p:cNvPr id="106" name="37 Rectángulo"/>
              <p:cNvSpPr>
                <a:spLocks noChangeArrowheads="1"/>
              </p:cNvSpPr>
              <p:nvPr/>
            </p:nvSpPr>
            <p:spPr bwMode="auto">
              <a:xfrm>
                <a:off x="5967933" y="4676775"/>
                <a:ext cx="123825" cy="93663"/>
              </a:xfrm>
              <a:prstGeom prst="rect">
                <a:avLst/>
              </a:prstGeom>
              <a:solidFill>
                <a:srgbClr val="FF212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  <p:sp>
            <p:nvSpPr>
              <p:cNvPr id="107" name="38 Rectángulo"/>
              <p:cNvSpPr>
                <a:spLocks noChangeArrowheads="1"/>
              </p:cNvSpPr>
              <p:nvPr/>
            </p:nvSpPr>
            <p:spPr bwMode="auto">
              <a:xfrm>
                <a:off x="5748858" y="4676775"/>
                <a:ext cx="123825" cy="93663"/>
              </a:xfrm>
              <a:prstGeom prst="rect">
                <a:avLst/>
              </a:prstGeom>
              <a:solidFill>
                <a:srgbClr val="FFABAB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  <p:sp>
            <p:nvSpPr>
              <p:cNvPr id="109" name="32 CuadroTexto"/>
              <p:cNvSpPr txBox="1">
                <a:spLocks noChangeArrowheads="1"/>
              </p:cNvSpPr>
              <p:nvPr/>
            </p:nvSpPr>
            <p:spPr bwMode="auto">
              <a:xfrm>
                <a:off x="7629523" y="4492601"/>
                <a:ext cx="1682549" cy="5232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Encode Sans" pitchFamily="2" charset="0"/>
                  </a:rPr>
                  <a:t>Severe Accident management</a:t>
                </a:r>
              </a:p>
            </p:txBody>
          </p:sp>
          <p:sp>
            <p:nvSpPr>
              <p:cNvPr id="115" name="4 Rectángulo"/>
              <p:cNvSpPr>
                <a:spLocks noChangeArrowheads="1"/>
              </p:cNvSpPr>
              <p:nvPr/>
            </p:nvSpPr>
            <p:spPr bwMode="auto">
              <a:xfrm>
                <a:off x="5156755" y="4338149"/>
                <a:ext cx="34115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Encode Sans" pitchFamily="2" charset="0"/>
                  </a:rPr>
                  <a:t>Severe Accident Systems</a:t>
                </a:r>
                <a:endPara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</p:grpSp>
        <p:cxnSp>
          <p:nvCxnSpPr>
            <p:cNvPr id="147" name="Conector recto de flecha 146"/>
            <p:cNvCxnSpPr/>
            <p:nvPr/>
          </p:nvCxnSpPr>
          <p:spPr>
            <a:xfrm>
              <a:off x="6633914" y="5805889"/>
              <a:ext cx="1219810" cy="0"/>
            </a:xfrm>
            <a:prstGeom prst="straightConnector1">
              <a:avLst/>
            </a:prstGeom>
            <a:ln w="1016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6</a:t>
            </a:fld>
            <a:endParaRPr lang="es-AR"/>
          </a:p>
        </p:txBody>
      </p:sp>
      <p:grpSp>
        <p:nvGrpSpPr>
          <p:cNvPr id="5" name="Grupo 4"/>
          <p:cNvGrpSpPr/>
          <p:nvPr/>
        </p:nvGrpSpPr>
        <p:grpSpPr>
          <a:xfrm>
            <a:off x="6356729" y="3988138"/>
            <a:ext cx="3483761" cy="1110718"/>
            <a:chOff x="6356729" y="3988138"/>
            <a:chExt cx="3483761" cy="1110718"/>
          </a:xfrm>
        </p:grpSpPr>
        <p:sp>
          <p:nvSpPr>
            <p:cNvPr id="98" name="32 CuadroTexto"/>
            <p:cNvSpPr txBox="1">
              <a:spLocks noChangeArrowheads="1"/>
            </p:cNvSpPr>
            <p:nvPr/>
          </p:nvSpPr>
          <p:spPr bwMode="auto">
            <a:xfrm>
              <a:off x="7510788" y="4575636"/>
              <a:ext cx="2329702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Controlled State </a:t>
              </a:r>
              <a:r>
                <a:rPr lang="en-US" altLang="en-US" sz="1400" dirty="0">
                  <a:solidFill>
                    <a:srgbClr val="F1650F"/>
                  </a:solidFill>
                  <a:latin typeface="Encode Sans" pitchFamily="2" charset="0"/>
                </a:rPr>
                <a:t>ex</a:t>
              </a: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tension and recovery actions</a:t>
              </a:r>
            </a:p>
          </p:txBody>
        </p:sp>
        <p:cxnSp>
          <p:nvCxnSpPr>
            <p:cNvPr id="145" name="Conector recto de flecha 144"/>
            <p:cNvCxnSpPr/>
            <p:nvPr/>
          </p:nvCxnSpPr>
          <p:spPr>
            <a:xfrm flipV="1">
              <a:off x="6356729" y="4777860"/>
              <a:ext cx="1112850" cy="21142"/>
            </a:xfrm>
            <a:prstGeom prst="straightConnector1">
              <a:avLst/>
            </a:prstGeom>
            <a:ln w="1016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cto de flecha 145"/>
            <p:cNvCxnSpPr/>
            <p:nvPr/>
          </p:nvCxnSpPr>
          <p:spPr>
            <a:xfrm flipV="1">
              <a:off x="9107354" y="3988138"/>
              <a:ext cx="4689" cy="340668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4 Rectángulo"/>
            <p:cNvSpPr>
              <a:spLocks noChangeArrowheads="1"/>
            </p:cNvSpPr>
            <p:nvPr/>
          </p:nvSpPr>
          <p:spPr bwMode="auto">
            <a:xfrm>
              <a:off x="6396184" y="4341910"/>
              <a:ext cx="24387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>
                <a:defRPr/>
              </a:pPr>
              <a:r>
                <a:rPr lang="en-US" altLang="en-US" sz="1400" dirty="0">
                  <a:solidFill>
                    <a:srgbClr val="00B050"/>
                  </a:solidFill>
                  <a:latin typeface="Encode Sans" pitchFamily="2" charset="0"/>
                </a:rPr>
                <a:t>Flex systems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810701" y="1636450"/>
            <a:ext cx="4117774" cy="647053"/>
            <a:chOff x="2810701" y="1636450"/>
            <a:chExt cx="4117774" cy="647053"/>
          </a:xfrm>
        </p:grpSpPr>
        <p:sp>
          <p:nvSpPr>
            <p:cNvPr id="96" name="4 Rectángulo"/>
            <p:cNvSpPr>
              <a:spLocks noChangeArrowheads="1"/>
            </p:cNvSpPr>
            <p:nvPr/>
          </p:nvSpPr>
          <p:spPr bwMode="auto">
            <a:xfrm>
              <a:off x="2810701" y="1636450"/>
              <a:ext cx="41177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Encode Sans" pitchFamily="2" charset="0"/>
                  <a:cs typeface="Arial" pitchFamily="34" charset="0"/>
                </a:rPr>
                <a:t>Interlocks, enhanced process and control systems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Encode Sans" pitchFamily="2" charset="0"/>
                <a:cs typeface="Arial" pitchFamily="34" charset="0"/>
              </a:endParaRPr>
            </a:p>
          </p:txBody>
        </p:sp>
        <p:cxnSp>
          <p:nvCxnSpPr>
            <p:cNvPr id="141" name="Conector recto de flecha 140"/>
            <p:cNvCxnSpPr/>
            <p:nvPr/>
          </p:nvCxnSpPr>
          <p:spPr>
            <a:xfrm>
              <a:off x="2871757" y="2073393"/>
              <a:ext cx="2145124" cy="14025"/>
            </a:xfrm>
            <a:prstGeom prst="straightConnector1">
              <a:avLst/>
            </a:prstGeom>
            <a:ln w="10160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32 CuadroTexto"/>
            <p:cNvSpPr txBox="1">
              <a:spLocks noChangeArrowheads="1"/>
            </p:cNvSpPr>
            <p:nvPr/>
          </p:nvSpPr>
          <p:spPr bwMode="auto">
            <a:xfrm>
              <a:off x="5158705" y="1975726"/>
              <a:ext cx="1563290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Controlled State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796219" y="2412669"/>
            <a:ext cx="3459568" cy="2522049"/>
            <a:chOff x="2796219" y="2412669"/>
            <a:chExt cx="3459568" cy="2522049"/>
          </a:xfrm>
        </p:grpSpPr>
        <p:grpSp>
          <p:nvGrpSpPr>
            <p:cNvPr id="116" name="53 Grupo"/>
            <p:cNvGrpSpPr>
              <a:grpSpLocks/>
            </p:cNvGrpSpPr>
            <p:nvPr/>
          </p:nvGrpSpPr>
          <p:grpSpPr bwMode="auto">
            <a:xfrm>
              <a:off x="5016881" y="2738003"/>
              <a:ext cx="1192505" cy="2196715"/>
              <a:chOff x="4125343" y="1642120"/>
              <a:chExt cx="1192505" cy="2197189"/>
            </a:xfrm>
          </p:grpSpPr>
          <p:sp>
            <p:nvSpPr>
              <p:cNvPr id="117" name="32 CuadroTexto"/>
              <p:cNvSpPr txBox="1">
                <a:spLocks noChangeArrowheads="1"/>
              </p:cNvSpPr>
              <p:nvPr/>
            </p:nvSpPr>
            <p:spPr bwMode="auto">
              <a:xfrm>
                <a:off x="4125343" y="2244483"/>
                <a:ext cx="1018636" cy="5233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650F"/>
                    </a:solidFill>
                    <a:effectLst/>
                    <a:uLnTx/>
                    <a:uFillTx/>
                    <a:latin typeface="Encode Sans" pitchFamily="2" charset="0"/>
                  </a:rPr>
                  <a:t>Controlled State</a:t>
                </a:r>
              </a:p>
            </p:txBody>
          </p:sp>
          <p:cxnSp>
            <p:nvCxnSpPr>
              <p:cNvPr id="118" name="21 Conector recto"/>
              <p:cNvCxnSpPr/>
              <p:nvPr/>
            </p:nvCxnSpPr>
            <p:spPr bwMode="auto">
              <a:xfrm>
                <a:off x="5317848" y="1642120"/>
                <a:ext cx="0" cy="219718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52 Grupo"/>
            <p:cNvGrpSpPr>
              <a:grpSpLocks/>
            </p:cNvGrpSpPr>
            <p:nvPr/>
          </p:nvGrpSpPr>
          <p:grpSpPr bwMode="auto">
            <a:xfrm>
              <a:off x="2796219" y="2412669"/>
              <a:ext cx="3459568" cy="1096925"/>
              <a:chOff x="1611580" y="1330489"/>
              <a:chExt cx="3459568" cy="1096931"/>
            </a:xfrm>
          </p:grpSpPr>
          <p:sp>
            <p:nvSpPr>
              <p:cNvPr id="127" name="4 Rectángulo"/>
              <p:cNvSpPr>
                <a:spLocks noChangeArrowheads="1"/>
              </p:cNvSpPr>
              <p:nvPr/>
            </p:nvSpPr>
            <p:spPr bwMode="auto">
              <a:xfrm>
                <a:off x="2073944" y="1330489"/>
                <a:ext cx="2961371" cy="605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lvl="1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en-US" sz="14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Encode Sans" pitchFamily="2" charset="0"/>
                  </a:rPr>
                  <a:t>Initial stage: Grace Period </a:t>
                </a:r>
              </a:p>
              <a:p>
                <a:pPr marL="0" lvl="1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200" dirty="0">
                    <a:latin typeface="Encode Sans" pitchFamily="2" charset="0"/>
                  </a:rPr>
                  <a:t>(72 </a:t>
                </a:r>
                <a:r>
                  <a:rPr lang="en-US" altLang="en-US" sz="1200" dirty="0" err="1">
                    <a:latin typeface="Encode Sans" pitchFamily="2" charset="0"/>
                  </a:rPr>
                  <a:t>hs</a:t>
                </a:r>
                <a:r>
                  <a:rPr lang="en-US" altLang="en-US" sz="1200" dirty="0">
                    <a:latin typeface="Encode Sans" pitchFamily="2" charset="0"/>
                  </a:rPr>
                  <a:t> -1oo2 redundancies)</a:t>
                </a:r>
              </a:p>
            </p:txBody>
          </p:sp>
          <p:sp>
            <p:nvSpPr>
              <p:cNvPr id="128" name="4 Rectángulo"/>
              <p:cNvSpPr>
                <a:spLocks noChangeArrowheads="1"/>
              </p:cNvSpPr>
              <p:nvPr/>
            </p:nvSpPr>
            <p:spPr bwMode="auto">
              <a:xfrm>
                <a:off x="1611580" y="2119641"/>
                <a:ext cx="3459568" cy="307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lang="en-US" altLang="en-US" sz="1400" dirty="0">
                    <a:solidFill>
                      <a:srgbClr val="0099FF"/>
                    </a:solidFill>
                    <a:latin typeface="Encode Sans" pitchFamily="2" charset="0"/>
                  </a:rPr>
                  <a:t>Passive Safety 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Encode Sans" pitchFamily="2" charset="0"/>
                  </a:rPr>
                  <a:t>System</a:t>
                </a:r>
                <a:endPara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  <p:sp>
            <p:nvSpPr>
              <p:cNvPr id="129" name="46 Cerrar llave"/>
              <p:cNvSpPr>
                <a:spLocks/>
              </p:cNvSpPr>
              <p:nvPr/>
            </p:nvSpPr>
            <p:spPr bwMode="auto">
              <a:xfrm rot="16200000">
                <a:off x="3194298" y="378592"/>
                <a:ext cx="222250" cy="3114675"/>
              </a:xfrm>
              <a:prstGeom prst="rightBrace">
                <a:avLst>
                  <a:gd name="adj1" fmla="val 8370"/>
                  <a:gd name="adj2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</p:grpSp>
        <p:cxnSp>
          <p:nvCxnSpPr>
            <p:cNvPr id="47" name="Conector recto de flecha 46"/>
            <p:cNvCxnSpPr/>
            <p:nvPr/>
          </p:nvCxnSpPr>
          <p:spPr>
            <a:xfrm>
              <a:off x="2874631" y="3623952"/>
              <a:ext cx="2022182" cy="24074"/>
            </a:xfrm>
            <a:prstGeom prst="straightConnector1">
              <a:avLst/>
            </a:prstGeom>
            <a:ln w="1016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2810701" y="4263606"/>
            <a:ext cx="3236698" cy="870963"/>
            <a:chOff x="2810701" y="4263606"/>
            <a:chExt cx="3236698" cy="870963"/>
          </a:xfrm>
        </p:grpSpPr>
        <p:sp>
          <p:nvSpPr>
            <p:cNvPr id="132" name="4 Rectángulo"/>
            <p:cNvSpPr>
              <a:spLocks noChangeArrowheads="1"/>
            </p:cNvSpPr>
            <p:nvPr/>
          </p:nvSpPr>
          <p:spPr bwMode="auto">
            <a:xfrm>
              <a:off x="2810701" y="4263606"/>
              <a:ext cx="27536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ncode Sans" pitchFamily="2" charset="0"/>
                </a:rPr>
                <a:t>Depressurization </a:t>
              </a:r>
              <a:r>
                <a:rPr kumimoji="0" lang="en-US" alt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ncode Sans" pitchFamily="2" charset="0"/>
                </a:rPr>
                <a:t>System</a:t>
              </a:r>
              <a:endPara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  <p:cxnSp>
          <p:nvCxnSpPr>
            <p:cNvPr id="49" name="Conector recto de flecha 48"/>
            <p:cNvCxnSpPr/>
            <p:nvPr/>
          </p:nvCxnSpPr>
          <p:spPr>
            <a:xfrm>
              <a:off x="3341266" y="4766636"/>
              <a:ext cx="674113" cy="11224"/>
            </a:xfrm>
            <a:prstGeom prst="straightConnector1">
              <a:avLst/>
            </a:prstGeom>
            <a:ln w="1016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 Rectángulo"/>
            <p:cNvSpPr>
              <a:spLocks noChangeArrowheads="1"/>
            </p:cNvSpPr>
            <p:nvPr/>
          </p:nvSpPr>
          <p:spPr bwMode="auto">
            <a:xfrm>
              <a:off x="4081728" y="4611349"/>
              <a:ext cx="1965671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ncode Sans" pitchFamily="2" charset="0"/>
                </a:rPr>
                <a:t>transfer</a:t>
              </a:r>
              <a:r>
                <a:rPr kumimoji="0" lang="en-US" alt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ncode Sans" pitchFamily="2" charset="0"/>
                </a:rPr>
                <a:t> </a:t>
              </a:r>
              <a:r>
                <a:rPr lang="en-US" altLang="en-US" sz="1400" dirty="0">
                  <a:solidFill>
                    <a:srgbClr val="00B050"/>
                  </a:solidFill>
                  <a:latin typeface="Encode Sans" pitchFamily="2" charset="0"/>
                </a:rPr>
                <a:t>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ncode Sans" pitchFamily="2" charset="0"/>
                </a:rPr>
                <a:t>o inventory control  function</a:t>
              </a:r>
              <a:endPara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  <p:sp>
          <p:nvSpPr>
            <p:cNvPr id="48" name="37 Rectángulo"/>
            <p:cNvSpPr>
              <a:spLocks noChangeArrowheads="1"/>
            </p:cNvSpPr>
            <p:nvPr/>
          </p:nvSpPr>
          <p:spPr bwMode="auto">
            <a:xfrm>
              <a:off x="2925667" y="4710548"/>
              <a:ext cx="103860" cy="12669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  <p:sp>
          <p:nvSpPr>
            <p:cNvPr id="52" name="37 Rectángulo"/>
            <p:cNvSpPr>
              <a:spLocks noChangeArrowheads="1"/>
            </p:cNvSpPr>
            <p:nvPr/>
          </p:nvSpPr>
          <p:spPr bwMode="auto">
            <a:xfrm>
              <a:off x="3124939" y="4717510"/>
              <a:ext cx="103860" cy="12669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702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3173" y="181859"/>
            <a:ext cx="10043192" cy="9058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159CC3"/>
                </a:solidFill>
                <a:latin typeface="Encode Sans" pitchFamily="2" charset="0"/>
              </a:rPr>
              <a:t>CAREM CONCEPTUAL STRATEGY FOR DiD LEVELS 2, 3 &amp; 4:</a:t>
            </a:r>
            <a:br>
              <a:rPr lang="en-US" sz="2000" b="1" u="sng" dirty="0">
                <a:solidFill>
                  <a:srgbClr val="159CC3"/>
                </a:solidFill>
                <a:latin typeface="Encode Sans" pitchFamily="2" charset="0"/>
              </a:rPr>
            </a:br>
            <a:r>
              <a:rPr lang="en-US" sz="2000" b="1" dirty="0">
                <a:solidFill>
                  <a:srgbClr val="159CC3"/>
                </a:solidFill>
                <a:latin typeface="Encode Sans" pitchFamily="2" charset="0"/>
              </a:rPr>
              <a:t>	REACTOR INVENTORY CONTROL FUNCTION (</a:t>
            </a:r>
            <a:r>
              <a:rPr lang="en-US" sz="2000" b="1" i="1" dirty="0">
                <a:solidFill>
                  <a:srgbClr val="159CC3"/>
                </a:solidFill>
                <a:latin typeface="Encode Sans" pitchFamily="2" charset="0"/>
              </a:rPr>
              <a:t>LOCA </a:t>
            </a:r>
            <a:r>
              <a:rPr lang="en-US" sz="2000" b="1" dirty="0">
                <a:solidFill>
                  <a:srgbClr val="159CC3"/>
                </a:solidFill>
                <a:latin typeface="Encode Sans" pitchFamily="2" charset="0"/>
              </a:rPr>
              <a:t>)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116966" y="1459836"/>
            <a:ext cx="8704349" cy="5183609"/>
            <a:chOff x="-317137" y="1214359"/>
            <a:chExt cx="8704349" cy="5183609"/>
          </a:xfrm>
        </p:grpSpPr>
        <p:sp>
          <p:nvSpPr>
            <p:cNvPr id="14" name="4 Rectángulo"/>
            <p:cNvSpPr>
              <a:spLocks noChangeArrowheads="1"/>
            </p:cNvSpPr>
            <p:nvPr/>
          </p:nvSpPr>
          <p:spPr bwMode="auto">
            <a:xfrm>
              <a:off x="7721765" y="6090191"/>
              <a:ext cx="6654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TIME</a:t>
              </a:r>
            </a:p>
          </p:txBody>
        </p:sp>
        <p:sp>
          <p:nvSpPr>
            <p:cNvPr id="16" name="12 CuadroTexto"/>
            <p:cNvSpPr txBox="1">
              <a:spLocks noChangeArrowheads="1"/>
            </p:cNvSpPr>
            <p:nvPr/>
          </p:nvSpPr>
          <p:spPr bwMode="auto">
            <a:xfrm>
              <a:off x="1916614" y="6060288"/>
              <a:ext cx="28847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POSTULATED INITIATING EVENT</a:t>
              </a:r>
            </a:p>
          </p:txBody>
        </p:sp>
        <p:sp>
          <p:nvSpPr>
            <p:cNvPr id="17" name="15 CuadroTexto"/>
            <p:cNvSpPr txBox="1">
              <a:spLocks noChangeArrowheads="1"/>
            </p:cNvSpPr>
            <p:nvPr/>
          </p:nvSpPr>
          <p:spPr bwMode="auto">
            <a:xfrm>
              <a:off x="-317137" y="6060288"/>
              <a:ext cx="20907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NORMAL OPERATION</a:t>
              </a:r>
            </a:p>
          </p:txBody>
        </p:sp>
        <p:sp>
          <p:nvSpPr>
            <p:cNvPr id="18" name="4 Rectángulo"/>
            <p:cNvSpPr>
              <a:spLocks noChangeArrowheads="1"/>
            </p:cNvSpPr>
            <p:nvPr/>
          </p:nvSpPr>
          <p:spPr bwMode="auto">
            <a:xfrm>
              <a:off x="538650" y="1214359"/>
              <a:ext cx="14002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Encode Sans" pitchFamily="2" charset="0"/>
                </a:rPr>
                <a:t>DiD LEVEL</a:t>
              </a:r>
              <a:endParaRPr kumimoji="0" lang="en-US" alt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</p:grpSp>
      <p:cxnSp>
        <p:nvCxnSpPr>
          <p:cNvPr id="40" name="Conector recto 39"/>
          <p:cNvCxnSpPr/>
          <p:nvPr/>
        </p:nvCxnSpPr>
        <p:spPr>
          <a:xfrm>
            <a:off x="3074120" y="1487059"/>
            <a:ext cx="0" cy="4972594"/>
          </a:xfrm>
          <a:prstGeom prst="line">
            <a:avLst/>
          </a:prstGeom>
          <a:ln w="38100">
            <a:solidFill>
              <a:srgbClr val="159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>
            <a:off x="2162328" y="6258265"/>
            <a:ext cx="8133578" cy="47500"/>
          </a:xfrm>
          <a:prstGeom prst="straightConnector1">
            <a:avLst/>
          </a:prstGeom>
          <a:ln w="38100">
            <a:solidFill>
              <a:srgbClr val="159C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4 Rectángulo"/>
          <p:cNvSpPr>
            <a:spLocks noChangeArrowheads="1"/>
          </p:cNvSpPr>
          <p:nvPr/>
        </p:nvSpPr>
        <p:spPr bwMode="auto">
          <a:xfrm>
            <a:off x="1620843" y="2011864"/>
            <a:ext cx="134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ncode Sans" pitchFamily="2" charset="0"/>
              </a:rPr>
              <a:t>L2 (AOO)</a:t>
            </a:r>
          </a:p>
        </p:txBody>
      </p:sp>
      <p:sp>
        <p:nvSpPr>
          <p:cNvPr id="138" name="4 Rectángulo"/>
          <p:cNvSpPr>
            <a:spLocks noChangeArrowheads="1"/>
          </p:cNvSpPr>
          <p:nvPr/>
        </p:nvSpPr>
        <p:spPr bwMode="auto">
          <a:xfrm>
            <a:off x="1513441" y="5487738"/>
            <a:ext cx="13592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ncode Sans" pitchFamily="2" charset="0"/>
              </a:rPr>
              <a:t>L4 (PCMA)</a:t>
            </a:r>
          </a:p>
        </p:txBody>
      </p:sp>
      <p:sp>
        <p:nvSpPr>
          <p:cNvPr id="139" name="4 Rectángulo"/>
          <p:cNvSpPr>
            <a:spLocks noChangeArrowheads="1"/>
          </p:cNvSpPr>
          <p:nvPr/>
        </p:nvSpPr>
        <p:spPr bwMode="auto">
          <a:xfrm>
            <a:off x="1569985" y="2931430"/>
            <a:ext cx="13592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rPr>
              <a:t>L3A (PSIE) 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rPr>
              <a:t>MAIN LINE OF PROTECTION</a:t>
            </a:r>
          </a:p>
        </p:txBody>
      </p:sp>
      <p:sp>
        <p:nvSpPr>
          <p:cNvPr id="140" name="4 Rectángulo"/>
          <p:cNvSpPr>
            <a:spLocks noChangeArrowheads="1"/>
          </p:cNvSpPr>
          <p:nvPr/>
        </p:nvSpPr>
        <p:spPr bwMode="auto">
          <a:xfrm>
            <a:off x="1501462" y="4420002"/>
            <a:ext cx="15879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</a:rPr>
              <a:t>L3B (PMFE) DIVERSE LINE OF PROTECTION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6732566" y="2782815"/>
            <a:ext cx="2956671" cy="1259582"/>
            <a:chOff x="6732566" y="2782815"/>
            <a:chExt cx="2956671" cy="1259582"/>
          </a:xfrm>
        </p:grpSpPr>
        <p:grpSp>
          <p:nvGrpSpPr>
            <p:cNvPr id="119" name="54 Grupo"/>
            <p:cNvGrpSpPr>
              <a:grpSpLocks/>
            </p:cNvGrpSpPr>
            <p:nvPr/>
          </p:nvGrpSpPr>
          <p:grpSpPr bwMode="auto">
            <a:xfrm>
              <a:off x="6732566" y="2782815"/>
              <a:ext cx="2956671" cy="1259582"/>
              <a:chOff x="5178226" y="1509830"/>
              <a:chExt cx="2956672" cy="1259582"/>
            </a:xfrm>
          </p:grpSpPr>
          <p:sp>
            <p:nvSpPr>
              <p:cNvPr id="121" name="32 CuadroTexto"/>
              <p:cNvSpPr txBox="1">
                <a:spLocks noChangeArrowheads="1"/>
              </p:cNvSpPr>
              <p:nvPr/>
            </p:nvSpPr>
            <p:spPr bwMode="auto">
              <a:xfrm>
                <a:off x="6979088" y="2461635"/>
                <a:ext cx="1155810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650F"/>
                    </a:solidFill>
                    <a:effectLst/>
                    <a:uLnTx/>
                    <a:uFillTx/>
                    <a:latin typeface="Encode Sans" pitchFamily="2" charset="0"/>
                  </a:rPr>
                  <a:t>Safe State</a:t>
                </a:r>
              </a:p>
            </p:txBody>
          </p:sp>
          <p:sp>
            <p:nvSpPr>
              <p:cNvPr id="122" name="4 Rectángulo"/>
              <p:cNvSpPr>
                <a:spLocks noChangeArrowheads="1"/>
              </p:cNvSpPr>
              <p:nvPr/>
            </p:nvSpPr>
            <p:spPr bwMode="auto">
              <a:xfrm>
                <a:off x="5244377" y="2107898"/>
                <a:ext cx="27506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Encode Sans" pitchFamily="2" charset="0"/>
                  </a:rPr>
                  <a:t>Final Safe State Systems (active)</a:t>
                </a:r>
                <a:endParaRPr kumimoji="0" lang="en-US" altLang="en-US" sz="1400" i="1" u="none" strike="noStrike" kern="1200" cap="none" spc="0" normalizeH="0" baseline="0" noProof="0" dirty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  <p:sp>
            <p:nvSpPr>
              <p:cNvPr id="123" name="4 Rectángulo"/>
              <p:cNvSpPr>
                <a:spLocks noChangeArrowheads="1"/>
              </p:cNvSpPr>
              <p:nvPr/>
            </p:nvSpPr>
            <p:spPr bwMode="auto">
              <a:xfrm>
                <a:off x="5870376" y="1509830"/>
                <a:ext cx="11588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Encode Sans" pitchFamily="2" charset="0"/>
                  </a:rPr>
                  <a:t>Final stage</a:t>
                </a:r>
              </a:p>
            </p:txBody>
          </p:sp>
          <p:sp>
            <p:nvSpPr>
              <p:cNvPr id="124" name="48 Cerrar llave"/>
              <p:cNvSpPr>
                <a:spLocks/>
              </p:cNvSpPr>
              <p:nvPr/>
            </p:nvSpPr>
            <p:spPr bwMode="auto">
              <a:xfrm rot="16200000">
                <a:off x="6268839" y="772677"/>
                <a:ext cx="222250" cy="2403475"/>
              </a:xfrm>
              <a:prstGeom prst="rightBrace">
                <a:avLst>
                  <a:gd name="adj1" fmla="val 8361"/>
                  <a:gd name="adj2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</p:grpSp>
        <p:cxnSp>
          <p:nvCxnSpPr>
            <p:cNvPr id="144" name="Conector recto de flecha 143"/>
            <p:cNvCxnSpPr/>
            <p:nvPr/>
          </p:nvCxnSpPr>
          <p:spPr>
            <a:xfrm>
              <a:off x="6825889" y="3869949"/>
              <a:ext cx="1577108" cy="18560"/>
            </a:xfrm>
            <a:prstGeom prst="straightConnector1">
              <a:avLst/>
            </a:prstGeom>
            <a:ln w="1016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/>
          <p:cNvGrpSpPr/>
          <p:nvPr/>
        </p:nvGrpSpPr>
        <p:grpSpPr>
          <a:xfrm>
            <a:off x="5956235" y="5385551"/>
            <a:ext cx="4172344" cy="724000"/>
            <a:chOff x="5956235" y="5385551"/>
            <a:chExt cx="4172344" cy="724000"/>
          </a:xfrm>
        </p:grpSpPr>
        <p:grpSp>
          <p:nvGrpSpPr>
            <p:cNvPr id="101" name="57 Grupo"/>
            <p:cNvGrpSpPr>
              <a:grpSpLocks/>
            </p:cNvGrpSpPr>
            <p:nvPr/>
          </p:nvGrpSpPr>
          <p:grpSpPr bwMode="auto">
            <a:xfrm>
              <a:off x="5956235" y="5385551"/>
              <a:ext cx="4172344" cy="724000"/>
              <a:chOff x="5243780" y="4291821"/>
              <a:chExt cx="4068292" cy="723999"/>
            </a:xfrm>
          </p:grpSpPr>
          <p:sp>
            <p:nvSpPr>
              <p:cNvPr id="103" name="34 Rectángulo"/>
              <p:cNvSpPr>
                <a:spLocks noChangeArrowheads="1"/>
              </p:cNvSpPr>
              <p:nvPr/>
            </p:nvSpPr>
            <p:spPr bwMode="auto">
              <a:xfrm>
                <a:off x="6156325" y="4676775"/>
                <a:ext cx="123825" cy="93663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  <p:sp>
            <p:nvSpPr>
              <p:cNvPr id="106" name="37 Rectángulo"/>
              <p:cNvSpPr>
                <a:spLocks noChangeArrowheads="1"/>
              </p:cNvSpPr>
              <p:nvPr/>
            </p:nvSpPr>
            <p:spPr bwMode="auto">
              <a:xfrm>
                <a:off x="5967921" y="4676775"/>
                <a:ext cx="123825" cy="93663"/>
              </a:xfrm>
              <a:prstGeom prst="rect">
                <a:avLst/>
              </a:prstGeom>
              <a:solidFill>
                <a:srgbClr val="FF2F2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  <p:sp>
            <p:nvSpPr>
              <p:cNvPr id="107" name="38 Rectángulo"/>
              <p:cNvSpPr>
                <a:spLocks noChangeArrowheads="1"/>
              </p:cNvSpPr>
              <p:nvPr/>
            </p:nvSpPr>
            <p:spPr bwMode="auto">
              <a:xfrm>
                <a:off x="5748844" y="4676775"/>
                <a:ext cx="123825" cy="93663"/>
              </a:xfrm>
              <a:prstGeom prst="rect">
                <a:avLst/>
              </a:prstGeom>
              <a:solidFill>
                <a:srgbClr val="FF8F8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  <p:sp>
            <p:nvSpPr>
              <p:cNvPr id="109" name="32 CuadroTexto"/>
              <p:cNvSpPr txBox="1">
                <a:spLocks noChangeArrowheads="1"/>
              </p:cNvSpPr>
              <p:nvPr/>
            </p:nvSpPr>
            <p:spPr bwMode="auto">
              <a:xfrm>
                <a:off x="7629523" y="4492601"/>
                <a:ext cx="1682549" cy="5232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Encode Sans" pitchFamily="2" charset="0"/>
                  </a:rPr>
                  <a:t>Severe Accident management</a:t>
                </a:r>
              </a:p>
            </p:txBody>
          </p:sp>
          <p:sp>
            <p:nvSpPr>
              <p:cNvPr id="115" name="4 Rectángulo"/>
              <p:cNvSpPr>
                <a:spLocks noChangeArrowheads="1"/>
              </p:cNvSpPr>
              <p:nvPr/>
            </p:nvSpPr>
            <p:spPr bwMode="auto">
              <a:xfrm>
                <a:off x="5243780" y="4291821"/>
                <a:ext cx="34115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Encode Sans" pitchFamily="2" charset="0"/>
                  </a:rPr>
                  <a:t>Severe Accident Systems</a:t>
                </a:r>
                <a:endParaRPr kumimoji="0" lang="en-US" altLang="en-US" sz="140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</p:grpSp>
        <p:cxnSp>
          <p:nvCxnSpPr>
            <p:cNvPr id="147" name="Conector recto de flecha 146"/>
            <p:cNvCxnSpPr/>
            <p:nvPr/>
          </p:nvCxnSpPr>
          <p:spPr>
            <a:xfrm>
              <a:off x="7095729" y="5805889"/>
              <a:ext cx="1219810" cy="0"/>
            </a:xfrm>
            <a:prstGeom prst="straightConnector1">
              <a:avLst/>
            </a:prstGeom>
            <a:ln w="1016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7</a:t>
            </a:fld>
            <a:endParaRPr lang="es-AR"/>
          </a:p>
        </p:txBody>
      </p:sp>
      <p:grpSp>
        <p:nvGrpSpPr>
          <p:cNvPr id="9" name="Grupo 8"/>
          <p:cNvGrpSpPr/>
          <p:nvPr/>
        </p:nvGrpSpPr>
        <p:grpSpPr>
          <a:xfrm>
            <a:off x="6767964" y="4180660"/>
            <a:ext cx="3237113" cy="1117904"/>
            <a:chOff x="6767964" y="4180660"/>
            <a:chExt cx="3237113" cy="1117904"/>
          </a:xfrm>
        </p:grpSpPr>
        <p:sp>
          <p:nvSpPr>
            <p:cNvPr id="98" name="32 CuadroTexto"/>
            <p:cNvSpPr txBox="1">
              <a:spLocks noChangeArrowheads="1"/>
            </p:cNvSpPr>
            <p:nvPr/>
          </p:nvSpPr>
          <p:spPr bwMode="auto">
            <a:xfrm>
              <a:off x="8255510" y="4559900"/>
              <a:ext cx="1749567" cy="7386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Controlled State extension and recovery actions</a:t>
              </a:r>
            </a:p>
          </p:txBody>
        </p:sp>
        <p:cxnSp>
          <p:nvCxnSpPr>
            <p:cNvPr id="145" name="Conector recto de flecha 144"/>
            <p:cNvCxnSpPr/>
            <p:nvPr/>
          </p:nvCxnSpPr>
          <p:spPr>
            <a:xfrm>
              <a:off x="6767964" y="4869903"/>
              <a:ext cx="1486090" cy="0"/>
            </a:xfrm>
            <a:prstGeom prst="straightConnector1">
              <a:avLst/>
            </a:prstGeom>
            <a:ln w="1016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cto de flecha 145"/>
            <p:cNvCxnSpPr/>
            <p:nvPr/>
          </p:nvCxnSpPr>
          <p:spPr>
            <a:xfrm flipV="1">
              <a:off x="9130294" y="4180660"/>
              <a:ext cx="4689" cy="340668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4 Rectángulo"/>
            <p:cNvSpPr>
              <a:spLocks noChangeArrowheads="1"/>
            </p:cNvSpPr>
            <p:nvPr/>
          </p:nvSpPr>
          <p:spPr bwMode="auto">
            <a:xfrm>
              <a:off x="6825889" y="4455873"/>
              <a:ext cx="1318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>
                <a:defRPr/>
              </a:pPr>
              <a:r>
                <a:rPr lang="en-US" altLang="en-US" sz="1400" dirty="0">
                  <a:solidFill>
                    <a:srgbClr val="00B050"/>
                  </a:solidFill>
                  <a:latin typeface="Encode Sans" pitchFamily="2" charset="0"/>
                </a:rPr>
                <a:t>Flex systems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149200" y="1682624"/>
            <a:ext cx="4072345" cy="637017"/>
            <a:chOff x="3149200" y="1682624"/>
            <a:chExt cx="4072345" cy="637017"/>
          </a:xfrm>
        </p:grpSpPr>
        <p:sp>
          <p:nvSpPr>
            <p:cNvPr id="96" name="4 Rectángulo"/>
            <p:cNvSpPr>
              <a:spLocks noChangeArrowheads="1"/>
            </p:cNvSpPr>
            <p:nvPr/>
          </p:nvSpPr>
          <p:spPr bwMode="auto">
            <a:xfrm>
              <a:off x="3149200" y="1682624"/>
              <a:ext cx="40723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Encode Sans" pitchFamily="2" charset="0"/>
                  <a:cs typeface="Arial" pitchFamily="34" charset="0"/>
                </a:rPr>
                <a:t>Interlocks, enhanced process and control systems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Encode Sans" pitchFamily="2" charset="0"/>
                <a:cs typeface="Arial" pitchFamily="34" charset="0"/>
              </a:endParaRPr>
            </a:p>
          </p:txBody>
        </p:sp>
        <p:cxnSp>
          <p:nvCxnSpPr>
            <p:cNvPr id="141" name="Conector recto de flecha 140"/>
            <p:cNvCxnSpPr/>
            <p:nvPr/>
          </p:nvCxnSpPr>
          <p:spPr>
            <a:xfrm flipV="1">
              <a:off x="3231976" y="2152073"/>
              <a:ext cx="1820315" cy="13680"/>
            </a:xfrm>
            <a:prstGeom prst="straightConnector1">
              <a:avLst/>
            </a:prstGeom>
            <a:ln w="10160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32 CuadroTexto"/>
            <p:cNvSpPr txBox="1">
              <a:spLocks noChangeArrowheads="1"/>
            </p:cNvSpPr>
            <p:nvPr/>
          </p:nvSpPr>
          <p:spPr bwMode="auto">
            <a:xfrm>
              <a:off x="5375826" y="2011864"/>
              <a:ext cx="1522774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1650F"/>
                  </a:solidFill>
                  <a:effectLst/>
                  <a:uLnTx/>
                  <a:uFillTx/>
                  <a:latin typeface="Encode Sans" pitchFamily="2" charset="0"/>
                </a:rPr>
                <a:t>Controlled State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225495" y="2612661"/>
            <a:ext cx="3459568" cy="2487149"/>
            <a:chOff x="3225495" y="2612661"/>
            <a:chExt cx="3459568" cy="2487149"/>
          </a:xfrm>
        </p:grpSpPr>
        <p:grpSp>
          <p:nvGrpSpPr>
            <p:cNvPr id="116" name="53 Grupo"/>
            <p:cNvGrpSpPr>
              <a:grpSpLocks/>
            </p:cNvGrpSpPr>
            <p:nvPr/>
          </p:nvGrpSpPr>
          <p:grpSpPr bwMode="auto">
            <a:xfrm>
              <a:off x="5500390" y="2903095"/>
              <a:ext cx="1153484" cy="2196715"/>
              <a:chOff x="3961667" y="1507011"/>
              <a:chExt cx="1153484" cy="2197189"/>
            </a:xfrm>
          </p:grpSpPr>
          <p:sp>
            <p:nvSpPr>
              <p:cNvPr id="117" name="32 CuadroTexto"/>
              <p:cNvSpPr txBox="1">
                <a:spLocks noChangeArrowheads="1"/>
              </p:cNvSpPr>
              <p:nvPr/>
            </p:nvSpPr>
            <p:spPr bwMode="auto">
              <a:xfrm>
                <a:off x="3961667" y="2315435"/>
                <a:ext cx="1012994" cy="5233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650F"/>
                    </a:solidFill>
                    <a:effectLst/>
                    <a:uLnTx/>
                    <a:uFillTx/>
                    <a:latin typeface="Encode Sans" pitchFamily="2" charset="0"/>
                  </a:rPr>
                  <a:t>Controlled State</a:t>
                </a:r>
              </a:p>
            </p:txBody>
          </p:sp>
          <p:cxnSp>
            <p:nvCxnSpPr>
              <p:cNvPr id="118" name="21 Conector recto"/>
              <p:cNvCxnSpPr/>
              <p:nvPr/>
            </p:nvCxnSpPr>
            <p:spPr bwMode="auto">
              <a:xfrm>
                <a:off x="5115151" y="1507011"/>
                <a:ext cx="0" cy="219718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52 Grupo"/>
            <p:cNvGrpSpPr>
              <a:grpSpLocks/>
            </p:cNvGrpSpPr>
            <p:nvPr/>
          </p:nvGrpSpPr>
          <p:grpSpPr bwMode="auto">
            <a:xfrm>
              <a:off x="3375310" y="2612661"/>
              <a:ext cx="3309753" cy="717898"/>
              <a:chOff x="1748085" y="1439987"/>
              <a:chExt cx="3309753" cy="717901"/>
            </a:xfrm>
          </p:grpSpPr>
          <p:sp>
            <p:nvSpPr>
              <p:cNvPr id="127" name="4 Rectángulo"/>
              <p:cNvSpPr>
                <a:spLocks noChangeArrowheads="1"/>
              </p:cNvSpPr>
              <p:nvPr/>
            </p:nvSpPr>
            <p:spPr bwMode="auto">
              <a:xfrm>
                <a:off x="2169502" y="1439987"/>
                <a:ext cx="2888336" cy="579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lvl="1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400" b="1" dirty="0">
                    <a:latin typeface="Encode Sans" pitchFamily="2" charset="0"/>
                  </a:rPr>
                  <a:t>Initial stage: Grace Period </a:t>
                </a:r>
              </a:p>
              <a:p>
                <a:pPr marL="0" lvl="1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400" dirty="0">
                    <a:latin typeface="Encode Sans" pitchFamily="2" charset="0"/>
                  </a:rPr>
                  <a:t>(36h -1oo2 redundancies)</a:t>
                </a:r>
              </a:p>
            </p:txBody>
          </p:sp>
          <p:sp>
            <p:nvSpPr>
              <p:cNvPr id="129" name="46 Cerrar llave"/>
              <p:cNvSpPr>
                <a:spLocks/>
              </p:cNvSpPr>
              <p:nvPr/>
            </p:nvSpPr>
            <p:spPr bwMode="auto">
              <a:xfrm rot="16200000">
                <a:off x="3194298" y="489425"/>
                <a:ext cx="222250" cy="3114675"/>
              </a:xfrm>
              <a:prstGeom prst="rightBrace">
                <a:avLst>
                  <a:gd name="adj1" fmla="val 8370"/>
                  <a:gd name="adj2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ncode Sans" pitchFamily="2" charset="0"/>
                </a:endParaRPr>
              </a:p>
            </p:txBody>
          </p:sp>
        </p:grpSp>
        <p:cxnSp>
          <p:nvCxnSpPr>
            <p:cNvPr id="44" name="Conector recto de flecha 43"/>
            <p:cNvCxnSpPr/>
            <p:nvPr/>
          </p:nvCxnSpPr>
          <p:spPr>
            <a:xfrm>
              <a:off x="3302485" y="3997919"/>
              <a:ext cx="2088386" cy="5342"/>
            </a:xfrm>
            <a:prstGeom prst="straightConnector1">
              <a:avLst/>
            </a:prstGeom>
            <a:ln w="1016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 Rectángulo"/>
            <p:cNvSpPr>
              <a:spLocks noChangeArrowheads="1"/>
            </p:cNvSpPr>
            <p:nvPr/>
          </p:nvSpPr>
          <p:spPr bwMode="auto">
            <a:xfrm>
              <a:off x="3225495" y="3507066"/>
              <a:ext cx="34595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altLang="en-US" sz="1400" dirty="0">
                  <a:solidFill>
                    <a:srgbClr val="0099FF"/>
                  </a:solidFill>
                  <a:latin typeface="Encode Sans" pitchFamily="2" charset="0"/>
                </a:rPr>
                <a:t>Passive Safety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Encode Sans" pitchFamily="2" charset="0"/>
                </a:rPr>
                <a:t>System</a:t>
              </a:r>
              <a:endPara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Encode San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11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2" y="4049607"/>
            <a:ext cx="1026052" cy="803874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>
          <a:blip r:embed="rId4" cstate="print"/>
          <a:srcRect l="1811" t="1391" r="2413" b="2541"/>
          <a:stretch/>
        </p:blipFill>
        <p:spPr>
          <a:xfrm>
            <a:off x="9536050" y="5247211"/>
            <a:ext cx="1919381" cy="849208"/>
          </a:xfrm>
          <a:prstGeom prst="rect">
            <a:avLst/>
          </a:prstGeom>
          <a:ln>
            <a:noFill/>
          </a:ln>
        </p:spPr>
      </p:pic>
      <p:pic>
        <p:nvPicPr>
          <p:cNvPr id="29" name="Picture 33" descr="Estacionario 1"/>
          <p:cNvPicPr>
            <a:picLocks noChangeAspect="1" noChangeArrowheads="1"/>
          </p:cNvPicPr>
          <p:nvPr/>
        </p:nvPicPr>
        <p:blipFill rotWithShape="1">
          <a:blip r:embed="rId5" cstate="print"/>
          <a:srcRect l="29465" t="-1413" r="23660" b="-646"/>
          <a:stretch/>
        </p:blipFill>
        <p:spPr bwMode="auto">
          <a:xfrm>
            <a:off x="531181" y="5093811"/>
            <a:ext cx="740967" cy="11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0540" y="282223"/>
            <a:ext cx="10045200" cy="70930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59CC3"/>
                </a:solidFill>
                <a:latin typeface="Encode Sans" pitchFamily="2" charset="0"/>
              </a:rPr>
              <a:t>DSA AND PSA TO SUPPORT DiD ASSESSMENT IN CAREM DESIGN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F971DEE-841C-B591-2F23-420BA67CD754}"/>
              </a:ext>
            </a:extLst>
          </p:cNvPr>
          <p:cNvSpPr/>
          <p:nvPr/>
        </p:nvSpPr>
        <p:spPr>
          <a:xfrm>
            <a:off x="733466" y="3471695"/>
            <a:ext cx="2290521" cy="22905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entágono regular 1"/>
          <p:cNvSpPr/>
          <p:nvPr/>
        </p:nvSpPr>
        <p:spPr>
          <a:xfrm>
            <a:off x="3942578" y="1686526"/>
            <a:ext cx="2681175" cy="2311358"/>
          </a:xfrm>
          <a:prstGeom prst="pentagon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3" name="Rectángulo 2"/>
          <p:cNvSpPr/>
          <p:nvPr/>
        </p:nvSpPr>
        <p:spPr>
          <a:xfrm>
            <a:off x="4174171" y="2303349"/>
            <a:ext cx="231776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DiD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in the Design</a:t>
            </a:r>
          </a:p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159CC3"/>
                </a:solidFill>
                <a:latin typeface="Encode Sans" pitchFamily="2" charset="0"/>
              </a:rPr>
              <a:t> Definition of the technological strategy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to cope with events and severe accidents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67244" y="1309431"/>
            <a:ext cx="1027881" cy="15621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7"/>
          <a:srcRect l="7838" t="5990" r="11509" b="26113"/>
          <a:stretch/>
        </p:blipFill>
        <p:spPr>
          <a:xfrm>
            <a:off x="8875159" y="1749415"/>
            <a:ext cx="1059916" cy="1555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upo 7"/>
          <p:cNvGrpSpPr/>
          <p:nvPr/>
        </p:nvGrpSpPr>
        <p:grpSpPr>
          <a:xfrm>
            <a:off x="1011206" y="1334276"/>
            <a:ext cx="2453944" cy="1044129"/>
            <a:chOff x="935710" y="1607562"/>
            <a:chExt cx="2453944" cy="1044129"/>
          </a:xfrm>
        </p:grpSpPr>
        <p:sp>
          <p:nvSpPr>
            <p:cNvPr id="25" name="Documento 24"/>
            <p:cNvSpPr/>
            <p:nvPr/>
          </p:nvSpPr>
          <p:spPr>
            <a:xfrm>
              <a:off x="935710" y="1607562"/>
              <a:ext cx="2453944" cy="1044129"/>
            </a:xfrm>
            <a:prstGeom prst="flowChartDocument">
              <a:avLst/>
            </a:prstGeom>
            <a:solidFill>
              <a:srgbClr val="159CC3"/>
            </a:solidFill>
            <a:ln>
              <a:solidFill>
                <a:srgbClr val="159CC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endParaRPr lang="en-US" sz="1400" i="1" dirty="0">
                <a:latin typeface="Encode Sans" pitchFamily="2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003651" y="1609426"/>
              <a:ext cx="2376342" cy="94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i="1" dirty="0">
                  <a:solidFill>
                    <a:schemeClr val="bg1"/>
                  </a:solidFill>
                  <a:latin typeface="Encode Sans" pitchFamily="2" charset="0"/>
                </a:rPr>
                <a:t>Project goal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i="1" dirty="0">
                  <a:solidFill>
                    <a:schemeClr val="bg1"/>
                  </a:solidFill>
                  <a:latin typeface="Encode Sans" pitchFamily="2" charset="0"/>
                </a:rPr>
                <a:t>High level technological decisions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035209" y="1347808"/>
            <a:ext cx="2094078" cy="1026504"/>
            <a:chOff x="7109148" y="1586769"/>
            <a:chExt cx="2094078" cy="1026504"/>
          </a:xfrm>
        </p:grpSpPr>
        <p:sp>
          <p:nvSpPr>
            <p:cNvPr id="22" name="Documento 21"/>
            <p:cNvSpPr/>
            <p:nvPr/>
          </p:nvSpPr>
          <p:spPr>
            <a:xfrm>
              <a:off x="7109148" y="1586769"/>
              <a:ext cx="2071659" cy="1025488"/>
            </a:xfrm>
            <a:prstGeom prst="flowChartDocument">
              <a:avLst/>
            </a:prstGeom>
            <a:solidFill>
              <a:srgbClr val="159CC3"/>
            </a:solidFill>
            <a:ln>
              <a:solidFill>
                <a:srgbClr val="159CC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endParaRPr lang="en-US" sz="1400" i="1" dirty="0">
                <a:latin typeface="Encode Sans" pitchFamily="2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7126527" y="1668399"/>
              <a:ext cx="2076699" cy="94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i="1" dirty="0">
                  <a:solidFill>
                    <a:schemeClr val="bg1"/>
                  </a:solidFill>
                  <a:latin typeface="Encode Sans" pitchFamily="2" charset="0"/>
                </a:rPr>
                <a:t>Regulatory Body requirements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i="1" dirty="0">
                  <a:solidFill>
                    <a:schemeClr val="bg1"/>
                  </a:solidFill>
                  <a:latin typeface="Encode Sans" pitchFamily="2" charset="0"/>
                </a:rPr>
                <a:t>IAEA standards</a:t>
              </a: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804116" y="3672724"/>
            <a:ext cx="2111776" cy="175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DSA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</a:p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To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verify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DiD strategy and allocated systems by evaluating the fulfilment of the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acceptance criteria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F971DEE-841C-B591-2F23-420BA67CD754}"/>
              </a:ext>
            </a:extLst>
          </p:cNvPr>
          <p:cNvSpPr/>
          <p:nvPr/>
        </p:nvSpPr>
        <p:spPr>
          <a:xfrm>
            <a:off x="8188932" y="3765288"/>
            <a:ext cx="2392253" cy="24172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8258210" y="4031161"/>
            <a:ext cx="2198651" cy="175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PSA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</a:p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To detect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DiD vulnerabilities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, to assess DiD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balanced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integration and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systems design,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by their impact on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CDf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8</a:t>
            </a:fld>
            <a:endParaRPr lang="es-AR"/>
          </a:p>
        </p:txBody>
      </p:sp>
      <p:sp>
        <p:nvSpPr>
          <p:cNvPr id="33" name="65 Flecha a la derecha con muesca"/>
          <p:cNvSpPr/>
          <p:nvPr/>
        </p:nvSpPr>
        <p:spPr>
          <a:xfrm rot="1079325">
            <a:off x="3712523" y="1956897"/>
            <a:ext cx="638790" cy="357444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37" name="64 Flecha a la derecha con muesca"/>
          <p:cNvSpPr/>
          <p:nvPr/>
        </p:nvSpPr>
        <p:spPr>
          <a:xfrm rot="9546458">
            <a:off x="6284080" y="1942943"/>
            <a:ext cx="593464" cy="329019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32" name="Flecha abajo 54"/>
          <p:cNvSpPr/>
          <p:nvPr/>
        </p:nvSpPr>
        <p:spPr>
          <a:xfrm rot="14590115" flipV="1">
            <a:off x="3342204" y="3262149"/>
            <a:ext cx="408911" cy="86027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Flecha abajo 54"/>
          <p:cNvSpPr/>
          <p:nvPr/>
        </p:nvSpPr>
        <p:spPr>
          <a:xfrm rot="7313914" flipV="1">
            <a:off x="7089890" y="3223567"/>
            <a:ext cx="405337" cy="89831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6" name="Grupo 5"/>
          <p:cNvGrpSpPr/>
          <p:nvPr/>
        </p:nvGrpSpPr>
        <p:grpSpPr>
          <a:xfrm>
            <a:off x="2897286" y="4563893"/>
            <a:ext cx="5338751" cy="1985159"/>
            <a:chOff x="2754595" y="4397115"/>
            <a:chExt cx="5338751" cy="1985159"/>
          </a:xfrm>
        </p:grpSpPr>
        <p:sp>
          <p:nvSpPr>
            <p:cNvPr id="4" name="Rectángulo 3"/>
            <p:cNvSpPr/>
            <p:nvPr/>
          </p:nvSpPr>
          <p:spPr>
            <a:xfrm>
              <a:off x="3407109" y="4397115"/>
              <a:ext cx="4082134" cy="1985159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Encode Sans" pitchFamily="2" charset="0"/>
                </a:rPr>
                <a:t>Design feedback:</a:t>
              </a:r>
            </a:p>
            <a:p>
              <a:endParaRPr lang="en-US" sz="800" dirty="0">
                <a:latin typeface="Encode Sans" pitchFamily="2" charset="0"/>
              </a:endParaRPr>
            </a:p>
            <a:p>
              <a:pPr marL="109538" indent="-109538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US" sz="1400" b="1" dirty="0">
                  <a:latin typeface="Encode Sans" pitchFamily="2" charset="0"/>
                </a:rPr>
                <a:t>L2</a:t>
              </a:r>
              <a:r>
                <a:rPr lang="en-US" sz="1400" dirty="0">
                  <a:latin typeface="Encode Sans" pitchFamily="2" charset="0"/>
                </a:rPr>
                <a:t>: CVCS: LOCA and LOHS.</a:t>
              </a:r>
            </a:p>
            <a:p>
              <a:pPr marL="109538" indent="-109538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US" sz="1400" b="1" dirty="0">
                  <a:latin typeface="Encode Sans" pitchFamily="2" charset="0"/>
                </a:rPr>
                <a:t>L3</a:t>
              </a:r>
              <a:r>
                <a:rPr lang="en-US" sz="1400" dirty="0">
                  <a:latin typeface="Encode Sans" pitchFamily="2" charset="0"/>
                </a:rPr>
                <a:t>: PSSs functional reliability calculation in case of LOCA: SIS set point increased to achieve a reliability target.</a:t>
              </a:r>
            </a:p>
            <a:p>
              <a:pPr marL="109538" indent="-109538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US" sz="1400" b="1" dirty="0">
                  <a:latin typeface="Encode Sans" pitchFamily="2" charset="0"/>
                </a:rPr>
                <a:t>L3</a:t>
              </a:r>
              <a:r>
                <a:rPr lang="en-US" sz="1400" dirty="0">
                  <a:latin typeface="Encode Sans" pitchFamily="2" charset="0"/>
                </a:rPr>
                <a:t>: RPV depressurization system to move from a LOHS to a LOCA in case of the PRHRS failure.</a:t>
              </a:r>
              <a:endParaRPr lang="es-AR" sz="1400" dirty="0"/>
            </a:p>
          </p:txBody>
        </p:sp>
        <p:sp>
          <p:nvSpPr>
            <p:cNvPr id="40" name="Flecha abajo 54"/>
            <p:cNvSpPr/>
            <p:nvPr/>
          </p:nvSpPr>
          <p:spPr>
            <a:xfrm rot="16200000" flipV="1">
              <a:off x="7721539" y="5457366"/>
              <a:ext cx="235874" cy="507740"/>
            </a:xfrm>
            <a:prstGeom prst="downArrow">
              <a:avLst>
                <a:gd name="adj1" fmla="val 50000"/>
                <a:gd name="adj2" fmla="val 47979"/>
              </a:avLst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Flecha abajo 54"/>
            <p:cNvSpPr/>
            <p:nvPr/>
          </p:nvSpPr>
          <p:spPr>
            <a:xfrm rot="5400000" flipV="1">
              <a:off x="2890528" y="5379379"/>
              <a:ext cx="235874" cy="507740"/>
            </a:xfrm>
            <a:prstGeom prst="downArrow">
              <a:avLst>
                <a:gd name="adj1" fmla="val 50000"/>
                <a:gd name="adj2" fmla="val 47979"/>
              </a:avLst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2" name="Flecha abajo 54"/>
          <p:cNvSpPr/>
          <p:nvPr/>
        </p:nvSpPr>
        <p:spPr>
          <a:xfrm flipV="1">
            <a:off x="5123081" y="4031161"/>
            <a:ext cx="320167" cy="3737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6881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80000" y="274027"/>
            <a:ext cx="10273800" cy="7093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159CC3"/>
                </a:solidFill>
                <a:latin typeface="Encode Sans" pitchFamily="2" charset="0"/>
              </a:rPr>
              <a:t>SSCs SAFETY CLASSIFICATION CRITERIA BASED ON DiD STRATEGY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F971DEE-841C-B591-2F23-420BA67CD754}"/>
              </a:ext>
            </a:extLst>
          </p:cNvPr>
          <p:cNvSpPr/>
          <p:nvPr/>
        </p:nvSpPr>
        <p:spPr>
          <a:xfrm>
            <a:off x="1619756" y="3836578"/>
            <a:ext cx="1837427" cy="1769290"/>
          </a:xfrm>
          <a:prstGeom prst="ellipse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entágono regular 1"/>
          <p:cNvSpPr/>
          <p:nvPr/>
        </p:nvSpPr>
        <p:spPr>
          <a:xfrm>
            <a:off x="3942578" y="1797358"/>
            <a:ext cx="2681175" cy="2311358"/>
          </a:xfrm>
          <a:prstGeom prst="pentagon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22" name="Documento 21"/>
          <p:cNvSpPr/>
          <p:nvPr/>
        </p:nvSpPr>
        <p:spPr>
          <a:xfrm>
            <a:off x="7109148" y="1586769"/>
            <a:ext cx="2071659" cy="1025488"/>
          </a:xfrm>
          <a:prstGeom prst="flowChartDocument">
            <a:avLst/>
          </a:prstGeom>
          <a:solidFill>
            <a:srgbClr val="159CC3"/>
          </a:solidFill>
          <a:ln>
            <a:solidFill>
              <a:srgbClr val="159C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1400" i="1" dirty="0">
              <a:latin typeface="Encode Sans" pitchFamily="2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7319" y="1909501"/>
            <a:ext cx="1027881" cy="15621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/>
          <a:srcRect l="7838" t="5990" r="11509" b="26113"/>
          <a:stretch/>
        </p:blipFill>
        <p:spPr>
          <a:xfrm>
            <a:off x="8827578" y="1916079"/>
            <a:ext cx="1059916" cy="1555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Documento 24"/>
          <p:cNvSpPr/>
          <p:nvPr/>
        </p:nvSpPr>
        <p:spPr>
          <a:xfrm>
            <a:off x="1312954" y="1607562"/>
            <a:ext cx="2076699" cy="1044129"/>
          </a:xfrm>
          <a:prstGeom prst="flowChartDocument">
            <a:avLst/>
          </a:prstGeom>
          <a:solidFill>
            <a:srgbClr val="159CC3"/>
          </a:solidFill>
          <a:ln>
            <a:solidFill>
              <a:srgbClr val="159C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1400" i="1" dirty="0">
              <a:latin typeface="Encode Sans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80000" y="1716095"/>
            <a:ext cx="2336685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Project goal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High level technological decisions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126527" y="1668399"/>
            <a:ext cx="2076699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Regulatory Body requirements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Encode Sans" pitchFamily="2" charset="0"/>
              </a:rPr>
              <a:t>IAEA standards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544006" y="4108716"/>
            <a:ext cx="1923850" cy="120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DSA</a:t>
            </a:r>
          </a:p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Consequence if a function is not fulfilled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F971DEE-841C-B591-2F23-420BA67CD754}"/>
              </a:ext>
            </a:extLst>
          </p:cNvPr>
          <p:cNvSpPr/>
          <p:nvPr/>
        </p:nvSpPr>
        <p:spPr>
          <a:xfrm>
            <a:off x="7248632" y="3756319"/>
            <a:ext cx="1954594" cy="1928717"/>
          </a:xfrm>
          <a:prstGeom prst="ellipse">
            <a:avLst/>
          </a:prstGeom>
          <a:noFill/>
          <a:ln w="38100">
            <a:solidFill>
              <a:srgbClr val="159C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266509" y="4137334"/>
            <a:ext cx="1936717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PSA </a:t>
            </a:r>
          </a:p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Frequency of the required function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F971DEE-841C-B591-2F23-420BA67CD754}"/>
              </a:ext>
            </a:extLst>
          </p:cNvPr>
          <p:cNvSpPr/>
          <p:nvPr/>
        </p:nvSpPr>
        <p:spPr>
          <a:xfrm>
            <a:off x="4264880" y="4365076"/>
            <a:ext cx="2118159" cy="19912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159C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4422413" y="4797482"/>
            <a:ext cx="187166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SSCs Safety Classification:</a:t>
            </a:r>
          </a:p>
          <a:p>
            <a:pPr algn="ctr" defTabSz="914350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based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DiD Levels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and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plant states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139351" y="2403445"/>
            <a:ext cx="231776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DiD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in the Design</a:t>
            </a:r>
          </a:p>
          <a:p>
            <a:pPr algn="ctr" defTabSz="914350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159CC3"/>
                </a:solidFill>
                <a:latin typeface="Encode Sans" pitchFamily="2" charset="0"/>
              </a:rPr>
              <a:t> Definition of the technological strategy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to cope with events and severe accidents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6FD-D59D-414F-B1E4-92B9AA894713}" type="slidenum">
              <a:rPr lang="es-AR" smtClean="0"/>
              <a:t>9</a:t>
            </a:fld>
            <a:endParaRPr lang="es-AR"/>
          </a:p>
        </p:txBody>
      </p:sp>
      <p:sp>
        <p:nvSpPr>
          <p:cNvPr id="29" name="65 Flecha a la derecha con muesca"/>
          <p:cNvSpPr/>
          <p:nvPr/>
        </p:nvSpPr>
        <p:spPr>
          <a:xfrm rot="1079325">
            <a:off x="3552755" y="2006316"/>
            <a:ext cx="843876" cy="357444"/>
          </a:xfrm>
          <a:prstGeom prst="notchedRightArrow">
            <a:avLst>
              <a:gd name="adj1" fmla="val 44380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30" name="64 Flecha a la derecha con muesca"/>
          <p:cNvSpPr/>
          <p:nvPr/>
        </p:nvSpPr>
        <p:spPr>
          <a:xfrm rot="9546458">
            <a:off x="6089851" y="1978753"/>
            <a:ext cx="794296" cy="329019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39" name="Flecha abajo 54"/>
          <p:cNvSpPr/>
          <p:nvPr/>
        </p:nvSpPr>
        <p:spPr>
          <a:xfrm rot="10800000" flipV="1">
            <a:off x="5129692" y="3878802"/>
            <a:ext cx="457105" cy="50774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65 Flecha a la derecha con muesca"/>
          <p:cNvSpPr/>
          <p:nvPr/>
        </p:nvSpPr>
        <p:spPr>
          <a:xfrm rot="1891910">
            <a:off x="3607591" y="4911387"/>
            <a:ext cx="601702" cy="341642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44" name="65 Flecha a la derecha con muesca"/>
          <p:cNvSpPr/>
          <p:nvPr/>
        </p:nvSpPr>
        <p:spPr>
          <a:xfrm rot="8732956">
            <a:off x="6510107" y="4972286"/>
            <a:ext cx="601702" cy="341642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</p:spTree>
    <p:extLst>
      <p:ext uri="{BB962C8B-B14F-4D97-AF65-F5344CB8AC3E}">
        <p14:creationId xmlns:p14="http://schemas.microsoft.com/office/powerpoint/2010/main" val="4082993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7.2|27.7|19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1274</Words>
  <Application>Microsoft Office PowerPoint</Application>
  <PresentationFormat>Widescreen</PresentationFormat>
  <Paragraphs>202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Wingdings</vt:lpstr>
      <vt:lpstr>Encode Sans</vt:lpstr>
      <vt:lpstr>Arial</vt:lpstr>
      <vt:lpstr>Calibri Light</vt:lpstr>
      <vt:lpstr>Tema de Office</vt:lpstr>
      <vt:lpstr>2_Office Theme</vt:lpstr>
      <vt:lpstr>PowerPoint Presentation</vt:lpstr>
      <vt:lpstr>DEFENSE IN DEPTH (DiD) INTEGRATION IN CAREM25 DESIGN</vt:lpstr>
      <vt:lpstr>DID TECHNOLOGICAL STRATEGY ADOPTED IN  CAREM DESIGN</vt:lpstr>
      <vt:lpstr>CAREM HAS ADOPTED WENRA PROPOSAL for DiD LEVELS (applied for REACTOR and FFEE POOL)</vt:lpstr>
      <vt:lpstr>CAREM CONCEPTUAL STRATEGY FOR DiD LEVELS 2, 3 &amp; 4:   REACTIVITY CONTROL FUNCTION (SHUTDOWN AND SUBCRITICALITY)</vt:lpstr>
      <vt:lpstr>CAREM CONCEPTUAL STRATEGY FOR DiD LEVELS 2, 3 &amp; 4:   REACTOR and CONTAINMENT HEAT REMOVAL CONTROL FUNCTION</vt:lpstr>
      <vt:lpstr>CAREM CONCEPTUAL STRATEGY FOR DiD LEVELS 2, 3 &amp; 4:  REACTOR INVENTORY CONTROL FUNCTION (LOCA )</vt:lpstr>
      <vt:lpstr>DSA AND PSA TO SUPPORT DiD ASSESSMENT IN CAREM DESIGN</vt:lpstr>
      <vt:lpstr>SSCs SAFETY CLASSIFICATION CRITERIA BASED ON DiD STRATEGY</vt:lpstr>
      <vt:lpstr>DiD - SSCs SAFETY CLASSIFICATION</vt:lpstr>
      <vt:lpstr>DID - SSC SAFETY CLASSIFICATION</vt:lpstr>
      <vt:lpstr>DID - SAFETY CLASSIFICATION: </vt:lpstr>
      <vt:lpstr>FINAL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RRCC</dc:creator>
  <cp:lastModifiedBy>CONSTANTIN, Alina</cp:lastModifiedBy>
  <cp:revision>175</cp:revision>
  <dcterms:created xsi:type="dcterms:W3CDTF">2023-09-25T16:03:25Z</dcterms:created>
  <dcterms:modified xsi:type="dcterms:W3CDTF">2024-10-15T06:41:48Z</dcterms:modified>
</cp:coreProperties>
</file>