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61" r:id="rId9"/>
    <p:sldId id="259" r:id="rId10"/>
    <p:sldId id="260" r:id="rId11"/>
    <p:sldId id="262" r:id="rId12"/>
    <p:sldId id="263" r:id="rId13"/>
    <p:sldId id="264" r:id="rId14"/>
    <p:sldId id="265" r:id="rId15"/>
    <p:sldId id="266" r:id="rId16"/>
    <p:sldId id="267" r:id="rId17"/>
    <p:sldId id="268" r:id="rId18"/>
    <p:sldId id="269" r:id="rId19"/>
    <p:sldId id="270" r:id="rId20"/>
    <p:sldId id="272" r:id="rId21"/>
    <p:sldId id="273" r:id="rId22"/>
    <p:sldId id="275" r:id="rId23"/>
    <p:sldId id="276" r:id="rId24"/>
    <p:sldId id="277" r:id="rId25"/>
    <p:sldId id="271" r:id="rId26"/>
    <p:sldId id="28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3DB5"/>
    <a:srgbClr val="AB462B"/>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D1E60A-E91D-4133-BB2C-661244190895}" v="3" dt="2024-07-15T11:49:10.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7" autoAdjust="0"/>
    <p:restoredTop sz="94660"/>
  </p:normalViewPr>
  <p:slideViewPr>
    <p:cSldViewPr snapToGrid="0">
      <p:cViewPr varScale="1">
        <p:scale>
          <a:sx n="61" d="100"/>
          <a:sy n="61" d="100"/>
        </p:scale>
        <p:origin x="6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28AC70-20E6-4962-822A-239B35DD6CB7}" type="doc">
      <dgm:prSet loTypeId="urn:microsoft.com/office/officeart/2008/layout/AlternatingPictureBlocks" loCatId="list" qsTypeId="urn:microsoft.com/office/officeart/2005/8/quickstyle/simple1" qsCatId="simple" csTypeId="urn:microsoft.com/office/officeart/2005/8/colors/accent4_5" csCatId="accent4" phldr="1"/>
      <dgm:spPr/>
    </dgm:pt>
    <dgm:pt modelId="{9F7B5051-F57E-4642-A995-EA598BE4A1BE}">
      <dgm:prSet phldrT="[Text]" custT="1"/>
      <dgm:spPr/>
      <dgm:t>
        <a:bodyPr/>
        <a:lstStyle/>
        <a:p>
          <a:r>
            <a:rPr lang="en-US" sz="2400" dirty="0">
              <a:solidFill>
                <a:schemeClr val="tx1"/>
              </a:solidFill>
            </a:rPr>
            <a:t>Background</a:t>
          </a:r>
          <a:endParaRPr lang="en-ID" sz="2400" dirty="0">
            <a:solidFill>
              <a:schemeClr val="tx1"/>
            </a:solidFill>
          </a:endParaRPr>
        </a:p>
      </dgm:t>
    </dgm:pt>
    <dgm:pt modelId="{87B426FF-B2DE-4ED1-AE5B-DAAF54549880}" type="parTrans" cxnId="{FE34532A-B668-4999-A499-939A4A5DD302}">
      <dgm:prSet/>
      <dgm:spPr/>
      <dgm:t>
        <a:bodyPr/>
        <a:lstStyle/>
        <a:p>
          <a:endParaRPr lang="en-ID"/>
        </a:p>
      </dgm:t>
    </dgm:pt>
    <dgm:pt modelId="{5CE977DB-90F9-4078-A7BE-139965F85D66}" type="sibTrans" cxnId="{FE34532A-B668-4999-A499-939A4A5DD302}">
      <dgm:prSet/>
      <dgm:spPr/>
      <dgm:t>
        <a:bodyPr/>
        <a:lstStyle/>
        <a:p>
          <a:endParaRPr lang="en-ID"/>
        </a:p>
      </dgm:t>
    </dgm:pt>
    <dgm:pt modelId="{093FCAD8-1C9D-433B-9E61-46CAE0CAA615}">
      <dgm:prSet phldrT="[Text]" custT="1"/>
      <dgm:spPr/>
      <dgm:t>
        <a:bodyPr/>
        <a:lstStyle/>
        <a:p>
          <a:r>
            <a:rPr lang="en-US" sz="2400" dirty="0">
              <a:solidFill>
                <a:schemeClr val="tx1"/>
              </a:solidFill>
            </a:rPr>
            <a:t>Aims</a:t>
          </a:r>
          <a:endParaRPr lang="en-ID" sz="2400" dirty="0">
            <a:solidFill>
              <a:schemeClr val="tx1"/>
            </a:solidFill>
          </a:endParaRPr>
        </a:p>
      </dgm:t>
    </dgm:pt>
    <dgm:pt modelId="{E3DD88A6-E027-4AB7-A3DF-92136F1B05DB}" type="parTrans" cxnId="{E13B4C40-7054-450B-BB51-288062669340}">
      <dgm:prSet/>
      <dgm:spPr/>
      <dgm:t>
        <a:bodyPr/>
        <a:lstStyle/>
        <a:p>
          <a:endParaRPr lang="en-ID"/>
        </a:p>
      </dgm:t>
    </dgm:pt>
    <dgm:pt modelId="{487F8982-C38D-4F10-835D-4F840770D065}" type="sibTrans" cxnId="{E13B4C40-7054-450B-BB51-288062669340}">
      <dgm:prSet/>
      <dgm:spPr/>
      <dgm:t>
        <a:bodyPr/>
        <a:lstStyle/>
        <a:p>
          <a:endParaRPr lang="en-ID"/>
        </a:p>
      </dgm:t>
    </dgm:pt>
    <dgm:pt modelId="{55E919B8-7EA0-4CA1-896A-8D7B4E8EE244}">
      <dgm:prSet phldrT="[Text]" custT="1"/>
      <dgm:spPr/>
      <dgm:t>
        <a:bodyPr/>
        <a:lstStyle/>
        <a:p>
          <a:pPr>
            <a:lnSpc>
              <a:spcPct val="100000"/>
            </a:lnSpc>
            <a:buFont typeface="Wingdings" panose="05000000000000000000" pitchFamily="2" charset="2"/>
            <a:buChar char="v"/>
          </a:pPr>
          <a:r>
            <a:rPr lang="en-ID" sz="2400" dirty="0">
              <a:solidFill>
                <a:schemeClr val="tx1"/>
              </a:solidFill>
            </a:rPr>
            <a:t>Passive Cooling Design of TMSR500 NPP </a:t>
          </a:r>
        </a:p>
      </dgm:t>
    </dgm:pt>
    <dgm:pt modelId="{A4E755D0-8A7E-40CB-AA69-B861C9750BFB}" type="parTrans" cxnId="{424A77B1-CCD3-4098-8F21-B82825C4BC03}">
      <dgm:prSet/>
      <dgm:spPr/>
      <dgm:t>
        <a:bodyPr/>
        <a:lstStyle/>
        <a:p>
          <a:endParaRPr lang="en-ID"/>
        </a:p>
      </dgm:t>
    </dgm:pt>
    <dgm:pt modelId="{4AE43709-3510-4868-9843-35CA8B03EEC4}" type="sibTrans" cxnId="{424A77B1-CCD3-4098-8F21-B82825C4BC03}">
      <dgm:prSet/>
      <dgm:spPr/>
      <dgm:t>
        <a:bodyPr/>
        <a:lstStyle/>
        <a:p>
          <a:endParaRPr lang="en-ID"/>
        </a:p>
      </dgm:t>
    </dgm:pt>
    <dgm:pt modelId="{3B843571-42C4-453F-8A1A-AEA2ECC54FE1}">
      <dgm:prSet phldrT="[Text]" custT="1"/>
      <dgm:spPr/>
      <dgm:t>
        <a:bodyPr/>
        <a:lstStyle/>
        <a:p>
          <a:pPr>
            <a:buFont typeface="Wingdings" panose="05000000000000000000" pitchFamily="2" charset="2"/>
            <a:buChar char="v"/>
          </a:pPr>
          <a:r>
            <a:rPr lang="en-ID" sz="2400" dirty="0">
              <a:solidFill>
                <a:schemeClr val="tx1"/>
              </a:solidFill>
            </a:rPr>
            <a:t>Qualitative Reliability Study </a:t>
          </a:r>
        </a:p>
      </dgm:t>
    </dgm:pt>
    <dgm:pt modelId="{59EA33F8-88FE-4551-90C9-E0D167A4E213}" type="parTrans" cxnId="{22487931-73DA-4CD7-8CF3-92E385C39803}">
      <dgm:prSet/>
      <dgm:spPr/>
      <dgm:t>
        <a:bodyPr/>
        <a:lstStyle/>
        <a:p>
          <a:endParaRPr lang="en-ID"/>
        </a:p>
      </dgm:t>
    </dgm:pt>
    <dgm:pt modelId="{3D39B35A-AE9D-4C6E-A187-42407D4A1AE5}" type="sibTrans" cxnId="{22487931-73DA-4CD7-8CF3-92E385C39803}">
      <dgm:prSet/>
      <dgm:spPr/>
      <dgm:t>
        <a:bodyPr/>
        <a:lstStyle/>
        <a:p>
          <a:endParaRPr lang="en-ID"/>
        </a:p>
      </dgm:t>
    </dgm:pt>
    <dgm:pt modelId="{A4369131-B133-427D-9904-F96AB08C4E62}">
      <dgm:prSet phldrT="[Text]" custT="1"/>
      <dgm:spPr/>
      <dgm:t>
        <a:bodyPr/>
        <a:lstStyle/>
        <a:p>
          <a:pPr>
            <a:buFont typeface="Wingdings" panose="05000000000000000000" pitchFamily="2" charset="2"/>
            <a:buChar char="v"/>
          </a:pPr>
          <a:r>
            <a:rPr lang="en-ID" sz="2400" dirty="0">
              <a:solidFill>
                <a:schemeClr val="tx1"/>
              </a:solidFill>
            </a:rPr>
            <a:t>Design Requirements Applicability</a:t>
          </a:r>
        </a:p>
      </dgm:t>
    </dgm:pt>
    <dgm:pt modelId="{1EB0C44C-243B-4AC7-A77C-1077EE8EDA8A}" type="parTrans" cxnId="{ABAE364C-D642-4C88-A313-5BBDDE400D47}">
      <dgm:prSet/>
      <dgm:spPr/>
      <dgm:t>
        <a:bodyPr/>
        <a:lstStyle/>
        <a:p>
          <a:endParaRPr lang="en-ID"/>
        </a:p>
      </dgm:t>
    </dgm:pt>
    <dgm:pt modelId="{013FAEAD-B627-4CC6-BEFD-65E55AF9F25F}" type="sibTrans" cxnId="{ABAE364C-D642-4C88-A313-5BBDDE400D47}">
      <dgm:prSet/>
      <dgm:spPr/>
      <dgm:t>
        <a:bodyPr/>
        <a:lstStyle/>
        <a:p>
          <a:endParaRPr lang="en-ID"/>
        </a:p>
      </dgm:t>
    </dgm:pt>
    <dgm:pt modelId="{31BEECEE-6916-4AE7-B1FE-946289C49287}" type="pres">
      <dgm:prSet presAssocID="{C528AC70-20E6-4962-822A-239B35DD6CB7}" presName="linearFlow" presStyleCnt="0">
        <dgm:presLayoutVars>
          <dgm:dir/>
          <dgm:resizeHandles val="exact"/>
        </dgm:presLayoutVars>
      </dgm:prSet>
      <dgm:spPr/>
    </dgm:pt>
    <dgm:pt modelId="{904CBACF-4B92-411C-AD2E-343901E67A20}" type="pres">
      <dgm:prSet presAssocID="{9F7B5051-F57E-4642-A995-EA598BE4A1BE}" presName="comp" presStyleCnt="0"/>
      <dgm:spPr/>
    </dgm:pt>
    <dgm:pt modelId="{499F18DD-E5D5-4182-9824-563DED5DCB08}" type="pres">
      <dgm:prSet presAssocID="{9F7B5051-F57E-4642-A995-EA598BE4A1BE}" presName="rect2" presStyleLbl="node1" presStyleIdx="0" presStyleCnt="5">
        <dgm:presLayoutVars>
          <dgm:bulletEnabled val="1"/>
        </dgm:presLayoutVars>
      </dgm:prSet>
      <dgm:spPr/>
    </dgm:pt>
    <dgm:pt modelId="{E4901CEF-5605-49D4-9573-15C95E23DD0E}" type="pres">
      <dgm:prSet presAssocID="{9F7B5051-F57E-4642-A995-EA598BE4A1BE}" presName="rect1" presStyleLbl="lnNode1" presStyleIdx="0"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pt>
    <dgm:pt modelId="{C933F48A-C5A5-48CB-93BD-5805AC970812}" type="pres">
      <dgm:prSet presAssocID="{5CE977DB-90F9-4078-A7BE-139965F85D66}" presName="sibTrans" presStyleCnt="0"/>
      <dgm:spPr/>
    </dgm:pt>
    <dgm:pt modelId="{8BEBADFA-D222-4D5A-8F4A-01E1900DE10F}" type="pres">
      <dgm:prSet presAssocID="{093FCAD8-1C9D-433B-9E61-46CAE0CAA615}" presName="comp" presStyleCnt="0"/>
      <dgm:spPr/>
    </dgm:pt>
    <dgm:pt modelId="{2ED9FC76-7124-4D01-B1B3-D5EC07E856AE}" type="pres">
      <dgm:prSet presAssocID="{093FCAD8-1C9D-433B-9E61-46CAE0CAA615}" presName="rect2" presStyleLbl="node1" presStyleIdx="1" presStyleCnt="5">
        <dgm:presLayoutVars>
          <dgm:bulletEnabled val="1"/>
        </dgm:presLayoutVars>
      </dgm:prSet>
      <dgm:spPr/>
    </dgm:pt>
    <dgm:pt modelId="{D8005186-AD4D-494B-A0DB-FE1675B60CCF}" type="pres">
      <dgm:prSet presAssocID="{093FCAD8-1C9D-433B-9E61-46CAE0CAA615}" presName="rect1" presStyleLbl="lnNode1" presStyleIdx="1" presStyleCnt="5" custLinFactNeighborX="-2310" custLinFactNeighborY="178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pt>
    <dgm:pt modelId="{1B756ABA-B64B-49B1-8FFF-A8F7B7882C3C}" type="pres">
      <dgm:prSet presAssocID="{487F8982-C38D-4F10-835D-4F840770D065}" presName="sibTrans" presStyleCnt="0"/>
      <dgm:spPr/>
    </dgm:pt>
    <dgm:pt modelId="{E1DDEE5F-E295-409D-A396-5F84BA1EFC17}" type="pres">
      <dgm:prSet presAssocID="{55E919B8-7EA0-4CA1-896A-8D7B4E8EE244}" presName="comp" presStyleCnt="0"/>
      <dgm:spPr/>
    </dgm:pt>
    <dgm:pt modelId="{026250C1-CA78-4C12-89FB-552C2C2B9C18}" type="pres">
      <dgm:prSet presAssocID="{55E919B8-7EA0-4CA1-896A-8D7B4E8EE244}" presName="rect2" presStyleLbl="node1" presStyleIdx="2" presStyleCnt="5">
        <dgm:presLayoutVars>
          <dgm:bulletEnabled val="1"/>
        </dgm:presLayoutVars>
      </dgm:prSet>
      <dgm:spPr/>
    </dgm:pt>
    <dgm:pt modelId="{5B75CF96-852B-48D5-B137-3AB560C951B0}" type="pres">
      <dgm:prSet presAssocID="{55E919B8-7EA0-4CA1-896A-8D7B4E8EE244}" presName="rect1" presStyleLbl="lnNode1" presStyleIdx="2"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pt>
    <dgm:pt modelId="{532AE461-2D3A-40F8-AD8E-F28F329486CA}" type="pres">
      <dgm:prSet presAssocID="{4AE43709-3510-4868-9843-35CA8B03EEC4}" presName="sibTrans" presStyleCnt="0"/>
      <dgm:spPr/>
    </dgm:pt>
    <dgm:pt modelId="{CF0B62EC-7FEA-410A-B12F-28F3666EF40D}" type="pres">
      <dgm:prSet presAssocID="{3B843571-42C4-453F-8A1A-AEA2ECC54FE1}" presName="comp" presStyleCnt="0"/>
      <dgm:spPr/>
    </dgm:pt>
    <dgm:pt modelId="{C89B1F23-5594-451C-8A5C-F8D602F01DEE}" type="pres">
      <dgm:prSet presAssocID="{3B843571-42C4-453F-8A1A-AEA2ECC54FE1}" presName="rect2" presStyleLbl="node1" presStyleIdx="3" presStyleCnt="5">
        <dgm:presLayoutVars>
          <dgm:bulletEnabled val="1"/>
        </dgm:presLayoutVars>
      </dgm:prSet>
      <dgm:spPr/>
    </dgm:pt>
    <dgm:pt modelId="{66B97EA4-84D0-4CFA-9951-3BAC9474658F}" type="pres">
      <dgm:prSet presAssocID="{3B843571-42C4-453F-8A1A-AEA2ECC54FE1}" presName="rect1" presStyleLbl="lnNode1" presStyleIdx="3" presStyleCnt="5"/>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dgm:spPr>
    </dgm:pt>
    <dgm:pt modelId="{F4AA9834-99C0-420C-BAAA-0C73249EF65A}" type="pres">
      <dgm:prSet presAssocID="{3D39B35A-AE9D-4C6E-A187-42407D4A1AE5}" presName="sibTrans" presStyleCnt="0"/>
      <dgm:spPr/>
    </dgm:pt>
    <dgm:pt modelId="{AB53492A-C584-47DC-8F65-8A38CD88973B}" type="pres">
      <dgm:prSet presAssocID="{A4369131-B133-427D-9904-F96AB08C4E62}" presName="comp" presStyleCnt="0"/>
      <dgm:spPr/>
    </dgm:pt>
    <dgm:pt modelId="{9BC9C0F4-5AFA-4CA0-8350-3DCCA92B950F}" type="pres">
      <dgm:prSet presAssocID="{A4369131-B133-427D-9904-F96AB08C4E62}" presName="rect2" presStyleLbl="node1" presStyleIdx="4" presStyleCnt="5">
        <dgm:presLayoutVars>
          <dgm:bulletEnabled val="1"/>
        </dgm:presLayoutVars>
      </dgm:prSet>
      <dgm:spPr/>
    </dgm:pt>
    <dgm:pt modelId="{AD5DC8BA-1276-4AA2-9567-59C6B75490E2}" type="pres">
      <dgm:prSet presAssocID="{A4369131-B133-427D-9904-F96AB08C4E62}" presName="rect1" presStyleLbl="lnNode1" presStyleIdx="4" presStyleCnt="5"/>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dgm:spPr>
    </dgm:pt>
  </dgm:ptLst>
  <dgm:cxnLst>
    <dgm:cxn modelId="{D2C3C101-D4CC-45E7-BCE6-DEB2EE43464F}" type="presOf" srcId="{55E919B8-7EA0-4CA1-896A-8D7B4E8EE244}" destId="{026250C1-CA78-4C12-89FB-552C2C2B9C18}" srcOrd="0" destOrd="0" presId="urn:microsoft.com/office/officeart/2008/layout/AlternatingPictureBlocks"/>
    <dgm:cxn modelId="{FE34532A-B668-4999-A499-939A4A5DD302}" srcId="{C528AC70-20E6-4962-822A-239B35DD6CB7}" destId="{9F7B5051-F57E-4642-A995-EA598BE4A1BE}" srcOrd="0" destOrd="0" parTransId="{87B426FF-B2DE-4ED1-AE5B-DAAF54549880}" sibTransId="{5CE977DB-90F9-4078-A7BE-139965F85D66}"/>
    <dgm:cxn modelId="{C297192E-E815-479A-9205-D73A6AE12733}" type="presOf" srcId="{C528AC70-20E6-4962-822A-239B35DD6CB7}" destId="{31BEECEE-6916-4AE7-B1FE-946289C49287}" srcOrd="0" destOrd="0" presId="urn:microsoft.com/office/officeart/2008/layout/AlternatingPictureBlocks"/>
    <dgm:cxn modelId="{B1383A2E-2040-40FD-A40D-1D53E0F518BE}" type="presOf" srcId="{9F7B5051-F57E-4642-A995-EA598BE4A1BE}" destId="{499F18DD-E5D5-4182-9824-563DED5DCB08}" srcOrd="0" destOrd="0" presId="urn:microsoft.com/office/officeart/2008/layout/AlternatingPictureBlocks"/>
    <dgm:cxn modelId="{22487931-73DA-4CD7-8CF3-92E385C39803}" srcId="{C528AC70-20E6-4962-822A-239B35DD6CB7}" destId="{3B843571-42C4-453F-8A1A-AEA2ECC54FE1}" srcOrd="3" destOrd="0" parTransId="{59EA33F8-88FE-4551-90C9-E0D167A4E213}" sibTransId="{3D39B35A-AE9D-4C6E-A187-42407D4A1AE5}"/>
    <dgm:cxn modelId="{E13B4C40-7054-450B-BB51-288062669340}" srcId="{C528AC70-20E6-4962-822A-239B35DD6CB7}" destId="{093FCAD8-1C9D-433B-9E61-46CAE0CAA615}" srcOrd="1" destOrd="0" parTransId="{E3DD88A6-E027-4AB7-A3DF-92136F1B05DB}" sibTransId="{487F8982-C38D-4F10-835D-4F840770D065}"/>
    <dgm:cxn modelId="{ABAE364C-D642-4C88-A313-5BBDDE400D47}" srcId="{C528AC70-20E6-4962-822A-239B35DD6CB7}" destId="{A4369131-B133-427D-9904-F96AB08C4E62}" srcOrd="4" destOrd="0" parTransId="{1EB0C44C-243B-4AC7-A77C-1077EE8EDA8A}" sibTransId="{013FAEAD-B627-4CC6-BEFD-65E55AF9F25F}"/>
    <dgm:cxn modelId="{9E84987B-D941-4A4F-AD61-44FE24BBDC8D}" type="presOf" srcId="{3B843571-42C4-453F-8A1A-AEA2ECC54FE1}" destId="{C89B1F23-5594-451C-8A5C-F8D602F01DEE}" srcOrd="0" destOrd="0" presId="urn:microsoft.com/office/officeart/2008/layout/AlternatingPictureBlocks"/>
    <dgm:cxn modelId="{5EF61CA3-E62B-4EEC-8BD7-E6E1AB03C3C3}" type="presOf" srcId="{093FCAD8-1C9D-433B-9E61-46CAE0CAA615}" destId="{2ED9FC76-7124-4D01-B1B3-D5EC07E856AE}" srcOrd="0" destOrd="0" presId="urn:microsoft.com/office/officeart/2008/layout/AlternatingPictureBlocks"/>
    <dgm:cxn modelId="{38BE30AF-658E-4EF0-B354-44770E2B3FAA}" type="presOf" srcId="{A4369131-B133-427D-9904-F96AB08C4E62}" destId="{9BC9C0F4-5AFA-4CA0-8350-3DCCA92B950F}" srcOrd="0" destOrd="0" presId="urn:microsoft.com/office/officeart/2008/layout/AlternatingPictureBlocks"/>
    <dgm:cxn modelId="{424A77B1-CCD3-4098-8F21-B82825C4BC03}" srcId="{C528AC70-20E6-4962-822A-239B35DD6CB7}" destId="{55E919B8-7EA0-4CA1-896A-8D7B4E8EE244}" srcOrd="2" destOrd="0" parTransId="{A4E755D0-8A7E-40CB-AA69-B861C9750BFB}" sibTransId="{4AE43709-3510-4868-9843-35CA8B03EEC4}"/>
    <dgm:cxn modelId="{6BE24FB1-B79B-43F9-A022-EDADBF470C66}" type="presParOf" srcId="{31BEECEE-6916-4AE7-B1FE-946289C49287}" destId="{904CBACF-4B92-411C-AD2E-343901E67A20}" srcOrd="0" destOrd="0" presId="urn:microsoft.com/office/officeart/2008/layout/AlternatingPictureBlocks"/>
    <dgm:cxn modelId="{B4048C1C-EA44-4318-AAEF-3A3EA18B6EB2}" type="presParOf" srcId="{904CBACF-4B92-411C-AD2E-343901E67A20}" destId="{499F18DD-E5D5-4182-9824-563DED5DCB08}" srcOrd="0" destOrd="0" presId="urn:microsoft.com/office/officeart/2008/layout/AlternatingPictureBlocks"/>
    <dgm:cxn modelId="{1B834B90-870F-4F53-B4D5-FC5D67A29B65}" type="presParOf" srcId="{904CBACF-4B92-411C-AD2E-343901E67A20}" destId="{E4901CEF-5605-49D4-9573-15C95E23DD0E}" srcOrd="1" destOrd="0" presId="urn:microsoft.com/office/officeart/2008/layout/AlternatingPictureBlocks"/>
    <dgm:cxn modelId="{4C4CDDD6-17EE-43CA-B233-6B04C528E7D7}" type="presParOf" srcId="{31BEECEE-6916-4AE7-B1FE-946289C49287}" destId="{C933F48A-C5A5-48CB-93BD-5805AC970812}" srcOrd="1" destOrd="0" presId="urn:microsoft.com/office/officeart/2008/layout/AlternatingPictureBlocks"/>
    <dgm:cxn modelId="{7E0DF5D7-E7AE-4332-890F-8B9B83DBEEA6}" type="presParOf" srcId="{31BEECEE-6916-4AE7-B1FE-946289C49287}" destId="{8BEBADFA-D222-4D5A-8F4A-01E1900DE10F}" srcOrd="2" destOrd="0" presId="urn:microsoft.com/office/officeart/2008/layout/AlternatingPictureBlocks"/>
    <dgm:cxn modelId="{B6DB3C49-E834-46F4-9770-B37F17C17E89}" type="presParOf" srcId="{8BEBADFA-D222-4D5A-8F4A-01E1900DE10F}" destId="{2ED9FC76-7124-4D01-B1B3-D5EC07E856AE}" srcOrd="0" destOrd="0" presId="urn:microsoft.com/office/officeart/2008/layout/AlternatingPictureBlocks"/>
    <dgm:cxn modelId="{4BAAF0E5-8A78-453F-97AE-244589A5E703}" type="presParOf" srcId="{8BEBADFA-D222-4D5A-8F4A-01E1900DE10F}" destId="{D8005186-AD4D-494B-A0DB-FE1675B60CCF}" srcOrd="1" destOrd="0" presId="urn:microsoft.com/office/officeart/2008/layout/AlternatingPictureBlocks"/>
    <dgm:cxn modelId="{F186688F-2244-46DE-86D5-515FC3DF8B93}" type="presParOf" srcId="{31BEECEE-6916-4AE7-B1FE-946289C49287}" destId="{1B756ABA-B64B-49B1-8FFF-A8F7B7882C3C}" srcOrd="3" destOrd="0" presId="urn:microsoft.com/office/officeart/2008/layout/AlternatingPictureBlocks"/>
    <dgm:cxn modelId="{7E7F8375-40B6-40E2-A036-312AF3A08BA0}" type="presParOf" srcId="{31BEECEE-6916-4AE7-B1FE-946289C49287}" destId="{E1DDEE5F-E295-409D-A396-5F84BA1EFC17}" srcOrd="4" destOrd="0" presId="urn:microsoft.com/office/officeart/2008/layout/AlternatingPictureBlocks"/>
    <dgm:cxn modelId="{CDCE6D43-CC69-48F7-9F99-F828A38FBCED}" type="presParOf" srcId="{E1DDEE5F-E295-409D-A396-5F84BA1EFC17}" destId="{026250C1-CA78-4C12-89FB-552C2C2B9C18}" srcOrd="0" destOrd="0" presId="urn:microsoft.com/office/officeart/2008/layout/AlternatingPictureBlocks"/>
    <dgm:cxn modelId="{305ADE0C-65F7-44AB-A4BD-FB3DDAFB5152}" type="presParOf" srcId="{E1DDEE5F-E295-409D-A396-5F84BA1EFC17}" destId="{5B75CF96-852B-48D5-B137-3AB560C951B0}" srcOrd="1" destOrd="0" presId="urn:microsoft.com/office/officeart/2008/layout/AlternatingPictureBlocks"/>
    <dgm:cxn modelId="{919AD820-D719-45BF-862F-ECB1BC09FFC0}" type="presParOf" srcId="{31BEECEE-6916-4AE7-B1FE-946289C49287}" destId="{532AE461-2D3A-40F8-AD8E-F28F329486CA}" srcOrd="5" destOrd="0" presId="urn:microsoft.com/office/officeart/2008/layout/AlternatingPictureBlocks"/>
    <dgm:cxn modelId="{1FEC2947-4D84-4B67-9C41-44368A2AE763}" type="presParOf" srcId="{31BEECEE-6916-4AE7-B1FE-946289C49287}" destId="{CF0B62EC-7FEA-410A-B12F-28F3666EF40D}" srcOrd="6" destOrd="0" presId="urn:microsoft.com/office/officeart/2008/layout/AlternatingPictureBlocks"/>
    <dgm:cxn modelId="{0F881C9E-4A12-4D3A-BCFF-65E9D1A07266}" type="presParOf" srcId="{CF0B62EC-7FEA-410A-B12F-28F3666EF40D}" destId="{C89B1F23-5594-451C-8A5C-F8D602F01DEE}" srcOrd="0" destOrd="0" presId="urn:microsoft.com/office/officeart/2008/layout/AlternatingPictureBlocks"/>
    <dgm:cxn modelId="{CC89CD38-7319-4CF0-9977-059D231F7EF0}" type="presParOf" srcId="{CF0B62EC-7FEA-410A-B12F-28F3666EF40D}" destId="{66B97EA4-84D0-4CFA-9951-3BAC9474658F}" srcOrd="1" destOrd="0" presId="urn:microsoft.com/office/officeart/2008/layout/AlternatingPictureBlocks"/>
    <dgm:cxn modelId="{143C4497-BEFC-452B-9A3B-41A3F80203BE}" type="presParOf" srcId="{31BEECEE-6916-4AE7-B1FE-946289C49287}" destId="{F4AA9834-99C0-420C-BAAA-0C73249EF65A}" srcOrd="7" destOrd="0" presId="urn:microsoft.com/office/officeart/2008/layout/AlternatingPictureBlocks"/>
    <dgm:cxn modelId="{E219F400-B8F9-4B7D-A176-074615F8DE6B}" type="presParOf" srcId="{31BEECEE-6916-4AE7-B1FE-946289C49287}" destId="{AB53492A-C584-47DC-8F65-8A38CD88973B}" srcOrd="8" destOrd="0" presId="urn:microsoft.com/office/officeart/2008/layout/AlternatingPictureBlocks"/>
    <dgm:cxn modelId="{4D5CDE9F-81D8-4C2F-81C2-A9AD59DD68F5}" type="presParOf" srcId="{AB53492A-C584-47DC-8F65-8A38CD88973B}" destId="{9BC9C0F4-5AFA-4CA0-8350-3DCCA92B950F}" srcOrd="0" destOrd="0" presId="urn:microsoft.com/office/officeart/2008/layout/AlternatingPictureBlocks"/>
    <dgm:cxn modelId="{FC154860-B8B9-4A66-B56A-D3A18F196B23}" type="presParOf" srcId="{AB53492A-C584-47DC-8F65-8A38CD88973B}" destId="{AD5DC8BA-1276-4AA2-9567-59C6B75490E2}" srcOrd="1" destOrd="0" presId="urn:microsoft.com/office/officeart/2008/layout/AlternatingPictureBlocks"/>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FDF29B-DBB1-4162-8A37-7473F6CEF9EE}" type="doc">
      <dgm:prSet loTypeId="urn:microsoft.com/office/officeart/2008/layout/VerticalCurvedList" loCatId="list" qsTypeId="urn:microsoft.com/office/officeart/2005/8/quickstyle/3d4" qsCatId="3D" csTypeId="urn:microsoft.com/office/officeart/2005/8/colors/colorful4" csCatId="colorful" phldr="1"/>
      <dgm:spPr/>
      <dgm:t>
        <a:bodyPr/>
        <a:lstStyle/>
        <a:p>
          <a:endParaRPr lang="en-ID"/>
        </a:p>
      </dgm:t>
    </dgm:pt>
    <dgm:pt modelId="{68F63056-3501-4588-B53A-A4BA3B11AC70}">
      <dgm:prSet phldrT="[Text]"/>
      <dgm:spPr/>
      <dgm:t>
        <a:bodyPr/>
        <a:lstStyle/>
        <a:p>
          <a:r>
            <a:rPr lang="en-GB" dirty="0">
              <a:solidFill>
                <a:schemeClr val="tx1"/>
              </a:solidFill>
            </a:rPr>
            <a:t>This study aims to conduct a qualitative reliability study, by using the failure modes approach, on the passive cooling system of the TMSR500 NPP design. </a:t>
          </a:r>
          <a:endParaRPr lang="en-ID" dirty="0">
            <a:solidFill>
              <a:schemeClr val="tx1"/>
            </a:solidFill>
          </a:endParaRPr>
        </a:p>
      </dgm:t>
    </dgm:pt>
    <dgm:pt modelId="{397436FF-CB4B-4BE0-9F9C-E74DFE27EBFE}" type="parTrans" cxnId="{A7764064-0C98-4D0F-825D-FD689350401D}">
      <dgm:prSet/>
      <dgm:spPr/>
      <dgm:t>
        <a:bodyPr/>
        <a:lstStyle/>
        <a:p>
          <a:endParaRPr lang="en-ID"/>
        </a:p>
      </dgm:t>
    </dgm:pt>
    <dgm:pt modelId="{B481F8B1-F67C-49BF-88BC-49932D280C40}" type="sibTrans" cxnId="{A7764064-0C98-4D0F-825D-FD689350401D}">
      <dgm:prSet/>
      <dgm:spPr/>
      <dgm:t>
        <a:bodyPr/>
        <a:lstStyle/>
        <a:p>
          <a:endParaRPr lang="en-ID"/>
        </a:p>
      </dgm:t>
    </dgm:pt>
    <dgm:pt modelId="{A20DD601-C3AC-4FC4-9864-BAA0C838D84C}">
      <dgm:prSet phldrT="[Text]"/>
      <dgm:spPr/>
      <dgm:t>
        <a:bodyPr/>
        <a:lstStyle/>
        <a:p>
          <a:r>
            <a:rPr lang="en-GB" dirty="0">
              <a:solidFill>
                <a:schemeClr val="tx1"/>
              </a:solidFill>
            </a:rPr>
            <a:t>This study discusses the applicability of the existing safety design requirements to the TMSR500 passive cooling system.</a:t>
          </a:r>
          <a:endParaRPr lang="en-ID" dirty="0">
            <a:solidFill>
              <a:schemeClr val="tx1"/>
            </a:solidFill>
          </a:endParaRPr>
        </a:p>
      </dgm:t>
    </dgm:pt>
    <dgm:pt modelId="{29C4580A-1F19-40E9-AAD5-AA312B4BD55B}" type="parTrans" cxnId="{3437349A-BABC-4617-A85D-6F4E03E38EC0}">
      <dgm:prSet/>
      <dgm:spPr/>
      <dgm:t>
        <a:bodyPr/>
        <a:lstStyle/>
        <a:p>
          <a:endParaRPr lang="en-ID"/>
        </a:p>
      </dgm:t>
    </dgm:pt>
    <dgm:pt modelId="{C66849A6-079E-42BF-B22A-A6D150A5C066}" type="sibTrans" cxnId="{3437349A-BABC-4617-A85D-6F4E03E38EC0}">
      <dgm:prSet/>
      <dgm:spPr/>
      <dgm:t>
        <a:bodyPr/>
        <a:lstStyle/>
        <a:p>
          <a:endParaRPr lang="en-ID"/>
        </a:p>
      </dgm:t>
    </dgm:pt>
    <dgm:pt modelId="{DF22CC94-979D-4F5C-BAA0-FA39A680B36F}" type="pres">
      <dgm:prSet presAssocID="{51FDF29B-DBB1-4162-8A37-7473F6CEF9EE}" presName="Name0" presStyleCnt="0">
        <dgm:presLayoutVars>
          <dgm:chMax val="7"/>
          <dgm:chPref val="7"/>
          <dgm:dir/>
        </dgm:presLayoutVars>
      </dgm:prSet>
      <dgm:spPr/>
    </dgm:pt>
    <dgm:pt modelId="{45C78B91-3F86-4980-B68D-D4BA865D610E}" type="pres">
      <dgm:prSet presAssocID="{51FDF29B-DBB1-4162-8A37-7473F6CEF9EE}" presName="Name1" presStyleCnt="0"/>
      <dgm:spPr/>
    </dgm:pt>
    <dgm:pt modelId="{0980E1AB-072D-4BA5-9082-08D1A9C2C8D0}" type="pres">
      <dgm:prSet presAssocID="{51FDF29B-DBB1-4162-8A37-7473F6CEF9EE}" presName="cycle" presStyleCnt="0"/>
      <dgm:spPr/>
    </dgm:pt>
    <dgm:pt modelId="{CDAB81FE-8F3D-4DEC-9D1F-7A019B9F9053}" type="pres">
      <dgm:prSet presAssocID="{51FDF29B-DBB1-4162-8A37-7473F6CEF9EE}" presName="srcNode" presStyleLbl="node1" presStyleIdx="0" presStyleCnt="2"/>
      <dgm:spPr/>
    </dgm:pt>
    <dgm:pt modelId="{604F991F-8AFA-4F0E-855D-F2398BC59374}" type="pres">
      <dgm:prSet presAssocID="{51FDF29B-DBB1-4162-8A37-7473F6CEF9EE}" presName="conn" presStyleLbl="parChTrans1D2" presStyleIdx="0" presStyleCnt="1"/>
      <dgm:spPr/>
    </dgm:pt>
    <dgm:pt modelId="{BE69ED40-D866-49F4-81AF-7C194A8CE2A3}" type="pres">
      <dgm:prSet presAssocID="{51FDF29B-DBB1-4162-8A37-7473F6CEF9EE}" presName="extraNode" presStyleLbl="node1" presStyleIdx="0" presStyleCnt="2"/>
      <dgm:spPr/>
    </dgm:pt>
    <dgm:pt modelId="{5A3D63FB-4228-4C98-B782-EA01ED10C5F3}" type="pres">
      <dgm:prSet presAssocID="{51FDF29B-DBB1-4162-8A37-7473F6CEF9EE}" presName="dstNode" presStyleLbl="node1" presStyleIdx="0" presStyleCnt="2"/>
      <dgm:spPr/>
    </dgm:pt>
    <dgm:pt modelId="{C28F4C7D-8FE9-4913-A411-E37CA3F139A5}" type="pres">
      <dgm:prSet presAssocID="{68F63056-3501-4588-B53A-A4BA3B11AC70}" presName="text_1" presStyleLbl="node1" presStyleIdx="0" presStyleCnt="2">
        <dgm:presLayoutVars>
          <dgm:bulletEnabled val="1"/>
        </dgm:presLayoutVars>
      </dgm:prSet>
      <dgm:spPr/>
    </dgm:pt>
    <dgm:pt modelId="{4077830F-5CE5-4C7B-A64C-DF68F4A3CD80}" type="pres">
      <dgm:prSet presAssocID="{68F63056-3501-4588-B53A-A4BA3B11AC70}" presName="accent_1" presStyleCnt="0"/>
      <dgm:spPr/>
    </dgm:pt>
    <dgm:pt modelId="{54C61B9A-52CB-4E38-B9E8-9133F6401EA8}" type="pres">
      <dgm:prSet presAssocID="{68F63056-3501-4588-B53A-A4BA3B11AC70}" presName="accentRepeatNode" presStyleLbl="solidFgAcc1" presStyleIdx="0" presStyleCnt="2"/>
      <dgm:spPr/>
    </dgm:pt>
    <dgm:pt modelId="{B3FB4191-D589-4995-B149-223E6A9A6549}" type="pres">
      <dgm:prSet presAssocID="{A20DD601-C3AC-4FC4-9864-BAA0C838D84C}" presName="text_2" presStyleLbl="node1" presStyleIdx="1" presStyleCnt="2">
        <dgm:presLayoutVars>
          <dgm:bulletEnabled val="1"/>
        </dgm:presLayoutVars>
      </dgm:prSet>
      <dgm:spPr/>
    </dgm:pt>
    <dgm:pt modelId="{869BFB3C-C9FF-4393-8312-07F8C58AE986}" type="pres">
      <dgm:prSet presAssocID="{A20DD601-C3AC-4FC4-9864-BAA0C838D84C}" presName="accent_2" presStyleCnt="0"/>
      <dgm:spPr/>
    </dgm:pt>
    <dgm:pt modelId="{E9EADFE7-1F21-4E91-BAA6-A70F94D729AB}" type="pres">
      <dgm:prSet presAssocID="{A20DD601-C3AC-4FC4-9864-BAA0C838D84C}" presName="accentRepeatNode" presStyleLbl="solidFgAcc1" presStyleIdx="1" presStyleCnt="2"/>
      <dgm:spPr/>
    </dgm:pt>
  </dgm:ptLst>
  <dgm:cxnLst>
    <dgm:cxn modelId="{A7764064-0C98-4D0F-825D-FD689350401D}" srcId="{51FDF29B-DBB1-4162-8A37-7473F6CEF9EE}" destId="{68F63056-3501-4588-B53A-A4BA3B11AC70}" srcOrd="0" destOrd="0" parTransId="{397436FF-CB4B-4BE0-9F9C-E74DFE27EBFE}" sibTransId="{B481F8B1-F67C-49BF-88BC-49932D280C40}"/>
    <dgm:cxn modelId="{6096A756-F477-4CD5-AD62-C5A03647642E}" type="presOf" srcId="{B481F8B1-F67C-49BF-88BC-49932D280C40}" destId="{604F991F-8AFA-4F0E-855D-F2398BC59374}" srcOrd="0" destOrd="0" presId="urn:microsoft.com/office/officeart/2008/layout/VerticalCurvedList"/>
    <dgm:cxn modelId="{EA02F283-67B3-40E8-A561-6D9EE76A1B42}" type="presOf" srcId="{A20DD601-C3AC-4FC4-9864-BAA0C838D84C}" destId="{B3FB4191-D589-4995-B149-223E6A9A6549}" srcOrd="0" destOrd="0" presId="urn:microsoft.com/office/officeart/2008/layout/VerticalCurvedList"/>
    <dgm:cxn modelId="{984A7894-921E-4B62-9964-DB54837BD3CA}" type="presOf" srcId="{51FDF29B-DBB1-4162-8A37-7473F6CEF9EE}" destId="{DF22CC94-979D-4F5C-BAA0-FA39A680B36F}" srcOrd="0" destOrd="0" presId="urn:microsoft.com/office/officeart/2008/layout/VerticalCurvedList"/>
    <dgm:cxn modelId="{3437349A-BABC-4617-A85D-6F4E03E38EC0}" srcId="{51FDF29B-DBB1-4162-8A37-7473F6CEF9EE}" destId="{A20DD601-C3AC-4FC4-9864-BAA0C838D84C}" srcOrd="1" destOrd="0" parTransId="{29C4580A-1F19-40E9-AAD5-AA312B4BD55B}" sibTransId="{C66849A6-079E-42BF-B22A-A6D150A5C066}"/>
    <dgm:cxn modelId="{63D2B9BC-8B5B-4087-BFFB-3EF2BAA0CB99}" type="presOf" srcId="{68F63056-3501-4588-B53A-A4BA3B11AC70}" destId="{C28F4C7D-8FE9-4913-A411-E37CA3F139A5}" srcOrd="0" destOrd="0" presId="urn:microsoft.com/office/officeart/2008/layout/VerticalCurvedList"/>
    <dgm:cxn modelId="{DBD5A539-4DDF-475F-82D2-AD8835A4E5BB}" type="presParOf" srcId="{DF22CC94-979D-4F5C-BAA0-FA39A680B36F}" destId="{45C78B91-3F86-4980-B68D-D4BA865D610E}" srcOrd="0" destOrd="0" presId="urn:microsoft.com/office/officeart/2008/layout/VerticalCurvedList"/>
    <dgm:cxn modelId="{BD6827D4-8F12-4278-86D9-3AE40285930E}" type="presParOf" srcId="{45C78B91-3F86-4980-B68D-D4BA865D610E}" destId="{0980E1AB-072D-4BA5-9082-08D1A9C2C8D0}" srcOrd="0" destOrd="0" presId="urn:microsoft.com/office/officeart/2008/layout/VerticalCurvedList"/>
    <dgm:cxn modelId="{1C13F6C9-D1B3-479E-AD02-D9F361985E1B}" type="presParOf" srcId="{0980E1AB-072D-4BA5-9082-08D1A9C2C8D0}" destId="{CDAB81FE-8F3D-4DEC-9D1F-7A019B9F9053}" srcOrd="0" destOrd="0" presId="urn:microsoft.com/office/officeart/2008/layout/VerticalCurvedList"/>
    <dgm:cxn modelId="{8FE24082-950D-4C59-A589-FD1F6E6EB0F5}" type="presParOf" srcId="{0980E1AB-072D-4BA5-9082-08D1A9C2C8D0}" destId="{604F991F-8AFA-4F0E-855D-F2398BC59374}" srcOrd="1" destOrd="0" presId="urn:microsoft.com/office/officeart/2008/layout/VerticalCurvedList"/>
    <dgm:cxn modelId="{E1025511-C214-4CE4-9E35-000C881B8942}" type="presParOf" srcId="{0980E1AB-072D-4BA5-9082-08D1A9C2C8D0}" destId="{BE69ED40-D866-49F4-81AF-7C194A8CE2A3}" srcOrd="2" destOrd="0" presId="urn:microsoft.com/office/officeart/2008/layout/VerticalCurvedList"/>
    <dgm:cxn modelId="{512EEB46-1CBC-43CE-9783-029723229CA0}" type="presParOf" srcId="{0980E1AB-072D-4BA5-9082-08D1A9C2C8D0}" destId="{5A3D63FB-4228-4C98-B782-EA01ED10C5F3}" srcOrd="3" destOrd="0" presId="urn:microsoft.com/office/officeart/2008/layout/VerticalCurvedList"/>
    <dgm:cxn modelId="{50A961DE-9F91-4561-B7F5-9498CB8AF9C3}" type="presParOf" srcId="{45C78B91-3F86-4980-B68D-D4BA865D610E}" destId="{C28F4C7D-8FE9-4913-A411-E37CA3F139A5}" srcOrd="1" destOrd="0" presId="urn:microsoft.com/office/officeart/2008/layout/VerticalCurvedList"/>
    <dgm:cxn modelId="{0355DC70-D48C-4019-85CC-86DD17B5C017}" type="presParOf" srcId="{45C78B91-3F86-4980-B68D-D4BA865D610E}" destId="{4077830F-5CE5-4C7B-A64C-DF68F4A3CD80}" srcOrd="2" destOrd="0" presId="urn:microsoft.com/office/officeart/2008/layout/VerticalCurvedList"/>
    <dgm:cxn modelId="{39997304-2FA9-4830-9136-3D9C4B616614}" type="presParOf" srcId="{4077830F-5CE5-4C7B-A64C-DF68F4A3CD80}" destId="{54C61B9A-52CB-4E38-B9E8-9133F6401EA8}" srcOrd="0" destOrd="0" presId="urn:microsoft.com/office/officeart/2008/layout/VerticalCurvedList"/>
    <dgm:cxn modelId="{7CDF0AC3-BEED-4653-85C2-2CBF7258E478}" type="presParOf" srcId="{45C78B91-3F86-4980-B68D-D4BA865D610E}" destId="{B3FB4191-D589-4995-B149-223E6A9A6549}" srcOrd="3" destOrd="0" presId="urn:microsoft.com/office/officeart/2008/layout/VerticalCurvedList"/>
    <dgm:cxn modelId="{0F36DA17-DBA6-42D2-B87F-5C4897A749B5}" type="presParOf" srcId="{45C78B91-3F86-4980-B68D-D4BA865D610E}" destId="{869BFB3C-C9FF-4393-8312-07F8C58AE986}" srcOrd="4" destOrd="0" presId="urn:microsoft.com/office/officeart/2008/layout/VerticalCurvedList"/>
    <dgm:cxn modelId="{BBE0F3A2-7A0E-4AD6-BB34-0A91C693ED4B}" type="presParOf" srcId="{869BFB3C-C9FF-4393-8312-07F8C58AE986}" destId="{E9EADFE7-1F21-4E91-BAA6-A70F94D729A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7692E2-2AF7-4DF1-B926-AC0C80988601}" type="doc">
      <dgm:prSet loTypeId="urn:microsoft.com/office/officeart/2005/8/layout/chevron2" loCatId="process" qsTypeId="urn:microsoft.com/office/officeart/2005/8/quickstyle/simple1" qsCatId="simple" csTypeId="urn:microsoft.com/office/officeart/2005/8/colors/accent6_1" csCatId="accent6" phldr="1"/>
      <dgm:spPr/>
      <dgm:t>
        <a:bodyPr/>
        <a:lstStyle/>
        <a:p>
          <a:endParaRPr lang="en-ID"/>
        </a:p>
      </dgm:t>
    </dgm:pt>
    <dgm:pt modelId="{D17C43B3-976A-4C57-8762-412C075AEDE2}">
      <dgm:prSet phldrT="[Text]"/>
      <dgm:spPr/>
      <dgm:t>
        <a:bodyPr/>
        <a:lstStyle/>
        <a:p>
          <a:r>
            <a:rPr lang="en-US" b="1" dirty="0">
              <a:solidFill>
                <a:schemeClr val="accent2">
                  <a:lumMod val="75000"/>
                </a:schemeClr>
              </a:solidFill>
            </a:rPr>
            <a:t>Step 1</a:t>
          </a:r>
          <a:endParaRPr lang="en-ID" b="1" dirty="0">
            <a:solidFill>
              <a:schemeClr val="accent2">
                <a:lumMod val="75000"/>
              </a:schemeClr>
            </a:solidFill>
          </a:endParaRPr>
        </a:p>
      </dgm:t>
    </dgm:pt>
    <dgm:pt modelId="{C70CFF0C-AC7B-4743-BF8B-81A86A7E319B}" type="parTrans" cxnId="{12DC66E4-1BE1-460E-BF32-995120D49BF1}">
      <dgm:prSet/>
      <dgm:spPr/>
      <dgm:t>
        <a:bodyPr/>
        <a:lstStyle/>
        <a:p>
          <a:endParaRPr lang="en-ID"/>
        </a:p>
      </dgm:t>
    </dgm:pt>
    <dgm:pt modelId="{7734CA19-9B91-4849-89EB-357506AF14F7}" type="sibTrans" cxnId="{12DC66E4-1BE1-460E-BF32-995120D49BF1}">
      <dgm:prSet/>
      <dgm:spPr/>
      <dgm:t>
        <a:bodyPr/>
        <a:lstStyle/>
        <a:p>
          <a:endParaRPr lang="en-ID"/>
        </a:p>
      </dgm:t>
    </dgm:pt>
    <dgm:pt modelId="{904CBA29-E15B-4519-B904-920E0A731D40}">
      <dgm:prSet phldrT="[Text]"/>
      <dgm:spPr/>
      <dgm:t>
        <a:bodyPr/>
        <a:lstStyle/>
        <a:p>
          <a:r>
            <a:rPr kumimoji="0" lang="en-GB" altLang="en-US" b="0" i="0" u="none" strike="noStrike" cap="none" normalizeH="0" baseline="0" dirty="0">
              <a:ln>
                <a:noFill/>
              </a:ln>
              <a:solidFill>
                <a:srgbClr val="000000"/>
              </a:solidFill>
              <a:effectLst/>
              <a:ea typeface="Times New Roman" panose="02020603050405020304" pitchFamily="18" charset="0"/>
            </a:rPr>
            <a:t>Identification of parameters affecting the operation</a:t>
          </a:r>
          <a:endParaRPr lang="en-ID" dirty="0"/>
        </a:p>
      </dgm:t>
    </dgm:pt>
    <dgm:pt modelId="{BD403AEE-F6D8-423B-8C4F-B044A3A2F198}" type="parTrans" cxnId="{EFE51674-F484-47E6-953C-E023A6ECC058}">
      <dgm:prSet/>
      <dgm:spPr/>
      <dgm:t>
        <a:bodyPr/>
        <a:lstStyle/>
        <a:p>
          <a:endParaRPr lang="en-ID"/>
        </a:p>
      </dgm:t>
    </dgm:pt>
    <dgm:pt modelId="{8F32AFF1-C42B-4ACE-BAD6-9D3A693FBCD6}" type="sibTrans" cxnId="{EFE51674-F484-47E6-953C-E023A6ECC058}">
      <dgm:prSet/>
      <dgm:spPr/>
      <dgm:t>
        <a:bodyPr/>
        <a:lstStyle/>
        <a:p>
          <a:endParaRPr lang="en-ID"/>
        </a:p>
      </dgm:t>
    </dgm:pt>
    <dgm:pt modelId="{33448FDF-AD2D-4E19-B10C-FF4F50500458}">
      <dgm:prSet phldrT="[Text]"/>
      <dgm:spPr/>
      <dgm:t>
        <a:bodyPr/>
        <a:lstStyle/>
        <a:p>
          <a:r>
            <a:rPr lang="en-US" b="1" dirty="0">
              <a:solidFill>
                <a:schemeClr val="accent2">
                  <a:lumMod val="75000"/>
                </a:schemeClr>
              </a:solidFill>
            </a:rPr>
            <a:t>Step 2</a:t>
          </a:r>
          <a:endParaRPr lang="en-ID" b="1" dirty="0">
            <a:solidFill>
              <a:schemeClr val="accent2">
                <a:lumMod val="75000"/>
              </a:schemeClr>
            </a:solidFill>
          </a:endParaRPr>
        </a:p>
      </dgm:t>
    </dgm:pt>
    <dgm:pt modelId="{4B357DB3-EAE9-47CF-B64A-52FE14062A0E}" type="parTrans" cxnId="{C258FEFC-6FAC-4948-933C-0D837308E71E}">
      <dgm:prSet/>
      <dgm:spPr/>
      <dgm:t>
        <a:bodyPr/>
        <a:lstStyle/>
        <a:p>
          <a:endParaRPr lang="en-ID"/>
        </a:p>
      </dgm:t>
    </dgm:pt>
    <dgm:pt modelId="{33FC9175-6522-4D1E-9078-FED3D89EFE69}" type="sibTrans" cxnId="{C258FEFC-6FAC-4948-933C-0D837308E71E}">
      <dgm:prSet/>
      <dgm:spPr/>
      <dgm:t>
        <a:bodyPr/>
        <a:lstStyle/>
        <a:p>
          <a:endParaRPr lang="en-ID"/>
        </a:p>
      </dgm:t>
    </dgm:pt>
    <dgm:pt modelId="{9BFF4C0D-FD0D-4305-92B8-B94C5655DD42}">
      <dgm:prSet phldrT="[Text]"/>
      <dgm:spPr/>
      <dgm:t>
        <a:bodyPr/>
        <a:lstStyle/>
        <a:p>
          <a:r>
            <a:rPr kumimoji="0" lang="en-GB" altLang="en-US" b="0" i="0" u="none" strike="noStrike" cap="none" normalizeH="0" baseline="0" dirty="0">
              <a:ln>
                <a:noFill/>
              </a:ln>
              <a:solidFill>
                <a:srgbClr val="000000"/>
              </a:solidFill>
              <a:effectLst/>
              <a:ea typeface="Times New Roman" panose="02020603050405020304" pitchFamily="18" charset="0"/>
            </a:rPr>
            <a:t>Identification of key parameters which may cause the failure</a:t>
          </a:r>
          <a:endParaRPr lang="en-ID" dirty="0"/>
        </a:p>
      </dgm:t>
    </dgm:pt>
    <dgm:pt modelId="{9DFE2C17-EB3B-4A75-B52B-7EEFD541D153}" type="parTrans" cxnId="{314B9EDF-72EC-42F7-B90E-0536A9AE9D53}">
      <dgm:prSet/>
      <dgm:spPr/>
      <dgm:t>
        <a:bodyPr/>
        <a:lstStyle/>
        <a:p>
          <a:endParaRPr lang="en-ID"/>
        </a:p>
      </dgm:t>
    </dgm:pt>
    <dgm:pt modelId="{F9C08270-8B39-40C7-A02F-6EC34AEEB392}" type="sibTrans" cxnId="{314B9EDF-72EC-42F7-B90E-0536A9AE9D53}">
      <dgm:prSet/>
      <dgm:spPr/>
      <dgm:t>
        <a:bodyPr/>
        <a:lstStyle/>
        <a:p>
          <a:endParaRPr lang="en-ID"/>
        </a:p>
      </dgm:t>
    </dgm:pt>
    <dgm:pt modelId="{C88BA143-8D3F-4F23-AE7E-9D34340285A0}">
      <dgm:prSet phldrT="[Text]"/>
      <dgm:spPr/>
      <dgm:t>
        <a:bodyPr/>
        <a:lstStyle/>
        <a:p>
          <a:r>
            <a:rPr lang="en-US" b="1" dirty="0">
              <a:solidFill>
                <a:schemeClr val="accent2">
                  <a:lumMod val="75000"/>
                </a:schemeClr>
              </a:solidFill>
            </a:rPr>
            <a:t>Step 3</a:t>
          </a:r>
          <a:endParaRPr lang="en-ID" b="1" dirty="0">
            <a:solidFill>
              <a:schemeClr val="accent2">
                <a:lumMod val="75000"/>
              </a:schemeClr>
            </a:solidFill>
          </a:endParaRPr>
        </a:p>
      </dgm:t>
    </dgm:pt>
    <dgm:pt modelId="{F553D051-07A8-42B4-970A-DBA5D7E14655}" type="parTrans" cxnId="{BF8A38F1-D774-4D7E-B5AF-6AAF6727ED00}">
      <dgm:prSet/>
      <dgm:spPr/>
      <dgm:t>
        <a:bodyPr/>
        <a:lstStyle/>
        <a:p>
          <a:endParaRPr lang="en-ID"/>
        </a:p>
      </dgm:t>
    </dgm:pt>
    <dgm:pt modelId="{45E291F2-F124-41B7-8498-F3E9F16DA1D3}" type="sibTrans" cxnId="{BF8A38F1-D774-4D7E-B5AF-6AAF6727ED00}">
      <dgm:prSet/>
      <dgm:spPr/>
      <dgm:t>
        <a:bodyPr/>
        <a:lstStyle/>
        <a:p>
          <a:endParaRPr lang="en-ID"/>
        </a:p>
      </dgm:t>
    </dgm:pt>
    <dgm:pt modelId="{761CCB89-E1E9-4E58-B7F9-009CD2A1A9DE}">
      <dgm:prSet phldrT="[Text]"/>
      <dgm:spPr/>
      <dgm:t>
        <a:bodyPr/>
        <a:lstStyle/>
        <a:p>
          <a:r>
            <a:rPr kumimoji="0" lang="en-GB" altLang="en-US" b="0" i="0" u="none" strike="noStrike" cap="none" normalizeH="0" baseline="0" dirty="0">
              <a:ln>
                <a:noFill/>
              </a:ln>
              <a:solidFill>
                <a:srgbClr val="000000"/>
              </a:solidFill>
              <a:effectLst/>
              <a:ea typeface="Times New Roman" panose="02020603050405020304" pitchFamily="18" charset="0"/>
            </a:rPr>
            <a:t>Root diagnosis to find the deviation of key parameters for causing system failure (using fault trees)</a:t>
          </a:r>
          <a:endParaRPr lang="en-ID" dirty="0"/>
        </a:p>
      </dgm:t>
    </dgm:pt>
    <dgm:pt modelId="{525743E2-7EA6-4BF3-9AFC-34E5A0AC7470}" type="parTrans" cxnId="{DCC7C535-C3ED-4D77-8062-40A1DD16536B}">
      <dgm:prSet/>
      <dgm:spPr/>
      <dgm:t>
        <a:bodyPr/>
        <a:lstStyle/>
        <a:p>
          <a:endParaRPr lang="en-ID"/>
        </a:p>
      </dgm:t>
    </dgm:pt>
    <dgm:pt modelId="{2865C526-CC2E-42BB-98D9-FFEDE06960F5}" type="sibTrans" cxnId="{DCC7C535-C3ED-4D77-8062-40A1DD16536B}">
      <dgm:prSet/>
      <dgm:spPr/>
      <dgm:t>
        <a:bodyPr/>
        <a:lstStyle/>
        <a:p>
          <a:endParaRPr lang="en-ID"/>
        </a:p>
      </dgm:t>
    </dgm:pt>
    <dgm:pt modelId="{E7186603-98BC-4765-803A-29F7F3BF94AD}">
      <dgm:prSet phldrT="[Text]"/>
      <dgm:spPr/>
      <dgm:t>
        <a:bodyPr/>
        <a:lstStyle/>
        <a:p>
          <a:r>
            <a:rPr lang="en-US" b="1" dirty="0">
              <a:solidFill>
                <a:schemeClr val="accent2">
                  <a:lumMod val="75000"/>
                </a:schemeClr>
              </a:solidFill>
            </a:rPr>
            <a:t>Step 4</a:t>
          </a:r>
          <a:endParaRPr lang="en-ID" b="1" dirty="0">
            <a:solidFill>
              <a:schemeClr val="accent2">
                <a:lumMod val="75000"/>
              </a:schemeClr>
            </a:solidFill>
          </a:endParaRPr>
        </a:p>
      </dgm:t>
    </dgm:pt>
    <dgm:pt modelId="{6BA7EE34-FA9E-4F85-A0B6-981794368023}" type="parTrans" cxnId="{39EB634E-0E3C-40A5-98A5-187EEEEA9203}">
      <dgm:prSet/>
      <dgm:spPr/>
      <dgm:t>
        <a:bodyPr/>
        <a:lstStyle/>
        <a:p>
          <a:endParaRPr lang="en-ID"/>
        </a:p>
      </dgm:t>
    </dgm:pt>
    <dgm:pt modelId="{5AAE4D30-E9B1-4B50-9F56-D5944AA80955}" type="sibTrans" cxnId="{39EB634E-0E3C-40A5-98A5-187EEEEA9203}">
      <dgm:prSet/>
      <dgm:spPr/>
      <dgm:t>
        <a:bodyPr/>
        <a:lstStyle/>
        <a:p>
          <a:endParaRPr lang="en-ID"/>
        </a:p>
      </dgm:t>
    </dgm:pt>
    <dgm:pt modelId="{2A94F501-4437-4658-979F-6B4CE3E8D2D4}">
      <dgm:prSet phldrT="[Text]"/>
      <dgm:spPr/>
      <dgm:t>
        <a:bodyPr/>
        <a:lstStyle/>
        <a:p>
          <a:r>
            <a:rPr kumimoji="0" lang="en-GB" altLang="en-US" b="0" i="0" u="none" strike="noStrike" cap="none" normalizeH="0" baseline="0" dirty="0">
              <a:ln>
                <a:noFill/>
              </a:ln>
              <a:solidFill>
                <a:srgbClr val="000000"/>
              </a:solidFill>
              <a:effectLst/>
              <a:ea typeface="Times New Roman" panose="02020603050405020304" pitchFamily="18" charset="0"/>
            </a:rPr>
            <a:t>Evaluation of system reliability</a:t>
          </a:r>
          <a:endParaRPr lang="en-ID" dirty="0"/>
        </a:p>
      </dgm:t>
    </dgm:pt>
    <dgm:pt modelId="{86EC1CDA-1418-4300-AB82-1DFBABA14489}" type="parTrans" cxnId="{82053029-F515-45D4-8C12-72A75C807BE5}">
      <dgm:prSet/>
      <dgm:spPr/>
      <dgm:t>
        <a:bodyPr/>
        <a:lstStyle/>
        <a:p>
          <a:endParaRPr lang="en-ID"/>
        </a:p>
      </dgm:t>
    </dgm:pt>
    <dgm:pt modelId="{6DC290CA-B671-4DA5-A592-DB68A8212DD9}" type="sibTrans" cxnId="{82053029-F515-45D4-8C12-72A75C807BE5}">
      <dgm:prSet/>
      <dgm:spPr/>
      <dgm:t>
        <a:bodyPr/>
        <a:lstStyle/>
        <a:p>
          <a:endParaRPr lang="en-ID"/>
        </a:p>
      </dgm:t>
    </dgm:pt>
    <dgm:pt modelId="{A6F9591C-84D3-4C27-BE2E-B6B5CEA43767}" type="pres">
      <dgm:prSet presAssocID="{5B7692E2-2AF7-4DF1-B926-AC0C80988601}" presName="linearFlow" presStyleCnt="0">
        <dgm:presLayoutVars>
          <dgm:dir/>
          <dgm:animLvl val="lvl"/>
          <dgm:resizeHandles val="exact"/>
        </dgm:presLayoutVars>
      </dgm:prSet>
      <dgm:spPr/>
    </dgm:pt>
    <dgm:pt modelId="{F4CFD8FB-2A69-4E91-81F5-B46E4542DE9C}" type="pres">
      <dgm:prSet presAssocID="{D17C43B3-976A-4C57-8762-412C075AEDE2}" presName="composite" presStyleCnt="0"/>
      <dgm:spPr/>
    </dgm:pt>
    <dgm:pt modelId="{9EC0918B-82F8-407C-9E79-591DB502118F}" type="pres">
      <dgm:prSet presAssocID="{D17C43B3-976A-4C57-8762-412C075AEDE2}" presName="parentText" presStyleLbl="alignNode1" presStyleIdx="0" presStyleCnt="4">
        <dgm:presLayoutVars>
          <dgm:chMax val="1"/>
          <dgm:bulletEnabled val="1"/>
        </dgm:presLayoutVars>
      </dgm:prSet>
      <dgm:spPr/>
    </dgm:pt>
    <dgm:pt modelId="{71EB157D-2260-4D5B-92A5-FB5F62C9AD16}" type="pres">
      <dgm:prSet presAssocID="{D17C43B3-976A-4C57-8762-412C075AEDE2}" presName="descendantText" presStyleLbl="alignAcc1" presStyleIdx="0" presStyleCnt="4">
        <dgm:presLayoutVars>
          <dgm:bulletEnabled val="1"/>
        </dgm:presLayoutVars>
      </dgm:prSet>
      <dgm:spPr/>
    </dgm:pt>
    <dgm:pt modelId="{87AA1BF8-6DDA-48AB-8F4A-2043EFF7C6C8}" type="pres">
      <dgm:prSet presAssocID="{7734CA19-9B91-4849-89EB-357506AF14F7}" presName="sp" presStyleCnt="0"/>
      <dgm:spPr/>
    </dgm:pt>
    <dgm:pt modelId="{33B0D6AA-2EAC-45AA-9E07-5F4630CA5DE1}" type="pres">
      <dgm:prSet presAssocID="{33448FDF-AD2D-4E19-B10C-FF4F50500458}" presName="composite" presStyleCnt="0"/>
      <dgm:spPr/>
    </dgm:pt>
    <dgm:pt modelId="{3A6048B9-315F-43BD-BFB1-F327C88EFFBD}" type="pres">
      <dgm:prSet presAssocID="{33448FDF-AD2D-4E19-B10C-FF4F50500458}" presName="parentText" presStyleLbl="alignNode1" presStyleIdx="1" presStyleCnt="4">
        <dgm:presLayoutVars>
          <dgm:chMax val="1"/>
          <dgm:bulletEnabled val="1"/>
        </dgm:presLayoutVars>
      </dgm:prSet>
      <dgm:spPr/>
    </dgm:pt>
    <dgm:pt modelId="{E49CC754-C933-4390-8BE7-786A4DA769C1}" type="pres">
      <dgm:prSet presAssocID="{33448FDF-AD2D-4E19-B10C-FF4F50500458}" presName="descendantText" presStyleLbl="alignAcc1" presStyleIdx="1" presStyleCnt="4">
        <dgm:presLayoutVars>
          <dgm:bulletEnabled val="1"/>
        </dgm:presLayoutVars>
      </dgm:prSet>
      <dgm:spPr/>
    </dgm:pt>
    <dgm:pt modelId="{E3D28D2B-C582-4B84-B6BA-48B6C049DC70}" type="pres">
      <dgm:prSet presAssocID="{33FC9175-6522-4D1E-9078-FED3D89EFE69}" presName="sp" presStyleCnt="0"/>
      <dgm:spPr/>
    </dgm:pt>
    <dgm:pt modelId="{6401ABCD-A326-4CA4-992C-187CBAF784E2}" type="pres">
      <dgm:prSet presAssocID="{C88BA143-8D3F-4F23-AE7E-9D34340285A0}" presName="composite" presStyleCnt="0"/>
      <dgm:spPr/>
    </dgm:pt>
    <dgm:pt modelId="{F577571B-6058-4542-A331-A33C944A3DD9}" type="pres">
      <dgm:prSet presAssocID="{C88BA143-8D3F-4F23-AE7E-9D34340285A0}" presName="parentText" presStyleLbl="alignNode1" presStyleIdx="2" presStyleCnt="4">
        <dgm:presLayoutVars>
          <dgm:chMax val="1"/>
          <dgm:bulletEnabled val="1"/>
        </dgm:presLayoutVars>
      </dgm:prSet>
      <dgm:spPr/>
    </dgm:pt>
    <dgm:pt modelId="{8897CD43-C57D-4D47-87DD-8D6368E2037F}" type="pres">
      <dgm:prSet presAssocID="{C88BA143-8D3F-4F23-AE7E-9D34340285A0}" presName="descendantText" presStyleLbl="alignAcc1" presStyleIdx="2" presStyleCnt="4">
        <dgm:presLayoutVars>
          <dgm:bulletEnabled val="1"/>
        </dgm:presLayoutVars>
      </dgm:prSet>
      <dgm:spPr/>
    </dgm:pt>
    <dgm:pt modelId="{DEA8B7DA-5A31-41D0-989F-2BCA3245C58D}" type="pres">
      <dgm:prSet presAssocID="{45E291F2-F124-41B7-8498-F3E9F16DA1D3}" presName="sp" presStyleCnt="0"/>
      <dgm:spPr/>
    </dgm:pt>
    <dgm:pt modelId="{FE38879A-D1D4-46E2-92AD-F3616A95DBFC}" type="pres">
      <dgm:prSet presAssocID="{E7186603-98BC-4765-803A-29F7F3BF94AD}" presName="composite" presStyleCnt="0"/>
      <dgm:spPr/>
    </dgm:pt>
    <dgm:pt modelId="{2101132F-DB21-4490-A96D-DC1F25EA9207}" type="pres">
      <dgm:prSet presAssocID="{E7186603-98BC-4765-803A-29F7F3BF94AD}" presName="parentText" presStyleLbl="alignNode1" presStyleIdx="3" presStyleCnt="4">
        <dgm:presLayoutVars>
          <dgm:chMax val="1"/>
          <dgm:bulletEnabled val="1"/>
        </dgm:presLayoutVars>
      </dgm:prSet>
      <dgm:spPr/>
    </dgm:pt>
    <dgm:pt modelId="{0AFEEFA2-E178-4BC1-ABA0-CC7F79D1ADBC}" type="pres">
      <dgm:prSet presAssocID="{E7186603-98BC-4765-803A-29F7F3BF94AD}" presName="descendantText" presStyleLbl="alignAcc1" presStyleIdx="3" presStyleCnt="4">
        <dgm:presLayoutVars>
          <dgm:bulletEnabled val="1"/>
        </dgm:presLayoutVars>
      </dgm:prSet>
      <dgm:spPr/>
    </dgm:pt>
  </dgm:ptLst>
  <dgm:cxnLst>
    <dgm:cxn modelId="{E3B06513-8BDB-4702-8D50-15556AC95EED}" type="presOf" srcId="{761CCB89-E1E9-4E58-B7F9-009CD2A1A9DE}" destId="{8897CD43-C57D-4D47-87DD-8D6368E2037F}" srcOrd="0" destOrd="0" presId="urn:microsoft.com/office/officeart/2005/8/layout/chevron2"/>
    <dgm:cxn modelId="{82053029-F515-45D4-8C12-72A75C807BE5}" srcId="{E7186603-98BC-4765-803A-29F7F3BF94AD}" destId="{2A94F501-4437-4658-979F-6B4CE3E8D2D4}" srcOrd="0" destOrd="0" parTransId="{86EC1CDA-1418-4300-AB82-1DFBABA14489}" sibTransId="{6DC290CA-B671-4DA5-A592-DB68A8212DD9}"/>
    <dgm:cxn modelId="{DCC7C535-C3ED-4D77-8062-40A1DD16536B}" srcId="{C88BA143-8D3F-4F23-AE7E-9D34340285A0}" destId="{761CCB89-E1E9-4E58-B7F9-009CD2A1A9DE}" srcOrd="0" destOrd="0" parTransId="{525743E2-7EA6-4BF3-9AFC-34E5A0AC7470}" sibTransId="{2865C526-CC2E-42BB-98D9-FFEDE06960F5}"/>
    <dgm:cxn modelId="{D77F974D-2995-419A-9E26-FB8F554D1A5C}" type="presOf" srcId="{33448FDF-AD2D-4E19-B10C-FF4F50500458}" destId="{3A6048B9-315F-43BD-BFB1-F327C88EFFBD}" srcOrd="0" destOrd="0" presId="urn:microsoft.com/office/officeart/2005/8/layout/chevron2"/>
    <dgm:cxn modelId="{39EB634E-0E3C-40A5-98A5-187EEEEA9203}" srcId="{5B7692E2-2AF7-4DF1-B926-AC0C80988601}" destId="{E7186603-98BC-4765-803A-29F7F3BF94AD}" srcOrd="3" destOrd="0" parTransId="{6BA7EE34-FA9E-4F85-A0B6-981794368023}" sibTransId="{5AAE4D30-E9B1-4B50-9F56-D5944AA80955}"/>
    <dgm:cxn modelId="{EFE51674-F484-47E6-953C-E023A6ECC058}" srcId="{D17C43B3-976A-4C57-8762-412C075AEDE2}" destId="{904CBA29-E15B-4519-B904-920E0A731D40}" srcOrd="0" destOrd="0" parTransId="{BD403AEE-F6D8-423B-8C4F-B044A3A2F198}" sibTransId="{8F32AFF1-C42B-4ACE-BAD6-9D3A693FBCD6}"/>
    <dgm:cxn modelId="{4DB71175-5237-4895-A763-6B75D40E47AC}" type="presOf" srcId="{2A94F501-4437-4658-979F-6B4CE3E8D2D4}" destId="{0AFEEFA2-E178-4BC1-ABA0-CC7F79D1ADBC}" srcOrd="0" destOrd="0" presId="urn:microsoft.com/office/officeart/2005/8/layout/chevron2"/>
    <dgm:cxn modelId="{16453D56-85BB-4625-AC32-682BD7D3AC81}" type="presOf" srcId="{E7186603-98BC-4765-803A-29F7F3BF94AD}" destId="{2101132F-DB21-4490-A96D-DC1F25EA9207}" srcOrd="0" destOrd="0" presId="urn:microsoft.com/office/officeart/2005/8/layout/chevron2"/>
    <dgm:cxn modelId="{805FC084-D8B4-492B-860B-8C9122770934}" type="presOf" srcId="{904CBA29-E15B-4519-B904-920E0A731D40}" destId="{71EB157D-2260-4D5B-92A5-FB5F62C9AD16}" srcOrd="0" destOrd="0" presId="urn:microsoft.com/office/officeart/2005/8/layout/chevron2"/>
    <dgm:cxn modelId="{56F1DD89-EF8C-4BAD-BE70-158F8B27CEA5}" type="presOf" srcId="{5B7692E2-2AF7-4DF1-B926-AC0C80988601}" destId="{A6F9591C-84D3-4C27-BE2E-B6B5CEA43767}" srcOrd="0" destOrd="0" presId="urn:microsoft.com/office/officeart/2005/8/layout/chevron2"/>
    <dgm:cxn modelId="{DDEF6B91-76E1-428C-A3F7-9F67E77D4839}" type="presOf" srcId="{9BFF4C0D-FD0D-4305-92B8-B94C5655DD42}" destId="{E49CC754-C933-4390-8BE7-786A4DA769C1}" srcOrd="0" destOrd="0" presId="urn:microsoft.com/office/officeart/2005/8/layout/chevron2"/>
    <dgm:cxn modelId="{012ACE9C-D40D-4186-B9A8-3499000F9A68}" type="presOf" srcId="{C88BA143-8D3F-4F23-AE7E-9D34340285A0}" destId="{F577571B-6058-4542-A331-A33C944A3DD9}" srcOrd="0" destOrd="0" presId="urn:microsoft.com/office/officeart/2005/8/layout/chevron2"/>
    <dgm:cxn modelId="{314B9EDF-72EC-42F7-B90E-0536A9AE9D53}" srcId="{33448FDF-AD2D-4E19-B10C-FF4F50500458}" destId="{9BFF4C0D-FD0D-4305-92B8-B94C5655DD42}" srcOrd="0" destOrd="0" parTransId="{9DFE2C17-EB3B-4A75-B52B-7EEFD541D153}" sibTransId="{F9C08270-8B39-40C7-A02F-6EC34AEEB392}"/>
    <dgm:cxn modelId="{12DC66E4-1BE1-460E-BF32-995120D49BF1}" srcId="{5B7692E2-2AF7-4DF1-B926-AC0C80988601}" destId="{D17C43B3-976A-4C57-8762-412C075AEDE2}" srcOrd="0" destOrd="0" parTransId="{C70CFF0C-AC7B-4743-BF8B-81A86A7E319B}" sibTransId="{7734CA19-9B91-4849-89EB-357506AF14F7}"/>
    <dgm:cxn modelId="{BF8A38F1-D774-4D7E-B5AF-6AAF6727ED00}" srcId="{5B7692E2-2AF7-4DF1-B926-AC0C80988601}" destId="{C88BA143-8D3F-4F23-AE7E-9D34340285A0}" srcOrd="2" destOrd="0" parTransId="{F553D051-07A8-42B4-970A-DBA5D7E14655}" sibTransId="{45E291F2-F124-41B7-8498-F3E9F16DA1D3}"/>
    <dgm:cxn modelId="{BAAADAF6-D04C-4605-ADDB-551028D119F5}" type="presOf" srcId="{D17C43B3-976A-4C57-8762-412C075AEDE2}" destId="{9EC0918B-82F8-407C-9E79-591DB502118F}" srcOrd="0" destOrd="0" presId="urn:microsoft.com/office/officeart/2005/8/layout/chevron2"/>
    <dgm:cxn modelId="{C258FEFC-6FAC-4948-933C-0D837308E71E}" srcId="{5B7692E2-2AF7-4DF1-B926-AC0C80988601}" destId="{33448FDF-AD2D-4E19-B10C-FF4F50500458}" srcOrd="1" destOrd="0" parTransId="{4B357DB3-EAE9-47CF-B64A-52FE14062A0E}" sibTransId="{33FC9175-6522-4D1E-9078-FED3D89EFE69}"/>
    <dgm:cxn modelId="{BAB19CC1-6620-4383-9A5A-4451036AA723}" type="presParOf" srcId="{A6F9591C-84D3-4C27-BE2E-B6B5CEA43767}" destId="{F4CFD8FB-2A69-4E91-81F5-B46E4542DE9C}" srcOrd="0" destOrd="0" presId="urn:microsoft.com/office/officeart/2005/8/layout/chevron2"/>
    <dgm:cxn modelId="{B51CF895-17A6-40E8-A182-DE39D5CBCD78}" type="presParOf" srcId="{F4CFD8FB-2A69-4E91-81F5-B46E4542DE9C}" destId="{9EC0918B-82F8-407C-9E79-591DB502118F}" srcOrd="0" destOrd="0" presId="urn:microsoft.com/office/officeart/2005/8/layout/chevron2"/>
    <dgm:cxn modelId="{9F165BBC-F9DF-4E75-9DCF-34B51BF2B0E6}" type="presParOf" srcId="{F4CFD8FB-2A69-4E91-81F5-B46E4542DE9C}" destId="{71EB157D-2260-4D5B-92A5-FB5F62C9AD16}" srcOrd="1" destOrd="0" presId="urn:microsoft.com/office/officeart/2005/8/layout/chevron2"/>
    <dgm:cxn modelId="{6E656E1B-1239-4C53-87BE-BFFAD58916D6}" type="presParOf" srcId="{A6F9591C-84D3-4C27-BE2E-B6B5CEA43767}" destId="{87AA1BF8-6DDA-48AB-8F4A-2043EFF7C6C8}" srcOrd="1" destOrd="0" presId="urn:microsoft.com/office/officeart/2005/8/layout/chevron2"/>
    <dgm:cxn modelId="{A83E16F6-2E89-4401-834B-5940CB67439A}" type="presParOf" srcId="{A6F9591C-84D3-4C27-BE2E-B6B5CEA43767}" destId="{33B0D6AA-2EAC-45AA-9E07-5F4630CA5DE1}" srcOrd="2" destOrd="0" presId="urn:microsoft.com/office/officeart/2005/8/layout/chevron2"/>
    <dgm:cxn modelId="{D654FB7A-D6D9-48D3-B8D1-E99CD2D54037}" type="presParOf" srcId="{33B0D6AA-2EAC-45AA-9E07-5F4630CA5DE1}" destId="{3A6048B9-315F-43BD-BFB1-F327C88EFFBD}" srcOrd="0" destOrd="0" presId="urn:microsoft.com/office/officeart/2005/8/layout/chevron2"/>
    <dgm:cxn modelId="{B24B764C-9ADA-44BA-9EF2-9914A183C4F5}" type="presParOf" srcId="{33B0D6AA-2EAC-45AA-9E07-5F4630CA5DE1}" destId="{E49CC754-C933-4390-8BE7-786A4DA769C1}" srcOrd="1" destOrd="0" presId="urn:microsoft.com/office/officeart/2005/8/layout/chevron2"/>
    <dgm:cxn modelId="{B62A7B69-0DA5-4552-B272-46F8938A7930}" type="presParOf" srcId="{A6F9591C-84D3-4C27-BE2E-B6B5CEA43767}" destId="{E3D28D2B-C582-4B84-B6BA-48B6C049DC70}" srcOrd="3" destOrd="0" presId="urn:microsoft.com/office/officeart/2005/8/layout/chevron2"/>
    <dgm:cxn modelId="{F1B711ED-AE7D-4B73-95EA-8D0D3A49E81C}" type="presParOf" srcId="{A6F9591C-84D3-4C27-BE2E-B6B5CEA43767}" destId="{6401ABCD-A326-4CA4-992C-187CBAF784E2}" srcOrd="4" destOrd="0" presId="urn:microsoft.com/office/officeart/2005/8/layout/chevron2"/>
    <dgm:cxn modelId="{895A1740-20E8-4FAB-BA0E-B6C46C7F80CF}" type="presParOf" srcId="{6401ABCD-A326-4CA4-992C-187CBAF784E2}" destId="{F577571B-6058-4542-A331-A33C944A3DD9}" srcOrd="0" destOrd="0" presId="urn:microsoft.com/office/officeart/2005/8/layout/chevron2"/>
    <dgm:cxn modelId="{3155515E-2DB6-4D46-AC20-F0443DD1A9BB}" type="presParOf" srcId="{6401ABCD-A326-4CA4-992C-187CBAF784E2}" destId="{8897CD43-C57D-4D47-87DD-8D6368E2037F}" srcOrd="1" destOrd="0" presId="urn:microsoft.com/office/officeart/2005/8/layout/chevron2"/>
    <dgm:cxn modelId="{292D94F7-B5C0-406D-9637-FA264F9971EB}" type="presParOf" srcId="{A6F9591C-84D3-4C27-BE2E-B6B5CEA43767}" destId="{DEA8B7DA-5A31-41D0-989F-2BCA3245C58D}" srcOrd="5" destOrd="0" presId="urn:microsoft.com/office/officeart/2005/8/layout/chevron2"/>
    <dgm:cxn modelId="{2688A67A-12A1-48C0-B0DC-20AEBA25A6C8}" type="presParOf" srcId="{A6F9591C-84D3-4C27-BE2E-B6B5CEA43767}" destId="{FE38879A-D1D4-46E2-92AD-F3616A95DBFC}" srcOrd="6" destOrd="0" presId="urn:microsoft.com/office/officeart/2005/8/layout/chevron2"/>
    <dgm:cxn modelId="{2562FD39-11F4-46AC-A381-C2B409D63947}" type="presParOf" srcId="{FE38879A-D1D4-46E2-92AD-F3616A95DBFC}" destId="{2101132F-DB21-4490-A96D-DC1F25EA9207}" srcOrd="0" destOrd="0" presId="urn:microsoft.com/office/officeart/2005/8/layout/chevron2"/>
    <dgm:cxn modelId="{D668B88B-9703-4F2A-883C-41A2686D8175}" type="presParOf" srcId="{FE38879A-D1D4-46E2-92AD-F3616A95DBFC}" destId="{0AFEEFA2-E178-4BC1-ABA0-CC7F79D1ADB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F0D6D6-D493-4E4E-8989-AD3F2063280D}"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ID"/>
        </a:p>
      </dgm:t>
    </dgm:pt>
    <dgm:pt modelId="{E56C26F1-1CFF-4D50-AA99-C72D044AFCE2}">
      <dgm:prSet phldrT="[Text]" custT="1"/>
      <dgm:spPr/>
      <dgm:t>
        <a:bodyPr/>
        <a:lstStyle/>
        <a:p>
          <a:r>
            <a:rPr lang="en-US" sz="2100" dirty="0"/>
            <a:t>Step 1: </a:t>
          </a:r>
          <a:r>
            <a:rPr kumimoji="0" lang="en-GB" altLang="en-US" sz="2100" b="0" i="0" u="none" strike="noStrike" cap="none" normalizeH="0" baseline="0" dirty="0">
              <a:ln>
                <a:noFill/>
              </a:ln>
              <a:solidFill>
                <a:srgbClr val="000000"/>
              </a:solidFill>
              <a:effectLst/>
              <a:ea typeface="Times New Roman" panose="02020603050405020304" pitchFamily="18" charset="0"/>
            </a:rPr>
            <a:t>Identification of parameters affecting the operation</a:t>
          </a:r>
          <a:endParaRPr lang="en-ID" sz="2100" dirty="0"/>
        </a:p>
      </dgm:t>
    </dgm:pt>
    <dgm:pt modelId="{514141D4-384A-40F8-A8AC-A34334562E29}" type="parTrans" cxnId="{EAD72CC2-7292-4FBB-9ED4-18A5649A50FF}">
      <dgm:prSet/>
      <dgm:spPr/>
      <dgm:t>
        <a:bodyPr/>
        <a:lstStyle/>
        <a:p>
          <a:endParaRPr lang="en-ID"/>
        </a:p>
      </dgm:t>
    </dgm:pt>
    <dgm:pt modelId="{D87D0148-233B-4B84-B4BB-5CE2649096A0}" type="sibTrans" cxnId="{EAD72CC2-7292-4FBB-9ED4-18A5649A50FF}">
      <dgm:prSet/>
      <dgm:spPr/>
      <dgm:t>
        <a:bodyPr/>
        <a:lstStyle/>
        <a:p>
          <a:endParaRPr lang="en-ID"/>
        </a:p>
      </dgm:t>
    </dgm:pt>
    <dgm:pt modelId="{AB35EF61-9A0C-493B-911B-D31C1CA78F9A}">
      <dgm:prSet phldrT="[Text]" custT="1"/>
      <dgm:spPr/>
      <dgm:t>
        <a:bodyPr/>
        <a:lstStyle/>
        <a:p>
          <a:pPr>
            <a:spcAft>
              <a:spcPts val="0"/>
            </a:spcAft>
          </a:pPr>
          <a:r>
            <a:rPr kumimoji="0" lang="en-GB" altLang="en-US" sz="2000" b="0" i="0" u="none" strike="noStrike" cap="none" normalizeH="0" baseline="0" dirty="0">
              <a:ln>
                <a:noFill/>
              </a:ln>
              <a:solidFill>
                <a:srgbClr val="000000"/>
              </a:solidFill>
              <a:effectLst/>
              <a:ea typeface="Times New Roman" panose="02020603050405020304" pitchFamily="18" charset="0"/>
            </a:rPr>
            <a:t>Cold wall inlet water temperature</a:t>
          </a:r>
          <a:endParaRPr lang="en-ID" sz="2000" dirty="0"/>
        </a:p>
      </dgm:t>
    </dgm:pt>
    <dgm:pt modelId="{345F7274-FB9E-4A92-9A51-0E757965C789}" type="parTrans" cxnId="{3D48273C-BCCA-4B22-B4F3-0D0C7741C088}">
      <dgm:prSet/>
      <dgm:spPr/>
      <dgm:t>
        <a:bodyPr/>
        <a:lstStyle/>
        <a:p>
          <a:endParaRPr lang="en-ID"/>
        </a:p>
      </dgm:t>
    </dgm:pt>
    <dgm:pt modelId="{851B1067-E704-48EF-AFC6-34C11A590B42}" type="sibTrans" cxnId="{3D48273C-BCCA-4B22-B4F3-0D0C7741C088}">
      <dgm:prSet/>
      <dgm:spPr/>
      <dgm:t>
        <a:bodyPr/>
        <a:lstStyle/>
        <a:p>
          <a:endParaRPr lang="en-ID"/>
        </a:p>
      </dgm:t>
    </dgm:pt>
    <dgm:pt modelId="{57CF294F-A60A-4055-80A6-9B09AB5A7DB4}">
      <dgm:prSet phldrT="[Text]" custT="1"/>
      <dgm:spPr/>
      <dgm:t>
        <a:bodyPr/>
        <a:lstStyle/>
        <a:p>
          <a:pPr>
            <a:buClrTx/>
            <a:buSzTx/>
            <a:buFontTx/>
            <a:buNone/>
          </a:pPr>
          <a:r>
            <a:rPr kumimoji="0" lang="en-GB" altLang="en-US" sz="2100" b="0" i="0" u="none" strike="noStrike" cap="none" normalizeH="0" baseline="0" dirty="0">
              <a:ln>
                <a:noFill/>
              </a:ln>
              <a:solidFill>
                <a:srgbClr val="000000"/>
              </a:solidFill>
              <a:effectLst/>
              <a:ea typeface="Times New Roman" panose="02020603050405020304" pitchFamily="18" charset="0"/>
            </a:rPr>
            <a:t>Step 2: Identification of key parameters which may cause the failure</a:t>
          </a:r>
          <a:endParaRPr lang="en-ID" sz="2100" dirty="0"/>
        </a:p>
      </dgm:t>
    </dgm:pt>
    <dgm:pt modelId="{6FAAEFB3-4F23-43D8-A0AC-BCAF7F1952FA}" type="parTrans" cxnId="{43DF7832-4EB2-4BF2-8336-D19235B2969A}">
      <dgm:prSet/>
      <dgm:spPr/>
      <dgm:t>
        <a:bodyPr/>
        <a:lstStyle/>
        <a:p>
          <a:endParaRPr lang="en-ID"/>
        </a:p>
      </dgm:t>
    </dgm:pt>
    <dgm:pt modelId="{D2C9EFE6-2948-4BBA-8B2E-9666F4A357D8}" type="sibTrans" cxnId="{43DF7832-4EB2-4BF2-8336-D19235B2969A}">
      <dgm:prSet/>
      <dgm:spPr/>
      <dgm:t>
        <a:bodyPr/>
        <a:lstStyle/>
        <a:p>
          <a:endParaRPr lang="en-ID"/>
        </a:p>
      </dgm:t>
    </dgm:pt>
    <dgm:pt modelId="{A49DE365-3728-4FE1-8C43-0DA5C21832D9}">
      <dgm:prSet phldrT="[Text]" custT="1"/>
      <dgm:spPr/>
      <dgm:t>
        <a:bodyPr/>
        <a:lstStyle/>
        <a:p>
          <a:pPr marL="228600" indent="-228600" algn="just">
            <a:spcAft>
              <a:spcPts val="0"/>
            </a:spcAft>
            <a:buClrTx/>
            <a:buSzTx/>
            <a:buFont typeface="Wingdings" panose="05000000000000000000" pitchFamily="2" charset="2"/>
            <a:buChar char="§"/>
          </a:pPr>
          <a:r>
            <a:rPr kumimoji="0" lang="en-GB" altLang="en-US" sz="2000" b="1" i="1" u="none" strike="noStrike" cap="none" normalizeH="0" baseline="0" dirty="0">
              <a:ln>
                <a:noFill/>
              </a:ln>
              <a:solidFill>
                <a:srgbClr val="003399"/>
              </a:solidFill>
              <a:effectLst/>
              <a:ea typeface="Times New Roman" panose="02020603050405020304" pitchFamily="18" charset="0"/>
            </a:rPr>
            <a:t>Cold wall inlet water temperature</a:t>
          </a:r>
          <a:endParaRPr lang="en-ID" sz="2000" b="1" i="1" dirty="0">
            <a:solidFill>
              <a:srgbClr val="003399"/>
            </a:solidFill>
          </a:endParaRPr>
        </a:p>
      </dgm:t>
    </dgm:pt>
    <dgm:pt modelId="{C65EF211-BCF1-49C1-8FAB-363ADDAD2EB7}" type="parTrans" cxnId="{EB75911F-5903-4FA7-AEDD-DF2E0D7CF89F}">
      <dgm:prSet/>
      <dgm:spPr/>
      <dgm:t>
        <a:bodyPr/>
        <a:lstStyle/>
        <a:p>
          <a:endParaRPr lang="en-ID"/>
        </a:p>
      </dgm:t>
    </dgm:pt>
    <dgm:pt modelId="{02ACD85F-81E0-4472-A1A1-5DF484427F34}" type="sibTrans" cxnId="{EB75911F-5903-4FA7-AEDD-DF2E0D7CF89F}">
      <dgm:prSet/>
      <dgm:spPr/>
      <dgm:t>
        <a:bodyPr/>
        <a:lstStyle/>
        <a:p>
          <a:endParaRPr lang="en-ID"/>
        </a:p>
      </dgm:t>
    </dgm:pt>
    <dgm:pt modelId="{101EB7BF-5EA5-43CB-8DD7-AEE34AEDA63E}">
      <dgm:prSet phldrT="[Text]" custT="1"/>
      <dgm:spPr/>
      <dgm:t>
        <a:bodyPr/>
        <a:lstStyle/>
        <a:p>
          <a:pPr>
            <a:spcAft>
              <a:spcPts val="0"/>
            </a:spcAft>
          </a:pPr>
          <a:r>
            <a:rPr kumimoji="0" lang="en-GB" altLang="en-US" sz="2000" b="0" i="0" u="none" strike="noStrike" cap="none" normalizeH="0" baseline="0" dirty="0">
              <a:ln>
                <a:noFill/>
              </a:ln>
              <a:solidFill>
                <a:srgbClr val="000000"/>
              </a:solidFill>
              <a:effectLst/>
              <a:ea typeface="Times New Roman" panose="02020603050405020304" pitchFamily="18" charset="0"/>
            </a:rPr>
            <a:t>Cold wall pressure</a:t>
          </a:r>
          <a:endParaRPr lang="en-ID" sz="2000" dirty="0"/>
        </a:p>
      </dgm:t>
    </dgm:pt>
    <dgm:pt modelId="{270DA2D3-D202-44F4-9FEA-800161527592}" type="parTrans" cxnId="{8768938F-F1C5-4449-82D5-07ED284C95BD}">
      <dgm:prSet/>
      <dgm:spPr/>
      <dgm:t>
        <a:bodyPr/>
        <a:lstStyle/>
        <a:p>
          <a:endParaRPr lang="en-ID"/>
        </a:p>
      </dgm:t>
    </dgm:pt>
    <dgm:pt modelId="{674FDE0B-4516-46F9-8372-2626FC76FBBD}" type="sibTrans" cxnId="{8768938F-F1C5-4449-82D5-07ED284C95BD}">
      <dgm:prSet/>
      <dgm:spPr/>
      <dgm:t>
        <a:bodyPr/>
        <a:lstStyle/>
        <a:p>
          <a:endParaRPr lang="en-ID"/>
        </a:p>
      </dgm:t>
    </dgm:pt>
    <dgm:pt modelId="{437AA5F2-A670-4018-A672-76C851D323D6}">
      <dgm:prSet phldrT="[Text]" custT="1"/>
      <dgm:spPr/>
      <dgm:t>
        <a:bodyPr/>
        <a:lstStyle/>
        <a:p>
          <a:pPr>
            <a:spcAft>
              <a:spcPts val="0"/>
            </a:spcAft>
          </a:pPr>
          <a:r>
            <a:rPr kumimoji="0" lang="en-GB" altLang="en-US" sz="2000" b="0" i="0" u="none" strike="noStrike" cap="none" normalizeH="0" baseline="0" dirty="0">
              <a:ln>
                <a:noFill/>
              </a:ln>
              <a:solidFill>
                <a:srgbClr val="000000"/>
              </a:solidFill>
              <a:effectLst/>
              <a:ea typeface="Times New Roman" panose="02020603050405020304" pitchFamily="18" charset="0"/>
            </a:rPr>
            <a:t>Presence of non-condensable gas</a:t>
          </a:r>
          <a:endParaRPr lang="en-ID" sz="2000" dirty="0"/>
        </a:p>
      </dgm:t>
    </dgm:pt>
    <dgm:pt modelId="{FAD34BD5-7C29-4248-B6AF-7387FFD2874A}" type="parTrans" cxnId="{1AA352DB-3C91-4B09-910F-B71DCAE21F0D}">
      <dgm:prSet/>
      <dgm:spPr/>
      <dgm:t>
        <a:bodyPr/>
        <a:lstStyle/>
        <a:p>
          <a:endParaRPr lang="en-ID"/>
        </a:p>
      </dgm:t>
    </dgm:pt>
    <dgm:pt modelId="{1DFA5980-9CAC-495D-8B1C-D10114841F23}" type="sibTrans" cxnId="{1AA352DB-3C91-4B09-910F-B71DCAE21F0D}">
      <dgm:prSet/>
      <dgm:spPr/>
      <dgm:t>
        <a:bodyPr/>
        <a:lstStyle/>
        <a:p>
          <a:endParaRPr lang="en-ID"/>
        </a:p>
      </dgm:t>
    </dgm:pt>
    <dgm:pt modelId="{09103096-5C77-4635-8001-63812C964417}">
      <dgm:prSet phldrT="[Text]" custT="1"/>
      <dgm:spPr/>
      <dgm:t>
        <a:bodyPr/>
        <a:lstStyle/>
        <a:p>
          <a:pPr>
            <a:spcAft>
              <a:spcPts val="0"/>
            </a:spcAft>
          </a:pPr>
          <a:r>
            <a:rPr kumimoji="0" lang="en-GB" altLang="en-US" sz="2000" b="0" i="0" u="none" strike="noStrike" cap="none" normalizeH="0" baseline="0" dirty="0">
              <a:ln>
                <a:noFill/>
              </a:ln>
              <a:solidFill>
                <a:srgbClr val="000000"/>
              </a:solidFill>
              <a:effectLst/>
              <a:ea typeface="Times New Roman" panose="02020603050405020304" pitchFamily="18" charset="0"/>
            </a:rPr>
            <a:t>Flow resistances in the system</a:t>
          </a:r>
          <a:r>
            <a:rPr kumimoji="0" lang="en-GB" altLang="en-US" sz="2000" b="0" i="0" u="none" strike="noStrike" cap="none" normalizeH="0" baseline="0" dirty="0">
              <a:ln>
                <a:noFill/>
              </a:ln>
              <a:solidFill>
                <a:schemeClr val="tx1"/>
              </a:solidFill>
              <a:effectLst/>
            </a:rPr>
            <a:t> </a:t>
          </a:r>
          <a:endParaRPr lang="en-ID" sz="2000" dirty="0"/>
        </a:p>
      </dgm:t>
    </dgm:pt>
    <dgm:pt modelId="{7B716548-D0EE-447C-BBA2-0BDCC2E31243}" type="parTrans" cxnId="{519891B9-32E3-4FA2-9C8F-B58823BCA49B}">
      <dgm:prSet/>
      <dgm:spPr/>
      <dgm:t>
        <a:bodyPr/>
        <a:lstStyle/>
        <a:p>
          <a:endParaRPr lang="en-ID"/>
        </a:p>
      </dgm:t>
    </dgm:pt>
    <dgm:pt modelId="{5B390A2B-32C5-4A36-B4B1-6DD0A882C1A0}" type="sibTrans" cxnId="{519891B9-32E3-4FA2-9C8F-B58823BCA49B}">
      <dgm:prSet/>
      <dgm:spPr/>
      <dgm:t>
        <a:bodyPr/>
        <a:lstStyle/>
        <a:p>
          <a:endParaRPr lang="en-ID"/>
        </a:p>
      </dgm:t>
    </dgm:pt>
    <dgm:pt modelId="{D45BF628-4C55-4831-9E86-9F5FD928A24D}">
      <dgm:prSet phldrT="[Text]" custT="1"/>
      <dgm:spPr/>
      <dgm:t>
        <a:bodyPr/>
        <a:lstStyle/>
        <a:p>
          <a:pPr marL="228600" indent="-228600" algn="just">
            <a:spcAft>
              <a:spcPts val="0"/>
            </a:spcAft>
            <a:buClrTx/>
            <a:buSzTx/>
            <a:buFont typeface="Wingdings" panose="05000000000000000000" pitchFamily="2" charset="2"/>
            <a:buChar char="§"/>
          </a:pPr>
          <a:r>
            <a:rPr kumimoji="0" lang="en-GB" altLang="en-US" sz="2000" b="0" i="1" u="none" strike="noStrike" cap="none" normalizeH="0" baseline="0" dirty="0">
              <a:ln>
                <a:noFill/>
              </a:ln>
              <a:solidFill>
                <a:srgbClr val="000000"/>
              </a:solidFill>
              <a:effectLst/>
              <a:ea typeface="Times New Roman" panose="02020603050405020304" pitchFamily="18" charset="0"/>
            </a:rPr>
            <a:t>Cold wall pressure</a:t>
          </a:r>
          <a:endParaRPr lang="en-ID" sz="2000" i="1" dirty="0"/>
        </a:p>
      </dgm:t>
    </dgm:pt>
    <dgm:pt modelId="{734505E7-E362-457D-B1BA-C9AFC613EAB1}" type="parTrans" cxnId="{DBB08B98-6FCC-4280-AA85-7F80ACB3A853}">
      <dgm:prSet/>
      <dgm:spPr/>
      <dgm:t>
        <a:bodyPr/>
        <a:lstStyle/>
        <a:p>
          <a:endParaRPr lang="en-ID"/>
        </a:p>
      </dgm:t>
    </dgm:pt>
    <dgm:pt modelId="{43C1A26A-CAE1-457A-A89C-7801EB36C6F8}" type="sibTrans" cxnId="{DBB08B98-6FCC-4280-AA85-7F80ACB3A853}">
      <dgm:prSet/>
      <dgm:spPr/>
      <dgm:t>
        <a:bodyPr/>
        <a:lstStyle/>
        <a:p>
          <a:endParaRPr lang="en-ID"/>
        </a:p>
      </dgm:t>
    </dgm:pt>
    <dgm:pt modelId="{5D351051-ADD0-421D-B5D8-8B38F59AFF16}">
      <dgm:prSet phldrT="[Text]" custT="1"/>
      <dgm:spPr/>
      <dgm:t>
        <a:bodyPr/>
        <a:lstStyle/>
        <a:p>
          <a:pPr marL="228600" indent="-228600" algn="just">
            <a:spcAft>
              <a:spcPts val="0"/>
            </a:spcAft>
            <a:buClrTx/>
            <a:buSzTx/>
            <a:buFont typeface="Wingdings" panose="05000000000000000000" pitchFamily="2" charset="2"/>
            <a:buChar char="§"/>
          </a:pPr>
          <a:r>
            <a:rPr kumimoji="0" lang="en-GB" altLang="en-US" sz="2000" b="0" i="1" u="none" strike="noStrike" cap="none" normalizeH="0" baseline="0" dirty="0">
              <a:ln>
                <a:noFill/>
              </a:ln>
              <a:solidFill>
                <a:srgbClr val="000000"/>
              </a:solidFill>
              <a:effectLst/>
              <a:ea typeface="Times New Roman" panose="02020603050405020304" pitchFamily="18" charset="0"/>
            </a:rPr>
            <a:t>Presence of non-condensable gas</a:t>
          </a:r>
          <a:endParaRPr lang="en-ID" sz="2000" i="1" dirty="0"/>
        </a:p>
      </dgm:t>
    </dgm:pt>
    <dgm:pt modelId="{D21E9898-C7B5-48F2-8D73-A3C9812AB1CB}" type="parTrans" cxnId="{887BD52C-67E4-416D-B172-DCD7E4D9F031}">
      <dgm:prSet/>
      <dgm:spPr/>
      <dgm:t>
        <a:bodyPr/>
        <a:lstStyle/>
        <a:p>
          <a:endParaRPr lang="en-ID"/>
        </a:p>
      </dgm:t>
    </dgm:pt>
    <dgm:pt modelId="{F6E0FA85-102B-4D8C-B792-E4DB5AD7CE80}" type="sibTrans" cxnId="{887BD52C-67E4-416D-B172-DCD7E4D9F031}">
      <dgm:prSet/>
      <dgm:spPr/>
      <dgm:t>
        <a:bodyPr/>
        <a:lstStyle/>
        <a:p>
          <a:endParaRPr lang="en-ID"/>
        </a:p>
      </dgm:t>
    </dgm:pt>
    <dgm:pt modelId="{2527CA85-5FAE-417B-8EB2-3AAC4A688B68}">
      <dgm:prSet phldrT="[Text]" custT="1"/>
      <dgm:spPr/>
      <dgm:t>
        <a:bodyPr/>
        <a:lstStyle/>
        <a:p>
          <a:pPr marL="228600" indent="-228600" algn="just">
            <a:spcAft>
              <a:spcPts val="0"/>
            </a:spcAft>
            <a:buClrTx/>
            <a:buSzTx/>
            <a:buFont typeface="Wingdings" panose="05000000000000000000" pitchFamily="2" charset="2"/>
            <a:buChar char="§"/>
          </a:pPr>
          <a:r>
            <a:rPr kumimoji="0" lang="en-GB" altLang="en-US" sz="2000" b="1" i="1" u="none" strike="noStrike" cap="none" normalizeH="0" baseline="0" dirty="0">
              <a:ln>
                <a:noFill/>
              </a:ln>
              <a:solidFill>
                <a:srgbClr val="003399"/>
              </a:solidFill>
              <a:effectLst/>
              <a:ea typeface="Times New Roman" panose="02020603050405020304" pitchFamily="18" charset="0"/>
            </a:rPr>
            <a:t>Flow resistances in the system</a:t>
          </a:r>
          <a:r>
            <a:rPr kumimoji="0" lang="en-GB" altLang="en-US" sz="2000" b="1" i="1" u="none" strike="noStrike" cap="none" normalizeH="0" baseline="0" dirty="0">
              <a:ln>
                <a:noFill/>
              </a:ln>
              <a:solidFill>
                <a:srgbClr val="003399"/>
              </a:solidFill>
              <a:effectLst/>
            </a:rPr>
            <a:t> </a:t>
          </a:r>
          <a:endParaRPr lang="en-ID" sz="2000" b="1" i="1" dirty="0">
            <a:solidFill>
              <a:srgbClr val="003399"/>
            </a:solidFill>
          </a:endParaRPr>
        </a:p>
      </dgm:t>
    </dgm:pt>
    <dgm:pt modelId="{FD710AFC-3CBA-4369-9843-FEADECA32350}" type="parTrans" cxnId="{9A7099DC-C786-4BB6-9545-98A37659B02D}">
      <dgm:prSet/>
      <dgm:spPr/>
      <dgm:t>
        <a:bodyPr/>
        <a:lstStyle/>
        <a:p>
          <a:endParaRPr lang="en-ID"/>
        </a:p>
      </dgm:t>
    </dgm:pt>
    <dgm:pt modelId="{08312656-B4E3-4C6B-BF3F-1C9B6267ACC2}" type="sibTrans" cxnId="{9A7099DC-C786-4BB6-9545-98A37659B02D}">
      <dgm:prSet/>
      <dgm:spPr/>
      <dgm:t>
        <a:bodyPr/>
        <a:lstStyle/>
        <a:p>
          <a:endParaRPr lang="en-ID"/>
        </a:p>
      </dgm:t>
    </dgm:pt>
    <dgm:pt modelId="{B6FC21ED-8AB7-440B-B03A-23E8EFD2E1E3}">
      <dgm:prSet phldrT="[Text]" custT="1"/>
      <dgm:spPr/>
      <dgm:t>
        <a:bodyPr/>
        <a:lstStyle/>
        <a:p>
          <a:pPr marL="228600" indent="-228600" algn="just">
            <a:spcAft>
              <a:spcPts val="0"/>
            </a:spcAft>
            <a:buClrTx/>
            <a:buSzTx/>
            <a:buFont typeface="Wingdings" panose="05000000000000000000" pitchFamily="2" charset="2"/>
            <a:buNone/>
          </a:pPr>
          <a:r>
            <a:rPr kumimoji="0" lang="en-GB" altLang="en-US" sz="2000" b="0" i="0" u="none" strike="noStrike" cap="none" normalizeH="0" baseline="0" dirty="0">
              <a:ln>
                <a:noFill/>
              </a:ln>
              <a:solidFill>
                <a:srgbClr val="000000"/>
              </a:solidFill>
              <a:effectLst/>
              <a:ea typeface="Times New Roman" panose="02020603050405020304" pitchFamily="18" charset="0"/>
            </a:rPr>
            <a:t>	The flow resistances in the system disturb the natural convection of water in the cold wall and air in the dry radiator. </a:t>
          </a:r>
          <a:endParaRPr lang="en-ID" sz="2000" dirty="0"/>
        </a:p>
      </dgm:t>
    </dgm:pt>
    <dgm:pt modelId="{FB09A7FE-9BCD-4F1F-8D07-7C1231C527B7}" type="parTrans" cxnId="{AF3E98F8-1BAD-4644-8BC0-ADD6BF0392C8}">
      <dgm:prSet/>
      <dgm:spPr/>
      <dgm:t>
        <a:bodyPr/>
        <a:lstStyle/>
        <a:p>
          <a:endParaRPr lang="en-ID"/>
        </a:p>
      </dgm:t>
    </dgm:pt>
    <dgm:pt modelId="{687FB543-6FF9-4FE7-915C-10A5C176591B}" type="sibTrans" cxnId="{AF3E98F8-1BAD-4644-8BC0-ADD6BF0392C8}">
      <dgm:prSet/>
      <dgm:spPr/>
      <dgm:t>
        <a:bodyPr/>
        <a:lstStyle/>
        <a:p>
          <a:endParaRPr lang="en-ID"/>
        </a:p>
      </dgm:t>
    </dgm:pt>
    <dgm:pt modelId="{2E9FAF5B-4906-4D06-9979-26224B5AD5D4}">
      <dgm:prSet phldrT="[Text]" custT="1"/>
      <dgm:spPr/>
      <dgm:t>
        <a:bodyPr/>
        <a:lstStyle/>
        <a:p>
          <a:pPr marL="228600" indent="-228600" algn="just">
            <a:spcAft>
              <a:spcPts val="0"/>
            </a:spcAft>
            <a:buClrTx/>
            <a:buSzTx/>
            <a:buFont typeface="Wingdings" panose="05000000000000000000" pitchFamily="2" charset="2"/>
            <a:buNone/>
          </a:pPr>
          <a:r>
            <a:rPr kumimoji="0" lang="en-GB" altLang="en-US" sz="2000" b="0" i="0" u="none" strike="noStrike" cap="none" normalizeH="0" baseline="0" dirty="0">
              <a:ln>
                <a:noFill/>
              </a:ln>
              <a:solidFill>
                <a:srgbClr val="000000"/>
              </a:solidFill>
              <a:effectLst/>
              <a:ea typeface="Times New Roman" panose="02020603050405020304" pitchFamily="18" charset="0"/>
            </a:rPr>
            <a:t>	The pressure increase in the annulus caused by the increase of basement water pressure will support the buoyancy force in the cold wall. </a:t>
          </a:r>
          <a:endParaRPr lang="en-ID" sz="2000" dirty="0"/>
        </a:p>
      </dgm:t>
    </dgm:pt>
    <dgm:pt modelId="{5C19F043-9EA6-460F-A392-AD97FB1AED1C}" type="parTrans" cxnId="{0AB513C8-DE26-466B-8A17-C88F932C85CA}">
      <dgm:prSet/>
      <dgm:spPr/>
      <dgm:t>
        <a:bodyPr/>
        <a:lstStyle/>
        <a:p>
          <a:endParaRPr lang="en-ID"/>
        </a:p>
      </dgm:t>
    </dgm:pt>
    <dgm:pt modelId="{CD57E870-9C59-4D02-93A1-5FA8EAC289C8}" type="sibTrans" cxnId="{0AB513C8-DE26-466B-8A17-C88F932C85CA}">
      <dgm:prSet/>
      <dgm:spPr/>
      <dgm:t>
        <a:bodyPr/>
        <a:lstStyle/>
        <a:p>
          <a:endParaRPr lang="en-ID"/>
        </a:p>
      </dgm:t>
    </dgm:pt>
    <dgm:pt modelId="{ECAB9BCC-2C32-4BB3-8016-F715101B14C6}">
      <dgm:prSet phldrT="[Text]" custT="1"/>
      <dgm:spPr/>
      <dgm:t>
        <a:bodyPr/>
        <a:lstStyle/>
        <a:p>
          <a:pPr marL="228600" indent="-228600" algn="just">
            <a:spcAft>
              <a:spcPts val="0"/>
            </a:spcAft>
            <a:buClrTx/>
            <a:buSzTx/>
            <a:buFont typeface="Wingdings" panose="05000000000000000000" pitchFamily="2" charset="2"/>
            <a:buNone/>
          </a:pPr>
          <a:r>
            <a:rPr kumimoji="0" lang="en-GB" altLang="en-US" sz="2000" b="0" i="0" u="none" strike="noStrike" cap="none" normalizeH="0" baseline="0" dirty="0">
              <a:ln>
                <a:noFill/>
              </a:ln>
              <a:solidFill>
                <a:srgbClr val="000000"/>
              </a:solidFill>
              <a:effectLst/>
              <a:ea typeface="Times New Roman" panose="02020603050405020304" pitchFamily="18" charset="0"/>
            </a:rPr>
            <a:t>	The probability of the presence of non-condensable gas (e.g. Kr, Xe) outside the silo is small. The gas released in the core will bubble out in the header tank due to their low solubility &amp; finally removed. </a:t>
          </a:r>
          <a:endParaRPr lang="en-ID" sz="2000" dirty="0"/>
        </a:p>
      </dgm:t>
    </dgm:pt>
    <dgm:pt modelId="{A018428C-100D-4573-BF78-38CF4E7EB0FD}" type="parTrans" cxnId="{D032C2F9-DE20-4547-8211-D712590B0A25}">
      <dgm:prSet/>
      <dgm:spPr/>
      <dgm:t>
        <a:bodyPr/>
        <a:lstStyle/>
        <a:p>
          <a:endParaRPr lang="en-ID"/>
        </a:p>
      </dgm:t>
    </dgm:pt>
    <dgm:pt modelId="{E4784534-7C67-46A8-88B6-2239A012F11D}" type="sibTrans" cxnId="{D032C2F9-DE20-4547-8211-D712590B0A25}">
      <dgm:prSet/>
      <dgm:spPr/>
      <dgm:t>
        <a:bodyPr/>
        <a:lstStyle/>
        <a:p>
          <a:endParaRPr lang="en-ID"/>
        </a:p>
      </dgm:t>
    </dgm:pt>
    <dgm:pt modelId="{36656323-F726-471A-9BF0-C5F85E8A7913}">
      <dgm:prSet phldrT="[Text]" custT="1"/>
      <dgm:spPr/>
      <dgm:t>
        <a:bodyPr/>
        <a:lstStyle/>
        <a:p>
          <a:pPr marL="228600" indent="-228600" algn="just">
            <a:spcAft>
              <a:spcPts val="0"/>
            </a:spcAft>
            <a:buClrTx/>
            <a:buSzTx/>
            <a:buFont typeface="Wingdings" panose="05000000000000000000" pitchFamily="2" charset="2"/>
            <a:buNone/>
          </a:pPr>
          <a:r>
            <a:rPr kumimoji="0" lang="en-GB" altLang="en-US" sz="2000" b="0" i="0" u="none" strike="noStrike" cap="none" normalizeH="0" baseline="0" dirty="0">
              <a:ln>
                <a:noFill/>
              </a:ln>
              <a:solidFill>
                <a:srgbClr val="000000"/>
              </a:solidFill>
              <a:effectLst/>
              <a:ea typeface="Times New Roman" panose="02020603050405020304" pitchFamily="18" charset="0"/>
            </a:rPr>
            <a:t>	The increase of basement water temperature entering the cold wall decreases natural convection heat transfer in the annulus/cold wall. </a:t>
          </a:r>
          <a:endParaRPr lang="en-ID" sz="2000" dirty="0"/>
        </a:p>
      </dgm:t>
    </dgm:pt>
    <dgm:pt modelId="{4527A037-F4B9-4EB9-ADA9-85B1D55346FE}" type="parTrans" cxnId="{4909B19B-B543-40B2-B2F7-E1B3F974ACD7}">
      <dgm:prSet/>
      <dgm:spPr/>
      <dgm:t>
        <a:bodyPr/>
        <a:lstStyle/>
        <a:p>
          <a:endParaRPr lang="en-ID"/>
        </a:p>
      </dgm:t>
    </dgm:pt>
    <dgm:pt modelId="{4ABC3D63-01DB-4ECD-8713-E916BF0260B0}" type="sibTrans" cxnId="{4909B19B-B543-40B2-B2F7-E1B3F974ACD7}">
      <dgm:prSet/>
      <dgm:spPr/>
      <dgm:t>
        <a:bodyPr/>
        <a:lstStyle/>
        <a:p>
          <a:endParaRPr lang="en-ID"/>
        </a:p>
      </dgm:t>
    </dgm:pt>
    <dgm:pt modelId="{FF7CC3DE-E094-4D94-AB4A-B16F8ACE7A48}" type="pres">
      <dgm:prSet presAssocID="{4DF0D6D6-D493-4E4E-8989-AD3F2063280D}" presName="linear" presStyleCnt="0">
        <dgm:presLayoutVars>
          <dgm:animLvl val="lvl"/>
          <dgm:resizeHandles val="exact"/>
        </dgm:presLayoutVars>
      </dgm:prSet>
      <dgm:spPr/>
    </dgm:pt>
    <dgm:pt modelId="{595AD264-0A03-4488-91DD-2BF41A13DDA2}" type="pres">
      <dgm:prSet presAssocID="{E56C26F1-1CFF-4D50-AA99-C72D044AFCE2}" presName="parentText" presStyleLbl="node1" presStyleIdx="0" presStyleCnt="2">
        <dgm:presLayoutVars>
          <dgm:chMax val="0"/>
          <dgm:bulletEnabled val="1"/>
        </dgm:presLayoutVars>
      </dgm:prSet>
      <dgm:spPr/>
    </dgm:pt>
    <dgm:pt modelId="{8B81CABF-613C-4978-8FA0-D2B1F94A6F82}" type="pres">
      <dgm:prSet presAssocID="{E56C26F1-1CFF-4D50-AA99-C72D044AFCE2}" presName="childText" presStyleLbl="revTx" presStyleIdx="0" presStyleCnt="2">
        <dgm:presLayoutVars>
          <dgm:bulletEnabled val="1"/>
        </dgm:presLayoutVars>
      </dgm:prSet>
      <dgm:spPr/>
    </dgm:pt>
    <dgm:pt modelId="{112736BD-1E66-4CF0-943D-50A38D53ED07}" type="pres">
      <dgm:prSet presAssocID="{57CF294F-A60A-4055-80A6-9B09AB5A7DB4}" presName="parentText" presStyleLbl="node1" presStyleIdx="1" presStyleCnt="2" custLinFactNeighborY="966">
        <dgm:presLayoutVars>
          <dgm:chMax val="0"/>
          <dgm:bulletEnabled val="1"/>
        </dgm:presLayoutVars>
      </dgm:prSet>
      <dgm:spPr/>
    </dgm:pt>
    <dgm:pt modelId="{6599925A-5C08-4B64-BDAA-C8C865B4A703}" type="pres">
      <dgm:prSet presAssocID="{57CF294F-A60A-4055-80A6-9B09AB5A7DB4}" presName="childText" presStyleLbl="revTx" presStyleIdx="1" presStyleCnt="2" custLinFactNeighborY="20113">
        <dgm:presLayoutVars>
          <dgm:bulletEnabled val="1"/>
        </dgm:presLayoutVars>
      </dgm:prSet>
      <dgm:spPr/>
    </dgm:pt>
  </dgm:ptLst>
  <dgm:cxnLst>
    <dgm:cxn modelId="{06889C08-F9BF-4304-AFB0-13C7984FFCDF}" type="presOf" srcId="{57CF294F-A60A-4055-80A6-9B09AB5A7DB4}" destId="{112736BD-1E66-4CF0-943D-50A38D53ED07}" srcOrd="0" destOrd="0" presId="urn:microsoft.com/office/officeart/2005/8/layout/vList2"/>
    <dgm:cxn modelId="{F3C1651A-FCAA-4052-88AE-0713ABED62B3}" type="presOf" srcId="{09103096-5C77-4635-8001-63812C964417}" destId="{8B81CABF-613C-4978-8FA0-D2B1F94A6F82}" srcOrd="0" destOrd="3" presId="urn:microsoft.com/office/officeart/2005/8/layout/vList2"/>
    <dgm:cxn modelId="{7F35A11D-516C-4869-AD8F-D55CC013BAF7}" type="presOf" srcId="{B6FC21ED-8AB7-440B-B03A-23E8EFD2E1E3}" destId="{6599925A-5C08-4B64-BDAA-C8C865B4A703}" srcOrd="0" destOrd="7" presId="urn:microsoft.com/office/officeart/2005/8/layout/vList2"/>
    <dgm:cxn modelId="{EB75911F-5903-4FA7-AEDD-DF2E0D7CF89F}" srcId="{57CF294F-A60A-4055-80A6-9B09AB5A7DB4}" destId="{A49DE365-3728-4FE1-8C43-0DA5C21832D9}" srcOrd="0" destOrd="0" parTransId="{C65EF211-BCF1-49C1-8FAB-363ADDAD2EB7}" sibTransId="{02ACD85F-81E0-4472-A1A1-5DF484427F34}"/>
    <dgm:cxn modelId="{887BD52C-67E4-416D-B172-DCD7E4D9F031}" srcId="{57CF294F-A60A-4055-80A6-9B09AB5A7DB4}" destId="{5D351051-ADD0-421D-B5D8-8B38F59AFF16}" srcOrd="2" destOrd="0" parTransId="{D21E9898-C7B5-48F2-8D73-A3C9812AB1CB}" sibTransId="{F6E0FA85-102B-4D8C-B792-E4DB5AD7CE80}"/>
    <dgm:cxn modelId="{43DF7832-4EB2-4BF2-8336-D19235B2969A}" srcId="{4DF0D6D6-D493-4E4E-8989-AD3F2063280D}" destId="{57CF294F-A60A-4055-80A6-9B09AB5A7DB4}" srcOrd="1" destOrd="0" parTransId="{6FAAEFB3-4F23-43D8-A0AC-BCAF7F1952FA}" sibTransId="{D2C9EFE6-2948-4BBA-8B2E-9666F4A357D8}"/>
    <dgm:cxn modelId="{90EFCD38-8579-4B3B-845C-F98DC9FC61BA}" type="presOf" srcId="{4DF0D6D6-D493-4E4E-8989-AD3F2063280D}" destId="{FF7CC3DE-E094-4D94-AB4A-B16F8ACE7A48}" srcOrd="0" destOrd="0" presId="urn:microsoft.com/office/officeart/2005/8/layout/vList2"/>
    <dgm:cxn modelId="{92060D3B-017D-4307-8CB5-4C418898730F}" type="presOf" srcId="{2E9FAF5B-4906-4D06-9979-26224B5AD5D4}" destId="{6599925A-5C08-4B64-BDAA-C8C865B4A703}" srcOrd="0" destOrd="3" presId="urn:microsoft.com/office/officeart/2005/8/layout/vList2"/>
    <dgm:cxn modelId="{3D48273C-BCCA-4B22-B4F3-0D0C7741C088}" srcId="{E56C26F1-1CFF-4D50-AA99-C72D044AFCE2}" destId="{AB35EF61-9A0C-493B-911B-D31C1CA78F9A}" srcOrd="0" destOrd="0" parTransId="{345F7274-FB9E-4A92-9A51-0E757965C789}" sibTransId="{851B1067-E704-48EF-AFC6-34C11A590B42}"/>
    <dgm:cxn modelId="{8933703E-7C08-49E3-A2EA-275AE7362A17}" type="presOf" srcId="{ECAB9BCC-2C32-4BB3-8016-F715101B14C6}" destId="{6599925A-5C08-4B64-BDAA-C8C865B4A703}" srcOrd="0" destOrd="5" presId="urn:microsoft.com/office/officeart/2005/8/layout/vList2"/>
    <dgm:cxn modelId="{04E78A67-9417-46EE-B53B-0A96C3AF3A0A}" type="presOf" srcId="{E56C26F1-1CFF-4D50-AA99-C72D044AFCE2}" destId="{595AD264-0A03-4488-91DD-2BF41A13DDA2}" srcOrd="0" destOrd="0" presId="urn:microsoft.com/office/officeart/2005/8/layout/vList2"/>
    <dgm:cxn modelId="{95A36E6C-9B1C-464D-AB90-4BD507BF341E}" type="presOf" srcId="{36656323-F726-471A-9BF0-C5F85E8A7913}" destId="{6599925A-5C08-4B64-BDAA-C8C865B4A703}" srcOrd="0" destOrd="1" presId="urn:microsoft.com/office/officeart/2005/8/layout/vList2"/>
    <dgm:cxn modelId="{7831A16C-809A-4831-9BFF-0A93502160D6}" type="presOf" srcId="{5D351051-ADD0-421D-B5D8-8B38F59AFF16}" destId="{6599925A-5C08-4B64-BDAA-C8C865B4A703}" srcOrd="0" destOrd="4" presId="urn:microsoft.com/office/officeart/2005/8/layout/vList2"/>
    <dgm:cxn modelId="{A422766F-ACE5-4252-AADF-EA87D756C3F3}" type="presOf" srcId="{A49DE365-3728-4FE1-8C43-0DA5C21832D9}" destId="{6599925A-5C08-4B64-BDAA-C8C865B4A703}" srcOrd="0" destOrd="0" presId="urn:microsoft.com/office/officeart/2005/8/layout/vList2"/>
    <dgm:cxn modelId="{8768938F-F1C5-4449-82D5-07ED284C95BD}" srcId="{E56C26F1-1CFF-4D50-AA99-C72D044AFCE2}" destId="{101EB7BF-5EA5-43CB-8DD7-AEE34AEDA63E}" srcOrd="1" destOrd="0" parTransId="{270DA2D3-D202-44F4-9FEA-800161527592}" sibTransId="{674FDE0B-4516-46F9-8372-2626FC76FBBD}"/>
    <dgm:cxn modelId="{2122F490-5520-4F8D-A53B-000B6B5C2E69}" type="presOf" srcId="{437AA5F2-A670-4018-A672-76C851D323D6}" destId="{8B81CABF-613C-4978-8FA0-D2B1F94A6F82}" srcOrd="0" destOrd="2" presId="urn:microsoft.com/office/officeart/2005/8/layout/vList2"/>
    <dgm:cxn modelId="{DBB08B98-6FCC-4280-AA85-7F80ACB3A853}" srcId="{57CF294F-A60A-4055-80A6-9B09AB5A7DB4}" destId="{D45BF628-4C55-4831-9E86-9F5FD928A24D}" srcOrd="1" destOrd="0" parTransId="{734505E7-E362-457D-B1BA-C9AFC613EAB1}" sibTransId="{43C1A26A-CAE1-457A-A89C-7801EB36C6F8}"/>
    <dgm:cxn modelId="{4909B19B-B543-40B2-B2F7-E1B3F974ACD7}" srcId="{A49DE365-3728-4FE1-8C43-0DA5C21832D9}" destId="{36656323-F726-471A-9BF0-C5F85E8A7913}" srcOrd="0" destOrd="0" parTransId="{4527A037-F4B9-4EB9-ADA9-85B1D55346FE}" sibTransId="{4ABC3D63-01DB-4ECD-8713-E916BF0260B0}"/>
    <dgm:cxn modelId="{972707A0-8F7C-445B-A1E0-E3F0BE31C0E9}" type="presOf" srcId="{101EB7BF-5EA5-43CB-8DD7-AEE34AEDA63E}" destId="{8B81CABF-613C-4978-8FA0-D2B1F94A6F82}" srcOrd="0" destOrd="1" presId="urn:microsoft.com/office/officeart/2005/8/layout/vList2"/>
    <dgm:cxn modelId="{519891B9-32E3-4FA2-9C8F-B58823BCA49B}" srcId="{E56C26F1-1CFF-4D50-AA99-C72D044AFCE2}" destId="{09103096-5C77-4635-8001-63812C964417}" srcOrd="3" destOrd="0" parTransId="{7B716548-D0EE-447C-BBA2-0BDCC2E31243}" sibTransId="{5B390A2B-32C5-4A36-B4B1-6DD0A882C1A0}"/>
    <dgm:cxn modelId="{F3B4AABD-692B-4BEA-98F6-5468189C6109}" type="presOf" srcId="{D45BF628-4C55-4831-9E86-9F5FD928A24D}" destId="{6599925A-5C08-4B64-BDAA-C8C865B4A703}" srcOrd="0" destOrd="2" presId="urn:microsoft.com/office/officeart/2005/8/layout/vList2"/>
    <dgm:cxn modelId="{13C723BF-0683-4876-A3C2-D4F2FA4E2A4D}" type="presOf" srcId="{AB35EF61-9A0C-493B-911B-D31C1CA78F9A}" destId="{8B81CABF-613C-4978-8FA0-D2B1F94A6F82}" srcOrd="0" destOrd="0" presId="urn:microsoft.com/office/officeart/2005/8/layout/vList2"/>
    <dgm:cxn modelId="{EAD72CC2-7292-4FBB-9ED4-18A5649A50FF}" srcId="{4DF0D6D6-D493-4E4E-8989-AD3F2063280D}" destId="{E56C26F1-1CFF-4D50-AA99-C72D044AFCE2}" srcOrd="0" destOrd="0" parTransId="{514141D4-384A-40F8-A8AC-A34334562E29}" sibTransId="{D87D0148-233B-4B84-B4BB-5CE2649096A0}"/>
    <dgm:cxn modelId="{0AB513C8-DE26-466B-8A17-C88F932C85CA}" srcId="{D45BF628-4C55-4831-9E86-9F5FD928A24D}" destId="{2E9FAF5B-4906-4D06-9979-26224B5AD5D4}" srcOrd="0" destOrd="0" parTransId="{5C19F043-9EA6-460F-A392-AD97FB1AED1C}" sibTransId="{CD57E870-9C59-4D02-93A1-5FA8EAC289C8}"/>
    <dgm:cxn modelId="{9ECC3FDB-9C51-474C-9CA8-84279998F9C3}" type="presOf" srcId="{2527CA85-5FAE-417B-8EB2-3AAC4A688B68}" destId="{6599925A-5C08-4B64-BDAA-C8C865B4A703}" srcOrd="0" destOrd="6" presId="urn:microsoft.com/office/officeart/2005/8/layout/vList2"/>
    <dgm:cxn modelId="{1AA352DB-3C91-4B09-910F-B71DCAE21F0D}" srcId="{E56C26F1-1CFF-4D50-AA99-C72D044AFCE2}" destId="{437AA5F2-A670-4018-A672-76C851D323D6}" srcOrd="2" destOrd="0" parTransId="{FAD34BD5-7C29-4248-B6AF-7387FFD2874A}" sibTransId="{1DFA5980-9CAC-495D-8B1C-D10114841F23}"/>
    <dgm:cxn modelId="{9A7099DC-C786-4BB6-9545-98A37659B02D}" srcId="{57CF294F-A60A-4055-80A6-9B09AB5A7DB4}" destId="{2527CA85-5FAE-417B-8EB2-3AAC4A688B68}" srcOrd="3" destOrd="0" parTransId="{FD710AFC-3CBA-4369-9843-FEADECA32350}" sibTransId="{08312656-B4E3-4C6B-BF3F-1C9B6267ACC2}"/>
    <dgm:cxn modelId="{AF3E98F8-1BAD-4644-8BC0-ADD6BF0392C8}" srcId="{2527CA85-5FAE-417B-8EB2-3AAC4A688B68}" destId="{B6FC21ED-8AB7-440B-B03A-23E8EFD2E1E3}" srcOrd="0" destOrd="0" parTransId="{FB09A7FE-9BCD-4F1F-8D07-7C1231C527B7}" sibTransId="{687FB543-6FF9-4FE7-915C-10A5C176591B}"/>
    <dgm:cxn modelId="{D032C2F9-DE20-4547-8211-D712590B0A25}" srcId="{5D351051-ADD0-421D-B5D8-8B38F59AFF16}" destId="{ECAB9BCC-2C32-4BB3-8016-F715101B14C6}" srcOrd="0" destOrd="0" parTransId="{A018428C-100D-4573-BF78-38CF4E7EB0FD}" sibTransId="{E4784534-7C67-46A8-88B6-2239A012F11D}"/>
    <dgm:cxn modelId="{F9819D82-292D-48FE-B7BD-AEBEA4513203}" type="presParOf" srcId="{FF7CC3DE-E094-4D94-AB4A-B16F8ACE7A48}" destId="{595AD264-0A03-4488-91DD-2BF41A13DDA2}" srcOrd="0" destOrd="0" presId="urn:microsoft.com/office/officeart/2005/8/layout/vList2"/>
    <dgm:cxn modelId="{EEB81714-2E06-4CD5-8DC1-9FE6BDF1E6D4}" type="presParOf" srcId="{FF7CC3DE-E094-4D94-AB4A-B16F8ACE7A48}" destId="{8B81CABF-613C-4978-8FA0-D2B1F94A6F82}" srcOrd="1" destOrd="0" presId="urn:microsoft.com/office/officeart/2005/8/layout/vList2"/>
    <dgm:cxn modelId="{6D3BFF07-51B6-48AE-AC56-F69FFBAA505C}" type="presParOf" srcId="{FF7CC3DE-E094-4D94-AB4A-B16F8ACE7A48}" destId="{112736BD-1E66-4CF0-943D-50A38D53ED07}" srcOrd="2" destOrd="0" presId="urn:microsoft.com/office/officeart/2005/8/layout/vList2"/>
    <dgm:cxn modelId="{6BA90FBB-5735-440F-9085-5619DDEAD750}" type="presParOf" srcId="{FF7CC3DE-E094-4D94-AB4A-B16F8ACE7A48}" destId="{6599925A-5C08-4B64-BDAA-C8C865B4A70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F0D6D6-D493-4E4E-8989-AD3F2063280D}" type="doc">
      <dgm:prSet loTypeId="urn:microsoft.com/office/officeart/2005/8/layout/vList2" loCatId="list" qsTypeId="urn:microsoft.com/office/officeart/2005/8/quickstyle/3d4" qsCatId="3D" csTypeId="urn:microsoft.com/office/officeart/2005/8/colors/accent6_2" csCatId="accent6" phldr="1"/>
      <dgm:spPr/>
      <dgm:t>
        <a:bodyPr/>
        <a:lstStyle/>
        <a:p>
          <a:endParaRPr lang="en-ID"/>
        </a:p>
      </dgm:t>
    </dgm:pt>
    <dgm:pt modelId="{E56C26F1-1CFF-4D50-AA99-C72D044AFCE2}">
      <dgm:prSet phldrT="[Text]" custT="1"/>
      <dgm:spPr/>
      <dgm:t>
        <a:bodyPr/>
        <a:lstStyle/>
        <a:p>
          <a:pPr algn="just">
            <a:spcAft>
              <a:spcPts val="0"/>
            </a:spcAft>
          </a:pPr>
          <a:r>
            <a:rPr lang="en-US" sz="2200" dirty="0">
              <a:solidFill>
                <a:schemeClr val="tx1"/>
              </a:solidFill>
            </a:rPr>
            <a:t>Step 3: </a:t>
          </a:r>
        </a:p>
        <a:p>
          <a:pPr algn="just">
            <a:spcAft>
              <a:spcPct val="35000"/>
            </a:spcAft>
          </a:pPr>
          <a:r>
            <a:rPr kumimoji="0" lang="en-GB" altLang="en-US" sz="2200" b="0" i="0" u="none" strike="noStrike" cap="none" normalizeH="0" baseline="0" dirty="0">
              <a:ln/>
              <a:solidFill>
                <a:schemeClr val="tx1"/>
              </a:solidFill>
              <a:effectLst/>
              <a:ea typeface="Times New Roman" panose="02020603050405020304" pitchFamily="18" charset="0"/>
            </a:rPr>
            <a:t>Root diagnosis (using fault trees) to find the deviation of key parameters which causes system failure</a:t>
          </a:r>
          <a:endParaRPr lang="en-ID" sz="2200" dirty="0">
            <a:solidFill>
              <a:schemeClr val="tx1"/>
            </a:solidFill>
          </a:endParaRPr>
        </a:p>
      </dgm:t>
    </dgm:pt>
    <dgm:pt modelId="{514141D4-384A-40F8-A8AC-A34334562E29}" type="parTrans" cxnId="{EAD72CC2-7292-4FBB-9ED4-18A5649A50FF}">
      <dgm:prSet/>
      <dgm:spPr/>
      <dgm:t>
        <a:bodyPr/>
        <a:lstStyle/>
        <a:p>
          <a:endParaRPr lang="en-ID"/>
        </a:p>
      </dgm:t>
    </dgm:pt>
    <dgm:pt modelId="{D87D0148-233B-4B84-B4BB-5CE2649096A0}" type="sibTrans" cxnId="{EAD72CC2-7292-4FBB-9ED4-18A5649A50FF}">
      <dgm:prSet/>
      <dgm:spPr/>
      <dgm:t>
        <a:bodyPr/>
        <a:lstStyle/>
        <a:p>
          <a:endParaRPr lang="en-ID"/>
        </a:p>
      </dgm:t>
    </dgm:pt>
    <dgm:pt modelId="{AB35EF61-9A0C-493B-911B-D31C1CA78F9A}">
      <dgm:prSet phldrT="[Text]" custT="1"/>
      <dgm:spPr/>
      <dgm:t>
        <a:bodyPr/>
        <a:lstStyle/>
        <a:p>
          <a:pPr algn="just"/>
          <a:endParaRPr lang="en-ID" sz="2200" dirty="0"/>
        </a:p>
      </dgm:t>
    </dgm:pt>
    <dgm:pt modelId="{345F7274-FB9E-4A92-9A51-0E757965C789}" type="parTrans" cxnId="{3D48273C-BCCA-4B22-B4F3-0D0C7741C088}">
      <dgm:prSet/>
      <dgm:spPr/>
      <dgm:t>
        <a:bodyPr/>
        <a:lstStyle/>
        <a:p>
          <a:endParaRPr lang="en-ID"/>
        </a:p>
      </dgm:t>
    </dgm:pt>
    <dgm:pt modelId="{851B1067-E704-48EF-AFC6-34C11A590B42}" type="sibTrans" cxnId="{3D48273C-BCCA-4B22-B4F3-0D0C7741C088}">
      <dgm:prSet/>
      <dgm:spPr/>
      <dgm:t>
        <a:bodyPr/>
        <a:lstStyle/>
        <a:p>
          <a:endParaRPr lang="en-ID"/>
        </a:p>
      </dgm:t>
    </dgm:pt>
    <dgm:pt modelId="{FF7CC3DE-E094-4D94-AB4A-B16F8ACE7A48}" type="pres">
      <dgm:prSet presAssocID="{4DF0D6D6-D493-4E4E-8989-AD3F2063280D}" presName="linear" presStyleCnt="0">
        <dgm:presLayoutVars>
          <dgm:animLvl val="lvl"/>
          <dgm:resizeHandles val="exact"/>
        </dgm:presLayoutVars>
      </dgm:prSet>
      <dgm:spPr/>
    </dgm:pt>
    <dgm:pt modelId="{595AD264-0A03-4488-91DD-2BF41A13DDA2}" type="pres">
      <dgm:prSet presAssocID="{E56C26F1-1CFF-4D50-AA99-C72D044AFCE2}" presName="parentText" presStyleLbl="node1" presStyleIdx="0" presStyleCnt="1" custScaleX="65865" custLinFactY="54914" custLinFactNeighborX="12747" custLinFactNeighborY="100000">
        <dgm:presLayoutVars>
          <dgm:chMax val="0"/>
          <dgm:bulletEnabled val="1"/>
        </dgm:presLayoutVars>
      </dgm:prSet>
      <dgm:spPr/>
    </dgm:pt>
    <dgm:pt modelId="{8B81CABF-613C-4978-8FA0-D2B1F94A6F82}" type="pres">
      <dgm:prSet presAssocID="{E56C26F1-1CFF-4D50-AA99-C72D044AFCE2}" presName="childText" presStyleLbl="revTx" presStyleIdx="0" presStyleCnt="1">
        <dgm:presLayoutVars>
          <dgm:bulletEnabled val="1"/>
        </dgm:presLayoutVars>
      </dgm:prSet>
      <dgm:spPr/>
    </dgm:pt>
  </dgm:ptLst>
  <dgm:cxnLst>
    <dgm:cxn modelId="{90EFCD38-8579-4B3B-845C-F98DC9FC61BA}" type="presOf" srcId="{4DF0D6D6-D493-4E4E-8989-AD3F2063280D}" destId="{FF7CC3DE-E094-4D94-AB4A-B16F8ACE7A48}" srcOrd="0" destOrd="0" presId="urn:microsoft.com/office/officeart/2005/8/layout/vList2"/>
    <dgm:cxn modelId="{3D48273C-BCCA-4B22-B4F3-0D0C7741C088}" srcId="{E56C26F1-1CFF-4D50-AA99-C72D044AFCE2}" destId="{AB35EF61-9A0C-493B-911B-D31C1CA78F9A}" srcOrd="0" destOrd="0" parTransId="{345F7274-FB9E-4A92-9A51-0E757965C789}" sibTransId="{851B1067-E704-48EF-AFC6-34C11A590B42}"/>
    <dgm:cxn modelId="{04E78A67-9417-46EE-B53B-0A96C3AF3A0A}" type="presOf" srcId="{E56C26F1-1CFF-4D50-AA99-C72D044AFCE2}" destId="{595AD264-0A03-4488-91DD-2BF41A13DDA2}" srcOrd="0" destOrd="0" presId="urn:microsoft.com/office/officeart/2005/8/layout/vList2"/>
    <dgm:cxn modelId="{13C723BF-0683-4876-A3C2-D4F2FA4E2A4D}" type="presOf" srcId="{AB35EF61-9A0C-493B-911B-D31C1CA78F9A}" destId="{8B81CABF-613C-4978-8FA0-D2B1F94A6F82}" srcOrd="0" destOrd="0" presId="urn:microsoft.com/office/officeart/2005/8/layout/vList2"/>
    <dgm:cxn modelId="{EAD72CC2-7292-4FBB-9ED4-18A5649A50FF}" srcId="{4DF0D6D6-D493-4E4E-8989-AD3F2063280D}" destId="{E56C26F1-1CFF-4D50-AA99-C72D044AFCE2}" srcOrd="0" destOrd="0" parTransId="{514141D4-384A-40F8-A8AC-A34334562E29}" sibTransId="{D87D0148-233B-4B84-B4BB-5CE2649096A0}"/>
    <dgm:cxn modelId="{F9819D82-292D-48FE-B7BD-AEBEA4513203}" type="presParOf" srcId="{FF7CC3DE-E094-4D94-AB4A-B16F8ACE7A48}" destId="{595AD264-0A03-4488-91DD-2BF41A13DDA2}" srcOrd="0" destOrd="0" presId="urn:microsoft.com/office/officeart/2005/8/layout/vList2"/>
    <dgm:cxn modelId="{EEB81714-2E06-4CD5-8DC1-9FE6BDF1E6D4}" type="presParOf" srcId="{FF7CC3DE-E094-4D94-AB4A-B16F8ACE7A48}" destId="{8B81CABF-613C-4978-8FA0-D2B1F94A6F8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F0D6D6-D493-4E4E-8989-AD3F2063280D}"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ID"/>
        </a:p>
      </dgm:t>
    </dgm:pt>
    <dgm:pt modelId="{AB35EF61-9A0C-493B-911B-D31C1CA78F9A}">
      <dgm:prSet phldrT="[Text]" custT="1"/>
      <dgm:spPr/>
      <dgm:t>
        <a:bodyPr/>
        <a:lstStyle/>
        <a:p>
          <a:pPr algn="just"/>
          <a:r>
            <a:rPr kumimoji="0" lang="en-GB" altLang="en-US" sz="2400" b="0" i="0" u="none" strike="noStrike" cap="none" normalizeH="0" baseline="0" dirty="0">
              <a:ln>
                <a:noFill/>
              </a:ln>
              <a:solidFill>
                <a:srgbClr val="000000"/>
              </a:solidFill>
              <a:effectLst/>
              <a:ea typeface="Times New Roman" panose="02020603050405020304" pitchFamily="18" charset="0"/>
            </a:rPr>
            <a:t>Step 4: Qualitative evaluation of system reliability</a:t>
          </a:r>
          <a:endParaRPr lang="en-ID" sz="2200" dirty="0"/>
        </a:p>
      </dgm:t>
    </dgm:pt>
    <dgm:pt modelId="{345F7274-FB9E-4A92-9A51-0E757965C789}" type="parTrans" cxnId="{3D48273C-BCCA-4B22-B4F3-0D0C7741C088}">
      <dgm:prSet/>
      <dgm:spPr/>
      <dgm:t>
        <a:bodyPr/>
        <a:lstStyle/>
        <a:p>
          <a:endParaRPr lang="en-ID"/>
        </a:p>
      </dgm:t>
    </dgm:pt>
    <dgm:pt modelId="{851B1067-E704-48EF-AFC6-34C11A590B42}" type="sibTrans" cxnId="{3D48273C-BCCA-4B22-B4F3-0D0C7741C088}">
      <dgm:prSet/>
      <dgm:spPr/>
      <dgm:t>
        <a:bodyPr/>
        <a:lstStyle/>
        <a:p>
          <a:endParaRPr lang="en-ID"/>
        </a:p>
      </dgm:t>
    </dgm:pt>
    <dgm:pt modelId="{B31186D8-A1EE-40CC-B077-17ED17A7F351}">
      <dgm:prSet phldrT="[Text]" custT="1"/>
      <dgm:spPr/>
      <dgm:t>
        <a:bodyPr/>
        <a:lstStyle/>
        <a:p>
          <a:pPr marL="228600" indent="0" algn="just">
            <a:buFont typeface="Wingdings" panose="05000000000000000000" pitchFamily="2" charset="2"/>
            <a:buChar char="§"/>
          </a:pPr>
          <a:r>
            <a:rPr lang="en-GB" sz="2200" dirty="0"/>
            <a:t> The root causes of the increase of the cold wall inlet water temperature:</a:t>
          </a:r>
          <a:endParaRPr lang="en-ID" sz="2200" dirty="0"/>
        </a:p>
      </dgm:t>
    </dgm:pt>
    <dgm:pt modelId="{80720869-9237-414E-A0F1-F02FF0578E63}" type="parTrans" cxnId="{C2E4E1C2-424B-4DC7-BFBB-BD1A7F528B4E}">
      <dgm:prSet/>
      <dgm:spPr/>
      <dgm:t>
        <a:bodyPr/>
        <a:lstStyle/>
        <a:p>
          <a:endParaRPr lang="en-ID"/>
        </a:p>
      </dgm:t>
    </dgm:pt>
    <dgm:pt modelId="{70BA7EF5-3840-48D8-B20D-9DD80ABF724B}" type="sibTrans" cxnId="{C2E4E1C2-424B-4DC7-BFBB-BD1A7F528B4E}">
      <dgm:prSet/>
      <dgm:spPr/>
      <dgm:t>
        <a:bodyPr/>
        <a:lstStyle/>
        <a:p>
          <a:endParaRPr lang="en-ID"/>
        </a:p>
      </dgm:t>
    </dgm:pt>
    <dgm:pt modelId="{D82C5BAD-7623-446B-BA06-494387E0F257}">
      <dgm:prSet custT="1"/>
      <dgm:spPr/>
      <dgm:t>
        <a:bodyPr/>
        <a:lstStyle/>
        <a:p>
          <a:pPr marL="714375" indent="-177800" algn="just">
            <a:buFont typeface="Calibri" panose="020F0502020204030204" pitchFamily="34" charset="0"/>
            <a:buChar char="-"/>
          </a:pPr>
          <a:r>
            <a:rPr lang="en-GB" sz="2200" dirty="0"/>
            <a:t>the system rupture (the basement structure, the expansion tank inlet pipe, the expansion tank outlet pipe, the radiator outlet pipe, and the radiator water tubes);</a:t>
          </a:r>
          <a:endParaRPr lang="en-ID" sz="2200" dirty="0"/>
        </a:p>
      </dgm:t>
    </dgm:pt>
    <dgm:pt modelId="{F90C1FB2-E2B5-401B-B8D1-60D42E4C6426}" type="parTrans" cxnId="{805673A4-96F6-488E-8F2A-EABFC2023621}">
      <dgm:prSet/>
      <dgm:spPr/>
      <dgm:t>
        <a:bodyPr/>
        <a:lstStyle/>
        <a:p>
          <a:endParaRPr lang="en-ID"/>
        </a:p>
      </dgm:t>
    </dgm:pt>
    <dgm:pt modelId="{0EF6FEE4-25A0-4412-BDC9-08ADCF46C7D7}" type="sibTrans" cxnId="{805673A4-96F6-488E-8F2A-EABFC2023621}">
      <dgm:prSet/>
      <dgm:spPr/>
      <dgm:t>
        <a:bodyPr/>
        <a:lstStyle/>
        <a:p>
          <a:endParaRPr lang="en-ID"/>
        </a:p>
      </dgm:t>
    </dgm:pt>
    <dgm:pt modelId="{C747CEE0-4562-4DD4-99F7-DAAED4E346B3}">
      <dgm:prSet custT="1"/>
      <dgm:spPr/>
      <dgm:t>
        <a:bodyPr/>
        <a:lstStyle/>
        <a:p>
          <a:pPr marL="714375" indent="-177800" algn="just">
            <a:buFont typeface="Calibri" panose="020F0502020204030204" pitchFamily="34" charset="0"/>
            <a:buChar char="-"/>
          </a:pPr>
          <a:r>
            <a:rPr lang="en-GB" sz="2200" dirty="0"/>
            <a:t>the failure of fans; and </a:t>
          </a:r>
          <a:endParaRPr lang="en-ID" sz="2200" dirty="0"/>
        </a:p>
      </dgm:t>
    </dgm:pt>
    <dgm:pt modelId="{AE08DD97-0392-4E3D-8535-C92B66D01137}" type="parTrans" cxnId="{0D520F02-4B73-4A78-BB4F-3A0D1AE604D6}">
      <dgm:prSet/>
      <dgm:spPr/>
      <dgm:t>
        <a:bodyPr/>
        <a:lstStyle/>
        <a:p>
          <a:endParaRPr lang="en-ID"/>
        </a:p>
      </dgm:t>
    </dgm:pt>
    <dgm:pt modelId="{2C5FA5FD-5141-4271-9D84-A76092CAB57E}" type="sibTrans" cxnId="{0D520F02-4B73-4A78-BB4F-3A0D1AE604D6}">
      <dgm:prSet/>
      <dgm:spPr/>
      <dgm:t>
        <a:bodyPr/>
        <a:lstStyle/>
        <a:p>
          <a:endParaRPr lang="en-ID"/>
        </a:p>
      </dgm:t>
    </dgm:pt>
    <dgm:pt modelId="{071A192A-3504-4FE6-97FF-263910735D6C}">
      <dgm:prSet custT="1"/>
      <dgm:spPr/>
      <dgm:t>
        <a:bodyPr/>
        <a:lstStyle/>
        <a:p>
          <a:pPr marL="714375" indent="-177800" algn="just">
            <a:buFont typeface="Calibri" panose="020F0502020204030204" pitchFamily="34" charset="0"/>
            <a:buChar char="-"/>
          </a:pPr>
          <a:r>
            <a:rPr lang="en-GB" sz="2200" dirty="0"/>
            <a:t>the increase of atmospheric air temperature.</a:t>
          </a:r>
          <a:endParaRPr lang="en-ID" sz="2200" dirty="0"/>
        </a:p>
      </dgm:t>
    </dgm:pt>
    <dgm:pt modelId="{1ACE7437-1219-4F6E-9959-93C38B98DCE2}" type="parTrans" cxnId="{A2EE7077-76AA-4D46-99A4-708DD7EB1D81}">
      <dgm:prSet/>
      <dgm:spPr/>
      <dgm:t>
        <a:bodyPr/>
        <a:lstStyle/>
        <a:p>
          <a:endParaRPr lang="en-ID"/>
        </a:p>
      </dgm:t>
    </dgm:pt>
    <dgm:pt modelId="{A0C46ADF-CD31-4FA5-B373-C247C91437E4}" type="sibTrans" cxnId="{A2EE7077-76AA-4D46-99A4-708DD7EB1D81}">
      <dgm:prSet/>
      <dgm:spPr/>
      <dgm:t>
        <a:bodyPr/>
        <a:lstStyle/>
        <a:p>
          <a:endParaRPr lang="en-ID"/>
        </a:p>
      </dgm:t>
    </dgm:pt>
    <dgm:pt modelId="{2E2F02D1-FA7A-4EB0-B9F0-9A86DF3AC864}">
      <dgm:prSet phldrT="[Text]" custT="1"/>
      <dgm:spPr/>
      <dgm:t>
        <a:bodyPr/>
        <a:lstStyle/>
        <a:p>
          <a:pPr marL="714375" indent="-177800" algn="just">
            <a:buFont typeface="Wingdings" panose="05000000000000000000" pitchFamily="2" charset="2"/>
            <a:buNone/>
          </a:pPr>
          <a:r>
            <a:rPr lang="en-GB" sz="2200" dirty="0"/>
            <a:t>- the flow resistances (blockage and fouling) in the system (in the chimney inlet, the radiator channels and tubes, the expansion tank inlet pipe, the expansion tank outlet pipe, and the radiator outlet pipe); </a:t>
          </a:r>
          <a:endParaRPr lang="en-ID" sz="2200" dirty="0"/>
        </a:p>
      </dgm:t>
    </dgm:pt>
    <dgm:pt modelId="{75A9C7C9-ACB0-4734-85B3-834BC96E5DF3}" type="parTrans" cxnId="{095E8C28-6956-4FC5-B440-85859366D20F}">
      <dgm:prSet/>
      <dgm:spPr/>
      <dgm:t>
        <a:bodyPr/>
        <a:lstStyle/>
        <a:p>
          <a:endParaRPr lang="en-ID"/>
        </a:p>
      </dgm:t>
    </dgm:pt>
    <dgm:pt modelId="{E12292B0-05F3-4191-B0C5-AE17FFB7E4EE}" type="sibTrans" cxnId="{095E8C28-6956-4FC5-B440-85859366D20F}">
      <dgm:prSet/>
      <dgm:spPr/>
      <dgm:t>
        <a:bodyPr/>
        <a:lstStyle/>
        <a:p>
          <a:endParaRPr lang="en-ID"/>
        </a:p>
      </dgm:t>
    </dgm:pt>
    <dgm:pt modelId="{FF7CC3DE-E094-4D94-AB4A-B16F8ACE7A48}" type="pres">
      <dgm:prSet presAssocID="{4DF0D6D6-D493-4E4E-8989-AD3F2063280D}" presName="linear" presStyleCnt="0">
        <dgm:presLayoutVars>
          <dgm:animLvl val="lvl"/>
          <dgm:resizeHandles val="exact"/>
        </dgm:presLayoutVars>
      </dgm:prSet>
      <dgm:spPr/>
    </dgm:pt>
    <dgm:pt modelId="{4B1FB767-B585-493D-999C-021CC5BD77FD}" type="pres">
      <dgm:prSet presAssocID="{AB35EF61-9A0C-493B-911B-D31C1CA78F9A}" presName="parentText" presStyleLbl="node1" presStyleIdx="0" presStyleCnt="1" custLinFactY="-60661" custLinFactNeighborX="0" custLinFactNeighborY="-100000">
        <dgm:presLayoutVars>
          <dgm:chMax val="0"/>
          <dgm:bulletEnabled val="1"/>
        </dgm:presLayoutVars>
      </dgm:prSet>
      <dgm:spPr/>
    </dgm:pt>
    <dgm:pt modelId="{2F53317F-4715-4128-8391-5CDEEBC9CA03}" type="pres">
      <dgm:prSet presAssocID="{AB35EF61-9A0C-493B-911B-D31C1CA78F9A}" presName="childText" presStyleLbl="revTx" presStyleIdx="0" presStyleCnt="1">
        <dgm:presLayoutVars>
          <dgm:bulletEnabled val="1"/>
        </dgm:presLayoutVars>
      </dgm:prSet>
      <dgm:spPr/>
    </dgm:pt>
  </dgm:ptLst>
  <dgm:cxnLst>
    <dgm:cxn modelId="{0D520F02-4B73-4A78-BB4F-3A0D1AE604D6}" srcId="{AB35EF61-9A0C-493B-911B-D31C1CA78F9A}" destId="{C747CEE0-4562-4DD4-99F7-DAAED4E346B3}" srcOrd="3" destOrd="0" parTransId="{AE08DD97-0392-4E3D-8535-C92B66D01137}" sibTransId="{2C5FA5FD-5141-4271-9D84-A76092CAB57E}"/>
    <dgm:cxn modelId="{26AFDF12-C1CF-4310-8A43-9E04D8BB4F85}" type="presOf" srcId="{2E2F02D1-FA7A-4EB0-B9F0-9A86DF3AC864}" destId="{2F53317F-4715-4128-8391-5CDEEBC9CA03}" srcOrd="0" destOrd="1" presId="urn:microsoft.com/office/officeart/2005/8/layout/vList2"/>
    <dgm:cxn modelId="{8DEBC324-FB45-453D-9AC1-552DEA85333C}" type="presOf" srcId="{AB35EF61-9A0C-493B-911B-D31C1CA78F9A}" destId="{4B1FB767-B585-493D-999C-021CC5BD77FD}" srcOrd="0" destOrd="0" presId="urn:microsoft.com/office/officeart/2005/8/layout/vList2"/>
    <dgm:cxn modelId="{AEBBC726-F371-4863-B73C-305B3BDAF341}" type="presOf" srcId="{B31186D8-A1EE-40CC-B077-17ED17A7F351}" destId="{2F53317F-4715-4128-8391-5CDEEBC9CA03}" srcOrd="0" destOrd="0" presId="urn:microsoft.com/office/officeart/2005/8/layout/vList2"/>
    <dgm:cxn modelId="{095E8C28-6956-4FC5-B440-85859366D20F}" srcId="{AB35EF61-9A0C-493B-911B-D31C1CA78F9A}" destId="{2E2F02D1-FA7A-4EB0-B9F0-9A86DF3AC864}" srcOrd="1" destOrd="0" parTransId="{75A9C7C9-ACB0-4734-85B3-834BC96E5DF3}" sibTransId="{E12292B0-05F3-4191-B0C5-AE17FFB7E4EE}"/>
    <dgm:cxn modelId="{90EFCD38-8579-4B3B-845C-F98DC9FC61BA}" type="presOf" srcId="{4DF0D6D6-D493-4E4E-8989-AD3F2063280D}" destId="{FF7CC3DE-E094-4D94-AB4A-B16F8ACE7A48}" srcOrd="0" destOrd="0" presId="urn:microsoft.com/office/officeart/2005/8/layout/vList2"/>
    <dgm:cxn modelId="{3D48273C-BCCA-4B22-B4F3-0D0C7741C088}" srcId="{4DF0D6D6-D493-4E4E-8989-AD3F2063280D}" destId="{AB35EF61-9A0C-493B-911B-D31C1CA78F9A}" srcOrd="0" destOrd="0" parTransId="{345F7274-FB9E-4A92-9A51-0E757965C789}" sibTransId="{851B1067-E704-48EF-AFC6-34C11A590B42}"/>
    <dgm:cxn modelId="{435B7D55-F7B3-48E8-8603-B3668CE94569}" type="presOf" srcId="{071A192A-3504-4FE6-97FF-263910735D6C}" destId="{2F53317F-4715-4128-8391-5CDEEBC9CA03}" srcOrd="0" destOrd="4" presId="urn:microsoft.com/office/officeart/2005/8/layout/vList2"/>
    <dgm:cxn modelId="{A2EE7077-76AA-4D46-99A4-708DD7EB1D81}" srcId="{AB35EF61-9A0C-493B-911B-D31C1CA78F9A}" destId="{071A192A-3504-4FE6-97FF-263910735D6C}" srcOrd="4" destOrd="0" parTransId="{1ACE7437-1219-4F6E-9959-93C38B98DCE2}" sibTransId="{A0C46ADF-CD31-4FA5-B373-C247C91437E4}"/>
    <dgm:cxn modelId="{805673A4-96F6-488E-8F2A-EABFC2023621}" srcId="{AB35EF61-9A0C-493B-911B-D31C1CA78F9A}" destId="{D82C5BAD-7623-446B-BA06-494387E0F257}" srcOrd="2" destOrd="0" parTransId="{F90C1FB2-E2B5-401B-B8D1-60D42E4C6426}" sibTransId="{0EF6FEE4-25A0-4412-BDC9-08ADCF46C7D7}"/>
    <dgm:cxn modelId="{59903FA7-F482-4FFF-82DB-32AA30E6FBEC}" type="presOf" srcId="{D82C5BAD-7623-446B-BA06-494387E0F257}" destId="{2F53317F-4715-4128-8391-5CDEEBC9CA03}" srcOrd="0" destOrd="2" presId="urn:microsoft.com/office/officeart/2005/8/layout/vList2"/>
    <dgm:cxn modelId="{C2E4E1C2-424B-4DC7-BFBB-BD1A7F528B4E}" srcId="{AB35EF61-9A0C-493B-911B-D31C1CA78F9A}" destId="{B31186D8-A1EE-40CC-B077-17ED17A7F351}" srcOrd="0" destOrd="0" parTransId="{80720869-9237-414E-A0F1-F02FF0578E63}" sibTransId="{70BA7EF5-3840-48D8-B20D-9DD80ABF724B}"/>
    <dgm:cxn modelId="{83214CFA-BEF2-4DC9-A241-2ACED5ECA273}" type="presOf" srcId="{C747CEE0-4562-4DD4-99F7-DAAED4E346B3}" destId="{2F53317F-4715-4128-8391-5CDEEBC9CA03}" srcOrd="0" destOrd="3" presId="urn:microsoft.com/office/officeart/2005/8/layout/vList2"/>
    <dgm:cxn modelId="{A1DEF970-6E0B-44F5-8F14-46913852F023}" type="presParOf" srcId="{FF7CC3DE-E094-4D94-AB4A-B16F8ACE7A48}" destId="{4B1FB767-B585-493D-999C-021CC5BD77FD}" srcOrd="0" destOrd="0" presId="urn:microsoft.com/office/officeart/2005/8/layout/vList2"/>
    <dgm:cxn modelId="{CDBA3331-686D-4B7B-A4C8-CFF18146B766}" type="presParOf" srcId="{FF7CC3DE-E094-4D94-AB4A-B16F8ACE7A48}" destId="{2F53317F-4715-4128-8391-5CDEEBC9CA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0D6D6-D493-4E4E-8989-AD3F2063280D}" type="doc">
      <dgm:prSet loTypeId="urn:microsoft.com/office/officeart/2005/8/layout/vList2" loCatId="list" qsTypeId="urn:microsoft.com/office/officeart/2005/8/quickstyle/simple3" qsCatId="simple" csTypeId="urn:microsoft.com/office/officeart/2005/8/colors/accent6_2" csCatId="accent6" phldr="1"/>
      <dgm:spPr/>
      <dgm:t>
        <a:bodyPr/>
        <a:lstStyle/>
        <a:p>
          <a:endParaRPr lang="en-ID"/>
        </a:p>
      </dgm:t>
    </dgm:pt>
    <dgm:pt modelId="{AB35EF61-9A0C-493B-911B-D31C1CA78F9A}">
      <dgm:prSet phldrT="[Text]" custT="1"/>
      <dgm:spPr/>
      <dgm:t>
        <a:bodyPr/>
        <a:lstStyle/>
        <a:p>
          <a:pPr algn="just"/>
          <a:r>
            <a:rPr kumimoji="0" lang="en-GB" altLang="en-US" sz="2400" b="0" i="0" u="none" strike="noStrike" cap="none" normalizeH="0" baseline="0" dirty="0">
              <a:ln>
                <a:noFill/>
              </a:ln>
              <a:solidFill>
                <a:srgbClr val="000000"/>
              </a:solidFill>
              <a:effectLst/>
              <a:ea typeface="Times New Roman" panose="02020603050405020304" pitchFamily="18" charset="0"/>
            </a:rPr>
            <a:t>Step 4: Qualitative evaluation of system reliability</a:t>
          </a:r>
          <a:endParaRPr lang="en-ID" sz="2200" dirty="0"/>
        </a:p>
      </dgm:t>
    </dgm:pt>
    <dgm:pt modelId="{345F7274-FB9E-4A92-9A51-0E757965C789}" type="parTrans" cxnId="{3D48273C-BCCA-4B22-B4F3-0D0C7741C088}">
      <dgm:prSet/>
      <dgm:spPr/>
      <dgm:t>
        <a:bodyPr/>
        <a:lstStyle/>
        <a:p>
          <a:endParaRPr lang="en-ID"/>
        </a:p>
      </dgm:t>
    </dgm:pt>
    <dgm:pt modelId="{851B1067-E704-48EF-AFC6-34C11A590B42}" type="sibTrans" cxnId="{3D48273C-BCCA-4B22-B4F3-0D0C7741C088}">
      <dgm:prSet/>
      <dgm:spPr/>
      <dgm:t>
        <a:bodyPr/>
        <a:lstStyle/>
        <a:p>
          <a:endParaRPr lang="en-ID"/>
        </a:p>
      </dgm:t>
    </dgm:pt>
    <dgm:pt modelId="{B31186D8-A1EE-40CC-B077-17ED17A7F351}">
      <dgm:prSet phldrT="[Text]" custT="1"/>
      <dgm:spPr/>
      <dgm:t>
        <a:bodyPr/>
        <a:lstStyle/>
        <a:p>
          <a:pPr marL="630238" indent="-401638" algn="just">
            <a:lnSpc>
              <a:spcPct val="100000"/>
            </a:lnSpc>
            <a:spcAft>
              <a:spcPts val="1200"/>
            </a:spcAft>
            <a:buFont typeface="Wingdings" panose="05000000000000000000" pitchFamily="2" charset="2"/>
            <a:buChar char="q"/>
          </a:pPr>
          <a:r>
            <a:rPr lang="en-GB" sz="2200" dirty="0"/>
            <a:t>The mechanical SSCs (basement, expansion tank, dry radiator, chimney, system piping, etc.) shall be designed to withstand the loads caused by the external hazards in the site. They shall be designed, manufactured and fabricated with suitable quality requirements. </a:t>
          </a:r>
          <a:endParaRPr lang="en-ID" sz="2200" dirty="0"/>
        </a:p>
      </dgm:t>
    </dgm:pt>
    <dgm:pt modelId="{80720869-9237-414E-A0F1-F02FF0578E63}" type="parTrans" cxnId="{C2E4E1C2-424B-4DC7-BFBB-BD1A7F528B4E}">
      <dgm:prSet/>
      <dgm:spPr/>
      <dgm:t>
        <a:bodyPr/>
        <a:lstStyle/>
        <a:p>
          <a:endParaRPr lang="en-ID"/>
        </a:p>
      </dgm:t>
    </dgm:pt>
    <dgm:pt modelId="{70BA7EF5-3840-48D8-B20D-9DD80ABF724B}" type="sibTrans" cxnId="{C2E4E1C2-424B-4DC7-BFBB-BD1A7F528B4E}">
      <dgm:prSet/>
      <dgm:spPr/>
      <dgm:t>
        <a:bodyPr/>
        <a:lstStyle/>
        <a:p>
          <a:endParaRPr lang="en-ID"/>
        </a:p>
      </dgm:t>
    </dgm:pt>
    <dgm:pt modelId="{0AF6F22C-8DC8-4077-8A8D-092580EC93D7}">
      <dgm:prSet phldrT="[Text]" custT="1"/>
      <dgm:spPr/>
      <dgm:t>
        <a:bodyPr/>
        <a:lstStyle/>
        <a:p>
          <a:pPr marL="228600" indent="0" algn="just">
            <a:lnSpc>
              <a:spcPct val="100000"/>
            </a:lnSpc>
            <a:spcAft>
              <a:spcPct val="20000"/>
            </a:spcAft>
            <a:buFont typeface="Wingdings" panose="05000000000000000000" pitchFamily="2" charset="2"/>
            <a:buNone/>
          </a:pPr>
          <a:endParaRPr lang="en-ID" sz="2200" dirty="0"/>
        </a:p>
      </dgm:t>
    </dgm:pt>
    <dgm:pt modelId="{D2577DDF-9748-4CB4-9913-1CC649A64FC9}" type="parTrans" cxnId="{EA80EA29-EAE3-4265-A72C-8633A542A9C8}">
      <dgm:prSet/>
      <dgm:spPr/>
      <dgm:t>
        <a:bodyPr/>
        <a:lstStyle/>
        <a:p>
          <a:endParaRPr lang="en-ID"/>
        </a:p>
      </dgm:t>
    </dgm:pt>
    <dgm:pt modelId="{2D950DED-AB2F-44C9-A0EA-9A7EB8D1E61C}" type="sibTrans" cxnId="{EA80EA29-EAE3-4265-A72C-8633A542A9C8}">
      <dgm:prSet/>
      <dgm:spPr/>
      <dgm:t>
        <a:bodyPr/>
        <a:lstStyle/>
        <a:p>
          <a:endParaRPr lang="en-ID"/>
        </a:p>
      </dgm:t>
    </dgm:pt>
    <dgm:pt modelId="{01D98ABB-759D-41B3-95F0-21EEB605DEE1}">
      <dgm:prSet phldrT="[Text]" custT="1"/>
      <dgm:spPr/>
      <dgm:t>
        <a:bodyPr/>
        <a:lstStyle/>
        <a:p>
          <a:pPr marL="630238" indent="-401638" algn="just">
            <a:lnSpc>
              <a:spcPct val="100000"/>
            </a:lnSpc>
            <a:spcAft>
              <a:spcPct val="20000"/>
            </a:spcAft>
            <a:buFont typeface="Wingdings" panose="05000000000000000000" pitchFamily="2" charset="2"/>
            <a:buChar char="q"/>
          </a:pPr>
          <a:r>
            <a:rPr lang="en-GB" sz="2200" dirty="0"/>
            <a:t>To monitor the mechanical system integrity and the flow resistances, additional features, such as leak detector, flow rate meter, or basement water level indicator, should be available. The appropriate interconnections and isolation capabilities are also needed. </a:t>
          </a:r>
          <a:endParaRPr lang="en-ID" sz="2200" dirty="0"/>
        </a:p>
      </dgm:t>
    </dgm:pt>
    <dgm:pt modelId="{0096E466-615A-49EB-8E75-37FD12592CA5}" type="parTrans" cxnId="{046926B1-AD6A-4425-A172-FE741B123308}">
      <dgm:prSet/>
      <dgm:spPr/>
      <dgm:t>
        <a:bodyPr/>
        <a:lstStyle/>
        <a:p>
          <a:endParaRPr lang="en-ID"/>
        </a:p>
      </dgm:t>
    </dgm:pt>
    <dgm:pt modelId="{15E1E397-892C-438B-AA92-4386A213FC87}" type="sibTrans" cxnId="{046926B1-AD6A-4425-A172-FE741B123308}">
      <dgm:prSet/>
      <dgm:spPr/>
      <dgm:t>
        <a:bodyPr/>
        <a:lstStyle/>
        <a:p>
          <a:endParaRPr lang="en-ID"/>
        </a:p>
      </dgm:t>
    </dgm:pt>
    <dgm:pt modelId="{FF7CC3DE-E094-4D94-AB4A-B16F8ACE7A48}" type="pres">
      <dgm:prSet presAssocID="{4DF0D6D6-D493-4E4E-8989-AD3F2063280D}" presName="linear" presStyleCnt="0">
        <dgm:presLayoutVars>
          <dgm:animLvl val="lvl"/>
          <dgm:resizeHandles val="exact"/>
        </dgm:presLayoutVars>
      </dgm:prSet>
      <dgm:spPr/>
    </dgm:pt>
    <dgm:pt modelId="{4B1FB767-B585-493D-999C-021CC5BD77FD}" type="pres">
      <dgm:prSet presAssocID="{AB35EF61-9A0C-493B-911B-D31C1CA78F9A}" presName="parentText" presStyleLbl="node1" presStyleIdx="0" presStyleCnt="1" custLinFactY="-60661" custLinFactNeighborX="0" custLinFactNeighborY="-100000">
        <dgm:presLayoutVars>
          <dgm:chMax val="0"/>
          <dgm:bulletEnabled val="1"/>
        </dgm:presLayoutVars>
      </dgm:prSet>
      <dgm:spPr/>
    </dgm:pt>
    <dgm:pt modelId="{2F53317F-4715-4128-8391-5CDEEBC9CA03}" type="pres">
      <dgm:prSet presAssocID="{AB35EF61-9A0C-493B-911B-D31C1CA78F9A}" presName="childText" presStyleLbl="revTx" presStyleIdx="0" presStyleCnt="1">
        <dgm:presLayoutVars>
          <dgm:bulletEnabled val="1"/>
        </dgm:presLayoutVars>
      </dgm:prSet>
      <dgm:spPr/>
    </dgm:pt>
  </dgm:ptLst>
  <dgm:cxnLst>
    <dgm:cxn modelId="{8DEBC324-FB45-453D-9AC1-552DEA85333C}" type="presOf" srcId="{AB35EF61-9A0C-493B-911B-D31C1CA78F9A}" destId="{4B1FB767-B585-493D-999C-021CC5BD77FD}" srcOrd="0" destOrd="0" presId="urn:microsoft.com/office/officeart/2005/8/layout/vList2"/>
    <dgm:cxn modelId="{AEBBC726-F371-4863-B73C-305B3BDAF341}" type="presOf" srcId="{B31186D8-A1EE-40CC-B077-17ED17A7F351}" destId="{2F53317F-4715-4128-8391-5CDEEBC9CA03}" srcOrd="0" destOrd="0" presId="urn:microsoft.com/office/officeart/2005/8/layout/vList2"/>
    <dgm:cxn modelId="{EA80EA29-EAE3-4265-A72C-8633A542A9C8}" srcId="{AB35EF61-9A0C-493B-911B-D31C1CA78F9A}" destId="{0AF6F22C-8DC8-4077-8A8D-092580EC93D7}" srcOrd="2" destOrd="0" parTransId="{D2577DDF-9748-4CB4-9913-1CC649A64FC9}" sibTransId="{2D950DED-AB2F-44C9-A0EA-9A7EB8D1E61C}"/>
    <dgm:cxn modelId="{90EFCD38-8579-4B3B-845C-F98DC9FC61BA}" type="presOf" srcId="{4DF0D6D6-D493-4E4E-8989-AD3F2063280D}" destId="{FF7CC3DE-E094-4D94-AB4A-B16F8ACE7A48}" srcOrd="0" destOrd="0" presId="urn:microsoft.com/office/officeart/2005/8/layout/vList2"/>
    <dgm:cxn modelId="{3D48273C-BCCA-4B22-B4F3-0D0C7741C088}" srcId="{4DF0D6D6-D493-4E4E-8989-AD3F2063280D}" destId="{AB35EF61-9A0C-493B-911B-D31C1CA78F9A}" srcOrd="0" destOrd="0" parTransId="{345F7274-FB9E-4A92-9A51-0E757965C789}" sibTransId="{851B1067-E704-48EF-AFC6-34C11A590B42}"/>
    <dgm:cxn modelId="{08B01166-72FA-43EE-9ED9-C457778580CF}" type="presOf" srcId="{0AF6F22C-8DC8-4077-8A8D-092580EC93D7}" destId="{2F53317F-4715-4128-8391-5CDEEBC9CA03}" srcOrd="0" destOrd="2" presId="urn:microsoft.com/office/officeart/2005/8/layout/vList2"/>
    <dgm:cxn modelId="{CE38B68B-9097-4C56-B034-3A773F6838F7}" type="presOf" srcId="{01D98ABB-759D-41B3-95F0-21EEB605DEE1}" destId="{2F53317F-4715-4128-8391-5CDEEBC9CA03}" srcOrd="0" destOrd="1" presId="urn:microsoft.com/office/officeart/2005/8/layout/vList2"/>
    <dgm:cxn modelId="{046926B1-AD6A-4425-A172-FE741B123308}" srcId="{AB35EF61-9A0C-493B-911B-D31C1CA78F9A}" destId="{01D98ABB-759D-41B3-95F0-21EEB605DEE1}" srcOrd="1" destOrd="0" parTransId="{0096E466-615A-49EB-8E75-37FD12592CA5}" sibTransId="{15E1E397-892C-438B-AA92-4386A213FC87}"/>
    <dgm:cxn modelId="{C2E4E1C2-424B-4DC7-BFBB-BD1A7F528B4E}" srcId="{AB35EF61-9A0C-493B-911B-D31C1CA78F9A}" destId="{B31186D8-A1EE-40CC-B077-17ED17A7F351}" srcOrd="0" destOrd="0" parTransId="{80720869-9237-414E-A0F1-F02FF0578E63}" sibTransId="{70BA7EF5-3840-48D8-B20D-9DD80ABF724B}"/>
    <dgm:cxn modelId="{A1DEF970-6E0B-44F5-8F14-46913852F023}" type="presParOf" srcId="{FF7CC3DE-E094-4D94-AB4A-B16F8ACE7A48}" destId="{4B1FB767-B585-493D-999C-021CC5BD77FD}" srcOrd="0" destOrd="0" presId="urn:microsoft.com/office/officeart/2005/8/layout/vList2"/>
    <dgm:cxn modelId="{CDBA3331-686D-4B7B-A4C8-CFF18146B766}" type="presParOf" srcId="{FF7CC3DE-E094-4D94-AB4A-B16F8ACE7A48}" destId="{2F53317F-4715-4128-8391-5CDEEBC9CA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31209AC-A3CF-452F-A1C3-7035AD6ABA10}" type="doc">
      <dgm:prSet loTypeId="urn:microsoft.com/office/officeart/2005/8/layout/process1" loCatId="process" qsTypeId="urn:microsoft.com/office/officeart/2005/8/quickstyle/3d2" qsCatId="3D" csTypeId="urn:microsoft.com/office/officeart/2005/8/colors/accent4_3" csCatId="accent4" phldr="1"/>
      <dgm:spPr/>
    </dgm:pt>
    <dgm:pt modelId="{DF0003FE-1ECD-4957-B257-6F480EC8FC11}">
      <dgm:prSet phldrT="[Text]" custT="1"/>
      <dgm:spPr/>
      <dgm:t>
        <a:bodyPr/>
        <a:lstStyle/>
        <a:p>
          <a:pPr marL="273050" indent="-273050" algn="just">
            <a:spcAft>
              <a:spcPts val="600"/>
            </a:spcAft>
            <a:buFont typeface="Wingdings" panose="05000000000000000000" pitchFamily="2" charset="2"/>
            <a:buChar char="q"/>
          </a:pPr>
          <a:r>
            <a:rPr lang="en-GB" sz="2100" dirty="0">
              <a:solidFill>
                <a:srgbClr val="003399"/>
              </a:solidFill>
              <a:effectLst/>
              <a:ea typeface="Times New Roman" panose="02020603050405020304" pitchFamily="18" charset="0"/>
            </a:rPr>
            <a:t>- Applicability of Requirements 51-53 IAEA SSR-2/1 (Rev. 1) concerning Passive cooling system operation in shutdown state and accident condition</a:t>
          </a:r>
        </a:p>
        <a:p>
          <a:pPr marL="273050" indent="-273050" algn="just">
            <a:spcAft>
              <a:spcPts val="600"/>
            </a:spcAft>
            <a:buFont typeface="Wingdings" panose="05000000000000000000" pitchFamily="2" charset="2"/>
            <a:buChar char="q"/>
          </a:pPr>
          <a:r>
            <a:rPr lang="en-GB" sz="2100" dirty="0">
              <a:solidFill>
                <a:srgbClr val="003399"/>
              </a:solidFill>
              <a:effectLst/>
            </a:rPr>
            <a:t>-  </a:t>
          </a:r>
          <a:r>
            <a:rPr lang="en-GB" sz="2100" dirty="0">
              <a:solidFill>
                <a:srgbClr val="003399"/>
              </a:solidFill>
              <a:effectLst/>
              <a:ea typeface="Times New Roman" panose="02020603050405020304" pitchFamily="18" charset="0"/>
            </a:rPr>
            <a:t>IAEA SRS No. 123 states that Req. 51-53 are generally applicable to evolutionary and innovative designs. </a:t>
          </a:r>
          <a:endParaRPr lang="en-ID" sz="2100" dirty="0">
            <a:solidFill>
              <a:srgbClr val="003399"/>
            </a:solidFill>
          </a:endParaRPr>
        </a:p>
      </dgm:t>
    </dgm:pt>
    <dgm:pt modelId="{5C9CA193-8927-41F9-9992-DAB781051356}" type="parTrans" cxnId="{0FCA722A-E19E-45C1-AAD8-A7A5DFA5CE53}">
      <dgm:prSet/>
      <dgm:spPr/>
      <dgm:t>
        <a:bodyPr/>
        <a:lstStyle/>
        <a:p>
          <a:endParaRPr lang="en-ID"/>
        </a:p>
      </dgm:t>
    </dgm:pt>
    <dgm:pt modelId="{65BEE5A8-103E-4AAA-A233-658A457A746B}" type="sibTrans" cxnId="{0FCA722A-E19E-45C1-AAD8-A7A5DFA5CE53}">
      <dgm:prSet/>
      <dgm:spPr/>
      <dgm:t>
        <a:bodyPr/>
        <a:lstStyle/>
        <a:p>
          <a:endParaRPr lang="en-ID"/>
        </a:p>
      </dgm:t>
    </dgm:pt>
    <dgm:pt modelId="{53750CFB-C048-40B8-B79A-1AF135C44285}">
      <dgm:prSet phldrT="[Text]" custT="1"/>
      <dgm:spPr/>
      <dgm:t>
        <a:bodyPr/>
        <a:lstStyle/>
        <a:p>
          <a:pPr marL="0" algn="just">
            <a:spcAft>
              <a:spcPts val="600"/>
            </a:spcAft>
            <a:buFont typeface="Wingdings" panose="05000000000000000000" pitchFamily="2" charset="2"/>
            <a:buChar char="Ø"/>
          </a:pPr>
          <a:r>
            <a:rPr lang="en-GB" sz="2200" dirty="0">
              <a:solidFill>
                <a:schemeClr val="tx1"/>
              </a:solidFill>
              <a:effectLst/>
              <a:ea typeface="Times New Roman" panose="02020603050405020304" pitchFamily="18" charset="0"/>
            </a:rPr>
            <a:t>In general, Req. 51-53 are applicable to the TMSR500 passive cooling system design. </a:t>
          </a:r>
        </a:p>
        <a:p>
          <a:pPr marL="0" algn="just">
            <a:spcAft>
              <a:spcPts val="600"/>
            </a:spcAft>
            <a:buFont typeface="Wingdings" panose="05000000000000000000" pitchFamily="2" charset="2"/>
            <a:buChar char="Ø"/>
          </a:pPr>
          <a:r>
            <a:rPr lang="en-GB" sz="2200" dirty="0">
              <a:solidFill>
                <a:schemeClr val="tx1"/>
              </a:solidFill>
              <a:effectLst/>
              <a:ea typeface="Times New Roman" panose="02020603050405020304" pitchFamily="18" charset="0"/>
            </a:rPr>
            <a:t>Several minor gaps are identified:</a:t>
          </a:r>
          <a:endParaRPr lang="en-ID" sz="2200" dirty="0">
            <a:solidFill>
              <a:schemeClr val="tx1"/>
            </a:solidFill>
            <a:effectLst/>
            <a:ea typeface="Times New Roman" panose="02020603050405020304" pitchFamily="18" charset="0"/>
          </a:endParaRPr>
        </a:p>
        <a:p>
          <a:pPr marL="179388" indent="-179388" algn="just">
            <a:spcAft>
              <a:spcPts val="600"/>
            </a:spcAft>
            <a:buFont typeface="Wingdings" panose="05000000000000000000" pitchFamily="2" charset="2"/>
            <a:buChar char="Ø"/>
          </a:pPr>
          <a:r>
            <a:rPr lang="en-GB" sz="2200" dirty="0">
              <a:solidFill>
                <a:schemeClr val="tx1"/>
              </a:solidFill>
              <a:effectLst/>
              <a:ea typeface="Times New Roman" panose="02020603050405020304" pitchFamily="18" charset="0"/>
            </a:rPr>
            <a:t>-  the integrity of the fuel needs to be interpreted to the integrity of the primary loop; </a:t>
          </a:r>
          <a:endParaRPr lang="en-ID" sz="2200" dirty="0">
            <a:solidFill>
              <a:schemeClr val="tx1"/>
            </a:solidFill>
            <a:effectLst/>
            <a:ea typeface="Times New Roman" panose="02020603050405020304" pitchFamily="18" charset="0"/>
          </a:endParaRPr>
        </a:p>
        <a:p>
          <a:pPr marL="179388" indent="-179388" algn="just">
            <a:spcAft>
              <a:spcPts val="600"/>
            </a:spcAft>
            <a:buFont typeface="Wingdings" panose="05000000000000000000" pitchFamily="2" charset="2"/>
            <a:buChar char="Ø"/>
          </a:pPr>
          <a:r>
            <a:rPr lang="en-GB" sz="2200" dirty="0">
              <a:solidFill>
                <a:schemeClr val="tx1"/>
              </a:solidFill>
              <a:effectLst/>
              <a:ea typeface="Times New Roman" panose="02020603050405020304" pitchFamily="18" charset="0"/>
            </a:rPr>
            <a:t>- the reactor coolant pressure boundary needs to be interpreted to the reactor coolant boundary; and</a:t>
          </a:r>
          <a:endParaRPr lang="en-ID" sz="2200" dirty="0">
            <a:solidFill>
              <a:schemeClr val="tx1"/>
            </a:solidFill>
            <a:effectLst/>
            <a:ea typeface="Times New Roman" panose="02020603050405020304" pitchFamily="18" charset="0"/>
          </a:endParaRPr>
        </a:p>
        <a:p>
          <a:pPr marL="179388" indent="-179388" algn="just">
            <a:spcAft>
              <a:spcPts val="600"/>
            </a:spcAft>
            <a:buFont typeface="Wingdings" panose="05000000000000000000" pitchFamily="2" charset="2"/>
            <a:buChar char="Ø"/>
          </a:pPr>
          <a:r>
            <a:rPr lang="en-GB" sz="2200" dirty="0">
              <a:solidFill>
                <a:schemeClr val="tx1"/>
              </a:solidFill>
              <a:effectLst/>
              <a:ea typeface="Times New Roman" panose="02020603050405020304" pitchFamily="18" charset="0"/>
            </a:rPr>
            <a:t>- in the shutdown state and accident condition, the decay heat is located in the fuel drain tank, not in the reactor core (pot).</a:t>
          </a:r>
          <a:endParaRPr lang="en-ID" sz="2200" dirty="0">
            <a:solidFill>
              <a:schemeClr val="tx1"/>
            </a:solidFill>
          </a:endParaRPr>
        </a:p>
      </dgm:t>
    </dgm:pt>
    <dgm:pt modelId="{C052631E-261C-4F75-9020-21D4CDAD68E5}" type="parTrans" cxnId="{6F8AA922-7653-450C-87E6-D552B6748BB3}">
      <dgm:prSet/>
      <dgm:spPr/>
      <dgm:t>
        <a:bodyPr/>
        <a:lstStyle/>
        <a:p>
          <a:endParaRPr lang="en-ID"/>
        </a:p>
      </dgm:t>
    </dgm:pt>
    <dgm:pt modelId="{2F5520B0-D728-4315-B5F8-E0910317C4EB}" type="sibTrans" cxnId="{6F8AA922-7653-450C-87E6-D552B6748BB3}">
      <dgm:prSet/>
      <dgm:spPr/>
      <dgm:t>
        <a:bodyPr/>
        <a:lstStyle/>
        <a:p>
          <a:endParaRPr lang="en-ID"/>
        </a:p>
      </dgm:t>
    </dgm:pt>
    <dgm:pt modelId="{8AF98632-37A6-46C7-AD0D-871C6207E0D0}" type="pres">
      <dgm:prSet presAssocID="{831209AC-A3CF-452F-A1C3-7035AD6ABA10}" presName="Name0" presStyleCnt="0">
        <dgm:presLayoutVars>
          <dgm:dir/>
          <dgm:resizeHandles val="exact"/>
        </dgm:presLayoutVars>
      </dgm:prSet>
      <dgm:spPr/>
    </dgm:pt>
    <dgm:pt modelId="{F5C37899-B182-49DD-A4D6-6CAC4F4ADFA4}" type="pres">
      <dgm:prSet presAssocID="{DF0003FE-1ECD-4957-B257-6F480EC8FC11}" presName="node" presStyleLbl="node1" presStyleIdx="0" presStyleCnt="2" custScaleX="110027">
        <dgm:presLayoutVars>
          <dgm:bulletEnabled val="1"/>
        </dgm:presLayoutVars>
      </dgm:prSet>
      <dgm:spPr/>
    </dgm:pt>
    <dgm:pt modelId="{E8F95EF4-3E1D-49D0-975C-5D7EFA30D0F6}" type="pres">
      <dgm:prSet presAssocID="{65BEE5A8-103E-4AAA-A233-658A457A746B}" presName="sibTrans" presStyleLbl="sibTrans2D1" presStyleIdx="0" presStyleCnt="1"/>
      <dgm:spPr/>
    </dgm:pt>
    <dgm:pt modelId="{DC1E4994-53A3-40F3-8815-603A535BFFB8}" type="pres">
      <dgm:prSet presAssocID="{65BEE5A8-103E-4AAA-A233-658A457A746B}" presName="connectorText" presStyleLbl="sibTrans2D1" presStyleIdx="0" presStyleCnt="1"/>
      <dgm:spPr/>
    </dgm:pt>
    <dgm:pt modelId="{EE92653F-53FA-4128-A253-482DC01BF69C}" type="pres">
      <dgm:prSet presAssocID="{53750CFB-C048-40B8-B79A-1AF135C44285}" presName="node" presStyleLbl="node1" presStyleIdx="1" presStyleCnt="2" custScaleX="211207" custScaleY="125140">
        <dgm:presLayoutVars>
          <dgm:bulletEnabled val="1"/>
        </dgm:presLayoutVars>
      </dgm:prSet>
      <dgm:spPr/>
    </dgm:pt>
  </dgm:ptLst>
  <dgm:cxnLst>
    <dgm:cxn modelId="{6F8AA922-7653-450C-87E6-D552B6748BB3}" srcId="{831209AC-A3CF-452F-A1C3-7035AD6ABA10}" destId="{53750CFB-C048-40B8-B79A-1AF135C44285}" srcOrd="1" destOrd="0" parTransId="{C052631E-261C-4F75-9020-21D4CDAD68E5}" sibTransId="{2F5520B0-D728-4315-B5F8-E0910317C4EB}"/>
    <dgm:cxn modelId="{0FCA722A-E19E-45C1-AAD8-A7A5DFA5CE53}" srcId="{831209AC-A3CF-452F-A1C3-7035AD6ABA10}" destId="{DF0003FE-1ECD-4957-B257-6F480EC8FC11}" srcOrd="0" destOrd="0" parTransId="{5C9CA193-8927-41F9-9992-DAB781051356}" sibTransId="{65BEE5A8-103E-4AAA-A233-658A457A746B}"/>
    <dgm:cxn modelId="{3434FB3B-30C9-474A-9EF4-F9393034AB73}" type="presOf" srcId="{DF0003FE-1ECD-4957-B257-6F480EC8FC11}" destId="{F5C37899-B182-49DD-A4D6-6CAC4F4ADFA4}" srcOrd="0" destOrd="0" presId="urn:microsoft.com/office/officeart/2005/8/layout/process1"/>
    <dgm:cxn modelId="{03CD3540-3EEC-42CE-80BB-C876DBDB4BB7}" type="presOf" srcId="{65BEE5A8-103E-4AAA-A233-658A457A746B}" destId="{E8F95EF4-3E1D-49D0-975C-5D7EFA30D0F6}" srcOrd="0" destOrd="0" presId="urn:microsoft.com/office/officeart/2005/8/layout/process1"/>
    <dgm:cxn modelId="{FB5A234C-6155-43C2-BA63-F56F4DCD56CD}" type="presOf" srcId="{53750CFB-C048-40B8-B79A-1AF135C44285}" destId="{EE92653F-53FA-4128-A253-482DC01BF69C}" srcOrd="0" destOrd="0" presId="urn:microsoft.com/office/officeart/2005/8/layout/process1"/>
    <dgm:cxn modelId="{DFEFC6CB-261A-461A-B57A-4464E4A1736D}" type="presOf" srcId="{65BEE5A8-103E-4AAA-A233-658A457A746B}" destId="{DC1E4994-53A3-40F3-8815-603A535BFFB8}" srcOrd="1" destOrd="0" presId="urn:microsoft.com/office/officeart/2005/8/layout/process1"/>
    <dgm:cxn modelId="{9BC490DD-06D9-41F9-9388-A8B94D1EB73E}" type="presOf" srcId="{831209AC-A3CF-452F-A1C3-7035AD6ABA10}" destId="{8AF98632-37A6-46C7-AD0D-871C6207E0D0}" srcOrd="0" destOrd="0" presId="urn:microsoft.com/office/officeart/2005/8/layout/process1"/>
    <dgm:cxn modelId="{BBE9CF11-0ACC-4ADA-A8B4-BA73A33EC36B}" type="presParOf" srcId="{8AF98632-37A6-46C7-AD0D-871C6207E0D0}" destId="{F5C37899-B182-49DD-A4D6-6CAC4F4ADFA4}" srcOrd="0" destOrd="0" presId="urn:microsoft.com/office/officeart/2005/8/layout/process1"/>
    <dgm:cxn modelId="{51422986-5E2B-414D-A1DE-DB7897B15AD1}" type="presParOf" srcId="{8AF98632-37A6-46C7-AD0D-871C6207E0D0}" destId="{E8F95EF4-3E1D-49D0-975C-5D7EFA30D0F6}" srcOrd="1" destOrd="0" presId="urn:microsoft.com/office/officeart/2005/8/layout/process1"/>
    <dgm:cxn modelId="{AB2A60BB-DA33-47A3-94D8-0681DE89099A}" type="presParOf" srcId="{E8F95EF4-3E1D-49D0-975C-5D7EFA30D0F6}" destId="{DC1E4994-53A3-40F3-8815-603A535BFFB8}" srcOrd="0" destOrd="0" presId="urn:microsoft.com/office/officeart/2005/8/layout/process1"/>
    <dgm:cxn modelId="{74FF169D-C831-4141-B8C8-3EACA4DFAECA}" type="presParOf" srcId="{8AF98632-37A6-46C7-AD0D-871C6207E0D0}" destId="{EE92653F-53FA-4128-A253-482DC01BF69C}"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F18DD-E5D5-4182-9824-563DED5DCB08}">
      <dsp:nvSpPr>
        <dsp:cNvPr id="0" name=""/>
        <dsp:cNvSpPr/>
      </dsp:nvSpPr>
      <dsp:spPr>
        <a:xfrm>
          <a:off x="7686677" y="995"/>
          <a:ext cx="2440072" cy="1103605"/>
        </a:xfrm>
        <a:prstGeom prst="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Background</a:t>
          </a:r>
          <a:endParaRPr lang="en-ID" sz="2400" kern="1200" dirty="0">
            <a:solidFill>
              <a:schemeClr val="tx1"/>
            </a:solidFill>
          </a:endParaRPr>
        </a:p>
      </dsp:txBody>
      <dsp:txXfrm>
        <a:off x="7686677" y="995"/>
        <a:ext cx="2440072" cy="1103605"/>
      </dsp:txXfrm>
    </dsp:sp>
    <dsp:sp modelId="{E4901CEF-5605-49D4-9573-15C95E23DD0E}">
      <dsp:nvSpPr>
        <dsp:cNvPr id="0" name=""/>
        <dsp:cNvSpPr/>
      </dsp:nvSpPr>
      <dsp:spPr>
        <a:xfrm>
          <a:off x="6484850" y="995"/>
          <a:ext cx="1092569" cy="1103605"/>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D9FC76-7124-4D01-B1B3-D5EC07E856AE}">
      <dsp:nvSpPr>
        <dsp:cNvPr id="0" name=""/>
        <dsp:cNvSpPr/>
      </dsp:nvSpPr>
      <dsp:spPr>
        <a:xfrm>
          <a:off x="6484850" y="1286696"/>
          <a:ext cx="2440072" cy="1103605"/>
        </a:xfrm>
        <a:prstGeom prst="rect">
          <a:avLst/>
        </a:prstGeom>
        <a:solidFill>
          <a:schemeClr val="accent4">
            <a:alpha val="90000"/>
            <a:hueOff val="0"/>
            <a:satOff val="0"/>
            <a:lumOff val="0"/>
            <a:alphaOff val="-1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Aims</a:t>
          </a:r>
          <a:endParaRPr lang="en-ID" sz="2400" kern="1200" dirty="0">
            <a:solidFill>
              <a:schemeClr val="tx1"/>
            </a:solidFill>
          </a:endParaRPr>
        </a:p>
      </dsp:txBody>
      <dsp:txXfrm>
        <a:off x="6484850" y="1286696"/>
        <a:ext cx="2440072" cy="1103605"/>
      </dsp:txXfrm>
    </dsp:sp>
    <dsp:sp modelId="{D8005186-AD4D-494B-A0DB-FE1675B60CCF}">
      <dsp:nvSpPr>
        <dsp:cNvPr id="0" name=""/>
        <dsp:cNvSpPr/>
      </dsp:nvSpPr>
      <dsp:spPr>
        <a:xfrm>
          <a:off x="9008941" y="1306384"/>
          <a:ext cx="1092569" cy="1103605"/>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6250C1-CA78-4C12-89FB-552C2C2B9C18}">
      <dsp:nvSpPr>
        <dsp:cNvPr id="0" name=""/>
        <dsp:cNvSpPr/>
      </dsp:nvSpPr>
      <dsp:spPr>
        <a:xfrm>
          <a:off x="7686677" y="2572396"/>
          <a:ext cx="2440072" cy="1103605"/>
        </a:xfrm>
        <a:prstGeom prst="rect">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Font typeface="Wingdings" panose="05000000000000000000" pitchFamily="2" charset="2"/>
            <a:buNone/>
          </a:pPr>
          <a:r>
            <a:rPr lang="en-ID" sz="2400" kern="1200" dirty="0">
              <a:solidFill>
                <a:schemeClr val="tx1"/>
              </a:solidFill>
            </a:rPr>
            <a:t>Passive Cooling Design of TMSR500 NPP </a:t>
          </a:r>
        </a:p>
      </dsp:txBody>
      <dsp:txXfrm>
        <a:off x="7686677" y="2572396"/>
        <a:ext cx="2440072" cy="1103605"/>
      </dsp:txXfrm>
    </dsp:sp>
    <dsp:sp modelId="{5B75CF96-852B-48D5-B137-3AB560C951B0}">
      <dsp:nvSpPr>
        <dsp:cNvPr id="0" name=""/>
        <dsp:cNvSpPr/>
      </dsp:nvSpPr>
      <dsp:spPr>
        <a:xfrm>
          <a:off x="6484850" y="2572396"/>
          <a:ext cx="1092569" cy="1103605"/>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9B1F23-5594-451C-8A5C-F8D602F01DEE}">
      <dsp:nvSpPr>
        <dsp:cNvPr id="0" name=""/>
        <dsp:cNvSpPr/>
      </dsp:nvSpPr>
      <dsp:spPr>
        <a:xfrm>
          <a:off x="6484850" y="3858097"/>
          <a:ext cx="2440072" cy="1103605"/>
        </a:xfrm>
        <a:prstGeom prst="rect">
          <a:avLst/>
        </a:prstGeom>
        <a:solidFill>
          <a:schemeClr val="accent4">
            <a:alpha val="90000"/>
            <a:hueOff val="0"/>
            <a:satOff val="0"/>
            <a:lumOff val="0"/>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ID" sz="2400" kern="1200" dirty="0">
              <a:solidFill>
                <a:schemeClr val="tx1"/>
              </a:solidFill>
            </a:rPr>
            <a:t>Qualitative Reliability Study </a:t>
          </a:r>
        </a:p>
      </dsp:txBody>
      <dsp:txXfrm>
        <a:off x="6484850" y="3858097"/>
        <a:ext cx="2440072" cy="1103605"/>
      </dsp:txXfrm>
    </dsp:sp>
    <dsp:sp modelId="{66B97EA4-84D0-4CFA-9951-3BAC9474658F}">
      <dsp:nvSpPr>
        <dsp:cNvPr id="0" name=""/>
        <dsp:cNvSpPr/>
      </dsp:nvSpPr>
      <dsp:spPr>
        <a:xfrm>
          <a:off x="9034179" y="3858097"/>
          <a:ext cx="1092569" cy="1103605"/>
        </a:xfrm>
        <a:prstGeom prst="rect">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9C0F4-5AFA-4CA0-8350-3DCCA92B950F}">
      <dsp:nvSpPr>
        <dsp:cNvPr id="0" name=""/>
        <dsp:cNvSpPr/>
      </dsp:nvSpPr>
      <dsp:spPr>
        <a:xfrm>
          <a:off x="7686677" y="5143797"/>
          <a:ext cx="2440072" cy="1103605"/>
        </a:xfrm>
        <a:prstGeom prst="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Wingdings" panose="05000000000000000000" pitchFamily="2" charset="2"/>
            <a:buNone/>
          </a:pPr>
          <a:r>
            <a:rPr lang="en-ID" sz="2400" kern="1200" dirty="0">
              <a:solidFill>
                <a:schemeClr val="tx1"/>
              </a:solidFill>
            </a:rPr>
            <a:t>Design Requirements Applicability</a:t>
          </a:r>
        </a:p>
      </dsp:txBody>
      <dsp:txXfrm>
        <a:off x="7686677" y="5143797"/>
        <a:ext cx="2440072" cy="1103605"/>
      </dsp:txXfrm>
    </dsp:sp>
    <dsp:sp modelId="{AD5DC8BA-1276-4AA2-9567-59C6B75490E2}">
      <dsp:nvSpPr>
        <dsp:cNvPr id="0" name=""/>
        <dsp:cNvSpPr/>
      </dsp:nvSpPr>
      <dsp:spPr>
        <a:xfrm>
          <a:off x="6484850" y="5143797"/>
          <a:ext cx="1092569" cy="1103605"/>
        </a:xfrm>
        <a:prstGeom prst="rect">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4F991F-8AFA-4F0E-855D-F2398BC59374}">
      <dsp:nvSpPr>
        <dsp:cNvPr id="0" name=""/>
        <dsp:cNvSpPr/>
      </dsp:nvSpPr>
      <dsp:spPr>
        <a:xfrm>
          <a:off x="-6078982" y="-937410"/>
          <a:ext cx="7293488" cy="7293488"/>
        </a:xfrm>
        <a:prstGeom prst="blockArc">
          <a:avLst>
            <a:gd name="adj1" fmla="val 18900000"/>
            <a:gd name="adj2" fmla="val 2700000"/>
            <a:gd name="adj3" fmla="val 296"/>
          </a:avLst>
        </a:prstGeom>
        <a:noFill/>
        <a:ln w="12700" cap="flat" cmpd="sng" algn="ctr">
          <a:solidFill>
            <a:schemeClr val="accent5">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28F4C7D-8FE9-4913-A411-E37CA3F139A5}">
      <dsp:nvSpPr>
        <dsp:cNvPr id="0" name=""/>
        <dsp:cNvSpPr/>
      </dsp:nvSpPr>
      <dsp:spPr>
        <a:xfrm>
          <a:off x="996086" y="774110"/>
          <a:ext cx="7103330" cy="1548004"/>
        </a:xfrm>
        <a:prstGeom prst="rect">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2872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This study aims to conduct a qualitative reliability study, by using the failure modes approach, on the passive cooling system of the TMSR500 NPP design. </a:t>
          </a:r>
          <a:endParaRPr lang="en-ID" sz="2500" kern="1200" dirty="0">
            <a:solidFill>
              <a:schemeClr val="tx1"/>
            </a:solidFill>
          </a:endParaRPr>
        </a:p>
      </dsp:txBody>
      <dsp:txXfrm>
        <a:off x="996086" y="774110"/>
        <a:ext cx="7103330" cy="1548004"/>
      </dsp:txXfrm>
    </dsp:sp>
    <dsp:sp modelId="{54C61B9A-52CB-4E38-B9E8-9133F6401EA8}">
      <dsp:nvSpPr>
        <dsp:cNvPr id="0" name=""/>
        <dsp:cNvSpPr/>
      </dsp:nvSpPr>
      <dsp:spPr>
        <a:xfrm>
          <a:off x="28583" y="580610"/>
          <a:ext cx="1935005" cy="1935005"/>
        </a:xfrm>
        <a:prstGeom prst="ellipse">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3FB4191-D589-4995-B149-223E6A9A6549}">
      <dsp:nvSpPr>
        <dsp:cNvPr id="0" name=""/>
        <dsp:cNvSpPr/>
      </dsp:nvSpPr>
      <dsp:spPr>
        <a:xfrm>
          <a:off x="996086" y="3096551"/>
          <a:ext cx="7103330" cy="1548004"/>
        </a:xfrm>
        <a:prstGeom prst="rect">
          <a:avLst/>
        </a:prstGeom>
        <a:solidFill>
          <a:schemeClr val="accent4">
            <a:hueOff val="9800891"/>
            <a:satOff val="-40777"/>
            <a:lumOff val="960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228729" tIns="63500" rIns="63500" bIns="63500" numCol="1" spcCol="1270" anchor="ctr" anchorCtr="0">
          <a:noAutofit/>
        </a:bodyPr>
        <a:lstStyle/>
        <a:p>
          <a:pPr marL="0" lvl="0" indent="0" algn="l" defTabSz="1111250">
            <a:lnSpc>
              <a:spcPct val="90000"/>
            </a:lnSpc>
            <a:spcBef>
              <a:spcPct val="0"/>
            </a:spcBef>
            <a:spcAft>
              <a:spcPct val="35000"/>
            </a:spcAft>
            <a:buNone/>
          </a:pPr>
          <a:r>
            <a:rPr lang="en-GB" sz="2500" kern="1200" dirty="0">
              <a:solidFill>
                <a:schemeClr val="tx1"/>
              </a:solidFill>
            </a:rPr>
            <a:t>This study discusses the applicability of the existing safety design requirements to the TMSR500 passive cooling system.</a:t>
          </a:r>
          <a:endParaRPr lang="en-ID" sz="2500" kern="1200" dirty="0">
            <a:solidFill>
              <a:schemeClr val="tx1"/>
            </a:solidFill>
          </a:endParaRPr>
        </a:p>
      </dsp:txBody>
      <dsp:txXfrm>
        <a:off x="996086" y="3096551"/>
        <a:ext cx="7103330" cy="1548004"/>
      </dsp:txXfrm>
    </dsp:sp>
    <dsp:sp modelId="{E9EADFE7-1F21-4E91-BAA6-A70F94D729AB}">
      <dsp:nvSpPr>
        <dsp:cNvPr id="0" name=""/>
        <dsp:cNvSpPr/>
      </dsp:nvSpPr>
      <dsp:spPr>
        <a:xfrm>
          <a:off x="28583" y="2903050"/>
          <a:ext cx="1935005" cy="1935005"/>
        </a:xfrm>
        <a:prstGeom prst="ellipse">
          <a:avLst/>
        </a:prstGeom>
        <a:solidFill>
          <a:schemeClr val="lt1">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C0918B-82F8-407C-9E79-591DB502118F}">
      <dsp:nvSpPr>
        <dsp:cNvPr id="0" name=""/>
        <dsp:cNvSpPr/>
      </dsp:nvSpPr>
      <dsp:spPr>
        <a:xfrm rot="5400000">
          <a:off x="-199147" y="199179"/>
          <a:ext cx="1327649" cy="929354"/>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2">
                  <a:lumMod val="75000"/>
                </a:schemeClr>
              </a:solidFill>
            </a:rPr>
            <a:t>Step 1</a:t>
          </a:r>
          <a:endParaRPr lang="en-ID" sz="2600" b="1" kern="1200" dirty="0">
            <a:solidFill>
              <a:schemeClr val="accent2">
                <a:lumMod val="75000"/>
              </a:schemeClr>
            </a:solidFill>
          </a:endParaRPr>
        </a:p>
      </dsp:txBody>
      <dsp:txXfrm rot="-5400000">
        <a:off x="1" y="464708"/>
        <a:ext cx="929354" cy="398295"/>
      </dsp:txXfrm>
    </dsp:sp>
    <dsp:sp modelId="{71EB157D-2260-4D5B-92A5-FB5F62C9AD16}">
      <dsp:nvSpPr>
        <dsp:cNvPr id="0" name=""/>
        <dsp:cNvSpPr/>
      </dsp:nvSpPr>
      <dsp:spPr>
        <a:xfrm rot="5400000">
          <a:off x="3761998" y="-2832611"/>
          <a:ext cx="862972" cy="6528260"/>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0" lang="en-GB" altLang="en-US" sz="2100" b="0" i="0" u="none" strike="noStrike" kern="1200" cap="none" normalizeH="0" baseline="0" dirty="0">
              <a:ln>
                <a:noFill/>
              </a:ln>
              <a:solidFill>
                <a:srgbClr val="000000"/>
              </a:solidFill>
              <a:effectLst/>
              <a:ea typeface="Times New Roman" panose="02020603050405020304" pitchFamily="18" charset="0"/>
            </a:rPr>
            <a:t>Identification of parameters affecting the operation</a:t>
          </a:r>
          <a:endParaRPr lang="en-ID" sz="2100" kern="1200" dirty="0"/>
        </a:p>
      </dsp:txBody>
      <dsp:txXfrm rot="-5400000">
        <a:off x="929355" y="42159"/>
        <a:ext cx="6486133" cy="778718"/>
      </dsp:txXfrm>
    </dsp:sp>
    <dsp:sp modelId="{3A6048B9-315F-43BD-BFB1-F327C88EFFBD}">
      <dsp:nvSpPr>
        <dsp:cNvPr id="0" name=""/>
        <dsp:cNvSpPr/>
      </dsp:nvSpPr>
      <dsp:spPr>
        <a:xfrm rot="5400000">
          <a:off x="-199147" y="1380877"/>
          <a:ext cx="1327649" cy="929354"/>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2">
                  <a:lumMod val="75000"/>
                </a:schemeClr>
              </a:solidFill>
            </a:rPr>
            <a:t>Step 2</a:t>
          </a:r>
          <a:endParaRPr lang="en-ID" sz="2600" b="1" kern="1200" dirty="0">
            <a:solidFill>
              <a:schemeClr val="accent2">
                <a:lumMod val="75000"/>
              </a:schemeClr>
            </a:solidFill>
          </a:endParaRPr>
        </a:p>
      </dsp:txBody>
      <dsp:txXfrm rot="-5400000">
        <a:off x="1" y="1646406"/>
        <a:ext cx="929354" cy="398295"/>
      </dsp:txXfrm>
    </dsp:sp>
    <dsp:sp modelId="{E49CC754-C933-4390-8BE7-786A4DA769C1}">
      <dsp:nvSpPr>
        <dsp:cNvPr id="0" name=""/>
        <dsp:cNvSpPr/>
      </dsp:nvSpPr>
      <dsp:spPr>
        <a:xfrm rot="5400000">
          <a:off x="3761998" y="-1650914"/>
          <a:ext cx="862972" cy="6528260"/>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0" lang="en-GB" altLang="en-US" sz="2100" b="0" i="0" u="none" strike="noStrike" kern="1200" cap="none" normalizeH="0" baseline="0" dirty="0">
              <a:ln>
                <a:noFill/>
              </a:ln>
              <a:solidFill>
                <a:srgbClr val="000000"/>
              </a:solidFill>
              <a:effectLst/>
              <a:ea typeface="Times New Roman" panose="02020603050405020304" pitchFamily="18" charset="0"/>
            </a:rPr>
            <a:t>Identification of key parameters which may cause the failure</a:t>
          </a:r>
          <a:endParaRPr lang="en-ID" sz="2100" kern="1200" dirty="0"/>
        </a:p>
      </dsp:txBody>
      <dsp:txXfrm rot="-5400000">
        <a:off x="929355" y="1223856"/>
        <a:ext cx="6486133" cy="778718"/>
      </dsp:txXfrm>
    </dsp:sp>
    <dsp:sp modelId="{F577571B-6058-4542-A331-A33C944A3DD9}">
      <dsp:nvSpPr>
        <dsp:cNvPr id="0" name=""/>
        <dsp:cNvSpPr/>
      </dsp:nvSpPr>
      <dsp:spPr>
        <a:xfrm rot="5400000">
          <a:off x="-199147" y="2562574"/>
          <a:ext cx="1327649" cy="929354"/>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2">
                  <a:lumMod val="75000"/>
                </a:schemeClr>
              </a:solidFill>
            </a:rPr>
            <a:t>Step 3</a:t>
          </a:r>
          <a:endParaRPr lang="en-ID" sz="2600" b="1" kern="1200" dirty="0">
            <a:solidFill>
              <a:schemeClr val="accent2">
                <a:lumMod val="75000"/>
              </a:schemeClr>
            </a:solidFill>
          </a:endParaRPr>
        </a:p>
      </dsp:txBody>
      <dsp:txXfrm rot="-5400000">
        <a:off x="1" y="2828103"/>
        <a:ext cx="929354" cy="398295"/>
      </dsp:txXfrm>
    </dsp:sp>
    <dsp:sp modelId="{8897CD43-C57D-4D47-87DD-8D6368E2037F}">
      <dsp:nvSpPr>
        <dsp:cNvPr id="0" name=""/>
        <dsp:cNvSpPr/>
      </dsp:nvSpPr>
      <dsp:spPr>
        <a:xfrm rot="5400000">
          <a:off x="3761998" y="-469217"/>
          <a:ext cx="862972" cy="6528260"/>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0" lang="en-GB" altLang="en-US" sz="2100" b="0" i="0" u="none" strike="noStrike" kern="1200" cap="none" normalizeH="0" baseline="0" dirty="0">
              <a:ln>
                <a:noFill/>
              </a:ln>
              <a:solidFill>
                <a:srgbClr val="000000"/>
              </a:solidFill>
              <a:effectLst/>
              <a:ea typeface="Times New Roman" panose="02020603050405020304" pitchFamily="18" charset="0"/>
            </a:rPr>
            <a:t>Root diagnosis to find the deviation of key parameters for causing system failure (using fault trees)</a:t>
          </a:r>
          <a:endParaRPr lang="en-ID" sz="2100" kern="1200" dirty="0"/>
        </a:p>
      </dsp:txBody>
      <dsp:txXfrm rot="-5400000">
        <a:off x="929355" y="2405553"/>
        <a:ext cx="6486133" cy="778718"/>
      </dsp:txXfrm>
    </dsp:sp>
    <dsp:sp modelId="{2101132F-DB21-4490-A96D-DC1F25EA9207}">
      <dsp:nvSpPr>
        <dsp:cNvPr id="0" name=""/>
        <dsp:cNvSpPr/>
      </dsp:nvSpPr>
      <dsp:spPr>
        <a:xfrm rot="5400000">
          <a:off x="-199147" y="3744271"/>
          <a:ext cx="1327649" cy="929354"/>
        </a:xfrm>
        <a:prstGeom prst="chevron">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chemeClr val="accent2">
                  <a:lumMod val="75000"/>
                </a:schemeClr>
              </a:solidFill>
            </a:rPr>
            <a:t>Step 4</a:t>
          </a:r>
          <a:endParaRPr lang="en-ID" sz="2600" b="1" kern="1200" dirty="0">
            <a:solidFill>
              <a:schemeClr val="accent2">
                <a:lumMod val="75000"/>
              </a:schemeClr>
            </a:solidFill>
          </a:endParaRPr>
        </a:p>
      </dsp:txBody>
      <dsp:txXfrm rot="-5400000">
        <a:off x="1" y="4009800"/>
        <a:ext cx="929354" cy="398295"/>
      </dsp:txXfrm>
    </dsp:sp>
    <dsp:sp modelId="{0AFEEFA2-E178-4BC1-ABA0-CC7F79D1ADBC}">
      <dsp:nvSpPr>
        <dsp:cNvPr id="0" name=""/>
        <dsp:cNvSpPr/>
      </dsp:nvSpPr>
      <dsp:spPr>
        <a:xfrm rot="5400000">
          <a:off x="3761998" y="712480"/>
          <a:ext cx="862972" cy="6528260"/>
        </a:xfrm>
        <a:prstGeom prst="round2SameRect">
          <a:avLst/>
        </a:prstGeom>
        <a:solidFill>
          <a:schemeClr val="accent6">
            <a:alpha val="90000"/>
            <a:tint val="4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kumimoji="0" lang="en-GB" altLang="en-US" sz="2100" b="0" i="0" u="none" strike="noStrike" kern="1200" cap="none" normalizeH="0" baseline="0" dirty="0">
              <a:ln>
                <a:noFill/>
              </a:ln>
              <a:solidFill>
                <a:srgbClr val="000000"/>
              </a:solidFill>
              <a:effectLst/>
              <a:ea typeface="Times New Roman" panose="02020603050405020304" pitchFamily="18" charset="0"/>
            </a:rPr>
            <a:t>Evaluation of system reliability</a:t>
          </a:r>
          <a:endParaRPr lang="en-ID" sz="2100" kern="1200" dirty="0"/>
        </a:p>
      </dsp:txBody>
      <dsp:txXfrm rot="-5400000">
        <a:off x="929355" y="3587251"/>
        <a:ext cx="6486133" cy="7787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AD264-0A03-4488-91DD-2BF41A13DDA2}">
      <dsp:nvSpPr>
        <dsp:cNvPr id="0" name=""/>
        <dsp:cNvSpPr/>
      </dsp:nvSpPr>
      <dsp:spPr>
        <a:xfrm>
          <a:off x="0" y="3746"/>
          <a:ext cx="11424745" cy="480412"/>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Step 1: </a:t>
          </a:r>
          <a:r>
            <a:rPr kumimoji="0" lang="en-GB" altLang="en-US" sz="2100" b="0" i="0" u="none" strike="noStrike" kern="1200" cap="none" normalizeH="0" baseline="0" dirty="0">
              <a:ln>
                <a:noFill/>
              </a:ln>
              <a:solidFill>
                <a:srgbClr val="000000"/>
              </a:solidFill>
              <a:effectLst/>
              <a:ea typeface="Times New Roman" panose="02020603050405020304" pitchFamily="18" charset="0"/>
            </a:rPr>
            <a:t>Identification of parameters affecting the operation</a:t>
          </a:r>
          <a:endParaRPr lang="en-ID" sz="2100" kern="1200" dirty="0"/>
        </a:p>
      </dsp:txBody>
      <dsp:txXfrm>
        <a:off x="23452" y="27198"/>
        <a:ext cx="11377841" cy="433508"/>
      </dsp:txXfrm>
    </dsp:sp>
    <dsp:sp modelId="{8B81CABF-613C-4978-8FA0-D2B1F94A6F82}">
      <dsp:nvSpPr>
        <dsp:cNvPr id="0" name=""/>
        <dsp:cNvSpPr/>
      </dsp:nvSpPr>
      <dsp:spPr>
        <a:xfrm>
          <a:off x="0" y="484159"/>
          <a:ext cx="11424745" cy="11073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36" tIns="25400" rIns="142240" bIns="25400" numCol="1" spcCol="1270" anchor="t" anchorCtr="0">
          <a:noAutofit/>
        </a:bodyPr>
        <a:lstStyle/>
        <a:p>
          <a:pPr marL="228600" lvl="1" indent="-228600" algn="l" defTabSz="889000">
            <a:lnSpc>
              <a:spcPct val="90000"/>
            </a:lnSpc>
            <a:spcBef>
              <a:spcPct val="0"/>
            </a:spcBef>
            <a:spcAft>
              <a:spcPts val="0"/>
            </a:spcAft>
            <a:buChar char="•"/>
          </a:pPr>
          <a:r>
            <a:rPr kumimoji="0" lang="en-GB" altLang="en-US" sz="2000" b="0" i="0" u="none" strike="noStrike" kern="1200" cap="none" normalizeH="0" baseline="0" dirty="0">
              <a:ln>
                <a:noFill/>
              </a:ln>
              <a:solidFill>
                <a:srgbClr val="000000"/>
              </a:solidFill>
              <a:effectLst/>
              <a:ea typeface="Times New Roman" panose="02020603050405020304" pitchFamily="18" charset="0"/>
            </a:rPr>
            <a:t>Cold wall inlet water temperature</a:t>
          </a:r>
          <a:endParaRPr lang="en-ID" sz="2000" kern="1200" dirty="0"/>
        </a:p>
        <a:p>
          <a:pPr marL="228600" lvl="1" indent="-228600" algn="l" defTabSz="889000">
            <a:lnSpc>
              <a:spcPct val="90000"/>
            </a:lnSpc>
            <a:spcBef>
              <a:spcPct val="0"/>
            </a:spcBef>
            <a:spcAft>
              <a:spcPts val="0"/>
            </a:spcAft>
            <a:buChar char="•"/>
          </a:pPr>
          <a:r>
            <a:rPr kumimoji="0" lang="en-GB" altLang="en-US" sz="2000" b="0" i="0" u="none" strike="noStrike" kern="1200" cap="none" normalizeH="0" baseline="0" dirty="0">
              <a:ln>
                <a:noFill/>
              </a:ln>
              <a:solidFill>
                <a:srgbClr val="000000"/>
              </a:solidFill>
              <a:effectLst/>
              <a:ea typeface="Times New Roman" panose="02020603050405020304" pitchFamily="18" charset="0"/>
            </a:rPr>
            <a:t>Cold wall pressure</a:t>
          </a:r>
          <a:endParaRPr lang="en-ID" sz="2000" kern="1200" dirty="0"/>
        </a:p>
        <a:p>
          <a:pPr marL="228600" lvl="1" indent="-228600" algn="l" defTabSz="889000">
            <a:lnSpc>
              <a:spcPct val="90000"/>
            </a:lnSpc>
            <a:spcBef>
              <a:spcPct val="0"/>
            </a:spcBef>
            <a:spcAft>
              <a:spcPts val="0"/>
            </a:spcAft>
            <a:buChar char="•"/>
          </a:pPr>
          <a:r>
            <a:rPr kumimoji="0" lang="en-GB" altLang="en-US" sz="2000" b="0" i="0" u="none" strike="noStrike" kern="1200" cap="none" normalizeH="0" baseline="0" dirty="0">
              <a:ln>
                <a:noFill/>
              </a:ln>
              <a:solidFill>
                <a:srgbClr val="000000"/>
              </a:solidFill>
              <a:effectLst/>
              <a:ea typeface="Times New Roman" panose="02020603050405020304" pitchFamily="18" charset="0"/>
            </a:rPr>
            <a:t>Presence of non-condensable gas</a:t>
          </a:r>
          <a:endParaRPr lang="en-ID" sz="2000" kern="1200" dirty="0"/>
        </a:p>
        <a:p>
          <a:pPr marL="228600" lvl="1" indent="-228600" algn="l" defTabSz="889000">
            <a:lnSpc>
              <a:spcPct val="90000"/>
            </a:lnSpc>
            <a:spcBef>
              <a:spcPct val="0"/>
            </a:spcBef>
            <a:spcAft>
              <a:spcPts val="0"/>
            </a:spcAft>
            <a:buChar char="•"/>
          </a:pPr>
          <a:r>
            <a:rPr kumimoji="0" lang="en-GB" altLang="en-US" sz="2000" b="0" i="0" u="none" strike="noStrike" kern="1200" cap="none" normalizeH="0" baseline="0" dirty="0">
              <a:ln>
                <a:noFill/>
              </a:ln>
              <a:solidFill>
                <a:srgbClr val="000000"/>
              </a:solidFill>
              <a:effectLst/>
              <a:ea typeface="Times New Roman" panose="02020603050405020304" pitchFamily="18" charset="0"/>
            </a:rPr>
            <a:t>Flow resistances in the system</a:t>
          </a:r>
          <a:r>
            <a:rPr kumimoji="0" lang="en-GB" altLang="en-US" sz="2000" b="0" i="0" u="none" strike="noStrike" kern="1200" cap="none" normalizeH="0" baseline="0" dirty="0">
              <a:ln>
                <a:noFill/>
              </a:ln>
              <a:solidFill>
                <a:schemeClr val="tx1"/>
              </a:solidFill>
              <a:effectLst/>
            </a:rPr>
            <a:t> </a:t>
          </a:r>
          <a:endParaRPr lang="en-ID" sz="2000" kern="1200" dirty="0"/>
        </a:p>
      </dsp:txBody>
      <dsp:txXfrm>
        <a:off x="0" y="484159"/>
        <a:ext cx="11424745" cy="1107378"/>
      </dsp:txXfrm>
    </dsp:sp>
    <dsp:sp modelId="{112736BD-1E66-4CF0-943D-50A38D53ED07}">
      <dsp:nvSpPr>
        <dsp:cNvPr id="0" name=""/>
        <dsp:cNvSpPr/>
      </dsp:nvSpPr>
      <dsp:spPr>
        <a:xfrm>
          <a:off x="0" y="1623066"/>
          <a:ext cx="11424745" cy="480412"/>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ClrTx/>
            <a:buSzTx/>
            <a:buFontTx/>
            <a:buNone/>
          </a:pPr>
          <a:r>
            <a:rPr kumimoji="0" lang="en-GB" altLang="en-US" sz="2100" b="0" i="0" u="none" strike="noStrike" kern="1200" cap="none" normalizeH="0" baseline="0" dirty="0">
              <a:ln>
                <a:noFill/>
              </a:ln>
              <a:solidFill>
                <a:srgbClr val="000000"/>
              </a:solidFill>
              <a:effectLst/>
              <a:ea typeface="Times New Roman" panose="02020603050405020304" pitchFamily="18" charset="0"/>
            </a:rPr>
            <a:t>Step 2: Identification of key parameters which may cause the failure</a:t>
          </a:r>
          <a:endParaRPr lang="en-ID" sz="2100" kern="1200" dirty="0"/>
        </a:p>
      </dsp:txBody>
      <dsp:txXfrm>
        <a:off x="23452" y="1646518"/>
        <a:ext cx="11377841" cy="433508"/>
      </dsp:txXfrm>
    </dsp:sp>
    <dsp:sp modelId="{6599925A-5C08-4B64-BDAA-C8C865B4A703}">
      <dsp:nvSpPr>
        <dsp:cNvPr id="0" name=""/>
        <dsp:cNvSpPr/>
      </dsp:nvSpPr>
      <dsp:spPr>
        <a:xfrm>
          <a:off x="0" y="2075696"/>
          <a:ext cx="11424745" cy="32638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2736" tIns="25400" rIns="142240" bIns="25400" numCol="1" spcCol="1270" anchor="t" anchorCtr="0">
          <a:noAutofit/>
        </a:bodyPr>
        <a:lstStyle/>
        <a:p>
          <a:pPr marL="228600" lvl="1" indent="-228600" algn="just" defTabSz="889000">
            <a:lnSpc>
              <a:spcPct val="90000"/>
            </a:lnSpc>
            <a:spcBef>
              <a:spcPct val="0"/>
            </a:spcBef>
            <a:spcAft>
              <a:spcPts val="0"/>
            </a:spcAft>
            <a:buClrTx/>
            <a:buSzTx/>
            <a:buFont typeface="Wingdings" panose="05000000000000000000" pitchFamily="2" charset="2"/>
            <a:buChar char="§"/>
          </a:pPr>
          <a:r>
            <a:rPr kumimoji="0" lang="en-GB" altLang="en-US" sz="2000" b="1" i="1" u="none" strike="noStrike" kern="1200" cap="none" normalizeH="0" baseline="0" dirty="0">
              <a:ln>
                <a:noFill/>
              </a:ln>
              <a:solidFill>
                <a:srgbClr val="003399"/>
              </a:solidFill>
              <a:effectLst/>
              <a:ea typeface="Times New Roman" panose="02020603050405020304" pitchFamily="18" charset="0"/>
            </a:rPr>
            <a:t>Cold wall inlet water temperature</a:t>
          </a:r>
          <a:endParaRPr lang="en-ID" sz="2000" b="1" i="1" kern="1200" dirty="0">
            <a:solidFill>
              <a:srgbClr val="003399"/>
            </a:solidFill>
          </a:endParaRPr>
        </a:p>
        <a:p>
          <a:pPr marL="228600" lvl="2" indent="-228600" algn="just" defTabSz="889000">
            <a:lnSpc>
              <a:spcPct val="90000"/>
            </a:lnSpc>
            <a:spcBef>
              <a:spcPct val="0"/>
            </a:spcBef>
            <a:spcAft>
              <a:spcPts val="0"/>
            </a:spcAft>
            <a:buClrTx/>
            <a:buSzTx/>
            <a:buFont typeface="Wingdings" panose="05000000000000000000" pitchFamily="2" charset="2"/>
            <a:buNone/>
          </a:pPr>
          <a:r>
            <a:rPr kumimoji="0" lang="en-GB" altLang="en-US" sz="2000" b="0" i="0" u="none" strike="noStrike" kern="1200" cap="none" normalizeH="0" baseline="0" dirty="0">
              <a:ln>
                <a:noFill/>
              </a:ln>
              <a:solidFill>
                <a:srgbClr val="000000"/>
              </a:solidFill>
              <a:effectLst/>
              <a:ea typeface="Times New Roman" panose="02020603050405020304" pitchFamily="18" charset="0"/>
            </a:rPr>
            <a:t>	The increase of basement water temperature entering the cold wall decreases natural convection heat transfer in the annulus/cold wall. </a:t>
          </a:r>
          <a:endParaRPr lang="en-ID" sz="2000" kern="1200" dirty="0"/>
        </a:p>
        <a:p>
          <a:pPr marL="228600" lvl="1" indent="-228600" algn="just" defTabSz="889000">
            <a:lnSpc>
              <a:spcPct val="90000"/>
            </a:lnSpc>
            <a:spcBef>
              <a:spcPct val="0"/>
            </a:spcBef>
            <a:spcAft>
              <a:spcPts val="0"/>
            </a:spcAft>
            <a:buClrTx/>
            <a:buSzTx/>
            <a:buFont typeface="Wingdings" panose="05000000000000000000" pitchFamily="2" charset="2"/>
            <a:buChar char="§"/>
          </a:pPr>
          <a:r>
            <a:rPr kumimoji="0" lang="en-GB" altLang="en-US" sz="2000" b="0" i="1" u="none" strike="noStrike" kern="1200" cap="none" normalizeH="0" baseline="0" dirty="0">
              <a:ln>
                <a:noFill/>
              </a:ln>
              <a:solidFill>
                <a:srgbClr val="000000"/>
              </a:solidFill>
              <a:effectLst/>
              <a:ea typeface="Times New Roman" panose="02020603050405020304" pitchFamily="18" charset="0"/>
            </a:rPr>
            <a:t>Cold wall pressure</a:t>
          </a:r>
          <a:endParaRPr lang="en-ID" sz="2000" i="1" kern="1200" dirty="0"/>
        </a:p>
        <a:p>
          <a:pPr marL="228600" lvl="2" indent="-228600" algn="just" defTabSz="889000">
            <a:lnSpc>
              <a:spcPct val="90000"/>
            </a:lnSpc>
            <a:spcBef>
              <a:spcPct val="0"/>
            </a:spcBef>
            <a:spcAft>
              <a:spcPts val="0"/>
            </a:spcAft>
            <a:buClrTx/>
            <a:buSzTx/>
            <a:buFont typeface="Wingdings" panose="05000000000000000000" pitchFamily="2" charset="2"/>
            <a:buNone/>
          </a:pPr>
          <a:r>
            <a:rPr kumimoji="0" lang="en-GB" altLang="en-US" sz="2000" b="0" i="0" u="none" strike="noStrike" kern="1200" cap="none" normalizeH="0" baseline="0" dirty="0">
              <a:ln>
                <a:noFill/>
              </a:ln>
              <a:solidFill>
                <a:srgbClr val="000000"/>
              </a:solidFill>
              <a:effectLst/>
              <a:ea typeface="Times New Roman" panose="02020603050405020304" pitchFamily="18" charset="0"/>
            </a:rPr>
            <a:t>	The pressure increase in the annulus caused by the increase of basement water pressure will support the buoyancy force in the cold wall. </a:t>
          </a:r>
          <a:endParaRPr lang="en-ID" sz="2000" kern="1200" dirty="0"/>
        </a:p>
        <a:p>
          <a:pPr marL="228600" lvl="1" indent="-228600" algn="just" defTabSz="889000">
            <a:lnSpc>
              <a:spcPct val="90000"/>
            </a:lnSpc>
            <a:spcBef>
              <a:spcPct val="0"/>
            </a:spcBef>
            <a:spcAft>
              <a:spcPts val="0"/>
            </a:spcAft>
            <a:buClrTx/>
            <a:buSzTx/>
            <a:buFont typeface="Wingdings" panose="05000000000000000000" pitchFamily="2" charset="2"/>
            <a:buChar char="§"/>
          </a:pPr>
          <a:r>
            <a:rPr kumimoji="0" lang="en-GB" altLang="en-US" sz="2000" b="0" i="1" u="none" strike="noStrike" kern="1200" cap="none" normalizeH="0" baseline="0" dirty="0">
              <a:ln>
                <a:noFill/>
              </a:ln>
              <a:solidFill>
                <a:srgbClr val="000000"/>
              </a:solidFill>
              <a:effectLst/>
              <a:ea typeface="Times New Roman" panose="02020603050405020304" pitchFamily="18" charset="0"/>
            </a:rPr>
            <a:t>Presence of non-condensable gas</a:t>
          </a:r>
          <a:endParaRPr lang="en-ID" sz="2000" i="1" kern="1200" dirty="0"/>
        </a:p>
        <a:p>
          <a:pPr marL="228600" lvl="2" indent="-228600" algn="just" defTabSz="889000">
            <a:lnSpc>
              <a:spcPct val="90000"/>
            </a:lnSpc>
            <a:spcBef>
              <a:spcPct val="0"/>
            </a:spcBef>
            <a:spcAft>
              <a:spcPts val="0"/>
            </a:spcAft>
            <a:buClrTx/>
            <a:buSzTx/>
            <a:buFont typeface="Wingdings" panose="05000000000000000000" pitchFamily="2" charset="2"/>
            <a:buNone/>
          </a:pPr>
          <a:r>
            <a:rPr kumimoji="0" lang="en-GB" altLang="en-US" sz="2000" b="0" i="0" u="none" strike="noStrike" kern="1200" cap="none" normalizeH="0" baseline="0" dirty="0">
              <a:ln>
                <a:noFill/>
              </a:ln>
              <a:solidFill>
                <a:srgbClr val="000000"/>
              </a:solidFill>
              <a:effectLst/>
              <a:ea typeface="Times New Roman" panose="02020603050405020304" pitchFamily="18" charset="0"/>
            </a:rPr>
            <a:t>	The probability of the presence of non-condensable gas (e.g. Kr, Xe) outside the silo is small. The gas released in the core will bubble out in the header tank due to their low solubility &amp; finally removed. </a:t>
          </a:r>
          <a:endParaRPr lang="en-ID" sz="2000" kern="1200" dirty="0"/>
        </a:p>
        <a:p>
          <a:pPr marL="228600" lvl="1" indent="-228600" algn="just" defTabSz="889000">
            <a:lnSpc>
              <a:spcPct val="90000"/>
            </a:lnSpc>
            <a:spcBef>
              <a:spcPct val="0"/>
            </a:spcBef>
            <a:spcAft>
              <a:spcPts val="0"/>
            </a:spcAft>
            <a:buClrTx/>
            <a:buSzTx/>
            <a:buFont typeface="Wingdings" panose="05000000000000000000" pitchFamily="2" charset="2"/>
            <a:buChar char="§"/>
          </a:pPr>
          <a:r>
            <a:rPr kumimoji="0" lang="en-GB" altLang="en-US" sz="2000" b="1" i="1" u="none" strike="noStrike" kern="1200" cap="none" normalizeH="0" baseline="0" dirty="0">
              <a:ln>
                <a:noFill/>
              </a:ln>
              <a:solidFill>
                <a:srgbClr val="003399"/>
              </a:solidFill>
              <a:effectLst/>
              <a:ea typeface="Times New Roman" panose="02020603050405020304" pitchFamily="18" charset="0"/>
            </a:rPr>
            <a:t>Flow resistances in the system</a:t>
          </a:r>
          <a:r>
            <a:rPr kumimoji="0" lang="en-GB" altLang="en-US" sz="2000" b="1" i="1" u="none" strike="noStrike" kern="1200" cap="none" normalizeH="0" baseline="0" dirty="0">
              <a:ln>
                <a:noFill/>
              </a:ln>
              <a:solidFill>
                <a:srgbClr val="003399"/>
              </a:solidFill>
              <a:effectLst/>
            </a:rPr>
            <a:t> </a:t>
          </a:r>
          <a:endParaRPr lang="en-ID" sz="2000" b="1" i="1" kern="1200" dirty="0">
            <a:solidFill>
              <a:srgbClr val="003399"/>
            </a:solidFill>
          </a:endParaRPr>
        </a:p>
        <a:p>
          <a:pPr marL="228600" lvl="2" indent="-228600" algn="just" defTabSz="889000">
            <a:lnSpc>
              <a:spcPct val="90000"/>
            </a:lnSpc>
            <a:spcBef>
              <a:spcPct val="0"/>
            </a:spcBef>
            <a:spcAft>
              <a:spcPts val="0"/>
            </a:spcAft>
            <a:buClrTx/>
            <a:buSzTx/>
            <a:buFont typeface="Wingdings" panose="05000000000000000000" pitchFamily="2" charset="2"/>
            <a:buNone/>
          </a:pPr>
          <a:r>
            <a:rPr kumimoji="0" lang="en-GB" altLang="en-US" sz="2000" b="0" i="0" u="none" strike="noStrike" kern="1200" cap="none" normalizeH="0" baseline="0" dirty="0">
              <a:ln>
                <a:noFill/>
              </a:ln>
              <a:solidFill>
                <a:srgbClr val="000000"/>
              </a:solidFill>
              <a:effectLst/>
              <a:ea typeface="Times New Roman" panose="02020603050405020304" pitchFamily="18" charset="0"/>
            </a:rPr>
            <a:t>	The flow resistances in the system disturb the natural convection of water in the cold wall and air in the dry radiator. </a:t>
          </a:r>
          <a:endParaRPr lang="en-ID" sz="2000" kern="1200" dirty="0"/>
        </a:p>
      </dsp:txBody>
      <dsp:txXfrm>
        <a:off x="0" y="2075696"/>
        <a:ext cx="11424745" cy="3263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5AD264-0A03-4488-91DD-2BF41A13DDA2}">
      <dsp:nvSpPr>
        <dsp:cNvPr id="0" name=""/>
        <dsp:cNvSpPr/>
      </dsp:nvSpPr>
      <dsp:spPr>
        <a:xfrm>
          <a:off x="1883297" y="4051577"/>
          <a:ext cx="4160506" cy="1901250"/>
        </a:xfrm>
        <a:prstGeom prst="roundRect">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just" defTabSz="977900">
            <a:lnSpc>
              <a:spcPct val="90000"/>
            </a:lnSpc>
            <a:spcBef>
              <a:spcPct val="0"/>
            </a:spcBef>
            <a:spcAft>
              <a:spcPts val="0"/>
            </a:spcAft>
            <a:buNone/>
          </a:pPr>
          <a:r>
            <a:rPr lang="en-US" sz="2200" kern="1200" dirty="0">
              <a:solidFill>
                <a:schemeClr val="tx1"/>
              </a:solidFill>
            </a:rPr>
            <a:t>Step 3: </a:t>
          </a:r>
        </a:p>
        <a:p>
          <a:pPr marL="0" lvl="0" indent="0" algn="just" defTabSz="977900">
            <a:lnSpc>
              <a:spcPct val="90000"/>
            </a:lnSpc>
            <a:spcBef>
              <a:spcPct val="0"/>
            </a:spcBef>
            <a:spcAft>
              <a:spcPct val="35000"/>
            </a:spcAft>
            <a:buNone/>
          </a:pPr>
          <a:r>
            <a:rPr kumimoji="0" lang="en-GB" altLang="en-US" sz="2200" b="0" i="0" u="none" strike="noStrike" kern="1200" cap="none" normalizeH="0" baseline="0" dirty="0">
              <a:ln/>
              <a:solidFill>
                <a:schemeClr val="tx1"/>
              </a:solidFill>
              <a:effectLst/>
              <a:ea typeface="Times New Roman" panose="02020603050405020304" pitchFamily="18" charset="0"/>
            </a:rPr>
            <a:t>Root diagnosis (using fault trees) to find the deviation of key parameters which causes system failure</a:t>
          </a:r>
          <a:endParaRPr lang="en-ID" sz="2200" kern="1200" dirty="0">
            <a:solidFill>
              <a:schemeClr val="tx1"/>
            </a:solidFill>
          </a:endParaRPr>
        </a:p>
      </dsp:txBody>
      <dsp:txXfrm>
        <a:off x="1976108" y="4144388"/>
        <a:ext cx="3974884" cy="1715628"/>
      </dsp:txXfrm>
    </dsp:sp>
    <dsp:sp modelId="{8B81CABF-613C-4978-8FA0-D2B1F94A6F82}">
      <dsp:nvSpPr>
        <dsp:cNvPr id="0" name=""/>
        <dsp:cNvSpPr/>
      </dsp:nvSpPr>
      <dsp:spPr>
        <a:xfrm>
          <a:off x="0" y="3832375"/>
          <a:ext cx="631671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0556" tIns="27940" rIns="156464" bIns="27940" numCol="1" spcCol="1270" anchor="t" anchorCtr="0">
          <a:noAutofit/>
        </a:bodyPr>
        <a:lstStyle/>
        <a:p>
          <a:pPr marL="228600" lvl="1" indent="-228600" algn="just" defTabSz="977900">
            <a:lnSpc>
              <a:spcPct val="90000"/>
            </a:lnSpc>
            <a:spcBef>
              <a:spcPct val="0"/>
            </a:spcBef>
            <a:spcAft>
              <a:spcPct val="20000"/>
            </a:spcAft>
            <a:buChar char="•"/>
          </a:pPr>
          <a:endParaRPr lang="en-ID" sz="2200" kern="1200" dirty="0"/>
        </a:p>
      </dsp:txBody>
      <dsp:txXfrm>
        <a:off x="0" y="3832375"/>
        <a:ext cx="6316718" cy="1076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B767-B585-493D-999C-021CC5BD77FD}">
      <dsp:nvSpPr>
        <dsp:cNvPr id="0" name=""/>
        <dsp:cNvSpPr/>
      </dsp:nvSpPr>
      <dsp:spPr>
        <a:xfrm>
          <a:off x="0" y="0"/>
          <a:ext cx="11340661" cy="12168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kumimoji="0" lang="en-GB" altLang="en-US" sz="2400" b="0" i="0" u="none" strike="noStrike" kern="1200" cap="none" normalizeH="0" baseline="0" dirty="0">
              <a:ln>
                <a:noFill/>
              </a:ln>
              <a:solidFill>
                <a:srgbClr val="000000"/>
              </a:solidFill>
              <a:effectLst/>
              <a:ea typeface="Times New Roman" panose="02020603050405020304" pitchFamily="18" charset="0"/>
            </a:rPr>
            <a:t>Step 4: Qualitative evaluation of system reliability</a:t>
          </a:r>
          <a:endParaRPr lang="en-ID" sz="2200" kern="1200" dirty="0"/>
        </a:p>
      </dsp:txBody>
      <dsp:txXfrm>
        <a:off x="59399" y="59399"/>
        <a:ext cx="11221863" cy="1098002"/>
      </dsp:txXfrm>
    </dsp:sp>
    <dsp:sp modelId="{2F53317F-4715-4128-8391-5CDEEBC9CA03}">
      <dsp:nvSpPr>
        <dsp:cNvPr id="0" name=""/>
        <dsp:cNvSpPr/>
      </dsp:nvSpPr>
      <dsp:spPr>
        <a:xfrm>
          <a:off x="0" y="1904958"/>
          <a:ext cx="11340661" cy="282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66" tIns="27940" rIns="156464" bIns="27940" numCol="1" spcCol="1270" anchor="t" anchorCtr="0">
          <a:noAutofit/>
        </a:bodyPr>
        <a:lstStyle/>
        <a:p>
          <a:pPr marL="228600" lvl="1" indent="0" algn="just" defTabSz="977900">
            <a:lnSpc>
              <a:spcPct val="90000"/>
            </a:lnSpc>
            <a:spcBef>
              <a:spcPct val="0"/>
            </a:spcBef>
            <a:spcAft>
              <a:spcPct val="20000"/>
            </a:spcAft>
            <a:buFont typeface="Wingdings" panose="05000000000000000000" pitchFamily="2" charset="2"/>
            <a:buChar char="§"/>
          </a:pPr>
          <a:r>
            <a:rPr lang="en-GB" sz="2200" kern="1200" dirty="0"/>
            <a:t> The root causes of the increase of the cold wall inlet water temperature:</a:t>
          </a:r>
          <a:endParaRPr lang="en-ID" sz="2200" kern="1200" dirty="0"/>
        </a:p>
        <a:p>
          <a:pPr marL="714375" lvl="1" indent="-177800" algn="just" defTabSz="977900">
            <a:lnSpc>
              <a:spcPct val="90000"/>
            </a:lnSpc>
            <a:spcBef>
              <a:spcPct val="0"/>
            </a:spcBef>
            <a:spcAft>
              <a:spcPct val="20000"/>
            </a:spcAft>
            <a:buFont typeface="Wingdings" panose="05000000000000000000" pitchFamily="2" charset="2"/>
            <a:buNone/>
          </a:pPr>
          <a:r>
            <a:rPr lang="en-GB" sz="2200" kern="1200" dirty="0"/>
            <a:t>- the flow resistances (blockage and fouling) in the system (in the chimney inlet, the radiator channels and tubes, the expansion tank inlet pipe, the expansion tank outlet pipe, and the radiator outlet pipe); </a:t>
          </a:r>
          <a:endParaRPr lang="en-ID" sz="2200" kern="1200" dirty="0"/>
        </a:p>
        <a:p>
          <a:pPr marL="714375" lvl="1" indent="-177800" algn="just" defTabSz="977900">
            <a:lnSpc>
              <a:spcPct val="90000"/>
            </a:lnSpc>
            <a:spcBef>
              <a:spcPct val="0"/>
            </a:spcBef>
            <a:spcAft>
              <a:spcPct val="20000"/>
            </a:spcAft>
            <a:buFont typeface="Calibri" panose="020F0502020204030204" pitchFamily="34" charset="0"/>
            <a:buChar char="-"/>
          </a:pPr>
          <a:r>
            <a:rPr lang="en-GB" sz="2200" kern="1200" dirty="0"/>
            <a:t>the system rupture (the basement structure, the expansion tank inlet pipe, the expansion tank outlet pipe, the radiator outlet pipe, and the radiator water tubes);</a:t>
          </a:r>
          <a:endParaRPr lang="en-ID" sz="2200" kern="1200" dirty="0"/>
        </a:p>
        <a:p>
          <a:pPr marL="714375" lvl="1" indent="-177800" algn="just" defTabSz="977900">
            <a:lnSpc>
              <a:spcPct val="90000"/>
            </a:lnSpc>
            <a:spcBef>
              <a:spcPct val="0"/>
            </a:spcBef>
            <a:spcAft>
              <a:spcPct val="20000"/>
            </a:spcAft>
            <a:buFont typeface="Calibri" panose="020F0502020204030204" pitchFamily="34" charset="0"/>
            <a:buChar char="-"/>
          </a:pPr>
          <a:r>
            <a:rPr lang="en-GB" sz="2200" kern="1200" dirty="0"/>
            <a:t>the failure of fans; and </a:t>
          </a:r>
          <a:endParaRPr lang="en-ID" sz="2200" kern="1200" dirty="0"/>
        </a:p>
        <a:p>
          <a:pPr marL="714375" lvl="1" indent="-177800" algn="just" defTabSz="977900">
            <a:lnSpc>
              <a:spcPct val="90000"/>
            </a:lnSpc>
            <a:spcBef>
              <a:spcPct val="0"/>
            </a:spcBef>
            <a:spcAft>
              <a:spcPct val="20000"/>
            </a:spcAft>
            <a:buFont typeface="Calibri" panose="020F0502020204030204" pitchFamily="34" charset="0"/>
            <a:buChar char="-"/>
          </a:pPr>
          <a:r>
            <a:rPr lang="en-GB" sz="2200" kern="1200" dirty="0"/>
            <a:t>the increase of atmospheric air temperature.</a:t>
          </a:r>
          <a:endParaRPr lang="en-ID" sz="2200" kern="1200" dirty="0"/>
        </a:p>
      </dsp:txBody>
      <dsp:txXfrm>
        <a:off x="0" y="1904958"/>
        <a:ext cx="11340661" cy="28255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1FB767-B585-493D-999C-021CC5BD77FD}">
      <dsp:nvSpPr>
        <dsp:cNvPr id="0" name=""/>
        <dsp:cNvSpPr/>
      </dsp:nvSpPr>
      <dsp:spPr>
        <a:xfrm>
          <a:off x="0" y="0"/>
          <a:ext cx="11340661" cy="1216800"/>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kumimoji="0" lang="en-GB" altLang="en-US" sz="2400" b="0" i="0" u="none" strike="noStrike" kern="1200" cap="none" normalizeH="0" baseline="0" dirty="0">
              <a:ln>
                <a:noFill/>
              </a:ln>
              <a:solidFill>
                <a:srgbClr val="000000"/>
              </a:solidFill>
              <a:effectLst/>
              <a:ea typeface="Times New Roman" panose="02020603050405020304" pitchFamily="18" charset="0"/>
            </a:rPr>
            <a:t>Step 4: Qualitative evaluation of system reliability</a:t>
          </a:r>
          <a:endParaRPr lang="en-ID" sz="2200" kern="1200" dirty="0"/>
        </a:p>
      </dsp:txBody>
      <dsp:txXfrm>
        <a:off x="59399" y="59399"/>
        <a:ext cx="11221863" cy="1098002"/>
      </dsp:txXfrm>
    </dsp:sp>
    <dsp:sp modelId="{2F53317F-4715-4128-8391-5CDEEBC9CA03}">
      <dsp:nvSpPr>
        <dsp:cNvPr id="0" name=""/>
        <dsp:cNvSpPr/>
      </dsp:nvSpPr>
      <dsp:spPr>
        <a:xfrm>
          <a:off x="0" y="1972233"/>
          <a:ext cx="11340661" cy="2691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0066" tIns="27940" rIns="156464" bIns="27940" numCol="1" spcCol="1270" anchor="t" anchorCtr="0">
          <a:noAutofit/>
        </a:bodyPr>
        <a:lstStyle/>
        <a:p>
          <a:pPr marL="630238" lvl="1" indent="-401638" algn="just" defTabSz="977900">
            <a:lnSpc>
              <a:spcPct val="100000"/>
            </a:lnSpc>
            <a:spcBef>
              <a:spcPct val="0"/>
            </a:spcBef>
            <a:spcAft>
              <a:spcPts val="1200"/>
            </a:spcAft>
            <a:buFont typeface="Wingdings" panose="05000000000000000000" pitchFamily="2" charset="2"/>
            <a:buChar char="q"/>
          </a:pPr>
          <a:r>
            <a:rPr lang="en-GB" sz="2200" kern="1200" dirty="0"/>
            <a:t>The mechanical SSCs (basement, expansion tank, dry radiator, chimney, system piping, etc.) shall be designed to withstand the loads caused by the external hazards in the site. They shall be designed, manufactured and fabricated with suitable quality requirements. </a:t>
          </a:r>
          <a:endParaRPr lang="en-ID" sz="2200" kern="1200" dirty="0"/>
        </a:p>
        <a:p>
          <a:pPr marL="630238" lvl="1" indent="-401638" algn="just" defTabSz="977900">
            <a:lnSpc>
              <a:spcPct val="100000"/>
            </a:lnSpc>
            <a:spcBef>
              <a:spcPct val="0"/>
            </a:spcBef>
            <a:spcAft>
              <a:spcPct val="20000"/>
            </a:spcAft>
            <a:buFont typeface="Wingdings" panose="05000000000000000000" pitchFamily="2" charset="2"/>
            <a:buChar char="q"/>
          </a:pPr>
          <a:r>
            <a:rPr lang="en-GB" sz="2200" kern="1200" dirty="0"/>
            <a:t>To monitor the mechanical system integrity and the flow resistances, additional features, such as leak detector, flow rate meter, or basement water level indicator, should be available. The appropriate interconnections and isolation capabilities are also needed. </a:t>
          </a:r>
          <a:endParaRPr lang="en-ID" sz="2200" kern="1200" dirty="0"/>
        </a:p>
        <a:p>
          <a:pPr marL="228600" lvl="1" indent="0" algn="just" defTabSz="977900">
            <a:lnSpc>
              <a:spcPct val="100000"/>
            </a:lnSpc>
            <a:spcBef>
              <a:spcPct val="0"/>
            </a:spcBef>
            <a:spcAft>
              <a:spcPct val="20000"/>
            </a:spcAft>
            <a:buFont typeface="Wingdings" panose="05000000000000000000" pitchFamily="2" charset="2"/>
            <a:buNone/>
          </a:pPr>
          <a:endParaRPr lang="en-ID" sz="2200" kern="1200" dirty="0"/>
        </a:p>
      </dsp:txBody>
      <dsp:txXfrm>
        <a:off x="0" y="1972233"/>
        <a:ext cx="11340661" cy="2691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37899-B182-49DD-A4D6-6CAC4F4ADFA4}">
      <dsp:nvSpPr>
        <dsp:cNvPr id="0" name=""/>
        <dsp:cNvSpPr/>
      </dsp:nvSpPr>
      <dsp:spPr>
        <a:xfrm>
          <a:off x="15442" y="572317"/>
          <a:ext cx="3550288" cy="398441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273050" lvl="0" indent="-273050" algn="just" defTabSz="933450">
            <a:lnSpc>
              <a:spcPct val="90000"/>
            </a:lnSpc>
            <a:spcBef>
              <a:spcPct val="0"/>
            </a:spcBef>
            <a:spcAft>
              <a:spcPts val="600"/>
            </a:spcAft>
            <a:buFont typeface="Wingdings" panose="05000000000000000000" pitchFamily="2" charset="2"/>
            <a:buNone/>
          </a:pPr>
          <a:r>
            <a:rPr lang="en-GB" sz="2100" kern="1200" dirty="0">
              <a:solidFill>
                <a:srgbClr val="003399"/>
              </a:solidFill>
              <a:effectLst/>
              <a:ea typeface="Times New Roman" panose="02020603050405020304" pitchFamily="18" charset="0"/>
            </a:rPr>
            <a:t>- Applicability of Requirements 51-53 IAEA SSR-2/1 (Rev. 1) concerning Passive cooling system operation in shutdown state and accident condition</a:t>
          </a:r>
        </a:p>
        <a:p>
          <a:pPr marL="273050" lvl="0" indent="-273050" algn="just" defTabSz="933450">
            <a:lnSpc>
              <a:spcPct val="90000"/>
            </a:lnSpc>
            <a:spcBef>
              <a:spcPct val="0"/>
            </a:spcBef>
            <a:spcAft>
              <a:spcPts val="600"/>
            </a:spcAft>
            <a:buFont typeface="Wingdings" panose="05000000000000000000" pitchFamily="2" charset="2"/>
            <a:buNone/>
          </a:pPr>
          <a:r>
            <a:rPr lang="en-GB" sz="2100" kern="1200" dirty="0">
              <a:solidFill>
                <a:srgbClr val="003399"/>
              </a:solidFill>
              <a:effectLst/>
            </a:rPr>
            <a:t>-  </a:t>
          </a:r>
          <a:r>
            <a:rPr lang="en-GB" sz="2100" kern="1200" dirty="0">
              <a:solidFill>
                <a:srgbClr val="003399"/>
              </a:solidFill>
              <a:effectLst/>
              <a:ea typeface="Times New Roman" panose="02020603050405020304" pitchFamily="18" charset="0"/>
            </a:rPr>
            <a:t>IAEA SRS No. 123 states that Req. 51-53 are generally applicable to evolutionary and innovative designs. </a:t>
          </a:r>
          <a:endParaRPr lang="en-ID" sz="2100" kern="1200" dirty="0">
            <a:solidFill>
              <a:srgbClr val="003399"/>
            </a:solidFill>
          </a:endParaRPr>
        </a:p>
      </dsp:txBody>
      <dsp:txXfrm>
        <a:off x="119426" y="676301"/>
        <a:ext cx="3342320" cy="3776444"/>
      </dsp:txXfrm>
    </dsp:sp>
    <dsp:sp modelId="{E8F95EF4-3E1D-49D0-975C-5D7EFA30D0F6}">
      <dsp:nvSpPr>
        <dsp:cNvPr id="0" name=""/>
        <dsp:cNvSpPr/>
      </dsp:nvSpPr>
      <dsp:spPr>
        <a:xfrm>
          <a:off x="3888405" y="2164407"/>
          <a:ext cx="684069" cy="800232"/>
        </a:xfrm>
        <a:prstGeom prst="rightArrow">
          <a:avLst>
            <a:gd name="adj1" fmla="val 60000"/>
            <a:gd name="adj2" fmla="val 50000"/>
          </a:avLst>
        </a:prstGeom>
        <a:solidFill>
          <a:schemeClr val="accent4">
            <a:shade val="9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511300">
            <a:lnSpc>
              <a:spcPct val="90000"/>
            </a:lnSpc>
            <a:spcBef>
              <a:spcPct val="0"/>
            </a:spcBef>
            <a:spcAft>
              <a:spcPct val="35000"/>
            </a:spcAft>
            <a:buNone/>
          </a:pPr>
          <a:endParaRPr lang="en-ID" sz="3400" kern="1200"/>
        </a:p>
      </dsp:txBody>
      <dsp:txXfrm>
        <a:off x="3888405" y="2324453"/>
        <a:ext cx="478848" cy="480140"/>
      </dsp:txXfrm>
    </dsp:sp>
    <dsp:sp modelId="{EE92653F-53FA-4128-A253-482DC01BF69C}">
      <dsp:nvSpPr>
        <dsp:cNvPr id="0" name=""/>
        <dsp:cNvSpPr/>
      </dsp:nvSpPr>
      <dsp:spPr>
        <a:xfrm>
          <a:off x="4856428" y="71477"/>
          <a:ext cx="6815107" cy="4986093"/>
        </a:xfrm>
        <a:prstGeom prst="roundRect">
          <a:avLst>
            <a:gd name="adj" fmla="val 10000"/>
          </a:avLst>
        </a:prstGeom>
        <a:gradFill rotWithShape="0">
          <a:gsLst>
            <a:gs pos="0">
              <a:schemeClr val="accent4">
                <a:shade val="80000"/>
                <a:hueOff val="-513283"/>
                <a:satOff val="0"/>
                <a:lumOff val="33875"/>
                <a:alphaOff val="0"/>
                <a:satMod val="103000"/>
                <a:lumMod val="102000"/>
                <a:tint val="94000"/>
              </a:schemeClr>
            </a:gs>
            <a:gs pos="50000">
              <a:schemeClr val="accent4">
                <a:shade val="80000"/>
                <a:hueOff val="-513283"/>
                <a:satOff val="0"/>
                <a:lumOff val="33875"/>
                <a:alphaOff val="0"/>
                <a:satMod val="110000"/>
                <a:lumMod val="100000"/>
                <a:shade val="100000"/>
              </a:schemeClr>
            </a:gs>
            <a:gs pos="100000">
              <a:schemeClr val="accent4">
                <a:shade val="80000"/>
                <a:hueOff val="-513283"/>
                <a:satOff val="0"/>
                <a:lumOff val="3387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algn="just" defTabSz="977900">
            <a:lnSpc>
              <a:spcPct val="90000"/>
            </a:lnSpc>
            <a:spcBef>
              <a:spcPct val="0"/>
            </a:spcBef>
            <a:spcAft>
              <a:spcPts val="600"/>
            </a:spcAft>
            <a:buFont typeface="Wingdings" panose="05000000000000000000" pitchFamily="2" charset="2"/>
            <a:buNone/>
          </a:pPr>
          <a:r>
            <a:rPr lang="en-GB" sz="2200" kern="1200" dirty="0">
              <a:solidFill>
                <a:schemeClr val="tx1"/>
              </a:solidFill>
              <a:effectLst/>
              <a:ea typeface="Times New Roman" panose="02020603050405020304" pitchFamily="18" charset="0"/>
            </a:rPr>
            <a:t>In general, Req. 51-53 are applicable to the TMSR500 passive cooling system design. </a:t>
          </a:r>
        </a:p>
        <a:p>
          <a:pPr marL="0" lvl="0" algn="just" defTabSz="977900">
            <a:lnSpc>
              <a:spcPct val="90000"/>
            </a:lnSpc>
            <a:spcBef>
              <a:spcPct val="0"/>
            </a:spcBef>
            <a:spcAft>
              <a:spcPts val="600"/>
            </a:spcAft>
            <a:buFont typeface="Wingdings" panose="05000000000000000000" pitchFamily="2" charset="2"/>
            <a:buNone/>
          </a:pPr>
          <a:r>
            <a:rPr lang="en-GB" sz="2200" kern="1200" dirty="0">
              <a:solidFill>
                <a:schemeClr val="tx1"/>
              </a:solidFill>
              <a:effectLst/>
              <a:ea typeface="Times New Roman" panose="02020603050405020304" pitchFamily="18" charset="0"/>
            </a:rPr>
            <a:t>Several minor gaps are identified:</a:t>
          </a:r>
          <a:endParaRPr lang="en-ID" sz="2200" kern="1200" dirty="0">
            <a:solidFill>
              <a:schemeClr val="tx1"/>
            </a:solidFill>
            <a:effectLst/>
            <a:ea typeface="Times New Roman" panose="02020603050405020304" pitchFamily="18" charset="0"/>
          </a:endParaRPr>
        </a:p>
        <a:p>
          <a:pPr marL="179388" lvl="0" indent="-179388" algn="just" defTabSz="977900">
            <a:lnSpc>
              <a:spcPct val="90000"/>
            </a:lnSpc>
            <a:spcBef>
              <a:spcPct val="0"/>
            </a:spcBef>
            <a:spcAft>
              <a:spcPts val="600"/>
            </a:spcAft>
            <a:buFont typeface="Wingdings" panose="05000000000000000000" pitchFamily="2" charset="2"/>
            <a:buNone/>
          </a:pPr>
          <a:r>
            <a:rPr lang="en-GB" sz="2200" kern="1200" dirty="0">
              <a:solidFill>
                <a:schemeClr val="tx1"/>
              </a:solidFill>
              <a:effectLst/>
              <a:ea typeface="Times New Roman" panose="02020603050405020304" pitchFamily="18" charset="0"/>
            </a:rPr>
            <a:t>-  the integrity of the fuel needs to be interpreted to the integrity of the primary loop; </a:t>
          </a:r>
          <a:endParaRPr lang="en-ID" sz="2200" kern="1200" dirty="0">
            <a:solidFill>
              <a:schemeClr val="tx1"/>
            </a:solidFill>
            <a:effectLst/>
            <a:ea typeface="Times New Roman" panose="02020603050405020304" pitchFamily="18" charset="0"/>
          </a:endParaRPr>
        </a:p>
        <a:p>
          <a:pPr marL="179388" lvl="0" indent="-179388" algn="just" defTabSz="977900">
            <a:lnSpc>
              <a:spcPct val="90000"/>
            </a:lnSpc>
            <a:spcBef>
              <a:spcPct val="0"/>
            </a:spcBef>
            <a:spcAft>
              <a:spcPts val="600"/>
            </a:spcAft>
            <a:buFont typeface="Wingdings" panose="05000000000000000000" pitchFamily="2" charset="2"/>
            <a:buNone/>
          </a:pPr>
          <a:r>
            <a:rPr lang="en-GB" sz="2200" kern="1200" dirty="0">
              <a:solidFill>
                <a:schemeClr val="tx1"/>
              </a:solidFill>
              <a:effectLst/>
              <a:ea typeface="Times New Roman" panose="02020603050405020304" pitchFamily="18" charset="0"/>
            </a:rPr>
            <a:t>- the reactor coolant pressure boundary needs to be interpreted to the reactor coolant boundary; and</a:t>
          </a:r>
          <a:endParaRPr lang="en-ID" sz="2200" kern="1200" dirty="0">
            <a:solidFill>
              <a:schemeClr val="tx1"/>
            </a:solidFill>
            <a:effectLst/>
            <a:ea typeface="Times New Roman" panose="02020603050405020304" pitchFamily="18" charset="0"/>
          </a:endParaRPr>
        </a:p>
        <a:p>
          <a:pPr marL="179388" lvl="0" indent="-179388" algn="just" defTabSz="977900">
            <a:lnSpc>
              <a:spcPct val="90000"/>
            </a:lnSpc>
            <a:spcBef>
              <a:spcPct val="0"/>
            </a:spcBef>
            <a:spcAft>
              <a:spcPts val="600"/>
            </a:spcAft>
            <a:buFont typeface="Wingdings" panose="05000000000000000000" pitchFamily="2" charset="2"/>
            <a:buNone/>
          </a:pPr>
          <a:r>
            <a:rPr lang="en-GB" sz="2200" kern="1200" dirty="0">
              <a:solidFill>
                <a:schemeClr val="tx1"/>
              </a:solidFill>
              <a:effectLst/>
              <a:ea typeface="Times New Roman" panose="02020603050405020304" pitchFamily="18" charset="0"/>
            </a:rPr>
            <a:t>- in the shutdown state and accident condition, the decay heat is located in the fuel drain tank, not in the reactor core (pot).</a:t>
          </a:r>
          <a:endParaRPr lang="en-ID" sz="2200" kern="1200" dirty="0">
            <a:solidFill>
              <a:schemeClr val="tx1"/>
            </a:solidFill>
          </a:endParaRPr>
        </a:p>
      </dsp:txBody>
      <dsp:txXfrm>
        <a:off x="5002466" y="217515"/>
        <a:ext cx="6523031" cy="469401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03/10/2024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03/10/2024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d.hidayanti@bapeten.go.id"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Qualitative Reliability Study (1)</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322668" y="1797270"/>
            <a:ext cx="3573517" cy="5523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eaLnBrk="0" fontAlgn="base" hangingPunct="0">
              <a:lnSpc>
                <a:spcPct val="100000"/>
              </a:lnSpc>
              <a:spcBef>
                <a:spcPct val="0"/>
              </a:spcBef>
              <a:spcAft>
                <a:spcPts val="1200"/>
              </a:spcAft>
              <a:buFont typeface="Wingdings" panose="05000000000000000000" pitchFamily="2" charset="2"/>
              <a:buChar char="Ø"/>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altLang="en-US" sz="2300" dirty="0">
                <a:solidFill>
                  <a:srgbClr val="003399"/>
                </a:solidFill>
                <a:ea typeface="Times New Roman" panose="02020603050405020304" pitchFamily="18" charset="0"/>
              </a:rPr>
              <a:t>The purpose is to provide a preliminary appraisal of the system’s unavailability</a:t>
            </a:r>
          </a:p>
          <a:p>
            <a:pPr marL="342900" lvl="0" indent="-342900" algn="just" eaLnBrk="0" fontAlgn="base" hangingPunct="0">
              <a:lnSpc>
                <a:spcPct val="100000"/>
              </a:lnSpc>
              <a:spcBef>
                <a:spcPct val="0"/>
              </a:spcBef>
              <a:spcAft>
                <a:spcPct val="0"/>
              </a:spcAft>
              <a:buFont typeface="Wingdings" panose="05000000000000000000" pitchFamily="2" charset="2"/>
              <a:buChar char="Ø"/>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altLang="en-US" sz="2300" dirty="0">
                <a:solidFill>
                  <a:srgbClr val="003399"/>
                </a:solidFill>
                <a:ea typeface="Times New Roman" panose="02020603050405020304" pitchFamily="18" charset="0"/>
              </a:rPr>
              <a:t>Using </a:t>
            </a:r>
            <a:r>
              <a:rPr kumimoji="0" lang="en-GB" altLang="en-US" sz="2300" b="0" i="0" u="none" strike="noStrike" cap="none" normalizeH="0" baseline="0" dirty="0">
                <a:ln>
                  <a:noFill/>
                </a:ln>
                <a:solidFill>
                  <a:srgbClr val="003399"/>
                </a:solidFill>
                <a:effectLst/>
                <a:ea typeface="Times New Roman" panose="02020603050405020304" pitchFamily="18" charset="0"/>
              </a:rPr>
              <a:t>failure modes approach </a:t>
            </a: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23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GB" altLang="en-US" sz="2300" i="1" dirty="0">
              <a:solidFill>
                <a:srgbClr val="000000"/>
              </a:solidFill>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23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GB" altLang="en-US" sz="2300" i="1" dirty="0">
              <a:solidFill>
                <a:srgbClr val="000000"/>
              </a:solidFill>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23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GB" altLang="en-US" sz="2300" i="1" dirty="0">
              <a:solidFill>
                <a:srgbClr val="000000"/>
              </a:solidFill>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23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GB" altLang="en-US" sz="2300" i="1" dirty="0">
              <a:solidFill>
                <a:srgbClr val="000000"/>
              </a:solidFill>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23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GB" altLang="en-US" sz="2300" i="1" dirty="0">
              <a:solidFill>
                <a:srgbClr val="000000"/>
              </a:solidFill>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23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lang="en-GB" altLang="en-US" sz="2300" i="1" dirty="0">
              <a:solidFill>
                <a:srgbClr val="000000"/>
              </a:solidFill>
              <a:ea typeface="Times New Roman" panose="02020603050405020304" pitchFamily="18" charset="0"/>
            </a:endParaRPr>
          </a:p>
          <a:p>
            <a:pPr algn="just">
              <a:lnSpc>
                <a:spcPct val="100000"/>
              </a:lnSpc>
              <a:spcBef>
                <a:spcPts val="600"/>
              </a:spcBef>
              <a:buSzPct val="110000"/>
            </a:pPr>
            <a:endParaRPr lang="en-ID" sz="2300"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3" name="Diagram 2">
            <a:extLst>
              <a:ext uri="{FF2B5EF4-FFF2-40B4-BE49-F238E27FC236}">
                <a16:creationId xmlns:a16="http://schemas.microsoft.com/office/drawing/2014/main" id="{2443A524-1730-3540-0255-CF0C1708339D}"/>
              </a:ext>
            </a:extLst>
          </p:cNvPr>
          <p:cNvGraphicFramePr/>
          <p:nvPr>
            <p:extLst>
              <p:ext uri="{D42A27DB-BD31-4B8C-83A1-F6EECF244321}">
                <p14:modId xmlns:p14="http://schemas.microsoft.com/office/powerpoint/2010/main" val="908335031"/>
              </p:ext>
            </p:extLst>
          </p:nvPr>
        </p:nvGraphicFramePr>
        <p:xfrm>
          <a:off x="4411717" y="1591056"/>
          <a:ext cx="7457615" cy="4872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6412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Qualitative Reliability Study (2)</a:t>
            </a:r>
            <a:endParaRPr lang="en-GB" sz="4000" b="1" i="0" dirty="0">
              <a:solidFill>
                <a:schemeClr val="bg1"/>
              </a:solidFill>
              <a:latin typeface="Arial" panose="020B0604020202020204" pitchFamily="34" charset="0"/>
              <a:cs typeface="Arial" panose="020B0604020202020204" pitchFamily="34" charset="0"/>
            </a:endParaRPr>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1" y="2427891"/>
            <a:ext cx="12192000" cy="5523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1800" b="0" i="0" u="none" strike="noStrike" cap="none" normalizeH="0" baseline="0" dirty="0">
                <a:ln>
                  <a:noFill/>
                </a:ln>
                <a:solidFill>
                  <a:srgbClr val="000000"/>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endParaRPr>
          </a:p>
          <a:p>
            <a:pPr algn="just">
              <a:lnSpc>
                <a:spcPct val="100000"/>
              </a:lnSpc>
              <a:spcBef>
                <a:spcPts val="600"/>
              </a:spcBef>
              <a:buSzPct val="110000"/>
            </a:pPr>
            <a:endParaRPr lang="en-ID" sz="1800"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Diagram 6">
            <a:extLst>
              <a:ext uri="{FF2B5EF4-FFF2-40B4-BE49-F238E27FC236}">
                <a16:creationId xmlns:a16="http://schemas.microsoft.com/office/drawing/2014/main" id="{1A7CEBA9-2AE7-9C10-F2ED-B0D9A89B5592}"/>
              </a:ext>
            </a:extLst>
          </p:cNvPr>
          <p:cNvGraphicFramePr/>
          <p:nvPr>
            <p:extLst>
              <p:ext uri="{D42A27DB-BD31-4B8C-83A1-F6EECF244321}">
                <p14:modId xmlns:p14="http://schemas.microsoft.com/office/powerpoint/2010/main" val="2033332440"/>
              </p:ext>
            </p:extLst>
          </p:nvPr>
        </p:nvGraphicFramePr>
        <p:xfrm>
          <a:off x="383627" y="1294582"/>
          <a:ext cx="11424745" cy="53395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737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B5F9B5-AAD6-3E2B-2F4F-FCCD854DD9D0}"/>
              </a:ext>
            </a:extLst>
          </p:cNvPr>
          <p:cNvPicPr>
            <a:picLocks noChangeAspect="1"/>
          </p:cNvPicPr>
          <p:nvPr/>
        </p:nvPicPr>
        <p:blipFill>
          <a:blip r:embed="rId2"/>
          <a:stretch>
            <a:fillRect/>
          </a:stretch>
        </p:blipFill>
        <p:spPr>
          <a:xfrm>
            <a:off x="2468615" y="1237088"/>
            <a:ext cx="9574925" cy="5655577"/>
          </a:xfrm>
          <a:prstGeom prst="rect">
            <a:avLst/>
          </a:prstGeom>
        </p:spPr>
      </p:pic>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bg1"/>
                </a:solidFill>
                <a:latin typeface="Arial" panose="020B0604020202020204" pitchFamily="34" charset="0"/>
                <a:cs typeface="Arial" panose="020B0604020202020204" pitchFamily="34" charset="0"/>
              </a:rPr>
              <a:t>Qualitative Reliability Study (3)</a:t>
            </a:r>
            <a:endParaRPr lang="en-GB" sz="36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378372" y="1303284"/>
            <a:ext cx="11435255" cy="5523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1800" b="0" i="0" u="none" strike="noStrike" cap="none" normalizeH="0" baseline="0" dirty="0">
                <a:ln>
                  <a:noFill/>
                </a:ln>
                <a:solidFill>
                  <a:srgbClr val="000000"/>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endParaRPr>
          </a:p>
          <a:p>
            <a:pPr algn="just">
              <a:lnSpc>
                <a:spcPct val="100000"/>
              </a:lnSpc>
              <a:spcBef>
                <a:spcPts val="600"/>
              </a:spcBef>
              <a:buSzPct val="110000"/>
            </a:pPr>
            <a:endParaRPr lang="en-ID" sz="1800"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Diagram 6">
            <a:extLst>
              <a:ext uri="{FF2B5EF4-FFF2-40B4-BE49-F238E27FC236}">
                <a16:creationId xmlns:a16="http://schemas.microsoft.com/office/drawing/2014/main" id="{1A7CEBA9-2AE7-9C10-F2ED-B0D9A89B5592}"/>
              </a:ext>
            </a:extLst>
          </p:cNvPr>
          <p:cNvGraphicFramePr/>
          <p:nvPr>
            <p:extLst>
              <p:ext uri="{D42A27DB-BD31-4B8C-83A1-F6EECF244321}">
                <p14:modId xmlns:p14="http://schemas.microsoft.com/office/powerpoint/2010/main" val="1644135574"/>
              </p:ext>
            </p:extLst>
          </p:nvPr>
        </p:nvGraphicFramePr>
        <p:xfrm>
          <a:off x="-1598230" y="-2638085"/>
          <a:ext cx="6316718" cy="6839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594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Qualitative Reliability Study (4)</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378372" y="1303284"/>
            <a:ext cx="11435255" cy="5523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1800" b="0" i="0" u="none" strike="noStrike" cap="none" normalizeH="0" baseline="0" dirty="0">
                <a:ln>
                  <a:noFill/>
                </a:ln>
                <a:solidFill>
                  <a:srgbClr val="000000"/>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endParaRPr>
          </a:p>
          <a:p>
            <a:pPr algn="just">
              <a:lnSpc>
                <a:spcPct val="100000"/>
              </a:lnSpc>
              <a:spcBef>
                <a:spcPts val="600"/>
              </a:spcBef>
              <a:buSzPct val="110000"/>
            </a:pPr>
            <a:endParaRPr lang="en-ID" sz="1800"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Diagram 6">
            <a:extLst>
              <a:ext uri="{FF2B5EF4-FFF2-40B4-BE49-F238E27FC236}">
                <a16:creationId xmlns:a16="http://schemas.microsoft.com/office/drawing/2014/main" id="{1A7CEBA9-2AE7-9C10-F2ED-B0D9A89B5592}"/>
              </a:ext>
            </a:extLst>
          </p:cNvPr>
          <p:cNvGraphicFramePr/>
          <p:nvPr>
            <p:extLst>
              <p:ext uri="{D42A27DB-BD31-4B8C-83A1-F6EECF244321}">
                <p14:modId xmlns:p14="http://schemas.microsoft.com/office/powerpoint/2010/main" val="3434599985"/>
              </p:ext>
            </p:extLst>
          </p:nvPr>
        </p:nvGraphicFramePr>
        <p:xfrm>
          <a:off x="472965" y="1439333"/>
          <a:ext cx="113406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527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Qualitative Reliability Study (5)</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378372" y="1303284"/>
            <a:ext cx="11435255" cy="5523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1" u="none" strike="noStrike" cap="none" normalizeH="0" baseline="0" dirty="0">
              <a:ln>
                <a:noFill/>
              </a:ln>
              <a:solidFill>
                <a:srgbClr val="000000"/>
              </a:solidFill>
              <a:effectLst/>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1800" b="0" i="0" u="none" strike="noStrike" cap="none" normalizeH="0" baseline="0" dirty="0">
                <a:ln>
                  <a:noFill/>
                </a:ln>
                <a:solidFill>
                  <a:srgbClr val="000000"/>
                </a:solidFill>
                <a:effectLst/>
                <a:ea typeface="Times New Roman" panose="02020603050405020304" pitchFamily="18" charset="0"/>
              </a:rPr>
              <a:t>	</a:t>
            </a:r>
            <a:endParaRPr kumimoji="0" lang="en-GB" altLang="en-US" sz="1800" b="0" i="0" u="none" strike="noStrike" cap="none" normalizeH="0" baseline="0" dirty="0">
              <a:ln>
                <a:noFill/>
              </a:ln>
              <a:solidFill>
                <a:schemeClr val="tx1"/>
              </a:solidFill>
              <a:effectLst/>
            </a:endParaRPr>
          </a:p>
          <a:p>
            <a:pPr algn="just">
              <a:lnSpc>
                <a:spcPct val="100000"/>
              </a:lnSpc>
              <a:spcBef>
                <a:spcPts val="600"/>
              </a:spcBef>
              <a:buSzPct val="110000"/>
            </a:pPr>
            <a:endParaRPr lang="en-ID" sz="1800"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7" name="Diagram 6">
            <a:extLst>
              <a:ext uri="{FF2B5EF4-FFF2-40B4-BE49-F238E27FC236}">
                <a16:creationId xmlns:a16="http://schemas.microsoft.com/office/drawing/2014/main" id="{1A7CEBA9-2AE7-9C10-F2ED-B0D9A89B5592}"/>
              </a:ext>
            </a:extLst>
          </p:cNvPr>
          <p:cNvGraphicFramePr/>
          <p:nvPr>
            <p:extLst>
              <p:ext uri="{D42A27DB-BD31-4B8C-83A1-F6EECF244321}">
                <p14:modId xmlns:p14="http://schemas.microsoft.com/office/powerpoint/2010/main" val="3520834251"/>
              </p:ext>
            </p:extLst>
          </p:nvPr>
        </p:nvGraphicFramePr>
        <p:xfrm>
          <a:off x="472965" y="1355543"/>
          <a:ext cx="1134066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4044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Design Requirements Applicability (1)</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1069428" y="470610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8" name="Diagram 7">
            <a:extLst>
              <a:ext uri="{FF2B5EF4-FFF2-40B4-BE49-F238E27FC236}">
                <a16:creationId xmlns:a16="http://schemas.microsoft.com/office/drawing/2014/main" id="{351613A3-830D-4D47-9F94-966C5289355D}"/>
              </a:ext>
            </a:extLst>
          </p:cNvPr>
          <p:cNvGraphicFramePr/>
          <p:nvPr>
            <p:extLst>
              <p:ext uri="{D42A27DB-BD31-4B8C-83A1-F6EECF244321}">
                <p14:modId xmlns:p14="http://schemas.microsoft.com/office/powerpoint/2010/main" val="983354767"/>
              </p:ext>
            </p:extLst>
          </p:nvPr>
        </p:nvGraphicFramePr>
        <p:xfrm>
          <a:off x="252511" y="1463040"/>
          <a:ext cx="11686978" cy="5129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05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solidFill>
                  <a:schemeClr val="bg1"/>
                </a:solidFill>
                <a:latin typeface="Arial" panose="020B0604020202020204" pitchFamily="34" charset="0"/>
                <a:cs typeface="Arial" panose="020B0604020202020204" pitchFamily="34" charset="0"/>
              </a:rPr>
              <a:t>Design Requirements Applicability (2)</a:t>
            </a:r>
            <a:endParaRPr lang="en-GB" sz="38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AE9F9850-0739-11FE-FF71-F04545573AC4}"/>
              </a:ext>
            </a:extLst>
          </p:cNvPr>
          <p:cNvSpPr/>
          <p:nvPr/>
        </p:nvSpPr>
        <p:spPr>
          <a:xfrm>
            <a:off x="325822" y="1249465"/>
            <a:ext cx="11508826" cy="1181480"/>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sz="2200" dirty="0">
              <a:solidFill>
                <a:srgbClr val="003399"/>
              </a:solidFill>
              <a:effectLst/>
              <a:latin typeface="Times New Roman" panose="02020603050405020304" pitchFamily="18" charset="0"/>
              <a:ea typeface="Times New Roman" panose="02020603050405020304" pitchFamily="18" charset="0"/>
            </a:endParaRPr>
          </a:p>
          <a:p>
            <a:pPr algn="just"/>
            <a:r>
              <a:rPr lang="en-GB" sz="1900" dirty="0">
                <a:solidFill>
                  <a:srgbClr val="003399"/>
                </a:solidFill>
                <a:effectLst/>
                <a:latin typeface="Times New Roman" panose="02020603050405020304" pitchFamily="18" charset="0"/>
                <a:ea typeface="Times New Roman" panose="02020603050405020304" pitchFamily="18" charset="0"/>
              </a:rPr>
              <a:t>Requirement 51: Removal of residual heat from the reactor core</a:t>
            </a:r>
          </a:p>
          <a:p>
            <a:pPr algn="just"/>
            <a:r>
              <a:rPr lang="en-US" sz="1900" u="none" strike="noStrike" baseline="0" dirty="0">
                <a:solidFill>
                  <a:srgbClr val="003399"/>
                </a:solidFill>
                <a:latin typeface="Times New Roman" panose="02020603050405020304" pitchFamily="18" charset="0"/>
              </a:rPr>
              <a:t>“Means shall be provided for the removal of residual heat from the reactor core in the shutdown state of the NPP such that the design limits for fuel, reactor coolant pressure boundary &amp; structures important to safety are not exceeded.“</a:t>
            </a:r>
            <a:endParaRPr lang="en-ID" sz="1900" dirty="0">
              <a:solidFill>
                <a:srgbClr val="003399"/>
              </a:solidFill>
              <a:effectLst/>
              <a:latin typeface="Times New Roman" panose="02020603050405020304" pitchFamily="18" charset="0"/>
              <a:ea typeface="Times New Roman" panose="02020603050405020304" pitchFamily="18" charset="0"/>
            </a:endParaRPr>
          </a:p>
          <a:p>
            <a:pPr algn="just"/>
            <a:endParaRPr lang="en-ID" sz="2200" dirty="0">
              <a:solidFill>
                <a:srgbClr val="003399"/>
              </a:solidFill>
            </a:endParaRPr>
          </a:p>
        </p:txBody>
      </p:sp>
      <p:sp>
        <p:nvSpPr>
          <p:cNvPr id="15" name="TextBox 14">
            <a:extLst>
              <a:ext uri="{FF2B5EF4-FFF2-40B4-BE49-F238E27FC236}">
                <a16:creationId xmlns:a16="http://schemas.microsoft.com/office/drawing/2014/main" id="{CF16A86E-B9A6-2DF2-2933-21A8AD8BADCF}"/>
              </a:ext>
            </a:extLst>
          </p:cNvPr>
          <p:cNvSpPr txBox="1"/>
          <p:nvPr/>
        </p:nvSpPr>
        <p:spPr>
          <a:xfrm>
            <a:off x="39898" y="2501262"/>
            <a:ext cx="11847387" cy="4778231"/>
          </a:xfrm>
          <a:prstGeom prst="rect">
            <a:avLst/>
          </a:prstGeom>
          <a:noFill/>
        </p:spPr>
        <p:txBody>
          <a:bodyPr wrap="square">
            <a:spAutoFit/>
          </a:bodyPr>
          <a:lstStyle/>
          <a:p>
            <a:pPr marL="361950" lvl="0" indent="-277813">
              <a:buFont typeface="Courier New" panose="02070309020205020404" pitchFamily="49" charset="0"/>
              <a:buChar char="o"/>
            </a:pPr>
            <a:r>
              <a:rPr lang="en-ID" sz="1900" dirty="0">
                <a:solidFill>
                  <a:srgbClr val="211D1E"/>
                </a:solidFill>
                <a:latin typeface="Arial" panose="020B0604020202020204" pitchFamily="34" charset="0"/>
                <a:ea typeface="Times New Roman" panose="02020603050405020304" pitchFamily="18" charset="0"/>
                <a:cs typeface="Arial" panose="020B0604020202020204" pitchFamily="34" charset="0"/>
              </a:rPr>
              <a:t>TMSR500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passive cooling system works to remove the decay heat </a:t>
            </a:r>
            <a:r>
              <a:rPr lang="en-GB" sz="1900" dirty="0">
                <a:solidFill>
                  <a:srgbClr val="211D1E"/>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in the </a:t>
            </a:r>
            <a:r>
              <a:rPr lang="en-GB" sz="1900" dirty="0">
                <a:solidFill>
                  <a:srgbClr val="003399"/>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fuel drain tank</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 </a:t>
            </a:r>
            <a:endParaRPr lang="en-ID" sz="1900" dirty="0">
              <a:effectLst/>
              <a:latin typeface="Arial" panose="020B0604020202020204" pitchFamily="34" charset="0"/>
              <a:ea typeface="Times New Roman" panose="02020603050405020304" pitchFamily="18" charset="0"/>
              <a:cs typeface="Arial" panose="020B0604020202020204" pitchFamily="34" charset="0"/>
            </a:endParaRPr>
          </a:p>
          <a:p>
            <a:pPr marL="630238" lvl="0" indent="-177800">
              <a:buFont typeface="Arial" panose="020B0604020202020204" pitchFamily="34" charset="0"/>
              <a:buChar char="•"/>
            </a:pPr>
            <a:r>
              <a:rPr lang="en-GB" sz="1900" dirty="0">
                <a:solidFill>
                  <a:srgbClr val="211D1E"/>
                </a:solidFill>
                <a:latin typeface="Arial" panose="020B0604020202020204" pitchFamily="34" charset="0"/>
                <a:ea typeface="Times New Roman" panose="02020603050405020304" pitchFamily="18" charset="0"/>
                <a:cs typeface="Arial" panose="020B0604020202020204" pitchFamily="34" charset="0"/>
              </a:rPr>
              <a:t>C</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old wall and dry radiators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 channels for natural circulation heat transfer;</a:t>
            </a:r>
            <a:endParaRPr lang="en-ID" sz="1900" dirty="0">
              <a:effectLst/>
              <a:latin typeface="Arial" panose="020B0604020202020204" pitchFamily="34" charset="0"/>
              <a:ea typeface="Times New Roman" panose="02020603050405020304" pitchFamily="18" charset="0"/>
              <a:cs typeface="Arial" panose="020B0604020202020204" pitchFamily="34" charset="0"/>
            </a:endParaRPr>
          </a:p>
          <a:p>
            <a:pPr marL="630238" lvl="0" indent="-177800">
              <a:buFont typeface="Arial" panose="020B0604020202020204" pitchFamily="34" charset="0"/>
              <a:buChar char="•"/>
            </a:pP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Chimneys and fans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 heat transfer from the plant to the atmosphere; </a:t>
            </a:r>
            <a:endParaRPr lang="en-ID" sz="1900" dirty="0">
              <a:effectLst/>
              <a:latin typeface="Arial" panose="020B0604020202020204" pitchFamily="34" charset="0"/>
              <a:ea typeface="Times New Roman" panose="02020603050405020304" pitchFamily="18" charset="0"/>
              <a:cs typeface="Arial" panose="020B0604020202020204" pitchFamily="34" charset="0"/>
            </a:endParaRPr>
          </a:p>
          <a:p>
            <a:pPr marL="630238" lvl="0" indent="-177800">
              <a:buFont typeface="Arial" panose="020B0604020202020204" pitchFamily="34" charset="0"/>
              <a:buChar char="•"/>
            </a:pP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Expansion tank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 accommodate non-condensable gas &amp; expansion of the heated basement water; </a:t>
            </a:r>
            <a:endParaRPr lang="en-ID" sz="1900" dirty="0">
              <a:effectLst/>
              <a:latin typeface="Arial" panose="020B0604020202020204" pitchFamily="34" charset="0"/>
              <a:ea typeface="Times New Roman" panose="02020603050405020304" pitchFamily="18" charset="0"/>
              <a:cs typeface="Arial" panose="020B0604020202020204" pitchFamily="34" charset="0"/>
            </a:endParaRPr>
          </a:p>
          <a:p>
            <a:pPr marL="630238" lvl="0" indent="-177800">
              <a:spcAft>
                <a:spcPts val="600"/>
              </a:spcAft>
              <a:buFont typeface="Arial" panose="020B0604020202020204" pitchFamily="34" charset="0"/>
              <a:buChar char="•"/>
            </a:pP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Basement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store the water as the passive coolant. </a:t>
            </a:r>
            <a:endParaRPr lang="en-ID" sz="1900" dirty="0">
              <a:solidFill>
                <a:srgbClr val="211D1E"/>
              </a:solidFill>
              <a:latin typeface="Arial" panose="020B0604020202020204" pitchFamily="34" charset="0"/>
              <a:ea typeface="Times New Roman" panose="02020603050405020304" pitchFamily="18" charset="0"/>
              <a:cs typeface="Arial" panose="020B0604020202020204" pitchFamily="34" charset="0"/>
            </a:endParaRPr>
          </a:p>
          <a:p>
            <a:pPr marL="361950" indent="-277813" algn="just">
              <a:spcAft>
                <a:spcPts val="600"/>
              </a:spcAft>
              <a:buFont typeface="Courier New" panose="02070309020205020404" pitchFamily="49" charset="0"/>
              <a:buChar char="o"/>
            </a:pP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Off-gas heat removal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the off-gas is stored in secondary HE hall until the decay heat is tolerable for cold traps. </a:t>
            </a:r>
          </a:p>
          <a:p>
            <a:pPr marL="361950" lvl="0" indent="-277813">
              <a:spcAft>
                <a:spcPts val="600"/>
              </a:spcAft>
              <a:buFont typeface="Courier New" panose="02070309020205020404" pitchFamily="49" charset="0"/>
              <a:buChar char="o"/>
            </a:pPr>
            <a:r>
              <a:rPr lang="en-GB" sz="1900" dirty="0">
                <a:solidFill>
                  <a:srgbClr val="211D1E"/>
                </a:solidFill>
                <a:latin typeface="Arial" panose="020B0604020202020204" pitchFamily="34" charset="0"/>
                <a:ea typeface="Times New Roman" panose="02020603050405020304" pitchFamily="18" charset="0"/>
                <a:cs typeface="Arial" panose="020B0604020202020204" pitchFamily="34" charset="0"/>
              </a:rPr>
              <a:t>L</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arge margin between operating T (± 700°C) &amp; boiling T </a:t>
            </a:r>
            <a:r>
              <a:rPr lang="en-GB" sz="1900" dirty="0">
                <a:solidFill>
                  <a:srgbClr val="211D1E"/>
                </a:solidFill>
                <a:latin typeface="Arial" panose="020B0604020202020204" pitchFamily="34" charset="0"/>
                <a:ea typeface="Times New Roman" panose="02020603050405020304" pitchFamily="18" charset="0"/>
                <a:cs typeface="Arial" panose="020B0604020202020204" pitchFamily="34" charset="0"/>
              </a:rPr>
              <a:t>(1430°C)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of fuel salt to ensure fuel design limit is not exceeded.</a:t>
            </a:r>
          </a:p>
          <a:p>
            <a:pPr marL="361950" indent="-277813" algn="just">
              <a:lnSpc>
                <a:spcPct val="100000"/>
              </a:lnSpc>
              <a:buFont typeface="Courier New" panose="02070309020205020404" pitchFamily="49" charset="0"/>
              <a:buChar char="o"/>
            </a:pPr>
            <a:r>
              <a:rPr lang="en-GB" sz="1900" dirty="0">
                <a:solidFill>
                  <a:srgbClr val="211D1E"/>
                </a:solidFill>
                <a:latin typeface="Arial" panose="020B0604020202020204" pitchFamily="34" charset="0"/>
                <a:ea typeface="Times New Roman" panose="02020603050405020304" pitchFamily="18" charset="0"/>
                <a:cs typeface="Arial" panose="020B0604020202020204" pitchFamily="34" charset="0"/>
              </a:rPr>
              <a:t>Bubbles creation induces positive void reactivity &amp;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jeopardizes tank’s integrity due to pressure increase. </a:t>
            </a:r>
          </a:p>
          <a:p>
            <a:pPr marL="361950" indent="-277813" algn="just">
              <a:lnSpc>
                <a:spcPct val="100000"/>
              </a:lnSpc>
              <a:spcAft>
                <a:spcPts val="600"/>
              </a:spcAft>
              <a:buFont typeface="Courier New" panose="02070309020205020404" pitchFamily="49" charset="0"/>
              <a:buChar char="o"/>
            </a:pP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The integrity of </a:t>
            </a:r>
            <a:r>
              <a:rPr lang="en-GB" sz="1900" dirty="0">
                <a:effectLst/>
                <a:latin typeface="Arial" panose="020B0604020202020204" pitchFamily="34" charset="0"/>
                <a:ea typeface="Times New Roman" panose="02020603050405020304" pitchFamily="18" charset="0"/>
                <a:cs typeface="Arial" panose="020B0604020202020204" pitchFamily="34" charset="0"/>
              </a:rPr>
              <a:t>primary coolant boundaries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(pot, fuel drain tank, primary pump, primary HE) &amp; structures important to safety (can, silo hall</a:t>
            </a:r>
            <a:r>
              <a:rPr lang="en-GB" sz="1900" dirty="0">
                <a:solidFill>
                  <a:srgbClr val="211D1E"/>
                </a:solidFill>
                <a:latin typeface="Arial" panose="020B0604020202020204" pitchFamily="34" charset="0"/>
                <a:ea typeface="Times New Roman" panose="02020603050405020304" pitchFamily="18" charset="0"/>
                <a:cs typeface="Arial" panose="020B0604020202020204" pitchFamily="34" charset="0"/>
              </a:rPr>
              <a:t>) shall be maintained to ensured the reliability of passive cooling system.</a:t>
            </a:r>
            <a:endPar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endParaRPr>
          </a:p>
          <a:p>
            <a:pPr marL="361950" indent="-277813">
              <a:buFont typeface="Courier New" panose="02070309020205020404" pitchFamily="49" charset="0"/>
              <a:buChar char="o"/>
            </a:pP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a:t>
            </a:r>
            <a:r>
              <a:rPr lang="en-GB" sz="1900" dirty="0">
                <a:solidFill>
                  <a:srgbClr val="003399"/>
                </a:solidFill>
                <a:effectLst/>
                <a:latin typeface="Arial" panose="020B0604020202020204" pitchFamily="34" charset="0"/>
                <a:ea typeface="Times New Roman" panose="02020603050405020304" pitchFamily="18" charset="0"/>
                <a:cs typeface="Arial" panose="020B0604020202020204" pitchFamily="34" charset="0"/>
              </a:rPr>
              <a:t>R</a:t>
            </a:r>
            <a:r>
              <a:rPr lang="en-GB" sz="1900" dirty="0">
                <a:solidFill>
                  <a:srgbClr val="213DB5"/>
                </a:solidFill>
                <a:effectLst/>
                <a:latin typeface="Arial" panose="020B0604020202020204" pitchFamily="34" charset="0"/>
                <a:ea typeface="Times New Roman" panose="02020603050405020304" pitchFamily="18" charset="0"/>
                <a:cs typeface="Arial" panose="020B0604020202020204" pitchFamily="34" charset="0"/>
              </a:rPr>
              <a:t>eactor coolant pressure boundary” </a:t>
            </a:r>
            <a:r>
              <a:rPr lang="en-GB" sz="1900" dirty="0">
                <a:solidFill>
                  <a:srgbClr val="213DB5"/>
                </a:solidFill>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“Reactor coolant boundary”</a:t>
            </a:r>
            <a:r>
              <a:rPr lang="en-GB" sz="1900" dirty="0">
                <a:solidFill>
                  <a:srgbClr val="213DB5"/>
                </a:solidFill>
                <a:effectLst/>
                <a:latin typeface="Arial" panose="020B0604020202020204" pitchFamily="34" charset="0"/>
                <a:ea typeface="Times New Roman" panose="02020603050405020304" pitchFamily="18" charset="0"/>
                <a:cs typeface="Arial" panose="020B0604020202020204" pitchFamily="34" charset="0"/>
              </a:rPr>
              <a:t> (</a:t>
            </a:r>
            <a:r>
              <a:rPr lang="en-GB" sz="19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rPr>
              <a:t>primary loop pressure 2-8 bar) </a:t>
            </a:r>
          </a:p>
          <a:p>
            <a:pPr marL="361950" lvl="0" indent="-361950">
              <a:buFont typeface="Wingdings" panose="05000000000000000000" pitchFamily="2" charset="2"/>
              <a:buChar char="q"/>
            </a:pPr>
            <a:endParaRPr lang="en-GB" sz="20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endParaRPr>
          </a:p>
          <a:p>
            <a:pPr lvl="0"/>
            <a:endParaRPr lang="en-GB" sz="2000" dirty="0">
              <a:solidFill>
                <a:srgbClr val="211D1E"/>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741567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solidFill>
                  <a:schemeClr val="bg1"/>
                </a:solidFill>
                <a:latin typeface="Arial" panose="020B0604020202020204" pitchFamily="34" charset="0"/>
                <a:cs typeface="Arial" panose="020B0604020202020204" pitchFamily="34" charset="0"/>
              </a:rPr>
              <a:t>Design Requirements Applicability (3)</a:t>
            </a:r>
            <a:endParaRPr lang="en-GB" sz="38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4">
            <a:extLst>
              <a:ext uri="{FF2B5EF4-FFF2-40B4-BE49-F238E27FC236}">
                <a16:creationId xmlns:a16="http://schemas.microsoft.com/office/drawing/2014/main" id="{BF7B1CC7-822F-D693-D584-584DEE471D39}"/>
              </a:ext>
            </a:extLst>
          </p:cNvPr>
          <p:cNvSpPr txBox="1">
            <a:spLocks/>
          </p:cNvSpPr>
          <p:nvPr/>
        </p:nvSpPr>
        <p:spPr>
          <a:xfrm>
            <a:off x="476693" y="2780478"/>
            <a:ext cx="11238614" cy="476019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000000"/>
                </a:solidFill>
                <a:effectLst/>
                <a:ea typeface="Times New Roman" panose="02020603050405020304" pitchFamily="18" charset="0"/>
              </a:rPr>
              <a:t>TMSR500 passive cooling system works in shutdown state and accident condition. </a:t>
            </a:r>
          </a:p>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000000"/>
                </a:solidFill>
                <a:effectLst/>
                <a:ea typeface="Times New Roman" panose="02020603050405020304" pitchFamily="18" charset="0"/>
              </a:rPr>
              <a:t>Accident analysis is needed to ensure that the passive cooling system can remove the decay heat for a sufficient time. </a:t>
            </a:r>
            <a:r>
              <a:rPr kumimoji="0" lang="en-GB" altLang="en-US" sz="2000" b="0" i="1" u="none" strike="noStrike" cap="none" normalizeH="0" baseline="0" dirty="0">
                <a:ln>
                  <a:noFill/>
                </a:ln>
                <a:solidFill>
                  <a:srgbClr val="AB462B"/>
                </a:solidFill>
                <a:effectLst/>
                <a:ea typeface="Times New Roman" panose="02020603050405020304" pitchFamily="18" charset="0"/>
              </a:rPr>
              <a:t>There is no need for operator intervention in the passive cooling system operation until 3000 days. </a:t>
            </a:r>
            <a:endParaRPr kumimoji="0" lang="en-GB" altLang="en-US" sz="2000" b="0" i="1" u="none" strike="noStrike" cap="none" normalizeH="0" baseline="0" dirty="0">
              <a:ln>
                <a:noFill/>
              </a:ln>
              <a:solidFill>
                <a:srgbClr val="000000"/>
              </a:solidFill>
              <a:ea typeface="Times New Roman" panose="02020603050405020304" pitchFamily="18" charset="0"/>
            </a:endParaRPr>
          </a:p>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211D1E"/>
                </a:solidFill>
                <a:latin typeface="Arial" panose="020B0604020202020204" pitchFamily="34" charset="0"/>
                <a:ea typeface="Times New Roman" panose="02020603050405020304" pitchFamily="18" charset="0"/>
                <a:cs typeface="Arial" panose="020B0604020202020204" pitchFamily="34" charset="0"/>
              </a:rPr>
              <a:t>In case of the fuel salt fails to drop, features to ensure the fuel subcriticality in the core &amp; </a:t>
            </a:r>
            <a:r>
              <a:rPr lang="en-GB" sz="2000" dirty="0">
                <a:solidFill>
                  <a:srgbClr val="211D1E"/>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t</a:t>
            </a:r>
            <a:r>
              <a:rPr lang="en-GB" sz="2000" dirty="0">
                <a:solidFill>
                  <a:srgbClr val="211D1E"/>
                </a:solidFill>
                <a:latin typeface="Arial" panose="020B0604020202020204" pitchFamily="34" charset="0"/>
                <a:ea typeface="Times New Roman" panose="02020603050405020304" pitchFamily="18" charset="0"/>
                <a:cs typeface="Arial" panose="020B0604020202020204" pitchFamily="34" charset="0"/>
              </a:rPr>
              <a:t>he decay heat removal from the core, should be available.</a:t>
            </a:r>
          </a:p>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211D1E"/>
                </a:solidFill>
                <a:ea typeface="Times New Roman" panose="02020603050405020304" pitchFamily="18" charset="0"/>
              </a:rPr>
              <a:t>The fuel drain tank integrity shall be ensured at the worst high T of the fuel salt due to the </a:t>
            </a:r>
            <a:r>
              <a:rPr lang="en-GB" sz="2000" dirty="0">
                <a:solidFill>
                  <a:srgbClr val="211D1E"/>
                </a:solidFill>
                <a:effectLst/>
                <a:ea typeface="Times New Roman" panose="02020603050405020304" pitchFamily="18" charset="0"/>
              </a:rPr>
              <a:t>possible chemical reaction between fuel salt &amp; fuel drain tank material at high T. </a:t>
            </a:r>
          </a:p>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211D1E"/>
                </a:solidFill>
                <a:effectLst/>
                <a:ea typeface="Times New Roman" panose="02020603050405020304" pitchFamily="18" charset="0"/>
              </a:rPr>
              <a:t>In case of the primary loop boundaries integrity cannot be maintained, the passive cooling system shall be able to cool the fuel in the next physical barriers (can &amp; silo hall). </a:t>
            </a:r>
          </a:p>
          <a:p>
            <a:pPr algn="just">
              <a:lnSpc>
                <a:spcPct val="100000"/>
              </a:lnSpc>
              <a:spcBef>
                <a:spcPts val="600"/>
              </a:spcBef>
            </a:pPr>
            <a:endParaRPr lang="en-ID" sz="2000" dirty="0">
              <a:solidFill>
                <a:srgbClr val="003399"/>
              </a:solidFill>
            </a:endParaRPr>
          </a:p>
        </p:txBody>
      </p:sp>
      <p:sp>
        <p:nvSpPr>
          <p:cNvPr id="7" name="Rectangle 6">
            <a:extLst>
              <a:ext uri="{FF2B5EF4-FFF2-40B4-BE49-F238E27FC236}">
                <a16:creationId xmlns:a16="http://schemas.microsoft.com/office/drawing/2014/main" id="{AE9F9850-0739-11FE-FF71-F04545573AC4}"/>
              </a:ext>
            </a:extLst>
          </p:cNvPr>
          <p:cNvSpPr/>
          <p:nvPr/>
        </p:nvSpPr>
        <p:spPr>
          <a:xfrm>
            <a:off x="340242" y="1303283"/>
            <a:ext cx="11515427" cy="130169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sz="2000" dirty="0">
              <a:solidFill>
                <a:srgbClr val="213DB5"/>
              </a:solidFill>
              <a:effectLst/>
              <a:latin typeface="Times New Roman" panose="02020603050405020304" pitchFamily="18" charset="0"/>
              <a:ea typeface="Times New Roman" panose="02020603050405020304" pitchFamily="18" charset="0"/>
            </a:endParaRPr>
          </a:p>
          <a:p>
            <a:pPr algn="just"/>
            <a:r>
              <a:rPr lang="en-GB" sz="2000" dirty="0">
                <a:solidFill>
                  <a:srgbClr val="213DB5"/>
                </a:solidFill>
                <a:effectLst/>
                <a:latin typeface="Times New Roman" panose="02020603050405020304" pitchFamily="18" charset="0"/>
                <a:ea typeface="Times New Roman" panose="02020603050405020304" pitchFamily="18" charset="0"/>
              </a:rPr>
              <a:t>Requirement 52: Emergency cooling of the reactor core</a:t>
            </a:r>
          </a:p>
          <a:p>
            <a:pPr algn="just"/>
            <a:r>
              <a:rPr lang="en-US" sz="2000" dirty="0">
                <a:solidFill>
                  <a:srgbClr val="213DB5"/>
                </a:solidFill>
                <a:latin typeface="Times New Roman" panose="02020603050405020304" pitchFamily="18" charset="0"/>
              </a:rPr>
              <a:t>“</a:t>
            </a:r>
            <a:r>
              <a:rPr lang="en-US" sz="2000" u="none" strike="noStrike" baseline="0" dirty="0">
                <a:solidFill>
                  <a:srgbClr val="213DB5"/>
                </a:solidFill>
                <a:latin typeface="Times New Roman" panose="02020603050405020304" pitchFamily="18" charset="0"/>
              </a:rPr>
              <a:t>Means of cooling the reactor core shall be provided to restore &amp; maintain cooling of the fuel under accident conditions at the NPP, even if the integrity of </a:t>
            </a:r>
            <a:r>
              <a:rPr lang="en-US" sz="2000" dirty="0">
                <a:solidFill>
                  <a:srgbClr val="213DB5"/>
                </a:solidFill>
                <a:latin typeface="Times New Roman" panose="02020603050405020304" pitchFamily="18" charset="0"/>
              </a:rPr>
              <a:t>the primary coolant system’s</a:t>
            </a:r>
            <a:r>
              <a:rPr lang="en-US" sz="2000" u="none" strike="noStrike" baseline="0" dirty="0">
                <a:solidFill>
                  <a:srgbClr val="213DB5"/>
                </a:solidFill>
                <a:latin typeface="Times New Roman" panose="02020603050405020304" pitchFamily="18" charset="0"/>
              </a:rPr>
              <a:t> pressure boundary is not maintained.”</a:t>
            </a:r>
            <a:endParaRPr lang="en-ID" sz="2000" dirty="0">
              <a:solidFill>
                <a:srgbClr val="213DB5"/>
              </a:solidFill>
              <a:effectLst/>
              <a:latin typeface="Times New Roman" panose="02020603050405020304" pitchFamily="18" charset="0"/>
              <a:ea typeface="Times New Roman" panose="02020603050405020304" pitchFamily="18" charset="0"/>
            </a:endParaRPr>
          </a:p>
          <a:p>
            <a:pPr algn="just"/>
            <a:endParaRPr lang="en-ID" sz="2000" dirty="0">
              <a:solidFill>
                <a:srgbClr val="213DB5"/>
              </a:solidFill>
            </a:endParaRPr>
          </a:p>
        </p:txBody>
      </p:sp>
    </p:spTree>
    <p:extLst>
      <p:ext uri="{BB962C8B-B14F-4D97-AF65-F5344CB8AC3E}">
        <p14:creationId xmlns:p14="http://schemas.microsoft.com/office/powerpoint/2010/main" val="3394665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solidFill>
                  <a:schemeClr val="bg1"/>
                </a:solidFill>
                <a:latin typeface="Arial" panose="020B0604020202020204" pitchFamily="34" charset="0"/>
                <a:cs typeface="Arial" panose="020B0604020202020204" pitchFamily="34" charset="0"/>
              </a:rPr>
              <a:t>Design Requirements Applicability (4)</a:t>
            </a:r>
            <a:endParaRPr lang="en-GB" sz="38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4">
            <a:extLst>
              <a:ext uri="{FF2B5EF4-FFF2-40B4-BE49-F238E27FC236}">
                <a16:creationId xmlns:a16="http://schemas.microsoft.com/office/drawing/2014/main" id="{BF7B1CC7-822F-D693-D584-584DEE471D39}"/>
              </a:ext>
            </a:extLst>
          </p:cNvPr>
          <p:cNvSpPr txBox="1">
            <a:spLocks/>
          </p:cNvSpPr>
          <p:nvPr/>
        </p:nvSpPr>
        <p:spPr>
          <a:xfrm>
            <a:off x="344285" y="2280746"/>
            <a:ext cx="11238614" cy="51648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000000"/>
                </a:solidFill>
                <a:effectLst/>
                <a:ea typeface="Times New Roman" panose="02020603050405020304" pitchFamily="18" charset="0"/>
              </a:rPr>
              <a:t>The passive cooling features shall be designed with adequate reliability for each postulated initiating event. </a:t>
            </a:r>
          </a:p>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000000"/>
                </a:solidFill>
                <a:effectLst/>
                <a:ea typeface="Times New Roman" panose="02020603050405020304" pitchFamily="18" charset="0"/>
              </a:rPr>
              <a:t>The mechanical integrity of the system and the flow resistances in the system are important in ensuring the reliability of the TMSR500 passive cooling system</a:t>
            </a:r>
            <a:r>
              <a:rPr lang="en-GB" sz="2000" dirty="0">
                <a:solidFill>
                  <a:srgbClr val="000000"/>
                </a:solidFill>
                <a:ea typeface="Times New Roman" panose="02020603050405020304" pitchFamily="18" charset="0"/>
              </a:rPr>
              <a:t> </a:t>
            </a:r>
          </a:p>
          <a:p>
            <a:pPr marL="714375" indent="-357188" algn="just" hangingPunct="0">
              <a:lnSpc>
                <a:spcPct val="115000"/>
              </a:lnSpc>
              <a:spcBef>
                <a:spcPts val="300"/>
              </a:spcBef>
              <a:buFont typeface="Wingdings" panose="05000000000000000000" pitchFamily="2" charset="2"/>
              <a:buChar char="à"/>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000000"/>
                </a:solidFill>
                <a:effectLst/>
                <a:ea typeface="Times New Roman" panose="02020603050405020304" pitchFamily="18" charset="0"/>
              </a:rPr>
              <a:t>additional design features (leak detection system, flow rate meter, basement water level indicator, &amp; sufficient isolation) should be provided to maintain the passive cooling system reliability. </a:t>
            </a:r>
          </a:p>
          <a:p>
            <a:pPr marL="714375" indent="-357188" algn="just" hangingPunct="0">
              <a:lnSpc>
                <a:spcPct val="115000"/>
              </a:lnSpc>
              <a:spcBef>
                <a:spcPts val="300"/>
              </a:spcBef>
              <a:buFont typeface="Wingdings" panose="05000000000000000000" pitchFamily="2" charset="2"/>
              <a:buChar char="à"/>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000000"/>
                </a:solidFill>
                <a:effectLst/>
                <a:ea typeface="Times New Roman" panose="02020603050405020304" pitchFamily="18" charset="0"/>
              </a:rPr>
              <a:t>S</a:t>
            </a:r>
            <a:r>
              <a:rPr lang="en-GB" sz="2000" dirty="0">
                <a:solidFill>
                  <a:srgbClr val="211D1E"/>
                </a:solidFill>
                <a:effectLst/>
                <a:ea typeface="Times New Roman" panose="02020603050405020304" pitchFamily="18" charset="0"/>
              </a:rPr>
              <a:t>uitable redundancy and diversity should be provided to fulfil the expected system reliability (e.g. 2 chimneys &amp; 2 fans for each chimney in a power module)   </a:t>
            </a:r>
          </a:p>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2000" dirty="0">
                <a:solidFill>
                  <a:srgbClr val="211D1E"/>
                </a:solidFill>
                <a:effectLst/>
                <a:ea typeface="Times New Roman" panose="02020603050405020304" pitchFamily="18" charset="0"/>
              </a:rPr>
              <a:t>Requirement 52 does not account for the </a:t>
            </a:r>
            <a:r>
              <a:rPr lang="en-GB" sz="2000" dirty="0">
                <a:solidFill>
                  <a:srgbClr val="000000"/>
                </a:solidFill>
                <a:effectLst/>
                <a:ea typeface="Times New Roman" panose="02020603050405020304" pitchFamily="18" charset="0"/>
              </a:rPr>
              <a:t>overcooling possibility of the fuel salt </a:t>
            </a:r>
            <a:r>
              <a:rPr lang="en-GB" sz="2000" dirty="0">
                <a:solidFill>
                  <a:srgbClr val="000000"/>
                </a:solidFill>
                <a:effectLst/>
                <a:ea typeface="Times New Roman" panose="02020603050405020304" pitchFamily="18" charset="0"/>
                <a:sym typeface="Wingdings" panose="05000000000000000000" pitchFamily="2" charset="2"/>
              </a:rPr>
              <a:t> </a:t>
            </a:r>
            <a:r>
              <a:rPr lang="en-GB" sz="2000" dirty="0">
                <a:solidFill>
                  <a:srgbClr val="000000"/>
                </a:solidFill>
                <a:effectLst/>
                <a:ea typeface="Times New Roman" panose="02020603050405020304" pitchFamily="18" charset="0"/>
              </a:rPr>
              <a:t>the effect on the mechanical integrity of the tanks or pipes.</a:t>
            </a:r>
            <a:r>
              <a:rPr lang="en-GB" sz="2000" dirty="0">
                <a:solidFill>
                  <a:srgbClr val="211D1E"/>
                </a:solidFill>
                <a:effectLst/>
                <a:ea typeface="Times New Roman" panose="02020603050405020304" pitchFamily="18" charset="0"/>
              </a:rPr>
              <a:t> </a:t>
            </a:r>
          </a:p>
          <a:p>
            <a:pPr marL="342900" indent="-342900" algn="just" hangingPunct="0">
              <a:lnSpc>
                <a:spcPct val="115000"/>
              </a:lnSpc>
              <a:spcBef>
                <a:spcPts val="3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ID" sz="2000" dirty="0">
              <a:effectLst/>
              <a:ea typeface="Times New Roman" panose="02020603050405020304" pitchFamily="18" charset="0"/>
            </a:endParaRPr>
          </a:p>
          <a:p>
            <a:pPr algn="just">
              <a:lnSpc>
                <a:spcPct val="100000"/>
              </a:lnSpc>
              <a:spcBef>
                <a:spcPts val="600"/>
              </a:spcBef>
            </a:pPr>
            <a:endParaRPr lang="en-ID" sz="2000" dirty="0">
              <a:effectLst/>
              <a:ea typeface="Times New Roman" panose="02020603050405020304" pitchFamily="18" charset="0"/>
            </a:endParaRPr>
          </a:p>
          <a:p>
            <a:pPr algn="just">
              <a:lnSpc>
                <a:spcPct val="100000"/>
              </a:lnSpc>
              <a:spcBef>
                <a:spcPts val="600"/>
              </a:spcBef>
            </a:pPr>
            <a:endParaRPr lang="en-ID" sz="2000" dirty="0">
              <a:solidFill>
                <a:srgbClr val="003399"/>
              </a:solidFill>
            </a:endParaRPr>
          </a:p>
        </p:txBody>
      </p:sp>
      <p:sp>
        <p:nvSpPr>
          <p:cNvPr id="7" name="Rectangle 6">
            <a:extLst>
              <a:ext uri="{FF2B5EF4-FFF2-40B4-BE49-F238E27FC236}">
                <a16:creationId xmlns:a16="http://schemas.microsoft.com/office/drawing/2014/main" id="{AE9F9850-0739-11FE-FF71-F04545573AC4}"/>
              </a:ext>
            </a:extLst>
          </p:cNvPr>
          <p:cNvSpPr/>
          <p:nvPr/>
        </p:nvSpPr>
        <p:spPr>
          <a:xfrm>
            <a:off x="620637" y="1303283"/>
            <a:ext cx="10846150" cy="82131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sz="2000" i="1" dirty="0">
              <a:solidFill>
                <a:srgbClr val="213DB5"/>
              </a:solidFill>
              <a:effectLst/>
              <a:latin typeface="Times New Roman" panose="02020603050405020304" pitchFamily="18" charset="0"/>
              <a:ea typeface="Times New Roman" panose="02020603050405020304" pitchFamily="18" charset="0"/>
            </a:endParaRPr>
          </a:p>
          <a:p>
            <a:pPr algn="just"/>
            <a:r>
              <a:rPr lang="en-GB" sz="2200" dirty="0">
                <a:solidFill>
                  <a:srgbClr val="213DB5"/>
                </a:solidFill>
                <a:effectLst/>
                <a:latin typeface="Times New Roman" panose="02020603050405020304" pitchFamily="18" charset="0"/>
                <a:ea typeface="Times New Roman" panose="02020603050405020304" pitchFamily="18" charset="0"/>
              </a:rPr>
              <a:t>Requirement 52: Emergency cooling of the reactor core</a:t>
            </a:r>
          </a:p>
          <a:p>
            <a:pPr algn="just"/>
            <a:endParaRPr lang="en-ID" sz="2000" dirty="0">
              <a:solidFill>
                <a:srgbClr val="213DB5"/>
              </a:solidFill>
            </a:endParaRPr>
          </a:p>
        </p:txBody>
      </p:sp>
    </p:spTree>
    <p:extLst>
      <p:ext uri="{BB962C8B-B14F-4D97-AF65-F5344CB8AC3E}">
        <p14:creationId xmlns:p14="http://schemas.microsoft.com/office/powerpoint/2010/main" val="1226406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800" b="1" dirty="0">
                <a:solidFill>
                  <a:schemeClr val="bg1"/>
                </a:solidFill>
                <a:latin typeface="Arial" panose="020B0604020202020204" pitchFamily="34" charset="0"/>
                <a:cs typeface="Arial" panose="020B0604020202020204" pitchFamily="34" charset="0"/>
              </a:rPr>
              <a:t>Design Requirements Applicability (5)</a:t>
            </a:r>
            <a:endParaRPr lang="en-GB" sz="38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2" name="Rectangle 1">
            <a:extLst>
              <a:ext uri="{FF2B5EF4-FFF2-40B4-BE49-F238E27FC236}">
                <a16:creationId xmlns:a16="http://schemas.microsoft.com/office/drawing/2014/main" id="{660DEFC3-CF17-9D30-051D-9DD4CCBE6BB0}"/>
              </a:ext>
            </a:extLst>
          </p:cNvPr>
          <p:cNvSpPr>
            <a:spLocks noChangeArrowheads="1"/>
          </p:cNvSpPr>
          <p:nvPr/>
        </p:nvSpPr>
        <p:spPr bwMode="auto">
          <a:xfrm>
            <a:off x="0" y="67017"/>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3" name="Content Placeholder 4">
            <a:extLst>
              <a:ext uri="{FF2B5EF4-FFF2-40B4-BE49-F238E27FC236}">
                <a16:creationId xmlns:a16="http://schemas.microsoft.com/office/drawing/2014/main" id="{BF7B1CC7-822F-D693-D584-584DEE471D39}"/>
              </a:ext>
            </a:extLst>
          </p:cNvPr>
          <p:cNvSpPr txBox="1">
            <a:spLocks/>
          </p:cNvSpPr>
          <p:nvPr/>
        </p:nvSpPr>
        <p:spPr>
          <a:xfrm>
            <a:off x="184730" y="2192760"/>
            <a:ext cx="11584956" cy="5063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hangingPunct="0">
              <a:lnSpc>
                <a:spcPct val="100000"/>
              </a:lnSpc>
              <a:spcBef>
                <a:spcPts val="6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211D1E"/>
                </a:solidFill>
                <a:ea typeface="Times New Roman" panose="02020603050405020304" pitchFamily="18" charset="0"/>
              </a:rPr>
              <a:t>T</a:t>
            </a:r>
            <a:r>
              <a:rPr lang="en-GB" sz="1900" dirty="0">
                <a:solidFill>
                  <a:srgbClr val="211D1E"/>
                </a:solidFill>
                <a:effectLst/>
                <a:ea typeface="Times New Roman" panose="02020603050405020304" pitchFamily="18" charset="0"/>
              </a:rPr>
              <a:t>he TMSR500 passive cooling system removes the decay heat to the atmosphere (ultimate heat sink). </a:t>
            </a:r>
            <a:r>
              <a:rPr lang="en-GB" sz="1900" dirty="0">
                <a:solidFill>
                  <a:srgbClr val="000000"/>
                </a:solidFill>
                <a:effectLst/>
                <a:ea typeface="Times New Roman" panose="02020603050405020304" pitchFamily="18" charset="0"/>
              </a:rPr>
              <a:t>The air enters the plant through the chimney inlet and leaves through the chimney outlet. </a:t>
            </a:r>
          </a:p>
          <a:p>
            <a:pPr algn="just" hangingPunct="0">
              <a:lnSpc>
                <a:spcPct val="100000"/>
              </a:lnSpc>
              <a:spcBef>
                <a:spcPts val="600"/>
              </a:spcBef>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000000"/>
                </a:solidFill>
                <a:effectLst/>
                <a:ea typeface="Times New Roman" panose="02020603050405020304" pitchFamily="18" charset="0"/>
              </a:rPr>
              <a:t>      2 chimneys in each power module </a:t>
            </a:r>
            <a:r>
              <a:rPr lang="en-GB" sz="1900" dirty="0">
                <a:solidFill>
                  <a:srgbClr val="000000"/>
                </a:solidFill>
                <a:effectLst/>
                <a:ea typeface="Times New Roman" panose="02020603050405020304" pitchFamily="18" charset="0"/>
                <a:sym typeface="Wingdings" panose="05000000000000000000" pitchFamily="2" charset="2"/>
              </a:rPr>
              <a:t></a:t>
            </a:r>
            <a:r>
              <a:rPr lang="en-GB" sz="1900" dirty="0">
                <a:solidFill>
                  <a:srgbClr val="000000"/>
                </a:solidFill>
                <a:effectLst/>
                <a:ea typeface="Times New Roman" panose="02020603050405020304" pitchFamily="18" charset="0"/>
              </a:rPr>
              <a:t> 2 accesses to the atmosphere</a:t>
            </a:r>
          </a:p>
          <a:p>
            <a:pPr marL="342900" indent="-342900" algn="just" hangingPunct="0">
              <a:lnSpc>
                <a:spcPct val="100000"/>
              </a:lnSpc>
              <a:spcBef>
                <a:spcPts val="6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211D1E"/>
                </a:solidFill>
                <a:effectLst/>
                <a:ea typeface="Times New Roman" panose="02020603050405020304" pitchFamily="18" charset="0"/>
              </a:rPr>
              <a:t>Fault tree analysis shows that the </a:t>
            </a:r>
            <a:r>
              <a:rPr lang="en-GB" sz="1900" dirty="0">
                <a:solidFill>
                  <a:srgbClr val="000000"/>
                </a:solidFill>
                <a:effectLst/>
                <a:ea typeface="Times New Roman" panose="02020603050405020304" pitchFamily="18" charset="0"/>
              </a:rPr>
              <a:t>access to the ultimate heat sink/atmosphere</a:t>
            </a:r>
            <a:r>
              <a:rPr lang="en-GB" sz="1900" dirty="0">
                <a:solidFill>
                  <a:srgbClr val="000000"/>
                </a:solidFill>
                <a:ea typeface="Times New Roman" panose="02020603050405020304" pitchFamily="18" charset="0"/>
              </a:rPr>
              <a:t> (</a:t>
            </a:r>
            <a:r>
              <a:rPr lang="en-GB" sz="1900" dirty="0">
                <a:solidFill>
                  <a:srgbClr val="000000"/>
                </a:solidFill>
                <a:effectLst/>
                <a:ea typeface="Times New Roman" panose="02020603050405020304" pitchFamily="18" charset="0"/>
              </a:rPr>
              <a:t>chimney inlet &amp; outlet) is significantly important to ensure the </a:t>
            </a:r>
            <a:r>
              <a:rPr lang="en-GB" sz="1900" dirty="0">
                <a:solidFill>
                  <a:srgbClr val="000000"/>
                </a:solidFill>
                <a:ea typeface="Times New Roman" panose="02020603050405020304" pitchFamily="18" charset="0"/>
              </a:rPr>
              <a:t>passive cooling </a:t>
            </a:r>
            <a:r>
              <a:rPr lang="en-GB" sz="1900" dirty="0">
                <a:solidFill>
                  <a:srgbClr val="000000"/>
                </a:solidFill>
                <a:effectLst/>
                <a:ea typeface="Times New Roman" panose="02020603050405020304" pitchFamily="18" charset="0"/>
              </a:rPr>
              <a:t>reliability. </a:t>
            </a:r>
          </a:p>
          <a:p>
            <a:pPr marL="342900" indent="-342900" algn="just" hangingPunct="0">
              <a:lnSpc>
                <a:spcPct val="100000"/>
              </a:lnSpc>
              <a:spcBef>
                <a:spcPts val="6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000000"/>
                </a:solidFill>
                <a:effectLst/>
                <a:ea typeface="Times New Roman" panose="02020603050405020304" pitchFamily="18" charset="0"/>
              </a:rPr>
              <a:t>The chimney regions (inlet and outlet) shall be designed to protect against ice buildup &amp; to prevent foreign objects/debris from entering the airflow path. Periodic visual verification should be performed to ensure that no obstruction to airflow. </a:t>
            </a:r>
          </a:p>
          <a:p>
            <a:pPr marL="342900" indent="-342900" algn="just" hangingPunct="0">
              <a:lnSpc>
                <a:spcPct val="100000"/>
              </a:lnSpc>
              <a:spcBef>
                <a:spcPts val="6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000000"/>
                </a:solidFill>
                <a:ea typeface="Times New Roman" panose="02020603050405020304" pitchFamily="18" charset="0"/>
              </a:rPr>
              <a:t>The chimney region integrity </a:t>
            </a:r>
            <a:r>
              <a:rPr lang="en-GB" sz="1900" dirty="0">
                <a:solidFill>
                  <a:srgbClr val="000000"/>
                </a:solidFill>
                <a:effectLst/>
                <a:ea typeface="Times New Roman" panose="02020603050405020304" pitchFamily="18" charset="0"/>
              </a:rPr>
              <a:t>shall withstand external hazards more severe than those considered for design. The chimney’s position on top of building may make the chimney vulnerable to external human-induced hazards (aircraft crash &amp; sabotage).  </a:t>
            </a:r>
            <a:endParaRPr lang="en-ID" sz="1900" dirty="0">
              <a:effectLst/>
              <a:ea typeface="Times New Roman" panose="02020603050405020304" pitchFamily="18" charset="0"/>
            </a:endParaRPr>
          </a:p>
          <a:p>
            <a:pPr marL="342900" indent="-342900" algn="just" hangingPunct="0">
              <a:lnSpc>
                <a:spcPct val="100000"/>
              </a:lnSpc>
              <a:spcBef>
                <a:spcPts val="600"/>
              </a:spcBef>
              <a:buFont typeface="Wingdings" panose="05000000000000000000" pitchFamily="2" charset="2"/>
              <a:buChar char="v"/>
              <a:tabLst>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000000"/>
                </a:solidFill>
                <a:effectLst/>
                <a:ea typeface="Times New Roman" panose="02020603050405020304" pitchFamily="18" charset="0"/>
              </a:rPr>
              <a:t>The fission island is covered by a 3 m wide double bottom, double roof, &amp; double sides. The double sides &amp; roof are filled with concrete. This strong structure cannot be penetrated by a Boeing 777 engine in a perpendicular impact at 400 knots. </a:t>
            </a:r>
          </a:p>
          <a:p>
            <a:pPr algn="just">
              <a:lnSpc>
                <a:spcPct val="100000"/>
              </a:lnSpc>
              <a:spcBef>
                <a:spcPts val="600"/>
              </a:spcBef>
            </a:pPr>
            <a:endParaRPr lang="en-ID" sz="1900" dirty="0">
              <a:solidFill>
                <a:srgbClr val="003399"/>
              </a:solidFill>
            </a:endParaRPr>
          </a:p>
        </p:txBody>
      </p:sp>
      <p:sp>
        <p:nvSpPr>
          <p:cNvPr id="7" name="Rectangle 6">
            <a:extLst>
              <a:ext uri="{FF2B5EF4-FFF2-40B4-BE49-F238E27FC236}">
                <a16:creationId xmlns:a16="http://schemas.microsoft.com/office/drawing/2014/main" id="{AE9F9850-0739-11FE-FF71-F04545573AC4}"/>
              </a:ext>
            </a:extLst>
          </p:cNvPr>
          <p:cNvSpPr/>
          <p:nvPr/>
        </p:nvSpPr>
        <p:spPr>
          <a:xfrm>
            <a:off x="498099" y="1282263"/>
            <a:ext cx="10958219" cy="830317"/>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sz="2000" i="1" dirty="0">
              <a:solidFill>
                <a:srgbClr val="000000"/>
              </a:solidFill>
              <a:effectLst/>
              <a:latin typeface="Times New Roman" panose="02020603050405020304" pitchFamily="18" charset="0"/>
              <a:ea typeface="Times New Roman" panose="02020603050405020304" pitchFamily="18" charset="0"/>
            </a:endParaRPr>
          </a:p>
          <a:p>
            <a:pPr algn="just"/>
            <a:r>
              <a:rPr lang="en-GB" sz="2100" dirty="0">
                <a:solidFill>
                  <a:srgbClr val="213DB5"/>
                </a:solidFill>
                <a:effectLst/>
                <a:latin typeface="Times New Roman" panose="02020603050405020304" pitchFamily="18" charset="0"/>
                <a:ea typeface="Times New Roman" panose="02020603050405020304" pitchFamily="18" charset="0"/>
              </a:rPr>
              <a:t>Requirement 53: Emergency cooling of the reactor core</a:t>
            </a:r>
          </a:p>
          <a:p>
            <a:pPr algn="just"/>
            <a:r>
              <a:rPr lang="en-US" sz="2100" dirty="0">
                <a:solidFill>
                  <a:srgbClr val="213DB5"/>
                </a:solidFill>
                <a:latin typeface="Times New Roman" panose="02020603050405020304" pitchFamily="18" charset="0"/>
              </a:rPr>
              <a:t>“</a:t>
            </a:r>
            <a:r>
              <a:rPr lang="en-US" sz="2100" u="none" strike="noStrike" baseline="0" dirty="0">
                <a:solidFill>
                  <a:srgbClr val="213DB5"/>
                </a:solidFill>
                <a:latin typeface="Times New Roman" panose="02020603050405020304" pitchFamily="18" charset="0"/>
              </a:rPr>
              <a:t>The capability to transfer heat to an ultimate heat sink shall be ensured for all plant states.”</a:t>
            </a:r>
            <a:endParaRPr lang="en-ID" sz="2100" dirty="0">
              <a:solidFill>
                <a:srgbClr val="213DB5"/>
              </a:solidFill>
              <a:effectLst/>
              <a:latin typeface="Times New Roman" panose="02020603050405020304" pitchFamily="18" charset="0"/>
              <a:ea typeface="Times New Roman" panose="02020603050405020304" pitchFamily="18" charset="0"/>
            </a:endParaRPr>
          </a:p>
          <a:p>
            <a:pPr algn="just"/>
            <a:endParaRPr lang="en-ID" sz="2000" dirty="0"/>
          </a:p>
        </p:txBody>
      </p:sp>
    </p:spTree>
    <p:extLst>
      <p:ext uri="{BB962C8B-B14F-4D97-AF65-F5344CB8AC3E}">
        <p14:creationId xmlns:p14="http://schemas.microsoft.com/office/powerpoint/2010/main" val="1053353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719957" y="1708424"/>
            <a:ext cx="10752083" cy="2387600"/>
          </a:xfrm>
        </p:spPr>
        <p:txBody>
          <a:bodyPr>
            <a:noAutofit/>
          </a:bodyPr>
          <a:lstStyle/>
          <a:p>
            <a:pPr hangingPunct="0"/>
            <a:r>
              <a:rPr lang="en-GB" sz="4000" b="1" dirty="0">
                <a:effectLst/>
                <a:ea typeface="Times New Roman" panose="02020603050405020304" pitchFamily="18" charset="0"/>
              </a:rPr>
              <a:t>THE QUALITATIVE RELIABILITY STUDY OF THE TMSR500 PASSIVE COOLING DESIGN </a:t>
            </a:r>
            <a:br>
              <a:rPr lang="en-GB" sz="4000" b="1" dirty="0">
                <a:effectLst/>
                <a:ea typeface="Times New Roman" panose="02020603050405020304" pitchFamily="18" charset="0"/>
              </a:rPr>
            </a:br>
            <a:r>
              <a:rPr lang="en-GB" sz="4000" b="1" dirty="0">
                <a:effectLst/>
                <a:ea typeface="Times New Roman" panose="02020603050405020304" pitchFamily="18" charset="0"/>
              </a:rPr>
              <a:t>AND DESIGN REQUIREMENTS APPLICABILITY</a:t>
            </a:r>
            <a:r>
              <a:rPr lang="en-GB" sz="4000" dirty="0">
                <a:effectLst/>
                <a:ea typeface="Times New Roman" panose="02020603050405020304" pitchFamily="18" charset="0"/>
              </a:rPr>
              <a:t> </a:t>
            </a:r>
            <a:br>
              <a:rPr lang="en-ID" sz="4000" dirty="0">
                <a:effectLst/>
                <a:ea typeface="Times New Roman" panose="02020603050405020304" pitchFamily="18" charset="0"/>
              </a:rPr>
            </a:br>
            <a:endParaRPr lang="en-GB" sz="4000"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523999" y="4096024"/>
            <a:ext cx="9144000" cy="1655762"/>
          </a:xfrm>
        </p:spPr>
        <p:txBody>
          <a:bodyPr>
            <a:normAutofit lnSpcReduction="10000"/>
          </a:bodyPr>
          <a:lstStyle/>
          <a:p>
            <a:r>
              <a:rPr lang="en-GB" dirty="0"/>
              <a:t>By</a:t>
            </a:r>
          </a:p>
          <a:p>
            <a:r>
              <a:rPr lang="en-GB" dirty="0"/>
              <a:t>Diah </a:t>
            </a:r>
            <a:r>
              <a:rPr lang="en-GB" dirty="0" err="1"/>
              <a:t>Hidayanti</a:t>
            </a:r>
            <a:r>
              <a:rPr lang="en-GB" dirty="0"/>
              <a:t> Sukarno</a:t>
            </a:r>
          </a:p>
          <a:p>
            <a:r>
              <a:rPr lang="en-GB" dirty="0"/>
              <a:t>Nuclear Energy Regulatory Agency (BAPETEN)</a:t>
            </a:r>
          </a:p>
          <a:p>
            <a:r>
              <a:rPr lang="en-GB" dirty="0"/>
              <a:t>Indonesia</a:t>
            </a:r>
          </a:p>
        </p:txBody>
      </p:sp>
    </p:spTree>
    <p:extLst>
      <p:ext uri="{BB962C8B-B14F-4D97-AF65-F5344CB8AC3E}">
        <p14:creationId xmlns:p14="http://schemas.microsoft.com/office/powerpoint/2010/main" val="144976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7EFE9-7C7C-8E5B-75D9-B3F0773C51D2}"/>
              </a:ext>
            </a:extLst>
          </p:cNvPr>
          <p:cNvSpPr>
            <a:spLocks noGrp="1"/>
          </p:cNvSpPr>
          <p:nvPr>
            <p:ph type="title"/>
          </p:nvPr>
        </p:nvSpPr>
        <p:spPr/>
        <p:txBody>
          <a:bodyPr/>
          <a:lstStyle/>
          <a:p>
            <a:pPr algn="ctr"/>
            <a:r>
              <a:rPr lang="en-US" dirty="0"/>
              <a:t>Conclusion</a:t>
            </a:r>
            <a:endParaRPr lang="en-ID" dirty="0"/>
          </a:p>
        </p:txBody>
      </p:sp>
      <p:sp>
        <p:nvSpPr>
          <p:cNvPr id="5" name="Content Placeholder 4">
            <a:extLst>
              <a:ext uri="{FF2B5EF4-FFF2-40B4-BE49-F238E27FC236}">
                <a16:creationId xmlns:a16="http://schemas.microsoft.com/office/drawing/2014/main" id="{4940C0DF-65EE-0B7A-882F-BED956EB4E34}"/>
              </a:ext>
            </a:extLst>
          </p:cNvPr>
          <p:cNvSpPr>
            <a:spLocks noGrp="1"/>
          </p:cNvSpPr>
          <p:nvPr>
            <p:ph idx="1"/>
          </p:nvPr>
        </p:nvSpPr>
        <p:spPr/>
        <p:txBody>
          <a:bodyPr>
            <a:normAutofit/>
          </a:bodyPr>
          <a:lstStyle/>
          <a:p>
            <a:pPr algn="just">
              <a:lnSpc>
                <a:spcPct val="100000"/>
              </a:lnSpc>
            </a:pPr>
            <a:r>
              <a:rPr lang="en-GB" sz="2400" dirty="0">
                <a:solidFill>
                  <a:srgbClr val="003399"/>
                </a:solidFill>
                <a:effectLst/>
                <a:ea typeface="Times New Roman" panose="02020603050405020304" pitchFamily="18" charset="0"/>
              </a:rPr>
              <a:t>A qualitative reliability study can be applied as the initial step to investigate contributing factors or parameters in maintaining the expected reliability level. </a:t>
            </a:r>
          </a:p>
          <a:p>
            <a:pPr algn="just">
              <a:lnSpc>
                <a:spcPct val="100000"/>
              </a:lnSpc>
            </a:pPr>
            <a:r>
              <a:rPr lang="en-GB" sz="2400" dirty="0">
                <a:solidFill>
                  <a:srgbClr val="003399"/>
                </a:solidFill>
                <a:effectLst/>
                <a:ea typeface="Times New Roman" panose="02020603050405020304" pitchFamily="18" charset="0"/>
              </a:rPr>
              <a:t>The flow resistances in the system and the mechanical integrity of the system become key factors in ensuring the reliability of the TMSR500 passive cooling system. </a:t>
            </a:r>
          </a:p>
          <a:p>
            <a:pPr algn="just">
              <a:lnSpc>
                <a:spcPct val="100000"/>
              </a:lnSpc>
            </a:pPr>
            <a:r>
              <a:rPr lang="en-GB" sz="2400" dirty="0">
                <a:solidFill>
                  <a:srgbClr val="003399"/>
                </a:solidFill>
                <a:effectLst/>
                <a:ea typeface="Times New Roman" panose="02020603050405020304" pitchFamily="18" charset="0"/>
              </a:rPr>
              <a:t>In general, the requirements of the IAEA Safety Standard No. SSR-2/1 (Rev. 1) are applicable, with several minor gaps, to the TMSR500 passive cooling design.</a:t>
            </a:r>
            <a:endParaRPr lang="en-ID" sz="2400" dirty="0">
              <a:solidFill>
                <a:srgbClr val="003399"/>
              </a:solidFill>
              <a:effectLst/>
              <a:ea typeface="Times New Roman" panose="02020603050405020304" pitchFamily="18" charset="0"/>
            </a:endParaRPr>
          </a:p>
          <a:p>
            <a:pPr algn="just">
              <a:lnSpc>
                <a:spcPct val="100000"/>
              </a:lnSpc>
            </a:pPr>
            <a:endParaRPr lang="en-ID" sz="2400" dirty="0">
              <a:solidFill>
                <a:srgbClr val="003399"/>
              </a:solidFill>
            </a:endParaRPr>
          </a:p>
        </p:txBody>
      </p:sp>
    </p:spTree>
    <p:extLst>
      <p:ext uri="{BB962C8B-B14F-4D97-AF65-F5344CB8AC3E}">
        <p14:creationId xmlns:p14="http://schemas.microsoft.com/office/powerpoint/2010/main" val="1930383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D490CE-D338-DA7F-D426-76C0AD2FB94F}"/>
              </a:ext>
            </a:extLst>
          </p:cNvPr>
          <p:cNvSpPr>
            <a:spLocks noGrp="1"/>
          </p:cNvSpPr>
          <p:nvPr>
            <p:ph type="title"/>
          </p:nvPr>
        </p:nvSpPr>
        <p:spPr/>
        <p:txBody>
          <a:bodyPr/>
          <a:lstStyle/>
          <a:p>
            <a:r>
              <a:rPr lang="en-US" dirty="0"/>
              <a:t>Thank You</a:t>
            </a:r>
            <a:endParaRPr lang="en-ID" dirty="0"/>
          </a:p>
        </p:txBody>
      </p:sp>
      <p:sp>
        <p:nvSpPr>
          <p:cNvPr id="5" name="Text Placeholder 4">
            <a:extLst>
              <a:ext uri="{FF2B5EF4-FFF2-40B4-BE49-F238E27FC236}">
                <a16:creationId xmlns:a16="http://schemas.microsoft.com/office/drawing/2014/main" id="{7F531043-D5DB-C715-10B9-9E3E8BE62996}"/>
              </a:ext>
            </a:extLst>
          </p:cNvPr>
          <p:cNvSpPr>
            <a:spLocks noGrp="1"/>
          </p:cNvSpPr>
          <p:nvPr>
            <p:ph type="body" idx="1"/>
          </p:nvPr>
        </p:nvSpPr>
        <p:spPr/>
        <p:txBody>
          <a:bodyPr>
            <a:normAutofit fontScale="92500" lnSpcReduction="20000"/>
          </a:bodyPr>
          <a:lstStyle/>
          <a:p>
            <a:pPr algn="r"/>
            <a:r>
              <a:rPr lang="en-US" dirty="0"/>
              <a:t>  </a:t>
            </a:r>
          </a:p>
          <a:p>
            <a:pPr algn="r"/>
            <a:endParaRPr lang="en-US" dirty="0"/>
          </a:p>
          <a:p>
            <a:pPr algn="r"/>
            <a:r>
              <a:rPr lang="en-US" sz="2300" dirty="0">
                <a:solidFill>
                  <a:srgbClr val="003399"/>
                </a:solidFill>
                <a:hlinkClick r:id="rId2"/>
              </a:rPr>
              <a:t>d.hidayanti@bapeten.go.id</a:t>
            </a:r>
            <a:endParaRPr lang="en-US" sz="2300" dirty="0">
              <a:solidFill>
                <a:srgbClr val="003399"/>
              </a:solidFill>
            </a:endParaRPr>
          </a:p>
          <a:p>
            <a:pPr algn="r"/>
            <a:r>
              <a:rPr lang="en-US" sz="2300" dirty="0">
                <a:solidFill>
                  <a:srgbClr val="003399"/>
                </a:solidFill>
              </a:rPr>
              <a:t>BAPETEN, Jl. Gajah </a:t>
            </a:r>
            <a:r>
              <a:rPr lang="en-US" sz="2300" dirty="0" err="1">
                <a:solidFill>
                  <a:srgbClr val="003399"/>
                </a:solidFill>
              </a:rPr>
              <a:t>Mada</a:t>
            </a:r>
            <a:r>
              <a:rPr lang="en-US" sz="2300" dirty="0">
                <a:solidFill>
                  <a:srgbClr val="003399"/>
                </a:solidFill>
              </a:rPr>
              <a:t> 8 Jakarta Pusat, Indonesia</a:t>
            </a:r>
            <a:endParaRPr lang="en-ID" sz="2300" dirty="0">
              <a:solidFill>
                <a:srgbClr val="003399"/>
              </a:solidFill>
            </a:endParaRPr>
          </a:p>
        </p:txBody>
      </p:sp>
    </p:spTree>
    <p:extLst>
      <p:ext uri="{BB962C8B-B14F-4D97-AF65-F5344CB8AC3E}">
        <p14:creationId xmlns:p14="http://schemas.microsoft.com/office/powerpoint/2010/main" val="4121587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CDF5FDCD-4BC4-3FEE-916D-21FCE120038B}"/>
              </a:ext>
            </a:extLst>
          </p:cNvPr>
          <p:cNvGraphicFramePr/>
          <p:nvPr>
            <p:extLst>
              <p:ext uri="{D42A27DB-BD31-4B8C-83A1-F6EECF244321}">
                <p14:modId xmlns:p14="http://schemas.microsoft.com/office/powerpoint/2010/main" val="542667508"/>
              </p:ext>
            </p:extLst>
          </p:nvPr>
        </p:nvGraphicFramePr>
        <p:xfrm>
          <a:off x="-1012372" y="414564"/>
          <a:ext cx="16611600" cy="6248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Rectangle 13">
            <a:extLst>
              <a:ext uri="{FF2B5EF4-FFF2-40B4-BE49-F238E27FC236}">
                <a16:creationId xmlns:a16="http://schemas.microsoft.com/office/drawing/2014/main" id="{A8A588E7-7696-306F-322E-3EB30EDE33B3}"/>
              </a:ext>
            </a:extLst>
          </p:cNvPr>
          <p:cNvSpPr/>
          <p:nvPr/>
        </p:nvSpPr>
        <p:spPr>
          <a:xfrm>
            <a:off x="1450232" y="1091433"/>
            <a:ext cx="2324675" cy="923330"/>
          </a:xfrm>
          <a:prstGeom prst="rect">
            <a:avLst/>
          </a:prstGeom>
          <a:noFill/>
        </p:spPr>
        <p:txBody>
          <a:bodyPr wrap="none" lIns="91440" tIns="45720" rIns="91440" bIns="45720">
            <a:prstTxWarp prst="textFadeRight">
              <a:avLst/>
            </a:prstTxWarp>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Outline</a:t>
            </a:r>
            <a:endParaRPr lang="en-ID"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085505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i="0" dirty="0">
                <a:solidFill>
                  <a:schemeClr val="bg1"/>
                </a:solidFill>
                <a:latin typeface="Arial" panose="020B0604020202020204" pitchFamily="34" charset="0"/>
                <a:cs typeface="Arial" panose="020B0604020202020204" pitchFamily="34" charset="0"/>
              </a:rPr>
              <a:t>Background</a:t>
            </a: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743607" y="1506973"/>
            <a:ext cx="10515600" cy="500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spcBef>
                <a:spcPts val="600"/>
              </a:spcBef>
              <a:buSzPct val="110000"/>
              <a:buFont typeface="Wingdings" panose="05000000000000000000" pitchFamily="2" charset="2"/>
              <a:buChar char="§"/>
            </a:pPr>
            <a:r>
              <a:rPr lang="en-US" sz="2200" dirty="0"/>
              <a:t>Advanced reactors (SMRs) are currently developed </a:t>
            </a:r>
            <a:r>
              <a:rPr lang="en-US" sz="2200" b="0" i="0" u="none" strike="noStrike" baseline="0" dirty="0"/>
              <a:t>to make nuclear a more accessible, safer and sustainable low carbon energy </a:t>
            </a:r>
            <a:r>
              <a:rPr lang="en-ID" sz="2200" b="0" i="0" u="none" strike="noStrike" baseline="0" dirty="0"/>
              <a:t>option.</a:t>
            </a:r>
          </a:p>
          <a:p>
            <a:pPr marL="342900" indent="-342900" algn="just">
              <a:lnSpc>
                <a:spcPct val="100000"/>
              </a:lnSpc>
              <a:spcBef>
                <a:spcPts val="600"/>
              </a:spcBef>
              <a:buSzPct val="110000"/>
              <a:buFont typeface="Wingdings" panose="05000000000000000000" pitchFamily="2" charset="2"/>
              <a:buChar char="§"/>
            </a:pPr>
            <a:r>
              <a:rPr lang="en-US" sz="2200" b="0" i="0" u="none" strike="noStrike" baseline="0" dirty="0"/>
              <a:t>Heat removal systems in advanced reactors have passive features that do not rely on support systems (e.g., electrical power).</a:t>
            </a:r>
          </a:p>
          <a:p>
            <a:pPr marL="342900" indent="-342900" algn="just">
              <a:lnSpc>
                <a:spcPct val="100000"/>
              </a:lnSpc>
              <a:spcBef>
                <a:spcPts val="600"/>
              </a:spcBef>
              <a:buSzPct val="110000"/>
              <a:buFont typeface="Wingdings" panose="05000000000000000000" pitchFamily="2" charset="2"/>
              <a:buChar char="§"/>
            </a:pPr>
            <a:r>
              <a:rPr lang="en-US" sz="2200" b="0" i="0" u="none" strike="noStrike" baseline="0" dirty="0"/>
              <a:t>The assessment of the </a:t>
            </a:r>
            <a:r>
              <a:rPr lang="en-US" sz="2200" dirty="0"/>
              <a:t>reliability of </a:t>
            </a:r>
            <a:r>
              <a:rPr lang="en-US" sz="2200" b="0" i="0" u="none" strike="noStrike" baseline="0" dirty="0"/>
              <a:t>passive heat removal systems is a challenge in the design of advanced reactors.</a:t>
            </a:r>
          </a:p>
          <a:p>
            <a:pPr marL="342900" indent="-342900" algn="just">
              <a:lnSpc>
                <a:spcPct val="100000"/>
              </a:lnSpc>
              <a:spcBef>
                <a:spcPts val="600"/>
              </a:spcBef>
              <a:buSzPct val="110000"/>
              <a:buFont typeface="Wingdings" panose="05000000000000000000" pitchFamily="2" charset="2"/>
              <a:buChar char="§"/>
            </a:pPr>
            <a:r>
              <a:rPr lang="en-GB" sz="2200" dirty="0">
                <a:solidFill>
                  <a:srgbClr val="202124"/>
                </a:solidFill>
                <a:effectLst/>
                <a:ea typeface="Times New Roman" panose="02020603050405020304" pitchFamily="18" charset="0"/>
              </a:rPr>
              <a:t>The TMSR500 is a new non-water-cooled-SMR (molten salt reactor)  design which is developed by </a:t>
            </a:r>
            <a:r>
              <a:rPr lang="en-GB" sz="2200" dirty="0" err="1">
                <a:solidFill>
                  <a:srgbClr val="202124"/>
                </a:solidFill>
                <a:effectLst/>
                <a:ea typeface="Times New Roman" panose="02020603050405020304" pitchFamily="18" charset="0"/>
              </a:rPr>
              <a:t>ThorCon</a:t>
            </a:r>
            <a:r>
              <a:rPr lang="en-GB" sz="2200" dirty="0">
                <a:solidFill>
                  <a:srgbClr val="202124"/>
                </a:solidFill>
                <a:effectLst/>
                <a:ea typeface="Times New Roman" panose="02020603050405020304" pitchFamily="18" charset="0"/>
              </a:rPr>
              <a:t> Power Indonesia Ltd. and producing 500 MWe of electric power. </a:t>
            </a:r>
          </a:p>
          <a:p>
            <a:pPr marL="342900" indent="-342900" algn="just">
              <a:lnSpc>
                <a:spcPct val="100000"/>
              </a:lnSpc>
              <a:spcBef>
                <a:spcPts val="600"/>
              </a:spcBef>
              <a:buSzPct val="110000"/>
              <a:buFont typeface="Wingdings" panose="05000000000000000000" pitchFamily="2" charset="2"/>
              <a:buChar char="§"/>
            </a:pPr>
            <a:r>
              <a:rPr lang="en-GB" sz="2200" dirty="0">
                <a:solidFill>
                  <a:srgbClr val="202124"/>
                </a:solidFill>
                <a:effectLst/>
                <a:ea typeface="Times New Roman" panose="02020603050405020304" pitchFamily="18" charset="0"/>
              </a:rPr>
              <a:t>From the regulatory body’s point of view, the applicability of standards and regulations to new reactor designs is important. The rapid development of advanced reactor designs should be followed by the improvement standards, regulations, and </a:t>
            </a:r>
            <a:r>
              <a:rPr lang="en-GB" sz="2200" dirty="0" err="1">
                <a:solidFill>
                  <a:srgbClr val="202124"/>
                </a:solidFill>
                <a:effectLst/>
                <a:ea typeface="Times New Roman" panose="02020603050405020304" pitchFamily="18" charset="0"/>
              </a:rPr>
              <a:t>guidances</a:t>
            </a:r>
            <a:r>
              <a:rPr lang="en-GB" sz="2200" dirty="0">
                <a:solidFill>
                  <a:srgbClr val="202124"/>
                </a:solidFill>
                <a:effectLst/>
                <a:ea typeface="Times New Roman" panose="02020603050405020304" pitchFamily="18" charset="0"/>
              </a:rPr>
              <a:t>. </a:t>
            </a:r>
            <a:endParaRPr lang="en-ID" sz="2200" dirty="0"/>
          </a:p>
        </p:txBody>
      </p:sp>
    </p:spTree>
    <p:extLst>
      <p:ext uri="{BB962C8B-B14F-4D97-AF65-F5344CB8AC3E}">
        <p14:creationId xmlns:p14="http://schemas.microsoft.com/office/powerpoint/2010/main" val="2279447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bg1"/>
                </a:solidFill>
                <a:latin typeface="Arial" panose="020B0604020202020204" pitchFamily="34" charset="0"/>
                <a:cs typeface="Arial" panose="020B0604020202020204" pitchFamily="34" charset="0"/>
              </a:rPr>
              <a:t>Aims</a:t>
            </a:r>
            <a:endParaRPr lang="en-GB"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graphicFrame>
        <p:nvGraphicFramePr>
          <p:cNvPr id="2" name="Diagram 1">
            <a:extLst>
              <a:ext uri="{FF2B5EF4-FFF2-40B4-BE49-F238E27FC236}">
                <a16:creationId xmlns:a16="http://schemas.microsoft.com/office/drawing/2014/main" id="{38A6D177-C0C4-610D-ACCD-5B982FD903F9}"/>
              </a:ext>
            </a:extLst>
          </p:cNvPr>
          <p:cNvGraphicFramePr/>
          <p:nvPr>
            <p:extLst>
              <p:ext uri="{D42A27DB-BD31-4B8C-83A1-F6EECF244321}">
                <p14:modId xmlns:p14="http://schemas.microsoft.com/office/powerpoint/2010/main" val="1494542677"/>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45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Design of TMSR500</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pic>
        <p:nvPicPr>
          <p:cNvPr id="8" name="Picture 7">
            <a:extLst>
              <a:ext uri="{FF2B5EF4-FFF2-40B4-BE49-F238E27FC236}">
                <a16:creationId xmlns:a16="http://schemas.microsoft.com/office/drawing/2014/main" id="{E1974D1B-37AC-3586-60E5-0F173E5F2F78}"/>
              </a:ext>
            </a:extLst>
          </p:cNvPr>
          <p:cNvPicPr>
            <a:picLocks noChangeAspect="1"/>
          </p:cNvPicPr>
          <p:nvPr/>
        </p:nvPicPr>
        <p:blipFill>
          <a:blip r:embed="rId2"/>
          <a:srcRect l="46638" t="42146" r="31896" b="27203"/>
          <a:stretch/>
        </p:blipFill>
        <p:spPr>
          <a:xfrm>
            <a:off x="7378262" y="2082414"/>
            <a:ext cx="4300045" cy="3210196"/>
          </a:xfrm>
          <a:prstGeom prst="rect">
            <a:avLst/>
          </a:prstGeom>
        </p:spPr>
      </p:pic>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419100" y="1599338"/>
            <a:ext cx="6299638" cy="500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spcBef>
                <a:spcPts val="600"/>
              </a:spcBef>
              <a:buSzPct val="110000"/>
              <a:buFont typeface="Wingdings" panose="05000000000000000000" pitchFamily="2" charset="2"/>
              <a:buChar char="§"/>
            </a:pPr>
            <a:r>
              <a:rPr lang="en-US" sz="2200" dirty="0"/>
              <a:t>2 power modules (2 x 250 MWe)</a:t>
            </a:r>
            <a:endParaRPr lang="en-ID" sz="2200" b="0" i="0" u="none" strike="noStrike" baseline="0" dirty="0"/>
          </a:p>
          <a:p>
            <a:pPr marL="342900" indent="-342900" algn="just">
              <a:lnSpc>
                <a:spcPct val="100000"/>
              </a:lnSpc>
              <a:spcBef>
                <a:spcPts val="600"/>
              </a:spcBef>
              <a:buSzPct val="110000"/>
              <a:buFont typeface="Wingdings" panose="05000000000000000000" pitchFamily="2" charset="2"/>
              <a:buChar char="§"/>
            </a:pPr>
            <a:r>
              <a:rPr lang="en-GB" sz="2200" dirty="0">
                <a:solidFill>
                  <a:srgbClr val="202124"/>
                </a:solidFill>
                <a:effectLst/>
                <a:ea typeface="Times New Roman" panose="02020603050405020304" pitchFamily="18" charset="0"/>
              </a:rPr>
              <a:t>Silo (blue colour): </a:t>
            </a:r>
          </a:p>
          <a:p>
            <a:pPr marL="357188" algn="just">
              <a:lnSpc>
                <a:spcPct val="100000"/>
              </a:lnSpc>
              <a:spcBef>
                <a:spcPts val="600"/>
              </a:spcBef>
              <a:buSzPct val="110000"/>
            </a:pPr>
            <a:r>
              <a:rPr lang="en-GB" sz="2200" i="1" dirty="0">
                <a:solidFill>
                  <a:srgbClr val="202124"/>
                </a:solidFill>
                <a:effectLst/>
                <a:ea typeface="Times New Roman" panose="02020603050405020304" pitchFamily="18" charset="0"/>
              </a:rPr>
              <a:t>a double concentric steel tank which forms an annulus containing the basement water as the passive coolant. </a:t>
            </a:r>
          </a:p>
          <a:p>
            <a:pPr marL="342900" indent="-342900" algn="just">
              <a:lnSpc>
                <a:spcPct val="100000"/>
              </a:lnSpc>
              <a:spcBef>
                <a:spcPts val="600"/>
              </a:spcBef>
              <a:buSzPct val="110000"/>
              <a:buFont typeface="Wingdings" panose="05000000000000000000" pitchFamily="2" charset="2"/>
              <a:buChar char="§"/>
            </a:pPr>
            <a:r>
              <a:rPr lang="en-GB" sz="2200" dirty="0">
                <a:solidFill>
                  <a:srgbClr val="202124"/>
                </a:solidFill>
                <a:ea typeface="Times New Roman" panose="02020603050405020304" pitchFamily="18" charset="0"/>
              </a:rPr>
              <a:t>S</a:t>
            </a:r>
            <a:r>
              <a:rPr lang="en-GB" sz="2200" dirty="0">
                <a:solidFill>
                  <a:srgbClr val="202124"/>
                </a:solidFill>
                <a:effectLst/>
                <a:ea typeface="Times New Roman" panose="02020603050405020304" pitchFamily="18" charset="0"/>
              </a:rPr>
              <a:t>ilo wall is also called</a:t>
            </a:r>
            <a:r>
              <a:rPr lang="en-GB" sz="2200" i="1" dirty="0">
                <a:solidFill>
                  <a:srgbClr val="202124"/>
                </a:solidFill>
                <a:effectLst/>
                <a:ea typeface="Times New Roman" panose="02020603050405020304" pitchFamily="18" charset="0"/>
              </a:rPr>
              <a:t> </a:t>
            </a:r>
            <a:r>
              <a:rPr lang="en-GB" sz="2200" dirty="0">
                <a:solidFill>
                  <a:srgbClr val="213DB5"/>
                </a:solidFill>
                <a:effectLst/>
                <a:ea typeface="Times New Roman" panose="02020603050405020304" pitchFamily="18" charset="0"/>
              </a:rPr>
              <a:t>cold wall</a:t>
            </a:r>
            <a:r>
              <a:rPr lang="en-GB" sz="2200" dirty="0">
                <a:solidFill>
                  <a:srgbClr val="202124"/>
                </a:solidFill>
                <a:effectLst/>
                <a:ea typeface="Times New Roman" panose="02020603050405020304" pitchFamily="18" charset="0"/>
              </a:rPr>
              <a:t>. </a:t>
            </a:r>
          </a:p>
          <a:p>
            <a:pPr marL="342900" indent="-342900" algn="just">
              <a:lnSpc>
                <a:spcPct val="100000"/>
              </a:lnSpc>
              <a:spcBef>
                <a:spcPts val="600"/>
              </a:spcBef>
              <a:buSzPct val="110000"/>
              <a:buFont typeface="Wingdings" panose="05000000000000000000" pitchFamily="2" charset="2"/>
              <a:buChar char="§"/>
            </a:pPr>
            <a:r>
              <a:rPr lang="en-GB" sz="2200" dirty="0">
                <a:solidFill>
                  <a:srgbClr val="202124"/>
                </a:solidFill>
                <a:effectLst/>
                <a:ea typeface="Times New Roman" panose="02020603050405020304" pitchFamily="18" charset="0"/>
              </a:rPr>
              <a:t>All three sections in a power module have basements flooded by water. </a:t>
            </a:r>
          </a:p>
          <a:p>
            <a:pPr marL="342900" indent="-342900" algn="just">
              <a:lnSpc>
                <a:spcPct val="100000"/>
              </a:lnSpc>
              <a:spcBef>
                <a:spcPts val="600"/>
              </a:spcBef>
              <a:buSzPct val="110000"/>
              <a:buFont typeface="Wingdings" panose="05000000000000000000" pitchFamily="2" charset="2"/>
              <a:buChar char="§"/>
            </a:pPr>
            <a:r>
              <a:rPr lang="en-GB" sz="2200" dirty="0">
                <a:solidFill>
                  <a:srgbClr val="202124"/>
                </a:solidFill>
                <a:ea typeface="Times New Roman" panose="02020603050405020304" pitchFamily="18" charset="0"/>
              </a:rPr>
              <a:t>Basement</a:t>
            </a:r>
            <a:r>
              <a:rPr lang="en-GB" sz="2200" dirty="0">
                <a:solidFill>
                  <a:srgbClr val="202124"/>
                </a:solidFill>
                <a:effectLst/>
                <a:ea typeface="Times New Roman" panose="02020603050405020304" pitchFamily="18" charset="0"/>
              </a:rPr>
              <a:t> water acts as the coolant which removes the decay heat by natural convection process. </a:t>
            </a:r>
          </a:p>
          <a:p>
            <a:pPr algn="just">
              <a:lnSpc>
                <a:spcPct val="100000"/>
              </a:lnSpc>
              <a:spcBef>
                <a:spcPts val="600"/>
              </a:spcBef>
              <a:buSzPct val="110000"/>
            </a:pPr>
            <a:endParaRPr lang="en-ID" sz="2200" dirty="0"/>
          </a:p>
        </p:txBody>
      </p:sp>
      <p:sp>
        <p:nvSpPr>
          <p:cNvPr id="12" name="Rectangle 11">
            <a:extLst>
              <a:ext uri="{FF2B5EF4-FFF2-40B4-BE49-F238E27FC236}">
                <a16:creationId xmlns:a16="http://schemas.microsoft.com/office/drawing/2014/main" id="{D890A498-391A-2541-DFAE-9CD51CCE26BF}"/>
              </a:ext>
            </a:extLst>
          </p:cNvPr>
          <p:cNvSpPr/>
          <p:nvPr/>
        </p:nvSpPr>
        <p:spPr>
          <a:xfrm>
            <a:off x="8366891" y="1565390"/>
            <a:ext cx="2322786" cy="4099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1 Power Module</a:t>
            </a:r>
            <a:endParaRPr lang="en-ID" dirty="0"/>
          </a:p>
        </p:txBody>
      </p:sp>
      <p:sp>
        <p:nvSpPr>
          <p:cNvPr id="14" name="TextBox 13">
            <a:extLst>
              <a:ext uri="{FF2B5EF4-FFF2-40B4-BE49-F238E27FC236}">
                <a16:creationId xmlns:a16="http://schemas.microsoft.com/office/drawing/2014/main" id="{8DE383A9-AB73-C21E-0A8E-53EDC73FE75C}"/>
              </a:ext>
            </a:extLst>
          </p:cNvPr>
          <p:cNvSpPr txBox="1"/>
          <p:nvPr/>
        </p:nvSpPr>
        <p:spPr>
          <a:xfrm>
            <a:off x="7284325" y="5266944"/>
            <a:ext cx="4635062" cy="1067023"/>
          </a:xfrm>
          <a:prstGeom prst="rect">
            <a:avLst/>
          </a:prstGeom>
          <a:noFill/>
        </p:spPr>
        <p:txBody>
          <a:bodyPr wrap="square">
            <a:spAutoFit/>
          </a:bodyPr>
          <a:lstStyle/>
          <a:p>
            <a:pP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AB462B"/>
                </a:solidFill>
                <a:effectLst/>
                <a:latin typeface="Tahoma" panose="020B0604030504040204" pitchFamily="34" charset="0"/>
                <a:ea typeface="Tahoma" panose="020B0604030504040204" pitchFamily="34" charset="0"/>
                <a:cs typeface="Tahoma" panose="020B0604030504040204" pitchFamily="34" charset="0"/>
              </a:rPr>
              <a:t>Section 1: </a:t>
            </a:r>
            <a:r>
              <a:rPr lang="en-GB" sz="1900" dirty="0">
                <a:solidFill>
                  <a:srgbClr val="AB462B"/>
                </a:solidFill>
                <a:latin typeface="Tahoma" panose="020B0604030504040204" pitchFamily="34" charset="0"/>
                <a:ea typeface="Tahoma" panose="020B0604030504040204" pitchFamily="34" charset="0"/>
                <a:cs typeface="Tahoma" panose="020B0604030504040204" pitchFamily="34" charset="0"/>
              </a:rPr>
              <a:t>S</a:t>
            </a:r>
            <a:r>
              <a:rPr lang="en-GB" sz="1900" dirty="0">
                <a:solidFill>
                  <a:srgbClr val="AB462B"/>
                </a:solidFill>
                <a:effectLst/>
                <a:latin typeface="Tahoma" panose="020B0604030504040204" pitchFamily="34" charset="0"/>
                <a:ea typeface="Tahoma" panose="020B0604030504040204" pitchFamily="34" charset="0"/>
                <a:cs typeface="Tahoma" panose="020B0604030504040204" pitchFamily="34" charset="0"/>
              </a:rPr>
              <a:t>ilo hall</a:t>
            </a:r>
          </a:p>
          <a:p>
            <a:pP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AB462B"/>
                </a:solidFill>
                <a:latin typeface="Tahoma" panose="020B0604030504040204" pitchFamily="34" charset="0"/>
                <a:ea typeface="Tahoma" panose="020B0604030504040204" pitchFamily="34" charset="0"/>
                <a:cs typeface="Tahoma" panose="020B0604030504040204" pitchFamily="34" charset="0"/>
              </a:rPr>
              <a:t>S</a:t>
            </a:r>
            <a:r>
              <a:rPr lang="en-GB" sz="1900" dirty="0">
                <a:solidFill>
                  <a:srgbClr val="AB462B"/>
                </a:solidFill>
                <a:effectLst/>
                <a:latin typeface="Tahoma" panose="020B0604030504040204" pitchFamily="34" charset="0"/>
                <a:ea typeface="Tahoma" panose="020B0604030504040204" pitchFamily="34" charset="0"/>
                <a:cs typeface="Tahoma" panose="020B0604030504040204" pitchFamily="34" charset="0"/>
              </a:rPr>
              <a:t>ection 2: Secondary heat exchanger hall</a:t>
            </a:r>
          </a:p>
          <a:p>
            <a:pP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AB462B"/>
                </a:solidFill>
                <a:latin typeface="Tahoma" panose="020B0604030504040204" pitchFamily="34" charset="0"/>
                <a:ea typeface="Tahoma" panose="020B0604030504040204" pitchFamily="34" charset="0"/>
                <a:cs typeface="Tahoma" panose="020B0604030504040204" pitchFamily="34" charset="0"/>
              </a:rPr>
              <a:t>S</a:t>
            </a:r>
            <a:r>
              <a:rPr lang="en-GB" sz="1900" dirty="0">
                <a:solidFill>
                  <a:srgbClr val="AB462B"/>
                </a:solidFill>
                <a:effectLst/>
                <a:latin typeface="Tahoma" panose="020B0604030504040204" pitchFamily="34" charset="0"/>
                <a:ea typeface="Tahoma" panose="020B0604030504040204" pitchFamily="34" charset="0"/>
                <a:cs typeface="Tahoma" panose="020B0604030504040204" pitchFamily="34" charset="0"/>
              </a:rPr>
              <a:t>ection 3: Steam generating cell hall</a:t>
            </a:r>
            <a:endParaRPr lang="en-ID" sz="1900" dirty="0">
              <a:solidFill>
                <a:srgbClr val="AB462B"/>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68671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Silo Hall Components</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231405" y="2104845"/>
            <a:ext cx="7756195" cy="500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a:p>
            <a:pPr algn="just">
              <a:lnSpc>
                <a:spcPct val="100000"/>
              </a:lnSpc>
              <a:spcBef>
                <a:spcPts val="0"/>
              </a:spcBef>
              <a:buSzPct val="110000"/>
            </a:pPr>
            <a:endParaRPr lang="en-GB" sz="2200" dirty="0">
              <a:solidFill>
                <a:srgbClr val="202124"/>
              </a:solidFill>
              <a:ea typeface="Times New Roman" panose="02020603050405020304" pitchFamily="18" charset="0"/>
            </a:endParaRPr>
          </a:p>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a:p>
            <a:pPr algn="just">
              <a:lnSpc>
                <a:spcPct val="100000"/>
              </a:lnSpc>
              <a:spcBef>
                <a:spcPts val="0"/>
              </a:spcBef>
              <a:buSzPct val="110000"/>
            </a:pPr>
            <a:endParaRPr lang="en-GB" sz="2200" dirty="0">
              <a:solidFill>
                <a:srgbClr val="202124"/>
              </a:solidFill>
              <a:ea typeface="Times New Roman" panose="02020603050405020304" pitchFamily="18" charset="0"/>
            </a:endParaRPr>
          </a:p>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a:p>
            <a:pPr algn="just">
              <a:lnSpc>
                <a:spcPct val="100000"/>
              </a:lnSpc>
              <a:spcBef>
                <a:spcPts val="0"/>
              </a:spcBef>
              <a:buSzPct val="110000"/>
            </a:pPr>
            <a:endParaRPr lang="en-GB" sz="2200" dirty="0">
              <a:solidFill>
                <a:srgbClr val="202124"/>
              </a:solidFill>
              <a:ea typeface="Times New Roman" panose="02020603050405020304" pitchFamily="18" charset="0"/>
            </a:endParaRPr>
          </a:p>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a:p>
            <a:pPr marL="342900" indent="-342900" algn="just">
              <a:lnSpc>
                <a:spcPct val="100000"/>
              </a:lnSpc>
              <a:spcBef>
                <a:spcPts val="0"/>
              </a:spcBef>
              <a:buSzPct val="110000"/>
              <a:buFont typeface="Wingdings" panose="05000000000000000000" pitchFamily="2" charset="2"/>
              <a:buChar char="§"/>
            </a:pPr>
            <a:r>
              <a:rPr lang="en-GB" sz="2000" dirty="0">
                <a:solidFill>
                  <a:srgbClr val="AB462B"/>
                </a:solidFill>
                <a:effectLst/>
                <a:ea typeface="Times New Roman" panose="02020603050405020304" pitchFamily="18" charset="0"/>
              </a:rPr>
              <a:t>One power module has two cans: 1</a:t>
            </a:r>
            <a:r>
              <a:rPr lang="en-GB" sz="2000" baseline="30000" dirty="0">
                <a:solidFill>
                  <a:srgbClr val="AB462B"/>
                </a:solidFill>
                <a:effectLst/>
                <a:ea typeface="Times New Roman" panose="02020603050405020304" pitchFamily="18" charset="0"/>
              </a:rPr>
              <a:t>st</a:t>
            </a:r>
            <a:r>
              <a:rPr lang="en-GB" sz="2000" dirty="0">
                <a:solidFill>
                  <a:srgbClr val="AB462B"/>
                </a:solidFill>
                <a:effectLst/>
                <a:ea typeface="Times New Roman" panose="02020603050405020304" pitchFamily="18" charset="0"/>
              </a:rPr>
              <a:t> can in power operation, 2</a:t>
            </a:r>
            <a:r>
              <a:rPr lang="en-GB" sz="2000" baseline="30000" dirty="0">
                <a:solidFill>
                  <a:srgbClr val="AB462B"/>
                </a:solidFill>
                <a:effectLst/>
                <a:ea typeface="Times New Roman" panose="02020603050405020304" pitchFamily="18" charset="0"/>
              </a:rPr>
              <a:t>nd</a:t>
            </a:r>
            <a:r>
              <a:rPr lang="en-GB" sz="2000" dirty="0">
                <a:solidFill>
                  <a:srgbClr val="AB462B"/>
                </a:solidFill>
                <a:effectLst/>
                <a:ea typeface="Times New Roman" panose="02020603050405020304" pitchFamily="18" charset="0"/>
              </a:rPr>
              <a:t> can in cooldown mode.</a:t>
            </a:r>
          </a:p>
          <a:p>
            <a:pPr marL="342900" indent="-342900" algn="just">
              <a:lnSpc>
                <a:spcPct val="100000"/>
              </a:lnSpc>
              <a:spcBef>
                <a:spcPts val="0"/>
              </a:spcBef>
              <a:buSzPct val="110000"/>
              <a:buFont typeface="Wingdings" panose="05000000000000000000" pitchFamily="2" charset="2"/>
              <a:buChar char="§"/>
            </a:pPr>
            <a:r>
              <a:rPr lang="en-GB" sz="2000" dirty="0">
                <a:solidFill>
                  <a:srgbClr val="AB462B"/>
                </a:solidFill>
                <a:effectLst/>
                <a:ea typeface="Times New Roman" panose="02020603050405020304" pitchFamily="18" charset="0"/>
              </a:rPr>
              <a:t>After 4 years, the cooled can is removed &amp; replaced with a new one.  </a:t>
            </a:r>
            <a:endParaRPr lang="en-ID" sz="2000" dirty="0">
              <a:solidFill>
                <a:srgbClr val="AB462B"/>
              </a:solidFill>
            </a:endParaRPr>
          </a:p>
          <a:p>
            <a:pPr algn="just">
              <a:lnSpc>
                <a:spcPct val="100000"/>
              </a:lnSpc>
              <a:spcBef>
                <a:spcPts val="0"/>
              </a:spcBef>
              <a:buSzPct val="110000"/>
            </a:pPr>
            <a:endParaRPr lang="en-GB" sz="2200" dirty="0">
              <a:solidFill>
                <a:srgbClr val="202124"/>
              </a:solidFill>
              <a:effectLst/>
              <a:ea typeface="Times New Roman" panose="02020603050405020304" pitchFamily="18" charset="0"/>
            </a:endParaRPr>
          </a:p>
        </p:txBody>
      </p:sp>
      <p:pic>
        <p:nvPicPr>
          <p:cNvPr id="3" name="Picture 2">
            <a:extLst>
              <a:ext uri="{FF2B5EF4-FFF2-40B4-BE49-F238E27FC236}">
                <a16:creationId xmlns:a16="http://schemas.microsoft.com/office/drawing/2014/main" id="{A1FE8D8F-28AF-2659-3957-9EA9BF8751AC}"/>
              </a:ext>
            </a:extLst>
          </p:cNvPr>
          <p:cNvPicPr>
            <a:picLocks noChangeAspect="1"/>
          </p:cNvPicPr>
          <p:nvPr/>
        </p:nvPicPr>
        <p:blipFill>
          <a:blip r:embed="rId2"/>
          <a:srcRect l="76379" t="43372" r="6035" b="25977"/>
          <a:stretch/>
        </p:blipFill>
        <p:spPr>
          <a:xfrm>
            <a:off x="8811868" y="2869183"/>
            <a:ext cx="3178505" cy="3472356"/>
          </a:xfrm>
          <a:prstGeom prst="rect">
            <a:avLst/>
          </a:prstGeom>
        </p:spPr>
      </p:pic>
      <p:pic>
        <p:nvPicPr>
          <p:cNvPr id="4" name="Picture 3">
            <a:extLst>
              <a:ext uri="{FF2B5EF4-FFF2-40B4-BE49-F238E27FC236}">
                <a16:creationId xmlns:a16="http://schemas.microsoft.com/office/drawing/2014/main" id="{24686672-6230-A8A6-AB31-FB381AA56331}"/>
              </a:ext>
            </a:extLst>
          </p:cNvPr>
          <p:cNvPicPr>
            <a:picLocks noChangeAspect="1"/>
          </p:cNvPicPr>
          <p:nvPr/>
        </p:nvPicPr>
        <p:blipFill>
          <a:blip r:embed="rId2"/>
          <a:srcRect l="25564" t="44904" r="56567" b="31675"/>
          <a:stretch/>
        </p:blipFill>
        <p:spPr>
          <a:xfrm>
            <a:off x="3862050" y="1426480"/>
            <a:ext cx="2091168" cy="2109300"/>
          </a:xfrm>
          <a:prstGeom prst="rect">
            <a:avLst/>
          </a:prstGeom>
        </p:spPr>
      </p:pic>
      <p:sp>
        <p:nvSpPr>
          <p:cNvPr id="2" name="TextBox 1">
            <a:extLst>
              <a:ext uri="{FF2B5EF4-FFF2-40B4-BE49-F238E27FC236}">
                <a16:creationId xmlns:a16="http://schemas.microsoft.com/office/drawing/2014/main" id="{7FCA35F8-AD3A-7186-E945-1E3162913A2E}"/>
              </a:ext>
            </a:extLst>
          </p:cNvPr>
          <p:cNvSpPr txBox="1"/>
          <p:nvPr/>
        </p:nvSpPr>
        <p:spPr>
          <a:xfrm>
            <a:off x="923440" y="1489946"/>
            <a:ext cx="1891165" cy="730777"/>
          </a:xfrm>
          <a:prstGeom prst="rect">
            <a:avLst/>
          </a:prstGeom>
          <a:noFill/>
        </p:spPr>
        <p:txBody>
          <a:bodyPr wrap="square">
            <a:spAutoFit/>
          </a:bodyPr>
          <a:lstStyle/>
          <a:p>
            <a:pPr algn="ct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latin typeface="Tahoma" panose="020B0604030504040204" pitchFamily="34" charset="0"/>
                <a:ea typeface="Tahoma" panose="020B0604030504040204" pitchFamily="34" charset="0"/>
                <a:cs typeface="Tahoma" panose="020B0604030504040204" pitchFamily="34" charset="0"/>
              </a:rPr>
              <a:t>Steel Can </a:t>
            </a:r>
          </a:p>
          <a:p>
            <a:pPr algn="ct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latin typeface="Tahoma" panose="020B0604030504040204" pitchFamily="34" charset="0"/>
                <a:ea typeface="Tahoma" panose="020B0604030504040204" pitchFamily="34" charset="0"/>
                <a:cs typeface="Tahoma" panose="020B0604030504040204" pitchFamily="34" charset="0"/>
              </a:rPr>
              <a:t>(red colour)</a:t>
            </a:r>
            <a:endParaRPr lang="en-ID" sz="19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Arrow Connector 7">
            <a:extLst>
              <a:ext uri="{FF2B5EF4-FFF2-40B4-BE49-F238E27FC236}">
                <a16:creationId xmlns:a16="http://schemas.microsoft.com/office/drawing/2014/main" id="{19B5BCBA-66D6-F53B-63ED-4AE3CDB0DAE0}"/>
              </a:ext>
            </a:extLst>
          </p:cNvPr>
          <p:cNvCxnSpPr>
            <a:cxnSpLocks/>
          </p:cNvCxnSpPr>
          <p:nvPr/>
        </p:nvCxnSpPr>
        <p:spPr>
          <a:xfrm flipH="1">
            <a:off x="2490598" y="1751591"/>
            <a:ext cx="2067872" cy="0"/>
          </a:xfrm>
          <a:prstGeom prst="straightConnector1">
            <a:avLst/>
          </a:prstGeom>
          <a:ln w="25400">
            <a:solidFill>
              <a:srgbClr val="00B0F0"/>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AC4C6F3D-7475-B88D-2B9E-F23E57E06A02}"/>
              </a:ext>
            </a:extLst>
          </p:cNvPr>
          <p:cNvCxnSpPr>
            <a:cxnSpLocks/>
          </p:cNvCxnSpPr>
          <p:nvPr/>
        </p:nvCxnSpPr>
        <p:spPr>
          <a:xfrm>
            <a:off x="5406379" y="2659930"/>
            <a:ext cx="1067993" cy="0"/>
          </a:xfrm>
          <a:prstGeom prst="straightConnector1">
            <a:avLst/>
          </a:prstGeom>
          <a:ln w="25400">
            <a:solidFill>
              <a:srgbClr val="00B0F0"/>
            </a:solidFill>
            <a:tailEnd type="arrow" w="lg"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53DB866-0BE4-7447-0E0B-705246FE3B47}"/>
              </a:ext>
            </a:extLst>
          </p:cNvPr>
          <p:cNvSpPr txBox="1"/>
          <p:nvPr/>
        </p:nvSpPr>
        <p:spPr>
          <a:xfrm>
            <a:off x="6412249" y="2304980"/>
            <a:ext cx="1893637" cy="730777"/>
          </a:xfrm>
          <a:prstGeom prst="rect">
            <a:avLst/>
          </a:prstGeom>
          <a:noFill/>
        </p:spPr>
        <p:txBody>
          <a:bodyPr wrap="square">
            <a:spAutoFit/>
          </a:bodyPr>
          <a:lstStyle/>
          <a:p>
            <a:pPr algn="ct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latin typeface="Tahoma" panose="020B0604030504040204" pitchFamily="34" charset="0"/>
                <a:ea typeface="Tahoma" panose="020B0604030504040204" pitchFamily="34" charset="0"/>
                <a:cs typeface="Tahoma" panose="020B0604030504040204" pitchFamily="34" charset="0"/>
              </a:rPr>
              <a:t>Fuel Drain Tank </a:t>
            </a:r>
          </a:p>
          <a:p>
            <a:pPr algn="ct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latin typeface="Tahoma" panose="020B0604030504040204" pitchFamily="34" charset="0"/>
                <a:ea typeface="Tahoma" panose="020B0604030504040204" pitchFamily="34" charset="0"/>
                <a:cs typeface="Tahoma" panose="020B0604030504040204" pitchFamily="34" charset="0"/>
              </a:rPr>
              <a:t>(green colour)</a:t>
            </a:r>
            <a:endParaRPr lang="en-ID" sz="19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12" name="Straight Arrow Connector 11">
            <a:extLst>
              <a:ext uri="{FF2B5EF4-FFF2-40B4-BE49-F238E27FC236}">
                <a16:creationId xmlns:a16="http://schemas.microsoft.com/office/drawing/2014/main" id="{02898F5D-CDBF-8949-77F5-A16AAAC51085}"/>
              </a:ext>
            </a:extLst>
          </p:cNvPr>
          <p:cNvCxnSpPr>
            <a:cxnSpLocks/>
          </p:cNvCxnSpPr>
          <p:nvPr/>
        </p:nvCxnSpPr>
        <p:spPr>
          <a:xfrm>
            <a:off x="5225977" y="3334914"/>
            <a:ext cx="1248395" cy="0"/>
          </a:xfrm>
          <a:prstGeom prst="straightConnector1">
            <a:avLst/>
          </a:prstGeom>
          <a:ln w="25400">
            <a:solidFill>
              <a:srgbClr val="00B0F0"/>
            </a:solidFill>
            <a:tailEnd type="arrow" w="lg" len="me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BCC9A214-AF49-16A2-EA11-F44779356B9F}"/>
              </a:ext>
            </a:extLst>
          </p:cNvPr>
          <p:cNvSpPr txBox="1"/>
          <p:nvPr/>
        </p:nvSpPr>
        <p:spPr>
          <a:xfrm>
            <a:off x="6447783" y="3136867"/>
            <a:ext cx="2035758" cy="394532"/>
          </a:xfrm>
          <a:prstGeom prst="rect">
            <a:avLst/>
          </a:prstGeom>
          <a:noFill/>
        </p:spPr>
        <p:txBody>
          <a:bodyPr wrap="square">
            <a:spAutoFit/>
          </a:bodyPr>
          <a:lstStyle/>
          <a:p>
            <a:pP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latin typeface="Tahoma" panose="020B0604030504040204" pitchFamily="34" charset="0"/>
                <a:ea typeface="Tahoma" panose="020B0604030504040204" pitchFamily="34" charset="0"/>
                <a:cs typeface="Tahoma" panose="020B0604030504040204" pitchFamily="34" charset="0"/>
              </a:rPr>
              <a:t>Silo (blue colour)</a:t>
            </a:r>
            <a:endParaRPr lang="en-ID" sz="1900" dirty="0">
              <a:effectLst/>
              <a:latin typeface="Tahoma" panose="020B0604030504040204" pitchFamily="34" charset="0"/>
              <a:ea typeface="Tahoma" panose="020B0604030504040204" pitchFamily="34" charset="0"/>
              <a:cs typeface="Tahoma" panose="020B0604030504040204" pitchFamily="34" charset="0"/>
            </a:endParaRPr>
          </a:p>
        </p:txBody>
      </p:sp>
      <p:pic>
        <p:nvPicPr>
          <p:cNvPr id="16" name="Picture 15">
            <a:extLst>
              <a:ext uri="{FF2B5EF4-FFF2-40B4-BE49-F238E27FC236}">
                <a16:creationId xmlns:a16="http://schemas.microsoft.com/office/drawing/2014/main" id="{252C2A97-6800-4CFE-A16D-081D9824B905}"/>
              </a:ext>
            </a:extLst>
          </p:cNvPr>
          <p:cNvPicPr>
            <a:picLocks noChangeAspect="1"/>
          </p:cNvPicPr>
          <p:nvPr/>
        </p:nvPicPr>
        <p:blipFill>
          <a:blip r:embed="rId2"/>
          <a:srcRect l="50487" t="44919" r="32760" b="27462"/>
          <a:stretch/>
        </p:blipFill>
        <p:spPr>
          <a:xfrm>
            <a:off x="808309" y="3183572"/>
            <a:ext cx="2042487" cy="2191407"/>
          </a:xfrm>
          <a:prstGeom prst="rect">
            <a:avLst/>
          </a:prstGeom>
        </p:spPr>
      </p:pic>
      <p:cxnSp>
        <p:nvCxnSpPr>
          <p:cNvPr id="22" name="Straight Connector 21">
            <a:extLst>
              <a:ext uri="{FF2B5EF4-FFF2-40B4-BE49-F238E27FC236}">
                <a16:creationId xmlns:a16="http://schemas.microsoft.com/office/drawing/2014/main" id="{22A305F9-8C9A-5701-6318-521348FE9C1A}"/>
              </a:ext>
            </a:extLst>
          </p:cNvPr>
          <p:cNvCxnSpPr>
            <a:cxnSpLocks/>
          </p:cNvCxnSpPr>
          <p:nvPr/>
        </p:nvCxnSpPr>
        <p:spPr>
          <a:xfrm>
            <a:off x="1839541" y="2169221"/>
            <a:ext cx="0" cy="994155"/>
          </a:xfrm>
          <a:prstGeom prst="line">
            <a:avLst/>
          </a:prstGeom>
          <a:ln w="25400">
            <a:solidFill>
              <a:srgbClr val="00B0F0"/>
            </a:solidFill>
            <a:prstDash val="sysDash"/>
            <a:tailEnd type="diamon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B506F3D-89F0-7054-CEE6-C9B4274FDAAD}"/>
              </a:ext>
            </a:extLst>
          </p:cNvPr>
          <p:cNvCxnSpPr>
            <a:cxnSpLocks/>
          </p:cNvCxnSpPr>
          <p:nvPr/>
        </p:nvCxnSpPr>
        <p:spPr>
          <a:xfrm>
            <a:off x="1897833" y="4482119"/>
            <a:ext cx="1626701" cy="0"/>
          </a:xfrm>
          <a:prstGeom prst="straightConnector1">
            <a:avLst/>
          </a:prstGeom>
          <a:ln w="25400">
            <a:solidFill>
              <a:srgbClr val="00B0F0"/>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3B854E4-BFA5-D317-F9BB-7BE56459B76D}"/>
              </a:ext>
            </a:extLst>
          </p:cNvPr>
          <p:cNvSpPr txBox="1"/>
          <p:nvPr/>
        </p:nvSpPr>
        <p:spPr>
          <a:xfrm>
            <a:off x="3305539" y="4177438"/>
            <a:ext cx="2705973" cy="730777"/>
          </a:xfrm>
          <a:prstGeom prst="rect">
            <a:avLst/>
          </a:prstGeom>
          <a:noFill/>
        </p:spPr>
        <p:txBody>
          <a:bodyPr wrap="square">
            <a:spAutoFit/>
          </a:bodyPr>
          <a:lstStyle/>
          <a:p>
            <a:pPr algn="ct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latin typeface="Tahoma" panose="020B0604030504040204" pitchFamily="34" charset="0"/>
                <a:ea typeface="Tahoma" panose="020B0604030504040204" pitchFamily="34" charset="0"/>
                <a:cs typeface="Tahoma" panose="020B0604030504040204" pitchFamily="34" charset="0"/>
              </a:rPr>
              <a:t>Reactor Core or Pot </a:t>
            </a:r>
          </a:p>
          <a:p>
            <a:pPr algn="ct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latin typeface="Tahoma" panose="020B0604030504040204" pitchFamily="34" charset="0"/>
                <a:ea typeface="Tahoma" panose="020B0604030504040204" pitchFamily="34" charset="0"/>
                <a:cs typeface="Tahoma" panose="020B0604030504040204" pitchFamily="34" charset="0"/>
              </a:rPr>
              <a:t>(yellow colour)</a:t>
            </a:r>
            <a:endParaRPr lang="en-ID" sz="1900" dirty="0">
              <a:effectLst/>
              <a:latin typeface="Tahoma" panose="020B0604030504040204" pitchFamily="34" charset="0"/>
              <a:ea typeface="Tahoma" panose="020B0604030504040204" pitchFamily="34" charset="0"/>
              <a:cs typeface="Tahoma" panose="020B0604030504040204" pitchFamily="34" charset="0"/>
            </a:endParaRPr>
          </a:p>
        </p:txBody>
      </p:sp>
      <p:cxnSp>
        <p:nvCxnSpPr>
          <p:cNvPr id="29" name="Connector: Elbow 28">
            <a:extLst>
              <a:ext uri="{FF2B5EF4-FFF2-40B4-BE49-F238E27FC236}">
                <a16:creationId xmlns:a16="http://schemas.microsoft.com/office/drawing/2014/main" id="{36FC479B-77C0-3F22-192F-EE71DD466E75}"/>
              </a:ext>
            </a:extLst>
          </p:cNvPr>
          <p:cNvCxnSpPr>
            <a:cxnSpLocks/>
          </p:cNvCxnSpPr>
          <p:nvPr/>
        </p:nvCxnSpPr>
        <p:spPr>
          <a:xfrm>
            <a:off x="5878436" y="4518130"/>
            <a:ext cx="3223523" cy="856849"/>
          </a:xfrm>
          <a:prstGeom prst="bentConnector3">
            <a:avLst/>
          </a:prstGeom>
          <a:ln w="25400">
            <a:solidFill>
              <a:srgbClr val="00B0F0"/>
            </a:solidFill>
            <a:prstDash val="sysDash"/>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9139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Passive Cooling Design (1)</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341286" y="1506973"/>
            <a:ext cx="2160177" cy="500103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600"/>
              </a:spcBef>
              <a:buSzPct val="110000"/>
            </a:pPr>
            <a:r>
              <a:rPr lang="en-GB" dirty="0">
                <a:solidFill>
                  <a:srgbClr val="213DB5"/>
                </a:solidFill>
                <a:ea typeface="Times New Roman" panose="02020603050405020304" pitchFamily="18" charset="0"/>
              </a:rPr>
              <a:t>Fully passive cooling i</a:t>
            </a:r>
            <a:r>
              <a:rPr lang="en-GB" dirty="0">
                <a:solidFill>
                  <a:srgbClr val="213DB5"/>
                </a:solidFill>
                <a:effectLst/>
                <a:ea typeface="Times New Roman" panose="02020603050405020304" pitchFamily="18" charset="0"/>
              </a:rPr>
              <a:t>n shutdown and accident conditions</a:t>
            </a:r>
            <a:endParaRPr lang="en-ID" dirty="0">
              <a:solidFill>
                <a:srgbClr val="213DB5"/>
              </a:solidFill>
              <a:effectLst/>
              <a:ea typeface="Times New Roman" panose="02020603050405020304" pitchFamily="18" charset="0"/>
            </a:endParaRPr>
          </a:p>
          <a:p>
            <a:pPr marL="342900" indent="-342900" algn="l">
              <a:lnSpc>
                <a:spcPct val="100000"/>
              </a:lnSpc>
              <a:spcBef>
                <a:spcPts val="600"/>
              </a:spcBef>
              <a:buSzPct val="110000"/>
              <a:buFont typeface="Wingdings" panose="05000000000000000000" pitchFamily="2" charset="2"/>
              <a:buChar char="§"/>
            </a:pPr>
            <a:endParaRPr lang="en-ID" dirty="0">
              <a:solidFill>
                <a:srgbClr val="213DB5"/>
              </a:solidFill>
            </a:endParaRPr>
          </a:p>
        </p:txBody>
      </p:sp>
      <p:pic>
        <p:nvPicPr>
          <p:cNvPr id="3" name="Picture 2">
            <a:extLst>
              <a:ext uri="{FF2B5EF4-FFF2-40B4-BE49-F238E27FC236}">
                <a16:creationId xmlns:a16="http://schemas.microsoft.com/office/drawing/2014/main" id="{2879EB70-89C2-54EF-0700-AB305028A13C}"/>
              </a:ext>
            </a:extLst>
          </p:cNvPr>
          <p:cNvPicPr>
            <a:picLocks noChangeAspect="1"/>
          </p:cNvPicPr>
          <p:nvPr/>
        </p:nvPicPr>
        <p:blipFill>
          <a:blip r:embed="rId2"/>
          <a:srcRect l="20320" t="28216" r="12412" b="13236"/>
          <a:stretch/>
        </p:blipFill>
        <p:spPr>
          <a:xfrm>
            <a:off x="2148769" y="1400945"/>
            <a:ext cx="9701946" cy="5001032"/>
          </a:xfrm>
          <a:prstGeom prst="rect">
            <a:avLst/>
          </a:prstGeom>
        </p:spPr>
      </p:pic>
      <p:sp>
        <p:nvSpPr>
          <p:cNvPr id="2" name="TextBox 1">
            <a:extLst>
              <a:ext uri="{FF2B5EF4-FFF2-40B4-BE49-F238E27FC236}">
                <a16:creationId xmlns:a16="http://schemas.microsoft.com/office/drawing/2014/main" id="{586D7081-ABB6-93B5-3E1C-EF9DC0CD784F}"/>
              </a:ext>
            </a:extLst>
          </p:cNvPr>
          <p:cNvSpPr txBox="1"/>
          <p:nvPr/>
        </p:nvSpPr>
        <p:spPr>
          <a:xfrm>
            <a:off x="4712933" y="6296198"/>
            <a:ext cx="1305694" cy="394532"/>
          </a:xfrm>
          <a:prstGeom prst="rect">
            <a:avLst/>
          </a:prstGeom>
          <a:noFill/>
        </p:spPr>
        <p:txBody>
          <a:bodyPr wrap="square">
            <a:spAutoFit/>
          </a:bodyPr>
          <a:lstStyle/>
          <a:p>
            <a:pP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b="1" dirty="0">
                <a:solidFill>
                  <a:srgbClr val="AB462B"/>
                </a:solidFill>
                <a:latin typeface="Tahoma" panose="020B0604030504040204" pitchFamily="34" charset="0"/>
                <a:ea typeface="Tahoma" panose="020B0604030504040204" pitchFamily="34" charset="0"/>
                <a:cs typeface="Tahoma" panose="020B0604030504040204" pitchFamily="34" charset="0"/>
              </a:rPr>
              <a:t>S</a:t>
            </a:r>
            <a:r>
              <a:rPr lang="en-GB" sz="1900" b="1" dirty="0">
                <a:solidFill>
                  <a:srgbClr val="AB462B"/>
                </a:solidFill>
                <a:effectLst/>
                <a:latin typeface="Tahoma" panose="020B0604030504040204" pitchFamily="34" charset="0"/>
                <a:ea typeface="Tahoma" panose="020B0604030504040204" pitchFamily="34" charset="0"/>
                <a:cs typeface="Tahoma" panose="020B0604030504040204" pitchFamily="34" charset="0"/>
              </a:rPr>
              <a:t>ilo hall</a:t>
            </a:r>
          </a:p>
        </p:txBody>
      </p:sp>
      <p:sp>
        <p:nvSpPr>
          <p:cNvPr id="4" name="TextBox 3">
            <a:extLst>
              <a:ext uri="{FF2B5EF4-FFF2-40B4-BE49-F238E27FC236}">
                <a16:creationId xmlns:a16="http://schemas.microsoft.com/office/drawing/2014/main" id="{F5036FDB-4CAF-4A7C-EC67-B66B54E3D5BE}"/>
              </a:ext>
            </a:extLst>
          </p:cNvPr>
          <p:cNvSpPr txBox="1"/>
          <p:nvPr/>
        </p:nvSpPr>
        <p:spPr>
          <a:xfrm>
            <a:off x="3200637" y="6301391"/>
            <a:ext cx="1615749" cy="394532"/>
          </a:xfrm>
          <a:prstGeom prst="rect">
            <a:avLst/>
          </a:prstGeom>
          <a:noFill/>
        </p:spPr>
        <p:txBody>
          <a:bodyPr wrap="square">
            <a:spAutoFit/>
          </a:bodyPr>
          <a:lstStyle/>
          <a:p>
            <a:pP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b="1" dirty="0">
                <a:solidFill>
                  <a:srgbClr val="AB462B"/>
                </a:solidFill>
                <a:latin typeface="Tahoma" panose="020B0604030504040204" pitchFamily="34" charset="0"/>
                <a:ea typeface="Tahoma" panose="020B0604030504040204" pitchFamily="34" charset="0"/>
                <a:cs typeface="Tahoma" panose="020B0604030504040204" pitchFamily="34" charset="0"/>
              </a:rPr>
              <a:t>FWD</a:t>
            </a:r>
            <a:r>
              <a:rPr lang="en-GB" sz="1900" b="1" dirty="0">
                <a:solidFill>
                  <a:srgbClr val="AB462B"/>
                </a:solidFill>
                <a:effectLst/>
                <a:latin typeface="Tahoma" panose="020B0604030504040204" pitchFamily="34" charset="0"/>
                <a:ea typeface="Tahoma" panose="020B0604030504040204" pitchFamily="34" charset="0"/>
                <a:cs typeface="Tahoma" panose="020B0604030504040204" pitchFamily="34" charset="0"/>
              </a:rPr>
              <a:t> hall</a:t>
            </a:r>
          </a:p>
        </p:txBody>
      </p:sp>
      <p:sp>
        <p:nvSpPr>
          <p:cNvPr id="7" name="TextBox 6">
            <a:extLst>
              <a:ext uri="{FF2B5EF4-FFF2-40B4-BE49-F238E27FC236}">
                <a16:creationId xmlns:a16="http://schemas.microsoft.com/office/drawing/2014/main" id="{07ED13F0-F383-EE78-344F-D2FB822A742D}"/>
              </a:ext>
            </a:extLst>
          </p:cNvPr>
          <p:cNvSpPr txBox="1"/>
          <p:nvPr/>
        </p:nvSpPr>
        <p:spPr>
          <a:xfrm>
            <a:off x="9255341" y="1351749"/>
            <a:ext cx="1615749" cy="394532"/>
          </a:xfrm>
          <a:prstGeom prst="rect">
            <a:avLst/>
          </a:prstGeom>
          <a:noFill/>
        </p:spPr>
        <p:txBody>
          <a:bodyPr wrap="square">
            <a:spAutoFit/>
          </a:bodyPr>
          <a:lstStyle/>
          <a:p>
            <a:pPr hangingPunct="0">
              <a:lnSpc>
                <a:spcPct val="115000"/>
              </a:lnSpc>
              <a:tabLst>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900" dirty="0">
                <a:solidFill>
                  <a:srgbClr val="AB462B"/>
                </a:solidFill>
                <a:latin typeface="Tahoma" panose="020B0604030504040204" pitchFamily="34" charset="0"/>
                <a:ea typeface="Tahoma" panose="020B0604030504040204" pitchFamily="34" charset="0"/>
                <a:cs typeface="Tahoma" panose="020B0604030504040204" pitchFamily="34" charset="0"/>
              </a:rPr>
              <a:t>Top view</a:t>
            </a:r>
            <a:endParaRPr lang="en-GB" sz="1900" dirty="0">
              <a:solidFill>
                <a:srgbClr val="AB462B"/>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90691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42CE29D-9084-F8EF-EDDC-4A27FF40EBB6}"/>
              </a:ext>
            </a:extLst>
          </p:cNvPr>
          <p:cNvSpPr txBox="1">
            <a:spLocks/>
          </p:cNvSpPr>
          <p:nvPr/>
        </p:nvSpPr>
        <p:spPr>
          <a:xfrm>
            <a:off x="620636" y="265912"/>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4000" b="1" dirty="0">
                <a:solidFill>
                  <a:schemeClr val="bg1"/>
                </a:solidFill>
                <a:latin typeface="Arial" panose="020B0604020202020204" pitchFamily="34" charset="0"/>
                <a:cs typeface="Arial" panose="020B0604020202020204" pitchFamily="34" charset="0"/>
              </a:rPr>
              <a:t>Passive Cooling Design (2)</a:t>
            </a:r>
            <a:endParaRPr lang="en-GB" sz="4000" b="1" i="0" dirty="0">
              <a:solidFill>
                <a:schemeClr val="bg1"/>
              </a:solidFill>
              <a:latin typeface="Arial" panose="020B0604020202020204" pitchFamily="34" charset="0"/>
              <a:cs typeface="Arial" panose="020B0604020202020204" pitchFamily="34" charset="0"/>
            </a:endParaRPr>
          </a:p>
        </p:txBody>
      </p:sp>
      <p:sp>
        <p:nvSpPr>
          <p:cNvPr id="6" name="Content Placeholder 3">
            <a:extLst>
              <a:ext uri="{FF2B5EF4-FFF2-40B4-BE49-F238E27FC236}">
                <a16:creationId xmlns:a16="http://schemas.microsoft.com/office/drawing/2014/main" id="{8609A1AC-2ED8-7083-CB32-33A60124A321}"/>
              </a:ext>
            </a:extLst>
          </p:cNvPr>
          <p:cNvSpPr txBox="1">
            <a:spLocks/>
          </p:cNvSpPr>
          <p:nvPr/>
        </p:nvSpPr>
        <p:spPr>
          <a:xfrm>
            <a:off x="838200" y="1591056"/>
            <a:ext cx="10515600" cy="45859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
            </a:pPr>
            <a:endParaRPr lang="en-ID" dirty="0"/>
          </a:p>
        </p:txBody>
      </p:sp>
      <p:sp>
        <p:nvSpPr>
          <p:cNvPr id="11" name="Content Placeholder 3">
            <a:extLst>
              <a:ext uri="{FF2B5EF4-FFF2-40B4-BE49-F238E27FC236}">
                <a16:creationId xmlns:a16="http://schemas.microsoft.com/office/drawing/2014/main" id="{00EE216E-B099-9AAA-D715-AD398D16CFF7}"/>
              </a:ext>
            </a:extLst>
          </p:cNvPr>
          <p:cNvSpPr txBox="1">
            <a:spLocks/>
          </p:cNvSpPr>
          <p:nvPr/>
        </p:nvSpPr>
        <p:spPr>
          <a:xfrm>
            <a:off x="378372" y="1334814"/>
            <a:ext cx="11351173" cy="552318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just" defTabSz="914400" rtl="0" eaLnBrk="0" fontAlgn="base" latinLnBrk="0" hangingPunct="0">
              <a:lnSpc>
                <a:spcPct val="100000"/>
              </a:lnSpc>
              <a:spcBef>
                <a:spcPct val="0"/>
              </a:spcBef>
              <a:spcAft>
                <a:spcPct val="0"/>
              </a:spcAft>
              <a:buClrTx/>
              <a:buSzTx/>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1" u="none" strike="noStrike" cap="none" normalizeH="0" baseline="0" dirty="0">
                <a:ln>
                  <a:noFill/>
                </a:ln>
                <a:solidFill>
                  <a:srgbClr val="213DB5"/>
                </a:solidFill>
                <a:effectLst/>
                <a:ea typeface="Times New Roman" panose="02020603050405020304" pitchFamily="18" charset="0"/>
              </a:rPr>
              <a:t>Natural convection of water (in the silo hall) </a:t>
            </a:r>
            <a:endParaRPr kumimoji="0" lang="en-GB" altLang="en-US" sz="2000" b="0" i="1" u="none" strike="noStrike" cap="none" normalizeH="0" baseline="0" dirty="0">
              <a:ln>
                <a:noFill/>
              </a:ln>
              <a:solidFill>
                <a:srgbClr val="213DB5"/>
              </a:solidFill>
              <a:effectLst/>
            </a:endParaRPr>
          </a:p>
          <a:p>
            <a:pPr marL="452438" marR="0" lvl="0" indent="-273050" algn="just" defTabSz="914400" rtl="0" eaLnBrk="0" fontAlgn="base" latinLnBrk="0" hangingPunct="0">
              <a:lnSpc>
                <a:spcPct val="100000"/>
              </a:lnSpc>
              <a:spcBef>
                <a:spcPct val="0"/>
              </a:spcBef>
              <a:buClrTx/>
              <a:buSzTx/>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0" u="none" strike="noStrike" cap="none" normalizeH="0" baseline="0" dirty="0">
                <a:ln>
                  <a:noFill/>
                </a:ln>
                <a:solidFill>
                  <a:srgbClr val="202124"/>
                </a:solidFill>
                <a:effectLst/>
                <a:ea typeface="Times New Roman" panose="02020603050405020304" pitchFamily="18" charset="0"/>
              </a:rPr>
              <a:t>After the reactor shutdown, the fuel salt drops from the pot to the fuel drain tank.  </a:t>
            </a:r>
          </a:p>
          <a:p>
            <a:pPr marL="452438" marR="0" lvl="0" indent="-273050" algn="just" defTabSz="914400" rtl="0" eaLnBrk="0" fontAlgn="base" latinLnBrk="0" hangingPunct="0">
              <a:lnSpc>
                <a:spcPct val="100000"/>
              </a:lnSpc>
              <a:spcBef>
                <a:spcPct val="0"/>
              </a:spcBef>
              <a:buClrTx/>
              <a:buSzTx/>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0" u="none" strike="noStrike" cap="none" normalizeH="0" baseline="0" dirty="0">
                <a:ln>
                  <a:noFill/>
                </a:ln>
                <a:solidFill>
                  <a:srgbClr val="202124"/>
                </a:solidFill>
                <a:effectLst/>
                <a:ea typeface="Times New Roman" panose="02020603050405020304" pitchFamily="18" charset="0"/>
              </a:rPr>
              <a:t>Decay heat is radiated from fuel drain tank to the water in the cold wall. </a:t>
            </a:r>
          </a:p>
          <a:p>
            <a:pPr marL="452438" marR="0" lvl="0" indent="-273050" algn="just" defTabSz="914400" rtl="0" eaLnBrk="0" fontAlgn="base" latinLnBrk="0" hangingPunct="0">
              <a:lnSpc>
                <a:spcPct val="100000"/>
              </a:lnSpc>
              <a:spcBef>
                <a:spcPct val="0"/>
              </a:spcBef>
              <a:buClrTx/>
              <a:buSzTx/>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0" u="none" strike="noStrike" cap="none" normalizeH="0" baseline="0" dirty="0">
                <a:ln>
                  <a:noFill/>
                </a:ln>
                <a:solidFill>
                  <a:srgbClr val="202124"/>
                </a:solidFill>
                <a:effectLst/>
                <a:ea typeface="Times New Roman" panose="02020603050405020304" pitchFamily="18" charset="0"/>
              </a:rPr>
              <a:t>Cold wall water </a:t>
            </a:r>
            <a:r>
              <a:rPr kumimoji="0" lang="en-GB" altLang="en-US" sz="2000" b="0" i="0" u="none" strike="noStrike" cap="none" normalizeH="0" baseline="0" dirty="0">
                <a:ln>
                  <a:noFill/>
                </a:ln>
                <a:solidFill>
                  <a:srgbClr val="000000"/>
                </a:solidFill>
                <a:effectLst/>
                <a:ea typeface="Times New Roman" panose="02020603050405020304" pitchFamily="18" charset="0"/>
              </a:rPr>
              <a:t>naturally circulates up to expansion tank and down to radiators, then back down to basement.</a:t>
            </a:r>
          </a:p>
          <a:p>
            <a:pPr marL="452438" indent="-273050" algn="just" eaLnBrk="0" fontAlgn="base" hangingPunct="0">
              <a:lnSpc>
                <a:spcPct val="100000"/>
              </a:lnSpc>
              <a:spcBef>
                <a:spcPct val="0"/>
              </a:spcBef>
              <a:spcAft>
                <a:spcPts val="1200"/>
              </a:spcAft>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lang="en-GB" altLang="en-US" sz="2000" dirty="0">
                <a:solidFill>
                  <a:srgbClr val="202124"/>
                </a:solidFill>
                <a:ea typeface="Times New Roman" panose="02020603050405020304" pitchFamily="18" charset="0"/>
              </a:rPr>
              <a:t>C</a:t>
            </a:r>
            <a:r>
              <a:rPr kumimoji="0" lang="en-GB" altLang="en-US" sz="2000" b="0" i="0" u="none" strike="noStrike" cap="none" normalizeH="0" baseline="0" dirty="0">
                <a:ln>
                  <a:noFill/>
                </a:ln>
                <a:solidFill>
                  <a:srgbClr val="202124"/>
                </a:solidFill>
                <a:effectLst/>
                <a:ea typeface="Times New Roman" panose="02020603050405020304" pitchFamily="18" charset="0"/>
              </a:rPr>
              <a:t>old wall water, basement water and spent fuel storage (vault tank) water are connected. </a:t>
            </a:r>
            <a:endParaRPr kumimoji="0" lang="en-GB" altLang="en-US" sz="2000" b="0" i="0" u="none" strike="noStrike" cap="none" normalizeH="0" baseline="0" dirty="0">
              <a:ln>
                <a:noFill/>
              </a:ln>
              <a:solidFill>
                <a:schemeClr val="tx1"/>
              </a:solidFill>
              <a:effectLst/>
            </a:endParaRPr>
          </a:p>
          <a:p>
            <a:pPr marR="0" lvl="0" algn="just" defTabSz="914400" rtl="0" eaLnBrk="0" fontAlgn="base" latinLnBrk="0" hangingPunct="0">
              <a:lnSpc>
                <a:spcPct val="100000"/>
              </a:lnSpc>
              <a:spcBef>
                <a:spcPct val="0"/>
              </a:spcBef>
              <a:spcAft>
                <a:spcPct val="0"/>
              </a:spcAft>
              <a:buClrTx/>
              <a:buSzTx/>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1" u="none" strike="noStrike" cap="none" normalizeH="0" baseline="0" dirty="0">
                <a:ln>
                  <a:noFill/>
                </a:ln>
                <a:solidFill>
                  <a:srgbClr val="213DB5"/>
                </a:solidFill>
                <a:effectLst/>
                <a:ea typeface="Times New Roman" panose="02020603050405020304" pitchFamily="18" charset="0"/>
              </a:rPr>
              <a:t>Natural convection of air (in the FWD hall)</a:t>
            </a:r>
            <a:endParaRPr kumimoji="0" lang="en-GB" altLang="en-US" sz="2000" b="0" i="1" u="none" strike="noStrike" cap="none" normalizeH="0" baseline="0" dirty="0">
              <a:ln>
                <a:noFill/>
              </a:ln>
              <a:solidFill>
                <a:srgbClr val="213DB5"/>
              </a:solidFill>
              <a:effectLst/>
            </a:endParaRPr>
          </a:p>
          <a:p>
            <a:pPr marL="700088" marR="0" lvl="0" indent="-342900" algn="just" defTabSz="914400" rtl="0" eaLnBrk="0" fontAlgn="base" latinLnBrk="0" hangingPunct="0">
              <a:lnSpc>
                <a:spcPct val="100000"/>
              </a:lnSpc>
              <a:spcBef>
                <a:spcPct val="0"/>
              </a:spcBef>
              <a:buClrTx/>
              <a:buSzTx/>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0" u="none" strike="noStrike" cap="none" normalizeH="0" baseline="0" dirty="0">
                <a:ln>
                  <a:noFill/>
                </a:ln>
                <a:solidFill>
                  <a:srgbClr val="202124"/>
                </a:solidFill>
                <a:effectLst/>
                <a:ea typeface="Times New Roman" panose="02020603050405020304" pitchFamily="18" charset="0"/>
              </a:rPr>
              <a:t>Full passive air cooling utilizing dry radiators, 2 draft towers (chimneys) with an expansion tank in between, and 2 fans for each chimney. </a:t>
            </a:r>
          </a:p>
          <a:p>
            <a:pPr marL="700088" marR="0" lvl="0" indent="-342900" algn="just" defTabSz="914400" rtl="0" eaLnBrk="0" fontAlgn="base" latinLnBrk="0" hangingPunct="0">
              <a:lnSpc>
                <a:spcPct val="100000"/>
              </a:lnSpc>
              <a:spcBef>
                <a:spcPct val="0"/>
              </a:spcBef>
              <a:buClrTx/>
              <a:buSzTx/>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0" u="none" strike="noStrike" cap="none" normalizeH="0" baseline="0" dirty="0">
                <a:ln>
                  <a:noFill/>
                </a:ln>
                <a:solidFill>
                  <a:srgbClr val="202124"/>
                </a:solidFill>
                <a:effectLst/>
                <a:ea typeface="Times New Roman" panose="02020603050405020304" pitchFamily="18" charset="0"/>
              </a:rPr>
              <a:t>In the dry radiator, the decay heat is transferred from the cold wall water to the air which comes from the chimney inlet. </a:t>
            </a:r>
          </a:p>
          <a:p>
            <a:pPr marL="700088" marR="0" lvl="0" indent="-342900" algn="just" defTabSz="914400" rtl="0" eaLnBrk="0" fontAlgn="base" latinLnBrk="0" hangingPunct="0">
              <a:lnSpc>
                <a:spcPct val="100000"/>
              </a:lnSpc>
              <a:spcBef>
                <a:spcPct val="0"/>
              </a:spcBef>
              <a:buClrTx/>
              <a:buSzTx/>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0" u="none" strike="noStrike" cap="none" normalizeH="0" baseline="0" dirty="0">
                <a:ln>
                  <a:noFill/>
                </a:ln>
                <a:solidFill>
                  <a:srgbClr val="202124"/>
                </a:solidFill>
                <a:effectLst/>
                <a:ea typeface="Times New Roman" panose="02020603050405020304" pitchFamily="18" charset="0"/>
              </a:rPr>
              <a:t>The hot air naturally circulates into the atmosphere through the chimney outlet. The fan assists in decreasing the air temperature. </a:t>
            </a:r>
          </a:p>
          <a:p>
            <a:pPr marL="700088" marR="0" lvl="0" indent="-342900" algn="just" defTabSz="914400" rtl="0" eaLnBrk="0" fontAlgn="base" latinLnBrk="0" hangingPunct="0">
              <a:lnSpc>
                <a:spcPct val="100000"/>
              </a:lnSpc>
              <a:spcBef>
                <a:spcPct val="0"/>
              </a:spcBef>
              <a:spcAft>
                <a:spcPts val="1200"/>
              </a:spcAft>
              <a:buClrTx/>
              <a:buSzTx/>
              <a:buFont typeface="Wingdings" panose="05000000000000000000" pitchFamily="2" charset="2"/>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0" u="none" strike="noStrike" cap="none" normalizeH="0" baseline="0" dirty="0">
                <a:ln>
                  <a:noFill/>
                </a:ln>
                <a:solidFill>
                  <a:srgbClr val="202124"/>
                </a:solidFill>
                <a:effectLst/>
                <a:ea typeface="Times New Roman" panose="02020603050405020304" pitchFamily="18" charset="0"/>
              </a:rPr>
              <a:t>Passive air cooling is designed to prevent the basement water from boiling even at full decay heat with no fan operation.</a:t>
            </a:r>
            <a:endParaRPr kumimoji="0" lang="en-GB" altLang="en-US" sz="2000" b="0" i="0" u="none" strike="noStrike" cap="none" normalizeH="0" baseline="0" dirty="0">
              <a:ln>
                <a:noFill/>
              </a:ln>
              <a:solidFill>
                <a:srgbClr val="000000"/>
              </a:solidFill>
              <a:effectLst/>
              <a:ea typeface="Times New Roman" panose="02020603050405020304" pitchFamily="18" charset="0"/>
            </a:endParaRPr>
          </a:p>
          <a:p>
            <a:pPr marR="0" lvl="0" algn="just" defTabSz="914400" rtl="0" eaLnBrk="0" fontAlgn="base" latinLnBrk="0" hangingPunct="0">
              <a:lnSpc>
                <a:spcPct val="100000"/>
              </a:lnSpc>
              <a:spcBef>
                <a:spcPct val="0"/>
              </a:spcBef>
              <a:spcAft>
                <a:spcPct val="0"/>
              </a:spcAft>
              <a:buClrTx/>
              <a:buSzTx/>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GB" altLang="en-US" sz="2000" b="0" i="1" u="none" strike="noStrike" cap="none" normalizeH="0" baseline="0" dirty="0">
                <a:ln>
                  <a:noFill/>
                </a:ln>
                <a:solidFill>
                  <a:srgbClr val="AB462B"/>
                </a:solidFill>
                <a:effectLst/>
                <a:ea typeface="Times New Roman" panose="02020603050405020304" pitchFamily="18" charset="0"/>
              </a:rPr>
              <a:t>There are also no valves that must be realigned by either the system or the operator.</a:t>
            </a:r>
            <a:endParaRPr kumimoji="0" lang="en-GB" altLang="en-US" sz="2000" b="0" i="1" u="none" strike="noStrike" cap="none" normalizeH="0" baseline="0" dirty="0">
              <a:ln>
                <a:noFill/>
              </a:ln>
              <a:solidFill>
                <a:srgbClr val="AB462B"/>
              </a:solidFill>
              <a:effectLst/>
            </a:endParaRPr>
          </a:p>
          <a:p>
            <a:pPr marL="342900" indent="-342900" algn="just">
              <a:lnSpc>
                <a:spcPct val="100000"/>
              </a:lnSpc>
              <a:spcBef>
                <a:spcPts val="600"/>
              </a:spcBef>
              <a:buSzPct val="110000"/>
              <a:buFont typeface="Wingdings" panose="05000000000000000000" pitchFamily="2" charset="2"/>
              <a:buChar char="v"/>
            </a:pPr>
            <a:endParaRPr lang="en-ID" sz="2000" dirty="0">
              <a:effectLst/>
              <a:ea typeface="Times New Roman" panose="02020603050405020304" pitchFamily="18" charset="0"/>
            </a:endParaRPr>
          </a:p>
          <a:p>
            <a:pPr marL="342900" indent="-342900" algn="just">
              <a:lnSpc>
                <a:spcPct val="100000"/>
              </a:lnSpc>
              <a:spcBef>
                <a:spcPts val="600"/>
              </a:spcBef>
              <a:buSzPct val="110000"/>
              <a:buFont typeface="Wingdings" panose="05000000000000000000" pitchFamily="2" charset="2"/>
              <a:buChar char="§"/>
            </a:pPr>
            <a:endParaRPr lang="en-ID" sz="2000" dirty="0"/>
          </a:p>
        </p:txBody>
      </p:sp>
      <p:sp>
        <p:nvSpPr>
          <p:cNvPr id="4" name="Rectangle 1">
            <a:extLst>
              <a:ext uri="{FF2B5EF4-FFF2-40B4-BE49-F238E27FC236}">
                <a16:creationId xmlns:a16="http://schemas.microsoft.com/office/drawing/2014/main" id="{0B327562-92DA-B97E-0875-F144DE1BC3FD}"/>
              </a:ext>
            </a:extLst>
          </p:cNvPr>
          <p:cNvSpPr>
            <a:spLocks noChangeArrowheads="1"/>
          </p:cNvSpPr>
          <p:nvPr/>
        </p:nvSpPr>
        <p:spPr bwMode="auto">
          <a:xfrm>
            <a:off x="5963592" y="67017"/>
            <a:ext cx="264816"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lvl1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Char char="•"/>
              <a:tabLst>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21978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2.xml><?xml version="1.0" encoding="utf-8"?>
<ds:datastoreItem xmlns:ds="http://schemas.openxmlformats.org/officeDocument/2006/customXml" ds:itemID="{D803D3D1-F39D-490F-A4CD-77C72E40E012}">
  <ds:schemaRefs>
    <ds:schemaRef ds:uri="http://schemas.microsoft.com/sharepoint/v3/contenttype/forms"/>
  </ds:schemaRefs>
</ds:datastoreItem>
</file>

<file path=customXml/itemProps3.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1947</TotalTime>
  <Words>2201</Words>
  <Application>Microsoft Office PowerPoint</Application>
  <PresentationFormat>Widescreen</PresentationFormat>
  <Paragraphs>190</Paragraphs>
  <Slides>21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Calibri Light</vt:lpstr>
      <vt:lpstr>Courier New</vt:lpstr>
      <vt:lpstr>Tahoma</vt:lpstr>
      <vt:lpstr>Times New Roman</vt:lpstr>
      <vt:lpstr>Wingdings</vt:lpstr>
      <vt:lpstr>Office Theme</vt:lpstr>
      <vt:lpstr>1_Office Theme</vt:lpstr>
      <vt:lpstr>2_Office Theme</vt:lpstr>
      <vt:lpstr>PowerPoint Presentation</vt:lpstr>
      <vt:lpstr>THE QUALITATIVE RELIABILITY STUDY OF THE TMSR500 PASSIVE COOLING DESIGN  AND DESIGN REQUIREMENTS APPLICABILITY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diahhidayanti</cp:lastModifiedBy>
  <cp:revision>61</cp:revision>
  <dcterms:created xsi:type="dcterms:W3CDTF">2019-10-29T08:33:20Z</dcterms:created>
  <dcterms:modified xsi:type="dcterms:W3CDTF">2024-10-03T14:30:02Z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