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7"/>
  </p:notesMasterIdLst>
  <p:sldIdLst>
    <p:sldId id="256" r:id="rId7"/>
    <p:sldId id="257" r:id="rId8"/>
    <p:sldId id="288" r:id="rId9"/>
    <p:sldId id="258" r:id="rId10"/>
    <p:sldId id="259" r:id="rId11"/>
    <p:sldId id="261" r:id="rId12"/>
    <p:sldId id="265" r:id="rId13"/>
    <p:sldId id="279" r:id="rId14"/>
    <p:sldId id="275" r:id="rId15"/>
    <p:sldId id="277" r:id="rId16"/>
    <p:sldId id="274" r:id="rId17"/>
    <p:sldId id="273" r:id="rId18"/>
    <p:sldId id="272" r:id="rId19"/>
    <p:sldId id="280" r:id="rId20"/>
    <p:sldId id="281" r:id="rId21"/>
    <p:sldId id="271" r:id="rId22"/>
    <p:sldId id="270" r:id="rId23"/>
    <p:sldId id="287" r:id="rId24"/>
    <p:sldId id="269" r:id="rId25"/>
    <p:sldId id="268" r:id="rId26"/>
    <p:sldId id="267" r:id="rId27"/>
    <p:sldId id="266" r:id="rId28"/>
    <p:sldId id="282" r:id="rId29"/>
    <p:sldId id="286" r:id="rId30"/>
    <p:sldId id="289" r:id="rId31"/>
    <p:sldId id="260" r:id="rId32"/>
    <p:sldId id="262" r:id="rId33"/>
    <p:sldId id="264" r:id="rId34"/>
    <p:sldId id="276" r:id="rId35"/>
    <p:sldId id="2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1E60A-E91D-4133-BB2C-661244190895}" v="3" dt="2024-07-15T11:49:10.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7" autoAdjust="0"/>
    <p:restoredTop sz="95226" autoAdjust="0"/>
  </p:normalViewPr>
  <p:slideViewPr>
    <p:cSldViewPr snapToGrid="0">
      <p:cViewPr varScale="1">
        <p:scale>
          <a:sx n="78" d="100"/>
          <a:sy n="78" d="100"/>
        </p:scale>
        <p:origin x="77"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FDC83D-2F8E-47AA-BB71-C298BA7C90F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B10A38E8-EF00-4018-8C15-93F6297733BE}">
      <dgm:prSet phldrT="[Text]"/>
      <dgm:spPr/>
      <dgm:t>
        <a:bodyPr/>
        <a:lstStyle/>
        <a:p>
          <a:r>
            <a:rPr lang="fr-FR" dirty="0"/>
            <a:t>Introduction and motivations</a:t>
          </a:r>
          <a:endParaRPr lang="en-GB" dirty="0"/>
        </a:p>
      </dgm:t>
    </dgm:pt>
    <dgm:pt modelId="{65C989B9-6DE5-4696-A756-660B6C1489A4}" type="parTrans" cxnId="{1DA5058B-96A4-42C3-8806-A55B87C992EB}">
      <dgm:prSet/>
      <dgm:spPr/>
      <dgm:t>
        <a:bodyPr/>
        <a:lstStyle/>
        <a:p>
          <a:endParaRPr lang="en-GB"/>
        </a:p>
      </dgm:t>
    </dgm:pt>
    <dgm:pt modelId="{FECE9E6C-10D5-4200-B352-111893496A6A}" type="sibTrans" cxnId="{1DA5058B-96A4-42C3-8806-A55B87C992EB}">
      <dgm:prSet/>
      <dgm:spPr/>
      <dgm:t>
        <a:bodyPr/>
        <a:lstStyle/>
        <a:p>
          <a:endParaRPr lang="en-GB"/>
        </a:p>
      </dgm:t>
    </dgm:pt>
    <dgm:pt modelId="{91CD5C9F-5660-4539-A2D5-219A2B0225A3}">
      <dgm:prSet phldrT="[Text]"/>
      <dgm:spPr/>
      <dgm:t>
        <a:bodyPr/>
        <a:lstStyle/>
        <a:p>
          <a:r>
            <a:rPr lang="fr-FR" dirty="0"/>
            <a:t>Dynamic Fault Trees</a:t>
          </a:r>
          <a:endParaRPr lang="en-GB" dirty="0"/>
        </a:p>
      </dgm:t>
    </dgm:pt>
    <dgm:pt modelId="{090A786D-254C-4DCF-9B69-9D0B29CCCEDF}" type="parTrans" cxnId="{9FD64639-7841-46C6-A973-74938FBDE49F}">
      <dgm:prSet/>
      <dgm:spPr/>
      <dgm:t>
        <a:bodyPr/>
        <a:lstStyle/>
        <a:p>
          <a:endParaRPr lang="en-GB"/>
        </a:p>
      </dgm:t>
    </dgm:pt>
    <dgm:pt modelId="{E30556A2-B950-4E71-93BC-2250E7008E96}" type="sibTrans" cxnId="{9FD64639-7841-46C6-A973-74938FBDE49F}">
      <dgm:prSet/>
      <dgm:spPr/>
      <dgm:t>
        <a:bodyPr/>
        <a:lstStyle/>
        <a:p>
          <a:endParaRPr lang="en-GB"/>
        </a:p>
      </dgm:t>
    </dgm:pt>
    <dgm:pt modelId="{A348A9D0-A32C-4CD9-9CC8-7DC55E13DBBD}">
      <dgm:prSet phldrT="[Text]"/>
      <dgm:spPr/>
      <dgm:t>
        <a:bodyPr/>
        <a:lstStyle/>
        <a:p>
          <a:r>
            <a:rPr lang="fr-FR" dirty="0"/>
            <a:t>Introduction to SAFEST</a:t>
          </a:r>
          <a:endParaRPr lang="en-GB" dirty="0"/>
        </a:p>
      </dgm:t>
    </dgm:pt>
    <dgm:pt modelId="{BCBEC54B-0A6B-4205-A391-345BC41260F1}" type="parTrans" cxnId="{5FB764EA-C395-4216-BA99-E0CA1423F778}">
      <dgm:prSet/>
      <dgm:spPr/>
      <dgm:t>
        <a:bodyPr/>
        <a:lstStyle/>
        <a:p>
          <a:endParaRPr lang="en-GB"/>
        </a:p>
      </dgm:t>
    </dgm:pt>
    <dgm:pt modelId="{EE8B9ABA-DCEB-441B-949D-263659F0A7A4}" type="sibTrans" cxnId="{5FB764EA-C395-4216-BA99-E0CA1423F778}">
      <dgm:prSet/>
      <dgm:spPr/>
      <dgm:t>
        <a:bodyPr/>
        <a:lstStyle/>
        <a:p>
          <a:endParaRPr lang="en-GB"/>
        </a:p>
      </dgm:t>
    </dgm:pt>
    <dgm:pt modelId="{3C4620BF-516A-409E-A5E8-F94990735B4A}">
      <dgm:prSet phldrT="[Text]"/>
      <dgm:spPr/>
      <dgm:t>
        <a:bodyPr/>
        <a:lstStyle/>
        <a:p>
          <a:r>
            <a:rPr lang="fr-FR" dirty="0"/>
            <a:t>Case </a:t>
          </a:r>
          <a:r>
            <a:rPr lang="fr-FR" dirty="0" err="1"/>
            <a:t>study</a:t>
          </a:r>
          <a:endParaRPr lang="en-GB" dirty="0"/>
        </a:p>
      </dgm:t>
    </dgm:pt>
    <dgm:pt modelId="{86FB8696-8DD0-4D24-9755-27E9426618FF}" type="parTrans" cxnId="{8DC8860B-4216-4D58-9681-BD922AA08A08}">
      <dgm:prSet/>
      <dgm:spPr/>
      <dgm:t>
        <a:bodyPr/>
        <a:lstStyle/>
        <a:p>
          <a:endParaRPr lang="en-GB"/>
        </a:p>
      </dgm:t>
    </dgm:pt>
    <dgm:pt modelId="{BAEE29A8-38A9-4588-8C3B-06AE0AD90137}" type="sibTrans" cxnId="{8DC8860B-4216-4D58-9681-BD922AA08A08}">
      <dgm:prSet/>
      <dgm:spPr/>
      <dgm:t>
        <a:bodyPr/>
        <a:lstStyle/>
        <a:p>
          <a:endParaRPr lang="en-GB"/>
        </a:p>
      </dgm:t>
    </dgm:pt>
    <dgm:pt modelId="{3485372F-1604-42F4-AF7D-A725D00202D8}">
      <dgm:prSet phldrT="[Text]"/>
      <dgm:spPr/>
      <dgm:t>
        <a:bodyPr/>
        <a:lstStyle/>
        <a:p>
          <a:r>
            <a:rPr lang="fr-FR" dirty="0" err="1"/>
            <a:t>Results</a:t>
          </a:r>
          <a:endParaRPr lang="en-GB" dirty="0"/>
        </a:p>
      </dgm:t>
    </dgm:pt>
    <dgm:pt modelId="{D745934C-6DB2-4E36-B42A-11417E702FF8}" type="parTrans" cxnId="{5D501108-DFCE-4412-83D6-0620663A0AE8}">
      <dgm:prSet/>
      <dgm:spPr/>
      <dgm:t>
        <a:bodyPr/>
        <a:lstStyle/>
        <a:p>
          <a:endParaRPr lang="en-GB"/>
        </a:p>
      </dgm:t>
    </dgm:pt>
    <dgm:pt modelId="{9E9B5DD1-BC93-450A-85BF-9BE09C7FBBC3}" type="sibTrans" cxnId="{5D501108-DFCE-4412-83D6-0620663A0AE8}">
      <dgm:prSet/>
      <dgm:spPr/>
      <dgm:t>
        <a:bodyPr/>
        <a:lstStyle/>
        <a:p>
          <a:endParaRPr lang="en-GB"/>
        </a:p>
      </dgm:t>
    </dgm:pt>
    <dgm:pt modelId="{50478354-D833-4371-B6B1-69D8B9CEE779}">
      <dgm:prSet phldrT="[Text]"/>
      <dgm:spPr/>
      <dgm:t>
        <a:bodyPr/>
        <a:lstStyle/>
        <a:p>
          <a:r>
            <a:rPr lang="fr-FR" dirty="0" err="1"/>
            <a:t>Remarks</a:t>
          </a:r>
          <a:r>
            <a:rPr lang="fr-FR" dirty="0"/>
            <a:t> and Conclusion</a:t>
          </a:r>
          <a:endParaRPr lang="en-GB" dirty="0"/>
        </a:p>
      </dgm:t>
    </dgm:pt>
    <dgm:pt modelId="{CE9A519E-F0DC-4B80-A439-51A28B92C013}" type="parTrans" cxnId="{C68BB2C9-5266-4754-B0FC-1738DA6859D2}">
      <dgm:prSet/>
      <dgm:spPr/>
      <dgm:t>
        <a:bodyPr/>
        <a:lstStyle/>
        <a:p>
          <a:endParaRPr lang="en-GB"/>
        </a:p>
      </dgm:t>
    </dgm:pt>
    <dgm:pt modelId="{7076C6C5-D599-4230-B749-8CA48EE427D3}" type="sibTrans" cxnId="{C68BB2C9-5266-4754-B0FC-1738DA6859D2}">
      <dgm:prSet/>
      <dgm:spPr/>
      <dgm:t>
        <a:bodyPr/>
        <a:lstStyle/>
        <a:p>
          <a:endParaRPr lang="en-GB"/>
        </a:p>
      </dgm:t>
    </dgm:pt>
    <dgm:pt modelId="{1B3556FC-E208-45DE-A9ED-AB6873DE1B39}" type="pres">
      <dgm:prSet presAssocID="{91FDC83D-2F8E-47AA-BB71-C298BA7C90F6}" presName="Name0" presStyleCnt="0">
        <dgm:presLayoutVars>
          <dgm:chMax val="7"/>
          <dgm:chPref val="7"/>
          <dgm:dir/>
        </dgm:presLayoutVars>
      </dgm:prSet>
      <dgm:spPr/>
    </dgm:pt>
    <dgm:pt modelId="{DCAC1049-C089-43AE-9107-27C31EDFCA78}" type="pres">
      <dgm:prSet presAssocID="{91FDC83D-2F8E-47AA-BB71-C298BA7C90F6}" presName="Name1" presStyleCnt="0"/>
      <dgm:spPr/>
    </dgm:pt>
    <dgm:pt modelId="{D810B222-F739-422B-A500-3B1D13047CC4}" type="pres">
      <dgm:prSet presAssocID="{91FDC83D-2F8E-47AA-BB71-C298BA7C90F6}" presName="cycle" presStyleCnt="0"/>
      <dgm:spPr/>
    </dgm:pt>
    <dgm:pt modelId="{78AB8572-613C-49E6-8241-5DD3EC200AAC}" type="pres">
      <dgm:prSet presAssocID="{91FDC83D-2F8E-47AA-BB71-C298BA7C90F6}" presName="srcNode" presStyleLbl="node1" presStyleIdx="0" presStyleCnt="6"/>
      <dgm:spPr/>
    </dgm:pt>
    <dgm:pt modelId="{7DD42087-B025-4B40-866F-A68784ED0CBB}" type="pres">
      <dgm:prSet presAssocID="{91FDC83D-2F8E-47AA-BB71-C298BA7C90F6}" presName="conn" presStyleLbl="parChTrans1D2" presStyleIdx="0" presStyleCnt="1"/>
      <dgm:spPr/>
    </dgm:pt>
    <dgm:pt modelId="{A512CD1D-768C-4355-8C74-4CF4D31C81ED}" type="pres">
      <dgm:prSet presAssocID="{91FDC83D-2F8E-47AA-BB71-C298BA7C90F6}" presName="extraNode" presStyleLbl="node1" presStyleIdx="0" presStyleCnt="6"/>
      <dgm:spPr/>
    </dgm:pt>
    <dgm:pt modelId="{C985020B-1A57-4FD4-945E-AD8D0494D6A8}" type="pres">
      <dgm:prSet presAssocID="{91FDC83D-2F8E-47AA-BB71-C298BA7C90F6}" presName="dstNode" presStyleLbl="node1" presStyleIdx="0" presStyleCnt="6"/>
      <dgm:spPr/>
    </dgm:pt>
    <dgm:pt modelId="{DA67185C-A614-4066-80B2-5B152D7FC46C}" type="pres">
      <dgm:prSet presAssocID="{B10A38E8-EF00-4018-8C15-93F6297733BE}" presName="text_1" presStyleLbl="node1" presStyleIdx="0" presStyleCnt="6">
        <dgm:presLayoutVars>
          <dgm:bulletEnabled val="1"/>
        </dgm:presLayoutVars>
      </dgm:prSet>
      <dgm:spPr/>
    </dgm:pt>
    <dgm:pt modelId="{F5886F4C-58A5-4918-8B6E-082DEBEEFE1B}" type="pres">
      <dgm:prSet presAssocID="{B10A38E8-EF00-4018-8C15-93F6297733BE}" presName="accent_1" presStyleCnt="0"/>
      <dgm:spPr/>
    </dgm:pt>
    <dgm:pt modelId="{152DABB7-42A1-460A-A539-CB33D975A0A4}" type="pres">
      <dgm:prSet presAssocID="{B10A38E8-EF00-4018-8C15-93F6297733BE}" presName="accentRepeatNode" presStyleLbl="solidFgAcc1" presStyleIdx="0" presStyleCnt="6"/>
      <dgm:spPr/>
    </dgm:pt>
    <dgm:pt modelId="{1AFB8C34-8065-4E62-851D-04800ADAEE88}" type="pres">
      <dgm:prSet presAssocID="{91CD5C9F-5660-4539-A2D5-219A2B0225A3}" presName="text_2" presStyleLbl="node1" presStyleIdx="1" presStyleCnt="6">
        <dgm:presLayoutVars>
          <dgm:bulletEnabled val="1"/>
        </dgm:presLayoutVars>
      </dgm:prSet>
      <dgm:spPr/>
    </dgm:pt>
    <dgm:pt modelId="{1CB452D3-6E1D-4E77-9F7C-B3AE1C0D2A60}" type="pres">
      <dgm:prSet presAssocID="{91CD5C9F-5660-4539-A2D5-219A2B0225A3}" presName="accent_2" presStyleCnt="0"/>
      <dgm:spPr/>
    </dgm:pt>
    <dgm:pt modelId="{94915697-F43E-4EA1-A489-510DE63B012E}" type="pres">
      <dgm:prSet presAssocID="{91CD5C9F-5660-4539-A2D5-219A2B0225A3}" presName="accentRepeatNode" presStyleLbl="solidFgAcc1" presStyleIdx="1" presStyleCnt="6"/>
      <dgm:spPr/>
    </dgm:pt>
    <dgm:pt modelId="{C1D771BA-3E37-40FA-B32F-8C17CA32A238}" type="pres">
      <dgm:prSet presAssocID="{A348A9D0-A32C-4CD9-9CC8-7DC55E13DBBD}" presName="text_3" presStyleLbl="node1" presStyleIdx="2" presStyleCnt="6">
        <dgm:presLayoutVars>
          <dgm:bulletEnabled val="1"/>
        </dgm:presLayoutVars>
      </dgm:prSet>
      <dgm:spPr/>
    </dgm:pt>
    <dgm:pt modelId="{677683BC-9731-458C-B5FE-C356152FE270}" type="pres">
      <dgm:prSet presAssocID="{A348A9D0-A32C-4CD9-9CC8-7DC55E13DBBD}" presName="accent_3" presStyleCnt="0"/>
      <dgm:spPr/>
    </dgm:pt>
    <dgm:pt modelId="{26F7C779-7EDE-4B2B-A2B5-8164EF7DF65D}" type="pres">
      <dgm:prSet presAssocID="{A348A9D0-A32C-4CD9-9CC8-7DC55E13DBBD}" presName="accentRepeatNode" presStyleLbl="solidFgAcc1" presStyleIdx="2" presStyleCnt="6"/>
      <dgm:spPr/>
    </dgm:pt>
    <dgm:pt modelId="{904ED6CA-85C8-4903-987D-A4CB069DB65A}" type="pres">
      <dgm:prSet presAssocID="{3C4620BF-516A-409E-A5E8-F94990735B4A}" presName="text_4" presStyleLbl="node1" presStyleIdx="3" presStyleCnt="6">
        <dgm:presLayoutVars>
          <dgm:bulletEnabled val="1"/>
        </dgm:presLayoutVars>
      </dgm:prSet>
      <dgm:spPr/>
    </dgm:pt>
    <dgm:pt modelId="{B640C329-8A36-486B-828A-5694F6A93394}" type="pres">
      <dgm:prSet presAssocID="{3C4620BF-516A-409E-A5E8-F94990735B4A}" presName="accent_4" presStyleCnt="0"/>
      <dgm:spPr/>
    </dgm:pt>
    <dgm:pt modelId="{2C94B9BC-8B07-4620-A0CB-A7C1ED170276}" type="pres">
      <dgm:prSet presAssocID="{3C4620BF-516A-409E-A5E8-F94990735B4A}" presName="accentRepeatNode" presStyleLbl="solidFgAcc1" presStyleIdx="3" presStyleCnt="6"/>
      <dgm:spPr/>
    </dgm:pt>
    <dgm:pt modelId="{7C3540A1-FD09-4C27-8CE1-18215D247AC3}" type="pres">
      <dgm:prSet presAssocID="{3485372F-1604-42F4-AF7D-A725D00202D8}" presName="text_5" presStyleLbl="node1" presStyleIdx="4" presStyleCnt="6">
        <dgm:presLayoutVars>
          <dgm:bulletEnabled val="1"/>
        </dgm:presLayoutVars>
      </dgm:prSet>
      <dgm:spPr/>
    </dgm:pt>
    <dgm:pt modelId="{EF7C3EFC-6703-4EC1-8E29-6D71710B2805}" type="pres">
      <dgm:prSet presAssocID="{3485372F-1604-42F4-AF7D-A725D00202D8}" presName="accent_5" presStyleCnt="0"/>
      <dgm:spPr/>
    </dgm:pt>
    <dgm:pt modelId="{D9137BFF-BA58-4971-9BBE-113DB7AC7AF2}" type="pres">
      <dgm:prSet presAssocID="{3485372F-1604-42F4-AF7D-A725D00202D8}" presName="accentRepeatNode" presStyleLbl="solidFgAcc1" presStyleIdx="4" presStyleCnt="6"/>
      <dgm:spPr/>
    </dgm:pt>
    <dgm:pt modelId="{7CE552A8-C70E-452A-8EC1-E424D1491EF6}" type="pres">
      <dgm:prSet presAssocID="{50478354-D833-4371-B6B1-69D8B9CEE779}" presName="text_6" presStyleLbl="node1" presStyleIdx="5" presStyleCnt="6">
        <dgm:presLayoutVars>
          <dgm:bulletEnabled val="1"/>
        </dgm:presLayoutVars>
      </dgm:prSet>
      <dgm:spPr/>
    </dgm:pt>
    <dgm:pt modelId="{F4DF17C7-9756-474C-9B74-40161D80D202}" type="pres">
      <dgm:prSet presAssocID="{50478354-D833-4371-B6B1-69D8B9CEE779}" presName="accent_6" presStyleCnt="0"/>
      <dgm:spPr/>
    </dgm:pt>
    <dgm:pt modelId="{CEBFC9A4-3D9F-4B90-AA0B-8065E790E3A8}" type="pres">
      <dgm:prSet presAssocID="{50478354-D833-4371-B6B1-69D8B9CEE779}" presName="accentRepeatNode" presStyleLbl="solidFgAcc1" presStyleIdx="5" presStyleCnt="6"/>
      <dgm:spPr/>
    </dgm:pt>
  </dgm:ptLst>
  <dgm:cxnLst>
    <dgm:cxn modelId="{5D501108-DFCE-4412-83D6-0620663A0AE8}" srcId="{91FDC83D-2F8E-47AA-BB71-C298BA7C90F6}" destId="{3485372F-1604-42F4-AF7D-A725D00202D8}" srcOrd="4" destOrd="0" parTransId="{D745934C-6DB2-4E36-B42A-11417E702FF8}" sibTransId="{9E9B5DD1-BC93-450A-85BF-9BE09C7FBBC3}"/>
    <dgm:cxn modelId="{8DC8860B-4216-4D58-9681-BD922AA08A08}" srcId="{91FDC83D-2F8E-47AA-BB71-C298BA7C90F6}" destId="{3C4620BF-516A-409E-A5E8-F94990735B4A}" srcOrd="3" destOrd="0" parTransId="{86FB8696-8DD0-4D24-9755-27E9426618FF}" sibTransId="{BAEE29A8-38A9-4588-8C3B-06AE0AD90137}"/>
    <dgm:cxn modelId="{E631E134-7E73-49C7-8767-4FE331D39749}" type="presOf" srcId="{50478354-D833-4371-B6B1-69D8B9CEE779}" destId="{7CE552A8-C70E-452A-8EC1-E424D1491EF6}" srcOrd="0" destOrd="0" presId="urn:microsoft.com/office/officeart/2008/layout/VerticalCurvedList"/>
    <dgm:cxn modelId="{9FD64639-7841-46C6-A973-74938FBDE49F}" srcId="{91FDC83D-2F8E-47AA-BB71-C298BA7C90F6}" destId="{91CD5C9F-5660-4539-A2D5-219A2B0225A3}" srcOrd="1" destOrd="0" parTransId="{090A786D-254C-4DCF-9B69-9D0B29CCCEDF}" sibTransId="{E30556A2-B950-4E71-93BC-2250E7008E96}"/>
    <dgm:cxn modelId="{A1E70B61-BCAF-43EE-9C93-96C298EC6416}" type="presOf" srcId="{91FDC83D-2F8E-47AA-BB71-C298BA7C90F6}" destId="{1B3556FC-E208-45DE-A9ED-AB6873DE1B39}" srcOrd="0" destOrd="0" presId="urn:microsoft.com/office/officeart/2008/layout/VerticalCurvedList"/>
    <dgm:cxn modelId="{AB6AE845-9B9D-411E-82D7-4D8C4E7849A8}" type="presOf" srcId="{FECE9E6C-10D5-4200-B352-111893496A6A}" destId="{7DD42087-B025-4B40-866F-A68784ED0CBB}" srcOrd="0" destOrd="0" presId="urn:microsoft.com/office/officeart/2008/layout/VerticalCurvedList"/>
    <dgm:cxn modelId="{342FA26E-7943-4952-B37E-5B0DABCAD006}" type="presOf" srcId="{91CD5C9F-5660-4539-A2D5-219A2B0225A3}" destId="{1AFB8C34-8065-4E62-851D-04800ADAEE88}" srcOrd="0" destOrd="0" presId="urn:microsoft.com/office/officeart/2008/layout/VerticalCurvedList"/>
    <dgm:cxn modelId="{B651F250-82A4-49BF-99CD-9EB442629F44}" type="presOf" srcId="{B10A38E8-EF00-4018-8C15-93F6297733BE}" destId="{DA67185C-A614-4066-80B2-5B152D7FC46C}" srcOrd="0" destOrd="0" presId="urn:microsoft.com/office/officeart/2008/layout/VerticalCurvedList"/>
    <dgm:cxn modelId="{1DA5058B-96A4-42C3-8806-A55B87C992EB}" srcId="{91FDC83D-2F8E-47AA-BB71-C298BA7C90F6}" destId="{B10A38E8-EF00-4018-8C15-93F6297733BE}" srcOrd="0" destOrd="0" parTransId="{65C989B9-6DE5-4696-A756-660B6C1489A4}" sibTransId="{FECE9E6C-10D5-4200-B352-111893496A6A}"/>
    <dgm:cxn modelId="{A76939B4-1426-4E5B-B16B-4D485059A2C4}" type="presOf" srcId="{A348A9D0-A32C-4CD9-9CC8-7DC55E13DBBD}" destId="{C1D771BA-3E37-40FA-B32F-8C17CA32A238}" srcOrd="0" destOrd="0" presId="urn:microsoft.com/office/officeart/2008/layout/VerticalCurvedList"/>
    <dgm:cxn modelId="{C68BB2C9-5266-4754-B0FC-1738DA6859D2}" srcId="{91FDC83D-2F8E-47AA-BB71-C298BA7C90F6}" destId="{50478354-D833-4371-B6B1-69D8B9CEE779}" srcOrd="5" destOrd="0" parTransId="{CE9A519E-F0DC-4B80-A439-51A28B92C013}" sibTransId="{7076C6C5-D599-4230-B749-8CA48EE427D3}"/>
    <dgm:cxn modelId="{6FE8F0DD-468B-4AF4-848D-3CF957AAD607}" type="presOf" srcId="{3485372F-1604-42F4-AF7D-A725D00202D8}" destId="{7C3540A1-FD09-4C27-8CE1-18215D247AC3}" srcOrd="0" destOrd="0" presId="urn:microsoft.com/office/officeart/2008/layout/VerticalCurvedList"/>
    <dgm:cxn modelId="{B5D907E3-4487-4BA5-98A8-A0855D632BA1}" type="presOf" srcId="{3C4620BF-516A-409E-A5E8-F94990735B4A}" destId="{904ED6CA-85C8-4903-987D-A4CB069DB65A}" srcOrd="0" destOrd="0" presId="urn:microsoft.com/office/officeart/2008/layout/VerticalCurvedList"/>
    <dgm:cxn modelId="{5FB764EA-C395-4216-BA99-E0CA1423F778}" srcId="{91FDC83D-2F8E-47AA-BB71-C298BA7C90F6}" destId="{A348A9D0-A32C-4CD9-9CC8-7DC55E13DBBD}" srcOrd="2" destOrd="0" parTransId="{BCBEC54B-0A6B-4205-A391-345BC41260F1}" sibTransId="{EE8B9ABA-DCEB-441B-949D-263659F0A7A4}"/>
    <dgm:cxn modelId="{AECD9E1C-3325-4F66-9BAA-596D36C6278D}" type="presParOf" srcId="{1B3556FC-E208-45DE-A9ED-AB6873DE1B39}" destId="{DCAC1049-C089-43AE-9107-27C31EDFCA78}" srcOrd="0" destOrd="0" presId="urn:microsoft.com/office/officeart/2008/layout/VerticalCurvedList"/>
    <dgm:cxn modelId="{B026FBF2-F740-494D-9AA7-88E95194A345}" type="presParOf" srcId="{DCAC1049-C089-43AE-9107-27C31EDFCA78}" destId="{D810B222-F739-422B-A500-3B1D13047CC4}" srcOrd="0" destOrd="0" presId="urn:microsoft.com/office/officeart/2008/layout/VerticalCurvedList"/>
    <dgm:cxn modelId="{1D1FE153-571C-4B85-AECF-11125A5D572A}" type="presParOf" srcId="{D810B222-F739-422B-A500-3B1D13047CC4}" destId="{78AB8572-613C-49E6-8241-5DD3EC200AAC}" srcOrd="0" destOrd="0" presId="urn:microsoft.com/office/officeart/2008/layout/VerticalCurvedList"/>
    <dgm:cxn modelId="{1817A76A-17F0-454E-9290-BAA68DCC0AFC}" type="presParOf" srcId="{D810B222-F739-422B-A500-3B1D13047CC4}" destId="{7DD42087-B025-4B40-866F-A68784ED0CBB}" srcOrd="1" destOrd="0" presId="urn:microsoft.com/office/officeart/2008/layout/VerticalCurvedList"/>
    <dgm:cxn modelId="{0E51585D-363F-45C1-97A9-2686AED78122}" type="presParOf" srcId="{D810B222-F739-422B-A500-3B1D13047CC4}" destId="{A512CD1D-768C-4355-8C74-4CF4D31C81ED}" srcOrd="2" destOrd="0" presId="urn:microsoft.com/office/officeart/2008/layout/VerticalCurvedList"/>
    <dgm:cxn modelId="{CF8432EA-0FB7-4EB8-9804-03C527E27547}" type="presParOf" srcId="{D810B222-F739-422B-A500-3B1D13047CC4}" destId="{C985020B-1A57-4FD4-945E-AD8D0494D6A8}" srcOrd="3" destOrd="0" presId="urn:microsoft.com/office/officeart/2008/layout/VerticalCurvedList"/>
    <dgm:cxn modelId="{5960AD49-49BC-466D-9456-F56EE5C60589}" type="presParOf" srcId="{DCAC1049-C089-43AE-9107-27C31EDFCA78}" destId="{DA67185C-A614-4066-80B2-5B152D7FC46C}" srcOrd="1" destOrd="0" presId="urn:microsoft.com/office/officeart/2008/layout/VerticalCurvedList"/>
    <dgm:cxn modelId="{5AAE3ADB-AC39-4617-9465-BCCFF3C481D2}" type="presParOf" srcId="{DCAC1049-C089-43AE-9107-27C31EDFCA78}" destId="{F5886F4C-58A5-4918-8B6E-082DEBEEFE1B}" srcOrd="2" destOrd="0" presId="urn:microsoft.com/office/officeart/2008/layout/VerticalCurvedList"/>
    <dgm:cxn modelId="{6E612663-C7B8-4BFF-8F64-ADDDED998AD8}" type="presParOf" srcId="{F5886F4C-58A5-4918-8B6E-082DEBEEFE1B}" destId="{152DABB7-42A1-460A-A539-CB33D975A0A4}" srcOrd="0" destOrd="0" presId="urn:microsoft.com/office/officeart/2008/layout/VerticalCurvedList"/>
    <dgm:cxn modelId="{353F7995-704F-406E-BF14-B8172ECA339F}" type="presParOf" srcId="{DCAC1049-C089-43AE-9107-27C31EDFCA78}" destId="{1AFB8C34-8065-4E62-851D-04800ADAEE88}" srcOrd="3" destOrd="0" presId="urn:microsoft.com/office/officeart/2008/layout/VerticalCurvedList"/>
    <dgm:cxn modelId="{9576AE00-F819-4E18-81EB-2732B557EC00}" type="presParOf" srcId="{DCAC1049-C089-43AE-9107-27C31EDFCA78}" destId="{1CB452D3-6E1D-4E77-9F7C-B3AE1C0D2A60}" srcOrd="4" destOrd="0" presId="urn:microsoft.com/office/officeart/2008/layout/VerticalCurvedList"/>
    <dgm:cxn modelId="{FC1FE710-3FFE-435E-BF6B-198A8B65C5D1}" type="presParOf" srcId="{1CB452D3-6E1D-4E77-9F7C-B3AE1C0D2A60}" destId="{94915697-F43E-4EA1-A489-510DE63B012E}" srcOrd="0" destOrd="0" presId="urn:microsoft.com/office/officeart/2008/layout/VerticalCurvedList"/>
    <dgm:cxn modelId="{ECBA447B-6C1E-4EC2-9E69-89A3A146009E}" type="presParOf" srcId="{DCAC1049-C089-43AE-9107-27C31EDFCA78}" destId="{C1D771BA-3E37-40FA-B32F-8C17CA32A238}" srcOrd="5" destOrd="0" presId="urn:microsoft.com/office/officeart/2008/layout/VerticalCurvedList"/>
    <dgm:cxn modelId="{627330E4-CD7D-4CC8-B361-CB518A3B4EDA}" type="presParOf" srcId="{DCAC1049-C089-43AE-9107-27C31EDFCA78}" destId="{677683BC-9731-458C-B5FE-C356152FE270}" srcOrd="6" destOrd="0" presId="urn:microsoft.com/office/officeart/2008/layout/VerticalCurvedList"/>
    <dgm:cxn modelId="{05D3CEF7-616C-40C8-A32E-980973C21B9D}" type="presParOf" srcId="{677683BC-9731-458C-B5FE-C356152FE270}" destId="{26F7C779-7EDE-4B2B-A2B5-8164EF7DF65D}" srcOrd="0" destOrd="0" presId="urn:microsoft.com/office/officeart/2008/layout/VerticalCurvedList"/>
    <dgm:cxn modelId="{C1B11589-6F0F-4BE0-AAF3-B9DFB430AB8B}" type="presParOf" srcId="{DCAC1049-C089-43AE-9107-27C31EDFCA78}" destId="{904ED6CA-85C8-4903-987D-A4CB069DB65A}" srcOrd="7" destOrd="0" presId="urn:microsoft.com/office/officeart/2008/layout/VerticalCurvedList"/>
    <dgm:cxn modelId="{19A277EE-499E-4B80-944F-3BF581843C5F}" type="presParOf" srcId="{DCAC1049-C089-43AE-9107-27C31EDFCA78}" destId="{B640C329-8A36-486B-828A-5694F6A93394}" srcOrd="8" destOrd="0" presId="urn:microsoft.com/office/officeart/2008/layout/VerticalCurvedList"/>
    <dgm:cxn modelId="{E0A1AEC0-F23A-42FD-BA21-0AF578B16D1B}" type="presParOf" srcId="{B640C329-8A36-486B-828A-5694F6A93394}" destId="{2C94B9BC-8B07-4620-A0CB-A7C1ED170276}" srcOrd="0" destOrd="0" presId="urn:microsoft.com/office/officeart/2008/layout/VerticalCurvedList"/>
    <dgm:cxn modelId="{EFCE5FB4-D420-4A3B-9191-D5CEFA0AA304}" type="presParOf" srcId="{DCAC1049-C089-43AE-9107-27C31EDFCA78}" destId="{7C3540A1-FD09-4C27-8CE1-18215D247AC3}" srcOrd="9" destOrd="0" presId="urn:microsoft.com/office/officeart/2008/layout/VerticalCurvedList"/>
    <dgm:cxn modelId="{F7A88202-73BE-4A91-AD84-C560C2A00A5B}" type="presParOf" srcId="{DCAC1049-C089-43AE-9107-27C31EDFCA78}" destId="{EF7C3EFC-6703-4EC1-8E29-6D71710B2805}" srcOrd="10" destOrd="0" presId="urn:microsoft.com/office/officeart/2008/layout/VerticalCurvedList"/>
    <dgm:cxn modelId="{F69A550D-6418-4EEA-8E9C-6208E1397474}" type="presParOf" srcId="{EF7C3EFC-6703-4EC1-8E29-6D71710B2805}" destId="{D9137BFF-BA58-4971-9BBE-113DB7AC7AF2}" srcOrd="0" destOrd="0" presId="urn:microsoft.com/office/officeart/2008/layout/VerticalCurvedList"/>
    <dgm:cxn modelId="{66E19385-CDAE-4F64-AC93-86EB6C86C0F8}" type="presParOf" srcId="{DCAC1049-C089-43AE-9107-27C31EDFCA78}" destId="{7CE552A8-C70E-452A-8EC1-E424D1491EF6}" srcOrd="11" destOrd="0" presId="urn:microsoft.com/office/officeart/2008/layout/VerticalCurvedList"/>
    <dgm:cxn modelId="{21FAFBEA-4796-4DBB-8ED7-805E717125BB}" type="presParOf" srcId="{DCAC1049-C089-43AE-9107-27C31EDFCA78}" destId="{F4DF17C7-9756-474C-9B74-40161D80D202}" srcOrd="12" destOrd="0" presId="urn:microsoft.com/office/officeart/2008/layout/VerticalCurvedList"/>
    <dgm:cxn modelId="{20D121A8-223C-4EEC-9FEB-C049692745A0}" type="presParOf" srcId="{F4DF17C7-9756-474C-9B74-40161D80D202}" destId="{CEBFC9A4-3D9F-4B90-AA0B-8065E790E3A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57409-685D-4567-A472-531729522FFF}"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GB"/>
        </a:p>
      </dgm:t>
    </dgm:pt>
    <dgm:pt modelId="{BA7E8D6D-5082-4718-A208-95C96428214A}">
      <dgm:prSet phldrT="[Text]" custT="1"/>
      <dgm:spPr/>
      <dgm:t>
        <a:bodyPr/>
        <a:lstStyle/>
        <a:p>
          <a:r>
            <a:rPr lang="en-GB" sz="2000" dirty="0"/>
            <a:t>Two passive cooling systems </a:t>
          </a:r>
        </a:p>
      </dgm:t>
    </dgm:pt>
    <dgm:pt modelId="{117D764B-9466-4764-91C3-FBD2C65AB4E4}" type="parTrans" cxnId="{89B325EF-11DC-41C1-BA00-C2A47A32D18C}">
      <dgm:prSet/>
      <dgm:spPr/>
      <dgm:t>
        <a:bodyPr/>
        <a:lstStyle/>
        <a:p>
          <a:endParaRPr lang="en-GB" sz="1400"/>
        </a:p>
      </dgm:t>
    </dgm:pt>
    <dgm:pt modelId="{7C80B855-2512-43D2-89AE-EC70B32A6DBF}" type="sibTrans" cxnId="{89B325EF-11DC-41C1-BA00-C2A47A32D18C}">
      <dgm:prSet/>
      <dgm:spPr/>
      <dgm:t>
        <a:bodyPr/>
        <a:lstStyle/>
        <a:p>
          <a:endParaRPr lang="en-GB" sz="1400"/>
        </a:p>
      </dgm:t>
    </dgm:pt>
    <dgm:pt modelId="{853764F7-221B-4A87-9D6C-4BE6C60B58BC}">
      <dgm:prSet phldrT="[Text]" custT="1"/>
      <dgm:spPr/>
      <dgm:t>
        <a:bodyPr/>
        <a:lstStyle/>
        <a:p>
          <a:r>
            <a:rPr lang="en-GB" sz="1600" dirty="0"/>
            <a:t>Isolation Condenser System (ICS) </a:t>
          </a:r>
        </a:p>
      </dgm:t>
    </dgm:pt>
    <dgm:pt modelId="{A4A46968-66E1-42A6-BF27-D7E2825AD1BB}" type="parTrans" cxnId="{D05F5F18-526A-4D9E-81B0-2C5D919DE466}">
      <dgm:prSet/>
      <dgm:spPr/>
      <dgm:t>
        <a:bodyPr/>
        <a:lstStyle/>
        <a:p>
          <a:endParaRPr lang="en-GB" sz="1400"/>
        </a:p>
      </dgm:t>
    </dgm:pt>
    <dgm:pt modelId="{6411F47F-4D57-45CC-ACB0-9C97C2AC93D5}" type="sibTrans" cxnId="{D05F5F18-526A-4D9E-81B0-2C5D919DE466}">
      <dgm:prSet/>
      <dgm:spPr/>
      <dgm:t>
        <a:bodyPr/>
        <a:lstStyle/>
        <a:p>
          <a:endParaRPr lang="en-GB" sz="1400"/>
        </a:p>
      </dgm:t>
    </dgm:pt>
    <dgm:pt modelId="{A8BE19B2-52B8-4202-A5E6-6A9DC0EC3E33}">
      <dgm:prSet phldrT="[Text]" custT="1"/>
      <dgm:spPr/>
      <dgm:t>
        <a:bodyPr/>
        <a:lstStyle/>
        <a:p>
          <a:r>
            <a:rPr lang="en-GB" sz="1600" dirty="0"/>
            <a:t>Containment Cooling System (CCS)</a:t>
          </a:r>
        </a:p>
      </dgm:t>
    </dgm:pt>
    <dgm:pt modelId="{7A8C8D90-1063-4849-B627-9D9A92F23838}" type="parTrans" cxnId="{ADB12016-FBA5-4F95-9B57-38D3A57E713F}">
      <dgm:prSet/>
      <dgm:spPr/>
      <dgm:t>
        <a:bodyPr/>
        <a:lstStyle/>
        <a:p>
          <a:endParaRPr lang="en-GB" sz="1400"/>
        </a:p>
      </dgm:t>
    </dgm:pt>
    <dgm:pt modelId="{199CD3CE-3F44-446E-B80F-1005EB8EC89C}" type="sibTrans" cxnId="{ADB12016-FBA5-4F95-9B57-38D3A57E713F}">
      <dgm:prSet/>
      <dgm:spPr/>
      <dgm:t>
        <a:bodyPr/>
        <a:lstStyle/>
        <a:p>
          <a:endParaRPr lang="en-GB" sz="1400"/>
        </a:p>
      </dgm:t>
    </dgm:pt>
    <dgm:pt modelId="{A9AE40BA-4595-4592-BA3B-07667E400309}" type="pres">
      <dgm:prSet presAssocID="{09457409-685D-4567-A472-531729522FFF}" presName="diagram" presStyleCnt="0">
        <dgm:presLayoutVars>
          <dgm:chPref val="1"/>
          <dgm:dir/>
          <dgm:animOne val="branch"/>
          <dgm:animLvl val="lvl"/>
          <dgm:resizeHandles/>
        </dgm:presLayoutVars>
      </dgm:prSet>
      <dgm:spPr/>
    </dgm:pt>
    <dgm:pt modelId="{1CA2E94E-5D78-4851-9FFC-19CDDE00E927}" type="pres">
      <dgm:prSet presAssocID="{BA7E8D6D-5082-4718-A208-95C96428214A}" presName="root" presStyleCnt="0"/>
      <dgm:spPr/>
    </dgm:pt>
    <dgm:pt modelId="{78168A13-451B-4AB1-8816-B5496B134086}" type="pres">
      <dgm:prSet presAssocID="{BA7E8D6D-5082-4718-A208-95C96428214A}" presName="rootComposite" presStyleCnt="0"/>
      <dgm:spPr/>
    </dgm:pt>
    <dgm:pt modelId="{476BAD9D-7FE1-4606-B580-9545D078C4FD}" type="pres">
      <dgm:prSet presAssocID="{BA7E8D6D-5082-4718-A208-95C96428214A}" presName="rootText" presStyleLbl="node1" presStyleIdx="0" presStyleCnt="1"/>
      <dgm:spPr/>
    </dgm:pt>
    <dgm:pt modelId="{519F6D4A-4510-463F-B8D8-FF7E02870900}" type="pres">
      <dgm:prSet presAssocID="{BA7E8D6D-5082-4718-A208-95C96428214A}" presName="rootConnector" presStyleLbl="node1" presStyleIdx="0" presStyleCnt="1"/>
      <dgm:spPr/>
    </dgm:pt>
    <dgm:pt modelId="{5BDBC722-7C82-4C32-BFA2-F691579A5125}" type="pres">
      <dgm:prSet presAssocID="{BA7E8D6D-5082-4718-A208-95C96428214A}" presName="childShape" presStyleCnt="0"/>
      <dgm:spPr/>
    </dgm:pt>
    <dgm:pt modelId="{CD9348EE-66C8-4422-B2D7-4CD5ED28748C}" type="pres">
      <dgm:prSet presAssocID="{A4A46968-66E1-42A6-BF27-D7E2825AD1BB}" presName="Name13" presStyleLbl="parChTrans1D2" presStyleIdx="0" presStyleCnt="2"/>
      <dgm:spPr/>
    </dgm:pt>
    <dgm:pt modelId="{503BF1DA-46FA-4A3F-B743-139A379ABB7C}" type="pres">
      <dgm:prSet presAssocID="{853764F7-221B-4A87-9D6C-4BE6C60B58BC}" presName="childText" presStyleLbl="bgAcc1" presStyleIdx="0" presStyleCnt="2">
        <dgm:presLayoutVars>
          <dgm:bulletEnabled val="1"/>
        </dgm:presLayoutVars>
      </dgm:prSet>
      <dgm:spPr/>
    </dgm:pt>
    <dgm:pt modelId="{0556BF15-FF2B-43B0-BCB2-5377E17768E0}" type="pres">
      <dgm:prSet presAssocID="{7A8C8D90-1063-4849-B627-9D9A92F23838}" presName="Name13" presStyleLbl="parChTrans1D2" presStyleIdx="1" presStyleCnt="2"/>
      <dgm:spPr/>
    </dgm:pt>
    <dgm:pt modelId="{2AB335EF-25F6-4CB6-9CDD-23A904EA103D}" type="pres">
      <dgm:prSet presAssocID="{A8BE19B2-52B8-4202-A5E6-6A9DC0EC3E33}" presName="childText" presStyleLbl="bgAcc1" presStyleIdx="1" presStyleCnt="2">
        <dgm:presLayoutVars>
          <dgm:bulletEnabled val="1"/>
        </dgm:presLayoutVars>
      </dgm:prSet>
      <dgm:spPr/>
    </dgm:pt>
  </dgm:ptLst>
  <dgm:cxnLst>
    <dgm:cxn modelId="{ADB12016-FBA5-4F95-9B57-38D3A57E713F}" srcId="{BA7E8D6D-5082-4718-A208-95C96428214A}" destId="{A8BE19B2-52B8-4202-A5E6-6A9DC0EC3E33}" srcOrd="1" destOrd="0" parTransId="{7A8C8D90-1063-4849-B627-9D9A92F23838}" sibTransId="{199CD3CE-3F44-446E-B80F-1005EB8EC89C}"/>
    <dgm:cxn modelId="{D05F5F18-526A-4D9E-81B0-2C5D919DE466}" srcId="{BA7E8D6D-5082-4718-A208-95C96428214A}" destId="{853764F7-221B-4A87-9D6C-4BE6C60B58BC}" srcOrd="0" destOrd="0" parTransId="{A4A46968-66E1-42A6-BF27-D7E2825AD1BB}" sibTransId="{6411F47F-4D57-45CC-ACB0-9C97C2AC93D5}"/>
    <dgm:cxn modelId="{B9301C48-FFAF-40CC-99C0-B1D9761989BD}" type="presOf" srcId="{BA7E8D6D-5082-4718-A208-95C96428214A}" destId="{519F6D4A-4510-463F-B8D8-FF7E02870900}" srcOrd="1" destOrd="0" presId="urn:microsoft.com/office/officeart/2005/8/layout/hierarchy3"/>
    <dgm:cxn modelId="{64F4AA6D-0564-40B3-A2F1-DA7B43091BA1}" type="presOf" srcId="{BA7E8D6D-5082-4718-A208-95C96428214A}" destId="{476BAD9D-7FE1-4606-B580-9545D078C4FD}" srcOrd="0" destOrd="0" presId="urn:microsoft.com/office/officeart/2005/8/layout/hierarchy3"/>
    <dgm:cxn modelId="{C9B4AA76-CB2E-46C0-82AB-41C4AD4BA903}" type="presOf" srcId="{7A8C8D90-1063-4849-B627-9D9A92F23838}" destId="{0556BF15-FF2B-43B0-BCB2-5377E17768E0}" srcOrd="0" destOrd="0" presId="urn:microsoft.com/office/officeart/2005/8/layout/hierarchy3"/>
    <dgm:cxn modelId="{90EAE97F-41C9-411D-90CE-BF47A664ACEC}" type="presOf" srcId="{A8BE19B2-52B8-4202-A5E6-6A9DC0EC3E33}" destId="{2AB335EF-25F6-4CB6-9CDD-23A904EA103D}" srcOrd="0" destOrd="0" presId="urn:microsoft.com/office/officeart/2005/8/layout/hierarchy3"/>
    <dgm:cxn modelId="{CFE44F92-4F33-47C1-93BE-D2FA30C5406C}" type="presOf" srcId="{09457409-685D-4567-A472-531729522FFF}" destId="{A9AE40BA-4595-4592-BA3B-07667E400309}" srcOrd="0" destOrd="0" presId="urn:microsoft.com/office/officeart/2005/8/layout/hierarchy3"/>
    <dgm:cxn modelId="{329C64B5-EA9F-4B34-A46E-AC534A16B946}" type="presOf" srcId="{A4A46968-66E1-42A6-BF27-D7E2825AD1BB}" destId="{CD9348EE-66C8-4422-B2D7-4CD5ED28748C}" srcOrd="0" destOrd="0" presId="urn:microsoft.com/office/officeart/2005/8/layout/hierarchy3"/>
    <dgm:cxn modelId="{89B325EF-11DC-41C1-BA00-C2A47A32D18C}" srcId="{09457409-685D-4567-A472-531729522FFF}" destId="{BA7E8D6D-5082-4718-A208-95C96428214A}" srcOrd="0" destOrd="0" parTransId="{117D764B-9466-4764-91C3-FBD2C65AB4E4}" sibTransId="{7C80B855-2512-43D2-89AE-EC70B32A6DBF}"/>
    <dgm:cxn modelId="{753DB9F3-A760-4058-9EAD-07528C35EECD}" type="presOf" srcId="{853764F7-221B-4A87-9D6C-4BE6C60B58BC}" destId="{503BF1DA-46FA-4A3F-B743-139A379ABB7C}" srcOrd="0" destOrd="0" presId="urn:microsoft.com/office/officeart/2005/8/layout/hierarchy3"/>
    <dgm:cxn modelId="{370063A8-DF8C-4FFC-A215-4712BB919885}" type="presParOf" srcId="{A9AE40BA-4595-4592-BA3B-07667E400309}" destId="{1CA2E94E-5D78-4851-9FFC-19CDDE00E927}" srcOrd="0" destOrd="0" presId="urn:microsoft.com/office/officeart/2005/8/layout/hierarchy3"/>
    <dgm:cxn modelId="{8C2E4647-093D-44E3-88EF-427ADEC60367}" type="presParOf" srcId="{1CA2E94E-5D78-4851-9FFC-19CDDE00E927}" destId="{78168A13-451B-4AB1-8816-B5496B134086}" srcOrd="0" destOrd="0" presId="urn:microsoft.com/office/officeart/2005/8/layout/hierarchy3"/>
    <dgm:cxn modelId="{3E9CD79E-6206-4E2B-AAA3-5680C0C96327}" type="presParOf" srcId="{78168A13-451B-4AB1-8816-B5496B134086}" destId="{476BAD9D-7FE1-4606-B580-9545D078C4FD}" srcOrd="0" destOrd="0" presId="urn:microsoft.com/office/officeart/2005/8/layout/hierarchy3"/>
    <dgm:cxn modelId="{1C02E962-2195-48B4-A09C-01EBE86C8B6D}" type="presParOf" srcId="{78168A13-451B-4AB1-8816-B5496B134086}" destId="{519F6D4A-4510-463F-B8D8-FF7E02870900}" srcOrd="1" destOrd="0" presId="urn:microsoft.com/office/officeart/2005/8/layout/hierarchy3"/>
    <dgm:cxn modelId="{5A443EA1-136A-467A-A836-F8D93298A1A3}" type="presParOf" srcId="{1CA2E94E-5D78-4851-9FFC-19CDDE00E927}" destId="{5BDBC722-7C82-4C32-BFA2-F691579A5125}" srcOrd="1" destOrd="0" presId="urn:microsoft.com/office/officeart/2005/8/layout/hierarchy3"/>
    <dgm:cxn modelId="{AD074286-AD47-4563-A9A9-D08036DD49F4}" type="presParOf" srcId="{5BDBC722-7C82-4C32-BFA2-F691579A5125}" destId="{CD9348EE-66C8-4422-B2D7-4CD5ED28748C}" srcOrd="0" destOrd="0" presId="urn:microsoft.com/office/officeart/2005/8/layout/hierarchy3"/>
    <dgm:cxn modelId="{EB10C8C3-9E1E-41C4-B097-D475ACCCE274}" type="presParOf" srcId="{5BDBC722-7C82-4C32-BFA2-F691579A5125}" destId="{503BF1DA-46FA-4A3F-B743-139A379ABB7C}" srcOrd="1" destOrd="0" presId="urn:microsoft.com/office/officeart/2005/8/layout/hierarchy3"/>
    <dgm:cxn modelId="{45F0928D-EB2C-4B9A-8718-FDFF228C6F20}" type="presParOf" srcId="{5BDBC722-7C82-4C32-BFA2-F691579A5125}" destId="{0556BF15-FF2B-43B0-BCB2-5377E17768E0}" srcOrd="2" destOrd="0" presId="urn:microsoft.com/office/officeart/2005/8/layout/hierarchy3"/>
    <dgm:cxn modelId="{DD0D3311-A058-499A-B678-5CFF2B0D2C9E}" type="presParOf" srcId="{5BDBC722-7C82-4C32-BFA2-F691579A5125}" destId="{2AB335EF-25F6-4CB6-9CDD-23A904EA103D}"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FF6D5D-E03A-48FD-A075-3E2E4E64685E}"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GB"/>
        </a:p>
      </dgm:t>
    </dgm:pt>
    <dgm:pt modelId="{79A96F0A-C724-4859-B829-40E8E85B9A0D}">
      <dgm:prSet custT="1"/>
      <dgm:spPr/>
      <dgm:t>
        <a:bodyPr/>
        <a:lstStyle/>
        <a:p>
          <a:r>
            <a:rPr lang="en-GB" sz="1400" b="1" dirty="0"/>
            <a:t>Dynamic PSA Methodology Benefits</a:t>
          </a:r>
          <a:endParaRPr lang="en-GB" sz="1400" dirty="0"/>
        </a:p>
      </dgm:t>
    </dgm:pt>
    <dgm:pt modelId="{DCE767FF-74E8-408F-82B5-0F86E7DF07C8}" type="parTrans" cxnId="{4CED2F11-4F3C-4424-AFD8-101D7101E344}">
      <dgm:prSet/>
      <dgm:spPr/>
      <dgm:t>
        <a:bodyPr/>
        <a:lstStyle/>
        <a:p>
          <a:endParaRPr lang="en-GB"/>
        </a:p>
      </dgm:t>
    </dgm:pt>
    <dgm:pt modelId="{9857E065-4A7A-4772-AC68-AB12F1547353}" type="sibTrans" cxnId="{4CED2F11-4F3C-4424-AFD8-101D7101E344}">
      <dgm:prSet/>
      <dgm:spPr/>
      <dgm:t>
        <a:bodyPr/>
        <a:lstStyle/>
        <a:p>
          <a:endParaRPr lang="en-GB"/>
        </a:p>
      </dgm:t>
    </dgm:pt>
    <dgm:pt modelId="{19F48F72-82F7-4B1F-A7B0-D1424EED34B1}">
      <dgm:prSet/>
      <dgm:spPr/>
      <dgm:t>
        <a:bodyPr/>
        <a:lstStyle/>
        <a:p>
          <a:pPr>
            <a:buFont typeface="Arial" panose="020B0604020202020204" pitchFamily="34" charset="0"/>
            <a:buChar char="•"/>
          </a:pPr>
          <a:r>
            <a:rPr lang="en-GB" dirty="0"/>
            <a:t>Integrates time-dependent failure rates and system responses, enhancing traditional PSA for comprehensive safety assessment.</a:t>
          </a:r>
        </a:p>
      </dgm:t>
    </dgm:pt>
    <dgm:pt modelId="{B3239530-1841-4D97-94E6-6EDD841A100B}" type="parTrans" cxnId="{036E7503-7751-4EF0-8C67-115228A24A00}">
      <dgm:prSet/>
      <dgm:spPr/>
      <dgm:t>
        <a:bodyPr/>
        <a:lstStyle/>
        <a:p>
          <a:endParaRPr lang="en-GB"/>
        </a:p>
      </dgm:t>
    </dgm:pt>
    <dgm:pt modelId="{5DABFCD9-0A21-4B8F-A5D0-F4E27466D825}" type="sibTrans" cxnId="{036E7503-7751-4EF0-8C67-115228A24A00}">
      <dgm:prSet/>
      <dgm:spPr/>
      <dgm:t>
        <a:bodyPr/>
        <a:lstStyle/>
        <a:p>
          <a:endParaRPr lang="en-GB"/>
        </a:p>
      </dgm:t>
    </dgm:pt>
    <dgm:pt modelId="{B31C7A07-0873-4C76-9258-FBB1BDAD254A}">
      <dgm:prSet custT="1"/>
      <dgm:spPr/>
      <dgm:t>
        <a:bodyPr/>
        <a:lstStyle/>
        <a:p>
          <a:r>
            <a:rPr lang="en-GB" sz="1400" b="1" dirty="0"/>
            <a:t>Impact of Transient Conditions</a:t>
          </a:r>
          <a:endParaRPr lang="en-GB" sz="1400" dirty="0"/>
        </a:p>
      </dgm:t>
    </dgm:pt>
    <dgm:pt modelId="{A0D9ACF5-24ED-4208-B84A-0B7A7873A095}" type="parTrans" cxnId="{FFF7FF84-28AB-49DC-A98C-A819A68E9EAF}">
      <dgm:prSet/>
      <dgm:spPr/>
      <dgm:t>
        <a:bodyPr/>
        <a:lstStyle/>
        <a:p>
          <a:endParaRPr lang="en-GB"/>
        </a:p>
      </dgm:t>
    </dgm:pt>
    <dgm:pt modelId="{B0FD7211-71EE-47E2-A987-42B80A2822B0}" type="sibTrans" cxnId="{FFF7FF84-28AB-49DC-A98C-A819A68E9EAF}">
      <dgm:prSet/>
      <dgm:spPr/>
      <dgm:t>
        <a:bodyPr/>
        <a:lstStyle/>
        <a:p>
          <a:endParaRPr lang="en-GB"/>
        </a:p>
      </dgm:t>
    </dgm:pt>
    <dgm:pt modelId="{DD42BE2B-B953-4BAD-B1E3-50AD54395B84}">
      <dgm:prSet/>
      <dgm:spPr/>
      <dgm:t>
        <a:bodyPr/>
        <a:lstStyle/>
        <a:p>
          <a:pPr>
            <a:buFont typeface="Arial" panose="020B0604020202020204" pitchFamily="34" charset="0"/>
            <a:buChar char="•"/>
          </a:pPr>
          <a:r>
            <a:rPr lang="en-GB" dirty="0" err="1"/>
            <a:t>Analyzing</a:t>
          </a:r>
          <a:r>
            <a:rPr lang="en-GB" dirty="0"/>
            <a:t> parameters like temperature and pressure on critical components (e.g., valves, heat exchangers) provides insight into potential system failures and core damage risks.</a:t>
          </a:r>
        </a:p>
      </dgm:t>
    </dgm:pt>
    <dgm:pt modelId="{5102C9F9-136C-4B00-A563-E0CD5F37DEDC}" type="parTrans" cxnId="{97FA5193-09D1-4796-A111-0D100B23754B}">
      <dgm:prSet/>
      <dgm:spPr/>
      <dgm:t>
        <a:bodyPr/>
        <a:lstStyle/>
        <a:p>
          <a:endParaRPr lang="en-GB"/>
        </a:p>
      </dgm:t>
    </dgm:pt>
    <dgm:pt modelId="{400A6922-E02E-4DD9-8C5A-CB87F2609BC5}" type="sibTrans" cxnId="{97FA5193-09D1-4796-A111-0D100B23754B}">
      <dgm:prSet/>
      <dgm:spPr/>
      <dgm:t>
        <a:bodyPr/>
        <a:lstStyle/>
        <a:p>
          <a:endParaRPr lang="en-GB"/>
        </a:p>
      </dgm:t>
    </dgm:pt>
    <dgm:pt modelId="{F96967F3-372A-4124-AEEC-18AE4668BA4B}">
      <dgm:prSet/>
      <dgm:spPr/>
      <dgm:t>
        <a:bodyPr/>
        <a:lstStyle/>
        <a:p>
          <a:pPr>
            <a:buFont typeface="Arial" panose="020B0604020202020204" pitchFamily="34" charset="0"/>
            <a:buChar char="•"/>
          </a:pPr>
          <a:r>
            <a:rPr lang="en-GB" dirty="0"/>
            <a:t>Low core damage frequency observed, but significant increase in component failure rates during initial phases of LOCA.</a:t>
          </a:r>
        </a:p>
      </dgm:t>
    </dgm:pt>
    <dgm:pt modelId="{084D062A-F3A1-4685-8A55-67F82546B4F6}" type="parTrans" cxnId="{458C9299-75F3-4BA3-9DF6-1B5FF23F11E1}">
      <dgm:prSet/>
      <dgm:spPr/>
      <dgm:t>
        <a:bodyPr/>
        <a:lstStyle/>
        <a:p>
          <a:endParaRPr lang="en-GB"/>
        </a:p>
      </dgm:t>
    </dgm:pt>
    <dgm:pt modelId="{4D00A1D9-5874-413C-8F2E-D587B9F41359}" type="sibTrans" cxnId="{458C9299-75F3-4BA3-9DF6-1B5FF23F11E1}">
      <dgm:prSet/>
      <dgm:spPr/>
      <dgm:t>
        <a:bodyPr/>
        <a:lstStyle/>
        <a:p>
          <a:endParaRPr lang="en-GB"/>
        </a:p>
      </dgm:t>
    </dgm:pt>
    <dgm:pt modelId="{5673C895-FA6D-4EC9-BC10-01A9298EFE53}">
      <dgm:prSet custT="1"/>
      <dgm:spPr/>
      <dgm:t>
        <a:bodyPr/>
        <a:lstStyle/>
        <a:p>
          <a:r>
            <a:rPr lang="en-GB" sz="1400" b="1" dirty="0"/>
            <a:t>Sensitivity to Initial Conditions</a:t>
          </a:r>
          <a:endParaRPr lang="en-GB" sz="1400" dirty="0"/>
        </a:p>
      </dgm:t>
    </dgm:pt>
    <dgm:pt modelId="{BB079BC0-939A-4578-967B-62DB518712A6}" type="parTrans" cxnId="{4B108FE7-33C1-4C74-A7E8-D6C9B4EC12DB}">
      <dgm:prSet/>
      <dgm:spPr/>
      <dgm:t>
        <a:bodyPr/>
        <a:lstStyle/>
        <a:p>
          <a:endParaRPr lang="en-GB"/>
        </a:p>
      </dgm:t>
    </dgm:pt>
    <dgm:pt modelId="{5A931062-03A9-4E97-84FA-1EA964EB9651}" type="sibTrans" cxnId="{4B108FE7-33C1-4C74-A7E8-D6C9B4EC12DB}">
      <dgm:prSet/>
      <dgm:spPr/>
      <dgm:t>
        <a:bodyPr/>
        <a:lstStyle/>
        <a:p>
          <a:endParaRPr lang="en-GB"/>
        </a:p>
      </dgm:t>
    </dgm:pt>
    <dgm:pt modelId="{044C23F9-9AF0-486D-B136-E8DE491B997C}">
      <dgm:prSet/>
      <dgm:spPr/>
      <dgm:t>
        <a:bodyPr/>
        <a:lstStyle/>
        <a:p>
          <a:pPr>
            <a:buFont typeface="Arial" panose="020B0604020202020204" pitchFamily="34" charset="0"/>
            <a:buChar char="•"/>
          </a:pPr>
          <a:r>
            <a:rPr lang="en-GB" dirty="0"/>
            <a:t>Reliability of ICS is influenced by initial pressure and temperature changes post-LOCA, underscoring the need to account for dynamic factors in assessments.</a:t>
          </a:r>
        </a:p>
      </dgm:t>
    </dgm:pt>
    <dgm:pt modelId="{6DE50AF4-CB06-4D8F-B56E-87CA2EFF8AF9}" type="parTrans" cxnId="{63432B23-7AF9-4A98-95A3-8EFB33CA5625}">
      <dgm:prSet/>
      <dgm:spPr/>
      <dgm:t>
        <a:bodyPr/>
        <a:lstStyle/>
        <a:p>
          <a:endParaRPr lang="en-GB"/>
        </a:p>
      </dgm:t>
    </dgm:pt>
    <dgm:pt modelId="{9AEE8462-7990-4DF2-A352-27AE04524D75}" type="sibTrans" cxnId="{63432B23-7AF9-4A98-95A3-8EFB33CA5625}">
      <dgm:prSet/>
      <dgm:spPr/>
      <dgm:t>
        <a:bodyPr/>
        <a:lstStyle/>
        <a:p>
          <a:endParaRPr lang="en-GB"/>
        </a:p>
      </dgm:t>
    </dgm:pt>
    <dgm:pt modelId="{E5EC59DD-D109-4B21-96B9-F878DA20FBE7}">
      <dgm:prSet custT="1"/>
      <dgm:spPr/>
      <dgm:t>
        <a:bodyPr/>
        <a:lstStyle/>
        <a:p>
          <a:r>
            <a:rPr lang="en-GB" sz="1400" b="1" dirty="0"/>
            <a:t>Comparative Analysis with Traditional PSA</a:t>
          </a:r>
          <a:endParaRPr lang="en-GB" sz="1400" dirty="0"/>
        </a:p>
      </dgm:t>
    </dgm:pt>
    <dgm:pt modelId="{B15C88C6-FF76-496E-AC89-6E1A75116D48}" type="parTrans" cxnId="{A49B8A7F-6F01-4818-B76A-721CC9EB0F9D}">
      <dgm:prSet/>
      <dgm:spPr/>
      <dgm:t>
        <a:bodyPr/>
        <a:lstStyle/>
        <a:p>
          <a:endParaRPr lang="en-GB"/>
        </a:p>
      </dgm:t>
    </dgm:pt>
    <dgm:pt modelId="{C239B04C-C716-4F93-B450-39B01AC7FE33}" type="sibTrans" cxnId="{A49B8A7F-6F01-4818-B76A-721CC9EB0F9D}">
      <dgm:prSet/>
      <dgm:spPr/>
      <dgm:t>
        <a:bodyPr/>
        <a:lstStyle/>
        <a:p>
          <a:endParaRPr lang="en-GB"/>
        </a:p>
      </dgm:t>
    </dgm:pt>
    <dgm:pt modelId="{B895C3AD-69E1-43C4-B08D-DD8B9E6009BA}">
      <dgm:prSet/>
      <dgm:spPr/>
      <dgm:t>
        <a:bodyPr/>
        <a:lstStyle/>
        <a:p>
          <a:pPr>
            <a:buFont typeface="Arial" panose="020B0604020202020204" pitchFamily="34" charset="0"/>
            <a:buChar char="•"/>
          </a:pPr>
          <a:r>
            <a:rPr lang="en-GB" dirty="0"/>
            <a:t>Dynamic models show reduced core damage frequency vs. static models, revealing vulnerabilities overlooked by traditional methods.</a:t>
          </a:r>
        </a:p>
      </dgm:t>
    </dgm:pt>
    <dgm:pt modelId="{A7382C6F-969D-4FCB-80EA-6E09BE8DAC44}" type="parTrans" cxnId="{134D7871-8478-465E-A0B0-BA9CFD330BF3}">
      <dgm:prSet/>
      <dgm:spPr/>
      <dgm:t>
        <a:bodyPr/>
        <a:lstStyle/>
        <a:p>
          <a:endParaRPr lang="en-GB"/>
        </a:p>
      </dgm:t>
    </dgm:pt>
    <dgm:pt modelId="{DF938968-0F4B-4F28-ADFA-2911AD589E66}" type="sibTrans" cxnId="{134D7871-8478-465E-A0B0-BA9CFD330BF3}">
      <dgm:prSet/>
      <dgm:spPr/>
      <dgm:t>
        <a:bodyPr/>
        <a:lstStyle/>
        <a:p>
          <a:endParaRPr lang="en-GB"/>
        </a:p>
      </dgm:t>
    </dgm:pt>
    <dgm:pt modelId="{776B8AD3-7204-40B1-8689-4B92FAE359B1}">
      <dgm:prSet custT="1"/>
      <dgm:spPr/>
      <dgm:t>
        <a:bodyPr/>
        <a:lstStyle/>
        <a:p>
          <a:r>
            <a:rPr lang="en-GB" sz="1400" b="1" dirty="0"/>
            <a:t>Future Research Directions</a:t>
          </a:r>
          <a:endParaRPr lang="en-GB" sz="1400" dirty="0"/>
        </a:p>
      </dgm:t>
    </dgm:pt>
    <dgm:pt modelId="{59A3CB23-27CC-4E86-BF97-0A59CCD9D225}" type="parTrans" cxnId="{44147DF2-4C03-464F-A8F9-E3CF9C683D99}">
      <dgm:prSet/>
      <dgm:spPr/>
      <dgm:t>
        <a:bodyPr/>
        <a:lstStyle/>
        <a:p>
          <a:endParaRPr lang="en-GB"/>
        </a:p>
      </dgm:t>
    </dgm:pt>
    <dgm:pt modelId="{71B1F177-443D-4CC5-A60D-ED619852CD4B}" type="sibTrans" cxnId="{44147DF2-4C03-464F-A8F9-E3CF9C683D99}">
      <dgm:prSet/>
      <dgm:spPr/>
      <dgm:t>
        <a:bodyPr/>
        <a:lstStyle/>
        <a:p>
          <a:endParaRPr lang="en-GB"/>
        </a:p>
      </dgm:t>
    </dgm:pt>
    <dgm:pt modelId="{E42BD34D-D6C8-46A4-9763-6488A78326D7}">
      <dgm:prSet/>
      <dgm:spPr/>
      <dgm:t>
        <a:bodyPr/>
        <a:lstStyle/>
        <a:p>
          <a:pPr>
            <a:buFont typeface="Arial" panose="020B0604020202020204" pitchFamily="34" charset="0"/>
            <a:buChar char="•"/>
          </a:pPr>
          <a:r>
            <a:rPr lang="en-GB" dirty="0"/>
            <a:t>Emphasis on sensitivity analysis and uncertainty quantification for enhanced confidence in results and identification of vulnerabilities.</a:t>
          </a:r>
        </a:p>
      </dgm:t>
    </dgm:pt>
    <dgm:pt modelId="{A4CF01AB-F9B0-4733-8EA9-D66BD69F2A7F}" type="parTrans" cxnId="{38504AEF-DF00-41D3-BFD9-E66A5CBBB6B1}">
      <dgm:prSet/>
      <dgm:spPr/>
      <dgm:t>
        <a:bodyPr/>
        <a:lstStyle/>
        <a:p>
          <a:endParaRPr lang="en-GB"/>
        </a:p>
      </dgm:t>
    </dgm:pt>
    <dgm:pt modelId="{A3572D72-5896-48A4-89EE-F08F2FE9BE66}" type="sibTrans" cxnId="{38504AEF-DF00-41D3-BFD9-E66A5CBBB6B1}">
      <dgm:prSet/>
      <dgm:spPr/>
      <dgm:t>
        <a:bodyPr/>
        <a:lstStyle/>
        <a:p>
          <a:endParaRPr lang="en-GB"/>
        </a:p>
      </dgm:t>
    </dgm:pt>
    <dgm:pt modelId="{D7615182-4D3E-4A9C-AF22-95894379F5D9}">
      <dgm:prSet/>
      <dgm:spPr/>
      <dgm:t>
        <a:bodyPr/>
        <a:lstStyle/>
        <a:p>
          <a:r>
            <a:rPr lang="en-GB"/>
            <a:t>The Dynamic Probabilistic Safety Assessment (DPSA) methodology enables a more realistic evaluation of system reliability, especially under transient conditions in SMRs.</a:t>
          </a:r>
        </a:p>
      </dgm:t>
    </dgm:pt>
    <dgm:pt modelId="{B0DA8F6A-F296-4A46-9716-CE3C84180EF8}" type="parTrans" cxnId="{DB60016F-7C87-47F8-8BC9-30FC51F113EE}">
      <dgm:prSet/>
      <dgm:spPr/>
      <dgm:t>
        <a:bodyPr/>
        <a:lstStyle/>
        <a:p>
          <a:endParaRPr lang="en-GB"/>
        </a:p>
      </dgm:t>
    </dgm:pt>
    <dgm:pt modelId="{6005F129-9125-497B-9E2E-4B4DB1924297}" type="sibTrans" cxnId="{DB60016F-7C87-47F8-8BC9-30FC51F113EE}">
      <dgm:prSet/>
      <dgm:spPr/>
      <dgm:t>
        <a:bodyPr/>
        <a:lstStyle/>
        <a:p>
          <a:endParaRPr lang="en-GB"/>
        </a:p>
      </dgm:t>
    </dgm:pt>
    <dgm:pt modelId="{0FEC54B5-E25F-4E11-9680-8223643F5243}" type="pres">
      <dgm:prSet presAssocID="{3AFF6D5D-E03A-48FD-A075-3E2E4E64685E}" presName="linear" presStyleCnt="0">
        <dgm:presLayoutVars>
          <dgm:dir/>
          <dgm:animLvl val="lvl"/>
          <dgm:resizeHandles val="exact"/>
        </dgm:presLayoutVars>
      </dgm:prSet>
      <dgm:spPr/>
    </dgm:pt>
    <dgm:pt modelId="{335FBAEA-E145-4821-ABAE-00F2C93967A3}" type="pres">
      <dgm:prSet presAssocID="{79A96F0A-C724-4859-B829-40E8E85B9A0D}" presName="parentLin" presStyleCnt="0"/>
      <dgm:spPr/>
    </dgm:pt>
    <dgm:pt modelId="{11A3D54F-34EA-4761-B89D-5E0EC7A5F09B}" type="pres">
      <dgm:prSet presAssocID="{79A96F0A-C724-4859-B829-40E8E85B9A0D}" presName="parentLeftMargin" presStyleLbl="node1" presStyleIdx="0" presStyleCnt="5"/>
      <dgm:spPr/>
    </dgm:pt>
    <dgm:pt modelId="{BDC856FE-0E6B-411D-81F5-4FF4CFDBE984}" type="pres">
      <dgm:prSet presAssocID="{79A96F0A-C724-4859-B829-40E8E85B9A0D}" presName="parentText" presStyleLbl="node1" presStyleIdx="0" presStyleCnt="5">
        <dgm:presLayoutVars>
          <dgm:chMax val="0"/>
          <dgm:bulletEnabled val="1"/>
        </dgm:presLayoutVars>
      </dgm:prSet>
      <dgm:spPr/>
    </dgm:pt>
    <dgm:pt modelId="{F3A47567-EFE1-4999-84D4-2708A6CC13D3}" type="pres">
      <dgm:prSet presAssocID="{79A96F0A-C724-4859-B829-40E8E85B9A0D}" presName="negativeSpace" presStyleCnt="0"/>
      <dgm:spPr/>
    </dgm:pt>
    <dgm:pt modelId="{E93B0051-DB5B-4F5E-8E37-AD8816921C36}" type="pres">
      <dgm:prSet presAssocID="{79A96F0A-C724-4859-B829-40E8E85B9A0D}" presName="childText" presStyleLbl="conFgAcc1" presStyleIdx="0" presStyleCnt="5">
        <dgm:presLayoutVars>
          <dgm:bulletEnabled val="1"/>
        </dgm:presLayoutVars>
      </dgm:prSet>
      <dgm:spPr/>
    </dgm:pt>
    <dgm:pt modelId="{52142DD2-9A30-4E58-8F49-7B69CB11CFE7}" type="pres">
      <dgm:prSet presAssocID="{9857E065-4A7A-4772-AC68-AB12F1547353}" presName="spaceBetweenRectangles" presStyleCnt="0"/>
      <dgm:spPr/>
    </dgm:pt>
    <dgm:pt modelId="{FC1519E1-2B3A-4CA3-88CB-288AF9893917}" type="pres">
      <dgm:prSet presAssocID="{B31C7A07-0873-4C76-9258-FBB1BDAD254A}" presName="parentLin" presStyleCnt="0"/>
      <dgm:spPr/>
    </dgm:pt>
    <dgm:pt modelId="{75CE4EEA-EA60-4013-8038-362946588097}" type="pres">
      <dgm:prSet presAssocID="{B31C7A07-0873-4C76-9258-FBB1BDAD254A}" presName="parentLeftMargin" presStyleLbl="node1" presStyleIdx="0" presStyleCnt="5"/>
      <dgm:spPr/>
    </dgm:pt>
    <dgm:pt modelId="{14568C5B-8501-4EEB-A10E-52EE76E9B4B4}" type="pres">
      <dgm:prSet presAssocID="{B31C7A07-0873-4C76-9258-FBB1BDAD254A}" presName="parentText" presStyleLbl="node1" presStyleIdx="1" presStyleCnt="5">
        <dgm:presLayoutVars>
          <dgm:chMax val="0"/>
          <dgm:bulletEnabled val="1"/>
        </dgm:presLayoutVars>
      </dgm:prSet>
      <dgm:spPr/>
    </dgm:pt>
    <dgm:pt modelId="{A13485E7-932D-4E9C-AEC8-318142CE6519}" type="pres">
      <dgm:prSet presAssocID="{B31C7A07-0873-4C76-9258-FBB1BDAD254A}" presName="negativeSpace" presStyleCnt="0"/>
      <dgm:spPr/>
    </dgm:pt>
    <dgm:pt modelId="{13EB378B-2687-4B12-8C89-761D0A5CF3F9}" type="pres">
      <dgm:prSet presAssocID="{B31C7A07-0873-4C76-9258-FBB1BDAD254A}" presName="childText" presStyleLbl="conFgAcc1" presStyleIdx="1" presStyleCnt="5">
        <dgm:presLayoutVars>
          <dgm:bulletEnabled val="1"/>
        </dgm:presLayoutVars>
      </dgm:prSet>
      <dgm:spPr/>
    </dgm:pt>
    <dgm:pt modelId="{9571C185-AAEB-4F50-B063-623117974803}" type="pres">
      <dgm:prSet presAssocID="{B0FD7211-71EE-47E2-A987-42B80A2822B0}" presName="spaceBetweenRectangles" presStyleCnt="0"/>
      <dgm:spPr/>
    </dgm:pt>
    <dgm:pt modelId="{C593559A-BDD2-410E-89CA-1C34B43341C3}" type="pres">
      <dgm:prSet presAssocID="{5673C895-FA6D-4EC9-BC10-01A9298EFE53}" presName="parentLin" presStyleCnt="0"/>
      <dgm:spPr/>
    </dgm:pt>
    <dgm:pt modelId="{FAD0E4F2-7989-4FFD-96C5-4A0ED8EF766F}" type="pres">
      <dgm:prSet presAssocID="{5673C895-FA6D-4EC9-BC10-01A9298EFE53}" presName="parentLeftMargin" presStyleLbl="node1" presStyleIdx="1" presStyleCnt="5"/>
      <dgm:spPr/>
    </dgm:pt>
    <dgm:pt modelId="{6F0A7D62-A6F3-4A07-BA23-DD26789596A6}" type="pres">
      <dgm:prSet presAssocID="{5673C895-FA6D-4EC9-BC10-01A9298EFE53}" presName="parentText" presStyleLbl="node1" presStyleIdx="2" presStyleCnt="5">
        <dgm:presLayoutVars>
          <dgm:chMax val="0"/>
          <dgm:bulletEnabled val="1"/>
        </dgm:presLayoutVars>
      </dgm:prSet>
      <dgm:spPr/>
    </dgm:pt>
    <dgm:pt modelId="{D87EF212-7ECB-4B42-8464-5DF93248AC07}" type="pres">
      <dgm:prSet presAssocID="{5673C895-FA6D-4EC9-BC10-01A9298EFE53}" presName="negativeSpace" presStyleCnt="0"/>
      <dgm:spPr/>
    </dgm:pt>
    <dgm:pt modelId="{8D678C98-EA50-4A52-BBFA-CF9B87F0E085}" type="pres">
      <dgm:prSet presAssocID="{5673C895-FA6D-4EC9-BC10-01A9298EFE53}" presName="childText" presStyleLbl="conFgAcc1" presStyleIdx="2" presStyleCnt="5">
        <dgm:presLayoutVars>
          <dgm:bulletEnabled val="1"/>
        </dgm:presLayoutVars>
      </dgm:prSet>
      <dgm:spPr/>
    </dgm:pt>
    <dgm:pt modelId="{9BD42A07-C76B-4E64-B2D5-1306D0CC8D57}" type="pres">
      <dgm:prSet presAssocID="{5A931062-03A9-4E97-84FA-1EA964EB9651}" presName="spaceBetweenRectangles" presStyleCnt="0"/>
      <dgm:spPr/>
    </dgm:pt>
    <dgm:pt modelId="{A82A3BBE-CE06-4E70-97F7-42C0133FFD3B}" type="pres">
      <dgm:prSet presAssocID="{E5EC59DD-D109-4B21-96B9-F878DA20FBE7}" presName="parentLin" presStyleCnt="0"/>
      <dgm:spPr/>
    </dgm:pt>
    <dgm:pt modelId="{8EFE223B-0F20-45CF-BA23-209837E1EDD3}" type="pres">
      <dgm:prSet presAssocID="{E5EC59DD-D109-4B21-96B9-F878DA20FBE7}" presName="parentLeftMargin" presStyleLbl="node1" presStyleIdx="2" presStyleCnt="5"/>
      <dgm:spPr/>
    </dgm:pt>
    <dgm:pt modelId="{E704E6DC-C40B-4AA2-9893-54EEC5156092}" type="pres">
      <dgm:prSet presAssocID="{E5EC59DD-D109-4B21-96B9-F878DA20FBE7}" presName="parentText" presStyleLbl="node1" presStyleIdx="3" presStyleCnt="5">
        <dgm:presLayoutVars>
          <dgm:chMax val="0"/>
          <dgm:bulletEnabled val="1"/>
        </dgm:presLayoutVars>
      </dgm:prSet>
      <dgm:spPr/>
    </dgm:pt>
    <dgm:pt modelId="{89274C6D-9C5F-4B6E-8BC0-9599ED70E693}" type="pres">
      <dgm:prSet presAssocID="{E5EC59DD-D109-4B21-96B9-F878DA20FBE7}" presName="negativeSpace" presStyleCnt="0"/>
      <dgm:spPr/>
    </dgm:pt>
    <dgm:pt modelId="{A24970B1-A0B2-47FD-8189-E98F6C78BEF8}" type="pres">
      <dgm:prSet presAssocID="{E5EC59DD-D109-4B21-96B9-F878DA20FBE7}" presName="childText" presStyleLbl="conFgAcc1" presStyleIdx="3" presStyleCnt="5">
        <dgm:presLayoutVars>
          <dgm:bulletEnabled val="1"/>
        </dgm:presLayoutVars>
      </dgm:prSet>
      <dgm:spPr/>
    </dgm:pt>
    <dgm:pt modelId="{9B112BDC-1ABC-47B1-9B46-FC6C1452CB75}" type="pres">
      <dgm:prSet presAssocID="{C239B04C-C716-4F93-B450-39B01AC7FE33}" presName="spaceBetweenRectangles" presStyleCnt="0"/>
      <dgm:spPr/>
    </dgm:pt>
    <dgm:pt modelId="{9025119F-B7C3-42E7-A51D-CD40617C3F0E}" type="pres">
      <dgm:prSet presAssocID="{776B8AD3-7204-40B1-8689-4B92FAE359B1}" presName="parentLin" presStyleCnt="0"/>
      <dgm:spPr/>
    </dgm:pt>
    <dgm:pt modelId="{F3FB93A7-7642-4AA8-BDF1-45C69DDEE0B4}" type="pres">
      <dgm:prSet presAssocID="{776B8AD3-7204-40B1-8689-4B92FAE359B1}" presName="parentLeftMargin" presStyleLbl="node1" presStyleIdx="3" presStyleCnt="5"/>
      <dgm:spPr/>
    </dgm:pt>
    <dgm:pt modelId="{68F0266A-66A3-4316-BF43-DB9431981FE3}" type="pres">
      <dgm:prSet presAssocID="{776B8AD3-7204-40B1-8689-4B92FAE359B1}" presName="parentText" presStyleLbl="node1" presStyleIdx="4" presStyleCnt="5">
        <dgm:presLayoutVars>
          <dgm:chMax val="0"/>
          <dgm:bulletEnabled val="1"/>
        </dgm:presLayoutVars>
      </dgm:prSet>
      <dgm:spPr/>
    </dgm:pt>
    <dgm:pt modelId="{505471A3-1A68-49C6-A698-8F4A57037FC6}" type="pres">
      <dgm:prSet presAssocID="{776B8AD3-7204-40B1-8689-4B92FAE359B1}" presName="negativeSpace" presStyleCnt="0"/>
      <dgm:spPr/>
    </dgm:pt>
    <dgm:pt modelId="{0824C4AC-D9A9-4C3F-99D7-B5392A1DDB86}" type="pres">
      <dgm:prSet presAssocID="{776B8AD3-7204-40B1-8689-4B92FAE359B1}" presName="childText" presStyleLbl="conFgAcc1" presStyleIdx="4" presStyleCnt="5">
        <dgm:presLayoutVars>
          <dgm:bulletEnabled val="1"/>
        </dgm:presLayoutVars>
      </dgm:prSet>
      <dgm:spPr/>
    </dgm:pt>
  </dgm:ptLst>
  <dgm:cxnLst>
    <dgm:cxn modelId="{2F9BD900-5950-4C14-9F2A-E8EC29A5F4F4}" type="presOf" srcId="{E5EC59DD-D109-4B21-96B9-F878DA20FBE7}" destId="{E704E6DC-C40B-4AA2-9893-54EEC5156092}" srcOrd="1" destOrd="0" presId="urn:microsoft.com/office/officeart/2005/8/layout/list1"/>
    <dgm:cxn modelId="{036E7503-7751-4EF0-8C67-115228A24A00}" srcId="{79A96F0A-C724-4859-B829-40E8E85B9A0D}" destId="{19F48F72-82F7-4B1F-A7B0-D1424EED34B1}" srcOrd="1" destOrd="0" parTransId="{B3239530-1841-4D97-94E6-6EDD841A100B}" sibTransId="{5DABFCD9-0A21-4B8F-A5D0-F4E27466D825}"/>
    <dgm:cxn modelId="{3C4CFC08-2133-49A2-9ABD-69388F22330B}" type="presOf" srcId="{E5EC59DD-D109-4B21-96B9-F878DA20FBE7}" destId="{8EFE223B-0F20-45CF-BA23-209837E1EDD3}" srcOrd="0" destOrd="0" presId="urn:microsoft.com/office/officeart/2005/8/layout/list1"/>
    <dgm:cxn modelId="{9FA9790D-E6A1-4827-A6E6-199CE411438A}" type="presOf" srcId="{B31C7A07-0873-4C76-9258-FBB1BDAD254A}" destId="{75CE4EEA-EA60-4013-8038-362946588097}" srcOrd="0" destOrd="0" presId="urn:microsoft.com/office/officeart/2005/8/layout/list1"/>
    <dgm:cxn modelId="{4CED2F11-4F3C-4424-AFD8-101D7101E344}" srcId="{3AFF6D5D-E03A-48FD-A075-3E2E4E64685E}" destId="{79A96F0A-C724-4859-B829-40E8E85B9A0D}" srcOrd="0" destOrd="0" parTransId="{DCE767FF-74E8-408F-82B5-0F86E7DF07C8}" sibTransId="{9857E065-4A7A-4772-AC68-AB12F1547353}"/>
    <dgm:cxn modelId="{48A70614-2E31-4DED-B8AF-D6F29BF08D1F}" type="presOf" srcId="{776B8AD3-7204-40B1-8689-4B92FAE359B1}" destId="{F3FB93A7-7642-4AA8-BDF1-45C69DDEE0B4}" srcOrd="0" destOrd="0" presId="urn:microsoft.com/office/officeart/2005/8/layout/list1"/>
    <dgm:cxn modelId="{B7549B1E-2D81-49B2-A907-2BF9446B2D9C}" type="presOf" srcId="{3AFF6D5D-E03A-48FD-A075-3E2E4E64685E}" destId="{0FEC54B5-E25F-4E11-9680-8223643F5243}" srcOrd="0" destOrd="0" presId="urn:microsoft.com/office/officeart/2005/8/layout/list1"/>
    <dgm:cxn modelId="{63432B23-7AF9-4A98-95A3-8EFB33CA5625}" srcId="{5673C895-FA6D-4EC9-BC10-01A9298EFE53}" destId="{044C23F9-9AF0-486D-B136-E8DE491B997C}" srcOrd="0" destOrd="0" parTransId="{6DE50AF4-CB06-4D8F-B56E-87CA2EFF8AF9}" sibTransId="{9AEE8462-7990-4DF2-A352-27AE04524D75}"/>
    <dgm:cxn modelId="{BB8CF13D-41E7-4CDA-8886-3AD391AED6F8}" type="presOf" srcId="{5673C895-FA6D-4EC9-BC10-01A9298EFE53}" destId="{FAD0E4F2-7989-4FFD-96C5-4A0ED8EF766F}" srcOrd="0" destOrd="0" presId="urn:microsoft.com/office/officeart/2005/8/layout/list1"/>
    <dgm:cxn modelId="{DB60016F-7C87-47F8-8BC9-30FC51F113EE}" srcId="{79A96F0A-C724-4859-B829-40E8E85B9A0D}" destId="{D7615182-4D3E-4A9C-AF22-95894379F5D9}" srcOrd="0" destOrd="0" parTransId="{B0DA8F6A-F296-4A46-9716-CE3C84180EF8}" sibTransId="{6005F129-9125-497B-9E2E-4B4DB1924297}"/>
    <dgm:cxn modelId="{134D7871-8478-465E-A0B0-BA9CFD330BF3}" srcId="{E5EC59DD-D109-4B21-96B9-F878DA20FBE7}" destId="{B895C3AD-69E1-43C4-B08D-DD8B9E6009BA}" srcOrd="0" destOrd="0" parTransId="{A7382C6F-969D-4FCB-80EA-6E09BE8DAC44}" sibTransId="{DF938968-0F4B-4F28-ADFA-2911AD589E66}"/>
    <dgm:cxn modelId="{B2C36674-607D-46CE-A503-EDB599D2C7D3}" type="presOf" srcId="{F96967F3-372A-4124-AEEC-18AE4668BA4B}" destId="{13EB378B-2687-4B12-8C89-761D0A5CF3F9}" srcOrd="0" destOrd="1" presId="urn:microsoft.com/office/officeart/2005/8/layout/list1"/>
    <dgm:cxn modelId="{19F3EB75-7116-4171-8A96-0A52B37DD6A1}" type="presOf" srcId="{776B8AD3-7204-40B1-8689-4B92FAE359B1}" destId="{68F0266A-66A3-4316-BF43-DB9431981FE3}" srcOrd="1" destOrd="0" presId="urn:microsoft.com/office/officeart/2005/8/layout/list1"/>
    <dgm:cxn modelId="{1B7F2D59-EF3E-4C44-A004-F1F5B35F898F}" type="presOf" srcId="{DD42BE2B-B953-4BAD-B1E3-50AD54395B84}" destId="{13EB378B-2687-4B12-8C89-761D0A5CF3F9}" srcOrd="0" destOrd="0" presId="urn:microsoft.com/office/officeart/2005/8/layout/list1"/>
    <dgm:cxn modelId="{A49B8A7F-6F01-4818-B76A-721CC9EB0F9D}" srcId="{3AFF6D5D-E03A-48FD-A075-3E2E4E64685E}" destId="{E5EC59DD-D109-4B21-96B9-F878DA20FBE7}" srcOrd="3" destOrd="0" parTransId="{B15C88C6-FF76-496E-AC89-6E1A75116D48}" sibTransId="{C239B04C-C716-4F93-B450-39B01AC7FE33}"/>
    <dgm:cxn modelId="{FFF7FF84-28AB-49DC-A98C-A819A68E9EAF}" srcId="{3AFF6D5D-E03A-48FD-A075-3E2E4E64685E}" destId="{B31C7A07-0873-4C76-9258-FBB1BDAD254A}" srcOrd="1" destOrd="0" parTransId="{A0D9ACF5-24ED-4208-B84A-0B7A7873A095}" sibTransId="{B0FD7211-71EE-47E2-A987-42B80A2822B0}"/>
    <dgm:cxn modelId="{97FA5193-09D1-4796-A111-0D100B23754B}" srcId="{B31C7A07-0873-4C76-9258-FBB1BDAD254A}" destId="{DD42BE2B-B953-4BAD-B1E3-50AD54395B84}" srcOrd="0" destOrd="0" parTransId="{5102C9F9-136C-4B00-A563-E0CD5F37DEDC}" sibTransId="{400A6922-E02E-4DD9-8C5A-CB87F2609BC5}"/>
    <dgm:cxn modelId="{28587A96-D4C0-4551-B15A-C60AA83E8ED6}" type="presOf" srcId="{044C23F9-9AF0-486D-B136-E8DE491B997C}" destId="{8D678C98-EA50-4A52-BBFA-CF9B87F0E085}" srcOrd="0" destOrd="0" presId="urn:microsoft.com/office/officeart/2005/8/layout/list1"/>
    <dgm:cxn modelId="{458C9299-75F3-4BA3-9DF6-1B5FF23F11E1}" srcId="{B31C7A07-0873-4C76-9258-FBB1BDAD254A}" destId="{F96967F3-372A-4124-AEEC-18AE4668BA4B}" srcOrd="1" destOrd="0" parTransId="{084D062A-F3A1-4685-8A55-67F82546B4F6}" sibTransId="{4D00A1D9-5874-413C-8F2E-D587B9F41359}"/>
    <dgm:cxn modelId="{54AFA7B1-B53E-49A3-9D79-B682F9080C34}" type="presOf" srcId="{19F48F72-82F7-4B1F-A7B0-D1424EED34B1}" destId="{E93B0051-DB5B-4F5E-8E37-AD8816921C36}" srcOrd="0" destOrd="1" presId="urn:microsoft.com/office/officeart/2005/8/layout/list1"/>
    <dgm:cxn modelId="{5D2759BA-959A-447A-B4FB-FEF83956097B}" type="presOf" srcId="{5673C895-FA6D-4EC9-BC10-01A9298EFE53}" destId="{6F0A7D62-A6F3-4A07-BA23-DD26789596A6}" srcOrd="1" destOrd="0" presId="urn:microsoft.com/office/officeart/2005/8/layout/list1"/>
    <dgm:cxn modelId="{5AEF34BD-D7A7-4C54-A089-3221E292E6C8}" type="presOf" srcId="{79A96F0A-C724-4859-B829-40E8E85B9A0D}" destId="{11A3D54F-34EA-4761-B89D-5E0EC7A5F09B}" srcOrd="0" destOrd="0" presId="urn:microsoft.com/office/officeart/2005/8/layout/list1"/>
    <dgm:cxn modelId="{75A5EAC0-4FA4-48B5-B432-808D6973F6A1}" type="presOf" srcId="{E42BD34D-D6C8-46A4-9763-6488A78326D7}" destId="{0824C4AC-D9A9-4C3F-99D7-B5392A1DDB86}" srcOrd="0" destOrd="0" presId="urn:microsoft.com/office/officeart/2005/8/layout/list1"/>
    <dgm:cxn modelId="{3D8B38C9-A374-4403-9E89-E79A049A3AF2}" type="presOf" srcId="{B31C7A07-0873-4C76-9258-FBB1BDAD254A}" destId="{14568C5B-8501-4EEB-A10E-52EE76E9B4B4}" srcOrd="1" destOrd="0" presId="urn:microsoft.com/office/officeart/2005/8/layout/list1"/>
    <dgm:cxn modelId="{4B108FE7-33C1-4C74-A7E8-D6C9B4EC12DB}" srcId="{3AFF6D5D-E03A-48FD-A075-3E2E4E64685E}" destId="{5673C895-FA6D-4EC9-BC10-01A9298EFE53}" srcOrd="2" destOrd="0" parTransId="{BB079BC0-939A-4578-967B-62DB518712A6}" sibTransId="{5A931062-03A9-4E97-84FA-1EA964EB9651}"/>
    <dgm:cxn modelId="{3F5372EE-91CE-4744-BD4A-EC6A0E3BAF00}" type="presOf" srcId="{D7615182-4D3E-4A9C-AF22-95894379F5D9}" destId="{E93B0051-DB5B-4F5E-8E37-AD8816921C36}" srcOrd="0" destOrd="0" presId="urn:microsoft.com/office/officeart/2005/8/layout/list1"/>
    <dgm:cxn modelId="{38504AEF-DF00-41D3-BFD9-E66A5CBBB6B1}" srcId="{776B8AD3-7204-40B1-8689-4B92FAE359B1}" destId="{E42BD34D-D6C8-46A4-9763-6488A78326D7}" srcOrd="0" destOrd="0" parTransId="{A4CF01AB-F9B0-4733-8EA9-D66BD69F2A7F}" sibTransId="{A3572D72-5896-48A4-89EE-F08F2FE9BE66}"/>
    <dgm:cxn modelId="{44147DF2-4C03-464F-A8F9-E3CF9C683D99}" srcId="{3AFF6D5D-E03A-48FD-A075-3E2E4E64685E}" destId="{776B8AD3-7204-40B1-8689-4B92FAE359B1}" srcOrd="4" destOrd="0" parTransId="{59A3CB23-27CC-4E86-BF97-0A59CCD9D225}" sibTransId="{71B1F177-443D-4CC5-A60D-ED619852CD4B}"/>
    <dgm:cxn modelId="{2F0BE5F9-7687-4B6D-A314-BD97992DCE5A}" type="presOf" srcId="{B895C3AD-69E1-43C4-B08D-DD8B9E6009BA}" destId="{A24970B1-A0B2-47FD-8189-E98F6C78BEF8}" srcOrd="0" destOrd="0" presId="urn:microsoft.com/office/officeart/2005/8/layout/list1"/>
    <dgm:cxn modelId="{2DF143FE-813D-483E-8520-936F1387258B}" type="presOf" srcId="{79A96F0A-C724-4859-B829-40E8E85B9A0D}" destId="{BDC856FE-0E6B-411D-81F5-4FF4CFDBE984}" srcOrd="1" destOrd="0" presId="urn:microsoft.com/office/officeart/2005/8/layout/list1"/>
    <dgm:cxn modelId="{3C8B1389-4E05-4E8F-AD32-33963DCBF819}" type="presParOf" srcId="{0FEC54B5-E25F-4E11-9680-8223643F5243}" destId="{335FBAEA-E145-4821-ABAE-00F2C93967A3}" srcOrd="0" destOrd="0" presId="urn:microsoft.com/office/officeart/2005/8/layout/list1"/>
    <dgm:cxn modelId="{14CE1598-B234-4BEA-9754-49C520DB9810}" type="presParOf" srcId="{335FBAEA-E145-4821-ABAE-00F2C93967A3}" destId="{11A3D54F-34EA-4761-B89D-5E0EC7A5F09B}" srcOrd="0" destOrd="0" presId="urn:microsoft.com/office/officeart/2005/8/layout/list1"/>
    <dgm:cxn modelId="{57ACBADF-798B-43FA-835C-0E821F99C588}" type="presParOf" srcId="{335FBAEA-E145-4821-ABAE-00F2C93967A3}" destId="{BDC856FE-0E6B-411D-81F5-4FF4CFDBE984}" srcOrd="1" destOrd="0" presId="urn:microsoft.com/office/officeart/2005/8/layout/list1"/>
    <dgm:cxn modelId="{0DD6539B-5ABD-4D95-A5DD-83AC9B7FEACC}" type="presParOf" srcId="{0FEC54B5-E25F-4E11-9680-8223643F5243}" destId="{F3A47567-EFE1-4999-84D4-2708A6CC13D3}" srcOrd="1" destOrd="0" presId="urn:microsoft.com/office/officeart/2005/8/layout/list1"/>
    <dgm:cxn modelId="{1411709D-14B8-49D4-AACE-CAD86922108D}" type="presParOf" srcId="{0FEC54B5-E25F-4E11-9680-8223643F5243}" destId="{E93B0051-DB5B-4F5E-8E37-AD8816921C36}" srcOrd="2" destOrd="0" presId="urn:microsoft.com/office/officeart/2005/8/layout/list1"/>
    <dgm:cxn modelId="{FD0D7EA4-7438-4026-861E-4335FB6FE3C4}" type="presParOf" srcId="{0FEC54B5-E25F-4E11-9680-8223643F5243}" destId="{52142DD2-9A30-4E58-8F49-7B69CB11CFE7}" srcOrd="3" destOrd="0" presId="urn:microsoft.com/office/officeart/2005/8/layout/list1"/>
    <dgm:cxn modelId="{FBE6C908-A7AD-44B4-AC09-DAAAC7DCB351}" type="presParOf" srcId="{0FEC54B5-E25F-4E11-9680-8223643F5243}" destId="{FC1519E1-2B3A-4CA3-88CB-288AF9893917}" srcOrd="4" destOrd="0" presId="urn:microsoft.com/office/officeart/2005/8/layout/list1"/>
    <dgm:cxn modelId="{A720F03B-9922-488C-9D86-42A6C1BF8B42}" type="presParOf" srcId="{FC1519E1-2B3A-4CA3-88CB-288AF9893917}" destId="{75CE4EEA-EA60-4013-8038-362946588097}" srcOrd="0" destOrd="0" presId="urn:microsoft.com/office/officeart/2005/8/layout/list1"/>
    <dgm:cxn modelId="{6DE90926-13B1-445A-B86F-436DE00E3C52}" type="presParOf" srcId="{FC1519E1-2B3A-4CA3-88CB-288AF9893917}" destId="{14568C5B-8501-4EEB-A10E-52EE76E9B4B4}" srcOrd="1" destOrd="0" presId="urn:microsoft.com/office/officeart/2005/8/layout/list1"/>
    <dgm:cxn modelId="{4C452189-9807-404D-9865-23DF55FCF4AE}" type="presParOf" srcId="{0FEC54B5-E25F-4E11-9680-8223643F5243}" destId="{A13485E7-932D-4E9C-AEC8-318142CE6519}" srcOrd="5" destOrd="0" presId="urn:microsoft.com/office/officeart/2005/8/layout/list1"/>
    <dgm:cxn modelId="{5BA68F26-9CCA-4088-9C61-1C3905DA2B5C}" type="presParOf" srcId="{0FEC54B5-E25F-4E11-9680-8223643F5243}" destId="{13EB378B-2687-4B12-8C89-761D0A5CF3F9}" srcOrd="6" destOrd="0" presId="urn:microsoft.com/office/officeart/2005/8/layout/list1"/>
    <dgm:cxn modelId="{1BCA3453-0F77-473B-8522-D8D3DCE6A752}" type="presParOf" srcId="{0FEC54B5-E25F-4E11-9680-8223643F5243}" destId="{9571C185-AAEB-4F50-B063-623117974803}" srcOrd="7" destOrd="0" presId="urn:microsoft.com/office/officeart/2005/8/layout/list1"/>
    <dgm:cxn modelId="{640E06FD-FB9E-4071-AD92-5E92A1159B00}" type="presParOf" srcId="{0FEC54B5-E25F-4E11-9680-8223643F5243}" destId="{C593559A-BDD2-410E-89CA-1C34B43341C3}" srcOrd="8" destOrd="0" presId="urn:microsoft.com/office/officeart/2005/8/layout/list1"/>
    <dgm:cxn modelId="{6A0D8905-B4B0-41F8-9E80-9C6108A5AD2C}" type="presParOf" srcId="{C593559A-BDD2-410E-89CA-1C34B43341C3}" destId="{FAD0E4F2-7989-4FFD-96C5-4A0ED8EF766F}" srcOrd="0" destOrd="0" presId="urn:microsoft.com/office/officeart/2005/8/layout/list1"/>
    <dgm:cxn modelId="{AE74234F-7932-40A9-A154-0D978D1FEB8A}" type="presParOf" srcId="{C593559A-BDD2-410E-89CA-1C34B43341C3}" destId="{6F0A7D62-A6F3-4A07-BA23-DD26789596A6}" srcOrd="1" destOrd="0" presId="urn:microsoft.com/office/officeart/2005/8/layout/list1"/>
    <dgm:cxn modelId="{CC700C0D-30F2-4B36-B80E-71BB77ABCEE2}" type="presParOf" srcId="{0FEC54B5-E25F-4E11-9680-8223643F5243}" destId="{D87EF212-7ECB-4B42-8464-5DF93248AC07}" srcOrd="9" destOrd="0" presId="urn:microsoft.com/office/officeart/2005/8/layout/list1"/>
    <dgm:cxn modelId="{D2A5EC19-77AB-433B-9A8A-CEF79D6E1355}" type="presParOf" srcId="{0FEC54B5-E25F-4E11-9680-8223643F5243}" destId="{8D678C98-EA50-4A52-BBFA-CF9B87F0E085}" srcOrd="10" destOrd="0" presId="urn:microsoft.com/office/officeart/2005/8/layout/list1"/>
    <dgm:cxn modelId="{8D991B1B-4537-41F2-B0DC-7340D7FACBAD}" type="presParOf" srcId="{0FEC54B5-E25F-4E11-9680-8223643F5243}" destId="{9BD42A07-C76B-4E64-B2D5-1306D0CC8D57}" srcOrd="11" destOrd="0" presId="urn:microsoft.com/office/officeart/2005/8/layout/list1"/>
    <dgm:cxn modelId="{35DFA666-CB85-427F-8255-569F40E785E2}" type="presParOf" srcId="{0FEC54B5-E25F-4E11-9680-8223643F5243}" destId="{A82A3BBE-CE06-4E70-97F7-42C0133FFD3B}" srcOrd="12" destOrd="0" presId="urn:microsoft.com/office/officeart/2005/8/layout/list1"/>
    <dgm:cxn modelId="{1323189B-BE94-4793-B124-012E41C1598F}" type="presParOf" srcId="{A82A3BBE-CE06-4E70-97F7-42C0133FFD3B}" destId="{8EFE223B-0F20-45CF-BA23-209837E1EDD3}" srcOrd="0" destOrd="0" presId="urn:microsoft.com/office/officeart/2005/8/layout/list1"/>
    <dgm:cxn modelId="{7769142F-4F8B-46C2-A888-9252BB01E1A3}" type="presParOf" srcId="{A82A3BBE-CE06-4E70-97F7-42C0133FFD3B}" destId="{E704E6DC-C40B-4AA2-9893-54EEC5156092}" srcOrd="1" destOrd="0" presId="urn:microsoft.com/office/officeart/2005/8/layout/list1"/>
    <dgm:cxn modelId="{DE52CB05-E281-4A82-AFFD-B3DA221C26D8}" type="presParOf" srcId="{0FEC54B5-E25F-4E11-9680-8223643F5243}" destId="{89274C6D-9C5F-4B6E-8BC0-9599ED70E693}" srcOrd="13" destOrd="0" presId="urn:microsoft.com/office/officeart/2005/8/layout/list1"/>
    <dgm:cxn modelId="{1314A6C8-C381-436B-B5D0-9480AA60B763}" type="presParOf" srcId="{0FEC54B5-E25F-4E11-9680-8223643F5243}" destId="{A24970B1-A0B2-47FD-8189-E98F6C78BEF8}" srcOrd="14" destOrd="0" presId="urn:microsoft.com/office/officeart/2005/8/layout/list1"/>
    <dgm:cxn modelId="{8C2361F9-AEA3-441B-B208-4CADC91D5544}" type="presParOf" srcId="{0FEC54B5-E25F-4E11-9680-8223643F5243}" destId="{9B112BDC-1ABC-47B1-9B46-FC6C1452CB75}" srcOrd="15" destOrd="0" presId="urn:microsoft.com/office/officeart/2005/8/layout/list1"/>
    <dgm:cxn modelId="{017D7C44-D763-41C2-A2AE-4E5513CE8763}" type="presParOf" srcId="{0FEC54B5-E25F-4E11-9680-8223643F5243}" destId="{9025119F-B7C3-42E7-A51D-CD40617C3F0E}" srcOrd="16" destOrd="0" presId="urn:microsoft.com/office/officeart/2005/8/layout/list1"/>
    <dgm:cxn modelId="{879156FA-BA84-4703-B295-CBA6E51A13E7}" type="presParOf" srcId="{9025119F-B7C3-42E7-A51D-CD40617C3F0E}" destId="{F3FB93A7-7642-4AA8-BDF1-45C69DDEE0B4}" srcOrd="0" destOrd="0" presId="urn:microsoft.com/office/officeart/2005/8/layout/list1"/>
    <dgm:cxn modelId="{22B58587-22AE-4393-A1D6-7181069E54D0}" type="presParOf" srcId="{9025119F-B7C3-42E7-A51D-CD40617C3F0E}" destId="{68F0266A-66A3-4316-BF43-DB9431981FE3}" srcOrd="1" destOrd="0" presId="urn:microsoft.com/office/officeart/2005/8/layout/list1"/>
    <dgm:cxn modelId="{D69D4860-5C7D-41BD-8117-360E82650D68}" type="presParOf" srcId="{0FEC54B5-E25F-4E11-9680-8223643F5243}" destId="{505471A3-1A68-49C6-A698-8F4A57037FC6}" srcOrd="17" destOrd="0" presId="urn:microsoft.com/office/officeart/2005/8/layout/list1"/>
    <dgm:cxn modelId="{D1929051-4F40-488E-88CF-529CF8025FBC}" type="presParOf" srcId="{0FEC54B5-E25F-4E11-9680-8223643F5243}" destId="{0824C4AC-D9A9-4C3F-99D7-B5392A1DDB8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42087-B025-4B40-866F-A68784ED0CBB}">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67185C-A614-4066-80B2-5B152D7FC46C}">
      <dsp:nvSpPr>
        <dsp:cNvPr id="0" name=""/>
        <dsp:cNvSpPr/>
      </dsp:nvSpPr>
      <dsp:spPr>
        <a:xfrm>
          <a:off x="434398" y="285347"/>
          <a:ext cx="7617019"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fr-FR" sz="2900" kern="1200" dirty="0"/>
            <a:t>Introduction and motivations</a:t>
          </a:r>
          <a:endParaRPr lang="en-GB" sz="2900" kern="1200" dirty="0"/>
        </a:p>
      </dsp:txBody>
      <dsp:txXfrm>
        <a:off x="434398" y="285347"/>
        <a:ext cx="7617019" cy="570477"/>
      </dsp:txXfrm>
    </dsp:sp>
    <dsp:sp modelId="{152DABB7-42A1-460A-A539-CB33D975A0A4}">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FB8C34-8065-4E62-851D-04800ADAEE88}">
      <dsp:nvSpPr>
        <dsp:cNvPr id="0" name=""/>
        <dsp:cNvSpPr/>
      </dsp:nvSpPr>
      <dsp:spPr>
        <a:xfrm>
          <a:off x="903654" y="1140954"/>
          <a:ext cx="714776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fr-FR" sz="2900" kern="1200" dirty="0"/>
            <a:t>Dynamic Fault Trees</a:t>
          </a:r>
          <a:endParaRPr lang="en-GB" sz="2900" kern="1200" dirty="0"/>
        </a:p>
      </dsp:txBody>
      <dsp:txXfrm>
        <a:off x="903654" y="1140954"/>
        <a:ext cx="7147763" cy="570477"/>
      </dsp:txXfrm>
    </dsp:sp>
    <dsp:sp modelId="{94915697-F43E-4EA1-A489-510DE63B012E}">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D771BA-3E37-40FA-B32F-8C17CA32A238}">
      <dsp:nvSpPr>
        <dsp:cNvPr id="0" name=""/>
        <dsp:cNvSpPr/>
      </dsp:nvSpPr>
      <dsp:spPr>
        <a:xfrm>
          <a:off x="1118233" y="1996562"/>
          <a:ext cx="693318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fr-FR" sz="2900" kern="1200" dirty="0"/>
            <a:t>Introduction to SAFEST</a:t>
          </a:r>
          <a:endParaRPr lang="en-GB" sz="2900" kern="1200" dirty="0"/>
        </a:p>
      </dsp:txBody>
      <dsp:txXfrm>
        <a:off x="1118233" y="1996562"/>
        <a:ext cx="6933183" cy="570477"/>
      </dsp:txXfrm>
    </dsp:sp>
    <dsp:sp modelId="{26F7C779-7EDE-4B2B-A2B5-8164EF7DF65D}">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ED6CA-85C8-4903-987D-A4CB069DB65A}">
      <dsp:nvSpPr>
        <dsp:cNvPr id="0" name=""/>
        <dsp:cNvSpPr/>
      </dsp:nvSpPr>
      <dsp:spPr>
        <a:xfrm>
          <a:off x="1118233" y="2851627"/>
          <a:ext cx="693318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fr-FR" sz="2900" kern="1200" dirty="0"/>
            <a:t>Case </a:t>
          </a:r>
          <a:r>
            <a:rPr lang="fr-FR" sz="2900" kern="1200" dirty="0" err="1"/>
            <a:t>study</a:t>
          </a:r>
          <a:endParaRPr lang="en-GB" sz="2900" kern="1200" dirty="0"/>
        </a:p>
      </dsp:txBody>
      <dsp:txXfrm>
        <a:off x="1118233" y="2851627"/>
        <a:ext cx="6933183" cy="570477"/>
      </dsp:txXfrm>
    </dsp:sp>
    <dsp:sp modelId="{2C94B9BC-8B07-4620-A0CB-A7C1ED170276}">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3540A1-FD09-4C27-8CE1-18215D247AC3}">
      <dsp:nvSpPr>
        <dsp:cNvPr id="0" name=""/>
        <dsp:cNvSpPr/>
      </dsp:nvSpPr>
      <dsp:spPr>
        <a:xfrm>
          <a:off x="903654" y="3707235"/>
          <a:ext cx="714776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fr-FR" sz="2900" kern="1200" dirty="0" err="1"/>
            <a:t>Results</a:t>
          </a:r>
          <a:endParaRPr lang="en-GB" sz="2900" kern="1200" dirty="0"/>
        </a:p>
      </dsp:txBody>
      <dsp:txXfrm>
        <a:off x="903654" y="3707235"/>
        <a:ext cx="7147763" cy="570477"/>
      </dsp:txXfrm>
    </dsp:sp>
    <dsp:sp modelId="{D9137BFF-BA58-4971-9BBE-113DB7AC7AF2}">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E552A8-C70E-452A-8EC1-E424D1491EF6}">
      <dsp:nvSpPr>
        <dsp:cNvPr id="0" name=""/>
        <dsp:cNvSpPr/>
      </dsp:nvSpPr>
      <dsp:spPr>
        <a:xfrm>
          <a:off x="434398" y="4562842"/>
          <a:ext cx="7617019"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fr-FR" sz="2900" kern="1200" dirty="0" err="1"/>
            <a:t>Remarks</a:t>
          </a:r>
          <a:r>
            <a:rPr lang="fr-FR" sz="2900" kern="1200" dirty="0"/>
            <a:t> and Conclusion</a:t>
          </a:r>
          <a:endParaRPr lang="en-GB" sz="2900" kern="1200" dirty="0"/>
        </a:p>
      </dsp:txBody>
      <dsp:txXfrm>
        <a:off x="434398" y="4562842"/>
        <a:ext cx="7617019" cy="570477"/>
      </dsp:txXfrm>
    </dsp:sp>
    <dsp:sp modelId="{CEBFC9A4-3D9F-4B90-AA0B-8065E790E3A8}">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BAD9D-7FE1-4606-B580-9545D078C4FD}">
      <dsp:nvSpPr>
        <dsp:cNvPr id="0" name=""/>
        <dsp:cNvSpPr/>
      </dsp:nvSpPr>
      <dsp:spPr>
        <a:xfrm>
          <a:off x="1220604" y="1472"/>
          <a:ext cx="2302240" cy="115112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Two passive cooling systems </a:t>
          </a:r>
        </a:p>
      </dsp:txBody>
      <dsp:txXfrm>
        <a:off x="1254319" y="35187"/>
        <a:ext cx="2234810" cy="1083690"/>
      </dsp:txXfrm>
    </dsp:sp>
    <dsp:sp modelId="{CD9348EE-66C8-4422-B2D7-4CD5ED28748C}">
      <dsp:nvSpPr>
        <dsp:cNvPr id="0" name=""/>
        <dsp:cNvSpPr/>
      </dsp:nvSpPr>
      <dsp:spPr>
        <a:xfrm>
          <a:off x="1450828" y="1152592"/>
          <a:ext cx="230224" cy="863340"/>
        </a:xfrm>
        <a:custGeom>
          <a:avLst/>
          <a:gdLst/>
          <a:ahLst/>
          <a:cxnLst/>
          <a:rect l="0" t="0" r="0" b="0"/>
          <a:pathLst>
            <a:path>
              <a:moveTo>
                <a:pt x="0" y="0"/>
              </a:moveTo>
              <a:lnTo>
                <a:pt x="0" y="863340"/>
              </a:lnTo>
              <a:lnTo>
                <a:pt x="230224" y="8633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BF1DA-46FA-4A3F-B743-139A379ABB7C}">
      <dsp:nvSpPr>
        <dsp:cNvPr id="0" name=""/>
        <dsp:cNvSpPr/>
      </dsp:nvSpPr>
      <dsp:spPr>
        <a:xfrm>
          <a:off x="1681052" y="1440372"/>
          <a:ext cx="1841792" cy="115112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Isolation Condenser System (ICS) </a:t>
          </a:r>
        </a:p>
      </dsp:txBody>
      <dsp:txXfrm>
        <a:off x="1714767" y="1474087"/>
        <a:ext cx="1774362" cy="1083690"/>
      </dsp:txXfrm>
    </dsp:sp>
    <dsp:sp modelId="{0556BF15-FF2B-43B0-BCB2-5377E17768E0}">
      <dsp:nvSpPr>
        <dsp:cNvPr id="0" name=""/>
        <dsp:cNvSpPr/>
      </dsp:nvSpPr>
      <dsp:spPr>
        <a:xfrm>
          <a:off x="1450828" y="1152592"/>
          <a:ext cx="230224" cy="2302240"/>
        </a:xfrm>
        <a:custGeom>
          <a:avLst/>
          <a:gdLst/>
          <a:ahLst/>
          <a:cxnLst/>
          <a:rect l="0" t="0" r="0" b="0"/>
          <a:pathLst>
            <a:path>
              <a:moveTo>
                <a:pt x="0" y="0"/>
              </a:moveTo>
              <a:lnTo>
                <a:pt x="0" y="2302240"/>
              </a:lnTo>
              <a:lnTo>
                <a:pt x="230224" y="23022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B335EF-25F6-4CB6-9CDD-23A904EA103D}">
      <dsp:nvSpPr>
        <dsp:cNvPr id="0" name=""/>
        <dsp:cNvSpPr/>
      </dsp:nvSpPr>
      <dsp:spPr>
        <a:xfrm>
          <a:off x="1681052" y="2879272"/>
          <a:ext cx="1841792" cy="11511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Containment Cooling System (CCS)</a:t>
          </a:r>
        </a:p>
      </dsp:txBody>
      <dsp:txXfrm>
        <a:off x="1714767" y="2912987"/>
        <a:ext cx="1774362" cy="1083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B0051-DB5B-4F5E-8E37-AD8816921C36}">
      <dsp:nvSpPr>
        <dsp:cNvPr id="0" name=""/>
        <dsp:cNvSpPr/>
      </dsp:nvSpPr>
      <dsp:spPr>
        <a:xfrm>
          <a:off x="0" y="253953"/>
          <a:ext cx="8128000" cy="10395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a:t>The Dynamic Probabilistic Safety Assessment (DPSA) methodology enables a more realistic evaluation of system reliability, especially under transient conditions in SMRs.</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Integrates time-dependent failure rates and system responses, enhancing traditional PSA for comprehensive safety assessment.</a:t>
          </a:r>
        </a:p>
      </dsp:txBody>
      <dsp:txXfrm>
        <a:off x="0" y="253953"/>
        <a:ext cx="8128000" cy="1039500"/>
      </dsp:txXfrm>
    </dsp:sp>
    <dsp:sp modelId="{BDC856FE-0E6B-411D-81F5-4FF4CFDBE984}">
      <dsp:nvSpPr>
        <dsp:cNvPr id="0" name=""/>
        <dsp:cNvSpPr/>
      </dsp:nvSpPr>
      <dsp:spPr>
        <a:xfrm>
          <a:off x="406400" y="76833"/>
          <a:ext cx="5689600" cy="354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GB" sz="1400" b="1" kern="1200" dirty="0"/>
            <a:t>Dynamic PSA Methodology Benefits</a:t>
          </a:r>
          <a:endParaRPr lang="en-GB" sz="1400" kern="1200" dirty="0"/>
        </a:p>
      </dsp:txBody>
      <dsp:txXfrm>
        <a:off x="423693" y="94126"/>
        <a:ext cx="5655014" cy="319654"/>
      </dsp:txXfrm>
    </dsp:sp>
    <dsp:sp modelId="{13EB378B-2687-4B12-8C89-761D0A5CF3F9}">
      <dsp:nvSpPr>
        <dsp:cNvPr id="0" name=""/>
        <dsp:cNvSpPr/>
      </dsp:nvSpPr>
      <dsp:spPr>
        <a:xfrm>
          <a:off x="0" y="1535373"/>
          <a:ext cx="8128000" cy="10395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err="1"/>
            <a:t>Analyzing</a:t>
          </a:r>
          <a:r>
            <a:rPr lang="en-GB" sz="1200" kern="1200" dirty="0"/>
            <a:t> parameters like temperature and pressure on critical components (e.g., valves, heat exchangers) provides insight into potential system failures and core damage risks.</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Low core damage frequency observed, but significant increase in component failure rates during initial phases of LOCA.</a:t>
          </a:r>
        </a:p>
      </dsp:txBody>
      <dsp:txXfrm>
        <a:off x="0" y="1535373"/>
        <a:ext cx="8128000" cy="1039500"/>
      </dsp:txXfrm>
    </dsp:sp>
    <dsp:sp modelId="{14568C5B-8501-4EEB-A10E-52EE76E9B4B4}">
      <dsp:nvSpPr>
        <dsp:cNvPr id="0" name=""/>
        <dsp:cNvSpPr/>
      </dsp:nvSpPr>
      <dsp:spPr>
        <a:xfrm>
          <a:off x="406400" y="1358253"/>
          <a:ext cx="5689600" cy="354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GB" sz="1400" b="1" kern="1200" dirty="0"/>
            <a:t>Impact of Transient Conditions</a:t>
          </a:r>
          <a:endParaRPr lang="en-GB" sz="1400" kern="1200" dirty="0"/>
        </a:p>
      </dsp:txBody>
      <dsp:txXfrm>
        <a:off x="423693" y="1375546"/>
        <a:ext cx="5655014" cy="319654"/>
      </dsp:txXfrm>
    </dsp:sp>
    <dsp:sp modelId="{8D678C98-EA50-4A52-BBFA-CF9B87F0E085}">
      <dsp:nvSpPr>
        <dsp:cNvPr id="0" name=""/>
        <dsp:cNvSpPr/>
      </dsp:nvSpPr>
      <dsp:spPr>
        <a:xfrm>
          <a:off x="0" y="2816793"/>
          <a:ext cx="8128000" cy="680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Reliability of ICS is influenced by initial pressure and temperature changes post-LOCA, underscoring the need to account for dynamic factors in assessments.</a:t>
          </a:r>
        </a:p>
      </dsp:txBody>
      <dsp:txXfrm>
        <a:off x="0" y="2816793"/>
        <a:ext cx="8128000" cy="680400"/>
      </dsp:txXfrm>
    </dsp:sp>
    <dsp:sp modelId="{6F0A7D62-A6F3-4A07-BA23-DD26789596A6}">
      <dsp:nvSpPr>
        <dsp:cNvPr id="0" name=""/>
        <dsp:cNvSpPr/>
      </dsp:nvSpPr>
      <dsp:spPr>
        <a:xfrm>
          <a:off x="406400" y="2639673"/>
          <a:ext cx="5689600" cy="354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GB" sz="1400" b="1" kern="1200" dirty="0"/>
            <a:t>Sensitivity to Initial Conditions</a:t>
          </a:r>
          <a:endParaRPr lang="en-GB" sz="1400" kern="1200" dirty="0"/>
        </a:p>
      </dsp:txBody>
      <dsp:txXfrm>
        <a:off x="423693" y="2656966"/>
        <a:ext cx="5655014" cy="319654"/>
      </dsp:txXfrm>
    </dsp:sp>
    <dsp:sp modelId="{A24970B1-A0B2-47FD-8189-E98F6C78BEF8}">
      <dsp:nvSpPr>
        <dsp:cNvPr id="0" name=""/>
        <dsp:cNvSpPr/>
      </dsp:nvSpPr>
      <dsp:spPr>
        <a:xfrm>
          <a:off x="0" y="3739113"/>
          <a:ext cx="8128000" cy="680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Dynamic models show reduced core damage frequency vs. static models, revealing vulnerabilities overlooked by traditional methods.</a:t>
          </a:r>
        </a:p>
      </dsp:txBody>
      <dsp:txXfrm>
        <a:off x="0" y="3739113"/>
        <a:ext cx="8128000" cy="680400"/>
      </dsp:txXfrm>
    </dsp:sp>
    <dsp:sp modelId="{E704E6DC-C40B-4AA2-9893-54EEC5156092}">
      <dsp:nvSpPr>
        <dsp:cNvPr id="0" name=""/>
        <dsp:cNvSpPr/>
      </dsp:nvSpPr>
      <dsp:spPr>
        <a:xfrm>
          <a:off x="406400" y="3561993"/>
          <a:ext cx="5689600" cy="354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GB" sz="1400" b="1" kern="1200" dirty="0"/>
            <a:t>Comparative Analysis with Traditional PSA</a:t>
          </a:r>
          <a:endParaRPr lang="en-GB" sz="1400" kern="1200" dirty="0"/>
        </a:p>
      </dsp:txBody>
      <dsp:txXfrm>
        <a:off x="423693" y="3579286"/>
        <a:ext cx="5655014" cy="319654"/>
      </dsp:txXfrm>
    </dsp:sp>
    <dsp:sp modelId="{0824C4AC-D9A9-4C3F-99D7-B5392A1DDB86}">
      <dsp:nvSpPr>
        <dsp:cNvPr id="0" name=""/>
        <dsp:cNvSpPr/>
      </dsp:nvSpPr>
      <dsp:spPr>
        <a:xfrm>
          <a:off x="0" y="4661433"/>
          <a:ext cx="8128000" cy="680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49936" rIns="630823"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Emphasis on sensitivity analysis and uncertainty quantification for enhanced confidence in results and identification of vulnerabilities.</a:t>
          </a:r>
        </a:p>
      </dsp:txBody>
      <dsp:txXfrm>
        <a:off x="0" y="4661433"/>
        <a:ext cx="8128000" cy="680400"/>
      </dsp:txXfrm>
    </dsp:sp>
    <dsp:sp modelId="{68F0266A-66A3-4316-BF43-DB9431981FE3}">
      <dsp:nvSpPr>
        <dsp:cNvPr id="0" name=""/>
        <dsp:cNvSpPr/>
      </dsp:nvSpPr>
      <dsp:spPr>
        <a:xfrm>
          <a:off x="406400" y="4484313"/>
          <a:ext cx="5689600" cy="354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GB" sz="1400" b="1" kern="1200" dirty="0"/>
            <a:t>Future Research Directions</a:t>
          </a:r>
          <a:endParaRPr lang="en-GB" sz="1400" kern="1200" dirty="0"/>
        </a:p>
      </dsp:txBody>
      <dsp:txXfrm>
        <a:off x="423693" y="4501606"/>
        <a:ext cx="5655014" cy="31965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6781B-12D4-42EF-AAC4-A0CAB2B181DE}" type="datetimeFigureOut">
              <a:rPr lang="en-GB" smtClean="0"/>
              <a:t>14/10/2024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6EBA8-E29D-4E12-BD29-6D50120D49E5}" type="slidenum">
              <a:rPr lang="en-GB" smtClean="0"/>
              <a:t>‹#›</a:t>
            </a:fld>
            <a:endParaRPr lang="en-GB"/>
          </a:p>
        </p:txBody>
      </p:sp>
    </p:spTree>
    <p:extLst>
      <p:ext uri="{BB962C8B-B14F-4D97-AF65-F5344CB8AC3E}">
        <p14:creationId xmlns:p14="http://schemas.microsoft.com/office/powerpoint/2010/main" val="152029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Goog</a:t>
            </a:r>
            <a:r>
              <a:rPr lang="fr-FR" dirty="0"/>
              <a:t> </a:t>
            </a:r>
            <a:r>
              <a:rPr lang="fr-FR" dirty="0" err="1"/>
              <a:t>afternoon</a:t>
            </a:r>
            <a:r>
              <a:rPr lang="fr-FR" dirty="0"/>
              <a:t> </a:t>
            </a:r>
            <a:r>
              <a:rPr lang="fr-FR" dirty="0" err="1"/>
              <a:t>everyone</a:t>
            </a:r>
            <a:r>
              <a:rPr lang="fr-FR" dirty="0"/>
              <a:t>, </a:t>
            </a:r>
            <a:r>
              <a:rPr lang="fr-FR" dirty="0" err="1"/>
              <a:t>My</a:t>
            </a:r>
            <a:r>
              <a:rPr lang="fr-FR" dirty="0"/>
              <a:t> </a:t>
            </a:r>
            <a:r>
              <a:rPr lang="fr-FR" dirty="0" err="1"/>
              <a:t>name</a:t>
            </a:r>
            <a:r>
              <a:rPr lang="fr-FR" dirty="0"/>
              <a:t> </a:t>
            </a:r>
            <a:r>
              <a:rPr lang="fr-FR" dirty="0" err="1"/>
              <a:t>is</a:t>
            </a:r>
            <a:r>
              <a:rPr lang="fr-FR" dirty="0"/>
              <a:t> Masood </a:t>
            </a:r>
            <a:r>
              <a:rPr lang="fr-FR" dirty="0" err="1"/>
              <a:t>Akmali</a:t>
            </a:r>
            <a:r>
              <a:rPr lang="fr-FR" dirty="0"/>
              <a:t> and </a:t>
            </a:r>
            <a:r>
              <a:rPr lang="fr-FR" dirty="0" err="1"/>
              <a:t>todayI</a:t>
            </a:r>
            <a:r>
              <a:rPr lang="fr-FR" dirty="0"/>
              <a:t> </a:t>
            </a:r>
            <a:r>
              <a:rPr lang="fr-FR" dirty="0" err="1"/>
              <a:t>ll</a:t>
            </a:r>
            <a:r>
              <a:rPr lang="fr-FR" dirty="0"/>
              <a:t> </a:t>
            </a:r>
            <a:r>
              <a:rPr lang="fr-FR" dirty="0" err="1"/>
              <a:t>be</a:t>
            </a:r>
            <a:r>
              <a:rPr lang="fr-FR" dirty="0"/>
              <a:t> </a:t>
            </a:r>
            <a:r>
              <a:rPr lang="fr-FR" dirty="0" err="1"/>
              <a:t>discussing</a:t>
            </a:r>
            <a:r>
              <a:rPr lang="fr-FR" dirty="0"/>
              <a:t> </a:t>
            </a:r>
            <a:r>
              <a:rPr lang="fr-FR" dirty="0" err="1"/>
              <a:t>advancments</a:t>
            </a:r>
            <a:r>
              <a:rPr lang="fr-FR" dirty="0"/>
              <a:t> in </a:t>
            </a:r>
            <a:r>
              <a:rPr lang="fr-FR" dirty="0" err="1"/>
              <a:t>probablistic</a:t>
            </a:r>
            <a:r>
              <a:rPr lang="fr-FR" dirty="0"/>
              <a:t> safety </a:t>
            </a:r>
            <a:r>
              <a:rPr lang="fr-FR" dirty="0" err="1"/>
              <a:t>assessment</a:t>
            </a:r>
            <a:r>
              <a:rPr lang="fr-FR" dirty="0"/>
              <a:t> </a:t>
            </a:r>
            <a:r>
              <a:rPr lang="fr-FR" dirty="0" err="1"/>
              <a:t>methodologies</a:t>
            </a:r>
            <a:r>
              <a:rPr lang="fr-FR" dirty="0"/>
              <a:t>. </a:t>
            </a:r>
            <a:r>
              <a:rPr lang="fr-FR" dirty="0" err="1"/>
              <a:t>Specifically</a:t>
            </a:r>
            <a:r>
              <a:rPr lang="fr-FR" dirty="0"/>
              <a:t> </a:t>
            </a:r>
            <a:r>
              <a:rPr lang="fr-FR" dirty="0" err="1"/>
              <a:t>we</a:t>
            </a:r>
            <a:r>
              <a:rPr lang="fr-FR" dirty="0"/>
              <a:t> </a:t>
            </a:r>
            <a:r>
              <a:rPr lang="fr-FR" dirty="0" err="1"/>
              <a:t>ll</a:t>
            </a:r>
            <a:r>
              <a:rPr lang="fr-FR" dirty="0"/>
              <a:t> look at how </a:t>
            </a:r>
            <a:r>
              <a:rPr lang="fr-FR" dirty="0" err="1"/>
              <a:t>dynamic</a:t>
            </a:r>
            <a:r>
              <a:rPr lang="fr-FR" dirty="0"/>
              <a:t> </a:t>
            </a:r>
            <a:r>
              <a:rPr lang="fr-FR" dirty="0" err="1"/>
              <a:t>reliability</a:t>
            </a:r>
            <a:r>
              <a:rPr lang="fr-FR" dirty="0"/>
              <a:t> techniques are </a:t>
            </a:r>
            <a:r>
              <a:rPr lang="fr-FR" dirty="0" err="1"/>
              <a:t>enhancing</a:t>
            </a:r>
            <a:r>
              <a:rPr lang="fr-FR" dirty="0"/>
              <a:t> safety for </a:t>
            </a:r>
            <a:r>
              <a:rPr lang="fr-FR" dirty="0" err="1"/>
              <a:t>small</a:t>
            </a:r>
            <a:r>
              <a:rPr lang="fr-FR" dirty="0"/>
              <a:t> </a:t>
            </a:r>
            <a:r>
              <a:rPr lang="fr-FR" dirty="0" err="1"/>
              <a:t>modular</a:t>
            </a:r>
            <a:r>
              <a:rPr lang="fr-FR" dirty="0"/>
              <a:t> </a:t>
            </a:r>
            <a:r>
              <a:rPr lang="fr-FR" dirty="0" err="1"/>
              <a:t>reactor’s</a:t>
            </a:r>
            <a:r>
              <a:rPr lang="fr-FR" dirty="0"/>
              <a:t> passive systems. </a:t>
            </a:r>
            <a:endParaRPr lang="en-GB" dirty="0"/>
          </a:p>
        </p:txBody>
      </p:sp>
      <p:sp>
        <p:nvSpPr>
          <p:cNvPr id="4" name="Slide Number Placeholder 3"/>
          <p:cNvSpPr>
            <a:spLocks noGrp="1"/>
          </p:cNvSpPr>
          <p:nvPr>
            <p:ph type="sldNum" sz="quarter" idx="5"/>
          </p:nvPr>
        </p:nvSpPr>
        <p:spPr/>
        <p:txBody>
          <a:bodyPr/>
          <a:lstStyle/>
          <a:p>
            <a:fld id="{A9A6EBA8-E29D-4E12-BD29-6D50120D49E5}" type="slidenum">
              <a:rPr lang="en-GB" smtClean="0"/>
              <a:t>2</a:t>
            </a:fld>
            <a:endParaRPr lang="en-GB"/>
          </a:p>
        </p:txBody>
      </p:sp>
    </p:spTree>
    <p:extLst>
      <p:ext uri="{BB962C8B-B14F-4D97-AF65-F5344CB8AC3E}">
        <p14:creationId xmlns:p14="http://schemas.microsoft.com/office/powerpoint/2010/main" val="111558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A6EBA8-E29D-4E12-BD29-6D50120D49E5}" type="slidenum">
              <a:rPr lang="en-GB" smtClean="0"/>
              <a:t>23</a:t>
            </a:fld>
            <a:endParaRPr lang="en-GB"/>
          </a:p>
        </p:txBody>
      </p:sp>
    </p:spTree>
    <p:extLst>
      <p:ext uri="{BB962C8B-B14F-4D97-AF65-F5344CB8AC3E}">
        <p14:creationId xmlns:p14="http://schemas.microsoft.com/office/powerpoint/2010/main" val="272079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see an embedded approach combining fault and event trees. This embedded structure allows for a more thorough failure analysis. It’s particularly useful for representing the sequence and interaction of failures, which helps us predict system outcomes more accurately</a:t>
            </a:r>
          </a:p>
        </p:txBody>
      </p:sp>
      <p:sp>
        <p:nvSpPr>
          <p:cNvPr id="4" name="Slide Number Placeholder 3"/>
          <p:cNvSpPr>
            <a:spLocks noGrp="1"/>
          </p:cNvSpPr>
          <p:nvPr>
            <p:ph type="sldNum" sz="quarter" idx="5"/>
          </p:nvPr>
        </p:nvSpPr>
        <p:spPr/>
        <p:txBody>
          <a:bodyPr/>
          <a:lstStyle/>
          <a:p>
            <a:fld id="{A9A6EBA8-E29D-4E12-BD29-6D50120D49E5}" type="slidenum">
              <a:rPr lang="en-GB" smtClean="0"/>
              <a:t>26</a:t>
            </a:fld>
            <a:endParaRPr lang="en-GB"/>
          </a:p>
        </p:txBody>
      </p:sp>
    </p:spTree>
    <p:extLst>
      <p:ext uri="{BB962C8B-B14F-4D97-AF65-F5344CB8AC3E}">
        <p14:creationId xmlns:p14="http://schemas.microsoft.com/office/powerpoint/2010/main" val="181437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Overview of Static Fault Tree Shortcomings: “Static Fault Trees (SFTs) are foundational in PRA, but they have limitations in modeling realistic, complex systems. They lack mechanisms to model dependencies between components, order-specific failures, and time-dependent </a:t>
            </a:r>
            <a:r>
              <a:rPr lang="en-GB" dirty="0" err="1"/>
              <a:t>risks.”Key</a:t>
            </a:r>
            <a:r>
              <a:rPr lang="en-GB" dirty="0"/>
              <a:t> Limitations: “SFTs cannot account for factors like spare management, event sequencing, or functional dependencies. For instance, they assume that a system’s failure depends solely on whether certain components have failed, not on the order or timing of those </a:t>
            </a:r>
            <a:r>
              <a:rPr lang="en-GB" dirty="0" err="1"/>
              <a:t>failures.”Motivation</a:t>
            </a:r>
            <a:r>
              <a:rPr lang="en-GB" dirty="0"/>
              <a:t> for Dynamic Fault Trees: “These limitations have driven the development of DFTs, which add dynamic gates and dependency modeling to more accurately reflect real-world systems, especially under changing operational conditions.”</a:t>
            </a:r>
          </a:p>
          <a:p>
            <a:endParaRPr lang="en-GB" dirty="0"/>
          </a:p>
        </p:txBody>
      </p:sp>
      <p:sp>
        <p:nvSpPr>
          <p:cNvPr id="4" name="Slide Number Placeholder 3"/>
          <p:cNvSpPr>
            <a:spLocks noGrp="1"/>
          </p:cNvSpPr>
          <p:nvPr>
            <p:ph type="sldNum" sz="quarter" idx="5"/>
          </p:nvPr>
        </p:nvSpPr>
        <p:spPr/>
        <p:txBody>
          <a:bodyPr/>
          <a:lstStyle/>
          <a:p>
            <a:fld id="{A9A6EBA8-E29D-4E12-BD29-6D50120D49E5}" type="slidenum">
              <a:rPr lang="en-GB" smtClean="0"/>
              <a:t>28</a:t>
            </a:fld>
            <a:endParaRPr lang="en-GB"/>
          </a:p>
        </p:txBody>
      </p:sp>
    </p:spTree>
    <p:extLst>
      <p:ext uri="{BB962C8B-B14F-4D97-AF65-F5344CB8AC3E}">
        <p14:creationId xmlns:p14="http://schemas.microsoft.com/office/powerpoint/2010/main" val="165214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methodology uses **Reward Event Trees (RFTs)** and **Markov Decision Processes (MDPs)** to </a:t>
            </a:r>
            <a:r>
              <a:rPr lang="en-GB" dirty="0" err="1"/>
              <a:t>analyze</a:t>
            </a:r>
            <a:r>
              <a:rPr lang="en-GB" dirty="0"/>
              <a:t> the reliability and potential outcomes of complex systems. The process starts by mapping possible event sequences and outcomes in a reward event tree, assigning probabilities to each path. The tree is then translated into a Markov model, which captures the dynamic, time-dependent </a:t>
            </a:r>
            <a:r>
              <a:rPr lang="en-GB" dirty="0" err="1"/>
              <a:t>behavior</a:t>
            </a:r>
            <a:r>
              <a:rPr lang="en-GB" dirty="0"/>
              <a:t> of the system. Using probabilistic model-checking tools like **Storm**, the methodology calculates the probability and impact of different outcomes, providing a comprehensive risk and reward profile. This analysis guides decision-making by highlighting high-risk scenarios and optimizing system reliability and safety.</a:t>
            </a:r>
          </a:p>
        </p:txBody>
      </p:sp>
      <p:sp>
        <p:nvSpPr>
          <p:cNvPr id="4" name="Slide Number Placeholder 3"/>
          <p:cNvSpPr>
            <a:spLocks noGrp="1"/>
          </p:cNvSpPr>
          <p:nvPr>
            <p:ph type="sldNum" sz="quarter" idx="5"/>
          </p:nvPr>
        </p:nvSpPr>
        <p:spPr/>
        <p:txBody>
          <a:bodyPr/>
          <a:lstStyle/>
          <a:p>
            <a:fld id="{A9A6EBA8-E29D-4E12-BD29-6D50120D49E5}" type="slidenum">
              <a:rPr lang="en-GB" smtClean="0"/>
              <a:t>29</a:t>
            </a:fld>
            <a:endParaRPr lang="en-GB"/>
          </a:p>
        </p:txBody>
      </p:sp>
    </p:spTree>
    <p:extLst>
      <p:ext uri="{BB962C8B-B14F-4D97-AF65-F5344CB8AC3E}">
        <p14:creationId xmlns:p14="http://schemas.microsoft.com/office/powerpoint/2010/main" val="11998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A6EBA8-E29D-4E12-BD29-6D50120D49E5}" type="slidenum">
              <a:rPr lang="en-GB" smtClean="0"/>
              <a:t>30</a:t>
            </a:fld>
            <a:endParaRPr lang="en-GB"/>
          </a:p>
        </p:txBody>
      </p:sp>
    </p:spTree>
    <p:extLst>
      <p:ext uri="{BB962C8B-B14F-4D97-AF65-F5344CB8AC3E}">
        <p14:creationId xmlns:p14="http://schemas.microsoft.com/office/powerpoint/2010/main" val="266422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quick overview of the presentation structure. I’ll start with the motivations behind our work, then move into Dynamic Fault Trees, an introduction to the SAFEST tool, a case study on the BWRX-300 reactor, and finally our results and conclusions..</a:t>
            </a:r>
          </a:p>
        </p:txBody>
      </p:sp>
      <p:sp>
        <p:nvSpPr>
          <p:cNvPr id="4" name="Slide Number Placeholder 3"/>
          <p:cNvSpPr>
            <a:spLocks noGrp="1"/>
          </p:cNvSpPr>
          <p:nvPr>
            <p:ph type="sldNum" sz="quarter" idx="5"/>
          </p:nvPr>
        </p:nvSpPr>
        <p:spPr/>
        <p:txBody>
          <a:bodyPr/>
          <a:lstStyle/>
          <a:p>
            <a:fld id="{A9A6EBA8-E29D-4E12-BD29-6D50120D49E5}" type="slidenum">
              <a:rPr lang="en-GB" smtClean="0"/>
              <a:t>3</a:t>
            </a:fld>
            <a:endParaRPr lang="en-GB"/>
          </a:p>
        </p:txBody>
      </p:sp>
    </p:spTree>
    <p:extLst>
      <p:ext uri="{BB962C8B-B14F-4D97-AF65-F5344CB8AC3E}">
        <p14:creationId xmlns:p14="http://schemas.microsoft.com/office/powerpoint/2010/main" val="160264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 assessment is crucial because it ensures our critical assets, such as nuclear reactors, operate within safe, acceptable risk limits. In high-stakes environments, understanding and mitigating risks is essential to prevent catastrophic outcomes and protect public safety.”</a:t>
            </a:r>
          </a:p>
        </p:txBody>
      </p:sp>
      <p:sp>
        <p:nvSpPr>
          <p:cNvPr id="4" name="Slide Number Placeholder 3"/>
          <p:cNvSpPr>
            <a:spLocks noGrp="1"/>
          </p:cNvSpPr>
          <p:nvPr>
            <p:ph type="sldNum" sz="quarter" idx="5"/>
          </p:nvPr>
        </p:nvSpPr>
        <p:spPr/>
        <p:txBody>
          <a:bodyPr/>
          <a:lstStyle/>
          <a:p>
            <a:fld id="{A9A6EBA8-E29D-4E12-BD29-6D50120D49E5}" type="slidenum">
              <a:rPr lang="en-GB" smtClean="0"/>
              <a:t>4</a:t>
            </a:fld>
            <a:endParaRPr lang="en-GB"/>
          </a:p>
        </p:txBody>
      </p:sp>
    </p:spTree>
    <p:extLst>
      <p:ext uri="{BB962C8B-B14F-4D97-AF65-F5344CB8AC3E}">
        <p14:creationId xmlns:p14="http://schemas.microsoft.com/office/powerpoint/2010/main" val="181077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traditional Probabilistic Risk Assessment, or PRA, follows a sequence of steps: first, we identify potential failure events, calculate their likelihood, </a:t>
            </a:r>
            <a:r>
              <a:rPr lang="en-GB" dirty="0" err="1"/>
              <a:t>analyze</a:t>
            </a:r>
            <a:r>
              <a:rPr lang="en-GB" dirty="0"/>
              <a:t> the consequences, and finally, compute potential losses. While these steps form the foundation of safety assessments, static methods may fall short in capturing time-dependent or dynamic risks adequately.”</a:t>
            </a:r>
          </a:p>
        </p:txBody>
      </p:sp>
      <p:sp>
        <p:nvSpPr>
          <p:cNvPr id="4" name="Slide Number Placeholder 3"/>
          <p:cNvSpPr>
            <a:spLocks noGrp="1"/>
          </p:cNvSpPr>
          <p:nvPr>
            <p:ph type="sldNum" sz="quarter" idx="5"/>
          </p:nvPr>
        </p:nvSpPr>
        <p:spPr/>
        <p:txBody>
          <a:bodyPr/>
          <a:lstStyle/>
          <a:p>
            <a:fld id="{A9A6EBA8-E29D-4E12-BD29-6D50120D49E5}" type="slidenum">
              <a:rPr lang="en-GB" smtClean="0"/>
              <a:t>5</a:t>
            </a:fld>
            <a:endParaRPr lang="en-GB"/>
          </a:p>
        </p:txBody>
      </p:sp>
    </p:spTree>
    <p:extLst>
      <p:ext uri="{BB962C8B-B14F-4D97-AF65-F5344CB8AC3E}">
        <p14:creationId xmlns:p14="http://schemas.microsoft.com/office/powerpoint/2010/main" val="231314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traditional PRA, we use fault trees to model failure pathways and event trees to model consequence pathways. The issue is that these models assume that failure probabilities and events remain static over time, which isn’t always realistic for complex systems like reactors where conditions can change rapidly.”</a:t>
            </a:r>
          </a:p>
        </p:txBody>
      </p:sp>
      <p:sp>
        <p:nvSpPr>
          <p:cNvPr id="4" name="Slide Number Placeholder 3"/>
          <p:cNvSpPr>
            <a:spLocks noGrp="1"/>
          </p:cNvSpPr>
          <p:nvPr>
            <p:ph type="sldNum" sz="quarter" idx="5"/>
          </p:nvPr>
        </p:nvSpPr>
        <p:spPr/>
        <p:txBody>
          <a:bodyPr/>
          <a:lstStyle/>
          <a:p>
            <a:fld id="{A9A6EBA8-E29D-4E12-BD29-6D50120D49E5}" type="slidenum">
              <a:rPr lang="en-GB" smtClean="0"/>
              <a:t>6</a:t>
            </a:fld>
            <a:endParaRPr lang="en-GB"/>
          </a:p>
        </p:txBody>
      </p:sp>
    </p:spTree>
    <p:extLst>
      <p:ext uri="{BB962C8B-B14F-4D97-AF65-F5344CB8AC3E}">
        <p14:creationId xmlns:p14="http://schemas.microsoft.com/office/powerpoint/2010/main" val="561054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methodology uses **Dynamic Fault Trees (DFTs)** and **Probabilistic Model Checking** to evaluate the reliability of complex, time-dependent systems. It begins by modeling potential failure paths in a system with DFTs, which account for both static and dynamic interactions between components. The DFT is then divided into static parts, </a:t>
            </a:r>
            <a:r>
              <a:rPr lang="en-GB" dirty="0" err="1"/>
              <a:t>analyzed</a:t>
            </a:r>
            <a:r>
              <a:rPr lang="en-GB" dirty="0"/>
              <a:t> using **Binary Decision Diagrams (BDDs)**, and dynamic parts, </a:t>
            </a:r>
            <a:r>
              <a:rPr lang="en-GB" dirty="0" err="1"/>
              <a:t>analyzed</a:t>
            </a:r>
            <a:r>
              <a:rPr lang="en-GB" dirty="0"/>
              <a:t> using **Markov models** to capture time-sensitive failure probabilities.</a:t>
            </a:r>
          </a:p>
          <a:p>
            <a:endParaRPr lang="en-GB" dirty="0"/>
          </a:p>
          <a:p>
            <a:r>
              <a:rPr lang="en-GB" dirty="0"/>
              <a:t>The combined model is processed through </a:t>
            </a:r>
            <a:r>
              <a:rPr lang="en-GB" b="1" dirty="0"/>
              <a:t>probabilistic model-checking, </a:t>
            </a:r>
            <a:r>
              <a:rPr lang="en-GB" dirty="0"/>
              <a:t>which calculates the likelihood of various failure outcomes. Tools like </a:t>
            </a:r>
            <a:r>
              <a:rPr lang="en-GB" b="1" dirty="0"/>
              <a:t>Storm</a:t>
            </a:r>
            <a:r>
              <a:rPr lang="en-GB" dirty="0"/>
              <a:t> integrate with this process to manage and </a:t>
            </a:r>
            <a:r>
              <a:rPr lang="en-GB" dirty="0" err="1"/>
              <a:t>analyze</a:t>
            </a:r>
            <a:r>
              <a:rPr lang="en-GB" dirty="0"/>
              <a:t> the dynamic aspects efficiently. The output provides reliability metrics, which highlight high-risk components and critical failure sequences, guiding design improvements and risk mitigation efforts for enhanced system reliability and safety.</a:t>
            </a:r>
          </a:p>
        </p:txBody>
      </p:sp>
      <p:sp>
        <p:nvSpPr>
          <p:cNvPr id="4" name="Slide Number Placeholder 3"/>
          <p:cNvSpPr>
            <a:spLocks noGrp="1"/>
          </p:cNvSpPr>
          <p:nvPr>
            <p:ph type="sldNum" sz="quarter" idx="5"/>
          </p:nvPr>
        </p:nvSpPr>
        <p:spPr/>
        <p:txBody>
          <a:bodyPr/>
          <a:lstStyle/>
          <a:p>
            <a:fld id="{A9A6EBA8-E29D-4E12-BD29-6D50120D49E5}" type="slidenum">
              <a:rPr lang="en-GB" smtClean="0"/>
              <a:t>10</a:t>
            </a:fld>
            <a:endParaRPr lang="en-GB"/>
          </a:p>
        </p:txBody>
      </p:sp>
    </p:spTree>
    <p:extLst>
      <p:ext uri="{BB962C8B-B14F-4D97-AF65-F5344CB8AC3E}">
        <p14:creationId xmlns:p14="http://schemas.microsoft.com/office/powerpoint/2010/main" val="92186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Times New Roman" panose="02020603050405020304" pitchFamily="18" charset="0"/>
              </a:rPr>
              <a:t>the ICS provides for residual heat removal and emergency pressure control for the BWRX-300. It consists of three independent loops, each with a 100% capacity for decay heat removal. This is accomplished by transferring heat through natural circulation from steam in the RPV head to a condenser pool, where it will condense and return to the vessel. Water in the condenser pool will evaporate, discharging to the atmosphere, which is the ultimate heat sink. The combined capacity of the IC pools ensures heat removal capability for 7 days and may do so indefinitely if water is replenished.</a:t>
            </a:r>
          </a:p>
          <a:p>
            <a:r>
              <a:rPr lang="en-GB" dirty="0"/>
              <a:t>The Passive Containment Cooling System (PCCS) relies on natural circulation to transfer heat from the containment to the equipment pool to maintain containment pressure and temperature within the design limits during accident conditions or loss of active containment cooling. Supply and discharge connections from the pool are connected to closed loop piping within containment. Heat transfer occurs from the containment to the PCCS by natural circulation and condensation. The PCCS consists of three independent trains of LP HXs that transfer heat from the containment to the equipment pool which is located above the PCS and is filled with water during normal operation.</a:t>
            </a:r>
          </a:p>
        </p:txBody>
      </p:sp>
      <p:sp>
        <p:nvSpPr>
          <p:cNvPr id="4" name="Slide Number Placeholder 3"/>
          <p:cNvSpPr>
            <a:spLocks noGrp="1"/>
          </p:cNvSpPr>
          <p:nvPr>
            <p:ph type="sldNum" sz="quarter" idx="5"/>
          </p:nvPr>
        </p:nvSpPr>
        <p:spPr/>
        <p:txBody>
          <a:bodyPr/>
          <a:lstStyle/>
          <a:p>
            <a:fld id="{A9A6EBA8-E29D-4E12-BD29-6D50120D49E5}" type="slidenum">
              <a:rPr lang="en-GB" smtClean="0"/>
              <a:t>11</a:t>
            </a:fld>
            <a:endParaRPr lang="en-GB"/>
          </a:p>
        </p:txBody>
      </p:sp>
    </p:spTree>
    <p:extLst>
      <p:ext uri="{BB962C8B-B14F-4D97-AF65-F5344CB8AC3E}">
        <p14:creationId xmlns:p14="http://schemas.microsoft.com/office/powerpoint/2010/main" val="197311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probability of failure in the Reactor Isolation System over a 24-hour period, particularly under varying timings of a Loss of Coolant Accident (LOCA). </a:t>
            </a:r>
            <a:r>
              <a:rPr lang="en-GB" dirty="0" err="1"/>
              <a:t>Analyzing</a:t>
            </a:r>
            <a:r>
              <a:rPr lang="en-GB" dirty="0"/>
              <a:t> both pre- and post-LOCA phases provides a comprehensive understanding of how failure probabilities evolve over </a:t>
            </a:r>
            <a:r>
              <a:rPr lang="en-GB" dirty="0" err="1"/>
              <a:t>time.”Graph</a:t>
            </a:r>
            <a:r>
              <a:rPr lang="en-GB" dirty="0"/>
              <a:t> Interpretation: “In the graph, we can see specific intervals where the failure probability is higher, indicating critical points where intervention or monitoring would be most effective.”</a:t>
            </a:r>
          </a:p>
        </p:txBody>
      </p:sp>
      <p:sp>
        <p:nvSpPr>
          <p:cNvPr id="4" name="Slide Number Placeholder 3"/>
          <p:cNvSpPr>
            <a:spLocks noGrp="1"/>
          </p:cNvSpPr>
          <p:nvPr>
            <p:ph type="sldNum" sz="quarter" idx="5"/>
          </p:nvPr>
        </p:nvSpPr>
        <p:spPr/>
        <p:txBody>
          <a:bodyPr/>
          <a:lstStyle/>
          <a:p>
            <a:fld id="{A9A6EBA8-E29D-4E12-BD29-6D50120D49E5}" type="slidenum">
              <a:rPr lang="en-GB" smtClean="0"/>
              <a:t>14</a:t>
            </a:fld>
            <a:endParaRPr lang="en-GB"/>
          </a:p>
        </p:txBody>
      </p:sp>
    </p:spTree>
    <p:extLst>
      <p:ext uri="{BB962C8B-B14F-4D97-AF65-F5344CB8AC3E}">
        <p14:creationId xmlns:p14="http://schemas.microsoft.com/office/powerpoint/2010/main" val="1856442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focuses on failure rate models for critical components like valves and heat exchangers. In nuclear reactors, these components experience transient conditions—fluctuations in temperature and pressure—that significantly impact their </a:t>
            </a:r>
            <a:r>
              <a:rPr lang="en-GB" dirty="0" err="1"/>
              <a:t>reliability.”Failure</a:t>
            </a:r>
            <a:r>
              <a:rPr lang="en-GB" dirty="0"/>
              <a:t> Rate Models: “We use models that incorporate factors like activation energy, which measures the sensitivity of a failure rate to temperature changes, and sensitivity factors for pressure variations. This allows us to predict the likelihood of component failure under varying operational </a:t>
            </a:r>
            <a:r>
              <a:rPr lang="en-GB" dirty="0" err="1"/>
              <a:t>conditions.”Application</a:t>
            </a:r>
            <a:r>
              <a:rPr lang="en-GB" dirty="0"/>
              <a:t> to Reactor Safety: “By modeling these rates, we can assess whether components are likely to fail under specific LOCA scenarios. This information is essential for proactive maintenance planning and ensuring reliable operation under stress.”</a:t>
            </a:r>
          </a:p>
        </p:txBody>
      </p:sp>
      <p:sp>
        <p:nvSpPr>
          <p:cNvPr id="4" name="Slide Number Placeholder 3"/>
          <p:cNvSpPr>
            <a:spLocks noGrp="1"/>
          </p:cNvSpPr>
          <p:nvPr>
            <p:ph type="sldNum" sz="quarter" idx="5"/>
          </p:nvPr>
        </p:nvSpPr>
        <p:spPr/>
        <p:txBody>
          <a:bodyPr/>
          <a:lstStyle/>
          <a:p>
            <a:fld id="{A9A6EBA8-E29D-4E12-BD29-6D50120D49E5}" type="slidenum">
              <a:rPr lang="en-GB" smtClean="0"/>
              <a:t>18</a:t>
            </a:fld>
            <a:endParaRPr lang="en-GB"/>
          </a:p>
        </p:txBody>
      </p:sp>
    </p:spTree>
    <p:extLst>
      <p:ext uri="{BB962C8B-B14F-4D97-AF65-F5344CB8AC3E}">
        <p14:creationId xmlns:p14="http://schemas.microsoft.com/office/powerpoint/2010/main" val="746938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8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72891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7" name="Title 1">
            <a:extLst>
              <a:ext uri="{FF2B5EF4-FFF2-40B4-BE49-F238E27FC236}">
                <a16:creationId xmlns:a16="http://schemas.microsoft.com/office/drawing/2014/main" id="{CDC51232-3849-4FF5-B284-73C697C97A62}"/>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8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8032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8" name="Title 1">
            <a:extLst>
              <a:ext uri="{FF2B5EF4-FFF2-40B4-BE49-F238E27FC236}">
                <a16:creationId xmlns:a16="http://schemas.microsoft.com/office/drawing/2014/main" id="{E0271F8C-0430-4817-9691-A9152CDA6335}"/>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10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a:t>
            </a:fld>
            <a:endParaRPr lang="en-GB"/>
          </a:p>
        </p:txBody>
      </p:sp>
      <p:sp>
        <p:nvSpPr>
          <p:cNvPr id="10" name="Title 1">
            <a:extLst>
              <a:ext uri="{FF2B5EF4-FFF2-40B4-BE49-F238E27FC236}">
                <a16:creationId xmlns:a16="http://schemas.microsoft.com/office/drawing/2014/main" id="{DDB35753-45F7-4205-8B26-196B0355869B}"/>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Click to edit Master title style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621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25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31571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60759FE-B453-423D-8A3E-DBE4C176F25D}"/>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0C4E082A-8926-41AB-A442-E74D00F4F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E48BDA-51CA-4CEA-A280-C6361F5F3DA2}"/>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38835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B9B2-A5AD-426B-A36E-14CA2DFACF63}"/>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C4D69A-33C5-486D-BF72-5D6613E0B49A}"/>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AF586119-F657-4B77-BC2B-1F51CFBB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83F7A-9B91-4CA6-8A2A-C74D3EE00D9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9715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10A1CEB-4E9D-40A0-9676-277BC606AC30}"/>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109E6A1F-11CE-4450-9164-57F6EFD42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1E9-3210-4333-BE6C-2CC3AF9B79F1}"/>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21781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ABD7-C77C-46B5-8E32-90A2168AADE7}"/>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4BD5D8C-512C-42CB-AF28-79A4CF2D6E3C}"/>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6" name="Footer Placeholder 5">
            <a:extLst>
              <a:ext uri="{FF2B5EF4-FFF2-40B4-BE49-F238E27FC236}">
                <a16:creationId xmlns:a16="http://schemas.microsoft.com/office/drawing/2014/main" id="{EC96C41C-9F54-4018-B6ED-D71C059E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CABD5-560E-442B-B16E-885272B0DAE7}"/>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143291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32F5-3031-47F0-9B45-6741134A9B56}"/>
              </a:ext>
            </a:extLst>
          </p:cNvPr>
          <p:cNvSpPr>
            <a:spLocks noGrp="1"/>
          </p:cNvSpPr>
          <p:nvPr>
            <p:ph type="title"/>
          </p:nvPr>
        </p:nvSpPr>
        <p:spPr>
          <a:xfrm>
            <a:off x="839788" y="365125"/>
            <a:ext cx="105156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5357067-4C60-4A3C-8D0C-E6ECBBF6A0D4}"/>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8" name="Footer Placeholder 7">
            <a:extLst>
              <a:ext uri="{FF2B5EF4-FFF2-40B4-BE49-F238E27FC236}">
                <a16:creationId xmlns:a16="http://schemas.microsoft.com/office/drawing/2014/main" id="{0EE961C6-2BC2-4800-993C-24C4F6EF3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BD1F74-C816-4B43-8762-C03471C35E00}"/>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09788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98E3-73A1-47DF-BE6D-AC36FE94C23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4D3C976-B07D-4478-AA37-DEF2D410F255}"/>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4" name="Footer Placeholder 3">
            <a:extLst>
              <a:ext uri="{FF2B5EF4-FFF2-40B4-BE49-F238E27FC236}">
                <a16:creationId xmlns:a16="http://schemas.microsoft.com/office/drawing/2014/main" id="{ADF66520-0B13-46B6-A3D1-2B712CB1F8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BB3A0B-6EDF-463C-8982-24B539CA8E23}"/>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56490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BE28C-D55D-458D-A65A-6A7DEF3D6060}"/>
              </a:ext>
            </a:extLst>
          </p:cNvPr>
          <p:cNvSpPr>
            <a:spLocks noGrp="1"/>
          </p:cNvSpPr>
          <p:nvPr>
            <p:ph type="dt" sz="half" idx="10"/>
          </p:nvPr>
        </p:nvSpPr>
        <p:spPr/>
        <p:txBody>
          <a:bodyPr/>
          <a:lstStyle/>
          <a:p>
            <a:fld id="{D2500521-38F5-47E8-A68C-45F41C6028C1}" type="datetimeFigureOut">
              <a:rPr lang="en-GB" smtClean="0"/>
              <a:t>14/10/2024</a:t>
            </a:fld>
            <a:endParaRPr lang="en-GB"/>
          </a:p>
        </p:txBody>
      </p:sp>
      <p:sp>
        <p:nvSpPr>
          <p:cNvPr id="3" name="Footer Placeholder 2">
            <a:extLst>
              <a:ext uri="{FF2B5EF4-FFF2-40B4-BE49-F238E27FC236}">
                <a16:creationId xmlns:a16="http://schemas.microsoft.com/office/drawing/2014/main" id="{325F28E1-7A4D-47A1-B72D-4744884C38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9372E-DC35-4589-A5D0-F116D3B6C37B}"/>
              </a:ext>
            </a:extLst>
          </p:cNvPr>
          <p:cNvSpPr>
            <a:spLocks noGrp="1"/>
          </p:cNvSpPr>
          <p:nvPr>
            <p:ph type="sldNum" sz="quarter" idx="12"/>
          </p:nvPr>
        </p:nvSpPr>
        <p:spPr/>
        <p:txBody>
          <a:bodyPr/>
          <a:lstStyle/>
          <a:p>
            <a:fld id="{D73811D0-9594-4DB5-A4AA-7A4A397618D5}" type="slidenum">
              <a:rPr lang="en-GB" smtClean="0"/>
              <a:t>‹#›</a:t>
            </a:fld>
            <a:endParaRPr lang="en-GB"/>
          </a:p>
        </p:txBody>
      </p:sp>
    </p:spTree>
    <p:extLst>
      <p:ext uri="{BB962C8B-B14F-4D97-AF65-F5344CB8AC3E}">
        <p14:creationId xmlns:p14="http://schemas.microsoft.com/office/powerpoint/2010/main" val="20548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61247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076125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8413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53792511"/>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2.xml"/><Relationship Id="rId11" Type="http://schemas.openxmlformats.org/officeDocument/2006/relationships/image" Target="../media/image4.png"/><Relationship Id="rId5" Type="http://schemas.openxmlformats.org/officeDocument/2006/relationships/diagramLayout" Target="../diagrams/layout2.xml"/><Relationship Id="rId10" Type="http://schemas.openxmlformats.org/officeDocument/2006/relationships/image" Target="../media/image40.png"/><Relationship Id="rId4" Type="http://schemas.openxmlformats.org/officeDocument/2006/relationships/diagramData" Target="../diagrams/data2.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emf"/><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57.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4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Analysis of Dynamic Fault Trees</a:t>
            </a:r>
          </a:p>
        </p:txBody>
      </p:sp>
      <p:sp>
        <p:nvSpPr>
          <p:cNvPr id="4" name="Google Shape;694;p41">
            <a:extLst>
              <a:ext uri="{FF2B5EF4-FFF2-40B4-BE49-F238E27FC236}">
                <a16:creationId xmlns:a16="http://schemas.microsoft.com/office/drawing/2014/main" id="{AAF8908B-8BD0-4A79-0F33-8414A8B442F1}"/>
              </a:ext>
            </a:extLst>
          </p:cNvPr>
          <p:cNvSpPr/>
          <p:nvPr/>
        </p:nvSpPr>
        <p:spPr>
          <a:xfrm>
            <a:off x="1943310" y="1340157"/>
            <a:ext cx="7916100" cy="4648200"/>
          </a:xfrm>
          <a:prstGeom prst="roundRect">
            <a:avLst>
              <a:gd name="adj" fmla="val 11033"/>
            </a:avLst>
          </a:prstGeom>
          <a:noFill/>
          <a:ln w="25400" cap="flat" cmpd="sng">
            <a:solidFill>
              <a:srgbClr val="44546A"/>
            </a:solidFill>
            <a:prstDash val="dash"/>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7" name="Google Shape;696;p41">
            <a:extLst>
              <a:ext uri="{FF2B5EF4-FFF2-40B4-BE49-F238E27FC236}">
                <a16:creationId xmlns:a16="http://schemas.microsoft.com/office/drawing/2014/main" id="{77149401-94A2-6019-5660-001B6B936DF0}"/>
              </a:ext>
            </a:extLst>
          </p:cNvPr>
          <p:cNvGrpSpPr/>
          <p:nvPr/>
        </p:nvGrpSpPr>
        <p:grpSpPr>
          <a:xfrm>
            <a:off x="529410" y="1429855"/>
            <a:ext cx="9153692" cy="4231176"/>
            <a:chOff x="0" y="0"/>
            <a:chExt cx="5809654" cy="2580300"/>
          </a:xfrm>
        </p:grpSpPr>
        <p:pic>
          <p:nvPicPr>
            <p:cNvPr id="8" name="Google Shape;697;p41" descr="Google Shape;293;p32">
              <a:extLst>
                <a:ext uri="{FF2B5EF4-FFF2-40B4-BE49-F238E27FC236}">
                  <a16:creationId xmlns:a16="http://schemas.microsoft.com/office/drawing/2014/main" id="{DD859933-D488-5662-9AF3-F8F8B6B9FEA8}"/>
                </a:ext>
              </a:extLst>
            </p:cNvPr>
            <p:cNvPicPr preferRelativeResize="0"/>
            <p:nvPr/>
          </p:nvPicPr>
          <p:blipFill rotWithShape="1">
            <a:blip r:embed="rId3">
              <a:alphaModFix/>
            </a:blip>
            <a:srcRect r="12778" b="21023"/>
            <a:stretch/>
          </p:blipFill>
          <p:spPr>
            <a:xfrm>
              <a:off x="3767287" y="66374"/>
              <a:ext cx="859586" cy="377540"/>
            </a:xfrm>
            <a:prstGeom prst="rect">
              <a:avLst/>
            </a:prstGeom>
            <a:noFill/>
            <a:ln>
              <a:noFill/>
            </a:ln>
          </p:spPr>
        </p:pic>
        <p:sp>
          <p:nvSpPr>
            <p:cNvPr id="9" name="Google Shape;698;p41">
              <a:extLst>
                <a:ext uri="{FF2B5EF4-FFF2-40B4-BE49-F238E27FC236}">
                  <a16:creationId xmlns:a16="http://schemas.microsoft.com/office/drawing/2014/main" id="{50DFCBB6-DC65-71D5-6CAA-2A71E865768D}"/>
                </a:ext>
              </a:extLst>
            </p:cNvPr>
            <p:cNvSpPr/>
            <p:nvPr/>
          </p:nvSpPr>
          <p:spPr>
            <a:xfrm>
              <a:off x="2177789" y="0"/>
              <a:ext cx="2594700" cy="2580300"/>
            </a:xfrm>
            <a:prstGeom prst="roundRect">
              <a:avLst>
                <a:gd name="adj" fmla="val 11033"/>
              </a:avLst>
            </a:prstGeom>
            <a:noFill/>
            <a:ln w="9525" cap="flat" cmpd="sng">
              <a:solidFill>
                <a:srgbClr val="44546A"/>
              </a:solidFill>
              <a:prstDash val="dash"/>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 name="Google Shape;699;p41">
              <a:extLst>
                <a:ext uri="{FF2B5EF4-FFF2-40B4-BE49-F238E27FC236}">
                  <a16:creationId xmlns:a16="http://schemas.microsoft.com/office/drawing/2014/main" id="{70CFB60D-4D72-EC9A-0023-63DD0A825F00}"/>
                </a:ext>
              </a:extLst>
            </p:cNvPr>
            <p:cNvCxnSpPr/>
            <p:nvPr/>
          </p:nvCxnSpPr>
          <p:spPr>
            <a:xfrm>
              <a:off x="631854" y="1175764"/>
              <a:ext cx="508500" cy="0"/>
            </a:xfrm>
            <a:prstGeom prst="straightConnector1">
              <a:avLst/>
            </a:prstGeom>
            <a:noFill/>
            <a:ln w="9525" cap="flat" cmpd="sng">
              <a:solidFill>
                <a:srgbClr val="000000"/>
              </a:solidFill>
              <a:prstDash val="solid"/>
              <a:round/>
              <a:headEnd type="none" w="sm" len="sm"/>
              <a:tailEnd type="triangle" w="med" len="med"/>
            </a:ln>
          </p:spPr>
        </p:cxnSp>
        <p:grpSp>
          <p:nvGrpSpPr>
            <p:cNvPr id="11" name="Google Shape;700;p41">
              <a:extLst>
                <a:ext uri="{FF2B5EF4-FFF2-40B4-BE49-F238E27FC236}">
                  <a16:creationId xmlns:a16="http://schemas.microsoft.com/office/drawing/2014/main" id="{943277ED-0EFB-8AD8-D48B-DCC7AC4B8D44}"/>
                </a:ext>
              </a:extLst>
            </p:cNvPr>
            <p:cNvGrpSpPr/>
            <p:nvPr/>
          </p:nvGrpSpPr>
          <p:grpSpPr>
            <a:xfrm>
              <a:off x="2426256" y="850273"/>
              <a:ext cx="846300" cy="334200"/>
              <a:chOff x="0" y="-1"/>
              <a:chExt cx="846300" cy="334200"/>
            </a:xfrm>
          </p:grpSpPr>
          <p:sp>
            <p:nvSpPr>
              <p:cNvPr id="99" name="Google Shape;701;p41">
                <a:extLst>
                  <a:ext uri="{FF2B5EF4-FFF2-40B4-BE49-F238E27FC236}">
                    <a16:creationId xmlns:a16="http://schemas.microsoft.com/office/drawing/2014/main" id="{4F6E056F-9E3C-B257-E66A-021BCDA6EBBB}"/>
                  </a:ext>
                </a:extLst>
              </p:cNvPr>
              <p:cNvSpPr/>
              <p:nvPr/>
            </p:nvSpPr>
            <p:spPr>
              <a:xfrm>
                <a:off x="0" y="46669"/>
                <a:ext cx="846300" cy="240900"/>
              </a:xfrm>
              <a:prstGeom prst="roundRect">
                <a:avLst>
                  <a:gd name="adj" fmla="val 16667"/>
                </a:avLst>
              </a:prstGeom>
              <a:solidFill>
                <a:srgbClr val="E7E6E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Lato"/>
                  <a:buNone/>
                </a:pPr>
                <a:endParaRPr sz="1500" b="0" i="0" u="none" strike="noStrike" cap="none">
                  <a:solidFill>
                    <a:srgbClr val="000000"/>
                  </a:solidFill>
                  <a:latin typeface="Lato"/>
                  <a:ea typeface="Lato"/>
                  <a:cs typeface="Lato"/>
                  <a:sym typeface="Lato"/>
                </a:endParaRPr>
              </a:p>
            </p:txBody>
          </p:sp>
          <p:sp>
            <p:nvSpPr>
              <p:cNvPr id="100" name="Google Shape;702;p41">
                <a:extLst>
                  <a:ext uri="{FF2B5EF4-FFF2-40B4-BE49-F238E27FC236}">
                    <a16:creationId xmlns:a16="http://schemas.microsoft.com/office/drawing/2014/main" id="{B6E8A9A2-54E5-7EA2-F77E-A1BBAC6F47E3}"/>
                  </a:ext>
                </a:extLst>
              </p:cNvPr>
              <p:cNvSpPr txBox="1"/>
              <p:nvPr/>
            </p:nvSpPr>
            <p:spPr>
              <a:xfrm>
                <a:off x="16338" y="-1"/>
                <a:ext cx="813600" cy="3342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i="0" u="none" strike="noStrike" cap="none">
                    <a:solidFill>
                      <a:srgbClr val="000000"/>
                    </a:solidFill>
                  </a:rPr>
                  <a:t>Translate</a:t>
                </a:r>
                <a:endParaRPr sz="1100" i="0" u="none" strike="noStrike" cap="none">
                  <a:solidFill>
                    <a:srgbClr val="000000"/>
                  </a:solidFill>
                </a:endParaRPr>
              </a:p>
            </p:txBody>
          </p:sp>
        </p:grpSp>
        <p:cxnSp>
          <p:nvCxnSpPr>
            <p:cNvPr id="12" name="Google Shape;703;p41">
              <a:extLst>
                <a:ext uri="{FF2B5EF4-FFF2-40B4-BE49-F238E27FC236}">
                  <a16:creationId xmlns:a16="http://schemas.microsoft.com/office/drawing/2014/main" id="{6F020154-B189-62A8-EE6B-2C73F7F192F8}"/>
                </a:ext>
              </a:extLst>
            </p:cNvPr>
            <p:cNvCxnSpPr/>
            <p:nvPr/>
          </p:nvCxnSpPr>
          <p:spPr>
            <a:xfrm>
              <a:off x="1985326" y="987633"/>
              <a:ext cx="402900" cy="0"/>
            </a:xfrm>
            <a:prstGeom prst="straightConnector1">
              <a:avLst/>
            </a:prstGeom>
            <a:noFill/>
            <a:ln w="9525" cap="flat" cmpd="sng">
              <a:solidFill>
                <a:srgbClr val="000000"/>
              </a:solidFill>
              <a:prstDash val="solid"/>
              <a:round/>
              <a:headEnd type="none" w="sm" len="sm"/>
              <a:tailEnd type="triangle" w="med" len="med"/>
            </a:ln>
          </p:spPr>
        </p:cxnSp>
        <p:cxnSp>
          <p:nvCxnSpPr>
            <p:cNvPr id="13" name="Google Shape;704;p41">
              <a:extLst>
                <a:ext uri="{FF2B5EF4-FFF2-40B4-BE49-F238E27FC236}">
                  <a16:creationId xmlns:a16="http://schemas.microsoft.com/office/drawing/2014/main" id="{755A8374-A87A-084A-2E67-21DD185F6670}"/>
                </a:ext>
              </a:extLst>
            </p:cNvPr>
            <p:cNvCxnSpPr/>
            <p:nvPr/>
          </p:nvCxnSpPr>
          <p:spPr>
            <a:xfrm>
              <a:off x="3272502" y="987633"/>
              <a:ext cx="374100" cy="0"/>
            </a:xfrm>
            <a:prstGeom prst="straightConnector1">
              <a:avLst/>
            </a:prstGeom>
            <a:noFill/>
            <a:ln w="9525" cap="flat" cmpd="sng">
              <a:solidFill>
                <a:srgbClr val="000000"/>
              </a:solidFill>
              <a:prstDash val="solid"/>
              <a:round/>
              <a:headEnd type="none" w="sm" len="sm"/>
              <a:tailEnd type="triangle" w="med" len="med"/>
            </a:ln>
          </p:spPr>
        </p:cxnSp>
        <p:grpSp>
          <p:nvGrpSpPr>
            <p:cNvPr id="14" name="Google Shape;705;p41">
              <a:extLst>
                <a:ext uri="{FF2B5EF4-FFF2-40B4-BE49-F238E27FC236}">
                  <a16:creationId xmlns:a16="http://schemas.microsoft.com/office/drawing/2014/main" id="{D0CD3867-45B3-FC2F-1E3B-7F8C23AE04C2}"/>
                </a:ext>
              </a:extLst>
            </p:cNvPr>
            <p:cNvGrpSpPr/>
            <p:nvPr/>
          </p:nvGrpSpPr>
          <p:grpSpPr>
            <a:xfrm>
              <a:off x="3504046" y="2189566"/>
              <a:ext cx="989400" cy="334200"/>
              <a:chOff x="-134581" y="8"/>
              <a:chExt cx="989400" cy="334200"/>
            </a:xfrm>
          </p:grpSpPr>
          <p:sp>
            <p:nvSpPr>
              <p:cNvPr id="97" name="Google Shape;706;p41">
                <a:extLst>
                  <a:ext uri="{FF2B5EF4-FFF2-40B4-BE49-F238E27FC236}">
                    <a16:creationId xmlns:a16="http://schemas.microsoft.com/office/drawing/2014/main" id="{3705F80C-C32D-A0FC-6ACF-8579D62D2457}"/>
                  </a:ext>
                </a:extLst>
              </p:cNvPr>
              <p:cNvSpPr/>
              <p:nvPr/>
            </p:nvSpPr>
            <p:spPr>
              <a:xfrm>
                <a:off x="0" y="46669"/>
                <a:ext cx="728100" cy="240900"/>
              </a:xfrm>
              <a:prstGeom prst="roundRect">
                <a:avLst>
                  <a:gd name="adj" fmla="val 16667"/>
                </a:avLst>
              </a:prstGeom>
              <a:solidFill>
                <a:srgbClr val="E7E6E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Lato"/>
                  <a:buNone/>
                </a:pPr>
                <a:endParaRPr sz="1500" b="0" i="0" u="none" strike="noStrike" cap="none">
                  <a:solidFill>
                    <a:srgbClr val="000000"/>
                  </a:solidFill>
                  <a:latin typeface="Lato"/>
                  <a:ea typeface="Lato"/>
                  <a:cs typeface="Lato"/>
                  <a:sym typeface="Lato"/>
                </a:endParaRPr>
              </a:p>
            </p:txBody>
          </p:sp>
          <p:sp>
            <p:nvSpPr>
              <p:cNvPr id="98" name="Google Shape;707;p41">
                <a:extLst>
                  <a:ext uri="{FF2B5EF4-FFF2-40B4-BE49-F238E27FC236}">
                    <a16:creationId xmlns:a16="http://schemas.microsoft.com/office/drawing/2014/main" id="{FF47DD59-9382-FC42-454D-4132C62EC4C6}"/>
                  </a:ext>
                </a:extLst>
              </p:cNvPr>
              <p:cNvSpPr txBox="1"/>
              <p:nvPr/>
            </p:nvSpPr>
            <p:spPr>
              <a:xfrm>
                <a:off x="-134581" y="8"/>
                <a:ext cx="989400" cy="3342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a:t>Probabilistic  Model-checking</a:t>
                </a:r>
                <a:endParaRPr sz="1100" i="0" u="none" strike="noStrike" cap="none">
                  <a:solidFill>
                    <a:srgbClr val="000000"/>
                  </a:solidFill>
                </a:endParaRPr>
              </a:p>
            </p:txBody>
          </p:sp>
        </p:grpSp>
        <p:sp>
          <p:nvSpPr>
            <p:cNvPr id="15" name="Google Shape;708;p41">
              <a:extLst>
                <a:ext uri="{FF2B5EF4-FFF2-40B4-BE49-F238E27FC236}">
                  <a16:creationId xmlns:a16="http://schemas.microsoft.com/office/drawing/2014/main" id="{A4646284-0641-DA03-BEB8-A133E5A93619}"/>
                </a:ext>
              </a:extLst>
            </p:cNvPr>
            <p:cNvSpPr txBox="1"/>
            <p:nvPr/>
          </p:nvSpPr>
          <p:spPr>
            <a:xfrm>
              <a:off x="1224423" y="2198983"/>
              <a:ext cx="773400" cy="334200"/>
            </a:xfrm>
            <a:prstGeom prst="rect">
              <a:avLst/>
            </a:prstGeom>
            <a:noFill/>
            <a:ln>
              <a:noFill/>
            </a:ln>
          </p:spPr>
          <p:txBody>
            <a:bodyPr spcFirstLastPara="1" wrap="square" lIns="121875" tIns="121875" rIns="121875" bIns="121875" anchor="t"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dirty="0"/>
                <a:t>Reliability </a:t>
              </a:r>
              <a:r>
                <a:rPr lang="en-US" sz="1100" i="0" u="none" strike="noStrike" cap="none" dirty="0">
                  <a:solidFill>
                    <a:srgbClr val="000000"/>
                  </a:solidFill>
                </a:rPr>
                <a:t>Metric</a:t>
              </a:r>
              <a:endParaRPr sz="1100" i="0" u="none" strike="noStrike" cap="none" dirty="0">
                <a:solidFill>
                  <a:srgbClr val="000000"/>
                </a:solidFill>
              </a:endParaRPr>
            </a:p>
          </p:txBody>
        </p:sp>
        <p:sp>
          <p:nvSpPr>
            <p:cNvPr id="16" name="Google Shape;709;p41">
              <a:extLst>
                <a:ext uri="{FF2B5EF4-FFF2-40B4-BE49-F238E27FC236}">
                  <a16:creationId xmlns:a16="http://schemas.microsoft.com/office/drawing/2014/main" id="{3F0C404A-ADED-4BD0-67A0-EC6129585ECB}"/>
                </a:ext>
              </a:extLst>
            </p:cNvPr>
            <p:cNvSpPr/>
            <p:nvPr/>
          </p:nvSpPr>
          <p:spPr>
            <a:xfrm>
              <a:off x="1961109" y="2356708"/>
              <a:ext cx="1672758" cy="0"/>
            </a:xfrm>
            <a:custGeom>
              <a:avLst/>
              <a:gdLst/>
              <a:ahLst/>
              <a:cxnLst/>
              <a:rect l="l" t="t" r="r" b="b"/>
              <a:pathLst>
                <a:path w="21600" h="21600" extrusionOk="0">
                  <a:moveTo>
                    <a:pt x="0" y="21600"/>
                  </a:moveTo>
                  <a:lnTo>
                    <a:pt x="21600" y="0"/>
                  </a:lnTo>
                </a:path>
              </a:pathLst>
            </a:custGeom>
            <a:noFill/>
            <a:ln w="9525" cap="flat" cmpd="sng">
              <a:solidFill>
                <a:srgbClr val="000000"/>
              </a:solidFill>
              <a:prstDash val="solid"/>
              <a:round/>
              <a:headEnd type="none" w="sm" len="sm"/>
              <a:tailEnd type="triangle" w="med" len="med"/>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 name="Google Shape;710;p41">
              <a:extLst>
                <a:ext uri="{FF2B5EF4-FFF2-40B4-BE49-F238E27FC236}">
                  <a16:creationId xmlns:a16="http://schemas.microsoft.com/office/drawing/2014/main" id="{EA861168-4E02-4E32-42E3-BF95BB31149C}"/>
                </a:ext>
              </a:extLst>
            </p:cNvPr>
            <p:cNvSpPr/>
            <p:nvPr/>
          </p:nvSpPr>
          <p:spPr>
            <a:xfrm>
              <a:off x="908454" y="1572753"/>
              <a:ext cx="374220" cy="772848"/>
            </a:xfrm>
            <a:custGeom>
              <a:avLst/>
              <a:gdLst/>
              <a:ahLst/>
              <a:cxnLst/>
              <a:rect l="l" t="t" r="r" b="b"/>
              <a:pathLst>
                <a:path w="21600" h="21600" extrusionOk="0">
                  <a:moveTo>
                    <a:pt x="0" y="0"/>
                  </a:moveTo>
                  <a:lnTo>
                    <a:pt x="10800" y="0"/>
                  </a:lnTo>
                  <a:lnTo>
                    <a:pt x="10800" y="21600"/>
                  </a:lnTo>
                  <a:lnTo>
                    <a:pt x="21600" y="21600"/>
                  </a:lnTo>
                </a:path>
              </a:pathLst>
            </a:custGeom>
            <a:noFill/>
            <a:ln w="9525" cap="flat" cmpd="sng">
              <a:solidFill>
                <a:srgbClr val="000000"/>
              </a:solidFill>
              <a:prstDash val="solid"/>
              <a:round/>
              <a:headEnd type="none" w="sm" len="sm"/>
              <a:tailEnd type="triangle" w="med" len="med"/>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 name="Google Shape;711;p41">
              <a:extLst>
                <a:ext uri="{FF2B5EF4-FFF2-40B4-BE49-F238E27FC236}">
                  <a16:creationId xmlns:a16="http://schemas.microsoft.com/office/drawing/2014/main" id="{35963CC0-4790-7F15-7944-8045E8A1E042}"/>
                </a:ext>
              </a:extLst>
            </p:cNvPr>
            <p:cNvSpPr txBox="1"/>
            <p:nvPr/>
          </p:nvSpPr>
          <p:spPr>
            <a:xfrm>
              <a:off x="3191801" y="713014"/>
              <a:ext cx="508500" cy="211800"/>
            </a:xfrm>
            <a:prstGeom prst="rect">
              <a:avLst/>
            </a:prstGeom>
            <a:noFill/>
            <a:ln>
              <a:noFill/>
            </a:ln>
          </p:spPr>
          <p:txBody>
            <a:bodyPr spcFirstLastPara="1" wrap="square" lIns="121875" tIns="121875" rIns="121875" bIns="121875" anchor="t" anchorCtr="0">
              <a:noAutofit/>
            </a:bodyPr>
            <a:lstStyle/>
            <a:p>
              <a:pPr marL="0" marR="0" lvl="0" indent="0" algn="l" rtl="0">
                <a:lnSpc>
                  <a:spcPct val="100000"/>
                </a:lnSpc>
                <a:spcBef>
                  <a:spcPts val="0"/>
                </a:spcBef>
                <a:spcAft>
                  <a:spcPts val="0"/>
                </a:spcAft>
                <a:buClr>
                  <a:srgbClr val="000000"/>
                </a:buClr>
                <a:buSzPts val="1100"/>
                <a:buFont typeface="Lato"/>
                <a:buNone/>
              </a:pPr>
              <a:r>
                <a:rPr lang="en-US" sz="1100"/>
                <a:t>Dynamic</a:t>
              </a:r>
              <a:endParaRPr sz="1100" i="0" u="none" strike="noStrike" cap="none">
                <a:solidFill>
                  <a:srgbClr val="000000"/>
                </a:solidFill>
              </a:endParaRPr>
            </a:p>
          </p:txBody>
        </p:sp>
        <p:grpSp>
          <p:nvGrpSpPr>
            <p:cNvPr id="19" name="Google Shape;712;p41">
              <a:extLst>
                <a:ext uri="{FF2B5EF4-FFF2-40B4-BE49-F238E27FC236}">
                  <a16:creationId xmlns:a16="http://schemas.microsoft.com/office/drawing/2014/main" id="{4A46EA88-AF52-97A2-1B96-6D6A88E98DD0}"/>
                </a:ext>
              </a:extLst>
            </p:cNvPr>
            <p:cNvGrpSpPr/>
            <p:nvPr/>
          </p:nvGrpSpPr>
          <p:grpSpPr>
            <a:xfrm>
              <a:off x="1110193" y="621538"/>
              <a:ext cx="912320" cy="888344"/>
              <a:chOff x="0" y="0"/>
              <a:chExt cx="912320" cy="888344"/>
            </a:xfrm>
          </p:grpSpPr>
          <p:sp>
            <p:nvSpPr>
              <p:cNvPr id="69" name="Google Shape;713;p41">
                <a:extLst>
                  <a:ext uri="{FF2B5EF4-FFF2-40B4-BE49-F238E27FC236}">
                    <a16:creationId xmlns:a16="http://schemas.microsoft.com/office/drawing/2014/main" id="{BA37B3A1-C4A6-CA45-FE0D-E905604D7394}"/>
                  </a:ext>
                </a:extLst>
              </p:cNvPr>
              <p:cNvSpPr/>
              <p:nvPr/>
            </p:nvSpPr>
            <p:spPr>
              <a:xfrm rot="5400000">
                <a:off x="313248" y="2645"/>
                <a:ext cx="211788" cy="206496"/>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70" name="Google Shape;714;p41">
                <a:extLst>
                  <a:ext uri="{FF2B5EF4-FFF2-40B4-BE49-F238E27FC236}">
                    <a16:creationId xmlns:a16="http://schemas.microsoft.com/office/drawing/2014/main" id="{D3EDAD33-41A1-F6FA-8A78-E5F02E3087B4}"/>
                  </a:ext>
                </a:extLst>
              </p:cNvPr>
              <p:cNvGrpSpPr/>
              <p:nvPr/>
            </p:nvGrpSpPr>
            <p:grpSpPr>
              <a:xfrm>
                <a:off x="440509" y="553513"/>
                <a:ext cx="150124" cy="168631"/>
                <a:chOff x="-1" y="-1"/>
                <a:chExt cx="150124" cy="168631"/>
              </a:xfrm>
            </p:grpSpPr>
            <p:sp>
              <p:nvSpPr>
                <p:cNvPr id="94" name="Google Shape;715;p41">
                  <a:extLst>
                    <a:ext uri="{FF2B5EF4-FFF2-40B4-BE49-F238E27FC236}">
                      <a16:creationId xmlns:a16="http://schemas.microsoft.com/office/drawing/2014/main" id="{BFDFA52A-5F99-0258-75E5-037DC5805046}"/>
                    </a:ext>
                  </a:extLst>
                </p:cNvPr>
                <p:cNvSpPr/>
                <p:nvPr/>
              </p:nvSpPr>
              <p:spPr>
                <a:xfrm rot="-5400000">
                  <a:off x="-8560" y="8558"/>
                  <a:ext cx="165996" cy="148878"/>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95" name="Google Shape;716;p41">
                  <a:extLst>
                    <a:ext uri="{FF2B5EF4-FFF2-40B4-BE49-F238E27FC236}">
                      <a16:creationId xmlns:a16="http://schemas.microsoft.com/office/drawing/2014/main" id="{A4C09CD1-7603-3458-DC89-1D0AF6F1DE7A}"/>
                    </a:ext>
                  </a:extLst>
                </p:cNvPr>
                <p:cNvCxnSpPr/>
                <p:nvPr/>
              </p:nvCxnSpPr>
              <p:spPr>
                <a:xfrm rot="10800000" flipH="1">
                  <a:off x="3631" y="30"/>
                  <a:ext cx="70800" cy="168600"/>
                </a:xfrm>
                <a:prstGeom prst="straightConnector1">
                  <a:avLst/>
                </a:prstGeom>
                <a:noFill/>
                <a:ln w="9525" cap="flat" cmpd="sng">
                  <a:solidFill>
                    <a:srgbClr val="44546A"/>
                  </a:solidFill>
                  <a:prstDash val="solid"/>
                  <a:round/>
                  <a:headEnd type="none" w="sm" len="sm"/>
                  <a:tailEnd type="none" w="sm" len="sm"/>
                </a:ln>
              </p:spPr>
            </p:cxnSp>
            <p:cxnSp>
              <p:nvCxnSpPr>
                <p:cNvPr id="96" name="Google Shape;717;p41">
                  <a:extLst>
                    <a:ext uri="{FF2B5EF4-FFF2-40B4-BE49-F238E27FC236}">
                      <a16:creationId xmlns:a16="http://schemas.microsoft.com/office/drawing/2014/main" id="{DB1C5F3B-2E8D-FB03-660A-451793B10CE2}"/>
                    </a:ext>
                  </a:extLst>
                </p:cNvPr>
                <p:cNvCxnSpPr/>
                <p:nvPr/>
              </p:nvCxnSpPr>
              <p:spPr>
                <a:xfrm rot="10800000">
                  <a:off x="74523" y="30"/>
                  <a:ext cx="75600" cy="168600"/>
                </a:xfrm>
                <a:prstGeom prst="straightConnector1">
                  <a:avLst/>
                </a:prstGeom>
                <a:noFill/>
                <a:ln w="9525" cap="flat" cmpd="sng">
                  <a:solidFill>
                    <a:srgbClr val="44546A"/>
                  </a:solidFill>
                  <a:prstDash val="solid"/>
                  <a:round/>
                  <a:headEnd type="none" w="sm" len="sm"/>
                  <a:tailEnd type="none" w="sm" len="sm"/>
                </a:ln>
              </p:spPr>
            </p:cxnSp>
          </p:grpSp>
          <p:grpSp>
            <p:nvGrpSpPr>
              <p:cNvPr id="71" name="Google Shape;718;p41">
                <a:extLst>
                  <a:ext uri="{FF2B5EF4-FFF2-40B4-BE49-F238E27FC236}">
                    <a16:creationId xmlns:a16="http://schemas.microsoft.com/office/drawing/2014/main" id="{7A7530E3-3FDC-DAB6-0B8F-FA17DA099B14}"/>
                  </a:ext>
                </a:extLst>
              </p:cNvPr>
              <p:cNvGrpSpPr/>
              <p:nvPr/>
            </p:nvGrpSpPr>
            <p:grpSpPr>
              <a:xfrm>
                <a:off x="660265" y="538202"/>
                <a:ext cx="252055" cy="144314"/>
                <a:chOff x="-1" y="0"/>
                <a:chExt cx="252055" cy="144314"/>
              </a:xfrm>
            </p:grpSpPr>
            <p:sp>
              <p:nvSpPr>
                <p:cNvPr id="91" name="Google Shape;719;p41">
                  <a:extLst>
                    <a:ext uri="{FF2B5EF4-FFF2-40B4-BE49-F238E27FC236}">
                      <a16:creationId xmlns:a16="http://schemas.microsoft.com/office/drawing/2014/main" id="{DFC3EBB8-3EB7-671D-6811-FF5467511188}"/>
                    </a:ext>
                  </a:extLst>
                </p:cNvPr>
                <p:cNvSpPr/>
                <p:nvPr/>
              </p:nvSpPr>
              <p:spPr>
                <a:xfrm>
                  <a:off x="-1" y="0"/>
                  <a:ext cx="249300" cy="144300"/>
                </a:xfrm>
                <a:prstGeom prst="rect">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92" name="Google Shape;720;p41">
                  <a:extLst>
                    <a:ext uri="{FF2B5EF4-FFF2-40B4-BE49-F238E27FC236}">
                      <a16:creationId xmlns:a16="http://schemas.microsoft.com/office/drawing/2014/main" id="{D42E8AE2-4461-FCD5-252D-774BBF029F6D}"/>
                    </a:ext>
                  </a:extLst>
                </p:cNvPr>
                <p:cNvCxnSpPr/>
                <p:nvPr/>
              </p:nvCxnSpPr>
              <p:spPr>
                <a:xfrm>
                  <a:off x="-1" y="72173"/>
                  <a:ext cx="249300" cy="0"/>
                </a:xfrm>
                <a:prstGeom prst="straightConnector1">
                  <a:avLst/>
                </a:prstGeom>
                <a:noFill/>
                <a:ln w="9525" cap="flat" cmpd="sng">
                  <a:solidFill>
                    <a:srgbClr val="44546A"/>
                  </a:solidFill>
                  <a:prstDash val="solid"/>
                  <a:round/>
                  <a:headEnd type="none" w="sm" len="sm"/>
                  <a:tailEnd type="none" w="sm" len="sm"/>
                </a:ln>
              </p:spPr>
            </p:cxnSp>
            <p:sp>
              <p:nvSpPr>
                <p:cNvPr id="93" name="Google Shape;721;p41">
                  <a:extLst>
                    <a:ext uri="{FF2B5EF4-FFF2-40B4-BE49-F238E27FC236}">
                      <a16:creationId xmlns:a16="http://schemas.microsoft.com/office/drawing/2014/main" id="{B8742436-79DB-2657-38ED-F383FB14BDEF}"/>
                    </a:ext>
                  </a:extLst>
                </p:cNvPr>
                <p:cNvSpPr/>
                <p:nvPr/>
              </p:nvSpPr>
              <p:spPr>
                <a:xfrm flipH="1">
                  <a:off x="181584" y="105650"/>
                  <a:ext cx="70470" cy="38664"/>
                </a:xfrm>
                <a:custGeom>
                  <a:avLst/>
                  <a:gdLst/>
                  <a:ahLst/>
                  <a:cxnLst/>
                  <a:rect l="l" t="t" r="r" b="b"/>
                  <a:pathLst>
                    <a:path w="21600" h="21600" extrusionOk="0">
                      <a:moveTo>
                        <a:pt x="0" y="0"/>
                      </a:moveTo>
                      <a:lnTo>
                        <a:pt x="10800" y="0"/>
                      </a:lnTo>
                      <a:lnTo>
                        <a:pt x="10800" y="21600"/>
                      </a:lnTo>
                      <a:lnTo>
                        <a:pt x="21600" y="21600"/>
                      </a:ln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cxnSp>
            <p:nvCxnSpPr>
              <p:cNvPr id="72" name="Google Shape;722;p41">
                <a:extLst>
                  <a:ext uri="{FF2B5EF4-FFF2-40B4-BE49-F238E27FC236}">
                    <a16:creationId xmlns:a16="http://schemas.microsoft.com/office/drawing/2014/main" id="{ECC5D8F0-DA23-170F-46E8-AC22D646B03D}"/>
                  </a:ext>
                </a:extLst>
              </p:cNvPr>
              <p:cNvCxnSpPr/>
              <p:nvPr/>
            </p:nvCxnSpPr>
            <p:spPr>
              <a:xfrm flipH="1">
                <a:off x="163484" y="157195"/>
                <a:ext cx="207900" cy="279900"/>
              </a:xfrm>
              <a:prstGeom prst="straightConnector1">
                <a:avLst/>
              </a:prstGeom>
              <a:noFill/>
              <a:ln w="9525" cap="flat" cmpd="sng">
                <a:solidFill>
                  <a:srgbClr val="44546A"/>
                </a:solidFill>
                <a:prstDash val="solid"/>
                <a:round/>
                <a:headEnd type="none" w="sm" len="sm"/>
                <a:tailEnd type="none" w="sm" len="sm"/>
              </a:ln>
            </p:spPr>
          </p:cxnSp>
          <p:sp>
            <p:nvSpPr>
              <p:cNvPr id="73" name="Google Shape;723;p41">
                <a:extLst>
                  <a:ext uri="{FF2B5EF4-FFF2-40B4-BE49-F238E27FC236}">
                    <a16:creationId xmlns:a16="http://schemas.microsoft.com/office/drawing/2014/main" id="{A2098E19-D03F-47C1-C5B4-63B13567CD02}"/>
                  </a:ext>
                </a:extLst>
              </p:cNvPr>
              <p:cNvSpPr/>
              <p:nvPr/>
            </p:nvSpPr>
            <p:spPr>
              <a:xfrm rot="-5400000">
                <a:off x="325154" y="283825"/>
                <a:ext cx="188028" cy="15109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74" name="Google Shape;724;p41">
                <a:extLst>
                  <a:ext uri="{FF2B5EF4-FFF2-40B4-BE49-F238E27FC236}">
                    <a16:creationId xmlns:a16="http://schemas.microsoft.com/office/drawing/2014/main" id="{3B76D40D-B12E-829F-767E-DDF1A0C660B7}"/>
                  </a:ext>
                </a:extLst>
              </p:cNvPr>
              <p:cNvCxnSpPr/>
              <p:nvPr/>
            </p:nvCxnSpPr>
            <p:spPr>
              <a:xfrm rot="10800000">
                <a:off x="420165" y="145965"/>
                <a:ext cx="0" cy="119400"/>
              </a:xfrm>
              <a:prstGeom prst="straightConnector1">
                <a:avLst/>
              </a:prstGeom>
              <a:noFill/>
              <a:ln w="9525" cap="flat" cmpd="sng">
                <a:solidFill>
                  <a:srgbClr val="44546A"/>
                </a:solidFill>
                <a:prstDash val="solid"/>
                <a:round/>
                <a:headEnd type="none" w="sm" len="sm"/>
                <a:tailEnd type="none" w="sm" len="sm"/>
              </a:ln>
            </p:spPr>
          </p:cxnSp>
          <p:cxnSp>
            <p:nvCxnSpPr>
              <p:cNvPr id="75" name="Google Shape;725;p41">
                <a:extLst>
                  <a:ext uri="{FF2B5EF4-FFF2-40B4-BE49-F238E27FC236}">
                    <a16:creationId xmlns:a16="http://schemas.microsoft.com/office/drawing/2014/main" id="{FEDBC6AB-C410-EA83-C019-AFBE1CC03AAF}"/>
                  </a:ext>
                </a:extLst>
              </p:cNvPr>
              <p:cNvCxnSpPr/>
              <p:nvPr/>
            </p:nvCxnSpPr>
            <p:spPr>
              <a:xfrm rot="10800000">
                <a:off x="467162" y="159903"/>
                <a:ext cx="317700" cy="378300"/>
              </a:xfrm>
              <a:prstGeom prst="straightConnector1">
                <a:avLst/>
              </a:prstGeom>
              <a:noFill/>
              <a:ln w="9525" cap="flat" cmpd="sng">
                <a:solidFill>
                  <a:srgbClr val="44546A"/>
                </a:solidFill>
                <a:prstDash val="solid"/>
                <a:round/>
                <a:headEnd type="none" w="sm" len="sm"/>
                <a:tailEnd type="none" w="sm" len="sm"/>
              </a:ln>
            </p:spPr>
          </p:cxnSp>
          <p:cxnSp>
            <p:nvCxnSpPr>
              <p:cNvPr id="76" name="Google Shape;726;p41">
                <a:extLst>
                  <a:ext uri="{FF2B5EF4-FFF2-40B4-BE49-F238E27FC236}">
                    <a16:creationId xmlns:a16="http://schemas.microsoft.com/office/drawing/2014/main" id="{B97786E8-6742-2558-EF38-172A2488D032}"/>
                  </a:ext>
                </a:extLst>
              </p:cNvPr>
              <p:cNvCxnSpPr/>
              <p:nvPr/>
            </p:nvCxnSpPr>
            <p:spPr>
              <a:xfrm rot="10800000">
                <a:off x="474438" y="457816"/>
                <a:ext cx="40500" cy="95700"/>
              </a:xfrm>
              <a:prstGeom prst="straightConnector1">
                <a:avLst/>
              </a:prstGeom>
              <a:noFill/>
              <a:ln w="9525" cap="flat" cmpd="sng">
                <a:solidFill>
                  <a:srgbClr val="44546A"/>
                </a:solidFill>
                <a:prstDash val="solid"/>
                <a:round/>
                <a:headEnd type="none" w="sm" len="sm"/>
                <a:tailEnd type="none" w="sm" len="sm"/>
              </a:ln>
            </p:spPr>
          </p:cxnSp>
          <p:sp>
            <p:nvSpPr>
              <p:cNvPr id="77" name="Google Shape;727;p41">
                <a:extLst>
                  <a:ext uri="{FF2B5EF4-FFF2-40B4-BE49-F238E27FC236}">
                    <a16:creationId xmlns:a16="http://schemas.microsoft.com/office/drawing/2014/main" id="{71F63D6D-0561-D65F-4A22-885A74AE3A93}"/>
                  </a:ext>
                </a:extLst>
              </p:cNvPr>
              <p:cNvSpPr/>
              <p:nvPr/>
            </p:nvSpPr>
            <p:spPr>
              <a:xfrm rot="-5400000">
                <a:off x="69510" y="455461"/>
                <a:ext cx="188028" cy="15109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 name="Google Shape;728;p41">
                <a:extLst>
                  <a:ext uri="{FF2B5EF4-FFF2-40B4-BE49-F238E27FC236}">
                    <a16:creationId xmlns:a16="http://schemas.microsoft.com/office/drawing/2014/main" id="{2F81D5AE-EE05-5AA0-5D13-A8BB0C46733E}"/>
                  </a:ext>
                </a:extLst>
              </p:cNvPr>
              <p:cNvSpPr/>
              <p:nvPr/>
            </p:nvSpPr>
            <p:spPr>
              <a:xfrm>
                <a:off x="522391" y="767693"/>
                <a:ext cx="112500" cy="1194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 name="Google Shape;729;p41">
                <a:extLst>
                  <a:ext uri="{FF2B5EF4-FFF2-40B4-BE49-F238E27FC236}">
                    <a16:creationId xmlns:a16="http://schemas.microsoft.com/office/drawing/2014/main" id="{726BC7AE-8C5D-63B4-AF1F-1E58747E9FCE}"/>
                  </a:ext>
                </a:extLst>
              </p:cNvPr>
              <p:cNvSpPr/>
              <p:nvPr/>
            </p:nvSpPr>
            <p:spPr>
              <a:xfrm>
                <a:off x="377643" y="767702"/>
                <a:ext cx="112500" cy="1194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 name="Google Shape;730;p41">
                <a:extLst>
                  <a:ext uri="{FF2B5EF4-FFF2-40B4-BE49-F238E27FC236}">
                    <a16:creationId xmlns:a16="http://schemas.microsoft.com/office/drawing/2014/main" id="{C7130970-8121-ED81-4153-AB364D93CB50}"/>
                  </a:ext>
                </a:extLst>
              </p:cNvPr>
              <p:cNvSpPr/>
              <p:nvPr/>
            </p:nvSpPr>
            <p:spPr>
              <a:xfrm>
                <a:off x="191807" y="767697"/>
                <a:ext cx="112500" cy="1194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 name="Google Shape;731;p41">
                <a:extLst>
                  <a:ext uri="{FF2B5EF4-FFF2-40B4-BE49-F238E27FC236}">
                    <a16:creationId xmlns:a16="http://schemas.microsoft.com/office/drawing/2014/main" id="{88D14662-A407-FC0D-5D2F-7B1399E958B1}"/>
                  </a:ext>
                </a:extLst>
              </p:cNvPr>
              <p:cNvSpPr/>
              <p:nvPr/>
            </p:nvSpPr>
            <p:spPr>
              <a:xfrm>
                <a:off x="0" y="767692"/>
                <a:ext cx="112500" cy="1194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 name="Google Shape;732;p41">
                <a:extLst>
                  <a:ext uri="{FF2B5EF4-FFF2-40B4-BE49-F238E27FC236}">
                    <a16:creationId xmlns:a16="http://schemas.microsoft.com/office/drawing/2014/main" id="{1A665458-E073-A095-1C95-CA5E272AC737}"/>
                  </a:ext>
                </a:extLst>
              </p:cNvPr>
              <p:cNvSpPr/>
              <p:nvPr/>
            </p:nvSpPr>
            <p:spPr>
              <a:xfrm>
                <a:off x="656207" y="768944"/>
                <a:ext cx="112500" cy="1194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 name="Google Shape;733;p41">
                <a:extLst>
                  <a:ext uri="{FF2B5EF4-FFF2-40B4-BE49-F238E27FC236}">
                    <a16:creationId xmlns:a16="http://schemas.microsoft.com/office/drawing/2014/main" id="{7D25552F-A63B-B813-8338-8C120E5A62EB}"/>
                  </a:ext>
                </a:extLst>
              </p:cNvPr>
              <p:cNvSpPr/>
              <p:nvPr/>
            </p:nvSpPr>
            <p:spPr>
              <a:xfrm>
                <a:off x="793074" y="767691"/>
                <a:ext cx="112500" cy="1194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84" name="Google Shape;734;p41">
                <a:extLst>
                  <a:ext uri="{FF2B5EF4-FFF2-40B4-BE49-F238E27FC236}">
                    <a16:creationId xmlns:a16="http://schemas.microsoft.com/office/drawing/2014/main" id="{A5ED9EC1-D971-39DA-C16F-E821ACB8B2B2}"/>
                  </a:ext>
                </a:extLst>
              </p:cNvPr>
              <p:cNvCxnSpPr/>
              <p:nvPr/>
            </p:nvCxnSpPr>
            <p:spPr>
              <a:xfrm rot="10800000" flipH="1">
                <a:off x="58604" y="625030"/>
                <a:ext cx="55200" cy="144300"/>
              </a:xfrm>
              <a:prstGeom prst="straightConnector1">
                <a:avLst/>
              </a:prstGeom>
              <a:noFill/>
              <a:ln w="9525" cap="flat" cmpd="sng">
                <a:solidFill>
                  <a:srgbClr val="44546A"/>
                </a:solidFill>
                <a:prstDash val="solid"/>
                <a:round/>
                <a:headEnd type="none" w="sm" len="sm"/>
                <a:tailEnd type="none" w="sm" len="sm"/>
              </a:ln>
            </p:spPr>
          </p:cxnSp>
          <p:cxnSp>
            <p:nvCxnSpPr>
              <p:cNvPr id="85" name="Google Shape;735;p41">
                <a:extLst>
                  <a:ext uri="{FF2B5EF4-FFF2-40B4-BE49-F238E27FC236}">
                    <a16:creationId xmlns:a16="http://schemas.microsoft.com/office/drawing/2014/main" id="{E27D75A3-D5D3-C79D-B8FB-8616C5575B73}"/>
                  </a:ext>
                </a:extLst>
              </p:cNvPr>
              <p:cNvCxnSpPr/>
              <p:nvPr/>
            </p:nvCxnSpPr>
            <p:spPr>
              <a:xfrm rot="10800000">
                <a:off x="212071" y="627298"/>
                <a:ext cx="36000" cy="140400"/>
              </a:xfrm>
              <a:prstGeom prst="straightConnector1">
                <a:avLst/>
              </a:prstGeom>
              <a:noFill/>
              <a:ln w="9525" cap="flat" cmpd="sng">
                <a:solidFill>
                  <a:srgbClr val="44546A"/>
                </a:solidFill>
                <a:prstDash val="solid"/>
                <a:round/>
                <a:headEnd type="none" w="sm" len="sm"/>
                <a:tailEnd type="none" w="sm" len="sm"/>
              </a:ln>
            </p:spPr>
          </p:cxnSp>
          <p:cxnSp>
            <p:nvCxnSpPr>
              <p:cNvPr id="86" name="Google Shape;736;p41">
                <a:extLst>
                  <a:ext uri="{FF2B5EF4-FFF2-40B4-BE49-F238E27FC236}">
                    <a16:creationId xmlns:a16="http://schemas.microsoft.com/office/drawing/2014/main" id="{48C8B805-83AC-7E4E-AEF4-AED085F2EBFE}"/>
                  </a:ext>
                </a:extLst>
              </p:cNvPr>
              <p:cNvCxnSpPr/>
              <p:nvPr/>
            </p:nvCxnSpPr>
            <p:spPr>
              <a:xfrm rot="10800000" flipH="1">
                <a:off x="249595" y="452884"/>
                <a:ext cx="114900" cy="315000"/>
              </a:xfrm>
              <a:prstGeom prst="straightConnector1">
                <a:avLst/>
              </a:prstGeom>
              <a:noFill/>
              <a:ln w="9525" cap="flat" cmpd="sng">
                <a:solidFill>
                  <a:srgbClr val="44546A"/>
                </a:solidFill>
                <a:prstDash val="solid"/>
                <a:round/>
                <a:headEnd type="none" w="sm" len="sm"/>
                <a:tailEnd type="none" w="sm" len="sm"/>
              </a:ln>
            </p:spPr>
          </p:cxnSp>
          <p:cxnSp>
            <p:nvCxnSpPr>
              <p:cNvPr id="87" name="Google Shape;737;p41">
                <a:extLst>
                  <a:ext uri="{FF2B5EF4-FFF2-40B4-BE49-F238E27FC236}">
                    <a16:creationId xmlns:a16="http://schemas.microsoft.com/office/drawing/2014/main" id="{9EE6E62D-40C8-EA52-311A-DA798C72C902}"/>
                  </a:ext>
                </a:extLst>
              </p:cNvPr>
              <p:cNvCxnSpPr/>
              <p:nvPr/>
            </p:nvCxnSpPr>
            <p:spPr>
              <a:xfrm rot="10800000" flipH="1">
                <a:off x="433906" y="719403"/>
                <a:ext cx="28800" cy="48300"/>
              </a:xfrm>
              <a:prstGeom prst="straightConnector1">
                <a:avLst/>
              </a:prstGeom>
              <a:noFill/>
              <a:ln w="9525" cap="flat" cmpd="sng">
                <a:solidFill>
                  <a:srgbClr val="44546A"/>
                </a:solidFill>
                <a:prstDash val="solid"/>
                <a:round/>
                <a:headEnd type="none" w="sm" len="sm"/>
                <a:tailEnd type="none" w="sm" len="sm"/>
              </a:ln>
            </p:spPr>
          </p:cxnSp>
          <p:cxnSp>
            <p:nvCxnSpPr>
              <p:cNvPr id="88" name="Google Shape;738;p41">
                <a:extLst>
                  <a:ext uri="{FF2B5EF4-FFF2-40B4-BE49-F238E27FC236}">
                    <a16:creationId xmlns:a16="http://schemas.microsoft.com/office/drawing/2014/main" id="{F2A91EA5-47DB-DE5E-540A-B7E823A699B6}"/>
                  </a:ext>
                </a:extLst>
              </p:cNvPr>
              <p:cNvCxnSpPr/>
              <p:nvPr/>
            </p:nvCxnSpPr>
            <p:spPr>
              <a:xfrm rot="10800000">
                <a:off x="565454" y="721794"/>
                <a:ext cx="13200" cy="45900"/>
              </a:xfrm>
              <a:prstGeom prst="straightConnector1">
                <a:avLst/>
              </a:prstGeom>
              <a:noFill/>
              <a:ln w="9525" cap="flat" cmpd="sng">
                <a:solidFill>
                  <a:srgbClr val="44546A"/>
                </a:solidFill>
                <a:prstDash val="solid"/>
                <a:round/>
                <a:headEnd type="none" w="sm" len="sm"/>
                <a:tailEnd type="none" w="sm" len="sm"/>
              </a:ln>
            </p:spPr>
          </p:cxnSp>
          <p:cxnSp>
            <p:nvCxnSpPr>
              <p:cNvPr id="89" name="Google Shape;739;p41">
                <a:extLst>
                  <a:ext uri="{FF2B5EF4-FFF2-40B4-BE49-F238E27FC236}">
                    <a16:creationId xmlns:a16="http://schemas.microsoft.com/office/drawing/2014/main" id="{2D0954C6-65A0-588B-1A42-4C379AA3A4E2}"/>
                  </a:ext>
                </a:extLst>
              </p:cNvPr>
              <p:cNvCxnSpPr/>
              <p:nvPr/>
            </p:nvCxnSpPr>
            <p:spPr>
              <a:xfrm rot="10800000">
                <a:off x="704970" y="686745"/>
                <a:ext cx="7500" cy="82200"/>
              </a:xfrm>
              <a:prstGeom prst="straightConnector1">
                <a:avLst/>
              </a:prstGeom>
              <a:noFill/>
              <a:ln w="9525" cap="flat" cmpd="sng">
                <a:solidFill>
                  <a:srgbClr val="44546A"/>
                </a:solidFill>
                <a:prstDash val="solid"/>
                <a:round/>
                <a:headEnd type="none" w="sm" len="sm"/>
                <a:tailEnd type="none" w="sm" len="sm"/>
              </a:ln>
            </p:spPr>
          </p:cxnSp>
          <p:cxnSp>
            <p:nvCxnSpPr>
              <p:cNvPr id="90" name="Google Shape;740;p41">
                <a:extLst>
                  <a:ext uri="{FF2B5EF4-FFF2-40B4-BE49-F238E27FC236}">
                    <a16:creationId xmlns:a16="http://schemas.microsoft.com/office/drawing/2014/main" id="{BC2AA3F7-3DA8-33E0-FFAB-33C7F5314FF8}"/>
                  </a:ext>
                </a:extLst>
              </p:cNvPr>
              <p:cNvCxnSpPr/>
              <p:nvPr/>
            </p:nvCxnSpPr>
            <p:spPr>
              <a:xfrm rot="10800000">
                <a:off x="839437" y="687892"/>
                <a:ext cx="9900" cy="79800"/>
              </a:xfrm>
              <a:prstGeom prst="straightConnector1">
                <a:avLst/>
              </a:prstGeom>
              <a:noFill/>
              <a:ln w="9525" cap="flat" cmpd="sng">
                <a:solidFill>
                  <a:srgbClr val="44546A"/>
                </a:solidFill>
                <a:prstDash val="solid"/>
                <a:round/>
                <a:headEnd type="none" w="sm" len="sm"/>
                <a:tailEnd type="none" w="sm" len="sm"/>
              </a:ln>
            </p:spPr>
          </p:cxnSp>
        </p:grpSp>
        <p:grpSp>
          <p:nvGrpSpPr>
            <p:cNvPr id="20" name="Google Shape;741;p41">
              <a:extLst>
                <a:ext uri="{FF2B5EF4-FFF2-40B4-BE49-F238E27FC236}">
                  <a16:creationId xmlns:a16="http://schemas.microsoft.com/office/drawing/2014/main" id="{09E31B71-825B-E1DE-BD9E-615F30EE74F3}"/>
                </a:ext>
              </a:extLst>
            </p:cNvPr>
            <p:cNvGrpSpPr/>
            <p:nvPr/>
          </p:nvGrpSpPr>
          <p:grpSpPr>
            <a:xfrm>
              <a:off x="5036373" y="943375"/>
              <a:ext cx="773281" cy="773280"/>
              <a:chOff x="-1" y="0"/>
              <a:chExt cx="773280" cy="773280"/>
            </a:xfrm>
          </p:grpSpPr>
          <p:sp>
            <p:nvSpPr>
              <p:cNvPr id="67" name="Google Shape;742;p41">
                <a:extLst>
                  <a:ext uri="{FF2B5EF4-FFF2-40B4-BE49-F238E27FC236}">
                    <a16:creationId xmlns:a16="http://schemas.microsoft.com/office/drawing/2014/main" id="{724CE23E-4431-6A94-5857-5FA9050BEB23}"/>
                  </a:ext>
                </a:extLst>
              </p:cNvPr>
              <p:cNvSpPr/>
              <p:nvPr/>
            </p:nvSpPr>
            <p:spPr>
              <a:xfrm rot="-5400000" flipH="1">
                <a:off x="-1" y="-1"/>
                <a:ext cx="773280" cy="773280"/>
              </a:xfrm>
              <a:custGeom>
                <a:avLst/>
                <a:gdLst/>
                <a:ahLst/>
                <a:cxnLst/>
                <a:rect l="l" t="t" r="r" b="b"/>
                <a:pathLst>
                  <a:path w="21600" h="21600" extrusionOk="0">
                    <a:moveTo>
                      <a:pt x="0" y="0"/>
                    </a:moveTo>
                    <a:lnTo>
                      <a:pt x="21374" y="0"/>
                    </a:lnTo>
                    <a:lnTo>
                      <a:pt x="21374" y="21600"/>
                    </a:lnTo>
                    <a:lnTo>
                      <a:pt x="21600" y="21600"/>
                    </a:ln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 name="Google Shape;743;p41">
                <a:extLst>
                  <a:ext uri="{FF2B5EF4-FFF2-40B4-BE49-F238E27FC236}">
                    <a16:creationId xmlns:a16="http://schemas.microsoft.com/office/drawing/2014/main" id="{73CC2B93-EBD3-4F93-A7AC-FBDE6F96EDED}"/>
                  </a:ext>
                </a:extLst>
              </p:cNvPr>
              <p:cNvSpPr/>
              <p:nvPr/>
            </p:nvSpPr>
            <p:spPr>
              <a:xfrm>
                <a:off x="-1" y="48329"/>
                <a:ext cx="773280" cy="724788"/>
              </a:xfrm>
              <a:custGeom>
                <a:avLst/>
                <a:gdLst/>
                <a:ahLst/>
                <a:cxnLst/>
                <a:rect l="l" t="t" r="r" b="b"/>
                <a:pathLst>
                  <a:path w="21600" h="21600" extrusionOk="0">
                    <a:moveTo>
                      <a:pt x="0" y="0"/>
                    </a:moveTo>
                    <a:cubicBezTo>
                      <a:pt x="5400" y="0"/>
                      <a:pt x="10800" y="5400"/>
                      <a:pt x="10800" y="10800"/>
                    </a:cubicBezTo>
                    <a:cubicBezTo>
                      <a:pt x="10800" y="16200"/>
                      <a:pt x="16200" y="216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1" name="Google Shape;744;p41">
              <a:extLst>
                <a:ext uri="{FF2B5EF4-FFF2-40B4-BE49-F238E27FC236}">
                  <a16:creationId xmlns:a16="http://schemas.microsoft.com/office/drawing/2014/main" id="{34F54B2A-D986-014F-1414-52D61CA2A7AC}"/>
                </a:ext>
              </a:extLst>
            </p:cNvPr>
            <p:cNvGrpSpPr/>
            <p:nvPr/>
          </p:nvGrpSpPr>
          <p:grpSpPr>
            <a:xfrm>
              <a:off x="3687056" y="621442"/>
              <a:ext cx="1019986" cy="773271"/>
              <a:chOff x="0" y="0"/>
              <a:chExt cx="1019986" cy="773271"/>
            </a:xfrm>
          </p:grpSpPr>
          <p:sp>
            <p:nvSpPr>
              <p:cNvPr id="47" name="Google Shape;745;p41">
                <a:extLst>
                  <a:ext uri="{FF2B5EF4-FFF2-40B4-BE49-F238E27FC236}">
                    <a16:creationId xmlns:a16="http://schemas.microsoft.com/office/drawing/2014/main" id="{4976F12C-54A0-B16C-6DE4-4EC33C43DCFC}"/>
                  </a:ext>
                </a:extLst>
              </p:cNvPr>
              <p:cNvSpPr/>
              <p:nvPr/>
            </p:nvSpPr>
            <p:spPr>
              <a:xfrm>
                <a:off x="0" y="224233"/>
                <a:ext cx="120900" cy="120000"/>
              </a:xfrm>
              <a:prstGeom prst="ellipse">
                <a:avLst/>
              </a:prstGeom>
              <a:solidFill>
                <a:srgbClr val="00FF00"/>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 name="Google Shape;746;p41">
                <a:extLst>
                  <a:ext uri="{FF2B5EF4-FFF2-40B4-BE49-F238E27FC236}">
                    <a16:creationId xmlns:a16="http://schemas.microsoft.com/office/drawing/2014/main" id="{68273CB1-F679-D75F-81C3-31FB1DEB4217}"/>
                  </a:ext>
                </a:extLst>
              </p:cNvPr>
              <p:cNvSpPr/>
              <p:nvPr/>
            </p:nvSpPr>
            <p:spPr>
              <a:xfrm>
                <a:off x="603806" y="0"/>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 name="Google Shape;747;p41">
                <a:extLst>
                  <a:ext uri="{FF2B5EF4-FFF2-40B4-BE49-F238E27FC236}">
                    <a16:creationId xmlns:a16="http://schemas.microsoft.com/office/drawing/2014/main" id="{6755B8D6-C059-8D18-A97A-465FB6E17681}"/>
                  </a:ext>
                </a:extLst>
              </p:cNvPr>
              <p:cNvSpPr/>
              <p:nvPr/>
            </p:nvSpPr>
            <p:spPr>
              <a:xfrm>
                <a:off x="603806" y="465347"/>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 name="Google Shape;748;p41">
                <a:extLst>
                  <a:ext uri="{FF2B5EF4-FFF2-40B4-BE49-F238E27FC236}">
                    <a16:creationId xmlns:a16="http://schemas.microsoft.com/office/drawing/2014/main" id="{8965C888-037A-9D77-0A78-71F71046CCA1}"/>
                  </a:ext>
                </a:extLst>
              </p:cNvPr>
              <p:cNvSpPr/>
              <p:nvPr/>
            </p:nvSpPr>
            <p:spPr>
              <a:xfrm>
                <a:off x="308514" y="465347"/>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 name="Google Shape;749;p41">
                <a:extLst>
                  <a:ext uri="{FF2B5EF4-FFF2-40B4-BE49-F238E27FC236}">
                    <a16:creationId xmlns:a16="http://schemas.microsoft.com/office/drawing/2014/main" id="{442CBACF-814C-0F63-D172-58A82C50C17B}"/>
                  </a:ext>
                </a:extLst>
              </p:cNvPr>
              <p:cNvSpPr/>
              <p:nvPr/>
            </p:nvSpPr>
            <p:spPr>
              <a:xfrm>
                <a:off x="308514" y="2449"/>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 name="Google Shape;750;p41">
                <a:extLst>
                  <a:ext uri="{FF2B5EF4-FFF2-40B4-BE49-F238E27FC236}">
                    <a16:creationId xmlns:a16="http://schemas.microsoft.com/office/drawing/2014/main" id="{8E699A94-DD96-0DB3-08A3-BAB11B5E811B}"/>
                  </a:ext>
                </a:extLst>
              </p:cNvPr>
              <p:cNvSpPr/>
              <p:nvPr/>
            </p:nvSpPr>
            <p:spPr>
              <a:xfrm>
                <a:off x="603800" y="224233"/>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 name="Google Shape;751;p41">
                <a:extLst>
                  <a:ext uri="{FF2B5EF4-FFF2-40B4-BE49-F238E27FC236}">
                    <a16:creationId xmlns:a16="http://schemas.microsoft.com/office/drawing/2014/main" id="{B8FFD5C9-A05B-3BB5-B7F7-B4B029FBE0F6}"/>
                  </a:ext>
                </a:extLst>
              </p:cNvPr>
              <p:cNvSpPr/>
              <p:nvPr/>
            </p:nvSpPr>
            <p:spPr>
              <a:xfrm>
                <a:off x="308514" y="224233"/>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 name="Google Shape;752;p41">
                <a:extLst>
                  <a:ext uri="{FF2B5EF4-FFF2-40B4-BE49-F238E27FC236}">
                    <a16:creationId xmlns:a16="http://schemas.microsoft.com/office/drawing/2014/main" id="{58A096C5-9932-A169-8337-A5766FAB008B}"/>
                  </a:ext>
                </a:extLst>
              </p:cNvPr>
              <p:cNvSpPr/>
              <p:nvPr/>
            </p:nvSpPr>
            <p:spPr>
              <a:xfrm>
                <a:off x="899086" y="224233"/>
                <a:ext cx="120900" cy="1200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55" name="Google Shape;753;p41">
                <a:extLst>
                  <a:ext uri="{FF2B5EF4-FFF2-40B4-BE49-F238E27FC236}">
                    <a16:creationId xmlns:a16="http://schemas.microsoft.com/office/drawing/2014/main" id="{F1EF02AF-3838-8207-9D7D-EC0E0D56DECE}"/>
                  </a:ext>
                </a:extLst>
              </p:cNvPr>
              <p:cNvCxnSpPr/>
              <p:nvPr/>
            </p:nvCxnSpPr>
            <p:spPr>
              <a:xfrm rot="10800000" flipH="1">
                <a:off x="103285" y="62395"/>
                <a:ext cx="205200" cy="179400"/>
              </a:xfrm>
              <a:prstGeom prst="straightConnector1">
                <a:avLst/>
              </a:prstGeom>
              <a:noFill/>
              <a:ln w="9525" cap="flat" cmpd="sng">
                <a:solidFill>
                  <a:srgbClr val="44546A"/>
                </a:solidFill>
                <a:prstDash val="solid"/>
                <a:round/>
                <a:headEnd type="none" w="sm" len="sm"/>
                <a:tailEnd type="triangle" w="med" len="med"/>
              </a:ln>
            </p:spPr>
          </p:cxnSp>
          <p:cxnSp>
            <p:nvCxnSpPr>
              <p:cNvPr id="56" name="Google Shape;754;p41">
                <a:extLst>
                  <a:ext uri="{FF2B5EF4-FFF2-40B4-BE49-F238E27FC236}">
                    <a16:creationId xmlns:a16="http://schemas.microsoft.com/office/drawing/2014/main" id="{D23002DC-3F50-BB4A-F15D-8E9C6CB9540B}"/>
                  </a:ext>
                </a:extLst>
              </p:cNvPr>
              <p:cNvCxnSpPr/>
              <p:nvPr/>
            </p:nvCxnSpPr>
            <p:spPr>
              <a:xfrm>
                <a:off x="121006" y="284190"/>
                <a:ext cx="187500" cy="0"/>
              </a:xfrm>
              <a:prstGeom prst="straightConnector1">
                <a:avLst/>
              </a:prstGeom>
              <a:noFill/>
              <a:ln w="9525" cap="flat" cmpd="sng">
                <a:solidFill>
                  <a:srgbClr val="44546A"/>
                </a:solidFill>
                <a:prstDash val="solid"/>
                <a:round/>
                <a:headEnd type="none" w="sm" len="sm"/>
                <a:tailEnd type="triangle" w="med" len="med"/>
              </a:ln>
            </p:spPr>
          </p:cxnSp>
          <p:cxnSp>
            <p:nvCxnSpPr>
              <p:cNvPr id="57" name="Google Shape;755;p41">
                <a:extLst>
                  <a:ext uri="{FF2B5EF4-FFF2-40B4-BE49-F238E27FC236}">
                    <a16:creationId xmlns:a16="http://schemas.microsoft.com/office/drawing/2014/main" id="{15904881-7CFE-9818-6709-F5D9271DA87C}"/>
                  </a:ext>
                </a:extLst>
              </p:cNvPr>
              <p:cNvCxnSpPr/>
              <p:nvPr/>
            </p:nvCxnSpPr>
            <p:spPr>
              <a:xfrm>
                <a:off x="103285" y="326586"/>
                <a:ext cx="222900" cy="156300"/>
              </a:xfrm>
              <a:prstGeom prst="straightConnector1">
                <a:avLst/>
              </a:prstGeom>
              <a:noFill/>
              <a:ln w="9525" cap="flat" cmpd="sng">
                <a:solidFill>
                  <a:srgbClr val="44546A"/>
                </a:solidFill>
                <a:prstDash val="solid"/>
                <a:round/>
                <a:headEnd type="none" w="sm" len="sm"/>
                <a:tailEnd type="triangle" w="med" len="med"/>
              </a:ln>
            </p:spPr>
          </p:cxnSp>
          <p:cxnSp>
            <p:nvCxnSpPr>
              <p:cNvPr id="58" name="Google Shape;756;p41">
                <a:extLst>
                  <a:ext uri="{FF2B5EF4-FFF2-40B4-BE49-F238E27FC236}">
                    <a16:creationId xmlns:a16="http://schemas.microsoft.com/office/drawing/2014/main" id="{57E67EBB-020A-20FC-67F7-2DDBA0A7B283}"/>
                  </a:ext>
                </a:extLst>
              </p:cNvPr>
              <p:cNvCxnSpPr/>
              <p:nvPr/>
            </p:nvCxnSpPr>
            <p:spPr>
              <a:xfrm rot="10800000" flipH="1">
                <a:off x="429520" y="60007"/>
                <a:ext cx="174300" cy="2400"/>
              </a:xfrm>
              <a:prstGeom prst="straightConnector1">
                <a:avLst/>
              </a:prstGeom>
              <a:noFill/>
              <a:ln w="9525" cap="flat" cmpd="sng">
                <a:solidFill>
                  <a:srgbClr val="44546A"/>
                </a:solidFill>
                <a:prstDash val="solid"/>
                <a:round/>
                <a:headEnd type="none" w="sm" len="sm"/>
                <a:tailEnd type="triangle" w="med" len="med"/>
              </a:ln>
            </p:spPr>
          </p:cxnSp>
          <p:cxnSp>
            <p:nvCxnSpPr>
              <p:cNvPr id="59" name="Google Shape;757;p41">
                <a:extLst>
                  <a:ext uri="{FF2B5EF4-FFF2-40B4-BE49-F238E27FC236}">
                    <a16:creationId xmlns:a16="http://schemas.microsoft.com/office/drawing/2014/main" id="{8AAD0F8C-8E1E-8FBA-86D2-8795D9FB9954}"/>
                  </a:ext>
                </a:extLst>
              </p:cNvPr>
              <p:cNvCxnSpPr/>
              <p:nvPr/>
            </p:nvCxnSpPr>
            <p:spPr>
              <a:xfrm>
                <a:off x="411800" y="104802"/>
                <a:ext cx="504900" cy="136800"/>
              </a:xfrm>
              <a:prstGeom prst="straightConnector1">
                <a:avLst/>
              </a:prstGeom>
              <a:noFill/>
              <a:ln w="9525" cap="flat" cmpd="sng">
                <a:solidFill>
                  <a:srgbClr val="44546A"/>
                </a:solidFill>
                <a:prstDash val="solid"/>
                <a:round/>
                <a:headEnd type="none" w="sm" len="sm"/>
                <a:tailEnd type="triangle" w="med" len="med"/>
              </a:ln>
            </p:spPr>
          </p:cxnSp>
          <p:cxnSp>
            <p:nvCxnSpPr>
              <p:cNvPr id="60" name="Google Shape;758;p41">
                <a:extLst>
                  <a:ext uri="{FF2B5EF4-FFF2-40B4-BE49-F238E27FC236}">
                    <a16:creationId xmlns:a16="http://schemas.microsoft.com/office/drawing/2014/main" id="{802EF102-7774-209C-8AB7-6C2883B5164D}"/>
                  </a:ext>
                </a:extLst>
              </p:cNvPr>
              <p:cNvCxnSpPr/>
              <p:nvPr/>
            </p:nvCxnSpPr>
            <p:spPr>
              <a:xfrm>
                <a:off x="429520" y="284190"/>
                <a:ext cx="174300" cy="0"/>
              </a:xfrm>
              <a:prstGeom prst="straightConnector1">
                <a:avLst/>
              </a:prstGeom>
              <a:noFill/>
              <a:ln w="9525" cap="flat" cmpd="sng">
                <a:solidFill>
                  <a:srgbClr val="44546A"/>
                </a:solidFill>
                <a:prstDash val="solid"/>
                <a:round/>
                <a:headEnd type="none" w="sm" len="sm"/>
                <a:tailEnd type="triangle" w="med" len="med"/>
              </a:ln>
            </p:spPr>
          </p:cxnSp>
          <p:cxnSp>
            <p:nvCxnSpPr>
              <p:cNvPr id="61" name="Google Shape;759;p41">
                <a:extLst>
                  <a:ext uri="{FF2B5EF4-FFF2-40B4-BE49-F238E27FC236}">
                    <a16:creationId xmlns:a16="http://schemas.microsoft.com/office/drawing/2014/main" id="{C5672ACC-97CE-4008-43EE-C1EBE547469B}"/>
                  </a:ext>
                </a:extLst>
              </p:cNvPr>
              <p:cNvCxnSpPr/>
              <p:nvPr/>
            </p:nvCxnSpPr>
            <p:spPr>
              <a:xfrm>
                <a:off x="724807" y="284190"/>
                <a:ext cx="174300" cy="0"/>
              </a:xfrm>
              <a:prstGeom prst="straightConnector1">
                <a:avLst/>
              </a:prstGeom>
              <a:noFill/>
              <a:ln w="9525" cap="flat" cmpd="sng">
                <a:solidFill>
                  <a:srgbClr val="44546A"/>
                </a:solidFill>
                <a:prstDash val="solid"/>
                <a:round/>
                <a:headEnd type="none" w="sm" len="sm"/>
                <a:tailEnd type="triangle" w="med" len="med"/>
              </a:ln>
            </p:spPr>
          </p:cxnSp>
          <p:cxnSp>
            <p:nvCxnSpPr>
              <p:cNvPr id="62" name="Google Shape;760;p41">
                <a:extLst>
                  <a:ext uri="{FF2B5EF4-FFF2-40B4-BE49-F238E27FC236}">
                    <a16:creationId xmlns:a16="http://schemas.microsoft.com/office/drawing/2014/main" id="{091C328C-3E53-3E54-470E-394129560EED}"/>
                  </a:ext>
                </a:extLst>
              </p:cNvPr>
              <p:cNvCxnSpPr/>
              <p:nvPr/>
            </p:nvCxnSpPr>
            <p:spPr>
              <a:xfrm>
                <a:off x="429520" y="525305"/>
                <a:ext cx="174300" cy="0"/>
              </a:xfrm>
              <a:prstGeom prst="straightConnector1">
                <a:avLst/>
              </a:prstGeom>
              <a:noFill/>
              <a:ln w="9525" cap="flat" cmpd="sng">
                <a:solidFill>
                  <a:srgbClr val="44546A"/>
                </a:solidFill>
                <a:prstDash val="solid"/>
                <a:round/>
                <a:headEnd type="none" w="sm" len="sm"/>
                <a:tailEnd type="triangle" w="med" len="med"/>
              </a:ln>
            </p:spPr>
          </p:cxnSp>
          <p:sp>
            <p:nvSpPr>
              <p:cNvPr id="63" name="Google Shape;761;p41">
                <a:extLst>
                  <a:ext uri="{FF2B5EF4-FFF2-40B4-BE49-F238E27FC236}">
                    <a16:creationId xmlns:a16="http://schemas.microsoft.com/office/drawing/2014/main" id="{CDFCC163-A25D-083E-CBCD-AF722F007EE5}"/>
                  </a:ext>
                </a:extLst>
              </p:cNvPr>
              <p:cNvSpPr/>
              <p:nvPr/>
            </p:nvSpPr>
            <p:spPr>
              <a:xfrm>
                <a:off x="724813" y="59957"/>
                <a:ext cx="234738" cy="164322"/>
              </a:xfrm>
              <a:custGeom>
                <a:avLst/>
                <a:gdLst/>
                <a:ahLst/>
                <a:cxnLst/>
                <a:rect l="l" t="t" r="r" b="b"/>
                <a:pathLst>
                  <a:path w="21600" h="21600" extrusionOk="0">
                    <a:moveTo>
                      <a:pt x="0" y="0"/>
                    </a:moveTo>
                    <a:cubicBezTo>
                      <a:pt x="10800" y="0"/>
                      <a:pt x="21600" y="108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 name="Google Shape;762;p41">
                <a:extLst>
                  <a:ext uri="{FF2B5EF4-FFF2-40B4-BE49-F238E27FC236}">
                    <a16:creationId xmlns:a16="http://schemas.microsoft.com/office/drawing/2014/main" id="{05AFA7F0-E432-72FE-1270-63DBFA6FD139}"/>
                  </a:ext>
                </a:extLst>
              </p:cNvPr>
              <p:cNvSpPr/>
              <p:nvPr/>
            </p:nvSpPr>
            <p:spPr>
              <a:xfrm rot="10800000" flipH="1">
                <a:off x="724813" y="344136"/>
                <a:ext cx="234738" cy="181170"/>
              </a:xfrm>
              <a:custGeom>
                <a:avLst/>
                <a:gdLst/>
                <a:ahLst/>
                <a:cxnLst/>
                <a:rect l="l" t="t" r="r" b="b"/>
                <a:pathLst>
                  <a:path w="21600" h="21600" extrusionOk="0">
                    <a:moveTo>
                      <a:pt x="0" y="0"/>
                    </a:moveTo>
                    <a:cubicBezTo>
                      <a:pt x="10800" y="0"/>
                      <a:pt x="21600" y="108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 name="Google Shape;763;p41">
                <a:extLst>
                  <a:ext uri="{FF2B5EF4-FFF2-40B4-BE49-F238E27FC236}">
                    <a16:creationId xmlns:a16="http://schemas.microsoft.com/office/drawing/2014/main" id="{81E6E3FD-174C-549E-5DD4-FA02C77DE7A5}"/>
                  </a:ext>
                </a:extLst>
              </p:cNvPr>
              <p:cNvSpPr/>
              <p:nvPr/>
            </p:nvSpPr>
            <p:spPr>
              <a:xfrm rot="-5400000">
                <a:off x="483755" y="254628"/>
                <a:ext cx="446688" cy="590598"/>
              </a:xfrm>
              <a:custGeom>
                <a:avLst/>
                <a:gdLst/>
                <a:ahLst/>
                <a:cxnLst/>
                <a:rect l="l" t="t" r="r" b="b"/>
                <a:pathLst>
                  <a:path w="21600" h="21600" extrusionOk="0">
                    <a:moveTo>
                      <a:pt x="9940" y="0"/>
                    </a:moveTo>
                    <a:cubicBezTo>
                      <a:pt x="4970" y="0"/>
                      <a:pt x="0" y="5400"/>
                      <a:pt x="0" y="10800"/>
                    </a:cubicBezTo>
                    <a:cubicBezTo>
                      <a:pt x="0" y="16200"/>
                      <a:pt x="10800" y="216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 name="Google Shape;764;p41">
                <a:extLst>
                  <a:ext uri="{FF2B5EF4-FFF2-40B4-BE49-F238E27FC236}">
                    <a16:creationId xmlns:a16="http://schemas.microsoft.com/office/drawing/2014/main" id="{980D1CE7-D395-6F2C-AB99-27506EEBCA13}"/>
                  </a:ext>
                </a:extLst>
              </p:cNvPr>
              <p:cNvSpPr/>
              <p:nvPr/>
            </p:nvSpPr>
            <p:spPr>
              <a:xfrm rot="-5400000" flipH="1">
                <a:off x="561676" y="176709"/>
                <a:ext cx="205200" cy="504954"/>
              </a:xfrm>
              <a:custGeom>
                <a:avLst/>
                <a:gdLst/>
                <a:ahLst/>
                <a:cxnLst/>
                <a:rect l="l" t="t" r="r" b="b"/>
                <a:pathLst>
                  <a:path w="21600" h="21600" extrusionOk="0">
                    <a:moveTo>
                      <a:pt x="0" y="0"/>
                    </a:moveTo>
                    <a:cubicBezTo>
                      <a:pt x="10800" y="0"/>
                      <a:pt x="21600" y="5400"/>
                      <a:pt x="21600" y="10800"/>
                    </a:cubicBezTo>
                    <a:cubicBezTo>
                      <a:pt x="21600" y="16200"/>
                      <a:pt x="10823" y="21600"/>
                      <a:pt x="46"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22" name="Google Shape;765;p41" descr="Google Shape;294;p32">
              <a:extLst>
                <a:ext uri="{FF2B5EF4-FFF2-40B4-BE49-F238E27FC236}">
                  <a16:creationId xmlns:a16="http://schemas.microsoft.com/office/drawing/2014/main" id="{079A3D3C-30A5-EB18-18FE-C8ABCAB0FEE2}"/>
                </a:ext>
              </a:extLst>
            </p:cNvPr>
            <p:cNvPicPr preferRelativeResize="0"/>
            <p:nvPr/>
          </p:nvPicPr>
          <p:blipFill rotWithShape="1">
            <a:blip r:embed="rId4">
              <a:alphaModFix/>
            </a:blip>
            <a:srcRect l="14990" t="13942" r="15670" b="13740"/>
            <a:stretch/>
          </p:blipFill>
          <p:spPr>
            <a:xfrm>
              <a:off x="0" y="770307"/>
              <a:ext cx="859594" cy="896594"/>
            </a:xfrm>
            <a:prstGeom prst="rect">
              <a:avLst/>
            </a:prstGeom>
            <a:noFill/>
            <a:ln>
              <a:noFill/>
            </a:ln>
          </p:spPr>
        </p:pic>
        <p:sp>
          <p:nvSpPr>
            <p:cNvPr id="23" name="Google Shape;766;p41">
              <a:extLst>
                <a:ext uri="{FF2B5EF4-FFF2-40B4-BE49-F238E27FC236}">
                  <a16:creationId xmlns:a16="http://schemas.microsoft.com/office/drawing/2014/main" id="{B30491FF-4B89-FFCD-4855-161C9F5F532E}"/>
                </a:ext>
              </a:extLst>
            </p:cNvPr>
            <p:cNvSpPr txBox="1"/>
            <p:nvPr/>
          </p:nvSpPr>
          <p:spPr>
            <a:xfrm>
              <a:off x="3930312" y="1373933"/>
              <a:ext cx="859500" cy="240900"/>
            </a:xfrm>
            <a:prstGeom prst="rect">
              <a:avLst/>
            </a:prstGeom>
            <a:noFill/>
            <a:ln>
              <a:noFill/>
            </a:ln>
          </p:spPr>
          <p:txBody>
            <a:bodyPr spcFirstLastPara="1" wrap="square" lIns="121875" tIns="121875" rIns="121875" bIns="121875" anchor="t"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i="0" u="none" strike="noStrike" cap="none">
                  <a:solidFill>
                    <a:srgbClr val="000000"/>
                  </a:solidFill>
                </a:rPr>
                <a:t>Markov model</a:t>
              </a:r>
              <a:endParaRPr sz="1100" i="0" u="none" strike="noStrike" cap="none">
                <a:solidFill>
                  <a:srgbClr val="000000"/>
                </a:solidFill>
              </a:endParaRPr>
            </a:p>
          </p:txBody>
        </p:sp>
        <p:sp>
          <p:nvSpPr>
            <p:cNvPr id="24" name="Google Shape;767;p41">
              <a:extLst>
                <a:ext uri="{FF2B5EF4-FFF2-40B4-BE49-F238E27FC236}">
                  <a16:creationId xmlns:a16="http://schemas.microsoft.com/office/drawing/2014/main" id="{7C040535-7CD3-B548-B8EE-BD23334F4072}"/>
                </a:ext>
              </a:extLst>
            </p:cNvPr>
            <p:cNvSpPr txBox="1"/>
            <p:nvPr/>
          </p:nvSpPr>
          <p:spPr>
            <a:xfrm>
              <a:off x="1299410" y="1481690"/>
              <a:ext cx="650100" cy="334200"/>
            </a:xfrm>
            <a:prstGeom prst="rect">
              <a:avLst/>
            </a:prstGeom>
            <a:noFill/>
            <a:ln>
              <a:noFill/>
            </a:ln>
          </p:spPr>
          <p:txBody>
            <a:bodyPr spcFirstLastPara="1" wrap="square" lIns="121875" tIns="121875" rIns="121875" bIns="121875" anchor="t"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a:t>Dynamic Fault Tree</a:t>
              </a:r>
              <a:endParaRPr sz="1100" i="0" u="none" strike="noStrike" cap="none">
                <a:solidFill>
                  <a:srgbClr val="000000"/>
                </a:solidFill>
              </a:endParaRPr>
            </a:p>
          </p:txBody>
        </p:sp>
        <p:sp>
          <p:nvSpPr>
            <p:cNvPr id="25" name="Google Shape;768;p41">
              <a:extLst>
                <a:ext uri="{FF2B5EF4-FFF2-40B4-BE49-F238E27FC236}">
                  <a16:creationId xmlns:a16="http://schemas.microsoft.com/office/drawing/2014/main" id="{8AA70080-96A7-8270-1429-CC679937D60B}"/>
                </a:ext>
              </a:extLst>
            </p:cNvPr>
            <p:cNvSpPr txBox="1"/>
            <p:nvPr/>
          </p:nvSpPr>
          <p:spPr>
            <a:xfrm>
              <a:off x="5036374" y="1700043"/>
              <a:ext cx="635400" cy="334200"/>
            </a:xfrm>
            <a:prstGeom prst="rect">
              <a:avLst/>
            </a:prstGeom>
            <a:noFill/>
            <a:ln>
              <a:noFill/>
            </a:ln>
          </p:spPr>
          <p:txBody>
            <a:bodyPr spcFirstLastPara="1" wrap="square" lIns="121875" tIns="121875" rIns="121875" bIns="121875" anchor="t"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a:t>Results</a:t>
              </a:r>
              <a:endParaRPr sz="1100" i="0" u="none" strike="noStrike" cap="none">
                <a:solidFill>
                  <a:srgbClr val="000000"/>
                </a:solidFill>
              </a:endParaRPr>
            </a:p>
          </p:txBody>
        </p:sp>
        <p:sp>
          <p:nvSpPr>
            <p:cNvPr id="26" name="Google Shape;769;p41">
              <a:extLst>
                <a:ext uri="{FF2B5EF4-FFF2-40B4-BE49-F238E27FC236}">
                  <a16:creationId xmlns:a16="http://schemas.microsoft.com/office/drawing/2014/main" id="{FCA9F7F2-6716-28C7-95A2-443C26113066}"/>
                </a:ext>
              </a:extLst>
            </p:cNvPr>
            <p:cNvSpPr txBox="1"/>
            <p:nvPr/>
          </p:nvSpPr>
          <p:spPr>
            <a:xfrm>
              <a:off x="131122" y="1700043"/>
              <a:ext cx="650100" cy="334200"/>
            </a:xfrm>
            <a:prstGeom prst="rect">
              <a:avLst/>
            </a:prstGeom>
            <a:noFill/>
            <a:ln>
              <a:noFill/>
            </a:ln>
          </p:spPr>
          <p:txBody>
            <a:bodyPr spcFirstLastPara="1" wrap="square" lIns="121875" tIns="121875" rIns="121875" bIns="121875" anchor="t"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i="0" u="none" strike="noStrike" cap="none">
                  <a:solidFill>
                    <a:srgbClr val="000000"/>
                  </a:solidFill>
                </a:rPr>
                <a:t>System</a:t>
              </a:r>
              <a:endParaRPr sz="1100" i="0" u="none" strike="noStrike" cap="none">
                <a:solidFill>
                  <a:srgbClr val="000000"/>
                </a:solidFill>
              </a:endParaRPr>
            </a:p>
          </p:txBody>
        </p:sp>
        <p:sp>
          <p:nvSpPr>
            <p:cNvPr id="27" name="Google Shape;770;p41">
              <a:extLst>
                <a:ext uri="{FF2B5EF4-FFF2-40B4-BE49-F238E27FC236}">
                  <a16:creationId xmlns:a16="http://schemas.microsoft.com/office/drawing/2014/main" id="{F4F003A4-F612-7E7F-97C7-45126C2F9AF7}"/>
                </a:ext>
              </a:extLst>
            </p:cNvPr>
            <p:cNvSpPr/>
            <p:nvPr/>
          </p:nvSpPr>
          <p:spPr>
            <a:xfrm rot="10800000" flipH="1">
              <a:off x="4375430" y="1344722"/>
              <a:ext cx="667008" cy="1031886"/>
            </a:xfrm>
            <a:custGeom>
              <a:avLst/>
              <a:gdLst/>
              <a:ahLst/>
              <a:cxnLst/>
              <a:rect l="l" t="t" r="r" b="b"/>
              <a:pathLst>
                <a:path w="21600" h="21600" extrusionOk="0">
                  <a:moveTo>
                    <a:pt x="0" y="63"/>
                  </a:moveTo>
                  <a:lnTo>
                    <a:pt x="16653" y="0"/>
                  </a:lnTo>
                  <a:lnTo>
                    <a:pt x="16653" y="21600"/>
                  </a:lnTo>
                  <a:lnTo>
                    <a:pt x="21600" y="21600"/>
                  </a:lnTo>
                </a:path>
              </a:pathLst>
            </a:custGeom>
            <a:noFill/>
            <a:ln w="9525" cap="flat" cmpd="sng">
              <a:solidFill>
                <a:srgbClr val="000000"/>
              </a:solidFill>
              <a:prstDash val="solid"/>
              <a:round/>
              <a:headEnd type="none" w="sm" len="sm"/>
              <a:tailEnd type="triangle" w="med" len="med"/>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28" name="Google Shape;771;p41">
              <a:extLst>
                <a:ext uri="{FF2B5EF4-FFF2-40B4-BE49-F238E27FC236}">
                  <a16:creationId xmlns:a16="http://schemas.microsoft.com/office/drawing/2014/main" id="{85C20FB8-55FE-5632-22A0-21489816E941}"/>
                </a:ext>
              </a:extLst>
            </p:cNvPr>
            <p:cNvCxnSpPr/>
            <p:nvPr/>
          </p:nvCxnSpPr>
          <p:spPr>
            <a:xfrm>
              <a:off x="2925264" y="1170363"/>
              <a:ext cx="0" cy="405900"/>
            </a:xfrm>
            <a:prstGeom prst="straightConnector1">
              <a:avLst/>
            </a:prstGeom>
            <a:noFill/>
            <a:ln w="9525" cap="flat" cmpd="sng">
              <a:solidFill>
                <a:srgbClr val="000000"/>
              </a:solidFill>
              <a:prstDash val="solid"/>
              <a:round/>
              <a:headEnd type="none" w="sm" len="sm"/>
              <a:tailEnd type="triangle" w="med" len="med"/>
            </a:ln>
          </p:spPr>
        </p:cxnSp>
        <p:sp>
          <p:nvSpPr>
            <p:cNvPr id="29" name="Google Shape;772;p41">
              <a:extLst>
                <a:ext uri="{FF2B5EF4-FFF2-40B4-BE49-F238E27FC236}">
                  <a16:creationId xmlns:a16="http://schemas.microsoft.com/office/drawing/2014/main" id="{2238FD6F-AC73-5C2E-A290-AF745746238A}"/>
                </a:ext>
              </a:extLst>
            </p:cNvPr>
            <p:cNvSpPr txBox="1"/>
            <p:nvPr/>
          </p:nvSpPr>
          <p:spPr>
            <a:xfrm>
              <a:off x="2881490" y="1165782"/>
              <a:ext cx="478800" cy="205200"/>
            </a:xfrm>
            <a:prstGeom prst="rect">
              <a:avLst/>
            </a:prstGeom>
            <a:noFill/>
            <a:ln>
              <a:noFill/>
            </a:ln>
          </p:spPr>
          <p:txBody>
            <a:bodyPr spcFirstLastPara="1" wrap="square" lIns="121875" tIns="121875" rIns="121875" bIns="121875" anchor="t" anchorCtr="0">
              <a:noAutofit/>
            </a:bodyPr>
            <a:lstStyle/>
            <a:p>
              <a:pPr marL="0" marR="0" lvl="0" indent="0" algn="l" rtl="0">
                <a:lnSpc>
                  <a:spcPct val="100000"/>
                </a:lnSpc>
                <a:spcBef>
                  <a:spcPts val="0"/>
                </a:spcBef>
                <a:spcAft>
                  <a:spcPts val="0"/>
                </a:spcAft>
                <a:buClr>
                  <a:srgbClr val="000000"/>
                </a:buClr>
                <a:buSzPts val="1100"/>
                <a:buFont typeface="Lato"/>
                <a:buNone/>
              </a:pPr>
              <a:r>
                <a:rPr lang="en-US" sz="1100"/>
                <a:t>Static</a:t>
              </a:r>
              <a:endParaRPr sz="1100" i="0" u="none" strike="noStrike" cap="none">
                <a:solidFill>
                  <a:srgbClr val="000000"/>
                </a:solidFill>
              </a:endParaRPr>
            </a:p>
          </p:txBody>
        </p:sp>
        <p:sp>
          <p:nvSpPr>
            <p:cNvPr id="30" name="Google Shape;773;p41">
              <a:extLst>
                <a:ext uri="{FF2B5EF4-FFF2-40B4-BE49-F238E27FC236}">
                  <a16:creationId xmlns:a16="http://schemas.microsoft.com/office/drawing/2014/main" id="{7EF57355-2CC0-77E0-7E23-66E5A24A96E7}"/>
                </a:ext>
              </a:extLst>
            </p:cNvPr>
            <p:cNvSpPr/>
            <p:nvPr/>
          </p:nvSpPr>
          <p:spPr>
            <a:xfrm>
              <a:off x="3413922" y="1743414"/>
              <a:ext cx="590598" cy="497556"/>
            </a:xfrm>
            <a:custGeom>
              <a:avLst/>
              <a:gdLst/>
              <a:ahLst/>
              <a:cxnLst/>
              <a:rect l="l" t="t" r="r" b="b"/>
              <a:pathLst>
                <a:path w="21600" h="21600" extrusionOk="0">
                  <a:moveTo>
                    <a:pt x="0" y="0"/>
                  </a:moveTo>
                  <a:lnTo>
                    <a:pt x="21600" y="0"/>
                  </a:lnTo>
                  <a:lnTo>
                    <a:pt x="21600" y="21600"/>
                  </a:lnTo>
                </a:path>
              </a:pathLst>
            </a:custGeom>
            <a:noFill/>
            <a:ln w="9525" cap="flat" cmpd="sng">
              <a:solidFill>
                <a:srgbClr val="000000"/>
              </a:solidFill>
              <a:prstDash val="solid"/>
              <a:round/>
              <a:headEnd type="none" w="sm" len="sm"/>
              <a:tailEnd type="triangle" w="med" len="med"/>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31" name="Google Shape;774;p41">
              <a:extLst>
                <a:ext uri="{FF2B5EF4-FFF2-40B4-BE49-F238E27FC236}">
                  <a16:creationId xmlns:a16="http://schemas.microsoft.com/office/drawing/2014/main" id="{DDEE7C41-9865-181E-607F-832BEE5A5D18}"/>
                </a:ext>
              </a:extLst>
            </p:cNvPr>
            <p:cNvGrpSpPr/>
            <p:nvPr/>
          </p:nvGrpSpPr>
          <p:grpSpPr>
            <a:xfrm>
              <a:off x="2510354" y="1572926"/>
              <a:ext cx="986172" cy="386578"/>
              <a:chOff x="-1" y="0"/>
              <a:chExt cx="986172" cy="386578"/>
            </a:xfrm>
          </p:grpSpPr>
          <p:sp>
            <p:nvSpPr>
              <p:cNvPr id="33" name="Google Shape;775;p41">
                <a:extLst>
                  <a:ext uri="{FF2B5EF4-FFF2-40B4-BE49-F238E27FC236}">
                    <a16:creationId xmlns:a16="http://schemas.microsoft.com/office/drawing/2014/main" id="{7091FD9F-AAE7-3F51-3691-A2DB4D00EA6B}"/>
                  </a:ext>
                </a:extLst>
              </p:cNvPr>
              <p:cNvSpPr/>
              <p:nvPr/>
            </p:nvSpPr>
            <p:spPr>
              <a:xfrm>
                <a:off x="118677" y="3728"/>
                <a:ext cx="135000" cy="1389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34" name="Google Shape;776;p41">
                <a:extLst>
                  <a:ext uri="{FF2B5EF4-FFF2-40B4-BE49-F238E27FC236}">
                    <a16:creationId xmlns:a16="http://schemas.microsoft.com/office/drawing/2014/main" id="{DA55EDFA-4E16-658E-2557-3B528B1100BE}"/>
                  </a:ext>
                </a:extLst>
              </p:cNvPr>
              <p:cNvSpPr/>
              <p:nvPr/>
            </p:nvSpPr>
            <p:spPr>
              <a:xfrm>
                <a:off x="559203" y="78735"/>
                <a:ext cx="135000" cy="1389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35" name="Google Shape;777;p41">
                <a:extLst>
                  <a:ext uri="{FF2B5EF4-FFF2-40B4-BE49-F238E27FC236}">
                    <a16:creationId xmlns:a16="http://schemas.microsoft.com/office/drawing/2014/main" id="{8FF97EF8-CA98-A06B-B5A0-2E591818CE94}"/>
                  </a:ext>
                </a:extLst>
              </p:cNvPr>
              <p:cNvSpPr/>
              <p:nvPr/>
            </p:nvSpPr>
            <p:spPr>
              <a:xfrm>
                <a:off x="338934" y="151093"/>
                <a:ext cx="135000" cy="1389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36" name="Google Shape;778;p41">
                <a:extLst>
                  <a:ext uri="{FF2B5EF4-FFF2-40B4-BE49-F238E27FC236}">
                    <a16:creationId xmlns:a16="http://schemas.microsoft.com/office/drawing/2014/main" id="{E388067E-5DC2-EB38-EFF9-0C3CAC9C006B}"/>
                  </a:ext>
                </a:extLst>
              </p:cNvPr>
              <p:cNvSpPr/>
              <p:nvPr/>
            </p:nvSpPr>
            <p:spPr>
              <a:xfrm>
                <a:off x="-1" y="217514"/>
                <a:ext cx="135000" cy="1389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37" name="Google Shape;779;p41">
                <a:extLst>
                  <a:ext uri="{FF2B5EF4-FFF2-40B4-BE49-F238E27FC236}">
                    <a16:creationId xmlns:a16="http://schemas.microsoft.com/office/drawing/2014/main" id="{9E0C02CB-9518-B84D-A000-D7C6AB5E140D}"/>
                  </a:ext>
                </a:extLst>
              </p:cNvPr>
              <p:cNvSpPr/>
              <p:nvPr/>
            </p:nvSpPr>
            <p:spPr>
              <a:xfrm>
                <a:off x="886571" y="0"/>
                <a:ext cx="99600" cy="96300"/>
              </a:xfrm>
              <a:prstGeom prst="rect">
                <a:avLst/>
              </a:prstGeom>
              <a:solidFill>
                <a:srgbClr val="000000"/>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Lato"/>
                  <a:buNone/>
                </a:pPr>
                <a:endParaRPr sz="1500" b="0" i="0" u="none" strike="noStrike" cap="none">
                  <a:solidFill>
                    <a:srgbClr val="000000"/>
                  </a:solidFill>
                  <a:latin typeface="Lato"/>
                  <a:ea typeface="Lato"/>
                  <a:cs typeface="Lato"/>
                  <a:sym typeface="Lato"/>
                </a:endParaRPr>
              </a:p>
            </p:txBody>
          </p:sp>
          <p:sp>
            <p:nvSpPr>
              <p:cNvPr id="38" name="Google Shape;780;p41">
                <a:extLst>
                  <a:ext uri="{FF2B5EF4-FFF2-40B4-BE49-F238E27FC236}">
                    <a16:creationId xmlns:a16="http://schemas.microsoft.com/office/drawing/2014/main" id="{26005152-4488-092A-C36A-6BDC4319CE0E}"/>
                  </a:ext>
                </a:extLst>
              </p:cNvPr>
              <p:cNvSpPr/>
              <p:nvPr/>
            </p:nvSpPr>
            <p:spPr>
              <a:xfrm>
                <a:off x="886571" y="290278"/>
                <a:ext cx="99600" cy="96300"/>
              </a:xfrm>
              <a:prstGeom prst="rect">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Lato"/>
                  <a:buNone/>
                </a:pPr>
                <a:endParaRPr sz="1500" b="0" i="0" u="none" strike="noStrike" cap="none">
                  <a:solidFill>
                    <a:srgbClr val="000000"/>
                  </a:solidFill>
                  <a:latin typeface="Lato"/>
                  <a:ea typeface="Lato"/>
                  <a:cs typeface="Lato"/>
                  <a:sym typeface="Lato"/>
                </a:endParaRPr>
              </a:p>
            </p:txBody>
          </p:sp>
          <p:cxnSp>
            <p:nvCxnSpPr>
              <p:cNvPr id="39" name="Google Shape;781;p41">
                <a:extLst>
                  <a:ext uri="{FF2B5EF4-FFF2-40B4-BE49-F238E27FC236}">
                    <a16:creationId xmlns:a16="http://schemas.microsoft.com/office/drawing/2014/main" id="{62C7F210-1A73-7C1C-28B0-763AF3B7027D}"/>
                  </a:ext>
                </a:extLst>
              </p:cNvPr>
              <p:cNvCxnSpPr/>
              <p:nvPr/>
            </p:nvCxnSpPr>
            <p:spPr>
              <a:xfrm rot="10800000" flipH="1">
                <a:off x="67550" y="122115"/>
                <a:ext cx="70800" cy="95400"/>
              </a:xfrm>
              <a:prstGeom prst="straightConnector1">
                <a:avLst/>
              </a:prstGeom>
              <a:noFill/>
              <a:ln w="9525" cap="flat" cmpd="sng">
                <a:solidFill>
                  <a:srgbClr val="44546A"/>
                </a:solidFill>
                <a:prstDash val="dash"/>
                <a:round/>
                <a:headEnd type="none" w="sm" len="sm"/>
                <a:tailEnd type="none" w="sm" len="sm"/>
              </a:ln>
            </p:spPr>
          </p:cxnSp>
          <p:cxnSp>
            <p:nvCxnSpPr>
              <p:cNvPr id="40" name="Google Shape;782;p41">
                <a:extLst>
                  <a:ext uri="{FF2B5EF4-FFF2-40B4-BE49-F238E27FC236}">
                    <a16:creationId xmlns:a16="http://schemas.microsoft.com/office/drawing/2014/main" id="{BF893453-D0CC-96A0-B9C2-0E204EEAC4EF}"/>
                  </a:ext>
                </a:extLst>
              </p:cNvPr>
              <p:cNvCxnSpPr/>
              <p:nvPr/>
            </p:nvCxnSpPr>
            <p:spPr>
              <a:xfrm>
                <a:off x="253778" y="73118"/>
                <a:ext cx="105000" cy="98400"/>
              </a:xfrm>
              <a:prstGeom prst="straightConnector1">
                <a:avLst/>
              </a:prstGeom>
              <a:noFill/>
              <a:ln w="9525" cap="flat" cmpd="sng">
                <a:solidFill>
                  <a:srgbClr val="44546A"/>
                </a:solidFill>
                <a:prstDash val="solid"/>
                <a:round/>
                <a:headEnd type="none" w="sm" len="sm"/>
                <a:tailEnd type="none" w="sm" len="sm"/>
              </a:ln>
            </p:spPr>
          </p:cxnSp>
          <p:cxnSp>
            <p:nvCxnSpPr>
              <p:cNvPr id="41" name="Google Shape;783;p41">
                <a:extLst>
                  <a:ext uri="{FF2B5EF4-FFF2-40B4-BE49-F238E27FC236}">
                    <a16:creationId xmlns:a16="http://schemas.microsoft.com/office/drawing/2014/main" id="{256EA9E6-957A-A846-E3BD-474A792194C1}"/>
                  </a:ext>
                </a:extLst>
              </p:cNvPr>
              <p:cNvCxnSpPr/>
              <p:nvPr/>
            </p:nvCxnSpPr>
            <p:spPr>
              <a:xfrm>
                <a:off x="233993" y="24052"/>
                <a:ext cx="652500" cy="24000"/>
              </a:xfrm>
              <a:prstGeom prst="straightConnector1">
                <a:avLst/>
              </a:prstGeom>
              <a:noFill/>
              <a:ln w="9525" cap="flat" cmpd="sng">
                <a:solidFill>
                  <a:srgbClr val="44546A"/>
                </a:solidFill>
                <a:prstDash val="dash"/>
                <a:round/>
                <a:headEnd type="none" w="sm" len="sm"/>
                <a:tailEnd type="none" w="sm" len="sm"/>
              </a:ln>
            </p:spPr>
          </p:cxnSp>
          <p:cxnSp>
            <p:nvCxnSpPr>
              <p:cNvPr id="42" name="Google Shape;784;p41">
                <a:extLst>
                  <a:ext uri="{FF2B5EF4-FFF2-40B4-BE49-F238E27FC236}">
                    <a16:creationId xmlns:a16="http://schemas.microsoft.com/office/drawing/2014/main" id="{E1172F9F-64CC-77B1-4C2A-06AC6BCF502E}"/>
                  </a:ext>
                </a:extLst>
              </p:cNvPr>
              <p:cNvCxnSpPr/>
              <p:nvPr/>
            </p:nvCxnSpPr>
            <p:spPr>
              <a:xfrm>
                <a:off x="115316" y="335970"/>
                <a:ext cx="771300" cy="2400"/>
              </a:xfrm>
              <a:prstGeom prst="straightConnector1">
                <a:avLst/>
              </a:prstGeom>
              <a:noFill/>
              <a:ln w="9525" cap="flat" cmpd="sng">
                <a:solidFill>
                  <a:srgbClr val="44546A"/>
                </a:solidFill>
                <a:prstDash val="solid"/>
                <a:round/>
                <a:headEnd type="none" w="sm" len="sm"/>
                <a:tailEnd type="none" w="sm" len="sm"/>
              </a:ln>
            </p:spPr>
          </p:cxnSp>
          <p:cxnSp>
            <p:nvCxnSpPr>
              <p:cNvPr id="43" name="Google Shape;785;p41">
                <a:extLst>
                  <a:ext uri="{FF2B5EF4-FFF2-40B4-BE49-F238E27FC236}">
                    <a16:creationId xmlns:a16="http://schemas.microsoft.com/office/drawing/2014/main" id="{4D16596B-76AE-FF7A-2EB1-9D5FAF7CF3FB}"/>
                  </a:ext>
                </a:extLst>
              </p:cNvPr>
              <p:cNvCxnSpPr/>
              <p:nvPr/>
            </p:nvCxnSpPr>
            <p:spPr>
              <a:xfrm rot="10800000" flipH="1">
                <a:off x="454251" y="148018"/>
                <a:ext cx="105000" cy="23400"/>
              </a:xfrm>
              <a:prstGeom prst="straightConnector1">
                <a:avLst/>
              </a:prstGeom>
              <a:noFill/>
              <a:ln w="9525" cap="flat" cmpd="sng">
                <a:solidFill>
                  <a:srgbClr val="44546A"/>
                </a:solidFill>
                <a:prstDash val="dash"/>
                <a:round/>
                <a:headEnd type="none" w="sm" len="sm"/>
                <a:tailEnd type="none" w="sm" len="sm"/>
              </a:ln>
            </p:spPr>
          </p:cxnSp>
          <p:cxnSp>
            <p:nvCxnSpPr>
              <p:cNvPr id="44" name="Google Shape;786;p41">
                <a:extLst>
                  <a:ext uri="{FF2B5EF4-FFF2-40B4-BE49-F238E27FC236}">
                    <a16:creationId xmlns:a16="http://schemas.microsoft.com/office/drawing/2014/main" id="{A4050668-28D2-FF9C-2F8A-24B465346D45}"/>
                  </a:ext>
                </a:extLst>
              </p:cNvPr>
              <p:cNvCxnSpPr/>
              <p:nvPr/>
            </p:nvCxnSpPr>
            <p:spPr>
              <a:xfrm>
                <a:off x="476365" y="246710"/>
                <a:ext cx="410100" cy="91800"/>
              </a:xfrm>
              <a:prstGeom prst="straightConnector1">
                <a:avLst/>
              </a:prstGeom>
              <a:noFill/>
              <a:ln w="9525" cap="flat" cmpd="sng">
                <a:solidFill>
                  <a:srgbClr val="44546A"/>
                </a:solidFill>
                <a:prstDash val="solid"/>
                <a:round/>
                <a:headEnd type="none" w="sm" len="sm"/>
                <a:tailEnd type="none" w="sm" len="sm"/>
              </a:ln>
            </p:spPr>
          </p:cxnSp>
          <p:cxnSp>
            <p:nvCxnSpPr>
              <p:cNvPr id="45" name="Google Shape;787;p41">
                <a:extLst>
                  <a:ext uri="{FF2B5EF4-FFF2-40B4-BE49-F238E27FC236}">
                    <a16:creationId xmlns:a16="http://schemas.microsoft.com/office/drawing/2014/main" id="{BF9DD342-C1F6-153D-FEF4-60842E3BE4E1}"/>
                  </a:ext>
                </a:extLst>
              </p:cNvPr>
              <p:cNvCxnSpPr/>
              <p:nvPr/>
            </p:nvCxnSpPr>
            <p:spPr>
              <a:xfrm rot="10800000" flipH="1">
                <a:off x="674519" y="48060"/>
                <a:ext cx="212100" cy="51000"/>
              </a:xfrm>
              <a:prstGeom prst="straightConnector1">
                <a:avLst/>
              </a:prstGeom>
              <a:noFill/>
              <a:ln w="9525" cap="flat" cmpd="sng">
                <a:solidFill>
                  <a:srgbClr val="44546A"/>
                </a:solidFill>
                <a:prstDash val="dash"/>
                <a:round/>
                <a:headEnd type="none" w="sm" len="sm"/>
                <a:tailEnd type="none" w="sm" len="sm"/>
              </a:ln>
            </p:spPr>
          </p:cxnSp>
          <p:cxnSp>
            <p:nvCxnSpPr>
              <p:cNvPr id="46" name="Google Shape;788;p41">
                <a:extLst>
                  <a:ext uri="{FF2B5EF4-FFF2-40B4-BE49-F238E27FC236}">
                    <a16:creationId xmlns:a16="http://schemas.microsoft.com/office/drawing/2014/main" id="{593988B4-FEAA-0B09-57E4-A8476DA159C5}"/>
                  </a:ext>
                </a:extLst>
              </p:cNvPr>
              <p:cNvCxnSpPr/>
              <p:nvPr/>
            </p:nvCxnSpPr>
            <p:spPr>
              <a:xfrm>
                <a:off x="694305" y="148125"/>
                <a:ext cx="192300" cy="190200"/>
              </a:xfrm>
              <a:prstGeom prst="straightConnector1">
                <a:avLst/>
              </a:prstGeom>
              <a:noFill/>
              <a:ln w="9525" cap="flat" cmpd="sng">
                <a:solidFill>
                  <a:srgbClr val="44546A"/>
                </a:solidFill>
                <a:prstDash val="solid"/>
                <a:round/>
                <a:headEnd type="none" w="sm" len="sm"/>
                <a:tailEnd type="none" w="sm" len="sm"/>
              </a:ln>
            </p:spPr>
          </p:cxnSp>
        </p:grpSp>
        <p:sp>
          <p:nvSpPr>
            <p:cNvPr id="32" name="Google Shape;789;p41">
              <a:extLst>
                <a:ext uri="{FF2B5EF4-FFF2-40B4-BE49-F238E27FC236}">
                  <a16:creationId xmlns:a16="http://schemas.microsoft.com/office/drawing/2014/main" id="{1FECB654-5D4A-D294-32B4-E15F33D0AF9E}"/>
                </a:ext>
              </a:extLst>
            </p:cNvPr>
            <p:cNvSpPr txBox="1"/>
            <p:nvPr/>
          </p:nvSpPr>
          <p:spPr>
            <a:xfrm>
              <a:off x="2693101" y="1871617"/>
              <a:ext cx="534000" cy="265500"/>
            </a:xfrm>
            <a:prstGeom prst="rect">
              <a:avLst/>
            </a:prstGeom>
            <a:noFill/>
            <a:ln>
              <a:noFill/>
            </a:ln>
          </p:spPr>
          <p:txBody>
            <a:bodyPr spcFirstLastPara="1" wrap="square" lIns="121875" tIns="121875" rIns="121875" bIns="121875" anchor="t" anchorCtr="0">
              <a:noAutofit/>
            </a:bodyPr>
            <a:lstStyle/>
            <a:p>
              <a:pPr marL="0" marR="0" lvl="0" indent="0" algn="ctr" rtl="0">
                <a:lnSpc>
                  <a:spcPct val="100000"/>
                </a:lnSpc>
                <a:spcBef>
                  <a:spcPts val="0"/>
                </a:spcBef>
                <a:spcAft>
                  <a:spcPts val="0"/>
                </a:spcAft>
                <a:buClr>
                  <a:srgbClr val="000000"/>
                </a:buClr>
                <a:buSzPts val="1500"/>
                <a:buFont typeface="Lato"/>
                <a:buNone/>
              </a:pPr>
              <a:r>
                <a:rPr lang="en-US" sz="1100" i="0" u="none" strike="noStrike" cap="none">
                  <a:solidFill>
                    <a:srgbClr val="000000"/>
                  </a:solidFill>
                </a:rPr>
                <a:t>BDD</a:t>
              </a:r>
              <a:endParaRPr sz="1100" i="0" u="none" strike="noStrike" cap="none">
                <a:solidFill>
                  <a:srgbClr val="000000"/>
                </a:solidFill>
              </a:endParaRPr>
            </a:p>
          </p:txBody>
        </p:sp>
      </p:grpSp>
      <p:cxnSp>
        <p:nvCxnSpPr>
          <p:cNvPr id="102" name="Google Shape;791;p41">
            <a:extLst>
              <a:ext uri="{FF2B5EF4-FFF2-40B4-BE49-F238E27FC236}">
                <a16:creationId xmlns:a16="http://schemas.microsoft.com/office/drawing/2014/main" id="{A43836EE-1A39-9988-5751-6057531F6054}"/>
              </a:ext>
            </a:extLst>
          </p:cNvPr>
          <p:cNvCxnSpPr/>
          <p:nvPr/>
        </p:nvCxnSpPr>
        <p:spPr>
          <a:xfrm>
            <a:off x="6839135" y="3471278"/>
            <a:ext cx="0" cy="721500"/>
          </a:xfrm>
          <a:prstGeom prst="straightConnector1">
            <a:avLst/>
          </a:prstGeom>
          <a:noFill/>
          <a:ln w="9525" cap="flat" cmpd="sng">
            <a:solidFill>
              <a:schemeClr val="dk2"/>
            </a:solidFill>
            <a:prstDash val="solid"/>
            <a:round/>
            <a:headEnd type="none" w="med" len="med"/>
            <a:tailEnd type="none" w="med" len="med"/>
          </a:ln>
        </p:spPr>
      </p:cxnSp>
      <p:sp>
        <p:nvSpPr>
          <p:cNvPr id="103" name="Google Shape;792;p41">
            <a:extLst>
              <a:ext uri="{FF2B5EF4-FFF2-40B4-BE49-F238E27FC236}">
                <a16:creationId xmlns:a16="http://schemas.microsoft.com/office/drawing/2014/main" id="{39541261-145C-93F5-75A0-E72C81C637A2}"/>
              </a:ext>
            </a:extLst>
          </p:cNvPr>
          <p:cNvSpPr txBox="1">
            <a:spLocks/>
          </p:cNvSpPr>
          <p:nvPr/>
        </p:nvSpPr>
        <p:spPr>
          <a:xfrm>
            <a:off x="3328360" y="6022603"/>
            <a:ext cx="6405900" cy="720300"/>
          </a:xfrm>
          <a:prstGeom prst="rect">
            <a:avLst/>
          </a:prstGeom>
          <a:noFill/>
          <a:ln w="9525" cap="flat" cmpd="sng">
            <a:solidFill>
              <a:srgbClr val="FFFFFF"/>
            </a:solidFill>
            <a:prstDash val="solid"/>
            <a:round/>
            <a:headEnd type="none" w="sm" len="sm"/>
            <a:tailEnd type="none" w="sm" len="sm"/>
          </a:ln>
        </p:spPr>
        <p:txBody>
          <a:bodyPr spcFirstLastPara="1" vert="horz" wrap="square" lIns="45700" tIns="45700" rIns="45700" bIns="45700" rtlCol="0" anchor="ctr" anchorCtr="0">
            <a:normAutofit/>
          </a:bodyPr>
          <a:lstStyle>
            <a:lvl1pPr algn="ctr" defTabSz="914400" rtl="0" eaLnBrk="1" latinLnBrk="0" hangingPunct="1">
              <a:lnSpc>
                <a:spcPct val="90000"/>
              </a:lnSpc>
              <a:spcBef>
                <a:spcPct val="0"/>
              </a:spcBef>
              <a:buNone/>
              <a:defRPr sz="5400" kern="1200">
                <a:solidFill>
                  <a:schemeClr val="tx1"/>
                </a:solidFill>
                <a:latin typeface="Arial" panose="020B0604020202020204" pitchFamily="34" charset="0"/>
                <a:ea typeface="+mj-ea"/>
                <a:cs typeface="Arial" panose="020B0604020202020204" pitchFamily="34" charset="0"/>
              </a:defRPr>
            </a:lvl1pPr>
          </a:lstStyle>
          <a:p>
            <a:pPr>
              <a:spcBef>
                <a:spcPts val="0"/>
              </a:spcBef>
              <a:buClr>
                <a:srgbClr val="000000"/>
              </a:buClr>
              <a:buSzPts val="2700"/>
              <a:buFont typeface="Lato"/>
              <a:buNone/>
            </a:pPr>
            <a:r>
              <a:rPr lang="en-US" sz="1800">
                <a:latin typeface="Lato"/>
                <a:ea typeface="Lato"/>
                <a:cs typeface="Lato"/>
                <a:sym typeface="Lato"/>
              </a:rPr>
              <a:t>Reliability Analysis (SAFEST Toolchain)</a:t>
            </a:r>
          </a:p>
        </p:txBody>
      </p:sp>
      <p:pic>
        <p:nvPicPr>
          <p:cNvPr id="104" name="Google Shape;793;p41" descr="Google Shape;161;p30">
            <a:extLst>
              <a:ext uri="{FF2B5EF4-FFF2-40B4-BE49-F238E27FC236}">
                <a16:creationId xmlns:a16="http://schemas.microsoft.com/office/drawing/2014/main" id="{A67FD9E9-955A-3391-EB09-940D055278B7}"/>
              </a:ext>
            </a:extLst>
          </p:cNvPr>
          <p:cNvPicPr preferRelativeResize="0"/>
          <p:nvPr/>
        </p:nvPicPr>
        <p:blipFill rotWithShape="1">
          <a:blip r:embed="rId5">
            <a:alphaModFix/>
          </a:blip>
          <a:srcRect l="4559" t="21022" r="4605" b="19627"/>
          <a:stretch/>
        </p:blipFill>
        <p:spPr>
          <a:xfrm>
            <a:off x="8540885" y="1362520"/>
            <a:ext cx="1066051" cy="352349"/>
          </a:xfrm>
          <a:prstGeom prst="rect">
            <a:avLst/>
          </a:prstGeom>
          <a:noFill/>
          <a:ln>
            <a:noFill/>
          </a:ln>
        </p:spPr>
      </p:pic>
      <p:pic>
        <p:nvPicPr>
          <p:cNvPr id="2" name="Picture 2">
            <a:extLst>
              <a:ext uri="{FF2B5EF4-FFF2-40B4-BE49-F238E27FC236}">
                <a16:creationId xmlns:a16="http://schemas.microsoft.com/office/drawing/2014/main" id="{D7C73D40-A511-48BA-1BBA-8F39752B0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46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Case Study: BWRX-300 SMALL MODULAR REACTOR </a:t>
            </a:r>
          </a:p>
          <a:p>
            <a:endParaRPr lang="en-GB" b="1" i="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798AE5B-8526-5CB2-8FEE-7A9E2C4B18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588" y="1349088"/>
            <a:ext cx="3020682" cy="2212045"/>
          </a:xfrm>
          <a:prstGeom prst="rect">
            <a:avLst/>
          </a:prstGeom>
          <a:noFill/>
        </p:spPr>
      </p:pic>
      <p:sp>
        <p:nvSpPr>
          <p:cNvPr id="8" name="TextBox 7">
            <a:extLst>
              <a:ext uri="{FF2B5EF4-FFF2-40B4-BE49-F238E27FC236}">
                <a16:creationId xmlns:a16="http://schemas.microsoft.com/office/drawing/2014/main" id="{E8B74407-5D6D-C131-0A17-44E38815AC9C}"/>
              </a:ext>
            </a:extLst>
          </p:cNvPr>
          <p:cNvSpPr txBox="1"/>
          <p:nvPr/>
        </p:nvSpPr>
        <p:spPr>
          <a:xfrm>
            <a:off x="9220098" y="4803639"/>
            <a:ext cx="2073715" cy="461665"/>
          </a:xfrm>
          <a:prstGeom prst="rect">
            <a:avLst/>
          </a:prstGeom>
          <a:noFill/>
        </p:spPr>
        <p:txBody>
          <a:bodyPr wrap="square">
            <a:spAutoFit/>
          </a:bodyPr>
          <a:lstStyle/>
          <a:p>
            <a:r>
              <a:rPr lang="en-GB" sz="1200" b="1" i="1" dirty="0"/>
              <a:t>BWRX-300</a:t>
            </a:r>
            <a:r>
              <a:rPr lang="en-GB" sz="1200" i="1" dirty="0"/>
              <a:t> Diagram of the Isolation Condenser System*</a:t>
            </a:r>
          </a:p>
        </p:txBody>
      </p:sp>
      <p:sp>
        <p:nvSpPr>
          <p:cNvPr id="11" name="TextBox 10">
            <a:extLst>
              <a:ext uri="{FF2B5EF4-FFF2-40B4-BE49-F238E27FC236}">
                <a16:creationId xmlns:a16="http://schemas.microsoft.com/office/drawing/2014/main" id="{57EE902D-8A16-4775-4927-C2554B14D789}"/>
              </a:ext>
            </a:extLst>
          </p:cNvPr>
          <p:cNvSpPr txBox="1"/>
          <p:nvPr/>
        </p:nvSpPr>
        <p:spPr>
          <a:xfrm>
            <a:off x="0" y="6366198"/>
            <a:ext cx="11296294" cy="430887"/>
          </a:xfrm>
          <a:prstGeom prst="rect">
            <a:avLst/>
          </a:prstGeom>
          <a:noFill/>
        </p:spPr>
        <p:txBody>
          <a:bodyPr wrap="square">
            <a:spAutoFit/>
          </a:bodyPr>
          <a:lstStyle/>
          <a:p>
            <a:pPr marL="171450" indent="-171450">
              <a:buFont typeface="Wingdings" panose="05000000000000000000" pitchFamily="2" charset="2"/>
              <a:buChar char="v"/>
            </a:pPr>
            <a:r>
              <a:rPr lang="en-GB" sz="1100" i="1" dirty="0"/>
              <a:t>GE Hitachi Nuclear Energy, ESBWR ,005N9751, Revision F 2023</a:t>
            </a:r>
          </a:p>
          <a:p>
            <a:pPr marL="171450" indent="-171450">
              <a:buFont typeface="Wingdings" panose="05000000000000000000" pitchFamily="2" charset="2"/>
              <a:buChar char="v"/>
            </a:pPr>
            <a:r>
              <a:rPr lang="en-GB" sz="1100" i="1" dirty="0"/>
              <a:t>GE Hitachi Nuclear Energy, ESBWR CERTIFICATION PROBABILISTIC RISK ASSESSMENT, NEDO-33201 Revision 6. GE-Hitachi Nuclear Energy Americas LLC, 2010. Accessed: May 26, 2023.</a:t>
            </a:r>
          </a:p>
        </p:txBody>
      </p:sp>
      <p:graphicFrame>
        <p:nvGraphicFramePr>
          <p:cNvPr id="13" name="Diagram 12">
            <a:extLst>
              <a:ext uri="{FF2B5EF4-FFF2-40B4-BE49-F238E27FC236}">
                <a16:creationId xmlns:a16="http://schemas.microsoft.com/office/drawing/2014/main" id="{819C1E8C-543D-9146-0CD2-3C52E1467F8C}"/>
              </a:ext>
            </a:extLst>
          </p:cNvPr>
          <p:cNvGraphicFramePr/>
          <p:nvPr>
            <p:extLst>
              <p:ext uri="{D42A27DB-BD31-4B8C-83A1-F6EECF244321}">
                <p14:modId xmlns:p14="http://schemas.microsoft.com/office/powerpoint/2010/main" val="662706098"/>
              </p:ext>
            </p:extLst>
          </p:nvPr>
        </p:nvGraphicFramePr>
        <p:xfrm>
          <a:off x="-530570" y="1326809"/>
          <a:ext cx="4743449" cy="4031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a:extLst>
              <a:ext uri="{FF2B5EF4-FFF2-40B4-BE49-F238E27FC236}">
                <a16:creationId xmlns:a16="http://schemas.microsoft.com/office/drawing/2014/main" id="{7456D0DE-8E5E-68F8-C8F0-63A846BCD1E2}"/>
              </a:ext>
            </a:extLst>
          </p:cNvPr>
          <p:cNvPicPr>
            <a:picLocks noChangeAspect="1"/>
          </p:cNvPicPr>
          <p:nvPr/>
        </p:nvPicPr>
        <p:blipFill>
          <a:blip r:embed="rId9"/>
          <a:stretch>
            <a:fillRect/>
          </a:stretch>
        </p:blipFill>
        <p:spPr>
          <a:xfrm>
            <a:off x="3312778" y="3656932"/>
            <a:ext cx="1800201" cy="2007659"/>
          </a:xfrm>
          <a:prstGeom prst="rect">
            <a:avLst/>
          </a:prstGeom>
        </p:spPr>
      </p:pic>
      <p:pic>
        <p:nvPicPr>
          <p:cNvPr id="18" name="Picture 17">
            <a:extLst>
              <a:ext uri="{FF2B5EF4-FFF2-40B4-BE49-F238E27FC236}">
                <a16:creationId xmlns:a16="http://schemas.microsoft.com/office/drawing/2014/main" id="{6FE33E33-3E40-E5A9-45C6-310B2EB9CD37}"/>
              </a:ext>
            </a:extLst>
          </p:cNvPr>
          <p:cNvPicPr>
            <a:picLocks noChangeAspect="1"/>
          </p:cNvPicPr>
          <p:nvPr/>
        </p:nvPicPr>
        <p:blipFill rotWithShape="1">
          <a:blip r:embed="rId10"/>
          <a:srcRect l="14765" t="12442" r="52344" b="17402"/>
          <a:stretch/>
        </p:blipFill>
        <p:spPr>
          <a:xfrm>
            <a:off x="7896037" y="1227120"/>
            <a:ext cx="4281677" cy="5137275"/>
          </a:xfrm>
          <a:prstGeom prst="rect">
            <a:avLst/>
          </a:prstGeom>
        </p:spPr>
      </p:pic>
      <p:pic>
        <p:nvPicPr>
          <p:cNvPr id="3" name="Picture 2">
            <a:extLst>
              <a:ext uri="{FF2B5EF4-FFF2-40B4-BE49-F238E27FC236}">
                <a16:creationId xmlns:a16="http://schemas.microsoft.com/office/drawing/2014/main" id="{1BF6DE8A-FDC5-D2C9-DBB8-2CCF7B91C8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A6926AF-B05A-A1E8-3DFB-765B476A171A}"/>
              </a:ext>
            </a:extLst>
          </p:cNvPr>
          <p:cNvSpPr txBox="1"/>
          <p:nvPr/>
        </p:nvSpPr>
        <p:spPr>
          <a:xfrm>
            <a:off x="168453" y="5691327"/>
            <a:ext cx="10235310" cy="646331"/>
          </a:xfrm>
          <a:prstGeom prst="rect">
            <a:avLst/>
          </a:prstGeom>
          <a:noFill/>
        </p:spPr>
        <p:txBody>
          <a:bodyPr wrap="square">
            <a:spAutoFit/>
          </a:bodyPr>
          <a:lstStyle/>
          <a:p>
            <a:r>
              <a:rPr lang="en-GB" sz="1800" dirty="0">
                <a:effectLst/>
                <a:ea typeface="Times New Roman" panose="02020603050405020304" pitchFamily="18" charset="0"/>
              </a:rPr>
              <a:t>The DFT of </a:t>
            </a:r>
            <a:r>
              <a:rPr lang="en-GB" sz="1800" dirty="0">
                <a:latin typeface="+mn-lt"/>
                <a:ea typeface="Lato"/>
                <a:cs typeface="Lato"/>
                <a:sym typeface="Lato"/>
              </a:rPr>
              <a:t>RIS and ICS</a:t>
            </a:r>
            <a:r>
              <a:rPr lang="en-GB" sz="1800" dirty="0">
                <a:effectLst/>
                <a:ea typeface="Times New Roman" panose="02020603050405020304" pitchFamily="18" charset="0"/>
              </a:rPr>
              <a:t> systems is built based on the static fault tree from Hitachi* and later is extended with additional dynamic features.</a:t>
            </a:r>
            <a:endParaRPr lang="en-GB" dirty="0"/>
          </a:p>
        </p:txBody>
      </p:sp>
    </p:spTree>
    <p:extLst>
      <p:ext uri="{BB962C8B-B14F-4D97-AF65-F5344CB8AC3E}">
        <p14:creationId xmlns:p14="http://schemas.microsoft.com/office/powerpoint/2010/main" val="3034265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Static Fault Tree of </a:t>
            </a:r>
            <a:r>
              <a:rPr lang="en-GB" b="1" i="0" dirty="0">
                <a:solidFill>
                  <a:srgbClr val="FFFF00"/>
                </a:solidFill>
                <a:latin typeface="Arial" panose="020B0604020202020204" pitchFamily="34" charset="0"/>
                <a:cs typeface="Arial" panose="020B0604020202020204" pitchFamily="34" charset="0"/>
              </a:rPr>
              <a:t>Reactor Isolation (RI) </a:t>
            </a:r>
            <a:r>
              <a:rPr lang="en-GB" b="1" i="0" dirty="0">
                <a:solidFill>
                  <a:schemeClr val="bg1"/>
                </a:solidFill>
                <a:latin typeface="Arial" panose="020B0604020202020204" pitchFamily="34" charset="0"/>
                <a:cs typeface="Arial" panose="020B0604020202020204" pitchFamily="34" charset="0"/>
              </a:rPr>
              <a:t>System *</a:t>
            </a:r>
          </a:p>
        </p:txBody>
      </p:sp>
      <p:pic>
        <p:nvPicPr>
          <p:cNvPr id="6" name="Google Shape;887;p45">
            <a:extLst>
              <a:ext uri="{FF2B5EF4-FFF2-40B4-BE49-F238E27FC236}">
                <a16:creationId xmlns:a16="http://schemas.microsoft.com/office/drawing/2014/main" id="{20B55016-A8BF-6497-56F7-077609601D7E}"/>
              </a:ext>
            </a:extLst>
          </p:cNvPr>
          <p:cNvPicPr preferRelativeResize="0"/>
          <p:nvPr/>
        </p:nvPicPr>
        <p:blipFill>
          <a:blip r:embed="rId2">
            <a:alphaModFix/>
          </a:blip>
          <a:stretch>
            <a:fillRect/>
          </a:stretch>
        </p:blipFill>
        <p:spPr>
          <a:xfrm>
            <a:off x="4058826" y="1255776"/>
            <a:ext cx="4332774" cy="2553975"/>
          </a:xfrm>
          <a:prstGeom prst="rect">
            <a:avLst/>
          </a:prstGeom>
          <a:noFill/>
          <a:ln>
            <a:noFill/>
          </a:ln>
        </p:spPr>
      </p:pic>
      <p:sp>
        <p:nvSpPr>
          <p:cNvPr id="7" name="Google Shape;888;p45">
            <a:extLst>
              <a:ext uri="{FF2B5EF4-FFF2-40B4-BE49-F238E27FC236}">
                <a16:creationId xmlns:a16="http://schemas.microsoft.com/office/drawing/2014/main" id="{815554B6-6844-F3E7-827C-6ECE8B38BF97}"/>
              </a:ext>
            </a:extLst>
          </p:cNvPr>
          <p:cNvSpPr txBox="1">
            <a:spLocks/>
          </p:cNvSpPr>
          <p:nvPr/>
        </p:nvSpPr>
        <p:spPr>
          <a:xfrm>
            <a:off x="704199" y="4039698"/>
            <a:ext cx="11208168" cy="2400617"/>
          </a:xfrm>
          <a:prstGeom prst="rect">
            <a:avLst/>
          </a:prstGeom>
          <a:noFill/>
          <a:ln>
            <a:noFill/>
          </a:ln>
        </p:spPr>
        <p:txBody>
          <a:bodyPr spcFirstLastPara="1" vert="horz" wrap="square" lIns="91425" tIns="45700" rIns="91425" bIns="45700" rtlCol="0" anchor="t" anchorCtr="0">
            <a:spAutoFit/>
          </a:bodyPr>
          <a:lstStyle>
            <a:lvl1pPr algn="ctr" defTabSz="914400" rtl="0" eaLnBrk="1" latinLnBrk="0" hangingPunct="1">
              <a:lnSpc>
                <a:spcPct val="90000"/>
              </a:lnSpc>
              <a:spcBef>
                <a:spcPct val="0"/>
              </a:spcBef>
              <a:buNone/>
              <a:defRPr sz="5400" kern="1200">
                <a:solidFill>
                  <a:schemeClr val="tx1"/>
                </a:solidFill>
                <a:latin typeface="Arial" panose="020B0604020202020204" pitchFamily="34" charset="0"/>
                <a:ea typeface="+mj-ea"/>
                <a:cs typeface="Arial" panose="020B0604020202020204" pitchFamily="34" charset="0"/>
              </a:defRPr>
            </a:lvl1pPr>
          </a:lstStyle>
          <a:p>
            <a:pPr algn="l">
              <a:lnSpc>
                <a:spcPct val="150000"/>
              </a:lnSpc>
              <a:spcBef>
                <a:spcPts val="0"/>
              </a:spcBef>
            </a:pPr>
            <a:r>
              <a:rPr lang="en-GB" sz="2000" dirty="0">
                <a:latin typeface="Lato"/>
                <a:ea typeface="Lato"/>
                <a:cs typeface="Lato"/>
                <a:sym typeface="Lato"/>
              </a:rPr>
              <a:t>Without Important aspects like</a:t>
            </a:r>
          </a:p>
          <a:p>
            <a:pPr algn="l">
              <a:lnSpc>
                <a:spcPct val="150000"/>
              </a:lnSpc>
              <a:spcBef>
                <a:spcPts val="0"/>
              </a:spcBef>
            </a:pPr>
            <a:endParaRPr lang="en-GB" sz="2000" dirty="0">
              <a:latin typeface="Lato"/>
              <a:ea typeface="Lato"/>
              <a:cs typeface="Lato"/>
              <a:sym typeface="Lato"/>
            </a:endParaRPr>
          </a:p>
          <a:p>
            <a:pPr marL="457200" indent="-355600" algn="l">
              <a:lnSpc>
                <a:spcPct val="150000"/>
              </a:lnSpc>
              <a:spcBef>
                <a:spcPts val="0"/>
              </a:spcBef>
              <a:buSzPts val="2000"/>
              <a:buFont typeface="Lato"/>
              <a:buChar char="●"/>
            </a:pPr>
            <a:r>
              <a:rPr lang="en-GB" sz="2000" dirty="0">
                <a:solidFill>
                  <a:srgbClr val="0000FF"/>
                </a:solidFill>
                <a:latin typeface="Lato"/>
                <a:ea typeface="Lato"/>
                <a:cs typeface="Lato"/>
                <a:sym typeface="Lato"/>
              </a:rPr>
              <a:t>Failure to open (failure on demand – FOD)</a:t>
            </a:r>
            <a:r>
              <a:rPr lang="en-GB" sz="2000" dirty="0">
                <a:latin typeface="Lato"/>
                <a:ea typeface="Lato"/>
                <a:cs typeface="Lato"/>
                <a:sym typeface="Lato"/>
              </a:rPr>
              <a:t> of V1, V2, V3 &amp; V4</a:t>
            </a:r>
          </a:p>
          <a:p>
            <a:pPr marL="457200" indent="-355600" algn="l">
              <a:lnSpc>
                <a:spcPct val="150000"/>
              </a:lnSpc>
              <a:spcBef>
                <a:spcPts val="0"/>
              </a:spcBef>
              <a:buSzPts val="2000"/>
              <a:buFont typeface="Lato"/>
              <a:buChar char="●"/>
            </a:pPr>
            <a:r>
              <a:rPr lang="en-GB" sz="2000" dirty="0">
                <a:solidFill>
                  <a:srgbClr val="0000FF"/>
                </a:solidFill>
                <a:latin typeface="Lato"/>
                <a:ea typeface="Lato"/>
                <a:cs typeface="Lato"/>
                <a:sym typeface="Lato"/>
              </a:rPr>
              <a:t>Common cause failure (CCF)</a:t>
            </a:r>
            <a:r>
              <a:rPr lang="en-GB" sz="2000" dirty="0">
                <a:latin typeface="Lato"/>
                <a:ea typeface="Lato"/>
                <a:cs typeface="Lato"/>
                <a:sym typeface="Lato"/>
              </a:rPr>
              <a:t> of V1 &amp; V4 as well as V2 &amp; V3</a:t>
            </a:r>
          </a:p>
          <a:p>
            <a:pPr marL="457200" indent="-355600" algn="l">
              <a:lnSpc>
                <a:spcPct val="150000"/>
              </a:lnSpc>
              <a:spcBef>
                <a:spcPts val="0"/>
              </a:spcBef>
              <a:buSzPts val="2000"/>
              <a:buFont typeface="Lato"/>
              <a:buChar char="●"/>
            </a:pPr>
            <a:r>
              <a:rPr lang="en-GB" sz="2000" dirty="0">
                <a:solidFill>
                  <a:srgbClr val="0000FF"/>
                </a:solidFill>
                <a:latin typeface="Lato"/>
                <a:ea typeface="Lato"/>
                <a:cs typeface="Lato"/>
                <a:sym typeface="Lato"/>
              </a:rPr>
              <a:t>Addition of failure modes (AFM)</a:t>
            </a:r>
            <a:r>
              <a:rPr lang="en-GB" sz="2000" dirty="0">
                <a:latin typeface="Lato"/>
                <a:ea typeface="Lato"/>
                <a:cs typeface="Lato"/>
                <a:sym typeface="Lato"/>
              </a:rPr>
              <a:t> e.g. valve rupture rates of V1, V2, V3 &amp; V4 </a:t>
            </a:r>
            <a:r>
              <a:rPr lang="en-GB" sz="2000" dirty="0">
                <a:solidFill>
                  <a:srgbClr val="FF0000"/>
                </a:solidFill>
                <a:latin typeface="Lato"/>
                <a:ea typeface="Lato"/>
                <a:cs typeface="Lato"/>
                <a:sym typeface="Lato"/>
              </a:rPr>
              <a:t>once LOCA occurs</a:t>
            </a:r>
          </a:p>
        </p:txBody>
      </p:sp>
      <p:sp>
        <p:nvSpPr>
          <p:cNvPr id="10" name="TextBox 9">
            <a:extLst>
              <a:ext uri="{FF2B5EF4-FFF2-40B4-BE49-F238E27FC236}">
                <a16:creationId xmlns:a16="http://schemas.microsoft.com/office/drawing/2014/main" id="{26902892-A5D8-6726-B745-C0AB2F5EA140}"/>
              </a:ext>
            </a:extLst>
          </p:cNvPr>
          <p:cNvSpPr txBox="1"/>
          <p:nvPr/>
        </p:nvSpPr>
        <p:spPr>
          <a:xfrm>
            <a:off x="626924" y="6488668"/>
            <a:ext cx="9898404" cy="369332"/>
          </a:xfrm>
          <a:prstGeom prst="rect">
            <a:avLst/>
          </a:prstGeom>
          <a:noFill/>
        </p:spPr>
        <p:txBody>
          <a:bodyPr wrap="square">
            <a:spAutoFit/>
          </a:bodyPr>
          <a:lstStyle/>
          <a:p>
            <a:r>
              <a:rPr lang="en-GB" dirty="0"/>
              <a:t>* </a:t>
            </a:r>
            <a:r>
              <a:rPr lang="en-GB" sz="1100" i="1" dirty="0"/>
              <a:t>GE Hitachi Nuclear Energy, ESBWR CERTIFICATION PROBABILISTIC RISK ASSESSMENT, NEDO-33201 Revision 6. GE-Hitachi Nuclear Energy Americas LLC, 2010</a:t>
            </a:r>
            <a:endParaRPr lang="en-GB" i="1" dirty="0"/>
          </a:p>
        </p:txBody>
      </p:sp>
      <p:pic>
        <p:nvPicPr>
          <p:cNvPr id="2" name="Picture 2">
            <a:extLst>
              <a:ext uri="{FF2B5EF4-FFF2-40B4-BE49-F238E27FC236}">
                <a16:creationId xmlns:a16="http://schemas.microsoft.com/office/drawing/2014/main" id="{25E985DD-0582-69FC-F45D-63B6EB037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1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Dynamic Fault Tree of </a:t>
            </a:r>
            <a:r>
              <a:rPr lang="en-GB" b="1" i="0" dirty="0">
                <a:solidFill>
                  <a:srgbClr val="FFFF00"/>
                </a:solidFill>
                <a:latin typeface="Arial" panose="020B0604020202020204" pitchFamily="34" charset="0"/>
                <a:cs typeface="Arial" panose="020B0604020202020204" pitchFamily="34" charset="0"/>
              </a:rPr>
              <a:t>Reactor Isolation (RI) </a:t>
            </a:r>
            <a:r>
              <a:rPr lang="en-GB" b="1" i="0" dirty="0">
                <a:solidFill>
                  <a:schemeClr val="bg1"/>
                </a:solidFill>
                <a:latin typeface="Arial" panose="020B0604020202020204" pitchFamily="34" charset="0"/>
                <a:cs typeface="Arial" panose="020B0604020202020204" pitchFamily="34" charset="0"/>
              </a:rPr>
              <a:t>System </a:t>
            </a:r>
          </a:p>
        </p:txBody>
      </p:sp>
      <p:pic>
        <p:nvPicPr>
          <p:cNvPr id="4" name="Google Shape;896;p46">
            <a:extLst>
              <a:ext uri="{FF2B5EF4-FFF2-40B4-BE49-F238E27FC236}">
                <a16:creationId xmlns:a16="http://schemas.microsoft.com/office/drawing/2014/main" id="{F5731C5C-98FF-07F5-489C-56FA45B636D2}"/>
              </a:ext>
            </a:extLst>
          </p:cNvPr>
          <p:cNvPicPr preferRelativeResize="0"/>
          <p:nvPr/>
        </p:nvPicPr>
        <p:blipFill>
          <a:blip r:embed="rId2">
            <a:alphaModFix/>
          </a:blip>
          <a:stretch>
            <a:fillRect/>
          </a:stretch>
        </p:blipFill>
        <p:spPr>
          <a:xfrm>
            <a:off x="355384" y="1255776"/>
            <a:ext cx="11509916" cy="5538125"/>
          </a:xfrm>
          <a:prstGeom prst="rect">
            <a:avLst/>
          </a:prstGeom>
          <a:noFill/>
          <a:ln>
            <a:noFill/>
          </a:ln>
        </p:spPr>
      </p:pic>
      <p:sp>
        <p:nvSpPr>
          <p:cNvPr id="7" name="TextBox 6">
            <a:extLst>
              <a:ext uri="{FF2B5EF4-FFF2-40B4-BE49-F238E27FC236}">
                <a16:creationId xmlns:a16="http://schemas.microsoft.com/office/drawing/2014/main" id="{C99007D1-0404-4EE3-15DD-CDC1A3023CD1}"/>
              </a:ext>
            </a:extLst>
          </p:cNvPr>
          <p:cNvSpPr txBox="1"/>
          <p:nvPr/>
        </p:nvSpPr>
        <p:spPr>
          <a:xfrm>
            <a:off x="77598" y="1255776"/>
            <a:ext cx="6094602" cy="868636"/>
          </a:xfrm>
          <a:prstGeom prst="rect">
            <a:avLst/>
          </a:prstGeom>
          <a:noFill/>
        </p:spPr>
        <p:txBody>
          <a:bodyPr wrap="square">
            <a:spAutoFit/>
          </a:bodyPr>
          <a:lstStyle/>
          <a:p>
            <a:pPr marL="0" marR="0" lvl="0" indent="0" algn="l" rtl="0">
              <a:lnSpc>
                <a:spcPct val="150000"/>
              </a:lnSpc>
              <a:spcBef>
                <a:spcPts val="0"/>
              </a:spcBef>
              <a:spcAft>
                <a:spcPts val="0"/>
              </a:spcAft>
              <a:buNone/>
            </a:pPr>
            <a:r>
              <a:rPr lang="en-GB" sz="1800" dirty="0">
                <a:latin typeface="Lato"/>
                <a:ea typeface="Lato"/>
                <a:cs typeface="Lato"/>
                <a:sym typeface="Lato"/>
              </a:rPr>
              <a:t>DFT of RIS after incorporating FOD, CCF and AFM in static fault tree</a:t>
            </a:r>
          </a:p>
        </p:txBody>
      </p:sp>
      <p:sp>
        <p:nvSpPr>
          <p:cNvPr id="8" name="Rectangle 7">
            <a:extLst>
              <a:ext uri="{FF2B5EF4-FFF2-40B4-BE49-F238E27FC236}">
                <a16:creationId xmlns:a16="http://schemas.microsoft.com/office/drawing/2014/main" id="{11B8766D-0A40-3E75-8EAE-0B6830874D27}"/>
              </a:ext>
            </a:extLst>
          </p:cNvPr>
          <p:cNvSpPr/>
          <p:nvPr/>
        </p:nvSpPr>
        <p:spPr>
          <a:xfrm>
            <a:off x="11610363" y="1255776"/>
            <a:ext cx="240595" cy="1336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a:extLst>
              <a:ext uri="{FF2B5EF4-FFF2-40B4-BE49-F238E27FC236}">
                <a16:creationId xmlns:a16="http://schemas.microsoft.com/office/drawing/2014/main" id="{8766B58C-8707-567B-5F7E-36FF75DF9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52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Probability of failure of </a:t>
            </a:r>
            <a:r>
              <a:rPr lang="en-GB" b="1" i="0" dirty="0">
                <a:solidFill>
                  <a:srgbClr val="FFFF00"/>
                </a:solidFill>
                <a:latin typeface="Arial" panose="020B0604020202020204" pitchFamily="34" charset="0"/>
                <a:cs typeface="Arial" panose="020B0604020202020204" pitchFamily="34" charset="0"/>
              </a:rPr>
              <a:t>Reactor Isolation (RI) </a:t>
            </a:r>
            <a:r>
              <a:rPr lang="en-GB" b="1" i="0" dirty="0">
                <a:solidFill>
                  <a:schemeClr val="bg1"/>
                </a:solidFill>
                <a:latin typeface="Arial" panose="020B0604020202020204" pitchFamily="34" charset="0"/>
                <a:cs typeface="Arial" panose="020B0604020202020204" pitchFamily="34" charset="0"/>
              </a:rPr>
              <a:t>within 24h with </a:t>
            </a:r>
          </a:p>
          <a:p>
            <a:r>
              <a:rPr lang="en-GB" b="1" i="0" dirty="0">
                <a:solidFill>
                  <a:schemeClr val="bg1"/>
                </a:solidFill>
                <a:latin typeface="Arial" panose="020B0604020202020204" pitchFamily="34" charset="0"/>
                <a:cs typeface="Arial" panose="020B0604020202020204" pitchFamily="34" charset="0"/>
              </a:rPr>
              <a:t>varying occurrence timings of LOCA (in years)</a:t>
            </a:r>
          </a:p>
        </p:txBody>
      </p:sp>
      <p:pic>
        <p:nvPicPr>
          <p:cNvPr id="4" name="Google Shape;903;p47">
            <a:extLst>
              <a:ext uri="{FF2B5EF4-FFF2-40B4-BE49-F238E27FC236}">
                <a16:creationId xmlns:a16="http://schemas.microsoft.com/office/drawing/2014/main" id="{8575E1C2-C28F-BB65-5D0E-8C9787103FC5}"/>
              </a:ext>
            </a:extLst>
          </p:cNvPr>
          <p:cNvPicPr preferRelativeResize="0"/>
          <p:nvPr/>
        </p:nvPicPr>
        <p:blipFill>
          <a:blip r:embed="rId3">
            <a:alphaModFix/>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Lst>
          </a:blip>
          <a:stretch>
            <a:fillRect/>
          </a:stretch>
        </p:blipFill>
        <p:spPr>
          <a:xfrm>
            <a:off x="152400" y="2048825"/>
            <a:ext cx="11887197" cy="2553439"/>
          </a:xfrm>
          <a:prstGeom prst="rect">
            <a:avLst/>
          </a:prstGeom>
          <a:noFill/>
          <a:ln>
            <a:noFill/>
          </a:ln>
        </p:spPr>
      </p:pic>
      <p:sp>
        <p:nvSpPr>
          <p:cNvPr id="2" name="TextBox 1">
            <a:extLst>
              <a:ext uri="{FF2B5EF4-FFF2-40B4-BE49-F238E27FC236}">
                <a16:creationId xmlns:a16="http://schemas.microsoft.com/office/drawing/2014/main" id="{2E962082-90F6-93A9-FAD8-60653D673799}"/>
              </a:ext>
            </a:extLst>
          </p:cNvPr>
          <p:cNvSpPr txBox="1"/>
          <p:nvPr/>
        </p:nvSpPr>
        <p:spPr>
          <a:xfrm>
            <a:off x="618680" y="6106254"/>
            <a:ext cx="7063793" cy="369332"/>
          </a:xfrm>
          <a:prstGeom prst="rect">
            <a:avLst/>
          </a:prstGeom>
          <a:noFill/>
        </p:spPr>
        <p:txBody>
          <a:bodyPr wrap="none" rtlCol="0">
            <a:spAutoFit/>
          </a:bodyPr>
          <a:lstStyle/>
          <a:p>
            <a:r>
              <a:rPr lang="en-US" dirty="0"/>
              <a:t>Our analysis covers both pre–LOCA and post-LOCA phases simultaneously</a:t>
            </a:r>
          </a:p>
        </p:txBody>
      </p:sp>
      <p:pic>
        <p:nvPicPr>
          <p:cNvPr id="3" name="Picture 2">
            <a:extLst>
              <a:ext uri="{FF2B5EF4-FFF2-40B4-BE49-F238E27FC236}">
                <a16:creationId xmlns:a16="http://schemas.microsoft.com/office/drawing/2014/main" id="{BF761D6E-882F-BD90-FEAA-C0C1594FF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1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910;p48">
            <a:extLst>
              <a:ext uri="{FF2B5EF4-FFF2-40B4-BE49-F238E27FC236}">
                <a16:creationId xmlns:a16="http://schemas.microsoft.com/office/drawing/2014/main" id="{CD375399-D06F-BE69-937C-ED4CC23330C2}"/>
              </a:ext>
            </a:extLst>
          </p:cNvPr>
          <p:cNvPicPr preferRelativeResize="0"/>
          <p:nvPr/>
        </p:nvPicPr>
        <p:blipFill>
          <a:blip r:embed="rId2">
            <a:alphaModFix/>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26022" y="1666869"/>
            <a:ext cx="11887199" cy="4338500"/>
          </a:xfrm>
          <a:prstGeom prst="rect">
            <a:avLst/>
          </a:prstGeom>
          <a:noFill/>
          <a:ln>
            <a:noFill/>
          </a:ln>
        </p:spPr>
      </p:pic>
      <p:sp>
        <p:nvSpPr>
          <p:cNvPr id="6" name="Rectangle 5">
            <a:extLst>
              <a:ext uri="{FF2B5EF4-FFF2-40B4-BE49-F238E27FC236}">
                <a16:creationId xmlns:a16="http://schemas.microsoft.com/office/drawing/2014/main" id="{C8B92BF7-DD3E-091F-F3B2-5FE4B8605313}"/>
              </a:ext>
            </a:extLst>
          </p:cNvPr>
          <p:cNvSpPr/>
          <p:nvPr/>
        </p:nvSpPr>
        <p:spPr>
          <a:xfrm>
            <a:off x="11943016" y="1440334"/>
            <a:ext cx="240595" cy="1336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AB217F89-57C7-70DE-DE14-BA1E40BCC249}"/>
              </a:ext>
            </a:extLst>
          </p:cNvPr>
          <p:cNvSpPr txBox="1">
            <a:spLocks/>
          </p:cNvSpPr>
          <p:nvPr/>
        </p:nvSpPr>
        <p:spPr>
          <a:xfrm>
            <a:off x="226022" y="491340"/>
            <a:ext cx="10515600" cy="73761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Fault Tree of </a:t>
            </a:r>
            <a:r>
              <a:rPr lang="en-GB" b="1" i="0" dirty="0">
                <a:solidFill>
                  <a:srgbClr val="FFFF00"/>
                </a:solidFill>
                <a:latin typeface="Arial" panose="020B0604020202020204" pitchFamily="34" charset="0"/>
                <a:cs typeface="Arial" panose="020B0604020202020204" pitchFamily="34" charset="0"/>
              </a:rPr>
              <a:t>Core Cooling System</a:t>
            </a:r>
            <a:r>
              <a:rPr lang="en-GB" b="1" dirty="0">
                <a:solidFill>
                  <a:srgbClr val="FFFF00"/>
                </a:solidFill>
                <a:latin typeface="Arial" panose="020B0604020202020204" pitchFamily="34" charset="0"/>
                <a:cs typeface="Arial" panose="020B0604020202020204" pitchFamily="34" charset="0"/>
              </a:rPr>
              <a:t> (CC)</a:t>
            </a:r>
            <a:endParaRPr lang="en-GB" b="1" i="0" dirty="0">
              <a:solidFill>
                <a:srgbClr val="FFFF00"/>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04B51CA1-08B0-6182-7787-1526A1688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819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Dynamic Fault Tree of </a:t>
            </a:r>
            <a:r>
              <a:rPr lang="en-GB" b="1" i="0" dirty="0">
                <a:solidFill>
                  <a:srgbClr val="FFFF00"/>
                </a:solidFill>
                <a:latin typeface="Arial" panose="020B0604020202020204" pitchFamily="34" charset="0"/>
                <a:cs typeface="Arial" panose="020B0604020202020204" pitchFamily="34" charset="0"/>
              </a:rPr>
              <a:t>Core Cooling System (CC) </a:t>
            </a:r>
            <a:r>
              <a:rPr lang="en-GB" b="1" i="0" dirty="0">
                <a:solidFill>
                  <a:schemeClr val="bg1"/>
                </a:solidFill>
                <a:latin typeface="Arial" panose="020B0604020202020204" pitchFamily="34" charset="0"/>
                <a:cs typeface="Arial" panose="020B0604020202020204" pitchFamily="34" charset="0"/>
              </a:rPr>
              <a:t>System </a:t>
            </a:r>
          </a:p>
        </p:txBody>
      </p:sp>
      <p:pic>
        <p:nvPicPr>
          <p:cNvPr id="4" name="Google Shape;918;p49">
            <a:extLst>
              <a:ext uri="{FF2B5EF4-FFF2-40B4-BE49-F238E27FC236}">
                <a16:creationId xmlns:a16="http://schemas.microsoft.com/office/drawing/2014/main" id="{A3BF644E-2668-7644-BE9D-F65D2E445C5A}"/>
              </a:ext>
            </a:extLst>
          </p:cNvPr>
          <p:cNvPicPr preferRelativeResize="0"/>
          <p:nvPr/>
        </p:nvPicPr>
        <p:blipFill>
          <a:blip r:embed="rId2">
            <a:alphaModFix/>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0" y="2416029"/>
            <a:ext cx="12192000" cy="3028426"/>
          </a:xfrm>
          <a:prstGeom prst="rect">
            <a:avLst/>
          </a:prstGeom>
          <a:noFill/>
          <a:ln>
            <a:noFill/>
          </a:ln>
        </p:spPr>
      </p:pic>
      <p:sp>
        <p:nvSpPr>
          <p:cNvPr id="7" name="TextBox 6">
            <a:extLst>
              <a:ext uri="{FF2B5EF4-FFF2-40B4-BE49-F238E27FC236}">
                <a16:creationId xmlns:a16="http://schemas.microsoft.com/office/drawing/2014/main" id="{E6CBC418-2053-1A80-9F09-255A1974AF63}"/>
              </a:ext>
            </a:extLst>
          </p:cNvPr>
          <p:cNvSpPr txBox="1"/>
          <p:nvPr/>
        </p:nvSpPr>
        <p:spPr>
          <a:xfrm>
            <a:off x="114788" y="1281904"/>
            <a:ext cx="7712139" cy="369332"/>
          </a:xfrm>
          <a:prstGeom prst="rect">
            <a:avLst/>
          </a:prstGeom>
          <a:noFill/>
        </p:spPr>
        <p:txBody>
          <a:bodyPr wrap="square">
            <a:spAutoFit/>
          </a:bodyPr>
          <a:lstStyle/>
          <a:p>
            <a:r>
              <a:rPr lang="en-GB" dirty="0"/>
              <a:t>DFT of CC after incorporating FOD, CCF and AFM in static fault tree</a:t>
            </a:r>
          </a:p>
        </p:txBody>
      </p:sp>
      <p:sp>
        <p:nvSpPr>
          <p:cNvPr id="8" name="Google Shape;888;p45">
            <a:extLst>
              <a:ext uri="{FF2B5EF4-FFF2-40B4-BE49-F238E27FC236}">
                <a16:creationId xmlns:a16="http://schemas.microsoft.com/office/drawing/2014/main" id="{E02245D6-C841-DB5C-5362-04554E1953AD}"/>
              </a:ext>
            </a:extLst>
          </p:cNvPr>
          <p:cNvSpPr txBox="1">
            <a:spLocks/>
          </p:cNvSpPr>
          <p:nvPr/>
        </p:nvSpPr>
        <p:spPr>
          <a:xfrm>
            <a:off x="114788" y="5778413"/>
            <a:ext cx="11396926" cy="7847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400"/>
              <a:buFont typeface="Quattrocento Sans"/>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457200" indent="-355600">
              <a:lnSpc>
                <a:spcPct val="150000"/>
              </a:lnSpc>
              <a:buSzPts val="2000"/>
              <a:buFont typeface="Lato"/>
              <a:buChar char="●"/>
            </a:pPr>
            <a:r>
              <a:rPr lang="en-GB" sz="1000" i="1" dirty="0">
                <a:solidFill>
                  <a:srgbClr val="0000FF"/>
                </a:solidFill>
                <a:latin typeface="Lato"/>
                <a:ea typeface="Lato"/>
                <a:cs typeface="Lato"/>
                <a:sym typeface="Lato"/>
              </a:rPr>
              <a:t>Failure to open (failure on demand – FOD)</a:t>
            </a:r>
            <a:r>
              <a:rPr lang="en-GB" sz="1000" i="1" dirty="0">
                <a:latin typeface="Lato"/>
                <a:ea typeface="Lato"/>
                <a:cs typeface="Lato"/>
                <a:sym typeface="Lato"/>
              </a:rPr>
              <a:t> of V1, V2, V3 &amp; V4</a:t>
            </a:r>
          </a:p>
          <a:p>
            <a:pPr marL="457200" indent="-355600">
              <a:lnSpc>
                <a:spcPct val="150000"/>
              </a:lnSpc>
              <a:buSzPts val="2000"/>
              <a:buFont typeface="Lato"/>
              <a:buChar char="●"/>
            </a:pPr>
            <a:r>
              <a:rPr lang="en-GB" sz="1000" i="1" dirty="0">
                <a:solidFill>
                  <a:srgbClr val="0000FF"/>
                </a:solidFill>
                <a:latin typeface="Lato"/>
                <a:ea typeface="Lato"/>
                <a:cs typeface="Lato"/>
                <a:sym typeface="Lato"/>
              </a:rPr>
              <a:t>Common cause failure (CCF)</a:t>
            </a:r>
            <a:r>
              <a:rPr lang="en-GB" sz="1000" i="1" dirty="0">
                <a:latin typeface="Lato"/>
                <a:ea typeface="Lato"/>
                <a:cs typeface="Lato"/>
                <a:sym typeface="Lato"/>
              </a:rPr>
              <a:t> of V1 &amp; V4 as well as V2 &amp; V3</a:t>
            </a:r>
          </a:p>
          <a:p>
            <a:pPr marL="457200" indent="-355600">
              <a:lnSpc>
                <a:spcPct val="150000"/>
              </a:lnSpc>
              <a:buSzPts val="2000"/>
              <a:buFont typeface="Lato"/>
              <a:buChar char="●"/>
            </a:pPr>
            <a:r>
              <a:rPr lang="en-GB" sz="1000" i="1" dirty="0">
                <a:solidFill>
                  <a:srgbClr val="0000FF"/>
                </a:solidFill>
                <a:latin typeface="Lato"/>
                <a:ea typeface="Lato"/>
                <a:cs typeface="Lato"/>
                <a:sym typeface="Lato"/>
              </a:rPr>
              <a:t>Addition of failure modes (AFM)</a:t>
            </a:r>
            <a:r>
              <a:rPr lang="en-GB" sz="1000" i="1" dirty="0">
                <a:latin typeface="Lato"/>
                <a:ea typeface="Lato"/>
                <a:cs typeface="Lato"/>
                <a:sym typeface="Lato"/>
              </a:rPr>
              <a:t> e.g. valve rupture rates of V1, V2, V3 &amp; V4 </a:t>
            </a:r>
            <a:r>
              <a:rPr lang="en-GB" sz="1000" i="1" dirty="0">
                <a:solidFill>
                  <a:srgbClr val="FF0000"/>
                </a:solidFill>
                <a:latin typeface="Lato"/>
                <a:ea typeface="Lato"/>
                <a:cs typeface="Lato"/>
                <a:sym typeface="Lato"/>
              </a:rPr>
              <a:t>once LOCA occurs</a:t>
            </a:r>
          </a:p>
        </p:txBody>
      </p:sp>
      <p:pic>
        <p:nvPicPr>
          <p:cNvPr id="2" name="Picture 2">
            <a:extLst>
              <a:ext uri="{FF2B5EF4-FFF2-40B4-BE49-F238E27FC236}">
                <a16:creationId xmlns:a16="http://schemas.microsoft.com/office/drawing/2014/main" id="{F9A7110C-E3C7-ED92-534B-B960BE3F7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52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Probability of failure of </a:t>
            </a:r>
            <a:r>
              <a:rPr lang="en-GB" b="1" i="0" dirty="0">
                <a:solidFill>
                  <a:srgbClr val="FFFF00"/>
                </a:solidFill>
                <a:latin typeface="Arial" panose="020B0604020202020204" pitchFamily="34" charset="0"/>
                <a:cs typeface="Arial" panose="020B0604020202020204" pitchFamily="34" charset="0"/>
              </a:rPr>
              <a:t>Core Cooling Systems (CC) </a:t>
            </a:r>
            <a:r>
              <a:rPr lang="en-GB" b="1" i="0" dirty="0">
                <a:solidFill>
                  <a:schemeClr val="bg1"/>
                </a:solidFill>
                <a:latin typeface="Arial" panose="020B0604020202020204" pitchFamily="34" charset="0"/>
                <a:cs typeface="Arial" panose="020B0604020202020204" pitchFamily="34" charset="0"/>
              </a:rPr>
              <a:t>within 24h with </a:t>
            </a:r>
          </a:p>
          <a:p>
            <a:r>
              <a:rPr lang="en-GB" b="1" i="0" dirty="0">
                <a:solidFill>
                  <a:schemeClr val="bg1"/>
                </a:solidFill>
                <a:latin typeface="Arial" panose="020B0604020202020204" pitchFamily="34" charset="0"/>
                <a:cs typeface="Arial" panose="020B0604020202020204" pitchFamily="34" charset="0"/>
              </a:rPr>
              <a:t>varying occurrence timings of LOCA (in years)</a:t>
            </a:r>
          </a:p>
        </p:txBody>
      </p:sp>
      <p:pic>
        <p:nvPicPr>
          <p:cNvPr id="4" name="Google Shape;925;p50">
            <a:extLst>
              <a:ext uri="{FF2B5EF4-FFF2-40B4-BE49-F238E27FC236}">
                <a16:creationId xmlns:a16="http://schemas.microsoft.com/office/drawing/2014/main" id="{C3C74190-E5F3-A48F-5871-00BF16B38FC3}"/>
              </a:ext>
            </a:extLst>
          </p:cNvPr>
          <p:cNvPicPr preferRelativeResize="0"/>
          <p:nvPr/>
        </p:nvPicPr>
        <p:blipFill>
          <a:blip r:embed="rId2">
            <a:alphaModFix/>
          </a:blip>
          <a:stretch>
            <a:fillRect/>
          </a:stretch>
        </p:blipFill>
        <p:spPr>
          <a:xfrm>
            <a:off x="152399" y="2312664"/>
            <a:ext cx="11887202" cy="2401762"/>
          </a:xfrm>
          <a:prstGeom prst="rect">
            <a:avLst/>
          </a:prstGeom>
          <a:noFill/>
          <a:ln>
            <a:noFill/>
          </a:ln>
        </p:spPr>
      </p:pic>
      <p:sp>
        <p:nvSpPr>
          <p:cNvPr id="6" name="Rectangle: Rounded Corners 5">
            <a:extLst>
              <a:ext uri="{FF2B5EF4-FFF2-40B4-BE49-F238E27FC236}">
                <a16:creationId xmlns:a16="http://schemas.microsoft.com/office/drawing/2014/main" id="{57A35632-F3F1-4C39-AE8C-ABAA1465A60B}"/>
              </a:ext>
            </a:extLst>
          </p:cNvPr>
          <p:cNvSpPr/>
          <p:nvPr/>
        </p:nvSpPr>
        <p:spPr>
          <a:xfrm>
            <a:off x="4546833" y="4626248"/>
            <a:ext cx="1549167" cy="17635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Time </a:t>
            </a:r>
            <a:r>
              <a:rPr lang="fr-FR" sz="1050" dirty="0" err="1">
                <a:solidFill>
                  <a:schemeClr val="tx1"/>
                </a:solidFill>
              </a:rPr>
              <a:t>bound</a:t>
            </a:r>
            <a:endParaRPr lang="en-GB" sz="1050" dirty="0">
              <a:solidFill>
                <a:schemeClr val="tx1"/>
              </a:solidFill>
            </a:endParaRPr>
          </a:p>
        </p:txBody>
      </p:sp>
      <p:pic>
        <p:nvPicPr>
          <p:cNvPr id="2" name="Picture 2">
            <a:extLst>
              <a:ext uri="{FF2B5EF4-FFF2-40B4-BE49-F238E27FC236}">
                <a16:creationId xmlns:a16="http://schemas.microsoft.com/office/drawing/2014/main" id="{EF56C153-2C9D-51E9-D3D9-87DECB88C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13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141853" y="507485"/>
            <a:ext cx="10815707" cy="73761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Failure Rates for Valves and Heat Exchangers Due to Transient Parameters</a:t>
            </a:r>
          </a:p>
        </p:txBody>
      </p:sp>
      <p:sp>
        <p:nvSpPr>
          <p:cNvPr id="3" name="TextBox 2">
            <a:extLst>
              <a:ext uri="{FF2B5EF4-FFF2-40B4-BE49-F238E27FC236}">
                <a16:creationId xmlns:a16="http://schemas.microsoft.com/office/drawing/2014/main" id="{BFBFD016-6386-16D7-BBC3-452A3D029D1A}"/>
              </a:ext>
            </a:extLst>
          </p:cNvPr>
          <p:cNvSpPr txBox="1"/>
          <p:nvPr/>
        </p:nvSpPr>
        <p:spPr>
          <a:xfrm>
            <a:off x="0" y="1312261"/>
            <a:ext cx="12276172" cy="646331"/>
          </a:xfrm>
          <a:prstGeom prst="rect">
            <a:avLst/>
          </a:prstGeom>
          <a:noFill/>
        </p:spPr>
        <p:txBody>
          <a:bodyPr wrap="square">
            <a:spAutoFit/>
          </a:bodyPr>
          <a:lstStyle/>
          <a:p>
            <a:r>
              <a:rPr lang="en-GB" sz="1800" dirty="0">
                <a:effectLst/>
                <a:latin typeface="Times New Roman" panose="02020603050405020304" pitchFamily="18" charset="0"/>
                <a:ea typeface="Times New Roman" panose="02020603050405020304" pitchFamily="18" charset="0"/>
              </a:rPr>
              <a:t>The reliability of valves and heat exchangers can be significantly affected by transient operational parameters like temperature and pressure</a:t>
            </a:r>
            <a:endParaRPr lang="en-GB" dirty="0"/>
          </a:p>
        </p:txBody>
      </p:sp>
      <p:pic>
        <p:nvPicPr>
          <p:cNvPr id="8" name="Picture 7">
            <a:extLst>
              <a:ext uri="{FF2B5EF4-FFF2-40B4-BE49-F238E27FC236}">
                <a16:creationId xmlns:a16="http://schemas.microsoft.com/office/drawing/2014/main" id="{7F94DFA4-5A41-AC44-B72B-3DF4840FF2D3}"/>
              </a:ext>
            </a:extLst>
          </p:cNvPr>
          <p:cNvPicPr>
            <a:picLocks noChangeAspect="1"/>
          </p:cNvPicPr>
          <p:nvPr/>
        </p:nvPicPr>
        <p:blipFill>
          <a:blip r:embed="rId3"/>
          <a:stretch>
            <a:fillRect/>
          </a:stretch>
        </p:blipFill>
        <p:spPr>
          <a:xfrm>
            <a:off x="7011604" y="2191923"/>
            <a:ext cx="4894745" cy="384048"/>
          </a:xfrm>
          <a:prstGeom prst="rect">
            <a:avLst/>
          </a:prstGeom>
        </p:spPr>
      </p:pic>
      <p:sp>
        <p:nvSpPr>
          <p:cNvPr id="10" name="TextBox 9">
            <a:extLst>
              <a:ext uri="{FF2B5EF4-FFF2-40B4-BE49-F238E27FC236}">
                <a16:creationId xmlns:a16="http://schemas.microsoft.com/office/drawing/2014/main" id="{49AEAFAD-FD20-F49E-C1E7-BED6A9E0CC32}"/>
              </a:ext>
            </a:extLst>
          </p:cNvPr>
          <p:cNvSpPr txBox="1"/>
          <p:nvPr/>
        </p:nvSpPr>
        <p:spPr>
          <a:xfrm>
            <a:off x="5605823" y="2304674"/>
            <a:ext cx="2690769" cy="276999"/>
          </a:xfrm>
          <a:prstGeom prst="rect">
            <a:avLst/>
          </a:prstGeom>
          <a:noFill/>
        </p:spPr>
        <p:txBody>
          <a:bodyPr wrap="square">
            <a:spAutoFit/>
          </a:bodyPr>
          <a:lstStyle/>
          <a:p>
            <a:r>
              <a:rPr lang="en-GB" sz="1200" dirty="0"/>
              <a:t>Failure Rate Model for Heat Exchangers</a:t>
            </a:r>
          </a:p>
        </p:txBody>
      </p:sp>
      <p:pic>
        <p:nvPicPr>
          <p:cNvPr id="12" name="Picture 11">
            <a:extLst>
              <a:ext uri="{FF2B5EF4-FFF2-40B4-BE49-F238E27FC236}">
                <a16:creationId xmlns:a16="http://schemas.microsoft.com/office/drawing/2014/main" id="{B4047248-769A-CC76-4251-D98DFFC3495F}"/>
              </a:ext>
            </a:extLst>
          </p:cNvPr>
          <p:cNvPicPr>
            <a:picLocks noChangeAspect="1"/>
          </p:cNvPicPr>
          <p:nvPr/>
        </p:nvPicPr>
        <p:blipFill>
          <a:blip r:embed="rId4"/>
          <a:stretch>
            <a:fillRect/>
          </a:stretch>
        </p:blipFill>
        <p:spPr>
          <a:xfrm>
            <a:off x="6951208" y="3731999"/>
            <a:ext cx="5177175" cy="266700"/>
          </a:xfrm>
          <a:prstGeom prst="rect">
            <a:avLst/>
          </a:prstGeom>
        </p:spPr>
      </p:pic>
      <p:sp>
        <p:nvSpPr>
          <p:cNvPr id="16" name="TextBox 15">
            <a:extLst>
              <a:ext uri="{FF2B5EF4-FFF2-40B4-BE49-F238E27FC236}">
                <a16:creationId xmlns:a16="http://schemas.microsoft.com/office/drawing/2014/main" id="{9EB10FBC-F001-19B2-7FFE-7C0DDED0BB51}"/>
              </a:ext>
            </a:extLst>
          </p:cNvPr>
          <p:cNvSpPr txBox="1"/>
          <p:nvPr/>
        </p:nvSpPr>
        <p:spPr>
          <a:xfrm>
            <a:off x="5637401" y="3750107"/>
            <a:ext cx="3378666" cy="276999"/>
          </a:xfrm>
          <a:prstGeom prst="rect">
            <a:avLst/>
          </a:prstGeom>
          <a:noFill/>
        </p:spPr>
        <p:txBody>
          <a:bodyPr wrap="square">
            <a:spAutoFit/>
          </a:bodyPr>
          <a:lstStyle/>
          <a:p>
            <a:r>
              <a:rPr lang="en-GB" sz="1200" dirty="0"/>
              <a:t>Failure Rate Model for Valves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08A90B0-05C7-5852-E22B-B9EBE9783EFA}"/>
                  </a:ext>
                </a:extLst>
              </p:cNvPr>
              <p:cNvSpPr txBox="1"/>
              <p:nvPr/>
            </p:nvSpPr>
            <p:spPr>
              <a:xfrm>
                <a:off x="5699760" y="4287699"/>
                <a:ext cx="5490597" cy="473848"/>
              </a:xfrm>
              <a:prstGeom prst="rect">
                <a:avLst/>
              </a:prstGeom>
              <a:noFill/>
            </p:spPr>
            <p:txBody>
              <a:bodyPr wrap="square">
                <a:spAutoFit/>
              </a:bodyPr>
              <a:lstStyle/>
              <a:p>
                <a14:m>
                  <m:oMath xmlns:m="http://schemas.openxmlformats.org/officeDocument/2006/math">
                    <m:sSub>
                      <m:sSubPr>
                        <m:ctrlPr>
                          <a:rPr lang="en-GB" sz="800" i="1">
                            <a:latin typeface="Cambria Math" panose="02040503050406030204" pitchFamily="18" charset="0"/>
                          </a:rPr>
                        </m:ctrlPr>
                      </m:sSubPr>
                      <m:e>
                        <m:r>
                          <m:rPr>
                            <m:sty m:val="p"/>
                          </m:rPr>
                          <a:rPr lang="en-GB" sz="800">
                            <a:latin typeface="Cambria Math" panose="02040503050406030204" pitchFamily="18" charset="0"/>
                          </a:rPr>
                          <m:t>λ</m:t>
                        </m:r>
                      </m:e>
                      <m:sub>
                        <m:r>
                          <a:rPr lang="en-GB" sz="800" i="1">
                            <a:latin typeface="Cambria Math" panose="02040503050406030204" pitchFamily="18" charset="0"/>
                          </a:rPr>
                          <m:t>0</m:t>
                        </m:r>
                      </m:sub>
                    </m:sSub>
                  </m:oMath>
                </a14:m>
                <a:r>
                  <a:rPr lang="en-GB" sz="800" i="1" dirty="0"/>
                  <a:t>The base failure rate. </a:t>
                </a:r>
                <a:r>
                  <a:rPr lang="en-GB" sz="800" i="1" dirty="0" err="1"/>
                  <a:t>E</a:t>
                </a:r>
                <a:r>
                  <a:rPr lang="en-GB" sz="800" i="1" baseline="-25000" dirty="0" err="1"/>
                  <a:t>a</a:t>
                </a:r>
                <a:r>
                  <a:rPr lang="en-GB" sz="800" i="1" dirty="0"/>
                  <a:t>: Activation energy, indicating the sensitivity of the failure rate to temperature changes. k: Boltzmann's constant. T</a:t>
                </a:r>
                <a:r>
                  <a:rPr lang="en-GB" sz="800" i="1" baseline="-25000" dirty="0"/>
                  <a:t>ref</a:t>
                </a:r>
                <a:r>
                  <a:rPr lang="en-GB" sz="800" i="1" dirty="0"/>
                  <a:t>: The reference temperature. T: The operating temperature. </a:t>
                </a:r>
                <a:r>
                  <a:rPr lang="el-GR" sz="800" i="1" dirty="0"/>
                  <a:t>α</a:t>
                </a:r>
                <a:r>
                  <a:rPr lang="en-GB" sz="800" i="1" dirty="0"/>
                  <a:t>: Sensitivity factor for pressure changes. </a:t>
                </a:r>
                <a14:m>
                  <m:oMath xmlns:m="http://schemas.openxmlformats.org/officeDocument/2006/math">
                    <m:r>
                      <a:rPr lang="en-GB" sz="800" i="1" dirty="0" smtClean="0">
                        <a:latin typeface="Cambria Math" panose="02040503050406030204" pitchFamily="18" charset="0"/>
                      </a:rPr>
                      <m:t>𝛥</m:t>
                    </m:r>
                  </m:oMath>
                </a14:m>
                <a:r>
                  <a:rPr lang="en-GB" sz="800" i="1" dirty="0"/>
                  <a:t>P: The relative pressure change calculated as </a:t>
                </a:r>
              </a:p>
            </p:txBody>
          </p:sp>
        </mc:Choice>
        <mc:Fallback xmlns="">
          <p:sp>
            <p:nvSpPr>
              <p:cNvPr id="18" name="TextBox 17">
                <a:extLst>
                  <a:ext uri="{FF2B5EF4-FFF2-40B4-BE49-F238E27FC236}">
                    <a16:creationId xmlns:a16="http://schemas.microsoft.com/office/drawing/2014/main" id="{E08A90B0-05C7-5852-E22B-B9EBE9783EFA}"/>
                  </a:ext>
                </a:extLst>
              </p:cNvPr>
              <p:cNvSpPr txBox="1">
                <a:spLocks noRot="1" noChangeAspect="1" noMove="1" noResize="1" noEditPoints="1" noAdjustHandles="1" noChangeArrowheads="1" noChangeShapeType="1" noTextEdit="1"/>
              </p:cNvSpPr>
              <p:nvPr/>
            </p:nvSpPr>
            <p:spPr>
              <a:xfrm>
                <a:off x="5699760" y="4287699"/>
                <a:ext cx="5490597" cy="473848"/>
              </a:xfrm>
              <a:prstGeom prst="rect">
                <a:avLst/>
              </a:prstGeom>
              <a:blipFill>
                <a:blip r:embed="rId5"/>
                <a:stretch>
                  <a:fillRect b="-12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C4B93BB-DD3A-70C4-6698-FAB36D7A4D29}"/>
                  </a:ext>
                </a:extLst>
              </p:cNvPr>
              <p:cNvSpPr txBox="1"/>
              <p:nvPr/>
            </p:nvSpPr>
            <p:spPr>
              <a:xfrm>
                <a:off x="5637402" y="2928593"/>
                <a:ext cx="6208551" cy="461665"/>
              </a:xfrm>
              <a:prstGeom prst="rect">
                <a:avLst/>
              </a:prstGeom>
              <a:noFill/>
            </p:spPr>
            <p:txBody>
              <a:bodyPr wrap="square">
                <a:spAutoFit/>
              </a:bodyPr>
              <a:lstStyle/>
              <a:p>
                <a14:m>
                  <m:oMath xmlns:m="http://schemas.openxmlformats.org/officeDocument/2006/math">
                    <m:sSub>
                      <m:sSubPr>
                        <m:ctrlPr>
                          <a:rPr lang="en-GB" sz="800" i="1" smtClean="0">
                            <a:latin typeface="Cambria Math" panose="02040503050406030204" pitchFamily="18" charset="0"/>
                          </a:rPr>
                        </m:ctrlPr>
                      </m:sSubPr>
                      <m:e>
                        <m:r>
                          <m:rPr>
                            <m:sty m:val="p"/>
                          </m:rPr>
                          <a:rPr lang="en-GB" sz="800">
                            <a:latin typeface="Cambria Math" panose="02040503050406030204" pitchFamily="18" charset="0"/>
                          </a:rPr>
                          <m:t>λ</m:t>
                        </m:r>
                      </m:e>
                      <m:sub>
                        <m:r>
                          <a:rPr lang="en-GB" sz="800" i="1">
                            <a:latin typeface="Cambria Math" panose="02040503050406030204" pitchFamily="18" charset="0"/>
                          </a:rPr>
                          <m:t>0</m:t>
                        </m:r>
                      </m:sub>
                    </m:sSub>
                    <m:r>
                      <a:rPr lang="en-GB" sz="800" i="1">
                        <a:latin typeface="Cambria Math" panose="02040503050406030204" pitchFamily="18" charset="0"/>
                      </a:rPr>
                      <m:t> </m:t>
                    </m:r>
                  </m:oMath>
                </a14:m>
                <a:r>
                  <a:rPr lang="en-GB" sz="800" dirty="0"/>
                  <a:t>: The original failure rate. </a:t>
                </a:r>
                <a14:m>
                  <m:oMath xmlns:m="http://schemas.openxmlformats.org/officeDocument/2006/math">
                    <m:r>
                      <a:rPr lang="en-GB" sz="800" i="1" dirty="0">
                        <a:latin typeface="Cambria Math" panose="02040503050406030204" pitchFamily="18" charset="0"/>
                      </a:rPr>
                      <m:t>𝛥</m:t>
                    </m:r>
                  </m:oMath>
                </a14:m>
                <a:r>
                  <a:rPr lang="en-GB" sz="800" dirty="0"/>
                  <a:t>T: The absolute deviation from the steady-state (optimal) temperature. </a:t>
                </a:r>
                <a14:m>
                  <m:oMath xmlns:m="http://schemas.openxmlformats.org/officeDocument/2006/math">
                    <m:r>
                      <a:rPr lang="en-GB" sz="800" i="1" dirty="0">
                        <a:latin typeface="Cambria Math" panose="02040503050406030204" pitchFamily="18" charset="0"/>
                      </a:rPr>
                      <m:t>𝛥</m:t>
                    </m:r>
                    <m:r>
                      <a:rPr lang="en-GB" sz="800" i="1" dirty="0">
                        <a:latin typeface="Cambria Math" panose="02040503050406030204" pitchFamily="18" charset="0"/>
                      </a:rPr>
                      <m:t> </m:t>
                    </m:r>
                  </m:oMath>
                </a14:m>
                <a:r>
                  <a:rPr lang="en-GB" sz="800" dirty="0"/>
                  <a:t>P: The absolute deviation from the steady-state (optimal) pressure. T</a:t>
                </a:r>
                <a:r>
                  <a:rPr lang="en-GB" sz="800" baseline="-25000" dirty="0"/>
                  <a:t>steady</a:t>
                </a:r>
                <a:r>
                  <a:rPr lang="en-GB" sz="800" dirty="0"/>
                  <a:t>: The steady-state temperature. P</a:t>
                </a:r>
                <a:r>
                  <a:rPr lang="en-GB" sz="800" baseline="-25000" dirty="0"/>
                  <a:t>steady</a:t>
                </a:r>
                <a:r>
                  <a:rPr lang="en-GB" sz="800" dirty="0"/>
                  <a:t>: The steady-state pressure. k</a:t>
                </a:r>
                <a:r>
                  <a:rPr lang="en-GB" sz="800" baseline="-25000" dirty="0"/>
                  <a:t>T</a:t>
                </a:r>
                <a:r>
                  <a:rPr lang="en-GB" sz="800" dirty="0"/>
                  <a:t>: Sensitivity factor for temperature changes k</a:t>
                </a:r>
                <a:r>
                  <a:rPr lang="en-GB" sz="800" baseline="-25000" dirty="0"/>
                  <a:t>P</a:t>
                </a:r>
                <a:r>
                  <a:rPr lang="en-GB" sz="800" dirty="0"/>
                  <a:t>: Sensitivity factor for pressure changes.</a:t>
                </a:r>
              </a:p>
            </p:txBody>
          </p:sp>
        </mc:Choice>
        <mc:Fallback xmlns="">
          <p:sp>
            <p:nvSpPr>
              <p:cNvPr id="20" name="TextBox 19">
                <a:extLst>
                  <a:ext uri="{FF2B5EF4-FFF2-40B4-BE49-F238E27FC236}">
                    <a16:creationId xmlns:a16="http://schemas.microsoft.com/office/drawing/2014/main" id="{5C4B93BB-DD3A-70C4-6698-FAB36D7A4D29}"/>
                  </a:ext>
                </a:extLst>
              </p:cNvPr>
              <p:cNvSpPr txBox="1">
                <a:spLocks noRot="1" noChangeAspect="1" noMove="1" noResize="1" noEditPoints="1" noAdjustHandles="1" noChangeArrowheads="1" noChangeShapeType="1" noTextEdit="1"/>
              </p:cNvSpPr>
              <p:nvPr/>
            </p:nvSpPr>
            <p:spPr>
              <a:xfrm>
                <a:off x="5637402" y="2928593"/>
                <a:ext cx="6208551" cy="461665"/>
              </a:xfrm>
              <a:prstGeom prst="rect">
                <a:avLst/>
              </a:prstGeom>
              <a:blipFill>
                <a:blip r:embed="rId6"/>
                <a:stretch>
                  <a:fillRect b="-3947"/>
                </a:stretch>
              </a:blipFill>
            </p:spPr>
            <p:txBody>
              <a:bodyPr/>
              <a:lstStyle/>
              <a:p>
                <a:r>
                  <a:rPr lang="en-GB">
                    <a:noFill/>
                  </a:rPr>
                  <a:t> </a:t>
                </a:r>
              </a:p>
            </p:txBody>
          </p:sp>
        </mc:Fallback>
      </mc:AlternateContent>
      <p:sp>
        <p:nvSpPr>
          <p:cNvPr id="21" name="Rectangle: Rounded Corners 20">
            <a:extLst>
              <a:ext uri="{FF2B5EF4-FFF2-40B4-BE49-F238E27FC236}">
                <a16:creationId xmlns:a16="http://schemas.microsoft.com/office/drawing/2014/main" id="{6EEFF81E-0312-BCDA-3EF0-07EA204B1997}"/>
              </a:ext>
            </a:extLst>
          </p:cNvPr>
          <p:cNvSpPr/>
          <p:nvPr/>
        </p:nvSpPr>
        <p:spPr>
          <a:xfrm>
            <a:off x="6304325" y="6456413"/>
            <a:ext cx="5423485" cy="2769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Please refer to the paper for more information</a:t>
            </a:r>
          </a:p>
        </p:txBody>
      </p:sp>
      <p:pic>
        <p:nvPicPr>
          <p:cNvPr id="24" name="Picture 23">
            <a:extLst>
              <a:ext uri="{FF2B5EF4-FFF2-40B4-BE49-F238E27FC236}">
                <a16:creationId xmlns:a16="http://schemas.microsoft.com/office/drawing/2014/main" id="{F9E682EE-8673-9615-F621-0E91A6DB1E4C}"/>
              </a:ext>
            </a:extLst>
          </p:cNvPr>
          <p:cNvPicPr>
            <a:picLocks noChangeAspect="1"/>
          </p:cNvPicPr>
          <p:nvPr/>
        </p:nvPicPr>
        <p:blipFill>
          <a:blip r:embed="rId7"/>
          <a:stretch>
            <a:fillRect/>
          </a:stretch>
        </p:blipFill>
        <p:spPr>
          <a:xfrm>
            <a:off x="285651" y="1925678"/>
            <a:ext cx="4478872" cy="4414162"/>
          </a:xfrm>
          <a:prstGeom prst="rect">
            <a:avLst/>
          </a:prstGeom>
        </p:spPr>
      </p:pic>
      <p:sp>
        <p:nvSpPr>
          <p:cNvPr id="26" name="TextBox 25">
            <a:extLst>
              <a:ext uri="{FF2B5EF4-FFF2-40B4-BE49-F238E27FC236}">
                <a16:creationId xmlns:a16="http://schemas.microsoft.com/office/drawing/2014/main" id="{C12A9910-95E0-1EF0-9035-01627B2C1EE1}"/>
              </a:ext>
            </a:extLst>
          </p:cNvPr>
          <p:cNvSpPr txBox="1"/>
          <p:nvPr/>
        </p:nvSpPr>
        <p:spPr>
          <a:xfrm>
            <a:off x="141853" y="6284709"/>
            <a:ext cx="6162472" cy="276999"/>
          </a:xfrm>
          <a:prstGeom prst="rect">
            <a:avLst/>
          </a:prstGeom>
          <a:noFill/>
        </p:spPr>
        <p:txBody>
          <a:bodyPr wrap="square">
            <a:spAutoFit/>
          </a:bodyPr>
          <a:lstStyle/>
          <a:p>
            <a:r>
              <a:rPr lang="en-GB" sz="1200" b="0" i="1" u="none" strike="noStrike" baseline="0" dirty="0">
                <a:solidFill>
                  <a:srgbClr val="000000"/>
                </a:solidFill>
                <a:latin typeface="Times New Roman" panose="02020603050405020304" pitchFamily="18" charset="0"/>
              </a:rPr>
              <a:t>Transient performance of core parameters for a BWRX-300 reactor trip (by TRACE) *. 	</a:t>
            </a:r>
          </a:p>
        </p:txBody>
      </p:sp>
      <p:sp>
        <p:nvSpPr>
          <p:cNvPr id="27" name="TextBox 26">
            <a:extLst>
              <a:ext uri="{FF2B5EF4-FFF2-40B4-BE49-F238E27FC236}">
                <a16:creationId xmlns:a16="http://schemas.microsoft.com/office/drawing/2014/main" id="{F27E4BD3-88F5-BE6F-A330-9AC40FA654AE}"/>
              </a:ext>
            </a:extLst>
          </p:cNvPr>
          <p:cNvSpPr txBox="1"/>
          <p:nvPr/>
        </p:nvSpPr>
        <p:spPr>
          <a:xfrm>
            <a:off x="1" y="6595067"/>
            <a:ext cx="5637402" cy="369332"/>
          </a:xfrm>
          <a:prstGeom prst="rect">
            <a:avLst/>
          </a:prstGeom>
          <a:noFill/>
        </p:spPr>
        <p:txBody>
          <a:bodyPr wrap="square">
            <a:spAutoFit/>
          </a:bodyPr>
          <a:lstStyle/>
          <a:p>
            <a:r>
              <a:rPr lang="en-GB" sz="900" b="0" i="1" u="none" strike="noStrike" baseline="0" dirty="0">
                <a:solidFill>
                  <a:srgbClr val="000000"/>
                </a:solidFill>
                <a:latin typeface="Times New Roman" panose="02020603050405020304" pitchFamily="18" charset="0"/>
              </a:rPr>
              <a:t>*GRAEME TRUNDLE, Reliability Assessment of Passive ICS in an SMR as part of the PSA Analysis, SH204X, 2023	</a:t>
            </a:r>
          </a:p>
        </p:txBody>
      </p:sp>
      <p:pic>
        <p:nvPicPr>
          <p:cNvPr id="2" name="Picture 2">
            <a:extLst>
              <a:ext uri="{FF2B5EF4-FFF2-40B4-BE49-F238E27FC236}">
                <a16:creationId xmlns:a16="http://schemas.microsoft.com/office/drawing/2014/main" id="{D05D877B-7D9A-C41F-4CCA-A605CD00F6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Full Functional Availability of </a:t>
            </a:r>
            <a:r>
              <a:rPr lang="en-GB" b="1" i="0" dirty="0">
                <a:solidFill>
                  <a:srgbClr val="FFFF00"/>
                </a:solidFill>
                <a:latin typeface="Arial" panose="020B0604020202020204" pitchFamily="34" charset="0"/>
                <a:cs typeface="Arial" panose="020B0604020202020204" pitchFamily="34" charset="0"/>
              </a:rPr>
              <a:t>Core Cooling System </a:t>
            </a:r>
            <a:r>
              <a:rPr lang="en-GB" b="1" i="0" dirty="0">
                <a:solidFill>
                  <a:schemeClr val="bg1"/>
                </a:solidFill>
                <a:latin typeface="Arial" panose="020B0604020202020204" pitchFamily="34" charset="0"/>
                <a:cs typeface="Arial" panose="020B0604020202020204" pitchFamily="34" charset="0"/>
              </a:rPr>
              <a:t>After LOCA</a:t>
            </a:r>
          </a:p>
          <a:p>
            <a:r>
              <a:rPr lang="en-GB" b="1" i="0" dirty="0">
                <a:solidFill>
                  <a:schemeClr val="bg1"/>
                </a:solidFill>
                <a:latin typeface="Arial" panose="020B0604020202020204" pitchFamily="34" charset="0"/>
                <a:cs typeface="Arial" panose="020B0604020202020204" pitchFamily="34" charset="0"/>
              </a:rPr>
              <a:t>in Intervals (assuming constant Temperature &amp; Pressure)</a:t>
            </a:r>
          </a:p>
        </p:txBody>
      </p:sp>
      <p:pic>
        <p:nvPicPr>
          <p:cNvPr id="4" name="Google Shape;932;p51">
            <a:extLst>
              <a:ext uri="{FF2B5EF4-FFF2-40B4-BE49-F238E27FC236}">
                <a16:creationId xmlns:a16="http://schemas.microsoft.com/office/drawing/2014/main" id="{2E4F49DC-767F-6436-4ACF-16FD9C434DEE}"/>
              </a:ext>
            </a:extLst>
          </p:cNvPr>
          <p:cNvPicPr preferRelativeResize="0"/>
          <p:nvPr/>
        </p:nvPicPr>
        <p:blipFill>
          <a:blip r:embed="rId2">
            <a:alphaModFix/>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Lst>
          </a:blip>
          <a:stretch>
            <a:fillRect/>
          </a:stretch>
        </p:blipFill>
        <p:spPr>
          <a:xfrm>
            <a:off x="0" y="1836209"/>
            <a:ext cx="11887199" cy="3185581"/>
          </a:xfrm>
          <a:prstGeom prst="rect">
            <a:avLst/>
          </a:prstGeom>
          <a:noFill/>
          <a:ln>
            <a:noFill/>
          </a:ln>
        </p:spPr>
      </p:pic>
      <p:sp>
        <p:nvSpPr>
          <p:cNvPr id="6" name="Google Shape;933;p51">
            <a:extLst>
              <a:ext uri="{FF2B5EF4-FFF2-40B4-BE49-F238E27FC236}">
                <a16:creationId xmlns:a16="http://schemas.microsoft.com/office/drawing/2014/main" id="{D78B7432-3376-014C-76CB-A3796F283F49}"/>
              </a:ext>
            </a:extLst>
          </p:cNvPr>
          <p:cNvSpPr txBox="1">
            <a:spLocks/>
          </p:cNvSpPr>
          <p:nvPr/>
        </p:nvSpPr>
        <p:spPr>
          <a:xfrm>
            <a:off x="304801" y="5097227"/>
            <a:ext cx="9452700" cy="1569900"/>
          </a:xfrm>
          <a:prstGeom prst="rect">
            <a:avLst/>
          </a:prstGeom>
          <a:noFill/>
          <a:ln>
            <a:noFill/>
          </a:ln>
        </p:spPr>
        <p:txBody>
          <a:bodyPr spcFirstLastPara="1" vert="horz" wrap="square" lIns="91425" tIns="45700" rIns="91425" bIns="45700" rtlCol="0" anchor="t" anchorCtr="0">
            <a:spAutoFit/>
          </a:bodyPr>
          <a:lstStyle>
            <a:lvl1pPr algn="ctr" defTabSz="914400" rtl="0" eaLnBrk="1" latinLnBrk="0" hangingPunct="1">
              <a:lnSpc>
                <a:spcPct val="90000"/>
              </a:lnSpc>
              <a:spcBef>
                <a:spcPct val="0"/>
              </a:spcBef>
              <a:buNone/>
              <a:defRPr sz="5400" kern="1200">
                <a:solidFill>
                  <a:schemeClr val="tx1"/>
                </a:solidFill>
                <a:latin typeface="Arial" panose="020B0604020202020204" pitchFamily="34" charset="0"/>
                <a:ea typeface="+mj-ea"/>
                <a:cs typeface="Arial" panose="020B0604020202020204" pitchFamily="34" charset="0"/>
              </a:defRPr>
            </a:lvl1pPr>
          </a:lstStyle>
          <a:p>
            <a:pPr algn="l">
              <a:lnSpc>
                <a:spcPct val="150000"/>
              </a:lnSpc>
              <a:spcBef>
                <a:spcPts val="0"/>
              </a:spcBef>
            </a:pPr>
            <a:r>
              <a:rPr lang="en-GB" sz="2000" dirty="0">
                <a:latin typeface="Lato"/>
                <a:ea typeface="Lato"/>
                <a:cs typeface="Lato"/>
                <a:sym typeface="Lato"/>
              </a:rPr>
              <a:t>Assumptions: </a:t>
            </a:r>
          </a:p>
          <a:p>
            <a:pPr marL="457200" indent="-355600" algn="l">
              <a:lnSpc>
                <a:spcPct val="115000"/>
              </a:lnSpc>
              <a:spcBef>
                <a:spcPts val="0"/>
              </a:spcBef>
              <a:buSzPts val="2000"/>
              <a:buFont typeface="Lato"/>
              <a:buChar char="●"/>
            </a:pPr>
            <a:r>
              <a:rPr lang="en-GB" sz="2000" dirty="0">
                <a:latin typeface="Lato"/>
                <a:ea typeface="Lato"/>
                <a:cs typeface="Lato"/>
                <a:sym typeface="Lato"/>
              </a:rPr>
              <a:t>System is fully available at the beginning of intervals – no component is failed.</a:t>
            </a:r>
          </a:p>
          <a:p>
            <a:pPr marL="457200" indent="-355600" algn="l">
              <a:lnSpc>
                <a:spcPct val="115000"/>
              </a:lnSpc>
              <a:spcBef>
                <a:spcPts val="0"/>
              </a:spcBef>
              <a:buSzPts val="2000"/>
              <a:buFont typeface="Lato"/>
              <a:buChar char="●"/>
            </a:pPr>
            <a:r>
              <a:rPr lang="en-GB" sz="2000" dirty="0">
                <a:latin typeface="Lato"/>
                <a:ea typeface="Lato"/>
                <a:cs typeface="Lato"/>
                <a:sym typeface="Lato"/>
              </a:rPr>
              <a:t>Temperature/Pressure is constant in intervals</a:t>
            </a:r>
          </a:p>
          <a:p>
            <a:pPr algn="l">
              <a:lnSpc>
                <a:spcPct val="150000"/>
              </a:lnSpc>
              <a:spcBef>
                <a:spcPts val="0"/>
              </a:spcBef>
            </a:pPr>
            <a:endParaRPr lang="en-GB" sz="2000" dirty="0">
              <a:latin typeface="Lato"/>
              <a:ea typeface="Lato"/>
              <a:cs typeface="Lato"/>
              <a:sym typeface="Lato"/>
            </a:endParaRPr>
          </a:p>
        </p:txBody>
      </p:sp>
      <p:pic>
        <p:nvPicPr>
          <p:cNvPr id="2" name="Picture 2">
            <a:extLst>
              <a:ext uri="{FF2B5EF4-FFF2-40B4-BE49-F238E27FC236}">
                <a16:creationId xmlns:a16="http://schemas.microsoft.com/office/drawing/2014/main" id="{93218B45-0D06-9E73-0AA0-953743FC9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73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39F9C1-811F-4FE5-A656-1616D6F16D44}"/>
              </a:ext>
            </a:extLst>
          </p:cNvPr>
          <p:cNvSpPr>
            <a:spLocks noGrp="1"/>
          </p:cNvSpPr>
          <p:nvPr>
            <p:ph type="ctrTitle"/>
          </p:nvPr>
        </p:nvSpPr>
        <p:spPr/>
        <p:txBody>
          <a:bodyPr>
            <a:normAutofit fontScale="90000"/>
          </a:bodyPr>
          <a:lstStyle/>
          <a:p>
            <a:r>
              <a:rPr lang="en-GB" b="1" dirty="0"/>
              <a:t>Evolving PSA Methodologies: </a:t>
            </a:r>
            <a:r>
              <a:rPr lang="en-GB" b="1" dirty="0">
                <a:solidFill>
                  <a:srgbClr val="C00000"/>
                </a:solidFill>
              </a:rPr>
              <a:t>Towards Dynamic Reliability in SMR Passive Systems</a:t>
            </a:r>
          </a:p>
        </p:txBody>
      </p:sp>
      <p:sp>
        <p:nvSpPr>
          <p:cNvPr id="5" name="Subtitle 4">
            <a:extLst>
              <a:ext uri="{FF2B5EF4-FFF2-40B4-BE49-F238E27FC236}">
                <a16:creationId xmlns:a16="http://schemas.microsoft.com/office/drawing/2014/main" id="{831E5A99-86B7-4696-9D98-C28D48D14812}"/>
              </a:ext>
            </a:extLst>
          </p:cNvPr>
          <p:cNvSpPr>
            <a:spLocks noGrp="1"/>
          </p:cNvSpPr>
          <p:nvPr>
            <p:ph type="subTitle" idx="1"/>
          </p:nvPr>
        </p:nvSpPr>
        <p:spPr>
          <a:xfrm>
            <a:off x="503339" y="3602037"/>
            <a:ext cx="10164661" cy="2789137"/>
          </a:xfrm>
        </p:spPr>
        <p:txBody>
          <a:bodyPr>
            <a:normAutofit/>
          </a:bodyPr>
          <a:lstStyle/>
          <a:p>
            <a:endParaRPr lang="fr-FR" dirty="0"/>
          </a:p>
          <a:p>
            <a:r>
              <a:rPr lang="fr-FR" b="1" dirty="0"/>
              <a:t>      Dr. Masood </a:t>
            </a:r>
            <a:r>
              <a:rPr lang="fr-FR" b="1" dirty="0" err="1"/>
              <a:t>Akmali</a:t>
            </a:r>
            <a:endParaRPr lang="fr-FR" b="1" dirty="0"/>
          </a:p>
          <a:p>
            <a:endParaRPr lang="fr-FR" b="1" dirty="0"/>
          </a:p>
          <a:p>
            <a:endParaRPr lang="fr-FR" b="1" dirty="0"/>
          </a:p>
        </p:txBody>
      </p:sp>
      <p:pic>
        <p:nvPicPr>
          <p:cNvPr id="1026" name="Picture 2">
            <a:extLst>
              <a:ext uri="{FF2B5EF4-FFF2-40B4-BE49-F238E27FC236}">
                <a16:creationId xmlns:a16="http://schemas.microsoft.com/office/drawing/2014/main" id="{AC85D3C0-6ACE-79F4-CAD1-9AEAE4667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741" y="3780451"/>
            <a:ext cx="1343025"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76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Reward/Loss Event Tree of LOCA </a:t>
            </a:r>
          </a:p>
        </p:txBody>
      </p:sp>
      <p:pic>
        <p:nvPicPr>
          <p:cNvPr id="4" name="Picture 3" descr="A diagram of a diagram&#10;&#10;Description automatically generated">
            <a:extLst>
              <a:ext uri="{FF2B5EF4-FFF2-40B4-BE49-F238E27FC236}">
                <a16:creationId xmlns:a16="http://schemas.microsoft.com/office/drawing/2014/main" id="{C111CA90-9925-9D9F-55C7-661F959BE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02123"/>
            <a:ext cx="5920317" cy="859752"/>
          </a:xfrm>
          <a:prstGeom prst="rect">
            <a:avLst/>
          </a:prstGeom>
        </p:spPr>
      </p:pic>
      <p:pic>
        <p:nvPicPr>
          <p:cNvPr id="6" name="Picture 5" descr="A diagram of a computer&#10;&#10;Description automatically generated">
            <a:extLst>
              <a:ext uri="{FF2B5EF4-FFF2-40B4-BE49-F238E27FC236}">
                <a16:creationId xmlns:a16="http://schemas.microsoft.com/office/drawing/2014/main" id="{408AB921-B9CB-2650-46BB-7ADB3F012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317" y="2980263"/>
            <a:ext cx="5804535" cy="1052195"/>
          </a:xfrm>
          <a:prstGeom prst="rect">
            <a:avLst/>
          </a:prstGeom>
        </p:spPr>
      </p:pic>
      <p:pic>
        <p:nvPicPr>
          <p:cNvPr id="2" name="Picture 2">
            <a:extLst>
              <a:ext uri="{FF2B5EF4-FFF2-40B4-BE49-F238E27FC236}">
                <a16:creationId xmlns:a16="http://schemas.microsoft.com/office/drawing/2014/main" id="{A1744883-6649-6F0B-460E-197272FEE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149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Probabilities of Consequences</a:t>
            </a:r>
            <a:endParaRPr lang="en-GB" b="1" i="0" dirty="0">
              <a:solidFill>
                <a:schemeClr val="bg1"/>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1D3BE948-EFB5-4DA4-C216-417C6EF2AC18}"/>
              </a:ext>
            </a:extLst>
          </p:cNvPr>
          <p:cNvGraphicFramePr>
            <a:graphicFrameLocks noGrp="1"/>
          </p:cNvGraphicFramePr>
          <p:nvPr>
            <p:extLst>
              <p:ext uri="{D42A27DB-BD31-4B8C-83A1-F6EECF244321}">
                <p14:modId xmlns:p14="http://schemas.microsoft.com/office/powerpoint/2010/main" val="3618954928"/>
              </p:ext>
            </p:extLst>
          </p:nvPr>
        </p:nvGraphicFramePr>
        <p:xfrm>
          <a:off x="159025" y="2265137"/>
          <a:ext cx="6261653" cy="1829948"/>
        </p:xfrm>
        <a:graphic>
          <a:graphicData uri="http://schemas.openxmlformats.org/drawingml/2006/table">
            <a:tbl>
              <a:tblPr firstRow="1" firstCol="1" bandRow="1">
                <a:tableStyleId>{5C22544A-7EE6-4342-B048-85BDC9FD1C3A}</a:tableStyleId>
              </a:tblPr>
              <a:tblGrid>
                <a:gridCol w="2407033">
                  <a:extLst>
                    <a:ext uri="{9D8B030D-6E8A-4147-A177-3AD203B41FA5}">
                      <a16:colId xmlns:a16="http://schemas.microsoft.com/office/drawing/2014/main" val="1564233540"/>
                    </a:ext>
                  </a:extLst>
                </a:gridCol>
                <a:gridCol w="3854620">
                  <a:extLst>
                    <a:ext uri="{9D8B030D-6E8A-4147-A177-3AD203B41FA5}">
                      <a16:colId xmlns:a16="http://schemas.microsoft.com/office/drawing/2014/main" val="2701058724"/>
                    </a:ext>
                  </a:extLst>
                </a:gridCol>
              </a:tblGrid>
              <a:tr h="457487">
                <a:tc>
                  <a:txBody>
                    <a:bodyPr/>
                    <a:lstStyle/>
                    <a:p>
                      <a:pPr algn="ctr">
                        <a:lnSpc>
                          <a:spcPts val="1300"/>
                        </a:lnSpc>
                      </a:pPr>
                      <a:r>
                        <a:rPr lang="en-GB" sz="1600" noProof="0" dirty="0">
                          <a:effectLst/>
                        </a:rPr>
                        <a:t>Consequence</a:t>
                      </a:r>
                      <a:endParaRPr lang="en-GB" sz="16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Expected Frequency (</a:t>
                      </a:r>
                      <a:r>
                        <a:rPr lang="en-GB" sz="1600" dirty="0" err="1">
                          <a:effectLst/>
                        </a:rPr>
                        <a:t>yr</a:t>
                      </a:r>
                      <a:r>
                        <a:rPr lang="en-GB" sz="1600" dirty="0">
                          <a:effectLst/>
                        </a:rPr>
                        <a:t> </a:t>
                      </a:r>
                      <a:r>
                        <a:rPr lang="en-GB" sz="1600" baseline="30000" dirty="0">
                          <a:effectLst/>
                        </a:rPr>
                        <a:t>-1</a:t>
                      </a:r>
                      <a:r>
                        <a:rPr lang="en-GB" sz="1600" dirty="0">
                          <a:effectLst/>
                        </a:rPr>
                        <a:t>)</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31051411"/>
                  </a:ext>
                </a:extLst>
              </a:tr>
              <a:tr h="457487">
                <a:tc>
                  <a:txBody>
                    <a:bodyPr/>
                    <a:lstStyle/>
                    <a:p>
                      <a:pPr algn="ctr">
                        <a:lnSpc>
                          <a:spcPts val="1300"/>
                        </a:lnSpc>
                      </a:pPr>
                      <a:r>
                        <a:rPr lang="en-GB" sz="1600" noProof="0" dirty="0" err="1">
                          <a:effectLst/>
                        </a:rPr>
                        <a:t>CoreDamage_minor</a:t>
                      </a:r>
                      <a:endParaRPr lang="en-GB" sz="16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1.34E-8</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57885789"/>
                  </a:ext>
                </a:extLst>
              </a:tr>
              <a:tr h="457487">
                <a:tc>
                  <a:txBody>
                    <a:bodyPr/>
                    <a:lstStyle/>
                    <a:p>
                      <a:pPr algn="ctr">
                        <a:lnSpc>
                          <a:spcPts val="1300"/>
                        </a:lnSpc>
                      </a:pPr>
                      <a:r>
                        <a:rPr lang="en-GB" sz="1600" noProof="0" dirty="0" err="1">
                          <a:effectLst/>
                        </a:rPr>
                        <a:t>CoreDamage</a:t>
                      </a:r>
                      <a:r>
                        <a:rPr lang="en-GB" sz="1600" noProof="0" dirty="0">
                          <a:effectLst/>
                        </a:rPr>
                        <a:t>_</a:t>
                      </a:r>
                      <a:r>
                        <a:rPr lang="en-GB" sz="1600" dirty="0"/>
                        <a:t>moderate</a:t>
                      </a:r>
                      <a:endParaRPr lang="en-GB" sz="16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5.13E-13</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47262313"/>
                  </a:ext>
                </a:extLst>
              </a:tr>
              <a:tr h="457487">
                <a:tc>
                  <a:txBody>
                    <a:bodyPr/>
                    <a:lstStyle/>
                    <a:p>
                      <a:pPr algn="ctr">
                        <a:lnSpc>
                          <a:spcPts val="1300"/>
                        </a:lnSpc>
                      </a:pPr>
                      <a:r>
                        <a:rPr lang="en-GB" sz="1600" noProof="0" dirty="0" err="1">
                          <a:effectLst/>
                        </a:rPr>
                        <a:t>CoreDamage</a:t>
                      </a:r>
                      <a:r>
                        <a:rPr lang="en-GB" sz="1600" noProof="0" dirty="0">
                          <a:effectLst/>
                        </a:rPr>
                        <a:t>_</a:t>
                      </a:r>
                      <a:r>
                        <a:rPr lang="en-GB" sz="1600" dirty="0"/>
                        <a:t>severe</a:t>
                      </a:r>
                      <a:endParaRPr lang="en-GB" sz="16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6.55E-9</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36681690"/>
                  </a:ext>
                </a:extLst>
              </a:tr>
            </a:tbl>
          </a:graphicData>
        </a:graphic>
      </p:graphicFrame>
      <p:sp>
        <p:nvSpPr>
          <p:cNvPr id="8" name="Rectangle 1">
            <a:extLst>
              <a:ext uri="{FF2B5EF4-FFF2-40B4-BE49-F238E27FC236}">
                <a16:creationId xmlns:a16="http://schemas.microsoft.com/office/drawing/2014/main" id="{87520C9B-C0A8-45EB-152F-1C8826B56C02}"/>
              </a:ext>
            </a:extLst>
          </p:cNvPr>
          <p:cNvSpPr>
            <a:spLocks noChangeArrowheads="1"/>
          </p:cNvSpPr>
          <p:nvPr/>
        </p:nvSpPr>
        <p:spPr bwMode="auto">
          <a:xfrm>
            <a:off x="571498" y="6466009"/>
            <a:ext cx="543670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5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Consequence Frequencies (Duration of LOCA: 1year and its </a:t>
            </a:r>
            <a:r>
              <a:rPr kumimoji="0" lang="en-GB" altLang="en-US" sz="105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freq</a:t>
            </a:r>
            <a:r>
              <a:rPr kumimoji="0" lang="en-GB" altLang="en-US" sz="105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0.000421).</a:t>
            </a:r>
            <a:endParaRPr kumimoji="0" lang="en-GB" altLang="en-US" sz="24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A694DFE-1C76-97B6-7375-445E8DFBE0D2}"/>
              </a:ext>
            </a:extLst>
          </p:cNvPr>
          <p:cNvSpPr txBox="1"/>
          <p:nvPr/>
        </p:nvSpPr>
        <p:spPr>
          <a:xfrm>
            <a:off x="327660" y="1310857"/>
            <a:ext cx="3846776" cy="369332"/>
          </a:xfrm>
          <a:prstGeom prst="rect">
            <a:avLst/>
          </a:prstGeom>
          <a:noFill/>
        </p:spPr>
        <p:txBody>
          <a:bodyPr wrap="square">
            <a:spAutoFit/>
          </a:bodyPr>
          <a:lstStyle/>
          <a:p>
            <a:r>
              <a:rPr lang="en-GB" dirty="0"/>
              <a:t>The results of the LOCA analysis. </a:t>
            </a:r>
          </a:p>
        </p:txBody>
      </p:sp>
      <p:graphicFrame>
        <p:nvGraphicFramePr>
          <p:cNvPr id="11" name="Table 10">
            <a:extLst>
              <a:ext uri="{FF2B5EF4-FFF2-40B4-BE49-F238E27FC236}">
                <a16:creationId xmlns:a16="http://schemas.microsoft.com/office/drawing/2014/main" id="{F95EEE88-395F-1D56-0CFC-9D7D47A47757}"/>
              </a:ext>
            </a:extLst>
          </p:cNvPr>
          <p:cNvGraphicFramePr>
            <a:graphicFrameLocks noGrp="1"/>
          </p:cNvGraphicFramePr>
          <p:nvPr>
            <p:extLst>
              <p:ext uri="{D42A27DB-BD31-4B8C-83A1-F6EECF244321}">
                <p14:modId xmlns:p14="http://schemas.microsoft.com/office/powerpoint/2010/main" val="79278388"/>
              </p:ext>
            </p:extLst>
          </p:nvPr>
        </p:nvGraphicFramePr>
        <p:xfrm>
          <a:off x="159025" y="4312145"/>
          <a:ext cx="6261653" cy="1936804"/>
        </p:xfrm>
        <a:graphic>
          <a:graphicData uri="http://schemas.openxmlformats.org/drawingml/2006/table">
            <a:tbl>
              <a:tblPr firstRow="1" firstCol="1" bandRow="1">
                <a:tableStyleId>{5C22544A-7EE6-4342-B048-85BDC9FD1C3A}</a:tableStyleId>
              </a:tblPr>
              <a:tblGrid>
                <a:gridCol w="2195530">
                  <a:extLst>
                    <a:ext uri="{9D8B030D-6E8A-4147-A177-3AD203B41FA5}">
                      <a16:colId xmlns:a16="http://schemas.microsoft.com/office/drawing/2014/main" val="1280609125"/>
                    </a:ext>
                  </a:extLst>
                </a:gridCol>
                <a:gridCol w="4066123">
                  <a:extLst>
                    <a:ext uri="{9D8B030D-6E8A-4147-A177-3AD203B41FA5}">
                      <a16:colId xmlns:a16="http://schemas.microsoft.com/office/drawing/2014/main" val="3704558270"/>
                    </a:ext>
                  </a:extLst>
                </a:gridCol>
              </a:tblGrid>
              <a:tr h="484201">
                <a:tc>
                  <a:txBody>
                    <a:bodyPr/>
                    <a:lstStyle/>
                    <a:p>
                      <a:pPr algn="ctr">
                        <a:lnSpc>
                          <a:spcPts val="1300"/>
                        </a:lnSpc>
                      </a:pPr>
                      <a:r>
                        <a:rPr lang="en-GB" sz="1600" dirty="0">
                          <a:effectLst/>
                        </a:rPr>
                        <a:t>Losses</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Expected Value </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91448468"/>
                  </a:ext>
                </a:extLst>
              </a:tr>
              <a:tr h="484201">
                <a:tc>
                  <a:txBody>
                    <a:bodyPr/>
                    <a:lstStyle/>
                    <a:p>
                      <a:pPr algn="ctr">
                        <a:lnSpc>
                          <a:spcPts val="1300"/>
                        </a:lnSpc>
                      </a:pPr>
                      <a:r>
                        <a:rPr lang="en-GB" sz="1600" dirty="0">
                          <a:effectLst/>
                        </a:rPr>
                        <a:t>Casualties</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8.01E-7 Lives</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46290691"/>
                  </a:ext>
                </a:extLst>
              </a:tr>
              <a:tr h="484201">
                <a:tc>
                  <a:txBody>
                    <a:bodyPr/>
                    <a:lstStyle/>
                    <a:p>
                      <a:pPr algn="ctr">
                        <a:lnSpc>
                          <a:spcPts val="1300"/>
                        </a:lnSpc>
                      </a:pPr>
                      <a:r>
                        <a:rPr lang="en-GB" sz="1600" dirty="0">
                          <a:effectLst/>
                        </a:rPr>
                        <a:t>Radionuclide</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3.14E-6 Million Curries</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58573642"/>
                  </a:ext>
                </a:extLst>
              </a:tr>
              <a:tr h="484201">
                <a:tc>
                  <a:txBody>
                    <a:bodyPr/>
                    <a:lstStyle/>
                    <a:p>
                      <a:pPr algn="ctr">
                        <a:lnSpc>
                          <a:spcPts val="1300"/>
                        </a:lnSpc>
                      </a:pPr>
                      <a:r>
                        <a:rPr lang="en-GB" sz="1600" dirty="0">
                          <a:effectLst/>
                        </a:rPr>
                        <a:t>Contaminated Land</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ts val="1300"/>
                        </a:lnSpc>
                      </a:pPr>
                      <a:r>
                        <a:rPr lang="en-GB" sz="1600" dirty="0">
                          <a:effectLst/>
                        </a:rPr>
                        <a:t>1.74E-5 </a:t>
                      </a:r>
                      <a:r>
                        <a:rPr lang="en-GB" sz="1600" dirty="0" err="1">
                          <a:effectLst/>
                        </a:rPr>
                        <a:t>Sq</a:t>
                      </a:r>
                      <a:r>
                        <a:rPr lang="en-GB" sz="1600" dirty="0">
                          <a:effectLst/>
                        </a:rPr>
                        <a:t> miles</a:t>
                      </a:r>
                      <a:endParaRPr lang="en-GB"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72135977"/>
                  </a:ext>
                </a:extLst>
              </a:tr>
            </a:tbl>
          </a:graphicData>
        </a:graphic>
      </p:graphicFrame>
      <p:sp>
        <p:nvSpPr>
          <p:cNvPr id="16" name="TextBox 15">
            <a:extLst>
              <a:ext uri="{FF2B5EF4-FFF2-40B4-BE49-F238E27FC236}">
                <a16:creationId xmlns:a16="http://schemas.microsoft.com/office/drawing/2014/main" id="{582BF71B-9151-37A6-B5A7-3A342999614B}"/>
              </a:ext>
            </a:extLst>
          </p:cNvPr>
          <p:cNvSpPr txBox="1"/>
          <p:nvPr/>
        </p:nvSpPr>
        <p:spPr>
          <a:xfrm>
            <a:off x="6567279" y="1495523"/>
            <a:ext cx="163250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GB" dirty="0"/>
              <a:t>In comparison:</a:t>
            </a:r>
          </a:p>
        </p:txBody>
      </p:sp>
      <p:sp>
        <p:nvSpPr>
          <p:cNvPr id="18" name="TextBox 17">
            <a:extLst>
              <a:ext uri="{FF2B5EF4-FFF2-40B4-BE49-F238E27FC236}">
                <a16:creationId xmlns:a16="http://schemas.microsoft.com/office/drawing/2014/main" id="{CC233ADD-5D42-9BBE-9E28-9DCD65243B21}"/>
              </a:ext>
            </a:extLst>
          </p:cNvPr>
          <p:cNvSpPr txBox="1"/>
          <p:nvPr/>
        </p:nvSpPr>
        <p:spPr>
          <a:xfrm>
            <a:off x="7116416" y="2149372"/>
            <a:ext cx="4681331" cy="1477328"/>
          </a:xfrm>
          <a:prstGeom prst="rect">
            <a:avLst/>
          </a:prstGeom>
          <a:noFill/>
        </p:spPr>
        <p:txBody>
          <a:bodyPr wrap="square">
            <a:spAutoFit/>
          </a:bodyPr>
          <a:lstStyle/>
          <a:p>
            <a:pPr marL="285750" indent="-285750">
              <a:buFont typeface="Arial" panose="020B0604020202020204" pitchFamily="34" charset="0"/>
              <a:buChar char="•"/>
            </a:pPr>
            <a:r>
              <a:rPr lang="en-GB" dirty="0"/>
              <a:t>The results from the traditional Probabilistic Safety Assessment (PSA) performed using the </a:t>
            </a:r>
            <a:r>
              <a:rPr lang="en-GB" dirty="0" err="1"/>
              <a:t>RiskSpectrum</a:t>
            </a:r>
            <a:r>
              <a:rPr lang="en-GB" dirty="0"/>
              <a:t> tool for the BWRX-300, yield a total core damage frequency (CDF) of 1.23E-07 per year*. </a:t>
            </a:r>
          </a:p>
        </p:txBody>
      </p:sp>
      <p:sp>
        <p:nvSpPr>
          <p:cNvPr id="20" name="TextBox 19">
            <a:extLst>
              <a:ext uri="{FF2B5EF4-FFF2-40B4-BE49-F238E27FC236}">
                <a16:creationId xmlns:a16="http://schemas.microsoft.com/office/drawing/2014/main" id="{EAF0D0B3-1B14-83E6-C3A4-24453307F28F}"/>
              </a:ext>
            </a:extLst>
          </p:cNvPr>
          <p:cNvSpPr txBox="1"/>
          <p:nvPr/>
        </p:nvSpPr>
        <p:spPr>
          <a:xfrm>
            <a:off x="7203384" y="3700484"/>
            <a:ext cx="4681331" cy="2236510"/>
          </a:xfrm>
          <a:prstGeom prst="rect">
            <a:avLst/>
          </a:prstGeom>
          <a:noFill/>
        </p:spPr>
        <p:txBody>
          <a:bodyPr wrap="square">
            <a:spAutoFit/>
          </a:bodyPr>
          <a:lstStyle/>
          <a:p>
            <a:pPr marL="285750" indent="-285750">
              <a:buFont typeface="Arial" panose="020B0604020202020204" pitchFamily="34" charset="0"/>
              <a:buChar char="•"/>
            </a:pPr>
            <a:r>
              <a:rPr lang="en-GB" dirty="0"/>
              <a:t>Our dynamic PSA approach, estimates a total core damage frequency of </a:t>
            </a:r>
            <a:r>
              <a:rPr lang="en-GB" sz="2800" baseline="-25000" dirty="0"/>
              <a:t>~</a:t>
            </a:r>
            <a:r>
              <a:rPr lang="en-GB" dirty="0"/>
              <a:t>1.996E-08 per year, provides a more granular analysis. </a:t>
            </a:r>
          </a:p>
          <a:p>
            <a:endParaRPr lang="en-GB" sz="1600" i="1" dirty="0"/>
          </a:p>
          <a:p>
            <a:r>
              <a:rPr lang="en-GB" sz="1600" i="1" dirty="0"/>
              <a:t>Although our analysis did not include all potential initial events such as transients or vessel rupture, it did incorporate the failure rates of valves and heat exchangers due to transient parameters</a:t>
            </a:r>
            <a:r>
              <a:rPr lang="en-GB" dirty="0"/>
              <a:t>. </a:t>
            </a:r>
          </a:p>
        </p:txBody>
      </p:sp>
      <p:sp>
        <p:nvSpPr>
          <p:cNvPr id="21" name="TextBox 20">
            <a:extLst>
              <a:ext uri="{FF2B5EF4-FFF2-40B4-BE49-F238E27FC236}">
                <a16:creationId xmlns:a16="http://schemas.microsoft.com/office/drawing/2014/main" id="{59A8E116-E9C1-2852-5686-DE2F51BDC2DD}"/>
              </a:ext>
            </a:extLst>
          </p:cNvPr>
          <p:cNvSpPr txBox="1"/>
          <p:nvPr/>
        </p:nvSpPr>
        <p:spPr>
          <a:xfrm>
            <a:off x="6247313" y="6535259"/>
            <a:ext cx="5637402" cy="369332"/>
          </a:xfrm>
          <a:prstGeom prst="rect">
            <a:avLst/>
          </a:prstGeom>
          <a:noFill/>
        </p:spPr>
        <p:txBody>
          <a:bodyPr wrap="square">
            <a:spAutoFit/>
          </a:bodyPr>
          <a:lstStyle/>
          <a:p>
            <a:r>
              <a:rPr lang="en-GB" sz="900" b="0" i="1" u="none" strike="noStrike" baseline="0" dirty="0">
                <a:solidFill>
                  <a:srgbClr val="000000"/>
                </a:solidFill>
                <a:latin typeface="Times New Roman" panose="02020603050405020304" pitchFamily="18" charset="0"/>
              </a:rPr>
              <a:t>*GRAEME TRUNDLE, Reliability Assessment of Passive ICS in an SMR as part of the PSA Analysis, SH204X, 2023	</a:t>
            </a:r>
          </a:p>
        </p:txBody>
      </p:sp>
      <p:pic>
        <p:nvPicPr>
          <p:cNvPr id="2" name="Picture 2">
            <a:extLst>
              <a:ext uri="{FF2B5EF4-FFF2-40B4-BE49-F238E27FC236}">
                <a16:creationId xmlns:a16="http://schemas.microsoft.com/office/drawing/2014/main" id="{7BBA70C5-2935-E4FC-C400-0B1296CDE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376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rgbClr val="FFFF00"/>
                </a:solidFill>
                <a:latin typeface="Arial" panose="020B0604020202020204" pitchFamily="34" charset="0"/>
                <a:cs typeface="Arial" panose="020B0604020202020204" pitchFamily="34" charset="0"/>
              </a:rPr>
              <a:t>SAFEST</a:t>
            </a:r>
            <a:r>
              <a:rPr lang="en-GB" b="1" i="0" dirty="0">
                <a:solidFill>
                  <a:schemeClr val="bg1"/>
                </a:solidFill>
                <a:latin typeface="Arial" panose="020B0604020202020204" pitchFamily="34" charset="0"/>
                <a:cs typeface="Arial" panose="020B0604020202020204" pitchFamily="34" charset="0"/>
              </a:rPr>
              <a:t>, A Probabilistic Risk Assessment Toolchain</a:t>
            </a:r>
          </a:p>
        </p:txBody>
      </p:sp>
      <p:pic>
        <p:nvPicPr>
          <p:cNvPr id="2" name="Picture 2">
            <a:extLst>
              <a:ext uri="{FF2B5EF4-FFF2-40B4-BE49-F238E27FC236}">
                <a16:creationId xmlns:a16="http://schemas.microsoft.com/office/drawing/2014/main" id="{B2DCA2AD-10B2-6B4C-0878-B593F520F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6;p18">
            <a:extLst>
              <a:ext uri="{FF2B5EF4-FFF2-40B4-BE49-F238E27FC236}">
                <a16:creationId xmlns:a16="http://schemas.microsoft.com/office/drawing/2014/main" id="{E4D4039B-068C-C9F1-EB54-938AC73278FA}"/>
              </a:ext>
            </a:extLst>
          </p:cNvPr>
          <p:cNvSpPr txBox="1"/>
          <p:nvPr/>
        </p:nvSpPr>
        <p:spPr>
          <a:xfrm>
            <a:off x="73851" y="1694275"/>
            <a:ext cx="5767500" cy="5654100"/>
          </a:xfrm>
          <a:prstGeom prst="rect">
            <a:avLst/>
          </a:prstGeom>
          <a:noFill/>
          <a:ln>
            <a:noFill/>
          </a:ln>
        </p:spPr>
        <p:txBody>
          <a:bodyPr spcFirstLastPara="1" wrap="square" lIns="68575" tIns="34275" rIns="68575" bIns="34275" anchor="t" anchorCtr="0">
            <a:noAutofit/>
          </a:bodyPr>
          <a:lstStyle/>
          <a:p>
            <a:pPr marL="457200" marR="0" lvl="0" indent="-330200" algn="l" rtl="0">
              <a:lnSpc>
                <a:spcPct val="100000"/>
              </a:lnSpc>
              <a:spcBef>
                <a:spcPts val="400"/>
              </a:spcBef>
              <a:spcAft>
                <a:spcPts val="0"/>
              </a:spcAft>
              <a:buClr>
                <a:srgbClr val="0000FF"/>
              </a:buClr>
              <a:buSzPts val="1600"/>
              <a:buFont typeface="Lato"/>
              <a:buChar char="●"/>
            </a:pPr>
            <a:r>
              <a:rPr lang="en-US" sz="1600" b="1" dirty="0">
                <a:solidFill>
                  <a:srgbClr val="FF0000"/>
                </a:solidFill>
                <a:latin typeface="Lato"/>
                <a:ea typeface="Lato"/>
                <a:cs typeface="Lato"/>
                <a:sym typeface="Lato"/>
              </a:rPr>
              <a:t>Scalable</a:t>
            </a:r>
            <a:r>
              <a:rPr lang="en-US" sz="1600" b="1" dirty="0">
                <a:solidFill>
                  <a:srgbClr val="0000FF"/>
                </a:solidFill>
                <a:latin typeface="Lato"/>
                <a:ea typeface="Lato"/>
                <a:cs typeface="Lato"/>
                <a:sym typeface="Lato"/>
              </a:rPr>
              <a:t> Static &amp; </a:t>
            </a:r>
            <a:r>
              <a:rPr lang="en-US" sz="1600" b="1" dirty="0">
                <a:solidFill>
                  <a:srgbClr val="FF0000"/>
                </a:solidFill>
                <a:latin typeface="Lato"/>
                <a:ea typeface="Lato"/>
                <a:cs typeface="Lato"/>
                <a:sym typeface="Lato"/>
              </a:rPr>
              <a:t>dynamic fault trees</a:t>
            </a:r>
            <a:r>
              <a:rPr lang="en-US" sz="1600" b="1" dirty="0">
                <a:solidFill>
                  <a:srgbClr val="0000FF"/>
                </a:solidFill>
                <a:latin typeface="Lato"/>
                <a:ea typeface="Lato"/>
                <a:cs typeface="Lato"/>
                <a:sym typeface="Lato"/>
              </a:rPr>
              <a:t>  (DFTs)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FF0000"/>
                </a:solidFill>
                <a:latin typeface="Lato"/>
                <a:ea typeface="Lato"/>
                <a:cs typeface="Lato"/>
                <a:sym typeface="Lato"/>
              </a:rPr>
              <a:t>Scalable Reward/loss</a:t>
            </a:r>
            <a:r>
              <a:rPr lang="en-US" sz="1600" b="1" dirty="0">
                <a:solidFill>
                  <a:srgbClr val="0000FF"/>
                </a:solidFill>
                <a:latin typeface="Lato"/>
                <a:ea typeface="Lato"/>
                <a:cs typeface="Lato"/>
                <a:sym typeface="Lato"/>
              </a:rPr>
              <a:t> event trees </a:t>
            </a:r>
            <a:r>
              <a:rPr lang="en-US" sz="1600" b="1" dirty="0">
                <a:solidFill>
                  <a:srgbClr val="FF0000"/>
                </a:solidFill>
                <a:latin typeface="Lato"/>
                <a:ea typeface="Lato"/>
                <a:cs typeface="Lato"/>
                <a:sym typeface="Lato"/>
              </a:rPr>
              <a:t>with non-deterministic choices at nodes</a:t>
            </a:r>
            <a:endParaRPr sz="1600" b="1" dirty="0">
              <a:solidFill>
                <a:srgbClr val="FF0000"/>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Parametrized fault/event tree models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Importing/exporting models in JSON, Galileo, Latex</a:t>
            </a:r>
            <a:endParaRPr sz="1600" b="1" dirty="0">
              <a:solidFill>
                <a:srgbClr val="FF0000"/>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Importing/exporting models parameters in Excel</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(Empirical and mix) failure distributions templates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Multipage</a:t>
            </a:r>
            <a:r>
              <a:rPr lang="en-US" sz="1600" b="1" dirty="0">
                <a:solidFill>
                  <a:srgbClr val="FF0000"/>
                </a:solidFill>
                <a:latin typeface="Lato"/>
                <a:ea typeface="Lato"/>
                <a:cs typeface="Lato"/>
                <a:sym typeface="Lato"/>
              </a:rPr>
              <a:t> hierarchical </a:t>
            </a:r>
            <a:r>
              <a:rPr lang="en-US" sz="1600" b="1" dirty="0">
                <a:solidFill>
                  <a:srgbClr val="0000FF"/>
                </a:solidFill>
                <a:latin typeface="Lato"/>
                <a:ea typeface="Lato"/>
                <a:cs typeface="Lato"/>
                <a:sym typeface="Lato"/>
              </a:rPr>
              <a:t>fault/event trees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Mirror images of fault tree elements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Graphical, tabular, (parametric) Galileo views</a:t>
            </a:r>
            <a:endParaRPr sz="1600" b="1" dirty="0">
              <a:solidFill>
                <a:srgbClr val="FF0000"/>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err="1">
                <a:solidFill>
                  <a:srgbClr val="FF0000"/>
                </a:solidFill>
                <a:latin typeface="Lato"/>
                <a:ea typeface="Lato"/>
                <a:cs typeface="Lato"/>
                <a:sym typeface="Lato"/>
              </a:rPr>
              <a:t>SysML</a:t>
            </a:r>
            <a:r>
              <a:rPr lang="en-US" sz="1600" b="1" dirty="0">
                <a:solidFill>
                  <a:srgbClr val="FF0000"/>
                </a:solidFill>
                <a:latin typeface="Lato"/>
                <a:ea typeface="Lato"/>
                <a:cs typeface="Lato"/>
                <a:sym typeface="Lato"/>
              </a:rPr>
              <a:t> v2 to (dynamic) fault trees</a:t>
            </a:r>
            <a:endParaRPr sz="1600" b="1" dirty="0">
              <a:solidFill>
                <a:srgbClr val="FF0000"/>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CCF groups</a:t>
            </a:r>
            <a:endParaRPr sz="1600" b="1" dirty="0">
              <a:solidFill>
                <a:srgbClr val="0000FF"/>
              </a:solidFill>
              <a:latin typeface="Lato"/>
              <a:ea typeface="Lato"/>
              <a:cs typeface="Lato"/>
              <a:sym typeface="Lato"/>
            </a:endParaRPr>
          </a:p>
          <a:p>
            <a:pPr marL="914400" marR="0" lvl="1"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Alpha, Beta, Multi Greek, Binomial-model</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Probabilistic dependencies</a:t>
            </a:r>
            <a:endParaRPr sz="1600" b="1" dirty="0">
              <a:solidFill>
                <a:srgbClr val="FF0000"/>
              </a:solidFill>
              <a:latin typeface="Lato"/>
              <a:ea typeface="Lato"/>
              <a:cs typeface="Lato"/>
              <a:sym typeface="Lato"/>
            </a:endParaRPr>
          </a:p>
          <a:p>
            <a:pPr marL="914400" marR="0" lvl="1"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Failure-on-demand</a:t>
            </a:r>
            <a:endParaRPr sz="1600" b="1" dirty="0">
              <a:solidFill>
                <a:srgbClr val="FF0000"/>
              </a:solidFill>
              <a:latin typeface="Lato"/>
              <a:ea typeface="Lato"/>
              <a:cs typeface="Lato"/>
              <a:sym typeface="Lato"/>
            </a:endParaRPr>
          </a:p>
          <a:p>
            <a:pPr marL="914400" marR="0" lvl="1"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Dynamic addition of new failure modes </a:t>
            </a:r>
            <a:endParaRPr sz="1600" b="1" dirty="0">
              <a:solidFill>
                <a:srgbClr val="FF0000"/>
              </a:solidFill>
              <a:latin typeface="Lato"/>
              <a:ea typeface="Lato"/>
              <a:cs typeface="Lato"/>
              <a:sym typeface="Lato"/>
            </a:endParaRPr>
          </a:p>
          <a:p>
            <a:pPr marL="457200" lvl="0" indent="-330200" algn="l" rtl="0">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Initial condition sets</a:t>
            </a:r>
            <a:endParaRPr sz="1600" b="1" dirty="0">
              <a:solidFill>
                <a:srgbClr val="0000FF"/>
              </a:solidFill>
              <a:latin typeface="Lato"/>
              <a:ea typeface="Lato"/>
              <a:cs typeface="Lato"/>
              <a:sym typeface="Lato"/>
            </a:endParaRPr>
          </a:p>
          <a:p>
            <a:pPr marL="914400" lvl="1" indent="-330200" algn="l" rtl="0">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Failure evidence</a:t>
            </a:r>
            <a:endParaRPr sz="1600" b="1" dirty="0">
              <a:solidFill>
                <a:srgbClr val="0000FF"/>
              </a:solidFill>
              <a:latin typeface="Lato"/>
              <a:ea typeface="Lato"/>
              <a:cs typeface="Lato"/>
              <a:sym typeface="Lato"/>
            </a:endParaRPr>
          </a:p>
          <a:p>
            <a:pPr marL="457200" lvl="0" indent="-330200" algn="l" rtl="0">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Rich set of measures in CSL Logic</a:t>
            </a:r>
            <a:endParaRPr sz="1600" b="1" dirty="0">
              <a:solidFill>
                <a:srgbClr val="FF0000"/>
              </a:solidFill>
              <a:latin typeface="Lato"/>
              <a:ea typeface="Lato"/>
              <a:cs typeface="Lato"/>
              <a:sym typeface="Lato"/>
            </a:endParaRPr>
          </a:p>
          <a:p>
            <a:pPr marL="457200" lvl="0" indent="-330200" algn="l" rtl="0">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Scalable analysis of DFTs via BDDs &amp; Model-checking</a:t>
            </a:r>
            <a:endParaRPr sz="1600" b="1" dirty="0">
              <a:solidFill>
                <a:srgbClr val="FF0000"/>
              </a:solidFill>
              <a:latin typeface="Lato"/>
              <a:ea typeface="Lato"/>
              <a:cs typeface="Lato"/>
              <a:sym typeface="Lato"/>
            </a:endParaRPr>
          </a:p>
        </p:txBody>
      </p:sp>
      <p:sp>
        <p:nvSpPr>
          <p:cNvPr id="10" name="Google Shape;126;p18">
            <a:extLst>
              <a:ext uri="{FF2B5EF4-FFF2-40B4-BE49-F238E27FC236}">
                <a16:creationId xmlns:a16="http://schemas.microsoft.com/office/drawing/2014/main" id="{3BC4A298-1EE8-DFAE-A547-E90F8F152BF6}"/>
              </a:ext>
            </a:extLst>
          </p:cNvPr>
          <p:cNvSpPr txBox="1"/>
          <p:nvPr/>
        </p:nvSpPr>
        <p:spPr>
          <a:xfrm>
            <a:off x="6382268" y="1790230"/>
            <a:ext cx="5767500" cy="4468500"/>
          </a:xfrm>
          <a:prstGeom prst="rect">
            <a:avLst/>
          </a:prstGeom>
          <a:noFill/>
          <a:ln>
            <a:noFill/>
          </a:ln>
        </p:spPr>
        <p:txBody>
          <a:bodyPr spcFirstLastPara="1" wrap="square" lIns="68575" tIns="34275" rIns="68575" bIns="34275" anchor="t" anchorCtr="0">
            <a:noAutofit/>
          </a:bodyPr>
          <a:lstStyle/>
          <a:p>
            <a:pPr marL="457200" lvl="0" indent="-330200" algn="l" rtl="0">
              <a:spcBef>
                <a:spcPts val="40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Birnbaum Index, Criticality Importance, RAW, RRW, Diagnostics Imp. Factor, BAGT+, BAGT- measures</a:t>
            </a:r>
            <a:endParaRPr sz="1600" b="1" dirty="0">
              <a:solidFill>
                <a:srgbClr val="FF0000"/>
              </a:solidFill>
              <a:latin typeface="Lato"/>
              <a:ea typeface="Lato"/>
              <a:cs typeface="Lato"/>
              <a:sym typeface="Lato"/>
            </a:endParaRPr>
          </a:p>
          <a:p>
            <a:pPr marL="457200" lvl="0" indent="-330200" algn="l" rtl="0">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Boolean equations on state labels</a:t>
            </a:r>
            <a:endParaRPr sz="1600" b="1" dirty="0">
              <a:solidFill>
                <a:srgbClr val="FF0000"/>
              </a:solidFill>
              <a:latin typeface="Lato"/>
              <a:ea typeface="Lato"/>
              <a:cs typeface="Lato"/>
              <a:sym typeface="Lato"/>
            </a:endParaRPr>
          </a:p>
          <a:p>
            <a:pPr marL="457200" lvl="0" indent="-330200" algn="l" rtl="0">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Interactive graphical simulation (Multipage)</a:t>
            </a:r>
            <a:endParaRPr sz="1600" b="1" dirty="0">
              <a:solidFill>
                <a:srgbClr val="FF0000"/>
              </a:solidFill>
              <a:latin typeface="Lato"/>
              <a:ea typeface="Lato"/>
              <a:cs typeface="Lato"/>
              <a:sym typeface="Lato"/>
            </a:endParaRPr>
          </a:p>
          <a:p>
            <a:pPr marL="457200" lvl="0" indent="-330200" algn="l" rtl="0">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Automatic modules detection</a:t>
            </a:r>
            <a:endParaRPr sz="1600" b="1" dirty="0">
              <a:solidFill>
                <a:srgbClr val="FF0000"/>
              </a:solidFill>
              <a:latin typeface="Lato"/>
              <a:ea typeface="Lato"/>
              <a:cs typeface="Lato"/>
              <a:sym typeface="Lato"/>
            </a:endParaRPr>
          </a:p>
          <a:p>
            <a:pPr marL="457200" lvl="0" indent="-330200" algn="l" rtl="0">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Automatic simplification of fault trees</a:t>
            </a:r>
            <a:endParaRPr sz="1600" b="1" dirty="0">
              <a:solidFill>
                <a:srgbClr val="FF0000"/>
              </a:solidFill>
              <a:latin typeface="Lato"/>
              <a:ea typeface="Lato"/>
              <a:cs typeface="Lato"/>
              <a:sym typeface="Lato"/>
            </a:endParaRPr>
          </a:p>
          <a:p>
            <a:pPr marL="457200" lvl="0" indent="-330200" algn="l" rtl="0">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Multi-attributes/colors tagging to elements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Integration of fault trees into event trees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Exact and approx. sound analysis of DFTs</a:t>
            </a:r>
            <a:endParaRPr sz="1600" b="1" dirty="0">
              <a:solidFill>
                <a:srgbClr val="FF0000"/>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Graphs on CSL measures </a:t>
            </a:r>
            <a:endParaRPr sz="1600" b="1" dirty="0">
              <a:solidFill>
                <a:srgbClr val="FF0000"/>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Finding </a:t>
            </a:r>
            <a:r>
              <a:rPr lang="en-US" sz="1600" b="1" dirty="0">
                <a:solidFill>
                  <a:srgbClr val="FF0000"/>
                </a:solidFill>
                <a:latin typeface="Lato"/>
                <a:ea typeface="Lato"/>
                <a:cs typeface="Lato"/>
                <a:sym typeface="Lato"/>
              </a:rPr>
              <a:t>optimal sequence of decisions</a:t>
            </a:r>
            <a:r>
              <a:rPr lang="en-US" sz="1600" b="1" dirty="0">
                <a:solidFill>
                  <a:srgbClr val="0000FF"/>
                </a:solidFill>
                <a:latin typeface="Lato"/>
                <a:ea typeface="Lato"/>
                <a:cs typeface="Lato"/>
                <a:sym typeface="Lato"/>
              </a:rPr>
              <a:t> in event trees to minimize risk</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FF0000"/>
                </a:solidFill>
                <a:latin typeface="Lato"/>
                <a:ea typeface="Lato"/>
                <a:cs typeface="Lato"/>
                <a:sym typeface="Lato"/>
              </a:rPr>
              <a:t>Quantify expected losses</a:t>
            </a:r>
            <a:r>
              <a:rPr lang="en-US" sz="1600" b="1" dirty="0">
                <a:solidFill>
                  <a:srgbClr val="0000FF"/>
                </a:solidFill>
                <a:latin typeface="Lato"/>
                <a:ea typeface="Lato"/>
                <a:cs typeface="Lato"/>
                <a:sym typeface="Lato"/>
              </a:rPr>
              <a:t> e.g. casualties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Extensive filters, group find &amp; replace</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Duplicate fault/event trees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Group deletion, update of elements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MCS for static fault trees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0000FF"/>
              </a:buClr>
              <a:buSzPts val="1600"/>
              <a:buFont typeface="Lato"/>
              <a:buChar char="●"/>
            </a:pPr>
            <a:r>
              <a:rPr lang="en-US" sz="1600" b="1" dirty="0">
                <a:solidFill>
                  <a:srgbClr val="0000FF"/>
                </a:solidFill>
                <a:latin typeface="Lato"/>
                <a:ea typeface="Lato"/>
                <a:cs typeface="Lato"/>
                <a:sym typeface="Lato"/>
              </a:rPr>
              <a:t>Links of manuals can be attached with elements</a:t>
            </a:r>
            <a:endParaRPr sz="1600" b="1" dirty="0">
              <a:solidFill>
                <a:srgbClr val="0000FF"/>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Easy integration with AI/ML/NLP technologies</a:t>
            </a:r>
            <a:endParaRPr sz="1600" b="1" dirty="0">
              <a:solidFill>
                <a:srgbClr val="FF0000"/>
              </a:solidFill>
              <a:latin typeface="Lato"/>
              <a:ea typeface="Lato"/>
              <a:cs typeface="Lato"/>
              <a:sym typeface="Lato"/>
            </a:endParaRPr>
          </a:p>
          <a:p>
            <a:pPr marL="457200" marR="0" lvl="0" indent="-330200" algn="l" rtl="0">
              <a:lnSpc>
                <a:spcPct val="100000"/>
              </a:lnSpc>
              <a:spcBef>
                <a:spcPts val="0"/>
              </a:spcBef>
              <a:spcAft>
                <a:spcPts val="0"/>
              </a:spcAft>
              <a:buClr>
                <a:srgbClr val="FF0000"/>
              </a:buClr>
              <a:buSzPts val="1600"/>
              <a:buFont typeface="Lato"/>
              <a:buChar char="●"/>
            </a:pPr>
            <a:r>
              <a:rPr lang="en-US" sz="1600" b="1" dirty="0">
                <a:solidFill>
                  <a:srgbClr val="FF0000"/>
                </a:solidFill>
                <a:latin typeface="Lato"/>
                <a:ea typeface="Lato"/>
                <a:cs typeface="Lato"/>
                <a:sym typeface="Lato"/>
              </a:rPr>
              <a:t>Technology stack (Angular, Python)</a:t>
            </a:r>
            <a:endParaRPr sz="1600" b="1" dirty="0">
              <a:solidFill>
                <a:srgbClr val="FF0000"/>
              </a:solidFill>
              <a:latin typeface="Lato"/>
              <a:ea typeface="Lato"/>
              <a:cs typeface="Lato"/>
              <a:sym typeface="Lato"/>
            </a:endParaRPr>
          </a:p>
        </p:txBody>
      </p:sp>
      <p:grpSp>
        <p:nvGrpSpPr>
          <p:cNvPr id="11" name="Google Shape;122;p18">
            <a:extLst>
              <a:ext uri="{FF2B5EF4-FFF2-40B4-BE49-F238E27FC236}">
                <a16:creationId xmlns:a16="http://schemas.microsoft.com/office/drawing/2014/main" id="{B2BD8431-FC61-5852-947E-7A38BEC32FBA}"/>
              </a:ext>
            </a:extLst>
          </p:cNvPr>
          <p:cNvGrpSpPr/>
          <p:nvPr/>
        </p:nvGrpSpPr>
        <p:grpSpPr>
          <a:xfrm>
            <a:off x="4748833" y="1255776"/>
            <a:ext cx="2185035" cy="737616"/>
            <a:chOff x="4152598" y="67527"/>
            <a:chExt cx="3654502" cy="1021374"/>
          </a:xfrm>
        </p:grpSpPr>
        <p:pic>
          <p:nvPicPr>
            <p:cNvPr id="12" name="Google Shape;123;p18" descr="Google Shape;161;p30">
              <a:extLst>
                <a:ext uri="{FF2B5EF4-FFF2-40B4-BE49-F238E27FC236}">
                  <a16:creationId xmlns:a16="http://schemas.microsoft.com/office/drawing/2014/main" id="{EBA72CD5-0F61-C7C2-588F-21DAF03018F3}"/>
                </a:ext>
              </a:extLst>
            </p:cNvPr>
            <p:cNvPicPr preferRelativeResize="0"/>
            <p:nvPr/>
          </p:nvPicPr>
          <p:blipFill rotWithShape="1">
            <a:blip r:embed="rId3">
              <a:alphaModFix/>
            </a:blip>
            <a:srcRect l="4559" t="21022" r="4605" b="19627"/>
            <a:stretch/>
          </p:blipFill>
          <p:spPr>
            <a:xfrm>
              <a:off x="4152598" y="67527"/>
              <a:ext cx="3654502" cy="1021374"/>
            </a:xfrm>
            <a:prstGeom prst="rect">
              <a:avLst/>
            </a:prstGeom>
            <a:noFill/>
            <a:ln>
              <a:noFill/>
            </a:ln>
          </p:spPr>
        </p:pic>
        <p:sp>
          <p:nvSpPr>
            <p:cNvPr id="13" name="Google Shape;124;p18">
              <a:extLst>
                <a:ext uri="{FF2B5EF4-FFF2-40B4-BE49-F238E27FC236}">
                  <a16:creationId xmlns:a16="http://schemas.microsoft.com/office/drawing/2014/main" id="{16B6C6FA-1CA4-AEE0-D682-C435E8F0247C}"/>
                </a:ext>
              </a:extLst>
            </p:cNvPr>
            <p:cNvSpPr txBox="1"/>
            <p:nvPr/>
          </p:nvSpPr>
          <p:spPr>
            <a:xfrm>
              <a:off x="5362925" y="860075"/>
              <a:ext cx="2444100" cy="205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46872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Remarks &amp; Conclusions</a:t>
            </a:r>
            <a:endParaRPr lang="en-GB" b="1" i="0"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7277F00C-25EB-381F-B512-18DFC39FF050}"/>
              </a:ext>
            </a:extLst>
          </p:cNvPr>
          <p:cNvGraphicFramePr/>
          <p:nvPr>
            <p:extLst>
              <p:ext uri="{D42A27DB-BD31-4B8C-83A1-F6EECF244321}">
                <p14:modId xmlns:p14="http://schemas.microsoft.com/office/powerpoint/2010/main" val="2584608974"/>
              </p:ext>
            </p:extLst>
          </p:nvPr>
        </p:nvGraphicFramePr>
        <p:xfrm>
          <a:off x="2032000" y="12557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a:extLst>
              <a:ext uri="{FF2B5EF4-FFF2-40B4-BE49-F238E27FC236}">
                <a16:creationId xmlns:a16="http://schemas.microsoft.com/office/drawing/2014/main" id="{A3A6C9BE-F2C3-7C59-22A6-C3CCBBDF9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363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 </a:t>
            </a:r>
            <a:endParaRPr lang="en-GB" b="1" i="0" dirty="0">
              <a:solidFill>
                <a:schemeClr val="bg1"/>
              </a:solidFill>
              <a:latin typeface="Arial" panose="020B0604020202020204" pitchFamily="34" charset="0"/>
              <a:cs typeface="Arial" panose="020B0604020202020204" pitchFamily="34" charset="0"/>
            </a:endParaRPr>
          </a:p>
        </p:txBody>
      </p:sp>
      <p:pic>
        <p:nvPicPr>
          <p:cNvPr id="4098" name="Picture 2" descr="Thank You Presentation Slide PowerPoint Template">
            <a:extLst>
              <a:ext uri="{FF2B5EF4-FFF2-40B4-BE49-F238E27FC236}">
                <a16:creationId xmlns:a16="http://schemas.microsoft.com/office/drawing/2014/main" id="{6C99D87B-4B9C-FEB1-C234-6CFBD390B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646" y="1420238"/>
            <a:ext cx="7094707" cy="53210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E3F5331-F154-5761-37BC-8D0F03C80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505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0328-236F-368A-7E45-BADAC8EE925E}"/>
              </a:ext>
            </a:extLst>
          </p:cNvPr>
          <p:cNvSpPr>
            <a:spLocks noGrp="1"/>
          </p:cNvSpPr>
          <p:nvPr>
            <p:ph type="ctrTitle"/>
          </p:nvPr>
        </p:nvSpPr>
        <p:spPr/>
        <p:txBody>
          <a:bodyPr/>
          <a:lstStyle/>
          <a:p>
            <a:r>
              <a:rPr lang="fr-FR" dirty="0"/>
              <a:t>Supporting Slides</a:t>
            </a:r>
            <a:endParaRPr lang="en-GB" dirty="0"/>
          </a:p>
        </p:txBody>
      </p:sp>
      <p:sp>
        <p:nvSpPr>
          <p:cNvPr id="3" name="Subtitle 2">
            <a:extLst>
              <a:ext uri="{FF2B5EF4-FFF2-40B4-BE49-F238E27FC236}">
                <a16:creationId xmlns:a16="http://schemas.microsoft.com/office/drawing/2014/main" id="{13292FD4-EDF3-9D72-7CE0-05A26CB2F01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68513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Embedding of Fault Trees within Event Trees</a:t>
            </a:r>
          </a:p>
        </p:txBody>
      </p:sp>
      <p:sp>
        <p:nvSpPr>
          <p:cNvPr id="4" name="Google Shape;334;p34">
            <a:extLst>
              <a:ext uri="{FF2B5EF4-FFF2-40B4-BE49-F238E27FC236}">
                <a16:creationId xmlns:a16="http://schemas.microsoft.com/office/drawing/2014/main" id="{B8EBBE80-C4DF-A421-B29B-1BDFDA940025}"/>
              </a:ext>
            </a:extLst>
          </p:cNvPr>
          <p:cNvSpPr/>
          <p:nvPr/>
        </p:nvSpPr>
        <p:spPr>
          <a:xfrm>
            <a:off x="4549098" y="2852202"/>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6" name="Google Shape;335;p34">
            <a:extLst>
              <a:ext uri="{FF2B5EF4-FFF2-40B4-BE49-F238E27FC236}">
                <a16:creationId xmlns:a16="http://schemas.microsoft.com/office/drawing/2014/main" id="{F8D2F8BF-EB4A-C9E8-9235-CFC09D6059A6}"/>
              </a:ext>
            </a:extLst>
          </p:cNvPr>
          <p:cNvCxnSpPr>
            <a:stCxn id="4" idx="0"/>
            <a:endCxn id="8" idx="2"/>
          </p:cNvCxnSpPr>
          <p:nvPr/>
        </p:nvCxnSpPr>
        <p:spPr>
          <a:xfrm rot="-5400000">
            <a:off x="4913898" y="1944702"/>
            <a:ext cx="581700" cy="1233300"/>
          </a:xfrm>
          <a:prstGeom prst="bentConnector2">
            <a:avLst/>
          </a:prstGeom>
          <a:noFill/>
          <a:ln w="19050" cap="flat" cmpd="sng">
            <a:solidFill>
              <a:schemeClr val="dk2"/>
            </a:solidFill>
            <a:prstDash val="solid"/>
            <a:round/>
            <a:headEnd type="none" w="med" len="med"/>
            <a:tailEnd type="none" w="med" len="med"/>
          </a:ln>
        </p:spPr>
      </p:cxnSp>
      <p:cxnSp>
        <p:nvCxnSpPr>
          <p:cNvPr id="7" name="Google Shape;337;p34">
            <a:extLst>
              <a:ext uri="{FF2B5EF4-FFF2-40B4-BE49-F238E27FC236}">
                <a16:creationId xmlns:a16="http://schemas.microsoft.com/office/drawing/2014/main" id="{29C99022-2307-9B2B-3486-2870548C3B1E}"/>
              </a:ext>
            </a:extLst>
          </p:cNvPr>
          <p:cNvCxnSpPr/>
          <p:nvPr/>
        </p:nvCxnSpPr>
        <p:spPr>
          <a:xfrm>
            <a:off x="3761775" y="2881458"/>
            <a:ext cx="787200" cy="8400"/>
          </a:xfrm>
          <a:prstGeom prst="straightConnector1">
            <a:avLst/>
          </a:prstGeom>
          <a:noFill/>
          <a:ln w="19050" cap="flat" cmpd="sng">
            <a:solidFill>
              <a:schemeClr val="dk2"/>
            </a:solidFill>
            <a:prstDash val="solid"/>
            <a:round/>
            <a:headEnd type="oval" w="med" len="med"/>
            <a:tailEnd type="triangle" w="med" len="med"/>
          </a:ln>
        </p:spPr>
      </p:cxnSp>
      <p:sp>
        <p:nvSpPr>
          <p:cNvPr id="8" name="Google Shape;336;p34">
            <a:extLst>
              <a:ext uri="{FF2B5EF4-FFF2-40B4-BE49-F238E27FC236}">
                <a16:creationId xmlns:a16="http://schemas.microsoft.com/office/drawing/2014/main" id="{B0361E3A-13C4-EBE8-3DFF-98C061841212}"/>
              </a:ext>
            </a:extLst>
          </p:cNvPr>
          <p:cNvSpPr/>
          <p:nvPr/>
        </p:nvSpPr>
        <p:spPr>
          <a:xfrm>
            <a:off x="5821373" y="2233046"/>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9" name="Google Shape;338;p34">
            <a:extLst>
              <a:ext uri="{FF2B5EF4-FFF2-40B4-BE49-F238E27FC236}">
                <a16:creationId xmlns:a16="http://schemas.microsoft.com/office/drawing/2014/main" id="{79B29438-5192-5242-2C6B-0022C3FB1715}"/>
              </a:ext>
            </a:extLst>
          </p:cNvPr>
          <p:cNvCxnSpPr>
            <a:stCxn id="8" idx="4"/>
            <a:endCxn id="14" idx="2"/>
          </p:cNvCxnSpPr>
          <p:nvPr/>
        </p:nvCxnSpPr>
        <p:spPr>
          <a:xfrm rot="-5400000" flipH="1">
            <a:off x="6218273" y="1950146"/>
            <a:ext cx="338400" cy="1054200"/>
          </a:xfrm>
          <a:prstGeom prst="bentConnector2">
            <a:avLst/>
          </a:prstGeom>
          <a:noFill/>
          <a:ln w="19050" cap="flat" cmpd="sng">
            <a:solidFill>
              <a:schemeClr val="dk2"/>
            </a:solidFill>
            <a:prstDash val="solid"/>
            <a:round/>
            <a:headEnd type="none" w="med" len="med"/>
            <a:tailEnd type="none" w="med" len="med"/>
          </a:ln>
        </p:spPr>
      </p:cxnSp>
      <p:cxnSp>
        <p:nvCxnSpPr>
          <p:cNvPr id="10" name="Google Shape;340;p34">
            <a:extLst>
              <a:ext uri="{FF2B5EF4-FFF2-40B4-BE49-F238E27FC236}">
                <a16:creationId xmlns:a16="http://schemas.microsoft.com/office/drawing/2014/main" id="{4C34F275-0F79-D767-5280-40989CFFD45D}"/>
              </a:ext>
            </a:extLst>
          </p:cNvPr>
          <p:cNvCxnSpPr>
            <a:stCxn id="8" idx="0"/>
            <a:endCxn id="11" idx="2"/>
          </p:cNvCxnSpPr>
          <p:nvPr/>
        </p:nvCxnSpPr>
        <p:spPr>
          <a:xfrm rot="-5400000">
            <a:off x="6129473" y="1447946"/>
            <a:ext cx="516000" cy="1054200"/>
          </a:xfrm>
          <a:prstGeom prst="bentConnector2">
            <a:avLst/>
          </a:prstGeom>
          <a:noFill/>
          <a:ln w="19050" cap="flat" cmpd="sng">
            <a:solidFill>
              <a:schemeClr val="dk2"/>
            </a:solidFill>
            <a:prstDash val="solid"/>
            <a:round/>
            <a:headEnd type="none" w="med" len="med"/>
            <a:tailEnd type="none" w="med" len="med"/>
          </a:ln>
        </p:spPr>
      </p:cxnSp>
      <p:sp>
        <p:nvSpPr>
          <p:cNvPr id="11" name="Google Shape;341;p34">
            <a:extLst>
              <a:ext uri="{FF2B5EF4-FFF2-40B4-BE49-F238E27FC236}">
                <a16:creationId xmlns:a16="http://schemas.microsoft.com/office/drawing/2014/main" id="{1A18DC1E-9403-0E25-A82B-4B859AA05882}"/>
              </a:ext>
            </a:extLst>
          </p:cNvPr>
          <p:cNvSpPr/>
          <p:nvPr/>
        </p:nvSpPr>
        <p:spPr>
          <a:xfrm>
            <a:off x="6914526" y="1679517"/>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2" name="Google Shape;342;p34">
            <a:extLst>
              <a:ext uri="{FF2B5EF4-FFF2-40B4-BE49-F238E27FC236}">
                <a16:creationId xmlns:a16="http://schemas.microsoft.com/office/drawing/2014/main" id="{29F8AAF4-9B13-0E7A-E5B1-2A13822D2BFA}"/>
              </a:ext>
            </a:extLst>
          </p:cNvPr>
          <p:cNvCxnSpPr>
            <a:stCxn id="11" idx="4"/>
            <a:endCxn id="34" idx="1"/>
          </p:cNvCxnSpPr>
          <p:nvPr/>
        </p:nvCxnSpPr>
        <p:spPr>
          <a:xfrm rot="-5400000" flipH="1">
            <a:off x="7551726" y="1156317"/>
            <a:ext cx="180600" cy="1377000"/>
          </a:xfrm>
          <a:prstGeom prst="bentConnector2">
            <a:avLst/>
          </a:prstGeom>
          <a:noFill/>
          <a:ln w="19050" cap="flat" cmpd="sng">
            <a:solidFill>
              <a:schemeClr val="dk2"/>
            </a:solidFill>
            <a:prstDash val="solid"/>
            <a:round/>
            <a:headEnd type="none" w="med" len="med"/>
            <a:tailEnd type="none" w="med" len="med"/>
          </a:ln>
        </p:spPr>
      </p:cxnSp>
      <p:cxnSp>
        <p:nvCxnSpPr>
          <p:cNvPr id="13" name="Google Shape;344;p34">
            <a:extLst>
              <a:ext uri="{FF2B5EF4-FFF2-40B4-BE49-F238E27FC236}">
                <a16:creationId xmlns:a16="http://schemas.microsoft.com/office/drawing/2014/main" id="{C7F3DE2C-7386-FC0E-310C-07D1EEF73007}"/>
              </a:ext>
            </a:extLst>
          </p:cNvPr>
          <p:cNvCxnSpPr>
            <a:stCxn id="11" idx="0"/>
            <a:endCxn id="27" idx="1"/>
          </p:cNvCxnSpPr>
          <p:nvPr/>
        </p:nvCxnSpPr>
        <p:spPr>
          <a:xfrm rot="-5400000">
            <a:off x="7506876" y="833367"/>
            <a:ext cx="292800" cy="1399500"/>
          </a:xfrm>
          <a:prstGeom prst="bentConnector2">
            <a:avLst/>
          </a:prstGeom>
          <a:noFill/>
          <a:ln w="19050" cap="flat" cmpd="sng">
            <a:solidFill>
              <a:schemeClr val="dk2"/>
            </a:solidFill>
            <a:prstDash val="solid"/>
            <a:round/>
            <a:headEnd type="none" w="med" len="med"/>
            <a:tailEnd type="none" w="med" len="med"/>
          </a:ln>
        </p:spPr>
      </p:cxnSp>
      <p:sp>
        <p:nvSpPr>
          <p:cNvPr id="14" name="Google Shape;339;p34">
            <a:extLst>
              <a:ext uri="{FF2B5EF4-FFF2-40B4-BE49-F238E27FC236}">
                <a16:creationId xmlns:a16="http://schemas.microsoft.com/office/drawing/2014/main" id="{F5CF7123-D22D-57CE-42F0-E5CC67DDEDD2}"/>
              </a:ext>
            </a:extLst>
          </p:cNvPr>
          <p:cNvSpPr/>
          <p:nvPr/>
        </p:nvSpPr>
        <p:spPr>
          <a:xfrm>
            <a:off x="6914526" y="2609052"/>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5" name="Google Shape;346;p34">
            <a:extLst>
              <a:ext uri="{FF2B5EF4-FFF2-40B4-BE49-F238E27FC236}">
                <a16:creationId xmlns:a16="http://schemas.microsoft.com/office/drawing/2014/main" id="{9CB87E42-223B-6328-92A9-93E917545233}"/>
              </a:ext>
            </a:extLst>
          </p:cNvPr>
          <p:cNvCxnSpPr>
            <a:stCxn id="14" idx="4"/>
            <a:endCxn id="29" idx="1"/>
          </p:cNvCxnSpPr>
          <p:nvPr/>
        </p:nvCxnSpPr>
        <p:spPr>
          <a:xfrm rot="-5400000" flipH="1">
            <a:off x="7562676" y="2074902"/>
            <a:ext cx="156300" cy="1374600"/>
          </a:xfrm>
          <a:prstGeom prst="bentConnector2">
            <a:avLst/>
          </a:prstGeom>
          <a:noFill/>
          <a:ln w="19050" cap="flat" cmpd="sng">
            <a:solidFill>
              <a:schemeClr val="dk2"/>
            </a:solidFill>
            <a:prstDash val="solid"/>
            <a:round/>
            <a:headEnd type="none" w="med" len="med"/>
            <a:tailEnd type="none" w="med" len="med"/>
          </a:ln>
        </p:spPr>
      </p:cxnSp>
      <p:cxnSp>
        <p:nvCxnSpPr>
          <p:cNvPr id="16" name="Google Shape;348;p34">
            <a:extLst>
              <a:ext uri="{FF2B5EF4-FFF2-40B4-BE49-F238E27FC236}">
                <a16:creationId xmlns:a16="http://schemas.microsoft.com/office/drawing/2014/main" id="{97693B1B-E4C5-C96B-5FA7-8282F3E89080}"/>
              </a:ext>
            </a:extLst>
          </p:cNvPr>
          <p:cNvCxnSpPr>
            <a:stCxn id="14" idx="0"/>
            <a:endCxn id="28" idx="1"/>
          </p:cNvCxnSpPr>
          <p:nvPr/>
        </p:nvCxnSpPr>
        <p:spPr>
          <a:xfrm rot="-5400000">
            <a:off x="7489476" y="1768002"/>
            <a:ext cx="305100" cy="1377000"/>
          </a:xfrm>
          <a:prstGeom prst="bentConnector2">
            <a:avLst/>
          </a:prstGeom>
          <a:noFill/>
          <a:ln w="19050" cap="flat" cmpd="sng">
            <a:solidFill>
              <a:schemeClr val="dk2"/>
            </a:solidFill>
            <a:prstDash val="solid"/>
            <a:round/>
            <a:headEnd type="none" w="med" len="med"/>
            <a:tailEnd type="none" w="med" len="med"/>
          </a:ln>
        </p:spPr>
      </p:cxnSp>
      <p:cxnSp>
        <p:nvCxnSpPr>
          <p:cNvPr id="17" name="Google Shape;350;p34">
            <a:extLst>
              <a:ext uri="{FF2B5EF4-FFF2-40B4-BE49-F238E27FC236}">
                <a16:creationId xmlns:a16="http://schemas.microsoft.com/office/drawing/2014/main" id="{C16CB850-B324-AE53-B38B-067E78B9BD6F}"/>
              </a:ext>
            </a:extLst>
          </p:cNvPr>
          <p:cNvCxnSpPr>
            <a:stCxn id="4" idx="4"/>
            <a:endCxn id="18" idx="2"/>
          </p:cNvCxnSpPr>
          <p:nvPr/>
        </p:nvCxnSpPr>
        <p:spPr>
          <a:xfrm rot="-5400000" flipH="1">
            <a:off x="4663998" y="2851302"/>
            <a:ext cx="1081500" cy="1233300"/>
          </a:xfrm>
          <a:prstGeom prst="bentConnector2">
            <a:avLst/>
          </a:prstGeom>
          <a:noFill/>
          <a:ln w="19050" cap="flat" cmpd="sng">
            <a:solidFill>
              <a:schemeClr val="dk2"/>
            </a:solidFill>
            <a:prstDash val="solid"/>
            <a:round/>
            <a:headEnd type="none" w="med" len="med"/>
            <a:tailEnd type="none" w="med" len="med"/>
          </a:ln>
        </p:spPr>
      </p:cxnSp>
      <p:sp>
        <p:nvSpPr>
          <p:cNvPr id="18" name="Google Shape;351;p34">
            <a:extLst>
              <a:ext uri="{FF2B5EF4-FFF2-40B4-BE49-F238E27FC236}">
                <a16:creationId xmlns:a16="http://schemas.microsoft.com/office/drawing/2014/main" id="{09AE2AB7-83B7-0B02-2E55-A5644A4111BA}"/>
              </a:ext>
            </a:extLst>
          </p:cNvPr>
          <p:cNvSpPr/>
          <p:nvPr/>
        </p:nvSpPr>
        <p:spPr>
          <a:xfrm>
            <a:off x="5821373" y="3971244"/>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9" name="Google Shape;352;p34">
            <a:extLst>
              <a:ext uri="{FF2B5EF4-FFF2-40B4-BE49-F238E27FC236}">
                <a16:creationId xmlns:a16="http://schemas.microsoft.com/office/drawing/2014/main" id="{90EC1EE7-39BC-65CD-2E83-50905D670D1F}"/>
              </a:ext>
            </a:extLst>
          </p:cNvPr>
          <p:cNvCxnSpPr>
            <a:stCxn id="18" idx="4"/>
            <a:endCxn id="24" idx="2"/>
          </p:cNvCxnSpPr>
          <p:nvPr/>
        </p:nvCxnSpPr>
        <p:spPr>
          <a:xfrm rot="-5400000" flipH="1">
            <a:off x="6129773" y="3776844"/>
            <a:ext cx="515400" cy="1054200"/>
          </a:xfrm>
          <a:prstGeom prst="bentConnector2">
            <a:avLst/>
          </a:prstGeom>
          <a:noFill/>
          <a:ln w="19050" cap="flat" cmpd="sng">
            <a:solidFill>
              <a:schemeClr val="dk2"/>
            </a:solidFill>
            <a:prstDash val="solid"/>
            <a:round/>
            <a:headEnd type="none" w="med" len="med"/>
            <a:tailEnd type="none" w="med" len="med"/>
          </a:ln>
        </p:spPr>
      </p:cxnSp>
      <p:cxnSp>
        <p:nvCxnSpPr>
          <p:cNvPr id="20" name="Google Shape;354;p34">
            <a:extLst>
              <a:ext uri="{FF2B5EF4-FFF2-40B4-BE49-F238E27FC236}">
                <a16:creationId xmlns:a16="http://schemas.microsoft.com/office/drawing/2014/main" id="{312ABB25-E75D-C46D-413B-CA663ACB029D}"/>
              </a:ext>
            </a:extLst>
          </p:cNvPr>
          <p:cNvCxnSpPr>
            <a:stCxn id="18" idx="0"/>
            <a:endCxn id="21" idx="2"/>
          </p:cNvCxnSpPr>
          <p:nvPr/>
        </p:nvCxnSpPr>
        <p:spPr>
          <a:xfrm rot="-5400000">
            <a:off x="6129473" y="3186144"/>
            <a:ext cx="516000" cy="1054200"/>
          </a:xfrm>
          <a:prstGeom prst="bentConnector2">
            <a:avLst/>
          </a:prstGeom>
          <a:noFill/>
          <a:ln w="19050" cap="flat" cmpd="sng">
            <a:solidFill>
              <a:schemeClr val="dk2"/>
            </a:solidFill>
            <a:prstDash val="solid"/>
            <a:round/>
            <a:headEnd type="none" w="med" len="med"/>
            <a:tailEnd type="none" w="med" len="med"/>
          </a:ln>
        </p:spPr>
      </p:cxnSp>
      <p:sp>
        <p:nvSpPr>
          <p:cNvPr id="21" name="Google Shape;355;p34">
            <a:extLst>
              <a:ext uri="{FF2B5EF4-FFF2-40B4-BE49-F238E27FC236}">
                <a16:creationId xmlns:a16="http://schemas.microsoft.com/office/drawing/2014/main" id="{6F4402C6-041E-F237-5981-587C2535C84E}"/>
              </a:ext>
            </a:extLst>
          </p:cNvPr>
          <p:cNvSpPr/>
          <p:nvPr/>
        </p:nvSpPr>
        <p:spPr>
          <a:xfrm>
            <a:off x="6914526" y="3417716"/>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2" name="Google Shape;356;p34">
            <a:extLst>
              <a:ext uri="{FF2B5EF4-FFF2-40B4-BE49-F238E27FC236}">
                <a16:creationId xmlns:a16="http://schemas.microsoft.com/office/drawing/2014/main" id="{113266E0-7A31-2643-DD25-87664CD7BA8B}"/>
              </a:ext>
            </a:extLst>
          </p:cNvPr>
          <p:cNvCxnSpPr>
            <a:stCxn id="21" idx="4"/>
            <a:endCxn id="31" idx="1"/>
          </p:cNvCxnSpPr>
          <p:nvPr/>
        </p:nvCxnSpPr>
        <p:spPr>
          <a:xfrm rot="-5400000" flipH="1">
            <a:off x="7526826" y="2919416"/>
            <a:ext cx="252900" cy="1399500"/>
          </a:xfrm>
          <a:prstGeom prst="bentConnector2">
            <a:avLst/>
          </a:prstGeom>
          <a:noFill/>
          <a:ln w="19050" cap="flat" cmpd="sng">
            <a:solidFill>
              <a:schemeClr val="dk2"/>
            </a:solidFill>
            <a:prstDash val="solid"/>
            <a:round/>
            <a:headEnd type="none" w="med" len="med"/>
            <a:tailEnd type="none" w="med" len="med"/>
          </a:ln>
        </p:spPr>
      </p:cxnSp>
      <p:cxnSp>
        <p:nvCxnSpPr>
          <p:cNvPr id="23" name="Google Shape;358;p34">
            <a:extLst>
              <a:ext uri="{FF2B5EF4-FFF2-40B4-BE49-F238E27FC236}">
                <a16:creationId xmlns:a16="http://schemas.microsoft.com/office/drawing/2014/main" id="{40D992C5-0ACA-3090-4C79-9BEDC1A4BF67}"/>
              </a:ext>
            </a:extLst>
          </p:cNvPr>
          <p:cNvCxnSpPr>
            <a:stCxn id="21" idx="0"/>
            <a:endCxn id="30" idx="1"/>
          </p:cNvCxnSpPr>
          <p:nvPr/>
        </p:nvCxnSpPr>
        <p:spPr>
          <a:xfrm rot="-5400000">
            <a:off x="7528176" y="2617766"/>
            <a:ext cx="225300" cy="1374600"/>
          </a:xfrm>
          <a:prstGeom prst="bentConnector2">
            <a:avLst/>
          </a:prstGeom>
          <a:noFill/>
          <a:ln w="19050" cap="flat" cmpd="sng">
            <a:solidFill>
              <a:schemeClr val="dk2"/>
            </a:solidFill>
            <a:prstDash val="solid"/>
            <a:round/>
            <a:headEnd type="none" w="med" len="med"/>
            <a:tailEnd type="none" w="med" len="med"/>
          </a:ln>
        </p:spPr>
      </p:cxnSp>
      <p:sp>
        <p:nvSpPr>
          <p:cNvPr id="24" name="Google Shape;353;p34">
            <a:extLst>
              <a:ext uri="{FF2B5EF4-FFF2-40B4-BE49-F238E27FC236}">
                <a16:creationId xmlns:a16="http://schemas.microsoft.com/office/drawing/2014/main" id="{B6EBEB71-B409-5B7C-6862-F16FBFC6E3E2}"/>
              </a:ext>
            </a:extLst>
          </p:cNvPr>
          <p:cNvSpPr/>
          <p:nvPr/>
        </p:nvSpPr>
        <p:spPr>
          <a:xfrm>
            <a:off x="6914526" y="4524087"/>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5" name="Google Shape;360;p34">
            <a:extLst>
              <a:ext uri="{FF2B5EF4-FFF2-40B4-BE49-F238E27FC236}">
                <a16:creationId xmlns:a16="http://schemas.microsoft.com/office/drawing/2014/main" id="{CF029756-4173-9DFA-F1EE-1EC9D6C2F98E}"/>
              </a:ext>
            </a:extLst>
          </p:cNvPr>
          <p:cNvCxnSpPr>
            <a:stCxn id="24" idx="4"/>
            <a:endCxn id="33" idx="1"/>
          </p:cNvCxnSpPr>
          <p:nvPr/>
        </p:nvCxnSpPr>
        <p:spPr>
          <a:xfrm rot="-5400000" flipH="1">
            <a:off x="7584126" y="3968487"/>
            <a:ext cx="138300" cy="1399500"/>
          </a:xfrm>
          <a:prstGeom prst="bentConnector2">
            <a:avLst/>
          </a:prstGeom>
          <a:noFill/>
          <a:ln w="19050" cap="flat" cmpd="sng">
            <a:solidFill>
              <a:schemeClr val="dk2"/>
            </a:solidFill>
            <a:prstDash val="solid"/>
            <a:round/>
            <a:headEnd type="none" w="med" len="med"/>
            <a:tailEnd type="none" w="med" len="med"/>
          </a:ln>
        </p:spPr>
      </p:cxnSp>
      <p:cxnSp>
        <p:nvCxnSpPr>
          <p:cNvPr id="26" name="Google Shape;362;p34">
            <a:extLst>
              <a:ext uri="{FF2B5EF4-FFF2-40B4-BE49-F238E27FC236}">
                <a16:creationId xmlns:a16="http://schemas.microsoft.com/office/drawing/2014/main" id="{0E27CA1A-0AE8-6578-F818-9BBA8F131E0D}"/>
              </a:ext>
            </a:extLst>
          </p:cNvPr>
          <p:cNvCxnSpPr>
            <a:stCxn id="24" idx="0"/>
            <a:endCxn id="32" idx="1"/>
          </p:cNvCxnSpPr>
          <p:nvPr/>
        </p:nvCxnSpPr>
        <p:spPr>
          <a:xfrm rot="-5400000">
            <a:off x="7500576" y="3671637"/>
            <a:ext cx="305400" cy="1399500"/>
          </a:xfrm>
          <a:prstGeom prst="bentConnector2">
            <a:avLst/>
          </a:prstGeom>
          <a:noFill/>
          <a:ln w="19050" cap="flat" cmpd="sng">
            <a:solidFill>
              <a:schemeClr val="dk2"/>
            </a:solidFill>
            <a:prstDash val="solid"/>
            <a:round/>
            <a:headEnd type="none" w="med" len="med"/>
            <a:tailEnd type="none" w="med" len="med"/>
          </a:ln>
        </p:spPr>
      </p:cxnSp>
      <p:sp>
        <p:nvSpPr>
          <p:cNvPr id="27" name="Google Shape;345;p34">
            <a:extLst>
              <a:ext uri="{FF2B5EF4-FFF2-40B4-BE49-F238E27FC236}">
                <a16:creationId xmlns:a16="http://schemas.microsoft.com/office/drawing/2014/main" id="{A0BFBE69-75D7-3550-0B05-B28BFE4420F8}"/>
              </a:ext>
            </a:extLst>
          </p:cNvPr>
          <p:cNvSpPr txBox="1"/>
          <p:nvPr/>
        </p:nvSpPr>
        <p:spPr>
          <a:xfrm>
            <a:off x="8352936" y="1246296"/>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1</a:t>
            </a:r>
            <a:endParaRPr sz="1000">
              <a:solidFill>
                <a:schemeClr val="dk1"/>
              </a:solidFill>
              <a:latin typeface="Lato"/>
              <a:ea typeface="Lato"/>
              <a:cs typeface="Lato"/>
              <a:sym typeface="Lato"/>
            </a:endParaRPr>
          </a:p>
        </p:txBody>
      </p:sp>
      <p:sp>
        <p:nvSpPr>
          <p:cNvPr id="28" name="Google Shape;349;p34">
            <a:extLst>
              <a:ext uri="{FF2B5EF4-FFF2-40B4-BE49-F238E27FC236}">
                <a16:creationId xmlns:a16="http://schemas.microsoft.com/office/drawing/2014/main" id="{BFB5C35E-AFFC-5EA5-9824-F05EE86DE572}"/>
              </a:ext>
            </a:extLst>
          </p:cNvPr>
          <p:cNvSpPr txBox="1"/>
          <p:nvPr/>
        </p:nvSpPr>
        <p:spPr>
          <a:xfrm>
            <a:off x="8330654" y="2163532"/>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3</a:t>
            </a:r>
            <a:endParaRPr sz="1000">
              <a:solidFill>
                <a:schemeClr val="dk1"/>
              </a:solidFill>
              <a:latin typeface="Lato"/>
              <a:ea typeface="Lato"/>
              <a:cs typeface="Lato"/>
              <a:sym typeface="Lato"/>
            </a:endParaRPr>
          </a:p>
        </p:txBody>
      </p:sp>
      <p:sp>
        <p:nvSpPr>
          <p:cNvPr id="29" name="Google Shape;347;p34">
            <a:extLst>
              <a:ext uri="{FF2B5EF4-FFF2-40B4-BE49-F238E27FC236}">
                <a16:creationId xmlns:a16="http://schemas.microsoft.com/office/drawing/2014/main" id="{8F7D5AA2-097E-9E74-0928-ED0DF6D8D386}"/>
              </a:ext>
            </a:extLst>
          </p:cNvPr>
          <p:cNvSpPr txBox="1"/>
          <p:nvPr/>
        </p:nvSpPr>
        <p:spPr>
          <a:xfrm>
            <a:off x="8328123" y="2699868"/>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4</a:t>
            </a:r>
            <a:endParaRPr sz="1000">
              <a:solidFill>
                <a:schemeClr val="dk1"/>
              </a:solidFill>
              <a:latin typeface="Lato"/>
              <a:ea typeface="Lato"/>
              <a:cs typeface="Lato"/>
              <a:sym typeface="Lato"/>
            </a:endParaRPr>
          </a:p>
        </p:txBody>
      </p:sp>
      <p:sp>
        <p:nvSpPr>
          <p:cNvPr id="30" name="Google Shape;359;p34">
            <a:extLst>
              <a:ext uri="{FF2B5EF4-FFF2-40B4-BE49-F238E27FC236}">
                <a16:creationId xmlns:a16="http://schemas.microsoft.com/office/drawing/2014/main" id="{030D7DFC-442F-F6AC-A2CF-5419F21E8520}"/>
              </a:ext>
            </a:extLst>
          </p:cNvPr>
          <p:cNvSpPr txBox="1"/>
          <p:nvPr/>
        </p:nvSpPr>
        <p:spPr>
          <a:xfrm>
            <a:off x="8328177" y="3051956"/>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5</a:t>
            </a:r>
            <a:endParaRPr sz="1000">
              <a:solidFill>
                <a:schemeClr val="dk1"/>
              </a:solidFill>
              <a:latin typeface="Lato"/>
              <a:ea typeface="Lato"/>
              <a:cs typeface="Lato"/>
              <a:sym typeface="Lato"/>
            </a:endParaRPr>
          </a:p>
        </p:txBody>
      </p:sp>
      <p:sp>
        <p:nvSpPr>
          <p:cNvPr id="31" name="Google Shape;357;p34">
            <a:extLst>
              <a:ext uri="{FF2B5EF4-FFF2-40B4-BE49-F238E27FC236}">
                <a16:creationId xmlns:a16="http://schemas.microsoft.com/office/drawing/2014/main" id="{6F5A7C24-A662-210C-FF06-B38F6E6FCDCD}"/>
              </a:ext>
            </a:extLst>
          </p:cNvPr>
          <p:cNvSpPr txBox="1"/>
          <p:nvPr/>
        </p:nvSpPr>
        <p:spPr>
          <a:xfrm>
            <a:off x="8352936" y="3605265"/>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6</a:t>
            </a:r>
            <a:endParaRPr sz="1000">
              <a:solidFill>
                <a:schemeClr val="dk1"/>
              </a:solidFill>
              <a:latin typeface="Lato"/>
              <a:ea typeface="Lato"/>
              <a:cs typeface="Lato"/>
              <a:sym typeface="Lato"/>
            </a:endParaRPr>
          </a:p>
        </p:txBody>
      </p:sp>
      <p:sp>
        <p:nvSpPr>
          <p:cNvPr id="32" name="Google Shape;363;p34">
            <a:extLst>
              <a:ext uri="{FF2B5EF4-FFF2-40B4-BE49-F238E27FC236}">
                <a16:creationId xmlns:a16="http://schemas.microsoft.com/office/drawing/2014/main" id="{24EBA66B-0C18-DEF6-D48C-8BD6C4E72059}"/>
              </a:ext>
            </a:extLst>
          </p:cNvPr>
          <p:cNvSpPr txBox="1"/>
          <p:nvPr/>
        </p:nvSpPr>
        <p:spPr>
          <a:xfrm>
            <a:off x="8352936" y="4078162"/>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7</a:t>
            </a:r>
            <a:endParaRPr sz="1000">
              <a:solidFill>
                <a:schemeClr val="dk1"/>
              </a:solidFill>
              <a:latin typeface="Lato"/>
              <a:ea typeface="Lato"/>
              <a:cs typeface="Lato"/>
              <a:sym typeface="Lato"/>
            </a:endParaRPr>
          </a:p>
        </p:txBody>
      </p:sp>
      <p:sp>
        <p:nvSpPr>
          <p:cNvPr id="33" name="Google Shape;361;p34">
            <a:extLst>
              <a:ext uri="{FF2B5EF4-FFF2-40B4-BE49-F238E27FC236}">
                <a16:creationId xmlns:a16="http://schemas.microsoft.com/office/drawing/2014/main" id="{7E04923C-BD44-E685-36B8-E304AAA48A45}"/>
              </a:ext>
            </a:extLst>
          </p:cNvPr>
          <p:cNvSpPr txBox="1"/>
          <p:nvPr/>
        </p:nvSpPr>
        <p:spPr>
          <a:xfrm>
            <a:off x="8352936" y="4596850"/>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8</a:t>
            </a:r>
            <a:endParaRPr sz="1000">
              <a:solidFill>
                <a:schemeClr val="dk1"/>
              </a:solidFill>
              <a:latin typeface="Lato"/>
              <a:ea typeface="Lato"/>
              <a:cs typeface="Lato"/>
              <a:sym typeface="Lato"/>
            </a:endParaRPr>
          </a:p>
        </p:txBody>
      </p:sp>
      <p:sp>
        <p:nvSpPr>
          <p:cNvPr id="34" name="Google Shape;343;p34">
            <a:extLst>
              <a:ext uri="{FF2B5EF4-FFF2-40B4-BE49-F238E27FC236}">
                <a16:creationId xmlns:a16="http://schemas.microsoft.com/office/drawing/2014/main" id="{E9A23689-7C61-52B1-EB4F-42C40937A428}"/>
              </a:ext>
            </a:extLst>
          </p:cNvPr>
          <p:cNvSpPr txBox="1"/>
          <p:nvPr/>
        </p:nvSpPr>
        <p:spPr>
          <a:xfrm>
            <a:off x="8330654" y="1794582"/>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2</a:t>
            </a:r>
            <a:endParaRPr sz="1000">
              <a:solidFill>
                <a:schemeClr val="dk1"/>
              </a:solidFill>
              <a:latin typeface="Lato"/>
              <a:ea typeface="Lato"/>
              <a:cs typeface="Lato"/>
              <a:sym typeface="Lato"/>
            </a:endParaRPr>
          </a:p>
        </p:txBody>
      </p:sp>
      <p:sp>
        <p:nvSpPr>
          <p:cNvPr id="35" name="Google Shape;364;p34">
            <a:extLst>
              <a:ext uri="{FF2B5EF4-FFF2-40B4-BE49-F238E27FC236}">
                <a16:creationId xmlns:a16="http://schemas.microsoft.com/office/drawing/2014/main" id="{5C7257E7-A952-4CC2-14E3-E3B92B74851B}"/>
              </a:ext>
            </a:extLst>
          </p:cNvPr>
          <p:cNvSpPr/>
          <p:nvPr/>
        </p:nvSpPr>
        <p:spPr>
          <a:xfrm rot="5400000">
            <a:off x="4821585" y="5683596"/>
            <a:ext cx="273240" cy="2681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 name="Google Shape;365;p34">
            <a:extLst>
              <a:ext uri="{FF2B5EF4-FFF2-40B4-BE49-F238E27FC236}">
                <a16:creationId xmlns:a16="http://schemas.microsoft.com/office/drawing/2014/main" id="{F25D4095-C538-0F9F-207D-EA9811DE1B32}"/>
              </a:ext>
            </a:extLst>
          </p:cNvPr>
          <p:cNvSpPr/>
          <p:nvPr/>
        </p:nvSpPr>
        <p:spPr>
          <a:xfrm rot="-5400000">
            <a:off x="5399801" y="6404171"/>
            <a:ext cx="191538" cy="19807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37" name="Google Shape;366;p34">
            <a:extLst>
              <a:ext uri="{FF2B5EF4-FFF2-40B4-BE49-F238E27FC236}">
                <a16:creationId xmlns:a16="http://schemas.microsoft.com/office/drawing/2014/main" id="{259CBEA6-02C1-1A16-5BF3-83187C8B198E}"/>
              </a:ext>
            </a:extLst>
          </p:cNvPr>
          <p:cNvCxnSpPr/>
          <p:nvPr/>
        </p:nvCxnSpPr>
        <p:spPr>
          <a:xfrm flipH="1">
            <a:off x="4678375" y="5901833"/>
            <a:ext cx="220200" cy="349500"/>
          </a:xfrm>
          <a:prstGeom prst="straightConnector1">
            <a:avLst/>
          </a:prstGeom>
          <a:noFill/>
          <a:ln w="19050" cap="flat" cmpd="sng">
            <a:solidFill>
              <a:srgbClr val="44546A"/>
            </a:solidFill>
            <a:prstDash val="solid"/>
            <a:round/>
            <a:headEnd type="none" w="sm" len="sm"/>
            <a:tailEnd type="none" w="sm" len="sm"/>
          </a:ln>
        </p:spPr>
      </p:cxnSp>
      <p:sp>
        <p:nvSpPr>
          <p:cNvPr id="38" name="Google Shape;367;p34">
            <a:extLst>
              <a:ext uri="{FF2B5EF4-FFF2-40B4-BE49-F238E27FC236}">
                <a16:creationId xmlns:a16="http://schemas.microsoft.com/office/drawing/2014/main" id="{71DA2CD7-45F0-CC86-DCF6-22A5717FB82B}"/>
              </a:ext>
            </a:extLst>
          </p:cNvPr>
          <p:cNvSpPr/>
          <p:nvPr/>
        </p:nvSpPr>
        <p:spPr>
          <a:xfrm rot="-5400000">
            <a:off x="5048002" y="6036097"/>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39" name="Google Shape;368;p34">
            <a:extLst>
              <a:ext uri="{FF2B5EF4-FFF2-40B4-BE49-F238E27FC236}">
                <a16:creationId xmlns:a16="http://schemas.microsoft.com/office/drawing/2014/main" id="{4C436980-B0BA-3366-61F6-E3C40B28F5C6}"/>
              </a:ext>
            </a:extLst>
          </p:cNvPr>
          <p:cNvCxnSpPr/>
          <p:nvPr/>
        </p:nvCxnSpPr>
        <p:spPr>
          <a:xfrm rot="10800000">
            <a:off x="5045825" y="5913108"/>
            <a:ext cx="124200" cy="126300"/>
          </a:xfrm>
          <a:prstGeom prst="straightConnector1">
            <a:avLst/>
          </a:prstGeom>
          <a:noFill/>
          <a:ln w="19050" cap="flat" cmpd="sng">
            <a:solidFill>
              <a:srgbClr val="44546A"/>
            </a:solidFill>
            <a:prstDash val="solid"/>
            <a:round/>
            <a:headEnd type="none" w="sm" len="sm"/>
            <a:tailEnd type="none" w="sm" len="sm"/>
          </a:ln>
        </p:spPr>
      </p:cxnSp>
      <p:cxnSp>
        <p:nvCxnSpPr>
          <p:cNvPr id="40" name="Google Shape;369;p34">
            <a:extLst>
              <a:ext uri="{FF2B5EF4-FFF2-40B4-BE49-F238E27FC236}">
                <a16:creationId xmlns:a16="http://schemas.microsoft.com/office/drawing/2014/main" id="{9DAB5084-ED99-8506-72D3-C781B3CC9BDC}"/>
              </a:ext>
            </a:extLst>
          </p:cNvPr>
          <p:cNvCxnSpPr/>
          <p:nvPr/>
        </p:nvCxnSpPr>
        <p:spPr>
          <a:xfrm rot="10800000">
            <a:off x="5227500" y="6241908"/>
            <a:ext cx="218400" cy="173700"/>
          </a:xfrm>
          <a:prstGeom prst="straightConnector1">
            <a:avLst/>
          </a:prstGeom>
          <a:noFill/>
          <a:ln w="19050" cap="flat" cmpd="sng">
            <a:solidFill>
              <a:srgbClr val="44546A"/>
            </a:solidFill>
            <a:prstDash val="solid"/>
            <a:round/>
            <a:headEnd type="none" w="sm" len="sm"/>
            <a:tailEnd type="none" w="sm" len="sm"/>
          </a:ln>
        </p:spPr>
      </p:cxnSp>
      <p:sp>
        <p:nvSpPr>
          <p:cNvPr id="41" name="Google Shape;370;p34">
            <a:extLst>
              <a:ext uri="{FF2B5EF4-FFF2-40B4-BE49-F238E27FC236}">
                <a16:creationId xmlns:a16="http://schemas.microsoft.com/office/drawing/2014/main" id="{14CF3F1C-5153-6E52-D3E6-0B010C2496E6}"/>
              </a:ext>
            </a:extLst>
          </p:cNvPr>
          <p:cNvSpPr/>
          <p:nvPr/>
        </p:nvSpPr>
        <p:spPr>
          <a:xfrm rot="-5400000">
            <a:off x="4555740" y="6253911"/>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 name="Google Shape;371;p34">
            <a:extLst>
              <a:ext uri="{FF2B5EF4-FFF2-40B4-BE49-F238E27FC236}">
                <a16:creationId xmlns:a16="http://schemas.microsoft.com/office/drawing/2014/main" id="{51F2FB7B-D9B5-AFBE-FE8A-9E7DD45A3054}"/>
              </a:ext>
            </a:extLst>
          </p:cNvPr>
          <p:cNvSpPr/>
          <p:nvPr/>
        </p:nvSpPr>
        <p:spPr>
          <a:xfrm>
            <a:off x="5522653" y="6702378"/>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4</a:t>
            </a:r>
            <a:endParaRPr sz="1000" i="0" u="none" strike="noStrike" cap="none">
              <a:solidFill>
                <a:srgbClr val="000000"/>
              </a:solidFill>
              <a:latin typeface="Lato"/>
              <a:ea typeface="Lato"/>
              <a:cs typeface="Lato"/>
              <a:sym typeface="Lato"/>
            </a:endParaRPr>
          </a:p>
        </p:txBody>
      </p:sp>
      <p:sp>
        <p:nvSpPr>
          <p:cNvPr id="43" name="Google Shape;372;p34">
            <a:extLst>
              <a:ext uri="{FF2B5EF4-FFF2-40B4-BE49-F238E27FC236}">
                <a16:creationId xmlns:a16="http://schemas.microsoft.com/office/drawing/2014/main" id="{93689637-C4BF-DA4E-B823-BD8F9A5176F6}"/>
              </a:ext>
            </a:extLst>
          </p:cNvPr>
          <p:cNvSpPr/>
          <p:nvPr/>
        </p:nvSpPr>
        <p:spPr>
          <a:xfrm>
            <a:off x="5330079" y="6702388"/>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44" name="Google Shape;373;p34">
            <a:extLst>
              <a:ext uri="{FF2B5EF4-FFF2-40B4-BE49-F238E27FC236}">
                <a16:creationId xmlns:a16="http://schemas.microsoft.com/office/drawing/2014/main" id="{88470691-56FD-02ED-FDDC-38437823DAA4}"/>
              </a:ext>
            </a:extLst>
          </p:cNvPr>
          <p:cNvSpPr/>
          <p:nvPr/>
        </p:nvSpPr>
        <p:spPr>
          <a:xfrm>
            <a:off x="4701840" y="6702382"/>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45" name="Google Shape;374;p34">
            <a:extLst>
              <a:ext uri="{FF2B5EF4-FFF2-40B4-BE49-F238E27FC236}">
                <a16:creationId xmlns:a16="http://schemas.microsoft.com/office/drawing/2014/main" id="{78140B24-45FF-DEEC-3D5B-89AAABA915EC}"/>
              </a:ext>
            </a:extLst>
          </p:cNvPr>
          <p:cNvSpPr/>
          <p:nvPr/>
        </p:nvSpPr>
        <p:spPr>
          <a:xfrm>
            <a:off x="4446658" y="6702377"/>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cxnSp>
        <p:nvCxnSpPr>
          <p:cNvPr id="46" name="Google Shape;375;p34">
            <a:extLst>
              <a:ext uri="{FF2B5EF4-FFF2-40B4-BE49-F238E27FC236}">
                <a16:creationId xmlns:a16="http://schemas.microsoft.com/office/drawing/2014/main" id="{82C969F2-D746-6D78-A6CC-597C276FC834}"/>
              </a:ext>
            </a:extLst>
          </p:cNvPr>
          <p:cNvCxnSpPr>
            <a:stCxn id="45" idx="0"/>
          </p:cNvCxnSpPr>
          <p:nvPr/>
        </p:nvCxnSpPr>
        <p:spPr>
          <a:xfrm rot="10800000" flipH="1">
            <a:off x="4521358" y="6462977"/>
            <a:ext cx="76500" cy="239400"/>
          </a:xfrm>
          <a:prstGeom prst="straightConnector1">
            <a:avLst/>
          </a:prstGeom>
          <a:noFill/>
          <a:ln w="19050" cap="flat" cmpd="sng">
            <a:solidFill>
              <a:srgbClr val="44546A"/>
            </a:solidFill>
            <a:prstDash val="solid"/>
            <a:round/>
            <a:headEnd type="none" w="sm" len="sm"/>
            <a:tailEnd type="none" w="sm" len="sm"/>
          </a:ln>
        </p:spPr>
      </p:cxnSp>
      <p:cxnSp>
        <p:nvCxnSpPr>
          <p:cNvPr id="47" name="Google Shape;376;p34">
            <a:extLst>
              <a:ext uri="{FF2B5EF4-FFF2-40B4-BE49-F238E27FC236}">
                <a16:creationId xmlns:a16="http://schemas.microsoft.com/office/drawing/2014/main" id="{DA8C6CBD-2417-69F1-7C01-13EEFA075F1F}"/>
              </a:ext>
            </a:extLst>
          </p:cNvPr>
          <p:cNvCxnSpPr>
            <a:stCxn id="44" idx="0"/>
          </p:cNvCxnSpPr>
          <p:nvPr/>
        </p:nvCxnSpPr>
        <p:spPr>
          <a:xfrm rot="10800000">
            <a:off x="4728840" y="6465382"/>
            <a:ext cx="47700" cy="237000"/>
          </a:xfrm>
          <a:prstGeom prst="straightConnector1">
            <a:avLst/>
          </a:prstGeom>
          <a:noFill/>
          <a:ln w="19050" cap="flat" cmpd="sng">
            <a:solidFill>
              <a:srgbClr val="44546A"/>
            </a:solidFill>
            <a:prstDash val="solid"/>
            <a:round/>
            <a:headEnd type="none" w="sm" len="sm"/>
            <a:tailEnd type="none" w="sm" len="sm"/>
          </a:ln>
        </p:spPr>
      </p:cxnSp>
      <p:cxnSp>
        <p:nvCxnSpPr>
          <p:cNvPr id="48" name="Google Shape;377;p34">
            <a:extLst>
              <a:ext uri="{FF2B5EF4-FFF2-40B4-BE49-F238E27FC236}">
                <a16:creationId xmlns:a16="http://schemas.microsoft.com/office/drawing/2014/main" id="{D27533FD-FE7F-67BB-C962-B2D1DAB4032B}"/>
              </a:ext>
            </a:extLst>
          </p:cNvPr>
          <p:cNvCxnSpPr/>
          <p:nvPr/>
        </p:nvCxnSpPr>
        <p:spPr>
          <a:xfrm rot="10800000" flipH="1">
            <a:off x="4852740" y="6244282"/>
            <a:ext cx="306900" cy="458100"/>
          </a:xfrm>
          <a:prstGeom prst="straightConnector1">
            <a:avLst/>
          </a:prstGeom>
          <a:noFill/>
          <a:ln w="19050" cap="flat" cmpd="sng">
            <a:solidFill>
              <a:srgbClr val="44546A"/>
            </a:solidFill>
            <a:prstDash val="solid"/>
            <a:round/>
            <a:headEnd type="none" w="sm" len="sm"/>
            <a:tailEnd type="none" w="sm" len="sm"/>
          </a:ln>
        </p:spPr>
      </p:cxnSp>
      <p:cxnSp>
        <p:nvCxnSpPr>
          <p:cNvPr id="49" name="Google Shape;378;p34">
            <a:extLst>
              <a:ext uri="{FF2B5EF4-FFF2-40B4-BE49-F238E27FC236}">
                <a16:creationId xmlns:a16="http://schemas.microsoft.com/office/drawing/2014/main" id="{E94C2241-02A5-E5E0-319F-E2B7B57EC4C0}"/>
              </a:ext>
            </a:extLst>
          </p:cNvPr>
          <p:cNvCxnSpPr>
            <a:stCxn id="43" idx="0"/>
          </p:cNvCxnSpPr>
          <p:nvPr/>
        </p:nvCxnSpPr>
        <p:spPr>
          <a:xfrm rot="10800000" flipH="1">
            <a:off x="5404779" y="6601588"/>
            <a:ext cx="36300" cy="100800"/>
          </a:xfrm>
          <a:prstGeom prst="straightConnector1">
            <a:avLst/>
          </a:prstGeom>
          <a:noFill/>
          <a:ln w="19050" cap="flat" cmpd="sng">
            <a:solidFill>
              <a:srgbClr val="44546A"/>
            </a:solidFill>
            <a:prstDash val="solid"/>
            <a:round/>
            <a:headEnd type="none" w="sm" len="sm"/>
            <a:tailEnd type="none" w="sm" len="sm"/>
          </a:ln>
        </p:spPr>
      </p:cxnSp>
      <p:cxnSp>
        <p:nvCxnSpPr>
          <p:cNvPr id="50" name="Google Shape;379;p34">
            <a:extLst>
              <a:ext uri="{FF2B5EF4-FFF2-40B4-BE49-F238E27FC236}">
                <a16:creationId xmlns:a16="http://schemas.microsoft.com/office/drawing/2014/main" id="{E7558BE8-EB1B-6C70-4990-1133A1535B9C}"/>
              </a:ext>
            </a:extLst>
          </p:cNvPr>
          <p:cNvCxnSpPr>
            <a:stCxn id="42" idx="0"/>
          </p:cNvCxnSpPr>
          <p:nvPr/>
        </p:nvCxnSpPr>
        <p:spPr>
          <a:xfrm rot="10800000">
            <a:off x="5538253" y="6596778"/>
            <a:ext cx="59100" cy="105600"/>
          </a:xfrm>
          <a:prstGeom prst="straightConnector1">
            <a:avLst/>
          </a:prstGeom>
          <a:noFill/>
          <a:ln w="19050" cap="flat" cmpd="sng">
            <a:solidFill>
              <a:srgbClr val="44546A"/>
            </a:solidFill>
            <a:prstDash val="solid"/>
            <a:round/>
            <a:headEnd type="none" w="sm" len="sm"/>
            <a:tailEnd type="none" w="sm" len="sm"/>
          </a:ln>
        </p:spPr>
      </p:cxnSp>
      <p:cxnSp>
        <p:nvCxnSpPr>
          <p:cNvPr id="51" name="Google Shape;380;p34">
            <a:extLst>
              <a:ext uri="{FF2B5EF4-FFF2-40B4-BE49-F238E27FC236}">
                <a16:creationId xmlns:a16="http://schemas.microsoft.com/office/drawing/2014/main" id="{A659256E-4B7C-0ED8-1CDA-2B20C4A8C3EF}"/>
              </a:ext>
            </a:extLst>
          </p:cNvPr>
          <p:cNvCxnSpPr>
            <a:stCxn id="54" idx="2"/>
            <a:endCxn id="4" idx="6"/>
          </p:cNvCxnSpPr>
          <p:nvPr/>
        </p:nvCxnSpPr>
        <p:spPr>
          <a:xfrm rot="10800000">
            <a:off x="4627175" y="2889583"/>
            <a:ext cx="346800" cy="2818200"/>
          </a:xfrm>
          <a:prstGeom prst="straightConnector1">
            <a:avLst/>
          </a:prstGeom>
          <a:noFill/>
          <a:ln w="9525" cap="flat" cmpd="sng">
            <a:solidFill>
              <a:schemeClr val="dk2"/>
            </a:solidFill>
            <a:prstDash val="dash"/>
            <a:round/>
            <a:headEnd type="none" w="med" len="med"/>
            <a:tailEnd type="triangle" w="med" len="med"/>
          </a:ln>
        </p:spPr>
      </p:cxnSp>
      <p:cxnSp>
        <p:nvCxnSpPr>
          <p:cNvPr id="52" name="Google Shape;382;p34">
            <a:extLst>
              <a:ext uri="{FF2B5EF4-FFF2-40B4-BE49-F238E27FC236}">
                <a16:creationId xmlns:a16="http://schemas.microsoft.com/office/drawing/2014/main" id="{02C58BF1-5296-42A1-5FE0-028936244096}"/>
              </a:ext>
            </a:extLst>
          </p:cNvPr>
          <p:cNvCxnSpPr>
            <a:stCxn id="60" idx="3"/>
          </p:cNvCxnSpPr>
          <p:nvPr/>
        </p:nvCxnSpPr>
        <p:spPr>
          <a:xfrm rot="10800000" flipH="1">
            <a:off x="1841260" y="2917368"/>
            <a:ext cx="1911900" cy="1145700"/>
          </a:xfrm>
          <a:prstGeom prst="straightConnector1">
            <a:avLst/>
          </a:prstGeom>
          <a:noFill/>
          <a:ln w="9525" cap="flat" cmpd="sng">
            <a:solidFill>
              <a:schemeClr val="dk2"/>
            </a:solidFill>
            <a:prstDash val="dash"/>
            <a:round/>
            <a:headEnd type="none" w="med" len="med"/>
            <a:tailEnd type="triangle" w="med" len="med"/>
          </a:ln>
        </p:spPr>
      </p:cxnSp>
      <p:sp>
        <p:nvSpPr>
          <p:cNvPr id="53" name="Google Shape;384;p34">
            <a:extLst>
              <a:ext uri="{FF2B5EF4-FFF2-40B4-BE49-F238E27FC236}">
                <a16:creationId xmlns:a16="http://schemas.microsoft.com/office/drawing/2014/main" id="{3C88363F-FBFF-FBA6-E99E-BB50FD314935}"/>
              </a:ext>
            </a:extLst>
          </p:cNvPr>
          <p:cNvSpPr txBox="1"/>
          <p:nvPr/>
        </p:nvSpPr>
        <p:spPr>
          <a:xfrm>
            <a:off x="2290775" y="3069058"/>
            <a:ext cx="773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Accidental event</a:t>
            </a:r>
            <a:endParaRPr sz="1000">
              <a:solidFill>
                <a:schemeClr val="dk1"/>
              </a:solidFill>
              <a:latin typeface="Lato"/>
              <a:ea typeface="Lato"/>
              <a:cs typeface="Lato"/>
              <a:sym typeface="Lato"/>
            </a:endParaRPr>
          </a:p>
        </p:txBody>
      </p:sp>
      <p:sp>
        <p:nvSpPr>
          <p:cNvPr id="54" name="Google Shape;381;p34">
            <a:extLst>
              <a:ext uri="{FF2B5EF4-FFF2-40B4-BE49-F238E27FC236}">
                <a16:creationId xmlns:a16="http://schemas.microsoft.com/office/drawing/2014/main" id="{7BD572A0-DEAB-AB91-9BC6-960760FF72C8}"/>
              </a:ext>
            </a:extLst>
          </p:cNvPr>
          <p:cNvSpPr txBox="1"/>
          <p:nvPr/>
        </p:nvSpPr>
        <p:spPr>
          <a:xfrm>
            <a:off x="4357325" y="5215183"/>
            <a:ext cx="123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Safety System 1 Failure</a:t>
            </a:r>
            <a:endParaRPr sz="1000">
              <a:solidFill>
                <a:schemeClr val="dk1"/>
              </a:solidFill>
              <a:latin typeface="Lato"/>
              <a:ea typeface="Lato"/>
              <a:cs typeface="Lato"/>
              <a:sym typeface="Lato"/>
            </a:endParaRPr>
          </a:p>
        </p:txBody>
      </p:sp>
      <p:grpSp>
        <p:nvGrpSpPr>
          <p:cNvPr id="55" name="Google Shape;385;p34">
            <a:extLst>
              <a:ext uri="{FF2B5EF4-FFF2-40B4-BE49-F238E27FC236}">
                <a16:creationId xmlns:a16="http://schemas.microsoft.com/office/drawing/2014/main" id="{D24F1238-FA71-A57A-42D5-2719FA917F1D}"/>
              </a:ext>
            </a:extLst>
          </p:cNvPr>
          <p:cNvGrpSpPr/>
          <p:nvPr/>
        </p:nvGrpSpPr>
        <p:grpSpPr>
          <a:xfrm>
            <a:off x="769402" y="3949904"/>
            <a:ext cx="1963410" cy="1967212"/>
            <a:chOff x="531265" y="1322500"/>
            <a:chExt cx="3152554" cy="3225467"/>
          </a:xfrm>
        </p:grpSpPr>
        <p:grpSp>
          <p:nvGrpSpPr>
            <p:cNvPr id="56" name="Google Shape;386;p34">
              <a:extLst>
                <a:ext uri="{FF2B5EF4-FFF2-40B4-BE49-F238E27FC236}">
                  <a16:creationId xmlns:a16="http://schemas.microsoft.com/office/drawing/2014/main" id="{F8FFD104-8B9E-533C-D472-BB53F32DDE66}"/>
                </a:ext>
              </a:extLst>
            </p:cNvPr>
            <p:cNvGrpSpPr/>
            <p:nvPr/>
          </p:nvGrpSpPr>
          <p:grpSpPr>
            <a:xfrm>
              <a:off x="3286824" y="3865575"/>
              <a:ext cx="396994" cy="678913"/>
              <a:chOff x="3265227" y="4886366"/>
              <a:chExt cx="459750" cy="788700"/>
            </a:xfrm>
          </p:grpSpPr>
          <p:sp>
            <p:nvSpPr>
              <p:cNvPr id="83" name="Google Shape;387;p34">
                <a:extLst>
                  <a:ext uri="{FF2B5EF4-FFF2-40B4-BE49-F238E27FC236}">
                    <a16:creationId xmlns:a16="http://schemas.microsoft.com/office/drawing/2014/main" id="{2730192D-FBBD-CCC6-6D5E-FCA9E7DE6E25}"/>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7</a:t>
                </a:r>
                <a:endParaRPr sz="1000" i="0" u="none" strike="noStrike" cap="none">
                  <a:solidFill>
                    <a:srgbClr val="000000"/>
                  </a:solidFill>
                  <a:latin typeface="Lato"/>
                  <a:ea typeface="Lato"/>
                  <a:cs typeface="Lato"/>
                  <a:sym typeface="Lato"/>
                </a:endParaRPr>
              </a:p>
            </p:txBody>
          </p:sp>
          <p:cxnSp>
            <p:nvCxnSpPr>
              <p:cNvPr id="84" name="Google Shape;388;p34">
                <a:extLst>
                  <a:ext uri="{FF2B5EF4-FFF2-40B4-BE49-F238E27FC236}">
                    <a16:creationId xmlns:a16="http://schemas.microsoft.com/office/drawing/2014/main" id="{9B8F6398-1F95-8752-A55F-FFD59AA0914C}"/>
                  </a:ext>
                </a:extLst>
              </p:cNvPr>
              <p:cNvCxnSpPr>
                <a:stCxn id="83" idx="0"/>
              </p:cNvCxnSpPr>
              <p:nvPr/>
            </p:nvCxnSpPr>
            <p:spPr>
              <a:xfrm rot="10800000">
                <a:off x="3265227" y="4886366"/>
                <a:ext cx="261600" cy="403800"/>
              </a:xfrm>
              <a:prstGeom prst="straightConnector1">
                <a:avLst/>
              </a:prstGeom>
              <a:noFill/>
              <a:ln w="19050" cap="flat" cmpd="sng">
                <a:solidFill>
                  <a:srgbClr val="44546A"/>
                </a:solidFill>
                <a:prstDash val="solid"/>
                <a:round/>
                <a:headEnd type="none" w="sm" len="sm"/>
                <a:tailEnd type="none" w="sm" len="sm"/>
              </a:ln>
            </p:spPr>
          </p:cxnSp>
        </p:grpSp>
        <p:sp>
          <p:nvSpPr>
            <p:cNvPr id="57" name="Google Shape;389;p34">
              <a:extLst>
                <a:ext uri="{FF2B5EF4-FFF2-40B4-BE49-F238E27FC236}">
                  <a16:creationId xmlns:a16="http://schemas.microsoft.com/office/drawing/2014/main" id="{B77A550E-389E-8307-F2C5-A6F2EBDD5357}"/>
                </a:ext>
              </a:extLst>
            </p:cNvPr>
            <p:cNvSpPr/>
            <p:nvPr/>
          </p:nvSpPr>
          <p:spPr>
            <a:xfrm rot="-5400000">
              <a:off x="2906420" y="3406530"/>
              <a:ext cx="460890" cy="45349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000" i="0" u="none" strike="noStrike" cap="none">
                <a:solidFill>
                  <a:srgbClr val="000000"/>
                </a:solidFill>
                <a:latin typeface="Lato"/>
                <a:ea typeface="Lato"/>
                <a:cs typeface="Lato"/>
                <a:sym typeface="Lato"/>
              </a:endParaRPr>
            </a:p>
          </p:txBody>
        </p:sp>
        <p:grpSp>
          <p:nvGrpSpPr>
            <p:cNvPr id="58" name="Google Shape;390;p34">
              <a:extLst>
                <a:ext uri="{FF2B5EF4-FFF2-40B4-BE49-F238E27FC236}">
                  <a16:creationId xmlns:a16="http://schemas.microsoft.com/office/drawing/2014/main" id="{92A05B14-5FDA-2C3E-D0E0-794811816D94}"/>
                </a:ext>
              </a:extLst>
            </p:cNvPr>
            <p:cNvGrpSpPr/>
            <p:nvPr/>
          </p:nvGrpSpPr>
          <p:grpSpPr>
            <a:xfrm>
              <a:off x="531265" y="1322500"/>
              <a:ext cx="2757762" cy="3225467"/>
              <a:chOff x="531275" y="1932050"/>
              <a:chExt cx="3193702" cy="3747057"/>
            </a:xfrm>
          </p:grpSpPr>
          <p:sp>
            <p:nvSpPr>
              <p:cNvPr id="60" name="Google Shape;383;p34">
                <a:extLst>
                  <a:ext uri="{FF2B5EF4-FFF2-40B4-BE49-F238E27FC236}">
                    <a16:creationId xmlns:a16="http://schemas.microsoft.com/office/drawing/2014/main" id="{DFB51712-EC8F-26CE-EE68-56CF1BE6F2A5}"/>
                  </a:ext>
                </a:extLst>
              </p:cNvPr>
              <p:cNvSpPr txBox="1"/>
              <p:nvPr/>
            </p:nvSpPr>
            <p:spPr>
              <a:xfrm>
                <a:off x="1466263" y="1932050"/>
                <a:ext cx="10581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Failed</a:t>
                </a:r>
                <a:endParaRPr sz="1000">
                  <a:solidFill>
                    <a:schemeClr val="dk1"/>
                  </a:solidFill>
                  <a:latin typeface="Lato"/>
                  <a:ea typeface="Lato"/>
                  <a:cs typeface="Lato"/>
                  <a:sym typeface="Lato"/>
                </a:endParaRPr>
              </a:p>
            </p:txBody>
          </p:sp>
          <p:grpSp>
            <p:nvGrpSpPr>
              <p:cNvPr id="61" name="Google Shape;391;p34">
                <a:extLst>
                  <a:ext uri="{FF2B5EF4-FFF2-40B4-BE49-F238E27FC236}">
                    <a16:creationId xmlns:a16="http://schemas.microsoft.com/office/drawing/2014/main" id="{6CF7D4BA-9F6F-8958-075C-E0FE8FB76E48}"/>
                  </a:ext>
                </a:extLst>
              </p:cNvPr>
              <p:cNvGrpSpPr/>
              <p:nvPr/>
            </p:nvGrpSpPr>
            <p:grpSpPr>
              <a:xfrm>
                <a:off x="531275" y="2496325"/>
                <a:ext cx="3193702" cy="3182783"/>
                <a:chOff x="531275" y="2496325"/>
                <a:chExt cx="3193702" cy="3182783"/>
              </a:xfrm>
            </p:grpSpPr>
            <p:sp>
              <p:nvSpPr>
                <p:cNvPr id="62" name="Google Shape;392;p34">
                  <a:extLst>
                    <a:ext uri="{FF2B5EF4-FFF2-40B4-BE49-F238E27FC236}">
                      <a16:creationId xmlns:a16="http://schemas.microsoft.com/office/drawing/2014/main" id="{26C4D94E-A87E-BBAE-ABFE-EC5DC036EC8E}"/>
                    </a:ext>
                  </a:extLst>
                </p:cNvPr>
                <p:cNvSpPr/>
                <p:nvPr/>
              </p:nvSpPr>
              <p:spPr>
                <a:xfrm rot="5400000">
                  <a:off x="1619182" y="2522704"/>
                  <a:ext cx="763722" cy="7109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63" name="Google Shape;393;p34">
                  <a:extLst>
                    <a:ext uri="{FF2B5EF4-FFF2-40B4-BE49-F238E27FC236}">
                      <a16:creationId xmlns:a16="http://schemas.microsoft.com/office/drawing/2014/main" id="{602A9AB9-1921-BF4D-FD12-E79BF8F34532}"/>
                    </a:ext>
                  </a:extLst>
                </p:cNvPr>
                <p:cNvCxnSpPr/>
                <p:nvPr/>
              </p:nvCxnSpPr>
              <p:spPr>
                <a:xfrm flipH="1">
                  <a:off x="1107610" y="3053905"/>
                  <a:ext cx="793800" cy="960900"/>
                </a:xfrm>
                <a:prstGeom prst="straightConnector1">
                  <a:avLst/>
                </a:prstGeom>
                <a:noFill/>
                <a:ln w="19050" cap="flat" cmpd="sng">
                  <a:solidFill>
                    <a:srgbClr val="44546A"/>
                  </a:solidFill>
                  <a:prstDash val="solid"/>
                  <a:round/>
                  <a:headEnd type="none" w="sm" len="sm"/>
                  <a:tailEnd type="none" w="sm" len="sm"/>
                </a:ln>
              </p:spPr>
            </p:cxnSp>
            <p:sp>
              <p:nvSpPr>
                <p:cNvPr id="64" name="Google Shape;394;p34">
                  <a:extLst>
                    <a:ext uri="{FF2B5EF4-FFF2-40B4-BE49-F238E27FC236}">
                      <a16:creationId xmlns:a16="http://schemas.microsoft.com/office/drawing/2014/main" id="{4BB856BC-E3DB-FAFE-80DB-28E02C5089EC}"/>
                    </a:ext>
                  </a:extLst>
                </p:cNvPr>
                <p:cNvSpPr/>
                <p:nvPr/>
              </p:nvSpPr>
              <p:spPr>
                <a:xfrm rot="-5400000">
                  <a:off x="1706610" y="3497550"/>
                  <a:ext cx="606420" cy="532980"/>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65" name="Google Shape;395;p34">
                  <a:extLst>
                    <a:ext uri="{FF2B5EF4-FFF2-40B4-BE49-F238E27FC236}">
                      <a16:creationId xmlns:a16="http://schemas.microsoft.com/office/drawing/2014/main" id="{20D6243E-24FF-DDFF-1140-02F6E44286AA}"/>
                    </a:ext>
                  </a:extLst>
                </p:cNvPr>
                <p:cNvCxnSpPr/>
                <p:nvPr/>
              </p:nvCxnSpPr>
              <p:spPr>
                <a:xfrm rot="10800000" flipH="1">
                  <a:off x="2013319" y="3040838"/>
                  <a:ext cx="2100" cy="420000"/>
                </a:xfrm>
                <a:prstGeom prst="straightConnector1">
                  <a:avLst/>
                </a:prstGeom>
                <a:noFill/>
                <a:ln w="19050" cap="flat" cmpd="sng">
                  <a:solidFill>
                    <a:srgbClr val="44546A"/>
                  </a:solidFill>
                  <a:prstDash val="solid"/>
                  <a:round/>
                  <a:headEnd type="none" w="sm" len="sm"/>
                  <a:tailEnd type="none" w="sm" len="sm"/>
                </a:ln>
              </p:spPr>
            </p:cxnSp>
            <p:cxnSp>
              <p:nvCxnSpPr>
                <p:cNvPr id="66" name="Google Shape;396;p34">
                  <a:extLst>
                    <a:ext uri="{FF2B5EF4-FFF2-40B4-BE49-F238E27FC236}">
                      <a16:creationId xmlns:a16="http://schemas.microsoft.com/office/drawing/2014/main" id="{A3A95DA8-B7D3-33AE-DB41-279DE8BFD7CE}"/>
                    </a:ext>
                  </a:extLst>
                </p:cNvPr>
                <p:cNvCxnSpPr/>
                <p:nvPr/>
              </p:nvCxnSpPr>
              <p:spPr>
                <a:xfrm rot="10800000">
                  <a:off x="2101425" y="3040900"/>
                  <a:ext cx="1447800" cy="1316400"/>
                </a:xfrm>
                <a:prstGeom prst="straightConnector1">
                  <a:avLst/>
                </a:prstGeom>
                <a:noFill/>
                <a:ln w="19050" cap="flat" cmpd="sng">
                  <a:solidFill>
                    <a:srgbClr val="44546A"/>
                  </a:solidFill>
                  <a:prstDash val="solid"/>
                  <a:round/>
                  <a:headEnd type="none" w="sm" len="sm"/>
                  <a:tailEnd type="none" w="sm" len="sm"/>
                </a:ln>
              </p:spPr>
            </p:cxnSp>
            <p:cxnSp>
              <p:nvCxnSpPr>
                <p:cNvPr id="67" name="Google Shape;397;p34">
                  <a:extLst>
                    <a:ext uri="{FF2B5EF4-FFF2-40B4-BE49-F238E27FC236}">
                      <a16:creationId xmlns:a16="http://schemas.microsoft.com/office/drawing/2014/main" id="{02BB23ED-A7F6-72B4-14A0-238253E907A8}"/>
                    </a:ext>
                  </a:extLst>
                </p:cNvPr>
                <p:cNvCxnSpPr/>
                <p:nvPr/>
              </p:nvCxnSpPr>
              <p:spPr>
                <a:xfrm rot="10800000">
                  <a:off x="2204928" y="4081141"/>
                  <a:ext cx="110400" cy="332700"/>
                </a:xfrm>
                <a:prstGeom prst="straightConnector1">
                  <a:avLst/>
                </a:prstGeom>
                <a:noFill/>
                <a:ln w="19050" cap="flat" cmpd="sng">
                  <a:solidFill>
                    <a:srgbClr val="44546A"/>
                  </a:solidFill>
                  <a:prstDash val="solid"/>
                  <a:round/>
                  <a:headEnd type="none" w="sm" len="sm"/>
                  <a:tailEnd type="none" w="sm" len="sm"/>
                </a:ln>
              </p:spPr>
            </p:cxnSp>
            <p:sp>
              <p:nvSpPr>
                <p:cNvPr id="68" name="Google Shape;398;p34">
                  <a:extLst>
                    <a:ext uri="{FF2B5EF4-FFF2-40B4-BE49-F238E27FC236}">
                      <a16:creationId xmlns:a16="http://schemas.microsoft.com/office/drawing/2014/main" id="{C62C79EC-763C-58B4-AB9F-5BDDAFC06CCA}"/>
                    </a:ext>
                  </a:extLst>
                </p:cNvPr>
                <p:cNvSpPr/>
                <p:nvPr/>
              </p:nvSpPr>
              <p:spPr>
                <a:xfrm rot="-5400000">
                  <a:off x="804879" y="4051120"/>
                  <a:ext cx="606420" cy="532980"/>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9" name="Google Shape;399;p34">
                  <a:extLst>
                    <a:ext uri="{FF2B5EF4-FFF2-40B4-BE49-F238E27FC236}">
                      <a16:creationId xmlns:a16="http://schemas.microsoft.com/office/drawing/2014/main" id="{9DD7C1FC-C7E8-AEB5-616D-123061F72A8C}"/>
                    </a:ext>
                  </a:extLst>
                </p:cNvPr>
                <p:cNvSpPr/>
                <p:nvPr/>
              </p:nvSpPr>
              <p:spPr>
                <a:xfrm>
                  <a:off x="2373900" y="5290173"/>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4</a:t>
                  </a:r>
                  <a:endParaRPr sz="1000" i="0" u="none" strike="noStrike" cap="none">
                    <a:solidFill>
                      <a:srgbClr val="000000"/>
                    </a:solidFill>
                    <a:latin typeface="Lato"/>
                    <a:ea typeface="Lato"/>
                    <a:cs typeface="Lato"/>
                    <a:sym typeface="Lato"/>
                  </a:endParaRPr>
                </a:p>
              </p:txBody>
            </p:sp>
            <p:sp>
              <p:nvSpPr>
                <p:cNvPr id="70" name="Google Shape;400;p34">
                  <a:extLst>
                    <a:ext uri="{FF2B5EF4-FFF2-40B4-BE49-F238E27FC236}">
                      <a16:creationId xmlns:a16="http://schemas.microsoft.com/office/drawing/2014/main" id="{924A61D9-72CB-BDA9-E60C-15E290C82F20}"/>
                    </a:ext>
                  </a:extLst>
                </p:cNvPr>
                <p:cNvSpPr/>
                <p:nvPr/>
              </p:nvSpPr>
              <p:spPr>
                <a:xfrm>
                  <a:off x="1863331" y="5290202"/>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71" name="Google Shape;401;p34">
                  <a:extLst>
                    <a:ext uri="{FF2B5EF4-FFF2-40B4-BE49-F238E27FC236}">
                      <a16:creationId xmlns:a16="http://schemas.microsoft.com/office/drawing/2014/main" id="{34240342-BDC9-D4D7-9119-F65443913693}"/>
                    </a:ext>
                  </a:extLst>
                </p:cNvPr>
                <p:cNvSpPr/>
                <p:nvPr/>
              </p:nvSpPr>
              <p:spPr>
                <a:xfrm>
                  <a:off x="1207834" y="529018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72" name="Google Shape;402;p34">
                  <a:extLst>
                    <a:ext uri="{FF2B5EF4-FFF2-40B4-BE49-F238E27FC236}">
                      <a16:creationId xmlns:a16="http://schemas.microsoft.com/office/drawing/2014/main" id="{79DAE626-2181-53C3-7B03-EE85D310EDC9}"/>
                    </a:ext>
                  </a:extLst>
                </p:cNvPr>
                <p:cNvSpPr/>
                <p:nvPr/>
              </p:nvSpPr>
              <p:spPr>
                <a:xfrm>
                  <a:off x="531275" y="5290169"/>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sp>
              <p:nvSpPr>
                <p:cNvPr id="73" name="Google Shape;403;p34">
                  <a:extLst>
                    <a:ext uri="{FF2B5EF4-FFF2-40B4-BE49-F238E27FC236}">
                      <a16:creationId xmlns:a16="http://schemas.microsoft.com/office/drawing/2014/main" id="{5AE75A81-61A4-6228-A11E-60A523479BE9}"/>
                    </a:ext>
                  </a:extLst>
                </p:cNvPr>
                <p:cNvSpPr/>
                <p:nvPr/>
              </p:nvSpPr>
              <p:spPr>
                <a:xfrm>
                  <a:off x="2845907" y="5294207"/>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5</a:t>
                  </a:r>
                  <a:endParaRPr sz="1000" i="0" u="none" strike="noStrike" cap="none">
                    <a:solidFill>
                      <a:srgbClr val="000000"/>
                    </a:solidFill>
                    <a:latin typeface="Lato"/>
                    <a:ea typeface="Lato"/>
                    <a:cs typeface="Lato"/>
                    <a:sym typeface="Lato"/>
                  </a:endParaRPr>
                </a:p>
              </p:txBody>
            </p:sp>
            <p:sp>
              <p:nvSpPr>
                <p:cNvPr id="74" name="Google Shape;404;p34">
                  <a:extLst>
                    <a:ext uri="{FF2B5EF4-FFF2-40B4-BE49-F238E27FC236}">
                      <a16:creationId xmlns:a16="http://schemas.microsoft.com/office/drawing/2014/main" id="{E724C3C5-58F5-8787-3B8A-663BDA40DFFA}"/>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6</a:t>
                  </a:r>
                  <a:endParaRPr sz="1000" i="0" u="none" strike="noStrike" cap="none">
                    <a:solidFill>
                      <a:srgbClr val="000000"/>
                    </a:solidFill>
                    <a:latin typeface="Lato"/>
                    <a:ea typeface="Lato"/>
                    <a:cs typeface="Lato"/>
                    <a:sym typeface="Lato"/>
                  </a:endParaRPr>
                </a:p>
              </p:txBody>
            </p:sp>
            <p:cxnSp>
              <p:nvCxnSpPr>
                <p:cNvPr id="75" name="Google Shape;405;p34">
                  <a:extLst>
                    <a:ext uri="{FF2B5EF4-FFF2-40B4-BE49-F238E27FC236}">
                      <a16:creationId xmlns:a16="http://schemas.microsoft.com/office/drawing/2014/main" id="{92599149-E7FF-11E5-2F47-C8DA1A7A48F7}"/>
                    </a:ext>
                  </a:extLst>
                </p:cNvPr>
                <p:cNvCxnSpPr>
                  <a:stCxn id="72" idx="0"/>
                </p:cNvCxnSpPr>
                <p:nvPr/>
              </p:nvCxnSpPr>
              <p:spPr>
                <a:xfrm rot="10800000" flipH="1">
                  <a:off x="729425" y="4620869"/>
                  <a:ext cx="202800" cy="669300"/>
                </a:xfrm>
                <a:prstGeom prst="straightConnector1">
                  <a:avLst/>
                </a:prstGeom>
                <a:noFill/>
                <a:ln w="19050" cap="flat" cmpd="sng">
                  <a:solidFill>
                    <a:srgbClr val="44546A"/>
                  </a:solidFill>
                  <a:prstDash val="solid"/>
                  <a:round/>
                  <a:headEnd type="none" w="sm" len="sm"/>
                  <a:tailEnd type="none" w="sm" len="sm"/>
                </a:ln>
              </p:spPr>
            </p:cxnSp>
            <p:cxnSp>
              <p:nvCxnSpPr>
                <p:cNvPr id="76" name="Google Shape;406;p34">
                  <a:extLst>
                    <a:ext uri="{FF2B5EF4-FFF2-40B4-BE49-F238E27FC236}">
                      <a16:creationId xmlns:a16="http://schemas.microsoft.com/office/drawing/2014/main" id="{C6B4D146-C313-ED40-6450-DD7BE60C4428}"/>
                    </a:ext>
                  </a:extLst>
                </p:cNvPr>
                <p:cNvCxnSpPr>
                  <a:stCxn id="71" idx="0"/>
                </p:cNvCxnSpPr>
                <p:nvPr/>
              </p:nvCxnSpPr>
              <p:spPr>
                <a:xfrm rot="10800000">
                  <a:off x="1279384" y="4628086"/>
                  <a:ext cx="126600" cy="662100"/>
                </a:xfrm>
                <a:prstGeom prst="straightConnector1">
                  <a:avLst/>
                </a:prstGeom>
                <a:noFill/>
                <a:ln w="19050" cap="flat" cmpd="sng">
                  <a:solidFill>
                    <a:srgbClr val="44546A"/>
                  </a:solidFill>
                  <a:prstDash val="solid"/>
                  <a:round/>
                  <a:headEnd type="none" w="sm" len="sm"/>
                  <a:tailEnd type="none" w="sm" len="sm"/>
                </a:ln>
              </p:spPr>
            </p:cxnSp>
            <p:cxnSp>
              <p:nvCxnSpPr>
                <p:cNvPr id="77" name="Google Shape;407;p34">
                  <a:extLst>
                    <a:ext uri="{FF2B5EF4-FFF2-40B4-BE49-F238E27FC236}">
                      <a16:creationId xmlns:a16="http://schemas.microsoft.com/office/drawing/2014/main" id="{CFA8AE72-8411-F31E-BF84-926B92203B58}"/>
                    </a:ext>
                  </a:extLst>
                </p:cNvPr>
                <p:cNvCxnSpPr>
                  <a:stCxn id="71" idx="0"/>
                </p:cNvCxnSpPr>
                <p:nvPr/>
              </p:nvCxnSpPr>
              <p:spPr>
                <a:xfrm rot="10800000" flipH="1">
                  <a:off x="1405984" y="4065286"/>
                  <a:ext cx="410400" cy="1224900"/>
                </a:xfrm>
                <a:prstGeom prst="straightConnector1">
                  <a:avLst/>
                </a:prstGeom>
                <a:noFill/>
                <a:ln w="19050" cap="flat" cmpd="sng">
                  <a:solidFill>
                    <a:srgbClr val="44546A"/>
                  </a:solidFill>
                  <a:prstDash val="solid"/>
                  <a:round/>
                  <a:headEnd type="none" w="sm" len="sm"/>
                  <a:tailEnd type="none" w="sm" len="sm"/>
                </a:ln>
              </p:spPr>
            </p:cxnSp>
            <p:cxnSp>
              <p:nvCxnSpPr>
                <p:cNvPr id="78" name="Google Shape;408;p34">
                  <a:extLst>
                    <a:ext uri="{FF2B5EF4-FFF2-40B4-BE49-F238E27FC236}">
                      <a16:creationId xmlns:a16="http://schemas.microsoft.com/office/drawing/2014/main" id="{01D48E81-763B-C5B9-6C33-BA3EDC39103C}"/>
                    </a:ext>
                  </a:extLst>
                </p:cNvPr>
                <p:cNvCxnSpPr>
                  <a:stCxn id="70" idx="0"/>
                </p:cNvCxnSpPr>
                <p:nvPr/>
              </p:nvCxnSpPr>
              <p:spPr>
                <a:xfrm rot="10800000" flipH="1">
                  <a:off x="2061481" y="5008202"/>
                  <a:ext cx="96600" cy="282000"/>
                </a:xfrm>
                <a:prstGeom prst="straightConnector1">
                  <a:avLst/>
                </a:prstGeom>
                <a:noFill/>
                <a:ln w="19050" cap="flat" cmpd="sng">
                  <a:solidFill>
                    <a:srgbClr val="44546A"/>
                  </a:solidFill>
                  <a:prstDash val="solid"/>
                  <a:round/>
                  <a:headEnd type="none" w="sm" len="sm"/>
                  <a:tailEnd type="none" w="sm" len="sm"/>
                </a:ln>
              </p:spPr>
            </p:cxnSp>
            <p:cxnSp>
              <p:nvCxnSpPr>
                <p:cNvPr id="79" name="Google Shape;409;p34">
                  <a:extLst>
                    <a:ext uri="{FF2B5EF4-FFF2-40B4-BE49-F238E27FC236}">
                      <a16:creationId xmlns:a16="http://schemas.microsoft.com/office/drawing/2014/main" id="{05587388-FFB7-680C-BB69-62B21F19D4F5}"/>
                    </a:ext>
                  </a:extLst>
                </p:cNvPr>
                <p:cNvCxnSpPr>
                  <a:stCxn id="69" idx="0"/>
                </p:cNvCxnSpPr>
                <p:nvPr/>
              </p:nvCxnSpPr>
              <p:spPr>
                <a:xfrm rot="10800000">
                  <a:off x="2415150" y="4994973"/>
                  <a:ext cx="156900" cy="295200"/>
                </a:xfrm>
                <a:prstGeom prst="straightConnector1">
                  <a:avLst/>
                </a:prstGeom>
                <a:noFill/>
                <a:ln w="19050" cap="flat" cmpd="sng">
                  <a:solidFill>
                    <a:srgbClr val="44546A"/>
                  </a:solidFill>
                  <a:prstDash val="solid"/>
                  <a:round/>
                  <a:headEnd type="none" w="sm" len="sm"/>
                  <a:tailEnd type="none" w="sm" len="sm"/>
                </a:ln>
              </p:spPr>
            </p:cxnSp>
            <p:cxnSp>
              <p:nvCxnSpPr>
                <p:cNvPr id="80" name="Google Shape;410;p34">
                  <a:extLst>
                    <a:ext uri="{FF2B5EF4-FFF2-40B4-BE49-F238E27FC236}">
                      <a16:creationId xmlns:a16="http://schemas.microsoft.com/office/drawing/2014/main" id="{D7EB0E4E-D73C-3526-470D-50DE10AF6610}"/>
                    </a:ext>
                  </a:extLst>
                </p:cNvPr>
                <p:cNvCxnSpPr>
                  <a:stCxn id="73" idx="0"/>
                </p:cNvCxnSpPr>
                <p:nvPr/>
              </p:nvCxnSpPr>
              <p:spPr>
                <a:xfrm rot="10800000" flipH="1">
                  <a:off x="3044057" y="4895807"/>
                  <a:ext cx="332100" cy="398400"/>
                </a:xfrm>
                <a:prstGeom prst="straightConnector1">
                  <a:avLst/>
                </a:prstGeom>
                <a:noFill/>
                <a:ln w="19050" cap="flat" cmpd="sng">
                  <a:solidFill>
                    <a:srgbClr val="44546A"/>
                  </a:solidFill>
                  <a:prstDash val="solid"/>
                  <a:round/>
                  <a:headEnd type="none" w="sm" len="sm"/>
                  <a:tailEnd type="none" w="sm" len="sm"/>
                </a:ln>
              </p:spPr>
            </p:cxnSp>
            <p:sp>
              <p:nvSpPr>
                <p:cNvPr id="81" name="Google Shape;411;p34">
                  <a:extLst>
                    <a:ext uri="{FF2B5EF4-FFF2-40B4-BE49-F238E27FC236}">
                      <a16:creationId xmlns:a16="http://schemas.microsoft.com/office/drawing/2014/main" id="{0C485604-C854-86B2-90EC-89820E5BA992}"/>
                    </a:ext>
                  </a:extLst>
                </p:cNvPr>
                <p:cNvSpPr/>
                <p:nvPr/>
              </p:nvSpPr>
              <p:spPr>
                <a:xfrm rot="-5400000">
                  <a:off x="2034393" y="4470858"/>
                  <a:ext cx="535410" cy="525150"/>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82" name="Google Shape;412;p34">
                  <a:extLst>
                    <a:ext uri="{FF2B5EF4-FFF2-40B4-BE49-F238E27FC236}">
                      <a16:creationId xmlns:a16="http://schemas.microsoft.com/office/drawing/2014/main" id="{E88016FD-2EC4-B804-3E00-45F41A34FFA6}"/>
                    </a:ext>
                  </a:extLst>
                </p:cNvPr>
                <p:cNvCxnSpPr>
                  <a:stCxn id="74" idx="0"/>
                </p:cNvCxnSpPr>
                <p:nvPr/>
              </p:nvCxnSpPr>
              <p:spPr>
                <a:xfrm rot="10800000" flipH="1">
                  <a:off x="3526827" y="4886366"/>
                  <a:ext cx="41700" cy="403800"/>
                </a:xfrm>
                <a:prstGeom prst="straightConnector1">
                  <a:avLst/>
                </a:prstGeom>
                <a:noFill/>
                <a:ln w="19050" cap="flat" cmpd="sng">
                  <a:solidFill>
                    <a:srgbClr val="44546A"/>
                  </a:solidFill>
                  <a:prstDash val="solid"/>
                  <a:round/>
                  <a:headEnd type="none" w="sm" len="sm"/>
                  <a:tailEnd type="none" w="sm" len="sm"/>
                </a:ln>
              </p:spPr>
            </p:cxnSp>
          </p:grpSp>
        </p:grpSp>
        <p:sp>
          <p:nvSpPr>
            <p:cNvPr id="59" name="Google Shape;413;p34">
              <a:extLst>
                <a:ext uri="{FF2B5EF4-FFF2-40B4-BE49-F238E27FC236}">
                  <a16:creationId xmlns:a16="http://schemas.microsoft.com/office/drawing/2014/main" id="{F65CD85A-AC58-C70D-3C96-8FD441BE919E}"/>
                </a:ext>
              </a:extLst>
            </p:cNvPr>
            <p:cNvSpPr txBox="1"/>
            <p:nvPr/>
          </p:nvSpPr>
          <p:spPr>
            <a:xfrm>
              <a:off x="2924048" y="3505610"/>
              <a:ext cx="492900" cy="4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a:solidFill>
                    <a:schemeClr val="dk1"/>
                  </a:solidFill>
                  <a:latin typeface="Lato"/>
                  <a:ea typeface="Lato"/>
                  <a:cs typeface="Lato"/>
                  <a:sym typeface="Lato"/>
                </a:rPr>
                <a:t>Vot</a:t>
              </a:r>
              <a:endParaRPr sz="600">
                <a:solidFill>
                  <a:schemeClr val="dk1"/>
                </a:solidFill>
                <a:latin typeface="Lato"/>
                <a:ea typeface="Lato"/>
                <a:cs typeface="Lato"/>
                <a:sym typeface="Lato"/>
              </a:endParaRPr>
            </a:p>
          </p:txBody>
        </p:sp>
      </p:grpSp>
      <p:sp>
        <p:nvSpPr>
          <p:cNvPr id="85" name="Google Shape;414;p34">
            <a:extLst>
              <a:ext uri="{FF2B5EF4-FFF2-40B4-BE49-F238E27FC236}">
                <a16:creationId xmlns:a16="http://schemas.microsoft.com/office/drawing/2014/main" id="{37187F33-AFEA-0880-CF2D-B3A916BCCAD3}"/>
              </a:ext>
            </a:extLst>
          </p:cNvPr>
          <p:cNvSpPr/>
          <p:nvPr/>
        </p:nvSpPr>
        <p:spPr>
          <a:xfrm rot="5400000">
            <a:off x="6574185" y="5683596"/>
            <a:ext cx="273240" cy="2681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 name="Google Shape;415;p34">
            <a:extLst>
              <a:ext uri="{FF2B5EF4-FFF2-40B4-BE49-F238E27FC236}">
                <a16:creationId xmlns:a16="http://schemas.microsoft.com/office/drawing/2014/main" id="{F303B4A0-9A5E-F038-B805-1A5488FEA013}"/>
              </a:ext>
            </a:extLst>
          </p:cNvPr>
          <p:cNvSpPr/>
          <p:nvPr/>
        </p:nvSpPr>
        <p:spPr>
          <a:xfrm rot="-5400000">
            <a:off x="7152401" y="6404171"/>
            <a:ext cx="191538" cy="19807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87" name="Google Shape;416;p34">
            <a:extLst>
              <a:ext uri="{FF2B5EF4-FFF2-40B4-BE49-F238E27FC236}">
                <a16:creationId xmlns:a16="http://schemas.microsoft.com/office/drawing/2014/main" id="{9A875DF1-4680-DEFF-35F3-B3276059175D}"/>
              </a:ext>
            </a:extLst>
          </p:cNvPr>
          <p:cNvCxnSpPr/>
          <p:nvPr/>
        </p:nvCxnSpPr>
        <p:spPr>
          <a:xfrm flipH="1">
            <a:off x="6430975" y="5901833"/>
            <a:ext cx="220200" cy="349500"/>
          </a:xfrm>
          <a:prstGeom prst="straightConnector1">
            <a:avLst/>
          </a:prstGeom>
          <a:noFill/>
          <a:ln w="19050" cap="flat" cmpd="sng">
            <a:solidFill>
              <a:srgbClr val="44546A"/>
            </a:solidFill>
            <a:prstDash val="solid"/>
            <a:round/>
            <a:headEnd type="none" w="sm" len="sm"/>
            <a:tailEnd type="none" w="sm" len="sm"/>
          </a:ln>
        </p:spPr>
      </p:cxnSp>
      <p:sp>
        <p:nvSpPr>
          <p:cNvPr id="88" name="Google Shape;417;p34">
            <a:extLst>
              <a:ext uri="{FF2B5EF4-FFF2-40B4-BE49-F238E27FC236}">
                <a16:creationId xmlns:a16="http://schemas.microsoft.com/office/drawing/2014/main" id="{3C2CEFDE-8342-5FB4-1281-EEA332BF5BAB}"/>
              </a:ext>
            </a:extLst>
          </p:cNvPr>
          <p:cNvSpPr/>
          <p:nvPr/>
        </p:nvSpPr>
        <p:spPr>
          <a:xfrm rot="-5400000">
            <a:off x="6800602" y="6036097"/>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89" name="Google Shape;418;p34">
            <a:extLst>
              <a:ext uri="{FF2B5EF4-FFF2-40B4-BE49-F238E27FC236}">
                <a16:creationId xmlns:a16="http://schemas.microsoft.com/office/drawing/2014/main" id="{1C227028-8392-6FFA-3578-9AA24339A4B0}"/>
              </a:ext>
            </a:extLst>
          </p:cNvPr>
          <p:cNvCxnSpPr/>
          <p:nvPr/>
        </p:nvCxnSpPr>
        <p:spPr>
          <a:xfrm rot="10800000">
            <a:off x="6798425" y="5913108"/>
            <a:ext cx="124200" cy="126300"/>
          </a:xfrm>
          <a:prstGeom prst="straightConnector1">
            <a:avLst/>
          </a:prstGeom>
          <a:noFill/>
          <a:ln w="19050" cap="flat" cmpd="sng">
            <a:solidFill>
              <a:srgbClr val="44546A"/>
            </a:solidFill>
            <a:prstDash val="solid"/>
            <a:round/>
            <a:headEnd type="none" w="sm" len="sm"/>
            <a:tailEnd type="none" w="sm" len="sm"/>
          </a:ln>
        </p:spPr>
      </p:cxnSp>
      <p:cxnSp>
        <p:nvCxnSpPr>
          <p:cNvPr id="90" name="Google Shape;419;p34">
            <a:extLst>
              <a:ext uri="{FF2B5EF4-FFF2-40B4-BE49-F238E27FC236}">
                <a16:creationId xmlns:a16="http://schemas.microsoft.com/office/drawing/2014/main" id="{2A463752-B9D0-A482-3F66-88BFE14EB2A3}"/>
              </a:ext>
            </a:extLst>
          </p:cNvPr>
          <p:cNvCxnSpPr/>
          <p:nvPr/>
        </p:nvCxnSpPr>
        <p:spPr>
          <a:xfrm rot="10800000">
            <a:off x="6980100" y="6241908"/>
            <a:ext cx="218400" cy="173700"/>
          </a:xfrm>
          <a:prstGeom prst="straightConnector1">
            <a:avLst/>
          </a:prstGeom>
          <a:noFill/>
          <a:ln w="19050" cap="flat" cmpd="sng">
            <a:solidFill>
              <a:srgbClr val="44546A"/>
            </a:solidFill>
            <a:prstDash val="solid"/>
            <a:round/>
            <a:headEnd type="none" w="sm" len="sm"/>
            <a:tailEnd type="none" w="sm" len="sm"/>
          </a:ln>
        </p:spPr>
      </p:cxnSp>
      <p:sp>
        <p:nvSpPr>
          <p:cNvPr id="91" name="Google Shape;420;p34">
            <a:extLst>
              <a:ext uri="{FF2B5EF4-FFF2-40B4-BE49-F238E27FC236}">
                <a16:creationId xmlns:a16="http://schemas.microsoft.com/office/drawing/2014/main" id="{B6951B09-0503-5D20-7608-E742DB0D56E0}"/>
              </a:ext>
            </a:extLst>
          </p:cNvPr>
          <p:cNvSpPr/>
          <p:nvPr/>
        </p:nvSpPr>
        <p:spPr>
          <a:xfrm rot="-5400000">
            <a:off x="6308340" y="6253911"/>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 name="Google Shape;421;p34">
            <a:extLst>
              <a:ext uri="{FF2B5EF4-FFF2-40B4-BE49-F238E27FC236}">
                <a16:creationId xmlns:a16="http://schemas.microsoft.com/office/drawing/2014/main" id="{48C6888B-BF2E-9448-4DB4-915956F82089}"/>
              </a:ext>
            </a:extLst>
          </p:cNvPr>
          <p:cNvSpPr/>
          <p:nvPr/>
        </p:nvSpPr>
        <p:spPr>
          <a:xfrm>
            <a:off x="7275253" y="6702378"/>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4</a:t>
            </a:r>
            <a:endParaRPr sz="1000" i="0" u="none" strike="noStrike" cap="none">
              <a:solidFill>
                <a:srgbClr val="000000"/>
              </a:solidFill>
              <a:latin typeface="Lato"/>
              <a:ea typeface="Lato"/>
              <a:cs typeface="Lato"/>
              <a:sym typeface="Lato"/>
            </a:endParaRPr>
          </a:p>
        </p:txBody>
      </p:sp>
      <p:sp>
        <p:nvSpPr>
          <p:cNvPr id="93" name="Google Shape;422;p34">
            <a:extLst>
              <a:ext uri="{FF2B5EF4-FFF2-40B4-BE49-F238E27FC236}">
                <a16:creationId xmlns:a16="http://schemas.microsoft.com/office/drawing/2014/main" id="{3B88D928-05BB-3D8E-B7E8-B4ECA34B677C}"/>
              </a:ext>
            </a:extLst>
          </p:cNvPr>
          <p:cNvSpPr/>
          <p:nvPr/>
        </p:nvSpPr>
        <p:spPr>
          <a:xfrm>
            <a:off x="7082679" y="6702388"/>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94" name="Google Shape;423;p34">
            <a:extLst>
              <a:ext uri="{FF2B5EF4-FFF2-40B4-BE49-F238E27FC236}">
                <a16:creationId xmlns:a16="http://schemas.microsoft.com/office/drawing/2014/main" id="{D420D01A-EA71-BFBC-A292-9DECDA6F994D}"/>
              </a:ext>
            </a:extLst>
          </p:cNvPr>
          <p:cNvSpPr/>
          <p:nvPr/>
        </p:nvSpPr>
        <p:spPr>
          <a:xfrm>
            <a:off x="6454440" y="6702382"/>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95" name="Google Shape;424;p34">
            <a:extLst>
              <a:ext uri="{FF2B5EF4-FFF2-40B4-BE49-F238E27FC236}">
                <a16:creationId xmlns:a16="http://schemas.microsoft.com/office/drawing/2014/main" id="{56395DCF-9714-C423-CD66-BD8DF8A02652}"/>
              </a:ext>
            </a:extLst>
          </p:cNvPr>
          <p:cNvSpPr/>
          <p:nvPr/>
        </p:nvSpPr>
        <p:spPr>
          <a:xfrm>
            <a:off x="6199258" y="6702377"/>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cxnSp>
        <p:nvCxnSpPr>
          <p:cNvPr id="96" name="Google Shape;425;p34">
            <a:extLst>
              <a:ext uri="{FF2B5EF4-FFF2-40B4-BE49-F238E27FC236}">
                <a16:creationId xmlns:a16="http://schemas.microsoft.com/office/drawing/2014/main" id="{5F3083BB-A246-2244-DCC8-F66DE23D728C}"/>
              </a:ext>
            </a:extLst>
          </p:cNvPr>
          <p:cNvCxnSpPr>
            <a:stCxn id="95" idx="0"/>
          </p:cNvCxnSpPr>
          <p:nvPr/>
        </p:nvCxnSpPr>
        <p:spPr>
          <a:xfrm rot="10800000" flipH="1">
            <a:off x="6273958" y="6462977"/>
            <a:ext cx="76500" cy="239400"/>
          </a:xfrm>
          <a:prstGeom prst="straightConnector1">
            <a:avLst/>
          </a:prstGeom>
          <a:noFill/>
          <a:ln w="19050" cap="flat" cmpd="sng">
            <a:solidFill>
              <a:srgbClr val="44546A"/>
            </a:solidFill>
            <a:prstDash val="solid"/>
            <a:round/>
            <a:headEnd type="none" w="sm" len="sm"/>
            <a:tailEnd type="none" w="sm" len="sm"/>
          </a:ln>
        </p:spPr>
      </p:cxnSp>
      <p:cxnSp>
        <p:nvCxnSpPr>
          <p:cNvPr id="97" name="Google Shape;426;p34">
            <a:extLst>
              <a:ext uri="{FF2B5EF4-FFF2-40B4-BE49-F238E27FC236}">
                <a16:creationId xmlns:a16="http://schemas.microsoft.com/office/drawing/2014/main" id="{A15E2A1F-A9F5-55FF-1B65-6A0D034B0C9D}"/>
              </a:ext>
            </a:extLst>
          </p:cNvPr>
          <p:cNvCxnSpPr>
            <a:stCxn id="94" idx="0"/>
          </p:cNvCxnSpPr>
          <p:nvPr/>
        </p:nvCxnSpPr>
        <p:spPr>
          <a:xfrm rot="10800000">
            <a:off x="6481440" y="6465382"/>
            <a:ext cx="47700" cy="237000"/>
          </a:xfrm>
          <a:prstGeom prst="straightConnector1">
            <a:avLst/>
          </a:prstGeom>
          <a:noFill/>
          <a:ln w="19050" cap="flat" cmpd="sng">
            <a:solidFill>
              <a:srgbClr val="44546A"/>
            </a:solidFill>
            <a:prstDash val="solid"/>
            <a:round/>
            <a:headEnd type="none" w="sm" len="sm"/>
            <a:tailEnd type="none" w="sm" len="sm"/>
          </a:ln>
        </p:spPr>
      </p:cxnSp>
      <p:cxnSp>
        <p:nvCxnSpPr>
          <p:cNvPr id="98" name="Google Shape;427;p34">
            <a:extLst>
              <a:ext uri="{FF2B5EF4-FFF2-40B4-BE49-F238E27FC236}">
                <a16:creationId xmlns:a16="http://schemas.microsoft.com/office/drawing/2014/main" id="{186ACB1E-1EF5-C28B-58C7-9690767972BA}"/>
              </a:ext>
            </a:extLst>
          </p:cNvPr>
          <p:cNvCxnSpPr/>
          <p:nvPr/>
        </p:nvCxnSpPr>
        <p:spPr>
          <a:xfrm rot="10800000" flipH="1">
            <a:off x="6605340" y="6244282"/>
            <a:ext cx="306900" cy="458100"/>
          </a:xfrm>
          <a:prstGeom prst="straightConnector1">
            <a:avLst/>
          </a:prstGeom>
          <a:noFill/>
          <a:ln w="19050" cap="flat" cmpd="sng">
            <a:solidFill>
              <a:srgbClr val="44546A"/>
            </a:solidFill>
            <a:prstDash val="solid"/>
            <a:round/>
            <a:headEnd type="none" w="sm" len="sm"/>
            <a:tailEnd type="none" w="sm" len="sm"/>
          </a:ln>
        </p:spPr>
      </p:cxnSp>
      <p:cxnSp>
        <p:nvCxnSpPr>
          <p:cNvPr id="99" name="Google Shape;428;p34">
            <a:extLst>
              <a:ext uri="{FF2B5EF4-FFF2-40B4-BE49-F238E27FC236}">
                <a16:creationId xmlns:a16="http://schemas.microsoft.com/office/drawing/2014/main" id="{471F4AE1-18CE-B09F-B64C-83ADE9370040}"/>
              </a:ext>
            </a:extLst>
          </p:cNvPr>
          <p:cNvCxnSpPr>
            <a:stCxn id="93" idx="0"/>
          </p:cNvCxnSpPr>
          <p:nvPr/>
        </p:nvCxnSpPr>
        <p:spPr>
          <a:xfrm rot="10800000" flipH="1">
            <a:off x="7157379" y="6601588"/>
            <a:ext cx="36300" cy="100800"/>
          </a:xfrm>
          <a:prstGeom prst="straightConnector1">
            <a:avLst/>
          </a:prstGeom>
          <a:noFill/>
          <a:ln w="19050" cap="flat" cmpd="sng">
            <a:solidFill>
              <a:srgbClr val="44546A"/>
            </a:solidFill>
            <a:prstDash val="solid"/>
            <a:round/>
            <a:headEnd type="none" w="sm" len="sm"/>
            <a:tailEnd type="none" w="sm" len="sm"/>
          </a:ln>
        </p:spPr>
      </p:cxnSp>
      <p:cxnSp>
        <p:nvCxnSpPr>
          <p:cNvPr id="100" name="Google Shape;429;p34">
            <a:extLst>
              <a:ext uri="{FF2B5EF4-FFF2-40B4-BE49-F238E27FC236}">
                <a16:creationId xmlns:a16="http://schemas.microsoft.com/office/drawing/2014/main" id="{960807DA-127B-4864-CC20-3A2F2E185341}"/>
              </a:ext>
            </a:extLst>
          </p:cNvPr>
          <p:cNvCxnSpPr>
            <a:stCxn id="92" idx="0"/>
          </p:cNvCxnSpPr>
          <p:nvPr/>
        </p:nvCxnSpPr>
        <p:spPr>
          <a:xfrm rot="10800000">
            <a:off x="7290853" y="6596778"/>
            <a:ext cx="59100" cy="105600"/>
          </a:xfrm>
          <a:prstGeom prst="straightConnector1">
            <a:avLst/>
          </a:prstGeom>
          <a:noFill/>
          <a:ln w="19050" cap="flat" cmpd="sng">
            <a:solidFill>
              <a:srgbClr val="44546A"/>
            </a:solidFill>
            <a:prstDash val="solid"/>
            <a:round/>
            <a:headEnd type="none" w="sm" len="sm"/>
            <a:tailEnd type="none" w="sm" len="sm"/>
          </a:ln>
        </p:spPr>
      </p:cxnSp>
      <p:cxnSp>
        <p:nvCxnSpPr>
          <p:cNvPr id="101" name="Google Shape;430;p34">
            <a:extLst>
              <a:ext uri="{FF2B5EF4-FFF2-40B4-BE49-F238E27FC236}">
                <a16:creationId xmlns:a16="http://schemas.microsoft.com/office/drawing/2014/main" id="{98965513-EB3D-9CBC-58B1-40965BD41F2F}"/>
              </a:ext>
            </a:extLst>
          </p:cNvPr>
          <p:cNvCxnSpPr>
            <a:stCxn id="102" idx="2"/>
            <a:endCxn id="18" idx="5"/>
          </p:cNvCxnSpPr>
          <p:nvPr/>
        </p:nvCxnSpPr>
        <p:spPr>
          <a:xfrm rot="10800000">
            <a:off x="5888075" y="4035283"/>
            <a:ext cx="838500" cy="1672500"/>
          </a:xfrm>
          <a:prstGeom prst="straightConnector1">
            <a:avLst/>
          </a:prstGeom>
          <a:noFill/>
          <a:ln w="9525" cap="flat" cmpd="sng">
            <a:solidFill>
              <a:schemeClr val="dk2"/>
            </a:solidFill>
            <a:prstDash val="dash"/>
            <a:round/>
            <a:headEnd type="none" w="med" len="med"/>
            <a:tailEnd type="triangle" w="med" len="med"/>
          </a:ln>
        </p:spPr>
      </p:cxnSp>
      <p:sp>
        <p:nvSpPr>
          <p:cNvPr id="102" name="Google Shape;431;p34">
            <a:extLst>
              <a:ext uri="{FF2B5EF4-FFF2-40B4-BE49-F238E27FC236}">
                <a16:creationId xmlns:a16="http://schemas.microsoft.com/office/drawing/2014/main" id="{504E92AA-A973-73CD-2D77-C630442DD12B}"/>
              </a:ext>
            </a:extLst>
          </p:cNvPr>
          <p:cNvSpPr txBox="1"/>
          <p:nvPr/>
        </p:nvSpPr>
        <p:spPr>
          <a:xfrm>
            <a:off x="6109925" y="5215183"/>
            <a:ext cx="123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Safety System 2 Failure</a:t>
            </a:r>
            <a:endParaRPr sz="1000">
              <a:solidFill>
                <a:schemeClr val="dk1"/>
              </a:solidFill>
              <a:latin typeface="Lato"/>
              <a:ea typeface="Lato"/>
              <a:cs typeface="Lato"/>
              <a:sym typeface="Lato"/>
            </a:endParaRPr>
          </a:p>
        </p:txBody>
      </p:sp>
      <p:sp>
        <p:nvSpPr>
          <p:cNvPr id="103" name="Google Shape;432;p34">
            <a:extLst>
              <a:ext uri="{FF2B5EF4-FFF2-40B4-BE49-F238E27FC236}">
                <a16:creationId xmlns:a16="http://schemas.microsoft.com/office/drawing/2014/main" id="{9CB2EDD7-2F5E-FFB9-8916-BF8447731A36}"/>
              </a:ext>
            </a:extLst>
          </p:cNvPr>
          <p:cNvSpPr/>
          <p:nvPr/>
        </p:nvSpPr>
        <p:spPr>
          <a:xfrm rot="5400000">
            <a:off x="8098185" y="5683596"/>
            <a:ext cx="273240" cy="2681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 name="Google Shape;433;p34">
            <a:extLst>
              <a:ext uri="{FF2B5EF4-FFF2-40B4-BE49-F238E27FC236}">
                <a16:creationId xmlns:a16="http://schemas.microsoft.com/office/drawing/2014/main" id="{B509DBED-3568-980D-8114-EAC1278A642C}"/>
              </a:ext>
            </a:extLst>
          </p:cNvPr>
          <p:cNvSpPr/>
          <p:nvPr/>
        </p:nvSpPr>
        <p:spPr>
          <a:xfrm rot="-5400000">
            <a:off x="8676401" y="6404171"/>
            <a:ext cx="191538" cy="19807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5" name="Google Shape;434;p34">
            <a:extLst>
              <a:ext uri="{FF2B5EF4-FFF2-40B4-BE49-F238E27FC236}">
                <a16:creationId xmlns:a16="http://schemas.microsoft.com/office/drawing/2014/main" id="{91715195-1C5C-6B94-6A5C-98EADFE1939A}"/>
              </a:ext>
            </a:extLst>
          </p:cNvPr>
          <p:cNvCxnSpPr/>
          <p:nvPr/>
        </p:nvCxnSpPr>
        <p:spPr>
          <a:xfrm flipH="1">
            <a:off x="7954975" y="5901833"/>
            <a:ext cx="220200" cy="349500"/>
          </a:xfrm>
          <a:prstGeom prst="straightConnector1">
            <a:avLst/>
          </a:prstGeom>
          <a:noFill/>
          <a:ln w="19050" cap="flat" cmpd="sng">
            <a:solidFill>
              <a:srgbClr val="44546A"/>
            </a:solidFill>
            <a:prstDash val="solid"/>
            <a:round/>
            <a:headEnd type="none" w="sm" len="sm"/>
            <a:tailEnd type="none" w="sm" len="sm"/>
          </a:ln>
        </p:spPr>
      </p:cxnSp>
      <p:sp>
        <p:nvSpPr>
          <p:cNvPr id="106" name="Google Shape;435;p34">
            <a:extLst>
              <a:ext uri="{FF2B5EF4-FFF2-40B4-BE49-F238E27FC236}">
                <a16:creationId xmlns:a16="http://schemas.microsoft.com/office/drawing/2014/main" id="{7C8E4C06-F723-2075-F91A-25F307E63DD5}"/>
              </a:ext>
            </a:extLst>
          </p:cNvPr>
          <p:cNvSpPr/>
          <p:nvPr/>
        </p:nvSpPr>
        <p:spPr>
          <a:xfrm rot="-5400000">
            <a:off x="8324602" y="6036097"/>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7" name="Google Shape;436;p34">
            <a:extLst>
              <a:ext uri="{FF2B5EF4-FFF2-40B4-BE49-F238E27FC236}">
                <a16:creationId xmlns:a16="http://schemas.microsoft.com/office/drawing/2014/main" id="{0B5BDB7C-5F4F-2E56-00A7-381A81E3F284}"/>
              </a:ext>
            </a:extLst>
          </p:cNvPr>
          <p:cNvCxnSpPr/>
          <p:nvPr/>
        </p:nvCxnSpPr>
        <p:spPr>
          <a:xfrm rot="10800000">
            <a:off x="8322425" y="5913108"/>
            <a:ext cx="124200" cy="126300"/>
          </a:xfrm>
          <a:prstGeom prst="straightConnector1">
            <a:avLst/>
          </a:prstGeom>
          <a:noFill/>
          <a:ln w="19050" cap="flat" cmpd="sng">
            <a:solidFill>
              <a:srgbClr val="44546A"/>
            </a:solidFill>
            <a:prstDash val="solid"/>
            <a:round/>
            <a:headEnd type="none" w="sm" len="sm"/>
            <a:tailEnd type="none" w="sm" len="sm"/>
          </a:ln>
        </p:spPr>
      </p:cxnSp>
      <p:cxnSp>
        <p:nvCxnSpPr>
          <p:cNvPr id="108" name="Google Shape;437;p34">
            <a:extLst>
              <a:ext uri="{FF2B5EF4-FFF2-40B4-BE49-F238E27FC236}">
                <a16:creationId xmlns:a16="http://schemas.microsoft.com/office/drawing/2014/main" id="{74CDD38B-14AD-2A73-2714-022CD730B08C}"/>
              </a:ext>
            </a:extLst>
          </p:cNvPr>
          <p:cNvCxnSpPr/>
          <p:nvPr/>
        </p:nvCxnSpPr>
        <p:spPr>
          <a:xfrm rot="10800000">
            <a:off x="8504100" y="6241908"/>
            <a:ext cx="218400" cy="173700"/>
          </a:xfrm>
          <a:prstGeom prst="straightConnector1">
            <a:avLst/>
          </a:prstGeom>
          <a:noFill/>
          <a:ln w="19050" cap="flat" cmpd="sng">
            <a:solidFill>
              <a:srgbClr val="44546A"/>
            </a:solidFill>
            <a:prstDash val="solid"/>
            <a:round/>
            <a:headEnd type="none" w="sm" len="sm"/>
            <a:tailEnd type="none" w="sm" len="sm"/>
          </a:ln>
        </p:spPr>
      </p:cxnSp>
      <p:sp>
        <p:nvSpPr>
          <p:cNvPr id="109" name="Google Shape;438;p34">
            <a:extLst>
              <a:ext uri="{FF2B5EF4-FFF2-40B4-BE49-F238E27FC236}">
                <a16:creationId xmlns:a16="http://schemas.microsoft.com/office/drawing/2014/main" id="{365AD18A-4D62-F048-A20E-66558C7A5B7F}"/>
              </a:ext>
            </a:extLst>
          </p:cNvPr>
          <p:cNvSpPr/>
          <p:nvPr/>
        </p:nvSpPr>
        <p:spPr>
          <a:xfrm rot="-5400000">
            <a:off x="7832340" y="6253911"/>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 name="Google Shape;439;p34">
            <a:extLst>
              <a:ext uri="{FF2B5EF4-FFF2-40B4-BE49-F238E27FC236}">
                <a16:creationId xmlns:a16="http://schemas.microsoft.com/office/drawing/2014/main" id="{08AA856B-7818-E434-F7C7-E74DEC33D657}"/>
              </a:ext>
            </a:extLst>
          </p:cNvPr>
          <p:cNvSpPr/>
          <p:nvPr/>
        </p:nvSpPr>
        <p:spPr>
          <a:xfrm>
            <a:off x="8799253" y="6702378"/>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4</a:t>
            </a:r>
            <a:endParaRPr sz="1000" i="0" u="none" strike="noStrike" cap="none">
              <a:solidFill>
                <a:srgbClr val="000000"/>
              </a:solidFill>
              <a:latin typeface="Lato"/>
              <a:ea typeface="Lato"/>
              <a:cs typeface="Lato"/>
              <a:sym typeface="Lato"/>
            </a:endParaRPr>
          </a:p>
        </p:txBody>
      </p:sp>
      <p:sp>
        <p:nvSpPr>
          <p:cNvPr id="111" name="Google Shape;440;p34">
            <a:extLst>
              <a:ext uri="{FF2B5EF4-FFF2-40B4-BE49-F238E27FC236}">
                <a16:creationId xmlns:a16="http://schemas.microsoft.com/office/drawing/2014/main" id="{D367F395-1421-637F-83A4-AFCB2C06F70C}"/>
              </a:ext>
            </a:extLst>
          </p:cNvPr>
          <p:cNvSpPr/>
          <p:nvPr/>
        </p:nvSpPr>
        <p:spPr>
          <a:xfrm>
            <a:off x="8606679" y="6702388"/>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112" name="Google Shape;441;p34">
            <a:extLst>
              <a:ext uri="{FF2B5EF4-FFF2-40B4-BE49-F238E27FC236}">
                <a16:creationId xmlns:a16="http://schemas.microsoft.com/office/drawing/2014/main" id="{0FA3AC4E-ECD3-0C23-FBA2-38186C7958DA}"/>
              </a:ext>
            </a:extLst>
          </p:cNvPr>
          <p:cNvSpPr/>
          <p:nvPr/>
        </p:nvSpPr>
        <p:spPr>
          <a:xfrm>
            <a:off x="7978440" y="6702382"/>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113" name="Google Shape;442;p34">
            <a:extLst>
              <a:ext uri="{FF2B5EF4-FFF2-40B4-BE49-F238E27FC236}">
                <a16:creationId xmlns:a16="http://schemas.microsoft.com/office/drawing/2014/main" id="{228457B8-2267-E997-E5E5-E96828192D50}"/>
              </a:ext>
            </a:extLst>
          </p:cNvPr>
          <p:cNvSpPr/>
          <p:nvPr/>
        </p:nvSpPr>
        <p:spPr>
          <a:xfrm>
            <a:off x="7723258" y="6702377"/>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cxnSp>
        <p:nvCxnSpPr>
          <p:cNvPr id="114" name="Google Shape;443;p34">
            <a:extLst>
              <a:ext uri="{FF2B5EF4-FFF2-40B4-BE49-F238E27FC236}">
                <a16:creationId xmlns:a16="http://schemas.microsoft.com/office/drawing/2014/main" id="{8D99C52E-E983-1B2C-5656-72926D6D8244}"/>
              </a:ext>
            </a:extLst>
          </p:cNvPr>
          <p:cNvCxnSpPr>
            <a:stCxn id="113" idx="0"/>
          </p:cNvCxnSpPr>
          <p:nvPr/>
        </p:nvCxnSpPr>
        <p:spPr>
          <a:xfrm rot="10800000" flipH="1">
            <a:off x="7797958" y="6462977"/>
            <a:ext cx="76500" cy="239400"/>
          </a:xfrm>
          <a:prstGeom prst="straightConnector1">
            <a:avLst/>
          </a:prstGeom>
          <a:noFill/>
          <a:ln w="19050" cap="flat" cmpd="sng">
            <a:solidFill>
              <a:srgbClr val="44546A"/>
            </a:solidFill>
            <a:prstDash val="solid"/>
            <a:round/>
            <a:headEnd type="none" w="sm" len="sm"/>
            <a:tailEnd type="none" w="sm" len="sm"/>
          </a:ln>
        </p:spPr>
      </p:cxnSp>
      <p:cxnSp>
        <p:nvCxnSpPr>
          <p:cNvPr id="115" name="Google Shape;444;p34">
            <a:extLst>
              <a:ext uri="{FF2B5EF4-FFF2-40B4-BE49-F238E27FC236}">
                <a16:creationId xmlns:a16="http://schemas.microsoft.com/office/drawing/2014/main" id="{075B592D-7979-3D5F-FB43-387CE9D2D937}"/>
              </a:ext>
            </a:extLst>
          </p:cNvPr>
          <p:cNvCxnSpPr>
            <a:stCxn id="112" idx="0"/>
          </p:cNvCxnSpPr>
          <p:nvPr/>
        </p:nvCxnSpPr>
        <p:spPr>
          <a:xfrm rot="10800000">
            <a:off x="8005440" y="6465382"/>
            <a:ext cx="47700" cy="237000"/>
          </a:xfrm>
          <a:prstGeom prst="straightConnector1">
            <a:avLst/>
          </a:prstGeom>
          <a:noFill/>
          <a:ln w="19050" cap="flat" cmpd="sng">
            <a:solidFill>
              <a:srgbClr val="44546A"/>
            </a:solidFill>
            <a:prstDash val="solid"/>
            <a:round/>
            <a:headEnd type="none" w="sm" len="sm"/>
            <a:tailEnd type="none" w="sm" len="sm"/>
          </a:ln>
        </p:spPr>
      </p:cxnSp>
      <p:cxnSp>
        <p:nvCxnSpPr>
          <p:cNvPr id="116" name="Google Shape;445;p34">
            <a:extLst>
              <a:ext uri="{FF2B5EF4-FFF2-40B4-BE49-F238E27FC236}">
                <a16:creationId xmlns:a16="http://schemas.microsoft.com/office/drawing/2014/main" id="{BAD22755-0059-9D92-E9A1-53C10373A10F}"/>
              </a:ext>
            </a:extLst>
          </p:cNvPr>
          <p:cNvCxnSpPr/>
          <p:nvPr/>
        </p:nvCxnSpPr>
        <p:spPr>
          <a:xfrm rot="10800000" flipH="1">
            <a:off x="8129340" y="6244282"/>
            <a:ext cx="306900" cy="458100"/>
          </a:xfrm>
          <a:prstGeom prst="straightConnector1">
            <a:avLst/>
          </a:prstGeom>
          <a:noFill/>
          <a:ln w="19050" cap="flat" cmpd="sng">
            <a:solidFill>
              <a:srgbClr val="44546A"/>
            </a:solidFill>
            <a:prstDash val="solid"/>
            <a:round/>
            <a:headEnd type="none" w="sm" len="sm"/>
            <a:tailEnd type="none" w="sm" len="sm"/>
          </a:ln>
        </p:spPr>
      </p:cxnSp>
      <p:cxnSp>
        <p:nvCxnSpPr>
          <p:cNvPr id="117" name="Google Shape;446;p34">
            <a:extLst>
              <a:ext uri="{FF2B5EF4-FFF2-40B4-BE49-F238E27FC236}">
                <a16:creationId xmlns:a16="http://schemas.microsoft.com/office/drawing/2014/main" id="{54F05B38-C3D5-1B34-A184-8D8EB19EA65A}"/>
              </a:ext>
            </a:extLst>
          </p:cNvPr>
          <p:cNvCxnSpPr>
            <a:stCxn id="111" idx="0"/>
          </p:cNvCxnSpPr>
          <p:nvPr/>
        </p:nvCxnSpPr>
        <p:spPr>
          <a:xfrm rot="10800000" flipH="1">
            <a:off x="8681379" y="6601588"/>
            <a:ext cx="36300" cy="100800"/>
          </a:xfrm>
          <a:prstGeom prst="straightConnector1">
            <a:avLst/>
          </a:prstGeom>
          <a:noFill/>
          <a:ln w="19050" cap="flat" cmpd="sng">
            <a:solidFill>
              <a:srgbClr val="44546A"/>
            </a:solidFill>
            <a:prstDash val="solid"/>
            <a:round/>
            <a:headEnd type="none" w="sm" len="sm"/>
            <a:tailEnd type="none" w="sm" len="sm"/>
          </a:ln>
        </p:spPr>
      </p:cxnSp>
      <p:cxnSp>
        <p:nvCxnSpPr>
          <p:cNvPr id="118" name="Google Shape;447;p34">
            <a:extLst>
              <a:ext uri="{FF2B5EF4-FFF2-40B4-BE49-F238E27FC236}">
                <a16:creationId xmlns:a16="http://schemas.microsoft.com/office/drawing/2014/main" id="{060A3C0D-151B-A748-DACB-A1C4FEB9D99E}"/>
              </a:ext>
            </a:extLst>
          </p:cNvPr>
          <p:cNvCxnSpPr>
            <a:stCxn id="110" idx="0"/>
          </p:cNvCxnSpPr>
          <p:nvPr/>
        </p:nvCxnSpPr>
        <p:spPr>
          <a:xfrm rot="10800000">
            <a:off x="8814853" y="6596778"/>
            <a:ext cx="59100" cy="105600"/>
          </a:xfrm>
          <a:prstGeom prst="straightConnector1">
            <a:avLst/>
          </a:prstGeom>
          <a:noFill/>
          <a:ln w="19050" cap="flat" cmpd="sng">
            <a:solidFill>
              <a:srgbClr val="44546A"/>
            </a:solidFill>
            <a:prstDash val="solid"/>
            <a:round/>
            <a:headEnd type="none" w="sm" len="sm"/>
            <a:tailEnd type="none" w="sm" len="sm"/>
          </a:ln>
        </p:spPr>
      </p:cxnSp>
      <p:cxnSp>
        <p:nvCxnSpPr>
          <p:cNvPr id="119" name="Google Shape;448;p34">
            <a:extLst>
              <a:ext uri="{FF2B5EF4-FFF2-40B4-BE49-F238E27FC236}">
                <a16:creationId xmlns:a16="http://schemas.microsoft.com/office/drawing/2014/main" id="{5D75166A-0D90-D040-E6A3-D748C1310393}"/>
              </a:ext>
            </a:extLst>
          </p:cNvPr>
          <p:cNvCxnSpPr>
            <a:stCxn id="120" idx="2"/>
            <a:endCxn id="24" idx="5"/>
          </p:cNvCxnSpPr>
          <p:nvPr/>
        </p:nvCxnSpPr>
        <p:spPr>
          <a:xfrm rot="10800000">
            <a:off x="6980975" y="4588183"/>
            <a:ext cx="1269600" cy="1119600"/>
          </a:xfrm>
          <a:prstGeom prst="straightConnector1">
            <a:avLst/>
          </a:prstGeom>
          <a:noFill/>
          <a:ln w="9525" cap="flat" cmpd="sng">
            <a:solidFill>
              <a:schemeClr val="dk2"/>
            </a:solidFill>
            <a:prstDash val="dash"/>
            <a:round/>
            <a:headEnd type="none" w="med" len="med"/>
            <a:tailEnd type="triangle" w="med" len="med"/>
          </a:ln>
        </p:spPr>
      </p:cxnSp>
      <p:sp>
        <p:nvSpPr>
          <p:cNvPr id="120" name="Google Shape;449;p34">
            <a:extLst>
              <a:ext uri="{FF2B5EF4-FFF2-40B4-BE49-F238E27FC236}">
                <a16:creationId xmlns:a16="http://schemas.microsoft.com/office/drawing/2014/main" id="{33AC0D59-9565-2E59-5A4B-82BC9458F7B8}"/>
              </a:ext>
            </a:extLst>
          </p:cNvPr>
          <p:cNvSpPr txBox="1"/>
          <p:nvPr/>
        </p:nvSpPr>
        <p:spPr>
          <a:xfrm>
            <a:off x="7633925" y="5215183"/>
            <a:ext cx="123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Safety System 3 Failure</a:t>
            </a:r>
            <a:endParaRPr sz="1000">
              <a:solidFill>
                <a:schemeClr val="dk1"/>
              </a:solidFill>
              <a:latin typeface="Lato"/>
              <a:ea typeface="Lato"/>
              <a:cs typeface="Lato"/>
              <a:sym typeface="Lato"/>
            </a:endParaRPr>
          </a:p>
        </p:txBody>
      </p:sp>
      <p:pic>
        <p:nvPicPr>
          <p:cNvPr id="2" name="Picture 2">
            <a:extLst>
              <a:ext uri="{FF2B5EF4-FFF2-40B4-BE49-F238E27FC236}">
                <a16:creationId xmlns:a16="http://schemas.microsoft.com/office/drawing/2014/main" id="{D79D3A9C-1134-50F6-AF0E-F77302059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95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Analysis of Event Trees Embedded With Fault Trees </a:t>
            </a:r>
          </a:p>
        </p:txBody>
      </p:sp>
      <p:sp>
        <p:nvSpPr>
          <p:cNvPr id="2" name="Google Shape;455;p35">
            <a:extLst>
              <a:ext uri="{FF2B5EF4-FFF2-40B4-BE49-F238E27FC236}">
                <a16:creationId xmlns:a16="http://schemas.microsoft.com/office/drawing/2014/main" id="{773C939A-3232-1DDD-7201-C189DC6F0121}"/>
              </a:ext>
            </a:extLst>
          </p:cNvPr>
          <p:cNvSpPr/>
          <p:nvPr/>
        </p:nvSpPr>
        <p:spPr>
          <a:xfrm>
            <a:off x="5903865" y="3630505"/>
            <a:ext cx="88500" cy="1059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3" name="Google Shape;456;p35">
            <a:extLst>
              <a:ext uri="{FF2B5EF4-FFF2-40B4-BE49-F238E27FC236}">
                <a16:creationId xmlns:a16="http://schemas.microsoft.com/office/drawing/2014/main" id="{44FAA4C4-BC6F-23FA-439F-A69977533BE1}"/>
              </a:ext>
            </a:extLst>
          </p:cNvPr>
          <p:cNvCxnSpPr>
            <a:stCxn id="2" idx="0"/>
            <a:endCxn id="6" idx="2"/>
          </p:cNvCxnSpPr>
          <p:nvPr/>
        </p:nvCxnSpPr>
        <p:spPr>
          <a:xfrm rot="-5400000">
            <a:off x="6237765" y="2520955"/>
            <a:ext cx="819900" cy="1399200"/>
          </a:xfrm>
          <a:prstGeom prst="bentConnector2">
            <a:avLst/>
          </a:prstGeom>
          <a:noFill/>
          <a:ln w="19050" cap="flat" cmpd="sng">
            <a:solidFill>
              <a:schemeClr val="dk2"/>
            </a:solidFill>
            <a:prstDash val="solid"/>
            <a:round/>
            <a:headEnd type="none" w="med" len="med"/>
            <a:tailEnd type="none" w="med" len="med"/>
          </a:ln>
        </p:spPr>
      </p:cxnSp>
      <p:cxnSp>
        <p:nvCxnSpPr>
          <p:cNvPr id="5" name="Google Shape;458;p35">
            <a:extLst>
              <a:ext uri="{FF2B5EF4-FFF2-40B4-BE49-F238E27FC236}">
                <a16:creationId xmlns:a16="http://schemas.microsoft.com/office/drawing/2014/main" id="{A0AF9C16-32E0-A6E0-6881-A80512F9C09C}"/>
              </a:ext>
            </a:extLst>
          </p:cNvPr>
          <p:cNvCxnSpPr/>
          <p:nvPr/>
        </p:nvCxnSpPr>
        <p:spPr>
          <a:xfrm>
            <a:off x="5010600" y="3671749"/>
            <a:ext cx="893100" cy="11700"/>
          </a:xfrm>
          <a:prstGeom prst="straightConnector1">
            <a:avLst/>
          </a:prstGeom>
          <a:noFill/>
          <a:ln w="19050" cap="flat" cmpd="sng">
            <a:solidFill>
              <a:schemeClr val="dk2"/>
            </a:solidFill>
            <a:prstDash val="solid"/>
            <a:round/>
            <a:headEnd type="oval" w="med" len="med"/>
            <a:tailEnd type="triangle" w="med" len="med"/>
          </a:ln>
        </p:spPr>
      </p:cxnSp>
      <p:sp>
        <p:nvSpPr>
          <p:cNvPr id="6" name="Google Shape;457;p35">
            <a:extLst>
              <a:ext uri="{FF2B5EF4-FFF2-40B4-BE49-F238E27FC236}">
                <a16:creationId xmlns:a16="http://schemas.microsoft.com/office/drawing/2014/main" id="{0370F597-0F5A-FD63-7E83-28FDD25A4779}"/>
              </a:ext>
            </a:extLst>
          </p:cNvPr>
          <p:cNvSpPr/>
          <p:nvPr/>
        </p:nvSpPr>
        <p:spPr>
          <a:xfrm>
            <a:off x="7347339" y="2757638"/>
            <a:ext cx="88500" cy="1059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7" name="Google Shape;459;p35">
            <a:extLst>
              <a:ext uri="{FF2B5EF4-FFF2-40B4-BE49-F238E27FC236}">
                <a16:creationId xmlns:a16="http://schemas.microsoft.com/office/drawing/2014/main" id="{5556B6F3-9EEE-1084-9120-DB6D169E815E}"/>
              </a:ext>
            </a:extLst>
          </p:cNvPr>
          <p:cNvCxnSpPr>
            <a:stCxn id="6" idx="4"/>
            <a:endCxn id="12" idx="2"/>
          </p:cNvCxnSpPr>
          <p:nvPr/>
        </p:nvCxnSpPr>
        <p:spPr>
          <a:xfrm rot="-5400000" flipH="1">
            <a:off x="7751139" y="2503988"/>
            <a:ext cx="477000" cy="1196100"/>
          </a:xfrm>
          <a:prstGeom prst="bentConnector2">
            <a:avLst/>
          </a:prstGeom>
          <a:noFill/>
          <a:ln w="19050" cap="flat" cmpd="sng">
            <a:solidFill>
              <a:schemeClr val="dk2"/>
            </a:solidFill>
            <a:prstDash val="solid"/>
            <a:round/>
            <a:headEnd type="none" w="med" len="med"/>
            <a:tailEnd type="none" w="med" len="med"/>
          </a:ln>
        </p:spPr>
      </p:cxnSp>
      <p:cxnSp>
        <p:nvCxnSpPr>
          <p:cNvPr id="8" name="Google Shape;461;p35">
            <a:extLst>
              <a:ext uri="{FF2B5EF4-FFF2-40B4-BE49-F238E27FC236}">
                <a16:creationId xmlns:a16="http://schemas.microsoft.com/office/drawing/2014/main" id="{F5E131CE-5E41-C10D-D5D0-DA83F2733DDA}"/>
              </a:ext>
            </a:extLst>
          </p:cNvPr>
          <p:cNvCxnSpPr>
            <a:stCxn id="6" idx="0"/>
            <a:endCxn id="9" idx="2"/>
          </p:cNvCxnSpPr>
          <p:nvPr/>
        </p:nvCxnSpPr>
        <p:spPr>
          <a:xfrm rot="-5400000">
            <a:off x="7625889" y="1795838"/>
            <a:ext cx="727500" cy="1196100"/>
          </a:xfrm>
          <a:prstGeom prst="bentConnector2">
            <a:avLst/>
          </a:prstGeom>
          <a:noFill/>
          <a:ln w="19050" cap="flat" cmpd="sng">
            <a:solidFill>
              <a:schemeClr val="dk2"/>
            </a:solidFill>
            <a:prstDash val="solid"/>
            <a:round/>
            <a:headEnd type="none" w="med" len="med"/>
            <a:tailEnd type="none" w="med" len="med"/>
          </a:ln>
        </p:spPr>
      </p:cxnSp>
      <p:sp>
        <p:nvSpPr>
          <p:cNvPr id="9" name="Google Shape;462;p35">
            <a:extLst>
              <a:ext uri="{FF2B5EF4-FFF2-40B4-BE49-F238E27FC236}">
                <a16:creationId xmlns:a16="http://schemas.microsoft.com/office/drawing/2014/main" id="{ABA0020F-E911-7744-653B-3233B20BF458}"/>
              </a:ext>
            </a:extLst>
          </p:cNvPr>
          <p:cNvSpPr/>
          <p:nvPr/>
        </p:nvSpPr>
        <p:spPr>
          <a:xfrm>
            <a:off x="8587588" y="1977291"/>
            <a:ext cx="88500" cy="1059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0" name="Google Shape;463;p35">
            <a:extLst>
              <a:ext uri="{FF2B5EF4-FFF2-40B4-BE49-F238E27FC236}">
                <a16:creationId xmlns:a16="http://schemas.microsoft.com/office/drawing/2014/main" id="{FAAF0BB9-493B-3282-1DA7-C43820FBC732}"/>
              </a:ext>
            </a:extLst>
          </p:cNvPr>
          <p:cNvCxnSpPr>
            <a:stCxn id="9" idx="4"/>
            <a:endCxn id="32" idx="1"/>
          </p:cNvCxnSpPr>
          <p:nvPr/>
        </p:nvCxnSpPr>
        <p:spPr>
          <a:xfrm rot="-5400000" flipH="1">
            <a:off x="9285838" y="1429191"/>
            <a:ext cx="254400" cy="1562400"/>
          </a:xfrm>
          <a:prstGeom prst="bentConnector2">
            <a:avLst/>
          </a:prstGeom>
          <a:noFill/>
          <a:ln w="19050" cap="flat" cmpd="sng">
            <a:solidFill>
              <a:schemeClr val="dk2"/>
            </a:solidFill>
            <a:prstDash val="solid"/>
            <a:round/>
            <a:headEnd type="none" w="med" len="med"/>
            <a:tailEnd type="none" w="med" len="med"/>
          </a:ln>
        </p:spPr>
      </p:cxnSp>
      <p:cxnSp>
        <p:nvCxnSpPr>
          <p:cNvPr id="11" name="Google Shape;465;p35">
            <a:extLst>
              <a:ext uri="{FF2B5EF4-FFF2-40B4-BE49-F238E27FC236}">
                <a16:creationId xmlns:a16="http://schemas.microsoft.com/office/drawing/2014/main" id="{EADECC71-E9DD-EF3C-BEC4-79C399C6C1E0}"/>
              </a:ext>
            </a:extLst>
          </p:cNvPr>
          <p:cNvCxnSpPr>
            <a:stCxn id="9" idx="0"/>
            <a:endCxn id="25" idx="1"/>
          </p:cNvCxnSpPr>
          <p:nvPr/>
        </p:nvCxnSpPr>
        <p:spPr>
          <a:xfrm rot="-5400000">
            <a:off x="9219238" y="977091"/>
            <a:ext cx="412800" cy="1587600"/>
          </a:xfrm>
          <a:prstGeom prst="bentConnector2">
            <a:avLst/>
          </a:prstGeom>
          <a:noFill/>
          <a:ln w="19050" cap="flat" cmpd="sng">
            <a:solidFill>
              <a:schemeClr val="dk2"/>
            </a:solidFill>
            <a:prstDash val="solid"/>
            <a:round/>
            <a:headEnd type="none" w="med" len="med"/>
            <a:tailEnd type="none" w="med" len="med"/>
          </a:ln>
        </p:spPr>
      </p:cxnSp>
      <p:sp>
        <p:nvSpPr>
          <p:cNvPr id="12" name="Google Shape;460;p35">
            <a:extLst>
              <a:ext uri="{FF2B5EF4-FFF2-40B4-BE49-F238E27FC236}">
                <a16:creationId xmlns:a16="http://schemas.microsoft.com/office/drawing/2014/main" id="{830C4408-1ABE-D392-4A09-56D4F64679C3}"/>
              </a:ext>
            </a:extLst>
          </p:cNvPr>
          <p:cNvSpPr/>
          <p:nvPr/>
        </p:nvSpPr>
        <p:spPr>
          <a:xfrm>
            <a:off x="8587588" y="3287720"/>
            <a:ext cx="88500" cy="1059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3" name="Google Shape;467;p35">
            <a:extLst>
              <a:ext uri="{FF2B5EF4-FFF2-40B4-BE49-F238E27FC236}">
                <a16:creationId xmlns:a16="http://schemas.microsoft.com/office/drawing/2014/main" id="{DE8F2D2D-2758-1599-D7ED-2AEB3307A111}"/>
              </a:ext>
            </a:extLst>
          </p:cNvPr>
          <p:cNvCxnSpPr>
            <a:stCxn id="12" idx="4"/>
            <a:endCxn id="27" idx="1"/>
          </p:cNvCxnSpPr>
          <p:nvPr/>
        </p:nvCxnSpPr>
        <p:spPr>
          <a:xfrm rot="-5400000" flipH="1">
            <a:off x="9301588" y="2723870"/>
            <a:ext cx="220200" cy="1559700"/>
          </a:xfrm>
          <a:prstGeom prst="bentConnector2">
            <a:avLst/>
          </a:prstGeom>
          <a:noFill/>
          <a:ln w="19050" cap="flat" cmpd="sng">
            <a:solidFill>
              <a:schemeClr val="dk2"/>
            </a:solidFill>
            <a:prstDash val="solid"/>
            <a:round/>
            <a:headEnd type="none" w="med" len="med"/>
            <a:tailEnd type="none" w="med" len="med"/>
          </a:ln>
        </p:spPr>
      </p:cxnSp>
      <p:cxnSp>
        <p:nvCxnSpPr>
          <p:cNvPr id="14" name="Google Shape;469;p35">
            <a:extLst>
              <a:ext uri="{FF2B5EF4-FFF2-40B4-BE49-F238E27FC236}">
                <a16:creationId xmlns:a16="http://schemas.microsoft.com/office/drawing/2014/main" id="{10AF4293-C64B-919D-69B8-BAFAA2EFD4C0}"/>
              </a:ext>
            </a:extLst>
          </p:cNvPr>
          <p:cNvCxnSpPr>
            <a:stCxn id="12" idx="0"/>
            <a:endCxn id="26" idx="1"/>
          </p:cNvCxnSpPr>
          <p:nvPr/>
        </p:nvCxnSpPr>
        <p:spPr>
          <a:xfrm rot="-5400000">
            <a:off x="9197938" y="2291420"/>
            <a:ext cx="430200" cy="1562400"/>
          </a:xfrm>
          <a:prstGeom prst="bentConnector2">
            <a:avLst/>
          </a:prstGeom>
          <a:noFill/>
          <a:ln w="19050" cap="flat" cmpd="sng">
            <a:solidFill>
              <a:schemeClr val="dk2"/>
            </a:solidFill>
            <a:prstDash val="solid"/>
            <a:round/>
            <a:headEnd type="none" w="med" len="med"/>
            <a:tailEnd type="none" w="med" len="med"/>
          </a:ln>
        </p:spPr>
      </p:cxnSp>
      <p:cxnSp>
        <p:nvCxnSpPr>
          <p:cNvPr id="15" name="Google Shape;471;p35">
            <a:extLst>
              <a:ext uri="{FF2B5EF4-FFF2-40B4-BE49-F238E27FC236}">
                <a16:creationId xmlns:a16="http://schemas.microsoft.com/office/drawing/2014/main" id="{8B8B27A2-465D-0A32-BEA1-50B08ADDC6F4}"/>
              </a:ext>
            </a:extLst>
          </p:cNvPr>
          <p:cNvCxnSpPr>
            <a:stCxn id="2" idx="4"/>
            <a:endCxn id="16" idx="2"/>
          </p:cNvCxnSpPr>
          <p:nvPr/>
        </p:nvCxnSpPr>
        <p:spPr>
          <a:xfrm rot="-5400000" flipH="1">
            <a:off x="5885415" y="3799105"/>
            <a:ext cx="1524600" cy="1399200"/>
          </a:xfrm>
          <a:prstGeom prst="bentConnector2">
            <a:avLst/>
          </a:prstGeom>
          <a:noFill/>
          <a:ln w="19050" cap="flat" cmpd="sng">
            <a:solidFill>
              <a:schemeClr val="dk2"/>
            </a:solidFill>
            <a:prstDash val="solid"/>
            <a:round/>
            <a:headEnd type="none" w="med" len="med"/>
            <a:tailEnd type="none" w="med" len="med"/>
          </a:ln>
        </p:spPr>
      </p:cxnSp>
      <p:sp>
        <p:nvSpPr>
          <p:cNvPr id="16" name="Google Shape;472;p35">
            <a:extLst>
              <a:ext uri="{FF2B5EF4-FFF2-40B4-BE49-F238E27FC236}">
                <a16:creationId xmlns:a16="http://schemas.microsoft.com/office/drawing/2014/main" id="{A1A19BE8-2BA6-36C5-07E4-BF80855330DF}"/>
              </a:ext>
            </a:extLst>
          </p:cNvPr>
          <p:cNvSpPr/>
          <p:nvPr/>
        </p:nvSpPr>
        <p:spPr>
          <a:xfrm>
            <a:off x="7347339" y="5208095"/>
            <a:ext cx="88500" cy="1059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7" name="Google Shape;473;p35">
            <a:extLst>
              <a:ext uri="{FF2B5EF4-FFF2-40B4-BE49-F238E27FC236}">
                <a16:creationId xmlns:a16="http://schemas.microsoft.com/office/drawing/2014/main" id="{27CF0035-A8E0-2DA8-ACD6-24C1B354955D}"/>
              </a:ext>
            </a:extLst>
          </p:cNvPr>
          <p:cNvCxnSpPr>
            <a:stCxn id="16" idx="4"/>
            <a:endCxn id="22" idx="2"/>
          </p:cNvCxnSpPr>
          <p:nvPr/>
        </p:nvCxnSpPr>
        <p:spPr>
          <a:xfrm rot="-5400000" flipH="1">
            <a:off x="7626489" y="5079095"/>
            <a:ext cx="726300" cy="1196100"/>
          </a:xfrm>
          <a:prstGeom prst="bentConnector2">
            <a:avLst/>
          </a:prstGeom>
          <a:noFill/>
          <a:ln w="19050" cap="flat" cmpd="sng">
            <a:solidFill>
              <a:schemeClr val="dk2"/>
            </a:solidFill>
            <a:prstDash val="solid"/>
            <a:round/>
            <a:headEnd type="none" w="med" len="med"/>
            <a:tailEnd type="none" w="med" len="med"/>
          </a:ln>
        </p:spPr>
      </p:cxnSp>
      <p:cxnSp>
        <p:nvCxnSpPr>
          <p:cNvPr id="18" name="Google Shape;475;p35">
            <a:extLst>
              <a:ext uri="{FF2B5EF4-FFF2-40B4-BE49-F238E27FC236}">
                <a16:creationId xmlns:a16="http://schemas.microsoft.com/office/drawing/2014/main" id="{4BD121A2-676F-99D9-C6DB-49284780F372}"/>
              </a:ext>
            </a:extLst>
          </p:cNvPr>
          <p:cNvCxnSpPr>
            <a:stCxn id="16" idx="0"/>
            <a:endCxn id="19" idx="2"/>
          </p:cNvCxnSpPr>
          <p:nvPr/>
        </p:nvCxnSpPr>
        <p:spPr>
          <a:xfrm rot="-5400000">
            <a:off x="7625889" y="4246295"/>
            <a:ext cx="727500" cy="1196100"/>
          </a:xfrm>
          <a:prstGeom prst="bentConnector2">
            <a:avLst/>
          </a:prstGeom>
          <a:noFill/>
          <a:ln w="19050" cap="flat" cmpd="sng">
            <a:solidFill>
              <a:schemeClr val="dk2"/>
            </a:solidFill>
            <a:prstDash val="solid"/>
            <a:round/>
            <a:headEnd type="none" w="med" len="med"/>
            <a:tailEnd type="none" w="med" len="med"/>
          </a:ln>
        </p:spPr>
      </p:cxnSp>
      <p:sp>
        <p:nvSpPr>
          <p:cNvPr id="19" name="Google Shape;476;p35">
            <a:extLst>
              <a:ext uri="{FF2B5EF4-FFF2-40B4-BE49-F238E27FC236}">
                <a16:creationId xmlns:a16="http://schemas.microsoft.com/office/drawing/2014/main" id="{009AC050-F38A-BA7C-386E-0274CADC5D5E}"/>
              </a:ext>
            </a:extLst>
          </p:cNvPr>
          <p:cNvSpPr/>
          <p:nvPr/>
        </p:nvSpPr>
        <p:spPr>
          <a:xfrm>
            <a:off x="8587588" y="4427748"/>
            <a:ext cx="88500" cy="1059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0" name="Google Shape;477;p35">
            <a:extLst>
              <a:ext uri="{FF2B5EF4-FFF2-40B4-BE49-F238E27FC236}">
                <a16:creationId xmlns:a16="http://schemas.microsoft.com/office/drawing/2014/main" id="{36AAE172-B6F6-C140-6AF5-35DAF446E496}"/>
              </a:ext>
            </a:extLst>
          </p:cNvPr>
          <p:cNvCxnSpPr>
            <a:stCxn id="19" idx="4"/>
            <a:endCxn id="29" idx="1"/>
          </p:cNvCxnSpPr>
          <p:nvPr/>
        </p:nvCxnSpPr>
        <p:spPr>
          <a:xfrm rot="-5400000" flipH="1">
            <a:off x="9247438" y="3918048"/>
            <a:ext cx="356400" cy="1587600"/>
          </a:xfrm>
          <a:prstGeom prst="bentConnector2">
            <a:avLst/>
          </a:prstGeom>
          <a:noFill/>
          <a:ln w="19050" cap="flat" cmpd="sng">
            <a:solidFill>
              <a:schemeClr val="dk2"/>
            </a:solidFill>
            <a:prstDash val="solid"/>
            <a:round/>
            <a:headEnd type="none" w="med" len="med"/>
            <a:tailEnd type="none" w="med" len="med"/>
          </a:ln>
        </p:spPr>
      </p:cxnSp>
      <p:cxnSp>
        <p:nvCxnSpPr>
          <p:cNvPr id="21" name="Google Shape;479;p35">
            <a:extLst>
              <a:ext uri="{FF2B5EF4-FFF2-40B4-BE49-F238E27FC236}">
                <a16:creationId xmlns:a16="http://schemas.microsoft.com/office/drawing/2014/main" id="{47978354-56DF-9A50-3BE0-4DAF23B29ABC}"/>
              </a:ext>
            </a:extLst>
          </p:cNvPr>
          <p:cNvCxnSpPr>
            <a:stCxn id="19" idx="0"/>
            <a:endCxn id="28" idx="1"/>
          </p:cNvCxnSpPr>
          <p:nvPr/>
        </p:nvCxnSpPr>
        <p:spPr>
          <a:xfrm rot="-5400000">
            <a:off x="9252838" y="3489048"/>
            <a:ext cx="317700" cy="1559700"/>
          </a:xfrm>
          <a:prstGeom prst="bentConnector2">
            <a:avLst/>
          </a:prstGeom>
          <a:noFill/>
          <a:ln w="19050" cap="flat" cmpd="sng">
            <a:solidFill>
              <a:schemeClr val="dk2"/>
            </a:solidFill>
            <a:prstDash val="solid"/>
            <a:round/>
            <a:headEnd type="none" w="med" len="med"/>
            <a:tailEnd type="none" w="med" len="med"/>
          </a:ln>
        </p:spPr>
      </p:cxnSp>
      <p:sp>
        <p:nvSpPr>
          <p:cNvPr id="22" name="Google Shape;474;p35">
            <a:extLst>
              <a:ext uri="{FF2B5EF4-FFF2-40B4-BE49-F238E27FC236}">
                <a16:creationId xmlns:a16="http://schemas.microsoft.com/office/drawing/2014/main" id="{B814FF32-FA07-2FAE-6E01-210287A3BA5C}"/>
              </a:ext>
            </a:extLst>
          </p:cNvPr>
          <p:cNvSpPr/>
          <p:nvPr/>
        </p:nvSpPr>
        <p:spPr>
          <a:xfrm>
            <a:off x="8587588" y="5987475"/>
            <a:ext cx="88500" cy="1059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3" name="Google Shape;481;p35">
            <a:extLst>
              <a:ext uri="{FF2B5EF4-FFF2-40B4-BE49-F238E27FC236}">
                <a16:creationId xmlns:a16="http://schemas.microsoft.com/office/drawing/2014/main" id="{C3317487-EDA9-E004-B32E-E9AFB4524535}"/>
              </a:ext>
            </a:extLst>
          </p:cNvPr>
          <p:cNvCxnSpPr>
            <a:stCxn id="22" idx="4"/>
            <a:endCxn id="31" idx="1"/>
          </p:cNvCxnSpPr>
          <p:nvPr/>
        </p:nvCxnSpPr>
        <p:spPr>
          <a:xfrm rot="-5400000" flipH="1">
            <a:off x="9328288" y="5396925"/>
            <a:ext cx="194700" cy="1587600"/>
          </a:xfrm>
          <a:prstGeom prst="bentConnector2">
            <a:avLst/>
          </a:prstGeom>
          <a:noFill/>
          <a:ln w="19050" cap="flat" cmpd="sng">
            <a:solidFill>
              <a:schemeClr val="dk2"/>
            </a:solidFill>
            <a:prstDash val="solid"/>
            <a:round/>
            <a:headEnd type="none" w="med" len="med"/>
            <a:tailEnd type="none" w="med" len="med"/>
          </a:ln>
        </p:spPr>
      </p:cxnSp>
      <p:cxnSp>
        <p:nvCxnSpPr>
          <p:cNvPr id="24" name="Google Shape;483;p35">
            <a:extLst>
              <a:ext uri="{FF2B5EF4-FFF2-40B4-BE49-F238E27FC236}">
                <a16:creationId xmlns:a16="http://schemas.microsoft.com/office/drawing/2014/main" id="{D543BFF0-E86A-391F-B6EC-2B6C5F6EFB72}"/>
              </a:ext>
            </a:extLst>
          </p:cNvPr>
          <p:cNvCxnSpPr>
            <a:stCxn id="22" idx="0"/>
            <a:endCxn id="30" idx="1"/>
          </p:cNvCxnSpPr>
          <p:nvPr/>
        </p:nvCxnSpPr>
        <p:spPr>
          <a:xfrm rot="-5400000">
            <a:off x="9210238" y="4978275"/>
            <a:ext cx="430800" cy="1587600"/>
          </a:xfrm>
          <a:prstGeom prst="bentConnector2">
            <a:avLst/>
          </a:prstGeom>
          <a:noFill/>
          <a:ln w="19050" cap="flat" cmpd="sng">
            <a:solidFill>
              <a:schemeClr val="dk2"/>
            </a:solidFill>
            <a:prstDash val="solid"/>
            <a:round/>
            <a:headEnd type="none" w="med" len="med"/>
            <a:tailEnd type="none" w="med" len="med"/>
          </a:ln>
        </p:spPr>
      </p:cxnSp>
      <p:sp>
        <p:nvSpPr>
          <p:cNvPr id="25" name="Google Shape;466;p35">
            <a:extLst>
              <a:ext uri="{FF2B5EF4-FFF2-40B4-BE49-F238E27FC236}">
                <a16:creationId xmlns:a16="http://schemas.microsoft.com/office/drawing/2014/main" id="{EC983C87-EF43-B903-6108-542D6B1391EC}"/>
              </a:ext>
            </a:extLst>
          </p:cNvPr>
          <p:cNvSpPr txBox="1"/>
          <p:nvPr/>
        </p:nvSpPr>
        <p:spPr>
          <a:xfrm>
            <a:off x="10219552" y="1366550"/>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1</a:t>
            </a:r>
            <a:endParaRPr sz="1000">
              <a:solidFill>
                <a:schemeClr val="dk1"/>
              </a:solidFill>
              <a:latin typeface="Lato"/>
              <a:ea typeface="Lato"/>
              <a:cs typeface="Lato"/>
              <a:sym typeface="Lato"/>
            </a:endParaRPr>
          </a:p>
        </p:txBody>
      </p:sp>
      <p:sp>
        <p:nvSpPr>
          <p:cNvPr id="26" name="Google Shape;470;p35">
            <a:extLst>
              <a:ext uri="{FF2B5EF4-FFF2-40B4-BE49-F238E27FC236}">
                <a16:creationId xmlns:a16="http://schemas.microsoft.com/office/drawing/2014/main" id="{34CA5364-74EF-9499-69C8-1C0D1B528559}"/>
              </a:ext>
            </a:extLst>
          </p:cNvPr>
          <p:cNvSpPr txBox="1"/>
          <p:nvPr/>
        </p:nvSpPr>
        <p:spPr>
          <a:xfrm>
            <a:off x="10194271" y="2659640"/>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3</a:t>
            </a:r>
            <a:endParaRPr sz="1000">
              <a:solidFill>
                <a:schemeClr val="dk1"/>
              </a:solidFill>
              <a:latin typeface="Lato"/>
              <a:ea typeface="Lato"/>
              <a:cs typeface="Lato"/>
              <a:sym typeface="Lato"/>
            </a:endParaRPr>
          </a:p>
        </p:txBody>
      </p:sp>
      <p:sp>
        <p:nvSpPr>
          <p:cNvPr id="27" name="Google Shape;468;p35">
            <a:extLst>
              <a:ext uri="{FF2B5EF4-FFF2-40B4-BE49-F238E27FC236}">
                <a16:creationId xmlns:a16="http://schemas.microsoft.com/office/drawing/2014/main" id="{6CD82E56-F798-1238-FB58-D1A2F7066A9F}"/>
              </a:ext>
            </a:extLst>
          </p:cNvPr>
          <p:cNvSpPr txBox="1"/>
          <p:nvPr/>
        </p:nvSpPr>
        <p:spPr>
          <a:xfrm>
            <a:off x="10191400" y="3415750"/>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4</a:t>
            </a:r>
            <a:endParaRPr sz="1000">
              <a:solidFill>
                <a:schemeClr val="dk1"/>
              </a:solidFill>
              <a:latin typeface="Lato"/>
              <a:ea typeface="Lato"/>
              <a:cs typeface="Lato"/>
              <a:sym typeface="Lato"/>
            </a:endParaRPr>
          </a:p>
        </p:txBody>
      </p:sp>
      <p:sp>
        <p:nvSpPr>
          <p:cNvPr id="28" name="Google Shape;480;p35">
            <a:extLst>
              <a:ext uri="{FF2B5EF4-FFF2-40B4-BE49-F238E27FC236}">
                <a16:creationId xmlns:a16="http://schemas.microsoft.com/office/drawing/2014/main" id="{81F7EE24-1889-D3CE-DE26-129660244B8B}"/>
              </a:ext>
            </a:extLst>
          </p:cNvPr>
          <p:cNvSpPr txBox="1"/>
          <p:nvPr/>
        </p:nvSpPr>
        <p:spPr>
          <a:xfrm>
            <a:off x="10191462" y="3912111"/>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5</a:t>
            </a:r>
            <a:endParaRPr sz="1000">
              <a:solidFill>
                <a:schemeClr val="dk1"/>
              </a:solidFill>
              <a:latin typeface="Lato"/>
              <a:ea typeface="Lato"/>
              <a:cs typeface="Lato"/>
              <a:sym typeface="Lato"/>
            </a:endParaRPr>
          </a:p>
        </p:txBody>
      </p:sp>
      <p:sp>
        <p:nvSpPr>
          <p:cNvPr id="29" name="Google Shape;478;p35">
            <a:extLst>
              <a:ext uri="{FF2B5EF4-FFF2-40B4-BE49-F238E27FC236}">
                <a16:creationId xmlns:a16="http://schemas.microsoft.com/office/drawing/2014/main" id="{5F7A17C2-4820-8C6B-A3CD-7F0241933602}"/>
              </a:ext>
            </a:extLst>
          </p:cNvPr>
          <p:cNvSpPr txBox="1"/>
          <p:nvPr/>
        </p:nvSpPr>
        <p:spPr>
          <a:xfrm>
            <a:off x="10219552" y="4692149"/>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6</a:t>
            </a:r>
            <a:endParaRPr sz="1000">
              <a:solidFill>
                <a:schemeClr val="dk1"/>
              </a:solidFill>
              <a:latin typeface="Lato"/>
              <a:ea typeface="Lato"/>
              <a:cs typeface="Lato"/>
              <a:sym typeface="Lato"/>
            </a:endParaRPr>
          </a:p>
        </p:txBody>
      </p:sp>
      <p:sp>
        <p:nvSpPr>
          <p:cNvPr id="30" name="Google Shape;484;p35">
            <a:extLst>
              <a:ext uri="{FF2B5EF4-FFF2-40B4-BE49-F238E27FC236}">
                <a16:creationId xmlns:a16="http://schemas.microsoft.com/office/drawing/2014/main" id="{453B694A-1AD9-E716-14D6-054F22BF36F5}"/>
              </a:ext>
            </a:extLst>
          </p:cNvPr>
          <p:cNvSpPr txBox="1"/>
          <p:nvPr/>
        </p:nvSpPr>
        <p:spPr>
          <a:xfrm>
            <a:off x="10219552" y="5358823"/>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7</a:t>
            </a:r>
            <a:endParaRPr sz="1000">
              <a:solidFill>
                <a:schemeClr val="dk1"/>
              </a:solidFill>
              <a:latin typeface="Lato"/>
              <a:ea typeface="Lato"/>
              <a:cs typeface="Lato"/>
              <a:sym typeface="Lato"/>
            </a:endParaRPr>
          </a:p>
        </p:txBody>
      </p:sp>
      <p:sp>
        <p:nvSpPr>
          <p:cNvPr id="31" name="Google Shape;482;p35">
            <a:extLst>
              <a:ext uri="{FF2B5EF4-FFF2-40B4-BE49-F238E27FC236}">
                <a16:creationId xmlns:a16="http://schemas.microsoft.com/office/drawing/2014/main" id="{16ADD384-77E9-F650-A372-05C69AA605A7}"/>
              </a:ext>
            </a:extLst>
          </p:cNvPr>
          <p:cNvSpPr txBox="1"/>
          <p:nvPr/>
        </p:nvSpPr>
        <p:spPr>
          <a:xfrm>
            <a:off x="10219552" y="6090054"/>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8</a:t>
            </a:r>
            <a:endParaRPr sz="1000">
              <a:solidFill>
                <a:schemeClr val="dk1"/>
              </a:solidFill>
              <a:latin typeface="Lato"/>
              <a:ea typeface="Lato"/>
              <a:cs typeface="Lato"/>
              <a:sym typeface="Lato"/>
            </a:endParaRPr>
          </a:p>
        </p:txBody>
      </p:sp>
      <p:sp>
        <p:nvSpPr>
          <p:cNvPr id="32" name="Google Shape;464;p35">
            <a:extLst>
              <a:ext uri="{FF2B5EF4-FFF2-40B4-BE49-F238E27FC236}">
                <a16:creationId xmlns:a16="http://schemas.microsoft.com/office/drawing/2014/main" id="{7F4F810A-ED50-5D03-2D4E-545EF5AEA97A}"/>
              </a:ext>
            </a:extLst>
          </p:cNvPr>
          <p:cNvSpPr txBox="1"/>
          <p:nvPr/>
        </p:nvSpPr>
        <p:spPr>
          <a:xfrm>
            <a:off x="10194271" y="2139506"/>
            <a:ext cx="966000" cy="396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2</a:t>
            </a:r>
            <a:endParaRPr sz="1000">
              <a:solidFill>
                <a:schemeClr val="dk1"/>
              </a:solidFill>
              <a:latin typeface="Lato"/>
              <a:ea typeface="Lato"/>
              <a:cs typeface="Lato"/>
              <a:sym typeface="Lato"/>
            </a:endParaRPr>
          </a:p>
        </p:txBody>
      </p:sp>
      <p:sp>
        <p:nvSpPr>
          <p:cNvPr id="33" name="Google Shape;485;p35">
            <a:extLst>
              <a:ext uri="{FF2B5EF4-FFF2-40B4-BE49-F238E27FC236}">
                <a16:creationId xmlns:a16="http://schemas.microsoft.com/office/drawing/2014/main" id="{808F7D47-502E-2A13-45AD-E6EAF387DE9A}"/>
              </a:ext>
            </a:extLst>
          </p:cNvPr>
          <p:cNvSpPr txBox="1"/>
          <p:nvPr/>
        </p:nvSpPr>
        <p:spPr>
          <a:xfrm>
            <a:off x="249474" y="2336200"/>
            <a:ext cx="4277619" cy="31085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dk1"/>
                </a:solidFill>
                <a:latin typeface="Lato"/>
                <a:ea typeface="Lato"/>
                <a:cs typeface="Lato"/>
                <a:sym typeface="Lato"/>
              </a:rPr>
              <a:t>Step1: Analyze fault trees to compute failure probabilities</a:t>
            </a:r>
            <a:endParaRPr sz="1600" dirty="0">
              <a:solidFill>
                <a:schemeClr val="dk1"/>
              </a:solidFill>
              <a:latin typeface="Lato"/>
              <a:ea typeface="Lato"/>
              <a:cs typeface="Lato"/>
              <a:sym typeface="Lato"/>
            </a:endParaRPr>
          </a:p>
          <a:p>
            <a:pPr marL="0" lvl="0" indent="0" algn="l" rtl="0">
              <a:spcBef>
                <a:spcPts val="0"/>
              </a:spcBef>
              <a:spcAft>
                <a:spcPts val="0"/>
              </a:spcAft>
              <a:buNone/>
            </a:pPr>
            <a:endParaRPr dirty="0">
              <a:solidFill>
                <a:srgbClr val="FF0000"/>
              </a:solidFill>
              <a:latin typeface="Lato"/>
              <a:ea typeface="Lato"/>
              <a:cs typeface="Lato"/>
              <a:sym typeface="Lato"/>
            </a:endParaRPr>
          </a:p>
          <a:p>
            <a:pPr marL="0" lvl="0" indent="0" algn="l" rtl="0">
              <a:spcBef>
                <a:spcPts val="0"/>
              </a:spcBef>
              <a:spcAft>
                <a:spcPts val="0"/>
              </a:spcAft>
              <a:buNone/>
            </a:pPr>
            <a:r>
              <a:rPr lang="en-US" dirty="0">
                <a:solidFill>
                  <a:srgbClr val="FF0000"/>
                </a:solidFill>
                <a:latin typeface="Lato"/>
                <a:ea typeface="Lato"/>
                <a:cs typeface="Lato"/>
                <a:sym typeface="Lato"/>
              </a:rPr>
              <a:t>A1 = Failure Prob. of Accidental Event</a:t>
            </a:r>
            <a:endParaRPr dirty="0">
              <a:solidFill>
                <a:srgbClr val="FF0000"/>
              </a:solidFill>
              <a:latin typeface="Lato"/>
              <a:ea typeface="Lato"/>
              <a:cs typeface="Lato"/>
              <a:sym typeface="Lato"/>
            </a:endParaRPr>
          </a:p>
          <a:p>
            <a:pPr marL="0" lvl="0" indent="0" algn="l" rtl="0">
              <a:spcBef>
                <a:spcPts val="0"/>
              </a:spcBef>
              <a:spcAft>
                <a:spcPts val="0"/>
              </a:spcAft>
              <a:buNone/>
            </a:pPr>
            <a:r>
              <a:rPr lang="en-US" dirty="0">
                <a:solidFill>
                  <a:srgbClr val="9900FF"/>
                </a:solidFill>
                <a:latin typeface="Lato"/>
                <a:ea typeface="Lato"/>
                <a:cs typeface="Lato"/>
                <a:sym typeface="Lato"/>
              </a:rPr>
              <a:t>P1 = Failure Prob. of Safety System 1</a:t>
            </a:r>
            <a:endParaRPr dirty="0">
              <a:solidFill>
                <a:srgbClr val="9900FF"/>
              </a:solidFill>
              <a:latin typeface="Lato"/>
              <a:ea typeface="Lato"/>
              <a:cs typeface="Lato"/>
              <a:sym typeface="Lato"/>
            </a:endParaRPr>
          </a:p>
          <a:p>
            <a:pPr marL="0" lvl="0" indent="0" algn="l" rtl="0">
              <a:spcBef>
                <a:spcPts val="0"/>
              </a:spcBef>
              <a:spcAft>
                <a:spcPts val="0"/>
              </a:spcAft>
              <a:buNone/>
            </a:pPr>
            <a:r>
              <a:rPr lang="en-US" dirty="0">
                <a:solidFill>
                  <a:srgbClr val="FF00FF"/>
                </a:solidFill>
                <a:latin typeface="Lato"/>
                <a:ea typeface="Lato"/>
                <a:cs typeface="Lato"/>
                <a:sym typeface="Lato"/>
              </a:rPr>
              <a:t>P2 = Failure Prob. of Safety System 2</a:t>
            </a:r>
            <a:endParaRPr dirty="0">
              <a:solidFill>
                <a:srgbClr val="FF00FF"/>
              </a:solidFill>
              <a:latin typeface="Lato"/>
              <a:ea typeface="Lato"/>
              <a:cs typeface="Lato"/>
              <a:sym typeface="Lato"/>
            </a:endParaRPr>
          </a:p>
          <a:p>
            <a:pPr marL="0" lvl="0" indent="0" algn="l" rtl="0">
              <a:spcBef>
                <a:spcPts val="0"/>
              </a:spcBef>
              <a:spcAft>
                <a:spcPts val="0"/>
              </a:spcAft>
              <a:buNone/>
            </a:pPr>
            <a:r>
              <a:rPr lang="en-US" dirty="0">
                <a:solidFill>
                  <a:srgbClr val="0000FF"/>
                </a:solidFill>
                <a:latin typeface="Lato"/>
                <a:ea typeface="Lato"/>
                <a:cs typeface="Lato"/>
                <a:sym typeface="Lato"/>
              </a:rPr>
              <a:t>P3 = Failure Prob. of Safety System 3</a:t>
            </a:r>
            <a:endParaRPr dirty="0">
              <a:solidFill>
                <a:srgbClr val="0000FF"/>
              </a:solidFill>
              <a:latin typeface="Lato"/>
              <a:ea typeface="Lato"/>
              <a:cs typeface="Lato"/>
              <a:sym typeface="Lato"/>
            </a:endParaRPr>
          </a:p>
          <a:p>
            <a:pPr marL="0" lvl="0" indent="0" algn="l" rtl="0">
              <a:spcBef>
                <a:spcPts val="0"/>
              </a:spcBef>
              <a:spcAft>
                <a:spcPts val="0"/>
              </a:spcAft>
              <a:buNone/>
            </a:pPr>
            <a:endParaRPr dirty="0">
              <a:solidFill>
                <a:srgbClr val="0000FF"/>
              </a:solidFill>
              <a:latin typeface="Lato"/>
              <a:ea typeface="Lato"/>
              <a:cs typeface="Lato"/>
              <a:sym typeface="Lato"/>
            </a:endParaRPr>
          </a:p>
          <a:p>
            <a:pPr marL="0" lvl="0" indent="0" algn="l" rtl="0">
              <a:spcBef>
                <a:spcPts val="0"/>
              </a:spcBef>
              <a:spcAft>
                <a:spcPts val="0"/>
              </a:spcAft>
              <a:buNone/>
            </a:pPr>
            <a:endParaRPr dirty="0">
              <a:solidFill>
                <a:srgbClr val="0000FF"/>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600" dirty="0">
                <a:solidFill>
                  <a:schemeClr val="dk1"/>
                </a:solidFill>
                <a:latin typeface="Lato"/>
                <a:ea typeface="Lato"/>
                <a:cs typeface="Lato"/>
                <a:sym typeface="Lato"/>
              </a:rPr>
              <a:t>Step2: Analyze event tree to compute probabilities of outcomes</a:t>
            </a:r>
            <a:endParaRPr sz="1600" dirty="0">
              <a:solidFill>
                <a:schemeClr val="dk1"/>
              </a:solidFill>
              <a:latin typeface="Lato"/>
              <a:ea typeface="Lato"/>
              <a:cs typeface="Lato"/>
              <a:sym typeface="Lato"/>
            </a:endParaRPr>
          </a:p>
        </p:txBody>
      </p:sp>
      <p:sp>
        <p:nvSpPr>
          <p:cNvPr id="34" name="Google Shape;486;p35">
            <a:extLst>
              <a:ext uri="{FF2B5EF4-FFF2-40B4-BE49-F238E27FC236}">
                <a16:creationId xmlns:a16="http://schemas.microsoft.com/office/drawing/2014/main" id="{050D535F-24FB-3B42-96DA-BC505DF6AAC9}"/>
              </a:ext>
            </a:extLst>
          </p:cNvPr>
          <p:cNvSpPr txBox="1"/>
          <p:nvPr/>
        </p:nvSpPr>
        <p:spPr>
          <a:xfrm>
            <a:off x="4766100" y="3811750"/>
            <a:ext cx="8931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0000"/>
                </a:solidFill>
                <a:latin typeface="Lato"/>
                <a:ea typeface="Lato"/>
                <a:cs typeface="Lato"/>
                <a:sym typeface="Lato"/>
              </a:rPr>
              <a:t>A1 </a:t>
            </a:r>
            <a:endParaRPr>
              <a:solidFill>
                <a:srgbClr val="FF0000"/>
              </a:solidFill>
              <a:latin typeface="Lato"/>
              <a:ea typeface="Lato"/>
              <a:cs typeface="Lato"/>
              <a:sym typeface="Lato"/>
            </a:endParaRPr>
          </a:p>
        </p:txBody>
      </p:sp>
      <p:sp>
        <p:nvSpPr>
          <p:cNvPr id="35" name="Google Shape;487;p35">
            <a:extLst>
              <a:ext uri="{FF2B5EF4-FFF2-40B4-BE49-F238E27FC236}">
                <a16:creationId xmlns:a16="http://schemas.microsoft.com/office/drawing/2014/main" id="{5625D781-BF33-4095-EE24-9BF8D11241E2}"/>
              </a:ext>
            </a:extLst>
          </p:cNvPr>
          <p:cNvSpPr txBox="1"/>
          <p:nvPr/>
        </p:nvSpPr>
        <p:spPr>
          <a:xfrm>
            <a:off x="5954358" y="2770300"/>
            <a:ext cx="100181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9900FF"/>
                </a:solidFill>
                <a:latin typeface="Lato"/>
                <a:ea typeface="Lato"/>
                <a:cs typeface="Lato"/>
                <a:sym typeface="Lato"/>
              </a:rPr>
              <a:t>1 - P1</a:t>
            </a:r>
            <a:r>
              <a:rPr lang="en-US" dirty="0">
                <a:solidFill>
                  <a:schemeClr val="dk1"/>
                </a:solidFill>
                <a:latin typeface="Lato"/>
                <a:ea typeface="Lato"/>
                <a:cs typeface="Lato"/>
                <a:sym typeface="Lato"/>
              </a:rPr>
              <a:t> </a:t>
            </a:r>
            <a:endParaRPr dirty="0">
              <a:solidFill>
                <a:schemeClr val="dk1"/>
              </a:solidFill>
              <a:latin typeface="Lato"/>
              <a:ea typeface="Lato"/>
              <a:cs typeface="Lato"/>
              <a:sym typeface="Lato"/>
            </a:endParaRPr>
          </a:p>
        </p:txBody>
      </p:sp>
      <p:sp>
        <p:nvSpPr>
          <p:cNvPr id="36" name="Google Shape;488;p35">
            <a:extLst>
              <a:ext uri="{FF2B5EF4-FFF2-40B4-BE49-F238E27FC236}">
                <a16:creationId xmlns:a16="http://schemas.microsoft.com/office/drawing/2014/main" id="{AE92B472-E08F-B0C0-0AD7-19F2E80AE6B2}"/>
              </a:ext>
            </a:extLst>
          </p:cNvPr>
          <p:cNvSpPr txBox="1"/>
          <p:nvPr/>
        </p:nvSpPr>
        <p:spPr>
          <a:xfrm>
            <a:off x="6007815" y="4837946"/>
            <a:ext cx="6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9900FF"/>
                </a:solidFill>
                <a:latin typeface="Lato"/>
                <a:ea typeface="Lato"/>
                <a:cs typeface="Lato"/>
                <a:sym typeface="Lato"/>
              </a:rPr>
              <a:t>P1</a:t>
            </a:r>
            <a:r>
              <a:rPr lang="en-US" dirty="0">
                <a:solidFill>
                  <a:schemeClr val="dk1"/>
                </a:solidFill>
                <a:latin typeface="Lato"/>
                <a:ea typeface="Lato"/>
                <a:cs typeface="Lato"/>
                <a:sym typeface="Lato"/>
              </a:rPr>
              <a:t> </a:t>
            </a:r>
            <a:endParaRPr dirty="0">
              <a:solidFill>
                <a:schemeClr val="dk1"/>
              </a:solidFill>
              <a:latin typeface="Lato"/>
              <a:ea typeface="Lato"/>
              <a:cs typeface="Lato"/>
              <a:sym typeface="Lato"/>
            </a:endParaRPr>
          </a:p>
        </p:txBody>
      </p:sp>
      <p:sp>
        <p:nvSpPr>
          <p:cNvPr id="37" name="Google Shape;489;p35">
            <a:extLst>
              <a:ext uri="{FF2B5EF4-FFF2-40B4-BE49-F238E27FC236}">
                <a16:creationId xmlns:a16="http://schemas.microsoft.com/office/drawing/2014/main" id="{0E7C87B2-E2B7-0F93-B13D-889C618751FF}"/>
              </a:ext>
            </a:extLst>
          </p:cNvPr>
          <p:cNvSpPr txBox="1"/>
          <p:nvPr/>
        </p:nvSpPr>
        <p:spPr>
          <a:xfrm>
            <a:off x="7369103" y="1954973"/>
            <a:ext cx="85211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00FF"/>
                </a:solidFill>
                <a:latin typeface="Lato"/>
                <a:ea typeface="Lato"/>
                <a:cs typeface="Lato"/>
                <a:sym typeface="Lato"/>
              </a:rPr>
              <a:t>1 - P2 </a:t>
            </a:r>
            <a:endParaRPr dirty="0">
              <a:solidFill>
                <a:srgbClr val="FF00FF"/>
              </a:solidFill>
              <a:latin typeface="Lato"/>
              <a:ea typeface="Lato"/>
              <a:cs typeface="Lato"/>
              <a:sym typeface="Lato"/>
            </a:endParaRPr>
          </a:p>
        </p:txBody>
      </p:sp>
      <p:sp>
        <p:nvSpPr>
          <p:cNvPr id="38" name="Google Shape;490;p35">
            <a:extLst>
              <a:ext uri="{FF2B5EF4-FFF2-40B4-BE49-F238E27FC236}">
                <a16:creationId xmlns:a16="http://schemas.microsoft.com/office/drawing/2014/main" id="{5A9E335A-D78E-E1A0-B06B-688CA1920936}"/>
              </a:ext>
            </a:extLst>
          </p:cNvPr>
          <p:cNvSpPr txBox="1"/>
          <p:nvPr/>
        </p:nvSpPr>
        <p:spPr>
          <a:xfrm>
            <a:off x="7379835" y="4398731"/>
            <a:ext cx="968848"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00FF"/>
                </a:solidFill>
                <a:latin typeface="Lato"/>
                <a:ea typeface="Lato"/>
                <a:cs typeface="Lato"/>
                <a:sym typeface="Lato"/>
              </a:rPr>
              <a:t>1 - P2 </a:t>
            </a:r>
            <a:endParaRPr dirty="0">
              <a:solidFill>
                <a:srgbClr val="FF00FF"/>
              </a:solidFill>
              <a:latin typeface="Lato"/>
              <a:ea typeface="Lato"/>
              <a:cs typeface="Lato"/>
              <a:sym typeface="Lato"/>
            </a:endParaRPr>
          </a:p>
        </p:txBody>
      </p:sp>
      <p:sp>
        <p:nvSpPr>
          <p:cNvPr id="39" name="Google Shape;491;p35">
            <a:extLst>
              <a:ext uri="{FF2B5EF4-FFF2-40B4-BE49-F238E27FC236}">
                <a16:creationId xmlns:a16="http://schemas.microsoft.com/office/drawing/2014/main" id="{361D1B43-DB6A-CFF8-AA64-32794E1BAC2A}"/>
              </a:ext>
            </a:extLst>
          </p:cNvPr>
          <p:cNvSpPr txBox="1"/>
          <p:nvPr/>
        </p:nvSpPr>
        <p:spPr>
          <a:xfrm>
            <a:off x="8688314" y="1470671"/>
            <a:ext cx="90001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1 - P3 </a:t>
            </a:r>
            <a:endParaRPr dirty="0">
              <a:solidFill>
                <a:srgbClr val="0000FF"/>
              </a:solidFill>
              <a:latin typeface="Lato"/>
              <a:ea typeface="Lato"/>
              <a:cs typeface="Lato"/>
              <a:sym typeface="Lato"/>
            </a:endParaRPr>
          </a:p>
        </p:txBody>
      </p:sp>
      <p:sp>
        <p:nvSpPr>
          <p:cNvPr id="40" name="Google Shape;492;p35">
            <a:extLst>
              <a:ext uri="{FF2B5EF4-FFF2-40B4-BE49-F238E27FC236}">
                <a16:creationId xmlns:a16="http://schemas.microsoft.com/office/drawing/2014/main" id="{F90DEA84-4A11-40ED-4CDF-F6B017FAEEEE}"/>
              </a:ext>
            </a:extLst>
          </p:cNvPr>
          <p:cNvSpPr txBox="1"/>
          <p:nvPr/>
        </p:nvSpPr>
        <p:spPr>
          <a:xfrm>
            <a:off x="8676088" y="2795676"/>
            <a:ext cx="94223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1 - P3 </a:t>
            </a:r>
            <a:endParaRPr dirty="0">
              <a:solidFill>
                <a:srgbClr val="0000FF"/>
              </a:solidFill>
              <a:latin typeface="Lato"/>
              <a:ea typeface="Lato"/>
              <a:cs typeface="Lato"/>
              <a:sym typeface="Lato"/>
            </a:endParaRPr>
          </a:p>
        </p:txBody>
      </p:sp>
      <p:sp>
        <p:nvSpPr>
          <p:cNvPr id="41" name="Google Shape;493;p35">
            <a:extLst>
              <a:ext uri="{FF2B5EF4-FFF2-40B4-BE49-F238E27FC236}">
                <a16:creationId xmlns:a16="http://schemas.microsoft.com/office/drawing/2014/main" id="{289353F5-0470-ADB6-796A-CD83D09DE3C2}"/>
              </a:ext>
            </a:extLst>
          </p:cNvPr>
          <p:cNvSpPr txBox="1"/>
          <p:nvPr/>
        </p:nvSpPr>
        <p:spPr>
          <a:xfrm>
            <a:off x="8688314" y="4021563"/>
            <a:ext cx="9660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1 - P3 </a:t>
            </a:r>
            <a:endParaRPr dirty="0">
              <a:solidFill>
                <a:srgbClr val="0000FF"/>
              </a:solidFill>
              <a:latin typeface="Lato"/>
              <a:ea typeface="Lato"/>
              <a:cs typeface="Lato"/>
              <a:sym typeface="Lato"/>
            </a:endParaRPr>
          </a:p>
        </p:txBody>
      </p:sp>
      <p:sp>
        <p:nvSpPr>
          <p:cNvPr id="42" name="Google Shape;494;p35">
            <a:extLst>
              <a:ext uri="{FF2B5EF4-FFF2-40B4-BE49-F238E27FC236}">
                <a16:creationId xmlns:a16="http://schemas.microsoft.com/office/drawing/2014/main" id="{0AD3F902-7B9C-A71B-199D-3842BECA20DF}"/>
              </a:ext>
            </a:extLst>
          </p:cNvPr>
          <p:cNvSpPr txBox="1"/>
          <p:nvPr/>
        </p:nvSpPr>
        <p:spPr>
          <a:xfrm>
            <a:off x="8724863" y="5481938"/>
            <a:ext cx="94223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1 - P3 </a:t>
            </a:r>
            <a:endParaRPr dirty="0">
              <a:solidFill>
                <a:srgbClr val="0000FF"/>
              </a:solidFill>
              <a:latin typeface="Lato"/>
              <a:ea typeface="Lato"/>
              <a:cs typeface="Lato"/>
              <a:sym typeface="Lato"/>
            </a:endParaRPr>
          </a:p>
        </p:txBody>
      </p:sp>
      <p:sp>
        <p:nvSpPr>
          <p:cNvPr id="43" name="Google Shape;495;p35">
            <a:extLst>
              <a:ext uri="{FF2B5EF4-FFF2-40B4-BE49-F238E27FC236}">
                <a16:creationId xmlns:a16="http://schemas.microsoft.com/office/drawing/2014/main" id="{DDF6484E-910C-4CE9-EFF5-08D93AEABF21}"/>
              </a:ext>
            </a:extLst>
          </p:cNvPr>
          <p:cNvSpPr txBox="1"/>
          <p:nvPr/>
        </p:nvSpPr>
        <p:spPr>
          <a:xfrm>
            <a:off x="7435850" y="2937322"/>
            <a:ext cx="6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00FF"/>
                </a:solidFill>
                <a:latin typeface="Lato"/>
                <a:ea typeface="Lato"/>
                <a:cs typeface="Lato"/>
                <a:sym typeface="Lato"/>
              </a:rPr>
              <a:t>P2 </a:t>
            </a:r>
            <a:endParaRPr>
              <a:solidFill>
                <a:srgbClr val="FF00FF"/>
              </a:solidFill>
              <a:latin typeface="Lato"/>
              <a:ea typeface="Lato"/>
              <a:cs typeface="Lato"/>
              <a:sym typeface="Lato"/>
            </a:endParaRPr>
          </a:p>
        </p:txBody>
      </p:sp>
      <p:sp>
        <p:nvSpPr>
          <p:cNvPr id="44" name="Google Shape;496;p35">
            <a:extLst>
              <a:ext uri="{FF2B5EF4-FFF2-40B4-BE49-F238E27FC236}">
                <a16:creationId xmlns:a16="http://schemas.microsoft.com/office/drawing/2014/main" id="{B3A74896-67B3-794A-ACA7-4034100B772E}"/>
              </a:ext>
            </a:extLst>
          </p:cNvPr>
          <p:cNvSpPr txBox="1"/>
          <p:nvPr/>
        </p:nvSpPr>
        <p:spPr>
          <a:xfrm>
            <a:off x="7435850" y="5600223"/>
            <a:ext cx="6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00FF"/>
                </a:solidFill>
                <a:latin typeface="Lato"/>
                <a:ea typeface="Lato"/>
                <a:cs typeface="Lato"/>
                <a:sym typeface="Lato"/>
              </a:rPr>
              <a:t>P2 </a:t>
            </a:r>
            <a:endParaRPr>
              <a:solidFill>
                <a:srgbClr val="FF00FF"/>
              </a:solidFill>
              <a:latin typeface="Lato"/>
              <a:ea typeface="Lato"/>
              <a:cs typeface="Lato"/>
              <a:sym typeface="Lato"/>
            </a:endParaRPr>
          </a:p>
        </p:txBody>
      </p:sp>
      <p:sp>
        <p:nvSpPr>
          <p:cNvPr id="45" name="Google Shape;497;p35">
            <a:extLst>
              <a:ext uri="{FF2B5EF4-FFF2-40B4-BE49-F238E27FC236}">
                <a16:creationId xmlns:a16="http://schemas.microsoft.com/office/drawing/2014/main" id="{4B56F9FB-1DC5-3A2F-810E-1C415CF2B33B}"/>
              </a:ext>
            </a:extLst>
          </p:cNvPr>
          <p:cNvSpPr txBox="1"/>
          <p:nvPr/>
        </p:nvSpPr>
        <p:spPr>
          <a:xfrm>
            <a:off x="8706864" y="1990600"/>
            <a:ext cx="6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P3 </a:t>
            </a:r>
            <a:endParaRPr dirty="0">
              <a:solidFill>
                <a:srgbClr val="0000FF"/>
              </a:solidFill>
              <a:latin typeface="Lato"/>
              <a:ea typeface="Lato"/>
              <a:cs typeface="Lato"/>
              <a:sym typeface="Lato"/>
            </a:endParaRPr>
          </a:p>
        </p:txBody>
      </p:sp>
      <p:sp>
        <p:nvSpPr>
          <p:cNvPr id="46" name="Google Shape;498;p35">
            <a:extLst>
              <a:ext uri="{FF2B5EF4-FFF2-40B4-BE49-F238E27FC236}">
                <a16:creationId xmlns:a16="http://schemas.microsoft.com/office/drawing/2014/main" id="{4AB55EF6-AE87-F0B8-7C4F-4967E580B120}"/>
              </a:ext>
            </a:extLst>
          </p:cNvPr>
          <p:cNvSpPr txBox="1"/>
          <p:nvPr/>
        </p:nvSpPr>
        <p:spPr>
          <a:xfrm>
            <a:off x="8720373" y="3273016"/>
            <a:ext cx="6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P3 </a:t>
            </a:r>
            <a:endParaRPr dirty="0">
              <a:solidFill>
                <a:srgbClr val="0000FF"/>
              </a:solidFill>
              <a:latin typeface="Lato"/>
              <a:ea typeface="Lato"/>
              <a:cs typeface="Lato"/>
              <a:sym typeface="Lato"/>
            </a:endParaRPr>
          </a:p>
        </p:txBody>
      </p:sp>
      <p:sp>
        <p:nvSpPr>
          <p:cNvPr id="47" name="Google Shape;499;p35">
            <a:extLst>
              <a:ext uri="{FF2B5EF4-FFF2-40B4-BE49-F238E27FC236}">
                <a16:creationId xmlns:a16="http://schemas.microsoft.com/office/drawing/2014/main" id="{9C3E9A90-1E95-E72F-8D76-5C481BB8196A}"/>
              </a:ext>
            </a:extLst>
          </p:cNvPr>
          <p:cNvSpPr txBox="1"/>
          <p:nvPr/>
        </p:nvSpPr>
        <p:spPr>
          <a:xfrm>
            <a:off x="8759006" y="4548325"/>
            <a:ext cx="6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P3 </a:t>
            </a:r>
            <a:endParaRPr dirty="0">
              <a:solidFill>
                <a:srgbClr val="0000FF"/>
              </a:solidFill>
              <a:latin typeface="Lato"/>
              <a:ea typeface="Lato"/>
              <a:cs typeface="Lato"/>
              <a:sym typeface="Lato"/>
            </a:endParaRPr>
          </a:p>
        </p:txBody>
      </p:sp>
      <p:sp>
        <p:nvSpPr>
          <p:cNvPr id="48" name="Google Shape;500;p35">
            <a:extLst>
              <a:ext uri="{FF2B5EF4-FFF2-40B4-BE49-F238E27FC236}">
                <a16:creationId xmlns:a16="http://schemas.microsoft.com/office/drawing/2014/main" id="{8F5DBCB3-4EF4-43BF-1BAD-75F0F8D689C8}"/>
              </a:ext>
            </a:extLst>
          </p:cNvPr>
          <p:cNvSpPr txBox="1"/>
          <p:nvPr/>
        </p:nvSpPr>
        <p:spPr>
          <a:xfrm>
            <a:off x="8740100" y="5962612"/>
            <a:ext cx="6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0000FF"/>
                </a:solidFill>
                <a:latin typeface="Lato"/>
                <a:ea typeface="Lato"/>
                <a:cs typeface="Lato"/>
                <a:sym typeface="Lato"/>
              </a:rPr>
              <a:t>P3 </a:t>
            </a:r>
            <a:endParaRPr dirty="0">
              <a:solidFill>
                <a:srgbClr val="0000FF"/>
              </a:solidFill>
              <a:latin typeface="Lato"/>
              <a:ea typeface="Lato"/>
              <a:cs typeface="Lato"/>
              <a:sym typeface="Lato"/>
            </a:endParaRPr>
          </a:p>
        </p:txBody>
      </p:sp>
      <p:pic>
        <p:nvPicPr>
          <p:cNvPr id="49" name="Picture 2">
            <a:extLst>
              <a:ext uri="{FF2B5EF4-FFF2-40B4-BE49-F238E27FC236}">
                <a16:creationId xmlns:a16="http://schemas.microsoft.com/office/drawing/2014/main" id="{7E0F9DDC-CBA0-5EA5-32B4-E4E627A20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996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Static Fault Trees (SFT)			[Watson, 1961-62]</a:t>
            </a:r>
          </a:p>
        </p:txBody>
      </p:sp>
      <p:sp>
        <p:nvSpPr>
          <p:cNvPr id="4" name="Google Shape;512;p37">
            <a:extLst>
              <a:ext uri="{FF2B5EF4-FFF2-40B4-BE49-F238E27FC236}">
                <a16:creationId xmlns:a16="http://schemas.microsoft.com/office/drawing/2014/main" id="{AA25B35A-F6F7-2EFB-F902-1A12EC65CAD1}"/>
              </a:ext>
            </a:extLst>
          </p:cNvPr>
          <p:cNvSpPr txBox="1"/>
          <p:nvPr/>
        </p:nvSpPr>
        <p:spPr>
          <a:xfrm>
            <a:off x="696600" y="1331550"/>
            <a:ext cx="6226200" cy="860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000">
                <a:solidFill>
                  <a:schemeClr val="dk1"/>
                </a:solidFill>
                <a:latin typeface="Lato"/>
                <a:ea typeface="Lato"/>
                <a:cs typeface="Lato"/>
                <a:sym typeface="Lato"/>
              </a:rPr>
              <a:t>Static fault tree is a directed acyclic graph with two types of nodes: </a:t>
            </a:r>
            <a:r>
              <a:rPr lang="en-US" sz="2000">
                <a:solidFill>
                  <a:srgbClr val="0000FF"/>
                </a:solidFill>
                <a:latin typeface="Lato"/>
                <a:ea typeface="Lato"/>
                <a:cs typeface="Lato"/>
                <a:sym typeface="Lato"/>
              </a:rPr>
              <a:t>circles</a:t>
            </a:r>
            <a:r>
              <a:rPr lang="en-US" sz="2000">
                <a:solidFill>
                  <a:schemeClr val="dk1"/>
                </a:solidFill>
                <a:latin typeface="Lato"/>
                <a:ea typeface="Lato"/>
                <a:cs typeface="Lato"/>
                <a:sym typeface="Lato"/>
              </a:rPr>
              <a:t> &amp; </a:t>
            </a:r>
            <a:r>
              <a:rPr lang="en-US" sz="2000">
                <a:solidFill>
                  <a:srgbClr val="FF0000"/>
                </a:solidFill>
                <a:latin typeface="Lato"/>
                <a:ea typeface="Lato"/>
                <a:cs typeface="Lato"/>
                <a:sym typeface="Lato"/>
              </a:rPr>
              <a:t>gates.</a:t>
            </a:r>
            <a:endParaRPr sz="2000">
              <a:solidFill>
                <a:srgbClr val="FF0000"/>
              </a:solidFill>
              <a:latin typeface="Lato"/>
              <a:ea typeface="Lato"/>
              <a:cs typeface="Lato"/>
              <a:sym typeface="Lato"/>
            </a:endParaRPr>
          </a:p>
        </p:txBody>
      </p:sp>
      <p:sp>
        <p:nvSpPr>
          <p:cNvPr id="6" name="Google Shape;513;p37">
            <a:extLst>
              <a:ext uri="{FF2B5EF4-FFF2-40B4-BE49-F238E27FC236}">
                <a16:creationId xmlns:a16="http://schemas.microsoft.com/office/drawing/2014/main" id="{2F000AFC-0660-EB19-AC1A-CFB85787B52B}"/>
              </a:ext>
            </a:extLst>
          </p:cNvPr>
          <p:cNvSpPr txBox="1"/>
          <p:nvPr/>
        </p:nvSpPr>
        <p:spPr>
          <a:xfrm>
            <a:off x="457750" y="2994825"/>
            <a:ext cx="6465000" cy="37809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chemeClr val="dk1"/>
              </a:buClr>
              <a:buSzPts val="2000"/>
              <a:buFont typeface="Lato"/>
              <a:buChar char="●"/>
            </a:pPr>
            <a:r>
              <a:rPr lang="en-US" sz="2000">
                <a:solidFill>
                  <a:srgbClr val="0000FF"/>
                </a:solidFill>
                <a:latin typeface="Lato"/>
                <a:ea typeface="Lato"/>
                <a:cs typeface="Lato"/>
                <a:sym typeface="Lato"/>
              </a:rPr>
              <a:t>Circles</a:t>
            </a:r>
            <a:r>
              <a:rPr lang="en-US" sz="2000">
                <a:solidFill>
                  <a:srgbClr val="FF0000"/>
                </a:solidFill>
                <a:latin typeface="Lato"/>
                <a:ea typeface="Lato"/>
                <a:cs typeface="Lato"/>
                <a:sym typeface="Lato"/>
              </a:rPr>
              <a:t> </a:t>
            </a:r>
            <a:r>
              <a:rPr lang="en-US" sz="2000">
                <a:solidFill>
                  <a:schemeClr val="dk1"/>
                </a:solidFill>
                <a:latin typeface="Lato"/>
                <a:ea typeface="Lato"/>
                <a:cs typeface="Lato"/>
                <a:sym typeface="Lato"/>
              </a:rPr>
              <a:t>model </a:t>
            </a:r>
            <a:r>
              <a:rPr lang="en-US" sz="2000">
                <a:solidFill>
                  <a:srgbClr val="0000FF"/>
                </a:solidFill>
                <a:latin typeface="Lato"/>
                <a:ea typeface="Lato"/>
                <a:cs typeface="Lato"/>
                <a:sym typeface="Lato"/>
              </a:rPr>
              <a:t>basic failure (BE) events</a:t>
            </a:r>
            <a:r>
              <a:rPr lang="en-US" sz="2000">
                <a:solidFill>
                  <a:schemeClr val="dk1"/>
                </a:solidFill>
                <a:latin typeface="Lato"/>
                <a:ea typeface="Lato"/>
                <a:cs typeface="Lato"/>
                <a:sym typeface="Lato"/>
              </a:rPr>
              <a:t> in systems.</a:t>
            </a:r>
            <a:endParaRPr sz="2000">
              <a:solidFill>
                <a:schemeClr val="dk1"/>
              </a:solidFill>
              <a:latin typeface="Lato"/>
              <a:ea typeface="Lato"/>
              <a:cs typeface="Lato"/>
              <a:sym typeface="Lato"/>
            </a:endParaRPr>
          </a:p>
          <a:p>
            <a:pPr marL="457200" lvl="0" indent="-355600" algn="l" rtl="0">
              <a:lnSpc>
                <a:spcPct val="150000"/>
              </a:lnSpc>
              <a:spcBef>
                <a:spcPts val="0"/>
              </a:spcBef>
              <a:spcAft>
                <a:spcPts val="0"/>
              </a:spcAft>
              <a:buClr>
                <a:schemeClr val="dk1"/>
              </a:buClr>
              <a:buSzPts val="2000"/>
              <a:buFont typeface="Lato"/>
              <a:buChar char="●"/>
            </a:pPr>
            <a:r>
              <a:rPr lang="en-US" sz="2000">
                <a:solidFill>
                  <a:srgbClr val="FF0000"/>
                </a:solidFill>
                <a:latin typeface="Lato"/>
                <a:ea typeface="Lato"/>
                <a:cs typeface="Lato"/>
                <a:sym typeface="Lato"/>
              </a:rPr>
              <a:t>Gates</a:t>
            </a:r>
            <a:r>
              <a:rPr lang="en-US" sz="2000">
                <a:solidFill>
                  <a:schemeClr val="dk1"/>
                </a:solidFill>
                <a:latin typeface="Lato"/>
                <a:ea typeface="Lato"/>
                <a:cs typeface="Lato"/>
                <a:sym typeface="Lato"/>
              </a:rPr>
              <a:t> model </a:t>
            </a:r>
            <a:r>
              <a:rPr lang="en-US" sz="2000">
                <a:solidFill>
                  <a:srgbClr val="FF0000"/>
                </a:solidFill>
                <a:latin typeface="Lato"/>
                <a:ea typeface="Lato"/>
                <a:cs typeface="Lato"/>
                <a:sym typeface="Lato"/>
              </a:rPr>
              <a:t>intermediate (compound) failure events</a:t>
            </a:r>
            <a:endParaRPr sz="2000">
              <a:solidFill>
                <a:srgbClr val="FF0000"/>
              </a:solidFill>
              <a:latin typeface="Lato"/>
              <a:ea typeface="Lato"/>
              <a:cs typeface="Lato"/>
              <a:sym typeface="Lato"/>
            </a:endParaRPr>
          </a:p>
          <a:p>
            <a:pPr marL="457200" lvl="0" indent="-355600" algn="l" rtl="0">
              <a:lnSpc>
                <a:spcPct val="150000"/>
              </a:lnSpc>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Failure probabilities of </a:t>
            </a:r>
            <a:r>
              <a:rPr lang="en-US" sz="2000">
                <a:solidFill>
                  <a:srgbClr val="0000FF"/>
                </a:solidFill>
                <a:latin typeface="Lato"/>
                <a:ea typeface="Lato"/>
                <a:cs typeface="Lato"/>
                <a:sym typeface="Lato"/>
              </a:rPr>
              <a:t>basic events</a:t>
            </a:r>
            <a:r>
              <a:rPr lang="en-US" sz="2000">
                <a:solidFill>
                  <a:schemeClr val="dk1"/>
                </a:solidFill>
                <a:latin typeface="Lato"/>
                <a:ea typeface="Lato"/>
                <a:cs typeface="Lato"/>
                <a:sym typeface="Lato"/>
              </a:rPr>
              <a:t> is well-defined.</a:t>
            </a:r>
            <a:endParaRPr sz="2000">
              <a:solidFill>
                <a:schemeClr val="dk1"/>
              </a:solidFill>
              <a:latin typeface="Lato"/>
              <a:ea typeface="Lato"/>
              <a:cs typeface="Lato"/>
              <a:sym typeface="Lato"/>
            </a:endParaRPr>
          </a:p>
          <a:p>
            <a:pPr marL="457200" lvl="0" indent="-355600" algn="l" rtl="0">
              <a:lnSpc>
                <a:spcPct val="150000"/>
              </a:lnSpc>
              <a:spcBef>
                <a:spcPts val="0"/>
              </a:spcBef>
              <a:spcAft>
                <a:spcPts val="0"/>
              </a:spcAft>
              <a:buClr>
                <a:schemeClr val="dk1"/>
              </a:buClr>
              <a:buSzPts val="2000"/>
              <a:buFont typeface="Lato"/>
              <a:buChar char="●"/>
            </a:pPr>
            <a:r>
              <a:rPr lang="en-US" sz="2000">
                <a:solidFill>
                  <a:srgbClr val="FF0000"/>
                </a:solidFill>
                <a:latin typeface="Lato"/>
                <a:ea typeface="Lato"/>
                <a:cs typeface="Lato"/>
                <a:sym typeface="Lato"/>
              </a:rPr>
              <a:t>Intermediate events</a:t>
            </a:r>
            <a:r>
              <a:rPr lang="en-US" sz="2000">
                <a:solidFill>
                  <a:schemeClr val="dk1"/>
                </a:solidFill>
                <a:latin typeface="Lato"/>
                <a:ea typeface="Lato"/>
                <a:cs typeface="Lato"/>
                <a:sym typeface="Lato"/>
              </a:rPr>
              <a:t> failure probability is computed from other (child) events.</a:t>
            </a:r>
            <a:endParaRPr sz="2000">
              <a:solidFill>
                <a:schemeClr val="dk1"/>
              </a:solidFill>
              <a:latin typeface="Lato"/>
              <a:ea typeface="Lato"/>
              <a:cs typeface="Lato"/>
              <a:sym typeface="Lato"/>
            </a:endParaRPr>
          </a:p>
          <a:p>
            <a:pPr marL="457200" lvl="0" indent="-355600" algn="l" rtl="0">
              <a:lnSpc>
                <a:spcPct val="150000"/>
              </a:lnSpc>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Tree root, called </a:t>
            </a:r>
            <a:r>
              <a:rPr lang="en-US" sz="2000">
                <a:solidFill>
                  <a:srgbClr val="FF0000"/>
                </a:solidFill>
                <a:latin typeface="Lato"/>
                <a:ea typeface="Lato"/>
                <a:cs typeface="Lato"/>
                <a:sym typeface="Lato"/>
              </a:rPr>
              <a:t>top level event</a:t>
            </a:r>
            <a:r>
              <a:rPr lang="en-US" sz="2000">
                <a:solidFill>
                  <a:schemeClr val="dk1"/>
                </a:solidFill>
                <a:latin typeface="Lato"/>
                <a:ea typeface="Lato"/>
                <a:cs typeface="Lato"/>
                <a:sym typeface="Lato"/>
              </a:rPr>
              <a:t> (TLE), models a system failure.</a:t>
            </a:r>
            <a:endParaRPr sz="2000">
              <a:solidFill>
                <a:schemeClr val="dk1"/>
              </a:solidFill>
              <a:latin typeface="Lato"/>
              <a:ea typeface="Lato"/>
              <a:cs typeface="Lato"/>
              <a:sym typeface="Lato"/>
            </a:endParaRPr>
          </a:p>
        </p:txBody>
      </p:sp>
      <p:pic>
        <p:nvPicPr>
          <p:cNvPr id="7" name="Google Shape;514;p37">
            <a:extLst>
              <a:ext uri="{FF2B5EF4-FFF2-40B4-BE49-F238E27FC236}">
                <a16:creationId xmlns:a16="http://schemas.microsoft.com/office/drawing/2014/main" id="{A40231A1-CAD9-E161-6197-F26D562F29DC}"/>
              </a:ext>
            </a:extLst>
          </p:cNvPr>
          <p:cNvPicPr preferRelativeResize="0"/>
          <p:nvPr/>
        </p:nvPicPr>
        <p:blipFill>
          <a:blip r:embed="rId3">
            <a:alphaModFix/>
          </a:blip>
          <a:stretch>
            <a:fillRect/>
          </a:stretch>
        </p:blipFill>
        <p:spPr>
          <a:xfrm>
            <a:off x="8463745" y="3276905"/>
            <a:ext cx="2693651" cy="2849500"/>
          </a:xfrm>
          <a:prstGeom prst="rect">
            <a:avLst/>
          </a:prstGeom>
          <a:noFill/>
          <a:ln>
            <a:noFill/>
          </a:ln>
        </p:spPr>
      </p:pic>
      <p:pic>
        <p:nvPicPr>
          <p:cNvPr id="8" name="Google Shape;515;p37">
            <a:extLst>
              <a:ext uri="{FF2B5EF4-FFF2-40B4-BE49-F238E27FC236}">
                <a16:creationId xmlns:a16="http://schemas.microsoft.com/office/drawing/2014/main" id="{2CE23BFF-81CC-480D-B4D2-8164B948213B}"/>
              </a:ext>
            </a:extLst>
          </p:cNvPr>
          <p:cNvPicPr preferRelativeResize="0"/>
          <p:nvPr/>
        </p:nvPicPr>
        <p:blipFill rotWithShape="1">
          <a:blip r:embed="rId4">
            <a:alphaModFix/>
          </a:blip>
          <a:srcRect r="55140"/>
          <a:stretch/>
        </p:blipFill>
        <p:spPr>
          <a:xfrm>
            <a:off x="7915601" y="1331550"/>
            <a:ext cx="3395800" cy="1246975"/>
          </a:xfrm>
          <a:prstGeom prst="rect">
            <a:avLst/>
          </a:prstGeom>
          <a:noFill/>
          <a:ln>
            <a:noFill/>
          </a:ln>
        </p:spPr>
      </p:pic>
      <p:pic>
        <p:nvPicPr>
          <p:cNvPr id="2" name="Picture 2">
            <a:extLst>
              <a:ext uri="{FF2B5EF4-FFF2-40B4-BE49-F238E27FC236}">
                <a16:creationId xmlns:a16="http://schemas.microsoft.com/office/drawing/2014/main" id="{90ECF7FE-F664-2A44-B762-8BD4A154E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113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Analysis of Reward Event Trees (RFTs)</a:t>
            </a:r>
          </a:p>
        </p:txBody>
      </p:sp>
      <p:sp>
        <p:nvSpPr>
          <p:cNvPr id="4" name="Google Shape;798;p42">
            <a:extLst>
              <a:ext uri="{FF2B5EF4-FFF2-40B4-BE49-F238E27FC236}">
                <a16:creationId xmlns:a16="http://schemas.microsoft.com/office/drawing/2014/main" id="{004DE4D8-CE25-8068-664C-206B4ADCDAB0}"/>
              </a:ext>
            </a:extLst>
          </p:cNvPr>
          <p:cNvSpPr/>
          <p:nvPr/>
        </p:nvSpPr>
        <p:spPr>
          <a:xfrm>
            <a:off x="2956845" y="1255775"/>
            <a:ext cx="8145130" cy="5516493"/>
          </a:xfrm>
          <a:prstGeom prst="roundRect">
            <a:avLst>
              <a:gd name="adj" fmla="val 11033"/>
            </a:avLst>
          </a:prstGeom>
          <a:noFill/>
          <a:ln w="25400" cap="flat" cmpd="sng">
            <a:solidFill>
              <a:srgbClr val="44546A"/>
            </a:solidFill>
            <a:prstDash val="dash"/>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6" name="Google Shape;800;p42" descr="Google Shape;293;p32">
            <a:extLst>
              <a:ext uri="{FF2B5EF4-FFF2-40B4-BE49-F238E27FC236}">
                <a16:creationId xmlns:a16="http://schemas.microsoft.com/office/drawing/2014/main" id="{A2E96892-5CC8-9923-C54F-3F490AB4DC63}"/>
              </a:ext>
            </a:extLst>
          </p:cNvPr>
          <p:cNvPicPr preferRelativeResize="0"/>
          <p:nvPr/>
        </p:nvPicPr>
        <p:blipFill rotWithShape="1">
          <a:blip r:embed="rId3">
            <a:alphaModFix/>
          </a:blip>
          <a:srcRect r="12778" b="21023"/>
          <a:stretch/>
        </p:blipFill>
        <p:spPr>
          <a:xfrm>
            <a:off x="8027113" y="1342242"/>
            <a:ext cx="1521294" cy="778222"/>
          </a:xfrm>
          <a:prstGeom prst="rect">
            <a:avLst/>
          </a:prstGeom>
          <a:noFill/>
          <a:ln>
            <a:noFill/>
          </a:ln>
        </p:spPr>
      </p:pic>
      <p:sp>
        <p:nvSpPr>
          <p:cNvPr id="7" name="Google Shape;801;p42">
            <a:extLst>
              <a:ext uri="{FF2B5EF4-FFF2-40B4-BE49-F238E27FC236}">
                <a16:creationId xmlns:a16="http://schemas.microsoft.com/office/drawing/2014/main" id="{A8894BFA-B959-3792-1D14-871751C217F7}"/>
              </a:ext>
            </a:extLst>
          </p:cNvPr>
          <p:cNvSpPr/>
          <p:nvPr/>
        </p:nvSpPr>
        <p:spPr>
          <a:xfrm>
            <a:off x="5013329" y="1367326"/>
            <a:ext cx="4769996" cy="4999817"/>
          </a:xfrm>
          <a:prstGeom prst="roundRect">
            <a:avLst>
              <a:gd name="adj" fmla="val 11033"/>
            </a:avLst>
          </a:prstGeom>
          <a:noFill/>
          <a:ln w="25400" cap="flat" cmpd="sng">
            <a:solidFill>
              <a:srgbClr val="44546A"/>
            </a:solidFill>
            <a:prstDash val="dot"/>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 name="Google Shape;802;p42">
            <a:extLst>
              <a:ext uri="{FF2B5EF4-FFF2-40B4-BE49-F238E27FC236}">
                <a16:creationId xmlns:a16="http://schemas.microsoft.com/office/drawing/2014/main" id="{EF6F2D96-0C1E-0BEA-D2B7-EE83B04534EA}"/>
              </a:ext>
            </a:extLst>
          </p:cNvPr>
          <p:cNvCxnSpPr/>
          <p:nvPr/>
        </p:nvCxnSpPr>
        <p:spPr>
          <a:xfrm>
            <a:off x="2219580" y="3875221"/>
            <a:ext cx="900000" cy="0"/>
          </a:xfrm>
          <a:prstGeom prst="straightConnector1">
            <a:avLst/>
          </a:prstGeom>
          <a:noFill/>
          <a:ln w="19050" cap="flat" cmpd="sng">
            <a:solidFill>
              <a:srgbClr val="000000"/>
            </a:solidFill>
            <a:prstDash val="solid"/>
            <a:round/>
            <a:headEnd type="none" w="sm" len="sm"/>
            <a:tailEnd type="triangle" w="med" len="med"/>
          </a:ln>
        </p:spPr>
      </p:cxnSp>
      <p:grpSp>
        <p:nvGrpSpPr>
          <p:cNvPr id="9" name="Google Shape;803;p42">
            <a:extLst>
              <a:ext uri="{FF2B5EF4-FFF2-40B4-BE49-F238E27FC236}">
                <a16:creationId xmlns:a16="http://schemas.microsoft.com/office/drawing/2014/main" id="{5083B9B9-AE22-0D43-7EDE-D5D8ED98EBE2}"/>
              </a:ext>
            </a:extLst>
          </p:cNvPr>
          <p:cNvGrpSpPr/>
          <p:nvPr/>
        </p:nvGrpSpPr>
        <p:grpSpPr>
          <a:xfrm>
            <a:off x="5630975" y="2917493"/>
            <a:ext cx="1497782" cy="547386"/>
            <a:chOff x="0" y="-1"/>
            <a:chExt cx="846300" cy="334200"/>
          </a:xfrm>
        </p:grpSpPr>
        <p:sp>
          <p:nvSpPr>
            <p:cNvPr id="10" name="Google Shape;804;p42">
              <a:extLst>
                <a:ext uri="{FF2B5EF4-FFF2-40B4-BE49-F238E27FC236}">
                  <a16:creationId xmlns:a16="http://schemas.microsoft.com/office/drawing/2014/main" id="{5E6B3653-53FD-FA52-9A81-9592EB30EC89}"/>
                </a:ext>
              </a:extLst>
            </p:cNvPr>
            <p:cNvSpPr/>
            <p:nvPr/>
          </p:nvSpPr>
          <p:spPr>
            <a:xfrm>
              <a:off x="0" y="46669"/>
              <a:ext cx="846300" cy="240900"/>
            </a:xfrm>
            <a:prstGeom prst="roundRect">
              <a:avLst>
                <a:gd name="adj" fmla="val 16667"/>
              </a:avLst>
            </a:prstGeom>
            <a:solidFill>
              <a:srgbClr val="E7E6E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Lato"/>
                <a:buNone/>
              </a:pPr>
              <a:endParaRPr sz="1100" b="0" i="0" u="none" strike="noStrike" cap="none">
                <a:solidFill>
                  <a:srgbClr val="000000"/>
                </a:solidFill>
                <a:latin typeface="Lato"/>
                <a:ea typeface="Lato"/>
                <a:cs typeface="Lato"/>
                <a:sym typeface="Lato"/>
              </a:endParaRPr>
            </a:p>
          </p:txBody>
        </p:sp>
        <p:sp>
          <p:nvSpPr>
            <p:cNvPr id="11" name="Google Shape;805;p42">
              <a:extLst>
                <a:ext uri="{FF2B5EF4-FFF2-40B4-BE49-F238E27FC236}">
                  <a16:creationId xmlns:a16="http://schemas.microsoft.com/office/drawing/2014/main" id="{87E9722A-6BFA-FB17-765A-3DF7AC20F813}"/>
                </a:ext>
              </a:extLst>
            </p:cNvPr>
            <p:cNvSpPr txBox="1"/>
            <p:nvPr/>
          </p:nvSpPr>
          <p:spPr>
            <a:xfrm>
              <a:off x="16338" y="-1"/>
              <a:ext cx="813600" cy="3342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a:latin typeface="Lato"/>
                  <a:ea typeface="Lato"/>
                  <a:cs typeface="Lato"/>
                  <a:sym typeface="Lato"/>
                </a:rPr>
                <a:t>Translate</a:t>
              </a:r>
              <a:endParaRPr sz="1400" b="0" i="0" u="none" strike="noStrike" cap="none">
                <a:solidFill>
                  <a:srgbClr val="000000"/>
                </a:solidFill>
                <a:latin typeface="Arial"/>
                <a:ea typeface="Arial"/>
                <a:cs typeface="Arial"/>
                <a:sym typeface="Arial"/>
              </a:endParaRPr>
            </a:p>
          </p:txBody>
        </p:sp>
      </p:grpSp>
      <p:cxnSp>
        <p:nvCxnSpPr>
          <p:cNvPr id="12" name="Google Shape;806;p42">
            <a:extLst>
              <a:ext uri="{FF2B5EF4-FFF2-40B4-BE49-F238E27FC236}">
                <a16:creationId xmlns:a16="http://schemas.microsoft.com/office/drawing/2014/main" id="{1E72994D-F449-78F6-98DD-DA8B9373473E}"/>
              </a:ext>
            </a:extLst>
          </p:cNvPr>
          <p:cNvCxnSpPr/>
          <p:nvPr/>
        </p:nvCxnSpPr>
        <p:spPr>
          <a:xfrm>
            <a:off x="4850605" y="3200627"/>
            <a:ext cx="713100" cy="0"/>
          </a:xfrm>
          <a:prstGeom prst="straightConnector1">
            <a:avLst/>
          </a:prstGeom>
          <a:noFill/>
          <a:ln w="19050" cap="flat" cmpd="sng">
            <a:solidFill>
              <a:srgbClr val="000000"/>
            </a:solidFill>
            <a:prstDash val="solid"/>
            <a:round/>
            <a:headEnd type="none" w="sm" len="sm"/>
            <a:tailEnd type="triangle" w="med" len="med"/>
          </a:ln>
        </p:spPr>
      </p:cxnSp>
      <p:cxnSp>
        <p:nvCxnSpPr>
          <p:cNvPr id="13" name="Google Shape;807;p42">
            <a:extLst>
              <a:ext uri="{FF2B5EF4-FFF2-40B4-BE49-F238E27FC236}">
                <a16:creationId xmlns:a16="http://schemas.microsoft.com/office/drawing/2014/main" id="{3041C1CC-1EC9-70C3-C294-D5D871AEED69}"/>
              </a:ext>
            </a:extLst>
          </p:cNvPr>
          <p:cNvCxnSpPr/>
          <p:nvPr/>
        </p:nvCxnSpPr>
        <p:spPr>
          <a:xfrm>
            <a:off x="7128649" y="3200627"/>
            <a:ext cx="662100" cy="0"/>
          </a:xfrm>
          <a:prstGeom prst="straightConnector1">
            <a:avLst/>
          </a:prstGeom>
          <a:noFill/>
          <a:ln w="19050" cap="flat" cmpd="sng">
            <a:solidFill>
              <a:srgbClr val="000000"/>
            </a:solidFill>
            <a:prstDash val="solid"/>
            <a:round/>
            <a:headEnd type="none" w="sm" len="sm"/>
            <a:tailEnd type="triangle" w="med" len="med"/>
          </a:ln>
        </p:spPr>
      </p:cxnSp>
      <p:grpSp>
        <p:nvGrpSpPr>
          <p:cNvPr id="14" name="Google Shape;808;p42">
            <a:extLst>
              <a:ext uri="{FF2B5EF4-FFF2-40B4-BE49-F238E27FC236}">
                <a16:creationId xmlns:a16="http://schemas.microsoft.com/office/drawing/2014/main" id="{A23D4F68-BF5C-D80D-DDB3-593B578D971B}"/>
              </a:ext>
            </a:extLst>
          </p:cNvPr>
          <p:cNvGrpSpPr/>
          <p:nvPr/>
        </p:nvGrpSpPr>
        <p:grpSpPr>
          <a:xfrm>
            <a:off x="7776617" y="5678153"/>
            <a:ext cx="1288591" cy="688886"/>
            <a:chOff x="0" y="-1"/>
            <a:chExt cx="728100" cy="334200"/>
          </a:xfrm>
        </p:grpSpPr>
        <p:sp>
          <p:nvSpPr>
            <p:cNvPr id="15" name="Google Shape;809;p42">
              <a:extLst>
                <a:ext uri="{FF2B5EF4-FFF2-40B4-BE49-F238E27FC236}">
                  <a16:creationId xmlns:a16="http://schemas.microsoft.com/office/drawing/2014/main" id="{9567925B-C5AA-B2DC-CC81-471B99DCC216}"/>
                </a:ext>
              </a:extLst>
            </p:cNvPr>
            <p:cNvSpPr/>
            <p:nvPr/>
          </p:nvSpPr>
          <p:spPr>
            <a:xfrm>
              <a:off x="0" y="46669"/>
              <a:ext cx="728100" cy="240900"/>
            </a:xfrm>
            <a:prstGeom prst="roundRect">
              <a:avLst>
                <a:gd name="adj" fmla="val 16667"/>
              </a:avLst>
            </a:prstGeom>
            <a:solidFill>
              <a:srgbClr val="E7E6E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Lato"/>
                <a:buNone/>
              </a:pPr>
              <a:endParaRPr sz="1100" b="0" i="0" u="none" strike="noStrike" cap="none">
                <a:solidFill>
                  <a:srgbClr val="000000"/>
                </a:solidFill>
                <a:latin typeface="Lato"/>
                <a:ea typeface="Lato"/>
                <a:cs typeface="Lato"/>
                <a:sym typeface="Lato"/>
              </a:endParaRPr>
            </a:p>
          </p:txBody>
        </p:sp>
        <p:sp>
          <p:nvSpPr>
            <p:cNvPr id="16" name="Google Shape;810;p42">
              <a:extLst>
                <a:ext uri="{FF2B5EF4-FFF2-40B4-BE49-F238E27FC236}">
                  <a16:creationId xmlns:a16="http://schemas.microsoft.com/office/drawing/2014/main" id="{7BC5865E-D0AB-5CF9-B4E1-92ED3958B39D}"/>
                </a:ext>
              </a:extLst>
            </p:cNvPr>
            <p:cNvSpPr txBox="1"/>
            <p:nvPr/>
          </p:nvSpPr>
          <p:spPr>
            <a:xfrm>
              <a:off x="16338" y="-1"/>
              <a:ext cx="695400" cy="3342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a:latin typeface="Lato"/>
                  <a:ea typeface="Lato"/>
                  <a:cs typeface="Lato"/>
                  <a:sym typeface="Lato"/>
                </a:rPr>
                <a:t>Probabilistic model-checking</a:t>
              </a:r>
              <a:endParaRPr sz="1400" b="0" i="0" u="none" strike="noStrike" cap="none">
                <a:solidFill>
                  <a:srgbClr val="000000"/>
                </a:solidFill>
                <a:latin typeface="Arial"/>
                <a:ea typeface="Arial"/>
                <a:cs typeface="Arial"/>
                <a:sym typeface="Arial"/>
              </a:endParaRPr>
            </a:p>
          </p:txBody>
        </p:sp>
      </p:grpSp>
      <p:sp>
        <p:nvSpPr>
          <p:cNvPr id="17" name="Google Shape;811;p42">
            <a:extLst>
              <a:ext uri="{FF2B5EF4-FFF2-40B4-BE49-F238E27FC236}">
                <a16:creationId xmlns:a16="http://schemas.microsoft.com/office/drawing/2014/main" id="{65DB56DA-0453-2A6A-AA77-A666DE7D6CB9}"/>
              </a:ext>
            </a:extLst>
          </p:cNvPr>
          <p:cNvSpPr txBox="1"/>
          <p:nvPr/>
        </p:nvSpPr>
        <p:spPr>
          <a:xfrm>
            <a:off x="3734904" y="5780648"/>
            <a:ext cx="987184" cy="4602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i="0" u="none" strike="noStrike" cap="none">
                <a:solidFill>
                  <a:srgbClr val="000000"/>
                </a:solidFill>
                <a:latin typeface="Lato"/>
                <a:ea typeface="Lato"/>
                <a:cs typeface="Lato"/>
                <a:sym typeface="Lato"/>
              </a:rPr>
              <a:t>Metric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Lato"/>
              <a:buNone/>
            </a:pPr>
            <a:r>
              <a:rPr lang="en-US" sz="1100" b="0" i="0" u="none" strike="noStrike" cap="none">
                <a:solidFill>
                  <a:srgbClr val="000000"/>
                </a:solidFill>
                <a:latin typeface="Lato"/>
                <a:ea typeface="Lato"/>
                <a:cs typeface="Lato"/>
                <a:sym typeface="Lato"/>
              </a:rPr>
              <a:t>(</a:t>
            </a:r>
            <a:r>
              <a:rPr lang="en-US" sz="1100">
                <a:latin typeface="Lato"/>
                <a:ea typeface="Lato"/>
                <a:cs typeface="Lato"/>
                <a:sym typeface="Lato"/>
              </a:rPr>
              <a:t>Prob.</a:t>
            </a:r>
            <a:r>
              <a:rPr lang="en-US" sz="1100" b="0" i="0" u="none" strike="noStrike" cap="none">
                <a:solidFill>
                  <a:srgbClr val="000000"/>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
        <p:nvSpPr>
          <p:cNvPr id="18" name="Google Shape;812;p42">
            <a:extLst>
              <a:ext uri="{FF2B5EF4-FFF2-40B4-BE49-F238E27FC236}">
                <a16:creationId xmlns:a16="http://schemas.microsoft.com/office/drawing/2014/main" id="{11418CED-5B70-9925-8069-ABC144706CBB}"/>
              </a:ext>
            </a:extLst>
          </p:cNvPr>
          <p:cNvSpPr/>
          <p:nvPr/>
        </p:nvSpPr>
        <p:spPr>
          <a:xfrm>
            <a:off x="4807746" y="6022701"/>
            <a:ext cx="2960442" cy="0"/>
          </a:xfrm>
          <a:custGeom>
            <a:avLst/>
            <a:gdLst/>
            <a:ahLst/>
            <a:cxnLst/>
            <a:rect l="l" t="t" r="r" b="b"/>
            <a:pathLst>
              <a:path w="21600" h="21600" extrusionOk="0">
                <a:moveTo>
                  <a:pt x="0" y="21600"/>
                </a:moveTo>
                <a:lnTo>
                  <a:pt x="21600" y="0"/>
                </a:lnTo>
              </a:path>
            </a:pathLst>
          </a:custGeom>
          <a:noFill/>
          <a:ln w="19050" cap="flat" cmpd="sng">
            <a:solidFill>
              <a:srgbClr val="000000"/>
            </a:solidFill>
            <a:prstDash val="solid"/>
            <a:round/>
            <a:headEnd type="none" w="sm" len="sm"/>
            <a:tailEnd type="triangl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813;p42">
            <a:extLst>
              <a:ext uri="{FF2B5EF4-FFF2-40B4-BE49-F238E27FC236}">
                <a16:creationId xmlns:a16="http://schemas.microsoft.com/office/drawing/2014/main" id="{6FE4DF8F-3117-16A5-EAC3-87D466CE2916}"/>
              </a:ext>
            </a:extLst>
          </p:cNvPr>
          <p:cNvSpPr txBox="1"/>
          <p:nvPr/>
        </p:nvSpPr>
        <p:spPr>
          <a:xfrm>
            <a:off x="7186350" y="2857694"/>
            <a:ext cx="604500" cy="251700"/>
          </a:xfrm>
          <a:prstGeom prst="rect">
            <a:avLst/>
          </a:prstGeom>
          <a:noFill/>
          <a:ln w="19050" cap="flat" cmpd="sng">
            <a:solidFill>
              <a:srgbClr val="000000"/>
            </a:solidFill>
            <a:prstDash val="solid"/>
            <a:round/>
            <a:headEnd type="none" w="sm" len="sm"/>
            <a:tailEnd type="none" w="sm" len="sm"/>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dirty="0">
                <a:latin typeface="Lato"/>
                <a:ea typeface="Lato"/>
                <a:cs typeface="Lato"/>
                <a:sym typeface="Lato"/>
              </a:rPr>
              <a:t>MDP</a:t>
            </a:r>
            <a:endParaRPr sz="1400" b="0" i="0" u="none" strike="noStrike" cap="none" dirty="0">
              <a:solidFill>
                <a:srgbClr val="000000"/>
              </a:solidFill>
              <a:latin typeface="Arial"/>
              <a:ea typeface="Arial"/>
              <a:cs typeface="Arial"/>
              <a:sym typeface="Arial"/>
            </a:endParaRPr>
          </a:p>
        </p:txBody>
      </p:sp>
      <p:grpSp>
        <p:nvGrpSpPr>
          <p:cNvPr id="20" name="Google Shape;814;p42">
            <a:extLst>
              <a:ext uri="{FF2B5EF4-FFF2-40B4-BE49-F238E27FC236}">
                <a16:creationId xmlns:a16="http://schemas.microsoft.com/office/drawing/2014/main" id="{5E31B740-257B-516E-F26A-69B97FDE234D}"/>
              </a:ext>
            </a:extLst>
          </p:cNvPr>
          <p:cNvGrpSpPr/>
          <p:nvPr/>
        </p:nvGrpSpPr>
        <p:grpSpPr>
          <a:xfrm>
            <a:off x="10250349" y="3109395"/>
            <a:ext cx="762841" cy="1261916"/>
            <a:chOff x="-1" y="0"/>
            <a:chExt cx="773280" cy="773280"/>
          </a:xfrm>
        </p:grpSpPr>
        <p:sp>
          <p:nvSpPr>
            <p:cNvPr id="21" name="Google Shape;815;p42">
              <a:extLst>
                <a:ext uri="{FF2B5EF4-FFF2-40B4-BE49-F238E27FC236}">
                  <a16:creationId xmlns:a16="http://schemas.microsoft.com/office/drawing/2014/main" id="{CE356332-1BEF-E631-B9BE-E47DA8974B43}"/>
                </a:ext>
              </a:extLst>
            </p:cNvPr>
            <p:cNvSpPr/>
            <p:nvPr/>
          </p:nvSpPr>
          <p:spPr>
            <a:xfrm rot="-5400000" flipH="1">
              <a:off x="-1" y="-1"/>
              <a:ext cx="773280" cy="773280"/>
            </a:xfrm>
            <a:custGeom>
              <a:avLst/>
              <a:gdLst/>
              <a:ahLst/>
              <a:cxnLst/>
              <a:rect l="l" t="t" r="r" b="b"/>
              <a:pathLst>
                <a:path w="21600" h="21600" extrusionOk="0">
                  <a:moveTo>
                    <a:pt x="0" y="0"/>
                  </a:moveTo>
                  <a:lnTo>
                    <a:pt x="21374" y="0"/>
                  </a:lnTo>
                  <a:lnTo>
                    <a:pt x="21374" y="21600"/>
                  </a:lnTo>
                  <a:lnTo>
                    <a:pt x="21600" y="21600"/>
                  </a:ln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816;p42">
              <a:extLst>
                <a:ext uri="{FF2B5EF4-FFF2-40B4-BE49-F238E27FC236}">
                  <a16:creationId xmlns:a16="http://schemas.microsoft.com/office/drawing/2014/main" id="{EB3D62C7-1174-E872-CFE0-08F59A22D7BC}"/>
                </a:ext>
              </a:extLst>
            </p:cNvPr>
            <p:cNvSpPr/>
            <p:nvPr/>
          </p:nvSpPr>
          <p:spPr>
            <a:xfrm>
              <a:off x="-1" y="48329"/>
              <a:ext cx="773280" cy="724788"/>
            </a:xfrm>
            <a:custGeom>
              <a:avLst/>
              <a:gdLst/>
              <a:ahLst/>
              <a:cxnLst/>
              <a:rect l="l" t="t" r="r" b="b"/>
              <a:pathLst>
                <a:path w="21600" h="21600" extrusionOk="0">
                  <a:moveTo>
                    <a:pt x="0" y="0"/>
                  </a:moveTo>
                  <a:cubicBezTo>
                    <a:pt x="5400" y="0"/>
                    <a:pt x="10800" y="5400"/>
                    <a:pt x="10800" y="10800"/>
                  </a:cubicBezTo>
                  <a:cubicBezTo>
                    <a:pt x="10800" y="16200"/>
                    <a:pt x="16200" y="216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 name="Google Shape;817;p42">
            <a:extLst>
              <a:ext uri="{FF2B5EF4-FFF2-40B4-BE49-F238E27FC236}">
                <a16:creationId xmlns:a16="http://schemas.microsoft.com/office/drawing/2014/main" id="{AA985159-5113-05C4-EC78-00FBA9F5B4E8}"/>
              </a:ext>
            </a:extLst>
          </p:cNvPr>
          <p:cNvGrpSpPr/>
          <p:nvPr/>
        </p:nvGrpSpPr>
        <p:grpSpPr>
          <a:xfrm>
            <a:off x="7862327" y="2445797"/>
            <a:ext cx="1805171" cy="1593942"/>
            <a:chOff x="0" y="0"/>
            <a:chExt cx="1019986" cy="773271"/>
          </a:xfrm>
        </p:grpSpPr>
        <p:sp>
          <p:nvSpPr>
            <p:cNvPr id="24" name="Google Shape;818;p42">
              <a:extLst>
                <a:ext uri="{FF2B5EF4-FFF2-40B4-BE49-F238E27FC236}">
                  <a16:creationId xmlns:a16="http://schemas.microsoft.com/office/drawing/2014/main" id="{A8815AB4-17FD-511D-CF3A-BD933DA584A0}"/>
                </a:ext>
              </a:extLst>
            </p:cNvPr>
            <p:cNvSpPr/>
            <p:nvPr/>
          </p:nvSpPr>
          <p:spPr>
            <a:xfrm>
              <a:off x="0" y="224233"/>
              <a:ext cx="120900" cy="120000"/>
            </a:xfrm>
            <a:prstGeom prst="ellipse">
              <a:avLst/>
            </a:prstGeom>
            <a:solidFill>
              <a:srgbClr val="00FF00"/>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819;p42">
              <a:extLst>
                <a:ext uri="{FF2B5EF4-FFF2-40B4-BE49-F238E27FC236}">
                  <a16:creationId xmlns:a16="http://schemas.microsoft.com/office/drawing/2014/main" id="{A0B99BAE-A770-B2FB-B784-7DE3F4526B15}"/>
                </a:ext>
              </a:extLst>
            </p:cNvPr>
            <p:cNvSpPr/>
            <p:nvPr/>
          </p:nvSpPr>
          <p:spPr>
            <a:xfrm>
              <a:off x="603806" y="0"/>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820;p42">
              <a:extLst>
                <a:ext uri="{FF2B5EF4-FFF2-40B4-BE49-F238E27FC236}">
                  <a16:creationId xmlns:a16="http://schemas.microsoft.com/office/drawing/2014/main" id="{09586D9A-8B5D-7254-0472-F17A233CED24}"/>
                </a:ext>
              </a:extLst>
            </p:cNvPr>
            <p:cNvSpPr/>
            <p:nvPr/>
          </p:nvSpPr>
          <p:spPr>
            <a:xfrm>
              <a:off x="603806" y="465347"/>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821;p42">
              <a:extLst>
                <a:ext uri="{FF2B5EF4-FFF2-40B4-BE49-F238E27FC236}">
                  <a16:creationId xmlns:a16="http://schemas.microsoft.com/office/drawing/2014/main" id="{3DBA3A03-7A48-1A67-3CD5-0BC344A6969B}"/>
                </a:ext>
              </a:extLst>
            </p:cNvPr>
            <p:cNvSpPr/>
            <p:nvPr/>
          </p:nvSpPr>
          <p:spPr>
            <a:xfrm>
              <a:off x="308514" y="465347"/>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822;p42">
              <a:extLst>
                <a:ext uri="{FF2B5EF4-FFF2-40B4-BE49-F238E27FC236}">
                  <a16:creationId xmlns:a16="http://schemas.microsoft.com/office/drawing/2014/main" id="{98B4CB5B-8DC1-D29F-80C5-782C348756A3}"/>
                </a:ext>
              </a:extLst>
            </p:cNvPr>
            <p:cNvSpPr/>
            <p:nvPr/>
          </p:nvSpPr>
          <p:spPr>
            <a:xfrm>
              <a:off x="308514" y="2449"/>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823;p42">
              <a:extLst>
                <a:ext uri="{FF2B5EF4-FFF2-40B4-BE49-F238E27FC236}">
                  <a16:creationId xmlns:a16="http://schemas.microsoft.com/office/drawing/2014/main" id="{1A3B6586-B645-1EA9-44A9-8D2E4C76B2F6}"/>
                </a:ext>
              </a:extLst>
            </p:cNvPr>
            <p:cNvSpPr/>
            <p:nvPr/>
          </p:nvSpPr>
          <p:spPr>
            <a:xfrm>
              <a:off x="603800" y="224233"/>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824;p42">
              <a:extLst>
                <a:ext uri="{FF2B5EF4-FFF2-40B4-BE49-F238E27FC236}">
                  <a16:creationId xmlns:a16="http://schemas.microsoft.com/office/drawing/2014/main" id="{915FE853-7ABB-1E04-E206-02C22FCF545B}"/>
                </a:ext>
              </a:extLst>
            </p:cNvPr>
            <p:cNvSpPr/>
            <p:nvPr/>
          </p:nvSpPr>
          <p:spPr>
            <a:xfrm>
              <a:off x="308514" y="224233"/>
              <a:ext cx="120900" cy="120000"/>
            </a:xfrm>
            <a:prstGeom prst="ellipse">
              <a:avLst/>
            </a:prstGeom>
            <a:no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825;p42">
              <a:extLst>
                <a:ext uri="{FF2B5EF4-FFF2-40B4-BE49-F238E27FC236}">
                  <a16:creationId xmlns:a16="http://schemas.microsoft.com/office/drawing/2014/main" id="{6966DEC8-173E-9743-A34C-C0334E2D8B9D}"/>
                </a:ext>
              </a:extLst>
            </p:cNvPr>
            <p:cNvSpPr/>
            <p:nvPr/>
          </p:nvSpPr>
          <p:spPr>
            <a:xfrm>
              <a:off x="899086" y="224233"/>
              <a:ext cx="120900" cy="1200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 name="Google Shape;826;p42">
              <a:extLst>
                <a:ext uri="{FF2B5EF4-FFF2-40B4-BE49-F238E27FC236}">
                  <a16:creationId xmlns:a16="http://schemas.microsoft.com/office/drawing/2014/main" id="{B52CF8C3-F310-1D63-5C67-F8A4AFCF4312}"/>
                </a:ext>
              </a:extLst>
            </p:cNvPr>
            <p:cNvCxnSpPr/>
            <p:nvPr/>
          </p:nvCxnSpPr>
          <p:spPr>
            <a:xfrm rot="10800000" flipH="1">
              <a:off x="103285" y="62395"/>
              <a:ext cx="205200" cy="179400"/>
            </a:xfrm>
            <a:prstGeom prst="straightConnector1">
              <a:avLst/>
            </a:prstGeom>
            <a:noFill/>
            <a:ln w="9525" cap="flat" cmpd="sng">
              <a:solidFill>
                <a:srgbClr val="44546A"/>
              </a:solidFill>
              <a:prstDash val="solid"/>
              <a:round/>
              <a:headEnd type="none" w="sm" len="sm"/>
              <a:tailEnd type="triangle" w="med" len="med"/>
            </a:ln>
          </p:spPr>
        </p:cxnSp>
        <p:cxnSp>
          <p:nvCxnSpPr>
            <p:cNvPr id="33" name="Google Shape;827;p42">
              <a:extLst>
                <a:ext uri="{FF2B5EF4-FFF2-40B4-BE49-F238E27FC236}">
                  <a16:creationId xmlns:a16="http://schemas.microsoft.com/office/drawing/2014/main" id="{5DC4E0F3-2854-F077-CAF7-E1DEC93A0C3A}"/>
                </a:ext>
              </a:extLst>
            </p:cNvPr>
            <p:cNvCxnSpPr/>
            <p:nvPr/>
          </p:nvCxnSpPr>
          <p:spPr>
            <a:xfrm>
              <a:off x="121006" y="284190"/>
              <a:ext cx="187500" cy="0"/>
            </a:xfrm>
            <a:prstGeom prst="straightConnector1">
              <a:avLst/>
            </a:prstGeom>
            <a:noFill/>
            <a:ln w="9525" cap="flat" cmpd="sng">
              <a:solidFill>
                <a:srgbClr val="44546A"/>
              </a:solidFill>
              <a:prstDash val="solid"/>
              <a:round/>
              <a:headEnd type="none" w="sm" len="sm"/>
              <a:tailEnd type="triangle" w="med" len="med"/>
            </a:ln>
          </p:spPr>
        </p:cxnSp>
        <p:cxnSp>
          <p:nvCxnSpPr>
            <p:cNvPr id="34" name="Google Shape;828;p42">
              <a:extLst>
                <a:ext uri="{FF2B5EF4-FFF2-40B4-BE49-F238E27FC236}">
                  <a16:creationId xmlns:a16="http://schemas.microsoft.com/office/drawing/2014/main" id="{A4A458ED-97E7-E3D6-BAF6-848FD6152826}"/>
                </a:ext>
              </a:extLst>
            </p:cNvPr>
            <p:cNvCxnSpPr/>
            <p:nvPr/>
          </p:nvCxnSpPr>
          <p:spPr>
            <a:xfrm>
              <a:off x="103285" y="326586"/>
              <a:ext cx="222900" cy="156300"/>
            </a:xfrm>
            <a:prstGeom prst="straightConnector1">
              <a:avLst/>
            </a:prstGeom>
            <a:noFill/>
            <a:ln w="9525" cap="flat" cmpd="sng">
              <a:solidFill>
                <a:srgbClr val="44546A"/>
              </a:solidFill>
              <a:prstDash val="solid"/>
              <a:round/>
              <a:headEnd type="none" w="sm" len="sm"/>
              <a:tailEnd type="triangle" w="med" len="med"/>
            </a:ln>
          </p:spPr>
        </p:cxnSp>
        <p:cxnSp>
          <p:nvCxnSpPr>
            <p:cNvPr id="35" name="Google Shape;829;p42">
              <a:extLst>
                <a:ext uri="{FF2B5EF4-FFF2-40B4-BE49-F238E27FC236}">
                  <a16:creationId xmlns:a16="http://schemas.microsoft.com/office/drawing/2014/main" id="{F50D1A69-F65A-BFB7-2049-2C963CAE002F}"/>
                </a:ext>
              </a:extLst>
            </p:cNvPr>
            <p:cNvCxnSpPr/>
            <p:nvPr/>
          </p:nvCxnSpPr>
          <p:spPr>
            <a:xfrm rot="10800000" flipH="1">
              <a:off x="429520" y="60007"/>
              <a:ext cx="174300" cy="2400"/>
            </a:xfrm>
            <a:prstGeom prst="straightConnector1">
              <a:avLst/>
            </a:prstGeom>
            <a:noFill/>
            <a:ln w="9525" cap="flat" cmpd="sng">
              <a:solidFill>
                <a:srgbClr val="44546A"/>
              </a:solidFill>
              <a:prstDash val="solid"/>
              <a:round/>
              <a:headEnd type="none" w="sm" len="sm"/>
              <a:tailEnd type="triangle" w="med" len="med"/>
            </a:ln>
          </p:spPr>
        </p:cxnSp>
        <p:cxnSp>
          <p:nvCxnSpPr>
            <p:cNvPr id="36" name="Google Shape;830;p42">
              <a:extLst>
                <a:ext uri="{FF2B5EF4-FFF2-40B4-BE49-F238E27FC236}">
                  <a16:creationId xmlns:a16="http://schemas.microsoft.com/office/drawing/2014/main" id="{45BCFB01-5103-6BE1-F522-C04159814FEC}"/>
                </a:ext>
              </a:extLst>
            </p:cNvPr>
            <p:cNvCxnSpPr/>
            <p:nvPr/>
          </p:nvCxnSpPr>
          <p:spPr>
            <a:xfrm>
              <a:off x="411800" y="104802"/>
              <a:ext cx="504900" cy="136800"/>
            </a:xfrm>
            <a:prstGeom prst="straightConnector1">
              <a:avLst/>
            </a:prstGeom>
            <a:noFill/>
            <a:ln w="9525" cap="flat" cmpd="sng">
              <a:solidFill>
                <a:srgbClr val="44546A"/>
              </a:solidFill>
              <a:prstDash val="solid"/>
              <a:round/>
              <a:headEnd type="none" w="sm" len="sm"/>
              <a:tailEnd type="triangle" w="med" len="med"/>
            </a:ln>
          </p:spPr>
        </p:cxnSp>
        <p:cxnSp>
          <p:nvCxnSpPr>
            <p:cNvPr id="37" name="Google Shape;831;p42">
              <a:extLst>
                <a:ext uri="{FF2B5EF4-FFF2-40B4-BE49-F238E27FC236}">
                  <a16:creationId xmlns:a16="http://schemas.microsoft.com/office/drawing/2014/main" id="{EB163F3D-96F0-7A53-C0B0-C90A40AEC337}"/>
                </a:ext>
              </a:extLst>
            </p:cNvPr>
            <p:cNvCxnSpPr/>
            <p:nvPr/>
          </p:nvCxnSpPr>
          <p:spPr>
            <a:xfrm>
              <a:off x="429520" y="284190"/>
              <a:ext cx="174300" cy="0"/>
            </a:xfrm>
            <a:prstGeom prst="straightConnector1">
              <a:avLst/>
            </a:prstGeom>
            <a:noFill/>
            <a:ln w="9525" cap="flat" cmpd="sng">
              <a:solidFill>
                <a:srgbClr val="44546A"/>
              </a:solidFill>
              <a:prstDash val="solid"/>
              <a:round/>
              <a:headEnd type="none" w="sm" len="sm"/>
              <a:tailEnd type="triangle" w="med" len="med"/>
            </a:ln>
          </p:spPr>
        </p:cxnSp>
        <p:cxnSp>
          <p:nvCxnSpPr>
            <p:cNvPr id="38" name="Google Shape;832;p42">
              <a:extLst>
                <a:ext uri="{FF2B5EF4-FFF2-40B4-BE49-F238E27FC236}">
                  <a16:creationId xmlns:a16="http://schemas.microsoft.com/office/drawing/2014/main" id="{CD43162B-C569-61C5-8C8B-F72D1DF99926}"/>
                </a:ext>
              </a:extLst>
            </p:cNvPr>
            <p:cNvCxnSpPr/>
            <p:nvPr/>
          </p:nvCxnSpPr>
          <p:spPr>
            <a:xfrm>
              <a:off x="724807" y="284190"/>
              <a:ext cx="174300" cy="0"/>
            </a:xfrm>
            <a:prstGeom prst="straightConnector1">
              <a:avLst/>
            </a:prstGeom>
            <a:noFill/>
            <a:ln w="9525" cap="flat" cmpd="sng">
              <a:solidFill>
                <a:srgbClr val="44546A"/>
              </a:solidFill>
              <a:prstDash val="solid"/>
              <a:round/>
              <a:headEnd type="none" w="sm" len="sm"/>
              <a:tailEnd type="triangle" w="med" len="med"/>
            </a:ln>
          </p:spPr>
        </p:cxnSp>
        <p:cxnSp>
          <p:nvCxnSpPr>
            <p:cNvPr id="39" name="Google Shape;833;p42">
              <a:extLst>
                <a:ext uri="{FF2B5EF4-FFF2-40B4-BE49-F238E27FC236}">
                  <a16:creationId xmlns:a16="http://schemas.microsoft.com/office/drawing/2014/main" id="{3ACE4B78-0589-59D9-AF5C-D0DC2910F82F}"/>
                </a:ext>
              </a:extLst>
            </p:cNvPr>
            <p:cNvCxnSpPr/>
            <p:nvPr/>
          </p:nvCxnSpPr>
          <p:spPr>
            <a:xfrm>
              <a:off x="429520" y="525305"/>
              <a:ext cx="174300" cy="0"/>
            </a:xfrm>
            <a:prstGeom prst="straightConnector1">
              <a:avLst/>
            </a:prstGeom>
            <a:noFill/>
            <a:ln w="9525" cap="flat" cmpd="sng">
              <a:solidFill>
                <a:srgbClr val="44546A"/>
              </a:solidFill>
              <a:prstDash val="solid"/>
              <a:round/>
              <a:headEnd type="none" w="sm" len="sm"/>
              <a:tailEnd type="triangle" w="med" len="med"/>
            </a:ln>
          </p:spPr>
        </p:cxnSp>
        <p:sp>
          <p:nvSpPr>
            <p:cNvPr id="40" name="Google Shape;834;p42">
              <a:extLst>
                <a:ext uri="{FF2B5EF4-FFF2-40B4-BE49-F238E27FC236}">
                  <a16:creationId xmlns:a16="http://schemas.microsoft.com/office/drawing/2014/main" id="{E885D675-C581-74E8-FC3A-E7F861B0CF85}"/>
                </a:ext>
              </a:extLst>
            </p:cNvPr>
            <p:cNvSpPr/>
            <p:nvPr/>
          </p:nvSpPr>
          <p:spPr>
            <a:xfrm>
              <a:off x="724813" y="59957"/>
              <a:ext cx="234738" cy="164322"/>
            </a:xfrm>
            <a:custGeom>
              <a:avLst/>
              <a:gdLst/>
              <a:ahLst/>
              <a:cxnLst/>
              <a:rect l="l" t="t" r="r" b="b"/>
              <a:pathLst>
                <a:path w="21600" h="21600" extrusionOk="0">
                  <a:moveTo>
                    <a:pt x="0" y="0"/>
                  </a:moveTo>
                  <a:cubicBezTo>
                    <a:pt x="10800" y="0"/>
                    <a:pt x="21600" y="108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835;p42">
              <a:extLst>
                <a:ext uri="{FF2B5EF4-FFF2-40B4-BE49-F238E27FC236}">
                  <a16:creationId xmlns:a16="http://schemas.microsoft.com/office/drawing/2014/main" id="{CBDED169-282C-071E-C0BF-5644A39E9368}"/>
                </a:ext>
              </a:extLst>
            </p:cNvPr>
            <p:cNvSpPr/>
            <p:nvPr/>
          </p:nvSpPr>
          <p:spPr>
            <a:xfrm rot="10800000" flipH="1">
              <a:off x="724813" y="344136"/>
              <a:ext cx="234738" cy="181170"/>
            </a:xfrm>
            <a:custGeom>
              <a:avLst/>
              <a:gdLst/>
              <a:ahLst/>
              <a:cxnLst/>
              <a:rect l="l" t="t" r="r" b="b"/>
              <a:pathLst>
                <a:path w="21600" h="21600" extrusionOk="0">
                  <a:moveTo>
                    <a:pt x="0" y="0"/>
                  </a:moveTo>
                  <a:cubicBezTo>
                    <a:pt x="10800" y="0"/>
                    <a:pt x="21600" y="108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836;p42">
              <a:extLst>
                <a:ext uri="{FF2B5EF4-FFF2-40B4-BE49-F238E27FC236}">
                  <a16:creationId xmlns:a16="http://schemas.microsoft.com/office/drawing/2014/main" id="{3FEDB84A-29B4-9097-BB78-95B48109313E}"/>
                </a:ext>
              </a:extLst>
            </p:cNvPr>
            <p:cNvSpPr/>
            <p:nvPr/>
          </p:nvSpPr>
          <p:spPr>
            <a:xfrm rot="-5400000">
              <a:off x="483755" y="254628"/>
              <a:ext cx="446688" cy="590598"/>
            </a:xfrm>
            <a:custGeom>
              <a:avLst/>
              <a:gdLst/>
              <a:ahLst/>
              <a:cxnLst/>
              <a:rect l="l" t="t" r="r" b="b"/>
              <a:pathLst>
                <a:path w="21600" h="21600" extrusionOk="0">
                  <a:moveTo>
                    <a:pt x="9940" y="0"/>
                  </a:moveTo>
                  <a:cubicBezTo>
                    <a:pt x="4970" y="0"/>
                    <a:pt x="0" y="5400"/>
                    <a:pt x="0" y="10800"/>
                  </a:cubicBezTo>
                  <a:cubicBezTo>
                    <a:pt x="0" y="16200"/>
                    <a:pt x="10800" y="21600"/>
                    <a:pt x="21600"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837;p42">
              <a:extLst>
                <a:ext uri="{FF2B5EF4-FFF2-40B4-BE49-F238E27FC236}">
                  <a16:creationId xmlns:a16="http://schemas.microsoft.com/office/drawing/2014/main" id="{D2E1CB2F-F4E9-D6E9-2320-27C82A723D4B}"/>
                </a:ext>
              </a:extLst>
            </p:cNvPr>
            <p:cNvSpPr/>
            <p:nvPr/>
          </p:nvSpPr>
          <p:spPr>
            <a:xfrm rot="-5400000" flipH="1">
              <a:off x="561676" y="176709"/>
              <a:ext cx="205200" cy="504954"/>
            </a:xfrm>
            <a:custGeom>
              <a:avLst/>
              <a:gdLst/>
              <a:ahLst/>
              <a:cxnLst/>
              <a:rect l="l" t="t" r="r" b="b"/>
              <a:pathLst>
                <a:path w="21600" h="21600" extrusionOk="0">
                  <a:moveTo>
                    <a:pt x="0" y="0"/>
                  </a:moveTo>
                  <a:cubicBezTo>
                    <a:pt x="10800" y="0"/>
                    <a:pt x="21600" y="5400"/>
                    <a:pt x="21600" y="10800"/>
                  </a:cubicBezTo>
                  <a:cubicBezTo>
                    <a:pt x="21600" y="16200"/>
                    <a:pt x="10823" y="21600"/>
                    <a:pt x="46" y="21600"/>
                  </a:cubicBezTo>
                </a:path>
              </a:pathLst>
            </a:custGeom>
            <a:noFill/>
            <a:ln w="9525"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4" name="Google Shape;838;p42" descr="Google Shape;294;p32">
            <a:extLst>
              <a:ext uri="{FF2B5EF4-FFF2-40B4-BE49-F238E27FC236}">
                <a16:creationId xmlns:a16="http://schemas.microsoft.com/office/drawing/2014/main" id="{EB83E8B5-1650-1939-83BB-8B9246BBAF8C}"/>
              </a:ext>
            </a:extLst>
          </p:cNvPr>
          <p:cNvPicPr preferRelativeResize="0"/>
          <p:nvPr/>
        </p:nvPicPr>
        <p:blipFill rotWithShape="1">
          <a:blip r:embed="rId4">
            <a:alphaModFix/>
          </a:blip>
          <a:srcRect l="14990" t="13942" r="15670" b="13740"/>
          <a:stretch/>
        </p:blipFill>
        <p:spPr>
          <a:xfrm>
            <a:off x="422575" y="2752659"/>
            <a:ext cx="1614725" cy="1961650"/>
          </a:xfrm>
          <a:prstGeom prst="rect">
            <a:avLst/>
          </a:prstGeom>
          <a:noFill/>
          <a:ln>
            <a:noFill/>
          </a:ln>
        </p:spPr>
      </p:pic>
      <p:sp>
        <p:nvSpPr>
          <p:cNvPr id="45" name="Google Shape;839;p42">
            <a:extLst>
              <a:ext uri="{FF2B5EF4-FFF2-40B4-BE49-F238E27FC236}">
                <a16:creationId xmlns:a16="http://schemas.microsoft.com/office/drawing/2014/main" id="{13353976-D2F8-4B2D-BB74-205C85AD64AA}"/>
              </a:ext>
            </a:extLst>
          </p:cNvPr>
          <p:cNvSpPr txBox="1"/>
          <p:nvPr/>
        </p:nvSpPr>
        <p:spPr>
          <a:xfrm>
            <a:off x="8525275" y="3996919"/>
            <a:ext cx="1150500" cy="3744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i="0" u="none" strike="noStrike" cap="none">
                <a:solidFill>
                  <a:srgbClr val="000000"/>
                </a:solidFill>
                <a:latin typeface="Lato"/>
                <a:ea typeface="Lato"/>
                <a:cs typeface="Lato"/>
                <a:sym typeface="Lato"/>
              </a:rPr>
              <a:t>Markov model</a:t>
            </a:r>
            <a:endParaRPr sz="1400" b="0" i="0" u="none" strike="noStrike" cap="none">
              <a:solidFill>
                <a:srgbClr val="000000"/>
              </a:solidFill>
              <a:latin typeface="Arial"/>
              <a:ea typeface="Arial"/>
              <a:cs typeface="Arial"/>
              <a:sym typeface="Arial"/>
            </a:endParaRPr>
          </a:p>
        </p:txBody>
      </p:sp>
      <p:sp>
        <p:nvSpPr>
          <p:cNvPr id="46" name="Google Shape;840;p42">
            <a:extLst>
              <a:ext uri="{FF2B5EF4-FFF2-40B4-BE49-F238E27FC236}">
                <a16:creationId xmlns:a16="http://schemas.microsoft.com/office/drawing/2014/main" id="{E717A5CD-7045-E7EC-1022-73FA61948324}"/>
              </a:ext>
            </a:extLst>
          </p:cNvPr>
          <p:cNvSpPr txBox="1"/>
          <p:nvPr/>
        </p:nvSpPr>
        <p:spPr>
          <a:xfrm>
            <a:off x="3636675" y="4371441"/>
            <a:ext cx="945000" cy="3123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a:latin typeface="Lato"/>
                <a:ea typeface="Lato"/>
                <a:cs typeface="Lato"/>
                <a:sym typeface="Lato"/>
              </a:rPr>
              <a:t>Event Tree</a:t>
            </a:r>
            <a:endParaRPr sz="1400" b="0" i="0" u="none" strike="noStrike" cap="none">
              <a:solidFill>
                <a:srgbClr val="000000"/>
              </a:solidFill>
              <a:latin typeface="Arial"/>
              <a:ea typeface="Arial"/>
              <a:cs typeface="Arial"/>
              <a:sym typeface="Arial"/>
            </a:endParaRPr>
          </a:p>
        </p:txBody>
      </p:sp>
      <p:sp>
        <p:nvSpPr>
          <p:cNvPr id="47" name="Google Shape;841;p42">
            <a:extLst>
              <a:ext uri="{FF2B5EF4-FFF2-40B4-BE49-F238E27FC236}">
                <a16:creationId xmlns:a16="http://schemas.microsoft.com/office/drawing/2014/main" id="{E55643EF-1889-5EAA-6DD6-59250698519C}"/>
              </a:ext>
            </a:extLst>
          </p:cNvPr>
          <p:cNvSpPr txBox="1"/>
          <p:nvPr/>
        </p:nvSpPr>
        <p:spPr>
          <a:xfrm>
            <a:off x="10181775" y="4553694"/>
            <a:ext cx="900000" cy="3522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i="0" u="none" strike="noStrike" cap="none">
                <a:solidFill>
                  <a:srgbClr val="000000"/>
                </a:solidFill>
                <a:latin typeface="Lato"/>
                <a:ea typeface="Lato"/>
                <a:cs typeface="Lato"/>
                <a:sym typeface="Lato"/>
              </a:rPr>
              <a:t>Result</a:t>
            </a:r>
            <a:endParaRPr sz="1400" b="0" i="0" u="none" strike="noStrike" cap="none">
              <a:solidFill>
                <a:srgbClr val="000000"/>
              </a:solidFill>
              <a:latin typeface="Arial"/>
              <a:ea typeface="Arial"/>
              <a:cs typeface="Arial"/>
              <a:sym typeface="Arial"/>
            </a:endParaRPr>
          </a:p>
        </p:txBody>
      </p:sp>
      <p:sp>
        <p:nvSpPr>
          <p:cNvPr id="48" name="Google Shape;842;p42">
            <a:extLst>
              <a:ext uri="{FF2B5EF4-FFF2-40B4-BE49-F238E27FC236}">
                <a16:creationId xmlns:a16="http://schemas.microsoft.com/office/drawing/2014/main" id="{E46AEE90-E08E-F83B-CBFB-0F6BA0169966}"/>
              </a:ext>
            </a:extLst>
          </p:cNvPr>
          <p:cNvSpPr txBox="1"/>
          <p:nvPr/>
        </p:nvSpPr>
        <p:spPr>
          <a:xfrm>
            <a:off x="654635" y="4669118"/>
            <a:ext cx="1150500" cy="6888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100"/>
              <a:buFont typeface="Lato"/>
              <a:buNone/>
            </a:pPr>
            <a:r>
              <a:rPr lang="en-US" sz="1100" b="1" i="0" u="none" strike="noStrike" cap="none">
                <a:solidFill>
                  <a:srgbClr val="000000"/>
                </a:solidFill>
                <a:latin typeface="Lato"/>
                <a:ea typeface="Lato"/>
                <a:cs typeface="Lato"/>
                <a:sym typeface="Lato"/>
              </a:rPr>
              <a:t>System</a:t>
            </a:r>
            <a:endParaRPr sz="1400" b="0" i="0" u="none" strike="noStrike" cap="none">
              <a:solidFill>
                <a:srgbClr val="000000"/>
              </a:solidFill>
              <a:latin typeface="Arial"/>
              <a:ea typeface="Arial"/>
              <a:cs typeface="Arial"/>
              <a:sym typeface="Arial"/>
            </a:endParaRPr>
          </a:p>
        </p:txBody>
      </p:sp>
      <p:sp>
        <p:nvSpPr>
          <p:cNvPr id="49" name="Google Shape;843;p42">
            <a:extLst>
              <a:ext uri="{FF2B5EF4-FFF2-40B4-BE49-F238E27FC236}">
                <a16:creationId xmlns:a16="http://schemas.microsoft.com/office/drawing/2014/main" id="{E2A8318F-955C-4DF5-7B58-9E698042C1C8}"/>
              </a:ext>
            </a:extLst>
          </p:cNvPr>
          <p:cNvSpPr/>
          <p:nvPr/>
        </p:nvSpPr>
        <p:spPr>
          <a:xfrm rot="10800000" flipH="1">
            <a:off x="9080600" y="3936703"/>
            <a:ext cx="1180494" cy="2114316"/>
          </a:xfrm>
          <a:custGeom>
            <a:avLst/>
            <a:gdLst/>
            <a:ahLst/>
            <a:cxnLst/>
            <a:rect l="l" t="t" r="r" b="b"/>
            <a:pathLst>
              <a:path w="21600" h="21600" extrusionOk="0">
                <a:moveTo>
                  <a:pt x="0" y="63"/>
                </a:moveTo>
                <a:lnTo>
                  <a:pt x="16653" y="0"/>
                </a:lnTo>
                <a:lnTo>
                  <a:pt x="16653" y="21600"/>
                </a:lnTo>
                <a:lnTo>
                  <a:pt x="21600" y="21600"/>
                </a:lnTo>
              </a:path>
            </a:pathLst>
          </a:custGeom>
          <a:noFill/>
          <a:ln w="19050" cap="flat" cmpd="sng">
            <a:solidFill>
              <a:srgbClr val="000000"/>
            </a:solidFill>
            <a:prstDash val="solid"/>
            <a:round/>
            <a:headEnd type="none" w="sm" len="sm"/>
            <a:tailEnd type="triangle" w="med" len="med"/>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 name="Google Shape;844;p42">
            <a:extLst>
              <a:ext uri="{FF2B5EF4-FFF2-40B4-BE49-F238E27FC236}">
                <a16:creationId xmlns:a16="http://schemas.microsoft.com/office/drawing/2014/main" id="{6F42847B-1109-FA60-6D6F-978BE69B892C}"/>
              </a:ext>
            </a:extLst>
          </p:cNvPr>
          <p:cNvCxnSpPr>
            <a:cxnSpLocks/>
            <a:stCxn id="48" idx="2"/>
            <a:endCxn id="17" idx="1"/>
          </p:cNvCxnSpPr>
          <p:nvPr/>
        </p:nvCxnSpPr>
        <p:spPr>
          <a:xfrm rot="16200000" flipH="1">
            <a:off x="2155979" y="4431823"/>
            <a:ext cx="652830" cy="2505019"/>
          </a:xfrm>
          <a:prstGeom prst="bentConnector2">
            <a:avLst/>
          </a:prstGeom>
          <a:noFill/>
          <a:ln w="19050" cap="flat" cmpd="sng">
            <a:solidFill>
              <a:schemeClr val="dk2"/>
            </a:solidFill>
            <a:prstDash val="solid"/>
            <a:round/>
            <a:headEnd type="none" w="med" len="med"/>
            <a:tailEnd type="triangle" w="med" len="med"/>
          </a:ln>
        </p:spPr>
      </p:cxnSp>
      <p:pic>
        <p:nvPicPr>
          <p:cNvPr id="51" name="Google Shape;845;p42">
            <a:extLst>
              <a:ext uri="{FF2B5EF4-FFF2-40B4-BE49-F238E27FC236}">
                <a16:creationId xmlns:a16="http://schemas.microsoft.com/office/drawing/2014/main" id="{173AB388-4243-D552-179E-E2D20719F6D1}"/>
              </a:ext>
            </a:extLst>
          </p:cNvPr>
          <p:cNvPicPr preferRelativeResize="0"/>
          <p:nvPr/>
        </p:nvPicPr>
        <p:blipFill rotWithShape="1">
          <a:blip r:embed="rId5">
            <a:alphaModFix/>
          </a:blip>
          <a:srcRect l="7047" t="35806" r="24989"/>
          <a:stretch/>
        </p:blipFill>
        <p:spPr>
          <a:xfrm>
            <a:off x="3133850" y="3030794"/>
            <a:ext cx="1702474" cy="1074076"/>
          </a:xfrm>
          <a:prstGeom prst="rect">
            <a:avLst/>
          </a:prstGeom>
          <a:noFill/>
          <a:ln>
            <a:noFill/>
          </a:ln>
        </p:spPr>
      </p:pic>
      <p:cxnSp>
        <p:nvCxnSpPr>
          <p:cNvPr id="52" name="Google Shape;846;p42">
            <a:extLst>
              <a:ext uri="{FF2B5EF4-FFF2-40B4-BE49-F238E27FC236}">
                <a16:creationId xmlns:a16="http://schemas.microsoft.com/office/drawing/2014/main" id="{7D80199F-D550-72BA-7A5B-D69674881997}"/>
              </a:ext>
            </a:extLst>
          </p:cNvPr>
          <p:cNvCxnSpPr>
            <a:stCxn id="27" idx="3"/>
            <a:endCxn id="16" idx="0"/>
          </p:cNvCxnSpPr>
          <p:nvPr/>
        </p:nvCxnSpPr>
        <p:spPr>
          <a:xfrm flipH="1">
            <a:off x="8420770" y="3616149"/>
            <a:ext cx="18900" cy="2061900"/>
          </a:xfrm>
          <a:prstGeom prst="straightConnector1">
            <a:avLst/>
          </a:prstGeom>
          <a:noFill/>
          <a:ln w="19050" cap="flat" cmpd="sng">
            <a:solidFill>
              <a:schemeClr val="dk2"/>
            </a:solidFill>
            <a:prstDash val="solid"/>
            <a:round/>
            <a:headEnd type="none" w="med" len="med"/>
            <a:tailEnd type="triangle" w="med" len="med"/>
          </a:ln>
        </p:spPr>
      </p:cxnSp>
      <p:pic>
        <p:nvPicPr>
          <p:cNvPr id="53" name="Google Shape;847;p42" descr="Google Shape;161;p30">
            <a:extLst>
              <a:ext uri="{FF2B5EF4-FFF2-40B4-BE49-F238E27FC236}">
                <a16:creationId xmlns:a16="http://schemas.microsoft.com/office/drawing/2014/main" id="{28BBDBD6-9E66-28CB-B9FE-0092FE983669}"/>
              </a:ext>
            </a:extLst>
          </p:cNvPr>
          <p:cNvPicPr preferRelativeResize="0"/>
          <p:nvPr/>
        </p:nvPicPr>
        <p:blipFill rotWithShape="1">
          <a:blip r:embed="rId6">
            <a:alphaModFix/>
          </a:blip>
          <a:srcRect l="4559" t="21022" r="4605" b="19627"/>
          <a:stretch/>
        </p:blipFill>
        <p:spPr>
          <a:xfrm>
            <a:off x="9868984" y="1375518"/>
            <a:ext cx="1066051" cy="352349"/>
          </a:xfrm>
          <a:prstGeom prst="rect">
            <a:avLst/>
          </a:prstGeom>
          <a:noFill/>
          <a:ln>
            <a:noFill/>
          </a:ln>
        </p:spPr>
      </p:pic>
      <p:pic>
        <p:nvPicPr>
          <p:cNvPr id="2" name="Picture 2">
            <a:extLst>
              <a:ext uri="{FF2B5EF4-FFF2-40B4-BE49-F238E27FC236}">
                <a16:creationId xmlns:a16="http://schemas.microsoft.com/office/drawing/2014/main" id="{CC0417F8-D828-1B78-B0C8-766F1E4BB0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31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CF32-C68C-EE47-1968-4BD8EFC8E416}"/>
              </a:ext>
            </a:extLst>
          </p:cNvPr>
          <p:cNvSpPr txBox="1">
            <a:spLocks/>
          </p:cNvSpPr>
          <p:nvPr/>
        </p:nvSpPr>
        <p:spPr>
          <a:xfrm>
            <a:off x="441960" y="48768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chemeClr val="bg1"/>
                </a:solidFill>
                <a:latin typeface="Lato"/>
                <a:ea typeface="Lato"/>
                <a:cs typeface="Lato"/>
                <a:sym typeface="Lato"/>
              </a:rPr>
              <a:t>Contents</a:t>
            </a:r>
            <a:endParaRPr lang="en-GB" b="1" i="0" dirty="0">
              <a:solidFill>
                <a:schemeClr val="bg1"/>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AAD36781-83D7-6284-5A96-EF9737937FD9}"/>
              </a:ext>
            </a:extLst>
          </p:cNvPr>
          <p:cNvGraphicFramePr/>
          <p:nvPr>
            <p:extLst>
              <p:ext uri="{D42A27DB-BD31-4B8C-83A1-F6EECF244321}">
                <p14:modId xmlns:p14="http://schemas.microsoft.com/office/powerpoint/2010/main" val="546809713"/>
              </p:ext>
            </p:extLst>
          </p:nvPr>
        </p:nvGraphicFramePr>
        <p:xfrm>
          <a:off x="1249680" y="130894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a:extLst>
              <a:ext uri="{FF2B5EF4-FFF2-40B4-BE49-F238E27FC236}">
                <a16:creationId xmlns:a16="http://schemas.microsoft.com/office/drawing/2014/main" id="{8AB606AA-B09B-B3DA-1D7B-CD4CC3C5C7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80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148269" y="518160"/>
            <a:ext cx="10809291" cy="73761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PRA for Dynamic Systems with Dynamic Fault Trees &amp; Reward Event Trees</a:t>
            </a:r>
          </a:p>
        </p:txBody>
      </p:sp>
      <p:sp>
        <p:nvSpPr>
          <p:cNvPr id="6" name="Google Shape;538;p40">
            <a:extLst>
              <a:ext uri="{FF2B5EF4-FFF2-40B4-BE49-F238E27FC236}">
                <a16:creationId xmlns:a16="http://schemas.microsoft.com/office/drawing/2014/main" id="{137F1F22-F7CE-19C1-CE18-40545A444708}"/>
              </a:ext>
            </a:extLst>
          </p:cNvPr>
          <p:cNvSpPr/>
          <p:nvPr/>
        </p:nvSpPr>
        <p:spPr>
          <a:xfrm>
            <a:off x="6377898" y="2785090"/>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7" name="Google Shape;539;p40">
            <a:extLst>
              <a:ext uri="{FF2B5EF4-FFF2-40B4-BE49-F238E27FC236}">
                <a16:creationId xmlns:a16="http://schemas.microsoft.com/office/drawing/2014/main" id="{F97761D5-B84A-F4A5-F040-FEE186011C71}"/>
              </a:ext>
            </a:extLst>
          </p:cNvPr>
          <p:cNvCxnSpPr>
            <a:stCxn id="6" idx="0"/>
            <a:endCxn id="9" idx="2"/>
          </p:cNvCxnSpPr>
          <p:nvPr/>
        </p:nvCxnSpPr>
        <p:spPr>
          <a:xfrm rot="-5400000">
            <a:off x="6742698" y="1877590"/>
            <a:ext cx="581700" cy="1233300"/>
          </a:xfrm>
          <a:prstGeom prst="bentConnector2">
            <a:avLst/>
          </a:prstGeom>
          <a:noFill/>
          <a:ln w="19050" cap="flat" cmpd="sng">
            <a:solidFill>
              <a:schemeClr val="dk2"/>
            </a:solidFill>
            <a:prstDash val="solid"/>
            <a:round/>
            <a:headEnd type="none" w="med" len="med"/>
            <a:tailEnd type="none" w="med" len="med"/>
          </a:ln>
        </p:spPr>
      </p:cxnSp>
      <p:cxnSp>
        <p:nvCxnSpPr>
          <p:cNvPr id="8" name="Google Shape;541;p40">
            <a:extLst>
              <a:ext uri="{FF2B5EF4-FFF2-40B4-BE49-F238E27FC236}">
                <a16:creationId xmlns:a16="http://schemas.microsoft.com/office/drawing/2014/main" id="{ECF355C8-CF6A-429A-D048-A6592BCE95B6}"/>
              </a:ext>
            </a:extLst>
          </p:cNvPr>
          <p:cNvCxnSpPr/>
          <p:nvPr/>
        </p:nvCxnSpPr>
        <p:spPr>
          <a:xfrm>
            <a:off x="5590575" y="2814346"/>
            <a:ext cx="787200" cy="8400"/>
          </a:xfrm>
          <a:prstGeom prst="straightConnector1">
            <a:avLst/>
          </a:prstGeom>
          <a:noFill/>
          <a:ln w="19050" cap="flat" cmpd="sng">
            <a:solidFill>
              <a:schemeClr val="dk2"/>
            </a:solidFill>
            <a:prstDash val="solid"/>
            <a:round/>
            <a:headEnd type="oval" w="med" len="med"/>
            <a:tailEnd type="triangle" w="med" len="med"/>
          </a:ln>
        </p:spPr>
      </p:cxnSp>
      <p:sp>
        <p:nvSpPr>
          <p:cNvPr id="9" name="Google Shape;540;p40">
            <a:extLst>
              <a:ext uri="{FF2B5EF4-FFF2-40B4-BE49-F238E27FC236}">
                <a16:creationId xmlns:a16="http://schemas.microsoft.com/office/drawing/2014/main" id="{6441A41C-C64C-83F6-E393-0B467BE91902}"/>
              </a:ext>
            </a:extLst>
          </p:cNvPr>
          <p:cNvSpPr/>
          <p:nvPr/>
        </p:nvSpPr>
        <p:spPr>
          <a:xfrm>
            <a:off x="7650173" y="2165934"/>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0" name="Google Shape;542;p40">
            <a:extLst>
              <a:ext uri="{FF2B5EF4-FFF2-40B4-BE49-F238E27FC236}">
                <a16:creationId xmlns:a16="http://schemas.microsoft.com/office/drawing/2014/main" id="{1E1E0B31-8602-FE60-0C28-347E9CAEED17}"/>
              </a:ext>
            </a:extLst>
          </p:cNvPr>
          <p:cNvCxnSpPr>
            <a:stCxn id="9" idx="4"/>
            <a:endCxn id="15" idx="2"/>
          </p:cNvCxnSpPr>
          <p:nvPr/>
        </p:nvCxnSpPr>
        <p:spPr>
          <a:xfrm rot="-5400000" flipH="1">
            <a:off x="8047073" y="1883034"/>
            <a:ext cx="338400" cy="1054200"/>
          </a:xfrm>
          <a:prstGeom prst="bentConnector2">
            <a:avLst/>
          </a:prstGeom>
          <a:noFill/>
          <a:ln w="19050" cap="flat" cmpd="sng">
            <a:solidFill>
              <a:schemeClr val="dk2"/>
            </a:solidFill>
            <a:prstDash val="solid"/>
            <a:round/>
            <a:headEnd type="none" w="med" len="med"/>
            <a:tailEnd type="none" w="med" len="med"/>
          </a:ln>
        </p:spPr>
      </p:cxnSp>
      <p:cxnSp>
        <p:nvCxnSpPr>
          <p:cNvPr id="11" name="Google Shape;544;p40">
            <a:extLst>
              <a:ext uri="{FF2B5EF4-FFF2-40B4-BE49-F238E27FC236}">
                <a16:creationId xmlns:a16="http://schemas.microsoft.com/office/drawing/2014/main" id="{3E889C65-6C06-CB45-A8BC-FE3BC79EA0D2}"/>
              </a:ext>
            </a:extLst>
          </p:cNvPr>
          <p:cNvCxnSpPr>
            <a:stCxn id="9" idx="0"/>
            <a:endCxn id="12" idx="2"/>
          </p:cNvCxnSpPr>
          <p:nvPr/>
        </p:nvCxnSpPr>
        <p:spPr>
          <a:xfrm rot="-5400000">
            <a:off x="7958273" y="1380834"/>
            <a:ext cx="516000" cy="1054200"/>
          </a:xfrm>
          <a:prstGeom prst="bentConnector2">
            <a:avLst/>
          </a:prstGeom>
          <a:noFill/>
          <a:ln w="19050" cap="flat" cmpd="sng">
            <a:solidFill>
              <a:schemeClr val="dk2"/>
            </a:solidFill>
            <a:prstDash val="solid"/>
            <a:round/>
            <a:headEnd type="none" w="med" len="med"/>
            <a:tailEnd type="none" w="med" len="med"/>
          </a:ln>
        </p:spPr>
      </p:cxnSp>
      <p:sp>
        <p:nvSpPr>
          <p:cNvPr id="12" name="Google Shape;545;p40">
            <a:extLst>
              <a:ext uri="{FF2B5EF4-FFF2-40B4-BE49-F238E27FC236}">
                <a16:creationId xmlns:a16="http://schemas.microsoft.com/office/drawing/2014/main" id="{74C050D8-98BA-CCA8-3F87-26B8CD260D81}"/>
              </a:ext>
            </a:extLst>
          </p:cNvPr>
          <p:cNvSpPr/>
          <p:nvPr/>
        </p:nvSpPr>
        <p:spPr>
          <a:xfrm>
            <a:off x="8743326" y="1612405"/>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3" name="Google Shape;546;p40">
            <a:extLst>
              <a:ext uri="{FF2B5EF4-FFF2-40B4-BE49-F238E27FC236}">
                <a16:creationId xmlns:a16="http://schemas.microsoft.com/office/drawing/2014/main" id="{C7C978F1-6F99-0304-101E-937EE6DAFB0E}"/>
              </a:ext>
            </a:extLst>
          </p:cNvPr>
          <p:cNvCxnSpPr>
            <a:stCxn id="12" idx="4"/>
            <a:endCxn id="35" idx="1"/>
          </p:cNvCxnSpPr>
          <p:nvPr/>
        </p:nvCxnSpPr>
        <p:spPr>
          <a:xfrm rot="-5400000" flipH="1">
            <a:off x="9380526" y="1089205"/>
            <a:ext cx="180600" cy="1377000"/>
          </a:xfrm>
          <a:prstGeom prst="bentConnector2">
            <a:avLst/>
          </a:prstGeom>
          <a:noFill/>
          <a:ln w="19050" cap="flat" cmpd="sng">
            <a:solidFill>
              <a:schemeClr val="dk2"/>
            </a:solidFill>
            <a:prstDash val="solid"/>
            <a:round/>
            <a:headEnd type="none" w="med" len="med"/>
            <a:tailEnd type="none" w="med" len="med"/>
          </a:ln>
        </p:spPr>
      </p:cxnSp>
      <p:cxnSp>
        <p:nvCxnSpPr>
          <p:cNvPr id="14" name="Google Shape;548;p40">
            <a:extLst>
              <a:ext uri="{FF2B5EF4-FFF2-40B4-BE49-F238E27FC236}">
                <a16:creationId xmlns:a16="http://schemas.microsoft.com/office/drawing/2014/main" id="{9F7AA7EF-613E-35F0-C0C9-F5749A9E2C04}"/>
              </a:ext>
            </a:extLst>
          </p:cNvPr>
          <p:cNvCxnSpPr>
            <a:stCxn id="12" idx="0"/>
            <a:endCxn id="28" idx="1"/>
          </p:cNvCxnSpPr>
          <p:nvPr/>
        </p:nvCxnSpPr>
        <p:spPr>
          <a:xfrm rot="5400000" flipH="1" flipV="1">
            <a:off x="9355873" y="811356"/>
            <a:ext cx="227502" cy="1374597"/>
          </a:xfrm>
          <a:prstGeom prst="bentConnector2">
            <a:avLst/>
          </a:prstGeom>
          <a:noFill/>
          <a:ln w="19050" cap="flat" cmpd="sng">
            <a:solidFill>
              <a:schemeClr val="dk2"/>
            </a:solidFill>
            <a:prstDash val="solid"/>
            <a:round/>
            <a:headEnd type="none" w="med" len="med"/>
            <a:tailEnd type="none" w="med" len="med"/>
          </a:ln>
        </p:spPr>
      </p:cxnSp>
      <p:sp>
        <p:nvSpPr>
          <p:cNvPr id="15" name="Google Shape;543;p40">
            <a:extLst>
              <a:ext uri="{FF2B5EF4-FFF2-40B4-BE49-F238E27FC236}">
                <a16:creationId xmlns:a16="http://schemas.microsoft.com/office/drawing/2014/main" id="{92B74C38-BDC8-276A-62B1-1FD06991387B}"/>
              </a:ext>
            </a:extLst>
          </p:cNvPr>
          <p:cNvSpPr/>
          <p:nvPr/>
        </p:nvSpPr>
        <p:spPr>
          <a:xfrm>
            <a:off x="8743326" y="2541940"/>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6" name="Google Shape;550;p40">
            <a:extLst>
              <a:ext uri="{FF2B5EF4-FFF2-40B4-BE49-F238E27FC236}">
                <a16:creationId xmlns:a16="http://schemas.microsoft.com/office/drawing/2014/main" id="{FACDDA81-5368-2A6F-967F-431D5597E7E6}"/>
              </a:ext>
            </a:extLst>
          </p:cNvPr>
          <p:cNvCxnSpPr>
            <a:stCxn id="15" idx="4"/>
            <a:endCxn id="30" idx="1"/>
          </p:cNvCxnSpPr>
          <p:nvPr/>
        </p:nvCxnSpPr>
        <p:spPr>
          <a:xfrm rot="-5400000" flipH="1">
            <a:off x="9391476" y="2007790"/>
            <a:ext cx="156300" cy="1374600"/>
          </a:xfrm>
          <a:prstGeom prst="bentConnector2">
            <a:avLst/>
          </a:prstGeom>
          <a:noFill/>
          <a:ln w="19050" cap="flat" cmpd="sng">
            <a:solidFill>
              <a:schemeClr val="dk2"/>
            </a:solidFill>
            <a:prstDash val="solid"/>
            <a:round/>
            <a:headEnd type="none" w="med" len="med"/>
            <a:tailEnd type="none" w="med" len="med"/>
          </a:ln>
        </p:spPr>
      </p:cxnSp>
      <p:cxnSp>
        <p:nvCxnSpPr>
          <p:cNvPr id="17" name="Google Shape;552;p40">
            <a:extLst>
              <a:ext uri="{FF2B5EF4-FFF2-40B4-BE49-F238E27FC236}">
                <a16:creationId xmlns:a16="http://schemas.microsoft.com/office/drawing/2014/main" id="{5AD2D251-E669-D2B1-D8C6-92DC83F78817}"/>
              </a:ext>
            </a:extLst>
          </p:cNvPr>
          <p:cNvCxnSpPr>
            <a:stCxn id="15" idx="0"/>
            <a:endCxn id="29" idx="1"/>
          </p:cNvCxnSpPr>
          <p:nvPr/>
        </p:nvCxnSpPr>
        <p:spPr>
          <a:xfrm rot="-5400000">
            <a:off x="9318276" y="1700890"/>
            <a:ext cx="305100" cy="1377000"/>
          </a:xfrm>
          <a:prstGeom prst="bentConnector2">
            <a:avLst/>
          </a:prstGeom>
          <a:noFill/>
          <a:ln w="19050" cap="flat" cmpd="sng">
            <a:solidFill>
              <a:schemeClr val="dk2"/>
            </a:solidFill>
            <a:prstDash val="solid"/>
            <a:round/>
            <a:headEnd type="none" w="med" len="med"/>
            <a:tailEnd type="none" w="med" len="med"/>
          </a:ln>
        </p:spPr>
      </p:cxnSp>
      <p:cxnSp>
        <p:nvCxnSpPr>
          <p:cNvPr id="18" name="Google Shape;554;p40">
            <a:extLst>
              <a:ext uri="{FF2B5EF4-FFF2-40B4-BE49-F238E27FC236}">
                <a16:creationId xmlns:a16="http://schemas.microsoft.com/office/drawing/2014/main" id="{8F17E718-6C34-7FDC-629C-1C988366232F}"/>
              </a:ext>
            </a:extLst>
          </p:cNvPr>
          <p:cNvCxnSpPr>
            <a:stCxn id="6" idx="4"/>
            <a:endCxn id="19" idx="2"/>
          </p:cNvCxnSpPr>
          <p:nvPr/>
        </p:nvCxnSpPr>
        <p:spPr>
          <a:xfrm rot="-5400000" flipH="1">
            <a:off x="6492798" y="2784190"/>
            <a:ext cx="1081500" cy="1233300"/>
          </a:xfrm>
          <a:prstGeom prst="bentConnector2">
            <a:avLst/>
          </a:prstGeom>
          <a:noFill/>
          <a:ln w="19050" cap="flat" cmpd="sng">
            <a:solidFill>
              <a:schemeClr val="dk2"/>
            </a:solidFill>
            <a:prstDash val="solid"/>
            <a:round/>
            <a:headEnd type="none" w="med" len="med"/>
            <a:tailEnd type="none" w="med" len="med"/>
          </a:ln>
        </p:spPr>
      </p:cxnSp>
      <p:sp>
        <p:nvSpPr>
          <p:cNvPr id="19" name="Google Shape;555;p40">
            <a:extLst>
              <a:ext uri="{FF2B5EF4-FFF2-40B4-BE49-F238E27FC236}">
                <a16:creationId xmlns:a16="http://schemas.microsoft.com/office/drawing/2014/main" id="{FBD284BE-2A91-1CC5-86BD-0B87EE531462}"/>
              </a:ext>
            </a:extLst>
          </p:cNvPr>
          <p:cNvSpPr/>
          <p:nvPr/>
        </p:nvSpPr>
        <p:spPr>
          <a:xfrm>
            <a:off x="7650173" y="3904132"/>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0" name="Google Shape;556;p40">
            <a:extLst>
              <a:ext uri="{FF2B5EF4-FFF2-40B4-BE49-F238E27FC236}">
                <a16:creationId xmlns:a16="http://schemas.microsoft.com/office/drawing/2014/main" id="{89174580-8DE2-0685-ED6C-AFCD27D609A9}"/>
              </a:ext>
            </a:extLst>
          </p:cNvPr>
          <p:cNvCxnSpPr>
            <a:stCxn id="19" idx="4"/>
            <a:endCxn id="25" idx="2"/>
          </p:cNvCxnSpPr>
          <p:nvPr/>
        </p:nvCxnSpPr>
        <p:spPr>
          <a:xfrm rot="-5400000" flipH="1">
            <a:off x="7958573" y="3709732"/>
            <a:ext cx="515400" cy="1054200"/>
          </a:xfrm>
          <a:prstGeom prst="bentConnector2">
            <a:avLst/>
          </a:prstGeom>
          <a:noFill/>
          <a:ln w="19050" cap="flat" cmpd="sng">
            <a:solidFill>
              <a:schemeClr val="dk2"/>
            </a:solidFill>
            <a:prstDash val="solid"/>
            <a:round/>
            <a:headEnd type="none" w="med" len="med"/>
            <a:tailEnd type="none" w="med" len="med"/>
          </a:ln>
        </p:spPr>
      </p:cxnSp>
      <p:cxnSp>
        <p:nvCxnSpPr>
          <p:cNvPr id="21" name="Google Shape;558;p40">
            <a:extLst>
              <a:ext uri="{FF2B5EF4-FFF2-40B4-BE49-F238E27FC236}">
                <a16:creationId xmlns:a16="http://schemas.microsoft.com/office/drawing/2014/main" id="{97F86DD4-1294-DE54-2901-E90D210D3807}"/>
              </a:ext>
            </a:extLst>
          </p:cNvPr>
          <p:cNvCxnSpPr>
            <a:stCxn id="19" idx="0"/>
            <a:endCxn id="22" idx="2"/>
          </p:cNvCxnSpPr>
          <p:nvPr/>
        </p:nvCxnSpPr>
        <p:spPr>
          <a:xfrm rot="-5400000">
            <a:off x="7958273" y="3119032"/>
            <a:ext cx="516000" cy="1054200"/>
          </a:xfrm>
          <a:prstGeom prst="bentConnector2">
            <a:avLst/>
          </a:prstGeom>
          <a:noFill/>
          <a:ln w="19050" cap="flat" cmpd="sng">
            <a:solidFill>
              <a:schemeClr val="dk2"/>
            </a:solidFill>
            <a:prstDash val="solid"/>
            <a:round/>
            <a:headEnd type="none" w="med" len="med"/>
            <a:tailEnd type="none" w="med" len="med"/>
          </a:ln>
        </p:spPr>
      </p:cxnSp>
      <p:sp>
        <p:nvSpPr>
          <p:cNvPr id="22" name="Google Shape;559;p40">
            <a:extLst>
              <a:ext uri="{FF2B5EF4-FFF2-40B4-BE49-F238E27FC236}">
                <a16:creationId xmlns:a16="http://schemas.microsoft.com/office/drawing/2014/main" id="{B90C6C9E-B754-7563-0D1F-2FD246D2A55C}"/>
              </a:ext>
            </a:extLst>
          </p:cNvPr>
          <p:cNvSpPr/>
          <p:nvPr/>
        </p:nvSpPr>
        <p:spPr>
          <a:xfrm>
            <a:off x="8743326" y="3350604"/>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3" name="Google Shape;560;p40">
            <a:extLst>
              <a:ext uri="{FF2B5EF4-FFF2-40B4-BE49-F238E27FC236}">
                <a16:creationId xmlns:a16="http://schemas.microsoft.com/office/drawing/2014/main" id="{EEA2B95D-11AE-32FE-EB69-C8503A8E1344}"/>
              </a:ext>
            </a:extLst>
          </p:cNvPr>
          <p:cNvCxnSpPr>
            <a:stCxn id="22" idx="4"/>
            <a:endCxn id="32" idx="1"/>
          </p:cNvCxnSpPr>
          <p:nvPr/>
        </p:nvCxnSpPr>
        <p:spPr>
          <a:xfrm rot="-5400000" flipH="1">
            <a:off x="9355626" y="2852304"/>
            <a:ext cx="252900" cy="1399500"/>
          </a:xfrm>
          <a:prstGeom prst="bentConnector2">
            <a:avLst/>
          </a:prstGeom>
          <a:noFill/>
          <a:ln w="19050" cap="flat" cmpd="sng">
            <a:solidFill>
              <a:schemeClr val="dk2"/>
            </a:solidFill>
            <a:prstDash val="solid"/>
            <a:round/>
            <a:headEnd type="none" w="med" len="med"/>
            <a:tailEnd type="none" w="med" len="med"/>
          </a:ln>
        </p:spPr>
      </p:cxnSp>
      <p:cxnSp>
        <p:nvCxnSpPr>
          <p:cNvPr id="24" name="Google Shape;562;p40">
            <a:extLst>
              <a:ext uri="{FF2B5EF4-FFF2-40B4-BE49-F238E27FC236}">
                <a16:creationId xmlns:a16="http://schemas.microsoft.com/office/drawing/2014/main" id="{DEC7A048-3FDD-B323-D2B8-5AE68C5A950B}"/>
              </a:ext>
            </a:extLst>
          </p:cNvPr>
          <p:cNvCxnSpPr>
            <a:stCxn id="22" idx="0"/>
            <a:endCxn id="31" idx="1"/>
          </p:cNvCxnSpPr>
          <p:nvPr/>
        </p:nvCxnSpPr>
        <p:spPr>
          <a:xfrm rot="-5400000">
            <a:off x="9356976" y="2550654"/>
            <a:ext cx="225300" cy="1374600"/>
          </a:xfrm>
          <a:prstGeom prst="bentConnector2">
            <a:avLst/>
          </a:prstGeom>
          <a:noFill/>
          <a:ln w="19050" cap="flat" cmpd="sng">
            <a:solidFill>
              <a:schemeClr val="dk2"/>
            </a:solidFill>
            <a:prstDash val="solid"/>
            <a:round/>
            <a:headEnd type="none" w="med" len="med"/>
            <a:tailEnd type="none" w="med" len="med"/>
          </a:ln>
        </p:spPr>
      </p:cxnSp>
      <p:sp>
        <p:nvSpPr>
          <p:cNvPr id="25" name="Google Shape;557;p40">
            <a:extLst>
              <a:ext uri="{FF2B5EF4-FFF2-40B4-BE49-F238E27FC236}">
                <a16:creationId xmlns:a16="http://schemas.microsoft.com/office/drawing/2014/main" id="{B555968D-D979-A43D-A798-4CAC63514BAB}"/>
              </a:ext>
            </a:extLst>
          </p:cNvPr>
          <p:cNvSpPr/>
          <p:nvPr/>
        </p:nvSpPr>
        <p:spPr>
          <a:xfrm>
            <a:off x="8743326" y="4456975"/>
            <a:ext cx="78000" cy="750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6" name="Google Shape;564;p40">
            <a:extLst>
              <a:ext uri="{FF2B5EF4-FFF2-40B4-BE49-F238E27FC236}">
                <a16:creationId xmlns:a16="http://schemas.microsoft.com/office/drawing/2014/main" id="{4F590C14-EE25-C440-334D-0D12EDE7B4A0}"/>
              </a:ext>
            </a:extLst>
          </p:cNvPr>
          <p:cNvCxnSpPr>
            <a:stCxn id="25" idx="4"/>
            <a:endCxn id="34" idx="1"/>
          </p:cNvCxnSpPr>
          <p:nvPr/>
        </p:nvCxnSpPr>
        <p:spPr>
          <a:xfrm rot="-5400000" flipH="1">
            <a:off x="9412926" y="3901375"/>
            <a:ext cx="138300" cy="1399500"/>
          </a:xfrm>
          <a:prstGeom prst="bentConnector2">
            <a:avLst/>
          </a:prstGeom>
          <a:noFill/>
          <a:ln w="19050" cap="flat" cmpd="sng">
            <a:solidFill>
              <a:schemeClr val="dk2"/>
            </a:solidFill>
            <a:prstDash val="solid"/>
            <a:round/>
            <a:headEnd type="none" w="med" len="med"/>
            <a:tailEnd type="none" w="med" len="med"/>
          </a:ln>
        </p:spPr>
      </p:cxnSp>
      <p:cxnSp>
        <p:nvCxnSpPr>
          <p:cNvPr id="27" name="Google Shape;566;p40">
            <a:extLst>
              <a:ext uri="{FF2B5EF4-FFF2-40B4-BE49-F238E27FC236}">
                <a16:creationId xmlns:a16="http://schemas.microsoft.com/office/drawing/2014/main" id="{08A6F510-C131-772C-DC31-89A0FB616608}"/>
              </a:ext>
            </a:extLst>
          </p:cNvPr>
          <p:cNvCxnSpPr>
            <a:stCxn id="25" idx="0"/>
            <a:endCxn id="33" idx="1"/>
          </p:cNvCxnSpPr>
          <p:nvPr/>
        </p:nvCxnSpPr>
        <p:spPr>
          <a:xfrm rot="-5400000">
            <a:off x="9329376" y="3604525"/>
            <a:ext cx="305400" cy="1399500"/>
          </a:xfrm>
          <a:prstGeom prst="bentConnector2">
            <a:avLst/>
          </a:prstGeom>
          <a:noFill/>
          <a:ln w="19050" cap="flat" cmpd="sng">
            <a:solidFill>
              <a:schemeClr val="dk2"/>
            </a:solidFill>
            <a:prstDash val="solid"/>
            <a:round/>
            <a:headEnd type="none" w="med" len="med"/>
            <a:tailEnd type="none" w="med" len="med"/>
          </a:ln>
        </p:spPr>
      </p:cxnSp>
      <p:sp>
        <p:nvSpPr>
          <p:cNvPr id="28" name="Google Shape;549;p40">
            <a:extLst>
              <a:ext uri="{FF2B5EF4-FFF2-40B4-BE49-F238E27FC236}">
                <a16:creationId xmlns:a16="http://schemas.microsoft.com/office/drawing/2014/main" id="{2DD9157D-EFF9-0AE7-C903-DC3846414845}"/>
              </a:ext>
            </a:extLst>
          </p:cNvPr>
          <p:cNvSpPr txBox="1"/>
          <p:nvPr/>
        </p:nvSpPr>
        <p:spPr>
          <a:xfrm>
            <a:off x="10156923" y="1244503"/>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1</a:t>
            </a:r>
            <a:endParaRPr sz="1000">
              <a:solidFill>
                <a:schemeClr val="dk1"/>
              </a:solidFill>
              <a:latin typeface="Lato"/>
              <a:ea typeface="Lato"/>
              <a:cs typeface="Lato"/>
              <a:sym typeface="Lato"/>
            </a:endParaRPr>
          </a:p>
        </p:txBody>
      </p:sp>
      <p:sp>
        <p:nvSpPr>
          <p:cNvPr id="29" name="Google Shape;553;p40">
            <a:extLst>
              <a:ext uri="{FF2B5EF4-FFF2-40B4-BE49-F238E27FC236}">
                <a16:creationId xmlns:a16="http://schemas.microsoft.com/office/drawing/2014/main" id="{BD6BD615-3C55-E265-9FDC-401A9548BDBE}"/>
              </a:ext>
            </a:extLst>
          </p:cNvPr>
          <p:cNvSpPr txBox="1"/>
          <p:nvPr/>
        </p:nvSpPr>
        <p:spPr>
          <a:xfrm>
            <a:off x="10159454" y="2096420"/>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3</a:t>
            </a:r>
            <a:endParaRPr sz="1000">
              <a:solidFill>
                <a:schemeClr val="dk1"/>
              </a:solidFill>
              <a:latin typeface="Lato"/>
              <a:ea typeface="Lato"/>
              <a:cs typeface="Lato"/>
              <a:sym typeface="Lato"/>
            </a:endParaRPr>
          </a:p>
        </p:txBody>
      </p:sp>
      <p:sp>
        <p:nvSpPr>
          <p:cNvPr id="30" name="Google Shape;551;p40">
            <a:extLst>
              <a:ext uri="{FF2B5EF4-FFF2-40B4-BE49-F238E27FC236}">
                <a16:creationId xmlns:a16="http://schemas.microsoft.com/office/drawing/2014/main" id="{14F6A279-E61F-D26B-596E-4131EB1E8911}"/>
              </a:ext>
            </a:extLst>
          </p:cNvPr>
          <p:cNvSpPr txBox="1"/>
          <p:nvPr/>
        </p:nvSpPr>
        <p:spPr>
          <a:xfrm>
            <a:off x="10156923" y="2632756"/>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4</a:t>
            </a:r>
            <a:endParaRPr sz="1000">
              <a:solidFill>
                <a:schemeClr val="dk1"/>
              </a:solidFill>
              <a:latin typeface="Lato"/>
              <a:ea typeface="Lato"/>
              <a:cs typeface="Lato"/>
              <a:sym typeface="Lato"/>
            </a:endParaRPr>
          </a:p>
        </p:txBody>
      </p:sp>
      <p:sp>
        <p:nvSpPr>
          <p:cNvPr id="31" name="Google Shape;563;p40">
            <a:extLst>
              <a:ext uri="{FF2B5EF4-FFF2-40B4-BE49-F238E27FC236}">
                <a16:creationId xmlns:a16="http://schemas.microsoft.com/office/drawing/2014/main" id="{4778CB57-0DA5-24EC-3805-7871963E188A}"/>
              </a:ext>
            </a:extLst>
          </p:cNvPr>
          <p:cNvSpPr txBox="1"/>
          <p:nvPr/>
        </p:nvSpPr>
        <p:spPr>
          <a:xfrm>
            <a:off x="10156977" y="2984844"/>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5</a:t>
            </a:r>
            <a:endParaRPr sz="1000">
              <a:solidFill>
                <a:schemeClr val="dk1"/>
              </a:solidFill>
              <a:latin typeface="Lato"/>
              <a:ea typeface="Lato"/>
              <a:cs typeface="Lato"/>
              <a:sym typeface="Lato"/>
            </a:endParaRPr>
          </a:p>
        </p:txBody>
      </p:sp>
      <p:sp>
        <p:nvSpPr>
          <p:cNvPr id="32" name="Google Shape;561;p40">
            <a:extLst>
              <a:ext uri="{FF2B5EF4-FFF2-40B4-BE49-F238E27FC236}">
                <a16:creationId xmlns:a16="http://schemas.microsoft.com/office/drawing/2014/main" id="{0C0960EB-9C91-3B33-CBF9-5FA10DC28DB1}"/>
              </a:ext>
            </a:extLst>
          </p:cNvPr>
          <p:cNvSpPr txBox="1"/>
          <p:nvPr/>
        </p:nvSpPr>
        <p:spPr>
          <a:xfrm>
            <a:off x="10181736" y="3538153"/>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6</a:t>
            </a:r>
            <a:endParaRPr sz="1000">
              <a:solidFill>
                <a:schemeClr val="dk1"/>
              </a:solidFill>
              <a:latin typeface="Lato"/>
              <a:ea typeface="Lato"/>
              <a:cs typeface="Lato"/>
              <a:sym typeface="Lato"/>
            </a:endParaRPr>
          </a:p>
        </p:txBody>
      </p:sp>
      <p:sp>
        <p:nvSpPr>
          <p:cNvPr id="33" name="Google Shape;567;p40">
            <a:extLst>
              <a:ext uri="{FF2B5EF4-FFF2-40B4-BE49-F238E27FC236}">
                <a16:creationId xmlns:a16="http://schemas.microsoft.com/office/drawing/2014/main" id="{96FD1AA4-F025-0C8E-C101-9A89D9F84A59}"/>
              </a:ext>
            </a:extLst>
          </p:cNvPr>
          <p:cNvSpPr txBox="1"/>
          <p:nvPr/>
        </p:nvSpPr>
        <p:spPr>
          <a:xfrm>
            <a:off x="10181736" y="4011050"/>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7</a:t>
            </a:r>
            <a:endParaRPr sz="1000">
              <a:solidFill>
                <a:schemeClr val="dk1"/>
              </a:solidFill>
              <a:latin typeface="Lato"/>
              <a:ea typeface="Lato"/>
              <a:cs typeface="Lato"/>
              <a:sym typeface="Lato"/>
            </a:endParaRPr>
          </a:p>
        </p:txBody>
      </p:sp>
      <p:sp>
        <p:nvSpPr>
          <p:cNvPr id="34" name="Google Shape;565;p40">
            <a:extLst>
              <a:ext uri="{FF2B5EF4-FFF2-40B4-BE49-F238E27FC236}">
                <a16:creationId xmlns:a16="http://schemas.microsoft.com/office/drawing/2014/main" id="{74AC1C66-F176-7D05-4E16-9BDB94A208CA}"/>
              </a:ext>
            </a:extLst>
          </p:cNvPr>
          <p:cNvSpPr txBox="1"/>
          <p:nvPr/>
        </p:nvSpPr>
        <p:spPr>
          <a:xfrm>
            <a:off x="10181736" y="4529738"/>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8</a:t>
            </a:r>
            <a:endParaRPr sz="1000">
              <a:solidFill>
                <a:schemeClr val="dk1"/>
              </a:solidFill>
              <a:latin typeface="Lato"/>
              <a:ea typeface="Lato"/>
              <a:cs typeface="Lato"/>
              <a:sym typeface="Lato"/>
            </a:endParaRPr>
          </a:p>
        </p:txBody>
      </p:sp>
      <p:sp>
        <p:nvSpPr>
          <p:cNvPr id="35" name="Google Shape;547;p40">
            <a:extLst>
              <a:ext uri="{FF2B5EF4-FFF2-40B4-BE49-F238E27FC236}">
                <a16:creationId xmlns:a16="http://schemas.microsoft.com/office/drawing/2014/main" id="{737804A2-7A4C-B6D4-C0A7-8BA273C1C8F7}"/>
              </a:ext>
            </a:extLst>
          </p:cNvPr>
          <p:cNvSpPr txBox="1"/>
          <p:nvPr/>
        </p:nvSpPr>
        <p:spPr>
          <a:xfrm>
            <a:off x="10159454" y="1727470"/>
            <a:ext cx="851400" cy="2808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2</a:t>
            </a:r>
            <a:endParaRPr sz="1000">
              <a:solidFill>
                <a:schemeClr val="dk1"/>
              </a:solidFill>
              <a:latin typeface="Lato"/>
              <a:ea typeface="Lato"/>
              <a:cs typeface="Lato"/>
              <a:sym typeface="Lato"/>
            </a:endParaRPr>
          </a:p>
        </p:txBody>
      </p:sp>
      <p:cxnSp>
        <p:nvCxnSpPr>
          <p:cNvPr id="36" name="Google Shape;568;p40">
            <a:extLst>
              <a:ext uri="{FF2B5EF4-FFF2-40B4-BE49-F238E27FC236}">
                <a16:creationId xmlns:a16="http://schemas.microsoft.com/office/drawing/2014/main" id="{AB28E99A-7D7B-993D-DF6B-CDD99BCB7CEB}"/>
              </a:ext>
            </a:extLst>
          </p:cNvPr>
          <p:cNvCxnSpPr>
            <a:stCxn id="39" idx="2"/>
            <a:endCxn id="6" idx="6"/>
          </p:cNvCxnSpPr>
          <p:nvPr/>
        </p:nvCxnSpPr>
        <p:spPr>
          <a:xfrm rot="10800000">
            <a:off x="6455975" y="2822471"/>
            <a:ext cx="346800" cy="2818200"/>
          </a:xfrm>
          <a:prstGeom prst="straightConnector1">
            <a:avLst/>
          </a:prstGeom>
          <a:noFill/>
          <a:ln w="9525" cap="flat" cmpd="sng">
            <a:solidFill>
              <a:schemeClr val="dk2"/>
            </a:solidFill>
            <a:prstDash val="dash"/>
            <a:round/>
            <a:headEnd type="none" w="med" len="med"/>
            <a:tailEnd type="triangle" w="med" len="med"/>
          </a:ln>
        </p:spPr>
      </p:cxnSp>
      <p:cxnSp>
        <p:nvCxnSpPr>
          <p:cNvPr id="37" name="Google Shape;570;p40">
            <a:extLst>
              <a:ext uri="{FF2B5EF4-FFF2-40B4-BE49-F238E27FC236}">
                <a16:creationId xmlns:a16="http://schemas.microsoft.com/office/drawing/2014/main" id="{F2E51B07-A4B6-D30B-2175-DE8106F3BB97}"/>
              </a:ext>
            </a:extLst>
          </p:cNvPr>
          <p:cNvCxnSpPr/>
          <p:nvPr/>
        </p:nvCxnSpPr>
        <p:spPr>
          <a:xfrm rot="10800000" flipH="1">
            <a:off x="4279660" y="2877856"/>
            <a:ext cx="1308600" cy="1118100"/>
          </a:xfrm>
          <a:prstGeom prst="straightConnector1">
            <a:avLst/>
          </a:prstGeom>
          <a:noFill/>
          <a:ln w="9525" cap="flat" cmpd="sng">
            <a:solidFill>
              <a:schemeClr val="dk2"/>
            </a:solidFill>
            <a:prstDash val="dash"/>
            <a:round/>
            <a:headEnd type="none" w="med" len="med"/>
            <a:tailEnd type="triangle" w="med" len="med"/>
          </a:ln>
        </p:spPr>
      </p:cxnSp>
      <p:sp>
        <p:nvSpPr>
          <p:cNvPr id="38" name="Google Shape;571;p40">
            <a:extLst>
              <a:ext uri="{FF2B5EF4-FFF2-40B4-BE49-F238E27FC236}">
                <a16:creationId xmlns:a16="http://schemas.microsoft.com/office/drawing/2014/main" id="{07DB1947-C326-5052-9583-CA0776B5BDA3}"/>
              </a:ext>
            </a:extLst>
          </p:cNvPr>
          <p:cNvSpPr txBox="1"/>
          <p:nvPr/>
        </p:nvSpPr>
        <p:spPr>
          <a:xfrm>
            <a:off x="4452835" y="3744420"/>
            <a:ext cx="698683"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Accidental event</a:t>
            </a:r>
            <a:endParaRPr sz="1000">
              <a:solidFill>
                <a:schemeClr val="dk1"/>
              </a:solidFill>
              <a:latin typeface="Lato"/>
              <a:ea typeface="Lato"/>
              <a:cs typeface="Lato"/>
              <a:sym typeface="Lato"/>
            </a:endParaRPr>
          </a:p>
        </p:txBody>
      </p:sp>
      <p:sp>
        <p:nvSpPr>
          <p:cNvPr id="39" name="Google Shape;569;p40">
            <a:extLst>
              <a:ext uri="{FF2B5EF4-FFF2-40B4-BE49-F238E27FC236}">
                <a16:creationId xmlns:a16="http://schemas.microsoft.com/office/drawing/2014/main" id="{88E194A9-9FF2-E1AE-E476-8426B1D1F3B3}"/>
              </a:ext>
            </a:extLst>
          </p:cNvPr>
          <p:cNvSpPr txBox="1"/>
          <p:nvPr/>
        </p:nvSpPr>
        <p:spPr>
          <a:xfrm>
            <a:off x="6186125" y="5148071"/>
            <a:ext cx="123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Safety System 1 Failure</a:t>
            </a:r>
            <a:endParaRPr sz="1000">
              <a:solidFill>
                <a:schemeClr val="dk1"/>
              </a:solidFill>
              <a:latin typeface="Lato"/>
              <a:ea typeface="Lato"/>
              <a:cs typeface="Lato"/>
              <a:sym typeface="Lato"/>
            </a:endParaRPr>
          </a:p>
        </p:txBody>
      </p:sp>
      <p:cxnSp>
        <p:nvCxnSpPr>
          <p:cNvPr id="40" name="Google Shape;572;p40">
            <a:extLst>
              <a:ext uri="{FF2B5EF4-FFF2-40B4-BE49-F238E27FC236}">
                <a16:creationId xmlns:a16="http://schemas.microsoft.com/office/drawing/2014/main" id="{6843FAAC-2BD0-C2E3-A2F1-6E66888C98EC}"/>
              </a:ext>
            </a:extLst>
          </p:cNvPr>
          <p:cNvCxnSpPr>
            <a:stCxn id="41" idx="2"/>
            <a:endCxn id="19" idx="5"/>
          </p:cNvCxnSpPr>
          <p:nvPr/>
        </p:nvCxnSpPr>
        <p:spPr>
          <a:xfrm rot="10800000">
            <a:off x="7716875" y="3968171"/>
            <a:ext cx="838500" cy="1672500"/>
          </a:xfrm>
          <a:prstGeom prst="straightConnector1">
            <a:avLst/>
          </a:prstGeom>
          <a:noFill/>
          <a:ln w="9525" cap="flat" cmpd="sng">
            <a:solidFill>
              <a:schemeClr val="dk2"/>
            </a:solidFill>
            <a:prstDash val="dash"/>
            <a:round/>
            <a:headEnd type="none" w="med" len="med"/>
            <a:tailEnd type="triangle" w="med" len="med"/>
          </a:ln>
        </p:spPr>
      </p:cxnSp>
      <p:sp>
        <p:nvSpPr>
          <p:cNvPr id="41" name="Google Shape;573;p40">
            <a:extLst>
              <a:ext uri="{FF2B5EF4-FFF2-40B4-BE49-F238E27FC236}">
                <a16:creationId xmlns:a16="http://schemas.microsoft.com/office/drawing/2014/main" id="{086AA5FC-D833-A435-866B-D9DE8993CBF4}"/>
              </a:ext>
            </a:extLst>
          </p:cNvPr>
          <p:cNvSpPr txBox="1"/>
          <p:nvPr/>
        </p:nvSpPr>
        <p:spPr>
          <a:xfrm>
            <a:off x="7938725" y="5148071"/>
            <a:ext cx="123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Safety System 2 Failure</a:t>
            </a:r>
            <a:endParaRPr sz="1000">
              <a:solidFill>
                <a:schemeClr val="dk1"/>
              </a:solidFill>
              <a:latin typeface="Lato"/>
              <a:ea typeface="Lato"/>
              <a:cs typeface="Lato"/>
              <a:sym typeface="Lato"/>
            </a:endParaRPr>
          </a:p>
        </p:txBody>
      </p:sp>
      <p:cxnSp>
        <p:nvCxnSpPr>
          <p:cNvPr id="42" name="Google Shape;574;p40">
            <a:extLst>
              <a:ext uri="{FF2B5EF4-FFF2-40B4-BE49-F238E27FC236}">
                <a16:creationId xmlns:a16="http://schemas.microsoft.com/office/drawing/2014/main" id="{5A07D0C6-EB43-D415-03F8-EE20CE5F8550}"/>
              </a:ext>
            </a:extLst>
          </p:cNvPr>
          <p:cNvCxnSpPr>
            <a:stCxn id="43" idx="2"/>
            <a:endCxn id="25" idx="5"/>
          </p:cNvCxnSpPr>
          <p:nvPr/>
        </p:nvCxnSpPr>
        <p:spPr>
          <a:xfrm rot="10800000">
            <a:off x="8809775" y="4521071"/>
            <a:ext cx="1269600" cy="1119600"/>
          </a:xfrm>
          <a:prstGeom prst="straightConnector1">
            <a:avLst/>
          </a:prstGeom>
          <a:noFill/>
          <a:ln w="9525" cap="flat" cmpd="sng">
            <a:solidFill>
              <a:schemeClr val="dk2"/>
            </a:solidFill>
            <a:prstDash val="dash"/>
            <a:round/>
            <a:headEnd type="none" w="med" len="med"/>
            <a:tailEnd type="triangle" w="med" len="med"/>
          </a:ln>
        </p:spPr>
      </p:cxnSp>
      <p:sp>
        <p:nvSpPr>
          <p:cNvPr id="43" name="Google Shape;575;p40">
            <a:extLst>
              <a:ext uri="{FF2B5EF4-FFF2-40B4-BE49-F238E27FC236}">
                <a16:creationId xmlns:a16="http://schemas.microsoft.com/office/drawing/2014/main" id="{CCA38892-C17A-B7AA-F866-6B6E4BA662D6}"/>
              </a:ext>
            </a:extLst>
          </p:cNvPr>
          <p:cNvSpPr txBox="1"/>
          <p:nvPr/>
        </p:nvSpPr>
        <p:spPr>
          <a:xfrm>
            <a:off x="9462725" y="5148071"/>
            <a:ext cx="123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Safety System 3 Failure</a:t>
            </a:r>
            <a:endParaRPr sz="1000">
              <a:solidFill>
                <a:schemeClr val="dk1"/>
              </a:solidFill>
              <a:latin typeface="Lato"/>
              <a:ea typeface="Lato"/>
              <a:cs typeface="Lato"/>
              <a:sym typeface="Lato"/>
            </a:endParaRPr>
          </a:p>
        </p:txBody>
      </p:sp>
      <p:sp>
        <p:nvSpPr>
          <p:cNvPr id="44" name="Google Shape;576;p40">
            <a:extLst>
              <a:ext uri="{FF2B5EF4-FFF2-40B4-BE49-F238E27FC236}">
                <a16:creationId xmlns:a16="http://schemas.microsoft.com/office/drawing/2014/main" id="{C8A020FC-B216-45B5-FA1F-51EBC26602CE}"/>
              </a:ext>
            </a:extLst>
          </p:cNvPr>
          <p:cNvSpPr txBox="1"/>
          <p:nvPr/>
        </p:nvSpPr>
        <p:spPr>
          <a:xfrm>
            <a:off x="7635296" y="1710396"/>
            <a:ext cx="993600" cy="14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rgbClr val="FF0000"/>
                </a:solidFill>
                <a:latin typeface="Lato"/>
                <a:ea typeface="Lato"/>
                <a:cs typeface="Lato"/>
                <a:sym typeface="Lato"/>
              </a:rPr>
              <a:t>decision 1</a:t>
            </a:r>
            <a:endParaRPr sz="1000" b="1">
              <a:solidFill>
                <a:srgbClr val="FF0000"/>
              </a:solidFill>
              <a:latin typeface="Lato"/>
              <a:ea typeface="Lato"/>
              <a:cs typeface="Lato"/>
              <a:sym typeface="Lato"/>
            </a:endParaRPr>
          </a:p>
        </p:txBody>
      </p:sp>
      <p:sp>
        <p:nvSpPr>
          <p:cNvPr id="45" name="Google Shape;577;p40">
            <a:extLst>
              <a:ext uri="{FF2B5EF4-FFF2-40B4-BE49-F238E27FC236}">
                <a16:creationId xmlns:a16="http://schemas.microsoft.com/office/drawing/2014/main" id="{D344DCB1-2B57-2A00-2691-AC252AC6D08C}"/>
              </a:ext>
            </a:extLst>
          </p:cNvPr>
          <p:cNvSpPr txBox="1"/>
          <p:nvPr/>
        </p:nvSpPr>
        <p:spPr>
          <a:xfrm>
            <a:off x="7635300" y="2319221"/>
            <a:ext cx="993600" cy="14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rgbClr val="FF0000"/>
                </a:solidFill>
                <a:latin typeface="Lato"/>
                <a:ea typeface="Lato"/>
                <a:cs typeface="Lato"/>
                <a:sym typeface="Lato"/>
              </a:rPr>
              <a:t>decision 2</a:t>
            </a:r>
            <a:endParaRPr sz="1000" b="1">
              <a:solidFill>
                <a:srgbClr val="FF0000"/>
              </a:solidFill>
              <a:latin typeface="Lato"/>
              <a:ea typeface="Lato"/>
              <a:cs typeface="Lato"/>
              <a:sym typeface="Lato"/>
            </a:endParaRPr>
          </a:p>
        </p:txBody>
      </p:sp>
      <p:sp>
        <p:nvSpPr>
          <p:cNvPr id="46" name="Google Shape;578;p40">
            <a:extLst>
              <a:ext uri="{FF2B5EF4-FFF2-40B4-BE49-F238E27FC236}">
                <a16:creationId xmlns:a16="http://schemas.microsoft.com/office/drawing/2014/main" id="{FA17318F-9DBF-B1D3-8093-0D1953C7EECF}"/>
              </a:ext>
            </a:extLst>
          </p:cNvPr>
          <p:cNvSpPr/>
          <p:nvPr/>
        </p:nvSpPr>
        <p:spPr>
          <a:xfrm rot="5400000">
            <a:off x="4135873" y="4026109"/>
            <a:ext cx="273240" cy="2681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 name="Google Shape;579;p40">
            <a:extLst>
              <a:ext uri="{FF2B5EF4-FFF2-40B4-BE49-F238E27FC236}">
                <a16:creationId xmlns:a16="http://schemas.microsoft.com/office/drawing/2014/main" id="{4505D71E-EC44-318A-2A9C-D8947BAF165B}"/>
              </a:ext>
            </a:extLst>
          </p:cNvPr>
          <p:cNvSpPr/>
          <p:nvPr/>
        </p:nvSpPr>
        <p:spPr>
          <a:xfrm rot="-5400000">
            <a:off x="4290276" y="4724859"/>
            <a:ext cx="191538" cy="19807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48" name="Google Shape;580;p40">
            <a:extLst>
              <a:ext uri="{FF2B5EF4-FFF2-40B4-BE49-F238E27FC236}">
                <a16:creationId xmlns:a16="http://schemas.microsoft.com/office/drawing/2014/main" id="{F09A2343-CEB1-4B5D-5627-C56CAC7C3EE0}"/>
              </a:ext>
            </a:extLst>
          </p:cNvPr>
          <p:cNvCxnSpPr/>
          <p:nvPr/>
        </p:nvCxnSpPr>
        <p:spPr>
          <a:xfrm flipH="1">
            <a:off x="3935516" y="4223045"/>
            <a:ext cx="299400" cy="343800"/>
          </a:xfrm>
          <a:prstGeom prst="straightConnector1">
            <a:avLst/>
          </a:prstGeom>
          <a:noFill/>
          <a:ln w="19050" cap="flat" cmpd="sng">
            <a:solidFill>
              <a:srgbClr val="44546A"/>
            </a:solidFill>
            <a:prstDash val="solid"/>
            <a:round/>
            <a:headEnd type="none" w="sm" len="sm"/>
            <a:tailEnd type="none" w="sm" len="sm"/>
          </a:ln>
        </p:spPr>
      </p:cxnSp>
      <p:sp>
        <p:nvSpPr>
          <p:cNvPr id="49" name="Google Shape;581;p40">
            <a:extLst>
              <a:ext uri="{FF2B5EF4-FFF2-40B4-BE49-F238E27FC236}">
                <a16:creationId xmlns:a16="http://schemas.microsoft.com/office/drawing/2014/main" id="{B3BD385A-D6CC-CAD1-226A-73858FDE4519}"/>
              </a:ext>
            </a:extLst>
          </p:cNvPr>
          <p:cNvSpPr/>
          <p:nvPr/>
        </p:nvSpPr>
        <p:spPr>
          <a:xfrm rot="-5400000">
            <a:off x="4167327" y="4376560"/>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50" name="Google Shape;582;p40">
            <a:extLst>
              <a:ext uri="{FF2B5EF4-FFF2-40B4-BE49-F238E27FC236}">
                <a16:creationId xmlns:a16="http://schemas.microsoft.com/office/drawing/2014/main" id="{D50CB330-35E8-8454-D79F-39343E347DF1}"/>
              </a:ext>
            </a:extLst>
          </p:cNvPr>
          <p:cNvCxnSpPr/>
          <p:nvPr/>
        </p:nvCxnSpPr>
        <p:spPr>
          <a:xfrm rot="10800000" flipH="1">
            <a:off x="4277126" y="4218324"/>
            <a:ext cx="900" cy="150300"/>
          </a:xfrm>
          <a:prstGeom prst="straightConnector1">
            <a:avLst/>
          </a:prstGeom>
          <a:noFill/>
          <a:ln w="19050" cap="flat" cmpd="sng">
            <a:solidFill>
              <a:srgbClr val="44546A"/>
            </a:solidFill>
            <a:prstDash val="solid"/>
            <a:round/>
            <a:headEnd type="none" w="sm" len="sm"/>
            <a:tailEnd type="none" w="sm" len="sm"/>
          </a:ln>
        </p:spPr>
      </p:cxnSp>
      <p:cxnSp>
        <p:nvCxnSpPr>
          <p:cNvPr id="51" name="Google Shape;583;p40">
            <a:extLst>
              <a:ext uri="{FF2B5EF4-FFF2-40B4-BE49-F238E27FC236}">
                <a16:creationId xmlns:a16="http://schemas.microsoft.com/office/drawing/2014/main" id="{19B9BB13-2B49-A726-AB5B-53309B893B99}"/>
              </a:ext>
            </a:extLst>
          </p:cNvPr>
          <p:cNvCxnSpPr>
            <a:stCxn id="78" idx="0"/>
          </p:cNvCxnSpPr>
          <p:nvPr/>
        </p:nvCxnSpPr>
        <p:spPr>
          <a:xfrm rot="10800000">
            <a:off x="4310473" y="4218432"/>
            <a:ext cx="690300" cy="467100"/>
          </a:xfrm>
          <a:prstGeom prst="straightConnector1">
            <a:avLst/>
          </a:prstGeom>
          <a:noFill/>
          <a:ln w="19050" cap="flat" cmpd="sng">
            <a:solidFill>
              <a:srgbClr val="44546A"/>
            </a:solidFill>
            <a:prstDash val="solid"/>
            <a:round/>
            <a:headEnd type="none" w="sm" len="sm"/>
            <a:tailEnd type="none" w="sm" len="sm"/>
          </a:ln>
        </p:spPr>
      </p:cxnSp>
      <p:cxnSp>
        <p:nvCxnSpPr>
          <p:cNvPr id="52" name="Google Shape;585;p40">
            <a:extLst>
              <a:ext uri="{FF2B5EF4-FFF2-40B4-BE49-F238E27FC236}">
                <a16:creationId xmlns:a16="http://schemas.microsoft.com/office/drawing/2014/main" id="{F9A8802C-51E9-49C1-90CA-141EF88B0815}"/>
              </a:ext>
            </a:extLst>
          </p:cNvPr>
          <p:cNvCxnSpPr/>
          <p:nvPr/>
        </p:nvCxnSpPr>
        <p:spPr>
          <a:xfrm rot="10800000">
            <a:off x="4349336" y="4590460"/>
            <a:ext cx="41700" cy="119100"/>
          </a:xfrm>
          <a:prstGeom prst="straightConnector1">
            <a:avLst/>
          </a:prstGeom>
          <a:noFill/>
          <a:ln w="19050" cap="flat" cmpd="sng">
            <a:solidFill>
              <a:srgbClr val="44546A"/>
            </a:solidFill>
            <a:prstDash val="solid"/>
            <a:round/>
            <a:headEnd type="none" w="sm" len="sm"/>
            <a:tailEnd type="none" w="sm" len="sm"/>
          </a:ln>
        </p:spPr>
      </p:cxnSp>
      <p:sp>
        <p:nvSpPr>
          <p:cNvPr id="53" name="Google Shape;586;p40">
            <a:extLst>
              <a:ext uri="{FF2B5EF4-FFF2-40B4-BE49-F238E27FC236}">
                <a16:creationId xmlns:a16="http://schemas.microsoft.com/office/drawing/2014/main" id="{DF01D38E-3D82-1873-2FF9-01A561C0B2D6}"/>
              </a:ext>
            </a:extLst>
          </p:cNvPr>
          <p:cNvSpPr/>
          <p:nvPr/>
        </p:nvSpPr>
        <p:spPr>
          <a:xfrm rot="-5400000">
            <a:off x="3827215" y="4574599"/>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 name="Google Shape;587;p40">
            <a:extLst>
              <a:ext uri="{FF2B5EF4-FFF2-40B4-BE49-F238E27FC236}">
                <a16:creationId xmlns:a16="http://schemas.microsoft.com/office/drawing/2014/main" id="{45EA0A1A-8992-2553-E564-280E0B961F2E}"/>
              </a:ext>
            </a:extLst>
          </p:cNvPr>
          <p:cNvSpPr/>
          <p:nvPr/>
        </p:nvSpPr>
        <p:spPr>
          <a:xfrm>
            <a:off x="4220554" y="5023076"/>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55" name="Google Shape;588;p40">
            <a:extLst>
              <a:ext uri="{FF2B5EF4-FFF2-40B4-BE49-F238E27FC236}">
                <a16:creationId xmlns:a16="http://schemas.microsoft.com/office/drawing/2014/main" id="{4C2DF1B0-6309-E35F-6ACF-599C16FDD689}"/>
              </a:ext>
            </a:extLst>
          </p:cNvPr>
          <p:cNvSpPr/>
          <p:nvPr/>
        </p:nvSpPr>
        <p:spPr>
          <a:xfrm>
            <a:off x="3973315" y="5023070"/>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56" name="Google Shape;589;p40">
            <a:extLst>
              <a:ext uri="{FF2B5EF4-FFF2-40B4-BE49-F238E27FC236}">
                <a16:creationId xmlns:a16="http://schemas.microsoft.com/office/drawing/2014/main" id="{738B4751-1150-E561-5231-6F7D1E081817}"/>
              </a:ext>
            </a:extLst>
          </p:cNvPr>
          <p:cNvSpPr/>
          <p:nvPr/>
        </p:nvSpPr>
        <p:spPr>
          <a:xfrm>
            <a:off x="3718133" y="5023065"/>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sp>
        <p:nvSpPr>
          <p:cNvPr id="57" name="Google Shape;590;p40">
            <a:extLst>
              <a:ext uri="{FF2B5EF4-FFF2-40B4-BE49-F238E27FC236}">
                <a16:creationId xmlns:a16="http://schemas.microsoft.com/office/drawing/2014/main" id="{5EB1169B-A5C1-3964-2F4A-780BFC64CAA7}"/>
              </a:ext>
            </a:extLst>
          </p:cNvPr>
          <p:cNvSpPr/>
          <p:nvPr/>
        </p:nvSpPr>
        <p:spPr>
          <a:xfrm>
            <a:off x="4743559" y="5100709"/>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5</a:t>
            </a:r>
            <a:endParaRPr sz="1000" i="0" u="none" strike="noStrike" cap="none">
              <a:solidFill>
                <a:srgbClr val="000000"/>
              </a:solidFill>
              <a:latin typeface="Lato"/>
              <a:ea typeface="Lato"/>
              <a:cs typeface="Lato"/>
              <a:sym typeface="Lato"/>
            </a:endParaRPr>
          </a:p>
        </p:txBody>
      </p:sp>
      <p:sp>
        <p:nvSpPr>
          <p:cNvPr id="58" name="Google Shape;591;p40">
            <a:extLst>
              <a:ext uri="{FF2B5EF4-FFF2-40B4-BE49-F238E27FC236}">
                <a16:creationId xmlns:a16="http://schemas.microsoft.com/office/drawing/2014/main" id="{0A345D4A-8B6B-5DF3-0137-13D44E4003D1}"/>
              </a:ext>
            </a:extLst>
          </p:cNvPr>
          <p:cNvSpPr/>
          <p:nvPr/>
        </p:nvSpPr>
        <p:spPr>
          <a:xfrm>
            <a:off x="4925648" y="5099263"/>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6</a:t>
            </a:r>
            <a:endParaRPr sz="1000" i="0" u="none" strike="noStrike" cap="none">
              <a:solidFill>
                <a:srgbClr val="000000"/>
              </a:solidFill>
              <a:latin typeface="Lato"/>
              <a:ea typeface="Lato"/>
              <a:cs typeface="Lato"/>
              <a:sym typeface="Lato"/>
            </a:endParaRPr>
          </a:p>
        </p:txBody>
      </p:sp>
      <p:cxnSp>
        <p:nvCxnSpPr>
          <p:cNvPr id="59" name="Google Shape;592;p40">
            <a:extLst>
              <a:ext uri="{FF2B5EF4-FFF2-40B4-BE49-F238E27FC236}">
                <a16:creationId xmlns:a16="http://schemas.microsoft.com/office/drawing/2014/main" id="{11BDC93F-DE28-A6DE-2275-17233A3486BC}"/>
              </a:ext>
            </a:extLst>
          </p:cNvPr>
          <p:cNvCxnSpPr>
            <a:stCxn id="56" idx="0"/>
          </p:cNvCxnSpPr>
          <p:nvPr/>
        </p:nvCxnSpPr>
        <p:spPr>
          <a:xfrm rot="10800000" flipH="1">
            <a:off x="3792833" y="4783665"/>
            <a:ext cx="76500" cy="239400"/>
          </a:xfrm>
          <a:prstGeom prst="straightConnector1">
            <a:avLst/>
          </a:prstGeom>
          <a:noFill/>
          <a:ln w="19050" cap="flat" cmpd="sng">
            <a:solidFill>
              <a:srgbClr val="44546A"/>
            </a:solidFill>
            <a:prstDash val="solid"/>
            <a:round/>
            <a:headEnd type="none" w="sm" len="sm"/>
            <a:tailEnd type="none" w="sm" len="sm"/>
          </a:ln>
        </p:spPr>
      </p:cxnSp>
      <p:cxnSp>
        <p:nvCxnSpPr>
          <p:cNvPr id="60" name="Google Shape;593;p40">
            <a:extLst>
              <a:ext uri="{FF2B5EF4-FFF2-40B4-BE49-F238E27FC236}">
                <a16:creationId xmlns:a16="http://schemas.microsoft.com/office/drawing/2014/main" id="{3509D782-1A99-9142-4BE3-246B45C2BE63}"/>
              </a:ext>
            </a:extLst>
          </p:cNvPr>
          <p:cNvCxnSpPr>
            <a:stCxn id="55" idx="0"/>
          </p:cNvCxnSpPr>
          <p:nvPr/>
        </p:nvCxnSpPr>
        <p:spPr>
          <a:xfrm rot="10800000">
            <a:off x="4000315" y="4786070"/>
            <a:ext cx="47700" cy="237000"/>
          </a:xfrm>
          <a:prstGeom prst="straightConnector1">
            <a:avLst/>
          </a:prstGeom>
          <a:noFill/>
          <a:ln w="19050" cap="flat" cmpd="sng">
            <a:solidFill>
              <a:srgbClr val="44546A"/>
            </a:solidFill>
            <a:prstDash val="solid"/>
            <a:round/>
            <a:headEnd type="none" w="sm" len="sm"/>
            <a:tailEnd type="none" w="sm" len="sm"/>
          </a:ln>
        </p:spPr>
      </p:cxnSp>
      <p:cxnSp>
        <p:nvCxnSpPr>
          <p:cNvPr id="61" name="Google Shape;594;p40">
            <a:extLst>
              <a:ext uri="{FF2B5EF4-FFF2-40B4-BE49-F238E27FC236}">
                <a16:creationId xmlns:a16="http://schemas.microsoft.com/office/drawing/2014/main" id="{7BDEB4FA-9E52-B5AF-D57F-3EF56585BC93}"/>
              </a:ext>
            </a:extLst>
          </p:cNvPr>
          <p:cNvCxnSpPr>
            <a:stCxn id="55" idx="0"/>
          </p:cNvCxnSpPr>
          <p:nvPr/>
        </p:nvCxnSpPr>
        <p:spPr>
          <a:xfrm rot="10800000" flipH="1">
            <a:off x="4048015" y="4584770"/>
            <a:ext cx="154800" cy="438300"/>
          </a:xfrm>
          <a:prstGeom prst="straightConnector1">
            <a:avLst/>
          </a:prstGeom>
          <a:noFill/>
          <a:ln w="19050" cap="flat" cmpd="sng">
            <a:solidFill>
              <a:srgbClr val="44546A"/>
            </a:solidFill>
            <a:prstDash val="solid"/>
            <a:round/>
            <a:headEnd type="none" w="sm" len="sm"/>
            <a:tailEnd type="none" w="sm" len="sm"/>
          </a:ln>
        </p:spPr>
      </p:cxnSp>
      <p:cxnSp>
        <p:nvCxnSpPr>
          <p:cNvPr id="62" name="Google Shape;595;p40">
            <a:extLst>
              <a:ext uri="{FF2B5EF4-FFF2-40B4-BE49-F238E27FC236}">
                <a16:creationId xmlns:a16="http://schemas.microsoft.com/office/drawing/2014/main" id="{C0921741-DD4F-6B04-D9C8-485A806E00C3}"/>
              </a:ext>
            </a:extLst>
          </p:cNvPr>
          <p:cNvCxnSpPr>
            <a:stCxn id="54" idx="0"/>
          </p:cNvCxnSpPr>
          <p:nvPr/>
        </p:nvCxnSpPr>
        <p:spPr>
          <a:xfrm rot="10800000" flipH="1">
            <a:off x="4295254" y="4922276"/>
            <a:ext cx="36300" cy="100800"/>
          </a:xfrm>
          <a:prstGeom prst="straightConnector1">
            <a:avLst/>
          </a:prstGeom>
          <a:noFill/>
          <a:ln w="19050" cap="flat" cmpd="sng">
            <a:solidFill>
              <a:srgbClr val="44546A"/>
            </a:solidFill>
            <a:prstDash val="solid"/>
            <a:round/>
            <a:headEnd type="none" w="sm" len="sm"/>
            <a:tailEnd type="none" w="sm" len="sm"/>
          </a:ln>
        </p:spPr>
      </p:cxnSp>
      <p:cxnSp>
        <p:nvCxnSpPr>
          <p:cNvPr id="63" name="Google Shape;596;p40">
            <a:extLst>
              <a:ext uri="{FF2B5EF4-FFF2-40B4-BE49-F238E27FC236}">
                <a16:creationId xmlns:a16="http://schemas.microsoft.com/office/drawing/2014/main" id="{4168EB51-CA0D-560B-6F4E-A401BD71F014}"/>
              </a:ext>
            </a:extLst>
          </p:cNvPr>
          <p:cNvCxnSpPr/>
          <p:nvPr/>
        </p:nvCxnSpPr>
        <p:spPr>
          <a:xfrm rot="10800000">
            <a:off x="4428725" y="4917471"/>
            <a:ext cx="55500" cy="489600"/>
          </a:xfrm>
          <a:prstGeom prst="straightConnector1">
            <a:avLst/>
          </a:prstGeom>
          <a:noFill/>
          <a:ln w="19050" cap="flat" cmpd="sng">
            <a:solidFill>
              <a:srgbClr val="44546A"/>
            </a:solidFill>
            <a:prstDash val="solid"/>
            <a:round/>
            <a:headEnd type="none" w="sm" len="sm"/>
            <a:tailEnd type="none" w="sm" len="sm"/>
          </a:ln>
        </p:spPr>
      </p:cxnSp>
      <p:cxnSp>
        <p:nvCxnSpPr>
          <p:cNvPr id="64" name="Google Shape;597;p40">
            <a:extLst>
              <a:ext uri="{FF2B5EF4-FFF2-40B4-BE49-F238E27FC236}">
                <a16:creationId xmlns:a16="http://schemas.microsoft.com/office/drawing/2014/main" id="{2C1AC1E6-260F-430B-E5D3-42F76B4D12B7}"/>
              </a:ext>
            </a:extLst>
          </p:cNvPr>
          <p:cNvCxnSpPr>
            <a:stCxn id="57" idx="0"/>
            <a:endCxn id="78" idx="2"/>
          </p:cNvCxnSpPr>
          <p:nvPr/>
        </p:nvCxnSpPr>
        <p:spPr>
          <a:xfrm rot="10800000" flipH="1">
            <a:off x="4818259" y="4922509"/>
            <a:ext cx="182400" cy="178200"/>
          </a:xfrm>
          <a:prstGeom prst="straightConnector1">
            <a:avLst/>
          </a:prstGeom>
          <a:noFill/>
          <a:ln w="19050" cap="flat" cmpd="sng">
            <a:solidFill>
              <a:srgbClr val="44546A"/>
            </a:solidFill>
            <a:prstDash val="solid"/>
            <a:round/>
            <a:headEnd type="none" w="sm" len="sm"/>
            <a:tailEnd type="none" w="sm" len="sm"/>
          </a:ln>
        </p:spPr>
      </p:cxnSp>
      <p:cxnSp>
        <p:nvCxnSpPr>
          <p:cNvPr id="65" name="Google Shape;598;p40">
            <a:extLst>
              <a:ext uri="{FF2B5EF4-FFF2-40B4-BE49-F238E27FC236}">
                <a16:creationId xmlns:a16="http://schemas.microsoft.com/office/drawing/2014/main" id="{9FA122E5-0DC5-4903-92D6-15CA64C45063}"/>
              </a:ext>
            </a:extLst>
          </p:cNvPr>
          <p:cNvCxnSpPr>
            <a:stCxn id="58" idx="0"/>
            <a:endCxn id="78" idx="2"/>
          </p:cNvCxnSpPr>
          <p:nvPr/>
        </p:nvCxnSpPr>
        <p:spPr>
          <a:xfrm rot="10800000" flipH="1">
            <a:off x="5000348" y="4922263"/>
            <a:ext cx="300" cy="177000"/>
          </a:xfrm>
          <a:prstGeom prst="straightConnector1">
            <a:avLst/>
          </a:prstGeom>
          <a:noFill/>
          <a:ln w="19050" cap="flat" cmpd="sng">
            <a:solidFill>
              <a:srgbClr val="44546A"/>
            </a:solidFill>
            <a:prstDash val="solid"/>
            <a:round/>
            <a:headEnd type="none" w="sm" len="sm"/>
            <a:tailEnd type="none" w="sm" len="sm"/>
          </a:ln>
        </p:spPr>
      </p:cxnSp>
      <p:grpSp>
        <p:nvGrpSpPr>
          <p:cNvPr id="66" name="Google Shape;599;p40">
            <a:extLst>
              <a:ext uri="{FF2B5EF4-FFF2-40B4-BE49-F238E27FC236}">
                <a16:creationId xmlns:a16="http://schemas.microsoft.com/office/drawing/2014/main" id="{4B4AB67D-1EE3-A9DD-71F7-F78D8A9C2212}"/>
              </a:ext>
            </a:extLst>
          </p:cNvPr>
          <p:cNvGrpSpPr/>
          <p:nvPr/>
        </p:nvGrpSpPr>
        <p:grpSpPr>
          <a:xfrm>
            <a:off x="5000775" y="4922386"/>
            <a:ext cx="246881" cy="314301"/>
            <a:chOff x="3070469" y="4796394"/>
            <a:chExt cx="654508" cy="878672"/>
          </a:xfrm>
        </p:grpSpPr>
        <p:sp>
          <p:nvSpPr>
            <p:cNvPr id="67" name="Google Shape;600;p40">
              <a:extLst>
                <a:ext uri="{FF2B5EF4-FFF2-40B4-BE49-F238E27FC236}">
                  <a16:creationId xmlns:a16="http://schemas.microsoft.com/office/drawing/2014/main" id="{79262BDF-4AA4-6398-AFF2-2C452A9480DB}"/>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7</a:t>
              </a:r>
              <a:endParaRPr sz="1000" i="0" u="none" strike="noStrike" cap="none">
                <a:solidFill>
                  <a:srgbClr val="000000"/>
                </a:solidFill>
                <a:latin typeface="Lato"/>
                <a:ea typeface="Lato"/>
                <a:cs typeface="Lato"/>
                <a:sym typeface="Lato"/>
              </a:endParaRPr>
            </a:p>
          </p:txBody>
        </p:sp>
        <p:cxnSp>
          <p:nvCxnSpPr>
            <p:cNvPr id="68" name="Google Shape;601;p40">
              <a:extLst>
                <a:ext uri="{FF2B5EF4-FFF2-40B4-BE49-F238E27FC236}">
                  <a16:creationId xmlns:a16="http://schemas.microsoft.com/office/drawing/2014/main" id="{9BAD3F4E-B663-796B-2531-C7C668B2C47C}"/>
                </a:ext>
              </a:extLst>
            </p:cNvPr>
            <p:cNvCxnSpPr>
              <a:stCxn id="67" idx="0"/>
              <a:endCxn id="78" idx="2"/>
            </p:cNvCxnSpPr>
            <p:nvPr/>
          </p:nvCxnSpPr>
          <p:spPr>
            <a:xfrm flipH="1" flipV="1">
              <a:off x="3070469" y="4796394"/>
              <a:ext cx="456359" cy="493771"/>
            </a:xfrm>
            <a:prstGeom prst="straightConnector1">
              <a:avLst/>
            </a:prstGeom>
            <a:noFill/>
            <a:ln w="19050" cap="flat" cmpd="sng">
              <a:solidFill>
                <a:srgbClr val="44546A"/>
              </a:solidFill>
              <a:prstDash val="solid"/>
              <a:round/>
              <a:headEnd type="none" w="sm" len="sm"/>
              <a:tailEnd type="none" w="sm" len="sm"/>
            </a:ln>
          </p:spPr>
        </p:cxnSp>
      </p:grpSp>
      <p:sp>
        <p:nvSpPr>
          <p:cNvPr id="69" name="Google Shape;602;p40">
            <a:extLst>
              <a:ext uri="{FF2B5EF4-FFF2-40B4-BE49-F238E27FC236}">
                <a16:creationId xmlns:a16="http://schemas.microsoft.com/office/drawing/2014/main" id="{57880957-D7B1-C79F-E4E7-3D9675B9BF3E}"/>
              </a:ext>
            </a:extLst>
          </p:cNvPr>
          <p:cNvSpPr/>
          <p:nvPr/>
        </p:nvSpPr>
        <p:spPr>
          <a:xfrm>
            <a:off x="4209621" y="5744409"/>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4</a:t>
            </a:r>
            <a:endParaRPr sz="1000" i="0" u="none" strike="noStrike" cap="none">
              <a:solidFill>
                <a:srgbClr val="000000"/>
              </a:solidFill>
              <a:latin typeface="Lato"/>
              <a:ea typeface="Lato"/>
              <a:cs typeface="Lato"/>
              <a:sym typeface="Lato"/>
            </a:endParaRPr>
          </a:p>
        </p:txBody>
      </p:sp>
      <p:sp>
        <p:nvSpPr>
          <p:cNvPr id="70" name="Google Shape;603;p40">
            <a:extLst>
              <a:ext uri="{FF2B5EF4-FFF2-40B4-BE49-F238E27FC236}">
                <a16:creationId xmlns:a16="http://schemas.microsoft.com/office/drawing/2014/main" id="{25281964-6E50-661E-6A5B-E977E0B606D5}"/>
              </a:ext>
            </a:extLst>
          </p:cNvPr>
          <p:cNvSpPr/>
          <p:nvPr/>
        </p:nvSpPr>
        <p:spPr>
          <a:xfrm>
            <a:off x="4391711" y="5742963"/>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8</a:t>
            </a:r>
            <a:endParaRPr sz="1000" i="0" u="none" strike="noStrike" cap="none">
              <a:solidFill>
                <a:srgbClr val="000000"/>
              </a:solidFill>
              <a:latin typeface="Lato"/>
              <a:ea typeface="Lato"/>
              <a:cs typeface="Lato"/>
              <a:sym typeface="Lato"/>
            </a:endParaRPr>
          </a:p>
        </p:txBody>
      </p:sp>
      <p:cxnSp>
        <p:nvCxnSpPr>
          <p:cNvPr id="71" name="Google Shape;604;p40">
            <a:extLst>
              <a:ext uri="{FF2B5EF4-FFF2-40B4-BE49-F238E27FC236}">
                <a16:creationId xmlns:a16="http://schemas.microsoft.com/office/drawing/2014/main" id="{94694DC7-8F1E-C854-F53F-8137BF373BB4}"/>
              </a:ext>
            </a:extLst>
          </p:cNvPr>
          <p:cNvCxnSpPr>
            <a:stCxn id="69" idx="0"/>
          </p:cNvCxnSpPr>
          <p:nvPr/>
        </p:nvCxnSpPr>
        <p:spPr>
          <a:xfrm rot="10800000" flipH="1">
            <a:off x="4284321" y="5601909"/>
            <a:ext cx="125400" cy="142500"/>
          </a:xfrm>
          <a:prstGeom prst="straightConnector1">
            <a:avLst/>
          </a:prstGeom>
          <a:noFill/>
          <a:ln w="19050" cap="flat" cmpd="sng">
            <a:solidFill>
              <a:srgbClr val="44546A"/>
            </a:solidFill>
            <a:prstDash val="solid"/>
            <a:round/>
            <a:headEnd type="none" w="sm" len="sm"/>
            <a:tailEnd type="none" w="sm" len="sm"/>
          </a:ln>
        </p:spPr>
      </p:cxnSp>
      <p:cxnSp>
        <p:nvCxnSpPr>
          <p:cNvPr id="72" name="Google Shape;605;p40">
            <a:extLst>
              <a:ext uri="{FF2B5EF4-FFF2-40B4-BE49-F238E27FC236}">
                <a16:creationId xmlns:a16="http://schemas.microsoft.com/office/drawing/2014/main" id="{CFE9268C-ECE8-4692-D9B3-CA11CD3B0748}"/>
              </a:ext>
            </a:extLst>
          </p:cNvPr>
          <p:cNvCxnSpPr>
            <a:stCxn id="70" idx="0"/>
          </p:cNvCxnSpPr>
          <p:nvPr/>
        </p:nvCxnSpPr>
        <p:spPr>
          <a:xfrm rot="10800000" flipH="1">
            <a:off x="4466411" y="5598363"/>
            <a:ext cx="15600" cy="144600"/>
          </a:xfrm>
          <a:prstGeom prst="straightConnector1">
            <a:avLst/>
          </a:prstGeom>
          <a:noFill/>
          <a:ln w="19050" cap="flat" cmpd="sng">
            <a:solidFill>
              <a:srgbClr val="44546A"/>
            </a:solidFill>
            <a:prstDash val="solid"/>
            <a:round/>
            <a:headEnd type="none" w="sm" len="sm"/>
            <a:tailEnd type="none" w="sm" len="sm"/>
          </a:ln>
        </p:spPr>
      </p:cxnSp>
      <p:sp>
        <p:nvSpPr>
          <p:cNvPr id="73" name="Google Shape;606;p40">
            <a:extLst>
              <a:ext uri="{FF2B5EF4-FFF2-40B4-BE49-F238E27FC236}">
                <a16:creationId xmlns:a16="http://schemas.microsoft.com/office/drawing/2014/main" id="{BE66A30A-7AAF-0847-9D8D-965B9C3DC5E6}"/>
              </a:ext>
            </a:extLst>
          </p:cNvPr>
          <p:cNvSpPr/>
          <p:nvPr/>
        </p:nvSpPr>
        <p:spPr>
          <a:xfrm rot="-5400000">
            <a:off x="4378946" y="5402929"/>
            <a:ext cx="191538" cy="19807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000" i="0" u="none" strike="noStrike" cap="none">
              <a:solidFill>
                <a:srgbClr val="000000"/>
              </a:solidFill>
              <a:latin typeface="Lato"/>
              <a:ea typeface="Lato"/>
              <a:cs typeface="Lato"/>
              <a:sym typeface="Lato"/>
            </a:endParaRPr>
          </a:p>
        </p:txBody>
      </p:sp>
      <p:grpSp>
        <p:nvGrpSpPr>
          <p:cNvPr id="74" name="Google Shape;607;p40">
            <a:extLst>
              <a:ext uri="{FF2B5EF4-FFF2-40B4-BE49-F238E27FC236}">
                <a16:creationId xmlns:a16="http://schemas.microsoft.com/office/drawing/2014/main" id="{539B04F1-E29A-F71B-DB74-31ACD06B2D03}"/>
              </a:ext>
            </a:extLst>
          </p:cNvPr>
          <p:cNvGrpSpPr/>
          <p:nvPr/>
        </p:nvGrpSpPr>
        <p:grpSpPr>
          <a:xfrm>
            <a:off x="4540300" y="5598268"/>
            <a:ext cx="173418" cy="282118"/>
            <a:chOff x="3265227" y="4886366"/>
            <a:chExt cx="459750" cy="788700"/>
          </a:xfrm>
        </p:grpSpPr>
        <p:sp>
          <p:nvSpPr>
            <p:cNvPr id="75" name="Google Shape;608;p40">
              <a:extLst>
                <a:ext uri="{FF2B5EF4-FFF2-40B4-BE49-F238E27FC236}">
                  <a16:creationId xmlns:a16="http://schemas.microsoft.com/office/drawing/2014/main" id="{5746A327-0ADA-20A0-3ED3-02F3098D8D7F}"/>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9</a:t>
              </a:r>
              <a:endParaRPr sz="1000" i="0" u="none" strike="noStrike" cap="none">
                <a:solidFill>
                  <a:srgbClr val="000000"/>
                </a:solidFill>
                <a:latin typeface="Lato"/>
                <a:ea typeface="Lato"/>
                <a:cs typeface="Lato"/>
                <a:sym typeface="Lato"/>
              </a:endParaRPr>
            </a:p>
          </p:txBody>
        </p:sp>
        <p:cxnSp>
          <p:nvCxnSpPr>
            <p:cNvPr id="76" name="Google Shape;609;p40">
              <a:extLst>
                <a:ext uri="{FF2B5EF4-FFF2-40B4-BE49-F238E27FC236}">
                  <a16:creationId xmlns:a16="http://schemas.microsoft.com/office/drawing/2014/main" id="{F81949C4-AFDB-E7CC-D504-0E0B06662DDC}"/>
                </a:ext>
              </a:extLst>
            </p:cNvPr>
            <p:cNvCxnSpPr>
              <a:stCxn id="75" idx="0"/>
            </p:cNvCxnSpPr>
            <p:nvPr/>
          </p:nvCxnSpPr>
          <p:spPr>
            <a:xfrm rot="10800000">
              <a:off x="3265227" y="4886366"/>
              <a:ext cx="261600" cy="403800"/>
            </a:xfrm>
            <a:prstGeom prst="straightConnector1">
              <a:avLst/>
            </a:prstGeom>
            <a:noFill/>
            <a:ln w="19050" cap="flat" cmpd="sng">
              <a:solidFill>
                <a:srgbClr val="44546A"/>
              </a:solidFill>
              <a:prstDash val="solid"/>
              <a:round/>
              <a:headEnd type="none" w="sm" len="sm"/>
              <a:tailEnd type="none" w="sm" len="sm"/>
            </a:ln>
          </p:spPr>
        </p:cxnSp>
      </p:grpSp>
      <p:grpSp>
        <p:nvGrpSpPr>
          <p:cNvPr id="77" name="Google Shape;610;p40">
            <a:extLst>
              <a:ext uri="{FF2B5EF4-FFF2-40B4-BE49-F238E27FC236}">
                <a16:creationId xmlns:a16="http://schemas.microsoft.com/office/drawing/2014/main" id="{7355C3BF-4E3C-2383-0356-A8597BAF3D3F}"/>
              </a:ext>
            </a:extLst>
          </p:cNvPr>
          <p:cNvGrpSpPr/>
          <p:nvPr/>
        </p:nvGrpSpPr>
        <p:grpSpPr>
          <a:xfrm>
            <a:off x="4818373" y="4685532"/>
            <a:ext cx="368832" cy="236877"/>
            <a:chOff x="-1" y="0"/>
            <a:chExt cx="252055" cy="144314"/>
          </a:xfrm>
        </p:grpSpPr>
        <p:sp>
          <p:nvSpPr>
            <p:cNvPr id="78" name="Google Shape;584;p40">
              <a:extLst>
                <a:ext uri="{FF2B5EF4-FFF2-40B4-BE49-F238E27FC236}">
                  <a16:creationId xmlns:a16="http://schemas.microsoft.com/office/drawing/2014/main" id="{C586E4BD-31C7-B7F2-4731-9D768E2289F1}"/>
                </a:ext>
              </a:extLst>
            </p:cNvPr>
            <p:cNvSpPr/>
            <p:nvPr/>
          </p:nvSpPr>
          <p:spPr>
            <a:xfrm>
              <a:off x="-1" y="0"/>
              <a:ext cx="249300" cy="144300"/>
            </a:xfrm>
            <a:prstGeom prst="rect">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9" name="Google Shape;611;p40">
              <a:extLst>
                <a:ext uri="{FF2B5EF4-FFF2-40B4-BE49-F238E27FC236}">
                  <a16:creationId xmlns:a16="http://schemas.microsoft.com/office/drawing/2014/main" id="{3CD66F86-9085-A775-40B0-1E7A81E6E17B}"/>
                </a:ext>
              </a:extLst>
            </p:cNvPr>
            <p:cNvCxnSpPr/>
            <p:nvPr/>
          </p:nvCxnSpPr>
          <p:spPr>
            <a:xfrm>
              <a:off x="-1" y="72173"/>
              <a:ext cx="249300" cy="0"/>
            </a:xfrm>
            <a:prstGeom prst="straightConnector1">
              <a:avLst/>
            </a:prstGeom>
            <a:noFill/>
            <a:ln w="19050" cap="flat" cmpd="sng">
              <a:solidFill>
                <a:srgbClr val="44546A"/>
              </a:solidFill>
              <a:prstDash val="solid"/>
              <a:round/>
              <a:headEnd type="none" w="sm" len="sm"/>
              <a:tailEnd type="none" w="sm" len="sm"/>
            </a:ln>
          </p:spPr>
        </p:cxnSp>
        <p:sp>
          <p:nvSpPr>
            <p:cNvPr id="80" name="Google Shape;612;p40">
              <a:extLst>
                <a:ext uri="{FF2B5EF4-FFF2-40B4-BE49-F238E27FC236}">
                  <a16:creationId xmlns:a16="http://schemas.microsoft.com/office/drawing/2014/main" id="{4E1A6E27-3F44-8E74-BBD7-52264B2CF246}"/>
                </a:ext>
              </a:extLst>
            </p:cNvPr>
            <p:cNvSpPr/>
            <p:nvPr/>
          </p:nvSpPr>
          <p:spPr>
            <a:xfrm flipH="1">
              <a:off x="181584" y="105650"/>
              <a:ext cx="70470" cy="38664"/>
            </a:xfrm>
            <a:custGeom>
              <a:avLst/>
              <a:gdLst/>
              <a:ahLst/>
              <a:cxnLst/>
              <a:rect l="l" t="t" r="r" b="b"/>
              <a:pathLst>
                <a:path w="21600" h="21600" extrusionOk="0">
                  <a:moveTo>
                    <a:pt x="0" y="0"/>
                  </a:moveTo>
                  <a:lnTo>
                    <a:pt x="10800" y="0"/>
                  </a:lnTo>
                  <a:lnTo>
                    <a:pt x="10800" y="21600"/>
                  </a:lnTo>
                  <a:lnTo>
                    <a:pt x="21600" y="21600"/>
                  </a:lnTo>
                </a:path>
              </a:pathLst>
            </a:custGeom>
            <a:noFill/>
            <a:ln w="19050"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 name="Google Shape;613;p40">
            <a:extLst>
              <a:ext uri="{FF2B5EF4-FFF2-40B4-BE49-F238E27FC236}">
                <a16:creationId xmlns:a16="http://schemas.microsoft.com/office/drawing/2014/main" id="{6C744A29-CC3C-C5F0-AF15-9AF65B3E9E9B}"/>
              </a:ext>
            </a:extLst>
          </p:cNvPr>
          <p:cNvSpPr/>
          <p:nvPr/>
        </p:nvSpPr>
        <p:spPr>
          <a:xfrm rot="5400000">
            <a:off x="6650473" y="5702509"/>
            <a:ext cx="273240" cy="2681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82" name="Google Shape;614;p40">
            <a:extLst>
              <a:ext uri="{FF2B5EF4-FFF2-40B4-BE49-F238E27FC236}">
                <a16:creationId xmlns:a16="http://schemas.microsoft.com/office/drawing/2014/main" id="{E3CFCBCC-2ED0-EBC5-0ED0-70B373904DFB}"/>
              </a:ext>
            </a:extLst>
          </p:cNvPr>
          <p:cNvCxnSpPr/>
          <p:nvPr/>
        </p:nvCxnSpPr>
        <p:spPr>
          <a:xfrm flipH="1">
            <a:off x="6450116" y="5899445"/>
            <a:ext cx="299400" cy="343800"/>
          </a:xfrm>
          <a:prstGeom prst="straightConnector1">
            <a:avLst/>
          </a:prstGeom>
          <a:noFill/>
          <a:ln w="19050" cap="flat" cmpd="sng">
            <a:solidFill>
              <a:srgbClr val="44546A"/>
            </a:solidFill>
            <a:prstDash val="solid"/>
            <a:round/>
            <a:headEnd type="none" w="sm" len="sm"/>
            <a:tailEnd type="none" w="sm" len="sm"/>
          </a:ln>
        </p:spPr>
      </p:cxnSp>
      <p:sp>
        <p:nvSpPr>
          <p:cNvPr id="83" name="Google Shape;615;p40">
            <a:extLst>
              <a:ext uri="{FF2B5EF4-FFF2-40B4-BE49-F238E27FC236}">
                <a16:creationId xmlns:a16="http://schemas.microsoft.com/office/drawing/2014/main" id="{AE76FF2E-A0A7-A8DF-0DCD-F03F1B57052F}"/>
              </a:ext>
            </a:extLst>
          </p:cNvPr>
          <p:cNvSpPr/>
          <p:nvPr/>
        </p:nvSpPr>
        <p:spPr>
          <a:xfrm rot="-5400000">
            <a:off x="6681927" y="6052960"/>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84" name="Google Shape;616;p40">
            <a:extLst>
              <a:ext uri="{FF2B5EF4-FFF2-40B4-BE49-F238E27FC236}">
                <a16:creationId xmlns:a16="http://schemas.microsoft.com/office/drawing/2014/main" id="{4B028BBF-E46F-4EB6-D7A8-E6CBA65FD8DE}"/>
              </a:ext>
            </a:extLst>
          </p:cNvPr>
          <p:cNvCxnSpPr/>
          <p:nvPr/>
        </p:nvCxnSpPr>
        <p:spPr>
          <a:xfrm rot="10800000" flipH="1">
            <a:off x="6791726" y="5894724"/>
            <a:ext cx="900" cy="150300"/>
          </a:xfrm>
          <a:prstGeom prst="straightConnector1">
            <a:avLst/>
          </a:prstGeom>
          <a:noFill/>
          <a:ln w="19050" cap="flat" cmpd="sng">
            <a:solidFill>
              <a:srgbClr val="44546A"/>
            </a:solidFill>
            <a:prstDash val="solid"/>
            <a:round/>
            <a:headEnd type="none" w="sm" len="sm"/>
            <a:tailEnd type="none" w="sm" len="sm"/>
          </a:ln>
        </p:spPr>
      </p:cxnSp>
      <p:cxnSp>
        <p:nvCxnSpPr>
          <p:cNvPr id="85" name="Google Shape;617;p40">
            <a:extLst>
              <a:ext uri="{FF2B5EF4-FFF2-40B4-BE49-F238E27FC236}">
                <a16:creationId xmlns:a16="http://schemas.microsoft.com/office/drawing/2014/main" id="{8134F8C9-F313-E77D-1B6E-6CC5597EA898}"/>
              </a:ext>
            </a:extLst>
          </p:cNvPr>
          <p:cNvCxnSpPr>
            <a:stCxn id="102" idx="0"/>
          </p:cNvCxnSpPr>
          <p:nvPr/>
        </p:nvCxnSpPr>
        <p:spPr>
          <a:xfrm rot="10800000">
            <a:off x="6863473" y="5911932"/>
            <a:ext cx="499500" cy="373800"/>
          </a:xfrm>
          <a:prstGeom prst="straightConnector1">
            <a:avLst/>
          </a:prstGeom>
          <a:noFill/>
          <a:ln w="19050" cap="flat" cmpd="sng">
            <a:solidFill>
              <a:srgbClr val="44546A"/>
            </a:solidFill>
            <a:prstDash val="solid"/>
            <a:round/>
            <a:headEnd type="none" w="sm" len="sm"/>
            <a:tailEnd type="none" w="sm" len="sm"/>
          </a:ln>
        </p:spPr>
      </p:cxnSp>
      <p:cxnSp>
        <p:nvCxnSpPr>
          <p:cNvPr id="86" name="Google Shape;619;p40">
            <a:extLst>
              <a:ext uri="{FF2B5EF4-FFF2-40B4-BE49-F238E27FC236}">
                <a16:creationId xmlns:a16="http://schemas.microsoft.com/office/drawing/2014/main" id="{19E10E8D-2B9D-75A7-BE78-2A3579203713}"/>
              </a:ext>
            </a:extLst>
          </p:cNvPr>
          <p:cNvCxnSpPr>
            <a:stCxn id="88" idx="0"/>
          </p:cNvCxnSpPr>
          <p:nvPr/>
        </p:nvCxnSpPr>
        <p:spPr>
          <a:xfrm rot="10800000">
            <a:off x="6852191" y="6263401"/>
            <a:ext cx="58200" cy="402900"/>
          </a:xfrm>
          <a:prstGeom prst="straightConnector1">
            <a:avLst/>
          </a:prstGeom>
          <a:noFill/>
          <a:ln w="19050" cap="flat" cmpd="sng">
            <a:solidFill>
              <a:srgbClr val="44546A"/>
            </a:solidFill>
            <a:prstDash val="solid"/>
            <a:round/>
            <a:headEnd type="none" w="sm" len="sm"/>
            <a:tailEnd type="none" w="sm" len="sm"/>
          </a:ln>
        </p:spPr>
      </p:cxnSp>
      <p:sp>
        <p:nvSpPr>
          <p:cNvPr id="87" name="Google Shape;621;p40">
            <a:extLst>
              <a:ext uri="{FF2B5EF4-FFF2-40B4-BE49-F238E27FC236}">
                <a16:creationId xmlns:a16="http://schemas.microsoft.com/office/drawing/2014/main" id="{7EC1814B-D41D-68F4-B53F-ECB65EF6A80B}"/>
              </a:ext>
            </a:extLst>
          </p:cNvPr>
          <p:cNvSpPr/>
          <p:nvPr/>
        </p:nvSpPr>
        <p:spPr>
          <a:xfrm rot="-5400000">
            <a:off x="6341815" y="6250999"/>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 name="Google Shape;620;p40">
            <a:extLst>
              <a:ext uri="{FF2B5EF4-FFF2-40B4-BE49-F238E27FC236}">
                <a16:creationId xmlns:a16="http://schemas.microsoft.com/office/drawing/2014/main" id="{8448333D-C67F-AC6E-AC6A-B2731AB8691D}"/>
              </a:ext>
            </a:extLst>
          </p:cNvPr>
          <p:cNvSpPr/>
          <p:nvPr/>
        </p:nvSpPr>
        <p:spPr>
          <a:xfrm>
            <a:off x="6835691" y="6666301"/>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89" name="Google Shape;622;p40">
            <a:extLst>
              <a:ext uri="{FF2B5EF4-FFF2-40B4-BE49-F238E27FC236}">
                <a16:creationId xmlns:a16="http://schemas.microsoft.com/office/drawing/2014/main" id="{6306702D-5760-0D05-AD78-7A2FCA123F42}"/>
              </a:ext>
            </a:extLst>
          </p:cNvPr>
          <p:cNvSpPr/>
          <p:nvPr/>
        </p:nvSpPr>
        <p:spPr>
          <a:xfrm>
            <a:off x="6487915" y="6699470"/>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90" name="Google Shape;623;p40">
            <a:extLst>
              <a:ext uri="{FF2B5EF4-FFF2-40B4-BE49-F238E27FC236}">
                <a16:creationId xmlns:a16="http://schemas.microsoft.com/office/drawing/2014/main" id="{0852CB4C-E33A-EFA8-3CE0-C96729197287}"/>
              </a:ext>
            </a:extLst>
          </p:cNvPr>
          <p:cNvSpPr/>
          <p:nvPr/>
        </p:nvSpPr>
        <p:spPr>
          <a:xfrm>
            <a:off x="6232733" y="6699465"/>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sp>
        <p:nvSpPr>
          <p:cNvPr id="91" name="Google Shape;624;p40">
            <a:extLst>
              <a:ext uri="{FF2B5EF4-FFF2-40B4-BE49-F238E27FC236}">
                <a16:creationId xmlns:a16="http://schemas.microsoft.com/office/drawing/2014/main" id="{B61D4EA4-89DB-F7F1-1F85-D688663A44F3}"/>
              </a:ext>
            </a:extLst>
          </p:cNvPr>
          <p:cNvSpPr/>
          <p:nvPr/>
        </p:nvSpPr>
        <p:spPr>
          <a:xfrm>
            <a:off x="7105759" y="6700909"/>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5</a:t>
            </a:r>
            <a:endParaRPr sz="1000" i="0" u="none" strike="noStrike" cap="none">
              <a:solidFill>
                <a:srgbClr val="000000"/>
              </a:solidFill>
              <a:latin typeface="Lato"/>
              <a:ea typeface="Lato"/>
              <a:cs typeface="Lato"/>
              <a:sym typeface="Lato"/>
            </a:endParaRPr>
          </a:p>
        </p:txBody>
      </p:sp>
      <p:sp>
        <p:nvSpPr>
          <p:cNvPr id="92" name="Google Shape;625;p40">
            <a:extLst>
              <a:ext uri="{FF2B5EF4-FFF2-40B4-BE49-F238E27FC236}">
                <a16:creationId xmlns:a16="http://schemas.microsoft.com/office/drawing/2014/main" id="{493C5A99-80F6-49E1-040A-60CF7F6A6819}"/>
              </a:ext>
            </a:extLst>
          </p:cNvPr>
          <p:cNvSpPr/>
          <p:nvPr/>
        </p:nvSpPr>
        <p:spPr>
          <a:xfrm>
            <a:off x="7287848" y="6699463"/>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6</a:t>
            </a:r>
            <a:endParaRPr sz="1000" i="0" u="none" strike="noStrike" cap="none">
              <a:solidFill>
                <a:srgbClr val="000000"/>
              </a:solidFill>
              <a:latin typeface="Lato"/>
              <a:ea typeface="Lato"/>
              <a:cs typeface="Lato"/>
              <a:sym typeface="Lato"/>
            </a:endParaRPr>
          </a:p>
        </p:txBody>
      </p:sp>
      <p:cxnSp>
        <p:nvCxnSpPr>
          <p:cNvPr id="93" name="Google Shape;626;p40">
            <a:extLst>
              <a:ext uri="{FF2B5EF4-FFF2-40B4-BE49-F238E27FC236}">
                <a16:creationId xmlns:a16="http://schemas.microsoft.com/office/drawing/2014/main" id="{7D602C6B-86F9-E98D-FBDF-12F37EAA184E}"/>
              </a:ext>
            </a:extLst>
          </p:cNvPr>
          <p:cNvCxnSpPr>
            <a:stCxn id="90" idx="0"/>
          </p:cNvCxnSpPr>
          <p:nvPr/>
        </p:nvCxnSpPr>
        <p:spPr>
          <a:xfrm rot="10800000" flipH="1">
            <a:off x="6307433" y="6460065"/>
            <a:ext cx="76500" cy="239400"/>
          </a:xfrm>
          <a:prstGeom prst="straightConnector1">
            <a:avLst/>
          </a:prstGeom>
          <a:noFill/>
          <a:ln w="19050" cap="flat" cmpd="sng">
            <a:solidFill>
              <a:srgbClr val="44546A"/>
            </a:solidFill>
            <a:prstDash val="solid"/>
            <a:round/>
            <a:headEnd type="none" w="sm" len="sm"/>
            <a:tailEnd type="none" w="sm" len="sm"/>
          </a:ln>
        </p:spPr>
      </p:cxnSp>
      <p:cxnSp>
        <p:nvCxnSpPr>
          <p:cNvPr id="94" name="Google Shape;627;p40">
            <a:extLst>
              <a:ext uri="{FF2B5EF4-FFF2-40B4-BE49-F238E27FC236}">
                <a16:creationId xmlns:a16="http://schemas.microsoft.com/office/drawing/2014/main" id="{29E9FA95-D5FA-1503-E23B-FB40AD86B9BC}"/>
              </a:ext>
            </a:extLst>
          </p:cNvPr>
          <p:cNvCxnSpPr>
            <a:stCxn id="89" idx="0"/>
          </p:cNvCxnSpPr>
          <p:nvPr/>
        </p:nvCxnSpPr>
        <p:spPr>
          <a:xfrm rot="10800000">
            <a:off x="6514915" y="6462470"/>
            <a:ext cx="47700" cy="237000"/>
          </a:xfrm>
          <a:prstGeom prst="straightConnector1">
            <a:avLst/>
          </a:prstGeom>
          <a:noFill/>
          <a:ln w="19050" cap="flat" cmpd="sng">
            <a:solidFill>
              <a:srgbClr val="44546A"/>
            </a:solidFill>
            <a:prstDash val="solid"/>
            <a:round/>
            <a:headEnd type="none" w="sm" len="sm"/>
            <a:tailEnd type="none" w="sm" len="sm"/>
          </a:ln>
        </p:spPr>
      </p:cxnSp>
      <p:cxnSp>
        <p:nvCxnSpPr>
          <p:cNvPr id="95" name="Google Shape;628;p40">
            <a:extLst>
              <a:ext uri="{FF2B5EF4-FFF2-40B4-BE49-F238E27FC236}">
                <a16:creationId xmlns:a16="http://schemas.microsoft.com/office/drawing/2014/main" id="{BCDDB30E-9046-C497-D273-79860839D0F9}"/>
              </a:ext>
            </a:extLst>
          </p:cNvPr>
          <p:cNvCxnSpPr>
            <a:stCxn id="89" idx="0"/>
          </p:cNvCxnSpPr>
          <p:nvPr/>
        </p:nvCxnSpPr>
        <p:spPr>
          <a:xfrm rot="10800000" flipH="1">
            <a:off x="6562615" y="6261170"/>
            <a:ext cx="154800" cy="438300"/>
          </a:xfrm>
          <a:prstGeom prst="straightConnector1">
            <a:avLst/>
          </a:prstGeom>
          <a:noFill/>
          <a:ln w="19050" cap="flat" cmpd="sng">
            <a:solidFill>
              <a:srgbClr val="44546A"/>
            </a:solidFill>
            <a:prstDash val="solid"/>
            <a:round/>
            <a:headEnd type="none" w="sm" len="sm"/>
            <a:tailEnd type="none" w="sm" len="sm"/>
          </a:ln>
        </p:spPr>
      </p:cxnSp>
      <p:cxnSp>
        <p:nvCxnSpPr>
          <p:cNvPr id="96" name="Google Shape;629;p40">
            <a:extLst>
              <a:ext uri="{FF2B5EF4-FFF2-40B4-BE49-F238E27FC236}">
                <a16:creationId xmlns:a16="http://schemas.microsoft.com/office/drawing/2014/main" id="{A6F47EBF-93D2-411D-AC05-C6266C1C871F}"/>
              </a:ext>
            </a:extLst>
          </p:cNvPr>
          <p:cNvCxnSpPr>
            <a:stCxn id="91" idx="0"/>
            <a:endCxn id="102" idx="2"/>
          </p:cNvCxnSpPr>
          <p:nvPr/>
        </p:nvCxnSpPr>
        <p:spPr>
          <a:xfrm rot="10800000" flipH="1">
            <a:off x="7180459" y="6522709"/>
            <a:ext cx="182400" cy="178200"/>
          </a:xfrm>
          <a:prstGeom prst="straightConnector1">
            <a:avLst/>
          </a:prstGeom>
          <a:noFill/>
          <a:ln w="19050" cap="flat" cmpd="sng">
            <a:solidFill>
              <a:srgbClr val="44546A"/>
            </a:solidFill>
            <a:prstDash val="solid"/>
            <a:round/>
            <a:headEnd type="none" w="sm" len="sm"/>
            <a:tailEnd type="none" w="sm" len="sm"/>
          </a:ln>
        </p:spPr>
      </p:cxnSp>
      <p:cxnSp>
        <p:nvCxnSpPr>
          <p:cNvPr id="97" name="Google Shape;630;p40">
            <a:extLst>
              <a:ext uri="{FF2B5EF4-FFF2-40B4-BE49-F238E27FC236}">
                <a16:creationId xmlns:a16="http://schemas.microsoft.com/office/drawing/2014/main" id="{54E7E42D-A00F-CEAF-8953-D2EC5122290D}"/>
              </a:ext>
            </a:extLst>
          </p:cNvPr>
          <p:cNvCxnSpPr>
            <a:stCxn id="92" idx="0"/>
            <a:endCxn id="102" idx="2"/>
          </p:cNvCxnSpPr>
          <p:nvPr/>
        </p:nvCxnSpPr>
        <p:spPr>
          <a:xfrm rot="10800000" flipH="1">
            <a:off x="7362548" y="6522463"/>
            <a:ext cx="300" cy="177000"/>
          </a:xfrm>
          <a:prstGeom prst="straightConnector1">
            <a:avLst/>
          </a:prstGeom>
          <a:noFill/>
          <a:ln w="19050" cap="flat" cmpd="sng">
            <a:solidFill>
              <a:srgbClr val="44546A"/>
            </a:solidFill>
            <a:prstDash val="solid"/>
            <a:round/>
            <a:headEnd type="none" w="sm" len="sm"/>
            <a:tailEnd type="none" w="sm" len="sm"/>
          </a:ln>
        </p:spPr>
      </p:cxnSp>
      <p:grpSp>
        <p:nvGrpSpPr>
          <p:cNvPr id="98" name="Google Shape;631;p40">
            <a:extLst>
              <a:ext uri="{FF2B5EF4-FFF2-40B4-BE49-F238E27FC236}">
                <a16:creationId xmlns:a16="http://schemas.microsoft.com/office/drawing/2014/main" id="{9C86EFBF-AE78-62DB-CB1B-18533C970D87}"/>
              </a:ext>
            </a:extLst>
          </p:cNvPr>
          <p:cNvGrpSpPr/>
          <p:nvPr/>
        </p:nvGrpSpPr>
        <p:grpSpPr>
          <a:xfrm>
            <a:off x="7362975" y="6522586"/>
            <a:ext cx="246881" cy="314301"/>
            <a:chOff x="3070469" y="4796394"/>
            <a:chExt cx="654508" cy="878672"/>
          </a:xfrm>
        </p:grpSpPr>
        <p:sp>
          <p:nvSpPr>
            <p:cNvPr id="99" name="Google Shape;632;p40">
              <a:extLst>
                <a:ext uri="{FF2B5EF4-FFF2-40B4-BE49-F238E27FC236}">
                  <a16:creationId xmlns:a16="http://schemas.microsoft.com/office/drawing/2014/main" id="{46ECA1AB-67E8-6740-8A90-0572A8C53662}"/>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7</a:t>
              </a:r>
              <a:endParaRPr sz="1000" i="0" u="none" strike="noStrike" cap="none">
                <a:solidFill>
                  <a:srgbClr val="000000"/>
                </a:solidFill>
                <a:latin typeface="Lato"/>
                <a:ea typeface="Lato"/>
                <a:cs typeface="Lato"/>
                <a:sym typeface="Lato"/>
              </a:endParaRPr>
            </a:p>
          </p:txBody>
        </p:sp>
        <p:cxnSp>
          <p:nvCxnSpPr>
            <p:cNvPr id="100" name="Google Shape;633;p40">
              <a:extLst>
                <a:ext uri="{FF2B5EF4-FFF2-40B4-BE49-F238E27FC236}">
                  <a16:creationId xmlns:a16="http://schemas.microsoft.com/office/drawing/2014/main" id="{7841DF2A-AD19-AA10-3106-C4D7EB8BAA39}"/>
                </a:ext>
              </a:extLst>
            </p:cNvPr>
            <p:cNvCxnSpPr>
              <a:stCxn id="99" idx="0"/>
              <a:endCxn id="102" idx="2"/>
            </p:cNvCxnSpPr>
            <p:nvPr/>
          </p:nvCxnSpPr>
          <p:spPr>
            <a:xfrm flipH="1" flipV="1">
              <a:off x="3070469" y="4796394"/>
              <a:ext cx="456359" cy="493771"/>
            </a:xfrm>
            <a:prstGeom prst="straightConnector1">
              <a:avLst/>
            </a:prstGeom>
            <a:noFill/>
            <a:ln w="19050" cap="flat" cmpd="sng">
              <a:solidFill>
                <a:srgbClr val="44546A"/>
              </a:solidFill>
              <a:prstDash val="solid"/>
              <a:round/>
              <a:headEnd type="none" w="sm" len="sm"/>
              <a:tailEnd type="none" w="sm" len="sm"/>
            </a:ln>
          </p:spPr>
        </p:cxnSp>
      </p:grpSp>
      <p:grpSp>
        <p:nvGrpSpPr>
          <p:cNvPr id="101" name="Google Shape;634;p40">
            <a:extLst>
              <a:ext uri="{FF2B5EF4-FFF2-40B4-BE49-F238E27FC236}">
                <a16:creationId xmlns:a16="http://schemas.microsoft.com/office/drawing/2014/main" id="{BA05EED8-5059-4047-FB26-6D3B4B13384F}"/>
              </a:ext>
            </a:extLst>
          </p:cNvPr>
          <p:cNvGrpSpPr/>
          <p:nvPr/>
        </p:nvGrpSpPr>
        <p:grpSpPr>
          <a:xfrm>
            <a:off x="7180573" y="6285732"/>
            <a:ext cx="368832" cy="236877"/>
            <a:chOff x="-1" y="0"/>
            <a:chExt cx="252055" cy="144314"/>
          </a:xfrm>
        </p:grpSpPr>
        <p:sp>
          <p:nvSpPr>
            <p:cNvPr id="102" name="Google Shape;618;p40">
              <a:extLst>
                <a:ext uri="{FF2B5EF4-FFF2-40B4-BE49-F238E27FC236}">
                  <a16:creationId xmlns:a16="http://schemas.microsoft.com/office/drawing/2014/main" id="{48ED38F3-1105-707A-0D65-4EDD89E87217}"/>
                </a:ext>
              </a:extLst>
            </p:cNvPr>
            <p:cNvSpPr/>
            <p:nvPr/>
          </p:nvSpPr>
          <p:spPr>
            <a:xfrm>
              <a:off x="-1" y="0"/>
              <a:ext cx="249300" cy="144300"/>
            </a:xfrm>
            <a:prstGeom prst="rect">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3" name="Google Shape;635;p40">
              <a:extLst>
                <a:ext uri="{FF2B5EF4-FFF2-40B4-BE49-F238E27FC236}">
                  <a16:creationId xmlns:a16="http://schemas.microsoft.com/office/drawing/2014/main" id="{2BF6A0AE-FF8E-236C-3559-BE09C41D2E59}"/>
                </a:ext>
              </a:extLst>
            </p:cNvPr>
            <p:cNvCxnSpPr/>
            <p:nvPr/>
          </p:nvCxnSpPr>
          <p:spPr>
            <a:xfrm>
              <a:off x="-1" y="72173"/>
              <a:ext cx="249300" cy="0"/>
            </a:xfrm>
            <a:prstGeom prst="straightConnector1">
              <a:avLst/>
            </a:prstGeom>
            <a:noFill/>
            <a:ln w="19050" cap="flat" cmpd="sng">
              <a:solidFill>
                <a:srgbClr val="44546A"/>
              </a:solidFill>
              <a:prstDash val="solid"/>
              <a:round/>
              <a:headEnd type="none" w="sm" len="sm"/>
              <a:tailEnd type="none" w="sm" len="sm"/>
            </a:ln>
          </p:spPr>
        </p:cxnSp>
        <p:sp>
          <p:nvSpPr>
            <p:cNvPr id="104" name="Google Shape;636;p40">
              <a:extLst>
                <a:ext uri="{FF2B5EF4-FFF2-40B4-BE49-F238E27FC236}">
                  <a16:creationId xmlns:a16="http://schemas.microsoft.com/office/drawing/2014/main" id="{F8650669-6735-BAB8-8593-EEE368DE1562}"/>
                </a:ext>
              </a:extLst>
            </p:cNvPr>
            <p:cNvSpPr/>
            <p:nvPr/>
          </p:nvSpPr>
          <p:spPr>
            <a:xfrm flipH="1">
              <a:off x="181584" y="105650"/>
              <a:ext cx="70470" cy="38664"/>
            </a:xfrm>
            <a:custGeom>
              <a:avLst/>
              <a:gdLst/>
              <a:ahLst/>
              <a:cxnLst/>
              <a:rect l="l" t="t" r="r" b="b"/>
              <a:pathLst>
                <a:path w="21600" h="21600" extrusionOk="0">
                  <a:moveTo>
                    <a:pt x="0" y="0"/>
                  </a:moveTo>
                  <a:lnTo>
                    <a:pt x="10800" y="0"/>
                  </a:lnTo>
                  <a:lnTo>
                    <a:pt x="10800" y="21600"/>
                  </a:lnTo>
                  <a:lnTo>
                    <a:pt x="21600" y="21600"/>
                  </a:lnTo>
                </a:path>
              </a:pathLst>
            </a:custGeom>
            <a:noFill/>
            <a:ln w="19050"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5" name="Google Shape;637;p40">
            <a:extLst>
              <a:ext uri="{FF2B5EF4-FFF2-40B4-BE49-F238E27FC236}">
                <a16:creationId xmlns:a16="http://schemas.microsoft.com/office/drawing/2014/main" id="{C5869159-D8A4-E4B4-1A93-AC14DBA0FEE4}"/>
              </a:ext>
            </a:extLst>
          </p:cNvPr>
          <p:cNvSpPr/>
          <p:nvPr/>
        </p:nvSpPr>
        <p:spPr>
          <a:xfrm rot="5400000">
            <a:off x="8479273" y="5702509"/>
            <a:ext cx="273240" cy="2681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6" name="Google Shape;638;p40">
            <a:extLst>
              <a:ext uri="{FF2B5EF4-FFF2-40B4-BE49-F238E27FC236}">
                <a16:creationId xmlns:a16="http://schemas.microsoft.com/office/drawing/2014/main" id="{F0B7503C-5D79-F9ED-938D-436E6751A6D8}"/>
              </a:ext>
            </a:extLst>
          </p:cNvPr>
          <p:cNvCxnSpPr/>
          <p:nvPr/>
        </p:nvCxnSpPr>
        <p:spPr>
          <a:xfrm flipH="1">
            <a:off x="8278916" y="5899445"/>
            <a:ext cx="299400" cy="343800"/>
          </a:xfrm>
          <a:prstGeom prst="straightConnector1">
            <a:avLst/>
          </a:prstGeom>
          <a:noFill/>
          <a:ln w="19050" cap="flat" cmpd="sng">
            <a:solidFill>
              <a:srgbClr val="44546A"/>
            </a:solidFill>
            <a:prstDash val="solid"/>
            <a:round/>
            <a:headEnd type="none" w="sm" len="sm"/>
            <a:tailEnd type="none" w="sm" len="sm"/>
          </a:ln>
        </p:spPr>
      </p:cxnSp>
      <p:sp>
        <p:nvSpPr>
          <p:cNvPr id="107" name="Google Shape;639;p40">
            <a:extLst>
              <a:ext uri="{FF2B5EF4-FFF2-40B4-BE49-F238E27FC236}">
                <a16:creationId xmlns:a16="http://schemas.microsoft.com/office/drawing/2014/main" id="{3DE7F6BB-7156-8CB8-BB6C-EF5B28452F98}"/>
              </a:ext>
            </a:extLst>
          </p:cNvPr>
          <p:cNvSpPr/>
          <p:nvPr/>
        </p:nvSpPr>
        <p:spPr>
          <a:xfrm rot="-5400000">
            <a:off x="8510727" y="6052960"/>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8" name="Google Shape;640;p40">
            <a:extLst>
              <a:ext uri="{FF2B5EF4-FFF2-40B4-BE49-F238E27FC236}">
                <a16:creationId xmlns:a16="http://schemas.microsoft.com/office/drawing/2014/main" id="{786CD5BA-F46D-70F1-E413-9AEA1F4FC45B}"/>
              </a:ext>
            </a:extLst>
          </p:cNvPr>
          <p:cNvCxnSpPr/>
          <p:nvPr/>
        </p:nvCxnSpPr>
        <p:spPr>
          <a:xfrm rot="10800000" flipH="1">
            <a:off x="8620526" y="5894724"/>
            <a:ext cx="900" cy="150300"/>
          </a:xfrm>
          <a:prstGeom prst="straightConnector1">
            <a:avLst/>
          </a:prstGeom>
          <a:noFill/>
          <a:ln w="19050" cap="flat" cmpd="sng">
            <a:solidFill>
              <a:srgbClr val="44546A"/>
            </a:solidFill>
            <a:prstDash val="solid"/>
            <a:round/>
            <a:headEnd type="none" w="sm" len="sm"/>
            <a:tailEnd type="none" w="sm" len="sm"/>
          </a:ln>
        </p:spPr>
      </p:cxnSp>
      <p:cxnSp>
        <p:nvCxnSpPr>
          <p:cNvPr id="109" name="Google Shape;641;p40">
            <a:extLst>
              <a:ext uri="{FF2B5EF4-FFF2-40B4-BE49-F238E27FC236}">
                <a16:creationId xmlns:a16="http://schemas.microsoft.com/office/drawing/2014/main" id="{4DEE2B7C-7FAC-E4D5-4D94-9CC2F49DA69B}"/>
              </a:ext>
            </a:extLst>
          </p:cNvPr>
          <p:cNvCxnSpPr>
            <a:stCxn id="126" idx="0"/>
          </p:cNvCxnSpPr>
          <p:nvPr/>
        </p:nvCxnSpPr>
        <p:spPr>
          <a:xfrm rot="10800000">
            <a:off x="8692273" y="5911932"/>
            <a:ext cx="499500" cy="373800"/>
          </a:xfrm>
          <a:prstGeom prst="straightConnector1">
            <a:avLst/>
          </a:prstGeom>
          <a:noFill/>
          <a:ln w="19050" cap="flat" cmpd="sng">
            <a:solidFill>
              <a:srgbClr val="44546A"/>
            </a:solidFill>
            <a:prstDash val="solid"/>
            <a:round/>
            <a:headEnd type="none" w="sm" len="sm"/>
            <a:tailEnd type="none" w="sm" len="sm"/>
          </a:ln>
        </p:spPr>
      </p:cxnSp>
      <p:cxnSp>
        <p:nvCxnSpPr>
          <p:cNvPr id="110" name="Google Shape;643;p40">
            <a:extLst>
              <a:ext uri="{FF2B5EF4-FFF2-40B4-BE49-F238E27FC236}">
                <a16:creationId xmlns:a16="http://schemas.microsoft.com/office/drawing/2014/main" id="{DD33A01F-DE4A-A270-5BDE-A38EDE19C15B}"/>
              </a:ext>
            </a:extLst>
          </p:cNvPr>
          <p:cNvCxnSpPr>
            <a:stCxn id="112" idx="0"/>
          </p:cNvCxnSpPr>
          <p:nvPr/>
        </p:nvCxnSpPr>
        <p:spPr>
          <a:xfrm rot="10800000">
            <a:off x="8680991" y="6263401"/>
            <a:ext cx="58200" cy="402900"/>
          </a:xfrm>
          <a:prstGeom prst="straightConnector1">
            <a:avLst/>
          </a:prstGeom>
          <a:noFill/>
          <a:ln w="19050" cap="flat" cmpd="sng">
            <a:solidFill>
              <a:srgbClr val="44546A"/>
            </a:solidFill>
            <a:prstDash val="solid"/>
            <a:round/>
            <a:headEnd type="none" w="sm" len="sm"/>
            <a:tailEnd type="none" w="sm" len="sm"/>
          </a:ln>
        </p:spPr>
      </p:cxnSp>
      <p:sp>
        <p:nvSpPr>
          <p:cNvPr id="111" name="Google Shape;645;p40">
            <a:extLst>
              <a:ext uri="{FF2B5EF4-FFF2-40B4-BE49-F238E27FC236}">
                <a16:creationId xmlns:a16="http://schemas.microsoft.com/office/drawing/2014/main" id="{4068DFD3-747C-9BD2-16AB-378C3F2ED478}"/>
              </a:ext>
            </a:extLst>
          </p:cNvPr>
          <p:cNvSpPr/>
          <p:nvPr/>
        </p:nvSpPr>
        <p:spPr>
          <a:xfrm rot="-5400000">
            <a:off x="8170615" y="6250999"/>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 name="Google Shape;644;p40">
            <a:extLst>
              <a:ext uri="{FF2B5EF4-FFF2-40B4-BE49-F238E27FC236}">
                <a16:creationId xmlns:a16="http://schemas.microsoft.com/office/drawing/2014/main" id="{F959F208-24EB-61E1-A005-C6949404EACC}"/>
              </a:ext>
            </a:extLst>
          </p:cNvPr>
          <p:cNvSpPr/>
          <p:nvPr/>
        </p:nvSpPr>
        <p:spPr>
          <a:xfrm>
            <a:off x="8664491" y="6666301"/>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113" name="Google Shape;646;p40">
            <a:extLst>
              <a:ext uri="{FF2B5EF4-FFF2-40B4-BE49-F238E27FC236}">
                <a16:creationId xmlns:a16="http://schemas.microsoft.com/office/drawing/2014/main" id="{D80BB5F4-0FAF-2CAD-CC2F-BC3E875C057A}"/>
              </a:ext>
            </a:extLst>
          </p:cNvPr>
          <p:cNvSpPr/>
          <p:nvPr/>
        </p:nvSpPr>
        <p:spPr>
          <a:xfrm>
            <a:off x="8316715" y="6699470"/>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114" name="Google Shape;647;p40">
            <a:extLst>
              <a:ext uri="{FF2B5EF4-FFF2-40B4-BE49-F238E27FC236}">
                <a16:creationId xmlns:a16="http://schemas.microsoft.com/office/drawing/2014/main" id="{E8842401-75FA-FA0B-22C4-E906BFC597B0}"/>
              </a:ext>
            </a:extLst>
          </p:cNvPr>
          <p:cNvSpPr/>
          <p:nvPr/>
        </p:nvSpPr>
        <p:spPr>
          <a:xfrm>
            <a:off x="8061533" y="6699465"/>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sp>
        <p:nvSpPr>
          <p:cNvPr id="115" name="Google Shape;648;p40">
            <a:extLst>
              <a:ext uri="{FF2B5EF4-FFF2-40B4-BE49-F238E27FC236}">
                <a16:creationId xmlns:a16="http://schemas.microsoft.com/office/drawing/2014/main" id="{DC5724EF-855D-BC6B-5747-104A2798F408}"/>
              </a:ext>
            </a:extLst>
          </p:cNvPr>
          <p:cNvSpPr/>
          <p:nvPr/>
        </p:nvSpPr>
        <p:spPr>
          <a:xfrm>
            <a:off x="8934559" y="6700909"/>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5</a:t>
            </a:r>
            <a:endParaRPr sz="1000" i="0" u="none" strike="noStrike" cap="none">
              <a:solidFill>
                <a:srgbClr val="000000"/>
              </a:solidFill>
              <a:latin typeface="Lato"/>
              <a:ea typeface="Lato"/>
              <a:cs typeface="Lato"/>
              <a:sym typeface="Lato"/>
            </a:endParaRPr>
          </a:p>
        </p:txBody>
      </p:sp>
      <p:sp>
        <p:nvSpPr>
          <p:cNvPr id="116" name="Google Shape;649;p40">
            <a:extLst>
              <a:ext uri="{FF2B5EF4-FFF2-40B4-BE49-F238E27FC236}">
                <a16:creationId xmlns:a16="http://schemas.microsoft.com/office/drawing/2014/main" id="{F36A65F8-C51D-152C-9C26-677DA5B1AE5F}"/>
              </a:ext>
            </a:extLst>
          </p:cNvPr>
          <p:cNvSpPr/>
          <p:nvPr/>
        </p:nvSpPr>
        <p:spPr>
          <a:xfrm>
            <a:off x="9116648" y="6699463"/>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6</a:t>
            </a:r>
            <a:endParaRPr sz="1000" i="0" u="none" strike="noStrike" cap="none">
              <a:solidFill>
                <a:srgbClr val="000000"/>
              </a:solidFill>
              <a:latin typeface="Lato"/>
              <a:ea typeface="Lato"/>
              <a:cs typeface="Lato"/>
              <a:sym typeface="Lato"/>
            </a:endParaRPr>
          </a:p>
        </p:txBody>
      </p:sp>
      <p:cxnSp>
        <p:nvCxnSpPr>
          <p:cNvPr id="117" name="Google Shape;650;p40">
            <a:extLst>
              <a:ext uri="{FF2B5EF4-FFF2-40B4-BE49-F238E27FC236}">
                <a16:creationId xmlns:a16="http://schemas.microsoft.com/office/drawing/2014/main" id="{642AA159-1908-D48D-6854-CB9160A94618}"/>
              </a:ext>
            </a:extLst>
          </p:cNvPr>
          <p:cNvCxnSpPr>
            <a:stCxn id="114" idx="0"/>
          </p:cNvCxnSpPr>
          <p:nvPr/>
        </p:nvCxnSpPr>
        <p:spPr>
          <a:xfrm rot="10800000" flipH="1">
            <a:off x="8136233" y="6460065"/>
            <a:ext cx="76500" cy="239400"/>
          </a:xfrm>
          <a:prstGeom prst="straightConnector1">
            <a:avLst/>
          </a:prstGeom>
          <a:noFill/>
          <a:ln w="19050" cap="flat" cmpd="sng">
            <a:solidFill>
              <a:srgbClr val="44546A"/>
            </a:solidFill>
            <a:prstDash val="solid"/>
            <a:round/>
            <a:headEnd type="none" w="sm" len="sm"/>
            <a:tailEnd type="none" w="sm" len="sm"/>
          </a:ln>
        </p:spPr>
      </p:cxnSp>
      <p:cxnSp>
        <p:nvCxnSpPr>
          <p:cNvPr id="118" name="Google Shape;651;p40">
            <a:extLst>
              <a:ext uri="{FF2B5EF4-FFF2-40B4-BE49-F238E27FC236}">
                <a16:creationId xmlns:a16="http://schemas.microsoft.com/office/drawing/2014/main" id="{EB9C8F22-1B75-23D4-A186-45F02B0A8467}"/>
              </a:ext>
            </a:extLst>
          </p:cNvPr>
          <p:cNvCxnSpPr>
            <a:stCxn id="113" idx="0"/>
          </p:cNvCxnSpPr>
          <p:nvPr/>
        </p:nvCxnSpPr>
        <p:spPr>
          <a:xfrm rot="10800000">
            <a:off x="8343715" y="6462470"/>
            <a:ext cx="47700" cy="237000"/>
          </a:xfrm>
          <a:prstGeom prst="straightConnector1">
            <a:avLst/>
          </a:prstGeom>
          <a:noFill/>
          <a:ln w="19050" cap="flat" cmpd="sng">
            <a:solidFill>
              <a:srgbClr val="44546A"/>
            </a:solidFill>
            <a:prstDash val="solid"/>
            <a:round/>
            <a:headEnd type="none" w="sm" len="sm"/>
            <a:tailEnd type="none" w="sm" len="sm"/>
          </a:ln>
        </p:spPr>
      </p:cxnSp>
      <p:cxnSp>
        <p:nvCxnSpPr>
          <p:cNvPr id="119" name="Google Shape;652;p40">
            <a:extLst>
              <a:ext uri="{FF2B5EF4-FFF2-40B4-BE49-F238E27FC236}">
                <a16:creationId xmlns:a16="http://schemas.microsoft.com/office/drawing/2014/main" id="{B92529BF-FF29-5136-CB95-07CD4E42FA4E}"/>
              </a:ext>
            </a:extLst>
          </p:cNvPr>
          <p:cNvCxnSpPr>
            <a:stCxn id="113" idx="0"/>
          </p:cNvCxnSpPr>
          <p:nvPr/>
        </p:nvCxnSpPr>
        <p:spPr>
          <a:xfrm rot="10800000" flipH="1">
            <a:off x="8391415" y="6261170"/>
            <a:ext cx="154800" cy="438300"/>
          </a:xfrm>
          <a:prstGeom prst="straightConnector1">
            <a:avLst/>
          </a:prstGeom>
          <a:noFill/>
          <a:ln w="19050" cap="flat" cmpd="sng">
            <a:solidFill>
              <a:srgbClr val="44546A"/>
            </a:solidFill>
            <a:prstDash val="solid"/>
            <a:round/>
            <a:headEnd type="none" w="sm" len="sm"/>
            <a:tailEnd type="none" w="sm" len="sm"/>
          </a:ln>
        </p:spPr>
      </p:cxnSp>
      <p:cxnSp>
        <p:nvCxnSpPr>
          <p:cNvPr id="120" name="Google Shape;653;p40">
            <a:extLst>
              <a:ext uri="{FF2B5EF4-FFF2-40B4-BE49-F238E27FC236}">
                <a16:creationId xmlns:a16="http://schemas.microsoft.com/office/drawing/2014/main" id="{CC8B4009-47BD-7E35-F24A-AFF0C7267783}"/>
              </a:ext>
            </a:extLst>
          </p:cNvPr>
          <p:cNvCxnSpPr>
            <a:stCxn id="115" idx="0"/>
            <a:endCxn id="126" idx="2"/>
          </p:cNvCxnSpPr>
          <p:nvPr/>
        </p:nvCxnSpPr>
        <p:spPr>
          <a:xfrm rot="10800000" flipH="1">
            <a:off x="9009259" y="6522709"/>
            <a:ext cx="182400" cy="178200"/>
          </a:xfrm>
          <a:prstGeom prst="straightConnector1">
            <a:avLst/>
          </a:prstGeom>
          <a:noFill/>
          <a:ln w="19050" cap="flat" cmpd="sng">
            <a:solidFill>
              <a:srgbClr val="44546A"/>
            </a:solidFill>
            <a:prstDash val="solid"/>
            <a:round/>
            <a:headEnd type="none" w="sm" len="sm"/>
            <a:tailEnd type="none" w="sm" len="sm"/>
          </a:ln>
        </p:spPr>
      </p:cxnSp>
      <p:cxnSp>
        <p:nvCxnSpPr>
          <p:cNvPr id="121" name="Google Shape;654;p40">
            <a:extLst>
              <a:ext uri="{FF2B5EF4-FFF2-40B4-BE49-F238E27FC236}">
                <a16:creationId xmlns:a16="http://schemas.microsoft.com/office/drawing/2014/main" id="{EE4BC126-7CFB-0C41-B72C-80DB007E0F6F}"/>
              </a:ext>
            </a:extLst>
          </p:cNvPr>
          <p:cNvCxnSpPr>
            <a:stCxn id="116" idx="0"/>
            <a:endCxn id="126" idx="2"/>
          </p:cNvCxnSpPr>
          <p:nvPr/>
        </p:nvCxnSpPr>
        <p:spPr>
          <a:xfrm rot="10800000" flipH="1">
            <a:off x="9191348" y="6522463"/>
            <a:ext cx="300" cy="177000"/>
          </a:xfrm>
          <a:prstGeom prst="straightConnector1">
            <a:avLst/>
          </a:prstGeom>
          <a:noFill/>
          <a:ln w="19050" cap="flat" cmpd="sng">
            <a:solidFill>
              <a:srgbClr val="44546A"/>
            </a:solidFill>
            <a:prstDash val="solid"/>
            <a:round/>
            <a:headEnd type="none" w="sm" len="sm"/>
            <a:tailEnd type="none" w="sm" len="sm"/>
          </a:ln>
        </p:spPr>
      </p:cxnSp>
      <p:grpSp>
        <p:nvGrpSpPr>
          <p:cNvPr id="122" name="Google Shape;655;p40">
            <a:extLst>
              <a:ext uri="{FF2B5EF4-FFF2-40B4-BE49-F238E27FC236}">
                <a16:creationId xmlns:a16="http://schemas.microsoft.com/office/drawing/2014/main" id="{E8644AAF-EF4E-BF38-1907-7B1D9CDB0BFE}"/>
              </a:ext>
            </a:extLst>
          </p:cNvPr>
          <p:cNvGrpSpPr/>
          <p:nvPr/>
        </p:nvGrpSpPr>
        <p:grpSpPr>
          <a:xfrm>
            <a:off x="9191775" y="6522586"/>
            <a:ext cx="246881" cy="314301"/>
            <a:chOff x="3070469" y="4796394"/>
            <a:chExt cx="654508" cy="878672"/>
          </a:xfrm>
        </p:grpSpPr>
        <p:sp>
          <p:nvSpPr>
            <p:cNvPr id="123" name="Google Shape;656;p40">
              <a:extLst>
                <a:ext uri="{FF2B5EF4-FFF2-40B4-BE49-F238E27FC236}">
                  <a16:creationId xmlns:a16="http://schemas.microsoft.com/office/drawing/2014/main" id="{22DCB2CA-C5BC-8A51-F895-77F2989C2613}"/>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7</a:t>
              </a:r>
              <a:endParaRPr sz="1000" i="0" u="none" strike="noStrike" cap="none">
                <a:solidFill>
                  <a:srgbClr val="000000"/>
                </a:solidFill>
                <a:latin typeface="Lato"/>
                <a:ea typeface="Lato"/>
                <a:cs typeface="Lato"/>
                <a:sym typeface="Lato"/>
              </a:endParaRPr>
            </a:p>
          </p:txBody>
        </p:sp>
        <p:cxnSp>
          <p:nvCxnSpPr>
            <p:cNvPr id="124" name="Google Shape;657;p40">
              <a:extLst>
                <a:ext uri="{FF2B5EF4-FFF2-40B4-BE49-F238E27FC236}">
                  <a16:creationId xmlns:a16="http://schemas.microsoft.com/office/drawing/2014/main" id="{DC434CF2-1693-E7AB-DE09-50760FB65E34}"/>
                </a:ext>
              </a:extLst>
            </p:cNvPr>
            <p:cNvCxnSpPr>
              <a:stCxn id="123" idx="0"/>
              <a:endCxn id="126" idx="2"/>
            </p:cNvCxnSpPr>
            <p:nvPr/>
          </p:nvCxnSpPr>
          <p:spPr>
            <a:xfrm flipH="1" flipV="1">
              <a:off x="3070469" y="4796394"/>
              <a:ext cx="456359" cy="493771"/>
            </a:xfrm>
            <a:prstGeom prst="straightConnector1">
              <a:avLst/>
            </a:prstGeom>
            <a:noFill/>
            <a:ln w="19050" cap="flat" cmpd="sng">
              <a:solidFill>
                <a:srgbClr val="44546A"/>
              </a:solidFill>
              <a:prstDash val="solid"/>
              <a:round/>
              <a:headEnd type="none" w="sm" len="sm"/>
              <a:tailEnd type="none" w="sm" len="sm"/>
            </a:ln>
          </p:spPr>
        </p:cxnSp>
      </p:grpSp>
      <p:grpSp>
        <p:nvGrpSpPr>
          <p:cNvPr id="125" name="Google Shape;658;p40">
            <a:extLst>
              <a:ext uri="{FF2B5EF4-FFF2-40B4-BE49-F238E27FC236}">
                <a16:creationId xmlns:a16="http://schemas.microsoft.com/office/drawing/2014/main" id="{19F97D54-88E9-7DCA-6CE9-1F759243B67A}"/>
              </a:ext>
            </a:extLst>
          </p:cNvPr>
          <p:cNvGrpSpPr/>
          <p:nvPr/>
        </p:nvGrpSpPr>
        <p:grpSpPr>
          <a:xfrm>
            <a:off x="9009373" y="6285732"/>
            <a:ext cx="368832" cy="236877"/>
            <a:chOff x="-1" y="0"/>
            <a:chExt cx="252055" cy="144314"/>
          </a:xfrm>
        </p:grpSpPr>
        <p:sp>
          <p:nvSpPr>
            <p:cNvPr id="126" name="Google Shape;642;p40">
              <a:extLst>
                <a:ext uri="{FF2B5EF4-FFF2-40B4-BE49-F238E27FC236}">
                  <a16:creationId xmlns:a16="http://schemas.microsoft.com/office/drawing/2014/main" id="{998709D1-B8B3-BD00-4D17-5CCBA84A7D94}"/>
                </a:ext>
              </a:extLst>
            </p:cNvPr>
            <p:cNvSpPr/>
            <p:nvPr/>
          </p:nvSpPr>
          <p:spPr>
            <a:xfrm>
              <a:off x="-1" y="0"/>
              <a:ext cx="249300" cy="144300"/>
            </a:xfrm>
            <a:prstGeom prst="rect">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7" name="Google Shape;659;p40">
              <a:extLst>
                <a:ext uri="{FF2B5EF4-FFF2-40B4-BE49-F238E27FC236}">
                  <a16:creationId xmlns:a16="http://schemas.microsoft.com/office/drawing/2014/main" id="{74F87494-BA28-86B7-5686-7384C202A2F1}"/>
                </a:ext>
              </a:extLst>
            </p:cNvPr>
            <p:cNvCxnSpPr/>
            <p:nvPr/>
          </p:nvCxnSpPr>
          <p:spPr>
            <a:xfrm>
              <a:off x="-1" y="72173"/>
              <a:ext cx="249300" cy="0"/>
            </a:xfrm>
            <a:prstGeom prst="straightConnector1">
              <a:avLst/>
            </a:prstGeom>
            <a:noFill/>
            <a:ln w="19050" cap="flat" cmpd="sng">
              <a:solidFill>
                <a:srgbClr val="44546A"/>
              </a:solidFill>
              <a:prstDash val="solid"/>
              <a:round/>
              <a:headEnd type="none" w="sm" len="sm"/>
              <a:tailEnd type="none" w="sm" len="sm"/>
            </a:ln>
          </p:spPr>
        </p:cxnSp>
        <p:sp>
          <p:nvSpPr>
            <p:cNvPr id="128" name="Google Shape;660;p40">
              <a:extLst>
                <a:ext uri="{FF2B5EF4-FFF2-40B4-BE49-F238E27FC236}">
                  <a16:creationId xmlns:a16="http://schemas.microsoft.com/office/drawing/2014/main" id="{FFB081C1-12E3-126E-B872-530F82F7E42D}"/>
                </a:ext>
              </a:extLst>
            </p:cNvPr>
            <p:cNvSpPr/>
            <p:nvPr/>
          </p:nvSpPr>
          <p:spPr>
            <a:xfrm flipH="1">
              <a:off x="181584" y="105650"/>
              <a:ext cx="70470" cy="38664"/>
            </a:xfrm>
            <a:custGeom>
              <a:avLst/>
              <a:gdLst/>
              <a:ahLst/>
              <a:cxnLst/>
              <a:rect l="l" t="t" r="r" b="b"/>
              <a:pathLst>
                <a:path w="21600" h="21600" extrusionOk="0">
                  <a:moveTo>
                    <a:pt x="0" y="0"/>
                  </a:moveTo>
                  <a:lnTo>
                    <a:pt x="10800" y="0"/>
                  </a:lnTo>
                  <a:lnTo>
                    <a:pt x="10800" y="21600"/>
                  </a:lnTo>
                  <a:lnTo>
                    <a:pt x="21600" y="21600"/>
                  </a:lnTo>
                </a:path>
              </a:pathLst>
            </a:custGeom>
            <a:noFill/>
            <a:ln w="19050"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9" name="Google Shape;661;p40">
            <a:extLst>
              <a:ext uri="{FF2B5EF4-FFF2-40B4-BE49-F238E27FC236}">
                <a16:creationId xmlns:a16="http://schemas.microsoft.com/office/drawing/2014/main" id="{EA64FDCE-B8BD-F262-01C7-B402588ABDB5}"/>
              </a:ext>
            </a:extLst>
          </p:cNvPr>
          <p:cNvSpPr/>
          <p:nvPr/>
        </p:nvSpPr>
        <p:spPr>
          <a:xfrm rot="5400000">
            <a:off x="10003273" y="5702509"/>
            <a:ext cx="273240" cy="2681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30" name="Google Shape;662;p40">
            <a:extLst>
              <a:ext uri="{FF2B5EF4-FFF2-40B4-BE49-F238E27FC236}">
                <a16:creationId xmlns:a16="http://schemas.microsoft.com/office/drawing/2014/main" id="{2275C421-2606-11D9-012B-BC75F6CB4626}"/>
              </a:ext>
            </a:extLst>
          </p:cNvPr>
          <p:cNvCxnSpPr/>
          <p:nvPr/>
        </p:nvCxnSpPr>
        <p:spPr>
          <a:xfrm flipH="1">
            <a:off x="9802916" y="5899445"/>
            <a:ext cx="299400" cy="343800"/>
          </a:xfrm>
          <a:prstGeom prst="straightConnector1">
            <a:avLst/>
          </a:prstGeom>
          <a:noFill/>
          <a:ln w="19050" cap="flat" cmpd="sng">
            <a:solidFill>
              <a:srgbClr val="44546A"/>
            </a:solidFill>
            <a:prstDash val="solid"/>
            <a:round/>
            <a:headEnd type="none" w="sm" len="sm"/>
            <a:tailEnd type="none" w="sm" len="sm"/>
          </a:ln>
        </p:spPr>
      </p:cxnSp>
      <p:sp>
        <p:nvSpPr>
          <p:cNvPr id="131" name="Google Shape;663;p40">
            <a:extLst>
              <a:ext uri="{FF2B5EF4-FFF2-40B4-BE49-F238E27FC236}">
                <a16:creationId xmlns:a16="http://schemas.microsoft.com/office/drawing/2014/main" id="{39180126-1801-03C5-7378-FFAF97EDDE2F}"/>
              </a:ext>
            </a:extLst>
          </p:cNvPr>
          <p:cNvSpPr/>
          <p:nvPr/>
        </p:nvSpPr>
        <p:spPr>
          <a:xfrm rot="-5400000">
            <a:off x="10034727" y="6052960"/>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32" name="Google Shape;664;p40">
            <a:extLst>
              <a:ext uri="{FF2B5EF4-FFF2-40B4-BE49-F238E27FC236}">
                <a16:creationId xmlns:a16="http://schemas.microsoft.com/office/drawing/2014/main" id="{2FB7814E-B7EB-A5B1-408A-53B8D8AB7262}"/>
              </a:ext>
            </a:extLst>
          </p:cNvPr>
          <p:cNvCxnSpPr/>
          <p:nvPr/>
        </p:nvCxnSpPr>
        <p:spPr>
          <a:xfrm rot="10800000" flipH="1">
            <a:off x="10144526" y="5894724"/>
            <a:ext cx="900" cy="150300"/>
          </a:xfrm>
          <a:prstGeom prst="straightConnector1">
            <a:avLst/>
          </a:prstGeom>
          <a:noFill/>
          <a:ln w="19050" cap="flat" cmpd="sng">
            <a:solidFill>
              <a:srgbClr val="44546A"/>
            </a:solidFill>
            <a:prstDash val="solid"/>
            <a:round/>
            <a:headEnd type="none" w="sm" len="sm"/>
            <a:tailEnd type="none" w="sm" len="sm"/>
          </a:ln>
        </p:spPr>
      </p:cxnSp>
      <p:cxnSp>
        <p:nvCxnSpPr>
          <p:cNvPr id="133" name="Google Shape;665;p40">
            <a:extLst>
              <a:ext uri="{FF2B5EF4-FFF2-40B4-BE49-F238E27FC236}">
                <a16:creationId xmlns:a16="http://schemas.microsoft.com/office/drawing/2014/main" id="{DF8A828C-0490-2C19-31C6-411443060328}"/>
              </a:ext>
            </a:extLst>
          </p:cNvPr>
          <p:cNvCxnSpPr>
            <a:stCxn id="150" idx="0"/>
          </p:cNvCxnSpPr>
          <p:nvPr/>
        </p:nvCxnSpPr>
        <p:spPr>
          <a:xfrm rot="10800000">
            <a:off x="10216273" y="5911932"/>
            <a:ext cx="499500" cy="373800"/>
          </a:xfrm>
          <a:prstGeom prst="straightConnector1">
            <a:avLst/>
          </a:prstGeom>
          <a:noFill/>
          <a:ln w="19050" cap="flat" cmpd="sng">
            <a:solidFill>
              <a:srgbClr val="44546A"/>
            </a:solidFill>
            <a:prstDash val="solid"/>
            <a:round/>
            <a:headEnd type="none" w="sm" len="sm"/>
            <a:tailEnd type="none" w="sm" len="sm"/>
          </a:ln>
        </p:spPr>
      </p:cxnSp>
      <p:cxnSp>
        <p:nvCxnSpPr>
          <p:cNvPr id="134" name="Google Shape;667;p40">
            <a:extLst>
              <a:ext uri="{FF2B5EF4-FFF2-40B4-BE49-F238E27FC236}">
                <a16:creationId xmlns:a16="http://schemas.microsoft.com/office/drawing/2014/main" id="{807EB1A6-32D6-BFAD-7A4D-C306E45A8AD1}"/>
              </a:ext>
            </a:extLst>
          </p:cNvPr>
          <p:cNvCxnSpPr>
            <a:stCxn id="136" idx="0"/>
          </p:cNvCxnSpPr>
          <p:nvPr/>
        </p:nvCxnSpPr>
        <p:spPr>
          <a:xfrm rot="10800000">
            <a:off x="10204991" y="6263401"/>
            <a:ext cx="58200" cy="402900"/>
          </a:xfrm>
          <a:prstGeom prst="straightConnector1">
            <a:avLst/>
          </a:prstGeom>
          <a:noFill/>
          <a:ln w="19050" cap="flat" cmpd="sng">
            <a:solidFill>
              <a:srgbClr val="44546A"/>
            </a:solidFill>
            <a:prstDash val="solid"/>
            <a:round/>
            <a:headEnd type="none" w="sm" len="sm"/>
            <a:tailEnd type="none" w="sm" len="sm"/>
          </a:ln>
        </p:spPr>
      </p:cxnSp>
      <p:sp>
        <p:nvSpPr>
          <p:cNvPr id="135" name="Google Shape;669;p40">
            <a:extLst>
              <a:ext uri="{FF2B5EF4-FFF2-40B4-BE49-F238E27FC236}">
                <a16:creationId xmlns:a16="http://schemas.microsoft.com/office/drawing/2014/main" id="{2DDDF474-0223-D2D3-4415-E6D7C55051D8}"/>
              </a:ext>
            </a:extLst>
          </p:cNvPr>
          <p:cNvSpPr/>
          <p:nvPr/>
        </p:nvSpPr>
        <p:spPr>
          <a:xfrm rot="-5400000">
            <a:off x="9694615" y="6250999"/>
            <a:ext cx="216972" cy="20104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 name="Google Shape;668;p40">
            <a:extLst>
              <a:ext uri="{FF2B5EF4-FFF2-40B4-BE49-F238E27FC236}">
                <a16:creationId xmlns:a16="http://schemas.microsoft.com/office/drawing/2014/main" id="{4B0F4964-3E1B-AE6E-4DCA-898662831147}"/>
              </a:ext>
            </a:extLst>
          </p:cNvPr>
          <p:cNvSpPr/>
          <p:nvPr/>
        </p:nvSpPr>
        <p:spPr>
          <a:xfrm>
            <a:off x="10188491" y="6666301"/>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137" name="Google Shape;670;p40">
            <a:extLst>
              <a:ext uri="{FF2B5EF4-FFF2-40B4-BE49-F238E27FC236}">
                <a16:creationId xmlns:a16="http://schemas.microsoft.com/office/drawing/2014/main" id="{BC83B9F4-702C-C0F2-6871-C581A2C62628}"/>
              </a:ext>
            </a:extLst>
          </p:cNvPr>
          <p:cNvSpPr/>
          <p:nvPr/>
        </p:nvSpPr>
        <p:spPr>
          <a:xfrm>
            <a:off x="9840715" y="6699470"/>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138" name="Google Shape;671;p40">
            <a:extLst>
              <a:ext uri="{FF2B5EF4-FFF2-40B4-BE49-F238E27FC236}">
                <a16:creationId xmlns:a16="http://schemas.microsoft.com/office/drawing/2014/main" id="{F3604927-DCB2-3787-A048-726BDD0D746E}"/>
              </a:ext>
            </a:extLst>
          </p:cNvPr>
          <p:cNvSpPr/>
          <p:nvPr/>
        </p:nvSpPr>
        <p:spPr>
          <a:xfrm>
            <a:off x="9585533" y="6699465"/>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sp>
        <p:nvSpPr>
          <p:cNvPr id="139" name="Google Shape;672;p40">
            <a:extLst>
              <a:ext uri="{FF2B5EF4-FFF2-40B4-BE49-F238E27FC236}">
                <a16:creationId xmlns:a16="http://schemas.microsoft.com/office/drawing/2014/main" id="{738AD4B3-C1EF-D1A4-6904-8813300F71A6}"/>
              </a:ext>
            </a:extLst>
          </p:cNvPr>
          <p:cNvSpPr/>
          <p:nvPr/>
        </p:nvSpPr>
        <p:spPr>
          <a:xfrm>
            <a:off x="10458559" y="6700909"/>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5</a:t>
            </a:r>
            <a:endParaRPr sz="1000" i="0" u="none" strike="noStrike" cap="none">
              <a:solidFill>
                <a:srgbClr val="000000"/>
              </a:solidFill>
              <a:latin typeface="Lato"/>
              <a:ea typeface="Lato"/>
              <a:cs typeface="Lato"/>
              <a:sym typeface="Lato"/>
            </a:endParaRPr>
          </a:p>
        </p:txBody>
      </p:sp>
      <p:sp>
        <p:nvSpPr>
          <p:cNvPr id="140" name="Google Shape;673;p40">
            <a:extLst>
              <a:ext uri="{FF2B5EF4-FFF2-40B4-BE49-F238E27FC236}">
                <a16:creationId xmlns:a16="http://schemas.microsoft.com/office/drawing/2014/main" id="{389D99DF-D6F4-DD7E-4B89-E4BB06B286D3}"/>
              </a:ext>
            </a:extLst>
          </p:cNvPr>
          <p:cNvSpPr/>
          <p:nvPr/>
        </p:nvSpPr>
        <p:spPr>
          <a:xfrm>
            <a:off x="10640648" y="6699463"/>
            <a:ext cx="149400" cy="1377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6</a:t>
            </a:r>
            <a:endParaRPr sz="1000" i="0" u="none" strike="noStrike" cap="none">
              <a:solidFill>
                <a:srgbClr val="000000"/>
              </a:solidFill>
              <a:latin typeface="Lato"/>
              <a:ea typeface="Lato"/>
              <a:cs typeface="Lato"/>
              <a:sym typeface="Lato"/>
            </a:endParaRPr>
          </a:p>
        </p:txBody>
      </p:sp>
      <p:cxnSp>
        <p:nvCxnSpPr>
          <p:cNvPr id="141" name="Google Shape;674;p40">
            <a:extLst>
              <a:ext uri="{FF2B5EF4-FFF2-40B4-BE49-F238E27FC236}">
                <a16:creationId xmlns:a16="http://schemas.microsoft.com/office/drawing/2014/main" id="{D58AA940-44FE-7220-319C-FB0514A5FAE9}"/>
              </a:ext>
            </a:extLst>
          </p:cNvPr>
          <p:cNvCxnSpPr>
            <a:stCxn id="138" idx="0"/>
          </p:cNvCxnSpPr>
          <p:nvPr/>
        </p:nvCxnSpPr>
        <p:spPr>
          <a:xfrm rot="10800000" flipH="1">
            <a:off x="9660233" y="6460065"/>
            <a:ext cx="76500" cy="239400"/>
          </a:xfrm>
          <a:prstGeom prst="straightConnector1">
            <a:avLst/>
          </a:prstGeom>
          <a:noFill/>
          <a:ln w="19050" cap="flat" cmpd="sng">
            <a:solidFill>
              <a:srgbClr val="44546A"/>
            </a:solidFill>
            <a:prstDash val="solid"/>
            <a:round/>
            <a:headEnd type="none" w="sm" len="sm"/>
            <a:tailEnd type="none" w="sm" len="sm"/>
          </a:ln>
        </p:spPr>
      </p:cxnSp>
      <p:cxnSp>
        <p:nvCxnSpPr>
          <p:cNvPr id="142" name="Google Shape;675;p40">
            <a:extLst>
              <a:ext uri="{FF2B5EF4-FFF2-40B4-BE49-F238E27FC236}">
                <a16:creationId xmlns:a16="http://schemas.microsoft.com/office/drawing/2014/main" id="{7DAB3FB2-77FA-9D03-835B-A816B5692A01}"/>
              </a:ext>
            </a:extLst>
          </p:cNvPr>
          <p:cNvCxnSpPr>
            <a:stCxn id="137" idx="0"/>
          </p:cNvCxnSpPr>
          <p:nvPr/>
        </p:nvCxnSpPr>
        <p:spPr>
          <a:xfrm rot="10800000">
            <a:off x="9867715" y="6462470"/>
            <a:ext cx="47700" cy="237000"/>
          </a:xfrm>
          <a:prstGeom prst="straightConnector1">
            <a:avLst/>
          </a:prstGeom>
          <a:noFill/>
          <a:ln w="19050" cap="flat" cmpd="sng">
            <a:solidFill>
              <a:srgbClr val="44546A"/>
            </a:solidFill>
            <a:prstDash val="solid"/>
            <a:round/>
            <a:headEnd type="none" w="sm" len="sm"/>
            <a:tailEnd type="none" w="sm" len="sm"/>
          </a:ln>
        </p:spPr>
      </p:cxnSp>
      <p:cxnSp>
        <p:nvCxnSpPr>
          <p:cNvPr id="143" name="Google Shape;676;p40">
            <a:extLst>
              <a:ext uri="{FF2B5EF4-FFF2-40B4-BE49-F238E27FC236}">
                <a16:creationId xmlns:a16="http://schemas.microsoft.com/office/drawing/2014/main" id="{81A52F7A-8D22-091D-D51C-591250E1E8F5}"/>
              </a:ext>
            </a:extLst>
          </p:cNvPr>
          <p:cNvCxnSpPr>
            <a:stCxn id="137" idx="0"/>
          </p:cNvCxnSpPr>
          <p:nvPr/>
        </p:nvCxnSpPr>
        <p:spPr>
          <a:xfrm rot="10800000" flipH="1">
            <a:off x="9915415" y="6261170"/>
            <a:ext cx="154800" cy="438300"/>
          </a:xfrm>
          <a:prstGeom prst="straightConnector1">
            <a:avLst/>
          </a:prstGeom>
          <a:noFill/>
          <a:ln w="19050" cap="flat" cmpd="sng">
            <a:solidFill>
              <a:srgbClr val="44546A"/>
            </a:solidFill>
            <a:prstDash val="solid"/>
            <a:round/>
            <a:headEnd type="none" w="sm" len="sm"/>
            <a:tailEnd type="none" w="sm" len="sm"/>
          </a:ln>
        </p:spPr>
      </p:cxnSp>
      <p:cxnSp>
        <p:nvCxnSpPr>
          <p:cNvPr id="144" name="Google Shape;677;p40">
            <a:extLst>
              <a:ext uri="{FF2B5EF4-FFF2-40B4-BE49-F238E27FC236}">
                <a16:creationId xmlns:a16="http://schemas.microsoft.com/office/drawing/2014/main" id="{A6DC40EF-B6C6-6D33-7B6F-040C7E9D313C}"/>
              </a:ext>
            </a:extLst>
          </p:cNvPr>
          <p:cNvCxnSpPr>
            <a:stCxn id="139" idx="0"/>
            <a:endCxn id="150" idx="2"/>
          </p:cNvCxnSpPr>
          <p:nvPr/>
        </p:nvCxnSpPr>
        <p:spPr>
          <a:xfrm rot="10800000" flipH="1">
            <a:off x="10533259" y="6522709"/>
            <a:ext cx="182400" cy="178200"/>
          </a:xfrm>
          <a:prstGeom prst="straightConnector1">
            <a:avLst/>
          </a:prstGeom>
          <a:noFill/>
          <a:ln w="19050" cap="flat" cmpd="sng">
            <a:solidFill>
              <a:srgbClr val="44546A"/>
            </a:solidFill>
            <a:prstDash val="solid"/>
            <a:round/>
            <a:headEnd type="none" w="sm" len="sm"/>
            <a:tailEnd type="none" w="sm" len="sm"/>
          </a:ln>
        </p:spPr>
      </p:cxnSp>
      <p:cxnSp>
        <p:nvCxnSpPr>
          <p:cNvPr id="145" name="Google Shape;678;p40">
            <a:extLst>
              <a:ext uri="{FF2B5EF4-FFF2-40B4-BE49-F238E27FC236}">
                <a16:creationId xmlns:a16="http://schemas.microsoft.com/office/drawing/2014/main" id="{3817C664-319E-E631-99A0-043F6250D985}"/>
              </a:ext>
            </a:extLst>
          </p:cNvPr>
          <p:cNvCxnSpPr>
            <a:stCxn id="140" idx="0"/>
            <a:endCxn id="150" idx="2"/>
          </p:cNvCxnSpPr>
          <p:nvPr/>
        </p:nvCxnSpPr>
        <p:spPr>
          <a:xfrm rot="10800000" flipH="1">
            <a:off x="10715348" y="6522463"/>
            <a:ext cx="300" cy="177000"/>
          </a:xfrm>
          <a:prstGeom prst="straightConnector1">
            <a:avLst/>
          </a:prstGeom>
          <a:noFill/>
          <a:ln w="19050" cap="flat" cmpd="sng">
            <a:solidFill>
              <a:srgbClr val="44546A"/>
            </a:solidFill>
            <a:prstDash val="solid"/>
            <a:round/>
            <a:headEnd type="none" w="sm" len="sm"/>
            <a:tailEnd type="none" w="sm" len="sm"/>
          </a:ln>
        </p:spPr>
      </p:cxnSp>
      <p:grpSp>
        <p:nvGrpSpPr>
          <p:cNvPr id="146" name="Google Shape;679;p40">
            <a:extLst>
              <a:ext uri="{FF2B5EF4-FFF2-40B4-BE49-F238E27FC236}">
                <a16:creationId xmlns:a16="http://schemas.microsoft.com/office/drawing/2014/main" id="{1A688EE8-BA09-6B8B-D15B-67ACCB501465}"/>
              </a:ext>
            </a:extLst>
          </p:cNvPr>
          <p:cNvGrpSpPr/>
          <p:nvPr/>
        </p:nvGrpSpPr>
        <p:grpSpPr>
          <a:xfrm>
            <a:off x="10715775" y="6522586"/>
            <a:ext cx="246881" cy="314301"/>
            <a:chOff x="3070469" y="4796394"/>
            <a:chExt cx="654508" cy="878672"/>
          </a:xfrm>
        </p:grpSpPr>
        <p:sp>
          <p:nvSpPr>
            <p:cNvPr id="147" name="Google Shape;680;p40">
              <a:extLst>
                <a:ext uri="{FF2B5EF4-FFF2-40B4-BE49-F238E27FC236}">
                  <a16:creationId xmlns:a16="http://schemas.microsoft.com/office/drawing/2014/main" id="{064D6610-0899-B28B-DA6E-859CB6D75E42}"/>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7</a:t>
              </a:r>
              <a:endParaRPr sz="1000" i="0" u="none" strike="noStrike" cap="none">
                <a:solidFill>
                  <a:srgbClr val="000000"/>
                </a:solidFill>
                <a:latin typeface="Lato"/>
                <a:ea typeface="Lato"/>
                <a:cs typeface="Lato"/>
                <a:sym typeface="Lato"/>
              </a:endParaRPr>
            </a:p>
          </p:txBody>
        </p:sp>
        <p:cxnSp>
          <p:nvCxnSpPr>
            <p:cNvPr id="148" name="Google Shape;681;p40">
              <a:extLst>
                <a:ext uri="{FF2B5EF4-FFF2-40B4-BE49-F238E27FC236}">
                  <a16:creationId xmlns:a16="http://schemas.microsoft.com/office/drawing/2014/main" id="{925686A1-B3CA-B3B5-8D36-E93DDEB9A3F9}"/>
                </a:ext>
              </a:extLst>
            </p:cNvPr>
            <p:cNvCxnSpPr>
              <a:stCxn id="147" idx="0"/>
              <a:endCxn id="150" idx="2"/>
            </p:cNvCxnSpPr>
            <p:nvPr/>
          </p:nvCxnSpPr>
          <p:spPr>
            <a:xfrm flipH="1" flipV="1">
              <a:off x="3070469" y="4796394"/>
              <a:ext cx="456359" cy="493771"/>
            </a:xfrm>
            <a:prstGeom prst="straightConnector1">
              <a:avLst/>
            </a:prstGeom>
            <a:noFill/>
            <a:ln w="19050" cap="flat" cmpd="sng">
              <a:solidFill>
                <a:srgbClr val="44546A"/>
              </a:solidFill>
              <a:prstDash val="solid"/>
              <a:round/>
              <a:headEnd type="none" w="sm" len="sm"/>
              <a:tailEnd type="none" w="sm" len="sm"/>
            </a:ln>
          </p:spPr>
        </p:cxnSp>
      </p:grpSp>
      <p:grpSp>
        <p:nvGrpSpPr>
          <p:cNvPr id="149" name="Google Shape;682;p40">
            <a:extLst>
              <a:ext uri="{FF2B5EF4-FFF2-40B4-BE49-F238E27FC236}">
                <a16:creationId xmlns:a16="http://schemas.microsoft.com/office/drawing/2014/main" id="{6F1B9140-F182-7E12-7CB0-9120BD4A11E1}"/>
              </a:ext>
            </a:extLst>
          </p:cNvPr>
          <p:cNvGrpSpPr/>
          <p:nvPr/>
        </p:nvGrpSpPr>
        <p:grpSpPr>
          <a:xfrm>
            <a:off x="10533373" y="6285732"/>
            <a:ext cx="368832" cy="236877"/>
            <a:chOff x="-1" y="0"/>
            <a:chExt cx="252055" cy="144314"/>
          </a:xfrm>
        </p:grpSpPr>
        <p:sp>
          <p:nvSpPr>
            <p:cNvPr id="150" name="Google Shape;666;p40">
              <a:extLst>
                <a:ext uri="{FF2B5EF4-FFF2-40B4-BE49-F238E27FC236}">
                  <a16:creationId xmlns:a16="http://schemas.microsoft.com/office/drawing/2014/main" id="{9A60B842-F37D-B46C-50E4-66AFD46EF22F}"/>
                </a:ext>
              </a:extLst>
            </p:cNvPr>
            <p:cNvSpPr/>
            <p:nvPr/>
          </p:nvSpPr>
          <p:spPr>
            <a:xfrm>
              <a:off x="-1" y="0"/>
              <a:ext cx="249300" cy="144300"/>
            </a:xfrm>
            <a:prstGeom prst="rect">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1" name="Google Shape;683;p40">
              <a:extLst>
                <a:ext uri="{FF2B5EF4-FFF2-40B4-BE49-F238E27FC236}">
                  <a16:creationId xmlns:a16="http://schemas.microsoft.com/office/drawing/2014/main" id="{E5EFF608-69CE-9882-521F-98AFD0DB6F90}"/>
                </a:ext>
              </a:extLst>
            </p:cNvPr>
            <p:cNvCxnSpPr/>
            <p:nvPr/>
          </p:nvCxnSpPr>
          <p:spPr>
            <a:xfrm>
              <a:off x="-1" y="72173"/>
              <a:ext cx="249300" cy="0"/>
            </a:xfrm>
            <a:prstGeom prst="straightConnector1">
              <a:avLst/>
            </a:prstGeom>
            <a:noFill/>
            <a:ln w="19050" cap="flat" cmpd="sng">
              <a:solidFill>
                <a:srgbClr val="44546A"/>
              </a:solidFill>
              <a:prstDash val="solid"/>
              <a:round/>
              <a:headEnd type="none" w="sm" len="sm"/>
              <a:tailEnd type="none" w="sm" len="sm"/>
            </a:ln>
          </p:spPr>
        </p:cxnSp>
        <p:sp>
          <p:nvSpPr>
            <p:cNvPr id="152" name="Google Shape;684;p40">
              <a:extLst>
                <a:ext uri="{FF2B5EF4-FFF2-40B4-BE49-F238E27FC236}">
                  <a16:creationId xmlns:a16="http://schemas.microsoft.com/office/drawing/2014/main" id="{EFD700E7-C41F-D067-A613-E45FD24C62B6}"/>
                </a:ext>
              </a:extLst>
            </p:cNvPr>
            <p:cNvSpPr/>
            <p:nvPr/>
          </p:nvSpPr>
          <p:spPr>
            <a:xfrm flipH="1">
              <a:off x="181584" y="105650"/>
              <a:ext cx="70470" cy="38664"/>
            </a:xfrm>
            <a:custGeom>
              <a:avLst/>
              <a:gdLst/>
              <a:ahLst/>
              <a:cxnLst/>
              <a:rect l="l" t="t" r="r" b="b"/>
              <a:pathLst>
                <a:path w="21600" h="21600" extrusionOk="0">
                  <a:moveTo>
                    <a:pt x="0" y="0"/>
                  </a:moveTo>
                  <a:lnTo>
                    <a:pt x="10800" y="0"/>
                  </a:lnTo>
                  <a:lnTo>
                    <a:pt x="10800" y="21600"/>
                  </a:lnTo>
                  <a:lnTo>
                    <a:pt x="21600" y="21600"/>
                  </a:lnTo>
                </a:path>
              </a:pathLst>
            </a:custGeom>
            <a:noFill/>
            <a:ln w="19050" cap="flat" cmpd="sng">
              <a:solidFill>
                <a:srgbClr val="44546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 name="Google Shape;685;p40">
            <a:extLst>
              <a:ext uri="{FF2B5EF4-FFF2-40B4-BE49-F238E27FC236}">
                <a16:creationId xmlns:a16="http://schemas.microsoft.com/office/drawing/2014/main" id="{BEE3592C-93E6-8DA3-4C02-B8A5ACD377D7}"/>
              </a:ext>
            </a:extLst>
          </p:cNvPr>
          <p:cNvSpPr txBox="1"/>
          <p:nvPr/>
        </p:nvSpPr>
        <p:spPr>
          <a:xfrm>
            <a:off x="11087421" y="1782346"/>
            <a:ext cx="993600" cy="14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rgbClr val="FF0000"/>
                </a:solidFill>
                <a:latin typeface="Lato"/>
                <a:ea typeface="Lato"/>
                <a:cs typeface="Lato"/>
                <a:sym typeface="Lato"/>
              </a:rPr>
              <a:t>5 casualties</a:t>
            </a:r>
            <a:endParaRPr sz="1000" b="1">
              <a:solidFill>
                <a:srgbClr val="FF0000"/>
              </a:solidFill>
              <a:latin typeface="Lato"/>
              <a:ea typeface="Lato"/>
              <a:cs typeface="Lato"/>
              <a:sym typeface="Lato"/>
            </a:endParaRPr>
          </a:p>
        </p:txBody>
      </p:sp>
      <p:sp>
        <p:nvSpPr>
          <p:cNvPr id="154" name="Google Shape;686;p40">
            <a:extLst>
              <a:ext uri="{FF2B5EF4-FFF2-40B4-BE49-F238E27FC236}">
                <a16:creationId xmlns:a16="http://schemas.microsoft.com/office/drawing/2014/main" id="{31235355-80DF-D4BA-2B78-502D5BD90B9B}"/>
              </a:ext>
            </a:extLst>
          </p:cNvPr>
          <p:cNvSpPr txBox="1"/>
          <p:nvPr/>
        </p:nvSpPr>
        <p:spPr>
          <a:xfrm>
            <a:off x="11087421" y="2163346"/>
            <a:ext cx="993600" cy="14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rgbClr val="FF0000"/>
                </a:solidFill>
                <a:latin typeface="Lato"/>
                <a:ea typeface="Lato"/>
                <a:cs typeface="Lato"/>
                <a:sym typeface="Lato"/>
              </a:rPr>
              <a:t>2 casualties</a:t>
            </a:r>
            <a:endParaRPr sz="1000" b="1">
              <a:solidFill>
                <a:srgbClr val="FF0000"/>
              </a:solidFill>
              <a:latin typeface="Lato"/>
              <a:ea typeface="Lato"/>
              <a:cs typeface="Lato"/>
              <a:sym typeface="Lato"/>
            </a:endParaRPr>
          </a:p>
        </p:txBody>
      </p:sp>
      <p:sp>
        <p:nvSpPr>
          <p:cNvPr id="155" name="Google Shape;687;p40">
            <a:extLst>
              <a:ext uri="{FF2B5EF4-FFF2-40B4-BE49-F238E27FC236}">
                <a16:creationId xmlns:a16="http://schemas.microsoft.com/office/drawing/2014/main" id="{E3838915-F3A1-63E7-DFF0-8062D917F379}"/>
              </a:ext>
            </a:extLst>
          </p:cNvPr>
          <p:cNvSpPr txBox="1"/>
          <p:nvPr/>
        </p:nvSpPr>
        <p:spPr>
          <a:xfrm>
            <a:off x="11087421" y="2696746"/>
            <a:ext cx="993600" cy="14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solidFill>
                  <a:srgbClr val="FF0000"/>
                </a:solidFill>
                <a:latin typeface="Lato"/>
                <a:ea typeface="Lato"/>
                <a:cs typeface="Lato"/>
                <a:sym typeface="Lato"/>
              </a:rPr>
              <a:t>8 casualties</a:t>
            </a:r>
            <a:endParaRPr sz="1000" b="1">
              <a:solidFill>
                <a:srgbClr val="FF0000"/>
              </a:solidFill>
              <a:latin typeface="Lato"/>
              <a:ea typeface="Lato"/>
              <a:cs typeface="Lato"/>
              <a:sym typeface="Lato"/>
            </a:endParaRPr>
          </a:p>
        </p:txBody>
      </p:sp>
      <p:sp>
        <p:nvSpPr>
          <p:cNvPr id="156" name="Google Shape;688;p40">
            <a:extLst>
              <a:ext uri="{FF2B5EF4-FFF2-40B4-BE49-F238E27FC236}">
                <a16:creationId xmlns:a16="http://schemas.microsoft.com/office/drawing/2014/main" id="{4A468E24-E711-1C48-1920-FD3F49F0376F}"/>
              </a:ext>
            </a:extLst>
          </p:cNvPr>
          <p:cNvSpPr txBox="1"/>
          <p:nvPr/>
        </p:nvSpPr>
        <p:spPr>
          <a:xfrm>
            <a:off x="60291" y="1256381"/>
            <a:ext cx="6035709" cy="292692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b="1" dirty="0">
                <a:solidFill>
                  <a:schemeClr val="dk1"/>
                </a:solidFill>
                <a:latin typeface="Lato"/>
                <a:ea typeface="Lato"/>
                <a:cs typeface="Lato"/>
                <a:sym typeface="Lato"/>
              </a:rPr>
              <a:t>Modeling Steps</a:t>
            </a:r>
            <a:endParaRPr b="1" dirty="0">
              <a:solidFill>
                <a:schemeClr val="dk1"/>
              </a:solidFill>
              <a:latin typeface="Lato"/>
              <a:ea typeface="Lato"/>
              <a:cs typeface="Lato"/>
              <a:sym typeface="Lato"/>
            </a:endParaRPr>
          </a:p>
          <a:p>
            <a:pPr marL="0" lvl="0" indent="0" algn="l" rtl="0">
              <a:lnSpc>
                <a:spcPct val="90000"/>
              </a:lnSpc>
              <a:spcBef>
                <a:spcPts val="0"/>
              </a:spcBef>
              <a:spcAft>
                <a:spcPts val="0"/>
              </a:spcAft>
              <a:buNone/>
            </a:pPr>
            <a:endParaRPr dirty="0">
              <a:solidFill>
                <a:schemeClr val="dk1"/>
              </a:solidFill>
              <a:latin typeface="Lato"/>
              <a:ea typeface="Lato"/>
              <a:cs typeface="Lato"/>
              <a:sym typeface="Lato"/>
            </a:endParaRPr>
          </a:p>
          <a:p>
            <a:pPr marL="457200" lvl="0" indent="-317500" algn="l" rtl="0">
              <a:lnSpc>
                <a:spcPct val="90000"/>
              </a:lnSpc>
              <a:spcBef>
                <a:spcPts val="0"/>
              </a:spcBef>
              <a:spcAft>
                <a:spcPts val="0"/>
              </a:spcAft>
              <a:buClr>
                <a:schemeClr val="dk1"/>
              </a:buClr>
              <a:buSzPts val="1400"/>
              <a:buFont typeface="Lato"/>
              <a:buAutoNum type="arabicPeriod"/>
            </a:pPr>
            <a:r>
              <a:rPr lang="en-US" dirty="0">
                <a:solidFill>
                  <a:schemeClr val="dk1"/>
                </a:solidFill>
                <a:latin typeface="Lato"/>
                <a:ea typeface="Lato"/>
                <a:cs typeface="Lato"/>
                <a:sym typeface="Lato"/>
              </a:rPr>
              <a:t>Build Failure Models using Dynamic Fault Trees (DFTs)</a:t>
            </a:r>
            <a:endParaRPr dirty="0">
              <a:solidFill>
                <a:schemeClr val="dk1"/>
              </a:solidFill>
              <a:latin typeface="Lato"/>
              <a:ea typeface="Lato"/>
              <a:cs typeface="Lato"/>
              <a:sym typeface="Lato"/>
            </a:endParaRPr>
          </a:p>
          <a:p>
            <a:pPr marL="457200" lvl="0" indent="-317500" algn="l" rtl="0">
              <a:lnSpc>
                <a:spcPct val="90000"/>
              </a:lnSpc>
              <a:spcBef>
                <a:spcPts val="0"/>
              </a:spcBef>
              <a:spcAft>
                <a:spcPts val="0"/>
              </a:spcAft>
              <a:buClr>
                <a:schemeClr val="dk1"/>
              </a:buClr>
              <a:buSzPts val="1400"/>
              <a:buFont typeface="Lato"/>
              <a:buAutoNum type="arabicPeriod"/>
            </a:pPr>
            <a:r>
              <a:rPr lang="en-US" dirty="0">
                <a:solidFill>
                  <a:schemeClr val="dk1"/>
                </a:solidFill>
                <a:latin typeface="Lato"/>
                <a:ea typeface="Lato"/>
                <a:cs typeface="Lato"/>
                <a:sym typeface="Lato"/>
              </a:rPr>
              <a:t>Build consequence models with Reward/Loss Event Trees (RETs)</a:t>
            </a:r>
            <a:endParaRPr dirty="0">
              <a:solidFill>
                <a:schemeClr val="dk1"/>
              </a:solidFill>
              <a:latin typeface="Lato"/>
              <a:ea typeface="Lato"/>
              <a:cs typeface="Lato"/>
              <a:sym typeface="Lato"/>
            </a:endParaRPr>
          </a:p>
          <a:p>
            <a:pPr marL="914400" lvl="1" indent="-317500" algn="l" rtl="0">
              <a:lnSpc>
                <a:spcPct val="90000"/>
              </a:lnSpc>
              <a:spcBef>
                <a:spcPts val="0"/>
              </a:spcBef>
              <a:spcAft>
                <a:spcPts val="0"/>
              </a:spcAft>
              <a:buClr>
                <a:srgbClr val="0000FF"/>
              </a:buClr>
              <a:buSzPts val="1400"/>
              <a:buFont typeface="Lato"/>
              <a:buAutoNum type="alphaLcPeriod"/>
            </a:pPr>
            <a:r>
              <a:rPr lang="en-US" dirty="0">
                <a:solidFill>
                  <a:srgbClr val="0000FF"/>
                </a:solidFill>
                <a:latin typeface="Lato"/>
                <a:ea typeface="Lato"/>
                <a:cs typeface="Lato"/>
                <a:sym typeface="Lato"/>
              </a:rPr>
              <a:t>Model decision-making</a:t>
            </a:r>
            <a:endParaRPr dirty="0">
              <a:solidFill>
                <a:srgbClr val="0000FF"/>
              </a:solidFill>
              <a:latin typeface="Lato"/>
              <a:ea typeface="Lato"/>
              <a:cs typeface="Lato"/>
              <a:sym typeface="Lato"/>
            </a:endParaRPr>
          </a:p>
          <a:p>
            <a:pPr marL="914400" lvl="1" indent="-317500" algn="l" rtl="0">
              <a:lnSpc>
                <a:spcPct val="90000"/>
              </a:lnSpc>
              <a:spcBef>
                <a:spcPts val="0"/>
              </a:spcBef>
              <a:spcAft>
                <a:spcPts val="0"/>
              </a:spcAft>
              <a:buClr>
                <a:srgbClr val="0000FF"/>
              </a:buClr>
              <a:buSzPts val="1400"/>
              <a:buFont typeface="Lato"/>
              <a:buAutoNum type="alphaLcPeriod"/>
            </a:pPr>
            <a:r>
              <a:rPr lang="en-US" dirty="0">
                <a:solidFill>
                  <a:srgbClr val="0000FF"/>
                </a:solidFill>
                <a:latin typeface="Lato"/>
                <a:ea typeface="Lato"/>
                <a:cs typeface="Lato"/>
                <a:sym typeface="Lato"/>
              </a:rPr>
              <a:t>Specify values of quantities e.g. # of casualties</a:t>
            </a:r>
          </a:p>
          <a:p>
            <a:pPr marL="596900" lvl="1" algn="l" rtl="0">
              <a:lnSpc>
                <a:spcPct val="90000"/>
              </a:lnSpc>
              <a:spcBef>
                <a:spcPts val="0"/>
              </a:spcBef>
              <a:spcAft>
                <a:spcPts val="0"/>
              </a:spcAft>
              <a:buClr>
                <a:srgbClr val="0000FF"/>
              </a:buClr>
              <a:buSzPts val="1400"/>
            </a:pPr>
            <a:endParaRPr dirty="0">
              <a:solidFill>
                <a:srgbClr val="0000FF"/>
              </a:solidFill>
              <a:latin typeface="Lato"/>
              <a:ea typeface="Lato"/>
              <a:cs typeface="Lato"/>
              <a:sym typeface="Lato"/>
            </a:endParaRPr>
          </a:p>
          <a:p>
            <a:pPr marL="457200" lvl="0" indent="-317500" algn="l" rtl="0">
              <a:lnSpc>
                <a:spcPct val="90000"/>
              </a:lnSpc>
              <a:spcBef>
                <a:spcPts val="0"/>
              </a:spcBef>
              <a:spcAft>
                <a:spcPts val="0"/>
              </a:spcAft>
              <a:buClr>
                <a:schemeClr val="dk1"/>
              </a:buClr>
              <a:buSzPts val="1400"/>
              <a:buFont typeface="Lato"/>
              <a:buAutoNum type="arabicPeriod"/>
            </a:pPr>
            <a:r>
              <a:rPr lang="en-US" dirty="0">
                <a:solidFill>
                  <a:schemeClr val="dk1"/>
                </a:solidFill>
                <a:latin typeface="Lato"/>
                <a:ea typeface="Lato"/>
                <a:cs typeface="Lato"/>
                <a:sym typeface="Lato"/>
              </a:rPr>
              <a:t>Embed DFTs in RETs</a:t>
            </a:r>
            <a:endParaRPr dirty="0">
              <a:solidFill>
                <a:schemeClr val="dk1"/>
              </a:solidFill>
              <a:latin typeface="Lato"/>
              <a:ea typeface="Lato"/>
              <a:cs typeface="Lato"/>
              <a:sym typeface="Lato"/>
            </a:endParaRPr>
          </a:p>
          <a:p>
            <a:pPr marL="457200" lvl="0" indent="0" algn="l" rtl="0">
              <a:lnSpc>
                <a:spcPct val="90000"/>
              </a:lnSpc>
              <a:spcBef>
                <a:spcPts val="0"/>
              </a:spcBef>
              <a:spcAft>
                <a:spcPts val="0"/>
              </a:spcAft>
              <a:buNone/>
            </a:pPr>
            <a:endParaRPr dirty="0">
              <a:solidFill>
                <a:schemeClr val="dk1"/>
              </a:solidFill>
              <a:latin typeface="Lato"/>
              <a:ea typeface="Lato"/>
              <a:cs typeface="Lato"/>
              <a:sym typeface="Lato"/>
            </a:endParaRPr>
          </a:p>
        </p:txBody>
      </p:sp>
      <p:sp>
        <p:nvSpPr>
          <p:cNvPr id="157" name="Google Shape;689;p40">
            <a:extLst>
              <a:ext uri="{FF2B5EF4-FFF2-40B4-BE49-F238E27FC236}">
                <a16:creationId xmlns:a16="http://schemas.microsoft.com/office/drawing/2014/main" id="{B41619B0-7149-FF51-5521-53DB5694C87C}"/>
              </a:ext>
            </a:extLst>
          </p:cNvPr>
          <p:cNvSpPr txBox="1"/>
          <p:nvPr/>
        </p:nvSpPr>
        <p:spPr>
          <a:xfrm>
            <a:off x="137845" y="4142647"/>
            <a:ext cx="3624000" cy="292692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b="1" dirty="0">
                <a:solidFill>
                  <a:schemeClr val="dk1"/>
                </a:solidFill>
                <a:latin typeface="Lato"/>
                <a:ea typeface="Lato"/>
                <a:cs typeface="Lato"/>
                <a:sym typeface="Lato"/>
              </a:rPr>
              <a:t>Analysis Steps</a:t>
            </a:r>
            <a:endParaRPr b="1" dirty="0">
              <a:solidFill>
                <a:schemeClr val="dk1"/>
              </a:solidFill>
              <a:latin typeface="Lato"/>
              <a:ea typeface="Lato"/>
              <a:cs typeface="Lato"/>
              <a:sym typeface="Lato"/>
            </a:endParaRPr>
          </a:p>
          <a:p>
            <a:pPr marL="0" lvl="0" indent="0" algn="l" rtl="0">
              <a:lnSpc>
                <a:spcPct val="90000"/>
              </a:lnSpc>
              <a:spcBef>
                <a:spcPts val="0"/>
              </a:spcBef>
              <a:spcAft>
                <a:spcPts val="0"/>
              </a:spcAft>
              <a:buNone/>
            </a:pPr>
            <a:endParaRPr dirty="0">
              <a:solidFill>
                <a:schemeClr val="dk1"/>
              </a:solidFill>
              <a:latin typeface="Lato"/>
              <a:ea typeface="Lato"/>
              <a:cs typeface="Lato"/>
              <a:sym typeface="Lato"/>
            </a:endParaRPr>
          </a:p>
          <a:p>
            <a:pPr marL="457200" lvl="0" indent="-317500" algn="l" rtl="0">
              <a:lnSpc>
                <a:spcPct val="90000"/>
              </a:lnSpc>
              <a:spcBef>
                <a:spcPts val="0"/>
              </a:spcBef>
              <a:spcAft>
                <a:spcPts val="0"/>
              </a:spcAft>
              <a:buClr>
                <a:schemeClr val="dk1"/>
              </a:buClr>
              <a:buSzPts val="1400"/>
              <a:buFont typeface="Lato"/>
              <a:buAutoNum type="arabicPeriod"/>
            </a:pPr>
            <a:r>
              <a:rPr lang="en-US" dirty="0">
                <a:solidFill>
                  <a:schemeClr val="dk1"/>
                </a:solidFill>
                <a:latin typeface="Lato"/>
                <a:ea typeface="Lato"/>
                <a:cs typeface="Lato"/>
                <a:sym typeface="Lato"/>
              </a:rPr>
              <a:t>Analyze Dynamic Fault Trees (DFTs)</a:t>
            </a:r>
            <a:endParaRPr dirty="0">
              <a:solidFill>
                <a:schemeClr val="dk1"/>
              </a:solidFill>
              <a:latin typeface="Lato"/>
              <a:ea typeface="Lato"/>
              <a:cs typeface="Lato"/>
              <a:sym typeface="Lato"/>
            </a:endParaRPr>
          </a:p>
          <a:p>
            <a:pPr marL="457200" lvl="0" indent="-317500" algn="l" rtl="0">
              <a:lnSpc>
                <a:spcPct val="90000"/>
              </a:lnSpc>
              <a:spcBef>
                <a:spcPts val="0"/>
              </a:spcBef>
              <a:spcAft>
                <a:spcPts val="0"/>
              </a:spcAft>
              <a:buClr>
                <a:schemeClr val="dk1"/>
              </a:buClr>
              <a:buSzPts val="1400"/>
              <a:buFont typeface="Lato"/>
              <a:buAutoNum type="arabicPeriod"/>
            </a:pPr>
            <a:r>
              <a:rPr lang="en-US" dirty="0">
                <a:solidFill>
                  <a:schemeClr val="dk1"/>
                </a:solidFill>
                <a:latin typeface="Lato"/>
                <a:ea typeface="Lato"/>
                <a:cs typeface="Lato"/>
                <a:sym typeface="Lato"/>
              </a:rPr>
              <a:t>Replace branch probabilities in RETs</a:t>
            </a:r>
            <a:endParaRPr dirty="0">
              <a:solidFill>
                <a:schemeClr val="dk1"/>
              </a:solidFill>
              <a:latin typeface="Lato"/>
              <a:ea typeface="Lato"/>
              <a:cs typeface="Lato"/>
              <a:sym typeface="Lato"/>
            </a:endParaRPr>
          </a:p>
          <a:p>
            <a:pPr marL="457200" lvl="0" indent="-317500" algn="l" rtl="0">
              <a:lnSpc>
                <a:spcPct val="90000"/>
              </a:lnSpc>
              <a:spcBef>
                <a:spcPts val="0"/>
              </a:spcBef>
              <a:spcAft>
                <a:spcPts val="0"/>
              </a:spcAft>
              <a:buClr>
                <a:schemeClr val="dk1"/>
              </a:buClr>
              <a:buSzPts val="1400"/>
              <a:buFont typeface="Lato"/>
              <a:buAutoNum type="arabicPeriod"/>
            </a:pPr>
            <a:r>
              <a:rPr lang="en-US" dirty="0">
                <a:solidFill>
                  <a:schemeClr val="dk1"/>
                </a:solidFill>
                <a:latin typeface="Lato"/>
                <a:ea typeface="Lato"/>
                <a:cs typeface="Lato"/>
                <a:sym typeface="Lato"/>
              </a:rPr>
              <a:t>Analyze RETs to compute:</a:t>
            </a:r>
            <a:endParaRPr dirty="0">
              <a:solidFill>
                <a:schemeClr val="dk1"/>
              </a:solidFill>
              <a:latin typeface="Lato"/>
              <a:ea typeface="Lato"/>
              <a:cs typeface="Lato"/>
              <a:sym typeface="Lato"/>
            </a:endParaRPr>
          </a:p>
          <a:p>
            <a:pPr marL="914400" lvl="1" indent="-317500" algn="l" rtl="0">
              <a:lnSpc>
                <a:spcPct val="90000"/>
              </a:lnSpc>
              <a:spcBef>
                <a:spcPts val="0"/>
              </a:spcBef>
              <a:spcAft>
                <a:spcPts val="0"/>
              </a:spcAft>
              <a:buClr>
                <a:schemeClr val="dk1"/>
              </a:buClr>
              <a:buSzPts val="1400"/>
              <a:buFont typeface="Lato"/>
              <a:buAutoNum type="alphaLcPeriod"/>
            </a:pPr>
            <a:r>
              <a:rPr lang="en-US" dirty="0">
                <a:solidFill>
                  <a:schemeClr val="dk1"/>
                </a:solidFill>
                <a:latin typeface="Lato"/>
                <a:ea typeface="Lato"/>
                <a:cs typeface="Lato"/>
                <a:sym typeface="Lato"/>
              </a:rPr>
              <a:t>Outcome probabilities</a:t>
            </a:r>
            <a:endParaRPr dirty="0">
              <a:solidFill>
                <a:schemeClr val="dk1"/>
              </a:solidFill>
              <a:latin typeface="Lato"/>
              <a:ea typeface="Lato"/>
              <a:cs typeface="Lato"/>
              <a:sym typeface="Lato"/>
            </a:endParaRPr>
          </a:p>
          <a:p>
            <a:pPr marL="914400" lvl="1" indent="-317500" algn="l" rtl="0">
              <a:lnSpc>
                <a:spcPct val="90000"/>
              </a:lnSpc>
              <a:spcBef>
                <a:spcPts val="0"/>
              </a:spcBef>
              <a:spcAft>
                <a:spcPts val="0"/>
              </a:spcAft>
              <a:buClr>
                <a:schemeClr val="dk1"/>
              </a:buClr>
              <a:buSzPts val="1400"/>
              <a:buFont typeface="Lato"/>
              <a:buAutoNum type="alphaLcPeriod"/>
            </a:pPr>
            <a:r>
              <a:rPr lang="en-US" dirty="0">
                <a:solidFill>
                  <a:schemeClr val="dk1"/>
                </a:solidFill>
                <a:latin typeface="Lato"/>
                <a:ea typeface="Lato"/>
                <a:cs typeface="Lato"/>
                <a:sym typeface="Lato"/>
              </a:rPr>
              <a:t>Expected values of quantities</a:t>
            </a:r>
            <a:endParaRPr dirty="0">
              <a:solidFill>
                <a:schemeClr val="dk1"/>
              </a:solidFill>
              <a:latin typeface="Lato"/>
              <a:ea typeface="Lato"/>
              <a:cs typeface="Lato"/>
              <a:sym typeface="Lato"/>
            </a:endParaRPr>
          </a:p>
          <a:p>
            <a:pPr marL="457200" lvl="0" indent="0" algn="l" rtl="0">
              <a:lnSpc>
                <a:spcPct val="90000"/>
              </a:lnSpc>
              <a:spcBef>
                <a:spcPts val="0"/>
              </a:spcBef>
              <a:spcAft>
                <a:spcPts val="0"/>
              </a:spcAft>
              <a:buNone/>
            </a:pPr>
            <a:endParaRPr dirty="0">
              <a:solidFill>
                <a:schemeClr val="dk1"/>
              </a:solidFill>
              <a:latin typeface="Lato"/>
              <a:ea typeface="Lato"/>
              <a:cs typeface="Lato"/>
              <a:sym typeface="Lato"/>
            </a:endParaRPr>
          </a:p>
        </p:txBody>
      </p:sp>
      <p:pic>
        <p:nvPicPr>
          <p:cNvPr id="2" name="Picture 2">
            <a:extLst>
              <a:ext uri="{FF2B5EF4-FFF2-40B4-BE49-F238E27FC236}">
                <a16:creationId xmlns:a16="http://schemas.microsoft.com/office/drawing/2014/main" id="{F9993E61-5CED-683B-0426-171B8120C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9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chemeClr val="bg1"/>
                </a:solidFill>
                <a:latin typeface="Lato"/>
                <a:ea typeface="Lato"/>
                <a:cs typeface="Lato"/>
                <a:sym typeface="Lato"/>
              </a:rPr>
              <a:t>Why Risk Assessment?</a:t>
            </a:r>
            <a:endParaRPr lang="en-GB" b="1" i="0" dirty="0">
              <a:solidFill>
                <a:schemeClr val="bg1"/>
              </a:solidFill>
              <a:latin typeface="Arial" panose="020B0604020202020204" pitchFamily="34" charset="0"/>
              <a:cs typeface="Arial" panose="020B0604020202020204" pitchFamily="34" charset="0"/>
            </a:endParaRPr>
          </a:p>
        </p:txBody>
      </p:sp>
      <p:pic>
        <p:nvPicPr>
          <p:cNvPr id="3" name="Google Shape;206;p31">
            <a:extLst>
              <a:ext uri="{FF2B5EF4-FFF2-40B4-BE49-F238E27FC236}">
                <a16:creationId xmlns:a16="http://schemas.microsoft.com/office/drawing/2014/main" id="{080E7D8B-AE2D-0BE8-E008-1DCDF053AC7C}"/>
              </a:ext>
            </a:extLst>
          </p:cNvPr>
          <p:cNvPicPr preferRelativeResize="0"/>
          <p:nvPr/>
        </p:nvPicPr>
        <p:blipFill>
          <a:blip r:embed="rId3">
            <a:alphaModFix/>
          </a:blip>
          <a:stretch>
            <a:fillRect/>
          </a:stretch>
        </p:blipFill>
        <p:spPr>
          <a:xfrm>
            <a:off x="898321" y="3752500"/>
            <a:ext cx="3716424" cy="2090475"/>
          </a:xfrm>
          <a:prstGeom prst="rect">
            <a:avLst/>
          </a:prstGeom>
          <a:noFill/>
          <a:ln>
            <a:noFill/>
          </a:ln>
        </p:spPr>
      </p:pic>
      <p:pic>
        <p:nvPicPr>
          <p:cNvPr id="5" name="Google Shape;207;p31">
            <a:extLst>
              <a:ext uri="{FF2B5EF4-FFF2-40B4-BE49-F238E27FC236}">
                <a16:creationId xmlns:a16="http://schemas.microsoft.com/office/drawing/2014/main" id="{67A77B87-1D49-F447-960F-92BE34A8A607}"/>
              </a:ext>
            </a:extLst>
          </p:cNvPr>
          <p:cNvPicPr preferRelativeResize="0"/>
          <p:nvPr/>
        </p:nvPicPr>
        <p:blipFill>
          <a:blip r:embed="rId4">
            <a:alphaModFix/>
          </a:blip>
          <a:stretch>
            <a:fillRect/>
          </a:stretch>
        </p:blipFill>
        <p:spPr>
          <a:xfrm>
            <a:off x="7593441" y="3774280"/>
            <a:ext cx="3447825" cy="2068695"/>
          </a:xfrm>
          <a:prstGeom prst="rect">
            <a:avLst/>
          </a:prstGeom>
          <a:noFill/>
          <a:ln>
            <a:noFill/>
          </a:ln>
        </p:spPr>
      </p:pic>
      <p:pic>
        <p:nvPicPr>
          <p:cNvPr id="6" name="Google Shape;208;p31">
            <a:extLst>
              <a:ext uri="{FF2B5EF4-FFF2-40B4-BE49-F238E27FC236}">
                <a16:creationId xmlns:a16="http://schemas.microsoft.com/office/drawing/2014/main" id="{A98F11EC-F5B1-8718-D215-B8E716F8F200}"/>
              </a:ext>
            </a:extLst>
          </p:cNvPr>
          <p:cNvPicPr preferRelativeResize="0"/>
          <p:nvPr/>
        </p:nvPicPr>
        <p:blipFill>
          <a:blip r:embed="rId5">
            <a:alphaModFix/>
          </a:blip>
          <a:stretch>
            <a:fillRect/>
          </a:stretch>
        </p:blipFill>
        <p:spPr>
          <a:xfrm>
            <a:off x="7509730" y="1405520"/>
            <a:ext cx="3447830" cy="2090475"/>
          </a:xfrm>
          <a:prstGeom prst="rect">
            <a:avLst/>
          </a:prstGeom>
          <a:noFill/>
          <a:ln>
            <a:noFill/>
          </a:ln>
        </p:spPr>
      </p:pic>
      <p:pic>
        <p:nvPicPr>
          <p:cNvPr id="7" name="Google Shape;209;p31">
            <a:extLst>
              <a:ext uri="{FF2B5EF4-FFF2-40B4-BE49-F238E27FC236}">
                <a16:creationId xmlns:a16="http://schemas.microsoft.com/office/drawing/2014/main" id="{0C749955-C036-205D-9B01-0FCD81BA2EA7}"/>
              </a:ext>
            </a:extLst>
          </p:cNvPr>
          <p:cNvPicPr preferRelativeResize="0"/>
          <p:nvPr/>
        </p:nvPicPr>
        <p:blipFill>
          <a:blip r:embed="rId6">
            <a:alphaModFix/>
          </a:blip>
          <a:stretch>
            <a:fillRect/>
          </a:stretch>
        </p:blipFill>
        <p:spPr>
          <a:xfrm>
            <a:off x="898321" y="1412800"/>
            <a:ext cx="3627250" cy="1883075"/>
          </a:xfrm>
          <a:prstGeom prst="rect">
            <a:avLst/>
          </a:prstGeom>
          <a:noFill/>
          <a:ln>
            <a:noFill/>
          </a:ln>
        </p:spPr>
      </p:pic>
      <p:pic>
        <p:nvPicPr>
          <p:cNvPr id="8" name="Google Shape;210;p31">
            <a:extLst>
              <a:ext uri="{FF2B5EF4-FFF2-40B4-BE49-F238E27FC236}">
                <a16:creationId xmlns:a16="http://schemas.microsoft.com/office/drawing/2014/main" id="{8CEA0940-FA5A-6D00-277B-81943EF6D059}"/>
              </a:ext>
            </a:extLst>
          </p:cNvPr>
          <p:cNvPicPr preferRelativeResize="0"/>
          <p:nvPr/>
        </p:nvPicPr>
        <p:blipFill rotWithShape="1">
          <a:blip r:embed="rId7">
            <a:alphaModFix/>
          </a:blip>
          <a:srcRect l="21313" t="8673" r="14988" b="10341"/>
          <a:stretch/>
        </p:blipFill>
        <p:spPr>
          <a:xfrm>
            <a:off x="4887668" y="2828075"/>
            <a:ext cx="2432850" cy="2376626"/>
          </a:xfrm>
          <a:prstGeom prst="rect">
            <a:avLst/>
          </a:prstGeom>
          <a:noFill/>
          <a:ln>
            <a:noFill/>
          </a:ln>
        </p:spPr>
      </p:pic>
      <p:sp>
        <p:nvSpPr>
          <p:cNvPr id="9" name="Google Shape;211;p31">
            <a:extLst>
              <a:ext uri="{FF2B5EF4-FFF2-40B4-BE49-F238E27FC236}">
                <a16:creationId xmlns:a16="http://schemas.microsoft.com/office/drawing/2014/main" id="{7989C348-A89E-74C3-943D-384D54D50016}"/>
              </a:ext>
            </a:extLst>
          </p:cNvPr>
          <p:cNvSpPr txBox="1"/>
          <p:nvPr/>
        </p:nvSpPr>
        <p:spPr>
          <a:xfrm>
            <a:off x="4205693" y="6077700"/>
            <a:ext cx="37968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i="1">
                <a:solidFill>
                  <a:schemeClr val="dk1"/>
                </a:solidFill>
                <a:latin typeface="Lato"/>
                <a:ea typeface="Lato"/>
                <a:cs typeface="Lato"/>
                <a:sym typeface="Lato"/>
              </a:rPr>
              <a:t>To ensure that our critical assets operate within a defined risk level</a:t>
            </a:r>
            <a:endParaRPr sz="1800" i="1">
              <a:solidFill>
                <a:schemeClr val="dk1"/>
              </a:solidFill>
              <a:latin typeface="Lato"/>
              <a:ea typeface="Lato"/>
              <a:cs typeface="Lato"/>
              <a:sym typeface="Lato"/>
            </a:endParaRPr>
          </a:p>
        </p:txBody>
      </p:sp>
      <p:pic>
        <p:nvPicPr>
          <p:cNvPr id="2" name="Picture 2">
            <a:extLst>
              <a:ext uri="{FF2B5EF4-FFF2-40B4-BE49-F238E27FC236}">
                <a16:creationId xmlns:a16="http://schemas.microsoft.com/office/drawing/2014/main" id="{B8EF9CE7-FFDF-2C46-1413-1537FEFF5B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71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89622" y="543327"/>
            <a:ext cx="10515600" cy="73761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Traditional Probabilistic Risk Assessment (PRA) Steps</a:t>
            </a:r>
            <a:endParaRPr lang="en-GB" b="1" i="0" dirty="0">
              <a:solidFill>
                <a:schemeClr val="bg1"/>
              </a:solidFill>
              <a:latin typeface="Arial" panose="020B0604020202020204" pitchFamily="34" charset="0"/>
              <a:cs typeface="Arial" panose="020B0604020202020204" pitchFamily="34" charset="0"/>
            </a:endParaRPr>
          </a:p>
        </p:txBody>
      </p:sp>
      <p:pic>
        <p:nvPicPr>
          <p:cNvPr id="6" name="Google Shape;217;p32">
            <a:extLst>
              <a:ext uri="{FF2B5EF4-FFF2-40B4-BE49-F238E27FC236}">
                <a16:creationId xmlns:a16="http://schemas.microsoft.com/office/drawing/2014/main" id="{A461258B-5808-D4A7-B8C3-9F44760A092B}"/>
              </a:ext>
            </a:extLst>
          </p:cNvPr>
          <p:cNvPicPr preferRelativeResize="0"/>
          <p:nvPr/>
        </p:nvPicPr>
        <p:blipFill>
          <a:blip r:embed="rId3">
            <a:alphaModFix/>
          </a:blip>
          <a:stretch>
            <a:fillRect/>
          </a:stretch>
        </p:blipFill>
        <p:spPr>
          <a:xfrm>
            <a:off x="4605430" y="1843732"/>
            <a:ext cx="1258187" cy="1053788"/>
          </a:xfrm>
          <a:prstGeom prst="rect">
            <a:avLst/>
          </a:prstGeom>
          <a:noFill/>
          <a:ln>
            <a:noFill/>
          </a:ln>
        </p:spPr>
      </p:pic>
      <p:pic>
        <p:nvPicPr>
          <p:cNvPr id="7" name="Google Shape;218;p32">
            <a:extLst>
              <a:ext uri="{FF2B5EF4-FFF2-40B4-BE49-F238E27FC236}">
                <a16:creationId xmlns:a16="http://schemas.microsoft.com/office/drawing/2014/main" id="{1C5525AE-45BC-4878-9E23-98E0BC5324F0}"/>
              </a:ext>
            </a:extLst>
          </p:cNvPr>
          <p:cNvPicPr preferRelativeResize="0"/>
          <p:nvPr/>
        </p:nvPicPr>
        <p:blipFill rotWithShape="1">
          <a:blip r:embed="rId4">
            <a:alphaModFix/>
          </a:blip>
          <a:srcRect b="6147"/>
          <a:stretch/>
        </p:blipFill>
        <p:spPr>
          <a:xfrm>
            <a:off x="6599206" y="2162391"/>
            <a:ext cx="2005569" cy="749311"/>
          </a:xfrm>
          <a:prstGeom prst="rect">
            <a:avLst/>
          </a:prstGeom>
          <a:noFill/>
          <a:ln>
            <a:noFill/>
          </a:ln>
        </p:spPr>
      </p:pic>
      <p:pic>
        <p:nvPicPr>
          <p:cNvPr id="8" name="Google Shape;219;p32">
            <a:extLst>
              <a:ext uri="{FF2B5EF4-FFF2-40B4-BE49-F238E27FC236}">
                <a16:creationId xmlns:a16="http://schemas.microsoft.com/office/drawing/2014/main" id="{7A3346D0-8916-3C79-2409-02C81944BBE1}"/>
              </a:ext>
            </a:extLst>
          </p:cNvPr>
          <p:cNvPicPr preferRelativeResize="0"/>
          <p:nvPr/>
        </p:nvPicPr>
        <p:blipFill>
          <a:blip r:embed="rId5">
            <a:alphaModFix/>
          </a:blip>
          <a:stretch>
            <a:fillRect/>
          </a:stretch>
        </p:blipFill>
        <p:spPr>
          <a:xfrm>
            <a:off x="8098688" y="3168099"/>
            <a:ext cx="1513892" cy="1314859"/>
          </a:xfrm>
          <a:prstGeom prst="rect">
            <a:avLst/>
          </a:prstGeom>
          <a:noFill/>
          <a:ln>
            <a:noFill/>
          </a:ln>
        </p:spPr>
      </p:pic>
      <p:pic>
        <p:nvPicPr>
          <p:cNvPr id="9" name="Google Shape;220;p32">
            <a:extLst>
              <a:ext uri="{FF2B5EF4-FFF2-40B4-BE49-F238E27FC236}">
                <a16:creationId xmlns:a16="http://schemas.microsoft.com/office/drawing/2014/main" id="{A55B0A4A-50BD-EBA3-58F1-1F78BB2A8722}"/>
              </a:ext>
            </a:extLst>
          </p:cNvPr>
          <p:cNvPicPr preferRelativeResize="0"/>
          <p:nvPr/>
        </p:nvPicPr>
        <p:blipFill>
          <a:blip r:embed="rId6">
            <a:alphaModFix/>
          </a:blip>
          <a:stretch>
            <a:fillRect/>
          </a:stretch>
        </p:blipFill>
        <p:spPr>
          <a:xfrm>
            <a:off x="8604761" y="1881707"/>
            <a:ext cx="966941" cy="1054497"/>
          </a:xfrm>
          <a:prstGeom prst="rect">
            <a:avLst/>
          </a:prstGeom>
          <a:noFill/>
          <a:ln>
            <a:noFill/>
          </a:ln>
        </p:spPr>
      </p:pic>
      <p:pic>
        <p:nvPicPr>
          <p:cNvPr id="10" name="Google Shape;221;p32">
            <a:extLst>
              <a:ext uri="{FF2B5EF4-FFF2-40B4-BE49-F238E27FC236}">
                <a16:creationId xmlns:a16="http://schemas.microsoft.com/office/drawing/2014/main" id="{2AE52DE3-16A2-E1FF-30A0-559DE58E9047}"/>
              </a:ext>
            </a:extLst>
          </p:cNvPr>
          <p:cNvPicPr preferRelativeResize="0"/>
          <p:nvPr/>
        </p:nvPicPr>
        <p:blipFill>
          <a:blip r:embed="rId7">
            <a:alphaModFix/>
          </a:blip>
          <a:stretch>
            <a:fillRect/>
          </a:stretch>
        </p:blipFill>
        <p:spPr>
          <a:xfrm>
            <a:off x="6882476" y="3268558"/>
            <a:ext cx="1106057" cy="1054500"/>
          </a:xfrm>
          <a:prstGeom prst="rect">
            <a:avLst/>
          </a:prstGeom>
          <a:noFill/>
          <a:ln>
            <a:noFill/>
          </a:ln>
        </p:spPr>
      </p:pic>
      <p:cxnSp>
        <p:nvCxnSpPr>
          <p:cNvPr id="11" name="Google Shape;222;p32">
            <a:extLst>
              <a:ext uri="{FF2B5EF4-FFF2-40B4-BE49-F238E27FC236}">
                <a16:creationId xmlns:a16="http://schemas.microsoft.com/office/drawing/2014/main" id="{41A40BBA-5048-742A-639E-03A0F86DC166}"/>
              </a:ext>
            </a:extLst>
          </p:cNvPr>
          <p:cNvCxnSpPr/>
          <p:nvPr/>
        </p:nvCxnSpPr>
        <p:spPr>
          <a:xfrm rot="10800000" flipH="1">
            <a:off x="381706" y="5910157"/>
            <a:ext cx="11253600" cy="9600"/>
          </a:xfrm>
          <a:prstGeom prst="straightConnector1">
            <a:avLst/>
          </a:prstGeom>
          <a:noFill/>
          <a:ln w="19050" cap="flat" cmpd="sng">
            <a:solidFill>
              <a:schemeClr val="dk2"/>
            </a:solidFill>
            <a:prstDash val="lgDash"/>
            <a:round/>
            <a:headEnd type="oval" w="med" len="med"/>
            <a:tailEnd type="triangle" w="med" len="med"/>
          </a:ln>
        </p:spPr>
      </p:cxnSp>
      <p:pic>
        <p:nvPicPr>
          <p:cNvPr id="12" name="Google Shape;223;p32">
            <a:extLst>
              <a:ext uri="{FF2B5EF4-FFF2-40B4-BE49-F238E27FC236}">
                <a16:creationId xmlns:a16="http://schemas.microsoft.com/office/drawing/2014/main" id="{77E2B752-7CEC-313F-F66D-5F0AE64A1307}"/>
              </a:ext>
            </a:extLst>
          </p:cNvPr>
          <p:cNvPicPr preferRelativeResize="0"/>
          <p:nvPr/>
        </p:nvPicPr>
        <p:blipFill>
          <a:blip r:embed="rId8">
            <a:alphaModFix/>
          </a:blip>
          <a:stretch>
            <a:fillRect/>
          </a:stretch>
        </p:blipFill>
        <p:spPr>
          <a:xfrm>
            <a:off x="4763837" y="2897520"/>
            <a:ext cx="941372" cy="1053788"/>
          </a:xfrm>
          <a:prstGeom prst="rect">
            <a:avLst/>
          </a:prstGeom>
          <a:noFill/>
          <a:ln>
            <a:noFill/>
          </a:ln>
        </p:spPr>
      </p:pic>
      <p:pic>
        <p:nvPicPr>
          <p:cNvPr id="13" name="Google Shape;224;p32">
            <a:extLst>
              <a:ext uri="{FF2B5EF4-FFF2-40B4-BE49-F238E27FC236}">
                <a16:creationId xmlns:a16="http://schemas.microsoft.com/office/drawing/2014/main" id="{664DCA61-5188-BDD2-05A5-3CE752E58C2F}"/>
              </a:ext>
            </a:extLst>
          </p:cNvPr>
          <p:cNvPicPr preferRelativeResize="0"/>
          <p:nvPr/>
        </p:nvPicPr>
        <p:blipFill>
          <a:blip r:embed="rId9">
            <a:alphaModFix/>
          </a:blip>
          <a:stretch>
            <a:fillRect/>
          </a:stretch>
        </p:blipFill>
        <p:spPr>
          <a:xfrm>
            <a:off x="381706" y="1486282"/>
            <a:ext cx="930324" cy="1609200"/>
          </a:xfrm>
          <a:prstGeom prst="rect">
            <a:avLst/>
          </a:prstGeom>
          <a:noFill/>
          <a:ln>
            <a:noFill/>
          </a:ln>
        </p:spPr>
      </p:pic>
      <p:pic>
        <p:nvPicPr>
          <p:cNvPr id="14" name="Google Shape;225;p32">
            <a:extLst>
              <a:ext uri="{FF2B5EF4-FFF2-40B4-BE49-F238E27FC236}">
                <a16:creationId xmlns:a16="http://schemas.microsoft.com/office/drawing/2014/main" id="{978E118D-50C3-2F7B-B325-F3739706B1AF}"/>
              </a:ext>
            </a:extLst>
          </p:cNvPr>
          <p:cNvPicPr preferRelativeResize="0"/>
          <p:nvPr/>
        </p:nvPicPr>
        <p:blipFill rotWithShape="1">
          <a:blip r:embed="rId10">
            <a:alphaModFix/>
          </a:blip>
          <a:srcRect l="14379" t="15439" r="12962" b="21973"/>
          <a:stretch/>
        </p:blipFill>
        <p:spPr>
          <a:xfrm>
            <a:off x="1518731" y="1237082"/>
            <a:ext cx="2446746" cy="2107575"/>
          </a:xfrm>
          <a:prstGeom prst="rect">
            <a:avLst/>
          </a:prstGeom>
          <a:noFill/>
          <a:ln>
            <a:noFill/>
          </a:ln>
        </p:spPr>
      </p:pic>
      <p:pic>
        <p:nvPicPr>
          <p:cNvPr id="15" name="Google Shape;226;p32">
            <a:extLst>
              <a:ext uri="{FF2B5EF4-FFF2-40B4-BE49-F238E27FC236}">
                <a16:creationId xmlns:a16="http://schemas.microsoft.com/office/drawing/2014/main" id="{AE9EB53B-72BF-480F-DD16-43176BC46352}"/>
              </a:ext>
            </a:extLst>
          </p:cNvPr>
          <p:cNvPicPr preferRelativeResize="0"/>
          <p:nvPr/>
        </p:nvPicPr>
        <p:blipFill rotWithShape="1">
          <a:blip r:embed="rId11">
            <a:alphaModFix/>
          </a:blip>
          <a:srcRect t="17249" r="7544" b="15446"/>
          <a:stretch/>
        </p:blipFill>
        <p:spPr>
          <a:xfrm>
            <a:off x="585781" y="3639182"/>
            <a:ext cx="2358700" cy="1803468"/>
          </a:xfrm>
          <a:prstGeom prst="rect">
            <a:avLst/>
          </a:prstGeom>
          <a:noFill/>
          <a:ln>
            <a:noFill/>
          </a:ln>
        </p:spPr>
      </p:pic>
      <p:cxnSp>
        <p:nvCxnSpPr>
          <p:cNvPr id="16" name="Google Shape;227;p32">
            <a:extLst>
              <a:ext uri="{FF2B5EF4-FFF2-40B4-BE49-F238E27FC236}">
                <a16:creationId xmlns:a16="http://schemas.microsoft.com/office/drawing/2014/main" id="{369E8410-0A4B-2799-7073-BCCDC81D4DA8}"/>
              </a:ext>
            </a:extLst>
          </p:cNvPr>
          <p:cNvCxnSpPr/>
          <p:nvPr/>
        </p:nvCxnSpPr>
        <p:spPr>
          <a:xfrm>
            <a:off x="4152156" y="1256257"/>
            <a:ext cx="19200" cy="4635300"/>
          </a:xfrm>
          <a:prstGeom prst="straightConnector1">
            <a:avLst/>
          </a:prstGeom>
          <a:noFill/>
          <a:ln w="19050" cap="flat" cmpd="sng">
            <a:solidFill>
              <a:schemeClr val="dk2"/>
            </a:solidFill>
            <a:prstDash val="dash"/>
            <a:round/>
            <a:headEnd type="none" w="med" len="med"/>
            <a:tailEnd type="none" w="med" len="med"/>
          </a:ln>
        </p:spPr>
      </p:cxnSp>
      <p:sp>
        <p:nvSpPr>
          <p:cNvPr id="17" name="Google Shape;228;p32">
            <a:extLst>
              <a:ext uri="{FF2B5EF4-FFF2-40B4-BE49-F238E27FC236}">
                <a16:creationId xmlns:a16="http://schemas.microsoft.com/office/drawing/2014/main" id="{EA8855FC-3AD9-E786-1E81-E57EFE47D615}"/>
              </a:ext>
            </a:extLst>
          </p:cNvPr>
          <p:cNvSpPr txBox="1"/>
          <p:nvPr/>
        </p:nvSpPr>
        <p:spPr>
          <a:xfrm>
            <a:off x="443731" y="5910157"/>
            <a:ext cx="2625900" cy="9234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US" sz="1600">
                <a:solidFill>
                  <a:schemeClr val="dk1"/>
                </a:solidFill>
                <a:latin typeface="Lato"/>
                <a:ea typeface="Lato"/>
                <a:cs typeface="Lato"/>
                <a:sym typeface="Lato"/>
              </a:rPr>
              <a:t>Step 1 </a:t>
            </a:r>
            <a:endParaRPr sz="1600">
              <a:solidFill>
                <a:schemeClr val="dk1"/>
              </a:solidFill>
              <a:latin typeface="Lato"/>
              <a:ea typeface="Lato"/>
              <a:cs typeface="Lato"/>
              <a:sym typeface="Lato"/>
            </a:endParaRPr>
          </a:p>
          <a:p>
            <a:pPr marL="457200" lvl="0" indent="0" algn="ctr" rtl="0">
              <a:spcBef>
                <a:spcPts val="0"/>
              </a:spcBef>
              <a:spcAft>
                <a:spcPts val="0"/>
              </a:spcAft>
              <a:buNone/>
            </a:pPr>
            <a:r>
              <a:rPr lang="en-US" sz="1600" i="1">
                <a:solidFill>
                  <a:schemeClr val="dk1"/>
                </a:solidFill>
                <a:latin typeface="Lato"/>
                <a:ea typeface="Lato"/>
                <a:cs typeface="Lato"/>
                <a:sym typeface="Lato"/>
              </a:rPr>
              <a:t>Identify Failures (Accidental Events)</a:t>
            </a:r>
            <a:endParaRPr sz="1600" i="1">
              <a:solidFill>
                <a:schemeClr val="dk1"/>
              </a:solidFill>
              <a:latin typeface="Lato"/>
              <a:ea typeface="Lato"/>
              <a:cs typeface="Lato"/>
              <a:sym typeface="Lato"/>
            </a:endParaRPr>
          </a:p>
        </p:txBody>
      </p:sp>
      <p:sp>
        <p:nvSpPr>
          <p:cNvPr id="18" name="Google Shape;229;p32">
            <a:extLst>
              <a:ext uri="{FF2B5EF4-FFF2-40B4-BE49-F238E27FC236}">
                <a16:creationId xmlns:a16="http://schemas.microsoft.com/office/drawing/2014/main" id="{25E5B6D1-9E18-658C-1706-9752B9B68845}"/>
              </a:ext>
            </a:extLst>
          </p:cNvPr>
          <p:cNvSpPr txBox="1"/>
          <p:nvPr/>
        </p:nvSpPr>
        <p:spPr>
          <a:xfrm>
            <a:off x="4131431" y="5910157"/>
            <a:ext cx="2068500" cy="67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dk1"/>
                </a:solidFill>
                <a:latin typeface="Lato"/>
                <a:ea typeface="Lato"/>
                <a:cs typeface="Lato"/>
                <a:sym typeface="Lato"/>
              </a:rPr>
              <a:t>Step 2</a:t>
            </a:r>
            <a:endParaRPr sz="1600">
              <a:solidFill>
                <a:schemeClr val="dk1"/>
              </a:solidFill>
              <a:latin typeface="Lato"/>
              <a:ea typeface="Lato"/>
              <a:cs typeface="Lato"/>
              <a:sym typeface="Lato"/>
            </a:endParaRPr>
          </a:p>
          <a:p>
            <a:pPr marL="0" lvl="0" indent="0" algn="ctr" rtl="0">
              <a:spcBef>
                <a:spcPts val="0"/>
              </a:spcBef>
              <a:spcAft>
                <a:spcPts val="0"/>
              </a:spcAft>
              <a:buNone/>
            </a:pPr>
            <a:r>
              <a:rPr lang="en-US" sz="1600" i="1">
                <a:solidFill>
                  <a:schemeClr val="dk1"/>
                </a:solidFill>
                <a:latin typeface="Lato"/>
                <a:ea typeface="Lato"/>
                <a:cs typeface="Lato"/>
                <a:sym typeface="Lato"/>
              </a:rPr>
              <a:t>Compute Likelihood</a:t>
            </a:r>
            <a:endParaRPr sz="1600" i="1">
              <a:solidFill>
                <a:schemeClr val="dk1"/>
              </a:solidFill>
              <a:latin typeface="Lato"/>
              <a:ea typeface="Lato"/>
              <a:cs typeface="Lato"/>
              <a:sym typeface="Lato"/>
            </a:endParaRPr>
          </a:p>
        </p:txBody>
      </p:sp>
      <p:sp>
        <p:nvSpPr>
          <p:cNvPr id="19" name="Google Shape;230;p32">
            <a:extLst>
              <a:ext uri="{FF2B5EF4-FFF2-40B4-BE49-F238E27FC236}">
                <a16:creationId xmlns:a16="http://schemas.microsoft.com/office/drawing/2014/main" id="{2EDABC2A-C604-0709-15ED-B910655EA504}"/>
              </a:ext>
            </a:extLst>
          </p:cNvPr>
          <p:cNvSpPr txBox="1"/>
          <p:nvPr/>
        </p:nvSpPr>
        <p:spPr>
          <a:xfrm>
            <a:off x="6496831" y="5919757"/>
            <a:ext cx="3414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solidFill>
                  <a:schemeClr val="dk1"/>
                </a:solidFill>
                <a:latin typeface="Lato"/>
                <a:ea typeface="Lato"/>
                <a:cs typeface="Lato"/>
                <a:sym typeface="Lato"/>
              </a:rPr>
              <a:t>Step 3 </a:t>
            </a:r>
            <a:endParaRPr sz="1600">
              <a:solidFill>
                <a:schemeClr val="dk1"/>
              </a:solidFill>
              <a:latin typeface="Lato"/>
              <a:ea typeface="Lato"/>
              <a:cs typeface="Lato"/>
              <a:sym typeface="Lato"/>
            </a:endParaRPr>
          </a:p>
          <a:p>
            <a:pPr marL="0" lvl="0" indent="0" algn="ctr" rtl="0">
              <a:spcBef>
                <a:spcPts val="0"/>
              </a:spcBef>
              <a:spcAft>
                <a:spcPts val="0"/>
              </a:spcAft>
              <a:buNone/>
            </a:pPr>
            <a:r>
              <a:rPr lang="en-US" sz="1600" i="1">
                <a:solidFill>
                  <a:schemeClr val="dk1"/>
                </a:solidFill>
                <a:latin typeface="Lato"/>
                <a:ea typeface="Lato"/>
                <a:cs typeface="Lato"/>
                <a:sym typeface="Lato"/>
              </a:rPr>
              <a:t>Identify Consequences</a:t>
            </a:r>
            <a:endParaRPr sz="1600" i="1">
              <a:solidFill>
                <a:schemeClr val="dk1"/>
              </a:solidFill>
              <a:latin typeface="Lato"/>
              <a:ea typeface="Lato"/>
              <a:cs typeface="Lato"/>
              <a:sym typeface="Lato"/>
            </a:endParaRPr>
          </a:p>
        </p:txBody>
      </p:sp>
      <p:sp>
        <p:nvSpPr>
          <p:cNvPr id="20" name="Google Shape;231;p32">
            <a:extLst>
              <a:ext uri="{FF2B5EF4-FFF2-40B4-BE49-F238E27FC236}">
                <a16:creationId xmlns:a16="http://schemas.microsoft.com/office/drawing/2014/main" id="{76302A69-CC0D-5F4A-FC19-C5F3135705B7}"/>
              </a:ext>
            </a:extLst>
          </p:cNvPr>
          <p:cNvSpPr txBox="1"/>
          <p:nvPr/>
        </p:nvSpPr>
        <p:spPr>
          <a:xfrm>
            <a:off x="9766543" y="5855332"/>
            <a:ext cx="2068500" cy="67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dk1"/>
                </a:solidFill>
                <a:latin typeface="Lato"/>
                <a:ea typeface="Lato"/>
                <a:cs typeface="Lato"/>
                <a:sym typeface="Lato"/>
              </a:rPr>
              <a:t>Step 4</a:t>
            </a:r>
            <a:endParaRPr sz="1600" dirty="0">
              <a:solidFill>
                <a:schemeClr val="dk1"/>
              </a:solidFill>
              <a:latin typeface="Lato"/>
              <a:ea typeface="Lato"/>
              <a:cs typeface="Lato"/>
              <a:sym typeface="Lato"/>
            </a:endParaRPr>
          </a:p>
          <a:p>
            <a:pPr marL="0" lvl="0" indent="0" algn="ctr" rtl="0">
              <a:spcBef>
                <a:spcPts val="0"/>
              </a:spcBef>
              <a:spcAft>
                <a:spcPts val="0"/>
              </a:spcAft>
              <a:buNone/>
            </a:pPr>
            <a:r>
              <a:rPr lang="en-US" sz="1600" i="1" dirty="0">
                <a:solidFill>
                  <a:schemeClr val="dk1"/>
                </a:solidFill>
                <a:latin typeface="Lato"/>
                <a:ea typeface="Lato"/>
                <a:cs typeface="Lato"/>
                <a:sym typeface="Lato"/>
              </a:rPr>
              <a:t>Compute Losses</a:t>
            </a:r>
            <a:endParaRPr sz="1600" i="1" dirty="0">
              <a:solidFill>
                <a:schemeClr val="dk1"/>
              </a:solidFill>
              <a:latin typeface="Lato"/>
              <a:ea typeface="Lato"/>
              <a:cs typeface="Lato"/>
              <a:sym typeface="Lato"/>
            </a:endParaRPr>
          </a:p>
        </p:txBody>
      </p:sp>
      <p:cxnSp>
        <p:nvCxnSpPr>
          <p:cNvPr id="21" name="Google Shape;232;p32">
            <a:extLst>
              <a:ext uri="{FF2B5EF4-FFF2-40B4-BE49-F238E27FC236}">
                <a16:creationId xmlns:a16="http://schemas.microsoft.com/office/drawing/2014/main" id="{0C231365-3D7E-BC5E-8823-813CB266CDB1}"/>
              </a:ext>
            </a:extLst>
          </p:cNvPr>
          <p:cNvCxnSpPr/>
          <p:nvPr/>
        </p:nvCxnSpPr>
        <p:spPr>
          <a:xfrm>
            <a:off x="6209556" y="1256257"/>
            <a:ext cx="19200" cy="4635300"/>
          </a:xfrm>
          <a:prstGeom prst="straightConnector1">
            <a:avLst/>
          </a:prstGeom>
          <a:noFill/>
          <a:ln w="19050" cap="flat" cmpd="sng">
            <a:solidFill>
              <a:schemeClr val="dk2"/>
            </a:solidFill>
            <a:prstDash val="dash"/>
            <a:round/>
            <a:headEnd type="none" w="med" len="med"/>
            <a:tailEnd type="none" w="med" len="med"/>
          </a:ln>
        </p:spPr>
      </p:cxnSp>
      <p:cxnSp>
        <p:nvCxnSpPr>
          <p:cNvPr id="22" name="Google Shape;233;p32">
            <a:extLst>
              <a:ext uri="{FF2B5EF4-FFF2-40B4-BE49-F238E27FC236}">
                <a16:creationId xmlns:a16="http://schemas.microsoft.com/office/drawing/2014/main" id="{81C3654D-4D96-B8E8-A45B-9423ECC8A75F}"/>
              </a:ext>
            </a:extLst>
          </p:cNvPr>
          <p:cNvCxnSpPr/>
          <p:nvPr/>
        </p:nvCxnSpPr>
        <p:spPr>
          <a:xfrm>
            <a:off x="10019556" y="1256257"/>
            <a:ext cx="19200" cy="4635300"/>
          </a:xfrm>
          <a:prstGeom prst="straightConnector1">
            <a:avLst/>
          </a:prstGeom>
          <a:noFill/>
          <a:ln w="19050" cap="flat" cmpd="sng">
            <a:solidFill>
              <a:schemeClr val="dk2"/>
            </a:solidFill>
            <a:prstDash val="dash"/>
            <a:round/>
            <a:headEnd type="none" w="med" len="med"/>
            <a:tailEnd type="none" w="med" len="med"/>
          </a:ln>
        </p:spPr>
      </p:cxnSp>
      <p:pic>
        <p:nvPicPr>
          <p:cNvPr id="23" name="Google Shape;234;p32">
            <a:extLst>
              <a:ext uri="{FF2B5EF4-FFF2-40B4-BE49-F238E27FC236}">
                <a16:creationId xmlns:a16="http://schemas.microsoft.com/office/drawing/2014/main" id="{7EEB5298-264D-8BD5-5E04-374AC13CB267}"/>
              </a:ext>
            </a:extLst>
          </p:cNvPr>
          <p:cNvPicPr preferRelativeResize="0"/>
          <p:nvPr/>
        </p:nvPicPr>
        <p:blipFill>
          <a:blip r:embed="rId12">
            <a:alphaModFix/>
          </a:blip>
          <a:stretch>
            <a:fillRect/>
          </a:stretch>
        </p:blipFill>
        <p:spPr>
          <a:xfrm>
            <a:off x="10162181" y="2297257"/>
            <a:ext cx="1726625" cy="1654049"/>
          </a:xfrm>
          <a:prstGeom prst="rect">
            <a:avLst/>
          </a:prstGeom>
          <a:noFill/>
          <a:ln>
            <a:noFill/>
          </a:ln>
        </p:spPr>
      </p:pic>
      <p:pic>
        <p:nvPicPr>
          <p:cNvPr id="2" name="Picture 2">
            <a:extLst>
              <a:ext uri="{FF2B5EF4-FFF2-40B4-BE49-F238E27FC236}">
                <a16:creationId xmlns:a16="http://schemas.microsoft.com/office/drawing/2014/main" id="{50530CAE-949C-000D-A6F6-5BC30EA8DB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447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358070" y="447737"/>
            <a:ext cx="10515600" cy="73761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Static Fault Trees &amp; Event Trees in PRA</a:t>
            </a:r>
          </a:p>
        </p:txBody>
      </p:sp>
      <p:cxnSp>
        <p:nvCxnSpPr>
          <p:cNvPr id="4" name="Google Shape;240;p33">
            <a:extLst>
              <a:ext uri="{FF2B5EF4-FFF2-40B4-BE49-F238E27FC236}">
                <a16:creationId xmlns:a16="http://schemas.microsoft.com/office/drawing/2014/main" id="{91458427-E03D-037E-A8C3-599605F998D7}"/>
              </a:ext>
            </a:extLst>
          </p:cNvPr>
          <p:cNvCxnSpPr/>
          <p:nvPr/>
        </p:nvCxnSpPr>
        <p:spPr>
          <a:xfrm rot="10800000" flipH="1">
            <a:off x="406873" y="5859823"/>
            <a:ext cx="11253600" cy="9600"/>
          </a:xfrm>
          <a:prstGeom prst="straightConnector1">
            <a:avLst/>
          </a:prstGeom>
          <a:noFill/>
          <a:ln w="19050" cap="flat" cmpd="sng">
            <a:solidFill>
              <a:schemeClr val="dk2"/>
            </a:solidFill>
            <a:prstDash val="lgDash"/>
            <a:round/>
            <a:headEnd type="oval" w="med" len="med"/>
            <a:tailEnd type="triangle" w="med" len="med"/>
          </a:ln>
        </p:spPr>
      </p:cxnSp>
      <p:cxnSp>
        <p:nvCxnSpPr>
          <p:cNvPr id="6" name="Google Shape;241;p33">
            <a:extLst>
              <a:ext uri="{FF2B5EF4-FFF2-40B4-BE49-F238E27FC236}">
                <a16:creationId xmlns:a16="http://schemas.microsoft.com/office/drawing/2014/main" id="{EA42B937-BE86-7BBF-0EE6-9683BBAAEEAD}"/>
              </a:ext>
            </a:extLst>
          </p:cNvPr>
          <p:cNvCxnSpPr/>
          <p:nvPr/>
        </p:nvCxnSpPr>
        <p:spPr>
          <a:xfrm>
            <a:off x="3720123" y="1205923"/>
            <a:ext cx="19200" cy="4635300"/>
          </a:xfrm>
          <a:prstGeom prst="straightConnector1">
            <a:avLst/>
          </a:prstGeom>
          <a:noFill/>
          <a:ln w="19050" cap="flat" cmpd="sng">
            <a:solidFill>
              <a:schemeClr val="dk2"/>
            </a:solidFill>
            <a:prstDash val="dash"/>
            <a:round/>
            <a:headEnd type="none" w="med" len="med"/>
            <a:tailEnd type="none" w="med" len="med"/>
          </a:ln>
        </p:spPr>
      </p:cxnSp>
      <p:sp>
        <p:nvSpPr>
          <p:cNvPr id="7" name="Google Shape;242;p33">
            <a:extLst>
              <a:ext uri="{FF2B5EF4-FFF2-40B4-BE49-F238E27FC236}">
                <a16:creationId xmlns:a16="http://schemas.microsoft.com/office/drawing/2014/main" id="{0D7803A2-E3EB-4721-E319-654F904CA060}"/>
              </a:ext>
            </a:extLst>
          </p:cNvPr>
          <p:cNvSpPr txBox="1"/>
          <p:nvPr/>
        </p:nvSpPr>
        <p:spPr>
          <a:xfrm>
            <a:off x="87898" y="5859823"/>
            <a:ext cx="2625900" cy="9234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US" sz="1600">
                <a:solidFill>
                  <a:schemeClr val="dk1"/>
                </a:solidFill>
                <a:latin typeface="Lato"/>
                <a:ea typeface="Lato"/>
                <a:cs typeface="Lato"/>
                <a:sym typeface="Lato"/>
              </a:rPr>
              <a:t>Step 1 </a:t>
            </a:r>
            <a:endParaRPr sz="1600">
              <a:solidFill>
                <a:schemeClr val="dk1"/>
              </a:solidFill>
              <a:latin typeface="Lato"/>
              <a:ea typeface="Lato"/>
              <a:cs typeface="Lato"/>
              <a:sym typeface="Lato"/>
            </a:endParaRPr>
          </a:p>
          <a:p>
            <a:pPr marL="457200" lvl="0" indent="0" algn="ctr" rtl="0">
              <a:spcBef>
                <a:spcPts val="0"/>
              </a:spcBef>
              <a:spcAft>
                <a:spcPts val="0"/>
              </a:spcAft>
              <a:buNone/>
            </a:pPr>
            <a:r>
              <a:rPr lang="en-US" sz="1600" i="1">
                <a:solidFill>
                  <a:schemeClr val="dk1"/>
                </a:solidFill>
                <a:latin typeface="Lato"/>
                <a:ea typeface="Lato"/>
                <a:cs typeface="Lato"/>
                <a:sym typeface="Lato"/>
              </a:rPr>
              <a:t>Build Failure Models using</a:t>
            </a:r>
            <a:r>
              <a:rPr lang="en-US" sz="1600" i="1">
                <a:solidFill>
                  <a:srgbClr val="FF0000"/>
                </a:solidFill>
                <a:latin typeface="Lato"/>
                <a:ea typeface="Lato"/>
                <a:cs typeface="Lato"/>
                <a:sym typeface="Lato"/>
              </a:rPr>
              <a:t> Static Fault Trees</a:t>
            </a:r>
            <a:endParaRPr sz="1600" i="1">
              <a:solidFill>
                <a:srgbClr val="FF0000"/>
              </a:solidFill>
              <a:latin typeface="Lato"/>
              <a:ea typeface="Lato"/>
              <a:cs typeface="Lato"/>
              <a:sym typeface="Lato"/>
            </a:endParaRPr>
          </a:p>
        </p:txBody>
      </p:sp>
      <p:sp>
        <p:nvSpPr>
          <p:cNvPr id="8" name="Google Shape;243;p33">
            <a:extLst>
              <a:ext uri="{FF2B5EF4-FFF2-40B4-BE49-F238E27FC236}">
                <a16:creationId xmlns:a16="http://schemas.microsoft.com/office/drawing/2014/main" id="{3DC798A9-4964-0694-DB75-89B6183ECB8C}"/>
              </a:ext>
            </a:extLst>
          </p:cNvPr>
          <p:cNvSpPr txBox="1"/>
          <p:nvPr/>
        </p:nvSpPr>
        <p:spPr>
          <a:xfrm>
            <a:off x="3742567" y="5909847"/>
            <a:ext cx="2068500" cy="67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dk1"/>
                </a:solidFill>
                <a:latin typeface="Lato"/>
                <a:ea typeface="Lato"/>
                <a:cs typeface="Lato"/>
                <a:sym typeface="Lato"/>
              </a:rPr>
              <a:t>Step 2</a:t>
            </a:r>
            <a:endParaRPr sz="1600" dirty="0">
              <a:solidFill>
                <a:schemeClr val="dk1"/>
              </a:solidFill>
              <a:latin typeface="Lato"/>
              <a:ea typeface="Lato"/>
              <a:cs typeface="Lato"/>
              <a:sym typeface="Lato"/>
            </a:endParaRPr>
          </a:p>
          <a:p>
            <a:pPr marL="0" lvl="0" indent="0" algn="ctr" rtl="0">
              <a:spcBef>
                <a:spcPts val="0"/>
              </a:spcBef>
              <a:spcAft>
                <a:spcPts val="0"/>
              </a:spcAft>
              <a:buNone/>
            </a:pPr>
            <a:r>
              <a:rPr lang="en-US" sz="1600" i="1" dirty="0">
                <a:solidFill>
                  <a:schemeClr val="dk1"/>
                </a:solidFill>
                <a:latin typeface="Lato"/>
                <a:ea typeface="Lato"/>
                <a:cs typeface="Lato"/>
                <a:sym typeface="Lato"/>
              </a:rPr>
              <a:t>Compute Failure Prob.</a:t>
            </a:r>
            <a:endParaRPr sz="1600" i="1" dirty="0">
              <a:solidFill>
                <a:schemeClr val="dk1"/>
              </a:solidFill>
              <a:latin typeface="Lato"/>
              <a:ea typeface="Lato"/>
              <a:cs typeface="Lato"/>
              <a:sym typeface="Lato"/>
            </a:endParaRPr>
          </a:p>
        </p:txBody>
      </p:sp>
      <p:sp>
        <p:nvSpPr>
          <p:cNvPr id="9" name="Google Shape;244;p33">
            <a:extLst>
              <a:ext uri="{FF2B5EF4-FFF2-40B4-BE49-F238E27FC236}">
                <a16:creationId xmlns:a16="http://schemas.microsoft.com/office/drawing/2014/main" id="{D74DF795-AAB0-927F-7B39-255550E4BDE8}"/>
              </a:ext>
            </a:extLst>
          </p:cNvPr>
          <p:cNvSpPr txBox="1"/>
          <p:nvPr/>
        </p:nvSpPr>
        <p:spPr>
          <a:xfrm>
            <a:off x="6445256" y="5800530"/>
            <a:ext cx="2751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dk1"/>
                </a:solidFill>
                <a:latin typeface="Lato"/>
                <a:ea typeface="Lato"/>
                <a:cs typeface="Lato"/>
                <a:sym typeface="Lato"/>
              </a:rPr>
              <a:t>Step 3 </a:t>
            </a:r>
            <a:endParaRPr sz="1600" dirty="0">
              <a:solidFill>
                <a:schemeClr val="dk1"/>
              </a:solidFill>
              <a:latin typeface="Lato"/>
              <a:ea typeface="Lato"/>
              <a:cs typeface="Lato"/>
              <a:sym typeface="Lato"/>
            </a:endParaRPr>
          </a:p>
          <a:p>
            <a:pPr marL="0" lvl="0" indent="0" algn="ctr" rtl="0">
              <a:spcBef>
                <a:spcPts val="0"/>
              </a:spcBef>
              <a:spcAft>
                <a:spcPts val="0"/>
              </a:spcAft>
              <a:buNone/>
            </a:pPr>
            <a:r>
              <a:rPr lang="en-US" sz="1600" i="1" dirty="0">
                <a:solidFill>
                  <a:schemeClr val="dk1"/>
                </a:solidFill>
                <a:latin typeface="Lato"/>
                <a:ea typeface="Lato"/>
                <a:cs typeface="Lato"/>
                <a:sym typeface="Lato"/>
              </a:rPr>
              <a:t>Build Consequences Models using</a:t>
            </a:r>
            <a:r>
              <a:rPr lang="en-US" sz="1600" i="1" dirty="0">
                <a:solidFill>
                  <a:srgbClr val="0000FF"/>
                </a:solidFill>
                <a:latin typeface="Lato"/>
                <a:ea typeface="Lato"/>
                <a:cs typeface="Lato"/>
                <a:sym typeface="Lato"/>
              </a:rPr>
              <a:t> Event Trees</a:t>
            </a:r>
            <a:endParaRPr sz="1600" i="1" dirty="0">
              <a:solidFill>
                <a:srgbClr val="0000FF"/>
              </a:solidFill>
              <a:latin typeface="Lato"/>
              <a:ea typeface="Lato"/>
              <a:cs typeface="Lato"/>
              <a:sym typeface="Lato"/>
            </a:endParaRPr>
          </a:p>
        </p:txBody>
      </p:sp>
      <p:sp>
        <p:nvSpPr>
          <p:cNvPr id="10" name="Google Shape;245;p33">
            <a:extLst>
              <a:ext uri="{FF2B5EF4-FFF2-40B4-BE49-F238E27FC236}">
                <a16:creationId xmlns:a16="http://schemas.microsoft.com/office/drawing/2014/main" id="{7A59512E-0A37-B40D-AD04-A75DA32F683D}"/>
              </a:ext>
            </a:extLst>
          </p:cNvPr>
          <p:cNvSpPr txBox="1"/>
          <p:nvPr/>
        </p:nvSpPr>
        <p:spPr>
          <a:xfrm>
            <a:off x="9452878" y="5917843"/>
            <a:ext cx="2482500" cy="67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dk1"/>
                </a:solidFill>
                <a:latin typeface="Lato"/>
                <a:ea typeface="Lato"/>
                <a:cs typeface="Lato"/>
                <a:sym typeface="Lato"/>
              </a:rPr>
              <a:t>Step 4</a:t>
            </a:r>
            <a:endParaRPr sz="1600" dirty="0">
              <a:solidFill>
                <a:schemeClr val="dk1"/>
              </a:solidFill>
              <a:latin typeface="Lato"/>
              <a:ea typeface="Lato"/>
              <a:cs typeface="Lato"/>
              <a:sym typeface="Lato"/>
            </a:endParaRPr>
          </a:p>
          <a:p>
            <a:pPr marL="0" lvl="0" indent="0" algn="ctr" rtl="0">
              <a:spcBef>
                <a:spcPts val="0"/>
              </a:spcBef>
              <a:spcAft>
                <a:spcPts val="0"/>
              </a:spcAft>
              <a:buNone/>
            </a:pPr>
            <a:r>
              <a:rPr lang="en-US" sz="1600" i="1" dirty="0">
                <a:solidFill>
                  <a:schemeClr val="dk1"/>
                </a:solidFill>
                <a:latin typeface="Lato"/>
                <a:ea typeface="Lato"/>
                <a:cs typeface="Lato"/>
                <a:sym typeface="Lato"/>
              </a:rPr>
              <a:t>Compute Freq./Prob./losses</a:t>
            </a:r>
            <a:endParaRPr sz="1600" i="1" dirty="0">
              <a:solidFill>
                <a:schemeClr val="dk1"/>
              </a:solidFill>
              <a:latin typeface="Lato"/>
              <a:ea typeface="Lato"/>
              <a:cs typeface="Lato"/>
              <a:sym typeface="Lato"/>
            </a:endParaRPr>
          </a:p>
        </p:txBody>
      </p:sp>
      <p:cxnSp>
        <p:nvCxnSpPr>
          <p:cNvPr id="11" name="Google Shape;246;p33">
            <a:extLst>
              <a:ext uri="{FF2B5EF4-FFF2-40B4-BE49-F238E27FC236}">
                <a16:creationId xmlns:a16="http://schemas.microsoft.com/office/drawing/2014/main" id="{66010D8E-0CEF-7E47-6B90-F76FC11CC65C}"/>
              </a:ext>
            </a:extLst>
          </p:cNvPr>
          <p:cNvCxnSpPr/>
          <p:nvPr/>
        </p:nvCxnSpPr>
        <p:spPr>
          <a:xfrm>
            <a:off x="5777523" y="1205923"/>
            <a:ext cx="19200" cy="4635300"/>
          </a:xfrm>
          <a:prstGeom prst="straightConnector1">
            <a:avLst/>
          </a:prstGeom>
          <a:noFill/>
          <a:ln w="19050" cap="flat" cmpd="sng">
            <a:solidFill>
              <a:schemeClr val="dk2"/>
            </a:solidFill>
            <a:prstDash val="dash"/>
            <a:round/>
            <a:headEnd type="none" w="med" len="med"/>
            <a:tailEnd type="none" w="med" len="med"/>
          </a:ln>
        </p:spPr>
      </p:cxnSp>
      <p:cxnSp>
        <p:nvCxnSpPr>
          <p:cNvPr id="12" name="Google Shape;247;p33">
            <a:extLst>
              <a:ext uri="{FF2B5EF4-FFF2-40B4-BE49-F238E27FC236}">
                <a16:creationId xmlns:a16="http://schemas.microsoft.com/office/drawing/2014/main" id="{60CA55EA-67F1-FAC7-7712-167818ADDE01}"/>
              </a:ext>
            </a:extLst>
          </p:cNvPr>
          <p:cNvCxnSpPr/>
          <p:nvPr/>
        </p:nvCxnSpPr>
        <p:spPr>
          <a:xfrm>
            <a:off x="9892323" y="1205923"/>
            <a:ext cx="19200" cy="4635300"/>
          </a:xfrm>
          <a:prstGeom prst="straightConnector1">
            <a:avLst/>
          </a:prstGeom>
          <a:noFill/>
          <a:ln w="19050" cap="flat" cmpd="sng">
            <a:solidFill>
              <a:schemeClr val="dk2"/>
            </a:solidFill>
            <a:prstDash val="dash"/>
            <a:round/>
            <a:headEnd type="none" w="med" len="med"/>
            <a:tailEnd type="none" w="med" len="med"/>
          </a:ln>
        </p:spPr>
      </p:cxnSp>
      <p:grpSp>
        <p:nvGrpSpPr>
          <p:cNvPr id="13" name="Google Shape;248;p33">
            <a:extLst>
              <a:ext uri="{FF2B5EF4-FFF2-40B4-BE49-F238E27FC236}">
                <a16:creationId xmlns:a16="http://schemas.microsoft.com/office/drawing/2014/main" id="{B6432FF7-A754-9D49-A874-D68692140467}"/>
              </a:ext>
            </a:extLst>
          </p:cNvPr>
          <p:cNvGrpSpPr/>
          <p:nvPr/>
        </p:nvGrpSpPr>
        <p:grpSpPr>
          <a:xfrm>
            <a:off x="6142498" y="1616098"/>
            <a:ext cx="3335139" cy="3831436"/>
            <a:chOff x="7848395" y="2033500"/>
            <a:chExt cx="4184091" cy="4619527"/>
          </a:xfrm>
        </p:grpSpPr>
        <p:sp>
          <p:nvSpPr>
            <p:cNvPr id="14" name="Google Shape;249;p33">
              <a:extLst>
                <a:ext uri="{FF2B5EF4-FFF2-40B4-BE49-F238E27FC236}">
                  <a16:creationId xmlns:a16="http://schemas.microsoft.com/office/drawing/2014/main" id="{A2056269-4369-1BDD-6D54-F245C3DEC9C3}"/>
                </a:ext>
              </a:extLst>
            </p:cNvPr>
            <p:cNvSpPr/>
            <p:nvPr/>
          </p:nvSpPr>
          <p:spPr>
            <a:xfrm>
              <a:off x="8431035" y="4256184"/>
              <a:ext cx="97800" cy="906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5" name="Google Shape;250;p33">
              <a:extLst>
                <a:ext uri="{FF2B5EF4-FFF2-40B4-BE49-F238E27FC236}">
                  <a16:creationId xmlns:a16="http://schemas.microsoft.com/office/drawing/2014/main" id="{7639ED60-8D01-76B2-6879-CA2B41908A88}"/>
                </a:ext>
              </a:extLst>
            </p:cNvPr>
            <p:cNvCxnSpPr>
              <a:stCxn id="14" idx="0"/>
              <a:endCxn id="17" idx="2"/>
            </p:cNvCxnSpPr>
            <p:nvPr/>
          </p:nvCxnSpPr>
          <p:spPr>
            <a:xfrm rot="-5400000">
              <a:off x="8488785" y="3455934"/>
              <a:ext cx="791400" cy="809100"/>
            </a:xfrm>
            <a:prstGeom prst="bentConnector2">
              <a:avLst/>
            </a:prstGeom>
            <a:noFill/>
            <a:ln w="19050" cap="flat" cmpd="sng">
              <a:solidFill>
                <a:schemeClr val="dk2"/>
              </a:solidFill>
              <a:prstDash val="solid"/>
              <a:round/>
              <a:headEnd type="none" w="med" len="med"/>
              <a:tailEnd type="none" w="med" len="med"/>
            </a:ln>
          </p:spPr>
        </p:cxnSp>
        <p:cxnSp>
          <p:nvCxnSpPr>
            <p:cNvPr id="16" name="Google Shape;252;p33">
              <a:extLst>
                <a:ext uri="{FF2B5EF4-FFF2-40B4-BE49-F238E27FC236}">
                  <a16:creationId xmlns:a16="http://schemas.microsoft.com/office/drawing/2014/main" id="{D41D7B13-029B-1B02-F90D-8293E6E39A3E}"/>
                </a:ext>
              </a:extLst>
            </p:cNvPr>
            <p:cNvCxnSpPr/>
            <p:nvPr/>
          </p:nvCxnSpPr>
          <p:spPr>
            <a:xfrm rot="10800000" flipH="1">
              <a:off x="7848395" y="4301628"/>
              <a:ext cx="582600" cy="9000"/>
            </a:xfrm>
            <a:prstGeom prst="straightConnector1">
              <a:avLst/>
            </a:prstGeom>
            <a:noFill/>
            <a:ln w="19050" cap="flat" cmpd="sng">
              <a:solidFill>
                <a:schemeClr val="dk2"/>
              </a:solidFill>
              <a:prstDash val="solid"/>
              <a:round/>
              <a:headEnd type="oval" w="med" len="med"/>
              <a:tailEnd type="triangle" w="med" len="med"/>
            </a:ln>
          </p:spPr>
        </p:cxnSp>
        <p:sp>
          <p:nvSpPr>
            <p:cNvPr id="17" name="Google Shape;251;p33">
              <a:extLst>
                <a:ext uri="{FF2B5EF4-FFF2-40B4-BE49-F238E27FC236}">
                  <a16:creationId xmlns:a16="http://schemas.microsoft.com/office/drawing/2014/main" id="{1A5F7121-7A00-6BEC-FC4A-E8A3D2C3E072}"/>
                </a:ext>
              </a:extLst>
            </p:cNvPr>
            <p:cNvSpPr/>
            <p:nvPr/>
          </p:nvSpPr>
          <p:spPr>
            <a:xfrm>
              <a:off x="9289021" y="3419336"/>
              <a:ext cx="97800" cy="906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8" name="Google Shape;253;p33">
              <a:extLst>
                <a:ext uri="{FF2B5EF4-FFF2-40B4-BE49-F238E27FC236}">
                  <a16:creationId xmlns:a16="http://schemas.microsoft.com/office/drawing/2014/main" id="{8F693080-9CD9-56D1-828E-12111EF14581}"/>
                </a:ext>
              </a:extLst>
            </p:cNvPr>
            <p:cNvCxnSpPr>
              <a:stCxn id="17" idx="4"/>
            </p:cNvCxnSpPr>
            <p:nvPr/>
          </p:nvCxnSpPr>
          <p:spPr>
            <a:xfrm rot="-5400000" flipH="1">
              <a:off x="9519421" y="3328436"/>
              <a:ext cx="384000" cy="747000"/>
            </a:xfrm>
            <a:prstGeom prst="bentConnector2">
              <a:avLst/>
            </a:prstGeom>
            <a:noFill/>
            <a:ln w="19050" cap="flat" cmpd="sng">
              <a:solidFill>
                <a:schemeClr val="dk2"/>
              </a:solidFill>
              <a:prstDash val="solid"/>
              <a:round/>
              <a:headEnd type="none" w="med" len="med"/>
              <a:tailEnd type="none" w="med" len="med"/>
            </a:ln>
          </p:spPr>
        </p:cxnSp>
        <p:cxnSp>
          <p:nvCxnSpPr>
            <p:cNvPr id="19" name="Google Shape;254;p33">
              <a:extLst>
                <a:ext uri="{FF2B5EF4-FFF2-40B4-BE49-F238E27FC236}">
                  <a16:creationId xmlns:a16="http://schemas.microsoft.com/office/drawing/2014/main" id="{1A3B8B68-3D2C-E98F-79AF-10B312097CE3}"/>
                </a:ext>
              </a:extLst>
            </p:cNvPr>
            <p:cNvCxnSpPr>
              <a:stCxn id="17" idx="0"/>
              <a:endCxn id="20" idx="2"/>
            </p:cNvCxnSpPr>
            <p:nvPr/>
          </p:nvCxnSpPr>
          <p:spPr>
            <a:xfrm rot="-5400000">
              <a:off x="9397321" y="2724836"/>
              <a:ext cx="635100" cy="753900"/>
            </a:xfrm>
            <a:prstGeom prst="bentConnector2">
              <a:avLst/>
            </a:prstGeom>
            <a:noFill/>
            <a:ln w="19050" cap="flat" cmpd="sng">
              <a:solidFill>
                <a:schemeClr val="dk2"/>
              </a:solidFill>
              <a:prstDash val="solid"/>
              <a:round/>
              <a:headEnd type="none" w="med" len="med"/>
              <a:tailEnd type="none" w="med" len="med"/>
            </a:ln>
          </p:spPr>
        </p:cxnSp>
        <p:sp>
          <p:nvSpPr>
            <p:cNvPr id="20" name="Google Shape;255;p33">
              <a:extLst>
                <a:ext uri="{FF2B5EF4-FFF2-40B4-BE49-F238E27FC236}">
                  <a16:creationId xmlns:a16="http://schemas.microsoft.com/office/drawing/2014/main" id="{56CD0887-641A-3C18-937B-5B50A8F450E7}"/>
                </a:ext>
              </a:extLst>
            </p:cNvPr>
            <p:cNvSpPr/>
            <p:nvPr/>
          </p:nvSpPr>
          <p:spPr>
            <a:xfrm>
              <a:off x="10091716" y="2739051"/>
              <a:ext cx="97800" cy="906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1" name="Google Shape;256;p33">
              <a:extLst>
                <a:ext uri="{FF2B5EF4-FFF2-40B4-BE49-F238E27FC236}">
                  <a16:creationId xmlns:a16="http://schemas.microsoft.com/office/drawing/2014/main" id="{AAA75B78-66B3-88CD-8670-BB770F24D7CC}"/>
                </a:ext>
              </a:extLst>
            </p:cNvPr>
            <p:cNvCxnSpPr>
              <a:stCxn id="20" idx="4"/>
            </p:cNvCxnSpPr>
            <p:nvPr/>
          </p:nvCxnSpPr>
          <p:spPr>
            <a:xfrm rot="-5400000" flipH="1">
              <a:off x="10305466" y="2664801"/>
              <a:ext cx="361800" cy="691500"/>
            </a:xfrm>
            <a:prstGeom prst="bentConnector2">
              <a:avLst/>
            </a:prstGeom>
            <a:noFill/>
            <a:ln w="19050" cap="flat" cmpd="sng">
              <a:solidFill>
                <a:schemeClr val="dk2"/>
              </a:solidFill>
              <a:prstDash val="solid"/>
              <a:round/>
              <a:headEnd type="none" w="med" len="med"/>
              <a:tailEnd type="none" w="med" len="med"/>
            </a:ln>
          </p:spPr>
        </p:cxnSp>
        <p:cxnSp>
          <p:nvCxnSpPr>
            <p:cNvPr id="22" name="Google Shape;257;p33">
              <a:extLst>
                <a:ext uri="{FF2B5EF4-FFF2-40B4-BE49-F238E27FC236}">
                  <a16:creationId xmlns:a16="http://schemas.microsoft.com/office/drawing/2014/main" id="{676A5A90-1E58-6E28-336F-7366C3984F02}"/>
                </a:ext>
              </a:extLst>
            </p:cNvPr>
            <p:cNvCxnSpPr>
              <a:stCxn id="20" idx="0"/>
            </p:cNvCxnSpPr>
            <p:nvPr/>
          </p:nvCxnSpPr>
          <p:spPr>
            <a:xfrm rot="-5400000">
              <a:off x="10327516" y="2227551"/>
              <a:ext cx="324600" cy="698400"/>
            </a:xfrm>
            <a:prstGeom prst="bentConnector2">
              <a:avLst/>
            </a:prstGeom>
            <a:noFill/>
            <a:ln w="19050" cap="flat" cmpd="sng">
              <a:solidFill>
                <a:schemeClr val="dk2"/>
              </a:solidFill>
              <a:prstDash val="solid"/>
              <a:round/>
              <a:headEnd type="none" w="med" len="med"/>
              <a:tailEnd type="none" w="med" len="med"/>
            </a:ln>
          </p:spPr>
        </p:cxnSp>
        <p:sp>
          <p:nvSpPr>
            <p:cNvPr id="23" name="Google Shape;258;p33">
              <a:extLst>
                <a:ext uri="{FF2B5EF4-FFF2-40B4-BE49-F238E27FC236}">
                  <a16:creationId xmlns:a16="http://schemas.microsoft.com/office/drawing/2014/main" id="{3CDE9B15-D58C-4A1A-9C5E-89AA13ADCE70}"/>
                </a:ext>
              </a:extLst>
            </p:cNvPr>
            <p:cNvSpPr/>
            <p:nvPr/>
          </p:nvSpPr>
          <p:spPr>
            <a:xfrm>
              <a:off x="10091716" y="3867771"/>
              <a:ext cx="97800" cy="906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4" name="Google Shape;259;p33">
              <a:extLst>
                <a:ext uri="{FF2B5EF4-FFF2-40B4-BE49-F238E27FC236}">
                  <a16:creationId xmlns:a16="http://schemas.microsoft.com/office/drawing/2014/main" id="{AAD5715A-EFEA-DD95-B929-BA3943DC80D2}"/>
                </a:ext>
              </a:extLst>
            </p:cNvPr>
            <p:cNvCxnSpPr>
              <a:stCxn id="23" idx="4"/>
            </p:cNvCxnSpPr>
            <p:nvPr/>
          </p:nvCxnSpPr>
          <p:spPr>
            <a:xfrm rot="-5400000" flipH="1">
              <a:off x="10372066" y="3726921"/>
              <a:ext cx="284100" cy="747000"/>
            </a:xfrm>
            <a:prstGeom prst="bentConnector2">
              <a:avLst/>
            </a:prstGeom>
            <a:noFill/>
            <a:ln w="19050" cap="flat" cmpd="sng">
              <a:solidFill>
                <a:schemeClr val="dk2"/>
              </a:solidFill>
              <a:prstDash val="solid"/>
              <a:round/>
              <a:headEnd type="none" w="med" len="med"/>
              <a:tailEnd type="none" w="med" len="med"/>
            </a:ln>
          </p:spPr>
        </p:cxnSp>
        <p:cxnSp>
          <p:nvCxnSpPr>
            <p:cNvPr id="25" name="Google Shape;260;p33">
              <a:extLst>
                <a:ext uri="{FF2B5EF4-FFF2-40B4-BE49-F238E27FC236}">
                  <a16:creationId xmlns:a16="http://schemas.microsoft.com/office/drawing/2014/main" id="{DAFCB5F4-A226-98C3-891D-34E2627055A8}"/>
                </a:ext>
              </a:extLst>
            </p:cNvPr>
            <p:cNvCxnSpPr>
              <a:stCxn id="23" idx="0"/>
            </p:cNvCxnSpPr>
            <p:nvPr/>
          </p:nvCxnSpPr>
          <p:spPr>
            <a:xfrm rot="-5400000">
              <a:off x="10358116" y="3345171"/>
              <a:ext cx="305100" cy="740100"/>
            </a:xfrm>
            <a:prstGeom prst="bentConnector2">
              <a:avLst/>
            </a:prstGeom>
            <a:noFill/>
            <a:ln w="19050" cap="flat" cmpd="sng">
              <a:solidFill>
                <a:schemeClr val="dk2"/>
              </a:solidFill>
              <a:prstDash val="solid"/>
              <a:round/>
              <a:headEnd type="none" w="med" len="med"/>
              <a:tailEnd type="none" w="med" len="med"/>
            </a:ln>
          </p:spPr>
        </p:cxnSp>
        <p:cxnSp>
          <p:nvCxnSpPr>
            <p:cNvPr id="26" name="Google Shape;261;p33">
              <a:extLst>
                <a:ext uri="{FF2B5EF4-FFF2-40B4-BE49-F238E27FC236}">
                  <a16:creationId xmlns:a16="http://schemas.microsoft.com/office/drawing/2014/main" id="{10CCB90D-60FD-413C-0C40-9ED551573980}"/>
                </a:ext>
              </a:extLst>
            </p:cNvPr>
            <p:cNvCxnSpPr>
              <a:stCxn id="14" idx="4"/>
              <a:endCxn id="27" idx="2"/>
            </p:cNvCxnSpPr>
            <p:nvPr/>
          </p:nvCxnSpPr>
          <p:spPr>
            <a:xfrm rot="-5400000" flipH="1">
              <a:off x="8277735" y="4548984"/>
              <a:ext cx="1213500" cy="809100"/>
            </a:xfrm>
            <a:prstGeom prst="bentConnector2">
              <a:avLst/>
            </a:prstGeom>
            <a:noFill/>
            <a:ln w="19050" cap="flat" cmpd="sng">
              <a:solidFill>
                <a:schemeClr val="dk2"/>
              </a:solidFill>
              <a:prstDash val="solid"/>
              <a:round/>
              <a:headEnd type="none" w="med" len="med"/>
              <a:tailEnd type="none" w="med" len="med"/>
            </a:ln>
          </p:spPr>
        </p:cxnSp>
        <p:sp>
          <p:nvSpPr>
            <p:cNvPr id="27" name="Google Shape;262;p33">
              <a:extLst>
                <a:ext uri="{FF2B5EF4-FFF2-40B4-BE49-F238E27FC236}">
                  <a16:creationId xmlns:a16="http://schemas.microsoft.com/office/drawing/2014/main" id="{FFCFEFDB-6511-071B-70BB-B2BDE725B1DA}"/>
                </a:ext>
              </a:extLst>
            </p:cNvPr>
            <p:cNvSpPr/>
            <p:nvPr/>
          </p:nvSpPr>
          <p:spPr>
            <a:xfrm>
              <a:off x="9289021" y="5515067"/>
              <a:ext cx="97800" cy="906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8" name="Google Shape;263;p33">
              <a:extLst>
                <a:ext uri="{FF2B5EF4-FFF2-40B4-BE49-F238E27FC236}">
                  <a16:creationId xmlns:a16="http://schemas.microsoft.com/office/drawing/2014/main" id="{96A42A14-3E22-FE48-E559-3414DF1D3911}"/>
                </a:ext>
              </a:extLst>
            </p:cNvPr>
            <p:cNvCxnSpPr>
              <a:stCxn id="27" idx="4"/>
            </p:cNvCxnSpPr>
            <p:nvPr/>
          </p:nvCxnSpPr>
          <p:spPr>
            <a:xfrm rot="-5400000" flipH="1">
              <a:off x="9416821" y="5526767"/>
              <a:ext cx="589200" cy="747000"/>
            </a:xfrm>
            <a:prstGeom prst="bentConnector2">
              <a:avLst/>
            </a:prstGeom>
            <a:noFill/>
            <a:ln w="19050" cap="flat" cmpd="sng">
              <a:solidFill>
                <a:schemeClr val="dk2"/>
              </a:solidFill>
              <a:prstDash val="solid"/>
              <a:round/>
              <a:headEnd type="none" w="med" len="med"/>
              <a:tailEnd type="none" w="med" len="med"/>
            </a:ln>
          </p:spPr>
        </p:cxnSp>
        <p:cxnSp>
          <p:nvCxnSpPr>
            <p:cNvPr id="29" name="Google Shape;264;p33">
              <a:extLst>
                <a:ext uri="{FF2B5EF4-FFF2-40B4-BE49-F238E27FC236}">
                  <a16:creationId xmlns:a16="http://schemas.microsoft.com/office/drawing/2014/main" id="{3725E210-A650-35F2-442C-D2399E02A674}"/>
                </a:ext>
              </a:extLst>
            </p:cNvPr>
            <p:cNvCxnSpPr>
              <a:stCxn id="27" idx="0"/>
              <a:endCxn id="30" idx="2"/>
            </p:cNvCxnSpPr>
            <p:nvPr/>
          </p:nvCxnSpPr>
          <p:spPr>
            <a:xfrm rot="-5400000">
              <a:off x="9397321" y="4820567"/>
              <a:ext cx="635100" cy="753900"/>
            </a:xfrm>
            <a:prstGeom prst="bentConnector2">
              <a:avLst/>
            </a:prstGeom>
            <a:noFill/>
            <a:ln w="19050" cap="flat" cmpd="sng">
              <a:solidFill>
                <a:schemeClr val="dk2"/>
              </a:solidFill>
              <a:prstDash val="solid"/>
              <a:round/>
              <a:headEnd type="none" w="med" len="med"/>
              <a:tailEnd type="none" w="med" len="med"/>
            </a:ln>
          </p:spPr>
        </p:cxnSp>
        <p:sp>
          <p:nvSpPr>
            <p:cNvPr id="30" name="Google Shape;265;p33">
              <a:extLst>
                <a:ext uri="{FF2B5EF4-FFF2-40B4-BE49-F238E27FC236}">
                  <a16:creationId xmlns:a16="http://schemas.microsoft.com/office/drawing/2014/main" id="{C04CD9CA-1E25-5361-4C30-D69D4937487A}"/>
                </a:ext>
              </a:extLst>
            </p:cNvPr>
            <p:cNvSpPr/>
            <p:nvPr/>
          </p:nvSpPr>
          <p:spPr>
            <a:xfrm>
              <a:off x="10091716" y="4834781"/>
              <a:ext cx="97800" cy="906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31" name="Google Shape;266;p33">
              <a:extLst>
                <a:ext uri="{FF2B5EF4-FFF2-40B4-BE49-F238E27FC236}">
                  <a16:creationId xmlns:a16="http://schemas.microsoft.com/office/drawing/2014/main" id="{7743E1DD-14B7-0F88-3AA4-882F08FB1F41}"/>
                </a:ext>
              </a:extLst>
            </p:cNvPr>
            <p:cNvCxnSpPr>
              <a:stCxn id="30" idx="4"/>
            </p:cNvCxnSpPr>
            <p:nvPr/>
          </p:nvCxnSpPr>
          <p:spPr>
            <a:xfrm rot="-5400000" flipH="1">
              <a:off x="10305466" y="4760531"/>
              <a:ext cx="361800" cy="691500"/>
            </a:xfrm>
            <a:prstGeom prst="bentConnector2">
              <a:avLst/>
            </a:prstGeom>
            <a:noFill/>
            <a:ln w="19050" cap="flat" cmpd="sng">
              <a:solidFill>
                <a:schemeClr val="dk2"/>
              </a:solidFill>
              <a:prstDash val="solid"/>
              <a:round/>
              <a:headEnd type="none" w="med" len="med"/>
              <a:tailEnd type="none" w="med" len="med"/>
            </a:ln>
          </p:spPr>
        </p:cxnSp>
        <p:cxnSp>
          <p:nvCxnSpPr>
            <p:cNvPr id="32" name="Google Shape;267;p33">
              <a:extLst>
                <a:ext uri="{FF2B5EF4-FFF2-40B4-BE49-F238E27FC236}">
                  <a16:creationId xmlns:a16="http://schemas.microsoft.com/office/drawing/2014/main" id="{8A641F51-A6F3-2139-7A4A-B3588E739944}"/>
                </a:ext>
              </a:extLst>
            </p:cNvPr>
            <p:cNvCxnSpPr>
              <a:stCxn id="30" idx="0"/>
            </p:cNvCxnSpPr>
            <p:nvPr/>
          </p:nvCxnSpPr>
          <p:spPr>
            <a:xfrm rot="-5400000">
              <a:off x="10327516" y="4323281"/>
              <a:ext cx="324600" cy="698400"/>
            </a:xfrm>
            <a:prstGeom prst="bentConnector2">
              <a:avLst/>
            </a:prstGeom>
            <a:noFill/>
            <a:ln w="19050" cap="flat" cmpd="sng">
              <a:solidFill>
                <a:schemeClr val="dk2"/>
              </a:solidFill>
              <a:prstDash val="solid"/>
              <a:round/>
              <a:headEnd type="none" w="med" len="med"/>
              <a:tailEnd type="none" w="med" len="med"/>
            </a:ln>
          </p:spPr>
        </p:cxnSp>
        <p:sp>
          <p:nvSpPr>
            <p:cNvPr id="33" name="Google Shape;268;p33">
              <a:extLst>
                <a:ext uri="{FF2B5EF4-FFF2-40B4-BE49-F238E27FC236}">
                  <a16:creationId xmlns:a16="http://schemas.microsoft.com/office/drawing/2014/main" id="{87A761DD-091B-EE93-D4E5-F5A117211E3D}"/>
                </a:ext>
              </a:extLst>
            </p:cNvPr>
            <p:cNvSpPr/>
            <p:nvPr/>
          </p:nvSpPr>
          <p:spPr>
            <a:xfrm>
              <a:off x="10091716" y="6168723"/>
              <a:ext cx="97800" cy="906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34" name="Google Shape;269;p33">
              <a:extLst>
                <a:ext uri="{FF2B5EF4-FFF2-40B4-BE49-F238E27FC236}">
                  <a16:creationId xmlns:a16="http://schemas.microsoft.com/office/drawing/2014/main" id="{6572EAC3-A516-8533-8583-8048CF995C75}"/>
                </a:ext>
              </a:extLst>
            </p:cNvPr>
            <p:cNvCxnSpPr>
              <a:stCxn id="33" idx="4"/>
            </p:cNvCxnSpPr>
            <p:nvPr/>
          </p:nvCxnSpPr>
          <p:spPr>
            <a:xfrm rot="-5400000" flipH="1">
              <a:off x="10372066" y="6027873"/>
              <a:ext cx="284100" cy="747000"/>
            </a:xfrm>
            <a:prstGeom prst="bentConnector2">
              <a:avLst/>
            </a:prstGeom>
            <a:noFill/>
            <a:ln w="19050" cap="flat" cmpd="sng">
              <a:solidFill>
                <a:schemeClr val="dk2"/>
              </a:solidFill>
              <a:prstDash val="solid"/>
              <a:round/>
              <a:headEnd type="none" w="med" len="med"/>
              <a:tailEnd type="none" w="med" len="med"/>
            </a:ln>
          </p:spPr>
        </p:cxnSp>
        <p:cxnSp>
          <p:nvCxnSpPr>
            <p:cNvPr id="35" name="Google Shape;270;p33">
              <a:extLst>
                <a:ext uri="{FF2B5EF4-FFF2-40B4-BE49-F238E27FC236}">
                  <a16:creationId xmlns:a16="http://schemas.microsoft.com/office/drawing/2014/main" id="{FD779B90-2B8E-10A4-0FA4-5D4C15B53A4C}"/>
                </a:ext>
              </a:extLst>
            </p:cNvPr>
            <p:cNvCxnSpPr>
              <a:stCxn id="33" idx="0"/>
            </p:cNvCxnSpPr>
            <p:nvPr/>
          </p:nvCxnSpPr>
          <p:spPr>
            <a:xfrm rot="-5400000">
              <a:off x="10358116" y="5646123"/>
              <a:ext cx="305100" cy="740100"/>
            </a:xfrm>
            <a:prstGeom prst="bentConnector2">
              <a:avLst/>
            </a:prstGeom>
            <a:noFill/>
            <a:ln w="19050" cap="flat" cmpd="sng">
              <a:solidFill>
                <a:schemeClr val="dk2"/>
              </a:solidFill>
              <a:prstDash val="solid"/>
              <a:round/>
              <a:headEnd type="none" w="med" len="med"/>
              <a:tailEnd type="none" w="med" len="med"/>
            </a:ln>
          </p:spPr>
        </p:cxnSp>
        <p:sp>
          <p:nvSpPr>
            <p:cNvPr id="36" name="Google Shape;271;p33">
              <a:extLst>
                <a:ext uri="{FF2B5EF4-FFF2-40B4-BE49-F238E27FC236}">
                  <a16:creationId xmlns:a16="http://schemas.microsoft.com/office/drawing/2014/main" id="{1947ECDB-9F35-4D2B-9A85-B0E3B65F7071}"/>
                </a:ext>
              </a:extLst>
            </p:cNvPr>
            <p:cNvSpPr txBox="1"/>
            <p:nvPr/>
          </p:nvSpPr>
          <p:spPr>
            <a:xfrm>
              <a:off x="10964486" y="2274895"/>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1</a:t>
              </a:r>
              <a:endParaRPr sz="1000">
                <a:solidFill>
                  <a:schemeClr val="dk1"/>
                </a:solidFill>
                <a:latin typeface="Lato"/>
                <a:ea typeface="Lato"/>
                <a:cs typeface="Lato"/>
                <a:sym typeface="Lato"/>
              </a:endParaRPr>
            </a:p>
          </p:txBody>
        </p:sp>
        <p:sp>
          <p:nvSpPr>
            <p:cNvPr id="37" name="Google Shape;272;p33">
              <a:extLst>
                <a:ext uri="{FF2B5EF4-FFF2-40B4-BE49-F238E27FC236}">
                  <a16:creationId xmlns:a16="http://schemas.microsoft.com/office/drawing/2014/main" id="{AF28E1CA-7302-B71D-EE15-E027D16471D5}"/>
                </a:ext>
              </a:extLst>
            </p:cNvPr>
            <p:cNvSpPr txBox="1"/>
            <p:nvPr/>
          </p:nvSpPr>
          <p:spPr>
            <a:xfrm>
              <a:off x="10936532" y="3380798"/>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3</a:t>
              </a:r>
              <a:endParaRPr sz="1000">
                <a:solidFill>
                  <a:schemeClr val="dk1"/>
                </a:solidFill>
                <a:latin typeface="Lato"/>
                <a:ea typeface="Lato"/>
                <a:cs typeface="Lato"/>
                <a:sym typeface="Lato"/>
              </a:endParaRPr>
            </a:p>
          </p:txBody>
        </p:sp>
        <p:sp>
          <p:nvSpPr>
            <p:cNvPr id="38" name="Google Shape;273;p33">
              <a:extLst>
                <a:ext uri="{FF2B5EF4-FFF2-40B4-BE49-F238E27FC236}">
                  <a16:creationId xmlns:a16="http://schemas.microsoft.com/office/drawing/2014/main" id="{F3915FBC-386A-00E4-E332-1F2E50E09D85}"/>
                </a:ext>
              </a:extLst>
            </p:cNvPr>
            <p:cNvSpPr txBox="1"/>
            <p:nvPr/>
          </p:nvSpPr>
          <p:spPr>
            <a:xfrm>
              <a:off x="10933436" y="3954479"/>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4</a:t>
              </a:r>
              <a:endParaRPr sz="1000">
                <a:solidFill>
                  <a:schemeClr val="dk1"/>
                </a:solidFill>
                <a:latin typeface="Lato"/>
                <a:ea typeface="Lato"/>
                <a:cs typeface="Lato"/>
                <a:sym typeface="Lato"/>
              </a:endParaRPr>
            </a:p>
          </p:txBody>
        </p:sp>
        <p:sp>
          <p:nvSpPr>
            <p:cNvPr id="39" name="Google Shape;274;p33">
              <a:extLst>
                <a:ext uri="{FF2B5EF4-FFF2-40B4-BE49-F238E27FC236}">
                  <a16:creationId xmlns:a16="http://schemas.microsoft.com/office/drawing/2014/main" id="{94512F71-AC8A-CCE0-C028-84082931839A}"/>
                </a:ext>
              </a:extLst>
            </p:cNvPr>
            <p:cNvSpPr txBox="1"/>
            <p:nvPr/>
          </p:nvSpPr>
          <p:spPr>
            <a:xfrm>
              <a:off x="10933425" y="4451963"/>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5</a:t>
              </a:r>
              <a:endParaRPr sz="1000">
                <a:solidFill>
                  <a:schemeClr val="dk1"/>
                </a:solidFill>
                <a:latin typeface="Lato"/>
                <a:ea typeface="Lato"/>
                <a:cs typeface="Lato"/>
                <a:sym typeface="Lato"/>
              </a:endParaRPr>
            </a:p>
          </p:txBody>
        </p:sp>
        <p:sp>
          <p:nvSpPr>
            <p:cNvPr id="40" name="Google Shape;275;p33">
              <a:extLst>
                <a:ext uri="{FF2B5EF4-FFF2-40B4-BE49-F238E27FC236}">
                  <a16:creationId xmlns:a16="http://schemas.microsoft.com/office/drawing/2014/main" id="{C6C23B66-C964-02AD-E55A-6FD4B0AA0E45}"/>
                </a:ext>
              </a:extLst>
            </p:cNvPr>
            <p:cNvSpPr txBox="1"/>
            <p:nvPr/>
          </p:nvSpPr>
          <p:spPr>
            <a:xfrm>
              <a:off x="10964486" y="5119082"/>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6</a:t>
              </a:r>
              <a:endParaRPr sz="1000">
                <a:solidFill>
                  <a:schemeClr val="dk1"/>
                </a:solidFill>
                <a:latin typeface="Lato"/>
                <a:ea typeface="Lato"/>
                <a:cs typeface="Lato"/>
                <a:sym typeface="Lato"/>
              </a:endParaRPr>
            </a:p>
          </p:txBody>
        </p:sp>
        <p:sp>
          <p:nvSpPr>
            <p:cNvPr id="41" name="Google Shape;276;p33">
              <a:extLst>
                <a:ext uri="{FF2B5EF4-FFF2-40B4-BE49-F238E27FC236}">
                  <a16:creationId xmlns:a16="http://schemas.microsoft.com/office/drawing/2014/main" id="{903E0EB4-482B-5F3C-425B-E08E1BC4462C}"/>
                </a:ext>
              </a:extLst>
            </p:cNvPr>
            <p:cNvSpPr txBox="1"/>
            <p:nvPr/>
          </p:nvSpPr>
          <p:spPr>
            <a:xfrm>
              <a:off x="10964486" y="5689249"/>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7</a:t>
              </a:r>
              <a:endParaRPr sz="1000">
                <a:solidFill>
                  <a:schemeClr val="dk1"/>
                </a:solidFill>
                <a:latin typeface="Lato"/>
                <a:ea typeface="Lato"/>
                <a:cs typeface="Lato"/>
                <a:sym typeface="Lato"/>
              </a:endParaRPr>
            </a:p>
          </p:txBody>
        </p:sp>
        <p:sp>
          <p:nvSpPr>
            <p:cNvPr id="42" name="Google Shape;277;p33">
              <a:extLst>
                <a:ext uri="{FF2B5EF4-FFF2-40B4-BE49-F238E27FC236}">
                  <a16:creationId xmlns:a16="http://schemas.microsoft.com/office/drawing/2014/main" id="{0DC93203-BCDE-0103-7CE4-5C841CF00E4B}"/>
                </a:ext>
              </a:extLst>
            </p:cNvPr>
            <p:cNvSpPr txBox="1"/>
            <p:nvPr/>
          </p:nvSpPr>
          <p:spPr>
            <a:xfrm>
              <a:off x="10964486" y="6314627"/>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8</a:t>
              </a:r>
              <a:endParaRPr sz="1000">
                <a:solidFill>
                  <a:schemeClr val="dk1"/>
                </a:solidFill>
                <a:latin typeface="Lato"/>
                <a:ea typeface="Lato"/>
                <a:cs typeface="Lato"/>
                <a:sym typeface="Lato"/>
              </a:endParaRPr>
            </a:p>
          </p:txBody>
        </p:sp>
        <p:sp>
          <p:nvSpPr>
            <p:cNvPr id="43" name="Google Shape;278;p33">
              <a:extLst>
                <a:ext uri="{FF2B5EF4-FFF2-40B4-BE49-F238E27FC236}">
                  <a16:creationId xmlns:a16="http://schemas.microsoft.com/office/drawing/2014/main" id="{676CFF5F-5F35-AB20-2711-99B23C0D5C65}"/>
                </a:ext>
              </a:extLst>
            </p:cNvPr>
            <p:cNvSpPr txBox="1"/>
            <p:nvPr/>
          </p:nvSpPr>
          <p:spPr>
            <a:xfrm>
              <a:off x="10936532" y="2935958"/>
              <a:ext cx="1068000" cy="338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Outcome 2</a:t>
              </a:r>
              <a:endParaRPr sz="1000">
                <a:solidFill>
                  <a:schemeClr val="dk1"/>
                </a:solidFill>
                <a:latin typeface="Lato"/>
                <a:ea typeface="Lato"/>
                <a:cs typeface="Lato"/>
                <a:sym typeface="Lato"/>
              </a:endParaRPr>
            </a:p>
          </p:txBody>
        </p:sp>
        <p:sp>
          <p:nvSpPr>
            <p:cNvPr id="44" name="Google Shape;279;p33">
              <a:extLst>
                <a:ext uri="{FF2B5EF4-FFF2-40B4-BE49-F238E27FC236}">
                  <a16:creationId xmlns:a16="http://schemas.microsoft.com/office/drawing/2014/main" id="{DA82B8DC-151C-F710-7D61-539109A6E19D}"/>
                </a:ext>
              </a:extLst>
            </p:cNvPr>
            <p:cNvSpPr txBox="1"/>
            <p:nvPr/>
          </p:nvSpPr>
          <p:spPr>
            <a:xfrm>
              <a:off x="8780361" y="2033500"/>
              <a:ext cx="869400"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Event 1</a:t>
              </a:r>
              <a:endParaRPr sz="1000">
                <a:solidFill>
                  <a:schemeClr val="dk1"/>
                </a:solidFill>
                <a:latin typeface="Lato"/>
                <a:ea typeface="Lato"/>
                <a:cs typeface="Lato"/>
                <a:sym typeface="Lato"/>
              </a:endParaRPr>
            </a:p>
          </p:txBody>
        </p:sp>
        <p:sp>
          <p:nvSpPr>
            <p:cNvPr id="45" name="Google Shape;280;p33">
              <a:extLst>
                <a:ext uri="{FF2B5EF4-FFF2-40B4-BE49-F238E27FC236}">
                  <a16:creationId xmlns:a16="http://schemas.microsoft.com/office/drawing/2014/main" id="{EE7AB5B3-B66A-9FB9-DED3-581FB2D6714A}"/>
                </a:ext>
              </a:extLst>
            </p:cNvPr>
            <p:cNvSpPr txBox="1"/>
            <p:nvPr/>
          </p:nvSpPr>
          <p:spPr>
            <a:xfrm>
              <a:off x="9920217" y="2033500"/>
              <a:ext cx="809100" cy="33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Event 2</a:t>
              </a:r>
              <a:endParaRPr sz="1000">
                <a:solidFill>
                  <a:schemeClr val="dk1"/>
                </a:solidFill>
                <a:latin typeface="Lato"/>
                <a:ea typeface="Lato"/>
                <a:cs typeface="Lato"/>
                <a:sym typeface="Lato"/>
              </a:endParaRPr>
            </a:p>
          </p:txBody>
        </p:sp>
        <p:sp>
          <p:nvSpPr>
            <p:cNvPr id="46" name="Google Shape;281;p33">
              <a:extLst>
                <a:ext uri="{FF2B5EF4-FFF2-40B4-BE49-F238E27FC236}">
                  <a16:creationId xmlns:a16="http://schemas.microsoft.com/office/drawing/2014/main" id="{27DBB0A3-388C-2D30-91C9-4FD37E44C985}"/>
                </a:ext>
              </a:extLst>
            </p:cNvPr>
            <p:cNvSpPr txBox="1"/>
            <p:nvPr/>
          </p:nvSpPr>
          <p:spPr>
            <a:xfrm>
              <a:off x="8479925" y="3799325"/>
              <a:ext cx="459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solidFill>
                    <a:schemeClr val="dk1"/>
                  </a:solidFill>
                  <a:latin typeface="Lato"/>
                  <a:ea typeface="Lato"/>
                  <a:cs typeface="Lato"/>
                  <a:sym typeface="Lato"/>
                </a:rPr>
                <a:t>Y</a:t>
              </a:r>
              <a:endParaRPr sz="1000">
                <a:solidFill>
                  <a:schemeClr val="dk1"/>
                </a:solidFill>
                <a:latin typeface="Lato"/>
                <a:ea typeface="Lato"/>
                <a:cs typeface="Lato"/>
                <a:sym typeface="Lato"/>
              </a:endParaRPr>
            </a:p>
          </p:txBody>
        </p:sp>
        <p:sp>
          <p:nvSpPr>
            <p:cNvPr id="47" name="Google Shape;282;p33">
              <a:extLst>
                <a:ext uri="{FF2B5EF4-FFF2-40B4-BE49-F238E27FC236}">
                  <a16:creationId xmlns:a16="http://schemas.microsoft.com/office/drawing/2014/main" id="{B68C9874-4089-8458-CD67-D022BD35C743}"/>
                </a:ext>
              </a:extLst>
            </p:cNvPr>
            <p:cNvSpPr txBox="1"/>
            <p:nvPr/>
          </p:nvSpPr>
          <p:spPr>
            <a:xfrm>
              <a:off x="8479925" y="4994163"/>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N</a:t>
              </a:r>
              <a:endParaRPr sz="1000">
                <a:solidFill>
                  <a:schemeClr val="dk1"/>
                </a:solidFill>
                <a:latin typeface="Lato"/>
                <a:ea typeface="Lato"/>
                <a:cs typeface="Lato"/>
                <a:sym typeface="Lato"/>
              </a:endParaRPr>
            </a:p>
          </p:txBody>
        </p:sp>
        <p:sp>
          <p:nvSpPr>
            <p:cNvPr id="48" name="Google Shape;283;p33">
              <a:extLst>
                <a:ext uri="{FF2B5EF4-FFF2-40B4-BE49-F238E27FC236}">
                  <a16:creationId xmlns:a16="http://schemas.microsoft.com/office/drawing/2014/main" id="{4549E851-3B54-8DB3-3E8E-5382E0CBD9B3}"/>
                </a:ext>
              </a:extLst>
            </p:cNvPr>
            <p:cNvSpPr txBox="1"/>
            <p:nvPr/>
          </p:nvSpPr>
          <p:spPr>
            <a:xfrm>
              <a:off x="9386750" y="2992838"/>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Y</a:t>
              </a:r>
              <a:endParaRPr sz="1000">
                <a:solidFill>
                  <a:schemeClr val="dk1"/>
                </a:solidFill>
                <a:latin typeface="Lato"/>
                <a:ea typeface="Lato"/>
                <a:cs typeface="Lato"/>
                <a:sym typeface="Lato"/>
              </a:endParaRPr>
            </a:p>
          </p:txBody>
        </p:sp>
        <p:sp>
          <p:nvSpPr>
            <p:cNvPr id="49" name="Google Shape;284;p33">
              <a:extLst>
                <a:ext uri="{FF2B5EF4-FFF2-40B4-BE49-F238E27FC236}">
                  <a16:creationId xmlns:a16="http://schemas.microsoft.com/office/drawing/2014/main" id="{F0742975-D96C-A1F4-9F36-7F1FA398993E}"/>
                </a:ext>
              </a:extLst>
            </p:cNvPr>
            <p:cNvSpPr txBox="1"/>
            <p:nvPr/>
          </p:nvSpPr>
          <p:spPr>
            <a:xfrm>
              <a:off x="9386750" y="3654275"/>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N</a:t>
              </a:r>
              <a:endParaRPr sz="1000">
                <a:solidFill>
                  <a:schemeClr val="dk1"/>
                </a:solidFill>
                <a:latin typeface="Lato"/>
                <a:ea typeface="Lato"/>
                <a:cs typeface="Lato"/>
                <a:sym typeface="Lato"/>
              </a:endParaRPr>
            </a:p>
          </p:txBody>
        </p:sp>
        <p:sp>
          <p:nvSpPr>
            <p:cNvPr id="50" name="Google Shape;285;p33">
              <a:extLst>
                <a:ext uri="{FF2B5EF4-FFF2-40B4-BE49-F238E27FC236}">
                  <a16:creationId xmlns:a16="http://schemas.microsoft.com/office/drawing/2014/main" id="{C6284486-6F1E-3185-97F7-4C7F508C695D}"/>
                </a:ext>
              </a:extLst>
            </p:cNvPr>
            <p:cNvSpPr txBox="1"/>
            <p:nvPr/>
          </p:nvSpPr>
          <p:spPr>
            <a:xfrm>
              <a:off x="9318125" y="5094725"/>
              <a:ext cx="459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solidFill>
                    <a:schemeClr val="dk1"/>
                  </a:solidFill>
                  <a:latin typeface="Lato"/>
                  <a:ea typeface="Lato"/>
                  <a:cs typeface="Lato"/>
                  <a:sym typeface="Lato"/>
                </a:rPr>
                <a:t>Y</a:t>
              </a:r>
              <a:endParaRPr sz="1000">
                <a:solidFill>
                  <a:schemeClr val="dk1"/>
                </a:solidFill>
                <a:latin typeface="Lato"/>
                <a:ea typeface="Lato"/>
                <a:cs typeface="Lato"/>
                <a:sym typeface="Lato"/>
              </a:endParaRPr>
            </a:p>
          </p:txBody>
        </p:sp>
        <p:sp>
          <p:nvSpPr>
            <p:cNvPr id="51" name="Google Shape;286;p33">
              <a:extLst>
                <a:ext uri="{FF2B5EF4-FFF2-40B4-BE49-F238E27FC236}">
                  <a16:creationId xmlns:a16="http://schemas.microsoft.com/office/drawing/2014/main" id="{30601CFF-0398-C181-BD33-76A5F8125909}"/>
                </a:ext>
              </a:extLst>
            </p:cNvPr>
            <p:cNvSpPr txBox="1"/>
            <p:nvPr/>
          </p:nvSpPr>
          <p:spPr>
            <a:xfrm>
              <a:off x="9318125" y="5908563"/>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N</a:t>
              </a:r>
              <a:endParaRPr sz="1000">
                <a:solidFill>
                  <a:schemeClr val="dk1"/>
                </a:solidFill>
                <a:latin typeface="Lato"/>
                <a:ea typeface="Lato"/>
                <a:cs typeface="Lato"/>
                <a:sym typeface="Lato"/>
              </a:endParaRPr>
            </a:p>
          </p:txBody>
        </p:sp>
        <p:sp>
          <p:nvSpPr>
            <p:cNvPr id="52" name="Google Shape;287;p33">
              <a:extLst>
                <a:ext uri="{FF2B5EF4-FFF2-40B4-BE49-F238E27FC236}">
                  <a16:creationId xmlns:a16="http://schemas.microsoft.com/office/drawing/2014/main" id="{19D170C4-A75D-5852-01B6-ECBF5A45CD9F}"/>
                </a:ext>
              </a:extLst>
            </p:cNvPr>
            <p:cNvSpPr txBox="1"/>
            <p:nvPr/>
          </p:nvSpPr>
          <p:spPr>
            <a:xfrm>
              <a:off x="10100450" y="2455625"/>
              <a:ext cx="459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solidFill>
                    <a:schemeClr val="dk1"/>
                  </a:solidFill>
                  <a:latin typeface="Lato"/>
                  <a:ea typeface="Lato"/>
                  <a:cs typeface="Lato"/>
                  <a:sym typeface="Lato"/>
                </a:rPr>
                <a:t>Y</a:t>
              </a:r>
              <a:endParaRPr sz="1000">
                <a:solidFill>
                  <a:schemeClr val="dk1"/>
                </a:solidFill>
                <a:latin typeface="Lato"/>
                <a:ea typeface="Lato"/>
                <a:cs typeface="Lato"/>
                <a:sym typeface="Lato"/>
              </a:endParaRPr>
            </a:p>
          </p:txBody>
        </p:sp>
        <p:sp>
          <p:nvSpPr>
            <p:cNvPr id="53" name="Google Shape;288;p33">
              <a:extLst>
                <a:ext uri="{FF2B5EF4-FFF2-40B4-BE49-F238E27FC236}">
                  <a16:creationId xmlns:a16="http://schemas.microsoft.com/office/drawing/2014/main" id="{13863AE7-C42C-178E-E025-B937F087BF14}"/>
                </a:ext>
              </a:extLst>
            </p:cNvPr>
            <p:cNvSpPr txBox="1"/>
            <p:nvPr/>
          </p:nvSpPr>
          <p:spPr>
            <a:xfrm>
              <a:off x="10100450" y="2888463"/>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N</a:t>
              </a:r>
              <a:endParaRPr sz="1000">
                <a:solidFill>
                  <a:schemeClr val="dk1"/>
                </a:solidFill>
                <a:latin typeface="Lato"/>
                <a:ea typeface="Lato"/>
                <a:cs typeface="Lato"/>
                <a:sym typeface="Lato"/>
              </a:endParaRPr>
            </a:p>
          </p:txBody>
        </p:sp>
        <p:sp>
          <p:nvSpPr>
            <p:cNvPr id="54" name="Google Shape;289;p33">
              <a:extLst>
                <a:ext uri="{FF2B5EF4-FFF2-40B4-BE49-F238E27FC236}">
                  <a16:creationId xmlns:a16="http://schemas.microsoft.com/office/drawing/2014/main" id="{3140417C-7BE7-6A7B-EB4A-DAC69EEAAC86}"/>
                </a:ext>
              </a:extLst>
            </p:cNvPr>
            <p:cNvSpPr txBox="1"/>
            <p:nvPr/>
          </p:nvSpPr>
          <p:spPr>
            <a:xfrm>
              <a:off x="10100450" y="3598625"/>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Y</a:t>
              </a:r>
              <a:endParaRPr sz="1000">
                <a:solidFill>
                  <a:schemeClr val="dk1"/>
                </a:solidFill>
                <a:latin typeface="Lato"/>
                <a:ea typeface="Lato"/>
                <a:cs typeface="Lato"/>
                <a:sym typeface="Lato"/>
              </a:endParaRPr>
            </a:p>
          </p:txBody>
        </p:sp>
        <p:sp>
          <p:nvSpPr>
            <p:cNvPr id="55" name="Google Shape;290;p33">
              <a:extLst>
                <a:ext uri="{FF2B5EF4-FFF2-40B4-BE49-F238E27FC236}">
                  <a16:creationId xmlns:a16="http://schemas.microsoft.com/office/drawing/2014/main" id="{75E35C2D-512C-82E5-9C3E-9A22BE418C65}"/>
                </a:ext>
              </a:extLst>
            </p:cNvPr>
            <p:cNvSpPr txBox="1"/>
            <p:nvPr/>
          </p:nvSpPr>
          <p:spPr>
            <a:xfrm>
              <a:off x="10100450" y="4031463"/>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N</a:t>
              </a:r>
              <a:endParaRPr sz="1000">
                <a:solidFill>
                  <a:schemeClr val="dk1"/>
                </a:solidFill>
                <a:latin typeface="Lato"/>
                <a:ea typeface="Lato"/>
                <a:cs typeface="Lato"/>
                <a:sym typeface="Lato"/>
              </a:endParaRPr>
            </a:p>
          </p:txBody>
        </p:sp>
        <p:sp>
          <p:nvSpPr>
            <p:cNvPr id="56" name="Google Shape;291;p33">
              <a:extLst>
                <a:ext uri="{FF2B5EF4-FFF2-40B4-BE49-F238E27FC236}">
                  <a16:creationId xmlns:a16="http://schemas.microsoft.com/office/drawing/2014/main" id="{B985328F-275B-3D5F-2096-AC48401C6BA5}"/>
                </a:ext>
              </a:extLst>
            </p:cNvPr>
            <p:cNvSpPr txBox="1"/>
            <p:nvPr/>
          </p:nvSpPr>
          <p:spPr>
            <a:xfrm>
              <a:off x="10100450" y="4589225"/>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Y</a:t>
              </a:r>
              <a:endParaRPr sz="1000">
                <a:solidFill>
                  <a:schemeClr val="dk1"/>
                </a:solidFill>
                <a:latin typeface="Lato"/>
                <a:ea typeface="Lato"/>
                <a:cs typeface="Lato"/>
                <a:sym typeface="Lato"/>
              </a:endParaRPr>
            </a:p>
          </p:txBody>
        </p:sp>
        <p:sp>
          <p:nvSpPr>
            <p:cNvPr id="57" name="Google Shape;292;p33">
              <a:extLst>
                <a:ext uri="{FF2B5EF4-FFF2-40B4-BE49-F238E27FC236}">
                  <a16:creationId xmlns:a16="http://schemas.microsoft.com/office/drawing/2014/main" id="{FD390FC7-7DCE-3ECD-D184-54B9973DE977}"/>
                </a:ext>
              </a:extLst>
            </p:cNvPr>
            <p:cNvSpPr txBox="1"/>
            <p:nvPr/>
          </p:nvSpPr>
          <p:spPr>
            <a:xfrm>
              <a:off x="10100450" y="5022063"/>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N</a:t>
              </a:r>
              <a:endParaRPr sz="1000">
                <a:solidFill>
                  <a:schemeClr val="dk1"/>
                </a:solidFill>
                <a:latin typeface="Lato"/>
                <a:ea typeface="Lato"/>
                <a:cs typeface="Lato"/>
                <a:sym typeface="Lato"/>
              </a:endParaRPr>
            </a:p>
          </p:txBody>
        </p:sp>
        <p:sp>
          <p:nvSpPr>
            <p:cNvPr id="58" name="Google Shape;293;p33">
              <a:extLst>
                <a:ext uri="{FF2B5EF4-FFF2-40B4-BE49-F238E27FC236}">
                  <a16:creationId xmlns:a16="http://schemas.microsoft.com/office/drawing/2014/main" id="{42EEF3DE-73C3-9DCB-2A60-7F4EEC2EFA89}"/>
                </a:ext>
              </a:extLst>
            </p:cNvPr>
            <p:cNvSpPr txBox="1"/>
            <p:nvPr/>
          </p:nvSpPr>
          <p:spPr>
            <a:xfrm>
              <a:off x="10100450" y="5884625"/>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Y</a:t>
              </a:r>
              <a:endParaRPr sz="1000">
                <a:solidFill>
                  <a:schemeClr val="dk1"/>
                </a:solidFill>
                <a:latin typeface="Lato"/>
                <a:ea typeface="Lato"/>
                <a:cs typeface="Lato"/>
                <a:sym typeface="Lato"/>
              </a:endParaRPr>
            </a:p>
          </p:txBody>
        </p:sp>
        <p:sp>
          <p:nvSpPr>
            <p:cNvPr id="59" name="Google Shape;294;p33">
              <a:extLst>
                <a:ext uri="{FF2B5EF4-FFF2-40B4-BE49-F238E27FC236}">
                  <a16:creationId xmlns:a16="http://schemas.microsoft.com/office/drawing/2014/main" id="{F8C95486-E7DC-0FEE-FDBC-DC3B31D4E380}"/>
                </a:ext>
              </a:extLst>
            </p:cNvPr>
            <p:cNvSpPr txBox="1"/>
            <p:nvPr/>
          </p:nvSpPr>
          <p:spPr>
            <a:xfrm>
              <a:off x="10100450" y="6317463"/>
              <a:ext cx="459900" cy="22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N</a:t>
              </a:r>
              <a:endParaRPr sz="1000">
                <a:solidFill>
                  <a:schemeClr val="dk1"/>
                </a:solidFill>
                <a:latin typeface="Lato"/>
                <a:ea typeface="Lato"/>
                <a:cs typeface="Lato"/>
                <a:sym typeface="Lato"/>
              </a:endParaRPr>
            </a:p>
          </p:txBody>
        </p:sp>
      </p:grpSp>
      <p:pic>
        <p:nvPicPr>
          <p:cNvPr id="60" name="Google Shape;295;p33">
            <a:extLst>
              <a:ext uri="{FF2B5EF4-FFF2-40B4-BE49-F238E27FC236}">
                <a16:creationId xmlns:a16="http://schemas.microsoft.com/office/drawing/2014/main" id="{030973D8-BCC6-D2B8-4BBD-99B2051F9712}"/>
              </a:ext>
            </a:extLst>
          </p:cNvPr>
          <p:cNvPicPr preferRelativeResize="0"/>
          <p:nvPr/>
        </p:nvPicPr>
        <p:blipFill rotWithShape="1">
          <a:blip r:embed="rId3">
            <a:alphaModFix/>
          </a:blip>
          <a:srcRect l="21098" t="1042" r="11539" b="11314"/>
          <a:stretch/>
        </p:blipFill>
        <p:spPr>
          <a:xfrm>
            <a:off x="3951111" y="2764836"/>
            <a:ext cx="1614626" cy="1399172"/>
          </a:xfrm>
          <a:prstGeom prst="rect">
            <a:avLst/>
          </a:prstGeom>
          <a:noFill/>
          <a:ln>
            <a:noFill/>
          </a:ln>
        </p:spPr>
      </p:pic>
      <p:pic>
        <p:nvPicPr>
          <p:cNvPr id="61" name="Google Shape;296;p33">
            <a:extLst>
              <a:ext uri="{FF2B5EF4-FFF2-40B4-BE49-F238E27FC236}">
                <a16:creationId xmlns:a16="http://schemas.microsoft.com/office/drawing/2014/main" id="{9C0BF27B-A782-E016-9154-052ED41E60E7}"/>
              </a:ext>
            </a:extLst>
          </p:cNvPr>
          <p:cNvPicPr preferRelativeResize="0"/>
          <p:nvPr/>
        </p:nvPicPr>
        <p:blipFill>
          <a:blip r:embed="rId4">
            <a:alphaModFix/>
          </a:blip>
          <a:stretch>
            <a:fillRect/>
          </a:stretch>
        </p:blipFill>
        <p:spPr>
          <a:xfrm>
            <a:off x="10326198" y="1308123"/>
            <a:ext cx="1460540" cy="1399151"/>
          </a:xfrm>
          <a:prstGeom prst="rect">
            <a:avLst/>
          </a:prstGeom>
          <a:noFill/>
          <a:ln>
            <a:noFill/>
          </a:ln>
        </p:spPr>
      </p:pic>
      <p:pic>
        <p:nvPicPr>
          <p:cNvPr id="62" name="Google Shape;297;p33">
            <a:extLst>
              <a:ext uri="{FF2B5EF4-FFF2-40B4-BE49-F238E27FC236}">
                <a16:creationId xmlns:a16="http://schemas.microsoft.com/office/drawing/2014/main" id="{00B0D371-ECB8-D529-5E06-0EF73C9F4EB9}"/>
              </a:ext>
            </a:extLst>
          </p:cNvPr>
          <p:cNvPicPr preferRelativeResize="0"/>
          <p:nvPr/>
        </p:nvPicPr>
        <p:blipFill rotWithShape="1">
          <a:blip r:embed="rId5">
            <a:alphaModFix/>
          </a:blip>
          <a:srcRect l="3584" t="45767" r="3565" b="9512"/>
          <a:stretch/>
        </p:blipFill>
        <p:spPr>
          <a:xfrm>
            <a:off x="10298811" y="4519748"/>
            <a:ext cx="1503700" cy="782174"/>
          </a:xfrm>
          <a:prstGeom prst="rect">
            <a:avLst/>
          </a:prstGeom>
          <a:noFill/>
          <a:ln>
            <a:noFill/>
          </a:ln>
        </p:spPr>
      </p:pic>
      <p:pic>
        <p:nvPicPr>
          <p:cNvPr id="63" name="Google Shape;298;p33">
            <a:extLst>
              <a:ext uri="{FF2B5EF4-FFF2-40B4-BE49-F238E27FC236}">
                <a16:creationId xmlns:a16="http://schemas.microsoft.com/office/drawing/2014/main" id="{CDFCE6A4-53AC-C70A-AE34-EAD1AEDFF5FE}"/>
              </a:ext>
            </a:extLst>
          </p:cNvPr>
          <p:cNvPicPr preferRelativeResize="0"/>
          <p:nvPr/>
        </p:nvPicPr>
        <p:blipFill>
          <a:blip r:embed="rId6">
            <a:alphaModFix/>
          </a:blip>
          <a:stretch>
            <a:fillRect/>
          </a:stretch>
        </p:blipFill>
        <p:spPr>
          <a:xfrm>
            <a:off x="10544347" y="3077148"/>
            <a:ext cx="1258187" cy="1053788"/>
          </a:xfrm>
          <a:prstGeom prst="rect">
            <a:avLst/>
          </a:prstGeom>
          <a:noFill/>
          <a:ln>
            <a:noFill/>
          </a:ln>
        </p:spPr>
      </p:pic>
      <p:grpSp>
        <p:nvGrpSpPr>
          <p:cNvPr id="64" name="Google Shape;299;p33">
            <a:extLst>
              <a:ext uri="{FF2B5EF4-FFF2-40B4-BE49-F238E27FC236}">
                <a16:creationId xmlns:a16="http://schemas.microsoft.com/office/drawing/2014/main" id="{01406AFD-F6FD-9802-6818-E9EF5A5081C9}"/>
              </a:ext>
            </a:extLst>
          </p:cNvPr>
          <p:cNvGrpSpPr/>
          <p:nvPr/>
        </p:nvGrpSpPr>
        <p:grpSpPr>
          <a:xfrm>
            <a:off x="380263" y="1590948"/>
            <a:ext cx="3152554" cy="3225467"/>
            <a:chOff x="531265" y="1322500"/>
            <a:chExt cx="3152554" cy="3225467"/>
          </a:xfrm>
        </p:grpSpPr>
        <p:sp>
          <p:nvSpPr>
            <p:cNvPr id="65" name="Google Shape;300;p33">
              <a:extLst>
                <a:ext uri="{FF2B5EF4-FFF2-40B4-BE49-F238E27FC236}">
                  <a16:creationId xmlns:a16="http://schemas.microsoft.com/office/drawing/2014/main" id="{29EFBF5D-6C68-6764-CE7D-2A2220212095}"/>
                </a:ext>
              </a:extLst>
            </p:cNvPr>
            <p:cNvSpPr txBox="1"/>
            <p:nvPr/>
          </p:nvSpPr>
          <p:spPr>
            <a:xfrm>
              <a:off x="2924025" y="3505625"/>
              <a:ext cx="4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Lato"/>
                  <a:ea typeface="Lato"/>
                  <a:cs typeface="Lato"/>
                  <a:sym typeface="Lato"/>
                </a:rPr>
                <a:t>Vot</a:t>
              </a:r>
              <a:endParaRPr sz="1000">
                <a:solidFill>
                  <a:schemeClr val="dk1"/>
                </a:solidFill>
                <a:latin typeface="Lato"/>
                <a:ea typeface="Lato"/>
                <a:cs typeface="Lato"/>
                <a:sym typeface="Lato"/>
              </a:endParaRPr>
            </a:p>
          </p:txBody>
        </p:sp>
        <p:sp>
          <p:nvSpPr>
            <p:cNvPr id="66" name="Google Shape;301;p33">
              <a:extLst>
                <a:ext uri="{FF2B5EF4-FFF2-40B4-BE49-F238E27FC236}">
                  <a16:creationId xmlns:a16="http://schemas.microsoft.com/office/drawing/2014/main" id="{7CAE541B-5C6F-C04F-A148-770C5DBC07F4}"/>
                </a:ext>
              </a:extLst>
            </p:cNvPr>
            <p:cNvSpPr/>
            <p:nvPr/>
          </p:nvSpPr>
          <p:spPr>
            <a:xfrm rot="-5400000">
              <a:off x="2906420" y="3406530"/>
              <a:ext cx="460890" cy="453492"/>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000" i="0" u="none" strike="noStrike" cap="none">
                <a:solidFill>
                  <a:srgbClr val="000000"/>
                </a:solidFill>
                <a:latin typeface="Lato"/>
                <a:ea typeface="Lato"/>
                <a:cs typeface="Lato"/>
                <a:sym typeface="Lato"/>
              </a:endParaRPr>
            </a:p>
          </p:txBody>
        </p:sp>
        <p:grpSp>
          <p:nvGrpSpPr>
            <p:cNvPr id="67" name="Google Shape;302;p33">
              <a:extLst>
                <a:ext uri="{FF2B5EF4-FFF2-40B4-BE49-F238E27FC236}">
                  <a16:creationId xmlns:a16="http://schemas.microsoft.com/office/drawing/2014/main" id="{DDB729C4-CEB5-B631-BAAE-FBD818C684ED}"/>
                </a:ext>
              </a:extLst>
            </p:cNvPr>
            <p:cNvGrpSpPr/>
            <p:nvPr/>
          </p:nvGrpSpPr>
          <p:grpSpPr>
            <a:xfrm>
              <a:off x="3286824" y="3865575"/>
              <a:ext cx="396994" cy="678913"/>
              <a:chOff x="3265227" y="4886366"/>
              <a:chExt cx="459750" cy="788700"/>
            </a:xfrm>
          </p:grpSpPr>
          <p:sp>
            <p:nvSpPr>
              <p:cNvPr id="92" name="Google Shape;303;p33">
                <a:extLst>
                  <a:ext uri="{FF2B5EF4-FFF2-40B4-BE49-F238E27FC236}">
                    <a16:creationId xmlns:a16="http://schemas.microsoft.com/office/drawing/2014/main" id="{791F3DA2-9806-A12C-3586-92A392138F2E}"/>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7</a:t>
                </a:r>
                <a:endParaRPr sz="1000" i="0" u="none" strike="noStrike" cap="none">
                  <a:solidFill>
                    <a:srgbClr val="000000"/>
                  </a:solidFill>
                  <a:latin typeface="Lato"/>
                  <a:ea typeface="Lato"/>
                  <a:cs typeface="Lato"/>
                  <a:sym typeface="Lato"/>
                </a:endParaRPr>
              </a:p>
            </p:txBody>
          </p:sp>
          <p:cxnSp>
            <p:nvCxnSpPr>
              <p:cNvPr id="93" name="Google Shape;304;p33">
                <a:extLst>
                  <a:ext uri="{FF2B5EF4-FFF2-40B4-BE49-F238E27FC236}">
                    <a16:creationId xmlns:a16="http://schemas.microsoft.com/office/drawing/2014/main" id="{AC081D8D-20FD-C8E9-29E1-D0854FB7B090}"/>
                  </a:ext>
                </a:extLst>
              </p:cNvPr>
              <p:cNvCxnSpPr>
                <a:stCxn id="92" idx="0"/>
              </p:cNvCxnSpPr>
              <p:nvPr/>
            </p:nvCxnSpPr>
            <p:spPr>
              <a:xfrm rot="10800000">
                <a:off x="3265227" y="4886366"/>
                <a:ext cx="261600" cy="403800"/>
              </a:xfrm>
              <a:prstGeom prst="straightConnector1">
                <a:avLst/>
              </a:prstGeom>
              <a:noFill/>
              <a:ln w="19050" cap="flat" cmpd="sng">
                <a:solidFill>
                  <a:srgbClr val="44546A"/>
                </a:solidFill>
                <a:prstDash val="solid"/>
                <a:round/>
                <a:headEnd type="none" w="sm" len="sm"/>
                <a:tailEnd type="none" w="sm" len="sm"/>
              </a:ln>
            </p:spPr>
          </p:cxnSp>
        </p:grpSp>
        <p:grpSp>
          <p:nvGrpSpPr>
            <p:cNvPr id="68" name="Google Shape;305;p33">
              <a:extLst>
                <a:ext uri="{FF2B5EF4-FFF2-40B4-BE49-F238E27FC236}">
                  <a16:creationId xmlns:a16="http://schemas.microsoft.com/office/drawing/2014/main" id="{8DBAEA3F-FDAB-EDF4-7658-CE7FDD78D325}"/>
                </a:ext>
              </a:extLst>
            </p:cNvPr>
            <p:cNvGrpSpPr/>
            <p:nvPr/>
          </p:nvGrpSpPr>
          <p:grpSpPr>
            <a:xfrm>
              <a:off x="531265" y="1322500"/>
              <a:ext cx="2757762" cy="3225467"/>
              <a:chOff x="531275" y="1932050"/>
              <a:chExt cx="3193702" cy="3747057"/>
            </a:xfrm>
          </p:grpSpPr>
          <p:sp>
            <p:nvSpPr>
              <p:cNvPr id="69" name="Google Shape;306;p33">
                <a:extLst>
                  <a:ext uri="{FF2B5EF4-FFF2-40B4-BE49-F238E27FC236}">
                    <a16:creationId xmlns:a16="http://schemas.microsoft.com/office/drawing/2014/main" id="{7E20FC77-8C43-80F6-D60E-8EDF8EC5B910}"/>
                  </a:ext>
                </a:extLst>
              </p:cNvPr>
              <p:cNvSpPr txBox="1"/>
              <p:nvPr/>
            </p:nvSpPr>
            <p:spPr>
              <a:xfrm>
                <a:off x="1466263" y="1932050"/>
                <a:ext cx="10581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Lato"/>
                    <a:ea typeface="Lato"/>
                    <a:cs typeface="Lato"/>
                    <a:sym typeface="Lato"/>
                  </a:rPr>
                  <a:t>Failed</a:t>
                </a:r>
                <a:endParaRPr sz="1000">
                  <a:solidFill>
                    <a:schemeClr val="dk1"/>
                  </a:solidFill>
                  <a:latin typeface="Lato"/>
                  <a:ea typeface="Lato"/>
                  <a:cs typeface="Lato"/>
                  <a:sym typeface="Lato"/>
                </a:endParaRPr>
              </a:p>
            </p:txBody>
          </p:sp>
          <p:grpSp>
            <p:nvGrpSpPr>
              <p:cNvPr id="70" name="Google Shape;307;p33">
                <a:extLst>
                  <a:ext uri="{FF2B5EF4-FFF2-40B4-BE49-F238E27FC236}">
                    <a16:creationId xmlns:a16="http://schemas.microsoft.com/office/drawing/2014/main" id="{10F28DC2-3E56-8FAF-F252-19041CB8D394}"/>
                  </a:ext>
                </a:extLst>
              </p:cNvPr>
              <p:cNvGrpSpPr/>
              <p:nvPr/>
            </p:nvGrpSpPr>
            <p:grpSpPr>
              <a:xfrm>
                <a:off x="531275" y="2496325"/>
                <a:ext cx="3193702" cy="3182783"/>
                <a:chOff x="531275" y="2496325"/>
                <a:chExt cx="3193702" cy="3182783"/>
              </a:xfrm>
            </p:grpSpPr>
            <p:sp>
              <p:nvSpPr>
                <p:cNvPr id="71" name="Google Shape;308;p33">
                  <a:extLst>
                    <a:ext uri="{FF2B5EF4-FFF2-40B4-BE49-F238E27FC236}">
                      <a16:creationId xmlns:a16="http://schemas.microsoft.com/office/drawing/2014/main" id="{61F758E5-4BD1-A9EF-C011-B88D3EC650B7}"/>
                    </a:ext>
                  </a:extLst>
                </p:cNvPr>
                <p:cNvSpPr/>
                <p:nvPr/>
              </p:nvSpPr>
              <p:spPr>
                <a:xfrm rot="5400000">
                  <a:off x="1619182" y="2522704"/>
                  <a:ext cx="763722" cy="710964"/>
                </a:xfrm>
                <a:custGeom>
                  <a:avLst/>
                  <a:gdLst/>
                  <a:ahLst/>
                  <a:cxnLst/>
                  <a:rect l="l" t="t" r="r" b="b"/>
                  <a:pathLst>
                    <a:path w="21600" h="21600" extrusionOk="0">
                      <a:moveTo>
                        <a:pt x="21600" y="21600"/>
                      </a:moveTo>
                      <a:cubicBezTo>
                        <a:pt x="9671" y="21600"/>
                        <a:pt x="0" y="16765"/>
                        <a:pt x="0" y="10800"/>
                      </a:cubicBezTo>
                      <a:cubicBezTo>
                        <a:pt x="0" y="4835"/>
                        <a:pt x="9671" y="0"/>
                        <a:pt x="21600" y="0"/>
                      </a:cubicBezTo>
                      <a:lnTo>
                        <a:pt x="21600" y="0"/>
                      </a:lnTo>
                      <a:cubicBezTo>
                        <a:pt x="12674" y="6508"/>
                        <a:pt x="12674" y="15092"/>
                        <a:pt x="21600" y="21600"/>
                      </a:cubicBezTo>
                      <a:close/>
                    </a:path>
                  </a:pathLst>
                </a:custGeom>
                <a:solidFill>
                  <a:srgbClr val="FF0000"/>
                </a:solid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72" name="Google Shape;309;p33">
                  <a:extLst>
                    <a:ext uri="{FF2B5EF4-FFF2-40B4-BE49-F238E27FC236}">
                      <a16:creationId xmlns:a16="http://schemas.microsoft.com/office/drawing/2014/main" id="{4FA56750-A3D7-A75B-F57B-BF809286EC84}"/>
                    </a:ext>
                  </a:extLst>
                </p:cNvPr>
                <p:cNvCxnSpPr/>
                <p:nvPr/>
              </p:nvCxnSpPr>
              <p:spPr>
                <a:xfrm flipH="1">
                  <a:off x="1107610" y="3053905"/>
                  <a:ext cx="793800" cy="960900"/>
                </a:xfrm>
                <a:prstGeom prst="straightConnector1">
                  <a:avLst/>
                </a:prstGeom>
                <a:noFill/>
                <a:ln w="19050" cap="flat" cmpd="sng">
                  <a:solidFill>
                    <a:srgbClr val="44546A"/>
                  </a:solidFill>
                  <a:prstDash val="solid"/>
                  <a:round/>
                  <a:headEnd type="none" w="sm" len="sm"/>
                  <a:tailEnd type="none" w="sm" len="sm"/>
                </a:ln>
              </p:spPr>
            </p:cxnSp>
            <p:sp>
              <p:nvSpPr>
                <p:cNvPr id="73" name="Google Shape;310;p33">
                  <a:extLst>
                    <a:ext uri="{FF2B5EF4-FFF2-40B4-BE49-F238E27FC236}">
                      <a16:creationId xmlns:a16="http://schemas.microsoft.com/office/drawing/2014/main" id="{866ACE39-2BAE-4D4C-8E1B-2261ED627937}"/>
                    </a:ext>
                  </a:extLst>
                </p:cNvPr>
                <p:cNvSpPr/>
                <p:nvPr/>
              </p:nvSpPr>
              <p:spPr>
                <a:xfrm rot="-5400000">
                  <a:off x="1706610" y="3497550"/>
                  <a:ext cx="606420" cy="532980"/>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74" name="Google Shape;311;p33">
                  <a:extLst>
                    <a:ext uri="{FF2B5EF4-FFF2-40B4-BE49-F238E27FC236}">
                      <a16:creationId xmlns:a16="http://schemas.microsoft.com/office/drawing/2014/main" id="{F582474B-AE53-187A-1574-938CCD21C59D}"/>
                    </a:ext>
                  </a:extLst>
                </p:cNvPr>
                <p:cNvCxnSpPr/>
                <p:nvPr/>
              </p:nvCxnSpPr>
              <p:spPr>
                <a:xfrm rot="10800000" flipH="1">
                  <a:off x="2013319" y="3040838"/>
                  <a:ext cx="2100" cy="420000"/>
                </a:xfrm>
                <a:prstGeom prst="straightConnector1">
                  <a:avLst/>
                </a:prstGeom>
                <a:noFill/>
                <a:ln w="19050" cap="flat" cmpd="sng">
                  <a:solidFill>
                    <a:srgbClr val="44546A"/>
                  </a:solidFill>
                  <a:prstDash val="solid"/>
                  <a:round/>
                  <a:headEnd type="none" w="sm" len="sm"/>
                  <a:tailEnd type="none" w="sm" len="sm"/>
                </a:ln>
              </p:spPr>
            </p:cxnSp>
            <p:cxnSp>
              <p:nvCxnSpPr>
                <p:cNvPr id="75" name="Google Shape;312;p33">
                  <a:extLst>
                    <a:ext uri="{FF2B5EF4-FFF2-40B4-BE49-F238E27FC236}">
                      <a16:creationId xmlns:a16="http://schemas.microsoft.com/office/drawing/2014/main" id="{B49CB89A-2C8B-1880-25D6-CF2C4A3344C8}"/>
                    </a:ext>
                  </a:extLst>
                </p:cNvPr>
                <p:cNvCxnSpPr/>
                <p:nvPr/>
              </p:nvCxnSpPr>
              <p:spPr>
                <a:xfrm rot="10800000">
                  <a:off x="2101425" y="3040900"/>
                  <a:ext cx="1447800" cy="1316400"/>
                </a:xfrm>
                <a:prstGeom prst="straightConnector1">
                  <a:avLst/>
                </a:prstGeom>
                <a:noFill/>
                <a:ln w="19050" cap="flat" cmpd="sng">
                  <a:solidFill>
                    <a:srgbClr val="44546A"/>
                  </a:solidFill>
                  <a:prstDash val="solid"/>
                  <a:round/>
                  <a:headEnd type="none" w="sm" len="sm"/>
                  <a:tailEnd type="none" w="sm" len="sm"/>
                </a:ln>
              </p:spPr>
            </p:cxnSp>
            <p:cxnSp>
              <p:nvCxnSpPr>
                <p:cNvPr id="76" name="Google Shape;313;p33">
                  <a:extLst>
                    <a:ext uri="{FF2B5EF4-FFF2-40B4-BE49-F238E27FC236}">
                      <a16:creationId xmlns:a16="http://schemas.microsoft.com/office/drawing/2014/main" id="{F83B6ED4-591B-1AD9-0837-EA0F84EB6932}"/>
                    </a:ext>
                  </a:extLst>
                </p:cNvPr>
                <p:cNvCxnSpPr/>
                <p:nvPr/>
              </p:nvCxnSpPr>
              <p:spPr>
                <a:xfrm rot="10800000">
                  <a:off x="2204928" y="4081141"/>
                  <a:ext cx="110400" cy="332700"/>
                </a:xfrm>
                <a:prstGeom prst="straightConnector1">
                  <a:avLst/>
                </a:prstGeom>
                <a:noFill/>
                <a:ln w="19050" cap="flat" cmpd="sng">
                  <a:solidFill>
                    <a:srgbClr val="44546A"/>
                  </a:solidFill>
                  <a:prstDash val="solid"/>
                  <a:round/>
                  <a:headEnd type="none" w="sm" len="sm"/>
                  <a:tailEnd type="none" w="sm" len="sm"/>
                </a:ln>
              </p:spPr>
            </p:cxnSp>
            <p:sp>
              <p:nvSpPr>
                <p:cNvPr id="77" name="Google Shape;314;p33">
                  <a:extLst>
                    <a:ext uri="{FF2B5EF4-FFF2-40B4-BE49-F238E27FC236}">
                      <a16:creationId xmlns:a16="http://schemas.microsoft.com/office/drawing/2014/main" id="{FEF6D00F-4F34-8F43-7973-EFA1C5BA3601}"/>
                    </a:ext>
                  </a:extLst>
                </p:cNvPr>
                <p:cNvSpPr/>
                <p:nvPr/>
              </p:nvSpPr>
              <p:spPr>
                <a:xfrm rot="-5400000">
                  <a:off x="804879" y="4051120"/>
                  <a:ext cx="606420" cy="532980"/>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 name="Google Shape;315;p33">
                  <a:extLst>
                    <a:ext uri="{FF2B5EF4-FFF2-40B4-BE49-F238E27FC236}">
                      <a16:creationId xmlns:a16="http://schemas.microsoft.com/office/drawing/2014/main" id="{6915D0DB-0546-56DC-A0C0-3FD71D20ECD1}"/>
                    </a:ext>
                  </a:extLst>
                </p:cNvPr>
                <p:cNvSpPr/>
                <p:nvPr/>
              </p:nvSpPr>
              <p:spPr>
                <a:xfrm>
                  <a:off x="2373900" y="5290173"/>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4</a:t>
                  </a:r>
                  <a:endParaRPr sz="1000" i="0" u="none" strike="noStrike" cap="none">
                    <a:solidFill>
                      <a:srgbClr val="000000"/>
                    </a:solidFill>
                    <a:latin typeface="Lato"/>
                    <a:ea typeface="Lato"/>
                    <a:cs typeface="Lato"/>
                    <a:sym typeface="Lato"/>
                  </a:endParaRPr>
                </a:p>
              </p:txBody>
            </p:sp>
            <p:sp>
              <p:nvSpPr>
                <p:cNvPr id="79" name="Google Shape;316;p33">
                  <a:extLst>
                    <a:ext uri="{FF2B5EF4-FFF2-40B4-BE49-F238E27FC236}">
                      <a16:creationId xmlns:a16="http://schemas.microsoft.com/office/drawing/2014/main" id="{A42B4F26-D081-8792-E756-7BDDB3CE3BE9}"/>
                    </a:ext>
                  </a:extLst>
                </p:cNvPr>
                <p:cNvSpPr/>
                <p:nvPr/>
              </p:nvSpPr>
              <p:spPr>
                <a:xfrm>
                  <a:off x="1863331" y="5290202"/>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3</a:t>
                  </a:r>
                  <a:endParaRPr sz="1000" i="0" u="none" strike="noStrike" cap="none">
                    <a:solidFill>
                      <a:srgbClr val="000000"/>
                    </a:solidFill>
                    <a:latin typeface="Lato"/>
                    <a:ea typeface="Lato"/>
                    <a:cs typeface="Lato"/>
                    <a:sym typeface="Lato"/>
                  </a:endParaRPr>
                </a:p>
              </p:txBody>
            </p:sp>
            <p:sp>
              <p:nvSpPr>
                <p:cNvPr id="80" name="Google Shape;317;p33">
                  <a:extLst>
                    <a:ext uri="{FF2B5EF4-FFF2-40B4-BE49-F238E27FC236}">
                      <a16:creationId xmlns:a16="http://schemas.microsoft.com/office/drawing/2014/main" id="{9E2ED045-BDE5-0966-0D89-BA8D2AC97901}"/>
                    </a:ext>
                  </a:extLst>
                </p:cNvPr>
                <p:cNvSpPr/>
                <p:nvPr/>
              </p:nvSpPr>
              <p:spPr>
                <a:xfrm>
                  <a:off x="1207834" y="529018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2</a:t>
                  </a:r>
                  <a:endParaRPr sz="1000" i="0" u="none" strike="noStrike" cap="none">
                    <a:solidFill>
                      <a:srgbClr val="000000"/>
                    </a:solidFill>
                    <a:latin typeface="Lato"/>
                    <a:ea typeface="Lato"/>
                    <a:cs typeface="Lato"/>
                    <a:sym typeface="Lato"/>
                  </a:endParaRPr>
                </a:p>
              </p:txBody>
            </p:sp>
            <p:sp>
              <p:nvSpPr>
                <p:cNvPr id="81" name="Google Shape;318;p33">
                  <a:extLst>
                    <a:ext uri="{FF2B5EF4-FFF2-40B4-BE49-F238E27FC236}">
                      <a16:creationId xmlns:a16="http://schemas.microsoft.com/office/drawing/2014/main" id="{848E8BDE-6C4E-D3D4-43BF-641BA1CF9D8C}"/>
                    </a:ext>
                  </a:extLst>
                </p:cNvPr>
                <p:cNvSpPr/>
                <p:nvPr/>
              </p:nvSpPr>
              <p:spPr>
                <a:xfrm>
                  <a:off x="531275" y="5290169"/>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1</a:t>
                  </a:r>
                  <a:endParaRPr sz="1000" i="0" u="none" strike="noStrike" cap="none">
                    <a:solidFill>
                      <a:srgbClr val="000000"/>
                    </a:solidFill>
                    <a:latin typeface="Lato"/>
                    <a:ea typeface="Lato"/>
                    <a:cs typeface="Lato"/>
                    <a:sym typeface="Lato"/>
                  </a:endParaRPr>
                </a:p>
              </p:txBody>
            </p:sp>
            <p:sp>
              <p:nvSpPr>
                <p:cNvPr id="82" name="Google Shape;319;p33">
                  <a:extLst>
                    <a:ext uri="{FF2B5EF4-FFF2-40B4-BE49-F238E27FC236}">
                      <a16:creationId xmlns:a16="http://schemas.microsoft.com/office/drawing/2014/main" id="{B4FE57B7-8403-6791-562D-65129C795CA8}"/>
                    </a:ext>
                  </a:extLst>
                </p:cNvPr>
                <p:cNvSpPr/>
                <p:nvPr/>
              </p:nvSpPr>
              <p:spPr>
                <a:xfrm>
                  <a:off x="2845907" y="5294207"/>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5</a:t>
                  </a:r>
                  <a:endParaRPr sz="1000" i="0" u="none" strike="noStrike" cap="none">
                    <a:solidFill>
                      <a:srgbClr val="000000"/>
                    </a:solidFill>
                    <a:latin typeface="Lato"/>
                    <a:ea typeface="Lato"/>
                    <a:cs typeface="Lato"/>
                    <a:sym typeface="Lato"/>
                  </a:endParaRPr>
                </a:p>
              </p:txBody>
            </p:sp>
            <p:sp>
              <p:nvSpPr>
                <p:cNvPr id="83" name="Google Shape;320;p33">
                  <a:extLst>
                    <a:ext uri="{FF2B5EF4-FFF2-40B4-BE49-F238E27FC236}">
                      <a16:creationId xmlns:a16="http://schemas.microsoft.com/office/drawing/2014/main" id="{6FEE6FD6-A762-74E7-8B10-347478BD8093}"/>
                    </a:ext>
                  </a:extLst>
                </p:cNvPr>
                <p:cNvSpPr/>
                <p:nvPr/>
              </p:nvSpPr>
              <p:spPr>
                <a:xfrm>
                  <a:off x="3328677" y="5290166"/>
                  <a:ext cx="396300" cy="384900"/>
                </a:xfrm>
                <a:prstGeom prst="ellipse">
                  <a:avLst/>
                </a:pr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000">
                      <a:latin typeface="Lato"/>
                      <a:ea typeface="Lato"/>
                      <a:cs typeface="Lato"/>
                      <a:sym typeface="Lato"/>
                    </a:rPr>
                    <a:t>6</a:t>
                  </a:r>
                  <a:endParaRPr sz="1000" i="0" u="none" strike="noStrike" cap="none">
                    <a:solidFill>
                      <a:srgbClr val="000000"/>
                    </a:solidFill>
                    <a:latin typeface="Lato"/>
                    <a:ea typeface="Lato"/>
                    <a:cs typeface="Lato"/>
                    <a:sym typeface="Lato"/>
                  </a:endParaRPr>
                </a:p>
              </p:txBody>
            </p:sp>
            <p:cxnSp>
              <p:nvCxnSpPr>
                <p:cNvPr id="84" name="Google Shape;321;p33">
                  <a:extLst>
                    <a:ext uri="{FF2B5EF4-FFF2-40B4-BE49-F238E27FC236}">
                      <a16:creationId xmlns:a16="http://schemas.microsoft.com/office/drawing/2014/main" id="{77519F51-FF5B-3788-36E7-81B561787FB2}"/>
                    </a:ext>
                  </a:extLst>
                </p:cNvPr>
                <p:cNvCxnSpPr>
                  <a:stCxn id="81" idx="0"/>
                </p:cNvCxnSpPr>
                <p:nvPr/>
              </p:nvCxnSpPr>
              <p:spPr>
                <a:xfrm rot="10800000" flipH="1">
                  <a:off x="729425" y="4620869"/>
                  <a:ext cx="202800" cy="669300"/>
                </a:xfrm>
                <a:prstGeom prst="straightConnector1">
                  <a:avLst/>
                </a:prstGeom>
                <a:noFill/>
                <a:ln w="19050" cap="flat" cmpd="sng">
                  <a:solidFill>
                    <a:srgbClr val="44546A"/>
                  </a:solidFill>
                  <a:prstDash val="solid"/>
                  <a:round/>
                  <a:headEnd type="none" w="sm" len="sm"/>
                  <a:tailEnd type="none" w="sm" len="sm"/>
                </a:ln>
              </p:spPr>
            </p:cxnSp>
            <p:cxnSp>
              <p:nvCxnSpPr>
                <p:cNvPr id="85" name="Google Shape;322;p33">
                  <a:extLst>
                    <a:ext uri="{FF2B5EF4-FFF2-40B4-BE49-F238E27FC236}">
                      <a16:creationId xmlns:a16="http://schemas.microsoft.com/office/drawing/2014/main" id="{8E32C15C-E3C3-8DAA-66C1-C542859888CE}"/>
                    </a:ext>
                  </a:extLst>
                </p:cNvPr>
                <p:cNvCxnSpPr>
                  <a:stCxn id="80" idx="0"/>
                </p:cNvCxnSpPr>
                <p:nvPr/>
              </p:nvCxnSpPr>
              <p:spPr>
                <a:xfrm rot="10800000">
                  <a:off x="1279384" y="4628086"/>
                  <a:ext cx="126600" cy="662100"/>
                </a:xfrm>
                <a:prstGeom prst="straightConnector1">
                  <a:avLst/>
                </a:prstGeom>
                <a:noFill/>
                <a:ln w="19050" cap="flat" cmpd="sng">
                  <a:solidFill>
                    <a:srgbClr val="44546A"/>
                  </a:solidFill>
                  <a:prstDash val="solid"/>
                  <a:round/>
                  <a:headEnd type="none" w="sm" len="sm"/>
                  <a:tailEnd type="none" w="sm" len="sm"/>
                </a:ln>
              </p:spPr>
            </p:cxnSp>
            <p:cxnSp>
              <p:nvCxnSpPr>
                <p:cNvPr id="86" name="Google Shape;323;p33">
                  <a:extLst>
                    <a:ext uri="{FF2B5EF4-FFF2-40B4-BE49-F238E27FC236}">
                      <a16:creationId xmlns:a16="http://schemas.microsoft.com/office/drawing/2014/main" id="{4E655BF9-40A9-3694-4037-874A814E5E05}"/>
                    </a:ext>
                  </a:extLst>
                </p:cNvPr>
                <p:cNvCxnSpPr>
                  <a:stCxn id="80" idx="0"/>
                </p:cNvCxnSpPr>
                <p:nvPr/>
              </p:nvCxnSpPr>
              <p:spPr>
                <a:xfrm rot="10800000" flipH="1">
                  <a:off x="1405984" y="4065286"/>
                  <a:ext cx="410400" cy="1224900"/>
                </a:xfrm>
                <a:prstGeom prst="straightConnector1">
                  <a:avLst/>
                </a:prstGeom>
                <a:noFill/>
                <a:ln w="19050" cap="flat" cmpd="sng">
                  <a:solidFill>
                    <a:srgbClr val="44546A"/>
                  </a:solidFill>
                  <a:prstDash val="solid"/>
                  <a:round/>
                  <a:headEnd type="none" w="sm" len="sm"/>
                  <a:tailEnd type="none" w="sm" len="sm"/>
                </a:ln>
              </p:spPr>
            </p:cxnSp>
            <p:cxnSp>
              <p:nvCxnSpPr>
                <p:cNvPr id="87" name="Google Shape;324;p33">
                  <a:extLst>
                    <a:ext uri="{FF2B5EF4-FFF2-40B4-BE49-F238E27FC236}">
                      <a16:creationId xmlns:a16="http://schemas.microsoft.com/office/drawing/2014/main" id="{A0AE8429-5430-9B23-1D41-4E2FB418CCBE}"/>
                    </a:ext>
                  </a:extLst>
                </p:cNvPr>
                <p:cNvCxnSpPr>
                  <a:stCxn id="79" idx="0"/>
                </p:cNvCxnSpPr>
                <p:nvPr/>
              </p:nvCxnSpPr>
              <p:spPr>
                <a:xfrm rot="10800000" flipH="1">
                  <a:off x="2061481" y="5008202"/>
                  <a:ext cx="96600" cy="282000"/>
                </a:xfrm>
                <a:prstGeom prst="straightConnector1">
                  <a:avLst/>
                </a:prstGeom>
                <a:noFill/>
                <a:ln w="19050" cap="flat" cmpd="sng">
                  <a:solidFill>
                    <a:srgbClr val="44546A"/>
                  </a:solidFill>
                  <a:prstDash val="solid"/>
                  <a:round/>
                  <a:headEnd type="none" w="sm" len="sm"/>
                  <a:tailEnd type="none" w="sm" len="sm"/>
                </a:ln>
              </p:spPr>
            </p:cxnSp>
            <p:cxnSp>
              <p:nvCxnSpPr>
                <p:cNvPr id="88" name="Google Shape;325;p33">
                  <a:extLst>
                    <a:ext uri="{FF2B5EF4-FFF2-40B4-BE49-F238E27FC236}">
                      <a16:creationId xmlns:a16="http://schemas.microsoft.com/office/drawing/2014/main" id="{E63C0922-096F-A1BB-F1FD-2ABF00FDD2AE}"/>
                    </a:ext>
                  </a:extLst>
                </p:cNvPr>
                <p:cNvCxnSpPr>
                  <a:stCxn id="78" idx="0"/>
                </p:cNvCxnSpPr>
                <p:nvPr/>
              </p:nvCxnSpPr>
              <p:spPr>
                <a:xfrm rot="10800000">
                  <a:off x="2415150" y="4994973"/>
                  <a:ext cx="156900" cy="295200"/>
                </a:xfrm>
                <a:prstGeom prst="straightConnector1">
                  <a:avLst/>
                </a:prstGeom>
                <a:noFill/>
                <a:ln w="19050" cap="flat" cmpd="sng">
                  <a:solidFill>
                    <a:srgbClr val="44546A"/>
                  </a:solidFill>
                  <a:prstDash val="solid"/>
                  <a:round/>
                  <a:headEnd type="none" w="sm" len="sm"/>
                  <a:tailEnd type="none" w="sm" len="sm"/>
                </a:ln>
              </p:spPr>
            </p:cxnSp>
            <p:cxnSp>
              <p:nvCxnSpPr>
                <p:cNvPr id="89" name="Google Shape;326;p33">
                  <a:extLst>
                    <a:ext uri="{FF2B5EF4-FFF2-40B4-BE49-F238E27FC236}">
                      <a16:creationId xmlns:a16="http://schemas.microsoft.com/office/drawing/2014/main" id="{51B83CC1-3558-A725-9B9C-A1CC12BC0E02}"/>
                    </a:ext>
                  </a:extLst>
                </p:cNvPr>
                <p:cNvCxnSpPr>
                  <a:stCxn id="82" idx="0"/>
                </p:cNvCxnSpPr>
                <p:nvPr/>
              </p:nvCxnSpPr>
              <p:spPr>
                <a:xfrm rot="10800000" flipH="1">
                  <a:off x="3044057" y="4895807"/>
                  <a:ext cx="332100" cy="398400"/>
                </a:xfrm>
                <a:prstGeom prst="straightConnector1">
                  <a:avLst/>
                </a:prstGeom>
                <a:noFill/>
                <a:ln w="19050" cap="flat" cmpd="sng">
                  <a:solidFill>
                    <a:srgbClr val="44546A"/>
                  </a:solidFill>
                  <a:prstDash val="solid"/>
                  <a:round/>
                  <a:headEnd type="none" w="sm" len="sm"/>
                  <a:tailEnd type="none" w="sm" len="sm"/>
                </a:ln>
              </p:spPr>
            </p:cxnSp>
            <p:cxnSp>
              <p:nvCxnSpPr>
                <p:cNvPr id="90" name="Google Shape;327;p33">
                  <a:extLst>
                    <a:ext uri="{FF2B5EF4-FFF2-40B4-BE49-F238E27FC236}">
                      <a16:creationId xmlns:a16="http://schemas.microsoft.com/office/drawing/2014/main" id="{F3026C2C-52E4-5C92-3777-C19AB70580CA}"/>
                    </a:ext>
                  </a:extLst>
                </p:cNvPr>
                <p:cNvCxnSpPr>
                  <a:stCxn id="83" idx="0"/>
                </p:cNvCxnSpPr>
                <p:nvPr/>
              </p:nvCxnSpPr>
              <p:spPr>
                <a:xfrm rot="10800000" flipH="1">
                  <a:off x="3526827" y="4886366"/>
                  <a:ext cx="41700" cy="403800"/>
                </a:xfrm>
                <a:prstGeom prst="straightConnector1">
                  <a:avLst/>
                </a:prstGeom>
                <a:noFill/>
                <a:ln w="19050" cap="flat" cmpd="sng">
                  <a:solidFill>
                    <a:srgbClr val="44546A"/>
                  </a:solidFill>
                  <a:prstDash val="solid"/>
                  <a:round/>
                  <a:headEnd type="none" w="sm" len="sm"/>
                  <a:tailEnd type="none" w="sm" len="sm"/>
                </a:ln>
              </p:spPr>
            </p:cxnSp>
            <p:sp>
              <p:nvSpPr>
                <p:cNvPr id="91" name="Google Shape;328;p33">
                  <a:extLst>
                    <a:ext uri="{FF2B5EF4-FFF2-40B4-BE49-F238E27FC236}">
                      <a16:creationId xmlns:a16="http://schemas.microsoft.com/office/drawing/2014/main" id="{787ADEC0-BE8B-41F8-F907-63B575B681BC}"/>
                    </a:ext>
                  </a:extLst>
                </p:cNvPr>
                <p:cNvSpPr/>
                <p:nvPr/>
              </p:nvSpPr>
              <p:spPr>
                <a:xfrm rot="-5400000">
                  <a:off x="2034393" y="4470858"/>
                  <a:ext cx="535410" cy="525150"/>
                </a:xfrm>
                <a:custGeom>
                  <a:avLst/>
                  <a:gdLst/>
                  <a:ahLst/>
                  <a:cxnLst/>
                  <a:rect l="l" t="t"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noFill/>
                <a:ln w="19050" cap="flat" cmpd="sng">
                  <a:solidFill>
                    <a:srgbClr val="44546A"/>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grpSp>
      <p:pic>
        <p:nvPicPr>
          <p:cNvPr id="2" name="Picture 2">
            <a:extLst>
              <a:ext uri="{FF2B5EF4-FFF2-40B4-BE49-F238E27FC236}">
                <a16:creationId xmlns:a16="http://schemas.microsoft.com/office/drawing/2014/main" id="{4BF79B7D-DBD1-B95D-36BE-695852924D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57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i="0" dirty="0">
                <a:solidFill>
                  <a:schemeClr val="bg1"/>
                </a:solidFill>
                <a:latin typeface="Arial" panose="020B0604020202020204" pitchFamily="34" charset="0"/>
                <a:cs typeface="Arial" panose="020B0604020202020204" pitchFamily="34" charset="0"/>
              </a:rPr>
              <a:t>Limitations of Static Fault Trees (SFT)</a:t>
            </a:r>
          </a:p>
        </p:txBody>
      </p:sp>
      <p:sp>
        <p:nvSpPr>
          <p:cNvPr id="4" name="Google Shape;520;p38">
            <a:extLst>
              <a:ext uri="{FF2B5EF4-FFF2-40B4-BE49-F238E27FC236}">
                <a16:creationId xmlns:a16="http://schemas.microsoft.com/office/drawing/2014/main" id="{0A3F66CD-318B-32CF-4D9A-246429BBD8DE}"/>
              </a:ext>
            </a:extLst>
          </p:cNvPr>
          <p:cNvSpPr txBox="1"/>
          <p:nvPr/>
        </p:nvSpPr>
        <p:spPr>
          <a:xfrm>
            <a:off x="441960" y="1220123"/>
            <a:ext cx="11039911" cy="55659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rgbClr val="0000FF"/>
              </a:buClr>
              <a:buSzPts val="2000"/>
              <a:buFont typeface="Lato"/>
              <a:buChar char="●"/>
            </a:pPr>
            <a:r>
              <a:rPr lang="en-US" sz="2000" dirty="0">
                <a:solidFill>
                  <a:srgbClr val="0000FF"/>
                </a:solidFill>
                <a:latin typeface="Lato"/>
                <a:ea typeface="Lato"/>
                <a:cs typeface="Lato"/>
                <a:sym typeface="Lato"/>
              </a:rPr>
              <a:t>Simplicity</a:t>
            </a:r>
            <a:endParaRPr sz="2000" dirty="0">
              <a:solidFill>
                <a:srgbClr val="0000FF"/>
              </a:solidFill>
              <a:latin typeface="Lato"/>
              <a:ea typeface="Lato"/>
              <a:cs typeface="Lato"/>
              <a:sym typeface="Lato"/>
            </a:endParaRPr>
          </a:p>
          <a:p>
            <a:pPr marL="914400" lvl="1" indent="-355600" algn="l" rtl="0">
              <a:lnSpc>
                <a:spcPct val="150000"/>
              </a:lnSpc>
              <a:spcBef>
                <a:spcPts val="0"/>
              </a:spcBef>
              <a:spcAft>
                <a:spcPts val="0"/>
              </a:spcAft>
              <a:buClr>
                <a:schemeClr val="dk1"/>
              </a:buClr>
              <a:buSzPts val="2000"/>
              <a:buFont typeface="Lato"/>
              <a:buChar char="○"/>
            </a:pPr>
            <a:r>
              <a:rPr lang="en-US" sz="2000" dirty="0">
                <a:solidFill>
                  <a:schemeClr val="dk1"/>
                </a:solidFill>
                <a:latin typeface="Lato"/>
                <a:ea typeface="Lato"/>
                <a:cs typeface="Lato"/>
                <a:sym typeface="Lato"/>
              </a:rPr>
              <a:t>Too simple to model realistic scenarios faithfully</a:t>
            </a:r>
            <a:endParaRPr sz="2000" dirty="0">
              <a:solidFill>
                <a:schemeClr val="dk1"/>
              </a:solidFill>
              <a:latin typeface="Lato"/>
              <a:ea typeface="Lato"/>
              <a:cs typeface="Lato"/>
              <a:sym typeface="Lato"/>
            </a:endParaRPr>
          </a:p>
          <a:p>
            <a:pPr marL="457200" lvl="0" indent="-355600" algn="l" rtl="0">
              <a:lnSpc>
                <a:spcPct val="150000"/>
              </a:lnSpc>
              <a:spcBef>
                <a:spcPts val="0"/>
              </a:spcBef>
              <a:spcAft>
                <a:spcPts val="0"/>
              </a:spcAft>
              <a:buClr>
                <a:srgbClr val="0000FF"/>
              </a:buClr>
              <a:buSzPts val="2000"/>
              <a:buFont typeface="Lato"/>
              <a:buChar char="●"/>
            </a:pPr>
            <a:r>
              <a:rPr lang="en-US" sz="2000" dirty="0">
                <a:solidFill>
                  <a:srgbClr val="0000FF"/>
                </a:solidFill>
                <a:latin typeface="Lato"/>
                <a:ea typeface="Lato"/>
                <a:cs typeface="Lato"/>
                <a:sym typeface="Lato"/>
              </a:rPr>
              <a:t>Lack common dependability patterns</a:t>
            </a:r>
            <a:endParaRPr sz="2000" dirty="0">
              <a:solidFill>
                <a:srgbClr val="0000FF"/>
              </a:solidFill>
              <a:latin typeface="Lato"/>
              <a:ea typeface="Lato"/>
              <a:cs typeface="Lato"/>
              <a:sym typeface="Lato"/>
            </a:endParaRPr>
          </a:p>
          <a:p>
            <a:pPr marL="914400" lvl="1" indent="-355600" algn="l" rtl="0">
              <a:lnSpc>
                <a:spcPct val="150000"/>
              </a:lnSpc>
              <a:spcBef>
                <a:spcPts val="0"/>
              </a:spcBef>
              <a:spcAft>
                <a:spcPts val="0"/>
              </a:spcAft>
              <a:buClr>
                <a:schemeClr val="dk1"/>
              </a:buClr>
              <a:buSzPts val="2000"/>
              <a:buFont typeface="Lato"/>
              <a:buChar char="○"/>
            </a:pPr>
            <a:r>
              <a:rPr lang="en-US" sz="2000" dirty="0">
                <a:solidFill>
                  <a:schemeClr val="dk1"/>
                </a:solidFill>
                <a:latin typeface="Lato"/>
                <a:ea typeface="Lato"/>
                <a:cs typeface="Lato"/>
                <a:sym typeface="Lato"/>
              </a:rPr>
              <a:t>Spare management  (Cold, Warm, Hot)</a:t>
            </a:r>
            <a:endParaRPr sz="2000" dirty="0">
              <a:solidFill>
                <a:schemeClr val="dk1"/>
              </a:solidFill>
              <a:latin typeface="Lato"/>
              <a:ea typeface="Lato"/>
              <a:cs typeface="Lato"/>
              <a:sym typeface="Lato"/>
            </a:endParaRPr>
          </a:p>
          <a:p>
            <a:pPr marL="914400" lvl="1" indent="-355600" algn="l" rtl="0">
              <a:lnSpc>
                <a:spcPct val="150000"/>
              </a:lnSpc>
              <a:spcBef>
                <a:spcPts val="0"/>
              </a:spcBef>
              <a:spcAft>
                <a:spcPts val="0"/>
              </a:spcAft>
              <a:buClr>
                <a:schemeClr val="dk1"/>
              </a:buClr>
              <a:buSzPts val="2000"/>
              <a:buFont typeface="Lato"/>
              <a:buChar char="○"/>
            </a:pPr>
            <a:r>
              <a:rPr lang="en-US" sz="2000" dirty="0">
                <a:solidFill>
                  <a:schemeClr val="dk1"/>
                </a:solidFill>
                <a:latin typeface="Lato"/>
                <a:ea typeface="Lato"/>
                <a:cs typeface="Lato"/>
                <a:sym typeface="Lato"/>
              </a:rPr>
              <a:t>Functional dependencies – common cause failure (CCF)</a:t>
            </a:r>
            <a:endParaRPr sz="2000" dirty="0">
              <a:solidFill>
                <a:schemeClr val="dk1"/>
              </a:solidFill>
              <a:latin typeface="Lato"/>
              <a:ea typeface="Lato"/>
              <a:cs typeface="Lato"/>
              <a:sym typeface="Lato"/>
            </a:endParaRPr>
          </a:p>
          <a:p>
            <a:pPr marL="914400" lvl="1" indent="-355600" algn="l" rtl="0">
              <a:lnSpc>
                <a:spcPct val="150000"/>
              </a:lnSpc>
              <a:spcBef>
                <a:spcPts val="0"/>
              </a:spcBef>
              <a:spcAft>
                <a:spcPts val="0"/>
              </a:spcAft>
              <a:buClr>
                <a:schemeClr val="dk1"/>
              </a:buClr>
              <a:buSzPts val="2000"/>
              <a:buFont typeface="Lato"/>
              <a:buChar char="○"/>
            </a:pPr>
            <a:r>
              <a:rPr lang="en-US" sz="2000" dirty="0">
                <a:solidFill>
                  <a:schemeClr val="dk1"/>
                </a:solidFill>
                <a:latin typeface="Lato"/>
                <a:ea typeface="Lato"/>
                <a:cs typeface="Lato"/>
                <a:sym typeface="Lato"/>
              </a:rPr>
              <a:t>Event sequencing – restricting event to occur in a sequence</a:t>
            </a:r>
            <a:endParaRPr sz="2000" dirty="0">
              <a:solidFill>
                <a:schemeClr val="dk1"/>
              </a:solidFill>
              <a:latin typeface="Lato"/>
              <a:ea typeface="Lato"/>
              <a:cs typeface="Lato"/>
              <a:sym typeface="Lato"/>
            </a:endParaRPr>
          </a:p>
          <a:p>
            <a:pPr marL="914400" lvl="1" indent="-355600" algn="l" rtl="0">
              <a:lnSpc>
                <a:spcPct val="150000"/>
              </a:lnSpc>
              <a:spcBef>
                <a:spcPts val="0"/>
              </a:spcBef>
              <a:spcAft>
                <a:spcPts val="0"/>
              </a:spcAft>
              <a:buClr>
                <a:schemeClr val="dk1"/>
              </a:buClr>
              <a:buSzPts val="2000"/>
              <a:buFont typeface="Lato"/>
              <a:buChar char="○"/>
            </a:pPr>
            <a:r>
              <a:rPr lang="en-US" sz="2000" dirty="0">
                <a:solidFill>
                  <a:schemeClr val="dk1"/>
                </a:solidFill>
                <a:latin typeface="Lato"/>
                <a:ea typeface="Lato"/>
                <a:cs typeface="Lato"/>
                <a:sym typeface="Lato"/>
              </a:rPr>
              <a:t>Order-dependent failure – failure can only occur if events occur in an order</a:t>
            </a:r>
            <a:endParaRPr sz="2000" dirty="0">
              <a:solidFill>
                <a:schemeClr val="dk1"/>
              </a:solidFill>
              <a:latin typeface="Lato"/>
              <a:ea typeface="Lato"/>
              <a:cs typeface="Lato"/>
              <a:sym typeface="Lato"/>
            </a:endParaRPr>
          </a:p>
          <a:p>
            <a:pPr marL="457200" lvl="0" indent="-355600" algn="l" rtl="0">
              <a:lnSpc>
                <a:spcPct val="150000"/>
              </a:lnSpc>
              <a:spcBef>
                <a:spcPts val="0"/>
              </a:spcBef>
              <a:spcAft>
                <a:spcPts val="0"/>
              </a:spcAft>
              <a:buClr>
                <a:srgbClr val="0000FF"/>
              </a:buClr>
              <a:buSzPts val="2000"/>
              <a:buFont typeface="Lato"/>
              <a:buChar char="●"/>
            </a:pPr>
            <a:r>
              <a:rPr lang="en-US" sz="2000" dirty="0">
                <a:solidFill>
                  <a:srgbClr val="0000FF"/>
                </a:solidFill>
                <a:latin typeface="Lato"/>
                <a:ea typeface="Lato"/>
                <a:cs typeface="Lato"/>
                <a:sym typeface="Lato"/>
              </a:rPr>
              <a:t>Static </a:t>
            </a:r>
            <a:r>
              <a:rPr lang="en-US" sz="2000" dirty="0" err="1">
                <a:solidFill>
                  <a:srgbClr val="0000FF"/>
                </a:solidFill>
                <a:latin typeface="Lato"/>
                <a:ea typeface="Lato"/>
                <a:cs typeface="Lato"/>
                <a:sym typeface="Lato"/>
              </a:rPr>
              <a:t>behaviour</a:t>
            </a:r>
            <a:endParaRPr sz="2000" dirty="0">
              <a:solidFill>
                <a:schemeClr val="dk1"/>
              </a:solidFill>
              <a:latin typeface="Lato"/>
              <a:ea typeface="Lato"/>
              <a:cs typeface="Lato"/>
              <a:sym typeface="Lato"/>
            </a:endParaRPr>
          </a:p>
          <a:p>
            <a:pPr marL="914400" lvl="1" indent="-355600" algn="l" rtl="0">
              <a:lnSpc>
                <a:spcPct val="150000"/>
              </a:lnSpc>
              <a:spcBef>
                <a:spcPts val="0"/>
              </a:spcBef>
              <a:spcAft>
                <a:spcPts val="0"/>
              </a:spcAft>
              <a:buClr>
                <a:schemeClr val="dk1"/>
              </a:buClr>
              <a:buSzPts val="2000"/>
              <a:buFont typeface="Lato"/>
              <a:buChar char="○"/>
            </a:pPr>
            <a:r>
              <a:rPr lang="en-US" sz="2000" dirty="0">
                <a:solidFill>
                  <a:schemeClr val="dk1"/>
                </a:solidFill>
                <a:latin typeface="Lato"/>
                <a:ea typeface="Lato"/>
                <a:cs typeface="Lato"/>
                <a:sym typeface="Lato"/>
              </a:rPr>
              <a:t>Top-level event only depends on set of failed events.</a:t>
            </a:r>
            <a:endParaRPr sz="2000" u="sng" dirty="0">
              <a:solidFill>
                <a:srgbClr val="308458"/>
              </a:solidFill>
              <a:latin typeface="Lato"/>
              <a:ea typeface="Lato"/>
              <a:cs typeface="Lato"/>
              <a:sym typeface="Lato"/>
            </a:endParaRPr>
          </a:p>
          <a:p>
            <a:pPr marL="457200" marR="0" lvl="0" indent="-355600" algn="l" rtl="0">
              <a:lnSpc>
                <a:spcPct val="150000"/>
              </a:lnSpc>
              <a:spcBef>
                <a:spcPts val="0"/>
              </a:spcBef>
              <a:spcAft>
                <a:spcPts val="0"/>
              </a:spcAft>
              <a:buClr>
                <a:srgbClr val="0000FF"/>
              </a:buClr>
              <a:buSzPts val="2000"/>
              <a:buFont typeface="Lato"/>
              <a:buChar char="●"/>
            </a:pPr>
            <a:r>
              <a:rPr lang="en-US" sz="2000" dirty="0">
                <a:solidFill>
                  <a:srgbClr val="0000FF"/>
                </a:solidFill>
                <a:latin typeface="Lato"/>
                <a:ea typeface="Lato"/>
                <a:cs typeface="Lato"/>
                <a:sym typeface="Lato"/>
              </a:rPr>
              <a:t>Many variants:</a:t>
            </a:r>
            <a:endParaRPr sz="2000" dirty="0">
              <a:solidFill>
                <a:srgbClr val="0000FF"/>
              </a:solidFill>
              <a:latin typeface="Lato"/>
              <a:ea typeface="Lato"/>
              <a:cs typeface="Lato"/>
              <a:sym typeface="Lato"/>
            </a:endParaRPr>
          </a:p>
          <a:p>
            <a:pPr marL="914400" marR="0" lvl="1" indent="-355600" algn="l" rtl="0">
              <a:lnSpc>
                <a:spcPct val="150000"/>
              </a:lnSpc>
              <a:spcBef>
                <a:spcPts val="0"/>
              </a:spcBef>
              <a:spcAft>
                <a:spcPts val="0"/>
              </a:spcAft>
              <a:buClr>
                <a:schemeClr val="dk1"/>
              </a:buClr>
              <a:buSzPts val="2000"/>
              <a:buFont typeface="Lato"/>
              <a:buChar char="○"/>
            </a:pPr>
            <a:r>
              <a:rPr lang="en-US" sz="2000" dirty="0">
                <a:solidFill>
                  <a:schemeClr val="dk1"/>
                </a:solidFill>
                <a:latin typeface="Lato"/>
                <a:ea typeface="Lato"/>
                <a:cs typeface="Lato"/>
                <a:sym typeface="Lato"/>
              </a:rPr>
              <a:t>state-event fault trees, Boolean-logic driven Markov processes, SD fault trees, PANDORA fault trees, </a:t>
            </a:r>
            <a:r>
              <a:rPr lang="en-US" sz="2000" dirty="0">
                <a:solidFill>
                  <a:srgbClr val="FF0000"/>
                </a:solidFill>
                <a:latin typeface="Lato"/>
                <a:ea typeface="Lato"/>
                <a:cs typeface="Lato"/>
                <a:sym typeface="Lato"/>
              </a:rPr>
              <a:t>Dugan’s dynamic fault trees</a:t>
            </a:r>
            <a:endParaRPr sz="2000" dirty="0">
              <a:solidFill>
                <a:srgbClr val="FF0000"/>
              </a:solidFill>
              <a:latin typeface="Lato"/>
              <a:ea typeface="Lato"/>
              <a:cs typeface="Lato"/>
              <a:sym typeface="Lato"/>
            </a:endParaRPr>
          </a:p>
          <a:p>
            <a:pPr marL="0" lvl="0" indent="0" algn="l" rtl="0">
              <a:lnSpc>
                <a:spcPct val="150000"/>
              </a:lnSpc>
              <a:spcBef>
                <a:spcPts val="0"/>
              </a:spcBef>
              <a:spcAft>
                <a:spcPts val="0"/>
              </a:spcAft>
              <a:buNone/>
            </a:pPr>
            <a:endParaRPr sz="2000" u="sng" dirty="0">
              <a:solidFill>
                <a:srgbClr val="308458"/>
              </a:solidFill>
              <a:latin typeface="Lato"/>
              <a:ea typeface="Lato"/>
              <a:cs typeface="Lato"/>
              <a:sym typeface="Lato"/>
            </a:endParaRPr>
          </a:p>
        </p:txBody>
      </p:sp>
      <p:pic>
        <p:nvPicPr>
          <p:cNvPr id="2" name="Picture 2">
            <a:extLst>
              <a:ext uri="{FF2B5EF4-FFF2-40B4-BE49-F238E27FC236}">
                <a16:creationId xmlns:a16="http://schemas.microsoft.com/office/drawing/2014/main" id="{E7BD2A79-421D-A618-E9C8-9352C046D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4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Dynamic Fault Trees (DFT)			[Dugan et al, 1992]</a:t>
            </a:r>
            <a:endParaRPr lang="en-GB" b="1" i="0" dirty="0">
              <a:solidFill>
                <a:schemeClr val="bg1"/>
              </a:solidFill>
              <a:latin typeface="Arial" panose="020B0604020202020204" pitchFamily="34" charset="0"/>
              <a:cs typeface="Arial" panose="020B0604020202020204" pitchFamily="34" charset="0"/>
            </a:endParaRPr>
          </a:p>
        </p:txBody>
      </p:sp>
      <p:sp>
        <p:nvSpPr>
          <p:cNvPr id="4" name="Google Shape;526;p39">
            <a:extLst>
              <a:ext uri="{FF2B5EF4-FFF2-40B4-BE49-F238E27FC236}">
                <a16:creationId xmlns:a16="http://schemas.microsoft.com/office/drawing/2014/main" id="{3D1D4709-0865-D21A-727A-0DCB65426DA3}"/>
              </a:ext>
            </a:extLst>
          </p:cNvPr>
          <p:cNvSpPr txBox="1"/>
          <p:nvPr/>
        </p:nvSpPr>
        <p:spPr>
          <a:xfrm>
            <a:off x="782300" y="4224116"/>
            <a:ext cx="4760400" cy="1976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0000FF"/>
                </a:solidFill>
                <a:latin typeface="Calibri"/>
                <a:ea typeface="Calibri"/>
                <a:cs typeface="Calibri"/>
                <a:sym typeface="Calibri"/>
              </a:rPr>
              <a:t>Static Gates</a:t>
            </a:r>
            <a:endParaRPr sz="1800">
              <a:solidFill>
                <a:srgbClr val="0000FF"/>
              </a:solidFill>
              <a:latin typeface="Calibri"/>
              <a:ea typeface="Calibri"/>
              <a:cs typeface="Calibri"/>
              <a:sym typeface="Calibri"/>
            </a:endParaRPr>
          </a:p>
        </p:txBody>
      </p:sp>
      <p:sp>
        <p:nvSpPr>
          <p:cNvPr id="6" name="Google Shape;528;p39">
            <a:extLst>
              <a:ext uri="{FF2B5EF4-FFF2-40B4-BE49-F238E27FC236}">
                <a16:creationId xmlns:a16="http://schemas.microsoft.com/office/drawing/2014/main" id="{D5727679-7ECF-6341-3378-222F2545320F}"/>
              </a:ext>
            </a:extLst>
          </p:cNvPr>
          <p:cNvSpPr txBox="1"/>
          <p:nvPr/>
        </p:nvSpPr>
        <p:spPr>
          <a:xfrm>
            <a:off x="379175" y="1338116"/>
            <a:ext cx="7535400" cy="27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dk1"/>
                </a:solidFill>
                <a:latin typeface="Lato"/>
                <a:ea typeface="Lato"/>
                <a:cs typeface="Lato"/>
                <a:sym typeface="Lato"/>
              </a:rPr>
              <a:t>Dynamic fault tree is a SFT with additional gates to model:</a:t>
            </a:r>
            <a:endParaRPr sz="2000" dirty="0">
              <a:solidFill>
                <a:schemeClr val="dk1"/>
              </a:solidFill>
              <a:latin typeface="Lato"/>
              <a:ea typeface="Lato"/>
              <a:cs typeface="Lato"/>
              <a:sym typeface="Lato"/>
            </a:endParaRPr>
          </a:p>
          <a:p>
            <a:pPr marL="0" lvl="0" indent="0" algn="l" rtl="0">
              <a:spcBef>
                <a:spcPts val="0"/>
              </a:spcBef>
              <a:spcAft>
                <a:spcPts val="0"/>
              </a:spcAft>
              <a:buNone/>
            </a:pPr>
            <a:endParaRPr sz="2000" dirty="0">
              <a:latin typeface="Lato"/>
              <a:ea typeface="Lato"/>
              <a:cs typeface="Lato"/>
              <a:sym typeface="Lato"/>
            </a:endParaRPr>
          </a:p>
          <a:p>
            <a:pPr marL="914400" lvl="1" indent="-355600" algn="l" rtl="0">
              <a:lnSpc>
                <a:spcPct val="150000"/>
              </a:lnSpc>
              <a:spcBef>
                <a:spcPts val="0"/>
              </a:spcBef>
              <a:spcAft>
                <a:spcPts val="0"/>
              </a:spcAft>
              <a:buClr>
                <a:srgbClr val="000000"/>
              </a:buClr>
              <a:buSzPts val="2000"/>
              <a:buFont typeface="Lato"/>
              <a:buChar char="○"/>
            </a:pPr>
            <a:r>
              <a:rPr lang="en-US" sz="2000" dirty="0">
                <a:latin typeface="Lato"/>
                <a:ea typeface="Lato"/>
                <a:cs typeface="Lato"/>
                <a:sym typeface="Lato"/>
              </a:rPr>
              <a:t>Spare management -- hot, cold and warm spares,</a:t>
            </a:r>
            <a:endParaRPr sz="2000" dirty="0">
              <a:latin typeface="Lato"/>
              <a:ea typeface="Lato"/>
              <a:cs typeface="Lato"/>
              <a:sym typeface="Lato"/>
            </a:endParaRPr>
          </a:p>
          <a:p>
            <a:pPr marL="914400" lvl="1" indent="-355600" algn="l" rtl="0">
              <a:lnSpc>
                <a:spcPct val="150000"/>
              </a:lnSpc>
              <a:spcBef>
                <a:spcPts val="0"/>
              </a:spcBef>
              <a:spcAft>
                <a:spcPts val="0"/>
              </a:spcAft>
              <a:buClr>
                <a:srgbClr val="000000"/>
              </a:buClr>
              <a:buSzPts val="2000"/>
              <a:buFont typeface="Lato"/>
              <a:buChar char="○"/>
            </a:pPr>
            <a:r>
              <a:rPr lang="en-US" sz="2000" dirty="0">
                <a:latin typeface="Lato"/>
                <a:ea typeface="Lato"/>
                <a:cs typeface="Lato"/>
                <a:sym typeface="Lato"/>
              </a:rPr>
              <a:t>Functional (probabilistic) dependencies like </a:t>
            </a:r>
            <a:r>
              <a:rPr lang="en-US" sz="2000" dirty="0">
                <a:solidFill>
                  <a:srgbClr val="FF0000"/>
                </a:solidFill>
                <a:latin typeface="Lato"/>
                <a:ea typeface="Lato"/>
                <a:cs typeface="Lato"/>
                <a:sym typeface="Lato"/>
              </a:rPr>
              <a:t>common cause failure CCF</a:t>
            </a:r>
            <a:r>
              <a:rPr lang="en-US" sz="2000" dirty="0">
                <a:latin typeface="Lato"/>
                <a:ea typeface="Lato"/>
                <a:cs typeface="Lato"/>
                <a:sym typeface="Lato"/>
              </a:rPr>
              <a:t>, and</a:t>
            </a:r>
            <a:endParaRPr sz="2000" dirty="0">
              <a:latin typeface="Lato"/>
              <a:ea typeface="Lato"/>
              <a:cs typeface="Lato"/>
              <a:sym typeface="Lato"/>
            </a:endParaRPr>
          </a:p>
          <a:p>
            <a:pPr marL="914400" lvl="1" indent="-355600" algn="l" rtl="0">
              <a:lnSpc>
                <a:spcPct val="150000"/>
              </a:lnSpc>
              <a:spcBef>
                <a:spcPts val="0"/>
              </a:spcBef>
              <a:spcAft>
                <a:spcPts val="0"/>
              </a:spcAft>
              <a:buClr>
                <a:srgbClr val="000000"/>
              </a:buClr>
              <a:buSzPts val="2000"/>
              <a:buFont typeface="Lato"/>
              <a:buChar char="○"/>
            </a:pPr>
            <a:r>
              <a:rPr lang="en-US" sz="2000" dirty="0">
                <a:latin typeface="Lato"/>
                <a:ea typeface="Lato"/>
                <a:cs typeface="Lato"/>
                <a:sym typeface="Lato"/>
              </a:rPr>
              <a:t>Temporal failure ordering</a:t>
            </a:r>
            <a:endParaRPr sz="2000" dirty="0">
              <a:latin typeface="Lato"/>
              <a:ea typeface="Lato"/>
              <a:cs typeface="Lato"/>
              <a:sym typeface="Lato"/>
            </a:endParaRPr>
          </a:p>
          <a:p>
            <a:pPr marL="0" lvl="0" indent="0" algn="l" rtl="0">
              <a:spcBef>
                <a:spcPts val="0"/>
              </a:spcBef>
              <a:spcAft>
                <a:spcPts val="0"/>
              </a:spcAft>
              <a:buNone/>
            </a:pPr>
            <a:endParaRPr sz="2000" dirty="0">
              <a:solidFill>
                <a:schemeClr val="dk1"/>
              </a:solidFill>
              <a:latin typeface="Lato"/>
              <a:ea typeface="Lato"/>
              <a:cs typeface="Lato"/>
              <a:sym typeface="Lato"/>
            </a:endParaRPr>
          </a:p>
        </p:txBody>
      </p:sp>
      <p:pic>
        <p:nvPicPr>
          <p:cNvPr id="7" name="Google Shape;529;p39">
            <a:extLst>
              <a:ext uri="{FF2B5EF4-FFF2-40B4-BE49-F238E27FC236}">
                <a16:creationId xmlns:a16="http://schemas.microsoft.com/office/drawing/2014/main" id="{A0A4FB86-92DA-ACE0-5005-A4D720557D33}"/>
              </a:ext>
            </a:extLst>
          </p:cNvPr>
          <p:cNvPicPr preferRelativeResize="0"/>
          <p:nvPr/>
        </p:nvPicPr>
        <p:blipFill>
          <a:blip r:embed="rId2">
            <a:alphaModFix/>
          </a:blip>
          <a:stretch>
            <a:fillRect/>
          </a:stretch>
        </p:blipFill>
        <p:spPr>
          <a:xfrm>
            <a:off x="832525" y="4393266"/>
            <a:ext cx="10559026" cy="1739325"/>
          </a:xfrm>
          <a:prstGeom prst="rect">
            <a:avLst/>
          </a:prstGeom>
          <a:noFill/>
          <a:ln>
            <a:noFill/>
          </a:ln>
        </p:spPr>
      </p:pic>
      <p:sp>
        <p:nvSpPr>
          <p:cNvPr id="8" name="Google Shape;530;p39">
            <a:extLst>
              <a:ext uri="{FF2B5EF4-FFF2-40B4-BE49-F238E27FC236}">
                <a16:creationId xmlns:a16="http://schemas.microsoft.com/office/drawing/2014/main" id="{28CEEACA-CB60-3998-4F91-869CA39A61AD}"/>
              </a:ext>
            </a:extLst>
          </p:cNvPr>
          <p:cNvSpPr txBox="1"/>
          <p:nvPr/>
        </p:nvSpPr>
        <p:spPr>
          <a:xfrm>
            <a:off x="5761875" y="4224266"/>
            <a:ext cx="5571600" cy="1976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0000FF"/>
                </a:solidFill>
                <a:latin typeface="Calibri"/>
                <a:ea typeface="Calibri"/>
                <a:cs typeface="Calibri"/>
                <a:sym typeface="Calibri"/>
              </a:rPr>
              <a:t>Dynamic Gates</a:t>
            </a:r>
            <a:endParaRPr sz="1800">
              <a:solidFill>
                <a:srgbClr val="0000FF"/>
              </a:solidFill>
              <a:latin typeface="Calibri"/>
              <a:ea typeface="Calibri"/>
              <a:cs typeface="Calibri"/>
              <a:sym typeface="Calibri"/>
            </a:endParaRPr>
          </a:p>
        </p:txBody>
      </p:sp>
      <p:pic>
        <p:nvPicPr>
          <p:cNvPr id="9" name="Google Shape;531;p39">
            <a:extLst>
              <a:ext uri="{FF2B5EF4-FFF2-40B4-BE49-F238E27FC236}">
                <a16:creationId xmlns:a16="http://schemas.microsoft.com/office/drawing/2014/main" id="{1A936B1C-0E90-5893-5D07-673C50BBB109}"/>
              </a:ext>
            </a:extLst>
          </p:cNvPr>
          <p:cNvPicPr preferRelativeResize="0"/>
          <p:nvPr/>
        </p:nvPicPr>
        <p:blipFill>
          <a:blip r:embed="rId3">
            <a:alphaModFix/>
          </a:blip>
          <a:stretch>
            <a:fillRect/>
          </a:stretch>
        </p:blipFill>
        <p:spPr>
          <a:xfrm>
            <a:off x="8948325" y="1378616"/>
            <a:ext cx="1905000" cy="1905000"/>
          </a:xfrm>
          <a:prstGeom prst="rect">
            <a:avLst/>
          </a:prstGeom>
          <a:noFill/>
          <a:ln>
            <a:noFill/>
          </a:ln>
        </p:spPr>
      </p:pic>
      <p:sp>
        <p:nvSpPr>
          <p:cNvPr id="10" name="Google Shape;532;p39">
            <a:extLst>
              <a:ext uri="{FF2B5EF4-FFF2-40B4-BE49-F238E27FC236}">
                <a16:creationId xmlns:a16="http://schemas.microsoft.com/office/drawing/2014/main" id="{886160BE-73FB-F523-414A-DC1E4127CD63}"/>
              </a:ext>
            </a:extLst>
          </p:cNvPr>
          <p:cNvSpPr txBox="1"/>
          <p:nvPr/>
        </p:nvSpPr>
        <p:spPr>
          <a:xfrm>
            <a:off x="8837325" y="3379841"/>
            <a:ext cx="2456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a:solidFill>
                  <a:schemeClr val="dk1"/>
                </a:solidFill>
                <a:latin typeface="Lato"/>
                <a:ea typeface="Lato"/>
                <a:cs typeface="Lato"/>
                <a:sym typeface="Lato"/>
              </a:rPr>
              <a:t>Prof. Joanne Bechta Dugan</a:t>
            </a:r>
            <a:endParaRPr sz="1200" i="1">
              <a:solidFill>
                <a:schemeClr val="dk1"/>
              </a:solidFill>
              <a:latin typeface="Lato"/>
              <a:ea typeface="Lato"/>
              <a:cs typeface="Lato"/>
              <a:sym typeface="Lato"/>
            </a:endParaRPr>
          </a:p>
          <a:p>
            <a:pPr marL="0" lvl="0" indent="0" algn="l" rtl="0">
              <a:spcBef>
                <a:spcPts val="0"/>
              </a:spcBef>
              <a:spcAft>
                <a:spcPts val="0"/>
              </a:spcAft>
              <a:buNone/>
            </a:pPr>
            <a:r>
              <a:rPr lang="en-US" sz="1200" i="1">
                <a:solidFill>
                  <a:schemeClr val="dk1"/>
                </a:solidFill>
                <a:latin typeface="Lato"/>
                <a:ea typeface="Lato"/>
                <a:cs typeface="Lato"/>
                <a:sym typeface="Lato"/>
              </a:rPr>
              <a:t>Electrical &amp; Computer Engineering</a:t>
            </a:r>
            <a:endParaRPr sz="1200" i="1">
              <a:solidFill>
                <a:schemeClr val="dk1"/>
              </a:solidFill>
              <a:latin typeface="Lato"/>
              <a:ea typeface="Lato"/>
              <a:cs typeface="Lato"/>
              <a:sym typeface="Lato"/>
            </a:endParaRPr>
          </a:p>
          <a:p>
            <a:pPr marL="0" lvl="0" indent="0" algn="l" rtl="0">
              <a:spcBef>
                <a:spcPts val="0"/>
              </a:spcBef>
              <a:spcAft>
                <a:spcPts val="0"/>
              </a:spcAft>
              <a:buNone/>
            </a:pPr>
            <a:endParaRPr sz="1200" i="1">
              <a:solidFill>
                <a:schemeClr val="dk1"/>
              </a:solidFill>
              <a:latin typeface="Lato"/>
              <a:ea typeface="Lato"/>
              <a:cs typeface="Lato"/>
              <a:sym typeface="Lato"/>
            </a:endParaRPr>
          </a:p>
        </p:txBody>
      </p:sp>
      <p:pic>
        <p:nvPicPr>
          <p:cNvPr id="2" name="Picture 2">
            <a:extLst>
              <a:ext uri="{FF2B5EF4-FFF2-40B4-BE49-F238E27FC236}">
                <a16:creationId xmlns:a16="http://schemas.microsoft.com/office/drawing/2014/main" id="{E0B0467A-52E2-6F3E-E2AF-5272F7147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086"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93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2CE29D-9084-F8EF-EDDC-4A27FF40EBB6}"/>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Probabilistic Risk Assessment Tool</a:t>
            </a:r>
            <a:endParaRPr lang="en-GB" b="1" i="0" dirty="0">
              <a:solidFill>
                <a:schemeClr val="bg1"/>
              </a:solidFill>
              <a:latin typeface="Arial" panose="020B0604020202020204" pitchFamily="34" charset="0"/>
              <a:cs typeface="Arial" panose="020B0604020202020204" pitchFamily="34" charset="0"/>
            </a:endParaRPr>
          </a:p>
        </p:txBody>
      </p:sp>
      <p:grpSp>
        <p:nvGrpSpPr>
          <p:cNvPr id="4" name="Google Shape;852;p43">
            <a:extLst>
              <a:ext uri="{FF2B5EF4-FFF2-40B4-BE49-F238E27FC236}">
                <a16:creationId xmlns:a16="http://schemas.microsoft.com/office/drawing/2014/main" id="{4C9E463D-9451-DBB4-4B39-66EB0466F0EC}"/>
              </a:ext>
            </a:extLst>
          </p:cNvPr>
          <p:cNvGrpSpPr/>
          <p:nvPr/>
        </p:nvGrpSpPr>
        <p:grpSpPr>
          <a:xfrm>
            <a:off x="2151691" y="2734198"/>
            <a:ext cx="6577571" cy="1722828"/>
            <a:chOff x="-195525" y="1750125"/>
            <a:chExt cx="12535726" cy="4143324"/>
          </a:xfrm>
        </p:grpSpPr>
        <p:pic>
          <p:nvPicPr>
            <p:cNvPr id="6" name="Google Shape;853;p43" descr="Google Shape;161;p30">
              <a:extLst>
                <a:ext uri="{FF2B5EF4-FFF2-40B4-BE49-F238E27FC236}">
                  <a16:creationId xmlns:a16="http://schemas.microsoft.com/office/drawing/2014/main" id="{438B475A-F355-04F8-34A5-20B01CE35646}"/>
                </a:ext>
              </a:extLst>
            </p:cNvPr>
            <p:cNvPicPr preferRelativeResize="0"/>
            <p:nvPr/>
          </p:nvPicPr>
          <p:blipFill rotWithShape="1">
            <a:blip r:embed="rId2">
              <a:alphaModFix/>
            </a:blip>
            <a:srcRect l="4559" t="21022" r="4605" b="19627"/>
            <a:stretch/>
          </p:blipFill>
          <p:spPr>
            <a:xfrm>
              <a:off x="-195525" y="1750125"/>
              <a:ext cx="12535726" cy="4143324"/>
            </a:xfrm>
            <a:prstGeom prst="rect">
              <a:avLst/>
            </a:prstGeom>
            <a:noFill/>
            <a:ln>
              <a:noFill/>
            </a:ln>
          </p:spPr>
        </p:pic>
        <p:sp>
          <p:nvSpPr>
            <p:cNvPr id="7" name="Google Shape;854;p43">
              <a:extLst>
                <a:ext uri="{FF2B5EF4-FFF2-40B4-BE49-F238E27FC236}">
                  <a16:creationId xmlns:a16="http://schemas.microsoft.com/office/drawing/2014/main" id="{0D34CD97-DBB8-C4E7-9D36-1EB49B2B79DF}"/>
                </a:ext>
              </a:extLst>
            </p:cNvPr>
            <p:cNvSpPr/>
            <p:nvPr/>
          </p:nvSpPr>
          <p:spPr>
            <a:xfrm>
              <a:off x="4175575" y="4718625"/>
              <a:ext cx="7909500" cy="1001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666666"/>
                  </a:solidFill>
                  <a:latin typeface="Lato"/>
                  <a:ea typeface="Lato"/>
                  <a:cs typeface="Lato"/>
                  <a:sym typeface="Lato"/>
                </a:rPr>
                <a:t>www.safest.dgbtek.com</a:t>
              </a:r>
              <a:endParaRPr sz="2400" b="1">
                <a:solidFill>
                  <a:srgbClr val="666666"/>
                </a:solidFill>
                <a:latin typeface="Lato"/>
                <a:ea typeface="Lato"/>
                <a:cs typeface="Lato"/>
                <a:sym typeface="Lato"/>
              </a:endParaRPr>
            </a:p>
          </p:txBody>
        </p:sp>
      </p:grpSp>
      <p:sp>
        <p:nvSpPr>
          <p:cNvPr id="8" name="Google Shape;855;p43">
            <a:extLst>
              <a:ext uri="{FF2B5EF4-FFF2-40B4-BE49-F238E27FC236}">
                <a16:creationId xmlns:a16="http://schemas.microsoft.com/office/drawing/2014/main" id="{30353480-9A84-0D3F-0173-6EE9F51D8382}"/>
              </a:ext>
            </a:extLst>
          </p:cNvPr>
          <p:cNvSpPr/>
          <p:nvPr/>
        </p:nvSpPr>
        <p:spPr>
          <a:xfrm>
            <a:off x="2259440" y="1387647"/>
            <a:ext cx="7909500" cy="1001100"/>
          </a:xfrm>
          <a:prstGeom prst="rect">
            <a:avLst/>
          </a:prstGeom>
          <a:solidFill>
            <a:schemeClr val="lt1"/>
          </a:solidFill>
          <a:ln>
            <a:noFill/>
          </a:ln>
        </p:spPr>
        <p:txBody>
          <a:bodyPr spcFirstLastPara="1" wrap="square" lIns="91425" tIns="91425" rIns="91425" bIns="91425" anchor="ctr" anchorCtr="0">
            <a:noAutofit/>
          </a:bodyPr>
          <a:lstStyle/>
          <a:p>
            <a:pPr marL="914400" lvl="0" indent="-330200" algn="l" rtl="0">
              <a:spcBef>
                <a:spcPts val="0"/>
              </a:spcBef>
              <a:spcAft>
                <a:spcPts val="0"/>
              </a:spcAft>
              <a:buClr>
                <a:srgbClr val="666666"/>
              </a:buClr>
              <a:buSzPts val="1600"/>
              <a:buFont typeface="Lato"/>
              <a:buChar char="●"/>
            </a:pPr>
            <a:r>
              <a:rPr lang="en-US" sz="1600" b="1" dirty="0">
                <a:solidFill>
                  <a:srgbClr val="666666"/>
                </a:solidFill>
                <a:latin typeface="Lato"/>
                <a:ea typeface="Lato"/>
                <a:cs typeface="Lato"/>
                <a:sym typeface="Lato"/>
              </a:rPr>
              <a:t>Static &amp; Dynamic Fault Trees </a:t>
            </a:r>
            <a:endParaRPr sz="1600" b="1" dirty="0">
              <a:solidFill>
                <a:srgbClr val="666666"/>
              </a:solidFill>
              <a:latin typeface="Lato"/>
              <a:ea typeface="Lato"/>
              <a:cs typeface="Lato"/>
              <a:sym typeface="Lato"/>
            </a:endParaRPr>
          </a:p>
          <a:p>
            <a:pPr marL="914400" lvl="0" indent="-330200" algn="l" rtl="0">
              <a:spcBef>
                <a:spcPts val="0"/>
              </a:spcBef>
              <a:spcAft>
                <a:spcPts val="0"/>
              </a:spcAft>
              <a:buClr>
                <a:srgbClr val="666666"/>
              </a:buClr>
              <a:buSzPts val="1600"/>
              <a:buFont typeface="Lato"/>
              <a:buChar char="●"/>
            </a:pPr>
            <a:r>
              <a:rPr lang="en-US" sz="1600" b="1" dirty="0">
                <a:solidFill>
                  <a:srgbClr val="666666"/>
                </a:solidFill>
                <a:latin typeface="Lato"/>
                <a:ea typeface="Lato"/>
                <a:cs typeface="Lato"/>
                <a:sym typeface="Lato"/>
              </a:rPr>
              <a:t>Reward/loss Event Trees Embedded with Fault Trees</a:t>
            </a:r>
            <a:endParaRPr sz="1600" b="1" dirty="0">
              <a:solidFill>
                <a:srgbClr val="666666"/>
              </a:solidFill>
              <a:latin typeface="Lato"/>
              <a:ea typeface="Lato"/>
              <a:cs typeface="Lato"/>
              <a:sym typeface="Lato"/>
            </a:endParaRPr>
          </a:p>
          <a:p>
            <a:pPr marL="914400" lvl="0" indent="-330200" algn="l" rtl="0">
              <a:spcBef>
                <a:spcPts val="0"/>
              </a:spcBef>
              <a:spcAft>
                <a:spcPts val="0"/>
              </a:spcAft>
              <a:buClr>
                <a:srgbClr val="666666"/>
              </a:buClr>
              <a:buSzPts val="1600"/>
              <a:buFont typeface="Lato"/>
              <a:buChar char="●"/>
            </a:pPr>
            <a:r>
              <a:rPr lang="en-US" sz="1600" b="1" dirty="0">
                <a:solidFill>
                  <a:srgbClr val="666666"/>
                </a:solidFill>
                <a:latin typeface="Lato"/>
                <a:ea typeface="Lato"/>
                <a:cs typeface="Lato"/>
                <a:sym typeface="Lato"/>
              </a:rPr>
              <a:t>Optimal-Decision in Probabilistic Environment</a:t>
            </a:r>
            <a:endParaRPr sz="1600" b="1" dirty="0">
              <a:solidFill>
                <a:srgbClr val="666666"/>
              </a:solidFill>
              <a:latin typeface="Lato"/>
              <a:ea typeface="Lato"/>
              <a:cs typeface="Lato"/>
              <a:sym typeface="Lato"/>
            </a:endParaRPr>
          </a:p>
          <a:p>
            <a:pPr marL="914400" lvl="0" indent="-330200" algn="l" rtl="0">
              <a:spcBef>
                <a:spcPts val="0"/>
              </a:spcBef>
              <a:spcAft>
                <a:spcPts val="0"/>
              </a:spcAft>
              <a:buClr>
                <a:srgbClr val="666666"/>
              </a:buClr>
              <a:buSzPts val="1600"/>
              <a:buFont typeface="Lato"/>
              <a:buChar char="●"/>
            </a:pPr>
            <a:r>
              <a:rPr lang="en-US" sz="1600" b="1" dirty="0">
                <a:solidFill>
                  <a:srgbClr val="666666"/>
                </a:solidFill>
                <a:latin typeface="Lato"/>
                <a:ea typeface="Lato"/>
                <a:cs typeface="Lato"/>
                <a:sym typeface="Lato"/>
              </a:rPr>
              <a:t>Loss Quantification (e.g. Expected Casualties) </a:t>
            </a:r>
            <a:endParaRPr sz="1600" b="1" dirty="0">
              <a:solidFill>
                <a:srgbClr val="666666"/>
              </a:solidFill>
              <a:latin typeface="Lato"/>
              <a:ea typeface="Lato"/>
              <a:cs typeface="Lato"/>
              <a:sym typeface="Lato"/>
            </a:endParaRPr>
          </a:p>
          <a:p>
            <a:pPr marL="0" lvl="0" indent="0" algn="l" rtl="0">
              <a:spcBef>
                <a:spcPts val="0"/>
              </a:spcBef>
              <a:spcAft>
                <a:spcPts val="0"/>
              </a:spcAft>
              <a:buNone/>
            </a:pPr>
            <a:endParaRPr sz="1600" b="1" dirty="0">
              <a:solidFill>
                <a:srgbClr val="666666"/>
              </a:solidFill>
              <a:latin typeface="Lato"/>
              <a:ea typeface="Lato"/>
              <a:cs typeface="Lato"/>
              <a:sym typeface="Lato"/>
            </a:endParaRPr>
          </a:p>
        </p:txBody>
      </p:sp>
      <p:sp>
        <p:nvSpPr>
          <p:cNvPr id="9" name="Google Shape;856;p43">
            <a:extLst>
              <a:ext uri="{FF2B5EF4-FFF2-40B4-BE49-F238E27FC236}">
                <a16:creationId xmlns:a16="http://schemas.microsoft.com/office/drawing/2014/main" id="{9CADFAAC-BE1D-86E6-B575-1BCE6638F302}"/>
              </a:ext>
            </a:extLst>
          </p:cNvPr>
          <p:cNvSpPr txBox="1"/>
          <p:nvPr/>
        </p:nvSpPr>
        <p:spPr>
          <a:xfrm>
            <a:off x="1705184" y="6122581"/>
            <a:ext cx="2765100" cy="354000"/>
          </a:xfrm>
          <a:prstGeom prst="rect">
            <a:avLst/>
          </a:prstGeom>
          <a:noFill/>
          <a:ln>
            <a:noFill/>
          </a:ln>
        </p:spPr>
        <p:txBody>
          <a:bodyPr spcFirstLastPara="1" wrap="square" lIns="60900" tIns="60900" rIns="60900" bIns="60900" anchor="t" anchorCtr="0">
            <a:spAutoFit/>
          </a:bodyPr>
          <a:lstStyle/>
          <a:p>
            <a:pPr marL="0" marR="0" lvl="0" indent="0" algn="l" rtl="0">
              <a:lnSpc>
                <a:spcPct val="100000"/>
              </a:lnSpc>
              <a:spcBef>
                <a:spcPts val="0"/>
              </a:spcBef>
              <a:spcAft>
                <a:spcPts val="0"/>
              </a:spcAft>
              <a:buClr>
                <a:srgbClr val="000000"/>
              </a:buClr>
              <a:buSzPts val="1900"/>
              <a:buFont typeface="Lato"/>
              <a:buNone/>
            </a:pPr>
            <a:r>
              <a:rPr lang="en-US" sz="1500" i="0" u="none" strike="noStrike" cap="none">
                <a:solidFill>
                  <a:srgbClr val="000000"/>
                </a:solidFill>
                <a:latin typeface="Lato"/>
                <a:ea typeface="Lato"/>
                <a:cs typeface="Lato"/>
                <a:sym typeface="Lato"/>
              </a:rPr>
              <a:t>Joost-Pieter Katoen</a:t>
            </a:r>
            <a:endParaRPr sz="1500" i="0" u="none" strike="noStrike" cap="none">
              <a:solidFill>
                <a:srgbClr val="000000"/>
              </a:solidFill>
              <a:latin typeface="Lato"/>
              <a:ea typeface="Lato"/>
              <a:cs typeface="Lato"/>
              <a:sym typeface="Lato"/>
            </a:endParaRPr>
          </a:p>
        </p:txBody>
      </p:sp>
      <p:pic>
        <p:nvPicPr>
          <p:cNvPr id="10" name="Google Shape;857;p43" descr="Google Shape;158;p30">
            <a:extLst>
              <a:ext uri="{FF2B5EF4-FFF2-40B4-BE49-F238E27FC236}">
                <a16:creationId xmlns:a16="http://schemas.microsoft.com/office/drawing/2014/main" id="{E0178BA2-131E-0BE8-607D-6D52D7FD2648}"/>
              </a:ext>
            </a:extLst>
          </p:cNvPr>
          <p:cNvPicPr preferRelativeResize="0"/>
          <p:nvPr/>
        </p:nvPicPr>
        <p:blipFill rotWithShape="1">
          <a:blip r:embed="rId3">
            <a:alphaModFix/>
          </a:blip>
          <a:srcRect l="18311" t="30274" r="18525" b="25665"/>
          <a:stretch/>
        </p:blipFill>
        <p:spPr>
          <a:xfrm>
            <a:off x="1978684" y="6450119"/>
            <a:ext cx="1096938" cy="359100"/>
          </a:xfrm>
          <a:prstGeom prst="rect">
            <a:avLst/>
          </a:prstGeom>
          <a:noFill/>
          <a:ln>
            <a:noFill/>
          </a:ln>
        </p:spPr>
      </p:pic>
      <p:pic>
        <p:nvPicPr>
          <p:cNvPr id="11" name="Google Shape;858;p43" descr="Google Shape;160;p30">
            <a:extLst>
              <a:ext uri="{FF2B5EF4-FFF2-40B4-BE49-F238E27FC236}">
                <a16:creationId xmlns:a16="http://schemas.microsoft.com/office/drawing/2014/main" id="{BAAF1621-1931-1C03-83B0-9FEE9BFB5B78}"/>
              </a:ext>
            </a:extLst>
          </p:cNvPr>
          <p:cNvPicPr preferRelativeResize="0"/>
          <p:nvPr/>
        </p:nvPicPr>
        <p:blipFill rotWithShape="1">
          <a:blip r:embed="rId4">
            <a:alphaModFix/>
          </a:blip>
          <a:srcRect/>
          <a:stretch/>
        </p:blipFill>
        <p:spPr>
          <a:xfrm>
            <a:off x="4277334" y="6453069"/>
            <a:ext cx="869749" cy="359100"/>
          </a:xfrm>
          <a:prstGeom prst="rect">
            <a:avLst/>
          </a:prstGeom>
          <a:noFill/>
          <a:ln>
            <a:noFill/>
          </a:ln>
        </p:spPr>
      </p:pic>
      <p:pic>
        <p:nvPicPr>
          <p:cNvPr id="12" name="Google Shape;859;p43" descr="profile1_transparent.png">
            <a:extLst>
              <a:ext uri="{FF2B5EF4-FFF2-40B4-BE49-F238E27FC236}">
                <a16:creationId xmlns:a16="http://schemas.microsoft.com/office/drawing/2014/main" id="{64D89FB8-76BC-811A-F33D-944A24D4A233}"/>
              </a:ext>
            </a:extLst>
          </p:cNvPr>
          <p:cNvPicPr preferRelativeResize="0"/>
          <p:nvPr/>
        </p:nvPicPr>
        <p:blipFill rotWithShape="1">
          <a:blip r:embed="rId5">
            <a:alphaModFix/>
          </a:blip>
          <a:srcRect l="25649" t="8" r="4498" b="18265"/>
          <a:stretch/>
        </p:blipFill>
        <p:spPr>
          <a:xfrm>
            <a:off x="8812873" y="4843369"/>
            <a:ext cx="1135296" cy="1190376"/>
          </a:xfrm>
          <a:custGeom>
            <a:avLst/>
            <a:gdLst/>
            <a:ahLst/>
            <a:cxnLst/>
            <a:rect l="l" t="t" r="r" b="b"/>
            <a:pathLst>
              <a:path w="21600" h="21600" extrusionOk="0">
                <a:moveTo>
                  <a:pt x="5388" y="0"/>
                </a:moveTo>
                <a:cubicBezTo>
                  <a:pt x="2180" y="2013"/>
                  <a:pt x="0" y="5712"/>
                  <a:pt x="0" y="9994"/>
                </a:cubicBezTo>
                <a:cubicBezTo>
                  <a:pt x="0" y="16407"/>
                  <a:pt x="4839" y="21600"/>
                  <a:pt x="10805" y="21600"/>
                </a:cubicBezTo>
                <a:cubicBezTo>
                  <a:pt x="16770" y="21600"/>
                  <a:pt x="21600" y="16407"/>
                  <a:pt x="21600" y="9994"/>
                </a:cubicBezTo>
                <a:cubicBezTo>
                  <a:pt x="21600" y="5712"/>
                  <a:pt x="19420" y="2013"/>
                  <a:pt x="16212" y="0"/>
                </a:cubicBezTo>
                <a:lnTo>
                  <a:pt x="5388" y="0"/>
                </a:lnTo>
                <a:close/>
              </a:path>
            </a:pathLst>
          </a:custGeom>
          <a:noFill/>
          <a:ln>
            <a:noFill/>
          </a:ln>
        </p:spPr>
      </p:pic>
      <p:pic>
        <p:nvPicPr>
          <p:cNvPr id="13" name="Google Shape;860;p43" descr="katoen.jpg">
            <a:extLst>
              <a:ext uri="{FF2B5EF4-FFF2-40B4-BE49-F238E27FC236}">
                <a16:creationId xmlns:a16="http://schemas.microsoft.com/office/drawing/2014/main" id="{AD54B5AC-F3E2-AC63-BDE7-677A68929BD3}"/>
              </a:ext>
            </a:extLst>
          </p:cNvPr>
          <p:cNvPicPr preferRelativeResize="0"/>
          <p:nvPr/>
        </p:nvPicPr>
        <p:blipFill rotWithShape="1">
          <a:blip r:embed="rId6">
            <a:alphaModFix/>
          </a:blip>
          <a:srcRect l="31940" r="13" b="10"/>
          <a:stretch/>
        </p:blipFill>
        <p:spPr>
          <a:xfrm>
            <a:off x="2024448" y="4755008"/>
            <a:ext cx="1236438" cy="1278720"/>
          </a:xfrm>
          <a:custGeom>
            <a:avLst/>
            <a:gdLst/>
            <a:ahLst/>
            <a:cxnLst/>
            <a:rect l="l" t="t" r="r" b="b"/>
            <a:pathLst>
              <a:path w="21600" h="21600" extrusionOk="0">
                <a:moveTo>
                  <a:pt x="10800" y="0"/>
                </a:moveTo>
                <a:cubicBezTo>
                  <a:pt x="4834" y="0"/>
                  <a:pt x="0" y="4838"/>
                  <a:pt x="0" y="10804"/>
                </a:cubicBezTo>
                <a:cubicBezTo>
                  <a:pt x="0" y="16769"/>
                  <a:pt x="4834" y="21600"/>
                  <a:pt x="10800" y="21600"/>
                </a:cubicBezTo>
                <a:cubicBezTo>
                  <a:pt x="16766" y="21600"/>
                  <a:pt x="21600" y="16769"/>
                  <a:pt x="21600" y="10804"/>
                </a:cubicBezTo>
                <a:cubicBezTo>
                  <a:pt x="21600" y="4838"/>
                  <a:pt x="16766" y="0"/>
                  <a:pt x="10800" y="0"/>
                </a:cubicBezTo>
                <a:close/>
              </a:path>
            </a:pathLst>
          </a:custGeom>
          <a:noFill/>
          <a:ln>
            <a:noFill/>
          </a:ln>
        </p:spPr>
      </p:pic>
      <p:pic>
        <p:nvPicPr>
          <p:cNvPr id="14" name="Google Shape;861;p43" descr="Google Shape;164;p30">
            <a:extLst>
              <a:ext uri="{FF2B5EF4-FFF2-40B4-BE49-F238E27FC236}">
                <a16:creationId xmlns:a16="http://schemas.microsoft.com/office/drawing/2014/main" id="{6C5FB931-D8BF-9385-B4F9-520B987C45D4}"/>
              </a:ext>
            </a:extLst>
          </p:cNvPr>
          <p:cNvPicPr preferRelativeResize="0"/>
          <p:nvPr/>
        </p:nvPicPr>
        <p:blipFill rotWithShape="1">
          <a:blip r:embed="rId7">
            <a:alphaModFix/>
          </a:blip>
          <a:srcRect r="19" b="11832"/>
          <a:stretch/>
        </p:blipFill>
        <p:spPr>
          <a:xfrm>
            <a:off x="6513883" y="4751443"/>
            <a:ext cx="1084860" cy="1285902"/>
          </a:xfrm>
          <a:custGeom>
            <a:avLst/>
            <a:gdLst/>
            <a:ahLst/>
            <a:cxnLst/>
            <a:rect l="l" t="t" r="r" b="b"/>
            <a:pathLst>
              <a:path w="21600" h="21600" extrusionOk="0">
                <a:moveTo>
                  <a:pt x="10805" y="0"/>
                </a:moveTo>
                <a:cubicBezTo>
                  <a:pt x="4839" y="0"/>
                  <a:pt x="0" y="4832"/>
                  <a:pt x="0" y="10796"/>
                </a:cubicBezTo>
                <a:cubicBezTo>
                  <a:pt x="0" y="16760"/>
                  <a:pt x="4839" y="21600"/>
                  <a:pt x="10805" y="21600"/>
                </a:cubicBezTo>
                <a:cubicBezTo>
                  <a:pt x="16771" y="21600"/>
                  <a:pt x="21600" y="16760"/>
                  <a:pt x="21600" y="10796"/>
                </a:cubicBezTo>
                <a:cubicBezTo>
                  <a:pt x="21600" y="4832"/>
                  <a:pt x="16771" y="0"/>
                  <a:pt x="10805" y="0"/>
                </a:cubicBezTo>
                <a:close/>
              </a:path>
            </a:pathLst>
          </a:custGeom>
          <a:noFill/>
          <a:ln>
            <a:noFill/>
          </a:ln>
        </p:spPr>
      </p:pic>
      <p:pic>
        <p:nvPicPr>
          <p:cNvPr id="15" name="Google Shape;862;p43" descr="Google Shape;165;p30">
            <a:extLst>
              <a:ext uri="{FF2B5EF4-FFF2-40B4-BE49-F238E27FC236}">
                <a16:creationId xmlns:a16="http://schemas.microsoft.com/office/drawing/2014/main" id="{F6B31B5C-7110-44CC-587F-89BD3BDD7493}"/>
              </a:ext>
            </a:extLst>
          </p:cNvPr>
          <p:cNvPicPr preferRelativeResize="0"/>
          <p:nvPr/>
        </p:nvPicPr>
        <p:blipFill rotWithShape="1">
          <a:blip r:embed="rId8">
            <a:alphaModFix/>
          </a:blip>
          <a:srcRect l="11252" r="10000"/>
          <a:stretch/>
        </p:blipFill>
        <p:spPr>
          <a:xfrm>
            <a:off x="4254213" y="4749651"/>
            <a:ext cx="1084860" cy="1289466"/>
          </a:xfrm>
          <a:custGeom>
            <a:avLst/>
            <a:gdLst/>
            <a:ahLst/>
            <a:cxnLst/>
            <a:rect l="l" t="t" r="r" b="b"/>
            <a:pathLst>
              <a:path w="21600" h="21600" extrusionOk="0">
                <a:moveTo>
                  <a:pt x="10795" y="0"/>
                </a:moveTo>
                <a:cubicBezTo>
                  <a:pt x="4832" y="0"/>
                  <a:pt x="0" y="4839"/>
                  <a:pt x="0" y="10804"/>
                </a:cubicBezTo>
                <a:cubicBezTo>
                  <a:pt x="0" y="16769"/>
                  <a:pt x="4832" y="21600"/>
                  <a:pt x="10795" y="21600"/>
                </a:cubicBezTo>
                <a:cubicBezTo>
                  <a:pt x="16759" y="21600"/>
                  <a:pt x="21600" y="16769"/>
                  <a:pt x="21600" y="10804"/>
                </a:cubicBezTo>
                <a:cubicBezTo>
                  <a:pt x="21600" y="4839"/>
                  <a:pt x="16759" y="0"/>
                  <a:pt x="10795" y="0"/>
                </a:cubicBezTo>
                <a:close/>
              </a:path>
            </a:pathLst>
          </a:custGeom>
          <a:noFill/>
          <a:ln>
            <a:noFill/>
          </a:ln>
        </p:spPr>
      </p:pic>
      <p:sp>
        <p:nvSpPr>
          <p:cNvPr id="16" name="Google Shape;863;p43">
            <a:extLst>
              <a:ext uri="{FF2B5EF4-FFF2-40B4-BE49-F238E27FC236}">
                <a16:creationId xmlns:a16="http://schemas.microsoft.com/office/drawing/2014/main" id="{3D4A6C57-89EB-B810-FBA0-BB3159C2F14A}"/>
              </a:ext>
            </a:extLst>
          </p:cNvPr>
          <p:cNvSpPr txBox="1"/>
          <p:nvPr/>
        </p:nvSpPr>
        <p:spPr>
          <a:xfrm>
            <a:off x="4330375" y="6122574"/>
            <a:ext cx="1664400" cy="354000"/>
          </a:xfrm>
          <a:prstGeom prst="rect">
            <a:avLst/>
          </a:prstGeom>
          <a:noFill/>
          <a:ln>
            <a:noFill/>
          </a:ln>
        </p:spPr>
        <p:txBody>
          <a:bodyPr spcFirstLastPara="1" wrap="square" lIns="60900" tIns="60900" rIns="60900" bIns="60900" anchor="t" anchorCtr="0">
            <a:spAutoFit/>
          </a:bodyPr>
          <a:lstStyle/>
          <a:p>
            <a:pPr marL="0" marR="0" lvl="0" indent="0" algn="l" rtl="0">
              <a:lnSpc>
                <a:spcPct val="100000"/>
              </a:lnSpc>
              <a:spcBef>
                <a:spcPts val="0"/>
              </a:spcBef>
              <a:spcAft>
                <a:spcPts val="0"/>
              </a:spcAft>
              <a:buClr>
                <a:srgbClr val="000000"/>
              </a:buClr>
              <a:buSzPts val="1900"/>
              <a:buFont typeface="Lato"/>
              <a:buNone/>
            </a:pPr>
            <a:r>
              <a:rPr lang="en-US" sz="1500" i="0" u="none" strike="noStrike" cap="none">
                <a:solidFill>
                  <a:srgbClr val="000000"/>
                </a:solidFill>
                <a:latin typeface="Lato"/>
                <a:ea typeface="Lato"/>
                <a:cs typeface="Lato"/>
                <a:sym typeface="Lato"/>
              </a:rPr>
              <a:t>Falak Sher</a:t>
            </a:r>
            <a:endParaRPr sz="1500" i="0" u="none" strike="noStrike" cap="none">
              <a:solidFill>
                <a:srgbClr val="000000"/>
              </a:solidFill>
              <a:latin typeface="Lato"/>
              <a:ea typeface="Lato"/>
              <a:cs typeface="Lato"/>
              <a:sym typeface="Lato"/>
            </a:endParaRPr>
          </a:p>
        </p:txBody>
      </p:sp>
      <p:sp>
        <p:nvSpPr>
          <p:cNvPr id="17" name="Google Shape;864;p43">
            <a:extLst>
              <a:ext uri="{FF2B5EF4-FFF2-40B4-BE49-F238E27FC236}">
                <a16:creationId xmlns:a16="http://schemas.microsoft.com/office/drawing/2014/main" id="{9C9C1989-3D4C-FB07-18FA-42E1EDC62785}"/>
              </a:ext>
            </a:extLst>
          </p:cNvPr>
          <p:cNvSpPr txBox="1"/>
          <p:nvPr/>
        </p:nvSpPr>
        <p:spPr>
          <a:xfrm>
            <a:off x="8729262" y="6122574"/>
            <a:ext cx="1729200" cy="354000"/>
          </a:xfrm>
          <a:prstGeom prst="rect">
            <a:avLst/>
          </a:prstGeom>
          <a:noFill/>
          <a:ln>
            <a:noFill/>
          </a:ln>
        </p:spPr>
        <p:txBody>
          <a:bodyPr spcFirstLastPara="1" wrap="square" lIns="60900" tIns="60900" rIns="60900" bIns="60900" anchor="t" anchorCtr="0">
            <a:spAutoFit/>
          </a:bodyPr>
          <a:lstStyle/>
          <a:p>
            <a:pPr marL="0" marR="0" lvl="0" indent="0" algn="l" rtl="0">
              <a:lnSpc>
                <a:spcPct val="100000"/>
              </a:lnSpc>
              <a:spcBef>
                <a:spcPts val="0"/>
              </a:spcBef>
              <a:spcAft>
                <a:spcPts val="0"/>
              </a:spcAft>
              <a:buClr>
                <a:srgbClr val="000000"/>
              </a:buClr>
              <a:buSzPts val="1900"/>
              <a:buFont typeface="Lato"/>
              <a:buNone/>
            </a:pPr>
            <a:r>
              <a:rPr lang="en-US" sz="1500" i="0" u="none" strike="noStrike" cap="none">
                <a:solidFill>
                  <a:srgbClr val="000000"/>
                </a:solidFill>
                <a:latin typeface="Lato"/>
                <a:ea typeface="Lato"/>
                <a:cs typeface="Lato"/>
                <a:sym typeface="Lato"/>
              </a:rPr>
              <a:t>Matthias Volk</a:t>
            </a:r>
            <a:endParaRPr sz="1500" i="0" u="none" strike="noStrike" cap="none">
              <a:solidFill>
                <a:srgbClr val="000000"/>
              </a:solidFill>
              <a:latin typeface="Lato"/>
              <a:ea typeface="Lato"/>
              <a:cs typeface="Lato"/>
              <a:sym typeface="Lato"/>
            </a:endParaRPr>
          </a:p>
        </p:txBody>
      </p:sp>
      <p:sp>
        <p:nvSpPr>
          <p:cNvPr id="18" name="Google Shape;865;p43">
            <a:extLst>
              <a:ext uri="{FF2B5EF4-FFF2-40B4-BE49-F238E27FC236}">
                <a16:creationId xmlns:a16="http://schemas.microsoft.com/office/drawing/2014/main" id="{34C0A72F-657E-4C03-EA5D-0F179FC6888C}"/>
              </a:ext>
            </a:extLst>
          </p:cNvPr>
          <p:cNvSpPr txBox="1"/>
          <p:nvPr/>
        </p:nvSpPr>
        <p:spPr>
          <a:xfrm>
            <a:off x="6214190" y="6122581"/>
            <a:ext cx="2219100" cy="354000"/>
          </a:xfrm>
          <a:prstGeom prst="rect">
            <a:avLst/>
          </a:prstGeom>
          <a:noFill/>
          <a:ln>
            <a:noFill/>
          </a:ln>
        </p:spPr>
        <p:txBody>
          <a:bodyPr spcFirstLastPara="1" wrap="square" lIns="60900" tIns="60900" rIns="60900" bIns="60900" anchor="t" anchorCtr="0">
            <a:spAutoFit/>
          </a:bodyPr>
          <a:lstStyle/>
          <a:p>
            <a:pPr marL="0" marR="0" lvl="0" indent="0" algn="l" rtl="0">
              <a:lnSpc>
                <a:spcPct val="100000"/>
              </a:lnSpc>
              <a:spcBef>
                <a:spcPts val="0"/>
              </a:spcBef>
              <a:spcAft>
                <a:spcPts val="0"/>
              </a:spcAft>
              <a:buClr>
                <a:srgbClr val="000000"/>
              </a:buClr>
              <a:buSzPts val="1900"/>
              <a:buFont typeface="Lato"/>
              <a:buNone/>
            </a:pPr>
            <a:r>
              <a:rPr lang="en-US" sz="1500" i="0" u="none" strike="noStrike" cap="none">
                <a:solidFill>
                  <a:srgbClr val="000000"/>
                </a:solidFill>
                <a:latin typeface="Lato"/>
                <a:ea typeface="Lato"/>
                <a:cs typeface="Lato"/>
                <a:sym typeface="Lato"/>
              </a:rPr>
              <a:t>Mariëlle Stoelinga</a:t>
            </a:r>
            <a:endParaRPr sz="1500" i="0" u="none" strike="noStrike" cap="none">
              <a:solidFill>
                <a:srgbClr val="000000"/>
              </a:solidFill>
              <a:latin typeface="Lato"/>
              <a:ea typeface="Lato"/>
              <a:cs typeface="Lato"/>
              <a:sym typeface="Lato"/>
            </a:endParaRPr>
          </a:p>
        </p:txBody>
      </p:sp>
      <p:pic>
        <p:nvPicPr>
          <p:cNvPr id="19" name="Google Shape;866;p43" descr="logo-ut.png">
            <a:extLst>
              <a:ext uri="{FF2B5EF4-FFF2-40B4-BE49-F238E27FC236}">
                <a16:creationId xmlns:a16="http://schemas.microsoft.com/office/drawing/2014/main" id="{DB0AB3AF-8FF1-D67A-BAFF-A33AD924C343}"/>
              </a:ext>
            </a:extLst>
          </p:cNvPr>
          <p:cNvPicPr preferRelativeResize="0"/>
          <p:nvPr/>
        </p:nvPicPr>
        <p:blipFill rotWithShape="1">
          <a:blip r:embed="rId9">
            <a:alphaModFix/>
          </a:blip>
          <a:srcRect/>
          <a:stretch/>
        </p:blipFill>
        <p:spPr>
          <a:xfrm>
            <a:off x="6405383" y="6451995"/>
            <a:ext cx="1084850" cy="359103"/>
          </a:xfrm>
          <a:prstGeom prst="rect">
            <a:avLst/>
          </a:prstGeom>
          <a:noFill/>
          <a:ln>
            <a:noFill/>
          </a:ln>
        </p:spPr>
      </p:pic>
      <p:pic>
        <p:nvPicPr>
          <p:cNvPr id="20" name="Google Shape;867;p43">
            <a:extLst>
              <a:ext uri="{FF2B5EF4-FFF2-40B4-BE49-F238E27FC236}">
                <a16:creationId xmlns:a16="http://schemas.microsoft.com/office/drawing/2014/main" id="{5ED92B2F-805B-08D0-91F5-ACF1B9AA999F}"/>
              </a:ext>
            </a:extLst>
          </p:cNvPr>
          <p:cNvPicPr preferRelativeResize="0"/>
          <p:nvPr/>
        </p:nvPicPr>
        <p:blipFill rotWithShape="1">
          <a:blip r:embed="rId10">
            <a:alphaModFix/>
          </a:blip>
          <a:srcRect b="25936"/>
          <a:stretch/>
        </p:blipFill>
        <p:spPr>
          <a:xfrm>
            <a:off x="8671982" y="6404745"/>
            <a:ext cx="1452770" cy="359100"/>
          </a:xfrm>
          <a:prstGeom prst="rect">
            <a:avLst/>
          </a:prstGeom>
          <a:noFill/>
          <a:ln>
            <a:noFill/>
          </a:ln>
        </p:spPr>
      </p:pic>
      <p:pic>
        <p:nvPicPr>
          <p:cNvPr id="21" name="Google Shape;868;p43">
            <a:extLst>
              <a:ext uri="{FF2B5EF4-FFF2-40B4-BE49-F238E27FC236}">
                <a16:creationId xmlns:a16="http://schemas.microsoft.com/office/drawing/2014/main" id="{7D0373BF-D337-465E-ABFC-D743A7DFA56A}"/>
              </a:ext>
            </a:extLst>
          </p:cNvPr>
          <p:cNvPicPr preferRelativeResize="0"/>
          <p:nvPr/>
        </p:nvPicPr>
        <p:blipFill rotWithShape="1">
          <a:blip r:embed="rId4">
            <a:alphaModFix/>
          </a:blip>
          <a:srcRect/>
          <a:stretch/>
        </p:blipFill>
        <p:spPr>
          <a:xfrm>
            <a:off x="86854" y="6122574"/>
            <a:ext cx="1541275" cy="764666"/>
          </a:xfrm>
          <a:prstGeom prst="rect">
            <a:avLst/>
          </a:prstGeom>
          <a:noFill/>
          <a:ln>
            <a:noFill/>
          </a:ln>
        </p:spPr>
      </p:pic>
      <p:pic>
        <p:nvPicPr>
          <p:cNvPr id="22" name="Google Shape;869;p43">
            <a:extLst>
              <a:ext uri="{FF2B5EF4-FFF2-40B4-BE49-F238E27FC236}">
                <a16:creationId xmlns:a16="http://schemas.microsoft.com/office/drawing/2014/main" id="{0C26F17F-B415-BCD7-1011-DC32CD3A8048}"/>
              </a:ext>
            </a:extLst>
          </p:cNvPr>
          <p:cNvPicPr preferRelativeResize="0"/>
          <p:nvPr/>
        </p:nvPicPr>
        <p:blipFill>
          <a:blip r:embed="rId11">
            <a:alphaModFix/>
          </a:blip>
          <a:stretch>
            <a:fillRect/>
          </a:stretch>
        </p:blipFill>
        <p:spPr>
          <a:xfrm>
            <a:off x="76073" y="1255776"/>
            <a:ext cx="1541275" cy="773400"/>
          </a:xfrm>
          <a:prstGeom prst="rect">
            <a:avLst/>
          </a:prstGeom>
          <a:noFill/>
          <a:ln>
            <a:noFill/>
          </a:ln>
        </p:spPr>
      </p:pic>
      <p:grpSp>
        <p:nvGrpSpPr>
          <p:cNvPr id="23" name="Google Shape;870;p43">
            <a:extLst>
              <a:ext uri="{FF2B5EF4-FFF2-40B4-BE49-F238E27FC236}">
                <a16:creationId xmlns:a16="http://schemas.microsoft.com/office/drawing/2014/main" id="{D90B2870-6593-BE73-A57E-2E96D43DD003}"/>
              </a:ext>
            </a:extLst>
          </p:cNvPr>
          <p:cNvGrpSpPr/>
          <p:nvPr/>
        </p:nvGrpSpPr>
        <p:grpSpPr>
          <a:xfrm>
            <a:off x="9181994" y="1173312"/>
            <a:ext cx="3034413" cy="621175"/>
            <a:chOff x="7453325" y="108725"/>
            <a:chExt cx="4603176" cy="1039276"/>
          </a:xfrm>
        </p:grpSpPr>
        <p:pic>
          <p:nvPicPr>
            <p:cNvPr id="24" name="Google Shape;871;p43">
              <a:extLst>
                <a:ext uri="{FF2B5EF4-FFF2-40B4-BE49-F238E27FC236}">
                  <a16:creationId xmlns:a16="http://schemas.microsoft.com/office/drawing/2014/main" id="{16FF770C-E0BF-B380-6542-F86D99E46FE8}"/>
                </a:ext>
              </a:extLst>
            </p:cNvPr>
            <p:cNvPicPr preferRelativeResize="0"/>
            <p:nvPr/>
          </p:nvPicPr>
          <p:blipFill>
            <a:blip r:embed="rId12">
              <a:alphaModFix/>
            </a:blip>
            <a:stretch>
              <a:fillRect/>
            </a:stretch>
          </p:blipFill>
          <p:spPr>
            <a:xfrm>
              <a:off x="7453325" y="303750"/>
              <a:ext cx="3479100" cy="649225"/>
            </a:xfrm>
            <a:prstGeom prst="rect">
              <a:avLst/>
            </a:prstGeom>
            <a:noFill/>
            <a:ln>
              <a:noFill/>
            </a:ln>
          </p:spPr>
        </p:pic>
        <p:pic>
          <p:nvPicPr>
            <p:cNvPr id="25" name="Google Shape;872;p43">
              <a:extLst>
                <a:ext uri="{FF2B5EF4-FFF2-40B4-BE49-F238E27FC236}">
                  <a16:creationId xmlns:a16="http://schemas.microsoft.com/office/drawing/2014/main" id="{7ED959C8-42F3-0199-15F7-0F2457C4A5D5}"/>
                </a:ext>
              </a:extLst>
            </p:cNvPr>
            <p:cNvPicPr preferRelativeResize="0"/>
            <p:nvPr/>
          </p:nvPicPr>
          <p:blipFill>
            <a:blip r:embed="rId13">
              <a:alphaModFix/>
            </a:blip>
            <a:stretch>
              <a:fillRect/>
            </a:stretch>
          </p:blipFill>
          <p:spPr>
            <a:xfrm>
              <a:off x="11017225" y="108725"/>
              <a:ext cx="1039276" cy="1039276"/>
            </a:xfrm>
            <a:prstGeom prst="rect">
              <a:avLst/>
            </a:prstGeom>
            <a:noFill/>
            <a:ln>
              <a:noFill/>
            </a:ln>
          </p:spPr>
        </p:pic>
      </p:grpSp>
      <p:pic>
        <p:nvPicPr>
          <p:cNvPr id="3" name="Picture 2">
            <a:extLst>
              <a:ext uri="{FF2B5EF4-FFF2-40B4-BE49-F238E27FC236}">
                <a16:creationId xmlns:a16="http://schemas.microsoft.com/office/drawing/2014/main" id="{8180A446-6A67-72EE-AFA2-9733CE8A55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55361" y="6290920"/>
            <a:ext cx="713914" cy="56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79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bacced-d3e9-4230-8110-5185e6b8723a">
      <Terms xmlns="http://schemas.microsoft.com/office/infopath/2007/PartnerControls"/>
    </lcf76f155ced4ddcb4097134ff3c332f>
    <TaxCatchAll xmlns="0311a6d6-6c49-40aa-926b-e98182ea64d2" xsi:nil="true"/>
    <Open_x0020_with_x0020_Seclore xmlns="94bacced-d3e9-4230-8110-5185e6b872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1572403A950A449F03D309DCDCB39C" ma:contentTypeVersion="18" ma:contentTypeDescription="Create a new document." ma:contentTypeScope="" ma:versionID="c3ff5bd11e6bfd98406c8a4dae36b260">
  <xsd:schema xmlns:xsd="http://www.w3.org/2001/XMLSchema" xmlns:xs="http://www.w3.org/2001/XMLSchema" xmlns:p="http://schemas.microsoft.com/office/2006/metadata/properties" xmlns:ns2="94bacced-d3e9-4230-8110-5185e6b8723a" xmlns:ns3="89039979-132d-4e33-b8d6-8b0f084d9471" xmlns:ns4="0311a6d6-6c49-40aa-926b-e98182ea64d2" targetNamespace="http://schemas.microsoft.com/office/2006/metadata/properties" ma:root="true" ma:fieldsID="12ff1ac6586bb3cc493a838c4adcd485" ns2:_="" ns3:_="" ns4:_="">
    <xsd:import namespace="94bacced-d3e9-4230-8110-5185e6b8723a"/>
    <xsd:import namespace="89039979-132d-4e33-b8d6-8b0f084d9471"/>
    <xsd:import namespace="0311a6d6-6c49-40aa-926b-e98182ea64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pen_x0020_with_x0020_Seclore"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acced-d3e9-4230-8110-5185e6b87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pen_x0020_with_x0020_Seclore" ma:index="14" nillable="true" ma:displayName="Open with Seclore" ma:hidden="true" ma:internalName="Open_x0020_with_x0020_Seclor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c7bd71-0de2-450a-8d3d-78c5334383f5"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39979-132d-4e33-b8d6-8b0f084d94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1a6d6-6c49-40aa-926b-e98182ea64d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c759ce-e5e5-4926-916d-bee7019b82dd}" ma:internalName="TaxCatchAll" ma:showField="CatchAllData" ma:web="0311a6d6-6c49-40aa-926b-e98182ea64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5A183-8DB8-4E33-A3B8-B56576635C6B}">
  <ds:schemaRefs>
    <ds:schemaRef ds:uri="89039979-132d-4e33-b8d6-8b0f084d9471"/>
    <ds:schemaRef ds:uri="http://purl.org/dc/terms/"/>
    <ds:schemaRef ds:uri="http://schemas.microsoft.com/office/2006/documentManagement/types"/>
    <ds:schemaRef ds:uri="94bacced-d3e9-4230-8110-5185e6b8723a"/>
    <ds:schemaRef ds:uri="http://www.w3.org/XML/1998/namespac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311a6d6-6c49-40aa-926b-e98182ea64d2"/>
    <ds:schemaRef ds:uri="http://purl.org/dc/dcmitype/"/>
  </ds:schemaRefs>
</ds:datastoreItem>
</file>

<file path=customXml/itemProps2.xml><?xml version="1.0" encoding="utf-8"?>
<ds:datastoreItem xmlns:ds="http://schemas.openxmlformats.org/officeDocument/2006/customXml" ds:itemID="{B4F7C2D9-DCD9-4091-AC19-AF672454B1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acced-d3e9-4230-8110-5185e6b8723a"/>
    <ds:schemaRef ds:uri="89039979-132d-4e33-b8d6-8b0f084d9471"/>
    <ds:schemaRef ds:uri="0311a6d6-6c49-40aa-926b-e98182ea6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03D3D1-F39D-490F-A4CD-77C72E40E0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6149</TotalTime>
  <Words>3156</Words>
  <Application>Microsoft Office PowerPoint</Application>
  <PresentationFormat>Widescreen</PresentationFormat>
  <Paragraphs>402</Paragraphs>
  <Slides>30</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Calibri</vt:lpstr>
      <vt:lpstr>Calibri Light</vt:lpstr>
      <vt:lpstr>Cambria Math</vt:lpstr>
      <vt:lpstr>Lato</vt:lpstr>
      <vt:lpstr>Times New Roman</vt:lpstr>
      <vt:lpstr>Wingdings</vt:lpstr>
      <vt:lpstr>Office Theme</vt:lpstr>
      <vt:lpstr>1_Office Theme</vt:lpstr>
      <vt:lpstr>2_Office Theme</vt:lpstr>
      <vt:lpstr>PowerPoint Presentation</vt:lpstr>
      <vt:lpstr>Evolving PSA Methodologies: Towards Dynamic Reliability in SMR Passive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Slides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Gregory</dc:creator>
  <cp:lastModifiedBy>AKMALI Masood</cp:lastModifiedBy>
  <cp:revision>24</cp:revision>
  <dcterms:created xsi:type="dcterms:W3CDTF">2019-10-29T08:33:20Z</dcterms:created>
  <dcterms:modified xsi:type="dcterms:W3CDTF">2024-10-16T14:53:10Z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0x010100DB1572403A950A449F03D309DCDCB39C</vt:lpwstr>
  </property>
  <property fmtid="{D5CDD505-2E9C-101B-9397-08002B2CF9AE}" pid="3" name="MediaServiceImageTags">
    <vt:lpwstr/>
  </property>
</Properties>
</file>