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5" r:id="rId3"/>
    <p:sldMasterId id="2147483653" r:id="rId4"/>
  </p:sldMasterIdLst>
  <p:notesMasterIdLst>
    <p:notesMasterId r:id="rId26"/>
  </p:notesMasterIdLst>
  <p:sldIdLst>
    <p:sldId id="256" r:id="rId5"/>
    <p:sldId id="257" r:id="rId6"/>
    <p:sldId id="319" r:id="rId7"/>
    <p:sldId id="258" r:id="rId8"/>
    <p:sldId id="299" r:id="rId9"/>
    <p:sldId id="312" r:id="rId10"/>
    <p:sldId id="313" r:id="rId11"/>
    <p:sldId id="314" r:id="rId12"/>
    <p:sldId id="300" r:id="rId13"/>
    <p:sldId id="262" r:id="rId14"/>
    <p:sldId id="302" r:id="rId15"/>
    <p:sldId id="305" r:id="rId16"/>
    <p:sldId id="306" r:id="rId17"/>
    <p:sldId id="307" r:id="rId18"/>
    <p:sldId id="309" r:id="rId19"/>
    <p:sldId id="308" r:id="rId20"/>
    <p:sldId id="301" r:id="rId21"/>
    <p:sldId id="310" r:id="rId22"/>
    <p:sldId id="311" r:id="rId23"/>
    <p:sldId id="315" r:id="rId24"/>
    <p:sldId id="260" r:id="rId2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EMAT" initials="CIEMAT" lastIdx="14" clrIdx="0">
    <p:extLst>
      <p:ext uri="{19B8F6BF-5375-455C-9EA6-DF929625EA0E}">
        <p15:presenceInfo xmlns:p15="http://schemas.microsoft.com/office/powerpoint/2012/main" userId="CIEMAT" providerId="None"/>
      </p:ext>
    </p:extLst>
  </p:cmAuthor>
  <p:cmAuthor id="2" name="Garcia Martin, Monica" initials="GMM" lastIdx="0" clrIdx="1">
    <p:extLst>
      <p:ext uri="{19B8F6BF-5375-455C-9EA6-DF929625EA0E}">
        <p15:presenceInfo xmlns:p15="http://schemas.microsoft.com/office/powerpoint/2012/main" userId="S-1-5-21-1673026121-935662896-1542849698-18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72"/>
    <a:srgbClr val="FF00FF"/>
    <a:srgbClr val="0000FF"/>
    <a:srgbClr val="008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DB4E67C-51DE-45BA-A1BB-89AE7EAB5E9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E95F9476-782F-4E4C-BD27-4FA1DB628B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8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6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94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2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6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9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0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3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6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5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3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7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A248-8D55-4DF7-A60C-CD7D98E0E63D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6 Rectángulo"/>
          <p:cNvSpPr/>
          <p:nvPr userDrawn="1"/>
        </p:nvSpPr>
        <p:spPr>
          <a:xfrm>
            <a:off x="1920001" y="4572000"/>
            <a:ext cx="10272000" cy="2286000"/>
          </a:xfrm>
          <a:prstGeom prst="rect">
            <a:avLst/>
          </a:prstGeom>
          <a:solidFill>
            <a:srgbClr val="000772"/>
          </a:solidFill>
          <a:ln w="12700">
            <a:solidFill>
              <a:srgbClr val="000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9" name="9 Rectángulo"/>
          <p:cNvSpPr/>
          <p:nvPr userDrawn="1"/>
        </p:nvSpPr>
        <p:spPr>
          <a:xfrm>
            <a:off x="0" y="0"/>
            <a:ext cx="1920000" cy="4572000"/>
          </a:xfrm>
          <a:prstGeom prst="rect">
            <a:avLst/>
          </a:prstGeom>
          <a:solidFill>
            <a:srgbClr val="F7D1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874972" cy="17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  <p:sp>
        <p:nvSpPr>
          <p:cNvPr id="12" name="1 CuadroTexto"/>
          <p:cNvSpPr txBox="1"/>
          <p:nvPr userDrawn="1"/>
        </p:nvSpPr>
        <p:spPr>
          <a:xfrm>
            <a:off x="34358" y="6532690"/>
            <a:ext cx="145745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-123/45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4" y="39012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0" y="0"/>
            <a:ext cx="2144684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  <p:sp>
        <p:nvSpPr>
          <p:cNvPr id="14" name="1 CuadroTexto"/>
          <p:cNvSpPr txBox="1"/>
          <p:nvPr userDrawn="1"/>
        </p:nvSpPr>
        <p:spPr>
          <a:xfrm>
            <a:off x="34358" y="6532690"/>
            <a:ext cx="211032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-123/45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CuadroTexto"/>
          <p:cNvSpPr txBox="1"/>
          <p:nvPr/>
        </p:nvSpPr>
        <p:spPr>
          <a:xfrm>
            <a:off x="1921164" y="2124484"/>
            <a:ext cx="102111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CIEMAT’s</a:t>
            </a: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 to the</a:t>
            </a:r>
          </a:p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of </a:t>
            </a:r>
            <a:r>
              <a:rPr lang="en-GB" sz="3600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</a:t>
            </a: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Safety and Design</a:t>
            </a:r>
            <a:endParaRPr lang="es-ES" sz="3600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2 CuadroTexto"/>
          <p:cNvSpPr txBox="1"/>
          <p:nvPr/>
        </p:nvSpPr>
        <p:spPr>
          <a:xfrm>
            <a:off x="2160001" y="4869162"/>
            <a:ext cx="97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L.E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Herranz*, M. Garcia, </a:t>
            </a:r>
            <a:r>
              <a:rPr lang="es-E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s-ES" sz="32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Fontanet</a:t>
            </a:r>
            <a:endParaRPr lang="es-E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9 CuadroTexto"/>
          <p:cNvSpPr txBox="1"/>
          <p:nvPr/>
        </p:nvSpPr>
        <p:spPr>
          <a:xfrm>
            <a:off x="2182099" y="5420458"/>
            <a:ext cx="5280149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luisen.herranz@ciemat.es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Reseach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</a:p>
        </p:txBody>
      </p:sp>
      <p:sp>
        <p:nvSpPr>
          <p:cNvPr id="11" name="1 CuadroTexto"/>
          <p:cNvSpPr txBox="1"/>
          <p:nvPr/>
        </p:nvSpPr>
        <p:spPr>
          <a:xfrm>
            <a:off x="5366328" y="6330556"/>
            <a:ext cx="676600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Modular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s-ES" sz="1333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(Austria), 21-25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2024.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429941" y="1399642"/>
            <a:ext cx="10734049" cy="4901368"/>
            <a:chOff x="401241" y="1273912"/>
            <a:chExt cx="10734049" cy="490136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241" y="1273912"/>
              <a:ext cx="10274379" cy="466968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499179" y="5221173"/>
              <a:ext cx="275278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/>
                <a:t>Transfer </a:t>
              </a:r>
              <a:r>
                <a:rPr lang="es-ES" sz="2800" b="1" i="1" dirty="0" err="1" smtClean="0"/>
                <a:t>from</a:t>
              </a:r>
              <a:r>
                <a:rPr lang="es-ES" sz="2800" b="1" i="1" dirty="0" smtClean="0"/>
                <a:t> </a:t>
              </a:r>
              <a:r>
                <a:rPr lang="es-ES" sz="2800" b="1" i="1" dirty="0" err="1" smtClean="0"/>
                <a:t>hot</a:t>
              </a:r>
              <a:r>
                <a:rPr lang="es-ES" sz="2800" b="1" i="1" dirty="0" smtClean="0"/>
                <a:t> </a:t>
              </a:r>
              <a:r>
                <a:rPr lang="es-ES" sz="2800" b="1" i="1" dirty="0" err="1" smtClean="0"/>
                <a:t>sodium</a:t>
              </a:r>
              <a:r>
                <a:rPr lang="es-ES" sz="2800" b="1" i="1" dirty="0" smtClean="0"/>
                <a:t> pools</a:t>
              </a:r>
              <a:endParaRPr lang="es-ES" sz="2800" b="1" i="1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859571" y="5248893"/>
              <a:ext cx="52757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i="1" dirty="0" err="1" smtClean="0"/>
                <a:t>Sodium</a:t>
              </a:r>
              <a:r>
                <a:rPr lang="es-ES" sz="2800" b="1" i="1" dirty="0" smtClean="0"/>
                <a:t> </a:t>
              </a:r>
              <a:r>
                <a:rPr lang="es-ES" sz="2800" b="1" i="1" dirty="0" err="1" smtClean="0"/>
                <a:t>fires</a:t>
              </a:r>
              <a:endParaRPr lang="es-E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13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85406"/>
            <a:ext cx="519629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hot-Na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pools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9" r="53332"/>
          <a:stretch/>
        </p:blipFill>
        <p:spPr>
          <a:xfrm>
            <a:off x="106904" y="5472989"/>
            <a:ext cx="2016000" cy="6107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9620" y="4995452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HMT analogy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48" y="5817157"/>
            <a:ext cx="4806516" cy="9135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143" y="3544605"/>
            <a:ext cx="2797969" cy="10001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45373" r="1689"/>
          <a:stretch/>
        </p:blipFill>
        <p:spPr>
          <a:xfrm>
            <a:off x="4836112" y="6029839"/>
            <a:ext cx="2268000" cy="795430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661012" y="4996724"/>
            <a:ext cx="208823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altLang="es-ES" sz="2400" i="1" kern="0" dirty="0" err="1" smtClean="0">
                <a:solidFill>
                  <a:srgbClr val="000772"/>
                </a:solidFill>
              </a:rPr>
              <a:t>Raoult’s</a:t>
            </a:r>
            <a:r>
              <a:rPr lang="en-US" altLang="es-ES" sz="2400" i="1" kern="0" dirty="0" smtClean="0">
                <a:solidFill>
                  <a:srgbClr val="000772"/>
                </a:solidFill>
              </a:rPr>
              <a:t> law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594928" y="5031456"/>
            <a:ext cx="230425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SzPct val="120000"/>
              <a:defRPr/>
            </a:pPr>
            <a:r>
              <a:rPr lang="en-US" altLang="es-ES" sz="2400" i="1" kern="0" dirty="0" smtClean="0">
                <a:solidFill>
                  <a:srgbClr val="000772"/>
                </a:solidFill>
              </a:rPr>
              <a:t>Nucleation </a:t>
            </a:r>
            <a:r>
              <a:rPr lang="en-US" altLang="es-ES" sz="2400" i="1" kern="0" dirty="0">
                <a:solidFill>
                  <a:srgbClr val="000772"/>
                </a:solidFill>
                <a:sym typeface="Symbol" panose="05050102010706020507" pitchFamily="18" charset="2"/>
              </a:rPr>
              <a:t></a:t>
            </a:r>
            <a:r>
              <a:rPr lang="en-US" altLang="es-ES" sz="2400" i="1" kern="0" baseline="-25000" dirty="0" smtClean="0">
                <a:solidFill>
                  <a:srgbClr val="000772"/>
                </a:solidFill>
              </a:rPr>
              <a:t>Na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 rotWithShape="1">
          <a:blip r:embed="rId3"/>
          <a:srcRect l="48326" r="1680"/>
          <a:stretch/>
        </p:blipFill>
        <p:spPr>
          <a:xfrm>
            <a:off x="2103034" y="5488861"/>
            <a:ext cx="2054418" cy="5809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n 14"/>
          <p:cNvPicPr>
            <a:picLocks noChangeAspect="1"/>
          </p:cNvPicPr>
          <p:nvPr/>
        </p:nvPicPr>
        <p:blipFill rotWithShape="1">
          <a:blip r:embed="rId6"/>
          <a:srcRect l="1" r="58828"/>
          <a:stretch/>
        </p:blipFill>
        <p:spPr>
          <a:xfrm>
            <a:off x="4782400" y="5380672"/>
            <a:ext cx="1764000" cy="795430"/>
          </a:xfrm>
          <a:prstGeom prst="rect">
            <a:avLst/>
          </a:prstGeom>
        </p:spPr>
      </p:pic>
      <p:cxnSp>
        <p:nvCxnSpPr>
          <p:cNvPr id="19" name="6 Conector angular"/>
          <p:cNvCxnSpPr>
            <a:stCxn id="13" idx="1"/>
            <a:endCxn id="11" idx="0"/>
          </p:cNvCxnSpPr>
          <p:nvPr/>
        </p:nvCxnSpPr>
        <p:spPr bwMode="auto">
          <a:xfrm rot="10800000" flipV="1">
            <a:off x="1703737" y="4044668"/>
            <a:ext cx="2602407" cy="950784"/>
          </a:xfrm>
          <a:prstGeom prst="bentConnector2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22 Conector recto de flecha"/>
          <p:cNvCxnSpPr>
            <a:endCxn id="15" idx="0"/>
          </p:cNvCxnSpPr>
          <p:nvPr/>
        </p:nvCxnSpPr>
        <p:spPr bwMode="auto">
          <a:xfrm flipH="1">
            <a:off x="5705128" y="4544730"/>
            <a:ext cx="1" cy="451994"/>
          </a:xfrm>
          <a:prstGeom prst="straightConnector1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26 Conector angular"/>
          <p:cNvCxnSpPr>
            <a:stCxn id="13" idx="3"/>
            <a:endCxn id="16" idx="0"/>
          </p:cNvCxnSpPr>
          <p:nvPr/>
        </p:nvCxnSpPr>
        <p:spPr bwMode="auto">
          <a:xfrm>
            <a:off x="7104112" y="4044668"/>
            <a:ext cx="2642944" cy="986788"/>
          </a:xfrm>
          <a:prstGeom prst="bentConnector2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1" r="39477" b="33087"/>
          <a:stretch/>
        </p:blipFill>
        <p:spPr bwMode="auto">
          <a:xfrm>
            <a:off x="4655840" y="1448780"/>
            <a:ext cx="2124000" cy="165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30 Conector angular"/>
          <p:cNvCxnSpPr>
            <a:stCxn id="22" idx="1"/>
          </p:cNvCxnSpPr>
          <p:nvPr/>
        </p:nvCxnSpPr>
        <p:spPr bwMode="auto">
          <a:xfrm rot="10800000" flipV="1">
            <a:off x="2228212" y="2276779"/>
            <a:ext cx="2427628" cy="370859"/>
          </a:xfrm>
          <a:prstGeom prst="bentConnector2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2048 Conector angular"/>
          <p:cNvCxnSpPr>
            <a:endCxn id="13" idx="0"/>
          </p:cNvCxnSpPr>
          <p:nvPr/>
        </p:nvCxnSpPr>
        <p:spPr bwMode="auto">
          <a:xfrm rot="16200000" flipH="1">
            <a:off x="3749020" y="1588496"/>
            <a:ext cx="435301" cy="3476916"/>
          </a:xfrm>
          <a:prstGeom prst="bentConnector3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2051 Conector angular"/>
          <p:cNvCxnSpPr>
            <a:endCxn id="13" idx="0"/>
          </p:cNvCxnSpPr>
          <p:nvPr/>
        </p:nvCxnSpPr>
        <p:spPr bwMode="auto">
          <a:xfrm rot="5400000">
            <a:off x="7423942" y="1390834"/>
            <a:ext cx="434957" cy="3872584"/>
          </a:xfrm>
          <a:prstGeom prst="bentConnector3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053 Conector angular"/>
          <p:cNvCxnSpPr>
            <a:stCxn id="22" idx="3"/>
          </p:cNvCxnSpPr>
          <p:nvPr/>
        </p:nvCxnSpPr>
        <p:spPr bwMode="auto">
          <a:xfrm>
            <a:off x="6779840" y="2276780"/>
            <a:ext cx="2797872" cy="371203"/>
          </a:xfrm>
          <a:prstGeom prst="bentConnector2">
            <a:avLst/>
          </a:prstGeom>
          <a:gradFill rotWithShape="0">
            <a:gsLst>
              <a:gs pos="0">
                <a:srgbClr val="CCECFF"/>
              </a:gs>
              <a:gs pos="100000">
                <a:srgbClr val="0000FF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2057 Abrir corchete"/>
          <p:cNvSpPr/>
          <p:nvPr/>
        </p:nvSpPr>
        <p:spPr bwMode="auto">
          <a:xfrm>
            <a:off x="8425584" y="4996724"/>
            <a:ext cx="169344" cy="534945"/>
          </a:xfrm>
          <a:prstGeom prst="leftBracket">
            <a:avLst/>
          </a:prstGeom>
          <a:noFill/>
          <a:ln w="38100" cap="flat" cmpd="sng" algn="ctr">
            <a:solidFill>
              <a:srgbClr val="00077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-25000" smtClean="0">
              <a:ln>
                <a:noFill/>
              </a:ln>
              <a:solidFill>
                <a:srgbClr val="000772"/>
              </a:solidFill>
              <a:effectLst/>
              <a:latin typeface="GeoSlab703 XBd BT" pitchFamily="18" charset="0"/>
            </a:endParaRPr>
          </a:p>
        </p:txBody>
      </p:sp>
      <p:sp>
        <p:nvSpPr>
          <p:cNvPr id="28" name="42 Abrir corchete"/>
          <p:cNvSpPr/>
          <p:nvPr/>
        </p:nvSpPr>
        <p:spPr bwMode="auto">
          <a:xfrm flipH="1">
            <a:off x="10715188" y="5013176"/>
            <a:ext cx="169344" cy="534945"/>
          </a:xfrm>
          <a:prstGeom prst="leftBracket">
            <a:avLst/>
          </a:prstGeom>
          <a:noFill/>
          <a:ln w="38100" cap="flat" cmpd="sng" algn="ctr">
            <a:solidFill>
              <a:srgbClr val="00077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-25000" smtClean="0">
              <a:ln>
                <a:noFill/>
              </a:ln>
              <a:solidFill>
                <a:srgbClr val="000772"/>
              </a:solidFill>
              <a:effectLst/>
              <a:latin typeface="GeoSlab703 XBd BT" pitchFamily="18" charset="0"/>
            </a:endParaRPr>
          </a:p>
        </p:txBody>
      </p:sp>
      <p:sp>
        <p:nvSpPr>
          <p:cNvPr id="29" name="43 Abrir corchete"/>
          <p:cNvSpPr/>
          <p:nvPr/>
        </p:nvSpPr>
        <p:spPr bwMode="auto">
          <a:xfrm>
            <a:off x="7387676" y="5697252"/>
            <a:ext cx="169344" cy="952336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GeoSlab703 XBd BT" pitchFamily="18" charset="0"/>
            </a:endParaRPr>
          </a:p>
        </p:txBody>
      </p:sp>
      <p:sp>
        <p:nvSpPr>
          <p:cNvPr id="30" name="44 Abrir corchete"/>
          <p:cNvSpPr/>
          <p:nvPr/>
        </p:nvSpPr>
        <p:spPr bwMode="auto">
          <a:xfrm flipH="1">
            <a:off x="11974915" y="5697252"/>
            <a:ext cx="169344" cy="952336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GeoSlab703 XBd BT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8594928" y="2627529"/>
            <a:ext cx="19655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Entrainment</a:t>
            </a:r>
            <a:endParaRPr lang="en-US" altLang="es-ES" sz="2400" i="1" kern="0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434502" y="2643115"/>
            <a:ext cx="155345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Diffusion</a:t>
            </a:r>
            <a:endParaRPr lang="en-US" altLang="es-ES" sz="2400" i="1" kern="0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710" y="3515731"/>
            <a:ext cx="4600575" cy="9810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40" y="6094240"/>
            <a:ext cx="4295775" cy="495300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806607" y="3717032"/>
            <a:ext cx="208603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Fink, J.K., Leibowitz, L.,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1995 (No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ANL/RE--95/2,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94649)</a:t>
            </a:r>
          </a:p>
          <a:p>
            <a:pPr>
              <a:spcAft>
                <a:spcPts val="0"/>
              </a:spcAft>
            </a:pPr>
            <a:r>
              <a:rPr lang="en-US" sz="1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Sauter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H., </a:t>
            </a:r>
            <a:r>
              <a:rPr lang="en-US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Schütz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W.,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1980 (NUREG/CR-1724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ORNL/NUREG/TM-404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CSNI-45)</a:t>
            </a:r>
          </a:p>
          <a:p>
            <a:pPr>
              <a:spcAft>
                <a:spcPts val="0"/>
              </a:spcAft>
            </a:pPr>
            <a:r>
              <a:rPr lang="en-US" sz="1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Tashiro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S., Sagawa, N.,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2001 (</a:t>
            </a:r>
            <a:r>
              <a:rPr lang="en-US" sz="1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</a:t>
            </a:r>
            <a:r>
              <a:rPr lang="es-E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tps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://</a:t>
            </a:r>
            <a:r>
              <a:rPr lang="es-E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doi.org/10.1080/18811248.2001.9715066)</a:t>
            </a:r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519629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hot-Na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pools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48" y="2062523"/>
            <a:ext cx="5495832" cy="2732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3" y="2090930"/>
            <a:ext cx="2771353" cy="236757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99" y="3807950"/>
            <a:ext cx="1173857" cy="1524089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64" y="1703071"/>
            <a:ext cx="3247211" cy="3979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86613" y="5220928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NALA</a:t>
            </a: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 I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684060" y="5876809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NALA</a:t>
            </a: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 II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519629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hot-Na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pools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96000" y="4931273"/>
            <a:ext cx="591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baseline="0" dirty="0" smtClean="0">
                <a:cs typeface="Arial" panose="020B0604020202020204" pitchFamily="34" charset="0"/>
              </a:rPr>
              <a:t>RF underestimation (as a consequence of the smaller sodium evaporation rates predicted)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cs typeface="Arial" panose="020B0604020202020204" pitchFamily="34" charset="0"/>
              </a:rPr>
              <a:t>RF underestimation =&gt; C</a:t>
            </a:r>
            <a:r>
              <a:rPr lang="en-GB" i="1" baseline="0" dirty="0" smtClean="0">
                <a:cs typeface="Arial" panose="020B0604020202020204" pitchFamily="34" charset="0"/>
              </a:rPr>
              <a:t>onservative</a:t>
            </a:r>
            <a:r>
              <a:rPr lang="en-GB" i="1" dirty="0" smtClean="0">
                <a:cs typeface="Arial" panose="020B0604020202020204" pitchFamily="34" charset="0"/>
              </a:rPr>
              <a:t> nature</a:t>
            </a:r>
            <a:endParaRPr lang="en-GB" i="1" dirty="0" smtClean="0"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03" y="1322606"/>
            <a:ext cx="4355840" cy="286200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1186"/>
            <a:ext cx="4355839" cy="286200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43" y="3984394"/>
            <a:ext cx="4382348" cy="2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539346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-pool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95800" y="5667970"/>
            <a:ext cx="37433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Generation of 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Primary</a:t>
            </a: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Particles</a:t>
            </a: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en-US" b="1" i="1" dirty="0">
              <a:solidFill>
                <a:srgbClr val="000000"/>
              </a:solidFill>
              <a:latin typeface="Arial" charset="0"/>
            </a:endParaRPr>
          </a:p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_tradnl" altLang="en-US" i="1" dirty="0" err="1">
                <a:solidFill>
                  <a:srgbClr val="000000"/>
                </a:solidFill>
                <a:latin typeface="Arial" charset="0"/>
              </a:rPr>
              <a:t>Nucleation</a:t>
            </a: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es-ES_tradnl" altLang="en-US" i="1" dirty="0" err="1">
                <a:solidFill>
                  <a:srgbClr val="000000"/>
                </a:solidFill>
                <a:latin typeface="Arial" charset="0"/>
              </a:rPr>
              <a:t>Growth</a:t>
            </a: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altLang="en-US" i="1" dirty="0" err="1">
                <a:solidFill>
                  <a:srgbClr val="000000"/>
                </a:solidFill>
                <a:latin typeface="Arial" charset="0"/>
              </a:rPr>
              <a:t>models</a:t>
            </a: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 rot="5400000" flipV="1">
            <a:off x="5800378" y="5164584"/>
            <a:ext cx="576262" cy="273050"/>
          </a:xfrm>
          <a:prstGeom prst="rightArrow">
            <a:avLst>
              <a:gd name="adj1" fmla="val 50000"/>
              <a:gd name="adj2" fmla="val 39991"/>
            </a:avLst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10800000" algn="ctr" rotWithShape="0">
              <a:srgbClr val="FFFFFF"/>
            </a:outerShdw>
          </a:effectLst>
        </p:spPr>
        <p:txBody>
          <a:bodyPr rot="10800000" wrap="none" lIns="90488" tIns="44450" rIns="90488" bIns="4445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1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G Times (W1)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295800" y="4443834"/>
            <a:ext cx="3455987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Formation</a:t>
            </a: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s-ES_tradnl" altLang="en-US" b="1" i="1" baseline="-25000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s-ES_tradnl" altLang="en-US" b="1" i="1" baseline="-25000" dirty="0" err="1">
                <a:solidFill>
                  <a:srgbClr val="000000"/>
                </a:solidFill>
                <a:latin typeface="Arial" charset="0"/>
              </a:rPr>
              <a:t>y</a:t>
            </a:r>
            <a:r>
              <a:rPr lang="es-ES_tradnl" alt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s-ES_tradnl" altLang="en-US" b="1" i="1" dirty="0" err="1">
                <a:solidFill>
                  <a:srgbClr val="000000"/>
                </a:solidFill>
                <a:latin typeface="Arial" charset="0"/>
              </a:rPr>
              <a:t>apor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s </a:t>
            </a:r>
          </a:p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    (</a:t>
            </a:r>
            <a:r>
              <a:rPr lang="es-ES_tradnl" altLang="en-US" i="1" dirty="0" err="1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s-ES_tradnl" altLang="en-US" i="1" dirty="0">
                <a:solidFill>
                  <a:srgbClr val="000000"/>
                </a:solidFill>
                <a:latin typeface="Arial" charset="0"/>
              </a:rPr>
              <a:t> – O</a:t>
            </a:r>
            <a:r>
              <a:rPr lang="en-US" altLang="en-US" i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 chemical reactions)</a:t>
            </a:r>
            <a:endParaRPr lang="es-ES_tradnl" altLang="en-US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71464" y="1772816"/>
            <a:ext cx="28797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 b="1" i="1" dirty="0" err="1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s-ES_tradnl" altLang="en-US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Supply</a:t>
            </a:r>
          </a:p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(Evaporation Model)</a:t>
            </a:r>
            <a:endParaRPr lang="es-ES_tradnl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695231" y="1844824"/>
            <a:ext cx="3441329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 b="1" i="1" dirty="0">
                <a:solidFill>
                  <a:srgbClr val="000000"/>
                </a:solidFill>
                <a:latin typeface="Arial" charset="0"/>
              </a:rPr>
              <a:t>      O</a:t>
            </a:r>
            <a:r>
              <a:rPr lang="en-US" altLang="en-US" sz="2000" b="1" i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 Supply</a:t>
            </a:r>
          </a:p>
          <a:p>
            <a:pPr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    (3D Convective Modeling)</a:t>
            </a:r>
            <a:endParaRPr lang="es-ES_tradnl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8" name="AutoShape 9"/>
          <p:cNvCxnSpPr>
            <a:cxnSpLocks noChangeShapeType="1"/>
            <a:stCxn id="26" idx="2"/>
            <a:endCxn id="25" idx="1"/>
          </p:cNvCxnSpPr>
          <p:nvPr/>
        </p:nvCxnSpPr>
        <p:spPr bwMode="auto">
          <a:xfrm rot="16200000" flipH="1">
            <a:off x="2358554" y="2827263"/>
            <a:ext cx="2290018" cy="1584473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9" name="AutoShape 11"/>
          <p:cNvCxnSpPr>
            <a:cxnSpLocks noChangeShapeType="1"/>
            <a:stCxn id="27" idx="2"/>
            <a:endCxn id="25" idx="3"/>
          </p:cNvCxnSpPr>
          <p:nvPr/>
        </p:nvCxnSpPr>
        <p:spPr bwMode="auto">
          <a:xfrm rot="5400000">
            <a:off x="7474837" y="2823450"/>
            <a:ext cx="2218010" cy="1664109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19" y="2593940"/>
            <a:ext cx="4151736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dir="10800000" algn="ctr" rotWithShape="0">
                    <a:schemeClr val="bg1"/>
                  </a:outerShdw>
                </a:effectLst>
              </a14:hiddenEffects>
            </a:ext>
          </a:extLst>
        </p:spPr>
      </p:pic>
      <p:pic>
        <p:nvPicPr>
          <p:cNvPr id="31" name="16 Imagen"/>
          <p:cNvPicPr>
            <a:picLocks noChangeAspect="1"/>
          </p:cNvPicPr>
          <p:nvPr/>
        </p:nvPicPr>
        <p:blipFill rotWithShape="1">
          <a:blip r:embed="rId4"/>
          <a:srcRect l="-1" r="1207" b="1955"/>
          <a:stretch/>
        </p:blipFill>
        <p:spPr bwMode="auto">
          <a:xfrm>
            <a:off x="1163663" y="2924944"/>
            <a:ext cx="2340049" cy="151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738469" y="3961552"/>
            <a:ext cx="466857" cy="2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1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3592" y="5495557"/>
            <a:ext cx="1623060" cy="11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4742" y="5661248"/>
            <a:ext cx="1393666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8328" y="2780928"/>
            <a:ext cx="765114" cy="16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ángulo 36"/>
          <p:cNvSpPr/>
          <p:nvPr/>
        </p:nvSpPr>
        <p:spPr>
          <a:xfrm>
            <a:off x="9775043" y="6118487"/>
            <a:ext cx="241032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400" i="1" dirty="0"/>
              <a:t>Garcia et al., </a:t>
            </a:r>
            <a:r>
              <a:rPr lang="es-ES" sz="1400" i="1" dirty="0" smtClean="0"/>
              <a:t>2016; Herranz </a:t>
            </a:r>
            <a:r>
              <a:rPr lang="es-ES" sz="1400" i="1" dirty="0"/>
              <a:t>et al., </a:t>
            </a:r>
            <a:r>
              <a:rPr lang="es-ES" sz="1400" i="1" dirty="0" smtClean="0"/>
              <a:t>2018; Herranz et </a:t>
            </a:r>
            <a:r>
              <a:rPr lang="es-ES" sz="1400" i="1" dirty="0"/>
              <a:t>al., </a:t>
            </a:r>
            <a:r>
              <a:rPr lang="es-ES" sz="1400" i="1" dirty="0" smtClean="0"/>
              <a:t>2017.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2737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539346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-pool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67124"/>
              </p:ext>
            </p:extLst>
          </p:nvPr>
        </p:nvGraphicFramePr>
        <p:xfrm>
          <a:off x="3071664" y="1778526"/>
          <a:ext cx="6048672" cy="3850115"/>
        </p:xfrm>
        <a:graphic>
          <a:graphicData uri="http://schemas.openxmlformats.org/drawingml/2006/table">
            <a:tbl>
              <a:tblPr/>
              <a:tblGrid>
                <a:gridCol w="21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AB1</a:t>
                      </a:r>
                      <a:endParaRPr kumimoji="0" lang="es-ES" altLang="es-E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AB2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F2</a:t>
                      </a:r>
                      <a:endParaRPr kumimoji="0" lang="es-ES" altLang="es-E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Geometry</a:t>
                      </a:r>
                      <a:endParaRPr kumimoji="0" lang="es-ES" alt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s-ES" altLang="es-E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kumimoji="0" lang="es-ES" altLang="es-E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Cylindrical</a:t>
                      </a: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Cylindrical</a:t>
                      </a: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Cylindrical</a:t>
                      </a: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V (m</a:t>
                      </a:r>
                      <a:r>
                        <a:rPr kumimoji="0" lang="es-ES" altLang="es-E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kumimoji="0" lang="es-ES" alt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Cond.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O</a:t>
                      </a:r>
                      <a:r>
                        <a:rPr kumimoji="0" lang="es-ES" altLang="es-E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19.8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20.9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17-25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T (K)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299.65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293.65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298.15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RH (%)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35.5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Steam</a:t>
                      </a:r>
                      <a:r>
                        <a:rPr kumimoji="0" lang="es-ES" alt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Addition</a:t>
                      </a:r>
                      <a:endParaRPr kumimoji="0" lang="es-ES" alt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Sodium</a:t>
                      </a:r>
                      <a:r>
                        <a:rPr kumimoji="0" lang="es-ES" altLang="es-ES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Spill</a:t>
                      </a:r>
                      <a:endParaRPr kumimoji="0" lang="es-ES" altLang="es-ES" sz="1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s-ES" altLang="es-ES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T (K)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873.15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873.15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773.15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s-ES" altLang="es-ES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A (m</a:t>
                      </a:r>
                      <a:r>
                        <a:rPr kumimoji="0" lang="es-ES" altLang="es-ES" sz="1800" b="0" i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s-ES" altLang="es-E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s-ES" altLang="es-E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Fire</a:t>
                      </a: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(s)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3600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3600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12600</a:t>
                      </a:r>
                    </a:p>
                  </a:txBody>
                  <a:tcPr marL="60251" marR="60251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/>
          <a:stretch/>
        </p:blipFill>
        <p:spPr bwMode="auto">
          <a:xfrm>
            <a:off x="0" y="2409292"/>
            <a:ext cx="2972856" cy="303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90" y="2852637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2312" y="5719692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ABCOVE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813958" y="5719692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27463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defTabSz="27463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defTabSz="27463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defTabSz="27463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defTabSz="27463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274638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0" lang="en-US" altLang="es-ES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</a:rPr>
              <a:t>FAUNA</a:t>
            </a:r>
            <a:endParaRPr lang="en-US" altLang="es-ES" sz="2400" i="1" kern="0" dirty="0">
              <a:solidFill>
                <a:srgbClr val="0007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539346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-pool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1519872"/>
            <a:ext cx="5094288" cy="3509328"/>
          </a:xfrm>
          <a:prstGeom prst="rect">
            <a:avLst/>
          </a:prstGeom>
          <a:noFill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02" y="1519200"/>
            <a:ext cx="5094000" cy="3510000"/>
          </a:xfrm>
          <a:prstGeom prst="rect">
            <a:avLst/>
          </a:prstGeom>
          <a:noFill/>
        </p:spPr>
      </p:pic>
      <p:sp>
        <p:nvSpPr>
          <p:cNvPr id="22" name="CasellaDiTesto 5"/>
          <p:cNvSpPr txBox="1"/>
          <p:nvPr/>
        </p:nvSpPr>
        <p:spPr>
          <a:xfrm>
            <a:off x="2482886" y="5331672"/>
            <a:ext cx="72262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cs typeface="Arial" pitchFamily="34" charset="0"/>
              </a:rPr>
              <a:t>Analytical correlations based on 3D mechanistic modeling and compatible with </a:t>
            </a:r>
            <a:r>
              <a:rPr lang="en-US" i="1" dirty="0" err="1" smtClean="0">
                <a:cs typeface="Arial" pitchFamily="34" charset="0"/>
              </a:rPr>
              <a:t>LPC</a:t>
            </a:r>
            <a:r>
              <a:rPr lang="en-US" i="1" dirty="0" smtClean="0">
                <a:cs typeface="Arial" pitchFamily="34" charset="0"/>
              </a:rPr>
              <a:t> formulation derived and tested.</a:t>
            </a:r>
          </a:p>
          <a:p>
            <a:pPr marL="342900" lvl="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cs typeface="Arial" pitchFamily="34" charset="0"/>
              </a:rPr>
              <a:t>Predictions in the same order of magnitude.</a:t>
            </a:r>
          </a:p>
          <a:p>
            <a:pPr marL="342900" lvl="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cs typeface="Arial" pitchFamily="34" charset="0"/>
              </a:rPr>
              <a:t>Experimental trends well captured.</a:t>
            </a:r>
          </a:p>
        </p:txBody>
      </p:sp>
    </p:spTree>
    <p:extLst>
      <p:ext uri="{BB962C8B-B14F-4D97-AF65-F5344CB8AC3E}">
        <p14:creationId xmlns:p14="http://schemas.microsoft.com/office/powerpoint/2010/main" val="17850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0" y="88108"/>
            <a:ext cx="2500621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53282" y="1455168"/>
            <a:ext cx="11811370" cy="288032"/>
            <a:chOff x="-350774" y="1455168"/>
            <a:chExt cx="11811370" cy="288032"/>
          </a:xfrm>
        </p:grpSpPr>
        <p:grpSp>
          <p:nvGrpSpPr>
            <p:cNvPr id="28" name="Grupo 27"/>
            <p:cNvGrpSpPr/>
            <p:nvPr/>
          </p:nvGrpSpPr>
          <p:grpSpPr>
            <a:xfrm>
              <a:off x="-350774" y="1455168"/>
              <a:ext cx="11811370" cy="288032"/>
              <a:chOff x="-350774" y="1455168"/>
              <a:chExt cx="11811370" cy="288032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236872" y="1455168"/>
                <a:ext cx="11223724" cy="288032"/>
                <a:chOff x="236873" y="944724"/>
                <a:chExt cx="9705710" cy="275409"/>
              </a:xfrm>
            </p:grpSpPr>
            <p:grpSp>
              <p:nvGrpSpPr>
                <p:cNvPr id="32" name="Grupo 46"/>
                <p:cNvGrpSpPr>
                  <a:grpSpLocks/>
                </p:cNvGrpSpPr>
                <p:nvPr/>
              </p:nvGrpSpPr>
              <p:grpSpPr bwMode="auto">
                <a:xfrm>
                  <a:off x="236873" y="94472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67" name="25 Cheurón"/>
                  <p:cNvSpPr/>
                  <p:nvPr/>
                </p:nvSpPr>
                <p:spPr>
                  <a:xfrm>
                    <a:off x="1041810" y="1808784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8" name="Cheurón 4"/>
                  <p:cNvSpPr/>
                  <p:nvPr/>
                </p:nvSpPr>
                <p:spPr>
                  <a:xfrm>
                    <a:off x="1167407" y="1808784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2008</a:t>
                    </a:r>
                  </a:p>
                </p:txBody>
              </p:sp>
              <p:sp>
                <p:nvSpPr>
                  <p:cNvPr id="69" name="28 Cheurón"/>
                  <p:cNvSpPr/>
                  <p:nvPr/>
                </p:nvSpPr>
                <p:spPr>
                  <a:xfrm>
                    <a:off x="1607884" y="1810374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0" name="Cheurón 4"/>
                  <p:cNvSpPr/>
                  <p:nvPr/>
                </p:nvSpPr>
                <p:spPr>
                  <a:xfrm>
                    <a:off x="1731712" y="1810374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2009</a:t>
                    </a:r>
                  </a:p>
                </p:txBody>
              </p:sp>
              <p:sp>
                <p:nvSpPr>
                  <p:cNvPr id="71" name="31 Cheurón"/>
                  <p:cNvSpPr/>
                  <p:nvPr/>
                </p:nvSpPr>
                <p:spPr>
                  <a:xfrm>
                    <a:off x="2172188" y="1813553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2" name="Cheurón 4"/>
                  <p:cNvSpPr/>
                  <p:nvPr/>
                </p:nvSpPr>
                <p:spPr>
                  <a:xfrm>
                    <a:off x="2297786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2010</a:t>
                    </a:r>
                  </a:p>
                </p:txBody>
              </p:sp>
              <p:sp>
                <p:nvSpPr>
                  <p:cNvPr id="73" name="34 Cheurón"/>
                  <p:cNvSpPr/>
                  <p:nvPr/>
                </p:nvSpPr>
                <p:spPr>
                  <a:xfrm>
                    <a:off x="2743569" y="1813553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4" name="Cheurón 4"/>
                  <p:cNvSpPr/>
                  <p:nvPr/>
                </p:nvSpPr>
                <p:spPr>
                  <a:xfrm>
                    <a:off x="2867398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2011</a:t>
                    </a:r>
                  </a:p>
                </p:txBody>
              </p:sp>
            </p:grpSp>
            <p:grpSp>
              <p:nvGrpSpPr>
                <p:cNvPr id="33" name="Grupo 82"/>
                <p:cNvGrpSpPr>
                  <a:grpSpLocks/>
                </p:cNvGrpSpPr>
                <p:nvPr/>
              </p:nvGrpSpPr>
              <p:grpSpPr bwMode="auto">
                <a:xfrm>
                  <a:off x="2270410" y="94799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59" name="25 Cheurón"/>
                  <p:cNvSpPr/>
                  <p:nvPr/>
                </p:nvSpPr>
                <p:spPr>
                  <a:xfrm>
                    <a:off x="1041866" y="1808689"/>
                    <a:ext cx="624451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0" name="Cheurón 4"/>
                  <p:cNvSpPr/>
                  <p:nvPr/>
                </p:nvSpPr>
                <p:spPr>
                  <a:xfrm>
                    <a:off x="1167464" y="1808689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2012</a:t>
                    </a:r>
                  </a:p>
                </p:txBody>
              </p:sp>
              <p:sp>
                <p:nvSpPr>
                  <p:cNvPr id="61" name="28 Cheurón"/>
                  <p:cNvSpPr/>
                  <p:nvPr/>
                </p:nvSpPr>
                <p:spPr>
                  <a:xfrm>
                    <a:off x="1607939" y="1810279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2" name="Cheurón 4"/>
                  <p:cNvSpPr/>
                  <p:nvPr/>
                </p:nvSpPr>
                <p:spPr>
                  <a:xfrm>
                    <a:off x="1731768" y="1810279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2013</a:t>
                    </a:r>
                  </a:p>
                </p:txBody>
              </p:sp>
              <p:sp>
                <p:nvSpPr>
                  <p:cNvPr id="63" name="31 Cheurón"/>
                  <p:cNvSpPr/>
                  <p:nvPr/>
                </p:nvSpPr>
                <p:spPr>
                  <a:xfrm>
                    <a:off x="2172245" y="1813458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4" name="Cheurón 4"/>
                  <p:cNvSpPr/>
                  <p:nvPr/>
                </p:nvSpPr>
                <p:spPr>
                  <a:xfrm>
                    <a:off x="2297842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2014</a:t>
                    </a:r>
                  </a:p>
                </p:txBody>
              </p:sp>
              <p:sp>
                <p:nvSpPr>
                  <p:cNvPr id="65" name="34 Cheurón"/>
                  <p:cNvSpPr/>
                  <p:nvPr/>
                </p:nvSpPr>
                <p:spPr>
                  <a:xfrm>
                    <a:off x="2743625" y="1813458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6" name="Cheurón 4"/>
                  <p:cNvSpPr/>
                  <p:nvPr/>
                </p:nvSpPr>
                <p:spPr>
                  <a:xfrm>
                    <a:off x="2867454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2015</a:t>
                    </a:r>
                  </a:p>
                </p:txBody>
              </p:sp>
            </p:grpSp>
            <p:grpSp>
              <p:nvGrpSpPr>
                <p:cNvPr id="34" name="Grupo 107"/>
                <p:cNvGrpSpPr>
                  <a:grpSpLocks/>
                </p:cNvGrpSpPr>
                <p:nvPr/>
              </p:nvGrpSpPr>
              <p:grpSpPr bwMode="auto">
                <a:xfrm>
                  <a:off x="6339223" y="957424"/>
                  <a:ext cx="1576387" cy="254000"/>
                  <a:chOff x="1042344" y="1808702"/>
                  <a:chExt cx="1756596" cy="254342"/>
                </a:xfrm>
              </p:grpSpPr>
              <p:sp>
                <p:nvSpPr>
                  <p:cNvPr id="53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4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2020</a:t>
                    </a:r>
                  </a:p>
                </p:txBody>
              </p:sp>
              <p:sp>
                <p:nvSpPr>
                  <p:cNvPr id="55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6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2021</a:t>
                    </a:r>
                  </a:p>
                </p:txBody>
              </p:sp>
              <p:sp>
                <p:nvSpPr>
                  <p:cNvPr id="57" name="31 Cheurón"/>
                  <p:cNvSpPr/>
                  <p:nvPr/>
                </p:nvSpPr>
                <p:spPr>
                  <a:xfrm>
                    <a:off x="2172721" y="1813471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8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2022</a:t>
                    </a:r>
                  </a:p>
                </p:txBody>
              </p:sp>
            </p:grpSp>
            <p:grpSp>
              <p:nvGrpSpPr>
                <p:cNvPr id="35" name="Grupo 116"/>
                <p:cNvGrpSpPr>
                  <a:grpSpLocks/>
                </p:cNvGrpSpPr>
                <p:nvPr/>
              </p:nvGrpSpPr>
              <p:grpSpPr bwMode="auto">
                <a:xfrm>
                  <a:off x="4306533" y="952275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45" name="25 Cheurón"/>
                  <p:cNvSpPr/>
                  <p:nvPr/>
                </p:nvSpPr>
                <p:spPr>
                  <a:xfrm>
                    <a:off x="1042579" y="1809172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6" name="Cheurón 4"/>
                  <p:cNvSpPr/>
                  <p:nvPr/>
                </p:nvSpPr>
                <p:spPr>
                  <a:xfrm>
                    <a:off x="1168176" y="180917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2016</a:t>
                    </a:r>
                  </a:p>
                </p:txBody>
              </p:sp>
              <p:sp>
                <p:nvSpPr>
                  <p:cNvPr id="47" name="28 Cheurón"/>
                  <p:cNvSpPr/>
                  <p:nvPr/>
                </p:nvSpPr>
                <p:spPr>
                  <a:xfrm>
                    <a:off x="1608653" y="1810761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8" name="Cheurón 4"/>
                  <p:cNvSpPr/>
                  <p:nvPr/>
                </p:nvSpPr>
                <p:spPr>
                  <a:xfrm>
                    <a:off x="1732481" y="1810761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2017</a:t>
                    </a:r>
                  </a:p>
                </p:txBody>
              </p:sp>
              <p:sp>
                <p:nvSpPr>
                  <p:cNvPr id="49" name="31 Cheurón"/>
                  <p:cNvSpPr/>
                  <p:nvPr/>
                </p:nvSpPr>
                <p:spPr>
                  <a:xfrm>
                    <a:off x="2172957" y="1813940"/>
                    <a:ext cx="62621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0" name="Cheurón 4"/>
                  <p:cNvSpPr/>
                  <p:nvPr/>
                </p:nvSpPr>
                <p:spPr>
                  <a:xfrm>
                    <a:off x="2298555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2018</a:t>
                    </a:r>
                  </a:p>
                </p:txBody>
              </p:sp>
              <p:sp>
                <p:nvSpPr>
                  <p:cNvPr id="51" name="34 Cheurón"/>
                  <p:cNvSpPr/>
                  <p:nvPr/>
                </p:nvSpPr>
                <p:spPr>
                  <a:xfrm>
                    <a:off x="2744338" y="1813940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2" name="Cheurón 4"/>
                  <p:cNvSpPr/>
                  <p:nvPr/>
                </p:nvSpPr>
                <p:spPr>
                  <a:xfrm>
                    <a:off x="2868167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2019</a:t>
                    </a:r>
                  </a:p>
                </p:txBody>
              </p:sp>
            </p:grpSp>
            <p:grpSp>
              <p:nvGrpSpPr>
                <p:cNvPr id="36" name="Grupo 107"/>
                <p:cNvGrpSpPr>
                  <a:grpSpLocks/>
                </p:cNvGrpSpPr>
                <p:nvPr/>
              </p:nvGrpSpPr>
              <p:grpSpPr bwMode="auto">
                <a:xfrm>
                  <a:off x="7860196" y="956427"/>
                  <a:ext cx="1574769" cy="258639"/>
                  <a:chOff x="1042344" y="1804057"/>
                  <a:chExt cx="1754793" cy="258987"/>
                </a:xfrm>
              </p:grpSpPr>
              <p:sp>
                <p:nvSpPr>
                  <p:cNvPr id="39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0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2023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2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2024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31 Cheurón"/>
                  <p:cNvSpPr/>
                  <p:nvPr/>
                </p:nvSpPr>
                <p:spPr>
                  <a:xfrm>
                    <a:off x="2172721" y="1804057"/>
                    <a:ext cx="624416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4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2025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" name="34 Cheurón"/>
                <p:cNvSpPr/>
                <p:nvPr/>
              </p:nvSpPr>
              <p:spPr bwMode="auto">
                <a:xfrm>
                  <a:off x="9382196" y="961064"/>
                  <a:ext cx="560387" cy="249238"/>
                </a:xfrm>
                <a:prstGeom prst="chevron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38100" cap="flat" cmpd="sng" algn="ctr">
                  <a:solidFill>
                    <a:srgbClr val="008CFF"/>
                  </a:solidFill>
                  <a:prstDash val="solid"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alpha val="48000"/>
                      <a:satMod val="105000"/>
                    </a:sysClr>
                  </a:outerShdw>
                </a:effectLst>
              </p:spPr>
            </p:sp>
            <p:sp>
              <p:nvSpPr>
                <p:cNvPr id="38" name="Cheurón 4"/>
                <p:cNvSpPr/>
                <p:nvPr/>
              </p:nvSpPr>
              <p:spPr bwMode="auto">
                <a:xfrm>
                  <a:off x="9503866" y="970896"/>
                  <a:ext cx="336550" cy="24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48006" tIns="16002" rIns="16002" bIns="16002" spcCol="1270" anchor="ctr"/>
                <a:lstStyle/>
                <a:p>
                  <a:pPr algn="ctr" defTabSz="5334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r>
                    <a:rPr lang="es-ES" sz="1000" b="1" i="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rPr>
                    <a:t>2026</a:t>
                  </a:r>
                  <a:endParaRPr lang="es-ES" sz="1000" b="1" i="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25 Cheurón"/>
              <p:cNvSpPr/>
              <p:nvPr/>
            </p:nvSpPr>
            <p:spPr bwMode="auto">
              <a:xfrm>
                <a:off x="-350774" y="1458305"/>
                <a:ext cx="648034" cy="260662"/>
              </a:xfrm>
              <a:prstGeom prst="chevron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000772"/>
                </a:solidFill>
                <a:prstDash val="solid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alpha val="48000"/>
                    <a:satMod val="105000"/>
                  </a:sysClr>
                </a:outerShdw>
              </a:effectLst>
            </p:spPr>
          </p:sp>
        </p:grpSp>
        <p:sp>
          <p:nvSpPr>
            <p:cNvPr id="29" name="Cheurón 4"/>
            <p:cNvSpPr/>
            <p:nvPr/>
          </p:nvSpPr>
          <p:spPr bwMode="auto">
            <a:xfrm>
              <a:off x="-226411" y="1455168"/>
              <a:ext cx="389188" cy="260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8006" tIns="16002" rIns="16002" bIns="16002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000" b="1" i="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2007</a:t>
              </a:r>
              <a:endParaRPr lang="es-ES" sz="1000" b="1" i="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pic>
        <p:nvPicPr>
          <p:cNvPr id="80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56" y="3045734"/>
            <a:ext cx="796496" cy="5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ángulo: esquinas redondeadas 2">
            <a:extLst/>
          </p:cNvPr>
          <p:cNvSpPr/>
          <p:nvPr/>
        </p:nvSpPr>
        <p:spPr>
          <a:xfrm>
            <a:off x="560796" y="3033601"/>
            <a:ext cx="1702124" cy="2153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RAPHAEL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493152" y="3229816"/>
            <a:ext cx="314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FP6-EURATOM-NUCTECH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15/04/2005 – 14/04/2010 </a:t>
            </a:r>
            <a:endParaRPr lang="en-GB" altLang="en-US" sz="1200" b="1" dirty="0"/>
          </a:p>
        </p:txBody>
      </p:sp>
      <p:sp>
        <p:nvSpPr>
          <p:cNvPr id="83" name="Rectángulo 82"/>
          <p:cNvSpPr/>
          <p:nvPr/>
        </p:nvSpPr>
        <p:spPr>
          <a:xfrm>
            <a:off x="531610" y="2976609"/>
            <a:ext cx="3497187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: esquinas redondeadas 2">
            <a:extLst/>
          </p:cNvPr>
          <p:cNvSpPr/>
          <p:nvPr/>
        </p:nvSpPr>
        <p:spPr>
          <a:xfrm>
            <a:off x="145404" y="2033169"/>
            <a:ext cx="739502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PBMR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30" y="2024844"/>
            <a:ext cx="1122444" cy="341759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0106" y="2277602"/>
            <a:ext cx="31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PBMR-CIEMAT </a:t>
            </a:r>
            <a:r>
              <a:rPr lang="es-ES" altLang="en-US" sz="1200" b="1" dirty="0" err="1" smtClean="0"/>
              <a:t>agreement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01/06/2007 – 31/10/2007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03/06/2008 – 31/12/2009 </a:t>
            </a:r>
            <a:endParaRPr lang="en-GB" altLang="en-US" sz="1200" b="1" dirty="0"/>
          </a:p>
        </p:txBody>
      </p:sp>
      <p:sp>
        <p:nvSpPr>
          <p:cNvPr id="87" name="Rectángulo 86"/>
          <p:cNvSpPr/>
          <p:nvPr/>
        </p:nvSpPr>
        <p:spPr>
          <a:xfrm>
            <a:off x="139768" y="2007682"/>
            <a:ext cx="2495698" cy="823000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: esquinas redondeadas 14">
            <a:extLst/>
          </p:cNvPr>
          <p:cNvSpPr/>
          <p:nvPr/>
        </p:nvSpPr>
        <p:spPr>
          <a:xfrm>
            <a:off x="6213424" y="5091572"/>
            <a:ext cx="2916324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ESFR-SMART</a:t>
            </a:r>
          </a:p>
        </p:txBody>
      </p:sp>
      <p:pic>
        <p:nvPicPr>
          <p:cNvPr id="89" name="Imagen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54" y="5080750"/>
            <a:ext cx="571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ángulo 89"/>
          <p:cNvSpPr/>
          <p:nvPr/>
        </p:nvSpPr>
        <p:spPr>
          <a:xfrm>
            <a:off x="6197063" y="5315129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01/09/2017 </a:t>
            </a:r>
            <a:r>
              <a:rPr lang="es-ES" sz="1200" b="1" dirty="0"/>
              <a:t>– 31/08/2022 </a:t>
            </a:r>
            <a:endParaRPr lang="en-GB" sz="1200" b="1" dirty="0"/>
          </a:p>
        </p:txBody>
      </p:sp>
      <p:sp>
        <p:nvSpPr>
          <p:cNvPr id="91" name="Rectángulo 90"/>
          <p:cNvSpPr/>
          <p:nvPr/>
        </p:nvSpPr>
        <p:spPr>
          <a:xfrm>
            <a:off x="6213424" y="5063732"/>
            <a:ext cx="3620811" cy="716439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: esquinas redondeadas 12">
            <a:extLst/>
          </p:cNvPr>
          <p:cNvSpPr/>
          <p:nvPr/>
        </p:nvSpPr>
        <p:spPr>
          <a:xfrm>
            <a:off x="2793068" y="4576652"/>
            <a:ext cx="2736280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JASMIN</a:t>
            </a:r>
          </a:p>
        </p:txBody>
      </p:sp>
      <p:graphicFrame>
        <p:nvGraphicFramePr>
          <p:cNvPr id="93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02051"/>
              </p:ext>
            </p:extLst>
          </p:nvPr>
        </p:nvGraphicFramePr>
        <p:xfrm>
          <a:off x="5565352" y="4576651"/>
          <a:ext cx="1525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7" imgW="23630400" imgH="8165520" progId="Word.Document.8">
                  <p:embed/>
                </p:oleObj>
              </mc:Choice>
              <mc:Fallback>
                <p:oleObj name="Document" r:id="rId7" imgW="23630400" imgH="8165520" progId="Word.Document.8">
                  <p:embed/>
                  <p:pic>
                    <p:nvPicPr>
                      <p:cNvPr id="15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52" y="4576651"/>
                        <a:ext cx="1525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93"/>
          <p:cNvSpPr/>
          <p:nvPr/>
        </p:nvSpPr>
        <p:spPr>
          <a:xfrm>
            <a:off x="2745689" y="4803539"/>
            <a:ext cx="299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FP7-EURATOM-FISSION</a:t>
            </a:r>
            <a:endParaRPr lang="en-GB" sz="1200" b="1" dirty="0" smtClean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01/12/2011 – 31/05/2016 </a:t>
            </a:r>
            <a:endParaRPr lang="en-GB" sz="1200" b="1" dirty="0"/>
          </a:p>
        </p:txBody>
      </p:sp>
      <p:sp>
        <p:nvSpPr>
          <p:cNvPr id="95" name="Rectángulo 94"/>
          <p:cNvSpPr/>
          <p:nvPr/>
        </p:nvSpPr>
        <p:spPr>
          <a:xfrm>
            <a:off x="2799195" y="4556430"/>
            <a:ext cx="4268883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Rectángulo: esquinas redondeadas 10">
            <a:extLst/>
          </p:cNvPr>
          <p:cNvSpPr/>
          <p:nvPr/>
        </p:nvSpPr>
        <p:spPr>
          <a:xfrm>
            <a:off x="1138036" y="3752520"/>
            <a:ext cx="2592997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CP-ESFR</a:t>
            </a:r>
          </a:p>
        </p:txBody>
      </p:sp>
      <p:pic>
        <p:nvPicPr>
          <p:cNvPr id="97" name="Imagen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99" y="3757501"/>
            <a:ext cx="606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ángulo 97"/>
          <p:cNvSpPr/>
          <p:nvPr/>
        </p:nvSpPr>
        <p:spPr>
          <a:xfrm>
            <a:off x="1064852" y="3969060"/>
            <a:ext cx="296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FP7-EURATOM-FISSION</a:t>
            </a:r>
            <a:endParaRPr lang="en-GB" altLang="en-US" sz="1200" b="1" dirty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01/01/2009 </a:t>
            </a:r>
            <a:r>
              <a:rPr lang="es-ES" altLang="en-US" sz="1200" b="1" dirty="0"/>
              <a:t>– 30/06/2013 </a:t>
            </a:r>
            <a:endParaRPr lang="en-GB" altLang="en-US" sz="1200" b="1" dirty="0"/>
          </a:p>
        </p:txBody>
      </p:sp>
      <p:sp>
        <p:nvSpPr>
          <p:cNvPr id="99" name="Rectángulo 98"/>
          <p:cNvSpPr/>
          <p:nvPr/>
        </p:nvSpPr>
        <p:spPr>
          <a:xfrm>
            <a:off x="1138036" y="3741090"/>
            <a:ext cx="3275188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ángulo: esquinas redondeadas 14">
            <a:extLst/>
          </p:cNvPr>
          <p:cNvSpPr/>
          <p:nvPr/>
        </p:nvSpPr>
        <p:spPr>
          <a:xfrm>
            <a:off x="9241326" y="5847655"/>
            <a:ext cx="2660730" cy="21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SASPAM-SA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02" name="Immagine 8">
            <a:extLst>
              <a:ext uri="{FF2B5EF4-FFF2-40B4-BE49-F238E27FC236}">
                <a16:creationId xmlns:a16="http://schemas.microsoft.com/office/drawing/2014/main" id="{E4217E8F-E95D-9217-DEC2-F919D1691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4552" y="6163295"/>
            <a:ext cx="926692" cy="292230"/>
          </a:xfrm>
          <a:prstGeom prst="rect">
            <a:avLst/>
          </a:prstGeom>
        </p:spPr>
      </p:pic>
      <p:sp>
        <p:nvSpPr>
          <p:cNvPr id="103" name="Rectángulo 102"/>
          <p:cNvSpPr/>
          <p:nvPr/>
        </p:nvSpPr>
        <p:spPr>
          <a:xfrm>
            <a:off x="8884295" y="6099683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01/10/2022 </a:t>
            </a:r>
            <a:r>
              <a:rPr lang="es-ES" sz="1200" b="1" dirty="0"/>
              <a:t>– </a:t>
            </a:r>
            <a:r>
              <a:rPr lang="es-ES" sz="1200" b="1" dirty="0" smtClean="0"/>
              <a:t>30/09/2026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2627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2500621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6572250" cy="420564"/>
          </a:xfrm>
          <a:prstGeom prst="rect">
            <a:avLst/>
          </a:prstGeom>
          <a:solidFill>
            <a:srgbClr val="F7D118"/>
          </a:solidFill>
        </p:spPr>
        <p:txBody>
          <a:bodyPr wrap="squar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; MELCOR 2.2)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921" y="1784575"/>
            <a:ext cx="5433778" cy="470239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05699" y="2966385"/>
            <a:ext cx="5012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LWSMR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300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MWe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iPWR design</a:t>
            </a: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17x17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XL fuel assembly W design</a:t>
            </a: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Cylindrical RPV                                          (6 m diameter x 21 m height)</a:t>
            </a: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Spherical dry containment                    (25 m diameter)</a:t>
            </a: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Passive SSs (EHRS, ADS, EBT, LGMS, PSS)</a:t>
            </a:r>
            <a:endParaRPr lang="it-IT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2500621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96836"/>
            <a:ext cx="6572250" cy="420564"/>
          </a:xfrm>
          <a:prstGeom prst="rect">
            <a:avLst/>
          </a:prstGeom>
          <a:solidFill>
            <a:srgbClr val="F7D118"/>
          </a:solidFill>
        </p:spPr>
        <p:txBody>
          <a:bodyPr wrap="squar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; MELCOR 2.2)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00729" y="1268941"/>
            <a:ext cx="315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0772"/>
                </a:solidFill>
                <a:cs typeface="Arial" panose="020B0604020202020204" pitchFamily="34" charset="0"/>
              </a:rPr>
              <a:t>SA2</a:t>
            </a:r>
            <a:endParaRPr lang="en-US" sz="2000" dirty="0">
              <a:solidFill>
                <a:srgbClr val="000772"/>
              </a:solidFill>
              <a:cs typeface="Times New Roman" panose="02020603050405020304" pitchFamily="18" charset="0"/>
            </a:endParaRP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Small LOCA (DVI line)</a:t>
            </a:r>
          </a:p>
          <a:p>
            <a:pPr marL="685800" indent="-6858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No SSs available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81500" y="1268942"/>
            <a:ext cx="3173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0772"/>
                </a:solidFill>
                <a:cs typeface="Arial" panose="020B0604020202020204" pitchFamily="34" charset="0"/>
              </a:rPr>
              <a:t>SA1</a:t>
            </a:r>
            <a:endParaRPr lang="en-US" sz="2000" dirty="0">
              <a:solidFill>
                <a:srgbClr val="000772"/>
              </a:solidFill>
              <a:cs typeface="Times New Roman" panose="02020603050405020304" pitchFamily="18" charset="0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Small LOCA (DVI line)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No EHRS, ADS-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st1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3465" y="1268942"/>
            <a:ext cx="3214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0772"/>
                </a:solidFill>
                <a:cs typeface="Arial" panose="020B0604020202020204" pitchFamily="34" charset="0"/>
              </a:rPr>
              <a:t>DBA</a:t>
            </a:r>
            <a:endParaRPr lang="en-US" sz="2000" dirty="0">
              <a:solidFill>
                <a:srgbClr val="000772"/>
              </a:solidFill>
              <a:cs typeface="Times New Roman" panose="02020603050405020304" pitchFamily="18" charset="0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Small LOCA (DVI line)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All SSs available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86" y="2290426"/>
            <a:ext cx="5232477" cy="34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94" y="2259027"/>
            <a:ext cx="5236086" cy="3419989"/>
          </a:xfrm>
          <a:prstGeom prst="rect">
            <a:avLst/>
          </a:prstGeom>
        </p:spPr>
      </p:pic>
      <p:sp>
        <p:nvSpPr>
          <p:cNvPr id="20" name="CasellaDiTesto 29">
            <a:extLst>
              <a:ext uri="{FF2B5EF4-FFF2-40B4-BE49-F238E27FC236}">
                <a16:creationId xmlns:a16="http://schemas.microsoft.com/office/drawing/2014/main" id="{A1703215-316A-FF2B-9513-CD6F448DC4D7}"/>
              </a:ext>
            </a:extLst>
          </p:cNvPr>
          <p:cNvSpPr txBox="1"/>
          <p:nvPr/>
        </p:nvSpPr>
        <p:spPr>
          <a:xfrm>
            <a:off x="722754" y="5684837"/>
            <a:ext cx="11221596" cy="108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9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Need for a deeper analysis of the nodalization impact on results.</a:t>
            </a: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85800" indent="-685800" algn="just">
              <a:lnSpc>
                <a:spcPct val="9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High pressure containment failure at very short times since the accident onset. </a:t>
            </a:r>
          </a:p>
          <a:p>
            <a:pPr marL="685800" indent="-685800" algn="just">
              <a:lnSpc>
                <a:spcPct val="9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Flow reversal should be paid attention in all regards (timing; intensity; consequences on FPs distribution).</a:t>
            </a:r>
          </a:p>
          <a:p>
            <a:pPr marL="685800" indent="-685800" algn="just">
              <a:lnSpc>
                <a:spcPct val="9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Confirmation of RPV-integrity should be intended, as this is a major finding for the scenarios analyzed.</a:t>
            </a:r>
            <a:endParaRPr lang="it-IT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14326" y="607321"/>
            <a:ext cx="3943349" cy="9028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586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Contents:</a:t>
            </a:r>
            <a:endParaRPr lang="en-US" sz="5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7"/>
          <p:cNvSpPr txBox="1"/>
          <p:nvPr/>
        </p:nvSpPr>
        <p:spPr>
          <a:xfrm>
            <a:off x="2843507" y="2485469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8"/>
          <p:cNvSpPr txBox="1"/>
          <p:nvPr/>
        </p:nvSpPr>
        <p:spPr>
          <a:xfrm>
            <a:off x="2843507" y="2959196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9"/>
          <p:cNvSpPr txBox="1"/>
          <p:nvPr/>
        </p:nvSpPr>
        <p:spPr>
          <a:xfrm>
            <a:off x="2843507" y="3432923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80"/>
          <p:cNvSpPr txBox="1"/>
          <p:nvPr/>
        </p:nvSpPr>
        <p:spPr>
          <a:xfrm>
            <a:off x="2843507" y="3906650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1"/>
          <p:cNvSpPr txBox="1"/>
          <p:nvPr/>
        </p:nvSpPr>
        <p:spPr>
          <a:xfrm>
            <a:off x="2843507" y="4380377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05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31705" y="2921223"/>
            <a:ext cx="6192688" cy="1898240"/>
            <a:chOff x="3431704" y="2921223"/>
            <a:chExt cx="8357247" cy="1898240"/>
          </a:xfrm>
        </p:grpSpPr>
        <p:cxnSp>
          <p:nvCxnSpPr>
            <p:cNvPr id="12" name="Straight Connector 9"/>
            <p:cNvCxnSpPr/>
            <p:nvPr/>
          </p:nvCxnSpPr>
          <p:spPr>
            <a:xfrm>
              <a:off x="3431704" y="292122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9"/>
            <p:cNvCxnSpPr/>
            <p:nvPr/>
          </p:nvCxnSpPr>
          <p:spPr>
            <a:xfrm>
              <a:off x="3431704" y="339578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0"/>
            <p:cNvCxnSpPr/>
            <p:nvPr/>
          </p:nvCxnSpPr>
          <p:spPr>
            <a:xfrm>
              <a:off x="3431704" y="387034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1"/>
            <p:cNvCxnSpPr/>
            <p:nvPr/>
          </p:nvCxnSpPr>
          <p:spPr>
            <a:xfrm>
              <a:off x="3431704" y="434490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2"/>
            <p:cNvCxnSpPr/>
            <p:nvPr/>
          </p:nvCxnSpPr>
          <p:spPr>
            <a:xfrm>
              <a:off x="3431704" y="481946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76"/>
          <p:cNvSpPr/>
          <p:nvPr/>
        </p:nvSpPr>
        <p:spPr>
          <a:xfrm>
            <a:off x="4876183" y="2449826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Context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85"/>
          <p:cNvSpPr/>
          <p:nvPr/>
        </p:nvSpPr>
        <p:spPr>
          <a:xfrm>
            <a:off x="4876183" y="2921221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CIEMAT’s Activities 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6"/>
          <p:cNvSpPr/>
          <p:nvPr/>
        </p:nvSpPr>
        <p:spPr>
          <a:xfrm>
            <a:off x="4876183" y="3392616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HTGRs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87"/>
          <p:cNvSpPr/>
          <p:nvPr/>
        </p:nvSpPr>
        <p:spPr>
          <a:xfrm>
            <a:off x="4876183" y="3866733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SFRs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88"/>
          <p:cNvSpPr/>
          <p:nvPr/>
        </p:nvSpPr>
        <p:spPr>
          <a:xfrm>
            <a:off x="4876183" y="4343568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LW-SMRs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pPr algn="r" defTabSz="1219170"/>
            <a:fld id="{679D527E-5CFC-48DC-9936-3B57F686B0AD}" type="slidenum">
              <a:rPr lang="es-ES" sz="13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1219170"/>
              <a:t>2</a:t>
            </a:fld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1"/>
          <p:cNvSpPr txBox="1"/>
          <p:nvPr/>
        </p:nvSpPr>
        <p:spPr>
          <a:xfrm>
            <a:off x="2839150" y="4889821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06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8"/>
          <p:cNvSpPr/>
          <p:nvPr/>
        </p:nvSpPr>
        <p:spPr>
          <a:xfrm>
            <a:off x="4871826" y="4853012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Conclusions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2902398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3102" y="1549539"/>
            <a:ext cx="1060501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/>
              <a:t>The reliability of passive systems under all accidental conditions foreseen should be proved</a:t>
            </a:r>
            <a:r>
              <a:rPr lang="en-GB" sz="2000" dirty="0" smtClean="0"/>
              <a:t>.</a:t>
            </a:r>
            <a:endParaRPr lang="en-GB" sz="2000" dirty="0" smtClean="0">
              <a:solidFill>
                <a:srgbClr val="000772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0772"/>
                </a:solidFill>
              </a:rPr>
              <a:t>High-Temperature </a:t>
            </a:r>
            <a:r>
              <a:rPr lang="en-GB" sz="2000" dirty="0" smtClean="0">
                <a:solidFill>
                  <a:srgbClr val="000772"/>
                </a:solidFill>
              </a:rPr>
              <a:t>Gas-Cooled Reactors</a:t>
            </a:r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high integrity </a:t>
            </a:r>
            <a:r>
              <a:rPr lang="en-US" dirty="0" smtClean="0"/>
              <a:t>of </a:t>
            </a:r>
            <a:r>
              <a:rPr lang="en-US" dirty="0"/>
              <a:t>fuel TRISO </a:t>
            </a:r>
            <a:r>
              <a:rPr lang="en-US" dirty="0" smtClean="0"/>
              <a:t>particles </a:t>
            </a:r>
            <a:r>
              <a:rPr lang="en-US" dirty="0"/>
              <a:t>would allow considering </a:t>
            </a:r>
            <a:r>
              <a:rPr lang="en-US" dirty="0" smtClean="0"/>
              <a:t>a </a:t>
            </a:r>
            <a:r>
              <a:rPr lang="en-US" b="1" dirty="0" smtClean="0"/>
              <a:t>filtered confinement </a:t>
            </a:r>
            <a:r>
              <a:rPr lang="en-US" dirty="0" smtClean="0"/>
              <a:t>as third barrier.</a:t>
            </a:r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Water traps would provide additional </a:t>
            </a:r>
            <a:r>
              <a:rPr lang="en-GB" dirty="0" smtClean="0"/>
              <a:t>safety features.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772"/>
                </a:solidFill>
              </a:rPr>
              <a:t>Sodium Fast Reactors</a:t>
            </a:r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Any </a:t>
            </a:r>
            <a:r>
              <a:rPr lang="en-GB" b="1" dirty="0"/>
              <a:t>extrapolation from </a:t>
            </a:r>
            <a:r>
              <a:rPr lang="en-GB" b="1" dirty="0" smtClean="0"/>
              <a:t>water-cooled reactors</a:t>
            </a:r>
            <a:r>
              <a:rPr lang="en-GB" dirty="0" smtClean="0"/>
              <a:t> to </a:t>
            </a:r>
            <a:r>
              <a:rPr lang="en-GB" dirty="0"/>
              <a:t>sodium </a:t>
            </a:r>
            <a:r>
              <a:rPr lang="en-GB" dirty="0" smtClean="0"/>
              <a:t>is impossible (</a:t>
            </a:r>
            <a:r>
              <a:rPr lang="en-GB" dirty="0"/>
              <a:t>large differences in the coolant </a:t>
            </a:r>
            <a:r>
              <a:rPr lang="en-GB" dirty="0" smtClean="0"/>
              <a:t>properties).</a:t>
            </a:r>
            <a:endParaRPr lang="en-GB" dirty="0"/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Coolant – FP interaction</a:t>
            </a:r>
            <a:r>
              <a:rPr lang="en-GB" dirty="0" smtClean="0"/>
              <a:t> model needs basic properties (</a:t>
            </a:r>
            <a:r>
              <a:rPr lang="en-GB" dirty="0" err="1" smtClean="0"/>
              <a:t>i.e</a:t>
            </a:r>
            <a:r>
              <a:rPr lang="en-GB" dirty="0" smtClean="0"/>
              <a:t> mass transport properties) and considering  oxidizing environments (i.e., pool and sprays Na fires).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772"/>
                </a:solidFill>
              </a:rPr>
              <a:t>Light Water - </a:t>
            </a:r>
            <a:r>
              <a:rPr lang="en-GB" sz="2000" dirty="0" smtClean="0">
                <a:solidFill>
                  <a:srgbClr val="000772"/>
                </a:solidFill>
              </a:rPr>
              <a:t>SMRs </a:t>
            </a:r>
            <a:endParaRPr lang="en-GB" sz="2000" dirty="0">
              <a:solidFill>
                <a:srgbClr val="000772"/>
              </a:solidFill>
            </a:endParaRPr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SMR Implementation opportunity needs research to address </a:t>
            </a:r>
            <a:r>
              <a:rPr lang="en-GB" b="1" dirty="0" smtClean="0"/>
              <a:t>safety related open issues</a:t>
            </a:r>
            <a:r>
              <a:rPr lang="en-GB" dirty="0" smtClean="0"/>
              <a:t>. </a:t>
            </a:r>
            <a:endParaRPr lang="en-GB" dirty="0"/>
          </a:p>
          <a:p>
            <a:pPr marL="642938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Research might identify </a:t>
            </a:r>
            <a:r>
              <a:rPr lang="en-GB" b="1" dirty="0"/>
              <a:t>prevailing boundary conditions</a:t>
            </a:r>
            <a:r>
              <a:rPr lang="en-GB" dirty="0"/>
              <a:t> </a:t>
            </a:r>
            <a:r>
              <a:rPr lang="en-GB" dirty="0" smtClean="0"/>
              <a:t>and characterize the </a:t>
            </a:r>
            <a:r>
              <a:rPr lang="en-GB" b="1" dirty="0"/>
              <a:t>safety systems response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5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5290"/>
          <a:stretch/>
        </p:blipFill>
        <p:spPr>
          <a:xfrm>
            <a:off x="-355" y="0"/>
            <a:ext cx="12192356" cy="4464496"/>
          </a:xfrm>
          <a:prstGeom prst="rect">
            <a:avLst/>
          </a:prstGeom>
        </p:spPr>
      </p:pic>
      <p:sp>
        <p:nvSpPr>
          <p:cNvPr id="3" name="11 CuadroTexto"/>
          <p:cNvSpPr txBox="1"/>
          <p:nvPr/>
        </p:nvSpPr>
        <p:spPr>
          <a:xfrm>
            <a:off x="335360" y="4485887"/>
            <a:ext cx="1159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s-ES" sz="6000" b="1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9 CuadroTexto"/>
          <p:cNvSpPr txBox="1"/>
          <p:nvPr/>
        </p:nvSpPr>
        <p:spPr>
          <a:xfrm>
            <a:off x="3896810" y="5569190"/>
            <a:ext cx="4470387" cy="107721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uisen.herranz@ciemat.es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36" y="3099144"/>
            <a:ext cx="5367407" cy="328297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88108"/>
            <a:ext cx="2081660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59006" y="1457931"/>
            <a:ext cx="9913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CIEMAT has committed for more than a decade to research on safety of advanced reactors with a direct projection to Small Modular Reactors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The technologies addressed (HTGRs, SFRs &amp; LW-SMR) represent a significant fraction of SMRs design reactors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281746" y="6105123"/>
            <a:ext cx="280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Data </a:t>
            </a:r>
            <a:r>
              <a:rPr lang="es-ES" sz="1200" b="1" dirty="0" err="1" smtClean="0"/>
              <a:t>source</a:t>
            </a:r>
            <a:r>
              <a:rPr lang="es-ES" sz="1200" b="1" dirty="0" smtClean="0"/>
              <a:t>: </a:t>
            </a:r>
            <a:r>
              <a:rPr lang="es-ES" sz="1200" b="1" i="1" dirty="0" smtClean="0"/>
              <a:t>aris.iaea.org/</a:t>
            </a:r>
            <a:r>
              <a:rPr lang="es-ES" sz="1200" b="1" i="1" dirty="0" err="1" smtClean="0"/>
              <a:t>TechnicalData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90053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4302203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CIEMAT’s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14">
            <a:extLst/>
          </p:cNvPr>
          <p:cNvSpPr/>
          <p:nvPr/>
        </p:nvSpPr>
        <p:spPr>
          <a:xfrm>
            <a:off x="6213424" y="5091572"/>
            <a:ext cx="2916324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ESFR-SMART</a:t>
            </a:r>
          </a:p>
        </p:txBody>
      </p:sp>
      <p:sp>
        <p:nvSpPr>
          <p:cNvPr id="10" name="Rectángulo: esquinas redondeadas 2">
            <a:extLst/>
          </p:cNvPr>
          <p:cNvSpPr/>
          <p:nvPr/>
        </p:nvSpPr>
        <p:spPr>
          <a:xfrm>
            <a:off x="560796" y="3033601"/>
            <a:ext cx="1702124" cy="2153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RAPHAEL</a:t>
            </a:r>
          </a:p>
        </p:txBody>
      </p:sp>
      <p:sp>
        <p:nvSpPr>
          <p:cNvPr id="11" name="Rectángulo: esquinas redondeadas 10">
            <a:extLst/>
          </p:cNvPr>
          <p:cNvSpPr/>
          <p:nvPr/>
        </p:nvSpPr>
        <p:spPr>
          <a:xfrm>
            <a:off x="1138036" y="3752520"/>
            <a:ext cx="2592997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CP-ESFR</a:t>
            </a:r>
          </a:p>
        </p:txBody>
      </p:sp>
      <p:sp>
        <p:nvSpPr>
          <p:cNvPr id="12" name="Rectángulo: esquinas redondeadas 12">
            <a:extLst/>
          </p:cNvPr>
          <p:cNvSpPr/>
          <p:nvPr/>
        </p:nvSpPr>
        <p:spPr>
          <a:xfrm>
            <a:off x="2793068" y="4576652"/>
            <a:ext cx="2736280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JASMIN</a:t>
            </a:r>
          </a:p>
        </p:txBody>
      </p:sp>
      <p:pic>
        <p:nvPicPr>
          <p:cNvPr id="13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56" y="3045734"/>
            <a:ext cx="796496" cy="5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99" y="3757501"/>
            <a:ext cx="606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72640"/>
              </p:ext>
            </p:extLst>
          </p:nvPr>
        </p:nvGraphicFramePr>
        <p:xfrm>
          <a:off x="5565352" y="4576651"/>
          <a:ext cx="1525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6" imgW="23630400" imgH="8165520" progId="Word.Document.8">
                  <p:embed/>
                </p:oleObj>
              </mc:Choice>
              <mc:Fallback>
                <p:oleObj name="Document" r:id="rId6" imgW="23630400" imgH="8165520" progId="Word.Document.8">
                  <p:embed/>
                  <p:pic>
                    <p:nvPicPr>
                      <p:cNvPr id="52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52" y="4576651"/>
                        <a:ext cx="1525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54" y="5080750"/>
            <a:ext cx="571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: esquinas redondeadas 14">
            <a:extLst/>
          </p:cNvPr>
          <p:cNvSpPr/>
          <p:nvPr/>
        </p:nvSpPr>
        <p:spPr>
          <a:xfrm>
            <a:off x="9241326" y="5847655"/>
            <a:ext cx="2660730" cy="21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SASPAM-SA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8" name="Immagine 8">
            <a:extLst>
              <a:ext uri="{FF2B5EF4-FFF2-40B4-BE49-F238E27FC236}">
                <a16:creationId xmlns:a16="http://schemas.microsoft.com/office/drawing/2014/main" id="{E4217E8F-E95D-9217-DEC2-F919D1691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4552" y="6163295"/>
            <a:ext cx="926692" cy="292230"/>
          </a:xfrm>
          <a:prstGeom prst="rect">
            <a:avLst/>
          </a:prstGeom>
        </p:spPr>
      </p:pic>
      <p:sp>
        <p:nvSpPr>
          <p:cNvPr id="19" name="Rectángulo: esquinas redondeadas 2">
            <a:extLst/>
          </p:cNvPr>
          <p:cNvSpPr/>
          <p:nvPr/>
        </p:nvSpPr>
        <p:spPr>
          <a:xfrm>
            <a:off x="145404" y="2033169"/>
            <a:ext cx="739502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PBMR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830" y="2024844"/>
            <a:ext cx="1122444" cy="34175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93152" y="3229816"/>
            <a:ext cx="314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FP6-EURATOM-NUCTECH 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15/04/2005 – 14/04/2010 </a:t>
            </a:r>
            <a:endParaRPr lang="en-GB" altLang="en-US" sz="1200" b="1" dirty="0"/>
          </a:p>
        </p:txBody>
      </p:sp>
      <p:sp>
        <p:nvSpPr>
          <p:cNvPr id="22" name="Rectángulo 21"/>
          <p:cNvSpPr/>
          <p:nvPr/>
        </p:nvSpPr>
        <p:spPr>
          <a:xfrm>
            <a:off x="1064852" y="3969060"/>
            <a:ext cx="296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FP7-EURATOM-FISSION</a:t>
            </a:r>
            <a:endParaRPr lang="en-GB" altLang="en-US" sz="1200" b="1" dirty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01/01/2009 </a:t>
            </a:r>
            <a:r>
              <a:rPr lang="es-ES" altLang="en-US" sz="1200" b="1" dirty="0"/>
              <a:t>– 30/06/2013 </a:t>
            </a:r>
            <a:endParaRPr lang="en-GB" altLang="en-US" sz="1200" b="1" dirty="0"/>
          </a:p>
        </p:txBody>
      </p:sp>
      <p:sp>
        <p:nvSpPr>
          <p:cNvPr id="23" name="Rectángulo 22"/>
          <p:cNvSpPr/>
          <p:nvPr/>
        </p:nvSpPr>
        <p:spPr>
          <a:xfrm>
            <a:off x="2745689" y="4803539"/>
            <a:ext cx="299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FP7-EURATOM-FISSION</a:t>
            </a:r>
            <a:endParaRPr lang="en-GB" sz="1200" b="1" dirty="0" smtClean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01/12/2011 – 31/05/2016 </a:t>
            </a:r>
            <a:endParaRPr lang="en-GB" sz="1200" b="1" dirty="0"/>
          </a:p>
        </p:txBody>
      </p:sp>
      <p:sp>
        <p:nvSpPr>
          <p:cNvPr id="24" name="Rectángulo 23"/>
          <p:cNvSpPr/>
          <p:nvPr/>
        </p:nvSpPr>
        <p:spPr>
          <a:xfrm>
            <a:off x="6197063" y="5315129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01/09/2017 </a:t>
            </a:r>
            <a:r>
              <a:rPr lang="es-ES" sz="1200" b="1" dirty="0"/>
              <a:t>– 31/08/2022 </a:t>
            </a:r>
            <a:endParaRPr lang="en-GB" sz="1200" b="1" dirty="0"/>
          </a:p>
        </p:txBody>
      </p:sp>
      <p:sp>
        <p:nvSpPr>
          <p:cNvPr id="25" name="Rectángulo 24"/>
          <p:cNvSpPr/>
          <p:nvPr/>
        </p:nvSpPr>
        <p:spPr>
          <a:xfrm>
            <a:off x="8884295" y="6099683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01/10/2022 </a:t>
            </a:r>
            <a:r>
              <a:rPr lang="es-ES" sz="1200" b="1" dirty="0"/>
              <a:t>– </a:t>
            </a:r>
            <a:r>
              <a:rPr lang="es-ES" sz="1200" b="1" dirty="0" smtClean="0"/>
              <a:t>30/09/2026 </a:t>
            </a:r>
            <a:endParaRPr lang="en-GB" sz="1200" b="1" dirty="0"/>
          </a:p>
        </p:txBody>
      </p:sp>
      <p:sp>
        <p:nvSpPr>
          <p:cNvPr id="26" name="Rectángulo 25"/>
          <p:cNvSpPr/>
          <p:nvPr/>
        </p:nvSpPr>
        <p:spPr>
          <a:xfrm>
            <a:off x="50106" y="2277602"/>
            <a:ext cx="31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PBMR-CIEMAT </a:t>
            </a:r>
            <a:r>
              <a:rPr lang="es-ES" altLang="en-US" sz="1200" b="1" dirty="0" err="1" smtClean="0"/>
              <a:t>agreement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01/06/2007 – 31/10/2007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03/06/2008 </a:t>
            </a:r>
            <a:r>
              <a:rPr lang="es-ES" altLang="en-US" sz="1200" b="1" dirty="0" smtClean="0"/>
              <a:t>– 31/12/2009 </a:t>
            </a:r>
            <a:endParaRPr lang="en-GB" altLang="en-US" sz="1200" b="1" dirty="0"/>
          </a:p>
        </p:txBody>
      </p:sp>
      <p:grpSp>
        <p:nvGrpSpPr>
          <p:cNvPr id="27" name="Grupo 26"/>
          <p:cNvGrpSpPr/>
          <p:nvPr/>
        </p:nvGrpSpPr>
        <p:grpSpPr>
          <a:xfrm>
            <a:off x="153282" y="1455168"/>
            <a:ext cx="11811370" cy="288032"/>
            <a:chOff x="-350774" y="1455168"/>
            <a:chExt cx="11811370" cy="288032"/>
          </a:xfrm>
        </p:grpSpPr>
        <p:grpSp>
          <p:nvGrpSpPr>
            <p:cNvPr id="28" name="Grupo 27"/>
            <p:cNvGrpSpPr/>
            <p:nvPr/>
          </p:nvGrpSpPr>
          <p:grpSpPr>
            <a:xfrm>
              <a:off x="-350774" y="1455168"/>
              <a:ext cx="11811370" cy="288032"/>
              <a:chOff x="-350774" y="1455168"/>
              <a:chExt cx="11811370" cy="288032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236872" y="1455168"/>
                <a:ext cx="11223724" cy="288032"/>
                <a:chOff x="236873" y="944724"/>
                <a:chExt cx="9705710" cy="275409"/>
              </a:xfrm>
            </p:grpSpPr>
            <p:grpSp>
              <p:nvGrpSpPr>
                <p:cNvPr id="32" name="Grupo 46"/>
                <p:cNvGrpSpPr>
                  <a:grpSpLocks/>
                </p:cNvGrpSpPr>
                <p:nvPr/>
              </p:nvGrpSpPr>
              <p:grpSpPr bwMode="auto">
                <a:xfrm>
                  <a:off x="236873" y="94472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67" name="25 Cheurón"/>
                  <p:cNvSpPr/>
                  <p:nvPr/>
                </p:nvSpPr>
                <p:spPr>
                  <a:xfrm>
                    <a:off x="1041810" y="1808784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8" name="Cheurón 4"/>
                  <p:cNvSpPr/>
                  <p:nvPr/>
                </p:nvSpPr>
                <p:spPr>
                  <a:xfrm>
                    <a:off x="1167407" y="1808784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2008</a:t>
                    </a:r>
                  </a:p>
                </p:txBody>
              </p:sp>
              <p:sp>
                <p:nvSpPr>
                  <p:cNvPr id="69" name="28 Cheurón"/>
                  <p:cNvSpPr/>
                  <p:nvPr/>
                </p:nvSpPr>
                <p:spPr>
                  <a:xfrm>
                    <a:off x="1607884" y="1810374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0" name="Cheurón 4"/>
                  <p:cNvSpPr/>
                  <p:nvPr/>
                </p:nvSpPr>
                <p:spPr>
                  <a:xfrm>
                    <a:off x="1731712" y="1810374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2009</a:t>
                    </a:r>
                  </a:p>
                </p:txBody>
              </p:sp>
              <p:sp>
                <p:nvSpPr>
                  <p:cNvPr id="71" name="31 Cheurón"/>
                  <p:cNvSpPr/>
                  <p:nvPr/>
                </p:nvSpPr>
                <p:spPr>
                  <a:xfrm>
                    <a:off x="2172188" y="1813553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2" name="Cheurón 4"/>
                  <p:cNvSpPr/>
                  <p:nvPr/>
                </p:nvSpPr>
                <p:spPr>
                  <a:xfrm>
                    <a:off x="2297786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2010</a:t>
                    </a:r>
                  </a:p>
                </p:txBody>
              </p:sp>
              <p:sp>
                <p:nvSpPr>
                  <p:cNvPr id="73" name="34 Cheurón"/>
                  <p:cNvSpPr/>
                  <p:nvPr/>
                </p:nvSpPr>
                <p:spPr>
                  <a:xfrm>
                    <a:off x="2743569" y="1813553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4" name="Cheurón 4"/>
                  <p:cNvSpPr/>
                  <p:nvPr/>
                </p:nvSpPr>
                <p:spPr>
                  <a:xfrm>
                    <a:off x="2867398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2011</a:t>
                    </a:r>
                  </a:p>
                </p:txBody>
              </p:sp>
            </p:grpSp>
            <p:grpSp>
              <p:nvGrpSpPr>
                <p:cNvPr id="33" name="Grupo 82"/>
                <p:cNvGrpSpPr>
                  <a:grpSpLocks/>
                </p:cNvGrpSpPr>
                <p:nvPr/>
              </p:nvGrpSpPr>
              <p:grpSpPr bwMode="auto">
                <a:xfrm>
                  <a:off x="2270410" y="94799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59" name="25 Cheurón"/>
                  <p:cNvSpPr/>
                  <p:nvPr/>
                </p:nvSpPr>
                <p:spPr>
                  <a:xfrm>
                    <a:off x="1041866" y="1808689"/>
                    <a:ext cx="624451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0" name="Cheurón 4"/>
                  <p:cNvSpPr/>
                  <p:nvPr/>
                </p:nvSpPr>
                <p:spPr>
                  <a:xfrm>
                    <a:off x="1167464" y="1808689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2012</a:t>
                    </a:r>
                  </a:p>
                </p:txBody>
              </p:sp>
              <p:sp>
                <p:nvSpPr>
                  <p:cNvPr id="61" name="28 Cheurón"/>
                  <p:cNvSpPr/>
                  <p:nvPr/>
                </p:nvSpPr>
                <p:spPr>
                  <a:xfrm>
                    <a:off x="1607939" y="1810279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2" name="Cheurón 4"/>
                  <p:cNvSpPr/>
                  <p:nvPr/>
                </p:nvSpPr>
                <p:spPr>
                  <a:xfrm>
                    <a:off x="1731768" y="1810279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2013</a:t>
                    </a:r>
                  </a:p>
                </p:txBody>
              </p:sp>
              <p:sp>
                <p:nvSpPr>
                  <p:cNvPr id="63" name="31 Cheurón"/>
                  <p:cNvSpPr/>
                  <p:nvPr/>
                </p:nvSpPr>
                <p:spPr>
                  <a:xfrm>
                    <a:off x="2172245" y="1813458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4" name="Cheurón 4"/>
                  <p:cNvSpPr/>
                  <p:nvPr/>
                </p:nvSpPr>
                <p:spPr>
                  <a:xfrm>
                    <a:off x="2297842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2014</a:t>
                    </a:r>
                  </a:p>
                </p:txBody>
              </p:sp>
              <p:sp>
                <p:nvSpPr>
                  <p:cNvPr id="65" name="34 Cheurón"/>
                  <p:cNvSpPr/>
                  <p:nvPr/>
                </p:nvSpPr>
                <p:spPr>
                  <a:xfrm>
                    <a:off x="2743625" y="1813458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6" name="Cheurón 4"/>
                  <p:cNvSpPr/>
                  <p:nvPr/>
                </p:nvSpPr>
                <p:spPr>
                  <a:xfrm>
                    <a:off x="2867454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2015</a:t>
                    </a:r>
                  </a:p>
                </p:txBody>
              </p:sp>
            </p:grpSp>
            <p:grpSp>
              <p:nvGrpSpPr>
                <p:cNvPr id="34" name="Grupo 107"/>
                <p:cNvGrpSpPr>
                  <a:grpSpLocks/>
                </p:cNvGrpSpPr>
                <p:nvPr/>
              </p:nvGrpSpPr>
              <p:grpSpPr bwMode="auto">
                <a:xfrm>
                  <a:off x="6339223" y="957424"/>
                  <a:ext cx="1576387" cy="254000"/>
                  <a:chOff x="1042344" y="1808702"/>
                  <a:chExt cx="1756596" cy="254342"/>
                </a:xfrm>
              </p:grpSpPr>
              <p:sp>
                <p:nvSpPr>
                  <p:cNvPr id="53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4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2020</a:t>
                    </a:r>
                  </a:p>
                </p:txBody>
              </p:sp>
              <p:sp>
                <p:nvSpPr>
                  <p:cNvPr id="55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6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2021</a:t>
                    </a:r>
                  </a:p>
                </p:txBody>
              </p:sp>
              <p:sp>
                <p:nvSpPr>
                  <p:cNvPr id="57" name="31 Cheurón"/>
                  <p:cNvSpPr/>
                  <p:nvPr/>
                </p:nvSpPr>
                <p:spPr>
                  <a:xfrm>
                    <a:off x="2172721" y="1813471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8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2022</a:t>
                    </a:r>
                  </a:p>
                </p:txBody>
              </p:sp>
            </p:grpSp>
            <p:grpSp>
              <p:nvGrpSpPr>
                <p:cNvPr id="35" name="Grupo 116"/>
                <p:cNvGrpSpPr>
                  <a:grpSpLocks/>
                </p:cNvGrpSpPr>
                <p:nvPr/>
              </p:nvGrpSpPr>
              <p:grpSpPr bwMode="auto">
                <a:xfrm>
                  <a:off x="4306533" y="952275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45" name="25 Cheurón"/>
                  <p:cNvSpPr/>
                  <p:nvPr/>
                </p:nvSpPr>
                <p:spPr>
                  <a:xfrm>
                    <a:off x="1042579" y="1809172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6" name="Cheurón 4"/>
                  <p:cNvSpPr/>
                  <p:nvPr/>
                </p:nvSpPr>
                <p:spPr>
                  <a:xfrm>
                    <a:off x="1168176" y="180917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2016</a:t>
                    </a:r>
                  </a:p>
                </p:txBody>
              </p:sp>
              <p:sp>
                <p:nvSpPr>
                  <p:cNvPr id="47" name="28 Cheurón"/>
                  <p:cNvSpPr/>
                  <p:nvPr/>
                </p:nvSpPr>
                <p:spPr>
                  <a:xfrm>
                    <a:off x="1608653" y="1810761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8" name="Cheurón 4"/>
                  <p:cNvSpPr/>
                  <p:nvPr/>
                </p:nvSpPr>
                <p:spPr>
                  <a:xfrm>
                    <a:off x="1732481" y="1810761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2017</a:t>
                    </a:r>
                  </a:p>
                </p:txBody>
              </p:sp>
              <p:sp>
                <p:nvSpPr>
                  <p:cNvPr id="49" name="31 Cheurón"/>
                  <p:cNvSpPr/>
                  <p:nvPr/>
                </p:nvSpPr>
                <p:spPr>
                  <a:xfrm>
                    <a:off x="2172957" y="1813940"/>
                    <a:ext cx="62621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0" name="Cheurón 4"/>
                  <p:cNvSpPr/>
                  <p:nvPr/>
                </p:nvSpPr>
                <p:spPr>
                  <a:xfrm>
                    <a:off x="2298555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2018</a:t>
                    </a:r>
                  </a:p>
                </p:txBody>
              </p:sp>
              <p:sp>
                <p:nvSpPr>
                  <p:cNvPr id="51" name="34 Cheurón"/>
                  <p:cNvSpPr/>
                  <p:nvPr/>
                </p:nvSpPr>
                <p:spPr>
                  <a:xfrm>
                    <a:off x="2744338" y="1813940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2" name="Cheurón 4"/>
                  <p:cNvSpPr/>
                  <p:nvPr/>
                </p:nvSpPr>
                <p:spPr>
                  <a:xfrm>
                    <a:off x="2868167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2019</a:t>
                    </a:r>
                  </a:p>
                </p:txBody>
              </p:sp>
            </p:grpSp>
            <p:grpSp>
              <p:nvGrpSpPr>
                <p:cNvPr id="36" name="Grupo 107"/>
                <p:cNvGrpSpPr>
                  <a:grpSpLocks/>
                </p:cNvGrpSpPr>
                <p:nvPr/>
              </p:nvGrpSpPr>
              <p:grpSpPr bwMode="auto">
                <a:xfrm>
                  <a:off x="7860196" y="956427"/>
                  <a:ext cx="1574769" cy="258639"/>
                  <a:chOff x="1042344" y="1804057"/>
                  <a:chExt cx="1754793" cy="258987"/>
                </a:xfrm>
              </p:grpSpPr>
              <p:sp>
                <p:nvSpPr>
                  <p:cNvPr id="39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0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2023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2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2024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31 Cheurón"/>
                  <p:cNvSpPr/>
                  <p:nvPr/>
                </p:nvSpPr>
                <p:spPr>
                  <a:xfrm>
                    <a:off x="2172721" y="1804057"/>
                    <a:ext cx="624416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4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2025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" name="34 Cheurón"/>
                <p:cNvSpPr/>
                <p:nvPr/>
              </p:nvSpPr>
              <p:spPr bwMode="auto">
                <a:xfrm>
                  <a:off x="9382196" y="961064"/>
                  <a:ext cx="560387" cy="249238"/>
                </a:xfrm>
                <a:prstGeom prst="chevron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38100" cap="flat" cmpd="sng" algn="ctr">
                  <a:solidFill>
                    <a:srgbClr val="000772"/>
                  </a:solidFill>
                  <a:prstDash val="solid"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alpha val="48000"/>
                      <a:satMod val="105000"/>
                    </a:sysClr>
                  </a:outerShdw>
                </a:effectLst>
              </p:spPr>
            </p:sp>
            <p:sp>
              <p:nvSpPr>
                <p:cNvPr id="38" name="Cheurón 4"/>
                <p:cNvSpPr/>
                <p:nvPr/>
              </p:nvSpPr>
              <p:spPr bwMode="auto">
                <a:xfrm>
                  <a:off x="9503866" y="970896"/>
                  <a:ext cx="336550" cy="24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48006" tIns="16002" rIns="16002" bIns="16002" spcCol="1270" anchor="ctr"/>
                <a:lstStyle/>
                <a:p>
                  <a:pPr algn="ctr" defTabSz="5334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r>
                    <a:rPr lang="es-ES" sz="1000" b="1" i="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rPr>
                    <a:t>2026</a:t>
                  </a:r>
                  <a:endParaRPr lang="es-ES" sz="1000" b="1" i="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25 Cheurón"/>
              <p:cNvSpPr/>
              <p:nvPr/>
            </p:nvSpPr>
            <p:spPr bwMode="auto">
              <a:xfrm>
                <a:off x="-350774" y="1458305"/>
                <a:ext cx="648034" cy="260662"/>
              </a:xfrm>
              <a:prstGeom prst="chevron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000772"/>
                </a:solidFill>
                <a:prstDash val="solid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alpha val="48000"/>
                    <a:satMod val="105000"/>
                  </a:sysClr>
                </a:outerShdw>
              </a:effectLst>
            </p:spPr>
          </p:sp>
        </p:grpSp>
        <p:sp>
          <p:nvSpPr>
            <p:cNvPr id="29" name="Cheurón 4"/>
            <p:cNvSpPr/>
            <p:nvPr/>
          </p:nvSpPr>
          <p:spPr bwMode="auto">
            <a:xfrm>
              <a:off x="-226411" y="1455168"/>
              <a:ext cx="389188" cy="260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8006" tIns="16002" rIns="16002" bIns="16002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000" b="1" i="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2007</a:t>
              </a:r>
              <a:endParaRPr lang="es-ES" sz="1000" b="1" i="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4">
            <a:extLst/>
          </p:cNvPr>
          <p:cNvSpPr/>
          <p:nvPr/>
        </p:nvSpPr>
        <p:spPr>
          <a:xfrm>
            <a:off x="9241326" y="5847655"/>
            <a:ext cx="2660730" cy="21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SASPAM-SA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8" name="Immagine 8">
            <a:extLst>
              <a:ext uri="{FF2B5EF4-FFF2-40B4-BE49-F238E27FC236}">
                <a16:creationId xmlns:a16="http://schemas.microsoft.com/office/drawing/2014/main" id="{E4217E8F-E95D-9217-DEC2-F919D1691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552" y="6163295"/>
            <a:ext cx="926692" cy="29223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8884295" y="6099683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01/10/2022 </a:t>
            </a:r>
            <a:r>
              <a:rPr lang="es-ES" sz="1200" b="1" dirty="0"/>
              <a:t>– </a:t>
            </a:r>
            <a:r>
              <a:rPr lang="es-ES" sz="1200" b="1" dirty="0" smtClean="0"/>
              <a:t>30/09/2026 </a:t>
            </a:r>
            <a:endParaRPr lang="en-GB" sz="1200" b="1" dirty="0"/>
          </a:p>
        </p:txBody>
      </p:sp>
      <p:sp>
        <p:nvSpPr>
          <p:cNvPr id="77" name="Rectángulo 76"/>
          <p:cNvSpPr/>
          <p:nvPr/>
        </p:nvSpPr>
        <p:spPr>
          <a:xfrm>
            <a:off x="8917771" y="5833888"/>
            <a:ext cx="3274230" cy="716439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14">
            <a:extLst/>
          </p:cNvPr>
          <p:cNvSpPr/>
          <p:nvPr/>
        </p:nvSpPr>
        <p:spPr>
          <a:xfrm>
            <a:off x="6213424" y="5091572"/>
            <a:ext cx="2916324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ESFR-SMART</a:t>
            </a:r>
          </a:p>
        </p:txBody>
      </p:sp>
      <p:pic>
        <p:nvPicPr>
          <p:cNvPr id="16" name="Imagen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54" y="5080750"/>
            <a:ext cx="571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6197063" y="5315129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01/09/2017 </a:t>
            </a:r>
            <a:r>
              <a:rPr lang="es-ES" sz="1200" b="1" dirty="0"/>
              <a:t>– 31/08/2022 </a:t>
            </a:r>
            <a:endParaRPr lang="en-GB" sz="1200" b="1" dirty="0"/>
          </a:p>
        </p:txBody>
      </p:sp>
      <p:sp>
        <p:nvSpPr>
          <p:cNvPr id="76" name="Rectángulo 75"/>
          <p:cNvSpPr/>
          <p:nvPr/>
        </p:nvSpPr>
        <p:spPr>
          <a:xfrm>
            <a:off x="6213424" y="5063732"/>
            <a:ext cx="3620811" cy="716439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2">
            <a:extLst/>
          </p:cNvPr>
          <p:cNvSpPr/>
          <p:nvPr/>
        </p:nvSpPr>
        <p:spPr>
          <a:xfrm>
            <a:off x="2793068" y="4576652"/>
            <a:ext cx="2736280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JASMIN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66886"/>
              </p:ext>
            </p:extLst>
          </p:nvPr>
        </p:nvGraphicFramePr>
        <p:xfrm>
          <a:off x="5565352" y="4576651"/>
          <a:ext cx="1525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6" imgW="23630400" imgH="8165520" progId="Word.Document.8">
                  <p:embed/>
                </p:oleObj>
              </mc:Choice>
              <mc:Fallback>
                <p:oleObj name="Document" r:id="rId6" imgW="23630400" imgH="8165520" progId="Word.Document.8">
                  <p:embed/>
                  <p:pic>
                    <p:nvPicPr>
                      <p:cNvPr id="15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52" y="4576651"/>
                        <a:ext cx="1525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22"/>
          <p:cNvSpPr/>
          <p:nvPr/>
        </p:nvSpPr>
        <p:spPr>
          <a:xfrm>
            <a:off x="2745689" y="4803539"/>
            <a:ext cx="299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FP7-EURATOM-FISSION</a:t>
            </a:r>
            <a:endParaRPr lang="en-GB" sz="1200" b="1" dirty="0" smtClean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01/12/2011 – 31/05/2016 </a:t>
            </a:r>
            <a:endParaRPr lang="en-GB" sz="1200" b="1" dirty="0"/>
          </a:p>
        </p:txBody>
      </p:sp>
      <p:sp>
        <p:nvSpPr>
          <p:cNvPr id="75" name="Rectángulo 74"/>
          <p:cNvSpPr/>
          <p:nvPr/>
        </p:nvSpPr>
        <p:spPr>
          <a:xfrm>
            <a:off x="2799195" y="4556430"/>
            <a:ext cx="4268883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/>
          </p:cNvPr>
          <p:cNvSpPr/>
          <p:nvPr/>
        </p:nvSpPr>
        <p:spPr>
          <a:xfrm>
            <a:off x="1138036" y="3752520"/>
            <a:ext cx="2592997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CP-ESFR</a:t>
            </a:r>
          </a:p>
        </p:txBody>
      </p:sp>
      <p:pic>
        <p:nvPicPr>
          <p:cNvPr id="14" name="Imagen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99" y="3757501"/>
            <a:ext cx="606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64852" y="3969060"/>
            <a:ext cx="296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FP7-EURATOM-FISSION</a:t>
            </a:r>
            <a:endParaRPr lang="en-GB" altLang="en-US" sz="1200" b="1" dirty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01/01/2009 </a:t>
            </a:r>
            <a:r>
              <a:rPr lang="es-ES" altLang="en-US" sz="1200" b="1" dirty="0"/>
              <a:t>– 30/06/2013 </a:t>
            </a:r>
            <a:endParaRPr lang="en-GB" altLang="en-US" sz="1200" b="1" dirty="0"/>
          </a:p>
        </p:txBody>
      </p:sp>
      <p:sp>
        <p:nvSpPr>
          <p:cNvPr id="3" name="Rectángulo 2"/>
          <p:cNvSpPr/>
          <p:nvPr/>
        </p:nvSpPr>
        <p:spPr>
          <a:xfrm>
            <a:off x="1138036" y="3741090"/>
            <a:ext cx="3275188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203677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2">
            <a:extLst/>
          </p:cNvPr>
          <p:cNvSpPr/>
          <p:nvPr/>
        </p:nvSpPr>
        <p:spPr>
          <a:xfrm>
            <a:off x="560796" y="3033601"/>
            <a:ext cx="1702124" cy="2153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RAPHAEL</a:t>
            </a:r>
          </a:p>
        </p:txBody>
      </p:sp>
      <p:pic>
        <p:nvPicPr>
          <p:cNvPr id="13" name="Imagen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56" y="3045734"/>
            <a:ext cx="796496" cy="5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: esquinas redondeadas 2">
            <a:extLst/>
          </p:cNvPr>
          <p:cNvSpPr/>
          <p:nvPr/>
        </p:nvSpPr>
        <p:spPr>
          <a:xfrm>
            <a:off x="145404" y="2033169"/>
            <a:ext cx="739502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PBMR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830" y="2024844"/>
            <a:ext cx="1122444" cy="34175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93152" y="3229816"/>
            <a:ext cx="314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FP6-EURATOM-NUCTECH 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15/04/2005 – 14/04/2010 </a:t>
            </a:r>
            <a:endParaRPr lang="en-GB" altLang="en-US" sz="1200" b="1" dirty="0"/>
          </a:p>
        </p:txBody>
      </p:sp>
      <p:sp>
        <p:nvSpPr>
          <p:cNvPr id="26" name="Rectángulo 25"/>
          <p:cNvSpPr/>
          <p:nvPr/>
        </p:nvSpPr>
        <p:spPr>
          <a:xfrm>
            <a:off x="50106" y="2277602"/>
            <a:ext cx="31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PBMR-CIEMAT </a:t>
            </a:r>
            <a:r>
              <a:rPr lang="es-ES" altLang="en-US" sz="1200" b="1" dirty="0" err="1" smtClean="0"/>
              <a:t>agreement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01/06/2007 – 31/10/2007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03/06/2008 – 31/12/2009 </a:t>
            </a:r>
            <a:endParaRPr lang="en-GB" altLang="en-US" sz="1200" b="1" dirty="0"/>
          </a:p>
        </p:txBody>
      </p:sp>
      <p:grpSp>
        <p:nvGrpSpPr>
          <p:cNvPr id="27" name="Grupo 26"/>
          <p:cNvGrpSpPr/>
          <p:nvPr/>
        </p:nvGrpSpPr>
        <p:grpSpPr>
          <a:xfrm>
            <a:off x="153282" y="1455168"/>
            <a:ext cx="11811370" cy="288032"/>
            <a:chOff x="-350774" y="1455168"/>
            <a:chExt cx="11811370" cy="288032"/>
          </a:xfrm>
        </p:grpSpPr>
        <p:grpSp>
          <p:nvGrpSpPr>
            <p:cNvPr id="28" name="Grupo 27"/>
            <p:cNvGrpSpPr/>
            <p:nvPr/>
          </p:nvGrpSpPr>
          <p:grpSpPr>
            <a:xfrm>
              <a:off x="-350774" y="1455168"/>
              <a:ext cx="11811370" cy="288032"/>
              <a:chOff x="-350774" y="1455168"/>
              <a:chExt cx="11811370" cy="288032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236872" y="1455168"/>
                <a:ext cx="11223724" cy="288032"/>
                <a:chOff x="236873" y="944724"/>
                <a:chExt cx="9705710" cy="275409"/>
              </a:xfrm>
            </p:grpSpPr>
            <p:grpSp>
              <p:nvGrpSpPr>
                <p:cNvPr id="32" name="Grupo 46"/>
                <p:cNvGrpSpPr>
                  <a:grpSpLocks/>
                </p:cNvGrpSpPr>
                <p:nvPr/>
              </p:nvGrpSpPr>
              <p:grpSpPr bwMode="auto">
                <a:xfrm>
                  <a:off x="236873" y="94472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67" name="25 Cheurón"/>
                  <p:cNvSpPr/>
                  <p:nvPr/>
                </p:nvSpPr>
                <p:spPr>
                  <a:xfrm>
                    <a:off x="1041810" y="1808784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8" name="Cheurón 4"/>
                  <p:cNvSpPr/>
                  <p:nvPr/>
                </p:nvSpPr>
                <p:spPr>
                  <a:xfrm>
                    <a:off x="1167407" y="1808784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2008</a:t>
                    </a:r>
                  </a:p>
                </p:txBody>
              </p:sp>
              <p:sp>
                <p:nvSpPr>
                  <p:cNvPr id="69" name="28 Cheurón"/>
                  <p:cNvSpPr/>
                  <p:nvPr/>
                </p:nvSpPr>
                <p:spPr>
                  <a:xfrm>
                    <a:off x="1607884" y="1810374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0" name="Cheurón 4"/>
                  <p:cNvSpPr/>
                  <p:nvPr/>
                </p:nvSpPr>
                <p:spPr>
                  <a:xfrm>
                    <a:off x="1731712" y="1810374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2009</a:t>
                    </a:r>
                  </a:p>
                </p:txBody>
              </p:sp>
              <p:sp>
                <p:nvSpPr>
                  <p:cNvPr id="71" name="31 Cheurón"/>
                  <p:cNvSpPr/>
                  <p:nvPr/>
                </p:nvSpPr>
                <p:spPr>
                  <a:xfrm>
                    <a:off x="2172188" y="1813553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2" name="Cheurón 4"/>
                  <p:cNvSpPr/>
                  <p:nvPr/>
                </p:nvSpPr>
                <p:spPr>
                  <a:xfrm>
                    <a:off x="2297786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2010</a:t>
                    </a:r>
                  </a:p>
                </p:txBody>
              </p:sp>
              <p:sp>
                <p:nvSpPr>
                  <p:cNvPr id="73" name="34 Cheurón"/>
                  <p:cNvSpPr/>
                  <p:nvPr/>
                </p:nvSpPr>
                <p:spPr>
                  <a:xfrm>
                    <a:off x="2743569" y="1813553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4" name="Cheurón 4"/>
                  <p:cNvSpPr/>
                  <p:nvPr/>
                </p:nvSpPr>
                <p:spPr>
                  <a:xfrm>
                    <a:off x="2867398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2011</a:t>
                    </a:r>
                  </a:p>
                </p:txBody>
              </p:sp>
            </p:grpSp>
            <p:grpSp>
              <p:nvGrpSpPr>
                <p:cNvPr id="33" name="Grupo 82"/>
                <p:cNvGrpSpPr>
                  <a:grpSpLocks/>
                </p:cNvGrpSpPr>
                <p:nvPr/>
              </p:nvGrpSpPr>
              <p:grpSpPr bwMode="auto">
                <a:xfrm>
                  <a:off x="2270410" y="94799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59" name="25 Cheurón"/>
                  <p:cNvSpPr/>
                  <p:nvPr/>
                </p:nvSpPr>
                <p:spPr>
                  <a:xfrm>
                    <a:off x="1041866" y="1808689"/>
                    <a:ext cx="624451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0" name="Cheurón 4"/>
                  <p:cNvSpPr/>
                  <p:nvPr/>
                </p:nvSpPr>
                <p:spPr>
                  <a:xfrm>
                    <a:off x="1167464" y="1808689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2012</a:t>
                    </a:r>
                  </a:p>
                </p:txBody>
              </p:sp>
              <p:sp>
                <p:nvSpPr>
                  <p:cNvPr id="61" name="28 Cheurón"/>
                  <p:cNvSpPr/>
                  <p:nvPr/>
                </p:nvSpPr>
                <p:spPr>
                  <a:xfrm>
                    <a:off x="1607939" y="1810279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2" name="Cheurón 4"/>
                  <p:cNvSpPr/>
                  <p:nvPr/>
                </p:nvSpPr>
                <p:spPr>
                  <a:xfrm>
                    <a:off x="1731768" y="1810279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2013</a:t>
                    </a:r>
                  </a:p>
                </p:txBody>
              </p:sp>
              <p:sp>
                <p:nvSpPr>
                  <p:cNvPr id="63" name="31 Cheurón"/>
                  <p:cNvSpPr/>
                  <p:nvPr/>
                </p:nvSpPr>
                <p:spPr>
                  <a:xfrm>
                    <a:off x="2172245" y="1813458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4" name="Cheurón 4"/>
                  <p:cNvSpPr/>
                  <p:nvPr/>
                </p:nvSpPr>
                <p:spPr>
                  <a:xfrm>
                    <a:off x="2297842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2014</a:t>
                    </a:r>
                  </a:p>
                </p:txBody>
              </p:sp>
              <p:sp>
                <p:nvSpPr>
                  <p:cNvPr id="65" name="34 Cheurón"/>
                  <p:cNvSpPr/>
                  <p:nvPr/>
                </p:nvSpPr>
                <p:spPr>
                  <a:xfrm>
                    <a:off x="2743625" y="1813458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6" name="Cheurón 4"/>
                  <p:cNvSpPr/>
                  <p:nvPr/>
                </p:nvSpPr>
                <p:spPr>
                  <a:xfrm>
                    <a:off x="2867454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2015</a:t>
                    </a:r>
                  </a:p>
                </p:txBody>
              </p:sp>
            </p:grpSp>
            <p:grpSp>
              <p:nvGrpSpPr>
                <p:cNvPr id="34" name="Grupo 107"/>
                <p:cNvGrpSpPr>
                  <a:grpSpLocks/>
                </p:cNvGrpSpPr>
                <p:nvPr/>
              </p:nvGrpSpPr>
              <p:grpSpPr bwMode="auto">
                <a:xfrm>
                  <a:off x="6339223" y="957424"/>
                  <a:ext cx="1576387" cy="254000"/>
                  <a:chOff x="1042344" y="1808702"/>
                  <a:chExt cx="1756596" cy="254342"/>
                </a:xfrm>
              </p:grpSpPr>
              <p:sp>
                <p:nvSpPr>
                  <p:cNvPr id="53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4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2020</a:t>
                    </a:r>
                  </a:p>
                </p:txBody>
              </p:sp>
              <p:sp>
                <p:nvSpPr>
                  <p:cNvPr id="55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6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2021</a:t>
                    </a:r>
                  </a:p>
                </p:txBody>
              </p:sp>
              <p:sp>
                <p:nvSpPr>
                  <p:cNvPr id="57" name="31 Cheurón"/>
                  <p:cNvSpPr/>
                  <p:nvPr/>
                </p:nvSpPr>
                <p:spPr>
                  <a:xfrm>
                    <a:off x="2172721" y="1813471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8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2022</a:t>
                    </a:r>
                  </a:p>
                </p:txBody>
              </p:sp>
            </p:grpSp>
            <p:grpSp>
              <p:nvGrpSpPr>
                <p:cNvPr id="35" name="Grupo 116"/>
                <p:cNvGrpSpPr>
                  <a:grpSpLocks/>
                </p:cNvGrpSpPr>
                <p:nvPr/>
              </p:nvGrpSpPr>
              <p:grpSpPr bwMode="auto">
                <a:xfrm>
                  <a:off x="4306533" y="952275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45" name="25 Cheurón"/>
                  <p:cNvSpPr/>
                  <p:nvPr/>
                </p:nvSpPr>
                <p:spPr>
                  <a:xfrm>
                    <a:off x="1042579" y="1809172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6" name="Cheurón 4"/>
                  <p:cNvSpPr/>
                  <p:nvPr/>
                </p:nvSpPr>
                <p:spPr>
                  <a:xfrm>
                    <a:off x="1168176" y="180917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2016</a:t>
                    </a:r>
                  </a:p>
                </p:txBody>
              </p:sp>
              <p:sp>
                <p:nvSpPr>
                  <p:cNvPr id="47" name="28 Cheurón"/>
                  <p:cNvSpPr/>
                  <p:nvPr/>
                </p:nvSpPr>
                <p:spPr>
                  <a:xfrm>
                    <a:off x="1608653" y="1810761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8" name="Cheurón 4"/>
                  <p:cNvSpPr/>
                  <p:nvPr/>
                </p:nvSpPr>
                <p:spPr>
                  <a:xfrm>
                    <a:off x="1732481" y="1810761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2017</a:t>
                    </a:r>
                  </a:p>
                </p:txBody>
              </p:sp>
              <p:sp>
                <p:nvSpPr>
                  <p:cNvPr id="49" name="31 Cheurón"/>
                  <p:cNvSpPr/>
                  <p:nvPr/>
                </p:nvSpPr>
                <p:spPr>
                  <a:xfrm>
                    <a:off x="2172957" y="1813940"/>
                    <a:ext cx="62621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0" name="Cheurón 4"/>
                  <p:cNvSpPr/>
                  <p:nvPr/>
                </p:nvSpPr>
                <p:spPr>
                  <a:xfrm>
                    <a:off x="2298555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2018</a:t>
                    </a:r>
                  </a:p>
                </p:txBody>
              </p:sp>
              <p:sp>
                <p:nvSpPr>
                  <p:cNvPr id="51" name="34 Cheurón"/>
                  <p:cNvSpPr/>
                  <p:nvPr/>
                </p:nvSpPr>
                <p:spPr>
                  <a:xfrm>
                    <a:off x="2744338" y="1813940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2" name="Cheurón 4"/>
                  <p:cNvSpPr/>
                  <p:nvPr/>
                </p:nvSpPr>
                <p:spPr>
                  <a:xfrm>
                    <a:off x="2868167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2019</a:t>
                    </a:r>
                  </a:p>
                </p:txBody>
              </p:sp>
            </p:grpSp>
            <p:grpSp>
              <p:nvGrpSpPr>
                <p:cNvPr id="36" name="Grupo 107"/>
                <p:cNvGrpSpPr>
                  <a:grpSpLocks/>
                </p:cNvGrpSpPr>
                <p:nvPr/>
              </p:nvGrpSpPr>
              <p:grpSpPr bwMode="auto">
                <a:xfrm>
                  <a:off x="7860196" y="956427"/>
                  <a:ext cx="1574769" cy="258639"/>
                  <a:chOff x="1042344" y="1804057"/>
                  <a:chExt cx="1754793" cy="258987"/>
                </a:xfrm>
              </p:grpSpPr>
              <p:sp>
                <p:nvSpPr>
                  <p:cNvPr id="39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0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2023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2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2024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31 Cheurón"/>
                  <p:cNvSpPr/>
                  <p:nvPr/>
                </p:nvSpPr>
                <p:spPr>
                  <a:xfrm>
                    <a:off x="2172721" y="1804057"/>
                    <a:ext cx="624416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4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2025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" name="34 Cheurón"/>
                <p:cNvSpPr/>
                <p:nvPr/>
              </p:nvSpPr>
              <p:spPr bwMode="auto">
                <a:xfrm>
                  <a:off x="9382196" y="961064"/>
                  <a:ext cx="560387" cy="249238"/>
                </a:xfrm>
                <a:prstGeom prst="chevron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38100" cap="flat" cmpd="sng" algn="ctr">
                  <a:solidFill>
                    <a:srgbClr val="000772"/>
                  </a:solidFill>
                  <a:prstDash val="solid"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alpha val="48000"/>
                      <a:satMod val="105000"/>
                    </a:sysClr>
                  </a:outerShdw>
                </a:effectLst>
              </p:spPr>
            </p:sp>
            <p:sp>
              <p:nvSpPr>
                <p:cNvPr id="38" name="Cheurón 4"/>
                <p:cNvSpPr/>
                <p:nvPr/>
              </p:nvSpPr>
              <p:spPr bwMode="auto">
                <a:xfrm>
                  <a:off x="9503866" y="970896"/>
                  <a:ext cx="336550" cy="24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48006" tIns="16002" rIns="16002" bIns="16002" spcCol="1270" anchor="ctr"/>
                <a:lstStyle/>
                <a:p>
                  <a:pPr algn="ctr" defTabSz="5334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r>
                    <a:rPr lang="es-ES" sz="1000" b="1" i="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rPr>
                    <a:t>2026</a:t>
                  </a:r>
                  <a:endParaRPr lang="es-ES" sz="1000" b="1" i="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25 Cheurón"/>
              <p:cNvSpPr/>
              <p:nvPr/>
            </p:nvSpPr>
            <p:spPr bwMode="auto">
              <a:xfrm>
                <a:off x="-350774" y="1458305"/>
                <a:ext cx="648034" cy="260662"/>
              </a:xfrm>
              <a:prstGeom prst="chevron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008CFF"/>
                </a:solidFill>
                <a:prstDash val="solid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alpha val="48000"/>
                    <a:satMod val="105000"/>
                  </a:sysClr>
                </a:outerShdw>
              </a:effectLst>
            </p:spPr>
          </p:sp>
        </p:grpSp>
        <p:sp>
          <p:nvSpPr>
            <p:cNvPr id="29" name="Cheurón 4"/>
            <p:cNvSpPr/>
            <p:nvPr/>
          </p:nvSpPr>
          <p:spPr bwMode="auto">
            <a:xfrm>
              <a:off x="-226411" y="1455168"/>
              <a:ext cx="389188" cy="260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8006" tIns="16002" rIns="16002" bIns="16002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000" b="1" i="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2007</a:t>
              </a:r>
              <a:endParaRPr lang="es-ES" sz="1000" b="1" i="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0" y="88108"/>
            <a:ext cx="203677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064309 section 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6963" b="14764"/>
          <a:stretch>
            <a:fillRect/>
          </a:stretch>
        </p:blipFill>
        <p:spPr bwMode="auto">
          <a:xfrm>
            <a:off x="530557" y="1205199"/>
            <a:ext cx="4546267" cy="38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20711" y="4670088"/>
            <a:ext cx="19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1pPr>
            <a:lvl2pPr marL="742950" indent="-28575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2pPr>
            <a:lvl3pPr marL="11430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3pPr>
            <a:lvl4pPr marL="16002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4pPr>
            <a:lvl5pPr marL="20574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9pPr>
          </a:lstStyle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Reactor building</a:t>
            </a:r>
          </a:p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 (~ 3000 m</a:t>
            </a:r>
            <a:r>
              <a:rPr lang="en-US" altLang="es-ES" sz="1400" i="1" baseline="30000" dirty="0">
                <a:latin typeface="Arial" panose="020B0604020202020204" pitchFamily="34" charset="0"/>
              </a:rPr>
              <a:t>3</a:t>
            </a:r>
            <a:r>
              <a:rPr lang="en-US" altLang="es-ES" sz="1400" i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89983" y="5084100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1pPr>
            <a:lvl2pPr marL="742950" indent="-28575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2pPr>
            <a:lvl3pPr marL="11430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3pPr>
            <a:lvl4pPr marL="16002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4pPr>
            <a:lvl5pPr marL="20574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9pPr>
          </a:lstStyle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Power Conversion Unit </a:t>
            </a:r>
          </a:p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(~ 25000 m</a:t>
            </a:r>
            <a:r>
              <a:rPr lang="en-US" altLang="es-ES" sz="1400" i="1" baseline="30000" dirty="0">
                <a:latin typeface="Arial" panose="020B0604020202020204" pitchFamily="34" charset="0"/>
              </a:rPr>
              <a:t>3</a:t>
            </a:r>
            <a:r>
              <a:rPr lang="en-US" altLang="es-ES" sz="1400" i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68230" y="1784862"/>
            <a:ext cx="216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1pPr>
            <a:lvl2pPr marL="742950" indent="-28575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2pPr>
            <a:lvl3pPr marL="11430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3pPr>
            <a:lvl4pPr marL="16002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4pPr>
            <a:lvl5pPr marL="20574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9pPr>
          </a:lstStyle>
          <a:p>
            <a:pPr algn="ctr"/>
            <a:r>
              <a:rPr lang="en-US" altLang="es-ES" sz="1400" i="1" dirty="0" err="1">
                <a:latin typeface="Arial" panose="020B0604020202020204" pitchFamily="34" charset="0"/>
              </a:rPr>
              <a:t>Depres</a:t>
            </a:r>
            <a:r>
              <a:rPr lang="en-US" altLang="es-ES" sz="1400" i="1" dirty="0">
                <a:latin typeface="Arial" panose="020B0604020202020204" pitchFamily="34" charset="0"/>
              </a:rPr>
              <a:t>. Vent Shaft</a:t>
            </a:r>
          </a:p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  (~ 4000 m</a:t>
            </a:r>
            <a:r>
              <a:rPr lang="en-US" altLang="es-ES" sz="1400" i="1" baseline="30000" dirty="0">
                <a:latin typeface="Arial" panose="020B0604020202020204" pitchFamily="34" charset="0"/>
              </a:rPr>
              <a:t>3</a:t>
            </a:r>
            <a:r>
              <a:rPr lang="en-US" altLang="es-ES" sz="1400" i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950839" y="3702645"/>
            <a:ext cx="792163" cy="9779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2709158" y="4191595"/>
            <a:ext cx="179388" cy="85670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505198" y="2209800"/>
            <a:ext cx="1076326" cy="176533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70052" y="1001462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1pPr>
            <a:lvl2pPr marL="742950" indent="-28575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2pPr>
            <a:lvl3pPr marL="11430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3pPr>
            <a:lvl4pPr marL="16002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4pPr>
            <a:lvl5pPr marL="2057400" indent="-228600" algn="l">
              <a:defRPr sz="1600" b="1">
                <a:solidFill>
                  <a:schemeClr val="tx1"/>
                </a:solidFill>
                <a:latin typeface="GeoSlab703 XBd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Slab703 XBd BT" pitchFamily="18" charset="0"/>
              </a:defRPr>
            </a:lvl9pPr>
          </a:lstStyle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Filter chambers</a:t>
            </a:r>
          </a:p>
          <a:p>
            <a:pPr algn="ctr"/>
            <a:r>
              <a:rPr lang="en-US" altLang="es-ES" sz="1400" i="1" dirty="0">
                <a:latin typeface="Arial" panose="020B0604020202020204" pitchFamily="34" charset="0"/>
              </a:rPr>
              <a:t> (~ 8000 m</a:t>
            </a:r>
            <a:r>
              <a:rPr lang="en-US" altLang="es-ES" sz="1400" i="1" baseline="30000" dirty="0">
                <a:latin typeface="Arial" panose="020B0604020202020204" pitchFamily="34" charset="0"/>
              </a:rPr>
              <a:t>3</a:t>
            </a:r>
            <a:r>
              <a:rPr lang="en-US" altLang="es-ES" sz="1400" i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2926978" y="1560485"/>
            <a:ext cx="825872" cy="1046404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7447"/>
              </p:ext>
            </p:extLst>
          </p:nvPr>
        </p:nvGraphicFramePr>
        <p:xfrm>
          <a:off x="6096000" y="4872980"/>
          <a:ext cx="5529943" cy="1316736"/>
        </p:xfrm>
        <a:graphic>
          <a:graphicData uri="http://schemas.openxmlformats.org/drawingml/2006/table">
            <a:tbl>
              <a:tblPr/>
              <a:tblGrid>
                <a:gridCol w="1849852">
                  <a:extLst>
                    <a:ext uri="{9D8B030D-6E8A-4147-A177-3AD203B41FA5}">
                      <a16:colId xmlns:a16="http://schemas.microsoft.com/office/drawing/2014/main" val="506344382"/>
                    </a:ext>
                  </a:extLst>
                </a:gridCol>
                <a:gridCol w="970575">
                  <a:extLst>
                    <a:ext uri="{9D8B030D-6E8A-4147-A177-3AD203B41FA5}">
                      <a16:colId xmlns:a16="http://schemas.microsoft.com/office/drawing/2014/main" val="1139207051"/>
                    </a:ext>
                  </a:extLst>
                </a:gridCol>
                <a:gridCol w="889691">
                  <a:extLst>
                    <a:ext uri="{9D8B030D-6E8A-4147-A177-3AD203B41FA5}">
                      <a16:colId xmlns:a16="http://schemas.microsoft.com/office/drawing/2014/main" val="2296911240"/>
                    </a:ext>
                  </a:extLst>
                </a:gridCol>
                <a:gridCol w="1045011">
                  <a:extLst>
                    <a:ext uri="{9D8B030D-6E8A-4147-A177-3AD203B41FA5}">
                      <a16:colId xmlns:a16="http://schemas.microsoft.com/office/drawing/2014/main" val="3294978451"/>
                    </a:ext>
                  </a:extLst>
                </a:gridCol>
                <a:gridCol w="774814">
                  <a:extLst>
                    <a:ext uri="{9D8B030D-6E8A-4147-A177-3AD203B41FA5}">
                      <a16:colId xmlns:a16="http://schemas.microsoft.com/office/drawing/2014/main" val="2849525673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Sequence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Accident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Diameter</a:t>
                      </a:r>
                      <a:endParaRPr kumimoji="0" lang="es-ES_tradnl" altLang="es-E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Dpz</a:t>
                      </a:r>
                      <a:r>
                        <a:rPr kumimoji="0" lang="es-ES_tradnl" altLang="es-E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Injected dust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99000"/>
                  </a:ext>
                </a:extLst>
              </a:tr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Small break (SB)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5000 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06326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Large</a:t>
                      </a: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break (LB)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DBA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230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034607"/>
                  </a:ext>
                </a:extLst>
              </a:tr>
              <a:tr h="13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</a:t>
                      </a: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_tradnl" alt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large</a:t>
                      </a: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break (VLB)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BDBA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 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135905"/>
                  </a:ext>
                </a:extLst>
              </a:tr>
            </a:tbl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798295" y="4411315"/>
            <a:ext cx="356548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CG Times (W1)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CG Times (W1)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CG Times (W1)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CG Times (W1)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CG Times (W1)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G Times (W1)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G Times (W1)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G Times (W1)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G Times (W1)" pitchFamily="18" charset="0"/>
              </a:defRPr>
            </a:lvl9pPr>
          </a:lstStyle>
          <a:p>
            <a:pPr defTabSz="449263">
              <a:lnSpc>
                <a:spcPct val="100000"/>
              </a:lnSpc>
              <a:buClr>
                <a:srgbClr val="000000"/>
              </a:buClr>
              <a:buSzPct val="100000"/>
              <a:defRPr/>
            </a:pPr>
            <a:r>
              <a:rPr lang="en-GB" altLang="en-US" sz="2000" i="1" dirty="0" smtClean="0">
                <a:solidFill>
                  <a:schemeClr val="tx1"/>
                </a:solidFill>
                <a:latin typeface="+mn-lt"/>
              </a:rPr>
              <a:t>Sequence description</a:t>
            </a:r>
          </a:p>
        </p:txBody>
      </p:sp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6181696" y="1391302"/>
            <a:ext cx="5444247" cy="2740182"/>
            <a:chOff x="504825" y="2157413"/>
            <a:chExt cx="9056688" cy="3432175"/>
          </a:xfrm>
        </p:grpSpPr>
        <p:pic>
          <p:nvPicPr>
            <p:cNvPr id="26" name="Picture 3" descr="esquema_PCU_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2228850"/>
              <a:ext cx="9056688" cy="329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5745163" y="2157413"/>
              <a:ext cx="431800" cy="576262"/>
            </a:xfrm>
            <a:prstGeom prst="ellips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5745163" y="5013325"/>
              <a:ext cx="431800" cy="576263"/>
            </a:xfrm>
            <a:prstGeom prst="ellips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9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85406"/>
            <a:ext cx="2113720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62165"/>
              </p:ext>
            </p:extLst>
          </p:nvPr>
        </p:nvGraphicFramePr>
        <p:xfrm>
          <a:off x="1068358" y="2029691"/>
          <a:ext cx="4210050" cy="1828800"/>
        </p:xfrm>
        <a:graphic>
          <a:graphicData uri="http://schemas.openxmlformats.org/drawingml/2006/table">
            <a:tbl>
              <a:tblPr/>
              <a:tblGrid>
                <a:gridCol w="962536">
                  <a:extLst>
                    <a:ext uri="{9D8B030D-6E8A-4147-A177-3AD203B41FA5}">
                      <a16:colId xmlns:a16="http://schemas.microsoft.com/office/drawing/2014/main" val="1497713135"/>
                    </a:ext>
                  </a:extLst>
                </a:gridCol>
                <a:gridCol w="1322441">
                  <a:extLst>
                    <a:ext uri="{9D8B030D-6E8A-4147-A177-3AD203B41FA5}">
                      <a16:colId xmlns:a16="http://schemas.microsoft.com/office/drawing/2014/main" val="4203603795"/>
                    </a:ext>
                  </a:extLst>
                </a:gridCol>
                <a:gridCol w="1925073">
                  <a:extLst>
                    <a:ext uri="{9D8B030D-6E8A-4147-A177-3AD203B41FA5}">
                      <a16:colId xmlns:a16="http://schemas.microsoft.com/office/drawing/2014/main" val="549987177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Diameter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en-GB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Number of tubes</a:t>
                      </a:r>
                      <a:endParaRPr kumimoji="0" lang="en-GB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tubes cross section (m</a:t>
                      </a:r>
                      <a:r>
                        <a:rPr kumimoji="0" lang="en-GB" altLang="es-E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780304"/>
                  </a:ext>
                </a:extLst>
              </a:tr>
              <a:tr h="24447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0.098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532547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0.196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847205"/>
                  </a:ext>
                </a:extLst>
              </a:tr>
              <a:tr h="24447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0.196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678268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0.393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763935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0.785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028605"/>
                  </a:ext>
                </a:extLst>
              </a:tr>
            </a:tbl>
          </a:graphicData>
        </a:graphic>
      </p:graphicFrame>
      <p:graphicFrame>
        <p:nvGraphicFramePr>
          <p:cNvPr id="3" name="Group 4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67178"/>
              </p:ext>
            </p:extLst>
          </p:nvPr>
        </p:nvGraphicFramePr>
        <p:xfrm>
          <a:off x="1049306" y="4189366"/>
          <a:ext cx="4229101" cy="1828800"/>
        </p:xfrm>
        <a:graphic>
          <a:graphicData uri="http://schemas.openxmlformats.org/drawingml/2006/table">
            <a:tbl>
              <a:tblPr/>
              <a:tblGrid>
                <a:gridCol w="979811">
                  <a:extLst>
                    <a:ext uri="{9D8B030D-6E8A-4147-A177-3AD203B41FA5}">
                      <a16:colId xmlns:a16="http://schemas.microsoft.com/office/drawing/2014/main" val="2200246440"/>
                    </a:ext>
                  </a:extLst>
                </a:gridCol>
                <a:gridCol w="1391915">
                  <a:extLst>
                    <a:ext uri="{9D8B030D-6E8A-4147-A177-3AD203B41FA5}">
                      <a16:colId xmlns:a16="http://schemas.microsoft.com/office/drawing/2014/main" val="87431707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68197284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Diameter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en-GB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Number of tubes</a:t>
                      </a:r>
                      <a:endParaRPr kumimoji="0" lang="en-GB" alt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tubes cross section (m</a:t>
                      </a:r>
                      <a:r>
                        <a:rPr kumimoji="0" lang="en-GB" altLang="es-E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GB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250893"/>
                  </a:ext>
                </a:extLst>
              </a:tr>
              <a:tr h="244475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21005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0.098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546288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0.295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735292"/>
                  </a:ext>
                </a:extLst>
              </a:tr>
              <a:tr h="24447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0.098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1341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GB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0.196</a:t>
                      </a:r>
                      <a:endParaRPr kumimoji="0" lang="en-GB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613023"/>
                  </a:ext>
                </a:extLst>
              </a:tr>
            </a:tbl>
          </a:graphicData>
        </a:graphic>
      </p:graphicFrame>
      <p:pic>
        <p:nvPicPr>
          <p:cNvPr id="4" name="Picture 10" descr="pressure_dee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389" r="17856" b="1471"/>
          <a:stretch/>
        </p:blipFill>
        <p:spPr bwMode="auto">
          <a:xfrm>
            <a:off x="5535024" y="1194667"/>
            <a:ext cx="3411081" cy="29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88108"/>
            <a:ext cx="203677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85406"/>
            <a:ext cx="3474541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Pool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96" y="3858491"/>
            <a:ext cx="3743268" cy="27495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841330" y="1486585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evolution on PCU</a:t>
            </a:r>
          </a:p>
          <a:p>
            <a:r>
              <a:rPr lang="en-GB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(Deep pool) </a:t>
            </a:r>
            <a:endParaRPr lang="en-GB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437494" y="453177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peak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94668" y="151122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characteristics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-5149" y="2671596"/>
            <a:ext cx="1633781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Deep : 4.25 m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102273" y="4867726"/>
            <a:ext cx="183954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Shallow: 2.25 m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7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DFglobal_corre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86"/>
            <a:ext cx="6018892" cy="41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5373" y="1640498"/>
            <a:ext cx="4440102" cy="4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92113">
              <a:spcBef>
                <a:spcPct val="20000"/>
              </a:spcBef>
              <a:buChar char="•"/>
              <a:tabLst>
                <a:tab pos="19716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2113">
              <a:spcBef>
                <a:spcPct val="20000"/>
              </a:spcBef>
              <a:buChar char="–"/>
              <a:tabLst>
                <a:tab pos="19716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2113">
              <a:spcBef>
                <a:spcPct val="20000"/>
              </a:spcBef>
              <a:buChar char="•"/>
              <a:tabLst>
                <a:tab pos="1971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2113">
              <a:spcBef>
                <a:spcPct val="20000"/>
              </a:spcBef>
              <a:buChar char="–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2113">
              <a:spcBef>
                <a:spcPct val="20000"/>
              </a:spcBef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GB" altLang="es-ES" sz="2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Aerosol retention in pool </a:t>
            </a:r>
            <a:r>
              <a:rPr lang="en-GB" altLang="es-ES" sz="2000" i="1" dirty="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05" y="2129674"/>
            <a:ext cx="4389120" cy="33714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88108"/>
            <a:ext cx="203677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85406"/>
            <a:ext cx="2875146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s-E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s-E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60008"/>
              </p:ext>
            </p:extLst>
          </p:nvPr>
        </p:nvGraphicFramePr>
        <p:xfrm>
          <a:off x="1242400" y="2450755"/>
          <a:ext cx="2093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cuación" r:id="rId5" imgW="1447172" imgH="253890" progId="Equation.3">
                  <p:embed/>
                </p:oleObj>
              </mc:Choice>
              <mc:Fallback>
                <p:oleObj name="Ecuación" r:id="rId5" imgW="1447172" imgH="253890" progId="Equation.3">
                  <p:embed/>
                  <p:pic>
                    <p:nvPicPr>
                      <p:cNvPr id="2253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400" y="2450755"/>
                        <a:ext cx="20939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10104" y="1654920"/>
            <a:ext cx="4188822" cy="4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92113">
              <a:spcBef>
                <a:spcPct val="20000"/>
              </a:spcBef>
              <a:buChar char="•"/>
              <a:tabLst>
                <a:tab pos="19716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2113">
              <a:spcBef>
                <a:spcPct val="20000"/>
              </a:spcBef>
              <a:buChar char="–"/>
              <a:tabLst>
                <a:tab pos="19716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2113">
              <a:spcBef>
                <a:spcPct val="20000"/>
              </a:spcBef>
              <a:buChar char="•"/>
              <a:tabLst>
                <a:tab pos="1971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2113">
              <a:spcBef>
                <a:spcPct val="20000"/>
              </a:spcBef>
              <a:buChar char="–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2113">
              <a:spcBef>
                <a:spcPct val="20000"/>
              </a:spcBef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92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716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GB" altLang="es-ES" sz="2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Aerosol release to environment </a:t>
            </a:r>
            <a:r>
              <a:rPr lang="en-GB" altLang="es-ES" sz="2000" i="1" dirty="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5373" y="5872236"/>
            <a:ext cx="472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Correlation developed for global DF (Decontamination Factor)</a:t>
            </a:r>
            <a:endParaRPr lang="en-GB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71440" y="5872236"/>
            <a:ext cx="472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 term reduced a factor of 10 compared with dry confinement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56" y="3045734"/>
            <a:ext cx="796496" cy="5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: esquinas redondeadas 2">
            <a:extLst/>
          </p:cNvPr>
          <p:cNvSpPr/>
          <p:nvPr/>
        </p:nvSpPr>
        <p:spPr>
          <a:xfrm>
            <a:off x="560796" y="3033601"/>
            <a:ext cx="1702124" cy="2153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RAPHAEL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3152" y="3229816"/>
            <a:ext cx="314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FP6-EURATOM-NUCTECH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15/04/2005 – 14/04/2010 </a:t>
            </a:r>
            <a:endParaRPr lang="en-GB" altLang="en-US" sz="1200" b="1" dirty="0"/>
          </a:p>
        </p:txBody>
      </p:sp>
      <p:sp>
        <p:nvSpPr>
          <p:cNvPr id="75" name="Rectángulo 74"/>
          <p:cNvSpPr/>
          <p:nvPr/>
        </p:nvSpPr>
        <p:spPr>
          <a:xfrm>
            <a:off x="531610" y="2976609"/>
            <a:ext cx="3497187" cy="722531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2">
            <a:extLst/>
          </p:cNvPr>
          <p:cNvSpPr/>
          <p:nvPr/>
        </p:nvSpPr>
        <p:spPr>
          <a:xfrm>
            <a:off x="145404" y="2033169"/>
            <a:ext cx="739502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PBMR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30" y="2024844"/>
            <a:ext cx="1122444" cy="34175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50106" y="2277602"/>
            <a:ext cx="31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PBMR-CIEMAT </a:t>
            </a:r>
            <a:r>
              <a:rPr lang="es-ES" altLang="en-US" sz="1200" b="1" dirty="0" err="1" smtClean="0"/>
              <a:t>agreement</a:t>
            </a:r>
            <a:endParaRPr lang="en-GB" altLang="en-US" sz="12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01/06/2007 – 31/10/2007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03/06/2008 – 31/12/2009 </a:t>
            </a:r>
            <a:endParaRPr lang="en-GB" altLang="en-US" sz="1200" b="1" dirty="0"/>
          </a:p>
        </p:txBody>
      </p:sp>
      <p:sp>
        <p:nvSpPr>
          <p:cNvPr id="76" name="Rectángulo 75"/>
          <p:cNvSpPr/>
          <p:nvPr/>
        </p:nvSpPr>
        <p:spPr>
          <a:xfrm>
            <a:off x="139768" y="2007682"/>
            <a:ext cx="2495698" cy="823000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4">
            <a:extLst/>
          </p:cNvPr>
          <p:cNvSpPr/>
          <p:nvPr/>
        </p:nvSpPr>
        <p:spPr>
          <a:xfrm>
            <a:off x="9241326" y="5847655"/>
            <a:ext cx="2660730" cy="21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 smtClean="0">
                <a:solidFill>
                  <a:prstClr val="white"/>
                </a:solidFill>
                <a:latin typeface="+mn-lt"/>
              </a:rPr>
              <a:t>SASPAM-SA</a:t>
            </a:r>
            <a:endParaRPr lang="es-ES" sz="1200" b="1" i="0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8" name="Immagine 8">
            <a:extLst>
              <a:ext uri="{FF2B5EF4-FFF2-40B4-BE49-F238E27FC236}">
                <a16:creationId xmlns:a16="http://schemas.microsoft.com/office/drawing/2014/main" id="{E4217E8F-E95D-9217-DEC2-F919D1691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552" y="6163295"/>
            <a:ext cx="926692" cy="29223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8884295" y="6099683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01/10/2022 </a:t>
            </a:r>
            <a:r>
              <a:rPr lang="es-ES" sz="1200" b="1" dirty="0"/>
              <a:t>– </a:t>
            </a:r>
            <a:r>
              <a:rPr lang="es-ES" sz="1200" b="1" dirty="0" smtClean="0"/>
              <a:t>30/09/2026 </a:t>
            </a:r>
            <a:endParaRPr lang="en-GB" sz="1200" b="1" dirty="0"/>
          </a:p>
        </p:txBody>
      </p:sp>
      <p:sp>
        <p:nvSpPr>
          <p:cNvPr id="77" name="Rectángulo 76"/>
          <p:cNvSpPr/>
          <p:nvPr/>
        </p:nvSpPr>
        <p:spPr>
          <a:xfrm>
            <a:off x="8970782" y="5822493"/>
            <a:ext cx="3020462" cy="823000"/>
          </a:xfrm>
          <a:prstGeom prst="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1695336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14">
            <a:extLst/>
          </p:cNvPr>
          <p:cNvSpPr/>
          <p:nvPr/>
        </p:nvSpPr>
        <p:spPr>
          <a:xfrm>
            <a:off x="6213424" y="5091572"/>
            <a:ext cx="2916324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ESFR-SMART</a:t>
            </a:r>
          </a:p>
        </p:txBody>
      </p:sp>
      <p:sp>
        <p:nvSpPr>
          <p:cNvPr id="11" name="Rectángulo: esquinas redondeadas 10">
            <a:extLst/>
          </p:cNvPr>
          <p:cNvSpPr/>
          <p:nvPr/>
        </p:nvSpPr>
        <p:spPr>
          <a:xfrm>
            <a:off x="1138036" y="3752520"/>
            <a:ext cx="2592997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CP-ESFR</a:t>
            </a:r>
          </a:p>
        </p:txBody>
      </p:sp>
      <p:sp>
        <p:nvSpPr>
          <p:cNvPr id="12" name="Rectángulo: esquinas redondeadas 12">
            <a:extLst/>
          </p:cNvPr>
          <p:cNvSpPr/>
          <p:nvPr/>
        </p:nvSpPr>
        <p:spPr>
          <a:xfrm>
            <a:off x="2793068" y="4576652"/>
            <a:ext cx="2736280" cy="21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0" kern="0" dirty="0">
                <a:solidFill>
                  <a:prstClr val="white"/>
                </a:solidFill>
                <a:latin typeface="+mn-lt"/>
              </a:rPr>
              <a:t>JASMIN</a:t>
            </a:r>
          </a:p>
        </p:txBody>
      </p:sp>
      <p:pic>
        <p:nvPicPr>
          <p:cNvPr id="14" name="Imagen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99" y="3757501"/>
            <a:ext cx="606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 Objeto"/>
          <p:cNvGraphicFramePr>
            <a:graphicFrameLocks noChangeAspect="1"/>
          </p:cNvGraphicFramePr>
          <p:nvPr>
            <p:extLst/>
          </p:nvPr>
        </p:nvGraphicFramePr>
        <p:xfrm>
          <a:off x="5565352" y="4576651"/>
          <a:ext cx="1525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8" imgW="23630400" imgH="8165520" progId="Word.Document.8">
                  <p:embed/>
                </p:oleObj>
              </mc:Choice>
              <mc:Fallback>
                <p:oleObj name="Document" r:id="rId8" imgW="23630400" imgH="8165520" progId="Word.Document.8">
                  <p:embed/>
                  <p:pic>
                    <p:nvPicPr>
                      <p:cNvPr id="15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52" y="4576651"/>
                        <a:ext cx="1525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n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54" y="5080750"/>
            <a:ext cx="571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64852" y="3969060"/>
            <a:ext cx="296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FP7-EURATOM-FISSION</a:t>
            </a:r>
            <a:endParaRPr lang="en-GB" altLang="en-US" sz="1200" b="1" dirty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 b="1" dirty="0" smtClean="0"/>
              <a:t>01/01/2009 </a:t>
            </a:r>
            <a:r>
              <a:rPr lang="es-ES" altLang="en-US" sz="1200" b="1" dirty="0"/>
              <a:t>– 30/06/2013 </a:t>
            </a:r>
            <a:endParaRPr lang="en-GB" altLang="en-US" sz="1200" b="1" dirty="0"/>
          </a:p>
        </p:txBody>
      </p:sp>
      <p:sp>
        <p:nvSpPr>
          <p:cNvPr id="23" name="Rectángulo 22"/>
          <p:cNvSpPr/>
          <p:nvPr/>
        </p:nvSpPr>
        <p:spPr>
          <a:xfrm>
            <a:off x="2745689" y="4803539"/>
            <a:ext cx="299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FP7-EURATOM-FISSION</a:t>
            </a:r>
            <a:endParaRPr lang="en-GB" sz="1200" b="1" dirty="0" smtClean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01/12/2011 – 31/05/2016 </a:t>
            </a:r>
            <a:endParaRPr lang="en-GB" sz="1200" b="1" dirty="0"/>
          </a:p>
        </p:txBody>
      </p:sp>
      <p:sp>
        <p:nvSpPr>
          <p:cNvPr id="24" name="Rectángulo 23"/>
          <p:cNvSpPr/>
          <p:nvPr/>
        </p:nvSpPr>
        <p:spPr>
          <a:xfrm>
            <a:off x="6197063" y="5315129"/>
            <a:ext cx="2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EURATOM </a:t>
            </a:r>
            <a:endParaRPr lang="en-GB" sz="1200" b="1" dirty="0"/>
          </a:p>
          <a:p>
            <a:pPr marL="180975" indent="-180975">
              <a:buFont typeface="Wingdings" panose="05000000000000000000" pitchFamily="2" charset="2"/>
              <a:buNone/>
              <a:defRPr/>
            </a:pPr>
            <a:r>
              <a:rPr lang="es-ES" sz="1200" b="1" dirty="0" smtClean="0"/>
              <a:t>01/09/2017 </a:t>
            </a:r>
            <a:r>
              <a:rPr lang="es-ES" sz="1200" b="1" dirty="0"/>
              <a:t>– 31/08/2022 </a:t>
            </a:r>
            <a:endParaRPr lang="en-GB" sz="1200" b="1" dirty="0"/>
          </a:p>
        </p:txBody>
      </p:sp>
      <p:grpSp>
        <p:nvGrpSpPr>
          <p:cNvPr id="27" name="Grupo 26"/>
          <p:cNvGrpSpPr/>
          <p:nvPr/>
        </p:nvGrpSpPr>
        <p:grpSpPr>
          <a:xfrm>
            <a:off x="153282" y="1455168"/>
            <a:ext cx="11811370" cy="288032"/>
            <a:chOff x="-350774" y="1455168"/>
            <a:chExt cx="11811370" cy="288032"/>
          </a:xfrm>
        </p:grpSpPr>
        <p:grpSp>
          <p:nvGrpSpPr>
            <p:cNvPr id="28" name="Grupo 27"/>
            <p:cNvGrpSpPr/>
            <p:nvPr/>
          </p:nvGrpSpPr>
          <p:grpSpPr>
            <a:xfrm>
              <a:off x="-350774" y="1455168"/>
              <a:ext cx="11811370" cy="288032"/>
              <a:chOff x="-350774" y="1455168"/>
              <a:chExt cx="11811370" cy="288032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236872" y="1455168"/>
                <a:ext cx="11223724" cy="288032"/>
                <a:chOff x="236873" y="944724"/>
                <a:chExt cx="9705710" cy="275409"/>
              </a:xfrm>
            </p:grpSpPr>
            <p:grpSp>
              <p:nvGrpSpPr>
                <p:cNvPr id="32" name="Grupo 46"/>
                <p:cNvGrpSpPr>
                  <a:grpSpLocks/>
                </p:cNvGrpSpPr>
                <p:nvPr/>
              </p:nvGrpSpPr>
              <p:grpSpPr bwMode="auto">
                <a:xfrm>
                  <a:off x="236873" y="94472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67" name="25 Cheurón"/>
                  <p:cNvSpPr/>
                  <p:nvPr/>
                </p:nvSpPr>
                <p:spPr>
                  <a:xfrm>
                    <a:off x="1041810" y="1808784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8" name="Cheurón 4"/>
                  <p:cNvSpPr/>
                  <p:nvPr/>
                </p:nvSpPr>
                <p:spPr>
                  <a:xfrm>
                    <a:off x="1167407" y="1808784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2008</a:t>
                    </a:r>
                  </a:p>
                </p:txBody>
              </p:sp>
              <p:sp>
                <p:nvSpPr>
                  <p:cNvPr id="69" name="28 Cheurón"/>
                  <p:cNvSpPr/>
                  <p:nvPr/>
                </p:nvSpPr>
                <p:spPr>
                  <a:xfrm>
                    <a:off x="1607884" y="1810374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0" name="Cheurón 4"/>
                  <p:cNvSpPr/>
                  <p:nvPr/>
                </p:nvSpPr>
                <p:spPr>
                  <a:xfrm>
                    <a:off x="1731712" y="1810374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2009</a:t>
                    </a:r>
                  </a:p>
                </p:txBody>
              </p:sp>
              <p:sp>
                <p:nvSpPr>
                  <p:cNvPr id="71" name="31 Cheurón"/>
                  <p:cNvSpPr/>
                  <p:nvPr/>
                </p:nvSpPr>
                <p:spPr>
                  <a:xfrm>
                    <a:off x="2172188" y="1813553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2" name="Cheurón 4"/>
                  <p:cNvSpPr/>
                  <p:nvPr/>
                </p:nvSpPr>
                <p:spPr>
                  <a:xfrm>
                    <a:off x="2297786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2010</a:t>
                    </a:r>
                  </a:p>
                </p:txBody>
              </p:sp>
              <p:sp>
                <p:nvSpPr>
                  <p:cNvPr id="73" name="34 Cheurón"/>
                  <p:cNvSpPr/>
                  <p:nvPr/>
                </p:nvSpPr>
                <p:spPr>
                  <a:xfrm>
                    <a:off x="2743569" y="1813553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74" name="Cheurón 4"/>
                  <p:cNvSpPr/>
                  <p:nvPr/>
                </p:nvSpPr>
                <p:spPr>
                  <a:xfrm>
                    <a:off x="2867398" y="1813553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2011</a:t>
                    </a:r>
                  </a:p>
                </p:txBody>
              </p:sp>
            </p:grpSp>
            <p:grpSp>
              <p:nvGrpSpPr>
                <p:cNvPr id="33" name="Grupo 82"/>
                <p:cNvGrpSpPr>
                  <a:grpSpLocks/>
                </p:cNvGrpSpPr>
                <p:nvPr/>
              </p:nvGrpSpPr>
              <p:grpSpPr bwMode="auto">
                <a:xfrm>
                  <a:off x="2270410" y="947994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59" name="25 Cheurón"/>
                  <p:cNvSpPr/>
                  <p:nvPr/>
                </p:nvSpPr>
                <p:spPr>
                  <a:xfrm>
                    <a:off x="1041866" y="1808689"/>
                    <a:ext cx="624451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0" name="Cheurón 4"/>
                  <p:cNvSpPr/>
                  <p:nvPr/>
                </p:nvSpPr>
                <p:spPr>
                  <a:xfrm>
                    <a:off x="1167464" y="1808689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2012</a:t>
                    </a:r>
                  </a:p>
                </p:txBody>
              </p:sp>
              <p:sp>
                <p:nvSpPr>
                  <p:cNvPr id="61" name="28 Cheurón"/>
                  <p:cNvSpPr/>
                  <p:nvPr/>
                </p:nvSpPr>
                <p:spPr>
                  <a:xfrm>
                    <a:off x="1607939" y="1810279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2" name="Cheurón 4"/>
                  <p:cNvSpPr/>
                  <p:nvPr/>
                </p:nvSpPr>
                <p:spPr>
                  <a:xfrm>
                    <a:off x="1731768" y="1810279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2013</a:t>
                    </a:r>
                  </a:p>
                </p:txBody>
              </p:sp>
              <p:sp>
                <p:nvSpPr>
                  <p:cNvPr id="63" name="31 Cheurón"/>
                  <p:cNvSpPr/>
                  <p:nvPr/>
                </p:nvSpPr>
                <p:spPr>
                  <a:xfrm>
                    <a:off x="2172245" y="1813458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4" name="Cheurón 4"/>
                  <p:cNvSpPr/>
                  <p:nvPr/>
                </p:nvSpPr>
                <p:spPr>
                  <a:xfrm>
                    <a:off x="2297842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2014</a:t>
                    </a:r>
                  </a:p>
                </p:txBody>
              </p:sp>
              <p:sp>
                <p:nvSpPr>
                  <p:cNvPr id="65" name="34 Cheurón"/>
                  <p:cNvSpPr/>
                  <p:nvPr/>
                </p:nvSpPr>
                <p:spPr>
                  <a:xfrm>
                    <a:off x="2743625" y="1813458"/>
                    <a:ext cx="624451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66" name="Cheurón 4"/>
                  <p:cNvSpPr/>
                  <p:nvPr/>
                </p:nvSpPr>
                <p:spPr>
                  <a:xfrm>
                    <a:off x="2867454" y="1813458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2015</a:t>
                    </a:r>
                  </a:p>
                </p:txBody>
              </p:sp>
            </p:grpSp>
            <p:grpSp>
              <p:nvGrpSpPr>
                <p:cNvPr id="34" name="Grupo 107"/>
                <p:cNvGrpSpPr>
                  <a:grpSpLocks/>
                </p:cNvGrpSpPr>
                <p:nvPr/>
              </p:nvGrpSpPr>
              <p:grpSpPr bwMode="auto">
                <a:xfrm>
                  <a:off x="6339223" y="957424"/>
                  <a:ext cx="1576387" cy="254000"/>
                  <a:chOff x="1042344" y="1808702"/>
                  <a:chExt cx="1756596" cy="254342"/>
                </a:xfrm>
              </p:grpSpPr>
              <p:sp>
                <p:nvSpPr>
                  <p:cNvPr id="53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4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2020</a:t>
                    </a:r>
                  </a:p>
                </p:txBody>
              </p:sp>
              <p:sp>
                <p:nvSpPr>
                  <p:cNvPr id="55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6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2021</a:t>
                    </a:r>
                  </a:p>
                </p:txBody>
              </p:sp>
              <p:sp>
                <p:nvSpPr>
                  <p:cNvPr id="57" name="31 Cheurón"/>
                  <p:cNvSpPr/>
                  <p:nvPr/>
                </p:nvSpPr>
                <p:spPr>
                  <a:xfrm>
                    <a:off x="2172721" y="1813471"/>
                    <a:ext cx="62621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8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2022</a:t>
                    </a:r>
                  </a:p>
                </p:txBody>
              </p:sp>
            </p:grpSp>
            <p:grpSp>
              <p:nvGrpSpPr>
                <p:cNvPr id="35" name="Grupo 116"/>
                <p:cNvGrpSpPr>
                  <a:grpSpLocks/>
                </p:cNvGrpSpPr>
                <p:nvPr/>
              </p:nvGrpSpPr>
              <p:grpSpPr bwMode="auto">
                <a:xfrm>
                  <a:off x="4306533" y="952275"/>
                  <a:ext cx="2088036" cy="253918"/>
                  <a:chOff x="1041810" y="1808784"/>
                  <a:chExt cx="2326737" cy="254260"/>
                </a:xfrm>
              </p:grpSpPr>
              <p:sp>
                <p:nvSpPr>
                  <p:cNvPr id="45" name="25 Cheurón"/>
                  <p:cNvSpPr/>
                  <p:nvPr/>
                </p:nvSpPr>
                <p:spPr>
                  <a:xfrm>
                    <a:off x="1042579" y="1809172"/>
                    <a:ext cx="624450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6" name="Cheurón 4"/>
                  <p:cNvSpPr/>
                  <p:nvPr/>
                </p:nvSpPr>
                <p:spPr>
                  <a:xfrm>
                    <a:off x="1168176" y="180917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2016</a:t>
                    </a:r>
                  </a:p>
                </p:txBody>
              </p:sp>
              <p:sp>
                <p:nvSpPr>
                  <p:cNvPr id="47" name="28 Cheurón"/>
                  <p:cNvSpPr/>
                  <p:nvPr/>
                </p:nvSpPr>
                <p:spPr>
                  <a:xfrm>
                    <a:off x="1608653" y="1810761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8" name="Cheurón 4"/>
                  <p:cNvSpPr/>
                  <p:nvPr/>
                </p:nvSpPr>
                <p:spPr>
                  <a:xfrm>
                    <a:off x="1732481" y="1810761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2017</a:t>
                    </a:r>
                  </a:p>
                </p:txBody>
              </p:sp>
              <p:sp>
                <p:nvSpPr>
                  <p:cNvPr id="49" name="31 Cheurón"/>
                  <p:cNvSpPr/>
                  <p:nvPr/>
                </p:nvSpPr>
                <p:spPr>
                  <a:xfrm>
                    <a:off x="2172957" y="1813940"/>
                    <a:ext cx="62621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0" name="Cheurón 4"/>
                  <p:cNvSpPr/>
                  <p:nvPr/>
                </p:nvSpPr>
                <p:spPr>
                  <a:xfrm>
                    <a:off x="2298555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2018</a:t>
                    </a:r>
                  </a:p>
                </p:txBody>
              </p:sp>
              <p:sp>
                <p:nvSpPr>
                  <p:cNvPr id="51" name="34 Cheurón"/>
                  <p:cNvSpPr/>
                  <p:nvPr/>
                </p:nvSpPr>
                <p:spPr>
                  <a:xfrm>
                    <a:off x="2744338" y="1813940"/>
                    <a:ext cx="624450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8CFF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52" name="Cheurón 4"/>
                  <p:cNvSpPr/>
                  <p:nvPr/>
                </p:nvSpPr>
                <p:spPr>
                  <a:xfrm>
                    <a:off x="2868167" y="1813940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2019</a:t>
                    </a:r>
                  </a:p>
                </p:txBody>
              </p:sp>
            </p:grpSp>
            <p:grpSp>
              <p:nvGrpSpPr>
                <p:cNvPr id="36" name="Grupo 107"/>
                <p:cNvGrpSpPr>
                  <a:grpSpLocks/>
                </p:cNvGrpSpPr>
                <p:nvPr/>
              </p:nvGrpSpPr>
              <p:grpSpPr bwMode="auto">
                <a:xfrm>
                  <a:off x="7860196" y="956427"/>
                  <a:ext cx="1574769" cy="258639"/>
                  <a:chOff x="1042344" y="1804057"/>
                  <a:chExt cx="1754793" cy="258987"/>
                </a:xfrm>
              </p:grpSpPr>
              <p:sp>
                <p:nvSpPr>
                  <p:cNvPr id="39" name="25 Cheurón"/>
                  <p:cNvSpPr/>
                  <p:nvPr/>
                </p:nvSpPr>
                <p:spPr>
                  <a:xfrm>
                    <a:off x="1042344" y="1808702"/>
                    <a:ext cx="624449" cy="249574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0" name="Cheurón 4"/>
                  <p:cNvSpPr/>
                  <p:nvPr/>
                </p:nvSpPr>
                <p:spPr>
                  <a:xfrm>
                    <a:off x="1167941" y="1808702"/>
                    <a:ext cx="375024" cy="2495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2023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28 Cheurón"/>
                  <p:cNvSpPr/>
                  <p:nvPr/>
                </p:nvSpPr>
                <p:spPr>
                  <a:xfrm>
                    <a:off x="1608417" y="1810292"/>
                    <a:ext cx="624449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2" name="Cheurón 4"/>
                  <p:cNvSpPr/>
                  <p:nvPr/>
                </p:nvSpPr>
                <p:spPr>
                  <a:xfrm>
                    <a:off x="1732246" y="1810292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2024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31 Cheurón"/>
                  <p:cNvSpPr/>
                  <p:nvPr/>
                </p:nvSpPr>
                <p:spPr>
                  <a:xfrm>
                    <a:off x="2172721" y="1804057"/>
                    <a:ext cx="624416" cy="249573"/>
                  </a:xfrm>
                  <a:prstGeom prst="chevron">
                    <a:avLst/>
                  </a:prstGeom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n w="38100" cap="flat" cmpd="sng" algn="ctr">
                    <a:solidFill>
                      <a:srgbClr val="000772"/>
                    </a:solidFill>
                    <a:prstDash val="solid"/>
                  </a:ln>
                  <a:effectLst>
                    <a:outerShdw blurRad="57150" dist="38100" dir="5400000" algn="ctr" rotWithShape="0">
                      <a:sysClr val="window" lastClr="FFFFFF">
                        <a:hueOff val="0"/>
                        <a:satOff val="0"/>
                        <a:lumOff val="0"/>
                        <a:alphaOff val="0"/>
                        <a:shade val="9000"/>
                        <a:alpha val="48000"/>
                        <a:satMod val="105000"/>
                      </a:sysClr>
                    </a:outerShdw>
                  </a:effectLst>
                </p:spPr>
              </p:sp>
              <p:sp>
                <p:nvSpPr>
                  <p:cNvPr id="44" name="Cheurón 4"/>
                  <p:cNvSpPr/>
                  <p:nvPr/>
                </p:nvSpPr>
                <p:spPr>
                  <a:xfrm>
                    <a:off x="2298319" y="1813471"/>
                    <a:ext cx="375024" cy="2495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48006" tIns="16002" rIns="16002" bIns="16002" spcCol="1270" anchor="ctr"/>
                  <a:lstStyle/>
                  <a:p>
                    <a:pPr algn="ctr" defTabSz="533400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s-ES" sz="1000" b="1" i="0" kern="0" dirty="0" smtClean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libri"/>
                      </a:rPr>
                      <a:t>2025</a:t>
                    </a:r>
                    <a:endParaRPr lang="es-ES" sz="1000" b="1" i="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" name="34 Cheurón"/>
                <p:cNvSpPr/>
                <p:nvPr/>
              </p:nvSpPr>
              <p:spPr bwMode="auto">
                <a:xfrm>
                  <a:off x="9382196" y="961064"/>
                  <a:ext cx="560387" cy="249238"/>
                </a:xfrm>
                <a:prstGeom prst="chevron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38100" cap="flat" cmpd="sng" algn="ctr">
                  <a:solidFill>
                    <a:srgbClr val="000772"/>
                  </a:solidFill>
                  <a:prstDash val="solid"/>
                </a:ln>
                <a:effectLst>
                  <a:outerShdw blurRad="57150" dist="38100" dir="5400000" algn="ctr" rotWithShape="0">
                    <a:sysClr val="window" lastClr="FFFFFF">
                      <a:hueOff val="0"/>
                      <a:satOff val="0"/>
                      <a:lumOff val="0"/>
                      <a:alphaOff val="0"/>
                      <a:shade val="9000"/>
                      <a:alpha val="48000"/>
                      <a:satMod val="105000"/>
                    </a:sysClr>
                  </a:outerShdw>
                </a:effectLst>
              </p:spPr>
            </p:sp>
            <p:sp>
              <p:nvSpPr>
                <p:cNvPr id="38" name="Cheurón 4"/>
                <p:cNvSpPr/>
                <p:nvPr/>
              </p:nvSpPr>
              <p:spPr bwMode="auto">
                <a:xfrm>
                  <a:off x="9503866" y="970896"/>
                  <a:ext cx="336550" cy="24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48006" tIns="16002" rIns="16002" bIns="16002" spcCol="1270" anchor="ctr"/>
                <a:lstStyle/>
                <a:p>
                  <a:pPr algn="ctr" defTabSz="5334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r>
                    <a:rPr lang="es-ES" sz="1000" b="1" i="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/>
                    </a:rPr>
                    <a:t>2026</a:t>
                  </a:r>
                  <a:endParaRPr lang="es-ES" sz="1000" b="1" i="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25 Cheurón"/>
              <p:cNvSpPr/>
              <p:nvPr/>
            </p:nvSpPr>
            <p:spPr bwMode="auto">
              <a:xfrm>
                <a:off x="-350774" y="1458305"/>
                <a:ext cx="648034" cy="260662"/>
              </a:xfrm>
              <a:prstGeom prst="chevron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000772"/>
                </a:solidFill>
                <a:prstDash val="solid"/>
              </a:ln>
              <a:effectLst>
                <a:outerShdw blurRad="57150" dist="38100" dir="5400000" algn="ctr" rotWithShape="0">
                  <a:sysClr val="window" lastClr="FFFFFF">
                    <a:hueOff val="0"/>
                    <a:satOff val="0"/>
                    <a:lumOff val="0"/>
                    <a:alphaOff val="0"/>
                    <a:shade val="9000"/>
                    <a:alpha val="48000"/>
                    <a:satMod val="105000"/>
                  </a:sysClr>
                </a:outerShdw>
              </a:effectLst>
            </p:spPr>
          </p:sp>
        </p:grpSp>
        <p:sp>
          <p:nvSpPr>
            <p:cNvPr id="29" name="Cheurón 4"/>
            <p:cNvSpPr/>
            <p:nvPr/>
          </p:nvSpPr>
          <p:spPr bwMode="auto">
            <a:xfrm>
              <a:off x="-226411" y="1455168"/>
              <a:ext cx="389188" cy="260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8006" tIns="16002" rIns="16002" bIns="16002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000" b="1" i="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2007</a:t>
              </a:r>
              <a:endParaRPr lang="es-ES" sz="1000" b="1" i="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7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para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1143</Words>
  <Application>Microsoft Office PowerPoint</Application>
  <PresentationFormat>Panorámica</PresentationFormat>
  <Paragraphs>420</Paragraphs>
  <Slides>21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CG Times (W1)</vt:lpstr>
      <vt:lpstr>GeoSlab703 XBd BT</vt:lpstr>
      <vt:lpstr>Open Sans</vt:lpstr>
      <vt:lpstr>Symbol</vt:lpstr>
      <vt:lpstr>Times New Roman</vt:lpstr>
      <vt:lpstr>Wingdings</vt:lpstr>
      <vt:lpstr>Portada</vt:lpstr>
      <vt:lpstr>General</vt:lpstr>
      <vt:lpstr>Separador</vt:lpstr>
      <vt:lpstr>Cierre</vt:lpstr>
      <vt:lpstr>Document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CIEMAT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CIEMAT</dc:creator>
  <cp:lastModifiedBy>Joan</cp:lastModifiedBy>
  <cp:revision>118</cp:revision>
  <cp:lastPrinted>2024-10-01T10:06:00Z</cp:lastPrinted>
  <dcterms:created xsi:type="dcterms:W3CDTF">2023-07-03T12:26:13Z</dcterms:created>
  <dcterms:modified xsi:type="dcterms:W3CDTF">2024-10-01T10:11:32Z</dcterms:modified>
</cp:coreProperties>
</file>