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Lst>
  <p:notesMasterIdLst>
    <p:notesMasterId r:id="rId17"/>
  </p:notesMasterIdLst>
  <p:sldIdLst>
    <p:sldId id="256" r:id="rId2"/>
    <p:sldId id="262" r:id="rId3"/>
    <p:sldId id="257" r:id="rId4"/>
    <p:sldId id="263" r:id="rId5"/>
    <p:sldId id="264" r:id="rId6"/>
    <p:sldId id="265" r:id="rId7"/>
    <p:sldId id="266" r:id="rId8"/>
    <p:sldId id="267" r:id="rId9"/>
    <p:sldId id="268" r:id="rId10"/>
    <p:sldId id="269" r:id="rId11"/>
    <p:sldId id="270" r:id="rId12"/>
    <p:sldId id="271" r:id="rId13"/>
    <p:sldId id="272" r:id="rId14"/>
    <p:sldId id="273" r:id="rId15"/>
    <p:sldId id="261" r:id="rId1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4" autoAdjust="0"/>
    <p:restoredTop sz="94660"/>
  </p:normalViewPr>
  <p:slideViewPr>
    <p:cSldViewPr showGuides="1">
      <p:cViewPr varScale="1">
        <p:scale>
          <a:sx n="155" d="100"/>
          <a:sy n="155" d="100"/>
        </p:scale>
        <p:origin x="156" y="2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C6F76F-3E86-4FF5-857E-0E2D67BE8546}" type="datetimeFigureOut">
              <a:rPr lang="fi-FI" smtClean="0"/>
              <a:t>3.10.2024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95A877-2E97-47D0-B53B-5BC93BF8FBFC}" type="slidenum">
              <a:rPr lang="fi-FI" smtClean="0"/>
              <a:t>‹#›</a:t>
            </a:fld>
            <a:endParaRPr lang="fi-FI"/>
          </a:p>
        </p:txBody>
      </p:sp>
    </p:spTree>
    <p:extLst>
      <p:ext uri="{BB962C8B-B14F-4D97-AF65-F5344CB8AC3E}">
        <p14:creationId xmlns:p14="http://schemas.microsoft.com/office/powerpoint/2010/main" val="3185251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rgbClr val="0066B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3996000"/>
            <a:ext cx="10713550" cy="1080000"/>
          </a:xfrm>
        </p:spPr>
        <p:txBody>
          <a:bodyPr/>
          <a:lstStyle>
            <a:lvl1pPr algn="l">
              <a:defRPr sz="3200">
                <a:solidFill>
                  <a:schemeClr val="bg1"/>
                </a:solidFill>
              </a:defRPr>
            </a:lvl1pPr>
          </a:lstStyle>
          <a:p>
            <a:r>
              <a:rPr lang="fi-FI"/>
              <a:t>Muokkaa ots. perustyyl. napsautt.</a:t>
            </a:r>
            <a:endParaRPr lang="fi-FI" dirty="0"/>
          </a:p>
        </p:txBody>
      </p:sp>
      <p:sp>
        <p:nvSpPr>
          <p:cNvPr id="3" name="Subtitle 2"/>
          <p:cNvSpPr>
            <a:spLocks noGrp="1"/>
          </p:cNvSpPr>
          <p:nvPr>
            <p:ph type="subTitle" idx="1"/>
          </p:nvPr>
        </p:nvSpPr>
        <p:spPr>
          <a:xfrm>
            <a:off x="504000" y="5328000"/>
            <a:ext cx="10713550" cy="727200"/>
          </a:xfrm>
        </p:spPr>
        <p:txBody>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grpSp>
        <p:nvGrpSpPr>
          <p:cNvPr id="4" name="Kuva 31">
            <a:extLst>
              <a:ext uri="{FF2B5EF4-FFF2-40B4-BE49-F238E27FC236}">
                <a16:creationId xmlns:a16="http://schemas.microsoft.com/office/drawing/2014/main" id="{B5EE0D95-20EA-497C-ABFD-F3C47498F2B8}"/>
              </a:ext>
            </a:extLst>
          </p:cNvPr>
          <p:cNvGrpSpPr/>
          <p:nvPr/>
        </p:nvGrpSpPr>
        <p:grpSpPr bwMode="black">
          <a:xfrm>
            <a:off x="403407" y="405576"/>
            <a:ext cx="2708423" cy="936000"/>
            <a:chOff x="403407" y="405576"/>
            <a:chExt cx="2708423" cy="936000"/>
          </a:xfrm>
          <a:solidFill>
            <a:schemeClr val="bg1"/>
          </a:solidFill>
        </p:grpSpPr>
        <p:sp>
          <p:nvSpPr>
            <p:cNvPr id="5" name="Vapaamuotoinen: Muoto 4">
              <a:extLst>
                <a:ext uri="{FF2B5EF4-FFF2-40B4-BE49-F238E27FC236}">
                  <a16:creationId xmlns:a16="http://schemas.microsoft.com/office/drawing/2014/main" id="{E9DBFB86-B1FE-49CB-B46F-680BDF338914}"/>
                </a:ext>
              </a:extLst>
            </p:cNvPr>
            <p:cNvSpPr/>
            <p:nvPr/>
          </p:nvSpPr>
          <p:spPr bwMode="black">
            <a:xfrm>
              <a:off x="658486" y="649304"/>
              <a:ext cx="189191" cy="189191"/>
            </a:xfrm>
            <a:custGeom>
              <a:avLst/>
              <a:gdLst>
                <a:gd name="connsiteX0" fmla="*/ 95821 w 189191"/>
                <a:gd name="connsiteY0" fmla="*/ 7798 h 189191"/>
                <a:gd name="connsiteX1" fmla="*/ 50714 w 189191"/>
                <a:gd name="connsiteY1" fmla="*/ 49718 h 189191"/>
                <a:gd name="connsiteX2" fmla="*/ 7798 w 189191"/>
                <a:gd name="connsiteY2" fmla="*/ 96021 h 189191"/>
                <a:gd name="connsiteX3" fmla="*/ 44242 w 189191"/>
                <a:gd name="connsiteY3" fmla="*/ 173788 h 189191"/>
                <a:gd name="connsiteX4" fmla="*/ 49420 w 189191"/>
                <a:gd name="connsiteY4" fmla="*/ 182152 h 189191"/>
                <a:gd name="connsiteX5" fmla="*/ 182451 w 189191"/>
                <a:gd name="connsiteY5" fmla="*/ 49121 h 189191"/>
                <a:gd name="connsiteX6" fmla="*/ 174684 w 189191"/>
                <a:gd name="connsiteY6" fmla="*/ 44939 h 189191"/>
                <a:gd name="connsiteX7" fmla="*/ 95821 w 189191"/>
                <a:gd name="connsiteY7" fmla="*/ 7798 h 189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191" h="189191">
                  <a:moveTo>
                    <a:pt x="95821" y="7798"/>
                  </a:moveTo>
                  <a:cubicBezTo>
                    <a:pt x="80487" y="21074"/>
                    <a:pt x="65451" y="35048"/>
                    <a:pt x="50714" y="49718"/>
                  </a:cubicBezTo>
                  <a:cubicBezTo>
                    <a:pt x="35579" y="64754"/>
                    <a:pt x="21340" y="80288"/>
                    <a:pt x="7798" y="96021"/>
                  </a:cubicBezTo>
                  <a:cubicBezTo>
                    <a:pt x="17177" y="123153"/>
                    <a:pt x="29393" y="149219"/>
                    <a:pt x="44242" y="173788"/>
                  </a:cubicBezTo>
                  <a:lnTo>
                    <a:pt x="49420" y="182152"/>
                  </a:lnTo>
                  <a:cubicBezTo>
                    <a:pt x="87800" y="132221"/>
                    <a:pt x="132519" y="87501"/>
                    <a:pt x="182451" y="49121"/>
                  </a:cubicBezTo>
                  <a:cubicBezTo>
                    <a:pt x="179779" y="47885"/>
                    <a:pt x="177186" y="46489"/>
                    <a:pt x="174684" y="44939"/>
                  </a:cubicBezTo>
                  <a:cubicBezTo>
                    <a:pt x="149762" y="29845"/>
                    <a:pt x="123331" y="17397"/>
                    <a:pt x="95821" y="7798"/>
                  </a:cubicBezTo>
                </a:path>
              </a:pathLst>
            </a:custGeom>
            <a:grpFill/>
            <a:ln w="9945" cap="flat">
              <a:noFill/>
              <a:prstDash val="solid"/>
              <a:miter/>
            </a:ln>
          </p:spPr>
          <p:txBody>
            <a:bodyPr rtlCol="0" anchor="ctr"/>
            <a:lstStyle/>
            <a:p>
              <a:endParaRPr lang="fi-FI"/>
            </a:p>
          </p:txBody>
        </p:sp>
        <p:sp>
          <p:nvSpPr>
            <p:cNvPr id="6" name="Vapaamuotoinen: Muoto 5">
              <a:extLst>
                <a:ext uri="{FF2B5EF4-FFF2-40B4-BE49-F238E27FC236}">
                  <a16:creationId xmlns:a16="http://schemas.microsoft.com/office/drawing/2014/main" id="{8997790A-58F5-4400-BA9A-5C80A83D8A72}"/>
                </a:ext>
              </a:extLst>
            </p:cNvPr>
            <p:cNvSpPr/>
            <p:nvPr/>
          </p:nvSpPr>
          <p:spPr bwMode="black">
            <a:xfrm>
              <a:off x="919172" y="908695"/>
              <a:ext cx="318638" cy="318638"/>
            </a:xfrm>
            <a:custGeom>
              <a:avLst/>
              <a:gdLst>
                <a:gd name="connsiteX0" fmla="*/ 282225 w 318638"/>
                <a:gd name="connsiteY0" fmla="*/ 8694 h 318638"/>
                <a:gd name="connsiteX1" fmla="*/ 282225 w 318638"/>
                <a:gd name="connsiteY1" fmla="*/ 7798 h 318638"/>
                <a:gd name="connsiteX2" fmla="*/ 254543 w 318638"/>
                <a:gd name="connsiteY2" fmla="*/ 50216 h 318638"/>
                <a:gd name="connsiteX3" fmla="*/ 251755 w 318638"/>
                <a:gd name="connsiteY3" fmla="*/ 54000 h 318638"/>
                <a:gd name="connsiteX4" fmla="*/ 242793 w 318638"/>
                <a:gd name="connsiteY4" fmla="*/ 66248 h 318638"/>
                <a:gd name="connsiteX5" fmla="*/ 236420 w 318638"/>
                <a:gd name="connsiteY5" fmla="*/ 75010 h 318638"/>
                <a:gd name="connsiteX6" fmla="*/ 220887 w 318638"/>
                <a:gd name="connsiteY6" fmla="*/ 94925 h 318638"/>
                <a:gd name="connsiteX7" fmla="*/ 207942 w 318638"/>
                <a:gd name="connsiteY7" fmla="*/ 208141 h 318638"/>
                <a:gd name="connsiteX8" fmla="*/ 207942 w 318638"/>
                <a:gd name="connsiteY8" fmla="*/ 208141 h 318638"/>
                <a:gd name="connsiteX9" fmla="*/ 94626 w 318638"/>
                <a:gd name="connsiteY9" fmla="*/ 220987 h 318638"/>
                <a:gd name="connsiteX10" fmla="*/ 7798 w 318638"/>
                <a:gd name="connsiteY10" fmla="*/ 282524 h 318638"/>
                <a:gd name="connsiteX11" fmla="*/ 30700 w 318638"/>
                <a:gd name="connsiteY11" fmla="*/ 291684 h 318638"/>
                <a:gd name="connsiteX12" fmla="*/ 147301 w 318638"/>
                <a:gd name="connsiteY12" fmla="*/ 315084 h 318638"/>
                <a:gd name="connsiteX13" fmla="*/ 268981 w 318638"/>
                <a:gd name="connsiteY13" fmla="*/ 269280 h 318638"/>
                <a:gd name="connsiteX14" fmla="*/ 282324 w 318638"/>
                <a:gd name="connsiteY14" fmla="*/ 8594 h 318638"/>
                <a:gd name="connsiteX15" fmla="*/ 282324 w 318638"/>
                <a:gd name="connsiteY15" fmla="*/ 8594 h 31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8638" h="318638">
                  <a:moveTo>
                    <a:pt x="282225" y="8694"/>
                  </a:moveTo>
                  <a:lnTo>
                    <a:pt x="282225" y="7798"/>
                  </a:lnTo>
                  <a:cubicBezTo>
                    <a:pt x="273529" y="22136"/>
                    <a:pt x="264301" y="36276"/>
                    <a:pt x="254543" y="50216"/>
                  </a:cubicBezTo>
                  <a:cubicBezTo>
                    <a:pt x="253647" y="51511"/>
                    <a:pt x="252751" y="52805"/>
                    <a:pt x="251755" y="54000"/>
                  </a:cubicBezTo>
                  <a:cubicBezTo>
                    <a:pt x="248900" y="58182"/>
                    <a:pt x="245913" y="62265"/>
                    <a:pt x="242793" y="66248"/>
                  </a:cubicBezTo>
                  <a:cubicBezTo>
                    <a:pt x="240702" y="69235"/>
                    <a:pt x="238611" y="72123"/>
                    <a:pt x="236420" y="75010"/>
                  </a:cubicBezTo>
                  <a:cubicBezTo>
                    <a:pt x="231309" y="81649"/>
                    <a:pt x="226131" y="88287"/>
                    <a:pt x="220887" y="94925"/>
                  </a:cubicBezTo>
                  <a:cubicBezTo>
                    <a:pt x="233732" y="144712"/>
                    <a:pt x="229948" y="186135"/>
                    <a:pt x="207942" y="208141"/>
                  </a:cubicBezTo>
                  <a:lnTo>
                    <a:pt x="207942" y="208141"/>
                  </a:lnTo>
                  <a:cubicBezTo>
                    <a:pt x="186036" y="229351"/>
                    <a:pt x="145111" y="233732"/>
                    <a:pt x="94626" y="220987"/>
                  </a:cubicBezTo>
                  <a:cubicBezTo>
                    <a:pt x="67118" y="243451"/>
                    <a:pt x="38107" y="264012"/>
                    <a:pt x="7798" y="282524"/>
                  </a:cubicBezTo>
                  <a:cubicBezTo>
                    <a:pt x="15465" y="285810"/>
                    <a:pt x="23132" y="288896"/>
                    <a:pt x="30700" y="291684"/>
                  </a:cubicBezTo>
                  <a:cubicBezTo>
                    <a:pt x="67888" y="306283"/>
                    <a:pt x="107360" y="314205"/>
                    <a:pt x="147301" y="315084"/>
                  </a:cubicBezTo>
                  <a:cubicBezTo>
                    <a:pt x="197088" y="315084"/>
                    <a:pt x="238511" y="299750"/>
                    <a:pt x="268981" y="269280"/>
                  </a:cubicBezTo>
                  <a:cubicBezTo>
                    <a:pt x="324842" y="213319"/>
                    <a:pt x="328726" y="117130"/>
                    <a:pt x="282324" y="8594"/>
                  </a:cubicBezTo>
                  <a:lnTo>
                    <a:pt x="282324" y="8594"/>
                  </a:lnTo>
                </a:path>
              </a:pathLst>
            </a:custGeom>
            <a:grpFill/>
            <a:ln w="9945" cap="flat">
              <a:noFill/>
              <a:prstDash val="solid"/>
              <a:miter/>
            </a:ln>
          </p:spPr>
          <p:txBody>
            <a:bodyPr rtlCol="0" anchor="ctr"/>
            <a:lstStyle/>
            <a:p>
              <a:endParaRPr lang="fi-FI"/>
            </a:p>
          </p:txBody>
        </p:sp>
        <p:sp>
          <p:nvSpPr>
            <p:cNvPr id="33" name="Vapaamuotoinen: Muoto 32">
              <a:extLst>
                <a:ext uri="{FF2B5EF4-FFF2-40B4-BE49-F238E27FC236}">
                  <a16:creationId xmlns:a16="http://schemas.microsoft.com/office/drawing/2014/main" id="{CFDC51E3-6481-4CE0-A1B8-9C54756C093E}"/>
                </a:ext>
              </a:extLst>
            </p:cNvPr>
            <p:cNvSpPr/>
            <p:nvPr/>
          </p:nvSpPr>
          <p:spPr bwMode="black">
            <a:xfrm>
              <a:off x="516686" y="908496"/>
              <a:ext cx="318638" cy="318638"/>
            </a:xfrm>
            <a:custGeom>
              <a:avLst/>
              <a:gdLst>
                <a:gd name="connsiteX0" fmla="*/ 114547 w 318638"/>
                <a:gd name="connsiteY0" fmla="*/ 208141 h 318638"/>
                <a:gd name="connsiteX1" fmla="*/ 101801 w 318638"/>
                <a:gd name="connsiteY1" fmla="*/ 95124 h 318638"/>
                <a:gd name="connsiteX2" fmla="*/ 40165 w 318638"/>
                <a:gd name="connsiteY2" fmla="*/ 7798 h 318638"/>
                <a:gd name="connsiteX3" fmla="*/ 53309 w 318638"/>
                <a:gd name="connsiteY3" fmla="*/ 269479 h 318638"/>
                <a:gd name="connsiteX4" fmla="*/ 314890 w 318638"/>
                <a:gd name="connsiteY4" fmla="*/ 282723 h 318638"/>
                <a:gd name="connsiteX5" fmla="*/ 228062 w 318638"/>
                <a:gd name="connsiteY5" fmla="*/ 221186 h 318638"/>
                <a:gd name="connsiteX6" fmla="*/ 114945 w 318638"/>
                <a:gd name="connsiteY6" fmla="*/ 208141 h 31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638" h="318638">
                  <a:moveTo>
                    <a:pt x="114547" y="208141"/>
                  </a:moveTo>
                  <a:cubicBezTo>
                    <a:pt x="92740" y="186434"/>
                    <a:pt x="89255" y="145210"/>
                    <a:pt x="101801" y="95124"/>
                  </a:cubicBezTo>
                  <a:cubicBezTo>
                    <a:pt x="79244" y="67488"/>
                    <a:pt x="58648" y="38308"/>
                    <a:pt x="40165" y="7798"/>
                  </a:cubicBezTo>
                  <a:cubicBezTo>
                    <a:pt x="-6635" y="117329"/>
                    <a:pt x="-3051" y="213120"/>
                    <a:pt x="53309" y="269479"/>
                  </a:cubicBezTo>
                  <a:cubicBezTo>
                    <a:pt x="109668" y="325838"/>
                    <a:pt x="205359" y="329224"/>
                    <a:pt x="314890" y="282723"/>
                  </a:cubicBezTo>
                  <a:cubicBezTo>
                    <a:pt x="284549" y="264259"/>
                    <a:pt x="255535" y="243696"/>
                    <a:pt x="228062" y="221186"/>
                  </a:cubicBezTo>
                  <a:cubicBezTo>
                    <a:pt x="178274" y="233931"/>
                    <a:pt x="137051" y="230247"/>
                    <a:pt x="114945" y="208141"/>
                  </a:cubicBezTo>
                </a:path>
              </a:pathLst>
            </a:custGeom>
            <a:grpFill/>
            <a:ln w="9945" cap="flat">
              <a:noFill/>
              <a:prstDash val="solid"/>
              <a:miter/>
            </a:ln>
          </p:spPr>
          <p:txBody>
            <a:bodyPr rtlCol="0" anchor="ctr"/>
            <a:lstStyle/>
            <a:p>
              <a:endParaRPr lang="fi-FI"/>
            </a:p>
          </p:txBody>
        </p:sp>
        <p:sp>
          <p:nvSpPr>
            <p:cNvPr id="34" name="Vapaamuotoinen: Muoto 33">
              <a:extLst>
                <a:ext uri="{FF2B5EF4-FFF2-40B4-BE49-F238E27FC236}">
                  <a16:creationId xmlns:a16="http://schemas.microsoft.com/office/drawing/2014/main" id="{109A140A-6E32-4540-89F5-80BE0F3C8804}"/>
                </a:ext>
              </a:extLst>
            </p:cNvPr>
            <p:cNvSpPr/>
            <p:nvPr/>
          </p:nvSpPr>
          <p:spPr bwMode="black">
            <a:xfrm>
              <a:off x="517023" y="507725"/>
              <a:ext cx="716936" cy="657191"/>
            </a:xfrm>
            <a:custGeom>
              <a:avLst/>
              <a:gdLst>
                <a:gd name="connsiteX0" fmla="*/ 362051 w 716935"/>
                <a:gd name="connsiteY0" fmla="*/ 560121 h 657191"/>
                <a:gd name="connsiteX1" fmla="*/ 253415 w 716935"/>
                <a:gd name="connsiteY1" fmla="*/ 470504 h 657191"/>
                <a:gd name="connsiteX2" fmla="*/ 148564 w 716935"/>
                <a:gd name="connsiteY2" fmla="*/ 337074 h 657191"/>
                <a:gd name="connsiteX3" fmla="*/ 114210 w 716935"/>
                <a:gd name="connsiteY3" fmla="*/ 114127 h 657191"/>
                <a:gd name="connsiteX4" fmla="*/ 175050 w 716935"/>
                <a:gd name="connsiteY4" fmla="*/ 93714 h 657191"/>
                <a:gd name="connsiteX5" fmla="*/ 338950 w 716935"/>
                <a:gd name="connsiteY5" fmla="*/ 149576 h 657191"/>
                <a:gd name="connsiteX6" fmla="*/ 344128 w 716935"/>
                <a:gd name="connsiteY6" fmla="*/ 152364 h 657191"/>
                <a:gd name="connsiteX7" fmla="*/ 346318 w 716935"/>
                <a:gd name="connsiteY7" fmla="*/ 153061 h 657191"/>
                <a:gd name="connsiteX8" fmla="*/ 400188 w 716935"/>
                <a:gd name="connsiteY8" fmla="*/ 190401 h 657191"/>
                <a:gd name="connsiteX9" fmla="*/ 400188 w 716935"/>
                <a:gd name="connsiteY9" fmla="*/ 190401 h 657191"/>
                <a:gd name="connsiteX10" fmla="*/ 448681 w 716935"/>
                <a:gd name="connsiteY10" fmla="*/ 231227 h 657191"/>
                <a:gd name="connsiteX11" fmla="*/ 454854 w 716935"/>
                <a:gd name="connsiteY11" fmla="*/ 236902 h 657191"/>
                <a:gd name="connsiteX12" fmla="*/ 456846 w 716935"/>
                <a:gd name="connsiteY12" fmla="*/ 238794 h 657191"/>
                <a:gd name="connsiteX13" fmla="*/ 470587 w 716935"/>
                <a:gd name="connsiteY13" fmla="*/ 252237 h 657191"/>
                <a:gd name="connsiteX14" fmla="*/ 533618 w 716935"/>
                <a:gd name="connsiteY14" fmla="*/ 323831 h 657191"/>
                <a:gd name="connsiteX15" fmla="*/ 537402 w 716935"/>
                <a:gd name="connsiteY15" fmla="*/ 317757 h 657191"/>
                <a:gd name="connsiteX16" fmla="*/ 575339 w 716935"/>
                <a:gd name="connsiteY16" fmla="*/ 238097 h 657191"/>
                <a:gd name="connsiteX17" fmla="*/ 532423 w 716935"/>
                <a:gd name="connsiteY17" fmla="*/ 191696 h 657191"/>
                <a:gd name="connsiteX18" fmla="*/ 525254 w 716935"/>
                <a:gd name="connsiteY18" fmla="*/ 184725 h 657191"/>
                <a:gd name="connsiteX19" fmla="*/ 512408 w 716935"/>
                <a:gd name="connsiteY19" fmla="*/ 172478 h 657191"/>
                <a:gd name="connsiteX20" fmla="*/ 505737 w 716935"/>
                <a:gd name="connsiteY20" fmla="*/ 166304 h 657191"/>
                <a:gd name="connsiteX21" fmla="*/ 489506 w 716935"/>
                <a:gd name="connsiteY21" fmla="*/ 151866 h 657191"/>
                <a:gd name="connsiteX22" fmla="*/ 487216 w 716935"/>
                <a:gd name="connsiteY22" fmla="*/ 149775 h 657191"/>
                <a:gd name="connsiteX23" fmla="*/ 487216 w 716935"/>
                <a:gd name="connsiteY23" fmla="*/ 149775 h 657191"/>
                <a:gd name="connsiteX24" fmla="*/ 448482 w 716935"/>
                <a:gd name="connsiteY24" fmla="*/ 118409 h 657191"/>
                <a:gd name="connsiteX25" fmla="*/ 610390 w 716935"/>
                <a:gd name="connsiteY25" fmla="*/ 114824 h 657191"/>
                <a:gd name="connsiteX26" fmla="*/ 574543 w 716935"/>
                <a:gd name="connsiteY26" fmla="*/ 340360 h 657191"/>
                <a:gd name="connsiteX27" fmla="*/ 470587 w 716935"/>
                <a:gd name="connsiteY27" fmla="*/ 470803 h 657191"/>
                <a:gd name="connsiteX28" fmla="*/ 362051 w 716935"/>
                <a:gd name="connsiteY28" fmla="*/ 560420 h 657191"/>
                <a:gd name="connsiteX29" fmla="*/ 648327 w 716935"/>
                <a:gd name="connsiteY29" fmla="*/ 384571 h 657191"/>
                <a:gd name="connsiteX30" fmla="*/ 671130 w 716935"/>
                <a:gd name="connsiteY30" fmla="*/ 53188 h 657191"/>
                <a:gd name="connsiteX31" fmla="*/ 362449 w 716935"/>
                <a:gd name="connsiteY31" fmla="*/ 63145 h 657191"/>
                <a:gd name="connsiteX32" fmla="*/ 53271 w 716935"/>
                <a:gd name="connsiteY32" fmla="*/ 53188 h 657191"/>
                <a:gd name="connsiteX33" fmla="*/ 73883 w 716935"/>
                <a:gd name="connsiteY33" fmla="*/ 381485 h 657191"/>
                <a:gd name="connsiteX34" fmla="*/ 192177 w 716935"/>
                <a:gd name="connsiteY34" fmla="*/ 532141 h 657191"/>
                <a:gd name="connsiteX35" fmla="*/ 338850 w 716935"/>
                <a:gd name="connsiteY35" fmla="*/ 647946 h 657191"/>
                <a:gd name="connsiteX36" fmla="*/ 346518 w 716935"/>
                <a:gd name="connsiteY36" fmla="*/ 651829 h 657191"/>
                <a:gd name="connsiteX37" fmla="*/ 357072 w 716935"/>
                <a:gd name="connsiteY37" fmla="*/ 654418 h 657191"/>
                <a:gd name="connsiteX38" fmla="*/ 362051 w 716935"/>
                <a:gd name="connsiteY38" fmla="*/ 654418 h 657191"/>
                <a:gd name="connsiteX39" fmla="*/ 384256 w 716935"/>
                <a:gd name="connsiteY39" fmla="*/ 648543 h 657191"/>
                <a:gd name="connsiteX40" fmla="*/ 531925 w 716935"/>
                <a:gd name="connsiteY40" fmla="*/ 532141 h 657191"/>
                <a:gd name="connsiteX41" fmla="*/ 648327 w 716935"/>
                <a:gd name="connsiteY41" fmla="*/ 384571 h 65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6935" h="657191">
                  <a:moveTo>
                    <a:pt x="362051" y="560121"/>
                  </a:moveTo>
                  <a:cubicBezTo>
                    <a:pt x="322900" y="534001"/>
                    <a:pt x="286502" y="503974"/>
                    <a:pt x="253415" y="470504"/>
                  </a:cubicBezTo>
                  <a:cubicBezTo>
                    <a:pt x="213092" y="430525"/>
                    <a:pt x="177873" y="385708"/>
                    <a:pt x="148564" y="337074"/>
                  </a:cubicBezTo>
                  <a:cubicBezTo>
                    <a:pt x="91308" y="240388"/>
                    <a:pt x="77567" y="150870"/>
                    <a:pt x="114210" y="114127"/>
                  </a:cubicBezTo>
                  <a:cubicBezTo>
                    <a:pt x="127952" y="100386"/>
                    <a:pt x="149062" y="93714"/>
                    <a:pt x="175050" y="93714"/>
                  </a:cubicBezTo>
                  <a:cubicBezTo>
                    <a:pt x="219162" y="93714"/>
                    <a:pt x="277712" y="112932"/>
                    <a:pt x="338950" y="149576"/>
                  </a:cubicBezTo>
                  <a:cubicBezTo>
                    <a:pt x="340622" y="150602"/>
                    <a:pt x="342350" y="151533"/>
                    <a:pt x="344128" y="152364"/>
                  </a:cubicBezTo>
                  <a:lnTo>
                    <a:pt x="346318" y="153061"/>
                  </a:lnTo>
                  <a:cubicBezTo>
                    <a:pt x="364919" y="164552"/>
                    <a:pt x="382900" y="177016"/>
                    <a:pt x="400188" y="190401"/>
                  </a:cubicBezTo>
                  <a:lnTo>
                    <a:pt x="400188" y="190401"/>
                  </a:lnTo>
                  <a:cubicBezTo>
                    <a:pt x="416717" y="203014"/>
                    <a:pt x="432881" y="216622"/>
                    <a:pt x="448681" y="231227"/>
                  </a:cubicBezTo>
                  <a:lnTo>
                    <a:pt x="454854" y="236902"/>
                  </a:lnTo>
                  <a:lnTo>
                    <a:pt x="456846" y="238794"/>
                  </a:lnTo>
                  <a:cubicBezTo>
                    <a:pt x="461426" y="243275"/>
                    <a:pt x="466007" y="247657"/>
                    <a:pt x="470587" y="252237"/>
                  </a:cubicBezTo>
                  <a:cubicBezTo>
                    <a:pt x="493168" y="274672"/>
                    <a:pt x="514225" y="298590"/>
                    <a:pt x="533618" y="323831"/>
                  </a:cubicBezTo>
                  <a:lnTo>
                    <a:pt x="537402" y="317757"/>
                  </a:lnTo>
                  <a:cubicBezTo>
                    <a:pt x="552806" y="292607"/>
                    <a:pt x="565521" y="265908"/>
                    <a:pt x="575339" y="238097"/>
                  </a:cubicBezTo>
                  <a:cubicBezTo>
                    <a:pt x="561797" y="222365"/>
                    <a:pt x="547558" y="206831"/>
                    <a:pt x="532423" y="191696"/>
                  </a:cubicBezTo>
                  <a:cubicBezTo>
                    <a:pt x="530033" y="189306"/>
                    <a:pt x="527544" y="187115"/>
                    <a:pt x="525254" y="184725"/>
                  </a:cubicBezTo>
                  <a:lnTo>
                    <a:pt x="512408" y="172478"/>
                  </a:lnTo>
                  <a:lnTo>
                    <a:pt x="505737" y="166304"/>
                  </a:lnTo>
                  <a:cubicBezTo>
                    <a:pt x="500360" y="161425"/>
                    <a:pt x="494983" y="156347"/>
                    <a:pt x="489506" y="151866"/>
                  </a:cubicBezTo>
                  <a:lnTo>
                    <a:pt x="487216" y="149775"/>
                  </a:lnTo>
                  <a:lnTo>
                    <a:pt x="487216" y="149775"/>
                  </a:lnTo>
                  <a:cubicBezTo>
                    <a:pt x="474471" y="138822"/>
                    <a:pt x="461559" y="128366"/>
                    <a:pt x="448482" y="118409"/>
                  </a:cubicBezTo>
                  <a:cubicBezTo>
                    <a:pt x="520275" y="88537"/>
                    <a:pt x="581513" y="85948"/>
                    <a:pt x="610390" y="114824"/>
                  </a:cubicBezTo>
                  <a:cubicBezTo>
                    <a:pt x="647531" y="151965"/>
                    <a:pt x="633093" y="242578"/>
                    <a:pt x="574543" y="340360"/>
                  </a:cubicBezTo>
                  <a:cubicBezTo>
                    <a:pt x="545399" y="387959"/>
                    <a:pt x="510483" y="431773"/>
                    <a:pt x="470587" y="470803"/>
                  </a:cubicBezTo>
                  <a:cubicBezTo>
                    <a:pt x="437555" y="504295"/>
                    <a:pt x="401188" y="534322"/>
                    <a:pt x="362051" y="560420"/>
                  </a:cubicBezTo>
                  <a:moveTo>
                    <a:pt x="648327" y="384571"/>
                  </a:moveTo>
                  <a:cubicBezTo>
                    <a:pt x="730178" y="247955"/>
                    <a:pt x="738940" y="120998"/>
                    <a:pt x="671130" y="53188"/>
                  </a:cubicBezTo>
                  <a:cubicBezTo>
                    <a:pt x="607004" y="-10938"/>
                    <a:pt x="490004" y="-6557"/>
                    <a:pt x="362449" y="63145"/>
                  </a:cubicBezTo>
                  <a:cubicBezTo>
                    <a:pt x="234397" y="-6557"/>
                    <a:pt x="117397" y="-11038"/>
                    <a:pt x="53271" y="53188"/>
                  </a:cubicBezTo>
                  <a:cubicBezTo>
                    <a:pt x="-14041" y="120301"/>
                    <a:pt x="-6175" y="246362"/>
                    <a:pt x="73883" y="381485"/>
                  </a:cubicBezTo>
                  <a:cubicBezTo>
                    <a:pt x="106894" y="436429"/>
                    <a:pt x="146632" y="487039"/>
                    <a:pt x="192177" y="532141"/>
                  </a:cubicBezTo>
                  <a:cubicBezTo>
                    <a:pt x="236171" y="576571"/>
                    <a:pt x="285427" y="615460"/>
                    <a:pt x="338850" y="647946"/>
                  </a:cubicBezTo>
                  <a:cubicBezTo>
                    <a:pt x="341246" y="649534"/>
                    <a:pt x="343819" y="650838"/>
                    <a:pt x="346518" y="651829"/>
                  </a:cubicBezTo>
                  <a:cubicBezTo>
                    <a:pt x="349916" y="653123"/>
                    <a:pt x="353461" y="653993"/>
                    <a:pt x="357072" y="654418"/>
                  </a:cubicBezTo>
                  <a:cubicBezTo>
                    <a:pt x="358730" y="654518"/>
                    <a:pt x="360393" y="654518"/>
                    <a:pt x="362051" y="654418"/>
                  </a:cubicBezTo>
                  <a:cubicBezTo>
                    <a:pt x="369849" y="654509"/>
                    <a:pt x="377524" y="652479"/>
                    <a:pt x="384256" y="648543"/>
                  </a:cubicBezTo>
                  <a:cubicBezTo>
                    <a:pt x="438054" y="615928"/>
                    <a:pt x="487647" y="576835"/>
                    <a:pt x="531925" y="532141"/>
                  </a:cubicBezTo>
                  <a:cubicBezTo>
                    <a:pt x="576564" y="487851"/>
                    <a:pt x="615651" y="438298"/>
                    <a:pt x="648327" y="384571"/>
                  </a:cubicBezTo>
                </a:path>
              </a:pathLst>
            </a:custGeom>
            <a:grpFill/>
            <a:ln w="9945" cap="flat">
              <a:noFill/>
              <a:prstDash val="solid"/>
              <a:miter/>
            </a:ln>
          </p:spPr>
          <p:txBody>
            <a:bodyPr rtlCol="0" anchor="ctr"/>
            <a:lstStyle/>
            <a:p>
              <a:endParaRPr lang="fi-FI"/>
            </a:p>
          </p:txBody>
        </p:sp>
        <p:sp>
          <p:nvSpPr>
            <p:cNvPr id="35" name="Vapaamuotoinen: Muoto 34">
              <a:extLst>
                <a:ext uri="{FF2B5EF4-FFF2-40B4-BE49-F238E27FC236}">
                  <a16:creationId xmlns:a16="http://schemas.microsoft.com/office/drawing/2014/main" id="{F2AFFA73-FE19-4A52-9021-E1CCCEB38076}"/>
                </a:ext>
              </a:extLst>
            </p:cNvPr>
            <p:cNvSpPr/>
            <p:nvPr/>
          </p:nvSpPr>
          <p:spPr bwMode="black">
            <a:xfrm>
              <a:off x="1362342" y="770179"/>
              <a:ext cx="338553" cy="458043"/>
            </a:xfrm>
            <a:custGeom>
              <a:avLst/>
              <a:gdLst>
                <a:gd name="connsiteX0" fmla="*/ 39099 w 338552"/>
                <a:gd name="connsiteY0" fmla="*/ 319872 h 458042"/>
                <a:gd name="connsiteX1" fmla="*/ 93068 w 338552"/>
                <a:gd name="connsiteY1" fmla="*/ 343571 h 458042"/>
                <a:gd name="connsiteX2" fmla="*/ 145345 w 338552"/>
                <a:gd name="connsiteY2" fmla="*/ 351537 h 458042"/>
                <a:gd name="connsiteX3" fmla="*/ 167351 w 338552"/>
                <a:gd name="connsiteY3" fmla="*/ 349645 h 458042"/>
                <a:gd name="connsiteX4" fmla="*/ 182386 w 338552"/>
                <a:gd name="connsiteY4" fmla="*/ 344069 h 458042"/>
                <a:gd name="connsiteX5" fmla="*/ 191149 w 338552"/>
                <a:gd name="connsiteY5" fmla="*/ 335505 h 458042"/>
                <a:gd name="connsiteX6" fmla="*/ 194036 w 338552"/>
                <a:gd name="connsiteY6" fmla="*/ 324851 h 458042"/>
                <a:gd name="connsiteX7" fmla="*/ 186170 w 338552"/>
                <a:gd name="connsiteY7" fmla="*/ 307326 h 458042"/>
                <a:gd name="connsiteX8" fmla="*/ 165060 w 338552"/>
                <a:gd name="connsiteY8" fmla="*/ 294281 h 458042"/>
                <a:gd name="connsiteX9" fmla="*/ 135188 w 338552"/>
                <a:gd name="connsiteY9" fmla="*/ 282532 h 458042"/>
                <a:gd name="connsiteX10" fmla="*/ 100835 w 338552"/>
                <a:gd name="connsiteY10" fmla="*/ 269687 h 458042"/>
                <a:gd name="connsiteX11" fmla="*/ 66681 w 338552"/>
                <a:gd name="connsiteY11" fmla="*/ 252161 h 458042"/>
                <a:gd name="connsiteX12" fmla="*/ 36809 w 338552"/>
                <a:gd name="connsiteY12" fmla="*/ 227367 h 458042"/>
                <a:gd name="connsiteX13" fmla="*/ 15699 w 338552"/>
                <a:gd name="connsiteY13" fmla="*/ 192417 h 458042"/>
                <a:gd name="connsiteX14" fmla="*/ 7832 w 338552"/>
                <a:gd name="connsiteY14" fmla="*/ 144024 h 458042"/>
                <a:gd name="connsiteX15" fmla="*/ 20279 w 338552"/>
                <a:gd name="connsiteY15" fmla="*/ 87764 h 458042"/>
                <a:gd name="connsiteX16" fmla="*/ 56126 w 338552"/>
                <a:gd name="connsiteY16" fmla="*/ 45047 h 458042"/>
                <a:gd name="connsiteX17" fmla="*/ 112385 w 338552"/>
                <a:gd name="connsiteY17" fmla="*/ 17763 h 458042"/>
                <a:gd name="connsiteX18" fmla="*/ 186568 w 338552"/>
                <a:gd name="connsiteY18" fmla="*/ 7806 h 458042"/>
                <a:gd name="connsiteX19" fmla="*/ 253383 w 338552"/>
                <a:gd name="connsiteY19" fmla="*/ 15075 h 458042"/>
                <a:gd name="connsiteX20" fmla="*/ 313127 w 338552"/>
                <a:gd name="connsiteY20" fmla="*/ 36085 h 458042"/>
                <a:gd name="connsiteX21" fmla="*/ 287238 w 338552"/>
                <a:gd name="connsiteY21" fmla="*/ 135659 h 458042"/>
                <a:gd name="connsiteX22" fmla="*/ 240139 w 338552"/>
                <a:gd name="connsiteY22" fmla="*/ 116242 h 458042"/>
                <a:gd name="connsiteX23" fmla="*/ 191448 w 338552"/>
                <a:gd name="connsiteY23" fmla="*/ 109372 h 458042"/>
                <a:gd name="connsiteX24" fmla="*/ 172429 w 338552"/>
                <a:gd name="connsiteY24" fmla="*/ 111064 h 458042"/>
                <a:gd name="connsiteX25" fmla="*/ 158488 w 338552"/>
                <a:gd name="connsiteY25" fmla="*/ 115844 h 458042"/>
                <a:gd name="connsiteX26" fmla="*/ 150025 w 338552"/>
                <a:gd name="connsiteY26" fmla="*/ 123511 h 458042"/>
                <a:gd name="connsiteX27" fmla="*/ 147236 w 338552"/>
                <a:gd name="connsiteY27" fmla="*/ 133469 h 458042"/>
                <a:gd name="connsiteX28" fmla="*/ 155202 w 338552"/>
                <a:gd name="connsiteY28" fmla="*/ 149898 h 458042"/>
                <a:gd name="connsiteX29" fmla="*/ 176213 w 338552"/>
                <a:gd name="connsiteY29" fmla="*/ 163142 h 458042"/>
                <a:gd name="connsiteX30" fmla="*/ 206085 w 338552"/>
                <a:gd name="connsiteY30" fmla="*/ 174195 h 458042"/>
                <a:gd name="connsiteX31" fmla="*/ 240538 w 338552"/>
                <a:gd name="connsiteY31" fmla="*/ 187040 h 458042"/>
                <a:gd name="connsiteX32" fmla="*/ 274891 w 338552"/>
                <a:gd name="connsiteY32" fmla="*/ 204565 h 458042"/>
                <a:gd name="connsiteX33" fmla="*/ 304763 w 338552"/>
                <a:gd name="connsiteY33" fmla="*/ 229757 h 458042"/>
                <a:gd name="connsiteX34" fmla="*/ 326072 w 338552"/>
                <a:gd name="connsiteY34" fmla="*/ 265604 h 458042"/>
                <a:gd name="connsiteX35" fmla="*/ 333938 w 338552"/>
                <a:gd name="connsiteY35" fmla="*/ 314595 h 458042"/>
                <a:gd name="connsiteX36" fmla="*/ 320894 w 338552"/>
                <a:gd name="connsiteY36" fmla="*/ 372248 h 458042"/>
                <a:gd name="connsiteX37" fmla="*/ 284450 w 338552"/>
                <a:gd name="connsiteY37" fmla="*/ 415762 h 458042"/>
                <a:gd name="connsiteX38" fmla="*/ 226996 w 338552"/>
                <a:gd name="connsiteY38" fmla="*/ 443544 h 458042"/>
                <a:gd name="connsiteX39" fmla="*/ 152016 w 338552"/>
                <a:gd name="connsiteY39" fmla="*/ 453501 h 458042"/>
                <a:gd name="connsiteX40" fmla="*/ 114676 w 338552"/>
                <a:gd name="connsiteY40" fmla="*/ 451410 h 458042"/>
                <a:gd name="connsiteX41" fmla="*/ 78630 w 338552"/>
                <a:gd name="connsiteY41" fmla="*/ 445336 h 458042"/>
                <a:gd name="connsiteX42" fmla="*/ 44675 w 338552"/>
                <a:gd name="connsiteY42" fmla="*/ 435378 h 458042"/>
                <a:gd name="connsiteX43" fmla="*/ 14106 w 338552"/>
                <a:gd name="connsiteY43" fmla="*/ 421239 h 45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8552" h="458042">
                  <a:moveTo>
                    <a:pt x="39099" y="319872"/>
                  </a:moveTo>
                  <a:cubicBezTo>
                    <a:pt x="56156" y="329743"/>
                    <a:pt x="74258" y="337691"/>
                    <a:pt x="93068" y="343571"/>
                  </a:cubicBezTo>
                  <a:cubicBezTo>
                    <a:pt x="110006" y="348804"/>
                    <a:pt x="127620" y="351490"/>
                    <a:pt x="145345" y="351537"/>
                  </a:cubicBezTo>
                  <a:cubicBezTo>
                    <a:pt x="152723" y="351661"/>
                    <a:pt x="160102" y="351028"/>
                    <a:pt x="167351" y="349645"/>
                  </a:cubicBezTo>
                  <a:cubicBezTo>
                    <a:pt x="172658" y="348706"/>
                    <a:pt x="177746" y="346816"/>
                    <a:pt x="182386" y="344069"/>
                  </a:cubicBezTo>
                  <a:cubicBezTo>
                    <a:pt x="185881" y="341874"/>
                    <a:pt x="188879" y="338954"/>
                    <a:pt x="191149" y="335505"/>
                  </a:cubicBezTo>
                  <a:cubicBezTo>
                    <a:pt x="193100" y="332297"/>
                    <a:pt x="194096" y="328604"/>
                    <a:pt x="194036" y="324851"/>
                  </a:cubicBezTo>
                  <a:cubicBezTo>
                    <a:pt x="194146" y="318130"/>
                    <a:pt x="191268" y="311707"/>
                    <a:pt x="186170" y="307326"/>
                  </a:cubicBezTo>
                  <a:cubicBezTo>
                    <a:pt x="179817" y="301963"/>
                    <a:pt x="172698" y="297567"/>
                    <a:pt x="165060" y="294281"/>
                  </a:cubicBezTo>
                  <a:cubicBezTo>
                    <a:pt x="155332" y="289801"/>
                    <a:pt x="145364" y="285877"/>
                    <a:pt x="135188" y="282532"/>
                  </a:cubicBezTo>
                  <a:cubicBezTo>
                    <a:pt x="123906" y="278880"/>
                    <a:pt x="112455" y="274599"/>
                    <a:pt x="100835" y="269687"/>
                  </a:cubicBezTo>
                  <a:cubicBezTo>
                    <a:pt x="89045" y="264675"/>
                    <a:pt x="77624" y="258818"/>
                    <a:pt x="66681" y="252161"/>
                  </a:cubicBezTo>
                  <a:cubicBezTo>
                    <a:pt x="55528" y="245459"/>
                    <a:pt x="45452" y="237099"/>
                    <a:pt x="36809" y="227367"/>
                  </a:cubicBezTo>
                  <a:cubicBezTo>
                    <a:pt x="27713" y="217091"/>
                    <a:pt x="20561" y="205249"/>
                    <a:pt x="15699" y="192417"/>
                  </a:cubicBezTo>
                  <a:cubicBezTo>
                    <a:pt x="10124" y="176907"/>
                    <a:pt x="7457" y="160501"/>
                    <a:pt x="7832" y="144024"/>
                  </a:cubicBezTo>
                  <a:cubicBezTo>
                    <a:pt x="7550" y="124558"/>
                    <a:pt x="11811" y="105294"/>
                    <a:pt x="20279" y="87764"/>
                  </a:cubicBezTo>
                  <a:cubicBezTo>
                    <a:pt x="28788" y="70960"/>
                    <a:pt x="41050" y="56342"/>
                    <a:pt x="56126" y="45047"/>
                  </a:cubicBezTo>
                  <a:cubicBezTo>
                    <a:pt x="73054" y="32595"/>
                    <a:pt x="92122" y="23347"/>
                    <a:pt x="112385" y="17763"/>
                  </a:cubicBezTo>
                  <a:cubicBezTo>
                    <a:pt x="136522" y="10962"/>
                    <a:pt x="161496" y="7610"/>
                    <a:pt x="186568" y="7806"/>
                  </a:cubicBezTo>
                  <a:cubicBezTo>
                    <a:pt x="209042" y="7729"/>
                    <a:pt x="231456" y="10168"/>
                    <a:pt x="253383" y="15075"/>
                  </a:cubicBezTo>
                  <a:cubicBezTo>
                    <a:pt x="274074" y="19621"/>
                    <a:pt x="294139" y="26677"/>
                    <a:pt x="313127" y="36085"/>
                  </a:cubicBezTo>
                  <a:lnTo>
                    <a:pt x="287238" y="135659"/>
                  </a:lnTo>
                  <a:cubicBezTo>
                    <a:pt x="272372" y="127330"/>
                    <a:pt x="256559" y="120812"/>
                    <a:pt x="240139" y="116242"/>
                  </a:cubicBezTo>
                  <a:cubicBezTo>
                    <a:pt x="224297" y="111726"/>
                    <a:pt x="207917" y="109413"/>
                    <a:pt x="191448" y="109372"/>
                  </a:cubicBezTo>
                  <a:cubicBezTo>
                    <a:pt x="185065" y="109310"/>
                    <a:pt x="178702" y="109876"/>
                    <a:pt x="172429" y="111064"/>
                  </a:cubicBezTo>
                  <a:cubicBezTo>
                    <a:pt x="167580" y="111973"/>
                    <a:pt x="162880" y="113583"/>
                    <a:pt x="158488" y="115844"/>
                  </a:cubicBezTo>
                  <a:cubicBezTo>
                    <a:pt x="155023" y="117582"/>
                    <a:pt x="152096" y="120233"/>
                    <a:pt x="150025" y="123511"/>
                  </a:cubicBezTo>
                  <a:cubicBezTo>
                    <a:pt x="148232" y="126527"/>
                    <a:pt x="147276" y="129962"/>
                    <a:pt x="147236" y="133469"/>
                  </a:cubicBezTo>
                  <a:cubicBezTo>
                    <a:pt x="147077" y="139911"/>
                    <a:pt x="150045" y="146034"/>
                    <a:pt x="155202" y="149898"/>
                  </a:cubicBezTo>
                  <a:cubicBezTo>
                    <a:pt x="161535" y="155302"/>
                    <a:pt x="168605" y="159763"/>
                    <a:pt x="176213" y="163142"/>
                  </a:cubicBezTo>
                  <a:cubicBezTo>
                    <a:pt x="185075" y="166826"/>
                    <a:pt x="195132" y="170510"/>
                    <a:pt x="206085" y="174195"/>
                  </a:cubicBezTo>
                  <a:cubicBezTo>
                    <a:pt x="217038" y="177879"/>
                    <a:pt x="228688" y="182061"/>
                    <a:pt x="240538" y="187040"/>
                  </a:cubicBezTo>
                  <a:cubicBezTo>
                    <a:pt x="252357" y="192122"/>
                    <a:pt x="263838" y="197976"/>
                    <a:pt x="274891" y="204565"/>
                  </a:cubicBezTo>
                  <a:cubicBezTo>
                    <a:pt x="286093" y="211359"/>
                    <a:pt x="296180" y="219858"/>
                    <a:pt x="304763" y="229757"/>
                  </a:cubicBezTo>
                  <a:cubicBezTo>
                    <a:pt x="313924" y="240357"/>
                    <a:pt x="321133" y="252493"/>
                    <a:pt x="326072" y="265604"/>
                  </a:cubicBezTo>
                  <a:cubicBezTo>
                    <a:pt x="331658" y="281317"/>
                    <a:pt x="334327" y="297921"/>
                    <a:pt x="333938" y="314595"/>
                  </a:cubicBezTo>
                  <a:cubicBezTo>
                    <a:pt x="334207" y="334573"/>
                    <a:pt x="329736" y="354331"/>
                    <a:pt x="320894" y="372248"/>
                  </a:cubicBezTo>
                  <a:cubicBezTo>
                    <a:pt x="312381" y="389448"/>
                    <a:pt x="299894" y="404367"/>
                    <a:pt x="284450" y="415762"/>
                  </a:cubicBezTo>
                  <a:cubicBezTo>
                    <a:pt x="267144" y="428438"/>
                    <a:pt x="247677" y="437852"/>
                    <a:pt x="226996" y="443544"/>
                  </a:cubicBezTo>
                  <a:cubicBezTo>
                    <a:pt x="202590" y="450354"/>
                    <a:pt x="177348" y="453706"/>
                    <a:pt x="152016" y="453501"/>
                  </a:cubicBezTo>
                  <a:cubicBezTo>
                    <a:pt x="139539" y="453505"/>
                    <a:pt x="127073" y="452807"/>
                    <a:pt x="114676" y="451410"/>
                  </a:cubicBezTo>
                  <a:cubicBezTo>
                    <a:pt x="102557" y="450074"/>
                    <a:pt x="90519" y="448045"/>
                    <a:pt x="78630" y="445336"/>
                  </a:cubicBezTo>
                  <a:cubicBezTo>
                    <a:pt x="67089" y="442847"/>
                    <a:pt x="55738" y="439519"/>
                    <a:pt x="44675" y="435378"/>
                  </a:cubicBezTo>
                  <a:cubicBezTo>
                    <a:pt x="34150" y="431426"/>
                    <a:pt x="23933" y="426701"/>
                    <a:pt x="14106" y="421239"/>
                  </a:cubicBezTo>
                  <a:close/>
                </a:path>
              </a:pathLst>
            </a:custGeom>
            <a:grpFill/>
            <a:ln w="9945" cap="flat">
              <a:noFill/>
              <a:prstDash val="solid"/>
              <a:miter/>
            </a:ln>
          </p:spPr>
          <p:txBody>
            <a:bodyPr rtlCol="0" anchor="ctr"/>
            <a:lstStyle/>
            <a:p>
              <a:endParaRPr lang="fi-FI"/>
            </a:p>
          </p:txBody>
        </p:sp>
        <p:sp>
          <p:nvSpPr>
            <p:cNvPr id="36" name="Vapaamuotoinen: Muoto 35">
              <a:extLst>
                <a:ext uri="{FF2B5EF4-FFF2-40B4-BE49-F238E27FC236}">
                  <a16:creationId xmlns:a16="http://schemas.microsoft.com/office/drawing/2014/main" id="{04ED2007-AF16-41E7-9C09-A7598E1FC230}"/>
                </a:ext>
              </a:extLst>
            </p:cNvPr>
            <p:cNvSpPr/>
            <p:nvPr/>
          </p:nvSpPr>
          <p:spPr bwMode="black">
            <a:xfrm>
              <a:off x="1747630" y="662248"/>
              <a:ext cx="268851" cy="567574"/>
            </a:xfrm>
            <a:custGeom>
              <a:avLst/>
              <a:gdLst>
                <a:gd name="connsiteX0" fmla="*/ 251456 w 268850"/>
                <a:gd name="connsiteY0" fmla="*/ 421530 h 567574"/>
                <a:gd name="connsiteX1" fmla="*/ 224372 w 268850"/>
                <a:gd name="connsiteY1" fmla="*/ 436167 h 567574"/>
                <a:gd name="connsiteX2" fmla="*/ 195993 w 268850"/>
                <a:gd name="connsiteY2" fmla="*/ 440747 h 567574"/>
                <a:gd name="connsiteX3" fmla="*/ 161043 w 268850"/>
                <a:gd name="connsiteY3" fmla="*/ 428400 h 567574"/>
                <a:gd name="connsiteX4" fmla="*/ 148894 w 268850"/>
                <a:gd name="connsiteY4" fmla="*/ 388570 h 567574"/>
                <a:gd name="connsiteX5" fmla="*/ 148894 w 268850"/>
                <a:gd name="connsiteY5" fmla="*/ 234927 h 567574"/>
                <a:gd name="connsiteX6" fmla="*/ 252253 w 268850"/>
                <a:gd name="connsiteY6" fmla="*/ 234927 h 567574"/>
                <a:gd name="connsiteX7" fmla="*/ 252253 w 268850"/>
                <a:gd name="connsiteY7" fmla="*/ 124499 h 567574"/>
                <a:gd name="connsiteX8" fmla="*/ 149392 w 268850"/>
                <a:gd name="connsiteY8" fmla="*/ 124499 h 567574"/>
                <a:gd name="connsiteX9" fmla="*/ 149392 w 268850"/>
                <a:gd name="connsiteY9" fmla="*/ 7798 h 567574"/>
                <a:gd name="connsiteX10" fmla="*/ 7798 w 268850"/>
                <a:gd name="connsiteY10" fmla="*/ 23729 h 567574"/>
                <a:gd name="connsiteX11" fmla="*/ 7798 w 268850"/>
                <a:gd name="connsiteY11" fmla="*/ 401515 h 567574"/>
                <a:gd name="connsiteX12" fmla="*/ 46731 w 268850"/>
                <a:gd name="connsiteY12" fmla="*/ 522199 h 567574"/>
                <a:gd name="connsiteX13" fmla="*/ 159848 w 268850"/>
                <a:gd name="connsiteY13" fmla="*/ 562029 h 567574"/>
                <a:gd name="connsiteX14" fmla="*/ 217302 w 268850"/>
                <a:gd name="connsiteY14" fmla="*/ 555358 h 567574"/>
                <a:gd name="connsiteX15" fmla="*/ 268583 w 268850"/>
                <a:gd name="connsiteY15" fmla="*/ 535443 h 56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8850" h="567574">
                  <a:moveTo>
                    <a:pt x="251456" y="421530"/>
                  </a:moveTo>
                  <a:cubicBezTo>
                    <a:pt x="243182" y="427690"/>
                    <a:pt x="234060" y="432621"/>
                    <a:pt x="224372" y="436167"/>
                  </a:cubicBezTo>
                  <a:cubicBezTo>
                    <a:pt x="215221" y="439226"/>
                    <a:pt x="205642" y="440773"/>
                    <a:pt x="195993" y="440747"/>
                  </a:cubicBezTo>
                  <a:cubicBezTo>
                    <a:pt x="183138" y="441606"/>
                    <a:pt x="170502" y="437141"/>
                    <a:pt x="161043" y="428400"/>
                  </a:cubicBezTo>
                  <a:cubicBezTo>
                    <a:pt x="151872" y="417262"/>
                    <a:pt x="147500" y="402933"/>
                    <a:pt x="148894" y="388570"/>
                  </a:cubicBezTo>
                  <a:lnTo>
                    <a:pt x="148894" y="234927"/>
                  </a:lnTo>
                  <a:lnTo>
                    <a:pt x="252253" y="234927"/>
                  </a:lnTo>
                  <a:lnTo>
                    <a:pt x="252253" y="124499"/>
                  </a:lnTo>
                  <a:lnTo>
                    <a:pt x="149392" y="124499"/>
                  </a:lnTo>
                  <a:lnTo>
                    <a:pt x="149392" y="7798"/>
                  </a:lnTo>
                  <a:lnTo>
                    <a:pt x="7798" y="23729"/>
                  </a:lnTo>
                  <a:lnTo>
                    <a:pt x="7798" y="401515"/>
                  </a:lnTo>
                  <a:cubicBezTo>
                    <a:pt x="7798" y="455684"/>
                    <a:pt x="20772" y="495912"/>
                    <a:pt x="46731" y="522199"/>
                  </a:cubicBezTo>
                  <a:cubicBezTo>
                    <a:pt x="72690" y="548487"/>
                    <a:pt x="110389" y="561763"/>
                    <a:pt x="159848" y="562029"/>
                  </a:cubicBezTo>
                  <a:cubicBezTo>
                    <a:pt x="179195" y="562087"/>
                    <a:pt x="198482" y="559847"/>
                    <a:pt x="217302" y="555358"/>
                  </a:cubicBezTo>
                  <a:cubicBezTo>
                    <a:pt x="235265" y="551219"/>
                    <a:pt x="252531" y="544512"/>
                    <a:pt x="268583" y="535443"/>
                  </a:cubicBezTo>
                  <a:close/>
                </a:path>
              </a:pathLst>
            </a:custGeom>
            <a:grpFill/>
            <a:ln w="9945" cap="flat">
              <a:noFill/>
              <a:prstDash val="solid"/>
              <a:miter/>
            </a:ln>
          </p:spPr>
          <p:txBody>
            <a:bodyPr rtlCol="0" anchor="ctr"/>
            <a:lstStyle/>
            <a:p>
              <a:endParaRPr lang="fi-FI"/>
            </a:p>
          </p:txBody>
        </p:sp>
        <p:sp>
          <p:nvSpPr>
            <p:cNvPr id="37" name="Vapaamuotoinen: Muoto 36">
              <a:extLst>
                <a:ext uri="{FF2B5EF4-FFF2-40B4-BE49-F238E27FC236}">
                  <a16:creationId xmlns:a16="http://schemas.microsoft.com/office/drawing/2014/main" id="{47C8C5C7-31C8-4B77-BDB4-97A6874A42E1}"/>
                </a:ext>
              </a:extLst>
            </p:cNvPr>
            <p:cNvSpPr/>
            <p:nvPr/>
          </p:nvSpPr>
          <p:spPr bwMode="black">
            <a:xfrm>
              <a:off x="2066525" y="778949"/>
              <a:ext cx="418212" cy="448085"/>
            </a:xfrm>
            <a:custGeom>
              <a:avLst/>
              <a:gdLst>
                <a:gd name="connsiteX0" fmla="*/ 415796 w 418212"/>
                <a:gd name="connsiteY0" fmla="*/ 435271 h 448085"/>
                <a:gd name="connsiteX1" fmla="*/ 304571 w 418212"/>
                <a:gd name="connsiteY1" fmla="*/ 435271 h 448085"/>
                <a:gd name="connsiteX2" fmla="*/ 297900 w 418212"/>
                <a:gd name="connsiteY2" fmla="*/ 398130 h 448085"/>
                <a:gd name="connsiteX3" fmla="*/ 176618 w 418212"/>
                <a:gd name="connsiteY3" fmla="*/ 444830 h 448085"/>
                <a:gd name="connsiteX4" fmla="*/ 110401 w 418212"/>
                <a:gd name="connsiteY4" fmla="*/ 433180 h 448085"/>
                <a:gd name="connsiteX5" fmla="*/ 56830 w 418212"/>
                <a:gd name="connsiteY5" fmla="*/ 399424 h 448085"/>
                <a:gd name="connsiteX6" fmla="*/ 20983 w 418212"/>
                <a:gd name="connsiteY6" fmla="*/ 342368 h 448085"/>
                <a:gd name="connsiteX7" fmla="*/ 7840 w 418212"/>
                <a:gd name="connsiteY7" fmla="*/ 261912 h 448085"/>
                <a:gd name="connsiteX8" fmla="*/ 7840 w 418212"/>
                <a:gd name="connsiteY8" fmla="*/ 7798 h 448085"/>
                <a:gd name="connsiteX9" fmla="*/ 149136 w 418212"/>
                <a:gd name="connsiteY9" fmla="*/ 7798 h 448085"/>
                <a:gd name="connsiteX10" fmla="*/ 149136 w 418212"/>
                <a:gd name="connsiteY10" fmla="*/ 245681 h 448085"/>
                <a:gd name="connsiteX11" fmla="*/ 154314 w 418212"/>
                <a:gd name="connsiteY11" fmla="*/ 284814 h 448085"/>
                <a:gd name="connsiteX12" fmla="*/ 169050 w 418212"/>
                <a:gd name="connsiteY12" fmla="*/ 310504 h 448085"/>
                <a:gd name="connsiteX13" fmla="*/ 188965 w 418212"/>
                <a:gd name="connsiteY13" fmla="*/ 324245 h 448085"/>
                <a:gd name="connsiteX14" fmla="*/ 212863 w 418212"/>
                <a:gd name="connsiteY14" fmla="*/ 328129 h 448085"/>
                <a:gd name="connsiteX15" fmla="*/ 244727 w 418212"/>
                <a:gd name="connsiteY15" fmla="*/ 320860 h 448085"/>
                <a:gd name="connsiteX16" fmla="*/ 273703 w 418212"/>
                <a:gd name="connsiteY16" fmla="*/ 299451 h 448085"/>
                <a:gd name="connsiteX17" fmla="*/ 273703 w 418212"/>
                <a:gd name="connsiteY17" fmla="*/ 7798 h 448085"/>
                <a:gd name="connsiteX18" fmla="*/ 415398 w 418212"/>
                <a:gd name="connsiteY18" fmla="*/ 7798 h 44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8212" h="448085">
                  <a:moveTo>
                    <a:pt x="415796" y="435271"/>
                  </a:moveTo>
                  <a:lnTo>
                    <a:pt x="304571" y="435271"/>
                  </a:lnTo>
                  <a:lnTo>
                    <a:pt x="297900" y="398130"/>
                  </a:lnTo>
                  <a:cubicBezTo>
                    <a:pt x="265070" y="428861"/>
                    <a:pt x="221576" y="445611"/>
                    <a:pt x="176618" y="444830"/>
                  </a:cubicBezTo>
                  <a:cubicBezTo>
                    <a:pt x="154035" y="444866"/>
                    <a:pt x="131620" y="440922"/>
                    <a:pt x="110401" y="433180"/>
                  </a:cubicBezTo>
                  <a:cubicBezTo>
                    <a:pt x="90277" y="426009"/>
                    <a:pt x="71985" y="414483"/>
                    <a:pt x="56830" y="399424"/>
                  </a:cubicBezTo>
                  <a:cubicBezTo>
                    <a:pt x="40918" y="383207"/>
                    <a:pt x="28690" y="363745"/>
                    <a:pt x="20983" y="342368"/>
                  </a:cubicBezTo>
                  <a:cubicBezTo>
                    <a:pt x="11763" y="316567"/>
                    <a:pt x="7312" y="289306"/>
                    <a:pt x="7840" y="261912"/>
                  </a:cubicBezTo>
                  <a:lnTo>
                    <a:pt x="7840" y="7798"/>
                  </a:lnTo>
                  <a:lnTo>
                    <a:pt x="149136" y="7798"/>
                  </a:lnTo>
                  <a:lnTo>
                    <a:pt x="149136" y="245681"/>
                  </a:lnTo>
                  <a:cubicBezTo>
                    <a:pt x="148847" y="258913"/>
                    <a:pt x="150599" y="272111"/>
                    <a:pt x="154314" y="284814"/>
                  </a:cubicBezTo>
                  <a:cubicBezTo>
                    <a:pt x="157350" y="294324"/>
                    <a:pt x="162379" y="303081"/>
                    <a:pt x="169050" y="310504"/>
                  </a:cubicBezTo>
                  <a:cubicBezTo>
                    <a:pt x="174457" y="316653"/>
                    <a:pt x="181298" y="321373"/>
                    <a:pt x="188965" y="324245"/>
                  </a:cubicBezTo>
                  <a:cubicBezTo>
                    <a:pt x="196662" y="326847"/>
                    <a:pt x="204738" y="328159"/>
                    <a:pt x="212863" y="328129"/>
                  </a:cubicBezTo>
                  <a:cubicBezTo>
                    <a:pt x="223896" y="328176"/>
                    <a:pt x="234799" y="325690"/>
                    <a:pt x="244727" y="320860"/>
                  </a:cubicBezTo>
                  <a:cubicBezTo>
                    <a:pt x="255581" y="315502"/>
                    <a:pt x="265389" y="308253"/>
                    <a:pt x="273703" y="299451"/>
                  </a:cubicBezTo>
                  <a:lnTo>
                    <a:pt x="273703" y="7798"/>
                  </a:lnTo>
                  <a:lnTo>
                    <a:pt x="415398" y="7798"/>
                  </a:lnTo>
                  <a:close/>
                </a:path>
              </a:pathLst>
            </a:custGeom>
            <a:grpFill/>
            <a:ln w="9945" cap="flat">
              <a:noFill/>
              <a:prstDash val="solid"/>
              <a:miter/>
            </a:ln>
          </p:spPr>
          <p:txBody>
            <a:bodyPr rtlCol="0" anchor="ctr"/>
            <a:lstStyle/>
            <a:p>
              <a:endParaRPr lang="fi-FI"/>
            </a:p>
          </p:txBody>
        </p:sp>
        <p:sp>
          <p:nvSpPr>
            <p:cNvPr id="38" name="Vapaamuotoinen: Muoto 37">
              <a:extLst>
                <a:ext uri="{FF2B5EF4-FFF2-40B4-BE49-F238E27FC236}">
                  <a16:creationId xmlns:a16="http://schemas.microsoft.com/office/drawing/2014/main" id="{405C9784-437B-453C-8693-00A5DB4C2BCE}"/>
                </a:ext>
              </a:extLst>
            </p:cNvPr>
            <p:cNvSpPr/>
            <p:nvPr/>
          </p:nvSpPr>
          <p:spPr bwMode="black">
            <a:xfrm>
              <a:off x="2551793" y="662746"/>
              <a:ext cx="438127" cy="557617"/>
            </a:xfrm>
            <a:custGeom>
              <a:avLst/>
              <a:gdLst>
                <a:gd name="connsiteX0" fmla="*/ 149492 w 438127"/>
                <a:gd name="connsiteY0" fmla="*/ 265198 h 557617"/>
                <a:gd name="connsiteX1" fmla="*/ 221584 w 438127"/>
                <a:gd name="connsiteY1" fmla="*/ 201470 h 557617"/>
                <a:gd name="connsiteX2" fmla="*/ 284515 w 438127"/>
                <a:gd name="connsiteY2" fmla="*/ 124001 h 557617"/>
                <a:gd name="connsiteX3" fmla="*/ 428599 w 438127"/>
                <a:gd name="connsiteY3" fmla="*/ 124001 h 557617"/>
                <a:gd name="connsiteX4" fmla="*/ 371443 w 438127"/>
                <a:gd name="connsiteY4" fmla="*/ 212722 h 557617"/>
                <a:gd name="connsiteX5" fmla="*/ 305425 w 438127"/>
                <a:gd name="connsiteY5" fmla="*/ 291485 h 557617"/>
                <a:gd name="connsiteX6" fmla="*/ 370846 w 438127"/>
                <a:gd name="connsiteY6" fmla="*/ 414758 h 557617"/>
                <a:gd name="connsiteX7" fmla="*/ 434673 w 438127"/>
                <a:gd name="connsiteY7" fmla="*/ 551474 h 557617"/>
                <a:gd name="connsiteX8" fmla="*/ 278640 w 438127"/>
                <a:gd name="connsiteY8" fmla="*/ 551474 h 557617"/>
                <a:gd name="connsiteX9" fmla="*/ 237715 w 438127"/>
                <a:gd name="connsiteY9" fmla="*/ 462753 h 557617"/>
                <a:gd name="connsiteX10" fmla="*/ 193105 w 438127"/>
                <a:gd name="connsiteY10" fmla="*/ 376422 h 557617"/>
                <a:gd name="connsiteX11" fmla="*/ 171697 w 438127"/>
                <a:gd name="connsiteY11" fmla="*/ 391060 h 557617"/>
                <a:gd name="connsiteX12" fmla="*/ 149492 w 438127"/>
                <a:gd name="connsiteY12" fmla="*/ 404403 h 557617"/>
                <a:gd name="connsiteX13" fmla="*/ 149492 w 438127"/>
                <a:gd name="connsiteY13" fmla="*/ 551474 h 557617"/>
                <a:gd name="connsiteX14" fmla="*/ 7798 w 438127"/>
                <a:gd name="connsiteY14" fmla="*/ 551474 h 557617"/>
                <a:gd name="connsiteX15" fmla="*/ 7798 w 438127"/>
                <a:gd name="connsiteY15" fmla="*/ 23729 h 557617"/>
                <a:gd name="connsiteX16" fmla="*/ 149492 w 438127"/>
                <a:gd name="connsiteY16" fmla="*/ 7798 h 55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8127" h="557617">
                  <a:moveTo>
                    <a:pt x="149492" y="265198"/>
                  </a:moveTo>
                  <a:cubicBezTo>
                    <a:pt x="175302" y="246052"/>
                    <a:pt x="199419" y="224731"/>
                    <a:pt x="221584" y="201470"/>
                  </a:cubicBezTo>
                  <a:cubicBezTo>
                    <a:pt x="244556" y="177332"/>
                    <a:pt x="265596" y="151430"/>
                    <a:pt x="284515" y="124001"/>
                  </a:cubicBezTo>
                  <a:lnTo>
                    <a:pt x="428599" y="124001"/>
                  </a:lnTo>
                  <a:cubicBezTo>
                    <a:pt x="411691" y="154901"/>
                    <a:pt x="392593" y="184550"/>
                    <a:pt x="371443" y="212722"/>
                  </a:cubicBezTo>
                  <a:cubicBezTo>
                    <a:pt x="350821" y="240110"/>
                    <a:pt x="328786" y="266400"/>
                    <a:pt x="305425" y="291485"/>
                  </a:cubicBezTo>
                  <a:cubicBezTo>
                    <a:pt x="328258" y="330651"/>
                    <a:pt x="350065" y="371742"/>
                    <a:pt x="370846" y="414758"/>
                  </a:cubicBezTo>
                  <a:cubicBezTo>
                    <a:pt x="391627" y="457775"/>
                    <a:pt x="412896" y="503347"/>
                    <a:pt x="434673" y="551474"/>
                  </a:cubicBezTo>
                  <a:lnTo>
                    <a:pt x="278640" y="551474"/>
                  </a:lnTo>
                  <a:cubicBezTo>
                    <a:pt x="265367" y="520938"/>
                    <a:pt x="251725" y="491364"/>
                    <a:pt x="237715" y="462753"/>
                  </a:cubicBezTo>
                  <a:cubicBezTo>
                    <a:pt x="223774" y="434076"/>
                    <a:pt x="208938" y="405398"/>
                    <a:pt x="193105" y="376422"/>
                  </a:cubicBezTo>
                  <a:cubicBezTo>
                    <a:pt x="186235" y="381501"/>
                    <a:pt x="179066" y="386380"/>
                    <a:pt x="171697" y="391060"/>
                  </a:cubicBezTo>
                  <a:cubicBezTo>
                    <a:pt x="164328" y="395740"/>
                    <a:pt x="156960" y="400221"/>
                    <a:pt x="149492" y="404403"/>
                  </a:cubicBezTo>
                  <a:lnTo>
                    <a:pt x="149492" y="551474"/>
                  </a:lnTo>
                  <a:lnTo>
                    <a:pt x="7798" y="551474"/>
                  </a:lnTo>
                  <a:lnTo>
                    <a:pt x="7798" y="23729"/>
                  </a:lnTo>
                  <a:lnTo>
                    <a:pt x="149492" y="7798"/>
                  </a:lnTo>
                  <a:close/>
                </a:path>
              </a:pathLst>
            </a:custGeom>
            <a:grpFill/>
            <a:ln w="9945" cap="flat">
              <a:noFill/>
              <a:prstDash val="solid"/>
              <a:miter/>
            </a:ln>
          </p:spPr>
          <p:txBody>
            <a:bodyPr rtlCol="0" anchor="ctr"/>
            <a:lstStyle/>
            <a:p>
              <a:endParaRPr lang="fi-FI"/>
            </a:p>
          </p:txBody>
        </p:sp>
      </p:grpSp>
      <p:sp>
        <p:nvSpPr>
          <p:cNvPr id="10" name="Päivämäärän paikkamerkki 9">
            <a:extLst>
              <a:ext uri="{FF2B5EF4-FFF2-40B4-BE49-F238E27FC236}">
                <a16:creationId xmlns:a16="http://schemas.microsoft.com/office/drawing/2014/main" id="{FC9FD326-6B30-4445-A995-533F92F7B656}"/>
              </a:ext>
            </a:extLst>
          </p:cNvPr>
          <p:cNvSpPr>
            <a:spLocks noGrp="1"/>
          </p:cNvSpPr>
          <p:nvPr>
            <p:ph type="dt" sz="half" idx="10"/>
          </p:nvPr>
        </p:nvSpPr>
        <p:spPr/>
        <p:txBody>
          <a:bodyPr/>
          <a:lstStyle>
            <a:lvl1pPr>
              <a:defRPr>
                <a:solidFill>
                  <a:schemeClr val="bg1"/>
                </a:solidFill>
              </a:defRPr>
            </a:lvl1pPr>
          </a:lstStyle>
          <a:p>
            <a:fld id="{C0539CD1-B099-4BAA-A448-04FBC67C6418}" type="datetime1">
              <a:rPr lang="fi-FI" smtClean="0"/>
              <a:t>3.10.2024</a:t>
            </a:fld>
            <a:endParaRPr lang="fi-FI"/>
          </a:p>
        </p:txBody>
      </p:sp>
      <p:sp>
        <p:nvSpPr>
          <p:cNvPr id="11" name="Alatunnisteen paikkamerkki 10">
            <a:extLst>
              <a:ext uri="{FF2B5EF4-FFF2-40B4-BE49-F238E27FC236}">
                <a16:creationId xmlns:a16="http://schemas.microsoft.com/office/drawing/2014/main" id="{D0ABDB7E-BB3F-4673-B28A-E258C23FC5E9}"/>
              </a:ext>
            </a:extLst>
          </p:cNvPr>
          <p:cNvSpPr>
            <a:spLocks noGrp="1"/>
          </p:cNvSpPr>
          <p:nvPr>
            <p:ph type="ftr" sz="quarter" idx="11"/>
          </p:nvPr>
        </p:nvSpPr>
        <p:spPr/>
        <p:txBody>
          <a:bodyPr/>
          <a:lstStyle>
            <a:lvl1pPr>
              <a:defRPr>
                <a:solidFill>
                  <a:schemeClr val="bg1"/>
                </a:solidFill>
              </a:defRPr>
            </a:lvl1pPr>
          </a:lstStyle>
          <a:p>
            <a:r>
              <a:rPr lang="en-US"/>
              <a:t>International Conference on Small Modular Reactors and their Applications</a:t>
            </a:r>
            <a:endParaRPr lang="fi-FI"/>
          </a:p>
        </p:txBody>
      </p:sp>
      <p:sp>
        <p:nvSpPr>
          <p:cNvPr id="12" name="Dian numeron paikkamerkki 11">
            <a:extLst>
              <a:ext uri="{FF2B5EF4-FFF2-40B4-BE49-F238E27FC236}">
                <a16:creationId xmlns:a16="http://schemas.microsoft.com/office/drawing/2014/main" id="{ABD7DA10-2626-4AFA-985F-9C96D3E4DECE}"/>
              </a:ext>
            </a:extLst>
          </p:cNvPr>
          <p:cNvSpPr>
            <a:spLocks noGrp="1"/>
          </p:cNvSpPr>
          <p:nvPr>
            <p:ph type="sldNum" sz="quarter" idx="12"/>
          </p:nvPr>
        </p:nvSpPr>
        <p:spPr/>
        <p:txBody>
          <a:bodyPr/>
          <a:lstStyle>
            <a:lvl1pPr>
              <a:defRPr>
                <a:solidFill>
                  <a:schemeClr val="bg1"/>
                </a:solid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690437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fi-FI" dirty="0"/>
          </a:p>
        </p:txBody>
      </p:sp>
      <p:sp>
        <p:nvSpPr>
          <p:cNvPr id="3" name="Content Placeholder 2"/>
          <p:cNvSpPr>
            <a:spLocks noGrp="1"/>
          </p:cNvSpPr>
          <p:nvPr>
            <p:ph sz="half" idx="1"/>
          </p:nvPr>
        </p:nvSpPr>
        <p:spPr>
          <a:xfrm>
            <a:off x="396000" y="1368000"/>
            <a:ext cx="5544000" cy="4536000"/>
          </a:xfrm>
        </p:spPr>
        <p:txBody>
          <a:bodyPr/>
          <a:lstStyle>
            <a:lvl1pPr>
              <a:defRPr sz="2100"/>
            </a:lvl1pPr>
            <a:lvl2pPr>
              <a:defRPr sz="1900"/>
            </a:lvl2pPr>
            <a:lvl3pPr>
              <a:defRPr sz="1700"/>
            </a:lvl3pPr>
            <a:lvl4pPr>
              <a:defRPr sz="1500"/>
            </a:lvl4pPr>
            <a:lvl5pPr>
              <a:defRPr sz="15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Content Placeholder 3"/>
          <p:cNvSpPr>
            <a:spLocks noGrp="1"/>
          </p:cNvSpPr>
          <p:nvPr>
            <p:ph sz="half" idx="2"/>
          </p:nvPr>
        </p:nvSpPr>
        <p:spPr>
          <a:xfrm>
            <a:off x="6264000" y="1368000"/>
            <a:ext cx="5544000" cy="4536000"/>
          </a:xfrm>
        </p:spPr>
        <p:txBody>
          <a:bodyPr/>
          <a:lstStyle>
            <a:lvl1pPr>
              <a:defRPr sz="2100"/>
            </a:lvl1pPr>
            <a:lvl2pPr>
              <a:defRPr sz="1900"/>
            </a:lvl2pPr>
            <a:lvl3pPr>
              <a:defRPr sz="1700"/>
            </a:lvl3pPr>
            <a:lvl4pPr>
              <a:defRPr sz="1500"/>
            </a:lvl4pPr>
            <a:lvl5pPr>
              <a:defRPr sz="15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a:extLst>
              <a:ext uri="{FF2B5EF4-FFF2-40B4-BE49-F238E27FC236}">
                <a16:creationId xmlns:a16="http://schemas.microsoft.com/office/drawing/2014/main" id="{B27D9F26-DC92-4215-BA87-3FD8A40DD77F}"/>
              </a:ext>
            </a:extLst>
          </p:cNvPr>
          <p:cNvSpPr>
            <a:spLocks noGrp="1"/>
          </p:cNvSpPr>
          <p:nvPr>
            <p:ph type="dt" sz="half" idx="10"/>
          </p:nvPr>
        </p:nvSpPr>
        <p:spPr/>
        <p:txBody>
          <a:bodyPr/>
          <a:lstStyle/>
          <a:p>
            <a:fld id="{4431A01B-73DB-439C-AB70-53DBA571E9A2}" type="datetime1">
              <a:rPr lang="fi-FI" smtClean="0"/>
              <a:t>3.10.2024</a:t>
            </a:fld>
            <a:endParaRPr lang="fi-FI"/>
          </a:p>
        </p:txBody>
      </p:sp>
      <p:sp>
        <p:nvSpPr>
          <p:cNvPr id="6" name="Alatunnisteen paikkamerkki 5">
            <a:extLst>
              <a:ext uri="{FF2B5EF4-FFF2-40B4-BE49-F238E27FC236}">
                <a16:creationId xmlns:a16="http://schemas.microsoft.com/office/drawing/2014/main" id="{C61CD8B5-6A49-4E56-AD4B-E8FB4C234E8F}"/>
              </a:ext>
            </a:extLst>
          </p:cNvPr>
          <p:cNvSpPr>
            <a:spLocks noGrp="1"/>
          </p:cNvSpPr>
          <p:nvPr>
            <p:ph type="ftr" sz="quarter" idx="11"/>
          </p:nvPr>
        </p:nvSpPr>
        <p:spPr/>
        <p:txBody>
          <a:bodyPr/>
          <a:lstStyle/>
          <a:p>
            <a:r>
              <a:rPr lang="en-US"/>
              <a:t>International Conference on Small Modular Reactors and their Applications</a:t>
            </a:r>
            <a:endParaRPr lang="fi-FI"/>
          </a:p>
        </p:txBody>
      </p:sp>
      <p:sp>
        <p:nvSpPr>
          <p:cNvPr id="7" name="Dian numeron paikkamerkki 6">
            <a:extLst>
              <a:ext uri="{FF2B5EF4-FFF2-40B4-BE49-F238E27FC236}">
                <a16:creationId xmlns:a16="http://schemas.microsoft.com/office/drawing/2014/main" id="{AED3A237-4431-41C4-AC8E-2476902418EE}"/>
              </a:ext>
            </a:extLst>
          </p:cNvPr>
          <p:cNvSpPr>
            <a:spLocks noGrp="1"/>
          </p:cNvSpPr>
          <p:nvPr>
            <p:ph type="sldNum" sz="quarter" idx="12"/>
          </p:nvPr>
        </p:nvSpPr>
        <p:spPr/>
        <p:txBody>
          <a:bodyPr/>
          <a:lstStyle/>
          <a:p>
            <a:fld id="{6A7B0E15-E1BD-48AD-82C8-1A9D4601A4DA}" type="slidenum">
              <a:rPr lang="fi-FI" smtClean="0"/>
              <a:t>‹#›</a:t>
            </a:fld>
            <a:endParaRPr lang="fi-FI"/>
          </a:p>
        </p:txBody>
      </p:sp>
    </p:spTree>
    <p:extLst>
      <p:ext uri="{BB962C8B-B14F-4D97-AF65-F5344CB8AC3E}">
        <p14:creationId xmlns:p14="http://schemas.microsoft.com/office/powerpoint/2010/main" val="1980941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reserve="1">
  <p:cSld name="Kaksi sisältökohdetta 2">
    <p:bg>
      <p:bgPr>
        <a:solidFill>
          <a:srgbClr val="0066B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
        <p:nvSpPr>
          <p:cNvPr id="3" name="Content Placeholder 2"/>
          <p:cNvSpPr>
            <a:spLocks noGrp="1"/>
          </p:cNvSpPr>
          <p:nvPr>
            <p:ph sz="half" idx="1"/>
          </p:nvPr>
        </p:nvSpPr>
        <p:spPr>
          <a:xfrm>
            <a:off x="396000" y="1368000"/>
            <a:ext cx="5544000" cy="4536000"/>
          </a:xfrm>
        </p:spPr>
        <p:txBody>
          <a:bodyPr/>
          <a:lstStyle>
            <a:lvl1pPr>
              <a:defRPr sz="2100">
                <a:solidFill>
                  <a:schemeClr val="bg1"/>
                </a:solidFill>
              </a:defRPr>
            </a:lvl1pPr>
            <a:lvl2pPr>
              <a:defRPr sz="1900">
                <a:solidFill>
                  <a:schemeClr val="bg1"/>
                </a:solidFill>
              </a:defRPr>
            </a:lvl2pPr>
            <a:lvl3pPr>
              <a:defRPr sz="1700">
                <a:solidFill>
                  <a:schemeClr val="bg1"/>
                </a:solidFill>
              </a:defRPr>
            </a:lvl3pPr>
            <a:lvl4pPr>
              <a:defRPr sz="1500">
                <a:solidFill>
                  <a:schemeClr val="bg1"/>
                </a:solidFill>
              </a:defRPr>
            </a:lvl4pPr>
            <a:lvl5pPr>
              <a:defRPr sz="1500">
                <a:solidFill>
                  <a:schemeClr val="bg1"/>
                </a:solidFill>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Content Placeholder 3"/>
          <p:cNvSpPr>
            <a:spLocks noGrp="1"/>
          </p:cNvSpPr>
          <p:nvPr>
            <p:ph sz="half" idx="2"/>
          </p:nvPr>
        </p:nvSpPr>
        <p:spPr>
          <a:xfrm>
            <a:off x="6264000" y="1368000"/>
            <a:ext cx="5544000" cy="4536000"/>
          </a:xfrm>
        </p:spPr>
        <p:txBody>
          <a:bodyPr/>
          <a:lstStyle>
            <a:lvl1pPr>
              <a:defRPr sz="2100">
                <a:solidFill>
                  <a:schemeClr val="bg1"/>
                </a:solidFill>
              </a:defRPr>
            </a:lvl1pPr>
            <a:lvl2pPr>
              <a:defRPr sz="1900">
                <a:solidFill>
                  <a:schemeClr val="bg1"/>
                </a:solidFill>
              </a:defRPr>
            </a:lvl2pPr>
            <a:lvl3pPr>
              <a:defRPr sz="1700">
                <a:solidFill>
                  <a:schemeClr val="bg1"/>
                </a:solidFill>
              </a:defRPr>
            </a:lvl3pPr>
            <a:lvl4pPr>
              <a:defRPr sz="1500">
                <a:solidFill>
                  <a:schemeClr val="bg1"/>
                </a:solidFill>
              </a:defRPr>
            </a:lvl4pPr>
            <a:lvl5pPr>
              <a:defRPr sz="1500">
                <a:solidFill>
                  <a:schemeClr val="bg1"/>
                </a:solidFill>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1" name="Picture 6">
            <a:extLst>
              <a:ext uri="{FF2B5EF4-FFF2-40B4-BE49-F238E27FC236}">
                <a16:creationId xmlns:a16="http://schemas.microsoft.com/office/drawing/2014/main" id="{A4D24E39-C281-4E3B-8270-E13CE97F78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400050" y="6065838"/>
            <a:ext cx="3441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äivämäärän paikkamerkki 4">
            <a:extLst>
              <a:ext uri="{FF2B5EF4-FFF2-40B4-BE49-F238E27FC236}">
                <a16:creationId xmlns:a16="http://schemas.microsoft.com/office/drawing/2014/main" id="{369E99AC-4FA4-46AE-A835-A540422D361F}"/>
              </a:ext>
            </a:extLst>
          </p:cNvPr>
          <p:cNvSpPr>
            <a:spLocks noGrp="1"/>
          </p:cNvSpPr>
          <p:nvPr>
            <p:ph type="dt" sz="half" idx="10"/>
          </p:nvPr>
        </p:nvSpPr>
        <p:spPr/>
        <p:txBody>
          <a:bodyPr/>
          <a:lstStyle>
            <a:lvl1pPr>
              <a:defRPr>
                <a:solidFill>
                  <a:schemeClr val="bg1"/>
                </a:solidFill>
              </a:defRPr>
            </a:lvl1pPr>
          </a:lstStyle>
          <a:p>
            <a:fld id="{308CBF37-C3DD-48EA-97CC-E5B7A3E4AE69}" type="datetime1">
              <a:rPr lang="fi-FI" smtClean="0"/>
              <a:t>3.10.2024</a:t>
            </a:fld>
            <a:endParaRPr lang="fi-FI"/>
          </a:p>
        </p:txBody>
      </p:sp>
      <p:sp>
        <p:nvSpPr>
          <p:cNvPr id="6" name="Alatunnisteen paikkamerkki 5">
            <a:extLst>
              <a:ext uri="{FF2B5EF4-FFF2-40B4-BE49-F238E27FC236}">
                <a16:creationId xmlns:a16="http://schemas.microsoft.com/office/drawing/2014/main" id="{91619324-16B3-4B8A-9506-4489E6DFAA9C}"/>
              </a:ext>
            </a:extLst>
          </p:cNvPr>
          <p:cNvSpPr>
            <a:spLocks noGrp="1"/>
          </p:cNvSpPr>
          <p:nvPr>
            <p:ph type="ftr" sz="quarter" idx="11"/>
          </p:nvPr>
        </p:nvSpPr>
        <p:spPr/>
        <p:txBody>
          <a:bodyPr/>
          <a:lstStyle>
            <a:lvl1pPr>
              <a:defRPr>
                <a:solidFill>
                  <a:schemeClr val="bg1"/>
                </a:solidFill>
              </a:defRPr>
            </a:lvl1pPr>
          </a:lstStyle>
          <a:p>
            <a:r>
              <a:rPr lang="en-US"/>
              <a:t>International Conference on Small Modular Reactors and their Applications</a:t>
            </a:r>
            <a:endParaRPr lang="fi-FI"/>
          </a:p>
        </p:txBody>
      </p:sp>
      <p:sp>
        <p:nvSpPr>
          <p:cNvPr id="7" name="Dian numeron paikkamerkki 6">
            <a:extLst>
              <a:ext uri="{FF2B5EF4-FFF2-40B4-BE49-F238E27FC236}">
                <a16:creationId xmlns:a16="http://schemas.microsoft.com/office/drawing/2014/main" id="{2748853B-20AB-4F57-A7CA-95C49F4B8AA7}"/>
              </a:ext>
            </a:extLst>
          </p:cNvPr>
          <p:cNvSpPr>
            <a:spLocks noGrp="1"/>
          </p:cNvSpPr>
          <p:nvPr>
            <p:ph type="sldNum" sz="quarter" idx="12"/>
          </p:nvPr>
        </p:nvSpPr>
        <p:spPr/>
        <p:txBody>
          <a:bodyPr/>
          <a:lstStyle>
            <a:lvl1pPr>
              <a:defRPr>
                <a:solidFill>
                  <a:schemeClr val="bg1"/>
                </a:solid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178950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 preserve="1">
  <p:cSld name="Kaksi sisältökohdetta 3">
    <p:bg>
      <p:bgPr>
        <a:solidFill>
          <a:srgbClr val="F4848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
        <p:nvSpPr>
          <p:cNvPr id="3" name="Content Placeholder 2"/>
          <p:cNvSpPr>
            <a:spLocks noGrp="1"/>
          </p:cNvSpPr>
          <p:nvPr>
            <p:ph sz="half" idx="1"/>
          </p:nvPr>
        </p:nvSpPr>
        <p:spPr>
          <a:xfrm>
            <a:off x="396000" y="1368000"/>
            <a:ext cx="5544000" cy="4536000"/>
          </a:xfrm>
        </p:spPr>
        <p:txBody>
          <a:bodyPr/>
          <a:lstStyle>
            <a:lvl1pPr>
              <a:defRPr sz="2100">
                <a:solidFill>
                  <a:schemeClr val="bg1"/>
                </a:solidFill>
              </a:defRPr>
            </a:lvl1pPr>
            <a:lvl2pPr>
              <a:defRPr sz="1900">
                <a:solidFill>
                  <a:schemeClr val="bg1"/>
                </a:solidFill>
              </a:defRPr>
            </a:lvl2pPr>
            <a:lvl3pPr>
              <a:defRPr sz="1700">
                <a:solidFill>
                  <a:schemeClr val="bg1"/>
                </a:solidFill>
              </a:defRPr>
            </a:lvl3pPr>
            <a:lvl4pPr>
              <a:defRPr sz="1500">
                <a:solidFill>
                  <a:schemeClr val="bg1"/>
                </a:solidFill>
              </a:defRPr>
            </a:lvl4pPr>
            <a:lvl5pPr>
              <a:defRPr sz="1500">
                <a:solidFill>
                  <a:schemeClr val="bg1"/>
                </a:solidFill>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Content Placeholder 3"/>
          <p:cNvSpPr>
            <a:spLocks noGrp="1"/>
          </p:cNvSpPr>
          <p:nvPr>
            <p:ph sz="half" idx="2"/>
          </p:nvPr>
        </p:nvSpPr>
        <p:spPr>
          <a:xfrm>
            <a:off x="6264000" y="1368000"/>
            <a:ext cx="5544000" cy="4536000"/>
          </a:xfrm>
        </p:spPr>
        <p:txBody>
          <a:bodyPr/>
          <a:lstStyle>
            <a:lvl1pPr>
              <a:defRPr sz="2100">
                <a:solidFill>
                  <a:schemeClr val="bg1"/>
                </a:solidFill>
              </a:defRPr>
            </a:lvl1pPr>
            <a:lvl2pPr>
              <a:defRPr sz="1900">
                <a:solidFill>
                  <a:schemeClr val="bg1"/>
                </a:solidFill>
              </a:defRPr>
            </a:lvl2pPr>
            <a:lvl3pPr>
              <a:defRPr sz="1700">
                <a:solidFill>
                  <a:schemeClr val="bg1"/>
                </a:solidFill>
              </a:defRPr>
            </a:lvl3pPr>
            <a:lvl4pPr>
              <a:defRPr sz="1500">
                <a:solidFill>
                  <a:schemeClr val="bg1"/>
                </a:solidFill>
              </a:defRPr>
            </a:lvl4pPr>
            <a:lvl5pPr>
              <a:defRPr sz="1500">
                <a:solidFill>
                  <a:schemeClr val="bg1"/>
                </a:solidFill>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1" name="Picture 6">
            <a:extLst>
              <a:ext uri="{FF2B5EF4-FFF2-40B4-BE49-F238E27FC236}">
                <a16:creationId xmlns:a16="http://schemas.microsoft.com/office/drawing/2014/main" id="{A4D24E39-C281-4E3B-8270-E13CE97F78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400050" y="6065838"/>
            <a:ext cx="3441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äivämäärän paikkamerkki 4">
            <a:extLst>
              <a:ext uri="{FF2B5EF4-FFF2-40B4-BE49-F238E27FC236}">
                <a16:creationId xmlns:a16="http://schemas.microsoft.com/office/drawing/2014/main" id="{B1F47997-E702-4A48-8D07-710CAF03A237}"/>
              </a:ext>
            </a:extLst>
          </p:cNvPr>
          <p:cNvSpPr>
            <a:spLocks noGrp="1"/>
          </p:cNvSpPr>
          <p:nvPr>
            <p:ph type="dt" sz="half" idx="10"/>
          </p:nvPr>
        </p:nvSpPr>
        <p:spPr/>
        <p:txBody>
          <a:bodyPr/>
          <a:lstStyle>
            <a:lvl1pPr>
              <a:defRPr>
                <a:solidFill>
                  <a:schemeClr val="bg1"/>
                </a:solidFill>
              </a:defRPr>
            </a:lvl1pPr>
          </a:lstStyle>
          <a:p>
            <a:fld id="{FF6BD49A-2ED6-4094-8CB9-C0C8A0D2DBF6}" type="datetime1">
              <a:rPr lang="fi-FI" smtClean="0"/>
              <a:t>3.10.2024</a:t>
            </a:fld>
            <a:endParaRPr lang="fi-FI"/>
          </a:p>
        </p:txBody>
      </p:sp>
      <p:sp>
        <p:nvSpPr>
          <p:cNvPr id="6" name="Alatunnisteen paikkamerkki 5">
            <a:extLst>
              <a:ext uri="{FF2B5EF4-FFF2-40B4-BE49-F238E27FC236}">
                <a16:creationId xmlns:a16="http://schemas.microsoft.com/office/drawing/2014/main" id="{0CCF39C0-155E-4C0F-A796-0833F015DE8E}"/>
              </a:ext>
            </a:extLst>
          </p:cNvPr>
          <p:cNvSpPr>
            <a:spLocks noGrp="1"/>
          </p:cNvSpPr>
          <p:nvPr>
            <p:ph type="ftr" sz="quarter" idx="11"/>
          </p:nvPr>
        </p:nvSpPr>
        <p:spPr/>
        <p:txBody>
          <a:bodyPr/>
          <a:lstStyle>
            <a:lvl1pPr>
              <a:defRPr>
                <a:solidFill>
                  <a:schemeClr val="bg1"/>
                </a:solidFill>
              </a:defRPr>
            </a:lvl1pPr>
          </a:lstStyle>
          <a:p>
            <a:r>
              <a:rPr lang="en-US"/>
              <a:t>International Conference on Small Modular Reactors and their Applications</a:t>
            </a:r>
            <a:endParaRPr lang="fi-FI"/>
          </a:p>
        </p:txBody>
      </p:sp>
      <p:sp>
        <p:nvSpPr>
          <p:cNvPr id="7" name="Dian numeron paikkamerkki 6">
            <a:extLst>
              <a:ext uri="{FF2B5EF4-FFF2-40B4-BE49-F238E27FC236}">
                <a16:creationId xmlns:a16="http://schemas.microsoft.com/office/drawing/2014/main" id="{53A3846D-EA08-4119-8DF6-3DD2FE8EE609}"/>
              </a:ext>
            </a:extLst>
          </p:cNvPr>
          <p:cNvSpPr>
            <a:spLocks noGrp="1"/>
          </p:cNvSpPr>
          <p:nvPr>
            <p:ph type="sldNum" sz="quarter" idx="12"/>
          </p:nvPr>
        </p:nvSpPr>
        <p:spPr/>
        <p:txBody>
          <a:bodyPr/>
          <a:lstStyle>
            <a:lvl1pPr>
              <a:defRPr>
                <a:solidFill>
                  <a:schemeClr val="bg1"/>
                </a:solid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1832121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ots. perustyyl. napsautt.</a:t>
            </a:r>
            <a:endParaRPr lang="fi-FI" dirty="0"/>
          </a:p>
        </p:txBody>
      </p:sp>
      <p:sp>
        <p:nvSpPr>
          <p:cNvPr id="3" name="Text Placeholder 2"/>
          <p:cNvSpPr>
            <a:spLocks noGrp="1"/>
          </p:cNvSpPr>
          <p:nvPr>
            <p:ph type="body" idx="1"/>
          </p:nvPr>
        </p:nvSpPr>
        <p:spPr>
          <a:xfrm>
            <a:off x="396000" y="1368000"/>
            <a:ext cx="5544000" cy="540000"/>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396000" y="1980530"/>
            <a:ext cx="5544000" cy="3924000"/>
          </a:xfrm>
        </p:spPr>
        <p:txBody>
          <a:bodyPr/>
          <a:lstStyle>
            <a:lvl1pPr>
              <a:defRPr sz="2100"/>
            </a:lvl1pPr>
            <a:lvl2pPr>
              <a:defRPr sz="1900"/>
            </a:lvl2pPr>
            <a:lvl3pPr>
              <a:defRPr sz="1700"/>
            </a:lvl3pPr>
            <a:lvl4pPr>
              <a:defRPr sz="1500"/>
            </a:lvl4pPr>
            <a:lvl5pPr>
              <a:defRPr sz="15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p:cNvSpPr>
            <a:spLocks noGrp="1"/>
          </p:cNvSpPr>
          <p:nvPr>
            <p:ph type="body" sz="quarter" idx="3"/>
          </p:nvPr>
        </p:nvSpPr>
        <p:spPr>
          <a:xfrm>
            <a:off x="6264000" y="1368000"/>
            <a:ext cx="5544000" cy="540000"/>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264000" y="1980530"/>
            <a:ext cx="5544000" cy="3924000"/>
          </a:xfrm>
        </p:spPr>
        <p:txBody>
          <a:bodyPr/>
          <a:lstStyle>
            <a:lvl1pPr>
              <a:defRPr sz="2100"/>
            </a:lvl1pPr>
            <a:lvl2pPr>
              <a:defRPr sz="1900"/>
            </a:lvl2pPr>
            <a:lvl3pPr>
              <a:defRPr sz="1700"/>
            </a:lvl3pPr>
            <a:lvl4pPr>
              <a:defRPr sz="1500"/>
            </a:lvl4pPr>
            <a:lvl5pPr>
              <a:defRPr sz="15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a:extLst>
              <a:ext uri="{FF2B5EF4-FFF2-40B4-BE49-F238E27FC236}">
                <a16:creationId xmlns:a16="http://schemas.microsoft.com/office/drawing/2014/main" id="{9E9DA350-4CD6-4817-B4CA-DC05632CB3D2}"/>
              </a:ext>
            </a:extLst>
          </p:cNvPr>
          <p:cNvSpPr>
            <a:spLocks noGrp="1"/>
          </p:cNvSpPr>
          <p:nvPr>
            <p:ph type="dt" sz="half" idx="10"/>
          </p:nvPr>
        </p:nvSpPr>
        <p:spPr/>
        <p:txBody>
          <a:bodyPr/>
          <a:lstStyle/>
          <a:p>
            <a:fld id="{C578E212-529A-4E60-97F8-70001D409AD0}" type="datetime1">
              <a:rPr lang="fi-FI" smtClean="0"/>
              <a:t>3.10.2024</a:t>
            </a:fld>
            <a:endParaRPr lang="fi-FI"/>
          </a:p>
        </p:txBody>
      </p:sp>
      <p:sp>
        <p:nvSpPr>
          <p:cNvPr id="8" name="Alatunnisteen paikkamerkki 7">
            <a:extLst>
              <a:ext uri="{FF2B5EF4-FFF2-40B4-BE49-F238E27FC236}">
                <a16:creationId xmlns:a16="http://schemas.microsoft.com/office/drawing/2014/main" id="{1C4970D3-04F6-4B44-85E0-50C2A3ADFBFB}"/>
              </a:ext>
            </a:extLst>
          </p:cNvPr>
          <p:cNvSpPr>
            <a:spLocks noGrp="1"/>
          </p:cNvSpPr>
          <p:nvPr>
            <p:ph type="ftr" sz="quarter" idx="11"/>
          </p:nvPr>
        </p:nvSpPr>
        <p:spPr/>
        <p:txBody>
          <a:bodyPr/>
          <a:lstStyle/>
          <a:p>
            <a:r>
              <a:rPr lang="en-US"/>
              <a:t>International Conference on Small Modular Reactors and their Applications</a:t>
            </a:r>
            <a:endParaRPr lang="fi-FI"/>
          </a:p>
        </p:txBody>
      </p:sp>
      <p:sp>
        <p:nvSpPr>
          <p:cNvPr id="9" name="Dian numeron paikkamerkki 8">
            <a:extLst>
              <a:ext uri="{FF2B5EF4-FFF2-40B4-BE49-F238E27FC236}">
                <a16:creationId xmlns:a16="http://schemas.microsoft.com/office/drawing/2014/main" id="{E9FEDBD2-51A0-41E9-83CA-A5ABD4BA9BD3}"/>
              </a:ext>
            </a:extLst>
          </p:cNvPr>
          <p:cNvSpPr>
            <a:spLocks noGrp="1"/>
          </p:cNvSpPr>
          <p:nvPr>
            <p:ph type="sldNum" sz="quarter" idx="12"/>
          </p:nvPr>
        </p:nvSpPr>
        <p:spPr/>
        <p:txBody>
          <a:bodyPr/>
          <a:lstStyle/>
          <a:p>
            <a:fld id="{6A7B0E15-E1BD-48AD-82C8-1A9D4601A4DA}" type="slidenum">
              <a:rPr lang="fi-FI" smtClean="0"/>
              <a:t>‹#›</a:t>
            </a:fld>
            <a:endParaRPr lang="fi-FI"/>
          </a:p>
        </p:txBody>
      </p:sp>
    </p:spTree>
    <p:extLst>
      <p:ext uri="{BB962C8B-B14F-4D97-AF65-F5344CB8AC3E}">
        <p14:creationId xmlns:p14="http://schemas.microsoft.com/office/powerpoint/2010/main" val="1268554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tailu 2">
    <p:bg>
      <p:bgPr>
        <a:solidFill>
          <a:srgbClr val="0066B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
        <p:nvSpPr>
          <p:cNvPr id="3" name="Text Placeholder 2"/>
          <p:cNvSpPr>
            <a:spLocks noGrp="1"/>
          </p:cNvSpPr>
          <p:nvPr>
            <p:ph type="body" idx="1"/>
          </p:nvPr>
        </p:nvSpPr>
        <p:spPr>
          <a:xfrm>
            <a:off x="396000" y="1368000"/>
            <a:ext cx="5544000" cy="540000"/>
          </a:xfrm>
        </p:spPr>
        <p:txBody>
          <a:bodyPr anchor="b"/>
          <a:lstStyle>
            <a:lvl1pPr marL="0" indent="0">
              <a:buNone/>
              <a:defRPr sz="21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396000" y="1980530"/>
            <a:ext cx="5544000" cy="3924000"/>
          </a:xfrm>
        </p:spPr>
        <p:txBody>
          <a:bodyPr/>
          <a:lstStyle>
            <a:lvl1pPr>
              <a:defRPr sz="2100">
                <a:solidFill>
                  <a:schemeClr val="bg1"/>
                </a:solidFill>
              </a:defRPr>
            </a:lvl1pPr>
            <a:lvl2pPr>
              <a:defRPr sz="1900">
                <a:solidFill>
                  <a:schemeClr val="bg1"/>
                </a:solidFill>
              </a:defRPr>
            </a:lvl2pPr>
            <a:lvl3pPr>
              <a:defRPr sz="1700">
                <a:solidFill>
                  <a:schemeClr val="bg1"/>
                </a:solidFill>
              </a:defRPr>
            </a:lvl3pPr>
            <a:lvl4pPr>
              <a:defRPr sz="1500">
                <a:solidFill>
                  <a:schemeClr val="bg1"/>
                </a:solidFill>
              </a:defRPr>
            </a:lvl4pPr>
            <a:lvl5pPr>
              <a:defRPr sz="1500">
                <a:solidFill>
                  <a:schemeClr val="bg1"/>
                </a:solidFill>
              </a:defRPr>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p:cNvSpPr>
            <a:spLocks noGrp="1"/>
          </p:cNvSpPr>
          <p:nvPr>
            <p:ph type="body" sz="quarter" idx="3"/>
          </p:nvPr>
        </p:nvSpPr>
        <p:spPr>
          <a:xfrm>
            <a:off x="6264000" y="1368000"/>
            <a:ext cx="5544000" cy="540000"/>
          </a:xfrm>
        </p:spPr>
        <p:txBody>
          <a:bodyPr anchor="b"/>
          <a:lstStyle>
            <a:lvl1pPr marL="0" indent="0">
              <a:buNone/>
              <a:defRPr sz="21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264000" y="1980530"/>
            <a:ext cx="5544000" cy="3924000"/>
          </a:xfrm>
        </p:spPr>
        <p:txBody>
          <a:bodyPr/>
          <a:lstStyle>
            <a:lvl1pPr>
              <a:defRPr sz="2100">
                <a:solidFill>
                  <a:schemeClr val="bg1"/>
                </a:solidFill>
              </a:defRPr>
            </a:lvl1pPr>
            <a:lvl2pPr>
              <a:defRPr sz="1900">
                <a:solidFill>
                  <a:schemeClr val="bg1"/>
                </a:solidFill>
              </a:defRPr>
            </a:lvl2pPr>
            <a:lvl3pPr>
              <a:defRPr sz="1700">
                <a:solidFill>
                  <a:schemeClr val="bg1"/>
                </a:solidFill>
              </a:defRPr>
            </a:lvl3pPr>
            <a:lvl4pPr>
              <a:defRPr sz="1500">
                <a:solidFill>
                  <a:schemeClr val="bg1"/>
                </a:solidFill>
              </a:defRPr>
            </a:lvl4pPr>
            <a:lvl5pPr>
              <a:defRPr sz="1500">
                <a:solidFill>
                  <a:schemeClr val="bg1"/>
                </a:solidFill>
              </a:defRPr>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3" name="Picture 6">
            <a:extLst>
              <a:ext uri="{FF2B5EF4-FFF2-40B4-BE49-F238E27FC236}">
                <a16:creationId xmlns:a16="http://schemas.microsoft.com/office/drawing/2014/main" id="{E1F1618A-C522-4FF8-A60E-3E152F7C4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400050" y="6065838"/>
            <a:ext cx="3441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äivämäärän paikkamerkki 6">
            <a:extLst>
              <a:ext uri="{FF2B5EF4-FFF2-40B4-BE49-F238E27FC236}">
                <a16:creationId xmlns:a16="http://schemas.microsoft.com/office/drawing/2014/main" id="{4C5B8431-3444-492D-B093-3B390FB1F7FC}"/>
              </a:ext>
            </a:extLst>
          </p:cNvPr>
          <p:cNvSpPr>
            <a:spLocks noGrp="1"/>
          </p:cNvSpPr>
          <p:nvPr>
            <p:ph type="dt" sz="half" idx="10"/>
          </p:nvPr>
        </p:nvSpPr>
        <p:spPr/>
        <p:txBody>
          <a:bodyPr/>
          <a:lstStyle>
            <a:lvl1pPr>
              <a:defRPr>
                <a:solidFill>
                  <a:schemeClr val="bg1"/>
                </a:solidFill>
              </a:defRPr>
            </a:lvl1pPr>
          </a:lstStyle>
          <a:p>
            <a:fld id="{EB0B46B5-E2A9-4459-BB22-936F643ACCE9}" type="datetime1">
              <a:rPr lang="fi-FI" smtClean="0"/>
              <a:t>3.10.2024</a:t>
            </a:fld>
            <a:endParaRPr lang="fi-FI"/>
          </a:p>
        </p:txBody>
      </p:sp>
      <p:sp>
        <p:nvSpPr>
          <p:cNvPr id="8" name="Alatunnisteen paikkamerkki 7">
            <a:extLst>
              <a:ext uri="{FF2B5EF4-FFF2-40B4-BE49-F238E27FC236}">
                <a16:creationId xmlns:a16="http://schemas.microsoft.com/office/drawing/2014/main" id="{3C2E7FA1-2BCC-4AC9-840D-F86FEA3B3A81}"/>
              </a:ext>
            </a:extLst>
          </p:cNvPr>
          <p:cNvSpPr>
            <a:spLocks noGrp="1"/>
          </p:cNvSpPr>
          <p:nvPr>
            <p:ph type="ftr" sz="quarter" idx="11"/>
          </p:nvPr>
        </p:nvSpPr>
        <p:spPr/>
        <p:txBody>
          <a:bodyPr/>
          <a:lstStyle>
            <a:lvl1pPr>
              <a:defRPr>
                <a:solidFill>
                  <a:schemeClr val="bg1"/>
                </a:solidFill>
              </a:defRPr>
            </a:lvl1pPr>
          </a:lstStyle>
          <a:p>
            <a:r>
              <a:rPr lang="en-US"/>
              <a:t>International Conference on Small Modular Reactors and their Applications</a:t>
            </a:r>
            <a:endParaRPr lang="fi-FI"/>
          </a:p>
        </p:txBody>
      </p:sp>
      <p:sp>
        <p:nvSpPr>
          <p:cNvPr id="9" name="Dian numeron paikkamerkki 8">
            <a:extLst>
              <a:ext uri="{FF2B5EF4-FFF2-40B4-BE49-F238E27FC236}">
                <a16:creationId xmlns:a16="http://schemas.microsoft.com/office/drawing/2014/main" id="{ECDBA4CB-802A-40CE-AABC-197518B49969}"/>
              </a:ext>
            </a:extLst>
          </p:cNvPr>
          <p:cNvSpPr>
            <a:spLocks noGrp="1"/>
          </p:cNvSpPr>
          <p:nvPr>
            <p:ph type="sldNum" sz="quarter" idx="12"/>
          </p:nvPr>
        </p:nvSpPr>
        <p:spPr/>
        <p:txBody>
          <a:bodyPr/>
          <a:lstStyle>
            <a:lvl1pPr>
              <a:defRPr>
                <a:solidFill>
                  <a:schemeClr val="bg1"/>
                </a:solid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3021292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tailu 3">
    <p:bg>
      <p:bgPr>
        <a:solidFill>
          <a:srgbClr val="F4848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
        <p:nvSpPr>
          <p:cNvPr id="3" name="Text Placeholder 2"/>
          <p:cNvSpPr>
            <a:spLocks noGrp="1"/>
          </p:cNvSpPr>
          <p:nvPr>
            <p:ph type="body" idx="1"/>
          </p:nvPr>
        </p:nvSpPr>
        <p:spPr>
          <a:xfrm>
            <a:off x="396000" y="1368000"/>
            <a:ext cx="5544000" cy="540000"/>
          </a:xfrm>
        </p:spPr>
        <p:txBody>
          <a:bodyPr anchor="b"/>
          <a:lstStyle>
            <a:lvl1pPr marL="0" indent="0">
              <a:buNone/>
              <a:defRPr sz="21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396000" y="1980530"/>
            <a:ext cx="5544000" cy="3924000"/>
          </a:xfrm>
        </p:spPr>
        <p:txBody>
          <a:bodyPr/>
          <a:lstStyle>
            <a:lvl1pPr>
              <a:defRPr sz="2100">
                <a:solidFill>
                  <a:schemeClr val="bg1"/>
                </a:solidFill>
              </a:defRPr>
            </a:lvl1pPr>
            <a:lvl2pPr>
              <a:defRPr sz="1900">
                <a:solidFill>
                  <a:schemeClr val="bg1"/>
                </a:solidFill>
              </a:defRPr>
            </a:lvl2pPr>
            <a:lvl3pPr>
              <a:defRPr sz="1700">
                <a:solidFill>
                  <a:schemeClr val="bg1"/>
                </a:solidFill>
              </a:defRPr>
            </a:lvl3pPr>
            <a:lvl4pPr>
              <a:defRPr sz="1500">
                <a:solidFill>
                  <a:schemeClr val="bg1"/>
                </a:solidFill>
              </a:defRPr>
            </a:lvl4pPr>
            <a:lvl5pPr>
              <a:defRPr sz="1500">
                <a:solidFill>
                  <a:schemeClr val="bg1"/>
                </a:solidFill>
              </a:defRPr>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p:cNvSpPr>
            <a:spLocks noGrp="1"/>
          </p:cNvSpPr>
          <p:nvPr>
            <p:ph type="body" sz="quarter" idx="3"/>
          </p:nvPr>
        </p:nvSpPr>
        <p:spPr>
          <a:xfrm>
            <a:off x="6264000" y="1368000"/>
            <a:ext cx="5544000" cy="540000"/>
          </a:xfrm>
        </p:spPr>
        <p:txBody>
          <a:bodyPr anchor="b"/>
          <a:lstStyle>
            <a:lvl1pPr marL="0" indent="0">
              <a:buNone/>
              <a:defRPr sz="21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264000" y="1980530"/>
            <a:ext cx="5544000" cy="3924000"/>
          </a:xfrm>
        </p:spPr>
        <p:txBody>
          <a:bodyPr/>
          <a:lstStyle>
            <a:lvl1pPr>
              <a:defRPr sz="2100">
                <a:solidFill>
                  <a:schemeClr val="bg1"/>
                </a:solidFill>
              </a:defRPr>
            </a:lvl1pPr>
            <a:lvl2pPr>
              <a:defRPr sz="1900">
                <a:solidFill>
                  <a:schemeClr val="bg1"/>
                </a:solidFill>
              </a:defRPr>
            </a:lvl2pPr>
            <a:lvl3pPr>
              <a:defRPr sz="1700">
                <a:solidFill>
                  <a:schemeClr val="bg1"/>
                </a:solidFill>
              </a:defRPr>
            </a:lvl3pPr>
            <a:lvl4pPr>
              <a:defRPr sz="1500">
                <a:solidFill>
                  <a:schemeClr val="bg1"/>
                </a:solidFill>
              </a:defRPr>
            </a:lvl4pPr>
            <a:lvl5pPr>
              <a:defRPr sz="1500">
                <a:solidFill>
                  <a:schemeClr val="bg1"/>
                </a:solidFill>
              </a:defRPr>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3" name="Picture 6">
            <a:extLst>
              <a:ext uri="{FF2B5EF4-FFF2-40B4-BE49-F238E27FC236}">
                <a16:creationId xmlns:a16="http://schemas.microsoft.com/office/drawing/2014/main" id="{E1F1618A-C522-4FF8-A60E-3E152F7C4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400050" y="6065838"/>
            <a:ext cx="3441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äivämäärän paikkamerkki 6">
            <a:extLst>
              <a:ext uri="{FF2B5EF4-FFF2-40B4-BE49-F238E27FC236}">
                <a16:creationId xmlns:a16="http://schemas.microsoft.com/office/drawing/2014/main" id="{10E5D08B-5DFE-4821-A233-5D66DEE4EADC}"/>
              </a:ext>
            </a:extLst>
          </p:cNvPr>
          <p:cNvSpPr>
            <a:spLocks noGrp="1"/>
          </p:cNvSpPr>
          <p:nvPr>
            <p:ph type="dt" sz="half" idx="10"/>
          </p:nvPr>
        </p:nvSpPr>
        <p:spPr/>
        <p:txBody>
          <a:bodyPr/>
          <a:lstStyle>
            <a:lvl1pPr>
              <a:defRPr>
                <a:solidFill>
                  <a:schemeClr val="bg1"/>
                </a:solidFill>
              </a:defRPr>
            </a:lvl1pPr>
          </a:lstStyle>
          <a:p>
            <a:fld id="{AD17F723-9246-4434-97FC-73645C529389}" type="datetime1">
              <a:rPr lang="fi-FI" smtClean="0"/>
              <a:t>3.10.2024</a:t>
            </a:fld>
            <a:endParaRPr lang="fi-FI"/>
          </a:p>
        </p:txBody>
      </p:sp>
      <p:sp>
        <p:nvSpPr>
          <p:cNvPr id="8" name="Alatunnisteen paikkamerkki 7">
            <a:extLst>
              <a:ext uri="{FF2B5EF4-FFF2-40B4-BE49-F238E27FC236}">
                <a16:creationId xmlns:a16="http://schemas.microsoft.com/office/drawing/2014/main" id="{F71ECB65-5414-4D48-A43A-A3AAC60856C5}"/>
              </a:ext>
            </a:extLst>
          </p:cNvPr>
          <p:cNvSpPr>
            <a:spLocks noGrp="1"/>
          </p:cNvSpPr>
          <p:nvPr>
            <p:ph type="ftr" sz="quarter" idx="11"/>
          </p:nvPr>
        </p:nvSpPr>
        <p:spPr/>
        <p:txBody>
          <a:bodyPr/>
          <a:lstStyle>
            <a:lvl1pPr>
              <a:defRPr>
                <a:solidFill>
                  <a:schemeClr val="bg1"/>
                </a:solidFill>
              </a:defRPr>
            </a:lvl1pPr>
          </a:lstStyle>
          <a:p>
            <a:r>
              <a:rPr lang="en-US"/>
              <a:t>International Conference on Small Modular Reactors and their Applications</a:t>
            </a:r>
            <a:endParaRPr lang="fi-FI"/>
          </a:p>
        </p:txBody>
      </p:sp>
      <p:sp>
        <p:nvSpPr>
          <p:cNvPr id="9" name="Dian numeron paikkamerkki 8">
            <a:extLst>
              <a:ext uri="{FF2B5EF4-FFF2-40B4-BE49-F238E27FC236}">
                <a16:creationId xmlns:a16="http://schemas.microsoft.com/office/drawing/2014/main" id="{3A68B65F-DDF0-453D-99B0-8E0D8019FBC7}"/>
              </a:ext>
            </a:extLst>
          </p:cNvPr>
          <p:cNvSpPr>
            <a:spLocks noGrp="1"/>
          </p:cNvSpPr>
          <p:nvPr>
            <p:ph type="sldNum" sz="quarter" idx="12"/>
          </p:nvPr>
        </p:nvSpPr>
        <p:spPr/>
        <p:txBody>
          <a:bodyPr/>
          <a:lstStyle>
            <a:lvl1pPr>
              <a:defRPr>
                <a:solidFill>
                  <a:schemeClr val="bg1"/>
                </a:solid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1502650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4192272F-D7E4-4FB5-B526-EB529426D8D4}"/>
              </a:ext>
            </a:extLst>
          </p:cNvPr>
          <p:cNvSpPr>
            <a:spLocks noGrp="1"/>
          </p:cNvSpPr>
          <p:nvPr>
            <p:ph type="dt" sz="half" idx="10"/>
          </p:nvPr>
        </p:nvSpPr>
        <p:spPr/>
        <p:txBody>
          <a:bodyPr/>
          <a:lstStyle/>
          <a:p>
            <a:fld id="{35E60F3F-A6D9-4304-BD24-56678492AB14}" type="datetime1">
              <a:rPr lang="fi-FI" smtClean="0"/>
              <a:t>3.10.2024</a:t>
            </a:fld>
            <a:endParaRPr lang="fi-FI"/>
          </a:p>
        </p:txBody>
      </p:sp>
      <p:sp>
        <p:nvSpPr>
          <p:cNvPr id="4" name="Alatunnisteen paikkamerkki 3">
            <a:extLst>
              <a:ext uri="{FF2B5EF4-FFF2-40B4-BE49-F238E27FC236}">
                <a16:creationId xmlns:a16="http://schemas.microsoft.com/office/drawing/2014/main" id="{5688C76A-295D-48A7-A187-B2731F5DA865}"/>
              </a:ext>
            </a:extLst>
          </p:cNvPr>
          <p:cNvSpPr>
            <a:spLocks noGrp="1"/>
          </p:cNvSpPr>
          <p:nvPr>
            <p:ph type="ftr" sz="quarter" idx="11"/>
          </p:nvPr>
        </p:nvSpPr>
        <p:spPr/>
        <p:txBody>
          <a:bodyPr/>
          <a:lstStyle/>
          <a:p>
            <a:r>
              <a:rPr lang="en-US"/>
              <a:t>International Conference on Small Modular Reactors and their Applications</a:t>
            </a:r>
            <a:endParaRPr lang="fi-FI"/>
          </a:p>
        </p:txBody>
      </p:sp>
      <p:sp>
        <p:nvSpPr>
          <p:cNvPr id="5" name="Dian numeron paikkamerkki 4">
            <a:extLst>
              <a:ext uri="{FF2B5EF4-FFF2-40B4-BE49-F238E27FC236}">
                <a16:creationId xmlns:a16="http://schemas.microsoft.com/office/drawing/2014/main" id="{9E63C15F-85FD-4791-B09C-AE3AB09643A3}"/>
              </a:ext>
            </a:extLst>
          </p:cNvPr>
          <p:cNvSpPr>
            <a:spLocks noGrp="1"/>
          </p:cNvSpPr>
          <p:nvPr>
            <p:ph type="sldNum" sz="quarter" idx="12"/>
          </p:nvPr>
        </p:nvSpPr>
        <p:spPr/>
        <p:txBody>
          <a:bodyPr/>
          <a:lstStyle/>
          <a:p>
            <a:fld id="{6A7B0E15-E1BD-48AD-82C8-1A9D4601A4DA}" type="slidenum">
              <a:rPr lang="fi-FI" smtClean="0"/>
              <a:t>‹#›</a:t>
            </a:fld>
            <a:endParaRPr lang="fi-FI"/>
          </a:p>
        </p:txBody>
      </p:sp>
    </p:spTree>
    <p:extLst>
      <p:ext uri="{BB962C8B-B14F-4D97-AF65-F5344CB8AC3E}">
        <p14:creationId xmlns:p14="http://schemas.microsoft.com/office/powerpoint/2010/main" val="3662094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Vain otsikko 2">
    <p:bg>
      <p:bgPr>
        <a:solidFill>
          <a:srgbClr val="0066B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fi-FI"/>
              <a:t>Muokkaa ots. perustyyl. napsautt.</a:t>
            </a:r>
          </a:p>
        </p:txBody>
      </p:sp>
      <p:pic>
        <p:nvPicPr>
          <p:cNvPr id="9" name="Picture 6">
            <a:extLst>
              <a:ext uri="{FF2B5EF4-FFF2-40B4-BE49-F238E27FC236}">
                <a16:creationId xmlns:a16="http://schemas.microsoft.com/office/drawing/2014/main" id="{4276FD80-FA11-4822-BB56-E3FAB4CC0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400050" y="6065838"/>
            <a:ext cx="3441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äivämäärän paikkamerkki 2">
            <a:extLst>
              <a:ext uri="{FF2B5EF4-FFF2-40B4-BE49-F238E27FC236}">
                <a16:creationId xmlns:a16="http://schemas.microsoft.com/office/drawing/2014/main" id="{DEC6EB8D-5E2C-4216-A15A-97069C1D7F89}"/>
              </a:ext>
            </a:extLst>
          </p:cNvPr>
          <p:cNvSpPr>
            <a:spLocks noGrp="1"/>
          </p:cNvSpPr>
          <p:nvPr>
            <p:ph type="dt" sz="half" idx="10"/>
          </p:nvPr>
        </p:nvSpPr>
        <p:spPr/>
        <p:txBody>
          <a:bodyPr/>
          <a:lstStyle>
            <a:lvl1pPr>
              <a:defRPr>
                <a:solidFill>
                  <a:schemeClr val="bg1"/>
                </a:solidFill>
              </a:defRPr>
            </a:lvl1pPr>
          </a:lstStyle>
          <a:p>
            <a:fld id="{B9CFAE76-AC3D-4CFD-AD4E-ABFEFA91D44C}" type="datetime1">
              <a:rPr lang="fi-FI" smtClean="0"/>
              <a:t>3.10.2024</a:t>
            </a:fld>
            <a:endParaRPr lang="fi-FI"/>
          </a:p>
        </p:txBody>
      </p:sp>
      <p:sp>
        <p:nvSpPr>
          <p:cNvPr id="4" name="Alatunnisteen paikkamerkki 3">
            <a:extLst>
              <a:ext uri="{FF2B5EF4-FFF2-40B4-BE49-F238E27FC236}">
                <a16:creationId xmlns:a16="http://schemas.microsoft.com/office/drawing/2014/main" id="{A3981606-64BB-48BF-ACB3-DDA7E9986D17}"/>
              </a:ext>
            </a:extLst>
          </p:cNvPr>
          <p:cNvSpPr>
            <a:spLocks noGrp="1"/>
          </p:cNvSpPr>
          <p:nvPr>
            <p:ph type="ftr" sz="quarter" idx="11"/>
          </p:nvPr>
        </p:nvSpPr>
        <p:spPr/>
        <p:txBody>
          <a:bodyPr/>
          <a:lstStyle>
            <a:lvl1pPr>
              <a:defRPr>
                <a:solidFill>
                  <a:schemeClr val="bg1"/>
                </a:solidFill>
              </a:defRPr>
            </a:lvl1pPr>
          </a:lstStyle>
          <a:p>
            <a:r>
              <a:rPr lang="en-US"/>
              <a:t>International Conference on Small Modular Reactors and their Applications</a:t>
            </a:r>
            <a:endParaRPr lang="fi-FI"/>
          </a:p>
        </p:txBody>
      </p:sp>
      <p:sp>
        <p:nvSpPr>
          <p:cNvPr id="5" name="Dian numeron paikkamerkki 4">
            <a:extLst>
              <a:ext uri="{FF2B5EF4-FFF2-40B4-BE49-F238E27FC236}">
                <a16:creationId xmlns:a16="http://schemas.microsoft.com/office/drawing/2014/main" id="{7170A484-F8B0-4132-9AFC-75CE7D128E7D}"/>
              </a:ext>
            </a:extLst>
          </p:cNvPr>
          <p:cNvSpPr>
            <a:spLocks noGrp="1"/>
          </p:cNvSpPr>
          <p:nvPr>
            <p:ph type="sldNum" sz="quarter" idx="12"/>
          </p:nvPr>
        </p:nvSpPr>
        <p:spPr/>
        <p:txBody>
          <a:bodyPr/>
          <a:lstStyle>
            <a:lvl1pPr>
              <a:defRPr>
                <a:solidFill>
                  <a:schemeClr val="bg1"/>
                </a:solid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2673399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Vain otsikko 3">
    <p:bg>
      <p:bgPr>
        <a:solidFill>
          <a:srgbClr val="F4848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fi-FI"/>
              <a:t>Muokkaa ots. perustyyl. napsautt.</a:t>
            </a:r>
          </a:p>
        </p:txBody>
      </p:sp>
      <p:pic>
        <p:nvPicPr>
          <p:cNvPr id="9" name="Picture 6">
            <a:extLst>
              <a:ext uri="{FF2B5EF4-FFF2-40B4-BE49-F238E27FC236}">
                <a16:creationId xmlns:a16="http://schemas.microsoft.com/office/drawing/2014/main" id="{4276FD80-FA11-4822-BB56-E3FAB4CC0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400050" y="6065838"/>
            <a:ext cx="3441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äivämäärän paikkamerkki 2">
            <a:extLst>
              <a:ext uri="{FF2B5EF4-FFF2-40B4-BE49-F238E27FC236}">
                <a16:creationId xmlns:a16="http://schemas.microsoft.com/office/drawing/2014/main" id="{36038E29-C92E-4B1E-B910-84DAD65C8D3A}"/>
              </a:ext>
            </a:extLst>
          </p:cNvPr>
          <p:cNvSpPr>
            <a:spLocks noGrp="1"/>
          </p:cNvSpPr>
          <p:nvPr>
            <p:ph type="dt" sz="half" idx="10"/>
          </p:nvPr>
        </p:nvSpPr>
        <p:spPr/>
        <p:txBody>
          <a:bodyPr/>
          <a:lstStyle>
            <a:lvl1pPr>
              <a:defRPr>
                <a:solidFill>
                  <a:schemeClr val="bg1"/>
                </a:solidFill>
              </a:defRPr>
            </a:lvl1pPr>
          </a:lstStyle>
          <a:p>
            <a:fld id="{CF619E47-9EF4-46F2-9D06-2E182D708209}" type="datetime1">
              <a:rPr lang="fi-FI" smtClean="0"/>
              <a:t>3.10.2024</a:t>
            </a:fld>
            <a:endParaRPr lang="fi-FI"/>
          </a:p>
        </p:txBody>
      </p:sp>
      <p:sp>
        <p:nvSpPr>
          <p:cNvPr id="4" name="Alatunnisteen paikkamerkki 3">
            <a:extLst>
              <a:ext uri="{FF2B5EF4-FFF2-40B4-BE49-F238E27FC236}">
                <a16:creationId xmlns:a16="http://schemas.microsoft.com/office/drawing/2014/main" id="{A36C2E3A-28D3-41EC-9AC4-509F6A00CEF0}"/>
              </a:ext>
            </a:extLst>
          </p:cNvPr>
          <p:cNvSpPr>
            <a:spLocks noGrp="1"/>
          </p:cNvSpPr>
          <p:nvPr>
            <p:ph type="ftr" sz="quarter" idx="11"/>
          </p:nvPr>
        </p:nvSpPr>
        <p:spPr/>
        <p:txBody>
          <a:bodyPr/>
          <a:lstStyle>
            <a:lvl1pPr>
              <a:defRPr>
                <a:solidFill>
                  <a:schemeClr val="bg1"/>
                </a:solidFill>
              </a:defRPr>
            </a:lvl1pPr>
          </a:lstStyle>
          <a:p>
            <a:r>
              <a:rPr lang="en-US"/>
              <a:t>International Conference on Small Modular Reactors and their Applications</a:t>
            </a:r>
            <a:endParaRPr lang="fi-FI"/>
          </a:p>
        </p:txBody>
      </p:sp>
      <p:sp>
        <p:nvSpPr>
          <p:cNvPr id="5" name="Dian numeron paikkamerkki 4">
            <a:extLst>
              <a:ext uri="{FF2B5EF4-FFF2-40B4-BE49-F238E27FC236}">
                <a16:creationId xmlns:a16="http://schemas.microsoft.com/office/drawing/2014/main" id="{C84EB6B8-20C8-4C7B-B997-3069D1EC81A9}"/>
              </a:ext>
            </a:extLst>
          </p:cNvPr>
          <p:cNvSpPr>
            <a:spLocks noGrp="1"/>
          </p:cNvSpPr>
          <p:nvPr>
            <p:ph type="sldNum" sz="quarter" idx="12"/>
          </p:nvPr>
        </p:nvSpPr>
        <p:spPr/>
        <p:txBody>
          <a:bodyPr/>
          <a:lstStyle>
            <a:lvl1pPr>
              <a:defRPr>
                <a:solidFill>
                  <a:schemeClr val="bg1"/>
                </a:solid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2810070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7287210-386D-4B70-9B27-909AA4C92BE3}"/>
              </a:ext>
            </a:extLst>
          </p:cNvPr>
          <p:cNvSpPr>
            <a:spLocks noGrp="1"/>
          </p:cNvSpPr>
          <p:nvPr>
            <p:ph type="dt" sz="half" idx="10"/>
          </p:nvPr>
        </p:nvSpPr>
        <p:spPr/>
        <p:txBody>
          <a:bodyPr/>
          <a:lstStyle/>
          <a:p>
            <a:fld id="{6A68D9A8-73E1-4509-9AC2-471C829D1FB7}" type="datetime1">
              <a:rPr lang="fi-FI" smtClean="0"/>
              <a:t>3.10.2024</a:t>
            </a:fld>
            <a:endParaRPr lang="fi-FI"/>
          </a:p>
        </p:txBody>
      </p:sp>
      <p:sp>
        <p:nvSpPr>
          <p:cNvPr id="3" name="Alatunnisteen paikkamerkki 2">
            <a:extLst>
              <a:ext uri="{FF2B5EF4-FFF2-40B4-BE49-F238E27FC236}">
                <a16:creationId xmlns:a16="http://schemas.microsoft.com/office/drawing/2014/main" id="{7C3B19DE-72F6-4056-8B20-1842B655634F}"/>
              </a:ext>
            </a:extLst>
          </p:cNvPr>
          <p:cNvSpPr>
            <a:spLocks noGrp="1"/>
          </p:cNvSpPr>
          <p:nvPr>
            <p:ph type="ftr" sz="quarter" idx="11"/>
          </p:nvPr>
        </p:nvSpPr>
        <p:spPr/>
        <p:txBody>
          <a:bodyPr/>
          <a:lstStyle/>
          <a:p>
            <a:r>
              <a:rPr lang="en-US"/>
              <a:t>International Conference on Small Modular Reactors and their Applications</a:t>
            </a:r>
            <a:endParaRPr lang="fi-FI"/>
          </a:p>
        </p:txBody>
      </p:sp>
      <p:sp>
        <p:nvSpPr>
          <p:cNvPr id="4" name="Dian numeron paikkamerkki 3">
            <a:extLst>
              <a:ext uri="{FF2B5EF4-FFF2-40B4-BE49-F238E27FC236}">
                <a16:creationId xmlns:a16="http://schemas.microsoft.com/office/drawing/2014/main" id="{1C8D7AF9-0E85-4141-92EE-66CCCBFEC895}"/>
              </a:ext>
            </a:extLst>
          </p:cNvPr>
          <p:cNvSpPr>
            <a:spLocks noGrp="1"/>
          </p:cNvSpPr>
          <p:nvPr>
            <p:ph type="sldNum" sz="quarter" idx="12"/>
          </p:nvPr>
        </p:nvSpPr>
        <p:spPr/>
        <p:txBody>
          <a:bodyPr/>
          <a:lstStyle/>
          <a:p>
            <a:fld id="{6A7B0E15-E1BD-48AD-82C8-1A9D4601A4DA}" type="slidenum">
              <a:rPr lang="fi-FI" smtClean="0"/>
              <a:t>‹#›</a:t>
            </a:fld>
            <a:endParaRPr lang="fi-FI"/>
          </a:p>
        </p:txBody>
      </p:sp>
    </p:spTree>
    <p:extLst>
      <p:ext uri="{BB962C8B-B14F-4D97-AF65-F5344CB8AC3E}">
        <p14:creationId xmlns:p14="http://schemas.microsoft.com/office/powerpoint/2010/main" val="154843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fi-FI" dirty="0"/>
          </a:p>
        </p:txBody>
      </p:sp>
      <p:sp>
        <p:nvSpPr>
          <p:cNvPr id="3" name="Content Placeholder 2"/>
          <p:cNvSpPr>
            <a:spLocks noGrp="1"/>
          </p:cNvSpPr>
          <p:nvPr>
            <p:ph idx="1"/>
          </p:nvPr>
        </p:nvSpPr>
        <p:spPr>
          <a:xfrm>
            <a:off x="396000" y="1368000"/>
            <a:ext cx="10821550" cy="453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CEEA3F6B-6F17-4101-8A6F-42D5E0EF2377}"/>
              </a:ext>
            </a:extLst>
          </p:cNvPr>
          <p:cNvSpPr>
            <a:spLocks noGrp="1"/>
          </p:cNvSpPr>
          <p:nvPr>
            <p:ph type="dt" sz="half" idx="10"/>
          </p:nvPr>
        </p:nvSpPr>
        <p:spPr/>
        <p:txBody>
          <a:bodyPr/>
          <a:lstStyle/>
          <a:p>
            <a:fld id="{76A448A9-8F9C-4387-86BF-C3AFC745D6B0}" type="datetime1">
              <a:rPr lang="fi-FI" smtClean="0"/>
              <a:t>3.10.2024</a:t>
            </a:fld>
            <a:endParaRPr lang="fi-FI"/>
          </a:p>
        </p:txBody>
      </p:sp>
      <p:sp>
        <p:nvSpPr>
          <p:cNvPr id="5" name="Alatunnisteen paikkamerkki 4">
            <a:extLst>
              <a:ext uri="{FF2B5EF4-FFF2-40B4-BE49-F238E27FC236}">
                <a16:creationId xmlns:a16="http://schemas.microsoft.com/office/drawing/2014/main" id="{DDE322E2-4B79-45B6-8620-729463F74C26}"/>
              </a:ext>
            </a:extLst>
          </p:cNvPr>
          <p:cNvSpPr>
            <a:spLocks noGrp="1"/>
          </p:cNvSpPr>
          <p:nvPr>
            <p:ph type="ftr" sz="quarter" idx="11"/>
          </p:nvPr>
        </p:nvSpPr>
        <p:spPr/>
        <p:txBody>
          <a:bodyPr/>
          <a:lstStyle/>
          <a:p>
            <a:r>
              <a:rPr lang="en-US"/>
              <a:t>International Conference on Small Modular Reactors and their Applications</a:t>
            </a:r>
            <a:endParaRPr lang="fi-FI"/>
          </a:p>
        </p:txBody>
      </p:sp>
      <p:sp>
        <p:nvSpPr>
          <p:cNvPr id="6" name="Dian numeron paikkamerkki 5">
            <a:extLst>
              <a:ext uri="{FF2B5EF4-FFF2-40B4-BE49-F238E27FC236}">
                <a16:creationId xmlns:a16="http://schemas.microsoft.com/office/drawing/2014/main" id="{7ED45A5E-A996-41A5-BAF6-E75E1D162E42}"/>
              </a:ext>
            </a:extLst>
          </p:cNvPr>
          <p:cNvSpPr>
            <a:spLocks noGrp="1"/>
          </p:cNvSpPr>
          <p:nvPr>
            <p:ph type="sldNum" sz="quarter" idx="12"/>
          </p:nvPr>
        </p:nvSpPr>
        <p:spPr/>
        <p:txBody>
          <a:bodyPr/>
          <a:lstStyle/>
          <a:p>
            <a:fld id="{6A7B0E15-E1BD-48AD-82C8-1A9D4601A4DA}" type="slidenum">
              <a:rPr lang="fi-FI" smtClean="0"/>
              <a:t>‹#›</a:t>
            </a:fld>
            <a:endParaRPr lang="fi-FI"/>
          </a:p>
        </p:txBody>
      </p:sp>
    </p:spTree>
    <p:extLst>
      <p:ext uri="{BB962C8B-B14F-4D97-AF65-F5344CB8AC3E}">
        <p14:creationId xmlns:p14="http://schemas.microsoft.com/office/powerpoint/2010/main" val="4240162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Tyhjä 2">
    <p:bg>
      <p:bgPr>
        <a:solidFill>
          <a:srgbClr val="0066B3"/>
        </a:solidFill>
        <a:effectLst/>
      </p:bgPr>
    </p:bg>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id="{B777FF94-65AE-43FB-A07C-EC85E1CBD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400050" y="6065838"/>
            <a:ext cx="3441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äivämäärän paikkamerkki 1">
            <a:extLst>
              <a:ext uri="{FF2B5EF4-FFF2-40B4-BE49-F238E27FC236}">
                <a16:creationId xmlns:a16="http://schemas.microsoft.com/office/drawing/2014/main" id="{65B6060A-85F4-4FAC-9B41-4C6F003EDA8B}"/>
              </a:ext>
            </a:extLst>
          </p:cNvPr>
          <p:cNvSpPr>
            <a:spLocks noGrp="1"/>
          </p:cNvSpPr>
          <p:nvPr>
            <p:ph type="dt" sz="half" idx="10"/>
          </p:nvPr>
        </p:nvSpPr>
        <p:spPr/>
        <p:txBody>
          <a:bodyPr/>
          <a:lstStyle>
            <a:lvl1pPr>
              <a:defRPr>
                <a:solidFill>
                  <a:schemeClr val="bg1"/>
                </a:solidFill>
              </a:defRPr>
            </a:lvl1pPr>
          </a:lstStyle>
          <a:p>
            <a:fld id="{5C2C5742-9F7C-444F-BD2E-2AC56BFF825D}" type="datetime1">
              <a:rPr lang="fi-FI" smtClean="0"/>
              <a:t>3.10.2024</a:t>
            </a:fld>
            <a:endParaRPr lang="fi-FI"/>
          </a:p>
        </p:txBody>
      </p:sp>
      <p:sp>
        <p:nvSpPr>
          <p:cNvPr id="3" name="Alatunnisteen paikkamerkki 2">
            <a:extLst>
              <a:ext uri="{FF2B5EF4-FFF2-40B4-BE49-F238E27FC236}">
                <a16:creationId xmlns:a16="http://schemas.microsoft.com/office/drawing/2014/main" id="{EF922089-99EA-4263-AFD1-E3606A7ED969}"/>
              </a:ext>
            </a:extLst>
          </p:cNvPr>
          <p:cNvSpPr>
            <a:spLocks noGrp="1"/>
          </p:cNvSpPr>
          <p:nvPr>
            <p:ph type="ftr" sz="quarter" idx="11"/>
          </p:nvPr>
        </p:nvSpPr>
        <p:spPr/>
        <p:txBody>
          <a:bodyPr/>
          <a:lstStyle>
            <a:lvl1pPr>
              <a:defRPr>
                <a:solidFill>
                  <a:schemeClr val="bg1"/>
                </a:solidFill>
              </a:defRPr>
            </a:lvl1pPr>
          </a:lstStyle>
          <a:p>
            <a:r>
              <a:rPr lang="en-US"/>
              <a:t>International Conference on Small Modular Reactors and their Applications</a:t>
            </a:r>
            <a:endParaRPr lang="fi-FI"/>
          </a:p>
        </p:txBody>
      </p:sp>
      <p:sp>
        <p:nvSpPr>
          <p:cNvPr id="4" name="Dian numeron paikkamerkki 3">
            <a:extLst>
              <a:ext uri="{FF2B5EF4-FFF2-40B4-BE49-F238E27FC236}">
                <a16:creationId xmlns:a16="http://schemas.microsoft.com/office/drawing/2014/main" id="{8AF3A63F-A6EA-464A-A6EC-34C5E40DF23A}"/>
              </a:ext>
            </a:extLst>
          </p:cNvPr>
          <p:cNvSpPr>
            <a:spLocks noGrp="1"/>
          </p:cNvSpPr>
          <p:nvPr>
            <p:ph type="sldNum" sz="quarter" idx="12"/>
          </p:nvPr>
        </p:nvSpPr>
        <p:spPr/>
        <p:txBody>
          <a:bodyPr/>
          <a:lstStyle>
            <a:lvl1pPr>
              <a:defRPr>
                <a:solidFill>
                  <a:schemeClr val="bg1"/>
                </a:solid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1268177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Tyhjä 3">
    <p:bg>
      <p:bgPr>
        <a:solidFill>
          <a:srgbClr val="F48480"/>
        </a:solidFill>
        <a:effectLst/>
      </p:bgPr>
    </p:bg>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id="{B777FF94-65AE-43FB-A07C-EC85E1CBD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400050" y="6065838"/>
            <a:ext cx="3441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äivämäärän paikkamerkki 1">
            <a:extLst>
              <a:ext uri="{FF2B5EF4-FFF2-40B4-BE49-F238E27FC236}">
                <a16:creationId xmlns:a16="http://schemas.microsoft.com/office/drawing/2014/main" id="{5D19F75A-3D77-4CF6-A107-82B12C0CD262}"/>
              </a:ext>
            </a:extLst>
          </p:cNvPr>
          <p:cNvSpPr>
            <a:spLocks noGrp="1"/>
          </p:cNvSpPr>
          <p:nvPr>
            <p:ph type="dt" sz="half" idx="10"/>
          </p:nvPr>
        </p:nvSpPr>
        <p:spPr/>
        <p:txBody>
          <a:bodyPr/>
          <a:lstStyle>
            <a:lvl1pPr>
              <a:defRPr>
                <a:solidFill>
                  <a:schemeClr val="bg1"/>
                </a:solidFill>
              </a:defRPr>
            </a:lvl1pPr>
          </a:lstStyle>
          <a:p>
            <a:fld id="{92507F84-3345-49BD-ABA6-F1485053A292}" type="datetime1">
              <a:rPr lang="fi-FI" smtClean="0"/>
              <a:t>3.10.2024</a:t>
            </a:fld>
            <a:endParaRPr lang="fi-FI"/>
          </a:p>
        </p:txBody>
      </p:sp>
      <p:sp>
        <p:nvSpPr>
          <p:cNvPr id="3" name="Alatunnisteen paikkamerkki 2">
            <a:extLst>
              <a:ext uri="{FF2B5EF4-FFF2-40B4-BE49-F238E27FC236}">
                <a16:creationId xmlns:a16="http://schemas.microsoft.com/office/drawing/2014/main" id="{281085F4-9144-4072-99A8-BAB9ACBAD3D3}"/>
              </a:ext>
            </a:extLst>
          </p:cNvPr>
          <p:cNvSpPr>
            <a:spLocks noGrp="1"/>
          </p:cNvSpPr>
          <p:nvPr>
            <p:ph type="ftr" sz="quarter" idx="11"/>
          </p:nvPr>
        </p:nvSpPr>
        <p:spPr/>
        <p:txBody>
          <a:bodyPr/>
          <a:lstStyle>
            <a:lvl1pPr>
              <a:defRPr>
                <a:solidFill>
                  <a:schemeClr val="bg1"/>
                </a:solidFill>
              </a:defRPr>
            </a:lvl1pPr>
          </a:lstStyle>
          <a:p>
            <a:r>
              <a:rPr lang="en-US"/>
              <a:t>International Conference on Small Modular Reactors and their Applications</a:t>
            </a:r>
            <a:endParaRPr lang="fi-FI"/>
          </a:p>
        </p:txBody>
      </p:sp>
      <p:sp>
        <p:nvSpPr>
          <p:cNvPr id="4" name="Dian numeron paikkamerkki 3">
            <a:extLst>
              <a:ext uri="{FF2B5EF4-FFF2-40B4-BE49-F238E27FC236}">
                <a16:creationId xmlns:a16="http://schemas.microsoft.com/office/drawing/2014/main" id="{E0A0A569-FE44-4F84-AD69-8F089BCD5CDF}"/>
              </a:ext>
            </a:extLst>
          </p:cNvPr>
          <p:cNvSpPr>
            <a:spLocks noGrp="1"/>
          </p:cNvSpPr>
          <p:nvPr>
            <p:ph type="sldNum" sz="quarter" idx="12"/>
          </p:nvPr>
        </p:nvSpPr>
        <p:spPr/>
        <p:txBody>
          <a:bodyPr/>
          <a:lstStyle>
            <a:lvl1pPr>
              <a:defRPr>
                <a:solidFill>
                  <a:schemeClr val="bg1"/>
                </a:solid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2611076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Lopetus">
    <p:bg>
      <p:bgPr>
        <a:solidFill>
          <a:srgbClr val="0066B3"/>
        </a:solidFill>
        <a:effectLst/>
      </p:bgPr>
    </p:bg>
    <p:spTree>
      <p:nvGrpSpPr>
        <p:cNvPr id="1" name=""/>
        <p:cNvGrpSpPr/>
        <p:nvPr/>
      </p:nvGrpSpPr>
      <p:grpSpPr>
        <a:xfrm>
          <a:off x="0" y="0"/>
          <a:ext cx="0" cy="0"/>
          <a:chOff x="0" y="0"/>
          <a:chExt cx="0" cy="0"/>
        </a:xfrm>
      </p:grpSpPr>
      <p:grpSp>
        <p:nvGrpSpPr>
          <p:cNvPr id="10" name="Ryhmä 9">
            <a:extLst>
              <a:ext uri="{FF2B5EF4-FFF2-40B4-BE49-F238E27FC236}">
                <a16:creationId xmlns:a16="http://schemas.microsoft.com/office/drawing/2014/main" id="{D25E14E4-A74D-495F-BDC9-F23E3F9FC7DF}"/>
              </a:ext>
            </a:extLst>
          </p:cNvPr>
          <p:cNvGrpSpPr>
            <a:grpSpLocks noChangeAspect="1"/>
          </p:cNvGrpSpPr>
          <p:nvPr/>
        </p:nvGrpSpPr>
        <p:grpSpPr bwMode="black">
          <a:xfrm>
            <a:off x="5081170" y="2429936"/>
            <a:ext cx="2016000" cy="2016000"/>
            <a:chOff x="1243729" y="4699926"/>
            <a:chExt cx="689806" cy="688356"/>
          </a:xfrm>
          <a:solidFill>
            <a:schemeClr val="bg1"/>
          </a:solidFill>
        </p:grpSpPr>
        <p:sp>
          <p:nvSpPr>
            <p:cNvPr id="11" name="Vapaamuotoinen: Muoto 10">
              <a:extLst>
                <a:ext uri="{FF2B5EF4-FFF2-40B4-BE49-F238E27FC236}">
                  <a16:creationId xmlns:a16="http://schemas.microsoft.com/office/drawing/2014/main" id="{63FBBC8B-6A9C-44E1-8C8F-15433D74635A}"/>
                </a:ext>
              </a:extLst>
            </p:cNvPr>
            <p:cNvSpPr/>
            <p:nvPr/>
          </p:nvSpPr>
          <p:spPr bwMode="black">
            <a:xfrm>
              <a:off x="1379370" y="4835356"/>
              <a:ext cx="180975" cy="180975"/>
            </a:xfrm>
            <a:custGeom>
              <a:avLst/>
              <a:gdLst>
                <a:gd name="connsiteX0" fmla="*/ 91345 w 180975"/>
                <a:gd name="connsiteY0" fmla="*/ 7144 h 180975"/>
                <a:gd name="connsiteX1" fmla="*/ 48196 w 180975"/>
                <a:gd name="connsiteY1" fmla="*/ 47244 h 180975"/>
                <a:gd name="connsiteX2" fmla="*/ 7144 w 180975"/>
                <a:gd name="connsiteY2" fmla="*/ 91535 h 180975"/>
                <a:gd name="connsiteX3" fmla="*/ 42005 w 180975"/>
                <a:gd name="connsiteY3" fmla="*/ 165926 h 180975"/>
                <a:gd name="connsiteX4" fmla="*/ 46958 w 180975"/>
                <a:gd name="connsiteY4" fmla="*/ 173927 h 180975"/>
                <a:gd name="connsiteX5" fmla="*/ 174212 w 180975"/>
                <a:gd name="connsiteY5" fmla="*/ 46672 h 180975"/>
                <a:gd name="connsiteX6" fmla="*/ 166783 w 180975"/>
                <a:gd name="connsiteY6" fmla="*/ 42672 h 180975"/>
                <a:gd name="connsiteX7" fmla="*/ 91345 w 180975"/>
                <a:gd name="connsiteY7" fmla="*/ 714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975" h="180975">
                  <a:moveTo>
                    <a:pt x="91345" y="7144"/>
                  </a:moveTo>
                  <a:cubicBezTo>
                    <a:pt x="76676" y="19843"/>
                    <a:pt x="62293" y="33211"/>
                    <a:pt x="48196" y="47244"/>
                  </a:cubicBezTo>
                  <a:cubicBezTo>
                    <a:pt x="33719" y="61627"/>
                    <a:pt x="20098" y="76486"/>
                    <a:pt x="7144" y="91535"/>
                  </a:cubicBezTo>
                  <a:cubicBezTo>
                    <a:pt x="16116" y="117489"/>
                    <a:pt x="27802" y="142424"/>
                    <a:pt x="42005" y="165926"/>
                  </a:cubicBezTo>
                  <a:lnTo>
                    <a:pt x="46958" y="173927"/>
                  </a:lnTo>
                  <a:cubicBezTo>
                    <a:pt x="83671" y="126163"/>
                    <a:pt x="126449" y="83386"/>
                    <a:pt x="174212" y="46672"/>
                  </a:cubicBezTo>
                  <a:cubicBezTo>
                    <a:pt x="171657" y="45490"/>
                    <a:pt x="169175" y="44155"/>
                    <a:pt x="166783" y="42672"/>
                  </a:cubicBezTo>
                  <a:cubicBezTo>
                    <a:pt x="142943" y="28234"/>
                    <a:pt x="117659" y="16326"/>
                    <a:pt x="91345" y="7144"/>
                  </a:cubicBezTo>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i-FI"/>
            </a:p>
          </p:txBody>
        </p:sp>
        <p:sp>
          <p:nvSpPr>
            <p:cNvPr id="12" name="Vapaamuotoinen: Muoto 11">
              <a:extLst>
                <a:ext uri="{FF2B5EF4-FFF2-40B4-BE49-F238E27FC236}">
                  <a16:creationId xmlns:a16="http://schemas.microsoft.com/office/drawing/2014/main" id="{CB5D12D8-7756-433C-AA98-F7FE69587B58}"/>
                </a:ext>
              </a:extLst>
            </p:cNvPr>
            <p:cNvSpPr/>
            <p:nvPr/>
          </p:nvSpPr>
          <p:spPr bwMode="black">
            <a:xfrm>
              <a:off x="1628735" y="5083482"/>
              <a:ext cx="304800" cy="304800"/>
            </a:xfrm>
            <a:custGeom>
              <a:avLst/>
              <a:gdLst>
                <a:gd name="connsiteX0" fmla="*/ 269653 w 304800"/>
                <a:gd name="connsiteY0" fmla="*/ 8001 h 304800"/>
                <a:gd name="connsiteX1" fmla="*/ 269653 w 304800"/>
                <a:gd name="connsiteY1" fmla="*/ 7144 h 304800"/>
                <a:gd name="connsiteX2" fmla="*/ 243173 w 304800"/>
                <a:gd name="connsiteY2" fmla="*/ 47720 h 304800"/>
                <a:gd name="connsiteX3" fmla="*/ 240506 w 304800"/>
                <a:gd name="connsiteY3" fmla="*/ 51340 h 304800"/>
                <a:gd name="connsiteX4" fmla="*/ 231934 w 304800"/>
                <a:gd name="connsiteY4" fmla="*/ 63055 h 304800"/>
                <a:gd name="connsiteX5" fmla="*/ 225838 w 304800"/>
                <a:gd name="connsiteY5" fmla="*/ 71438 h 304800"/>
                <a:gd name="connsiteX6" fmla="*/ 210979 w 304800"/>
                <a:gd name="connsiteY6" fmla="*/ 90488 h 304800"/>
                <a:gd name="connsiteX7" fmla="*/ 198596 w 304800"/>
                <a:gd name="connsiteY7" fmla="*/ 198787 h 304800"/>
                <a:gd name="connsiteX8" fmla="*/ 198596 w 304800"/>
                <a:gd name="connsiteY8" fmla="*/ 198787 h 304800"/>
                <a:gd name="connsiteX9" fmla="*/ 90202 w 304800"/>
                <a:gd name="connsiteY9" fmla="*/ 211074 h 304800"/>
                <a:gd name="connsiteX10" fmla="*/ 7144 w 304800"/>
                <a:gd name="connsiteY10" fmla="*/ 269939 h 304800"/>
                <a:gd name="connsiteX11" fmla="*/ 29051 w 304800"/>
                <a:gd name="connsiteY11" fmla="*/ 278701 h 304800"/>
                <a:gd name="connsiteX12" fmla="*/ 140589 w 304800"/>
                <a:gd name="connsiteY12" fmla="*/ 301085 h 304800"/>
                <a:gd name="connsiteX13" fmla="*/ 256984 w 304800"/>
                <a:gd name="connsiteY13" fmla="*/ 257270 h 304800"/>
                <a:gd name="connsiteX14" fmla="*/ 269748 w 304800"/>
                <a:gd name="connsiteY14" fmla="*/ 7906 h 304800"/>
                <a:gd name="connsiteX15" fmla="*/ 269748 w 304800"/>
                <a:gd name="connsiteY15" fmla="*/ 7906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304800">
                  <a:moveTo>
                    <a:pt x="269653" y="8001"/>
                  </a:moveTo>
                  <a:lnTo>
                    <a:pt x="269653" y="7144"/>
                  </a:lnTo>
                  <a:cubicBezTo>
                    <a:pt x="261335" y="20860"/>
                    <a:pt x="252508" y="34385"/>
                    <a:pt x="243173" y="47720"/>
                  </a:cubicBezTo>
                  <a:cubicBezTo>
                    <a:pt x="242316" y="48958"/>
                    <a:pt x="241459" y="50197"/>
                    <a:pt x="240506" y="51340"/>
                  </a:cubicBezTo>
                  <a:cubicBezTo>
                    <a:pt x="237775" y="55340"/>
                    <a:pt x="234918" y="59245"/>
                    <a:pt x="231934" y="63055"/>
                  </a:cubicBezTo>
                  <a:cubicBezTo>
                    <a:pt x="229934" y="65913"/>
                    <a:pt x="227933" y="68675"/>
                    <a:pt x="225838" y="71438"/>
                  </a:cubicBezTo>
                  <a:cubicBezTo>
                    <a:pt x="220949" y="77788"/>
                    <a:pt x="215996" y="84137"/>
                    <a:pt x="210979" y="90488"/>
                  </a:cubicBezTo>
                  <a:cubicBezTo>
                    <a:pt x="223266" y="138112"/>
                    <a:pt x="219646" y="177737"/>
                    <a:pt x="198596" y="198787"/>
                  </a:cubicBezTo>
                  <a:lnTo>
                    <a:pt x="198596" y="198787"/>
                  </a:lnTo>
                  <a:cubicBezTo>
                    <a:pt x="177641" y="219075"/>
                    <a:pt x="138494" y="223266"/>
                    <a:pt x="90202" y="211074"/>
                  </a:cubicBezTo>
                  <a:cubicBezTo>
                    <a:pt x="63888" y="232563"/>
                    <a:pt x="36137" y="252231"/>
                    <a:pt x="7144" y="269939"/>
                  </a:cubicBezTo>
                  <a:cubicBezTo>
                    <a:pt x="14478" y="273082"/>
                    <a:pt x="21812" y="276035"/>
                    <a:pt x="29051" y="278701"/>
                  </a:cubicBezTo>
                  <a:cubicBezTo>
                    <a:pt x="64624" y="292666"/>
                    <a:pt x="102382" y="300244"/>
                    <a:pt x="140589" y="301085"/>
                  </a:cubicBezTo>
                  <a:cubicBezTo>
                    <a:pt x="188214" y="301085"/>
                    <a:pt x="227838" y="286417"/>
                    <a:pt x="256984" y="257270"/>
                  </a:cubicBezTo>
                  <a:cubicBezTo>
                    <a:pt x="310420" y="203740"/>
                    <a:pt x="314134" y="111728"/>
                    <a:pt x="269748" y="7906"/>
                  </a:cubicBezTo>
                  <a:lnTo>
                    <a:pt x="269748" y="7906"/>
                  </a:lnTo>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i-FI"/>
            </a:p>
          </p:txBody>
        </p:sp>
        <p:sp>
          <p:nvSpPr>
            <p:cNvPr id="13" name="Vapaamuotoinen: Muoto 12">
              <a:extLst>
                <a:ext uri="{FF2B5EF4-FFF2-40B4-BE49-F238E27FC236}">
                  <a16:creationId xmlns:a16="http://schemas.microsoft.com/office/drawing/2014/main" id="{400F731A-9CE9-4D9E-8E4E-24DBBFD27941}"/>
                </a:ext>
              </a:extLst>
            </p:cNvPr>
            <p:cNvSpPr/>
            <p:nvPr/>
          </p:nvSpPr>
          <p:spPr bwMode="black">
            <a:xfrm>
              <a:off x="1243729" y="5083292"/>
              <a:ext cx="304800" cy="304800"/>
            </a:xfrm>
            <a:custGeom>
              <a:avLst/>
              <a:gdLst>
                <a:gd name="connsiteX0" fmla="*/ 109257 w 304800"/>
                <a:gd name="connsiteY0" fmla="*/ 198787 h 304800"/>
                <a:gd name="connsiteX1" fmla="*/ 97065 w 304800"/>
                <a:gd name="connsiteY1" fmla="*/ 90678 h 304800"/>
                <a:gd name="connsiteX2" fmla="*/ 38105 w 304800"/>
                <a:gd name="connsiteY2" fmla="*/ 7144 h 304800"/>
                <a:gd name="connsiteX3" fmla="*/ 50678 w 304800"/>
                <a:gd name="connsiteY3" fmla="*/ 257461 h 304800"/>
                <a:gd name="connsiteX4" fmla="*/ 300900 w 304800"/>
                <a:gd name="connsiteY4" fmla="*/ 270129 h 304800"/>
                <a:gd name="connsiteX5" fmla="*/ 217842 w 304800"/>
                <a:gd name="connsiteY5" fmla="*/ 211265 h 304800"/>
                <a:gd name="connsiteX6" fmla="*/ 109638 w 304800"/>
                <a:gd name="connsiteY6" fmla="*/ 198787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 h="304800">
                  <a:moveTo>
                    <a:pt x="109257" y="198787"/>
                  </a:moveTo>
                  <a:cubicBezTo>
                    <a:pt x="88397" y="178022"/>
                    <a:pt x="85064" y="138589"/>
                    <a:pt x="97065" y="90678"/>
                  </a:cubicBezTo>
                  <a:cubicBezTo>
                    <a:pt x="75487" y="64242"/>
                    <a:pt x="55786" y="36329"/>
                    <a:pt x="38105" y="7144"/>
                  </a:cubicBezTo>
                  <a:cubicBezTo>
                    <a:pt x="-6662" y="111919"/>
                    <a:pt x="-3233" y="203549"/>
                    <a:pt x="50678" y="257461"/>
                  </a:cubicBezTo>
                  <a:cubicBezTo>
                    <a:pt x="104590" y="311372"/>
                    <a:pt x="196125" y="314611"/>
                    <a:pt x="300900" y="270129"/>
                  </a:cubicBezTo>
                  <a:cubicBezTo>
                    <a:pt x="271876" y="252467"/>
                    <a:pt x="244122" y="232798"/>
                    <a:pt x="217842" y="211265"/>
                  </a:cubicBezTo>
                  <a:cubicBezTo>
                    <a:pt x="170217" y="223456"/>
                    <a:pt x="130784" y="219932"/>
                    <a:pt x="109638" y="198787"/>
                  </a:cubicBezTo>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i-FI"/>
            </a:p>
          </p:txBody>
        </p:sp>
        <p:sp>
          <p:nvSpPr>
            <p:cNvPr id="14" name="Vapaamuotoinen: Muoto 13">
              <a:extLst>
                <a:ext uri="{FF2B5EF4-FFF2-40B4-BE49-F238E27FC236}">
                  <a16:creationId xmlns:a16="http://schemas.microsoft.com/office/drawing/2014/main" id="{58BDA8F4-08F0-4973-B9FE-66CF71B45762}"/>
                </a:ext>
              </a:extLst>
            </p:cNvPr>
            <p:cNvSpPr/>
            <p:nvPr/>
          </p:nvSpPr>
          <p:spPr bwMode="black">
            <a:xfrm>
              <a:off x="1244051" y="4699926"/>
              <a:ext cx="685800" cy="628650"/>
            </a:xfrm>
            <a:custGeom>
              <a:avLst/>
              <a:gdLst>
                <a:gd name="connsiteX0" fmla="*/ 346013 w 685800"/>
                <a:gd name="connsiteY0" fmla="*/ 535480 h 628650"/>
                <a:gd name="connsiteX1" fmla="*/ 242095 w 685800"/>
                <a:gd name="connsiteY1" fmla="*/ 449755 h 628650"/>
                <a:gd name="connsiteX2" fmla="*/ 141797 w 685800"/>
                <a:gd name="connsiteY2" fmla="*/ 322120 h 628650"/>
                <a:gd name="connsiteX3" fmla="*/ 108935 w 685800"/>
                <a:gd name="connsiteY3" fmla="*/ 108855 h 628650"/>
                <a:gd name="connsiteX4" fmla="*/ 167133 w 685800"/>
                <a:gd name="connsiteY4" fmla="*/ 89329 h 628650"/>
                <a:gd name="connsiteX5" fmla="*/ 323915 w 685800"/>
                <a:gd name="connsiteY5" fmla="*/ 142765 h 628650"/>
                <a:gd name="connsiteX6" fmla="*/ 328868 w 685800"/>
                <a:gd name="connsiteY6" fmla="*/ 145431 h 628650"/>
                <a:gd name="connsiteX7" fmla="*/ 330963 w 685800"/>
                <a:gd name="connsiteY7" fmla="*/ 146098 h 628650"/>
                <a:gd name="connsiteX8" fmla="*/ 382493 w 685800"/>
                <a:gd name="connsiteY8" fmla="*/ 181817 h 628650"/>
                <a:gd name="connsiteX9" fmla="*/ 382493 w 685800"/>
                <a:gd name="connsiteY9" fmla="*/ 181817 h 628650"/>
                <a:gd name="connsiteX10" fmla="*/ 428880 w 685800"/>
                <a:gd name="connsiteY10" fmla="*/ 220869 h 628650"/>
                <a:gd name="connsiteX11" fmla="*/ 434786 w 685800"/>
                <a:gd name="connsiteY11" fmla="*/ 226299 h 628650"/>
                <a:gd name="connsiteX12" fmla="*/ 436691 w 685800"/>
                <a:gd name="connsiteY12" fmla="*/ 228109 h 628650"/>
                <a:gd name="connsiteX13" fmla="*/ 449835 w 685800"/>
                <a:gd name="connsiteY13" fmla="*/ 240967 h 628650"/>
                <a:gd name="connsiteX14" fmla="*/ 510128 w 685800"/>
                <a:gd name="connsiteY14" fmla="*/ 309452 h 628650"/>
                <a:gd name="connsiteX15" fmla="*/ 513748 w 685800"/>
                <a:gd name="connsiteY15" fmla="*/ 303642 h 628650"/>
                <a:gd name="connsiteX16" fmla="*/ 550038 w 685800"/>
                <a:gd name="connsiteY16" fmla="*/ 227442 h 628650"/>
                <a:gd name="connsiteX17" fmla="*/ 508985 w 685800"/>
                <a:gd name="connsiteY17" fmla="*/ 183055 h 628650"/>
                <a:gd name="connsiteX18" fmla="*/ 502127 w 685800"/>
                <a:gd name="connsiteY18" fmla="*/ 176388 h 628650"/>
                <a:gd name="connsiteX19" fmla="*/ 489840 w 685800"/>
                <a:gd name="connsiteY19" fmla="*/ 164672 h 628650"/>
                <a:gd name="connsiteX20" fmla="*/ 483458 w 685800"/>
                <a:gd name="connsiteY20" fmla="*/ 158766 h 628650"/>
                <a:gd name="connsiteX21" fmla="*/ 467933 w 685800"/>
                <a:gd name="connsiteY21" fmla="*/ 144955 h 628650"/>
                <a:gd name="connsiteX22" fmla="*/ 465742 w 685800"/>
                <a:gd name="connsiteY22" fmla="*/ 142955 h 628650"/>
                <a:gd name="connsiteX23" fmla="*/ 465742 w 685800"/>
                <a:gd name="connsiteY23" fmla="*/ 142955 h 628650"/>
                <a:gd name="connsiteX24" fmla="*/ 428690 w 685800"/>
                <a:gd name="connsiteY24" fmla="*/ 112951 h 628650"/>
                <a:gd name="connsiteX25" fmla="*/ 583566 w 685800"/>
                <a:gd name="connsiteY25" fmla="*/ 109522 h 628650"/>
                <a:gd name="connsiteX26" fmla="*/ 549276 w 685800"/>
                <a:gd name="connsiteY26" fmla="*/ 325263 h 628650"/>
                <a:gd name="connsiteX27" fmla="*/ 449835 w 685800"/>
                <a:gd name="connsiteY27" fmla="*/ 450041 h 628650"/>
                <a:gd name="connsiteX28" fmla="*/ 346013 w 685800"/>
                <a:gd name="connsiteY28" fmla="*/ 535766 h 628650"/>
                <a:gd name="connsiteX29" fmla="*/ 619856 w 685800"/>
                <a:gd name="connsiteY29" fmla="*/ 367555 h 628650"/>
                <a:gd name="connsiteX30" fmla="*/ 641669 w 685800"/>
                <a:gd name="connsiteY30" fmla="*/ 50562 h 628650"/>
                <a:gd name="connsiteX31" fmla="*/ 346394 w 685800"/>
                <a:gd name="connsiteY31" fmla="*/ 60087 h 628650"/>
                <a:gd name="connsiteX32" fmla="*/ 50642 w 685800"/>
                <a:gd name="connsiteY32" fmla="*/ 50562 h 628650"/>
                <a:gd name="connsiteX33" fmla="*/ 70359 w 685800"/>
                <a:gd name="connsiteY33" fmla="*/ 364602 h 628650"/>
                <a:gd name="connsiteX34" fmla="*/ 183516 w 685800"/>
                <a:gd name="connsiteY34" fmla="*/ 508715 h 628650"/>
                <a:gd name="connsiteX35" fmla="*/ 323819 w 685800"/>
                <a:gd name="connsiteY35" fmla="*/ 619491 h 628650"/>
                <a:gd name="connsiteX36" fmla="*/ 331154 w 685800"/>
                <a:gd name="connsiteY36" fmla="*/ 623206 h 628650"/>
                <a:gd name="connsiteX37" fmla="*/ 341250 w 685800"/>
                <a:gd name="connsiteY37" fmla="*/ 625682 h 628650"/>
                <a:gd name="connsiteX38" fmla="*/ 346013 w 685800"/>
                <a:gd name="connsiteY38" fmla="*/ 625682 h 628650"/>
                <a:gd name="connsiteX39" fmla="*/ 367253 w 685800"/>
                <a:gd name="connsiteY39" fmla="*/ 620062 h 628650"/>
                <a:gd name="connsiteX40" fmla="*/ 508509 w 685800"/>
                <a:gd name="connsiteY40" fmla="*/ 508715 h 628650"/>
                <a:gd name="connsiteX41" fmla="*/ 619856 w 685800"/>
                <a:gd name="connsiteY41" fmla="*/ 367555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85800" h="628650">
                  <a:moveTo>
                    <a:pt x="346013" y="535480"/>
                  </a:moveTo>
                  <a:cubicBezTo>
                    <a:pt x="308562" y="510494"/>
                    <a:pt x="273745" y="481772"/>
                    <a:pt x="242095" y="449755"/>
                  </a:cubicBezTo>
                  <a:cubicBezTo>
                    <a:pt x="203522" y="411512"/>
                    <a:pt x="169833" y="368641"/>
                    <a:pt x="141797" y="322120"/>
                  </a:cubicBezTo>
                  <a:cubicBezTo>
                    <a:pt x="87028" y="229633"/>
                    <a:pt x="73883" y="144003"/>
                    <a:pt x="108935" y="108855"/>
                  </a:cubicBezTo>
                  <a:cubicBezTo>
                    <a:pt x="122080" y="95711"/>
                    <a:pt x="142273" y="89329"/>
                    <a:pt x="167133" y="89329"/>
                  </a:cubicBezTo>
                  <a:cubicBezTo>
                    <a:pt x="209329" y="89329"/>
                    <a:pt x="265336" y="107712"/>
                    <a:pt x="323915" y="142765"/>
                  </a:cubicBezTo>
                  <a:cubicBezTo>
                    <a:pt x="325514" y="143747"/>
                    <a:pt x="327167" y="144637"/>
                    <a:pt x="328868" y="145431"/>
                  </a:cubicBezTo>
                  <a:lnTo>
                    <a:pt x="330963" y="146098"/>
                  </a:lnTo>
                  <a:cubicBezTo>
                    <a:pt x="348756" y="157090"/>
                    <a:pt x="365956" y="169014"/>
                    <a:pt x="382493" y="181817"/>
                  </a:cubicBezTo>
                  <a:lnTo>
                    <a:pt x="382493" y="181817"/>
                  </a:lnTo>
                  <a:cubicBezTo>
                    <a:pt x="398305" y="193882"/>
                    <a:pt x="413767" y="206899"/>
                    <a:pt x="428880" y="220869"/>
                  </a:cubicBezTo>
                  <a:lnTo>
                    <a:pt x="434786" y="226299"/>
                  </a:lnTo>
                  <a:lnTo>
                    <a:pt x="436691" y="228109"/>
                  </a:lnTo>
                  <a:cubicBezTo>
                    <a:pt x="441072" y="232395"/>
                    <a:pt x="445454" y="236586"/>
                    <a:pt x="449835" y="240967"/>
                  </a:cubicBezTo>
                  <a:cubicBezTo>
                    <a:pt x="471435" y="262428"/>
                    <a:pt x="491577" y="285307"/>
                    <a:pt x="510128" y="309452"/>
                  </a:cubicBezTo>
                  <a:lnTo>
                    <a:pt x="513748" y="303642"/>
                  </a:lnTo>
                  <a:cubicBezTo>
                    <a:pt x="528483" y="279584"/>
                    <a:pt x="540646" y="254044"/>
                    <a:pt x="550038" y="227442"/>
                  </a:cubicBezTo>
                  <a:cubicBezTo>
                    <a:pt x="537084" y="212392"/>
                    <a:pt x="523463" y="197533"/>
                    <a:pt x="508985" y="183055"/>
                  </a:cubicBezTo>
                  <a:cubicBezTo>
                    <a:pt x="506699" y="180769"/>
                    <a:pt x="504318" y="178674"/>
                    <a:pt x="502127" y="176388"/>
                  </a:cubicBezTo>
                  <a:lnTo>
                    <a:pt x="489840" y="164672"/>
                  </a:lnTo>
                  <a:lnTo>
                    <a:pt x="483458" y="158766"/>
                  </a:lnTo>
                  <a:cubicBezTo>
                    <a:pt x="478315" y="154099"/>
                    <a:pt x="473171" y="149241"/>
                    <a:pt x="467933" y="144955"/>
                  </a:cubicBezTo>
                  <a:lnTo>
                    <a:pt x="465742" y="142955"/>
                  </a:lnTo>
                  <a:lnTo>
                    <a:pt x="465742" y="142955"/>
                  </a:lnTo>
                  <a:cubicBezTo>
                    <a:pt x="453550" y="132478"/>
                    <a:pt x="441199" y="122476"/>
                    <a:pt x="428690" y="112951"/>
                  </a:cubicBezTo>
                  <a:cubicBezTo>
                    <a:pt x="497365" y="84376"/>
                    <a:pt x="555944" y="81900"/>
                    <a:pt x="583566" y="109522"/>
                  </a:cubicBezTo>
                  <a:cubicBezTo>
                    <a:pt x="619094" y="145051"/>
                    <a:pt x="605283" y="231728"/>
                    <a:pt x="549276" y="325263"/>
                  </a:cubicBezTo>
                  <a:cubicBezTo>
                    <a:pt x="521398" y="370795"/>
                    <a:pt x="487998" y="412706"/>
                    <a:pt x="449835" y="450041"/>
                  </a:cubicBezTo>
                  <a:cubicBezTo>
                    <a:pt x="418238" y="482078"/>
                    <a:pt x="383450" y="510802"/>
                    <a:pt x="346013" y="535766"/>
                  </a:cubicBezTo>
                  <a:moveTo>
                    <a:pt x="619856" y="367555"/>
                  </a:moveTo>
                  <a:cubicBezTo>
                    <a:pt x="698152" y="236871"/>
                    <a:pt x="706534" y="115428"/>
                    <a:pt x="641669" y="50562"/>
                  </a:cubicBezTo>
                  <a:cubicBezTo>
                    <a:pt x="580328" y="-10779"/>
                    <a:pt x="468409" y="-6588"/>
                    <a:pt x="346394" y="60087"/>
                  </a:cubicBezTo>
                  <a:cubicBezTo>
                    <a:pt x="223902" y="-6588"/>
                    <a:pt x="111983" y="-10874"/>
                    <a:pt x="50642" y="50562"/>
                  </a:cubicBezTo>
                  <a:cubicBezTo>
                    <a:pt x="-13747" y="114761"/>
                    <a:pt x="-6222" y="235347"/>
                    <a:pt x="70359" y="364602"/>
                  </a:cubicBezTo>
                  <a:cubicBezTo>
                    <a:pt x="101936" y="417160"/>
                    <a:pt x="139949" y="465572"/>
                    <a:pt x="183516" y="508715"/>
                  </a:cubicBezTo>
                  <a:cubicBezTo>
                    <a:pt x="225599" y="551216"/>
                    <a:pt x="272716" y="588415"/>
                    <a:pt x="323819" y="619491"/>
                  </a:cubicBezTo>
                  <a:cubicBezTo>
                    <a:pt x="326111" y="621010"/>
                    <a:pt x="328572" y="622257"/>
                    <a:pt x="331154" y="623206"/>
                  </a:cubicBezTo>
                  <a:cubicBezTo>
                    <a:pt x="334404" y="624443"/>
                    <a:pt x="337795" y="625275"/>
                    <a:pt x="341250" y="625682"/>
                  </a:cubicBezTo>
                  <a:cubicBezTo>
                    <a:pt x="342836" y="625777"/>
                    <a:pt x="344427" y="625777"/>
                    <a:pt x="346013" y="625682"/>
                  </a:cubicBezTo>
                  <a:cubicBezTo>
                    <a:pt x="353472" y="625769"/>
                    <a:pt x="360813" y="623827"/>
                    <a:pt x="367253" y="620062"/>
                  </a:cubicBezTo>
                  <a:cubicBezTo>
                    <a:pt x="418715" y="588863"/>
                    <a:pt x="466154" y="551468"/>
                    <a:pt x="508509" y="508715"/>
                  </a:cubicBezTo>
                  <a:cubicBezTo>
                    <a:pt x="551210" y="466349"/>
                    <a:pt x="588599" y="418948"/>
                    <a:pt x="619856" y="367555"/>
                  </a:cubicBezTo>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i-FI"/>
            </a:p>
          </p:txBody>
        </p:sp>
      </p:grpSp>
      <p:sp>
        <p:nvSpPr>
          <p:cNvPr id="2" name="Päivämäärän paikkamerkki 1">
            <a:extLst>
              <a:ext uri="{FF2B5EF4-FFF2-40B4-BE49-F238E27FC236}">
                <a16:creationId xmlns:a16="http://schemas.microsoft.com/office/drawing/2014/main" id="{0C5720FF-5360-4E7A-B07F-5E6FEB7D6FC2}"/>
              </a:ext>
            </a:extLst>
          </p:cNvPr>
          <p:cNvSpPr>
            <a:spLocks noGrp="1"/>
          </p:cNvSpPr>
          <p:nvPr>
            <p:ph type="dt" sz="half" idx="10"/>
          </p:nvPr>
        </p:nvSpPr>
        <p:spPr/>
        <p:txBody>
          <a:bodyPr/>
          <a:lstStyle>
            <a:lvl1pPr>
              <a:defRPr>
                <a:noFill/>
              </a:defRPr>
            </a:lvl1pPr>
          </a:lstStyle>
          <a:p>
            <a:fld id="{033DC61E-A9BB-46C2-9976-058FD82D2FEC}" type="datetime1">
              <a:rPr lang="fi-FI" smtClean="0"/>
              <a:t>3.10.2024</a:t>
            </a:fld>
            <a:endParaRPr lang="fi-FI"/>
          </a:p>
        </p:txBody>
      </p:sp>
      <p:sp>
        <p:nvSpPr>
          <p:cNvPr id="3" name="Alatunnisteen paikkamerkki 2">
            <a:extLst>
              <a:ext uri="{FF2B5EF4-FFF2-40B4-BE49-F238E27FC236}">
                <a16:creationId xmlns:a16="http://schemas.microsoft.com/office/drawing/2014/main" id="{E00F01D6-3288-4093-AA3E-1A8DC31AC3AC}"/>
              </a:ext>
            </a:extLst>
          </p:cNvPr>
          <p:cNvSpPr>
            <a:spLocks noGrp="1"/>
          </p:cNvSpPr>
          <p:nvPr>
            <p:ph type="ftr" sz="quarter" idx="11"/>
          </p:nvPr>
        </p:nvSpPr>
        <p:spPr/>
        <p:txBody>
          <a:bodyPr/>
          <a:lstStyle>
            <a:lvl1pPr>
              <a:defRPr>
                <a:noFill/>
              </a:defRPr>
            </a:lvl1pPr>
          </a:lstStyle>
          <a:p>
            <a:r>
              <a:rPr lang="en-US"/>
              <a:t>International Conference on Small Modular Reactors and their Applications</a:t>
            </a:r>
            <a:endParaRPr lang="fi-FI"/>
          </a:p>
        </p:txBody>
      </p:sp>
      <p:sp>
        <p:nvSpPr>
          <p:cNvPr id="4" name="Dian numeron paikkamerkki 3">
            <a:extLst>
              <a:ext uri="{FF2B5EF4-FFF2-40B4-BE49-F238E27FC236}">
                <a16:creationId xmlns:a16="http://schemas.microsoft.com/office/drawing/2014/main" id="{772F6682-BBBF-4F6B-AEFB-B5949B61BFEA}"/>
              </a:ext>
            </a:extLst>
          </p:cNvPr>
          <p:cNvSpPr>
            <a:spLocks noGrp="1"/>
          </p:cNvSpPr>
          <p:nvPr>
            <p:ph type="sldNum" sz="quarter" idx="12"/>
          </p:nvPr>
        </p:nvSpPr>
        <p:spPr/>
        <p:txBody>
          <a:bodyPr/>
          <a:lstStyle>
            <a:lvl1pPr>
              <a:defRPr>
                <a:no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37338741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Lopetus 2">
    <p:bg>
      <p:bgPr>
        <a:solidFill>
          <a:srgbClr val="F48480"/>
        </a:solidFill>
        <a:effectLst/>
      </p:bgPr>
    </p:bg>
    <p:spTree>
      <p:nvGrpSpPr>
        <p:cNvPr id="1" name=""/>
        <p:cNvGrpSpPr/>
        <p:nvPr/>
      </p:nvGrpSpPr>
      <p:grpSpPr>
        <a:xfrm>
          <a:off x="0" y="0"/>
          <a:ext cx="0" cy="0"/>
          <a:chOff x="0" y="0"/>
          <a:chExt cx="0" cy="0"/>
        </a:xfrm>
      </p:grpSpPr>
      <p:grpSp>
        <p:nvGrpSpPr>
          <p:cNvPr id="10" name="Ryhmä 9">
            <a:extLst>
              <a:ext uri="{FF2B5EF4-FFF2-40B4-BE49-F238E27FC236}">
                <a16:creationId xmlns:a16="http://schemas.microsoft.com/office/drawing/2014/main" id="{D25E14E4-A74D-495F-BDC9-F23E3F9FC7DF}"/>
              </a:ext>
            </a:extLst>
          </p:cNvPr>
          <p:cNvGrpSpPr>
            <a:grpSpLocks noChangeAspect="1"/>
          </p:cNvGrpSpPr>
          <p:nvPr/>
        </p:nvGrpSpPr>
        <p:grpSpPr bwMode="black">
          <a:xfrm>
            <a:off x="5081170" y="2429936"/>
            <a:ext cx="2016000" cy="2016000"/>
            <a:chOff x="1243729" y="4699926"/>
            <a:chExt cx="689806" cy="688356"/>
          </a:xfrm>
          <a:solidFill>
            <a:schemeClr val="bg1"/>
          </a:solidFill>
        </p:grpSpPr>
        <p:sp>
          <p:nvSpPr>
            <p:cNvPr id="11" name="Vapaamuotoinen: Muoto 10">
              <a:extLst>
                <a:ext uri="{FF2B5EF4-FFF2-40B4-BE49-F238E27FC236}">
                  <a16:creationId xmlns:a16="http://schemas.microsoft.com/office/drawing/2014/main" id="{63FBBC8B-6A9C-44E1-8C8F-15433D74635A}"/>
                </a:ext>
              </a:extLst>
            </p:cNvPr>
            <p:cNvSpPr/>
            <p:nvPr/>
          </p:nvSpPr>
          <p:spPr bwMode="black">
            <a:xfrm>
              <a:off x="1379370" y="4835356"/>
              <a:ext cx="180975" cy="180975"/>
            </a:xfrm>
            <a:custGeom>
              <a:avLst/>
              <a:gdLst>
                <a:gd name="connsiteX0" fmla="*/ 91345 w 180975"/>
                <a:gd name="connsiteY0" fmla="*/ 7144 h 180975"/>
                <a:gd name="connsiteX1" fmla="*/ 48196 w 180975"/>
                <a:gd name="connsiteY1" fmla="*/ 47244 h 180975"/>
                <a:gd name="connsiteX2" fmla="*/ 7144 w 180975"/>
                <a:gd name="connsiteY2" fmla="*/ 91535 h 180975"/>
                <a:gd name="connsiteX3" fmla="*/ 42005 w 180975"/>
                <a:gd name="connsiteY3" fmla="*/ 165926 h 180975"/>
                <a:gd name="connsiteX4" fmla="*/ 46958 w 180975"/>
                <a:gd name="connsiteY4" fmla="*/ 173927 h 180975"/>
                <a:gd name="connsiteX5" fmla="*/ 174212 w 180975"/>
                <a:gd name="connsiteY5" fmla="*/ 46672 h 180975"/>
                <a:gd name="connsiteX6" fmla="*/ 166783 w 180975"/>
                <a:gd name="connsiteY6" fmla="*/ 42672 h 180975"/>
                <a:gd name="connsiteX7" fmla="*/ 91345 w 180975"/>
                <a:gd name="connsiteY7" fmla="*/ 714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975" h="180975">
                  <a:moveTo>
                    <a:pt x="91345" y="7144"/>
                  </a:moveTo>
                  <a:cubicBezTo>
                    <a:pt x="76676" y="19843"/>
                    <a:pt x="62293" y="33211"/>
                    <a:pt x="48196" y="47244"/>
                  </a:cubicBezTo>
                  <a:cubicBezTo>
                    <a:pt x="33719" y="61627"/>
                    <a:pt x="20098" y="76486"/>
                    <a:pt x="7144" y="91535"/>
                  </a:cubicBezTo>
                  <a:cubicBezTo>
                    <a:pt x="16116" y="117489"/>
                    <a:pt x="27802" y="142424"/>
                    <a:pt x="42005" y="165926"/>
                  </a:cubicBezTo>
                  <a:lnTo>
                    <a:pt x="46958" y="173927"/>
                  </a:lnTo>
                  <a:cubicBezTo>
                    <a:pt x="83671" y="126163"/>
                    <a:pt x="126449" y="83386"/>
                    <a:pt x="174212" y="46672"/>
                  </a:cubicBezTo>
                  <a:cubicBezTo>
                    <a:pt x="171657" y="45490"/>
                    <a:pt x="169175" y="44155"/>
                    <a:pt x="166783" y="42672"/>
                  </a:cubicBezTo>
                  <a:cubicBezTo>
                    <a:pt x="142943" y="28234"/>
                    <a:pt x="117659" y="16326"/>
                    <a:pt x="91345" y="7144"/>
                  </a:cubicBezTo>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i-FI"/>
            </a:p>
          </p:txBody>
        </p:sp>
        <p:sp>
          <p:nvSpPr>
            <p:cNvPr id="12" name="Vapaamuotoinen: Muoto 11">
              <a:extLst>
                <a:ext uri="{FF2B5EF4-FFF2-40B4-BE49-F238E27FC236}">
                  <a16:creationId xmlns:a16="http://schemas.microsoft.com/office/drawing/2014/main" id="{CB5D12D8-7756-433C-AA98-F7FE69587B58}"/>
                </a:ext>
              </a:extLst>
            </p:cNvPr>
            <p:cNvSpPr/>
            <p:nvPr/>
          </p:nvSpPr>
          <p:spPr bwMode="black">
            <a:xfrm>
              <a:off x="1628735" y="5083482"/>
              <a:ext cx="304800" cy="304800"/>
            </a:xfrm>
            <a:custGeom>
              <a:avLst/>
              <a:gdLst>
                <a:gd name="connsiteX0" fmla="*/ 269653 w 304800"/>
                <a:gd name="connsiteY0" fmla="*/ 8001 h 304800"/>
                <a:gd name="connsiteX1" fmla="*/ 269653 w 304800"/>
                <a:gd name="connsiteY1" fmla="*/ 7144 h 304800"/>
                <a:gd name="connsiteX2" fmla="*/ 243173 w 304800"/>
                <a:gd name="connsiteY2" fmla="*/ 47720 h 304800"/>
                <a:gd name="connsiteX3" fmla="*/ 240506 w 304800"/>
                <a:gd name="connsiteY3" fmla="*/ 51340 h 304800"/>
                <a:gd name="connsiteX4" fmla="*/ 231934 w 304800"/>
                <a:gd name="connsiteY4" fmla="*/ 63055 h 304800"/>
                <a:gd name="connsiteX5" fmla="*/ 225838 w 304800"/>
                <a:gd name="connsiteY5" fmla="*/ 71438 h 304800"/>
                <a:gd name="connsiteX6" fmla="*/ 210979 w 304800"/>
                <a:gd name="connsiteY6" fmla="*/ 90488 h 304800"/>
                <a:gd name="connsiteX7" fmla="*/ 198596 w 304800"/>
                <a:gd name="connsiteY7" fmla="*/ 198787 h 304800"/>
                <a:gd name="connsiteX8" fmla="*/ 198596 w 304800"/>
                <a:gd name="connsiteY8" fmla="*/ 198787 h 304800"/>
                <a:gd name="connsiteX9" fmla="*/ 90202 w 304800"/>
                <a:gd name="connsiteY9" fmla="*/ 211074 h 304800"/>
                <a:gd name="connsiteX10" fmla="*/ 7144 w 304800"/>
                <a:gd name="connsiteY10" fmla="*/ 269939 h 304800"/>
                <a:gd name="connsiteX11" fmla="*/ 29051 w 304800"/>
                <a:gd name="connsiteY11" fmla="*/ 278701 h 304800"/>
                <a:gd name="connsiteX12" fmla="*/ 140589 w 304800"/>
                <a:gd name="connsiteY12" fmla="*/ 301085 h 304800"/>
                <a:gd name="connsiteX13" fmla="*/ 256984 w 304800"/>
                <a:gd name="connsiteY13" fmla="*/ 257270 h 304800"/>
                <a:gd name="connsiteX14" fmla="*/ 269748 w 304800"/>
                <a:gd name="connsiteY14" fmla="*/ 7906 h 304800"/>
                <a:gd name="connsiteX15" fmla="*/ 269748 w 304800"/>
                <a:gd name="connsiteY15" fmla="*/ 7906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304800">
                  <a:moveTo>
                    <a:pt x="269653" y="8001"/>
                  </a:moveTo>
                  <a:lnTo>
                    <a:pt x="269653" y="7144"/>
                  </a:lnTo>
                  <a:cubicBezTo>
                    <a:pt x="261335" y="20860"/>
                    <a:pt x="252508" y="34385"/>
                    <a:pt x="243173" y="47720"/>
                  </a:cubicBezTo>
                  <a:cubicBezTo>
                    <a:pt x="242316" y="48958"/>
                    <a:pt x="241459" y="50197"/>
                    <a:pt x="240506" y="51340"/>
                  </a:cubicBezTo>
                  <a:cubicBezTo>
                    <a:pt x="237775" y="55340"/>
                    <a:pt x="234918" y="59245"/>
                    <a:pt x="231934" y="63055"/>
                  </a:cubicBezTo>
                  <a:cubicBezTo>
                    <a:pt x="229934" y="65913"/>
                    <a:pt x="227933" y="68675"/>
                    <a:pt x="225838" y="71438"/>
                  </a:cubicBezTo>
                  <a:cubicBezTo>
                    <a:pt x="220949" y="77788"/>
                    <a:pt x="215996" y="84137"/>
                    <a:pt x="210979" y="90488"/>
                  </a:cubicBezTo>
                  <a:cubicBezTo>
                    <a:pt x="223266" y="138112"/>
                    <a:pt x="219646" y="177737"/>
                    <a:pt x="198596" y="198787"/>
                  </a:cubicBezTo>
                  <a:lnTo>
                    <a:pt x="198596" y="198787"/>
                  </a:lnTo>
                  <a:cubicBezTo>
                    <a:pt x="177641" y="219075"/>
                    <a:pt x="138494" y="223266"/>
                    <a:pt x="90202" y="211074"/>
                  </a:cubicBezTo>
                  <a:cubicBezTo>
                    <a:pt x="63888" y="232563"/>
                    <a:pt x="36137" y="252231"/>
                    <a:pt x="7144" y="269939"/>
                  </a:cubicBezTo>
                  <a:cubicBezTo>
                    <a:pt x="14478" y="273082"/>
                    <a:pt x="21812" y="276035"/>
                    <a:pt x="29051" y="278701"/>
                  </a:cubicBezTo>
                  <a:cubicBezTo>
                    <a:pt x="64624" y="292666"/>
                    <a:pt x="102382" y="300244"/>
                    <a:pt x="140589" y="301085"/>
                  </a:cubicBezTo>
                  <a:cubicBezTo>
                    <a:pt x="188214" y="301085"/>
                    <a:pt x="227838" y="286417"/>
                    <a:pt x="256984" y="257270"/>
                  </a:cubicBezTo>
                  <a:cubicBezTo>
                    <a:pt x="310420" y="203740"/>
                    <a:pt x="314134" y="111728"/>
                    <a:pt x="269748" y="7906"/>
                  </a:cubicBezTo>
                  <a:lnTo>
                    <a:pt x="269748" y="7906"/>
                  </a:lnTo>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i-FI"/>
            </a:p>
          </p:txBody>
        </p:sp>
        <p:sp>
          <p:nvSpPr>
            <p:cNvPr id="13" name="Vapaamuotoinen: Muoto 12">
              <a:extLst>
                <a:ext uri="{FF2B5EF4-FFF2-40B4-BE49-F238E27FC236}">
                  <a16:creationId xmlns:a16="http://schemas.microsoft.com/office/drawing/2014/main" id="{400F731A-9CE9-4D9E-8E4E-24DBBFD27941}"/>
                </a:ext>
              </a:extLst>
            </p:cNvPr>
            <p:cNvSpPr/>
            <p:nvPr/>
          </p:nvSpPr>
          <p:spPr bwMode="black">
            <a:xfrm>
              <a:off x="1243729" y="5083292"/>
              <a:ext cx="304800" cy="304800"/>
            </a:xfrm>
            <a:custGeom>
              <a:avLst/>
              <a:gdLst>
                <a:gd name="connsiteX0" fmla="*/ 109257 w 304800"/>
                <a:gd name="connsiteY0" fmla="*/ 198787 h 304800"/>
                <a:gd name="connsiteX1" fmla="*/ 97065 w 304800"/>
                <a:gd name="connsiteY1" fmla="*/ 90678 h 304800"/>
                <a:gd name="connsiteX2" fmla="*/ 38105 w 304800"/>
                <a:gd name="connsiteY2" fmla="*/ 7144 h 304800"/>
                <a:gd name="connsiteX3" fmla="*/ 50678 w 304800"/>
                <a:gd name="connsiteY3" fmla="*/ 257461 h 304800"/>
                <a:gd name="connsiteX4" fmla="*/ 300900 w 304800"/>
                <a:gd name="connsiteY4" fmla="*/ 270129 h 304800"/>
                <a:gd name="connsiteX5" fmla="*/ 217842 w 304800"/>
                <a:gd name="connsiteY5" fmla="*/ 211265 h 304800"/>
                <a:gd name="connsiteX6" fmla="*/ 109638 w 304800"/>
                <a:gd name="connsiteY6" fmla="*/ 198787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 h="304800">
                  <a:moveTo>
                    <a:pt x="109257" y="198787"/>
                  </a:moveTo>
                  <a:cubicBezTo>
                    <a:pt x="88397" y="178022"/>
                    <a:pt x="85064" y="138589"/>
                    <a:pt x="97065" y="90678"/>
                  </a:cubicBezTo>
                  <a:cubicBezTo>
                    <a:pt x="75487" y="64242"/>
                    <a:pt x="55786" y="36329"/>
                    <a:pt x="38105" y="7144"/>
                  </a:cubicBezTo>
                  <a:cubicBezTo>
                    <a:pt x="-6662" y="111919"/>
                    <a:pt x="-3233" y="203549"/>
                    <a:pt x="50678" y="257461"/>
                  </a:cubicBezTo>
                  <a:cubicBezTo>
                    <a:pt x="104590" y="311372"/>
                    <a:pt x="196125" y="314611"/>
                    <a:pt x="300900" y="270129"/>
                  </a:cubicBezTo>
                  <a:cubicBezTo>
                    <a:pt x="271876" y="252467"/>
                    <a:pt x="244122" y="232798"/>
                    <a:pt x="217842" y="211265"/>
                  </a:cubicBezTo>
                  <a:cubicBezTo>
                    <a:pt x="170217" y="223456"/>
                    <a:pt x="130784" y="219932"/>
                    <a:pt x="109638" y="198787"/>
                  </a:cubicBezTo>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i-FI"/>
            </a:p>
          </p:txBody>
        </p:sp>
        <p:sp>
          <p:nvSpPr>
            <p:cNvPr id="14" name="Vapaamuotoinen: Muoto 13">
              <a:extLst>
                <a:ext uri="{FF2B5EF4-FFF2-40B4-BE49-F238E27FC236}">
                  <a16:creationId xmlns:a16="http://schemas.microsoft.com/office/drawing/2014/main" id="{58BDA8F4-08F0-4973-B9FE-66CF71B45762}"/>
                </a:ext>
              </a:extLst>
            </p:cNvPr>
            <p:cNvSpPr/>
            <p:nvPr/>
          </p:nvSpPr>
          <p:spPr bwMode="black">
            <a:xfrm>
              <a:off x="1244051" y="4699926"/>
              <a:ext cx="685800" cy="628650"/>
            </a:xfrm>
            <a:custGeom>
              <a:avLst/>
              <a:gdLst>
                <a:gd name="connsiteX0" fmla="*/ 346013 w 685800"/>
                <a:gd name="connsiteY0" fmla="*/ 535480 h 628650"/>
                <a:gd name="connsiteX1" fmla="*/ 242095 w 685800"/>
                <a:gd name="connsiteY1" fmla="*/ 449755 h 628650"/>
                <a:gd name="connsiteX2" fmla="*/ 141797 w 685800"/>
                <a:gd name="connsiteY2" fmla="*/ 322120 h 628650"/>
                <a:gd name="connsiteX3" fmla="*/ 108935 w 685800"/>
                <a:gd name="connsiteY3" fmla="*/ 108855 h 628650"/>
                <a:gd name="connsiteX4" fmla="*/ 167133 w 685800"/>
                <a:gd name="connsiteY4" fmla="*/ 89329 h 628650"/>
                <a:gd name="connsiteX5" fmla="*/ 323915 w 685800"/>
                <a:gd name="connsiteY5" fmla="*/ 142765 h 628650"/>
                <a:gd name="connsiteX6" fmla="*/ 328868 w 685800"/>
                <a:gd name="connsiteY6" fmla="*/ 145431 h 628650"/>
                <a:gd name="connsiteX7" fmla="*/ 330963 w 685800"/>
                <a:gd name="connsiteY7" fmla="*/ 146098 h 628650"/>
                <a:gd name="connsiteX8" fmla="*/ 382493 w 685800"/>
                <a:gd name="connsiteY8" fmla="*/ 181817 h 628650"/>
                <a:gd name="connsiteX9" fmla="*/ 382493 w 685800"/>
                <a:gd name="connsiteY9" fmla="*/ 181817 h 628650"/>
                <a:gd name="connsiteX10" fmla="*/ 428880 w 685800"/>
                <a:gd name="connsiteY10" fmla="*/ 220869 h 628650"/>
                <a:gd name="connsiteX11" fmla="*/ 434786 w 685800"/>
                <a:gd name="connsiteY11" fmla="*/ 226299 h 628650"/>
                <a:gd name="connsiteX12" fmla="*/ 436691 w 685800"/>
                <a:gd name="connsiteY12" fmla="*/ 228109 h 628650"/>
                <a:gd name="connsiteX13" fmla="*/ 449835 w 685800"/>
                <a:gd name="connsiteY13" fmla="*/ 240967 h 628650"/>
                <a:gd name="connsiteX14" fmla="*/ 510128 w 685800"/>
                <a:gd name="connsiteY14" fmla="*/ 309452 h 628650"/>
                <a:gd name="connsiteX15" fmla="*/ 513748 w 685800"/>
                <a:gd name="connsiteY15" fmla="*/ 303642 h 628650"/>
                <a:gd name="connsiteX16" fmla="*/ 550038 w 685800"/>
                <a:gd name="connsiteY16" fmla="*/ 227442 h 628650"/>
                <a:gd name="connsiteX17" fmla="*/ 508985 w 685800"/>
                <a:gd name="connsiteY17" fmla="*/ 183055 h 628650"/>
                <a:gd name="connsiteX18" fmla="*/ 502127 w 685800"/>
                <a:gd name="connsiteY18" fmla="*/ 176388 h 628650"/>
                <a:gd name="connsiteX19" fmla="*/ 489840 w 685800"/>
                <a:gd name="connsiteY19" fmla="*/ 164672 h 628650"/>
                <a:gd name="connsiteX20" fmla="*/ 483458 w 685800"/>
                <a:gd name="connsiteY20" fmla="*/ 158766 h 628650"/>
                <a:gd name="connsiteX21" fmla="*/ 467933 w 685800"/>
                <a:gd name="connsiteY21" fmla="*/ 144955 h 628650"/>
                <a:gd name="connsiteX22" fmla="*/ 465742 w 685800"/>
                <a:gd name="connsiteY22" fmla="*/ 142955 h 628650"/>
                <a:gd name="connsiteX23" fmla="*/ 465742 w 685800"/>
                <a:gd name="connsiteY23" fmla="*/ 142955 h 628650"/>
                <a:gd name="connsiteX24" fmla="*/ 428690 w 685800"/>
                <a:gd name="connsiteY24" fmla="*/ 112951 h 628650"/>
                <a:gd name="connsiteX25" fmla="*/ 583566 w 685800"/>
                <a:gd name="connsiteY25" fmla="*/ 109522 h 628650"/>
                <a:gd name="connsiteX26" fmla="*/ 549276 w 685800"/>
                <a:gd name="connsiteY26" fmla="*/ 325263 h 628650"/>
                <a:gd name="connsiteX27" fmla="*/ 449835 w 685800"/>
                <a:gd name="connsiteY27" fmla="*/ 450041 h 628650"/>
                <a:gd name="connsiteX28" fmla="*/ 346013 w 685800"/>
                <a:gd name="connsiteY28" fmla="*/ 535766 h 628650"/>
                <a:gd name="connsiteX29" fmla="*/ 619856 w 685800"/>
                <a:gd name="connsiteY29" fmla="*/ 367555 h 628650"/>
                <a:gd name="connsiteX30" fmla="*/ 641669 w 685800"/>
                <a:gd name="connsiteY30" fmla="*/ 50562 h 628650"/>
                <a:gd name="connsiteX31" fmla="*/ 346394 w 685800"/>
                <a:gd name="connsiteY31" fmla="*/ 60087 h 628650"/>
                <a:gd name="connsiteX32" fmla="*/ 50642 w 685800"/>
                <a:gd name="connsiteY32" fmla="*/ 50562 h 628650"/>
                <a:gd name="connsiteX33" fmla="*/ 70359 w 685800"/>
                <a:gd name="connsiteY33" fmla="*/ 364602 h 628650"/>
                <a:gd name="connsiteX34" fmla="*/ 183516 w 685800"/>
                <a:gd name="connsiteY34" fmla="*/ 508715 h 628650"/>
                <a:gd name="connsiteX35" fmla="*/ 323819 w 685800"/>
                <a:gd name="connsiteY35" fmla="*/ 619491 h 628650"/>
                <a:gd name="connsiteX36" fmla="*/ 331154 w 685800"/>
                <a:gd name="connsiteY36" fmla="*/ 623206 h 628650"/>
                <a:gd name="connsiteX37" fmla="*/ 341250 w 685800"/>
                <a:gd name="connsiteY37" fmla="*/ 625682 h 628650"/>
                <a:gd name="connsiteX38" fmla="*/ 346013 w 685800"/>
                <a:gd name="connsiteY38" fmla="*/ 625682 h 628650"/>
                <a:gd name="connsiteX39" fmla="*/ 367253 w 685800"/>
                <a:gd name="connsiteY39" fmla="*/ 620062 h 628650"/>
                <a:gd name="connsiteX40" fmla="*/ 508509 w 685800"/>
                <a:gd name="connsiteY40" fmla="*/ 508715 h 628650"/>
                <a:gd name="connsiteX41" fmla="*/ 619856 w 685800"/>
                <a:gd name="connsiteY41" fmla="*/ 367555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85800" h="628650">
                  <a:moveTo>
                    <a:pt x="346013" y="535480"/>
                  </a:moveTo>
                  <a:cubicBezTo>
                    <a:pt x="308562" y="510494"/>
                    <a:pt x="273745" y="481772"/>
                    <a:pt x="242095" y="449755"/>
                  </a:cubicBezTo>
                  <a:cubicBezTo>
                    <a:pt x="203522" y="411512"/>
                    <a:pt x="169833" y="368641"/>
                    <a:pt x="141797" y="322120"/>
                  </a:cubicBezTo>
                  <a:cubicBezTo>
                    <a:pt x="87028" y="229633"/>
                    <a:pt x="73883" y="144003"/>
                    <a:pt x="108935" y="108855"/>
                  </a:cubicBezTo>
                  <a:cubicBezTo>
                    <a:pt x="122080" y="95711"/>
                    <a:pt x="142273" y="89329"/>
                    <a:pt x="167133" y="89329"/>
                  </a:cubicBezTo>
                  <a:cubicBezTo>
                    <a:pt x="209329" y="89329"/>
                    <a:pt x="265336" y="107712"/>
                    <a:pt x="323915" y="142765"/>
                  </a:cubicBezTo>
                  <a:cubicBezTo>
                    <a:pt x="325514" y="143747"/>
                    <a:pt x="327167" y="144637"/>
                    <a:pt x="328868" y="145431"/>
                  </a:cubicBezTo>
                  <a:lnTo>
                    <a:pt x="330963" y="146098"/>
                  </a:lnTo>
                  <a:cubicBezTo>
                    <a:pt x="348756" y="157090"/>
                    <a:pt x="365956" y="169014"/>
                    <a:pt x="382493" y="181817"/>
                  </a:cubicBezTo>
                  <a:lnTo>
                    <a:pt x="382493" y="181817"/>
                  </a:lnTo>
                  <a:cubicBezTo>
                    <a:pt x="398305" y="193882"/>
                    <a:pt x="413767" y="206899"/>
                    <a:pt x="428880" y="220869"/>
                  </a:cubicBezTo>
                  <a:lnTo>
                    <a:pt x="434786" y="226299"/>
                  </a:lnTo>
                  <a:lnTo>
                    <a:pt x="436691" y="228109"/>
                  </a:lnTo>
                  <a:cubicBezTo>
                    <a:pt x="441072" y="232395"/>
                    <a:pt x="445454" y="236586"/>
                    <a:pt x="449835" y="240967"/>
                  </a:cubicBezTo>
                  <a:cubicBezTo>
                    <a:pt x="471435" y="262428"/>
                    <a:pt x="491577" y="285307"/>
                    <a:pt x="510128" y="309452"/>
                  </a:cubicBezTo>
                  <a:lnTo>
                    <a:pt x="513748" y="303642"/>
                  </a:lnTo>
                  <a:cubicBezTo>
                    <a:pt x="528483" y="279584"/>
                    <a:pt x="540646" y="254044"/>
                    <a:pt x="550038" y="227442"/>
                  </a:cubicBezTo>
                  <a:cubicBezTo>
                    <a:pt x="537084" y="212392"/>
                    <a:pt x="523463" y="197533"/>
                    <a:pt x="508985" y="183055"/>
                  </a:cubicBezTo>
                  <a:cubicBezTo>
                    <a:pt x="506699" y="180769"/>
                    <a:pt x="504318" y="178674"/>
                    <a:pt x="502127" y="176388"/>
                  </a:cubicBezTo>
                  <a:lnTo>
                    <a:pt x="489840" y="164672"/>
                  </a:lnTo>
                  <a:lnTo>
                    <a:pt x="483458" y="158766"/>
                  </a:lnTo>
                  <a:cubicBezTo>
                    <a:pt x="478315" y="154099"/>
                    <a:pt x="473171" y="149241"/>
                    <a:pt x="467933" y="144955"/>
                  </a:cubicBezTo>
                  <a:lnTo>
                    <a:pt x="465742" y="142955"/>
                  </a:lnTo>
                  <a:lnTo>
                    <a:pt x="465742" y="142955"/>
                  </a:lnTo>
                  <a:cubicBezTo>
                    <a:pt x="453550" y="132478"/>
                    <a:pt x="441199" y="122476"/>
                    <a:pt x="428690" y="112951"/>
                  </a:cubicBezTo>
                  <a:cubicBezTo>
                    <a:pt x="497365" y="84376"/>
                    <a:pt x="555944" y="81900"/>
                    <a:pt x="583566" y="109522"/>
                  </a:cubicBezTo>
                  <a:cubicBezTo>
                    <a:pt x="619094" y="145051"/>
                    <a:pt x="605283" y="231728"/>
                    <a:pt x="549276" y="325263"/>
                  </a:cubicBezTo>
                  <a:cubicBezTo>
                    <a:pt x="521398" y="370795"/>
                    <a:pt x="487998" y="412706"/>
                    <a:pt x="449835" y="450041"/>
                  </a:cubicBezTo>
                  <a:cubicBezTo>
                    <a:pt x="418238" y="482078"/>
                    <a:pt x="383450" y="510802"/>
                    <a:pt x="346013" y="535766"/>
                  </a:cubicBezTo>
                  <a:moveTo>
                    <a:pt x="619856" y="367555"/>
                  </a:moveTo>
                  <a:cubicBezTo>
                    <a:pt x="698152" y="236871"/>
                    <a:pt x="706534" y="115428"/>
                    <a:pt x="641669" y="50562"/>
                  </a:cubicBezTo>
                  <a:cubicBezTo>
                    <a:pt x="580328" y="-10779"/>
                    <a:pt x="468409" y="-6588"/>
                    <a:pt x="346394" y="60087"/>
                  </a:cubicBezTo>
                  <a:cubicBezTo>
                    <a:pt x="223902" y="-6588"/>
                    <a:pt x="111983" y="-10874"/>
                    <a:pt x="50642" y="50562"/>
                  </a:cubicBezTo>
                  <a:cubicBezTo>
                    <a:pt x="-13747" y="114761"/>
                    <a:pt x="-6222" y="235347"/>
                    <a:pt x="70359" y="364602"/>
                  </a:cubicBezTo>
                  <a:cubicBezTo>
                    <a:pt x="101936" y="417160"/>
                    <a:pt x="139949" y="465572"/>
                    <a:pt x="183516" y="508715"/>
                  </a:cubicBezTo>
                  <a:cubicBezTo>
                    <a:pt x="225599" y="551216"/>
                    <a:pt x="272716" y="588415"/>
                    <a:pt x="323819" y="619491"/>
                  </a:cubicBezTo>
                  <a:cubicBezTo>
                    <a:pt x="326111" y="621010"/>
                    <a:pt x="328572" y="622257"/>
                    <a:pt x="331154" y="623206"/>
                  </a:cubicBezTo>
                  <a:cubicBezTo>
                    <a:pt x="334404" y="624443"/>
                    <a:pt x="337795" y="625275"/>
                    <a:pt x="341250" y="625682"/>
                  </a:cubicBezTo>
                  <a:cubicBezTo>
                    <a:pt x="342836" y="625777"/>
                    <a:pt x="344427" y="625777"/>
                    <a:pt x="346013" y="625682"/>
                  </a:cubicBezTo>
                  <a:cubicBezTo>
                    <a:pt x="353472" y="625769"/>
                    <a:pt x="360813" y="623827"/>
                    <a:pt x="367253" y="620062"/>
                  </a:cubicBezTo>
                  <a:cubicBezTo>
                    <a:pt x="418715" y="588863"/>
                    <a:pt x="466154" y="551468"/>
                    <a:pt x="508509" y="508715"/>
                  </a:cubicBezTo>
                  <a:cubicBezTo>
                    <a:pt x="551210" y="466349"/>
                    <a:pt x="588599" y="418948"/>
                    <a:pt x="619856" y="367555"/>
                  </a:cubicBezTo>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i-FI"/>
            </a:p>
          </p:txBody>
        </p:sp>
      </p:grpSp>
      <p:sp>
        <p:nvSpPr>
          <p:cNvPr id="2" name="Päivämäärän paikkamerkki 1">
            <a:extLst>
              <a:ext uri="{FF2B5EF4-FFF2-40B4-BE49-F238E27FC236}">
                <a16:creationId xmlns:a16="http://schemas.microsoft.com/office/drawing/2014/main" id="{DD3CF191-878F-4E8C-8C0D-EB4B36683158}"/>
              </a:ext>
            </a:extLst>
          </p:cNvPr>
          <p:cNvSpPr>
            <a:spLocks noGrp="1"/>
          </p:cNvSpPr>
          <p:nvPr>
            <p:ph type="dt" sz="half" idx="10"/>
          </p:nvPr>
        </p:nvSpPr>
        <p:spPr/>
        <p:txBody>
          <a:bodyPr/>
          <a:lstStyle>
            <a:lvl1pPr>
              <a:defRPr>
                <a:noFill/>
              </a:defRPr>
            </a:lvl1pPr>
          </a:lstStyle>
          <a:p>
            <a:fld id="{B02C2A62-D388-48AC-9408-66A3475817F0}" type="datetime1">
              <a:rPr lang="fi-FI" smtClean="0"/>
              <a:t>3.10.2024</a:t>
            </a:fld>
            <a:endParaRPr lang="fi-FI"/>
          </a:p>
        </p:txBody>
      </p:sp>
      <p:sp>
        <p:nvSpPr>
          <p:cNvPr id="3" name="Alatunnisteen paikkamerkki 2">
            <a:extLst>
              <a:ext uri="{FF2B5EF4-FFF2-40B4-BE49-F238E27FC236}">
                <a16:creationId xmlns:a16="http://schemas.microsoft.com/office/drawing/2014/main" id="{2F83D0AC-3377-4E60-B39C-929E31DE8205}"/>
              </a:ext>
            </a:extLst>
          </p:cNvPr>
          <p:cNvSpPr>
            <a:spLocks noGrp="1"/>
          </p:cNvSpPr>
          <p:nvPr>
            <p:ph type="ftr" sz="quarter" idx="11"/>
          </p:nvPr>
        </p:nvSpPr>
        <p:spPr/>
        <p:txBody>
          <a:bodyPr/>
          <a:lstStyle>
            <a:lvl1pPr>
              <a:defRPr>
                <a:noFill/>
              </a:defRPr>
            </a:lvl1pPr>
          </a:lstStyle>
          <a:p>
            <a:r>
              <a:rPr lang="en-US"/>
              <a:t>International Conference on Small Modular Reactors and their Applications</a:t>
            </a:r>
            <a:endParaRPr lang="fi-FI"/>
          </a:p>
        </p:txBody>
      </p:sp>
      <p:sp>
        <p:nvSpPr>
          <p:cNvPr id="4" name="Dian numeron paikkamerkki 3">
            <a:extLst>
              <a:ext uri="{FF2B5EF4-FFF2-40B4-BE49-F238E27FC236}">
                <a16:creationId xmlns:a16="http://schemas.microsoft.com/office/drawing/2014/main" id="{A8C497DF-9C1B-4EBA-B67F-71B806E933AB}"/>
              </a:ext>
            </a:extLst>
          </p:cNvPr>
          <p:cNvSpPr>
            <a:spLocks noGrp="1"/>
          </p:cNvSpPr>
          <p:nvPr>
            <p:ph type="sldNum" sz="quarter" idx="12"/>
          </p:nvPr>
        </p:nvSpPr>
        <p:spPr/>
        <p:txBody>
          <a:bodyPr/>
          <a:lstStyle>
            <a:lvl1pPr>
              <a:defRPr>
                <a:no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4285302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Otsikko ja sisältö 2">
    <p:bg>
      <p:bgPr>
        <a:solidFill>
          <a:srgbClr val="0066B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
        <p:nvSpPr>
          <p:cNvPr id="3" name="Content Placeholder 2"/>
          <p:cNvSpPr>
            <a:spLocks noGrp="1"/>
          </p:cNvSpPr>
          <p:nvPr>
            <p:ph idx="1"/>
          </p:nvPr>
        </p:nvSpPr>
        <p:spPr>
          <a:xfrm>
            <a:off x="396000" y="1368000"/>
            <a:ext cx="10821550" cy="453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0" name="Picture 6">
            <a:extLst>
              <a:ext uri="{FF2B5EF4-FFF2-40B4-BE49-F238E27FC236}">
                <a16:creationId xmlns:a16="http://schemas.microsoft.com/office/drawing/2014/main" id="{CBD42AAC-1A71-43CB-BFBD-7EC7D54B0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400050" y="6065838"/>
            <a:ext cx="3441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äivämäärän paikkamerkki 3">
            <a:extLst>
              <a:ext uri="{FF2B5EF4-FFF2-40B4-BE49-F238E27FC236}">
                <a16:creationId xmlns:a16="http://schemas.microsoft.com/office/drawing/2014/main" id="{D7B33435-F535-40BD-8D39-BAFBB9542B59}"/>
              </a:ext>
            </a:extLst>
          </p:cNvPr>
          <p:cNvSpPr>
            <a:spLocks noGrp="1"/>
          </p:cNvSpPr>
          <p:nvPr>
            <p:ph type="dt" sz="half" idx="10"/>
          </p:nvPr>
        </p:nvSpPr>
        <p:spPr/>
        <p:txBody>
          <a:bodyPr/>
          <a:lstStyle>
            <a:lvl1pPr>
              <a:defRPr>
                <a:solidFill>
                  <a:schemeClr val="bg1"/>
                </a:solidFill>
              </a:defRPr>
            </a:lvl1pPr>
          </a:lstStyle>
          <a:p>
            <a:fld id="{F09EB846-2B90-4480-8423-3641198C60DE}" type="datetime1">
              <a:rPr lang="fi-FI" smtClean="0"/>
              <a:t>3.10.2024</a:t>
            </a:fld>
            <a:endParaRPr lang="fi-FI"/>
          </a:p>
        </p:txBody>
      </p:sp>
      <p:sp>
        <p:nvSpPr>
          <p:cNvPr id="5" name="Alatunnisteen paikkamerkki 4">
            <a:extLst>
              <a:ext uri="{FF2B5EF4-FFF2-40B4-BE49-F238E27FC236}">
                <a16:creationId xmlns:a16="http://schemas.microsoft.com/office/drawing/2014/main" id="{0988DC35-7616-4A82-89E3-DF31954972DE}"/>
              </a:ext>
            </a:extLst>
          </p:cNvPr>
          <p:cNvSpPr>
            <a:spLocks noGrp="1"/>
          </p:cNvSpPr>
          <p:nvPr>
            <p:ph type="ftr" sz="quarter" idx="11"/>
          </p:nvPr>
        </p:nvSpPr>
        <p:spPr/>
        <p:txBody>
          <a:bodyPr/>
          <a:lstStyle>
            <a:lvl1pPr>
              <a:defRPr>
                <a:solidFill>
                  <a:schemeClr val="bg1"/>
                </a:solidFill>
              </a:defRPr>
            </a:lvl1pPr>
          </a:lstStyle>
          <a:p>
            <a:r>
              <a:rPr lang="en-US"/>
              <a:t>International Conference on Small Modular Reactors and their Applications</a:t>
            </a:r>
            <a:endParaRPr lang="fi-FI"/>
          </a:p>
        </p:txBody>
      </p:sp>
      <p:sp>
        <p:nvSpPr>
          <p:cNvPr id="6" name="Dian numeron paikkamerkki 5">
            <a:extLst>
              <a:ext uri="{FF2B5EF4-FFF2-40B4-BE49-F238E27FC236}">
                <a16:creationId xmlns:a16="http://schemas.microsoft.com/office/drawing/2014/main" id="{8251A276-EEFE-4EF6-888A-E978EC417E64}"/>
              </a:ext>
            </a:extLst>
          </p:cNvPr>
          <p:cNvSpPr>
            <a:spLocks noGrp="1"/>
          </p:cNvSpPr>
          <p:nvPr>
            <p:ph type="sldNum" sz="quarter" idx="12"/>
          </p:nvPr>
        </p:nvSpPr>
        <p:spPr/>
        <p:txBody>
          <a:bodyPr/>
          <a:lstStyle>
            <a:lvl1pPr>
              <a:defRPr>
                <a:solidFill>
                  <a:schemeClr val="bg1"/>
                </a:solid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178722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Otsikkodia 2">
    <p:bg>
      <p:bgPr>
        <a:solidFill>
          <a:srgbClr val="F4848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3996000"/>
            <a:ext cx="10713550" cy="1080000"/>
          </a:xfrm>
        </p:spPr>
        <p:txBody>
          <a:bodyPr/>
          <a:lstStyle>
            <a:lvl1pPr algn="l">
              <a:defRPr sz="3200">
                <a:solidFill>
                  <a:schemeClr val="bg1"/>
                </a:solidFill>
              </a:defRPr>
            </a:lvl1pPr>
          </a:lstStyle>
          <a:p>
            <a:r>
              <a:rPr lang="fi-FI"/>
              <a:t>Muokkaa ots. perustyyl. napsautt.</a:t>
            </a:r>
            <a:endParaRPr lang="fi-FI" dirty="0"/>
          </a:p>
        </p:txBody>
      </p:sp>
      <p:sp>
        <p:nvSpPr>
          <p:cNvPr id="3" name="Subtitle 2"/>
          <p:cNvSpPr>
            <a:spLocks noGrp="1"/>
          </p:cNvSpPr>
          <p:nvPr>
            <p:ph type="subTitle" idx="1"/>
          </p:nvPr>
        </p:nvSpPr>
        <p:spPr>
          <a:xfrm>
            <a:off x="504000" y="5328000"/>
            <a:ext cx="10713550" cy="727200"/>
          </a:xfrm>
        </p:spPr>
        <p:txBody>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grpSp>
        <p:nvGrpSpPr>
          <p:cNvPr id="4" name="Kuva 31">
            <a:extLst>
              <a:ext uri="{FF2B5EF4-FFF2-40B4-BE49-F238E27FC236}">
                <a16:creationId xmlns:a16="http://schemas.microsoft.com/office/drawing/2014/main" id="{B5EE0D95-20EA-497C-ABFD-F3C47498F2B8}"/>
              </a:ext>
            </a:extLst>
          </p:cNvPr>
          <p:cNvGrpSpPr/>
          <p:nvPr/>
        </p:nvGrpSpPr>
        <p:grpSpPr bwMode="black">
          <a:xfrm>
            <a:off x="403407" y="405576"/>
            <a:ext cx="2708423" cy="936000"/>
            <a:chOff x="403407" y="405576"/>
            <a:chExt cx="2708423" cy="936000"/>
          </a:xfrm>
          <a:solidFill>
            <a:schemeClr val="bg1"/>
          </a:solidFill>
        </p:grpSpPr>
        <p:sp>
          <p:nvSpPr>
            <p:cNvPr id="5" name="Vapaamuotoinen: Muoto 4">
              <a:extLst>
                <a:ext uri="{FF2B5EF4-FFF2-40B4-BE49-F238E27FC236}">
                  <a16:creationId xmlns:a16="http://schemas.microsoft.com/office/drawing/2014/main" id="{E9DBFB86-B1FE-49CB-B46F-680BDF338914}"/>
                </a:ext>
              </a:extLst>
            </p:cNvPr>
            <p:cNvSpPr/>
            <p:nvPr/>
          </p:nvSpPr>
          <p:spPr bwMode="black">
            <a:xfrm>
              <a:off x="658486" y="649304"/>
              <a:ext cx="189191" cy="189191"/>
            </a:xfrm>
            <a:custGeom>
              <a:avLst/>
              <a:gdLst>
                <a:gd name="connsiteX0" fmla="*/ 95821 w 189191"/>
                <a:gd name="connsiteY0" fmla="*/ 7798 h 189191"/>
                <a:gd name="connsiteX1" fmla="*/ 50714 w 189191"/>
                <a:gd name="connsiteY1" fmla="*/ 49718 h 189191"/>
                <a:gd name="connsiteX2" fmla="*/ 7798 w 189191"/>
                <a:gd name="connsiteY2" fmla="*/ 96021 h 189191"/>
                <a:gd name="connsiteX3" fmla="*/ 44242 w 189191"/>
                <a:gd name="connsiteY3" fmla="*/ 173788 h 189191"/>
                <a:gd name="connsiteX4" fmla="*/ 49420 w 189191"/>
                <a:gd name="connsiteY4" fmla="*/ 182152 h 189191"/>
                <a:gd name="connsiteX5" fmla="*/ 182451 w 189191"/>
                <a:gd name="connsiteY5" fmla="*/ 49121 h 189191"/>
                <a:gd name="connsiteX6" fmla="*/ 174684 w 189191"/>
                <a:gd name="connsiteY6" fmla="*/ 44939 h 189191"/>
                <a:gd name="connsiteX7" fmla="*/ 95821 w 189191"/>
                <a:gd name="connsiteY7" fmla="*/ 7798 h 189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191" h="189191">
                  <a:moveTo>
                    <a:pt x="95821" y="7798"/>
                  </a:moveTo>
                  <a:cubicBezTo>
                    <a:pt x="80487" y="21074"/>
                    <a:pt x="65451" y="35048"/>
                    <a:pt x="50714" y="49718"/>
                  </a:cubicBezTo>
                  <a:cubicBezTo>
                    <a:pt x="35579" y="64754"/>
                    <a:pt x="21340" y="80288"/>
                    <a:pt x="7798" y="96021"/>
                  </a:cubicBezTo>
                  <a:cubicBezTo>
                    <a:pt x="17177" y="123153"/>
                    <a:pt x="29393" y="149219"/>
                    <a:pt x="44242" y="173788"/>
                  </a:cubicBezTo>
                  <a:lnTo>
                    <a:pt x="49420" y="182152"/>
                  </a:lnTo>
                  <a:cubicBezTo>
                    <a:pt x="87800" y="132221"/>
                    <a:pt x="132519" y="87501"/>
                    <a:pt x="182451" y="49121"/>
                  </a:cubicBezTo>
                  <a:cubicBezTo>
                    <a:pt x="179779" y="47885"/>
                    <a:pt x="177186" y="46489"/>
                    <a:pt x="174684" y="44939"/>
                  </a:cubicBezTo>
                  <a:cubicBezTo>
                    <a:pt x="149762" y="29845"/>
                    <a:pt x="123331" y="17397"/>
                    <a:pt x="95821" y="7798"/>
                  </a:cubicBezTo>
                </a:path>
              </a:pathLst>
            </a:custGeom>
            <a:grpFill/>
            <a:ln w="9945" cap="flat">
              <a:noFill/>
              <a:prstDash val="solid"/>
              <a:miter/>
            </a:ln>
          </p:spPr>
          <p:txBody>
            <a:bodyPr rtlCol="0" anchor="ctr"/>
            <a:lstStyle/>
            <a:p>
              <a:endParaRPr lang="fi-FI"/>
            </a:p>
          </p:txBody>
        </p:sp>
        <p:sp>
          <p:nvSpPr>
            <p:cNvPr id="6" name="Vapaamuotoinen: Muoto 5">
              <a:extLst>
                <a:ext uri="{FF2B5EF4-FFF2-40B4-BE49-F238E27FC236}">
                  <a16:creationId xmlns:a16="http://schemas.microsoft.com/office/drawing/2014/main" id="{8997790A-58F5-4400-BA9A-5C80A83D8A72}"/>
                </a:ext>
              </a:extLst>
            </p:cNvPr>
            <p:cNvSpPr/>
            <p:nvPr/>
          </p:nvSpPr>
          <p:spPr bwMode="black">
            <a:xfrm>
              <a:off x="919172" y="908695"/>
              <a:ext cx="318638" cy="318638"/>
            </a:xfrm>
            <a:custGeom>
              <a:avLst/>
              <a:gdLst>
                <a:gd name="connsiteX0" fmla="*/ 282225 w 318638"/>
                <a:gd name="connsiteY0" fmla="*/ 8694 h 318638"/>
                <a:gd name="connsiteX1" fmla="*/ 282225 w 318638"/>
                <a:gd name="connsiteY1" fmla="*/ 7798 h 318638"/>
                <a:gd name="connsiteX2" fmla="*/ 254543 w 318638"/>
                <a:gd name="connsiteY2" fmla="*/ 50216 h 318638"/>
                <a:gd name="connsiteX3" fmla="*/ 251755 w 318638"/>
                <a:gd name="connsiteY3" fmla="*/ 54000 h 318638"/>
                <a:gd name="connsiteX4" fmla="*/ 242793 w 318638"/>
                <a:gd name="connsiteY4" fmla="*/ 66248 h 318638"/>
                <a:gd name="connsiteX5" fmla="*/ 236420 w 318638"/>
                <a:gd name="connsiteY5" fmla="*/ 75010 h 318638"/>
                <a:gd name="connsiteX6" fmla="*/ 220887 w 318638"/>
                <a:gd name="connsiteY6" fmla="*/ 94925 h 318638"/>
                <a:gd name="connsiteX7" fmla="*/ 207942 w 318638"/>
                <a:gd name="connsiteY7" fmla="*/ 208141 h 318638"/>
                <a:gd name="connsiteX8" fmla="*/ 207942 w 318638"/>
                <a:gd name="connsiteY8" fmla="*/ 208141 h 318638"/>
                <a:gd name="connsiteX9" fmla="*/ 94626 w 318638"/>
                <a:gd name="connsiteY9" fmla="*/ 220987 h 318638"/>
                <a:gd name="connsiteX10" fmla="*/ 7798 w 318638"/>
                <a:gd name="connsiteY10" fmla="*/ 282524 h 318638"/>
                <a:gd name="connsiteX11" fmla="*/ 30700 w 318638"/>
                <a:gd name="connsiteY11" fmla="*/ 291684 h 318638"/>
                <a:gd name="connsiteX12" fmla="*/ 147301 w 318638"/>
                <a:gd name="connsiteY12" fmla="*/ 315084 h 318638"/>
                <a:gd name="connsiteX13" fmla="*/ 268981 w 318638"/>
                <a:gd name="connsiteY13" fmla="*/ 269280 h 318638"/>
                <a:gd name="connsiteX14" fmla="*/ 282324 w 318638"/>
                <a:gd name="connsiteY14" fmla="*/ 8594 h 318638"/>
                <a:gd name="connsiteX15" fmla="*/ 282324 w 318638"/>
                <a:gd name="connsiteY15" fmla="*/ 8594 h 31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8638" h="318638">
                  <a:moveTo>
                    <a:pt x="282225" y="8694"/>
                  </a:moveTo>
                  <a:lnTo>
                    <a:pt x="282225" y="7798"/>
                  </a:lnTo>
                  <a:cubicBezTo>
                    <a:pt x="273529" y="22136"/>
                    <a:pt x="264301" y="36276"/>
                    <a:pt x="254543" y="50216"/>
                  </a:cubicBezTo>
                  <a:cubicBezTo>
                    <a:pt x="253647" y="51511"/>
                    <a:pt x="252751" y="52805"/>
                    <a:pt x="251755" y="54000"/>
                  </a:cubicBezTo>
                  <a:cubicBezTo>
                    <a:pt x="248900" y="58182"/>
                    <a:pt x="245913" y="62265"/>
                    <a:pt x="242793" y="66248"/>
                  </a:cubicBezTo>
                  <a:cubicBezTo>
                    <a:pt x="240702" y="69235"/>
                    <a:pt x="238611" y="72123"/>
                    <a:pt x="236420" y="75010"/>
                  </a:cubicBezTo>
                  <a:cubicBezTo>
                    <a:pt x="231309" y="81649"/>
                    <a:pt x="226131" y="88287"/>
                    <a:pt x="220887" y="94925"/>
                  </a:cubicBezTo>
                  <a:cubicBezTo>
                    <a:pt x="233732" y="144712"/>
                    <a:pt x="229948" y="186135"/>
                    <a:pt x="207942" y="208141"/>
                  </a:cubicBezTo>
                  <a:lnTo>
                    <a:pt x="207942" y="208141"/>
                  </a:lnTo>
                  <a:cubicBezTo>
                    <a:pt x="186036" y="229351"/>
                    <a:pt x="145111" y="233732"/>
                    <a:pt x="94626" y="220987"/>
                  </a:cubicBezTo>
                  <a:cubicBezTo>
                    <a:pt x="67118" y="243451"/>
                    <a:pt x="38107" y="264012"/>
                    <a:pt x="7798" y="282524"/>
                  </a:cubicBezTo>
                  <a:cubicBezTo>
                    <a:pt x="15465" y="285810"/>
                    <a:pt x="23132" y="288896"/>
                    <a:pt x="30700" y="291684"/>
                  </a:cubicBezTo>
                  <a:cubicBezTo>
                    <a:pt x="67888" y="306283"/>
                    <a:pt x="107360" y="314205"/>
                    <a:pt x="147301" y="315084"/>
                  </a:cubicBezTo>
                  <a:cubicBezTo>
                    <a:pt x="197088" y="315084"/>
                    <a:pt x="238511" y="299750"/>
                    <a:pt x="268981" y="269280"/>
                  </a:cubicBezTo>
                  <a:cubicBezTo>
                    <a:pt x="324842" y="213319"/>
                    <a:pt x="328726" y="117130"/>
                    <a:pt x="282324" y="8594"/>
                  </a:cubicBezTo>
                  <a:lnTo>
                    <a:pt x="282324" y="8594"/>
                  </a:lnTo>
                </a:path>
              </a:pathLst>
            </a:custGeom>
            <a:grpFill/>
            <a:ln w="9945" cap="flat">
              <a:noFill/>
              <a:prstDash val="solid"/>
              <a:miter/>
            </a:ln>
          </p:spPr>
          <p:txBody>
            <a:bodyPr rtlCol="0" anchor="ctr"/>
            <a:lstStyle/>
            <a:p>
              <a:endParaRPr lang="fi-FI"/>
            </a:p>
          </p:txBody>
        </p:sp>
        <p:sp>
          <p:nvSpPr>
            <p:cNvPr id="33" name="Vapaamuotoinen: Muoto 32">
              <a:extLst>
                <a:ext uri="{FF2B5EF4-FFF2-40B4-BE49-F238E27FC236}">
                  <a16:creationId xmlns:a16="http://schemas.microsoft.com/office/drawing/2014/main" id="{CFDC51E3-6481-4CE0-A1B8-9C54756C093E}"/>
                </a:ext>
              </a:extLst>
            </p:cNvPr>
            <p:cNvSpPr/>
            <p:nvPr/>
          </p:nvSpPr>
          <p:spPr bwMode="black">
            <a:xfrm>
              <a:off x="516686" y="908496"/>
              <a:ext cx="318638" cy="318638"/>
            </a:xfrm>
            <a:custGeom>
              <a:avLst/>
              <a:gdLst>
                <a:gd name="connsiteX0" fmla="*/ 114547 w 318638"/>
                <a:gd name="connsiteY0" fmla="*/ 208141 h 318638"/>
                <a:gd name="connsiteX1" fmla="*/ 101801 w 318638"/>
                <a:gd name="connsiteY1" fmla="*/ 95124 h 318638"/>
                <a:gd name="connsiteX2" fmla="*/ 40165 w 318638"/>
                <a:gd name="connsiteY2" fmla="*/ 7798 h 318638"/>
                <a:gd name="connsiteX3" fmla="*/ 53309 w 318638"/>
                <a:gd name="connsiteY3" fmla="*/ 269479 h 318638"/>
                <a:gd name="connsiteX4" fmla="*/ 314890 w 318638"/>
                <a:gd name="connsiteY4" fmla="*/ 282723 h 318638"/>
                <a:gd name="connsiteX5" fmla="*/ 228062 w 318638"/>
                <a:gd name="connsiteY5" fmla="*/ 221186 h 318638"/>
                <a:gd name="connsiteX6" fmla="*/ 114945 w 318638"/>
                <a:gd name="connsiteY6" fmla="*/ 208141 h 31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638" h="318638">
                  <a:moveTo>
                    <a:pt x="114547" y="208141"/>
                  </a:moveTo>
                  <a:cubicBezTo>
                    <a:pt x="92740" y="186434"/>
                    <a:pt x="89255" y="145210"/>
                    <a:pt x="101801" y="95124"/>
                  </a:cubicBezTo>
                  <a:cubicBezTo>
                    <a:pt x="79244" y="67488"/>
                    <a:pt x="58648" y="38308"/>
                    <a:pt x="40165" y="7798"/>
                  </a:cubicBezTo>
                  <a:cubicBezTo>
                    <a:pt x="-6635" y="117329"/>
                    <a:pt x="-3051" y="213120"/>
                    <a:pt x="53309" y="269479"/>
                  </a:cubicBezTo>
                  <a:cubicBezTo>
                    <a:pt x="109668" y="325838"/>
                    <a:pt x="205359" y="329224"/>
                    <a:pt x="314890" y="282723"/>
                  </a:cubicBezTo>
                  <a:cubicBezTo>
                    <a:pt x="284549" y="264259"/>
                    <a:pt x="255535" y="243696"/>
                    <a:pt x="228062" y="221186"/>
                  </a:cubicBezTo>
                  <a:cubicBezTo>
                    <a:pt x="178274" y="233931"/>
                    <a:pt x="137051" y="230247"/>
                    <a:pt x="114945" y="208141"/>
                  </a:cubicBezTo>
                </a:path>
              </a:pathLst>
            </a:custGeom>
            <a:grpFill/>
            <a:ln w="9945" cap="flat">
              <a:noFill/>
              <a:prstDash val="solid"/>
              <a:miter/>
            </a:ln>
          </p:spPr>
          <p:txBody>
            <a:bodyPr rtlCol="0" anchor="ctr"/>
            <a:lstStyle/>
            <a:p>
              <a:endParaRPr lang="fi-FI"/>
            </a:p>
          </p:txBody>
        </p:sp>
        <p:sp>
          <p:nvSpPr>
            <p:cNvPr id="34" name="Vapaamuotoinen: Muoto 33">
              <a:extLst>
                <a:ext uri="{FF2B5EF4-FFF2-40B4-BE49-F238E27FC236}">
                  <a16:creationId xmlns:a16="http://schemas.microsoft.com/office/drawing/2014/main" id="{109A140A-6E32-4540-89F5-80BE0F3C8804}"/>
                </a:ext>
              </a:extLst>
            </p:cNvPr>
            <p:cNvSpPr/>
            <p:nvPr/>
          </p:nvSpPr>
          <p:spPr bwMode="black">
            <a:xfrm>
              <a:off x="517023" y="507725"/>
              <a:ext cx="716936" cy="657191"/>
            </a:xfrm>
            <a:custGeom>
              <a:avLst/>
              <a:gdLst>
                <a:gd name="connsiteX0" fmla="*/ 362051 w 716935"/>
                <a:gd name="connsiteY0" fmla="*/ 560121 h 657191"/>
                <a:gd name="connsiteX1" fmla="*/ 253415 w 716935"/>
                <a:gd name="connsiteY1" fmla="*/ 470504 h 657191"/>
                <a:gd name="connsiteX2" fmla="*/ 148564 w 716935"/>
                <a:gd name="connsiteY2" fmla="*/ 337074 h 657191"/>
                <a:gd name="connsiteX3" fmla="*/ 114210 w 716935"/>
                <a:gd name="connsiteY3" fmla="*/ 114127 h 657191"/>
                <a:gd name="connsiteX4" fmla="*/ 175050 w 716935"/>
                <a:gd name="connsiteY4" fmla="*/ 93714 h 657191"/>
                <a:gd name="connsiteX5" fmla="*/ 338950 w 716935"/>
                <a:gd name="connsiteY5" fmla="*/ 149576 h 657191"/>
                <a:gd name="connsiteX6" fmla="*/ 344128 w 716935"/>
                <a:gd name="connsiteY6" fmla="*/ 152364 h 657191"/>
                <a:gd name="connsiteX7" fmla="*/ 346318 w 716935"/>
                <a:gd name="connsiteY7" fmla="*/ 153061 h 657191"/>
                <a:gd name="connsiteX8" fmla="*/ 400188 w 716935"/>
                <a:gd name="connsiteY8" fmla="*/ 190401 h 657191"/>
                <a:gd name="connsiteX9" fmla="*/ 400188 w 716935"/>
                <a:gd name="connsiteY9" fmla="*/ 190401 h 657191"/>
                <a:gd name="connsiteX10" fmla="*/ 448681 w 716935"/>
                <a:gd name="connsiteY10" fmla="*/ 231227 h 657191"/>
                <a:gd name="connsiteX11" fmla="*/ 454854 w 716935"/>
                <a:gd name="connsiteY11" fmla="*/ 236902 h 657191"/>
                <a:gd name="connsiteX12" fmla="*/ 456846 w 716935"/>
                <a:gd name="connsiteY12" fmla="*/ 238794 h 657191"/>
                <a:gd name="connsiteX13" fmla="*/ 470587 w 716935"/>
                <a:gd name="connsiteY13" fmla="*/ 252237 h 657191"/>
                <a:gd name="connsiteX14" fmla="*/ 533618 w 716935"/>
                <a:gd name="connsiteY14" fmla="*/ 323831 h 657191"/>
                <a:gd name="connsiteX15" fmla="*/ 537402 w 716935"/>
                <a:gd name="connsiteY15" fmla="*/ 317757 h 657191"/>
                <a:gd name="connsiteX16" fmla="*/ 575339 w 716935"/>
                <a:gd name="connsiteY16" fmla="*/ 238097 h 657191"/>
                <a:gd name="connsiteX17" fmla="*/ 532423 w 716935"/>
                <a:gd name="connsiteY17" fmla="*/ 191696 h 657191"/>
                <a:gd name="connsiteX18" fmla="*/ 525254 w 716935"/>
                <a:gd name="connsiteY18" fmla="*/ 184725 h 657191"/>
                <a:gd name="connsiteX19" fmla="*/ 512408 w 716935"/>
                <a:gd name="connsiteY19" fmla="*/ 172478 h 657191"/>
                <a:gd name="connsiteX20" fmla="*/ 505737 w 716935"/>
                <a:gd name="connsiteY20" fmla="*/ 166304 h 657191"/>
                <a:gd name="connsiteX21" fmla="*/ 489506 w 716935"/>
                <a:gd name="connsiteY21" fmla="*/ 151866 h 657191"/>
                <a:gd name="connsiteX22" fmla="*/ 487216 w 716935"/>
                <a:gd name="connsiteY22" fmla="*/ 149775 h 657191"/>
                <a:gd name="connsiteX23" fmla="*/ 487216 w 716935"/>
                <a:gd name="connsiteY23" fmla="*/ 149775 h 657191"/>
                <a:gd name="connsiteX24" fmla="*/ 448482 w 716935"/>
                <a:gd name="connsiteY24" fmla="*/ 118409 h 657191"/>
                <a:gd name="connsiteX25" fmla="*/ 610390 w 716935"/>
                <a:gd name="connsiteY25" fmla="*/ 114824 h 657191"/>
                <a:gd name="connsiteX26" fmla="*/ 574543 w 716935"/>
                <a:gd name="connsiteY26" fmla="*/ 340360 h 657191"/>
                <a:gd name="connsiteX27" fmla="*/ 470587 w 716935"/>
                <a:gd name="connsiteY27" fmla="*/ 470803 h 657191"/>
                <a:gd name="connsiteX28" fmla="*/ 362051 w 716935"/>
                <a:gd name="connsiteY28" fmla="*/ 560420 h 657191"/>
                <a:gd name="connsiteX29" fmla="*/ 648327 w 716935"/>
                <a:gd name="connsiteY29" fmla="*/ 384571 h 657191"/>
                <a:gd name="connsiteX30" fmla="*/ 671130 w 716935"/>
                <a:gd name="connsiteY30" fmla="*/ 53188 h 657191"/>
                <a:gd name="connsiteX31" fmla="*/ 362449 w 716935"/>
                <a:gd name="connsiteY31" fmla="*/ 63145 h 657191"/>
                <a:gd name="connsiteX32" fmla="*/ 53271 w 716935"/>
                <a:gd name="connsiteY32" fmla="*/ 53188 h 657191"/>
                <a:gd name="connsiteX33" fmla="*/ 73883 w 716935"/>
                <a:gd name="connsiteY33" fmla="*/ 381485 h 657191"/>
                <a:gd name="connsiteX34" fmla="*/ 192177 w 716935"/>
                <a:gd name="connsiteY34" fmla="*/ 532141 h 657191"/>
                <a:gd name="connsiteX35" fmla="*/ 338850 w 716935"/>
                <a:gd name="connsiteY35" fmla="*/ 647946 h 657191"/>
                <a:gd name="connsiteX36" fmla="*/ 346518 w 716935"/>
                <a:gd name="connsiteY36" fmla="*/ 651829 h 657191"/>
                <a:gd name="connsiteX37" fmla="*/ 357072 w 716935"/>
                <a:gd name="connsiteY37" fmla="*/ 654418 h 657191"/>
                <a:gd name="connsiteX38" fmla="*/ 362051 w 716935"/>
                <a:gd name="connsiteY38" fmla="*/ 654418 h 657191"/>
                <a:gd name="connsiteX39" fmla="*/ 384256 w 716935"/>
                <a:gd name="connsiteY39" fmla="*/ 648543 h 657191"/>
                <a:gd name="connsiteX40" fmla="*/ 531925 w 716935"/>
                <a:gd name="connsiteY40" fmla="*/ 532141 h 657191"/>
                <a:gd name="connsiteX41" fmla="*/ 648327 w 716935"/>
                <a:gd name="connsiteY41" fmla="*/ 384571 h 65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6935" h="657191">
                  <a:moveTo>
                    <a:pt x="362051" y="560121"/>
                  </a:moveTo>
                  <a:cubicBezTo>
                    <a:pt x="322900" y="534001"/>
                    <a:pt x="286502" y="503974"/>
                    <a:pt x="253415" y="470504"/>
                  </a:cubicBezTo>
                  <a:cubicBezTo>
                    <a:pt x="213092" y="430525"/>
                    <a:pt x="177873" y="385708"/>
                    <a:pt x="148564" y="337074"/>
                  </a:cubicBezTo>
                  <a:cubicBezTo>
                    <a:pt x="91308" y="240388"/>
                    <a:pt x="77567" y="150870"/>
                    <a:pt x="114210" y="114127"/>
                  </a:cubicBezTo>
                  <a:cubicBezTo>
                    <a:pt x="127952" y="100386"/>
                    <a:pt x="149062" y="93714"/>
                    <a:pt x="175050" y="93714"/>
                  </a:cubicBezTo>
                  <a:cubicBezTo>
                    <a:pt x="219162" y="93714"/>
                    <a:pt x="277712" y="112932"/>
                    <a:pt x="338950" y="149576"/>
                  </a:cubicBezTo>
                  <a:cubicBezTo>
                    <a:pt x="340622" y="150602"/>
                    <a:pt x="342350" y="151533"/>
                    <a:pt x="344128" y="152364"/>
                  </a:cubicBezTo>
                  <a:lnTo>
                    <a:pt x="346318" y="153061"/>
                  </a:lnTo>
                  <a:cubicBezTo>
                    <a:pt x="364919" y="164552"/>
                    <a:pt x="382900" y="177016"/>
                    <a:pt x="400188" y="190401"/>
                  </a:cubicBezTo>
                  <a:lnTo>
                    <a:pt x="400188" y="190401"/>
                  </a:lnTo>
                  <a:cubicBezTo>
                    <a:pt x="416717" y="203014"/>
                    <a:pt x="432881" y="216622"/>
                    <a:pt x="448681" y="231227"/>
                  </a:cubicBezTo>
                  <a:lnTo>
                    <a:pt x="454854" y="236902"/>
                  </a:lnTo>
                  <a:lnTo>
                    <a:pt x="456846" y="238794"/>
                  </a:lnTo>
                  <a:cubicBezTo>
                    <a:pt x="461426" y="243275"/>
                    <a:pt x="466007" y="247657"/>
                    <a:pt x="470587" y="252237"/>
                  </a:cubicBezTo>
                  <a:cubicBezTo>
                    <a:pt x="493168" y="274672"/>
                    <a:pt x="514225" y="298590"/>
                    <a:pt x="533618" y="323831"/>
                  </a:cubicBezTo>
                  <a:lnTo>
                    <a:pt x="537402" y="317757"/>
                  </a:lnTo>
                  <a:cubicBezTo>
                    <a:pt x="552806" y="292607"/>
                    <a:pt x="565521" y="265908"/>
                    <a:pt x="575339" y="238097"/>
                  </a:cubicBezTo>
                  <a:cubicBezTo>
                    <a:pt x="561797" y="222365"/>
                    <a:pt x="547558" y="206831"/>
                    <a:pt x="532423" y="191696"/>
                  </a:cubicBezTo>
                  <a:cubicBezTo>
                    <a:pt x="530033" y="189306"/>
                    <a:pt x="527544" y="187115"/>
                    <a:pt x="525254" y="184725"/>
                  </a:cubicBezTo>
                  <a:lnTo>
                    <a:pt x="512408" y="172478"/>
                  </a:lnTo>
                  <a:lnTo>
                    <a:pt x="505737" y="166304"/>
                  </a:lnTo>
                  <a:cubicBezTo>
                    <a:pt x="500360" y="161425"/>
                    <a:pt x="494983" y="156347"/>
                    <a:pt x="489506" y="151866"/>
                  </a:cubicBezTo>
                  <a:lnTo>
                    <a:pt x="487216" y="149775"/>
                  </a:lnTo>
                  <a:lnTo>
                    <a:pt x="487216" y="149775"/>
                  </a:lnTo>
                  <a:cubicBezTo>
                    <a:pt x="474471" y="138822"/>
                    <a:pt x="461559" y="128366"/>
                    <a:pt x="448482" y="118409"/>
                  </a:cubicBezTo>
                  <a:cubicBezTo>
                    <a:pt x="520275" y="88537"/>
                    <a:pt x="581513" y="85948"/>
                    <a:pt x="610390" y="114824"/>
                  </a:cubicBezTo>
                  <a:cubicBezTo>
                    <a:pt x="647531" y="151965"/>
                    <a:pt x="633093" y="242578"/>
                    <a:pt x="574543" y="340360"/>
                  </a:cubicBezTo>
                  <a:cubicBezTo>
                    <a:pt x="545399" y="387959"/>
                    <a:pt x="510483" y="431773"/>
                    <a:pt x="470587" y="470803"/>
                  </a:cubicBezTo>
                  <a:cubicBezTo>
                    <a:pt x="437555" y="504295"/>
                    <a:pt x="401188" y="534322"/>
                    <a:pt x="362051" y="560420"/>
                  </a:cubicBezTo>
                  <a:moveTo>
                    <a:pt x="648327" y="384571"/>
                  </a:moveTo>
                  <a:cubicBezTo>
                    <a:pt x="730178" y="247955"/>
                    <a:pt x="738940" y="120998"/>
                    <a:pt x="671130" y="53188"/>
                  </a:cubicBezTo>
                  <a:cubicBezTo>
                    <a:pt x="607004" y="-10938"/>
                    <a:pt x="490004" y="-6557"/>
                    <a:pt x="362449" y="63145"/>
                  </a:cubicBezTo>
                  <a:cubicBezTo>
                    <a:pt x="234397" y="-6557"/>
                    <a:pt x="117397" y="-11038"/>
                    <a:pt x="53271" y="53188"/>
                  </a:cubicBezTo>
                  <a:cubicBezTo>
                    <a:pt x="-14041" y="120301"/>
                    <a:pt x="-6175" y="246362"/>
                    <a:pt x="73883" y="381485"/>
                  </a:cubicBezTo>
                  <a:cubicBezTo>
                    <a:pt x="106894" y="436429"/>
                    <a:pt x="146632" y="487039"/>
                    <a:pt x="192177" y="532141"/>
                  </a:cubicBezTo>
                  <a:cubicBezTo>
                    <a:pt x="236171" y="576571"/>
                    <a:pt x="285427" y="615460"/>
                    <a:pt x="338850" y="647946"/>
                  </a:cubicBezTo>
                  <a:cubicBezTo>
                    <a:pt x="341246" y="649534"/>
                    <a:pt x="343819" y="650838"/>
                    <a:pt x="346518" y="651829"/>
                  </a:cubicBezTo>
                  <a:cubicBezTo>
                    <a:pt x="349916" y="653123"/>
                    <a:pt x="353461" y="653993"/>
                    <a:pt x="357072" y="654418"/>
                  </a:cubicBezTo>
                  <a:cubicBezTo>
                    <a:pt x="358730" y="654518"/>
                    <a:pt x="360393" y="654518"/>
                    <a:pt x="362051" y="654418"/>
                  </a:cubicBezTo>
                  <a:cubicBezTo>
                    <a:pt x="369849" y="654509"/>
                    <a:pt x="377524" y="652479"/>
                    <a:pt x="384256" y="648543"/>
                  </a:cubicBezTo>
                  <a:cubicBezTo>
                    <a:pt x="438054" y="615928"/>
                    <a:pt x="487647" y="576835"/>
                    <a:pt x="531925" y="532141"/>
                  </a:cubicBezTo>
                  <a:cubicBezTo>
                    <a:pt x="576564" y="487851"/>
                    <a:pt x="615651" y="438298"/>
                    <a:pt x="648327" y="384571"/>
                  </a:cubicBezTo>
                </a:path>
              </a:pathLst>
            </a:custGeom>
            <a:grpFill/>
            <a:ln w="9945" cap="flat">
              <a:noFill/>
              <a:prstDash val="solid"/>
              <a:miter/>
            </a:ln>
          </p:spPr>
          <p:txBody>
            <a:bodyPr rtlCol="0" anchor="ctr"/>
            <a:lstStyle/>
            <a:p>
              <a:endParaRPr lang="fi-FI"/>
            </a:p>
          </p:txBody>
        </p:sp>
        <p:sp>
          <p:nvSpPr>
            <p:cNvPr id="35" name="Vapaamuotoinen: Muoto 34">
              <a:extLst>
                <a:ext uri="{FF2B5EF4-FFF2-40B4-BE49-F238E27FC236}">
                  <a16:creationId xmlns:a16="http://schemas.microsoft.com/office/drawing/2014/main" id="{F2AFFA73-FE19-4A52-9021-E1CCCEB38076}"/>
                </a:ext>
              </a:extLst>
            </p:cNvPr>
            <p:cNvSpPr/>
            <p:nvPr/>
          </p:nvSpPr>
          <p:spPr bwMode="black">
            <a:xfrm>
              <a:off x="1362342" y="770179"/>
              <a:ext cx="338553" cy="458043"/>
            </a:xfrm>
            <a:custGeom>
              <a:avLst/>
              <a:gdLst>
                <a:gd name="connsiteX0" fmla="*/ 39099 w 338552"/>
                <a:gd name="connsiteY0" fmla="*/ 319872 h 458042"/>
                <a:gd name="connsiteX1" fmla="*/ 93068 w 338552"/>
                <a:gd name="connsiteY1" fmla="*/ 343571 h 458042"/>
                <a:gd name="connsiteX2" fmla="*/ 145345 w 338552"/>
                <a:gd name="connsiteY2" fmla="*/ 351537 h 458042"/>
                <a:gd name="connsiteX3" fmla="*/ 167351 w 338552"/>
                <a:gd name="connsiteY3" fmla="*/ 349645 h 458042"/>
                <a:gd name="connsiteX4" fmla="*/ 182386 w 338552"/>
                <a:gd name="connsiteY4" fmla="*/ 344069 h 458042"/>
                <a:gd name="connsiteX5" fmla="*/ 191149 w 338552"/>
                <a:gd name="connsiteY5" fmla="*/ 335505 h 458042"/>
                <a:gd name="connsiteX6" fmla="*/ 194036 w 338552"/>
                <a:gd name="connsiteY6" fmla="*/ 324851 h 458042"/>
                <a:gd name="connsiteX7" fmla="*/ 186170 w 338552"/>
                <a:gd name="connsiteY7" fmla="*/ 307326 h 458042"/>
                <a:gd name="connsiteX8" fmla="*/ 165060 w 338552"/>
                <a:gd name="connsiteY8" fmla="*/ 294281 h 458042"/>
                <a:gd name="connsiteX9" fmla="*/ 135188 w 338552"/>
                <a:gd name="connsiteY9" fmla="*/ 282532 h 458042"/>
                <a:gd name="connsiteX10" fmla="*/ 100835 w 338552"/>
                <a:gd name="connsiteY10" fmla="*/ 269687 h 458042"/>
                <a:gd name="connsiteX11" fmla="*/ 66681 w 338552"/>
                <a:gd name="connsiteY11" fmla="*/ 252161 h 458042"/>
                <a:gd name="connsiteX12" fmla="*/ 36809 w 338552"/>
                <a:gd name="connsiteY12" fmla="*/ 227367 h 458042"/>
                <a:gd name="connsiteX13" fmla="*/ 15699 w 338552"/>
                <a:gd name="connsiteY13" fmla="*/ 192417 h 458042"/>
                <a:gd name="connsiteX14" fmla="*/ 7832 w 338552"/>
                <a:gd name="connsiteY14" fmla="*/ 144024 h 458042"/>
                <a:gd name="connsiteX15" fmla="*/ 20279 w 338552"/>
                <a:gd name="connsiteY15" fmla="*/ 87764 h 458042"/>
                <a:gd name="connsiteX16" fmla="*/ 56126 w 338552"/>
                <a:gd name="connsiteY16" fmla="*/ 45047 h 458042"/>
                <a:gd name="connsiteX17" fmla="*/ 112385 w 338552"/>
                <a:gd name="connsiteY17" fmla="*/ 17763 h 458042"/>
                <a:gd name="connsiteX18" fmla="*/ 186568 w 338552"/>
                <a:gd name="connsiteY18" fmla="*/ 7806 h 458042"/>
                <a:gd name="connsiteX19" fmla="*/ 253383 w 338552"/>
                <a:gd name="connsiteY19" fmla="*/ 15075 h 458042"/>
                <a:gd name="connsiteX20" fmla="*/ 313127 w 338552"/>
                <a:gd name="connsiteY20" fmla="*/ 36085 h 458042"/>
                <a:gd name="connsiteX21" fmla="*/ 287238 w 338552"/>
                <a:gd name="connsiteY21" fmla="*/ 135659 h 458042"/>
                <a:gd name="connsiteX22" fmla="*/ 240139 w 338552"/>
                <a:gd name="connsiteY22" fmla="*/ 116242 h 458042"/>
                <a:gd name="connsiteX23" fmla="*/ 191448 w 338552"/>
                <a:gd name="connsiteY23" fmla="*/ 109372 h 458042"/>
                <a:gd name="connsiteX24" fmla="*/ 172429 w 338552"/>
                <a:gd name="connsiteY24" fmla="*/ 111064 h 458042"/>
                <a:gd name="connsiteX25" fmla="*/ 158488 w 338552"/>
                <a:gd name="connsiteY25" fmla="*/ 115844 h 458042"/>
                <a:gd name="connsiteX26" fmla="*/ 150025 w 338552"/>
                <a:gd name="connsiteY26" fmla="*/ 123511 h 458042"/>
                <a:gd name="connsiteX27" fmla="*/ 147236 w 338552"/>
                <a:gd name="connsiteY27" fmla="*/ 133469 h 458042"/>
                <a:gd name="connsiteX28" fmla="*/ 155202 w 338552"/>
                <a:gd name="connsiteY28" fmla="*/ 149898 h 458042"/>
                <a:gd name="connsiteX29" fmla="*/ 176213 w 338552"/>
                <a:gd name="connsiteY29" fmla="*/ 163142 h 458042"/>
                <a:gd name="connsiteX30" fmla="*/ 206085 w 338552"/>
                <a:gd name="connsiteY30" fmla="*/ 174195 h 458042"/>
                <a:gd name="connsiteX31" fmla="*/ 240538 w 338552"/>
                <a:gd name="connsiteY31" fmla="*/ 187040 h 458042"/>
                <a:gd name="connsiteX32" fmla="*/ 274891 w 338552"/>
                <a:gd name="connsiteY32" fmla="*/ 204565 h 458042"/>
                <a:gd name="connsiteX33" fmla="*/ 304763 w 338552"/>
                <a:gd name="connsiteY33" fmla="*/ 229757 h 458042"/>
                <a:gd name="connsiteX34" fmla="*/ 326072 w 338552"/>
                <a:gd name="connsiteY34" fmla="*/ 265604 h 458042"/>
                <a:gd name="connsiteX35" fmla="*/ 333938 w 338552"/>
                <a:gd name="connsiteY35" fmla="*/ 314595 h 458042"/>
                <a:gd name="connsiteX36" fmla="*/ 320894 w 338552"/>
                <a:gd name="connsiteY36" fmla="*/ 372248 h 458042"/>
                <a:gd name="connsiteX37" fmla="*/ 284450 w 338552"/>
                <a:gd name="connsiteY37" fmla="*/ 415762 h 458042"/>
                <a:gd name="connsiteX38" fmla="*/ 226996 w 338552"/>
                <a:gd name="connsiteY38" fmla="*/ 443544 h 458042"/>
                <a:gd name="connsiteX39" fmla="*/ 152016 w 338552"/>
                <a:gd name="connsiteY39" fmla="*/ 453501 h 458042"/>
                <a:gd name="connsiteX40" fmla="*/ 114676 w 338552"/>
                <a:gd name="connsiteY40" fmla="*/ 451410 h 458042"/>
                <a:gd name="connsiteX41" fmla="*/ 78630 w 338552"/>
                <a:gd name="connsiteY41" fmla="*/ 445336 h 458042"/>
                <a:gd name="connsiteX42" fmla="*/ 44675 w 338552"/>
                <a:gd name="connsiteY42" fmla="*/ 435378 h 458042"/>
                <a:gd name="connsiteX43" fmla="*/ 14106 w 338552"/>
                <a:gd name="connsiteY43" fmla="*/ 421239 h 45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8552" h="458042">
                  <a:moveTo>
                    <a:pt x="39099" y="319872"/>
                  </a:moveTo>
                  <a:cubicBezTo>
                    <a:pt x="56156" y="329743"/>
                    <a:pt x="74258" y="337691"/>
                    <a:pt x="93068" y="343571"/>
                  </a:cubicBezTo>
                  <a:cubicBezTo>
                    <a:pt x="110006" y="348804"/>
                    <a:pt x="127620" y="351490"/>
                    <a:pt x="145345" y="351537"/>
                  </a:cubicBezTo>
                  <a:cubicBezTo>
                    <a:pt x="152723" y="351661"/>
                    <a:pt x="160102" y="351028"/>
                    <a:pt x="167351" y="349645"/>
                  </a:cubicBezTo>
                  <a:cubicBezTo>
                    <a:pt x="172658" y="348706"/>
                    <a:pt x="177746" y="346816"/>
                    <a:pt x="182386" y="344069"/>
                  </a:cubicBezTo>
                  <a:cubicBezTo>
                    <a:pt x="185881" y="341874"/>
                    <a:pt x="188879" y="338954"/>
                    <a:pt x="191149" y="335505"/>
                  </a:cubicBezTo>
                  <a:cubicBezTo>
                    <a:pt x="193100" y="332297"/>
                    <a:pt x="194096" y="328604"/>
                    <a:pt x="194036" y="324851"/>
                  </a:cubicBezTo>
                  <a:cubicBezTo>
                    <a:pt x="194146" y="318130"/>
                    <a:pt x="191268" y="311707"/>
                    <a:pt x="186170" y="307326"/>
                  </a:cubicBezTo>
                  <a:cubicBezTo>
                    <a:pt x="179817" y="301963"/>
                    <a:pt x="172698" y="297567"/>
                    <a:pt x="165060" y="294281"/>
                  </a:cubicBezTo>
                  <a:cubicBezTo>
                    <a:pt x="155332" y="289801"/>
                    <a:pt x="145364" y="285877"/>
                    <a:pt x="135188" y="282532"/>
                  </a:cubicBezTo>
                  <a:cubicBezTo>
                    <a:pt x="123906" y="278880"/>
                    <a:pt x="112455" y="274599"/>
                    <a:pt x="100835" y="269687"/>
                  </a:cubicBezTo>
                  <a:cubicBezTo>
                    <a:pt x="89045" y="264675"/>
                    <a:pt x="77624" y="258818"/>
                    <a:pt x="66681" y="252161"/>
                  </a:cubicBezTo>
                  <a:cubicBezTo>
                    <a:pt x="55528" y="245459"/>
                    <a:pt x="45452" y="237099"/>
                    <a:pt x="36809" y="227367"/>
                  </a:cubicBezTo>
                  <a:cubicBezTo>
                    <a:pt x="27713" y="217091"/>
                    <a:pt x="20561" y="205249"/>
                    <a:pt x="15699" y="192417"/>
                  </a:cubicBezTo>
                  <a:cubicBezTo>
                    <a:pt x="10124" y="176907"/>
                    <a:pt x="7457" y="160501"/>
                    <a:pt x="7832" y="144024"/>
                  </a:cubicBezTo>
                  <a:cubicBezTo>
                    <a:pt x="7550" y="124558"/>
                    <a:pt x="11811" y="105294"/>
                    <a:pt x="20279" y="87764"/>
                  </a:cubicBezTo>
                  <a:cubicBezTo>
                    <a:pt x="28788" y="70960"/>
                    <a:pt x="41050" y="56342"/>
                    <a:pt x="56126" y="45047"/>
                  </a:cubicBezTo>
                  <a:cubicBezTo>
                    <a:pt x="73054" y="32595"/>
                    <a:pt x="92122" y="23347"/>
                    <a:pt x="112385" y="17763"/>
                  </a:cubicBezTo>
                  <a:cubicBezTo>
                    <a:pt x="136522" y="10962"/>
                    <a:pt x="161496" y="7610"/>
                    <a:pt x="186568" y="7806"/>
                  </a:cubicBezTo>
                  <a:cubicBezTo>
                    <a:pt x="209042" y="7729"/>
                    <a:pt x="231456" y="10168"/>
                    <a:pt x="253383" y="15075"/>
                  </a:cubicBezTo>
                  <a:cubicBezTo>
                    <a:pt x="274074" y="19621"/>
                    <a:pt x="294139" y="26677"/>
                    <a:pt x="313127" y="36085"/>
                  </a:cubicBezTo>
                  <a:lnTo>
                    <a:pt x="287238" y="135659"/>
                  </a:lnTo>
                  <a:cubicBezTo>
                    <a:pt x="272372" y="127330"/>
                    <a:pt x="256559" y="120812"/>
                    <a:pt x="240139" y="116242"/>
                  </a:cubicBezTo>
                  <a:cubicBezTo>
                    <a:pt x="224297" y="111726"/>
                    <a:pt x="207917" y="109413"/>
                    <a:pt x="191448" y="109372"/>
                  </a:cubicBezTo>
                  <a:cubicBezTo>
                    <a:pt x="185065" y="109310"/>
                    <a:pt x="178702" y="109876"/>
                    <a:pt x="172429" y="111064"/>
                  </a:cubicBezTo>
                  <a:cubicBezTo>
                    <a:pt x="167580" y="111973"/>
                    <a:pt x="162880" y="113583"/>
                    <a:pt x="158488" y="115844"/>
                  </a:cubicBezTo>
                  <a:cubicBezTo>
                    <a:pt x="155023" y="117582"/>
                    <a:pt x="152096" y="120233"/>
                    <a:pt x="150025" y="123511"/>
                  </a:cubicBezTo>
                  <a:cubicBezTo>
                    <a:pt x="148232" y="126527"/>
                    <a:pt x="147276" y="129962"/>
                    <a:pt x="147236" y="133469"/>
                  </a:cubicBezTo>
                  <a:cubicBezTo>
                    <a:pt x="147077" y="139911"/>
                    <a:pt x="150045" y="146034"/>
                    <a:pt x="155202" y="149898"/>
                  </a:cubicBezTo>
                  <a:cubicBezTo>
                    <a:pt x="161535" y="155302"/>
                    <a:pt x="168605" y="159763"/>
                    <a:pt x="176213" y="163142"/>
                  </a:cubicBezTo>
                  <a:cubicBezTo>
                    <a:pt x="185075" y="166826"/>
                    <a:pt x="195132" y="170510"/>
                    <a:pt x="206085" y="174195"/>
                  </a:cubicBezTo>
                  <a:cubicBezTo>
                    <a:pt x="217038" y="177879"/>
                    <a:pt x="228688" y="182061"/>
                    <a:pt x="240538" y="187040"/>
                  </a:cubicBezTo>
                  <a:cubicBezTo>
                    <a:pt x="252357" y="192122"/>
                    <a:pt x="263838" y="197976"/>
                    <a:pt x="274891" y="204565"/>
                  </a:cubicBezTo>
                  <a:cubicBezTo>
                    <a:pt x="286093" y="211359"/>
                    <a:pt x="296180" y="219858"/>
                    <a:pt x="304763" y="229757"/>
                  </a:cubicBezTo>
                  <a:cubicBezTo>
                    <a:pt x="313924" y="240357"/>
                    <a:pt x="321133" y="252493"/>
                    <a:pt x="326072" y="265604"/>
                  </a:cubicBezTo>
                  <a:cubicBezTo>
                    <a:pt x="331658" y="281317"/>
                    <a:pt x="334327" y="297921"/>
                    <a:pt x="333938" y="314595"/>
                  </a:cubicBezTo>
                  <a:cubicBezTo>
                    <a:pt x="334207" y="334573"/>
                    <a:pt x="329736" y="354331"/>
                    <a:pt x="320894" y="372248"/>
                  </a:cubicBezTo>
                  <a:cubicBezTo>
                    <a:pt x="312381" y="389448"/>
                    <a:pt x="299894" y="404367"/>
                    <a:pt x="284450" y="415762"/>
                  </a:cubicBezTo>
                  <a:cubicBezTo>
                    <a:pt x="267144" y="428438"/>
                    <a:pt x="247677" y="437852"/>
                    <a:pt x="226996" y="443544"/>
                  </a:cubicBezTo>
                  <a:cubicBezTo>
                    <a:pt x="202590" y="450354"/>
                    <a:pt x="177348" y="453706"/>
                    <a:pt x="152016" y="453501"/>
                  </a:cubicBezTo>
                  <a:cubicBezTo>
                    <a:pt x="139539" y="453505"/>
                    <a:pt x="127073" y="452807"/>
                    <a:pt x="114676" y="451410"/>
                  </a:cubicBezTo>
                  <a:cubicBezTo>
                    <a:pt x="102557" y="450074"/>
                    <a:pt x="90519" y="448045"/>
                    <a:pt x="78630" y="445336"/>
                  </a:cubicBezTo>
                  <a:cubicBezTo>
                    <a:pt x="67089" y="442847"/>
                    <a:pt x="55738" y="439519"/>
                    <a:pt x="44675" y="435378"/>
                  </a:cubicBezTo>
                  <a:cubicBezTo>
                    <a:pt x="34150" y="431426"/>
                    <a:pt x="23933" y="426701"/>
                    <a:pt x="14106" y="421239"/>
                  </a:cubicBezTo>
                  <a:close/>
                </a:path>
              </a:pathLst>
            </a:custGeom>
            <a:grpFill/>
            <a:ln w="9945" cap="flat">
              <a:noFill/>
              <a:prstDash val="solid"/>
              <a:miter/>
            </a:ln>
          </p:spPr>
          <p:txBody>
            <a:bodyPr rtlCol="0" anchor="ctr"/>
            <a:lstStyle/>
            <a:p>
              <a:endParaRPr lang="fi-FI"/>
            </a:p>
          </p:txBody>
        </p:sp>
        <p:sp>
          <p:nvSpPr>
            <p:cNvPr id="36" name="Vapaamuotoinen: Muoto 35">
              <a:extLst>
                <a:ext uri="{FF2B5EF4-FFF2-40B4-BE49-F238E27FC236}">
                  <a16:creationId xmlns:a16="http://schemas.microsoft.com/office/drawing/2014/main" id="{04ED2007-AF16-41E7-9C09-A7598E1FC230}"/>
                </a:ext>
              </a:extLst>
            </p:cNvPr>
            <p:cNvSpPr/>
            <p:nvPr/>
          </p:nvSpPr>
          <p:spPr bwMode="black">
            <a:xfrm>
              <a:off x="1747630" y="662248"/>
              <a:ext cx="268851" cy="567574"/>
            </a:xfrm>
            <a:custGeom>
              <a:avLst/>
              <a:gdLst>
                <a:gd name="connsiteX0" fmla="*/ 251456 w 268850"/>
                <a:gd name="connsiteY0" fmla="*/ 421530 h 567574"/>
                <a:gd name="connsiteX1" fmla="*/ 224372 w 268850"/>
                <a:gd name="connsiteY1" fmla="*/ 436167 h 567574"/>
                <a:gd name="connsiteX2" fmla="*/ 195993 w 268850"/>
                <a:gd name="connsiteY2" fmla="*/ 440747 h 567574"/>
                <a:gd name="connsiteX3" fmla="*/ 161043 w 268850"/>
                <a:gd name="connsiteY3" fmla="*/ 428400 h 567574"/>
                <a:gd name="connsiteX4" fmla="*/ 148894 w 268850"/>
                <a:gd name="connsiteY4" fmla="*/ 388570 h 567574"/>
                <a:gd name="connsiteX5" fmla="*/ 148894 w 268850"/>
                <a:gd name="connsiteY5" fmla="*/ 234927 h 567574"/>
                <a:gd name="connsiteX6" fmla="*/ 252253 w 268850"/>
                <a:gd name="connsiteY6" fmla="*/ 234927 h 567574"/>
                <a:gd name="connsiteX7" fmla="*/ 252253 w 268850"/>
                <a:gd name="connsiteY7" fmla="*/ 124499 h 567574"/>
                <a:gd name="connsiteX8" fmla="*/ 149392 w 268850"/>
                <a:gd name="connsiteY8" fmla="*/ 124499 h 567574"/>
                <a:gd name="connsiteX9" fmla="*/ 149392 w 268850"/>
                <a:gd name="connsiteY9" fmla="*/ 7798 h 567574"/>
                <a:gd name="connsiteX10" fmla="*/ 7798 w 268850"/>
                <a:gd name="connsiteY10" fmla="*/ 23729 h 567574"/>
                <a:gd name="connsiteX11" fmla="*/ 7798 w 268850"/>
                <a:gd name="connsiteY11" fmla="*/ 401515 h 567574"/>
                <a:gd name="connsiteX12" fmla="*/ 46731 w 268850"/>
                <a:gd name="connsiteY12" fmla="*/ 522199 h 567574"/>
                <a:gd name="connsiteX13" fmla="*/ 159848 w 268850"/>
                <a:gd name="connsiteY13" fmla="*/ 562029 h 567574"/>
                <a:gd name="connsiteX14" fmla="*/ 217302 w 268850"/>
                <a:gd name="connsiteY14" fmla="*/ 555358 h 567574"/>
                <a:gd name="connsiteX15" fmla="*/ 268583 w 268850"/>
                <a:gd name="connsiteY15" fmla="*/ 535443 h 56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8850" h="567574">
                  <a:moveTo>
                    <a:pt x="251456" y="421530"/>
                  </a:moveTo>
                  <a:cubicBezTo>
                    <a:pt x="243182" y="427690"/>
                    <a:pt x="234060" y="432621"/>
                    <a:pt x="224372" y="436167"/>
                  </a:cubicBezTo>
                  <a:cubicBezTo>
                    <a:pt x="215221" y="439226"/>
                    <a:pt x="205642" y="440773"/>
                    <a:pt x="195993" y="440747"/>
                  </a:cubicBezTo>
                  <a:cubicBezTo>
                    <a:pt x="183138" y="441606"/>
                    <a:pt x="170502" y="437141"/>
                    <a:pt x="161043" y="428400"/>
                  </a:cubicBezTo>
                  <a:cubicBezTo>
                    <a:pt x="151872" y="417262"/>
                    <a:pt x="147500" y="402933"/>
                    <a:pt x="148894" y="388570"/>
                  </a:cubicBezTo>
                  <a:lnTo>
                    <a:pt x="148894" y="234927"/>
                  </a:lnTo>
                  <a:lnTo>
                    <a:pt x="252253" y="234927"/>
                  </a:lnTo>
                  <a:lnTo>
                    <a:pt x="252253" y="124499"/>
                  </a:lnTo>
                  <a:lnTo>
                    <a:pt x="149392" y="124499"/>
                  </a:lnTo>
                  <a:lnTo>
                    <a:pt x="149392" y="7798"/>
                  </a:lnTo>
                  <a:lnTo>
                    <a:pt x="7798" y="23729"/>
                  </a:lnTo>
                  <a:lnTo>
                    <a:pt x="7798" y="401515"/>
                  </a:lnTo>
                  <a:cubicBezTo>
                    <a:pt x="7798" y="455684"/>
                    <a:pt x="20772" y="495912"/>
                    <a:pt x="46731" y="522199"/>
                  </a:cubicBezTo>
                  <a:cubicBezTo>
                    <a:pt x="72690" y="548487"/>
                    <a:pt x="110389" y="561763"/>
                    <a:pt x="159848" y="562029"/>
                  </a:cubicBezTo>
                  <a:cubicBezTo>
                    <a:pt x="179195" y="562087"/>
                    <a:pt x="198482" y="559847"/>
                    <a:pt x="217302" y="555358"/>
                  </a:cubicBezTo>
                  <a:cubicBezTo>
                    <a:pt x="235265" y="551219"/>
                    <a:pt x="252531" y="544512"/>
                    <a:pt x="268583" y="535443"/>
                  </a:cubicBezTo>
                  <a:close/>
                </a:path>
              </a:pathLst>
            </a:custGeom>
            <a:grpFill/>
            <a:ln w="9945" cap="flat">
              <a:noFill/>
              <a:prstDash val="solid"/>
              <a:miter/>
            </a:ln>
          </p:spPr>
          <p:txBody>
            <a:bodyPr rtlCol="0" anchor="ctr"/>
            <a:lstStyle/>
            <a:p>
              <a:endParaRPr lang="fi-FI"/>
            </a:p>
          </p:txBody>
        </p:sp>
        <p:sp>
          <p:nvSpPr>
            <p:cNvPr id="37" name="Vapaamuotoinen: Muoto 36">
              <a:extLst>
                <a:ext uri="{FF2B5EF4-FFF2-40B4-BE49-F238E27FC236}">
                  <a16:creationId xmlns:a16="http://schemas.microsoft.com/office/drawing/2014/main" id="{47C8C5C7-31C8-4B77-BDB4-97A6874A42E1}"/>
                </a:ext>
              </a:extLst>
            </p:cNvPr>
            <p:cNvSpPr/>
            <p:nvPr/>
          </p:nvSpPr>
          <p:spPr bwMode="black">
            <a:xfrm>
              <a:off x="2066525" y="778949"/>
              <a:ext cx="418212" cy="448085"/>
            </a:xfrm>
            <a:custGeom>
              <a:avLst/>
              <a:gdLst>
                <a:gd name="connsiteX0" fmla="*/ 415796 w 418212"/>
                <a:gd name="connsiteY0" fmla="*/ 435271 h 448085"/>
                <a:gd name="connsiteX1" fmla="*/ 304571 w 418212"/>
                <a:gd name="connsiteY1" fmla="*/ 435271 h 448085"/>
                <a:gd name="connsiteX2" fmla="*/ 297900 w 418212"/>
                <a:gd name="connsiteY2" fmla="*/ 398130 h 448085"/>
                <a:gd name="connsiteX3" fmla="*/ 176618 w 418212"/>
                <a:gd name="connsiteY3" fmla="*/ 444830 h 448085"/>
                <a:gd name="connsiteX4" fmla="*/ 110401 w 418212"/>
                <a:gd name="connsiteY4" fmla="*/ 433180 h 448085"/>
                <a:gd name="connsiteX5" fmla="*/ 56830 w 418212"/>
                <a:gd name="connsiteY5" fmla="*/ 399424 h 448085"/>
                <a:gd name="connsiteX6" fmla="*/ 20983 w 418212"/>
                <a:gd name="connsiteY6" fmla="*/ 342368 h 448085"/>
                <a:gd name="connsiteX7" fmla="*/ 7840 w 418212"/>
                <a:gd name="connsiteY7" fmla="*/ 261912 h 448085"/>
                <a:gd name="connsiteX8" fmla="*/ 7840 w 418212"/>
                <a:gd name="connsiteY8" fmla="*/ 7798 h 448085"/>
                <a:gd name="connsiteX9" fmla="*/ 149136 w 418212"/>
                <a:gd name="connsiteY9" fmla="*/ 7798 h 448085"/>
                <a:gd name="connsiteX10" fmla="*/ 149136 w 418212"/>
                <a:gd name="connsiteY10" fmla="*/ 245681 h 448085"/>
                <a:gd name="connsiteX11" fmla="*/ 154314 w 418212"/>
                <a:gd name="connsiteY11" fmla="*/ 284814 h 448085"/>
                <a:gd name="connsiteX12" fmla="*/ 169050 w 418212"/>
                <a:gd name="connsiteY12" fmla="*/ 310504 h 448085"/>
                <a:gd name="connsiteX13" fmla="*/ 188965 w 418212"/>
                <a:gd name="connsiteY13" fmla="*/ 324245 h 448085"/>
                <a:gd name="connsiteX14" fmla="*/ 212863 w 418212"/>
                <a:gd name="connsiteY14" fmla="*/ 328129 h 448085"/>
                <a:gd name="connsiteX15" fmla="*/ 244727 w 418212"/>
                <a:gd name="connsiteY15" fmla="*/ 320860 h 448085"/>
                <a:gd name="connsiteX16" fmla="*/ 273703 w 418212"/>
                <a:gd name="connsiteY16" fmla="*/ 299451 h 448085"/>
                <a:gd name="connsiteX17" fmla="*/ 273703 w 418212"/>
                <a:gd name="connsiteY17" fmla="*/ 7798 h 448085"/>
                <a:gd name="connsiteX18" fmla="*/ 415398 w 418212"/>
                <a:gd name="connsiteY18" fmla="*/ 7798 h 44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8212" h="448085">
                  <a:moveTo>
                    <a:pt x="415796" y="435271"/>
                  </a:moveTo>
                  <a:lnTo>
                    <a:pt x="304571" y="435271"/>
                  </a:lnTo>
                  <a:lnTo>
                    <a:pt x="297900" y="398130"/>
                  </a:lnTo>
                  <a:cubicBezTo>
                    <a:pt x="265070" y="428861"/>
                    <a:pt x="221576" y="445611"/>
                    <a:pt x="176618" y="444830"/>
                  </a:cubicBezTo>
                  <a:cubicBezTo>
                    <a:pt x="154035" y="444866"/>
                    <a:pt x="131620" y="440922"/>
                    <a:pt x="110401" y="433180"/>
                  </a:cubicBezTo>
                  <a:cubicBezTo>
                    <a:pt x="90277" y="426009"/>
                    <a:pt x="71985" y="414483"/>
                    <a:pt x="56830" y="399424"/>
                  </a:cubicBezTo>
                  <a:cubicBezTo>
                    <a:pt x="40918" y="383207"/>
                    <a:pt x="28690" y="363745"/>
                    <a:pt x="20983" y="342368"/>
                  </a:cubicBezTo>
                  <a:cubicBezTo>
                    <a:pt x="11763" y="316567"/>
                    <a:pt x="7312" y="289306"/>
                    <a:pt x="7840" y="261912"/>
                  </a:cubicBezTo>
                  <a:lnTo>
                    <a:pt x="7840" y="7798"/>
                  </a:lnTo>
                  <a:lnTo>
                    <a:pt x="149136" y="7798"/>
                  </a:lnTo>
                  <a:lnTo>
                    <a:pt x="149136" y="245681"/>
                  </a:lnTo>
                  <a:cubicBezTo>
                    <a:pt x="148847" y="258913"/>
                    <a:pt x="150599" y="272111"/>
                    <a:pt x="154314" y="284814"/>
                  </a:cubicBezTo>
                  <a:cubicBezTo>
                    <a:pt x="157350" y="294324"/>
                    <a:pt x="162379" y="303081"/>
                    <a:pt x="169050" y="310504"/>
                  </a:cubicBezTo>
                  <a:cubicBezTo>
                    <a:pt x="174457" y="316653"/>
                    <a:pt x="181298" y="321373"/>
                    <a:pt x="188965" y="324245"/>
                  </a:cubicBezTo>
                  <a:cubicBezTo>
                    <a:pt x="196662" y="326847"/>
                    <a:pt x="204738" y="328159"/>
                    <a:pt x="212863" y="328129"/>
                  </a:cubicBezTo>
                  <a:cubicBezTo>
                    <a:pt x="223896" y="328176"/>
                    <a:pt x="234799" y="325690"/>
                    <a:pt x="244727" y="320860"/>
                  </a:cubicBezTo>
                  <a:cubicBezTo>
                    <a:pt x="255581" y="315502"/>
                    <a:pt x="265389" y="308253"/>
                    <a:pt x="273703" y="299451"/>
                  </a:cubicBezTo>
                  <a:lnTo>
                    <a:pt x="273703" y="7798"/>
                  </a:lnTo>
                  <a:lnTo>
                    <a:pt x="415398" y="7798"/>
                  </a:lnTo>
                  <a:close/>
                </a:path>
              </a:pathLst>
            </a:custGeom>
            <a:grpFill/>
            <a:ln w="9945" cap="flat">
              <a:noFill/>
              <a:prstDash val="solid"/>
              <a:miter/>
            </a:ln>
          </p:spPr>
          <p:txBody>
            <a:bodyPr rtlCol="0" anchor="ctr"/>
            <a:lstStyle/>
            <a:p>
              <a:endParaRPr lang="fi-FI"/>
            </a:p>
          </p:txBody>
        </p:sp>
        <p:sp>
          <p:nvSpPr>
            <p:cNvPr id="38" name="Vapaamuotoinen: Muoto 37">
              <a:extLst>
                <a:ext uri="{FF2B5EF4-FFF2-40B4-BE49-F238E27FC236}">
                  <a16:creationId xmlns:a16="http://schemas.microsoft.com/office/drawing/2014/main" id="{405C9784-437B-453C-8693-00A5DB4C2BCE}"/>
                </a:ext>
              </a:extLst>
            </p:cNvPr>
            <p:cNvSpPr/>
            <p:nvPr/>
          </p:nvSpPr>
          <p:spPr bwMode="black">
            <a:xfrm>
              <a:off x="2551793" y="662746"/>
              <a:ext cx="438127" cy="557617"/>
            </a:xfrm>
            <a:custGeom>
              <a:avLst/>
              <a:gdLst>
                <a:gd name="connsiteX0" fmla="*/ 149492 w 438127"/>
                <a:gd name="connsiteY0" fmla="*/ 265198 h 557617"/>
                <a:gd name="connsiteX1" fmla="*/ 221584 w 438127"/>
                <a:gd name="connsiteY1" fmla="*/ 201470 h 557617"/>
                <a:gd name="connsiteX2" fmla="*/ 284515 w 438127"/>
                <a:gd name="connsiteY2" fmla="*/ 124001 h 557617"/>
                <a:gd name="connsiteX3" fmla="*/ 428599 w 438127"/>
                <a:gd name="connsiteY3" fmla="*/ 124001 h 557617"/>
                <a:gd name="connsiteX4" fmla="*/ 371443 w 438127"/>
                <a:gd name="connsiteY4" fmla="*/ 212722 h 557617"/>
                <a:gd name="connsiteX5" fmla="*/ 305425 w 438127"/>
                <a:gd name="connsiteY5" fmla="*/ 291485 h 557617"/>
                <a:gd name="connsiteX6" fmla="*/ 370846 w 438127"/>
                <a:gd name="connsiteY6" fmla="*/ 414758 h 557617"/>
                <a:gd name="connsiteX7" fmla="*/ 434673 w 438127"/>
                <a:gd name="connsiteY7" fmla="*/ 551474 h 557617"/>
                <a:gd name="connsiteX8" fmla="*/ 278640 w 438127"/>
                <a:gd name="connsiteY8" fmla="*/ 551474 h 557617"/>
                <a:gd name="connsiteX9" fmla="*/ 237715 w 438127"/>
                <a:gd name="connsiteY9" fmla="*/ 462753 h 557617"/>
                <a:gd name="connsiteX10" fmla="*/ 193105 w 438127"/>
                <a:gd name="connsiteY10" fmla="*/ 376422 h 557617"/>
                <a:gd name="connsiteX11" fmla="*/ 171697 w 438127"/>
                <a:gd name="connsiteY11" fmla="*/ 391060 h 557617"/>
                <a:gd name="connsiteX12" fmla="*/ 149492 w 438127"/>
                <a:gd name="connsiteY12" fmla="*/ 404403 h 557617"/>
                <a:gd name="connsiteX13" fmla="*/ 149492 w 438127"/>
                <a:gd name="connsiteY13" fmla="*/ 551474 h 557617"/>
                <a:gd name="connsiteX14" fmla="*/ 7798 w 438127"/>
                <a:gd name="connsiteY14" fmla="*/ 551474 h 557617"/>
                <a:gd name="connsiteX15" fmla="*/ 7798 w 438127"/>
                <a:gd name="connsiteY15" fmla="*/ 23729 h 557617"/>
                <a:gd name="connsiteX16" fmla="*/ 149492 w 438127"/>
                <a:gd name="connsiteY16" fmla="*/ 7798 h 55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8127" h="557617">
                  <a:moveTo>
                    <a:pt x="149492" y="265198"/>
                  </a:moveTo>
                  <a:cubicBezTo>
                    <a:pt x="175302" y="246052"/>
                    <a:pt x="199419" y="224731"/>
                    <a:pt x="221584" y="201470"/>
                  </a:cubicBezTo>
                  <a:cubicBezTo>
                    <a:pt x="244556" y="177332"/>
                    <a:pt x="265596" y="151430"/>
                    <a:pt x="284515" y="124001"/>
                  </a:cubicBezTo>
                  <a:lnTo>
                    <a:pt x="428599" y="124001"/>
                  </a:lnTo>
                  <a:cubicBezTo>
                    <a:pt x="411691" y="154901"/>
                    <a:pt x="392593" y="184550"/>
                    <a:pt x="371443" y="212722"/>
                  </a:cubicBezTo>
                  <a:cubicBezTo>
                    <a:pt x="350821" y="240110"/>
                    <a:pt x="328786" y="266400"/>
                    <a:pt x="305425" y="291485"/>
                  </a:cubicBezTo>
                  <a:cubicBezTo>
                    <a:pt x="328258" y="330651"/>
                    <a:pt x="350065" y="371742"/>
                    <a:pt x="370846" y="414758"/>
                  </a:cubicBezTo>
                  <a:cubicBezTo>
                    <a:pt x="391627" y="457775"/>
                    <a:pt x="412896" y="503347"/>
                    <a:pt x="434673" y="551474"/>
                  </a:cubicBezTo>
                  <a:lnTo>
                    <a:pt x="278640" y="551474"/>
                  </a:lnTo>
                  <a:cubicBezTo>
                    <a:pt x="265367" y="520938"/>
                    <a:pt x="251725" y="491364"/>
                    <a:pt x="237715" y="462753"/>
                  </a:cubicBezTo>
                  <a:cubicBezTo>
                    <a:pt x="223774" y="434076"/>
                    <a:pt x="208938" y="405398"/>
                    <a:pt x="193105" y="376422"/>
                  </a:cubicBezTo>
                  <a:cubicBezTo>
                    <a:pt x="186235" y="381501"/>
                    <a:pt x="179066" y="386380"/>
                    <a:pt x="171697" y="391060"/>
                  </a:cubicBezTo>
                  <a:cubicBezTo>
                    <a:pt x="164328" y="395740"/>
                    <a:pt x="156960" y="400221"/>
                    <a:pt x="149492" y="404403"/>
                  </a:cubicBezTo>
                  <a:lnTo>
                    <a:pt x="149492" y="551474"/>
                  </a:lnTo>
                  <a:lnTo>
                    <a:pt x="7798" y="551474"/>
                  </a:lnTo>
                  <a:lnTo>
                    <a:pt x="7798" y="23729"/>
                  </a:lnTo>
                  <a:lnTo>
                    <a:pt x="149492" y="7798"/>
                  </a:lnTo>
                  <a:close/>
                </a:path>
              </a:pathLst>
            </a:custGeom>
            <a:grpFill/>
            <a:ln w="9945" cap="flat">
              <a:noFill/>
              <a:prstDash val="solid"/>
              <a:miter/>
            </a:ln>
          </p:spPr>
          <p:txBody>
            <a:bodyPr rtlCol="0" anchor="ctr"/>
            <a:lstStyle/>
            <a:p>
              <a:endParaRPr lang="fi-FI"/>
            </a:p>
          </p:txBody>
        </p:sp>
      </p:grpSp>
      <p:sp>
        <p:nvSpPr>
          <p:cNvPr id="10" name="Päivämäärän paikkamerkki 9">
            <a:extLst>
              <a:ext uri="{FF2B5EF4-FFF2-40B4-BE49-F238E27FC236}">
                <a16:creationId xmlns:a16="http://schemas.microsoft.com/office/drawing/2014/main" id="{34BE538F-77BC-4517-BA25-58D288E22AE8}"/>
              </a:ext>
            </a:extLst>
          </p:cNvPr>
          <p:cNvSpPr>
            <a:spLocks noGrp="1"/>
          </p:cNvSpPr>
          <p:nvPr>
            <p:ph type="dt" sz="half" idx="10"/>
          </p:nvPr>
        </p:nvSpPr>
        <p:spPr/>
        <p:txBody>
          <a:bodyPr/>
          <a:lstStyle>
            <a:lvl1pPr>
              <a:defRPr>
                <a:solidFill>
                  <a:schemeClr val="bg1"/>
                </a:solidFill>
              </a:defRPr>
            </a:lvl1pPr>
          </a:lstStyle>
          <a:p>
            <a:fld id="{7CB7509D-13A7-4A67-B80C-22EF4A2CA274}" type="datetime1">
              <a:rPr lang="fi-FI" smtClean="0"/>
              <a:t>3.10.2024</a:t>
            </a:fld>
            <a:endParaRPr lang="fi-FI"/>
          </a:p>
        </p:txBody>
      </p:sp>
      <p:sp>
        <p:nvSpPr>
          <p:cNvPr id="11" name="Alatunnisteen paikkamerkki 10">
            <a:extLst>
              <a:ext uri="{FF2B5EF4-FFF2-40B4-BE49-F238E27FC236}">
                <a16:creationId xmlns:a16="http://schemas.microsoft.com/office/drawing/2014/main" id="{F9D6B1A9-3F68-460B-A3F4-0B7E9961AEAE}"/>
              </a:ext>
            </a:extLst>
          </p:cNvPr>
          <p:cNvSpPr>
            <a:spLocks noGrp="1"/>
          </p:cNvSpPr>
          <p:nvPr>
            <p:ph type="ftr" sz="quarter" idx="11"/>
          </p:nvPr>
        </p:nvSpPr>
        <p:spPr/>
        <p:txBody>
          <a:bodyPr/>
          <a:lstStyle>
            <a:lvl1pPr>
              <a:defRPr>
                <a:solidFill>
                  <a:schemeClr val="bg1"/>
                </a:solidFill>
              </a:defRPr>
            </a:lvl1pPr>
          </a:lstStyle>
          <a:p>
            <a:r>
              <a:rPr lang="en-US"/>
              <a:t>International Conference on Small Modular Reactors and their Applications</a:t>
            </a:r>
            <a:endParaRPr lang="fi-FI"/>
          </a:p>
        </p:txBody>
      </p:sp>
      <p:sp>
        <p:nvSpPr>
          <p:cNvPr id="12" name="Dian numeron paikkamerkki 11">
            <a:extLst>
              <a:ext uri="{FF2B5EF4-FFF2-40B4-BE49-F238E27FC236}">
                <a16:creationId xmlns:a16="http://schemas.microsoft.com/office/drawing/2014/main" id="{ADDB9992-A7C4-4C15-8BC0-DD47D52E5D33}"/>
              </a:ext>
            </a:extLst>
          </p:cNvPr>
          <p:cNvSpPr>
            <a:spLocks noGrp="1"/>
          </p:cNvSpPr>
          <p:nvPr>
            <p:ph type="sldNum" sz="quarter" idx="12"/>
          </p:nvPr>
        </p:nvSpPr>
        <p:spPr/>
        <p:txBody>
          <a:bodyPr/>
          <a:lstStyle>
            <a:lvl1pPr>
              <a:defRPr>
                <a:solidFill>
                  <a:schemeClr val="bg1"/>
                </a:solid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198994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Otsikkodia kuv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3996000"/>
            <a:ext cx="10713550" cy="1080000"/>
          </a:xfrm>
        </p:spPr>
        <p:txBody>
          <a:bodyPr/>
          <a:lstStyle>
            <a:lvl1pPr algn="l">
              <a:defRPr sz="3200">
                <a:solidFill>
                  <a:schemeClr val="bg1"/>
                </a:solidFill>
              </a:defRPr>
            </a:lvl1pPr>
          </a:lstStyle>
          <a:p>
            <a:r>
              <a:rPr lang="fi-FI"/>
              <a:t>Muokkaa ots. perustyyl. napsautt.</a:t>
            </a:r>
            <a:endParaRPr lang="fi-FI" dirty="0"/>
          </a:p>
        </p:txBody>
      </p:sp>
      <p:sp>
        <p:nvSpPr>
          <p:cNvPr id="3" name="Subtitle 2"/>
          <p:cNvSpPr>
            <a:spLocks noGrp="1"/>
          </p:cNvSpPr>
          <p:nvPr>
            <p:ph type="subTitle" idx="1"/>
          </p:nvPr>
        </p:nvSpPr>
        <p:spPr>
          <a:xfrm>
            <a:off x="504000" y="5328000"/>
            <a:ext cx="10713550" cy="727200"/>
          </a:xfrm>
        </p:spPr>
        <p:txBody>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grpSp>
        <p:nvGrpSpPr>
          <p:cNvPr id="4" name="Kuva 31">
            <a:extLst>
              <a:ext uri="{FF2B5EF4-FFF2-40B4-BE49-F238E27FC236}">
                <a16:creationId xmlns:a16="http://schemas.microsoft.com/office/drawing/2014/main" id="{B5EE0D95-20EA-497C-ABFD-F3C47498F2B8}"/>
              </a:ext>
            </a:extLst>
          </p:cNvPr>
          <p:cNvGrpSpPr/>
          <p:nvPr/>
        </p:nvGrpSpPr>
        <p:grpSpPr bwMode="black">
          <a:xfrm>
            <a:off x="403407" y="405576"/>
            <a:ext cx="2708423" cy="936000"/>
            <a:chOff x="403407" y="405576"/>
            <a:chExt cx="2708423" cy="936000"/>
          </a:xfrm>
          <a:solidFill>
            <a:schemeClr val="bg1"/>
          </a:solidFill>
        </p:grpSpPr>
        <p:sp>
          <p:nvSpPr>
            <p:cNvPr id="5" name="Vapaamuotoinen: Muoto 4">
              <a:extLst>
                <a:ext uri="{FF2B5EF4-FFF2-40B4-BE49-F238E27FC236}">
                  <a16:creationId xmlns:a16="http://schemas.microsoft.com/office/drawing/2014/main" id="{E9DBFB86-B1FE-49CB-B46F-680BDF338914}"/>
                </a:ext>
              </a:extLst>
            </p:cNvPr>
            <p:cNvSpPr/>
            <p:nvPr/>
          </p:nvSpPr>
          <p:spPr bwMode="black">
            <a:xfrm>
              <a:off x="658486" y="649304"/>
              <a:ext cx="189191" cy="189191"/>
            </a:xfrm>
            <a:custGeom>
              <a:avLst/>
              <a:gdLst>
                <a:gd name="connsiteX0" fmla="*/ 95821 w 189191"/>
                <a:gd name="connsiteY0" fmla="*/ 7798 h 189191"/>
                <a:gd name="connsiteX1" fmla="*/ 50714 w 189191"/>
                <a:gd name="connsiteY1" fmla="*/ 49718 h 189191"/>
                <a:gd name="connsiteX2" fmla="*/ 7798 w 189191"/>
                <a:gd name="connsiteY2" fmla="*/ 96021 h 189191"/>
                <a:gd name="connsiteX3" fmla="*/ 44242 w 189191"/>
                <a:gd name="connsiteY3" fmla="*/ 173788 h 189191"/>
                <a:gd name="connsiteX4" fmla="*/ 49420 w 189191"/>
                <a:gd name="connsiteY4" fmla="*/ 182152 h 189191"/>
                <a:gd name="connsiteX5" fmla="*/ 182451 w 189191"/>
                <a:gd name="connsiteY5" fmla="*/ 49121 h 189191"/>
                <a:gd name="connsiteX6" fmla="*/ 174684 w 189191"/>
                <a:gd name="connsiteY6" fmla="*/ 44939 h 189191"/>
                <a:gd name="connsiteX7" fmla="*/ 95821 w 189191"/>
                <a:gd name="connsiteY7" fmla="*/ 7798 h 189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191" h="189191">
                  <a:moveTo>
                    <a:pt x="95821" y="7798"/>
                  </a:moveTo>
                  <a:cubicBezTo>
                    <a:pt x="80487" y="21074"/>
                    <a:pt x="65451" y="35048"/>
                    <a:pt x="50714" y="49718"/>
                  </a:cubicBezTo>
                  <a:cubicBezTo>
                    <a:pt x="35579" y="64754"/>
                    <a:pt x="21340" y="80288"/>
                    <a:pt x="7798" y="96021"/>
                  </a:cubicBezTo>
                  <a:cubicBezTo>
                    <a:pt x="17177" y="123153"/>
                    <a:pt x="29393" y="149219"/>
                    <a:pt x="44242" y="173788"/>
                  </a:cubicBezTo>
                  <a:lnTo>
                    <a:pt x="49420" y="182152"/>
                  </a:lnTo>
                  <a:cubicBezTo>
                    <a:pt x="87800" y="132221"/>
                    <a:pt x="132519" y="87501"/>
                    <a:pt x="182451" y="49121"/>
                  </a:cubicBezTo>
                  <a:cubicBezTo>
                    <a:pt x="179779" y="47885"/>
                    <a:pt x="177186" y="46489"/>
                    <a:pt x="174684" y="44939"/>
                  </a:cubicBezTo>
                  <a:cubicBezTo>
                    <a:pt x="149762" y="29845"/>
                    <a:pt x="123331" y="17397"/>
                    <a:pt x="95821" y="7798"/>
                  </a:cubicBezTo>
                </a:path>
              </a:pathLst>
            </a:custGeom>
            <a:grpFill/>
            <a:ln w="9945" cap="flat">
              <a:noFill/>
              <a:prstDash val="solid"/>
              <a:miter/>
            </a:ln>
          </p:spPr>
          <p:txBody>
            <a:bodyPr rtlCol="0" anchor="ctr"/>
            <a:lstStyle/>
            <a:p>
              <a:endParaRPr lang="fi-FI"/>
            </a:p>
          </p:txBody>
        </p:sp>
        <p:sp>
          <p:nvSpPr>
            <p:cNvPr id="6" name="Vapaamuotoinen: Muoto 5">
              <a:extLst>
                <a:ext uri="{FF2B5EF4-FFF2-40B4-BE49-F238E27FC236}">
                  <a16:creationId xmlns:a16="http://schemas.microsoft.com/office/drawing/2014/main" id="{8997790A-58F5-4400-BA9A-5C80A83D8A72}"/>
                </a:ext>
              </a:extLst>
            </p:cNvPr>
            <p:cNvSpPr/>
            <p:nvPr/>
          </p:nvSpPr>
          <p:spPr bwMode="black">
            <a:xfrm>
              <a:off x="919172" y="908695"/>
              <a:ext cx="318638" cy="318638"/>
            </a:xfrm>
            <a:custGeom>
              <a:avLst/>
              <a:gdLst>
                <a:gd name="connsiteX0" fmla="*/ 282225 w 318638"/>
                <a:gd name="connsiteY0" fmla="*/ 8694 h 318638"/>
                <a:gd name="connsiteX1" fmla="*/ 282225 w 318638"/>
                <a:gd name="connsiteY1" fmla="*/ 7798 h 318638"/>
                <a:gd name="connsiteX2" fmla="*/ 254543 w 318638"/>
                <a:gd name="connsiteY2" fmla="*/ 50216 h 318638"/>
                <a:gd name="connsiteX3" fmla="*/ 251755 w 318638"/>
                <a:gd name="connsiteY3" fmla="*/ 54000 h 318638"/>
                <a:gd name="connsiteX4" fmla="*/ 242793 w 318638"/>
                <a:gd name="connsiteY4" fmla="*/ 66248 h 318638"/>
                <a:gd name="connsiteX5" fmla="*/ 236420 w 318638"/>
                <a:gd name="connsiteY5" fmla="*/ 75010 h 318638"/>
                <a:gd name="connsiteX6" fmla="*/ 220887 w 318638"/>
                <a:gd name="connsiteY6" fmla="*/ 94925 h 318638"/>
                <a:gd name="connsiteX7" fmla="*/ 207942 w 318638"/>
                <a:gd name="connsiteY7" fmla="*/ 208141 h 318638"/>
                <a:gd name="connsiteX8" fmla="*/ 207942 w 318638"/>
                <a:gd name="connsiteY8" fmla="*/ 208141 h 318638"/>
                <a:gd name="connsiteX9" fmla="*/ 94626 w 318638"/>
                <a:gd name="connsiteY9" fmla="*/ 220987 h 318638"/>
                <a:gd name="connsiteX10" fmla="*/ 7798 w 318638"/>
                <a:gd name="connsiteY10" fmla="*/ 282524 h 318638"/>
                <a:gd name="connsiteX11" fmla="*/ 30700 w 318638"/>
                <a:gd name="connsiteY11" fmla="*/ 291684 h 318638"/>
                <a:gd name="connsiteX12" fmla="*/ 147301 w 318638"/>
                <a:gd name="connsiteY12" fmla="*/ 315084 h 318638"/>
                <a:gd name="connsiteX13" fmla="*/ 268981 w 318638"/>
                <a:gd name="connsiteY13" fmla="*/ 269280 h 318638"/>
                <a:gd name="connsiteX14" fmla="*/ 282324 w 318638"/>
                <a:gd name="connsiteY14" fmla="*/ 8594 h 318638"/>
                <a:gd name="connsiteX15" fmla="*/ 282324 w 318638"/>
                <a:gd name="connsiteY15" fmla="*/ 8594 h 31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8638" h="318638">
                  <a:moveTo>
                    <a:pt x="282225" y="8694"/>
                  </a:moveTo>
                  <a:lnTo>
                    <a:pt x="282225" y="7798"/>
                  </a:lnTo>
                  <a:cubicBezTo>
                    <a:pt x="273529" y="22136"/>
                    <a:pt x="264301" y="36276"/>
                    <a:pt x="254543" y="50216"/>
                  </a:cubicBezTo>
                  <a:cubicBezTo>
                    <a:pt x="253647" y="51511"/>
                    <a:pt x="252751" y="52805"/>
                    <a:pt x="251755" y="54000"/>
                  </a:cubicBezTo>
                  <a:cubicBezTo>
                    <a:pt x="248900" y="58182"/>
                    <a:pt x="245913" y="62265"/>
                    <a:pt x="242793" y="66248"/>
                  </a:cubicBezTo>
                  <a:cubicBezTo>
                    <a:pt x="240702" y="69235"/>
                    <a:pt x="238611" y="72123"/>
                    <a:pt x="236420" y="75010"/>
                  </a:cubicBezTo>
                  <a:cubicBezTo>
                    <a:pt x="231309" y="81649"/>
                    <a:pt x="226131" y="88287"/>
                    <a:pt x="220887" y="94925"/>
                  </a:cubicBezTo>
                  <a:cubicBezTo>
                    <a:pt x="233732" y="144712"/>
                    <a:pt x="229948" y="186135"/>
                    <a:pt x="207942" y="208141"/>
                  </a:cubicBezTo>
                  <a:lnTo>
                    <a:pt x="207942" y="208141"/>
                  </a:lnTo>
                  <a:cubicBezTo>
                    <a:pt x="186036" y="229351"/>
                    <a:pt x="145111" y="233732"/>
                    <a:pt x="94626" y="220987"/>
                  </a:cubicBezTo>
                  <a:cubicBezTo>
                    <a:pt x="67118" y="243451"/>
                    <a:pt x="38107" y="264012"/>
                    <a:pt x="7798" y="282524"/>
                  </a:cubicBezTo>
                  <a:cubicBezTo>
                    <a:pt x="15465" y="285810"/>
                    <a:pt x="23132" y="288896"/>
                    <a:pt x="30700" y="291684"/>
                  </a:cubicBezTo>
                  <a:cubicBezTo>
                    <a:pt x="67888" y="306283"/>
                    <a:pt x="107360" y="314205"/>
                    <a:pt x="147301" y="315084"/>
                  </a:cubicBezTo>
                  <a:cubicBezTo>
                    <a:pt x="197088" y="315084"/>
                    <a:pt x="238511" y="299750"/>
                    <a:pt x="268981" y="269280"/>
                  </a:cubicBezTo>
                  <a:cubicBezTo>
                    <a:pt x="324842" y="213319"/>
                    <a:pt x="328726" y="117130"/>
                    <a:pt x="282324" y="8594"/>
                  </a:cubicBezTo>
                  <a:lnTo>
                    <a:pt x="282324" y="8594"/>
                  </a:lnTo>
                </a:path>
              </a:pathLst>
            </a:custGeom>
            <a:grpFill/>
            <a:ln w="9945" cap="flat">
              <a:noFill/>
              <a:prstDash val="solid"/>
              <a:miter/>
            </a:ln>
          </p:spPr>
          <p:txBody>
            <a:bodyPr rtlCol="0" anchor="ctr"/>
            <a:lstStyle/>
            <a:p>
              <a:endParaRPr lang="fi-FI"/>
            </a:p>
          </p:txBody>
        </p:sp>
        <p:sp>
          <p:nvSpPr>
            <p:cNvPr id="33" name="Vapaamuotoinen: Muoto 32">
              <a:extLst>
                <a:ext uri="{FF2B5EF4-FFF2-40B4-BE49-F238E27FC236}">
                  <a16:creationId xmlns:a16="http://schemas.microsoft.com/office/drawing/2014/main" id="{CFDC51E3-6481-4CE0-A1B8-9C54756C093E}"/>
                </a:ext>
              </a:extLst>
            </p:cNvPr>
            <p:cNvSpPr/>
            <p:nvPr/>
          </p:nvSpPr>
          <p:spPr bwMode="black">
            <a:xfrm>
              <a:off x="516686" y="908496"/>
              <a:ext cx="318638" cy="318638"/>
            </a:xfrm>
            <a:custGeom>
              <a:avLst/>
              <a:gdLst>
                <a:gd name="connsiteX0" fmla="*/ 114547 w 318638"/>
                <a:gd name="connsiteY0" fmla="*/ 208141 h 318638"/>
                <a:gd name="connsiteX1" fmla="*/ 101801 w 318638"/>
                <a:gd name="connsiteY1" fmla="*/ 95124 h 318638"/>
                <a:gd name="connsiteX2" fmla="*/ 40165 w 318638"/>
                <a:gd name="connsiteY2" fmla="*/ 7798 h 318638"/>
                <a:gd name="connsiteX3" fmla="*/ 53309 w 318638"/>
                <a:gd name="connsiteY3" fmla="*/ 269479 h 318638"/>
                <a:gd name="connsiteX4" fmla="*/ 314890 w 318638"/>
                <a:gd name="connsiteY4" fmla="*/ 282723 h 318638"/>
                <a:gd name="connsiteX5" fmla="*/ 228062 w 318638"/>
                <a:gd name="connsiteY5" fmla="*/ 221186 h 318638"/>
                <a:gd name="connsiteX6" fmla="*/ 114945 w 318638"/>
                <a:gd name="connsiteY6" fmla="*/ 208141 h 31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638" h="318638">
                  <a:moveTo>
                    <a:pt x="114547" y="208141"/>
                  </a:moveTo>
                  <a:cubicBezTo>
                    <a:pt x="92740" y="186434"/>
                    <a:pt x="89255" y="145210"/>
                    <a:pt x="101801" y="95124"/>
                  </a:cubicBezTo>
                  <a:cubicBezTo>
                    <a:pt x="79244" y="67488"/>
                    <a:pt x="58648" y="38308"/>
                    <a:pt x="40165" y="7798"/>
                  </a:cubicBezTo>
                  <a:cubicBezTo>
                    <a:pt x="-6635" y="117329"/>
                    <a:pt x="-3051" y="213120"/>
                    <a:pt x="53309" y="269479"/>
                  </a:cubicBezTo>
                  <a:cubicBezTo>
                    <a:pt x="109668" y="325838"/>
                    <a:pt x="205359" y="329224"/>
                    <a:pt x="314890" y="282723"/>
                  </a:cubicBezTo>
                  <a:cubicBezTo>
                    <a:pt x="284549" y="264259"/>
                    <a:pt x="255535" y="243696"/>
                    <a:pt x="228062" y="221186"/>
                  </a:cubicBezTo>
                  <a:cubicBezTo>
                    <a:pt x="178274" y="233931"/>
                    <a:pt x="137051" y="230247"/>
                    <a:pt x="114945" y="208141"/>
                  </a:cubicBezTo>
                </a:path>
              </a:pathLst>
            </a:custGeom>
            <a:grpFill/>
            <a:ln w="9945" cap="flat">
              <a:noFill/>
              <a:prstDash val="solid"/>
              <a:miter/>
            </a:ln>
          </p:spPr>
          <p:txBody>
            <a:bodyPr rtlCol="0" anchor="ctr"/>
            <a:lstStyle/>
            <a:p>
              <a:endParaRPr lang="fi-FI"/>
            </a:p>
          </p:txBody>
        </p:sp>
        <p:sp>
          <p:nvSpPr>
            <p:cNvPr id="34" name="Vapaamuotoinen: Muoto 33">
              <a:extLst>
                <a:ext uri="{FF2B5EF4-FFF2-40B4-BE49-F238E27FC236}">
                  <a16:creationId xmlns:a16="http://schemas.microsoft.com/office/drawing/2014/main" id="{109A140A-6E32-4540-89F5-80BE0F3C8804}"/>
                </a:ext>
              </a:extLst>
            </p:cNvPr>
            <p:cNvSpPr/>
            <p:nvPr/>
          </p:nvSpPr>
          <p:spPr bwMode="black">
            <a:xfrm>
              <a:off x="517023" y="507725"/>
              <a:ext cx="716936" cy="657191"/>
            </a:xfrm>
            <a:custGeom>
              <a:avLst/>
              <a:gdLst>
                <a:gd name="connsiteX0" fmla="*/ 362051 w 716935"/>
                <a:gd name="connsiteY0" fmla="*/ 560121 h 657191"/>
                <a:gd name="connsiteX1" fmla="*/ 253415 w 716935"/>
                <a:gd name="connsiteY1" fmla="*/ 470504 h 657191"/>
                <a:gd name="connsiteX2" fmla="*/ 148564 w 716935"/>
                <a:gd name="connsiteY2" fmla="*/ 337074 h 657191"/>
                <a:gd name="connsiteX3" fmla="*/ 114210 w 716935"/>
                <a:gd name="connsiteY3" fmla="*/ 114127 h 657191"/>
                <a:gd name="connsiteX4" fmla="*/ 175050 w 716935"/>
                <a:gd name="connsiteY4" fmla="*/ 93714 h 657191"/>
                <a:gd name="connsiteX5" fmla="*/ 338950 w 716935"/>
                <a:gd name="connsiteY5" fmla="*/ 149576 h 657191"/>
                <a:gd name="connsiteX6" fmla="*/ 344128 w 716935"/>
                <a:gd name="connsiteY6" fmla="*/ 152364 h 657191"/>
                <a:gd name="connsiteX7" fmla="*/ 346318 w 716935"/>
                <a:gd name="connsiteY7" fmla="*/ 153061 h 657191"/>
                <a:gd name="connsiteX8" fmla="*/ 400188 w 716935"/>
                <a:gd name="connsiteY8" fmla="*/ 190401 h 657191"/>
                <a:gd name="connsiteX9" fmla="*/ 400188 w 716935"/>
                <a:gd name="connsiteY9" fmla="*/ 190401 h 657191"/>
                <a:gd name="connsiteX10" fmla="*/ 448681 w 716935"/>
                <a:gd name="connsiteY10" fmla="*/ 231227 h 657191"/>
                <a:gd name="connsiteX11" fmla="*/ 454854 w 716935"/>
                <a:gd name="connsiteY11" fmla="*/ 236902 h 657191"/>
                <a:gd name="connsiteX12" fmla="*/ 456846 w 716935"/>
                <a:gd name="connsiteY12" fmla="*/ 238794 h 657191"/>
                <a:gd name="connsiteX13" fmla="*/ 470587 w 716935"/>
                <a:gd name="connsiteY13" fmla="*/ 252237 h 657191"/>
                <a:gd name="connsiteX14" fmla="*/ 533618 w 716935"/>
                <a:gd name="connsiteY14" fmla="*/ 323831 h 657191"/>
                <a:gd name="connsiteX15" fmla="*/ 537402 w 716935"/>
                <a:gd name="connsiteY15" fmla="*/ 317757 h 657191"/>
                <a:gd name="connsiteX16" fmla="*/ 575339 w 716935"/>
                <a:gd name="connsiteY16" fmla="*/ 238097 h 657191"/>
                <a:gd name="connsiteX17" fmla="*/ 532423 w 716935"/>
                <a:gd name="connsiteY17" fmla="*/ 191696 h 657191"/>
                <a:gd name="connsiteX18" fmla="*/ 525254 w 716935"/>
                <a:gd name="connsiteY18" fmla="*/ 184725 h 657191"/>
                <a:gd name="connsiteX19" fmla="*/ 512408 w 716935"/>
                <a:gd name="connsiteY19" fmla="*/ 172478 h 657191"/>
                <a:gd name="connsiteX20" fmla="*/ 505737 w 716935"/>
                <a:gd name="connsiteY20" fmla="*/ 166304 h 657191"/>
                <a:gd name="connsiteX21" fmla="*/ 489506 w 716935"/>
                <a:gd name="connsiteY21" fmla="*/ 151866 h 657191"/>
                <a:gd name="connsiteX22" fmla="*/ 487216 w 716935"/>
                <a:gd name="connsiteY22" fmla="*/ 149775 h 657191"/>
                <a:gd name="connsiteX23" fmla="*/ 487216 w 716935"/>
                <a:gd name="connsiteY23" fmla="*/ 149775 h 657191"/>
                <a:gd name="connsiteX24" fmla="*/ 448482 w 716935"/>
                <a:gd name="connsiteY24" fmla="*/ 118409 h 657191"/>
                <a:gd name="connsiteX25" fmla="*/ 610390 w 716935"/>
                <a:gd name="connsiteY25" fmla="*/ 114824 h 657191"/>
                <a:gd name="connsiteX26" fmla="*/ 574543 w 716935"/>
                <a:gd name="connsiteY26" fmla="*/ 340360 h 657191"/>
                <a:gd name="connsiteX27" fmla="*/ 470587 w 716935"/>
                <a:gd name="connsiteY27" fmla="*/ 470803 h 657191"/>
                <a:gd name="connsiteX28" fmla="*/ 362051 w 716935"/>
                <a:gd name="connsiteY28" fmla="*/ 560420 h 657191"/>
                <a:gd name="connsiteX29" fmla="*/ 648327 w 716935"/>
                <a:gd name="connsiteY29" fmla="*/ 384571 h 657191"/>
                <a:gd name="connsiteX30" fmla="*/ 671130 w 716935"/>
                <a:gd name="connsiteY30" fmla="*/ 53188 h 657191"/>
                <a:gd name="connsiteX31" fmla="*/ 362449 w 716935"/>
                <a:gd name="connsiteY31" fmla="*/ 63145 h 657191"/>
                <a:gd name="connsiteX32" fmla="*/ 53271 w 716935"/>
                <a:gd name="connsiteY32" fmla="*/ 53188 h 657191"/>
                <a:gd name="connsiteX33" fmla="*/ 73883 w 716935"/>
                <a:gd name="connsiteY33" fmla="*/ 381485 h 657191"/>
                <a:gd name="connsiteX34" fmla="*/ 192177 w 716935"/>
                <a:gd name="connsiteY34" fmla="*/ 532141 h 657191"/>
                <a:gd name="connsiteX35" fmla="*/ 338850 w 716935"/>
                <a:gd name="connsiteY35" fmla="*/ 647946 h 657191"/>
                <a:gd name="connsiteX36" fmla="*/ 346518 w 716935"/>
                <a:gd name="connsiteY36" fmla="*/ 651829 h 657191"/>
                <a:gd name="connsiteX37" fmla="*/ 357072 w 716935"/>
                <a:gd name="connsiteY37" fmla="*/ 654418 h 657191"/>
                <a:gd name="connsiteX38" fmla="*/ 362051 w 716935"/>
                <a:gd name="connsiteY38" fmla="*/ 654418 h 657191"/>
                <a:gd name="connsiteX39" fmla="*/ 384256 w 716935"/>
                <a:gd name="connsiteY39" fmla="*/ 648543 h 657191"/>
                <a:gd name="connsiteX40" fmla="*/ 531925 w 716935"/>
                <a:gd name="connsiteY40" fmla="*/ 532141 h 657191"/>
                <a:gd name="connsiteX41" fmla="*/ 648327 w 716935"/>
                <a:gd name="connsiteY41" fmla="*/ 384571 h 65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6935" h="657191">
                  <a:moveTo>
                    <a:pt x="362051" y="560121"/>
                  </a:moveTo>
                  <a:cubicBezTo>
                    <a:pt x="322900" y="534001"/>
                    <a:pt x="286502" y="503974"/>
                    <a:pt x="253415" y="470504"/>
                  </a:cubicBezTo>
                  <a:cubicBezTo>
                    <a:pt x="213092" y="430525"/>
                    <a:pt x="177873" y="385708"/>
                    <a:pt x="148564" y="337074"/>
                  </a:cubicBezTo>
                  <a:cubicBezTo>
                    <a:pt x="91308" y="240388"/>
                    <a:pt x="77567" y="150870"/>
                    <a:pt x="114210" y="114127"/>
                  </a:cubicBezTo>
                  <a:cubicBezTo>
                    <a:pt x="127952" y="100386"/>
                    <a:pt x="149062" y="93714"/>
                    <a:pt x="175050" y="93714"/>
                  </a:cubicBezTo>
                  <a:cubicBezTo>
                    <a:pt x="219162" y="93714"/>
                    <a:pt x="277712" y="112932"/>
                    <a:pt x="338950" y="149576"/>
                  </a:cubicBezTo>
                  <a:cubicBezTo>
                    <a:pt x="340622" y="150602"/>
                    <a:pt x="342350" y="151533"/>
                    <a:pt x="344128" y="152364"/>
                  </a:cubicBezTo>
                  <a:lnTo>
                    <a:pt x="346318" y="153061"/>
                  </a:lnTo>
                  <a:cubicBezTo>
                    <a:pt x="364919" y="164552"/>
                    <a:pt x="382900" y="177016"/>
                    <a:pt x="400188" y="190401"/>
                  </a:cubicBezTo>
                  <a:lnTo>
                    <a:pt x="400188" y="190401"/>
                  </a:lnTo>
                  <a:cubicBezTo>
                    <a:pt x="416717" y="203014"/>
                    <a:pt x="432881" y="216622"/>
                    <a:pt x="448681" y="231227"/>
                  </a:cubicBezTo>
                  <a:lnTo>
                    <a:pt x="454854" y="236902"/>
                  </a:lnTo>
                  <a:lnTo>
                    <a:pt x="456846" y="238794"/>
                  </a:lnTo>
                  <a:cubicBezTo>
                    <a:pt x="461426" y="243275"/>
                    <a:pt x="466007" y="247657"/>
                    <a:pt x="470587" y="252237"/>
                  </a:cubicBezTo>
                  <a:cubicBezTo>
                    <a:pt x="493168" y="274672"/>
                    <a:pt x="514225" y="298590"/>
                    <a:pt x="533618" y="323831"/>
                  </a:cubicBezTo>
                  <a:lnTo>
                    <a:pt x="537402" y="317757"/>
                  </a:lnTo>
                  <a:cubicBezTo>
                    <a:pt x="552806" y="292607"/>
                    <a:pt x="565521" y="265908"/>
                    <a:pt x="575339" y="238097"/>
                  </a:cubicBezTo>
                  <a:cubicBezTo>
                    <a:pt x="561797" y="222365"/>
                    <a:pt x="547558" y="206831"/>
                    <a:pt x="532423" y="191696"/>
                  </a:cubicBezTo>
                  <a:cubicBezTo>
                    <a:pt x="530033" y="189306"/>
                    <a:pt x="527544" y="187115"/>
                    <a:pt x="525254" y="184725"/>
                  </a:cubicBezTo>
                  <a:lnTo>
                    <a:pt x="512408" y="172478"/>
                  </a:lnTo>
                  <a:lnTo>
                    <a:pt x="505737" y="166304"/>
                  </a:lnTo>
                  <a:cubicBezTo>
                    <a:pt x="500360" y="161425"/>
                    <a:pt x="494983" y="156347"/>
                    <a:pt x="489506" y="151866"/>
                  </a:cubicBezTo>
                  <a:lnTo>
                    <a:pt x="487216" y="149775"/>
                  </a:lnTo>
                  <a:lnTo>
                    <a:pt x="487216" y="149775"/>
                  </a:lnTo>
                  <a:cubicBezTo>
                    <a:pt x="474471" y="138822"/>
                    <a:pt x="461559" y="128366"/>
                    <a:pt x="448482" y="118409"/>
                  </a:cubicBezTo>
                  <a:cubicBezTo>
                    <a:pt x="520275" y="88537"/>
                    <a:pt x="581513" y="85948"/>
                    <a:pt x="610390" y="114824"/>
                  </a:cubicBezTo>
                  <a:cubicBezTo>
                    <a:pt x="647531" y="151965"/>
                    <a:pt x="633093" y="242578"/>
                    <a:pt x="574543" y="340360"/>
                  </a:cubicBezTo>
                  <a:cubicBezTo>
                    <a:pt x="545399" y="387959"/>
                    <a:pt x="510483" y="431773"/>
                    <a:pt x="470587" y="470803"/>
                  </a:cubicBezTo>
                  <a:cubicBezTo>
                    <a:pt x="437555" y="504295"/>
                    <a:pt x="401188" y="534322"/>
                    <a:pt x="362051" y="560420"/>
                  </a:cubicBezTo>
                  <a:moveTo>
                    <a:pt x="648327" y="384571"/>
                  </a:moveTo>
                  <a:cubicBezTo>
                    <a:pt x="730178" y="247955"/>
                    <a:pt x="738940" y="120998"/>
                    <a:pt x="671130" y="53188"/>
                  </a:cubicBezTo>
                  <a:cubicBezTo>
                    <a:pt x="607004" y="-10938"/>
                    <a:pt x="490004" y="-6557"/>
                    <a:pt x="362449" y="63145"/>
                  </a:cubicBezTo>
                  <a:cubicBezTo>
                    <a:pt x="234397" y="-6557"/>
                    <a:pt x="117397" y="-11038"/>
                    <a:pt x="53271" y="53188"/>
                  </a:cubicBezTo>
                  <a:cubicBezTo>
                    <a:pt x="-14041" y="120301"/>
                    <a:pt x="-6175" y="246362"/>
                    <a:pt x="73883" y="381485"/>
                  </a:cubicBezTo>
                  <a:cubicBezTo>
                    <a:pt x="106894" y="436429"/>
                    <a:pt x="146632" y="487039"/>
                    <a:pt x="192177" y="532141"/>
                  </a:cubicBezTo>
                  <a:cubicBezTo>
                    <a:pt x="236171" y="576571"/>
                    <a:pt x="285427" y="615460"/>
                    <a:pt x="338850" y="647946"/>
                  </a:cubicBezTo>
                  <a:cubicBezTo>
                    <a:pt x="341246" y="649534"/>
                    <a:pt x="343819" y="650838"/>
                    <a:pt x="346518" y="651829"/>
                  </a:cubicBezTo>
                  <a:cubicBezTo>
                    <a:pt x="349916" y="653123"/>
                    <a:pt x="353461" y="653993"/>
                    <a:pt x="357072" y="654418"/>
                  </a:cubicBezTo>
                  <a:cubicBezTo>
                    <a:pt x="358730" y="654518"/>
                    <a:pt x="360393" y="654518"/>
                    <a:pt x="362051" y="654418"/>
                  </a:cubicBezTo>
                  <a:cubicBezTo>
                    <a:pt x="369849" y="654509"/>
                    <a:pt x="377524" y="652479"/>
                    <a:pt x="384256" y="648543"/>
                  </a:cubicBezTo>
                  <a:cubicBezTo>
                    <a:pt x="438054" y="615928"/>
                    <a:pt x="487647" y="576835"/>
                    <a:pt x="531925" y="532141"/>
                  </a:cubicBezTo>
                  <a:cubicBezTo>
                    <a:pt x="576564" y="487851"/>
                    <a:pt x="615651" y="438298"/>
                    <a:pt x="648327" y="384571"/>
                  </a:cubicBezTo>
                </a:path>
              </a:pathLst>
            </a:custGeom>
            <a:grpFill/>
            <a:ln w="9945" cap="flat">
              <a:noFill/>
              <a:prstDash val="solid"/>
              <a:miter/>
            </a:ln>
          </p:spPr>
          <p:txBody>
            <a:bodyPr rtlCol="0" anchor="ctr"/>
            <a:lstStyle/>
            <a:p>
              <a:endParaRPr lang="fi-FI"/>
            </a:p>
          </p:txBody>
        </p:sp>
        <p:sp>
          <p:nvSpPr>
            <p:cNvPr id="35" name="Vapaamuotoinen: Muoto 34">
              <a:extLst>
                <a:ext uri="{FF2B5EF4-FFF2-40B4-BE49-F238E27FC236}">
                  <a16:creationId xmlns:a16="http://schemas.microsoft.com/office/drawing/2014/main" id="{F2AFFA73-FE19-4A52-9021-E1CCCEB38076}"/>
                </a:ext>
              </a:extLst>
            </p:cNvPr>
            <p:cNvSpPr/>
            <p:nvPr/>
          </p:nvSpPr>
          <p:spPr bwMode="black">
            <a:xfrm>
              <a:off x="1362342" y="770179"/>
              <a:ext cx="338553" cy="458043"/>
            </a:xfrm>
            <a:custGeom>
              <a:avLst/>
              <a:gdLst>
                <a:gd name="connsiteX0" fmla="*/ 39099 w 338552"/>
                <a:gd name="connsiteY0" fmla="*/ 319872 h 458042"/>
                <a:gd name="connsiteX1" fmla="*/ 93068 w 338552"/>
                <a:gd name="connsiteY1" fmla="*/ 343571 h 458042"/>
                <a:gd name="connsiteX2" fmla="*/ 145345 w 338552"/>
                <a:gd name="connsiteY2" fmla="*/ 351537 h 458042"/>
                <a:gd name="connsiteX3" fmla="*/ 167351 w 338552"/>
                <a:gd name="connsiteY3" fmla="*/ 349645 h 458042"/>
                <a:gd name="connsiteX4" fmla="*/ 182386 w 338552"/>
                <a:gd name="connsiteY4" fmla="*/ 344069 h 458042"/>
                <a:gd name="connsiteX5" fmla="*/ 191149 w 338552"/>
                <a:gd name="connsiteY5" fmla="*/ 335505 h 458042"/>
                <a:gd name="connsiteX6" fmla="*/ 194036 w 338552"/>
                <a:gd name="connsiteY6" fmla="*/ 324851 h 458042"/>
                <a:gd name="connsiteX7" fmla="*/ 186170 w 338552"/>
                <a:gd name="connsiteY7" fmla="*/ 307326 h 458042"/>
                <a:gd name="connsiteX8" fmla="*/ 165060 w 338552"/>
                <a:gd name="connsiteY8" fmla="*/ 294281 h 458042"/>
                <a:gd name="connsiteX9" fmla="*/ 135188 w 338552"/>
                <a:gd name="connsiteY9" fmla="*/ 282532 h 458042"/>
                <a:gd name="connsiteX10" fmla="*/ 100835 w 338552"/>
                <a:gd name="connsiteY10" fmla="*/ 269687 h 458042"/>
                <a:gd name="connsiteX11" fmla="*/ 66681 w 338552"/>
                <a:gd name="connsiteY11" fmla="*/ 252161 h 458042"/>
                <a:gd name="connsiteX12" fmla="*/ 36809 w 338552"/>
                <a:gd name="connsiteY12" fmla="*/ 227367 h 458042"/>
                <a:gd name="connsiteX13" fmla="*/ 15699 w 338552"/>
                <a:gd name="connsiteY13" fmla="*/ 192417 h 458042"/>
                <a:gd name="connsiteX14" fmla="*/ 7832 w 338552"/>
                <a:gd name="connsiteY14" fmla="*/ 144024 h 458042"/>
                <a:gd name="connsiteX15" fmla="*/ 20279 w 338552"/>
                <a:gd name="connsiteY15" fmla="*/ 87764 h 458042"/>
                <a:gd name="connsiteX16" fmla="*/ 56126 w 338552"/>
                <a:gd name="connsiteY16" fmla="*/ 45047 h 458042"/>
                <a:gd name="connsiteX17" fmla="*/ 112385 w 338552"/>
                <a:gd name="connsiteY17" fmla="*/ 17763 h 458042"/>
                <a:gd name="connsiteX18" fmla="*/ 186568 w 338552"/>
                <a:gd name="connsiteY18" fmla="*/ 7806 h 458042"/>
                <a:gd name="connsiteX19" fmla="*/ 253383 w 338552"/>
                <a:gd name="connsiteY19" fmla="*/ 15075 h 458042"/>
                <a:gd name="connsiteX20" fmla="*/ 313127 w 338552"/>
                <a:gd name="connsiteY20" fmla="*/ 36085 h 458042"/>
                <a:gd name="connsiteX21" fmla="*/ 287238 w 338552"/>
                <a:gd name="connsiteY21" fmla="*/ 135659 h 458042"/>
                <a:gd name="connsiteX22" fmla="*/ 240139 w 338552"/>
                <a:gd name="connsiteY22" fmla="*/ 116242 h 458042"/>
                <a:gd name="connsiteX23" fmla="*/ 191448 w 338552"/>
                <a:gd name="connsiteY23" fmla="*/ 109372 h 458042"/>
                <a:gd name="connsiteX24" fmla="*/ 172429 w 338552"/>
                <a:gd name="connsiteY24" fmla="*/ 111064 h 458042"/>
                <a:gd name="connsiteX25" fmla="*/ 158488 w 338552"/>
                <a:gd name="connsiteY25" fmla="*/ 115844 h 458042"/>
                <a:gd name="connsiteX26" fmla="*/ 150025 w 338552"/>
                <a:gd name="connsiteY26" fmla="*/ 123511 h 458042"/>
                <a:gd name="connsiteX27" fmla="*/ 147236 w 338552"/>
                <a:gd name="connsiteY27" fmla="*/ 133469 h 458042"/>
                <a:gd name="connsiteX28" fmla="*/ 155202 w 338552"/>
                <a:gd name="connsiteY28" fmla="*/ 149898 h 458042"/>
                <a:gd name="connsiteX29" fmla="*/ 176213 w 338552"/>
                <a:gd name="connsiteY29" fmla="*/ 163142 h 458042"/>
                <a:gd name="connsiteX30" fmla="*/ 206085 w 338552"/>
                <a:gd name="connsiteY30" fmla="*/ 174195 h 458042"/>
                <a:gd name="connsiteX31" fmla="*/ 240538 w 338552"/>
                <a:gd name="connsiteY31" fmla="*/ 187040 h 458042"/>
                <a:gd name="connsiteX32" fmla="*/ 274891 w 338552"/>
                <a:gd name="connsiteY32" fmla="*/ 204565 h 458042"/>
                <a:gd name="connsiteX33" fmla="*/ 304763 w 338552"/>
                <a:gd name="connsiteY33" fmla="*/ 229757 h 458042"/>
                <a:gd name="connsiteX34" fmla="*/ 326072 w 338552"/>
                <a:gd name="connsiteY34" fmla="*/ 265604 h 458042"/>
                <a:gd name="connsiteX35" fmla="*/ 333938 w 338552"/>
                <a:gd name="connsiteY35" fmla="*/ 314595 h 458042"/>
                <a:gd name="connsiteX36" fmla="*/ 320894 w 338552"/>
                <a:gd name="connsiteY36" fmla="*/ 372248 h 458042"/>
                <a:gd name="connsiteX37" fmla="*/ 284450 w 338552"/>
                <a:gd name="connsiteY37" fmla="*/ 415762 h 458042"/>
                <a:gd name="connsiteX38" fmla="*/ 226996 w 338552"/>
                <a:gd name="connsiteY38" fmla="*/ 443544 h 458042"/>
                <a:gd name="connsiteX39" fmla="*/ 152016 w 338552"/>
                <a:gd name="connsiteY39" fmla="*/ 453501 h 458042"/>
                <a:gd name="connsiteX40" fmla="*/ 114676 w 338552"/>
                <a:gd name="connsiteY40" fmla="*/ 451410 h 458042"/>
                <a:gd name="connsiteX41" fmla="*/ 78630 w 338552"/>
                <a:gd name="connsiteY41" fmla="*/ 445336 h 458042"/>
                <a:gd name="connsiteX42" fmla="*/ 44675 w 338552"/>
                <a:gd name="connsiteY42" fmla="*/ 435378 h 458042"/>
                <a:gd name="connsiteX43" fmla="*/ 14106 w 338552"/>
                <a:gd name="connsiteY43" fmla="*/ 421239 h 45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8552" h="458042">
                  <a:moveTo>
                    <a:pt x="39099" y="319872"/>
                  </a:moveTo>
                  <a:cubicBezTo>
                    <a:pt x="56156" y="329743"/>
                    <a:pt x="74258" y="337691"/>
                    <a:pt x="93068" y="343571"/>
                  </a:cubicBezTo>
                  <a:cubicBezTo>
                    <a:pt x="110006" y="348804"/>
                    <a:pt x="127620" y="351490"/>
                    <a:pt x="145345" y="351537"/>
                  </a:cubicBezTo>
                  <a:cubicBezTo>
                    <a:pt x="152723" y="351661"/>
                    <a:pt x="160102" y="351028"/>
                    <a:pt x="167351" y="349645"/>
                  </a:cubicBezTo>
                  <a:cubicBezTo>
                    <a:pt x="172658" y="348706"/>
                    <a:pt x="177746" y="346816"/>
                    <a:pt x="182386" y="344069"/>
                  </a:cubicBezTo>
                  <a:cubicBezTo>
                    <a:pt x="185881" y="341874"/>
                    <a:pt x="188879" y="338954"/>
                    <a:pt x="191149" y="335505"/>
                  </a:cubicBezTo>
                  <a:cubicBezTo>
                    <a:pt x="193100" y="332297"/>
                    <a:pt x="194096" y="328604"/>
                    <a:pt x="194036" y="324851"/>
                  </a:cubicBezTo>
                  <a:cubicBezTo>
                    <a:pt x="194146" y="318130"/>
                    <a:pt x="191268" y="311707"/>
                    <a:pt x="186170" y="307326"/>
                  </a:cubicBezTo>
                  <a:cubicBezTo>
                    <a:pt x="179817" y="301963"/>
                    <a:pt x="172698" y="297567"/>
                    <a:pt x="165060" y="294281"/>
                  </a:cubicBezTo>
                  <a:cubicBezTo>
                    <a:pt x="155332" y="289801"/>
                    <a:pt x="145364" y="285877"/>
                    <a:pt x="135188" y="282532"/>
                  </a:cubicBezTo>
                  <a:cubicBezTo>
                    <a:pt x="123906" y="278880"/>
                    <a:pt x="112455" y="274599"/>
                    <a:pt x="100835" y="269687"/>
                  </a:cubicBezTo>
                  <a:cubicBezTo>
                    <a:pt x="89045" y="264675"/>
                    <a:pt x="77624" y="258818"/>
                    <a:pt x="66681" y="252161"/>
                  </a:cubicBezTo>
                  <a:cubicBezTo>
                    <a:pt x="55528" y="245459"/>
                    <a:pt x="45452" y="237099"/>
                    <a:pt x="36809" y="227367"/>
                  </a:cubicBezTo>
                  <a:cubicBezTo>
                    <a:pt x="27713" y="217091"/>
                    <a:pt x="20561" y="205249"/>
                    <a:pt x="15699" y="192417"/>
                  </a:cubicBezTo>
                  <a:cubicBezTo>
                    <a:pt x="10124" y="176907"/>
                    <a:pt x="7457" y="160501"/>
                    <a:pt x="7832" y="144024"/>
                  </a:cubicBezTo>
                  <a:cubicBezTo>
                    <a:pt x="7550" y="124558"/>
                    <a:pt x="11811" y="105294"/>
                    <a:pt x="20279" y="87764"/>
                  </a:cubicBezTo>
                  <a:cubicBezTo>
                    <a:pt x="28788" y="70960"/>
                    <a:pt x="41050" y="56342"/>
                    <a:pt x="56126" y="45047"/>
                  </a:cubicBezTo>
                  <a:cubicBezTo>
                    <a:pt x="73054" y="32595"/>
                    <a:pt x="92122" y="23347"/>
                    <a:pt x="112385" y="17763"/>
                  </a:cubicBezTo>
                  <a:cubicBezTo>
                    <a:pt x="136522" y="10962"/>
                    <a:pt x="161496" y="7610"/>
                    <a:pt x="186568" y="7806"/>
                  </a:cubicBezTo>
                  <a:cubicBezTo>
                    <a:pt x="209042" y="7729"/>
                    <a:pt x="231456" y="10168"/>
                    <a:pt x="253383" y="15075"/>
                  </a:cubicBezTo>
                  <a:cubicBezTo>
                    <a:pt x="274074" y="19621"/>
                    <a:pt x="294139" y="26677"/>
                    <a:pt x="313127" y="36085"/>
                  </a:cubicBezTo>
                  <a:lnTo>
                    <a:pt x="287238" y="135659"/>
                  </a:lnTo>
                  <a:cubicBezTo>
                    <a:pt x="272372" y="127330"/>
                    <a:pt x="256559" y="120812"/>
                    <a:pt x="240139" y="116242"/>
                  </a:cubicBezTo>
                  <a:cubicBezTo>
                    <a:pt x="224297" y="111726"/>
                    <a:pt x="207917" y="109413"/>
                    <a:pt x="191448" y="109372"/>
                  </a:cubicBezTo>
                  <a:cubicBezTo>
                    <a:pt x="185065" y="109310"/>
                    <a:pt x="178702" y="109876"/>
                    <a:pt x="172429" y="111064"/>
                  </a:cubicBezTo>
                  <a:cubicBezTo>
                    <a:pt x="167580" y="111973"/>
                    <a:pt x="162880" y="113583"/>
                    <a:pt x="158488" y="115844"/>
                  </a:cubicBezTo>
                  <a:cubicBezTo>
                    <a:pt x="155023" y="117582"/>
                    <a:pt x="152096" y="120233"/>
                    <a:pt x="150025" y="123511"/>
                  </a:cubicBezTo>
                  <a:cubicBezTo>
                    <a:pt x="148232" y="126527"/>
                    <a:pt x="147276" y="129962"/>
                    <a:pt x="147236" y="133469"/>
                  </a:cubicBezTo>
                  <a:cubicBezTo>
                    <a:pt x="147077" y="139911"/>
                    <a:pt x="150045" y="146034"/>
                    <a:pt x="155202" y="149898"/>
                  </a:cubicBezTo>
                  <a:cubicBezTo>
                    <a:pt x="161535" y="155302"/>
                    <a:pt x="168605" y="159763"/>
                    <a:pt x="176213" y="163142"/>
                  </a:cubicBezTo>
                  <a:cubicBezTo>
                    <a:pt x="185075" y="166826"/>
                    <a:pt x="195132" y="170510"/>
                    <a:pt x="206085" y="174195"/>
                  </a:cubicBezTo>
                  <a:cubicBezTo>
                    <a:pt x="217038" y="177879"/>
                    <a:pt x="228688" y="182061"/>
                    <a:pt x="240538" y="187040"/>
                  </a:cubicBezTo>
                  <a:cubicBezTo>
                    <a:pt x="252357" y="192122"/>
                    <a:pt x="263838" y="197976"/>
                    <a:pt x="274891" y="204565"/>
                  </a:cubicBezTo>
                  <a:cubicBezTo>
                    <a:pt x="286093" y="211359"/>
                    <a:pt x="296180" y="219858"/>
                    <a:pt x="304763" y="229757"/>
                  </a:cubicBezTo>
                  <a:cubicBezTo>
                    <a:pt x="313924" y="240357"/>
                    <a:pt x="321133" y="252493"/>
                    <a:pt x="326072" y="265604"/>
                  </a:cubicBezTo>
                  <a:cubicBezTo>
                    <a:pt x="331658" y="281317"/>
                    <a:pt x="334327" y="297921"/>
                    <a:pt x="333938" y="314595"/>
                  </a:cubicBezTo>
                  <a:cubicBezTo>
                    <a:pt x="334207" y="334573"/>
                    <a:pt x="329736" y="354331"/>
                    <a:pt x="320894" y="372248"/>
                  </a:cubicBezTo>
                  <a:cubicBezTo>
                    <a:pt x="312381" y="389448"/>
                    <a:pt x="299894" y="404367"/>
                    <a:pt x="284450" y="415762"/>
                  </a:cubicBezTo>
                  <a:cubicBezTo>
                    <a:pt x="267144" y="428438"/>
                    <a:pt x="247677" y="437852"/>
                    <a:pt x="226996" y="443544"/>
                  </a:cubicBezTo>
                  <a:cubicBezTo>
                    <a:pt x="202590" y="450354"/>
                    <a:pt x="177348" y="453706"/>
                    <a:pt x="152016" y="453501"/>
                  </a:cubicBezTo>
                  <a:cubicBezTo>
                    <a:pt x="139539" y="453505"/>
                    <a:pt x="127073" y="452807"/>
                    <a:pt x="114676" y="451410"/>
                  </a:cubicBezTo>
                  <a:cubicBezTo>
                    <a:pt x="102557" y="450074"/>
                    <a:pt x="90519" y="448045"/>
                    <a:pt x="78630" y="445336"/>
                  </a:cubicBezTo>
                  <a:cubicBezTo>
                    <a:pt x="67089" y="442847"/>
                    <a:pt x="55738" y="439519"/>
                    <a:pt x="44675" y="435378"/>
                  </a:cubicBezTo>
                  <a:cubicBezTo>
                    <a:pt x="34150" y="431426"/>
                    <a:pt x="23933" y="426701"/>
                    <a:pt x="14106" y="421239"/>
                  </a:cubicBezTo>
                  <a:close/>
                </a:path>
              </a:pathLst>
            </a:custGeom>
            <a:grpFill/>
            <a:ln w="9945" cap="flat">
              <a:noFill/>
              <a:prstDash val="solid"/>
              <a:miter/>
            </a:ln>
          </p:spPr>
          <p:txBody>
            <a:bodyPr rtlCol="0" anchor="ctr"/>
            <a:lstStyle/>
            <a:p>
              <a:endParaRPr lang="fi-FI"/>
            </a:p>
          </p:txBody>
        </p:sp>
        <p:sp>
          <p:nvSpPr>
            <p:cNvPr id="36" name="Vapaamuotoinen: Muoto 35">
              <a:extLst>
                <a:ext uri="{FF2B5EF4-FFF2-40B4-BE49-F238E27FC236}">
                  <a16:creationId xmlns:a16="http://schemas.microsoft.com/office/drawing/2014/main" id="{04ED2007-AF16-41E7-9C09-A7598E1FC230}"/>
                </a:ext>
              </a:extLst>
            </p:cNvPr>
            <p:cNvSpPr/>
            <p:nvPr/>
          </p:nvSpPr>
          <p:spPr bwMode="black">
            <a:xfrm>
              <a:off x="1747630" y="662248"/>
              <a:ext cx="268851" cy="567574"/>
            </a:xfrm>
            <a:custGeom>
              <a:avLst/>
              <a:gdLst>
                <a:gd name="connsiteX0" fmla="*/ 251456 w 268850"/>
                <a:gd name="connsiteY0" fmla="*/ 421530 h 567574"/>
                <a:gd name="connsiteX1" fmla="*/ 224372 w 268850"/>
                <a:gd name="connsiteY1" fmla="*/ 436167 h 567574"/>
                <a:gd name="connsiteX2" fmla="*/ 195993 w 268850"/>
                <a:gd name="connsiteY2" fmla="*/ 440747 h 567574"/>
                <a:gd name="connsiteX3" fmla="*/ 161043 w 268850"/>
                <a:gd name="connsiteY3" fmla="*/ 428400 h 567574"/>
                <a:gd name="connsiteX4" fmla="*/ 148894 w 268850"/>
                <a:gd name="connsiteY4" fmla="*/ 388570 h 567574"/>
                <a:gd name="connsiteX5" fmla="*/ 148894 w 268850"/>
                <a:gd name="connsiteY5" fmla="*/ 234927 h 567574"/>
                <a:gd name="connsiteX6" fmla="*/ 252253 w 268850"/>
                <a:gd name="connsiteY6" fmla="*/ 234927 h 567574"/>
                <a:gd name="connsiteX7" fmla="*/ 252253 w 268850"/>
                <a:gd name="connsiteY7" fmla="*/ 124499 h 567574"/>
                <a:gd name="connsiteX8" fmla="*/ 149392 w 268850"/>
                <a:gd name="connsiteY8" fmla="*/ 124499 h 567574"/>
                <a:gd name="connsiteX9" fmla="*/ 149392 w 268850"/>
                <a:gd name="connsiteY9" fmla="*/ 7798 h 567574"/>
                <a:gd name="connsiteX10" fmla="*/ 7798 w 268850"/>
                <a:gd name="connsiteY10" fmla="*/ 23729 h 567574"/>
                <a:gd name="connsiteX11" fmla="*/ 7798 w 268850"/>
                <a:gd name="connsiteY11" fmla="*/ 401515 h 567574"/>
                <a:gd name="connsiteX12" fmla="*/ 46731 w 268850"/>
                <a:gd name="connsiteY12" fmla="*/ 522199 h 567574"/>
                <a:gd name="connsiteX13" fmla="*/ 159848 w 268850"/>
                <a:gd name="connsiteY13" fmla="*/ 562029 h 567574"/>
                <a:gd name="connsiteX14" fmla="*/ 217302 w 268850"/>
                <a:gd name="connsiteY14" fmla="*/ 555358 h 567574"/>
                <a:gd name="connsiteX15" fmla="*/ 268583 w 268850"/>
                <a:gd name="connsiteY15" fmla="*/ 535443 h 56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8850" h="567574">
                  <a:moveTo>
                    <a:pt x="251456" y="421530"/>
                  </a:moveTo>
                  <a:cubicBezTo>
                    <a:pt x="243182" y="427690"/>
                    <a:pt x="234060" y="432621"/>
                    <a:pt x="224372" y="436167"/>
                  </a:cubicBezTo>
                  <a:cubicBezTo>
                    <a:pt x="215221" y="439226"/>
                    <a:pt x="205642" y="440773"/>
                    <a:pt x="195993" y="440747"/>
                  </a:cubicBezTo>
                  <a:cubicBezTo>
                    <a:pt x="183138" y="441606"/>
                    <a:pt x="170502" y="437141"/>
                    <a:pt x="161043" y="428400"/>
                  </a:cubicBezTo>
                  <a:cubicBezTo>
                    <a:pt x="151872" y="417262"/>
                    <a:pt x="147500" y="402933"/>
                    <a:pt x="148894" y="388570"/>
                  </a:cubicBezTo>
                  <a:lnTo>
                    <a:pt x="148894" y="234927"/>
                  </a:lnTo>
                  <a:lnTo>
                    <a:pt x="252253" y="234927"/>
                  </a:lnTo>
                  <a:lnTo>
                    <a:pt x="252253" y="124499"/>
                  </a:lnTo>
                  <a:lnTo>
                    <a:pt x="149392" y="124499"/>
                  </a:lnTo>
                  <a:lnTo>
                    <a:pt x="149392" y="7798"/>
                  </a:lnTo>
                  <a:lnTo>
                    <a:pt x="7798" y="23729"/>
                  </a:lnTo>
                  <a:lnTo>
                    <a:pt x="7798" y="401515"/>
                  </a:lnTo>
                  <a:cubicBezTo>
                    <a:pt x="7798" y="455684"/>
                    <a:pt x="20772" y="495912"/>
                    <a:pt x="46731" y="522199"/>
                  </a:cubicBezTo>
                  <a:cubicBezTo>
                    <a:pt x="72690" y="548487"/>
                    <a:pt x="110389" y="561763"/>
                    <a:pt x="159848" y="562029"/>
                  </a:cubicBezTo>
                  <a:cubicBezTo>
                    <a:pt x="179195" y="562087"/>
                    <a:pt x="198482" y="559847"/>
                    <a:pt x="217302" y="555358"/>
                  </a:cubicBezTo>
                  <a:cubicBezTo>
                    <a:pt x="235265" y="551219"/>
                    <a:pt x="252531" y="544512"/>
                    <a:pt x="268583" y="535443"/>
                  </a:cubicBezTo>
                  <a:close/>
                </a:path>
              </a:pathLst>
            </a:custGeom>
            <a:grpFill/>
            <a:ln w="9945" cap="flat">
              <a:noFill/>
              <a:prstDash val="solid"/>
              <a:miter/>
            </a:ln>
          </p:spPr>
          <p:txBody>
            <a:bodyPr rtlCol="0" anchor="ctr"/>
            <a:lstStyle/>
            <a:p>
              <a:endParaRPr lang="fi-FI"/>
            </a:p>
          </p:txBody>
        </p:sp>
        <p:sp>
          <p:nvSpPr>
            <p:cNvPr id="37" name="Vapaamuotoinen: Muoto 36">
              <a:extLst>
                <a:ext uri="{FF2B5EF4-FFF2-40B4-BE49-F238E27FC236}">
                  <a16:creationId xmlns:a16="http://schemas.microsoft.com/office/drawing/2014/main" id="{47C8C5C7-31C8-4B77-BDB4-97A6874A42E1}"/>
                </a:ext>
              </a:extLst>
            </p:cNvPr>
            <p:cNvSpPr/>
            <p:nvPr/>
          </p:nvSpPr>
          <p:spPr bwMode="black">
            <a:xfrm>
              <a:off x="2066525" y="778949"/>
              <a:ext cx="418212" cy="448085"/>
            </a:xfrm>
            <a:custGeom>
              <a:avLst/>
              <a:gdLst>
                <a:gd name="connsiteX0" fmla="*/ 415796 w 418212"/>
                <a:gd name="connsiteY0" fmla="*/ 435271 h 448085"/>
                <a:gd name="connsiteX1" fmla="*/ 304571 w 418212"/>
                <a:gd name="connsiteY1" fmla="*/ 435271 h 448085"/>
                <a:gd name="connsiteX2" fmla="*/ 297900 w 418212"/>
                <a:gd name="connsiteY2" fmla="*/ 398130 h 448085"/>
                <a:gd name="connsiteX3" fmla="*/ 176618 w 418212"/>
                <a:gd name="connsiteY3" fmla="*/ 444830 h 448085"/>
                <a:gd name="connsiteX4" fmla="*/ 110401 w 418212"/>
                <a:gd name="connsiteY4" fmla="*/ 433180 h 448085"/>
                <a:gd name="connsiteX5" fmla="*/ 56830 w 418212"/>
                <a:gd name="connsiteY5" fmla="*/ 399424 h 448085"/>
                <a:gd name="connsiteX6" fmla="*/ 20983 w 418212"/>
                <a:gd name="connsiteY6" fmla="*/ 342368 h 448085"/>
                <a:gd name="connsiteX7" fmla="*/ 7840 w 418212"/>
                <a:gd name="connsiteY7" fmla="*/ 261912 h 448085"/>
                <a:gd name="connsiteX8" fmla="*/ 7840 w 418212"/>
                <a:gd name="connsiteY8" fmla="*/ 7798 h 448085"/>
                <a:gd name="connsiteX9" fmla="*/ 149136 w 418212"/>
                <a:gd name="connsiteY9" fmla="*/ 7798 h 448085"/>
                <a:gd name="connsiteX10" fmla="*/ 149136 w 418212"/>
                <a:gd name="connsiteY10" fmla="*/ 245681 h 448085"/>
                <a:gd name="connsiteX11" fmla="*/ 154314 w 418212"/>
                <a:gd name="connsiteY11" fmla="*/ 284814 h 448085"/>
                <a:gd name="connsiteX12" fmla="*/ 169050 w 418212"/>
                <a:gd name="connsiteY12" fmla="*/ 310504 h 448085"/>
                <a:gd name="connsiteX13" fmla="*/ 188965 w 418212"/>
                <a:gd name="connsiteY13" fmla="*/ 324245 h 448085"/>
                <a:gd name="connsiteX14" fmla="*/ 212863 w 418212"/>
                <a:gd name="connsiteY14" fmla="*/ 328129 h 448085"/>
                <a:gd name="connsiteX15" fmla="*/ 244727 w 418212"/>
                <a:gd name="connsiteY15" fmla="*/ 320860 h 448085"/>
                <a:gd name="connsiteX16" fmla="*/ 273703 w 418212"/>
                <a:gd name="connsiteY16" fmla="*/ 299451 h 448085"/>
                <a:gd name="connsiteX17" fmla="*/ 273703 w 418212"/>
                <a:gd name="connsiteY17" fmla="*/ 7798 h 448085"/>
                <a:gd name="connsiteX18" fmla="*/ 415398 w 418212"/>
                <a:gd name="connsiteY18" fmla="*/ 7798 h 44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8212" h="448085">
                  <a:moveTo>
                    <a:pt x="415796" y="435271"/>
                  </a:moveTo>
                  <a:lnTo>
                    <a:pt x="304571" y="435271"/>
                  </a:lnTo>
                  <a:lnTo>
                    <a:pt x="297900" y="398130"/>
                  </a:lnTo>
                  <a:cubicBezTo>
                    <a:pt x="265070" y="428861"/>
                    <a:pt x="221576" y="445611"/>
                    <a:pt x="176618" y="444830"/>
                  </a:cubicBezTo>
                  <a:cubicBezTo>
                    <a:pt x="154035" y="444866"/>
                    <a:pt x="131620" y="440922"/>
                    <a:pt x="110401" y="433180"/>
                  </a:cubicBezTo>
                  <a:cubicBezTo>
                    <a:pt x="90277" y="426009"/>
                    <a:pt x="71985" y="414483"/>
                    <a:pt x="56830" y="399424"/>
                  </a:cubicBezTo>
                  <a:cubicBezTo>
                    <a:pt x="40918" y="383207"/>
                    <a:pt x="28690" y="363745"/>
                    <a:pt x="20983" y="342368"/>
                  </a:cubicBezTo>
                  <a:cubicBezTo>
                    <a:pt x="11763" y="316567"/>
                    <a:pt x="7312" y="289306"/>
                    <a:pt x="7840" y="261912"/>
                  </a:cubicBezTo>
                  <a:lnTo>
                    <a:pt x="7840" y="7798"/>
                  </a:lnTo>
                  <a:lnTo>
                    <a:pt x="149136" y="7798"/>
                  </a:lnTo>
                  <a:lnTo>
                    <a:pt x="149136" y="245681"/>
                  </a:lnTo>
                  <a:cubicBezTo>
                    <a:pt x="148847" y="258913"/>
                    <a:pt x="150599" y="272111"/>
                    <a:pt x="154314" y="284814"/>
                  </a:cubicBezTo>
                  <a:cubicBezTo>
                    <a:pt x="157350" y="294324"/>
                    <a:pt x="162379" y="303081"/>
                    <a:pt x="169050" y="310504"/>
                  </a:cubicBezTo>
                  <a:cubicBezTo>
                    <a:pt x="174457" y="316653"/>
                    <a:pt x="181298" y="321373"/>
                    <a:pt x="188965" y="324245"/>
                  </a:cubicBezTo>
                  <a:cubicBezTo>
                    <a:pt x="196662" y="326847"/>
                    <a:pt x="204738" y="328159"/>
                    <a:pt x="212863" y="328129"/>
                  </a:cubicBezTo>
                  <a:cubicBezTo>
                    <a:pt x="223896" y="328176"/>
                    <a:pt x="234799" y="325690"/>
                    <a:pt x="244727" y="320860"/>
                  </a:cubicBezTo>
                  <a:cubicBezTo>
                    <a:pt x="255581" y="315502"/>
                    <a:pt x="265389" y="308253"/>
                    <a:pt x="273703" y="299451"/>
                  </a:cubicBezTo>
                  <a:lnTo>
                    <a:pt x="273703" y="7798"/>
                  </a:lnTo>
                  <a:lnTo>
                    <a:pt x="415398" y="7798"/>
                  </a:lnTo>
                  <a:close/>
                </a:path>
              </a:pathLst>
            </a:custGeom>
            <a:grpFill/>
            <a:ln w="9945" cap="flat">
              <a:noFill/>
              <a:prstDash val="solid"/>
              <a:miter/>
            </a:ln>
          </p:spPr>
          <p:txBody>
            <a:bodyPr rtlCol="0" anchor="ctr"/>
            <a:lstStyle/>
            <a:p>
              <a:endParaRPr lang="fi-FI"/>
            </a:p>
          </p:txBody>
        </p:sp>
        <p:sp>
          <p:nvSpPr>
            <p:cNvPr id="38" name="Vapaamuotoinen: Muoto 37">
              <a:extLst>
                <a:ext uri="{FF2B5EF4-FFF2-40B4-BE49-F238E27FC236}">
                  <a16:creationId xmlns:a16="http://schemas.microsoft.com/office/drawing/2014/main" id="{405C9784-437B-453C-8693-00A5DB4C2BCE}"/>
                </a:ext>
              </a:extLst>
            </p:cNvPr>
            <p:cNvSpPr/>
            <p:nvPr/>
          </p:nvSpPr>
          <p:spPr bwMode="black">
            <a:xfrm>
              <a:off x="2551793" y="662746"/>
              <a:ext cx="438127" cy="557617"/>
            </a:xfrm>
            <a:custGeom>
              <a:avLst/>
              <a:gdLst>
                <a:gd name="connsiteX0" fmla="*/ 149492 w 438127"/>
                <a:gd name="connsiteY0" fmla="*/ 265198 h 557617"/>
                <a:gd name="connsiteX1" fmla="*/ 221584 w 438127"/>
                <a:gd name="connsiteY1" fmla="*/ 201470 h 557617"/>
                <a:gd name="connsiteX2" fmla="*/ 284515 w 438127"/>
                <a:gd name="connsiteY2" fmla="*/ 124001 h 557617"/>
                <a:gd name="connsiteX3" fmla="*/ 428599 w 438127"/>
                <a:gd name="connsiteY3" fmla="*/ 124001 h 557617"/>
                <a:gd name="connsiteX4" fmla="*/ 371443 w 438127"/>
                <a:gd name="connsiteY4" fmla="*/ 212722 h 557617"/>
                <a:gd name="connsiteX5" fmla="*/ 305425 w 438127"/>
                <a:gd name="connsiteY5" fmla="*/ 291485 h 557617"/>
                <a:gd name="connsiteX6" fmla="*/ 370846 w 438127"/>
                <a:gd name="connsiteY6" fmla="*/ 414758 h 557617"/>
                <a:gd name="connsiteX7" fmla="*/ 434673 w 438127"/>
                <a:gd name="connsiteY7" fmla="*/ 551474 h 557617"/>
                <a:gd name="connsiteX8" fmla="*/ 278640 w 438127"/>
                <a:gd name="connsiteY8" fmla="*/ 551474 h 557617"/>
                <a:gd name="connsiteX9" fmla="*/ 237715 w 438127"/>
                <a:gd name="connsiteY9" fmla="*/ 462753 h 557617"/>
                <a:gd name="connsiteX10" fmla="*/ 193105 w 438127"/>
                <a:gd name="connsiteY10" fmla="*/ 376422 h 557617"/>
                <a:gd name="connsiteX11" fmla="*/ 171697 w 438127"/>
                <a:gd name="connsiteY11" fmla="*/ 391060 h 557617"/>
                <a:gd name="connsiteX12" fmla="*/ 149492 w 438127"/>
                <a:gd name="connsiteY12" fmla="*/ 404403 h 557617"/>
                <a:gd name="connsiteX13" fmla="*/ 149492 w 438127"/>
                <a:gd name="connsiteY13" fmla="*/ 551474 h 557617"/>
                <a:gd name="connsiteX14" fmla="*/ 7798 w 438127"/>
                <a:gd name="connsiteY14" fmla="*/ 551474 h 557617"/>
                <a:gd name="connsiteX15" fmla="*/ 7798 w 438127"/>
                <a:gd name="connsiteY15" fmla="*/ 23729 h 557617"/>
                <a:gd name="connsiteX16" fmla="*/ 149492 w 438127"/>
                <a:gd name="connsiteY16" fmla="*/ 7798 h 55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8127" h="557617">
                  <a:moveTo>
                    <a:pt x="149492" y="265198"/>
                  </a:moveTo>
                  <a:cubicBezTo>
                    <a:pt x="175302" y="246052"/>
                    <a:pt x="199419" y="224731"/>
                    <a:pt x="221584" y="201470"/>
                  </a:cubicBezTo>
                  <a:cubicBezTo>
                    <a:pt x="244556" y="177332"/>
                    <a:pt x="265596" y="151430"/>
                    <a:pt x="284515" y="124001"/>
                  </a:cubicBezTo>
                  <a:lnTo>
                    <a:pt x="428599" y="124001"/>
                  </a:lnTo>
                  <a:cubicBezTo>
                    <a:pt x="411691" y="154901"/>
                    <a:pt x="392593" y="184550"/>
                    <a:pt x="371443" y="212722"/>
                  </a:cubicBezTo>
                  <a:cubicBezTo>
                    <a:pt x="350821" y="240110"/>
                    <a:pt x="328786" y="266400"/>
                    <a:pt x="305425" y="291485"/>
                  </a:cubicBezTo>
                  <a:cubicBezTo>
                    <a:pt x="328258" y="330651"/>
                    <a:pt x="350065" y="371742"/>
                    <a:pt x="370846" y="414758"/>
                  </a:cubicBezTo>
                  <a:cubicBezTo>
                    <a:pt x="391627" y="457775"/>
                    <a:pt x="412896" y="503347"/>
                    <a:pt x="434673" y="551474"/>
                  </a:cubicBezTo>
                  <a:lnTo>
                    <a:pt x="278640" y="551474"/>
                  </a:lnTo>
                  <a:cubicBezTo>
                    <a:pt x="265367" y="520938"/>
                    <a:pt x="251725" y="491364"/>
                    <a:pt x="237715" y="462753"/>
                  </a:cubicBezTo>
                  <a:cubicBezTo>
                    <a:pt x="223774" y="434076"/>
                    <a:pt x="208938" y="405398"/>
                    <a:pt x="193105" y="376422"/>
                  </a:cubicBezTo>
                  <a:cubicBezTo>
                    <a:pt x="186235" y="381501"/>
                    <a:pt x="179066" y="386380"/>
                    <a:pt x="171697" y="391060"/>
                  </a:cubicBezTo>
                  <a:cubicBezTo>
                    <a:pt x="164328" y="395740"/>
                    <a:pt x="156960" y="400221"/>
                    <a:pt x="149492" y="404403"/>
                  </a:cubicBezTo>
                  <a:lnTo>
                    <a:pt x="149492" y="551474"/>
                  </a:lnTo>
                  <a:lnTo>
                    <a:pt x="7798" y="551474"/>
                  </a:lnTo>
                  <a:lnTo>
                    <a:pt x="7798" y="23729"/>
                  </a:lnTo>
                  <a:lnTo>
                    <a:pt x="149492" y="7798"/>
                  </a:lnTo>
                  <a:close/>
                </a:path>
              </a:pathLst>
            </a:custGeom>
            <a:grpFill/>
            <a:ln w="9945" cap="flat">
              <a:noFill/>
              <a:prstDash val="solid"/>
              <a:miter/>
            </a:ln>
          </p:spPr>
          <p:txBody>
            <a:bodyPr rtlCol="0" anchor="ctr"/>
            <a:lstStyle/>
            <a:p>
              <a:endParaRPr lang="fi-FI"/>
            </a:p>
          </p:txBody>
        </p:sp>
      </p:grpSp>
      <p:sp>
        <p:nvSpPr>
          <p:cNvPr id="10" name="Päivämäärän paikkamerkki 9">
            <a:extLst>
              <a:ext uri="{FF2B5EF4-FFF2-40B4-BE49-F238E27FC236}">
                <a16:creationId xmlns:a16="http://schemas.microsoft.com/office/drawing/2014/main" id="{56F1ED8F-CE7C-43A9-8D71-FCF8D716A5B7}"/>
              </a:ext>
            </a:extLst>
          </p:cNvPr>
          <p:cNvSpPr>
            <a:spLocks noGrp="1"/>
          </p:cNvSpPr>
          <p:nvPr>
            <p:ph type="dt" sz="half" idx="10"/>
          </p:nvPr>
        </p:nvSpPr>
        <p:spPr/>
        <p:txBody>
          <a:bodyPr/>
          <a:lstStyle>
            <a:lvl1pPr>
              <a:defRPr>
                <a:solidFill>
                  <a:schemeClr val="bg1"/>
                </a:solidFill>
              </a:defRPr>
            </a:lvl1pPr>
          </a:lstStyle>
          <a:p>
            <a:fld id="{7BA0FE41-45CE-487D-B473-682E72142336}" type="datetime1">
              <a:rPr lang="fi-FI" smtClean="0"/>
              <a:t>3.10.2024</a:t>
            </a:fld>
            <a:endParaRPr lang="fi-FI"/>
          </a:p>
        </p:txBody>
      </p:sp>
      <p:sp>
        <p:nvSpPr>
          <p:cNvPr id="11" name="Alatunnisteen paikkamerkki 10">
            <a:extLst>
              <a:ext uri="{FF2B5EF4-FFF2-40B4-BE49-F238E27FC236}">
                <a16:creationId xmlns:a16="http://schemas.microsoft.com/office/drawing/2014/main" id="{134FFDE5-5D81-4403-B88E-F7954B0947DD}"/>
              </a:ext>
            </a:extLst>
          </p:cNvPr>
          <p:cNvSpPr>
            <a:spLocks noGrp="1"/>
          </p:cNvSpPr>
          <p:nvPr>
            <p:ph type="ftr" sz="quarter" idx="11"/>
          </p:nvPr>
        </p:nvSpPr>
        <p:spPr/>
        <p:txBody>
          <a:bodyPr/>
          <a:lstStyle>
            <a:lvl1pPr>
              <a:defRPr>
                <a:solidFill>
                  <a:schemeClr val="bg1"/>
                </a:solidFill>
              </a:defRPr>
            </a:lvl1pPr>
          </a:lstStyle>
          <a:p>
            <a:r>
              <a:rPr lang="en-US"/>
              <a:t>International Conference on Small Modular Reactors and their Applications</a:t>
            </a:r>
            <a:endParaRPr lang="fi-FI"/>
          </a:p>
        </p:txBody>
      </p:sp>
      <p:sp>
        <p:nvSpPr>
          <p:cNvPr id="12" name="Dian numeron paikkamerkki 11">
            <a:extLst>
              <a:ext uri="{FF2B5EF4-FFF2-40B4-BE49-F238E27FC236}">
                <a16:creationId xmlns:a16="http://schemas.microsoft.com/office/drawing/2014/main" id="{FD86605D-D3F4-4FA2-A925-763AD5145B9F}"/>
              </a:ext>
            </a:extLst>
          </p:cNvPr>
          <p:cNvSpPr>
            <a:spLocks noGrp="1"/>
          </p:cNvSpPr>
          <p:nvPr>
            <p:ph type="sldNum" sz="quarter" idx="12"/>
          </p:nvPr>
        </p:nvSpPr>
        <p:spPr/>
        <p:txBody>
          <a:bodyPr/>
          <a:lstStyle>
            <a:lvl1pPr>
              <a:defRPr>
                <a:solidFill>
                  <a:schemeClr val="bg1"/>
                </a:solid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4152790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Otsikkodia kuvall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3996000"/>
            <a:ext cx="10713550" cy="1080000"/>
          </a:xfrm>
        </p:spPr>
        <p:txBody>
          <a:bodyPr/>
          <a:lstStyle>
            <a:lvl1pPr algn="l">
              <a:defRPr sz="3200">
                <a:solidFill>
                  <a:schemeClr val="bg1"/>
                </a:solidFill>
              </a:defRPr>
            </a:lvl1pPr>
          </a:lstStyle>
          <a:p>
            <a:r>
              <a:rPr lang="fi-FI"/>
              <a:t>Muokkaa ots. perustyyl. napsautt.</a:t>
            </a:r>
            <a:endParaRPr lang="fi-FI" dirty="0"/>
          </a:p>
        </p:txBody>
      </p:sp>
      <p:sp>
        <p:nvSpPr>
          <p:cNvPr id="3" name="Subtitle 2"/>
          <p:cNvSpPr>
            <a:spLocks noGrp="1"/>
          </p:cNvSpPr>
          <p:nvPr>
            <p:ph type="subTitle" idx="1"/>
          </p:nvPr>
        </p:nvSpPr>
        <p:spPr>
          <a:xfrm>
            <a:off x="504000" y="5328000"/>
            <a:ext cx="10713550" cy="727200"/>
          </a:xfrm>
        </p:spPr>
        <p:txBody>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grpSp>
        <p:nvGrpSpPr>
          <p:cNvPr id="4" name="Kuva 31">
            <a:extLst>
              <a:ext uri="{FF2B5EF4-FFF2-40B4-BE49-F238E27FC236}">
                <a16:creationId xmlns:a16="http://schemas.microsoft.com/office/drawing/2014/main" id="{B5EE0D95-20EA-497C-ABFD-F3C47498F2B8}"/>
              </a:ext>
            </a:extLst>
          </p:cNvPr>
          <p:cNvGrpSpPr/>
          <p:nvPr/>
        </p:nvGrpSpPr>
        <p:grpSpPr bwMode="black">
          <a:xfrm>
            <a:off x="403407" y="405576"/>
            <a:ext cx="2708423" cy="936000"/>
            <a:chOff x="403407" y="405576"/>
            <a:chExt cx="2708423" cy="936000"/>
          </a:xfrm>
          <a:solidFill>
            <a:schemeClr val="bg1"/>
          </a:solidFill>
        </p:grpSpPr>
        <p:sp>
          <p:nvSpPr>
            <p:cNvPr id="5" name="Vapaamuotoinen: Muoto 4">
              <a:extLst>
                <a:ext uri="{FF2B5EF4-FFF2-40B4-BE49-F238E27FC236}">
                  <a16:creationId xmlns:a16="http://schemas.microsoft.com/office/drawing/2014/main" id="{E9DBFB86-B1FE-49CB-B46F-680BDF338914}"/>
                </a:ext>
              </a:extLst>
            </p:cNvPr>
            <p:cNvSpPr/>
            <p:nvPr/>
          </p:nvSpPr>
          <p:spPr bwMode="black">
            <a:xfrm>
              <a:off x="658486" y="649304"/>
              <a:ext cx="189191" cy="189191"/>
            </a:xfrm>
            <a:custGeom>
              <a:avLst/>
              <a:gdLst>
                <a:gd name="connsiteX0" fmla="*/ 95821 w 189191"/>
                <a:gd name="connsiteY0" fmla="*/ 7798 h 189191"/>
                <a:gd name="connsiteX1" fmla="*/ 50714 w 189191"/>
                <a:gd name="connsiteY1" fmla="*/ 49718 h 189191"/>
                <a:gd name="connsiteX2" fmla="*/ 7798 w 189191"/>
                <a:gd name="connsiteY2" fmla="*/ 96021 h 189191"/>
                <a:gd name="connsiteX3" fmla="*/ 44242 w 189191"/>
                <a:gd name="connsiteY3" fmla="*/ 173788 h 189191"/>
                <a:gd name="connsiteX4" fmla="*/ 49420 w 189191"/>
                <a:gd name="connsiteY4" fmla="*/ 182152 h 189191"/>
                <a:gd name="connsiteX5" fmla="*/ 182451 w 189191"/>
                <a:gd name="connsiteY5" fmla="*/ 49121 h 189191"/>
                <a:gd name="connsiteX6" fmla="*/ 174684 w 189191"/>
                <a:gd name="connsiteY6" fmla="*/ 44939 h 189191"/>
                <a:gd name="connsiteX7" fmla="*/ 95821 w 189191"/>
                <a:gd name="connsiteY7" fmla="*/ 7798 h 189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191" h="189191">
                  <a:moveTo>
                    <a:pt x="95821" y="7798"/>
                  </a:moveTo>
                  <a:cubicBezTo>
                    <a:pt x="80487" y="21074"/>
                    <a:pt x="65451" y="35048"/>
                    <a:pt x="50714" y="49718"/>
                  </a:cubicBezTo>
                  <a:cubicBezTo>
                    <a:pt x="35579" y="64754"/>
                    <a:pt x="21340" y="80288"/>
                    <a:pt x="7798" y="96021"/>
                  </a:cubicBezTo>
                  <a:cubicBezTo>
                    <a:pt x="17177" y="123153"/>
                    <a:pt x="29393" y="149219"/>
                    <a:pt x="44242" y="173788"/>
                  </a:cubicBezTo>
                  <a:lnTo>
                    <a:pt x="49420" y="182152"/>
                  </a:lnTo>
                  <a:cubicBezTo>
                    <a:pt x="87800" y="132221"/>
                    <a:pt x="132519" y="87501"/>
                    <a:pt x="182451" y="49121"/>
                  </a:cubicBezTo>
                  <a:cubicBezTo>
                    <a:pt x="179779" y="47885"/>
                    <a:pt x="177186" y="46489"/>
                    <a:pt x="174684" y="44939"/>
                  </a:cubicBezTo>
                  <a:cubicBezTo>
                    <a:pt x="149762" y="29845"/>
                    <a:pt x="123331" y="17397"/>
                    <a:pt x="95821" y="7798"/>
                  </a:cubicBezTo>
                </a:path>
              </a:pathLst>
            </a:custGeom>
            <a:grpFill/>
            <a:ln w="9945" cap="flat">
              <a:noFill/>
              <a:prstDash val="solid"/>
              <a:miter/>
            </a:ln>
          </p:spPr>
          <p:txBody>
            <a:bodyPr rtlCol="0" anchor="ctr"/>
            <a:lstStyle/>
            <a:p>
              <a:endParaRPr lang="fi-FI"/>
            </a:p>
          </p:txBody>
        </p:sp>
        <p:sp>
          <p:nvSpPr>
            <p:cNvPr id="6" name="Vapaamuotoinen: Muoto 5">
              <a:extLst>
                <a:ext uri="{FF2B5EF4-FFF2-40B4-BE49-F238E27FC236}">
                  <a16:creationId xmlns:a16="http://schemas.microsoft.com/office/drawing/2014/main" id="{8997790A-58F5-4400-BA9A-5C80A83D8A72}"/>
                </a:ext>
              </a:extLst>
            </p:cNvPr>
            <p:cNvSpPr/>
            <p:nvPr/>
          </p:nvSpPr>
          <p:spPr bwMode="black">
            <a:xfrm>
              <a:off x="919172" y="908695"/>
              <a:ext cx="318638" cy="318638"/>
            </a:xfrm>
            <a:custGeom>
              <a:avLst/>
              <a:gdLst>
                <a:gd name="connsiteX0" fmla="*/ 282225 w 318638"/>
                <a:gd name="connsiteY0" fmla="*/ 8694 h 318638"/>
                <a:gd name="connsiteX1" fmla="*/ 282225 w 318638"/>
                <a:gd name="connsiteY1" fmla="*/ 7798 h 318638"/>
                <a:gd name="connsiteX2" fmla="*/ 254543 w 318638"/>
                <a:gd name="connsiteY2" fmla="*/ 50216 h 318638"/>
                <a:gd name="connsiteX3" fmla="*/ 251755 w 318638"/>
                <a:gd name="connsiteY3" fmla="*/ 54000 h 318638"/>
                <a:gd name="connsiteX4" fmla="*/ 242793 w 318638"/>
                <a:gd name="connsiteY4" fmla="*/ 66248 h 318638"/>
                <a:gd name="connsiteX5" fmla="*/ 236420 w 318638"/>
                <a:gd name="connsiteY5" fmla="*/ 75010 h 318638"/>
                <a:gd name="connsiteX6" fmla="*/ 220887 w 318638"/>
                <a:gd name="connsiteY6" fmla="*/ 94925 h 318638"/>
                <a:gd name="connsiteX7" fmla="*/ 207942 w 318638"/>
                <a:gd name="connsiteY7" fmla="*/ 208141 h 318638"/>
                <a:gd name="connsiteX8" fmla="*/ 207942 w 318638"/>
                <a:gd name="connsiteY8" fmla="*/ 208141 h 318638"/>
                <a:gd name="connsiteX9" fmla="*/ 94626 w 318638"/>
                <a:gd name="connsiteY9" fmla="*/ 220987 h 318638"/>
                <a:gd name="connsiteX10" fmla="*/ 7798 w 318638"/>
                <a:gd name="connsiteY10" fmla="*/ 282524 h 318638"/>
                <a:gd name="connsiteX11" fmla="*/ 30700 w 318638"/>
                <a:gd name="connsiteY11" fmla="*/ 291684 h 318638"/>
                <a:gd name="connsiteX12" fmla="*/ 147301 w 318638"/>
                <a:gd name="connsiteY12" fmla="*/ 315084 h 318638"/>
                <a:gd name="connsiteX13" fmla="*/ 268981 w 318638"/>
                <a:gd name="connsiteY13" fmla="*/ 269280 h 318638"/>
                <a:gd name="connsiteX14" fmla="*/ 282324 w 318638"/>
                <a:gd name="connsiteY14" fmla="*/ 8594 h 318638"/>
                <a:gd name="connsiteX15" fmla="*/ 282324 w 318638"/>
                <a:gd name="connsiteY15" fmla="*/ 8594 h 31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8638" h="318638">
                  <a:moveTo>
                    <a:pt x="282225" y="8694"/>
                  </a:moveTo>
                  <a:lnTo>
                    <a:pt x="282225" y="7798"/>
                  </a:lnTo>
                  <a:cubicBezTo>
                    <a:pt x="273529" y="22136"/>
                    <a:pt x="264301" y="36276"/>
                    <a:pt x="254543" y="50216"/>
                  </a:cubicBezTo>
                  <a:cubicBezTo>
                    <a:pt x="253647" y="51511"/>
                    <a:pt x="252751" y="52805"/>
                    <a:pt x="251755" y="54000"/>
                  </a:cubicBezTo>
                  <a:cubicBezTo>
                    <a:pt x="248900" y="58182"/>
                    <a:pt x="245913" y="62265"/>
                    <a:pt x="242793" y="66248"/>
                  </a:cubicBezTo>
                  <a:cubicBezTo>
                    <a:pt x="240702" y="69235"/>
                    <a:pt x="238611" y="72123"/>
                    <a:pt x="236420" y="75010"/>
                  </a:cubicBezTo>
                  <a:cubicBezTo>
                    <a:pt x="231309" y="81649"/>
                    <a:pt x="226131" y="88287"/>
                    <a:pt x="220887" y="94925"/>
                  </a:cubicBezTo>
                  <a:cubicBezTo>
                    <a:pt x="233732" y="144712"/>
                    <a:pt x="229948" y="186135"/>
                    <a:pt x="207942" y="208141"/>
                  </a:cubicBezTo>
                  <a:lnTo>
                    <a:pt x="207942" y="208141"/>
                  </a:lnTo>
                  <a:cubicBezTo>
                    <a:pt x="186036" y="229351"/>
                    <a:pt x="145111" y="233732"/>
                    <a:pt x="94626" y="220987"/>
                  </a:cubicBezTo>
                  <a:cubicBezTo>
                    <a:pt x="67118" y="243451"/>
                    <a:pt x="38107" y="264012"/>
                    <a:pt x="7798" y="282524"/>
                  </a:cubicBezTo>
                  <a:cubicBezTo>
                    <a:pt x="15465" y="285810"/>
                    <a:pt x="23132" y="288896"/>
                    <a:pt x="30700" y="291684"/>
                  </a:cubicBezTo>
                  <a:cubicBezTo>
                    <a:pt x="67888" y="306283"/>
                    <a:pt x="107360" y="314205"/>
                    <a:pt x="147301" y="315084"/>
                  </a:cubicBezTo>
                  <a:cubicBezTo>
                    <a:pt x="197088" y="315084"/>
                    <a:pt x="238511" y="299750"/>
                    <a:pt x="268981" y="269280"/>
                  </a:cubicBezTo>
                  <a:cubicBezTo>
                    <a:pt x="324842" y="213319"/>
                    <a:pt x="328726" y="117130"/>
                    <a:pt x="282324" y="8594"/>
                  </a:cubicBezTo>
                  <a:lnTo>
                    <a:pt x="282324" y="8594"/>
                  </a:lnTo>
                </a:path>
              </a:pathLst>
            </a:custGeom>
            <a:grpFill/>
            <a:ln w="9945" cap="flat">
              <a:noFill/>
              <a:prstDash val="solid"/>
              <a:miter/>
            </a:ln>
          </p:spPr>
          <p:txBody>
            <a:bodyPr rtlCol="0" anchor="ctr"/>
            <a:lstStyle/>
            <a:p>
              <a:endParaRPr lang="fi-FI"/>
            </a:p>
          </p:txBody>
        </p:sp>
        <p:sp>
          <p:nvSpPr>
            <p:cNvPr id="33" name="Vapaamuotoinen: Muoto 32">
              <a:extLst>
                <a:ext uri="{FF2B5EF4-FFF2-40B4-BE49-F238E27FC236}">
                  <a16:creationId xmlns:a16="http://schemas.microsoft.com/office/drawing/2014/main" id="{CFDC51E3-6481-4CE0-A1B8-9C54756C093E}"/>
                </a:ext>
              </a:extLst>
            </p:cNvPr>
            <p:cNvSpPr/>
            <p:nvPr/>
          </p:nvSpPr>
          <p:spPr bwMode="black">
            <a:xfrm>
              <a:off x="516686" y="908496"/>
              <a:ext cx="318638" cy="318638"/>
            </a:xfrm>
            <a:custGeom>
              <a:avLst/>
              <a:gdLst>
                <a:gd name="connsiteX0" fmla="*/ 114547 w 318638"/>
                <a:gd name="connsiteY0" fmla="*/ 208141 h 318638"/>
                <a:gd name="connsiteX1" fmla="*/ 101801 w 318638"/>
                <a:gd name="connsiteY1" fmla="*/ 95124 h 318638"/>
                <a:gd name="connsiteX2" fmla="*/ 40165 w 318638"/>
                <a:gd name="connsiteY2" fmla="*/ 7798 h 318638"/>
                <a:gd name="connsiteX3" fmla="*/ 53309 w 318638"/>
                <a:gd name="connsiteY3" fmla="*/ 269479 h 318638"/>
                <a:gd name="connsiteX4" fmla="*/ 314890 w 318638"/>
                <a:gd name="connsiteY4" fmla="*/ 282723 h 318638"/>
                <a:gd name="connsiteX5" fmla="*/ 228062 w 318638"/>
                <a:gd name="connsiteY5" fmla="*/ 221186 h 318638"/>
                <a:gd name="connsiteX6" fmla="*/ 114945 w 318638"/>
                <a:gd name="connsiteY6" fmla="*/ 208141 h 31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638" h="318638">
                  <a:moveTo>
                    <a:pt x="114547" y="208141"/>
                  </a:moveTo>
                  <a:cubicBezTo>
                    <a:pt x="92740" y="186434"/>
                    <a:pt x="89255" y="145210"/>
                    <a:pt x="101801" y="95124"/>
                  </a:cubicBezTo>
                  <a:cubicBezTo>
                    <a:pt x="79244" y="67488"/>
                    <a:pt x="58648" y="38308"/>
                    <a:pt x="40165" y="7798"/>
                  </a:cubicBezTo>
                  <a:cubicBezTo>
                    <a:pt x="-6635" y="117329"/>
                    <a:pt x="-3051" y="213120"/>
                    <a:pt x="53309" y="269479"/>
                  </a:cubicBezTo>
                  <a:cubicBezTo>
                    <a:pt x="109668" y="325838"/>
                    <a:pt x="205359" y="329224"/>
                    <a:pt x="314890" y="282723"/>
                  </a:cubicBezTo>
                  <a:cubicBezTo>
                    <a:pt x="284549" y="264259"/>
                    <a:pt x="255535" y="243696"/>
                    <a:pt x="228062" y="221186"/>
                  </a:cubicBezTo>
                  <a:cubicBezTo>
                    <a:pt x="178274" y="233931"/>
                    <a:pt x="137051" y="230247"/>
                    <a:pt x="114945" y="208141"/>
                  </a:cubicBezTo>
                </a:path>
              </a:pathLst>
            </a:custGeom>
            <a:grpFill/>
            <a:ln w="9945" cap="flat">
              <a:noFill/>
              <a:prstDash val="solid"/>
              <a:miter/>
            </a:ln>
          </p:spPr>
          <p:txBody>
            <a:bodyPr rtlCol="0" anchor="ctr"/>
            <a:lstStyle/>
            <a:p>
              <a:endParaRPr lang="fi-FI"/>
            </a:p>
          </p:txBody>
        </p:sp>
        <p:sp>
          <p:nvSpPr>
            <p:cNvPr id="34" name="Vapaamuotoinen: Muoto 33">
              <a:extLst>
                <a:ext uri="{FF2B5EF4-FFF2-40B4-BE49-F238E27FC236}">
                  <a16:creationId xmlns:a16="http://schemas.microsoft.com/office/drawing/2014/main" id="{109A140A-6E32-4540-89F5-80BE0F3C8804}"/>
                </a:ext>
              </a:extLst>
            </p:cNvPr>
            <p:cNvSpPr/>
            <p:nvPr/>
          </p:nvSpPr>
          <p:spPr bwMode="black">
            <a:xfrm>
              <a:off x="517023" y="507725"/>
              <a:ext cx="716936" cy="657191"/>
            </a:xfrm>
            <a:custGeom>
              <a:avLst/>
              <a:gdLst>
                <a:gd name="connsiteX0" fmla="*/ 362051 w 716935"/>
                <a:gd name="connsiteY0" fmla="*/ 560121 h 657191"/>
                <a:gd name="connsiteX1" fmla="*/ 253415 w 716935"/>
                <a:gd name="connsiteY1" fmla="*/ 470504 h 657191"/>
                <a:gd name="connsiteX2" fmla="*/ 148564 w 716935"/>
                <a:gd name="connsiteY2" fmla="*/ 337074 h 657191"/>
                <a:gd name="connsiteX3" fmla="*/ 114210 w 716935"/>
                <a:gd name="connsiteY3" fmla="*/ 114127 h 657191"/>
                <a:gd name="connsiteX4" fmla="*/ 175050 w 716935"/>
                <a:gd name="connsiteY4" fmla="*/ 93714 h 657191"/>
                <a:gd name="connsiteX5" fmla="*/ 338950 w 716935"/>
                <a:gd name="connsiteY5" fmla="*/ 149576 h 657191"/>
                <a:gd name="connsiteX6" fmla="*/ 344128 w 716935"/>
                <a:gd name="connsiteY6" fmla="*/ 152364 h 657191"/>
                <a:gd name="connsiteX7" fmla="*/ 346318 w 716935"/>
                <a:gd name="connsiteY7" fmla="*/ 153061 h 657191"/>
                <a:gd name="connsiteX8" fmla="*/ 400188 w 716935"/>
                <a:gd name="connsiteY8" fmla="*/ 190401 h 657191"/>
                <a:gd name="connsiteX9" fmla="*/ 400188 w 716935"/>
                <a:gd name="connsiteY9" fmla="*/ 190401 h 657191"/>
                <a:gd name="connsiteX10" fmla="*/ 448681 w 716935"/>
                <a:gd name="connsiteY10" fmla="*/ 231227 h 657191"/>
                <a:gd name="connsiteX11" fmla="*/ 454854 w 716935"/>
                <a:gd name="connsiteY11" fmla="*/ 236902 h 657191"/>
                <a:gd name="connsiteX12" fmla="*/ 456846 w 716935"/>
                <a:gd name="connsiteY12" fmla="*/ 238794 h 657191"/>
                <a:gd name="connsiteX13" fmla="*/ 470587 w 716935"/>
                <a:gd name="connsiteY13" fmla="*/ 252237 h 657191"/>
                <a:gd name="connsiteX14" fmla="*/ 533618 w 716935"/>
                <a:gd name="connsiteY14" fmla="*/ 323831 h 657191"/>
                <a:gd name="connsiteX15" fmla="*/ 537402 w 716935"/>
                <a:gd name="connsiteY15" fmla="*/ 317757 h 657191"/>
                <a:gd name="connsiteX16" fmla="*/ 575339 w 716935"/>
                <a:gd name="connsiteY16" fmla="*/ 238097 h 657191"/>
                <a:gd name="connsiteX17" fmla="*/ 532423 w 716935"/>
                <a:gd name="connsiteY17" fmla="*/ 191696 h 657191"/>
                <a:gd name="connsiteX18" fmla="*/ 525254 w 716935"/>
                <a:gd name="connsiteY18" fmla="*/ 184725 h 657191"/>
                <a:gd name="connsiteX19" fmla="*/ 512408 w 716935"/>
                <a:gd name="connsiteY19" fmla="*/ 172478 h 657191"/>
                <a:gd name="connsiteX20" fmla="*/ 505737 w 716935"/>
                <a:gd name="connsiteY20" fmla="*/ 166304 h 657191"/>
                <a:gd name="connsiteX21" fmla="*/ 489506 w 716935"/>
                <a:gd name="connsiteY21" fmla="*/ 151866 h 657191"/>
                <a:gd name="connsiteX22" fmla="*/ 487216 w 716935"/>
                <a:gd name="connsiteY22" fmla="*/ 149775 h 657191"/>
                <a:gd name="connsiteX23" fmla="*/ 487216 w 716935"/>
                <a:gd name="connsiteY23" fmla="*/ 149775 h 657191"/>
                <a:gd name="connsiteX24" fmla="*/ 448482 w 716935"/>
                <a:gd name="connsiteY24" fmla="*/ 118409 h 657191"/>
                <a:gd name="connsiteX25" fmla="*/ 610390 w 716935"/>
                <a:gd name="connsiteY25" fmla="*/ 114824 h 657191"/>
                <a:gd name="connsiteX26" fmla="*/ 574543 w 716935"/>
                <a:gd name="connsiteY26" fmla="*/ 340360 h 657191"/>
                <a:gd name="connsiteX27" fmla="*/ 470587 w 716935"/>
                <a:gd name="connsiteY27" fmla="*/ 470803 h 657191"/>
                <a:gd name="connsiteX28" fmla="*/ 362051 w 716935"/>
                <a:gd name="connsiteY28" fmla="*/ 560420 h 657191"/>
                <a:gd name="connsiteX29" fmla="*/ 648327 w 716935"/>
                <a:gd name="connsiteY29" fmla="*/ 384571 h 657191"/>
                <a:gd name="connsiteX30" fmla="*/ 671130 w 716935"/>
                <a:gd name="connsiteY30" fmla="*/ 53188 h 657191"/>
                <a:gd name="connsiteX31" fmla="*/ 362449 w 716935"/>
                <a:gd name="connsiteY31" fmla="*/ 63145 h 657191"/>
                <a:gd name="connsiteX32" fmla="*/ 53271 w 716935"/>
                <a:gd name="connsiteY32" fmla="*/ 53188 h 657191"/>
                <a:gd name="connsiteX33" fmla="*/ 73883 w 716935"/>
                <a:gd name="connsiteY33" fmla="*/ 381485 h 657191"/>
                <a:gd name="connsiteX34" fmla="*/ 192177 w 716935"/>
                <a:gd name="connsiteY34" fmla="*/ 532141 h 657191"/>
                <a:gd name="connsiteX35" fmla="*/ 338850 w 716935"/>
                <a:gd name="connsiteY35" fmla="*/ 647946 h 657191"/>
                <a:gd name="connsiteX36" fmla="*/ 346518 w 716935"/>
                <a:gd name="connsiteY36" fmla="*/ 651829 h 657191"/>
                <a:gd name="connsiteX37" fmla="*/ 357072 w 716935"/>
                <a:gd name="connsiteY37" fmla="*/ 654418 h 657191"/>
                <a:gd name="connsiteX38" fmla="*/ 362051 w 716935"/>
                <a:gd name="connsiteY38" fmla="*/ 654418 h 657191"/>
                <a:gd name="connsiteX39" fmla="*/ 384256 w 716935"/>
                <a:gd name="connsiteY39" fmla="*/ 648543 h 657191"/>
                <a:gd name="connsiteX40" fmla="*/ 531925 w 716935"/>
                <a:gd name="connsiteY40" fmla="*/ 532141 h 657191"/>
                <a:gd name="connsiteX41" fmla="*/ 648327 w 716935"/>
                <a:gd name="connsiteY41" fmla="*/ 384571 h 65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6935" h="657191">
                  <a:moveTo>
                    <a:pt x="362051" y="560121"/>
                  </a:moveTo>
                  <a:cubicBezTo>
                    <a:pt x="322900" y="534001"/>
                    <a:pt x="286502" y="503974"/>
                    <a:pt x="253415" y="470504"/>
                  </a:cubicBezTo>
                  <a:cubicBezTo>
                    <a:pt x="213092" y="430525"/>
                    <a:pt x="177873" y="385708"/>
                    <a:pt x="148564" y="337074"/>
                  </a:cubicBezTo>
                  <a:cubicBezTo>
                    <a:pt x="91308" y="240388"/>
                    <a:pt x="77567" y="150870"/>
                    <a:pt x="114210" y="114127"/>
                  </a:cubicBezTo>
                  <a:cubicBezTo>
                    <a:pt x="127952" y="100386"/>
                    <a:pt x="149062" y="93714"/>
                    <a:pt x="175050" y="93714"/>
                  </a:cubicBezTo>
                  <a:cubicBezTo>
                    <a:pt x="219162" y="93714"/>
                    <a:pt x="277712" y="112932"/>
                    <a:pt x="338950" y="149576"/>
                  </a:cubicBezTo>
                  <a:cubicBezTo>
                    <a:pt x="340622" y="150602"/>
                    <a:pt x="342350" y="151533"/>
                    <a:pt x="344128" y="152364"/>
                  </a:cubicBezTo>
                  <a:lnTo>
                    <a:pt x="346318" y="153061"/>
                  </a:lnTo>
                  <a:cubicBezTo>
                    <a:pt x="364919" y="164552"/>
                    <a:pt x="382900" y="177016"/>
                    <a:pt x="400188" y="190401"/>
                  </a:cubicBezTo>
                  <a:lnTo>
                    <a:pt x="400188" y="190401"/>
                  </a:lnTo>
                  <a:cubicBezTo>
                    <a:pt x="416717" y="203014"/>
                    <a:pt x="432881" y="216622"/>
                    <a:pt x="448681" y="231227"/>
                  </a:cubicBezTo>
                  <a:lnTo>
                    <a:pt x="454854" y="236902"/>
                  </a:lnTo>
                  <a:lnTo>
                    <a:pt x="456846" y="238794"/>
                  </a:lnTo>
                  <a:cubicBezTo>
                    <a:pt x="461426" y="243275"/>
                    <a:pt x="466007" y="247657"/>
                    <a:pt x="470587" y="252237"/>
                  </a:cubicBezTo>
                  <a:cubicBezTo>
                    <a:pt x="493168" y="274672"/>
                    <a:pt x="514225" y="298590"/>
                    <a:pt x="533618" y="323831"/>
                  </a:cubicBezTo>
                  <a:lnTo>
                    <a:pt x="537402" y="317757"/>
                  </a:lnTo>
                  <a:cubicBezTo>
                    <a:pt x="552806" y="292607"/>
                    <a:pt x="565521" y="265908"/>
                    <a:pt x="575339" y="238097"/>
                  </a:cubicBezTo>
                  <a:cubicBezTo>
                    <a:pt x="561797" y="222365"/>
                    <a:pt x="547558" y="206831"/>
                    <a:pt x="532423" y="191696"/>
                  </a:cubicBezTo>
                  <a:cubicBezTo>
                    <a:pt x="530033" y="189306"/>
                    <a:pt x="527544" y="187115"/>
                    <a:pt x="525254" y="184725"/>
                  </a:cubicBezTo>
                  <a:lnTo>
                    <a:pt x="512408" y="172478"/>
                  </a:lnTo>
                  <a:lnTo>
                    <a:pt x="505737" y="166304"/>
                  </a:lnTo>
                  <a:cubicBezTo>
                    <a:pt x="500360" y="161425"/>
                    <a:pt x="494983" y="156347"/>
                    <a:pt x="489506" y="151866"/>
                  </a:cubicBezTo>
                  <a:lnTo>
                    <a:pt x="487216" y="149775"/>
                  </a:lnTo>
                  <a:lnTo>
                    <a:pt x="487216" y="149775"/>
                  </a:lnTo>
                  <a:cubicBezTo>
                    <a:pt x="474471" y="138822"/>
                    <a:pt x="461559" y="128366"/>
                    <a:pt x="448482" y="118409"/>
                  </a:cubicBezTo>
                  <a:cubicBezTo>
                    <a:pt x="520275" y="88537"/>
                    <a:pt x="581513" y="85948"/>
                    <a:pt x="610390" y="114824"/>
                  </a:cubicBezTo>
                  <a:cubicBezTo>
                    <a:pt x="647531" y="151965"/>
                    <a:pt x="633093" y="242578"/>
                    <a:pt x="574543" y="340360"/>
                  </a:cubicBezTo>
                  <a:cubicBezTo>
                    <a:pt x="545399" y="387959"/>
                    <a:pt x="510483" y="431773"/>
                    <a:pt x="470587" y="470803"/>
                  </a:cubicBezTo>
                  <a:cubicBezTo>
                    <a:pt x="437555" y="504295"/>
                    <a:pt x="401188" y="534322"/>
                    <a:pt x="362051" y="560420"/>
                  </a:cubicBezTo>
                  <a:moveTo>
                    <a:pt x="648327" y="384571"/>
                  </a:moveTo>
                  <a:cubicBezTo>
                    <a:pt x="730178" y="247955"/>
                    <a:pt x="738940" y="120998"/>
                    <a:pt x="671130" y="53188"/>
                  </a:cubicBezTo>
                  <a:cubicBezTo>
                    <a:pt x="607004" y="-10938"/>
                    <a:pt x="490004" y="-6557"/>
                    <a:pt x="362449" y="63145"/>
                  </a:cubicBezTo>
                  <a:cubicBezTo>
                    <a:pt x="234397" y="-6557"/>
                    <a:pt x="117397" y="-11038"/>
                    <a:pt x="53271" y="53188"/>
                  </a:cubicBezTo>
                  <a:cubicBezTo>
                    <a:pt x="-14041" y="120301"/>
                    <a:pt x="-6175" y="246362"/>
                    <a:pt x="73883" y="381485"/>
                  </a:cubicBezTo>
                  <a:cubicBezTo>
                    <a:pt x="106894" y="436429"/>
                    <a:pt x="146632" y="487039"/>
                    <a:pt x="192177" y="532141"/>
                  </a:cubicBezTo>
                  <a:cubicBezTo>
                    <a:pt x="236171" y="576571"/>
                    <a:pt x="285427" y="615460"/>
                    <a:pt x="338850" y="647946"/>
                  </a:cubicBezTo>
                  <a:cubicBezTo>
                    <a:pt x="341246" y="649534"/>
                    <a:pt x="343819" y="650838"/>
                    <a:pt x="346518" y="651829"/>
                  </a:cubicBezTo>
                  <a:cubicBezTo>
                    <a:pt x="349916" y="653123"/>
                    <a:pt x="353461" y="653993"/>
                    <a:pt x="357072" y="654418"/>
                  </a:cubicBezTo>
                  <a:cubicBezTo>
                    <a:pt x="358730" y="654518"/>
                    <a:pt x="360393" y="654518"/>
                    <a:pt x="362051" y="654418"/>
                  </a:cubicBezTo>
                  <a:cubicBezTo>
                    <a:pt x="369849" y="654509"/>
                    <a:pt x="377524" y="652479"/>
                    <a:pt x="384256" y="648543"/>
                  </a:cubicBezTo>
                  <a:cubicBezTo>
                    <a:pt x="438054" y="615928"/>
                    <a:pt x="487647" y="576835"/>
                    <a:pt x="531925" y="532141"/>
                  </a:cubicBezTo>
                  <a:cubicBezTo>
                    <a:pt x="576564" y="487851"/>
                    <a:pt x="615651" y="438298"/>
                    <a:pt x="648327" y="384571"/>
                  </a:cubicBezTo>
                </a:path>
              </a:pathLst>
            </a:custGeom>
            <a:grpFill/>
            <a:ln w="9945" cap="flat">
              <a:noFill/>
              <a:prstDash val="solid"/>
              <a:miter/>
            </a:ln>
          </p:spPr>
          <p:txBody>
            <a:bodyPr rtlCol="0" anchor="ctr"/>
            <a:lstStyle/>
            <a:p>
              <a:endParaRPr lang="fi-FI"/>
            </a:p>
          </p:txBody>
        </p:sp>
        <p:sp>
          <p:nvSpPr>
            <p:cNvPr id="35" name="Vapaamuotoinen: Muoto 34">
              <a:extLst>
                <a:ext uri="{FF2B5EF4-FFF2-40B4-BE49-F238E27FC236}">
                  <a16:creationId xmlns:a16="http://schemas.microsoft.com/office/drawing/2014/main" id="{F2AFFA73-FE19-4A52-9021-E1CCCEB38076}"/>
                </a:ext>
              </a:extLst>
            </p:cNvPr>
            <p:cNvSpPr/>
            <p:nvPr/>
          </p:nvSpPr>
          <p:spPr bwMode="black">
            <a:xfrm>
              <a:off x="1362342" y="770179"/>
              <a:ext cx="338553" cy="458043"/>
            </a:xfrm>
            <a:custGeom>
              <a:avLst/>
              <a:gdLst>
                <a:gd name="connsiteX0" fmla="*/ 39099 w 338552"/>
                <a:gd name="connsiteY0" fmla="*/ 319872 h 458042"/>
                <a:gd name="connsiteX1" fmla="*/ 93068 w 338552"/>
                <a:gd name="connsiteY1" fmla="*/ 343571 h 458042"/>
                <a:gd name="connsiteX2" fmla="*/ 145345 w 338552"/>
                <a:gd name="connsiteY2" fmla="*/ 351537 h 458042"/>
                <a:gd name="connsiteX3" fmla="*/ 167351 w 338552"/>
                <a:gd name="connsiteY3" fmla="*/ 349645 h 458042"/>
                <a:gd name="connsiteX4" fmla="*/ 182386 w 338552"/>
                <a:gd name="connsiteY4" fmla="*/ 344069 h 458042"/>
                <a:gd name="connsiteX5" fmla="*/ 191149 w 338552"/>
                <a:gd name="connsiteY5" fmla="*/ 335505 h 458042"/>
                <a:gd name="connsiteX6" fmla="*/ 194036 w 338552"/>
                <a:gd name="connsiteY6" fmla="*/ 324851 h 458042"/>
                <a:gd name="connsiteX7" fmla="*/ 186170 w 338552"/>
                <a:gd name="connsiteY7" fmla="*/ 307326 h 458042"/>
                <a:gd name="connsiteX8" fmla="*/ 165060 w 338552"/>
                <a:gd name="connsiteY8" fmla="*/ 294281 h 458042"/>
                <a:gd name="connsiteX9" fmla="*/ 135188 w 338552"/>
                <a:gd name="connsiteY9" fmla="*/ 282532 h 458042"/>
                <a:gd name="connsiteX10" fmla="*/ 100835 w 338552"/>
                <a:gd name="connsiteY10" fmla="*/ 269687 h 458042"/>
                <a:gd name="connsiteX11" fmla="*/ 66681 w 338552"/>
                <a:gd name="connsiteY11" fmla="*/ 252161 h 458042"/>
                <a:gd name="connsiteX12" fmla="*/ 36809 w 338552"/>
                <a:gd name="connsiteY12" fmla="*/ 227367 h 458042"/>
                <a:gd name="connsiteX13" fmla="*/ 15699 w 338552"/>
                <a:gd name="connsiteY13" fmla="*/ 192417 h 458042"/>
                <a:gd name="connsiteX14" fmla="*/ 7832 w 338552"/>
                <a:gd name="connsiteY14" fmla="*/ 144024 h 458042"/>
                <a:gd name="connsiteX15" fmla="*/ 20279 w 338552"/>
                <a:gd name="connsiteY15" fmla="*/ 87764 h 458042"/>
                <a:gd name="connsiteX16" fmla="*/ 56126 w 338552"/>
                <a:gd name="connsiteY16" fmla="*/ 45047 h 458042"/>
                <a:gd name="connsiteX17" fmla="*/ 112385 w 338552"/>
                <a:gd name="connsiteY17" fmla="*/ 17763 h 458042"/>
                <a:gd name="connsiteX18" fmla="*/ 186568 w 338552"/>
                <a:gd name="connsiteY18" fmla="*/ 7806 h 458042"/>
                <a:gd name="connsiteX19" fmla="*/ 253383 w 338552"/>
                <a:gd name="connsiteY19" fmla="*/ 15075 h 458042"/>
                <a:gd name="connsiteX20" fmla="*/ 313127 w 338552"/>
                <a:gd name="connsiteY20" fmla="*/ 36085 h 458042"/>
                <a:gd name="connsiteX21" fmla="*/ 287238 w 338552"/>
                <a:gd name="connsiteY21" fmla="*/ 135659 h 458042"/>
                <a:gd name="connsiteX22" fmla="*/ 240139 w 338552"/>
                <a:gd name="connsiteY22" fmla="*/ 116242 h 458042"/>
                <a:gd name="connsiteX23" fmla="*/ 191448 w 338552"/>
                <a:gd name="connsiteY23" fmla="*/ 109372 h 458042"/>
                <a:gd name="connsiteX24" fmla="*/ 172429 w 338552"/>
                <a:gd name="connsiteY24" fmla="*/ 111064 h 458042"/>
                <a:gd name="connsiteX25" fmla="*/ 158488 w 338552"/>
                <a:gd name="connsiteY25" fmla="*/ 115844 h 458042"/>
                <a:gd name="connsiteX26" fmla="*/ 150025 w 338552"/>
                <a:gd name="connsiteY26" fmla="*/ 123511 h 458042"/>
                <a:gd name="connsiteX27" fmla="*/ 147236 w 338552"/>
                <a:gd name="connsiteY27" fmla="*/ 133469 h 458042"/>
                <a:gd name="connsiteX28" fmla="*/ 155202 w 338552"/>
                <a:gd name="connsiteY28" fmla="*/ 149898 h 458042"/>
                <a:gd name="connsiteX29" fmla="*/ 176213 w 338552"/>
                <a:gd name="connsiteY29" fmla="*/ 163142 h 458042"/>
                <a:gd name="connsiteX30" fmla="*/ 206085 w 338552"/>
                <a:gd name="connsiteY30" fmla="*/ 174195 h 458042"/>
                <a:gd name="connsiteX31" fmla="*/ 240538 w 338552"/>
                <a:gd name="connsiteY31" fmla="*/ 187040 h 458042"/>
                <a:gd name="connsiteX32" fmla="*/ 274891 w 338552"/>
                <a:gd name="connsiteY32" fmla="*/ 204565 h 458042"/>
                <a:gd name="connsiteX33" fmla="*/ 304763 w 338552"/>
                <a:gd name="connsiteY33" fmla="*/ 229757 h 458042"/>
                <a:gd name="connsiteX34" fmla="*/ 326072 w 338552"/>
                <a:gd name="connsiteY34" fmla="*/ 265604 h 458042"/>
                <a:gd name="connsiteX35" fmla="*/ 333938 w 338552"/>
                <a:gd name="connsiteY35" fmla="*/ 314595 h 458042"/>
                <a:gd name="connsiteX36" fmla="*/ 320894 w 338552"/>
                <a:gd name="connsiteY36" fmla="*/ 372248 h 458042"/>
                <a:gd name="connsiteX37" fmla="*/ 284450 w 338552"/>
                <a:gd name="connsiteY37" fmla="*/ 415762 h 458042"/>
                <a:gd name="connsiteX38" fmla="*/ 226996 w 338552"/>
                <a:gd name="connsiteY38" fmla="*/ 443544 h 458042"/>
                <a:gd name="connsiteX39" fmla="*/ 152016 w 338552"/>
                <a:gd name="connsiteY39" fmla="*/ 453501 h 458042"/>
                <a:gd name="connsiteX40" fmla="*/ 114676 w 338552"/>
                <a:gd name="connsiteY40" fmla="*/ 451410 h 458042"/>
                <a:gd name="connsiteX41" fmla="*/ 78630 w 338552"/>
                <a:gd name="connsiteY41" fmla="*/ 445336 h 458042"/>
                <a:gd name="connsiteX42" fmla="*/ 44675 w 338552"/>
                <a:gd name="connsiteY42" fmla="*/ 435378 h 458042"/>
                <a:gd name="connsiteX43" fmla="*/ 14106 w 338552"/>
                <a:gd name="connsiteY43" fmla="*/ 421239 h 45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8552" h="458042">
                  <a:moveTo>
                    <a:pt x="39099" y="319872"/>
                  </a:moveTo>
                  <a:cubicBezTo>
                    <a:pt x="56156" y="329743"/>
                    <a:pt x="74258" y="337691"/>
                    <a:pt x="93068" y="343571"/>
                  </a:cubicBezTo>
                  <a:cubicBezTo>
                    <a:pt x="110006" y="348804"/>
                    <a:pt x="127620" y="351490"/>
                    <a:pt x="145345" y="351537"/>
                  </a:cubicBezTo>
                  <a:cubicBezTo>
                    <a:pt x="152723" y="351661"/>
                    <a:pt x="160102" y="351028"/>
                    <a:pt x="167351" y="349645"/>
                  </a:cubicBezTo>
                  <a:cubicBezTo>
                    <a:pt x="172658" y="348706"/>
                    <a:pt x="177746" y="346816"/>
                    <a:pt x="182386" y="344069"/>
                  </a:cubicBezTo>
                  <a:cubicBezTo>
                    <a:pt x="185881" y="341874"/>
                    <a:pt x="188879" y="338954"/>
                    <a:pt x="191149" y="335505"/>
                  </a:cubicBezTo>
                  <a:cubicBezTo>
                    <a:pt x="193100" y="332297"/>
                    <a:pt x="194096" y="328604"/>
                    <a:pt x="194036" y="324851"/>
                  </a:cubicBezTo>
                  <a:cubicBezTo>
                    <a:pt x="194146" y="318130"/>
                    <a:pt x="191268" y="311707"/>
                    <a:pt x="186170" y="307326"/>
                  </a:cubicBezTo>
                  <a:cubicBezTo>
                    <a:pt x="179817" y="301963"/>
                    <a:pt x="172698" y="297567"/>
                    <a:pt x="165060" y="294281"/>
                  </a:cubicBezTo>
                  <a:cubicBezTo>
                    <a:pt x="155332" y="289801"/>
                    <a:pt x="145364" y="285877"/>
                    <a:pt x="135188" y="282532"/>
                  </a:cubicBezTo>
                  <a:cubicBezTo>
                    <a:pt x="123906" y="278880"/>
                    <a:pt x="112455" y="274599"/>
                    <a:pt x="100835" y="269687"/>
                  </a:cubicBezTo>
                  <a:cubicBezTo>
                    <a:pt x="89045" y="264675"/>
                    <a:pt x="77624" y="258818"/>
                    <a:pt x="66681" y="252161"/>
                  </a:cubicBezTo>
                  <a:cubicBezTo>
                    <a:pt x="55528" y="245459"/>
                    <a:pt x="45452" y="237099"/>
                    <a:pt x="36809" y="227367"/>
                  </a:cubicBezTo>
                  <a:cubicBezTo>
                    <a:pt x="27713" y="217091"/>
                    <a:pt x="20561" y="205249"/>
                    <a:pt x="15699" y="192417"/>
                  </a:cubicBezTo>
                  <a:cubicBezTo>
                    <a:pt x="10124" y="176907"/>
                    <a:pt x="7457" y="160501"/>
                    <a:pt x="7832" y="144024"/>
                  </a:cubicBezTo>
                  <a:cubicBezTo>
                    <a:pt x="7550" y="124558"/>
                    <a:pt x="11811" y="105294"/>
                    <a:pt x="20279" y="87764"/>
                  </a:cubicBezTo>
                  <a:cubicBezTo>
                    <a:pt x="28788" y="70960"/>
                    <a:pt x="41050" y="56342"/>
                    <a:pt x="56126" y="45047"/>
                  </a:cubicBezTo>
                  <a:cubicBezTo>
                    <a:pt x="73054" y="32595"/>
                    <a:pt x="92122" y="23347"/>
                    <a:pt x="112385" y="17763"/>
                  </a:cubicBezTo>
                  <a:cubicBezTo>
                    <a:pt x="136522" y="10962"/>
                    <a:pt x="161496" y="7610"/>
                    <a:pt x="186568" y="7806"/>
                  </a:cubicBezTo>
                  <a:cubicBezTo>
                    <a:pt x="209042" y="7729"/>
                    <a:pt x="231456" y="10168"/>
                    <a:pt x="253383" y="15075"/>
                  </a:cubicBezTo>
                  <a:cubicBezTo>
                    <a:pt x="274074" y="19621"/>
                    <a:pt x="294139" y="26677"/>
                    <a:pt x="313127" y="36085"/>
                  </a:cubicBezTo>
                  <a:lnTo>
                    <a:pt x="287238" y="135659"/>
                  </a:lnTo>
                  <a:cubicBezTo>
                    <a:pt x="272372" y="127330"/>
                    <a:pt x="256559" y="120812"/>
                    <a:pt x="240139" y="116242"/>
                  </a:cubicBezTo>
                  <a:cubicBezTo>
                    <a:pt x="224297" y="111726"/>
                    <a:pt x="207917" y="109413"/>
                    <a:pt x="191448" y="109372"/>
                  </a:cubicBezTo>
                  <a:cubicBezTo>
                    <a:pt x="185065" y="109310"/>
                    <a:pt x="178702" y="109876"/>
                    <a:pt x="172429" y="111064"/>
                  </a:cubicBezTo>
                  <a:cubicBezTo>
                    <a:pt x="167580" y="111973"/>
                    <a:pt x="162880" y="113583"/>
                    <a:pt x="158488" y="115844"/>
                  </a:cubicBezTo>
                  <a:cubicBezTo>
                    <a:pt x="155023" y="117582"/>
                    <a:pt x="152096" y="120233"/>
                    <a:pt x="150025" y="123511"/>
                  </a:cubicBezTo>
                  <a:cubicBezTo>
                    <a:pt x="148232" y="126527"/>
                    <a:pt x="147276" y="129962"/>
                    <a:pt x="147236" y="133469"/>
                  </a:cubicBezTo>
                  <a:cubicBezTo>
                    <a:pt x="147077" y="139911"/>
                    <a:pt x="150045" y="146034"/>
                    <a:pt x="155202" y="149898"/>
                  </a:cubicBezTo>
                  <a:cubicBezTo>
                    <a:pt x="161535" y="155302"/>
                    <a:pt x="168605" y="159763"/>
                    <a:pt x="176213" y="163142"/>
                  </a:cubicBezTo>
                  <a:cubicBezTo>
                    <a:pt x="185075" y="166826"/>
                    <a:pt x="195132" y="170510"/>
                    <a:pt x="206085" y="174195"/>
                  </a:cubicBezTo>
                  <a:cubicBezTo>
                    <a:pt x="217038" y="177879"/>
                    <a:pt x="228688" y="182061"/>
                    <a:pt x="240538" y="187040"/>
                  </a:cubicBezTo>
                  <a:cubicBezTo>
                    <a:pt x="252357" y="192122"/>
                    <a:pt x="263838" y="197976"/>
                    <a:pt x="274891" y="204565"/>
                  </a:cubicBezTo>
                  <a:cubicBezTo>
                    <a:pt x="286093" y="211359"/>
                    <a:pt x="296180" y="219858"/>
                    <a:pt x="304763" y="229757"/>
                  </a:cubicBezTo>
                  <a:cubicBezTo>
                    <a:pt x="313924" y="240357"/>
                    <a:pt x="321133" y="252493"/>
                    <a:pt x="326072" y="265604"/>
                  </a:cubicBezTo>
                  <a:cubicBezTo>
                    <a:pt x="331658" y="281317"/>
                    <a:pt x="334327" y="297921"/>
                    <a:pt x="333938" y="314595"/>
                  </a:cubicBezTo>
                  <a:cubicBezTo>
                    <a:pt x="334207" y="334573"/>
                    <a:pt x="329736" y="354331"/>
                    <a:pt x="320894" y="372248"/>
                  </a:cubicBezTo>
                  <a:cubicBezTo>
                    <a:pt x="312381" y="389448"/>
                    <a:pt x="299894" y="404367"/>
                    <a:pt x="284450" y="415762"/>
                  </a:cubicBezTo>
                  <a:cubicBezTo>
                    <a:pt x="267144" y="428438"/>
                    <a:pt x="247677" y="437852"/>
                    <a:pt x="226996" y="443544"/>
                  </a:cubicBezTo>
                  <a:cubicBezTo>
                    <a:pt x="202590" y="450354"/>
                    <a:pt x="177348" y="453706"/>
                    <a:pt x="152016" y="453501"/>
                  </a:cubicBezTo>
                  <a:cubicBezTo>
                    <a:pt x="139539" y="453505"/>
                    <a:pt x="127073" y="452807"/>
                    <a:pt x="114676" y="451410"/>
                  </a:cubicBezTo>
                  <a:cubicBezTo>
                    <a:pt x="102557" y="450074"/>
                    <a:pt x="90519" y="448045"/>
                    <a:pt x="78630" y="445336"/>
                  </a:cubicBezTo>
                  <a:cubicBezTo>
                    <a:pt x="67089" y="442847"/>
                    <a:pt x="55738" y="439519"/>
                    <a:pt x="44675" y="435378"/>
                  </a:cubicBezTo>
                  <a:cubicBezTo>
                    <a:pt x="34150" y="431426"/>
                    <a:pt x="23933" y="426701"/>
                    <a:pt x="14106" y="421239"/>
                  </a:cubicBezTo>
                  <a:close/>
                </a:path>
              </a:pathLst>
            </a:custGeom>
            <a:grpFill/>
            <a:ln w="9945" cap="flat">
              <a:noFill/>
              <a:prstDash val="solid"/>
              <a:miter/>
            </a:ln>
          </p:spPr>
          <p:txBody>
            <a:bodyPr rtlCol="0" anchor="ctr"/>
            <a:lstStyle/>
            <a:p>
              <a:endParaRPr lang="fi-FI"/>
            </a:p>
          </p:txBody>
        </p:sp>
        <p:sp>
          <p:nvSpPr>
            <p:cNvPr id="36" name="Vapaamuotoinen: Muoto 35">
              <a:extLst>
                <a:ext uri="{FF2B5EF4-FFF2-40B4-BE49-F238E27FC236}">
                  <a16:creationId xmlns:a16="http://schemas.microsoft.com/office/drawing/2014/main" id="{04ED2007-AF16-41E7-9C09-A7598E1FC230}"/>
                </a:ext>
              </a:extLst>
            </p:cNvPr>
            <p:cNvSpPr/>
            <p:nvPr/>
          </p:nvSpPr>
          <p:spPr bwMode="black">
            <a:xfrm>
              <a:off x="1747630" y="662248"/>
              <a:ext cx="268851" cy="567574"/>
            </a:xfrm>
            <a:custGeom>
              <a:avLst/>
              <a:gdLst>
                <a:gd name="connsiteX0" fmla="*/ 251456 w 268850"/>
                <a:gd name="connsiteY0" fmla="*/ 421530 h 567574"/>
                <a:gd name="connsiteX1" fmla="*/ 224372 w 268850"/>
                <a:gd name="connsiteY1" fmla="*/ 436167 h 567574"/>
                <a:gd name="connsiteX2" fmla="*/ 195993 w 268850"/>
                <a:gd name="connsiteY2" fmla="*/ 440747 h 567574"/>
                <a:gd name="connsiteX3" fmla="*/ 161043 w 268850"/>
                <a:gd name="connsiteY3" fmla="*/ 428400 h 567574"/>
                <a:gd name="connsiteX4" fmla="*/ 148894 w 268850"/>
                <a:gd name="connsiteY4" fmla="*/ 388570 h 567574"/>
                <a:gd name="connsiteX5" fmla="*/ 148894 w 268850"/>
                <a:gd name="connsiteY5" fmla="*/ 234927 h 567574"/>
                <a:gd name="connsiteX6" fmla="*/ 252253 w 268850"/>
                <a:gd name="connsiteY6" fmla="*/ 234927 h 567574"/>
                <a:gd name="connsiteX7" fmla="*/ 252253 w 268850"/>
                <a:gd name="connsiteY7" fmla="*/ 124499 h 567574"/>
                <a:gd name="connsiteX8" fmla="*/ 149392 w 268850"/>
                <a:gd name="connsiteY8" fmla="*/ 124499 h 567574"/>
                <a:gd name="connsiteX9" fmla="*/ 149392 w 268850"/>
                <a:gd name="connsiteY9" fmla="*/ 7798 h 567574"/>
                <a:gd name="connsiteX10" fmla="*/ 7798 w 268850"/>
                <a:gd name="connsiteY10" fmla="*/ 23729 h 567574"/>
                <a:gd name="connsiteX11" fmla="*/ 7798 w 268850"/>
                <a:gd name="connsiteY11" fmla="*/ 401515 h 567574"/>
                <a:gd name="connsiteX12" fmla="*/ 46731 w 268850"/>
                <a:gd name="connsiteY12" fmla="*/ 522199 h 567574"/>
                <a:gd name="connsiteX13" fmla="*/ 159848 w 268850"/>
                <a:gd name="connsiteY13" fmla="*/ 562029 h 567574"/>
                <a:gd name="connsiteX14" fmla="*/ 217302 w 268850"/>
                <a:gd name="connsiteY14" fmla="*/ 555358 h 567574"/>
                <a:gd name="connsiteX15" fmla="*/ 268583 w 268850"/>
                <a:gd name="connsiteY15" fmla="*/ 535443 h 56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8850" h="567574">
                  <a:moveTo>
                    <a:pt x="251456" y="421530"/>
                  </a:moveTo>
                  <a:cubicBezTo>
                    <a:pt x="243182" y="427690"/>
                    <a:pt x="234060" y="432621"/>
                    <a:pt x="224372" y="436167"/>
                  </a:cubicBezTo>
                  <a:cubicBezTo>
                    <a:pt x="215221" y="439226"/>
                    <a:pt x="205642" y="440773"/>
                    <a:pt x="195993" y="440747"/>
                  </a:cubicBezTo>
                  <a:cubicBezTo>
                    <a:pt x="183138" y="441606"/>
                    <a:pt x="170502" y="437141"/>
                    <a:pt x="161043" y="428400"/>
                  </a:cubicBezTo>
                  <a:cubicBezTo>
                    <a:pt x="151872" y="417262"/>
                    <a:pt x="147500" y="402933"/>
                    <a:pt x="148894" y="388570"/>
                  </a:cubicBezTo>
                  <a:lnTo>
                    <a:pt x="148894" y="234927"/>
                  </a:lnTo>
                  <a:lnTo>
                    <a:pt x="252253" y="234927"/>
                  </a:lnTo>
                  <a:lnTo>
                    <a:pt x="252253" y="124499"/>
                  </a:lnTo>
                  <a:lnTo>
                    <a:pt x="149392" y="124499"/>
                  </a:lnTo>
                  <a:lnTo>
                    <a:pt x="149392" y="7798"/>
                  </a:lnTo>
                  <a:lnTo>
                    <a:pt x="7798" y="23729"/>
                  </a:lnTo>
                  <a:lnTo>
                    <a:pt x="7798" y="401515"/>
                  </a:lnTo>
                  <a:cubicBezTo>
                    <a:pt x="7798" y="455684"/>
                    <a:pt x="20772" y="495912"/>
                    <a:pt x="46731" y="522199"/>
                  </a:cubicBezTo>
                  <a:cubicBezTo>
                    <a:pt x="72690" y="548487"/>
                    <a:pt x="110389" y="561763"/>
                    <a:pt x="159848" y="562029"/>
                  </a:cubicBezTo>
                  <a:cubicBezTo>
                    <a:pt x="179195" y="562087"/>
                    <a:pt x="198482" y="559847"/>
                    <a:pt x="217302" y="555358"/>
                  </a:cubicBezTo>
                  <a:cubicBezTo>
                    <a:pt x="235265" y="551219"/>
                    <a:pt x="252531" y="544512"/>
                    <a:pt x="268583" y="535443"/>
                  </a:cubicBezTo>
                  <a:close/>
                </a:path>
              </a:pathLst>
            </a:custGeom>
            <a:grpFill/>
            <a:ln w="9945" cap="flat">
              <a:noFill/>
              <a:prstDash val="solid"/>
              <a:miter/>
            </a:ln>
          </p:spPr>
          <p:txBody>
            <a:bodyPr rtlCol="0" anchor="ctr"/>
            <a:lstStyle/>
            <a:p>
              <a:endParaRPr lang="fi-FI"/>
            </a:p>
          </p:txBody>
        </p:sp>
        <p:sp>
          <p:nvSpPr>
            <p:cNvPr id="37" name="Vapaamuotoinen: Muoto 36">
              <a:extLst>
                <a:ext uri="{FF2B5EF4-FFF2-40B4-BE49-F238E27FC236}">
                  <a16:creationId xmlns:a16="http://schemas.microsoft.com/office/drawing/2014/main" id="{47C8C5C7-31C8-4B77-BDB4-97A6874A42E1}"/>
                </a:ext>
              </a:extLst>
            </p:cNvPr>
            <p:cNvSpPr/>
            <p:nvPr/>
          </p:nvSpPr>
          <p:spPr bwMode="black">
            <a:xfrm>
              <a:off x="2066525" y="778949"/>
              <a:ext cx="418212" cy="448085"/>
            </a:xfrm>
            <a:custGeom>
              <a:avLst/>
              <a:gdLst>
                <a:gd name="connsiteX0" fmla="*/ 415796 w 418212"/>
                <a:gd name="connsiteY0" fmla="*/ 435271 h 448085"/>
                <a:gd name="connsiteX1" fmla="*/ 304571 w 418212"/>
                <a:gd name="connsiteY1" fmla="*/ 435271 h 448085"/>
                <a:gd name="connsiteX2" fmla="*/ 297900 w 418212"/>
                <a:gd name="connsiteY2" fmla="*/ 398130 h 448085"/>
                <a:gd name="connsiteX3" fmla="*/ 176618 w 418212"/>
                <a:gd name="connsiteY3" fmla="*/ 444830 h 448085"/>
                <a:gd name="connsiteX4" fmla="*/ 110401 w 418212"/>
                <a:gd name="connsiteY4" fmla="*/ 433180 h 448085"/>
                <a:gd name="connsiteX5" fmla="*/ 56830 w 418212"/>
                <a:gd name="connsiteY5" fmla="*/ 399424 h 448085"/>
                <a:gd name="connsiteX6" fmla="*/ 20983 w 418212"/>
                <a:gd name="connsiteY6" fmla="*/ 342368 h 448085"/>
                <a:gd name="connsiteX7" fmla="*/ 7840 w 418212"/>
                <a:gd name="connsiteY7" fmla="*/ 261912 h 448085"/>
                <a:gd name="connsiteX8" fmla="*/ 7840 w 418212"/>
                <a:gd name="connsiteY8" fmla="*/ 7798 h 448085"/>
                <a:gd name="connsiteX9" fmla="*/ 149136 w 418212"/>
                <a:gd name="connsiteY9" fmla="*/ 7798 h 448085"/>
                <a:gd name="connsiteX10" fmla="*/ 149136 w 418212"/>
                <a:gd name="connsiteY10" fmla="*/ 245681 h 448085"/>
                <a:gd name="connsiteX11" fmla="*/ 154314 w 418212"/>
                <a:gd name="connsiteY11" fmla="*/ 284814 h 448085"/>
                <a:gd name="connsiteX12" fmla="*/ 169050 w 418212"/>
                <a:gd name="connsiteY12" fmla="*/ 310504 h 448085"/>
                <a:gd name="connsiteX13" fmla="*/ 188965 w 418212"/>
                <a:gd name="connsiteY13" fmla="*/ 324245 h 448085"/>
                <a:gd name="connsiteX14" fmla="*/ 212863 w 418212"/>
                <a:gd name="connsiteY14" fmla="*/ 328129 h 448085"/>
                <a:gd name="connsiteX15" fmla="*/ 244727 w 418212"/>
                <a:gd name="connsiteY15" fmla="*/ 320860 h 448085"/>
                <a:gd name="connsiteX16" fmla="*/ 273703 w 418212"/>
                <a:gd name="connsiteY16" fmla="*/ 299451 h 448085"/>
                <a:gd name="connsiteX17" fmla="*/ 273703 w 418212"/>
                <a:gd name="connsiteY17" fmla="*/ 7798 h 448085"/>
                <a:gd name="connsiteX18" fmla="*/ 415398 w 418212"/>
                <a:gd name="connsiteY18" fmla="*/ 7798 h 44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8212" h="448085">
                  <a:moveTo>
                    <a:pt x="415796" y="435271"/>
                  </a:moveTo>
                  <a:lnTo>
                    <a:pt x="304571" y="435271"/>
                  </a:lnTo>
                  <a:lnTo>
                    <a:pt x="297900" y="398130"/>
                  </a:lnTo>
                  <a:cubicBezTo>
                    <a:pt x="265070" y="428861"/>
                    <a:pt x="221576" y="445611"/>
                    <a:pt x="176618" y="444830"/>
                  </a:cubicBezTo>
                  <a:cubicBezTo>
                    <a:pt x="154035" y="444866"/>
                    <a:pt x="131620" y="440922"/>
                    <a:pt x="110401" y="433180"/>
                  </a:cubicBezTo>
                  <a:cubicBezTo>
                    <a:pt x="90277" y="426009"/>
                    <a:pt x="71985" y="414483"/>
                    <a:pt x="56830" y="399424"/>
                  </a:cubicBezTo>
                  <a:cubicBezTo>
                    <a:pt x="40918" y="383207"/>
                    <a:pt x="28690" y="363745"/>
                    <a:pt x="20983" y="342368"/>
                  </a:cubicBezTo>
                  <a:cubicBezTo>
                    <a:pt x="11763" y="316567"/>
                    <a:pt x="7312" y="289306"/>
                    <a:pt x="7840" y="261912"/>
                  </a:cubicBezTo>
                  <a:lnTo>
                    <a:pt x="7840" y="7798"/>
                  </a:lnTo>
                  <a:lnTo>
                    <a:pt x="149136" y="7798"/>
                  </a:lnTo>
                  <a:lnTo>
                    <a:pt x="149136" y="245681"/>
                  </a:lnTo>
                  <a:cubicBezTo>
                    <a:pt x="148847" y="258913"/>
                    <a:pt x="150599" y="272111"/>
                    <a:pt x="154314" y="284814"/>
                  </a:cubicBezTo>
                  <a:cubicBezTo>
                    <a:pt x="157350" y="294324"/>
                    <a:pt x="162379" y="303081"/>
                    <a:pt x="169050" y="310504"/>
                  </a:cubicBezTo>
                  <a:cubicBezTo>
                    <a:pt x="174457" y="316653"/>
                    <a:pt x="181298" y="321373"/>
                    <a:pt x="188965" y="324245"/>
                  </a:cubicBezTo>
                  <a:cubicBezTo>
                    <a:pt x="196662" y="326847"/>
                    <a:pt x="204738" y="328159"/>
                    <a:pt x="212863" y="328129"/>
                  </a:cubicBezTo>
                  <a:cubicBezTo>
                    <a:pt x="223896" y="328176"/>
                    <a:pt x="234799" y="325690"/>
                    <a:pt x="244727" y="320860"/>
                  </a:cubicBezTo>
                  <a:cubicBezTo>
                    <a:pt x="255581" y="315502"/>
                    <a:pt x="265389" y="308253"/>
                    <a:pt x="273703" y="299451"/>
                  </a:cubicBezTo>
                  <a:lnTo>
                    <a:pt x="273703" y="7798"/>
                  </a:lnTo>
                  <a:lnTo>
                    <a:pt x="415398" y="7798"/>
                  </a:lnTo>
                  <a:close/>
                </a:path>
              </a:pathLst>
            </a:custGeom>
            <a:grpFill/>
            <a:ln w="9945" cap="flat">
              <a:noFill/>
              <a:prstDash val="solid"/>
              <a:miter/>
            </a:ln>
          </p:spPr>
          <p:txBody>
            <a:bodyPr rtlCol="0" anchor="ctr"/>
            <a:lstStyle/>
            <a:p>
              <a:endParaRPr lang="fi-FI"/>
            </a:p>
          </p:txBody>
        </p:sp>
        <p:sp>
          <p:nvSpPr>
            <p:cNvPr id="38" name="Vapaamuotoinen: Muoto 37">
              <a:extLst>
                <a:ext uri="{FF2B5EF4-FFF2-40B4-BE49-F238E27FC236}">
                  <a16:creationId xmlns:a16="http://schemas.microsoft.com/office/drawing/2014/main" id="{405C9784-437B-453C-8693-00A5DB4C2BCE}"/>
                </a:ext>
              </a:extLst>
            </p:cNvPr>
            <p:cNvSpPr/>
            <p:nvPr/>
          </p:nvSpPr>
          <p:spPr bwMode="black">
            <a:xfrm>
              <a:off x="2551793" y="662746"/>
              <a:ext cx="438127" cy="557617"/>
            </a:xfrm>
            <a:custGeom>
              <a:avLst/>
              <a:gdLst>
                <a:gd name="connsiteX0" fmla="*/ 149492 w 438127"/>
                <a:gd name="connsiteY0" fmla="*/ 265198 h 557617"/>
                <a:gd name="connsiteX1" fmla="*/ 221584 w 438127"/>
                <a:gd name="connsiteY1" fmla="*/ 201470 h 557617"/>
                <a:gd name="connsiteX2" fmla="*/ 284515 w 438127"/>
                <a:gd name="connsiteY2" fmla="*/ 124001 h 557617"/>
                <a:gd name="connsiteX3" fmla="*/ 428599 w 438127"/>
                <a:gd name="connsiteY3" fmla="*/ 124001 h 557617"/>
                <a:gd name="connsiteX4" fmla="*/ 371443 w 438127"/>
                <a:gd name="connsiteY4" fmla="*/ 212722 h 557617"/>
                <a:gd name="connsiteX5" fmla="*/ 305425 w 438127"/>
                <a:gd name="connsiteY5" fmla="*/ 291485 h 557617"/>
                <a:gd name="connsiteX6" fmla="*/ 370846 w 438127"/>
                <a:gd name="connsiteY6" fmla="*/ 414758 h 557617"/>
                <a:gd name="connsiteX7" fmla="*/ 434673 w 438127"/>
                <a:gd name="connsiteY7" fmla="*/ 551474 h 557617"/>
                <a:gd name="connsiteX8" fmla="*/ 278640 w 438127"/>
                <a:gd name="connsiteY8" fmla="*/ 551474 h 557617"/>
                <a:gd name="connsiteX9" fmla="*/ 237715 w 438127"/>
                <a:gd name="connsiteY9" fmla="*/ 462753 h 557617"/>
                <a:gd name="connsiteX10" fmla="*/ 193105 w 438127"/>
                <a:gd name="connsiteY10" fmla="*/ 376422 h 557617"/>
                <a:gd name="connsiteX11" fmla="*/ 171697 w 438127"/>
                <a:gd name="connsiteY11" fmla="*/ 391060 h 557617"/>
                <a:gd name="connsiteX12" fmla="*/ 149492 w 438127"/>
                <a:gd name="connsiteY12" fmla="*/ 404403 h 557617"/>
                <a:gd name="connsiteX13" fmla="*/ 149492 w 438127"/>
                <a:gd name="connsiteY13" fmla="*/ 551474 h 557617"/>
                <a:gd name="connsiteX14" fmla="*/ 7798 w 438127"/>
                <a:gd name="connsiteY14" fmla="*/ 551474 h 557617"/>
                <a:gd name="connsiteX15" fmla="*/ 7798 w 438127"/>
                <a:gd name="connsiteY15" fmla="*/ 23729 h 557617"/>
                <a:gd name="connsiteX16" fmla="*/ 149492 w 438127"/>
                <a:gd name="connsiteY16" fmla="*/ 7798 h 55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8127" h="557617">
                  <a:moveTo>
                    <a:pt x="149492" y="265198"/>
                  </a:moveTo>
                  <a:cubicBezTo>
                    <a:pt x="175302" y="246052"/>
                    <a:pt x="199419" y="224731"/>
                    <a:pt x="221584" y="201470"/>
                  </a:cubicBezTo>
                  <a:cubicBezTo>
                    <a:pt x="244556" y="177332"/>
                    <a:pt x="265596" y="151430"/>
                    <a:pt x="284515" y="124001"/>
                  </a:cubicBezTo>
                  <a:lnTo>
                    <a:pt x="428599" y="124001"/>
                  </a:lnTo>
                  <a:cubicBezTo>
                    <a:pt x="411691" y="154901"/>
                    <a:pt x="392593" y="184550"/>
                    <a:pt x="371443" y="212722"/>
                  </a:cubicBezTo>
                  <a:cubicBezTo>
                    <a:pt x="350821" y="240110"/>
                    <a:pt x="328786" y="266400"/>
                    <a:pt x="305425" y="291485"/>
                  </a:cubicBezTo>
                  <a:cubicBezTo>
                    <a:pt x="328258" y="330651"/>
                    <a:pt x="350065" y="371742"/>
                    <a:pt x="370846" y="414758"/>
                  </a:cubicBezTo>
                  <a:cubicBezTo>
                    <a:pt x="391627" y="457775"/>
                    <a:pt x="412896" y="503347"/>
                    <a:pt x="434673" y="551474"/>
                  </a:cubicBezTo>
                  <a:lnTo>
                    <a:pt x="278640" y="551474"/>
                  </a:lnTo>
                  <a:cubicBezTo>
                    <a:pt x="265367" y="520938"/>
                    <a:pt x="251725" y="491364"/>
                    <a:pt x="237715" y="462753"/>
                  </a:cubicBezTo>
                  <a:cubicBezTo>
                    <a:pt x="223774" y="434076"/>
                    <a:pt x="208938" y="405398"/>
                    <a:pt x="193105" y="376422"/>
                  </a:cubicBezTo>
                  <a:cubicBezTo>
                    <a:pt x="186235" y="381501"/>
                    <a:pt x="179066" y="386380"/>
                    <a:pt x="171697" y="391060"/>
                  </a:cubicBezTo>
                  <a:cubicBezTo>
                    <a:pt x="164328" y="395740"/>
                    <a:pt x="156960" y="400221"/>
                    <a:pt x="149492" y="404403"/>
                  </a:cubicBezTo>
                  <a:lnTo>
                    <a:pt x="149492" y="551474"/>
                  </a:lnTo>
                  <a:lnTo>
                    <a:pt x="7798" y="551474"/>
                  </a:lnTo>
                  <a:lnTo>
                    <a:pt x="7798" y="23729"/>
                  </a:lnTo>
                  <a:lnTo>
                    <a:pt x="149492" y="7798"/>
                  </a:lnTo>
                  <a:close/>
                </a:path>
              </a:pathLst>
            </a:custGeom>
            <a:grpFill/>
            <a:ln w="9945" cap="flat">
              <a:noFill/>
              <a:prstDash val="solid"/>
              <a:miter/>
            </a:ln>
          </p:spPr>
          <p:txBody>
            <a:bodyPr rtlCol="0" anchor="ctr"/>
            <a:lstStyle/>
            <a:p>
              <a:endParaRPr lang="fi-FI"/>
            </a:p>
          </p:txBody>
        </p:sp>
      </p:grpSp>
      <p:sp>
        <p:nvSpPr>
          <p:cNvPr id="13" name="Päivämäärän paikkamerkki 12">
            <a:extLst>
              <a:ext uri="{FF2B5EF4-FFF2-40B4-BE49-F238E27FC236}">
                <a16:creationId xmlns:a16="http://schemas.microsoft.com/office/drawing/2014/main" id="{67B7BA59-CBA8-400F-8990-588E2A98A07C}"/>
              </a:ext>
            </a:extLst>
          </p:cNvPr>
          <p:cNvSpPr>
            <a:spLocks noGrp="1"/>
          </p:cNvSpPr>
          <p:nvPr>
            <p:ph type="dt" sz="half" idx="10"/>
          </p:nvPr>
        </p:nvSpPr>
        <p:spPr/>
        <p:txBody>
          <a:bodyPr/>
          <a:lstStyle>
            <a:lvl1pPr>
              <a:defRPr>
                <a:solidFill>
                  <a:schemeClr val="bg1"/>
                </a:solidFill>
              </a:defRPr>
            </a:lvl1pPr>
          </a:lstStyle>
          <a:p>
            <a:fld id="{494AA49F-937B-4923-A251-13049A45B44E}" type="datetime1">
              <a:rPr lang="fi-FI" smtClean="0"/>
              <a:t>3.10.2024</a:t>
            </a:fld>
            <a:endParaRPr lang="fi-FI"/>
          </a:p>
        </p:txBody>
      </p:sp>
      <p:sp>
        <p:nvSpPr>
          <p:cNvPr id="14" name="Alatunnisteen paikkamerkki 13">
            <a:extLst>
              <a:ext uri="{FF2B5EF4-FFF2-40B4-BE49-F238E27FC236}">
                <a16:creationId xmlns:a16="http://schemas.microsoft.com/office/drawing/2014/main" id="{A61451F5-84A5-4978-A5EF-F97A0FD65F23}"/>
              </a:ext>
            </a:extLst>
          </p:cNvPr>
          <p:cNvSpPr>
            <a:spLocks noGrp="1"/>
          </p:cNvSpPr>
          <p:nvPr>
            <p:ph type="ftr" sz="quarter" idx="11"/>
          </p:nvPr>
        </p:nvSpPr>
        <p:spPr/>
        <p:txBody>
          <a:bodyPr/>
          <a:lstStyle>
            <a:lvl1pPr>
              <a:defRPr>
                <a:solidFill>
                  <a:schemeClr val="bg1"/>
                </a:solidFill>
              </a:defRPr>
            </a:lvl1pPr>
          </a:lstStyle>
          <a:p>
            <a:r>
              <a:rPr lang="en-US"/>
              <a:t>International Conference on Small Modular Reactors and their Applications</a:t>
            </a:r>
            <a:endParaRPr lang="fi-FI"/>
          </a:p>
        </p:txBody>
      </p:sp>
      <p:sp>
        <p:nvSpPr>
          <p:cNvPr id="15" name="Dian numeron paikkamerkki 14">
            <a:extLst>
              <a:ext uri="{FF2B5EF4-FFF2-40B4-BE49-F238E27FC236}">
                <a16:creationId xmlns:a16="http://schemas.microsoft.com/office/drawing/2014/main" id="{2A675941-0DEA-4ECC-9EBC-9EDA85327173}"/>
              </a:ext>
            </a:extLst>
          </p:cNvPr>
          <p:cNvSpPr>
            <a:spLocks noGrp="1"/>
          </p:cNvSpPr>
          <p:nvPr>
            <p:ph type="sldNum" sz="quarter" idx="12"/>
          </p:nvPr>
        </p:nvSpPr>
        <p:spPr/>
        <p:txBody>
          <a:bodyPr/>
          <a:lstStyle>
            <a:lvl1pPr>
              <a:defRPr>
                <a:solidFill>
                  <a:schemeClr val="bg1"/>
                </a:solid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3515269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Sisällysluettelo">
    <p:bg>
      <p:bgPr>
        <a:solidFill>
          <a:srgbClr val="0066B3"/>
        </a:solidFill>
        <a:effectLst/>
      </p:bgPr>
    </p:bg>
    <p:spTree>
      <p:nvGrpSpPr>
        <p:cNvPr id="1" name=""/>
        <p:cNvGrpSpPr/>
        <p:nvPr/>
      </p:nvGrpSpPr>
      <p:grpSpPr>
        <a:xfrm>
          <a:off x="0" y="0"/>
          <a:ext cx="0" cy="0"/>
          <a:chOff x="0" y="0"/>
          <a:chExt cx="0" cy="0"/>
        </a:xfrm>
      </p:grpSpPr>
      <p:grpSp>
        <p:nvGrpSpPr>
          <p:cNvPr id="242" name="Ryhmä 241">
            <a:extLst>
              <a:ext uri="{FF2B5EF4-FFF2-40B4-BE49-F238E27FC236}">
                <a16:creationId xmlns:a16="http://schemas.microsoft.com/office/drawing/2014/main" id="{52FC713C-A412-4DCA-AAB0-35AE8735049C}"/>
              </a:ext>
            </a:extLst>
          </p:cNvPr>
          <p:cNvGrpSpPr/>
          <p:nvPr/>
        </p:nvGrpSpPr>
        <p:grpSpPr>
          <a:xfrm>
            <a:off x="7356000" y="0"/>
            <a:ext cx="4860000" cy="6885434"/>
            <a:chOff x="6699558" y="676156"/>
            <a:chExt cx="3900107" cy="5525500"/>
          </a:xfrm>
        </p:grpSpPr>
        <p:sp>
          <p:nvSpPr>
            <p:cNvPr id="14" name="Vapaamuotoinen: Muoto 13">
              <a:extLst>
                <a:ext uri="{FF2B5EF4-FFF2-40B4-BE49-F238E27FC236}">
                  <a16:creationId xmlns:a16="http://schemas.microsoft.com/office/drawing/2014/main" id="{9E880BC3-BBD8-4E5E-8EF0-5E34F941E718}"/>
                </a:ext>
              </a:extLst>
            </p:cNvPr>
            <p:cNvSpPr/>
            <p:nvPr/>
          </p:nvSpPr>
          <p:spPr>
            <a:xfrm>
              <a:off x="6706797" y="5558481"/>
              <a:ext cx="95250" cy="95250"/>
            </a:xfrm>
            <a:custGeom>
              <a:avLst/>
              <a:gdLst>
                <a:gd name="connsiteX0" fmla="*/ 93591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685 w 95250"/>
                <a:gd name="connsiteY4" fmla="*/ 10438 h 95250"/>
                <a:gd name="connsiteX5" fmla="*/ 93591 w 95250"/>
                <a:gd name="connsiteY5" fmla="*/ 10438 h 95250"/>
                <a:gd name="connsiteX6" fmla="*/ 93591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6345"/>
                  </a:moveTo>
                  <a:lnTo>
                    <a:pt x="26345" y="93687"/>
                  </a:lnTo>
                  <a:cubicBezTo>
                    <a:pt x="21952" y="98079"/>
                    <a:pt x="14831" y="98079"/>
                    <a:pt x="10438" y="93687"/>
                  </a:cubicBezTo>
                  <a:cubicBezTo>
                    <a:pt x="6046" y="89294"/>
                    <a:pt x="6046" y="82172"/>
                    <a:pt x="10438" y="77780"/>
                  </a:cubicBezTo>
                  <a:lnTo>
                    <a:pt x="77685" y="10438"/>
                  </a:lnTo>
                  <a:cubicBezTo>
                    <a:pt x="82077" y="6046"/>
                    <a:pt x="89199" y="6046"/>
                    <a:pt x="93591" y="10438"/>
                  </a:cubicBezTo>
                  <a:cubicBezTo>
                    <a:pt x="97984" y="14831"/>
                    <a:pt x="97984" y="21953"/>
                    <a:pt x="93591" y="26345"/>
                  </a:cubicBezTo>
                </a:path>
              </a:pathLst>
            </a:custGeom>
            <a:solidFill>
              <a:srgbClr val="FFFFFF"/>
            </a:solidFill>
            <a:ln w="9525" cap="flat">
              <a:noFill/>
              <a:prstDash val="solid"/>
              <a:miter/>
            </a:ln>
          </p:spPr>
          <p:txBody>
            <a:bodyPr rtlCol="0" anchor="ctr"/>
            <a:lstStyle/>
            <a:p>
              <a:endParaRPr lang="fi-FI"/>
            </a:p>
          </p:txBody>
        </p:sp>
        <p:sp>
          <p:nvSpPr>
            <p:cNvPr id="15" name="Vapaamuotoinen: Muoto 14">
              <a:extLst>
                <a:ext uri="{FF2B5EF4-FFF2-40B4-BE49-F238E27FC236}">
                  <a16:creationId xmlns:a16="http://schemas.microsoft.com/office/drawing/2014/main" id="{B10A17F1-1590-4F16-BE0B-C11CA764DC0B}"/>
                </a:ext>
              </a:extLst>
            </p:cNvPr>
            <p:cNvSpPr/>
            <p:nvPr/>
          </p:nvSpPr>
          <p:spPr>
            <a:xfrm>
              <a:off x="7249913" y="6101691"/>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8256 w 95250"/>
                <a:gd name="connsiteY4" fmla="*/ 10438 h 95250"/>
                <a:gd name="connsiteX5" fmla="*/ 94163 w 95250"/>
                <a:gd name="connsiteY5" fmla="*/ 10438 h 95250"/>
                <a:gd name="connsiteX6" fmla="*/ 94163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2"/>
                    <a:pt x="10438" y="77780"/>
                  </a:cubicBezTo>
                  <a:lnTo>
                    <a:pt x="78256" y="10438"/>
                  </a:lnTo>
                  <a:cubicBezTo>
                    <a:pt x="82649" y="6046"/>
                    <a:pt x="89770" y="6046"/>
                    <a:pt x="94163" y="10438"/>
                  </a:cubicBezTo>
                  <a:cubicBezTo>
                    <a:pt x="98555" y="14831"/>
                    <a:pt x="98555" y="21953"/>
                    <a:pt x="94163" y="26345"/>
                  </a:cubicBezTo>
                </a:path>
              </a:pathLst>
            </a:custGeom>
            <a:solidFill>
              <a:srgbClr val="FFFFFF"/>
            </a:solidFill>
            <a:ln w="9525" cap="flat">
              <a:noFill/>
              <a:prstDash val="solid"/>
              <a:miter/>
            </a:ln>
          </p:spPr>
          <p:txBody>
            <a:bodyPr rtlCol="0" anchor="ctr"/>
            <a:lstStyle/>
            <a:p>
              <a:endParaRPr lang="fi-FI"/>
            </a:p>
          </p:txBody>
        </p:sp>
        <p:sp>
          <p:nvSpPr>
            <p:cNvPr id="16" name="Vapaamuotoinen: Muoto 15">
              <a:extLst>
                <a:ext uri="{FF2B5EF4-FFF2-40B4-BE49-F238E27FC236}">
                  <a16:creationId xmlns:a16="http://schemas.microsoft.com/office/drawing/2014/main" id="{E9A9124F-F482-46FA-9F1E-D5D269092708}"/>
                </a:ext>
              </a:extLst>
            </p:cNvPr>
            <p:cNvSpPr/>
            <p:nvPr/>
          </p:nvSpPr>
          <p:spPr>
            <a:xfrm>
              <a:off x="6708131" y="6100072"/>
              <a:ext cx="95250" cy="95250"/>
            </a:xfrm>
            <a:custGeom>
              <a:avLst/>
              <a:gdLst>
                <a:gd name="connsiteX0" fmla="*/ 93782 w 95250"/>
                <a:gd name="connsiteY0" fmla="*/ 93687 h 95250"/>
                <a:gd name="connsiteX1" fmla="*/ 77887 w 95250"/>
                <a:gd name="connsiteY1" fmla="*/ 93698 h 95250"/>
                <a:gd name="connsiteX2" fmla="*/ 77875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782 w 95250"/>
                <a:gd name="connsiteY6" fmla="*/ 77685 h 95250"/>
                <a:gd name="connsiteX7" fmla="*/ 93794 w 95250"/>
                <a:gd name="connsiteY7" fmla="*/ 93580 h 95250"/>
                <a:gd name="connsiteX8" fmla="*/ 93782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782" y="93687"/>
                  </a:moveTo>
                  <a:cubicBezTo>
                    <a:pt x="89396" y="98079"/>
                    <a:pt x="82279" y="98085"/>
                    <a:pt x="77887" y="93698"/>
                  </a:cubicBezTo>
                  <a:cubicBezTo>
                    <a:pt x="77883" y="93694"/>
                    <a:pt x="77879" y="93691"/>
                    <a:pt x="77875" y="93687"/>
                  </a:cubicBezTo>
                  <a:lnTo>
                    <a:pt x="10438" y="26345"/>
                  </a:lnTo>
                  <a:cubicBezTo>
                    <a:pt x="6046" y="21952"/>
                    <a:pt x="6046" y="14830"/>
                    <a:pt x="10438" y="10438"/>
                  </a:cubicBezTo>
                  <a:cubicBezTo>
                    <a:pt x="14831" y="6046"/>
                    <a:pt x="21952" y="6046"/>
                    <a:pt x="26345" y="10438"/>
                  </a:cubicBezTo>
                  <a:lnTo>
                    <a:pt x="93782" y="77685"/>
                  </a:lnTo>
                  <a:cubicBezTo>
                    <a:pt x="98174" y="82071"/>
                    <a:pt x="98180" y="89188"/>
                    <a:pt x="93794" y="93580"/>
                  </a:cubicBezTo>
                  <a:cubicBezTo>
                    <a:pt x="93790" y="93584"/>
                    <a:pt x="93786" y="93587"/>
                    <a:pt x="93782" y="93591"/>
                  </a:cubicBezTo>
                </a:path>
              </a:pathLst>
            </a:custGeom>
            <a:solidFill>
              <a:srgbClr val="FFFFFF"/>
            </a:solidFill>
            <a:ln w="9525" cap="flat">
              <a:noFill/>
              <a:prstDash val="solid"/>
              <a:miter/>
            </a:ln>
          </p:spPr>
          <p:txBody>
            <a:bodyPr rtlCol="0" anchor="ctr"/>
            <a:lstStyle/>
            <a:p>
              <a:endParaRPr lang="fi-FI"/>
            </a:p>
          </p:txBody>
        </p:sp>
        <p:sp>
          <p:nvSpPr>
            <p:cNvPr id="17" name="Vapaamuotoinen: Muoto 16">
              <a:extLst>
                <a:ext uri="{FF2B5EF4-FFF2-40B4-BE49-F238E27FC236}">
                  <a16:creationId xmlns:a16="http://schemas.microsoft.com/office/drawing/2014/main" id="{BFE68E46-C222-4338-8979-F7EC84B254B0}"/>
                </a:ext>
              </a:extLst>
            </p:cNvPr>
            <p:cNvSpPr/>
            <p:nvPr/>
          </p:nvSpPr>
          <p:spPr>
            <a:xfrm>
              <a:off x="6704988" y="4473679"/>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8" name="Vapaamuotoinen: Muoto 17">
              <a:extLst>
                <a:ext uri="{FF2B5EF4-FFF2-40B4-BE49-F238E27FC236}">
                  <a16:creationId xmlns:a16="http://schemas.microsoft.com/office/drawing/2014/main" id="{92E63773-7EC2-480E-9600-6DA98AD9FCCF}"/>
                </a:ext>
              </a:extLst>
            </p:cNvPr>
            <p:cNvSpPr/>
            <p:nvPr/>
          </p:nvSpPr>
          <p:spPr>
            <a:xfrm>
              <a:off x="6712386" y="5010718"/>
              <a:ext cx="95250" cy="95250"/>
            </a:xfrm>
            <a:custGeom>
              <a:avLst/>
              <a:gdLst>
                <a:gd name="connsiteX0" fmla="*/ 93051 w 95250"/>
                <a:gd name="connsiteY0" fmla="*/ 93096 h 95250"/>
                <a:gd name="connsiteX1" fmla="*/ 77156 w 95250"/>
                <a:gd name="connsiteY1" fmla="*/ 93107 h 95250"/>
                <a:gd name="connsiteX2" fmla="*/ 77145 w 95250"/>
                <a:gd name="connsiteY2" fmla="*/ 93096 h 95250"/>
                <a:gd name="connsiteX3" fmla="*/ 9898 w 95250"/>
                <a:gd name="connsiteY3" fmla="*/ 25754 h 95250"/>
                <a:gd name="connsiteX4" fmla="*/ 11013 w 95250"/>
                <a:gd name="connsiteY4" fmla="*/ 9898 h 95250"/>
                <a:gd name="connsiteX5" fmla="*/ 25805 w 95250"/>
                <a:gd name="connsiteY5" fmla="*/ 9942 h 95250"/>
                <a:gd name="connsiteX6" fmla="*/ 93051 w 95250"/>
                <a:gd name="connsiteY6" fmla="*/ 77189 h 95250"/>
                <a:gd name="connsiteX7" fmla="*/ 93063 w 95250"/>
                <a:gd name="connsiteY7" fmla="*/ 93084 h 95250"/>
                <a:gd name="connsiteX8" fmla="*/ 93051 w 95250"/>
                <a:gd name="connsiteY8" fmla="*/ 9309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051" y="93096"/>
                  </a:moveTo>
                  <a:cubicBezTo>
                    <a:pt x="88665" y="97488"/>
                    <a:pt x="81549" y="97493"/>
                    <a:pt x="77156" y="93107"/>
                  </a:cubicBezTo>
                  <a:cubicBezTo>
                    <a:pt x="77152" y="93104"/>
                    <a:pt x="77149" y="93100"/>
                    <a:pt x="77145" y="93096"/>
                  </a:cubicBezTo>
                  <a:lnTo>
                    <a:pt x="9898" y="25754"/>
                  </a:lnTo>
                  <a:cubicBezTo>
                    <a:pt x="5827" y="21068"/>
                    <a:pt x="6326" y="13969"/>
                    <a:pt x="11013" y="9898"/>
                  </a:cubicBezTo>
                  <a:cubicBezTo>
                    <a:pt x="15260" y="6209"/>
                    <a:pt x="21580" y="6228"/>
                    <a:pt x="25805" y="9942"/>
                  </a:cubicBezTo>
                  <a:lnTo>
                    <a:pt x="93051" y="77189"/>
                  </a:lnTo>
                  <a:cubicBezTo>
                    <a:pt x="97444" y="81575"/>
                    <a:pt x="97449" y="88691"/>
                    <a:pt x="93063" y="93084"/>
                  </a:cubicBezTo>
                  <a:cubicBezTo>
                    <a:pt x="93059" y="93088"/>
                    <a:pt x="93055" y="93092"/>
                    <a:pt x="93051" y="93095"/>
                  </a:cubicBezTo>
                </a:path>
              </a:pathLst>
            </a:custGeom>
            <a:solidFill>
              <a:srgbClr val="FFFFFF"/>
            </a:solidFill>
            <a:ln w="9525" cap="flat">
              <a:noFill/>
              <a:prstDash val="solid"/>
              <a:miter/>
            </a:ln>
          </p:spPr>
          <p:txBody>
            <a:bodyPr rtlCol="0" anchor="ctr"/>
            <a:lstStyle/>
            <a:p>
              <a:endParaRPr lang="fi-FI"/>
            </a:p>
          </p:txBody>
        </p:sp>
        <p:sp>
          <p:nvSpPr>
            <p:cNvPr id="19" name="Vapaamuotoinen: Muoto 18">
              <a:extLst>
                <a:ext uri="{FF2B5EF4-FFF2-40B4-BE49-F238E27FC236}">
                  <a16:creationId xmlns:a16="http://schemas.microsoft.com/office/drawing/2014/main" id="{5B05609A-2245-45B2-99DE-A5A0446BB448}"/>
                </a:ext>
              </a:extLst>
            </p:cNvPr>
            <p:cNvSpPr/>
            <p:nvPr/>
          </p:nvSpPr>
          <p:spPr>
            <a:xfrm>
              <a:off x="6967648" y="5273263"/>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3912 h 57150"/>
                <a:gd name="connsiteX5" fmla="*/ 34861 w 57150"/>
                <a:gd name="connsiteY5" fmla="*/ 34862 h 57150"/>
                <a:gd name="connsiteX6" fmla="*/ 53911 w 57150"/>
                <a:gd name="connsiteY6" fmla="*/ 18193 h 57150"/>
                <a:gd name="connsiteX7" fmla="*/ 51816 w 57150"/>
                <a:gd name="connsiteY7" fmla="*/ 17145 h 57150"/>
                <a:gd name="connsiteX8" fmla="*/ 30670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668"/>
                    <a:pt x="22669" y="14478"/>
                    <a:pt x="18669" y="18383"/>
                  </a:cubicBezTo>
                  <a:cubicBezTo>
                    <a:pt x="14668" y="22288"/>
                    <a:pt x="10763" y="26575"/>
                    <a:pt x="7144" y="30861"/>
                  </a:cubicBezTo>
                  <a:cubicBezTo>
                    <a:pt x="9645" y="38103"/>
                    <a:pt x="12834" y="45088"/>
                    <a:pt x="16669" y="51721"/>
                  </a:cubicBezTo>
                  <a:lnTo>
                    <a:pt x="18097" y="53912"/>
                  </a:lnTo>
                  <a:cubicBezTo>
                    <a:pt x="23239" y="47182"/>
                    <a:pt x="28840" y="40817"/>
                    <a:pt x="34861" y="34862"/>
                  </a:cubicBezTo>
                  <a:cubicBezTo>
                    <a:pt x="40861" y="28918"/>
                    <a:pt x="47224" y="23351"/>
                    <a:pt x="53911" y="18193"/>
                  </a:cubicBezTo>
                  <a:cubicBezTo>
                    <a:pt x="53186" y="17901"/>
                    <a:pt x="52485" y="17551"/>
                    <a:pt x="51816" y="17145"/>
                  </a:cubicBezTo>
                  <a:cubicBezTo>
                    <a:pt x="45120" y="13240"/>
                    <a:pt x="38033" y="10047"/>
                    <a:pt x="30670" y="7620"/>
                  </a:cubicBezTo>
                </a:path>
              </a:pathLst>
            </a:custGeom>
            <a:solidFill>
              <a:srgbClr val="FFFFFF"/>
            </a:solidFill>
            <a:ln w="9525" cap="flat">
              <a:noFill/>
              <a:prstDash val="solid"/>
              <a:miter/>
            </a:ln>
          </p:spPr>
          <p:txBody>
            <a:bodyPr rtlCol="0" anchor="ctr"/>
            <a:lstStyle/>
            <a:p>
              <a:endParaRPr lang="fi-FI"/>
            </a:p>
          </p:txBody>
        </p:sp>
        <p:sp>
          <p:nvSpPr>
            <p:cNvPr id="20" name="Vapaamuotoinen: Muoto 19">
              <a:extLst>
                <a:ext uri="{FF2B5EF4-FFF2-40B4-BE49-F238E27FC236}">
                  <a16:creationId xmlns:a16="http://schemas.microsoft.com/office/drawing/2014/main" id="{F36343D0-CF6A-45EA-A419-CCC31DA17D40}"/>
                </a:ext>
              </a:extLst>
            </p:cNvPr>
            <p:cNvSpPr/>
            <p:nvPr/>
          </p:nvSpPr>
          <p:spPr>
            <a:xfrm>
              <a:off x="7037942" y="5343177"/>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485 w 95250"/>
                <a:gd name="connsiteY3" fmla="*/ 19526 h 95250"/>
                <a:gd name="connsiteX4" fmla="*/ 70104 w 95250"/>
                <a:gd name="connsiteY4" fmla="*/ 22860 h 95250"/>
                <a:gd name="connsiteX5" fmla="*/ 68390 w 95250"/>
                <a:gd name="connsiteY5" fmla="*/ 25241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772 h 95250"/>
                <a:gd name="connsiteX11" fmla="*/ 13335 w 95250"/>
                <a:gd name="connsiteY11" fmla="*/ 83344 h 95250"/>
                <a:gd name="connsiteX12" fmla="*/ 44672 w 95250"/>
                <a:gd name="connsiteY12" fmla="*/ 89535 h 95250"/>
                <a:gd name="connsiteX13" fmla="*/ 77343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1049"/>
                    <a:pt x="75914" y="14764"/>
                    <a:pt x="73247" y="18574"/>
                  </a:cubicBezTo>
                  <a:lnTo>
                    <a:pt x="72485" y="19526"/>
                  </a:lnTo>
                  <a:cubicBezTo>
                    <a:pt x="71723" y="20669"/>
                    <a:pt x="70961" y="21812"/>
                    <a:pt x="70104" y="22860"/>
                  </a:cubicBezTo>
                  <a:lnTo>
                    <a:pt x="68390" y="25241"/>
                  </a:lnTo>
                  <a:lnTo>
                    <a:pt x="64199" y="30480"/>
                  </a:lnTo>
                  <a:cubicBezTo>
                    <a:pt x="67628" y="43910"/>
                    <a:pt x="66675" y="54959"/>
                    <a:pt x="60770" y="60865"/>
                  </a:cubicBezTo>
                  <a:lnTo>
                    <a:pt x="60770" y="60865"/>
                  </a:lnTo>
                  <a:cubicBezTo>
                    <a:pt x="55055" y="66580"/>
                    <a:pt x="44006" y="67723"/>
                    <a:pt x="30480" y="64294"/>
                  </a:cubicBezTo>
                  <a:cubicBezTo>
                    <a:pt x="23128" y="70368"/>
                    <a:pt x="15327" y="75876"/>
                    <a:pt x="7144" y="80772"/>
                  </a:cubicBezTo>
                  <a:lnTo>
                    <a:pt x="13335" y="83344"/>
                  </a:lnTo>
                  <a:cubicBezTo>
                    <a:pt x="23333" y="87244"/>
                    <a:pt x="33943" y="89340"/>
                    <a:pt x="44672" y="89535"/>
                  </a:cubicBezTo>
                  <a:cubicBezTo>
                    <a:pt x="56780" y="90050"/>
                    <a:pt x="68576" y="85614"/>
                    <a:pt x="77343" y="77248"/>
                  </a:cubicBezTo>
                  <a:cubicBezTo>
                    <a:pt x="92297" y="62294"/>
                    <a:pt x="93345"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21" name="Vapaamuotoinen: Muoto 20">
              <a:extLst>
                <a:ext uri="{FF2B5EF4-FFF2-40B4-BE49-F238E27FC236}">
                  <a16:creationId xmlns:a16="http://schemas.microsoft.com/office/drawing/2014/main" id="{469D07EF-0256-4BFD-8501-F02B5DC8E5F9}"/>
                </a:ext>
              </a:extLst>
            </p:cNvPr>
            <p:cNvSpPr/>
            <p:nvPr/>
          </p:nvSpPr>
          <p:spPr>
            <a:xfrm>
              <a:off x="6929611" y="5342795"/>
              <a:ext cx="95250" cy="95250"/>
            </a:xfrm>
            <a:custGeom>
              <a:avLst/>
              <a:gdLst>
                <a:gd name="connsiteX0" fmla="*/ 35846 w 95250"/>
                <a:gd name="connsiteY0" fmla="*/ 60960 h 95250"/>
                <a:gd name="connsiteX1" fmla="*/ 32417 w 95250"/>
                <a:gd name="connsiteY1" fmla="*/ 30671 h 95250"/>
                <a:gd name="connsiteX2" fmla="*/ 15844 w 95250"/>
                <a:gd name="connsiteY2" fmla="*/ 7144 h 95250"/>
                <a:gd name="connsiteX3" fmla="*/ 19368 w 95250"/>
                <a:gd name="connsiteY3" fmla="*/ 77438 h 95250"/>
                <a:gd name="connsiteX4" fmla="*/ 89472 w 95250"/>
                <a:gd name="connsiteY4" fmla="*/ 81058 h 95250"/>
                <a:gd name="connsiteX5" fmla="*/ 66136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150"/>
                    <a:pt x="28988" y="44101"/>
                    <a:pt x="32417" y="30671"/>
                  </a:cubicBezTo>
                  <a:cubicBezTo>
                    <a:pt x="26342" y="23231"/>
                    <a:pt x="20803" y="15369"/>
                    <a:pt x="15844" y="7144"/>
                  </a:cubicBezTo>
                  <a:cubicBezTo>
                    <a:pt x="3271" y="36481"/>
                    <a:pt x="4223" y="62294"/>
                    <a:pt x="19368" y="77438"/>
                  </a:cubicBezTo>
                  <a:cubicBezTo>
                    <a:pt x="34513" y="92583"/>
                    <a:pt x="60230" y="93536"/>
                    <a:pt x="89472" y="81058"/>
                  </a:cubicBezTo>
                  <a:cubicBezTo>
                    <a:pt x="81323" y="76073"/>
                    <a:pt x="73526" y="70536"/>
                    <a:pt x="66136" y="64484"/>
                  </a:cubicBezTo>
                  <a:cubicBezTo>
                    <a:pt x="52705"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22" name="Vapaamuotoinen: Muoto 21">
              <a:extLst>
                <a:ext uri="{FF2B5EF4-FFF2-40B4-BE49-F238E27FC236}">
                  <a16:creationId xmlns:a16="http://schemas.microsoft.com/office/drawing/2014/main" id="{8B01ECF4-01F8-42CE-9C75-1DDAACECBD22}"/>
                </a:ext>
              </a:extLst>
            </p:cNvPr>
            <p:cNvSpPr/>
            <p:nvPr/>
          </p:nvSpPr>
          <p:spPr>
            <a:xfrm>
              <a:off x="6930276" y="5234868"/>
              <a:ext cx="200025" cy="180975"/>
            </a:xfrm>
            <a:custGeom>
              <a:avLst/>
              <a:gdLst>
                <a:gd name="connsiteX0" fmla="*/ 178818 w 200025"/>
                <a:gd name="connsiteY0" fmla="*/ 108690 h 180975"/>
                <a:gd name="connsiteX1" fmla="*/ 185009 w 200025"/>
                <a:gd name="connsiteY1" fmla="*/ 19726 h 180975"/>
                <a:gd name="connsiteX2" fmla="*/ 101951 w 200025"/>
                <a:gd name="connsiteY2" fmla="*/ 22393 h 180975"/>
                <a:gd name="connsiteX3" fmla="*/ 18988 w 200025"/>
                <a:gd name="connsiteY3" fmla="*/ 19726 h 180975"/>
                <a:gd name="connsiteX4" fmla="*/ 24608 w 200025"/>
                <a:gd name="connsiteY4" fmla="*/ 107833 h 180975"/>
                <a:gd name="connsiteX5" fmla="*/ 95760 w 200025"/>
                <a:gd name="connsiteY5" fmla="*/ 179365 h 180975"/>
                <a:gd name="connsiteX6" fmla="*/ 97855 w 200025"/>
                <a:gd name="connsiteY6" fmla="*/ 180413 h 180975"/>
                <a:gd name="connsiteX7" fmla="*/ 100618 w 200025"/>
                <a:gd name="connsiteY7" fmla="*/ 181175 h 180975"/>
                <a:gd name="connsiteX8" fmla="*/ 101951 w 200025"/>
                <a:gd name="connsiteY8" fmla="*/ 181175 h 180975"/>
                <a:gd name="connsiteX9" fmla="*/ 107952 w 200025"/>
                <a:gd name="connsiteY9" fmla="*/ 179556 h 180975"/>
                <a:gd name="connsiteX10" fmla="*/ 147576 w 200025"/>
                <a:gd name="connsiteY10" fmla="*/ 148314 h 180975"/>
                <a:gd name="connsiteX11" fmla="*/ 178818 w 200025"/>
                <a:gd name="connsiteY11" fmla="*/ 108690 h 180975"/>
                <a:gd name="connsiteX12" fmla="*/ 101951 w 200025"/>
                <a:gd name="connsiteY12" fmla="*/ 155839 h 180975"/>
                <a:gd name="connsiteX13" fmla="*/ 44801 w 200025"/>
                <a:gd name="connsiteY13" fmla="*/ 96022 h 180975"/>
                <a:gd name="connsiteX14" fmla="*/ 35276 w 200025"/>
                <a:gd name="connsiteY14" fmla="*/ 36109 h 180975"/>
                <a:gd name="connsiteX15" fmla="*/ 51564 w 200025"/>
                <a:gd name="connsiteY15" fmla="*/ 30680 h 180975"/>
                <a:gd name="connsiteX16" fmla="*/ 96712 w 200025"/>
                <a:gd name="connsiteY16" fmla="*/ 46206 h 180975"/>
                <a:gd name="connsiteX17" fmla="*/ 96712 w 200025"/>
                <a:gd name="connsiteY17" fmla="*/ 46206 h 180975"/>
                <a:gd name="connsiteX18" fmla="*/ 112048 w 200025"/>
                <a:gd name="connsiteY18" fmla="*/ 56588 h 180975"/>
                <a:gd name="connsiteX19" fmla="*/ 112048 w 200025"/>
                <a:gd name="connsiteY19" fmla="*/ 56588 h 180975"/>
                <a:gd name="connsiteX20" fmla="*/ 125002 w 200025"/>
                <a:gd name="connsiteY20" fmla="*/ 67637 h 180975"/>
                <a:gd name="connsiteX21" fmla="*/ 126716 w 200025"/>
                <a:gd name="connsiteY21" fmla="*/ 69066 h 180975"/>
                <a:gd name="connsiteX22" fmla="*/ 126716 w 200025"/>
                <a:gd name="connsiteY22" fmla="*/ 69638 h 180975"/>
                <a:gd name="connsiteX23" fmla="*/ 130431 w 200025"/>
                <a:gd name="connsiteY23" fmla="*/ 73257 h 180975"/>
                <a:gd name="connsiteX24" fmla="*/ 147290 w 200025"/>
                <a:gd name="connsiteY24" fmla="*/ 92307 h 180975"/>
                <a:gd name="connsiteX25" fmla="*/ 148243 w 200025"/>
                <a:gd name="connsiteY25" fmla="*/ 90688 h 180975"/>
                <a:gd name="connsiteX26" fmla="*/ 158434 w 200025"/>
                <a:gd name="connsiteY26" fmla="*/ 69161 h 180975"/>
                <a:gd name="connsiteX27" fmla="*/ 146909 w 200025"/>
                <a:gd name="connsiteY27" fmla="*/ 56683 h 180975"/>
                <a:gd name="connsiteX28" fmla="*/ 145004 w 200025"/>
                <a:gd name="connsiteY28" fmla="*/ 54779 h 180975"/>
                <a:gd name="connsiteX29" fmla="*/ 141575 w 200025"/>
                <a:gd name="connsiteY29" fmla="*/ 51540 h 180975"/>
                <a:gd name="connsiteX30" fmla="*/ 139765 w 200025"/>
                <a:gd name="connsiteY30" fmla="*/ 49825 h 180975"/>
                <a:gd name="connsiteX31" fmla="*/ 135384 w 200025"/>
                <a:gd name="connsiteY31" fmla="*/ 46015 h 180975"/>
                <a:gd name="connsiteX32" fmla="*/ 134812 w 200025"/>
                <a:gd name="connsiteY32" fmla="*/ 45444 h 180975"/>
                <a:gd name="connsiteX33" fmla="*/ 134812 w 200025"/>
                <a:gd name="connsiteY33" fmla="*/ 45444 h 180975"/>
                <a:gd name="connsiteX34" fmla="*/ 124335 w 200025"/>
                <a:gd name="connsiteY34" fmla="*/ 36967 h 180975"/>
                <a:gd name="connsiteX35" fmla="*/ 167864 w 200025"/>
                <a:gd name="connsiteY35" fmla="*/ 36014 h 180975"/>
                <a:gd name="connsiteX36" fmla="*/ 158339 w 200025"/>
                <a:gd name="connsiteY36" fmla="*/ 96593 h 180975"/>
                <a:gd name="connsiteX37" fmla="*/ 131193 w 200025"/>
                <a:gd name="connsiteY37" fmla="*/ 131836 h 180975"/>
                <a:gd name="connsiteX38" fmla="*/ 102046 w 200025"/>
                <a:gd name="connsiteY38" fmla="*/ 15583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818" y="108690"/>
                  </a:moveTo>
                  <a:cubicBezTo>
                    <a:pt x="200821" y="72019"/>
                    <a:pt x="203202" y="37919"/>
                    <a:pt x="185009" y="19726"/>
                  </a:cubicBezTo>
                  <a:cubicBezTo>
                    <a:pt x="166817" y="1534"/>
                    <a:pt x="136336" y="3629"/>
                    <a:pt x="101951" y="22393"/>
                  </a:cubicBezTo>
                  <a:cubicBezTo>
                    <a:pt x="67566" y="3343"/>
                    <a:pt x="36229" y="2486"/>
                    <a:pt x="18988" y="19726"/>
                  </a:cubicBezTo>
                  <a:cubicBezTo>
                    <a:pt x="1748" y="36967"/>
                    <a:pt x="3082" y="71542"/>
                    <a:pt x="24608" y="107833"/>
                  </a:cubicBezTo>
                  <a:cubicBezTo>
                    <a:pt x="42254" y="137031"/>
                    <a:pt x="66656" y="161564"/>
                    <a:pt x="95760" y="179365"/>
                  </a:cubicBezTo>
                  <a:cubicBezTo>
                    <a:pt x="96408" y="179808"/>
                    <a:pt x="97113" y="180160"/>
                    <a:pt x="97855" y="180413"/>
                  </a:cubicBezTo>
                  <a:cubicBezTo>
                    <a:pt x="98746" y="180767"/>
                    <a:pt x="99672" y="181023"/>
                    <a:pt x="100618" y="181175"/>
                  </a:cubicBezTo>
                  <a:lnTo>
                    <a:pt x="101951" y="181175"/>
                  </a:lnTo>
                  <a:cubicBezTo>
                    <a:pt x="104063" y="181205"/>
                    <a:pt x="106142" y="180644"/>
                    <a:pt x="107952" y="179556"/>
                  </a:cubicBezTo>
                  <a:cubicBezTo>
                    <a:pt x="122398" y="170816"/>
                    <a:pt x="135707" y="160322"/>
                    <a:pt x="147576" y="148314"/>
                  </a:cubicBezTo>
                  <a:cubicBezTo>
                    <a:pt x="159568" y="136431"/>
                    <a:pt x="170061" y="123124"/>
                    <a:pt x="178818" y="108690"/>
                  </a:cubicBezTo>
                  <a:moveTo>
                    <a:pt x="101951" y="155839"/>
                  </a:moveTo>
                  <a:cubicBezTo>
                    <a:pt x="78826" y="140236"/>
                    <a:pt x="59334" y="119834"/>
                    <a:pt x="44801" y="96022"/>
                  </a:cubicBezTo>
                  <a:cubicBezTo>
                    <a:pt x="29466" y="70018"/>
                    <a:pt x="25751" y="46015"/>
                    <a:pt x="35276" y="36109"/>
                  </a:cubicBezTo>
                  <a:cubicBezTo>
                    <a:pt x="39779" y="32225"/>
                    <a:pt x="45632" y="30274"/>
                    <a:pt x="51564" y="30680"/>
                  </a:cubicBezTo>
                  <a:cubicBezTo>
                    <a:pt x="67666" y="32039"/>
                    <a:pt x="83180" y="37374"/>
                    <a:pt x="96712" y="46206"/>
                  </a:cubicBezTo>
                  <a:lnTo>
                    <a:pt x="96712" y="46206"/>
                  </a:lnTo>
                  <a:cubicBezTo>
                    <a:pt x="101570" y="49254"/>
                    <a:pt x="107285" y="52969"/>
                    <a:pt x="112048" y="56588"/>
                  </a:cubicBezTo>
                  <a:lnTo>
                    <a:pt x="112048" y="56588"/>
                  </a:lnTo>
                  <a:cubicBezTo>
                    <a:pt x="116429" y="60017"/>
                    <a:pt x="120811" y="63732"/>
                    <a:pt x="125002" y="67637"/>
                  </a:cubicBezTo>
                  <a:lnTo>
                    <a:pt x="126716" y="69066"/>
                  </a:lnTo>
                  <a:lnTo>
                    <a:pt x="126716" y="69638"/>
                  </a:lnTo>
                  <a:lnTo>
                    <a:pt x="130431" y="73257"/>
                  </a:lnTo>
                  <a:cubicBezTo>
                    <a:pt x="136481" y="79213"/>
                    <a:pt x="142114" y="85578"/>
                    <a:pt x="147290" y="92307"/>
                  </a:cubicBezTo>
                  <a:lnTo>
                    <a:pt x="148243" y="90688"/>
                  </a:lnTo>
                  <a:cubicBezTo>
                    <a:pt x="152397" y="83895"/>
                    <a:pt x="155813" y="76679"/>
                    <a:pt x="158434" y="69161"/>
                  </a:cubicBezTo>
                  <a:cubicBezTo>
                    <a:pt x="154815" y="64875"/>
                    <a:pt x="151005" y="60779"/>
                    <a:pt x="146909" y="56683"/>
                  </a:cubicBezTo>
                  <a:lnTo>
                    <a:pt x="145004" y="54779"/>
                  </a:lnTo>
                  <a:lnTo>
                    <a:pt x="141575" y="51540"/>
                  </a:lnTo>
                  <a:lnTo>
                    <a:pt x="139765" y="49825"/>
                  </a:lnTo>
                  <a:lnTo>
                    <a:pt x="135384" y="46015"/>
                  </a:lnTo>
                  <a:lnTo>
                    <a:pt x="134812" y="45444"/>
                  </a:lnTo>
                  <a:lnTo>
                    <a:pt x="134812" y="45444"/>
                  </a:lnTo>
                  <a:cubicBezTo>
                    <a:pt x="131383" y="42491"/>
                    <a:pt x="127859" y="39634"/>
                    <a:pt x="124335" y="36967"/>
                  </a:cubicBezTo>
                  <a:cubicBezTo>
                    <a:pt x="143385" y="28966"/>
                    <a:pt x="160054" y="28299"/>
                    <a:pt x="167864" y="36014"/>
                  </a:cubicBezTo>
                  <a:cubicBezTo>
                    <a:pt x="177389" y="46015"/>
                    <a:pt x="173960" y="70399"/>
                    <a:pt x="158339" y="96593"/>
                  </a:cubicBezTo>
                  <a:cubicBezTo>
                    <a:pt x="150792" y="109424"/>
                    <a:pt x="141673" y="121263"/>
                    <a:pt x="131193" y="131836"/>
                  </a:cubicBezTo>
                  <a:cubicBezTo>
                    <a:pt x="122307" y="140794"/>
                    <a:pt x="112542" y="148835"/>
                    <a:pt x="102046" y="155839"/>
                  </a:cubicBezTo>
                </a:path>
              </a:pathLst>
            </a:custGeom>
            <a:solidFill>
              <a:srgbClr val="FFFFFF"/>
            </a:solidFill>
            <a:ln w="9525" cap="flat">
              <a:noFill/>
              <a:prstDash val="solid"/>
              <a:miter/>
            </a:ln>
          </p:spPr>
          <p:txBody>
            <a:bodyPr rtlCol="0" anchor="ctr"/>
            <a:lstStyle/>
            <a:p>
              <a:endParaRPr lang="fi-FI"/>
            </a:p>
          </p:txBody>
        </p:sp>
        <p:sp>
          <p:nvSpPr>
            <p:cNvPr id="23" name="Vapaamuotoinen: Muoto 22">
              <a:extLst>
                <a:ext uri="{FF2B5EF4-FFF2-40B4-BE49-F238E27FC236}">
                  <a16:creationId xmlns:a16="http://schemas.microsoft.com/office/drawing/2014/main" id="{BF67C534-B99B-49F3-AA44-680196B8C2AE}"/>
                </a:ext>
              </a:extLst>
            </p:cNvPr>
            <p:cNvSpPr/>
            <p:nvPr/>
          </p:nvSpPr>
          <p:spPr>
            <a:xfrm>
              <a:off x="7248294" y="5017270"/>
              <a:ext cx="95250" cy="95250"/>
            </a:xfrm>
            <a:custGeom>
              <a:avLst/>
              <a:gdLst>
                <a:gd name="connsiteX0" fmla="*/ 93687 w 95250"/>
                <a:gd name="connsiteY0" fmla="*/ 26059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059"/>
                  </a:moveTo>
                  <a:lnTo>
                    <a:pt x="26345" y="93687"/>
                  </a:lnTo>
                  <a:cubicBezTo>
                    <a:pt x="21952"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24" name="Vapaamuotoinen: Muoto 23">
              <a:extLst>
                <a:ext uri="{FF2B5EF4-FFF2-40B4-BE49-F238E27FC236}">
                  <a16:creationId xmlns:a16="http://schemas.microsoft.com/office/drawing/2014/main" id="{CDDC340F-02BF-4E7C-891A-6F7F746BF1EF}"/>
                </a:ext>
              </a:extLst>
            </p:cNvPr>
            <p:cNvSpPr/>
            <p:nvPr/>
          </p:nvSpPr>
          <p:spPr>
            <a:xfrm>
              <a:off x="7510382" y="5816950"/>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625 h 57150"/>
                <a:gd name="connsiteX4" fmla="*/ 18002 w 57150"/>
                <a:gd name="connsiteY4" fmla="*/ 53912 h 57150"/>
                <a:gd name="connsiteX5" fmla="*/ 34861 w 57150"/>
                <a:gd name="connsiteY5" fmla="*/ 34862 h 57150"/>
                <a:gd name="connsiteX6" fmla="*/ 53911 w 57150"/>
                <a:gd name="connsiteY6" fmla="*/ 18193 h 57150"/>
                <a:gd name="connsiteX7" fmla="*/ 51816 w 57150"/>
                <a:gd name="connsiteY7" fmla="*/ 17050 h 57150"/>
                <a:gd name="connsiteX8" fmla="*/ 30671 w 57150"/>
                <a:gd name="connsiteY8" fmla="*/ 75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670" y="14383"/>
                    <a:pt x="18669" y="18383"/>
                  </a:cubicBezTo>
                  <a:cubicBezTo>
                    <a:pt x="14669" y="22384"/>
                    <a:pt x="10763" y="26575"/>
                    <a:pt x="7144" y="30861"/>
                  </a:cubicBezTo>
                  <a:cubicBezTo>
                    <a:pt x="9548" y="38110"/>
                    <a:pt x="12742" y="45074"/>
                    <a:pt x="16669" y="51625"/>
                  </a:cubicBezTo>
                  <a:cubicBezTo>
                    <a:pt x="16669" y="52388"/>
                    <a:pt x="17621" y="53150"/>
                    <a:pt x="18002" y="53912"/>
                  </a:cubicBezTo>
                  <a:cubicBezTo>
                    <a:pt x="23177" y="47181"/>
                    <a:pt x="28810" y="40816"/>
                    <a:pt x="34861" y="34862"/>
                  </a:cubicBezTo>
                  <a:cubicBezTo>
                    <a:pt x="40835" y="28890"/>
                    <a:pt x="47199" y="23321"/>
                    <a:pt x="53911" y="18193"/>
                  </a:cubicBezTo>
                  <a:lnTo>
                    <a:pt x="51816" y="17050"/>
                  </a:lnTo>
                  <a:cubicBezTo>
                    <a:pt x="45133" y="13120"/>
                    <a:pt x="38043" y="9926"/>
                    <a:pt x="30671" y="7525"/>
                  </a:cubicBezTo>
                </a:path>
              </a:pathLst>
            </a:custGeom>
            <a:solidFill>
              <a:srgbClr val="FFFFFF"/>
            </a:solidFill>
            <a:ln w="9525" cap="flat">
              <a:noFill/>
              <a:prstDash val="solid"/>
              <a:miter/>
            </a:ln>
          </p:spPr>
          <p:txBody>
            <a:bodyPr rtlCol="0" anchor="ctr"/>
            <a:lstStyle/>
            <a:p>
              <a:endParaRPr lang="fi-FI"/>
            </a:p>
          </p:txBody>
        </p:sp>
        <p:sp>
          <p:nvSpPr>
            <p:cNvPr id="25" name="Vapaamuotoinen: Muoto 24">
              <a:extLst>
                <a:ext uri="{FF2B5EF4-FFF2-40B4-BE49-F238E27FC236}">
                  <a16:creationId xmlns:a16="http://schemas.microsoft.com/office/drawing/2014/main" id="{96941996-5938-484A-8450-D13F19697D4D}"/>
                </a:ext>
              </a:extLst>
            </p:cNvPr>
            <p:cNvSpPr/>
            <p:nvPr/>
          </p:nvSpPr>
          <p:spPr>
            <a:xfrm>
              <a:off x="7580772" y="5886768"/>
              <a:ext cx="95250" cy="95250"/>
            </a:xfrm>
            <a:custGeom>
              <a:avLst/>
              <a:gdLst>
                <a:gd name="connsiteX0" fmla="*/ 80772 w 95250"/>
                <a:gd name="connsiteY0" fmla="*/ 7144 h 95250"/>
                <a:gd name="connsiteX1" fmla="*/ 80772 w 95250"/>
                <a:gd name="connsiteY1" fmla="*/ 7144 h 95250"/>
                <a:gd name="connsiteX2" fmla="*/ 73342 w 95250"/>
                <a:gd name="connsiteY2" fmla="*/ 18479 h 95250"/>
                <a:gd name="connsiteX3" fmla="*/ 72580 w 95250"/>
                <a:gd name="connsiteY3" fmla="*/ 19526 h 95250"/>
                <a:gd name="connsiteX4" fmla="*/ 70199 w 95250"/>
                <a:gd name="connsiteY4" fmla="*/ 22860 h 95250"/>
                <a:gd name="connsiteX5" fmla="*/ 68485 w 95250"/>
                <a:gd name="connsiteY5" fmla="*/ 25146 h 95250"/>
                <a:gd name="connsiteX6" fmla="*/ 64294 w 95250"/>
                <a:gd name="connsiteY6" fmla="*/ 30480 h 95250"/>
                <a:gd name="connsiteX7" fmla="*/ 60769 w 95250"/>
                <a:gd name="connsiteY7" fmla="*/ 60865 h 95250"/>
                <a:gd name="connsiteX8" fmla="*/ 60769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577 w 95250"/>
                <a:gd name="connsiteY12" fmla="*/ 89535 h 95250"/>
                <a:gd name="connsiteX13" fmla="*/ 77248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0953"/>
                    <a:pt x="75914" y="14764"/>
                    <a:pt x="73342" y="18479"/>
                  </a:cubicBezTo>
                  <a:cubicBezTo>
                    <a:pt x="73113" y="18845"/>
                    <a:pt x="72858" y="19195"/>
                    <a:pt x="72580" y="19526"/>
                  </a:cubicBezTo>
                  <a:lnTo>
                    <a:pt x="70199" y="22860"/>
                  </a:lnTo>
                  <a:lnTo>
                    <a:pt x="68485" y="25146"/>
                  </a:lnTo>
                  <a:cubicBezTo>
                    <a:pt x="67056" y="26956"/>
                    <a:pt x="65722" y="28765"/>
                    <a:pt x="64294" y="30480"/>
                  </a:cubicBezTo>
                  <a:cubicBezTo>
                    <a:pt x="67723" y="43910"/>
                    <a:pt x="66770" y="54959"/>
                    <a:pt x="60769" y="60865"/>
                  </a:cubicBezTo>
                  <a:lnTo>
                    <a:pt x="60769" y="60865"/>
                  </a:lnTo>
                  <a:cubicBezTo>
                    <a:pt x="54959" y="66484"/>
                    <a:pt x="44005" y="67723"/>
                    <a:pt x="30480" y="64294"/>
                  </a:cubicBezTo>
                  <a:cubicBezTo>
                    <a:pt x="23088" y="70315"/>
                    <a:pt x="15291" y="75820"/>
                    <a:pt x="7144" y="80772"/>
                  </a:cubicBezTo>
                  <a:cubicBezTo>
                    <a:pt x="9239" y="81725"/>
                    <a:pt x="11239" y="82486"/>
                    <a:pt x="13335" y="83248"/>
                  </a:cubicBezTo>
                  <a:cubicBezTo>
                    <a:pt x="23296" y="87174"/>
                    <a:pt x="33873" y="89302"/>
                    <a:pt x="44577" y="89535"/>
                  </a:cubicBezTo>
                  <a:cubicBezTo>
                    <a:pt x="56685" y="90050"/>
                    <a:pt x="68480" y="85614"/>
                    <a:pt x="77248" y="77248"/>
                  </a:cubicBezTo>
                  <a:cubicBezTo>
                    <a:pt x="92297" y="62198"/>
                    <a:pt x="93250"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26" name="Vapaamuotoinen: Muoto 25">
              <a:extLst>
                <a:ext uri="{FF2B5EF4-FFF2-40B4-BE49-F238E27FC236}">
                  <a16:creationId xmlns:a16="http://schemas.microsoft.com/office/drawing/2014/main" id="{87F6AB60-A337-436B-88DC-45C864E403D5}"/>
                </a:ext>
              </a:extLst>
            </p:cNvPr>
            <p:cNvSpPr/>
            <p:nvPr/>
          </p:nvSpPr>
          <p:spPr>
            <a:xfrm>
              <a:off x="7472345" y="5886483"/>
              <a:ext cx="95250" cy="95250"/>
            </a:xfrm>
            <a:custGeom>
              <a:avLst/>
              <a:gdLst>
                <a:gd name="connsiteX0" fmla="*/ 35751 w 95250"/>
                <a:gd name="connsiteY0" fmla="*/ 60960 h 95250"/>
                <a:gd name="connsiteX1" fmla="*/ 32322 w 95250"/>
                <a:gd name="connsiteY1" fmla="*/ 30670 h 95250"/>
                <a:gd name="connsiteX2" fmla="*/ 15844 w 95250"/>
                <a:gd name="connsiteY2" fmla="*/ 7144 h 95250"/>
                <a:gd name="connsiteX3" fmla="*/ 19368 w 95250"/>
                <a:gd name="connsiteY3" fmla="*/ 77438 h 95250"/>
                <a:gd name="connsiteX4" fmla="*/ 89472 w 95250"/>
                <a:gd name="connsiteY4" fmla="*/ 80962 h 95250"/>
                <a:gd name="connsiteX5" fmla="*/ 66136 w 95250"/>
                <a:gd name="connsiteY5" fmla="*/ 64484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150"/>
                    <a:pt x="28988" y="44100"/>
                    <a:pt x="32322" y="30670"/>
                  </a:cubicBezTo>
                  <a:cubicBezTo>
                    <a:pt x="26308" y="23206"/>
                    <a:pt x="20803" y="15346"/>
                    <a:pt x="15844" y="7144"/>
                  </a:cubicBezTo>
                  <a:cubicBezTo>
                    <a:pt x="3271" y="36480"/>
                    <a:pt x="4223" y="62293"/>
                    <a:pt x="19368" y="77438"/>
                  </a:cubicBezTo>
                  <a:cubicBezTo>
                    <a:pt x="34513" y="92583"/>
                    <a:pt x="60230" y="93535"/>
                    <a:pt x="89472" y="80962"/>
                  </a:cubicBezTo>
                  <a:cubicBezTo>
                    <a:pt x="81325" y="76010"/>
                    <a:pt x="73528" y="70504"/>
                    <a:pt x="66136" y="64484"/>
                  </a:cubicBezTo>
                  <a:cubicBezTo>
                    <a:pt x="52705" y="67913"/>
                    <a:pt x="41752" y="66865"/>
                    <a:pt x="35751" y="60960"/>
                  </a:cubicBezTo>
                </a:path>
              </a:pathLst>
            </a:custGeom>
            <a:solidFill>
              <a:srgbClr val="FFFFFF"/>
            </a:solidFill>
            <a:ln w="9525" cap="flat">
              <a:noFill/>
              <a:prstDash val="solid"/>
              <a:miter/>
            </a:ln>
          </p:spPr>
          <p:txBody>
            <a:bodyPr rtlCol="0" anchor="ctr"/>
            <a:lstStyle/>
            <a:p>
              <a:endParaRPr lang="fi-FI"/>
            </a:p>
          </p:txBody>
        </p:sp>
        <p:sp>
          <p:nvSpPr>
            <p:cNvPr id="27" name="Vapaamuotoinen: Muoto 26">
              <a:extLst>
                <a:ext uri="{FF2B5EF4-FFF2-40B4-BE49-F238E27FC236}">
                  <a16:creationId xmlns:a16="http://schemas.microsoft.com/office/drawing/2014/main" id="{0AA5AE5A-4C69-477E-8701-C7618A90D736}"/>
                </a:ext>
              </a:extLst>
            </p:cNvPr>
            <p:cNvSpPr/>
            <p:nvPr/>
          </p:nvSpPr>
          <p:spPr>
            <a:xfrm>
              <a:off x="7473147" y="5778464"/>
              <a:ext cx="200025" cy="180975"/>
            </a:xfrm>
            <a:custGeom>
              <a:avLst/>
              <a:gdLst>
                <a:gd name="connsiteX0" fmla="*/ 178872 w 200025"/>
                <a:gd name="connsiteY0" fmla="*/ 108780 h 180975"/>
                <a:gd name="connsiteX1" fmla="*/ 184968 w 200025"/>
                <a:gd name="connsiteY1" fmla="*/ 19722 h 180975"/>
                <a:gd name="connsiteX2" fmla="*/ 102005 w 200025"/>
                <a:gd name="connsiteY2" fmla="*/ 22484 h 180975"/>
                <a:gd name="connsiteX3" fmla="*/ 18947 w 200025"/>
                <a:gd name="connsiteY3" fmla="*/ 19722 h 180975"/>
                <a:gd name="connsiteX4" fmla="*/ 24662 w 200025"/>
                <a:gd name="connsiteY4" fmla="*/ 107923 h 180975"/>
                <a:gd name="connsiteX5" fmla="*/ 56381 w 200025"/>
                <a:gd name="connsiteY5" fmla="*/ 148404 h 180975"/>
                <a:gd name="connsiteX6" fmla="*/ 95719 w 200025"/>
                <a:gd name="connsiteY6" fmla="*/ 179456 h 180975"/>
                <a:gd name="connsiteX7" fmla="*/ 97814 w 200025"/>
                <a:gd name="connsiteY7" fmla="*/ 180503 h 180975"/>
                <a:gd name="connsiteX8" fmla="*/ 100672 w 200025"/>
                <a:gd name="connsiteY8" fmla="*/ 181170 h 180975"/>
                <a:gd name="connsiteX9" fmla="*/ 102005 w 200025"/>
                <a:gd name="connsiteY9" fmla="*/ 181170 h 180975"/>
                <a:gd name="connsiteX10" fmla="*/ 108006 w 200025"/>
                <a:gd name="connsiteY10" fmla="*/ 179551 h 180975"/>
                <a:gd name="connsiteX11" fmla="*/ 178872 w 200025"/>
                <a:gd name="connsiteY11" fmla="*/ 108780 h 180975"/>
                <a:gd name="connsiteX12" fmla="*/ 102005 w 200025"/>
                <a:gd name="connsiteY12" fmla="*/ 156405 h 180975"/>
                <a:gd name="connsiteX13" fmla="*/ 72859 w 200025"/>
                <a:gd name="connsiteY13" fmla="*/ 132402 h 180975"/>
                <a:gd name="connsiteX14" fmla="*/ 44284 w 200025"/>
                <a:gd name="connsiteY14" fmla="*/ 96588 h 180975"/>
                <a:gd name="connsiteX15" fmla="*/ 34759 w 200025"/>
                <a:gd name="connsiteY15" fmla="*/ 36676 h 180975"/>
                <a:gd name="connsiteX16" fmla="*/ 51142 w 200025"/>
                <a:gd name="connsiteY16" fmla="*/ 31247 h 180975"/>
                <a:gd name="connsiteX17" fmla="*/ 96290 w 200025"/>
                <a:gd name="connsiteY17" fmla="*/ 46773 h 180975"/>
                <a:gd name="connsiteX18" fmla="*/ 96290 w 200025"/>
                <a:gd name="connsiteY18" fmla="*/ 46773 h 180975"/>
                <a:gd name="connsiteX19" fmla="*/ 96290 w 200025"/>
                <a:gd name="connsiteY19" fmla="*/ 46773 h 180975"/>
                <a:gd name="connsiteX20" fmla="*/ 111530 w 200025"/>
                <a:gd name="connsiteY20" fmla="*/ 57155 h 180975"/>
                <a:gd name="connsiteX21" fmla="*/ 111530 w 200025"/>
                <a:gd name="connsiteY21" fmla="*/ 57155 h 180975"/>
                <a:gd name="connsiteX22" fmla="*/ 124580 w 200025"/>
                <a:gd name="connsiteY22" fmla="*/ 68108 h 180975"/>
                <a:gd name="connsiteX23" fmla="*/ 126199 w 200025"/>
                <a:gd name="connsiteY23" fmla="*/ 69633 h 180975"/>
                <a:gd name="connsiteX24" fmla="*/ 126770 w 200025"/>
                <a:gd name="connsiteY24" fmla="*/ 70204 h 180975"/>
                <a:gd name="connsiteX25" fmla="*/ 130485 w 200025"/>
                <a:gd name="connsiteY25" fmla="*/ 73824 h 180975"/>
                <a:gd name="connsiteX26" fmla="*/ 147249 w 200025"/>
                <a:gd name="connsiteY26" fmla="*/ 92874 h 180975"/>
                <a:gd name="connsiteX27" fmla="*/ 148297 w 200025"/>
                <a:gd name="connsiteY27" fmla="*/ 91159 h 180975"/>
                <a:gd name="connsiteX28" fmla="*/ 158489 w 200025"/>
                <a:gd name="connsiteY28" fmla="*/ 69728 h 180975"/>
                <a:gd name="connsiteX29" fmla="*/ 146963 w 200025"/>
                <a:gd name="connsiteY29" fmla="*/ 57250 h 180975"/>
                <a:gd name="connsiteX30" fmla="*/ 144963 w 200025"/>
                <a:gd name="connsiteY30" fmla="*/ 55345 h 180975"/>
                <a:gd name="connsiteX31" fmla="*/ 141534 w 200025"/>
                <a:gd name="connsiteY31" fmla="*/ 52107 h 180975"/>
                <a:gd name="connsiteX32" fmla="*/ 139724 w 200025"/>
                <a:gd name="connsiteY32" fmla="*/ 50392 h 180975"/>
                <a:gd name="connsiteX33" fmla="*/ 135438 w 200025"/>
                <a:gd name="connsiteY33" fmla="*/ 46582 h 180975"/>
                <a:gd name="connsiteX34" fmla="*/ 134771 w 200025"/>
                <a:gd name="connsiteY34" fmla="*/ 46010 h 180975"/>
                <a:gd name="connsiteX35" fmla="*/ 134771 w 200025"/>
                <a:gd name="connsiteY35" fmla="*/ 46010 h 180975"/>
                <a:gd name="connsiteX36" fmla="*/ 124389 w 200025"/>
                <a:gd name="connsiteY36" fmla="*/ 37534 h 180975"/>
                <a:gd name="connsiteX37" fmla="*/ 167823 w 200025"/>
                <a:gd name="connsiteY37" fmla="*/ 36581 h 180975"/>
                <a:gd name="connsiteX38" fmla="*/ 158298 w 200025"/>
                <a:gd name="connsiteY38" fmla="*/ 97160 h 180975"/>
                <a:gd name="connsiteX39" fmla="*/ 130580 w 200025"/>
                <a:gd name="connsiteY39" fmla="*/ 132307 h 180975"/>
                <a:gd name="connsiteX40" fmla="*/ 101434 w 200025"/>
                <a:gd name="connsiteY40" fmla="*/ 15631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72" y="108780"/>
                  </a:moveTo>
                  <a:cubicBezTo>
                    <a:pt x="200875" y="72109"/>
                    <a:pt x="203161" y="38010"/>
                    <a:pt x="184968" y="19722"/>
                  </a:cubicBezTo>
                  <a:cubicBezTo>
                    <a:pt x="166775" y="1433"/>
                    <a:pt x="136391" y="3719"/>
                    <a:pt x="102005" y="22484"/>
                  </a:cubicBezTo>
                  <a:cubicBezTo>
                    <a:pt x="67620" y="3434"/>
                    <a:pt x="36188" y="2576"/>
                    <a:pt x="18947" y="19722"/>
                  </a:cubicBezTo>
                  <a:cubicBezTo>
                    <a:pt x="1707" y="36867"/>
                    <a:pt x="3136" y="71633"/>
                    <a:pt x="24662" y="107923"/>
                  </a:cubicBezTo>
                  <a:cubicBezTo>
                    <a:pt x="33495" y="122694"/>
                    <a:pt x="44151" y="136295"/>
                    <a:pt x="56381" y="148404"/>
                  </a:cubicBezTo>
                  <a:cubicBezTo>
                    <a:pt x="68218" y="160276"/>
                    <a:pt x="81423" y="170699"/>
                    <a:pt x="95719" y="179456"/>
                  </a:cubicBezTo>
                  <a:cubicBezTo>
                    <a:pt x="96377" y="179880"/>
                    <a:pt x="97080" y="180231"/>
                    <a:pt x="97814" y="180503"/>
                  </a:cubicBezTo>
                  <a:cubicBezTo>
                    <a:pt x="98730" y="180860"/>
                    <a:pt x="99693" y="181084"/>
                    <a:pt x="100672" y="181170"/>
                  </a:cubicBezTo>
                  <a:lnTo>
                    <a:pt x="102005" y="181170"/>
                  </a:lnTo>
                  <a:cubicBezTo>
                    <a:pt x="104116" y="181185"/>
                    <a:pt x="106190" y="180625"/>
                    <a:pt x="108006" y="179551"/>
                  </a:cubicBezTo>
                  <a:cubicBezTo>
                    <a:pt x="136875" y="161875"/>
                    <a:pt x="161157" y="137625"/>
                    <a:pt x="178872" y="108780"/>
                  </a:cubicBezTo>
                  <a:moveTo>
                    <a:pt x="102005" y="156405"/>
                  </a:moveTo>
                  <a:cubicBezTo>
                    <a:pt x="91510" y="149402"/>
                    <a:pt x="81745" y="141360"/>
                    <a:pt x="72859" y="132402"/>
                  </a:cubicBezTo>
                  <a:cubicBezTo>
                    <a:pt x="61879" y="121701"/>
                    <a:pt x="52280" y="109670"/>
                    <a:pt x="44284" y="96588"/>
                  </a:cubicBezTo>
                  <a:cubicBezTo>
                    <a:pt x="28949" y="70585"/>
                    <a:pt x="25234" y="46582"/>
                    <a:pt x="34759" y="36676"/>
                  </a:cubicBezTo>
                  <a:cubicBezTo>
                    <a:pt x="39301" y="32795"/>
                    <a:pt x="45181" y="30846"/>
                    <a:pt x="51142" y="31247"/>
                  </a:cubicBezTo>
                  <a:cubicBezTo>
                    <a:pt x="67241" y="32622"/>
                    <a:pt x="82751" y="37955"/>
                    <a:pt x="96290" y="46773"/>
                  </a:cubicBezTo>
                  <a:cubicBezTo>
                    <a:pt x="96290" y="46773"/>
                    <a:pt x="96290" y="46773"/>
                    <a:pt x="96290" y="46773"/>
                  </a:cubicBezTo>
                  <a:lnTo>
                    <a:pt x="96290" y="46773"/>
                  </a:lnTo>
                  <a:cubicBezTo>
                    <a:pt x="101148" y="49821"/>
                    <a:pt x="106863" y="53536"/>
                    <a:pt x="111530" y="57155"/>
                  </a:cubicBezTo>
                  <a:lnTo>
                    <a:pt x="111530" y="57155"/>
                  </a:lnTo>
                  <a:cubicBezTo>
                    <a:pt x="116007" y="60584"/>
                    <a:pt x="120293" y="64203"/>
                    <a:pt x="124580" y="68108"/>
                  </a:cubicBezTo>
                  <a:lnTo>
                    <a:pt x="126199" y="69633"/>
                  </a:lnTo>
                  <a:lnTo>
                    <a:pt x="126770" y="70204"/>
                  </a:lnTo>
                  <a:lnTo>
                    <a:pt x="130485" y="73824"/>
                  </a:lnTo>
                  <a:cubicBezTo>
                    <a:pt x="136479" y="79805"/>
                    <a:pt x="142078" y="86168"/>
                    <a:pt x="147249" y="92874"/>
                  </a:cubicBezTo>
                  <a:lnTo>
                    <a:pt x="148297" y="91159"/>
                  </a:lnTo>
                  <a:cubicBezTo>
                    <a:pt x="152428" y="84389"/>
                    <a:pt x="155844" y="77206"/>
                    <a:pt x="158489" y="69728"/>
                  </a:cubicBezTo>
                  <a:cubicBezTo>
                    <a:pt x="154869" y="65442"/>
                    <a:pt x="150964" y="61251"/>
                    <a:pt x="146963" y="57250"/>
                  </a:cubicBezTo>
                  <a:lnTo>
                    <a:pt x="144963" y="55345"/>
                  </a:lnTo>
                  <a:lnTo>
                    <a:pt x="141534" y="52107"/>
                  </a:lnTo>
                  <a:lnTo>
                    <a:pt x="139724" y="50392"/>
                  </a:lnTo>
                  <a:lnTo>
                    <a:pt x="135438" y="46582"/>
                  </a:lnTo>
                  <a:lnTo>
                    <a:pt x="134771" y="46010"/>
                  </a:lnTo>
                  <a:lnTo>
                    <a:pt x="134771" y="46010"/>
                  </a:lnTo>
                  <a:cubicBezTo>
                    <a:pt x="131342" y="43058"/>
                    <a:pt x="127913" y="40200"/>
                    <a:pt x="124389" y="37534"/>
                  </a:cubicBezTo>
                  <a:cubicBezTo>
                    <a:pt x="143439" y="29532"/>
                    <a:pt x="160108" y="28866"/>
                    <a:pt x="167823" y="36581"/>
                  </a:cubicBezTo>
                  <a:cubicBezTo>
                    <a:pt x="177348" y="46106"/>
                    <a:pt x="174014" y="70871"/>
                    <a:pt x="158298" y="97160"/>
                  </a:cubicBezTo>
                  <a:cubicBezTo>
                    <a:pt x="150541" y="109972"/>
                    <a:pt x="141231" y="121777"/>
                    <a:pt x="130580" y="132307"/>
                  </a:cubicBezTo>
                  <a:cubicBezTo>
                    <a:pt x="121694" y="141265"/>
                    <a:pt x="111929" y="149306"/>
                    <a:pt x="101434" y="156311"/>
                  </a:cubicBezTo>
                </a:path>
              </a:pathLst>
            </a:custGeom>
            <a:solidFill>
              <a:srgbClr val="FFFFFF"/>
            </a:solidFill>
            <a:ln w="9525" cap="flat">
              <a:noFill/>
              <a:prstDash val="solid"/>
              <a:miter/>
            </a:ln>
          </p:spPr>
          <p:txBody>
            <a:bodyPr rtlCol="0" anchor="ctr"/>
            <a:lstStyle/>
            <a:p>
              <a:endParaRPr lang="fi-FI"/>
            </a:p>
          </p:txBody>
        </p:sp>
        <p:sp>
          <p:nvSpPr>
            <p:cNvPr id="28" name="Vapaamuotoinen: Muoto 27">
              <a:extLst>
                <a:ext uri="{FF2B5EF4-FFF2-40B4-BE49-F238E27FC236}">
                  <a16:creationId xmlns:a16="http://schemas.microsoft.com/office/drawing/2014/main" id="{FF20F916-0365-4BDB-8932-B49C65BB8B0A}"/>
                </a:ext>
              </a:extLst>
            </p:cNvPr>
            <p:cNvSpPr/>
            <p:nvPr/>
          </p:nvSpPr>
          <p:spPr>
            <a:xfrm>
              <a:off x="7791504" y="5560291"/>
              <a:ext cx="95250" cy="95250"/>
            </a:xfrm>
            <a:custGeom>
              <a:avLst/>
              <a:gdLst>
                <a:gd name="connsiteX0" fmla="*/ 93591 w 95250"/>
                <a:gd name="connsiteY0" fmla="*/ 26250 h 95250"/>
                <a:gd name="connsiteX1" fmla="*/ 26345 w 95250"/>
                <a:gd name="connsiteY1" fmla="*/ 93591 h 95250"/>
                <a:gd name="connsiteX2" fmla="*/ 10438 w 95250"/>
                <a:gd name="connsiteY2" fmla="*/ 93591 h 95250"/>
                <a:gd name="connsiteX3" fmla="*/ 10438 w 95250"/>
                <a:gd name="connsiteY3" fmla="*/ 77685 h 95250"/>
                <a:gd name="connsiteX4" fmla="*/ 77685 w 95250"/>
                <a:gd name="connsiteY4" fmla="*/ 10438 h 95250"/>
                <a:gd name="connsiteX5" fmla="*/ 93591 w 95250"/>
                <a:gd name="connsiteY5" fmla="*/ 10438 h 95250"/>
                <a:gd name="connsiteX6" fmla="*/ 93591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6250"/>
                  </a:moveTo>
                  <a:lnTo>
                    <a:pt x="26345" y="93591"/>
                  </a:lnTo>
                  <a:cubicBezTo>
                    <a:pt x="21952" y="97984"/>
                    <a:pt x="14831" y="97984"/>
                    <a:pt x="10438" y="93591"/>
                  </a:cubicBezTo>
                  <a:cubicBezTo>
                    <a:pt x="6046" y="89199"/>
                    <a:pt x="6046" y="82077"/>
                    <a:pt x="10438" y="77685"/>
                  </a:cubicBezTo>
                  <a:lnTo>
                    <a:pt x="77685" y="10438"/>
                  </a:lnTo>
                  <a:cubicBezTo>
                    <a:pt x="82077" y="6046"/>
                    <a:pt x="89199" y="6046"/>
                    <a:pt x="93591" y="10438"/>
                  </a:cubicBezTo>
                  <a:cubicBezTo>
                    <a:pt x="97984" y="14831"/>
                    <a:pt x="97984" y="21953"/>
                    <a:pt x="93591" y="26345"/>
                  </a:cubicBezTo>
                </a:path>
              </a:pathLst>
            </a:custGeom>
            <a:solidFill>
              <a:srgbClr val="FFFFFF"/>
            </a:solidFill>
            <a:ln w="9525" cap="flat">
              <a:noFill/>
              <a:prstDash val="solid"/>
              <a:miter/>
            </a:ln>
          </p:spPr>
          <p:txBody>
            <a:bodyPr rtlCol="0" anchor="ctr"/>
            <a:lstStyle/>
            <a:p>
              <a:endParaRPr lang="fi-FI"/>
            </a:p>
          </p:txBody>
        </p:sp>
        <p:sp>
          <p:nvSpPr>
            <p:cNvPr id="29" name="Vapaamuotoinen: Muoto 28">
              <a:extLst>
                <a:ext uri="{FF2B5EF4-FFF2-40B4-BE49-F238E27FC236}">
                  <a16:creationId xmlns:a16="http://schemas.microsoft.com/office/drawing/2014/main" id="{2796A4ED-6D50-42C5-B90B-D200D15CAA22}"/>
                </a:ext>
              </a:extLst>
            </p:cNvPr>
            <p:cNvSpPr/>
            <p:nvPr/>
          </p:nvSpPr>
          <p:spPr>
            <a:xfrm>
              <a:off x="7249818" y="5558576"/>
              <a:ext cx="95250" cy="95250"/>
            </a:xfrm>
            <a:custGeom>
              <a:avLst/>
              <a:gdLst>
                <a:gd name="connsiteX0" fmla="*/ 93591 w 95250"/>
                <a:gd name="connsiteY0" fmla="*/ 93687 h 95250"/>
                <a:gd name="connsiteX1" fmla="*/ 77696 w 95250"/>
                <a:gd name="connsiteY1" fmla="*/ 93698 h 95250"/>
                <a:gd name="connsiteX2" fmla="*/ 77685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780 h 95250"/>
                <a:gd name="connsiteX7" fmla="*/ 93603 w 95250"/>
                <a:gd name="connsiteY7" fmla="*/ 93675 h 95250"/>
                <a:gd name="connsiteX8" fmla="*/ 93591 w 95250"/>
                <a:gd name="connsiteY8" fmla="*/ 9368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687"/>
                  </a:moveTo>
                  <a:cubicBezTo>
                    <a:pt x="89205" y="98079"/>
                    <a:pt x="82089" y="98085"/>
                    <a:pt x="77696" y="93698"/>
                  </a:cubicBezTo>
                  <a:cubicBezTo>
                    <a:pt x="77692" y="93694"/>
                    <a:pt x="77689" y="93691"/>
                    <a:pt x="77685" y="93687"/>
                  </a:cubicBezTo>
                  <a:lnTo>
                    <a:pt x="10438" y="26345"/>
                  </a:lnTo>
                  <a:cubicBezTo>
                    <a:pt x="6046" y="21952"/>
                    <a:pt x="6046" y="14830"/>
                    <a:pt x="10438" y="10438"/>
                  </a:cubicBezTo>
                  <a:cubicBezTo>
                    <a:pt x="14831" y="6046"/>
                    <a:pt x="21952" y="6046"/>
                    <a:pt x="26345" y="10438"/>
                  </a:cubicBezTo>
                  <a:lnTo>
                    <a:pt x="93591" y="77780"/>
                  </a:lnTo>
                  <a:cubicBezTo>
                    <a:pt x="97984" y="82165"/>
                    <a:pt x="97989" y="89282"/>
                    <a:pt x="93603" y="93675"/>
                  </a:cubicBezTo>
                  <a:cubicBezTo>
                    <a:pt x="93599" y="93679"/>
                    <a:pt x="93595" y="93682"/>
                    <a:pt x="93591" y="93686"/>
                  </a:cubicBezTo>
                </a:path>
              </a:pathLst>
            </a:custGeom>
            <a:solidFill>
              <a:srgbClr val="FFFFFF"/>
            </a:solidFill>
            <a:ln w="9525" cap="flat">
              <a:noFill/>
              <a:prstDash val="solid"/>
              <a:miter/>
            </a:ln>
          </p:spPr>
          <p:txBody>
            <a:bodyPr rtlCol="0" anchor="ctr"/>
            <a:lstStyle/>
            <a:p>
              <a:endParaRPr lang="fi-FI"/>
            </a:p>
          </p:txBody>
        </p:sp>
        <p:sp>
          <p:nvSpPr>
            <p:cNvPr id="30" name="Vapaamuotoinen: Muoto 29">
              <a:extLst>
                <a:ext uri="{FF2B5EF4-FFF2-40B4-BE49-F238E27FC236}">
                  <a16:creationId xmlns:a16="http://schemas.microsoft.com/office/drawing/2014/main" id="{00A23AE9-EC7E-4817-B503-D65504DD46A9}"/>
                </a:ext>
              </a:extLst>
            </p:cNvPr>
            <p:cNvSpPr/>
            <p:nvPr/>
          </p:nvSpPr>
          <p:spPr>
            <a:xfrm>
              <a:off x="8335306" y="6103216"/>
              <a:ext cx="95250" cy="95250"/>
            </a:xfrm>
            <a:custGeom>
              <a:avLst/>
              <a:gdLst>
                <a:gd name="connsiteX0" fmla="*/ 93096 w 95250"/>
                <a:gd name="connsiteY0" fmla="*/ 26916 h 95250"/>
                <a:gd name="connsiteX1" fmla="*/ 25754 w 95250"/>
                <a:gd name="connsiteY1" fmla="*/ 93591 h 95250"/>
                <a:gd name="connsiteX2" fmla="*/ 9898 w 95250"/>
                <a:gd name="connsiteY2" fmla="*/ 92477 h 95250"/>
                <a:gd name="connsiteX3" fmla="*/ 9942 w 95250"/>
                <a:gd name="connsiteY3" fmla="*/ 77685 h 95250"/>
                <a:gd name="connsiteX4" fmla="*/ 77189 w 95250"/>
                <a:gd name="connsiteY4" fmla="*/ 10438 h 95250"/>
                <a:gd name="connsiteX5" fmla="*/ 93096 w 95250"/>
                <a:gd name="connsiteY5" fmla="*/ 10438 h 95250"/>
                <a:gd name="connsiteX6" fmla="*/ 93096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096" y="26916"/>
                  </a:moveTo>
                  <a:lnTo>
                    <a:pt x="25754" y="93591"/>
                  </a:lnTo>
                  <a:cubicBezTo>
                    <a:pt x="21067" y="97662"/>
                    <a:pt x="13969" y="97163"/>
                    <a:pt x="9898" y="92477"/>
                  </a:cubicBezTo>
                  <a:cubicBezTo>
                    <a:pt x="6209" y="88230"/>
                    <a:pt x="6228" y="81910"/>
                    <a:pt x="9942" y="77685"/>
                  </a:cubicBezTo>
                  <a:lnTo>
                    <a:pt x="77189" y="10438"/>
                  </a:lnTo>
                  <a:cubicBezTo>
                    <a:pt x="81581" y="6046"/>
                    <a:pt x="88703" y="6046"/>
                    <a:pt x="93096" y="10438"/>
                  </a:cubicBezTo>
                  <a:cubicBezTo>
                    <a:pt x="97488" y="14831"/>
                    <a:pt x="97488" y="21953"/>
                    <a:pt x="93096" y="26345"/>
                  </a:cubicBezTo>
                </a:path>
              </a:pathLst>
            </a:custGeom>
            <a:solidFill>
              <a:srgbClr val="FFFFFF"/>
            </a:solidFill>
            <a:ln w="9525" cap="flat">
              <a:noFill/>
              <a:prstDash val="solid"/>
              <a:miter/>
            </a:ln>
          </p:spPr>
          <p:txBody>
            <a:bodyPr rtlCol="0" anchor="ctr"/>
            <a:lstStyle/>
            <a:p>
              <a:endParaRPr lang="fi-FI"/>
            </a:p>
          </p:txBody>
        </p:sp>
        <p:sp>
          <p:nvSpPr>
            <p:cNvPr id="31" name="Vapaamuotoinen: Muoto 30">
              <a:extLst>
                <a:ext uri="{FF2B5EF4-FFF2-40B4-BE49-F238E27FC236}">
                  <a16:creationId xmlns:a16="http://schemas.microsoft.com/office/drawing/2014/main" id="{8D5291CA-170A-4E81-9A5B-9B34A593FB31}"/>
                </a:ext>
              </a:extLst>
            </p:cNvPr>
            <p:cNvSpPr/>
            <p:nvPr/>
          </p:nvSpPr>
          <p:spPr>
            <a:xfrm>
              <a:off x="7793028" y="6101882"/>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1" y="98079"/>
                    <a:pt x="82184" y="98085"/>
                    <a:pt x="77792" y="93698"/>
                  </a:cubicBezTo>
                  <a:cubicBezTo>
                    <a:pt x="77788" y="93694"/>
                    <a:pt x="77784" y="93691"/>
                    <a:pt x="77780" y="93687"/>
                  </a:cubicBezTo>
                  <a:lnTo>
                    <a:pt x="10438" y="26345"/>
                  </a:lnTo>
                  <a:cubicBezTo>
                    <a:pt x="6046" y="21952"/>
                    <a:pt x="6046" y="14830"/>
                    <a:pt x="10438" y="10438"/>
                  </a:cubicBezTo>
                  <a:cubicBezTo>
                    <a:pt x="14831" y="6046"/>
                    <a:pt x="21952" y="6046"/>
                    <a:pt x="26345" y="10438"/>
                  </a:cubicBezTo>
                  <a:lnTo>
                    <a:pt x="93687" y="77780"/>
                  </a:lnTo>
                  <a:cubicBezTo>
                    <a:pt x="98079" y="82166"/>
                    <a:pt x="98084" y="89283"/>
                    <a:pt x="93698" y="93675"/>
                  </a:cubicBezTo>
                  <a:cubicBezTo>
                    <a:pt x="93694"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32" name="Vapaamuotoinen: Muoto 31">
              <a:extLst>
                <a:ext uri="{FF2B5EF4-FFF2-40B4-BE49-F238E27FC236}">
                  <a16:creationId xmlns:a16="http://schemas.microsoft.com/office/drawing/2014/main" id="{92A23628-D5F7-4367-9CFF-032B243C7434}"/>
                </a:ext>
              </a:extLst>
            </p:cNvPr>
            <p:cNvSpPr/>
            <p:nvPr/>
          </p:nvSpPr>
          <p:spPr>
            <a:xfrm>
              <a:off x="6703273" y="3388591"/>
              <a:ext cx="95250" cy="95250"/>
            </a:xfrm>
            <a:custGeom>
              <a:avLst/>
              <a:gdLst>
                <a:gd name="connsiteX0" fmla="*/ 93591 w 95250"/>
                <a:gd name="connsiteY0" fmla="*/ 26916 h 95250"/>
                <a:gd name="connsiteX1" fmla="*/ 26345 w 95250"/>
                <a:gd name="connsiteY1" fmla="*/ 93591 h 95250"/>
                <a:gd name="connsiteX2" fmla="*/ 10438 w 95250"/>
                <a:gd name="connsiteY2" fmla="*/ 93591 h 95250"/>
                <a:gd name="connsiteX3" fmla="*/ 10438 w 95250"/>
                <a:gd name="connsiteY3" fmla="*/ 77684 h 95250"/>
                <a:gd name="connsiteX4" fmla="*/ 77685 w 95250"/>
                <a:gd name="connsiteY4" fmla="*/ 10343 h 95250"/>
                <a:gd name="connsiteX5" fmla="*/ 93925 w 95250"/>
                <a:gd name="connsiteY5" fmla="*/ 10676 h 95250"/>
                <a:gd name="connsiteX6" fmla="*/ 93591 w 95250"/>
                <a:gd name="connsiteY6" fmla="*/ 2691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6916"/>
                  </a:moveTo>
                  <a:lnTo>
                    <a:pt x="26345" y="93591"/>
                  </a:lnTo>
                  <a:cubicBezTo>
                    <a:pt x="21952" y="97984"/>
                    <a:pt x="14831" y="97984"/>
                    <a:pt x="10438" y="93591"/>
                  </a:cubicBezTo>
                  <a:cubicBezTo>
                    <a:pt x="6046" y="89199"/>
                    <a:pt x="6046" y="82077"/>
                    <a:pt x="10438" y="77684"/>
                  </a:cubicBezTo>
                  <a:lnTo>
                    <a:pt x="77685" y="10343"/>
                  </a:lnTo>
                  <a:cubicBezTo>
                    <a:pt x="82261" y="5950"/>
                    <a:pt x="89532" y="6100"/>
                    <a:pt x="93925" y="10676"/>
                  </a:cubicBezTo>
                  <a:cubicBezTo>
                    <a:pt x="98317" y="15253"/>
                    <a:pt x="98168" y="22524"/>
                    <a:pt x="93591" y="26916"/>
                  </a:cubicBezTo>
                </a:path>
              </a:pathLst>
            </a:custGeom>
            <a:solidFill>
              <a:srgbClr val="FFFFFF"/>
            </a:solidFill>
            <a:ln w="9525" cap="flat">
              <a:noFill/>
              <a:prstDash val="solid"/>
              <a:miter/>
            </a:ln>
          </p:spPr>
          <p:txBody>
            <a:bodyPr rtlCol="0" anchor="ctr"/>
            <a:lstStyle/>
            <a:p>
              <a:endParaRPr lang="fi-FI"/>
            </a:p>
          </p:txBody>
        </p:sp>
        <p:sp>
          <p:nvSpPr>
            <p:cNvPr id="33" name="Vapaamuotoinen: Muoto 32">
              <a:extLst>
                <a:ext uri="{FF2B5EF4-FFF2-40B4-BE49-F238E27FC236}">
                  <a16:creationId xmlns:a16="http://schemas.microsoft.com/office/drawing/2014/main" id="{68CB4DFF-8BBD-413F-AE9E-3E90590A0105}"/>
                </a:ext>
              </a:extLst>
            </p:cNvPr>
            <p:cNvSpPr/>
            <p:nvPr/>
          </p:nvSpPr>
          <p:spPr>
            <a:xfrm>
              <a:off x="6704797" y="3930563"/>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1" y="98079"/>
                    <a:pt x="82184" y="98084"/>
                    <a:pt x="77792" y="93698"/>
                  </a:cubicBezTo>
                  <a:cubicBezTo>
                    <a:pt x="77788" y="93695"/>
                    <a:pt x="77784" y="93691"/>
                    <a:pt x="77780" y="93687"/>
                  </a:cubicBezTo>
                  <a:lnTo>
                    <a:pt x="10438" y="26345"/>
                  </a:lnTo>
                  <a:cubicBezTo>
                    <a:pt x="6046" y="21953"/>
                    <a:pt x="6046" y="14831"/>
                    <a:pt x="10438" y="10438"/>
                  </a:cubicBezTo>
                  <a:cubicBezTo>
                    <a:pt x="14831" y="6046"/>
                    <a:pt x="21952" y="6046"/>
                    <a:pt x="26345" y="10438"/>
                  </a:cubicBezTo>
                  <a:lnTo>
                    <a:pt x="93687" y="77780"/>
                  </a:lnTo>
                  <a:cubicBezTo>
                    <a:pt x="98079" y="82166"/>
                    <a:pt x="98084" y="89282"/>
                    <a:pt x="93698" y="93675"/>
                  </a:cubicBezTo>
                  <a:cubicBezTo>
                    <a:pt x="93694"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34" name="Vapaamuotoinen: Muoto 33">
              <a:extLst>
                <a:ext uri="{FF2B5EF4-FFF2-40B4-BE49-F238E27FC236}">
                  <a16:creationId xmlns:a16="http://schemas.microsoft.com/office/drawing/2014/main" id="{492F4ABA-8601-4EBC-9663-1A1B5E120029}"/>
                </a:ext>
              </a:extLst>
            </p:cNvPr>
            <p:cNvSpPr/>
            <p:nvPr/>
          </p:nvSpPr>
          <p:spPr>
            <a:xfrm>
              <a:off x="6970696" y="4183698"/>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861 w 57150"/>
                <a:gd name="connsiteY5" fmla="*/ 34957 h 57150"/>
                <a:gd name="connsiteX6" fmla="*/ 53911 w 57150"/>
                <a:gd name="connsiteY6" fmla="*/ 18383 h 57150"/>
                <a:gd name="connsiteX7" fmla="*/ 51816 w 57150"/>
                <a:gd name="connsiteY7" fmla="*/ 17240 h 57150"/>
                <a:gd name="connsiteX8" fmla="*/ 30670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478"/>
                    <a:pt x="18669" y="18383"/>
                  </a:cubicBezTo>
                  <a:cubicBezTo>
                    <a:pt x="14764" y="22288"/>
                    <a:pt x="10763" y="26575"/>
                    <a:pt x="7144" y="30861"/>
                  </a:cubicBezTo>
                  <a:cubicBezTo>
                    <a:pt x="9597" y="38122"/>
                    <a:pt x="12789" y="45112"/>
                    <a:pt x="16669" y="51721"/>
                  </a:cubicBezTo>
                  <a:lnTo>
                    <a:pt x="18097" y="54007"/>
                  </a:lnTo>
                  <a:cubicBezTo>
                    <a:pt x="23268" y="47301"/>
                    <a:pt x="28868" y="40938"/>
                    <a:pt x="34861" y="34957"/>
                  </a:cubicBezTo>
                  <a:cubicBezTo>
                    <a:pt x="40838" y="29017"/>
                    <a:pt x="47202" y="23481"/>
                    <a:pt x="53911" y="18383"/>
                  </a:cubicBezTo>
                  <a:lnTo>
                    <a:pt x="51816" y="17240"/>
                  </a:lnTo>
                  <a:cubicBezTo>
                    <a:pt x="45140" y="13170"/>
                    <a:pt x="38052" y="9818"/>
                    <a:pt x="30670" y="7239"/>
                  </a:cubicBezTo>
                </a:path>
              </a:pathLst>
            </a:custGeom>
            <a:solidFill>
              <a:srgbClr val="FFFFFF"/>
            </a:solidFill>
            <a:ln w="9525" cap="flat">
              <a:noFill/>
              <a:prstDash val="solid"/>
              <a:miter/>
            </a:ln>
          </p:spPr>
          <p:txBody>
            <a:bodyPr rtlCol="0" anchor="ctr"/>
            <a:lstStyle/>
            <a:p>
              <a:endParaRPr lang="fi-FI"/>
            </a:p>
          </p:txBody>
        </p:sp>
        <p:sp>
          <p:nvSpPr>
            <p:cNvPr id="35" name="Vapaamuotoinen: Muoto 34">
              <a:extLst>
                <a:ext uri="{FF2B5EF4-FFF2-40B4-BE49-F238E27FC236}">
                  <a16:creationId xmlns:a16="http://schemas.microsoft.com/office/drawing/2014/main" id="{E33BA789-7598-4E28-893A-46228C0EEE04}"/>
                </a:ext>
              </a:extLst>
            </p:cNvPr>
            <p:cNvSpPr/>
            <p:nvPr/>
          </p:nvSpPr>
          <p:spPr>
            <a:xfrm>
              <a:off x="7040895" y="4253612"/>
              <a:ext cx="95250" cy="95250"/>
            </a:xfrm>
            <a:custGeom>
              <a:avLst/>
              <a:gdLst>
                <a:gd name="connsiteX0" fmla="*/ 80581 w 95250"/>
                <a:gd name="connsiteY0" fmla="*/ 7144 h 95250"/>
                <a:gd name="connsiteX1" fmla="*/ 80581 w 95250"/>
                <a:gd name="connsiteY1" fmla="*/ 7144 h 95250"/>
                <a:gd name="connsiteX2" fmla="*/ 73152 w 95250"/>
                <a:gd name="connsiteY2" fmla="*/ 18574 h 95250"/>
                <a:gd name="connsiteX3" fmla="*/ 72485 w 95250"/>
                <a:gd name="connsiteY3" fmla="*/ 19526 h 95250"/>
                <a:gd name="connsiteX4" fmla="*/ 70009 w 95250"/>
                <a:gd name="connsiteY4" fmla="*/ 22860 h 95250"/>
                <a:gd name="connsiteX5" fmla="*/ 68294 w 95250"/>
                <a:gd name="connsiteY5" fmla="*/ 25241 h 95250"/>
                <a:gd name="connsiteX6" fmla="*/ 64199 w 95250"/>
                <a:gd name="connsiteY6" fmla="*/ 30480 h 95250"/>
                <a:gd name="connsiteX7" fmla="*/ 60674 w 95250"/>
                <a:gd name="connsiteY7" fmla="*/ 60960 h 95250"/>
                <a:gd name="connsiteX8" fmla="*/ 60674 w 95250"/>
                <a:gd name="connsiteY8" fmla="*/ 60960 h 95250"/>
                <a:gd name="connsiteX9" fmla="*/ 30385 w 95250"/>
                <a:gd name="connsiteY9" fmla="*/ 64389 h 95250"/>
                <a:gd name="connsiteX10" fmla="*/ 7144 w 95250"/>
                <a:gd name="connsiteY10" fmla="*/ 80963 h 95250"/>
                <a:gd name="connsiteX11" fmla="*/ 13240 w 95250"/>
                <a:gd name="connsiteY11" fmla="*/ 83439 h 95250"/>
                <a:gd name="connsiteX12" fmla="*/ 44577 w 95250"/>
                <a:gd name="connsiteY12" fmla="*/ 89630 h 95250"/>
                <a:gd name="connsiteX13" fmla="*/ 77248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581" y="7144"/>
                  </a:moveTo>
                  <a:lnTo>
                    <a:pt x="80581" y="7144"/>
                  </a:lnTo>
                  <a:cubicBezTo>
                    <a:pt x="78296" y="11049"/>
                    <a:pt x="75819" y="14764"/>
                    <a:pt x="73152" y="18574"/>
                  </a:cubicBezTo>
                  <a:lnTo>
                    <a:pt x="72485" y="19526"/>
                  </a:lnTo>
                  <a:cubicBezTo>
                    <a:pt x="71628" y="20669"/>
                    <a:pt x="70866" y="21812"/>
                    <a:pt x="70009" y="22860"/>
                  </a:cubicBezTo>
                  <a:lnTo>
                    <a:pt x="68294" y="25241"/>
                  </a:lnTo>
                  <a:lnTo>
                    <a:pt x="64199" y="30480"/>
                  </a:lnTo>
                  <a:cubicBezTo>
                    <a:pt x="67627" y="44005"/>
                    <a:pt x="66580" y="54959"/>
                    <a:pt x="60674" y="60960"/>
                  </a:cubicBezTo>
                  <a:lnTo>
                    <a:pt x="60674" y="60960"/>
                  </a:lnTo>
                  <a:cubicBezTo>
                    <a:pt x="54959" y="66675"/>
                    <a:pt x="44005" y="67818"/>
                    <a:pt x="30385" y="64389"/>
                  </a:cubicBezTo>
                  <a:cubicBezTo>
                    <a:pt x="23026" y="70439"/>
                    <a:pt x="15261" y="75977"/>
                    <a:pt x="7144" y="80963"/>
                  </a:cubicBezTo>
                  <a:lnTo>
                    <a:pt x="13240" y="83439"/>
                  </a:lnTo>
                  <a:cubicBezTo>
                    <a:pt x="23240" y="87329"/>
                    <a:pt x="33848" y="89425"/>
                    <a:pt x="44577" y="89630"/>
                  </a:cubicBezTo>
                  <a:cubicBezTo>
                    <a:pt x="56685" y="90146"/>
                    <a:pt x="68480" y="85709"/>
                    <a:pt x="77248" y="77343"/>
                  </a:cubicBezTo>
                  <a:cubicBezTo>
                    <a:pt x="92202" y="62389"/>
                    <a:pt x="93250" y="36576"/>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36" name="Vapaamuotoinen: Muoto 35">
              <a:extLst>
                <a:ext uri="{FF2B5EF4-FFF2-40B4-BE49-F238E27FC236}">
                  <a16:creationId xmlns:a16="http://schemas.microsoft.com/office/drawing/2014/main" id="{7E75EDD0-D448-4DD8-8748-B4C275B72CEB}"/>
                </a:ext>
              </a:extLst>
            </p:cNvPr>
            <p:cNvSpPr/>
            <p:nvPr/>
          </p:nvSpPr>
          <p:spPr>
            <a:xfrm>
              <a:off x="6932564" y="4253326"/>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343 h 95250"/>
                <a:gd name="connsiteX4" fmla="*/ 89472 w 95250"/>
                <a:gd name="connsiteY4" fmla="*/ 80962 h 95250"/>
                <a:gd name="connsiteX5" fmla="*/ 66231 w 95250"/>
                <a:gd name="connsiteY5" fmla="*/ 64389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054"/>
                    <a:pt x="28988" y="44005"/>
                    <a:pt x="32417" y="30575"/>
                  </a:cubicBezTo>
                  <a:cubicBezTo>
                    <a:pt x="26364" y="23153"/>
                    <a:pt x="20826" y="15324"/>
                    <a:pt x="15844" y="7144"/>
                  </a:cubicBezTo>
                  <a:cubicBezTo>
                    <a:pt x="3271" y="36385"/>
                    <a:pt x="4223" y="62293"/>
                    <a:pt x="19368" y="77343"/>
                  </a:cubicBezTo>
                  <a:cubicBezTo>
                    <a:pt x="34513" y="92392"/>
                    <a:pt x="60325" y="93440"/>
                    <a:pt x="89472" y="80962"/>
                  </a:cubicBezTo>
                  <a:cubicBezTo>
                    <a:pt x="81355" y="75976"/>
                    <a:pt x="73589" y="70439"/>
                    <a:pt x="66231" y="64389"/>
                  </a:cubicBezTo>
                  <a:cubicBezTo>
                    <a:pt x="52801" y="67818"/>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37" name="Vapaamuotoinen: Muoto 36">
              <a:extLst>
                <a:ext uri="{FF2B5EF4-FFF2-40B4-BE49-F238E27FC236}">
                  <a16:creationId xmlns:a16="http://schemas.microsoft.com/office/drawing/2014/main" id="{67940565-1BF1-44B8-8C17-28D8500BDCEC}"/>
                </a:ext>
              </a:extLst>
            </p:cNvPr>
            <p:cNvSpPr/>
            <p:nvPr/>
          </p:nvSpPr>
          <p:spPr>
            <a:xfrm>
              <a:off x="6932975" y="4145017"/>
              <a:ext cx="200025" cy="180975"/>
            </a:xfrm>
            <a:custGeom>
              <a:avLst/>
              <a:gdLst>
                <a:gd name="connsiteX0" fmla="*/ 178881 w 200025"/>
                <a:gd name="connsiteY0" fmla="*/ 108690 h 180975"/>
                <a:gd name="connsiteX1" fmla="*/ 184977 w 200025"/>
                <a:gd name="connsiteY1" fmla="*/ 19727 h 180975"/>
                <a:gd name="connsiteX2" fmla="*/ 102014 w 200025"/>
                <a:gd name="connsiteY2" fmla="*/ 22394 h 180975"/>
                <a:gd name="connsiteX3" fmla="*/ 18956 w 200025"/>
                <a:gd name="connsiteY3" fmla="*/ 19727 h 180975"/>
                <a:gd name="connsiteX4" fmla="*/ 24576 w 200025"/>
                <a:gd name="connsiteY4" fmla="*/ 107833 h 180975"/>
                <a:gd name="connsiteX5" fmla="*/ 95728 w 200025"/>
                <a:gd name="connsiteY5" fmla="*/ 179461 h 180975"/>
                <a:gd name="connsiteX6" fmla="*/ 97823 w 200025"/>
                <a:gd name="connsiteY6" fmla="*/ 180508 h 180975"/>
                <a:gd name="connsiteX7" fmla="*/ 100681 w 200025"/>
                <a:gd name="connsiteY7" fmla="*/ 181175 h 180975"/>
                <a:gd name="connsiteX8" fmla="*/ 102014 w 200025"/>
                <a:gd name="connsiteY8" fmla="*/ 181175 h 180975"/>
                <a:gd name="connsiteX9" fmla="*/ 107920 w 200025"/>
                <a:gd name="connsiteY9" fmla="*/ 179461 h 180975"/>
                <a:gd name="connsiteX10" fmla="*/ 147544 w 200025"/>
                <a:gd name="connsiteY10" fmla="*/ 148600 h 180975"/>
                <a:gd name="connsiteX11" fmla="*/ 178881 w 200025"/>
                <a:gd name="connsiteY11" fmla="*/ 108690 h 180975"/>
                <a:gd name="connsiteX12" fmla="*/ 102014 w 200025"/>
                <a:gd name="connsiteY12" fmla="*/ 156315 h 180975"/>
                <a:gd name="connsiteX13" fmla="*/ 72773 w 200025"/>
                <a:gd name="connsiteY13" fmla="*/ 132312 h 180975"/>
                <a:gd name="connsiteX14" fmla="*/ 44674 w 200025"/>
                <a:gd name="connsiteY14" fmla="*/ 96498 h 180975"/>
                <a:gd name="connsiteX15" fmla="*/ 35149 w 200025"/>
                <a:gd name="connsiteY15" fmla="*/ 36681 h 180975"/>
                <a:gd name="connsiteX16" fmla="*/ 51437 w 200025"/>
                <a:gd name="connsiteY16" fmla="*/ 31157 h 180975"/>
                <a:gd name="connsiteX17" fmla="*/ 96585 w 200025"/>
                <a:gd name="connsiteY17" fmla="*/ 46682 h 180975"/>
                <a:gd name="connsiteX18" fmla="*/ 96585 w 200025"/>
                <a:gd name="connsiteY18" fmla="*/ 46682 h 180975"/>
                <a:gd name="connsiteX19" fmla="*/ 111920 w 200025"/>
                <a:gd name="connsiteY19" fmla="*/ 57064 h 180975"/>
                <a:gd name="connsiteX20" fmla="*/ 111920 w 200025"/>
                <a:gd name="connsiteY20" fmla="*/ 57064 h 180975"/>
                <a:gd name="connsiteX21" fmla="*/ 124970 w 200025"/>
                <a:gd name="connsiteY21" fmla="*/ 68018 h 180975"/>
                <a:gd name="connsiteX22" fmla="*/ 126589 w 200025"/>
                <a:gd name="connsiteY22" fmla="*/ 69542 h 180975"/>
                <a:gd name="connsiteX23" fmla="*/ 127065 w 200025"/>
                <a:gd name="connsiteY23" fmla="*/ 70019 h 180975"/>
                <a:gd name="connsiteX24" fmla="*/ 130780 w 200025"/>
                <a:gd name="connsiteY24" fmla="*/ 73638 h 180975"/>
                <a:gd name="connsiteX25" fmla="*/ 147639 w 200025"/>
                <a:gd name="connsiteY25" fmla="*/ 92688 h 180975"/>
                <a:gd name="connsiteX26" fmla="*/ 148687 w 200025"/>
                <a:gd name="connsiteY26" fmla="*/ 91069 h 180975"/>
                <a:gd name="connsiteX27" fmla="*/ 158783 w 200025"/>
                <a:gd name="connsiteY27" fmla="*/ 69542 h 180975"/>
                <a:gd name="connsiteX28" fmla="*/ 147258 w 200025"/>
                <a:gd name="connsiteY28" fmla="*/ 57064 h 180975"/>
                <a:gd name="connsiteX29" fmla="*/ 145353 w 200025"/>
                <a:gd name="connsiteY29" fmla="*/ 55255 h 180975"/>
                <a:gd name="connsiteX30" fmla="*/ 141924 w 200025"/>
                <a:gd name="connsiteY30" fmla="*/ 51921 h 180975"/>
                <a:gd name="connsiteX31" fmla="*/ 140114 w 200025"/>
                <a:gd name="connsiteY31" fmla="*/ 50302 h 180975"/>
                <a:gd name="connsiteX32" fmla="*/ 135828 w 200025"/>
                <a:gd name="connsiteY32" fmla="*/ 46396 h 180975"/>
                <a:gd name="connsiteX33" fmla="*/ 135161 w 200025"/>
                <a:gd name="connsiteY33" fmla="*/ 45825 h 180975"/>
                <a:gd name="connsiteX34" fmla="*/ 135161 w 200025"/>
                <a:gd name="connsiteY34" fmla="*/ 45825 h 180975"/>
                <a:gd name="connsiteX35" fmla="*/ 124779 w 200025"/>
                <a:gd name="connsiteY35" fmla="*/ 37443 h 180975"/>
                <a:gd name="connsiteX36" fmla="*/ 168213 w 200025"/>
                <a:gd name="connsiteY36" fmla="*/ 36491 h 180975"/>
                <a:gd name="connsiteX37" fmla="*/ 158688 w 200025"/>
                <a:gd name="connsiteY37" fmla="*/ 96974 h 180975"/>
                <a:gd name="connsiteX38" fmla="*/ 130970 w 200025"/>
                <a:gd name="connsiteY38" fmla="*/ 132121 h 180975"/>
                <a:gd name="connsiteX39" fmla="*/ 102014 w 200025"/>
                <a:gd name="connsiteY39" fmla="*/ 15631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81" y="108690"/>
                  </a:moveTo>
                  <a:cubicBezTo>
                    <a:pt x="200789" y="72019"/>
                    <a:pt x="203170" y="37919"/>
                    <a:pt x="184977" y="19727"/>
                  </a:cubicBezTo>
                  <a:cubicBezTo>
                    <a:pt x="166784" y="1534"/>
                    <a:pt x="136304" y="3629"/>
                    <a:pt x="102014" y="22394"/>
                  </a:cubicBezTo>
                  <a:cubicBezTo>
                    <a:pt x="67629" y="3344"/>
                    <a:pt x="36197" y="2486"/>
                    <a:pt x="18956" y="19727"/>
                  </a:cubicBezTo>
                  <a:cubicBezTo>
                    <a:pt x="1716" y="36967"/>
                    <a:pt x="3145" y="71543"/>
                    <a:pt x="24576" y="107833"/>
                  </a:cubicBezTo>
                  <a:cubicBezTo>
                    <a:pt x="42326" y="136976"/>
                    <a:pt x="66704" y="161517"/>
                    <a:pt x="95728" y="179461"/>
                  </a:cubicBezTo>
                  <a:cubicBezTo>
                    <a:pt x="96397" y="179867"/>
                    <a:pt x="97097" y="180217"/>
                    <a:pt x="97823" y="180508"/>
                  </a:cubicBezTo>
                  <a:cubicBezTo>
                    <a:pt x="98753" y="180820"/>
                    <a:pt x="99709" y="181043"/>
                    <a:pt x="100681" y="181175"/>
                  </a:cubicBezTo>
                  <a:lnTo>
                    <a:pt x="102014" y="181175"/>
                  </a:lnTo>
                  <a:cubicBezTo>
                    <a:pt x="104105" y="181169"/>
                    <a:pt x="106151" y="180575"/>
                    <a:pt x="107920" y="179461"/>
                  </a:cubicBezTo>
                  <a:cubicBezTo>
                    <a:pt x="122344" y="170839"/>
                    <a:pt x="135653" y="160474"/>
                    <a:pt x="147544" y="148600"/>
                  </a:cubicBezTo>
                  <a:cubicBezTo>
                    <a:pt x="159578" y="136624"/>
                    <a:pt x="170101" y="123221"/>
                    <a:pt x="178881" y="108690"/>
                  </a:cubicBezTo>
                  <a:moveTo>
                    <a:pt x="102014" y="156315"/>
                  </a:moveTo>
                  <a:cubicBezTo>
                    <a:pt x="91488" y="149313"/>
                    <a:pt x="81692" y="141271"/>
                    <a:pt x="72773" y="132312"/>
                  </a:cubicBezTo>
                  <a:cubicBezTo>
                    <a:pt x="61956" y="121587"/>
                    <a:pt x="52517" y="109557"/>
                    <a:pt x="44674" y="96498"/>
                  </a:cubicBezTo>
                  <a:cubicBezTo>
                    <a:pt x="29243" y="70495"/>
                    <a:pt x="25624" y="46492"/>
                    <a:pt x="35149" y="36681"/>
                  </a:cubicBezTo>
                  <a:cubicBezTo>
                    <a:pt x="39626" y="32744"/>
                    <a:pt x="45488" y="30756"/>
                    <a:pt x="51437" y="31157"/>
                  </a:cubicBezTo>
                  <a:cubicBezTo>
                    <a:pt x="67541" y="32504"/>
                    <a:pt x="83058" y="37840"/>
                    <a:pt x="96585" y="46682"/>
                  </a:cubicBezTo>
                  <a:lnTo>
                    <a:pt x="96585" y="46682"/>
                  </a:lnTo>
                  <a:cubicBezTo>
                    <a:pt x="101538" y="49730"/>
                    <a:pt x="107158" y="53445"/>
                    <a:pt x="111920" y="57064"/>
                  </a:cubicBezTo>
                  <a:lnTo>
                    <a:pt x="111920" y="57064"/>
                  </a:lnTo>
                  <a:cubicBezTo>
                    <a:pt x="116302" y="60398"/>
                    <a:pt x="120683" y="64113"/>
                    <a:pt x="124970" y="68018"/>
                  </a:cubicBezTo>
                  <a:lnTo>
                    <a:pt x="126589" y="69542"/>
                  </a:lnTo>
                  <a:lnTo>
                    <a:pt x="127065" y="70019"/>
                  </a:lnTo>
                  <a:cubicBezTo>
                    <a:pt x="128399" y="71162"/>
                    <a:pt x="129542" y="72400"/>
                    <a:pt x="130780" y="73638"/>
                  </a:cubicBezTo>
                  <a:cubicBezTo>
                    <a:pt x="136807" y="79616"/>
                    <a:pt x="142439" y="85979"/>
                    <a:pt x="147639" y="92688"/>
                  </a:cubicBezTo>
                  <a:cubicBezTo>
                    <a:pt x="147933" y="92114"/>
                    <a:pt x="148284" y="91572"/>
                    <a:pt x="148687" y="91069"/>
                  </a:cubicBezTo>
                  <a:cubicBezTo>
                    <a:pt x="152791" y="84264"/>
                    <a:pt x="156175" y="77049"/>
                    <a:pt x="158783" y="69542"/>
                  </a:cubicBezTo>
                  <a:cubicBezTo>
                    <a:pt x="155164" y="65256"/>
                    <a:pt x="151354" y="61160"/>
                    <a:pt x="147258" y="57064"/>
                  </a:cubicBezTo>
                  <a:cubicBezTo>
                    <a:pt x="146670" y="56413"/>
                    <a:pt x="146033" y="55808"/>
                    <a:pt x="145353" y="55255"/>
                  </a:cubicBezTo>
                  <a:lnTo>
                    <a:pt x="141924" y="51921"/>
                  </a:lnTo>
                  <a:lnTo>
                    <a:pt x="140114" y="50302"/>
                  </a:lnTo>
                  <a:lnTo>
                    <a:pt x="135828" y="46396"/>
                  </a:lnTo>
                  <a:lnTo>
                    <a:pt x="135161" y="45825"/>
                  </a:lnTo>
                  <a:lnTo>
                    <a:pt x="135161" y="45825"/>
                  </a:lnTo>
                  <a:cubicBezTo>
                    <a:pt x="131732" y="42872"/>
                    <a:pt x="128303" y="40110"/>
                    <a:pt x="124779" y="37443"/>
                  </a:cubicBezTo>
                  <a:cubicBezTo>
                    <a:pt x="143829" y="29347"/>
                    <a:pt x="160498" y="28680"/>
                    <a:pt x="168213" y="36491"/>
                  </a:cubicBezTo>
                  <a:cubicBezTo>
                    <a:pt x="177738" y="46016"/>
                    <a:pt x="174309" y="70780"/>
                    <a:pt x="158688" y="96974"/>
                  </a:cubicBezTo>
                  <a:cubicBezTo>
                    <a:pt x="150931" y="109786"/>
                    <a:pt x="141621" y="121591"/>
                    <a:pt x="130970" y="132121"/>
                  </a:cubicBezTo>
                  <a:cubicBezTo>
                    <a:pt x="122133" y="141113"/>
                    <a:pt x="112434" y="149217"/>
                    <a:pt x="102014" y="156315"/>
                  </a:cubicBezTo>
                </a:path>
              </a:pathLst>
            </a:custGeom>
            <a:solidFill>
              <a:srgbClr val="FFFFFF"/>
            </a:solidFill>
            <a:ln w="9525" cap="flat">
              <a:noFill/>
              <a:prstDash val="solid"/>
              <a:miter/>
            </a:ln>
          </p:spPr>
          <p:txBody>
            <a:bodyPr rtlCol="0" anchor="ctr"/>
            <a:lstStyle/>
            <a:p>
              <a:endParaRPr lang="fi-FI"/>
            </a:p>
          </p:txBody>
        </p:sp>
        <p:sp>
          <p:nvSpPr>
            <p:cNvPr id="38" name="Vapaamuotoinen: Muoto 37">
              <a:extLst>
                <a:ext uri="{FF2B5EF4-FFF2-40B4-BE49-F238E27FC236}">
                  <a16:creationId xmlns:a16="http://schemas.microsoft.com/office/drawing/2014/main" id="{60004264-BA4F-45E3-964D-F65C9E32FAA1}"/>
                </a:ext>
              </a:extLst>
            </p:cNvPr>
            <p:cNvSpPr/>
            <p:nvPr/>
          </p:nvSpPr>
          <p:spPr>
            <a:xfrm>
              <a:off x="7246599" y="3932087"/>
              <a:ext cx="95250" cy="95250"/>
            </a:xfrm>
            <a:custGeom>
              <a:avLst/>
              <a:gdLst>
                <a:gd name="connsiteX0" fmla="*/ 93572 w 95250"/>
                <a:gd name="connsiteY0" fmla="*/ 26345 h 95250"/>
                <a:gd name="connsiteX1" fmla="*/ 26230 w 95250"/>
                <a:gd name="connsiteY1" fmla="*/ 93591 h 95250"/>
                <a:gd name="connsiteX2" fmla="*/ 10418 w 95250"/>
                <a:gd name="connsiteY2" fmla="*/ 93591 h 95250"/>
                <a:gd name="connsiteX3" fmla="*/ 10418 w 95250"/>
                <a:gd name="connsiteY3" fmla="*/ 77780 h 95250"/>
                <a:gd name="connsiteX4" fmla="*/ 77665 w 95250"/>
                <a:gd name="connsiteY4" fmla="*/ 10438 h 95250"/>
                <a:gd name="connsiteX5" fmla="*/ 93572 w 95250"/>
                <a:gd name="connsiteY5" fmla="*/ 10438 h 95250"/>
                <a:gd name="connsiteX6" fmla="*/ 93572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72" y="26345"/>
                  </a:moveTo>
                  <a:lnTo>
                    <a:pt x="26230" y="93591"/>
                  </a:lnTo>
                  <a:cubicBezTo>
                    <a:pt x="21864" y="97958"/>
                    <a:pt x="14785" y="97958"/>
                    <a:pt x="10418" y="93591"/>
                  </a:cubicBezTo>
                  <a:cubicBezTo>
                    <a:pt x="6052" y="89225"/>
                    <a:pt x="6052" y="82146"/>
                    <a:pt x="10418" y="77780"/>
                  </a:cubicBezTo>
                  <a:lnTo>
                    <a:pt x="77665" y="10438"/>
                  </a:lnTo>
                  <a:cubicBezTo>
                    <a:pt x="82057" y="6046"/>
                    <a:pt x="89179" y="6046"/>
                    <a:pt x="93572" y="10438"/>
                  </a:cubicBezTo>
                  <a:cubicBezTo>
                    <a:pt x="97964" y="14831"/>
                    <a:pt x="97964" y="21952"/>
                    <a:pt x="93572" y="26345"/>
                  </a:cubicBezTo>
                </a:path>
              </a:pathLst>
            </a:custGeom>
            <a:solidFill>
              <a:srgbClr val="FFFFFF"/>
            </a:solidFill>
            <a:ln w="9525" cap="flat">
              <a:noFill/>
              <a:prstDash val="solid"/>
              <a:miter/>
            </a:ln>
          </p:spPr>
          <p:txBody>
            <a:bodyPr rtlCol="0" anchor="ctr"/>
            <a:lstStyle/>
            <a:p>
              <a:endParaRPr lang="fi-FI"/>
            </a:p>
          </p:txBody>
        </p:sp>
        <p:sp>
          <p:nvSpPr>
            <p:cNvPr id="39" name="Vapaamuotoinen: Muoto 38">
              <a:extLst>
                <a:ext uri="{FF2B5EF4-FFF2-40B4-BE49-F238E27FC236}">
                  <a16:creationId xmlns:a16="http://schemas.microsoft.com/office/drawing/2014/main" id="{25F49022-4030-49A9-87AB-2B6067F941D9}"/>
                </a:ext>
              </a:extLst>
            </p:cNvPr>
            <p:cNvSpPr/>
            <p:nvPr/>
          </p:nvSpPr>
          <p:spPr>
            <a:xfrm>
              <a:off x="7253532" y="4468630"/>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1" y="98079"/>
                    <a:pt x="82184" y="98084"/>
                    <a:pt x="77792" y="93698"/>
                  </a:cubicBezTo>
                  <a:cubicBezTo>
                    <a:pt x="77788" y="93695"/>
                    <a:pt x="77784" y="93691"/>
                    <a:pt x="77780" y="93687"/>
                  </a:cubicBezTo>
                  <a:lnTo>
                    <a:pt x="10438" y="26345"/>
                  </a:lnTo>
                  <a:cubicBezTo>
                    <a:pt x="6046" y="21953"/>
                    <a:pt x="6046" y="14831"/>
                    <a:pt x="10438" y="10438"/>
                  </a:cubicBezTo>
                  <a:cubicBezTo>
                    <a:pt x="14831" y="6046"/>
                    <a:pt x="21952" y="6046"/>
                    <a:pt x="26345" y="10438"/>
                  </a:cubicBezTo>
                  <a:lnTo>
                    <a:pt x="93687" y="77780"/>
                  </a:lnTo>
                  <a:cubicBezTo>
                    <a:pt x="98079" y="82166"/>
                    <a:pt x="98084" y="89283"/>
                    <a:pt x="93698" y="93675"/>
                  </a:cubicBezTo>
                  <a:cubicBezTo>
                    <a:pt x="93694"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40" name="Vapaamuotoinen: Muoto 39">
              <a:extLst>
                <a:ext uri="{FF2B5EF4-FFF2-40B4-BE49-F238E27FC236}">
                  <a16:creationId xmlns:a16="http://schemas.microsoft.com/office/drawing/2014/main" id="{C8099DED-7D11-481E-B6E4-10857C24B1D8}"/>
                </a:ext>
              </a:extLst>
            </p:cNvPr>
            <p:cNvSpPr/>
            <p:nvPr/>
          </p:nvSpPr>
          <p:spPr>
            <a:xfrm>
              <a:off x="7509239" y="4731767"/>
              <a:ext cx="57150" cy="57150"/>
            </a:xfrm>
            <a:custGeom>
              <a:avLst/>
              <a:gdLst>
                <a:gd name="connsiteX0" fmla="*/ 30766 w 57150"/>
                <a:gd name="connsiteY0" fmla="*/ 7144 h 57150"/>
                <a:gd name="connsiteX1" fmla="*/ 18669 w 57150"/>
                <a:gd name="connsiteY1" fmla="*/ 18383 h 57150"/>
                <a:gd name="connsiteX2" fmla="*/ 7144 w 57150"/>
                <a:gd name="connsiteY2" fmla="*/ 30766 h 57150"/>
                <a:gd name="connsiteX3" fmla="*/ 16669 w 57150"/>
                <a:gd name="connsiteY3" fmla="*/ 51626 h 57150"/>
                <a:gd name="connsiteX4" fmla="*/ 18002 w 57150"/>
                <a:gd name="connsiteY4" fmla="*/ 53912 h 57150"/>
                <a:gd name="connsiteX5" fmla="*/ 34861 w 57150"/>
                <a:gd name="connsiteY5" fmla="*/ 34862 h 57150"/>
                <a:gd name="connsiteX6" fmla="*/ 53911 w 57150"/>
                <a:gd name="connsiteY6" fmla="*/ 18288 h 57150"/>
                <a:gd name="connsiteX7" fmla="*/ 51816 w 57150"/>
                <a:gd name="connsiteY7" fmla="*/ 17145 h 57150"/>
                <a:gd name="connsiteX8" fmla="*/ 30670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383"/>
                    <a:pt x="18669" y="18383"/>
                  </a:cubicBezTo>
                  <a:cubicBezTo>
                    <a:pt x="14764" y="22384"/>
                    <a:pt x="10763" y="26575"/>
                    <a:pt x="7144" y="30766"/>
                  </a:cubicBezTo>
                  <a:cubicBezTo>
                    <a:pt x="9527" y="38054"/>
                    <a:pt x="12722" y="45051"/>
                    <a:pt x="16669" y="51626"/>
                  </a:cubicBezTo>
                  <a:cubicBezTo>
                    <a:pt x="16669" y="52388"/>
                    <a:pt x="17526" y="53149"/>
                    <a:pt x="18002" y="53912"/>
                  </a:cubicBezTo>
                  <a:cubicBezTo>
                    <a:pt x="23203" y="47203"/>
                    <a:pt x="28834" y="40839"/>
                    <a:pt x="34861" y="34862"/>
                  </a:cubicBezTo>
                  <a:cubicBezTo>
                    <a:pt x="40836" y="28919"/>
                    <a:pt x="47200" y="23383"/>
                    <a:pt x="53911" y="18288"/>
                  </a:cubicBezTo>
                  <a:cubicBezTo>
                    <a:pt x="53193" y="17944"/>
                    <a:pt x="52494" y="17563"/>
                    <a:pt x="51816" y="17145"/>
                  </a:cubicBezTo>
                  <a:cubicBezTo>
                    <a:pt x="45132" y="13215"/>
                    <a:pt x="38043" y="10021"/>
                    <a:pt x="30670" y="7620"/>
                  </a:cubicBezTo>
                </a:path>
              </a:pathLst>
            </a:custGeom>
            <a:solidFill>
              <a:srgbClr val="FFFFFF"/>
            </a:solidFill>
            <a:ln w="9525" cap="flat">
              <a:noFill/>
              <a:prstDash val="solid"/>
              <a:miter/>
            </a:ln>
          </p:spPr>
          <p:txBody>
            <a:bodyPr rtlCol="0" anchor="ctr"/>
            <a:lstStyle/>
            <a:p>
              <a:endParaRPr lang="fi-FI"/>
            </a:p>
          </p:txBody>
        </p:sp>
        <p:sp>
          <p:nvSpPr>
            <p:cNvPr id="41" name="Vapaamuotoinen: Muoto 40">
              <a:extLst>
                <a:ext uri="{FF2B5EF4-FFF2-40B4-BE49-F238E27FC236}">
                  <a16:creationId xmlns:a16="http://schemas.microsoft.com/office/drawing/2014/main" id="{59AB0FD4-31C0-49C1-9BAA-CD30BD3C5B4E}"/>
                </a:ext>
              </a:extLst>
            </p:cNvPr>
            <p:cNvSpPr/>
            <p:nvPr/>
          </p:nvSpPr>
          <p:spPr>
            <a:xfrm>
              <a:off x="7579248" y="4801585"/>
              <a:ext cx="95250" cy="95250"/>
            </a:xfrm>
            <a:custGeom>
              <a:avLst/>
              <a:gdLst>
                <a:gd name="connsiteX0" fmla="*/ 80772 w 95250"/>
                <a:gd name="connsiteY0" fmla="*/ 7144 h 95250"/>
                <a:gd name="connsiteX1" fmla="*/ 80772 w 95250"/>
                <a:gd name="connsiteY1" fmla="*/ 7144 h 95250"/>
                <a:gd name="connsiteX2" fmla="*/ 73342 w 95250"/>
                <a:gd name="connsiteY2" fmla="*/ 18479 h 95250"/>
                <a:gd name="connsiteX3" fmla="*/ 72676 w 95250"/>
                <a:gd name="connsiteY3" fmla="*/ 19526 h 95250"/>
                <a:gd name="connsiteX4" fmla="*/ 70199 w 95250"/>
                <a:gd name="connsiteY4" fmla="*/ 22860 h 95250"/>
                <a:gd name="connsiteX5" fmla="*/ 68485 w 95250"/>
                <a:gd name="connsiteY5" fmla="*/ 25146 h 95250"/>
                <a:gd name="connsiteX6" fmla="*/ 64389 w 95250"/>
                <a:gd name="connsiteY6" fmla="*/ 30480 h 95250"/>
                <a:gd name="connsiteX7" fmla="*/ 60865 w 95250"/>
                <a:gd name="connsiteY7" fmla="*/ 60865 h 95250"/>
                <a:gd name="connsiteX8" fmla="*/ 60865 w 95250"/>
                <a:gd name="connsiteY8" fmla="*/ 60865 h 95250"/>
                <a:gd name="connsiteX9" fmla="*/ 30480 w 95250"/>
                <a:gd name="connsiteY9" fmla="*/ 64294 h 95250"/>
                <a:gd name="connsiteX10" fmla="*/ 7144 w 95250"/>
                <a:gd name="connsiteY10" fmla="*/ 80772 h 95250"/>
                <a:gd name="connsiteX11" fmla="*/ 13240 w 95250"/>
                <a:gd name="connsiteY11" fmla="*/ 83249 h 95250"/>
                <a:gd name="connsiteX12" fmla="*/ 44577 w 95250"/>
                <a:gd name="connsiteY12" fmla="*/ 89535 h 95250"/>
                <a:gd name="connsiteX13" fmla="*/ 77248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486" y="10954"/>
                    <a:pt x="76009" y="14764"/>
                    <a:pt x="73342" y="18479"/>
                  </a:cubicBezTo>
                  <a:lnTo>
                    <a:pt x="72676" y="19526"/>
                  </a:lnTo>
                  <a:cubicBezTo>
                    <a:pt x="71914" y="20669"/>
                    <a:pt x="71056" y="21717"/>
                    <a:pt x="70199" y="22860"/>
                  </a:cubicBezTo>
                  <a:lnTo>
                    <a:pt x="68485" y="25146"/>
                  </a:lnTo>
                  <a:lnTo>
                    <a:pt x="64389" y="30480"/>
                  </a:lnTo>
                  <a:cubicBezTo>
                    <a:pt x="67818" y="43910"/>
                    <a:pt x="66770" y="54959"/>
                    <a:pt x="60865" y="60865"/>
                  </a:cubicBezTo>
                  <a:lnTo>
                    <a:pt x="60865" y="60865"/>
                  </a:lnTo>
                  <a:cubicBezTo>
                    <a:pt x="55054" y="66485"/>
                    <a:pt x="44101" y="67723"/>
                    <a:pt x="30480" y="64294"/>
                  </a:cubicBezTo>
                  <a:cubicBezTo>
                    <a:pt x="23066" y="70286"/>
                    <a:pt x="15271" y="75790"/>
                    <a:pt x="7144" y="80772"/>
                  </a:cubicBezTo>
                  <a:lnTo>
                    <a:pt x="13240" y="83249"/>
                  </a:lnTo>
                  <a:cubicBezTo>
                    <a:pt x="23236" y="87166"/>
                    <a:pt x="33843" y="89294"/>
                    <a:pt x="44577" y="89535"/>
                  </a:cubicBezTo>
                  <a:cubicBezTo>
                    <a:pt x="56685" y="90051"/>
                    <a:pt x="68480" y="85614"/>
                    <a:pt x="77248" y="77248"/>
                  </a:cubicBezTo>
                  <a:cubicBezTo>
                    <a:pt x="92297" y="62198"/>
                    <a:pt x="93250"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42" name="Vapaamuotoinen: Muoto 41">
              <a:extLst>
                <a:ext uri="{FF2B5EF4-FFF2-40B4-BE49-F238E27FC236}">
                  <a16:creationId xmlns:a16="http://schemas.microsoft.com/office/drawing/2014/main" id="{CDAFB78E-448B-4757-98C8-6C63D69B8966}"/>
                </a:ext>
              </a:extLst>
            </p:cNvPr>
            <p:cNvSpPr/>
            <p:nvPr/>
          </p:nvSpPr>
          <p:spPr>
            <a:xfrm>
              <a:off x="7471107" y="4801299"/>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567 w 95250"/>
                <a:gd name="connsiteY4" fmla="*/ 80962 h 95250"/>
                <a:gd name="connsiteX5" fmla="*/ 66612 w 95250"/>
                <a:gd name="connsiteY5" fmla="*/ 64484 h 95250"/>
                <a:gd name="connsiteX6" fmla="*/ 36227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150"/>
                    <a:pt x="29083" y="44005"/>
                    <a:pt x="32417" y="30575"/>
                  </a:cubicBezTo>
                  <a:cubicBezTo>
                    <a:pt x="26343" y="23168"/>
                    <a:pt x="20804" y="15338"/>
                    <a:pt x="15844" y="7144"/>
                  </a:cubicBezTo>
                  <a:cubicBezTo>
                    <a:pt x="3271" y="36385"/>
                    <a:pt x="4223" y="62293"/>
                    <a:pt x="19368" y="77438"/>
                  </a:cubicBezTo>
                  <a:cubicBezTo>
                    <a:pt x="34513" y="92583"/>
                    <a:pt x="60325" y="93440"/>
                    <a:pt x="89567" y="80962"/>
                  </a:cubicBezTo>
                  <a:cubicBezTo>
                    <a:pt x="81557" y="75987"/>
                    <a:pt x="73888" y="70482"/>
                    <a:pt x="66612" y="64484"/>
                  </a:cubicBezTo>
                  <a:cubicBezTo>
                    <a:pt x="53182" y="67913"/>
                    <a:pt x="42133" y="66865"/>
                    <a:pt x="36227" y="60960"/>
                  </a:cubicBezTo>
                </a:path>
              </a:pathLst>
            </a:custGeom>
            <a:solidFill>
              <a:srgbClr val="FFFFFF"/>
            </a:solidFill>
            <a:ln w="9525" cap="flat">
              <a:noFill/>
              <a:prstDash val="solid"/>
              <a:miter/>
            </a:ln>
          </p:spPr>
          <p:txBody>
            <a:bodyPr rtlCol="0" anchor="ctr"/>
            <a:lstStyle/>
            <a:p>
              <a:endParaRPr lang="fi-FI"/>
            </a:p>
          </p:txBody>
        </p:sp>
        <p:sp>
          <p:nvSpPr>
            <p:cNvPr id="43" name="Vapaamuotoinen: Muoto 42">
              <a:extLst>
                <a:ext uri="{FF2B5EF4-FFF2-40B4-BE49-F238E27FC236}">
                  <a16:creationId xmlns:a16="http://schemas.microsoft.com/office/drawing/2014/main" id="{290BA57C-E4CF-45C6-A2A5-7A8165DEA014}"/>
                </a:ext>
              </a:extLst>
            </p:cNvPr>
            <p:cNvSpPr/>
            <p:nvPr/>
          </p:nvSpPr>
          <p:spPr>
            <a:xfrm>
              <a:off x="7471519" y="4693319"/>
              <a:ext cx="200025" cy="180975"/>
            </a:xfrm>
            <a:custGeom>
              <a:avLst/>
              <a:gdLst>
                <a:gd name="connsiteX0" fmla="*/ 178881 w 200025"/>
                <a:gd name="connsiteY0" fmla="*/ 108647 h 180975"/>
                <a:gd name="connsiteX1" fmla="*/ 184977 w 200025"/>
                <a:gd name="connsiteY1" fmla="*/ 19684 h 180975"/>
                <a:gd name="connsiteX2" fmla="*/ 102014 w 200025"/>
                <a:gd name="connsiteY2" fmla="*/ 22446 h 180975"/>
                <a:gd name="connsiteX3" fmla="*/ 18956 w 200025"/>
                <a:gd name="connsiteY3" fmla="*/ 19684 h 180975"/>
                <a:gd name="connsiteX4" fmla="*/ 24576 w 200025"/>
                <a:gd name="connsiteY4" fmla="*/ 107885 h 180975"/>
                <a:gd name="connsiteX5" fmla="*/ 56675 w 200025"/>
                <a:gd name="connsiteY5" fmla="*/ 148366 h 180975"/>
                <a:gd name="connsiteX6" fmla="*/ 95728 w 200025"/>
                <a:gd name="connsiteY6" fmla="*/ 179513 h 180975"/>
                <a:gd name="connsiteX7" fmla="*/ 97823 w 200025"/>
                <a:gd name="connsiteY7" fmla="*/ 180561 h 180975"/>
                <a:gd name="connsiteX8" fmla="*/ 100681 w 200025"/>
                <a:gd name="connsiteY8" fmla="*/ 181227 h 180975"/>
                <a:gd name="connsiteX9" fmla="*/ 102014 w 200025"/>
                <a:gd name="connsiteY9" fmla="*/ 181227 h 180975"/>
                <a:gd name="connsiteX10" fmla="*/ 107920 w 200025"/>
                <a:gd name="connsiteY10" fmla="*/ 179608 h 180975"/>
                <a:gd name="connsiteX11" fmla="*/ 178881 w 200025"/>
                <a:gd name="connsiteY11" fmla="*/ 108647 h 180975"/>
                <a:gd name="connsiteX12" fmla="*/ 102014 w 200025"/>
                <a:gd name="connsiteY12" fmla="*/ 155796 h 180975"/>
                <a:gd name="connsiteX13" fmla="*/ 72868 w 200025"/>
                <a:gd name="connsiteY13" fmla="*/ 131888 h 180975"/>
                <a:gd name="connsiteX14" fmla="*/ 44293 w 200025"/>
                <a:gd name="connsiteY14" fmla="*/ 95979 h 180975"/>
                <a:gd name="connsiteX15" fmla="*/ 34768 w 200025"/>
                <a:gd name="connsiteY15" fmla="*/ 36162 h 180975"/>
                <a:gd name="connsiteX16" fmla="*/ 51055 w 200025"/>
                <a:gd name="connsiteY16" fmla="*/ 30638 h 180975"/>
                <a:gd name="connsiteX17" fmla="*/ 96871 w 200025"/>
                <a:gd name="connsiteY17" fmla="*/ 46163 h 180975"/>
                <a:gd name="connsiteX18" fmla="*/ 96871 w 200025"/>
                <a:gd name="connsiteY18" fmla="*/ 46163 h 180975"/>
                <a:gd name="connsiteX19" fmla="*/ 112206 w 200025"/>
                <a:gd name="connsiteY19" fmla="*/ 56545 h 180975"/>
                <a:gd name="connsiteX20" fmla="*/ 112206 w 200025"/>
                <a:gd name="connsiteY20" fmla="*/ 56545 h 180975"/>
                <a:gd name="connsiteX21" fmla="*/ 125255 w 200025"/>
                <a:gd name="connsiteY21" fmla="*/ 67499 h 180975"/>
                <a:gd name="connsiteX22" fmla="*/ 126874 w 200025"/>
                <a:gd name="connsiteY22" fmla="*/ 69023 h 180975"/>
                <a:gd name="connsiteX23" fmla="*/ 126875 w 200025"/>
                <a:gd name="connsiteY23" fmla="*/ 69023 h 180975"/>
                <a:gd name="connsiteX24" fmla="*/ 130589 w 200025"/>
                <a:gd name="connsiteY24" fmla="*/ 72643 h 180975"/>
                <a:gd name="connsiteX25" fmla="*/ 147448 w 200025"/>
                <a:gd name="connsiteY25" fmla="*/ 91693 h 180975"/>
                <a:gd name="connsiteX26" fmla="*/ 148496 w 200025"/>
                <a:gd name="connsiteY26" fmla="*/ 90073 h 180975"/>
                <a:gd name="connsiteX27" fmla="*/ 158593 w 200025"/>
                <a:gd name="connsiteY27" fmla="*/ 68642 h 180975"/>
                <a:gd name="connsiteX28" fmla="*/ 147067 w 200025"/>
                <a:gd name="connsiteY28" fmla="*/ 56164 h 180975"/>
                <a:gd name="connsiteX29" fmla="*/ 145163 w 200025"/>
                <a:gd name="connsiteY29" fmla="*/ 54259 h 180975"/>
                <a:gd name="connsiteX30" fmla="*/ 141734 w 200025"/>
                <a:gd name="connsiteY30" fmla="*/ 50926 h 180975"/>
                <a:gd name="connsiteX31" fmla="*/ 139924 w 200025"/>
                <a:gd name="connsiteY31" fmla="*/ 49306 h 180975"/>
                <a:gd name="connsiteX32" fmla="*/ 135638 w 200025"/>
                <a:gd name="connsiteY32" fmla="*/ 45401 h 180975"/>
                <a:gd name="connsiteX33" fmla="*/ 134971 w 200025"/>
                <a:gd name="connsiteY33" fmla="*/ 44829 h 180975"/>
                <a:gd name="connsiteX34" fmla="*/ 134971 w 200025"/>
                <a:gd name="connsiteY34" fmla="*/ 44829 h 180975"/>
                <a:gd name="connsiteX35" fmla="*/ 124588 w 200025"/>
                <a:gd name="connsiteY35" fmla="*/ 36448 h 180975"/>
                <a:gd name="connsiteX36" fmla="*/ 168023 w 200025"/>
                <a:gd name="connsiteY36" fmla="*/ 35495 h 180975"/>
                <a:gd name="connsiteX37" fmla="*/ 158498 w 200025"/>
                <a:gd name="connsiteY37" fmla="*/ 96074 h 180975"/>
                <a:gd name="connsiteX38" fmla="*/ 131161 w 200025"/>
                <a:gd name="connsiteY38" fmla="*/ 131888 h 180975"/>
                <a:gd name="connsiteX39" fmla="*/ 102014 w 200025"/>
                <a:gd name="connsiteY39" fmla="*/ 15579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81" y="108647"/>
                  </a:moveTo>
                  <a:cubicBezTo>
                    <a:pt x="200788" y="71976"/>
                    <a:pt x="203170" y="37876"/>
                    <a:pt x="184977" y="19684"/>
                  </a:cubicBezTo>
                  <a:cubicBezTo>
                    <a:pt x="166784" y="1491"/>
                    <a:pt x="136304" y="3682"/>
                    <a:pt x="102014" y="22446"/>
                  </a:cubicBezTo>
                  <a:cubicBezTo>
                    <a:pt x="67629" y="3396"/>
                    <a:pt x="36196" y="2443"/>
                    <a:pt x="18956" y="19684"/>
                  </a:cubicBezTo>
                  <a:cubicBezTo>
                    <a:pt x="1716" y="36924"/>
                    <a:pt x="3145" y="71500"/>
                    <a:pt x="24576" y="107885"/>
                  </a:cubicBezTo>
                  <a:cubicBezTo>
                    <a:pt x="33580" y="122641"/>
                    <a:pt x="44360" y="136236"/>
                    <a:pt x="56675" y="148366"/>
                  </a:cubicBezTo>
                  <a:cubicBezTo>
                    <a:pt x="68379" y="160297"/>
                    <a:pt x="81493" y="170756"/>
                    <a:pt x="95728" y="179513"/>
                  </a:cubicBezTo>
                  <a:lnTo>
                    <a:pt x="97823" y="180561"/>
                  </a:lnTo>
                  <a:cubicBezTo>
                    <a:pt x="98739" y="180917"/>
                    <a:pt x="99701" y="181141"/>
                    <a:pt x="100681" y="181227"/>
                  </a:cubicBezTo>
                  <a:lnTo>
                    <a:pt x="102014" y="181227"/>
                  </a:lnTo>
                  <a:cubicBezTo>
                    <a:pt x="104090" y="181207"/>
                    <a:pt x="106124" y="180650"/>
                    <a:pt x="107920" y="179608"/>
                  </a:cubicBezTo>
                  <a:cubicBezTo>
                    <a:pt x="136832" y="161872"/>
                    <a:pt x="161145" y="137559"/>
                    <a:pt x="178881" y="108647"/>
                  </a:cubicBezTo>
                  <a:moveTo>
                    <a:pt x="102014" y="155796"/>
                  </a:moveTo>
                  <a:cubicBezTo>
                    <a:pt x="91502" y="148850"/>
                    <a:pt x="81735" y="140839"/>
                    <a:pt x="72868" y="131888"/>
                  </a:cubicBezTo>
                  <a:cubicBezTo>
                    <a:pt x="61858" y="121179"/>
                    <a:pt x="52255" y="109113"/>
                    <a:pt x="44293" y="95979"/>
                  </a:cubicBezTo>
                  <a:cubicBezTo>
                    <a:pt x="28862" y="70071"/>
                    <a:pt x="25243" y="45973"/>
                    <a:pt x="34768" y="36162"/>
                  </a:cubicBezTo>
                  <a:cubicBezTo>
                    <a:pt x="39245" y="32225"/>
                    <a:pt x="45107" y="30236"/>
                    <a:pt x="51055" y="30638"/>
                  </a:cubicBezTo>
                  <a:cubicBezTo>
                    <a:pt x="67398" y="31838"/>
                    <a:pt x="83165" y="37182"/>
                    <a:pt x="96871" y="46163"/>
                  </a:cubicBezTo>
                  <a:lnTo>
                    <a:pt x="96871" y="46163"/>
                  </a:lnTo>
                  <a:cubicBezTo>
                    <a:pt x="102185" y="49315"/>
                    <a:pt x="107306" y="52782"/>
                    <a:pt x="112206" y="56545"/>
                  </a:cubicBezTo>
                  <a:lnTo>
                    <a:pt x="112206" y="56545"/>
                  </a:lnTo>
                  <a:cubicBezTo>
                    <a:pt x="116588" y="59974"/>
                    <a:pt x="120969" y="63594"/>
                    <a:pt x="125255" y="67499"/>
                  </a:cubicBezTo>
                  <a:cubicBezTo>
                    <a:pt x="125748" y="68055"/>
                    <a:pt x="126290" y="68565"/>
                    <a:pt x="126874" y="69023"/>
                  </a:cubicBezTo>
                  <a:lnTo>
                    <a:pt x="126875" y="69023"/>
                  </a:lnTo>
                  <a:cubicBezTo>
                    <a:pt x="128208" y="70261"/>
                    <a:pt x="129446" y="71404"/>
                    <a:pt x="130589" y="72643"/>
                  </a:cubicBezTo>
                  <a:cubicBezTo>
                    <a:pt x="136616" y="78620"/>
                    <a:pt x="142248" y="84984"/>
                    <a:pt x="147448" y="91693"/>
                  </a:cubicBezTo>
                  <a:lnTo>
                    <a:pt x="148496" y="90073"/>
                  </a:lnTo>
                  <a:cubicBezTo>
                    <a:pt x="152601" y="83301"/>
                    <a:pt x="155984" y="76119"/>
                    <a:pt x="158593" y="68642"/>
                  </a:cubicBezTo>
                  <a:cubicBezTo>
                    <a:pt x="154973" y="64356"/>
                    <a:pt x="151163" y="60165"/>
                    <a:pt x="147067" y="56164"/>
                  </a:cubicBezTo>
                  <a:lnTo>
                    <a:pt x="145163" y="54259"/>
                  </a:lnTo>
                  <a:lnTo>
                    <a:pt x="141734" y="50926"/>
                  </a:lnTo>
                  <a:lnTo>
                    <a:pt x="139924" y="49306"/>
                  </a:lnTo>
                  <a:lnTo>
                    <a:pt x="135638" y="45401"/>
                  </a:lnTo>
                  <a:lnTo>
                    <a:pt x="134971" y="44829"/>
                  </a:lnTo>
                  <a:lnTo>
                    <a:pt x="134971" y="44829"/>
                  </a:lnTo>
                  <a:cubicBezTo>
                    <a:pt x="131542" y="41972"/>
                    <a:pt x="128113" y="39115"/>
                    <a:pt x="124588" y="36448"/>
                  </a:cubicBezTo>
                  <a:cubicBezTo>
                    <a:pt x="143638" y="28351"/>
                    <a:pt x="160307" y="27780"/>
                    <a:pt x="168023" y="35495"/>
                  </a:cubicBezTo>
                  <a:cubicBezTo>
                    <a:pt x="178024" y="45496"/>
                    <a:pt x="174119" y="69785"/>
                    <a:pt x="158498" y="96074"/>
                  </a:cubicBezTo>
                  <a:cubicBezTo>
                    <a:pt x="150855" y="109066"/>
                    <a:pt x="141677" y="121090"/>
                    <a:pt x="131161" y="131888"/>
                  </a:cubicBezTo>
                  <a:cubicBezTo>
                    <a:pt x="122253" y="140794"/>
                    <a:pt x="112490" y="148802"/>
                    <a:pt x="102014" y="155796"/>
                  </a:cubicBezTo>
                </a:path>
              </a:pathLst>
            </a:custGeom>
            <a:solidFill>
              <a:srgbClr val="FFFFFF"/>
            </a:solidFill>
            <a:ln w="9525" cap="flat">
              <a:noFill/>
              <a:prstDash val="solid"/>
              <a:miter/>
            </a:ln>
          </p:spPr>
          <p:txBody>
            <a:bodyPr rtlCol="0" anchor="ctr"/>
            <a:lstStyle/>
            <a:p>
              <a:endParaRPr lang="fi-FI"/>
            </a:p>
          </p:txBody>
        </p:sp>
        <p:sp>
          <p:nvSpPr>
            <p:cNvPr id="44" name="Vapaamuotoinen: Muoto 43">
              <a:extLst>
                <a:ext uri="{FF2B5EF4-FFF2-40B4-BE49-F238E27FC236}">
                  <a16:creationId xmlns:a16="http://schemas.microsoft.com/office/drawing/2014/main" id="{03B46C76-676A-4ADC-8A48-22EB7BD9AC68}"/>
                </a:ext>
              </a:extLst>
            </p:cNvPr>
            <p:cNvSpPr/>
            <p:nvPr/>
          </p:nvSpPr>
          <p:spPr>
            <a:xfrm>
              <a:off x="7789790" y="4475488"/>
              <a:ext cx="95250" cy="95250"/>
            </a:xfrm>
            <a:custGeom>
              <a:avLst/>
              <a:gdLst>
                <a:gd name="connsiteX0" fmla="*/ 93687 w 95250"/>
                <a:gd name="connsiteY0" fmla="*/ 26345 h 95250"/>
                <a:gd name="connsiteX1" fmla="*/ 26345 w 95250"/>
                <a:gd name="connsiteY1" fmla="*/ 93591 h 95250"/>
                <a:gd name="connsiteX2" fmla="*/ 10438 w 95250"/>
                <a:gd name="connsiteY2" fmla="*/ 93591 h 95250"/>
                <a:gd name="connsiteX3" fmla="*/ 10438 w 95250"/>
                <a:gd name="connsiteY3" fmla="*/ 77684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591"/>
                  </a:lnTo>
                  <a:cubicBezTo>
                    <a:pt x="21952" y="97984"/>
                    <a:pt x="14831" y="97984"/>
                    <a:pt x="10438" y="93591"/>
                  </a:cubicBezTo>
                  <a:cubicBezTo>
                    <a:pt x="6046" y="89199"/>
                    <a:pt x="6046" y="82077"/>
                    <a:pt x="10438" y="77684"/>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45" name="Vapaamuotoinen: Muoto 44">
              <a:extLst>
                <a:ext uri="{FF2B5EF4-FFF2-40B4-BE49-F238E27FC236}">
                  <a16:creationId xmlns:a16="http://schemas.microsoft.com/office/drawing/2014/main" id="{610A8A54-EF1A-40E0-A791-E7FE7D2045FD}"/>
                </a:ext>
              </a:extLst>
            </p:cNvPr>
            <p:cNvSpPr/>
            <p:nvPr/>
          </p:nvSpPr>
          <p:spPr>
            <a:xfrm>
              <a:off x="8051878" y="5275263"/>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671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763"/>
                    <a:pt x="22670" y="14478"/>
                    <a:pt x="18669" y="18383"/>
                  </a:cubicBezTo>
                  <a:cubicBezTo>
                    <a:pt x="14669" y="22288"/>
                    <a:pt x="10763" y="26670"/>
                    <a:pt x="7144" y="30861"/>
                  </a:cubicBezTo>
                  <a:cubicBezTo>
                    <a:pt x="9626" y="38110"/>
                    <a:pt x="12817" y="45097"/>
                    <a:pt x="16669" y="51721"/>
                  </a:cubicBezTo>
                  <a:lnTo>
                    <a:pt x="18098" y="54007"/>
                  </a:lnTo>
                  <a:cubicBezTo>
                    <a:pt x="23265" y="47299"/>
                    <a:pt x="28865" y="40935"/>
                    <a:pt x="34862" y="34957"/>
                  </a:cubicBezTo>
                  <a:cubicBezTo>
                    <a:pt x="40838" y="29017"/>
                    <a:pt x="47202" y="23481"/>
                    <a:pt x="53912" y="18383"/>
                  </a:cubicBezTo>
                  <a:lnTo>
                    <a:pt x="51816" y="17240"/>
                  </a:lnTo>
                  <a:cubicBezTo>
                    <a:pt x="45119" y="13208"/>
                    <a:pt x="38035" y="9858"/>
                    <a:pt x="30671" y="7239"/>
                  </a:cubicBezTo>
                </a:path>
              </a:pathLst>
            </a:custGeom>
            <a:solidFill>
              <a:srgbClr val="FFFFFF"/>
            </a:solidFill>
            <a:ln w="9525" cap="flat">
              <a:noFill/>
              <a:prstDash val="solid"/>
              <a:miter/>
            </a:ln>
          </p:spPr>
          <p:txBody>
            <a:bodyPr rtlCol="0" anchor="ctr"/>
            <a:lstStyle/>
            <a:p>
              <a:endParaRPr lang="fi-FI"/>
            </a:p>
          </p:txBody>
        </p:sp>
        <p:sp>
          <p:nvSpPr>
            <p:cNvPr id="46" name="Vapaamuotoinen: Muoto 45">
              <a:extLst>
                <a:ext uri="{FF2B5EF4-FFF2-40B4-BE49-F238E27FC236}">
                  <a16:creationId xmlns:a16="http://schemas.microsoft.com/office/drawing/2014/main" id="{A857EDB9-AB3A-4303-8F9F-9C3127D95CE5}"/>
                </a:ext>
              </a:extLst>
            </p:cNvPr>
            <p:cNvSpPr/>
            <p:nvPr/>
          </p:nvSpPr>
          <p:spPr>
            <a:xfrm>
              <a:off x="8122078" y="5345272"/>
              <a:ext cx="95250" cy="95250"/>
            </a:xfrm>
            <a:custGeom>
              <a:avLst/>
              <a:gdLst>
                <a:gd name="connsiteX0" fmla="*/ 80677 w 95250"/>
                <a:gd name="connsiteY0" fmla="*/ 7144 h 95250"/>
                <a:gd name="connsiteX1" fmla="*/ 80677 w 95250"/>
                <a:gd name="connsiteY1" fmla="*/ 7144 h 95250"/>
                <a:gd name="connsiteX2" fmla="*/ 73247 w 95250"/>
                <a:gd name="connsiteY2" fmla="*/ 18479 h 95250"/>
                <a:gd name="connsiteX3" fmla="*/ 72485 w 95250"/>
                <a:gd name="connsiteY3" fmla="*/ 19526 h 95250"/>
                <a:gd name="connsiteX4" fmla="*/ 70104 w 95250"/>
                <a:gd name="connsiteY4" fmla="*/ 22860 h 95250"/>
                <a:gd name="connsiteX5" fmla="*/ 68389 w 95250"/>
                <a:gd name="connsiteY5" fmla="*/ 25146 h 95250"/>
                <a:gd name="connsiteX6" fmla="*/ 64198 w 95250"/>
                <a:gd name="connsiteY6" fmla="*/ 30480 h 95250"/>
                <a:gd name="connsiteX7" fmla="*/ 60769 w 95250"/>
                <a:gd name="connsiteY7" fmla="*/ 60865 h 95250"/>
                <a:gd name="connsiteX8" fmla="*/ 60769 w 95250"/>
                <a:gd name="connsiteY8" fmla="*/ 60865 h 95250"/>
                <a:gd name="connsiteX9" fmla="*/ 30480 w 95250"/>
                <a:gd name="connsiteY9" fmla="*/ 64389 h 95250"/>
                <a:gd name="connsiteX10" fmla="*/ 7144 w 95250"/>
                <a:gd name="connsiteY10" fmla="*/ 80867 h 95250"/>
                <a:gd name="connsiteX11" fmla="*/ 13335 w 95250"/>
                <a:gd name="connsiteY11" fmla="*/ 83344 h 95250"/>
                <a:gd name="connsiteX12" fmla="*/ 44291 w 95250"/>
                <a:gd name="connsiteY12" fmla="*/ 89535 h 95250"/>
                <a:gd name="connsiteX13" fmla="*/ 76962 w 95250"/>
                <a:gd name="connsiteY13" fmla="*/ 77248 h 95250"/>
                <a:gd name="connsiteX14" fmla="*/ 80486 w 95250"/>
                <a:gd name="connsiteY14" fmla="*/ 7239 h 95250"/>
                <a:gd name="connsiteX15" fmla="*/ 80486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9"/>
                  </a:cubicBezTo>
                  <a:lnTo>
                    <a:pt x="72485" y="19526"/>
                  </a:lnTo>
                  <a:lnTo>
                    <a:pt x="70104" y="22860"/>
                  </a:lnTo>
                  <a:lnTo>
                    <a:pt x="68389" y="25146"/>
                  </a:lnTo>
                  <a:cubicBezTo>
                    <a:pt x="67056" y="26956"/>
                    <a:pt x="65627" y="28670"/>
                    <a:pt x="64198" y="30480"/>
                  </a:cubicBezTo>
                  <a:cubicBezTo>
                    <a:pt x="67627" y="43910"/>
                    <a:pt x="66675" y="54959"/>
                    <a:pt x="60769" y="60865"/>
                  </a:cubicBezTo>
                  <a:lnTo>
                    <a:pt x="60769" y="60865"/>
                  </a:lnTo>
                  <a:cubicBezTo>
                    <a:pt x="55054" y="66580"/>
                    <a:pt x="44005" y="67723"/>
                    <a:pt x="30480" y="64389"/>
                  </a:cubicBezTo>
                  <a:cubicBezTo>
                    <a:pt x="23081" y="70401"/>
                    <a:pt x="15285" y="75906"/>
                    <a:pt x="7144" y="80867"/>
                  </a:cubicBezTo>
                  <a:lnTo>
                    <a:pt x="13335" y="83344"/>
                  </a:lnTo>
                  <a:cubicBezTo>
                    <a:pt x="23215" y="87194"/>
                    <a:pt x="33691" y="89289"/>
                    <a:pt x="44291" y="89535"/>
                  </a:cubicBezTo>
                  <a:cubicBezTo>
                    <a:pt x="56397" y="90039"/>
                    <a:pt x="68189" y="85605"/>
                    <a:pt x="76962" y="77248"/>
                  </a:cubicBezTo>
                  <a:cubicBezTo>
                    <a:pt x="91916" y="62198"/>
                    <a:pt x="92964" y="36386"/>
                    <a:pt x="80486" y="7239"/>
                  </a:cubicBezTo>
                  <a:lnTo>
                    <a:pt x="80486" y="7239"/>
                  </a:lnTo>
                </a:path>
              </a:pathLst>
            </a:custGeom>
            <a:solidFill>
              <a:srgbClr val="FFFFFF"/>
            </a:solidFill>
            <a:ln w="9525" cap="flat">
              <a:noFill/>
              <a:prstDash val="solid"/>
              <a:miter/>
            </a:ln>
          </p:spPr>
          <p:txBody>
            <a:bodyPr rtlCol="0" anchor="ctr"/>
            <a:lstStyle/>
            <a:p>
              <a:endParaRPr lang="fi-FI"/>
            </a:p>
          </p:txBody>
        </p:sp>
        <p:sp>
          <p:nvSpPr>
            <p:cNvPr id="47" name="Vapaamuotoinen: Muoto 46">
              <a:extLst>
                <a:ext uri="{FF2B5EF4-FFF2-40B4-BE49-F238E27FC236}">
                  <a16:creationId xmlns:a16="http://schemas.microsoft.com/office/drawing/2014/main" id="{331478EA-666C-470B-BD2B-4D0491EDD58A}"/>
                </a:ext>
              </a:extLst>
            </p:cNvPr>
            <p:cNvSpPr/>
            <p:nvPr/>
          </p:nvSpPr>
          <p:spPr>
            <a:xfrm>
              <a:off x="8013842" y="5345272"/>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150"/>
                    <a:pt x="28988" y="44005"/>
                    <a:pt x="32417" y="30575"/>
                  </a:cubicBezTo>
                  <a:cubicBezTo>
                    <a:pt x="26364" y="23153"/>
                    <a:pt x="20826" y="15324"/>
                    <a:pt x="15844" y="7144"/>
                  </a:cubicBezTo>
                  <a:cubicBezTo>
                    <a:pt x="3271" y="36386"/>
                    <a:pt x="4223" y="62294"/>
                    <a:pt x="19368" y="77438"/>
                  </a:cubicBezTo>
                  <a:cubicBezTo>
                    <a:pt x="34513" y="92583"/>
                    <a:pt x="60230" y="93440"/>
                    <a:pt x="89472" y="80963"/>
                  </a:cubicBezTo>
                  <a:cubicBezTo>
                    <a:pt x="81346" y="75979"/>
                    <a:pt x="73551" y="70474"/>
                    <a:pt x="66136" y="64484"/>
                  </a:cubicBezTo>
                  <a:cubicBezTo>
                    <a:pt x="52705"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48" name="Vapaamuotoinen: Muoto 47">
              <a:extLst>
                <a:ext uri="{FF2B5EF4-FFF2-40B4-BE49-F238E27FC236}">
                  <a16:creationId xmlns:a16="http://schemas.microsoft.com/office/drawing/2014/main" id="{CFB3E9CE-792C-4596-A0BB-2213B21A0819}"/>
                </a:ext>
              </a:extLst>
            </p:cNvPr>
            <p:cNvSpPr/>
            <p:nvPr/>
          </p:nvSpPr>
          <p:spPr>
            <a:xfrm>
              <a:off x="8014221" y="5236996"/>
              <a:ext cx="200025" cy="180975"/>
            </a:xfrm>
            <a:custGeom>
              <a:avLst/>
              <a:gdLst>
                <a:gd name="connsiteX0" fmla="*/ 178818 w 200025"/>
                <a:gd name="connsiteY0" fmla="*/ 108657 h 180975"/>
                <a:gd name="connsiteX1" fmla="*/ 185009 w 200025"/>
                <a:gd name="connsiteY1" fmla="*/ 19693 h 180975"/>
                <a:gd name="connsiteX2" fmla="*/ 101951 w 200025"/>
                <a:gd name="connsiteY2" fmla="*/ 22360 h 180975"/>
                <a:gd name="connsiteX3" fmla="*/ 18988 w 200025"/>
                <a:gd name="connsiteY3" fmla="*/ 19693 h 180975"/>
                <a:gd name="connsiteX4" fmla="*/ 24608 w 200025"/>
                <a:gd name="connsiteY4" fmla="*/ 107895 h 180975"/>
                <a:gd name="connsiteX5" fmla="*/ 95760 w 200025"/>
                <a:gd name="connsiteY5" fmla="*/ 179428 h 180975"/>
                <a:gd name="connsiteX6" fmla="*/ 97855 w 200025"/>
                <a:gd name="connsiteY6" fmla="*/ 180475 h 180975"/>
                <a:gd name="connsiteX7" fmla="*/ 100618 w 200025"/>
                <a:gd name="connsiteY7" fmla="*/ 181142 h 180975"/>
                <a:gd name="connsiteX8" fmla="*/ 101951 w 200025"/>
                <a:gd name="connsiteY8" fmla="*/ 181142 h 180975"/>
                <a:gd name="connsiteX9" fmla="*/ 107952 w 200025"/>
                <a:gd name="connsiteY9" fmla="*/ 179523 h 180975"/>
                <a:gd name="connsiteX10" fmla="*/ 147576 w 200025"/>
                <a:gd name="connsiteY10" fmla="*/ 148185 h 180975"/>
                <a:gd name="connsiteX11" fmla="*/ 178818 w 200025"/>
                <a:gd name="connsiteY11" fmla="*/ 108561 h 180975"/>
                <a:gd name="connsiteX12" fmla="*/ 101951 w 200025"/>
                <a:gd name="connsiteY12" fmla="*/ 155710 h 180975"/>
                <a:gd name="connsiteX13" fmla="*/ 72805 w 200025"/>
                <a:gd name="connsiteY13" fmla="*/ 131802 h 180975"/>
                <a:gd name="connsiteX14" fmla="*/ 44230 w 200025"/>
                <a:gd name="connsiteY14" fmla="*/ 95893 h 180975"/>
                <a:gd name="connsiteX15" fmla="*/ 34705 w 200025"/>
                <a:gd name="connsiteY15" fmla="*/ 36076 h 180975"/>
                <a:gd name="connsiteX16" fmla="*/ 50992 w 200025"/>
                <a:gd name="connsiteY16" fmla="*/ 30552 h 180975"/>
                <a:gd name="connsiteX17" fmla="*/ 96141 w 200025"/>
                <a:gd name="connsiteY17" fmla="*/ 46173 h 180975"/>
                <a:gd name="connsiteX18" fmla="*/ 96141 w 200025"/>
                <a:gd name="connsiteY18" fmla="*/ 46173 h 180975"/>
                <a:gd name="connsiteX19" fmla="*/ 111476 w 200025"/>
                <a:gd name="connsiteY19" fmla="*/ 56555 h 180975"/>
                <a:gd name="connsiteX20" fmla="*/ 111476 w 200025"/>
                <a:gd name="connsiteY20" fmla="*/ 56555 h 180975"/>
                <a:gd name="connsiteX21" fmla="*/ 124430 w 200025"/>
                <a:gd name="connsiteY21" fmla="*/ 67509 h 180975"/>
                <a:gd name="connsiteX22" fmla="*/ 126145 w 200025"/>
                <a:gd name="connsiteY22" fmla="*/ 69033 h 180975"/>
                <a:gd name="connsiteX23" fmla="*/ 126621 w 200025"/>
                <a:gd name="connsiteY23" fmla="*/ 69509 h 180975"/>
                <a:gd name="connsiteX24" fmla="*/ 130336 w 200025"/>
                <a:gd name="connsiteY24" fmla="*/ 73129 h 180975"/>
                <a:gd name="connsiteX25" fmla="*/ 147195 w 200025"/>
                <a:gd name="connsiteY25" fmla="*/ 92179 h 180975"/>
                <a:gd name="connsiteX26" fmla="*/ 148147 w 200025"/>
                <a:gd name="connsiteY26" fmla="*/ 90559 h 180975"/>
                <a:gd name="connsiteX27" fmla="*/ 158339 w 200025"/>
                <a:gd name="connsiteY27" fmla="*/ 69033 h 180975"/>
                <a:gd name="connsiteX28" fmla="*/ 146814 w 200025"/>
                <a:gd name="connsiteY28" fmla="*/ 56555 h 180975"/>
                <a:gd name="connsiteX29" fmla="*/ 144909 w 200025"/>
                <a:gd name="connsiteY29" fmla="*/ 54745 h 180975"/>
                <a:gd name="connsiteX30" fmla="*/ 141480 w 200025"/>
                <a:gd name="connsiteY30" fmla="*/ 51412 h 180975"/>
                <a:gd name="connsiteX31" fmla="*/ 139670 w 200025"/>
                <a:gd name="connsiteY31" fmla="*/ 49792 h 180975"/>
                <a:gd name="connsiteX32" fmla="*/ 135289 w 200025"/>
                <a:gd name="connsiteY32" fmla="*/ 45887 h 180975"/>
                <a:gd name="connsiteX33" fmla="*/ 134717 w 200025"/>
                <a:gd name="connsiteY33" fmla="*/ 45315 h 180975"/>
                <a:gd name="connsiteX34" fmla="*/ 134717 w 200025"/>
                <a:gd name="connsiteY34" fmla="*/ 45315 h 180975"/>
                <a:gd name="connsiteX35" fmla="*/ 124240 w 200025"/>
                <a:gd name="connsiteY35" fmla="*/ 36933 h 180975"/>
                <a:gd name="connsiteX36" fmla="*/ 167769 w 200025"/>
                <a:gd name="connsiteY36" fmla="*/ 35981 h 180975"/>
                <a:gd name="connsiteX37" fmla="*/ 158244 w 200025"/>
                <a:gd name="connsiteY37" fmla="*/ 96560 h 180975"/>
                <a:gd name="connsiteX38" fmla="*/ 130431 w 200025"/>
                <a:gd name="connsiteY38" fmla="*/ 131707 h 180975"/>
                <a:gd name="connsiteX39" fmla="*/ 101284 w 200025"/>
                <a:gd name="connsiteY39" fmla="*/ 15561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18" y="108657"/>
                  </a:moveTo>
                  <a:cubicBezTo>
                    <a:pt x="200821" y="71986"/>
                    <a:pt x="203202" y="37886"/>
                    <a:pt x="185009" y="19693"/>
                  </a:cubicBezTo>
                  <a:cubicBezTo>
                    <a:pt x="166816" y="1501"/>
                    <a:pt x="136336" y="3691"/>
                    <a:pt x="101951" y="22360"/>
                  </a:cubicBezTo>
                  <a:cubicBezTo>
                    <a:pt x="67566" y="3310"/>
                    <a:pt x="36229" y="2453"/>
                    <a:pt x="18988" y="19693"/>
                  </a:cubicBezTo>
                  <a:cubicBezTo>
                    <a:pt x="1748" y="36933"/>
                    <a:pt x="3082" y="71509"/>
                    <a:pt x="24608" y="107895"/>
                  </a:cubicBezTo>
                  <a:cubicBezTo>
                    <a:pt x="42324" y="137039"/>
                    <a:pt x="66711" y="161557"/>
                    <a:pt x="95760" y="179428"/>
                  </a:cubicBezTo>
                  <a:lnTo>
                    <a:pt x="97855" y="180475"/>
                  </a:lnTo>
                  <a:cubicBezTo>
                    <a:pt x="98738" y="180834"/>
                    <a:pt x="99669" y="181059"/>
                    <a:pt x="100618" y="181142"/>
                  </a:cubicBezTo>
                  <a:lnTo>
                    <a:pt x="101951" y="181142"/>
                  </a:lnTo>
                  <a:cubicBezTo>
                    <a:pt x="104057" y="181125"/>
                    <a:pt x="106123" y="180568"/>
                    <a:pt x="107952" y="179523"/>
                  </a:cubicBezTo>
                  <a:cubicBezTo>
                    <a:pt x="122400" y="170748"/>
                    <a:pt x="135709" y="160223"/>
                    <a:pt x="147576" y="148185"/>
                  </a:cubicBezTo>
                  <a:cubicBezTo>
                    <a:pt x="159612" y="136341"/>
                    <a:pt x="170108" y="123028"/>
                    <a:pt x="178818" y="108561"/>
                  </a:cubicBezTo>
                  <a:moveTo>
                    <a:pt x="101951" y="155710"/>
                  </a:moveTo>
                  <a:cubicBezTo>
                    <a:pt x="91457" y="148741"/>
                    <a:pt x="81692" y="140731"/>
                    <a:pt x="72805" y="131802"/>
                  </a:cubicBezTo>
                  <a:cubicBezTo>
                    <a:pt x="61873" y="121023"/>
                    <a:pt x="52279" y="108966"/>
                    <a:pt x="44230" y="95893"/>
                  </a:cubicBezTo>
                  <a:cubicBezTo>
                    <a:pt x="28894" y="69985"/>
                    <a:pt x="25180" y="45887"/>
                    <a:pt x="34705" y="36076"/>
                  </a:cubicBezTo>
                  <a:cubicBezTo>
                    <a:pt x="39171" y="32120"/>
                    <a:pt x="45041" y="30129"/>
                    <a:pt x="50992" y="30552"/>
                  </a:cubicBezTo>
                  <a:cubicBezTo>
                    <a:pt x="67110" y="31908"/>
                    <a:pt x="82632" y="37278"/>
                    <a:pt x="96141" y="46173"/>
                  </a:cubicBezTo>
                  <a:lnTo>
                    <a:pt x="96141" y="46173"/>
                  </a:lnTo>
                  <a:cubicBezTo>
                    <a:pt x="101441" y="49347"/>
                    <a:pt x="106560" y="52814"/>
                    <a:pt x="111476" y="56555"/>
                  </a:cubicBezTo>
                  <a:lnTo>
                    <a:pt x="111476" y="56555"/>
                  </a:lnTo>
                  <a:cubicBezTo>
                    <a:pt x="115858" y="59984"/>
                    <a:pt x="120239" y="63604"/>
                    <a:pt x="124430" y="67509"/>
                  </a:cubicBezTo>
                  <a:lnTo>
                    <a:pt x="126145" y="69033"/>
                  </a:lnTo>
                  <a:lnTo>
                    <a:pt x="126621" y="69509"/>
                  </a:lnTo>
                  <a:lnTo>
                    <a:pt x="130336" y="73129"/>
                  </a:lnTo>
                  <a:cubicBezTo>
                    <a:pt x="136363" y="79106"/>
                    <a:pt x="141994" y="85470"/>
                    <a:pt x="147195" y="92179"/>
                  </a:cubicBezTo>
                  <a:lnTo>
                    <a:pt x="148147" y="90559"/>
                  </a:lnTo>
                  <a:cubicBezTo>
                    <a:pt x="152337" y="83786"/>
                    <a:pt x="155755" y="76566"/>
                    <a:pt x="158339" y="69033"/>
                  </a:cubicBezTo>
                  <a:cubicBezTo>
                    <a:pt x="154720" y="64842"/>
                    <a:pt x="150910" y="60651"/>
                    <a:pt x="146814" y="56555"/>
                  </a:cubicBezTo>
                  <a:lnTo>
                    <a:pt x="144909" y="54745"/>
                  </a:lnTo>
                  <a:lnTo>
                    <a:pt x="141480" y="51412"/>
                  </a:lnTo>
                  <a:lnTo>
                    <a:pt x="139670" y="49792"/>
                  </a:lnTo>
                  <a:lnTo>
                    <a:pt x="135289" y="45887"/>
                  </a:lnTo>
                  <a:lnTo>
                    <a:pt x="134717" y="45315"/>
                  </a:lnTo>
                  <a:lnTo>
                    <a:pt x="134717" y="45315"/>
                  </a:lnTo>
                  <a:cubicBezTo>
                    <a:pt x="131288" y="42363"/>
                    <a:pt x="127764" y="39601"/>
                    <a:pt x="124240" y="36933"/>
                  </a:cubicBezTo>
                  <a:cubicBezTo>
                    <a:pt x="143290" y="28837"/>
                    <a:pt x="159958" y="28266"/>
                    <a:pt x="167769" y="35981"/>
                  </a:cubicBezTo>
                  <a:cubicBezTo>
                    <a:pt x="177770" y="45982"/>
                    <a:pt x="173865" y="70271"/>
                    <a:pt x="158244" y="96560"/>
                  </a:cubicBezTo>
                  <a:cubicBezTo>
                    <a:pt x="150435" y="109362"/>
                    <a:pt x="141095" y="121165"/>
                    <a:pt x="130431" y="131707"/>
                  </a:cubicBezTo>
                  <a:cubicBezTo>
                    <a:pt x="121544" y="140636"/>
                    <a:pt x="111779" y="148645"/>
                    <a:pt x="101284" y="155615"/>
                  </a:cubicBezTo>
                </a:path>
              </a:pathLst>
            </a:custGeom>
            <a:solidFill>
              <a:srgbClr val="FFFFFF"/>
            </a:solidFill>
            <a:ln w="9525" cap="flat">
              <a:noFill/>
              <a:prstDash val="solid"/>
              <a:miter/>
            </a:ln>
          </p:spPr>
          <p:txBody>
            <a:bodyPr rtlCol="0" anchor="ctr"/>
            <a:lstStyle/>
            <a:p>
              <a:endParaRPr lang="fi-FI"/>
            </a:p>
          </p:txBody>
        </p:sp>
        <p:sp>
          <p:nvSpPr>
            <p:cNvPr id="49" name="Vapaamuotoinen: Muoto 48">
              <a:extLst>
                <a:ext uri="{FF2B5EF4-FFF2-40B4-BE49-F238E27FC236}">
                  <a16:creationId xmlns:a16="http://schemas.microsoft.com/office/drawing/2014/main" id="{D7B1AC6C-F483-49E9-8F7C-D9CA74A7CB45}"/>
                </a:ext>
              </a:extLst>
            </p:cNvPr>
            <p:cNvSpPr/>
            <p:nvPr/>
          </p:nvSpPr>
          <p:spPr>
            <a:xfrm>
              <a:off x="8333001" y="5018604"/>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3"/>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50" name="Vapaamuotoinen: Muoto 49">
              <a:extLst>
                <a:ext uri="{FF2B5EF4-FFF2-40B4-BE49-F238E27FC236}">
                  <a16:creationId xmlns:a16="http://schemas.microsoft.com/office/drawing/2014/main" id="{7A7A72A8-7FA4-48F8-85CB-5FDA7A27B6AE}"/>
                </a:ext>
              </a:extLst>
            </p:cNvPr>
            <p:cNvSpPr/>
            <p:nvPr/>
          </p:nvSpPr>
          <p:spPr>
            <a:xfrm>
              <a:off x="7791314" y="5017366"/>
              <a:ext cx="95250" cy="95250"/>
            </a:xfrm>
            <a:custGeom>
              <a:avLst/>
              <a:gdLst>
                <a:gd name="connsiteX0" fmla="*/ 93687 w 95250"/>
                <a:gd name="connsiteY0" fmla="*/ 93591 h 95250"/>
                <a:gd name="connsiteX1" fmla="*/ 77792 w 95250"/>
                <a:gd name="connsiteY1" fmla="*/ 93603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685 h 95250"/>
                <a:gd name="connsiteX7" fmla="*/ 93698 w 95250"/>
                <a:gd name="connsiteY7" fmla="*/ 93580 h 95250"/>
                <a:gd name="connsiteX8" fmla="*/ 93687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01" y="97984"/>
                    <a:pt x="82184" y="97989"/>
                    <a:pt x="77792" y="93603"/>
                  </a:cubicBezTo>
                  <a:cubicBezTo>
                    <a:pt x="77788" y="93599"/>
                    <a:pt x="77784" y="93595"/>
                    <a:pt x="77780" y="93591"/>
                  </a:cubicBezTo>
                  <a:lnTo>
                    <a:pt x="10438" y="26345"/>
                  </a:lnTo>
                  <a:cubicBezTo>
                    <a:pt x="6046" y="21953"/>
                    <a:pt x="6046" y="14831"/>
                    <a:pt x="10438" y="10438"/>
                  </a:cubicBezTo>
                  <a:cubicBezTo>
                    <a:pt x="14831" y="6046"/>
                    <a:pt x="21952" y="6046"/>
                    <a:pt x="26345" y="10438"/>
                  </a:cubicBezTo>
                  <a:lnTo>
                    <a:pt x="93687" y="77685"/>
                  </a:lnTo>
                  <a:cubicBezTo>
                    <a:pt x="98079" y="82071"/>
                    <a:pt x="98084" y="89187"/>
                    <a:pt x="93698" y="93580"/>
                  </a:cubicBezTo>
                  <a:cubicBezTo>
                    <a:pt x="93695" y="93583"/>
                    <a:pt x="93691" y="93587"/>
                    <a:pt x="93687" y="93591"/>
                  </a:cubicBezTo>
                </a:path>
              </a:pathLst>
            </a:custGeom>
            <a:solidFill>
              <a:srgbClr val="FFFFFF"/>
            </a:solidFill>
            <a:ln w="9525" cap="flat">
              <a:noFill/>
              <a:prstDash val="solid"/>
              <a:miter/>
            </a:ln>
          </p:spPr>
          <p:txBody>
            <a:bodyPr rtlCol="0" anchor="ctr"/>
            <a:lstStyle/>
            <a:p>
              <a:endParaRPr lang="fi-FI"/>
            </a:p>
          </p:txBody>
        </p:sp>
        <p:sp>
          <p:nvSpPr>
            <p:cNvPr id="51" name="Vapaamuotoinen: Muoto 50">
              <a:extLst>
                <a:ext uri="{FF2B5EF4-FFF2-40B4-BE49-F238E27FC236}">
                  <a16:creationId xmlns:a16="http://schemas.microsoft.com/office/drawing/2014/main" id="{043479CB-FE9D-4FAC-8800-D7FAE549422C}"/>
                </a:ext>
              </a:extLst>
            </p:cNvPr>
            <p:cNvSpPr/>
            <p:nvPr/>
          </p:nvSpPr>
          <p:spPr>
            <a:xfrm>
              <a:off x="8595185" y="5818664"/>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861 w 57150"/>
                <a:gd name="connsiteY5" fmla="*/ 34957 h 57150"/>
                <a:gd name="connsiteX6" fmla="*/ 53911 w 57150"/>
                <a:gd name="connsiteY6" fmla="*/ 18383 h 57150"/>
                <a:gd name="connsiteX7" fmla="*/ 51816 w 57150"/>
                <a:gd name="connsiteY7" fmla="*/ 17240 h 57150"/>
                <a:gd name="connsiteX8" fmla="*/ 30575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669" y="14478"/>
                    <a:pt x="18669" y="18383"/>
                  </a:cubicBezTo>
                  <a:cubicBezTo>
                    <a:pt x="14668" y="22289"/>
                    <a:pt x="10763" y="26575"/>
                    <a:pt x="7144" y="30861"/>
                  </a:cubicBezTo>
                  <a:cubicBezTo>
                    <a:pt x="9586" y="38126"/>
                    <a:pt x="12778" y="45117"/>
                    <a:pt x="16669" y="51721"/>
                  </a:cubicBezTo>
                  <a:lnTo>
                    <a:pt x="18097" y="54007"/>
                  </a:lnTo>
                  <a:cubicBezTo>
                    <a:pt x="23265" y="47298"/>
                    <a:pt x="28865" y="40935"/>
                    <a:pt x="34861" y="34957"/>
                  </a:cubicBezTo>
                  <a:cubicBezTo>
                    <a:pt x="40838" y="29017"/>
                    <a:pt x="47202" y="23480"/>
                    <a:pt x="53911" y="18383"/>
                  </a:cubicBezTo>
                  <a:lnTo>
                    <a:pt x="51816" y="17240"/>
                  </a:lnTo>
                  <a:cubicBezTo>
                    <a:pt x="45118" y="13149"/>
                    <a:pt x="37996" y="9796"/>
                    <a:pt x="30575" y="7239"/>
                  </a:cubicBezTo>
                </a:path>
              </a:pathLst>
            </a:custGeom>
            <a:solidFill>
              <a:srgbClr val="FFFFFF"/>
            </a:solidFill>
            <a:ln w="9525" cap="flat">
              <a:noFill/>
              <a:prstDash val="solid"/>
              <a:miter/>
            </a:ln>
          </p:spPr>
          <p:txBody>
            <a:bodyPr rtlCol="0" anchor="ctr"/>
            <a:lstStyle/>
            <a:p>
              <a:endParaRPr lang="fi-FI"/>
            </a:p>
          </p:txBody>
        </p:sp>
        <p:sp>
          <p:nvSpPr>
            <p:cNvPr id="52" name="Vapaamuotoinen: Muoto 51">
              <a:extLst>
                <a:ext uri="{FF2B5EF4-FFF2-40B4-BE49-F238E27FC236}">
                  <a16:creationId xmlns:a16="http://schemas.microsoft.com/office/drawing/2014/main" id="{49130F39-CF79-41A3-9689-C70F19D8CFDB}"/>
                </a:ext>
              </a:extLst>
            </p:cNvPr>
            <p:cNvSpPr/>
            <p:nvPr/>
          </p:nvSpPr>
          <p:spPr>
            <a:xfrm>
              <a:off x="8665289" y="5888578"/>
              <a:ext cx="95250" cy="95250"/>
            </a:xfrm>
            <a:custGeom>
              <a:avLst/>
              <a:gdLst>
                <a:gd name="connsiteX0" fmla="*/ 80772 w 95250"/>
                <a:gd name="connsiteY0" fmla="*/ 7144 h 95250"/>
                <a:gd name="connsiteX1" fmla="*/ 80772 w 95250"/>
                <a:gd name="connsiteY1" fmla="*/ 7144 h 95250"/>
                <a:gd name="connsiteX2" fmla="*/ 73342 w 95250"/>
                <a:gd name="connsiteY2" fmla="*/ 18479 h 95250"/>
                <a:gd name="connsiteX3" fmla="*/ 72580 w 95250"/>
                <a:gd name="connsiteY3" fmla="*/ 19526 h 95250"/>
                <a:gd name="connsiteX4" fmla="*/ 70199 w 95250"/>
                <a:gd name="connsiteY4" fmla="*/ 22765 h 95250"/>
                <a:gd name="connsiteX5" fmla="*/ 68485 w 95250"/>
                <a:gd name="connsiteY5" fmla="*/ 25146 h 95250"/>
                <a:gd name="connsiteX6" fmla="*/ 64294 w 95250"/>
                <a:gd name="connsiteY6" fmla="*/ 30385 h 95250"/>
                <a:gd name="connsiteX7" fmla="*/ 60769 w 95250"/>
                <a:gd name="connsiteY7" fmla="*/ 60865 h 95250"/>
                <a:gd name="connsiteX8" fmla="*/ 60769 w 95250"/>
                <a:gd name="connsiteY8" fmla="*/ 60865 h 95250"/>
                <a:gd name="connsiteX9" fmla="*/ 30480 w 95250"/>
                <a:gd name="connsiteY9" fmla="*/ 64294 h 95250"/>
                <a:gd name="connsiteX10" fmla="*/ 7144 w 95250"/>
                <a:gd name="connsiteY10" fmla="*/ 80867 h 95250"/>
                <a:gd name="connsiteX11" fmla="*/ 13335 w 95250"/>
                <a:gd name="connsiteY11" fmla="*/ 83344 h 95250"/>
                <a:gd name="connsiteX12" fmla="*/ 44577 w 95250"/>
                <a:gd name="connsiteY12" fmla="*/ 89630 h 95250"/>
                <a:gd name="connsiteX13" fmla="*/ 77248 w 95250"/>
                <a:gd name="connsiteY13" fmla="*/ 77248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0953"/>
                    <a:pt x="75914" y="14764"/>
                    <a:pt x="73342" y="18479"/>
                  </a:cubicBezTo>
                  <a:lnTo>
                    <a:pt x="72580" y="19526"/>
                  </a:lnTo>
                  <a:lnTo>
                    <a:pt x="70199" y="22765"/>
                  </a:lnTo>
                  <a:lnTo>
                    <a:pt x="68485" y="25146"/>
                  </a:lnTo>
                  <a:lnTo>
                    <a:pt x="64294" y="30385"/>
                  </a:lnTo>
                  <a:cubicBezTo>
                    <a:pt x="67723" y="43910"/>
                    <a:pt x="66770" y="54864"/>
                    <a:pt x="60769" y="60865"/>
                  </a:cubicBezTo>
                  <a:lnTo>
                    <a:pt x="60769" y="60865"/>
                  </a:lnTo>
                  <a:cubicBezTo>
                    <a:pt x="54959" y="66580"/>
                    <a:pt x="44005" y="67723"/>
                    <a:pt x="30480" y="64294"/>
                  </a:cubicBezTo>
                  <a:cubicBezTo>
                    <a:pt x="23089" y="70345"/>
                    <a:pt x="15292" y="75883"/>
                    <a:pt x="7144" y="80867"/>
                  </a:cubicBezTo>
                  <a:lnTo>
                    <a:pt x="13335" y="83344"/>
                  </a:lnTo>
                  <a:cubicBezTo>
                    <a:pt x="23298" y="87259"/>
                    <a:pt x="33874" y="89388"/>
                    <a:pt x="44577" y="89630"/>
                  </a:cubicBezTo>
                  <a:cubicBezTo>
                    <a:pt x="56700" y="90131"/>
                    <a:pt x="68502" y="85658"/>
                    <a:pt x="77248" y="77248"/>
                  </a:cubicBezTo>
                  <a:cubicBezTo>
                    <a:pt x="92297" y="62293"/>
                    <a:pt x="93250" y="36480"/>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53" name="Vapaamuotoinen: Muoto 52">
              <a:extLst>
                <a:ext uri="{FF2B5EF4-FFF2-40B4-BE49-F238E27FC236}">
                  <a16:creationId xmlns:a16="http://schemas.microsoft.com/office/drawing/2014/main" id="{A874EC3D-2BC9-49A4-91A2-713ABFCC0D56}"/>
                </a:ext>
              </a:extLst>
            </p:cNvPr>
            <p:cNvSpPr/>
            <p:nvPr/>
          </p:nvSpPr>
          <p:spPr>
            <a:xfrm>
              <a:off x="8557148" y="5888197"/>
              <a:ext cx="95250" cy="95250"/>
            </a:xfrm>
            <a:custGeom>
              <a:avLst/>
              <a:gdLst>
                <a:gd name="connsiteX0" fmla="*/ 35751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389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055"/>
                    <a:pt x="28988" y="44005"/>
                    <a:pt x="32417" y="30575"/>
                  </a:cubicBezTo>
                  <a:cubicBezTo>
                    <a:pt x="26364" y="23153"/>
                    <a:pt x="20826" y="15324"/>
                    <a:pt x="15844" y="7144"/>
                  </a:cubicBezTo>
                  <a:cubicBezTo>
                    <a:pt x="3271" y="36386"/>
                    <a:pt x="4223" y="62294"/>
                    <a:pt x="19368" y="77438"/>
                  </a:cubicBezTo>
                  <a:cubicBezTo>
                    <a:pt x="34513" y="92583"/>
                    <a:pt x="60230" y="93440"/>
                    <a:pt x="89472" y="80963"/>
                  </a:cubicBezTo>
                  <a:cubicBezTo>
                    <a:pt x="81324" y="75978"/>
                    <a:pt x="73526" y="70440"/>
                    <a:pt x="66136" y="64389"/>
                  </a:cubicBezTo>
                  <a:cubicBezTo>
                    <a:pt x="52705" y="67818"/>
                    <a:pt x="41752" y="66866"/>
                    <a:pt x="35751" y="60960"/>
                  </a:cubicBezTo>
                </a:path>
              </a:pathLst>
            </a:custGeom>
            <a:solidFill>
              <a:srgbClr val="FFFFFF"/>
            </a:solidFill>
            <a:ln w="9525" cap="flat">
              <a:noFill/>
              <a:prstDash val="solid"/>
              <a:miter/>
            </a:ln>
          </p:spPr>
          <p:txBody>
            <a:bodyPr rtlCol="0" anchor="ctr"/>
            <a:lstStyle/>
            <a:p>
              <a:endParaRPr lang="fi-FI"/>
            </a:p>
          </p:txBody>
        </p:sp>
        <p:sp>
          <p:nvSpPr>
            <p:cNvPr id="54" name="Vapaamuotoinen: Muoto 53">
              <a:extLst>
                <a:ext uri="{FF2B5EF4-FFF2-40B4-BE49-F238E27FC236}">
                  <a16:creationId xmlns:a16="http://schemas.microsoft.com/office/drawing/2014/main" id="{9166D1BC-2AC9-4C8C-983F-F125D400DAD1}"/>
                </a:ext>
              </a:extLst>
            </p:cNvPr>
            <p:cNvSpPr/>
            <p:nvPr/>
          </p:nvSpPr>
          <p:spPr>
            <a:xfrm>
              <a:off x="8557566" y="5780269"/>
              <a:ext cx="200025" cy="180975"/>
            </a:xfrm>
            <a:custGeom>
              <a:avLst/>
              <a:gdLst>
                <a:gd name="connsiteX0" fmla="*/ 178779 w 200025"/>
                <a:gd name="connsiteY0" fmla="*/ 108690 h 180975"/>
                <a:gd name="connsiteX1" fmla="*/ 184875 w 200025"/>
                <a:gd name="connsiteY1" fmla="*/ 19727 h 180975"/>
                <a:gd name="connsiteX2" fmla="*/ 101913 w 200025"/>
                <a:gd name="connsiteY2" fmla="*/ 22393 h 180975"/>
                <a:gd name="connsiteX3" fmla="*/ 18950 w 200025"/>
                <a:gd name="connsiteY3" fmla="*/ 19727 h 180975"/>
                <a:gd name="connsiteX4" fmla="*/ 24570 w 200025"/>
                <a:gd name="connsiteY4" fmla="*/ 107928 h 180975"/>
                <a:gd name="connsiteX5" fmla="*/ 95721 w 200025"/>
                <a:gd name="connsiteY5" fmla="*/ 179461 h 180975"/>
                <a:gd name="connsiteX6" fmla="*/ 97722 w 200025"/>
                <a:gd name="connsiteY6" fmla="*/ 180508 h 180975"/>
                <a:gd name="connsiteX7" fmla="*/ 100579 w 200025"/>
                <a:gd name="connsiteY7" fmla="*/ 181175 h 180975"/>
                <a:gd name="connsiteX8" fmla="*/ 101913 w 200025"/>
                <a:gd name="connsiteY8" fmla="*/ 181175 h 180975"/>
                <a:gd name="connsiteX9" fmla="*/ 107913 w 200025"/>
                <a:gd name="connsiteY9" fmla="*/ 179461 h 180975"/>
                <a:gd name="connsiteX10" fmla="*/ 147538 w 200025"/>
                <a:gd name="connsiteY10" fmla="*/ 148218 h 180975"/>
                <a:gd name="connsiteX11" fmla="*/ 178780 w 200025"/>
                <a:gd name="connsiteY11" fmla="*/ 108595 h 180975"/>
                <a:gd name="connsiteX12" fmla="*/ 101913 w 200025"/>
                <a:gd name="connsiteY12" fmla="*/ 156220 h 180975"/>
                <a:gd name="connsiteX13" fmla="*/ 72766 w 200025"/>
                <a:gd name="connsiteY13" fmla="*/ 132216 h 180975"/>
                <a:gd name="connsiteX14" fmla="*/ 44191 w 200025"/>
                <a:gd name="connsiteY14" fmla="*/ 96402 h 180975"/>
                <a:gd name="connsiteX15" fmla="*/ 34666 w 200025"/>
                <a:gd name="connsiteY15" fmla="*/ 36586 h 180975"/>
                <a:gd name="connsiteX16" fmla="*/ 51049 w 200025"/>
                <a:gd name="connsiteY16" fmla="*/ 31061 h 180975"/>
                <a:gd name="connsiteX17" fmla="*/ 96198 w 200025"/>
                <a:gd name="connsiteY17" fmla="*/ 46587 h 180975"/>
                <a:gd name="connsiteX18" fmla="*/ 96198 w 200025"/>
                <a:gd name="connsiteY18" fmla="*/ 46587 h 180975"/>
                <a:gd name="connsiteX19" fmla="*/ 96198 w 200025"/>
                <a:gd name="connsiteY19" fmla="*/ 46587 h 180975"/>
                <a:gd name="connsiteX20" fmla="*/ 111533 w 200025"/>
                <a:gd name="connsiteY20" fmla="*/ 57065 h 180975"/>
                <a:gd name="connsiteX21" fmla="*/ 111533 w 200025"/>
                <a:gd name="connsiteY21" fmla="*/ 57065 h 180975"/>
                <a:gd name="connsiteX22" fmla="*/ 124582 w 200025"/>
                <a:gd name="connsiteY22" fmla="*/ 68018 h 180975"/>
                <a:gd name="connsiteX23" fmla="*/ 126201 w 200025"/>
                <a:gd name="connsiteY23" fmla="*/ 69542 h 180975"/>
                <a:gd name="connsiteX24" fmla="*/ 126773 w 200025"/>
                <a:gd name="connsiteY24" fmla="*/ 70018 h 180975"/>
                <a:gd name="connsiteX25" fmla="*/ 130488 w 200025"/>
                <a:gd name="connsiteY25" fmla="*/ 73638 h 180975"/>
                <a:gd name="connsiteX26" fmla="*/ 147252 w 200025"/>
                <a:gd name="connsiteY26" fmla="*/ 92688 h 180975"/>
                <a:gd name="connsiteX27" fmla="*/ 148299 w 200025"/>
                <a:gd name="connsiteY27" fmla="*/ 91069 h 180975"/>
                <a:gd name="connsiteX28" fmla="*/ 158491 w 200025"/>
                <a:gd name="connsiteY28" fmla="*/ 69542 h 180975"/>
                <a:gd name="connsiteX29" fmla="*/ 146966 w 200025"/>
                <a:gd name="connsiteY29" fmla="*/ 57065 h 180975"/>
                <a:gd name="connsiteX30" fmla="*/ 145061 w 200025"/>
                <a:gd name="connsiteY30" fmla="*/ 55255 h 180975"/>
                <a:gd name="connsiteX31" fmla="*/ 141632 w 200025"/>
                <a:gd name="connsiteY31" fmla="*/ 51921 h 180975"/>
                <a:gd name="connsiteX32" fmla="*/ 139822 w 200025"/>
                <a:gd name="connsiteY32" fmla="*/ 50302 h 180975"/>
                <a:gd name="connsiteX33" fmla="*/ 135441 w 200025"/>
                <a:gd name="connsiteY33" fmla="*/ 46397 h 180975"/>
                <a:gd name="connsiteX34" fmla="*/ 134869 w 200025"/>
                <a:gd name="connsiteY34" fmla="*/ 45825 h 180975"/>
                <a:gd name="connsiteX35" fmla="*/ 134869 w 200025"/>
                <a:gd name="connsiteY35" fmla="*/ 45825 h 180975"/>
                <a:gd name="connsiteX36" fmla="*/ 124487 w 200025"/>
                <a:gd name="connsiteY36" fmla="*/ 37443 h 180975"/>
                <a:gd name="connsiteX37" fmla="*/ 168016 w 200025"/>
                <a:gd name="connsiteY37" fmla="*/ 36490 h 180975"/>
                <a:gd name="connsiteX38" fmla="*/ 158491 w 200025"/>
                <a:gd name="connsiteY38" fmla="*/ 96974 h 180975"/>
                <a:gd name="connsiteX39" fmla="*/ 101341 w 200025"/>
                <a:gd name="connsiteY39" fmla="*/ 1561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779" y="108690"/>
                  </a:moveTo>
                  <a:cubicBezTo>
                    <a:pt x="200782" y="72019"/>
                    <a:pt x="203163" y="37919"/>
                    <a:pt x="184875" y="19727"/>
                  </a:cubicBezTo>
                  <a:cubicBezTo>
                    <a:pt x="166587" y="1534"/>
                    <a:pt x="136298" y="3629"/>
                    <a:pt x="101913" y="22393"/>
                  </a:cubicBezTo>
                  <a:cubicBezTo>
                    <a:pt x="67527" y="3343"/>
                    <a:pt x="36095" y="2486"/>
                    <a:pt x="18950" y="19727"/>
                  </a:cubicBezTo>
                  <a:cubicBezTo>
                    <a:pt x="1805" y="36967"/>
                    <a:pt x="3043" y="71543"/>
                    <a:pt x="24570" y="107928"/>
                  </a:cubicBezTo>
                  <a:cubicBezTo>
                    <a:pt x="42285" y="137072"/>
                    <a:pt x="66672" y="161590"/>
                    <a:pt x="95721" y="179461"/>
                  </a:cubicBezTo>
                  <a:lnTo>
                    <a:pt x="97722" y="180508"/>
                  </a:lnTo>
                  <a:cubicBezTo>
                    <a:pt x="98651" y="180820"/>
                    <a:pt x="99608" y="181044"/>
                    <a:pt x="100579" y="181175"/>
                  </a:cubicBezTo>
                  <a:lnTo>
                    <a:pt x="101913" y="181175"/>
                  </a:lnTo>
                  <a:cubicBezTo>
                    <a:pt x="104031" y="181156"/>
                    <a:pt x="106105" y="180564"/>
                    <a:pt x="107913" y="179461"/>
                  </a:cubicBezTo>
                  <a:cubicBezTo>
                    <a:pt x="122347" y="170703"/>
                    <a:pt x="135654" y="160211"/>
                    <a:pt x="147538" y="148218"/>
                  </a:cubicBezTo>
                  <a:cubicBezTo>
                    <a:pt x="159546" y="136349"/>
                    <a:pt x="170040" y="123040"/>
                    <a:pt x="178780" y="108595"/>
                  </a:cubicBezTo>
                  <a:moveTo>
                    <a:pt x="101913" y="156220"/>
                  </a:moveTo>
                  <a:cubicBezTo>
                    <a:pt x="91395" y="149245"/>
                    <a:pt x="81628" y="141201"/>
                    <a:pt x="72766" y="132216"/>
                  </a:cubicBezTo>
                  <a:cubicBezTo>
                    <a:pt x="61815" y="121490"/>
                    <a:pt x="52218" y="109462"/>
                    <a:pt x="44191" y="96402"/>
                  </a:cubicBezTo>
                  <a:cubicBezTo>
                    <a:pt x="28856" y="70495"/>
                    <a:pt x="25141" y="46397"/>
                    <a:pt x="34666" y="36586"/>
                  </a:cubicBezTo>
                  <a:cubicBezTo>
                    <a:pt x="39178" y="32643"/>
                    <a:pt x="45072" y="30656"/>
                    <a:pt x="51049" y="31061"/>
                  </a:cubicBezTo>
                  <a:cubicBezTo>
                    <a:pt x="67148" y="32436"/>
                    <a:pt x="82658" y="37769"/>
                    <a:pt x="96198" y="46587"/>
                  </a:cubicBezTo>
                  <a:cubicBezTo>
                    <a:pt x="96198" y="46587"/>
                    <a:pt x="95721" y="46587"/>
                    <a:pt x="96198" y="46587"/>
                  </a:cubicBezTo>
                  <a:lnTo>
                    <a:pt x="96198" y="46587"/>
                  </a:lnTo>
                  <a:cubicBezTo>
                    <a:pt x="101055" y="49635"/>
                    <a:pt x="106770" y="53350"/>
                    <a:pt x="111533" y="57065"/>
                  </a:cubicBezTo>
                  <a:lnTo>
                    <a:pt x="111533" y="57065"/>
                  </a:lnTo>
                  <a:cubicBezTo>
                    <a:pt x="116010" y="60398"/>
                    <a:pt x="120296" y="64113"/>
                    <a:pt x="124582" y="68018"/>
                  </a:cubicBezTo>
                  <a:cubicBezTo>
                    <a:pt x="125167" y="68476"/>
                    <a:pt x="125709" y="68986"/>
                    <a:pt x="126201" y="69542"/>
                  </a:cubicBezTo>
                  <a:lnTo>
                    <a:pt x="126773" y="70018"/>
                  </a:lnTo>
                  <a:lnTo>
                    <a:pt x="130488" y="73638"/>
                  </a:lnTo>
                  <a:cubicBezTo>
                    <a:pt x="136484" y="79616"/>
                    <a:pt x="142084" y="85980"/>
                    <a:pt x="147252" y="92688"/>
                  </a:cubicBezTo>
                  <a:cubicBezTo>
                    <a:pt x="147634" y="92171"/>
                    <a:pt x="147984" y="91630"/>
                    <a:pt x="148299" y="91069"/>
                  </a:cubicBezTo>
                  <a:cubicBezTo>
                    <a:pt x="152471" y="84286"/>
                    <a:pt x="155888" y="77068"/>
                    <a:pt x="158491" y="69542"/>
                  </a:cubicBezTo>
                  <a:cubicBezTo>
                    <a:pt x="154872" y="65351"/>
                    <a:pt x="151062" y="61160"/>
                    <a:pt x="146966" y="57065"/>
                  </a:cubicBezTo>
                  <a:lnTo>
                    <a:pt x="145061" y="55255"/>
                  </a:lnTo>
                  <a:lnTo>
                    <a:pt x="141632" y="51921"/>
                  </a:lnTo>
                  <a:lnTo>
                    <a:pt x="139822" y="50302"/>
                  </a:lnTo>
                  <a:lnTo>
                    <a:pt x="135441" y="46397"/>
                  </a:lnTo>
                  <a:lnTo>
                    <a:pt x="134869" y="45825"/>
                  </a:lnTo>
                  <a:lnTo>
                    <a:pt x="134869" y="45825"/>
                  </a:lnTo>
                  <a:cubicBezTo>
                    <a:pt x="131440" y="42872"/>
                    <a:pt x="128011" y="40110"/>
                    <a:pt x="124487" y="37443"/>
                  </a:cubicBezTo>
                  <a:cubicBezTo>
                    <a:pt x="143537" y="29346"/>
                    <a:pt x="160206" y="28680"/>
                    <a:pt x="168016" y="36490"/>
                  </a:cubicBezTo>
                  <a:cubicBezTo>
                    <a:pt x="177541" y="46015"/>
                    <a:pt x="174112" y="70781"/>
                    <a:pt x="158491" y="96974"/>
                  </a:cubicBezTo>
                  <a:cubicBezTo>
                    <a:pt x="143911" y="120567"/>
                    <a:pt x="124419" y="140741"/>
                    <a:pt x="101341" y="156125"/>
                  </a:cubicBezTo>
                </a:path>
              </a:pathLst>
            </a:custGeom>
            <a:solidFill>
              <a:srgbClr val="FFFFFF"/>
            </a:solidFill>
            <a:ln w="9525" cap="flat">
              <a:noFill/>
              <a:prstDash val="solid"/>
              <a:miter/>
            </a:ln>
          </p:spPr>
          <p:txBody>
            <a:bodyPr rtlCol="0" anchor="ctr"/>
            <a:lstStyle/>
            <a:p>
              <a:endParaRPr lang="fi-FI"/>
            </a:p>
          </p:txBody>
        </p:sp>
        <p:sp>
          <p:nvSpPr>
            <p:cNvPr id="55" name="Vapaamuotoinen: Muoto 54">
              <a:extLst>
                <a:ext uri="{FF2B5EF4-FFF2-40B4-BE49-F238E27FC236}">
                  <a16:creationId xmlns:a16="http://schemas.microsoft.com/office/drawing/2014/main" id="{2F41A6CF-FE4B-48BB-BF26-0D2A5CF16B5F}"/>
                </a:ext>
              </a:extLst>
            </p:cNvPr>
            <p:cNvSpPr/>
            <p:nvPr/>
          </p:nvSpPr>
          <p:spPr>
            <a:xfrm>
              <a:off x="8876307" y="5562450"/>
              <a:ext cx="95250" cy="95250"/>
            </a:xfrm>
            <a:custGeom>
              <a:avLst/>
              <a:gdLst>
                <a:gd name="connsiteX0" fmla="*/ 93591 w 95250"/>
                <a:gd name="connsiteY0" fmla="*/ 25805 h 95250"/>
                <a:gd name="connsiteX1" fmla="*/ 26345 w 95250"/>
                <a:gd name="connsiteY1" fmla="*/ 93147 h 95250"/>
                <a:gd name="connsiteX2" fmla="*/ 10438 w 95250"/>
                <a:gd name="connsiteY2" fmla="*/ 93147 h 95250"/>
                <a:gd name="connsiteX3" fmla="*/ 10438 w 95250"/>
                <a:gd name="connsiteY3" fmla="*/ 77240 h 95250"/>
                <a:gd name="connsiteX4" fmla="*/ 77780 w 95250"/>
                <a:gd name="connsiteY4" fmla="*/ 9898 h 95250"/>
                <a:gd name="connsiteX5" fmla="*/ 93636 w 95250"/>
                <a:gd name="connsiteY5" fmla="*/ 11013 h 95250"/>
                <a:gd name="connsiteX6" fmla="*/ 93591 w 95250"/>
                <a:gd name="connsiteY6" fmla="*/ 2580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5805"/>
                  </a:moveTo>
                  <a:lnTo>
                    <a:pt x="26345" y="93147"/>
                  </a:lnTo>
                  <a:cubicBezTo>
                    <a:pt x="21952" y="97539"/>
                    <a:pt x="14831" y="97539"/>
                    <a:pt x="10438" y="93147"/>
                  </a:cubicBezTo>
                  <a:cubicBezTo>
                    <a:pt x="6046" y="88754"/>
                    <a:pt x="6046" y="81632"/>
                    <a:pt x="10438" y="77240"/>
                  </a:cubicBezTo>
                  <a:lnTo>
                    <a:pt x="77780" y="9898"/>
                  </a:lnTo>
                  <a:cubicBezTo>
                    <a:pt x="82466" y="5828"/>
                    <a:pt x="89565" y="6326"/>
                    <a:pt x="93636" y="11013"/>
                  </a:cubicBezTo>
                  <a:cubicBezTo>
                    <a:pt x="97325" y="15260"/>
                    <a:pt x="97306" y="21580"/>
                    <a:pt x="93591" y="25805"/>
                  </a:cubicBezTo>
                </a:path>
              </a:pathLst>
            </a:custGeom>
            <a:solidFill>
              <a:srgbClr val="FFFFFF"/>
            </a:solidFill>
            <a:ln w="9525" cap="flat">
              <a:noFill/>
              <a:prstDash val="solid"/>
              <a:miter/>
            </a:ln>
          </p:spPr>
          <p:txBody>
            <a:bodyPr rtlCol="0" anchor="ctr"/>
            <a:lstStyle/>
            <a:p>
              <a:endParaRPr lang="fi-FI"/>
            </a:p>
          </p:txBody>
        </p:sp>
        <p:sp>
          <p:nvSpPr>
            <p:cNvPr id="56" name="Vapaamuotoinen: Muoto 55">
              <a:extLst>
                <a:ext uri="{FF2B5EF4-FFF2-40B4-BE49-F238E27FC236}">
                  <a16:creationId xmlns:a16="http://schemas.microsoft.com/office/drawing/2014/main" id="{0CA54073-F691-43CC-8335-6FB18427D7DA}"/>
                </a:ext>
              </a:extLst>
            </p:cNvPr>
            <p:cNvSpPr/>
            <p:nvPr/>
          </p:nvSpPr>
          <p:spPr>
            <a:xfrm>
              <a:off x="8335160" y="5560786"/>
              <a:ext cx="95250" cy="95250"/>
            </a:xfrm>
            <a:custGeom>
              <a:avLst/>
              <a:gdLst>
                <a:gd name="connsiteX0" fmla="*/ 93051 w 95250"/>
                <a:gd name="connsiteY0" fmla="*/ 93096 h 95250"/>
                <a:gd name="connsiteX1" fmla="*/ 77156 w 95250"/>
                <a:gd name="connsiteY1" fmla="*/ 93108 h 95250"/>
                <a:gd name="connsiteX2" fmla="*/ 77145 w 95250"/>
                <a:gd name="connsiteY2" fmla="*/ 93096 h 95250"/>
                <a:gd name="connsiteX3" fmla="*/ 9898 w 95250"/>
                <a:gd name="connsiteY3" fmla="*/ 25754 h 95250"/>
                <a:gd name="connsiteX4" fmla="*/ 11013 w 95250"/>
                <a:gd name="connsiteY4" fmla="*/ 9898 h 95250"/>
                <a:gd name="connsiteX5" fmla="*/ 25805 w 95250"/>
                <a:gd name="connsiteY5" fmla="*/ 9942 h 95250"/>
                <a:gd name="connsiteX6" fmla="*/ 93051 w 95250"/>
                <a:gd name="connsiteY6" fmla="*/ 77189 h 95250"/>
                <a:gd name="connsiteX7" fmla="*/ 93063 w 95250"/>
                <a:gd name="connsiteY7" fmla="*/ 93084 h 95250"/>
                <a:gd name="connsiteX8" fmla="*/ 93051 w 95250"/>
                <a:gd name="connsiteY8" fmla="*/ 930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051" y="93096"/>
                  </a:moveTo>
                  <a:cubicBezTo>
                    <a:pt x="88665" y="97489"/>
                    <a:pt x="81549" y="97494"/>
                    <a:pt x="77156" y="93108"/>
                  </a:cubicBezTo>
                  <a:cubicBezTo>
                    <a:pt x="77152" y="93103"/>
                    <a:pt x="77149" y="93100"/>
                    <a:pt x="77145" y="93096"/>
                  </a:cubicBezTo>
                  <a:lnTo>
                    <a:pt x="9898" y="25754"/>
                  </a:lnTo>
                  <a:cubicBezTo>
                    <a:pt x="5827" y="21068"/>
                    <a:pt x="6327" y="13969"/>
                    <a:pt x="11013" y="9898"/>
                  </a:cubicBezTo>
                  <a:cubicBezTo>
                    <a:pt x="15260" y="6209"/>
                    <a:pt x="21580" y="6228"/>
                    <a:pt x="25805" y="9942"/>
                  </a:cubicBezTo>
                  <a:lnTo>
                    <a:pt x="93051" y="77189"/>
                  </a:lnTo>
                  <a:cubicBezTo>
                    <a:pt x="97444" y="81575"/>
                    <a:pt x="97449" y="88692"/>
                    <a:pt x="93063" y="93084"/>
                  </a:cubicBezTo>
                  <a:cubicBezTo>
                    <a:pt x="93059" y="93088"/>
                    <a:pt x="93055" y="93092"/>
                    <a:pt x="93051" y="93096"/>
                  </a:cubicBezTo>
                </a:path>
              </a:pathLst>
            </a:custGeom>
            <a:solidFill>
              <a:srgbClr val="FFFFFF"/>
            </a:solidFill>
            <a:ln w="9525" cap="flat">
              <a:noFill/>
              <a:prstDash val="solid"/>
              <a:miter/>
            </a:ln>
          </p:spPr>
          <p:txBody>
            <a:bodyPr rtlCol="0" anchor="ctr"/>
            <a:lstStyle/>
            <a:p>
              <a:endParaRPr lang="fi-FI"/>
            </a:p>
          </p:txBody>
        </p:sp>
        <p:sp>
          <p:nvSpPr>
            <p:cNvPr id="57" name="Vapaamuotoinen: Muoto 56">
              <a:extLst>
                <a:ext uri="{FF2B5EF4-FFF2-40B4-BE49-F238E27FC236}">
                  <a16:creationId xmlns:a16="http://schemas.microsoft.com/office/drawing/2014/main" id="{97E5181D-FBE7-4B06-B303-39AEA6DBEDDD}"/>
                </a:ext>
              </a:extLst>
            </p:cNvPr>
            <p:cNvSpPr/>
            <p:nvPr/>
          </p:nvSpPr>
          <p:spPr>
            <a:xfrm>
              <a:off x="9419612" y="6105215"/>
              <a:ext cx="95250" cy="95250"/>
            </a:xfrm>
            <a:custGeom>
              <a:avLst/>
              <a:gdLst>
                <a:gd name="connsiteX0" fmla="*/ 93591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685 w 95250"/>
                <a:gd name="connsiteY4" fmla="*/ 10438 h 95250"/>
                <a:gd name="connsiteX5" fmla="*/ 93592 w 95250"/>
                <a:gd name="connsiteY5" fmla="*/ 10438 h 95250"/>
                <a:gd name="connsiteX6" fmla="*/ 93592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6345"/>
                  </a:moveTo>
                  <a:lnTo>
                    <a:pt x="26345" y="93687"/>
                  </a:lnTo>
                  <a:cubicBezTo>
                    <a:pt x="21953" y="98079"/>
                    <a:pt x="14831" y="98079"/>
                    <a:pt x="10438" y="93687"/>
                  </a:cubicBezTo>
                  <a:cubicBezTo>
                    <a:pt x="6046" y="89294"/>
                    <a:pt x="6046" y="82172"/>
                    <a:pt x="10438" y="77780"/>
                  </a:cubicBezTo>
                  <a:lnTo>
                    <a:pt x="77685" y="10438"/>
                  </a:lnTo>
                  <a:cubicBezTo>
                    <a:pt x="82077" y="6046"/>
                    <a:pt x="89199" y="6046"/>
                    <a:pt x="93592" y="10438"/>
                  </a:cubicBezTo>
                  <a:cubicBezTo>
                    <a:pt x="97984" y="14831"/>
                    <a:pt x="97984" y="21953"/>
                    <a:pt x="93592" y="26345"/>
                  </a:cubicBezTo>
                </a:path>
              </a:pathLst>
            </a:custGeom>
            <a:solidFill>
              <a:srgbClr val="FFFFFF"/>
            </a:solidFill>
            <a:ln w="9525" cap="flat">
              <a:noFill/>
              <a:prstDash val="solid"/>
              <a:miter/>
            </a:ln>
          </p:spPr>
          <p:txBody>
            <a:bodyPr rtlCol="0" anchor="ctr"/>
            <a:lstStyle/>
            <a:p>
              <a:endParaRPr lang="fi-FI"/>
            </a:p>
          </p:txBody>
        </p:sp>
        <p:sp>
          <p:nvSpPr>
            <p:cNvPr id="58" name="Vapaamuotoinen: Muoto 57">
              <a:extLst>
                <a:ext uri="{FF2B5EF4-FFF2-40B4-BE49-F238E27FC236}">
                  <a16:creationId xmlns:a16="http://schemas.microsoft.com/office/drawing/2014/main" id="{98974182-6A98-4C84-AF2D-E1F23844F0F4}"/>
                </a:ext>
              </a:extLst>
            </p:cNvPr>
            <p:cNvSpPr/>
            <p:nvPr/>
          </p:nvSpPr>
          <p:spPr>
            <a:xfrm>
              <a:off x="8877351" y="6103263"/>
              <a:ext cx="95250" cy="95250"/>
            </a:xfrm>
            <a:custGeom>
              <a:avLst/>
              <a:gdLst>
                <a:gd name="connsiteX0" fmla="*/ 94166 w 95250"/>
                <a:gd name="connsiteY0" fmla="*/ 94020 h 95250"/>
                <a:gd name="connsiteX1" fmla="*/ 78271 w 95250"/>
                <a:gd name="connsiteY1" fmla="*/ 94031 h 95250"/>
                <a:gd name="connsiteX2" fmla="*/ 78259 w 95250"/>
                <a:gd name="connsiteY2" fmla="*/ 94020 h 95250"/>
                <a:gd name="connsiteX3" fmla="*/ 11013 w 95250"/>
                <a:gd name="connsiteY3" fmla="*/ 26869 h 95250"/>
                <a:gd name="connsiteX4" fmla="*/ 9898 w 95250"/>
                <a:gd name="connsiteY4" fmla="*/ 11013 h 95250"/>
                <a:gd name="connsiteX5" fmla="*/ 25754 w 95250"/>
                <a:gd name="connsiteY5" fmla="*/ 9898 h 95250"/>
                <a:gd name="connsiteX6" fmla="*/ 26824 w 95250"/>
                <a:gd name="connsiteY6" fmla="*/ 10962 h 95250"/>
                <a:gd name="connsiteX7" fmla="*/ 94166 w 95250"/>
                <a:gd name="connsiteY7" fmla="*/ 78304 h 95250"/>
                <a:gd name="connsiteX8" fmla="*/ 94178 w 95250"/>
                <a:gd name="connsiteY8" fmla="*/ 94199 h 95250"/>
                <a:gd name="connsiteX9" fmla="*/ 94166 w 95250"/>
                <a:gd name="connsiteY9" fmla="*/ 9421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95250">
                  <a:moveTo>
                    <a:pt x="94166" y="94020"/>
                  </a:moveTo>
                  <a:cubicBezTo>
                    <a:pt x="89780" y="98413"/>
                    <a:pt x="82663" y="98418"/>
                    <a:pt x="78271" y="94031"/>
                  </a:cubicBezTo>
                  <a:cubicBezTo>
                    <a:pt x="78267" y="94027"/>
                    <a:pt x="78263" y="94024"/>
                    <a:pt x="78259" y="94020"/>
                  </a:cubicBezTo>
                  <a:lnTo>
                    <a:pt x="11013" y="26869"/>
                  </a:lnTo>
                  <a:cubicBezTo>
                    <a:pt x="6326" y="22798"/>
                    <a:pt x="5827" y="15699"/>
                    <a:pt x="9898" y="11013"/>
                  </a:cubicBezTo>
                  <a:cubicBezTo>
                    <a:pt x="13969" y="6326"/>
                    <a:pt x="21068" y="5828"/>
                    <a:pt x="25754" y="9898"/>
                  </a:cubicBezTo>
                  <a:cubicBezTo>
                    <a:pt x="26134" y="10228"/>
                    <a:pt x="26492" y="10584"/>
                    <a:pt x="26824" y="10962"/>
                  </a:cubicBezTo>
                  <a:lnTo>
                    <a:pt x="94166" y="78304"/>
                  </a:lnTo>
                  <a:cubicBezTo>
                    <a:pt x="98558" y="82690"/>
                    <a:pt x="98564" y="89807"/>
                    <a:pt x="94178" y="94199"/>
                  </a:cubicBezTo>
                  <a:cubicBezTo>
                    <a:pt x="94174" y="94203"/>
                    <a:pt x="94170" y="94206"/>
                    <a:pt x="94166" y="94211"/>
                  </a:cubicBezTo>
                </a:path>
              </a:pathLst>
            </a:custGeom>
            <a:solidFill>
              <a:srgbClr val="FFFFFF"/>
            </a:solidFill>
            <a:ln w="9525" cap="flat">
              <a:noFill/>
              <a:prstDash val="solid"/>
              <a:miter/>
            </a:ln>
          </p:spPr>
          <p:txBody>
            <a:bodyPr rtlCol="0" anchor="ctr"/>
            <a:lstStyle/>
            <a:p>
              <a:endParaRPr lang="fi-FI"/>
            </a:p>
          </p:txBody>
        </p:sp>
        <p:sp>
          <p:nvSpPr>
            <p:cNvPr id="59" name="Vapaamuotoinen: Muoto 58">
              <a:extLst>
                <a:ext uri="{FF2B5EF4-FFF2-40B4-BE49-F238E27FC236}">
                  <a16:creationId xmlns:a16="http://schemas.microsoft.com/office/drawing/2014/main" id="{D6E09B81-53D8-4046-9B17-95AFC924F4A0}"/>
                </a:ext>
              </a:extLst>
            </p:cNvPr>
            <p:cNvSpPr/>
            <p:nvPr/>
          </p:nvSpPr>
          <p:spPr>
            <a:xfrm>
              <a:off x="6701749" y="2305629"/>
              <a:ext cx="95250" cy="95250"/>
            </a:xfrm>
            <a:custGeom>
              <a:avLst/>
              <a:gdLst>
                <a:gd name="connsiteX0" fmla="*/ 93020 w 95250"/>
                <a:gd name="connsiteY0" fmla="*/ 24790 h 95250"/>
                <a:gd name="connsiteX1" fmla="*/ 26345 w 95250"/>
                <a:gd name="connsiteY1" fmla="*/ 92132 h 95250"/>
                <a:gd name="connsiteX2" fmla="*/ 10438 w 95250"/>
                <a:gd name="connsiteY2" fmla="*/ 92132 h 95250"/>
                <a:gd name="connsiteX3" fmla="*/ 10438 w 95250"/>
                <a:gd name="connsiteY3" fmla="*/ 76225 h 95250"/>
                <a:gd name="connsiteX4" fmla="*/ 77780 w 95250"/>
                <a:gd name="connsiteY4" fmla="*/ 8884 h 95250"/>
                <a:gd name="connsiteX5" fmla="*/ 93286 w 95250"/>
                <a:gd name="connsiteY5" fmla="*/ 12380 h 95250"/>
                <a:gd name="connsiteX6" fmla="*/ 93020 w 95250"/>
                <a:gd name="connsiteY6" fmla="*/ 2479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020" y="24790"/>
                  </a:moveTo>
                  <a:lnTo>
                    <a:pt x="26345" y="92132"/>
                  </a:lnTo>
                  <a:cubicBezTo>
                    <a:pt x="21952" y="96524"/>
                    <a:pt x="14831" y="96524"/>
                    <a:pt x="10438" y="92132"/>
                  </a:cubicBezTo>
                  <a:cubicBezTo>
                    <a:pt x="6046" y="87739"/>
                    <a:pt x="6046" y="80618"/>
                    <a:pt x="10438" y="76225"/>
                  </a:cubicBezTo>
                  <a:lnTo>
                    <a:pt x="77780" y="8884"/>
                  </a:lnTo>
                  <a:cubicBezTo>
                    <a:pt x="83027" y="5567"/>
                    <a:pt x="89969" y="7133"/>
                    <a:pt x="93286" y="12380"/>
                  </a:cubicBezTo>
                  <a:cubicBezTo>
                    <a:pt x="95696" y="16195"/>
                    <a:pt x="95592" y="21082"/>
                    <a:pt x="93020" y="24790"/>
                  </a:cubicBezTo>
                </a:path>
              </a:pathLst>
            </a:custGeom>
            <a:solidFill>
              <a:srgbClr val="FFFFFF"/>
            </a:solidFill>
            <a:ln w="9525" cap="flat">
              <a:noFill/>
              <a:prstDash val="solid"/>
              <a:miter/>
            </a:ln>
          </p:spPr>
          <p:txBody>
            <a:bodyPr rtlCol="0" anchor="ctr"/>
            <a:lstStyle/>
            <a:p>
              <a:endParaRPr lang="fi-FI"/>
            </a:p>
          </p:txBody>
        </p:sp>
        <p:sp>
          <p:nvSpPr>
            <p:cNvPr id="60" name="Vapaamuotoinen: Muoto 59">
              <a:extLst>
                <a:ext uri="{FF2B5EF4-FFF2-40B4-BE49-F238E27FC236}">
                  <a16:creationId xmlns:a16="http://schemas.microsoft.com/office/drawing/2014/main" id="{2F3C5EFE-B050-4EB5-9C3F-B5E26FEA9316}"/>
                </a:ext>
              </a:extLst>
            </p:cNvPr>
            <p:cNvSpPr/>
            <p:nvPr/>
          </p:nvSpPr>
          <p:spPr>
            <a:xfrm>
              <a:off x="6703083" y="2846237"/>
              <a:ext cx="95250" cy="95250"/>
            </a:xfrm>
            <a:custGeom>
              <a:avLst/>
              <a:gdLst>
                <a:gd name="connsiteX0" fmla="*/ 93687 w 95250"/>
                <a:gd name="connsiteY0" fmla="*/ 93020 h 95250"/>
                <a:gd name="connsiteX1" fmla="*/ 77792 w 95250"/>
                <a:gd name="connsiteY1" fmla="*/ 93032 h 95250"/>
                <a:gd name="connsiteX2" fmla="*/ 77780 w 95250"/>
                <a:gd name="connsiteY2" fmla="*/ 93020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020"/>
                  </a:moveTo>
                  <a:cubicBezTo>
                    <a:pt x="89301" y="97412"/>
                    <a:pt x="82184" y="97418"/>
                    <a:pt x="77792" y="93032"/>
                  </a:cubicBezTo>
                  <a:cubicBezTo>
                    <a:pt x="77788" y="93028"/>
                    <a:pt x="77784" y="93024"/>
                    <a:pt x="77780" y="93020"/>
                  </a:cubicBezTo>
                  <a:lnTo>
                    <a:pt x="10438" y="26345"/>
                  </a:lnTo>
                  <a:cubicBezTo>
                    <a:pt x="6046" y="21952"/>
                    <a:pt x="6046" y="14831"/>
                    <a:pt x="10438" y="10438"/>
                  </a:cubicBezTo>
                  <a:cubicBezTo>
                    <a:pt x="14831" y="6046"/>
                    <a:pt x="21952" y="6046"/>
                    <a:pt x="26345" y="10438"/>
                  </a:cubicBezTo>
                  <a:lnTo>
                    <a:pt x="93687" y="77780"/>
                  </a:lnTo>
                  <a:cubicBezTo>
                    <a:pt x="98079" y="82166"/>
                    <a:pt x="98084" y="89282"/>
                    <a:pt x="93698" y="93675"/>
                  </a:cubicBezTo>
                  <a:cubicBezTo>
                    <a:pt x="93694"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61" name="Vapaamuotoinen: Muoto 60">
              <a:extLst>
                <a:ext uri="{FF2B5EF4-FFF2-40B4-BE49-F238E27FC236}">
                  <a16:creationId xmlns:a16="http://schemas.microsoft.com/office/drawing/2014/main" id="{90D6C7C8-6D7E-4D9D-A4D2-86A983205E1E}"/>
                </a:ext>
              </a:extLst>
            </p:cNvPr>
            <p:cNvSpPr/>
            <p:nvPr/>
          </p:nvSpPr>
          <p:spPr>
            <a:xfrm>
              <a:off x="6963933" y="3104135"/>
              <a:ext cx="57150" cy="57150"/>
            </a:xfrm>
            <a:custGeom>
              <a:avLst/>
              <a:gdLst>
                <a:gd name="connsiteX0" fmla="*/ 30861 w 57150"/>
                <a:gd name="connsiteY0" fmla="*/ 7144 h 57150"/>
                <a:gd name="connsiteX1" fmla="*/ 18669 w 57150"/>
                <a:gd name="connsiteY1" fmla="*/ 18383 h 57150"/>
                <a:gd name="connsiteX2" fmla="*/ 7144 w 57150"/>
                <a:gd name="connsiteY2" fmla="*/ 30766 h 57150"/>
                <a:gd name="connsiteX3" fmla="*/ 16669 w 57150"/>
                <a:gd name="connsiteY3" fmla="*/ 51626 h 57150"/>
                <a:gd name="connsiteX4" fmla="*/ 18098 w 57150"/>
                <a:gd name="connsiteY4" fmla="*/ 53912 h 57150"/>
                <a:gd name="connsiteX5" fmla="*/ 34862 w 57150"/>
                <a:gd name="connsiteY5" fmla="*/ 34862 h 57150"/>
                <a:gd name="connsiteX6" fmla="*/ 53912 w 57150"/>
                <a:gd name="connsiteY6" fmla="*/ 18193 h 57150"/>
                <a:gd name="connsiteX7" fmla="*/ 51816 w 57150"/>
                <a:gd name="connsiteY7" fmla="*/ 17050 h 57150"/>
                <a:gd name="connsiteX8" fmla="*/ 30670 w 57150"/>
                <a:gd name="connsiteY8" fmla="*/ 75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668"/>
                    <a:pt x="22670" y="14383"/>
                    <a:pt x="18669" y="18383"/>
                  </a:cubicBezTo>
                  <a:cubicBezTo>
                    <a:pt x="14669" y="22384"/>
                    <a:pt x="10763" y="26575"/>
                    <a:pt x="7144" y="30766"/>
                  </a:cubicBezTo>
                  <a:cubicBezTo>
                    <a:pt x="9607" y="38022"/>
                    <a:pt x="12798" y="45011"/>
                    <a:pt x="16669" y="51626"/>
                  </a:cubicBezTo>
                  <a:lnTo>
                    <a:pt x="18098" y="53912"/>
                  </a:lnTo>
                  <a:cubicBezTo>
                    <a:pt x="23266" y="47204"/>
                    <a:pt x="28866" y="40841"/>
                    <a:pt x="34862" y="34862"/>
                  </a:cubicBezTo>
                  <a:cubicBezTo>
                    <a:pt x="40837" y="28891"/>
                    <a:pt x="47201" y="23323"/>
                    <a:pt x="53912" y="18193"/>
                  </a:cubicBezTo>
                  <a:cubicBezTo>
                    <a:pt x="53165" y="17907"/>
                    <a:pt x="52460" y="17522"/>
                    <a:pt x="51816" y="17050"/>
                  </a:cubicBezTo>
                  <a:cubicBezTo>
                    <a:pt x="45124" y="13137"/>
                    <a:pt x="38036" y="9944"/>
                    <a:pt x="30670" y="7525"/>
                  </a:cubicBezTo>
                </a:path>
              </a:pathLst>
            </a:custGeom>
            <a:solidFill>
              <a:srgbClr val="FFFFFF"/>
            </a:solidFill>
            <a:ln w="9525" cap="flat">
              <a:noFill/>
              <a:prstDash val="solid"/>
              <a:miter/>
            </a:ln>
          </p:spPr>
          <p:txBody>
            <a:bodyPr rtlCol="0" anchor="ctr"/>
            <a:lstStyle/>
            <a:p>
              <a:endParaRPr lang="fi-FI"/>
            </a:p>
          </p:txBody>
        </p:sp>
        <p:sp>
          <p:nvSpPr>
            <p:cNvPr id="62" name="Vapaamuotoinen: Muoto 61">
              <a:extLst>
                <a:ext uri="{FF2B5EF4-FFF2-40B4-BE49-F238E27FC236}">
                  <a16:creationId xmlns:a16="http://schemas.microsoft.com/office/drawing/2014/main" id="{FD0DEE28-04E6-4380-AD1F-F217E4A87F11}"/>
                </a:ext>
              </a:extLst>
            </p:cNvPr>
            <p:cNvSpPr/>
            <p:nvPr/>
          </p:nvSpPr>
          <p:spPr>
            <a:xfrm>
              <a:off x="7033846" y="3173953"/>
              <a:ext cx="95250" cy="95250"/>
            </a:xfrm>
            <a:custGeom>
              <a:avLst/>
              <a:gdLst>
                <a:gd name="connsiteX0" fmla="*/ 80677 w 95250"/>
                <a:gd name="connsiteY0" fmla="*/ 7144 h 95250"/>
                <a:gd name="connsiteX1" fmla="*/ 80677 w 95250"/>
                <a:gd name="connsiteY1" fmla="*/ 7144 h 95250"/>
                <a:gd name="connsiteX2" fmla="*/ 73247 w 95250"/>
                <a:gd name="connsiteY2" fmla="*/ 18478 h 95250"/>
                <a:gd name="connsiteX3" fmla="*/ 72485 w 95250"/>
                <a:gd name="connsiteY3" fmla="*/ 19526 h 95250"/>
                <a:gd name="connsiteX4" fmla="*/ 70104 w 95250"/>
                <a:gd name="connsiteY4" fmla="*/ 22860 h 95250"/>
                <a:gd name="connsiteX5" fmla="*/ 68390 w 95250"/>
                <a:gd name="connsiteY5" fmla="*/ 25146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672 w 95250"/>
                <a:gd name="connsiteY12" fmla="*/ 89535 h 95250"/>
                <a:gd name="connsiteX13" fmla="*/ 77343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8"/>
                  </a:cubicBezTo>
                  <a:cubicBezTo>
                    <a:pt x="73017" y="18844"/>
                    <a:pt x="72763" y="19194"/>
                    <a:pt x="72485" y="19526"/>
                  </a:cubicBezTo>
                  <a:lnTo>
                    <a:pt x="70104" y="22860"/>
                  </a:lnTo>
                  <a:lnTo>
                    <a:pt x="68390" y="25146"/>
                  </a:lnTo>
                  <a:cubicBezTo>
                    <a:pt x="67056" y="26956"/>
                    <a:pt x="65627" y="28765"/>
                    <a:pt x="64199" y="30480"/>
                  </a:cubicBezTo>
                  <a:cubicBezTo>
                    <a:pt x="67628" y="43910"/>
                    <a:pt x="66675" y="54959"/>
                    <a:pt x="60770" y="60865"/>
                  </a:cubicBezTo>
                  <a:lnTo>
                    <a:pt x="60770" y="60865"/>
                  </a:lnTo>
                  <a:cubicBezTo>
                    <a:pt x="55055" y="66484"/>
                    <a:pt x="44006" y="67723"/>
                    <a:pt x="30480" y="64294"/>
                  </a:cubicBezTo>
                  <a:cubicBezTo>
                    <a:pt x="23081" y="70306"/>
                    <a:pt x="15285" y="75811"/>
                    <a:pt x="7144" y="80772"/>
                  </a:cubicBezTo>
                  <a:cubicBezTo>
                    <a:pt x="9239" y="81724"/>
                    <a:pt x="11240" y="82486"/>
                    <a:pt x="13335" y="83248"/>
                  </a:cubicBezTo>
                  <a:cubicBezTo>
                    <a:pt x="23328" y="87175"/>
                    <a:pt x="33938" y="89303"/>
                    <a:pt x="44672" y="89535"/>
                  </a:cubicBezTo>
                  <a:cubicBezTo>
                    <a:pt x="56778" y="90039"/>
                    <a:pt x="68570" y="85605"/>
                    <a:pt x="77343" y="77248"/>
                  </a:cubicBezTo>
                  <a:cubicBezTo>
                    <a:pt x="92297" y="62198"/>
                    <a:pt x="93345" y="36385"/>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63" name="Vapaamuotoinen: Muoto 62">
              <a:extLst>
                <a:ext uri="{FF2B5EF4-FFF2-40B4-BE49-F238E27FC236}">
                  <a16:creationId xmlns:a16="http://schemas.microsoft.com/office/drawing/2014/main" id="{B82C4AAE-B148-490F-A11C-4B8B56C7DC37}"/>
                </a:ext>
              </a:extLst>
            </p:cNvPr>
            <p:cNvSpPr/>
            <p:nvPr/>
          </p:nvSpPr>
          <p:spPr>
            <a:xfrm>
              <a:off x="6925610" y="3173572"/>
              <a:ext cx="95250" cy="95250"/>
            </a:xfrm>
            <a:custGeom>
              <a:avLst/>
              <a:gdLst>
                <a:gd name="connsiteX0" fmla="*/ 35846 w 95250"/>
                <a:gd name="connsiteY0" fmla="*/ 60960 h 95250"/>
                <a:gd name="connsiteX1" fmla="*/ 32417 w 95250"/>
                <a:gd name="connsiteY1" fmla="*/ 30671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150"/>
                    <a:pt x="28988" y="44101"/>
                    <a:pt x="32417" y="30671"/>
                  </a:cubicBezTo>
                  <a:cubicBezTo>
                    <a:pt x="26342" y="23231"/>
                    <a:pt x="20803" y="15369"/>
                    <a:pt x="15844" y="7144"/>
                  </a:cubicBezTo>
                  <a:cubicBezTo>
                    <a:pt x="3271" y="36481"/>
                    <a:pt x="4223" y="62294"/>
                    <a:pt x="19368" y="77438"/>
                  </a:cubicBezTo>
                  <a:cubicBezTo>
                    <a:pt x="34513" y="92583"/>
                    <a:pt x="60230" y="93536"/>
                    <a:pt x="89472" y="80963"/>
                  </a:cubicBezTo>
                  <a:cubicBezTo>
                    <a:pt x="81340" y="75988"/>
                    <a:pt x="73544" y="70483"/>
                    <a:pt x="66136" y="64484"/>
                  </a:cubicBezTo>
                  <a:cubicBezTo>
                    <a:pt x="52705"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64" name="Vapaamuotoinen: Muoto 63">
              <a:extLst>
                <a:ext uri="{FF2B5EF4-FFF2-40B4-BE49-F238E27FC236}">
                  <a16:creationId xmlns:a16="http://schemas.microsoft.com/office/drawing/2014/main" id="{8E4A8E77-5572-4121-A716-DF84C135078E}"/>
                </a:ext>
              </a:extLst>
            </p:cNvPr>
            <p:cNvSpPr/>
            <p:nvPr/>
          </p:nvSpPr>
          <p:spPr>
            <a:xfrm>
              <a:off x="6925990" y="3065687"/>
              <a:ext cx="200025" cy="180975"/>
            </a:xfrm>
            <a:custGeom>
              <a:avLst/>
              <a:gdLst>
                <a:gd name="connsiteX0" fmla="*/ 178818 w 200025"/>
                <a:gd name="connsiteY0" fmla="*/ 108742 h 180975"/>
                <a:gd name="connsiteX1" fmla="*/ 185009 w 200025"/>
                <a:gd name="connsiteY1" fmla="*/ 19684 h 180975"/>
                <a:gd name="connsiteX2" fmla="*/ 101951 w 200025"/>
                <a:gd name="connsiteY2" fmla="*/ 22446 h 180975"/>
                <a:gd name="connsiteX3" fmla="*/ 18988 w 200025"/>
                <a:gd name="connsiteY3" fmla="*/ 19684 h 180975"/>
                <a:gd name="connsiteX4" fmla="*/ 24608 w 200025"/>
                <a:gd name="connsiteY4" fmla="*/ 107885 h 180975"/>
                <a:gd name="connsiteX5" fmla="*/ 95760 w 200025"/>
                <a:gd name="connsiteY5" fmla="*/ 179418 h 180975"/>
                <a:gd name="connsiteX6" fmla="*/ 97856 w 200025"/>
                <a:gd name="connsiteY6" fmla="*/ 180466 h 180975"/>
                <a:gd name="connsiteX7" fmla="*/ 100618 w 200025"/>
                <a:gd name="connsiteY7" fmla="*/ 181132 h 180975"/>
                <a:gd name="connsiteX8" fmla="*/ 101951 w 200025"/>
                <a:gd name="connsiteY8" fmla="*/ 181132 h 180975"/>
                <a:gd name="connsiteX9" fmla="*/ 107952 w 200025"/>
                <a:gd name="connsiteY9" fmla="*/ 179513 h 180975"/>
                <a:gd name="connsiteX10" fmla="*/ 147576 w 200025"/>
                <a:gd name="connsiteY10" fmla="*/ 148271 h 180975"/>
                <a:gd name="connsiteX11" fmla="*/ 178818 w 200025"/>
                <a:gd name="connsiteY11" fmla="*/ 108647 h 180975"/>
                <a:gd name="connsiteX12" fmla="*/ 101951 w 200025"/>
                <a:gd name="connsiteY12" fmla="*/ 155796 h 180975"/>
                <a:gd name="connsiteX13" fmla="*/ 44801 w 200025"/>
                <a:gd name="connsiteY13" fmla="*/ 95979 h 180975"/>
                <a:gd name="connsiteX14" fmla="*/ 35276 w 200025"/>
                <a:gd name="connsiteY14" fmla="*/ 36067 h 180975"/>
                <a:gd name="connsiteX15" fmla="*/ 51564 w 200025"/>
                <a:gd name="connsiteY15" fmla="*/ 30637 h 180975"/>
                <a:gd name="connsiteX16" fmla="*/ 97379 w 200025"/>
                <a:gd name="connsiteY16" fmla="*/ 46258 h 180975"/>
                <a:gd name="connsiteX17" fmla="*/ 97379 w 200025"/>
                <a:gd name="connsiteY17" fmla="*/ 46258 h 180975"/>
                <a:gd name="connsiteX18" fmla="*/ 97379 w 200025"/>
                <a:gd name="connsiteY18" fmla="*/ 46258 h 180975"/>
                <a:gd name="connsiteX19" fmla="*/ 112714 w 200025"/>
                <a:gd name="connsiteY19" fmla="*/ 56641 h 180975"/>
                <a:gd name="connsiteX20" fmla="*/ 112714 w 200025"/>
                <a:gd name="connsiteY20" fmla="*/ 56641 h 180975"/>
                <a:gd name="connsiteX21" fmla="*/ 125668 w 200025"/>
                <a:gd name="connsiteY21" fmla="*/ 67594 h 180975"/>
                <a:gd name="connsiteX22" fmla="*/ 127288 w 200025"/>
                <a:gd name="connsiteY22" fmla="*/ 69118 h 180975"/>
                <a:gd name="connsiteX23" fmla="*/ 127859 w 200025"/>
                <a:gd name="connsiteY23" fmla="*/ 69690 h 180975"/>
                <a:gd name="connsiteX24" fmla="*/ 131574 w 200025"/>
                <a:gd name="connsiteY24" fmla="*/ 73214 h 180975"/>
                <a:gd name="connsiteX25" fmla="*/ 148433 w 200025"/>
                <a:gd name="connsiteY25" fmla="*/ 92264 h 180975"/>
                <a:gd name="connsiteX26" fmla="*/ 149386 w 200025"/>
                <a:gd name="connsiteY26" fmla="*/ 90645 h 180975"/>
                <a:gd name="connsiteX27" fmla="*/ 159577 w 200025"/>
                <a:gd name="connsiteY27" fmla="*/ 69214 h 180975"/>
                <a:gd name="connsiteX28" fmla="*/ 148052 w 200025"/>
                <a:gd name="connsiteY28" fmla="*/ 56736 h 180975"/>
                <a:gd name="connsiteX29" fmla="*/ 146147 w 200025"/>
                <a:gd name="connsiteY29" fmla="*/ 54831 h 180975"/>
                <a:gd name="connsiteX30" fmla="*/ 142718 w 200025"/>
                <a:gd name="connsiteY30" fmla="*/ 51592 h 180975"/>
                <a:gd name="connsiteX31" fmla="*/ 140908 w 200025"/>
                <a:gd name="connsiteY31" fmla="*/ 49878 h 180975"/>
                <a:gd name="connsiteX32" fmla="*/ 136527 w 200025"/>
                <a:gd name="connsiteY32" fmla="*/ 46068 h 180975"/>
                <a:gd name="connsiteX33" fmla="*/ 135955 w 200025"/>
                <a:gd name="connsiteY33" fmla="*/ 45496 h 180975"/>
                <a:gd name="connsiteX34" fmla="*/ 135955 w 200025"/>
                <a:gd name="connsiteY34" fmla="*/ 45496 h 180975"/>
                <a:gd name="connsiteX35" fmla="*/ 125478 w 200025"/>
                <a:gd name="connsiteY35" fmla="*/ 37019 h 180975"/>
                <a:gd name="connsiteX36" fmla="*/ 169007 w 200025"/>
                <a:gd name="connsiteY36" fmla="*/ 36067 h 180975"/>
                <a:gd name="connsiteX37" fmla="*/ 159482 w 200025"/>
                <a:gd name="connsiteY37" fmla="*/ 96646 h 180975"/>
                <a:gd name="connsiteX38" fmla="*/ 131669 w 200025"/>
                <a:gd name="connsiteY38" fmla="*/ 131793 h 180975"/>
                <a:gd name="connsiteX39" fmla="*/ 102523 w 200025"/>
                <a:gd name="connsiteY39" fmla="*/ 15579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18" y="108742"/>
                  </a:moveTo>
                  <a:cubicBezTo>
                    <a:pt x="200821" y="72071"/>
                    <a:pt x="203202" y="37876"/>
                    <a:pt x="185009" y="19684"/>
                  </a:cubicBezTo>
                  <a:cubicBezTo>
                    <a:pt x="166816" y="1491"/>
                    <a:pt x="136336" y="3682"/>
                    <a:pt x="101951" y="22446"/>
                  </a:cubicBezTo>
                  <a:cubicBezTo>
                    <a:pt x="67566" y="3396"/>
                    <a:pt x="36229" y="2539"/>
                    <a:pt x="18988" y="19684"/>
                  </a:cubicBezTo>
                  <a:cubicBezTo>
                    <a:pt x="1748" y="36829"/>
                    <a:pt x="3082" y="71500"/>
                    <a:pt x="24608" y="107885"/>
                  </a:cubicBezTo>
                  <a:cubicBezTo>
                    <a:pt x="42254" y="137084"/>
                    <a:pt x="66656" y="161617"/>
                    <a:pt x="95760" y="179418"/>
                  </a:cubicBezTo>
                  <a:cubicBezTo>
                    <a:pt x="96408" y="179860"/>
                    <a:pt x="97113" y="180213"/>
                    <a:pt x="97856" y="180466"/>
                  </a:cubicBezTo>
                  <a:cubicBezTo>
                    <a:pt x="98738" y="180825"/>
                    <a:pt x="99669" y="181050"/>
                    <a:pt x="100618" y="181132"/>
                  </a:cubicBezTo>
                  <a:lnTo>
                    <a:pt x="101951" y="181132"/>
                  </a:lnTo>
                  <a:cubicBezTo>
                    <a:pt x="104063" y="181162"/>
                    <a:pt x="106142" y="180602"/>
                    <a:pt x="107952" y="179513"/>
                  </a:cubicBezTo>
                  <a:cubicBezTo>
                    <a:pt x="122398" y="170773"/>
                    <a:pt x="135707" y="160279"/>
                    <a:pt x="147576" y="148271"/>
                  </a:cubicBezTo>
                  <a:cubicBezTo>
                    <a:pt x="159540" y="136363"/>
                    <a:pt x="170030" y="123060"/>
                    <a:pt x="178818" y="108647"/>
                  </a:cubicBezTo>
                  <a:moveTo>
                    <a:pt x="101951" y="155796"/>
                  </a:moveTo>
                  <a:cubicBezTo>
                    <a:pt x="78826" y="140193"/>
                    <a:pt x="59334" y="119791"/>
                    <a:pt x="44801" y="95979"/>
                  </a:cubicBezTo>
                  <a:cubicBezTo>
                    <a:pt x="29466" y="69976"/>
                    <a:pt x="25751" y="45973"/>
                    <a:pt x="35276" y="36067"/>
                  </a:cubicBezTo>
                  <a:cubicBezTo>
                    <a:pt x="39757" y="32145"/>
                    <a:pt x="45626" y="30189"/>
                    <a:pt x="51564" y="30637"/>
                  </a:cubicBezTo>
                  <a:cubicBezTo>
                    <a:pt x="67905" y="31916"/>
                    <a:pt x="83661" y="37288"/>
                    <a:pt x="97379" y="46258"/>
                  </a:cubicBezTo>
                  <a:cubicBezTo>
                    <a:pt x="97379" y="46258"/>
                    <a:pt x="96903" y="46258"/>
                    <a:pt x="97379" y="46258"/>
                  </a:cubicBezTo>
                  <a:lnTo>
                    <a:pt x="97379" y="46258"/>
                  </a:lnTo>
                  <a:cubicBezTo>
                    <a:pt x="102237" y="49306"/>
                    <a:pt x="107952" y="53021"/>
                    <a:pt x="112714" y="56641"/>
                  </a:cubicBezTo>
                  <a:lnTo>
                    <a:pt x="112714" y="56641"/>
                  </a:lnTo>
                  <a:cubicBezTo>
                    <a:pt x="117096" y="60069"/>
                    <a:pt x="121477" y="63689"/>
                    <a:pt x="125668" y="67594"/>
                  </a:cubicBezTo>
                  <a:lnTo>
                    <a:pt x="127288" y="69118"/>
                  </a:lnTo>
                  <a:lnTo>
                    <a:pt x="127859" y="69690"/>
                  </a:lnTo>
                  <a:lnTo>
                    <a:pt x="131574" y="73214"/>
                  </a:lnTo>
                  <a:cubicBezTo>
                    <a:pt x="137601" y="79192"/>
                    <a:pt x="143233" y="85555"/>
                    <a:pt x="148433" y="92264"/>
                  </a:cubicBezTo>
                  <a:lnTo>
                    <a:pt x="149386" y="90645"/>
                  </a:lnTo>
                  <a:cubicBezTo>
                    <a:pt x="153554" y="83894"/>
                    <a:pt x="156972" y="76708"/>
                    <a:pt x="159577" y="69214"/>
                  </a:cubicBezTo>
                  <a:cubicBezTo>
                    <a:pt x="155958" y="64927"/>
                    <a:pt x="152148" y="60736"/>
                    <a:pt x="148052" y="56736"/>
                  </a:cubicBezTo>
                  <a:lnTo>
                    <a:pt x="146147" y="54831"/>
                  </a:lnTo>
                  <a:lnTo>
                    <a:pt x="142718" y="51592"/>
                  </a:lnTo>
                  <a:lnTo>
                    <a:pt x="140908" y="49878"/>
                  </a:lnTo>
                  <a:lnTo>
                    <a:pt x="136527" y="46068"/>
                  </a:lnTo>
                  <a:lnTo>
                    <a:pt x="135955" y="45496"/>
                  </a:lnTo>
                  <a:lnTo>
                    <a:pt x="135955" y="45496"/>
                  </a:lnTo>
                  <a:cubicBezTo>
                    <a:pt x="132526" y="42544"/>
                    <a:pt x="129002" y="39686"/>
                    <a:pt x="125478" y="37019"/>
                  </a:cubicBezTo>
                  <a:cubicBezTo>
                    <a:pt x="144528" y="29018"/>
                    <a:pt x="161197" y="28351"/>
                    <a:pt x="169007" y="36067"/>
                  </a:cubicBezTo>
                  <a:cubicBezTo>
                    <a:pt x="178532" y="46068"/>
                    <a:pt x="175103" y="70357"/>
                    <a:pt x="159482" y="96646"/>
                  </a:cubicBezTo>
                  <a:cubicBezTo>
                    <a:pt x="151697" y="109464"/>
                    <a:pt x="142355" y="121270"/>
                    <a:pt x="131669" y="131793"/>
                  </a:cubicBezTo>
                  <a:cubicBezTo>
                    <a:pt x="122783" y="140751"/>
                    <a:pt x="113018" y="148792"/>
                    <a:pt x="102523" y="155796"/>
                  </a:cubicBezTo>
                </a:path>
              </a:pathLst>
            </a:custGeom>
            <a:solidFill>
              <a:srgbClr val="FFFFFF"/>
            </a:solidFill>
            <a:ln w="9525" cap="flat">
              <a:noFill/>
              <a:prstDash val="solid"/>
              <a:miter/>
            </a:ln>
          </p:spPr>
          <p:txBody>
            <a:bodyPr rtlCol="0" anchor="ctr"/>
            <a:lstStyle/>
            <a:p>
              <a:endParaRPr lang="fi-FI"/>
            </a:p>
          </p:txBody>
        </p:sp>
        <p:sp>
          <p:nvSpPr>
            <p:cNvPr id="65" name="Vapaamuotoinen: Muoto 64">
              <a:extLst>
                <a:ext uri="{FF2B5EF4-FFF2-40B4-BE49-F238E27FC236}">
                  <a16:creationId xmlns:a16="http://schemas.microsoft.com/office/drawing/2014/main" id="{0628C7F8-CA0C-4FF3-9347-6764225E6490}"/>
                </a:ext>
              </a:extLst>
            </p:cNvPr>
            <p:cNvSpPr/>
            <p:nvPr/>
          </p:nvSpPr>
          <p:spPr>
            <a:xfrm>
              <a:off x="7244674" y="2847380"/>
              <a:ext cx="95250" cy="95250"/>
            </a:xfrm>
            <a:custGeom>
              <a:avLst/>
              <a:gdLst>
                <a:gd name="connsiteX0" fmla="*/ 93782 w 95250"/>
                <a:gd name="connsiteY0" fmla="*/ 26345 h 95250"/>
                <a:gd name="connsiteX1" fmla="*/ 26345 w 95250"/>
                <a:gd name="connsiteY1" fmla="*/ 93591 h 95250"/>
                <a:gd name="connsiteX2" fmla="*/ 10438 w 95250"/>
                <a:gd name="connsiteY2" fmla="*/ 93591 h 95250"/>
                <a:gd name="connsiteX3" fmla="*/ 10438 w 95250"/>
                <a:gd name="connsiteY3" fmla="*/ 77685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782" y="26345"/>
                  </a:moveTo>
                  <a:lnTo>
                    <a:pt x="26345" y="93591"/>
                  </a:lnTo>
                  <a:cubicBezTo>
                    <a:pt x="21952" y="97984"/>
                    <a:pt x="14831" y="97984"/>
                    <a:pt x="10438" y="93591"/>
                  </a:cubicBezTo>
                  <a:cubicBezTo>
                    <a:pt x="6046" y="89199"/>
                    <a:pt x="6046" y="82077"/>
                    <a:pt x="10438" y="77685"/>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66" name="Vapaamuotoinen: Muoto 65">
              <a:extLst>
                <a:ext uri="{FF2B5EF4-FFF2-40B4-BE49-F238E27FC236}">
                  <a16:creationId xmlns:a16="http://schemas.microsoft.com/office/drawing/2014/main" id="{360FAF59-1B00-468A-AF7A-37E8F221A539}"/>
                </a:ext>
              </a:extLst>
            </p:cNvPr>
            <p:cNvSpPr/>
            <p:nvPr/>
          </p:nvSpPr>
          <p:spPr>
            <a:xfrm>
              <a:off x="7246389" y="3389162"/>
              <a:ext cx="95250" cy="95250"/>
            </a:xfrm>
            <a:custGeom>
              <a:avLst/>
              <a:gdLst>
                <a:gd name="connsiteX0" fmla="*/ 93591 w 95250"/>
                <a:gd name="connsiteY0" fmla="*/ 93496 h 95250"/>
                <a:gd name="connsiteX1" fmla="*/ 77832 w 95250"/>
                <a:gd name="connsiteY1" fmla="*/ 93643 h 95250"/>
                <a:gd name="connsiteX2" fmla="*/ 77685 w 95250"/>
                <a:gd name="connsiteY2" fmla="*/ 93496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685 h 95250"/>
                <a:gd name="connsiteX7" fmla="*/ 93603 w 95250"/>
                <a:gd name="connsiteY7" fmla="*/ 93580 h 95250"/>
                <a:gd name="connsiteX8" fmla="*/ 93591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496"/>
                  </a:moveTo>
                  <a:cubicBezTo>
                    <a:pt x="89280" y="97889"/>
                    <a:pt x="82224" y="97955"/>
                    <a:pt x="77832" y="93643"/>
                  </a:cubicBezTo>
                  <a:cubicBezTo>
                    <a:pt x="77782" y="93595"/>
                    <a:pt x="77733" y="93546"/>
                    <a:pt x="77685" y="93496"/>
                  </a:cubicBezTo>
                  <a:lnTo>
                    <a:pt x="10438" y="26345"/>
                  </a:lnTo>
                  <a:cubicBezTo>
                    <a:pt x="6046" y="21953"/>
                    <a:pt x="6046" y="14831"/>
                    <a:pt x="10438" y="10438"/>
                  </a:cubicBezTo>
                  <a:cubicBezTo>
                    <a:pt x="14831" y="6046"/>
                    <a:pt x="21952" y="6046"/>
                    <a:pt x="26345" y="10438"/>
                  </a:cubicBezTo>
                  <a:lnTo>
                    <a:pt x="93591" y="77685"/>
                  </a:lnTo>
                  <a:cubicBezTo>
                    <a:pt x="97984" y="82071"/>
                    <a:pt x="97989" y="89187"/>
                    <a:pt x="93603" y="93580"/>
                  </a:cubicBezTo>
                  <a:cubicBezTo>
                    <a:pt x="93599" y="93584"/>
                    <a:pt x="93595" y="93588"/>
                    <a:pt x="93591" y="93591"/>
                  </a:cubicBezTo>
                </a:path>
              </a:pathLst>
            </a:custGeom>
            <a:solidFill>
              <a:srgbClr val="FFFFFF"/>
            </a:solidFill>
            <a:ln w="9525" cap="flat">
              <a:noFill/>
              <a:prstDash val="solid"/>
              <a:miter/>
            </a:ln>
          </p:spPr>
          <p:txBody>
            <a:bodyPr rtlCol="0" anchor="ctr"/>
            <a:lstStyle/>
            <a:p>
              <a:endParaRPr lang="fi-FI"/>
            </a:p>
          </p:txBody>
        </p:sp>
        <p:sp>
          <p:nvSpPr>
            <p:cNvPr id="67" name="Vapaamuotoinen: Muoto 66">
              <a:extLst>
                <a:ext uri="{FF2B5EF4-FFF2-40B4-BE49-F238E27FC236}">
                  <a16:creationId xmlns:a16="http://schemas.microsoft.com/office/drawing/2014/main" id="{2FA12FD3-E822-4968-940B-23A78609EDBF}"/>
                </a:ext>
              </a:extLst>
            </p:cNvPr>
            <p:cNvSpPr/>
            <p:nvPr/>
          </p:nvSpPr>
          <p:spPr>
            <a:xfrm>
              <a:off x="7512192" y="3642202"/>
              <a:ext cx="57150" cy="57150"/>
            </a:xfrm>
            <a:custGeom>
              <a:avLst/>
              <a:gdLst>
                <a:gd name="connsiteX0" fmla="*/ 30766 w 57150"/>
                <a:gd name="connsiteY0" fmla="*/ 7144 h 57150"/>
                <a:gd name="connsiteX1" fmla="*/ 18669 w 57150"/>
                <a:gd name="connsiteY1" fmla="*/ 18383 h 57150"/>
                <a:gd name="connsiteX2" fmla="*/ 7144 w 57150"/>
                <a:gd name="connsiteY2" fmla="*/ 30766 h 57150"/>
                <a:gd name="connsiteX3" fmla="*/ 16669 w 57150"/>
                <a:gd name="connsiteY3" fmla="*/ 51626 h 57150"/>
                <a:gd name="connsiteX4" fmla="*/ 18002 w 57150"/>
                <a:gd name="connsiteY4" fmla="*/ 53912 h 57150"/>
                <a:gd name="connsiteX5" fmla="*/ 34861 w 57150"/>
                <a:gd name="connsiteY5" fmla="*/ 34862 h 57150"/>
                <a:gd name="connsiteX6" fmla="*/ 53911 w 57150"/>
                <a:gd name="connsiteY6" fmla="*/ 18288 h 57150"/>
                <a:gd name="connsiteX7" fmla="*/ 51816 w 57150"/>
                <a:gd name="connsiteY7" fmla="*/ 17145 h 57150"/>
                <a:gd name="connsiteX8" fmla="*/ 30671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669" y="14383"/>
                    <a:pt x="18669" y="18383"/>
                  </a:cubicBezTo>
                  <a:cubicBezTo>
                    <a:pt x="14669" y="22384"/>
                    <a:pt x="10763" y="26575"/>
                    <a:pt x="7144" y="30766"/>
                  </a:cubicBezTo>
                  <a:cubicBezTo>
                    <a:pt x="9527" y="38054"/>
                    <a:pt x="12722" y="45051"/>
                    <a:pt x="16669" y="51626"/>
                  </a:cubicBezTo>
                  <a:cubicBezTo>
                    <a:pt x="16669" y="52388"/>
                    <a:pt x="17621" y="53150"/>
                    <a:pt x="18002" y="53912"/>
                  </a:cubicBezTo>
                  <a:cubicBezTo>
                    <a:pt x="23203" y="47203"/>
                    <a:pt x="28834" y="40839"/>
                    <a:pt x="34861" y="34862"/>
                  </a:cubicBezTo>
                  <a:cubicBezTo>
                    <a:pt x="40861" y="28946"/>
                    <a:pt x="47223" y="23411"/>
                    <a:pt x="53911" y="18288"/>
                  </a:cubicBezTo>
                  <a:lnTo>
                    <a:pt x="51816" y="17145"/>
                  </a:lnTo>
                  <a:cubicBezTo>
                    <a:pt x="45133" y="13215"/>
                    <a:pt x="38043" y="10021"/>
                    <a:pt x="30671" y="7620"/>
                  </a:cubicBezTo>
                </a:path>
              </a:pathLst>
            </a:custGeom>
            <a:solidFill>
              <a:srgbClr val="FFFFFF"/>
            </a:solidFill>
            <a:ln w="9525" cap="flat">
              <a:noFill/>
              <a:prstDash val="solid"/>
              <a:miter/>
            </a:ln>
          </p:spPr>
          <p:txBody>
            <a:bodyPr rtlCol="0" anchor="ctr"/>
            <a:lstStyle/>
            <a:p>
              <a:endParaRPr lang="fi-FI"/>
            </a:p>
          </p:txBody>
        </p:sp>
        <p:sp>
          <p:nvSpPr>
            <p:cNvPr id="68" name="Vapaamuotoinen: Muoto 67">
              <a:extLst>
                <a:ext uri="{FF2B5EF4-FFF2-40B4-BE49-F238E27FC236}">
                  <a16:creationId xmlns:a16="http://schemas.microsoft.com/office/drawing/2014/main" id="{400EE365-BB64-4159-9D91-11FBC7BF7AD7}"/>
                </a:ext>
              </a:extLst>
            </p:cNvPr>
            <p:cNvSpPr/>
            <p:nvPr/>
          </p:nvSpPr>
          <p:spPr>
            <a:xfrm>
              <a:off x="7582296" y="3712020"/>
              <a:ext cx="95250" cy="95250"/>
            </a:xfrm>
            <a:custGeom>
              <a:avLst/>
              <a:gdLst>
                <a:gd name="connsiteX0" fmla="*/ 80772 w 95250"/>
                <a:gd name="connsiteY0" fmla="*/ 7144 h 95250"/>
                <a:gd name="connsiteX1" fmla="*/ 80772 w 95250"/>
                <a:gd name="connsiteY1" fmla="*/ 7144 h 95250"/>
                <a:gd name="connsiteX2" fmla="*/ 73342 w 95250"/>
                <a:gd name="connsiteY2" fmla="*/ 18479 h 95250"/>
                <a:gd name="connsiteX3" fmla="*/ 72580 w 95250"/>
                <a:gd name="connsiteY3" fmla="*/ 19526 h 95250"/>
                <a:gd name="connsiteX4" fmla="*/ 70199 w 95250"/>
                <a:gd name="connsiteY4" fmla="*/ 22860 h 95250"/>
                <a:gd name="connsiteX5" fmla="*/ 68485 w 95250"/>
                <a:gd name="connsiteY5" fmla="*/ 25146 h 95250"/>
                <a:gd name="connsiteX6" fmla="*/ 64294 w 95250"/>
                <a:gd name="connsiteY6" fmla="*/ 30480 h 95250"/>
                <a:gd name="connsiteX7" fmla="*/ 60769 w 95250"/>
                <a:gd name="connsiteY7" fmla="*/ 60865 h 95250"/>
                <a:gd name="connsiteX8" fmla="*/ 60769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577 w 95250"/>
                <a:gd name="connsiteY12" fmla="*/ 89535 h 95250"/>
                <a:gd name="connsiteX13" fmla="*/ 77248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0954"/>
                    <a:pt x="75914" y="14764"/>
                    <a:pt x="73342" y="18479"/>
                  </a:cubicBezTo>
                  <a:cubicBezTo>
                    <a:pt x="73113" y="18845"/>
                    <a:pt x="72858" y="19195"/>
                    <a:pt x="72580" y="19526"/>
                  </a:cubicBezTo>
                  <a:lnTo>
                    <a:pt x="70199" y="22860"/>
                  </a:lnTo>
                  <a:lnTo>
                    <a:pt x="68485" y="25146"/>
                  </a:lnTo>
                  <a:cubicBezTo>
                    <a:pt x="67056" y="26956"/>
                    <a:pt x="65723" y="28765"/>
                    <a:pt x="64294" y="30480"/>
                  </a:cubicBezTo>
                  <a:cubicBezTo>
                    <a:pt x="67723" y="43910"/>
                    <a:pt x="66770" y="54959"/>
                    <a:pt x="60769" y="60865"/>
                  </a:cubicBezTo>
                  <a:lnTo>
                    <a:pt x="60769" y="60865"/>
                  </a:lnTo>
                  <a:cubicBezTo>
                    <a:pt x="54959" y="66484"/>
                    <a:pt x="44006" y="67723"/>
                    <a:pt x="30480" y="64294"/>
                  </a:cubicBezTo>
                  <a:cubicBezTo>
                    <a:pt x="23064" y="70284"/>
                    <a:pt x="15269" y="75788"/>
                    <a:pt x="7144" y="80772"/>
                  </a:cubicBezTo>
                  <a:cubicBezTo>
                    <a:pt x="9239" y="81724"/>
                    <a:pt x="11240" y="82487"/>
                    <a:pt x="13335" y="83248"/>
                  </a:cubicBezTo>
                  <a:cubicBezTo>
                    <a:pt x="23296" y="87174"/>
                    <a:pt x="33873" y="89302"/>
                    <a:pt x="44577" y="89535"/>
                  </a:cubicBezTo>
                  <a:cubicBezTo>
                    <a:pt x="56685" y="90050"/>
                    <a:pt x="68480" y="85614"/>
                    <a:pt x="77248" y="77248"/>
                  </a:cubicBezTo>
                  <a:cubicBezTo>
                    <a:pt x="92297" y="62198"/>
                    <a:pt x="93250"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69" name="Vapaamuotoinen: Muoto 68">
              <a:extLst>
                <a:ext uri="{FF2B5EF4-FFF2-40B4-BE49-F238E27FC236}">
                  <a16:creationId xmlns:a16="http://schemas.microsoft.com/office/drawing/2014/main" id="{B54E64A8-27C9-4EC0-8D88-01F70E78E54D}"/>
                </a:ext>
              </a:extLst>
            </p:cNvPr>
            <p:cNvSpPr/>
            <p:nvPr/>
          </p:nvSpPr>
          <p:spPr>
            <a:xfrm>
              <a:off x="7474241" y="3711735"/>
              <a:ext cx="95250" cy="95250"/>
            </a:xfrm>
            <a:custGeom>
              <a:avLst/>
              <a:gdLst>
                <a:gd name="connsiteX0" fmla="*/ 35665 w 95250"/>
                <a:gd name="connsiteY0" fmla="*/ 60960 h 95250"/>
                <a:gd name="connsiteX1" fmla="*/ 32236 w 95250"/>
                <a:gd name="connsiteY1" fmla="*/ 30671 h 95250"/>
                <a:gd name="connsiteX2" fmla="*/ 15853 w 95250"/>
                <a:gd name="connsiteY2" fmla="*/ 7144 h 95250"/>
                <a:gd name="connsiteX3" fmla="*/ 19282 w 95250"/>
                <a:gd name="connsiteY3" fmla="*/ 77438 h 95250"/>
                <a:gd name="connsiteX4" fmla="*/ 89481 w 95250"/>
                <a:gd name="connsiteY4" fmla="*/ 80963 h 95250"/>
                <a:gd name="connsiteX5" fmla="*/ 66145 w 95250"/>
                <a:gd name="connsiteY5" fmla="*/ 64484 h 95250"/>
                <a:gd name="connsiteX6" fmla="*/ 35760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665" y="60960"/>
                  </a:moveTo>
                  <a:cubicBezTo>
                    <a:pt x="29855" y="55150"/>
                    <a:pt x="28902" y="44005"/>
                    <a:pt x="32236" y="30671"/>
                  </a:cubicBezTo>
                  <a:cubicBezTo>
                    <a:pt x="26244" y="23211"/>
                    <a:pt x="20770" y="15351"/>
                    <a:pt x="15853" y="7144"/>
                  </a:cubicBezTo>
                  <a:cubicBezTo>
                    <a:pt x="3280" y="36481"/>
                    <a:pt x="4232" y="62294"/>
                    <a:pt x="19282" y="77438"/>
                  </a:cubicBezTo>
                  <a:cubicBezTo>
                    <a:pt x="34331" y="92583"/>
                    <a:pt x="60239" y="93440"/>
                    <a:pt x="89481" y="80963"/>
                  </a:cubicBezTo>
                  <a:cubicBezTo>
                    <a:pt x="81340" y="76001"/>
                    <a:pt x="73544" y="70496"/>
                    <a:pt x="66145" y="64484"/>
                  </a:cubicBezTo>
                  <a:cubicBezTo>
                    <a:pt x="52715" y="67913"/>
                    <a:pt x="41666" y="66865"/>
                    <a:pt x="35760" y="60960"/>
                  </a:cubicBezTo>
                </a:path>
              </a:pathLst>
            </a:custGeom>
            <a:solidFill>
              <a:srgbClr val="FFFFFF"/>
            </a:solidFill>
            <a:ln w="9525" cap="flat">
              <a:noFill/>
              <a:prstDash val="solid"/>
              <a:miter/>
            </a:ln>
          </p:spPr>
          <p:txBody>
            <a:bodyPr rtlCol="0" anchor="ctr"/>
            <a:lstStyle/>
            <a:p>
              <a:endParaRPr lang="fi-FI"/>
            </a:p>
          </p:txBody>
        </p:sp>
        <p:sp>
          <p:nvSpPr>
            <p:cNvPr id="70" name="Vapaamuotoinen: Muoto 69">
              <a:extLst>
                <a:ext uri="{FF2B5EF4-FFF2-40B4-BE49-F238E27FC236}">
                  <a16:creationId xmlns:a16="http://schemas.microsoft.com/office/drawing/2014/main" id="{150943EB-85F8-481C-9694-6A28066D302B}"/>
                </a:ext>
              </a:extLst>
            </p:cNvPr>
            <p:cNvSpPr/>
            <p:nvPr/>
          </p:nvSpPr>
          <p:spPr>
            <a:xfrm>
              <a:off x="7474480" y="3603754"/>
              <a:ext cx="200025" cy="180975"/>
            </a:xfrm>
            <a:custGeom>
              <a:avLst/>
              <a:gdLst>
                <a:gd name="connsiteX0" fmla="*/ 178872 w 200025"/>
                <a:gd name="connsiteY0" fmla="*/ 108742 h 180975"/>
                <a:gd name="connsiteX1" fmla="*/ 184968 w 200025"/>
                <a:gd name="connsiteY1" fmla="*/ 19683 h 180975"/>
                <a:gd name="connsiteX2" fmla="*/ 102005 w 200025"/>
                <a:gd name="connsiteY2" fmla="*/ 22446 h 180975"/>
                <a:gd name="connsiteX3" fmla="*/ 18947 w 200025"/>
                <a:gd name="connsiteY3" fmla="*/ 19683 h 180975"/>
                <a:gd name="connsiteX4" fmla="*/ 24662 w 200025"/>
                <a:gd name="connsiteY4" fmla="*/ 107885 h 180975"/>
                <a:gd name="connsiteX5" fmla="*/ 56381 w 200025"/>
                <a:gd name="connsiteY5" fmla="*/ 148366 h 180975"/>
                <a:gd name="connsiteX6" fmla="*/ 95719 w 200025"/>
                <a:gd name="connsiteY6" fmla="*/ 179418 h 180975"/>
                <a:gd name="connsiteX7" fmla="*/ 97814 w 200025"/>
                <a:gd name="connsiteY7" fmla="*/ 180466 h 180975"/>
                <a:gd name="connsiteX8" fmla="*/ 100672 w 200025"/>
                <a:gd name="connsiteY8" fmla="*/ 181132 h 180975"/>
                <a:gd name="connsiteX9" fmla="*/ 102005 w 200025"/>
                <a:gd name="connsiteY9" fmla="*/ 181132 h 180975"/>
                <a:gd name="connsiteX10" fmla="*/ 108006 w 200025"/>
                <a:gd name="connsiteY10" fmla="*/ 179513 h 180975"/>
                <a:gd name="connsiteX11" fmla="*/ 178872 w 200025"/>
                <a:gd name="connsiteY11" fmla="*/ 108647 h 180975"/>
                <a:gd name="connsiteX12" fmla="*/ 102005 w 200025"/>
                <a:gd name="connsiteY12" fmla="*/ 155796 h 180975"/>
                <a:gd name="connsiteX13" fmla="*/ 72764 w 200025"/>
                <a:gd name="connsiteY13" fmla="*/ 131888 h 180975"/>
                <a:gd name="connsiteX14" fmla="*/ 44189 w 200025"/>
                <a:gd name="connsiteY14" fmla="*/ 96074 h 180975"/>
                <a:gd name="connsiteX15" fmla="*/ 34664 w 200025"/>
                <a:gd name="connsiteY15" fmla="*/ 36162 h 180975"/>
                <a:gd name="connsiteX16" fmla="*/ 51809 w 200025"/>
                <a:gd name="connsiteY16" fmla="*/ 30828 h 180975"/>
                <a:gd name="connsiteX17" fmla="*/ 96957 w 200025"/>
                <a:gd name="connsiteY17" fmla="*/ 46354 h 180975"/>
                <a:gd name="connsiteX18" fmla="*/ 96957 w 200025"/>
                <a:gd name="connsiteY18" fmla="*/ 46354 h 180975"/>
                <a:gd name="connsiteX19" fmla="*/ 96957 w 200025"/>
                <a:gd name="connsiteY19" fmla="*/ 46354 h 180975"/>
                <a:gd name="connsiteX20" fmla="*/ 112197 w 200025"/>
                <a:gd name="connsiteY20" fmla="*/ 56736 h 180975"/>
                <a:gd name="connsiteX21" fmla="*/ 112197 w 200025"/>
                <a:gd name="connsiteY21" fmla="*/ 56736 h 180975"/>
                <a:gd name="connsiteX22" fmla="*/ 125246 w 200025"/>
                <a:gd name="connsiteY22" fmla="*/ 67690 h 180975"/>
                <a:gd name="connsiteX23" fmla="*/ 126866 w 200025"/>
                <a:gd name="connsiteY23" fmla="*/ 69214 h 180975"/>
                <a:gd name="connsiteX24" fmla="*/ 127437 w 200025"/>
                <a:gd name="connsiteY24" fmla="*/ 69785 h 180975"/>
                <a:gd name="connsiteX25" fmla="*/ 131152 w 200025"/>
                <a:gd name="connsiteY25" fmla="*/ 73309 h 180975"/>
                <a:gd name="connsiteX26" fmla="*/ 147916 w 200025"/>
                <a:gd name="connsiteY26" fmla="*/ 92359 h 180975"/>
                <a:gd name="connsiteX27" fmla="*/ 148964 w 200025"/>
                <a:gd name="connsiteY27" fmla="*/ 90740 h 180975"/>
                <a:gd name="connsiteX28" fmla="*/ 159155 w 200025"/>
                <a:gd name="connsiteY28" fmla="*/ 69309 h 180975"/>
                <a:gd name="connsiteX29" fmla="*/ 147630 w 200025"/>
                <a:gd name="connsiteY29" fmla="*/ 56831 h 180975"/>
                <a:gd name="connsiteX30" fmla="*/ 145630 w 200025"/>
                <a:gd name="connsiteY30" fmla="*/ 54926 h 180975"/>
                <a:gd name="connsiteX31" fmla="*/ 142201 w 200025"/>
                <a:gd name="connsiteY31" fmla="*/ 51688 h 180975"/>
                <a:gd name="connsiteX32" fmla="*/ 140391 w 200025"/>
                <a:gd name="connsiteY32" fmla="*/ 49973 h 180975"/>
                <a:gd name="connsiteX33" fmla="*/ 136105 w 200025"/>
                <a:gd name="connsiteY33" fmla="*/ 46163 h 180975"/>
                <a:gd name="connsiteX34" fmla="*/ 135438 w 200025"/>
                <a:gd name="connsiteY34" fmla="*/ 45591 h 180975"/>
                <a:gd name="connsiteX35" fmla="*/ 135438 w 200025"/>
                <a:gd name="connsiteY35" fmla="*/ 45591 h 180975"/>
                <a:gd name="connsiteX36" fmla="*/ 125056 w 200025"/>
                <a:gd name="connsiteY36" fmla="*/ 37114 h 180975"/>
                <a:gd name="connsiteX37" fmla="*/ 168490 w 200025"/>
                <a:gd name="connsiteY37" fmla="*/ 36162 h 180975"/>
                <a:gd name="connsiteX38" fmla="*/ 158965 w 200025"/>
                <a:gd name="connsiteY38" fmla="*/ 96741 h 180975"/>
                <a:gd name="connsiteX39" fmla="*/ 131247 w 200025"/>
                <a:gd name="connsiteY39" fmla="*/ 131888 h 180975"/>
                <a:gd name="connsiteX40" fmla="*/ 102101 w 200025"/>
                <a:gd name="connsiteY40" fmla="*/ 15589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72" y="108742"/>
                  </a:moveTo>
                  <a:cubicBezTo>
                    <a:pt x="200875" y="72071"/>
                    <a:pt x="203161" y="37876"/>
                    <a:pt x="184968" y="19683"/>
                  </a:cubicBezTo>
                  <a:cubicBezTo>
                    <a:pt x="166775" y="1491"/>
                    <a:pt x="136391" y="3682"/>
                    <a:pt x="102005" y="22446"/>
                  </a:cubicBezTo>
                  <a:cubicBezTo>
                    <a:pt x="67620" y="3396"/>
                    <a:pt x="36188" y="2539"/>
                    <a:pt x="18947" y="19683"/>
                  </a:cubicBezTo>
                  <a:cubicBezTo>
                    <a:pt x="1707" y="36829"/>
                    <a:pt x="3136" y="71499"/>
                    <a:pt x="24662" y="107885"/>
                  </a:cubicBezTo>
                  <a:cubicBezTo>
                    <a:pt x="33518" y="122640"/>
                    <a:pt x="44173" y="136238"/>
                    <a:pt x="56381" y="148366"/>
                  </a:cubicBezTo>
                  <a:cubicBezTo>
                    <a:pt x="68218" y="160238"/>
                    <a:pt x="81423" y="170661"/>
                    <a:pt x="95719" y="179418"/>
                  </a:cubicBezTo>
                  <a:cubicBezTo>
                    <a:pt x="96377" y="179842"/>
                    <a:pt x="97080" y="180194"/>
                    <a:pt x="97814" y="180466"/>
                  </a:cubicBezTo>
                  <a:cubicBezTo>
                    <a:pt x="98730" y="180822"/>
                    <a:pt x="99693" y="181046"/>
                    <a:pt x="100672" y="181132"/>
                  </a:cubicBezTo>
                  <a:lnTo>
                    <a:pt x="102005" y="181132"/>
                  </a:lnTo>
                  <a:cubicBezTo>
                    <a:pt x="104116" y="181147"/>
                    <a:pt x="106190" y="180588"/>
                    <a:pt x="108006" y="179513"/>
                  </a:cubicBezTo>
                  <a:cubicBezTo>
                    <a:pt x="136886" y="161809"/>
                    <a:pt x="161169" y="137527"/>
                    <a:pt x="178872" y="108647"/>
                  </a:cubicBezTo>
                  <a:moveTo>
                    <a:pt x="102005" y="155796"/>
                  </a:moveTo>
                  <a:cubicBezTo>
                    <a:pt x="91481" y="148827"/>
                    <a:pt x="81684" y="140818"/>
                    <a:pt x="72764" y="131888"/>
                  </a:cubicBezTo>
                  <a:cubicBezTo>
                    <a:pt x="61784" y="121187"/>
                    <a:pt x="52184" y="109156"/>
                    <a:pt x="44189" y="96074"/>
                  </a:cubicBezTo>
                  <a:cubicBezTo>
                    <a:pt x="28853" y="70071"/>
                    <a:pt x="25139" y="46068"/>
                    <a:pt x="34664" y="36162"/>
                  </a:cubicBezTo>
                  <a:cubicBezTo>
                    <a:pt x="39384" y="32069"/>
                    <a:pt x="45600" y="30135"/>
                    <a:pt x="51809" y="30828"/>
                  </a:cubicBezTo>
                  <a:cubicBezTo>
                    <a:pt x="67908" y="32202"/>
                    <a:pt x="83417" y="37536"/>
                    <a:pt x="96957" y="46354"/>
                  </a:cubicBezTo>
                  <a:cubicBezTo>
                    <a:pt x="96957" y="46354"/>
                    <a:pt x="96481" y="46354"/>
                    <a:pt x="96957" y="46354"/>
                  </a:cubicBezTo>
                  <a:lnTo>
                    <a:pt x="96957" y="46354"/>
                  </a:lnTo>
                  <a:cubicBezTo>
                    <a:pt x="101815" y="49402"/>
                    <a:pt x="107530" y="53116"/>
                    <a:pt x="112197" y="56736"/>
                  </a:cubicBezTo>
                  <a:lnTo>
                    <a:pt x="112197" y="56736"/>
                  </a:lnTo>
                  <a:cubicBezTo>
                    <a:pt x="116674" y="60165"/>
                    <a:pt x="120960" y="63784"/>
                    <a:pt x="125246" y="67690"/>
                  </a:cubicBezTo>
                  <a:lnTo>
                    <a:pt x="126866" y="69214"/>
                  </a:lnTo>
                  <a:lnTo>
                    <a:pt x="127437" y="69785"/>
                  </a:lnTo>
                  <a:lnTo>
                    <a:pt x="131152" y="73309"/>
                  </a:lnTo>
                  <a:cubicBezTo>
                    <a:pt x="137123" y="79312"/>
                    <a:pt x="142721" y="85674"/>
                    <a:pt x="147916" y="92359"/>
                  </a:cubicBezTo>
                  <a:cubicBezTo>
                    <a:pt x="147916" y="92359"/>
                    <a:pt x="148583" y="91312"/>
                    <a:pt x="148964" y="90740"/>
                  </a:cubicBezTo>
                  <a:cubicBezTo>
                    <a:pt x="153095" y="83969"/>
                    <a:pt x="156511" y="76787"/>
                    <a:pt x="159155" y="69309"/>
                  </a:cubicBezTo>
                  <a:cubicBezTo>
                    <a:pt x="155536" y="65023"/>
                    <a:pt x="151631" y="60832"/>
                    <a:pt x="147630" y="56831"/>
                  </a:cubicBezTo>
                  <a:lnTo>
                    <a:pt x="145630" y="54926"/>
                  </a:lnTo>
                  <a:lnTo>
                    <a:pt x="142201" y="51688"/>
                  </a:lnTo>
                  <a:lnTo>
                    <a:pt x="140391" y="49973"/>
                  </a:lnTo>
                  <a:lnTo>
                    <a:pt x="136105" y="46163"/>
                  </a:lnTo>
                  <a:lnTo>
                    <a:pt x="135438" y="45591"/>
                  </a:lnTo>
                  <a:lnTo>
                    <a:pt x="135438" y="45591"/>
                  </a:lnTo>
                  <a:cubicBezTo>
                    <a:pt x="132009" y="42639"/>
                    <a:pt x="128580" y="39781"/>
                    <a:pt x="125056" y="37114"/>
                  </a:cubicBezTo>
                  <a:cubicBezTo>
                    <a:pt x="144106" y="29113"/>
                    <a:pt x="160775" y="28447"/>
                    <a:pt x="168490" y="36162"/>
                  </a:cubicBezTo>
                  <a:cubicBezTo>
                    <a:pt x="178015" y="46163"/>
                    <a:pt x="174681" y="70452"/>
                    <a:pt x="158965" y="96741"/>
                  </a:cubicBezTo>
                  <a:cubicBezTo>
                    <a:pt x="151183" y="109536"/>
                    <a:pt x="141876" y="121338"/>
                    <a:pt x="131247" y="131888"/>
                  </a:cubicBezTo>
                  <a:cubicBezTo>
                    <a:pt x="122361" y="140846"/>
                    <a:pt x="112596" y="148887"/>
                    <a:pt x="102101" y="155891"/>
                  </a:cubicBezTo>
                </a:path>
              </a:pathLst>
            </a:custGeom>
            <a:solidFill>
              <a:srgbClr val="FFFFFF"/>
            </a:solidFill>
            <a:ln w="9525" cap="flat">
              <a:noFill/>
              <a:prstDash val="solid"/>
              <a:miter/>
            </a:ln>
          </p:spPr>
          <p:txBody>
            <a:bodyPr rtlCol="0" anchor="ctr"/>
            <a:lstStyle/>
            <a:p>
              <a:endParaRPr lang="fi-FI"/>
            </a:p>
          </p:txBody>
        </p:sp>
        <p:sp>
          <p:nvSpPr>
            <p:cNvPr id="71" name="Vapaamuotoinen: Muoto 70">
              <a:extLst>
                <a:ext uri="{FF2B5EF4-FFF2-40B4-BE49-F238E27FC236}">
                  <a16:creationId xmlns:a16="http://schemas.microsoft.com/office/drawing/2014/main" id="{D33144A2-AD72-4E87-9B2A-BF358F6B9FF7}"/>
                </a:ext>
              </a:extLst>
            </p:cNvPr>
            <p:cNvSpPr/>
            <p:nvPr/>
          </p:nvSpPr>
          <p:spPr>
            <a:xfrm>
              <a:off x="7788075" y="3390642"/>
              <a:ext cx="95250" cy="95250"/>
            </a:xfrm>
            <a:custGeom>
              <a:avLst/>
              <a:gdLst>
                <a:gd name="connsiteX0" fmla="*/ 93591 w 95250"/>
                <a:gd name="connsiteY0" fmla="*/ 26293 h 95250"/>
                <a:gd name="connsiteX1" fmla="*/ 26345 w 95250"/>
                <a:gd name="connsiteY1" fmla="*/ 93635 h 95250"/>
                <a:gd name="connsiteX2" fmla="*/ 10438 w 95250"/>
                <a:gd name="connsiteY2" fmla="*/ 93635 h 95250"/>
                <a:gd name="connsiteX3" fmla="*/ 10438 w 95250"/>
                <a:gd name="connsiteY3" fmla="*/ 77728 h 95250"/>
                <a:gd name="connsiteX4" fmla="*/ 77685 w 95250"/>
                <a:gd name="connsiteY4" fmla="*/ 10482 h 95250"/>
                <a:gd name="connsiteX5" fmla="*/ 93444 w 95250"/>
                <a:gd name="connsiteY5" fmla="*/ 10335 h 95250"/>
                <a:gd name="connsiteX6" fmla="*/ 93591 w 95250"/>
                <a:gd name="connsiteY6" fmla="*/ 10482 h 95250"/>
                <a:gd name="connsiteX7" fmla="*/ 93915 w 95250"/>
                <a:gd name="connsiteY7" fmla="*/ 25969 h 95250"/>
                <a:gd name="connsiteX8" fmla="*/ 93591 w 95250"/>
                <a:gd name="connsiteY8" fmla="*/ 26293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26293"/>
                  </a:moveTo>
                  <a:lnTo>
                    <a:pt x="26345" y="93635"/>
                  </a:lnTo>
                  <a:cubicBezTo>
                    <a:pt x="21952" y="98028"/>
                    <a:pt x="14831" y="98028"/>
                    <a:pt x="10438" y="93635"/>
                  </a:cubicBezTo>
                  <a:cubicBezTo>
                    <a:pt x="6046" y="89243"/>
                    <a:pt x="6046" y="82121"/>
                    <a:pt x="10438" y="77728"/>
                  </a:cubicBezTo>
                  <a:lnTo>
                    <a:pt x="77685" y="10482"/>
                  </a:lnTo>
                  <a:cubicBezTo>
                    <a:pt x="81996" y="6089"/>
                    <a:pt x="89052" y="6023"/>
                    <a:pt x="93444" y="10335"/>
                  </a:cubicBezTo>
                  <a:cubicBezTo>
                    <a:pt x="93494" y="10383"/>
                    <a:pt x="93543" y="10432"/>
                    <a:pt x="93591" y="10482"/>
                  </a:cubicBezTo>
                  <a:cubicBezTo>
                    <a:pt x="97958" y="14669"/>
                    <a:pt x="98103" y="21603"/>
                    <a:pt x="93915" y="25969"/>
                  </a:cubicBezTo>
                  <a:cubicBezTo>
                    <a:pt x="93810" y="26079"/>
                    <a:pt x="93702" y="26187"/>
                    <a:pt x="93591" y="26293"/>
                  </a:cubicBezTo>
                </a:path>
              </a:pathLst>
            </a:custGeom>
            <a:solidFill>
              <a:srgbClr val="FFFFFF"/>
            </a:solidFill>
            <a:ln w="9525" cap="flat">
              <a:noFill/>
              <a:prstDash val="solid"/>
              <a:miter/>
            </a:ln>
          </p:spPr>
          <p:txBody>
            <a:bodyPr rtlCol="0" anchor="ctr"/>
            <a:lstStyle/>
            <a:p>
              <a:endParaRPr lang="fi-FI"/>
            </a:p>
          </p:txBody>
        </p:sp>
        <p:sp>
          <p:nvSpPr>
            <p:cNvPr id="72" name="Vapaamuotoinen: Muoto 71">
              <a:extLst>
                <a:ext uri="{FF2B5EF4-FFF2-40B4-BE49-F238E27FC236}">
                  <a16:creationId xmlns:a16="http://schemas.microsoft.com/office/drawing/2014/main" id="{BDE7633B-467D-400E-BB7D-AB00D6FF2DE4}"/>
                </a:ext>
              </a:extLst>
            </p:cNvPr>
            <p:cNvSpPr/>
            <p:nvPr/>
          </p:nvSpPr>
          <p:spPr>
            <a:xfrm>
              <a:off x="7794838" y="3927134"/>
              <a:ext cx="95250" cy="95250"/>
            </a:xfrm>
            <a:custGeom>
              <a:avLst/>
              <a:gdLst>
                <a:gd name="connsiteX0" fmla="*/ 93687 w 95250"/>
                <a:gd name="connsiteY0" fmla="*/ 93591 h 95250"/>
                <a:gd name="connsiteX1" fmla="*/ 77927 w 95250"/>
                <a:gd name="connsiteY1" fmla="*/ 93739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685 h 95250"/>
                <a:gd name="connsiteX7" fmla="*/ 93698 w 95250"/>
                <a:gd name="connsiteY7" fmla="*/ 93580 h 95250"/>
                <a:gd name="connsiteX8" fmla="*/ 93687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75" y="97984"/>
                    <a:pt x="82320" y="98050"/>
                    <a:pt x="77927" y="93739"/>
                  </a:cubicBezTo>
                  <a:cubicBezTo>
                    <a:pt x="77878" y="93690"/>
                    <a:pt x="77829" y="93641"/>
                    <a:pt x="77780" y="93591"/>
                  </a:cubicBezTo>
                  <a:lnTo>
                    <a:pt x="10438" y="26345"/>
                  </a:lnTo>
                  <a:cubicBezTo>
                    <a:pt x="6046" y="21953"/>
                    <a:pt x="6046" y="14831"/>
                    <a:pt x="10438" y="10438"/>
                  </a:cubicBezTo>
                  <a:cubicBezTo>
                    <a:pt x="14831" y="6046"/>
                    <a:pt x="21952" y="6046"/>
                    <a:pt x="26345" y="10438"/>
                  </a:cubicBezTo>
                  <a:lnTo>
                    <a:pt x="93687" y="77685"/>
                  </a:lnTo>
                  <a:cubicBezTo>
                    <a:pt x="98079" y="82071"/>
                    <a:pt x="98084" y="89187"/>
                    <a:pt x="93698" y="93580"/>
                  </a:cubicBezTo>
                  <a:cubicBezTo>
                    <a:pt x="93695" y="93583"/>
                    <a:pt x="93691" y="93587"/>
                    <a:pt x="93687" y="93591"/>
                  </a:cubicBezTo>
                </a:path>
              </a:pathLst>
            </a:custGeom>
            <a:solidFill>
              <a:srgbClr val="FFFFFF"/>
            </a:solidFill>
            <a:ln w="9525" cap="flat">
              <a:noFill/>
              <a:prstDash val="solid"/>
              <a:miter/>
            </a:ln>
          </p:spPr>
          <p:txBody>
            <a:bodyPr rtlCol="0" anchor="ctr"/>
            <a:lstStyle/>
            <a:p>
              <a:endParaRPr lang="fi-FI"/>
            </a:p>
          </p:txBody>
        </p:sp>
        <p:sp>
          <p:nvSpPr>
            <p:cNvPr id="73" name="Vapaamuotoinen: Muoto 72">
              <a:extLst>
                <a:ext uri="{FF2B5EF4-FFF2-40B4-BE49-F238E27FC236}">
                  <a16:creationId xmlns:a16="http://schemas.microsoft.com/office/drawing/2014/main" id="{E457C6A8-E6A0-4C60-9C1F-F786DBB39D4A}"/>
                </a:ext>
              </a:extLst>
            </p:cNvPr>
            <p:cNvSpPr/>
            <p:nvPr/>
          </p:nvSpPr>
          <p:spPr>
            <a:xfrm>
              <a:off x="8050736" y="4190175"/>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02 w 57150"/>
                <a:gd name="connsiteY4" fmla="*/ 54007 h 57150"/>
                <a:gd name="connsiteX5" fmla="*/ 34862 w 57150"/>
                <a:gd name="connsiteY5" fmla="*/ 34957 h 57150"/>
                <a:gd name="connsiteX6" fmla="*/ 53912 w 57150"/>
                <a:gd name="connsiteY6" fmla="*/ 18383 h 57150"/>
                <a:gd name="connsiteX7" fmla="*/ 51816 w 57150"/>
                <a:gd name="connsiteY7" fmla="*/ 17241 h 57150"/>
                <a:gd name="connsiteX8" fmla="*/ 30671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670" y="14478"/>
                    <a:pt x="18669" y="18383"/>
                  </a:cubicBezTo>
                  <a:cubicBezTo>
                    <a:pt x="14668" y="22289"/>
                    <a:pt x="10763" y="26575"/>
                    <a:pt x="7144" y="30861"/>
                  </a:cubicBezTo>
                  <a:cubicBezTo>
                    <a:pt x="9546" y="38142"/>
                    <a:pt x="12740" y="45137"/>
                    <a:pt x="16669" y="51721"/>
                  </a:cubicBezTo>
                  <a:cubicBezTo>
                    <a:pt x="17145" y="52483"/>
                    <a:pt x="17621" y="53245"/>
                    <a:pt x="18002" y="54007"/>
                  </a:cubicBezTo>
                  <a:cubicBezTo>
                    <a:pt x="23203" y="47298"/>
                    <a:pt x="28834" y="40934"/>
                    <a:pt x="34862" y="34957"/>
                  </a:cubicBezTo>
                  <a:cubicBezTo>
                    <a:pt x="40836" y="29015"/>
                    <a:pt x="47200" y="23478"/>
                    <a:pt x="53912" y="18383"/>
                  </a:cubicBezTo>
                  <a:lnTo>
                    <a:pt x="51816" y="17241"/>
                  </a:lnTo>
                  <a:cubicBezTo>
                    <a:pt x="45150" y="13152"/>
                    <a:pt x="38060" y="9799"/>
                    <a:pt x="30671" y="7239"/>
                  </a:cubicBezTo>
                </a:path>
              </a:pathLst>
            </a:custGeom>
            <a:solidFill>
              <a:srgbClr val="FFFFFF"/>
            </a:solidFill>
            <a:ln w="9525" cap="flat">
              <a:noFill/>
              <a:prstDash val="solid"/>
              <a:miter/>
            </a:ln>
          </p:spPr>
          <p:txBody>
            <a:bodyPr rtlCol="0" anchor="ctr"/>
            <a:lstStyle/>
            <a:p>
              <a:endParaRPr lang="fi-FI"/>
            </a:p>
          </p:txBody>
        </p:sp>
        <p:sp>
          <p:nvSpPr>
            <p:cNvPr id="74" name="Vapaamuotoinen: Muoto 73">
              <a:extLst>
                <a:ext uri="{FF2B5EF4-FFF2-40B4-BE49-F238E27FC236}">
                  <a16:creationId xmlns:a16="http://schemas.microsoft.com/office/drawing/2014/main" id="{3AE1D129-A49B-4BD9-BC6A-D642EED18D76}"/>
                </a:ext>
              </a:extLst>
            </p:cNvPr>
            <p:cNvSpPr/>
            <p:nvPr/>
          </p:nvSpPr>
          <p:spPr>
            <a:xfrm>
              <a:off x="8120840" y="4260089"/>
              <a:ext cx="95250" cy="95250"/>
            </a:xfrm>
            <a:custGeom>
              <a:avLst/>
              <a:gdLst>
                <a:gd name="connsiteX0" fmla="*/ 80772 w 95250"/>
                <a:gd name="connsiteY0" fmla="*/ 7144 h 95250"/>
                <a:gd name="connsiteX1" fmla="*/ 80772 w 95250"/>
                <a:gd name="connsiteY1" fmla="*/ 7144 h 95250"/>
                <a:gd name="connsiteX2" fmla="*/ 73342 w 95250"/>
                <a:gd name="connsiteY2" fmla="*/ 18478 h 95250"/>
                <a:gd name="connsiteX3" fmla="*/ 72580 w 95250"/>
                <a:gd name="connsiteY3" fmla="*/ 19526 h 95250"/>
                <a:gd name="connsiteX4" fmla="*/ 70199 w 95250"/>
                <a:gd name="connsiteY4" fmla="*/ 22765 h 95250"/>
                <a:gd name="connsiteX5" fmla="*/ 68485 w 95250"/>
                <a:gd name="connsiteY5" fmla="*/ 25146 h 95250"/>
                <a:gd name="connsiteX6" fmla="*/ 64294 w 95250"/>
                <a:gd name="connsiteY6" fmla="*/ 30384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867 h 95250"/>
                <a:gd name="connsiteX11" fmla="*/ 13335 w 95250"/>
                <a:gd name="connsiteY11" fmla="*/ 83344 h 95250"/>
                <a:gd name="connsiteX12" fmla="*/ 44577 w 95250"/>
                <a:gd name="connsiteY12" fmla="*/ 89630 h 95250"/>
                <a:gd name="connsiteX13" fmla="*/ 77248 w 95250"/>
                <a:gd name="connsiteY13" fmla="*/ 77248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0954"/>
                    <a:pt x="75914" y="14764"/>
                    <a:pt x="73342" y="18478"/>
                  </a:cubicBezTo>
                  <a:lnTo>
                    <a:pt x="72580" y="19526"/>
                  </a:lnTo>
                  <a:lnTo>
                    <a:pt x="70199" y="22765"/>
                  </a:lnTo>
                  <a:lnTo>
                    <a:pt x="68485" y="25146"/>
                  </a:lnTo>
                  <a:lnTo>
                    <a:pt x="64294" y="30384"/>
                  </a:lnTo>
                  <a:cubicBezTo>
                    <a:pt x="67723" y="43910"/>
                    <a:pt x="66770" y="54864"/>
                    <a:pt x="60770" y="60865"/>
                  </a:cubicBezTo>
                  <a:lnTo>
                    <a:pt x="60770" y="60865"/>
                  </a:lnTo>
                  <a:cubicBezTo>
                    <a:pt x="54959" y="66580"/>
                    <a:pt x="44005" y="67723"/>
                    <a:pt x="30480" y="64294"/>
                  </a:cubicBezTo>
                  <a:cubicBezTo>
                    <a:pt x="23089" y="70345"/>
                    <a:pt x="15292" y="75883"/>
                    <a:pt x="7144" y="80867"/>
                  </a:cubicBezTo>
                  <a:lnTo>
                    <a:pt x="13335" y="83344"/>
                  </a:lnTo>
                  <a:cubicBezTo>
                    <a:pt x="23296" y="87269"/>
                    <a:pt x="33873" y="89397"/>
                    <a:pt x="44577" y="89630"/>
                  </a:cubicBezTo>
                  <a:cubicBezTo>
                    <a:pt x="56698" y="90120"/>
                    <a:pt x="68496" y="85649"/>
                    <a:pt x="77248" y="77248"/>
                  </a:cubicBezTo>
                  <a:cubicBezTo>
                    <a:pt x="92297" y="62293"/>
                    <a:pt x="93250"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75" name="Vapaamuotoinen: Muoto 74">
              <a:extLst>
                <a:ext uri="{FF2B5EF4-FFF2-40B4-BE49-F238E27FC236}">
                  <a16:creationId xmlns:a16="http://schemas.microsoft.com/office/drawing/2014/main" id="{0EAEB7D9-A24B-4628-AAAE-A8D0A27F8B1F}"/>
                </a:ext>
              </a:extLst>
            </p:cNvPr>
            <p:cNvSpPr/>
            <p:nvPr/>
          </p:nvSpPr>
          <p:spPr>
            <a:xfrm>
              <a:off x="8012699" y="4259422"/>
              <a:ext cx="95250" cy="95250"/>
            </a:xfrm>
            <a:custGeom>
              <a:avLst/>
              <a:gdLst>
                <a:gd name="connsiteX0" fmla="*/ 35751 w 95250"/>
                <a:gd name="connsiteY0" fmla="*/ 60960 h 95250"/>
                <a:gd name="connsiteX1" fmla="*/ 32322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389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054"/>
                    <a:pt x="28988" y="44005"/>
                    <a:pt x="32322" y="30575"/>
                  </a:cubicBezTo>
                  <a:cubicBezTo>
                    <a:pt x="26300" y="23151"/>
                    <a:pt x="20794" y="15322"/>
                    <a:pt x="15844" y="7144"/>
                  </a:cubicBezTo>
                  <a:cubicBezTo>
                    <a:pt x="3271" y="36386"/>
                    <a:pt x="4223" y="62294"/>
                    <a:pt x="19368" y="77438"/>
                  </a:cubicBezTo>
                  <a:cubicBezTo>
                    <a:pt x="34513" y="92583"/>
                    <a:pt x="60230" y="93440"/>
                    <a:pt x="89472" y="80963"/>
                  </a:cubicBezTo>
                  <a:cubicBezTo>
                    <a:pt x="81308" y="76001"/>
                    <a:pt x="73510" y="70462"/>
                    <a:pt x="66136" y="64389"/>
                  </a:cubicBezTo>
                  <a:cubicBezTo>
                    <a:pt x="52705" y="67818"/>
                    <a:pt x="41752" y="66865"/>
                    <a:pt x="35751" y="60960"/>
                  </a:cubicBezTo>
                </a:path>
              </a:pathLst>
            </a:custGeom>
            <a:solidFill>
              <a:srgbClr val="FFFFFF"/>
            </a:solidFill>
            <a:ln w="9525" cap="flat">
              <a:noFill/>
              <a:prstDash val="solid"/>
              <a:miter/>
            </a:ln>
          </p:spPr>
          <p:txBody>
            <a:bodyPr rtlCol="0" anchor="ctr"/>
            <a:lstStyle/>
            <a:p>
              <a:endParaRPr lang="fi-FI"/>
            </a:p>
          </p:txBody>
        </p:sp>
        <p:sp>
          <p:nvSpPr>
            <p:cNvPr id="76" name="Vapaamuotoinen: Muoto 75">
              <a:extLst>
                <a:ext uri="{FF2B5EF4-FFF2-40B4-BE49-F238E27FC236}">
                  <a16:creationId xmlns:a16="http://schemas.microsoft.com/office/drawing/2014/main" id="{D401CFB1-D942-487D-9A76-34CB81824FEF}"/>
                </a:ext>
              </a:extLst>
            </p:cNvPr>
            <p:cNvSpPr/>
            <p:nvPr/>
          </p:nvSpPr>
          <p:spPr>
            <a:xfrm>
              <a:off x="8013117" y="4151780"/>
              <a:ext cx="200025" cy="180975"/>
            </a:xfrm>
            <a:custGeom>
              <a:avLst/>
              <a:gdLst>
                <a:gd name="connsiteX0" fmla="*/ 178779 w 200025"/>
                <a:gd name="connsiteY0" fmla="*/ 108690 h 180975"/>
                <a:gd name="connsiteX1" fmla="*/ 184875 w 200025"/>
                <a:gd name="connsiteY1" fmla="*/ 19727 h 180975"/>
                <a:gd name="connsiteX2" fmla="*/ 101913 w 200025"/>
                <a:gd name="connsiteY2" fmla="*/ 22394 h 180975"/>
                <a:gd name="connsiteX3" fmla="*/ 18950 w 200025"/>
                <a:gd name="connsiteY3" fmla="*/ 19727 h 180975"/>
                <a:gd name="connsiteX4" fmla="*/ 24570 w 200025"/>
                <a:gd name="connsiteY4" fmla="*/ 107928 h 180975"/>
                <a:gd name="connsiteX5" fmla="*/ 95626 w 200025"/>
                <a:gd name="connsiteY5" fmla="*/ 179461 h 180975"/>
                <a:gd name="connsiteX6" fmla="*/ 97722 w 200025"/>
                <a:gd name="connsiteY6" fmla="*/ 180509 h 180975"/>
                <a:gd name="connsiteX7" fmla="*/ 100579 w 200025"/>
                <a:gd name="connsiteY7" fmla="*/ 181175 h 180975"/>
                <a:gd name="connsiteX8" fmla="*/ 101913 w 200025"/>
                <a:gd name="connsiteY8" fmla="*/ 181175 h 180975"/>
                <a:gd name="connsiteX9" fmla="*/ 107913 w 200025"/>
                <a:gd name="connsiteY9" fmla="*/ 179461 h 180975"/>
                <a:gd name="connsiteX10" fmla="*/ 147537 w 200025"/>
                <a:gd name="connsiteY10" fmla="*/ 148219 h 180975"/>
                <a:gd name="connsiteX11" fmla="*/ 178779 w 200025"/>
                <a:gd name="connsiteY11" fmla="*/ 108595 h 180975"/>
                <a:gd name="connsiteX12" fmla="*/ 101913 w 200025"/>
                <a:gd name="connsiteY12" fmla="*/ 156220 h 180975"/>
                <a:gd name="connsiteX13" fmla="*/ 44763 w 200025"/>
                <a:gd name="connsiteY13" fmla="*/ 96403 h 180975"/>
                <a:gd name="connsiteX14" fmla="*/ 35238 w 200025"/>
                <a:gd name="connsiteY14" fmla="*/ 36586 h 180975"/>
                <a:gd name="connsiteX15" fmla="*/ 51621 w 200025"/>
                <a:gd name="connsiteY15" fmla="*/ 31062 h 180975"/>
                <a:gd name="connsiteX16" fmla="*/ 96769 w 200025"/>
                <a:gd name="connsiteY16" fmla="*/ 46587 h 180975"/>
                <a:gd name="connsiteX17" fmla="*/ 96769 w 200025"/>
                <a:gd name="connsiteY17" fmla="*/ 46587 h 180975"/>
                <a:gd name="connsiteX18" fmla="*/ 96769 w 200025"/>
                <a:gd name="connsiteY18" fmla="*/ 46587 h 180975"/>
                <a:gd name="connsiteX19" fmla="*/ 112104 w 200025"/>
                <a:gd name="connsiteY19" fmla="*/ 57065 h 180975"/>
                <a:gd name="connsiteX20" fmla="*/ 112104 w 200025"/>
                <a:gd name="connsiteY20" fmla="*/ 57065 h 180975"/>
                <a:gd name="connsiteX21" fmla="*/ 125154 w 200025"/>
                <a:gd name="connsiteY21" fmla="*/ 68018 h 180975"/>
                <a:gd name="connsiteX22" fmla="*/ 126773 w 200025"/>
                <a:gd name="connsiteY22" fmla="*/ 69542 h 180975"/>
                <a:gd name="connsiteX23" fmla="*/ 127344 w 200025"/>
                <a:gd name="connsiteY23" fmla="*/ 70019 h 180975"/>
                <a:gd name="connsiteX24" fmla="*/ 131059 w 200025"/>
                <a:gd name="connsiteY24" fmla="*/ 73638 h 180975"/>
                <a:gd name="connsiteX25" fmla="*/ 147823 w 200025"/>
                <a:gd name="connsiteY25" fmla="*/ 92688 h 180975"/>
                <a:gd name="connsiteX26" fmla="*/ 148871 w 200025"/>
                <a:gd name="connsiteY26" fmla="*/ 91069 h 180975"/>
                <a:gd name="connsiteX27" fmla="*/ 159063 w 200025"/>
                <a:gd name="connsiteY27" fmla="*/ 69542 h 180975"/>
                <a:gd name="connsiteX28" fmla="*/ 147537 w 200025"/>
                <a:gd name="connsiteY28" fmla="*/ 57065 h 180975"/>
                <a:gd name="connsiteX29" fmla="*/ 145632 w 200025"/>
                <a:gd name="connsiteY29" fmla="*/ 55255 h 180975"/>
                <a:gd name="connsiteX30" fmla="*/ 142108 w 200025"/>
                <a:gd name="connsiteY30" fmla="*/ 51921 h 180975"/>
                <a:gd name="connsiteX31" fmla="*/ 140394 w 200025"/>
                <a:gd name="connsiteY31" fmla="*/ 50302 h 180975"/>
                <a:gd name="connsiteX32" fmla="*/ 136012 w 200025"/>
                <a:gd name="connsiteY32" fmla="*/ 46397 h 180975"/>
                <a:gd name="connsiteX33" fmla="*/ 135345 w 200025"/>
                <a:gd name="connsiteY33" fmla="*/ 45825 h 180975"/>
                <a:gd name="connsiteX34" fmla="*/ 135345 w 200025"/>
                <a:gd name="connsiteY34" fmla="*/ 45825 h 180975"/>
                <a:gd name="connsiteX35" fmla="*/ 124963 w 200025"/>
                <a:gd name="connsiteY35" fmla="*/ 37443 h 180975"/>
                <a:gd name="connsiteX36" fmla="*/ 168492 w 200025"/>
                <a:gd name="connsiteY36" fmla="*/ 36491 h 180975"/>
                <a:gd name="connsiteX37" fmla="*/ 158967 w 200025"/>
                <a:gd name="connsiteY37" fmla="*/ 96974 h 180975"/>
                <a:gd name="connsiteX38" fmla="*/ 101817 w 200025"/>
                <a:gd name="connsiteY38" fmla="*/ 1561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779" y="108690"/>
                  </a:moveTo>
                  <a:cubicBezTo>
                    <a:pt x="200782" y="72019"/>
                    <a:pt x="203068" y="37919"/>
                    <a:pt x="184875" y="19727"/>
                  </a:cubicBezTo>
                  <a:cubicBezTo>
                    <a:pt x="166683" y="1534"/>
                    <a:pt x="136298" y="3629"/>
                    <a:pt x="101913" y="22394"/>
                  </a:cubicBezTo>
                  <a:cubicBezTo>
                    <a:pt x="67527" y="3344"/>
                    <a:pt x="36095" y="2486"/>
                    <a:pt x="18950" y="19727"/>
                  </a:cubicBezTo>
                  <a:cubicBezTo>
                    <a:pt x="1805" y="36967"/>
                    <a:pt x="3043" y="71543"/>
                    <a:pt x="24570" y="107928"/>
                  </a:cubicBezTo>
                  <a:cubicBezTo>
                    <a:pt x="42287" y="137039"/>
                    <a:pt x="66634" y="161550"/>
                    <a:pt x="95626" y="179461"/>
                  </a:cubicBezTo>
                  <a:lnTo>
                    <a:pt x="97722" y="180509"/>
                  </a:lnTo>
                  <a:cubicBezTo>
                    <a:pt x="98651" y="180821"/>
                    <a:pt x="99608" y="181044"/>
                    <a:pt x="100579" y="181175"/>
                  </a:cubicBezTo>
                  <a:lnTo>
                    <a:pt x="101913" y="181175"/>
                  </a:lnTo>
                  <a:cubicBezTo>
                    <a:pt x="104031" y="181157"/>
                    <a:pt x="106105" y="180564"/>
                    <a:pt x="107913" y="179461"/>
                  </a:cubicBezTo>
                  <a:cubicBezTo>
                    <a:pt x="122347" y="170704"/>
                    <a:pt x="135654" y="160212"/>
                    <a:pt x="147537" y="148219"/>
                  </a:cubicBezTo>
                  <a:cubicBezTo>
                    <a:pt x="159546" y="136350"/>
                    <a:pt x="170040" y="123041"/>
                    <a:pt x="178779" y="108595"/>
                  </a:cubicBezTo>
                  <a:moveTo>
                    <a:pt x="101913" y="156220"/>
                  </a:moveTo>
                  <a:cubicBezTo>
                    <a:pt x="78788" y="140617"/>
                    <a:pt x="59296" y="120215"/>
                    <a:pt x="44763" y="96403"/>
                  </a:cubicBezTo>
                  <a:cubicBezTo>
                    <a:pt x="29427" y="70495"/>
                    <a:pt x="25713" y="46397"/>
                    <a:pt x="35238" y="36586"/>
                  </a:cubicBezTo>
                  <a:cubicBezTo>
                    <a:pt x="39744" y="32634"/>
                    <a:pt x="45641" y="30645"/>
                    <a:pt x="51621" y="31062"/>
                  </a:cubicBezTo>
                  <a:cubicBezTo>
                    <a:pt x="67720" y="32436"/>
                    <a:pt x="83229" y="37770"/>
                    <a:pt x="96769" y="46587"/>
                  </a:cubicBezTo>
                  <a:cubicBezTo>
                    <a:pt x="96769" y="46587"/>
                    <a:pt x="96293" y="46587"/>
                    <a:pt x="96769" y="46587"/>
                  </a:cubicBezTo>
                  <a:cubicBezTo>
                    <a:pt x="97245" y="46587"/>
                    <a:pt x="96769" y="46587"/>
                    <a:pt x="96769" y="46587"/>
                  </a:cubicBezTo>
                  <a:cubicBezTo>
                    <a:pt x="101627" y="49635"/>
                    <a:pt x="107342" y="53350"/>
                    <a:pt x="112104" y="57065"/>
                  </a:cubicBezTo>
                  <a:lnTo>
                    <a:pt x="112104" y="57065"/>
                  </a:lnTo>
                  <a:cubicBezTo>
                    <a:pt x="116581" y="60399"/>
                    <a:pt x="120867" y="64113"/>
                    <a:pt x="125154" y="68018"/>
                  </a:cubicBezTo>
                  <a:cubicBezTo>
                    <a:pt x="125738" y="68476"/>
                    <a:pt x="126280" y="68986"/>
                    <a:pt x="126773" y="69542"/>
                  </a:cubicBezTo>
                  <a:lnTo>
                    <a:pt x="127344" y="70019"/>
                  </a:lnTo>
                  <a:lnTo>
                    <a:pt x="131059" y="73638"/>
                  </a:lnTo>
                  <a:cubicBezTo>
                    <a:pt x="137056" y="79617"/>
                    <a:pt x="142656" y="85980"/>
                    <a:pt x="147823" y="92688"/>
                  </a:cubicBezTo>
                  <a:cubicBezTo>
                    <a:pt x="148206" y="92171"/>
                    <a:pt x="148555" y="91630"/>
                    <a:pt x="148871" y="91069"/>
                  </a:cubicBezTo>
                  <a:cubicBezTo>
                    <a:pt x="153042" y="84286"/>
                    <a:pt x="156460" y="77068"/>
                    <a:pt x="159063" y="69542"/>
                  </a:cubicBezTo>
                  <a:cubicBezTo>
                    <a:pt x="155443" y="65351"/>
                    <a:pt x="151538" y="61160"/>
                    <a:pt x="147537" y="57065"/>
                  </a:cubicBezTo>
                  <a:lnTo>
                    <a:pt x="145632" y="55255"/>
                  </a:lnTo>
                  <a:cubicBezTo>
                    <a:pt x="144489" y="54112"/>
                    <a:pt x="143346" y="52969"/>
                    <a:pt x="142108" y="51921"/>
                  </a:cubicBezTo>
                  <a:lnTo>
                    <a:pt x="140394" y="50302"/>
                  </a:lnTo>
                  <a:lnTo>
                    <a:pt x="136012" y="46397"/>
                  </a:lnTo>
                  <a:lnTo>
                    <a:pt x="135345" y="45825"/>
                  </a:lnTo>
                  <a:lnTo>
                    <a:pt x="135345" y="45825"/>
                  </a:lnTo>
                  <a:cubicBezTo>
                    <a:pt x="131916" y="42872"/>
                    <a:pt x="128487" y="40110"/>
                    <a:pt x="124963" y="37443"/>
                  </a:cubicBezTo>
                  <a:cubicBezTo>
                    <a:pt x="144013" y="29347"/>
                    <a:pt x="160682" y="28680"/>
                    <a:pt x="168492" y="36491"/>
                  </a:cubicBezTo>
                  <a:cubicBezTo>
                    <a:pt x="178017" y="46016"/>
                    <a:pt x="174588" y="70781"/>
                    <a:pt x="158967" y="96974"/>
                  </a:cubicBezTo>
                  <a:cubicBezTo>
                    <a:pt x="144387" y="120567"/>
                    <a:pt x="124895" y="140742"/>
                    <a:pt x="101817" y="156125"/>
                  </a:cubicBezTo>
                </a:path>
              </a:pathLst>
            </a:custGeom>
            <a:solidFill>
              <a:srgbClr val="FFFFFF"/>
            </a:solidFill>
            <a:ln w="9525" cap="flat">
              <a:noFill/>
              <a:prstDash val="solid"/>
              <a:miter/>
            </a:ln>
          </p:spPr>
          <p:txBody>
            <a:bodyPr rtlCol="0" anchor="ctr"/>
            <a:lstStyle/>
            <a:p>
              <a:endParaRPr lang="fi-FI"/>
            </a:p>
          </p:txBody>
        </p:sp>
        <p:sp>
          <p:nvSpPr>
            <p:cNvPr id="77" name="Vapaamuotoinen: Muoto 76">
              <a:extLst>
                <a:ext uri="{FF2B5EF4-FFF2-40B4-BE49-F238E27FC236}">
                  <a16:creationId xmlns:a16="http://schemas.microsoft.com/office/drawing/2014/main" id="{AD286307-E0B5-47CE-8587-EA05201D8849}"/>
                </a:ext>
              </a:extLst>
            </p:cNvPr>
            <p:cNvSpPr/>
            <p:nvPr/>
          </p:nvSpPr>
          <p:spPr>
            <a:xfrm>
              <a:off x="8331381" y="3933897"/>
              <a:ext cx="95250" cy="95250"/>
            </a:xfrm>
            <a:custGeom>
              <a:avLst/>
              <a:gdLst>
                <a:gd name="connsiteX0" fmla="*/ 93591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685 w 95250"/>
                <a:gd name="connsiteY4" fmla="*/ 10438 h 95250"/>
                <a:gd name="connsiteX5" fmla="*/ 93591 w 95250"/>
                <a:gd name="connsiteY5" fmla="*/ 10438 h 95250"/>
                <a:gd name="connsiteX6" fmla="*/ 93591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6345"/>
                  </a:moveTo>
                  <a:lnTo>
                    <a:pt x="26345" y="93687"/>
                  </a:lnTo>
                  <a:cubicBezTo>
                    <a:pt x="21952" y="98079"/>
                    <a:pt x="14831" y="98079"/>
                    <a:pt x="10438" y="93687"/>
                  </a:cubicBezTo>
                  <a:cubicBezTo>
                    <a:pt x="6046" y="89294"/>
                    <a:pt x="6046" y="82173"/>
                    <a:pt x="10438" y="77780"/>
                  </a:cubicBezTo>
                  <a:lnTo>
                    <a:pt x="77685" y="10438"/>
                  </a:lnTo>
                  <a:cubicBezTo>
                    <a:pt x="82077" y="6046"/>
                    <a:pt x="89199" y="6046"/>
                    <a:pt x="93591" y="10438"/>
                  </a:cubicBezTo>
                  <a:cubicBezTo>
                    <a:pt x="97984" y="14831"/>
                    <a:pt x="97984" y="21952"/>
                    <a:pt x="93591" y="26345"/>
                  </a:cubicBezTo>
                </a:path>
              </a:pathLst>
            </a:custGeom>
            <a:solidFill>
              <a:srgbClr val="FFFFFF"/>
            </a:solidFill>
            <a:ln w="9525" cap="flat">
              <a:noFill/>
              <a:prstDash val="solid"/>
              <a:miter/>
            </a:ln>
          </p:spPr>
          <p:txBody>
            <a:bodyPr rtlCol="0" anchor="ctr"/>
            <a:lstStyle/>
            <a:p>
              <a:endParaRPr lang="fi-FI"/>
            </a:p>
          </p:txBody>
        </p:sp>
        <p:sp>
          <p:nvSpPr>
            <p:cNvPr id="78" name="Vapaamuotoinen: Muoto 77">
              <a:extLst>
                <a:ext uri="{FF2B5EF4-FFF2-40B4-BE49-F238E27FC236}">
                  <a16:creationId xmlns:a16="http://schemas.microsoft.com/office/drawing/2014/main" id="{7AFB0463-6964-4CD8-9850-5C5037A0077F}"/>
                </a:ext>
              </a:extLst>
            </p:cNvPr>
            <p:cNvSpPr/>
            <p:nvPr/>
          </p:nvSpPr>
          <p:spPr>
            <a:xfrm>
              <a:off x="8593470" y="4733862"/>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02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671 w 57150"/>
                <a:gd name="connsiteY8" fmla="*/ 771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478"/>
                    <a:pt x="18669" y="18383"/>
                  </a:cubicBezTo>
                  <a:cubicBezTo>
                    <a:pt x="14764" y="22288"/>
                    <a:pt x="10763" y="26575"/>
                    <a:pt x="7144" y="30861"/>
                  </a:cubicBezTo>
                  <a:cubicBezTo>
                    <a:pt x="9546" y="38142"/>
                    <a:pt x="12740" y="45137"/>
                    <a:pt x="16669" y="51721"/>
                  </a:cubicBezTo>
                  <a:cubicBezTo>
                    <a:pt x="16669" y="52483"/>
                    <a:pt x="17526" y="53245"/>
                    <a:pt x="18002" y="54007"/>
                  </a:cubicBezTo>
                  <a:cubicBezTo>
                    <a:pt x="23203" y="47298"/>
                    <a:pt x="28834" y="40934"/>
                    <a:pt x="34862" y="34957"/>
                  </a:cubicBezTo>
                  <a:cubicBezTo>
                    <a:pt x="40836" y="29015"/>
                    <a:pt x="47200" y="23478"/>
                    <a:pt x="53912" y="18383"/>
                  </a:cubicBezTo>
                  <a:lnTo>
                    <a:pt x="51816" y="17240"/>
                  </a:lnTo>
                  <a:cubicBezTo>
                    <a:pt x="45129" y="13317"/>
                    <a:pt x="38040" y="10124"/>
                    <a:pt x="30671" y="7715"/>
                  </a:cubicBezTo>
                </a:path>
              </a:pathLst>
            </a:custGeom>
            <a:solidFill>
              <a:srgbClr val="FFFFFF"/>
            </a:solidFill>
            <a:ln w="9525" cap="flat">
              <a:noFill/>
              <a:prstDash val="solid"/>
              <a:miter/>
            </a:ln>
          </p:spPr>
          <p:txBody>
            <a:bodyPr rtlCol="0" anchor="ctr"/>
            <a:lstStyle/>
            <a:p>
              <a:endParaRPr lang="fi-FI"/>
            </a:p>
          </p:txBody>
        </p:sp>
        <p:sp>
          <p:nvSpPr>
            <p:cNvPr id="79" name="Vapaamuotoinen: Muoto 78">
              <a:extLst>
                <a:ext uri="{FF2B5EF4-FFF2-40B4-BE49-F238E27FC236}">
                  <a16:creationId xmlns:a16="http://schemas.microsoft.com/office/drawing/2014/main" id="{8F97803B-3EEE-47E5-BC76-2BCE60668406}"/>
                </a:ext>
              </a:extLst>
            </p:cNvPr>
            <p:cNvSpPr/>
            <p:nvPr/>
          </p:nvSpPr>
          <p:spPr>
            <a:xfrm>
              <a:off x="8663574" y="4803776"/>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581 w 95250"/>
                <a:gd name="connsiteY3" fmla="*/ 19621 h 95250"/>
                <a:gd name="connsiteX4" fmla="*/ 70104 w 95250"/>
                <a:gd name="connsiteY4" fmla="*/ 22860 h 95250"/>
                <a:gd name="connsiteX5" fmla="*/ 68390 w 95250"/>
                <a:gd name="connsiteY5" fmla="*/ 25241 h 95250"/>
                <a:gd name="connsiteX6" fmla="*/ 64294 w 95250"/>
                <a:gd name="connsiteY6" fmla="*/ 30480 h 95250"/>
                <a:gd name="connsiteX7" fmla="*/ 60770 w 95250"/>
                <a:gd name="connsiteY7" fmla="*/ 60960 h 95250"/>
                <a:gd name="connsiteX8" fmla="*/ 60770 w 95250"/>
                <a:gd name="connsiteY8" fmla="*/ 60960 h 95250"/>
                <a:gd name="connsiteX9" fmla="*/ 30385 w 95250"/>
                <a:gd name="connsiteY9" fmla="*/ 64389 h 95250"/>
                <a:gd name="connsiteX10" fmla="*/ 7144 w 95250"/>
                <a:gd name="connsiteY10" fmla="*/ 80963 h 95250"/>
                <a:gd name="connsiteX11" fmla="*/ 13240 w 95250"/>
                <a:gd name="connsiteY11" fmla="*/ 83439 h 95250"/>
                <a:gd name="connsiteX12" fmla="*/ 44577 w 95250"/>
                <a:gd name="connsiteY12" fmla="*/ 89726 h 95250"/>
                <a:gd name="connsiteX13" fmla="*/ 77248 w 95250"/>
                <a:gd name="connsiteY13" fmla="*/ 77343 h 95250"/>
                <a:gd name="connsiteX14" fmla="*/ 80867 w 95250"/>
                <a:gd name="connsiteY14" fmla="*/ 7429 h 95250"/>
                <a:gd name="connsiteX15" fmla="*/ 80867 w 95250"/>
                <a:gd name="connsiteY15" fmla="*/ 742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1049"/>
                    <a:pt x="75914" y="14764"/>
                    <a:pt x="73247" y="18574"/>
                  </a:cubicBezTo>
                  <a:lnTo>
                    <a:pt x="72581" y="19621"/>
                  </a:lnTo>
                  <a:lnTo>
                    <a:pt x="70104" y="22860"/>
                  </a:lnTo>
                  <a:lnTo>
                    <a:pt x="68390" y="25241"/>
                  </a:lnTo>
                  <a:cubicBezTo>
                    <a:pt x="67056" y="26956"/>
                    <a:pt x="65723" y="28765"/>
                    <a:pt x="64294" y="30480"/>
                  </a:cubicBezTo>
                  <a:cubicBezTo>
                    <a:pt x="67723" y="44005"/>
                    <a:pt x="66675" y="54959"/>
                    <a:pt x="60770" y="60960"/>
                  </a:cubicBezTo>
                  <a:lnTo>
                    <a:pt x="60770" y="60960"/>
                  </a:lnTo>
                  <a:cubicBezTo>
                    <a:pt x="54959" y="66675"/>
                    <a:pt x="44006" y="67818"/>
                    <a:pt x="30385" y="64389"/>
                  </a:cubicBezTo>
                  <a:cubicBezTo>
                    <a:pt x="23026" y="70439"/>
                    <a:pt x="15261" y="75977"/>
                    <a:pt x="7144" y="80963"/>
                  </a:cubicBezTo>
                  <a:lnTo>
                    <a:pt x="13240" y="83439"/>
                  </a:lnTo>
                  <a:cubicBezTo>
                    <a:pt x="23236" y="87356"/>
                    <a:pt x="33843" y="89484"/>
                    <a:pt x="44577" y="89726"/>
                  </a:cubicBezTo>
                  <a:cubicBezTo>
                    <a:pt x="56698" y="90216"/>
                    <a:pt x="68496" y="85744"/>
                    <a:pt x="77248" y="77343"/>
                  </a:cubicBezTo>
                  <a:cubicBezTo>
                    <a:pt x="92297" y="62389"/>
                    <a:pt x="93250" y="36576"/>
                    <a:pt x="80867" y="7429"/>
                  </a:cubicBezTo>
                  <a:lnTo>
                    <a:pt x="80867" y="7429"/>
                  </a:lnTo>
                </a:path>
              </a:pathLst>
            </a:custGeom>
            <a:solidFill>
              <a:srgbClr val="FFFFFF"/>
            </a:solidFill>
            <a:ln w="9525" cap="flat">
              <a:noFill/>
              <a:prstDash val="solid"/>
              <a:miter/>
            </a:ln>
          </p:spPr>
          <p:txBody>
            <a:bodyPr rtlCol="0" anchor="ctr"/>
            <a:lstStyle/>
            <a:p>
              <a:endParaRPr lang="fi-FI"/>
            </a:p>
          </p:txBody>
        </p:sp>
        <p:sp>
          <p:nvSpPr>
            <p:cNvPr id="80" name="Vapaamuotoinen: Muoto 79">
              <a:extLst>
                <a:ext uri="{FF2B5EF4-FFF2-40B4-BE49-F238E27FC236}">
                  <a16:creationId xmlns:a16="http://schemas.microsoft.com/office/drawing/2014/main" id="{1A60C22D-2B3C-42E8-B628-FFDC85AF4666}"/>
                </a:ext>
              </a:extLst>
            </p:cNvPr>
            <p:cNvSpPr/>
            <p:nvPr/>
          </p:nvSpPr>
          <p:spPr>
            <a:xfrm>
              <a:off x="8555338" y="4803490"/>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343 h 95250"/>
                <a:gd name="connsiteX4" fmla="*/ 89472 w 95250"/>
                <a:gd name="connsiteY4" fmla="*/ 80963 h 95250"/>
                <a:gd name="connsiteX5" fmla="*/ 66231 w 95250"/>
                <a:gd name="connsiteY5" fmla="*/ 64389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054"/>
                    <a:pt x="28988" y="44005"/>
                    <a:pt x="32417" y="30575"/>
                  </a:cubicBezTo>
                  <a:cubicBezTo>
                    <a:pt x="26364" y="23153"/>
                    <a:pt x="20826" y="15324"/>
                    <a:pt x="15844" y="7144"/>
                  </a:cubicBezTo>
                  <a:cubicBezTo>
                    <a:pt x="3271" y="36386"/>
                    <a:pt x="4223" y="62294"/>
                    <a:pt x="19368" y="77343"/>
                  </a:cubicBezTo>
                  <a:cubicBezTo>
                    <a:pt x="34513" y="92393"/>
                    <a:pt x="60325" y="93440"/>
                    <a:pt x="89472" y="80963"/>
                  </a:cubicBezTo>
                  <a:cubicBezTo>
                    <a:pt x="81354" y="75977"/>
                    <a:pt x="73589" y="70439"/>
                    <a:pt x="66231" y="64389"/>
                  </a:cubicBezTo>
                  <a:cubicBezTo>
                    <a:pt x="52801" y="67818"/>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81" name="Vapaamuotoinen: Muoto 80">
              <a:extLst>
                <a:ext uri="{FF2B5EF4-FFF2-40B4-BE49-F238E27FC236}">
                  <a16:creationId xmlns:a16="http://schemas.microsoft.com/office/drawing/2014/main" id="{67618D4A-BC25-4626-A47C-FAAC6133C917}"/>
                </a:ext>
              </a:extLst>
            </p:cNvPr>
            <p:cNvSpPr/>
            <p:nvPr/>
          </p:nvSpPr>
          <p:spPr>
            <a:xfrm>
              <a:off x="8555750" y="4695467"/>
              <a:ext cx="200025" cy="180975"/>
            </a:xfrm>
            <a:custGeom>
              <a:avLst/>
              <a:gdLst>
                <a:gd name="connsiteX0" fmla="*/ 178881 w 200025"/>
                <a:gd name="connsiteY0" fmla="*/ 108690 h 180975"/>
                <a:gd name="connsiteX1" fmla="*/ 184977 w 200025"/>
                <a:gd name="connsiteY1" fmla="*/ 19727 h 180975"/>
                <a:gd name="connsiteX2" fmla="*/ 102014 w 200025"/>
                <a:gd name="connsiteY2" fmla="*/ 22394 h 180975"/>
                <a:gd name="connsiteX3" fmla="*/ 18956 w 200025"/>
                <a:gd name="connsiteY3" fmla="*/ 19727 h 180975"/>
                <a:gd name="connsiteX4" fmla="*/ 24576 w 200025"/>
                <a:gd name="connsiteY4" fmla="*/ 107833 h 180975"/>
                <a:gd name="connsiteX5" fmla="*/ 56390 w 200025"/>
                <a:gd name="connsiteY5" fmla="*/ 148790 h 180975"/>
                <a:gd name="connsiteX6" fmla="*/ 95728 w 200025"/>
                <a:gd name="connsiteY6" fmla="*/ 179937 h 180975"/>
                <a:gd name="connsiteX7" fmla="*/ 97823 w 200025"/>
                <a:gd name="connsiteY7" fmla="*/ 180985 h 180975"/>
                <a:gd name="connsiteX8" fmla="*/ 100681 w 200025"/>
                <a:gd name="connsiteY8" fmla="*/ 181652 h 180975"/>
                <a:gd name="connsiteX9" fmla="*/ 102014 w 200025"/>
                <a:gd name="connsiteY9" fmla="*/ 181652 h 180975"/>
                <a:gd name="connsiteX10" fmla="*/ 107920 w 200025"/>
                <a:gd name="connsiteY10" fmla="*/ 179937 h 180975"/>
                <a:gd name="connsiteX11" fmla="*/ 147544 w 200025"/>
                <a:gd name="connsiteY11" fmla="*/ 148695 h 180975"/>
                <a:gd name="connsiteX12" fmla="*/ 178881 w 200025"/>
                <a:gd name="connsiteY12" fmla="*/ 109071 h 180975"/>
                <a:gd name="connsiteX13" fmla="*/ 102014 w 200025"/>
                <a:gd name="connsiteY13" fmla="*/ 156220 h 180975"/>
                <a:gd name="connsiteX14" fmla="*/ 72868 w 200025"/>
                <a:gd name="connsiteY14" fmla="*/ 132217 h 180975"/>
                <a:gd name="connsiteX15" fmla="*/ 44293 w 200025"/>
                <a:gd name="connsiteY15" fmla="*/ 96403 h 180975"/>
                <a:gd name="connsiteX16" fmla="*/ 34768 w 200025"/>
                <a:gd name="connsiteY16" fmla="*/ 36586 h 180975"/>
                <a:gd name="connsiteX17" fmla="*/ 51056 w 200025"/>
                <a:gd name="connsiteY17" fmla="*/ 31061 h 180975"/>
                <a:gd name="connsiteX18" fmla="*/ 96204 w 200025"/>
                <a:gd name="connsiteY18" fmla="*/ 46587 h 180975"/>
                <a:gd name="connsiteX19" fmla="*/ 96204 w 200025"/>
                <a:gd name="connsiteY19" fmla="*/ 46587 h 180975"/>
                <a:gd name="connsiteX20" fmla="*/ 111539 w 200025"/>
                <a:gd name="connsiteY20" fmla="*/ 56969 h 180975"/>
                <a:gd name="connsiteX21" fmla="*/ 111539 w 200025"/>
                <a:gd name="connsiteY21" fmla="*/ 56969 h 180975"/>
                <a:gd name="connsiteX22" fmla="*/ 124589 w 200025"/>
                <a:gd name="connsiteY22" fmla="*/ 67923 h 180975"/>
                <a:gd name="connsiteX23" fmla="*/ 126208 w 200025"/>
                <a:gd name="connsiteY23" fmla="*/ 69447 h 180975"/>
                <a:gd name="connsiteX24" fmla="*/ 126684 w 200025"/>
                <a:gd name="connsiteY24" fmla="*/ 69923 h 180975"/>
                <a:gd name="connsiteX25" fmla="*/ 130399 w 200025"/>
                <a:gd name="connsiteY25" fmla="*/ 73543 h 180975"/>
                <a:gd name="connsiteX26" fmla="*/ 147258 w 200025"/>
                <a:gd name="connsiteY26" fmla="*/ 92593 h 180975"/>
                <a:gd name="connsiteX27" fmla="*/ 148306 w 200025"/>
                <a:gd name="connsiteY27" fmla="*/ 90973 h 180975"/>
                <a:gd name="connsiteX28" fmla="*/ 158402 w 200025"/>
                <a:gd name="connsiteY28" fmla="*/ 69447 h 180975"/>
                <a:gd name="connsiteX29" fmla="*/ 146877 w 200025"/>
                <a:gd name="connsiteY29" fmla="*/ 56969 h 180975"/>
                <a:gd name="connsiteX30" fmla="*/ 144972 w 200025"/>
                <a:gd name="connsiteY30" fmla="*/ 55159 h 180975"/>
                <a:gd name="connsiteX31" fmla="*/ 141543 w 200025"/>
                <a:gd name="connsiteY31" fmla="*/ 51826 h 180975"/>
                <a:gd name="connsiteX32" fmla="*/ 139733 w 200025"/>
                <a:gd name="connsiteY32" fmla="*/ 50206 h 180975"/>
                <a:gd name="connsiteX33" fmla="*/ 135447 w 200025"/>
                <a:gd name="connsiteY33" fmla="*/ 46301 h 180975"/>
                <a:gd name="connsiteX34" fmla="*/ 134780 w 200025"/>
                <a:gd name="connsiteY34" fmla="*/ 45730 h 180975"/>
                <a:gd name="connsiteX35" fmla="*/ 134780 w 200025"/>
                <a:gd name="connsiteY35" fmla="*/ 45730 h 180975"/>
                <a:gd name="connsiteX36" fmla="*/ 124398 w 200025"/>
                <a:gd name="connsiteY36" fmla="*/ 37348 h 180975"/>
                <a:gd name="connsiteX37" fmla="*/ 167832 w 200025"/>
                <a:gd name="connsiteY37" fmla="*/ 36395 h 180975"/>
                <a:gd name="connsiteX38" fmla="*/ 158307 w 200025"/>
                <a:gd name="connsiteY38" fmla="*/ 96879 h 180975"/>
                <a:gd name="connsiteX39" fmla="*/ 130589 w 200025"/>
                <a:gd name="connsiteY39" fmla="*/ 132026 h 180975"/>
                <a:gd name="connsiteX40" fmla="*/ 101443 w 200025"/>
                <a:gd name="connsiteY40" fmla="*/ 15602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81" y="108690"/>
                  </a:moveTo>
                  <a:cubicBezTo>
                    <a:pt x="200789" y="72019"/>
                    <a:pt x="203170" y="37919"/>
                    <a:pt x="184977" y="19727"/>
                  </a:cubicBezTo>
                  <a:cubicBezTo>
                    <a:pt x="166784" y="1534"/>
                    <a:pt x="136304" y="3629"/>
                    <a:pt x="102014" y="22394"/>
                  </a:cubicBezTo>
                  <a:cubicBezTo>
                    <a:pt x="67629" y="3344"/>
                    <a:pt x="36196" y="2486"/>
                    <a:pt x="18956" y="19727"/>
                  </a:cubicBezTo>
                  <a:cubicBezTo>
                    <a:pt x="1716" y="36967"/>
                    <a:pt x="3145" y="71543"/>
                    <a:pt x="24576" y="107833"/>
                  </a:cubicBezTo>
                  <a:cubicBezTo>
                    <a:pt x="33410" y="122773"/>
                    <a:pt x="44099" y="136535"/>
                    <a:pt x="56390" y="148790"/>
                  </a:cubicBezTo>
                  <a:cubicBezTo>
                    <a:pt x="68161" y="160762"/>
                    <a:pt x="81375" y="171225"/>
                    <a:pt x="95728" y="179937"/>
                  </a:cubicBezTo>
                  <a:lnTo>
                    <a:pt x="97823" y="180985"/>
                  </a:lnTo>
                  <a:cubicBezTo>
                    <a:pt x="98752" y="181297"/>
                    <a:pt x="99709" y="181520"/>
                    <a:pt x="100681" y="181652"/>
                  </a:cubicBezTo>
                  <a:lnTo>
                    <a:pt x="102014" y="181652"/>
                  </a:lnTo>
                  <a:cubicBezTo>
                    <a:pt x="104104" y="181645"/>
                    <a:pt x="106151" y="181051"/>
                    <a:pt x="107920" y="179937"/>
                  </a:cubicBezTo>
                  <a:cubicBezTo>
                    <a:pt x="122387" y="171227"/>
                    <a:pt x="135699" y="160731"/>
                    <a:pt x="147544" y="148695"/>
                  </a:cubicBezTo>
                  <a:cubicBezTo>
                    <a:pt x="159581" y="136828"/>
                    <a:pt x="170107" y="123519"/>
                    <a:pt x="178881" y="109071"/>
                  </a:cubicBezTo>
                  <a:moveTo>
                    <a:pt x="102014" y="156220"/>
                  </a:moveTo>
                  <a:cubicBezTo>
                    <a:pt x="91501" y="149240"/>
                    <a:pt x="81734" y="141197"/>
                    <a:pt x="72868" y="132217"/>
                  </a:cubicBezTo>
                  <a:cubicBezTo>
                    <a:pt x="61864" y="121538"/>
                    <a:pt x="52262" y="109503"/>
                    <a:pt x="44293" y="96403"/>
                  </a:cubicBezTo>
                  <a:cubicBezTo>
                    <a:pt x="28862" y="70399"/>
                    <a:pt x="25243" y="46396"/>
                    <a:pt x="34768" y="36586"/>
                  </a:cubicBezTo>
                  <a:cubicBezTo>
                    <a:pt x="39245" y="32649"/>
                    <a:pt x="45107" y="30660"/>
                    <a:pt x="51056" y="31061"/>
                  </a:cubicBezTo>
                  <a:cubicBezTo>
                    <a:pt x="67161" y="32409"/>
                    <a:pt x="82677" y="37744"/>
                    <a:pt x="96204" y="46587"/>
                  </a:cubicBezTo>
                  <a:lnTo>
                    <a:pt x="96204" y="46587"/>
                  </a:lnTo>
                  <a:cubicBezTo>
                    <a:pt x="101157" y="49635"/>
                    <a:pt x="106777" y="53350"/>
                    <a:pt x="111539" y="56969"/>
                  </a:cubicBezTo>
                  <a:lnTo>
                    <a:pt x="111539" y="56969"/>
                  </a:lnTo>
                  <a:cubicBezTo>
                    <a:pt x="115921" y="60303"/>
                    <a:pt x="120302" y="64018"/>
                    <a:pt x="124589" y="67923"/>
                  </a:cubicBezTo>
                  <a:lnTo>
                    <a:pt x="126208" y="69447"/>
                  </a:lnTo>
                  <a:lnTo>
                    <a:pt x="126684" y="69923"/>
                  </a:lnTo>
                  <a:cubicBezTo>
                    <a:pt x="127991" y="71057"/>
                    <a:pt x="129232" y="72265"/>
                    <a:pt x="130399" y="73543"/>
                  </a:cubicBezTo>
                  <a:cubicBezTo>
                    <a:pt x="136426" y="79520"/>
                    <a:pt x="142057" y="85884"/>
                    <a:pt x="147258" y="92593"/>
                  </a:cubicBezTo>
                  <a:cubicBezTo>
                    <a:pt x="147552" y="92019"/>
                    <a:pt x="147903" y="91477"/>
                    <a:pt x="148306" y="90973"/>
                  </a:cubicBezTo>
                  <a:cubicBezTo>
                    <a:pt x="152410" y="84168"/>
                    <a:pt x="155794" y="76954"/>
                    <a:pt x="158402" y="69447"/>
                  </a:cubicBezTo>
                  <a:cubicBezTo>
                    <a:pt x="154783" y="65256"/>
                    <a:pt x="150973" y="61065"/>
                    <a:pt x="146877" y="56969"/>
                  </a:cubicBezTo>
                  <a:cubicBezTo>
                    <a:pt x="146289" y="56318"/>
                    <a:pt x="145652" y="55713"/>
                    <a:pt x="144972" y="55159"/>
                  </a:cubicBezTo>
                  <a:lnTo>
                    <a:pt x="141543" y="51826"/>
                  </a:lnTo>
                  <a:cubicBezTo>
                    <a:pt x="140986" y="51237"/>
                    <a:pt x="140380" y="50695"/>
                    <a:pt x="139733" y="50206"/>
                  </a:cubicBezTo>
                  <a:lnTo>
                    <a:pt x="135447" y="46301"/>
                  </a:lnTo>
                  <a:lnTo>
                    <a:pt x="134780" y="45730"/>
                  </a:lnTo>
                  <a:lnTo>
                    <a:pt x="134780" y="45730"/>
                  </a:lnTo>
                  <a:cubicBezTo>
                    <a:pt x="131351" y="42777"/>
                    <a:pt x="127922" y="40015"/>
                    <a:pt x="124398" y="37348"/>
                  </a:cubicBezTo>
                  <a:cubicBezTo>
                    <a:pt x="143448" y="29252"/>
                    <a:pt x="160117" y="28585"/>
                    <a:pt x="167832" y="36395"/>
                  </a:cubicBezTo>
                  <a:cubicBezTo>
                    <a:pt x="177833" y="45920"/>
                    <a:pt x="173928" y="70685"/>
                    <a:pt x="158307" y="96879"/>
                  </a:cubicBezTo>
                  <a:cubicBezTo>
                    <a:pt x="150550" y="109691"/>
                    <a:pt x="141240" y="121496"/>
                    <a:pt x="130589" y="132026"/>
                  </a:cubicBezTo>
                  <a:cubicBezTo>
                    <a:pt x="121682" y="140962"/>
                    <a:pt x="111920" y="149001"/>
                    <a:pt x="101443" y="156029"/>
                  </a:cubicBezTo>
                </a:path>
              </a:pathLst>
            </a:custGeom>
            <a:solidFill>
              <a:srgbClr val="FFFFFF"/>
            </a:solidFill>
            <a:ln w="9525" cap="flat">
              <a:noFill/>
              <a:prstDash val="solid"/>
              <a:miter/>
            </a:ln>
          </p:spPr>
          <p:txBody>
            <a:bodyPr rtlCol="0" anchor="ctr"/>
            <a:lstStyle/>
            <a:p>
              <a:endParaRPr lang="fi-FI"/>
            </a:p>
          </p:txBody>
        </p:sp>
        <p:sp>
          <p:nvSpPr>
            <p:cNvPr id="82" name="Vapaamuotoinen: Muoto 81">
              <a:extLst>
                <a:ext uri="{FF2B5EF4-FFF2-40B4-BE49-F238E27FC236}">
                  <a16:creationId xmlns:a16="http://schemas.microsoft.com/office/drawing/2014/main" id="{8127D87B-2199-44E0-BEC8-4A2ACA07227B}"/>
                </a:ext>
              </a:extLst>
            </p:cNvPr>
            <p:cNvSpPr/>
            <p:nvPr/>
          </p:nvSpPr>
          <p:spPr>
            <a:xfrm>
              <a:off x="8874497" y="4477108"/>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3"/>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83" name="Vapaamuotoinen: Muoto 82">
              <a:extLst>
                <a:ext uri="{FF2B5EF4-FFF2-40B4-BE49-F238E27FC236}">
                  <a16:creationId xmlns:a16="http://schemas.microsoft.com/office/drawing/2014/main" id="{81ED3EE5-29C9-4C03-BEF6-8B0F6DA3D28E}"/>
                </a:ext>
              </a:extLst>
            </p:cNvPr>
            <p:cNvSpPr/>
            <p:nvPr/>
          </p:nvSpPr>
          <p:spPr>
            <a:xfrm>
              <a:off x="8332810" y="4475488"/>
              <a:ext cx="95250" cy="95250"/>
            </a:xfrm>
            <a:custGeom>
              <a:avLst/>
              <a:gdLst>
                <a:gd name="connsiteX0" fmla="*/ 93687 w 95250"/>
                <a:gd name="connsiteY0" fmla="*/ 93687 h 95250"/>
                <a:gd name="connsiteX1" fmla="*/ 77791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0" y="98079"/>
                    <a:pt x="82184" y="98084"/>
                    <a:pt x="77791" y="93698"/>
                  </a:cubicBezTo>
                  <a:cubicBezTo>
                    <a:pt x="77787" y="93695"/>
                    <a:pt x="77784" y="93691"/>
                    <a:pt x="77780" y="93687"/>
                  </a:cubicBezTo>
                  <a:lnTo>
                    <a:pt x="10438" y="26345"/>
                  </a:lnTo>
                  <a:cubicBezTo>
                    <a:pt x="6046" y="21953"/>
                    <a:pt x="6046" y="14831"/>
                    <a:pt x="10438" y="10438"/>
                  </a:cubicBezTo>
                  <a:cubicBezTo>
                    <a:pt x="14831" y="6046"/>
                    <a:pt x="21952" y="6046"/>
                    <a:pt x="26345" y="10438"/>
                  </a:cubicBezTo>
                  <a:lnTo>
                    <a:pt x="93687" y="77780"/>
                  </a:lnTo>
                  <a:cubicBezTo>
                    <a:pt x="98079" y="82166"/>
                    <a:pt x="98084" y="89283"/>
                    <a:pt x="93698" y="93675"/>
                  </a:cubicBezTo>
                  <a:cubicBezTo>
                    <a:pt x="93694" y="93679"/>
                    <a:pt x="93690" y="93683"/>
                    <a:pt x="93687" y="93687"/>
                  </a:cubicBezTo>
                </a:path>
              </a:pathLst>
            </a:custGeom>
            <a:solidFill>
              <a:srgbClr val="FFFFFF"/>
            </a:solidFill>
            <a:ln w="9525" cap="flat">
              <a:noFill/>
              <a:prstDash val="solid"/>
              <a:miter/>
            </a:ln>
          </p:spPr>
          <p:txBody>
            <a:bodyPr rtlCol="0" anchor="ctr"/>
            <a:lstStyle/>
            <a:p>
              <a:endParaRPr lang="fi-FI"/>
            </a:p>
          </p:txBody>
        </p:sp>
        <p:sp>
          <p:nvSpPr>
            <p:cNvPr id="84" name="Vapaamuotoinen: Muoto 83">
              <a:extLst>
                <a:ext uri="{FF2B5EF4-FFF2-40B4-BE49-F238E27FC236}">
                  <a16:creationId xmlns:a16="http://schemas.microsoft.com/office/drawing/2014/main" id="{EFB08093-EE96-4D38-AE60-F3638FF0936B}"/>
                </a:ext>
              </a:extLst>
            </p:cNvPr>
            <p:cNvSpPr/>
            <p:nvPr/>
          </p:nvSpPr>
          <p:spPr>
            <a:xfrm>
              <a:off x="9136681" y="5277168"/>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3911 h 57150"/>
                <a:gd name="connsiteX5" fmla="*/ 34862 w 57150"/>
                <a:gd name="connsiteY5" fmla="*/ 34861 h 57150"/>
                <a:gd name="connsiteX6" fmla="*/ 53912 w 57150"/>
                <a:gd name="connsiteY6" fmla="*/ 18192 h 57150"/>
                <a:gd name="connsiteX7" fmla="*/ 51816 w 57150"/>
                <a:gd name="connsiteY7" fmla="*/ 17050 h 57150"/>
                <a:gd name="connsiteX8" fmla="*/ 30671 w 57150"/>
                <a:gd name="connsiteY8" fmla="*/ 75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765" y="10668"/>
                    <a:pt x="22670" y="14383"/>
                    <a:pt x="18669" y="18383"/>
                  </a:cubicBezTo>
                  <a:cubicBezTo>
                    <a:pt x="14669" y="22384"/>
                    <a:pt x="10859" y="26575"/>
                    <a:pt x="7144" y="30861"/>
                  </a:cubicBezTo>
                  <a:cubicBezTo>
                    <a:pt x="9644" y="38103"/>
                    <a:pt x="12834" y="45088"/>
                    <a:pt x="16669" y="51721"/>
                  </a:cubicBezTo>
                  <a:lnTo>
                    <a:pt x="18097" y="53911"/>
                  </a:lnTo>
                  <a:cubicBezTo>
                    <a:pt x="23266" y="47204"/>
                    <a:pt x="28866" y="40841"/>
                    <a:pt x="34862" y="34861"/>
                  </a:cubicBezTo>
                  <a:cubicBezTo>
                    <a:pt x="40861" y="28917"/>
                    <a:pt x="47224" y="23350"/>
                    <a:pt x="53912" y="18192"/>
                  </a:cubicBezTo>
                  <a:cubicBezTo>
                    <a:pt x="53165" y="17907"/>
                    <a:pt x="52460" y="17522"/>
                    <a:pt x="51816" y="17050"/>
                  </a:cubicBezTo>
                  <a:cubicBezTo>
                    <a:pt x="45104" y="13175"/>
                    <a:pt x="38020" y="9984"/>
                    <a:pt x="30671" y="7525"/>
                  </a:cubicBezTo>
                </a:path>
              </a:pathLst>
            </a:custGeom>
            <a:solidFill>
              <a:srgbClr val="FFFFFF"/>
            </a:solidFill>
            <a:ln w="9525" cap="flat">
              <a:noFill/>
              <a:prstDash val="solid"/>
              <a:miter/>
            </a:ln>
          </p:spPr>
          <p:txBody>
            <a:bodyPr rtlCol="0" anchor="ctr"/>
            <a:lstStyle/>
            <a:p>
              <a:endParaRPr lang="fi-FI"/>
            </a:p>
          </p:txBody>
        </p:sp>
        <p:sp>
          <p:nvSpPr>
            <p:cNvPr id="85" name="Vapaamuotoinen: Muoto 84">
              <a:extLst>
                <a:ext uri="{FF2B5EF4-FFF2-40B4-BE49-F238E27FC236}">
                  <a16:creationId xmlns:a16="http://schemas.microsoft.com/office/drawing/2014/main" id="{841ED40A-2602-4126-A4C0-14BFA8988B0F}"/>
                </a:ext>
              </a:extLst>
            </p:cNvPr>
            <p:cNvSpPr/>
            <p:nvPr/>
          </p:nvSpPr>
          <p:spPr>
            <a:xfrm>
              <a:off x="9207070" y="5347082"/>
              <a:ext cx="95250" cy="95250"/>
            </a:xfrm>
            <a:custGeom>
              <a:avLst/>
              <a:gdLst>
                <a:gd name="connsiteX0" fmla="*/ 80486 w 95250"/>
                <a:gd name="connsiteY0" fmla="*/ 7144 h 95250"/>
                <a:gd name="connsiteX1" fmla="*/ 80486 w 95250"/>
                <a:gd name="connsiteY1" fmla="*/ 7144 h 95250"/>
                <a:gd name="connsiteX2" fmla="*/ 73057 w 95250"/>
                <a:gd name="connsiteY2" fmla="*/ 18574 h 95250"/>
                <a:gd name="connsiteX3" fmla="*/ 72390 w 95250"/>
                <a:gd name="connsiteY3" fmla="*/ 19526 h 95250"/>
                <a:gd name="connsiteX4" fmla="*/ 69914 w 95250"/>
                <a:gd name="connsiteY4" fmla="*/ 22860 h 95250"/>
                <a:gd name="connsiteX5" fmla="*/ 68199 w 95250"/>
                <a:gd name="connsiteY5" fmla="*/ 25241 h 95250"/>
                <a:gd name="connsiteX6" fmla="*/ 64199 w 95250"/>
                <a:gd name="connsiteY6" fmla="*/ 30575 h 95250"/>
                <a:gd name="connsiteX7" fmla="*/ 60770 w 95250"/>
                <a:gd name="connsiteY7" fmla="*/ 60960 h 95250"/>
                <a:gd name="connsiteX8" fmla="*/ 60770 w 95250"/>
                <a:gd name="connsiteY8" fmla="*/ 60960 h 95250"/>
                <a:gd name="connsiteX9" fmla="*/ 30480 w 95250"/>
                <a:gd name="connsiteY9" fmla="*/ 64389 h 95250"/>
                <a:gd name="connsiteX10" fmla="*/ 7144 w 95250"/>
                <a:gd name="connsiteY10" fmla="*/ 80867 h 95250"/>
                <a:gd name="connsiteX11" fmla="*/ 13335 w 95250"/>
                <a:gd name="connsiteY11" fmla="*/ 83344 h 95250"/>
                <a:gd name="connsiteX12" fmla="*/ 44672 w 95250"/>
                <a:gd name="connsiteY12" fmla="*/ 89630 h 95250"/>
                <a:gd name="connsiteX13" fmla="*/ 77343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486" y="7144"/>
                  </a:moveTo>
                  <a:lnTo>
                    <a:pt x="80486" y="7144"/>
                  </a:lnTo>
                  <a:cubicBezTo>
                    <a:pt x="78200" y="10954"/>
                    <a:pt x="75724" y="14764"/>
                    <a:pt x="73057" y="18574"/>
                  </a:cubicBezTo>
                  <a:lnTo>
                    <a:pt x="72390" y="19526"/>
                  </a:lnTo>
                  <a:cubicBezTo>
                    <a:pt x="71533" y="20669"/>
                    <a:pt x="70771" y="21812"/>
                    <a:pt x="69914" y="22860"/>
                  </a:cubicBezTo>
                  <a:lnTo>
                    <a:pt x="68199" y="25241"/>
                  </a:lnTo>
                  <a:lnTo>
                    <a:pt x="64199" y="30575"/>
                  </a:lnTo>
                  <a:cubicBezTo>
                    <a:pt x="67628" y="44005"/>
                    <a:pt x="66675" y="55054"/>
                    <a:pt x="60770" y="60960"/>
                  </a:cubicBezTo>
                  <a:lnTo>
                    <a:pt x="60770" y="60960"/>
                  </a:lnTo>
                  <a:cubicBezTo>
                    <a:pt x="55055" y="66675"/>
                    <a:pt x="44101" y="67818"/>
                    <a:pt x="30480" y="64389"/>
                  </a:cubicBezTo>
                  <a:cubicBezTo>
                    <a:pt x="23129" y="70463"/>
                    <a:pt x="15328" y="75971"/>
                    <a:pt x="7144" y="80867"/>
                  </a:cubicBezTo>
                  <a:cubicBezTo>
                    <a:pt x="9163" y="81799"/>
                    <a:pt x="11230" y="82625"/>
                    <a:pt x="13335" y="83344"/>
                  </a:cubicBezTo>
                  <a:cubicBezTo>
                    <a:pt x="23331" y="87261"/>
                    <a:pt x="33939" y="89389"/>
                    <a:pt x="44672" y="89630"/>
                  </a:cubicBezTo>
                  <a:cubicBezTo>
                    <a:pt x="56780" y="90146"/>
                    <a:pt x="68576" y="85709"/>
                    <a:pt x="77343" y="77343"/>
                  </a:cubicBezTo>
                  <a:cubicBezTo>
                    <a:pt x="92298" y="62389"/>
                    <a:pt x="93345"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86" name="Vapaamuotoinen: Muoto 85">
              <a:extLst>
                <a:ext uri="{FF2B5EF4-FFF2-40B4-BE49-F238E27FC236}">
                  <a16:creationId xmlns:a16="http://schemas.microsoft.com/office/drawing/2014/main" id="{6818414C-E813-41AD-AED0-C3E155B64A77}"/>
                </a:ext>
              </a:extLst>
            </p:cNvPr>
            <p:cNvSpPr/>
            <p:nvPr/>
          </p:nvSpPr>
          <p:spPr>
            <a:xfrm>
              <a:off x="9098644" y="5346701"/>
              <a:ext cx="95250" cy="95250"/>
            </a:xfrm>
            <a:custGeom>
              <a:avLst/>
              <a:gdLst>
                <a:gd name="connsiteX0" fmla="*/ 35846 w 95250"/>
                <a:gd name="connsiteY0" fmla="*/ 60960 h 95250"/>
                <a:gd name="connsiteX1" fmla="*/ 32417 w 95250"/>
                <a:gd name="connsiteY1" fmla="*/ 30671 h 95250"/>
                <a:gd name="connsiteX2" fmla="*/ 15844 w 95250"/>
                <a:gd name="connsiteY2" fmla="*/ 7144 h 95250"/>
                <a:gd name="connsiteX3" fmla="*/ 19368 w 95250"/>
                <a:gd name="connsiteY3" fmla="*/ 77438 h 95250"/>
                <a:gd name="connsiteX4" fmla="*/ 89472 w 95250"/>
                <a:gd name="connsiteY4" fmla="*/ 81058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0" y="55150"/>
                    <a:pt x="28988" y="44101"/>
                    <a:pt x="32417" y="30671"/>
                  </a:cubicBezTo>
                  <a:cubicBezTo>
                    <a:pt x="26342" y="23231"/>
                    <a:pt x="20804" y="15369"/>
                    <a:pt x="15844" y="7144"/>
                  </a:cubicBezTo>
                  <a:cubicBezTo>
                    <a:pt x="3271" y="36481"/>
                    <a:pt x="4223" y="62294"/>
                    <a:pt x="19368" y="77438"/>
                  </a:cubicBezTo>
                  <a:cubicBezTo>
                    <a:pt x="34513" y="92583"/>
                    <a:pt x="60325" y="93536"/>
                    <a:pt x="89472" y="81058"/>
                  </a:cubicBezTo>
                  <a:cubicBezTo>
                    <a:pt x="81354" y="76072"/>
                    <a:pt x="73589" y="70534"/>
                    <a:pt x="66231" y="64484"/>
                  </a:cubicBezTo>
                  <a:cubicBezTo>
                    <a:pt x="52801" y="67913"/>
                    <a:pt x="41752" y="66961"/>
                    <a:pt x="35846" y="60960"/>
                  </a:cubicBezTo>
                </a:path>
              </a:pathLst>
            </a:custGeom>
            <a:solidFill>
              <a:srgbClr val="FFFFFF"/>
            </a:solidFill>
            <a:ln w="9525" cap="flat">
              <a:noFill/>
              <a:prstDash val="solid"/>
              <a:miter/>
            </a:ln>
          </p:spPr>
          <p:txBody>
            <a:bodyPr rtlCol="0" anchor="ctr"/>
            <a:lstStyle/>
            <a:p>
              <a:endParaRPr lang="fi-FI"/>
            </a:p>
          </p:txBody>
        </p:sp>
        <p:sp>
          <p:nvSpPr>
            <p:cNvPr id="87" name="Vapaamuotoinen: Muoto 86">
              <a:extLst>
                <a:ext uri="{FF2B5EF4-FFF2-40B4-BE49-F238E27FC236}">
                  <a16:creationId xmlns:a16="http://schemas.microsoft.com/office/drawing/2014/main" id="{66AE0A5C-DAFE-4A89-B417-5F7D6E5E55AD}"/>
                </a:ext>
              </a:extLst>
            </p:cNvPr>
            <p:cNvSpPr/>
            <p:nvPr/>
          </p:nvSpPr>
          <p:spPr>
            <a:xfrm>
              <a:off x="9099023" y="5238773"/>
              <a:ext cx="200025" cy="180975"/>
            </a:xfrm>
            <a:custGeom>
              <a:avLst/>
              <a:gdLst>
                <a:gd name="connsiteX0" fmla="*/ 178818 w 200025"/>
                <a:gd name="connsiteY0" fmla="*/ 108690 h 180975"/>
                <a:gd name="connsiteX1" fmla="*/ 185009 w 200025"/>
                <a:gd name="connsiteY1" fmla="*/ 19727 h 180975"/>
                <a:gd name="connsiteX2" fmla="*/ 101951 w 200025"/>
                <a:gd name="connsiteY2" fmla="*/ 22394 h 180975"/>
                <a:gd name="connsiteX3" fmla="*/ 18989 w 200025"/>
                <a:gd name="connsiteY3" fmla="*/ 19727 h 180975"/>
                <a:gd name="connsiteX4" fmla="*/ 24608 w 200025"/>
                <a:gd name="connsiteY4" fmla="*/ 107833 h 180975"/>
                <a:gd name="connsiteX5" fmla="*/ 95760 w 200025"/>
                <a:gd name="connsiteY5" fmla="*/ 179366 h 180975"/>
                <a:gd name="connsiteX6" fmla="*/ 97856 w 200025"/>
                <a:gd name="connsiteY6" fmla="*/ 180413 h 180975"/>
                <a:gd name="connsiteX7" fmla="*/ 100618 w 200025"/>
                <a:gd name="connsiteY7" fmla="*/ 181175 h 180975"/>
                <a:gd name="connsiteX8" fmla="*/ 101951 w 200025"/>
                <a:gd name="connsiteY8" fmla="*/ 181175 h 180975"/>
                <a:gd name="connsiteX9" fmla="*/ 107952 w 200025"/>
                <a:gd name="connsiteY9" fmla="*/ 179556 h 180975"/>
                <a:gd name="connsiteX10" fmla="*/ 147576 w 200025"/>
                <a:gd name="connsiteY10" fmla="*/ 148314 h 180975"/>
                <a:gd name="connsiteX11" fmla="*/ 178818 w 200025"/>
                <a:gd name="connsiteY11" fmla="*/ 108690 h 180975"/>
                <a:gd name="connsiteX12" fmla="*/ 101951 w 200025"/>
                <a:gd name="connsiteY12" fmla="*/ 155839 h 180975"/>
                <a:gd name="connsiteX13" fmla="*/ 72805 w 200025"/>
                <a:gd name="connsiteY13" fmla="*/ 131836 h 180975"/>
                <a:gd name="connsiteX14" fmla="*/ 44706 w 200025"/>
                <a:gd name="connsiteY14" fmla="*/ 96022 h 180975"/>
                <a:gd name="connsiteX15" fmla="*/ 35181 w 200025"/>
                <a:gd name="connsiteY15" fmla="*/ 36110 h 180975"/>
                <a:gd name="connsiteX16" fmla="*/ 51469 w 200025"/>
                <a:gd name="connsiteY16" fmla="*/ 30680 h 180975"/>
                <a:gd name="connsiteX17" fmla="*/ 96617 w 200025"/>
                <a:gd name="connsiteY17" fmla="*/ 46206 h 180975"/>
                <a:gd name="connsiteX18" fmla="*/ 96617 w 200025"/>
                <a:gd name="connsiteY18" fmla="*/ 46206 h 180975"/>
                <a:gd name="connsiteX19" fmla="*/ 96617 w 200025"/>
                <a:gd name="connsiteY19" fmla="*/ 46206 h 180975"/>
                <a:gd name="connsiteX20" fmla="*/ 111953 w 200025"/>
                <a:gd name="connsiteY20" fmla="*/ 56588 h 180975"/>
                <a:gd name="connsiteX21" fmla="*/ 111953 w 200025"/>
                <a:gd name="connsiteY21" fmla="*/ 56588 h 180975"/>
                <a:gd name="connsiteX22" fmla="*/ 124906 w 200025"/>
                <a:gd name="connsiteY22" fmla="*/ 67637 h 180975"/>
                <a:gd name="connsiteX23" fmla="*/ 126621 w 200025"/>
                <a:gd name="connsiteY23" fmla="*/ 69066 h 180975"/>
                <a:gd name="connsiteX24" fmla="*/ 127097 w 200025"/>
                <a:gd name="connsiteY24" fmla="*/ 69638 h 180975"/>
                <a:gd name="connsiteX25" fmla="*/ 130812 w 200025"/>
                <a:gd name="connsiteY25" fmla="*/ 73257 h 180975"/>
                <a:gd name="connsiteX26" fmla="*/ 147671 w 200025"/>
                <a:gd name="connsiteY26" fmla="*/ 92307 h 180975"/>
                <a:gd name="connsiteX27" fmla="*/ 148624 w 200025"/>
                <a:gd name="connsiteY27" fmla="*/ 90688 h 180975"/>
                <a:gd name="connsiteX28" fmla="*/ 158815 w 200025"/>
                <a:gd name="connsiteY28" fmla="*/ 69161 h 180975"/>
                <a:gd name="connsiteX29" fmla="*/ 147290 w 200025"/>
                <a:gd name="connsiteY29" fmla="*/ 56684 h 180975"/>
                <a:gd name="connsiteX30" fmla="*/ 145385 w 200025"/>
                <a:gd name="connsiteY30" fmla="*/ 54874 h 180975"/>
                <a:gd name="connsiteX31" fmla="*/ 141956 w 200025"/>
                <a:gd name="connsiteY31" fmla="*/ 51540 h 180975"/>
                <a:gd name="connsiteX32" fmla="*/ 140147 w 200025"/>
                <a:gd name="connsiteY32" fmla="*/ 49826 h 180975"/>
                <a:gd name="connsiteX33" fmla="*/ 135860 w 200025"/>
                <a:gd name="connsiteY33" fmla="*/ 46016 h 180975"/>
                <a:gd name="connsiteX34" fmla="*/ 135193 w 200025"/>
                <a:gd name="connsiteY34" fmla="*/ 45444 h 180975"/>
                <a:gd name="connsiteX35" fmla="*/ 135193 w 200025"/>
                <a:gd name="connsiteY35" fmla="*/ 45444 h 180975"/>
                <a:gd name="connsiteX36" fmla="*/ 124716 w 200025"/>
                <a:gd name="connsiteY36" fmla="*/ 36967 h 180975"/>
                <a:gd name="connsiteX37" fmla="*/ 168245 w 200025"/>
                <a:gd name="connsiteY37" fmla="*/ 36015 h 180975"/>
                <a:gd name="connsiteX38" fmla="*/ 158720 w 200025"/>
                <a:gd name="connsiteY38" fmla="*/ 96593 h 180975"/>
                <a:gd name="connsiteX39" fmla="*/ 130907 w 200025"/>
                <a:gd name="connsiteY39" fmla="*/ 131741 h 180975"/>
                <a:gd name="connsiteX40" fmla="*/ 101760 w 200025"/>
                <a:gd name="connsiteY40" fmla="*/ 15574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18" y="108690"/>
                  </a:moveTo>
                  <a:cubicBezTo>
                    <a:pt x="200821" y="72019"/>
                    <a:pt x="203202" y="37919"/>
                    <a:pt x="185009" y="19727"/>
                  </a:cubicBezTo>
                  <a:cubicBezTo>
                    <a:pt x="166816" y="1534"/>
                    <a:pt x="136337" y="3629"/>
                    <a:pt x="101951" y="22394"/>
                  </a:cubicBezTo>
                  <a:cubicBezTo>
                    <a:pt x="67661" y="3344"/>
                    <a:pt x="36229" y="2486"/>
                    <a:pt x="18989" y="19727"/>
                  </a:cubicBezTo>
                  <a:cubicBezTo>
                    <a:pt x="1748" y="36967"/>
                    <a:pt x="3082" y="71543"/>
                    <a:pt x="24608" y="107833"/>
                  </a:cubicBezTo>
                  <a:cubicBezTo>
                    <a:pt x="42254" y="137032"/>
                    <a:pt x="66656" y="161564"/>
                    <a:pt x="95760" y="179366"/>
                  </a:cubicBezTo>
                  <a:cubicBezTo>
                    <a:pt x="96408" y="179808"/>
                    <a:pt x="97113" y="180161"/>
                    <a:pt x="97856" y="180413"/>
                  </a:cubicBezTo>
                  <a:cubicBezTo>
                    <a:pt x="98732" y="180805"/>
                    <a:pt x="99664" y="181062"/>
                    <a:pt x="100618" y="181175"/>
                  </a:cubicBezTo>
                  <a:lnTo>
                    <a:pt x="101951" y="181175"/>
                  </a:lnTo>
                  <a:cubicBezTo>
                    <a:pt x="104064" y="181216"/>
                    <a:pt x="106146" y="180654"/>
                    <a:pt x="107952" y="179556"/>
                  </a:cubicBezTo>
                  <a:cubicBezTo>
                    <a:pt x="122398" y="170816"/>
                    <a:pt x="135707" y="160322"/>
                    <a:pt x="147576" y="148314"/>
                  </a:cubicBezTo>
                  <a:cubicBezTo>
                    <a:pt x="159569" y="136431"/>
                    <a:pt x="170061" y="123124"/>
                    <a:pt x="178818" y="108690"/>
                  </a:cubicBezTo>
                  <a:moveTo>
                    <a:pt x="101951" y="155839"/>
                  </a:moveTo>
                  <a:cubicBezTo>
                    <a:pt x="91474" y="148811"/>
                    <a:pt x="81711" y="140771"/>
                    <a:pt x="72805" y="131836"/>
                  </a:cubicBezTo>
                  <a:cubicBezTo>
                    <a:pt x="61988" y="121111"/>
                    <a:pt x="52549" y="109080"/>
                    <a:pt x="44706" y="96022"/>
                  </a:cubicBezTo>
                  <a:cubicBezTo>
                    <a:pt x="29275" y="70019"/>
                    <a:pt x="25656" y="46016"/>
                    <a:pt x="35181" y="36110"/>
                  </a:cubicBezTo>
                  <a:cubicBezTo>
                    <a:pt x="39693" y="32244"/>
                    <a:pt x="45539" y="30295"/>
                    <a:pt x="51469" y="30680"/>
                  </a:cubicBezTo>
                  <a:cubicBezTo>
                    <a:pt x="67571" y="32039"/>
                    <a:pt x="83084" y="37374"/>
                    <a:pt x="96617" y="46206"/>
                  </a:cubicBezTo>
                  <a:cubicBezTo>
                    <a:pt x="97093" y="46206"/>
                    <a:pt x="96617" y="46206"/>
                    <a:pt x="96617" y="46206"/>
                  </a:cubicBezTo>
                  <a:lnTo>
                    <a:pt x="96617" y="46206"/>
                  </a:lnTo>
                  <a:cubicBezTo>
                    <a:pt x="101570" y="49254"/>
                    <a:pt x="107190" y="52969"/>
                    <a:pt x="111953" y="56588"/>
                  </a:cubicBezTo>
                  <a:lnTo>
                    <a:pt x="111953" y="56588"/>
                  </a:lnTo>
                  <a:cubicBezTo>
                    <a:pt x="116334" y="60017"/>
                    <a:pt x="120715" y="63732"/>
                    <a:pt x="124906" y="67637"/>
                  </a:cubicBezTo>
                  <a:lnTo>
                    <a:pt x="126621" y="69066"/>
                  </a:lnTo>
                  <a:lnTo>
                    <a:pt x="127097" y="69638"/>
                  </a:lnTo>
                  <a:lnTo>
                    <a:pt x="130812" y="73257"/>
                  </a:lnTo>
                  <a:cubicBezTo>
                    <a:pt x="136862" y="79213"/>
                    <a:pt x="142495" y="85578"/>
                    <a:pt x="147671" y="92307"/>
                  </a:cubicBezTo>
                  <a:lnTo>
                    <a:pt x="148624" y="90688"/>
                  </a:lnTo>
                  <a:cubicBezTo>
                    <a:pt x="152777" y="83896"/>
                    <a:pt x="156194" y="76679"/>
                    <a:pt x="158815" y="69161"/>
                  </a:cubicBezTo>
                  <a:cubicBezTo>
                    <a:pt x="155196" y="64875"/>
                    <a:pt x="151386" y="60779"/>
                    <a:pt x="147290" y="56684"/>
                  </a:cubicBezTo>
                  <a:cubicBezTo>
                    <a:pt x="146703" y="56032"/>
                    <a:pt x="146066" y="55428"/>
                    <a:pt x="145385" y="54874"/>
                  </a:cubicBezTo>
                  <a:lnTo>
                    <a:pt x="141956" y="51540"/>
                  </a:lnTo>
                  <a:lnTo>
                    <a:pt x="140147" y="49826"/>
                  </a:lnTo>
                  <a:lnTo>
                    <a:pt x="135860" y="46016"/>
                  </a:lnTo>
                  <a:lnTo>
                    <a:pt x="135193" y="45444"/>
                  </a:lnTo>
                  <a:lnTo>
                    <a:pt x="135193" y="45444"/>
                  </a:lnTo>
                  <a:cubicBezTo>
                    <a:pt x="131764" y="42491"/>
                    <a:pt x="128240" y="39634"/>
                    <a:pt x="124716" y="36967"/>
                  </a:cubicBezTo>
                  <a:cubicBezTo>
                    <a:pt x="143766" y="28966"/>
                    <a:pt x="160435" y="28299"/>
                    <a:pt x="168245" y="36015"/>
                  </a:cubicBezTo>
                  <a:cubicBezTo>
                    <a:pt x="178247" y="46016"/>
                    <a:pt x="174341" y="70400"/>
                    <a:pt x="158720" y="96593"/>
                  </a:cubicBezTo>
                  <a:cubicBezTo>
                    <a:pt x="150959" y="109429"/>
                    <a:pt x="141615" y="121237"/>
                    <a:pt x="130907" y="131741"/>
                  </a:cubicBezTo>
                  <a:cubicBezTo>
                    <a:pt x="122021" y="140699"/>
                    <a:pt x="112256" y="148740"/>
                    <a:pt x="101760" y="155744"/>
                  </a:cubicBezTo>
                </a:path>
              </a:pathLst>
            </a:custGeom>
            <a:solidFill>
              <a:srgbClr val="FFFFFF"/>
            </a:solidFill>
            <a:ln w="9525" cap="flat">
              <a:noFill/>
              <a:prstDash val="solid"/>
              <a:miter/>
            </a:ln>
          </p:spPr>
          <p:txBody>
            <a:bodyPr rtlCol="0" anchor="ctr"/>
            <a:lstStyle/>
            <a:p>
              <a:endParaRPr lang="fi-FI"/>
            </a:p>
          </p:txBody>
        </p:sp>
        <p:sp>
          <p:nvSpPr>
            <p:cNvPr id="88" name="Vapaamuotoinen: Muoto 87">
              <a:extLst>
                <a:ext uri="{FF2B5EF4-FFF2-40B4-BE49-F238E27FC236}">
                  <a16:creationId xmlns:a16="http://schemas.microsoft.com/office/drawing/2014/main" id="{FE154706-4C57-4774-8C8F-15688DC82CB8}"/>
                </a:ext>
              </a:extLst>
            </p:cNvPr>
            <p:cNvSpPr/>
            <p:nvPr/>
          </p:nvSpPr>
          <p:spPr>
            <a:xfrm>
              <a:off x="9418343" y="5020414"/>
              <a:ext cx="95250" cy="95250"/>
            </a:xfrm>
            <a:custGeom>
              <a:avLst/>
              <a:gdLst>
                <a:gd name="connsiteX0" fmla="*/ 93147 w 95250"/>
                <a:gd name="connsiteY0" fmla="*/ 26345 h 95250"/>
                <a:gd name="connsiteX1" fmla="*/ 25805 w 95250"/>
                <a:gd name="connsiteY1" fmla="*/ 93591 h 95250"/>
                <a:gd name="connsiteX2" fmla="*/ 9942 w 95250"/>
                <a:gd name="connsiteY2" fmla="*/ 92572 h 95250"/>
                <a:gd name="connsiteX3" fmla="*/ 9898 w 95250"/>
                <a:gd name="connsiteY3" fmla="*/ 77780 h 95250"/>
                <a:gd name="connsiteX4" fmla="*/ 77240 w 95250"/>
                <a:gd name="connsiteY4" fmla="*/ 10438 h 95250"/>
                <a:gd name="connsiteX5" fmla="*/ 93147 w 95250"/>
                <a:gd name="connsiteY5" fmla="*/ 10438 h 95250"/>
                <a:gd name="connsiteX6" fmla="*/ 9314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147" y="26345"/>
                  </a:moveTo>
                  <a:lnTo>
                    <a:pt x="25805" y="93591"/>
                  </a:lnTo>
                  <a:cubicBezTo>
                    <a:pt x="21143" y="97690"/>
                    <a:pt x="14041" y="97234"/>
                    <a:pt x="9942" y="92572"/>
                  </a:cubicBezTo>
                  <a:cubicBezTo>
                    <a:pt x="6228" y="88347"/>
                    <a:pt x="6209" y="82027"/>
                    <a:pt x="9898" y="77780"/>
                  </a:cubicBezTo>
                  <a:lnTo>
                    <a:pt x="77240" y="10438"/>
                  </a:lnTo>
                  <a:cubicBezTo>
                    <a:pt x="81632" y="6046"/>
                    <a:pt x="88754" y="6046"/>
                    <a:pt x="93147" y="10438"/>
                  </a:cubicBezTo>
                  <a:cubicBezTo>
                    <a:pt x="97539" y="14831"/>
                    <a:pt x="97539" y="21952"/>
                    <a:pt x="93147" y="26345"/>
                  </a:cubicBezTo>
                </a:path>
              </a:pathLst>
            </a:custGeom>
            <a:solidFill>
              <a:srgbClr val="FFFFFF"/>
            </a:solidFill>
            <a:ln w="9525" cap="flat">
              <a:noFill/>
              <a:prstDash val="solid"/>
              <a:miter/>
            </a:ln>
          </p:spPr>
          <p:txBody>
            <a:bodyPr rtlCol="0" anchor="ctr"/>
            <a:lstStyle/>
            <a:p>
              <a:endParaRPr lang="fi-FI"/>
            </a:p>
          </p:txBody>
        </p:sp>
        <p:sp>
          <p:nvSpPr>
            <p:cNvPr id="89" name="Vapaamuotoinen: Muoto 88">
              <a:extLst>
                <a:ext uri="{FF2B5EF4-FFF2-40B4-BE49-F238E27FC236}">
                  <a16:creationId xmlns:a16="http://schemas.microsoft.com/office/drawing/2014/main" id="{81F5B6FF-FDB1-458D-A557-CC1F55237D70}"/>
                </a:ext>
              </a:extLst>
            </p:cNvPr>
            <p:cNvSpPr/>
            <p:nvPr/>
          </p:nvSpPr>
          <p:spPr>
            <a:xfrm>
              <a:off x="8876116" y="5018794"/>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1" y="98079"/>
                    <a:pt x="82184" y="98084"/>
                    <a:pt x="77792" y="93698"/>
                  </a:cubicBezTo>
                  <a:cubicBezTo>
                    <a:pt x="77788" y="93695"/>
                    <a:pt x="77784" y="93691"/>
                    <a:pt x="77780" y="93687"/>
                  </a:cubicBezTo>
                  <a:lnTo>
                    <a:pt x="10438" y="26345"/>
                  </a:lnTo>
                  <a:cubicBezTo>
                    <a:pt x="6046" y="21953"/>
                    <a:pt x="6046" y="14831"/>
                    <a:pt x="10438" y="10438"/>
                  </a:cubicBezTo>
                  <a:cubicBezTo>
                    <a:pt x="14831" y="6046"/>
                    <a:pt x="21952" y="6046"/>
                    <a:pt x="26345" y="10438"/>
                  </a:cubicBezTo>
                  <a:lnTo>
                    <a:pt x="93687" y="77780"/>
                  </a:lnTo>
                  <a:cubicBezTo>
                    <a:pt x="98079" y="82166"/>
                    <a:pt x="98084" y="89282"/>
                    <a:pt x="93698" y="93675"/>
                  </a:cubicBezTo>
                  <a:cubicBezTo>
                    <a:pt x="93695"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90" name="Vapaamuotoinen: Muoto 89">
              <a:extLst>
                <a:ext uri="{FF2B5EF4-FFF2-40B4-BE49-F238E27FC236}">
                  <a16:creationId xmlns:a16="http://schemas.microsoft.com/office/drawing/2014/main" id="{66CC8FF7-F396-4BBA-9CE1-E742410F5F2F}"/>
                </a:ext>
              </a:extLst>
            </p:cNvPr>
            <p:cNvSpPr/>
            <p:nvPr/>
          </p:nvSpPr>
          <p:spPr>
            <a:xfrm>
              <a:off x="9679987" y="5820474"/>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625 h 57150"/>
                <a:gd name="connsiteX4" fmla="*/ 18097 w 57150"/>
                <a:gd name="connsiteY4" fmla="*/ 53912 h 57150"/>
                <a:gd name="connsiteX5" fmla="*/ 34862 w 57150"/>
                <a:gd name="connsiteY5" fmla="*/ 34862 h 57150"/>
                <a:gd name="connsiteX6" fmla="*/ 53912 w 57150"/>
                <a:gd name="connsiteY6" fmla="*/ 18193 h 57150"/>
                <a:gd name="connsiteX7" fmla="*/ 51816 w 57150"/>
                <a:gd name="connsiteY7" fmla="*/ 17050 h 57150"/>
                <a:gd name="connsiteX8" fmla="*/ 30671 w 57150"/>
                <a:gd name="connsiteY8" fmla="*/ 75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668"/>
                    <a:pt x="22670" y="14383"/>
                    <a:pt x="18669" y="18383"/>
                  </a:cubicBezTo>
                  <a:cubicBezTo>
                    <a:pt x="14669" y="22384"/>
                    <a:pt x="10763" y="26575"/>
                    <a:pt x="7144" y="30861"/>
                  </a:cubicBezTo>
                  <a:cubicBezTo>
                    <a:pt x="9628" y="38078"/>
                    <a:pt x="12819" y="45034"/>
                    <a:pt x="16669" y="51625"/>
                  </a:cubicBezTo>
                  <a:lnTo>
                    <a:pt x="18097" y="53912"/>
                  </a:lnTo>
                  <a:cubicBezTo>
                    <a:pt x="23239" y="47182"/>
                    <a:pt x="28840" y="40817"/>
                    <a:pt x="34862" y="34862"/>
                  </a:cubicBezTo>
                  <a:cubicBezTo>
                    <a:pt x="40837" y="28892"/>
                    <a:pt x="47201" y="23323"/>
                    <a:pt x="53912" y="18193"/>
                  </a:cubicBezTo>
                  <a:cubicBezTo>
                    <a:pt x="53165" y="17907"/>
                    <a:pt x="52460" y="17523"/>
                    <a:pt x="51816" y="17050"/>
                  </a:cubicBezTo>
                  <a:cubicBezTo>
                    <a:pt x="45124" y="13137"/>
                    <a:pt x="38036" y="9944"/>
                    <a:pt x="30671" y="7525"/>
                  </a:cubicBezTo>
                </a:path>
              </a:pathLst>
            </a:custGeom>
            <a:solidFill>
              <a:srgbClr val="FFFFFF"/>
            </a:solidFill>
            <a:ln w="9525" cap="flat">
              <a:noFill/>
              <a:prstDash val="solid"/>
              <a:miter/>
            </a:ln>
          </p:spPr>
          <p:txBody>
            <a:bodyPr rtlCol="0" anchor="ctr"/>
            <a:lstStyle/>
            <a:p>
              <a:endParaRPr lang="fi-FI"/>
            </a:p>
          </p:txBody>
        </p:sp>
        <p:sp>
          <p:nvSpPr>
            <p:cNvPr id="91" name="Vapaamuotoinen: Muoto 90">
              <a:extLst>
                <a:ext uri="{FF2B5EF4-FFF2-40B4-BE49-F238E27FC236}">
                  <a16:creationId xmlns:a16="http://schemas.microsoft.com/office/drawing/2014/main" id="{F630AF0C-3675-458D-B549-9771C0F7A0AE}"/>
                </a:ext>
              </a:extLst>
            </p:cNvPr>
            <p:cNvSpPr/>
            <p:nvPr/>
          </p:nvSpPr>
          <p:spPr>
            <a:xfrm>
              <a:off x="9750186" y="5890293"/>
              <a:ext cx="95250" cy="95250"/>
            </a:xfrm>
            <a:custGeom>
              <a:avLst/>
              <a:gdLst>
                <a:gd name="connsiteX0" fmla="*/ 80677 w 95250"/>
                <a:gd name="connsiteY0" fmla="*/ 7144 h 95250"/>
                <a:gd name="connsiteX1" fmla="*/ 80677 w 95250"/>
                <a:gd name="connsiteY1" fmla="*/ 7144 h 95250"/>
                <a:gd name="connsiteX2" fmla="*/ 73247 w 95250"/>
                <a:gd name="connsiteY2" fmla="*/ 18479 h 95250"/>
                <a:gd name="connsiteX3" fmla="*/ 72485 w 95250"/>
                <a:gd name="connsiteY3" fmla="*/ 19526 h 95250"/>
                <a:gd name="connsiteX4" fmla="*/ 70104 w 95250"/>
                <a:gd name="connsiteY4" fmla="*/ 22860 h 95250"/>
                <a:gd name="connsiteX5" fmla="*/ 68389 w 95250"/>
                <a:gd name="connsiteY5" fmla="*/ 25146 h 95250"/>
                <a:gd name="connsiteX6" fmla="*/ 64198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672 w 95250"/>
                <a:gd name="connsiteY12" fmla="*/ 89535 h 95250"/>
                <a:gd name="connsiteX13" fmla="*/ 77343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3"/>
                    <a:pt x="75914" y="14764"/>
                    <a:pt x="73247" y="18479"/>
                  </a:cubicBezTo>
                  <a:cubicBezTo>
                    <a:pt x="73017" y="18845"/>
                    <a:pt x="72763" y="19195"/>
                    <a:pt x="72485" y="19526"/>
                  </a:cubicBezTo>
                  <a:lnTo>
                    <a:pt x="70104" y="22860"/>
                  </a:lnTo>
                  <a:lnTo>
                    <a:pt x="68389" y="25146"/>
                  </a:lnTo>
                  <a:cubicBezTo>
                    <a:pt x="67056" y="26956"/>
                    <a:pt x="65627" y="28766"/>
                    <a:pt x="64198" y="30480"/>
                  </a:cubicBezTo>
                  <a:cubicBezTo>
                    <a:pt x="67628" y="43910"/>
                    <a:pt x="66675" y="54959"/>
                    <a:pt x="60770" y="60865"/>
                  </a:cubicBezTo>
                  <a:lnTo>
                    <a:pt x="60770" y="60865"/>
                  </a:lnTo>
                  <a:cubicBezTo>
                    <a:pt x="55054" y="66484"/>
                    <a:pt x="44005" y="67723"/>
                    <a:pt x="30480" y="64294"/>
                  </a:cubicBezTo>
                  <a:cubicBezTo>
                    <a:pt x="23081" y="70306"/>
                    <a:pt x="15285" y="75811"/>
                    <a:pt x="7144" y="80772"/>
                  </a:cubicBezTo>
                  <a:cubicBezTo>
                    <a:pt x="9239" y="81725"/>
                    <a:pt x="11239" y="82486"/>
                    <a:pt x="13335" y="83248"/>
                  </a:cubicBezTo>
                  <a:cubicBezTo>
                    <a:pt x="23328" y="87175"/>
                    <a:pt x="33937" y="89303"/>
                    <a:pt x="44672" y="89535"/>
                  </a:cubicBezTo>
                  <a:cubicBezTo>
                    <a:pt x="56778" y="90039"/>
                    <a:pt x="68570" y="85604"/>
                    <a:pt x="77343" y="77248"/>
                  </a:cubicBezTo>
                  <a:cubicBezTo>
                    <a:pt x="92297" y="62198"/>
                    <a:pt x="93345"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92" name="Vapaamuotoinen: Muoto 91">
              <a:extLst>
                <a:ext uri="{FF2B5EF4-FFF2-40B4-BE49-F238E27FC236}">
                  <a16:creationId xmlns:a16="http://schemas.microsoft.com/office/drawing/2014/main" id="{76A36061-20C1-4470-8228-76ED96F3DB99}"/>
                </a:ext>
              </a:extLst>
            </p:cNvPr>
            <p:cNvSpPr/>
            <p:nvPr/>
          </p:nvSpPr>
          <p:spPr>
            <a:xfrm>
              <a:off x="9641950" y="5890007"/>
              <a:ext cx="95250" cy="95250"/>
            </a:xfrm>
            <a:custGeom>
              <a:avLst/>
              <a:gdLst>
                <a:gd name="connsiteX0" fmla="*/ 35846 w 95250"/>
                <a:gd name="connsiteY0" fmla="*/ 60960 h 95250"/>
                <a:gd name="connsiteX1" fmla="*/ 32417 w 95250"/>
                <a:gd name="connsiteY1" fmla="*/ 30670 h 95250"/>
                <a:gd name="connsiteX2" fmla="*/ 15844 w 95250"/>
                <a:gd name="connsiteY2" fmla="*/ 7144 h 95250"/>
                <a:gd name="connsiteX3" fmla="*/ 19368 w 95250"/>
                <a:gd name="connsiteY3" fmla="*/ 77438 h 95250"/>
                <a:gd name="connsiteX4" fmla="*/ 89472 w 95250"/>
                <a:gd name="connsiteY4" fmla="*/ 80962 h 95250"/>
                <a:gd name="connsiteX5" fmla="*/ 66135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150"/>
                    <a:pt x="28988" y="44100"/>
                    <a:pt x="32417" y="30670"/>
                  </a:cubicBezTo>
                  <a:cubicBezTo>
                    <a:pt x="26342" y="23231"/>
                    <a:pt x="20804" y="15369"/>
                    <a:pt x="15844" y="7144"/>
                  </a:cubicBezTo>
                  <a:cubicBezTo>
                    <a:pt x="3271" y="36480"/>
                    <a:pt x="4223" y="62293"/>
                    <a:pt x="19368" y="77438"/>
                  </a:cubicBezTo>
                  <a:cubicBezTo>
                    <a:pt x="34513" y="92583"/>
                    <a:pt x="60230" y="93440"/>
                    <a:pt x="89472" y="80962"/>
                  </a:cubicBezTo>
                  <a:cubicBezTo>
                    <a:pt x="81325" y="76010"/>
                    <a:pt x="73527" y="70504"/>
                    <a:pt x="66135" y="64484"/>
                  </a:cubicBezTo>
                  <a:cubicBezTo>
                    <a:pt x="52705" y="67913"/>
                    <a:pt x="41751" y="66865"/>
                    <a:pt x="35846" y="60960"/>
                  </a:cubicBezTo>
                </a:path>
              </a:pathLst>
            </a:custGeom>
            <a:solidFill>
              <a:srgbClr val="FFFFFF"/>
            </a:solidFill>
            <a:ln w="9525" cap="flat">
              <a:noFill/>
              <a:prstDash val="solid"/>
              <a:miter/>
            </a:ln>
          </p:spPr>
          <p:txBody>
            <a:bodyPr rtlCol="0" anchor="ctr"/>
            <a:lstStyle/>
            <a:p>
              <a:endParaRPr lang="fi-FI"/>
            </a:p>
          </p:txBody>
        </p:sp>
        <p:sp>
          <p:nvSpPr>
            <p:cNvPr id="93" name="Vapaamuotoinen: Muoto 92">
              <a:extLst>
                <a:ext uri="{FF2B5EF4-FFF2-40B4-BE49-F238E27FC236}">
                  <a16:creationId xmlns:a16="http://schemas.microsoft.com/office/drawing/2014/main" id="{8041C133-0413-491A-B982-79374432C4B5}"/>
                </a:ext>
              </a:extLst>
            </p:cNvPr>
            <p:cNvSpPr/>
            <p:nvPr/>
          </p:nvSpPr>
          <p:spPr>
            <a:xfrm>
              <a:off x="9642329" y="5782026"/>
              <a:ext cx="200025" cy="180975"/>
            </a:xfrm>
            <a:custGeom>
              <a:avLst/>
              <a:gdLst>
                <a:gd name="connsiteX0" fmla="*/ 178818 w 200025"/>
                <a:gd name="connsiteY0" fmla="*/ 108742 h 180975"/>
                <a:gd name="connsiteX1" fmla="*/ 185009 w 200025"/>
                <a:gd name="connsiteY1" fmla="*/ 19684 h 180975"/>
                <a:gd name="connsiteX2" fmla="*/ 101951 w 200025"/>
                <a:gd name="connsiteY2" fmla="*/ 22446 h 180975"/>
                <a:gd name="connsiteX3" fmla="*/ 18989 w 200025"/>
                <a:gd name="connsiteY3" fmla="*/ 19684 h 180975"/>
                <a:gd name="connsiteX4" fmla="*/ 24608 w 200025"/>
                <a:gd name="connsiteY4" fmla="*/ 107885 h 180975"/>
                <a:gd name="connsiteX5" fmla="*/ 95760 w 200025"/>
                <a:gd name="connsiteY5" fmla="*/ 179418 h 180975"/>
                <a:gd name="connsiteX6" fmla="*/ 97856 w 200025"/>
                <a:gd name="connsiteY6" fmla="*/ 180466 h 180975"/>
                <a:gd name="connsiteX7" fmla="*/ 100618 w 200025"/>
                <a:gd name="connsiteY7" fmla="*/ 181133 h 180975"/>
                <a:gd name="connsiteX8" fmla="*/ 101951 w 200025"/>
                <a:gd name="connsiteY8" fmla="*/ 181132 h 180975"/>
                <a:gd name="connsiteX9" fmla="*/ 107952 w 200025"/>
                <a:gd name="connsiteY9" fmla="*/ 179513 h 180975"/>
                <a:gd name="connsiteX10" fmla="*/ 147576 w 200025"/>
                <a:gd name="connsiteY10" fmla="*/ 148271 h 180975"/>
                <a:gd name="connsiteX11" fmla="*/ 178818 w 200025"/>
                <a:gd name="connsiteY11" fmla="*/ 108647 h 180975"/>
                <a:gd name="connsiteX12" fmla="*/ 101951 w 200025"/>
                <a:gd name="connsiteY12" fmla="*/ 156272 h 180975"/>
                <a:gd name="connsiteX13" fmla="*/ 44801 w 200025"/>
                <a:gd name="connsiteY13" fmla="*/ 96455 h 180975"/>
                <a:gd name="connsiteX14" fmla="*/ 35276 w 200025"/>
                <a:gd name="connsiteY14" fmla="*/ 36543 h 180975"/>
                <a:gd name="connsiteX15" fmla="*/ 51564 w 200025"/>
                <a:gd name="connsiteY15" fmla="*/ 31113 h 180975"/>
                <a:gd name="connsiteX16" fmla="*/ 96712 w 200025"/>
                <a:gd name="connsiteY16" fmla="*/ 46639 h 180975"/>
                <a:gd name="connsiteX17" fmla="*/ 96712 w 200025"/>
                <a:gd name="connsiteY17" fmla="*/ 46639 h 180975"/>
                <a:gd name="connsiteX18" fmla="*/ 96712 w 200025"/>
                <a:gd name="connsiteY18" fmla="*/ 46639 h 180975"/>
                <a:gd name="connsiteX19" fmla="*/ 112048 w 200025"/>
                <a:gd name="connsiteY19" fmla="*/ 57022 h 180975"/>
                <a:gd name="connsiteX20" fmla="*/ 112048 w 200025"/>
                <a:gd name="connsiteY20" fmla="*/ 57022 h 180975"/>
                <a:gd name="connsiteX21" fmla="*/ 125002 w 200025"/>
                <a:gd name="connsiteY21" fmla="*/ 67976 h 180975"/>
                <a:gd name="connsiteX22" fmla="*/ 126621 w 200025"/>
                <a:gd name="connsiteY22" fmla="*/ 69499 h 180975"/>
                <a:gd name="connsiteX23" fmla="*/ 127192 w 200025"/>
                <a:gd name="connsiteY23" fmla="*/ 70071 h 180975"/>
                <a:gd name="connsiteX24" fmla="*/ 130907 w 200025"/>
                <a:gd name="connsiteY24" fmla="*/ 73690 h 180975"/>
                <a:gd name="connsiteX25" fmla="*/ 147766 w 200025"/>
                <a:gd name="connsiteY25" fmla="*/ 92740 h 180975"/>
                <a:gd name="connsiteX26" fmla="*/ 148719 w 200025"/>
                <a:gd name="connsiteY26" fmla="*/ 91121 h 180975"/>
                <a:gd name="connsiteX27" fmla="*/ 158911 w 200025"/>
                <a:gd name="connsiteY27" fmla="*/ 69690 h 180975"/>
                <a:gd name="connsiteX28" fmla="*/ 147385 w 200025"/>
                <a:gd name="connsiteY28" fmla="*/ 57212 h 180975"/>
                <a:gd name="connsiteX29" fmla="*/ 145481 w 200025"/>
                <a:gd name="connsiteY29" fmla="*/ 55307 h 180975"/>
                <a:gd name="connsiteX30" fmla="*/ 142051 w 200025"/>
                <a:gd name="connsiteY30" fmla="*/ 52068 h 180975"/>
                <a:gd name="connsiteX31" fmla="*/ 140242 w 200025"/>
                <a:gd name="connsiteY31" fmla="*/ 50354 h 180975"/>
                <a:gd name="connsiteX32" fmla="*/ 135860 w 200025"/>
                <a:gd name="connsiteY32" fmla="*/ 46544 h 180975"/>
                <a:gd name="connsiteX33" fmla="*/ 135289 w 200025"/>
                <a:gd name="connsiteY33" fmla="*/ 45973 h 180975"/>
                <a:gd name="connsiteX34" fmla="*/ 135289 w 200025"/>
                <a:gd name="connsiteY34" fmla="*/ 45973 h 180975"/>
                <a:gd name="connsiteX35" fmla="*/ 124811 w 200025"/>
                <a:gd name="connsiteY35" fmla="*/ 37495 h 180975"/>
                <a:gd name="connsiteX36" fmla="*/ 168340 w 200025"/>
                <a:gd name="connsiteY36" fmla="*/ 36543 h 180975"/>
                <a:gd name="connsiteX37" fmla="*/ 158815 w 200025"/>
                <a:gd name="connsiteY37" fmla="*/ 97122 h 180975"/>
                <a:gd name="connsiteX38" fmla="*/ 131002 w 200025"/>
                <a:gd name="connsiteY38" fmla="*/ 132269 h 180975"/>
                <a:gd name="connsiteX39" fmla="*/ 101856 w 200025"/>
                <a:gd name="connsiteY39" fmla="*/ 156272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18" y="108742"/>
                  </a:moveTo>
                  <a:cubicBezTo>
                    <a:pt x="200821" y="72071"/>
                    <a:pt x="203202" y="37876"/>
                    <a:pt x="185009" y="19684"/>
                  </a:cubicBezTo>
                  <a:cubicBezTo>
                    <a:pt x="166816" y="1491"/>
                    <a:pt x="136336" y="3682"/>
                    <a:pt x="101951" y="22446"/>
                  </a:cubicBezTo>
                  <a:cubicBezTo>
                    <a:pt x="67566" y="3396"/>
                    <a:pt x="36229" y="2538"/>
                    <a:pt x="18989" y="19684"/>
                  </a:cubicBezTo>
                  <a:cubicBezTo>
                    <a:pt x="1748" y="36829"/>
                    <a:pt x="3082" y="71500"/>
                    <a:pt x="24608" y="107885"/>
                  </a:cubicBezTo>
                  <a:cubicBezTo>
                    <a:pt x="42254" y="137084"/>
                    <a:pt x="66656" y="161617"/>
                    <a:pt x="95760" y="179418"/>
                  </a:cubicBezTo>
                  <a:cubicBezTo>
                    <a:pt x="96408" y="179861"/>
                    <a:pt x="97113" y="180213"/>
                    <a:pt x="97856" y="180466"/>
                  </a:cubicBezTo>
                  <a:cubicBezTo>
                    <a:pt x="98738" y="180825"/>
                    <a:pt x="99669" y="181049"/>
                    <a:pt x="100618" y="181133"/>
                  </a:cubicBezTo>
                  <a:lnTo>
                    <a:pt x="101951" y="181132"/>
                  </a:lnTo>
                  <a:cubicBezTo>
                    <a:pt x="104063" y="181162"/>
                    <a:pt x="106142" y="180601"/>
                    <a:pt x="107952" y="179513"/>
                  </a:cubicBezTo>
                  <a:cubicBezTo>
                    <a:pt x="122398" y="170773"/>
                    <a:pt x="135707" y="160279"/>
                    <a:pt x="147576" y="148271"/>
                  </a:cubicBezTo>
                  <a:cubicBezTo>
                    <a:pt x="159540" y="136363"/>
                    <a:pt x="170030" y="123059"/>
                    <a:pt x="178818" y="108647"/>
                  </a:cubicBezTo>
                  <a:moveTo>
                    <a:pt x="101951" y="156272"/>
                  </a:moveTo>
                  <a:cubicBezTo>
                    <a:pt x="78826" y="140669"/>
                    <a:pt x="59334" y="120267"/>
                    <a:pt x="44801" y="96455"/>
                  </a:cubicBezTo>
                  <a:cubicBezTo>
                    <a:pt x="29466" y="70452"/>
                    <a:pt x="25751" y="46449"/>
                    <a:pt x="35276" y="36543"/>
                  </a:cubicBezTo>
                  <a:cubicBezTo>
                    <a:pt x="39757" y="32621"/>
                    <a:pt x="45626" y="30664"/>
                    <a:pt x="51564" y="31113"/>
                  </a:cubicBezTo>
                  <a:cubicBezTo>
                    <a:pt x="67666" y="32472"/>
                    <a:pt x="83180" y="37807"/>
                    <a:pt x="96712" y="46639"/>
                  </a:cubicBezTo>
                  <a:cubicBezTo>
                    <a:pt x="97189" y="46639"/>
                    <a:pt x="96236" y="46639"/>
                    <a:pt x="96712" y="46639"/>
                  </a:cubicBezTo>
                  <a:lnTo>
                    <a:pt x="96712" y="46639"/>
                  </a:lnTo>
                  <a:cubicBezTo>
                    <a:pt x="101570" y="49687"/>
                    <a:pt x="107285" y="53402"/>
                    <a:pt x="112048" y="57022"/>
                  </a:cubicBezTo>
                  <a:lnTo>
                    <a:pt x="112048" y="57022"/>
                  </a:lnTo>
                  <a:cubicBezTo>
                    <a:pt x="116429" y="60450"/>
                    <a:pt x="120811" y="64070"/>
                    <a:pt x="125002" y="67976"/>
                  </a:cubicBezTo>
                  <a:lnTo>
                    <a:pt x="126621" y="69499"/>
                  </a:lnTo>
                  <a:lnTo>
                    <a:pt x="127192" y="70071"/>
                  </a:lnTo>
                  <a:lnTo>
                    <a:pt x="130907" y="73690"/>
                  </a:lnTo>
                  <a:cubicBezTo>
                    <a:pt x="136936" y="79666"/>
                    <a:pt x="142568" y="86030"/>
                    <a:pt x="147766" y="92740"/>
                  </a:cubicBezTo>
                  <a:lnTo>
                    <a:pt x="148719" y="91121"/>
                  </a:lnTo>
                  <a:cubicBezTo>
                    <a:pt x="152888" y="84370"/>
                    <a:pt x="156305" y="77184"/>
                    <a:pt x="158911" y="69690"/>
                  </a:cubicBezTo>
                  <a:cubicBezTo>
                    <a:pt x="155291" y="65404"/>
                    <a:pt x="151481" y="61213"/>
                    <a:pt x="147385" y="57212"/>
                  </a:cubicBezTo>
                  <a:lnTo>
                    <a:pt x="145481" y="55307"/>
                  </a:lnTo>
                  <a:lnTo>
                    <a:pt x="142051" y="52068"/>
                  </a:lnTo>
                  <a:lnTo>
                    <a:pt x="140242" y="50354"/>
                  </a:lnTo>
                  <a:lnTo>
                    <a:pt x="135860" y="46544"/>
                  </a:lnTo>
                  <a:lnTo>
                    <a:pt x="135289" y="45973"/>
                  </a:lnTo>
                  <a:lnTo>
                    <a:pt x="135289" y="45973"/>
                  </a:lnTo>
                  <a:cubicBezTo>
                    <a:pt x="131860" y="43020"/>
                    <a:pt x="128335" y="40162"/>
                    <a:pt x="124811" y="37495"/>
                  </a:cubicBezTo>
                  <a:cubicBezTo>
                    <a:pt x="143861" y="29494"/>
                    <a:pt x="160530" y="28827"/>
                    <a:pt x="168340" y="36543"/>
                  </a:cubicBezTo>
                  <a:cubicBezTo>
                    <a:pt x="177865" y="46068"/>
                    <a:pt x="174436" y="70833"/>
                    <a:pt x="158815" y="97122"/>
                  </a:cubicBezTo>
                  <a:cubicBezTo>
                    <a:pt x="151030" y="109940"/>
                    <a:pt x="141688" y="121746"/>
                    <a:pt x="131002" y="132269"/>
                  </a:cubicBezTo>
                  <a:cubicBezTo>
                    <a:pt x="122116" y="141227"/>
                    <a:pt x="112351" y="149268"/>
                    <a:pt x="101856" y="156272"/>
                  </a:cubicBezTo>
                </a:path>
              </a:pathLst>
            </a:custGeom>
            <a:solidFill>
              <a:srgbClr val="FFFFFF"/>
            </a:solidFill>
            <a:ln w="9525" cap="flat">
              <a:noFill/>
              <a:prstDash val="solid"/>
              <a:miter/>
            </a:ln>
          </p:spPr>
          <p:txBody>
            <a:bodyPr rtlCol="0" anchor="ctr"/>
            <a:lstStyle/>
            <a:p>
              <a:endParaRPr lang="fi-FI"/>
            </a:p>
          </p:txBody>
        </p:sp>
        <p:sp>
          <p:nvSpPr>
            <p:cNvPr id="94" name="Vapaamuotoinen: Muoto 93">
              <a:extLst>
                <a:ext uri="{FF2B5EF4-FFF2-40B4-BE49-F238E27FC236}">
                  <a16:creationId xmlns:a16="http://schemas.microsoft.com/office/drawing/2014/main" id="{B15327E1-54A4-4D66-8E5D-AA664495497B}"/>
                </a:ext>
              </a:extLst>
            </p:cNvPr>
            <p:cNvSpPr/>
            <p:nvPr/>
          </p:nvSpPr>
          <p:spPr>
            <a:xfrm>
              <a:off x="9961109" y="5563719"/>
              <a:ext cx="95250" cy="95250"/>
            </a:xfrm>
            <a:custGeom>
              <a:avLst/>
              <a:gdLst>
                <a:gd name="connsiteX0" fmla="*/ 93687 w 95250"/>
                <a:gd name="connsiteY0" fmla="*/ 26345 h 95250"/>
                <a:gd name="connsiteX1" fmla="*/ 26345 w 95250"/>
                <a:gd name="connsiteY1" fmla="*/ 93591 h 95250"/>
                <a:gd name="connsiteX2" fmla="*/ 10438 w 95250"/>
                <a:gd name="connsiteY2" fmla="*/ 93591 h 95250"/>
                <a:gd name="connsiteX3" fmla="*/ 10438 w 95250"/>
                <a:gd name="connsiteY3" fmla="*/ 77685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591"/>
                  </a:lnTo>
                  <a:cubicBezTo>
                    <a:pt x="21953" y="97984"/>
                    <a:pt x="14831" y="97984"/>
                    <a:pt x="10438" y="93591"/>
                  </a:cubicBezTo>
                  <a:cubicBezTo>
                    <a:pt x="6046" y="89199"/>
                    <a:pt x="6046" y="82077"/>
                    <a:pt x="10438" y="77685"/>
                  </a:cubicBezTo>
                  <a:lnTo>
                    <a:pt x="77780" y="10438"/>
                  </a:lnTo>
                  <a:cubicBezTo>
                    <a:pt x="82172" y="6046"/>
                    <a:pt x="89294" y="6046"/>
                    <a:pt x="93687" y="10438"/>
                  </a:cubicBezTo>
                  <a:cubicBezTo>
                    <a:pt x="98079" y="14831"/>
                    <a:pt x="98079" y="21953"/>
                    <a:pt x="93687" y="26345"/>
                  </a:cubicBezTo>
                </a:path>
              </a:pathLst>
            </a:custGeom>
            <a:solidFill>
              <a:srgbClr val="FFFFFF"/>
            </a:solidFill>
            <a:ln w="9525" cap="flat">
              <a:noFill/>
              <a:prstDash val="solid"/>
              <a:miter/>
            </a:ln>
          </p:spPr>
          <p:txBody>
            <a:bodyPr rtlCol="0" anchor="ctr"/>
            <a:lstStyle/>
            <a:p>
              <a:endParaRPr lang="fi-FI"/>
            </a:p>
          </p:txBody>
        </p:sp>
        <p:sp>
          <p:nvSpPr>
            <p:cNvPr id="95" name="Vapaamuotoinen: Muoto 94">
              <a:extLst>
                <a:ext uri="{FF2B5EF4-FFF2-40B4-BE49-F238E27FC236}">
                  <a16:creationId xmlns:a16="http://schemas.microsoft.com/office/drawing/2014/main" id="{560FE8CE-EA19-4296-8DF8-0695840C1277}"/>
                </a:ext>
              </a:extLst>
            </p:cNvPr>
            <p:cNvSpPr/>
            <p:nvPr/>
          </p:nvSpPr>
          <p:spPr>
            <a:xfrm>
              <a:off x="9419422" y="5562100"/>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1" y="98079"/>
                    <a:pt x="82184" y="98085"/>
                    <a:pt x="77792" y="93698"/>
                  </a:cubicBezTo>
                  <a:cubicBezTo>
                    <a:pt x="77788" y="93694"/>
                    <a:pt x="77784" y="93691"/>
                    <a:pt x="77780" y="93687"/>
                  </a:cubicBezTo>
                  <a:lnTo>
                    <a:pt x="10438" y="26345"/>
                  </a:lnTo>
                  <a:cubicBezTo>
                    <a:pt x="6046" y="21952"/>
                    <a:pt x="6046" y="14830"/>
                    <a:pt x="10438" y="10438"/>
                  </a:cubicBezTo>
                  <a:cubicBezTo>
                    <a:pt x="14831" y="6046"/>
                    <a:pt x="21952" y="6046"/>
                    <a:pt x="26345" y="10438"/>
                  </a:cubicBezTo>
                  <a:lnTo>
                    <a:pt x="93687" y="77780"/>
                  </a:lnTo>
                  <a:cubicBezTo>
                    <a:pt x="98079" y="82166"/>
                    <a:pt x="98084" y="89283"/>
                    <a:pt x="93698" y="93675"/>
                  </a:cubicBezTo>
                  <a:cubicBezTo>
                    <a:pt x="93695"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96" name="Vapaamuotoinen: Muoto 95">
              <a:extLst>
                <a:ext uri="{FF2B5EF4-FFF2-40B4-BE49-F238E27FC236}">
                  <a16:creationId xmlns:a16="http://schemas.microsoft.com/office/drawing/2014/main" id="{2CDA4AA9-DE6A-43EE-B8EE-AF5E873AE9F3}"/>
                </a:ext>
              </a:extLst>
            </p:cNvPr>
            <p:cNvSpPr/>
            <p:nvPr/>
          </p:nvSpPr>
          <p:spPr>
            <a:xfrm>
              <a:off x="10504415" y="6106406"/>
              <a:ext cx="95250" cy="95250"/>
            </a:xfrm>
            <a:custGeom>
              <a:avLst/>
              <a:gdLst>
                <a:gd name="connsiteX0" fmla="*/ 93591 w 95250"/>
                <a:gd name="connsiteY0" fmla="*/ 26869 h 95250"/>
                <a:gd name="connsiteX1" fmla="*/ 26345 w 95250"/>
                <a:gd name="connsiteY1" fmla="*/ 94211 h 95250"/>
                <a:gd name="connsiteX2" fmla="*/ 10438 w 95250"/>
                <a:gd name="connsiteY2" fmla="*/ 94211 h 95250"/>
                <a:gd name="connsiteX3" fmla="*/ 10438 w 95250"/>
                <a:gd name="connsiteY3" fmla="*/ 78304 h 95250"/>
                <a:gd name="connsiteX4" fmla="*/ 77780 w 95250"/>
                <a:gd name="connsiteY4" fmla="*/ 10962 h 95250"/>
                <a:gd name="connsiteX5" fmla="*/ 93642 w 95250"/>
                <a:gd name="connsiteY5" fmla="*/ 9942 h 95250"/>
                <a:gd name="connsiteX6" fmla="*/ 94662 w 95250"/>
                <a:gd name="connsiteY6" fmla="*/ 25805 h 95250"/>
                <a:gd name="connsiteX7" fmla="*/ 93591 w 95250"/>
                <a:gd name="connsiteY7" fmla="*/ 2686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 h="95250">
                  <a:moveTo>
                    <a:pt x="93591" y="26869"/>
                  </a:moveTo>
                  <a:lnTo>
                    <a:pt x="26345" y="94211"/>
                  </a:lnTo>
                  <a:cubicBezTo>
                    <a:pt x="21953" y="98604"/>
                    <a:pt x="14831" y="98604"/>
                    <a:pt x="10438" y="94211"/>
                  </a:cubicBezTo>
                  <a:cubicBezTo>
                    <a:pt x="6046" y="89818"/>
                    <a:pt x="6046" y="82697"/>
                    <a:pt x="10438" y="78304"/>
                  </a:cubicBezTo>
                  <a:lnTo>
                    <a:pt x="77780" y="10962"/>
                  </a:lnTo>
                  <a:cubicBezTo>
                    <a:pt x="81879" y="6300"/>
                    <a:pt x="88980" y="5844"/>
                    <a:pt x="93642" y="9942"/>
                  </a:cubicBezTo>
                  <a:cubicBezTo>
                    <a:pt x="98304" y="14041"/>
                    <a:pt x="98761" y="21143"/>
                    <a:pt x="94662" y="25805"/>
                  </a:cubicBezTo>
                  <a:cubicBezTo>
                    <a:pt x="94329" y="26183"/>
                    <a:pt x="93972" y="26538"/>
                    <a:pt x="93591" y="26869"/>
                  </a:cubicBezTo>
                </a:path>
              </a:pathLst>
            </a:custGeom>
            <a:solidFill>
              <a:srgbClr val="FFFFFF"/>
            </a:solidFill>
            <a:ln w="9525" cap="flat">
              <a:noFill/>
              <a:prstDash val="solid"/>
              <a:miter/>
            </a:ln>
          </p:spPr>
          <p:txBody>
            <a:bodyPr rtlCol="0" anchor="ctr"/>
            <a:lstStyle/>
            <a:p>
              <a:endParaRPr lang="fi-FI"/>
            </a:p>
          </p:txBody>
        </p:sp>
        <p:sp>
          <p:nvSpPr>
            <p:cNvPr id="97" name="Vapaamuotoinen: Muoto 96">
              <a:extLst>
                <a:ext uri="{FF2B5EF4-FFF2-40B4-BE49-F238E27FC236}">
                  <a16:creationId xmlns:a16="http://schemas.microsoft.com/office/drawing/2014/main" id="{E7DA7F7E-CA91-4F31-BC0A-DBE0926CF57A}"/>
                </a:ext>
              </a:extLst>
            </p:cNvPr>
            <p:cNvSpPr/>
            <p:nvPr/>
          </p:nvSpPr>
          <p:spPr>
            <a:xfrm>
              <a:off x="9962728" y="6105406"/>
              <a:ext cx="95250" cy="95250"/>
            </a:xfrm>
            <a:custGeom>
              <a:avLst/>
              <a:gdLst>
                <a:gd name="connsiteX0" fmla="*/ 93591 w 95250"/>
                <a:gd name="connsiteY0" fmla="*/ 93591 h 95250"/>
                <a:gd name="connsiteX1" fmla="*/ 77832 w 95250"/>
                <a:gd name="connsiteY1" fmla="*/ 93738 h 95250"/>
                <a:gd name="connsiteX2" fmla="*/ 77685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780 h 95250"/>
                <a:gd name="connsiteX7" fmla="*/ 93643 w 95250"/>
                <a:gd name="connsiteY7" fmla="*/ 93540 h 95250"/>
                <a:gd name="connsiteX8" fmla="*/ 93591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591"/>
                  </a:moveTo>
                  <a:cubicBezTo>
                    <a:pt x="89280" y="97984"/>
                    <a:pt x="82224" y="98050"/>
                    <a:pt x="77832" y="93738"/>
                  </a:cubicBezTo>
                  <a:cubicBezTo>
                    <a:pt x="77782" y="93690"/>
                    <a:pt x="77733" y="93641"/>
                    <a:pt x="77685" y="93591"/>
                  </a:cubicBezTo>
                  <a:lnTo>
                    <a:pt x="10438" y="26345"/>
                  </a:lnTo>
                  <a:cubicBezTo>
                    <a:pt x="6046" y="21952"/>
                    <a:pt x="6046" y="14830"/>
                    <a:pt x="10438" y="10438"/>
                  </a:cubicBezTo>
                  <a:cubicBezTo>
                    <a:pt x="14831" y="6046"/>
                    <a:pt x="21952" y="6046"/>
                    <a:pt x="26345" y="10438"/>
                  </a:cubicBezTo>
                  <a:lnTo>
                    <a:pt x="93591" y="77780"/>
                  </a:lnTo>
                  <a:cubicBezTo>
                    <a:pt x="97958" y="82118"/>
                    <a:pt x="97981" y="89174"/>
                    <a:pt x="93643" y="93540"/>
                  </a:cubicBezTo>
                  <a:cubicBezTo>
                    <a:pt x="93625" y="93557"/>
                    <a:pt x="93609" y="93575"/>
                    <a:pt x="93591" y="93591"/>
                  </a:cubicBezTo>
                </a:path>
              </a:pathLst>
            </a:custGeom>
            <a:solidFill>
              <a:srgbClr val="FFFFFF"/>
            </a:solidFill>
            <a:ln w="9525" cap="flat">
              <a:noFill/>
              <a:prstDash val="solid"/>
              <a:miter/>
            </a:ln>
          </p:spPr>
          <p:txBody>
            <a:bodyPr rtlCol="0" anchor="ctr"/>
            <a:lstStyle/>
            <a:p>
              <a:endParaRPr lang="fi-FI"/>
            </a:p>
          </p:txBody>
        </p:sp>
        <p:sp>
          <p:nvSpPr>
            <p:cNvPr id="98" name="Vapaamuotoinen: Muoto 97">
              <a:extLst>
                <a:ext uri="{FF2B5EF4-FFF2-40B4-BE49-F238E27FC236}">
                  <a16:creationId xmlns:a16="http://schemas.microsoft.com/office/drawing/2014/main" id="{037E7666-81C5-415A-83C5-370DF3944081}"/>
                </a:ext>
              </a:extLst>
            </p:cNvPr>
            <p:cNvSpPr/>
            <p:nvPr/>
          </p:nvSpPr>
          <p:spPr>
            <a:xfrm>
              <a:off x="6699745" y="1219268"/>
              <a:ext cx="95250" cy="95250"/>
            </a:xfrm>
            <a:custGeom>
              <a:avLst/>
              <a:gdLst>
                <a:gd name="connsiteX0" fmla="*/ 93595 w 95250"/>
                <a:gd name="connsiteY0" fmla="*/ 26348 h 95250"/>
                <a:gd name="connsiteX1" fmla="*/ 26348 w 95250"/>
                <a:gd name="connsiteY1" fmla="*/ 93595 h 95250"/>
                <a:gd name="connsiteX2" fmla="*/ 10589 w 95250"/>
                <a:gd name="connsiteY2" fmla="*/ 93742 h 95250"/>
                <a:gd name="connsiteX3" fmla="*/ 10442 w 95250"/>
                <a:gd name="connsiteY3" fmla="*/ 93595 h 95250"/>
                <a:gd name="connsiteX4" fmla="*/ 10430 w 95250"/>
                <a:gd name="connsiteY4" fmla="*/ 77700 h 95250"/>
                <a:gd name="connsiteX5" fmla="*/ 10442 w 95250"/>
                <a:gd name="connsiteY5" fmla="*/ 77688 h 95250"/>
                <a:gd name="connsiteX6" fmla="*/ 77688 w 95250"/>
                <a:gd name="connsiteY6" fmla="*/ 10442 h 95250"/>
                <a:gd name="connsiteX7" fmla="*/ 93583 w 95250"/>
                <a:gd name="connsiteY7" fmla="*/ 10430 h 95250"/>
                <a:gd name="connsiteX8" fmla="*/ 93595 w 95250"/>
                <a:gd name="connsiteY8" fmla="*/ 10442 h 95250"/>
                <a:gd name="connsiteX9" fmla="*/ 93742 w 95250"/>
                <a:gd name="connsiteY9" fmla="*/ 26201 h 95250"/>
                <a:gd name="connsiteX10" fmla="*/ 93595 w 95250"/>
                <a:gd name="connsiteY10" fmla="*/ 2634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50" h="95250">
                  <a:moveTo>
                    <a:pt x="93595" y="26348"/>
                  </a:moveTo>
                  <a:lnTo>
                    <a:pt x="26348" y="93595"/>
                  </a:lnTo>
                  <a:cubicBezTo>
                    <a:pt x="22037" y="97987"/>
                    <a:pt x="14981" y="98053"/>
                    <a:pt x="10589" y="93742"/>
                  </a:cubicBezTo>
                  <a:cubicBezTo>
                    <a:pt x="10539" y="93693"/>
                    <a:pt x="10490" y="93644"/>
                    <a:pt x="10442" y="93595"/>
                  </a:cubicBezTo>
                  <a:cubicBezTo>
                    <a:pt x="6049" y="89209"/>
                    <a:pt x="6044" y="82092"/>
                    <a:pt x="10430" y="77700"/>
                  </a:cubicBezTo>
                  <a:cubicBezTo>
                    <a:pt x="10434" y="77696"/>
                    <a:pt x="10438" y="77692"/>
                    <a:pt x="10442" y="77688"/>
                  </a:cubicBezTo>
                  <a:lnTo>
                    <a:pt x="77688" y="10442"/>
                  </a:lnTo>
                  <a:cubicBezTo>
                    <a:pt x="82074" y="6049"/>
                    <a:pt x="89191" y="6044"/>
                    <a:pt x="93583" y="10430"/>
                  </a:cubicBezTo>
                  <a:cubicBezTo>
                    <a:pt x="93587" y="10434"/>
                    <a:pt x="93591" y="10438"/>
                    <a:pt x="93595" y="10442"/>
                  </a:cubicBezTo>
                  <a:cubicBezTo>
                    <a:pt x="97987" y="14753"/>
                    <a:pt x="98053" y="21809"/>
                    <a:pt x="93742" y="26201"/>
                  </a:cubicBezTo>
                  <a:cubicBezTo>
                    <a:pt x="93693" y="26251"/>
                    <a:pt x="93644" y="26300"/>
                    <a:pt x="93595" y="26348"/>
                  </a:cubicBezTo>
                </a:path>
              </a:pathLst>
            </a:custGeom>
            <a:solidFill>
              <a:srgbClr val="FFFFFF"/>
            </a:solidFill>
            <a:ln w="9525" cap="flat">
              <a:noFill/>
              <a:prstDash val="solid"/>
              <a:miter/>
            </a:ln>
          </p:spPr>
          <p:txBody>
            <a:bodyPr rtlCol="0" anchor="ctr"/>
            <a:lstStyle/>
            <a:p>
              <a:endParaRPr lang="fi-FI"/>
            </a:p>
          </p:txBody>
        </p:sp>
        <p:sp>
          <p:nvSpPr>
            <p:cNvPr id="99" name="Vapaamuotoinen: Muoto 98">
              <a:extLst>
                <a:ext uri="{FF2B5EF4-FFF2-40B4-BE49-F238E27FC236}">
                  <a16:creationId xmlns:a16="http://schemas.microsoft.com/office/drawing/2014/main" id="{21F944F2-50FD-4D1E-9952-703F28F68663}"/>
                </a:ext>
              </a:extLst>
            </p:cNvPr>
            <p:cNvSpPr/>
            <p:nvPr/>
          </p:nvSpPr>
          <p:spPr>
            <a:xfrm>
              <a:off x="6961933" y="2019332"/>
              <a:ext cx="57150" cy="57150"/>
            </a:xfrm>
            <a:custGeom>
              <a:avLst/>
              <a:gdLst>
                <a:gd name="connsiteX0" fmla="*/ 30766 w 57150"/>
                <a:gd name="connsiteY0" fmla="*/ 7144 h 57150"/>
                <a:gd name="connsiteX1" fmla="*/ 18669 w 57150"/>
                <a:gd name="connsiteY1" fmla="*/ 18383 h 57150"/>
                <a:gd name="connsiteX2" fmla="*/ 7144 w 57150"/>
                <a:gd name="connsiteY2" fmla="*/ 30766 h 57150"/>
                <a:gd name="connsiteX3" fmla="*/ 16669 w 57150"/>
                <a:gd name="connsiteY3" fmla="*/ 51625 h 57150"/>
                <a:gd name="connsiteX4" fmla="*/ 18002 w 57150"/>
                <a:gd name="connsiteY4" fmla="*/ 53912 h 57150"/>
                <a:gd name="connsiteX5" fmla="*/ 34862 w 57150"/>
                <a:gd name="connsiteY5" fmla="*/ 34862 h 57150"/>
                <a:gd name="connsiteX6" fmla="*/ 53912 w 57150"/>
                <a:gd name="connsiteY6" fmla="*/ 18288 h 57150"/>
                <a:gd name="connsiteX7" fmla="*/ 51816 w 57150"/>
                <a:gd name="connsiteY7" fmla="*/ 17145 h 57150"/>
                <a:gd name="connsiteX8" fmla="*/ 30670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383"/>
                    <a:pt x="18669" y="18383"/>
                  </a:cubicBezTo>
                  <a:cubicBezTo>
                    <a:pt x="14764" y="22384"/>
                    <a:pt x="10763" y="26575"/>
                    <a:pt x="7144" y="30766"/>
                  </a:cubicBezTo>
                  <a:cubicBezTo>
                    <a:pt x="9527" y="38054"/>
                    <a:pt x="12722" y="45051"/>
                    <a:pt x="16669" y="51625"/>
                  </a:cubicBezTo>
                  <a:cubicBezTo>
                    <a:pt x="16669" y="52388"/>
                    <a:pt x="17526" y="53150"/>
                    <a:pt x="18002" y="53912"/>
                  </a:cubicBezTo>
                  <a:cubicBezTo>
                    <a:pt x="23203" y="47202"/>
                    <a:pt x="28834" y="40839"/>
                    <a:pt x="34862" y="34862"/>
                  </a:cubicBezTo>
                  <a:cubicBezTo>
                    <a:pt x="40861" y="28946"/>
                    <a:pt x="47223" y="23411"/>
                    <a:pt x="53912" y="18288"/>
                  </a:cubicBezTo>
                  <a:cubicBezTo>
                    <a:pt x="53193" y="17944"/>
                    <a:pt x="52494" y="17562"/>
                    <a:pt x="51816" y="17145"/>
                  </a:cubicBezTo>
                  <a:cubicBezTo>
                    <a:pt x="45132" y="13215"/>
                    <a:pt x="38043" y="10021"/>
                    <a:pt x="30670" y="7620"/>
                  </a:cubicBezTo>
                </a:path>
              </a:pathLst>
            </a:custGeom>
            <a:solidFill>
              <a:srgbClr val="FFFFFF"/>
            </a:solidFill>
            <a:ln w="9525" cap="flat">
              <a:noFill/>
              <a:prstDash val="solid"/>
              <a:miter/>
            </a:ln>
          </p:spPr>
          <p:txBody>
            <a:bodyPr rtlCol="0" anchor="ctr"/>
            <a:lstStyle/>
            <a:p>
              <a:endParaRPr lang="fi-FI"/>
            </a:p>
          </p:txBody>
        </p:sp>
        <p:sp>
          <p:nvSpPr>
            <p:cNvPr id="100" name="Vapaamuotoinen: Muoto 99">
              <a:extLst>
                <a:ext uri="{FF2B5EF4-FFF2-40B4-BE49-F238E27FC236}">
                  <a16:creationId xmlns:a16="http://schemas.microsoft.com/office/drawing/2014/main" id="{BF54B85B-F7AE-48D9-8946-9250B0B655BD}"/>
                </a:ext>
              </a:extLst>
            </p:cNvPr>
            <p:cNvSpPr/>
            <p:nvPr/>
          </p:nvSpPr>
          <p:spPr>
            <a:xfrm>
              <a:off x="7032037" y="2089151"/>
              <a:ext cx="95250" cy="95250"/>
            </a:xfrm>
            <a:custGeom>
              <a:avLst/>
              <a:gdLst>
                <a:gd name="connsiteX0" fmla="*/ 80772 w 95250"/>
                <a:gd name="connsiteY0" fmla="*/ 7144 h 95250"/>
                <a:gd name="connsiteX1" fmla="*/ 80772 w 95250"/>
                <a:gd name="connsiteY1" fmla="*/ 7144 h 95250"/>
                <a:gd name="connsiteX2" fmla="*/ 73343 w 95250"/>
                <a:gd name="connsiteY2" fmla="*/ 18479 h 95250"/>
                <a:gd name="connsiteX3" fmla="*/ 72580 w 95250"/>
                <a:gd name="connsiteY3" fmla="*/ 19526 h 95250"/>
                <a:gd name="connsiteX4" fmla="*/ 70199 w 95250"/>
                <a:gd name="connsiteY4" fmla="*/ 22860 h 95250"/>
                <a:gd name="connsiteX5" fmla="*/ 68485 w 95250"/>
                <a:gd name="connsiteY5" fmla="*/ 25146 h 95250"/>
                <a:gd name="connsiteX6" fmla="*/ 64294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772 h 95250"/>
                <a:gd name="connsiteX11" fmla="*/ 13240 w 95250"/>
                <a:gd name="connsiteY11" fmla="*/ 83249 h 95250"/>
                <a:gd name="connsiteX12" fmla="*/ 44577 w 95250"/>
                <a:gd name="connsiteY12" fmla="*/ 89535 h 95250"/>
                <a:gd name="connsiteX13" fmla="*/ 77057 w 95250"/>
                <a:gd name="connsiteY13" fmla="*/ 77153 h 95250"/>
                <a:gd name="connsiteX14" fmla="*/ 80677 w 95250"/>
                <a:gd name="connsiteY14" fmla="*/ 7144 h 95250"/>
                <a:gd name="connsiteX15" fmla="*/ 80677 w 95250"/>
                <a:gd name="connsiteY15" fmla="*/ 714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0954"/>
                    <a:pt x="75914" y="14764"/>
                    <a:pt x="73343" y="18479"/>
                  </a:cubicBezTo>
                  <a:cubicBezTo>
                    <a:pt x="73113" y="18845"/>
                    <a:pt x="72858" y="19195"/>
                    <a:pt x="72580" y="19526"/>
                  </a:cubicBezTo>
                  <a:lnTo>
                    <a:pt x="70199" y="22860"/>
                  </a:lnTo>
                  <a:lnTo>
                    <a:pt x="68485" y="25146"/>
                  </a:lnTo>
                  <a:lnTo>
                    <a:pt x="64294" y="30480"/>
                  </a:lnTo>
                  <a:cubicBezTo>
                    <a:pt x="67723" y="43910"/>
                    <a:pt x="66675" y="54959"/>
                    <a:pt x="60770" y="60865"/>
                  </a:cubicBezTo>
                  <a:lnTo>
                    <a:pt x="60770" y="60865"/>
                  </a:lnTo>
                  <a:cubicBezTo>
                    <a:pt x="54959" y="66484"/>
                    <a:pt x="44005" y="67723"/>
                    <a:pt x="30480" y="64294"/>
                  </a:cubicBezTo>
                  <a:cubicBezTo>
                    <a:pt x="23065" y="70284"/>
                    <a:pt x="15269" y="75788"/>
                    <a:pt x="7144" y="80772"/>
                  </a:cubicBezTo>
                  <a:lnTo>
                    <a:pt x="13240" y="83249"/>
                  </a:lnTo>
                  <a:cubicBezTo>
                    <a:pt x="23236" y="87166"/>
                    <a:pt x="33843" y="89294"/>
                    <a:pt x="44577" y="89535"/>
                  </a:cubicBezTo>
                  <a:cubicBezTo>
                    <a:pt x="56633" y="89973"/>
                    <a:pt x="68352" y="85505"/>
                    <a:pt x="77057" y="77153"/>
                  </a:cubicBezTo>
                  <a:cubicBezTo>
                    <a:pt x="92107" y="62103"/>
                    <a:pt x="93059" y="36290"/>
                    <a:pt x="80677" y="7144"/>
                  </a:cubicBezTo>
                  <a:lnTo>
                    <a:pt x="80677" y="7144"/>
                  </a:lnTo>
                </a:path>
              </a:pathLst>
            </a:custGeom>
            <a:solidFill>
              <a:srgbClr val="FFFFFF"/>
            </a:solidFill>
            <a:ln w="9525" cap="flat">
              <a:noFill/>
              <a:prstDash val="solid"/>
              <a:miter/>
            </a:ln>
          </p:spPr>
          <p:txBody>
            <a:bodyPr rtlCol="0" anchor="ctr"/>
            <a:lstStyle/>
            <a:p>
              <a:endParaRPr lang="fi-FI"/>
            </a:p>
          </p:txBody>
        </p:sp>
        <p:sp>
          <p:nvSpPr>
            <p:cNvPr id="101" name="Vapaamuotoinen: Muoto 100">
              <a:extLst>
                <a:ext uri="{FF2B5EF4-FFF2-40B4-BE49-F238E27FC236}">
                  <a16:creationId xmlns:a16="http://schemas.microsoft.com/office/drawing/2014/main" id="{F068D842-A881-4283-A0AE-DA90636C5357}"/>
                </a:ext>
              </a:extLst>
            </p:cNvPr>
            <p:cNvSpPr/>
            <p:nvPr/>
          </p:nvSpPr>
          <p:spPr>
            <a:xfrm>
              <a:off x="6923833" y="2088865"/>
              <a:ext cx="95250" cy="95250"/>
            </a:xfrm>
            <a:custGeom>
              <a:avLst/>
              <a:gdLst>
                <a:gd name="connsiteX0" fmla="*/ 35814 w 95250"/>
                <a:gd name="connsiteY0" fmla="*/ 60960 h 95250"/>
                <a:gd name="connsiteX1" fmla="*/ 32385 w 95250"/>
                <a:gd name="connsiteY1" fmla="*/ 30575 h 95250"/>
                <a:gd name="connsiteX2" fmla="*/ 15811 w 95250"/>
                <a:gd name="connsiteY2" fmla="*/ 7144 h 95250"/>
                <a:gd name="connsiteX3" fmla="*/ 19335 w 95250"/>
                <a:gd name="connsiteY3" fmla="*/ 77438 h 95250"/>
                <a:gd name="connsiteX4" fmla="*/ 89535 w 95250"/>
                <a:gd name="connsiteY4" fmla="*/ 80963 h 95250"/>
                <a:gd name="connsiteX5" fmla="*/ 66198 w 95250"/>
                <a:gd name="connsiteY5" fmla="*/ 64484 h 95250"/>
                <a:gd name="connsiteX6" fmla="*/ 35814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14" y="60960"/>
                  </a:moveTo>
                  <a:cubicBezTo>
                    <a:pt x="30003" y="55150"/>
                    <a:pt x="29051" y="44006"/>
                    <a:pt x="32385" y="30575"/>
                  </a:cubicBezTo>
                  <a:cubicBezTo>
                    <a:pt x="26310" y="23169"/>
                    <a:pt x="20772" y="15338"/>
                    <a:pt x="15811" y="7144"/>
                  </a:cubicBezTo>
                  <a:cubicBezTo>
                    <a:pt x="3238" y="36386"/>
                    <a:pt x="4286" y="62294"/>
                    <a:pt x="19335" y="77438"/>
                  </a:cubicBezTo>
                  <a:cubicBezTo>
                    <a:pt x="34385" y="92583"/>
                    <a:pt x="60293" y="93440"/>
                    <a:pt x="89535" y="80963"/>
                  </a:cubicBezTo>
                  <a:cubicBezTo>
                    <a:pt x="81394" y="76001"/>
                    <a:pt x="73597" y="70496"/>
                    <a:pt x="66198" y="64484"/>
                  </a:cubicBezTo>
                  <a:cubicBezTo>
                    <a:pt x="52768" y="67913"/>
                    <a:pt x="41719" y="66866"/>
                    <a:pt x="35814" y="60960"/>
                  </a:cubicBezTo>
                </a:path>
              </a:pathLst>
            </a:custGeom>
            <a:solidFill>
              <a:srgbClr val="FFFFFF"/>
            </a:solidFill>
            <a:ln w="9525" cap="flat">
              <a:noFill/>
              <a:prstDash val="solid"/>
              <a:miter/>
            </a:ln>
          </p:spPr>
          <p:txBody>
            <a:bodyPr rtlCol="0" anchor="ctr"/>
            <a:lstStyle/>
            <a:p>
              <a:endParaRPr lang="fi-FI"/>
            </a:p>
          </p:txBody>
        </p:sp>
        <p:sp>
          <p:nvSpPr>
            <p:cNvPr id="102" name="Vapaamuotoinen: Muoto 101">
              <a:extLst>
                <a:ext uri="{FF2B5EF4-FFF2-40B4-BE49-F238E27FC236}">
                  <a16:creationId xmlns:a16="http://schemas.microsoft.com/office/drawing/2014/main" id="{9F28F089-68A1-4657-A66B-28763EE6EC50}"/>
                </a:ext>
              </a:extLst>
            </p:cNvPr>
            <p:cNvSpPr/>
            <p:nvPr/>
          </p:nvSpPr>
          <p:spPr>
            <a:xfrm>
              <a:off x="6924221" y="1980885"/>
              <a:ext cx="200025" cy="180975"/>
            </a:xfrm>
            <a:custGeom>
              <a:avLst/>
              <a:gdLst>
                <a:gd name="connsiteX0" fmla="*/ 178872 w 200025"/>
                <a:gd name="connsiteY0" fmla="*/ 108742 h 180975"/>
                <a:gd name="connsiteX1" fmla="*/ 184968 w 200025"/>
                <a:gd name="connsiteY1" fmla="*/ 19684 h 180975"/>
                <a:gd name="connsiteX2" fmla="*/ 102005 w 200025"/>
                <a:gd name="connsiteY2" fmla="*/ 22446 h 180975"/>
                <a:gd name="connsiteX3" fmla="*/ 18947 w 200025"/>
                <a:gd name="connsiteY3" fmla="*/ 19684 h 180975"/>
                <a:gd name="connsiteX4" fmla="*/ 24662 w 200025"/>
                <a:gd name="connsiteY4" fmla="*/ 107885 h 180975"/>
                <a:gd name="connsiteX5" fmla="*/ 95719 w 200025"/>
                <a:gd name="connsiteY5" fmla="*/ 179418 h 180975"/>
                <a:gd name="connsiteX6" fmla="*/ 97814 w 200025"/>
                <a:gd name="connsiteY6" fmla="*/ 180466 h 180975"/>
                <a:gd name="connsiteX7" fmla="*/ 100672 w 200025"/>
                <a:gd name="connsiteY7" fmla="*/ 181132 h 180975"/>
                <a:gd name="connsiteX8" fmla="*/ 102005 w 200025"/>
                <a:gd name="connsiteY8" fmla="*/ 181132 h 180975"/>
                <a:gd name="connsiteX9" fmla="*/ 108006 w 200025"/>
                <a:gd name="connsiteY9" fmla="*/ 179513 h 180975"/>
                <a:gd name="connsiteX10" fmla="*/ 178872 w 200025"/>
                <a:gd name="connsiteY10" fmla="*/ 108647 h 180975"/>
                <a:gd name="connsiteX11" fmla="*/ 102005 w 200025"/>
                <a:gd name="connsiteY11" fmla="*/ 155796 h 180975"/>
                <a:gd name="connsiteX12" fmla="*/ 72859 w 200025"/>
                <a:gd name="connsiteY12" fmla="*/ 131793 h 180975"/>
                <a:gd name="connsiteX13" fmla="*/ 44284 w 200025"/>
                <a:gd name="connsiteY13" fmla="*/ 95884 h 180975"/>
                <a:gd name="connsiteX14" fmla="*/ 34759 w 200025"/>
                <a:gd name="connsiteY14" fmla="*/ 36067 h 180975"/>
                <a:gd name="connsiteX15" fmla="*/ 51142 w 200025"/>
                <a:gd name="connsiteY15" fmla="*/ 30637 h 180975"/>
                <a:gd name="connsiteX16" fmla="*/ 96290 w 200025"/>
                <a:gd name="connsiteY16" fmla="*/ 46163 h 180975"/>
                <a:gd name="connsiteX17" fmla="*/ 96290 w 200025"/>
                <a:gd name="connsiteY17" fmla="*/ 46163 h 180975"/>
                <a:gd name="connsiteX18" fmla="*/ 96290 w 200025"/>
                <a:gd name="connsiteY18" fmla="*/ 46163 h 180975"/>
                <a:gd name="connsiteX19" fmla="*/ 111530 w 200025"/>
                <a:gd name="connsiteY19" fmla="*/ 56545 h 180975"/>
                <a:gd name="connsiteX20" fmla="*/ 111530 w 200025"/>
                <a:gd name="connsiteY20" fmla="*/ 56545 h 180975"/>
                <a:gd name="connsiteX21" fmla="*/ 124580 w 200025"/>
                <a:gd name="connsiteY21" fmla="*/ 67499 h 180975"/>
                <a:gd name="connsiteX22" fmla="*/ 126199 w 200025"/>
                <a:gd name="connsiteY22" fmla="*/ 69023 h 180975"/>
                <a:gd name="connsiteX23" fmla="*/ 126770 w 200025"/>
                <a:gd name="connsiteY23" fmla="*/ 69595 h 180975"/>
                <a:gd name="connsiteX24" fmla="*/ 130485 w 200025"/>
                <a:gd name="connsiteY24" fmla="*/ 73119 h 180975"/>
                <a:gd name="connsiteX25" fmla="*/ 147249 w 200025"/>
                <a:gd name="connsiteY25" fmla="*/ 92169 h 180975"/>
                <a:gd name="connsiteX26" fmla="*/ 148297 w 200025"/>
                <a:gd name="connsiteY26" fmla="*/ 90550 h 180975"/>
                <a:gd name="connsiteX27" fmla="*/ 158489 w 200025"/>
                <a:gd name="connsiteY27" fmla="*/ 69118 h 180975"/>
                <a:gd name="connsiteX28" fmla="*/ 146963 w 200025"/>
                <a:gd name="connsiteY28" fmla="*/ 56641 h 180975"/>
                <a:gd name="connsiteX29" fmla="*/ 144963 w 200025"/>
                <a:gd name="connsiteY29" fmla="*/ 54736 h 180975"/>
                <a:gd name="connsiteX30" fmla="*/ 141534 w 200025"/>
                <a:gd name="connsiteY30" fmla="*/ 51402 h 180975"/>
                <a:gd name="connsiteX31" fmla="*/ 139724 w 200025"/>
                <a:gd name="connsiteY31" fmla="*/ 49783 h 180975"/>
                <a:gd name="connsiteX32" fmla="*/ 135438 w 200025"/>
                <a:gd name="connsiteY32" fmla="*/ 45973 h 180975"/>
                <a:gd name="connsiteX33" fmla="*/ 134771 w 200025"/>
                <a:gd name="connsiteY33" fmla="*/ 45401 h 180975"/>
                <a:gd name="connsiteX34" fmla="*/ 134771 w 200025"/>
                <a:gd name="connsiteY34" fmla="*/ 45401 h 180975"/>
                <a:gd name="connsiteX35" fmla="*/ 124389 w 200025"/>
                <a:gd name="connsiteY35" fmla="*/ 36924 h 180975"/>
                <a:gd name="connsiteX36" fmla="*/ 167823 w 200025"/>
                <a:gd name="connsiteY36" fmla="*/ 35971 h 180975"/>
                <a:gd name="connsiteX37" fmla="*/ 158298 w 200025"/>
                <a:gd name="connsiteY37" fmla="*/ 96550 h 180975"/>
                <a:gd name="connsiteX38" fmla="*/ 130580 w 200025"/>
                <a:gd name="connsiteY38" fmla="*/ 131698 h 180975"/>
                <a:gd name="connsiteX39" fmla="*/ 101434 w 200025"/>
                <a:gd name="connsiteY39" fmla="*/ 15570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72" y="108742"/>
                  </a:moveTo>
                  <a:cubicBezTo>
                    <a:pt x="200875" y="71976"/>
                    <a:pt x="203161" y="37876"/>
                    <a:pt x="184968" y="19684"/>
                  </a:cubicBezTo>
                  <a:cubicBezTo>
                    <a:pt x="166775" y="1491"/>
                    <a:pt x="136391" y="3682"/>
                    <a:pt x="102005" y="22446"/>
                  </a:cubicBezTo>
                  <a:cubicBezTo>
                    <a:pt x="67620" y="3396"/>
                    <a:pt x="36188" y="2539"/>
                    <a:pt x="18947" y="19684"/>
                  </a:cubicBezTo>
                  <a:cubicBezTo>
                    <a:pt x="1707" y="36829"/>
                    <a:pt x="3136" y="71500"/>
                    <a:pt x="24662" y="107885"/>
                  </a:cubicBezTo>
                  <a:cubicBezTo>
                    <a:pt x="42307" y="137052"/>
                    <a:pt x="66670" y="161578"/>
                    <a:pt x="95719" y="179418"/>
                  </a:cubicBezTo>
                  <a:cubicBezTo>
                    <a:pt x="96377" y="179842"/>
                    <a:pt x="97080" y="180194"/>
                    <a:pt x="97814" y="180466"/>
                  </a:cubicBezTo>
                  <a:cubicBezTo>
                    <a:pt x="98730" y="180822"/>
                    <a:pt x="99693" y="181047"/>
                    <a:pt x="100672" y="181132"/>
                  </a:cubicBezTo>
                  <a:lnTo>
                    <a:pt x="102005" y="181132"/>
                  </a:lnTo>
                  <a:cubicBezTo>
                    <a:pt x="104110" y="181103"/>
                    <a:pt x="106173" y="180546"/>
                    <a:pt x="108006" y="179513"/>
                  </a:cubicBezTo>
                  <a:cubicBezTo>
                    <a:pt x="136886" y="161810"/>
                    <a:pt x="161169" y="137527"/>
                    <a:pt x="178872" y="108647"/>
                  </a:cubicBezTo>
                  <a:moveTo>
                    <a:pt x="102005" y="155796"/>
                  </a:moveTo>
                  <a:cubicBezTo>
                    <a:pt x="91532" y="148762"/>
                    <a:pt x="81770" y="140723"/>
                    <a:pt x="72859" y="131793"/>
                  </a:cubicBezTo>
                  <a:cubicBezTo>
                    <a:pt x="61855" y="121079"/>
                    <a:pt x="52253" y="109013"/>
                    <a:pt x="44284" y="95884"/>
                  </a:cubicBezTo>
                  <a:cubicBezTo>
                    <a:pt x="28949" y="69976"/>
                    <a:pt x="25234" y="45973"/>
                    <a:pt x="34759" y="36067"/>
                  </a:cubicBezTo>
                  <a:cubicBezTo>
                    <a:pt x="39275" y="32140"/>
                    <a:pt x="45175" y="30184"/>
                    <a:pt x="51142" y="30637"/>
                  </a:cubicBezTo>
                  <a:cubicBezTo>
                    <a:pt x="67241" y="32012"/>
                    <a:pt x="82751" y="37345"/>
                    <a:pt x="96290" y="46163"/>
                  </a:cubicBezTo>
                  <a:cubicBezTo>
                    <a:pt x="96290" y="46163"/>
                    <a:pt x="95814" y="46163"/>
                    <a:pt x="96290" y="46163"/>
                  </a:cubicBezTo>
                  <a:lnTo>
                    <a:pt x="96290" y="46163"/>
                  </a:lnTo>
                  <a:cubicBezTo>
                    <a:pt x="101148" y="49211"/>
                    <a:pt x="106863" y="52926"/>
                    <a:pt x="111530" y="56545"/>
                  </a:cubicBezTo>
                  <a:lnTo>
                    <a:pt x="111530" y="56545"/>
                  </a:lnTo>
                  <a:cubicBezTo>
                    <a:pt x="116007" y="59974"/>
                    <a:pt x="120293" y="63594"/>
                    <a:pt x="124580" y="67499"/>
                  </a:cubicBezTo>
                  <a:lnTo>
                    <a:pt x="126199" y="69023"/>
                  </a:lnTo>
                  <a:lnTo>
                    <a:pt x="126770" y="69595"/>
                  </a:lnTo>
                  <a:lnTo>
                    <a:pt x="130485" y="73119"/>
                  </a:lnTo>
                  <a:cubicBezTo>
                    <a:pt x="136456" y="79122"/>
                    <a:pt x="142054" y="85483"/>
                    <a:pt x="147249" y="92169"/>
                  </a:cubicBezTo>
                  <a:cubicBezTo>
                    <a:pt x="147249" y="91693"/>
                    <a:pt x="147916" y="91121"/>
                    <a:pt x="148297" y="90550"/>
                  </a:cubicBezTo>
                  <a:cubicBezTo>
                    <a:pt x="152428" y="83779"/>
                    <a:pt x="155844" y="76596"/>
                    <a:pt x="158489" y="69118"/>
                  </a:cubicBezTo>
                  <a:cubicBezTo>
                    <a:pt x="154774" y="64832"/>
                    <a:pt x="150964" y="60641"/>
                    <a:pt x="146963" y="56641"/>
                  </a:cubicBezTo>
                  <a:lnTo>
                    <a:pt x="144963" y="54736"/>
                  </a:lnTo>
                  <a:lnTo>
                    <a:pt x="141534" y="51402"/>
                  </a:lnTo>
                  <a:lnTo>
                    <a:pt x="139724" y="49783"/>
                  </a:lnTo>
                  <a:lnTo>
                    <a:pt x="135438" y="45973"/>
                  </a:lnTo>
                  <a:lnTo>
                    <a:pt x="134771" y="45401"/>
                  </a:lnTo>
                  <a:lnTo>
                    <a:pt x="134771" y="45401"/>
                  </a:lnTo>
                  <a:cubicBezTo>
                    <a:pt x="131342" y="42448"/>
                    <a:pt x="127913" y="39591"/>
                    <a:pt x="124389" y="36924"/>
                  </a:cubicBezTo>
                  <a:cubicBezTo>
                    <a:pt x="143439" y="28923"/>
                    <a:pt x="160108" y="28256"/>
                    <a:pt x="167823" y="35971"/>
                  </a:cubicBezTo>
                  <a:cubicBezTo>
                    <a:pt x="177348" y="45496"/>
                    <a:pt x="173919" y="70261"/>
                    <a:pt x="158298" y="96550"/>
                  </a:cubicBezTo>
                  <a:cubicBezTo>
                    <a:pt x="150493" y="109329"/>
                    <a:pt x="141187" y="121129"/>
                    <a:pt x="130580" y="131698"/>
                  </a:cubicBezTo>
                  <a:cubicBezTo>
                    <a:pt x="121669" y="140628"/>
                    <a:pt x="111907" y="148667"/>
                    <a:pt x="101434" y="155701"/>
                  </a:cubicBezTo>
                </a:path>
              </a:pathLst>
            </a:custGeom>
            <a:solidFill>
              <a:srgbClr val="FFFFFF"/>
            </a:solidFill>
            <a:ln w="9525" cap="flat">
              <a:noFill/>
              <a:prstDash val="solid"/>
              <a:miter/>
            </a:ln>
          </p:spPr>
          <p:txBody>
            <a:bodyPr rtlCol="0" anchor="ctr"/>
            <a:lstStyle/>
            <a:p>
              <a:endParaRPr lang="fi-FI"/>
            </a:p>
          </p:txBody>
        </p:sp>
        <p:sp>
          <p:nvSpPr>
            <p:cNvPr id="103" name="Vapaamuotoinen: Muoto 102">
              <a:extLst>
                <a:ext uri="{FF2B5EF4-FFF2-40B4-BE49-F238E27FC236}">
                  <a16:creationId xmlns:a16="http://schemas.microsoft.com/office/drawing/2014/main" id="{8C3CE4DE-B92E-4C7F-9BAC-91AA91E712CD}"/>
                </a:ext>
              </a:extLst>
            </p:cNvPr>
            <p:cNvSpPr/>
            <p:nvPr/>
          </p:nvSpPr>
          <p:spPr>
            <a:xfrm>
              <a:off x="7243055" y="1762578"/>
              <a:ext cx="95250" cy="95250"/>
            </a:xfrm>
            <a:custGeom>
              <a:avLst/>
              <a:gdLst>
                <a:gd name="connsiteX0" fmla="*/ 93591 w 95250"/>
                <a:gd name="connsiteY0" fmla="*/ 26345 h 95250"/>
                <a:gd name="connsiteX1" fmla="*/ 26345 w 95250"/>
                <a:gd name="connsiteY1" fmla="*/ 93591 h 95250"/>
                <a:gd name="connsiteX2" fmla="*/ 10438 w 95250"/>
                <a:gd name="connsiteY2" fmla="*/ 93591 h 95250"/>
                <a:gd name="connsiteX3" fmla="*/ 10438 w 95250"/>
                <a:gd name="connsiteY3" fmla="*/ 77685 h 95250"/>
                <a:gd name="connsiteX4" fmla="*/ 77685 w 95250"/>
                <a:gd name="connsiteY4" fmla="*/ 10438 h 95250"/>
                <a:gd name="connsiteX5" fmla="*/ 93591 w 95250"/>
                <a:gd name="connsiteY5" fmla="*/ 10438 h 95250"/>
                <a:gd name="connsiteX6" fmla="*/ 93591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6345"/>
                  </a:moveTo>
                  <a:lnTo>
                    <a:pt x="26345" y="93591"/>
                  </a:lnTo>
                  <a:cubicBezTo>
                    <a:pt x="21952" y="97984"/>
                    <a:pt x="14831" y="97984"/>
                    <a:pt x="10438" y="93591"/>
                  </a:cubicBezTo>
                  <a:cubicBezTo>
                    <a:pt x="6046" y="89199"/>
                    <a:pt x="6046" y="82077"/>
                    <a:pt x="10438" y="77685"/>
                  </a:cubicBezTo>
                  <a:lnTo>
                    <a:pt x="77685" y="10438"/>
                  </a:lnTo>
                  <a:cubicBezTo>
                    <a:pt x="82077" y="6046"/>
                    <a:pt x="89199" y="6046"/>
                    <a:pt x="93591" y="10438"/>
                  </a:cubicBezTo>
                  <a:cubicBezTo>
                    <a:pt x="97984" y="14831"/>
                    <a:pt x="97984" y="21952"/>
                    <a:pt x="93591" y="26345"/>
                  </a:cubicBezTo>
                </a:path>
              </a:pathLst>
            </a:custGeom>
            <a:solidFill>
              <a:srgbClr val="FFFFFF"/>
            </a:solidFill>
            <a:ln w="9525" cap="flat">
              <a:noFill/>
              <a:prstDash val="solid"/>
              <a:miter/>
            </a:ln>
          </p:spPr>
          <p:txBody>
            <a:bodyPr rtlCol="0" anchor="ctr"/>
            <a:lstStyle/>
            <a:p>
              <a:endParaRPr lang="fi-FI"/>
            </a:p>
          </p:txBody>
        </p:sp>
        <p:sp>
          <p:nvSpPr>
            <p:cNvPr id="104" name="Vapaamuotoinen: Muoto 103">
              <a:extLst>
                <a:ext uri="{FF2B5EF4-FFF2-40B4-BE49-F238E27FC236}">
                  <a16:creationId xmlns:a16="http://schemas.microsoft.com/office/drawing/2014/main" id="{BCD99374-7930-4861-B85B-2AF0FAFA0E23}"/>
                </a:ext>
              </a:extLst>
            </p:cNvPr>
            <p:cNvSpPr/>
            <p:nvPr/>
          </p:nvSpPr>
          <p:spPr>
            <a:xfrm>
              <a:off x="6701260" y="1760755"/>
              <a:ext cx="95250" cy="95250"/>
            </a:xfrm>
            <a:custGeom>
              <a:avLst/>
              <a:gdLst>
                <a:gd name="connsiteX0" fmla="*/ 93509 w 95250"/>
                <a:gd name="connsiteY0" fmla="*/ 93891 h 95250"/>
                <a:gd name="connsiteX1" fmla="*/ 77614 w 95250"/>
                <a:gd name="connsiteY1" fmla="*/ 93902 h 95250"/>
                <a:gd name="connsiteX2" fmla="*/ 77603 w 95250"/>
                <a:gd name="connsiteY2" fmla="*/ 93891 h 95250"/>
                <a:gd name="connsiteX3" fmla="*/ 10356 w 95250"/>
                <a:gd name="connsiteY3" fmla="*/ 26549 h 95250"/>
                <a:gd name="connsiteX4" fmla="*/ 10642 w 95250"/>
                <a:gd name="connsiteY4" fmla="*/ 10356 h 95250"/>
                <a:gd name="connsiteX5" fmla="*/ 26834 w 95250"/>
                <a:gd name="connsiteY5" fmla="*/ 10642 h 95250"/>
                <a:gd name="connsiteX6" fmla="*/ 93509 w 95250"/>
                <a:gd name="connsiteY6" fmla="*/ 77984 h 95250"/>
                <a:gd name="connsiteX7" fmla="*/ 93521 w 95250"/>
                <a:gd name="connsiteY7" fmla="*/ 93879 h 95250"/>
                <a:gd name="connsiteX8" fmla="*/ 93509 w 95250"/>
                <a:gd name="connsiteY8" fmla="*/ 938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09" y="93891"/>
                  </a:moveTo>
                  <a:cubicBezTo>
                    <a:pt x="89123" y="98283"/>
                    <a:pt x="82007" y="98288"/>
                    <a:pt x="77614" y="93902"/>
                  </a:cubicBezTo>
                  <a:cubicBezTo>
                    <a:pt x="77611" y="93898"/>
                    <a:pt x="77607" y="93894"/>
                    <a:pt x="77603" y="93891"/>
                  </a:cubicBezTo>
                  <a:lnTo>
                    <a:pt x="10356" y="26549"/>
                  </a:lnTo>
                  <a:cubicBezTo>
                    <a:pt x="5964" y="21998"/>
                    <a:pt x="6092" y="14749"/>
                    <a:pt x="10642" y="10356"/>
                  </a:cubicBezTo>
                  <a:cubicBezTo>
                    <a:pt x="15192" y="5964"/>
                    <a:pt x="22442" y="6092"/>
                    <a:pt x="26834" y="10642"/>
                  </a:cubicBezTo>
                  <a:lnTo>
                    <a:pt x="93509" y="77984"/>
                  </a:lnTo>
                  <a:cubicBezTo>
                    <a:pt x="97902" y="82370"/>
                    <a:pt x="97907" y="89486"/>
                    <a:pt x="93521" y="93879"/>
                  </a:cubicBezTo>
                  <a:cubicBezTo>
                    <a:pt x="93517" y="93883"/>
                    <a:pt x="93513" y="93887"/>
                    <a:pt x="93509" y="93891"/>
                  </a:cubicBezTo>
                </a:path>
              </a:pathLst>
            </a:custGeom>
            <a:solidFill>
              <a:srgbClr val="FFFFFF"/>
            </a:solidFill>
            <a:ln w="9525" cap="flat">
              <a:noFill/>
              <a:prstDash val="solid"/>
              <a:miter/>
            </a:ln>
          </p:spPr>
          <p:txBody>
            <a:bodyPr rtlCol="0" anchor="ctr"/>
            <a:lstStyle/>
            <a:p>
              <a:endParaRPr lang="fi-FI"/>
            </a:p>
          </p:txBody>
        </p:sp>
        <p:sp>
          <p:nvSpPr>
            <p:cNvPr id="105" name="Vapaamuotoinen: Muoto 104">
              <a:extLst>
                <a:ext uri="{FF2B5EF4-FFF2-40B4-BE49-F238E27FC236}">
                  <a16:creationId xmlns:a16="http://schemas.microsoft.com/office/drawing/2014/main" id="{9CE9F0A5-CA1C-46E1-91F9-E76F8ABCF796}"/>
                </a:ext>
              </a:extLst>
            </p:cNvPr>
            <p:cNvSpPr/>
            <p:nvPr/>
          </p:nvSpPr>
          <p:spPr>
            <a:xfrm>
              <a:off x="7244593" y="2304231"/>
              <a:ext cx="95250" cy="95250"/>
            </a:xfrm>
            <a:custGeom>
              <a:avLst/>
              <a:gdLst>
                <a:gd name="connsiteX0" fmla="*/ 93673 w 95250"/>
                <a:gd name="connsiteY0" fmla="*/ 93625 h 95250"/>
                <a:gd name="connsiteX1" fmla="*/ 77778 w 95250"/>
                <a:gd name="connsiteY1" fmla="*/ 93637 h 95250"/>
                <a:gd name="connsiteX2" fmla="*/ 77766 w 95250"/>
                <a:gd name="connsiteY2" fmla="*/ 93625 h 95250"/>
                <a:gd name="connsiteX3" fmla="*/ 10424 w 95250"/>
                <a:gd name="connsiteY3" fmla="*/ 26379 h 95250"/>
                <a:gd name="connsiteX4" fmla="*/ 10472 w 95250"/>
                <a:gd name="connsiteY4" fmla="*/ 10424 h 95250"/>
                <a:gd name="connsiteX5" fmla="*/ 26426 w 95250"/>
                <a:gd name="connsiteY5" fmla="*/ 10472 h 95250"/>
                <a:gd name="connsiteX6" fmla="*/ 93768 w 95250"/>
                <a:gd name="connsiteY6" fmla="*/ 77718 h 95250"/>
                <a:gd name="connsiteX7" fmla="*/ 93780 w 95250"/>
                <a:gd name="connsiteY7" fmla="*/ 93613 h 95250"/>
                <a:gd name="connsiteX8" fmla="*/ 93768 w 95250"/>
                <a:gd name="connsiteY8" fmla="*/ 9362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73" y="93625"/>
                  </a:moveTo>
                  <a:cubicBezTo>
                    <a:pt x="89287" y="98018"/>
                    <a:pt x="82170" y="98023"/>
                    <a:pt x="77778" y="93637"/>
                  </a:cubicBezTo>
                  <a:cubicBezTo>
                    <a:pt x="77774" y="93633"/>
                    <a:pt x="77770" y="93629"/>
                    <a:pt x="77766" y="93625"/>
                  </a:cubicBezTo>
                  <a:lnTo>
                    <a:pt x="10424" y="26379"/>
                  </a:lnTo>
                  <a:cubicBezTo>
                    <a:pt x="6032" y="21960"/>
                    <a:pt x="6053" y="14817"/>
                    <a:pt x="10472" y="10424"/>
                  </a:cubicBezTo>
                  <a:cubicBezTo>
                    <a:pt x="14891" y="6032"/>
                    <a:pt x="22034" y="6053"/>
                    <a:pt x="26426" y="10472"/>
                  </a:cubicBezTo>
                  <a:lnTo>
                    <a:pt x="93768" y="77718"/>
                  </a:lnTo>
                  <a:cubicBezTo>
                    <a:pt x="98161" y="82104"/>
                    <a:pt x="98166" y="89221"/>
                    <a:pt x="93780" y="93613"/>
                  </a:cubicBezTo>
                  <a:cubicBezTo>
                    <a:pt x="93776" y="93617"/>
                    <a:pt x="93772" y="93621"/>
                    <a:pt x="93768" y="93625"/>
                  </a:cubicBezTo>
                </a:path>
              </a:pathLst>
            </a:custGeom>
            <a:solidFill>
              <a:srgbClr val="FFFFFF"/>
            </a:solidFill>
            <a:ln w="9525" cap="flat">
              <a:noFill/>
              <a:prstDash val="solid"/>
              <a:miter/>
            </a:ln>
          </p:spPr>
          <p:txBody>
            <a:bodyPr rtlCol="0" anchor="ctr"/>
            <a:lstStyle/>
            <a:p>
              <a:endParaRPr lang="fi-FI"/>
            </a:p>
          </p:txBody>
        </p:sp>
        <p:sp>
          <p:nvSpPr>
            <p:cNvPr id="106" name="Vapaamuotoinen: Muoto 105">
              <a:extLst>
                <a:ext uri="{FF2B5EF4-FFF2-40B4-BE49-F238E27FC236}">
                  <a16:creationId xmlns:a16="http://schemas.microsoft.com/office/drawing/2014/main" id="{FF711C85-9DCE-4F2E-9E30-32EAD08A439E}"/>
                </a:ext>
              </a:extLst>
            </p:cNvPr>
            <p:cNvSpPr/>
            <p:nvPr/>
          </p:nvSpPr>
          <p:spPr>
            <a:xfrm>
              <a:off x="7505239" y="2562543"/>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671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763"/>
                    <a:pt x="22574" y="14478"/>
                    <a:pt x="18669" y="18383"/>
                  </a:cubicBezTo>
                  <a:cubicBezTo>
                    <a:pt x="14764" y="22288"/>
                    <a:pt x="10763" y="26670"/>
                    <a:pt x="7144" y="30861"/>
                  </a:cubicBezTo>
                  <a:cubicBezTo>
                    <a:pt x="9579" y="38129"/>
                    <a:pt x="12771" y="45121"/>
                    <a:pt x="16669" y="51721"/>
                  </a:cubicBezTo>
                  <a:lnTo>
                    <a:pt x="18098" y="54007"/>
                  </a:lnTo>
                  <a:cubicBezTo>
                    <a:pt x="23292" y="47321"/>
                    <a:pt x="28891" y="40959"/>
                    <a:pt x="34862" y="34957"/>
                  </a:cubicBezTo>
                  <a:cubicBezTo>
                    <a:pt x="40838" y="29017"/>
                    <a:pt x="47202" y="23480"/>
                    <a:pt x="53912" y="18383"/>
                  </a:cubicBezTo>
                  <a:cubicBezTo>
                    <a:pt x="53194" y="18039"/>
                    <a:pt x="52494" y="17657"/>
                    <a:pt x="51816" y="17240"/>
                  </a:cubicBezTo>
                  <a:cubicBezTo>
                    <a:pt x="45119" y="13208"/>
                    <a:pt x="38035" y="9858"/>
                    <a:pt x="30671" y="7239"/>
                  </a:cubicBezTo>
                </a:path>
              </a:pathLst>
            </a:custGeom>
            <a:solidFill>
              <a:srgbClr val="FFFFFF"/>
            </a:solidFill>
            <a:ln w="9525" cap="flat">
              <a:noFill/>
              <a:prstDash val="solid"/>
              <a:miter/>
            </a:ln>
          </p:spPr>
          <p:txBody>
            <a:bodyPr rtlCol="0" anchor="ctr"/>
            <a:lstStyle/>
            <a:p>
              <a:endParaRPr lang="fi-FI"/>
            </a:p>
          </p:txBody>
        </p:sp>
        <p:sp>
          <p:nvSpPr>
            <p:cNvPr id="107" name="Vapaamuotoinen: Muoto 106">
              <a:extLst>
                <a:ext uri="{FF2B5EF4-FFF2-40B4-BE49-F238E27FC236}">
                  <a16:creationId xmlns:a16="http://schemas.microsoft.com/office/drawing/2014/main" id="{EBE2F784-C7F0-4576-AA92-48BF55FAA677}"/>
                </a:ext>
              </a:extLst>
            </p:cNvPr>
            <p:cNvSpPr/>
            <p:nvPr/>
          </p:nvSpPr>
          <p:spPr>
            <a:xfrm>
              <a:off x="7575343" y="2632457"/>
              <a:ext cx="95250" cy="95250"/>
            </a:xfrm>
            <a:custGeom>
              <a:avLst/>
              <a:gdLst>
                <a:gd name="connsiteX0" fmla="*/ 80677 w 95250"/>
                <a:gd name="connsiteY0" fmla="*/ 7144 h 95250"/>
                <a:gd name="connsiteX1" fmla="*/ 80677 w 95250"/>
                <a:gd name="connsiteY1" fmla="*/ 7144 h 95250"/>
                <a:gd name="connsiteX2" fmla="*/ 73247 w 95250"/>
                <a:gd name="connsiteY2" fmla="*/ 18479 h 95250"/>
                <a:gd name="connsiteX3" fmla="*/ 72581 w 95250"/>
                <a:gd name="connsiteY3" fmla="*/ 19526 h 95250"/>
                <a:gd name="connsiteX4" fmla="*/ 70104 w 95250"/>
                <a:gd name="connsiteY4" fmla="*/ 22860 h 95250"/>
                <a:gd name="connsiteX5" fmla="*/ 68390 w 95250"/>
                <a:gd name="connsiteY5" fmla="*/ 25146 h 95250"/>
                <a:gd name="connsiteX6" fmla="*/ 64294 w 95250"/>
                <a:gd name="connsiteY6" fmla="*/ 30480 h 95250"/>
                <a:gd name="connsiteX7" fmla="*/ 60770 w 95250"/>
                <a:gd name="connsiteY7" fmla="*/ 60865 h 95250"/>
                <a:gd name="connsiteX8" fmla="*/ 60770 w 95250"/>
                <a:gd name="connsiteY8" fmla="*/ 60865 h 95250"/>
                <a:gd name="connsiteX9" fmla="*/ 30385 w 95250"/>
                <a:gd name="connsiteY9" fmla="*/ 64389 h 95250"/>
                <a:gd name="connsiteX10" fmla="*/ 7144 w 95250"/>
                <a:gd name="connsiteY10" fmla="*/ 80867 h 95250"/>
                <a:gd name="connsiteX11" fmla="*/ 13240 w 95250"/>
                <a:gd name="connsiteY11" fmla="*/ 83344 h 95250"/>
                <a:gd name="connsiteX12" fmla="*/ 44577 w 95250"/>
                <a:gd name="connsiteY12" fmla="*/ 89630 h 95250"/>
                <a:gd name="connsiteX13" fmla="*/ 77248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9"/>
                  </a:cubicBezTo>
                  <a:lnTo>
                    <a:pt x="72581" y="19526"/>
                  </a:lnTo>
                  <a:lnTo>
                    <a:pt x="70104" y="22860"/>
                  </a:lnTo>
                  <a:lnTo>
                    <a:pt x="68390" y="25146"/>
                  </a:lnTo>
                  <a:lnTo>
                    <a:pt x="64294" y="30480"/>
                  </a:lnTo>
                  <a:cubicBezTo>
                    <a:pt x="67723" y="43910"/>
                    <a:pt x="66675" y="54959"/>
                    <a:pt x="60770" y="60865"/>
                  </a:cubicBezTo>
                  <a:lnTo>
                    <a:pt x="60770" y="60865"/>
                  </a:lnTo>
                  <a:cubicBezTo>
                    <a:pt x="54959" y="66580"/>
                    <a:pt x="44006" y="67723"/>
                    <a:pt x="30385" y="64389"/>
                  </a:cubicBezTo>
                  <a:cubicBezTo>
                    <a:pt x="23002" y="70378"/>
                    <a:pt x="15238" y="75882"/>
                    <a:pt x="7144" y="80867"/>
                  </a:cubicBezTo>
                  <a:lnTo>
                    <a:pt x="13240" y="83344"/>
                  </a:lnTo>
                  <a:cubicBezTo>
                    <a:pt x="23236" y="87261"/>
                    <a:pt x="33843" y="89389"/>
                    <a:pt x="44577" y="89630"/>
                  </a:cubicBezTo>
                  <a:cubicBezTo>
                    <a:pt x="56685" y="90146"/>
                    <a:pt x="68480" y="85709"/>
                    <a:pt x="77248" y="77343"/>
                  </a:cubicBezTo>
                  <a:cubicBezTo>
                    <a:pt x="92297" y="62294"/>
                    <a:pt x="93250"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108" name="Vapaamuotoinen: Muoto 107">
              <a:extLst>
                <a:ext uri="{FF2B5EF4-FFF2-40B4-BE49-F238E27FC236}">
                  <a16:creationId xmlns:a16="http://schemas.microsoft.com/office/drawing/2014/main" id="{5B9EA161-95C9-4E51-9249-2411F6D7A129}"/>
                </a:ext>
              </a:extLst>
            </p:cNvPr>
            <p:cNvSpPr/>
            <p:nvPr/>
          </p:nvSpPr>
          <p:spPr>
            <a:xfrm>
              <a:off x="7467107" y="2632171"/>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054"/>
                    <a:pt x="28988" y="44006"/>
                    <a:pt x="32417" y="30575"/>
                  </a:cubicBezTo>
                  <a:cubicBezTo>
                    <a:pt x="26364" y="23153"/>
                    <a:pt x="20826" y="15324"/>
                    <a:pt x="15844" y="7144"/>
                  </a:cubicBezTo>
                  <a:cubicBezTo>
                    <a:pt x="3271" y="36386"/>
                    <a:pt x="4223" y="62294"/>
                    <a:pt x="19368" y="77438"/>
                  </a:cubicBezTo>
                  <a:cubicBezTo>
                    <a:pt x="34513" y="92583"/>
                    <a:pt x="60325" y="93440"/>
                    <a:pt x="89472" y="80963"/>
                  </a:cubicBezTo>
                  <a:cubicBezTo>
                    <a:pt x="81377" y="75977"/>
                    <a:pt x="73614" y="70473"/>
                    <a:pt x="66231" y="64484"/>
                  </a:cubicBezTo>
                  <a:cubicBezTo>
                    <a:pt x="52801" y="67913"/>
                    <a:pt x="41752" y="66866"/>
                    <a:pt x="35846" y="60960"/>
                  </a:cubicBezTo>
                </a:path>
              </a:pathLst>
            </a:custGeom>
            <a:solidFill>
              <a:srgbClr val="FFFFFF"/>
            </a:solidFill>
            <a:ln w="9525" cap="flat">
              <a:noFill/>
              <a:prstDash val="solid"/>
              <a:miter/>
            </a:ln>
          </p:spPr>
          <p:txBody>
            <a:bodyPr rtlCol="0" anchor="ctr"/>
            <a:lstStyle/>
            <a:p>
              <a:endParaRPr lang="fi-FI"/>
            </a:p>
          </p:txBody>
        </p:sp>
        <p:sp>
          <p:nvSpPr>
            <p:cNvPr id="109" name="Vapaamuotoinen: Muoto 108">
              <a:extLst>
                <a:ext uri="{FF2B5EF4-FFF2-40B4-BE49-F238E27FC236}">
                  <a16:creationId xmlns:a16="http://schemas.microsoft.com/office/drawing/2014/main" id="{604977B5-7C41-458E-9689-67364C2E5515}"/>
                </a:ext>
              </a:extLst>
            </p:cNvPr>
            <p:cNvSpPr/>
            <p:nvPr/>
          </p:nvSpPr>
          <p:spPr>
            <a:xfrm>
              <a:off x="7467518" y="2524181"/>
              <a:ext cx="200025" cy="180975"/>
            </a:xfrm>
            <a:custGeom>
              <a:avLst/>
              <a:gdLst>
                <a:gd name="connsiteX0" fmla="*/ 178881 w 200025"/>
                <a:gd name="connsiteY0" fmla="*/ 108657 h 180975"/>
                <a:gd name="connsiteX1" fmla="*/ 184977 w 200025"/>
                <a:gd name="connsiteY1" fmla="*/ 19693 h 180975"/>
                <a:gd name="connsiteX2" fmla="*/ 102014 w 200025"/>
                <a:gd name="connsiteY2" fmla="*/ 22360 h 180975"/>
                <a:gd name="connsiteX3" fmla="*/ 18956 w 200025"/>
                <a:gd name="connsiteY3" fmla="*/ 19693 h 180975"/>
                <a:gd name="connsiteX4" fmla="*/ 24576 w 200025"/>
                <a:gd name="connsiteY4" fmla="*/ 107895 h 180975"/>
                <a:gd name="connsiteX5" fmla="*/ 95728 w 200025"/>
                <a:gd name="connsiteY5" fmla="*/ 179427 h 180975"/>
                <a:gd name="connsiteX6" fmla="*/ 97823 w 200025"/>
                <a:gd name="connsiteY6" fmla="*/ 180475 h 180975"/>
                <a:gd name="connsiteX7" fmla="*/ 100681 w 200025"/>
                <a:gd name="connsiteY7" fmla="*/ 181142 h 180975"/>
                <a:gd name="connsiteX8" fmla="*/ 102014 w 200025"/>
                <a:gd name="connsiteY8" fmla="*/ 181142 h 180975"/>
                <a:gd name="connsiteX9" fmla="*/ 107920 w 200025"/>
                <a:gd name="connsiteY9" fmla="*/ 179523 h 180975"/>
                <a:gd name="connsiteX10" fmla="*/ 178881 w 200025"/>
                <a:gd name="connsiteY10" fmla="*/ 108562 h 180975"/>
                <a:gd name="connsiteX11" fmla="*/ 102014 w 200025"/>
                <a:gd name="connsiteY11" fmla="*/ 155710 h 180975"/>
                <a:gd name="connsiteX12" fmla="*/ 44864 w 200025"/>
                <a:gd name="connsiteY12" fmla="*/ 95893 h 180975"/>
                <a:gd name="connsiteX13" fmla="*/ 35339 w 200025"/>
                <a:gd name="connsiteY13" fmla="*/ 36076 h 180975"/>
                <a:gd name="connsiteX14" fmla="*/ 51627 w 200025"/>
                <a:gd name="connsiteY14" fmla="*/ 30552 h 180975"/>
                <a:gd name="connsiteX15" fmla="*/ 96775 w 200025"/>
                <a:gd name="connsiteY15" fmla="*/ 46173 h 180975"/>
                <a:gd name="connsiteX16" fmla="*/ 96776 w 200025"/>
                <a:gd name="connsiteY16" fmla="*/ 46173 h 180975"/>
                <a:gd name="connsiteX17" fmla="*/ 112111 w 200025"/>
                <a:gd name="connsiteY17" fmla="*/ 56555 h 180975"/>
                <a:gd name="connsiteX18" fmla="*/ 112111 w 200025"/>
                <a:gd name="connsiteY18" fmla="*/ 56555 h 180975"/>
                <a:gd name="connsiteX19" fmla="*/ 125160 w 200025"/>
                <a:gd name="connsiteY19" fmla="*/ 67509 h 180975"/>
                <a:gd name="connsiteX20" fmla="*/ 126779 w 200025"/>
                <a:gd name="connsiteY20" fmla="*/ 69033 h 180975"/>
                <a:gd name="connsiteX21" fmla="*/ 126779 w 200025"/>
                <a:gd name="connsiteY21" fmla="*/ 69033 h 180975"/>
                <a:gd name="connsiteX22" fmla="*/ 130494 w 200025"/>
                <a:gd name="connsiteY22" fmla="*/ 72652 h 180975"/>
                <a:gd name="connsiteX23" fmla="*/ 147353 w 200025"/>
                <a:gd name="connsiteY23" fmla="*/ 91702 h 180975"/>
                <a:gd name="connsiteX24" fmla="*/ 148401 w 200025"/>
                <a:gd name="connsiteY24" fmla="*/ 90083 h 180975"/>
                <a:gd name="connsiteX25" fmla="*/ 158497 w 200025"/>
                <a:gd name="connsiteY25" fmla="*/ 68557 h 180975"/>
                <a:gd name="connsiteX26" fmla="*/ 146972 w 200025"/>
                <a:gd name="connsiteY26" fmla="*/ 56079 h 180975"/>
                <a:gd name="connsiteX27" fmla="*/ 145067 w 200025"/>
                <a:gd name="connsiteY27" fmla="*/ 54269 h 180975"/>
                <a:gd name="connsiteX28" fmla="*/ 141638 w 200025"/>
                <a:gd name="connsiteY28" fmla="*/ 50935 h 180975"/>
                <a:gd name="connsiteX29" fmla="*/ 139828 w 200025"/>
                <a:gd name="connsiteY29" fmla="*/ 49316 h 180975"/>
                <a:gd name="connsiteX30" fmla="*/ 135542 w 200025"/>
                <a:gd name="connsiteY30" fmla="*/ 45411 h 180975"/>
                <a:gd name="connsiteX31" fmla="*/ 134876 w 200025"/>
                <a:gd name="connsiteY31" fmla="*/ 44839 h 180975"/>
                <a:gd name="connsiteX32" fmla="*/ 134876 w 200025"/>
                <a:gd name="connsiteY32" fmla="*/ 44839 h 180975"/>
                <a:gd name="connsiteX33" fmla="*/ 124493 w 200025"/>
                <a:gd name="connsiteY33" fmla="*/ 36457 h 180975"/>
                <a:gd name="connsiteX34" fmla="*/ 167927 w 200025"/>
                <a:gd name="connsiteY34" fmla="*/ 35505 h 180975"/>
                <a:gd name="connsiteX35" fmla="*/ 158402 w 200025"/>
                <a:gd name="connsiteY35" fmla="*/ 96084 h 180975"/>
                <a:gd name="connsiteX36" fmla="*/ 130685 w 200025"/>
                <a:gd name="connsiteY36" fmla="*/ 131231 h 180975"/>
                <a:gd name="connsiteX37" fmla="*/ 101538 w 200025"/>
                <a:gd name="connsiteY37" fmla="*/ 15513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0025" h="180975">
                  <a:moveTo>
                    <a:pt x="178881" y="108657"/>
                  </a:moveTo>
                  <a:cubicBezTo>
                    <a:pt x="200789" y="71985"/>
                    <a:pt x="203170" y="37886"/>
                    <a:pt x="184977" y="19693"/>
                  </a:cubicBezTo>
                  <a:cubicBezTo>
                    <a:pt x="166784" y="1501"/>
                    <a:pt x="136304" y="3691"/>
                    <a:pt x="102014" y="22360"/>
                  </a:cubicBezTo>
                  <a:cubicBezTo>
                    <a:pt x="67629" y="3310"/>
                    <a:pt x="36197" y="2453"/>
                    <a:pt x="18956" y="19693"/>
                  </a:cubicBezTo>
                  <a:cubicBezTo>
                    <a:pt x="1716" y="36934"/>
                    <a:pt x="3145" y="71509"/>
                    <a:pt x="24576" y="107895"/>
                  </a:cubicBezTo>
                  <a:cubicBezTo>
                    <a:pt x="42363" y="136983"/>
                    <a:pt x="66735" y="161486"/>
                    <a:pt x="95728" y="179427"/>
                  </a:cubicBezTo>
                  <a:cubicBezTo>
                    <a:pt x="96397" y="179833"/>
                    <a:pt x="97097" y="180184"/>
                    <a:pt x="97823" y="180475"/>
                  </a:cubicBezTo>
                  <a:cubicBezTo>
                    <a:pt x="98739" y="180832"/>
                    <a:pt x="99702" y="181056"/>
                    <a:pt x="100681" y="181142"/>
                  </a:cubicBezTo>
                  <a:lnTo>
                    <a:pt x="102014" y="181142"/>
                  </a:lnTo>
                  <a:cubicBezTo>
                    <a:pt x="104090" y="181122"/>
                    <a:pt x="106124" y="180564"/>
                    <a:pt x="107920" y="179523"/>
                  </a:cubicBezTo>
                  <a:cubicBezTo>
                    <a:pt x="136776" y="161717"/>
                    <a:pt x="161075" y="137418"/>
                    <a:pt x="178881" y="108562"/>
                  </a:cubicBezTo>
                  <a:moveTo>
                    <a:pt x="102014" y="155710"/>
                  </a:moveTo>
                  <a:cubicBezTo>
                    <a:pt x="78830" y="140177"/>
                    <a:pt x="59325" y="119761"/>
                    <a:pt x="44864" y="95893"/>
                  </a:cubicBezTo>
                  <a:cubicBezTo>
                    <a:pt x="29434" y="69985"/>
                    <a:pt x="25814" y="45887"/>
                    <a:pt x="35339" y="36076"/>
                  </a:cubicBezTo>
                  <a:cubicBezTo>
                    <a:pt x="39816" y="32139"/>
                    <a:pt x="45679" y="30151"/>
                    <a:pt x="51627" y="30552"/>
                  </a:cubicBezTo>
                  <a:cubicBezTo>
                    <a:pt x="67748" y="31892"/>
                    <a:pt x="83273" y="37263"/>
                    <a:pt x="96775" y="46173"/>
                  </a:cubicBezTo>
                  <a:lnTo>
                    <a:pt x="96776" y="46173"/>
                  </a:lnTo>
                  <a:cubicBezTo>
                    <a:pt x="102090" y="49325"/>
                    <a:pt x="107210" y="52792"/>
                    <a:pt x="112111" y="56555"/>
                  </a:cubicBezTo>
                  <a:lnTo>
                    <a:pt x="112111" y="56555"/>
                  </a:lnTo>
                  <a:cubicBezTo>
                    <a:pt x="116492" y="59984"/>
                    <a:pt x="120874" y="63604"/>
                    <a:pt x="125160" y="67509"/>
                  </a:cubicBezTo>
                  <a:lnTo>
                    <a:pt x="126779" y="69033"/>
                  </a:lnTo>
                  <a:lnTo>
                    <a:pt x="126779" y="69033"/>
                  </a:lnTo>
                  <a:lnTo>
                    <a:pt x="130494" y="72652"/>
                  </a:lnTo>
                  <a:cubicBezTo>
                    <a:pt x="136521" y="78630"/>
                    <a:pt x="142153" y="84993"/>
                    <a:pt x="147353" y="91702"/>
                  </a:cubicBezTo>
                  <a:cubicBezTo>
                    <a:pt x="147669" y="91141"/>
                    <a:pt x="148019" y="90601"/>
                    <a:pt x="148401" y="90083"/>
                  </a:cubicBezTo>
                  <a:cubicBezTo>
                    <a:pt x="152526" y="83289"/>
                    <a:pt x="155911" y="76072"/>
                    <a:pt x="158497" y="68557"/>
                  </a:cubicBezTo>
                  <a:cubicBezTo>
                    <a:pt x="154878" y="64365"/>
                    <a:pt x="151068" y="60175"/>
                    <a:pt x="146972" y="56079"/>
                  </a:cubicBezTo>
                  <a:lnTo>
                    <a:pt x="145067" y="54269"/>
                  </a:lnTo>
                  <a:lnTo>
                    <a:pt x="141638" y="50935"/>
                  </a:lnTo>
                  <a:lnTo>
                    <a:pt x="139828" y="49316"/>
                  </a:lnTo>
                  <a:lnTo>
                    <a:pt x="135542" y="45411"/>
                  </a:lnTo>
                  <a:lnTo>
                    <a:pt x="134876" y="44839"/>
                  </a:lnTo>
                  <a:lnTo>
                    <a:pt x="134876" y="44839"/>
                  </a:lnTo>
                  <a:cubicBezTo>
                    <a:pt x="131447" y="41887"/>
                    <a:pt x="128018" y="39124"/>
                    <a:pt x="124493" y="36457"/>
                  </a:cubicBezTo>
                  <a:cubicBezTo>
                    <a:pt x="143543" y="28361"/>
                    <a:pt x="160212" y="27694"/>
                    <a:pt x="167927" y="35505"/>
                  </a:cubicBezTo>
                  <a:cubicBezTo>
                    <a:pt x="177928" y="45506"/>
                    <a:pt x="174023" y="69795"/>
                    <a:pt x="158402" y="96084"/>
                  </a:cubicBezTo>
                  <a:cubicBezTo>
                    <a:pt x="150597" y="108862"/>
                    <a:pt x="141292" y="120662"/>
                    <a:pt x="130685" y="131231"/>
                  </a:cubicBezTo>
                  <a:cubicBezTo>
                    <a:pt x="121777" y="140137"/>
                    <a:pt x="112014" y="148145"/>
                    <a:pt x="101538" y="155139"/>
                  </a:cubicBezTo>
                </a:path>
              </a:pathLst>
            </a:custGeom>
            <a:solidFill>
              <a:srgbClr val="FFFFFF"/>
            </a:solidFill>
            <a:ln w="9525" cap="flat">
              <a:noFill/>
              <a:prstDash val="solid"/>
              <a:miter/>
            </a:ln>
          </p:spPr>
          <p:txBody>
            <a:bodyPr rtlCol="0" anchor="ctr"/>
            <a:lstStyle/>
            <a:p>
              <a:endParaRPr lang="fi-FI"/>
            </a:p>
          </p:txBody>
        </p:sp>
        <p:sp>
          <p:nvSpPr>
            <p:cNvPr id="110" name="Vapaamuotoinen: Muoto 109">
              <a:extLst>
                <a:ext uri="{FF2B5EF4-FFF2-40B4-BE49-F238E27FC236}">
                  <a16:creationId xmlns:a16="http://schemas.microsoft.com/office/drawing/2014/main" id="{AD6A9C9A-A6B1-4593-84FB-6515A0E2E45A}"/>
                </a:ext>
              </a:extLst>
            </p:cNvPr>
            <p:cNvSpPr/>
            <p:nvPr/>
          </p:nvSpPr>
          <p:spPr>
            <a:xfrm>
              <a:off x="7786266" y="2305789"/>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11" name="Vapaamuotoinen: Muoto 110">
              <a:extLst>
                <a:ext uri="{FF2B5EF4-FFF2-40B4-BE49-F238E27FC236}">
                  <a16:creationId xmlns:a16="http://schemas.microsoft.com/office/drawing/2014/main" id="{588398DD-B400-4916-A44B-F37556162148}"/>
                </a:ext>
              </a:extLst>
            </p:cNvPr>
            <p:cNvSpPr/>
            <p:nvPr/>
          </p:nvSpPr>
          <p:spPr>
            <a:xfrm>
              <a:off x="7788425" y="2848066"/>
              <a:ext cx="95250" cy="95250"/>
            </a:xfrm>
            <a:custGeom>
              <a:avLst/>
              <a:gdLst>
                <a:gd name="connsiteX0" fmla="*/ 93147 w 95250"/>
                <a:gd name="connsiteY0" fmla="*/ 93096 h 95250"/>
                <a:gd name="connsiteX1" fmla="*/ 77252 w 95250"/>
                <a:gd name="connsiteY1" fmla="*/ 93107 h 95250"/>
                <a:gd name="connsiteX2" fmla="*/ 77240 w 95250"/>
                <a:gd name="connsiteY2" fmla="*/ 93096 h 95250"/>
                <a:gd name="connsiteX3" fmla="*/ 9898 w 95250"/>
                <a:gd name="connsiteY3" fmla="*/ 25754 h 95250"/>
                <a:gd name="connsiteX4" fmla="*/ 11013 w 95250"/>
                <a:gd name="connsiteY4" fmla="*/ 9898 h 95250"/>
                <a:gd name="connsiteX5" fmla="*/ 25805 w 95250"/>
                <a:gd name="connsiteY5" fmla="*/ 9942 h 95250"/>
                <a:gd name="connsiteX6" fmla="*/ 93147 w 95250"/>
                <a:gd name="connsiteY6" fmla="*/ 77189 h 95250"/>
                <a:gd name="connsiteX7" fmla="*/ 93158 w 95250"/>
                <a:gd name="connsiteY7" fmla="*/ 93084 h 95250"/>
                <a:gd name="connsiteX8" fmla="*/ 93147 w 95250"/>
                <a:gd name="connsiteY8" fmla="*/ 930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147" y="93096"/>
                  </a:moveTo>
                  <a:cubicBezTo>
                    <a:pt x="88761" y="97488"/>
                    <a:pt x="81644" y="97493"/>
                    <a:pt x="77252" y="93107"/>
                  </a:cubicBezTo>
                  <a:cubicBezTo>
                    <a:pt x="77248" y="93103"/>
                    <a:pt x="77244" y="93099"/>
                    <a:pt x="77240" y="93096"/>
                  </a:cubicBezTo>
                  <a:lnTo>
                    <a:pt x="9898" y="25754"/>
                  </a:lnTo>
                  <a:cubicBezTo>
                    <a:pt x="5827" y="21067"/>
                    <a:pt x="6326" y="13969"/>
                    <a:pt x="11013" y="9898"/>
                  </a:cubicBezTo>
                  <a:cubicBezTo>
                    <a:pt x="15260" y="6209"/>
                    <a:pt x="21580" y="6228"/>
                    <a:pt x="25805" y="9942"/>
                  </a:cubicBezTo>
                  <a:lnTo>
                    <a:pt x="93147" y="77189"/>
                  </a:lnTo>
                  <a:cubicBezTo>
                    <a:pt x="97539" y="81575"/>
                    <a:pt x="97544" y="88691"/>
                    <a:pt x="93158" y="93084"/>
                  </a:cubicBezTo>
                  <a:cubicBezTo>
                    <a:pt x="93155" y="93088"/>
                    <a:pt x="93151" y="93092"/>
                    <a:pt x="93147" y="93096"/>
                  </a:cubicBezTo>
                </a:path>
              </a:pathLst>
            </a:custGeom>
            <a:solidFill>
              <a:srgbClr val="FFFFFF"/>
            </a:solidFill>
            <a:ln w="9525" cap="flat">
              <a:noFill/>
              <a:prstDash val="solid"/>
              <a:miter/>
            </a:ln>
          </p:spPr>
          <p:txBody>
            <a:bodyPr rtlCol="0" anchor="ctr"/>
            <a:lstStyle/>
            <a:p>
              <a:endParaRPr lang="fi-FI"/>
            </a:p>
          </p:txBody>
        </p:sp>
        <p:sp>
          <p:nvSpPr>
            <p:cNvPr id="112" name="Vapaamuotoinen: Muoto 111">
              <a:extLst>
                <a:ext uri="{FF2B5EF4-FFF2-40B4-BE49-F238E27FC236}">
                  <a16:creationId xmlns:a16="http://schemas.microsoft.com/office/drawing/2014/main" id="{0A1186E3-2745-46CE-B801-31CDDC1B1002}"/>
                </a:ext>
              </a:extLst>
            </p:cNvPr>
            <p:cNvSpPr/>
            <p:nvPr/>
          </p:nvSpPr>
          <p:spPr>
            <a:xfrm>
              <a:off x="8053688" y="3100611"/>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671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763"/>
                    <a:pt x="22670" y="14478"/>
                    <a:pt x="18669" y="18383"/>
                  </a:cubicBezTo>
                  <a:cubicBezTo>
                    <a:pt x="14669" y="22288"/>
                    <a:pt x="10763" y="26670"/>
                    <a:pt x="7144" y="30861"/>
                  </a:cubicBezTo>
                  <a:cubicBezTo>
                    <a:pt x="9626" y="38110"/>
                    <a:pt x="12817" y="45097"/>
                    <a:pt x="16669" y="51721"/>
                  </a:cubicBezTo>
                  <a:lnTo>
                    <a:pt x="18098" y="54007"/>
                  </a:lnTo>
                  <a:cubicBezTo>
                    <a:pt x="23265" y="47299"/>
                    <a:pt x="28865" y="40935"/>
                    <a:pt x="34862" y="34957"/>
                  </a:cubicBezTo>
                  <a:cubicBezTo>
                    <a:pt x="40838" y="29017"/>
                    <a:pt x="47202" y="23480"/>
                    <a:pt x="53912" y="18383"/>
                  </a:cubicBezTo>
                  <a:lnTo>
                    <a:pt x="51816" y="17240"/>
                  </a:lnTo>
                  <a:cubicBezTo>
                    <a:pt x="45119" y="13208"/>
                    <a:pt x="38035" y="9858"/>
                    <a:pt x="30671" y="7239"/>
                  </a:cubicBezTo>
                </a:path>
              </a:pathLst>
            </a:custGeom>
            <a:solidFill>
              <a:srgbClr val="FFFFFF"/>
            </a:solidFill>
            <a:ln w="9525" cap="flat">
              <a:noFill/>
              <a:prstDash val="solid"/>
              <a:miter/>
            </a:ln>
          </p:spPr>
          <p:txBody>
            <a:bodyPr rtlCol="0" anchor="ctr"/>
            <a:lstStyle/>
            <a:p>
              <a:endParaRPr lang="fi-FI"/>
            </a:p>
          </p:txBody>
        </p:sp>
        <p:sp>
          <p:nvSpPr>
            <p:cNvPr id="113" name="Vapaamuotoinen: Muoto 112">
              <a:extLst>
                <a:ext uri="{FF2B5EF4-FFF2-40B4-BE49-F238E27FC236}">
                  <a16:creationId xmlns:a16="http://schemas.microsoft.com/office/drawing/2014/main" id="{189B3458-A1A9-4ECB-891B-AE064E897A58}"/>
                </a:ext>
              </a:extLst>
            </p:cNvPr>
            <p:cNvSpPr/>
            <p:nvPr/>
          </p:nvSpPr>
          <p:spPr>
            <a:xfrm>
              <a:off x="8123792" y="3170238"/>
              <a:ext cx="95250" cy="95250"/>
            </a:xfrm>
            <a:custGeom>
              <a:avLst/>
              <a:gdLst>
                <a:gd name="connsiteX0" fmla="*/ 80677 w 95250"/>
                <a:gd name="connsiteY0" fmla="*/ 7144 h 95250"/>
                <a:gd name="connsiteX1" fmla="*/ 80677 w 95250"/>
                <a:gd name="connsiteY1" fmla="*/ 7144 h 95250"/>
                <a:gd name="connsiteX2" fmla="*/ 73247 w 95250"/>
                <a:gd name="connsiteY2" fmla="*/ 18479 h 95250"/>
                <a:gd name="connsiteX3" fmla="*/ 72485 w 95250"/>
                <a:gd name="connsiteY3" fmla="*/ 19526 h 95250"/>
                <a:gd name="connsiteX4" fmla="*/ 70104 w 95250"/>
                <a:gd name="connsiteY4" fmla="*/ 22765 h 95250"/>
                <a:gd name="connsiteX5" fmla="*/ 68390 w 95250"/>
                <a:gd name="connsiteY5" fmla="*/ 25146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867 h 95250"/>
                <a:gd name="connsiteX11" fmla="*/ 13335 w 95250"/>
                <a:gd name="connsiteY11" fmla="*/ 83344 h 95250"/>
                <a:gd name="connsiteX12" fmla="*/ 44672 w 95250"/>
                <a:gd name="connsiteY12" fmla="*/ 89630 h 95250"/>
                <a:gd name="connsiteX13" fmla="*/ 77343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9"/>
                  </a:cubicBezTo>
                  <a:lnTo>
                    <a:pt x="72485" y="19526"/>
                  </a:lnTo>
                  <a:cubicBezTo>
                    <a:pt x="71723" y="20574"/>
                    <a:pt x="70961" y="21717"/>
                    <a:pt x="70104" y="22765"/>
                  </a:cubicBezTo>
                  <a:lnTo>
                    <a:pt x="68390" y="25146"/>
                  </a:lnTo>
                  <a:cubicBezTo>
                    <a:pt x="67056" y="26956"/>
                    <a:pt x="65627" y="28670"/>
                    <a:pt x="64199" y="30480"/>
                  </a:cubicBezTo>
                  <a:cubicBezTo>
                    <a:pt x="67628" y="43910"/>
                    <a:pt x="66675" y="54959"/>
                    <a:pt x="60770" y="60865"/>
                  </a:cubicBezTo>
                  <a:lnTo>
                    <a:pt x="60770" y="60865"/>
                  </a:lnTo>
                  <a:cubicBezTo>
                    <a:pt x="55054" y="66580"/>
                    <a:pt x="44005" y="67723"/>
                    <a:pt x="30480" y="64294"/>
                  </a:cubicBezTo>
                  <a:cubicBezTo>
                    <a:pt x="23106" y="70367"/>
                    <a:pt x="15307" y="75906"/>
                    <a:pt x="7144" y="80867"/>
                  </a:cubicBezTo>
                  <a:lnTo>
                    <a:pt x="13335" y="83344"/>
                  </a:lnTo>
                  <a:cubicBezTo>
                    <a:pt x="23328" y="87271"/>
                    <a:pt x="33937" y="89399"/>
                    <a:pt x="44672" y="89630"/>
                  </a:cubicBezTo>
                  <a:cubicBezTo>
                    <a:pt x="56771" y="90091"/>
                    <a:pt x="68546" y="85663"/>
                    <a:pt x="77343" y="77343"/>
                  </a:cubicBezTo>
                  <a:cubicBezTo>
                    <a:pt x="92297" y="62294"/>
                    <a:pt x="93345"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114" name="Vapaamuotoinen: Muoto 113">
              <a:extLst>
                <a:ext uri="{FF2B5EF4-FFF2-40B4-BE49-F238E27FC236}">
                  <a16:creationId xmlns:a16="http://schemas.microsoft.com/office/drawing/2014/main" id="{C8C184E3-40BF-45C0-B619-CB11C4DBE35D}"/>
                </a:ext>
              </a:extLst>
            </p:cNvPr>
            <p:cNvSpPr/>
            <p:nvPr/>
          </p:nvSpPr>
          <p:spPr>
            <a:xfrm>
              <a:off x="8015651" y="3170238"/>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054"/>
                    <a:pt x="28988" y="44005"/>
                    <a:pt x="32417" y="30575"/>
                  </a:cubicBezTo>
                  <a:cubicBezTo>
                    <a:pt x="26364" y="23153"/>
                    <a:pt x="20826" y="15324"/>
                    <a:pt x="15844" y="7144"/>
                  </a:cubicBezTo>
                  <a:cubicBezTo>
                    <a:pt x="3271" y="36386"/>
                    <a:pt x="4223" y="62294"/>
                    <a:pt x="19368" y="77438"/>
                  </a:cubicBezTo>
                  <a:cubicBezTo>
                    <a:pt x="34513" y="92583"/>
                    <a:pt x="60230" y="93440"/>
                    <a:pt x="89472" y="80963"/>
                  </a:cubicBezTo>
                  <a:cubicBezTo>
                    <a:pt x="81346" y="75979"/>
                    <a:pt x="73551" y="70474"/>
                    <a:pt x="66136" y="64484"/>
                  </a:cubicBezTo>
                  <a:cubicBezTo>
                    <a:pt x="52705"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115" name="Vapaamuotoinen: Muoto 114">
              <a:extLst>
                <a:ext uri="{FF2B5EF4-FFF2-40B4-BE49-F238E27FC236}">
                  <a16:creationId xmlns:a16="http://schemas.microsoft.com/office/drawing/2014/main" id="{5721EF7E-3A61-4DC4-9A6A-D2E3A3BD42B7}"/>
                </a:ext>
              </a:extLst>
            </p:cNvPr>
            <p:cNvSpPr/>
            <p:nvPr/>
          </p:nvSpPr>
          <p:spPr>
            <a:xfrm>
              <a:off x="8016126" y="3062215"/>
              <a:ext cx="200025" cy="180975"/>
            </a:xfrm>
            <a:custGeom>
              <a:avLst/>
              <a:gdLst>
                <a:gd name="connsiteX0" fmla="*/ 178818 w 200025"/>
                <a:gd name="connsiteY0" fmla="*/ 108690 h 180975"/>
                <a:gd name="connsiteX1" fmla="*/ 185009 w 200025"/>
                <a:gd name="connsiteY1" fmla="*/ 19727 h 180975"/>
                <a:gd name="connsiteX2" fmla="*/ 101951 w 200025"/>
                <a:gd name="connsiteY2" fmla="*/ 22394 h 180975"/>
                <a:gd name="connsiteX3" fmla="*/ 18988 w 200025"/>
                <a:gd name="connsiteY3" fmla="*/ 19727 h 180975"/>
                <a:gd name="connsiteX4" fmla="*/ 24608 w 200025"/>
                <a:gd name="connsiteY4" fmla="*/ 107928 h 180975"/>
                <a:gd name="connsiteX5" fmla="*/ 95760 w 200025"/>
                <a:gd name="connsiteY5" fmla="*/ 179461 h 180975"/>
                <a:gd name="connsiteX6" fmla="*/ 97855 w 200025"/>
                <a:gd name="connsiteY6" fmla="*/ 180508 h 180975"/>
                <a:gd name="connsiteX7" fmla="*/ 100618 w 200025"/>
                <a:gd name="connsiteY7" fmla="*/ 181175 h 180975"/>
                <a:gd name="connsiteX8" fmla="*/ 101951 w 200025"/>
                <a:gd name="connsiteY8" fmla="*/ 181175 h 180975"/>
                <a:gd name="connsiteX9" fmla="*/ 107952 w 200025"/>
                <a:gd name="connsiteY9" fmla="*/ 179461 h 180975"/>
                <a:gd name="connsiteX10" fmla="*/ 178818 w 200025"/>
                <a:gd name="connsiteY10" fmla="*/ 108595 h 180975"/>
                <a:gd name="connsiteX11" fmla="*/ 101951 w 200025"/>
                <a:gd name="connsiteY11" fmla="*/ 155744 h 180975"/>
                <a:gd name="connsiteX12" fmla="*/ 72805 w 200025"/>
                <a:gd name="connsiteY12" fmla="*/ 131741 h 180975"/>
                <a:gd name="connsiteX13" fmla="*/ 44230 w 200025"/>
                <a:gd name="connsiteY13" fmla="*/ 95927 h 180975"/>
                <a:gd name="connsiteX14" fmla="*/ 34705 w 200025"/>
                <a:gd name="connsiteY14" fmla="*/ 36110 h 180975"/>
                <a:gd name="connsiteX15" fmla="*/ 50992 w 200025"/>
                <a:gd name="connsiteY15" fmla="*/ 30585 h 180975"/>
                <a:gd name="connsiteX16" fmla="*/ 96141 w 200025"/>
                <a:gd name="connsiteY16" fmla="*/ 46206 h 180975"/>
                <a:gd name="connsiteX17" fmla="*/ 96141 w 200025"/>
                <a:gd name="connsiteY17" fmla="*/ 46206 h 180975"/>
                <a:gd name="connsiteX18" fmla="*/ 111476 w 200025"/>
                <a:gd name="connsiteY18" fmla="*/ 56588 h 180975"/>
                <a:gd name="connsiteX19" fmla="*/ 111476 w 200025"/>
                <a:gd name="connsiteY19" fmla="*/ 56588 h 180975"/>
                <a:gd name="connsiteX20" fmla="*/ 124430 w 200025"/>
                <a:gd name="connsiteY20" fmla="*/ 67542 h 180975"/>
                <a:gd name="connsiteX21" fmla="*/ 126145 w 200025"/>
                <a:gd name="connsiteY21" fmla="*/ 69066 h 180975"/>
                <a:gd name="connsiteX22" fmla="*/ 126621 w 200025"/>
                <a:gd name="connsiteY22" fmla="*/ 69542 h 180975"/>
                <a:gd name="connsiteX23" fmla="*/ 130336 w 200025"/>
                <a:gd name="connsiteY23" fmla="*/ 73162 h 180975"/>
                <a:gd name="connsiteX24" fmla="*/ 147195 w 200025"/>
                <a:gd name="connsiteY24" fmla="*/ 92212 h 180975"/>
                <a:gd name="connsiteX25" fmla="*/ 148147 w 200025"/>
                <a:gd name="connsiteY25" fmla="*/ 90593 h 180975"/>
                <a:gd name="connsiteX26" fmla="*/ 158339 w 200025"/>
                <a:gd name="connsiteY26" fmla="*/ 69066 h 180975"/>
                <a:gd name="connsiteX27" fmla="*/ 146814 w 200025"/>
                <a:gd name="connsiteY27" fmla="*/ 56588 h 180975"/>
                <a:gd name="connsiteX28" fmla="*/ 144909 w 200025"/>
                <a:gd name="connsiteY28" fmla="*/ 54778 h 180975"/>
                <a:gd name="connsiteX29" fmla="*/ 141480 w 200025"/>
                <a:gd name="connsiteY29" fmla="*/ 51445 h 180975"/>
                <a:gd name="connsiteX30" fmla="*/ 139670 w 200025"/>
                <a:gd name="connsiteY30" fmla="*/ 49826 h 180975"/>
                <a:gd name="connsiteX31" fmla="*/ 135289 w 200025"/>
                <a:gd name="connsiteY31" fmla="*/ 45920 h 180975"/>
                <a:gd name="connsiteX32" fmla="*/ 134717 w 200025"/>
                <a:gd name="connsiteY32" fmla="*/ 45349 h 180975"/>
                <a:gd name="connsiteX33" fmla="*/ 134717 w 200025"/>
                <a:gd name="connsiteY33" fmla="*/ 45349 h 180975"/>
                <a:gd name="connsiteX34" fmla="*/ 124240 w 200025"/>
                <a:gd name="connsiteY34" fmla="*/ 36967 h 180975"/>
                <a:gd name="connsiteX35" fmla="*/ 167769 w 200025"/>
                <a:gd name="connsiteY35" fmla="*/ 36014 h 180975"/>
                <a:gd name="connsiteX36" fmla="*/ 158244 w 200025"/>
                <a:gd name="connsiteY36" fmla="*/ 96593 h 180975"/>
                <a:gd name="connsiteX37" fmla="*/ 101094 w 200025"/>
                <a:gd name="connsiteY37" fmla="*/ 15564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0025" h="180975">
                  <a:moveTo>
                    <a:pt x="178818" y="108690"/>
                  </a:moveTo>
                  <a:cubicBezTo>
                    <a:pt x="200821" y="72019"/>
                    <a:pt x="203202" y="37919"/>
                    <a:pt x="185009" y="19727"/>
                  </a:cubicBezTo>
                  <a:cubicBezTo>
                    <a:pt x="166817" y="1534"/>
                    <a:pt x="136336" y="3629"/>
                    <a:pt x="101951" y="22394"/>
                  </a:cubicBezTo>
                  <a:cubicBezTo>
                    <a:pt x="67566" y="3344"/>
                    <a:pt x="36229" y="2486"/>
                    <a:pt x="18988" y="19727"/>
                  </a:cubicBezTo>
                  <a:cubicBezTo>
                    <a:pt x="1748" y="36967"/>
                    <a:pt x="3082" y="71543"/>
                    <a:pt x="24608" y="107928"/>
                  </a:cubicBezTo>
                  <a:cubicBezTo>
                    <a:pt x="42324" y="137072"/>
                    <a:pt x="66711" y="161590"/>
                    <a:pt x="95760" y="179461"/>
                  </a:cubicBezTo>
                  <a:lnTo>
                    <a:pt x="97855" y="180508"/>
                  </a:lnTo>
                  <a:cubicBezTo>
                    <a:pt x="98749" y="180830"/>
                    <a:pt x="99675" y="181054"/>
                    <a:pt x="100618" y="181175"/>
                  </a:cubicBezTo>
                  <a:lnTo>
                    <a:pt x="101951" y="181175"/>
                  </a:lnTo>
                  <a:cubicBezTo>
                    <a:pt x="104071" y="181166"/>
                    <a:pt x="106147" y="180573"/>
                    <a:pt x="107952" y="179461"/>
                  </a:cubicBezTo>
                  <a:cubicBezTo>
                    <a:pt x="136832" y="161757"/>
                    <a:pt x="161115" y="137474"/>
                    <a:pt x="178818" y="108595"/>
                  </a:cubicBezTo>
                  <a:moveTo>
                    <a:pt x="101951" y="155744"/>
                  </a:moveTo>
                  <a:cubicBezTo>
                    <a:pt x="91434" y="148769"/>
                    <a:pt x="81666" y="140725"/>
                    <a:pt x="72805" y="131741"/>
                  </a:cubicBezTo>
                  <a:cubicBezTo>
                    <a:pt x="61853" y="121014"/>
                    <a:pt x="52257" y="108987"/>
                    <a:pt x="44230" y="95927"/>
                  </a:cubicBezTo>
                  <a:cubicBezTo>
                    <a:pt x="28894" y="70019"/>
                    <a:pt x="25180" y="45920"/>
                    <a:pt x="34705" y="36110"/>
                  </a:cubicBezTo>
                  <a:cubicBezTo>
                    <a:pt x="39171" y="32154"/>
                    <a:pt x="45041" y="30163"/>
                    <a:pt x="50992" y="30585"/>
                  </a:cubicBezTo>
                  <a:cubicBezTo>
                    <a:pt x="67110" y="31941"/>
                    <a:pt x="82632" y="37312"/>
                    <a:pt x="96141" y="46206"/>
                  </a:cubicBezTo>
                  <a:lnTo>
                    <a:pt x="96141" y="46206"/>
                  </a:lnTo>
                  <a:cubicBezTo>
                    <a:pt x="101441" y="49381"/>
                    <a:pt x="106560" y="52847"/>
                    <a:pt x="111476" y="56588"/>
                  </a:cubicBezTo>
                  <a:lnTo>
                    <a:pt x="111476" y="56588"/>
                  </a:lnTo>
                  <a:cubicBezTo>
                    <a:pt x="115858" y="60017"/>
                    <a:pt x="120239" y="63637"/>
                    <a:pt x="124430" y="67542"/>
                  </a:cubicBezTo>
                  <a:lnTo>
                    <a:pt x="126145" y="69066"/>
                  </a:lnTo>
                  <a:lnTo>
                    <a:pt x="126621" y="69542"/>
                  </a:lnTo>
                  <a:lnTo>
                    <a:pt x="130336" y="73162"/>
                  </a:lnTo>
                  <a:cubicBezTo>
                    <a:pt x="136363" y="79139"/>
                    <a:pt x="141994" y="85503"/>
                    <a:pt x="147195" y="92212"/>
                  </a:cubicBezTo>
                  <a:lnTo>
                    <a:pt x="148147" y="90593"/>
                  </a:lnTo>
                  <a:cubicBezTo>
                    <a:pt x="152337" y="83820"/>
                    <a:pt x="155755" y="76599"/>
                    <a:pt x="158339" y="69066"/>
                  </a:cubicBezTo>
                  <a:cubicBezTo>
                    <a:pt x="154720" y="64875"/>
                    <a:pt x="150910" y="60684"/>
                    <a:pt x="146814" y="56588"/>
                  </a:cubicBezTo>
                  <a:lnTo>
                    <a:pt x="144909" y="54778"/>
                  </a:lnTo>
                  <a:lnTo>
                    <a:pt x="141480" y="51445"/>
                  </a:lnTo>
                  <a:lnTo>
                    <a:pt x="139670" y="49826"/>
                  </a:lnTo>
                  <a:cubicBezTo>
                    <a:pt x="138242" y="48492"/>
                    <a:pt x="136813" y="47158"/>
                    <a:pt x="135289" y="45920"/>
                  </a:cubicBezTo>
                  <a:lnTo>
                    <a:pt x="134717" y="45349"/>
                  </a:lnTo>
                  <a:lnTo>
                    <a:pt x="134717" y="45349"/>
                  </a:lnTo>
                  <a:cubicBezTo>
                    <a:pt x="131288" y="42396"/>
                    <a:pt x="127764" y="39634"/>
                    <a:pt x="124240" y="36967"/>
                  </a:cubicBezTo>
                  <a:cubicBezTo>
                    <a:pt x="143290" y="28870"/>
                    <a:pt x="159958" y="28204"/>
                    <a:pt x="167769" y="36014"/>
                  </a:cubicBezTo>
                  <a:cubicBezTo>
                    <a:pt x="177770" y="46015"/>
                    <a:pt x="173865" y="70304"/>
                    <a:pt x="158244" y="96593"/>
                  </a:cubicBezTo>
                  <a:cubicBezTo>
                    <a:pt x="143587" y="120100"/>
                    <a:pt x="124108" y="140229"/>
                    <a:pt x="101094" y="155648"/>
                  </a:cubicBezTo>
                </a:path>
              </a:pathLst>
            </a:custGeom>
            <a:solidFill>
              <a:srgbClr val="FFFFFF"/>
            </a:solidFill>
            <a:ln w="9525" cap="flat">
              <a:noFill/>
              <a:prstDash val="solid"/>
              <a:miter/>
            </a:ln>
          </p:spPr>
          <p:txBody>
            <a:bodyPr rtlCol="0" anchor="ctr"/>
            <a:lstStyle/>
            <a:p>
              <a:endParaRPr lang="fi-FI"/>
            </a:p>
          </p:txBody>
        </p:sp>
        <p:sp>
          <p:nvSpPr>
            <p:cNvPr id="116" name="Vapaamuotoinen: Muoto 115">
              <a:extLst>
                <a:ext uri="{FF2B5EF4-FFF2-40B4-BE49-F238E27FC236}">
                  <a16:creationId xmlns:a16="http://schemas.microsoft.com/office/drawing/2014/main" id="{7984CFA2-8827-4EF9-8B6E-B7CF1C5D4536}"/>
                </a:ext>
              </a:extLst>
            </p:cNvPr>
            <p:cNvSpPr/>
            <p:nvPr/>
          </p:nvSpPr>
          <p:spPr>
            <a:xfrm>
              <a:off x="8329857" y="2849095"/>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17" name="Vapaamuotoinen: Muoto 116">
              <a:extLst>
                <a:ext uri="{FF2B5EF4-FFF2-40B4-BE49-F238E27FC236}">
                  <a16:creationId xmlns:a16="http://schemas.microsoft.com/office/drawing/2014/main" id="{F6E28AA9-60FA-4D26-B209-A6E5EF900E51}"/>
                </a:ext>
              </a:extLst>
            </p:cNvPr>
            <p:cNvSpPr/>
            <p:nvPr/>
          </p:nvSpPr>
          <p:spPr>
            <a:xfrm>
              <a:off x="8336906" y="3385542"/>
              <a:ext cx="95250" cy="95250"/>
            </a:xfrm>
            <a:custGeom>
              <a:avLst/>
              <a:gdLst>
                <a:gd name="connsiteX0" fmla="*/ 93115 w 95250"/>
                <a:gd name="connsiteY0" fmla="*/ 93687 h 95250"/>
                <a:gd name="connsiteX1" fmla="*/ 77220 w 95250"/>
                <a:gd name="connsiteY1" fmla="*/ 93698 h 95250"/>
                <a:gd name="connsiteX2" fmla="*/ 77208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780 h 95250"/>
                <a:gd name="connsiteX7" fmla="*/ 93603 w 95250"/>
                <a:gd name="connsiteY7" fmla="*/ 93675 h 95250"/>
                <a:gd name="connsiteX8" fmla="*/ 93591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115" y="93687"/>
                  </a:moveTo>
                  <a:cubicBezTo>
                    <a:pt x="88729" y="98079"/>
                    <a:pt x="81613" y="98084"/>
                    <a:pt x="77220" y="93698"/>
                  </a:cubicBezTo>
                  <a:cubicBezTo>
                    <a:pt x="77216" y="93695"/>
                    <a:pt x="77212" y="93691"/>
                    <a:pt x="77208" y="93687"/>
                  </a:cubicBezTo>
                  <a:lnTo>
                    <a:pt x="10438" y="26345"/>
                  </a:lnTo>
                  <a:cubicBezTo>
                    <a:pt x="6046" y="21953"/>
                    <a:pt x="6046" y="14831"/>
                    <a:pt x="10438" y="10438"/>
                  </a:cubicBezTo>
                  <a:cubicBezTo>
                    <a:pt x="14831" y="6046"/>
                    <a:pt x="21952" y="6046"/>
                    <a:pt x="26345" y="10438"/>
                  </a:cubicBezTo>
                  <a:lnTo>
                    <a:pt x="93591" y="77780"/>
                  </a:lnTo>
                  <a:cubicBezTo>
                    <a:pt x="97984" y="82166"/>
                    <a:pt x="97989" y="89282"/>
                    <a:pt x="93603" y="93675"/>
                  </a:cubicBezTo>
                  <a:cubicBezTo>
                    <a:pt x="93599" y="93679"/>
                    <a:pt x="93595" y="93683"/>
                    <a:pt x="93591" y="93687"/>
                  </a:cubicBezTo>
                </a:path>
              </a:pathLst>
            </a:custGeom>
            <a:solidFill>
              <a:srgbClr val="FFFFFF"/>
            </a:solidFill>
            <a:ln w="9525" cap="flat">
              <a:noFill/>
              <a:prstDash val="solid"/>
              <a:miter/>
            </a:ln>
          </p:spPr>
          <p:txBody>
            <a:bodyPr rtlCol="0" anchor="ctr"/>
            <a:lstStyle/>
            <a:p>
              <a:endParaRPr lang="fi-FI"/>
            </a:p>
          </p:txBody>
        </p:sp>
        <p:sp>
          <p:nvSpPr>
            <p:cNvPr id="118" name="Vapaamuotoinen: Muoto 117">
              <a:extLst>
                <a:ext uri="{FF2B5EF4-FFF2-40B4-BE49-F238E27FC236}">
                  <a16:creationId xmlns:a16="http://schemas.microsoft.com/office/drawing/2014/main" id="{63D2398B-911D-4660-B17F-53AB278068D1}"/>
                </a:ext>
              </a:extLst>
            </p:cNvPr>
            <p:cNvSpPr/>
            <p:nvPr/>
          </p:nvSpPr>
          <p:spPr>
            <a:xfrm>
              <a:off x="8592708" y="3648679"/>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3912 h 57150"/>
                <a:gd name="connsiteX5" fmla="*/ 34862 w 57150"/>
                <a:gd name="connsiteY5" fmla="*/ 34862 h 57150"/>
                <a:gd name="connsiteX6" fmla="*/ 53912 w 57150"/>
                <a:gd name="connsiteY6" fmla="*/ 18193 h 57150"/>
                <a:gd name="connsiteX7" fmla="*/ 51816 w 57150"/>
                <a:gd name="connsiteY7" fmla="*/ 17145 h 57150"/>
                <a:gd name="connsiteX8" fmla="*/ 30671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668"/>
                    <a:pt x="22670" y="14478"/>
                    <a:pt x="18669" y="18383"/>
                  </a:cubicBezTo>
                  <a:cubicBezTo>
                    <a:pt x="14669" y="22288"/>
                    <a:pt x="10858" y="26575"/>
                    <a:pt x="7144" y="30861"/>
                  </a:cubicBezTo>
                  <a:cubicBezTo>
                    <a:pt x="9645" y="38103"/>
                    <a:pt x="12834" y="45088"/>
                    <a:pt x="16669" y="51721"/>
                  </a:cubicBezTo>
                  <a:lnTo>
                    <a:pt x="18098" y="53912"/>
                  </a:lnTo>
                  <a:cubicBezTo>
                    <a:pt x="23266" y="47204"/>
                    <a:pt x="28866" y="40841"/>
                    <a:pt x="34862" y="34862"/>
                  </a:cubicBezTo>
                  <a:cubicBezTo>
                    <a:pt x="40862" y="28918"/>
                    <a:pt x="47224" y="23351"/>
                    <a:pt x="53912" y="18193"/>
                  </a:cubicBezTo>
                  <a:cubicBezTo>
                    <a:pt x="53186" y="17901"/>
                    <a:pt x="52485" y="17551"/>
                    <a:pt x="51816" y="17145"/>
                  </a:cubicBezTo>
                  <a:cubicBezTo>
                    <a:pt x="45120" y="13240"/>
                    <a:pt x="38033" y="10047"/>
                    <a:pt x="30671" y="7620"/>
                  </a:cubicBezTo>
                </a:path>
              </a:pathLst>
            </a:custGeom>
            <a:solidFill>
              <a:srgbClr val="FFFFFF"/>
            </a:solidFill>
            <a:ln w="9525" cap="flat">
              <a:noFill/>
              <a:prstDash val="solid"/>
              <a:miter/>
            </a:ln>
          </p:spPr>
          <p:txBody>
            <a:bodyPr rtlCol="0" anchor="ctr"/>
            <a:lstStyle/>
            <a:p>
              <a:endParaRPr lang="fi-FI"/>
            </a:p>
          </p:txBody>
        </p:sp>
        <p:sp>
          <p:nvSpPr>
            <p:cNvPr id="119" name="Vapaamuotoinen: Muoto 118">
              <a:extLst>
                <a:ext uri="{FF2B5EF4-FFF2-40B4-BE49-F238E27FC236}">
                  <a16:creationId xmlns:a16="http://schemas.microsoft.com/office/drawing/2014/main" id="{4E9250CC-70EB-455C-9430-9072DFD2C114}"/>
                </a:ext>
              </a:extLst>
            </p:cNvPr>
            <p:cNvSpPr/>
            <p:nvPr/>
          </p:nvSpPr>
          <p:spPr>
            <a:xfrm>
              <a:off x="8662431" y="3718593"/>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485 w 95250"/>
                <a:gd name="connsiteY3" fmla="*/ 19526 h 95250"/>
                <a:gd name="connsiteX4" fmla="*/ 70104 w 95250"/>
                <a:gd name="connsiteY4" fmla="*/ 22860 h 95250"/>
                <a:gd name="connsiteX5" fmla="*/ 68389 w 95250"/>
                <a:gd name="connsiteY5" fmla="*/ 25241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772 h 95250"/>
                <a:gd name="connsiteX11" fmla="*/ 13335 w 95250"/>
                <a:gd name="connsiteY11" fmla="*/ 83249 h 95250"/>
                <a:gd name="connsiteX12" fmla="*/ 44672 w 95250"/>
                <a:gd name="connsiteY12" fmla="*/ 89535 h 95250"/>
                <a:gd name="connsiteX13" fmla="*/ 77343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574"/>
                  </a:cubicBezTo>
                  <a:lnTo>
                    <a:pt x="72485" y="19526"/>
                  </a:lnTo>
                  <a:cubicBezTo>
                    <a:pt x="71723" y="20669"/>
                    <a:pt x="70961" y="21812"/>
                    <a:pt x="70104" y="22860"/>
                  </a:cubicBezTo>
                  <a:lnTo>
                    <a:pt x="68389" y="25241"/>
                  </a:lnTo>
                  <a:lnTo>
                    <a:pt x="64199" y="30480"/>
                  </a:lnTo>
                  <a:cubicBezTo>
                    <a:pt x="67627" y="43910"/>
                    <a:pt x="66675" y="54959"/>
                    <a:pt x="60770" y="60865"/>
                  </a:cubicBezTo>
                  <a:lnTo>
                    <a:pt x="60770" y="60865"/>
                  </a:lnTo>
                  <a:cubicBezTo>
                    <a:pt x="55054" y="66580"/>
                    <a:pt x="44005" y="67723"/>
                    <a:pt x="30480" y="64294"/>
                  </a:cubicBezTo>
                  <a:cubicBezTo>
                    <a:pt x="23128" y="70368"/>
                    <a:pt x="15327" y="75876"/>
                    <a:pt x="7144" y="80772"/>
                  </a:cubicBezTo>
                  <a:cubicBezTo>
                    <a:pt x="9163" y="81704"/>
                    <a:pt x="11230" y="82530"/>
                    <a:pt x="13335" y="83249"/>
                  </a:cubicBezTo>
                  <a:cubicBezTo>
                    <a:pt x="23328" y="87175"/>
                    <a:pt x="33937" y="89304"/>
                    <a:pt x="44672" y="89535"/>
                  </a:cubicBezTo>
                  <a:cubicBezTo>
                    <a:pt x="56780" y="90051"/>
                    <a:pt x="68576" y="85614"/>
                    <a:pt x="77343" y="77248"/>
                  </a:cubicBezTo>
                  <a:cubicBezTo>
                    <a:pt x="92297" y="62293"/>
                    <a:pt x="93345"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120" name="Vapaamuotoinen: Muoto 119">
              <a:extLst>
                <a:ext uri="{FF2B5EF4-FFF2-40B4-BE49-F238E27FC236}">
                  <a16:creationId xmlns:a16="http://schemas.microsoft.com/office/drawing/2014/main" id="{B9D27945-F114-4712-A109-D51D2234DD5E}"/>
                </a:ext>
              </a:extLst>
            </p:cNvPr>
            <p:cNvSpPr/>
            <p:nvPr/>
          </p:nvSpPr>
          <p:spPr>
            <a:xfrm>
              <a:off x="8554195" y="3718211"/>
              <a:ext cx="95250" cy="95250"/>
            </a:xfrm>
            <a:custGeom>
              <a:avLst/>
              <a:gdLst>
                <a:gd name="connsiteX0" fmla="*/ 35846 w 95250"/>
                <a:gd name="connsiteY0" fmla="*/ 60960 h 95250"/>
                <a:gd name="connsiteX1" fmla="*/ 32417 w 95250"/>
                <a:gd name="connsiteY1" fmla="*/ 30671 h 95250"/>
                <a:gd name="connsiteX2" fmla="*/ 15844 w 95250"/>
                <a:gd name="connsiteY2" fmla="*/ 7144 h 95250"/>
                <a:gd name="connsiteX3" fmla="*/ 19368 w 95250"/>
                <a:gd name="connsiteY3" fmla="*/ 77438 h 95250"/>
                <a:gd name="connsiteX4" fmla="*/ 89472 w 95250"/>
                <a:gd name="connsiteY4" fmla="*/ 81058 h 95250"/>
                <a:gd name="connsiteX5" fmla="*/ 66136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150"/>
                    <a:pt x="28988" y="44101"/>
                    <a:pt x="32417" y="30671"/>
                  </a:cubicBezTo>
                  <a:cubicBezTo>
                    <a:pt x="26342" y="23231"/>
                    <a:pt x="20803" y="15369"/>
                    <a:pt x="15844" y="7144"/>
                  </a:cubicBezTo>
                  <a:cubicBezTo>
                    <a:pt x="3271" y="36481"/>
                    <a:pt x="4223" y="62294"/>
                    <a:pt x="19368" y="77438"/>
                  </a:cubicBezTo>
                  <a:cubicBezTo>
                    <a:pt x="34513" y="92583"/>
                    <a:pt x="60230" y="93536"/>
                    <a:pt x="89472" y="81058"/>
                  </a:cubicBezTo>
                  <a:cubicBezTo>
                    <a:pt x="81339" y="76050"/>
                    <a:pt x="73543" y="70514"/>
                    <a:pt x="66136" y="64484"/>
                  </a:cubicBezTo>
                  <a:cubicBezTo>
                    <a:pt x="52705"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121" name="Vapaamuotoinen: Muoto 120">
              <a:extLst>
                <a:ext uri="{FF2B5EF4-FFF2-40B4-BE49-F238E27FC236}">
                  <a16:creationId xmlns:a16="http://schemas.microsoft.com/office/drawing/2014/main" id="{B4317BC6-3C4D-4385-BFD5-1655C069E51C}"/>
                </a:ext>
              </a:extLst>
            </p:cNvPr>
            <p:cNvSpPr/>
            <p:nvPr/>
          </p:nvSpPr>
          <p:spPr>
            <a:xfrm>
              <a:off x="8554574" y="3610193"/>
              <a:ext cx="200025" cy="180975"/>
            </a:xfrm>
            <a:custGeom>
              <a:avLst/>
              <a:gdLst>
                <a:gd name="connsiteX0" fmla="*/ 178818 w 200025"/>
                <a:gd name="connsiteY0" fmla="*/ 108780 h 180975"/>
                <a:gd name="connsiteX1" fmla="*/ 185009 w 200025"/>
                <a:gd name="connsiteY1" fmla="*/ 19722 h 180975"/>
                <a:gd name="connsiteX2" fmla="*/ 101951 w 200025"/>
                <a:gd name="connsiteY2" fmla="*/ 22484 h 180975"/>
                <a:gd name="connsiteX3" fmla="*/ 18988 w 200025"/>
                <a:gd name="connsiteY3" fmla="*/ 19817 h 180975"/>
                <a:gd name="connsiteX4" fmla="*/ 24608 w 200025"/>
                <a:gd name="connsiteY4" fmla="*/ 107923 h 180975"/>
                <a:gd name="connsiteX5" fmla="*/ 56326 w 200025"/>
                <a:gd name="connsiteY5" fmla="*/ 148404 h 180975"/>
                <a:gd name="connsiteX6" fmla="*/ 95760 w 200025"/>
                <a:gd name="connsiteY6" fmla="*/ 179456 h 180975"/>
                <a:gd name="connsiteX7" fmla="*/ 97855 w 200025"/>
                <a:gd name="connsiteY7" fmla="*/ 180503 h 180975"/>
                <a:gd name="connsiteX8" fmla="*/ 100618 w 200025"/>
                <a:gd name="connsiteY8" fmla="*/ 181170 h 180975"/>
                <a:gd name="connsiteX9" fmla="*/ 101951 w 200025"/>
                <a:gd name="connsiteY9" fmla="*/ 181170 h 180975"/>
                <a:gd name="connsiteX10" fmla="*/ 107952 w 200025"/>
                <a:gd name="connsiteY10" fmla="*/ 179551 h 180975"/>
                <a:gd name="connsiteX11" fmla="*/ 147576 w 200025"/>
                <a:gd name="connsiteY11" fmla="*/ 148309 h 180975"/>
                <a:gd name="connsiteX12" fmla="*/ 178818 w 200025"/>
                <a:gd name="connsiteY12" fmla="*/ 108685 h 180975"/>
                <a:gd name="connsiteX13" fmla="*/ 101951 w 200025"/>
                <a:gd name="connsiteY13" fmla="*/ 155834 h 180975"/>
                <a:gd name="connsiteX14" fmla="*/ 44801 w 200025"/>
                <a:gd name="connsiteY14" fmla="*/ 96017 h 180975"/>
                <a:gd name="connsiteX15" fmla="*/ 35276 w 200025"/>
                <a:gd name="connsiteY15" fmla="*/ 36105 h 180975"/>
                <a:gd name="connsiteX16" fmla="*/ 51564 w 200025"/>
                <a:gd name="connsiteY16" fmla="*/ 30675 h 180975"/>
                <a:gd name="connsiteX17" fmla="*/ 96713 w 200025"/>
                <a:gd name="connsiteY17" fmla="*/ 46201 h 180975"/>
                <a:gd name="connsiteX18" fmla="*/ 96712 w 200025"/>
                <a:gd name="connsiteY18" fmla="*/ 46201 h 180975"/>
                <a:gd name="connsiteX19" fmla="*/ 112048 w 200025"/>
                <a:gd name="connsiteY19" fmla="*/ 56583 h 180975"/>
                <a:gd name="connsiteX20" fmla="*/ 112048 w 200025"/>
                <a:gd name="connsiteY20" fmla="*/ 56583 h 180975"/>
                <a:gd name="connsiteX21" fmla="*/ 125002 w 200025"/>
                <a:gd name="connsiteY21" fmla="*/ 67632 h 180975"/>
                <a:gd name="connsiteX22" fmla="*/ 126716 w 200025"/>
                <a:gd name="connsiteY22" fmla="*/ 69061 h 180975"/>
                <a:gd name="connsiteX23" fmla="*/ 126716 w 200025"/>
                <a:gd name="connsiteY23" fmla="*/ 69633 h 180975"/>
                <a:gd name="connsiteX24" fmla="*/ 130431 w 200025"/>
                <a:gd name="connsiteY24" fmla="*/ 73252 h 180975"/>
                <a:gd name="connsiteX25" fmla="*/ 147290 w 200025"/>
                <a:gd name="connsiteY25" fmla="*/ 92302 h 180975"/>
                <a:gd name="connsiteX26" fmla="*/ 148243 w 200025"/>
                <a:gd name="connsiteY26" fmla="*/ 90588 h 180975"/>
                <a:gd name="connsiteX27" fmla="*/ 158435 w 200025"/>
                <a:gd name="connsiteY27" fmla="*/ 69156 h 180975"/>
                <a:gd name="connsiteX28" fmla="*/ 146909 w 200025"/>
                <a:gd name="connsiteY28" fmla="*/ 56679 h 180975"/>
                <a:gd name="connsiteX29" fmla="*/ 145004 w 200025"/>
                <a:gd name="connsiteY29" fmla="*/ 54774 h 180975"/>
                <a:gd name="connsiteX30" fmla="*/ 141575 w 200025"/>
                <a:gd name="connsiteY30" fmla="*/ 51535 h 180975"/>
                <a:gd name="connsiteX31" fmla="*/ 139765 w 200025"/>
                <a:gd name="connsiteY31" fmla="*/ 49821 h 180975"/>
                <a:gd name="connsiteX32" fmla="*/ 135384 w 200025"/>
                <a:gd name="connsiteY32" fmla="*/ 46010 h 180975"/>
                <a:gd name="connsiteX33" fmla="*/ 134813 w 200025"/>
                <a:gd name="connsiteY33" fmla="*/ 45439 h 180975"/>
                <a:gd name="connsiteX34" fmla="*/ 134813 w 200025"/>
                <a:gd name="connsiteY34" fmla="*/ 45439 h 180975"/>
                <a:gd name="connsiteX35" fmla="*/ 124335 w 200025"/>
                <a:gd name="connsiteY35" fmla="*/ 36962 h 180975"/>
                <a:gd name="connsiteX36" fmla="*/ 167864 w 200025"/>
                <a:gd name="connsiteY36" fmla="*/ 36009 h 180975"/>
                <a:gd name="connsiteX37" fmla="*/ 158339 w 200025"/>
                <a:gd name="connsiteY37" fmla="*/ 96588 h 180975"/>
                <a:gd name="connsiteX38" fmla="*/ 130526 w 200025"/>
                <a:gd name="connsiteY38" fmla="*/ 131735 h 180975"/>
                <a:gd name="connsiteX39" fmla="*/ 101380 w 200025"/>
                <a:gd name="connsiteY39" fmla="*/ 15573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18" y="108780"/>
                  </a:moveTo>
                  <a:cubicBezTo>
                    <a:pt x="200821" y="72109"/>
                    <a:pt x="203202" y="38010"/>
                    <a:pt x="185009" y="19722"/>
                  </a:cubicBezTo>
                  <a:cubicBezTo>
                    <a:pt x="166817" y="1434"/>
                    <a:pt x="136337" y="3719"/>
                    <a:pt x="101951" y="22484"/>
                  </a:cubicBezTo>
                  <a:cubicBezTo>
                    <a:pt x="67566" y="3434"/>
                    <a:pt x="36229" y="2577"/>
                    <a:pt x="18988" y="19817"/>
                  </a:cubicBezTo>
                  <a:cubicBezTo>
                    <a:pt x="1748" y="37057"/>
                    <a:pt x="3082" y="71633"/>
                    <a:pt x="24608" y="107923"/>
                  </a:cubicBezTo>
                  <a:cubicBezTo>
                    <a:pt x="33440" y="122694"/>
                    <a:pt x="44097" y="136295"/>
                    <a:pt x="56326" y="148404"/>
                  </a:cubicBezTo>
                  <a:cubicBezTo>
                    <a:pt x="68179" y="160297"/>
                    <a:pt x="81419" y="170722"/>
                    <a:pt x="95760" y="179456"/>
                  </a:cubicBezTo>
                  <a:cubicBezTo>
                    <a:pt x="96408" y="179898"/>
                    <a:pt x="97113" y="180251"/>
                    <a:pt x="97855" y="180503"/>
                  </a:cubicBezTo>
                  <a:cubicBezTo>
                    <a:pt x="98738" y="180862"/>
                    <a:pt x="99669" y="181087"/>
                    <a:pt x="100618" y="181170"/>
                  </a:cubicBezTo>
                  <a:lnTo>
                    <a:pt x="101951" y="181170"/>
                  </a:lnTo>
                  <a:cubicBezTo>
                    <a:pt x="104063" y="181200"/>
                    <a:pt x="106142" y="180639"/>
                    <a:pt x="107952" y="179551"/>
                  </a:cubicBezTo>
                  <a:cubicBezTo>
                    <a:pt x="122398" y="170811"/>
                    <a:pt x="135707" y="160317"/>
                    <a:pt x="147576" y="148309"/>
                  </a:cubicBezTo>
                  <a:cubicBezTo>
                    <a:pt x="159569" y="136426"/>
                    <a:pt x="170061" y="123119"/>
                    <a:pt x="178818" y="108685"/>
                  </a:cubicBezTo>
                  <a:moveTo>
                    <a:pt x="101951" y="155834"/>
                  </a:moveTo>
                  <a:cubicBezTo>
                    <a:pt x="78826" y="140231"/>
                    <a:pt x="59334" y="119829"/>
                    <a:pt x="44801" y="96017"/>
                  </a:cubicBezTo>
                  <a:cubicBezTo>
                    <a:pt x="29466" y="70014"/>
                    <a:pt x="25751" y="46010"/>
                    <a:pt x="35276" y="36105"/>
                  </a:cubicBezTo>
                  <a:cubicBezTo>
                    <a:pt x="39779" y="32220"/>
                    <a:pt x="45632" y="30269"/>
                    <a:pt x="51564" y="30675"/>
                  </a:cubicBezTo>
                  <a:cubicBezTo>
                    <a:pt x="67667" y="32034"/>
                    <a:pt x="83180" y="37369"/>
                    <a:pt x="96713" y="46201"/>
                  </a:cubicBezTo>
                  <a:lnTo>
                    <a:pt x="96712" y="46201"/>
                  </a:lnTo>
                  <a:cubicBezTo>
                    <a:pt x="101570" y="49249"/>
                    <a:pt x="107285" y="52964"/>
                    <a:pt x="112048" y="56583"/>
                  </a:cubicBezTo>
                  <a:lnTo>
                    <a:pt x="112048" y="56583"/>
                  </a:lnTo>
                  <a:cubicBezTo>
                    <a:pt x="116429" y="60012"/>
                    <a:pt x="120811" y="63632"/>
                    <a:pt x="125002" y="67632"/>
                  </a:cubicBezTo>
                  <a:lnTo>
                    <a:pt x="126716" y="69061"/>
                  </a:lnTo>
                  <a:lnTo>
                    <a:pt x="126716" y="69633"/>
                  </a:lnTo>
                  <a:lnTo>
                    <a:pt x="130431" y="73252"/>
                  </a:lnTo>
                  <a:cubicBezTo>
                    <a:pt x="136481" y="79208"/>
                    <a:pt x="142114" y="85573"/>
                    <a:pt x="147290" y="92302"/>
                  </a:cubicBezTo>
                  <a:lnTo>
                    <a:pt x="148243" y="90588"/>
                  </a:lnTo>
                  <a:cubicBezTo>
                    <a:pt x="152411" y="83837"/>
                    <a:pt x="155829" y="76650"/>
                    <a:pt x="158435" y="69156"/>
                  </a:cubicBezTo>
                  <a:cubicBezTo>
                    <a:pt x="154815" y="64870"/>
                    <a:pt x="151005" y="60774"/>
                    <a:pt x="146909" y="56679"/>
                  </a:cubicBezTo>
                  <a:lnTo>
                    <a:pt x="145004" y="54774"/>
                  </a:lnTo>
                  <a:lnTo>
                    <a:pt x="141575" y="51535"/>
                  </a:lnTo>
                  <a:lnTo>
                    <a:pt x="139765" y="49821"/>
                  </a:lnTo>
                  <a:lnTo>
                    <a:pt x="135384" y="46010"/>
                  </a:lnTo>
                  <a:lnTo>
                    <a:pt x="134813" y="45439"/>
                  </a:lnTo>
                  <a:lnTo>
                    <a:pt x="134813" y="45439"/>
                  </a:lnTo>
                  <a:cubicBezTo>
                    <a:pt x="131383" y="42486"/>
                    <a:pt x="127859" y="39629"/>
                    <a:pt x="124335" y="36962"/>
                  </a:cubicBezTo>
                  <a:cubicBezTo>
                    <a:pt x="143385" y="28961"/>
                    <a:pt x="160054" y="28294"/>
                    <a:pt x="167864" y="36009"/>
                  </a:cubicBezTo>
                  <a:cubicBezTo>
                    <a:pt x="177865" y="46010"/>
                    <a:pt x="173960" y="70394"/>
                    <a:pt x="158339" y="96588"/>
                  </a:cubicBezTo>
                  <a:cubicBezTo>
                    <a:pt x="150579" y="109424"/>
                    <a:pt x="141234" y="121232"/>
                    <a:pt x="130526" y="131735"/>
                  </a:cubicBezTo>
                  <a:cubicBezTo>
                    <a:pt x="121640" y="140693"/>
                    <a:pt x="111875" y="148735"/>
                    <a:pt x="101380" y="155738"/>
                  </a:cubicBezTo>
                </a:path>
              </a:pathLst>
            </a:custGeom>
            <a:solidFill>
              <a:srgbClr val="FFFFFF"/>
            </a:solidFill>
            <a:ln w="9525" cap="flat">
              <a:noFill/>
              <a:prstDash val="solid"/>
              <a:miter/>
            </a:ln>
          </p:spPr>
          <p:txBody>
            <a:bodyPr rtlCol="0" anchor="ctr"/>
            <a:lstStyle/>
            <a:p>
              <a:endParaRPr lang="fi-FI"/>
            </a:p>
          </p:txBody>
        </p:sp>
        <p:sp>
          <p:nvSpPr>
            <p:cNvPr id="122" name="Vapaamuotoinen: Muoto 121">
              <a:extLst>
                <a:ext uri="{FF2B5EF4-FFF2-40B4-BE49-F238E27FC236}">
                  <a16:creationId xmlns:a16="http://schemas.microsoft.com/office/drawing/2014/main" id="{CC8F040C-0825-441F-9691-16F54DAC49A9}"/>
                </a:ext>
              </a:extLst>
            </p:cNvPr>
            <p:cNvSpPr/>
            <p:nvPr/>
          </p:nvSpPr>
          <p:spPr>
            <a:xfrm>
              <a:off x="8872782" y="3392401"/>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23" name="Vapaamuotoinen: Muoto 122">
              <a:extLst>
                <a:ext uri="{FF2B5EF4-FFF2-40B4-BE49-F238E27FC236}">
                  <a16:creationId xmlns:a16="http://schemas.microsoft.com/office/drawing/2014/main" id="{CF1FE294-6C6A-4655-8073-58BBE59086B1}"/>
                </a:ext>
              </a:extLst>
            </p:cNvPr>
            <p:cNvSpPr/>
            <p:nvPr/>
          </p:nvSpPr>
          <p:spPr>
            <a:xfrm>
              <a:off x="9134966" y="4192366"/>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625 h 57150"/>
                <a:gd name="connsiteX4" fmla="*/ 18097 w 57150"/>
                <a:gd name="connsiteY4" fmla="*/ 53912 h 57150"/>
                <a:gd name="connsiteX5" fmla="*/ 34862 w 57150"/>
                <a:gd name="connsiteY5" fmla="*/ 34862 h 57150"/>
                <a:gd name="connsiteX6" fmla="*/ 53912 w 57150"/>
                <a:gd name="connsiteY6" fmla="*/ 18193 h 57150"/>
                <a:gd name="connsiteX7" fmla="*/ 51721 w 57150"/>
                <a:gd name="connsiteY7" fmla="*/ 17050 h 57150"/>
                <a:gd name="connsiteX8" fmla="*/ 30575 w 57150"/>
                <a:gd name="connsiteY8" fmla="*/ 75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670" y="14383"/>
                    <a:pt x="18669" y="18383"/>
                  </a:cubicBezTo>
                  <a:cubicBezTo>
                    <a:pt x="14669" y="22384"/>
                    <a:pt x="10763" y="26575"/>
                    <a:pt x="7144" y="30861"/>
                  </a:cubicBezTo>
                  <a:cubicBezTo>
                    <a:pt x="9548" y="38110"/>
                    <a:pt x="12742" y="45074"/>
                    <a:pt x="16669" y="51625"/>
                  </a:cubicBezTo>
                  <a:lnTo>
                    <a:pt x="18097" y="53912"/>
                  </a:lnTo>
                  <a:cubicBezTo>
                    <a:pt x="23211" y="47159"/>
                    <a:pt x="28814" y="40792"/>
                    <a:pt x="34862" y="34862"/>
                  </a:cubicBezTo>
                  <a:cubicBezTo>
                    <a:pt x="40815" y="28867"/>
                    <a:pt x="47180" y="23298"/>
                    <a:pt x="53912" y="18193"/>
                  </a:cubicBezTo>
                  <a:cubicBezTo>
                    <a:pt x="53144" y="17888"/>
                    <a:pt x="52410" y="17504"/>
                    <a:pt x="51721" y="17050"/>
                  </a:cubicBezTo>
                  <a:cubicBezTo>
                    <a:pt x="45037" y="13120"/>
                    <a:pt x="37947" y="9926"/>
                    <a:pt x="30575" y="7525"/>
                  </a:cubicBezTo>
                </a:path>
              </a:pathLst>
            </a:custGeom>
            <a:solidFill>
              <a:srgbClr val="FFFFFF"/>
            </a:solidFill>
            <a:ln w="9525" cap="flat">
              <a:noFill/>
              <a:prstDash val="solid"/>
              <a:miter/>
            </a:ln>
          </p:spPr>
          <p:txBody>
            <a:bodyPr rtlCol="0" anchor="ctr"/>
            <a:lstStyle/>
            <a:p>
              <a:endParaRPr lang="fi-FI"/>
            </a:p>
          </p:txBody>
        </p:sp>
        <p:sp>
          <p:nvSpPr>
            <p:cNvPr id="124" name="Vapaamuotoinen: Muoto 123">
              <a:extLst>
                <a:ext uri="{FF2B5EF4-FFF2-40B4-BE49-F238E27FC236}">
                  <a16:creationId xmlns:a16="http://schemas.microsoft.com/office/drawing/2014/main" id="{3CABE16E-20B4-4892-8A7A-8403F97D81A5}"/>
                </a:ext>
              </a:extLst>
            </p:cNvPr>
            <p:cNvSpPr/>
            <p:nvPr/>
          </p:nvSpPr>
          <p:spPr>
            <a:xfrm>
              <a:off x="9205070" y="4262184"/>
              <a:ext cx="95250" cy="95250"/>
            </a:xfrm>
            <a:custGeom>
              <a:avLst/>
              <a:gdLst>
                <a:gd name="connsiteX0" fmla="*/ 80772 w 95250"/>
                <a:gd name="connsiteY0" fmla="*/ 7144 h 95250"/>
                <a:gd name="connsiteX1" fmla="*/ 80772 w 95250"/>
                <a:gd name="connsiteY1" fmla="*/ 7144 h 95250"/>
                <a:gd name="connsiteX2" fmla="*/ 73343 w 95250"/>
                <a:gd name="connsiteY2" fmla="*/ 18478 h 95250"/>
                <a:gd name="connsiteX3" fmla="*/ 72581 w 95250"/>
                <a:gd name="connsiteY3" fmla="*/ 19526 h 95250"/>
                <a:gd name="connsiteX4" fmla="*/ 70199 w 95250"/>
                <a:gd name="connsiteY4" fmla="*/ 22860 h 95250"/>
                <a:gd name="connsiteX5" fmla="*/ 68485 w 95250"/>
                <a:gd name="connsiteY5" fmla="*/ 25146 h 95250"/>
                <a:gd name="connsiteX6" fmla="*/ 64294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577 w 95250"/>
                <a:gd name="connsiteY12" fmla="*/ 89535 h 95250"/>
                <a:gd name="connsiteX13" fmla="*/ 77248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0954"/>
                    <a:pt x="75914" y="14764"/>
                    <a:pt x="73343" y="18478"/>
                  </a:cubicBezTo>
                  <a:cubicBezTo>
                    <a:pt x="73113" y="18844"/>
                    <a:pt x="72858" y="19194"/>
                    <a:pt x="72581" y="19526"/>
                  </a:cubicBezTo>
                  <a:lnTo>
                    <a:pt x="70199" y="22860"/>
                  </a:lnTo>
                  <a:lnTo>
                    <a:pt x="68485" y="25146"/>
                  </a:lnTo>
                  <a:cubicBezTo>
                    <a:pt x="67056" y="26956"/>
                    <a:pt x="65723" y="28765"/>
                    <a:pt x="64294" y="30480"/>
                  </a:cubicBezTo>
                  <a:cubicBezTo>
                    <a:pt x="67723" y="43910"/>
                    <a:pt x="66770" y="54959"/>
                    <a:pt x="60770" y="60865"/>
                  </a:cubicBezTo>
                  <a:lnTo>
                    <a:pt x="60770" y="60865"/>
                  </a:lnTo>
                  <a:cubicBezTo>
                    <a:pt x="54959" y="66484"/>
                    <a:pt x="44006" y="67723"/>
                    <a:pt x="30480" y="64294"/>
                  </a:cubicBezTo>
                  <a:cubicBezTo>
                    <a:pt x="23065" y="70284"/>
                    <a:pt x="15270" y="75788"/>
                    <a:pt x="7144" y="80772"/>
                  </a:cubicBezTo>
                  <a:cubicBezTo>
                    <a:pt x="9239" y="81724"/>
                    <a:pt x="11240" y="82486"/>
                    <a:pt x="13335" y="83248"/>
                  </a:cubicBezTo>
                  <a:cubicBezTo>
                    <a:pt x="23296" y="87174"/>
                    <a:pt x="33874" y="89302"/>
                    <a:pt x="44577" y="89535"/>
                  </a:cubicBezTo>
                  <a:cubicBezTo>
                    <a:pt x="56685" y="90050"/>
                    <a:pt x="68481" y="85614"/>
                    <a:pt x="77248" y="77248"/>
                  </a:cubicBezTo>
                  <a:cubicBezTo>
                    <a:pt x="92297" y="62198"/>
                    <a:pt x="93250" y="36385"/>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125" name="Vapaamuotoinen: Muoto 124">
              <a:extLst>
                <a:ext uri="{FF2B5EF4-FFF2-40B4-BE49-F238E27FC236}">
                  <a16:creationId xmlns:a16="http://schemas.microsoft.com/office/drawing/2014/main" id="{FEA3CE4E-1E34-40C4-BEBC-CB477172FC62}"/>
                </a:ext>
              </a:extLst>
            </p:cNvPr>
            <p:cNvSpPr/>
            <p:nvPr/>
          </p:nvSpPr>
          <p:spPr>
            <a:xfrm>
              <a:off x="9096929" y="4261898"/>
              <a:ext cx="95250" cy="95250"/>
            </a:xfrm>
            <a:custGeom>
              <a:avLst/>
              <a:gdLst>
                <a:gd name="connsiteX0" fmla="*/ 35751 w 95250"/>
                <a:gd name="connsiteY0" fmla="*/ 60960 h 95250"/>
                <a:gd name="connsiteX1" fmla="*/ 32322 w 95250"/>
                <a:gd name="connsiteY1" fmla="*/ 30671 h 95250"/>
                <a:gd name="connsiteX2" fmla="*/ 15843 w 95250"/>
                <a:gd name="connsiteY2" fmla="*/ 7144 h 95250"/>
                <a:gd name="connsiteX3" fmla="*/ 19368 w 95250"/>
                <a:gd name="connsiteY3" fmla="*/ 77438 h 95250"/>
                <a:gd name="connsiteX4" fmla="*/ 89472 w 95250"/>
                <a:gd name="connsiteY4" fmla="*/ 80963 h 95250"/>
                <a:gd name="connsiteX5" fmla="*/ 66135 w 95250"/>
                <a:gd name="connsiteY5" fmla="*/ 64484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150"/>
                    <a:pt x="28988" y="44101"/>
                    <a:pt x="32322" y="30671"/>
                  </a:cubicBezTo>
                  <a:cubicBezTo>
                    <a:pt x="26308" y="23206"/>
                    <a:pt x="20803" y="15346"/>
                    <a:pt x="15843" y="7144"/>
                  </a:cubicBezTo>
                  <a:cubicBezTo>
                    <a:pt x="3271" y="36481"/>
                    <a:pt x="4223" y="62294"/>
                    <a:pt x="19368" y="77438"/>
                  </a:cubicBezTo>
                  <a:cubicBezTo>
                    <a:pt x="34513" y="92583"/>
                    <a:pt x="60230" y="93536"/>
                    <a:pt x="89472" y="80963"/>
                  </a:cubicBezTo>
                  <a:cubicBezTo>
                    <a:pt x="81310" y="76033"/>
                    <a:pt x="73512" y="70526"/>
                    <a:pt x="66135" y="64484"/>
                  </a:cubicBezTo>
                  <a:cubicBezTo>
                    <a:pt x="52705" y="67913"/>
                    <a:pt x="41751" y="66866"/>
                    <a:pt x="35751" y="60960"/>
                  </a:cubicBezTo>
                </a:path>
              </a:pathLst>
            </a:custGeom>
            <a:solidFill>
              <a:srgbClr val="FFFFFF"/>
            </a:solidFill>
            <a:ln w="9525" cap="flat">
              <a:noFill/>
              <a:prstDash val="solid"/>
              <a:miter/>
            </a:ln>
          </p:spPr>
          <p:txBody>
            <a:bodyPr rtlCol="0" anchor="ctr"/>
            <a:lstStyle/>
            <a:p>
              <a:endParaRPr lang="fi-FI"/>
            </a:p>
          </p:txBody>
        </p:sp>
        <p:sp>
          <p:nvSpPr>
            <p:cNvPr id="126" name="Vapaamuotoinen: Muoto 125">
              <a:extLst>
                <a:ext uri="{FF2B5EF4-FFF2-40B4-BE49-F238E27FC236}">
                  <a16:creationId xmlns:a16="http://schemas.microsoft.com/office/drawing/2014/main" id="{617A7DE4-6147-4C59-93B9-72F3A0FB5434}"/>
                </a:ext>
              </a:extLst>
            </p:cNvPr>
            <p:cNvSpPr/>
            <p:nvPr/>
          </p:nvSpPr>
          <p:spPr>
            <a:xfrm>
              <a:off x="9097347" y="4153880"/>
              <a:ext cx="200025" cy="180975"/>
            </a:xfrm>
            <a:custGeom>
              <a:avLst/>
              <a:gdLst>
                <a:gd name="connsiteX0" fmla="*/ 178779 w 200025"/>
                <a:gd name="connsiteY0" fmla="*/ 108780 h 180975"/>
                <a:gd name="connsiteX1" fmla="*/ 184875 w 200025"/>
                <a:gd name="connsiteY1" fmla="*/ 19721 h 180975"/>
                <a:gd name="connsiteX2" fmla="*/ 101913 w 200025"/>
                <a:gd name="connsiteY2" fmla="*/ 22484 h 180975"/>
                <a:gd name="connsiteX3" fmla="*/ 18950 w 200025"/>
                <a:gd name="connsiteY3" fmla="*/ 19721 h 180975"/>
                <a:gd name="connsiteX4" fmla="*/ 24570 w 200025"/>
                <a:gd name="connsiteY4" fmla="*/ 107923 h 180975"/>
                <a:gd name="connsiteX5" fmla="*/ 56288 w 200025"/>
                <a:gd name="connsiteY5" fmla="*/ 148404 h 180975"/>
                <a:gd name="connsiteX6" fmla="*/ 95626 w 200025"/>
                <a:gd name="connsiteY6" fmla="*/ 179456 h 180975"/>
                <a:gd name="connsiteX7" fmla="*/ 97722 w 200025"/>
                <a:gd name="connsiteY7" fmla="*/ 180503 h 180975"/>
                <a:gd name="connsiteX8" fmla="*/ 100579 w 200025"/>
                <a:gd name="connsiteY8" fmla="*/ 181170 h 180975"/>
                <a:gd name="connsiteX9" fmla="*/ 101913 w 200025"/>
                <a:gd name="connsiteY9" fmla="*/ 181170 h 180975"/>
                <a:gd name="connsiteX10" fmla="*/ 107913 w 200025"/>
                <a:gd name="connsiteY10" fmla="*/ 179551 h 180975"/>
                <a:gd name="connsiteX11" fmla="*/ 178779 w 200025"/>
                <a:gd name="connsiteY11" fmla="*/ 108685 h 180975"/>
                <a:gd name="connsiteX12" fmla="*/ 101913 w 200025"/>
                <a:gd name="connsiteY12" fmla="*/ 155834 h 180975"/>
                <a:gd name="connsiteX13" fmla="*/ 72766 w 200025"/>
                <a:gd name="connsiteY13" fmla="*/ 131831 h 180975"/>
                <a:gd name="connsiteX14" fmla="*/ 44191 w 200025"/>
                <a:gd name="connsiteY14" fmla="*/ 96017 h 180975"/>
                <a:gd name="connsiteX15" fmla="*/ 34666 w 200025"/>
                <a:gd name="connsiteY15" fmla="*/ 36104 h 180975"/>
                <a:gd name="connsiteX16" fmla="*/ 51049 w 200025"/>
                <a:gd name="connsiteY16" fmla="*/ 30675 h 180975"/>
                <a:gd name="connsiteX17" fmla="*/ 96198 w 200025"/>
                <a:gd name="connsiteY17" fmla="*/ 46201 h 180975"/>
                <a:gd name="connsiteX18" fmla="*/ 96198 w 200025"/>
                <a:gd name="connsiteY18" fmla="*/ 46201 h 180975"/>
                <a:gd name="connsiteX19" fmla="*/ 96198 w 200025"/>
                <a:gd name="connsiteY19" fmla="*/ 46201 h 180975"/>
                <a:gd name="connsiteX20" fmla="*/ 111533 w 200025"/>
                <a:gd name="connsiteY20" fmla="*/ 56583 h 180975"/>
                <a:gd name="connsiteX21" fmla="*/ 111533 w 200025"/>
                <a:gd name="connsiteY21" fmla="*/ 56583 h 180975"/>
                <a:gd name="connsiteX22" fmla="*/ 124582 w 200025"/>
                <a:gd name="connsiteY22" fmla="*/ 67537 h 180975"/>
                <a:gd name="connsiteX23" fmla="*/ 126201 w 200025"/>
                <a:gd name="connsiteY23" fmla="*/ 69061 h 180975"/>
                <a:gd name="connsiteX24" fmla="*/ 126773 w 200025"/>
                <a:gd name="connsiteY24" fmla="*/ 69632 h 180975"/>
                <a:gd name="connsiteX25" fmla="*/ 130488 w 200025"/>
                <a:gd name="connsiteY25" fmla="*/ 73252 h 180975"/>
                <a:gd name="connsiteX26" fmla="*/ 147252 w 200025"/>
                <a:gd name="connsiteY26" fmla="*/ 92302 h 180975"/>
                <a:gd name="connsiteX27" fmla="*/ 148299 w 200025"/>
                <a:gd name="connsiteY27" fmla="*/ 90683 h 180975"/>
                <a:gd name="connsiteX28" fmla="*/ 158491 w 200025"/>
                <a:gd name="connsiteY28" fmla="*/ 69251 h 180975"/>
                <a:gd name="connsiteX29" fmla="*/ 146966 w 200025"/>
                <a:gd name="connsiteY29" fmla="*/ 56774 h 180975"/>
                <a:gd name="connsiteX30" fmla="*/ 145061 w 200025"/>
                <a:gd name="connsiteY30" fmla="*/ 54869 h 180975"/>
                <a:gd name="connsiteX31" fmla="*/ 141537 w 200025"/>
                <a:gd name="connsiteY31" fmla="*/ 51630 h 180975"/>
                <a:gd name="connsiteX32" fmla="*/ 139822 w 200025"/>
                <a:gd name="connsiteY32" fmla="*/ 49916 h 180975"/>
                <a:gd name="connsiteX33" fmla="*/ 135441 w 200025"/>
                <a:gd name="connsiteY33" fmla="*/ 46106 h 180975"/>
                <a:gd name="connsiteX34" fmla="*/ 134774 w 200025"/>
                <a:gd name="connsiteY34" fmla="*/ 45534 h 180975"/>
                <a:gd name="connsiteX35" fmla="*/ 134774 w 200025"/>
                <a:gd name="connsiteY35" fmla="*/ 45534 h 180975"/>
                <a:gd name="connsiteX36" fmla="*/ 124392 w 200025"/>
                <a:gd name="connsiteY36" fmla="*/ 37057 h 180975"/>
                <a:gd name="connsiteX37" fmla="*/ 167921 w 200025"/>
                <a:gd name="connsiteY37" fmla="*/ 36104 h 180975"/>
                <a:gd name="connsiteX38" fmla="*/ 158396 w 200025"/>
                <a:gd name="connsiteY38" fmla="*/ 96684 h 180975"/>
                <a:gd name="connsiteX39" fmla="*/ 130678 w 200025"/>
                <a:gd name="connsiteY39" fmla="*/ 131831 h 180975"/>
                <a:gd name="connsiteX40" fmla="*/ 101532 w 200025"/>
                <a:gd name="connsiteY40" fmla="*/ 15583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779" y="108780"/>
                  </a:moveTo>
                  <a:cubicBezTo>
                    <a:pt x="200782" y="72109"/>
                    <a:pt x="203068" y="38010"/>
                    <a:pt x="184875" y="19721"/>
                  </a:cubicBezTo>
                  <a:cubicBezTo>
                    <a:pt x="166683" y="1434"/>
                    <a:pt x="136298" y="3720"/>
                    <a:pt x="101913" y="22484"/>
                  </a:cubicBezTo>
                  <a:cubicBezTo>
                    <a:pt x="67527" y="3434"/>
                    <a:pt x="36095" y="2577"/>
                    <a:pt x="18950" y="19721"/>
                  </a:cubicBezTo>
                  <a:cubicBezTo>
                    <a:pt x="1805" y="36867"/>
                    <a:pt x="3043" y="71633"/>
                    <a:pt x="24570" y="107923"/>
                  </a:cubicBezTo>
                  <a:cubicBezTo>
                    <a:pt x="33402" y="122694"/>
                    <a:pt x="44058" y="136295"/>
                    <a:pt x="56288" y="148404"/>
                  </a:cubicBezTo>
                  <a:cubicBezTo>
                    <a:pt x="68125" y="160276"/>
                    <a:pt x="81330" y="170699"/>
                    <a:pt x="95626" y="179456"/>
                  </a:cubicBezTo>
                  <a:cubicBezTo>
                    <a:pt x="96285" y="179880"/>
                    <a:pt x="96987" y="180232"/>
                    <a:pt x="97722" y="180503"/>
                  </a:cubicBezTo>
                  <a:cubicBezTo>
                    <a:pt x="98638" y="180860"/>
                    <a:pt x="99600" y="181084"/>
                    <a:pt x="100579" y="181170"/>
                  </a:cubicBezTo>
                  <a:lnTo>
                    <a:pt x="101913" y="181170"/>
                  </a:lnTo>
                  <a:cubicBezTo>
                    <a:pt x="104023" y="181185"/>
                    <a:pt x="106097" y="180626"/>
                    <a:pt x="107913" y="179551"/>
                  </a:cubicBezTo>
                  <a:cubicBezTo>
                    <a:pt x="136793" y="161847"/>
                    <a:pt x="161076" y="137565"/>
                    <a:pt x="178779" y="108685"/>
                  </a:cubicBezTo>
                  <a:moveTo>
                    <a:pt x="101913" y="155834"/>
                  </a:moveTo>
                  <a:cubicBezTo>
                    <a:pt x="91417" y="148830"/>
                    <a:pt x="81653" y="140788"/>
                    <a:pt x="72766" y="131831"/>
                  </a:cubicBezTo>
                  <a:cubicBezTo>
                    <a:pt x="61786" y="121130"/>
                    <a:pt x="52187" y="109099"/>
                    <a:pt x="44191" y="96017"/>
                  </a:cubicBezTo>
                  <a:cubicBezTo>
                    <a:pt x="28856" y="70013"/>
                    <a:pt x="25141" y="46011"/>
                    <a:pt x="34666" y="36104"/>
                  </a:cubicBezTo>
                  <a:cubicBezTo>
                    <a:pt x="39208" y="32224"/>
                    <a:pt x="45089" y="30275"/>
                    <a:pt x="51049" y="30675"/>
                  </a:cubicBezTo>
                  <a:cubicBezTo>
                    <a:pt x="67149" y="32050"/>
                    <a:pt x="82658" y="37383"/>
                    <a:pt x="96198" y="46201"/>
                  </a:cubicBezTo>
                  <a:cubicBezTo>
                    <a:pt x="96198" y="46201"/>
                    <a:pt x="95721" y="46201"/>
                    <a:pt x="96198" y="46201"/>
                  </a:cubicBezTo>
                  <a:lnTo>
                    <a:pt x="96198" y="46201"/>
                  </a:lnTo>
                  <a:cubicBezTo>
                    <a:pt x="101055" y="49249"/>
                    <a:pt x="106771" y="52964"/>
                    <a:pt x="111533" y="56583"/>
                  </a:cubicBezTo>
                  <a:lnTo>
                    <a:pt x="111533" y="56583"/>
                  </a:lnTo>
                  <a:cubicBezTo>
                    <a:pt x="116010" y="60012"/>
                    <a:pt x="120296" y="63632"/>
                    <a:pt x="124582" y="67537"/>
                  </a:cubicBezTo>
                  <a:lnTo>
                    <a:pt x="126201" y="69061"/>
                  </a:lnTo>
                  <a:lnTo>
                    <a:pt x="126773" y="69632"/>
                  </a:lnTo>
                  <a:lnTo>
                    <a:pt x="130488" y="73252"/>
                  </a:lnTo>
                  <a:cubicBezTo>
                    <a:pt x="136486" y="79228"/>
                    <a:pt x="142086" y="85592"/>
                    <a:pt x="147252" y="92302"/>
                  </a:cubicBezTo>
                  <a:cubicBezTo>
                    <a:pt x="147655" y="91799"/>
                    <a:pt x="148006" y="91256"/>
                    <a:pt x="148299" y="90683"/>
                  </a:cubicBezTo>
                  <a:cubicBezTo>
                    <a:pt x="152468" y="83932"/>
                    <a:pt x="155886" y="76745"/>
                    <a:pt x="158491" y="69251"/>
                  </a:cubicBezTo>
                  <a:cubicBezTo>
                    <a:pt x="154872" y="64965"/>
                    <a:pt x="150966" y="60774"/>
                    <a:pt x="146966" y="56774"/>
                  </a:cubicBezTo>
                  <a:lnTo>
                    <a:pt x="145061" y="54869"/>
                  </a:lnTo>
                  <a:lnTo>
                    <a:pt x="141537" y="51630"/>
                  </a:lnTo>
                  <a:lnTo>
                    <a:pt x="139822" y="49916"/>
                  </a:lnTo>
                  <a:lnTo>
                    <a:pt x="135441" y="46106"/>
                  </a:lnTo>
                  <a:lnTo>
                    <a:pt x="134774" y="45534"/>
                  </a:lnTo>
                  <a:lnTo>
                    <a:pt x="134774" y="45534"/>
                  </a:lnTo>
                  <a:cubicBezTo>
                    <a:pt x="131345" y="42581"/>
                    <a:pt x="127916" y="39724"/>
                    <a:pt x="124392" y="37057"/>
                  </a:cubicBezTo>
                  <a:cubicBezTo>
                    <a:pt x="143442" y="29056"/>
                    <a:pt x="160110" y="28389"/>
                    <a:pt x="167921" y="36104"/>
                  </a:cubicBezTo>
                  <a:cubicBezTo>
                    <a:pt x="177446" y="46106"/>
                    <a:pt x="174017" y="70395"/>
                    <a:pt x="158396" y="96684"/>
                  </a:cubicBezTo>
                  <a:cubicBezTo>
                    <a:pt x="150638" y="109496"/>
                    <a:pt x="141329" y="121301"/>
                    <a:pt x="130678" y="131831"/>
                  </a:cubicBezTo>
                  <a:cubicBezTo>
                    <a:pt x="121792" y="140789"/>
                    <a:pt x="112027" y="148830"/>
                    <a:pt x="101532" y="155834"/>
                  </a:cubicBezTo>
                </a:path>
              </a:pathLst>
            </a:custGeom>
            <a:solidFill>
              <a:srgbClr val="FFFFFF"/>
            </a:solidFill>
            <a:ln w="9525" cap="flat">
              <a:noFill/>
              <a:prstDash val="solid"/>
              <a:miter/>
            </a:ln>
          </p:spPr>
          <p:txBody>
            <a:bodyPr rtlCol="0" anchor="ctr"/>
            <a:lstStyle/>
            <a:p>
              <a:endParaRPr lang="fi-FI"/>
            </a:p>
          </p:txBody>
        </p:sp>
        <p:sp>
          <p:nvSpPr>
            <p:cNvPr id="127" name="Vapaamuotoinen: Muoto 126">
              <a:extLst>
                <a:ext uri="{FF2B5EF4-FFF2-40B4-BE49-F238E27FC236}">
                  <a16:creationId xmlns:a16="http://schemas.microsoft.com/office/drawing/2014/main" id="{AA0454A8-5CCC-4A8F-8B50-27C437EF3101}"/>
                </a:ext>
              </a:extLst>
            </p:cNvPr>
            <p:cNvSpPr/>
            <p:nvPr/>
          </p:nvSpPr>
          <p:spPr>
            <a:xfrm>
              <a:off x="9416374" y="3935608"/>
              <a:ext cx="95250" cy="95250"/>
            </a:xfrm>
            <a:custGeom>
              <a:avLst/>
              <a:gdLst>
                <a:gd name="connsiteX0" fmla="*/ 93020 w 95250"/>
                <a:gd name="connsiteY0" fmla="*/ 26348 h 95250"/>
                <a:gd name="connsiteX1" fmla="*/ 26345 w 95250"/>
                <a:gd name="connsiteY1" fmla="*/ 93595 h 95250"/>
                <a:gd name="connsiteX2" fmla="*/ 10438 w 95250"/>
                <a:gd name="connsiteY2" fmla="*/ 93595 h 95250"/>
                <a:gd name="connsiteX3" fmla="*/ 10438 w 95250"/>
                <a:gd name="connsiteY3" fmla="*/ 77688 h 95250"/>
                <a:gd name="connsiteX4" fmla="*/ 77685 w 95250"/>
                <a:gd name="connsiteY4" fmla="*/ 10442 h 95250"/>
                <a:gd name="connsiteX5" fmla="*/ 93580 w 95250"/>
                <a:gd name="connsiteY5" fmla="*/ 10430 h 95250"/>
                <a:gd name="connsiteX6" fmla="*/ 93591 w 95250"/>
                <a:gd name="connsiteY6" fmla="*/ 10442 h 95250"/>
                <a:gd name="connsiteX7" fmla="*/ 93739 w 95250"/>
                <a:gd name="connsiteY7" fmla="*/ 26201 h 95250"/>
                <a:gd name="connsiteX8" fmla="*/ 93591 w 95250"/>
                <a:gd name="connsiteY8" fmla="*/ 2634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020" y="26348"/>
                  </a:moveTo>
                  <a:lnTo>
                    <a:pt x="26345" y="93595"/>
                  </a:lnTo>
                  <a:cubicBezTo>
                    <a:pt x="21953" y="97987"/>
                    <a:pt x="14831" y="97987"/>
                    <a:pt x="10438" y="93595"/>
                  </a:cubicBezTo>
                  <a:cubicBezTo>
                    <a:pt x="6046" y="89202"/>
                    <a:pt x="6046" y="82080"/>
                    <a:pt x="10438" y="77688"/>
                  </a:cubicBezTo>
                  <a:lnTo>
                    <a:pt x="77685" y="10442"/>
                  </a:lnTo>
                  <a:cubicBezTo>
                    <a:pt x="82071" y="6049"/>
                    <a:pt x="89187" y="6044"/>
                    <a:pt x="93580" y="10430"/>
                  </a:cubicBezTo>
                  <a:cubicBezTo>
                    <a:pt x="93584" y="10434"/>
                    <a:pt x="93588" y="10438"/>
                    <a:pt x="93591" y="10442"/>
                  </a:cubicBezTo>
                  <a:cubicBezTo>
                    <a:pt x="97984" y="14753"/>
                    <a:pt x="98050" y="21809"/>
                    <a:pt x="93739" y="26201"/>
                  </a:cubicBezTo>
                  <a:cubicBezTo>
                    <a:pt x="93690" y="26251"/>
                    <a:pt x="93641" y="26300"/>
                    <a:pt x="93591" y="26348"/>
                  </a:cubicBezTo>
                </a:path>
              </a:pathLst>
            </a:custGeom>
            <a:solidFill>
              <a:srgbClr val="FFFFFF"/>
            </a:solidFill>
            <a:ln w="9525" cap="flat">
              <a:noFill/>
              <a:prstDash val="solid"/>
              <a:miter/>
            </a:ln>
          </p:spPr>
          <p:txBody>
            <a:bodyPr rtlCol="0" anchor="ctr"/>
            <a:lstStyle/>
            <a:p>
              <a:endParaRPr lang="fi-FI"/>
            </a:p>
          </p:txBody>
        </p:sp>
        <p:sp>
          <p:nvSpPr>
            <p:cNvPr id="128" name="Vapaamuotoinen: Muoto 127">
              <a:extLst>
                <a:ext uri="{FF2B5EF4-FFF2-40B4-BE49-F238E27FC236}">
                  <a16:creationId xmlns:a16="http://schemas.microsoft.com/office/drawing/2014/main" id="{4C062B0E-3E6E-470C-9694-D25B0A6AD822}"/>
                </a:ext>
              </a:extLst>
            </p:cNvPr>
            <p:cNvSpPr/>
            <p:nvPr/>
          </p:nvSpPr>
          <p:spPr>
            <a:xfrm>
              <a:off x="8874402" y="3933992"/>
              <a:ext cx="95250" cy="95250"/>
            </a:xfrm>
            <a:custGeom>
              <a:avLst/>
              <a:gdLst>
                <a:gd name="connsiteX0" fmla="*/ 93591 w 95250"/>
                <a:gd name="connsiteY0" fmla="*/ 93687 h 95250"/>
                <a:gd name="connsiteX1" fmla="*/ 77696 w 95250"/>
                <a:gd name="connsiteY1" fmla="*/ 93698 h 95250"/>
                <a:gd name="connsiteX2" fmla="*/ 77685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780 h 95250"/>
                <a:gd name="connsiteX7" fmla="*/ 93603 w 95250"/>
                <a:gd name="connsiteY7" fmla="*/ 93675 h 95250"/>
                <a:gd name="connsiteX8" fmla="*/ 93591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687"/>
                  </a:moveTo>
                  <a:cubicBezTo>
                    <a:pt x="89205" y="98079"/>
                    <a:pt x="82089" y="98084"/>
                    <a:pt x="77696" y="93698"/>
                  </a:cubicBezTo>
                  <a:cubicBezTo>
                    <a:pt x="77692" y="93694"/>
                    <a:pt x="77689" y="93690"/>
                    <a:pt x="77685" y="93687"/>
                  </a:cubicBezTo>
                  <a:lnTo>
                    <a:pt x="10438" y="26345"/>
                  </a:lnTo>
                  <a:cubicBezTo>
                    <a:pt x="6046" y="21953"/>
                    <a:pt x="6046" y="14831"/>
                    <a:pt x="10438" y="10438"/>
                  </a:cubicBezTo>
                  <a:cubicBezTo>
                    <a:pt x="14831" y="6046"/>
                    <a:pt x="21952" y="6046"/>
                    <a:pt x="26345" y="10438"/>
                  </a:cubicBezTo>
                  <a:lnTo>
                    <a:pt x="93591" y="77780"/>
                  </a:lnTo>
                  <a:cubicBezTo>
                    <a:pt x="97984" y="82166"/>
                    <a:pt x="97989" y="89282"/>
                    <a:pt x="93603" y="93675"/>
                  </a:cubicBezTo>
                  <a:cubicBezTo>
                    <a:pt x="93599" y="93679"/>
                    <a:pt x="93595" y="93683"/>
                    <a:pt x="93591" y="93687"/>
                  </a:cubicBezTo>
                </a:path>
              </a:pathLst>
            </a:custGeom>
            <a:solidFill>
              <a:srgbClr val="FFFFFF"/>
            </a:solidFill>
            <a:ln w="9525" cap="flat">
              <a:noFill/>
              <a:prstDash val="solid"/>
              <a:miter/>
            </a:ln>
          </p:spPr>
          <p:txBody>
            <a:bodyPr rtlCol="0" anchor="ctr"/>
            <a:lstStyle/>
            <a:p>
              <a:endParaRPr lang="fi-FI"/>
            </a:p>
          </p:txBody>
        </p:sp>
        <p:sp>
          <p:nvSpPr>
            <p:cNvPr id="129" name="Vapaamuotoinen: Muoto 128">
              <a:extLst>
                <a:ext uri="{FF2B5EF4-FFF2-40B4-BE49-F238E27FC236}">
                  <a16:creationId xmlns:a16="http://schemas.microsoft.com/office/drawing/2014/main" id="{BA78D3FE-90B2-4E03-B05C-CD01CE2D9E64}"/>
                </a:ext>
              </a:extLst>
            </p:cNvPr>
            <p:cNvSpPr/>
            <p:nvPr/>
          </p:nvSpPr>
          <p:spPr>
            <a:xfrm>
              <a:off x="9678653" y="4735672"/>
              <a:ext cx="57150" cy="57150"/>
            </a:xfrm>
            <a:custGeom>
              <a:avLst/>
              <a:gdLst>
                <a:gd name="connsiteX0" fmla="*/ 30766 w 57150"/>
                <a:gd name="connsiteY0" fmla="*/ 7144 h 57150"/>
                <a:gd name="connsiteX1" fmla="*/ 18669 w 57150"/>
                <a:gd name="connsiteY1" fmla="*/ 18383 h 57150"/>
                <a:gd name="connsiteX2" fmla="*/ 7144 w 57150"/>
                <a:gd name="connsiteY2" fmla="*/ 30766 h 57150"/>
                <a:gd name="connsiteX3" fmla="*/ 16669 w 57150"/>
                <a:gd name="connsiteY3" fmla="*/ 51625 h 57150"/>
                <a:gd name="connsiteX4" fmla="*/ 18002 w 57150"/>
                <a:gd name="connsiteY4" fmla="*/ 53912 h 57150"/>
                <a:gd name="connsiteX5" fmla="*/ 34862 w 57150"/>
                <a:gd name="connsiteY5" fmla="*/ 34862 h 57150"/>
                <a:gd name="connsiteX6" fmla="*/ 53912 w 57150"/>
                <a:gd name="connsiteY6" fmla="*/ 18288 h 57150"/>
                <a:gd name="connsiteX7" fmla="*/ 51816 w 57150"/>
                <a:gd name="connsiteY7" fmla="*/ 17145 h 57150"/>
                <a:gd name="connsiteX8" fmla="*/ 30671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383"/>
                    <a:pt x="18669" y="18383"/>
                  </a:cubicBezTo>
                  <a:cubicBezTo>
                    <a:pt x="14764" y="22384"/>
                    <a:pt x="10763" y="26575"/>
                    <a:pt x="7144" y="30766"/>
                  </a:cubicBezTo>
                  <a:cubicBezTo>
                    <a:pt x="9527" y="38054"/>
                    <a:pt x="12722" y="45051"/>
                    <a:pt x="16669" y="51625"/>
                  </a:cubicBezTo>
                  <a:cubicBezTo>
                    <a:pt x="16669" y="52388"/>
                    <a:pt x="17526" y="53149"/>
                    <a:pt x="18002" y="53912"/>
                  </a:cubicBezTo>
                  <a:cubicBezTo>
                    <a:pt x="23203" y="47203"/>
                    <a:pt x="28835" y="40839"/>
                    <a:pt x="34862" y="34862"/>
                  </a:cubicBezTo>
                  <a:cubicBezTo>
                    <a:pt x="40836" y="28919"/>
                    <a:pt x="47200" y="23383"/>
                    <a:pt x="53912" y="18288"/>
                  </a:cubicBezTo>
                  <a:cubicBezTo>
                    <a:pt x="53194" y="17944"/>
                    <a:pt x="52494" y="17563"/>
                    <a:pt x="51816" y="17145"/>
                  </a:cubicBezTo>
                  <a:cubicBezTo>
                    <a:pt x="45132" y="13215"/>
                    <a:pt x="38042" y="10021"/>
                    <a:pt x="30671" y="7620"/>
                  </a:cubicBezTo>
                </a:path>
              </a:pathLst>
            </a:custGeom>
            <a:solidFill>
              <a:srgbClr val="FFFFFF"/>
            </a:solidFill>
            <a:ln w="9525" cap="flat">
              <a:noFill/>
              <a:prstDash val="solid"/>
              <a:miter/>
            </a:ln>
          </p:spPr>
          <p:txBody>
            <a:bodyPr rtlCol="0" anchor="ctr"/>
            <a:lstStyle/>
            <a:p>
              <a:endParaRPr lang="fi-FI"/>
            </a:p>
          </p:txBody>
        </p:sp>
        <p:sp>
          <p:nvSpPr>
            <p:cNvPr id="130" name="Vapaamuotoinen: Muoto 129">
              <a:extLst>
                <a:ext uri="{FF2B5EF4-FFF2-40B4-BE49-F238E27FC236}">
                  <a16:creationId xmlns:a16="http://schemas.microsoft.com/office/drawing/2014/main" id="{A8521DC9-6683-4604-ABF6-7328B4B2DCEA}"/>
                </a:ext>
              </a:extLst>
            </p:cNvPr>
            <p:cNvSpPr/>
            <p:nvPr/>
          </p:nvSpPr>
          <p:spPr>
            <a:xfrm>
              <a:off x="9748376" y="4805490"/>
              <a:ext cx="95250" cy="95250"/>
            </a:xfrm>
            <a:custGeom>
              <a:avLst/>
              <a:gdLst>
                <a:gd name="connsiteX0" fmla="*/ 80772 w 95250"/>
                <a:gd name="connsiteY0" fmla="*/ 7144 h 95250"/>
                <a:gd name="connsiteX1" fmla="*/ 80772 w 95250"/>
                <a:gd name="connsiteY1" fmla="*/ 7144 h 95250"/>
                <a:gd name="connsiteX2" fmla="*/ 73343 w 95250"/>
                <a:gd name="connsiteY2" fmla="*/ 18479 h 95250"/>
                <a:gd name="connsiteX3" fmla="*/ 72581 w 95250"/>
                <a:gd name="connsiteY3" fmla="*/ 19526 h 95250"/>
                <a:gd name="connsiteX4" fmla="*/ 70199 w 95250"/>
                <a:gd name="connsiteY4" fmla="*/ 22860 h 95250"/>
                <a:gd name="connsiteX5" fmla="*/ 68389 w 95250"/>
                <a:gd name="connsiteY5" fmla="*/ 25146 h 95250"/>
                <a:gd name="connsiteX6" fmla="*/ 64294 w 95250"/>
                <a:gd name="connsiteY6" fmla="*/ 30480 h 95250"/>
                <a:gd name="connsiteX7" fmla="*/ 60770 w 95250"/>
                <a:gd name="connsiteY7" fmla="*/ 60865 h 95250"/>
                <a:gd name="connsiteX8" fmla="*/ 60770 w 95250"/>
                <a:gd name="connsiteY8" fmla="*/ 60865 h 95250"/>
                <a:gd name="connsiteX9" fmla="*/ 30385 w 95250"/>
                <a:gd name="connsiteY9" fmla="*/ 64294 h 95250"/>
                <a:gd name="connsiteX10" fmla="*/ 7144 w 95250"/>
                <a:gd name="connsiteY10" fmla="*/ 80772 h 95250"/>
                <a:gd name="connsiteX11" fmla="*/ 13240 w 95250"/>
                <a:gd name="connsiteY11" fmla="*/ 83249 h 95250"/>
                <a:gd name="connsiteX12" fmla="*/ 44577 w 95250"/>
                <a:gd name="connsiteY12" fmla="*/ 89535 h 95250"/>
                <a:gd name="connsiteX13" fmla="*/ 77248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0954"/>
                    <a:pt x="75914" y="14764"/>
                    <a:pt x="73343" y="18479"/>
                  </a:cubicBezTo>
                  <a:cubicBezTo>
                    <a:pt x="73058" y="18804"/>
                    <a:pt x="72803" y="19155"/>
                    <a:pt x="72581" y="19526"/>
                  </a:cubicBezTo>
                  <a:lnTo>
                    <a:pt x="70199" y="22860"/>
                  </a:lnTo>
                  <a:lnTo>
                    <a:pt x="68389" y="25146"/>
                  </a:lnTo>
                  <a:lnTo>
                    <a:pt x="64294" y="30480"/>
                  </a:lnTo>
                  <a:cubicBezTo>
                    <a:pt x="67723" y="43910"/>
                    <a:pt x="66675" y="54959"/>
                    <a:pt x="60770" y="60865"/>
                  </a:cubicBezTo>
                  <a:lnTo>
                    <a:pt x="60770" y="60865"/>
                  </a:lnTo>
                  <a:cubicBezTo>
                    <a:pt x="54959" y="66485"/>
                    <a:pt x="44005" y="67628"/>
                    <a:pt x="30385" y="64294"/>
                  </a:cubicBezTo>
                  <a:cubicBezTo>
                    <a:pt x="23002" y="70283"/>
                    <a:pt x="15239" y="75787"/>
                    <a:pt x="7144" y="80772"/>
                  </a:cubicBezTo>
                  <a:lnTo>
                    <a:pt x="13240" y="83249"/>
                  </a:lnTo>
                  <a:cubicBezTo>
                    <a:pt x="23236" y="87166"/>
                    <a:pt x="33844" y="89294"/>
                    <a:pt x="44577" y="89535"/>
                  </a:cubicBezTo>
                  <a:cubicBezTo>
                    <a:pt x="56685" y="90051"/>
                    <a:pt x="68481" y="85614"/>
                    <a:pt x="77248" y="77248"/>
                  </a:cubicBezTo>
                  <a:cubicBezTo>
                    <a:pt x="92297" y="62198"/>
                    <a:pt x="93250"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131" name="Vapaamuotoinen: Muoto 130">
              <a:extLst>
                <a:ext uri="{FF2B5EF4-FFF2-40B4-BE49-F238E27FC236}">
                  <a16:creationId xmlns:a16="http://schemas.microsoft.com/office/drawing/2014/main" id="{49D3D27B-423E-4B83-8DAC-9502DD48345F}"/>
                </a:ext>
              </a:extLst>
            </p:cNvPr>
            <p:cNvSpPr/>
            <p:nvPr/>
          </p:nvSpPr>
          <p:spPr>
            <a:xfrm>
              <a:off x="9640173" y="4805204"/>
              <a:ext cx="95250" cy="95250"/>
            </a:xfrm>
            <a:custGeom>
              <a:avLst/>
              <a:gdLst>
                <a:gd name="connsiteX0" fmla="*/ 35813 w 95250"/>
                <a:gd name="connsiteY0" fmla="*/ 60960 h 95250"/>
                <a:gd name="connsiteX1" fmla="*/ 32385 w 95250"/>
                <a:gd name="connsiteY1" fmla="*/ 30575 h 95250"/>
                <a:gd name="connsiteX2" fmla="*/ 15811 w 95250"/>
                <a:gd name="connsiteY2" fmla="*/ 7144 h 95250"/>
                <a:gd name="connsiteX3" fmla="*/ 19335 w 95250"/>
                <a:gd name="connsiteY3" fmla="*/ 77438 h 95250"/>
                <a:gd name="connsiteX4" fmla="*/ 89535 w 95250"/>
                <a:gd name="connsiteY4" fmla="*/ 80963 h 95250"/>
                <a:gd name="connsiteX5" fmla="*/ 66198 w 95250"/>
                <a:gd name="connsiteY5" fmla="*/ 64484 h 95250"/>
                <a:gd name="connsiteX6" fmla="*/ 35813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13" y="60960"/>
                  </a:moveTo>
                  <a:cubicBezTo>
                    <a:pt x="30003" y="55150"/>
                    <a:pt x="29051" y="44005"/>
                    <a:pt x="32385" y="30575"/>
                  </a:cubicBezTo>
                  <a:cubicBezTo>
                    <a:pt x="26310" y="23168"/>
                    <a:pt x="20772" y="15338"/>
                    <a:pt x="15811" y="7144"/>
                  </a:cubicBezTo>
                  <a:cubicBezTo>
                    <a:pt x="3238" y="36386"/>
                    <a:pt x="4286" y="62294"/>
                    <a:pt x="19335" y="77438"/>
                  </a:cubicBezTo>
                  <a:cubicBezTo>
                    <a:pt x="34385" y="92583"/>
                    <a:pt x="60293" y="93440"/>
                    <a:pt x="89535" y="80963"/>
                  </a:cubicBezTo>
                  <a:cubicBezTo>
                    <a:pt x="81394" y="76001"/>
                    <a:pt x="73597" y="70496"/>
                    <a:pt x="66198" y="64484"/>
                  </a:cubicBezTo>
                  <a:cubicBezTo>
                    <a:pt x="52768" y="67913"/>
                    <a:pt x="41719" y="66866"/>
                    <a:pt x="35813" y="60960"/>
                  </a:cubicBezTo>
                </a:path>
              </a:pathLst>
            </a:custGeom>
            <a:solidFill>
              <a:srgbClr val="FFFFFF"/>
            </a:solidFill>
            <a:ln w="9525" cap="flat">
              <a:noFill/>
              <a:prstDash val="solid"/>
              <a:miter/>
            </a:ln>
          </p:spPr>
          <p:txBody>
            <a:bodyPr rtlCol="0" anchor="ctr"/>
            <a:lstStyle/>
            <a:p>
              <a:endParaRPr lang="fi-FI"/>
            </a:p>
          </p:txBody>
        </p:sp>
        <p:sp>
          <p:nvSpPr>
            <p:cNvPr id="132" name="Vapaamuotoinen: Muoto 131">
              <a:extLst>
                <a:ext uri="{FF2B5EF4-FFF2-40B4-BE49-F238E27FC236}">
                  <a16:creationId xmlns:a16="http://schemas.microsoft.com/office/drawing/2014/main" id="{D67E5F85-D4BC-4274-B6DF-77135BD1B774}"/>
                </a:ext>
              </a:extLst>
            </p:cNvPr>
            <p:cNvSpPr/>
            <p:nvPr/>
          </p:nvSpPr>
          <p:spPr>
            <a:xfrm>
              <a:off x="9640561" y="4697510"/>
              <a:ext cx="200025" cy="180975"/>
            </a:xfrm>
            <a:custGeom>
              <a:avLst/>
              <a:gdLst>
                <a:gd name="connsiteX0" fmla="*/ 178872 w 200025"/>
                <a:gd name="connsiteY0" fmla="*/ 108647 h 180975"/>
                <a:gd name="connsiteX1" fmla="*/ 184968 w 200025"/>
                <a:gd name="connsiteY1" fmla="*/ 19684 h 180975"/>
                <a:gd name="connsiteX2" fmla="*/ 102005 w 200025"/>
                <a:gd name="connsiteY2" fmla="*/ 22446 h 180975"/>
                <a:gd name="connsiteX3" fmla="*/ 18947 w 200025"/>
                <a:gd name="connsiteY3" fmla="*/ 19684 h 180975"/>
                <a:gd name="connsiteX4" fmla="*/ 24662 w 200025"/>
                <a:gd name="connsiteY4" fmla="*/ 107885 h 180975"/>
                <a:gd name="connsiteX5" fmla="*/ 95719 w 200025"/>
                <a:gd name="connsiteY5" fmla="*/ 179418 h 180975"/>
                <a:gd name="connsiteX6" fmla="*/ 97814 w 200025"/>
                <a:gd name="connsiteY6" fmla="*/ 180466 h 180975"/>
                <a:gd name="connsiteX7" fmla="*/ 100672 w 200025"/>
                <a:gd name="connsiteY7" fmla="*/ 181132 h 180975"/>
                <a:gd name="connsiteX8" fmla="*/ 102005 w 200025"/>
                <a:gd name="connsiteY8" fmla="*/ 181132 h 180975"/>
                <a:gd name="connsiteX9" fmla="*/ 107911 w 200025"/>
                <a:gd name="connsiteY9" fmla="*/ 179513 h 180975"/>
                <a:gd name="connsiteX10" fmla="*/ 178872 w 200025"/>
                <a:gd name="connsiteY10" fmla="*/ 108551 h 180975"/>
                <a:gd name="connsiteX11" fmla="*/ 102005 w 200025"/>
                <a:gd name="connsiteY11" fmla="*/ 156177 h 180975"/>
                <a:gd name="connsiteX12" fmla="*/ 72859 w 200025"/>
                <a:gd name="connsiteY12" fmla="*/ 132174 h 180975"/>
                <a:gd name="connsiteX13" fmla="*/ 44284 w 200025"/>
                <a:gd name="connsiteY13" fmla="*/ 96265 h 180975"/>
                <a:gd name="connsiteX14" fmla="*/ 34759 w 200025"/>
                <a:gd name="connsiteY14" fmla="*/ 36448 h 180975"/>
                <a:gd name="connsiteX15" fmla="*/ 51142 w 200025"/>
                <a:gd name="connsiteY15" fmla="*/ 30923 h 180975"/>
                <a:gd name="connsiteX16" fmla="*/ 96290 w 200025"/>
                <a:gd name="connsiteY16" fmla="*/ 46544 h 180975"/>
                <a:gd name="connsiteX17" fmla="*/ 96290 w 200025"/>
                <a:gd name="connsiteY17" fmla="*/ 46544 h 180975"/>
                <a:gd name="connsiteX18" fmla="*/ 96290 w 200025"/>
                <a:gd name="connsiteY18" fmla="*/ 46544 h 180975"/>
                <a:gd name="connsiteX19" fmla="*/ 111530 w 200025"/>
                <a:gd name="connsiteY19" fmla="*/ 56926 h 180975"/>
                <a:gd name="connsiteX20" fmla="*/ 111530 w 200025"/>
                <a:gd name="connsiteY20" fmla="*/ 56926 h 180975"/>
                <a:gd name="connsiteX21" fmla="*/ 124580 w 200025"/>
                <a:gd name="connsiteY21" fmla="*/ 67880 h 180975"/>
                <a:gd name="connsiteX22" fmla="*/ 126199 w 200025"/>
                <a:gd name="connsiteY22" fmla="*/ 69404 h 180975"/>
                <a:gd name="connsiteX23" fmla="*/ 126770 w 200025"/>
                <a:gd name="connsiteY23" fmla="*/ 69976 h 180975"/>
                <a:gd name="connsiteX24" fmla="*/ 130485 w 200025"/>
                <a:gd name="connsiteY24" fmla="*/ 73500 h 180975"/>
                <a:gd name="connsiteX25" fmla="*/ 147249 w 200025"/>
                <a:gd name="connsiteY25" fmla="*/ 92550 h 180975"/>
                <a:gd name="connsiteX26" fmla="*/ 148297 w 200025"/>
                <a:gd name="connsiteY26" fmla="*/ 90931 h 180975"/>
                <a:gd name="connsiteX27" fmla="*/ 158489 w 200025"/>
                <a:gd name="connsiteY27" fmla="*/ 69499 h 180975"/>
                <a:gd name="connsiteX28" fmla="*/ 146963 w 200025"/>
                <a:gd name="connsiteY28" fmla="*/ 57021 h 180975"/>
                <a:gd name="connsiteX29" fmla="*/ 144963 w 200025"/>
                <a:gd name="connsiteY29" fmla="*/ 55117 h 180975"/>
                <a:gd name="connsiteX30" fmla="*/ 141534 w 200025"/>
                <a:gd name="connsiteY30" fmla="*/ 51783 h 180975"/>
                <a:gd name="connsiteX31" fmla="*/ 139724 w 200025"/>
                <a:gd name="connsiteY31" fmla="*/ 50163 h 180975"/>
                <a:gd name="connsiteX32" fmla="*/ 135438 w 200025"/>
                <a:gd name="connsiteY32" fmla="*/ 46258 h 180975"/>
                <a:gd name="connsiteX33" fmla="*/ 134771 w 200025"/>
                <a:gd name="connsiteY33" fmla="*/ 46258 h 180975"/>
                <a:gd name="connsiteX34" fmla="*/ 134771 w 200025"/>
                <a:gd name="connsiteY34" fmla="*/ 46258 h 180975"/>
                <a:gd name="connsiteX35" fmla="*/ 124389 w 200025"/>
                <a:gd name="connsiteY35" fmla="*/ 37781 h 180975"/>
                <a:gd name="connsiteX36" fmla="*/ 167823 w 200025"/>
                <a:gd name="connsiteY36" fmla="*/ 36828 h 180975"/>
                <a:gd name="connsiteX37" fmla="*/ 158298 w 200025"/>
                <a:gd name="connsiteY37" fmla="*/ 97408 h 180975"/>
                <a:gd name="connsiteX38" fmla="*/ 130580 w 200025"/>
                <a:gd name="connsiteY38" fmla="*/ 132555 h 180975"/>
                <a:gd name="connsiteX39" fmla="*/ 101434 w 200025"/>
                <a:gd name="connsiteY39" fmla="*/ 15655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72" y="108647"/>
                  </a:moveTo>
                  <a:cubicBezTo>
                    <a:pt x="200875" y="71976"/>
                    <a:pt x="203161" y="37876"/>
                    <a:pt x="184968" y="19684"/>
                  </a:cubicBezTo>
                  <a:cubicBezTo>
                    <a:pt x="166775" y="1491"/>
                    <a:pt x="136390" y="3682"/>
                    <a:pt x="102005" y="22446"/>
                  </a:cubicBezTo>
                  <a:cubicBezTo>
                    <a:pt x="67620" y="3396"/>
                    <a:pt x="36188" y="2538"/>
                    <a:pt x="18947" y="19684"/>
                  </a:cubicBezTo>
                  <a:cubicBezTo>
                    <a:pt x="1707" y="36828"/>
                    <a:pt x="3136" y="71500"/>
                    <a:pt x="24662" y="107885"/>
                  </a:cubicBezTo>
                  <a:cubicBezTo>
                    <a:pt x="42307" y="137052"/>
                    <a:pt x="66670" y="161578"/>
                    <a:pt x="95719" y="179418"/>
                  </a:cubicBezTo>
                  <a:lnTo>
                    <a:pt x="97814" y="180466"/>
                  </a:lnTo>
                  <a:cubicBezTo>
                    <a:pt x="98731" y="180822"/>
                    <a:pt x="99693" y="181046"/>
                    <a:pt x="100672" y="181132"/>
                  </a:cubicBezTo>
                  <a:lnTo>
                    <a:pt x="102005" y="181132"/>
                  </a:lnTo>
                  <a:cubicBezTo>
                    <a:pt x="104087" y="181159"/>
                    <a:pt x="106134" y="180598"/>
                    <a:pt x="107911" y="179513"/>
                  </a:cubicBezTo>
                  <a:cubicBezTo>
                    <a:pt x="136879" y="161849"/>
                    <a:pt x="161208" y="137520"/>
                    <a:pt x="178872" y="108551"/>
                  </a:cubicBezTo>
                  <a:moveTo>
                    <a:pt x="102005" y="156177"/>
                  </a:moveTo>
                  <a:cubicBezTo>
                    <a:pt x="91532" y="149143"/>
                    <a:pt x="81770" y="141104"/>
                    <a:pt x="72859" y="132174"/>
                  </a:cubicBezTo>
                  <a:cubicBezTo>
                    <a:pt x="61876" y="121440"/>
                    <a:pt x="52277" y="109377"/>
                    <a:pt x="44284" y="96265"/>
                  </a:cubicBezTo>
                  <a:cubicBezTo>
                    <a:pt x="28948" y="70357"/>
                    <a:pt x="25234" y="46353"/>
                    <a:pt x="34759" y="36448"/>
                  </a:cubicBezTo>
                  <a:cubicBezTo>
                    <a:pt x="39265" y="32496"/>
                    <a:pt x="45163" y="30507"/>
                    <a:pt x="51142" y="30923"/>
                  </a:cubicBezTo>
                  <a:cubicBezTo>
                    <a:pt x="67247" y="32338"/>
                    <a:pt x="82755" y="37704"/>
                    <a:pt x="96290" y="46544"/>
                  </a:cubicBezTo>
                  <a:cubicBezTo>
                    <a:pt x="96290" y="46544"/>
                    <a:pt x="95814" y="46544"/>
                    <a:pt x="96290" y="46544"/>
                  </a:cubicBezTo>
                  <a:lnTo>
                    <a:pt x="96290" y="46544"/>
                  </a:lnTo>
                  <a:cubicBezTo>
                    <a:pt x="101148" y="49592"/>
                    <a:pt x="106863" y="53307"/>
                    <a:pt x="111530" y="56926"/>
                  </a:cubicBezTo>
                  <a:lnTo>
                    <a:pt x="111530" y="56926"/>
                  </a:lnTo>
                  <a:cubicBezTo>
                    <a:pt x="116007" y="60355"/>
                    <a:pt x="120293" y="63975"/>
                    <a:pt x="124580" y="67880"/>
                  </a:cubicBezTo>
                  <a:lnTo>
                    <a:pt x="126199" y="69404"/>
                  </a:lnTo>
                  <a:lnTo>
                    <a:pt x="126770" y="69976"/>
                  </a:lnTo>
                  <a:lnTo>
                    <a:pt x="130485" y="73500"/>
                  </a:lnTo>
                  <a:cubicBezTo>
                    <a:pt x="136456" y="79502"/>
                    <a:pt x="142054" y="85864"/>
                    <a:pt x="147249" y="92550"/>
                  </a:cubicBezTo>
                  <a:cubicBezTo>
                    <a:pt x="147249" y="92074"/>
                    <a:pt x="147916" y="91502"/>
                    <a:pt x="148297" y="90931"/>
                  </a:cubicBezTo>
                  <a:cubicBezTo>
                    <a:pt x="152428" y="84160"/>
                    <a:pt x="155844" y="76977"/>
                    <a:pt x="158489" y="69499"/>
                  </a:cubicBezTo>
                  <a:cubicBezTo>
                    <a:pt x="154774" y="65213"/>
                    <a:pt x="150964" y="61022"/>
                    <a:pt x="146963" y="57021"/>
                  </a:cubicBezTo>
                  <a:lnTo>
                    <a:pt x="144963" y="55117"/>
                  </a:lnTo>
                  <a:lnTo>
                    <a:pt x="141534" y="51783"/>
                  </a:lnTo>
                  <a:lnTo>
                    <a:pt x="139724" y="50163"/>
                  </a:lnTo>
                  <a:lnTo>
                    <a:pt x="135438" y="46258"/>
                  </a:lnTo>
                  <a:lnTo>
                    <a:pt x="134771" y="46258"/>
                  </a:lnTo>
                  <a:lnTo>
                    <a:pt x="134771" y="46258"/>
                  </a:lnTo>
                  <a:cubicBezTo>
                    <a:pt x="131342" y="43306"/>
                    <a:pt x="127913" y="40448"/>
                    <a:pt x="124389" y="37781"/>
                  </a:cubicBezTo>
                  <a:cubicBezTo>
                    <a:pt x="143439" y="29780"/>
                    <a:pt x="160108" y="29113"/>
                    <a:pt x="167823" y="36828"/>
                  </a:cubicBezTo>
                  <a:cubicBezTo>
                    <a:pt x="177824" y="46830"/>
                    <a:pt x="173919" y="71119"/>
                    <a:pt x="158298" y="97408"/>
                  </a:cubicBezTo>
                  <a:cubicBezTo>
                    <a:pt x="150493" y="110186"/>
                    <a:pt x="141188" y="121986"/>
                    <a:pt x="130580" y="132555"/>
                  </a:cubicBezTo>
                  <a:cubicBezTo>
                    <a:pt x="121669" y="141485"/>
                    <a:pt x="111907" y="149524"/>
                    <a:pt x="101434" y="156558"/>
                  </a:cubicBezTo>
                </a:path>
              </a:pathLst>
            </a:custGeom>
            <a:solidFill>
              <a:srgbClr val="FFFFFF"/>
            </a:solidFill>
            <a:ln w="9525" cap="flat">
              <a:noFill/>
              <a:prstDash val="solid"/>
              <a:miter/>
            </a:ln>
          </p:spPr>
          <p:txBody>
            <a:bodyPr rtlCol="0" anchor="ctr"/>
            <a:lstStyle/>
            <a:p>
              <a:endParaRPr lang="fi-FI"/>
            </a:p>
          </p:txBody>
        </p:sp>
        <p:sp>
          <p:nvSpPr>
            <p:cNvPr id="133" name="Vapaamuotoinen: Muoto 132">
              <a:extLst>
                <a:ext uri="{FF2B5EF4-FFF2-40B4-BE49-F238E27FC236}">
                  <a16:creationId xmlns:a16="http://schemas.microsoft.com/office/drawing/2014/main" id="{71D70CEF-89F0-4F22-A7C4-0B7766E70433}"/>
                </a:ext>
              </a:extLst>
            </p:cNvPr>
            <p:cNvSpPr/>
            <p:nvPr/>
          </p:nvSpPr>
          <p:spPr>
            <a:xfrm>
              <a:off x="9959256" y="4478343"/>
              <a:ext cx="95250" cy="95250"/>
            </a:xfrm>
            <a:custGeom>
              <a:avLst/>
              <a:gdLst>
                <a:gd name="connsiteX0" fmla="*/ 93730 w 95250"/>
                <a:gd name="connsiteY0" fmla="*/ 26824 h 95250"/>
                <a:gd name="connsiteX1" fmla="*/ 26388 w 95250"/>
                <a:gd name="connsiteY1" fmla="*/ 94166 h 95250"/>
                <a:gd name="connsiteX2" fmla="*/ 10493 w 95250"/>
                <a:gd name="connsiteY2" fmla="*/ 94178 h 95250"/>
                <a:gd name="connsiteX3" fmla="*/ 10482 w 95250"/>
                <a:gd name="connsiteY3" fmla="*/ 94166 h 95250"/>
                <a:gd name="connsiteX4" fmla="*/ 10335 w 95250"/>
                <a:gd name="connsiteY4" fmla="*/ 78406 h 95250"/>
                <a:gd name="connsiteX5" fmla="*/ 10482 w 95250"/>
                <a:gd name="connsiteY5" fmla="*/ 78259 h 95250"/>
                <a:gd name="connsiteX6" fmla="*/ 77728 w 95250"/>
                <a:gd name="connsiteY6" fmla="*/ 11013 h 95250"/>
                <a:gd name="connsiteX7" fmla="*/ 93584 w 95250"/>
                <a:gd name="connsiteY7" fmla="*/ 9898 h 95250"/>
                <a:gd name="connsiteX8" fmla="*/ 94699 w 95250"/>
                <a:gd name="connsiteY8" fmla="*/ 25754 h 95250"/>
                <a:gd name="connsiteX9" fmla="*/ 93635 w 95250"/>
                <a:gd name="connsiteY9" fmla="*/ 2682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95250">
                  <a:moveTo>
                    <a:pt x="93730" y="26824"/>
                  </a:moveTo>
                  <a:lnTo>
                    <a:pt x="26388" y="94166"/>
                  </a:lnTo>
                  <a:cubicBezTo>
                    <a:pt x="22002" y="98559"/>
                    <a:pt x="14886" y="98564"/>
                    <a:pt x="10493" y="94178"/>
                  </a:cubicBezTo>
                  <a:cubicBezTo>
                    <a:pt x="10490" y="94174"/>
                    <a:pt x="10485" y="94170"/>
                    <a:pt x="10482" y="94166"/>
                  </a:cubicBezTo>
                  <a:cubicBezTo>
                    <a:pt x="6089" y="89855"/>
                    <a:pt x="6023" y="82799"/>
                    <a:pt x="10335" y="78406"/>
                  </a:cubicBezTo>
                  <a:cubicBezTo>
                    <a:pt x="10383" y="78357"/>
                    <a:pt x="10432" y="78308"/>
                    <a:pt x="10482" y="78259"/>
                  </a:cubicBezTo>
                  <a:lnTo>
                    <a:pt x="77728" y="11013"/>
                  </a:lnTo>
                  <a:cubicBezTo>
                    <a:pt x="81799" y="6327"/>
                    <a:pt x="88898" y="5827"/>
                    <a:pt x="93584" y="9898"/>
                  </a:cubicBezTo>
                  <a:cubicBezTo>
                    <a:pt x="98271" y="13969"/>
                    <a:pt x="98770" y="21068"/>
                    <a:pt x="94699" y="25754"/>
                  </a:cubicBezTo>
                  <a:cubicBezTo>
                    <a:pt x="94369" y="26134"/>
                    <a:pt x="94013" y="26492"/>
                    <a:pt x="93635" y="26824"/>
                  </a:cubicBezTo>
                </a:path>
              </a:pathLst>
            </a:custGeom>
            <a:solidFill>
              <a:srgbClr val="FFFFFF"/>
            </a:solidFill>
            <a:ln w="9525" cap="flat">
              <a:noFill/>
              <a:prstDash val="solid"/>
              <a:miter/>
            </a:ln>
          </p:spPr>
          <p:txBody>
            <a:bodyPr rtlCol="0" anchor="ctr"/>
            <a:lstStyle/>
            <a:p>
              <a:endParaRPr lang="fi-FI"/>
            </a:p>
          </p:txBody>
        </p:sp>
        <p:sp>
          <p:nvSpPr>
            <p:cNvPr id="134" name="Vapaamuotoinen: Muoto 133">
              <a:extLst>
                <a:ext uri="{FF2B5EF4-FFF2-40B4-BE49-F238E27FC236}">
                  <a16:creationId xmlns:a16="http://schemas.microsoft.com/office/drawing/2014/main" id="{CACF78C1-DAF3-4464-A9CC-B18588468338}"/>
                </a:ext>
              </a:extLst>
            </p:cNvPr>
            <p:cNvSpPr/>
            <p:nvPr/>
          </p:nvSpPr>
          <p:spPr>
            <a:xfrm>
              <a:off x="9417612" y="4477298"/>
              <a:ext cx="95250" cy="95250"/>
            </a:xfrm>
            <a:custGeom>
              <a:avLst/>
              <a:gdLst>
                <a:gd name="connsiteX0" fmla="*/ 93687 w 95250"/>
                <a:gd name="connsiteY0" fmla="*/ 93591 h 95250"/>
                <a:gd name="connsiteX1" fmla="*/ 77927 w 95250"/>
                <a:gd name="connsiteY1" fmla="*/ 93739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738 w 95250"/>
                <a:gd name="connsiteY7" fmla="*/ 93541 h 95250"/>
                <a:gd name="connsiteX8" fmla="*/ 93687 w 95250"/>
                <a:gd name="connsiteY8" fmla="*/ 93592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75" y="97984"/>
                    <a:pt x="82320" y="98050"/>
                    <a:pt x="77927" y="93739"/>
                  </a:cubicBezTo>
                  <a:cubicBezTo>
                    <a:pt x="77878" y="93690"/>
                    <a:pt x="77828" y="93641"/>
                    <a:pt x="77780" y="93591"/>
                  </a:cubicBezTo>
                  <a:lnTo>
                    <a:pt x="10438" y="26345"/>
                  </a:lnTo>
                  <a:cubicBezTo>
                    <a:pt x="6046" y="21953"/>
                    <a:pt x="6046" y="14831"/>
                    <a:pt x="10438" y="10438"/>
                  </a:cubicBezTo>
                  <a:cubicBezTo>
                    <a:pt x="14831" y="6046"/>
                    <a:pt x="21952" y="6046"/>
                    <a:pt x="26345" y="10438"/>
                  </a:cubicBezTo>
                  <a:lnTo>
                    <a:pt x="93687" y="77780"/>
                  </a:lnTo>
                  <a:cubicBezTo>
                    <a:pt x="98053" y="82118"/>
                    <a:pt x="98076" y="89174"/>
                    <a:pt x="93738" y="93541"/>
                  </a:cubicBezTo>
                  <a:cubicBezTo>
                    <a:pt x="93721" y="93558"/>
                    <a:pt x="93704" y="93575"/>
                    <a:pt x="93687" y="93592"/>
                  </a:cubicBezTo>
                </a:path>
              </a:pathLst>
            </a:custGeom>
            <a:solidFill>
              <a:srgbClr val="FFFFFF"/>
            </a:solidFill>
            <a:ln w="9525" cap="flat">
              <a:noFill/>
              <a:prstDash val="solid"/>
              <a:miter/>
            </a:ln>
          </p:spPr>
          <p:txBody>
            <a:bodyPr rtlCol="0" anchor="ctr"/>
            <a:lstStyle/>
            <a:p>
              <a:endParaRPr lang="fi-FI"/>
            </a:p>
          </p:txBody>
        </p:sp>
        <p:sp>
          <p:nvSpPr>
            <p:cNvPr id="135" name="Vapaamuotoinen: Muoto 134">
              <a:extLst>
                <a:ext uri="{FF2B5EF4-FFF2-40B4-BE49-F238E27FC236}">
                  <a16:creationId xmlns:a16="http://schemas.microsoft.com/office/drawing/2014/main" id="{36E97D4C-420B-426E-BC18-95E6F80C2EFB}"/>
                </a:ext>
              </a:extLst>
            </p:cNvPr>
            <p:cNvSpPr/>
            <p:nvPr/>
          </p:nvSpPr>
          <p:spPr>
            <a:xfrm>
              <a:off x="10221578" y="5278883"/>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671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763"/>
                    <a:pt x="22574" y="14478"/>
                    <a:pt x="18669" y="18383"/>
                  </a:cubicBezTo>
                  <a:cubicBezTo>
                    <a:pt x="14764" y="22288"/>
                    <a:pt x="10763" y="26670"/>
                    <a:pt x="7144" y="30861"/>
                  </a:cubicBezTo>
                  <a:cubicBezTo>
                    <a:pt x="9579" y="38129"/>
                    <a:pt x="12771" y="45121"/>
                    <a:pt x="16669" y="51721"/>
                  </a:cubicBezTo>
                  <a:lnTo>
                    <a:pt x="18098" y="54007"/>
                  </a:lnTo>
                  <a:cubicBezTo>
                    <a:pt x="23292" y="47321"/>
                    <a:pt x="28891" y="40959"/>
                    <a:pt x="34862" y="34957"/>
                  </a:cubicBezTo>
                  <a:cubicBezTo>
                    <a:pt x="40838" y="29017"/>
                    <a:pt x="47202" y="23480"/>
                    <a:pt x="53912" y="18383"/>
                  </a:cubicBezTo>
                  <a:lnTo>
                    <a:pt x="51816" y="17240"/>
                  </a:lnTo>
                  <a:cubicBezTo>
                    <a:pt x="45128" y="13192"/>
                    <a:pt x="38042" y="9841"/>
                    <a:pt x="30671" y="7239"/>
                  </a:cubicBezTo>
                </a:path>
              </a:pathLst>
            </a:custGeom>
            <a:solidFill>
              <a:srgbClr val="FFFFFF"/>
            </a:solidFill>
            <a:ln w="9525" cap="flat">
              <a:noFill/>
              <a:prstDash val="solid"/>
              <a:miter/>
            </a:ln>
          </p:spPr>
          <p:txBody>
            <a:bodyPr rtlCol="0" anchor="ctr"/>
            <a:lstStyle/>
            <a:p>
              <a:endParaRPr lang="fi-FI"/>
            </a:p>
          </p:txBody>
        </p:sp>
        <p:sp>
          <p:nvSpPr>
            <p:cNvPr id="136" name="Vapaamuotoinen: Muoto 135">
              <a:extLst>
                <a:ext uri="{FF2B5EF4-FFF2-40B4-BE49-F238E27FC236}">
                  <a16:creationId xmlns:a16="http://schemas.microsoft.com/office/drawing/2014/main" id="{FA0BF965-5F67-4105-964A-AFE8A5036933}"/>
                </a:ext>
              </a:extLst>
            </p:cNvPr>
            <p:cNvSpPr/>
            <p:nvPr/>
          </p:nvSpPr>
          <p:spPr>
            <a:xfrm>
              <a:off x="10291777" y="5348796"/>
              <a:ext cx="95250" cy="95250"/>
            </a:xfrm>
            <a:custGeom>
              <a:avLst/>
              <a:gdLst>
                <a:gd name="connsiteX0" fmla="*/ 80582 w 95250"/>
                <a:gd name="connsiteY0" fmla="*/ 7144 h 95250"/>
                <a:gd name="connsiteX1" fmla="*/ 80582 w 95250"/>
                <a:gd name="connsiteY1" fmla="*/ 7144 h 95250"/>
                <a:gd name="connsiteX2" fmla="*/ 73152 w 95250"/>
                <a:gd name="connsiteY2" fmla="*/ 18479 h 95250"/>
                <a:gd name="connsiteX3" fmla="*/ 72485 w 95250"/>
                <a:gd name="connsiteY3" fmla="*/ 19526 h 95250"/>
                <a:gd name="connsiteX4" fmla="*/ 70009 w 95250"/>
                <a:gd name="connsiteY4" fmla="*/ 22765 h 95250"/>
                <a:gd name="connsiteX5" fmla="*/ 68294 w 95250"/>
                <a:gd name="connsiteY5" fmla="*/ 25146 h 95250"/>
                <a:gd name="connsiteX6" fmla="*/ 64199 w 95250"/>
                <a:gd name="connsiteY6" fmla="*/ 30480 h 95250"/>
                <a:gd name="connsiteX7" fmla="*/ 60674 w 95250"/>
                <a:gd name="connsiteY7" fmla="*/ 60865 h 95250"/>
                <a:gd name="connsiteX8" fmla="*/ 60674 w 95250"/>
                <a:gd name="connsiteY8" fmla="*/ 60865 h 95250"/>
                <a:gd name="connsiteX9" fmla="*/ 30385 w 95250"/>
                <a:gd name="connsiteY9" fmla="*/ 64294 h 95250"/>
                <a:gd name="connsiteX10" fmla="*/ 7144 w 95250"/>
                <a:gd name="connsiteY10" fmla="*/ 80867 h 95250"/>
                <a:gd name="connsiteX11" fmla="*/ 13240 w 95250"/>
                <a:gd name="connsiteY11" fmla="*/ 83344 h 95250"/>
                <a:gd name="connsiteX12" fmla="*/ 44577 w 95250"/>
                <a:gd name="connsiteY12" fmla="*/ 89630 h 95250"/>
                <a:gd name="connsiteX13" fmla="*/ 77248 w 95250"/>
                <a:gd name="connsiteY13" fmla="*/ 77343 h 95250"/>
                <a:gd name="connsiteX14" fmla="*/ 80772 w 95250"/>
                <a:gd name="connsiteY14" fmla="*/ 7334 h 95250"/>
                <a:gd name="connsiteX15" fmla="*/ 80772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582" y="7144"/>
                  </a:moveTo>
                  <a:cubicBezTo>
                    <a:pt x="80582" y="7144"/>
                    <a:pt x="80582" y="7144"/>
                    <a:pt x="80582" y="7144"/>
                  </a:cubicBezTo>
                  <a:cubicBezTo>
                    <a:pt x="78296" y="10954"/>
                    <a:pt x="75819" y="14764"/>
                    <a:pt x="73152" y="18479"/>
                  </a:cubicBezTo>
                  <a:lnTo>
                    <a:pt x="72485" y="19526"/>
                  </a:lnTo>
                  <a:lnTo>
                    <a:pt x="70009" y="22765"/>
                  </a:lnTo>
                  <a:lnTo>
                    <a:pt x="68294" y="25146"/>
                  </a:lnTo>
                  <a:lnTo>
                    <a:pt x="64199" y="30480"/>
                  </a:lnTo>
                  <a:cubicBezTo>
                    <a:pt x="67628" y="43910"/>
                    <a:pt x="66580" y="54959"/>
                    <a:pt x="60674" y="60865"/>
                  </a:cubicBezTo>
                  <a:lnTo>
                    <a:pt x="60674" y="60865"/>
                  </a:lnTo>
                  <a:cubicBezTo>
                    <a:pt x="54959" y="66580"/>
                    <a:pt x="44006" y="67723"/>
                    <a:pt x="30385" y="64294"/>
                  </a:cubicBezTo>
                  <a:cubicBezTo>
                    <a:pt x="23027" y="70344"/>
                    <a:pt x="15261" y="75881"/>
                    <a:pt x="7144" y="80867"/>
                  </a:cubicBezTo>
                  <a:lnTo>
                    <a:pt x="13240" y="83344"/>
                  </a:lnTo>
                  <a:cubicBezTo>
                    <a:pt x="23236" y="87261"/>
                    <a:pt x="33844" y="89389"/>
                    <a:pt x="44577" y="89630"/>
                  </a:cubicBezTo>
                  <a:cubicBezTo>
                    <a:pt x="56678" y="90102"/>
                    <a:pt x="68457" y="85672"/>
                    <a:pt x="77248" y="77343"/>
                  </a:cubicBezTo>
                  <a:cubicBezTo>
                    <a:pt x="92202" y="62294"/>
                    <a:pt x="93250" y="36481"/>
                    <a:pt x="80772" y="7334"/>
                  </a:cubicBezTo>
                  <a:lnTo>
                    <a:pt x="80772" y="7334"/>
                  </a:lnTo>
                </a:path>
              </a:pathLst>
            </a:custGeom>
            <a:solidFill>
              <a:srgbClr val="FFFFFF"/>
            </a:solidFill>
            <a:ln w="9525" cap="flat">
              <a:noFill/>
              <a:prstDash val="solid"/>
              <a:miter/>
            </a:ln>
          </p:spPr>
          <p:txBody>
            <a:bodyPr rtlCol="0" anchor="ctr"/>
            <a:lstStyle/>
            <a:p>
              <a:endParaRPr lang="fi-FI"/>
            </a:p>
          </p:txBody>
        </p:sp>
        <p:sp>
          <p:nvSpPr>
            <p:cNvPr id="137" name="Vapaamuotoinen: Muoto 136">
              <a:extLst>
                <a:ext uri="{FF2B5EF4-FFF2-40B4-BE49-F238E27FC236}">
                  <a16:creationId xmlns:a16="http://schemas.microsoft.com/office/drawing/2014/main" id="{F8697C27-53BD-4685-A12F-5E6B3C248A96}"/>
                </a:ext>
              </a:extLst>
            </p:cNvPr>
            <p:cNvSpPr/>
            <p:nvPr/>
          </p:nvSpPr>
          <p:spPr>
            <a:xfrm>
              <a:off x="10183446" y="5348511"/>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567 w 95250"/>
                <a:gd name="connsiteY4" fmla="*/ 80963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054"/>
                    <a:pt x="28988" y="44005"/>
                    <a:pt x="32417" y="30575"/>
                  </a:cubicBezTo>
                  <a:cubicBezTo>
                    <a:pt x="26364" y="23153"/>
                    <a:pt x="20826" y="15324"/>
                    <a:pt x="15844" y="7144"/>
                  </a:cubicBezTo>
                  <a:cubicBezTo>
                    <a:pt x="3271" y="36386"/>
                    <a:pt x="4223" y="62294"/>
                    <a:pt x="19368" y="77438"/>
                  </a:cubicBezTo>
                  <a:cubicBezTo>
                    <a:pt x="34513" y="92583"/>
                    <a:pt x="60325" y="93440"/>
                    <a:pt x="89567" y="80963"/>
                  </a:cubicBezTo>
                  <a:cubicBezTo>
                    <a:pt x="81427" y="76001"/>
                    <a:pt x="73630" y="70496"/>
                    <a:pt x="66231" y="64484"/>
                  </a:cubicBezTo>
                  <a:cubicBezTo>
                    <a:pt x="52801" y="67818"/>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138" name="Vapaamuotoinen: Muoto 137">
              <a:extLst>
                <a:ext uri="{FF2B5EF4-FFF2-40B4-BE49-F238E27FC236}">
                  <a16:creationId xmlns:a16="http://schemas.microsoft.com/office/drawing/2014/main" id="{48E2CBA0-3268-4069-A08E-80724FF1AEDF}"/>
                </a:ext>
              </a:extLst>
            </p:cNvPr>
            <p:cNvSpPr/>
            <p:nvPr/>
          </p:nvSpPr>
          <p:spPr>
            <a:xfrm>
              <a:off x="10183826" y="5240425"/>
              <a:ext cx="200025" cy="180975"/>
            </a:xfrm>
            <a:custGeom>
              <a:avLst/>
              <a:gdLst>
                <a:gd name="connsiteX0" fmla="*/ 178913 w 200025"/>
                <a:gd name="connsiteY0" fmla="*/ 108657 h 180975"/>
                <a:gd name="connsiteX1" fmla="*/ 185009 w 200025"/>
                <a:gd name="connsiteY1" fmla="*/ 19693 h 180975"/>
                <a:gd name="connsiteX2" fmla="*/ 101951 w 200025"/>
                <a:gd name="connsiteY2" fmla="*/ 22360 h 180975"/>
                <a:gd name="connsiteX3" fmla="*/ 18988 w 200025"/>
                <a:gd name="connsiteY3" fmla="*/ 19693 h 180975"/>
                <a:gd name="connsiteX4" fmla="*/ 24608 w 200025"/>
                <a:gd name="connsiteY4" fmla="*/ 107895 h 180975"/>
                <a:gd name="connsiteX5" fmla="*/ 95760 w 200025"/>
                <a:gd name="connsiteY5" fmla="*/ 179428 h 180975"/>
                <a:gd name="connsiteX6" fmla="*/ 97855 w 200025"/>
                <a:gd name="connsiteY6" fmla="*/ 180475 h 180975"/>
                <a:gd name="connsiteX7" fmla="*/ 100618 w 200025"/>
                <a:gd name="connsiteY7" fmla="*/ 181142 h 180975"/>
                <a:gd name="connsiteX8" fmla="*/ 102046 w 200025"/>
                <a:gd name="connsiteY8" fmla="*/ 181142 h 180975"/>
                <a:gd name="connsiteX9" fmla="*/ 107952 w 200025"/>
                <a:gd name="connsiteY9" fmla="*/ 179427 h 180975"/>
                <a:gd name="connsiteX10" fmla="*/ 147576 w 200025"/>
                <a:gd name="connsiteY10" fmla="*/ 148185 h 180975"/>
                <a:gd name="connsiteX11" fmla="*/ 178913 w 200025"/>
                <a:gd name="connsiteY11" fmla="*/ 108561 h 180975"/>
                <a:gd name="connsiteX12" fmla="*/ 101951 w 200025"/>
                <a:gd name="connsiteY12" fmla="*/ 156282 h 180975"/>
                <a:gd name="connsiteX13" fmla="*/ 72805 w 200025"/>
                <a:gd name="connsiteY13" fmla="*/ 132279 h 180975"/>
                <a:gd name="connsiteX14" fmla="*/ 44706 w 200025"/>
                <a:gd name="connsiteY14" fmla="*/ 96465 h 180975"/>
                <a:gd name="connsiteX15" fmla="*/ 35181 w 200025"/>
                <a:gd name="connsiteY15" fmla="*/ 36648 h 180975"/>
                <a:gd name="connsiteX16" fmla="*/ 51469 w 200025"/>
                <a:gd name="connsiteY16" fmla="*/ 31123 h 180975"/>
                <a:gd name="connsiteX17" fmla="*/ 96617 w 200025"/>
                <a:gd name="connsiteY17" fmla="*/ 46745 h 180975"/>
                <a:gd name="connsiteX18" fmla="*/ 96617 w 200025"/>
                <a:gd name="connsiteY18" fmla="*/ 46744 h 180975"/>
                <a:gd name="connsiteX19" fmla="*/ 111952 w 200025"/>
                <a:gd name="connsiteY19" fmla="*/ 57126 h 180975"/>
                <a:gd name="connsiteX20" fmla="*/ 111952 w 200025"/>
                <a:gd name="connsiteY20" fmla="*/ 57126 h 180975"/>
                <a:gd name="connsiteX21" fmla="*/ 125002 w 200025"/>
                <a:gd name="connsiteY21" fmla="*/ 68080 h 180975"/>
                <a:gd name="connsiteX22" fmla="*/ 126621 w 200025"/>
                <a:gd name="connsiteY22" fmla="*/ 69604 h 180975"/>
                <a:gd name="connsiteX23" fmla="*/ 127097 w 200025"/>
                <a:gd name="connsiteY23" fmla="*/ 70081 h 180975"/>
                <a:gd name="connsiteX24" fmla="*/ 130812 w 200025"/>
                <a:gd name="connsiteY24" fmla="*/ 73700 h 180975"/>
                <a:gd name="connsiteX25" fmla="*/ 147671 w 200025"/>
                <a:gd name="connsiteY25" fmla="*/ 92750 h 180975"/>
                <a:gd name="connsiteX26" fmla="*/ 148719 w 200025"/>
                <a:gd name="connsiteY26" fmla="*/ 91130 h 180975"/>
                <a:gd name="connsiteX27" fmla="*/ 158815 w 200025"/>
                <a:gd name="connsiteY27" fmla="*/ 69604 h 180975"/>
                <a:gd name="connsiteX28" fmla="*/ 147290 w 200025"/>
                <a:gd name="connsiteY28" fmla="*/ 57126 h 180975"/>
                <a:gd name="connsiteX29" fmla="*/ 145385 w 200025"/>
                <a:gd name="connsiteY29" fmla="*/ 55317 h 180975"/>
                <a:gd name="connsiteX30" fmla="*/ 141956 w 200025"/>
                <a:gd name="connsiteY30" fmla="*/ 51983 h 180975"/>
                <a:gd name="connsiteX31" fmla="*/ 140146 w 200025"/>
                <a:gd name="connsiteY31" fmla="*/ 50364 h 180975"/>
                <a:gd name="connsiteX32" fmla="*/ 135860 w 200025"/>
                <a:gd name="connsiteY32" fmla="*/ 46459 h 180975"/>
                <a:gd name="connsiteX33" fmla="*/ 135194 w 200025"/>
                <a:gd name="connsiteY33" fmla="*/ 45887 h 180975"/>
                <a:gd name="connsiteX34" fmla="*/ 135194 w 200025"/>
                <a:gd name="connsiteY34" fmla="*/ 45887 h 180975"/>
                <a:gd name="connsiteX35" fmla="*/ 124811 w 200025"/>
                <a:gd name="connsiteY35" fmla="*/ 37505 h 180975"/>
                <a:gd name="connsiteX36" fmla="*/ 168245 w 200025"/>
                <a:gd name="connsiteY36" fmla="*/ 36552 h 180975"/>
                <a:gd name="connsiteX37" fmla="*/ 158720 w 200025"/>
                <a:gd name="connsiteY37" fmla="*/ 97132 h 180975"/>
                <a:gd name="connsiteX38" fmla="*/ 101570 w 200025"/>
                <a:gd name="connsiteY38" fmla="*/ 156187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913" y="108657"/>
                  </a:moveTo>
                  <a:cubicBezTo>
                    <a:pt x="200821" y="71985"/>
                    <a:pt x="203202" y="37886"/>
                    <a:pt x="185009" y="19693"/>
                  </a:cubicBezTo>
                  <a:cubicBezTo>
                    <a:pt x="166817" y="1500"/>
                    <a:pt x="136336" y="3691"/>
                    <a:pt x="101951" y="22360"/>
                  </a:cubicBezTo>
                  <a:cubicBezTo>
                    <a:pt x="67661" y="3310"/>
                    <a:pt x="36229" y="2453"/>
                    <a:pt x="18988" y="19693"/>
                  </a:cubicBezTo>
                  <a:cubicBezTo>
                    <a:pt x="1748" y="36934"/>
                    <a:pt x="3082" y="71509"/>
                    <a:pt x="24608" y="107895"/>
                  </a:cubicBezTo>
                  <a:cubicBezTo>
                    <a:pt x="42395" y="136983"/>
                    <a:pt x="66767" y="161486"/>
                    <a:pt x="95760" y="179428"/>
                  </a:cubicBezTo>
                  <a:lnTo>
                    <a:pt x="97855" y="180475"/>
                  </a:lnTo>
                  <a:cubicBezTo>
                    <a:pt x="98752" y="180787"/>
                    <a:pt x="99677" y="181010"/>
                    <a:pt x="100618" y="181142"/>
                  </a:cubicBezTo>
                  <a:lnTo>
                    <a:pt x="102046" y="181142"/>
                  </a:lnTo>
                  <a:cubicBezTo>
                    <a:pt x="104137" y="181135"/>
                    <a:pt x="106183" y="180541"/>
                    <a:pt x="107952" y="179427"/>
                  </a:cubicBezTo>
                  <a:cubicBezTo>
                    <a:pt x="122419" y="170718"/>
                    <a:pt x="135732" y="160221"/>
                    <a:pt x="147576" y="148185"/>
                  </a:cubicBezTo>
                  <a:cubicBezTo>
                    <a:pt x="159613" y="136318"/>
                    <a:pt x="170139" y="123009"/>
                    <a:pt x="178913" y="108561"/>
                  </a:cubicBezTo>
                  <a:moveTo>
                    <a:pt x="101951" y="156282"/>
                  </a:moveTo>
                  <a:cubicBezTo>
                    <a:pt x="91452" y="149283"/>
                    <a:pt x="81687" y="141241"/>
                    <a:pt x="72805" y="132279"/>
                  </a:cubicBezTo>
                  <a:cubicBezTo>
                    <a:pt x="61988" y="121554"/>
                    <a:pt x="52549" y="109523"/>
                    <a:pt x="44706" y="96465"/>
                  </a:cubicBezTo>
                  <a:cubicBezTo>
                    <a:pt x="29276" y="70557"/>
                    <a:pt x="25656" y="46459"/>
                    <a:pt x="35181" y="36648"/>
                  </a:cubicBezTo>
                  <a:cubicBezTo>
                    <a:pt x="39658" y="32711"/>
                    <a:pt x="45520" y="30722"/>
                    <a:pt x="51469" y="31123"/>
                  </a:cubicBezTo>
                  <a:cubicBezTo>
                    <a:pt x="67586" y="32479"/>
                    <a:pt x="83108" y="37850"/>
                    <a:pt x="96617" y="46745"/>
                  </a:cubicBezTo>
                  <a:lnTo>
                    <a:pt x="96617" y="46744"/>
                  </a:lnTo>
                  <a:cubicBezTo>
                    <a:pt x="101931" y="49896"/>
                    <a:pt x="107052" y="53363"/>
                    <a:pt x="111952" y="57126"/>
                  </a:cubicBezTo>
                  <a:lnTo>
                    <a:pt x="111952" y="57126"/>
                  </a:lnTo>
                  <a:cubicBezTo>
                    <a:pt x="116334" y="60556"/>
                    <a:pt x="120716" y="64175"/>
                    <a:pt x="125002" y="68080"/>
                  </a:cubicBezTo>
                  <a:lnTo>
                    <a:pt x="126621" y="69604"/>
                  </a:lnTo>
                  <a:lnTo>
                    <a:pt x="127097" y="70081"/>
                  </a:lnTo>
                  <a:lnTo>
                    <a:pt x="130812" y="73700"/>
                  </a:lnTo>
                  <a:cubicBezTo>
                    <a:pt x="136839" y="79677"/>
                    <a:pt x="142471" y="86041"/>
                    <a:pt x="147671" y="92750"/>
                  </a:cubicBezTo>
                  <a:cubicBezTo>
                    <a:pt x="147987" y="92189"/>
                    <a:pt x="148337" y="91648"/>
                    <a:pt x="148719" y="91130"/>
                  </a:cubicBezTo>
                  <a:cubicBezTo>
                    <a:pt x="152844" y="84336"/>
                    <a:pt x="156229" y="77119"/>
                    <a:pt x="158815" y="69604"/>
                  </a:cubicBezTo>
                  <a:cubicBezTo>
                    <a:pt x="155196" y="65413"/>
                    <a:pt x="151386" y="61222"/>
                    <a:pt x="147290" y="57126"/>
                  </a:cubicBezTo>
                  <a:lnTo>
                    <a:pt x="145385" y="55317"/>
                  </a:lnTo>
                  <a:lnTo>
                    <a:pt x="141956" y="51983"/>
                  </a:lnTo>
                  <a:lnTo>
                    <a:pt x="140146" y="50364"/>
                  </a:lnTo>
                  <a:lnTo>
                    <a:pt x="135860" y="46459"/>
                  </a:lnTo>
                  <a:lnTo>
                    <a:pt x="135194" y="45887"/>
                  </a:lnTo>
                  <a:lnTo>
                    <a:pt x="135194" y="45887"/>
                  </a:lnTo>
                  <a:cubicBezTo>
                    <a:pt x="131765" y="42934"/>
                    <a:pt x="128240" y="40172"/>
                    <a:pt x="124811" y="37505"/>
                  </a:cubicBezTo>
                  <a:cubicBezTo>
                    <a:pt x="143861" y="29409"/>
                    <a:pt x="160530" y="28742"/>
                    <a:pt x="168245" y="36552"/>
                  </a:cubicBezTo>
                  <a:cubicBezTo>
                    <a:pt x="178246" y="46554"/>
                    <a:pt x="174341" y="70842"/>
                    <a:pt x="158720" y="97132"/>
                  </a:cubicBezTo>
                  <a:cubicBezTo>
                    <a:pt x="144136" y="120695"/>
                    <a:pt x="124643" y="140838"/>
                    <a:pt x="101570" y="156187"/>
                  </a:cubicBezTo>
                </a:path>
              </a:pathLst>
            </a:custGeom>
            <a:solidFill>
              <a:srgbClr val="FFFFFF"/>
            </a:solidFill>
            <a:ln w="9525" cap="flat">
              <a:noFill/>
              <a:prstDash val="solid"/>
              <a:miter/>
            </a:ln>
          </p:spPr>
          <p:txBody>
            <a:bodyPr rtlCol="0" anchor="ctr"/>
            <a:lstStyle/>
            <a:p>
              <a:endParaRPr lang="fi-FI"/>
            </a:p>
          </p:txBody>
        </p:sp>
        <p:sp>
          <p:nvSpPr>
            <p:cNvPr id="139" name="Vapaamuotoinen: Muoto 138">
              <a:extLst>
                <a:ext uri="{FF2B5EF4-FFF2-40B4-BE49-F238E27FC236}">
                  <a16:creationId xmlns:a16="http://schemas.microsoft.com/office/drawing/2014/main" id="{70BD722B-E30A-46F0-A9D5-AE0FB8BE3BD4}"/>
                </a:ext>
              </a:extLst>
            </p:cNvPr>
            <p:cNvSpPr/>
            <p:nvPr/>
          </p:nvSpPr>
          <p:spPr>
            <a:xfrm>
              <a:off x="10502224" y="5022128"/>
              <a:ext cx="95250" cy="95250"/>
            </a:xfrm>
            <a:custGeom>
              <a:avLst/>
              <a:gdLst>
                <a:gd name="connsiteX0" fmla="*/ 94068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4068" y="26345"/>
                  </a:moveTo>
                  <a:lnTo>
                    <a:pt x="26345" y="93687"/>
                  </a:lnTo>
                  <a:cubicBezTo>
                    <a:pt x="21953" y="98079"/>
                    <a:pt x="14831" y="98079"/>
                    <a:pt x="10438" y="93687"/>
                  </a:cubicBezTo>
                  <a:cubicBezTo>
                    <a:pt x="6046" y="89294"/>
                    <a:pt x="6046" y="82173"/>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40" name="Vapaamuotoinen: Muoto 139">
              <a:extLst>
                <a:ext uri="{FF2B5EF4-FFF2-40B4-BE49-F238E27FC236}">
                  <a16:creationId xmlns:a16="http://schemas.microsoft.com/office/drawing/2014/main" id="{7DD8DB73-E453-42C6-A501-1DAB65AE17CB}"/>
                </a:ext>
              </a:extLst>
            </p:cNvPr>
            <p:cNvSpPr/>
            <p:nvPr/>
          </p:nvSpPr>
          <p:spPr>
            <a:xfrm>
              <a:off x="9960918" y="5020604"/>
              <a:ext cx="95250" cy="95250"/>
            </a:xfrm>
            <a:custGeom>
              <a:avLst/>
              <a:gdLst>
                <a:gd name="connsiteX0" fmla="*/ 93687 w 95250"/>
                <a:gd name="connsiteY0" fmla="*/ 93591 h 95250"/>
                <a:gd name="connsiteX1" fmla="*/ 77792 w 95250"/>
                <a:gd name="connsiteY1" fmla="*/ 93603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685 h 95250"/>
                <a:gd name="connsiteX7" fmla="*/ 93698 w 95250"/>
                <a:gd name="connsiteY7" fmla="*/ 93580 h 95250"/>
                <a:gd name="connsiteX8" fmla="*/ 93687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00" y="97984"/>
                    <a:pt x="82184" y="97989"/>
                    <a:pt x="77792" y="93603"/>
                  </a:cubicBezTo>
                  <a:cubicBezTo>
                    <a:pt x="77788" y="93599"/>
                    <a:pt x="77784" y="93595"/>
                    <a:pt x="77780" y="93591"/>
                  </a:cubicBezTo>
                  <a:lnTo>
                    <a:pt x="10438" y="26345"/>
                  </a:lnTo>
                  <a:cubicBezTo>
                    <a:pt x="6046" y="21953"/>
                    <a:pt x="6046" y="14831"/>
                    <a:pt x="10438" y="10438"/>
                  </a:cubicBezTo>
                  <a:cubicBezTo>
                    <a:pt x="14831" y="6046"/>
                    <a:pt x="21952" y="6046"/>
                    <a:pt x="26345" y="10438"/>
                  </a:cubicBezTo>
                  <a:lnTo>
                    <a:pt x="93687" y="77685"/>
                  </a:lnTo>
                  <a:cubicBezTo>
                    <a:pt x="98079" y="82071"/>
                    <a:pt x="98084" y="89187"/>
                    <a:pt x="93698" y="93580"/>
                  </a:cubicBezTo>
                  <a:cubicBezTo>
                    <a:pt x="93694" y="93584"/>
                    <a:pt x="93690" y="93588"/>
                    <a:pt x="93687" y="93591"/>
                  </a:cubicBezTo>
                </a:path>
              </a:pathLst>
            </a:custGeom>
            <a:solidFill>
              <a:srgbClr val="FFFFFF"/>
            </a:solidFill>
            <a:ln w="9525" cap="flat">
              <a:noFill/>
              <a:prstDash val="solid"/>
              <a:miter/>
            </a:ln>
          </p:spPr>
          <p:txBody>
            <a:bodyPr rtlCol="0" anchor="ctr"/>
            <a:lstStyle/>
            <a:p>
              <a:endParaRPr lang="fi-FI"/>
            </a:p>
          </p:txBody>
        </p:sp>
        <p:sp>
          <p:nvSpPr>
            <p:cNvPr id="141" name="Vapaamuotoinen: Muoto 140">
              <a:extLst>
                <a:ext uri="{FF2B5EF4-FFF2-40B4-BE49-F238E27FC236}">
                  <a16:creationId xmlns:a16="http://schemas.microsoft.com/office/drawing/2014/main" id="{C2F989F3-B98A-43D4-A848-3E5889DBAD19}"/>
                </a:ext>
              </a:extLst>
            </p:cNvPr>
            <p:cNvSpPr/>
            <p:nvPr/>
          </p:nvSpPr>
          <p:spPr>
            <a:xfrm>
              <a:off x="10504224" y="5563815"/>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0" y="98079"/>
                    <a:pt x="82184" y="98085"/>
                    <a:pt x="77792" y="93698"/>
                  </a:cubicBezTo>
                  <a:cubicBezTo>
                    <a:pt x="77788" y="93694"/>
                    <a:pt x="77784" y="93691"/>
                    <a:pt x="77780" y="93687"/>
                  </a:cubicBezTo>
                  <a:lnTo>
                    <a:pt x="10438" y="26345"/>
                  </a:lnTo>
                  <a:cubicBezTo>
                    <a:pt x="6046" y="21952"/>
                    <a:pt x="6046" y="14830"/>
                    <a:pt x="10438" y="10438"/>
                  </a:cubicBezTo>
                  <a:cubicBezTo>
                    <a:pt x="14831" y="6046"/>
                    <a:pt x="21952" y="6046"/>
                    <a:pt x="26345" y="10438"/>
                  </a:cubicBezTo>
                  <a:lnTo>
                    <a:pt x="93687" y="77780"/>
                  </a:lnTo>
                  <a:cubicBezTo>
                    <a:pt x="98079" y="82166"/>
                    <a:pt x="98084" y="89283"/>
                    <a:pt x="93698" y="93675"/>
                  </a:cubicBezTo>
                  <a:cubicBezTo>
                    <a:pt x="93694" y="93679"/>
                    <a:pt x="93690" y="93683"/>
                    <a:pt x="93687" y="93687"/>
                  </a:cubicBezTo>
                </a:path>
              </a:pathLst>
            </a:custGeom>
            <a:solidFill>
              <a:srgbClr val="FFFFFF"/>
            </a:solidFill>
            <a:ln w="9525" cap="flat">
              <a:noFill/>
              <a:prstDash val="solid"/>
              <a:miter/>
            </a:ln>
          </p:spPr>
          <p:txBody>
            <a:bodyPr rtlCol="0" anchor="ctr"/>
            <a:lstStyle/>
            <a:p>
              <a:endParaRPr lang="fi-FI"/>
            </a:p>
          </p:txBody>
        </p:sp>
        <p:sp>
          <p:nvSpPr>
            <p:cNvPr id="142" name="Vapaamuotoinen: Muoto 141">
              <a:extLst>
                <a:ext uri="{FF2B5EF4-FFF2-40B4-BE49-F238E27FC236}">
                  <a16:creationId xmlns:a16="http://schemas.microsoft.com/office/drawing/2014/main" id="{5E7F88FB-AA20-4853-B370-CCD0DD3BFC70}"/>
                </a:ext>
              </a:extLst>
            </p:cNvPr>
            <p:cNvSpPr/>
            <p:nvPr/>
          </p:nvSpPr>
          <p:spPr>
            <a:xfrm>
              <a:off x="6960123" y="934435"/>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861 w 57150"/>
                <a:gd name="connsiteY5" fmla="*/ 34957 h 57150"/>
                <a:gd name="connsiteX6" fmla="*/ 53911 w 57150"/>
                <a:gd name="connsiteY6" fmla="*/ 18383 h 57150"/>
                <a:gd name="connsiteX7" fmla="*/ 51816 w 57150"/>
                <a:gd name="connsiteY7" fmla="*/ 17240 h 57150"/>
                <a:gd name="connsiteX8" fmla="*/ 30670 w 57150"/>
                <a:gd name="connsiteY8" fmla="*/ 771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763"/>
                    <a:pt x="22670" y="14478"/>
                    <a:pt x="18669" y="18383"/>
                  </a:cubicBezTo>
                  <a:cubicBezTo>
                    <a:pt x="14669" y="22289"/>
                    <a:pt x="10858" y="26670"/>
                    <a:pt x="7144" y="30861"/>
                  </a:cubicBezTo>
                  <a:cubicBezTo>
                    <a:pt x="9626" y="38110"/>
                    <a:pt x="12817" y="45097"/>
                    <a:pt x="16669" y="51721"/>
                  </a:cubicBezTo>
                  <a:lnTo>
                    <a:pt x="18097" y="54007"/>
                  </a:lnTo>
                  <a:cubicBezTo>
                    <a:pt x="23292" y="47321"/>
                    <a:pt x="28891" y="40959"/>
                    <a:pt x="34861" y="34957"/>
                  </a:cubicBezTo>
                  <a:cubicBezTo>
                    <a:pt x="40838" y="29017"/>
                    <a:pt x="47202" y="23480"/>
                    <a:pt x="53911" y="18383"/>
                  </a:cubicBezTo>
                  <a:cubicBezTo>
                    <a:pt x="53183" y="18059"/>
                    <a:pt x="52482" y="17677"/>
                    <a:pt x="51816" y="17240"/>
                  </a:cubicBezTo>
                  <a:cubicBezTo>
                    <a:pt x="45100" y="13373"/>
                    <a:pt x="38017" y="10182"/>
                    <a:pt x="30670" y="7715"/>
                  </a:cubicBezTo>
                </a:path>
              </a:pathLst>
            </a:custGeom>
            <a:solidFill>
              <a:srgbClr val="FFFFFF"/>
            </a:solidFill>
            <a:ln w="9525" cap="flat">
              <a:noFill/>
              <a:prstDash val="solid"/>
              <a:miter/>
            </a:ln>
          </p:spPr>
          <p:txBody>
            <a:bodyPr rtlCol="0" anchor="ctr"/>
            <a:lstStyle/>
            <a:p>
              <a:endParaRPr lang="fi-FI"/>
            </a:p>
          </p:txBody>
        </p:sp>
        <p:sp>
          <p:nvSpPr>
            <p:cNvPr id="143" name="Vapaamuotoinen: Muoto 142">
              <a:extLst>
                <a:ext uri="{FF2B5EF4-FFF2-40B4-BE49-F238E27FC236}">
                  <a16:creationId xmlns:a16="http://schemas.microsoft.com/office/drawing/2014/main" id="{4D91CAA7-E9D7-417F-8507-DF9F8175447A}"/>
                </a:ext>
              </a:extLst>
            </p:cNvPr>
            <p:cNvSpPr/>
            <p:nvPr/>
          </p:nvSpPr>
          <p:spPr>
            <a:xfrm>
              <a:off x="7030322" y="1004349"/>
              <a:ext cx="95250" cy="95250"/>
            </a:xfrm>
            <a:custGeom>
              <a:avLst/>
              <a:gdLst>
                <a:gd name="connsiteX0" fmla="*/ 80677 w 95250"/>
                <a:gd name="connsiteY0" fmla="*/ 7144 h 95250"/>
                <a:gd name="connsiteX1" fmla="*/ 80677 w 95250"/>
                <a:gd name="connsiteY1" fmla="*/ 7144 h 95250"/>
                <a:gd name="connsiteX2" fmla="*/ 73247 w 95250"/>
                <a:gd name="connsiteY2" fmla="*/ 18478 h 95250"/>
                <a:gd name="connsiteX3" fmla="*/ 72485 w 95250"/>
                <a:gd name="connsiteY3" fmla="*/ 19526 h 95250"/>
                <a:gd name="connsiteX4" fmla="*/ 70104 w 95250"/>
                <a:gd name="connsiteY4" fmla="*/ 22860 h 95250"/>
                <a:gd name="connsiteX5" fmla="*/ 68390 w 95250"/>
                <a:gd name="connsiteY5" fmla="*/ 25146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389 h 95250"/>
                <a:gd name="connsiteX10" fmla="*/ 7144 w 95250"/>
                <a:gd name="connsiteY10" fmla="*/ 80867 h 95250"/>
                <a:gd name="connsiteX11" fmla="*/ 13335 w 95250"/>
                <a:gd name="connsiteY11" fmla="*/ 83344 h 95250"/>
                <a:gd name="connsiteX12" fmla="*/ 44672 w 95250"/>
                <a:gd name="connsiteY12" fmla="*/ 89630 h 95250"/>
                <a:gd name="connsiteX13" fmla="*/ 77153 w 95250"/>
                <a:gd name="connsiteY13" fmla="*/ 77533 h 95250"/>
                <a:gd name="connsiteX14" fmla="*/ 80677 w 95250"/>
                <a:gd name="connsiteY14" fmla="*/ 7525 h 95250"/>
                <a:gd name="connsiteX15" fmla="*/ 80677 w 95250"/>
                <a:gd name="connsiteY15" fmla="*/ 752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8"/>
                  </a:cubicBezTo>
                  <a:lnTo>
                    <a:pt x="72485" y="19526"/>
                  </a:lnTo>
                  <a:lnTo>
                    <a:pt x="70104" y="22860"/>
                  </a:lnTo>
                  <a:lnTo>
                    <a:pt x="68390" y="25146"/>
                  </a:lnTo>
                  <a:cubicBezTo>
                    <a:pt x="67056" y="26956"/>
                    <a:pt x="65627" y="28670"/>
                    <a:pt x="64199" y="30480"/>
                  </a:cubicBezTo>
                  <a:cubicBezTo>
                    <a:pt x="67628" y="43910"/>
                    <a:pt x="66675" y="54959"/>
                    <a:pt x="60770" y="60865"/>
                  </a:cubicBezTo>
                  <a:lnTo>
                    <a:pt x="60770" y="60865"/>
                  </a:lnTo>
                  <a:cubicBezTo>
                    <a:pt x="55054" y="66580"/>
                    <a:pt x="44005" y="67723"/>
                    <a:pt x="30480" y="64389"/>
                  </a:cubicBezTo>
                  <a:cubicBezTo>
                    <a:pt x="23081" y="70401"/>
                    <a:pt x="15285" y="75906"/>
                    <a:pt x="7144" y="80867"/>
                  </a:cubicBezTo>
                  <a:lnTo>
                    <a:pt x="13335" y="83344"/>
                  </a:lnTo>
                  <a:cubicBezTo>
                    <a:pt x="23328" y="87270"/>
                    <a:pt x="33938" y="89399"/>
                    <a:pt x="44672" y="89630"/>
                  </a:cubicBezTo>
                  <a:cubicBezTo>
                    <a:pt x="56688" y="90144"/>
                    <a:pt x="68401" y="85782"/>
                    <a:pt x="77153" y="77533"/>
                  </a:cubicBezTo>
                  <a:cubicBezTo>
                    <a:pt x="92107" y="62484"/>
                    <a:pt x="93154" y="36671"/>
                    <a:pt x="80677" y="7525"/>
                  </a:cubicBezTo>
                  <a:lnTo>
                    <a:pt x="80677" y="7525"/>
                  </a:lnTo>
                </a:path>
              </a:pathLst>
            </a:custGeom>
            <a:solidFill>
              <a:srgbClr val="FFFFFF"/>
            </a:solidFill>
            <a:ln w="9525" cap="flat">
              <a:noFill/>
              <a:prstDash val="solid"/>
              <a:miter/>
            </a:ln>
          </p:spPr>
          <p:txBody>
            <a:bodyPr rtlCol="0" anchor="ctr"/>
            <a:lstStyle/>
            <a:p>
              <a:endParaRPr lang="fi-FI"/>
            </a:p>
          </p:txBody>
        </p:sp>
        <p:sp>
          <p:nvSpPr>
            <p:cNvPr id="144" name="Vapaamuotoinen: Muoto 143">
              <a:extLst>
                <a:ext uri="{FF2B5EF4-FFF2-40B4-BE49-F238E27FC236}">
                  <a16:creationId xmlns:a16="http://schemas.microsoft.com/office/drawing/2014/main" id="{1C5402CB-66AC-464A-82C0-0E44EE21EA2A}"/>
                </a:ext>
              </a:extLst>
            </p:cNvPr>
            <p:cNvSpPr/>
            <p:nvPr/>
          </p:nvSpPr>
          <p:spPr>
            <a:xfrm>
              <a:off x="6921800" y="1004063"/>
              <a:ext cx="95250" cy="95250"/>
            </a:xfrm>
            <a:custGeom>
              <a:avLst/>
              <a:gdLst>
                <a:gd name="connsiteX0" fmla="*/ 36132 w 95250"/>
                <a:gd name="connsiteY0" fmla="*/ 60960 h 95250"/>
                <a:gd name="connsiteX1" fmla="*/ 32703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6132" y="60960"/>
                  </a:moveTo>
                  <a:cubicBezTo>
                    <a:pt x="30226" y="55150"/>
                    <a:pt x="29274" y="44005"/>
                    <a:pt x="32703" y="30575"/>
                  </a:cubicBezTo>
                  <a:cubicBezTo>
                    <a:pt x="26551" y="23162"/>
                    <a:pt x="20918" y="15332"/>
                    <a:pt x="15844" y="7144"/>
                  </a:cubicBezTo>
                  <a:cubicBezTo>
                    <a:pt x="3271" y="36385"/>
                    <a:pt x="4223" y="62293"/>
                    <a:pt x="19368" y="77438"/>
                  </a:cubicBezTo>
                  <a:cubicBezTo>
                    <a:pt x="34513" y="92583"/>
                    <a:pt x="60325" y="93440"/>
                    <a:pt x="89472" y="80963"/>
                  </a:cubicBezTo>
                  <a:cubicBezTo>
                    <a:pt x="81377" y="75977"/>
                    <a:pt x="73614" y="70473"/>
                    <a:pt x="66231" y="64484"/>
                  </a:cubicBezTo>
                  <a:cubicBezTo>
                    <a:pt x="52801"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145" name="Vapaamuotoinen: Muoto 144">
              <a:extLst>
                <a:ext uri="{FF2B5EF4-FFF2-40B4-BE49-F238E27FC236}">
                  <a16:creationId xmlns:a16="http://schemas.microsoft.com/office/drawing/2014/main" id="{2DE1F20C-5835-4AD3-973F-DEBE2373CC6D}"/>
                </a:ext>
              </a:extLst>
            </p:cNvPr>
            <p:cNvSpPr/>
            <p:nvPr/>
          </p:nvSpPr>
          <p:spPr>
            <a:xfrm>
              <a:off x="6922474" y="896073"/>
              <a:ext cx="200025" cy="180975"/>
            </a:xfrm>
            <a:custGeom>
              <a:avLst/>
              <a:gdLst>
                <a:gd name="connsiteX0" fmla="*/ 178809 w 200025"/>
                <a:gd name="connsiteY0" fmla="*/ 108657 h 180975"/>
                <a:gd name="connsiteX1" fmla="*/ 185000 w 200025"/>
                <a:gd name="connsiteY1" fmla="*/ 19693 h 180975"/>
                <a:gd name="connsiteX2" fmla="*/ 101942 w 200025"/>
                <a:gd name="connsiteY2" fmla="*/ 22360 h 180975"/>
                <a:gd name="connsiteX3" fmla="*/ 18980 w 200025"/>
                <a:gd name="connsiteY3" fmla="*/ 19693 h 180975"/>
                <a:gd name="connsiteX4" fmla="*/ 24695 w 200025"/>
                <a:gd name="connsiteY4" fmla="*/ 107895 h 180975"/>
                <a:gd name="connsiteX5" fmla="*/ 95846 w 200025"/>
                <a:gd name="connsiteY5" fmla="*/ 179428 h 180975"/>
                <a:gd name="connsiteX6" fmla="*/ 97942 w 200025"/>
                <a:gd name="connsiteY6" fmla="*/ 180475 h 180975"/>
                <a:gd name="connsiteX7" fmla="*/ 100704 w 200025"/>
                <a:gd name="connsiteY7" fmla="*/ 181142 h 180975"/>
                <a:gd name="connsiteX8" fmla="*/ 102038 w 200025"/>
                <a:gd name="connsiteY8" fmla="*/ 181142 h 180975"/>
                <a:gd name="connsiteX9" fmla="*/ 108038 w 200025"/>
                <a:gd name="connsiteY9" fmla="*/ 179523 h 180975"/>
                <a:gd name="connsiteX10" fmla="*/ 147662 w 200025"/>
                <a:gd name="connsiteY10" fmla="*/ 148186 h 180975"/>
                <a:gd name="connsiteX11" fmla="*/ 178904 w 200025"/>
                <a:gd name="connsiteY11" fmla="*/ 108562 h 180975"/>
                <a:gd name="connsiteX12" fmla="*/ 102038 w 200025"/>
                <a:gd name="connsiteY12" fmla="*/ 156187 h 180975"/>
                <a:gd name="connsiteX13" fmla="*/ 72891 w 200025"/>
                <a:gd name="connsiteY13" fmla="*/ 132279 h 180975"/>
                <a:gd name="connsiteX14" fmla="*/ 44316 w 200025"/>
                <a:gd name="connsiteY14" fmla="*/ 96370 h 180975"/>
                <a:gd name="connsiteX15" fmla="*/ 34791 w 200025"/>
                <a:gd name="connsiteY15" fmla="*/ 36553 h 180975"/>
                <a:gd name="connsiteX16" fmla="*/ 51079 w 200025"/>
                <a:gd name="connsiteY16" fmla="*/ 31028 h 180975"/>
                <a:gd name="connsiteX17" fmla="*/ 96227 w 200025"/>
                <a:gd name="connsiteY17" fmla="*/ 46649 h 180975"/>
                <a:gd name="connsiteX18" fmla="*/ 96227 w 200025"/>
                <a:gd name="connsiteY18" fmla="*/ 46649 h 180975"/>
                <a:gd name="connsiteX19" fmla="*/ 111563 w 200025"/>
                <a:gd name="connsiteY19" fmla="*/ 57031 h 180975"/>
                <a:gd name="connsiteX20" fmla="*/ 111563 w 200025"/>
                <a:gd name="connsiteY20" fmla="*/ 57031 h 180975"/>
                <a:gd name="connsiteX21" fmla="*/ 124517 w 200025"/>
                <a:gd name="connsiteY21" fmla="*/ 67985 h 180975"/>
                <a:gd name="connsiteX22" fmla="*/ 126231 w 200025"/>
                <a:gd name="connsiteY22" fmla="*/ 69509 h 180975"/>
                <a:gd name="connsiteX23" fmla="*/ 126707 w 200025"/>
                <a:gd name="connsiteY23" fmla="*/ 69509 h 180975"/>
                <a:gd name="connsiteX24" fmla="*/ 130422 w 200025"/>
                <a:gd name="connsiteY24" fmla="*/ 73129 h 180975"/>
                <a:gd name="connsiteX25" fmla="*/ 147281 w 200025"/>
                <a:gd name="connsiteY25" fmla="*/ 92179 h 180975"/>
                <a:gd name="connsiteX26" fmla="*/ 148520 w 200025"/>
                <a:gd name="connsiteY26" fmla="*/ 90559 h 180975"/>
                <a:gd name="connsiteX27" fmla="*/ 158711 w 200025"/>
                <a:gd name="connsiteY27" fmla="*/ 69033 h 180975"/>
                <a:gd name="connsiteX28" fmla="*/ 147186 w 200025"/>
                <a:gd name="connsiteY28" fmla="*/ 56555 h 180975"/>
                <a:gd name="connsiteX29" fmla="*/ 145281 w 200025"/>
                <a:gd name="connsiteY29" fmla="*/ 54745 h 180975"/>
                <a:gd name="connsiteX30" fmla="*/ 141852 w 200025"/>
                <a:gd name="connsiteY30" fmla="*/ 51412 h 180975"/>
                <a:gd name="connsiteX31" fmla="*/ 140042 w 200025"/>
                <a:gd name="connsiteY31" fmla="*/ 49792 h 180975"/>
                <a:gd name="connsiteX32" fmla="*/ 135661 w 200025"/>
                <a:gd name="connsiteY32" fmla="*/ 45887 h 180975"/>
                <a:gd name="connsiteX33" fmla="*/ 135089 w 200025"/>
                <a:gd name="connsiteY33" fmla="*/ 45316 h 180975"/>
                <a:gd name="connsiteX34" fmla="*/ 135089 w 200025"/>
                <a:gd name="connsiteY34" fmla="*/ 45316 h 180975"/>
                <a:gd name="connsiteX35" fmla="*/ 124612 w 200025"/>
                <a:gd name="connsiteY35" fmla="*/ 36934 h 180975"/>
                <a:gd name="connsiteX36" fmla="*/ 168141 w 200025"/>
                <a:gd name="connsiteY36" fmla="*/ 35981 h 180975"/>
                <a:gd name="connsiteX37" fmla="*/ 158616 w 200025"/>
                <a:gd name="connsiteY37" fmla="*/ 96560 h 180975"/>
                <a:gd name="connsiteX38" fmla="*/ 130803 w 200025"/>
                <a:gd name="connsiteY38" fmla="*/ 131707 h 180975"/>
                <a:gd name="connsiteX39" fmla="*/ 101657 w 200025"/>
                <a:gd name="connsiteY39" fmla="*/ 15561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09" y="108657"/>
                  </a:moveTo>
                  <a:cubicBezTo>
                    <a:pt x="200812" y="71986"/>
                    <a:pt x="203193" y="37886"/>
                    <a:pt x="185000" y="19693"/>
                  </a:cubicBezTo>
                  <a:cubicBezTo>
                    <a:pt x="166808" y="1501"/>
                    <a:pt x="136328" y="3691"/>
                    <a:pt x="101942" y="22360"/>
                  </a:cubicBezTo>
                  <a:cubicBezTo>
                    <a:pt x="67557" y="3310"/>
                    <a:pt x="36220" y="2453"/>
                    <a:pt x="18980" y="19693"/>
                  </a:cubicBezTo>
                  <a:cubicBezTo>
                    <a:pt x="1739" y="36934"/>
                    <a:pt x="3073" y="71509"/>
                    <a:pt x="24695" y="107895"/>
                  </a:cubicBezTo>
                  <a:cubicBezTo>
                    <a:pt x="42410" y="137039"/>
                    <a:pt x="66797" y="161557"/>
                    <a:pt x="95846" y="179428"/>
                  </a:cubicBezTo>
                  <a:lnTo>
                    <a:pt x="97942" y="180475"/>
                  </a:lnTo>
                  <a:cubicBezTo>
                    <a:pt x="98824" y="180834"/>
                    <a:pt x="99755" y="181059"/>
                    <a:pt x="100704" y="181142"/>
                  </a:cubicBezTo>
                  <a:lnTo>
                    <a:pt x="102038" y="181142"/>
                  </a:lnTo>
                  <a:cubicBezTo>
                    <a:pt x="104143" y="181125"/>
                    <a:pt x="106210" y="180568"/>
                    <a:pt x="108038" y="179523"/>
                  </a:cubicBezTo>
                  <a:cubicBezTo>
                    <a:pt x="122486" y="170748"/>
                    <a:pt x="135795" y="160223"/>
                    <a:pt x="147662" y="148186"/>
                  </a:cubicBezTo>
                  <a:cubicBezTo>
                    <a:pt x="159698" y="136341"/>
                    <a:pt x="170195" y="123028"/>
                    <a:pt x="178904" y="108562"/>
                  </a:cubicBezTo>
                  <a:moveTo>
                    <a:pt x="102038" y="156187"/>
                  </a:moveTo>
                  <a:cubicBezTo>
                    <a:pt x="91543" y="149217"/>
                    <a:pt x="81778" y="141207"/>
                    <a:pt x="72891" y="132279"/>
                  </a:cubicBezTo>
                  <a:cubicBezTo>
                    <a:pt x="61959" y="121499"/>
                    <a:pt x="52365" y="109443"/>
                    <a:pt x="44316" y="96370"/>
                  </a:cubicBezTo>
                  <a:cubicBezTo>
                    <a:pt x="28981" y="70462"/>
                    <a:pt x="25266" y="46363"/>
                    <a:pt x="34791" y="36553"/>
                  </a:cubicBezTo>
                  <a:cubicBezTo>
                    <a:pt x="39257" y="32597"/>
                    <a:pt x="45128" y="30605"/>
                    <a:pt x="51079" y="31028"/>
                  </a:cubicBezTo>
                  <a:cubicBezTo>
                    <a:pt x="67196" y="32384"/>
                    <a:pt x="82718" y="37754"/>
                    <a:pt x="96227" y="46649"/>
                  </a:cubicBezTo>
                  <a:lnTo>
                    <a:pt x="96227" y="46649"/>
                  </a:lnTo>
                  <a:cubicBezTo>
                    <a:pt x="101541" y="49801"/>
                    <a:pt x="106662" y="53268"/>
                    <a:pt x="111563" y="57031"/>
                  </a:cubicBezTo>
                  <a:lnTo>
                    <a:pt x="111563" y="57031"/>
                  </a:lnTo>
                  <a:cubicBezTo>
                    <a:pt x="115944" y="60460"/>
                    <a:pt x="120326" y="64080"/>
                    <a:pt x="124517" y="67985"/>
                  </a:cubicBezTo>
                  <a:lnTo>
                    <a:pt x="126231" y="69509"/>
                  </a:lnTo>
                  <a:cubicBezTo>
                    <a:pt x="126231" y="69509"/>
                    <a:pt x="126231" y="69509"/>
                    <a:pt x="126707" y="69509"/>
                  </a:cubicBezTo>
                  <a:lnTo>
                    <a:pt x="130422" y="73129"/>
                  </a:lnTo>
                  <a:cubicBezTo>
                    <a:pt x="136449" y="79106"/>
                    <a:pt x="142081" y="85469"/>
                    <a:pt x="147281" y="92179"/>
                  </a:cubicBezTo>
                  <a:lnTo>
                    <a:pt x="148520" y="90559"/>
                  </a:lnTo>
                  <a:cubicBezTo>
                    <a:pt x="152709" y="83786"/>
                    <a:pt x="156127" y="76566"/>
                    <a:pt x="158711" y="69033"/>
                  </a:cubicBezTo>
                  <a:cubicBezTo>
                    <a:pt x="155092" y="64842"/>
                    <a:pt x="151282" y="60651"/>
                    <a:pt x="147186" y="56555"/>
                  </a:cubicBezTo>
                  <a:lnTo>
                    <a:pt x="145281" y="54745"/>
                  </a:lnTo>
                  <a:lnTo>
                    <a:pt x="141852" y="51412"/>
                  </a:lnTo>
                  <a:lnTo>
                    <a:pt x="140042" y="49792"/>
                  </a:lnTo>
                  <a:lnTo>
                    <a:pt x="135661" y="45887"/>
                  </a:lnTo>
                  <a:lnTo>
                    <a:pt x="135089" y="45316"/>
                  </a:lnTo>
                  <a:lnTo>
                    <a:pt x="135089" y="45316"/>
                  </a:lnTo>
                  <a:cubicBezTo>
                    <a:pt x="131660" y="42363"/>
                    <a:pt x="128136" y="39601"/>
                    <a:pt x="124612" y="36934"/>
                  </a:cubicBezTo>
                  <a:cubicBezTo>
                    <a:pt x="143662" y="28837"/>
                    <a:pt x="160331" y="28171"/>
                    <a:pt x="168141" y="35981"/>
                  </a:cubicBezTo>
                  <a:cubicBezTo>
                    <a:pt x="177666" y="45982"/>
                    <a:pt x="174237" y="70271"/>
                    <a:pt x="158616" y="96560"/>
                  </a:cubicBezTo>
                  <a:cubicBezTo>
                    <a:pt x="150807" y="109362"/>
                    <a:pt x="141467" y="121165"/>
                    <a:pt x="130803" y="131707"/>
                  </a:cubicBezTo>
                  <a:cubicBezTo>
                    <a:pt x="121916" y="140636"/>
                    <a:pt x="112151" y="148645"/>
                    <a:pt x="101657" y="155615"/>
                  </a:cubicBezTo>
                </a:path>
              </a:pathLst>
            </a:custGeom>
            <a:solidFill>
              <a:srgbClr val="FFFFFF"/>
            </a:solidFill>
            <a:ln w="9525" cap="flat">
              <a:noFill/>
              <a:prstDash val="solid"/>
              <a:miter/>
            </a:ln>
          </p:spPr>
          <p:txBody>
            <a:bodyPr rtlCol="0" anchor="ctr"/>
            <a:lstStyle/>
            <a:p>
              <a:endParaRPr lang="fi-FI"/>
            </a:p>
          </p:txBody>
        </p:sp>
        <p:sp>
          <p:nvSpPr>
            <p:cNvPr id="146" name="Vapaamuotoinen: Muoto 145">
              <a:extLst>
                <a:ext uri="{FF2B5EF4-FFF2-40B4-BE49-F238E27FC236}">
                  <a16:creationId xmlns:a16="http://schemas.microsoft.com/office/drawing/2014/main" id="{58D70998-63CA-4403-808F-9A5C255AF0FD}"/>
                </a:ext>
              </a:extLst>
            </p:cNvPr>
            <p:cNvSpPr/>
            <p:nvPr/>
          </p:nvSpPr>
          <p:spPr>
            <a:xfrm>
              <a:off x="7242422" y="677680"/>
              <a:ext cx="95250" cy="95250"/>
            </a:xfrm>
            <a:custGeom>
              <a:avLst/>
              <a:gdLst>
                <a:gd name="connsiteX0" fmla="*/ 92510 w 95250"/>
                <a:gd name="connsiteY0" fmla="*/ 26345 h 95250"/>
                <a:gd name="connsiteX1" fmla="*/ 25168 w 95250"/>
                <a:gd name="connsiteY1" fmla="*/ 93687 h 95250"/>
                <a:gd name="connsiteX2" fmla="*/ 9423 w 95250"/>
                <a:gd name="connsiteY2" fmla="*/ 91511 h 95250"/>
                <a:gd name="connsiteX3" fmla="*/ 9547 w 95250"/>
                <a:gd name="connsiteY3" fmla="*/ 77780 h 95250"/>
                <a:gd name="connsiteX4" fmla="*/ 76222 w 95250"/>
                <a:gd name="connsiteY4" fmla="*/ 10438 h 95250"/>
                <a:gd name="connsiteX5" fmla="*/ 92129 w 95250"/>
                <a:gd name="connsiteY5" fmla="*/ 10438 h 95250"/>
                <a:gd name="connsiteX6" fmla="*/ 92129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2510" y="26345"/>
                  </a:moveTo>
                  <a:lnTo>
                    <a:pt x="25168" y="93687"/>
                  </a:lnTo>
                  <a:cubicBezTo>
                    <a:pt x="20219" y="97434"/>
                    <a:pt x="13170" y="96460"/>
                    <a:pt x="9423" y="91511"/>
                  </a:cubicBezTo>
                  <a:cubicBezTo>
                    <a:pt x="6338" y="87438"/>
                    <a:pt x="6390" y="81797"/>
                    <a:pt x="9547" y="77780"/>
                  </a:cubicBezTo>
                  <a:lnTo>
                    <a:pt x="76222" y="10438"/>
                  </a:lnTo>
                  <a:cubicBezTo>
                    <a:pt x="80615" y="6046"/>
                    <a:pt x="87736" y="6046"/>
                    <a:pt x="92129" y="10438"/>
                  </a:cubicBezTo>
                  <a:cubicBezTo>
                    <a:pt x="96521" y="14831"/>
                    <a:pt x="96521" y="21952"/>
                    <a:pt x="92129" y="26345"/>
                  </a:cubicBezTo>
                </a:path>
              </a:pathLst>
            </a:custGeom>
            <a:solidFill>
              <a:srgbClr val="FFFFFF"/>
            </a:solidFill>
            <a:ln w="9525" cap="flat">
              <a:noFill/>
              <a:prstDash val="solid"/>
              <a:miter/>
            </a:ln>
          </p:spPr>
          <p:txBody>
            <a:bodyPr rtlCol="0" anchor="ctr"/>
            <a:lstStyle/>
            <a:p>
              <a:endParaRPr lang="fi-FI"/>
            </a:p>
          </p:txBody>
        </p:sp>
        <p:sp>
          <p:nvSpPr>
            <p:cNvPr id="147" name="Vapaamuotoinen: Muoto 146">
              <a:extLst>
                <a:ext uri="{FF2B5EF4-FFF2-40B4-BE49-F238E27FC236}">
                  <a16:creationId xmlns:a16="http://schemas.microsoft.com/office/drawing/2014/main" id="{537E3D60-7DDC-4609-BF20-5065625AA4E4}"/>
                </a:ext>
              </a:extLst>
            </p:cNvPr>
            <p:cNvSpPr/>
            <p:nvPr/>
          </p:nvSpPr>
          <p:spPr>
            <a:xfrm>
              <a:off x="6699558" y="676156"/>
              <a:ext cx="95250" cy="95250"/>
            </a:xfrm>
            <a:custGeom>
              <a:avLst/>
              <a:gdLst>
                <a:gd name="connsiteX0" fmla="*/ 93687 w 95250"/>
                <a:gd name="connsiteY0" fmla="*/ 93591 h 95250"/>
                <a:gd name="connsiteX1" fmla="*/ 77792 w 95250"/>
                <a:gd name="connsiteY1" fmla="*/ 93603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685 h 95250"/>
                <a:gd name="connsiteX7" fmla="*/ 93698 w 95250"/>
                <a:gd name="connsiteY7" fmla="*/ 93580 h 95250"/>
                <a:gd name="connsiteX8" fmla="*/ 93687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01" y="97984"/>
                    <a:pt x="82184" y="97989"/>
                    <a:pt x="77792" y="93603"/>
                  </a:cubicBezTo>
                  <a:cubicBezTo>
                    <a:pt x="77788" y="93599"/>
                    <a:pt x="77784" y="93595"/>
                    <a:pt x="77780" y="93591"/>
                  </a:cubicBezTo>
                  <a:lnTo>
                    <a:pt x="10438" y="26345"/>
                  </a:lnTo>
                  <a:cubicBezTo>
                    <a:pt x="6046" y="21952"/>
                    <a:pt x="6046" y="14831"/>
                    <a:pt x="10438" y="10438"/>
                  </a:cubicBezTo>
                  <a:cubicBezTo>
                    <a:pt x="14831" y="6046"/>
                    <a:pt x="21952" y="6046"/>
                    <a:pt x="26345" y="10438"/>
                  </a:cubicBezTo>
                  <a:lnTo>
                    <a:pt x="93687" y="77685"/>
                  </a:lnTo>
                  <a:cubicBezTo>
                    <a:pt x="98079" y="82071"/>
                    <a:pt x="98084" y="89187"/>
                    <a:pt x="93698" y="93580"/>
                  </a:cubicBezTo>
                  <a:cubicBezTo>
                    <a:pt x="93694" y="93584"/>
                    <a:pt x="93691" y="93588"/>
                    <a:pt x="93687" y="93591"/>
                  </a:cubicBezTo>
                </a:path>
              </a:pathLst>
            </a:custGeom>
            <a:solidFill>
              <a:srgbClr val="FFFFFF"/>
            </a:solidFill>
            <a:ln w="9525" cap="flat">
              <a:noFill/>
              <a:prstDash val="solid"/>
              <a:miter/>
            </a:ln>
          </p:spPr>
          <p:txBody>
            <a:bodyPr rtlCol="0" anchor="ctr"/>
            <a:lstStyle/>
            <a:p>
              <a:endParaRPr lang="fi-FI"/>
            </a:p>
          </p:txBody>
        </p:sp>
        <p:sp>
          <p:nvSpPr>
            <p:cNvPr id="148" name="Vapaamuotoinen: Muoto 147">
              <a:extLst>
                <a:ext uri="{FF2B5EF4-FFF2-40B4-BE49-F238E27FC236}">
                  <a16:creationId xmlns:a16="http://schemas.microsoft.com/office/drawing/2014/main" id="{88C7A2DF-6E9C-49E5-BE32-38F6F35ABA37}"/>
                </a:ext>
              </a:extLst>
            </p:cNvPr>
            <p:cNvSpPr/>
            <p:nvPr/>
          </p:nvSpPr>
          <p:spPr>
            <a:xfrm>
              <a:off x="7503429" y="1477741"/>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670 w 57150"/>
                <a:gd name="connsiteY8" fmla="*/ 771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763"/>
                    <a:pt x="22669" y="14478"/>
                    <a:pt x="18669" y="18383"/>
                  </a:cubicBezTo>
                  <a:cubicBezTo>
                    <a:pt x="14669" y="22289"/>
                    <a:pt x="10763" y="26575"/>
                    <a:pt x="7144" y="30861"/>
                  </a:cubicBezTo>
                  <a:cubicBezTo>
                    <a:pt x="9626" y="38110"/>
                    <a:pt x="12817" y="45097"/>
                    <a:pt x="16669" y="51721"/>
                  </a:cubicBezTo>
                  <a:lnTo>
                    <a:pt x="18098" y="54007"/>
                  </a:lnTo>
                  <a:cubicBezTo>
                    <a:pt x="23265" y="47299"/>
                    <a:pt x="28865" y="40935"/>
                    <a:pt x="34862" y="34957"/>
                  </a:cubicBezTo>
                  <a:cubicBezTo>
                    <a:pt x="40838" y="29017"/>
                    <a:pt x="47202" y="23480"/>
                    <a:pt x="53912" y="18383"/>
                  </a:cubicBezTo>
                  <a:lnTo>
                    <a:pt x="51816" y="17240"/>
                  </a:lnTo>
                  <a:cubicBezTo>
                    <a:pt x="45120" y="13335"/>
                    <a:pt x="38033" y="10142"/>
                    <a:pt x="30670" y="7715"/>
                  </a:cubicBezTo>
                </a:path>
              </a:pathLst>
            </a:custGeom>
            <a:solidFill>
              <a:srgbClr val="FFFFFF"/>
            </a:solidFill>
            <a:ln w="9525" cap="flat">
              <a:noFill/>
              <a:prstDash val="solid"/>
              <a:miter/>
            </a:ln>
          </p:spPr>
          <p:txBody>
            <a:bodyPr rtlCol="0" anchor="ctr"/>
            <a:lstStyle/>
            <a:p>
              <a:endParaRPr lang="fi-FI"/>
            </a:p>
          </p:txBody>
        </p:sp>
        <p:sp>
          <p:nvSpPr>
            <p:cNvPr id="149" name="Vapaamuotoinen: Muoto 148">
              <a:extLst>
                <a:ext uri="{FF2B5EF4-FFF2-40B4-BE49-F238E27FC236}">
                  <a16:creationId xmlns:a16="http://schemas.microsoft.com/office/drawing/2014/main" id="{75281674-D2A2-4DED-8827-667894D139FB}"/>
                </a:ext>
              </a:extLst>
            </p:cNvPr>
            <p:cNvSpPr/>
            <p:nvPr/>
          </p:nvSpPr>
          <p:spPr>
            <a:xfrm>
              <a:off x="7573533" y="1547655"/>
              <a:ext cx="95250" cy="95250"/>
            </a:xfrm>
            <a:custGeom>
              <a:avLst/>
              <a:gdLst>
                <a:gd name="connsiteX0" fmla="*/ 80772 w 95250"/>
                <a:gd name="connsiteY0" fmla="*/ 7144 h 95250"/>
                <a:gd name="connsiteX1" fmla="*/ 80772 w 95250"/>
                <a:gd name="connsiteY1" fmla="*/ 7144 h 95250"/>
                <a:gd name="connsiteX2" fmla="*/ 73342 w 95250"/>
                <a:gd name="connsiteY2" fmla="*/ 18574 h 95250"/>
                <a:gd name="connsiteX3" fmla="*/ 72580 w 95250"/>
                <a:gd name="connsiteY3" fmla="*/ 19621 h 95250"/>
                <a:gd name="connsiteX4" fmla="*/ 70199 w 95250"/>
                <a:gd name="connsiteY4" fmla="*/ 22860 h 95250"/>
                <a:gd name="connsiteX5" fmla="*/ 68485 w 95250"/>
                <a:gd name="connsiteY5" fmla="*/ 25241 h 95250"/>
                <a:gd name="connsiteX6" fmla="*/ 64294 w 95250"/>
                <a:gd name="connsiteY6" fmla="*/ 30480 h 95250"/>
                <a:gd name="connsiteX7" fmla="*/ 60769 w 95250"/>
                <a:gd name="connsiteY7" fmla="*/ 60960 h 95250"/>
                <a:gd name="connsiteX8" fmla="*/ 60769 w 95250"/>
                <a:gd name="connsiteY8" fmla="*/ 60960 h 95250"/>
                <a:gd name="connsiteX9" fmla="*/ 30480 w 95250"/>
                <a:gd name="connsiteY9" fmla="*/ 64389 h 95250"/>
                <a:gd name="connsiteX10" fmla="*/ 7144 w 95250"/>
                <a:gd name="connsiteY10" fmla="*/ 80963 h 95250"/>
                <a:gd name="connsiteX11" fmla="*/ 13335 w 95250"/>
                <a:gd name="connsiteY11" fmla="*/ 83439 h 95250"/>
                <a:gd name="connsiteX12" fmla="*/ 44672 w 95250"/>
                <a:gd name="connsiteY12" fmla="*/ 89726 h 95250"/>
                <a:gd name="connsiteX13" fmla="*/ 77248 w 95250"/>
                <a:gd name="connsiteY13" fmla="*/ 77343 h 95250"/>
                <a:gd name="connsiteX14" fmla="*/ 80867 w 95250"/>
                <a:gd name="connsiteY14" fmla="*/ 7429 h 95250"/>
                <a:gd name="connsiteX15" fmla="*/ 80867 w 95250"/>
                <a:gd name="connsiteY15" fmla="*/ 742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486" y="11017"/>
                    <a:pt x="76009" y="14827"/>
                    <a:pt x="73342" y="18574"/>
                  </a:cubicBezTo>
                  <a:lnTo>
                    <a:pt x="72580" y="19621"/>
                  </a:lnTo>
                  <a:lnTo>
                    <a:pt x="70199" y="22860"/>
                  </a:lnTo>
                  <a:lnTo>
                    <a:pt x="68485" y="25241"/>
                  </a:lnTo>
                  <a:cubicBezTo>
                    <a:pt x="67151" y="27051"/>
                    <a:pt x="65723" y="28765"/>
                    <a:pt x="64294" y="30480"/>
                  </a:cubicBezTo>
                  <a:cubicBezTo>
                    <a:pt x="67723" y="44005"/>
                    <a:pt x="66770" y="55054"/>
                    <a:pt x="60769" y="60960"/>
                  </a:cubicBezTo>
                  <a:lnTo>
                    <a:pt x="60769" y="60960"/>
                  </a:lnTo>
                  <a:cubicBezTo>
                    <a:pt x="55054" y="66675"/>
                    <a:pt x="44005" y="67818"/>
                    <a:pt x="30480" y="64389"/>
                  </a:cubicBezTo>
                  <a:cubicBezTo>
                    <a:pt x="23106" y="70462"/>
                    <a:pt x="15307" y="76001"/>
                    <a:pt x="7144" y="80963"/>
                  </a:cubicBezTo>
                  <a:lnTo>
                    <a:pt x="13335" y="83439"/>
                  </a:lnTo>
                  <a:cubicBezTo>
                    <a:pt x="23328" y="87366"/>
                    <a:pt x="33938" y="89494"/>
                    <a:pt x="44672" y="89726"/>
                  </a:cubicBezTo>
                  <a:cubicBezTo>
                    <a:pt x="56765" y="90212"/>
                    <a:pt x="68531" y="85739"/>
                    <a:pt x="77248" y="77343"/>
                  </a:cubicBezTo>
                  <a:cubicBezTo>
                    <a:pt x="92297" y="62389"/>
                    <a:pt x="93345" y="36576"/>
                    <a:pt x="80867" y="7429"/>
                  </a:cubicBezTo>
                  <a:lnTo>
                    <a:pt x="80867" y="7429"/>
                  </a:lnTo>
                </a:path>
              </a:pathLst>
            </a:custGeom>
            <a:solidFill>
              <a:srgbClr val="FFFFFF"/>
            </a:solidFill>
            <a:ln w="9525" cap="flat">
              <a:noFill/>
              <a:prstDash val="solid"/>
              <a:miter/>
            </a:ln>
          </p:spPr>
          <p:txBody>
            <a:bodyPr rtlCol="0" anchor="ctr"/>
            <a:lstStyle/>
            <a:p>
              <a:endParaRPr lang="fi-FI"/>
            </a:p>
          </p:txBody>
        </p:sp>
        <p:sp>
          <p:nvSpPr>
            <p:cNvPr id="150" name="Vapaamuotoinen: Muoto 149">
              <a:extLst>
                <a:ext uri="{FF2B5EF4-FFF2-40B4-BE49-F238E27FC236}">
                  <a16:creationId xmlns:a16="http://schemas.microsoft.com/office/drawing/2014/main" id="{1D029E63-440A-4F80-98A1-E939CF56BE19}"/>
                </a:ext>
              </a:extLst>
            </p:cNvPr>
            <p:cNvSpPr/>
            <p:nvPr/>
          </p:nvSpPr>
          <p:spPr>
            <a:xfrm>
              <a:off x="7465392" y="1547369"/>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389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054"/>
                    <a:pt x="28988" y="44005"/>
                    <a:pt x="32417" y="30575"/>
                  </a:cubicBezTo>
                  <a:cubicBezTo>
                    <a:pt x="26364" y="23153"/>
                    <a:pt x="20826" y="15324"/>
                    <a:pt x="15844" y="7144"/>
                  </a:cubicBezTo>
                  <a:cubicBezTo>
                    <a:pt x="3271" y="36385"/>
                    <a:pt x="4223" y="62294"/>
                    <a:pt x="19368" y="77438"/>
                  </a:cubicBezTo>
                  <a:cubicBezTo>
                    <a:pt x="34513" y="92583"/>
                    <a:pt x="60230" y="93440"/>
                    <a:pt x="89472" y="80963"/>
                  </a:cubicBezTo>
                  <a:cubicBezTo>
                    <a:pt x="81323" y="75978"/>
                    <a:pt x="73527" y="70440"/>
                    <a:pt x="66136" y="64389"/>
                  </a:cubicBezTo>
                  <a:cubicBezTo>
                    <a:pt x="52705" y="67818"/>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151" name="Vapaamuotoinen: Muoto 150">
              <a:extLst>
                <a:ext uri="{FF2B5EF4-FFF2-40B4-BE49-F238E27FC236}">
                  <a16:creationId xmlns:a16="http://schemas.microsoft.com/office/drawing/2014/main" id="{1AE43823-108B-4845-9D73-632344CAB262}"/>
                </a:ext>
              </a:extLst>
            </p:cNvPr>
            <p:cNvSpPr/>
            <p:nvPr/>
          </p:nvSpPr>
          <p:spPr>
            <a:xfrm>
              <a:off x="7465783" y="1439345"/>
              <a:ext cx="200025" cy="180975"/>
            </a:xfrm>
            <a:custGeom>
              <a:avLst/>
              <a:gdLst>
                <a:gd name="connsiteX0" fmla="*/ 178807 w 200025"/>
                <a:gd name="connsiteY0" fmla="*/ 108690 h 180975"/>
                <a:gd name="connsiteX1" fmla="*/ 184903 w 200025"/>
                <a:gd name="connsiteY1" fmla="*/ 19727 h 180975"/>
                <a:gd name="connsiteX2" fmla="*/ 101940 w 200025"/>
                <a:gd name="connsiteY2" fmla="*/ 22393 h 180975"/>
                <a:gd name="connsiteX3" fmla="*/ 18977 w 200025"/>
                <a:gd name="connsiteY3" fmla="*/ 19727 h 180975"/>
                <a:gd name="connsiteX4" fmla="*/ 24311 w 200025"/>
                <a:gd name="connsiteY4" fmla="*/ 107833 h 180975"/>
                <a:gd name="connsiteX5" fmla="*/ 95463 w 200025"/>
                <a:gd name="connsiteY5" fmla="*/ 179461 h 180975"/>
                <a:gd name="connsiteX6" fmla="*/ 97463 w 200025"/>
                <a:gd name="connsiteY6" fmla="*/ 180509 h 180975"/>
                <a:gd name="connsiteX7" fmla="*/ 100321 w 200025"/>
                <a:gd name="connsiteY7" fmla="*/ 181175 h 180975"/>
                <a:gd name="connsiteX8" fmla="*/ 101654 w 200025"/>
                <a:gd name="connsiteY8" fmla="*/ 181175 h 180975"/>
                <a:gd name="connsiteX9" fmla="*/ 107655 w 200025"/>
                <a:gd name="connsiteY9" fmla="*/ 179461 h 180975"/>
                <a:gd name="connsiteX10" fmla="*/ 147279 w 200025"/>
                <a:gd name="connsiteY10" fmla="*/ 148219 h 180975"/>
                <a:gd name="connsiteX11" fmla="*/ 178521 w 200025"/>
                <a:gd name="connsiteY11" fmla="*/ 108595 h 180975"/>
                <a:gd name="connsiteX12" fmla="*/ 101654 w 200025"/>
                <a:gd name="connsiteY12" fmla="*/ 156220 h 180975"/>
                <a:gd name="connsiteX13" fmla="*/ 72508 w 200025"/>
                <a:gd name="connsiteY13" fmla="*/ 132217 h 180975"/>
                <a:gd name="connsiteX14" fmla="*/ 43933 w 200025"/>
                <a:gd name="connsiteY14" fmla="*/ 96403 h 180975"/>
                <a:gd name="connsiteX15" fmla="*/ 34408 w 200025"/>
                <a:gd name="connsiteY15" fmla="*/ 36586 h 180975"/>
                <a:gd name="connsiteX16" fmla="*/ 50791 w 200025"/>
                <a:gd name="connsiteY16" fmla="*/ 31061 h 180975"/>
                <a:gd name="connsiteX17" fmla="*/ 95939 w 200025"/>
                <a:gd name="connsiteY17" fmla="*/ 46587 h 180975"/>
                <a:gd name="connsiteX18" fmla="*/ 95939 w 200025"/>
                <a:gd name="connsiteY18" fmla="*/ 46587 h 180975"/>
                <a:gd name="connsiteX19" fmla="*/ 95939 w 200025"/>
                <a:gd name="connsiteY19" fmla="*/ 46587 h 180975"/>
                <a:gd name="connsiteX20" fmla="*/ 111274 w 200025"/>
                <a:gd name="connsiteY20" fmla="*/ 57064 h 180975"/>
                <a:gd name="connsiteX21" fmla="*/ 111274 w 200025"/>
                <a:gd name="connsiteY21" fmla="*/ 57064 h 180975"/>
                <a:gd name="connsiteX22" fmla="*/ 124228 w 200025"/>
                <a:gd name="connsiteY22" fmla="*/ 68018 h 180975"/>
                <a:gd name="connsiteX23" fmla="*/ 125848 w 200025"/>
                <a:gd name="connsiteY23" fmla="*/ 69542 h 180975"/>
                <a:gd name="connsiteX24" fmla="*/ 126419 w 200025"/>
                <a:gd name="connsiteY24" fmla="*/ 69542 h 180975"/>
                <a:gd name="connsiteX25" fmla="*/ 130134 w 200025"/>
                <a:gd name="connsiteY25" fmla="*/ 73162 h 180975"/>
                <a:gd name="connsiteX26" fmla="*/ 146898 w 200025"/>
                <a:gd name="connsiteY26" fmla="*/ 92212 h 180975"/>
                <a:gd name="connsiteX27" fmla="*/ 147946 w 200025"/>
                <a:gd name="connsiteY27" fmla="*/ 90593 h 180975"/>
                <a:gd name="connsiteX28" fmla="*/ 158137 w 200025"/>
                <a:gd name="connsiteY28" fmla="*/ 69066 h 180975"/>
                <a:gd name="connsiteX29" fmla="*/ 146612 w 200025"/>
                <a:gd name="connsiteY29" fmla="*/ 56588 h 180975"/>
                <a:gd name="connsiteX30" fmla="*/ 144707 w 200025"/>
                <a:gd name="connsiteY30" fmla="*/ 54779 h 180975"/>
                <a:gd name="connsiteX31" fmla="*/ 141278 w 200025"/>
                <a:gd name="connsiteY31" fmla="*/ 51445 h 180975"/>
                <a:gd name="connsiteX32" fmla="*/ 139468 w 200025"/>
                <a:gd name="connsiteY32" fmla="*/ 49826 h 180975"/>
                <a:gd name="connsiteX33" fmla="*/ 135087 w 200025"/>
                <a:gd name="connsiteY33" fmla="*/ 45920 h 180975"/>
                <a:gd name="connsiteX34" fmla="*/ 134515 w 200025"/>
                <a:gd name="connsiteY34" fmla="*/ 45349 h 180975"/>
                <a:gd name="connsiteX35" fmla="*/ 134515 w 200025"/>
                <a:gd name="connsiteY35" fmla="*/ 45349 h 180975"/>
                <a:gd name="connsiteX36" fmla="*/ 124133 w 200025"/>
                <a:gd name="connsiteY36" fmla="*/ 36967 h 180975"/>
                <a:gd name="connsiteX37" fmla="*/ 167662 w 200025"/>
                <a:gd name="connsiteY37" fmla="*/ 36014 h 180975"/>
                <a:gd name="connsiteX38" fmla="*/ 158137 w 200025"/>
                <a:gd name="connsiteY38" fmla="*/ 96593 h 180975"/>
                <a:gd name="connsiteX39" fmla="*/ 130324 w 200025"/>
                <a:gd name="connsiteY39" fmla="*/ 131645 h 180975"/>
                <a:gd name="connsiteX40" fmla="*/ 101178 w 200025"/>
                <a:gd name="connsiteY40" fmla="*/ 15564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07" y="108690"/>
                  </a:moveTo>
                  <a:cubicBezTo>
                    <a:pt x="200809" y="72019"/>
                    <a:pt x="203191" y="37919"/>
                    <a:pt x="184903" y="19727"/>
                  </a:cubicBezTo>
                  <a:cubicBezTo>
                    <a:pt x="166615" y="1534"/>
                    <a:pt x="136325" y="3629"/>
                    <a:pt x="101940" y="22393"/>
                  </a:cubicBezTo>
                  <a:cubicBezTo>
                    <a:pt x="67555" y="3343"/>
                    <a:pt x="36122" y="2486"/>
                    <a:pt x="18977" y="19727"/>
                  </a:cubicBezTo>
                  <a:cubicBezTo>
                    <a:pt x="1832" y="36967"/>
                    <a:pt x="3070" y="71162"/>
                    <a:pt x="24311" y="107833"/>
                  </a:cubicBezTo>
                  <a:cubicBezTo>
                    <a:pt x="41989" y="137032"/>
                    <a:pt x="66382" y="161589"/>
                    <a:pt x="95463" y="179461"/>
                  </a:cubicBezTo>
                  <a:lnTo>
                    <a:pt x="97463" y="180509"/>
                  </a:lnTo>
                  <a:cubicBezTo>
                    <a:pt x="98392" y="180821"/>
                    <a:pt x="99349" y="181044"/>
                    <a:pt x="100321" y="181175"/>
                  </a:cubicBezTo>
                  <a:lnTo>
                    <a:pt x="101654" y="181175"/>
                  </a:lnTo>
                  <a:cubicBezTo>
                    <a:pt x="103774" y="181167"/>
                    <a:pt x="105850" y="180573"/>
                    <a:pt x="107655" y="179461"/>
                  </a:cubicBezTo>
                  <a:cubicBezTo>
                    <a:pt x="122089" y="170703"/>
                    <a:pt x="135396" y="160211"/>
                    <a:pt x="147279" y="148219"/>
                  </a:cubicBezTo>
                  <a:cubicBezTo>
                    <a:pt x="159287" y="136350"/>
                    <a:pt x="169781" y="123041"/>
                    <a:pt x="178521" y="108595"/>
                  </a:cubicBezTo>
                  <a:moveTo>
                    <a:pt x="101654" y="156220"/>
                  </a:moveTo>
                  <a:cubicBezTo>
                    <a:pt x="91137" y="149245"/>
                    <a:pt x="81369" y="141202"/>
                    <a:pt x="72508" y="132217"/>
                  </a:cubicBezTo>
                  <a:cubicBezTo>
                    <a:pt x="61556" y="121490"/>
                    <a:pt x="51960" y="109463"/>
                    <a:pt x="43933" y="96403"/>
                  </a:cubicBezTo>
                  <a:cubicBezTo>
                    <a:pt x="28597" y="70495"/>
                    <a:pt x="24883" y="46397"/>
                    <a:pt x="34408" y="36586"/>
                  </a:cubicBezTo>
                  <a:cubicBezTo>
                    <a:pt x="38919" y="32643"/>
                    <a:pt x="44813" y="30656"/>
                    <a:pt x="50791" y="31061"/>
                  </a:cubicBezTo>
                  <a:cubicBezTo>
                    <a:pt x="66890" y="32436"/>
                    <a:pt x="82399" y="37769"/>
                    <a:pt x="95939" y="46587"/>
                  </a:cubicBezTo>
                  <a:cubicBezTo>
                    <a:pt x="95939" y="46587"/>
                    <a:pt x="95463" y="46587"/>
                    <a:pt x="95939" y="46587"/>
                  </a:cubicBezTo>
                  <a:cubicBezTo>
                    <a:pt x="96415" y="46587"/>
                    <a:pt x="95939" y="46587"/>
                    <a:pt x="95939" y="46587"/>
                  </a:cubicBezTo>
                  <a:cubicBezTo>
                    <a:pt x="100797" y="49635"/>
                    <a:pt x="106512" y="53350"/>
                    <a:pt x="111274" y="57064"/>
                  </a:cubicBezTo>
                  <a:lnTo>
                    <a:pt x="111274" y="57064"/>
                  </a:lnTo>
                  <a:cubicBezTo>
                    <a:pt x="115656" y="60398"/>
                    <a:pt x="119942" y="64113"/>
                    <a:pt x="124228" y="68018"/>
                  </a:cubicBezTo>
                  <a:cubicBezTo>
                    <a:pt x="124813" y="68476"/>
                    <a:pt x="125355" y="68986"/>
                    <a:pt x="125848" y="69542"/>
                  </a:cubicBezTo>
                  <a:lnTo>
                    <a:pt x="126419" y="69542"/>
                  </a:lnTo>
                  <a:lnTo>
                    <a:pt x="130134" y="73162"/>
                  </a:lnTo>
                  <a:cubicBezTo>
                    <a:pt x="136157" y="79116"/>
                    <a:pt x="141758" y="85481"/>
                    <a:pt x="146898" y="92212"/>
                  </a:cubicBezTo>
                  <a:cubicBezTo>
                    <a:pt x="147280" y="91694"/>
                    <a:pt x="147630" y="91153"/>
                    <a:pt x="147946" y="90593"/>
                  </a:cubicBezTo>
                  <a:cubicBezTo>
                    <a:pt x="152117" y="83810"/>
                    <a:pt x="155535" y="76592"/>
                    <a:pt x="158137" y="69066"/>
                  </a:cubicBezTo>
                  <a:cubicBezTo>
                    <a:pt x="154518" y="64875"/>
                    <a:pt x="150708" y="60684"/>
                    <a:pt x="146612" y="56588"/>
                  </a:cubicBezTo>
                  <a:lnTo>
                    <a:pt x="144707" y="54779"/>
                  </a:lnTo>
                  <a:lnTo>
                    <a:pt x="141278" y="51445"/>
                  </a:lnTo>
                  <a:lnTo>
                    <a:pt x="139468" y="49826"/>
                  </a:lnTo>
                  <a:lnTo>
                    <a:pt x="135087" y="45920"/>
                  </a:lnTo>
                  <a:lnTo>
                    <a:pt x="134515" y="45349"/>
                  </a:lnTo>
                  <a:lnTo>
                    <a:pt x="134515" y="45349"/>
                  </a:lnTo>
                  <a:cubicBezTo>
                    <a:pt x="131182" y="42396"/>
                    <a:pt x="127657" y="39634"/>
                    <a:pt x="124133" y="36967"/>
                  </a:cubicBezTo>
                  <a:cubicBezTo>
                    <a:pt x="143183" y="28871"/>
                    <a:pt x="159852" y="28204"/>
                    <a:pt x="167662" y="36014"/>
                  </a:cubicBezTo>
                  <a:cubicBezTo>
                    <a:pt x="177187" y="45539"/>
                    <a:pt x="173758" y="70304"/>
                    <a:pt x="158137" y="96593"/>
                  </a:cubicBezTo>
                  <a:cubicBezTo>
                    <a:pt x="150320" y="109360"/>
                    <a:pt x="140980" y="121130"/>
                    <a:pt x="130324" y="131645"/>
                  </a:cubicBezTo>
                  <a:cubicBezTo>
                    <a:pt x="121463" y="140630"/>
                    <a:pt x="111695" y="148674"/>
                    <a:pt x="101178" y="155648"/>
                  </a:cubicBezTo>
                </a:path>
              </a:pathLst>
            </a:custGeom>
            <a:solidFill>
              <a:srgbClr val="FFFFFF"/>
            </a:solidFill>
            <a:ln w="9525" cap="flat">
              <a:noFill/>
              <a:prstDash val="solid"/>
              <a:miter/>
            </a:ln>
          </p:spPr>
          <p:txBody>
            <a:bodyPr rtlCol="0" anchor="ctr"/>
            <a:lstStyle/>
            <a:p>
              <a:endParaRPr lang="fi-FI"/>
            </a:p>
          </p:txBody>
        </p:sp>
        <p:sp>
          <p:nvSpPr>
            <p:cNvPr id="152" name="Vapaamuotoinen: Muoto 151">
              <a:extLst>
                <a:ext uri="{FF2B5EF4-FFF2-40B4-BE49-F238E27FC236}">
                  <a16:creationId xmlns:a16="http://schemas.microsoft.com/office/drawing/2014/main" id="{5A740E39-3550-402B-9181-2232502DA397}"/>
                </a:ext>
              </a:extLst>
            </p:cNvPr>
            <p:cNvSpPr/>
            <p:nvPr/>
          </p:nvSpPr>
          <p:spPr>
            <a:xfrm>
              <a:off x="7784470" y="1220986"/>
              <a:ext cx="95250" cy="95250"/>
            </a:xfrm>
            <a:custGeom>
              <a:avLst/>
              <a:gdLst>
                <a:gd name="connsiteX0" fmla="*/ 93768 w 95250"/>
                <a:gd name="connsiteY0" fmla="*/ 26345 h 95250"/>
                <a:gd name="connsiteX1" fmla="*/ 26426 w 95250"/>
                <a:gd name="connsiteY1" fmla="*/ 93687 h 95250"/>
                <a:gd name="connsiteX2" fmla="*/ 10472 w 95250"/>
                <a:gd name="connsiteY2" fmla="*/ 93734 h 95250"/>
                <a:gd name="connsiteX3" fmla="*/ 10424 w 95250"/>
                <a:gd name="connsiteY3" fmla="*/ 77780 h 95250"/>
                <a:gd name="connsiteX4" fmla="*/ 77766 w 95250"/>
                <a:gd name="connsiteY4" fmla="*/ 10438 h 95250"/>
                <a:gd name="connsiteX5" fmla="*/ 93673 w 95250"/>
                <a:gd name="connsiteY5" fmla="*/ 10438 h 95250"/>
                <a:gd name="connsiteX6" fmla="*/ 93673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768" y="26345"/>
                  </a:moveTo>
                  <a:lnTo>
                    <a:pt x="26426" y="93687"/>
                  </a:lnTo>
                  <a:cubicBezTo>
                    <a:pt x="22034" y="98106"/>
                    <a:pt x="14891" y="98127"/>
                    <a:pt x="10472" y="93734"/>
                  </a:cubicBezTo>
                  <a:cubicBezTo>
                    <a:pt x="6053" y="89342"/>
                    <a:pt x="6032" y="82199"/>
                    <a:pt x="10424" y="77780"/>
                  </a:cubicBezTo>
                  <a:lnTo>
                    <a:pt x="77766" y="10438"/>
                  </a:lnTo>
                  <a:cubicBezTo>
                    <a:pt x="82159" y="6046"/>
                    <a:pt x="89280" y="6046"/>
                    <a:pt x="93673" y="10438"/>
                  </a:cubicBezTo>
                  <a:cubicBezTo>
                    <a:pt x="98065" y="14831"/>
                    <a:pt x="98065" y="21952"/>
                    <a:pt x="93673" y="26345"/>
                  </a:cubicBezTo>
                </a:path>
              </a:pathLst>
            </a:custGeom>
            <a:solidFill>
              <a:srgbClr val="FFFFFF"/>
            </a:solidFill>
            <a:ln w="9525" cap="flat">
              <a:noFill/>
              <a:prstDash val="solid"/>
              <a:miter/>
            </a:ln>
          </p:spPr>
          <p:txBody>
            <a:bodyPr rtlCol="0" anchor="ctr"/>
            <a:lstStyle/>
            <a:p>
              <a:endParaRPr lang="fi-FI"/>
            </a:p>
          </p:txBody>
        </p:sp>
        <p:sp>
          <p:nvSpPr>
            <p:cNvPr id="153" name="Vapaamuotoinen: Muoto 152">
              <a:extLst>
                <a:ext uri="{FF2B5EF4-FFF2-40B4-BE49-F238E27FC236}">
                  <a16:creationId xmlns:a16="http://schemas.microsoft.com/office/drawing/2014/main" id="{C857406A-551C-4F86-A8B5-BE6DAFD18531}"/>
                </a:ext>
              </a:extLst>
            </p:cNvPr>
            <p:cNvSpPr/>
            <p:nvPr/>
          </p:nvSpPr>
          <p:spPr>
            <a:xfrm>
              <a:off x="7243404" y="1219958"/>
              <a:ext cx="95250" cy="95250"/>
            </a:xfrm>
            <a:custGeom>
              <a:avLst/>
              <a:gdLst>
                <a:gd name="connsiteX0" fmla="*/ 93051 w 95250"/>
                <a:gd name="connsiteY0" fmla="*/ 93096 h 95250"/>
                <a:gd name="connsiteX1" fmla="*/ 77156 w 95250"/>
                <a:gd name="connsiteY1" fmla="*/ 93107 h 95250"/>
                <a:gd name="connsiteX2" fmla="*/ 77145 w 95250"/>
                <a:gd name="connsiteY2" fmla="*/ 93096 h 95250"/>
                <a:gd name="connsiteX3" fmla="*/ 9898 w 95250"/>
                <a:gd name="connsiteY3" fmla="*/ 25754 h 95250"/>
                <a:gd name="connsiteX4" fmla="*/ 11013 w 95250"/>
                <a:gd name="connsiteY4" fmla="*/ 9898 h 95250"/>
                <a:gd name="connsiteX5" fmla="*/ 25805 w 95250"/>
                <a:gd name="connsiteY5" fmla="*/ 9942 h 95250"/>
                <a:gd name="connsiteX6" fmla="*/ 93051 w 95250"/>
                <a:gd name="connsiteY6" fmla="*/ 77189 h 95250"/>
                <a:gd name="connsiteX7" fmla="*/ 93198 w 95250"/>
                <a:gd name="connsiteY7" fmla="*/ 92949 h 95250"/>
                <a:gd name="connsiteX8" fmla="*/ 93051 w 95250"/>
                <a:gd name="connsiteY8" fmla="*/ 930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051" y="93096"/>
                  </a:moveTo>
                  <a:cubicBezTo>
                    <a:pt x="88665" y="97488"/>
                    <a:pt x="81549" y="97493"/>
                    <a:pt x="77156" y="93107"/>
                  </a:cubicBezTo>
                  <a:cubicBezTo>
                    <a:pt x="77152" y="93103"/>
                    <a:pt x="77149" y="93100"/>
                    <a:pt x="77145" y="93096"/>
                  </a:cubicBezTo>
                  <a:lnTo>
                    <a:pt x="9898" y="25754"/>
                  </a:lnTo>
                  <a:cubicBezTo>
                    <a:pt x="5827" y="21068"/>
                    <a:pt x="6326" y="13969"/>
                    <a:pt x="11013" y="9898"/>
                  </a:cubicBezTo>
                  <a:cubicBezTo>
                    <a:pt x="15260" y="6209"/>
                    <a:pt x="21580" y="6228"/>
                    <a:pt x="25805" y="9942"/>
                  </a:cubicBezTo>
                  <a:lnTo>
                    <a:pt x="93051" y="77189"/>
                  </a:lnTo>
                  <a:cubicBezTo>
                    <a:pt x="97444" y="81500"/>
                    <a:pt x="97510" y="88556"/>
                    <a:pt x="93198" y="92949"/>
                  </a:cubicBezTo>
                  <a:cubicBezTo>
                    <a:pt x="93150" y="92998"/>
                    <a:pt x="93101" y="93047"/>
                    <a:pt x="93051" y="93096"/>
                  </a:cubicBezTo>
                </a:path>
              </a:pathLst>
            </a:custGeom>
            <a:solidFill>
              <a:srgbClr val="FFFFFF"/>
            </a:solidFill>
            <a:ln w="9525" cap="flat">
              <a:noFill/>
              <a:prstDash val="solid"/>
              <a:miter/>
            </a:ln>
          </p:spPr>
          <p:txBody>
            <a:bodyPr rtlCol="0" anchor="ctr"/>
            <a:lstStyle/>
            <a:p>
              <a:endParaRPr lang="fi-FI"/>
            </a:p>
          </p:txBody>
        </p:sp>
        <p:sp>
          <p:nvSpPr>
            <p:cNvPr id="154" name="Vapaamuotoinen: Muoto 153">
              <a:extLst>
                <a:ext uri="{FF2B5EF4-FFF2-40B4-BE49-F238E27FC236}">
                  <a16:creationId xmlns:a16="http://schemas.microsoft.com/office/drawing/2014/main" id="{817D0A7F-9F8E-4BEE-B1EC-29FD39F80B7E}"/>
                </a:ext>
              </a:extLst>
            </p:cNvPr>
            <p:cNvSpPr/>
            <p:nvPr/>
          </p:nvSpPr>
          <p:spPr>
            <a:xfrm>
              <a:off x="7786170" y="1762673"/>
              <a:ext cx="95250" cy="95250"/>
            </a:xfrm>
            <a:custGeom>
              <a:avLst/>
              <a:gdLst>
                <a:gd name="connsiteX0" fmla="*/ 93591 w 95250"/>
                <a:gd name="connsiteY0" fmla="*/ 93687 h 95250"/>
                <a:gd name="connsiteX1" fmla="*/ 77696 w 95250"/>
                <a:gd name="connsiteY1" fmla="*/ 93698 h 95250"/>
                <a:gd name="connsiteX2" fmla="*/ 77685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780 h 95250"/>
                <a:gd name="connsiteX7" fmla="*/ 93603 w 95250"/>
                <a:gd name="connsiteY7" fmla="*/ 93675 h 95250"/>
                <a:gd name="connsiteX8" fmla="*/ 93591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687"/>
                  </a:moveTo>
                  <a:cubicBezTo>
                    <a:pt x="89205" y="98079"/>
                    <a:pt x="82089" y="98084"/>
                    <a:pt x="77696" y="93698"/>
                  </a:cubicBezTo>
                  <a:cubicBezTo>
                    <a:pt x="77692" y="93694"/>
                    <a:pt x="77689" y="93691"/>
                    <a:pt x="77685" y="93687"/>
                  </a:cubicBezTo>
                  <a:lnTo>
                    <a:pt x="10438" y="26345"/>
                  </a:lnTo>
                  <a:cubicBezTo>
                    <a:pt x="6046" y="21952"/>
                    <a:pt x="6046" y="14831"/>
                    <a:pt x="10438" y="10438"/>
                  </a:cubicBezTo>
                  <a:cubicBezTo>
                    <a:pt x="14831" y="6046"/>
                    <a:pt x="21952" y="6046"/>
                    <a:pt x="26345" y="10438"/>
                  </a:cubicBezTo>
                  <a:lnTo>
                    <a:pt x="93591" y="77780"/>
                  </a:lnTo>
                  <a:cubicBezTo>
                    <a:pt x="97984" y="82166"/>
                    <a:pt x="97989" y="89282"/>
                    <a:pt x="93603" y="93675"/>
                  </a:cubicBezTo>
                  <a:cubicBezTo>
                    <a:pt x="93599" y="93679"/>
                    <a:pt x="93595" y="93683"/>
                    <a:pt x="93591" y="93687"/>
                  </a:cubicBezTo>
                </a:path>
              </a:pathLst>
            </a:custGeom>
            <a:solidFill>
              <a:srgbClr val="FFFFFF"/>
            </a:solidFill>
            <a:ln w="9525" cap="flat">
              <a:noFill/>
              <a:prstDash val="solid"/>
              <a:miter/>
            </a:ln>
          </p:spPr>
          <p:txBody>
            <a:bodyPr rtlCol="0" anchor="ctr"/>
            <a:lstStyle/>
            <a:p>
              <a:endParaRPr lang="fi-FI"/>
            </a:p>
          </p:txBody>
        </p:sp>
        <p:sp>
          <p:nvSpPr>
            <p:cNvPr id="155" name="Vapaamuotoinen: Muoto 154">
              <a:extLst>
                <a:ext uri="{FF2B5EF4-FFF2-40B4-BE49-F238E27FC236}">
                  <a16:creationId xmlns:a16="http://schemas.microsoft.com/office/drawing/2014/main" id="{A842E989-FB1E-45C7-AED1-E3876EF86EF9}"/>
                </a:ext>
              </a:extLst>
            </p:cNvPr>
            <p:cNvSpPr/>
            <p:nvPr/>
          </p:nvSpPr>
          <p:spPr>
            <a:xfrm>
              <a:off x="8046735" y="2021047"/>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02 w 57150"/>
                <a:gd name="connsiteY4" fmla="*/ 53912 h 57150"/>
                <a:gd name="connsiteX5" fmla="*/ 34862 w 57150"/>
                <a:gd name="connsiteY5" fmla="*/ 34862 h 57150"/>
                <a:gd name="connsiteX6" fmla="*/ 53912 w 57150"/>
                <a:gd name="connsiteY6" fmla="*/ 18288 h 57150"/>
                <a:gd name="connsiteX7" fmla="*/ 51816 w 57150"/>
                <a:gd name="connsiteY7" fmla="*/ 17145 h 57150"/>
                <a:gd name="connsiteX8" fmla="*/ 30671 w 57150"/>
                <a:gd name="connsiteY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478"/>
                    <a:pt x="18669" y="18383"/>
                  </a:cubicBezTo>
                  <a:cubicBezTo>
                    <a:pt x="14764" y="22289"/>
                    <a:pt x="10763" y="26575"/>
                    <a:pt x="7144" y="30861"/>
                  </a:cubicBezTo>
                  <a:cubicBezTo>
                    <a:pt x="9546" y="38142"/>
                    <a:pt x="12740" y="45137"/>
                    <a:pt x="16669" y="51721"/>
                  </a:cubicBezTo>
                  <a:cubicBezTo>
                    <a:pt x="17057" y="52484"/>
                    <a:pt x="17502" y="53217"/>
                    <a:pt x="18002" y="53912"/>
                  </a:cubicBezTo>
                  <a:cubicBezTo>
                    <a:pt x="23225" y="47221"/>
                    <a:pt x="28856" y="40859"/>
                    <a:pt x="34862" y="34862"/>
                  </a:cubicBezTo>
                  <a:cubicBezTo>
                    <a:pt x="40836" y="28920"/>
                    <a:pt x="47200" y="23383"/>
                    <a:pt x="53912" y="18288"/>
                  </a:cubicBezTo>
                  <a:lnTo>
                    <a:pt x="51816" y="17145"/>
                  </a:lnTo>
                  <a:cubicBezTo>
                    <a:pt x="45150" y="13057"/>
                    <a:pt x="38060" y="9704"/>
                    <a:pt x="30671" y="7144"/>
                  </a:cubicBezTo>
                </a:path>
              </a:pathLst>
            </a:custGeom>
            <a:solidFill>
              <a:srgbClr val="FFFFFF"/>
            </a:solidFill>
            <a:ln w="9525" cap="flat">
              <a:noFill/>
              <a:prstDash val="solid"/>
              <a:miter/>
            </a:ln>
          </p:spPr>
          <p:txBody>
            <a:bodyPr rtlCol="0" anchor="ctr"/>
            <a:lstStyle/>
            <a:p>
              <a:endParaRPr lang="fi-FI"/>
            </a:p>
          </p:txBody>
        </p:sp>
        <p:sp>
          <p:nvSpPr>
            <p:cNvPr id="156" name="Vapaamuotoinen: Muoto 155">
              <a:extLst>
                <a:ext uri="{FF2B5EF4-FFF2-40B4-BE49-F238E27FC236}">
                  <a16:creationId xmlns:a16="http://schemas.microsoft.com/office/drawing/2014/main" id="{4461F6BF-2826-4B66-8B76-5D1EC889C82C}"/>
                </a:ext>
              </a:extLst>
            </p:cNvPr>
            <p:cNvSpPr/>
            <p:nvPr/>
          </p:nvSpPr>
          <p:spPr>
            <a:xfrm>
              <a:off x="8116839" y="2090579"/>
              <a:ext cx="95250" cy="95250"/>
            </a:xfrm>
            <a:custGeom>
              <a:avLst/>
              <a:gdLst>
                <a:gd name="connsiteX0" fmla="*/ 80772 w 95250"/>
                <a:gd name="connsiteY0" fmla="*/ 7525 h 95250"/>
                <a:gd name="connsiteX1" fmla="*/ 80772 w 95250"/>
                <a:gd name="connsiteY1" fmla="*/ 7525 h 95250"/>
                <a:gd name="connsiteX2" fmla="*/ 73342 w 95250"/>
                <a:gd name="connsiteY2" fmla="*/ 18955 h 95250"/>
                <a:gd name="connsiteX3" fmla="*/ 72580 w 95250"/>
                <a:gd name="connsiteY3" fmla="*/ 20003 h 95250"/>
                <a:gd name="connsiteX4" fmla="*/ 70199 w 95250"/>
                <a:gd name="connsiteY4" fmla="*/ 23241 h 95250"/>
                <a:gd name="connsiteX5" fmla="*/ 68485 w 95250"/>
                <a:gd name="connsiteY5" fmla="*/ 25622 h 95250"/>
                <a:gd name="connsiteX6" fmla="*/ 64294 w 95250"/>
                <a:gd name="connsiteY6" fmla="*/ 30861 h 95250"/>
                <a:gd name="connsiteX7" fmla="*/ 60769 w 95250"/>
                <a:gd name="connsiteY7" fmla="*/ 61341 h 95250"/>
                <a:gd name="connsiteX8" fmla="*/ 60769 w 95250"/>
                <a:gd name="connsiteY8" fmla="*/ 61341 h 95250"/>
                <a:gd name="connsiteX9" fmla="*/ 30480 w 95250"/>
                <a:gd name="connsiteY9" fmla="*/ 64770 h 95250"/>
                <a:gd name="connsiteX10" fmla="*/ 7144 w 95250"/>
                <a:gd name="connsiteY10" fmla="*/ 81344 h 95250"/>
                <a:gd name="connsiteX11" fmla="*/ 13335 w 95250"/>
                <a:gd name="connsiteY11" fmla="*/ 83820 h 95250"/>
                <a:gd name="connsiteX12" fmla="*/ 44577 w 95250"/>
                <a:gd name="connsiteY12" fmla="*/ 90011 h 95250"/>
                <a:gd name="connsiteX13" fmla="*/ 77152 w 95250"/>
                <a:gd name="connsiteY13" fmla="*/ 77152 h 95250"/>
                <a:gd name="connsiteX14" fmla="*/ 80772 w 95250"/>
                <a:gd name="connsiteY14" fmla="*/ 7144 h 95250"/>
                <a:gd name="connsiteX15" fmla="*/ 80772 w 95250"/>
                <a:gd name="connsiteY15" fmla="*/ 714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525"/>
                  </a:moveTo>
                  <a:lnTo>
                    <a:pt x="80772" y="7525"/>
                  </a:lnTo>
                  <a:cubicBezTo>
                    <a:pt x="78391" y="11430"/>
                    <a:pt x="75914" y="15145"/>
                    <a:pt x="73342" y="18955"/>
                  </a:cubicBezTo>
                  <a:cubicBezTo>
                    <a:pt x="73065" y="19286"/>
                    <a:pt x="72810" y="19636"/>
                    <a:pt x="72580" y="20003"/>
                  </a:cubicBezTo>
                  <a:lnTo>
                    <a:pt x="70199" y="23241"/>
                  </a:lnTo>
                  <a:lnTo>
                    <a:pt x="68485" y="25622"/>
                  </a:lnTo>
                  <a:lnTo>
                    <a:pt x="64294" y="30861"/>
                  </a:lnTo>
                  <a:cubicBezTo>
                    <a:pt x="67723" y="44387"/>
                    <a:pt x="66770" y="55340"/>
                    <a:pt x="60769" y="61341"/>
                  </a:cubicBezTo>
                  <a:lnTo>
                    <a:pt x="60769" y="61341"/>
                  </a:lnTo>
                  <a:cubicBezTo>
                    <a:pt x="54959" y="67056"/>
                    <a:pt x="44005" y="68199"/>
                    <a:pt x="30480" y="64770"/>
                  </a:cubicBezTo>
                  <a:cubicBezTo>
                    <a:pt x="23089" y="70821"/>
                    <a:pt x="15292" y="76359"/>
                    <a:pt x="7144" y="81344"/>
                  </a:cubicBezTo>
                  <a:lnTo>
                    <a:pt x="13335" y="83820"/>
                  </a:lnTo>
                  <a:cubicBezTo>
                    <a:pt x="23300" y="87719"/>
                    <a:pt x="33878" y="89815"/>
                    <a:pt x="44577" y="90011"/>
                  </a:cubicBezTo>
                  <a:cubicBezTo>
                    <a:pt x="56735" y="90349"/>
                    <a:pt x="68503" y="85703"/>
                    <a:pt x="77152" y="77152"/>
                  </a:cubicBezTo>
                  <a:cubicBezTo>
                    <a:pt x="92202" y="62198"/>
                    <a:pt x="93154" y="36386"/>
                    <a:pt x="80772" y="7144"/>
                  </a:cubicBezTo>
                  <a:lnTo>
                    <a:pt x="80772" y="7144"/>
                  </a:lnTo>
                </a:path>
              </a:pathLst>
            </a:custGeom>
            <a:solidFill>
              <a:srgbClr val="FFFFFF"/>
            </a:solidFill>
            <a:ln w="9525" cap="flat">
              <a:noFill/>
              <a:prstDash val="solid"/>
              <a:miter/>
            </a:ln>
          </p:spPr>
          <p:txBody>
            <a:bodyPr rtlCol="0" anchor="ctr"/>
            <a:lstStyle/>
            <a:p>
              <a:endParaRPr lang="fi-FI"/>
            </a:p>
          </p:txBody>
        </p:sp>
        <p:sp>
          <p:nvSpPr>
            <p:cNvPr id="157" name="Vapaamuotoinen: Muoto 156">
              <a:extLst>
                <a:ext uri="{FF2B5EF4-FFF2-40B4-BE49-F238E27FC236}">
                  <a16:creationId xmlns:a16="http://schemas.microsoft.com/office/drawing/2014/main" id="{4CDCF944-F378-4EC6-BE21-39A101316302}"/>
                </a:ext>
              </a:extLst>
            </p:cNvPr>
            <p:cNvSpPr/>
            <p:nvPr/>
          </p:nvSpPr>
          <p:spPr>
            <a:xfrm>
              <a:off x="8008698" y="2090675"/>
              <a:ext cx="95250" cy="95250"/>
            </a:xfrm>
            <a:custGeom>
              <a:avLst/>
              <a:gdLst>
                <a:gd name="connsiteX0" fmla="*/ 35751 w 95250"/>
                <a:gd name="connsiteY0" fmla="*/ 60960 h 95250"/>
                <a:gd name="connsiteX1" fmla="*/ 32322 w 95250"/>
                <a:gd name="connsiteY1" fmla="*/ 30575 h 95250"/>
                <a:gd name="connsiteX2" fmla="*/ 15844 w 95250"/>
                <a:gd name="connsiteY2" fmla="*/ 7144 h 95250"/>
                <a:gd name="connsiteX3" fmla="*/ 19368 w 95250"/>
                <a:gd name="connsiteY3" fmla="*/ 77343 h 95250"/>
                <a:gd name="connsiteX4" fmla="*/ 89472 w 95250"/>
                <a:gd name="connsiteY4" fmla="*/ 80963 h 95250"/>
                <a:gd name="connsiteX5" fmla="*/ 66136 w 95250"/>
                <a:gd name="connsiteY5" fmla="*/ 64389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055"/>
                    <a:pt x="28988" y="44006"/>
                    <a:pt x="32322" y="30575"/>
                  </a:cubicBezTo>
                  <a:cubicBezTo>
                    <a:pt x="26331" y="23127"/>
                    <a:pt x="20827" y="15301"/>
                    <a:pt x="15844" y="7144"/>
                  </a:cubicBezTo>
                  <a:cubicBezTo>
                    <a:pt x="3271" y="36386"/>
                    <a:pt x="4223" y="62294"/>
                    <a:pt x="19368" y="77343"/>
                  </a:cubicBezTo>
                  <a:cubicBezTo>
                    <a:pt x="34513" y="92393"/>
                    <a:pt x="60230" y="93440"/>
                    <a:pt x="89472" y="80963"/>
                  </a:cubicBezTo>
                  <a:cubicBezTo>
                    <a:pt x="81308" y="76001"/>
                    <a:pt x="73510" y="70462"/>
                    <a:pt x="66136" y="64389"/>
                  </a:cubicBezTo>
                  <a:cubicBezTo>
                    <a:pt x="52705" y="67818"/>
                    <a:pt x="41752" y="66866"/>
                    <a:pt x="35751" y="60960"/>
                  </a:cubicBezTo>
                </a:path>
              </a:pathLst>
            </a:custGeom>
            <a:solidFill>
              <a:srgbClr val="FFFFFF"/>
            </a:solidFill>
            <a:ln w="9525" cap="flat">
              <a:noFill/>
              <a:prstDash val="solid"/>
              <a:miter/>
            </a:ln>
          </p:spPr>
          <p:txBody>
            <a:bodyPr rtlCol="0" anchor="ctr"/>
            <a:lstStyle/>
            <a:p>
              <a:endParaRPr lang="fi-FI"/>
            </a:p>
          </p:txBody>
        </p:sp>
        <p:sp>
          <p:nvSpPr>
            <p:cNvPr id="158" name="Vapaamuotoinen: Muoto 157">
              <a:extLst>
                <a:ext uri="{FF2B5EF4-FFF2-40B4-BE49-F238E27FC236}">
                  <a16:creationId xmlns:a16="http://schemas.microsoft.com/office/drawing/2014/main" id="{F5B5C3D9-1AD7-4316-B599-62044392C0FF}"/>
                </a:ext>
              </a:extLst>
            </p:cNvPr>
            <p:cNvSpPr/>
            <p:nvPr/>
          </p:nvSpPr>
          <p:spPr>
            <a:xfrm>
              <a:off x="8009023" y="1982842"/>
              <a:ext cx="200025" cy="180975"/>
            </a:xfrm>
            <a:custGeom>
              <a:avLst/>
              <a:gdLst>
                <a:gd name="connsiteX0" fmla="*/ 178872 w 200025"/>
                <a:gd name="connsiteY0" fmla="*/ 108690 h 180975"/>
                <a:gd name="connsiteX1" fmla="*/ 184968 w 200025"/>
                <a:gd name="connsiteY1" fmla="*/ 19727 h 180975"/>
                <a:gd name="connsiteX2" fmla="*/ 102005 w 200025"/>
                <a:gd name="connsiteY2" fmla="*/ 22394 h 180975"/>
                <a:gd name="connsiteX3" fmla="*/ 18947 w 200025"/>
                <a:gd name="connsiteY3" fmla="*/ 19727 h 180975"/>
                <a:gd name="connsiteX4" fmla="*/ 24662 w 200025"/>
                <a:gd name="connsiteY4" fmla="*/ 107833 h 180975"/>
                <a:gd name="connsiteX5" fmla="*/ 95719 w 200025"/>
                <a:gd name="connsiteY5" fmla="*/ 179366 h 180975"/>
                <a:gd name="connsiteX6" fmla="*/ 97814 w 200025"/>
                <a:gd name="connsiteY6" fmla="*/ 180413 h 180975"/>
                <a:gd name="connsiteX7" fmla="*/ 100672 w 200025"/>
                <a:gd name="connsiteY7" fmla="*/ 181175 h 180975"/>
                <a:gd name="connsiteX8" fmla="*/ 102005 w 200025"/>
                <a:gd name="connsiteY8" fmla="*/ 181175 h 180975"/>
                <a:gd name="connsiteX9" fmla="*/ 108006 w 200025"/>
                <a:gd name="connsiteY9" fmla="*/ 179461 h 180975"/>
                <a:gd name="connsiteX10" fmla="*/ 147630 w 200025"/>
                <a:gd name="connsiteY10" fmla="*/ 148219 h 180975"/>
                <a:gd name="connsiteX11" fmla="*/ 178872 w 200025"/>
                <a:gd name="connsiteY11" fmla="*/ 108595 h 180975"/>
                <a:gd name="connsiteX12" fmla="*/ 102005 w 200025"/>
                <a:gd name="connsiteY12" fmla="*/ 156220 h 180975"/>
                <a:gd name="connsiteX13" fmla="*/ 72859 w 200025"/>
                <a:gd name="connsiteY13" fmla="*/ 132217 h 180975"/>
                <a:gd name="connsiteX14" fmla="*/ 44284 w 200025"/>
                <a:gd name="connsiteY14" fmla="*/ 96403 h 180975"/>
                <a:gd name="connsiteX15" fmla="*/ 34759 w 200025"/>
                <a:gd name="connsiteY15" fmla="*/ 36586 h 180975"/>
                <a:gd name="connsiteX16" fmla="*/ 51142 w 200025"/>
                <a:gd name="connsiteY16" fmla="*/ 31061 h 180975"/>
                <a:gd name="connsiteX17" fmla="*/ 96290 w 200025"/>
                <a:gd name="connsiteY17" fmla="*/ 46587 h 180975"/>
                <a:gd name="connsiteX18" fmla="*/ 96290 w 200025"/>
                <a:gd name="connsiteY18" fmla="*/ 46587 h 180975"/>
                <a:gd name="connsiteX19" fmla="*/ 96290 w 200025"/>
                <a:gd name="connsiteY19" fmla="*/ 46587 h 180975"/>
                <a:gd name="connsiteX20" fmla="*/ 111530 w 200025"/>
                <a:gd name="connsiteY20" fmla="*/ 56969 h 180975"/>
                <a:gd name="connsiteX21" fmla="*/ 111530 w 200025"/>
                <a:gd name="connsiteY21" fmla="*/ 56969 h 180975"/>
                <a:gd name="connsiteX22" fmla="*/ 124580 w 200025"/>
                <a:gd name="connsiteY22" fmla="*/ 68018 h 180975"/>
                <a:gd name="connsiteX23" fmla="*/ 126199 w 200025"/>
                <a:gd name="connsiteY23" fmla="*/ 69542 h 180975"/>
                <a:gd name="connsiteX24" fmla="*/ 126770 w 200025"/>
                <a:gd name="connsiteY24" fmla="*/ 69542 h 180975"/>
                <a:gd name="connsiteX25" fmla="*/ 130485 w 200025"/>
                <a:gd name="connsiteY25" fmla="*/ 73162 h 180975"/>
                <a:gd name="connsiteX26" fmla="*/ 147249 w 200025"/>
                <a:gd name="connsiteY26" fmla="*/ 92212 h 180975"/>
                <a:gd name="connsiteX27" fmla="*/ 148297 w 200025"/>
                <a:gd name="connsiteY27" fmla="*/ 90593 h 180975"/>
                <a:gd name="connsiteX28" fmla="*/ 158489 w 200025"/>
                <a:gd name="connsiteY28" fmla="*/ 69066 h 180975"/>
                <a:gd name="connsiteX29" fmla="*/ 146963 w 200025"/>
                <a:gd name="connsiteY29" fmla="*/ 56588 h 180975"/>
                <a:gd name="connsiteX30" fmla="*/ 144963 w 200025"/>
                <a:gd name="connsiteY30" fmla="*/ 54778 h 180975"/>
                <a:gd name="connsiteX31" fmla="*/ 141534 w 200025"/>
                <a:gd name="connsiteY31" fmla="*/ 51445 h 180975"/>
                <a:gd name="connsiteX32" fmla="*/ 139724 w 200025"/>
                <a:gd name="connsiteY32" fmla="*/ 49826 h 180975"/>
                <a:gd name="connsiteX33" fmla="*/ 135438 w 200025"/>
                <a:gd name="connsiteY33" fmla="*/ 45920 h 180975"/>
                <a:gd name="connsiteX34" fmla="*/ 134771 w 200025"/>
                <a:gd name="connsiteY34" fmla="*/ 45349 h 180975"/>
                <a:gd name="connsiteX35" fmla="*/ 134771 w 200025"/>
                <a:gd name="connsiteY35" fmla="*/ 45349 h 180975"/>
                <a:gd name="connsiteX36" fmla="*/ 124389 w 200025"/>
                <a:gd name="connsiteY36" fmla="*/ 36967 h 180975"/>
                <a:gd name="connsiteX37" fmla="*/ 167823 w 200025"/>
                <a:gd name="connsiteY37" fmla="*/ 35919 h 180975"/>
                <a:gd name="connsiteX38" fmla="*/ 158298 w 200025"/>
                <a:gd name="connsiteY38" fmla="*/ 96498 h 180975"/>
                <a:gd name="connsiteX39" fmla="*/ 130580 w 200025"/>
                <a:gd name="connsiteY39" fmla="*/ 131645 h 180975"/>
                <a:gd name="connsiteX40" fmla="*/ 101434 w 200025"/>
                <a:gd name="connsiteY40" fmla="*/ 15564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72" y="108690"/>
                  </a:moveTo>
                  <a:cubicBezTo>
                    <a:pt x="200875" y="72019"/>
                    <a:pt x="203161" y="37919"/>
                    <a:pt x="184968" y="19727"/>
                  </a:cubicBezTo>
                  <a:cubicBezTo>
                    <a:pt x="166775" y="1534"/>
                    <a:pt x="136391" y="3629"/>
                    <a:pt x="102005" y="22394"/>
                  </a:cubicBezTo>
                  <a:cubicBezTo>
                    <a:pt x="67620" y="3344"/>
                    <a:pt x="36188" y="2486"/>
                    <a:pt x="18947" y="19727"/>
                  </a:cubicBezTo>
                  <a:cubicBezTo>
                    <a:pt x="1707" y="36967"/>
                    <a:pt x="3136" y="71543"/>
                    <a:pt x="24662" y="107833"/>
                  </a:cubicBezTo>
                  <a:cubicBezTo>
                    <a:pt x="42308" y="137000"/>
                    <a:pt x="66670" y="161526"/>
                    <a:pt x="95719" y="179366"/>
                  </a:cubicBezTo>
                  <a:cubicBezTo>
                    <a:pt x="96356" y="179826"/>
                    <a:pt x="97064" y="180180"/>
                    <a:pt x="97814" y="180413"/>
                  </a:cubicBezTo>
                  <a:cubicBezTo>
                    <a:pt x="98727" y="180800"/>
                    <a:pt x="99688" y="181056"/>
                    <a:pt x="100672" y="181175"/>
                  </a:cubicBezTo>
                  <a:lnTo>
                    <a:pt x="102005" y="181175"/>
                  </a:lnTo>
                  <a:cubicBezTo>
                    <a:pt x="104124" y="181157"/>
                    <a:pt x="106198" y="180564"/>
                    <a:pt x="108006" y="179461"/>
                  </a:cubicBezTo>
                  <a:cubicBezTo>
                    <a:pt x="122418" y="170673"/>
                    <a:pt x="135722" y="160183"/>
                    <a:pt x="147630" y="148219"/>
                  </a:cubicBezTo>
                  <a:cubicBezTo>
                    <a:pt x="159638" y="136350"/>
                    <a:pt x="170132" y="123041"/>
                    <a:pt x="178872" y="108595"/>
                  </a:cubicBezTo>
                  <a:moveTo>
                    <a:pt x="102005" y="156220"/>
                  </a:moveTo>
                  <a:cubicBezTo>
                    <a:pt x="91510" y="149216"/>
                    <a:pt x="81745" y="141175"/>
                    <a:pt x="72859" y="132217"/>
                  </a:cubicBezTo>
                  <a:cubicBezTo>
                    <a:pt x="61879" y="121516"/>
                    <a:pt x="52280" y="109485"/>
                    <a:pt x="44284" y="96403"/>
                  </a:cubicBezTo>
                  <a:cubicBezTo>
                    <a:pt x="28949" y="70399"/>
                    <a:pt x="25234" y="46397"/>
                    <a:pt x="34759" y="36586"/>
                  </a:cubicBezTo>
                  <a:cubicBezTo>
                    <a:pt x="39265" y="32634"/>
                    <a:pt x="45163" y="30645"/>
                    <a:pt x="51142" y="31061"/>
                  </a:cubicBezTo>
                  <a:cubicBezTo>
                    <a:pt x="67241" y="32436"/>
                    <a:pt x="82751" y="37769"/>
                    <a:pt x="96290" y="46587"/>
                  </a:cubicBezTo>
                  <a:cubicBezTo>
                    <a:pt x="96290" y="46587"/>
                    <a:pt x="96290" y="46587"/>
                    <a:pt x="96290" y="46587"/>
                  </a:cubicBezTo>
                  <a:lnTo>
                    <a:pt x="96290" y="46587"/>
                  </a:lnTo>
                  <a:cubicBezTo>
                    <a:pt x="101148" y="49635"/>
                    <a:pt x="106863" y="53350"/>
                    <a:pt x="111530" y="56969"/>
                  </a:cubicBezTo>
                  <a:lnTo>
                    <a:pt x="111530" y="56969"/>
                  </a:lnTo>
                  <a:cubicBezTo>
                    <a:pt x="116007" y="60398"/>
                    <a:pt x="120293" y="64113"/>
                    <a:pt x="124580" y="68018"/>
                  </a:cubicBezTo>
                  <a:lnTo>
                    <a:pt x="126199" y="69542"/>
                  </a:lnTo>
                  <a:lnTo>
                    <a:pt x="126770" y="69542"/>
                  </a:lnTo>
                  <a:lnTo>
                    <a:pt x="130485" y="73162"/>
                  </a:lnTo>
                  <a:cubicBezTo>
                    <a:pt x="136456" y="79165"/>
                    <a:pt x="142054" y="85526"/>
                    <a:pt x="147249" y="92212"/>
                  </a:cubicBezTo>
                  <a:cubicBezTo>
                    <a:pt x="147249" y="91640"/>
                    <a:pt x="147916" y="91069"/>
                    <a:pt x="148297" y="90593"/>
                  </a:cubicBezTo>
                  <a:cubicBezTo>
                    <a:pt x="152430" y="83789"/>
                    <a:pt x="155846" y="76575"/>
                    <a:pt x="158489" y="69066"/>
                  </a:cubicBezTo>
                  <a:cubicBezTo>
                    <a:pt x="154869" y="64780"/>
                    <a:pt x="150964" y="60684"/>
                    <a:pt x="146963" y="56588"/>
                  </a:cubicBezTo>
                  <a:lnTo>
                    <a:pt x="144963" y="54778"/>
                  </a:lnTo>
                  <a:cubicBezTo>
                    <a:pt x="143915" y="53636"/>
                    <a:pt x="142677" y="52493"/>
                    <a:pt x="141534" y="51445"/>
                  </a:cubicBezTo>
                  <a:cubicBezTo>
                    <a:pt x="140977" y="50856"/>
                    <a:pt x="140371" y="50314"/>
                    <a:pt x="139724" y="49826"/>
                  </a:cubicBezTo>
                  <a:lnTo>
                    <a:pt x="135438" y="45920"/>
                  </a:lnTo>
                  <a:lnTo>
                    <a:pt x="134771" y="45349"/>
                  </a:lnTo>
                  <a:lnTo>
                    <a:pt x="134771" y="45349"/>
                  </a:lnTo>
                  <a:cubicBezTo>
                    <a:pt x="131342" y="42396"/>
                    <a:pt x="127913" y="39634"/>
                    <a:pt x="124389" y="36967"/>
                  </a:cubicBezTo>
                  <a:cubicBezTo>
                    <a:pt x="143439" y="28870"/>
                    <a:pt x="160108" y="28204"/>
                    <a:pt x="167823" y="35919"/>
                  </a:cubicBezTo>
                  <a:cubicBezTo>
                    <a:pt x="177824" y="45444"/>
                    <a:pt x="174014" y="70304"/>
                    <a:pt x="158298" y="96498"/>
                  </a:cubicBezTo>
                  <a:cubicBezTo>
                    <a:pt x="150541" y="109310"/>
                    <a:pt x="141231" y="121115"/>
                    <a:pt x="130580" y="131645"/>
                  </a:cubicBezTo>
                  <a:cubicBezTo>
                    <a:pt x="121694" y="140603"/>
                    <a:pt x="111929" y="148645"/>
                    <a:pt x="101434" y="155648"/>
                  </a:cubicBezTo>
                </a:path>
              </a:pathLst>
            </a:custGeom>
            <a:solidFill>
              <a:srgbClr val="FFFFFF"/>
            </a:solidFill>
            <a:ln w="9525" cap="flat">
              <a:noFill/>
              <a:prstDash val="solid"/>
              <a:miter/>
            </a:ln>
          </p:spPr>
          <p:txBody>
            <a:bodyPr rtlCol="0" anchor="ctr"/>
            <a:lstStyle/>
            <a:p>
              <a:endParaRPr lang="fi-FI"/>
            </a:p>
          </p:txBody>
        </p:sp>
        <p:sp>
          <p:nvSpPr>
            <p:cNvPr id="159" name="Vapaamuotoinen: Muoto 158">
              <a:extLst>
                <a:ext uri="{FF2B5EF4-FFF2-40B4-BE49-F238E27FC236}">
                  <a16:creationId xmlns:a16="http://schemas.microsoft.com/office/drawing/2014/main" id="{5A47A921-D5F9-4293-B979-24BF756E0D29}"/>
                </a:ext>
              </a:extLst>
            </p:cNvPr>
            <p:cNvSpPr/>
            <p:nvPr/>
          </p:nvSpPr>
          <p:spPr>
            <a:xfrm>
              <a:off x="8327857" y="1764292"/>
              <a:ext cx="95250" cy="95250"/>
            </a:xfrm>
            <a:custGeom>
              <a:avLst/>
              <a:gdLst>
                <a:gd name="connsiteX0" fmla="*/ 93591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685 w 95250"/>
                <a:gd name="connsiteY4" fmla="*/ 10438 h 95250"/>
                <a:gd name="connsiteX5" fmla="*/ 93591 w 95250"/>
                <a:gd name="connsiteY5" fmla="*/ 10438 h 95250"/>
                <a:gd name="connsiteX6" fmla="*/ 93591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6345"/>
                  </a:moveTo>
                  <a:lnTo>
                    <a:pt x="26345" y="93687"/>
                  </a:lnTo>
                  <a:cubicBezTo>
                    <a:pt x="21952" y="98079"/>
                    <a:pt x="14831" y="98079"/>
                    <a:pt x="10438" y="93687"/>
                  </a:cubicBezTo>
                  <a:cubicBezTo>
                    <a:pt x="6046" y="89294"/>
                    <a:pt x="6046" y="82172"/>
                    <a:pt x="10438" y="77780"/>
                  </a:cubicBezTo>
                  <a:lnTo>
                    <a:pt x="77685" y="10438"/>
                  </a:lnTo>
                  <a:cubicBezTo>
                    <a:pt x="82077" y="6046"/>
                    <a:pt x="89199" y="6046"/>
                    <a:pt x="93591" y="10438"/>
                  </a:cubicBezTo>
                  <a:cubicBezTo>
                    <a:pt x="97984" y="14831"/>
                    <a:pt x="97984" y="21952"/>
                    <a:pt x="93591" y="26345"/>
                  </a:cubicBezTo>
                </a:path>
              </a:pathLst>
            </a:custGeom>
            <a:solidFill>
              <a:srgbClr val="FFFFFF"/>
            </a:solidFill>
            <a:ln w="9525" cap="flat">
              <a:noFill/>
              <a:prstDash val="solid"/>
              <a:miter/>
            </a:ln>
          </p:spPr>
          <p:txBody>
            <a:bodyPr rtlCol="0" anchor="ctr"/>
            <a:lstStyle/>
            <a:p>
              <a:endParaRPr lang="fi-FI"/>
            </a:p>
          </p:txBody>
        </p:sp>
        <p:sp>
          <p:nvSpPr>
            <p:cNvPr id="160" name="Vapaamuotoinen: Muoto 159">
              <a:extLst>
                <a:ext uri="{FF2B5EF4-FFF2-40B4-BE49-F238E27FC236}">
                  <a16:creationId xmlns:a16="http://schemas.microsoft.com/office/drawing/2014/main" id="{FF9E3AA1-7EA6-4203-96DA-D1E0DD73A334}"/>
                </a:ext>
              </a:extLst>
            </p:cNvPr>
            <p:cNvSpPr/>
            <p:nvPr/>
          </p:nvSpPr>
          <p:spPr>
            <a:xfrm>
              <a:off x="8329857" y="2305979"/>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1" y="98079"/>
                    <a:pt x="82184" y="98084"/>
                    <a:pt x="77792" y="93698"/>
                  </a:cubicBezTo>
                  <a:cubicBezTo>
                    <a:pt x="77788" y="93695"/>
                    <a:pt x="77784" y="93691"/>
                    <a:pt x="77780" y="93687"/>
                  </a:cubicBezTo>
                  <a:lnTo>
                    <a:pt x="10438" y="26345"/>
                  </a:lnTo>
                  <a:cubicBezTo>
                    <a:pt x="6046" y="21952"/>
                    <a:pt x="6046" y="14831"/>
                    <a:pt x="10438" y="10438"/>
                  </a:cubicBezTo>
                  <a:cubicBezTo>
                    <a:pt x="14831" y="6046"/>
                    <a:pt x="21952" y="6046"/>
                    <a:pt x="26345" y="10438"/>
                  </a:cubicBezTo>
                  <a:lnTo>
                    <a:pt x="93687" y="77780"/>
                  </a:lnTo>
                  <a:cubicBezTo>
                    <a:pt x="98079" y="82166"/>
                    <a:pt x="98084" y="89282"/>
                    <a:pt x="93698" y="93675"/>
                  </a:cubicBezTo>
                  <a:cubicBezTo>
                    <a:pt x="93695"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161" name="Vapaamuotoinen: Muoto 160">
              <a:extLst>
                <a:ext uri="{FF2B5EF4-FFF2-40B4-BE49-F238E27FC236}">
                  <a16:creationId xmlns:a16="http://schemas.microsoft.com/office/drawing/2014/main" id="{2569D0B3-9F5D-4DA8-B820-242720E91675}"/>
                </a:ext>
              </a:extLst>
            </p:cNvPr>
            <p:cNvSpPr/>
            <p:nvPr/>
          </p:nvSpPr>
          <p:spPr>
            <a:xfrm>
              <a:off x="8595280" y="2559114"/>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861 w 57150"/>
                <a:gd name="connsiteY5" fmla="*/ 34957 h 57150"/>
                <a:gd name="connsiteX6" fmla="*/ 53911 w 57150"/>
                <a:gd name="connsiteY6" fmla="*/ 18383 h 57150"/>
                <a:gd name="connsiteX7" fmla="*/ 51816 w 57150"/>
                <a:gd name="connsiteY7" fmla="*/ 17240 h 57150"/>
                <a:gd name="connsiteX8" fmla="*/ 30671 w 57150"/>
                <a:gd name="connsiteY8" fmla="*/ 771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478"/>
                    <a:pt x="18669" y="18383"/>
                  </a:cubicBezTo>
                  <a:cubicBezTo>
                    <a:pt x="14764" y="22288"/>
                    <a:pt x="10763" y="26575"/>
                    <a:pt x="7144" y="30861"/>
                  </a:cubicBezTo>
                  <a:cubicBezTo>
                    <a:pt x="9579" y="38129"/>
                    <a:pt x="12771" y="45121"/>
                    <a:pt x="16669" y="51721"/>
                  </a:cubicBezTo>
                  <a:lnTo>
                    <a:pt x="18097" y="54007"/>
                  </a:lnTo>
                  <a:cubicBezTo>
                    <a:pt x="23268" y="47301"/>
                    <a:pt x="28868" y="40938"/>
                    <a:pt x="34861" y="34957"/>
                  </a:cubicBezTo>
                  <a:cubicBezTo>
                    <a:pt x="40838" y="29017"/>
                    <a:pt x="47202" y="23480"/>
                    <a:pt x="53911" y="18383"/>
                  </a:cubicBezTo>
                  <a:lnTo>
                    <a:pt x="51816" y="17240"/>
                  </a:lnTo>
                  <a:cubicBezTo>
                    <a:pt x="45120" y="13335"/>
                    <a:pt x="38033" y="10142"/>
                    <a:pt x="30671" y="7715"/>
                  </a:cubicBezTo>
                </a:path>
              </a:pathLst>
            </a:custGeom>
            <a:solidFill>
              <a:srgbClr val="FFFFFF"/>
            </a:solidFill>
            <a:ln w="9525" cap="flat">
              <a:noFill/>
              <a:prstDash val="solid"/>
              <a:miter/>
            </a:ln>
          </p:spPr>
          <p:txBody>
            <a:bodyPr rtlCol="0" anchor="ctr"/>
            <a:lstStyle/>
            <a:p>
              <a:endParaRPr lang="fi-FI"/>
            </a:p>
          </p:txBody>
        </p:sp>
        <p:sp>
          <p:nvSpPr>
            <p:cNvPr id="162" name="Vapaamuotoinen: Muoto 161">
              <a:extLst>
                <a:ext uri="{FF2B5EF4-FFF2-40B4-BE49-F238E27FC236}">
                  <a16:creationId xmlns:a16="http://schemas.microsoft.com/office/drawing/2014/main" id="{83013EF0-C05E-411E-B476-D29D3B63DC04}"/>
                </a:ext>
              </a:extLst>
            </p:cNvPr>
            <p:cNvSpPr/>
            <p:nvPr/>
          </p:nvSpPr>
          <p:spPr>
            <a:xfrm>
              <a:off x="8665384" y="2629028"/>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580 w 95250"/>
                <a:gd name="connsiteY3" fmla="*/ 19622 h 95250"/>
                <a:gd name="connsiteX4" fmla="*/ 70104 w 95250"/>
                <a:gd name="connsiteY4" fmla="*/ 22860 h 95250"/>
                <a:gd name="connsiteX5" fmla="*/ 68390 w 95250"/>
                <a:gd name="connsiteY5" fmla="*/ 25241 h 95250"/>
                <a:gd name="connsiteX6" fmla="*/ 64294 w 95250"/>
                <a:gd name="connsiteY6" fmla="*/ 30480 h 95250"/>
                <a:gd name="connsiteX7" fmla="*/ 60770 w 95250"/>
                <a:gd name="connsiteY7" fmla="*/ 60960 h 95250"/>
                <a:gd name="connsiteX8" fmla="*/ 60770 w 95250"/>
                <a:gd name="connsiteY8" fmla="*/ 60960 h 95250"/>
                <a:gd name="connsiteX9" fmla="*/ 30385 w 95250"/>
                <a:gd name="connsiteY9" fmla="*/ 64389 h 95250"/>
                <a:gd name="connsiteX10" fmla="*/ 7144 w 95250"/>
                <a:gd name="connsiteY10" fmla="*/ 80963 h 95250"/>
                <a:gd name="connsiteX11" fmla="*/ 13240 w 95250"/>
                <a:gd name="connsiteY11" fmla="*/ 83439 h 95250"/>
                <a:gd name="connsiteX12" fmla="*/ 44577 w 95250"/>
                <a:gd name="connsiteY12" fmla="*/ 89630 h 95250"/>
                <a:gd name="connsiteX13" fmla="*/ 77248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1049"/>
                    <a:pt x="75914" y="14764"/>
                    <a:pt x="73247" y="18574"/>
                  </a:cubicBezTo>
                  <a:lnTo>
                    <a:pt x="72580" y="19622"/>
                  </a:lnTo>
                  <a:lnTo>
                    <a:pt x="70104" y="22860"/>
                  </a:lnTo>
                  <a:lnTo>
                    <a:pt x="68390" y="25241"/>
                  </a:lnTo>
                  <a:lnTo>
                    <a:pt x="64294" y="30480"/>
                  </a:lnTo>
                  <a:cubicBezTo>
                    <a:pt x="67723" y="44006"/>
                    <a:pt x="66675" y="54959"/>
                    <a:pt x="60770" y="60960"/>
                  </a:cubicBezTo>
                  <a:lnTo>
                    <a:pt x="60770" y="60960"/>
                  </a:lnTo>
                  <a:cubicBezTo>
                    <a:pt x="54959" y="66675"/>
                    <a:pt x="44005" y="67818"/>
                    <a:pt x="30385" y="64389"/>
                  </a:cubicBezTo>
                  <a:cubicBezTo>
                    <a:pt x="23026" y="70439"/>
                    <a:pt x="15261" y="75977"/>
                    <a:pt x="7144" y="80963"/>
                  </a:cubicBezTo>
                  <a:lnTo>
                    <a:pt x="13240" y="83439"/>
                  </a:lnTo>
                  <a:cubicBezTo>
                    <a:pt x="23240" y="87329"/>
                    <a:pt x="33849" y="89425"/>
                    <a:pt x="44577" y="89630"/>
                  </a:cubicBezTo>
                  <a:cubicBezTo>
                    <a:pt x="56685" y="90146"/>
                    <a:pt x="68480" y="85709"/>
                    <a:pt x="77248" y="77343"/>
                  </a:cubicBezTo>
                  <a:cubicBezTo>
                    <a:pt x="92202" y="62389"/>
                    <a:pt x="93250" y="36576"/>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163" name="Vapaamuotoinen: Muoto 162">
              <a:extLst>
                <a:ext uri="{FF2B5EF4-FFF2-40B4-BE49-F238E27FC236}">
                  <a16:creationId xmlns:a16="http://schemas.microsoft.com/office/drawing/2014/main" id="{C84558D1-C62B-45B6-8691-736BFE29FB6B}"/>
                </a:ext>
              </a:extLst>
            </p:cNvPr>
            <p:cNvSpPr/>
            <p:nvPr/>
          </p:nvSpPr>
          <p:spPr>
            <a:xfrm>
              <a:off x="8557148" y="2628742"/>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343 h 95250"/>
                <a:gd name="connsiteX4" fmla="*/ 89472 w 95250"/>
                <a:gd name="connsiteY4" fmla="*/ 80963 h 95250"/>
                <a:gd name="connsiteX5" fmla="*/ 66231 w 95250"/>
                <a:gd name="connsiteY5" fmla="*/ 64389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054"/>
                    <a:pt x="28988" y="44006"/>
                    <a:pt x="32417" y="30575"/>
                  </a:cubicBezTo>
                  <a:cubicBezTo>
                    <a:pt x="26364" y="23153"/>
                    <a:pt x="20826" y="15324"/>
                    <a:pt x="15844" y="7144"/>
                  </a:cubicBezTo>
                  <a:cubicBezTo>
                    <a:pt x="3271" y="36386"/>
                    <a:pt x="4223" y="62294"/>
                    <a:pt x="19368" y="77343"/>
                  </a:cubicBezTo>
                  <a:cubicBezTo>
                    <a:pt x="34513" y="92393"/>
                    <a:pt x="60325" y="93440"/>
                    <a:pt x="89472" y="80963"/>
                  </a:cubicBezTo>
                  <a:cubicBezTo>
                    <a:pt x="81355" y="75977"/>
                    <a:pt x="73589" y="70439"/>
                    <a:pt x="66231" y="64389"/>
                  </a:cubicBezTo>
                  <a:cubicBezTo>
                    <a:pt x="52801" y="67818"/>
                    <a:pt x="41752" y="66866"/>
                    <a:pt x="35846" y="60960"/>
                  </a:cubicBezTo>
                </a:path>
              </a:pathLst>
            </a:custGeom>
            <a:solidFill>
              <a:srgbClr val="FFFFFF"/>
            </a:solidFill>
            <a:ln w="9525" cap="flat">
              <a:noFill/>
              <a:prstDash val="solid"/>
              <a:miter/>
            </a:ln>
          </p:spPr>
          <p:txBody>
            <a:bodyPr rtlCol="0" anchor="ctr"/>
            <a:lstStyle/>
            <a:p>
              <a:endParaRPr lang="fi-FI"/>
            </a:p>
          </p:txBody>
        </p:sp>
        <p:sp>
          <p:nvSpPr>
            <p:cNvPr id="164" name="Vapaamuotoinen: Muoto 163">
              <a:extLst>
                <a:ext uri="{FF2B5EF4-FFF2-40B4-BE49-F238E27FC236}">
                  <a16:creationId xmlns:a16="http://schemas.microsoft.com/office/drawing/2014/main" id="{B7884CFE-9CD2-4354-8F5D-1A1E5A02D639}"/>
                </a:ext>
              </a:extLst>
            </p:cNvPr>
            <p:cNvSpPr/>
            <p:nvPr/>
          </p:nvSpPr>
          <p:spPr>
            <a:xfrm>
              <a:off x="8557559" y="2520719"/>
              <a:ext cx="200025" cy="180975"/>
            </a:xfrm>
            <a:custGeom>
              <a:avLst/>
              <a:gdLst>
                <a:gd name="connsiteX0" fmla="*/ 178881 w 200025"/>
                <a:gd name="connsiteY0" fmla="*/ 108690 h 180975"/>
                <a:gd name="connsiteX1" fmla="*/ 184977 w 200025"/>
                <a:gd name="connsiteY1" fmla="*/ 19727 h 180975"/>
                <a:gd name="connsiteX2" fmla="*/ 102014 w 200025"/>
                <a:gd name="connsiteY2" fmla="*/ 22394 h 180975"/>
                <a:gd name="connsiteX3" fmla="*/ 18956 w 200025"/>
                <a:gd name="connsiteY3" fmla="*/ 19727 h 180975"/>
                <a:gd name="connsiteX4" fmla="*/ 24576 w 200025"/>
                <a:gd name="connsiteY4" fmla="*/ 107833 h 180975"/>
                <a:gd name="connsiteX5" fmla="*/ 56389 w 200025"/>
                <a:gd name="connsiteY5" fmla="*/ 148314 h 180975"/>
                <a:gd name="connsiteX6" fmla="*/ 95728 w 200025"/>
                <a:gd name="connsiteY6" fmla="*/ 179366 h 180975"/>
                <a:gd name="connsiteX7" fmla="*/ 97823 w 200025"/>
                <a:gd name="connsiteY7" fmla="*/ 180508 h 180975"/>
                <a:gd name="connsiteX8" fmla="*/ 100681 w 200025"/>
                <a:gd name="connsiteY8" fmla="*/ 181175 h 180975"/>
                <a:gd name="connsiteX9" fmla="*/ 102014 w 200025"/>
                <a:gd name="connsiteY9" fmla="*/ 181175 h 180975"/>
                <a:gd name="connsiteX10" fmla="*/ 107920 w 200025"/>
                <a:gd name="connsiteY10" fmla="*/ 179461 h 180975"/>
                <a:gd name="connsiteX11" fmla="*/ 147544 w 200025"/>
                <a:gd name="connsiteY11" fmla="*/ 148219 h 180975"/>
                <a:gd name="connsiteX12" fmla="*/ 178881 w 200025"/>
                <a:gd name="connsiteY12" fmla="*/ 108595 h 180975"/>
                <a:gd name="connsiteX13" fmla="*/ 102014 w 200025"/>
                <a:gd name="connsiteY13" fmla="*/ 155744 h 180975"/>
                <a:gd name="connsiteX14" fmla="*/ 72772 w 200025"/>
                <a:gd name="connsiteY14" fmla="*/ 131741 h 180975"/>
                <a:gd name="connsiteX15" fmla="*/ 44197 w 200025"/>
                <a:gd name="connsiteY15" fmla="*/ 95927 h 180975"/>
                <a:gd name="connsiteX16" fmla="*/ 34673 w 200025"/>
                <a:gd name="connsiteY16" fmla="*/ 36110 h 180975"/>
                <a:gd name="connsiteX17" fmla="*/ 50960 w 200025"/>
                <a:gd name="connsiteY17" fmla="*/ 30585 h 180975"/>
                <a:gd name="connsiteX18" fmla="*/ 96109 w 200025"/>
                <a:gd name="connsiteY18" fmla="*/ 46111 h 180975"/>
                <a:gd name="connsiteX19" fmla="*/ 96109 w 200025"/>
                <a:gd name="connsiteY19" fmla="*/ 46111 h 180975"/>
                <a:gd name="connsiteX20" fmla="*/ 111444 w 200025"/>
                <a:gd name="connsiteY20" fmla="*/ 56493 h 180975"/>
                <a:gd name="connsiteX21" fmla="*/ 111444 w 200025"/>
                <a:gd name="connsiteY21" fmla="*/ 56493 h 180975"/>
                <a:gd name="connsiteX22" fmla="*/ 124493 w 200025"/>
                <a:gd name="connsiteY22" fmla="*/ 67447 h 180975"/>
                <a:gd name="connsiteX23" fmla="*/ 126113 w 200025"/>
                <a:gd name="connsiteY23" fmla="*/ 68971 h 180975"/>
                <a:gd name="connsiteX24" fmla="*/ 126589 w 200025"/>
                <a:gd name="connsiteY24" fmla="*/ 69447 h 180975"/>
                <a:gd name="connsiteX25" fmla="*/ 130304 w 200025"/>
                <a:gd name="connsiteY25" fmla="*/ 73067 h 180975"/>
                <a:gd name="connsiteX26" fmla="*/ 147163 w 200025"/>
                <a:gd name="connsiteY26" fmla="*/ 92117 h 180975"/>
                <a:gd name="connsiteX27" fmla="*/ 148211 w 200025"/>
                <a:gd name="connsiteY27" fmla="*/ 90497 h 180975"/>
                <a:gd name="connsiteX28" fmla="*/ 158307 w 200025"/>
                <a:gd name="connsiteY28" fmla="*/ 68971 h 180975"/>
                <a:gd name="connsiteX29" fmla="*/ 146782 w 200025"/>
                <a:gd name="connsiteY29" fmla="*/ 56493 h 180975"/>
                <a:gd name="connsiteX30" fmla="*/ 144877 w 200025"/>
                <a:gd name="connsiteY30" fmla="*/ 54683 h 180975"/>
                <a:gd name="connsiteX31" fmla="*/ 141448 w 200025"/>
                <a:gd name="connsiteY31" fmla="*/ 51349 h 180975"/>
                <a:gd name="connsiteX32" fmla="*/ 139638 w 200025"/>
                <a:gd name="connsiteY32" fmla="*/ 49730 h 180975"/>
                <a:gd name="connsiteX33" fmla="*/ 135352 w 200025"/>
                <a:gd name="connsiteY33" fmla="*/ 45825 h 180975"/>
                <a:gd name="connsiteX34" fmla="*/ 134685 w 200025"/>
                <a:gd name="connsiteY34" fmla="*/ 45253 h 180975"/>
                <a:gd name="connsiteX35" fmla="*/ 134685 w 200025"/>
                <a:gd name="connsiteY35" fmla="*/ 45253 h 180975"/>
                <a:gd name="connsiteX36" fmla="*/ 124303 w 200025"/>
                <a:gd name="connsiteY36" fmla="*/ 36871 h 180975"/>
                <a:gd name="connsiteX37" fmla="*/ 167737 w 200025"/>
                <a:gd name="connsiteY37" fmla="*/ 35919 h 180975"/>
                <a:gd name="connsiteX38" fmla="*/ 158212 w 200025"/>
                <a:gd name="connsiteY38" fmla="*/ 96403 h 180975"/>
                <a:gd name="connsiteX39" fmla="*/ 130494 w 200025"/>
                <a:gd name="connsiteY39" fmla="*/ 131550 h 180975"/>
                <a:gd name="connsiteX40" fmla="*/ 101347 w 200025"/>
                <a:gd name="connsiteY40" fmla="*/ 155553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81" y="108690"/>
                  </a:moveTo>
                  <a:cubicBezTo>
                    <a:pt x="200788" y="72019"/>
                    <a:pt x="203170" y="37919"/>
                    <a:pt x="184977" y="19727"/>
                  </a:cubicBezTo>
                  <a:cubicBezTo>
                    <a:pt x="166784" y="1534"/>
                    <a:pt x="136304" y="3629"/>
                    <a:pt x="102014" y="22394"/>
                  </a:cubicBezTo>
                  <a:cubicBezTo>
                    <a:pt x="67629" y="3344"/>
                    <a:pt x="36196" y="2486"/>
                    <a:pt x="18956" y="19727"/>
                  </a:cubicBezTo>
                  <a:cubicBezTo>
                    <a:pt x="1716" y="36967"/>
                    <a:pt x="3145" y="71543"/>
                    <a:pt x="24576" y="107833"/>
                  </a:cubicBezTo>
                  <a:cubicBezTo>
                    <a:pt x="33443" y="122606"/>
                    <a:pt x="44131" y="136206"/>
                    <a:pt x="56389" y="148314"/>
                  </a:cubicBezTo>
                  <a:cubicBezTo>
                    <a:pt x="68137" y="160286"/>
                    <a:pt x="81355" y="170719"/>
                    <a:pt x="95728" y="179366"/>
                  </a:cubicBezTo>
                  <a:cubicBezTo>
                    <a:pt x="96372" y="179838"/>
                    <a:pt x="97077" y="180223"/>
                    <a:pt x="97823" y="180508"/>
                  </a:cubicBezTo>
                  <a:cubicBezTo>
                    <a:pt x="98753" y="180820"/>
                    <a:pt x="99709" y="181044"/>
                    <a:pt x="100681" y="181175"/>
                  </a:cubicBezTo>
                  <a:lnTo>
                    <a:pt x="102014" y="181175"/>
                  </a:lnTo>
                  <a:cubicBezTo>
                    <a:pt x="104105" y="181169"/>
                    <a:pt x="106151" y="180575"/>
                    <a:pt x="107920" y="179461"/>
                  </a:cubicBezTo>
                  <a:cubicBezTo>
                    <a:pt x="122366" y="170721"/>
                    <a:pt x="135675" y="160227"/>
                    <a:pt x="147544" y="148219"/>
                  </a:cubicBezTo>
                  <a:cubicBezTo>
                    <a:pt x="159537" y="136312"/>
                    <a:pt x="170058" y="123009"/>
                    <a:pt x="178881" y="108595"/>
                  </a:cubicBezTo>
                  <a:moveTo>
                    <a:pt x="102014" y="155744"/>
                  </a:moveTo>
                  <a:cubicBezTo>
                    <a:pt x="91488" y="148741"/>
                    <a:pt x="81692" y="140700"/>
                    <a:pt x="72772" y="131741"/>
                  </a:cubicBezTo>
                  <a:cubicBezTo>
                    <a:pt x="61788" y="121043"/>
                    <a:pt x="52188" y="109012"/>
                    <a:pt x="44197" y="95927"/>
                  </a:cubicBezTo>
                  <a:cubicBezTo>
                    <a:pt x="28767" y="69923"/>
                    <a:pt x="25148" y="45920"/>
                    <a:pt x="34673" y="36110"/>
                  </a:cubicBezTo>
                  <a:cubicBezTo>
                    <a:pt x="39150" y="32172"/>
                    <a:pt x="45012" y="30184"/>
                    <a:pt x="50960" y="30585"/>
                  </a:cubicBezTo>
                  <a:cubicBezTo>
                    <a:pt x="67065" y="31932"/>
                    <a:pt x="82582" y="37268"/>
                    <a:pt x="96109" y="46111"/>
                  </a:cubicBezTo>
                  <a:lnTo>
                    <a:pt x="96109" y="46111"/>
                  </a:lnTo>
                  <a:cubicBezTo>
                    <a:pt x="101062" y="49159"/>
                    <a:pt x="106682" y="52874"/>
                    <a:pt x="111444" y="56493"/>
                  </a:cubicBezTo>
                  <a:lnTo>
                    <a:pt x="111444" y="56493"/>
                  </a:lnTo>
                  <a:cubicBezTo>
                    <a:pt x="115825" y="59827"/>
                    <a:pt x="120207" y="63541"/>
                    <a:pt x="124493" y="67447"/>
                  </a:cubicBezTo>
                  <a:lnTo>
                    <a:pt x="126113" y="68971"/>
                  </a:lnTo>
                  <a:cubicBezTo>
                    <a:pt x="126316" y="69078"/>
                    <a:pt x="126481" y="69244"/>
                    <a:pt x="126589" y="69447"/>
                  </a:cubicBezTo>
                  <a:cubicBezTo>
                    <a:pt x="127896" y="70580"/>
                    <a:pt x="129137" y="71789"/>
                    <a:pt x="130304" y="73067"/>
                  </a:cubicBezTo>
                  <a:cubicBezTo>
                    <a:pt x="136331" y="79044"/>
                    <a:pt x="141962" y="85408"/>
                    <a:pt x="147163" y="92117"/>
                  </a:cubicBezTo>
                  <a:cubicBezTo>
                    <a:pt x="147456" y="91543"/>
                    <a:pt x="147807" y="91000"/>
                    <a:pt x="148211" y="90497"/>
                  </a:cubicBezTo>
                  <a:cubicBezTo>
                    <a:pt x="152315" y="83692"/>
                    <a:pt x="155699" y="76478"/>
                    <a:pt x="158307" y="68971"/>
                  </a:cubicBezTo>
                  <a:cubicBezTo>
                    <a:pt x="154688" y="64685"/>
                    <a:pt x="150878" y="60589"/>
                    <a:pt x="146782" y="56493"/>
                  </a:cubicBezTo>
                  <a:cubicBezTo>
                    <a:pt x="146194" y="55842"/>
                    <a:pt x="145557" y="55237"/>
                    <a:pt x="144877" y="54683"/>
                  </a:cubicBezTo>
                  <a:lnTo>
                    <a:pt x="141448" y="51349"/>
                  </a:lnTo>
                  <a:cubicBezTo>
                    <a:pt x="140890" y="50761"/>
                    <a:pt x="140285" y="50219"/>
                    <a:pt x="139638" y="49730"/>
                  </a:cubicBezTo>
                  <a:lnTo>
                    <a:pt x="135352" y="45825"/>
                  </a:lnTo>
                  <a:lnTo>
                    <a:pt x="134685" y="45253"/>
                  </a:lnTo>
                  <a:lnTo>
                    <a:pt x="134685" y="45253"/>
                  </a:lnTo>
                  <a:cubicBezTo>
                    <a:pt x="131256" y="42301"/>
                    <a:pt x="127827" y="39539"/>
                    <a:pt x="124303" y="36871"/>
                  </a:cubicBezTo>
                  <a:cubicBezTo>
                    <a:pt x="143353" y="28775"/>
                    <a:pt x="160021" y="28108"/>
                    <a:pt x="167737" y="35919"/>
                  </a:cubicBezTo>
                  <a:cubicBezTo>
                    <a:pt x="177738" y="45444"/>
                    <a:pt x="173833" y="70209"/>
                    <a:pt x="158212" y="96403"/>
                  </a:cubicBezTo>
                  <a:cubicBezTo>
                    <a:pt x="150454" y="109215"/>
                    <a:pt x="141145" y="121020"/>
                    <a:pt x="130494" y="131550"/>
                  </a:cubicBezTo>
                  <a:cubicBezTo>
                    <a:pt x="121587" y="140485"/>
                    <a:pt x="111825" y="148525"/>
                    <a:pt x="101347" y="155553"/>
                  </a:cubicBezTo>
                </a:path>
              </a:pathLst>
            </a:custGeom>
            <a:solidFill>
              <a:srgbClr val="FFFFFF"/>
            </a:solidFill>
            <a:ln w="9525" cap="flat">
              <a:noFill/>
              <a:prstDash val="solid"/>
              <a:miter/>
            </a:ln>
          </p:spPr>
          <p:txBody>
            <a:bodyPr rtlCol="0" anchor="ctr"/>
            <a:lstStyle/>
            <a:p>
              <a:endParaRPr lang="fi-FI"/>
            </a:p>
          </p:txBody>
        </p:sp>
        <p:sp>
          <p:nvSpPr>
            <p:cNvPr id="165" name="Vapaamuotoinen: Muoto 164">
              <a:extLst>
                <a:ext uri="{FF2B5EF4-FFF2-40B4-BE49-F238E27FC236}">
                  <a16:creationId xmlns:a16="http://schemas.microsoft.com/office/drawing/2014/main" id="{5FB9E7BA-6FF7-4A60-935E-66930EBABE50}"/>
                </a:ext>
              </a:extLst>
            </p:cNvPr>
            <p:cNvSpPr/>
            <p:nvPr/>
          </p:nvSpPr>
          <p:spPr>
            <a:xfrm>
              <a:off x="8871119" y="2307598"/>
              <a:ext cx="95250" cy="95250"/>
            </a:xfrm>
            <a:custGeom>
              <a:avLst/>
              <a:gdLst>
                <a:gd name="connsiteX0" fmla="*/ 93635 w 95250"/>
                <a:gd name="connsiteY0" fmla="*/ 26345 h 95250"/>
                <a:gd name="connsiteX1" fmla="*/ 26293 w 95250"/>
                <a:gd name="connsiteY1" fmla="*/ 93591 h 95250"/>
                <a:gd name="connsiteX2" fmla="*/ 10806 w 95250"/>
                <a:gd name="connsiteY2" fmla="*/ 93915 h 95250"/>
                <a:gd name="connsiteX3" fmla="*/ 10482 w 95250"/>
                <a:gd name="connsiteY3" fmla="*/ 93591 h 95250"/>
                <a:gd name="connsiteX4" fmla="*/ 10335 w 95250"/>
                <a:gd name="connsiteY4" fmla="*/ 77832 h 95250"/>
                <a:gd name="connsiteX5" fmla="*/ 10482 w 95250"/>
                <a:gd name="connsiteY5" fmla="*/ 77685 h 95250"/>
                <a:gd name="connsiteX6" fmla="*/ 77728 w 95250"/>
                <a:gd name="connsiteY6" fmla="*/ 10438 h 95250"/>
                <a:gd name="connsiteX7" fmla="*/ 93635 w 95250"/>
                <a:gd name="connsiteY7" fmla="*/ 10438 h 95250"/>
                <a:gd name="connsiteX8" fmla="*/ 93635 w 95250"/>
                <a:gd name="connsiteY8"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35" y="26345"/>
                  </a:moveTo>
                  <a:lnTo>
                    <a:pt x="26293" y="93591"/>
                  </a:lnTo>
                  <a:cubicBezTo>
                    <a:pt x="22106" y="97957"/>
                    <a:pt x="15172" y="98103"/>
                    <a:pt x="10806" y="93915"/>
                  </a:cubicBezTo>
                  <a:cubicBezTo>
                    <a:pt x="10696" y="93810"/>
                    <a:pt x="10587" y="93702"/>
                    <a:pt x="10482" y="93591"/>
                  </a:cubicBezTo>
                  <a:cubicBezTo>
                    <a:pt x="6089" y="89280"/>
                    <a:pt x="6023" y="82224"/>
                    <a:pt x="10335" y="77832"/>
                  </a:cubicBezTo>
                  <a:cubicBezTo>
                    <a:pt x="10383" y="77782"/>
                    <a:pt x="10432" y="77733"/>
                    <a:pt x="10482" y="77685"/>
                  </a:cubicBezTo>
                  <a:lnTo>
                    <a:pt x="77728" y="10438"/>
                  </a:lnTo>
                  <a:cubicBezTo>
                    <a:pt x="82121" y="6046"/>
                    <a:pt x="89242" y="6046"/>
                    <a:pt x="93635" y="10438"/>
                  </a:cubicBezTo>
                  <a:cubicBezTo>
                    <a:pt x="98027" y="14831"/>
                    <a:pt x="98027" y="21952"/>
                    <a:pt x="93635" y="26345"/>
                  </a:cubicBezTo>
                </a:path>
              </a:pathLst>
            </a:custGeom>
            <a:solidFill>
              <a:srgbClr val="FFFFFF"/>
            </a:solidFill>
            <a:ln w="9525" cap="flat">
              <a:noFill/>
              <a:prstDash val="solid"/>
              <a:miter/>
            </a:ln>
          </p:spPr>
          <p:txBody>
            <a:bodyPr rtlCol="0" anchor="ctr"/>
            <a:lstStyle/>
            <a:p>
              <a:endParaRPr lang="fi-FI"/>
            </a:p>
          </p:txBody>
        </p:sp>
        <p:sp>
          <p:nvSpPr>
            <p:cNvPr id="166" name="Vapaamuotoinen: Muoto 165">
              <a:extLst>
                <a:ext uri="{FF2B5EF4-FFF2-40B4-BE49-F238E27FC236}">
                  <a16:creationId xmlns:a16="http://schemas.microsoft.com/office/drawing/2014/main" id="{AA87638A-259F-4360-A91A-8DFDFBF579A3}"/>
                </a:ext>
              </a:extLst>
            </p:cNvPr>
            <p:cNvSpPr/>
            <p:nvPr/>
          </p:nvSpPr>
          <p:spPr>
            <a:xfrm>
              <a:off x="8877926" y="2844046"/>
              <a:ext cx="95250" cy="95250"/>
            </a:xfrm>
            <a:custGeom>
              <a:avLst/>
              <a:gdLst>
                <a:gd name="connsiteX0" fmla="*/ 93687 w 95250"/>
                <a:gd name="connsiteY0" fmla="*/ 93687 h 95250"/>
                <a:gd name="connsiteX1" fmla="*/ 77791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0" y="98079"/>
                    <a:pt x="82184" y="98084"/>
                    <a:pt x="77791" y="93698"/>
                  </a:cubicBezTo>
                  <a:cubicBezTo>
                    <a:pt x="77787" y="93694"/>
                    <a:pt x="77784" y="93690"/>
                    <a:pt x="77780" y="93687"/>
                  </a:cubicBezTo>
                  <a:lnTo>
                    <a:pt x="10438" y="26345"/>
                  </a:lnTo>
                  <a:cubicBezTo>
                    <a:pt x="6046" y="21952"/>
                    <a:pt x="6046" y="14831"/>
                    <a:pt x="10438" y="10438"/>
                  </a:cubicBezTo>
                  <a:cubicBezTo>
                    <a:pt x="14831" y="6046"/>
                    <a:pt x="21952" y="6046"/>
                    <a:pt x="26345" y="10438"/>
                  </a:cubicBezTo>
                  <a:lnTo>
                    <a:pt x="93687" y="77780"/>
                  </a:lnTo>
                  <a:cubicBezTo>
                    <a:pt x="98079" y="82166"/>
                    <a:pt x="98084" y="89282"/>
                    <a:pt x="93698" y="93675"/>
                  </a:cubicBezTo>
                  <a:cubicBezTo>
                    <a:pt x="93694" y="93679"/>
                    <a:pt x="93690" y="93683"/>
                    <a:pt x="93687" y="93687"/>
                  </a:cubicBezTo>
                </a:path>
              </a:pathLst>
            </a:custGeom>
            <a:solidFill>
              <a:srgbClr val="FFFFFF"/>
            </a:solidFill>
            <a:ln w="9525" cap="flat">
              <a:noFill/>
              <a:prstDash val="solid"/>
              <a:miter/>
            </a:ln>
          </p:spPr>
          <p:txBody>
            <a:bodyPr rtlCol="0" anchor="ctr"/>
            <a:lstStyle/>
            <a:p>
              <a:endParaRPr lang="fi-FI"/>
            </a:p>
          </p:txBody>
        </p:sp>
        <p:sp>
          <p:nvSpPr>
            <p:cNvPr id="167" name="Vapaamuotoinen: Muoto 166">
              <a:extLst>
                <a:ext uri="{FF2B5EF4-FFF2-40B4-BE49-F238E27FC236}">
                  <a16:creationId xmlns:a16="http://schemas.microsoft.com/office/drawing/2014/main" id="{FEA98939-7CEF-4DFE-939D-1F4C36DC15E3}"/>
                </a:ext>
              </a:extLst>
            </p:cNvPr>
            <p:cNvSpPr/>
            <p:nvPr/>
          </p:nvSpPr>
          <p:spPr>
            <a:xfrm>
              <a:off x="9133823" y="3107183"/>
              <a:ext cx="57150" cy="57150"/>
            </a:xfrm>
            <a:custGeom>
              <a:avLst/>
              <a:gdLst>
                <a:gd name="connsiteX0" fmla="*/ 30766 w 57150"/>
                <a:gd name="connsiteY0" fmla="*/ 7144 h 57150"/>
                <a:gd name="connsiteX1" fmla="*/ 18669 w 57150"/>
                <a:gd name="connsiteY1" fmla="*/ 18383 h 57150"/>
                <a:gd name="connsiteX2" fmla="*/ 7144 w 57150"/>
                <a:gd name="connsiteY2" fmla="*/ 30766 h 57150"/>
                <a:gd name="connsiteX3" fmla="*/ 16669 w 57150"/>
                <a:gd name="connsiteY3" fmla="*/ 51625 h 57150"/>
                <a:gd name="connsiteX4" fmla="*/ 18097 w 57150"/>
                <a:gd name="connsiteY4" fmla="*/ 53912 h 57150"/>
                <a:gd name="connsiteX5" fmla="*/ 34957 w 57150"/>
                <a:gd name="connsiteY5" fmla="*/ 34862 h 57150"/>
                <a:gd name="connsiteX6" fmla="*/ 54007 w 57150"/>
                <a:gd name="connsiteY6" fmla="*/ 18288 h 57150"/>
                <a:gd name="connsiteX7" fmla="*/ 51911 w 57150"/>
                <a:gd name="connsiteY7" fmla="*/ 17145 h 57150"/>
                <a:gd name="connsiteX8" fmla="*/ 30766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383"/>
                    <a:pt x="18669" y="18383"/>
                  </a:cubicBezTo>
                  <a:cubicBezTo>
                    <a:pt x="14764" y="22384"/>
                    <a:pt x="10763" y="26575"/>
                    <a:pt x="7144" y="30766"/>
                  </a:cubicBezTo>
                  <a:cubicBezTo>
                    <a:pt x="9560" y="38041"/>
                    <a:pt x="12754" y="45034"/>
                    <a:pt x="16669" y="51625"/>
                  </a:cubicBezTo>
                  <a:lnTo>
                    <a:pt x="18097" y="53912"/>
                  </a:lnTo>
                  <a:cubicBezTo>
                    <a:pt x="23298" y="47203"/>
                    <a:pt x="28930" y="40839"/>
                    <a:pt x="34957" y="34862"/>
                  </a:cubicBezTo>
                  <a:cubicBezTo>
                    <a:pt x="40931" y="28919"/>
                    <a:pt x="47295" y="23383"/>
                    <a:pt x="54007" y="18288"/>
                  </a:cubicBezTo>
                  <a:cubicBezTo>
                    <a:pt x="53289" y="17944"/>
                    <a:pt x="52589" y="17563"/>
                    <a:pt x="51911" y="17145"/>
                  </a:cubicBezTo>
                  <a:cubicBezTo>
                    <a:pt x="45227" y="13215"/>
                    <a:pt x="38137" y="10021"/>
                    <a:pt x="30766" y="7620"/>
                  </a:cubicBezTo>
                </a:path>
              </a:pathLst>
            </a:custGeom>
            <a:solidFill>
              <a:srgbClr val="FFFFFF"/>
            </a:solidFill>
            <a:ln w="9525" cap="flat">
              <a:noFill/>
              <a:prstDash val="solid"/>
              <a:miter/>
            </a:ln>
          </p:spPr>
          <p:txBody>
            <a:bodyPr rtlCol="0" anchor="ctr"/>
            <a:lstStyle/>
            <a:p>
              <a:endParaRPr lang="fi-FI"/>
            </a:p>
          </p:txBody>
        </p:sp>
        <p:sp>
          <p:nvSpPr>
            <p:cNvPr id="168" name="Vapaamuotoinen: Muoto 167">
              <a:extLst>
                <a:ext uri="{FF2B5EF4-FFF2-40B4-BE49-F238E27FC236}">
                  <a16:creationId xmlns:a16="http://schemas.microsoft.com/office/drawing/2014/main" id="{43D721AD-8BB4-4BCA-975F-3F16319F07CA}"/>
                </a:ext>
              </a:extLst>
            </p:cNvPr>
            <p:cNvSpPr/>
            <p:nvPr/>
          </p:nvSpPr>
          <p:spPr>
            <a:xfrm>
              <a:off x="9203927" y="3177001"/>
              <a:ext cx="95250" cy="95250"/>
            </a:xfrm>
            <a:custGeom>
              <a:avLst/>
              <a:gdLst>
                <a:gd name="connsiteX0" fmla="*/ 80677 w 95250"/>
                <a:gd name="connsiteY0" fmla="*/ 7144 h 95250"/>
                <a:gd name="connsiteX1" fmla="*/ 80677 w 95250"/>
                <a:gd name="connsiteY1" fmla="*/ 7144 h 95250"/>
                <a:gd name="connsiteX2" fmla="*/ 73247 w 95250"/>
                <a:gd name="connsiteY2" fmla="*/ 18479 h 95250"/>
                <a:gd name="connsiteX3" fmla="*/ 72580 w 95250"/>
                <a:gd name="connsiteY3" fmla="*/ 19526 h 95250"/>
                <a:gd name="connsiteX4" fmla="*/ 70104 w 95250"/>
                <a:gd name="connsiteY4" fmla="*/ 22860 h 95250"/>
                <a:gd name="connsiteX5" fmla="*/ 68389 w 95250"/>
                <a:gd name="connsiteY5" fmla="*/ 25146 h 95250"/>
                <a:gd name="connsiteX6" fmla="*/ 64294 w 95250"/>
                <a:gd name="connsiteY6" fmla="*/ 30480 h 95250"/>
                <a:gd name="connsiteX7" fmla="*/ 60770 w 95250"/>
                <a:gd name="connsiteY7" fmla="*/ 60865 h 95250"/>
                <a:gd name="connsiteX8" fmla="*/ 60770 w 95250"/>
                <a:gd name="connsiteY8" fmla="*/ 60865 h 95250"/>
                <a:gd name="connsiteX9" fmla="*/ 30385 w 95250"/>
                <a:gd name="connsiteY9" fmla="*/ 64389 h 95250"/>
                <a:gd name="connsiteX10" fmla="*/ 7144 w 95250"/>
                <a:gd name="connsiteY10" fmla="*/ 80867 h 95250"/>
                <a:gd name="connsiteX11" fmla="*/ 13240 w 95250"/>
                <a:gd name="connsiteY11" fmla="*/ 83344 h 95250"/>
                <a:gd name="connsiteX12" fmla="*/ 44577 w 95250"/>
                <a:gd name="connsiteY12" fmla="*/ 89630 h 95250"/>
                <a:gd name="connsiteX13" fmla="*/ 77248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9"/>
                  </a:cubicBezTo>
                  <a:lnTo>
                    <a:pt x="72580" y="19526"/>
                  </a:lnTo>
                  <a:lnTo>
                    <a:pt x="70104" y="22860"/>
                  </a:lnTo>
                  <a:lnTo>
                    <a:pt x="68389" y="25146"/>
                  </a:lnTo>
                  <a:lnTo>
                    <a:pt x="64294" y="30480"/>
                  </a:lnTo>
                  <a:cubicBezTo>
                    <a:pt x="67723" y="43910"/>
                    <a:pt x="66675" y="54959"/>
                    <a:pt x="60770" y="60865"/>
                  </a:cubicBezTo>
                  <a:lnTo>
                    <a:pt x="60770" y="60865"/>
                  </a:lnTo>
                  <a:cubicBezTo>
                    <a:pt x="54959" y="66580"/>
                    <a:pt x="44005" y="67723"/>
                    <a:pt x="30385" y="64389"/>
                  </a:cubicBezTo>
                  <a:cubicBezTo>
                    <a:pt x="23002" y="70378"/>
                    <a:pt x="15239" y="75882"/>
                    <a:pt x="7144" y="80867"/>
                  </a:cubicBezTo>
                  <a:lnTo>
                    <a:pt x="13240" y="83344"/>
                  </a:lnTo>
                  <a:cubicBezTo>
                    <a:pt x="23236" y="87261"/>
                    <a:pt x="33844" y="89389"/>
                    <a:pt x="44577" y="89630"/>
                  </a:cubicBezTo>
                  <a:cubicBezTo>
                    <a:pt x="56685" y="90146"/>
                    <a:pt x="68481" y="85709"/>
                    <a:pt x="77248" y="77343"/>
                  </a:cubicBezTo>
                  <a:cubicBezTo>
                    <a:pt x="92297" y="62294"/>
                    <a:pt x="93250"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169" name="Vapaamuotoinen: Muoto 168">
              <a:extLst>
                <a:ext uri="{FF2B5EF4-FFF2-40B4-BE49-F238E27FC236}">
                  <a16:creationId xmlns:a16="http://schemas.microsoft.com/office/drawing/2014/main" id="{6B7C0FD5-79E5-44E8-B3FF-C2E19FA3B13E}"/>
                </a:ext>
              </a:extLst>
            </p:cNvPr>
            <p:cNvSpPr/>
            <p:nvPr/>
          </p:nvSpPr>
          <p:spPr>
            <a:xfrm>
              <a:off x="9095691" y="3176715"/>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567 w 95250"/>
                <a:gd name="connsiteY4" fmla="*/ 80962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150"/>
                    <a:pt x="29083" y="44005"/>
                    <a:pt x="32417" y="30575"/>
                  </a:cubicBezTo>
                  <a:cubicBezTo>
                    <a:pt x="26343" y="23168"/>
                    <a:pt x="20804" y="15338"/>
                    <a:pt x="15844" y="7144"/>
                  </a:cubicBezTo>
                  <a:cubicBezTo>
                    <a:pt x="3271" y="36385"/>
                    <a:pt x="4223" y="62293"/>
                    <a:pt x="19368" y="77438"/>
                  </a:cubicBezTo>
                  <a:cubicBezTo>
                    <a:pt x="34513" y="92583"/>
                    <a:pt x="60325" y="93440"/>
                    <a:pt x="89567" y="80962"/>
                  </a:cubicBezTo>
                  <a:cubicBezTo>
                    <a:pt x="81426" y="76001"/>
                    <a:pt x="73630" y="70496"/>
                    <a:pt x="66231" y="64484"/>
                  </a:cubicBezTo>
                  <a:cubicBezTo>
                    <a:pt x="52800"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170" name="Vapaamuotoinen: Muoto 169">
              <a:extLst>
                <a:ext uri="{FF2B5EF4-FFF2-40B4-BE49-F238E27FC236}">
                  <a16:creationId xmlns:a16="http://schemas.microsoft.com/office/drawing/2014/main" id="{B376BD2E-163D-4A34-B700-2558A257E339}"/>
                </a:ext>
              </a:extLst>
            </p:cNvPr>
            <p:cNvSpPr/>
            <p:nvPr/>
          </p:nvSpPr>
          <p:spPr>
            <a:xfrm>
              <a:off x="9096103" y="3068735"/>
              <a:ext cx="200025" cy="180975"/>
            </a:xfrm>
            <a:custGeom>
              <a:avLst/>
              <a:gdLst>
                <a:gd name="connsiteX0" fmla="*/ 178881 w 200025"/>
                <a:gd name="connsiteY0" fmla="*/ 108647 h 180975"/>
                <a:gd name="connsiteX1" fmla="*/ 184977 w 200025"/>
                <a:gd name="connsiteY1" fmla="*/ 19684 h 180975"/>
                <a:gd name="connsiteX2" fmla="*/ 102014 w 200025"/>
                <a:gd name="connsiteY2" fmla="*/ 22446 h 180975"/>
                <a:gd name="connsiteX3" fmla="*/ 18956 w 200025"/>
                <a:gd name="connsiteY3" fmla="*/ 19684 h 180975"/>
                <a:gd name="connsiteX4" fmla="*/ 24576 w 200025"/>
                <a:gd name="connsiteY4" fmla="*/ 107885 h 180975"/>
                <a:gd name="connsiteX5" fmla="*/ 95728 w 200025"/>
                <a:gd name="connsiteY5" fmla="*/ 179418 h 180975"/>
                <a:gd name="connsiteX6" fmla="*/ 97823 w 200025"/>
                <a:gd name="connsiteY6" fmla="*/ 180466 h 180975"/>
                <a:gd name="connsiteX7" fmla="*/ 100681 w 200025"/>
                <a:gd name="connsiteY7" fmla="*/ 181132 h 180975"/>
                <a:gd name="connsiteX8" fmla="*/ 102014 w 200025"/>
                <a:gd name="connsiteY8" fmla="*/ 181132 h 180975"/>
                <a:gd name="connsiteX9" fmla="*/ 107920 w 200025"/>
                <a:gd name="connsiteY9" fmla="*/ 179513 h 180975"/>
                <a:gd name="connsiteX10" fmla="*/ 178881 w 200025"/>
                <a:gd name="connsiteY10" fmla="*/ 108551 h 180975"/>
                <a:gd name="connsiteX11" fmla="*/ 102014 w 200025"/>
                <a:gd name="connsiteY11" fmla="*/ 156272 h 180975"/>
                <a:gd name="connsiteX12" fmla="*/ 72868 w 200025"/>
                <a:gd name="connsiteY12" fmla="*/ 132364 h 180975"/>
                <a:gd name="connsiteX13" fmla="*/ 44293 w 200025"/>
                <a:gd name="connsiteY13" fmla="*/ 96455 h 180975"/>
                <a:gd name="connsiteX14" fmla="*/ 34768 w 200025"/>
                <a:gd name="connsiteY14" fmla="*/ 36638 h 180975"/>
                <a:gd name="connsiteX15" fmla="*/ 51055 w 200025"/>
                <a:gd name="connsiteY15" fmla="*/ 31114 h 180975"/>
                <a:gd name="connsiteX16" fmla="*/ 96204 w 200025"/>
                <a:gd name="connsiteY16" fmla="*/ 46735 h 180975"/>
                <a:gd name="connsiteX17" fmla="*/ 96204 w 200025"/>
                <a:gd name="connsiteY17" fmla="*/ 46735 h 180975"/>
                <a:gd name="connsiteX18" fmla="*/ 111539 w 200025"/>
                <a:gd name="connsiteY18" fmla="*/ 57117 h 180975"/>
                <a:gd name="connsiteX19" fmla="*/ 111539 w 200025"/>
                <a:gd name="connsiteY19" fmla="*/ 57117 h 180975"/>
                <a:gd name="connsiteX20" fmla="*/ 124588 w 200025"/>
                <a:gd name="connsiteY20" fmla="*/ 68070 h 180975"/>
                <a:gd name="connsiteX21" fmla="*/ 126208 w 200025"/>
                <a:gd name="connsiteY21" fmla="*/ 69594 h 180975"/>
                <a:gd name="connsiteX22" fmla="*/ 126684 w 200025"/>
                <a:gd name="connsiteY22" fmla="*/ 69594 h 180975"/>
                <a:gd name="connsiteX23" fmla="*/ 130399 w 200025"/>
                <a:gd name="connsiteY23" fmla="*/ 73214 h 180975"/>
                <a:gd name="connsiteX24" fmla="*/ 147258 w 200025"/>
                <a:gd name="connsiteY24" fmla="*/ 92264 h 180975"/>
                <a:gd name="connsiteX25" fmla="*/ 148306 w 200025"/>
                <a:gd name="connsiteY25" fmla="*/ 90645 h 180975"/>
                <a:gd name="connsiteX26" fmla="*/ 158402 w 200025"/>
                <a:gd name="connsiteY26" fmla="*/ 69213 h 180975"/>
                <a:gd name="connsiteX27" fmla="*/ 146877 w 200025"/>
                <a:gd name="connsiteY27" fmla="*/ 56736 h 180975"/>
                <a:gd name="connsiteX28" fmla="*/ 144972 w 200025"/>
                <a:gd name="connsiteY28" fmla="*/ 54831 h 180975"/>
                <a:gd name="connsiteX29" fmla="*/ 141543 w 200025"/>
                <a:gd name="connsiteY29" fmla="*/ 51497 h 180975"/>
                <a:gd name="connsiteX30" fmla="*/ 139733 w 200025"/>
                <a:gd name="connsiteY30" fmla="*/ 49878 h 180975"/>
                <a:gd name="connsiteX31" fmla="*/ 135447 w 200025"/>
                <a:gd name="connsiteY31" fmla="*/ 45973 h 180975"/>
                <a:gd name="connsiteX32" fmla="*/ 134780 w 200025"/>
                <a:gd name="connsiteY32" fmla="*/ 45401 h 180975"/>
                <a:gd name="connsiteX33" fmla="*/ 134780 w 200025"/>
                <a:gd name="connsiteY33" fmla="*/ 45401 h 180975"/>
                <a:gd name="connsiteX34" fmla="*/ 124398 w 200025"/>
                <a:gd name="connsiteY34" fmla="*/ 37019 h 180975"/>
                <a:gd name="connsiteX35" fmla="*/ 167832 w 200025"/>
                <a:gd name="connsiteY35" fmla="*/ 36067 h 180975"/>
                <a:gd name="connsiteX36" fmla="*/ 158307 w 200025"/>
                <a:gd name="connsiteY36" fmla="*/ 96645 h 180975"/>
                <a:gd name="connsiteX37" fmla="*/ 130589 w 200025"/>
                <a:gd name="connsiteY37" fmla="*/ 131793 h 180975"/>
                <a:gd name="connsiteX38" fmla="*/ 101443 w 200025"/>
                <a:gd name="connsiteY38" fmla="*/ 15570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881" y="108647"/>
                  </a:moveTo>
                  <a:cubicBezTo>
                    <a:pt x="200788" y="71976"/>
                    <a:pt x="203170" y="37876"/>
                    <a:pt x="184977" y="19684"/>
                  </a:cubicBezTo>
                  <a:cubicBezTo>
                    <a:pt x="166784" y="1491"/>
                    <a:pt x="136304" y="3682"/>
                    <a:pt x="102014" y="22446"/>
                  </a:cubicBezTo>
                  <a:cubicBezTo>
                    <a:pt x="67629" y="3396"/>
                    <a:pt x="36196" y="2443"/>
                    <a:pt x="18956" y="19684"/>
                  </a:cubicBezTo>
                  <a:cubicBezTo>
                    <a:pt x="1716" y="36924"/>
                    <a:pt x="3145" y="71500"/>
                    <a:pt x="24576" y="107885"/>
                  </a:cubicBezTo>
                  <a:cubicBezTo>
                    <a:pt x="42363" y="136974"/>
                    <a:pt x="66735" y="161476"/>
                    <a:pt x="95728" y="179418"/>
                  </a:cubicBezTo>
                  <a:lnTo>
                    <a:pt x="97823" y="180466"/>
                  </a:lnTo>
                  <a:cubicBezTo>
                    <a:pt x="98739" y="180822"/>
                    <a:pt x="99702" y="181046"/>
                    <a:pt x="100681" y="181132"/>
                  </a:cubicBezTo>
                  <a:lnTo>
                    <a:pt x="102014" y="181132"/>
                  </a:lnTo>
                  <a:cubicBezTo>
                    <a:pt x="104090" y="181112"/>
                    <a:pt x="106124" y="180554"/>
                    <a:pt x="107920" y="179513"/>
                  </a:cubicBezTo>
                  <a:cubicBezTo>
                    <a:pt x="136776" y="161707"/>
                    <a:pt x="161075" y="137408"/>
                    <a:pt x="178881" y="108551"/>
                  </a:cubicBezTo>
                  <a:moveTo>
                    <a:pt x="102014" y="156272"/>
                  </a:moveTo>
                  <a:cubicBezTo>
                    <a:pt x="91502" y="149327"/>
                    <a:pt x="81735" y="141315"/>
                    <a:pt x="72868" y="132364"/>
                  </a:cubicBezTo>
                  <a:cubicBezTo>
                    <a:pt x="61858" y="121656"/>
                    <a:pt x="52255" y="109589"/>
                    <a:pt x="44293" y="96455"/>
                  </a:cubicBezTo>
                  <a:cubicBezTo>
                    <a:pt x="28862" y="70547"/>
                    <a:pt x="25243" y="46449"/>
                    <a:pt x="34768" y="36638"/>
                  </a:cubicBezTo>
                  <a:cubicBezTo>
                    <a:pt x="39245" y="32701"/>
                    <a:pt x="45107" y="30713"/>
                    <a:pt x="51055" y="31114"/>
                  </a:cubicBezTo>
                  <a:cubicBezTo>
                    <a:pt x="67177" y="32454"/>
                    <a:pt x="82702" y="37825"/>
                    <a:pt x="96204" y="46735"/>
                  </a:cubicBezTo>
                  <a:lnTo>
                    <a:pt x="96204" y="46735"/>
                  </a:lnTo>
                  <a:cubicBezTo>
                    <a:pt x="101497" y="49920"/>
                    <a:pt x="106616" y="53386"/>
                    <a:pt x="111539" y="57117"/>
                  </a:cubicBezTo>
                  <a:lnTo>
                    <a:pt x="111539" y="57117"/>
                  </a:lnTo>
                  <a:cubicBezTo>
                    <a:pt x="115921" y="60546"/>
                    <a:pt x="120302" y="64165"/>
                    <a:pt x="124588" y="68070"/>
                  </a:cubicBezTo>
                  <a:cubicBezTo>
                    <a:pt x="125081" y="68626"/>
                    <a:pt x="125623" y="69136"/>
                    <a:pt x="126208" y="69594"/>
                  </a:cubicBezTo>
                  <a:lnTo>
                    <a:pt x="126684" y="69594"/>
                  </a:lnTo>
                  <a:cubicBezTo>
                    <a:pt x="128017" y="70833"/>
                    <a:pt x="129256" y="71976"/>
                    <a:pt x="130399" y="73214"/>
                  </a:cubicBezTo>
                  <a:cubicBezTo>
                    <a:pt x="136426" y="79192"/>
                    <a:pt x="142057" y="85555"/>
                    <a:pt x="147258" y="92264"/>
                  </a:cubicBezTo>
                  <a:lnTo>
                    <a:pt x="148306" y="90645"/>
                  </a:lnTo>
                  <a:cubicBezTo>
                    <a:pt x="152410" y="83873"/>
                    <a:pt x="155794" y="76690"/>
                    <a:pt x="158402" y="69213"/>
                  </a:cubicBezTo>
                  <a:cubicBezTo>
                    <a:pt x="154783" y="64927"/>
                    <a:pt x="150973" y="60736"/>
                    <a:pt x="146877" y="56736"/>
                  </a:cubicBezTo>
                  <a:lnTo>
                    <a:pt x="144972" y="54831"/>
                  </a:lnTo>
                  <a:lnTo>
                    <a:pt x="141543" y="51497"/>
                  </a:lnTo>
                  <a:lnTo>
                    <a:pt x="139733" y="49878"/>
                  </a:lnTo>
                  <a:lnTo>
                    <a:pt x="135447" y="45973"/>
                  </a:lnTo>
                  <a:lnTo>
                    <a:pt x="134780" y="45401"/>
                  </a:lnTo>
                  <a:lnTo>
                    <a:pt x="134780" y="45401"/>
                  </a:lnTo>
                  <a:cubicBezTo>
                    <a:pt x="131351" y="42544"/>
                    <a:pt x="127922" y="39686"/>
                    <a:pt x="124398" y="37019"/>
                  </a:cubicBezTo>
                  <a:cubicBezTo>
                    <a:pt x="143448" y="28923"/>
                    <a:pt x="160117" y="28351"/>
                    <a:pt x="167832" y="36067"/>
                  </a:cubicBezTo>
                  <a:cubicBezTo>
                    <a:pt x="177833" y="46068"/>
                    <a:pt x="173928" y="70357"/>
                    <a:pt x="158307" y="96645"/>
                  </a:cubicBezTo>
                  <a:cubicBezTo>
                    <a:pt x="150502" y="109424"/>
                    <a:pt x="141196" y="121224"/>
                    <a:pt x="130589" y="131793"/>
                  </a:cubicBezTo>
                  <a:cubicBezTo>
                    <a:pt x="121681" y="140699"/>
                    <a:pt x="111919" y="148707"/>
                    <a:pt x="101443" y="155701"/>
                  </a:cubicBezTo>
                </a:path>
              </a:pathLst>
            </a:custGeom>
            <a:solidFill>
              <a:srgbClr val="FFFFFF"/>
            </a:solidFill>
            <a:ln w="9525" cap="flat">
              <a:noFill/>
              <a:prstDash val="solid"/>
              <a:miter/>
            </a:ln>
          </p:spPr>
          <p:txBody>
            <a:bodyPr rtlCol="0" anchor="ctr"/>
            <a:lstStyle/>
            <a:p>
              <a:endParaRPr lang="fi-FI"/>
            </a:p>
          </p:txBody>
        </p:sp>
        <p:sp>
          <p:nvSpPr>
            <p:cNvPr id="171" name="Vapaamuotoinen: Muoto 170">
              <a:extLst>
                <a:ext uri="{FF2B5EF4-FFF2-40B4-BE49-F238E27FC236}">
                  <a16:creationId xmlns:a16="http://schemas.microsoft.com/office/drawing/2014/main" id="{6DAE0AFD-A147-45C9-9B9E-4937344D548B}"/>
                </a:ext>
              </a:extLst>
            </p:cNvPr>
            <p:cNvSpPr/>
            <p:nvPr/>
          </p:nvSpPr>
          <p:spPr>
            <a:xfrm>
              <a:off x="9414374" y="2850904"/>
              <a:ext cx="95250" cy="95250"/>
            </a:xfrm>
            <a:custGeom>
              <a:avLst/>
              <a:gdLst>
                <a:gd name="connsiteX0" fmla="*/ 93687 w 95250"/>
                <a:gd name="connsiteY0" fmla="*/ 26345 h 95250"/>
                <a:gd name="connsiteX1" fmla="*/ 26345 w 95250"/>
                <a:gd name="connsiteY1" fmla="*/ 93591 h 95250"/>
                <a:gd name="connsiteX2" fmla="*/ 10438 w 95250"/>
                <a:gd name="connsiteY2" fmla="*/ 93591 h 95250"/>
                <a:gd name="connsiteX3" fmla="*/ 10438 w 95250"/>
                <a:gd name="connsiteY3" fmla="*/ 77685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591"/>
                  </a:lnTo>
                  <a:cubicBezTo>
                    <a:pt x="21953" y="97984"/>
                    <a:pt x="14831" y="97984"/>
                    <a:pt x="10438" y="93591"/>
                  </a:cubicBezTo>
                  <a:cubicBezTo>
                    <a:pt x="6046" y="89199"/>
                    <a:pt x="6046" y="82077"/>
                    <a:pt x="10438" y="77685"/>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72" name="Vapaamuotoinen: Muoto 171">
              <a:extLst>
                <a:ext uri="{FF2B5EF4-FFF2-40B4-BE49-F238E27FC236}">
                  <a16:creationId xmlns:a16="http://schemas.microsoft.com/office/drawing/2014/main" id="{95C435FD-CEAE-49A1-AB16-66CC11FBD4B8}"/>
                </a:ext>
              </a:extLst>
            </p:cNvPr>
            <p:cNvSpPr/>
            <p:nvPr/>
          </p:nvSpPr>
          <p:spPr>
            <a:xfrm>
              <a:off x="9676463" y="3650775"/>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671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763"/>
                    <a:pt x="22670" y="14478"/>
                    <a:pt x="18669" y="18383"/>
                  </a:cubicBezTo>
                  <a:cubicBezTo>
                    <a:pt x="14668" y="22288"/>
                    <a:pt x="10763" y="26670"/>
                    <a:pt x="7144" y="30861"/>
                  </a:cubicBezTo>
                  <a:cubicBezTo>
                    <a:pt x="9626" y="38110"/>
                    <a:pt x="12817" y="45097"/>
                    <a:pt x="16669" y="51721"/>
                  </a:cubicBezTo>
                  <a:lnTo>
                    <a:pt x="18097" y="54007"/>
                  </a:lnTo>
                  <a:cubicBezTo>
                    <a:pt x="23265" y="47299"/>
                    <a:pt x="28865" y="40935"/>
                    <a:pt x="34862" y="34957"/>
                  </a:cubicBezTo>
                  <a:cubicBezTo>
                    <a:pt x="40838" y="29017"/>
                    <a:pt x="47202" y="23480"/>
                    <a:pt x="53912" y="18383"/>
                  </a:cubicBezTo>
                  <a:cubicBezTo>
                    <a:pt x="53183" y="18059"/>
                    <a:pt x="52483" y="17677"/>
                    <a:pt x="51816" y="17240"/>
                  </a:cubicBezTo>
                  <a:cubicBezTo>
                    <a:pt x="45119" y="13208"/>
                    <a:pt x="38035" y="9858"/>
                    <a:pt x="30671" y="7239"/>
                  </a:cubicBezTo>
                </a:path>
              </a:pathLst>
            </a:custGeom>
            <a:solidFill>
              <a:srgbClr val="FFFFFF"/>
            </a:solidFill>
            <a:ln w="9525" cap="flat">
              <a:noFill/>
              <a:prstDash val="solid"/>
              <a:miter/>
            </a:ln>
          </p:spPr>
          <p:txBody>
            <a:bodyPr rtlCol="0" anchor="ctr"/>
            <a:lstStyle/>
            <a:p>
              <a:endParaRPr lang="fi-FI"/>
            </a:p>
          </p:txBody>
        </p:sp>
        <p:sp>
          <p:nvSpPr>
            <p:cNvPr id="173" name="Vapaamuotoinen: Muoto 172">
              <a:extLst>
                <a:ext uri="{FF2B5EF4-FFF2-40B4-BE49-F238E27FC236}">
                  <a16:creationId xmlns:a16="http://schemas.microsoft.com/office/drawing/2014/main" id="{6C1BBF96-C384-47DC-BF69-94D35D2BCB54}"/>
                </a:ext>
              </a:extLst>
            </p:cNvPr>
            <p:cNvSpPr/>
            <p:nvPr/>
          </p:nvSpPr>
          <p:spPr>
            <a:xfrm>
              <a:off x="9746661" y="3720688"/>
              <a:ext cx="95250" cy="95250"/>
            </a:xfrm>
            <a:custGeom>
              <a:avLst/>
              <a:gdLst>
                <a:gd name="connsiteX0" fmla="*/ 80677 w 95250"/>
                <a:gd name="connsiteY0" fmla="*/ 7144 h 95250"/>
                <a:gd name="connsiteX1" fmla="*/ 80677 w 95250"/>
                <a:gd name="connsiteY1" fmla="*/ 7144 h 95250"/>
                <a:gd name="connsiteX2" fmla="*/ 73248 w 95250"/>
                <a:gd name="connsiteY2" fmla="*/ 18479 h 95250"/>
                <a:gd name="connsiteX3" fmla="*/ 72486 w 95250"/>
                <a:gd name="connsiteY3" fmla="*/ 19526 h 95250"/>
                <a:gd name="connsiteX4" fmla="*/ 70104 w 95250"/>
                <a:gd name="connsiteY4" fmla="*/ 22860 h 95250"/>
                <a:gd name="connsiteX5" fmla="*/ 68390 w 95250"/>
                <a:gd name="connsiteY5" fmla="*/ 25146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389 h 95250"/>
                <a:gd name="connsiteX10" fmla="*/ 7144 w 95250"/>
                <a:gd name="connsiteY10" fmla="*/ 80867 h 95250"/>
                <a:gd name="connsiteX11" fmla="*/ 13335 w 95250"/>
                <a:gd name="connsiteY11" fmla="*/ 83344 h 95250"/>
                <a:gd name="connsiteX12" fmla="*/ 44673 w 95250"/>
                <a:gd name="connsiteY12" fmla="*/ 89630 h 95250"/>
                <a:gd name="connsiteX13" fmla="*/ 77343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5" y="14764"/>
                    <a:pt x="73248" y="18479"/>
                  </a:cubicBezTo>
                  <a:cubicBezTo>
                    <a:pt x="73025" y="18850"/>
                    <a:pt x="72770" y="19201"/>
                    <a:pt x="72486" y="19526"/>
                  </a:cubicBezTo>
                  <a:lnTo>
                    <a:pt x="70104" y="22860"/>
                  </a:lnTo>
                  <a:lnTo>
                    <a:pt x="68390" y="25146"/>
                  </a:lnTo>
                  <a:cubicBezTo>
                    <a:pt x="67056" y="26956"/>
                    <a:pt x="65627" y="28670"/>
                    <a:pt x="64199" y="30480"/>
                  </a:cubicBezTo>
                  <a:cubicBezTo>
                    <a:pt x="67628" y="43910"/>
                    <a:pt x="66675" y="54959"/>
                    <a:pt x="60770" y="60865"/>
                  </a:cubicBezTo>
                  <a:lnTo>
                    <a:pt x="60770" y="60865"/>
                  </a:lnTo>
                  <a:cubicBezTo>
                    <a:pt x="55055" y="66580"/>
                    <a:pt x="44006" y="67723"/>
                    <a:pt x="30480" y="64389"/>
                  </a:cubicBezTo>
                  <a:cubicBezTo>
                    <a:pt x="23081" y="70401"/>
                    <a:pt x="15285" y="75906"/>
                    <a:pt x="7144" y="80867"/>
                  </a:cubicBezTo>
                  <a:lnTo>
                    <a:pt x="13335" y="83344"/>
                  </a:lnTo>
                  <a:cubicBezTo>
                    <a:pt x="23329" y="87271"/>
                    <a:pt x="33938" y="89399"/>
                    <a:pt x="44673" y="89630"/>
                  </a:cubicBezTo>
                  <a:cubicBezTo>
                    <a:pt x="56780" y="90146"/>
                    <a:pt x="68576" y="85709"/>
                    <a:pt x="77343" y="77343"/>
                  </a:cubicBezTo>
                  <a:cubicBezTo>
                    <a:pt x="92298" y="62293"/>
                    <a:pt x="93345"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174" name="Vapaamuotoinen: Muoto 173">
              <a:extLst>
                <a:ext uri="{FF2B5EF4-FFF2-40B4-BE49-F238E27FC236}">
                  <a16:creationId xmlns:a16="http://schemas.microsoft.com/office/drawing/2014/main" id="{F4CE9CD1-DB8F-4A0B-8EA2-D1CBB55D32EE}"/>
                </a:ext>
              </a:extLst>
            </p:cNvPr>
            <p:cNvSpPr/>
            <p:nvPr/>
          </p:nvSpPr>
          <p:spPr>
            <a:xfrm>
              <a:off x="9638426" y="3720402"/>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135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054"/>
                    <a:pt x="28988" y="44005"/>
                    <a:pt x="32417" y="30575"/>
                  </a:cubicBezTo>
                  <a:cubicBezTo>
                    <a:pt x="26364" y="23153"/>
                    <a:pt x="20826" y="15324"/>
                    <a:pt x="15844" y="7144"/>
                  </a:cubicBezTo>
                  <a:cubicBezTo>
                    <a:pt x="3271" y="36385"/>
                    <a:pt x="4223" y="62293"/>
                    <a:pt x="19368" y="77438"/>
                  </a:cubicBezTo>
                  <a:cubicBezTo>
                    <a:pt x="34513" y="92583"/>
                    <a:pt x="60230" y="93440"/>
                    <a:pt x="89472" y="80963"/>
                  </a:cubicBezTo>
                  <a:cubicBezTo>
                    <a:pt x="81361" y="75956"/>
                    <a:pt x="73568" y="70452"/>
                    <a:pt x="66135" y="64484"/>
                  </a:cubicBezTo>
                  <a:cubicBezTo>
                    <a:pt x="52705" y="67913"/>
                    <a:pt x="41751" y="66865"/>
                    <a:pt x="35846" y="60960"/>
                  </a:cubicBezTo>
                </a:path>
              </a:pathLst>
            </a:custGeom>
            <a:solidFill>
              <a:srgbClr val="FFFFFF"/>
            </a:solidFill>
            <a:ln w="9525" cap="flat">
              <a:noFill/>
              <a:prstDash val="solid"/>
              <a:miter/>
            </a:ln>
          </p:spPr>
          <p:txBody>
            <a:bodyPr rtlCol="0" anchor="ctr"/>
            <a:lstStyle/>
            <a:p>
              <a:endParaRPr lang="fi-FI"/>
            </a:p>
          </p:txBody>
        </p:sp>
        <p:sp>
          <p:nvSpPr>
            <p:cNvPr id="175" name="Vapaamuotoinen: Muoto 174">
              <a:extLst>
                <a:ext uri="{FF2B5EF4-FFF2-40B4-BE49-F238E27FC236}">
                  <a16:creationId xmlns:a16="http://schemas.microsoft.com/office/drawing/2014/main" id="{C55CCDBE-65FF-408A-80A3-ABCBE89E1B9F}"/>
                </a:ext>
              </a:extLst>
            </p:cNvPr>
            <p:cNvSpPr/>
            <p:nvPr/>
          </p:nvSpPr>
          <p:spPr>
            <a:xfrm>
              <a:off x="9638805" y="3612412"/>
              <a:ext cx="200025" cy="180975"/>
            </a:xfrm>
            <a:custGeom>
              <a:avLst/>
              <a:gdLst>
                <a:gd name="connsiteX0" fmla="*/ 178818 w 200025"/>
                <a:gd name="connsiteY0" fmla="*/ 108657 h 180975"/>
                <a:gd name="connsiteX1" fmla="*/ 185009 w 200025"/>
                <a:gd name="connsiteY1" fmla="*/ 19693 h 180975"/>
                <a:gd name="connsiteX2" fmla="*/ 101951 w 200025"/>
                <a:gd name="connsiteY2" fmla="*/ 22360 h 180975"/>
                <a:gd name="connsiteX3" fmla="*/ 18988 w 200025"/>
                <a:gd name="connsiteY3" fmla="*/ 19693 h 180975"/>
                <a:gd name="connsiteX4" fmla="*/ 24608 w 200025"/>
                <a:gd name="connsiteY4" fmla="*/ 107895 h 180975"/>
                <a:gd name="connsiteX5" fmla="*/ 95760 w 200025"/>
                <a:gd name="connsiteY5" fmla="*/ 179428 h 180975"/>
                <a:gd name="connsiteX6" fmla="*/ 97855 w 200025"/>
                <a:gd name="connsiteY6" fmla="*/ 180475 h 180975"/>
                <a:gd name="connsiteX7" fmla="*/ 100618 w 200025"/>
                <a:gd name="connsiteY7" fmla="*/ 181142 h 180975"/>
                <a:gd name="connsiteX8" fmla="*/ 101951 w 200025"/>
                <a:gd name="connsiteY8" fmla="*/ 181142 h 180975"/>
                <a:gd name="connsiteX9" fmla="*/ 107952 w 200025"/>
                <a:gd name="connsiteY9" fmla="*/ 179523 h 180975"/>
                <a:gd name="connsiteX10" fmla="*/ 147576 w 200025"/>
                <a:gd name="connsiteY10" fmla="*/ 148185 h 180975"/>
                <a:gd name="connsiteX11" fmla="*/ 178818 w 200025"/>
                <a:gd name="connsiteY11" fmla="*/ 108561 h 180975"/>
                <a:gd name="connsiteX12" fmla="*/ 101951 w 200025"/>
                <a:gd name="connsiteY12" fmla="*/ 155520 h 180975"/>
                <a:gd name="connsiteX13" fmla="*/ 72805 w 200025"/>
                <a:gd name="connsiteY13" fmla="*/ 131612 h 180975"/>
                <a:gd name="connsiteX14" fmla="*/ 44230 w 200025"/>
                <a:gd name="connsiteY14" fmla="*/ 95703 h 180975"/>
                <a:gd name="connsiteX15" fmla="*/ 34705 w 200025"/>
                <a:gd name="connsiteY15" fmla="*/ 35886 h 180975"/>
                <a:gd name="connsiteX16" fmla="*/ 50993 w 200025"/>
                <a:gd name="connsiteY16" fmla="*/ 30362 h 180975"/>
                <a:gd name="connsiteX17" fmla="*/ 96141 w 200025"/>
                <a:gd name="connsiteY17" fmla="*/ 45983 h 180975"/>
                <a:gd name="connsiteX18" fmla="*/ 96141 w 200025"/>
                <a:gd name="connsiteY18" fmla="*/ 45982 h 180975"/>
                <a:gd name="connsiteX19" fmla="*/ 111476 w 200025"/>
                <a:gd name="connsiteY19" fmla="*/ 56365 h 180975"/>
                <a:gd name="connsiteX20" fmla="*/ 111476 w 200025"/>
                <a:gd name="connsiteY20" fmla="*/ 56365 h 180975"/>
                <a:gd name="connsiteX21" fmla="*/ 124430 w 200025"/>
                <a:gd name="connsiteY21" fmla="*/ 67318 h 180975"/>
                <a:gd name="connsiteX22" fmla="*/ 126145 w 200025"/>
                <a:gd name="connsiteY22" fmla="*/ 68842 h 180975"/>
                <a:gd name="connsiteX23" fmla="*/ 126145 w 200025"/>
                <a:gd name="connsiteY23" fmla="*/ 69319 h 180975"/>
                <a:gd name="connsiteX24" fmla="*/ 129860 w 200025"/>
                <a:gd name="connsiteY24" fmla="*/ 72938 h 180975"/>
                <a:gd name="connsiteX25" fmla="*/ 146719 w 200025"/>
                <a:gd name="connsiteY25" fmla="*/ 91988 h 180975"/>
                <a:gd name="connsiteX26" fmla="*/ 147671 w 200025"/>
                <a:gd name="connsiteY26" fmla="*/ 90369 h 180975"/>
                <a:gd name="connsiteX27" fmla="*/ 157863 w 200025"/>
                <a:gd name="connsiteY27" fmla="*/ 68842 h 180975"/>
                <a:gd name="connsiteX28" fmla="*/ 146338 w 200025"/>
                <a:gd name="connsiteY28" fmla="*/ 56365 h 180975"/>
                <a:gd name="connsiteX29" fmla="*/ 144433 w 200025"/>
                <a:gd name="connsiteY29" fmla="*/ 54555 h 180975"/>
                <a:gd name="connsiteX30" fmla="*/ 141004 w 200025"/>
                <a:gd name="connsiteY30" fmla="*/ 51221 h 180975"/>
                <a:gd name="connsiteX31" fmla="*/ 139194 w 200025"/>
                <a:gd name="connsiteY31" fmla="*/ 49602 h 180975"/>
                <a:gd name="connsiteX32" fmla="*/ 134812 w 200025"/>
                <a:gd name="connsiteY32" fmla="*/ 45697 h 180975"/>
                <a:gd name="connsiteX33" fmla="*/ 134241 w 200025"/>
                <a:gd name="connsiteY33" fmla="*/ 45125 h 180975"/>
                <a:gd name="connsiteX34" fmla="*/ 134241 w 200025"/>
                <a:gd name="connsiteY34" fmla="*/ 45125 h 180975"/>
                <a:gd name="connsiteX35" fmla="*/ 123763 w 200025"/>
                <a:gd name="connsiteY35" fmla="*/ 36743 h 180975"/>
                <a:gd name="connsiteX36" fmla="*/ 167293 w 200025"/>
                <a:gd name="connsiteY36" fmla="*/ 35791 h 180975"/>
                <a:gd name="connsiteX37" fmla="*/ 157768 w 200025"/>
                <a:gd name="connsiteY37" fmla="*/ 96370 h 180975"/>
                <a:gd name="connsiteX38" fmla="*/ 100618 w 200025"/>
                <a:gd name="connsiteY38" fmla="*/ 1554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818" y="108657"/>
                  </a:moveTo>
                  <a:cubicBezTo>
                    <a:pt x="200821" y="71986"/>
                    <a:pt x="203202" y="37886"/>
                    <a:pt x="185009" y="19693"/>
                  </a:cubicBezTo>
                  <a:cubicBezTo>
                    <a:pt x="166817" y="1500"/>
                    <a:pt x="136336" y="3691"/>
                    <a:pt x="101951" y="22360"/>
                  </a:cubicBezTo>
                  <a:cubicBezTo>
                    <a:pt x="67566" y="3310"/>
                    <a:pt x="36229" y="2453"/>
                    <a:pt x="18988" y="19693"/>
                  </a:cubicBezTo>
                  <a:cubicBezTo>
                    <a:pt x="1748" y="36934"/>
                    <a:pt x="3082" y="71509"/>
                    <a:pt x="24608" y="107895"/>
                  </a:cubicBezTo>
                  <a:cubicBezTo>
                    <a:pt x="42324" y="137039"/>
                    <a:pt x="66711" y="161557"/>
                    <a:pt x="95760" y="179428"/>
                  </a:cubicBezTo>
                  <a:lnTo>
                    <a:pt x="97855" y="180475"/>
                  </a:lnTo>
                  <a:cubicBezTo>
                    <a:pt x="98738" y="180834"/>
                    <a:pt x="99669" y="181059"/>
                    <a:pt x="100618" y="181142"/>
                  </a:cubicBezTo>
                  <a:lnTo>
                    <a:pt x="101951" y="181142"/>
                  </a:lnTo>
                  <a:cubicBezTo>
                    <a:pt x="104057" y="181126"/>
                    <a:pt x="106124" y="180568"/>
                    <a:pt x="107952" y="179523"/>
                  </a:cubicBezTo>
                  <a:cubicBezTo>
                    <a:pt x="122400" y="170748"/>
                    <a:pt x="135709" y="160223"/>
                    <a:pt x="147576" y="148185"/>
                  </a:cubicBezTo>
                  <a:cubicBezTo>
                    <a:pt x="159612" y="136341"/>
                    <a:pt x="170109" y="123028"/>
                    <a:pt x="178818" y="108561"/>
                  </a:cubicBezTo>
                  <a:moveTo>
                    <a:pt x="101951" y="155520"/>
                  </a:moveTo>
                  <a:cubicBezTo>
                    <a:pt x="91457" y="148550"/>
                    <a:pt x="81692" y="140541"/>
                    <a:pt x="72805" y="131612"/>
                  </a:cubicBezTo>
                  <a:cubicBezTo>
                    <a:pt x="61873" y="120832"/>
                    <a:pt x="52279" y="108776"/>
                    <a:pt x="44230" y="95703"/>
                  </a:cubicBezTo>
                  <a:cubicBezTo>
                    <a:pt x="28894" y="69795"/>
                    <a:pt x="25180" y="45697"/>
                    <a:pt x="34705" y="35886"/>
                  </a:cubicBezTo>
                  <a:cubicBezTo>
                    <a:pt x="39171" y="31930"/>
                    <a:pt x="45041" y="29939"/>
                    <a:pt x="50993" y="30362"/>
                  </a:cubicBezTo>
                  <a:cubicBezTo>
                    <a:pt x="67110" y="31718"/>
                    <a:pt x="82632" y="37088"/>
                    <a:pt x="96141" y="45983"/>
                  </a:cubicBezTo>
                  <a:lnTo>
                    <a:pt x="96141" y="45982"/>
                  </a:lnTo>
                  <a:cubicBezTo>
                    <a:pt x="101441" y="49157"/>
                    <a:pt x="106560" y="52623"/>
                    <a:pt x="111476" y="56365"/>
                  </a:cubicBezTo>
                  <a:lnTo>
                    <a:pt x="111476" y="56365"/>
                  </a:lnTo>
                  <a:cubicBezTo>
                    <a:pt x="115858" y="59794"/>
                    <a:pt x="120239" y="63413"/>
                    <a:pt x="124430" y="67318"/>
                  </a:cubicBezTo>
                  <a:lnTo>
                    <a:pt x="126145" y="68842"/>
                  </a:lnTo>
                  <a:lnTo>
                    <a:pt x="126145" y="69319"/>
                  </a:lnTo>
                  <a:lnTo>
                    <a:pt x="129860" y="72938"/>
                  </a:lnTo>
                  <a:cubicBezTo>
                    <a:pt x="135886" y="78916"/>
                    <a:pt x="141518" y="85279"/>
                    <a:pt x="146719" y="91988"/>
                  </a:cubicBezTo>
                  <a:lnTo>
                    <a:pt x="147671" y="90369"/>
                  </a:lnTo>
                  <a:cubicBezTo>
                    <a:pt x="151861" y="83596"/>
                    <a:pt x="155279" y="76376"/>
                    <a:pt x="157863" y="68842"/>
                  </a:cubicBezTo>
                  <a:cubicBezTo>
                    <a:pt x="154244" y="64651"/>
                    <a:pt x="150434" y="60460"/>
                    <a:pt x="146338" y="56365"/>
                  </a:cubicBezTo>
                  <a:lnTo>
                    <a:pt x="144433" y="54555"/>
                  </a:lnTo>
                  <a:lnTo>
                    <a:pt x="141004" y="51221"/>
                  </a:lnTo>
                  <a:lnTo>
                    <a:pt x="139194" y="49602"/>
                  </a:lnTo>
                  <a:lnTo>
                    <a:pt x="134812" y="45697"/>
                  </a:lnTo>
                  <a:lnTo>
                    <a:pt x="134241" y="45125"/>
                  </a:lnTo>
                  <a:lnTo>
                    <a:pt x="134241" y="45125"/>
                  </a:lnTo>
                  <a:cubicBezTo>
                    <a:pt x="130812" y="42172"/>
                    <a:pt x="127288" y="39410"/>
                    <a:pt x="123763" y="36743"/>
                  </a:cubicBezTo>
                  <a:cubicBezTo>
                    <a:pt x="142813" y="28647"/>
                    <a:pt x="159482" y="27980"/>
                    <a:pt x="167293" y="35791"/>
                  </a:cubicBezTo>
                  <a:cubicBezTo>
                    <a:pt x="177294" y="45316"/>
                    <a:pt x="173389" y="70081"/>
                    <a:pt x="157768" y="96370"/>
                  </a:cubicBezTo>
                  <a:cubicBezTo>
                    <a:pt x="143111" y="119877"/>
                    <a:pt x="123632" y="140006"/>
                    <a:pt x="100618" y="155425"/>
                  </a:cubicBezTo>
                </a:path>
              </a:pathLst>
            </a:custGeom>
            <a:solidFill>
              <a:srgbClr val="FFFFFF"/>
            </a:solidFill>
            <a:ln w="9525" cap="flat">
              <a:noFill/>
              <a:prstDash val="solid"/>
              <a:miter/>
            </a:ln>
          </p:spPr>
          <p:txBody>
            <a:bodyPr rtlCol="0" anchor="ctr"/>
            <a:lstStyle/>
            <a:p>
              <a:endParaRPr lang="fi-FI"/>
            </a:p>
          </p:txBody>
        </p:sp>
        <p:sp>
          <p:nvSpPr>
            <p:cNvPr id="176" name="Vapaamuotoinen: Muoto 175">
              <a:extLst>
                <a:ext uri="{FF2B5EF4-FFF2-40B4-BE49-F238E27FC236}">
                  <a16:creationId xmlns:a16="http://schemas.microsoft.com/office/drawing/2014/main" id="{7F3AD046-CBEE-4859-B945-6DE1856C9B89}"/>
                </a:ext>
              </a:extLst>
            </p:cNvPr>
            <p:cNvSpPr/>
            <p:nvPr/>
          </p:nvSpPr>
          <p:spPr>
            <a:xfrm>
              <a:off x="9957585" y="3394020"/>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3"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77" name="Vapaamuotoinen: Muoto 176">
              <a:extLst>
                <a:ext uri="{FF2B5EF4-FFF2-40B4-BE49-F238E27FC236}">
                  <a16:creationId xmlns:a16="http://schemas.microsoft.com/office/drawing/2014/main" id="{8D0082E3-E684-48F4-B96A-02BEDA9EF65B}"/>
                </a:ext>
              </a:extLst>
            </p:cNvPr>
            <p:cNvSpPr/>
            <p:nvPr/>
          </p:nvSpPr>
          <p:spPr>
            <a:xfrm>
              <a:off x="9415707" y="3392496"/>
              <a:ext cx="95250" cy="95250"/>
            </a:xfrm>
            <a:custGeom>
              <a:avLst/>
              <a:gdLst>
                <a:gd name="connsiteX0" fmla="*/ 93687 w 95250"/>
                <a:gd name="connsiteY0" fmla="*/ 93591 h 95250"/>
                <a:gd name="connsiteX1" fmla="*/ 77792 w 95250"/>
                <a:gd name="connsiteY1" fmla="*/ 93603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685 h 95250"/>
                <a:gd name="connsiteX7" fmla="*/ 93698 w 95250"/>
                <a:gd name="connsiteY7" fmla="*/ 93580 h 95250"/>
                <a:gd name="connsiteX8" fmla="*/ 93687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00" y="97984"/>
                    <a:pt x="82184" y="97989"/>
                    <a:pt x="77792" y="93603"/>
                  </a:cubicBezTo>
                  <a:cubicBezTo>
                    <a:pt x="77788" y="93599"/>
                    <a:pt x="77784" y="93595"/>
                    <a:pt x="77780" y="93591"/>
                  </a:cubicBezTo>
                  <a:lnTo>
                    <a:pt x="10438" y="26345"/>
                  </a:lnTo>
                  <a:cubicBezTo>
                    <a:pt x="6046" y="21953"/>
                    <a:pt x="6046" y="14831"/>
                    <a:pt x="10438" y="10438"/>
                  </a:cubicBezTo>
                  <a:cubicBezTo>
                    <a:pt x="14831" y="6046"/>
                    <a:pt x="21952" y="6046"/>
                    <a:pt x="26345" y="10438"/>
                  </a:cubicBezTo>
                  <a:lnTo>
                    <a:pt x="93687" y="77685"/>
                  </a:lnTo>
                  <a:cubicBezTo>
                    <a:pt x="98079" y="82071"/>
                    <a:pt x="98084" y="89187"/>
                    <a:pt x="93698" y="93580"/>
                  </a:cubicBezTo>
                  <a:cubicBezTo>
                    <a:pt x="93694" y="93583"/>
                    <a:pt x="93690" y="93587"/>
                    <a:pt x="93687" y="93591"/>
                  </a:cubicBezTo>
                </a:path>
              </a:pathLst>
            </a:custGeom>
            <a:solidFill>
              <a:srgbClr val="FFFFFF"/>
            </a:solidFill>
            <a:ln w="9525" cap="flat">
              <a:noFill/>
              <a:prstDash val="solid"/>
              <a:miter/>
            </a:ln>
          </p:spPr>
          <p:txBody>
            <a:bodyPr rtlCol="0" anchor="ctr"/>
            <a:lstStyle/>
            <a:p>
              <a:endParaRPr lang="fi-FI"/>
            </a:p>
          </p:txBody>
        </p:sp>
        <p:sp>
          <p:nvSpPr>
            <p:cNvPr id="178" name="Vapaamuotoinen: Muoto 177">
              <a:extLst>
                <a:ext uri="{FF2B5EF4-FFF2-40B4-BE49-F238E27FC236}">
                  <a16:creationId xmlns:a16="http://schemas.microsoft.com/office/drawing/2014/main" id="{BC4D7B9E-32F6-4EE0-AB7C-1E13854A6C7F}"/>
                </a:ext>
              </a:extLst>
            </p:cNvPr>
            <p:cNvSpPr/>
            <p:nvPr/>
          </p:nvSpPr>
          <p:spPr>
            <a:xfrm>
              <a:off x="10219768" y="4194080"/>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575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763"/>
                    <a:pt x="22670" y="14478"/>
                    <a:pt x="18669" y="18383"/>
                  </a:cubicBezTo>
                  <a:cubicBezTo>
                    <a:pt x="14669" y="22288"/>
                    <a:pt x="10763" y="26575"/>
                    <a:pt x="7144" y="30861"/>
                  </a:cubicBezTo>
                  <a:cubicBezTo>
                    <a:pt x="9626" y="38110"/>
                    <a:pt x="12817" y="45097"/>
                    <a:pt x="16669" y="51721"/>
                  </a:cubicBezTo>
                  <a:lnTo>
                    <a:pt x="18098" y="54007"/>
                  </a:lnTo>
                  <a:cubicBezTo>
                    <a:pt x="23265" y="47299"/>
                    <a:pt x="28865" y="40935"/>
                    <a:pt x="34862" y="34957"/>
                  </a:cubicBezTo>
                  <a:cubicBezTo>
                    <a:pt x="40838" y="29017"/>
                    <a:pt x="47202" y="23481"/>
                    <a:pt x="53912" y="18383"/>
                  </a:cubicBezTo>
                  <a:lnTo>
                    <a:pt x="51816" y="17240"/>
                  </a:lnTo>
                  <a:cubicBezTo>
                    <a:pt x="45118" y="13149"/>
                    <a:pt x="37996" y="9796"/>
                    <a:pt x="30575" y="7239"/>
                  </a:cubicBezTo>
                </a:path>
              </a:pathLst>
            </a:custGeom>
            <a:solidFill>
              <a:srgbClr val="FFFFFF"/>
            </a:solidFill>
            <a:ln w="9525" cap="flat">
              <a:noFill/>
              <a:prstDash val="solid"/>
              <a:miter/>
            </a:ln>
          </p:spPr>
          <p:txBody>
            <a:bodyPr rtlCol="0" anchor="ctr"/>
            <a:lstStyle/>
            <a:p>
              <a:endParaRPr lang="fi-FI"/>
            </a:p>
          </p:txBody>
        </p:sp>
        <p:sp>
          <p:nvSpPr>
            <p:cNvPr id="179" name="Vapaamuotoinen: Muoto 178">
              <a:extLst>
                <a:ext uri="{FF2B5EF4-FFF2-40B4-BE49-F238E27FC236}">
                  <a16:creationId xmlns:a16="http://schemas.microsoft.com/office/drawing/2014/main" id="{544BA380-7AF2-4C69-9ED9-F85F56EC8C1A}"/>
                </a:ext>
              </a:extLst>
            </p:cNvPr>
            <p:cNvSpPr/>
            <p:nvPr/>
          </p:nvSpPr>
          <p:spPr>
            <a:xfrm>
              <a:off x="10289873" y="4263994"/>
              <a:ext cx="95250" cy="95250"/>
            </a:xfrm>
            <a:custGeom>
              <a:avLst/>
              <a:gdLst>
                <a:gd name="connsiteX0" fmla="*/ 80772 w 95250"/>
                <a:gd name="connsiteY0" fmla="*/ 7144 h 95250"/>
                <a:gd name="connsiteX1" fmla="*/ 80772 w 95250"/>
                <a:gd name="connsiteY1" fmla="*/ 7144 h 95250"/>
                <a:gd name="connsiteX2" fmla="*/ 73343 w 95250"/>
                <a:gd name="connsiteY2" fmla="*/ 18479 h 95250"/>
                <a:gd name="connsiteX3" fmla="*/ 72580 w 95250"/>
                <a:gd name="connsiteY3" fmla="*/ 19526 h 95250"/>
                <a:gd name="connsiteX4" fmla="*/ 70199 w 95250"/>
                <a:gd name="connsiteY4" fmla="*/ 22765 h 95250"/>
                <a:gd name="connsiteX5" fmla="*/ 68485 w 95250"/>
                <a:gd name="connsiteY5" fmla="*/ 25146 h 95250"/>
                <a:gd name="connsiteX6" fmla="*/ 64294 w 95250"/>
                <a:gd name="connsiteY6" fmla="*/ 30385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867 h 95250"/>
                <a:gd name="connsiteX11" fmla="*/ 13335 w 95250"/>
                <a:gd name="connsiteY11" fmla="*/ 83344 h 95250"/>
                <a:gd name="connsiteX12" fmla="*/ 44577 w 95250"/>
                <a:gd name="connsiteY12" fmla="*/ 89630 h 95250"/>
                <a:gd name="connsiteX13" fmla="*/ 77248 w 95250"/>
                <a:gd name="connsiteY13" fmla="*/ 77248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486" y="10954"/>
                    <a:pt x="75914" y="14764"/>
                    <a:pt x="73343" y="18479"/>
                  </a:cubicBezTo>
                  <a:lnTo>
                    <a:pt x="72580" y="19526"/>
                  </a:lnTo>
                  <a:lnTo>
                    <a:pt x="70199" y="22765"/>
                  </a:lnTo>
                  <a:lnTo>
                    <a:pt x="68485" y="25146"/>
                  </a:lnTo>
                  <a:lnTo>
                    <a:pt x="64294" y="30385"/>
                  </a:lnTo>
                  <a:cubicBezTo>
                    <a:pt x="67723" y="43910"/>
                    <a:pt x="66770" y="54864"/>
                    <a:pt x="60770" y="60865"/>
                  </a:cubicBezTo>
                  <a:lnTo>
                    <a:pt x="60770" y="60865"/>
                  </a:lnTo>
                  <a:cubicBezTo>
                    <a:pt x="55054" y="66580"/>
                    <a:pt x="44005" y="67723"/>
                    <a:pt x="30480" y="64294"/>
                  </a:cubicBezTo>
                  <a:cubicBezTo>
                    <a:pt x="23106" y="70367"/>
                    <a:pt x="15307" y="75906"/>
                    <a:pt x="7144" y="80867"/>
                  </a:cubicBezTo>
                  <a:lnTo>
                    <a:pt x="13335" y="83344"/>
                  </a:lnTo>
                  <a:cubicBezTo>
                    <a:pt x="23299" y="87260"/>
                    <a:pt x="33874" y="89388"/>
                    <a:pt x="44577" y="89630"/>
                  </a:cubicBezTo>
                  <a:cubicBezTo>
                    <a:pt x="56700" y="90131"/>
                    <a:pt x="68502" y="85658"/>
                    <a:pt x="77248" y="77248"/>
                  </a:cubicBezTo>
                  <a:cubicBezTo>
                    <a:pt x="92297" y="62294"/>
                    <a:pt x="93345"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180" name="Vapaamuotoinen: Muoto 179">
              <a:extLst>
                <a:ext uri="{FF2B5EF4-FFF2-40B4-BE49-F238E27FC236}">
                  <a16:creationId xmlns:a16="http://schemas.microsoft.com/office/drawing/2014/main" id="{43EF3AC9-57EE-4C3C-A0C8-334482E24891}"/>
                </a:ext>
              </a:extLst>
            </p:cNvPr>
            <p:cNvSpPr/>
            <p:nvPr/>
          </p:nvSpPr>
          <p:spPr>
            <a:xfrm>
              <a:off x="10181732" y="4263708"/>
              <a:ext cx="95250" cy="95250"/>
            </a:xfrm>
            <a:custGeom>
              <a:avLst/>
              <a:gdLst>
                <a:gd name="connsiteX0" fmla="*/ 35751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2 h 95250"/>
                <a:gd name="connsiteX5" fmla="*/ 66136 w 95250"/>
                <a:gd name="connsiteY5" fmla="*/ 64484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054"/>
                    <a:pt x="28988" y="44005"/>
                    <a:pt x="32417" y="30575"/>
                  </a:cubicBezTo>
                  <a:cubicBezTo>
                    <a:pt x="26364" y="23153"/>
                    <a:pt x="20826" y="15324"/>
                    <a:pt x="15844" y="7144"/>
                  </a:cubicBezTo>
                  <a:cubicBezTo>
                    <a:pt x="3271" y="36385"/>
                    <a:pt x="4223" y="62293"/>
                    <a:pt x="19368" y="77438"/>
                  </a:cubicBezTo>
                  <a:cubicBezTo>
                    <a:pt x="34513" y="92583"/>
                    <a:pt x="60230" y="93440"/>
                    <a:pt x="89472" y="80962"/>
                  </a:cubicBezTo>
                  <a:cubicBezTo>
                    <a:pt x="81346" y="75978"/>
                    <a:pt x="73551" y="70474"/>
                    <a:pt x="66136" y="64484"/>
                  </a:cubicBezTo>
                  <a:cubicBezTo>
                    <a:pt x="52705" y="67818"/>
                    <a:pt x="41752" y="66865"/>
                    <a:pt x="35751" y="60960"/>
                  </a:cubicBezTo>
                </a:path>
              </a:pathLst>
            </a:custGeom>
            <a:solidFill>
              <a:srgbClr val="FFFFFF"/>
            </a:solidFill>
            <a:ln w="9525" cap="flat">
              <a:noFill/>
              <a:prstDash val="solid"/>
              <a:miter/>
            </a:ln>
          </p:spPr>
          <p:txBody>
            <a:bodyPr rtlCol="0" anchor="ctr"/>
            <a:lstStyle/>
            <a:p>
              <a:endParaRPr lang="fi-FI"/>
            </a:p>
          </p:txBody>
        </p:sp>
        <p:sp>
          <p:nvSpPr>
            <p:cNvPr id="181" name="Vapaamuotoinen: Muoto 180">
              <a:extLst>
                <a:ext uri="{FF2B5EF4-FFF2-40B4-BE49-F238E27FC236}">
                  <a16:creationId xmlns:a16="http://schemas.microsoft.com/office/drawing/2014/main" id="{510F5A68-58A1-4238-BB11-18CA4D246BD9}"/>
                </a:ext>
              </a:extLst>
            </p:cNvPr>
            <p:cNvSpPr/>
            <p:nvPr/>
          </p:nvSpPr>
          <p:spPr>
            <a:xfrm>
              <a:off x="10182150" y="4155685"/>
              <a:ext cx="200025" cy="180975"/>
            </a:xfrm>
            <a:custGeom>
              <a:avLst/>
              <a:gdLst>
                <a:gd name="connsiteX0" fmla="*/ 178779 w 200025"/>
                <a:gd name="connsiteY0" fmla="*/ 108690 h 180975"/>
                <a:gd name="connsiteX1" fmla="*/ 184875 w 200025"/>
                <a:gd name="connsiteY1" fmla="*/ 19727 h 180975"/>
                <a:gd name="connsiteX2" fmla="*/ 101912 w 200025"/>
                <a:gd name="connsiteY2" fmla="*/ 22394 h 180975"/>
                <a:gd name="connsiteX3" fmla="*/ 18950 w 200025"/>
                <a:gd name="connsiteY3" fmla="*/ 19727 h 180975"/>
                <a:gd name="connsiteX4" fmla="*/ 24569 w 200025"/>
                <a:gd name="connsiteY4" fmla="*/ 107928 h 180975"/>
                <a:gd name="connsiteX5" fmla="*/ 95721 w 200025"/>
                <a:gd name="connsiteY5" fmla="*/ 179461 h 180975"/>
                <a:gd name="connsiteX6" fmla="*/ 97722 w 200025"/>
                <a:gd name="connsiteY6" fmla="*/ 180509 h 180975"/>
                <a:gd name="connsiteX7" fmla="*/ 100579 w 200025"/>
                <a:gd name="connsiteY7" fmla="*/ 181175 h 180975"/>
                <a:gd name="connsiteX8" fmla="*/ 101912 w 200025"/>
                <a:gd name="connsiteY8" fmla="*/ 181175 h 180975"/>
                <a:gd name="connsiteX9" fmla="*/ 107913 w 200025"/>
                <a:gd name="connsiteY9" fmla="*/ 179461 h 180975"/>
                <a:gd name="connsiteX10" fmla="*/ 147537 w 200025"/>
                <a:gd name="connsiteY10" fmla="*/ 148219 h 180975"/>
                <a:gd name="connsiteX11" fmla="*/ 178779 w 200025"/>
                <a:gd name="connsiteY11" fmla="*/ 108595 h 180975"/>
                <a:gd name="connsiteX12" fmla="*/ 101912 w 200025"/>
                <a:gd name="connsiteY12" fmla="*/ 155744 h 180975"/>
                <a:gd name="connsiteX13" fmla="*/ 72766 w 200025"/>
                <a:gd name="connsiteY13" fmla="*/ 131741 h 180975"/>
                <a:gd name="connsiteX14" fmla="*/ 44191 w 200025"/>
                <a:gd name="connsiteY14" fmla="*/ 95927 h 180975"/>
                <a:gd name="connsiteX15" fmla="*/ 34666 w 200025"/>
                <a:gd name="connsiteY15" fmla="*/ 36110 h 180975"/>
                <a:gd name="connsiteX16" fmla="*/ 51049 w 200025"/>
                <a:gd name="connsiteY16" fmla="*/ 30585 h 180975"/>
                <a:gd name="connsiteX17" fmla="*/ 96197 w 200025"/>
                <a:gd name="connsiteY17" fmla="*/ 46111 h 180975"/>
                <a:gd name="connsiteX18" fmla="*/ 96198 w 200025"/>
                <a:gd name="connsiteY18" fmla="*/ 46111 h 180975"/>
                <a:gd name="connsiteX19" fmla="*/ 96198 w 200025"/>
                <a:gd name="connsiteY19" fmla="*/ 46111 h 180975"/>
                <a:gd name="connsiteX20" fmla="*/ 111533 w 200025"/>
                <a:gd name="connsiteY20" fmla="*/ 56588 h 180975"/>
                <a:gd name="connsiteX21" fmla="*/ 111533 w 200025"/>
                <a:gd name="connsiteY21" fmla="*/ 56588 h 180975"/>
                <a:gd name="connsiteX22" fmla="*/ 124487 w 200025"/>
                <a:gd name="connsiteY22" fmla="*/ 67542 h 180975"/>
                <a:gd name="connsiteX23" fmla="*/ 126106 w 200025"/>
                <a:gd name="connsiteY23" fmla="*/ 69066 h 180975"/>
                <a:gd name="connsiteX24" fmla="*/ 126678 w 200025"/>
                <a:gd name="connsiteY24" fmla="*/ 69066 h 180975"/>
                <a:gd name="connsiteX25" fmla="*/ 130392 w 200025"/>
                <a:gd name="connsiteY25" fmla="*/ 72686 h 180975"/>
                <a:gd name="connsiteX26" fmla="*/ 147156 w 200025"/>
                <a:gd name="connsiteY26" fmla="*/ 91736 h 180975"/>
                <a:gd name="connsiteX27" fmla="*/ 148204 w 200025"/>
                <a:gd name="connsiteY27" fmla="*/ 90116 h 180975"/>
                <a:gd name="connsiteX28" fmla="*/ 158396 w 200025"/>
                <a:gd name="connsiteY28" fmla="*/ 68590 h 180975"/>
                <a:gd name="connsiteX29" fmla="*/ 146870 w 200025"/>
                <a:gd name="connsiteY29" fmla="*/ 56112 h 180975"/>
                <a:gd name="connsiteX30" fmla="*/ 144966 w 200025"/>
                <a:gd name="connsiteY30" fmla="*/ 54302 h 180975"/>
                <a:gd name="connsiteX31" fmla="*/ 141536 w 200025"/>
                <a:gd name="connsiteY31" fmla="*/ 50969 h 180975"/>
                <a:gd name="connsiteX32" fmla="*/ 139727 w 200025"/>
                <a:gd name="connsiteY32" fmla="*/ 49349 h 180975"/>
                <a:gd name="connsiteX33" fmla="*/ 135345 w 200025"/>
                <a:gd name="connsiteY33" fmla="*/ 45444 h 180975"/>
                <a:gd name="connsiteX34" fmla="*/ 134774 w 200025"/>
                <a:gd name="connsiteY34" fmla="*/ 44873 h 180975"/>
                <a:gd name="connsiteX35" fmla="*/ 134774 w 200025"/>
                <a:gd name="connsiteY35" fmla="*/ 44873 h 180975"/>
                <a:gd name="connsiteX36" fmla="*/ 124392 w 200025"/>
                <a:gd name="connsiteY36" fmla="*/ 36491 h 180975"/>
                <a:gd name="connsiteX37" fmla="*/ 167921 w 200025"/>
                <a:gd name="connsiteY37" fmla="*/ 35538 h 180975"/>
                <a:gd name="connsiteX38" fmla="*/ 158396 w 200025"/>
                <a:gd name="connsiteY38" fmla="*/ 96022 h 180975"/>
                <a:gd name="connsiteX39" fmla="*/ 101246 w 200025"/>
                <a:gd name="connsiteY39" fmla="*/ 155172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779" y="108690"/>
                  </a:moveTo>
                  <a:cubicBezTo>
                    <a:pt x="200782" y="72019"/>
                    <a:pt x="203163" y="37919"/>
                    <a:pt x="184875" y="19727"/>
                  </a:cubicBezTo>
                  <a:cubicBezTo>
                    <a:pt x="166587" y="1534"/>
                    <a:pt x="136298" y="3629"/>
                    <a:pt x="101912" y="22394"/>
                  </a:cubicBezTo>
                  <a:cubicBezTo>
                    <a:pt x="67527" y="3344"/>
                    <a:pt x="36095" y="2486"/>
                    <a:pt x="18950" y="19727"/>
                  </a:cubicBezTo>
                  <a:cubicBezTo>
                    <a:pt x="1805" y="36967"/>
                    <a:pt x="3043" y="71543"/>
                    <a:pt x="24569" y="107928"/>
                  </a:cubicBezTo>
                  <a:cubicBezTo>
                    <a:pt x="42285" y="137072"/>
                    <a:pt x="66672" y="161590"/>
                    <a:pt x="95721" y="179461"/>
                  </a:cubicBezTo>
                  <a:lnTo>
                    <a:pt x="97722" y="180509"/>
                  </a:lnTo>
                  <a:cubicBezTo>
                    <a:pt x="98651" y="180821"/>
                    <a:pt x="99608" y="181044"/>
                    <a:pt x="100579" y="181175"/>
                  </a:cubicBezTo>
                  <a:lnTo>
                    <a:pt x="101912" y="181175"/>
                  </a:lnTo>
                  <a:cubicBezTo>
                    <a:pt x="104032" y="181167"/>
                    <a:pt x="106109" y="180573"/>
                    <a:pt x="107913" y="179461"/>
                  </a:cubicBezTo>
                  <a:cubicBezTo>
                    <a:pt x="122347" y="170704"/>
                    <a:pt x="135654" y="160212"/>
                    <a:pt x="147537" y="148219"/>
                  </a:cubicBezTo>
                  <a:cubicBezTo>
                    <a:pt x="159546" y="136350"/>
                    <a:pt x="170039" y="123041"/>
                    <a:pt x="178779" y="108595"/>
                  </a:cubicBezTo>
                  <a:moveTo>
                    <a:pt x="101912" y="155744"/>
                  </a:moveTo>
                  <a:cubicBezTo>
                    <a:pt x="91395" y="148769"/>
                    <a:pt x="81628" y="140725"/>
                    <a:pt x="72766" y="131741"/>
                  </a:cubicBezTo>
                  <a:cubicBezTo>
                    <a:pt x="61815" y="121014"/>
                    <a:pt x="52218" y="108987"/>
                    <a:pt x="44191" y="95927"/>
                  </a:cubicBezTo>
                  <a:cubicBezTo>
                    <a:pt x="28856" y="70019"/>
                    <a:pt x="25141" y="45920"/>
                    <a:pt x="34666" y="36110"/>
                  </a:cubicBezTo>
                  <a:cubicBezTo>
                    <a:pt x="39177" y="32167"/>
                    <a:pt x="45071" y="30179"/>
                    <a:pt x="51049" y="30585"/>
                  </a:cubicBezTo>
                  <a:cubicBezTo>
                    <a:pt x="67148" y="31960"/>
                    <a:pt x="82658" y="37293"/>
                    <a:pt x="96197" y="46111"/>
                  </a:cubicBezTo>
                  <a:cubicBezTo>
                    <a:pt x="96198" y="46111"/>
                    <a:pt x="95721" y="46111"/>
                    <a:pt x="96198" y="46111"/>
                  </a:cubicBezTo>
                  <a:lnTo>
                    <a:pt x="96198" y="46111"/>
                  </a:lnTo>
                  <a:cubicBezTo>
                    <a:pt x="101055" y="49159"/>
                    <a:pt x="106770" y="52874"/>
                    <a:pt x="111533" y="56588"/>
                  </a:cubicBezTo>
                  <a:lnTo>
                    <a:pt x="111533" y="56588"/>
                  </a:lnTo>
                  <a:cubicBezTo>
                    <a:pt x="115914" y="59922"/>
                    <a:pt x="120201" y="63637"/>
                    <a:pt x="124487" y="67542"/>
                  </a:cubicBezTo>
                  <a:cubicBezTo>
                    <a:pt x="125071" y="68000"/>
                    <a:pt x="125614" y="68510"/>
                    <a:pt x="126106" y="69066"/>
                  </a:cubicBezTo>
                  <a:lnTo>
                    <a:pt x="126678" y="69066"/>
                  </a:lnTo>
                  <a:lnTo>
                    <a:pt x="130392" y="72686"/>
                  </a:lnTo>
                  <a:cubicBezTo>
                    <a:pt x="136389" y="78664"/>
                    <a:pt x="141989" y="85028"/>
                    <a:pt x="147156" y="91736"/>
                  </a:cubicBezTo>
                  <a:cubicBezTo>
                    <a:pt x="147539" y="91218"/>
                    <a:pt x="147889" y="90677"/>
                    <a:pt x="148204" y="90116"/>
                  </a:cubicBezTo>
                  <a:cubicBezTo>
                    <a:pt x="152376" y="83333"/>
                    <a:pt x="155793" y="76115"/>
                    <a:pt x="158396" y="68590"/>
                  </a:cubicBezTo>
                  <a:cubicBezTo>
                    <a:pt x="154776" y="64399"/>
                    <a:pt x="150966" y="60208"/>
                    <a:pt x="146870" y="56112"/>
                  </a:cubicBezTo>
                  <a:lnTo>
                    <a:pt x="144966" y="54302"/>
                  </a:lnTo>
                  <a:lnTo>
                    <a:pt x="141536" y="50969"/>
                  </a:lnTo>
                  <a:lnTo>
                    <a:pt x="139727" y="49349"/>
                  </a:lnTo>
                  <a:lnTo>
                    <a:pt x="135345" y="45444"/>
                  </a:lnTo>
                  <a:lnTo>
                    <a:pt x="134774" y="44873"/>
                  </a:lnTo>
                  <a:lnTo>
                    <a:pt x="134774" y="44873"/>
                  </a:lnTo>
                  <a:cubicBezTo>
                    <a:pt x="131440" y="41920"/>
                    <a:pt x="127916" y="39158"/>
                    <a:pt x="124392" y="36491"/>
                  </a:cubicBezTo>
                  <a:cubicBezTo>
                    <a:pt x="143442" y="28394"/>
                    <a:pt x="160110" y="27728"/>
                    <a:pt x="167921" y="35538"/>
                  </a:cubicBezTo>
                  <a:cubicBezTo>
                    <a:pt x="177446" y="45063"/>
                    <a:pt x="174017" y="69828"/>
                    <a:pt x="158396" y="96022"/>
                  </a:cubicBezTo>
                  <a:cubicBezTo>
                    <a:pt x="143815" y="119615"/>
                    <a:pt x="124323" y="139789"/>
                    <a:pt x="101246" y="155172"/>
                  </a:cubicBezTo>
                </a:path>
              </a:pathLst>
            </a:custGeom>
            <a:solidFill>
              <a:srgbClr val="FFFFFF"/>
            </a:solidFill>
            <a:ln w="9525" cap="flat">
              <a:noFill/>
              <a:prstDash val="solid"/>
              <a:miter/>
            </a:ln>
          </p:spPr>
          <p:txBody>
            <a:bodyPr rtlCol="0" anchor="ctr"/>
            <a:lstStyle/>
            <a:p>
              <a:endParaRPr lang="fi-FI"/>
            </a:p>
          </p:txBody>
        </p:sp>
        <p:sp>
          <p:nvSpPr>
            <p:cNvPr id="182" name="Vapaamuotoinen: Muoto 181">
              <a:extLst>
                <a:ext uri="{FF2B5EF4-FFF2-40B4-BE49-F238E27FC236}">
                  <a16:creationId xmlns:a16="http://schemas.microsoft.com/office/drawing/2014/main" id="{3F008619-30A8-462A-A41B-54E2EA00FA2D}"/>
                </a:ext>
              </a:extLst>
            </p:cNvPr>
            <p:cNvSpPr/>
            <p:nvPr/>
          </p:nvSpPr>
          <p:spPr>
            <a:xfrm>
              <a:off x="10500890" y="3937326"/>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3" y="98079"/>
                    <a:pt x="14831" y="98079"/>
                    <a:pt x="10438" y="93687"/>
                  </a:cubicBezTo>
                  <a:cubicBezTo>
                    <a:pt x="6046" y="89294"/>
                    <a:pt x="6046" y="82172"/>
                    <a:pt x="10438" y="77780"/>
                  </a:cubicBezTo>
                  <a:lnTo>
                    <a:pt x="77780" y="10438"/>
                  </a:lnTo>
                  <a:cubicBezTo>
                    <a:pt x="82173" y="6046"/>
                    <a:pt x="89294" y="6046"/>
                    <a:pt x="93687" y="10438"/>
                  </a:cubicBezTo>
                  <a:cubicBezTo>
                    <a:pt x="98080" y="14831"/>
                    <a:pt x="98080" y="21952"/>
                    <a:pt x="93687" y="26345"/>
                  </a:cubicBezTo>
                </a:path>
              </a:pathLst>
            </a:custGeom>
            <a:solidFill>
              <a:srgbClr val="FFFFFF"/>
            </a:solidFill>
            <a:ln w="9525" cap="flat">
              <a:noFill/>
              <a:prstDash val="solid"/>
              <a:miter/>
            </a:ln>
          </p:spPr>
          <p:txBody>
            <a:bodyPr rtlCol="0" anchor="ctr"/>
            <a:lstStyle/>
            <a:p>
              <a:endParaRPr lang="fi-FI"/>
            </a:p>
          </p:txBody>
        </p:sp>
        <p:sp>
          <p:nvSpPr>
            <p:cNvPr id="183" name="Vapaamuotoinen: Muoto 182">
              <a:extLst>
                <a:ext uri="{FF2B5EF4-FFF2-40B4-BE49-F238E27FC236}">
                  <a16:creationId xmlns:a16="http://schemas.microsoft.com/office/drawing/2014/main" id="{C3AAB914-4B99-4CA0-931C-E05C846FAE8E}"/>
                </a:ext>
              </a:extLst>
            </p:cNvPr>
            <p:cNvSpPr/>
            <p:nvPr/>
          </p:nvSpPr>
          <p:spPr>
            <a:xfrm>
              <a:off x="9959201" y="3935759"/>
              <a:ext cx="95250" cy="95250"/>
            </a:xfrm>
            <a:custGeom>
              <a:avLst/>
              <a:gdLst>
                <a:gd name="connsiteX0" fmla="*/ 93595 w 95250"/>
                <a:gd name="connsiteY0" fmla="*/ 93635 h 95250"/>
                <a:gd name="connsiteX1" fmla="*/ 77700 w 95250"/>
                <a:gd name="connsiteY1" fmla="*/ 93646 h 95250"/>
                <a:gd name="connsiteX2" fmla="*/ 77688 w 95250"/>
                <a:gd name="connsiteY2" fmla="*/ 93635 h 95250"/>
                <a:gd name="connsiteX3" fmla="*/ 10442 w 95250"/>
                <a:gd name="connsiteY3" fmla="*/ 26388 h 95250"/>
                <a:gd name="connsiteX4" fmla="*/ 10430 w 95250"/>
                <a:gd name="connsiteY4" fmla="*/ 10493 h 95250"/>
                <a:gd name="connsiteX5" fmla="*/ 10442 w 95250"/>
                <a:gd name="connsiteY5" fmla="*/ 10482 h 95250"/>
                <a:gd name="connsiteX6" fmla="*/ 26201 w 95250"/>
                <a:gd name="connsiteY6" fmla="*/ 10335 h 95250"/>
                <a:gd name="connsiteX7" fmla="*/ 26348 w 95250"/>
                <a:gd name="connsiteY7" fmla="*/ 10482 h 95250"/>
                <a:gd name="connsiteX8" fmla="*/ 93595 w 95250"/>
                <a:gd name="connsiteY8" fmla="*/ 77728 h 95250"/>
                <a:gd name="connsiteX9" fmla="*/ 93742 w 95250"/>
                <a:gd name="connsiteY9" fmla="*/ 93488 h 95250"/>
                <a:gd name="connsiteX10" fmla="*/ 93595 w 95250"/>
                <a:gd name="connsiteY10" fmla="*/ 9363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50" h="95250">
                  <a:moveTo>
                    <a:pt x="93595" y="93635"/>
                  </a:moveTo>
                  <a:cubicBezTo>
                    <a:pt x="89209" y="98027"/>
                    <a:pt x="82092" y="98032"/>
                    <a:pt x="77700" y="93646"/>
                  </a:cubicBezTo>
                  <a:cubicBezTo>
                    <a:pt x="77696" y="93643"/>
                    <a:pt x="77692" y="93639"/>
                    <a:pt x="77688" y="93635"/>
                  </a:cubicBezTo>
                  <a:lnTo>
                    <a:pt x="10442" y="26388"/>
                  </a:lnTo>
                  <a:cubicBezTo>
                    <a:pt x="6049" y="22002"/>
                    <a:pt x="6044" y="14886"/>
                    <a:pt x="10430" y="10493"/>
                  </a:cubicBezTo>
                  <a:cubicBezTo>
                    <a:pt x="10434" y="10490"/>
                    <a:pt x="10438" y="10485"/>
                    <a:pt x="10442" y="10482"/>
                  </a:cubicBezTo>
                  <a:cubicBezTo>
                    <a:pt x="14753" y="6089"/>
                    <a:pt x="21809" y="6023"/>
                    <a:pt x="26201" y="10335"/>
                  </a:cubicBezTo>
                  <a:cubicBezTo>
                    <a:pt x="26251" y="10383"/>
                    <a:pt x="26300" y="10432"/>
                    <a:pt x="26348" y="10482"/>
                  </a:cubicBezTo>
                  <a:lnTo>
                    <a:pt x="93595" y="77728"/>
                  </a:lnTo>
                  <a:cubicBezTo>
                    <a:pt x="97987" y="82039"/>
                    <a:pt x="98053" y="89095"/>
                    <a:pt x="93742" y="93488"/>
                  </a:cubicBezTo>
                  <a:cubicBezTo>
                    <a:pt x="93693" y="93537"/>
                    <a:pt x="93644" y="93586"/>
                    <a:pt x="93595" y="93635"/>
                  </a:cubicBezTo>
                </a:path>
              </a:pathLst>
            </a:custGeom>
            <a:solidFill>
              <a:srgbClr val="FFFFFF"/>
            </a:solidFill>
            <a:ln w="9525" cap="flat">
              <a:noFill/>
              <a:prstDash val="solid"/>
              <a:miter/>
            </a:ln>
          </p:spPr>
          <p:txBody>
            <a:bodyPr rtlCol="0" anchor="ctr"/>
            <a:lstStyle/>
            <a:p>
              <a:endParaRPr lang="fi-FI"/>
            </a:p>
          </p:txBody>
        </p:sp>
        <p:sp>
          <p:nvSpPr>
            <p:cNvPr id="184" name="Vapaamuotoinen: Muoto 183">
              <a:extLst>
                <a:ext uri="{FF2B5EF4-FFF2-40B4-BE49-F238E27FC236}">
                  <a16:creationId xmlns:a16="http://schemas.microsoft.com/office/drawing/2014/main" id="{52449E4B-EB7A-444A-A3CF-3DFE665F6B18}"/>
                </a:ext>
              </a:extLst>
            </p:cNvPr>
            <p:cNvSpPr/>
            <p:nvPr/>
          </p:nvSpPr>
          <p:spPr>
            <a:xfrm>
              <a:off x="10502466" y="4479009"/>
              <a:ext cx="95250" cy="95250"/>
            </a:xfrm>
            <a:custGeom>
              <a:avLst/>
              <a:gdLst>
                <a:gd name="connsiteX0" fmla="*/ 93635 w 95250"/>
                <a:gd name="connsiteY0" fmla="*/ 93690 h 95250"/>
                <a:gd name="connsiteX1" fmla="*/ 77740 w 95250"/>
                <a:gd name="connsiteY1" fmla="*/ 93702 h 95250"/>
                <a:gd name="connsiteX2" fmla="*/ 77728 w 95250"/>
                <a:gd name="connsiteY2" fmla="*/ 93690 h 95250"/>
                <a:gd name="connsiteX3" fmla="*/ 10482 w 95250"/>
                <a:gd name="connsiteY3" fmla="*/ 26348 h 95250"/>
                <a:gd name="connsiteX4" fmla="*/ 10335 w 95250"/>
                <a:gd name="connsiteY4" fmla="*/ 10589 h 95250"/>
                <a:gd name="connsiteX5" fmla="*/ 10482 w 95250"/>
                <a:gd name="connsiteY5" fmla="*/ 10442 h 95250"/>
                <a:gd name="connsiteX6" fmla="*/ 26377 w 95250"/>
                <a:gd name="connsiteY6" fmla="*/ 10430 h 95250"/>
                <a:gd name="connsiteX7" fmla="*/ 26388 w 95250"/>
                <a:gd name="connsiteY7" fmla="*/ 10442 h 95250"/>
                <a:gd name="connsiteX8" fmla="*/ 93635 w 95250"/>
                <a:gd name="connsiteY8" fmla="*/ 77783 h 95250"/>
                <a:gd name="connsiteX9" fmla="*/ 93647 w 95250"/>
                <a:gd name="connsiteY9" fmla="*/ 93678 h 95250"/>
                <a:gd name="connsiteX10" fmla="*/ 93635 w 95250"/>
                <a:gd name="connsiteY10" fmla="*/ 9369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50" h="95250">
                  <a:moveTo>
                    <a:pt x="93635" y="93690"/>
                  </a:moveTo>
                  <a:cubicBezTo>
                    <a:pt x="89249" y="98082"/>
                    <a:pt x="82133" y="98088"/>
                    <a:pt x="77740" y="93702"/>
                  </a:cubicBezTo>
                  <a:cubicBezTo>
                    <a:pt x="77736" y="93698"/>
                    <a:pt x="77732" y="93694"/>
                    <a:pt x="77728" y="93690"/>
                  </a:cubicBezTo>
                  <a:lnTo>
                    <a:pt x="10482" y="26348"/>
                  </a:lnTo>
                  <a:cubicBezTo>
                    <a:pt x="6089" y="22037"/>
                    <a:pt x="6023" y="14981"/>
                    <a:pt x="10335" y="10589"/>
                  </a:cubicBezTo>
                  <a:cubicBezTo>
                    <a:pt x="10383" y="10539"/>
                    <a:pt x="10432" y="10490"/>
                    <a:pt x="10482" y="10442"/>
                  </a:cubicBezTo>
                  <a:cubicBezTo>
                    <a:pt x="14868" y="6049"/>
                    <a:pt x="21984" y="6044"/>
                    <a:pt x="26377" y="10430"/>
                  </a:cubicBezTo>
                  <a:cubicBezTo>
                    <a:pt x="26380" y="10434"/>
                    <a:pt x="26385" y="10438"/>
                    <a:pt x="26388" y="10442"/>
                  </a:cubicBezTo>
                  <a:lnTo>
                    <a:pt x="93635" y="77783"/>
                  </a:lnTo>
                  <a:cubicBezTo>
                    <a:pt x="98028" y="82169"/>
                    <a:pt x="98033" y="89286"/>
                    <a:pt x="93647" y="93678"/>
                  </a:cubicBezTo>
                  <a:cubicBezTo>
                    <a:pt x="93643" y="93682"/>
                    <a:pt x="93639" y="93686"/>
                    <a:pt x="93635" y="93690"/>
                  </a:cubicBezTo>
                </a:path>
              </a:pathLst>
            </a:custGeom>
            <a:solidFill>
              <a:srgbClr val="FFFFFF"/>
            </a:solidFill>
            <a:ln w="9525" cap="flat">
              <a:noFill/>
              <a:prstDash val="solid"/>
              <a:miter/>
            </a:ln>
          </p:spPr>
          <p:txBody>
            <a:bodyPr rtlCol="0" anchor="ctr"/>
            <a:lstStyle/>
            <a:p>
              <a:endParaRPr lang="fi-FI"/>
            </a:p>
          </p:txBody>
        </p:sp>
        <p:sp>
          <p:nvSpPr>
            <p:cNvPr id="185" name="Vapaamuotoinen: Muoto 184">
              <a:extLst>
                <a:ext uri="{FF2B5EF4-FFF2-40B4-BE49-F238E27FC236}">
                  <a16:creationId xmlns:a16="http://schemas.microsoft.com/office/drawing/2014/main" id="{B8581A03-2D33-429A-942E-9E2A20BC98F5}"/>
                </a:ext>
              </a:extLst>
            </p:cNvPr>
            <p:cNvSpPr/>
            <p:nvPr/>
          </p:nvSpPr>
          <p:spPr>
            <a:xfrm>
              <a:off x="8045020" y="936245"/>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3912 h 57150"/>
                <a:gd name="connsiteX5" fmla="*/ 34862 w 57150"/>
                <a:gd name="connsiteY5" fmla="*/ 34862 h 57150"/>
                <a:gd name="connsiteX6" fmla="*/ 53912 w 57150"/>
                <a:gd name="connsiteY6" fmla="*/ 18193 h 57150"/>
                <a:gd name="connsiteX7" fmla="*/ 51816 w 57150"/>
                <a:gd name="connsiteY7" fmla="*/ 17145 h 57150"/>
                <a:gd name="connsiteX8" fmla="*/ 30671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478"/>
                    <a:pt x="18669" y="18383"/>
                  </a:cubicBezTo>
                  <a:cubicBezTo>
                    <a:pt x="14764" y="22289"/>
                    <a:pt x="10763" y="26575"/>
                    <a:pt x="7144" y="30861"/>
                  </a:cubicBezTo>
                  <a:cubicBezTo>
                    <a:pt x="9597" y="38122"/>
                    <a:pt x="12788" y="45112"/>
                    <a:pt x="16669" y="51721"/>
                  </a:cubicBezTo>
                  <a:lnTo>
                    <a:pt x="18098" y="53912"/>
                  </a:lnTo>
                  <a:cubicBezTo>
                    <a:pt x="23266" y="47204"/>
                    <a:pt x="28866" y="40841"/>
                    <a:pt x="34862" y="34862"/>
                  </a:cubicBezTo>
                  <a:cubicBezTo>
                    <a:pt x="40862" y="28918"/>
                    <a:pt x="47224" y="23351"/>
                    <a:pt x="53912" y="18193"/>
                  </a:cubicBezTo>
                  <a:lnTo>
                    <a:pt x="51816" y="17145"/>
                  </a:lnTo>
                  <a:cubicBezTo>
                    <a:pt x="45120" y="13239"/>
                    <a:pt x="38033" y="10047"/>
                    <a:pt x="30671" y="7620"/>
                  </a:cubicBezTo>
                </a:path>
              </a:pathLst>
            </a:custGeom>
            <a:solidFill>
              <a:srgbClr val="FFFFFF"/>
            </a:solidFill>
            <a:ln w="9525" cap="flat">
              <a:noFill/>
              <a:prstDash val="solid"/>
              <a:miter/>
            </a:ln>
          </p:spPr>
          <p:txBody>
            <a:bodyPr rtlCol="0" anchor="ctr"/>
            <a:lstStyle/>
            <a:p>
              <a:endParaRPr lang="fi-FI"/>
            </a:p>
          </p:txBody>
        </p:sp>
        <p:sp>
          <p:nvSpPr>
            <p:cNvPr id="186" name="Vapaamuotoinen: Muoto 185">
              <a:extLst>
                <a:ext uri="{FF2B5EF4-FFF2-40B4-BE49-F238E27FC236}">
                  <a16:creationId xmlns:a16="http://schemas.microsoft.com/office/drawing/2014/main" id="{9AEAB9D7-0CF4-420F-A4D1-BFA44E86E822}"/>
                </a:ext>
              </a:extLst>
            </p:cNvPr>
            <p:cNvSpPr/>
            <p:nvPr/>
          </p:nvSpPr>
          <p:spPr>
            <a:xfrm>
              <a:off x="8115125" y="1006158"/>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580 w 95250"/>
                <a:gd name="connsiteY3" fmla="*/ 19526 h 95250"/>
                <a:gd name="connsiteX4" fmla="*/ 70104 w 95250"/>
                <a:gd name="connsiteY4" fmla="*/ 22860 h 95250"/>
                <a:gd name="connsiteX5" fmla="*/ 68389 w 95250"/>
                <a:gd name="connsiteY5" fmla="*/ 25241 h 95250"/>
                <a:gd name="connsiteX6" fmla="*/ 64198 w 95250"/>
                <a:gd name="connsiteY6" fmla="*/ 30480 h 95250"/>
                <a:gd name="connsiteX7" fmla="*/ 60769 w 95250"/>
                <a:gd name="connsiteY7" fmla="*/ 60865 h 95250"/>
                <a:gd name="connsiteX8" fmla="*/ 60769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672 w 95250"/>
                <a:gd name="connsiteY12" fmla="*/ 89535 h 95250"/>
                <a:gd name="connsiteX13" fmla="*/ 77343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1049"/>
                    <a:pt x="75914" y="14764"/>
                    <a:pt x="73247" y="18574"/>
                  </a:cubicBezTo>
                  <a:lnTo>
                    <a:pt x="72580" y="19526"/>
                  </a:lnTo>
                  <a:cubicBezTo>
                    <a:pt x="71723" y="20669"/>
                    <a:pt x="70961" y="21812"/>
                    <a:pt x="70104" y="22860"/>
                  </a:cubicBezTo>
                  <a:lnTo>
                    <a:pt x="68389" y="25241"/>
                  </a:lnTo>
                  <a:lnTo>
                    <a:pt x="64198" y="30480"/>
                  </a:lnTo>
                  <a:cubicBezTo>
                    <a:pt x="67627" y="43910"/>
                    <a:pt x="66675" y="54959"/>
                    <a:pt x="60769" y="60865"/>
                  </a:cubicBezTo>
                  <a:lnTo>
                    <a:pt x="60769" y="60865"/>
                  </a:lnTo>
                  <a:cubicBezTo>
                    <a:pt x="55054" y="66580"/>
                    <a:pt x="44101" y="67723"/>
                    <a:pt x="30480" y="64294"/>
                  </a:cubicBezTo>
                  <a:cubicBezTo>
                    <a:pt x="23128" y="70368"/>
                    <a:pt x="15327" y="75876"/>
                    <a:pt x="7144" y="80772"/>
                  </a:cubicBezTo>
                  <a:cubicBezTo>
                    <a:pt x="9163" y="81704"/>
                    <a:pt x="11230" y="82530"/>
                    <a:pt x="13335" y="83248"/>
                  </a:cubicBezTo>
                  <a:cubicBezTo>
                    <a:pt x="23331" y="87166"/>
                    <a:pt x="33939" y="89293"/>
                    <a:pt x="44672" y="89535"/>
                  </a:cubicBezTo>
                  <a:cubicBezTo>
                    <a:pt x="56780" y="90050"/>
                    <a:pt x="68576" y="85614"/>
                    <a:pt x="77343" y="77248"/>
                  </a:cubicBezTo>
                  <a:cubicBezTo>
                    <a:pt x="92297" y="62294"/>
                    <a:pt x="93345" y="36385"/>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187" name="Vapaamuotoinen: Muoto 186">
              <a:extLst>
                <a:ext uri="{FF2B5EF4-FFF2-40B4-BE49-F238E27FC236}">
                  <a16:creationId xmlns:a16="http://schemas.microsoft.com/office/drawing/2014/main" id="{283BA07E-B414-4FAF-940C-171C025CA921}"/>
                </a:ext>
              </a:extLst>
            </p:cNvPr>
            <p:cNvSpPr/>
            <p:nvPr/>
          </p:nvSpPr>
          <p:spPr>
            <a:xfrm>
              <a:off x="8006698" y="1005777"/>
              <a:ext cx="95250" cy="95250"/>
            </a:xfrm>
            <a:custGeom>
              <a:avLst/>
              <a:gdLst>
                <a:gd name="connsiteX0" fmla="*/ 35846 w 95250"/>
                <a:gd name="connsiteY0" fmla="*/ 60960 h 95250"/>
                <a:gd name="connsiteX1" fmla="*/ 32417 w 95250"/>
                <a:gd name="connsiteY1" fmla="*/ 30671 h 95250"/>
                <a:gd name="connsiteX2" fmla="*/ 15844 w 95250"/>
                <a:gd name="connsiteY2" fmla="*/ 7144 h 95250"/>
                <a:gd name="connsiteX3" fmla="*/ 19368 w 95250"/>
                <a:gd name="connsiteY3" fmla="*/ 77438 h 95250"/>
                <a:gd name="connsiteX4" fmla="*/ 89472 w 95250"/>
                <a:gd name="connsiteY4" fmla="*/ 81058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150"/>
                    <a:pt x="28988" y="44101"/>
                    <a:pt x="32417" y="30671"/>
                  </a:cubicBezTo>
                  <a:cubicBezTo>
                    <a:pt x="26342" y="23231"/>
                    <a:pt x="20803" y="15369"/>
                    <a:pt x="15844" y="7144"/>
                  </a:cubicBezTo>
                  <a:cubicBezTo>
                    <a:pt x="3271" y="36481"/>
                    <a:pt x="4223" y="62294"/>
                    <a:pt x="19368" y="77438"/>
                  </a:cubicBezTo>
                  <a:cubicBezTo>
                    <a:pt x="34513" y="92583"/>
                    <a:pt x="60325" y="93536"/>
                    <a:pt x="89472" y="81058"/>
                  </a:cubicBezTo>
                  <a:cubicBezTo>
                    <a:pt x="81355" y="76072"/>
                    <a:pt x="73589" y="70534"/>
                    <a:pt x="66231" y="64484"/>
                  </a:cubicBezTo>
                  <a:cubicBezTo>
                    <a:pt x="52801" y="67913"/>
                    <a:pt x="41752" y="66961"/>
                    <a:pt x="35846" y="60960"/>
                  </a:cubicBezTo>
                </a:path>
              </a:pathLst>
            </a:custGeom>
            <a:solidFill>
              <a:srgbClr val="FFFFFF"/>
            </a:solidFill>
            <a:ln w="9525" cap="flat">
              <a:noFill/>
              <a:prstDash val="solid"/>
              <a:miter/>
            </a:ln>
          </p:spPr>
          <p:txBody>
            <a:bodyPr rtlCol="0" anchor="ctr"/>
            <a:lstStyle/>
            <a:p>
              <a:endParaRPr lang="fi-FI"/>
            </a:p>
          </p:txBody>
        </p:sp>
        <p:sp>
          <p:nvSpPr>
            <p:cNvPr id="188" name="Vapaamuotoinen: Muoto 187">
              <a:extLst>
                <a:ext uri="{FF2B5EF4-FFF2-40B4-BE49-F238E27FC236}">
                  <a16:creationId xmlns:a16="http://schemas.microsoft.com/office/drawing/2014/main" id="{3A712A47-32F2-4375-A596-542768FF9446}"/>
                </a:ext>
              </a:extLst>
            </p:cNvPr>
            <p:cNvSpPr/>
            <p:nvPr/>
          </p:nvSpPr>
          <p:spPr>
            <a:xfrm>
              <a:off x="8007268" y="897849"/>
              <a:ext cx="200025" cy="180975"/>
            </a:xfrm>
            <a:custGeom>
              <a:avLst/>
              <a:gdLst>
                <a:gd name="connsiteX0" fmla="*/ 178818 w 200025"/>
                <a:gd name="connsiteY0" fmla="*/ 108690 h 180975"/>
                <a:gd name="connsiteX1" fmla="*/ 185009 w 200025"/>
                <a:gd name="connsiteY1" fmla="*/ 19727 h 180975"/>
                <a:gd name="connsiteX2" fmla="*/ 101951 w 200025"/>
                <a:gd name="connsiteY2" fmla="*/ 22394 h 180975"/>
                <a:gd name="connsiteX3" fmla="*/ 18988 w 200025"/>
                <a:gd name="connsiteY3" fmla="*/ 19727 h 180975"/>
                <a:gd name="connsiteX4" fmla="*/ 24608 w 200025"/>
                <a:gd name="connsiteY4" fmla="*/ 107833 h 180975"/>
                <a:gd name="connsiteX5" fmla="*/ 95760 w 200025"/>
                <a:gd name="connsiteY5" fmla="*/ 179366 h 180975"/>
                <a:gd name="connsiteX6" fmla="*/ 97856 w 200025"/>
                <a:gd name="connsiteY6" fmla="*/ 180413 h 180975"/>
                <a:gd name="connsiteX7" fmla="*/ 100618 w 200025"/>
                <a:gd name="connsiteY7" fmla="*/ 181175 h 180975"/>
                <a:gd name="connsiteX8" fmla="*/ 101951 w 200025"/>
                <a:gd name="connsiteY8" fmla="*/ 181175 h 180975"/>
                <a:gd name="connsiteX9" fmla="*/ 107857 w 200025"/>
                <a:gd name="connsiteY9" fmla="*/ 179556 h 180975"/>
                <a:gd name="connsiteX10" fmla="*/ 147481 w 200025"/>
                <a:gd name="connsiteY10" fmla="*/ 148314 h 180975"/>
                <a:gd name="connsiteX11" fmla="*/ 178723 w 200025"/>
                <a:gd name="connsiteY11" fmla="*/ 108690 h 180975"/>
                <a:gd name="connsiteX12" fmla="*/ 101951 w 200025"/>
                <a:gd name="connsiteY12" fmla="*/ 155458 h 180975"/>
                <a:gd name="connsiteX13" fmla="*/ 72805 w 200025"/>
                <a:gd name="connsiteY13" fmla="*/ 131455 h 180975"/>
                <a:gd name="connsiteX14" fmla="*/ 44801 w 200025"/>
                <a:gd name="connsiteY14" fmla="*/ 96022 h 180975"/>
                <a:gd name="connsiteX15" fmla="*/ 35276 w 200025"/>
                <a:gd name="connsiteY15" fmla="*/ 36110 h 180975"/>
                <a:gd name="connsiteX16" fmla="*/ 51564 w 200025"/>
                <a:gd name="connsiteY16" fmla="*/ 30680 h 180975"/>
                <a:gd name="connsiteX17" fmla="*/ 96713 w 200025"/>
                <a:gd name="connsiteY17" fmla="*/ 46206 h 180975"/>
                <a:gd name="connsiteX18" fmla="*/ 96712 w 200025"/>
                <a:gd name="connsiteY18" fmla="*/ 46206 h 180975"/>
                <a:gd name="connsiteX19" fmla="*/ 112048 w 200025"/>
                <a:gd name="connsiteY19" fmla="*/ 56588 h 180975"/>
                <a:gd name="connsiteX20" fmla="*/ 112048 w 200025"/>
                <a:gd name="connsiteY20" fmla="*/ 56588 h 180975"/>
                <a:gd name="connsiteX21" fmla="*/ 125097 w 200025"/>
                <a:gd name="connsiteY21" fmla="*/ 67637 h 180975"/>
                <a:gd name="connsiteX22" fmla="*/ 126716 w 200025"/>
                <a:gd name="connsiteY22" fmla="*/ 69066 h 180975"/>
                <a:gd name="connsiteX23" fmla="*/ 126716 w 200025"/>
                <a:gd name="connsiteY23" fmla="*/ 69638 h 180975"/>
                <a:gd name="connsiteX24" fmla="*/ 130431 w 200025"/>
                <a:gd name="connsiteY24" fmla="*/ 73257 h 180975"/>
                <a:gd name="connsiteX25" fmla="*/ 147290 w 200025"/>
                <a:gd name="connsiteY25" fmla="*/ 92307 h 180975"/>
                <a:gd name="connsiteX26" fmla="*/ 148243 w 200025"/>
                <a:gd name="connsiteY26" fmla="*/ 90688 h 180975"/>
                <a:gd name="connsiteX27" fmla="*/ 159101 w 200025"/>
                <a:gd name="connsiteY27" fmla="*/ 69733 h 180975"/>
                <a:gd name="connsiteX28" fmla="*/ 147576 w 200025"/>
                <a:gd name="connsiteY28" fmla="*/ 57255 h 180975"/>
                <a:gd name="connsiteX29" fmla="*/ 145671 w 200025"/>
                <a:gd name="connsiteY29" fmla="*/ 55350 h 180975"/>
                <a:gd name="connsiteX30" fmla="*/ 142242 w 200025"/>
                <a:gd name="connsiteY30" fmla="*/ 52112 h 180975"/>
                <a:gd name="connsiteX31" fmla="*/ 140432 w 200025"/>
                <a:gd name="connsiteY31" fmla="*/ 50397 h 180975"/>
                <a:gd name="connsiteX32" fmla="*/ 136146 w 200025"/>
                <a:gd name="connsiteY32" fmla="*/ 46587 h 180975"/>
                <a:gd name="connsiteX33" fmla="*/ 135479 w 200025"/>
                <a:gd name="connsiteY33" fmla="*/ 46016 h 180975"/>
                <a:gd name="connsiteX34" fmla="*/ 135479 w 200025"/>
                <a:gd name="connsiteY34" fmla="*/ 46016 h 180975"/>
                <a:gd name="connsiteX35" fmla="*/ 125002 w 200025"/>
                <a:gd name="connsiteY35" fmla="*/ 37538 h 180975"/>
                <a:gd name="connsiteX36" fmla="*/ 168531 w 200025"/>
                <a:gd name="connsiteY36" fmla="*/ 36586 h 180975"/>
                <a:gd name="connsiteX37" fmla="*/ 159006 w 200025"/>
                <a:gd name="connsiteY37" fmla="*/ 97165 h 180975"/>
                <a:gd name="connsiteX38" fmla="*/ 131288 w 200025"/>
                <a:gd name="connsiteY38" fmla="*/ 132312 h 180975"/>
                <a:gd name="connsiteX39" fmla="*/ 101951 w 200025"/>
                <a:gd name="connsiteY39" fmla="*/ 15545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18" y="108690"/>
                  </a:moveTo>
                  <a:cubicBezTo>
                    <a:pt x="200821" y="72019"/>
                    <a:pt x="203202" y="37919"/>
                    <a:pt x="185009" y="19727"/>
                  </a:cubicBezTo>
                  <a:cubicBezTo>
                    <a:pt x="166816" y="1534"/>
                    <a:pt x="136337" y="3629"/>
                    <a:pt x="101951" y="22394"/>
                  </a:cubicBezTo>
                  <a:cubicBezTo>
                    <a:pt x="67661" y="3344"/>
                    <a:pt x="36229" y="2486"/>
                    <a:pt x="18988" y="19727"/>
                  </a:cubicBezTo>
                  <a:cubicBezTo>
                    <a:pt x="1748" y="36967"/>
                    <a:pt x="3082" y="71543"/>
                    <a:pt x="24608" y="107833"/>
                  </a:cubicBezTo>
                  <a:cubicBezTo>
                    <a:pt x="42324" y="136977"/>
                    <a:pt x="66711" y="161495"/>
                    <a:pt x="95760" y="179366"/>
                  </a:cubicBezTo>
                  <a:cubicBezTo>
                    <a:pt x="96408" y="179808"/>
                    <a:pt x="97113" y="180160"/>
                    <a:pt x="97856" y="180413"/>
                  </a:cubicBezTo>
                  <a:cubicBezTo>
                    <a:pt x="98733" y="180805"/>
                    <a:pt x="99664" y="181062"/>
                    <a:pt x="100618" y="181175"/>
                  </a:cubicBezTo>
                  <a:lnTo>
                    <a:pt x="101951" y="181175"/>
                  </a:lnTo>
                  <a:cubicBezTo>
                    <a:pt x="104033" y="181203"/>
                    <a:pt x="106080" y="180641"/>
                    <a:pt x="107857" y="179556"/>
                  </a:cubicBezTo>
                  <a:cubicBezTo>
                    <a:pt x="122303" y="170816"/>
                    <a:pt x="135612" y="160322"/>
                    <a:pt x="147481" y="148314"/>
                  </a:cubicBezTo>
                  <a:cubicBezTo>
                    <a:pt x="159473" y="136431"/>
                    <a:pt x="169965" y="123124"/>
                    <a:pt x="178723" y="108690"/>
                  </a:cubicBezTo>
                  <a:moveTo>
                    <a:pt x="101951" y="155458"/>
                  </a:moveTo>
                  <a:cubicBezTo>
                    <a:pt x="91474" y="148430"/>
                    <a:pt x="81712" y="140390"/>
                    <a:pt x="72805" y="131455"/>
                  </a:cubicBezTo>
                  <a:cubicBezTo>
                    <a:pt x="62047" y="120842"/>
                    <a:pt x="52641" y="108941"/>
                    <a:pt x="44801" y="96022"/>
                  </a:cubicBezTo>
                  <a:cubicBezTo>
                    <a:pt x="29371" y="70019"/>
                    <a:pt x="25751" y="46016"/>
                    <a:pt x="35276" y="36110"/>
                  </a:cubicBezTo>
                  <a:cubicBezTo>
                    <a:pt x="39789" y="32243"/>
                    <a:pt x="45634" y="30295"/>
                    <a:pt x="51564" y="30680"/>
                  </a:cubicBezTo>
                  <a:cubicBezTo>
                    <a:pt x="67667" y="32039"/>
                    <a:pt x="83180" y="37374"/>
                    <a:pt x="96713" y="46206"/>
                  </a:cubicBezTo>
                  <a:lnTo>
                    <a:pt x="96712" y="46206"/>
                  </a:lnTo>
                  <a:cubicBezTo>
                    <a:pt x="101666" y="49254"/>
                    <a:pt x="107285" y="52969"/>
                    <a:pt x="112048" y="56588"/>
                  </a:cubicBezTo>
                  <a:lnTo>
                    <a:pt x="112048" y="56588"/>
                  </a:lnTo>
                  <a:cubicBezTo>
                    <a:pt x="116429" y="60017"/>
                    <a:pt x="120811" y="63732"/>
                    <a:pt x="125097" y="67637"/>
                  </a:cubicBezTo>
                  <a:lnTo>
                    <a:pt x="126716" y="69066"/>
                  </a:lnTo>
                  <a:lnTo>
                    <a:pt x="126716" y="69638"/>
                  </a:lnTo>
                  <a:lnTo>
                    <a:pt x="130431" y="73257"/>
                  </a:lnTo>
                  <a:cubicBezTo>
                    <a:pt x="136481" y="79213"/>
                    <a:pt x="142114" y="85578"/>
                    <a:pt x="147290" y="92307"/>
                  </a:cubicBezTo>
                  <a:lnTo>
                    <a:pt x="148243" y="90688"/>
                  </a:lnTo>
                  <a:cubicBezTo>
                    <a:pt x="152591" y="84105"/>
                    <a:pt x="156231" y="77081"/>
                    <a:pt x="159101" y="69733"/>
                  </a:cubicBezTo>
                  <a:cubicBezTo>
                    <a:pt x="155482" y="65447"/>
                    <a:pt x="151672" y="61351"/>
                    <a:pt x="147576" y="57255"/>
                  </a:cubicBezTo>
                  <a:lnTo>
                    <a:pt x="145671" y="55350"/>
                  </a:lnTo>
                  <a:lnTo>
                    <a:pt x="142242" y="52112"/>
                  </a:lnTo>
                  <a:lnTo>
                    <a:pt x="140432" y="50397"/>
                  </a:lnTo>
                  <a:lnTo>
                    <a:pt x="136146" y="46587"/>
                  </a:lnTo>
                  <a:lnTo>
                    <a:pt x="135479" y="46016"/>
                  </a:lnTo>
                  <a:lnTo>
                    <a:pt x="135479" y="46016"/>
                  </a:lnTo>
                  <a:cubicBezTo>
                    <a:pt x="132050" y="43063"/>
                    <a:pt x="128526" y="40205"/>
                    <a:pt x="125002" y="37538"/>
                  </a:cubicBezTo>
                  <a:cubicBezTo>
                    <a:pt x="144052" y="29537"/>
                    <a:pt x="160816" y="28871"/>
                    <a:pt x="168531" y="36586"/>
                  </a:cubicBezTo>
                  <a:cubicBezTo>
                    <a:pt x="178056" y="46587"/>
                    <a:pt x="174627" y="70971"/>
                    <a:pt x="159006" y="97165"/>
                  </a:cubicBezTo>
                  <a:cubicBezTo>
                    <a:pt x="151249" y="109977"/>
                    <a:pt x="141939" y="121782"/>
                    <a:pt x="131288" y="132312"/>
                  </a:cubicBezTo>
                  <a:cubicBezTo>
                    <a:pt x="122298" y="140978"/>
                    <a:pt x="112471" y="148731"/>
                    <a:pt x="101951" y="155458"/>
                  </a:cubicBezTo>
                </a:path>
              </a:pathLst>
            </a:custGeom>
            <a:solidFill>
              <a:srgbClr val="FFFFFF"/>
            </a:solidFill>
            <a:ln w="9525" cap="flat">
              <a:noFill/>
              <a:prstDash val="solid"/>
              <a:miter/>
            </a:ln>
          </p:spPr>
          <p:txBody>
            <a:bodyPr rtlCol="0" anchor="ctr"/>
            <a:lstStyle/>
            <a:p>
              <a:endParaRPr lang="fi-FI"/>
            </a:p>
          </p:txBody>
        </p:sp>
        <p:sp>
          <p:nvSpPr>
            <p:cNvPr id="189" name="Vapaamuotoinen: Muoto 188">
              <a:extLst>
                <a:ext uri="{FF2B5EF4-FFF2-40B4-BE49-F238E27FC236}">
                  <a16:creationId xmlns:a16="http://schemas.microsoft.com/office/drawing/2014/main" id="{1B51F5CD-3BA3-459E-9F65-DF97A4AD735F}"/>
                </a:ext>
              </a:extLst>
            </p:cNvPr>
            <p:cNvSpPr/>
            <p:nvPr/>
          </p:nvSpPr>
          <p:spPr>
            <a:xfrm>
              <a:off x="8326047" y="679490"/>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90" name="Vapaamuotoinen: Muoto 189">
              <a:extLst>
                <a:ext uri="{FF2B5EF4-FFF2-40B4-BE49-F238E27FC236}">
                  <a16:creationId xmlns:a16="http://schemas.microsoft.com/office/drawing/2014/main" id="{9A1FA06F-1CA2-470F-B9DD-CB4B2A6E3FBB}"/>
                </a:ext>
              </a:extLst>
            </p:cNvPr>
            <p:cNvSpPr/>
            <p:nvPr/>
          </p:nvSpPr>
          <p:spPr>
            <a:xfrm>
              <a:off x="7784456" y="677871"/>
              <a:ext cx="95250" cy="95250"/>
            </a:xfrm>
            <a:custGeom>
              <a:avLst/>
              <a:gdLst>
                <a:gd name="connsiteX0" fmla="*/ 93591 w 95250"/>
                <a:gd name="connsiteY0" fmla="*/ 93687 h 95250"/>
                <a:gd name="connsiteX1" fmla="*/ 77696 w 95250"/>
                <a:gd name="connsiteY1" fmla="*/ 93698 h 95250"/>
                <a:gd name="connsiteX2" fmla="*/ 77685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687"/>
                  </a:moveTo>
                  <a:cubicBezTo>
                    <a:pt x="89205" y="98079"/>
                    <a:pt x="82089" y="98084"/>
                    <a:pt x="77696" y="93698"/>
                  </a:cubicBezTo>
                  <a:cubicBezTo>
                    <a:pt x="77692" y="93694"/>
                    <a:pt x="77689" y="93691"/>
                    <a:pt x="77685" y="93687"/>
                  </a:cubicBezTo>
                  <a:lnTo>
                    <a:pt x="10438" y="26345"/>
                  </a:lnTo>
                  <a:cubicBezTo>
                    <a:pt x="6046" y="21952"/>
                    <a:pt x="6046" y="14831"/>
                    <a:pt x="10438" y="10438"/>
                  </a:cubicBezTo>
                  <a:cubicBezTo>
                    <a:pt x="14831" y="6046"/>
                    <a:pt x="21952" y="6046"/>
                    <a:pt x="26345" y="10438"/>
                  </a:cubicBezTo>
                  <a:lnTo>
                    <a:pt x="93687" y="77780"/>
                  </a:lnTo>
                  <a:cubicBezTo>
                    <a:pt x="98079" y="82166"/>
                    <a:pt x="98084" y="89282"/>
                    <a:pt x="93698" y="93675"/>
                  </a:cubicBezTo>
                  <a:cubicBezTo>
                    <a:pt x="93695"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191" name="Vapaamuotoinen: Muoto 190">
              <a:extLst>
                <a:ext uri="{FF2B5EF4-FFF2-40B4-BE49-F238E27FC236}">
                  <a16:creationId xmlns:a16="http://schemas.microsoft.com/office/drawing/2014/main" id="{D2AF11CB-1BDA-4EEE-A471-83A9079C32FF}"/>
                </a:ext>
              </a:extLst>
            </p:cNvPr>
            <p:cNvSpPr/>
            <p:nvPr/>
          </p:nvSpPr>
          <p:spPr>
            <a:xfrm>
              <a:off x="8327381" y="1221177"/>
              <a:ext cx="95250" cy="95250"/>
            </a:xfrm>
            <a:custGeom>
              <a:avLst/>
              <a:gdLst>
                <a:gd name="connsiteX0" fmla="*/ 93972 w 95250"/>
                <a:gd name="connsiteY0" fmla="*/ 93687 h 95250"/>
                <a:gd name="connsiteX1" fmla="*/ 78077 w 95250"/>
                <a:gd name="connsiteY1" fmla="*/ 93698 h 95250"/>
                <a:gd name="connsiteX2" fmla="*/ 78066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972" y="93687"/>
                  </a:moveTo>
                  <a:cubicBezTo>
                    <a:pt x="89586" y="98079"/>
                    <a:pt x="82470" y="98084"/>
                    <a:pt x="78077" y="93698"/>
                  </a:cubicBezTo>
                  <a:cubicBezTo>
                    <a:pt x="78073" y="93694"/>
                    <a:pt x="78069" y="93691"/>
                    <a:pt x="78066" y="93687"/>
                  </a:cubicBezTo>
                  <a:lnTo>
                    <a:pt x="10438" y="26345"/>
                  </a:lnTo>
                  <a:cubicBezTo>
                    <a:pt x="6046" y="21952"/>
                    <a:pt x="6046" y="14831"/>
                    <a:pt x="10438" y="10438"/>
                  </a:cubicBezTo>
                  <a:cubicBezTo>
                    <a:pt x="14831" y="6046"/>
                    <a:pt x="21952" y="6046"/>
                    <a:pt x="26345" y="10438"/>
                  </a:cubicBezTo>
                  <a:lnTo>
                    <a:pt x="93687" y="77780"/>
                  </a:lnTo>
                  <a:cubicBezTo>
                    <a:pt x="98079" y="82166"/>
                    <a:pt x="98084" y="89282"/>
                    <a:pt x="93698" y="93675"/>
                  </a:cubicBezTo>
                  <a:cubicBezTo>
                    <a:pt x="93695"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192" name="Vapaamuotoinen: Muoto 191">
              <a:extLst>
                <a:ext uri="{FF2B5EF4-FFF2-40B4-BE49-F238E27FC236}">
                  <a16:creationId xmlns:a16="http://schemas.microsoft.com/office/drawing/2014/main" id="{B3086AD5-D612-4052-9297-35CB0EAC9CE9}"/>
                </a:ext>
              </a:extLst>
            </p:cNvPr>
            <p:cNvSpPr/>
            <p:nvPr/>
          </p:nvSpPr>
          <p:spPr>
            <a:xfrm>
              <a:off x="8588231" y="1479551"/>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625 h 57150"/>
                <a:gd name="connsiteX4" fmla="*/ 18098 w 57150"/>
                <a:gd name="connsiteY4" fmla="*/ 53912 h 57150"/>
                <a:gd name="connsiteX5" fmla="*/ 34862 w 57150"/>
                <a:gd name="connsiteY5" fmla="*/ 34862 h 57150"/>
                <a:gd name="connsiteX6" fmla="*/ 53912 w 57150"/>
                <a:gd name="connsiteY6" fmla="*/ 18193 h 57150"/>
                <a:gd name="connsiteX7" fmla="*/ 51816 w 57150"/>
                <a:gd name="connsiteY7" fmla="*/ 17050 h 57150"/>
                <a:gd name="connsiteX8" fmla="*/ 30671 w 57150"/>
                <a:gd name="connsiteY8" fmla="*/ 75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668"/>
                    <a:pt x="22670" y="14383"/>
                    <a:pt x="18669" y="18383"/>
                  </a:cubicBezTo>
                  <a:cubicBezTo>
                    <a:pt x="14669" y="22384"/>
                    <a:pt x="10763" y="26575"/>
                    <a:pt x="7144" y="30861"/>
                  </a:cubicBezTo>
                  <a:cubicBezTo>
                    <a:pt x="9628" y="38079"/>
                    <a:pt x="12819" y="45034"/>
                    <a:pt x="16669" y="51625"/>
                  </a:cubicBezTo>
                  <a:lnTo>
                    <a:pt x="18098" y="53912"/>
                  </a:lnTo>
                  <a:cubicBezTo>
                    <a:pt x="23239" y="47182"/>
                    <a:pt x="28840" y="40817"/>
                    <a:pt x="34862" y="34862"/>
                  </a:cubicBezTo>
                  <a:cubicBezTo>
                    <a:pt x="40837" y="28891"/>
                    <a:pt x="47201" y="23323"/>
                    <a:pt x="53912" y="18193"/>
                  </a:cubicBezTo>
                  <a:cubicBezTo>
                    <a:pt x="53165" y="17907"/>
                    <a:pt x="52460" y="17523"/>
                    <a:pt x="51816" y="17050"/>
                  </a:cubicBezTo>
                  <a:cubicBezTo>
                    <a:pt x="45124" y="13137"/>
                    <a:pt x="38036" y="9944"/>
                    <a:pt x="30671" y="7525"/>
                  </a:cubicBezTo>
                </a:path>
              </a:pathLst>
            </a:custGeom>
            <a:solidFill>
              <a:srgbClr val="FFFFFF"/>
            </a:solidFill>
            <a:ln w="9525" cap="flat">
              <a:noFill/>
              <a:prstDash val="solid"/>
              <a:miter/>
            </a:ln>
          </p:spPr>
          <p:txBody>
            <a:bodyPr rtlCol="0" anchor="ctr"/>
            <a:lstStyle/>
            <a:p>
              <a:endParaRPr lang="fi-FI"/>
            </a:p>
          </p:txBody>
        </p:sp>
        <p:sp>
          <p:nvSpPr>
            <p:cNvPr id="193" name="Vapaamuotoinen: Muoto 192">
              <a:extLst>
                <a:ext uri="{FF2B5EF4-FFF2-40B4-BE49-F238E27FC236}">
                  <a16:creationId xmlns:a16="http://schemas.microsoft.com/office/drawing/2014/main" id="{A3A85D4C-1C41-488D-9F4C-09E3EFE92984}"/>
                </a:ext>
              </a:extLst>
            </p:cNvPr>
            <p:cNvSpPr/>
            <p:nvPr/>
          </p:nvSpPr>
          <p:spPr>
            <a:xfrm>
              <a:off x="8658431" y="1549369"/>
              <a:ext cx="95250" cy="95250"/>
            </a:xfrm>
            <a:custGeom>
              <a:avLst/>
              <a:gdLst>
                <a:gd name="connsiteX0" fmla="*/ 80677 w 95250"/>
                <a:gd name="connsiteY0" fmla="*/ 7144 h 95250"/>
                <a:gd name="connsiteX1" fmla="*/ 80677 w 95250"/>
                <a:gd name="connsiteY1" fmla="*/ 7144 h 95250"/>
                <a:gd name="connsiteX2" fmla="*/ 73247 w 95250"/>
                <a:gd name="connsiteY2" fmla="*/ 18478 h 95250"/>
                <a:gd name="connsiteX3" fmla="*/ 72485 w 95250"/>
                <a:gd name="connsiteY3" fmla="*/ 19526 h 95250"/>
                <a:gd name="connsiteX4" fmla="*/ 70104 w 95250"/>
                <a:gd name="connsiteY4" fmla="*/ 22860 h 95250"/>
                <a:gd name="connsiteX5" fmla="*/ 68389 w 95250"/>
                <a:gd name="connsiteY5" fmla="*/ 25146 h 95250"/>
                <a:gd name="connsiteX6" fmla="*/ 64198 w 95250"/>
                <a:gd name="connsiteY6" fmla="*/ 30480 h 95250"/>
                <a:gd name="connsiteX7" fmla="*/ 60769 w 95250"/>
                <a:gd name="connsiteY7" fmla="*/ 60865 h 95250"/>
                <a:gd name="connsiteX8" fmla="*/ 60769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672 w 95250"/>
                <a:gd name="connsiteY12" fmla="*/ 89535 h 95250"/>
                <a:gd name="connsiteX13" fmla="*/ 77343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8"/>
                  </a:cubicBezTo>
                  <a:cubicBezTo>
                    <a:pt x="73017" y="18845"/>
                    <a:pt x="72763" y="19195"/>
                    <a:pt x="72485" y="19526"/>
                  </a:cubicBezTo>
                  <a:lnTo>
                    <a:pt x="70104" y="22860"/>
                  </a:lnTo>
                  <a:lnTo>
                    <a:pt x="68389" y="25146"/>
                  </a:lnTo>
                  <a:cubicBezTo>
                    <a:pt x="67056" y="26956"/>
                    <a:pt x="65627" y="28765"/>
                    <a:pt x="64198" y="30480"/>
                  </a:cubicBezTo>
                  <a:cubicBezTo>
                    <a:pt x="67627" y="43910"/>
                    <a:pt x="66675" y="54959"/>
                    <a:pt x="60769" y="60865"/>
                  </a:cubicBezTo>
                  <a:lnTo>
                    <a:pt x="60769" y="60865"/>
                  </a:lnTo>
                  <a:cubicBezTo>
                    <a:pt x="55054" y="66484"/>
                    <a:pt x="44005" y="67723"/>
                    <a:pt x="30480" y="64294"/>
                  </a:cubicBezTo>
                  <a:cubicBezTo>
                    <a:pt x="23081" y="70306"/>
                    <a:pt x="15285" y="75811"/>
                    <a:pt x="7144" y="80772"/>
                  </a:cubicBezTo>
                  <a:cubicBezTo>
                    <a:pt x="9239" y="81725"/>
                    <a:pt x="11239" y="82486"/>
                    <a:pt x="13335" y="83248"/>
                  </a:cubicBezTo>
                  <a:cubicBezTo>
                    <a:pt x="23328" y="87175"/>
                    <a:pt x="33937" y="89303"/>
                    <a:pt x="44672" y="89535"/>
                  </a:cubicBezTo>
                  <a:cubicBezTo>
                    <a:pt x="56778" y="90039"/>
                    <a:pt x="68570" y="85605"/>
                    <a:pt x="77343" y="77248"/>
                  </a:cubicBezTo>
                  <a:cubicBezTo>
                    <a:pt x="92297" y="62198"/>
                    <a:pt x="93345" y="36385"/>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194" name="Vapaamuotoinen: Muoto 193">
              <a:extLst>
                <a:ext uri="{FF2B5EF4-FFF2-40B4-BE49-F238E27FC236}">
                  <a16:creationId xmlns:a16="http://schemas.microsoft.com/office/drawing/2014/main" id="{0A592FA7-78DE-49A2-9E2E-FBE3B9953854}"/>
                </a:ext>
              </a:extLst>
            </p:cNvPr>
            <p:cNvSpPr/>
            <p:nvPr/>
          </p:nvSpPr>
          <p:spPr>
            <a:xfrm>
              <a:off x="8550575" y="1549083"/>
              <a:ext cx="95250" cy="95250"/>
            </a:xfrm>
            <a:custGeom>
              <a:avLst/>
              <a:gdLst>
                <a:gd name="connsiteX0" fmla="*/ 35465 w 95250"/>
                <a:gd name="connsiteY0" fmla="*/ 60960 h 95250"/>
                <a:gd name="connsiteX1" fmla="*/ 32036 w 95250"/>
                <a:gd name="connsiteY1" fmla="*/ 30671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465" y="60960"/>
                  </a:moveTo>
                  <a:cubicBezTo>
                    <a:pt x="29560" y="55150"/>
                    <a:pt x="28607" y="44101"/>
                    <a:pt x="32036" y="30671"/>
                  </a:cubicBezTo>
                  <a:cubicBezTo>
                    <a:pt x="26092" y="23219"/>
                    <a:pt x="20681" y="15357"/>
                    <a:pt x="15844" y="7144"/>
                  </a:cubicBezTo>
                  <a:cubicBezTo>
                    <a:pt x="3271" y="36481"/>
                    <a:pt x="4223" y="62294"/>
                    <a:pt x="19368" y="77438"/>
                  </a:cubicBezTo>
                  <a:cubicBezTo>
                    <a:pt x="34513" y="92583"/>
                    <a:pt x="60230" y="93440"/>
                    <a:pt x="89472" y="80963"/>
                  </a:cubicBezTo>
                  <a:cubicBezTo>
                    <a:pt x="81325" y="76011"/>
                    <a:pt x="73528" y="70505"/>
                    <a:pt x="66136" y="64484"/>
                  </a:cubicBezTo>
                  <a:cubicBezTo>
                    <a:pt x="52705" y="67913"/>
                    <a:pt x="41752" y="66866"/>
                    <a:pt x="35846" y="60960"/>
                  </a:cubicBezTo>
                </a:path>
              </a:pathLst>
            </a:custGeom>
            <a:solidFill>
              <a:srgbClr val="FFFFFF"/>
            </a:solidFill>
            <a:ln w="9525" cap="flat">
              <a:noFill/>
              <a:prstDash val="solid"/>
              <a:miter/>
            </a:ln>
          </p:spPr>
          <p:txBody>
            <a:bodyPr rtlCol="0" anchor="ctr"/>
            <a:lstStyle/>
            <a:p>
              <a:endParaRPr lang="fi-FI"/>
            </a:p>
          </p:txBody>
        </p:sp>
        <p:sp>
          <p:nvSpPr>
            <p:cNvPr id="195" name="Vapaamuotoinen: Muoto 194">
              <a:extLst>
                <a:ext uri="{FF2B5EF4-FFF2-40B4-BE49-F238E27FC236}">
                  <a16:creationId xmlns:a16="http://schemas.microsoft.com/office/drawing/2014/main" id="{016F17EC-C67A-4809-8E25-A6C01F961DD4}"/>
                </a:ext>
              </a:extLst>
            </p:cNvPr>
            <p:cNvSpPr/>
            <p:nvPr/>
          </p:nvSpPr>
          <p:spPr>
            <a:xfrm>
              <a:off x="8550574" y="1441103"/>
              <a:ext cx="200025" cy="180975"/>
            </a:xfrm>
            <a:custGeom>
              <a:avLst/>
              <a:gdLst>
                <a:gd name="connsiteX0" fmla="*/ 178818 w 200025"/>
                <a:gd name="connsiteY0" fmla="*/ 108742 h 180975"/>
                <a:gd name="connsiteX1" fmla="*/ 185009 w 200025"/>
                <a:gd name="connsiteY1" fmla="*/ 19684 h 180975"/>
                <a:gd name="connsiteX2" fmla="*/ 101951 w 200025"/>
                <a:gd name="connsiteY2" fmla="*/ 22446 h 180975"/>
                <a:gd name="connsiteX3" fmla="*/ 18988 w 200025"/>
                <a:gd name="connsiteY3" fmla="*/ 19684 h 180975"/>
                <a:gd name="connsiteX4" fmla="*/ 24608 w 200025"/>
                <a:gd name="connsiteY4" fmla="*/ 107885 h 180975"/>
                <a:gd name="connsiteX5" fmla="*/ 95760 w 200025"/>
                <a:gd name="connsiteY5" fmla="*/ 179418 h 180975"/>
                <a:gd name="connsiteX6" fmla="*/ 97855 w 200025"/>
                <a:gd name="connsiteY6" fmla="*/ 180466 h 180975"/>
                <a:gd name="connsiteX7" fmla="*/ 100618 w 200025"/>
                <a:gd name="connsiteY7" fmla="*/ 181132 h 180975"/>
                <a:gd name="connsiteX8" fmla="*/ 101570 w 200025"/>
                <a:gd name="connsiteY8" fmla="*/ 181132 h 180975"/>
                <a:gd name="connsiteX9" fmla="*/ 107571 w 200025"/>
                <a:gd name="connsiteY9" fmla="*/ 179513 h 180975"/>
                <a:gd name="connsiteX10" fmla="*/ 147195 w 200025"/>
                <a:gd name="connsiteY10" fmla="*/ 148271 h 180975"/>
                <a:gd name="connsiteX11" fmla="*/ 178437 w 200025"/>
                <a:gd name="connsiteY11" fmla="*/ 108647 h 180975"/>
                <a:gd name="connsiteX12" fmla="*/ 101570 w 200025"/>
                <a:gd name="connsiteY12" fmla="*/ 156272 h 180975"/>
                <a:gd name="connsiteX13" fmla="*/ 44420 w 200025"/>
                <a:gd name="connsiteY13" fmla="*/ 96455 h 180975"/>
                <a:gd name="connsiteX14" fmla="*/ 34895 w 200025"/>
                <a:gd name="connsiteY14" fmla="*/ 36543 h 180975"/>
                <a:gd name="connsiteX15" fmla="*/ 51183 w 200025"/>
                <a:gd name="connsiteY15" fmla="*/ 31114 h 180975"/>
                <a:gd name="connsiteX16" fmla="*/ 96332 w 200025"/>
                <a:gd name="connsiteY16" fmla="*/ 46639 h 180975"/>
                <a:gd name="connsiteX17" fmla="*/ 96331 w 200025"/>
                <a:gd name="connsiteY17" fmla="*/ 46639 h 180975"/>
                <a:gd name="connsiteX18" fmla="*/ 111667 w 200025"/>
                <a:gd name="connsiteY18" fmla="*/ 57022 h 180975"/>
                <a:gd name="connsiteX19" fmla="*/ 111667 w 200025"/>
                <a:gd name="connsiteY19" fmla="*/ 57022 h 180975"/>
                <a:gd name="connsiteX20" fmla="*/ 124621 w 200025"/>
                <a:gd name="connsiteY20" fmla="*/ 67975 h 180975"/>
                <a:gd name="connsiteX21" fmla="*/ 126335 w 200025"/>
                <a:gd name="connsiteY21" fmla="*/ 69499 h 180975"/>
                <a:gd name="connsiteX22" fmla="*/ 126811 w 200025"/>
                <a:gd name="connsiteY22" fmla="*/ 70071 h 180975"/>
                <a:gd name="connsiteX23" fmla="*/ 130526 w 200025"/>
                <a:gd name="connsiteY23" fmla="*/ 73690 h 180975"/>
                <a:gd name="connsiteX24" fmla="*/ 147385 w 200025"/>
                <a:gd name="connsiteY24" fmla="*/ 92740 h 180975"/>
                <a:gd name="connsiteX25" fmla="*/ 148338 w 200025"/>
                <a:gd name="connsiteY25" fmla="*/ 91121 h 180975"/>
                <a:gd name="connsiteX26" fmla="*/ 158720 w 200025"/>
                <a:gd name="connsiteY26" fmla="*/ 69404 h 180975"/>
                <a:gd name="connsiteX27" fmla="*/ 147195 w 200025"/>
                <a:gd name="connsiteY27" fmla="*/ 56926 h 180975"/>
                <a:gd name="connsiteX28" fmla="*/ 145290 w 200025"/>
                <a:gd name="connsiteY28" fmla="*/ 55021 h 180975"/>
                <a:gd name="connsiteX29" fmla="*/ 141861 w 200025"/>
                <a:gd name="connsiteY29" fmla="*/ 51783 h 180975"/>
                <a:gd name="connsiteX30" fmla="*/ 140051 w 200025"/>
                <a:gd name="connsiteY30" fmla="*/ 50068 h 180975"/>
                <a:gd name="connsiteX31" fmla="*/ 135670 w 200025"/>
                <a:gd name="connsiteY31" fmla="*/ 46258 h 180975"/>
                <a:gd name="connsiteX32" fmla="*/ 135098 w 200025"/>
                <a:gd name="connsiteY32" fmla="*/ 45687 h 180975"/>
                <a:gd name="connsiteX33" fmla="*/ 135098 w 200025"/>
                <a:gd name="connsiteY33" fmla="*/ 45687 h 180975"/>
                <a:gd name="connsiteX34" fmla="*/ 124621 w 200025"/>
                <a:gd name="connsiteY34" fmla="*/ 37210 h 180975"/>
                <a:gd name="connsiteX35" fmla="*/ 168150 w 200025"/>
                <a:gd name="connsiteY35" fmla="*/ 36257 h 180975"/>
                <a:gd name="connsiteX36" fmla="*/ 158625 w 200025"/>
                <a:gd name="connsiteY36" fmla="*/ 96836 h 180975"/>
                <a:gd name="connsiteX37" fmla="*/ 130812 w 200025"/>
                <a:gd name="connsiteY37" fmla="*/ 131983 h 180975"/>
                <a:gd name="connsiteX38" fmla="*/ 101666 w 200025"/>
                <a:gd name="connsiteY38" fmla="*/ 15598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818" y="108742"/>
                  </a:moveTo>
                  <a:cubicBezTo>
                    <a:pt x="200821" y="72071"/>
                    <a:pt x="203202" y="37876"/>
                    <a:pt x="185009" y="19684"/>
                  </a:cubicBezTo>
                  <a:cubicBezTo>
                    <a:pt x="166817" y="1491"/>
                    <a:pt x="136336" y="3682"/>
                    <a:pt x="101951" y="22446"/>
                  </a:cubicBezTo>
                  <a:cubicBezTo>
                    <a:pt x="67566" y="3396"/>
                    <a:pt x="36229" y="2539"/>
                    <a:pt x="18988" y="19684"/>
                  </a:cubicBezTo>
                  <a:cubicBezTo>
                    <a:pt x="1748" y="36829"/>
                    <a:pt x="3082" y="71500"/>
                    <a:pt x="24608" y="107885"/>
                  </a:cubicBezTo>
                  <a:cubicBezTo>
                    <a:pt x="42254" y="137084"/>
                    <a:pt x="66656" y="161617"/>
                    <a:pt x="95760" y="179418"/>
                  </a:cubicBezTo>
                  <a:cubicBezTo>
                    <a:pt x="96408" y="179860"/>
                    <a:pt x="97113" y="180213"/>
                    <a:pt x="97855" y="180466"/>
                  </a:cubicBezTo>
                  <a:cubicBezTo>
                    <a:pt x="98738" y="180825"/>
                    <a:pt x="99669" y="181049"/>
                    <a:pt x="100618" y="181132"/>
                  </a:cubicBezTo>
                  <a:lnTo>
                    <a:pt x="101570" y="181132"/>
                  </a:lnTo>
                  <a:cubicBezTo>
                    <a:pt x="103682" y="181162"/>
                    <a:pt x="105761" y="180601"/>
                    <a:pt x="107571" y="179513"/>
                  </a:cubicBezTo>
                  <a:cubicBezTo>
                    <a:pt x="122017" y="170773"/>
                    <a:pt x="135326" y="160280"/>
                    <a:pt x="147195" y="148271"/>
                  </a:cubicBezTo>
                  <a:cubicBezTo>
                    <a:pt x="159187" y="136388"/>
                    <a:pt x="169680" y="123081"/>
                    <a:pt x="178437" y="108647"/>
                  </a:cubicBezTo>
                  <a:moveTo>
                    <a:pt x="101570" y="156272"/>
                  </a:moveTo>
                  <a:cubicBezTo>
                    <a:pt x="78445" y="140669"/>
                    <a:pt x="58953" y="120267"/>
                    <a:pt x="44420" y="96455"/>
                  </a:cubicBezTo>
                  <a:cubicBezTo>
                    <a:pt x="29085" y="70452"/>
                    <a:pt x="25370" y="46449"/>
                    <a:pt x="34895" y="36543"/>
                  </a:cubicBezTo>
                  <a:cubicBezTo>
                    <a:pt x="39376" y="32621"/>
                    <a:pt x="45245" y="30665"/>
                    <a:pt x="51183" y="31114"/>
                  </a:cubicBezTo>
                  <a:cubicBezTo>
                    <a:pt x="67286" y="32473"/>
                    <a:pt x="82799" y="37807"/>
                    <a:pt x="96332" y="46639"/>
                  </a:cubicBezTo>
                  <a:lnTo>
                    <a:pt x="96331" y="46639"/>
                  </a:lnTo>
                  <a:cubicBezTo>
                    <a:pt x="101189" y="49687"/>
                    <a:pt x="106904" y="53402"/>
                    <a:pt x="111667" y="57022"/>
                  </a:cubicBezTo>
                  <a:lnTo>
                    <a:pt x="111667" y="57022"/>
                  </a:lnTo>
                  <a:cubicBezTo>
                    <a:pt x="116048" y="60451"/>
                    <a:pt x="120430" y="64070"/>
                    <a:pt x="124621" y="67975"/>
                  </a:cubicBezTo>
                  <a:lnTo>
                    <a:pt x="126335" y="69499"/>
                  </a:lnTo>
                  <a:lnTo>
                    <a:pt x="126811" y="70071"/>
                  </a:lnTo>
                  <a:lnTo>
                    <a:pt x="130526" y="73690"/>
                  </a:lnTo>
                  <a:cubicBezTo>
                    <a:pt x="136555" y="79666"/>
                    <a:pt x="142187" y="86030"/>
                    <a:pt x="147385" y="92740"/>
                  </a:cubicBezTo>
                  <a:lnTo>
                    <a:pt x="148338" y="91121"/>
                  </a:lnTo>
                  <a:cubicBezTo>
                    <a:pt x="152592" y="84289"/>
                    <a:pt x="156074" y="77005"/>
                    <a:pt x="158720" y="69404"/>
                  </a:cubicBezTo>
                  <a:cubicBezTo>
                    <a:pt x="155101" y="65118"/>
                    <a:pt x="151291" y="60927"/>
                    <a:pt x="147195" y="56926"/>
                  </a:cubicBezTo>
                  <a:lnTo>
                    <a:pt x="145290" y="55021"/>
                  </a:lnTo>
                  <a:lnTo>
                    <a:pt x="141861" y="51783"/>
                  </a:lnTo>
                  <a:lnTo>
                    <a:pt x="140051" y="50068"/>
                  </a:lnTo>
                  <a:lnTo>
                    <a:pt x="135670" y="46258"/>
                  </a:lnTo>
                  <a:lnTo>
                    <a:pt x="135098" y="45687"/>
                  </a:lnTo>
                  <a:lnTo>
                    <a:pt x="135098" y="45687"/>
                  </a:lnTo>
                  <a:cubicBezTo>
                    <a:pt x="131669" y="42734"/>
                    <a:pt x="128145" y="39877"/>
                    <a:pt x="124621" y="37210"/>
                  </a:cubicBezTo>
                  <a:cubicBezTo>
                    <a:pt x="143671" y="29209"/>
                    <a:pt x="160339" y="28542"/>
                    <a:pt x="168150" y="36257"/>
                  </a:cubicBezTo>
                  <a:cubicBezTo>
                    <a:pt x="178151" y="45782"/>
                    <a:pt x="174246" y="70547"/>
                    <a:pt x="158625" y="96836"/>
                  </a:cubicBezTo>
                  <a:cubicBezTo>
                    <a:pt x="150840" y="109655"/>
                    <a:pt x="141498" y="121460"/>
                    <a:pt x="130812" y="131983"/>
                  </a:cubicBezTo>
                  <a:cubicBezTo>
                    <a:pt x="121926" y="140941"/>
                    <a:pt x="112161" y="148983"/>
                    <a:pt x="101666" y="155986"/>
                  </a:cubicBezTo>
                </a:path>
              </a:pathLst>
            </a:custGeom>
            <a:solidFill>
              <a:srgbClr val="FFFFFF"/>
            </a:solidFill>
            <a:ln w="9525" cap="flat">
              <a:noFill/>
              <a:prstDash val="solid"/>
              <a:miter/>
            </a:ln>
          </p:spPr>
          <p:txBody>
            <a:bodyPr rtlCol="0" anchor="ctr"/>
            <a:lstStyle/>
            <a:p>
              <a:endParaRPr lang="fi-FI"/>
            </a:p>
          </p:txBody>
        </p:sp>
        <p:sp>
          <p:nvSpPr>
            <p:cNvPr id="196" name="Vapaamuotoinen: Muoto 195">
              <a:extLst>
                <a:ext uri="{FF2B5EF4-FFF2-40B4-BE49-F238E27FC236}">
                  <a16:creationId xmlns:a16="http://schemas.microsoft.com/office/drawing/2014/main" id="{6986C82E-BAAB-4C66-B47C-37ED6AEE2E84}"/>
                </a:ext>
              </a:extLst>
            </p:cNvPr>
            <p:cNvSpPr/>
            <p:nvPr/>
          </p:nvSpPr>
          <p:spPr>
            <a:xfrm>
              <a:off x="8870673" y="1222796"/>
              <a:ext cx="95250" cy="95250"/>
            </a:xfrm>
            <a:custGeom>
              <a:avLst/>
              <a:gdLst>
                <a:gd name="connsiteX0" fmla="*/ 92367 w 95250"/>
                <a:gd name="connsiteY0" fmla="*/ 26345 h 95250"/>
                <a:gd name="connsiteX1" fmla="*/ 25026 w 95250"/>
                <a:gd name="connsiteY1" fmla="*/ 93591 h 95250"/>
                <a:gd name="connsiteX2" fmla="*/ 9317 w 95250"/>
                <a:gd name="connsiteY2" fmla="*/ 91167 h 95250"/>
                <a:gd name="connsiteX3" fmla="*/ 9119 w 95250"/>
                <a:gd name="connsiteY3" fmla="*/ 78161 h 95250"/>
                <a:gd name="connsiteX4" fmla="*/ 76746 w 95250"/>
                <a:gd name="connsiteY4" fmla="*/ 10438 h 95250"/>
                <a:gd name="connsiteX5" fmla="*/ 92653 w 95250"/>
                <a:gd name="connsiteY5" fmla="*/ 10438 h 95250"/>
                <a:gd name="connsiteX6" fmla="*/ 92653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2367" y="26345"/>
                  </a:moveTo>
                  <a:lnTo>
                    <a:pt x="25026" y="93591"/>
                  </a:lnTo>
                  <a:cubicBezTo>
                    <a:pt x="20018" y="97260"/>
                    <a:pt x="12985" y="96174"/>
                    <a:pt x="9317" y="91167"/>
                  </a:cubicBezTo>
                  <a:cubicBezTo>
                    <a:pt x="6494" y="87314"/>
                    <a:pt x="6415" y="82098"/>
                    <a:pt x="9119" y="78161"/>
                  </a:cubicBezTo>
                  <a:lnTo>
                    <a:pt x="76746" y="10438"/>
                  </a:lnTo>
                  <a:cubicBezTo>
                    <a:pt x="81139" y="6046"/>
                    <a:pt x="88261" y="6046"/>
                    <a:pt x="92653" y="10438"/>
                  </a:cubicBezTo>
                  <a:cubicBezTo>
                    <a:pt x="97046" y="14831"/>
                    <a:pt x="97046" y="21952"/>
                    <a:pt x="92653" y="26345"/>
                  </a:cubicBezTo>
                </a:path>
              </a:pathLst>
            </a:custGeom>
            <a:solidFill>
              <a:srgbClr val="FFFFFF"/>
            </a:solidFill>
            <a:ln w="9525" cap="flat">
              <a:noFill/>
              <a:prstDash val="solid"/>
              <a:miter/>
            </a:ln>
          </p:spPr>
          <p:txBody>
            <a:bodyPr rtlCol="0" anchor="ctr"/>
            <a:lstStyle/>
            <a:p>
              <a:endParaRPr lang="fi-FI"/>
            </a:p>
          </p:txBody>
        </p:sp>
        <p:sp>
          <p:nvSpPr>
            <p:cNvPr id="197" name="Vapaamuotoinen: Muoto 196">
              <a:extLst>
                <a:ext uri="{FF2B5EF4-FFF2-40B4-BE49-F238E27FC236}">
                  <a16:creationId xmlns:a16="http://schemas.microsoft.com/office/drawing/2014/main" id="{D6C6391E-B159-48E0-9CED-3BD4D22D75E2}"/>
                </a:ext>
              </a:extLst>
            </p:cNvPr>
            <p:cNvSpPr/>
            <p:nvPr/>
          </p:nvSpPr>
          <p:spPr>
            <a:xfrm>
              <a:off x="8870973" y="1764483"/>
              <a:ext cx="95250" cy="95250"/>
            </a:xfrm>
            <a:custGeom>
              <a:avLst/>
              <a:gdLst>
                <a:gd name="connsiteX0" fmla="*/ 93591 w 95250"/>
                <a:gd name="connsiteY0" fmla="*/ 93591 h 95250"/>
                <a:gd name="connsiteX1" fmla="*/ 77832 w 95250"/>
                <a:gd name="connsiteY1" fmla="*/ 93739 h 95250"/>
                <a:gd name="connsiteX2" fmla="*/ 77685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685 h 95250"/>
                <a:gd name="connsiteX7" fmla="*/ 93603 w 95250"/>
                <a:gd name="connsiteY7" fmla="*/ 93580 h 95250"/>
                <a:gd name="connsiteX8" fmla="*/ 93591 w 95250"/>
                <a:gd name="connsiteY8" fmla="*/ 93592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591"/>
                  </a:moveTo>
                  <a:cubicBezTo>
                    <a:pt x="89280" y="97984"/>
                    <a:pt x="82224" y="98050"/>
                    <a:pt x="77832" y="93739"/>
                  </a:cubicBezTo>
                  <a:cubicBezTo>
                    <a:pt x="77782" y="93690"/>
                    <a:pt x="77733" y="93641"/>
                    <a:pt x="77685" y="93591"/>
                  </a:cubicBezTo>
                  <a:lnTo>
                    <a:pt x="10438" y="26345"/>
                  </a:lnTo>
                  <a:cubicBezTo>
                    <a:pt x="6046" y="21952"/>
                    <a:pt x="6046" y="14831"/>
                    <a:pt x="10438" y="10438"/>
                  </a:cubicBezTo>
                  <a:cubicBezTo>
                    <a:pt x="14831" y="6046"/>
                    <a:pt x="21952" y="6046"/>
                    <a:pt x="26345" y="10438"/>
                  </a:cubicBezTo>
                  <a:lnTo>
                    <a:pt x="93591" y="77685"/>
                  </a:lnTo>
                  <a:cubicBezTo>
                    <a:pt x="97984" y="82071"/>
                    <a:pt x="97989" y="89187"/>
                    <a:pt x="93603" y="93580"/>
                  </a:cubicBezTo>
                  <a:cubicBezTo>
                    <a:pt x="93599" y="93584"/>
                    <a:pt x="93595" y="93588"/>
                    <a:pt x="93591" y="93592"/>
                  </a:cubicBezTo>
                </a:path>
              </a:pathLst>
            </a:custGeom>
            <a:solidFill>
              <a:srgbClr val="FFFFFF"/>
            </a:solidFill>
            <a:ln w="9525" cap="flat">
              <a:noFill/>
              <a:prstDash val="solid"/>
              <a:miter/>
            </a:ln>
          </p:spPr>
          <p:txBody>
            <a:bodyPr rtlCol="0" anchor="ctr"/>
            <a:lstStyle/>
            <a:p>
              <a:endParaRPr lang="fi-FI"/>
            </a:p>
          </p:txBody>
        </p:sp>
        <p:sp>
          <p:nvSpPr>
            <p:cNvPr id="198" name="Vapaamuotoinen: Muoto 197">
              <a:extLst>
                <a:ext uri="{FF2B5EF4-FFF2-40B4-BE49-F238E27FC236}">
                  <a16:creationId xmlns:a16="http://schemas.microsoft.com/office/drawing/2014/main" id="{AA791312-08F7-45A8-9D57-49F17F6E7D8B}"/>
                </a:ext>
              </a:extLst>
            </p:cNvPr>
            <p:cNvSpPr/>
            <p:nvPr/>
          </p:nvSpPr>
          <p:spPr>
            <a:xfrm>
              <a:off x="9136776" y="2017713"/>
              <a:ext cx="57150" cy="57150"/>
            </a:xfrm>
            <a:custGeom>
              <a:avLst/>
              <a:gdLst>
                <a:gd name="connsiteX0" fmla="*/ 30766 w 57150"/>
                <a:gd name="connsiteY0" fmla="*/ 7144 h 57150"/>
                <a:gd name="connsiteX1" fmla="*/ 18669 w 57150"/>
                <a:gd name="connsiteY1" fmla="*/ 18383 h 57150"/>
                <a:gd name="connsiteX2" fmla="*/ 7144 w 57150"/>
                <a:gd name="connsiteY2" fmla="*/ 30766 h 57150"/>
                <a:gd name="connsiteX3" fmla="*/ 16669 w 57150"/>
                <a:gd name="connsiteY3" fmla="*/ 51625 h 57150"/>
                <a:gd name="connsiteX4" fmla="*/ 18002 w 57150"/>
                <a:gd name="connsiteY4" fmla="*/ 53912 h 57150"/>
                <a:gd name="connsiteX5" fmla="*/ 34861 w 57150"/>
                <a:gd name="connsiteY5" fmla="*/ 34862 h 57150"/>
                <a:gd name="connsiteX6" fmla="*/ 53911 w 57150"/>
                <a:gd name="connsiteY6" fmla="*/ 18288 h 57150"/>
                <a:gd name="connsiteX7" fmla="*/ 51816 w 57150"/>
                <a:gd name="connsiteY7" fmla="*/ 17145 h 57150"/>
                <a:gd name="connsiteX8" fmla="*/ 30671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670" y="14383"/>
                    <a:pt x="18669" y="18383"/>
                  </a:cubicBezTo>
                  <a:cubicBezTo>
                    <a:pt x="14669" y="22384"/>
                    <a:pt x="10763" y="26575"/>
                    <a:pt x="7144" y="30766"/>
                  </a:cubicBezTo>
                  <a:cubicBezTo>
                    <a:pt x="9527" y="38054"/>
                    <a:pt x="12722" y="45051"/>
                    <a:pt x="16669" y="51625"/>
                  </a:cubicBezTo>
                  <a:cubicBezTo>
                    <a:pt x="16669" y="52388"/>
                    <a:pt x="17621" y="53150"/>
                    <a:pt x="18002" y="53912"/>
                  </a:cubicBezTo>
                  <a:cubicBezTo>
                    <a:pt x="23203" y="47202"/>
                    <a:pt x="28834" y="40839"/>
                    <a:pt x="34861" y="34862"/>
                  </a:cubicBezTo>
                  <a:cubicBezTo>
                    <a:pt x="40860" y="28946"/>
                    <a:pt x="47223" y="23411"/>
                    <a:pt x="53911" y="18288"/>
                  </a:cubicBezTo>
                  <a:lnTo>
                    <a:pt x="51816" y="17145"/>
                  </a:lnTo>
                  <a:cubicBezTo>
                    <a:pt x="45132" y="13215"/>
                    <a:pt x="38042" y="10021"/>
                    <a:pt x="30671" y="7620"/>
                  </a:cubicBezTo>
                </a:path>
              </a:pathLst>
            </a:custGeom>
            <a:solidFill>
              <a:srgbClr val="FFFFFF"/>
            </a:solidFill>
            <a:ln w="9525" cap="flat">
              <a:noFill/>
              <a:prstDash val="solid"/>
              <a:miter/>
            </a:ln>
          </p:spPr>
          <p:txBody>
            <a:bodyPr rtlCol="0" anchor="ctr"/>
            <a:lstStyle/>
            <a:p>
              <a:endParaRPr lang="fi-FI"/>
            </a:p>
          </p:txBody>
        </p:sp>
        <p:sp>
          <p:nvSpPr>
            <p:cNvPr id="199" name="Vapaamuotoinen: Muoto 198">
              <a:extLst>
                <a:ext uri="{FF2B5EF4-FFF2-40B4-BE49-F238E27FC236}">
                  <a16:creationId xmlns:a16="http://schemas.microsoft.com/office/drawing/2014/main" id="{AEF4CEFF-C045-49F9-A782-3E03F3C7A6FD}"/>
                </a:ext>
              </a:extLst>
            </p:cNvPr>
            <p:cNvSpPr/>
            <p:nvPr/>
          </p:nvSpPr>
          <p:spPr>
            <a:xfrm>
              <a:off x="9206975" y="2087055"/>
              <a:ext cx="95250" cy="95250"/>
            </a:xfrm>
            <a:custGeom>
              <a:avLst/>
              <a:gdLst>
                <a:gd name="connsiteX0" fmla="*/ 80677 w 95250"/>
                <a:gd name="connsiteY0" fmla="*/ 7525 h 95250"/>
                <a:gd name="connsiteX1" fmla="*/ 80677 w 95250"/>
                <a:gd name="connsiteY1" fmla="*/ 7525 h 95250"/>
                <a:gd name="connsiteX2" fmla="*/ 73247 w 95250"/>
                <a:gd name="connsiteY2" fmla="*/ 18859 h 95250"/>
                <a:gd name="connsiteX3" fmla="*/ 72485 w 95250"/>
                <a:gd name="connsiteY3" fmla="*/ 19907 h 95250"/>
                <a:gd name="connsiteX4" fmla="*/ 70104 w 95250"/>
                <a:gd name="connsiteY4" fmla="*/ 23241 h 95250"/>
                <a:gd name="connsiteX5" fmla="*/ 68389 w 95250"/>
                <a:gd name="connsiteY5" fmla="*/ 25527 h 95250"/>
                <a:gd name="connsiteX6" fmla="*/ 64198 w 95250"/>
                <a:gd name="connsiteY6" fmla="*/ 30861 h 95250"/>
                <a:gd name="connsiteX7" fmla="*/ 60674 w 95250"/>
                <a:gd name="connsiteY7" fmla="*/ 61246 h 95250"/>
                <a:gd name="connsiteX8" fmla="*/ 60674 w 95250"/>
                <a:gd name="connsiteY8" fmla="*/ 61246 h 95250"/>
                <a:gd name="connsiteX9" fmla="*/ 30385 w 95250"/>
                <a:gd name="connsiteY9" fmla="*/ 64675 h 95250"/>
                <a:gd name="connsiteX10" fmla="*/ 7144 w 95250"/>
                <a:gd name="connsiteY10" fmla="*/ 80677 h 95250"/>
                <a:gd name="connsiteX11" fmla="*/ 13335 w 95250"/>
                <a:gd name="connsiteY11" fmla="*/ 83153 h 95250"/>
                <a:gd name="connsiteX12" fmla="*/ 44577 w 95250"/>
                <a:gd name="connsiteY12" fmla="*/ 89440 h 95250"/>
                <a:gd name="connsiteX13" fmla="*/ 77248 w 95250"/>
                <a:gd name="connsiteY13" fmla="*/ 77153 h 95250"/>
                <a:gd name="connsiteX14" fmla="*/ 80867 w 95250"/>
                <a:gd name="connsiteY14" fmla="*/ 7144 h 95250"/>
                <a:gd name="connsiteX15" fmla="*/ 80867 w 95250"/>
                <a:gd name="connsiteY15" fmla="*/ 714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525"/>
                  </a:moveTo>
                  <a:lnTo>
                    <a:pt x="80677" y="7525"/>
                  </a:lnTo>
                  <a:cubicBezTo>
                    <a:pt x="78296" y="11335"/>
                    <a:pt x="75819" y="15145"/>
                    <a:pt x="73247" y="18859"/>
                  </a:cubicBezTo>
                  <a:cubicBezTo>
                    <a:pt x="73017" y="19226"/>
                    <a:pt x="72763" y="19576"/>
                    <a:pt x="72485" y="19907"/>
                  </a:cubicBezTo>
                  <a:lnTo>
                    <a:pt x="70104" y="23241"/>
                  </a:lnTo>
                  <a:lnTo>
                    <a:pt x="68389" y="25527"/>
                  </a:lnTo>
                  <a:lnTo>
                    <a:pt x="64198" y="30861"/>
                  </a:lnTo>
                  <a:cubicBezTo>
                    <a:pt x="67628" y="44291"/>
                    <a:pt x="66675" y="55340"/>
                    <a:pt x="60674" y="61246"/>
                  </a:cubicBezTo>
                  <a:lnTo>
                    <a:pt x="60674" y="61246"/>
                  </a:lnTo>
                  <a:cubicBezTo>
                    <a:pt x="54864" y="66866"/>
                    <a:pt x="43910" y="68104"/>
                    <a:pt x="30385" y="64675"/>
                  </a:cubicBezTo>
                  <a:cubicBezTo>
                    <a:pt x="22986" y="70498"/>
                    <a:pt x="15223" y="75843"/>
                    <a:pt x="7144" y="80677"/>
                  </a:cubicBezTo>
                  <a:lnTo>
                    <a:pt x="13335" y="83153"/>
                  </a:lnTo>
                  <a:cubicBezTo>
                    <a:pt x="23296" y="87079"/>
                    <a:pt x="33873" y="89207"/>
                    <a:pt x="44577" y="89440"/>
                  </a:cubicBezTo>
                  <a:cubicBezTo>
                    <a:pt x="56685" y="89955"/>
                    <a:pt x="68480" y="85519"/>
                    <a:pt x="77248" y="77153"/>
                  </a:cubicBezTo>
                  <a:cubicBezTo>
                    <a:pt x="92297" y="62103"/>
                    <a:pt x="93250" y="36290"/>
                    <a:pt x="80867" y="7144"/>
                  </a:cubicBezTo>
                  <a:lnTo>
                    <a:pt x="80867" y="7144"/>
                  </a:lnTo>
                </a:path>
              </a:pathLst>
            </a:custGeom>
            <a:solidFill>
              <a:srgbClr val="FFFFFF"/>
            </a:solidFill>
            <a:ln w="9525" cap="flat">
              <a:noFill/>
              <a:prstDash val="solid"/>
              <a:miter/>
            </a:ln>
          </p:spPr>
          <p:txBody>
            <a:bodyPr rtlCol="0" anchor="ctr"/>
            <a:lstStyle/>
            <a:p>
              <a:endParaRPr lang="fi-FI"/>
            </a:p>
          </p:txBody>
        </p:sp>
        <p:sp>
          <p:nvSpPr>
            <p:cNvPr id="200" name="Vapaamuotoinen: Muoto 199">
              <a:extLst>
                <a:ext uri="{FF2B5EF4-FFF2-40B4-BE49-F238E27FC236}">
                  <a16:creationId xmlns:a16="http://schemas.microsoft.com/office/drawing/2014/main" id="{F61598C5-0AB0-471D-9491-B8C25AD42264}"/>
                </a:ext>
              </a:extLst>
            </p:cNvPr>
            <p:cNvSpPr/>
            <p:nvPr/>
          </p:nvSpPr>
          <p:spPr>
            <a:xfrm>
              <a:off x="9098739" y="2087150"/>
              <a:ext cx="95250" cy="95250"/>
            </a:xfrm>
            <a:custGeom>
              <a:avLst/>
              <a:gdLst>
                <a:gd name="connsiteX0" fmla="*/ 35751 w 95250"/>
                <a:gd name="connsiteY0" fmla="*/ 60960 h 95250"/>
                <a:gd name="connsiteX1" fmla="*/ 32322 w 95250"/>
                <a:gd name="connsiteY1" fmla="*/ 30671 h 95250"/>
                <a:gd name="connsiteX2" fmla="*/ 15844 w 95250"/>
                <a:gd name="connsiteY2" fmla="*/ 7144 h 95250"/>
                <a:gd name="connsiteX3" fmla="*/ 19368 w 95250"/>
                <a:gd name="connsiteY3" fmla="*/ 77438 h 95250"/>
                <a:gd name="connsiteX4" fmla="*/ 89472 w 95250"/>
                <a:gd name="connsiteY4" fmla="*/ 80963 h 95250"/>
                <a:gd name="connsiteX5" fmla="*/ 66135 w 95250"/>
                <a:gd name="connsiteY5" fmla="*/ 64484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150"/>
                    <a:pt x="28988" y="44101"/>
                    <a:pt x="32322" y="30671"/>
                  </a:cubicBezTo>
                  <a:cubicBezTo>
                    <a:pt x="26298" y="23214"/>
                    <a:pt x="20792" y="15354"/>
                    <a:pt x="15844" y="7144"/>
                  </a:cubicBezTo>
                  <a:cubicBezTo>
                    <a:pt x="3271" y="36481"/>
                    <a:pt x="4223" y="62294"/>
                    <a:pt x="19368" y="77438"/>
                  </a:cubicBezTo>
                  <a:cubicBezTo>
                    <a:pt x="34513" y="92583"/>
                    <a:pt x="60230" y="93440"/>
                    <a:pt x="89472" y="80963"/>
                  </a:cubicBezTo>
                  <a:cubicBezTo>
                    <a:pt x="81310" y="76033"/>
                    <a:pt x="73512" y="70526"/>
                    <a:pt x="66135" y="64484"/>
                  </a:cubicBezTo>
                  <a:cubicBezTo>
                    <a:pt x="52705" y="67913"/>
                    <a:pt x="41752" y="66866"/>
                    <a:pt x="35751" y="60960"/>
                  </a:cubicBezTo>
                </a:path>
              </a:pathLst>
            </a:custGeom>
            <a:solidFill>
              <a:srgbClr val="FFFFFF"/>
            </a:solidFill>
            <a:ln w="9525" cap="flat">
              <a:noFill/>
              <a:prstDash val="solid"/>
              <a:miter/>
            </a:ln>
          </p:spPr>
          <p:txBody>
            <a:bodyPr rtlCol="0" anchor="ctr"/>
            <a:lstStyle/>
            <a:p>
              <a:endParaRPr lang="fi-FI"/>
            </a:p>
          </p:txBody>
        </p:sp>
        <p:sp>
          <p:nvSpPr>
            <p:cNvPr id="201" name="Vapaamuotoinen: Muoto 200">
              <a:extLst>
                <a:ext uri="{FF2B5EF4-FFF2-40B4-BE49-F238E27FC236}">
                  <a16:creationId xmlns:a16="http://schemas.microsoft.com/office/drawing/2014/main" id="{C46D27C2-61BD-49EF-B6EE-BCB262FE1AB9}"/>
                </a:ext>
              </a:extLst>
            </p:cNvPr>
            <p:cNvSpPr/>
            <p:nvPr/>
          </p:nvSpPr>
          <p:spPr>
            <a:xfrm>
              <a:off x="9099064" y="1979170"/>
              <a:ext cx="200025" cy="180975"/>
            </a:xfrm>
            <a:custGeom>
              <a:avLst/>
              <a:gdLst>
                <a:gd name="connsiteX0" fmla="*/ 178872 w 200025"/>
                <a:gd name="connsiteY0" fmla="*/ 108742 h 180975"/>
                <a:gd name="connsiteX1" fmla="*/ 184968 w 200025"/>
                <a:gd name="connsiteY1" fmla="*/ 19684 h 180975"/>
                <a:gd name="connsiteX2" fmla="*/ 102005 w 200025"/>
                <a:gd name="connsiteY2" fmla="*/ 22446 h 180975"/>
                <a:gd name="connsiteX3" fmla="*/ 18947 w 200025"/>
                <a:gd name="connsiteY3" fmla="*/ 19684 h 180975"/>
                <a:gd name="connsiteX4" fmla="*/ 24662 w 200025"/>
                <a:gd name="connsiteY4" fmla="*/ 107885 h 180975"/>
                <a:gd name="connsiteX5" fmla="*/ 96005 w 200025"/>
                <a:gd name="connsiteY5" fmla="*/ 179037 h 180975"/>
                <a:gd name="connsiteX6" fmla="*/ 98100 w 200025"/>
                <a:gd name="connsiteY6" fmla="*/ 180085 h 180975"/>
                <a:gd name="connsiteX7" fmla="*/ 100957 w 200025"/>
                <a:gd name="connsiteY7" fmla="*/ 180751 h 180975"/>
                <a:gd name="connsiteX8" fmla="*/ 102291 w 200025"/>
                <a:gd name="connsiteY8" fmla="*/ 180751 h 180975"/>
                <a:gd name="connsiteX9" fmla="*/ 108292 w 200025"/>
                <a:gd name="connsiteY9" fmla="*/ 179132 h 180975"/>
                <a:gd name="connsiteX10" fmla="*/ 147916 w 200025"/>
                <a:gd name="connsiteY10" fmla="*/ 147890 h 180975"/>
                <a:gd name="connsiteX11" fmla="*/ 179158 w 200025"/>
                <a:gd name="connsiteY11" fmla="*/ 108266 h 180975"/>
                <a:gd name="connsiteX12" fmla="*/ 102291 w 200025"/>
                <a:gd name="connsiteY12" fmla="*/ 155415 h 180975"/>
                <a:gd name="connsiteX13" fmla="*/ 73145 w 200025"/>
                <a:gd name="connsiteY13" fmla="*/ 131412 h 180975"/>
                <a:gd name="connsiteX14" fmla="*/ 44570 w 200025"/>
                <a:gd name="connsiteY14" fmla="*/ 95503 h 180975"/>
                <a:gd name="connsiteX15" fmla="*/ 35045 w 200025"/>
                <a:gd name="connsiteY15" fmla="*/ 35686 h 180975"/>
                <a:gd name="connsiteX16" fmla="*/ 51428 w 200025"/>
                <a:gd name="connsiteY16" fmla="*/ 30256 h 180975"/>
                <a:gd name="connsiteX17" fmla="*/ 96576 w 200025"/>
                <a:gd name="connsiteY17" fmla="*/ 45782 h 180975"/>
                <a:gd name="connsiteX18" fmla="*/ 96576 w 200025"/>
                <a:gd name="connsiteY18" fmla="*/ 45782 h 180975"/>
                <a:gd name="connsiteX19" fmla="*/ 96576 w 200025"/>
                <a:gd name="connsiteY19" fmla="*/ 45782 h 180975"/>
                <a:gd name="connsiteX20" fmla="*/ 111816 w 200025"/>
                <a:gd name="connsiteY20" fmla="*/ 56164 h 180975"/>
                <a:gd name="connsiteX21" fmla="*/ 111816 w 200025"/>
                <a:gd name="connsiteY21" fmla="*/ 56164 h 180975"/>
                <a:gd name="connsiteX22" fmla="*/ 124865 w 200025"/>
                <a:gd name="connsiteY22" fmla="*/ 67118 h 180975"/>
                <a:gd name="connsiteX23" fmla="*/ 126485 w 200025"/>
                <a:gd name="connsiteY23" fmla="*/ 68642 h 180975"/>
                <a:gd name="connsiteX24" fmla="*/ 127056 w 200025"/>
                <a:gd name="connsiteY24" fmla="*/ 69214 h 180975"/>
                <a:gd name="connsiteX25" fmla="*/ 130771 w 200025"/>
                <a:gd name="connsiteY25" fmla="*/ 72738 h 180975"/>
                <a:gd name="connsiteX26" fmla="*/ 147535 w 200025"/>
                <a:gd name="connsiteY26" fmla="*/ 91788 h 180975"/>
                <a:gd name="connsiteX27" fmla="*/ 148582 w 200025"/>
                <a:gd name="connsiteY27" fmla="*/ 90169 h 180975"/>
                <a:gd name="connsiteX28" fmla="*/ 158774 w 200025"/>
                <a:gd name="connsiteY28" fmla="*/ 68737 h 180975"/>
                <a:gd name="connsiteX29" fmla="*/ 147249 w 200025"/>
                <a:gd name="connsiteY29" fmla="*/ 56260 h 180975"/>
                <a:gd name="connsiteX30" fmla="*/ 145249 w 200025"/>
                <a:gd name="connsiteY30" fmla="*/ 54355 h 180975"/>
                <a:gd name="connsiteX31" fmla="*/ 141820 w 200025"/>
                <a:gd name="connsiteY31" fmla="*/ 51021 h 180975"/>
                <a:gd name="connsiteX32" fmla="*/ 140010 w 200025"/>
                <a:gd name="connsiteY32" fmla="*/ 49402 h 180975"/>
                <a:gd name="connsiteX33" fmla="*/ 135724 w 200025"/>
                <a:gd name="connsiteY33" fmla="*/ 45496 h 180975"/>
                <a:gd name="connsiteX34" fmla="*/ 135057 w 200025"/>
                <a:gd name="connsiteY34" fmla="*/ 45496 h 180975"/>
                <a:gd name="connsiteX35" fmla="*/ 135057 w 200025"/>
                <a:gd name="connsiteY35" fmla="*/ 45496 h 180975"/>
                <a:gd name="connsiteX36" fmla="*/ 124675 w 200025"/>
                <a:gd name="connsiteY36" fmla="*/ 37019 h 180975"/>
                <a:gd name="connsiteX37" fmla="*/ 168109 w 200025"/>
                <a:gd name="connsiteY37" fmla="*/ 36067 h 180975"/>
                <a:gd name="connsiteX38" fmla="*/ 158584 w 200025"/>
                <a:gd name="connsiteY38" fmla="*/ 96646 h 180975"/>
                <a:gd name="connsiteX39" fmla="*/ 130866 w 200025"/>
                <a:gd name="connsiteY39" fmla="*/ 131793 h 180975"/>
                <a:gd name="connsiteX40" fmla="*/ 101720 w 200025"/>
                <a:gd name="connsiteY40" fmla="*/ 15579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72" y="108742"/>
                  </a:moveTo>
                  <a:cubicBezTo>
                    <a:pt x="200875" y="71976"/>
                    <a:pt x="203161" y="37876"/>
                    <a:pt x="184968" y="19684"/>
                  </a:cubicBezTo>
                  <a:cubicBezTo>
                    <a:pt x="166775" y="1491"/>
                    <a:pt x="136390" y="3682"/>
                    <a:pt x="102005" y="22446"/>
                  </a:cubicBezTo>
                  <a:cubicBezTo>
                    <a:pt x="67620" y="3396"/>
                    <a:pt x="36188" y="2539"/>
                    <a:pt x="18947" y="19684"/>
                  </a:cubicBezTo>
                  <a:cubicBezTo>
                    <a:pt x="1707" y="36829"/>
                    <a:pt x="3136" y="71500"/>
                    <a:pt x="24662" y="107885"/>
                  </a:cubicBezTo>
                  <a:cubicBezTo>
                    <a:pt x="42436" y="136946"/>
                    <a:pt x="66896" y="161341"/>
                    <a:pt x="96005" y="179037"/>
                  </a:cubicBezTo>
                  <a:lnTo>
                    <a:pt x="98100" y="180085"/>
                  </a:lnTo>
                  <a:cubicBezTo>
                    <a:pt x="99016" y="180441"/>
                    <a:pt x="99978" y="180666"/>
                    <a:pt x="100957" y="180751"/>
                  </a:cubicBezTo>
                  <a:lnTo>
                    <a:pt x="102291" y="180751"/>
                  </a:lnTo>
                  <a:cubicBezTo>
                    <a:pt x="104395" y="180722"/>
                    <a:pt x="106459" y="180165"/>
                    <a:pt x="108292" y="179132"/>
                  </a:cubicBezTo>
                  <a:cubicBezTo>
                    <a:pt x="122683" y="170313"/>
                    <a:pt x="135982" y="159826"/>
                    <a:pt x="147916" y="147890"/>
                  </a:cubicBezTo>
                  <a:cubicBezTo>
                    <a:pt x="159880" y="135982"/>
                    <a:pt x="170369" y="122678"/>
                    <a:pt x="179158" y="108266"/>
                  </a:cubicBezTo>
                  <a:moveTo>
                    <a:pt x="102291" y="155415"/>
                  </a:moveTo>
                  <a:cubicBezTo>
                    <a:pt x="91818" y="148381"/>
                    <a:pt x="82056" y="140342"/>
                    <a:pt x="73145" y="131412"/>
                  </a:cubicBezTo>
                  <a:cubicBezTo>
                    <a:pt x="62141" y="120698"/>
                    <a:pt x="52539" y="108632"/>
                    <a:pt x="44570" y="95503"/>
                  </a:cubicBezTo>
                  <a:cubicBezTo>
                    <a:pt x="29234" y="69595"/>
                    <a:pt x="25520" y="45592"/>
                    <a:pt x="35045" y="35686"/>
                  </a:cubicBezTo>
                  <a:cubicBezTo>
                    <a:pt x="39560" y="31759"/>
                    <a:pt x="45461" y="29803"/>
                    <a:pt x="51428" y="30256"/>
                  </a:cubicBezTo>
                  <a:cubicBezTo>
                    <a:pt x="67527" y="31631"/>
                    <a:pt x="83036" y="36964"/>
                    <a:pt x="96576" y="45782"/>
                  </a:cubicBezTo>
                  <a:cubicBezTo>
                    <a:pt x="96576" y="45782"/>
                    <a:pt x="96100" y="45782"/>
                    <a:pt x="96576" y="45782"/>
                  </a:cubicBezTo>
                  <a:lnTo>
                    <a:pt x="96576" y="45782"/>
                  </a:lnTo>
                  <a:cubicBezTo>
                    <a:pt x="101434" y="48830"/>
                    <a:pt x="107149" y="52545"/>
                    <a:pt x="111816" y="56164"/>
                  </a:cubicBezTo>
                  <a:lnTo>
                    <a:pt x="111816" y="56164"/>
                  </a:lnTo>
                  <a:cubicBezTo>
                    <a:pt x="116293" y="59593"/>
                    <a:pt x="120579" y="63213"/>
                    <a:pt x="124865" y="67118"/>
                  </a:cubicBezTo>
                  <a:lnTo>
                    <a:pt x="126485" y="68642"/>
                  </a:lnTo>
                  <a:lnTo>
                    <a:pt x="127056" y="69214"/>
                  </a:lnTo>
                  <a:lnTo>
                    <a:pt x="130771" y="72738"/>
                  </a:lnTo>
                  <a:cubicBezTo>
                    <a:pt x="136767" y="78716"/>
                    <a:pt x="142367" y="85080"/>
                    <a:pt x="147535" y="91788"/>
                  </a:cubicBezTo>
                  <a:cubicBezTo>
                    <a:pt x="147535" y="91312"/>
                    <a:pt x="148202" y="90740"/>
                    <a:pt x="148582" y="90169"/>
                  </a:cubicBezTo>
                  <a:cubicBezTo>
                    <a:pt x="152714" y="83398"/>
                    <a:pt x="156130" y="76215"/>
                    <a:pt x="158774" y="68737"/>
                  </a:cubicBezTo>
                  <a:cubicBezTo>
                    <a:pt x="155155" y="64451"/>
                    <a:pt x="151249" y="60260"/>
                    <a:pt x="147249" y="56260"/>
                  </a:cubicBezTo>
                  <a:lnTo>
                    <a:pt x="145249" y="54355"/>
                  </a:lnTo>
                  <a:cubicBezTo>
                    <a:pt x="144201" y="53212"/>
                    <a:pt x="142963" y="52164"/>
                    <a:pt x="141820" y="51021"/>
                  </a:cubicBezTo>
                  <a:lnTo>
                    <a:pt x="140010" y="49402"/>
                  </a:lnTo>
                  <a:lnTo>
                    <a:pt x="135724" y="45496"/>
                  </a:lnTo>
                  <a:cubicBezTo>
                    <a:pt x="135724" y="45496"/>
                    <a:pt x="135724" y="45496"/>
                    <a:pt x="135057" y="45496"/>
                  </a:cubicBezTo>
                  <a:lnTo>
                    <a:pt x="135057" y="45496"/>
                  </a:lnTo>
                  <a:cubicBezTo>
                    <a:pt x="131628" y="42544"/>
                    <a:pt x="128199" y="39686"/>
                    <a:pt x="124675" y="37019"/>
                  </a:cubicBezTo>
                  <a:cubicBezTo>
                    <a:pt x="143725" y="29018"/>
                    <a:pt x="160394" y="28351"/>
                    <a:pt x="168109" y="36067"/>
                  </a:cubicBezTo>
                  <a:cubicBezTo>
                    <a:pt x="178110" y="46068"/>
                    <a:pt x="174300" y="70357"/>
                    <a:pt x="158584" y="96646"/>
                  </a:cubicBezTo>
                  <a:cubicBezTo>
                    <a:pt x="150779" y="109424"/>
                    <a:pt x="141473" y="121224"/>
                    <a:pt x="130866" y="131793"/>
                  </a:cubicBezTo>
                  <a:cubicBezTo>
                    <a:pt x="121955" y="140723"/>
                    <a:pt x="112193" y="148763"/>
                    <a:pt x="101720" y="155796"/>
                  </a:cubicBezTo>
                </a:path>
              </a:pathLst>
            </a:custGeom>
            <a:solidFill>
              <a:srgbClr val="FFFFFF"/>
            </a:solidFill>
            <a:ln w="9525" cap="flat">
              <a:noFill/>
              <a:prstDash val="solid"/>
              <a:miter/>
            </a:ln>
          </p:spPr>
          <p:txBody>
            <a:bodyPr rtlCol="0" anchor="ctr"/>
            <a:lstStyle/>
            <a:p>
              <a:endParaRPr lang="fi-FI"/>
            </a:p>
          </p:txBody>
        </p:sp>
        <p:sp>
          <p:nvSpPr>
            <p:cNvPr id="202" name="Vapaamuotoinen: Muoto 201">
              <a:extLst>
                <a:ext uri="{FF2B5EF4-FFF2-40B4-BE49-F238E27FC236}">
                  <a16:creationId xmlns:a16="http://schemas.microsoft.com/office/drawing/2014/main" id="{9E9478AE-2EF8-4D71-8DCF-C215C92CBF69}"/>
                </a:ext>
              </a:extLst>
            </p:cNvPr>
            <p:cNvSpPr/>
            <p:nvPr/>
          </p:nvSpPr>
          <p:spPr>
            <a:xfrm>
              <a:off x="9412659" y="1765483"/>
              <a:ext cx="95250" cy="95250"/>
            </a:xfrm>
            <a:custGeom>
              <a:avLst/>
              <a:gdLst>
                <a:gd name="connsiteX0" fmla="*/ 93592 w 95250"/>
                <a:gd name="connsiteY0" fmla="*/ 26869 h 95250"/>
                <a:gd name="connsiteX1" fmla="*/ 26345 w 95250"/>
                <a:gd name="connsiteY1" fmla="*/ 94210 h 95250"/>
                <a:gd name="connsiteX2" fmla="*/ 10438 w 95250"/>
                <a:gd name="connsiteY2" fmla="*/ 94210 h 95250"/>
                <a:gd name="connsiteX3" fmla="*/ 10438 w 95250"/>
                <a:gd name="connsiteY3" fmla="*/ 78304 h 95250"/>
                <a:gd name="connsiteX4" fmla="*/ 77780 w 95250"/>
                <a:gd name="connsiteY4" fmla="*/ 10962 h 95250"/>
                <a:gd name="connsiteX5" fmla="*/ 93643 w 95250"/>
                <a:gd name="connsiteY5" fmla="*/ 9943 h 95250"/>
                <a:gd name="connsiteX6" fmla="*/ 94662 w 95250"/>
                <a:gd name="connsiteY6" fmla="*/ 25805 h 95250"/>
                <a:gd name="connsiteX7" fmla="*/ 93592 w 95250"/>
                <a:gd name="connsiteY7" fmla="*/ 2686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 h="95250">
                  <a:moveTo>
                    <a:pt x="93592" y="26869"/>
                  </a:moveTo>
                  <a:lnTo>
                    <a:pt x="26345" y="94210"/>
                  </a:lnTo>
                  <a:cubicBezTo>
                    <a:pt x="21953" y="98603"/>
                    <a:pt x="14831" y="98603"/>
                    <a:pt x="10438" y="94210"/>
                  </a:cubicBezTo>
                  <a:cubicBezTo>
                    <a:pt x="6046" y="89818"/>
                    <a:pt x="6046" y="82696"/>
                    <a:pt x="10438" y="78304"/>
                  </a:cubicBezTo>
                  <a:lnTo>
                    <a:pt x="77780" y="10962"/>
                  </a:lnTo>
                  <a:cubicBezTo>
                    <a:pt x="81879" y="6300"/>
                    <a:pt x="88981" y="5844"/>
                    <a:pt x="93643" y="9943"/>
                  </a:cubicBezTo>
                  <a:cubicBezTo>
                    <a:pt x="98304" y="14041"/>
                    <a:pt x="98761" y="21143"/>
                    <a:pt x="94662" y="25805"/>
                  </a:cubicBezTo>
                  <a:cubicBezTo>
                    <a:pt x="94329" y="26183"/>
                    <a:pt x="93972" y="26538"/>
                    <a:pt x="93592" y="26869"/>
                  </a:cubicBezTo>
                </a:path>
              </a:pathLst>
            </a:custGeom>
            <a:solidFill>
              <a:srgbClr val="FFFFFF"/>
            </a:solidFill>
            <a:ln w="9525" cap="flat">
              <a:noFill/>
              <a:prstDash val="solid"/>
              <a:miter/>
            </a:ln>
          </p:spPr>
          <p:txBody>
            <a:bodyPr rtlCol="0" anchor="ctr"/>
            <a:lstStyle/>
            <a:p>
              <a:endParaRPr lang="fi-FI"/>
            </a:p>
          </p:txBody>
        </p:sp>
        <p:sp>
          <p:nvSpPr>
            <p:cNvPr id="203" name="Vapaamuotoinen: Muoto 202">
              <a:extLst>
                <a:ext uri="{FF2B5EF4-FFF2-40B4-BE49-F238E27FC236}">
                  <a16:creationId xmlns:a16="http://schemas.microsoft.com/office/drawing/2014/main" id="{1B405721-A683-4AB7-B500-91621E435C3C}"/>
                </a:ext>
              </a:extLst>
            </p:cNvPr>
            <p:cNvSpPr/>
            <p:nvPr/>
          </p:nvSpPr>
          <p:spPr>
            <a:xfrm>
              <a:off x="9419422" y="2302741"/>
              <a:ext cx="95250" cy="95250"/>
            </a:xfrm>
            <a:custGeom>
              <a:avLst/>
              <a:gdLst>
                <a:gd name="connsiteX0" fmla="*/ 93687 w 95250"/>
                <a:gd name="connsiteY0" fmla="*/ 93591 h 95250"/>
                <a:gd name="connsiteX1" fmla="*/ 77792 w 95250"/>
                <a:gd name="connsiteY1" fmla="*/ 93603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685 h 95250"/>
                <a:gd name="connsiteX7" fmla="*/ 93698 w 95250"/>
                <a:gd name="connsiteY7" fmla="*/ 93580 h 95250"/>
                <a:gd name="connsiteX8" fmla="*/ 93687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01" y="97984"/>
                    <a:pt x="82184" y="97989"/>
                    <a:pt x="77792" y="93603"/>
                  </a:cubicBezTo>
                  <a:cubicBezTo>
                    <a:pt x="77788" y="93599"/>
                    <a:pt x="77784" y="93595"/>
                    <a:pt x="77780" y="93591"/>
                  </a:cubicBezTo>
                  <a:lnTo>
                    <a:pt x="10438" y="26345"/>
                  </a:lnTo>
                  <a:cubicBezTo>
                    <a:pt x="6046" y="21952"/>
                    <a:pt x="6046" y="14831"/>
                    <a:pt x="10438" y="10438"/>
                  </a:cubicBezTo>
                  <a:cubicBezTo>
                    <a:pt x="14831" y="6046"/>
                    <a:pt x="21952" y="6046"/>
                    <a:pt x="26345" y="10438"/>
                  </a:cubicBezTo>
                  <a:lnTo>
                    <a:pt x="93687" y="77685"/>
                  </a:lnTo>
                  <a:cubicBezTo>
                    <a:pt x="98079" y="82071"/>
                    <a:pt x="98084" y="89187"/>
                    <a:pt x="93698" y="93580"/>
                  </a:cubicBezTo>
                  <a:cubicBezTo>
                    <a:pt x="93695" y="93584"/>
                    <a:pt x="93691" y="93588"/>
                    <a:pt x="93687" y="93591"/>
                  </a:cubicBezTo>
                </a:path>
              </a:pathLst>
            </a:custGeom>
            <a:solidFill>
              <a:srgbClr val="FFFFFF"/>
            </a:solidFill>
            <a:ln w="9525" cap="flat">
              <a:noFill/>
              <a:prstDash val="solid"/>
              <a:miter/>
            </a:ln>
          </p:spPr>
          <p:txBody>
            <a:bodyPr rtlCol="0" anchor="ctr"/>
            <a:lstStyle/>
            <a:p>
              <a:endParaRPr lang="fi-FI"/>
            </a:p>
          </p:txBody>
        </p:sp>
        <p:sp>
          <p:nvSpPr>
            <p:cNvPr id="204" name="Vapaamuotoinen: Muoto 203">
              <a:extLst>
                <a:ext uri="{FF2B5EF4-FFF2-40B4-BE49-F238E27FC236}">
                  <a16:creationId xmlns:a16="http://schemas.microsoft.com/office/drawing/2014/main" id="{983BD727-4318-4570-AC57-C85ABF419AB0}"/>
                </a:ext>
              </a:extLst>
            </p:cNvPr>
            <p:cNvSpPr/>
            <p:nvPr/>
          </p:nvSpPr>
          <p:spPr>
            <a:xfrm>
              <a:off x="9675320" y="2565591"/>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02 w 57150"/>
                <a:gd name="connsiteY4" fmla="*/ 54007 h 57150"/>
                <a:gd name="connsiteX5" fmla="*/ 34861 w 57150"/>
                <a:gd name="connsiteY5" fmla="*/ 34957 h 57150"/>
                <a:gd name="connsiteX6" fmla="*/ 53911 w 57150"/>
                <a:gd name="connsiteY6" fmla="*/ 18383 h 57150"/>
                <a:gd name="connsiteX7" fmla="*/ 51816 w 57150"/>
                <a:gd name="connsiteY7" fmla="*/ 17240 h 57150"/>
                <a:gd name="connsiteX8" fmla="*/ 30670 w 57150"/>
                <a:gd name="connsiteY8" fmla="*/ 771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669" y="14478"/>
                    <a:pt x="18669" y="18383"/>
                  </a:cubicBezTo>
                  <a:cubicBezTo>
                    <a:pt x="14668" y="22288"/>
                    <a:pt x="10763" y="26575"/>
                    <a:pt x="7144" y="30861"/>
                  </a:cubicBezTo>
                  <a:cubicBezTo>
                    <a:pt x="9546" y="38142"/>
                    <a:pt x="12740" y="45137"/>
                    <a:pt x="16669" y="51721"/>
                  </a:cubicBezTo>
                  <a:cubicBezTo>
                    <a:pt x="17145" y="52483"/>
                    <a:pt x="17621" y="53245"/>
                    <a:pt x="18002" y="54007"/>
                  </a:cubicBezTo>
                  <a:cubicBezTo>
                    <a:pt x="23203" y="47298"/>
                    <a:pt x="28834" y="40934"/>
                    <a:pt x="34861" y="34957"/>
                  </a:cubicBezTo>
                  <a:cubicBezTo>
                    <a:pt x="40836" y="29015"/>
                    <a:pt x="47200" y="23478"/>
                    <a:pt x="53911" y="18383"/>
                  </a:cubicBezTo>
                  <a:lnTo>
                    <a:pt x="51816" y="17240"/>
                  </a:lnTo>
                  <a:cubicBezTo>
                    <a:pt x="45129" y="13317"/>
                    <a:pt x="38040" y="10124"/>
                    <a:pt x="30670" y="7715"/>
                  </a:cubicBezTo>
                </a:path>
              </a:pathLst>
            </a:custGeom>
            <a:solidFill>
              <a:srgbClr val="FFFFFF"/>
            </a:solidFill>
            <a:ln w="9525" cap="flat">
              <a:noFill/>
              <a:prstDash val="solid"/>
              <a:miter/>
            </a:ln>
          </p:spPr>
          <p:txBody>
            <a:bodyPr rtlCol="0" anchor="ctr"/>
            <a:lstStyle/>
            <a:p>
              <a:endParaRPr lang="fi-FI"/>
            </a:p>
          </p:txBody>
        </p:sp>
        <p:sp>
          <p:nvSpPr>
            <p:cNvPr id="205" name="Vapaamuotoinen: Muoto 204">
              <a:extLst>
                <a:ext uri="{FF2B5EF4-FFF2-40B4-BE49-F238E27FC236}">
                  <a16:creationId xmlns:a16="http://schemas.microsoft.com/office/drawing/2014/main" id="{4CC3F78F-33FC-4858-8EA5-EFF8ACE515A7}"/>
                </a:ext>
              </a:extLst>
            </p:cNvPr>
            <p:cNvSpPr/>
            <p:nvPr/>
          </p:nvSpPr>
          <p:spPr>
            <a:xfrm>
              <a:off x="9745423" y="2635505"/>
              <a:ext cx="95250" cy="95250"/>
            </a:xfrm>
            <a:custGeom>
              <a:avLst/>
              <a:gdLst>
                <a:gd name="connsiteX0" fmla="*/ 80772 w 95250"/>
                <a:gd name="connsiteY0" fmla="*/ 7144 h 95250"/>
                <a:gd name="connsiteX1" fmla="*/ 80772 w 95250"/>
                <a:gd name="connsiteY1" fmla="*/ 7144 h 95250"/>
                <a:gd name="connsiteX2" fmla="*/ 73343 w 95250"/>
                <a:gd name="connsiteY2" fmla="*/ 18574 h 95250"/>
                <a:gd name="connsiteX3" fmla="*/ 72581 w 95250"/>
                <a:gd name="connsiteY3" fmla="*/ 19621 h 95250"/>
                <a:gd name="connsiteX4" fmla="*/ 70199 w 95250"/>
                <a:gd name="connsiteY4" fmla="*/ 22860 h 95250"/>
                <a:gd name="connsiteX5" fmla="*/ 68485 w 95250"/>
                <a:gd name="connsiteY5" fmla="*/ 25241 h 95250"/>
                <a:gd name="connsiteX6" fmla="*/ 64294 w 95250"/>
                <a:gd name="connsiteY6" fmla="*/ 30480 h 95250"/>
                <a:gd name="connsiteX7" fmla="*/ 60770 w 95250"/>
                <a:gd name="connsiteY7" fmla="*/ 60960 h 95250"/>
                <a:gd name="connsiteX8" fmla="*/ 60770 w 95250"/>
                <a:gd name="connsiteY8" fmla="*/ 60960 h 95250"/>
                <a:gd name="connsiteX9" fmla="*/ 30480 w 95250"/>
                <a:gd name="connsiteY9" fmla="*/ 64389 h 95250"/>
                <a:gd name="connsiteX10" fmla="*/ 7144 w 95250"/>
                <a:gd name="connsiteY10" fmla="*/ 80963 h 95250"/>
                <a:gd name="connsiteX11" fmla="*/ 13335 w 95250"/>
                <a:gd name="connsiteY11" fmla="*/ 83439 h 95250"/>
                <a:gd name="connsiteX12" fmla="*/ 44577 w 95250"/>
                <a:gd name="connsiteY12" fmla="*/ 89725 h 95250"/>
                <a:gd name="connsiteX13" fmla="*/ 77248 w 95250"/>
                <a:gd name="connsiteY13" fmla="*/ 77343 h 95250"/>
                <a:gd name="connsiteX14" fmla="*/ 80867 w 95250"/>
                <a:gd name="connsiteY14" fmla="*/ 7429 h 95250"/>
                <a:gd name="connsiteX15" fmla="*/ 80867 w 95250"/>
                <a:gd name="connsiteY15" fmla="*/ 742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1049"/>
                    <a:pt x="75914" y="14764"/>
                    <a:pt x="73343" y="18574"/>
                  </a:cubicBezTo>
                  <a:cubicBezTo>
                    <a:pt x="73065" y="18905"/>
                    <a:pt x="72811" y="19255"/>
                    <a:pt x="72581" y="19621"/>
                  </a:cubicBezTo>
                  <a:lnTo>
                    <a:pt x="70199" y="22860"/>
                  </a:lnTo>
                  <a:lnTo>
                    <a:pt x="68485" y="25241"/>
                  </a:lnTo>
                  <a:lnTo>
                    <a:pt x="64294" y="30480"/>
                  </a:lnTo>
                  <a:cubicBezTo>
                    <a:pt x="67723" y="44005"/>
                    <a:pt x="66770" y="54959"/>
                    <a:pt x="60770" y="60960"/>
                  </a:cubicBezTo>
                  <a:lnTo>
                    <a:pt x="60770" y="60960"/>
                  </a:lnTo>
                  <a:cubicBezTo>
                    <a:pt x="54959" y="66675"/>
                    <a:pt x="44005" y="67818"/>
                    <a:pt x="30480" y="64389"/>
                  </a:cubicBezTo>
                  <a:cubicBezTo>
                    <a:pt x="23089" y="70440"/>
                    <a:pt x="15292" y="75978"/>
                    <a:pt x="7144" y="80963"/>
                  </a:cubicBezTo>
                  <a:lnTo>
                    <a:pt x="13335" y="83439"/>
                  </a:lnTo>
                  <a:cubicBezTo>
                    <a:pt x="23296" y="87364"/>
                    <a:pt x="33873" y="89493"/>
                    <a:pt x="44577" y="89725"/>
                  </a:cubicBezTo>
                  <a:cubicBezTo>
                    <a:pt x="56698" y="90216"/>
                    <a:pt x="68496" y="85744"/>
                    <a:pt x="77248" y="77343"/>
                  </a:cubicBezTo>
                  <a:cubicBezTo>
                    <a:pt x="92297" y="62389"/>
                    <a:pt x="93250" y="36576"/>
                    <a:pt x="80867" y="7429"/>
                  </a:cubicBezTo>
                  <a:lnTo>
                    <a:pt x="80867" y="7429"/>
                  </a:lnTo>
                </a:path>
              </a:pathLst>
            </a:custGeom>
            <a:solidFill>
              <a:srgbClr val="FFFFFF"/>
            </a:solidFill>
            <a:ln w="9525" cap="flat">
              <a:noFill/>
              <a:prstDash val="solid"/>
              <a:miter/>
            </a:ln>
          </p:spPr>
          <p:txBody>
            <a:bodyPr rtlCol="0" anchor="ctr"/>
            <a:lstStyle/>
            <a:p>
              <a:endParaRPr lang="fi-FI"/>
            </a:p>
          </p:txBody>
        </p:sp>
        <p:sp>
          <p:nvSpPr>
            <p:cNvPr id="206" name="Vapaamuotoinen: Muoto 205">
              <a:extLst>
                <a:ext uri="{FF2B5EF4-FFF2-40B4-BE49-F238E27FC236}">
                  <a16:creationId xmlns:a16="http://schemas.microsoft.com/office/drawing/2014/main" id="{47137B43-CE3A-4E74-BEAE-70CF460B9535}"/>
                </a:ext>
              </a:extLst>
            </p:cNvPr>
            <p:cNvSpPr/>
            <p:nvPr/>
          </p:nvSpPr>
          <p:spPr>
            <a:xfrm>
              <a:off x="9637283" y="2635219"/>
              <a:ext cx="95250" cy="95250"/>
            </a:xfrm>
            <a:custGeom>
              <a:avLst/>
              <a:gdLst>
                <a:gd name="connsiteX0" fmla="*/ 35751 w 95250"/>
                <a:gd name="connsiteY0" fmla="*/ 60960 h 95250"/>
                <a:gd name="connsiteX1" fmla="*/ 32322 w 95250"/>
                <a:gd name="connsiteY1" fmla="*/ 30575 h 95250"/>
                <a:gd name="connsiteX2" fmla="*/ 15844 w 95250"/>
                <a:gd name="connsiteY2" fmla="*/ 7144 h 95250"/>
                <a:gd name="connsiteX3" fmla="*/ 19368 w 95250"/>
                <a:gd name="connsiteY3" fmla="*/ 77343 h 95250"/>
                <a:gd name="connsiteX4" fmla="*/ 89472 w 95250"/>
                <a:gd name="connsiteY4" fmla="*/ 80963 h 95250"/>
                <a:gd name="connsiteX5" fmla="*/ 66136 w 95250"/>
                <a:gd name="connsiteY5" fmla="*/ 64389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055"/>
                    <a:pt x="28988" y="44006"/>
                    <a:pt x="32322" y="30575"/>
                  </a:cubicBezTo>
                  <a:cubicBezTo>
                    <a:pt x="26331" y="23127"/>
                    <a:pt x="20827" y="15301"/>
                    <a:pt x="15844" y="7144"/>
                  </a:cubicBezTo>
                  <a:cubicBezTo>
                    <a:pt x="3271" y="36386"/>
                    <a:pt x="4223" y="62294"/>
                    <a:pt x="19368" y="77343"/>
                  </a:cubicBezTo>
                  <a:cubicBezTo>
                    <a:pt x="34513" y="92393"/>
                    <a:pt x="60230" y="93440"/>
                    <a:pt x="89472" y="80963"/>
                  </a:cubicBezTo>
                  <a:cubicBezTo>
                    <a:pt x="81324" y="75978"/>
                    <a:pt x="73526" y="70440"/>
                    <a:pt x="66136" y="64389"/>
                  </a:cubicBezTo>
                  <a:cubicBezTo>
                    <a:pt x="52705" y="67818"/>
                    <a:pt x="41752" y="66866"/>
                    <a:pt x="35751" y="60960"/>
                  </a:cubicBezTo>
                </a:path>
              </a:pathLst>
            </a:custGeom>
            <a:solidFill>
              <a:srgbClr val="FFFFFF"/>
            </a:solidFill>
            <a:ln w="9525" cap="flat">
              <a:noFill/>
              <a:prstDash val="solid"/>
              <a:miter/>
            </a:ln>
          </p:spPr>
          <p:txBody>
            <a:bodyPr rtlCol="0" anchor="ctr"/>
            <a:lstStyle/>
            <a:p>
              <a:endParaRPr lang="fi-FI"/>
            </a:p>
          </p:txBody>
        </p:sp>
        <p:sp>
          <p:nvSpPr>
            <p:cNvPr id="207" name="Vapaamuotoinen: Muoto 206">
              <a:extLst>
                <a:ext uri="{FF2B5EF4-FFF2-40B4-BE49-F238E27FC236}">
                  <a16:creationId xmlns:a16="http://schemas.microsoft.com/office/drawing/2014/main" id="{95183DB6-842D-4F9F-BA0E-A6C1369B931F}"/>
                </a:ext>
              </a:extLst>
            </p:cNvPr>
            <p:cNvSpPr/>
            <p:nvPr/>
          </p:nvSpPr>
          <p:spPr>
            <a:xfrm>
              <a:off x="9637701" y="2527196"/>
              <a:ext cx="200025" cy="180975"/>
            </a:xfrm>
            <a:custGeom>
              <a:avLst/>
              <a:gdLst>
                <a:gd name="connsiteX0" fmla="*/ 178779 w 200025"/>
                <a:gd name="connsiteY0" fmla="*/ 108690 h 180975"/>
                <a:gd name="connsiteX1" fmla="*/ 184875 w 200025"/>
                <a:gd name="connsiteY1" fmla="*/ 19727 h 180975"/>
                <a:gd name="connsiteX2" fmla="*/ 101913 w 200025"/>
                <a:gd name="connsiteY2" fmla="*/ 22394 h 180975"/>
                <a:gd name="connsiteX3" fmla="*/ 18950 w 200025"/>
                <a:gd name="connsiteY3" fmla="*/ 19727 h 180975"/>
                <a:gd name="connsiteX4" fmla="*/ 24569 w 200025"/>
                <a:gd name="connsiteY4" fmla="*/ 107833 h 180975"/>
                <a:gd name="connsiteX5" fmla="*/ 56288 w 200025"/>
                <a:gd name="connsiteY5" fmla="*/ 148314 h 180975"/>
                <a:gd name="connsiteX6" fmla="*/ 95626 w 200025"/>
                <a:gd name="connsiteY6" fmla="*/ 179461 h 180975"/>
                <a:gd name="connsiteX7" fmla="*/ 97722 w 200025"/>
                <a:gd name="connsiteY7" fmla="*/ 180509 h 180975"/>
                <a:gd name="connsiteX8" fmla="*/ 100579 w 200025"/>
                <a:gd name="connsiteY8" fmla="*/ 181175 h 180975"/>
                <a:gd name="connsiteX9" fmla="*/ 101913 w 200025"/>
                <a:gd name="connsiteY9" fmla="*/ 181175 h 180975"/>
                <a:gd name="connsiteX10" fmla="*/ 107914 w 200025"/>
                <a:gd name="connsiteY10" fmla="*/ 179461 h 180975"/>
                <a:gd name="connsiteX11" fmla="*/ 147538 w 200025"/>
                <a:gd name="connsiteY11" fmla="*/ 148219 h 180975"/>
                <a:gd name="connsiteX12" fmla="*/ 178780 w 200025"/>
                <a:gd name="connsiteY12" fmla="*/ 108595 h 180975"/>
                <a:gd name="connsiteX13" fmla="*/ 101913 w 200025"/>
                <a:gd name="connsiteY13" fmla="*/ 155744 h 180975"/>
                <a:gd name="connsiteX14" fmla="*/ 72766 w 200025"/>
                <a:gd name="connsiteY14" fmla="*/ 131741 h 180975"/>
                <a:gd name="connsiteX15" fmla="*/ 44191 w 200025"/>
                <a:gd name="connsiteY15" fmla="*/ 95927 h 180975"/>
                <a:gd name="connsiteX16" fmla="*/ 34666 w 200025"/>
                <a:gd name="connsiteY16" fmla="*/ 36110 h 180975"/>
                <a:gd name="connsiteX17" fmla="*/ 51049 w 200025"/>
                <a:gd name="connsiteY17" fmla="*/ 30585 h 180975"/>
                <a:gd name="connsiteX18" fmla="*/ 96197 w 200025"/>
                <a:gd name="connsiteY18" fmla="*/ 46111 h 180975"/>
                <a:gd name="connsiteX19" fmla="*/ 96198 w 200025"/>
                <a:gd name="connsiteY19" fmla="*/ 46111 h 180975"/>
                <a:gd name="connsiteX20" fmla="*/ 96198 w 200025"/>
                <a:gd name="connsiteY20" fmla="*/ 46111 h 180975"/>
                <a:gd name="connsiteX21" fmla="*/ 111533 w 200025"/>
                <a:gd name="connsiteY21" fmla="*/ 56588 h 180975"/>
                <a:gd name="connsiteX22" fmla="*/ 111533 w 200025"/>
                <a:gd name="connsiteY22" fmla="*/ 56588 h 180975"/>
                <a:gd name="connsiteX23" fmla="*/ 124582 w 200025"/>
                <a:gd name="connsiteY23" fmla="*/ 67542 h 180975"/>
                <a:gd name="connsiteX24" fmla="*/ 126201 w 200025"/>
                <a:gd name="connsiteY24" fmla="*/ 69066 h 180975"/>
                <a:gd name="connsiteX25" fmla="*/ 126773 w 200025"/>
                <a:gd name="connsiteY25" fmla="*/ 69542 h 180975"/>
                <a:gd name="connsiteX26" fmla="*/ 130488 w 200025"/>
                <a:gd name="connsiteY26" fmla="*/ 73162 h 180975"/>
                <a:gd name="connsiteX27" fmla="*/ 147252 w 200025"/>
                <a:gd name="connsiteY27" fmla="*/ 92212 h 180975"/>
                <a:gd name="connsiteX28" fmla="*/ 148299 w 200025"/>
                <a:gd name="connsiteY28" fmla="*/ 90593 h 180975"/>
                <a:gd name="connsiteX29" fmla="*/ 158491 w 200025"/>
                <a:gd name="connsiteY29" fmla="*/ 69066 h 180975"/>
                <a:gd name="connsiteX30" fmla="*/ 146966 w 200025"/>
                <a:gd name="connsiteY30" fmla="*/ 56588 h 180975"/>
                <a:gd name="connsiteX31" fmla="*/ 145061 w 200025"/>
                <a:gd name="connsiteY31" fmla="*/ 54779 h 180975"/>
                <a:gd name="connsiteX32" fmla="*/ 141536 w 200025"/>
                <a:gd name="connsiteY32" fmla="*/ 51445 h 180975"/>
                <a:gd name="connsiteX33" fmla="*/ 139822 w 200025"/>
                <a:gd name="connsiteY33" fmla="*/ 49826 h 180975"/>
                <a:gd name="connsiteX34" fmla="*/ 135441 w 200025"/>
                <a:gd name="connsiteY34" fmla="*/ 45920 h 180975"/>
                <a:gd name="connsiteX35" fmla="*/ 134774 w 200025"/>
                <a:gd name="connsiteY35" fmla="*/ 45349 h 180975"/>
                <a:gd name="connsiteX36" fmla="*/ 134774 w 200025"/>
                <a:gd name="connsiteY36" fmla="*/ 45349 h 180975"/>
                <a:gd name="connsiteX37" fmla="*/ 124392 w 200025"/>
                <a:gd name="connsiteY37" fmla="*/ 36967 h 180975"/>
                <a:gd name="connsiteX38" fmla="*/ 167921 w 200025"/>
                <a:gd name="connsiteY38" fmla="*/ 36014 h 180975"/>
                <a:gd name="connsiteX39" fmla="*/ 158396 w 200025"/>
                <a:gd name="connsiteY39" fmla="*/ 96498 h 180975"/>
                <a:gd name="connsiteX40" fmla="*/ 101246 w 200025"/>
                <a:gd name="connsiteY40" fmla="*/ 15564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779" y="108690"/>
                  </a:moveTo>
                  <a:cubicBezTo>
                    <a:pt x="200782" y="72019"/>
                    <a:pt x="203068" y="37919"/>
                    <a:pt x="184875" y="19727"/>
                  </a:cubicBezTo>
                  <a:cubicBezTo>
                    <a:pt x="166683" y="1534"/>
                    <a:pt x="136298" y="3629"/>
                    <a:pt x="101913" y="22394"/>
                  </a:cubicBezTo>
                  <a:cubicBezTo>
                    <a:pt x="67527" y="3344"/>
                    <a:pt x="36095" y="2486"/>
                    <a:pt x="18950" y="19727"/>
                  </a:cubicBezTo>
                  <a:cubicBezTo>
                    <a:pt x="1805" y="36967"/>
                    <a:pt x="3043" y="71543"/>
                    <a:pt x="24569" y="107833"/>
                  </a:cubicBezTo>
                  <a:cubicBezTo>
                    <a:pt x="33402" y="122604"/>
                    <a:pt x="44058" y="136205"/>
                    <a:pt x="56288" y="148314"/>
                  </a:cubicBezTo>
                  <a:cubicBezTo>
                    <a:pt x="68098" y="160243"/>
                    <a:pt x="81307" y="170701"/>
                    <a:pt x="95626" y="179461"/>
                  </a:cubicBezTo>
                  <a:lnTo>
                    <a:pt x="97722" y="180509"/>
                  </a:lnTo>
                  <a:cubicBezTo>
                    <a:pt x="98651" y="180821"/>
                    <a:pt x="99608" y="181044"/>
                    <a:pt x="100579" y="181175"/>
                  </a:cubicBezTo>
                  <a:lnTo>
                    <a:pt x="101913" y="181175"/>
                  </a:lnTo>
                  <a:cubicBezTo>
                    <a:pt x="104031" y="181157"/>
                    <a:pt x="106105" y="180564"/>
                    <a:pt x="107914" y="179461"/>
                  </a:cubicBezTo>
                  <a:cubicBezTo>
                    <a:pt x="122347" y="170703"/>
                    <a:pt x="135654" y="160211"/>
                    <a:pt x="147538" y="148219"/>
                  </a:cubicBezTo>
                  <a:cubicBezTo>
                    <a:pt x="159546" y="136350"/>
                    <a:pt x="170040" y="123041"/>
                    <a:pt x="178780" y="108595"/>
                  </a:cubicBezTo>
                  <a:moveTo>
                    <a:pt x="101913" y="155744"/>
                  </a:moveTo>
                  <a:cubicBezTo>
                    <a:pt x="91395" y="148769"/>
                    <a:pt x="81628" y="140725"/>
                    <a:pt x="72766" y="131741"/>
                  </a:cubicBezTo>
                  <a:cubicBezTo>
                    <a:pt x="61815" y="121014"/>
                    <a:pt x="52218" y="108986"/>
                    <a:pt x="44191" y="95927"/>
                  </a:cubicBezTo>
                  <a:cubicBezTo>
                    <a:pt x="28856" y="70019"/>
                    <a:pt x="25141" y="45920"/>
                    <a:pt x="34666" y="36110"/>
                  </a:cubicBezTo>
                  <a:cubicBezTo>
                    <a:pt x="39172" y="32158"/>
                    <a:pt x="45070" y="30169"/>
                    <a:pt x="51049" y="30585"/>
                  </a:cubicBezTo>
                  <a:cubicBezTo>
                    <a:pt x="67148" y="31960"/>
                    <a:pt x="82658" y="37293"/>
                    <a:pt x="96197" y="46111"/>
                  </a:cubicBezTo>
                  <a:cubicBezTo>
                    <a:pt x="96198" y="46111"/>
                    <a:pt x="95721" y="46111"/>
                    <a:pt x="96198" y="46111"/>
                  </a:cubicBezTo>
                  <a:lnTo>
                    <a:pt x="96198" y="46111"/>
                  </a:lnTo>
                  <a:cubicBezTo>
                    <a:pt x="101055" y="49159"/>
                    <a:pt x="106770" y="52874"/>
                    <a:pt x="111533" y="56588"/>
                  </a:cubicBezTo>
                  <a:lnTo>
                    <a:pt x="111533" y="56588"/>
                  </a:lnTo>
                  <a:cubicBezTo>
                    <a:pt x="116010" y="59922"/>
                    <a:pt x="120296" y="63637"/>
                    <a:pt x="124582" y="67542"/>
                  </a:cubicBezTo>
                  <a:cubicBezTo>
                    <a:pt x="125167" y="68000"/>
                    <a:pt x="125709" y="68510"/>
                    <a:pt x="126201" y="69066"/>
                  </a:cubicBezTo>
                  <a:lnTo>
                    <a:pt x="126773" y="69542"/>
                  </a:lnTo>
                  <a:lnTo>
                    <a:pt x="130488" y="73162"/>
                  </a:lnTo>
                  <a:cubicBezTo>
                    <a:pt x="136484" y="79140"/>
                    <a:pt x="142084" y="85504"/>
                    <a:pt x="147252" y="92212"/>
                  </a:cubicBezTo>
                  <a:cubicBezTo>
                    <a:pt x="147634" y="91694"/>
                    <a:pt x="147984" y="91153"/>
                    <a:pt x="148299" y="90593"/>
                  </a:cubicBezTo>
                  <a:cubicBezTo>
                    <a:pt x="152471" y="83810"/>
                    <a:pt x="155889" y="76592"/>
                    <a:pt x="158491" y="69066"/>
                  </a:cubicBezTo>
                  <a:cubicBezTo>
                    <a:pt x="154872" y="64875"/>
                    <a:pt x="150966" y="60684"/>
                    <a:pt x="146966" y="56588"/>
                  </a:cubicBezTo>
                  <a:lnTo>
                    <a:pt x="145061" y="54779"/>
                  </a:lnTo>
                  <a:cubicBezTo>
                    <a:pt x="143918" y="53636"/>
                    <a:pt x="142775" y="52493"/>
                    <a:pt x="141536" y="51445"/>
                  </a:cubicBezTo>
                  <a:lnTo>
                    <a:pt x="139822" y="49826"/>
                  </a:lnTo>
                  <a:lnTo>
                    <a:pt x="135441" y="45920"/>
                  </a:lnTo>
                  <a:lnTo>
                    <a:pt x="134774" y="45349"/>
                  </a:lnTo>
                  <a:lnTo>
                    <a:pt x="134774" y="45349"/>
                  </a:lnTo>
                  <a:cubicBezTo>
                    <a:pt x="131345" y="42396"/>
                    <a:pt x="127916" y="39634"/>
                    <a:pt x="124392" y="36967"/>
                  </a:cubicBezTo>
                  <a:cubicBezTo>
                    <a:pt x="143442" y="28871"/>
                    <a:pt x="160110" y="28204"/>
                    <a:pt x="167921" y="36014"/>
                  </a:cubicBezTo>
                  <a:cubicBezTo>
                    <a:pt x="177446" y="45539"/>
                    <a:pt x="174017" y="70304"/>
                    <a:pt x="158396" y="96498"/>
                  </a:cubicBezTo>
                  <a:cubicBezTo>
                    <a:pt x="143815" y="120091"/>
                    <a:pt x="124323" y="140265"/>
                    <a:pt x="101246" y="155648"/>
                  </a:cubicBezTo>
                </a:path>
              </a:pathLst>
            </a:custGeom>
            <a:solidFill>
              <a:srgbClr val="FFFFFF"/>
            </a:solidFill>
            <a:ln w="9525" cap="flat">
              <a:noFill/>
              <a:prstDash val="solid"/>
              <a:miter/>
            </a:ln>
          </p:spPr>
          <p:txBody>
            <a:bodyPr rtlCol="0" anchor="ctr"/>
            <a:lstStyle/>
            <a:p>
              <a:endParaRPr lang="fi-FI"/>
            </a:p>
          </p:txBody>
        </p:sp>
        <p:sp>
          <p:nvSpPr>
            <p:cNvPr id="208" name="Vapaamuotoinen: Muoto 207">
              <a:extLst>
                <a:ext uri="{FF2B5EF4-FFF2-40B4-BE49-F238E27FC236}">
                  <a16:creationId xmlns:a16="http://schemas.microsoft.com/office/drawing/2014/main" id="{05DFD628-5D0A-4DD8-97F1-FA6AE37EA5BA}"/>
                </a:ext>
              </a:extLst>
            </p:cNvPr>
            <p:cNvSpPr/>
            <p:nvPr/>
          </p:nvSpPr>
          <p:spPr>
            <a:xfrm>
              <a:off x="9956026" y="2309694"/>
              <a:ext cx="95250" cy="95250"/>
            </a:xfrm>
            <a:custGeom>
              <a:avLst/>
              <a:gdLst>
                <a:gd name="connsiteX0" fmla="*/ 93531 w 95250"/>
                <a:gd name="connsiteY0" fmla="*/ 25964 h 95250"/>
                <a:gd name="connsiteX1" fmla="*/ 26284 w 95250"/>
                <a:gd name="connsiteY1" fmla="*/ 93306 h 95250"/>
                <a:gd name="connsiteX2" fmla="*/ 10330 w 95250"/>
                <a:gd name="connsiteY2" fmla="*/ 93068 h 95250"/>
                <a:gd name="connsiteX3" fmla="*/ 10568 w 95250"/>
                <a:gd name="connsiteY3" fmla="*/ 77113 h 95250"/>
                <a:gd name="connsiteX4" fmla="*/ 77243 w 95250"/>
                <a:gd name="connsiteY4" fmla="*/ 10438 h 95250"/>
                <a:gd name="connsiteX5" fmla="*/ 93150 w 95250"/>
                <a:gd name="connsiteY5" fmla="*/ 10438 h 95250"/>
                <a:gd name="connsiteX6" fmla="*/ 93150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31" y="25964"/>
                  </a:moveTo>
                  <a:lnTo>
                    <a:pt x="26284" y="93306"/>
                  </a:lnTo>
                  <a:cubicBezTo>
                    <a:pt x="21813" y="97645"/>
                    <a:pt x="14670" y="97539"/>
                    <a:pt x="10330" y="93068"/>
                  </a:cubicBezTo>
                  <a:cubicBezTo>
                    <a:pt x="5990" y="88596"/>
                    <a:pt x="6097" y="81453"/>
                    <a:pt x="10568" y="77113"/>
                  </a:cubicBezTo>
                  <a:lnTo>
                    <a:pt x="77243" y="10438"/>
                  </a:lnTo>
                  <a:cubicBezTo>
                    <a:pt x="81636" y="6046"/>
                    <a:pt x="88757" y="6046"/>
                    <a:pt x="93150" y="10438"/>
                  </a:cubicBezTo>
                  <a:cubicBezTo>
                    <a:pt x="97543" y="14831"/>
                    <a:pt x="97543" y="21952"/>
                    <a:pt x="93150" y="26345"/>
                  </a:cubicBezTo>
                </a:path>
              </a:pathLst>
            </a:custGeom>
            <a:solidFill>
              <a:srgbClr val="FFFFFF"/>
            </a:solidFill>
            <a:ln w="9525" cap="flat">
              <a:noFill/>
              <a:prstDash val="solid"/>
              <a:miter/>
            </a:ln>
          </p:spPr>
          <p:txBody>
            <a:bodyPr rtlCol="0" anchor="ctr"/>
            <a:lstStyle/>
            <a:p>
              <a:endParaRPr lang="fi-FI"/>
            </a:p>
          </p:txBody>
        </p:sp>
        <p:sp>
          <p:nvSpPr>
            <p:cNvPr id="209" name="Vapaamuotoinen: Muoto 208">
              <a:extLst>
                <a:ext uri="{FF2B5EF4-FFF2-40B4-BE49-F238E27FC236}">
                  <a16:creationId xmlns:a16="http://schemas.microsoft.com/office/drawing/2014/main" id="{30F86C91-6671-4531-9C6A-00F5AC8CE29F}"/>
                </a:ext>
              </a:extLst>
            </p:cNvPr>
            <p:cNvSpPr/>
            <p:nvPr/>
          </p:nvSpPr>
          <p:spPr>
            <a:xfrm>
              <a:off x="10218054" y="3109278"/>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957 w 57150"/>
                <a:gd name="connsiteY5" fmla="*/ 34957 h 57150"/>
                <a:gd name="connsiteX6" fmla="*/ 54007 w 57150"/>
                <a:gd name="connsiteY6" fmla="*/ 18383 h 57150"/>
                <a:gd name="connsiteX7" fmla="*/ 51911 w 57150"/>
                <a:gd name="connsiteY7" fmla="*/ 17240 h 57150"/>
                <a:gd name="connsiteX8" fmla="*/ 30766 w 57150"/>
                <a:gd name="connsiteY8" fmla="*/ 771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478"/>
                    <a:pt x="18669" y="18383"/>
                  </a:cubicBezTo>
                  <a:cubicBezTo>
                    <a:pt x="14764" y="22288"/>
                    <a:pt x="10763" y="26575"/>
                    <a:pt x="7144" y="30861"/>
                  </a:cubicBezTo>
                  <a:cubicBezTo>
                    <a:pt x="9579" y="38129"/>
                    <a:pt x="12771" y="45121"/>
                    <a:pt x="16669" y="51721"/>
                  </a:cubicBezTo>
                  <a:lnTo>
                    <a:pt x="18097" y="54007"/>
                  </a:lnTo>
                  <a:cubicBezTo>
                    <a:pt x="23298" y="47298"/>
                    <a:pt x="28930" y="40934"/>
                    <a:pt x="34957" y="34957"/>
                  </a:cubicBezTo>
                  <a:cubicBezTo>
                    <a:pt x="40931" y="29015"/>
                    <a:pt x="47295" y="23478"/>
                    <a:pt x="54007" y="18383"/>
                  </a:cubicBezTo>
                  <a:lnTo>
                    <a:pt x="51911" y="17240"/>
                  </a:lnTo>
                  <a:cubicBezTo>
                    <a:pt x="45225" y="13317"/>
                    <a:pt x="38135" y="10124"/>
                    <a:pt x="30766" y="7715"/>
                  </a:cubicBezTo>
                </a:path>
              </a:pathLst>
            </a:custGeom>
            <a:solidFill>
              <a:srgbClr val="FFFFFF"/>
            </a:solidFill>
            <a:ln w="9525" cap="flat">
              <a:noFill/>
              <a:prstDash val="solid"/>
              <a:miter/>
            </a:ln>
          </p:spPr>
          <p:txBody>
            <a:bodyPr rtlCol="0" anchor="ctr"/>
            <a:lstStyle/>
            <a:p>
              <a:endParaRPr lang="fi-FI"/>
            </a:p>
          </p:txBody>
        </p:sp>
        <p:sp>
          <p:nvSpPr>
            <p:cNvPr id="210" name="Vapaamuotoinen: Muoto 209">
              <a:extLst>
                <a:ext uri="{FF2B5EF4-FFF2-40B4-BE49-F238E27FC236}">
                  <a16:creationId xmlns:a16="http://schemas.microsoft.com/office/drawing/2014/main" id="{EEB40C0D-D750-4456-AFDD-5B02A0FB134B}"/>
                </a:ext>
              </a:extLst>
            </p:cNvPr>
            <p:cNvSpPr/>
            <p:nvPr/>
          </p:nvSpPr>
          <p:spPr>
            <a:xfrm>
              <a:off x="10288158" y="3179192"/>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580 w 95250"/>
                <a:gd name="connsiteY3" fmla="*/ 19621 h 95250"/>
                <a:gd name="connsiteX4" fmla="*/ 70104 w 95250"/>
                <a:gd name="connsiteY4" fmla="*/ 22860 h 95250"/>
                <a:gd name="connsiteX5" fmla="*/ 68389 w 95250"/>
                <a:gd name="connsiteY5" fmla="*/ 25241 h 95250"/>
                <a:gd name="connsiteX6" fmla="*/ 64294 w 95250"/>
                <a:gd name="connsiteY6" fmla="*/ 30480 h 95250"/>
                <a:gd name="connsiteX7" fmla="*/ 60770 w 95250"/>
                <a:gd name="connsiteY7" fmla="*/ 60960 h 95250"/>
                <a:gd name="connsiteX8" fmla="*/ 60770 w 95250"/>
                <a:gd name="connsiteY8" fmla="*/ 60960 h 95250"/>
                <a:gd name="connsiteX9" fmla="*/ 30385 w 95250"/>
                <a:gd name="connsiteY9" fmla="*/ 64389 h 95250"/>
                <a:gd name="connsiteX10" fmla="*/ 7144 w 95250"/>
                <a:gd name="connsiteY10" fmla="*/ 80963 h 95250"/>
                <a:gd name="connsiteX11" fmla="*/ 13240 w 95250"/>
                <a:gd name="connsiteY11" fmla="*/ 83439 h 95250"/>
                <a:gd name="connsiteX12" fmla="*/ 44577 w 95250"/>
                <a:gd name="connsiteY12" fmla="*/ 89726 h 95250"/>
                <a:gd name="connsiteX13" fmla="*/ 77248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1049"/>
                    <a:pt x="75914" y="14764"/>
                    <a:pt x="73247" y="18574"/>
                  </a:cubicBezTo>
                  <a:lnTo>
                    <a:pt x="72580" y="19621"/>
                  </a:lnTo>
                  <a:lnTo>
                    <a:pt x="70104" y="22860"/>
                  </a:lnTo>
                  <a:lnTo>
                    <a:pt x="68389" y="25241"/>
                  </a:lnTo>
                  <a:lnTo>
                    <a:pt x="64294" y="30480"/>
                  </a:lnTo>
                  <a:cubicBezTo>
                    <a:pt x="67723" y="44005"/>
                    <a:pt x="66675" y="54959"/>
                    <a:pt x="60770" y="60960"/>
                  </a:cubicBezTo>
                  <a:lnTo>
                    <a:pt x="60770" y="60960"/>
                  </a:lnTo>
                  <a:cubicBezTo>
                    <a:pt x="54959" y="66675"/>
                    <a:pt x="44005" y="67818"/>
                    <a:pt x="30385" y="64389"/>
                  </a:cubicBezTo>
                  <a:cubicBezTo>
                    <a:pt x="23027" y="70439"/>
                    <a:pt x="15261" y="75977"/>
                    <a:pt x="7144" y="80963"/>
                  </a:cubicBezTo>
                  <a:lnTo>
                    <a:pt x="13240" y="83439"/>
                  </a:lnTo>
                  <a:cubicBezTo>
                    <a:pt x="23236" y="87356"/>
                    <a:pt x="33843" y="89484"/>
                    <a:pt x="44577" y="89726"/>
                  </a:cubicBezTo>
                  <a:cubicBezTo>
                    <a:pt x="56698" y="90216"/>
                    <a:pt x="68496" y="85744"/>
                    <a:pt x="77248" y="77343"/>
                  </a:cubicBezTo>
                  <a:cubicBezTo>
                    <a:pt x="92297" y="62389"/>
                    <a:pt x="93250" y="36576"/>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211" name="Vapaamuotoinen: Muoto 210">
              <a:extLst>
                <a:ext uri="{FF2B5EF4-FFF2-40B4-BE49-F238E27FC236}">
                  <a16:creationId xmlns:a16="http://schemas.microsoft.com/office/drawing/2014/main" id="{57317F51-A6BA-430A-B01B-BD7B55C3955B}"/>
                </a:ext>
              </a:extLst>
            </p:cNvPr>
            <p:cNvSpPr/>
            <p:nvPr/>
          </p:nvSpPr>
          <p:spPr>
            <a:xfrm>
              <a:off x="10179922" y="3178906"/>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343 h 95250"/>
                <a:gd name="connsiteX4" fmla="*/ 89567 w 95250"/>
                <a:gd name="connsiteY4" fmla="*/ 80963 h 95250"/>
                <a:gd name="connsiteX5" fmla="*/ 66231 w 95250"/>
                <a:gd name="connsiteY5" fmla="*/ 64389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054"/>
                    <a:pt x="29084" y="44005"/>
                    <a:pt x="32417" y="30575"/>
                  </a:cubicBezTo>
                  <a:cubicBezTo>
                    <a:pt x="26364" y="23153"/>
                    <a:pt x="20826" y="15324"/>
                    <a:pt x="15844" y="7144"/>
                  </a:cubicBezTo>
                  <a:cubicBezTo>
                    <a:pt x="3271" y="36386"/>
                    <a:pt x="4223" y="62294"/>
                    <a:pt x="19368" y="77343"/>
                  </a:cubicBezTo>
                  <a:cubicBezTo>
                    <a:pt x="34513" y="92392"/>
                    <a:pt x="60326" y="93440"/>
                    <a:pt x="89567" y="80963"/>
                  </a:cubicBezTo>
                  <a:cubicBezTo>
                    <a:pt x="81404" y="76001"/>
                    <a:pt x="73605" y="70462"/>
                    <a:pt x="66231" y="64389"/>
                  </a:cubicBezTo>
                  <a:cubicBezTo>
                    <a:pt x="52801" y="67818"/>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212" name="Vapaamuotoinen: Muoto 211">
              <a:extLst>
                <a:ext uri="{FF2B5EF4-FFF2-40B4-BE49-F238E27FC236}">
                  <a16:creationId xmlns:a16="http://schemas.microsoft.com/office/drawing/2014/main" id="{E5D05272-395F-4F9F-93A4-D8FDAC431BAB}"/>
                </a:ext>
              </a:extLst>
            </p:cNvPr>
            <p:cNvSpPr/>
            <p:nvPr/>
          </p:nvSpPr>
          <p:spPr>
            <a:xfrm>
              <a:off x="10180333" y="3070883"/>
              <a:ext cx="200025" cy="180975"/>
            </a:xfrm>
            <a:custGeom>
              <a:avLst/>
              <a:gdLst>
                <a:gd name="connsiteX0" fmla="*/ 178881 w 200025"/>
                <a:gd name="connsiteY0" fmla="*/ 108690 h 180975"/>
                <a:gd name="connsiteX1" fmla="*/ 184977 w 200025"/>
                <a:gd name="connsiteY1" fmla="*/ 19727 h 180975"/>
                <a:gd name="connsiteX2" fmla="*/ 102014 w 200025"/>
                <a:gd name="connsiteY2" fmla="*/ 22394 h 180975"/>
                <a:gd name="connsiteX3" fmla="*/ 18956 w 200025"/>
                <a:gd name="connsiteY3" fmla="*/ 19727 h 180975"/>
                <a:gd name="connsiteX4" fmla="*/ 24576 w 200025"/>
                <a:gd name="connsiteY4" fmla="*/ 107833 h 180975"/>
                <a:gd name="connsiteX5" fmla="*/ 56389 w 200025"/>
                <a:gd name="connsiteY5" fmla="*/ 148314 h 180975"/>
                <a:gd name="connsiteX6" fmla="*/ 95728 w 200025"/>
                <a:gd name="connsiteY6" fmla="*/ 179366 h 180975"/>
                <a:gd name="connsiteX7" fmla="*/ 97823 w 200025"/>
                <a:gd name="connsiteY7" fmla="*/ 180509 h 180975"/>
                <a:gd name="connsiteX8" fmla="*/ 100681 w 200025"/>
                <a:gd name="connsiteY8" fmla="*/ 181175 h 180975"/>
                <a:gd name="connsiteX9" fmla="*/ 102014 w 200025"/>
                <a:gd name="connsiteY9" fmla="*/ 181175 h 180975"/>
                <a:gd name="connsiteX10" fmla="*/ 107920 w 200025"/>
                <a:gd name="connsiteY10" fmla="*/ 179461 h 180975"/>
                <a:gd name="connsiteX11" fmla="*/ 147544 w 200025"/>
                <a:gd name="connsiteY11" fmla="*/ 148219 h 180975"/>
                <a:gd name="connsiteX12" fmla="*/ 178881 w 200025"/>
                <a:gd name="connsiteY12" fmla="*/ 108595 h 180975"/>
                <a:gd name="connsiteX13" fmla="*/ 102014 w 200025"/>
                <a:gd name="connsiteY13" fmla="*/ 155744 h 180975"/>
                <a:gd name="connsiteX14" fmla="*/ 72772 w 200025"/>
                <a:gd name="connsiteY14" fmla="*/ 131741 h 180975"/>
                <a:gd name="connsiteX15" fmla="*/ 44674 w 200025"/>
                <a:gd name="connsiteY15" fmla="*/ 95927 h 180975"/>
                <a:gd name="connsiteX16" fmla="*/ 35149 w 200025"/>
                <a:gd name="connsiteY16" fmla="*/ 36109 h 180975"/>
                <a:gd name="connsiteX17" fmla="*/ 51437 w 200025"/>
                <a:gd name="connsiteY17" fmla="*/ 30585 h 180975"/>
                <a:gd name="connsiteX18" fmla="*/ 96585 w 200025"/>
                <a:gd name="connsiteY18" fmla="*/ 46111 h 180975"/>
                <a:gd name="connsiteX19" fmla="*/ 96585 w 200025"/>
                <a:gd name="connsiteY19" fmla="*/ 46111 h 180975"/>
                <a:gd name="connsiteX20" fmla="*/ 111920 w 200025"/>
                <a:gd name="connsiteY20" fmla="*/ 56493 h 180975"/>
                <a:gd name="connsiteX21" fmla="*/ 111920 w 200025"/>
                <a:gd name="connsiteY21" fmla="*/ 56493 h 180975"/>
                <a:gd name="connsiteX22" fmla="*/ 124970 w 200025"/>
                <a:gd name="connsiteY22" fmla="*/ 67447 h 180975"/>
                <a:gd name="connsiteX23" fmla="*/ 126589 w 200025"/>
                <a:gd name="connsiteY23" fmla="*/ 68971 h 180975"/>
                <a:gd name="connsiteX24" fmla="*/ 127065 w 200025"/>
                <a:gd name="connsiteY24" fmla="*/ 69447 h 180975"/>
                <a:gd name="connsiteX25" fmla="*/ 130780 w 200025"/>
                <a:gd name="connsiteY25" fmla="*/ 73066 h 180975"/>
                <a:gd name="connsiteX26" fmla="*/ 147639 w 200025"/>
                <a:gd name="connsiteY26" fmla="*/ 92116 h 180975"/>
                <a:gd name="connsiteX27" fmla="*/ 148687 w 200025"/>
                <a:gd name="connsiteY27" fmla="*/ 90497 h 180975"/>
                <a:gd name="connsiteX28" fmla="*/ 158783 w 200025"/>
                <a:gd name="connsiteY28" fmla="*/ 68970 h 180975"/>
                <a:gd name="connsiteX29" fmla="*/ 147258 w 200025"/>
                <a:gd name="connsiteY29" fmla="*/ 56493 h 180975"/>
                <a:gd name="connsiteX30" fmla="*/ 145353 w 200025"/>
                <a:gd name="connsiteY30" fmla="*/ 54683 h 180975"/>
                <a:gd name="connsiteX31" fmla="*/ 141924 w 200025"/>
                <a:gd name="connsiteY31" fmla="*/ 51349 h 180975"/>
                <a:gd name="connsiteX32" fmla="*/ 140114 w 200025"/>
                <a:gd name="connsiteY32" fmla="*/ 49730 h 180975"/>
                <a:gd name="connsiteX33" fmla="*/ 135828 w 200025"/>
                <a:gd name="connsiteY33" fmla="*/ 45825 h 180975"/>
                <a:gd name="connsiteX34" fmla="*/ 135161 w 200025"/>
                <a:gd name="connsiteY34" fmla="*/ 45253 h 180975"/>
                <a:gd name="connsiteX35" fmla="*/ 135161 w 200025"/>
                <a:gd name="connsiteY35" fmla="*/ 45253 h 180975"/>
                <a:gd name="connsiteX36" fmla="*/ 124779 w 200025"/>
                <a:gd name="connsiteY36" fmla="*/ 36871 h 180975"/>
                <a:gd name="connsiteX37" fmla="*/ 168213 w 200025"/>
                <a:gd name="connsiteY37" fmla="*/ 35919 h 180975"/>
                <a:gd name="connsiteX38" fmla="*/ 158688 w 200025"/>
                <a:gd name="connsiteY38" fmla="*/ 96403 h 180975"/>
                <a:gd name="connsiteX39" fmla="*/ 130970 w 200025"/>
                <a:gd name="connsiteY39" fmla="*/ 131550 h 180975"/>
                <a:gd name="connsiteX40" fmla="*/ 101824 w 200025"/>
                <a:gd name="connsiteY40" fmla="*/ 155553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81" y="108690"/>
                  </a:moveTo>
                  <a:cubicBezTo>
                    <a:pt x="200788" y="72019"/>
                    <a:pt x="203170" y="37919"/>
                    <a:pt x="184977" y="19727"/>
                  </a:cubicBezTo>
                  <a:cubicBezTo>
                    <a:pt x="166784" y="1534"/>
                    <a:pt x="136304" y="3629"/>
                    <a:pt x="102014" y="22394"/>
                  </a:cubicBezTo>
                  <a:cubicBezTo>
                    <a:pt x="67629" y="3344"/>
                    <a:pt x="36196" y="2486"/>
                    <a:pt x="18956" y="19727"/>
                  </a:cubicBezTo>
                  <a:cubicBezTo>
                    <a:pt x="1716" y="36967"/>
                    <a:pt x="3145" y="71542"/>
                    <a:pt x="24576" y="107833"/>
                  </a:cubicBezTo>
                  <a:cubicBezTo>
                    <a:pt x="33443" y="122606"/>
                    <a:pt x="44131" y="136206"/>
                    <a:pt x="56389" y="148314"/>
                  </a:cubicBezTo>
                  <a:cubicBezTo>
                    <a:pt x="68137" y="160286"/>
                    <a:pt x="81355" y="170719"/>
                    <a:pt x="95728" y="179366"/>
                  </a:cubicBezTo>
                  <a:cubicBezTo>
                    <a:pt x="96372" y="179839"/>
                    <a:pt x="97077" y="180223"/>
                    <a:pt x="97823" y="180509"/>
                  </a:cubicBezTo>
                  <a:cubicBezTo>
                    <a:pt x="98753" y="180821"/>
                    <a:pt x="99709" y="181044"/>
                    <a:pt x="100681" y="181175"/>
                  </a:cubicBezTo>
                  <a:lnTo>
                    <a:pt x="102014" y="181175"/>
                  </a:lnTo>
                  <a:cubicBezTo>
                    <a:pt x="104105" y="181169"/>
                    <a:pt x="106151" y="180575"/>
                    <a:pt x="107920" y="179461"/>
                  </a:cubicBezTo>
                  <a:cubicBezTo>
                    <a:pt x="122366" y="170721"/>
                    <a:pt x="135675" y="160227"/>
                    <a:pt x="147544" y="148219"/>
                  </a:cubicBezTo>
                  <a:cubicBezTo>
                    <a:pt x="159559" y="136332"/>
                    <a:pt x="170082" y="123026"/>
                    <a:pt x="178881" y="108595"/>
                  </a:cubicBezTo>
                  <a:moveTo>
                    <a:pt x="102014" y="155744"/>
                  </a:moveTo>
                  <a:cubicBezTo>
                    <a:pt x="91488" y="148741"/>
                    <a:pt x="81692" y="140700"/>
                    <a:pt x="72772" y="131741"/>
                  </a:cubicBezTo>
                  <a:cubicBezTo>
                    <a:pt x="61956" y="121015"/>
                    <a:pt x="52517" y="108985"/>
                    <a:pt x="44674" y="95927"/>
                  </a:cubicBezTo>
                  <a:cubicBezTo>
                    <a:pt x="29243" y="69923"/>
                    <a:pt x="25624" y="45920"/>
                    <a:pt x="35149" y="36109"/>
                  </a:cubicBezTo>
                  <a:cubicBezTo>
                    <a:pt x="39626" y="32172"/>
                    <a:pt x="45488" y="30184"/>
                    <a:pt x="51437" y="30585"/>
                  </a:cubicBezTo>
                  <a:cubicBezTo>
                    <a:pt x="67541" y="31932"/>
                    <a:pt x="83058" y="37268"/>
                    <a:pt x="96585" y="46111"/>
                  </a:cubicBezTo>
                  <a:lnTo>
                    <a:pt x="96585" y="46111"/>
                  </a:lnTo>
                  <a:cubicBezTo>
                    <a:pt x="101538" y="49159"/>
                    <a:pt x="107158" y="52873"/>
                    <a:pt x="111920" y="56493"/>
                  </a:cubicBezTo>
                  <a:lnTo>
                    <a:pt x="111920" y="56493"/>
                  </a:lnTo>
                  <a:cubicBezTo>
                    <a:pt x="116302" y="59827"/>
                    <a:pt x="120683" y="63541"/>
                    <a:pt x="124970" y="67447"/>
                  </a:cubicBezTo>
                  <a:lnTo>
                    <a:pt x="126589" y="68971"/>
                  </a:lnTo>
                  <a:lnTo>
                    <a:pt x="127065" y="69447"/>
                  </a:lnTo>
                  <a:cubicBezTo>
                    <a:pt x="128373" y="70580"/>
                    <a:pt x="129613" y="71789"/>
                    <a:pt x="130780" y="73066"/>
                  </a:cubicBezTo>
                  <a:cubicBezTo>
                    <a:pt x="136807" y="79044"/>
                    <a:pt x="142439" y="85407"/>
                    <a:pt x="147639" y="92116"/>
                  </a:cubicBezTo>
                  <a:cubicBezTo>
                    <a:pt x="147933" y="91543"/>
                    <a:pt x="148284" y="91000"/>
                    <a:pt x="148687" y="90497"/>
                  </a:cubicBezTo>
                  <a:cubicBezTo>
                    <a:pt x="152791" y="83692"/>
                    <a:pt x="156175" y="76477"/>
                    <a:pt x="158783" y="68970"/>
                  </a:cubicBezTo>
                  <a:cubicBezTo>
                    <a:pt x="155164" y="64684"/>
                    <a:pt x="151354" y="60589"/>
                    <a:pt x="147258" y="56493"/>
                  </a:cubicBezTo>
                  <a:cubicBezTo>
                    <a:pt x="146670" y="55842"/>
                    <a:pt x="146033" y="55237"/>
                    <a:pt x="145353" y="54683"/>
                  </a:cubicBezTo>
                  <a:lnTo>
                    <a:pt x="141924" y="51349"/>
                  </a:lnTo>
                  <a:lnTo>
                    <a:pt x="140114" y="49730"/>
                  </a:lnTo>
                  <a:lnTo>
                    <a:pt x="135828" y="45825"/>
                  </a:lnTo>
                  <a:lnTo>
                    <a:pt x="135161" y="45253"/>
                  </a:lnTo>
                  <a:lnTo>
                    <a:pt x="135161" y="45253"/>
                  </a:lnTo>
                  <a:cubicBezTo>
                    <a:pt x="131732" y="42301"/>
                    <a:pt x="128303" y="39538"/>
                    <a:pt x="124779" y="36871"/>
                  </a:cubicBezTo>
                  <a:cubicBezTo>
                    <a:pt x="143829" y="28775"/>
                    <a:pt x="160498" y="28108"/>
                    <a:pt x="168213" y="35919"/>
                  </a:cubicBezTo>
                  <a:cubicBezTo>
                    <a:pt x="178214" y="45444"/>
                    <a:pt x="174309" y="70209"/>
                    <a:pt x="158688" y="96403"/>
                  </a:cubicBezTo>
                  <a:cubicBezTo>
                    <a:pt x="150931" y="109215"/>
                    <a:pt x="141621" y="121020"/>
                    <a:pt x="130970" y="131550"/>
                  </a:cubicBezTo>
                  <a:cubicBezTo>
                    <a:pt x="122064" y="140485"/>
                    <a:pt x="112301" y="148525"/>
                    <a:pt x="101824" y="155553"/>
                  </a:cubicBezTo>
                </a:path>
              </a:pathLst>
            </a:custGeom>
            <a:solidFill>
              <a:srgbClr val="FFFFFF"/>
            </a:solidFill>
            <a:ln w="9525" cap="flat">
              <a:noFill/>
              <a:prstDash val="solid"/>
              <a:miter/>
            </a:ln>
          </p:spPr>
          <p:txBody>
            <a:bodyPr rtlCol="0" anchor="ctr"/>
            <a:lstStyle/>
            <a:p>
              <a:endParaRPr lang="fi-FI"/>
            </a:p>
          </p:txBody>
        </p:sp>
        <p:sp>
          <p:nvSpPr>
            <p:cNvPr id="213" name="Vapaamuotoinen: Muoto 212">
              <a:extLst>
                <a:ext uri="{FF2B5EF4-FFF2-40B4-BE49-F238E27FC236}">
                  <a16:creationId xmlns:a16="http://schemas.microsoft.com/office/drawing/2014/main" id="{94F697DB-1BC6-4DCD-A18E-AF22D38CCDDB}"/>
                </a:ext>
              </a:extLst>
            </p:cNvPr>
            <p:cNvSpPr/>
            <p:nvPr/>
          </p:nvSpPr>
          <p:spPr>
            <a:xfrm>
              <a:off x="10499081" y="2852524"/>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3"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214" name="Vapaamuotoinen: Muoto 213">
              <a:extLst>
                <a:ext uri="{FF2B5EF4-FFF2-40B4-BE49-F238E27FC236}">
                  <a16:creationId xmlns:a16="http://schemas.microsoft.com/office/drawing/2014/main" id="{9829327C-236A-430B-A525-4AF49FECBD2F}"/>
                </a:ext>
              </a:extLst>
            </p:cNvPr>
            <p:cNvSpPr/>
            <p:nvPr/>
          </p:nvSpPr>
          <p:spPr>
            <a:xfrm>
              <a:off x="9957394" y="2850904"/>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0" y="98079"/>
                    <a:pt x="82184" y="98084"/>
                    <a:pt x="77792" y="93698"/>
                  </a:cubicBezTo>
                  <a:cubicBezTo>
                    <a:pt x="77788" y="93694"/>
                    <a:pt x="77784" y="93690"/>
                    <a:pt x="77780" y="93687"/>
                  </a:cubicBezTo>
                  <a:lnTo>
                    <a:pt x="10438" y="26345"/>
                  </a:lnTo>
                  <a:cubicBezTo>
                    <a:pt x="6046" y="21952"/>
                    <a:pt x="6046" y="14831"/>
                    <a:pt x="10438" y="10438"/>
                  </a:cubicBezTo>
                  <a:cubicBezTo>
                    <a:pt x="14831" y="6046"/>
                    <a:pt x="21952" y="6046"/>
                    <a:pt x="26345" y="10438"/>
                  </a:cubicBezTo>
                  <a:lnTo>
                    <a:pt x="93687" y="77780"/>
                  </a:lnTo>
                  <a:cubicBezTo>
                    <a:pt x="98079" y="82166"/>
                    <a:pt x="98084" y="89282"/>
                    <a:pt x="93698" y="93675"/>
                  </a:cubicBezTo>
                  <a:cubicBezTo>
                    <a:pt x="93694" y="93679"/>
                    <a:pt x="93690" y="93683"/>
                    <a:pt x="93687" y="93687"/>
                  </a:cubicBezTo>
                </a:path>
              </a:pathLst>
            </a:custGeom>
            <a:solidFill>
              <a:srgbClr val="FFFFFF"/>
            </a:solidFill>
            <a:ln w="9525" cap="flat">
              <a:noFill/>
              <a:prstDash val="solid"/>
              <a:miter/>
            </a:ln>
          </p:spPr>
          <p:txBody>
            <a:bodyPr rtlCol="0" anchor="ctr"/>
            <a:lstStyle/>
            <a:p>
              <a:endParaRPr lang="fi-FI"/>
            </a:p>
          </p:txBody>
        </p:sp>
        <p:sp>
          <p:nvSpPr>
            <p:cNvPr id="215" name="Vapaamuotoinen: Muoto 214">
              <a:extLst>
                <a:ext uri="{FF2B5EF4-FFF2-40B4-BE49-F238E27FC236}">
                  <a16:creationId xmlns:a16="http://schemas.microsoft.com/office/drawing/2014/main" id="{A6ADB043-B414-4EB5-BC1B-4F2ABB1F3671}"/>
                </a:ext>
              </a:extLst>
            </p:cNvPr>
            <p:cNvSpPr/>
            <p:nvPr/>
          </p:nvSpPr>
          <p:spPr>
            <a:xfrm>
              <a:off x="10500700" y="3394210"/>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0" y="98079"/>
                    <a:pt x="82184" y="98084"/>
                    <a:pt x="77792" y="93698"/>
                  </a:cubicBezTo>
                  <a:cubicBezTo>
                    <a:pt x="77788" y="93695"/>
                    <a:pt x="77784" y="93691"/>
                    <a:pt x="77780" y="93687"/>
                  </a:cubicBezTo>
                  <a:lnTo>
                    <a:pt x="10438" y="26345"/>
                  </a:lnTo>
                  <a:cubicBezTo>
                    <a:pt x="6046" y="21953"/>
                    <a:pt x="6046" y="14831"/>
                    <a:pt x="10438" y="10438"/>
                  </a:cubicBezTo>
                  <a:cubicBezTo>
                    <a:pt x="14831" y="6046"/>
                    <a:pt x="21952" y="6046"/>
                    <a:pt x="26345" y="10438"/>
                  </a:cubicBezTo>
                  <a:lnTo>
                    <a:pt x="93687" y="77780"/>
                  </a:lnTo>
                  <a:cubicBezTo>
                    <a:pt x="98079" y="82166"/>
                    <a:pt x="98084" y="89282"/>
                    <a:pt x="93698" y="93675"/>
                  </a:cubicBezTo>
                  <a:cubicBezTo>
                    <a:pt x="93694" y="93679"/>
                    <a:pt x="93690" y="93683"/>
                    <a:pt x="93687" y="93687"/>
                  </a:cubicBezTo>
                </a:path>
              </a:pathLst>
            </a:custGeom>
            <a:solidFill>
              <a:srgbClr val="FFFFFF"/>
            </a:solidFill>
            <a:ln w="9525" cap="flat">
              <a:noFill/>
              <a:prstDash val="solid"/>
              <a:miter/>
            </a:ln>
          </p:spPr>
          <p:txBody>
            <a:bodyPr rtlCol="0" anchor="ctr"/>
            <a:lstStyle/>
            <a:p>
              <a:endParaRPr lang="fi-FI"/>
            </a:p>
          </p:txBody>
        </p:sp>
        <p:sp>
          <p:nvSpPr>
            <p:cNvPr id="216" name="Vapaamuotoinen: Muoto 215">
              <a:extLst>
                <a:ext uri="{FF2B5EF4-FFF2-40B4-BE49-F238E27FC236}">
                  <a16:creationId xmlns:a16="http://schemas.microsoft.com/office/drawing/2014/main" id="{66C2CDF1-1E4E-4A2D-B977-115D496F38AF}"/>
                </a:ext>
              </a:extLst>
            </p:cNvPr>
            <p:cNvSpPr/>
            <p:nvPr/>
          </p:nvSpPr>
          <p:spPr>
            <a:xfrm>
              <a:off x="8869163" y="679681"/>
              <a:ext cx="95250" cy="95250"/>
            </a:xfrm>
            <a:custGeom>
              <a:avLst/>
              <a:gdLst>
                <a:gd name="connsiteX0" fmla="*/ 93687 w 95250"/>
                <a:gd name="connsiteY0" fmla="*/ 93591 h 95250"/>
                <a:gd name="connsiteX1" fmla="*/ 77791 w 95250"/>
                <a:gd name="connsiteY1" fmla="*/ 93603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685 h 95250"/>
                <a:gd name="connsiteX7" fmla="*/ 93698 w 95250"/>
                <a:gd name="connsiteY7" fmla="*/ 93580 h 95250"/>
                <a:gd name="connsiteX8" fmla="*/ 93687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00" y="97984"/>
                    <a:pt x="82184" y="97989"/>
                    <a:pt x="77791" y="93603"/>
                  </a:cubicBezTo>
                  <a:cubicBezTo>
                    <a:pt x="77787" y="93599"/>
                    <a:pt x="77784" y="93595"/>
                    <a:pt x="77780" y="93591"/>
                  </a:cubicBezTo>
                  <a:lnTo>
                    <a:pt x="10438" y="26345"/>
                  </a:lnTo>
                  <a:cubicBezTo>
                    <a:pt x="6046" y="21952"/>
                    <a:pt x="6046" y="14831"/>
                    <a:pt x="10438" y="10438"/>
                  </a:cubicBezTo>
                  <a:cubicBezTo>
                    <a:pt x="14831" y="6046"/>
                    <a:pt x="21952" y="6046"/>
                    <a:pt x="26345" y="10438"/>
                  </a:cubicBezTo>
                  <a:lnTo>
                    <a:pt x="93687" y="77685"/>
                  </a:lnTo>
                  <a:cubicBezTo>
                    <a:pt x="98079" y="82071"/>
                    <a:pt x="98084" y="89187"/>
                    <a:pt x="93698" y="93580"/>
                  </a:cubicBezTo>
                  <a:cubicBezTo>
                    <a:pt x="93694" y="93584"/>
                    <a:pt x="93690" y="93588"/>
                    <a:pt x="93687" y="93591"/>
                  </a:cubicBezTo>
                </a:path>
              </a:pathLst>
            </a:custGeom>
            <a:solidFill>
              <a:srgbClr val="FFFFFF"/>
            </a:solidFill>
            <a:ln w="9525" cap="flat">
              <a:noFill/>
              <a:prstDash val="solid"/>
              <a:miter/>
            </a:ln>
          </p:spPr>
          <p:txBody>
            <a:bodyPr rtlCol="0" anchor="ctr"/>
            <a:lstStyle/>
            <a:p>
              <a:endParaRPr lang="fi-FI"/>
            </a:p>
          </p:txBody>
        </p:sp>
        <p:sp>
          <p:nvSpPr>
            <p:cNvPr id="217" name="Vapaamuotoinen: Muoto 216">
              <a:extLst>
                <a:ext uri="{FF2B5EF4-FFF2-40B4-BE49-F238E27FC236}">
                  <a16:creationId xmlns:a16="http://schemas.microsoft.com/office/drawing/2014/main" id="{F8B40DFA-F406-476A-8F9F-E361D6E38F93}"/>
                </a:ext>
              </a:extLst>
            </p:cNvPr>
            <p:cNvSpPr/>
            <p:nvPr/>
          </p:nvSpPr>
          <p:spPr>
            <a:xfrm>
              <a:off x="9129823" y="937959"/>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957 w 57150"/>
                <a:gd name="connsiteY5" fmla="*/ 34957 h 57150"/>
                <a:gd name="connsiteX6" fmla="*/ 54007 w 57150"/>
                <a:gd name="connsiteY6" fmla="*/ 18383 h 57150"/>
                <a:gd name="connsiteX7" fmla="*/ 51911 w 57150"/>
                <a:gd name="connsiteY7" fmla="*/ 17240 h 57150"/>
                <a:gd name="connsiteX8" fmla="*/ 30766 w 57150"/>
                <a:gd name="connsiteY8" fmla="*/ 771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763"/>
                    <a:pt x="22574" y="14478"/>
                    <a:pt x="18669" y="18383"/>
                  </a:cubicBezTo>
                  <a:cubicBezTo>
                    <a:pt x="14764" y="22289"/>
                    <a:pt x="10763" y="26670"/>
                    <a:pt x="7144" y="30861"/>
                  </a:cubicBezTo>
                  <a:cubicBezTo>
                    <a:pt x="9579" y="38129"/>
                    <a:pt x="12771" y="45121"/>
                    <a:pt x="16669" y="51721"/>
                  </a:cubicBezTo>
                  <a:lnTo>
                    <a:pt x="18097" y="54007"/>
                  </a:lnTo>
                  <a:cubicBezTo>
                    <a:pt x="23298" y="47298"/>
                    <a:pt x="28930" y="40934"/>
                    <a:pt x="34957" y="34957"/>
                  </a:cubicBezTo>
                  <a:cubicBezTo>
                    <a:pt x="40931" y="29015"/>
                    <a:pt x="47295" y="23478"/>
                    <a:pt x="54007" y="18383"/>
                  </a:cubicBezTo>
                  <a:lnTo>
                    <a:pt x="51911" y="17240"/>
                  </a:lnTo>
                  <a:cubicBezTo>
                    <a:pt x="45204" y="13357"/>
                    <a:pt x="38119" y="10165"/>
                    <a:pt x="30766" y="7715"/>
                  </a:cubicBezTo>
                </a:path>
              </a:pathLst>
            </a:custGeom>
            <a:solidFill>
              <a:srgbClr val="FFFFFF"/>
            </a:solidFill>
            <a:ln w="9525" cap="flat">
              <a:noFill/>
              <a:prstDash val="solid"/>
              <a:miter/>
            </a:ln>
          </p:spPr>
          <p:txBody>
            <a:bodyPr rtlCol="0" anchor="ctr"/>
            <a:lstStyle/>
            <a:p>
              <a:endParaRPr lang="fi-FI"/>
            </a:p>
          </p:txBody>
        </p:sp>
        <p:sp>
          <p:nvSpPr>
            <p:cNvPr id="218" name="Vapaamuotoinen: Muoto 217">
              <a:extLst>
                <a:ext uri="{FF2B5EF4-FFF2-40B4-BE49-F238E27FC236}">
                  <a16:creationId xmlns:a16="http://schemas.microsoft.com/office/drawing/2014/main" id="{38735D16-92F2-4E89-BB9D-85AD18863A24}"/>
                </a:ext>
              </a:extLst>
            </p:cNvPr>
            <p:cNvSpPr/>
            <p:nvPr/>
          </p:nvSpPr>
          <p:spPr>
            <a:xfrm>
              <a:off x="9200117" y="1008063"/>
              <a:ext cx="95250" cy="95250"/>
            </a:xfrm>
            <a:custGeom>
              <a:avLst/>
              <a:gdLst>
                <a:gd name="connsiteX0" fmla="*/ 80677 w 95250"/>
                <a:gd name="connsiteY0" fmla="*/ 7144 h 95250"/>
                <a:gd name="connsiteX1" fmla="*/ 80677 w 95250"/>
                <a:gd name="connsiteY1" fmla="*/ 7144 h 95250"/>
                <a:gd name="connsiteX2" fmla="*/ 73247 w 95250"/>
                <a:gd name="connsiteY2" fmla="*/ 18478 h 95250"/>
                <a:gd name="connsiteX3" fmla="*/ 72580 w 95250"/>
                <a:gd name="connsiteY3" fmla="*/ 19526 h 95250"/>
                <a:gd name="connsiteX4" fmla="*/ 70104 w 95250"/>
                <a:gd name="connsiteY4" fmla="*/ 22765 h 95250"/>
                <a:gd name="connsiteX5" fmla="*/ 68389 w 95250"/>
                <a:gd name="connsiteY5" fmla="*/ 25146 h 95250"/>
                <a:gd name="connsiteX6" fmla="*/ 64294 w 95250"/>
                <a:gd name="connsiteY6" fmla="*/ 30480 h 95250"/>
                <a:gd name="connsiteX7" fmla="*/ 60770 w 95250"/>
                <a:gd name="connsiteY7" fmla="*/ 60865 h 95250"/>
                <a:gd name="connsiteX8" fmla="*/ 60770 w 95250"/>
                <a:gd name="connsiteY8" fmla="*/ 60865 h 95250"/>
                <a:gd name="connsiteX9" fmla="*/ 30385 w 95250"/>
                <a:gd name="connsiteY9" fmla="*/ 64294 h 95250"/>
                <a:gd name="connsiteX10" fmla="*/ 7144 w 95250"/>
                <a:gd name="connsiteY10" fmla="*/ 80867 h 95250"/>
                <a:gd name="connsiteX11" fmla="*/ 13240 w 95250"/>
                <a:gd name="connsiteY11" fmla="*/ 83344 h 95250"/>
                <a:gd name="connsiteX12" fmla="*/ 44577 w 95250"/>
                <a:gd name="connsiteY12" fmla="*/ 89630 h 95250"/>
                <a:gd name="connsiteX13" fmla="*/ 77248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8"/>
                  </a:cubicBezTo>
                  <a:lnTo>
                    <a:pt x="72580" y="19526"/>
                  </a:lnTo>
                  <a:lnTo>
                    <a:pt x="70104" y="22765"/>
                  </a:lnTo>
                  <a:lnTo>
                    <a:pt x="68389" y="25146"/>
                  </a:lnTo>
                  <a:lnTo>
                    <a:pt x="64294" y="30480"/>
                  </a:lnTo>
                  <a:cubicBezTo>
                    <a:pt x="67723" y="43910"/>
                    <a:pt x="66675" y="54959"/>
                    <a:pt x="60770" y="60865"/>
                  </a:cubicBezTo>
                  <a:lnTo>
                    <a:pt x="60770" y="60865"/>
                  </a:lnTo>
                  <a:cubicBezTo>
                    <a:pt x="54959" y="66580"/>
                    <a:pt x="44005" y="67723"/>
                    <a:pt x="30385" y="64294"/>
                  </a:cubicBezTo>
                  <a:cubicBezTo>
                    <a:pt x="23027" y="70344"/>
                    <a:pt x="15261" y="75881"/>
                    <a:pt x="7144" y="80867"/>
                  </a:cubicBezTo>
                  <a:lnTo>
                    <a:pt x="13240" y="83344"/>
                  </a:lnTo>
                  <a:cubicBezTo>
                    <a:pt x="23236" y="87261"/>
                    <a:pt x="33844" y="89389"/>
                    <a:pt x="44577" y="89630"/>
                  </a:cubicBezTo>
                  <a:cubicBezTo>
                    <a:pt x="56678" y="90102"/>
                    <a:pt x="68457" y="85672"/>
                    <a:pt x="77248" y="77343"/>
                  </a:cubicBezTo>
                  <a:cubicBezTo>
                    <a:pt x="92297" y="62294"/>
                    <a:pt x="93250"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219" name="Vapaamuotoinen: Muoto 218">
              <a:extLst>
                <a:ext uri="{FF2B5EF4-FFF2-40B4-BE49-F238E27FC236}">
                  <a16:creationId xmlns:a16="http://schemas.microsoft.com/office/drawing/2014/main" id="{B52D7E23-8338-4C6E-8DA8-5EAC3F5F7106}"/>
                </a:ext>
              </a:extLst>
            </p:cNvPr>
            <p:cNvSpPr/>
            <p:nvPr/>
          </p:nvSpPr>
          <p:spPr>
            <a:xfrm>
              <a:off x="9091691" y="1008063"/>
              <a:ext cx="95250" cy="95250"/>
            </a:xfrm>
            <a:custGeom>
              <a:avLst/>
              <a:gdLst>
                <a:gd name="connsiteX0" fmla="*/ 35846 w 95250"/>
                <a:gd name="connsiteY0" fmla="*/ 60484 h 95250"/>
                <a:gd name="connsiteX1" fmla="*/ 32417 w 95250"/>
                <a:gd name="connsiteY1" fmla="*/ 30099 h 95250"/>
                <a:gd name="connsiteX2" fmla="*/ 15844 w 95250"/>
                <a:gd name="connsiteY2" fmla="*/ 7144 h 95250"/>
                <a:gd name="connsiteX3" fmla="*/ 19368 w 95250"/>
                <a:gd name="connsiteY3" fmla="*/ 77438 h 95250"/>
                <a:gd name="connsiteX4" fmla="*/ 89472 w 95250"/>
                <a:gd name="connsiteY4" fmla="*/ 80963 h 95250"/>
                <a:gd name="connsiteX5" fmla="*/ 66231 w 95250"/>
                <a:gd name="connsiteY5" fmla="*/ 64294 h 95250"/>
                <a:gd name="connsiteX6" fmla="*/ 35846 w 95250"/>
                <a:gd name="connsiteY6" fmla="*/ 6077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484"/>
                  </a:moveTo>
                  <a:cubicBezTo>
                    <a:pt x="30036" y="54578"/>
                    <a:pt x="28988" y="43529"/>
                    <a:pt x="32417" y="30099"/>
                  </a:cubicBezTo>
                  <a:cubicBezTo>
                    <a:pt x="26381" y="22830"/>
                    <a:pt x="20844" y="15160"/>
                    <a:pt x="15844" y="7144"/>
                  </a:cubicBezTo>
                  <a:cubicBezTo>
                    <a:pt x="3271" y="36385"/>
                    <a:pt x="4223" y="62294"/>
                    <a:pt x="19368" y="77438"/>
                  </a:cubicBezTo>
                  <a:cubicBezTo>
                    <a:pt x="34513" y="92583"/>
                    <a:pt x="60326" y="93440"/>
                    <a:pt x="89472" y="80963"/>
                  </a:cubicBezTo>
                  <a:cubicBezTo>
                    <a:pt x="81372" y="75916"/>
                    <a:pt x="73608" y="70348"/>
                    <a:pt x="66231" y="64294"/>
                  </a:cubicBezTo>
                  <a:cubicBezTo>
                    <a:pt x="52801" y="67723"/>
                    <a:pt x="41752" y="66675"/>
                    <a:pt x="35846" y="60770"/>
                  </a:cubicBezTo>
                </a:path>
              </a:pathLst>
            </a:custGeom>
            <a:solidFill>
              <a:srgbClr val="FFFFFF"/>
            </a:solidFill>
            <a:ln w="9525" cap="flat">
              <a:noFill/>
              <a:prstDash val="solid"/>
              <a:miter/>
            </a:ln>
          </p:spPr>
          <p:txBody>
            <a:bodyPr rtlCol="0" anchor="ctr"/>
            <a:lstStyle/>
            <a:p>
              <a:endParaRPr lang="fi-FI"/>
            </a:p>
          </p:txBody>
        </p:sp>
        <p:sp>
          <p:nvSpPr>
            <p:cNvPr id="220" name="Vapaamuotoinen: Muoto 219">
              <a:extLst>
                <a:ext uri="{FF2B5EF4-FFF2-40B4-BE49-F238E27FC236}">
                  <a16:creationId xmlns:a16="http://schemas.microsoft.com/office/drawing/2014/main" id="{B36A93A4-44F7-4D01-87E3-DF3F325B3A52}"/>
                </a:ext>
              </a:extLst>
            </p:cNvPr>
            <p:cNvSpPr/>
            <p:nvPr/>
          </p:nvSpPr>
          <p:spPr>
            <a:xfrm>
              <a:off x="9092388" y="899597"/>
              <a:ext cx="200025" cy="180975"/>
            </a:xfrm>
            <a:custGeom>
              <a:avLst/>
              <a:gdLst>
                <a:gd name="connsiteX0" fmla="*/ 178881 w 200025"/>
                <a:gd name="connsiteY0" fmla="*/ 108657 h 180975"/>
                <a:gd name="connsiteX1" fmla="*/ 184977 w 200025"/>
                <a:gd name="connsiteY1" fmla="*/ 19693 h 180975"/>
                <a:gd name="connsiteX2" fmla="*/ 102014 w 200025"/>
                <a:gd name="connsiteY2" fmla="*/ 22360 h 180975"/>
                <a:gd name="connsiteX3" fmla="*/ 18956 w 200025"/>
                <a:gd name="connsiteY3" fmla="*/ 19693 h 180975"/>
                <a:gd name="connsiteX4" fmla="*/ 24576 w 200025"/>
                <a:gd name="connsiteY4" fmla="*/ 107895 h 180975"/>
                <a:gd name="connsiteX5" fmla="*/ 56389 w 200025"/>
                <a:gd name="connsiteY5" fmla="*/ 148281 h 180975"/>
                <a:gd name="connsiteX6" fmla="*/ 95728 w 200025"/>
                <a:gd name="connsiteY6" fmla="*/ 179428 h 180975"/>
                <a:gd name="connsiteX7" fmla="*/ 97823 w 200025"/>
                <a:gd name="connsiteY7" fmla="*/ 180475 h 180975"/>
                <a:gd name="connsiteX8" fmla="*/ 100681 w 200025"/>
                <a:gd name="connsiteY8" fmla="*/ 181142 h 180975"/>
                <a:gd name="connsiteX9" fmla="*/ 102014 w 200025"/>
                <a:gd name="connsiteY9" fmla="*/ 181142 h 180975"/>
                <a:gd name="connsiteX10" fmla="*/ 107920 w 200025"/>
                <a:gd name="connsiteY10" fmla="*/ 179523 h 180975"/>
                <a:gd name="connsiteX11" fmla="*/ 178881 w 200025"/>
                <a:gd name="connsiteY11" fmla="*/ 108657 h 180975"/>
                <a:gd name="connsiteX12" fmla="*/ 102014 w 200025"/>
                <a:gd name="connsiteY12" fmla="*/ 155806 h 180975"/>
                <a:gd name="connsiteX13" fmla="*/ 44864 w 200025"/>
                <a:gd name="connsiteY13" fmla="*/ 95989 h 180975"/>
                <a:gd name="connsiteX14" fmla="*/ 35339 w 200025"/>
                <a:gd name="connsiteY14" fmla="*/ 36172 h 180975"/>
                <a:gd name="connsiteX15" fmla="*/ 51627 w 200025"/>
                <a:gd name="connsiteY15" fmla="*/ 30647 h 180975"/>
                <a:gd name="connsiteX16" fmla="*/ 96775 w 200025"/>
                <a:gd name="connsiteY16" fmla="*/ 46268 h 180975"/>
                <a:gd name="connsiteX17" fmla="*/ 96776 w 200025"/>
                <a:gd name="connsiteY17" fmla="*/ 46268 h 180975"/>
                <a:gd name="connsiteX18" fmla="*/ 112206 w 200025"/>
                <a:gd name="connsiteY18" fmla="*/ 56650 h 180975"/>
                <a:gd name="connsiteX19" fmla="*/ 112206 w 200025"/>
                <a:gd name="connsiteY19" fmla="*/ 56650 h 180975"/>
                <a:gd name="connsiteX20" fmla="*/ 125255 w 200025"/>
                <a:gd name="connsiteY20" fmla="*/ 67604 h 180975"/>
                <a:gd name="connsiteX21" fmla="*/ 126875 w 200025"/>
                <a:gd name="connsiteY21" fmla="*/ 69128 h 180975"/>
                <a:gd name="connsiteX22" fmla="*/ 127351 w 200025"/>
                <a:gd name="connsiteY22" fmla="*/ 69604 h 180975"/>
                <a:gd name="connsiteX23" fmla="*/ 131066 w 200025"/>
                <a:gd name="connsiteY23" fmla="*/ 73224 h 180975"/>
                <a:gd name="connsiteX24" fmla="*/ 147925 w 200025"/>
                <a:gd name="connsiteY24" fmla="*/ 92274 h 180975"/>
                <a:gd name="connsiteX25" fmla="*/ 148972 w 200025"/>
                <a:gd name="connsiteY25" fmla="*/ 90655 h 180975"/>
                <a:gd name="connsiteX26" fmla="*/ 159069 w 200025"/>
                <a:gd name="connsiteY26" fmla="*/ 69128 h 180975"/>
                <a:gd name="connsiteX27" fmla="*/ 147544 w 200025"/>
                <a:gd name="connsiteY27" fmla="*/ 56650 h 180975"/>
                <a:gd name="connsiteX28" fmla="*/ 145639 w 200025"/>
                <a:gd name="connsiteY28" fmla="*/ 54841 h 180975"/>
                <a:gd name="connsiteX29" fmla="*/ 142210 w 200025"/>
                <a:gd name="connsiteY29" fmla="*/ 51507 h 180975"/>
                <a:gd name="connsiteX30" fmla="*/ 140400 w 200025"/>
                <a:gd name="connsiteY30" fmla="*/ 49888 h 180975"/>
                <a:gd name="connsiteX31" fmla="*/ 136114 w 200025"/>
                <a:gd name="connsiteY31" fmla="*/ 45982 h 180975"/>
                <a:gd name="connsiteX32" fmla="*/ 135447 w 200025"/>
                <a:gd name="connsiteY32" fmla="*/ 45411 h 180975"/>
                <a:gd name="connsiteX33" fmla="*/ 135447 w 200025"/>
                <a:gd name="connsiteY33" fmla="*/ 45411 h 180975"/>
                <a:gd name="connsiteX34" fmla="*/ 125065 w 200025"/>
                <a:gd name="connsiteY34" fmla="*/ 37029 h 180975"/>
                <a:gd name="connsiteX35" fmla="*/ 168499 w 200025"/>
                <a:gd name="connsiteY35" fmla="*/ 36076 h 180975"/>
                <a:gd name="connsiteX36" fmla="*/ 158974 w 200025"/>
                <a:gd name="connsiteY36" fmla="*/ 96655 h 180975"/>
                <a:gd name="connsiteX37" fmla="*/ 131256 w 200025"/>
                <a:gd name="connsiteY37" fmla="*/ 131898 h 180975"/>
                <a:gd name="connsiteX38" fmla="*/ 102110 w 200025"/>
                <a:gd name="connsiteY38" fmla="*/ 15580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881" y="108657"/>
                  </a:moveTo>
                  <a:cubicBezTo>
                    <a:pt x="200788" y="71986"/>
                    <a:pt x="203170" y="37886"/>
                    <a:pt x="184977" y="19693"/>
                  </a:cubicBezTo>
                  <a:cubicBezTo>
                    <a:pt x="166784" y="1501"/>
                    <a:pt x="136304" y="3691"/>
                    <a:pt x="102014" y="22360"/>
                  </a:cubicBezTo>
                  <a:cubicBezTo>
                    <a:pt x="67629" y="3310"/>
                    <a:pt x="36196" y="2453"/>
                    <a:pt x="18956" y="19693"/>
                  </a:cubicBezTo>
                  <a:cubicBezTo>
                    <a:pt x="1716" y="36934"/>
                    <a:pt x="3145" y="71509"/>
                    <a:pt x="24576" y="107895"/>
                  </a:cubicBezTo>
                  <a:cubicBezTo>
                    <a:pt x="33469" y="122621"/>
                    <a:pt x="44155" y="136187"/>
                    <a:pt x="56389" y="148281"/>
                  </a:cubicBezTo>
                  <a:cubicBezTo>
                    <a:pt x="68161" y="160253"/>
                    <a:pt x="81375" y="170715"/>
                    <a:pt x="95728" y="179428"/>
                  </a:cubicBezTo>
                  <a:lnTo>
                    <a:pt x="97823" y="180475"/>
                  </a:lnTo>
                  <a:cubicBezTo>
                    <a:pt x="98739" y="180832"/>
                    <a:pt x="99702" y="181056"/>
                    <a:pt x="100681" y="181142"/>
                  </a:cubicBezTo>
                  <a:lnTo>
                    <a:pt x="102014" y="181142"/>
                  </a:lnTo>
                  <a:cubicBezTo>
                    <a:pt x="104090" y="181122"/>
                    <a:pt x="106124" y="180564"/>
                    <a:pt x="107920" y="179523"/>
                  </a:cubicBezTo>
                  <a:cubicBezTo>
                    <a:pt x="136765" y="161744"/>
                    <a:pt x="161063" y="137478"/>
                    <a:pt x="178881" y="108657"/>
                  </a:cubicBezTo>
                  <a:moveTo>
                    <a:pt x="102014" y="155806"/>
                  </a:moveTo>
                  <a:cubicBezTo>
                    <a:pt x="78772" y="140342"/>
                    <a:pt x="59252" y="119912"/>
                    <a:pt x="44864" y="95989"/>
                  </a:cubicBezTo>
                  <a:cubicBezTo>
                    <a:pt x="29434" y="70081"/>
                    <a:pt x="25814" y="45982"/>
                    <a:pt x="35339" y="36172"/>
                  </a:cubicBezTo>
                  <a:cubicBezTo>
                    <a:pt x="39816" y="32234"/>
                    <a:pt x="45679" y="30246"/>
                    <a:pt x="51627" y="30647"/>
                  </a:cubicBezTo>
                  <a:cubicBezTo>
                    <a:pt x="67748" y="31987"/>
                    <a:pt x="83273" y="37359"/>
                    <a:pt x="96775" y="46268"/>
                  </a:cubicBezTo>
                  <a:lnTo>
                    <a:pt x="96776" y="46268"/>
                  </a:lnTo>
                  <a:cubicBezTo>
                    <a:pt x="102122" y="49417"/>
                    <a:pt x="107275" y="52884"/>
                    <a:pt x="112206" y="56650"/>
                  </a:cubicBezTo>
                  <a:lnTo>
                    <a:pt x="112206" y="56650"/>
                  </a:lnTo>
                  <a:cubicBezTo>
                    <a:pt x="116588" y="60079"/>
                    <a:pt x="120969" y="63699"/>
                    <a:pt x="125255" y="67604"/>
                  </a:cubicBezTo>
                  <a:lnTo>
                    <a:pt x="126875" y="69128"/>
                  </a:lnTo>
                  <a:lnTo>
                    <a:pt x="127351" y="69604"/>
                  </a:lnTo>
                  <a:cubicBezTo>
                    <a:pt x="128684" y="70843"/>
                    <a:pt x="129922" y="71986"/>
                    <a:pt x="131066" y="73224"/>
                  </a:cubicBezTo>
                  <a:cubicBezTo>
                    <a:pt x="137093" y="79201"/>
                    <a:pt x="142724" y="85565"/>
                    <a:pt x="147925" y="92274"/>
                  </a:cubicBezTo>
                  <a:cubicBezTo>
                    <a:pt x="148240" y="91713"/>
                    <a:pt x="148590" y="91172"/>
                    <a:pt x="148972" y="90655"/>
                  </a:cubicBezTo>
                  <a:cubicBezTo>
                    <a:pt x="153097" y="83860"/>
                    <a:pt x="156482" y="76644"/>
                    <a:pt x="159069" y="69128"/>
                  </a:cubicBezTo>
                  <a:cubicBezTo>
                    <a:pt x="155450" y="64937"/>
                    <a:pt x="151640" y="60746"/>
                    <a:pt x="147544" y="56650"/>
                  </a:cubicBezTo>
                  <a:lnTo>
                    <a:pt x="145639" y="54841"/>
                  </a:lnTo>
                  <a:lnTo>
                    <a:pt x="142210" y="51507"/>
                  </a:lnTo>
                  <a:lnTo>
                    <a:pt x="140400" y="49888"/>
                  </a:lnTo>
                  <a:lnTo>
                    <a:pt x="136114" y="45982"/>
                  </a:lnTo>
                  <a:lnTo>
                    <a:pt x="135447" y="45411"/>
                  </a:lnTo>
                  <a:lnTo>
                    <a:pt x="135447" y="45411"/>
                  </a:lnTo>
                  <a:cubicBezTo>
                    <a:pt x="132018" y="42458"/>
                    <a:pt x="128589" y="39696"/>
                    <a:pt x="125065" y="37029"/>
                  </a:cubicBezTo>
                  <a:cubicBezTo>
                    <a:pt x="144115" y="28933"/>
                    <a:pt x="160784" y="28266"/>
                    <a:pt x="168499" y="36076"/>
                  </a:cubicBezTo>
                  <a:cubicBezTo>
                    <a:pt x="178500" y="46078"/>
                    <a:pt x="174595" y="70366"/>
                    <a:pt x="158974" y="96655"/>
                  </a:cubicBezTo>
                  <a:cubicBezTo>
                    <a:pt x="151175" y="109467"/>
                    <a:pt x="141869" y="121299"/>
                    <a:pt x="131256" y="131898"/>
                  </a:cubicBezTo>
                  <a:cubicBezTo>
                    <a:pt x="122348" y="140804"/>
                    <a:pt x="112586" y="148812"/>
                    <a:pt x="102110" y="155806"/>
                  </a:cubicBezTo>
                </a:path>
              </a:pathLst>
            </a:custGeom>
            <a:solidFill>
              <a:srgbClr val="FFFFFF"/>
            </a:solidFill>
            <a:ln w="9525" cap="flat">
              <a:noFill/>
              <a:prstDash val="solid"/>
              <a:miter/>
            </a:ln>
          </p:spPr>
          <p:txBody>
            <a:bodyPr rtlCol="0" anchor="ctr"/>
            <a:lstStyle/>
            <a:p>
              <a:endParaRPr lang="fi-FI"/>
            </a:p>
          </p:txBody>
        </p:sp>
        <p:sp>
          <p:nvSpPr>
            <p:cNvPr id="221" name="Vapaamuotoinen: Muoto 220">
              <a:extLst>
                <a:ext uri="{FF2B5EF4-FFF2-40B4-BE49-F238E27FC236}">
                  <a16:creationId xmlns:a16="http://schemas.microsoft.com/office/drawing/2014/main" id="{B0B08410-D578-4531-A3C9-2490E8DB7024}"/>
                </a:ext>
              </a:extLst>
            </p:cNvPr>
            <p:cNvSpPr/>
            <p:nvPr/>
          </p:nvSpPr>
          <p:spPr>
            <a:xfrm>
              <a:off x="9410850" y="680919"/>
              <a:ext cx="95250" cy="95250"/>
            </a:xfrm>
            <a:custGeom>
              <a:avLst/>
              <a:gdLst>
                <a:gd name="connsiteX0" fmla="*/ 93687 w 95250"/>
                <a:gd name="connsiteY0" fmla="*/ 26631 h 95250"/>
                <a:gd name="connsiteX1" fmla="*/ 26345 w 95250"/>
                <a:gd name="connsiteY1" fmla="*/ 93972 h 95250"/>
                <a:gd name="connsiteX2" fmla="*/ 10438 w 95250"/>
                <a:gd name="connsiteY2" fmla="*/ 93972 h 95250"/>
                <a:gd name="connsiteX3" fmla="*/ 10438 w 95250"/>
                <a:gd name="connsiteY3" fmla="*/ 78066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631"/>
                  </a:moveTo>
                  <a:lnTo>
                    <a:pt x="26345" y="93972"/>
                  </a:lnTo>
                  <a:cubicBezTo>
                    <a:pt x="21953" y="98365"/>
                    <a:pt x="14831" y="98365"/>
                    <a:pt x="10438" y="93972"/>
                  </a:cubicBezTo>
                  <a:cubicBezTo>
                    <a:pt x="6046" y="89580"/>
                    <a:pt x="6046" y="82458"/>
                    <a:pt x="10438" y="78066"/>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222" name="Vapaamuotoinen: Muoto 221">
              <a:extLst>
                <a:ext uri="{FF2B5EF4-FFF2-40B4-BE49-F238E27FC236}">
                  <a16:creationId xmlns:a16="http://schemas.microsoft.com/office/drawing/2014/main" id="{F13D7AEC-3A6E-41B9-A96E-973A0663017A}"/>
                </a:ext>
              </a:extLst>
            </p:cNvPr>
            <p:cNvSpPr/>
            <p:nvPr/>
          </p:nvSpPr>
          <p:spPr>
            <a:xfrm>
              <a:off x="9413009" y="1223482"/>
              <a:ext cx="95250" cy="95250"/>
            </a:xfrm>
            <a:custGeom>
              <a:avLst/>
              <a:gdLst>
                <a:gd name="connsiteX0" fmla="*/ 93147 w 95250"/>
                <a:gd name="connsiteY0" fmla="*/ 93096 h 95250"/>
                <a:gd name="connsiteX1" fmla="*/ 77252 w 95250"/>
                <a:gd name="connsiteY1" fmla="*/ 93107 h 95250"/>
                <a:gd name="connsiteX2" fmla="*/ 77240 w 95250"/>
                <a:gd name="connsiteY2" fmla="*/ 93096 h 95250"/>
                <a:gd name="connsiteX3" fmla="*/ 9898 w 95250"/>
                <a:gd name="connsiteY3" fmla="*/ 25754 h 95250"/>
                <a:gd name="connsiteX4" fmla="*/ 11013 w 95250"/>
                <a:gd name="connsiteY4" fmla="*/ 9898 h 95250"/>
                <a:gd name="connsiteX5" fmla="*/ 25805 w 95250"/>
                <a:gd name="connsiteY5" fmla="*/ 9942 h 95250"/>
                <a:gd name="connsiteX6" fmla="*/ 93147 w 95250"/>
                <a:gd name="connsiteY6" fmla="*/ 77475 h 95250"/>
                <a:gd name="connsiteX7" fmla="*/ 93158 w 95250"/>
                <a:gd name="connsiteY7" fmla="*/ 93370 h 95250"/>
                <a:gd name="connsiteX8" fmla="*/ 93147 w 95250"/>
                <a:gd name="connsiteY8" fmla="*/ 933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147" y="93096"/>
                  </a:moveTo>
                  <a:cubicBezTo>
                    <a:pt x="88760" y="97488"/>
                    <a:pt x="81644" y="97493"/>
                    <a:pt x="77252" y="93107"/>
                  </a:cubicBezTo>
                  <a:cubicBezTo>
                    <a:pt x="77248" y="93103"/>
                    <a:pt x="77244" y="93100"/>
                    <a:pt x="77240" y="93096"/>
                  </a:cubicBezTo>
                  <a:lnTo>
                    <a:pt x="9898" y="25754"/>
                  </a:lnTo>
                  <a:cubicBezTo>
                    <a:pt x="5827" y="21068"/>
                    <a:pt x="6327" y="13969"/>
                    <a:pt x="11013" y="9898"/>
                  </a:cubicBezTo>
                  <a:cubicBezTo>
                    <a:pt x="15260" y="6209"/>
                    <a:pt x="21580" y="6228"/>
                    <a:pt x="25805" y="9942"/>
                  </a:cubicBezTo>
                  <a:lnTo>
                    <a:pt x="93147" y="77475"/>
                  </a:lnTo>
                  <a:cubicBezTo>
                    <a:pt x="97539" y="81861"/>
                    <a:pt x="97544" y="88977"/>
                    <a:pt x="93158" y="93370"/>
                  </a:cubicBezTo>
                  <a:cubicBezTo>
                    <a:pt x="93154" y="93374"/>
                    <a:pt x="93150" y="93377"/>
                    <a:pt x="93147" y="93381"/>
                  </a:cubicBezTo>
                </a:path>
              </a:pathLst>
            </a:custGeom>
            <a:solidFill>
              <a:srgbClr val="FFFFFF"/>
            </a:solidFill>
            <a:ln w="9525" cap="flat">
              <a:noFill/>
              <a:prstDash val="solid"/>
              <a:miter/>
            </a:ln>
          </p:spPr>
          <p:txBody>
            <a:bodyPr rtlCol="0" anchor="ctr"/>
            <a:lstStyle/>
            <a:p>
              <a:endParaRPr lang="fi-FI"/>
            </a:p>
          </p:txBody>
        </p:sp>
        <p:sp>
          <p:nvSpPr>
            <p:cNvPr id="223" name="Vapaamuotoinen: Muoto 222">
              <a:extLst>
                <a:ext uri="{FF2B5EF4-FFF2-40B4-BE49-F238E27FC236}">
                  <a16:creationId xmlns:a16="http://schemas.microsoft.com/office/drawing/2014/main" id="{FA6BA64E-8F6B-4B98-AE24-76EBEE93FBBB}"/>
                </a:ext>
              </a:extLst>
            </p:cNvPr>
            <p:cNvSpPr/>
            <p:nvPr/>
          </p:nvSpPr>
          <p:spPr>
            <a:xfrm>
              <a:off x="9678558" y="1476026"/>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861 w 57150"/>
                <a:gd name="connsiteY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763"/>
                    <a:pt x="22670" y="14478"/>
                    <a:pt x="18669" y="18383"/>
                  </a:cubicBezTo>
                  <a:cubicBezTo>
                    <a:pt x="14668" y="22289"/>
                    <a:pt x="10763" y="26670"/>
                    <a:pt x="7144" y="30861"/>
                  </a:cubicBezTo>
                  <a:cubicBezTo>
                    <a:pt x="9626" y="38110"/>
                    <a:pt x="12817" y="45097"/>
                    <a:pt x="16669" y="51721"/>
                  </a:cubicBezTo>
                  <a:lnTo>
                    <a:pt x="18097" y="54007"/>
                  </a:lnTo>
                  <a:cubicBezTo>
                    <a:pt x="23265" y="47299"/>
                    <a:pt x="28865" y="40935"/>
                    <a:pt x="34862" y="34957"/>
                  </a:cubicBezTo>
                  <a:cubicBezTo>
                    <a:pt x="40838" y="29017"/>
                    <a:pt x="47202" y="23480"/>
                    <a:pt x="53912" y="18383"/>
                  </a:cubicBezTo>
                  <a:lnTo>
                    <a:pt x="51816" y="17240"/>
                  </a:lnTo>
                  <a:cubicBezTo>
                    <a:pt x="45184" y="13187"/>
                    <a:pt x="38164" y="9805"/>
                    <a:pt x="30861" y="7144"/>
                  </a:cubicBezTo>
                </a:path>
              </a:pathLst>
            </a:custGeom>
            <a:solidFill>
              <a:srgbClr val="FFFFFF"/>
            </a:solidFill>
            <a:ln w="9525" cap="flat">
              <a:noFill/>
              <a:prstDash val="solid"/>
              <a:miter/>
            </a:ln>
          </p:spPr>
          <p:txBody>
            <a:bodyPr rtlCol="0" anchor="ctr"/>
            <a:lstStyle/>
            <a:p>
              <a:endParaRPr lang="fi-FI"/>
            </a:p>
          </p:txBody>
        </p:sp>
        <p:sp>
          <p:nvSpPr>
            <p:cNvPr id="224" name="Vapaamuotoinen: Muoto 223">
              <a:extLst>
                <a:ext uri="{FF2B5EF4-FFF2-40B4-BE49-F238E27FC236}">
                  <a16:creationId xmlns:a16="http://schemas.microsoft.com/office/drawing/2014/main" id="{3ABF86B0-1789-49FB-92D5-EBAE47207508}"/>
                </a:ext>
              </a:extLst>
            </p:cNvPr>
            <p:cNvSpPr/>
            <p:nvPr/>
          </p:nvSpPr>
          <p:spPr>
            <a:xfrm>
              <a:off x="9748471" y="1545940"/>
              <a:ext cx="95250" cy="95250"/>
            </a:xfrm>
            <a:custGeom>
              <a:avLst/>
              <a:gdLst>
                <a:gd name="connsiteX0" fmla="*/ 80677 w 95250"/>
                <a:gd name="connsiteY0" fmla="*/ 7144 h 95250"/>
                <a:gd name="connsiteX1" fmla="*/ 80677 w 95250"/>
                <a:gd name="connsiteY1" fmla="*/ 7144 h 95250"/>
                <a:gd name="connsiteX2" fmla="*/ 73248 w 95250"/>
                <a:gd name="connsiteY2" fmla="*/ 18479 h 95250"/>
                <a:gd name="connsiteX3" fmla="*/ 72485 w 95250"/>
                <a:gd name="connsiteY3" fmla="*/ 19526 h 95250"/>
                <a:gd name="connsiteX4" fmla="*/ 70104 w 95250"/>
                <a:gd name="connsiteY4" fmla="*/ 22765 h 95250"/>
                <a:gd name="connsiteX5" fmla="*/ 68390 w 95250"/>
                <a:gd name="connsiteY5" fmla="*/ 25146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389 h 95250"/>
                <a:gd name="connsiteX10" fmla="*/ 7144 w 95250"/>
                <a:gd name="connsiteY10" fmla="*/ 80867 h 95250"/>
                <a:gd name="connsiteX11" fmla="*/ 13335 w 95250"/>
                <a:gd name="connsiteY11" fmla="*/ 83344 h 95250"/>
                <a:gd name="connsiteX12" fmla="*/ 44673 w 95250"/>
                <a:gd name="connsiteY12" fmla="*/ 89630 h 95250"/>
                <a:gd name="connsiteX13" fmla="*/ 77343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5" y="14764"/>
                    <a:pt x="73248" y="18479"/>
                  </a:cubicBezTo>
                  <a:lnTo>
                    <a:pt x="72485" y="19526"/>
                  </a:lnTo>
                  <a:cubicBezTo>
                    <a:pt x="71724" y="20669"/>
                    <a:pt x="70961" y="21717"/>
                    <a:pt x="70104" y="22765"/>
                  </a:cubicBezTo>
                  <a:lnTo>
                    <a:pt x="68390" y="25146"/>
                  </a:lnTo>
                  <a:cubicBezTo>
                    <a:pt x="67056" y="26956"/>
                    <a:pt x="65627" y="28670"/>
                    <a:pt x="64199" y="30480"/>
                  </a:cubicBezTo>
                  <a:cubicBezTo>
                    <a:pt x="67628" y="43910"/>
                    <a:pt x="66675" y="54959"/>
                    <a:pt x="60770" y="60865"/>
                  </a:cubicBezTo>
                  <a:lnTo>
                    <a:pt x="60770" y="60865"/>
                  </a:lnTo>
                  <a:cubicBezTo>
                    <a:pt x="55055" y="66580"/>
                    <a:pt x="44006" y="67723"/>
                    <a:pt x="30480" y="64389"/>
                  </a:cubicBezTo>
                  <a:cubicBezTo>
                    <a:pt x="23081" y="70401"/>
                    <a:pt x="15285" y="75906"/>
                    <a:pt x="7144" y="80867"/>
                  </a:cubicBezTo>
                  <a:lnTo>
                    <a:pt x="13335" y="83344"/>
                  </a:lnTo>
                  <a:cubicBezTo>
                    <a:pt x="23329" y="87270"/>
                    <a:pt x="33938" y="89399"/>
                    <a:pt x="44673" y="89630"/>
                  </a:cubicBezTo>
                  <a:cubicBezTo>
                    <a:pt x="56772" y="90091"/>
                    <a:pt x="68546" y="85662"/>
                    <a:pt x="77343" y="77343"/>
                  </a:cubicBezTo>
                  <a:cubicBezTo>
                    <a:pt x="92298" y="62294"/>
                    <a:pt x="93345"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225" name="Vapaamuotoinen: Muoto 224">
              <a:extLst>
                <a:ext uri="{FF2B5EF4-FFF2-40B4-BE49-F238E27FC236}">
                  <a16:creationId xmlns:a16="http://schemas.microsoft.com/office/drawing/2014/main" id="{F71864AC-8029-4AD9-9783-CAFCC6B367DB}"/>
                </a:ext>
              </a:extLst>
            </p:cNvPr>
            <p:cNvSpPr/>
            <p:nvPr/>
          </p:nvSpPr>
          <p:spPr>
            <a:xfrm>
              <a:off x="9640235" y="1545654"/>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054"/>
                    <a:pt x="28988" y="44005"/>
                    <a:pt x="32417" y="30575"/>
                  </a:cubicBezTo>
                  <a:cubicBezTo>
                    <a:pt x="26364" y="23153"/>
                    <a:pt x="20826" y="15324"/>
                    <a:pt x="15844" y="7144"/>
                  </a:cubicBezTo>
                  <a:cubicBezTo>
                    <a:pt x="3271" y="36385"/>
                    <a:pt x="4223" y="62294"/>
                    <a:pt x="19368" y="77438"/>
                  </a:cubicBezTo>
                  <a:cubicBezTo>
                    <a:pt x="34513" y="92583"/>
                    <a:pt x="60230" y="93440"/>
                    <a:pt x="89472" y="80963"/>
                  </a:cubicBezTo>
                  <a:cubicBezTo>
                    <a:pt x="81361" y="75955"/>
                    <a:pt x="73568" y="70452"/>
                    <a:pt x="66136" y="64484"/>
                  </a:cubicBezTo>
                  <a:cubicBezTo>
                    <a:pt x="52705"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226" name="Vapaamuotoinen: Muoto 225">
              <a:extLst>
                <a:ext uri="{FF2B5EF4-FFF2-40B4-BE49-F238E27FC236}">
                  <a16:creationId xmlns:a16="http://schemas.microsoft.com/office/drawing/2014/main" id="{E9AD1348-BD43-4427-AD42-4838CCF8EE97}"/>
                </a:ext>
              </a:extLst>
            </p:cNvPr>
            <p:cNvSpPr/>
            <p:nvPr/>
          </p:nvSpPr>
          <p:spPr>
            <a:xfrm>
              <a:off x="9640615" y="1437631"/>
              <a:ext cx="200025" cy="180975"/>
            </a:xfrm>
            <a:custGeom>
              <a:avLst/>
              <a:gdLst>
                <a:gd name="connsiteX0" fmla="*/ 178818 w 200025"/>
                <a:gd name="connsiteY0" fmla="*/ 108690 h 180975"/>
                <a:gd name="connsiteX1" fmla="*/ 185009 w 200025"/>
                <a:gd name="connsiteY1" fmla="*/ 19727 h 180975"/>
                <a:gd name="connsiteX2" fmla="*/ 101951 w 200025"/>
                <a:gd name="connsiteY2" fmla="*/ 22393 h 180975"/>
                <a:gd name="connsiteX3" fmla="*/ 18988 w 200025"/>
                <a:gd name="connsiteY3" fmla="*/ 19727 h 180975"/>
                <a:gd name="connsiteX4" fmla="*/ 24608 w 200025"/>
                <a:gd name="connsiteY4" fmla="*/ 107928 h 180975"/>
                <a:gd name="connsiteX5" fmla="*/ 95760 w 200025"/>
                <a:gd name="connsiteY5" fmla="*/ 179461 h 180975"/>
                <a:gd name="connsiteX6" fmla="*/ 97855 w 200025"/>
                <a:gd name="connsiteY6" fmla="*/ 180509 h 180975"/>
                <a:gd name="connsiteX7" fmla="*/ 100618 w 200025"/>
                <a:gd name="connsiteY7" fmla="*/ 181175 h 180975"/>
                <a:gd name="connsiteX8" fmla="*/ 101951 w 200025"/>
                <a:gd name="connsiteY8" fmla="*/ 181175 h 180975"/>
                <a:gd name="connsiteX9" fmla="*/ 107952 w 200025"/>
                <a:gd name="connsiteY9" fmla="*/ 179461 h 180975"/>
                <a:gd name="connsiteX10" fmla="*/ 178818 w 200025"/>
                <a:gd name="connsiteY10" fmla="*/ 108595 h 180975"/>
                <a:gd name="connsiteX11" fmla="*/ 101951 w 200025"/>
                <a:gd name="connsiteY11" fmla="*/ 155744 h 180975"/>
                <a:gd name="connsiteX12" fmla="*/ 72805 w 200025"/>
                <a:gd name="connsiteY12" fmla="*/ 131741 h 180975"/>
                <a:gd name="connsiteX13" fmla="*/ 44230 w 200025"/>
                <a:gd name="connsiteY13" fmla="*/ 95927 h 180975"/>
                <a:gd name="connsiteX14" fmla="*/ 34705 w 200025"/>
                <a:gd name="connsiteY14" fmla="*/ 36110 h 180975"/>
                <a:gd name="connsiteX15" fmla="*/ 50993 w 200025"/>
                <a:gd name="connsiteY15" fmla="*/ 30585 h 180975"/>
                <a:gd name="connsiteX16" fmla="*/ 97379 w 200025"/>
                <a:gd name="connsiteY16" fmla="*/ 46301 h 180975"/>
                <a:gd name="connsiteX17" fmla="*/ 97379 w 200025"/>
                <a:gd name="connsiteY17" fmla="*/ 46301 h 180975"/>
                <a:gd name="connsiteX18" fmla="*/ 97379 w 200025"/>
                <a:gd name="connsiteY18" fmla="*/ 46301 h 180975"/>
                <a:gd name="connsiteX19" fmla="*/ 112714 w 200025"/>
                <a:gd name="connsiteY19" fmla="*/ 56683 h 180975"/>
                <a:gd name="connsiteX20" fmla="*/ 112714 w 200025"/>
                <a:gd name="connsiteY20" fmla="*/ 56684 h 180975"/>
                <a:gd name="connsiteX21" fmla="*/ 125669 w 200025"/>
                <a:gd name="connsiteY21" fmla="*/ 67637 h 180975"/>
                <a:gd name="connsiteX22" fmla="*/ 127383 w 200025"/>
                <a:gd name="connsiteY22" fmla="*/ 69161 h 180975"/>
                <a:gd name="connsiteX23" fmla="*/ 127383 w 200025"/>
                <a:gd name="connsiteY23" fmla="*/ 69161 h 180975"/>
                <a:gd name="connsiteX24" fmla="*/ 131098 w 200025"/>
                <a:gd name="connsiteY24" fmla="*/ 72781 h 180975"/>
                <a:gd name="connsiteX25" fmla="*/ 147957 w 200025"/>
                <a:gd name="connsiteY25" fmla="*/ 91831 h 180975"/>
                <a:gd name="connsiteX26" fmla="*/ 148910 w 200025"/>
                <a:gd name="connsiteY26" fmla="*/ 90212 h 180975"/>
                <a:gd name="connsiteX27" fmla="*/ 159101 w 200025"/>
                <a:gd name="connsiteY27" fmla="*/ 68685 h 180975"/>
                <a:gd name="connsiteX28" fmla="*/ 147576 w 200025"/>
                <a:gd name="connsiteY28" fmla="*/ 56207 h 180975"/>
                <a:gd name="connsiteX29" fmla="*/ 145671 w 200025"/>
                <a:gd name="connsiteY29" fmla="*/ 54398 h 180975"/>
                <a:gd name="connsiteX30" fmla="*/ 142242 w 200025"/>
                <a:gd name="connsiteY30" fmla="*/ 51064 h 180975"/>
                <a:gd name="connsiteX31" fmla="*/ 140432 w 200025"/>
                <a:gd name="connsiteY31" fmla="*/ 49445 h 180975"/>
                <a:gd name="connsiteX32" fmla="*/ 136051 w 200025"/>
                <a:gd name="connsiteY32" fmla="*/ 45539 h 180975"/>
                <a:gd name="connsiteX33" fmla="*/ 135479 w 200025"/>
                <a:gd name="connsiteY33" fmla="*/ 44968 h 180975"/>
                <a:gd name="connsiteX34" fmla="*/ 135479 w 200025"/>
                <a:gd name="connsiteY34" fmla="*/ 44968 h 180975"/>
                <a:gd name="connsiteX35" fmla="*/ 125002 w 200025"/>
                <a:gd name="connsiteY35" fmla="*/ 36586 h 180975"/>
                <a:gd name="connsiteX36" fmla="*/ 168531 w 200025"/>
                <a:gd name="connsiteY36" fmla="*/ 35633 h 180975"/>
                <a:gd name="connsiteX37" fmla="*/ 159006 w 200025"/>
                <a:gd name="connsiteY37" fmla="*/ 96212 h 180975"/>
                <a:gd name="connsiteX38" fmla="*/ 101856 w 200025"/>
                <a:gd name="connsiteY38" fmla="*/ 155267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818" y="108690"/>
                  </a:moveTo>
                  <a:cubicBezTo>
                    <a:pt x="200821" y="72019"/>
                    <a:pt x="203202" y="37919"/>
                    <a:pt x="185009" y="19727"/>
                  </a:cubicBezTo>
                  <a:cubicBezTo>
                    <a:pt x="166817" y="1534"/>
                    <a:pt x="136336" y="3629"/>
                    <a:pt x="101951" y="22393"/>
                  </a:cubicBezTo>
                  <a:cubicBezTo>
                    <a:pt x="67566" y="3343"/>
                    <a:pt x="36229" y="2486"/>
                    <a:pt x="18988" y="19727"/>
                  </a:cubicBezTo>
                  <a:cubicBezTo>
                    <a:pt x="1748" y="36967"/>
                    <a:pt x="3082" y="71543"/>
                    <a:pt x="24608" y="107928"/>
                  </a:cubicBezTo>
                  <a:cubicBezTo>
                    <a:pt x="42324" y="137072"/>
                    <a:pt x="66711" y="161590"/>
                    <a:pt x="95760" y="179461"/>
                  </a:cubicBezTo>
                  <a:lnTo>
                    <a:pt x="97855" y="180509"/>
                  </a:lnTo>
                  <a:cubicBezTo>
                    <a:pt x="98749" y="180831"/>
                    <a:pt x="99675" y="181054"/>
                    <a:pt x="100618" y="181175"/>
                  </a:cubicBezTo>
                  <a:lnTo>
                    <a:pt x="101951" y="181175"/>
                  </a:lnTo>
                  <a:cubicBezTo>
                    <a:pt x="104071" y="181167"/>
                    <a:pt x="106148" y="180573"/>
                    <a:pt x="107952" y="179461"/>
                  </a:cubicBezTo>
                  <a:cubicBezTo>
                    <a:pt x="136832" y="161757"/>
                    <a:pt x="161115" y="137474"/>
                    <a:pt x="178818" y="108595"/>
                  </a:cubicBezTo>
                  <a:moveTo>
                    <a:pt x="101951" y="155744"/>
                  </a:moveTo>
                  <a:cubicBezTo>
                    <a:pt x="91434" y="148769"/>
                    <a:pt x="81667" y="140725"/>
                    <a:pt x="72805" y="131741"/>
                  </a:cubicBezTo>
                  <a:cubicBezTo>
                    <a:pt x="61854" y="121014"/>
                    <a:pt x="52257" y="108986"/>
                    <a:pt x="44230" y="95927"/>
                  </a:cubicBezTo>
                  <a:cubicBezTo>
                    <a:pt x="28894" y="70019"/>
                    <a:pt x="25180" y="45920"/>
                    <a:pt x="34705" y="36110"/>
                  </a:cubicBezTo>
                  <a:cubicBezTo>
                    <a:pt x="39171" y="32154"/>
                    <a:pt x="45041" y="30162"/>
                    <a:pt x="50993" y="30585"/>
                  </a:cubicBezTo>
                  <a:cubicBezTo>
                    <a:pt x="67546" y="31764"/>
                    <a:pt x="83518" y="37176"/>
                    <a:pt x="97379" y="46301"/>
                  </a:cubicBezTo>
                  <a:lnTo>
                    <a:pt x="97379" y="46301"/>
                  </a:lnTo>
                  <a:cubicBezTo>
                    <a:pt x="97379" y="46301"/>
                    <a:pt x="97379" y="46301"/>
                    <a:pt x="97379" y="46301"/>
                  </a:cubicBezTo>
                  <a:cubicBezTo>
                    <a:pt x="102679" y="49476"/>
                    <a:pt x="107798" y="52942"/>
                    <a:pt x="112714" y="56683"/>
                  </a:cubicBezTo>
                  <a:lnTo>
                    <a:pt x="112714" y="56684"/>
                  </a:lnTo>
                  <a:cubicBezTo>
                    <a:pt x="117096" y="60113"/>
                    <a:pt x="121478" y="63732"/>
                    <a:pt x="125669" y="67637"/>
                  </a:cubicBezTo>
                  <a:lnTo>
                    <a:pt x="127383" y="69161"/>
                  </a:lnTo>
                  <a:lnTo>
                    <a:pt x="127383" y="69161"/>
                  </a:lnTo>
                  <a:lnTo>
                    <a:pt x="131098" y="72781"/>
                  </a:lnTo>
                  <a:cubicBezTo>
                    <a:pt x="137125" y="78758"/>
                    <a:pt x="142756" y="85122"/>
                    <a:pt x="147957" y="91831"/>
                  </a:cubicBezTo>
                  <a:lnTo>
                    <a:pt x="148910" y="90212"/>
                  </a:lnTo>
                  <a:cubicBezTo>
                    <a:pt x="153099" y="83439"/>
                    <a:pt x="156518" y="76218"/>
                    <a:pt x="159101" y="68685"/>
                  </a:cubicBezTo>
                  <a:cubicBezTo>
                    <a:pt x="155482" y="64494"/>
                    <a:pt x="151672" y="60303"/>
                    <a:pt x="147576" y="56207"/>
                  </a:cubicBezTo>
                  <a:lnTo>
                    <a:pt x="145671" y="54398"/>
                  </a:lnTo>
                  <a:lnTo>
                    <a:pt x="142242" y="51064"/>
                  </a:lnTo>
                  <a:lnTo>
                    <a:pt x="140432" y="49445"/>
                  </a:lnTo>
                  <a:cubicBezTo>
                    <a:pt x="139003" y="48111"/>
                    <a:pt x="137575" y="46778"/>
                    <a:pt x="136051" y="45539"/>
                  </a:cubicBezTo>
                  <a:lnTo>
                    <a:pt x="135479" y="44968"/>
                  </a:lnTo>
                  <a:lnTo>
                    <a:pt x="135479" y="44968"/>
                  </a:lnTo>
                  <a:cubicBezTo>
                    <a:pt x="132050" y="42015"/>
                    <a:pt x="128526" y="39253"/>
                    <a:pt x="125002" y="36586"/>
                  </a:cubicBezTo>
                  <a:cubicBezTo>
                    <a:pt x="144052" y="28489"/>
                    <a:pt x="160720" y="27823"/>
                    <a:pt x="168531" y="35633"/>
                  </a:cubicBezTo>
                  <a:cubicBezTo>
                    <a:pt x="178056" y="45158"/>
                    <a:pt x="174627" y="69923"/>
                    <a:pt x="159006" y="96212"/>
                  </a:cubicBezTo>
                  <a:cubicBezTo>
                    <a:pt x="144350" y="119720"/>
                    <a:pt x="124870" y="139848"/>
                    <a:pt x="101856" y="155267"/>
                  </a:cubicBezTo>
                </a:path>
              </a:pathLst>
            </a:custGeom>
            <a:solidFill>
              <a:srgbClr val="FFFFFF"/>
            </a:solidFill>
            <a:ln w="9525" cap="flat">
              <a:noFill/>
              <a:prstDash val="solid"/>
              <a:miter/>
            </a:ln>
          </p:spPr>
          <p:txBody>
            <a:bodyPr rtlCol="0" anchor="ctr"/>
            <a:lstStyle/>
            <a:p>
              <a:endParaRPr lang="fi-FI"/>
            </a:p>
          </p:txBody>
        </p:sp>
        <p:sp>
          <p:nvSpPr>
            <p:cNvPr id="227" name="Vapaamuotoinen: Muoto 226">
              <a:extLst>
                <a:ext uri="{FF2B5EF4-FFF2-40B4-BE49-F238E27FC236}">
                  <a16:creationId xmlns:a16="http://schemas.microsoft.com/office/drawing/2014/main" id="{2BFE71D3-F5B8-4057-A795-B9C932AFC781}"/>
                </a:ext>
              </a:extLst>
            </p:cNvPr>
            <p:cNvSpPr/>
            <p:nvPr/>
          </p:nvSpPr>
          <p:spPr>
            <a:xfrm>
              <a:off x="9954155" y="1224511"/>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3"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228" name="Vapaamuotoinen: Muoto 227">
              <a:extLst>
                <a:ext uri="{FF2B5EF4-FFF2-40B4-BE49-F238E27FC236}">
                  <a16:creationId xmlns:a16="http://schemas.microsoft.com/office/drawing/2014/main" id="{978FD898-649D-4B7D-83DB-784AE1ED6F89}"/>
                </a:ext>
              </a:extLst>
            </p:cNvPr>
            <p:cNvSpPr/>
            <p:nvPr/>
          </p:nvSpPr>
          <p:spPr>
            <a:xfrm>
              <a:off x="9961014" y="1760959"/>
              <a:ext cx="95250" cy="95250"/>
            </a:xfrm>
            <a:custGeom>
              <a:avLst/>
              <a:gdLst>
                <a:gd name="connsiteX0" fmla="*/ 93591 w 95250"/>
                <a:gd name="connsiteY0" fmla="*/ 93687 h 95250"/>
                <a:gd name="connsiteX1" fmla="*/ 77696 w 95250"/>
                <a:gd name="connsiteY1" fmla="*/ 93698 h 95250"/>
                <a:gd name="connsiteX2" fmla="*/ 77685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780 h 95250"/>
                <a:gd name="connsiteX7" fmla="*/ 93738 w 95250"/>
                <a:gd name="connsiteY7" fmla="*/ 93540 h 95250"/>
                <a:gd name="connsiteX8" fmla="*/ 93591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687"/>
                  </a:moveTo>
                  <a:cubicBezTo>
                    <a:pt x="89205" y="98079"/>
                    <a:pt x="82089" y="98084"/>
                    <a:pt x="77696" y="93698"/>
                  </a:cubicBezTo>
                  <a:cubicBezTo>
                    <a:pt x="77692" y="93695"/>
                    <a:pt x="77688" y="93691"/>
                    <a:pt x="77685" y="93687"/>
                  </a:cubicBezTo>
                  <a:lnTo>
                    <a:pt x="10438" y="26345"/>
                  </a:lnTo>
                  <a:cubicBezTo>
                    <a:pt x="6046" y="21952"/>
                    <a:pt x="6046" y="14831"/>
                    <a:pt x="10438" y="10438"/>
                  </a:cubicBezTo>
                  <a:cubicBezTo>
                    <a:pt x="14831" y="6046"/>
                    <a:pt x="21952" y="6046"/>
                    <a:pt x="26345" y="10438"/>
                  </a:cubicBezTo>
                  <a:lnTo>
                    <a:pt x="93591" y="77780"/>
                  </a:lnTo>
                  <a:cubicBezTo>
                    <a:pt x="97984" y="82091"/>
                    <a:pt x="98050" y="89147"/>
                    <a:pt x="93738" y="93540"/>
                  </a:cubicBezTo>
                  <a:cubicBezTo>
                    <a:pt x="93690" y="93589"/>
                    <a:pt x="93641" y="93638"/>
                    <a:pt x="93591" y="93687"/>
                  </a:cubicBezTo>
                </a:path>
              </a:pathLst>
            </a:custGeom>
            <a:solidFill>
              <a:srgbClr val="FFFFFF"/>
            </a:solidFill>
            <a:ln w="9525" cap="flat">
              <a:noFill/>
              <a:prstDash val="solid"/>
              <a:miter/>
            </a:ln>
          </p:spPr>
          <p:txBody>
            <a:bodyPr rtlCol="0" anchor="ctr"/>
            <a:lstStyle/>
            <a:p>
              <a:endParaRPr lang="fi-FI"/>
            </a:p>
          </p:txBody>
        </p:sp>
        <p:sp>
          <p:nvSpPr>
            <p:cNvPr id="229" name="Vapaamuotoinen: Muoto 228">
              <a:extLst>
                <a:ext uri="{FF2B5EF4-FFF2-40B4-BE49-F238E27FC236}">
                  <a16:creationId xmlns:a16="http://schemas.microsoft.com/office/drawing/2014/main" id="{68EC24EC-2AC6-44B6-83D8-C76A537BB202}"/>
                </a:ext>
              </a:extLst>
            </p:cNvPr>
            <p:cNvSpPr/>
            <p:nvPr/>
          </p:nvSpPr>
          <p:spPr>
            <a:xfrm>
              <a:off x="10216816" y="2024095"/>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3912 h 57150"/>
                <a:gd name="connsiteX5" fmla="*/ 34862 w 57150"/>
                <a:gd name="connsiteY5" fmla="*/ 34862 h 57150"/>
                <a:gd name="connsiteX6" fmla="*/ 53912 w 57150"/>
                <a:gd name="connsiteY6" fmla="*/ 18193 h 57150"/>
                <a:gd name="connsiteX7" fmla="*/ 51816 w 57150"/>
                <a:gd name="connsiteY7" fmla="*/ 17050 h 57150"/>
                <a:gd name="connsiteX8" fmla="*/ 30671 w 57150"/>
                <a:gd name="connsiteY8" fmla="*/ 75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668"/>
                    <a:pt x="22670" y="14383"/>
                    <a:pt x="18669" y="18383"/>
                  </a:cubicBezTo>
                  <a:cubicBezTo>
                    <a:pt x="14669" y="22384"/>
                    <a:pt x="10859" y="26575"/>
                    <a:pt x="7144" y="30861"/>
                  </a:cubicBezTo>
                  <a:cubicBezTo>
                    <a:pt x="9644" y="38103"/>
                    <a:pt x="12834" y="45088"/>
                    <a:pt x="16669" y="51721"/>
                  </a:cubicBezTo>
                  <a:lnTo>
                    <a:pt x="18098" y="53912"/>
                  </a:lnTo>
                  <a:cubicBezTo>
                    <a:pt x="23266" y="47204"/>
                    <a:pt x="28866" y="40841"/>
                    <a:pt x="34862" y="34862"/>
                  </a:cubicBezTo>
                  <a:cubicBezTo>
                    <a:pt x="40862" y="28918"/>
                    <a:pt x="47224" y="23351"/>
                    <a:pt x="53912" y="18193"/>
                  </a:cubicBezTo>
                  <a:cubicBezTo>
                    <a:pt x="53165" y="17907"/>
                    <a:pt x="52461" y="17523"/>
                    <a:pt x="51816" y="17050"/>
                  </a:cubicBezTo>
                  <a:cubicBezTo>
                    <a:pt x="45104" y="13175"/>
                    <a:pt x="38020" y="9984"/>
                    <a:pt x="30671" y="7525"/>
                  </a:cubicBezTo>
                </a:path>
              </a:pathLst>
            </a:custGeom>
            <a:solidFill>
              <a:srgbClr val="FFFFFF"/>
            </a:solidFill>
            <a:ln w="9525" cap="flat">
              <a:noFill/>
              <a:prstDash val="solid"/>
              <a:miter/>
            </a:ln>
          </p:spPr>
          <p:txBody>
            <a:bodyPr rtlCol="0" anchor="ctr"/>
            <a:lstStyle/>
            <a:p>
              <a:endParaRPr lang="fi-FI"/>
            </a:p>
          </p:txBody>
        </p:sp>
        <p:sp>
          <p:nvSpPr>
            <p:cNvPr id="230" name="Vapaamuotoinen: Muoto 229">
              <a:extLst>
                <a:ext uri="{FF2B5EF4-FFF2-40B4-BE49-F238E27FC236}">
                  <a16:creationId xmlns:a16="http://schemas.microsoft.com/office/drawing/2014/main" id="{A904C9B4-0445-44B3-AB59-931997928D7C}"/>
                </a:ext>
              </a:extLst>
            </p:cNvPr>
            <p:cNvSpPr/>
            <p:nvPr/>
          </p:nvSpPr>
          <p:spPr>
            <a:xfrm>
              <a:off x="10287015" y="2093913"/>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485 w 95250"/>
                <a:gd name="connsiteY3" fmla="*/ 19526 h 95250"/>
                <a:gd name="connsiteX4" fmla="*/ 70104 w 95250"/>
                <a:gd name="connsiteY4" fmla="*/ 22860 h 95250"/>
                <a:gd name="connsiteX5" fmla="*/ 68390 w 95250"/>
                <a:gd name="connsiteY5" fmla="*/ 25146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672 w 95250"/>
                <a:gd name="connsiteY12" fmla="*/ 89535 h 95250"/>
                <a:gd name="connsiteX13" fmla="*/ 77343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574"/>
                  </a:cubicBezTo>
                  <a:lnTo>
                    <a:pt x="72485" y="19526"/>
                  </a:lnTo>
                  <a:lnTo>
                    <a:pt x="70104" y="22860"/>
                  </a:lnTo>
                  <a:lnTo>
                    <a:pt x="68390" y="25146"/>
                  </a:lnTo>
                  <a:cubicBezTo>
                    <a:pt x="67056" y="26956"/>
                    <a:pt x="65627" y="28766"/>
                    <a:pt x="64199" y="30480"/>
                  </a:cubicBezTo>
                  <a:cubicBezTo>
                    <a:pt x="67628" y="43910"/>
                    <a:pt x="66675" y="54959"/>
                    <a:pt x="60770" y="60865"/>
                  </a:cubicBezTo>
                  <a:lnTo>
                    <a:pt x="60770" y="60865"/>
                  </a:lnTo>
                  <a:cubicBezTo>
                    <a:pt x="55055" y="66580"/>
                    <a:pt x="44006" y="67723"/>
                    <a:pt x="30480" y="64294"/>
                  </a:cubicBezTo>
                  <a:cubicBezTo>
                    <a:pt x="23129" y="70368"/>
                    <a:pt x="15328" y="75876"/>
                    <a:pt x="7144" y="80772"/>
                  </a:cubicBezTo>
                  <a:cubicBezTo>
                    <a:pt x="9163" y="81704"/>
                    <a:pt x="11230" y="82530"/>
                    <a:pt x="13335" y="83248"/>
                  </a:cubicBezTo>
                  <a:cubicBezTo>
                    <a:pt x="23328" y="87175"/>
                    <a:pt x="33937" y="89303"/>
                    <a:pt x="44672" y="89535"/>
                  </a:cubicBezTo>
                  <a:cubicBezTo>
                    <a:pt x="56780" y="90050"/>
                    <a:pt x="68576" y="85614"/>
                    <a:pt x="77343" y="77248"/>
                  </a:cubicBezTo>
                  <a:cubicBezTo>
                    <a:pt x="92297" y="62198"/>
                    <a:pt x="93345"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231" name="Vapaamuotoinen: Muoto 230">
              <a:extLst>
                <a:ext uri="{FF2B5EF4-FFF2-40B4-BE49-F238E27FC236}">
                  <a16:creationId xmlns:a16="http://schemas.microsoft.com/office/drawing/2014/main" id="{186D31C4-3C7B-4580-A82E-70EA8FDB7B07}"/>
                </a:ext>
              </a:extLst>
            </p:cNvPr>
            <p:cNvSpPr/>
            <p:nvPr/>
          </p:nvSpPr>
          <p:spPr>
            <a:xfrm>
              <a:off x="10178398" y="2093628"/>
              <a:ext cx="95250" cy="95250"/>
            </a:xfrm>
            <a:custGeom>
              <a:avLst/>
              <a:gdLst>
                <a:gd name="connsiteX0" fmla="*/ 35846 w 95250"/>
                <a:gd name="connsiteY0" fmla="*/ 60960 h 95250"/>
                <a:gd name="connsiteX1" fmla="*/ 32417 w 95250"/>
                <a:gd name="connsiteY1" fmla="*/ 30671 h 95250"/>
                <a:gd name="connsiteX2" fmla="*/ 15844 w 95250"/>
                <a:gd name="connsiteY2" fmla="*/ 7144 h 95250"/>
                <a:gd name="connsiteX3" fmla="*/ 19368 w 95250"/>
                <a:gd name="connsiteY3" fmla="*/ 77438 h 95250"/>
                <a:gd name="connsiteX4" fmla="*/ 89472 w 95250"/>
                <a:gd name="connsiteY4" fmla="*/ 81058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150"/>
                    <a:pt x="28988" y="44101"/>
                    <a:pt x="32417" y="30671"/>
                  </a:cubicBezTo>
                  <a:cubicBezTo>
                    <a:pt x="26342" y="23231"/>
                    <a:pt x="20804" y="15369"/>
                    <a:pt x="15844" y="7144"/>
                  </a:cubicBezTo>
                  <a:cubicBezTo>
                    <a:pt x="3271" y="36481"/>
                    <a:pt x="4223" y="62293"/>
                    <a:pt x="19368" y="77438"/>
                  </a:cubicBezTo>
                  <a:cubicBezTo>
                    <a:pt x="34513" y="92583"/>
                    <a:pt x="60230" y="93535"/>
                    <a:pt x="89472" y="81058"/>
                  </a:cubicBezTo>
                  <a:cubicBezTo>
                    <a:pt x="81355" y="76072"/>
                    <a:pt x="73589" y="70534"/>
                    <a:pt x="66231" y="64484"/>
                  </a:cubicBezTo>
                  <a:cubicBezTo>
                    <a:pt x="52705" y="67913"/>
                    <a:pt x="41752" y="66866"/>
                    <a:pt x="35846" y="60960"/>
                  </a:cubicBezTo>
                </a:path>
              </a:pathLst>
            </a:custGeom>
            <a:solidFill>
              <a:srgbClr val="FFFFFF"/>
            </a:solidFill>
            <a:ln w="9525" cap="flat">
              <a:noFill/>
              <a:prstDash val="solid"/>
              <a:miter/>
            </a:ln>
          </p:spPr>
          <p:txBody>
            <a:bodyPr rtlCol="0" anchor="ctr"/>
            <a:lstStyle/>
            <a:p>
              <a:endParaRPr lang="fi-FI"/>
            </a:p>
          </p:txBody>
        </p:sp>
        <p:sp>
          <p:nvSpPr>
            <p:cNvPr id="232" name="Vapaamuotoinen: Muoto 231">
              <a:extLst>
                <a:ext uri="{FF2B5EF4-FFF2-40B4-BE49-F238E27FC236}">
                  <a16:creationId xmlns:a16="http://schemas.microsoft.com/office/drawing/2014/main" id="{227CA24C-7F8E-45AE-B386-153E30F978D2}"/>
                </a:ext>
              </a:extLst>
            </p:cNvPr>
            <p:cNvSpPr/>
            <p:nvPr/>
          </p:nvSpPr>
          <p:spPr>
            <a:xfrm>
              <a:off x="10179158" y="1985609"/>
              <a:ext cx="200025" cy="180975"/>
            </a:xfrm>
            <a:custGeom>
              <a:avLst/>
              <a:gdLst>
                <a:gd name="connsiteX0" fmla="*/ 178818 w 200025"/>
                <a:gd name="connsiteY0" fmla="*/ 108780 h 180975"/>
                <a:gd name="connsiteX1" fmla="*/ 185009 w 200025"/>
                <a:gd name="connsiteY1" fmla="*/ 19722 h 180975"/>
                <a:gd name="connsiteX2" fmla="*/ 101951 w 200025"/>
                <a:gd name="connsiteY2" fmla="*/ 22484 h 180975"/>
                <a:gd name="connsiteX3" fmla="*/ 18988 w 200025"/>
                <a:gd name="connsiteY3" fmla="*/ 19722 h 180975"/>
                <a:gd name="connsiteX4" fmla="*/ 24608 w 200025"/>
                <a:gd name="connsiteY4" fmla="*/ 107923 h 180975"/>
                <a:gd name="connsiteX5" fmla="*/ 56326 w 200025"/>
                <a:gd name="connsiteY5" fmla="*/ 148404 h 180975"/>
                <a:gd name="connsiteX6" fmla="*/ 95760 w 200025"/>
                <a:gd name="connsiteY6" fmla="*/ 179456 h 180975"/>
                <a:gd name="connsiteX7" fmla="*/ 97855 w 200025"/>
                <a:gd name="connsiteY7" fmla="*/ 180504 h 180975"/>
                <a:gd name="connsiteX8" fmla="*/ 100618 w 200025"/>
                <a:gd name="connsiteY8" fmla="*/ 181170 h 180975"/>
                <a:gd name="connsiteX9" fmla="*/ 101761 w 200025"/>
                <a:gd name="connsiteY9" fmla="*/ 181170 h 180975"/>
                <a:gd name="connsiteX10" fmla="*/ 107761 w 200025"/>
                <a:gd name="connsiteY10" fmla="*/ 179551 h 180975"/>
                <a:gd name="connsiteX11" fmla="*/ 147386 w 200025"/>
                <a:gd name="connsiteY11" fmla="*/ 148309 h 180975"/>
                <a:gd name="connsiteX12" fmla="*/ 178628 w 200025"/>
                <a:gd name="connsiteY12" fmla="*/ 108685 h 180975"/>
                <a:gd name="connsiteX13" fmla="*/ 101761 w 200025"/>
                <a:gd name="connsiteY13" fmla="*/ 155929 h 180975"/>
                <a:gd name="connsiteX14" fmla="*/ 44611 w 200025"/>
                <a:gd name="connsiteY14" fmla="*/ 96112 h 180975"/>
                <a:gd name="connsiteX15" fmla="*/ 35086 w 200025"/>
                <a:gd name="connsiteY15" fmla="*/ 36200 h 180975"/>
                <a:gd name="connsiteX16" fmla="*/ 51373 w 200025"/>
                <a:gd name="connsiteY16" fmla="*/ 30770 h 180975"/>
                <a:gd name="connsiteX17" fmla="*/ 96522 w 200025"/>
                <a:gd name="connsiteY17" fmla="*/ 46296 h 180975"/>
                <a:gd name="connsiteX18" fmla="*/ 96522 w 200025"/>
                <a:gd name="connsiteY18" fmla="*/ 46296 h 180975"/>
                <a:gd name="connsiteX19" fmla="*/ 111857 w 200025"/>
                <a:gd name="connsiteY19" fmla="*/ 56679 h 180975"/>
                <a:gd name="connsiteX20" fmla="*/ 111857 w 200025"/>
                <a:gd name="connsiteY20" fmla="*/ 56679 h 180975"/>
                <a:gd name="connsiteX21" fmla="*/ 124811 w 200025"/>
                <a:gd name="connsiteY21" fmla="*/ 67728 h 180975"/>
                <a:gd name="connsiteX22" fmla="*/ 126526 w 200025"/>
                <a:gd name="connsiteY22" fmla="*/ 69156 h 180975"/>
                <a:gd name="connsiteX23" fmla="*/ 127002 w 200025"/>
                <a:gd name="connsiteY23" fmla="*/ 69728 h 180975"/>
                <a:gd name="connsiteX24" fmla="*/ 130717 w 200025"/>
                <a:gd name="connsiteY24" fmla="*/ 73347 h 180975"/>
                <a:gd name="connsiteX25" fmla="*/ 147576 w 200025"/>
                <a:gd name="connsiteY25" fmla="*/ 92397 h 180975"/>
                <a:gd name="connsiteX26" fmla="*/ 148528 w 200025"/>
                <a:gd name="connsiteY26" fmla="*/ 90683 h 180975"/>
                <a:gd name="connsiteX27" fmla="*/ 158720 w 200025"/>
                <a:gd name="connsiteY27" fmla="*/ 69251 h 180975"/>
                <a:gd name="connsiteX28" fmla="*/ 147195 w 200025"/>
                <a:gd name="connsiteY28" fmla="*/ 56774 h 180975"/>
                <a:gd name="connsiteX29" fmla="*/ 145290 w 200025"/>
                <a:gd name="connsiteY29" fmla="*/ 54869 h 180975"/>
                <a:gd name="connsiteX30" fmla="*/ 141861 w 200025"/>
                <a:gd name="connsiteY30" fmla="*/ 51630 h 180975"/>
                <a:gd name="connsiteX31" fmla="*/ 140051 w 200025"/>
                <a:gd name="connsiteY31" fmla="*/ 49916 h 180975"/>
                <a:gd name="connsiteX32" fmla="*/ 135670 w 200025"/>
                <a:gd name="connsiteY32" fmla="*/ 46106 h 180975"/>
                <a:gd name="connsiteX33" fmla="*/ 135098 w 200025"/>
                <a:gd name="connsiteY33" fmla="*/ 45534 h 180975"/>
                <a:gd name="connsiteX34" fmla="*/ 135098 w 200025"/>
                <a:gd name="connsiteY34" fmla="*/ 45534 h 180975"/>
                <a:gd name="connsiteX35" fmla="*/ 124621 w 200025"/>
                <a:gd name="connsiteY35" fmla="*/ 37057 h 180975"/>
                <a:gd name="connsiteX36" fmla="*/ 168150 w 200025"/>
                <a:gd name="connsiteY36" fmla="*/ 36105 h 180975"/>
                <a:gd name="connsiteX37" fmla="*/ 158625 w 200025"/>
                <a:gd name="connsiteY37" fmla="*/ 96684 h 180975"/>
                <a:gd name="connsiteX38" fmla="*/ 130812 w 200025"/>
                <a:gd name="connsiteY38" fmla="*/ 131831 h 180975"/>
                <a:gd name="connsiteX39" fmla="*/ 101665 w 200025"/>
                <a:gd name="connsiteY39" fmla="*/ 15583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18" y="108780"/>
                  </a:moveTo>
                  <a:cubicBezTo>
                    <a:pt x="200821" y="72109"/>
                    <a:pt x="203202" y="38009"/>
                    <a:pt x="185009" y="19722"/>
                  </a:cubicBezTo>
                  <a:cubicBezTo>
                    <a:pt x="166816" y="1434"/>
                    <a:pt x="136336" y="3720"/>
                    <a:pt x="101951" y="22484"/>
                  </a:cubicBezTo>
                  <a:cubicBezTo>
                    <a:pt x="67566" y="3434"/>
                    <a:pt x="36229" y="2576"/>
                    <a:pt x="18988" y="19722"/>
                  </a:cubicBezTo>
                  <a:cubicBezTo>
                    <a:pt x="1748" y="36867"/>
                    <a:pt x="3082" y="71633"/>
                    <a:pt x="24608" y="107923"/>
                  </a:cubicBezTo>
                  <a:cubicBezTo>
                    <a:pt x="33440" y="122694"/>
                    <a:pt x="44097" y="136295"/>
                    <a:pt x="56326" y="148404"/>
                  </a:cubicBezTo>
                  <a:cubicBezTo>
                    <a:pt x="68179" y="160297"/>
                    <a:pt x="81419" y="170723"/>
                    <a:pt x="95760" y="179456"/>
                  </a:cubicBezTo>
                  <a:cubicBezTo>
                    <a:pt x="96408" y="179898"/>
                    <a:pt x="97113" y="180251"/>
                    <a:pt x="97855" y="180504"/>
                  </a:cubicBezTo>
                  <a:cubicBezTo>
                    <a:pt x="98738" y="180863"/>
                    <a:pt x="99669" y="181087"/>
                    <a:pt x="100618" y="181170"/>
                  </a:cubicBezTo>
                  <a:lnTo>
                    <a:pt x="101761" y="181170"/>
                  </a:lnTo>
                  <a:cubicBezTo>
                    <a:pt x="103873" y="181200"/>
                    <a:pt x="105951" y="180639"/>
                    <a:pt x="107761" y="179551"/>
                  </a:cubicBezTo>
                  <a:cubicBezTo>
                    <a:pt x="122207" y="170811"/>
                    <a:pt x="135516" y="160317"/>
                    <a:pt x="147386" y="148309"/>
                  </a:cubicBezTo>
                  <a:cubicBezTo>
                    <a:pt x="159378" y="136426"/>
                    <a:pt x="169870" y="123119"/>
                    <a:pt x="178628" y="108685"/>
                  </a:cubicBezTo>
                  <a:moveTo>
                    <a:pt x="101761" y="155929"/>
                  </a:moveTo>
                  <a:cubicBezTo>
                    <a:pt x="78636" y="140326"/>
                    <a:pt x="59144" y="119924"/>
                    <a:pt x="44611" y="96112"/>
                  </a:cubicBezTo>
                  <a:cubicBezTo>
                    <a:pt x="29276" y="70109"/>
                    <a:pt x="25561" y="46106"/>
                    <a:pt x="35086" y="36200"/>
                  </a:cubicBezTo>
                  <a:cubicBezTo>
                    <a:pt x="39588" y="32315"/>
                    <a:pt x="45441" y="30364"/>
                    <a:pt x="51373" y="30770"/>
                  </a:cubicBezTo>
                  <a:cubicBezTo>
                    <a:pt x="67476" y="32129"/>
                    <a:pt x="82989" y="37464"/>
                    <a:pt x="96522" y="46296"/>
                  </a:cubicBezTo>
                  <a:lnTo>
                    <a:pt x="96522" y="46296"/>
                  </a:lnTo>
                  <a:cubicBezTo>
                    <a:pt x="101475" y="49344"/>
                    <a:pt x="107095" y="53059"/>
                    <a:pt x="111857" y="56679"/>
                  </a:cubicBezTo>
                  <a:lnTo>
                    <a:pt x="111857" y="56679"/>
                  </a:lnTo>
                  <a:cubicBezTo>
                    <a:pt x="116239" y="60108"/>
                    <a:pt x="120620" y="63727"/>
                    <a:pt x="124811" y="67728"/>
                  </a:cubicBezTo>
                  <a:lnTo>
                    <a:pt x="126526" y="69156"/>
                  </a:lnTo>
                  <a:lnTo>
                    <a:pt x="127002" y="69728"/>
                  </a:lnTo>
                  <a:lnTo>
                    <a:pt x="130717" y="73347"/>
                  </a:lnTo>
                  <a:cubicBezTo>
                    <a:pt x="136767" y="79303"/>
                    <a:pt x="142399" y="85668"/>
                    <a:pt x="147576" y="92397"/>
                  </a:cubicBezTo>
                  <a:lnTo>
                    <a:pt x="148528" y="90683"/>
                  </a:lnTo>
                  <a:cubicBezTo>
                    <a:pt x="152697" y="83932"/>
                    <a:pt x="156115" y="76745"/>
                    <a:pt x="158720" y="69251"/>
                  </a:cubicBezTo>
                  <a:cubicBezTo>
                    <a:pt x="155101" y="64965"/>
                    <a:pt x="151291" y="60870"/>
                    <a:pt x="147195" y="56774"/>
                  </a:cubicBezTo>
                  <a:lnTo>
                    <a:pt x="145290" y="54869"/>
                  </a:lnTo>
                  <a:lnTo>
                    <a:pt x="141861" y="51630"/>
                  </a:lnTo>
                  <a:lnTo>
                    <a:pt x="140051" y="49916"/>
                  </a:lnTo>
                  <a:lnTo>
                    <a:pt x="135670" y="46106"/>
                  </a:lnTo>
                  <a:lnTo>
                    <a:pt x="135098" y="45534"/>
                  </a:lnTo>
                  <a:lnTo>
                    <a:pt x="135098" y="45534"/>
                  </a:lnTo>
                  <a:cubicBezTo>
                    <a:pt x="131669" y="42582"/>
                    <a:pt x="128145" y="39724"/>
                    <a:pt x="124621" y="37057"/>
                  </a:cubicBezTo>
                  <a:cubicBezTo>
                    <a:pt x="143671" y="29056"/>
                    <a:pt x="160339" y="28389"/>
                    <a:pt x="168150" y="36105"/>
                  </a:cubicBezTo>
                  <a:cubicBezTo>
                    <a:pt x="178151" y="45630"/>
                    <a:pt x="174246" y="70395"/>
                    <a:pt x="158625" y="96684"/>
                  </a:cubicBezTo>
                  <a:cubicBezTo>
                    <a:pt x="150864" y="109519"/>
                    <a:pt x="141520" y="121327"/>
                    <a:pt x="130812" y="131831"/>
                  </a:cubicBezTo>
                  <a:cubicBezTo>
                    <a:pt x="121925" y="140789"/>
                    <a:pt x="112161" y="148830"/>
                    <a:pt x="101665" y="155834"/>
                  </a:cubicBezTo>
                </a:path>
              </a:pathLst>
            </a:custGeom>
            <a:solidFill>
              <a:srgbClr val="FFFFFF"/>
            </a:solidFill>
            <a:ln w="9525" cap="flat">
              <a:noFill/>
              <a:prstDash val="solid"/>
              <a:miter/>
            </a:ln>
          </p:spPr>
          <p:txBody>
            <a:bodyPr rtlCol="0" anchor="ctr"/>
            <a:lstStyle/>
            <a:p>
              <a:endParaRPr lang="fi-FI"/>
            </a:p>
          </p:txBody>
        </p:sp>
        <p:sp>
          <p:nvSpPr>
            <p:cNvPr id="233" name="Vapaamuotoinen: Muoto 232">
              <a:extLst>
                <a:ext uri="{FF2B5EF4-FFF2-40B4-BE49-F238E27FC236}">
                  <a16:creationId xmlns:a16="http://schemas.microsoft.com/office/drawing/2014/main" id="{FA2752C3-5D97-4325-A4B3-12844124200F}"/>
                </a:ext>
              </a:extLst>
            </p:cNvPr>
            <p:cNvSpPr/>
            <p:nvPr/>
          </p:nvSpPr>
          <p:spPr>
            <a:xfrm>
              <a:off x="10497462" y="1767817"/>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3"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234" name="Vapaamuotoinen: Muoto 233">
              <a:extLst>
                <a:ext uri="{FF2B5EF4-FFF2-40B4-BE49-F238E27FC236}">
                  <a16:creationId xmlns:a16="http://schemas.microsoft.com/office/drawing/2014/main" id="{441A7706-D9F9-4A7C-91CA-43F56F89DAC9}"/>
                </a:ext>
              </a:extLst>
            </p:cNvPr>
            <p:cNvSpPr/>
            <p:nvPr/>
          </p:nvSpPr>
          <p:spPr>
            <a:xfrm>
              <a:off x="10499081" y="2309408"/>
              <a:ext cx="95250" cy="95250"/>
            </a:xfrm>
            <a:custGeom>
              <a:avLst/>
              <a:gdLst>
                <a:gd name="connsiteX0" fmla="*/ 93496 w 95250"/>
                <a:gd name="connsiteY0" fmla="*/ 93687 h 95250"/>
                <a:gd name="connsiteX1" fmla="*/ 77601 w 95250"/>
                <a:gd name="connsiteY1" fmla="*/ 93698 h 95250"/>
                <a:gd name="connsiteX2" fmla="*/ 7759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780 h 95250"/>
                <a:gd name="connsiteX7" fmla="*/ 93603 w 95250"/>
                <a:gd name="connsiteY7" fmla="*/ 93675 h 95250"/>
                <a:gd name="connsiteX8" fmla="*/ 93591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496" y="93687"/>
                  </a:moveTo>
                  <a:cubicBezTo>
                    <a:pt x="89110" y="98079"/>
                    <a:pt x="81994" y="98084"/>
                    <a:pt x="77601" y="93698"/>
                  </a:cubicBezTo>
                  <a:cubicBezTo>
                    <a:pt x="77597" y="93695"/>
                    <a:pt x="77593" y="93691"/>
                    <a:pt x="77590" y="93687"/>
                  </a:cubicBezTo>
                  <a:lnTo>
                    <a:pt x="10438" y="26345"/>
                  </a:lnTo>
                  <a:cubicBezTo>
                    <a:pt x="6046" y="21952"/>
                    <a:pt x="6046" y="14831"/>
                    <a:pt x="10438" y="10438"/>
                  </a:cubicBezTo>
                  <a:cubicBezTo>
                    <a:pt x="14831" y="6046"/>
                    <a:pt x="21952" y="6046"/>
                    <a:pt x="26345" y="10438"/>
                  </a:cubicBezTo>
                  <a:lnTo>
                    <a:pt x="93591" y="77780"/>
                  </a:lnTo>
                  <a:cubicBezTo>
                    <a:pt x="97984" y="82166"/>
                    <a:pt x="97989" y="89282"/>
                    <a:pt x="93603" y="93675"/>
                  </a:cubicBezTo>
                  <a:cubicBezTo>
                    <a:pt x="93599" y="93679"/>
                    <a:pt x="93595" y="93683"/>
                    <a:pt x="93591" y="93687"/>
                  </a:cubicBezTo>
                </a:path>
              </a:pathLst>
            </a:custGeom>
            <a:solidFill>
              <a:srgbClr val="FFFFFF"/>
            </a:solidFill>
            <a:ln w="9525" cap="flat">
              <a:noFill/>
              <a:prstDash val="solid"/>
              <a:miter/>
            </a:ln>
          </p:spPr>
          <p:txBody>
            <a:bodyPr rtlCol="0" anchor="ctr"/>
            <a:lstStyle/>
            <a:p>
              <a:endParaRPr lang="fi-FI"/>
            </a:p>
          </p:txBody>
        </p:sp>
        <p:sp>
          <p:nvSpPr>
            <p:cNvPr id="235" name="Vapaamuotoinen: Muoto 234">
              <a:extLst>
                <a:ext uri="{FF2B5EF4-FFF2-40B4-BE49-F238E27FC236}">
                  <a16:creationId xmlns:a16="http://schemas.microsoft.com/office/drawing/2014/main" id="{5A9D66DB-6EC3-4D3E-A03C-09FBBE066BA7}"/>
                </a:ext>
              </a:extLst>
            </p:cNvPr>
            <p:cNvSpPr/>
            <p:nvPr/>
          </p:nvSpPr>
          <p:spPr>
            <a:xfrm>
              <a:off x="9953965" y="681395"/>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1" y="98079"/>
                    <a:pt x="82184" y="98084"/>
                    <a:pt x="77792" y="93698"/>
                  </a:cubicBezTo>
                  <a:cubicBezTo>
                    <a:pt x="77788" y="93694"/>
                    <a:pt x="77784" y="93691"/>
                    <a:pt x="77780" y="93687"/>
                  </a:cubicBezTo>
                  <a:lnTo>
                    <a:pt x="10438" y="26345"/>
                  </a:lnTo>
                  <a:cubicBezTo>
                    <a:pt x="6046" y="21952"/>
                    <a:pt x="6046" y="14831"/>
                    <a:pt x="10438" y="10438"/>
                  </a:cubicBezTo>
                  <a:cubicBezTo>
                    <a:pt x="14831" y="6046"/>
                    <a:pt x="21952" y="6046"/>
                    <a:pt x="26345" y="10438"/>
                  </a:cubicBezTo>
                  <a:lnTo>
                    <a:pt x="93687" y="77780"/>
                  </a:lnTo>
                  <a:cubicBezTo>
                    <a:pt x="98079" y="82166"/>
                    <a:pt x="98084" y="89282"/>
                    <a:pt x="93698" y="93675"/>
                  </a:cubicBezTo>
                  <a:cubicBezTo>
                    <a:pt x="93695"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236" name="Vapaamuotoinen: Muoto 235">
              <a:extLst>
                <a:ext uri="{FF2B5EF4-FFF2-40B4-BE49-F238E27FC236}">
                  <a16:creationId xmlns:a16="http://schemas.microsoft.com/office/drawing/2014/main" id="{671DDAE3-160A-4952-92C1-28775CECBEAC}"/>
                </a:ext>
              </a:extLst>
            </p:cNvPr>
            <p:cNvSpPr/>
            <p:nvPr/>
          </p:nvSpPr>
          <p:spPr>
            <a:xfrm>
              <a:off x="10219864" y="934530"/>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3912 h 57150"/>
                <a:gd name="connsiteX5" fmla="*/ 34862 w 57150"/>
                <a:gd name="connsiteY5" fmla="*/ 34862 h 57150"/>
                <a:gd name="connsiteX6" fmla="*/ 53912 w 57150"/>
                <a:gd name="connsiteY6" fmla="*/ 18193 h 57150"/>
                <a:gd name="connsiteX7" fmla="*/ 51816 w 57150"/>
                <a:gd name="connsiteY7" fmla="*/ 17145 h 57150"/>
                <a:gd name="connsiteX8" fmla="*/ 30671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478"/>
                    <a:pt x="18669" y="18383"/>
                  </a:cubicBezTo>
                  <a:cubicBezTo>
                    <a:pt x="14764" y="22289"/>
                    <a:pt x="10763" y="26575"/>
                    <a:pt x="7144" y="30861"/>
                  </a:cubicBezTo>
                  <a:cubicBezTo>
                    <a:pt x="9597" y="38122"/>
                    <a:pt x="12788" y="45112"/>
                    <a:pt x="16669" y="51721"/>
                  </a:cubicBezTo>
                  <a:lnTo>
                    <a:pt x="18097" y="53912"/>
                  </a:lnTo>
                  <a:cubicBezTo>
                    <a:pt x="23290" y="47224"/>
                    <a:pt x="28889" y="40862"/>
                    <a:pt x="34862" y="34862"/>
                  </a:cubicBezTo>
                  <a:cubicBezTo>
                    <a:pt x="40861" y="28918"/>
                    <a:pt x="47224" y="23351"/>
                    <a:pt x="53912" y="18193"/>
                  </a:cubicBezTo>
                  <a:lnTo>
                    <a:pt x="51816" y="17145"/>
                  </a:lnTo>
                  <a:cubicBezTo>
                    <a:pt x="45129" y="13222"/>
                    <a:pt x="38040" y="10028"/>
                    <a:pt x="30671" y="7620"/>
                  </a:cubicBezTo>
                </a:path>
              </a:pathLst>
            </a:custGeom>
            <a:solidFill>
              <a:srgbClr val="FFFFFF"/>
            </a:solidFill>
            <a:ln w="9525" cap="flat">
              <a:noFill/>
              <a:prstDash val="solid"/>
              <a:miter/>
            </a:ln>
          </p:spPr>
          <p:txBody>
            <a:bodyPr rtlCol="0" anchor="ctr"/>
            <a:lstStyle/>
            <a:p>
              <a:endParaRPr lang="fi-FI"/>
            </a:p>
          </p:txBody>
        </p:sp>
        <p:sp>
          <p:nvSpPr>
            <p:cNvPr id="237" name="Vapaamuotoinen: Muoto 236">
              <a:extLst>
                <a:ext uri="{FF2B5EF4-FFF2-40B4-BE49-F238E27FC236}">
                  <a16:creationId xmlns:a16="http://schemas.microsoft.com/office/drawing/2014/main" id="{9A43B2AA-3598-447A-8352-50AB4AAE8308}"/>
                </a:ext>
              </a:extLst>
            </p:cNvPr>
            <p:cNvSpPr/>
            <p:nvPr/>
          </p:nvSpPr>
          <p:spPr>
            <a:xfrm>
              <a:off x="10289968" y="1004444"/>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580 w 95250"/>
                <a:gd name="connsiteY3" fmla="*/ 19526 h 95250"/>
                <a:gd name="connsiteX4" fmla="*/ 70104 w 95250"/>
                <a:gd name="connsiteY4" fmla="*/ 22860 h 95250"/>
                <a:gd name="connsiteX5" fmla="*/ 68389 w 95250"/>
                <a:gd name="connsiteY5" fmla="*/ 25241 h 95250"/>
                <a:gd name="connsiteX6" fmla="*/ 64294 w 95250"/>
                <a:gd name="connsiteY6" fmla="*/ 30480 h 95250"/>
                <a:gd name="connsiteX7" fmla="*/ 60769 w 95250"/>
                <a:gd name="connsiteY7" fmla="*/ 60865 h 95250"/>
                <a:gd name="connsiteX8" fmla="*/ 60769 w 95250"/>
                <a:gd name="connsiteY8" fmla="*/ 60865 h 95250"/>
                <a:gd name="connsiteX9" fmla="*/ 30385 w 95250"/>
                <a:gd name="connsiteY9" fmla="*/ 64294 h 95250"/>
                <a:gd name="connsiteX10" fmla="*/ 7144 w 95250"/>
                <a:gd name="connsiteY10" fmla="*/ 80772 h 95250"/>
                <a:gd name="connsiteX11" fmla="*/ 13240 w 95250"/>
                <a:gd name="connsiteY11" fmla="*/ 83344 h 95250"/>
                <a:gd name="connsiteX12" fmla="*/ 44577 w 95250"/>
                <a:gd name="connsiteY12" fmla="*/ 89535 h 95250"/>
                <a:gd name="connsiteX13" fmla="*/ 77153 w 95250"/>
                <a:gd name="connsiteY13" fmla="*/ 77438 h 95250"/>
                <a:gd name="connsiteX14" fmla="*/ 80772 w 95250"/>
                <a:gd name="connsiteY14" fmla="*/ 7430 h 95250"/>
                <a:gd name="connsiteX15" fmla="*/ 80772 w 95250"/>
                <a:gd name="connsiteY15" fmla="*/ 743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1049"/>
                    <a:pt x="75914" y="14764"/>
                    <a:pt x="73247" y="18574"/>
                  </a:cubicBezTo>
                  <a:lnTo>
                    <a:pt x="72580" y="19526"/>
                  </a:lnTo>
                  <a:cubicBezTo>
                    <a:pt x="71723" y="20669"/>
                    <a:pt x="70961" y="21812"/>
                    <a:pt x="70104" y="22860"/>
                  </a:cubicBezTo>
                  <a:lnTo>
                    <a:pt x="68389" y="25241"/>
                  </a:lnTo>
                  <a:lnTo>
                    <a:pt x="64294" y="30480"/>
                  </a:lnTo>
                  <a:cubicBezTo>
                    <a:pt x="67723" y="43910"/>
                    <a:pt x="66675" y="54959"/>
                    <a:pt x="60769" y="60865"/>
                  </a:cubicBezTo>
                  <a:lnTo>
                    <a:pt x="60769" y="60865"/>
                  </a:lnTo>
                  <a:cubicBezTo>
                    <a:pt x="54959" y="66580"/>
                    <a:pt x="44005" y="67723"/>
                    <a:pt x="30385" y="64294"/>
                  </a:cubicBezTo>
                  <a:cubicBezTo>
                    <a:pt x="23049" y="70345"/>
                    <a:pt x="15281" y="75852"/>
                    <a:pt x="7144" y="80772"/>
                  </a:cubicBezTo>
                  <a:cubicBezTo>
                    <a:pt x="9144" y="81725"/>
                    <a:pt x="11239" y="82582"/>
                    <a:pt x="13240" y="83344"/>
                  </a:cubicBezTo>
                  <a:cubicBezTo>
                    <a:pt x="23240" y="87234"/>
                    <a:pt x="33848" y="89330"/>
                    <a:pt x="44577" y="89535"/>
                  </a:cubicBezTo>
                  <a:cubicBezTo>
                    <a:pt x="56625" y="90075"/>
                    <a:pt x="68377" y="85711"/>
                    <a:pt x="77153" y="77438"/>
                  </a:cubicBezTo>
                  <a:cubicBezTo>
                    <a:pt x="92202" y="62484"/>
                    <a:pt x="93154" y="36576"/>
                    <a:pt x="80772" y="7430"/>
                  </a:cubicBezTo>
                  <a:lnTo>
                    <a:pt x="80772" y="7430"/>
                  </a:lnTo>
                </a:path>
              </a:pathLst>
            </a:custGeom>
            <a:solidFill>
              <a:srgbClr val="FFFFFF"/>
            </a:solidFill>
            <a:ln w="9525" cap="flat">
              <a:noFill/>
              <a:prstDash val="solid"/>
              <a:miter/>
            </a:ln>
          </p:spPr>
          <p:txBody>
            <a:bodyPr rtlCol="0" anchor="ctr"/>
            <a:lstStyle/>
            <a:p>
              <a:endParaRPr lang="fi-FI"/>
            </a:p>
          </p:txBody>
        </p:sp>
        <p:sp>
          <p:nvSpPr>
            <p:cNvPr id="238" name="Vapaamuotoinen: Muoto 237">
              <a:extLst>
                <a:ext uri="{FF2B5EF4-FFF2-40B4-BE49-F238E27FC236}">
                  <a16:creationId xmlns:a16="http://schemas.microsoft.com/office/drawing/2014/main" id="{509000A1-9409-420D-B8EC-217A9C3ED35E}"/>
                </a:ext>
              </a:extLst>
            </p:cNvPr>
            <p:cNvSpPr/>
            <p:nvPr/>
          </p:nvSpPr>
          <p:spPr>
            <a:xfrm>
              <a:off x="10181732" y="1004063"/>
              <a:ext cx="95250" cy="95250"/>
            </a:xfrm>
            <a:custGeom>
              <a:avLst/>
              <a:gdLst>
                <a:gd name="connsiteX0" fmla="*/ 35846 w 95250"/>
                <a:gd name="connsiteY0" fmla="*/ 60960 h 95250"/>
                <a:gd name="connsiteX1" fmla="*/ 32417 w 95250"/>
                <a:gd name="connsiteY1" fmla="*/ 30671 h 95250"/>
                <a:gd name="connsiteX2" fmla="*/ 15844 w 95250"/>
                <a:gd name="connsiteY2" fmla="*/ 7144 h 95250"/>
                <a:gd name="connsiteX3" fmla="*/ 19368 w 95250"/>
                <a:gd name="connsiteY3" fmla="*/ 77438 h 95250"/>
                <a:gd name="connsiteX4" fmla="*/ 89567 w 95250"/>
                <a:gd name="connsiteY4" fmla="*/ 81058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150"/>
                    <a:pt x="29084" y="44101"/>
                    <a:pt x="32417" y="30671"/>
                  </a:cubicBezTo>
                  <a:cubicBezTo>
                    <a:pt x="26342" y="23231"/>
                    <a:pt x="20804" y="15369"/>
                    <a:pt x="15844" y="7144"/>
                  </a:cubicBezTo>
                  <a:cubicBezTo>
                    <a:pt x="3271" y="36481"/>
                    <a:pt x="4223" y="62294"/>
                    <a:pt x="19368" y="77438"/>
                  </a:cubicBezTo>
                  <a:cubicBezTo>
                    <a:pt x="34513" y="92583"/>
                    <a:pt x="60326" y="93536"/>
                    <a:pt x="89567" y="81058"/>
                  </a:cubicBezTo>
                  <a:cubicBezTo>
                    <a:pt x="81404" y="76096"/>
                    <a:pt x="73605" y="70557"/>
                    <a:pt x="66231" y="64484"/>
                  </a:cubicBezTo>
                  <a:cubicBezTo>
                    <a:pt x="52801" y="67913"/>
                    <a:pt x="41752" y="66961"/>
                    <a:pt x="35846" y="60960"/>
                  </a:cubicBezTo>
                </a:path>
              </a:pathLst>
            </a:custGeom>
            <a:solidFill>
              <a:srgbClr val="FFFFFF"/>
            </a:solidFill>
            <a:ln w="9525" cap="flat">
              <a:noFill/>
              <a:prstDash val="solid"/>
              <a:miter/>
            </a:ln>
          </p:spPr>
          <p:txBody>
            <a:bodyPr rtlCol="0" anchor="ctr"/>
            <a:lstStyle/>
            <a:p>
              <a:endParaRPr lang="fi-FI"/>
            </a:p>
          </p:txBody>
        </p:sp>
        <p:sp>
          <p:nvSpPr>
            <p:cNvPr id="239" name="Vapaamuotoinen: Muoto 238">
              <a:extLst>
                <a:ext uri="{FF2B5EF4-FFF2-40B4-BE49-F238E27FC236}">
                  <a16:creationId xmlns:a16="http://schemas.microsoft.com/office/drawing/2014/main" id="{2500C918-97BC-49B2-8352-18C81F81078F}"/>
                </a:ext>
              </a:extLst>
            </p:cNvPr>
            <p:cNvSpPr/>
            <p:nvPr/>
          </p:nvSpPr>
          <p:spPr>
            <a:xfrm>
              <a:off x="10182143" y="896135"/>
              <a:ext cx="200025" cy="180975"/>
            </a:xfrm>
            <a:custGeom>
              <a:avLst/>
              <a:gdLst>
                <a:gd name="connsiteX0" fmla="*/ 178881 w 200025"/>
                <a:gd name="connsiteY0" fmla="*/ 108690 h 180975"/>
                <a:gd name="connsiteX1" fmla="*/ 184977 w 200025"/>
                <a:gd name="connsiteY1" fmla="*/ 19727 h 180975"/>
                <a:gd name="connsiteX2" fmla="*/ 102014 w 200025"/>
                <a:gd name="connsiteY2" fmla="*/ 22394 h 180975"/>
                <a:gd name="connsiteX3" fmla="*/ 18956 w 200025"/>
                <a:gd name="connsiteY3" fmla="*/ 19727 h 180975"/>
                <a:gd name="connsiteX4" fmla="*/ 24576 w 200025"/>
                <a:gd name="connsiteY4" fmla="*/ 107833 h 180975"/>
                <a:gd name="connsiteX5" fmla="*/ 56389 w 200025"/>
                <a:gd name="connsiteY5" fmla="*/ 148314 h 180975"/>
                <a:gd name="connsiteX6" fmla="*/ 95728 w 200025"/>
                <a:gd name="connsiteY6" fmla="*/ 179366 h 180975"/>
                <a:gd name="connsiteX7" fmla="*/ 97823 w 200025"/>
                <a:gd name="connsiteY7" fmla="*/ 180413 h 180975"/>
                <a:gd name="connsiteX8" fmla="*/ 100681 w 200025"/>
                <a:gd name="connsiteY8" fmla="*/ 181175 h 180975"/>
                <a:gd name="connsiteX9" fmla="*/ 102014 w 200025"/>
                <a:gd name="connsiteY9" fmla="*/ 181175 h 180975"/>
                <a:gd name="connsiteX10" fmla="*/ 107920 w 200025"/>
                <a:gd name="connsiteY10" fmla="*/ 179461 h 180975"/>
                <a:gd name="connsiteX11" fmla="*/ 147544 w 200025"/>
                <a:gd name="connsiteY11" fmla="*/ 148219 h 180975"/>
                <a:gd name="connsiteX12" fmla="*/ 178881 w 200025"/>
                <a:gd name="connsiteY12" fmla="*/ 108595 h 180975"/>
                <a:gd name="connsiteX13" fmla="*/ 102014 w 200025"/>
                <a:gd name="connsiteY13" fmla="*/ 156220 h 180975"/>
                <a:gd name="connsiteX14" fmla="*/ 72772 w 200025"/>
                <a:gd name="connsiteY14" fmla="*/ 132217 h 180975"/>
                <a:gd name="connsiteX15" fmla="*/ 44674 w 200025"/>
                <a:gd name="connsiteY15" fmla="*/ 96403 h 180975"/>
                <a:gd name="connsiteX16" fmla="*/ 35149 w 200025"/>
                <a:gd name="connsiteY16" fmla="*/ 36586 h 180975"/>
                <a:gd name="connsiteX17" fmla="*/ 51437 w 200025"/>
                <a:gd name="connsiteY17" fmla="*/ 31061 h 180975"/>
                <a:gd name="connsiteX18" fmla="*/ 96585 w 200025"/>
                <a:gd name="connsiteY18" fmla="*/ 46587 h 180975"/>
                <a:gd name="connsiteX19" fmla="*/ 96585 w 200025"/>
                <a:gd name="connsiteY19" fmla="*/ 46587 h 180975"/>
                <a:gd name="connsiteX20" fmla="*/ 111920 w 200025"/>
                <a:gd name="connsiteY20" fmla="*/ 56969 h 180975"/>
                <a:gd name="connsiteX21" fmla="*/ 111920 w 200025"/>
                <a:gd name="connsiteY21" fmla="*/ 56969 h 180975"/>
                <a:gd name="connsiteX22" fmla="*/ 124970 w 200025"/>
                <a:gd name="connsiteY22" fmla="*/ 68018 h 180975"/>
                <a:gd name="connsiteX23" fmla="*/ 126589 w 200025"/>
                <a:gd name="connsiteY23" fmla="*/ 69542 h 180975"/>
                <a:gd name="connsiteX24" fmla="*/ 127065 w 200025"/>
                <a:gd name="connsiteY24" fmla="*/ 70019 h 180975"/>
                <a:gd name="connsiteX25" fmla="*/ 130780 w 200025"/>
                <a:gd name="connsiteY25" fmla="*/ 73638 h 180975"/>
                <a:gd name="connsiteX26" fmla="*/ 147639 w 200025"/>
                <a:gd name="connsiteY26" fmla="*/ 92688 h 180975"/>
                <a:gd name="connsiteX27" fmla="*/ 148687 w 200025"/>
                <a:gd name="connsiteY27" fmla="*/ 91069 h 180975"/>
                <a:gd name="connsiteX28" fmla="*/ 158783 w 200025"/>
                <a:gd name="connsiteY28" fmla="*/ 69542 h 180975"/>
                <a:gd name="connsiteX29" fmla="*/ 147258 w 200025"/>
                <a:gd name="connsiteY29" fmla="*/ 57065 h 180975"/>
                <a:gd name="connsiteX30" fmla="*/ 145353 w 200025"/>
                <a:gd name="connsiteY30" fmla="*/ 55255 h 180975"/>
                <a:gd name="connsiteX31" fmla="*/ 141924 w 200025"/>
                <a:gd name="connsiteY31" fmla="*/ 51921 h 180975"/>
                <a:gd name="connsiteX32" fmla="*/ 140114 w 200025"/>
                <a:gd name="connsiteY32" fmla="*/ 50302 h 180975"/>
                <a:gd name="connsiteX33" fmla="*/ 135828 w 200025"/>
                <a:gd name="connsiteY33" fmla="*/ 46397 h 180975"/>
                <a:gd name="connsiteX34" fmla="*/ 135161 w 200025"/>
                <a:gd name="connsiteY34" fmla="*/ 45825 h 180975"/>
                <a:gd name="connsiteX35" fmla="*/ 135161 w 200025"/>
                <a:gd name="connsiteY35" fmla="*/ 45825 h 180975"/>
                <a:gd name="connsiteX36" fmla="*/ 124779 w 200025"/>
                <a:gd name="connsiteY36" fmla="*/ 37443 h 180975"/>
                <a:gd name="connsiteX37" fmla="*/ 168213 w 200025"/>
                <a:gd name="connsiteY37" fmla="*/ 36395 h 180975"/>
                <a:gd name="connsiteX38" fmla="*/ 158688 w 200025"/>
                <a:gd name="connsiteY38" fmla="*/ 96974 h 180975"/>
                <a:gd name="connsiteX39" fmla="*/ 130970 w 200025"/>
                <a:gd name="connsiteY39" fmla="*/ 132122 h 180975"/>
                <a:gd name="connsiteX40" fmla="*/ 101824 w 200025"/>
                <a:gd name="connsiteY40" fmla="*/ 1561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81" y="108690"/>
                  </a:moveTo>
                  <a:cubicBezTo>
                    <a:pt x="200788" y="72019"/>
                    <a:pt x="203170" y="37919"/>
                    <a:pt x="184977" y="19727"/>
                  </a:cubicBezTo>
                  <a:cubicBezTo>
                    <a:pt x="166784" y="1534"/>
                    <a:pt x="136304" y="3629"/>
                    <a:pt x="102014" y="22394"/>
                  </a:cubicBezTo>
                  <a:cubicBezTo>
                    <a:pt x="67629" y="3344"/>
                    <a:pt x="36196" y="2486"/>
                    <a:pt x="18956" y="19727"/>
                  </a:cubicBezTo>
                  <a:cubicBezTo>
                    <a:pt x="1716" y="36967"/>
                    <a:pt x="3145" y="71543"/>
                    <a:pt x="24576" y="107833"/>
                  </a:cubicBezTo>
                  <a:cubicBezTo>
                    <a:pt x="33443" y="122606"/>
                    <a:pt x="44131" y="136206"/>
                    <a:pt x="56389" y="148314"/>
                  </a:cubicBezTo>
                  <a:cubicBezTo>
                    <a:pt x="68137" y="160286"/>
                    <a:pt x="81355" y="170719"/>
                    <a:pt x="95728" y="179366"/>
                  </a:cubicBezTo>
                  <a:cubicBezTo>
                    <a:pt x="96353" y="179845"/>
                    <a:pt x="97064" y="180201"/>
                    <a:pt x="97823" y="180413"/>
                  </a:cubicBezTo>
                  <a:cubicBezTo>
                    <a:pt x="98735" y="180800"/>
                    <a:pt x="99697" y="181056"/>
                    <a:pt x="100681" y="181175"/>
                  </a:cubicBezTo>
                  <a:lnTo>
                    <a:pt x="102014" y="181175"/>
                  </a:lnTo>
                  <a:cubicBezTo>
                    <a:pt x="104105" y="181169"/>
                    <a:pt x="106151" y="180575"/>
                    <a:pt x="107920" y="179461"/>
                  </a:cubicBezTo>
                  <a:cubicBezTo>
                    <a:pt x="122366" y="170721"/>
                    <a:pt x="135675" y="160227"/>
                    <a:pt x="147544" y="148219"/>
                  </a:cubicBezTo>
                  <a:cubicBezTo>
                    <a:pt x="159537" y="136312"/>
                    <a:pt x="170058" y="123009"/>
                    <a:pt x="178881" y="108595"/>
                  </a:cubicBezTo>
                  <a:moveTo>
                    <a:pt x="102014" y="156220"/>
                  </a:moveTo>
                  <a:cubicBezTo>
                    <a:pt x="91488" y="149218"/>
                    <a:pt x="81692" y="141176"/>
                    <a:pt x="72772" y="132217"/>
                  </a:cubicBezTo>
                  <a:cubicBezTo>
                    <a:pt x="61956" y="121492"/>
                    <a:pt x="52517" y="109461"/>
                    <a:pt x="44674" y="96403"/>
                  </a:cubicBezTo>
                  <a:cubicBezTo>
                    <a:pt x="29243" y="70400"/>
                    <a:pt x="25624" y="46397"/>
                    <a:pt x="35149" y="36586"/>
                  </a:cubicBezTo>
                  <a:cubicBezTo>
                    <a:pt x="39626" y="32649"/>
                    <a:pt x="45488" y="30660"/>
                    <a:pt x="51437" y="31061"/>
                  </a:cubicBezTo>
                  <a:cubicBezTo>
                    <a:pt x="67541" y="32409"/>
                    <a:pt x="83058" y="37744"/>
                    <a:pt x="96585" y="46587"/>
                  </a:cubicBezTo>
                  <a:lnTo>
                    <a:pt x="96585" y="46587"/>
                  </a:lnTo>
                  <a:cubicBezTo>
                    <a:pt x="101538" y="49635"/>
                    <a:pt x="107158" y="53350"/>
                    <a:pt x="111920" y="56969"/>
                  </a:cubicBezTo>
                  <a:lnTo>
                    <a:pt x="111920" y="56969"/>
                  </a:lnTo>
                  <a:cubicBezTo>
                    <a:pt x="116302" y="60398"/>
                    <a:pt x="120683" y="64113"/>
                    <a:pt x="124970" y="68018"/>
                  </a:cubicBezTo>
                  <a:lnTo>
                    <a:pt x="126589" y="69542"/>
                  </a:lnTo>
                  <a:cubicBezTo>
                    <a:pt x="126792" y="69650"/>
                    <a:pt x="126958" y="69816"/>
                    <a:pt x="127065" y="70019"/>
                  </a:cubicBezTo>
                  <a:cubicBezTo>
                    <a:pt x="128373" y="71152"/>
                    <a:pt x="129613" y="72360"/>
                    <a:pt x="130780" y="73638"/>
                  </a:cubicBezTo>
                  <a:cubicBezTo>
                    <a:pt x="136807" y="79616"/>
                    <a:pt x="142439" y="85979"/>
                    <a:pt x="147639" y="92688"/>
                  </a:cubicBezTo>
                  <a:cubicBezTo>
                    <a:pt x="147933" y="92114"/>
                    <a:pt x="148284" y="91572"/>
                    <a:pt x="148687" y="91069"/>
                  </a:cubicBezTo>
                  <a:cubicBezTo>
                    <a:pt x="152776" y="84256"/>
                    <a:pt x="156160" y="77043"/>
                    <a:pt x="158783" y="69542"/>
                  </a:cubicBezTo>
                  <a:cubicBezTo>
                    <a:pt x="155164" y="65256"/>
                    <a:pt x="151354" y="61160"/>
                    <a:pt x="147258" y="57065"/>
                  </a:cubicBezTo>
                  <a:cubicBezTo>
                    <a:pt x="146670" y="56413"/>
                    <a:pt x="146033" y="55808"/>
                    <a:pt x="145353" y="55255"/>
                  </a:cubicBezTo>
                  <a:lnTo>
                    <a:pt x="141924" y="51921"/>
                  </a:lnTo>
                  <a:lnTo>
                    <a:pt x="140114" y="50302"/>
                  </a:lnTo>
                  <a:lnTo>
                    <a:pt x="135828" y="46397"/>
                  </a:lnTo>
                  <a:lnTo>
                    <a:pt x="135161" y="45825"/>
                  </a:lnTo>
                  <a:lnTo>
                    <a:pt x="135161" y="45825"/>
                  </a:lnTo>
                  <a:cubicBezTo>
                    <a:pt x="131732" y="42872"/>
                    <a:pt x="128303" y="40110"/>
                    <a:pt x="124779" y="37443"/>
                  </a:cubicBezTo>
                  <a:cubicBezTo>
                    <a:pt x="143829" y="29347"/>
                    <a:pt x="160498" y="28680"/>
                    <a:pt x="168213" y="36395"/>
                  </a:cubicBezTo>
                  <a:cubicBezTo>
                    <a:pt x="178214" y="46397"/>
                    <a:pt x="174309" y="70781"/>
                    <a:pt x="158688" y="96974"/>
                  </a:cubicBezTo>
                  <a:cubicBezTo>
                    <a:pt x="150931" y="109786"/>
                    <a:pt x="141621" y="121591"/>
                    <a:pt x="130970" y="132122"/>
                  </a:cubicBezTo>
                  <a:cubicBezTo>
                    <a:pt x="122064" y="141057"/>
                    <a:pt x="112301" y="149097"/>
                    <a:pt x="101824" y="156125"/>
                  </a:cubicBezTo>
                </a:path>
              </a:pathLst>
            </a:custGeom>
            <a:solidFill>
              <a:srgbClr val="FFFFFF"/>
            </a:solidFill>
            <a:ln w="9525" cap="flat">
              <a:noFill/>
              <a:prstDash val="solid"/>
              <a:miter/>
            </a:ln>
          </p:spPr>
          <p:txBody>
            <a:bodyPr rtlCol="0" anchor="ctr"/>
            <a:lstStyle/>
            <a:p>
              <a:endParaRPr lang="fi-FI"/>
            </a:p>
          </p:txBody>
        </p:sp>
        <p:sp>
          <p:nvSpPr>
            <p:cNvPr id="240" name="Vapaamuotoinen: Muoto 239">
              <a:extLst>
                <a:ext uri="{FF2B5EF4-FFF2-40B4-BE49-F238E27FC236}">
                  <a16:creationId xmlns:a16="http://schemas.microsoft.com/office/drawing/2014/main" id="{3C07348C-B5CA-4D63-BFC1-F070F06F88DB}"/>
                </a:ext>
              </a:extLst>
            </p:cNvPr>
            <p:cNvSpPr/>
            <p:nvPr/>
          </p:nvSpPr>
          <p:spPr>
            <a:xfrm>
              <a:off x="10495747" y="683491"/>
              <a:ext cx="95250" cy="95250"/>
            </a:xfrm>
            <a:custGeom>
              <a:avLst/>
              <a:gdLst>
                <a:gd name="connsiteX0" fmla="*/ 93591 w 95250"/>
                <a:gd name="connsiteY0" fmla="*/ 25869 h 95250"/>
                <a:gd name="connsiteX1" fmla="*/ 26345 w 95250"/>
                <a:gd name="connsiteY1" fmla="*/ 93591 h 95250"/>
                <a:gd name="connsiteX2" fmla="*/ 10438 w 95250"/>
                <a:gd name="connsiteY2" fmla="*/ 93591 h 95250"/>
                <a:gd name="connsiteX3" fmla="*/ 10438 w 95250"/>
                <a:gd name="connsiteY3" fmla="*/ 77685 h 95250"/>
                <a:gd name="connsiteX4" fmla="*/ 77685 w 95250"/>
                <a:gd name="connsiteY4" fmla="*/ 10438 h 95250"/>
                <a:gd name="connsiteX5" fmla="*/ 93591 w 95250"/>
                <a:gd name="connsiteY5" fmla="*/ 10438 h 95250"/>
                <a:gd name="connsiteX6" fmla="*/ 93591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5869"/>
                  </a:moveTo>
                  <a:lnTo>
                    <a:pt x="26345" y="93591"/>
                  </a:lnTo>
                  <a:cubicBezTo>
                    <a:pt x="21953" y="97984"/>
                    <a:pt x="14831" y="97984"/>
                    <a:pt x="10438" y="93591"/>
                  </a:cubicBezTo>
                  <a:cubicBezTo>
                    <a:pt x="6046" y="89199"/>
                    <a:pt x="6046" y="82077"/>
                    <a:pt x="10438" y="77685"/>
                  </a:cubicBezTo>
                  <a:lnTo>
                    <a:pt x="77685" y="10438"/>
                  </a:lnTo>
                  <a:cubicBezTo>
                    <a:pt x="82077" y="6046"/>
                    <a:pt x="89199" y="6046"/>
                    <a:pt x="93591" y="10438"/>
                  </a:cubicBezTo>
                  <a:cubicBezTo>
                    <a:pt x="97984" y="14831"/>
                    <a:pt x="97984" y="21952"/>
                    <a:pt x="93591" y="26345"/>
                  </a:cubicBezTo>
                </a:path>
              </a:pathLst>
            </a:custGeom>
            <a:solidFill>
              <a:srgbClr val="FFFFFF"/>
            </a:solidFill>
            <a:ln w="9525" cap="flat">
              <a:noFill/>
              <a:prstDash val="solid"/>
              <a:miter/>
            </a:ln>
          </p:spPr>
          <p:txBody>
            <a:bodyPr rtlCol="0" anchor="ctr"/>
            <a:lstStyle/>
            <a:p>
              <a:endParaRPr lang="fi-FI"/>
            </a:p>
          </p:txBody>
        </p:sp>
        <p:sp>
          <p:nvSpPr>
            <p:cNvPr id="241" name="Vapaamuotoinen: Muoto 240">
              <a:extLst>
                <a:ext uri="{FF2B5EF4-FFF2-40B4-BE49-F238E27FC236}">
                  <a16:creationId xmlns:a16="http://schemas.microsoft.com/office/drawing/2014/main" id="{1ADFA8E1-4F82-4B68-B532-954362EE8F48}"/>
                </a:ext>
              </a:extLst>
            </p:cNvPr>
            <p:cNvSpPr/>
            <p:nvPr/>
          </p:nvSpPr>
          <p:spPr>
            <a:xfrm>
              <a:off x="10503400" y="1220478"/>
              <a:ext cx="95250" cy="95250"/>
            </a:xfrm>
            <a:custGeom>
              <a:avLst/>
              <a:gdLst>
                <a:gd name="connsiteX0" fmla="*/ 92796 w 95250"/>
                <a:gd name="connsiteY0" fmla="*/ 92671 h 95250"/>
                <a:gd name="connsiteX1" fmla="*/ 76901 w 95250"/>
                <a:gd name="connsiteY1" fmla="*/ 92683 h 95250"/>
                <a:gd name="connsiteX2" fmla="*/ 76890 w 95250"/>
                <a:gd name="connsiteY2" fmla="*/ 92671 h 95250"/>
                <a:gd name="connsiteX3" fmla="*/ 9548 w 95250"/>
                <a:gd name="connsiteY3" fmla="*/ 25329 h 95250"/>
                <a:gd name="connsiteX4" fmla="*/ 11438 w 95250"/>
                <a:gd name="connsiteY4" fmla="*/ 9547 h 95250"/>
                <a:gd name="connsiteX5" fmla="*/ 25169 w 95250"/>
                <a:gd name="connsiteY5" fmla="*/ 9423 h 95250"/>
                <a:gd name="connsiteX6" fmla="*/ 92511 w 95250"/>
                <a:gd name="connsiteY6" fmla="*/ 76764 h 95250"/>
                <a:gd name="connsiteX7" fmla="*/ 92522 w 95250"/>
                <a:gd name="connsiteY7" fmla="*/ 92660 h 95250"/>
                <a:gd name="connsiteX8" fmla="*/ 92511 w 95250"/>
                <a:gd name="connsiteY8" fmla="*/ 9267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2796" y="92671"/>
                  </a:moveTo>
                  <a:cubicBezTo>
                    <a:pt x="88410" y="97064"/>
                    <a:pt x="81294" y="97069"/>
                    <a:pt x="76901" y="92683"/>
                  </a:cubicBezTo>
                  <a:cubicBezTo>
                    <a:pt x="76898" y="92679"/>
                    <a:pt x="76894" y="92675"/>
                    <a:pt x="76890" y="92671"/>
                  </a:cubicBezTo>
                  <a:lnTo>
                    <a:pt x="9548" y="25329"/>
                  </a:lnTo>
                  <a:cubicBezTo>
                    <a:pt x="5711" y="20449"/>
                    <a:pt x="6557" y="13383"/>
                    <a:pt x="11438" y="9547"/>
                  </a:cubicBezTo>
                  <a:cubicBezTo>
                    <a:pt x="15454" y="6390"/>
                    <a:pt x="21096" y="6338"/>
                    <a:pt x="25169" y="9423"/>
                  </a:cubicBezTo>
                  <a:lnTo>
                    <a:pt x="92511" y="76764"/>
                  </a:lnTo>
                  <a:cubicBezTo>
                    <a:pt x="96903" y="81151"/>
                    <a:pt x="96908" y="88267"/>
                    <a:pt x="92522" y="92660"/>
                  </a:cubicBezTo>
                  <a:cubicBezTo>
                    <a:pt x="92519" y="92663"/>
                    <a:pt x="92514" y="92667"/>
                    <a:pt x="92511" y="92671"/>
                  </a:cubicBezTo>
                </a:path>
              </a:pathLst>
            </a:custGeom>
            <a:solidFill>
              <a:srgbClr val="FFFFFF"/>
            </a:solidFill>
            <a:ln w="9525" cap="flat">
              <a:noFill/>
              <a:prstDash val="solid"/>
              <a:miter/>
            </a:ln>
          </p:spPr>
          <p:txBody>
            <a:bodyPr rtlCol="0" anchor="ctr"/>
            <a:lstStyle/>
            <a:p>
              <a:endParaRPr lang="fi-FI"/>
            </a:p>
          </p:txBody>
        </p:sp>
      </p:grpSp>
      <p:sp>
        <p:nvSpPr>
          <p:cNvPr id="2" name="Title 1"/>
          <p:cNvSpPr>
            <a:spLocks noGrp="1"/>
          </p:cNvSpPr>
          <p:nvPr>
            <p:ph type="title"/>
          </p:nvPr>
        </p:nvSpPr>
        <p:spPr>
          <a:xfrm>
            <a:off x="396000" y="309600"/>
            <a:ext cx="6120000" cy="1706400"/>
          </a:xfrm>
        </p:spPr>
        <p:txBody>
          <a:bodyPr/>
          <a:lstStyle>
            <a:lvl1pPr>
              <a:defRPr>
                <a:solidFill>
                  <a:schemeClr val="bg1"/>
                </a:solidFill>
              </a:defRPr>
            </a:lvl1pPr>
          </a:lstStyle>
          <a:p>
            <a:r>
              <a:rPr lang="fi-FI"/>
              <a:t>Muokkaa ots. perustyyl. napsautt.</a:t>
            </a:r>
            <a:endParaRPr lang="fi-FI" dirty="0"/>
          </a:p>
        </p:txBody>
      </p:sp>
      <p:sp>
        <p:nvSpPr>
          <p:cNvPr id="3" name="Content Placeholder 2"/>
          <p:cNvSpPr>
            <a:spLocks noGrp="1"/>
          </p:cNvSpPr>
          <p:nvPr>
            <p:ph idx="1"/>
          </p:nvPr>
        </p:nvSpPr>
        <p:spPr>
          <a:xfrm>
            <a:off x="396000" y="2340000"/>
            <a:ext cx="6120000" cy="36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0" name="Picture 6">
            <a:extLst>
              <a:ext uri="{FF2B5EF4-FFF2-40B4-BE49-F238E27FC236}">
                <a16:creationId xmlns:a16="http://schemas.microsoft.com/office/drawing/2014/main" id="{CBD42AAC-1A71-43CB-BFBD-7EC7D54B0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400050" y="6065838"/>
            <a:ext cx="3441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äivämäärän paikkamerkki 3">
            <a:extLst>
              <a:ext uri="{FF2B5EF4-FFF2-40B4-BE49-F238E27FC236}">
                <a16:creationId xmlns:a16="http://schemas.microsoft.com/office/drawing/2014/main" id="{FF418ADA-25B0-4614-BB2D-E3CA4D786295}"/>
              </a:ext>
            </a:extLst>
          </p:cNvPr>
          <p:cNvSpPr>
            <a:spLocks noGrp="1"/>
          </p:cNvSpPr>
          <p:nvPr>
            <p:ph type="dt" sz="half" idx="10"/>
          </p:nvPr>
        </p:nvSpPr>
        <p:spPr/>
        <p:txBody>
          <a:bodyPr/>
          <a:lstStyle>
            <a:lvl1pPr>
              <a:defRPr>
                <a:noFill/>
              </a:defRPr>
            </a:lvl1pPr>
          </a:lstStyle>
          <a:p>
            <a:fld id="{1DDA9E5F-99C6-48E3-A4AA-6BA738FAAF83}" type="datetime1">
              <a:rPr lang="fi-FI" smtClean="0"/>
              <a:t>3.10.2024</a:t>
            </a:fld>
            <a:endParaRPr lang="fi-FI"/>
          </a:p>
        </p:txBody>
      </p:sp>
      <p:sp>
        <p:nvSpPr>
          <p:cNvPr id="5" name="Alatunnisteen paikkamerkki 4">
            <a:extLst>
              <a:ext uri="{FF2B5EF4-FFF2-40B4-BE49-F238E27FC236}">
                <a16:creationId xmlns:a16="http://schemas.microsoft.com/office/drawing/2014/main" id="{72456FBD-A06A-4955-B206-829C9B590E67}"/>
              </a:ext>
            </a:extLst>
          </p:cNvPr>
          <p:cNvSpPr>
            <a:spLocks noGrp="1"/>
          </p:cNvSpPr>
          <p:nvPr>
            <p:ph type="ftr" sz="quarter" idx="11"/>
          </p:nvPr>
        </p:nvSpPr>
        <p:spPr/>
        <p:txBody>
          <a:bodyPr/>
          <a:lstStyle>
            <a:lvl1pPr>
              <a:defRPr>
                <a:noFill/>
              </a:defRPr>
            </a:lvl1pPr>
          </a:lstStyle>
          <a:p>
            <a:r>
              <a:rPr lang="en-US"/>
              <a:t>International Conference on Small Modular Reactors and their Applications</a:t>
            </a:r>
            <a:endParaRPr lang="fi-FI"/>
          </a:p>
        </p:txBody>
      </p:sp>
      <p:sp>
        <p:nvSpPr>
          <p:cNvPr id="6" name="Dian numeron paikkamerkki 5">
            <a:extLst>
              <a:ext uri="{FF2B5EF4-FFF2-40B4-BE49-F238E27FC236}">
                <a16:creationId xmlns:a16="http://schemas.microsoft.com/office/drawing/2014/main" id="{91529866-2CFD-4457-86C2-8FD4A49D7FB6}"/>
              </a:ext>
            </a:extLst>
          </p:cNvPr>
          <p:cNvSpPr>
            <a:spLocks noGrp="1"/>
          </p:cNvSpPr>
          <p:nvPr>
            <p:ph type="sldNum" sz="quarter" idx="12"/>
          </p:nvPr>
        </p:nvSpPr>
        <p:spPr/>
        <p:txBody>
          <a:bodyPr/>
          <a:lstStyle>
            <a:lvl1pPr>
              <a:defRPr>
                <a:no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407314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Sisällysluettelo 2">
    <p:bg>
      <p:bgPr>
        <a:solidFill>
          <a:srgbClr val="F48480"/>
        </a:solidFill>
        <a:effectLst/>
      </p:bgPr>
    </p:bg>
    <p:spTree>
      <p:nvGrpSpPr>
        <p:cNvPr id="1" name=""/>
        <p:cNvGrpSpPr/>
        <p:nvPr/>
      </p:nvGrpSpPr>
      <p:grpSpPr>
        <a:xfrm>
          <a:off x="0" y="0"/>
          <a:ext cx="0" cy="0"/>
          <a:chOff x="0" y="0"/>
          <a:chExt cx="0" cy="0"/>
        </a:xfrm>
      </p:grpSpPr>
      <p:grpSp>
        <p:nvGrpSpPr>
          <p:cNvPr id="242" name="Ryhmä 241">
            <a:extLst>
              <a:ext uri="{FF2B5EF4-FFF2-40B4-BE49-F238E27FC236}">
                <a16:creationId xmlns:a16="http://schemas.microsoft.com/office/drawing/2014/main" id="{52FC713C-A412-4DCA-AAB0-35AE8735049C}"/>
              </a:ext>
            </a:extLst>
          </p:cNvPr>
          <p:cNvGrpSpPr/>
          <p:nvPr/>
        </p:nvGrpSpPr>
        <p:grpSpPr>
          <a:xfrm>
            <a:off x="7356000" y="0"/>
            <a:ext cx="4860000" cy="6885434"/>
            <a:chOff x="6699558" y="676156"/>
            <a:chExt cx="3900107" cy="5525500"/>
          </a:xfrm>
        </p:grpSpPr>
        <p:sp>
          <p:nvSpPr>
            <p:cNvPr id="14" name="Vapaamuotoinen: Muoto 13">
              <a:extLst>
                <a:ext uri="{FF2B5EF4-FFF2-40B4-BE49-F238E27FC236}">
                  <a16:creationId xmlns:a16="http://schemas.microsoft.com/office/drawing/2014/main" id="{9E880BC3-BBD8-4E5E-8EF0-5E34F941E718}"/>
                </a:ext>
              </a:extLst>
            </p:cNvPr>
            <p:cNvSpPr/>
            <p:nvPr/>
          </p:nvSpPr>
          <p:spPr>
            <a:xfrm>
              <a:off x="6706797" y="5558481"/>
              <a:ext cx="95250" cy="95250"/>
            </a:xfrm>
            <a:custGeom>
              <a:avLst/>
              <a:gdLst>
                <a:gd name="connsiteX0" fmla="*/ 93591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685 w 95250"/>
                <a:gd name="connsiteY4" fmla="*/ 10438 h 95250"/>
                <a:gd name="connsiteX5" fmla="*/ 93591 w 95250"/>
                <a:gd name="connsiteY5" fmla="*/ 10438 h 95250"/>
                <a:gd name="connsiteX6" fmla="*/ 93591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6345"/>
                  </a:moveTo>
                  <a:lnTo>
                    <a:pt x="26345" y="93687"/>
                  </a:lnTo>
                  <a:cubicBezTo>
                    <a:pt x="21952" y="98079"/>
                    <a:pt x="14831" y="98079"/>
                    <a:pt x="10438" y="93687"/>
                  </a:cubicBezTo>
                  <a:cubicBezTo>
                    <a:pt x="6046" y="89294"/>
                    <a:pt x="6046" y="82172"/>
                    <a:pt x="10438" y="77780"/>
                  </a:cubicBezTo>
                  <a:lnTo>
                    <a:pt x="77685" y="10438"/>
                  </a:lnTo>
                  <a:cubicBezTo>
                    <a:pt x="82077" y="6046"/>
                    <a:pt x="89199" y="6046"/>
                    <a:pt x="93591" y="10438"/>
                  </a:cubicBezTo>
                  <a:cubicBezTo>
                    <a:pt x="97984" y="14831"/>
                    <a:pt x="97984" y="21953"/>
                    <a:pt x="93591" y="26345"/>
                  </a:cubicBezTo>
                </a:path>
              </a:pathLst>
            </a:custGeom>
            <a:solidFill>
              <a:srgbClr val="FFFFFF"/>
            </a:solidFill>
            <a:ln w="9525" cap="flat">
              <a:noFill/>
              <a:prstDash val="solid"/>
              <a:miter/>
            </a:ln>
          </p:spPr>
          <p:txBody>
            <a:bodyPr rtlCol="0" anchor="ctr"/>
            <a:lstStyle/>
            <a:p>
              <a:endParaRPr lang="fi-FI"/>
            </a:p>
          </p:txBody>
        </p:sp>
        <p:sp>
          <p:nvSpPr>
            <p:cNvPr id="15" name="Vapaamuotoinen: Muoto 14">
              <a:extLst>
                <a:ext uri="{FF2B5EF4-FFF2-40B4-BE49-F238E27FC236}">
                  <a16:creationId xmlns:a16="http://schemas.microsoft.com/office/drawing/2014/main" id="{B10A17F1-1590-4F16-BE0B-C11CA764DC0B}"/>
                </a:ext>
              </a:extLst>
            </p:cNvPr>
            <p:cNvSpPr/>
            <p:nvPr/>
          </p:nvSpPr>
          <p:spPr>
            <a:xfrm>
              <a:off x="7249913" y="6101691"/>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8256 w 95250"/>
                <a:gd name="connsiteY4" fmla="*/ 10438 h 95250"/>
                <a:gd name="connsiteX5" fmla="*/ 94163 w 95250"/>
                <a:gd name="connsiteY5" fmla="*/ 10438 h 95250"/>
                <a:gd name="connsiteX6" fmla="*/ 94163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2"/>
                    <a:pt x="10438" y="77780"/>
                  </a:cubicBezTo>
                  <a:lnTo>
                    <a:pt x="78256" y="10438"/>
                  </a:lnTo>
                  <a:cubicBezTo>
                    <a:pt x="82649" y="6046"/>
                    <a:pt x="89770" y="6046"/>
                    <a:pt x="94163" y="10438"/>
                  </a:cubicBezTo>
                  <a:cubicBezTo>
                    <a:pt x="98555" y="14831"/>
                    <a:pt x="98555" y="21953"/>
                    <a:pt x="94163" y="26345"/>
                  </a:cubicBezTo>
                </a:path>
              </a:pathLst>
            </a:custGeom>
            <a:solidFill>
              <a:srgbClr val="FFFFFF"/>
            </a:solidFill>
            <a:ln w="9525" cap="flat">
              <a:noFill/>
              <a:prstDash val="solid"/>
              <a:miter/>
            </a:ln>
          </p:spPr>
          <p:txBody>
            <a:bodyPr rtlCol="0" anchor="ctr"/>
            <a:lstStyle/>
            <a:p>
              <a:endParaRPr lang="fi-FI"/>
            </a:p>
          </p:txBody>
        </p:sp>
        <p:sp>
          <p:nvSpPr>
            <p:cNvPr id="16" name="Vapaamuotoinen: Muoto 15">
              <a:extLst>
                <a:ext uri="{FF2B5EF4-FFF2-40B4-BE49-F238E27FC236}">
                  <a16:creationId xmlns:a16="http://schemas.microsoft.com/office/drawing/2014/main" id="{E9A9124F-F482-46FA-9F1E-D5D269092708}"/>
                </a:ext>
              </a:extLst>
            </p:cNvPr>
            <p:cNvSpPr/>
            <p:nvPr/>
          </p:nvSpPr>
          <p:spPr>
            <a:xfrm>
              <a:off x="6708131" y="6100072"/>
              <a:ext cx="95250" cy="95250"/>
            </a:xfrm>
            <a:custGeom>
              <a:avLst/>
              <a:gdLst>
                <a:gd name="connsiteX0" fmla="*/ 93782 w 95250"/>
                <a:gd name="connsiteY0" fmla="*/ 93687 h 95250"/>
                <a:gd name="connsiteX1" fmla="*/ 77887 w 95250"/>
                <a:gd name="connsiteY1" fmla="*/ 93698 h 95250"/>
                <a:gd name="connsiteX2" fmla="*/ 77875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782 w 95250"/>
                <a:gd name="connsiteY6" fmla="*/ 77685 h 95250"/>
                <a:gd name="connsiteX7" fmla="*/ 93794 w 95250"/>
                <a:gd name="connsiteY7" fmla="*/ 93580 h 95250"/>
                <a:gd name="connsiteX8" fmla="*/ 93782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782" y="93687"/>
                  </a:moveTo>
                  <a:cubicBezTo>
                    <a:pt x="89396" y="98079"/>
                    <a:pt x="82279" y="98085"/>
                    <a:pt x="77887" y="93698"/>
                  </a:cubicBezTo>
                  <a:cubicBezTo>
                    <a:pt x="77883" y="93694"/>
                    <a:pt x="77879" y="93691"/>
                    <a:pt x="77875" y="93687"/>
                  </a:cubicBezTo>
                  <a:lnTo>
                    <a:pt x="10438" y="26345"/>
                  </a:lnTo>
                  <a:cubicBezTo>
                    <a:pt x="6046" y="21952"/>
                    <a:pt x="6046" y="14830"/>
                    <a:pt x="10438" y="10438"/>
                  </a:cubicBezTo>
                  <a:cubicBezTo>
                    <a:pt x="14831" y="6046"/>
                    <a:pt x="21952" y="6046"/>
                    <a:pt x="26345" y="10438"/>
                  </a:cubicBezTo>
                  <a:lnTo>
                    <a:pt x="93782" y="77685"/>
                  </a:lnTo>
                  <a:cubicBezTo>
                    <a:pt x="98174" y="82071"/>
                    <a:pt x="98180" y="89188"/>
                    <a:pt x="93794" y="93580"/>
                  </a:cubicBezTo>
                  <a:cubicBezTo>
                    <a:pt x="93790" y="93584"/>
                    <a:pt x="93786" y="93587"/>
                    <a:pt x="93782" y="93591"/>
                  </a:cubicBezTo>
                </a:path>
              </a:pathLst>
            </a:custGeom>
            <a:solidFill>
              <a:srgbClr val="FFFFFF"/>
            </a:solidFill>
            <a:ln w="9525" cap="flat">
              <a:noFill/>
              <a:prstDash val="solid"/>
              <a:miter/>
            </a:ln>
          </p:spPr>
          <p:txBody>
            <a:bodyPr rtlCol="0" anchor="ctr"/>
            <a:lstStyle/>
            <a:p>
              <a:endParaRPr lang="fi-FI"/>
            </a:p>
          </p:txBody>
        </p:sp>
        <p:sp>
          <p:nvSpPr>
            <p:cNvPr id="17" name="Vapaamuotoinen: Muoto 16">
              <a:extLst>
                <a:ext uri="{FF2B5EF4-FFF2-40B4-BE49-F238E27FC236}">
                  <a16:creationId xmlns:a16="http://schemas.microsoft.com/office/drawing/2014/main" id="{BFE68E46-C222-4338-8979-F7EC84B254B0}"/>
                </a:ext>
              </a:extLst>
            </p:cNvPr>
            <p:cNvSpPr/>
            <p:nvPr/>
          </p:nvSpPr>
          <p:spPr>
            <a:xfrm>
              <a:off x="6704988" y="4473679"/>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8" name="Vapaamuotoinen: Muoto 17">
              <a:extLst>
                <a:ext uri="{FF2B5EF4-FFF2-40B4-BE49-F238E27FC236}">
                  <a16:creationId xmlns:a16="http://schemas.microsoft.com/office/drawing/2014/main" id="{92E63773-7EC2-480E-9600-6DA98AD9FCCF}"/>
                </a:ext>
              </a:extLst>
            </p:cNvPr>
            <p:cNvSpPr/>
            <p:nvPr/>
          </p:nvSpPr>
          <p:spPr>
            <a:xfrm>
              <a:off x="6712386" y="5010718"/>
              <a:ext cx="95250" cy="95250"/>
            </a:xfrm>
            <a:custGeom>
              <a:avLst/>
              <a:gdLst>
                <a:gd name="connsiteX0" fmla="*/ 93051 w 95250"/>
                <a:gd name="connsiteY0" fmla="*/ 93096 h 95250"/>
                <a:gd name="connsiteX1" fmla="*/ 77156 w 95250"/>
                <a:gd name="connsiteY1" fmla="*/ 93107 h 95250"/>
                <a:gd name="connsiteX2" fmla="*/ 77145 w 95250"/>
                <a:gd name="connsiteY2" fmla="*/ 93096 h 95250"/>
                <a:gd name="connsiteX3" fmla="*/ 9898 w 95250"/>
                <a:gd name="connsiteY3" fmla="*/ 25754 h 95250"/>
                <a:gd name="connsiteX4" fmla="*/ 11013 w 95250"/>
                <a:gd name="connsiteY4" fmla="*/ 9898 h 95250"/>
                <a:gd name="connsiteX5" fmla="*/ 25805 w 95250"/>
                <a:gd name="connsiteY5" fmla="*/ 9942 h 95250"/>
                <a:gd name="connsiteX6" fmla="*/ 93051 w 95250"/>
                <a:gd name="connsiteY6" fmla="*/ 77189 h 95250"/>
                <a:gd name="connsiteX7" fmla="*/ 93063 w 95250"/>
                <a:gd name="connsiteY7" fmla="*/ 93084 h 95250"/>
                <a:gd name="connsiteX8" fmla="*/ 93051 w 95250"/>
                <a:gd name="connsiteY8" fmla="*/ 9309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051" y="93096"/>
                  </a:moveTo>
                  <a:cubicBezTo>
                    <a:pt x="88665" y="97488"/>
                    <a:pt x="81549" y="97493"/>
                    <a:pt x="77156" y="93107"/>
                  </a:cubicBezTo>
                  <a:cubicBezTo>
                    <a:pt x="77152" y="93104"/>
                    <a:pt x="77149" y="93100"/>
                    <a:pt x="77145" y="93096"/>
                  </a:cubicBezTo>
                  <a:lnTo>
                    <a:pt x="9898" y="25754"/>
                  </a:lnTo>
                  <a:cubicBezTo>
                    <a:pt x="5827" y="21068"/>
                    <a:pt x="6326" y="13969"/>
                    <a:pt x="11013" y="9898"/>
                  </a:cubicBezTo>
                  <a:cubicBezTo>
                    <a:pt x="15260" y="6209"/>
                    <a:pt x="21580" y="6228"/>
                    <a:pt x="25805" y="9942"/>
                  </a:cubicBezTo>
                  <a:lnTo>
                    <a:pt x="93051" y="77189"/>
                  </a:lnTo>
                  <a:cubicBezTo>
                    <a:pt x="97444" y="81575"/>
                    <a:pt x="97449" y="88691"/>
                    <a:pt x="93063" y="93084"/>
                  </a:cubicBezTo>
                  <a:cubicBezTo>
                    <a:pt x="93059" y="93088"/>
                    <a:pt x="93055" y="93092"/>
                    <a:pt x="93051" y="93095"/>
                  </a:cubicBezTo>
                </a:path>
              </a:pathLst>
            </a:custGeom>
            <a:solidFill>
              <a:srgbClr val="FFFFFF"/>
            </a:solidFill>
            <a:ln w="9525" cap="flat">
              <a:noFill/>
              <a:prstDash val="solid"/>
              <a:miter/>
            </a:ln>
          </p:spPr>
          <p:txBody>
            <a:bodyPr rtlCol="0" anchor="ctr"/>
            <a:lstStyle/>
            <a:p>
              <a:endParaRPr lang="fi-FI"/>
            </a:p>
          </p:txBody>
        </p:sp>
        <p:sp>
          <p:nvSpPr>
            <p:cNvPr id="19" name="Vapaamuotoinen: Muoto 18">
              <a:extLst>
                <a:ext uri="{FF2B5EF4-FFF2-40B4-BE49-F238E27FC236}">
                  <a16:creationId xmlns:a16="http://schemas.microsoft.com/office/drawing/2014/main" id="{5B05609A-2245-45B2-99DE-A5A0446BB448}"/>
                </a:ext>
              </a:extLst>
            </p:cNvPr>
            <p:cNvSpPr/>
            <p:nvPr/>
          </p:nvSpPr>
          <p:spPr>
            <a:xfrm>
              <a:off x="6967648" y="5273263"/>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3912 h 57150"/>
                <a:gd name="connsiteX5" fmla="*/ 34861 w 57150"/>
                <a:gd name="connsiteY5" fmla="*/ 34862 h 57150"/>
                <a:gd name="connsiteX6" fmla="*/ 53911 w 57150"/>
                <a:gd name="connsiteY6" fmla="*/ 18193 h 57150"/>
                <a:gd name="connsiteX7" fmla="*/ 51816 w 57150"/>
                <a:gd name="connsiteY7" fmla="*/ 17145 h 57150"/>
                <a:gd name="connsiteX8" fmla="*/ 30670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668"/>
                    <a:pt x="22669" y="14478"/>
                    <a:pt x="18669" y="18383"/>
                  </a:cubicBezTo>
                  <a:cubicBezTo>
                    <a:pt x="14668" y="22288"/>
                    <a:pt x="10763" y="26575"/>
                    <a:pt x="7144" y="30861"/>
                  </a:cubicBezTo>
                  <a:cubicBezTo>
                    <a:pt x="9645" y="38103"/>
                    <a:pt x="12834" y="45088"/>
                    <a:pt x="16669" y="51721"/>
                  </a:cubicBezTo>
                  <a:lnTo>
                    <a:pt x="18097" y="53912"/>
                  </a:lnTo>
                  <a:cubicBezTo>
                    <a:pt x="23239" y="47182"/>
                    <a:pt x="28840" y="40817"/>
                    <a:pt x="34861" y="34862"/>
                  </a:cubicBezTo>
                  <a:cubicBezTo>
                    <a:pt x="40861" y="28918"/>
                    <a:pt x="47224" y="23351"/>
                    <a:pt x="53911" y="18193"/>
                  </a:cubicBezTo>
                  <a:cubicBezTo>
                    <a:pt x="53186" y="17901"/>
                    <a:pt x="52485" y="17551"/>
                    <a:pt x="51816" y="17145"/>
                  </a:cubicBezTo>
                  <a:cubicBezTo>
                    <a:pt x="45120" y="13240"/>
                    <a:pt x="38033" y="10047"/>
                    <a:pt x="30670" y="7620"/>
                  </a:cubicBezTo>
                </a:path>
              </a:pathLst>
            </a:custGeom>
            <a:solidFill>
              <a:srgbClr val="FFFFFF"/>
            </a:solidFill>
            <a:ln w="9525" cap="flat">
              <a:noFill/>
              <a:prstDash val="solid"/>
              <a:miter/>
            </a:ln>
          </p:spPr>
          <p:txBody>
            <a:bodyPr rtlCol="0" anchor="ctr"/>
            <a:lstStyle/>
            <a:p>
              <a:endParaRPr lang="fi-FI"/>
            </a:p>
          </p:txBody>
        </p:sp>
        <p:sp>
          <p:nvSpPr>
            <p:cNvPr id="20" name="Vapaamuotoinen: Muoto 19">
              <a:extLst>
                <a:ext uri="{FF2B5EF4-FFF2-40B4-BE49-F238E27FC236}">
                  <a16:creationId xmlns:a16="http://schemas.microsoft.com/office/drawing/2014/main" id="{F36343D0-CF6A-45EA-A419-CCC31DA17D40}"/>
                </a:ext>
              </a:extLst>
            </p:cNvPr>
            <p:cNvSpPr/>
            <p:nvPr/>
          </p:nvSpPr>
          <p:spPr>
            <a:xfrm>
              <a:off x="7037942" y="5343177"/>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485 w 95250"/>
                <a:gd name="connsiteY3" fmla="*/ 19526 h 95250"/>
                <a:gd name="connsiteX4" fmla="*/ 70104 w 95250"/>
                <a:gd name="connsiteY4" fmla="*/ 22860 h 95250"/>
                <a:gd name="connsiteX5" fmla="*/ 68390 w 95250"/>
                <a:gd name="connsiteY5" fmla="*/ 25241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772 h 95250"/>
                <a:gd name="connsiteX11" fmla="*/ 13335 w 95250"/>
                <a:gd name="connsiteY11" fmla="*/ 83344 h 95250"/>
                <a:gd name="connsiteX12" fmla="*/ 44672 w 95250"/>
                <a:gd name="connsiteY12" fmla="*/ 89535 h 95250"/>
                <a:gd name="connsiteX13" fmla="*/ 77343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1049"/>
                    <a:pt x="75914" y="14764"/>
                    <a:pt x="73247" y="18574"/>
                  </a:cubicBezTo>
                  <a:lnTo>
                    <a:pt x="72485" y="19526"/>
                  </a:lnTo>
                  <a:cubicBezTo>
                    <a:pt x="71723" y="20669"/>
                    <a:pt x="70961" y="21812"/>
                    <a:pt x="70104" y="22860"/>
                  </a:cubicBezTo>
                  <a:lnTo>
                    <a:pt x="68390" y="25241"/>
                  </a:lnTo>
                  <a:lnTo>
                    <a:pt x="64199" y="30480"/>
                  </a:lnTo>
                  <a:cubicBezTo>
                    <a:pt x="67628" y="43910"/>
                    <a:pt x="66675" y="54959"/>
                    <a:pt x="60770" y="60865"/>
                  </a:cubicBezTo>
                  <a:lnTo>
                    <a:pt x="60770" y="60865"/>
                  </a:lnTo>
                  <a:cubicBezTo>
                    <a:pt x="55055" y="66580"/>
                    <a:pt x="44006" y="67723"/>
                    <a:pt x="30480" y="64294"/>
                  </a:cubicBezTo>
                  <a:cubicBezTo>
                    <a:pt x="23128" y="70368"/>
                    <a:pt x="15327" y="75876"/>
                    <a:pt x="7144" y="80772"/>
                  </a:cubicBezTo>
                  <a:lnTo>
                    <a:pt x="13335" y="83344"/>
                  </a:lnTo>
                  <a:cubicBezTo>
                    <a:pt x="23333" y="87244"/>
                    <a:pt x="33943" y="89340"/>
                    <a:pt x="44672" y="89535"/>
                  </a:cubicBezTo>
                  <a:cubicBezTo>
                    <a:pt x="56780" y="90050"/>
                    <a:pt x="68576" y="85614"/>
                    <a:pt x="77343" y="77248"/>
                  </a:cubicBezTo>
                  <a:cubicBezTo>
                    <a:pt x="92297" y="62294"/>
                    <a:pt x="93345"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21" name="Vapaamuotoinen: Muoto 20">
              <a:extLst>
                <a:ext uri="{FF2B5EF4-FFF2-40B4-BE49-F238E27FC236}">
                  <a16:creationId xmlns:a16="http://schemas.microsoft.com/office/drawing/2014/main" id="{469D07EF-0256-4BFD-8501-F02B5DC8E5F9}"/>
                </a:ext>
              </a:extLst>
            </p:cNvPr>
            <p:cNvSpPr/>
            <p:nvPr/>
          </p:nvSpPr>
          <p:spPr>
            <a:xfrm>
              <a:off x="6929611" y="5342795"/>
              <a:ext cx="95250" cy="95250"/>
            </a:xfrm>
            <a:custGeom>
              <a:avLst/>
              <a:gdLst>
                <a:gd name="connsiteX0" fmla="*/ 35846 w 95250"/>
                <a:gd name="connsiteY0" fmla="*/ 60960 h 95250"/>
                <a:gd name="connsiteX1" fmla="*/ 32417 w 95250"/>
                <a:gd name="connsiteY1" fmla="*/ 30671 h 95250"/>
                <a:gd name="connsiteX2" fmla="*/ 15844 w 95250"/>
                <a:gd name="connsiteY2" fmla="*/ 7144 h 95250"/>
                <a:gd name="connsiteX3" fmla="*/ 19368 w 95250"/>
                <a:gd name="connsiteY3" fmla="*/ 77438 h 95250"/>
                <a:gd name="connsiteX4" fmla="*/ 89472 w 95250"/>
                <a:gd name="connsiteY4" fmla="*/ 81058 h 95250"/>
                <a:gd name="connsiteX5" fmla="*/ 66136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150"/>
                    <a:pt x="28988" y="44101"/>
                    <a:pt x="32417" y="30671"/>
                  </a:cubicBezTo>
                  <a:cubicBezTo>
                    <a:pt x="26342" y="23231"/>
                    <a:pt x="20803" y="15369"/>
                    <a:pt x="15844" y="7144"/>
                  </a:cubicBezTo>
                  <a:cubicBezTo>
                    <a:pt x="3271" y="36481"/>
                    <a:pt x="4223" y="62294"/>
                    <a:pt x="19368" y="77438"/>
                  </a:cubicBezTo>
                  <a:cubicBezTo>
                    <a:pt x="34513" y="92583"/>
                    <a:pt x="60230" y="93536"/>
                    <a:pt x="89472" y="81058"/>
                  </a:cubicBezTo>
                  <a:cubicBezTo>
                    <a:pt x="81323" y="76073"/>
                    <a:pt x="73526" y="70536"/>
                    <a:pt x="66136" y="64484"/>
                  </a:cubicBezTo>
                  <a:cubicBezTo>
                    <a:pt x="52705"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22" name="Vapaamuotoinen: Muoto 21">
              <a:extLst>
                <a:ext uri="{FF2B5EF4-FFF2-40B4-BE49-F238E27FC236}">
                  <a16:creationId xmlns:a16="http://schemas.microsoft.com/office/drawing/2014/main" id="{8B01ECF4-01F8-42CE-9C75-1DDAACECBD22}"/>
                </a:ext>
              </a:extLst>
            </p:cNvPr>
            <p:cNvSpPr/>
            <p:nvPr/>
          </p:nvSpPr>
          <p:spPr>
            <a:xfrm>
              <a:off x="6930276" y="5234868"/>
              <a:ext cx="200025" cy="180975"/>
            </a:xfrm>
            <a:custGeom>
              <a:avLst/>
              <a:gdLst>
                <a:gd name="connsiteX0" fmla="*/ 178818 w 200025"/>
                <a:gd name="connsiteY0" fmla="*/ 108690 h 180975"/>
                <a:gd name="connsiteX1" fmla="*/ 185009 w 200025"/>
                <a:gd name="connsiteY1" fmla="*/ 19726 h 180975"/>
                <a:gd name="connsiteX2" fmla="*/ 101951 w 200025"/>
                <a:gd name="connsiteY2" fmla="*/ 22393 h 180975"/>
                <a:gd name="connsiteX3" fmla="*/ 18988 w 200025"/>
                <a:gd name="connsiteY3" fmla="*/ 19726 h 180975"/>
                <a:gd name="connsiteX4" fmla="*/ 24608 w 200025"/>
                <a:gd name="connsiteY4" fmla="*/ 107833 h 180975"/>
                <a:gd name="connsiteX5" fmla="*/ 95760 w 200025"/>
                <a:gd name="connsiteY5" fmla="*/ 179365 h 180975"/>
                <a:gd name="connsiteX6" fmla="*/ 97855 w 200025"/>
                <a:gd name="connsiteY6" fmla="*/ 180413 h 180975"/>
                <a:gd name="connsiteX7" fmla="*/ 100618 w 200025"/>
                <a:gd name="connsiteY7" fmla="*/ 181175 h 180975"/>
                <a:gd name="connsiteX8" fmla="*/ 101951 w 200025"/>
                <a:gd name="connsiteY8" fmla="*/ 181175 h 180975"/>
                <a:gd name="connsiteX9" fmla="*/ 107952 w 200025"/>
                <a:gd name="connsiteY9" fmla="*/ 179556 h 180975"/>
                <a:gd name="connsiteX10" fmla="*/ 147576 w 200025"/>
                <a:gd name="connsiteY10" fmla="*/ 148314 h 180975"/>
                <a:gd name="connsiteX11" fmla="*/ 178818 w 200025"/>
                <a:gd name="connsiteY11" fmla="*/ 108690 h 180975"/>
                <a:gd name="connsiteX12" fmla="*/ 101951 w 200025"/>
                <a:gd name="connsiteY12" fmla="*/ 155839 h 180975"/>
                <a:gd name="connsiteX13" fmla="*/ 44801 w 200025"/>
                <a:gd name="connsiteY13" fmla="*/ 96022 h 180975"/>
                <a:gd name="connsiteX14" fmla="*/ 35276 w 200025"/>
                <a:gd name="connsiteY14" fmla="*/ 36109 h 180975"/>
                <a:gd name="connsiteX15" fmla="*/ 51564 w 200025"/>
                <a:gd name="connsiteY15" fmla="*/ 30680 h 180975"/>
                <a:gd name="connsiteX16" fmla="*/ 96712 w 200025"/>
                <a:gd name="connsiteY16" fmla="*/ 46206 h 180975"/>
                <a:gd name="connsiteX17" fmla="*/ 96712 w 200025"/>
                <a:gd name="connsiteY17" fmla="*/ 46206 h 180975"/>
                <a:gd name="connsiteX18" fmla="*/ 112048 w 200025"/>
                <a:gd name="connsiteY18" fmla="*/ 56588 h 180975"/>
                <a:gd name="connsiteX19" fmla="*/ 112048 w 200025"/>
                <a:gd name="connsiteY19" fmla="*/ 56588 h 180975"/>
                <a:gd name="connsiteX20" fmla="*/ 125002 w 200025"/>
                <a:gd name="connsiteY20" fmla="*/ 67637 h 180975"/>
                <a:gd name="connsiteX21" fmla="*/ 126716 w 200025"/>
                <a:gd name="connsiteY21" fmla="*/ 69066 h 180975"/>
                <a:gd name="connsiteX22" fmla="*/ 126716 w 200025"/>
                <a:gd name="connsiteY22" fmla="*/ 69638 h 180975"/>
                <a:gd name="connsiteX23" fmla="*/ 130431 w 200025"/>
                <a:gd name="connsiteY23" fmla="*/ 73257 h 180975"/>
                <a:gd name="connsiteX24" fmla="*/ 147290 w 200025"/>
                <a:gd name="connsiteY24" fmla="*/ 92307 h 180975"/>
                <a:gd name="connsiteX25" fmla="*/ 148243 w 200025"/>
                <a:gd name="connsiteY25" fmla="*/ 90688 h 180975"/>
                <a:gd name="connsiteX26" fmla="*/ 158434 w 200025"/>
                <a:gd name="connsiteY26" fmla="*/ 69161 h 180975"/>
                <a:gd name="connsiteX27" fmla="*/ 146909 w 200025"/>
                <a:gd name="connsiteY27" fmla="*/ 56683 h 180975"/>
                <a:gd name="connsiteX28" fmla="*/ 145004 w 200025"/>
                <a:gd name="connsiteY28" fmla="*/ 54779 h 180975"/>
                <a:gd name="connsiteX29" fmla="*/ 141575 w 200025"/>
                <a:gd name="connsiteY29" fmla="*/ 51540 h 180975"/>
                <a:gd name="connsiteX30" fmla="*/ 139765 w 200025"/>
                <a:gd name="connsiteY30" fmla="*/ 49825 h 180975"/>
                <a:gd name="connsiteX31" fmla="*/ 135384 w 200025"/>
                <a:gd name="connsiteY31" fmla="*/ 46015 h 180975"/>
                <a:gd name="connsiteX32" fmla="*/ 134812 w 200025"/>
                <a:gd name="connsiteY32" fmla="*/ 45444 h 180975"/>
                <a:gd name="connsiteX33" fmla="*/ 134812 w 200025"/>
                <a:gd name="connsiteY33" fmla="*/ 45444 h 180975"/>
                <a:gd name="connsiteX34" fmla="*/ 124335 w 200025"/>
                <a:gd name="connsiteY34" fmla="*/ 36967 h 180975"/>
                <a:gd name="connsiteX35" fmla="*/ 167864 w 200025"/>
                <a:gd name="connsiteY35" fmla="*/ 36014 h 180975"/>
                <a:gd name="connsiteX36" fmla="*/ 158339 w 200025"/>
                <a:gd name="connsiteY36" fmla="*/ 96593 h 180975"/>
                <a:gd name="connsiteX37" fmla="*/ 131193 w 200025"/>
                <a:gd name="connsiteY37" fmla="*/ 131836 h 180975"/>
                <a:gd name="connsiteX38" fmla="*/ 102046 w 200025"/>
                <a:gd name="connsiteY38" fmla="*/ 15583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818" y="108690"/>
                  </a:moveTo>
                  <a:cubicBezTo>
                    <a:pt x="200821" y="72019"/>
                    <a:pt x="203202" y="37919"/>
                    <a:pt x="185009" y="19726"/>
                  </a:cubicBezTo>
                  <a:cubicBezTo>
                    <a:pt x="166817" y="1534"/>
                    <a:pt x="136336" y="3629"/>
                    <a:pt x="101951" y="22393"/>
                  </a:cubicBezTo>
                  <a:cubicBezTo>
                    <a:pt x="67566" y="3343"/>
                    <a:pt x="36229" y="2486"/>
                    <a:pt x="18988" y="19726"/>
                  </a:cubicBezTo>
                  <a:cubicBezTo>
                    <a:pt x="1748" y="36967"/>
                    <a:pt x="3082" y="71542"/>
                    <a:pt x="24608" y="107833"/>
                  </a:cubicBezTo>
                  <a:cubicBezTo>
                    <a:pt x="42254" y="137031"/>
                    <a:pt x="66656" y="161564"/>
                    <a:pt x="95760" y="179365"/>
                  </a:cubicBezTo>
                  <a:cubicBezTo>
                    <a:pt x="96408" y="179808"/>
                    <a:pt x="97113" y="180160"/>
                    <a:pt x="97855" y="180413"/>
                  </a:cubicBezTo>
                  <a:cubicBezTo>
                    <a:pt x="98746" y="180767"/>
                    <a:pt x="99672" y="181023"/>
                    <a:pt x="100618" y="181175"/>
                  </a:cubicBezTo>
                  <a:lnTo>
                    <a:pt x="101951" y="181175"/>
                  </a:lnTo>
                  <a:cubicBezTo>
                    <a:pt x="104063" y="181205"/>
                    <a:pt x="106142" y="180644"/>
                    <a:pt x="107952" y="179556"/>
                  </a:cubicBezTo>
                  <a:cubicBezTo>
                    <a:pt x="122398" y="170816"/>
                    <a:pt x="135707" y="160322"/>
                    <a:pt x="147576" y="148314"/>
                  </a:cubicBezTo>
                  <a:cubicBezTo>
                    <a:pt x="159568" y="136431"/>
                    <a:pt x="170061" y="123124"/>
                    <a:pt x="178818" y="108690"/>
                  </a:cubicBezTo>
                  <a:moveTo>
                    <a:pt x="101951" y="155839"/>
                  </a:moveTo>
                  <a:cubicBezTo>
                    <a:pt x="78826" y="140236"/>
                    <a:pt x="59334" y="119834"/>
                    <a:pt x="44801" y="96022"/>
                  </a:cubicBezTo>
                  <a:cubicBezTo>
                    <a:pt x="29466" y="70018"/>
                    <a:pt x="25751" y="46015"/>
                    <a:pt x="35276" y="36109"/>
                  </a:cubicBezTo>
                  <a:cubicBezTo>
                    <a:pt x="39779" y="32225"/>
                    <a:pt x="45632" y="30274"/>
                    <a:pt x="51564" y="30680"/>
                  </a:cubicBezTo>
                  <a:cubicBezTo>
                    <a:pt x="67666" y="32039"/>
                    <a:pt x="83180" y="37374"/>
                    <a:pt x="96712" y="46206"/>
                  </a:cubicBezTo>
                  <a:lnTo>
                    <a:pt x="96712" y="46206"/>
                  </a:lnTo>
                  <a:cubicBezTo>
                    <a:pt x="101570" y="49254"/>
                    <a:pt x="107285" y="52969"/>
                    <a:pt x="112048" y="56588"/>
                  </a:cubicBezTo>
                  <a:lnTo>
                    <a:pt x="112048" y="56588"/>
                  </a:lnTo>
                  <a:cubicBezTo>
                    <a:pt x="116429" y="60017"/>
                    <a:pt x="120811" y="63732"/>
                    <a:pt x="125002" y="67637"/>
                  </a:cubicBezTo>
                  <a:lnTo>
                    <a:pt x="126716" y="69066"/>
                  </a:lnTo>
                  <a:lnTo>
                    <a:pt x="126716" y="69638"/>
                  </a:lnTo>
                  <a:lnTo>
                    <a:pt x="130431" y="73257"/>
                  </a:lnTo>
                  <a:cubicBezTo>
                    <a:pt x="136481" y="79213"/>
                    <a:pt x="142114" y="85578"/>
                    <a:pt x="147290" y="92307"/>
                  </a:cubicBezTo>
                  <a:lnTo>
                    <a:pt x="148243" y="90688"/>
                  </a:lnTo>
                  <a:cubicBezTo>
                    <a:pt x="152397" y="83895"/>
                    <a:pt x="155813" y="76679"/>
                    <a:pt x="158434" y="69161"/>
                  </a:cubicBezTo>
                  <a:cubicBezTo>
                    <a:pt x="154815" y="64875"/>
                    <a:pt x="151005" y="60779"/>
                    <a:pt x="146909" y="56683"/>
                  </a:cubicBezTo>
                  <a:lnTo>
                    <a:pt x="145004" y="54779"/>
                  </a:lnTo>
                  <a:lnTo>
                    <a:pt x="141575" y="51540"/>
                  </a:lnTo>
                  <a:lnTo>
                    <a:pt x="139765" y="49825"/>
                  </a:lnTo>
                  <a:lnTo>
                    <a:pt x="135384" y="46015"/>
                  </a:lnTo>
                  <a:lnTo>
                    <a:pt x="134812" y="45444"/>
                  </a:lnTo>
                  <a:lnTo>
                    <a:pt x="134812" y="45444"/>
                  </a:lnTo>
                  <a:cubicBezTo>
                    <a:pt x="131383" y="42491"/>
                    <a:pt x="127859" y="39634"/>
                    <a:pt x="124335" y="36967"/>
                  </a:cubicBezTo>
                  <a:cubicBezTo>
                    <a:pt x="143385" y="28966"/>
                    <a:pt x="160054" y="28299"/>
                    <a:pt x="167864" y="36014"/>
                  </a:cubicBezTo>
                  <a:cubicBezTo>
                    <a:pt x="177389" y="46015"/>
                    <a:pt x="173960" y="70399"/>
                    <a:pt x="158339" y="96593"/>
                  </a:cubicBezTo>
                  <a:cubicBezTo>
                    <a:pt x="150792" y="109424"/>
                    <a:pt x="141673" y="121263"/>
                    <a:pt x="131193" y="131836"/>
                  </a:cubicBezTo>
                  <a:cubicBezTo>
                    <a:pt x="122307" y="140794"/>
                    <a:pt x="112542" y="148835"/>
                    <a:pt x="102046" y="155839"/>
                  </a:cubicBezTo>
                </a:path>
              </a:pathLst>
            </a:custGeom>
            <a:solidFill>
              <a:srgbClr val="FFFFFF"/>
            </a:solidFill>
            <a:ln w="9525" cap="flat">
              <a:noFill/>
              <a:prstDash val="solid"/>
              <a:miter/>
            </a:ln>
          </p:spPr>
          <p:txBody>
            <a:bodyPr rtlCol="0" anchor="ctr"/>
            <a:lstStyle/>
            <a:p>
              <a:endParaRPr lang="fi-FI"/>
            </a:p>
          </p:txBody>
        </p:sp>
        <p:sp>
          <p:nvSpPr>
            <p:cNvPr id="23" name="Vapaamuotoinen: Muoto 22">
              <a:extLst>
                <a:ext uri="{FF2B5EF4-FFF2-40B4-BE49-F238E27FC236}">
                  <a16:creationId xmlns:a16="http://schemas.microsoft.com/office/drawing/2014/main" id="{BF67C534-B99B-49F3-AA44-680196B8C2AE}"/>
                </a:ext>
              </a:extLst>
            </p:cNvPr>
            <p:cNvSpPr/>
            <p:nvPr/>
          </p:nvSpPr>
          <p:spPr>
            <a:xfrm>
              <a:off x="7248294" y="5017270"/>
              <a:ext cx="95250" cy="95250"/>
            </a:xfrm>
            <a:custGeom>
              <a:avLst/>
              <a:gdLst>
                <a:gd name="connsiteX0" fmla="*/ 93687 w 95250"/>
                <a:gd name="connsiteY0" fmla="*/ 26059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059"/>
                  </a:moveTo>
                  <a:lnTo>
                    <a:pt x="26345" y="93687"/>
                  </a:lnTo>
                  <a:cubicBezTo>
                    <a:pt x="21952"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24" name="Vapaamuotoinen: Muoto 23">
              <a:extLst>
                <a:ext uri="{FF2B5EF4-FFF2-40B4-BE49-F238E27FC236}">
                  <a16:creationId xmlns:a16="http://schemas.microsoft.com/office/drawing/2014/main" id="{CDDC340F-02BF-4E7C-891A-6F7F746BF1EF}"/>
                </a:ext>
              </a:extLst>
            </p:cNvPr>
            <p:cNvSpPr/>
            <p:nvPr/>
          </p:nvSpPr>
          <p:spPr>
            <a:xfrm>
              <a:off x="7510382" y="5816950"/>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625 h 57150"/>
                <a:gd name="connsiteX4" fmla="*/ 18002 w 57150"/>
                <a:gd name="connsiteY4" fmla="*/ 53912 h 57150"/>
                <a:gd name="connsiteX5" fmla="*/ 34861 w 57150"/>
                <a:gd name="connsiteY5" fmla="*/ 34862 h 57150"/>
                <a:gd name="connsiteX6" fmla="*/ 53911 w 57150"/>
                <a:gd name="connsiteY6" fmla="*/ 18193 h 57150"/>
                <a:gd name="connsiteX7" fmla="*/ 51816 w 57150"/>
                <a:gd name="connsiteY7" fmla="*/ 17050 h 57150"/>
                <a:gd name="connsiteX8" fmla="*/ 30671 w 57150"/>
                <a:gd name="connsiteY8" fmla="*/ 75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670" y="14383"/>
                    <a:pt x="18669" y="18383"/>
                  </a:cubicBezTo>
                  <a:cubicBezTo>
                    <a:pt x="14669" y="22384"/>
                    <a:pt x="10763" y="26575"/>
                    <a:pt x="7144" y="30861"/>
                  </a:cubicBezTo>
                  <a:cubicBezTo>
                    <a:pt x="9548" y="38110"/>
                    <a:pt x="12742" y="45074"/>
                    <a:pt x="16669" y="51625"/>
                  </a:cubicBezTo>
                  <a:cubicBezTo>
                    <a:pt x="16669" y="52388"/>
                    <a:pt x="17621" y="53150"/>
                    <a:pt x="18002" y="53912"/>
                  </a:cubicBezTo>
                  <a:cubicBezTo>
                    <a:pt x="23177" y="47181"/>
                    <a:pt x="28810" y="40816"/>
                    <a:pt x="34861" y="34862"/>
                  </a:cubicBezTo>
                  <a:cubicBezTo>
                    <a:pt x="40835" y="28890"/>
                    <a:pt x="47199" y="23321"/>
                    <a:pt x="53911" y="18193"/>
                  </a:cubicBezTo>
                  <a:lnTo>
                    <a:pt x="51816" y="17050"/>
                  </a:lnTo>
                  <a:cubicBezTo>
                    <a:pt x="45133" y="13120"/>
                    <a:pt x="38043" y="9926"/>
                    <a:pt x="30671" y="7525"/>
                  </a:cubicBezTo>
                </a:path>
              </a:pathLst>
            </a:custGeom>
            <a:solidFill>
              <a:srgbClr val="FFFFFF"/>
            </a:solidFill>
            <a:ln w="9525" cap="flat">
              <a:noFill/>
              <a:prstDash val="solid"/>
              <a:miter/>
            </a:ln>
          </p:spPr>
          <p:txBody>
            <a:bodyPr rtlCol="0" anchor="ctr"/>
            <a:lstStyle/>
            <a:p>
              <a:endParaRPr lang="fi-FI"/>
            </a:p>
          </p:txBody>
        </p:sp>
        <p:sp>
          <p:nvSpPr>
            <p:cNvPr id="25" name="Vapaamuotoinen: Muoto 24">
              <a:extLst>
                <a:ext uri="{FF2B5EF4-FFF2-40B4-BE49-F238E27FC236}">
                  <a16:creationId xmlns:a16="http://schemas.microsoft.com/office/drawing/2014/main" id="{96941996-5938-484A-8450-D13F19697D4D}"/>
                </a:ext>
              </a:extLst>
            </p:cNvPr>
            <p:cNvSpPr/>
            <p:nvPr/>
          </p:nvSpPr>
          <p:spPr>
            <a:xfrm>
              <a:off x="7580772" y="5886768"/>
              <a:ext cx="95250" cy="95250"/>
            </a:xfrm>
            <a:custGeom>
              <a:avLst/>
              <a:gdLst>
                <a:gd name="connsiteX0" fmla="*/ 80772 w 95250"/>
                <a:gd name="connsiteY0" fmla="*/ 7144 h 95250"/>
                <a:gd name="connsiteX1" fmla="*/ 80772 w 95250"/>
                <a:gd name="connsiteY1" fmla="*/ 7144 h 95250"/>
                <a:gd name="connsiteX2" fmla="*/ 73342 w 95250"/>
                <a:gd name="connsiteY2" fmla="*/ 18479 h 95250"/>
                <a:gd name="connsiteX3" fmla="*/ 72580 w 95250"/>
                <a:gd name="connsiteY3" fmla="*/ 19526 h 95250"/>
                <a:gd name="connsiteX4" fmla="*/ 70199 w 95250"/>
                <a:gd name="connsiteY4" fmla="*/ 22860 h 95250"/>
                <a:gd name="connsiteX5" fmla="*/ 68485 w 95250"/>
                <a:gd name="connsiteY5" fmla="*/ 25146 h 95250"/>
                <a:gd name="connsiteX6" fmla="*/ 64294 w 95250"/>
                <a:gd name="connsiteY6" fmla="*/ 30480 h 95250"/>
                <a:gd name="connsiteX7" fmla="*/ 60769 w 95250"/>
                <a:gd name="connsiteY7" fmla="*/ 60865 h 95250"/>
                <a:gd name="connsiteX8" fmla="*/ 60769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577 w 95250"/>
                <a:gd name="connsiteY12" fmla="*/ 89535 h 95250"/>
                <a:gd name="connsiteX13" fmla="*/ 77248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0953"/>
                    <a:pt x="75914" y="14764"/>
                    <a:pt x="73342" y="18479"/>
                  </a:cubicBezTo>
                  <a:cubicBezTo>
                    <a:pt x="73113" y="18845"/>
                    <a:pt x="72858" y="19195"/>
                    <a:pt x="72580" y="19526"/>
                  </a:cubicBezTo>
                  <a:lnTo>
                    <a:pt x="70199" y="22860"/>
                  </a:lnTo>
                  <a:lnTo>
                    <a:pt x="68485" y="25146"/>
                  </a:lnTo>
                  <a:cubicBezTo>
                    <a:pt x="67056" y="26956"/>
                    <a:pt x="65722" y="28765"/>
                    <a:pt x="64294" y="30480"/>
                  </a:cubicBezTo>
                  <a:cubicBezTo>
                    <a:pt x="67723" y="43910"/>
                    <a:pt x="66770" y="54959"/>
                    <a:pt x="60769" y="60865"/>
                  </a:cubicBezTo>
                  <a:lnTo>
                    <a:pt x="60769" y="60865"/>
                  </a:lnTo>
                  <a:cubicBezTo>
                    <a:pt x="54959" y="66484"/>
                    <a:pt x="44005" y="67723"/>
                    <a:pt x="30480" y="64294"/>
                  </a:cubicBezTo>
                  <a:cubicBezTo>
                    <a:pt x="23088" y="70315"/>
                    <a:pt x="15291" y="75820"/>
                    <a:pt x="7144" y="80772"/>
                  </a:cubicBezTo>
                  <a:cubicBezTo>
                    <a:pt x="9239" y="81725"/>
                    <a:pt x="11239" y="82486"/>
                    <a:pt x="13335" y="83248"/>
                  </a:cubicBezTo>
                  <a:cubicBezTo>
                    <a:pt x="23296" y="87174"/>
                    <a:pt x="33873" y="89302"/>
                    <a:pt x="44577" y="89535"/>
                  </a:cubicBezTo>
                  <a:cubicBezTo>
                    <a:pt x="56685" y="90050"/>
                    <a:pt x="68480" y="85614"/>
                    <a:pt x="77248" y="77248"/>
                  </a:cubicBezTo>
                  <a:cubicBezTo>
                    <a:pt x="92297" y="62198"/>
                    <a:pt x="93250"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26" name="Vapaamuotoinen: Muoto 25">
              <a:extLst>
                <a:ext uri="{FF2B5EF4-FFF2-40B4-BE49-F238E27FC236}">
                  <a16:creationId xmlns:a16="http://schemas.microsoft.com/office/drawing/2014/main" id="{87F6AB60-A337-436B-88DC-45C864E403D5}"/>
                </a:ext>
              </a:extLst>
            </p:cNvPr>
            <p:cNvSpPr/>
            <p:nvPr/>
          </p:nvSpPr>
          <p:spPr>
            <a:xfrm>
              <a:off x="7472345" y="5886483"/>
              <a:ext cx="95250" cy="95250"/>
            </a:xfrm>
            <a:custGeom>
              <a:avLst/>
              <a:gdLst>
                <a:gd name="connsiteX0" fmla="*/ 35751 w 95250"/>
                <a:gd name="connsiteY0" fmla="*/ 60960 h 95250"/>
                <a:gd name="connsiteX1" fmla="*/ 32322 w 95250"/>
                <a:gd name="connsiteY1" fmla="*/ 30670 h 95250"/>
                <a:gd name="connsiteX2" fmla="*/ 15844 w 95250"/>
                <a:gd name="connsiteY2" fmla="*/ 7144 h 95250"/>
                <a:gd name="connsiteX3" fmla="*/ 19368 w 95250"/>
                <a:gd name="connsiteY3" fmla="*/ 77438 h 95250"/>
                <a:gd name="connsiteX4" fmla="*/ 89472 w 95250"/>
                <a:gd name="connsiteY4" fmla="*/ 80962 h 95250"/>
                <a:gd name="connsiteX5" fmla="*/ 66136 w 95250"/>
                <a:gd name="connsiteY5" fmla="*/ 64484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150"/>
                    <a:pt x="28988" y="44100"/>
                    <a:pt x="32322" y="30670"/>
                  </a:cubicBezTo>
                  <a:cubicBezTo>
                    <a:pt x="26308" y="23206"/>
                    <a:pt x="20803" y="15346"/>
                    <a:pt x="15844" y="7144"/>
                  </a:cubicBezTo>
                  <a:cubicBezTo>
                    <a:pt x="3271" y="36480"/>
                    <a:pt x="4223" y="62293"/>
                    <a:pt x="19368" y="77438"/>
                  </a:cubicBezTo>
                  <a:cubicBezTo>
                    <a:pt x="34513" y="92583"/>
                    <a:pt x="60230" y="93535"/>
                    <a:pt x="89472" y="80962"/>
                  </a:cubicBezTo>
                  <a:cubicBezTo>
                    <a:pt x="81325" y="76010"/>
                    <a:pt x="73528" y="70504"/>
                    <a:pt x="66136" y="64484"/>
                  </a:cubicBezTo>
                  <a:cubicBezTo>
                    <a:pt x="52705" y="67913"/>
                    <a:pt x="41752" y="66865"/>
                    <a:pt x="35751" y="60960"/>
                  </a:cubicBezTo>
                </a:path>
              </a:pathLst>
            </a:custGeom>
            <a:solidFill>
              <a:srgbClr val="FFFFFF"/>
            </a:solidFill>
            <a:ln w="9525" cap="flat">
              <a:noFill/>
              <a:prstDash val="solid"/>
              <a:miter/>
            </a:ln>
          </p:spPr>
          <p:txBody>
            <a:bodyPr rtlCol="0" anchor="ctr"/>
            <a:lstStyle/>
            <a:p>
              <a:endParaRPr lang="fi-FI"/>
            </a:p>
          </p:txBody>
        </p:sp>
        <p:sp>
          <p:nvSpPr>
            <p:cNvPr id="27" name="Vapaamuotoinen: Muoto 26">
              <a:extLst>
                <a:ext uri="{FF2B5EF4-FFF2-40B4-BE49-F238E27FC236}">
                  <a16:creationId xmlns:a16="http://schemas.microsoft.com/office/drawing/2014/main" id="{0AA5AE5A-4C69-477E-8701-C7618A90D736}"/>
                </a:ext>
              </a:extLst>
            </p:cNvPr>
            <p:cNvSpPr/>
            <p:nvPr/>
          </p:nvSpPr>
          <p:spPr>
            <a:xfrm>
              <a:off x="7473147" y="5778464"/>
              <a:ext cx="200025" cy="180975"/>
            </a:xfrm>
            <a:custGeom>
              <a:avLst/>
              <a:gdLst>
                <a:gd name="connsiteX0" fmla="*/ 178872 w 200025"/>
                <a:gd name="connsiteY0" fmla="*/ 108780 h 180975"/>
                <a:gd name="connsiteX1" fmla="*/ 184968 w 200025"/>
                <a:gd name="connsiteY1" fmla="*/ 19722 h 180975"/>
                <a:gd name="connsiteX2" fmla="*/ 102005 w 200025"/>
                <a:gd name="connsiteY2" fmla="*/ 22484 h 180975"/>
                <a:gd name="connsiteX3" fmla="*/ 18947 w 200025"/>
                <a:gd name="connsiteY3" fmla="*/ 19722 h 180975"/>
                <a:gd name="connsiteX4" fmla="*/ 24662 w 200025"/>
                <a:gd name="connsiteY4" fmla="*/ 107923 h 180975"/>
                <a:gd name="connsiteX5" fmla="*/ 56381 w 200025"/>
                <a:gd name="connsiteY5" fmla="*/ 148404 h 180975"/>
                <a:gd name="connsiteX6" fmla="*/ 95719 w 200025"/>
                <a:gd name="connsiteY6" fmla="*/ 179456 h 180975"/>
                <a:gd name="connsiteX7" fmla="*/ 97814 w 200025"/>
                <a:gd name="connsiteY7" fmla="*/ 180503 h 180975"/>
                <a:gd name="connsiteX8" fmla="*/ 100672 w 200025"/>
                <a:gd name="connsiteY8" fmla="*/ 181170 h 180975"/>
                <a:gd name="connsiteX9" fmla="*/ 102005 w 200025"/>
                <a:gd name="connsiteY9" fmla="*/ 181170 h 180975"/>
                <a:gd name="connsiteX10" fmla="*/ 108006 w 200025"/>
                <a:gd name="connsiteY10" fmla="*/ 179551 h 180975"/>
                <a:gd name="connsiteX11" fmla="*/ 178872 w 200025"/>
                <a:gd name="connsiteY11" fmla="*/ 108780 h 180975"/>
                <a:gd name="connsiteX12" fmla="*/ 102005 w 200025"/>
                <a:gd name="connsiteY12" fmla="*/ 156405 h 180975"/>
                <a:gd name="connsiteX13" fmla="*/ 72859 w 200025"/>
                <a:gd name="connsiteY13" fmla="*/ 132402 h 180975"/>
                <a:gd name="connsiteX14" fmla="*/ 44284 w 200025"/>
                <a:gd name="connsiteY14" fmla="*/ 96588 h 180975"/>
                <a:gd name="connsiteX15" fmla="*/ 34759 w 200025"/>
                <a:gd name="connsiteY15" fmla="*/ 36676 h 180975"/>
                <a:gd name="connsiteX16" fmla="*/ 51142 w 200025"/>
                <a:gd name="connsiteY16" fmla="*/ 31247 h 180975"/>
                <a:gd name="connsiteX17" fmla="*/ 96290 w 200025"/>
                <a:gd name="connsiteY17" fmla="*/ 46773 h 180975"/>
                <a:gd name="connsiteX18" fmla="*/ 96290 w 200025"/>
                <a:gd name="connsiteY18" fmla="*/ 46773 h 180975"/>
                <a:gd name="connsiteX19" fmla="*/ 96290 w 200025"/>
                <a:gd name="connsiteY19" fmla="*/ 46773 h 180975"/>
                <a:gd name="connsiteX20" fmla="*/ 111530 w 200025"/>
                <a:gd name="connsiteY20" fmla="*/ 57155 h 180975"/>
                <a:gd name="connsiteX21" fmla="*/ 111530 w 200025"/>
                <a:gd name="connsiteY21" fmla="*/ 57155 h 180975"/>
                <a:gd name="connsiteX22" fmla="*/ 124580 w 200025"/>
                <a:gd name="connsiteY22" fmla="*/ 68108 h 180975"/>
                <a:gd name="connsiteX23" fmla="*/ 126199 w 200025"/>
                <a:gd name="connsiteY23" fmla="*/ 69633 h 180975"/>
                <a:gd name="connsiteX24" fmla="*/ 126770 w 200025"/>
                <a:gd name="connsiteY24" fmla="*/ 70204 h 180975"/>
                <a:gd name="connsiteX25" fmla="*/ 130485 w 200025"/>
                <a:gd name="connsiteY25" fmla="*/ 73824 h 180975"/>
                <a:gd name="connsiteX26" fmla="*/ 147249 w 200025"/>
                <a:gd name="connsiteY26" fmla="*/ 92874 h 180975"/>
                <a:gd name="connsiteX27" fmla="*/ 148297 w 200025"/>
                <a:gd name="connsiteY27" fmla="*/ 91159 h 180975"/>
                <a:gd name="connsiteX28" fmla="*/ 158489 w 200025"/>
                <a:gd name="connsiteY28" fmla="*/ 69728 h 180975"/>
                <a:gd name="connsiteX29" fmla="*/ 146963 w 200025"/>
                <a:gd name="connsiteY29" fmla="*/ 57250 h 180975"/>
                <a:gd name="connsiteX30" fmla="*/ 144963 w 200025"/>
                <a:gd name="connsiteY30" fmla="*/ 55345 h 180975"/>
                <a:gd name="connsiteX31" fmla="*/ 141534 w 200025"/>
                <a:gd name="connsiteY31" fmla="*/ 52107 h 180975"/>
                <a:gd name="connsiteX32" fmla="*/ 139724 w 200025"/>
                <a:gd name="connsiteY32" fmla="*/ 50392 h 180975"/>
                <a:gd name="connsiteX33" fmla="*/ 135438 w 200025"/>
                <a:gd name="connsiteY33" fmla="*/ 46582 h 180975"/>
                <a:gd name="connsiteX34" fmla="*/ 134771 w 200025"/>
                <a:gd name="connsiteY34" fmla="*/ 46010 h 180975"/>
                <a:gd name="connsiteX35" fmla="*/ 134771 w 200025"/>
                <a:gd name="connsiteY35" fmla="*/ 46010 h 180975"/>
                <a:gd name="connsiteX36" fmla="*/ 124389 w 200025"/>
                <a:gd name="connsiteY36" fmla="*/ 37534 h 180975"/>
                <a:gd name="connsiteX37" fmla="*/ 167823 w 200025"/>
                <a:gd name="connsiteY37" fmla="*/ 36581 h 180975"/>
                <a:gd name="connsiteX38" fmla="*/ 158298 w 200025"/>
                <a:gd name="connsiteY38" fmla="*/ 97160 h 180975"/>
                <a:gd name="connsiteX39" fmla="*/ 130580 w 200025"/>
                <a:gd name="connsiteY39" fmla="*/ 132307 h 180975"/>
                <a:gd name="connsiteX40" fmla="*/ 101434 w 200025"/>
                <a:gd name="connsiteY40" fmla="*/ 15631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72" y="108780"/>
                  </a:moveTo>
                  <a:cubicBezTo>
                    <a:pt x="200875" y="72109"/>
                    <a:pt x="203161" y="38010"/>
                    <a:pt x="184968" y="19722"/>
                  </a:cubicBezTo>
                  <a:cubicBezTo>
                    <a:pt x="166775" y="1433"/>
                    <a:pt x="136391" y="3719"/>
                    <a:pt x="102005" y="22484"/>
                  </a:cubicBezTo>
                  <a:cubicBezTo>
                    <a:pt x="67620" y="3434"/>
                    <a:pt x="36188" y="2576"/>
                    <a:pt x="18947" y="19722"/>
                  </a:cubicBezTo>
                  <a:cubicBezTo>
                    <a:pt x="1707" y="36867"/>
                    <a:pt x="3136" y="71633"/>
                    <a:pt x="24662" y="107923"/>
                  </a:cubicBezTo>
                  <a:cubicBezTo>
                    <a:pt x="33495" y="122694"/>
                    <a:pt x="44151" y="136295"/>
                    <a:pt x="56381" y="148404"/>
                  </a:cubicBezTo>
                  <a:cubicBezTo>
                    <a:pt x="68218" y="160276"/>
                    <a:pt x="81423" y="170699"/>
                    <a:pt x="95719" y="179456"/>
                  </a:cubicBezTo>
                  <a:cubicBezTo>
                    <a:pt x="96377" y="179880"/>
                    <a:pt x="97080" y="180231"/>
                    <a:pt x="97814" y="180503"/>
                  </a:cubicBezTo>
                  <a:cubicBezTo>
                    <a:pt x="98730" y="180860"/>
                    <a:pt x="99693" y="181084"/>
                    <a:pt x="100672" y="181170"/>
                  </a:cubicBezTo>
                  <a:lnTo>
                    <a:pt x="102005" y="181170"/>
                  </a:lnTo>
                  <a:cubicBezTo>
                    <a:pt x="104116" y="181185"/>
                    <a:pt x="106190" y="180625"/>
                    <a:pt x="108006" y="179551"/>
                  </a:cubicBezTo>
                  <a:cubicBezTo>
                    <a:pt x="136875" y="161875"/>
                    <a:pt x="161157" y="137625"/>
                    <a:pt x="178872" y="108780"/>
                  </a:cubicBezTo>
                  <a:moveTo>
                    <a:pt x="102005" y="156405"/>
                  </a:moveTo>
                  <a:cubicBezTo>
                    <a:pt x="91510" y="149402"/>
                    <a:pt x="81745" y="141360"/>
                    <a:pt x="72859" y="132402"/>
                  </a:cubicBezTo>
                  <a:cubicBezTo>
                    <a:pt x="61879" y="121701"/>
                    <a:pt x="52280" y="109670"/>
                    <a:pt x="44284" y="96588"/>
                  </a:cubicBezTo>
                  <a:cubicBezTo>
                    <a:pt x="28949" y="70585"/>
                    <a:pt x="25234" y="46582"/>
                    <a:pt x="34759" y="36676"/>
                  </a:cubicBezTo>
                  <a:cubicBezTo>
                    <a:pt x="39301" y="32795"/>
                    <a:pt x="45181" y="30846"/>
                    <a:pt x="51142" y="31247"/>
                  </a:cubicBezTo>
                  <a:cubicBezTo>
                    <a:pt x="67241" y="32622"/>
                    <a:pt x="82751" y="37955"/>
                    <a:pt x="96290" y="46773"/>
                  </a:cubicBezTo>
                  <a:cubicBezTo>
                    <a:pt x="96290" y="46773"/>
                    <a:pt x="96290" y="46773"/>
                    <a:pt x="96290" y="46773"/>
                  </a:cubicBezTo>
                  <a:lnTo>
                    <a:pt x="96290" y="46773"/>
                  </a:lnTo>
                  <a:cubicBezTo>
                    <a:pt x="101148" y="49821"/>
                    <a:pt x="106863" y="53536"/>
                    <a:pt x="111530" y="57155"/>
                  </a:cubicBezTo>
                  <a:lnTo>
                    <a:pt x="111530" y="57155"/>
                  </a:lnTo>
                  <a:cubicBezTo>
                    <a:pt x="116007" y="60584"/>
                    <a:pt x="120293" y="64203"/>
                    <a:pt x="124580" y="68108"/>
                  </a:cubicBezTo>
                  <a:lnTo>
                    <a:pt x="126199" y="69633"/>
                  </a:lnTo>
                  <a:lnTo>
                    <a:pt x="126770" y="70204"/>
                  </a:lnTo>
                  <a:lnTo>
                    <a:pt x="130485" y="73824"/>
                  </a:lnTo>
                  <a:cubicBezTo>
                    <a:pt x="136479" y="79805"/>
                    <a:pt x="142078" y="86168"/>
                    <a:pt x="147249" y="92874"/>
                  </a:cubicBezTo>
                  <a:lnTo>
                    <a:pt x="148297" y="91159"/>
                  </a:lnTo>
                  <a:cubicBezTo>
                    <a:pt x="152428" y="84389"/>
                    <a:pt x="155844" y="77206"/>
                    <a:pt x="158489" y="69728"/>
                  </a:cubicBezTo>
                  <a:cubicBezTo>
                    <a:pt x="154869" y="65442"/>
                    <a:pt x="150964" y="61251"/>
                    <a:pt x="146963" y="57250"/>
                  </a:cubicBezTo>
                  <a:lnTo>
                    <a:pt x="144963" y="55345"/>
                  </a:lnTo>
                  <a:lnTo>
                    <a:pt x="141534" y="52107"/>
                  </a:lnTo>
                  <a:lnTo>
                    <a:pt x="139724" y="50392"/>
                  </a:lnTo>
                  <a:lnTo>
                    <a:pt x="135438" y="46582"/>
                  </a:lnTo>
                  <a:lnTo>
                    <a:pt x="134771" y="46010"/>
                  </a:lnTo>
                  <a:lnTo>
                    <a:pt x="134771" y="46010"/>
                  </a:lnTo>
                  <a:cubicBezTo>
                    <a:pt x="131342" y="43058"/>
                    <a:pt x="127913" y="40200"/>
                    <a:pt x="124389" y="37534"/>
                  </a:cubicBezTo>
                  <a:cubicBezTo>
                    <a:pt x="143439" y="29532"/>
                    <a:pt x="160108" y="28866"/>
                    <a:pt x="167823" y="36581"/>
                  </a:cubicBezTo>
                  <a:cubicBezTo>
                    <a:pt x="177348" y="46106"/>
                    <a:pt x="174014" y="70871"/>
                    <a:pt x="158298" y="97160"/>
                  </a:cubicBezTo>
                  <a:cubicBezTo>
                    <a:pt x="150541" y="109972"/>
                    <a:pt x="141231" y="121777"/>
                    <a:pt x="130580" y="132307"/>
                  </a:cubicBezTo>
                  <a:cubicBezTo>
                    <a:pt x="121694" y="141265"/>
                    <a:pt x="111929" y="149306"/>
                    <a:pt x="101434" y="156311"/>
                  </a:cubicBezTo>
                </a:path>
              </a:pathLst>
            </a:custGeom>
            <a:solidFill>
              <a:srgbClr val="FFFFFF"/>
            </a:solidFill>
            <a:ln w="9525" cap="flat">
              <a:noFill/>
              <a:prstDash val="solid"/>
              <a:miter/>
            </a:ln>
          </p:spPr>
          <p:txBody>
            <a:bodyPr rtlCol="0" anchor="ctr"/>
            <a:lstStyle/>
            <a:p>
              <a:endParaRPr lang="fi-FI"/>
            </a:p>
          </p:txBody>
        </p:sp>
        <p:sp>
          <p:nvSpPr>
            <p:cNvPr id="28" name="Vapaamuotoinen: Muoto 27">
              <a:extLst>
                <a:ext uri="{FF2B5EF4-FFF2-40B4-BE49-F238E27FC236}">
                  <a16:creationId xmlns:a16="http://schemas.microsoft.com/office/drawing/2014/main" id="{FF20F916-0365-4BDB-8932-B49C65BB8B0A}"/>
                </a:ext>
              </a:extLst>
            </p:cNvPr>
            <p:cNvSpPr/>
            <p:nvPr/>
          </p:nvSpPr>
          <p:spPr>
            <a:xfrm>
              <a:off x="7791504" y="5560291"/>
              <a:ext cx="95250" cy="95250"/>
            </a:xfrm>
            <a:custGeom>
              <a:avLst/>
              <a:gdLst>
                <a:gd name="connsiteX0" fmla="*/ 93591 w 95250"/>
                <a:gd name="connsiteY0" fmla="*/ 26250 h 95250"/>
                <a:gd name="connsiteX1" fmla="*/ 26345 w 95250"/>
                <a:gd name="connsiteY1" fmla="*/ 93591 h 95250"/>
                <a:gd name="connsiteX2" fmla="*/ 10438 w 95250"/>
                <a:gd name="connsiteY2" fmla="*/ 93591 h 95250"/>
                <a:gd name="connsiteX3" fmla="*/ 10438 w 95250"/>
                <a:gd name="connsiteY3" fmla="*/ 77685 h 95250"/>
                <a:gd name="connsiteX4" fmla="*/ 77685 w 95250"/>
                <a:gd name="connsiteY4" fmla="*/ 10438 h 95250"/>
                <a:gd name="connsiteX5" fmla="*/ 93591 w 95250"/>
                <a:gd name="connsiteY5" fmla="*/ 10438 h 95250"/>
                <a:gd name="connsiteX6" fmla="*/ 93591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6250"/>
                  </a:moveTo>
                  <a:lnTo>
                    <a:pt x="26345" y="93591"/>
                  </a:lnTo>
                  <a:cubicBezTo>
                    <a:pt x="21952" y="97984"/>
                    <a:pt x="14831" y="97984"/>
                    <a:pt x="10438" y="93591"/>
                  </a:cubicBezTo>
                  <a:cubicBezTo>
                    <a:pt x="6046" y="89199"/>
                    <a:pt x="6046" y="82077"/>
                    <a:pt x="10438" y="77685"/>
                  </a:cubicBezTo>
                  <a:lnTo>
                    <a:pt x="77685" y="10438"/>
                  </a:lnTo>
                  <a:cubicBezTo>
                    <a:pt x="82077" y="6046"/>
                    <a:pt x="89199" y="6046"/>
                    <a:pt x="93591" y="10438"/>
                  </a:cubicBezTo>
                  <a:cubicBezTo>
                    <a:pt x="97984" y="14831"/>
                    <a:pt x="97984" y="21953"/>
                    <a:pt x="93591" y="26345"/>
                  </a:cubicBezTo>
                </a:path>
              </a:pathLst>
            </a:custGeom>
            <a:solidFill>
              <a:srgbClr val="FFFFFF"/>
            </a:solidFill>
            <a:ln w="9525" cap="flat">
              <a:noFill/>
              <a:prstDash val="solid"/>
              <a:miter/>
            </a:ln>
          </p:spPr>
          <p:txBody>
            <a:bodyPr rtlCol="0" anchor="ctr"/>
            <a:lstStyle/>
            <a:p>
              <a:endParaRPr lang="fi-FI"/>
            </a:p>
          </p:txBody>
        </p:sp>
        <p:sp>
          <p:nvSpPr>
            <p:cNvPr id="29" name="Vapaamuotoinen: Muoto 28">
              <a:extLst>
                <a:ext uri="{FF2B5EF4-FFF2-40B4-BE49-F238E27FC236}">
                  <a16:creationId xmlns:a16="http://schemas.microsoft.com/office/drawing/2014/main" id="{2796A4ED-6D50-42C5-B90B-D200D15CAA22}"/>
                </a:ext>
              </a:extLst>
            </p:cNvPr>
            <p:cNvSpPr/>
            <p:nvPr/>
          </p:nvSpPr>
          <p:spPr>
            <a:xfrm>
              <a:off x="7249818" y="5558576"/>
              <a:ext cx="95250" cy="95250"/>
            </a:xfrm>
            <a:custGeom>
              <a:avLst/>
              <a:gdLst>
                <a:gd name="connsiteX0" fmla="*/ 93591 w 95250"/>
                <a:gd name="connsiteY0" fmla="*/ 93687 h 95250"/>
                <a:gd name="connsiteX1" fmla="*/ 77696 w 95250"/>
                <a:gd name="connsiteY1" fmla="*/ 93698 h 95250"/>
                <a:gd name="connsiteX2" fmla="*/ 77685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780 h 95250"/>
                <a:gd name="connsiteX7" fmla="*/ 93603 w 95250"/>
                <a:gd name="connsiteY7" fmla="*/ 93675 h 95250"/>
                <a:gd name="connsiteX8" fmla="*/ 93591 w 95250"/>
                <a:gd name="connsiteY8" fmla="*/ 9368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687"/>
                  </a:moveTo>
                  <a:cubicBezTo>
                    <a:pt x="89205" y="98079"/>
                    <a:pt x="82089" y="98085"/>
                    <a:pt x="77696" y="93698"/>
                  </a:cubicBezTo>
                  <a:cubicBezTo>
                    <a:pt x="77692" y="93694"/>
                    <a:pt x="77689" y="93691"/>
                    <a:pt x="77685" y="93687"/>
                  </a:cubicBezTo>
                  <a:lnTo>
                    <a:pt x="10438" y="26345"/>
                  </a:lnTo>
                  <a:cubicBezTo>
                    <a:pt x="6046" y="21952"/>
                    <a:pt x="6046" y="14830"/>
                    <a:pt x="10438" y="10438"/>
                  </a:cubicBezTo>
                  <a:cubicBezTo>
                    <a:pt x="14831" y="6046"/>
                    <a:pt x="21952" y="6046"/>
                    <a:pt x="26345" y="10438"/>
                  </a:cubicBezTo>
                  <a:lnTo>
                    <a:pt x="93591" y="77780"/>
                  </a:lnTo>
                  <a:cubicBezTo>
                    <a:pt x="97984" y="82165"/>
                    <a:pt x="97989" y="89282"/>
                    <a:pt x="93603" y="93675"/>
                  </a:cubicBezTo>
                  <a:cubicBezTo>
                    <a:pt x="93599" y="93679"/>
                    <a:pt x="93595" y="93682"/>
                    <a:pt x="93591" y="93686"/>
                  </a:cubicBezTo>
                </a:path>
              </a:pathLst>
            </a:custGeom>
            <a:solidFill>
              <a:srgbClr val="FFFFFF"/>
            </a:solidFill>
            <a:ln w="9525" cap="flat">
              <a:noFill/>
              <a:prstDash val="solid"/>
              <a:miter/>
            </a:ln>
          </p:spPr>
          <p:txBody>
            <a:bodyPr rtlCol="0" anchor="ctr"/>
            <a:lstStyle/>
            <a:p>
              <a:endParaRPr lang="fi-FI"/>
            </a:p>
          </p:txBody>
        </p:sp>
        <p:sp>
          <p:nvSpPr>
            <p:cNvPr id="30" name="Vapaamuotoinen: Muoto 29">
              <a:extLst>
                <a:ext uri="{FF2B5EF4-FFF2-40B4-BE49-F238E27FC236}">
                  <a16:creationId xmlns:a16="http://schemas.microsoft.com/office/drawing/2014/main" id="{00A23AE9-EC7E-4817-B503-D65504DD46A9}"/>
                </a:ext>
              </a:extLst>
            </p:cNvPr>
            <p:cNvSpPr/>
            <p:nvPr/>
          </p:nvSpPr>
          <p:spPr>
            <a:xfrm>
              <a:off x="8335306" y="6103216"/>
              <a:ext cx="95250" cy="95250"/>
            </a:xfrm>
            <a:custGeom>
              <a:avLst/>
              <a:gdLst>
                <a:gd name="connsiteX0" fmla="*/ 93096 w 95250"/>
                <a:gd name="connsiteY0" fmla="*/ 26916 h 95250"/>
                <a:gd name="connsiteX1" fmla="*/ 25754 w 95250"/>
                <a:gd name="connsiteY1" fmla="*/ 93591 h 95250"/>
                <a:gd name="connsiteX2" fmla="*/ 9898 w 95250"/>
                <a:gd name="connsiteY2" fmla="*/ 92477 h 95250"/>
                <a:gd name="connsiteX3" fmla="*/ 9942 w 95250"/>
                <a:gd name="connsiteY3" fmla="*/ 77685 h 95250"/>
                <a:gd name="connsiteX4" fmla="*/ 77189 w 95250"/>
                <a:gd name="connsiteY4" fmla="*/ 10438 h 95250"/>
                <a:gd name="connsiteX5" fmla="*/ 93096 w 95250"/>
                <a:gd name="connsiteY5" fmla="*/ 10438 h 95250"/>
                <a:gd name="connsiteX6" fmla="*/ 93096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096" y="26916"/>
                  </a:moveTo>
                  <a:lnTo>
                    <a:pt x="25754" y="93591"/>
                  </a:lnTo>
                  <a:cubicBezTo>
                    <a:pt x="21067" y="97662"/>
                    <a:pt x="13969" y="97163"/>
                    <a:pt x="9898" y="92477"/>
                  </a:cubicBezTo>
                  <a:cubicBezTo>
                    <a:pt x="6209" y="88230"/>
                    <a:pt x="6228" y="81910"/>
                    <a:pt x="9942" y="77685"/>
                  </a:cubicBezTo>
                  <a:lnTo>
                    <a:pt x="77189" y="10438"/>
                  </a:lnTo>
                  <a:cubicBezTo>
                    <a:pt x="81581" y="6046"/>
                    <a:pt x="88703" y="6046"/>
                    <a:pt x="93096" y="10438"/>
                  </a:cubicBezTo>
                  <a:cubicBezTo>
                    <a:pt x="97488" y="14831"/>
                    <a:pt x="97488" y="21953"/>
                    <a:pt x="93096" y="26345"/>
                  </a:cubicBezTo>
                </a:path>
              </a:pathLst>
            </a:custGeom>
            <a:solidFill>
              <a:srgbClr val="FFFFFF"/>
            </a:solidFill>
            <a:ln w="9525" cap="flat">
              <a:noFill/>
              <a:prstDash val="solid"/>
              <a:miter/>
            </a:ln>
          </p:spPr>
          <p:txBody>
            <a:bodyPr rtlCol="0" anchor="ctr"/>
            <a:lstStyle/>
            <a:p>
              <a:endParaRPr lang="fi-FI"/>
            </a:p>
          </p:txBody>
        </p:sp>
        <p:sp>
          <p:nvSpPr>
            <p:cNvPr id="31" name="Vapaamuotoinen: Muoto 30">
              <a:extLst>
                <a:ext uri="{FF2B5EF4-FFF2-40B4-BE49-F238E27FC236}">
                  <a16:creationId xmlns:a16="http://schemas.microsoft.com/office/drawing/2014/main" id="{8D5291CA-170A-4E81-9A5B-9B34A593FB31}"/>
                </a:ext>
              </a:extLst>
            </p:cNvPr>
            <p:cNvSpPr/>
            <p:nvPr/>
          </p:nvSpPr>
          <p:spPr>
            <a:xfrm>
              <a:off x="7793028" y="6101882"/>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1" y="98079"/>
                    <a:pt x="82184" y="98085"/>
                    <a:pt x="77792" y="93698"/>
                  </a:cubicBezTo>
                  <a:cubicBezTo>
                    <a:pt x="77788" y="93694"/>
                    <a:pt x="77784" y="93691"/>
                    <a:pt x="77780" y="93687"/>
                  </a:cubicBezTo>
                  <a:lnTo>
                    <a:pt x="10438" y="26345"/>
                  </a:lnTo>
                  <a:cubicBezTo>
                    <a:pt x="6046" y="21952"/>
                    <a:pt x="6046" y="14830"/>
                    <a:pt x="10438" y="10438"/>
                  </a:cubicBezTo>
                  <a:cubicBezTo>
                    <a:pt x="14831" y="6046"/>
                    <a:pt x="21952" y="6046"/>
                    <a:pt x="26345" y="10438"/>
                  </a:cubicBezTo>
                  <a:lnTo>
                    <a:pt x="93687" y="77780"/>
                  </a:lnTo>
                  <a:cubicBezTo>
                    <a:pt x="98079" y="82166"/>
                    <a:pt x="98084" y="89283"/>
                    <a:pt x="93698" y="93675"/>
                  </a:cubicBezTo>
                  <a:cubicBezTo>
                    <a:pt x="93694"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32" name="Vapaamuotoinen: Muoto 31">
              <a:extLst>
                <a:ext uri="{FF2B5EF4-FFF2-40B4-BE49-F238E27FC236}">
                  <a16:creationId xmlns:a16="http://schemas.microsoft.com/office/drawing/2014/main" id="{92A23628-D5F7-4367-9CFF-032B243C7434}"/>
                </a:ext>
              </a:extLst>
            </p:cNvPr>
            <p:cNvSpPr/>
            <p:nvPr/>
          </p:nvSpPr>
          <p:spPr>
            <a:xfrm>
              <a:off x="6703273" y="3388591"/>
              <a:ext cx="95250" cy="95250"/>
            </a:xfrm>
            <a:custGeom>
              <a:avLst/>
              <a:gdLst>
                <a:gd name="connsiteX0" fmla="*/ 93591 w 95250"/>
                <a:gd name="connsiteY0" fmla="*/ 26916 h 95250"/>
                <a:gd name="connsiteX1" fmla="*/ 26345 w 95250"/>
                <a:gd name="connsiteY1" fmla="*/ 93591 h 95250"/>
                <a:gd name="connsiteX2" fmla="*/ 10438 w 95250"/>
                <a:gd name="connsiteY2" fmla="*/ 93591 h 95250"/>
                <a:gd name="connsiteX3" fmla="*/ 10438 w 95250"/>
                <a:gd name="connsiteY3" fmla="*/ 77684 h 95250"/>
                <a:gd name="connsiteX4" fmla="*/ 77685 w 95250"/>
                <a:gd name="connsiteY4" fmla="*/ 10343 h 95250"/>
                <a:gd name="connsiteX5" fmla="*/ 93925 w 95250"/>
                <a:gd name="connsiteY5" fmla="*/ 10676 h 95250"/>
                <a:gd name="connsiteX6" fmla="*/ 93591 w 95250"/>
                <a:gd name="connsiteY6" fmla="*/ 2691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6916"/>
                  </a:moveTo>
                  <a:lnTo>
                    <a:pt x="26345" y="93591"/>
                  </a:lnTo>
                  <a:cubicBezTo>
                    <a:pt x="21952" y="97984"/>
                    <a:pt x="14831" y="97984"/>
                    <a:pt x="10438" y="93591"/>
                  </a:cubicBezTo>
                  <a:cubicBezTo>
                    <a:pt x="6046" y="89199"/>
                    <a:pt x="6046" y="82077"/>
                    <a:pt x="10438" y="77684"/>
                  </a:cubicBezTo>
                  <a:lnTo>
                    <a:pt x="77685" y="10343"/>
                  </a:lnTo>
                  <a:cubicBezTo>
                    <a:pt x="82261" y="5950"/>
                    <a:pt x="89532" y="6100"/>
                    <a:pt x="93925" y="10676"/>
                  </a:cubicBezTo>
                  <a:cubicBezTo>
                    <a:pt x="98317" y="15253"/>
                    <a:pt x="98168" y="22524"/>
                    <a:pt x="93591" y="26916"/>
                  </a:cubicBezTo>
                </a:path>
              </a:pathLst>
            </a:custGeom>
            <a:solidFill>
              <a:srgbClr val="FFFFFF"/>
            </a:solidFill>
            <a:ln w="9525" cap="flat">
              <a:noFill/>
              <a:prstDash val="solid"/>
              <a:miter/>
            </a:ln>
          </p:spPr>
          <p:txBody>
            <a:bodyPr rtlCol="0" anchor="ctr"/>
            <a:lstStyle/>
            <a:p>
              <a:endParaRPr lang="fi-FI"/>
            </a:p>
          </p:txBody>
        </p:sp>
        <p:sp>
          <p:nvSpPr>
            <p:cNvPr id="33" name="Vapaamuotoinen: Muoto 32">
              <a:extLst>
                <a:ext uri="{FF2B5EF4-FFF2-40B4-BE49-F238E27FC236}">
                  <a16:creationId xmlns:a16="http://schemas.microsoft.com/office/drawing/2014/main" id="{68CB4DFF-8BBD-413F-AE9E-3E90590A0105}"/>
                </a:ext>
              </a:extLst>
            </p:cNvPr>
            <p:cNvSpPr/>
            <p:nvPr/>
          </p:nvSpPr>
          <p:spPr>
            <a:xfrm>
              <a:off x="6704797" y="3930563"/>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1" y="98079"/>
                    <a:pt x="82184" y="98084"/>
                    <a:pt x="77792" y="93698"/>
                  </a:cubicBezTo>
                  <a:cubicBezTo>
                    <a:pt x="77788" y="93695"/>
                    <a:pt x="77784" y="93691"/>
                    <a:pt x="77780" y="93687"/>
                  </a:cubicBezTo>
                  <a:lnTo>
                    <a:pt x="10438" y="26345"/>
                  </a:lnTo>
                  <a:cubicBezTo>
                    <a:pt x="6046" y="21953"/>
                    <a:pt x="6046" y="14831"/>
                    <a:pt x="10438" y="10438"/>
                  </a:cubicBezTo>
                  <a:cubicBezTo>
                    <a:pt x="14831" y="6046"/>
                    <a:pt x="21952" y="6046"/>
                    <a:pt x="26345" y="10438"/>
                  </a:cubicBezTo>
                  <a:lnTo>
                    <a:pt x="93687" y="77780"/>
                  </a:lnTo>
                  <a:cubicBezTo>
                    <a:pt x="98079" y="82166"/>
                    <a:pt x="98084" y="89282"/>
                    <a:pt x="93698" y="93675"/>
                  </a:cubicBezTo>
                  <a:cubicBezTo>
                    <a:pt x="93694"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34" name="Vapaamuotoinen: Muoto 33">
              <a:extLst>
                <a:ext uri="{FF2B5EF4-FFF2-40B4-BE49-F238E27FC236}">
                  <a16:creationId xmlns:a16="http://schemas.microsoft.com/office/drawing/2014/main" id="{492F4ABA-8601-4EBC-9663-1A1B5E120029}"/>
                </a:ext>
              </a:extLst>
            </p:cNvPr>
            <p:cNvSpPr/>
            <p:nvPr/>
          </p:nvSpPr>
          <p:spPr>
            <a:xfrm>
              <a:off x="6970696" y="4183698"/>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861 w 57150"/>
                <a:gd name="connsiteY5" fmla="*/ 34957 h 57150"/>
                <a:gd name="connsiteX6" fmla="*/ 53911 w 57150"/>
                <a:gd name="connsiteY6" fmla="*/ 18383 h 57150"/>
                <a:gd name="connsiteX7" fmla="*/ 51816 w 57150"/>
                <a:gd name="connsiteY7" fmla="*/ 17240 h 57150"/>
                <a:gd name="connsiteX8" fmla="*/ 30670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478"/>
                    <a:pt x="18669" y="18383"/>
                  </a:cubicBezTo>
                  <a:cubicBezTo>
                    <a:pt x="14764" y="22288"/>
                    <a:pt x="10763" y="26575"/>
                    <a:pt x="7144" y="30861"/>
                  </a:cubicBezTo>
                  <a:cubicBezTo>
                    <a:pt x="9597" y="38122"/>
                    <a:pt x="12789" y="45112"/>
                    <a:pt x="16669" y="51721"/>
                  </a:cubicBezTo>
                  <a:lnTo>
                    <a:pt x="18097" y="54007"/>
                  </a:lnTo>
                  <a:cubicBezTo>
                    <a:pt x="23268" y="47301"/>
                    <a:pt x="28868" y="40938"/>
                    <a:pt x="34861" y="34957"/>
                  </a:cubicBezTo>
                  <a:cubicBezTo>
                    <a:pt x="40838" y="29017"/>
                    <a:pt x="47202" y="23481"/>
                    <a:pt x="53911" y="18383"/>
                  </a:cubicBezTo>
                  <a:lnTo>
                    <a:pt x="51816" y="17240"/>
                  </a:lnTo>
                  <a:cubicBezTo>
                    <a:pt x="45140" y="13170"/>
                    <a:pt x="38052" y="9818"/>
                    <a:pt x="30670" y="7239"/>
                  </a:cubicBezTo>
                </a:path>
              </a:pathLst>
            </a:custGeom>
            <a:solidFill>
              <a:srgbClr val="FFFFFF"/>
            </a:solidFill>
            <a:ln w="9525" cap="flat">
              <a:noFill/>
              <a:prstDash val="solid"/>
              <a:miter/>
            </a:ln>
          </p:spPr>
          <p:txBody>
            <a:bodyPr rtlCol="0" anchor="ctr"/>
            <a:lstStyle/>
            <a:p>
              <a:endParaRPr lang="fi-FI"/>
            </a:p>
          </p:txBody>
        </p:sp>
        <p:sp>
          <p:nvSpPr>
            <p:cNvPr id="35" name="Vapaamuotoinen: Muoto 34">
              <a:extLst>
                <a:ext uri="{FF2B5EF4-FFF2-40B4-BE49-F238E27FC236}">
                  <a16:creationId xmlns:a16="http://schemas.microsoft.com/office/drawing/2014/main" id="{E33BA789-7598-4E28-893A-46228C0EEE04}"/>
                </a:ext>
              </a:extLst>
            </p:cNvPr>
            <p:cNvSpPr/>
            <p:nvPr/>
          </p:nvSpPr>
          <p:spPr>
            <a:xfrm>
              <a:off x="7040895" y="4253612"/>
              <a:ext cx="95250" cy="95250"/>
            </a:xfrm>
            <a:custGeom>
              <a:avLst/>
              <a:gdLst>
                <a:gd name="connsiteX0" fmla="*/ 80581 w 95250"/>
                <a:gd name="connsiteY0" fmla="*/ 7144 h 95250"/>
                <a:gd name="connsiteX1" fmla="*/ 80581 w 95250"/>
                <a:gd name="connsiteY1" fmla="*/ 7144 h 95250"/>
                <a:gd name="connsiteX2" fmla="*/ 73152 w 95250"/>
                <a:gd name="connsiteY2" fmla="*/ 18574 h 95250"/>
                <a:gd name="connsiteX3" fmla="*/ 72485 w 95250"/>
                <a:gd name="connsiteY3" fmla="*/ 19526 h 95250"/>
                <a:gd name="connsiteX4" fmla="*/ 70009 w 95250"/>
                <a:gd name="connsiteY4" fmla="*/ 22860 h 95250"/>
                <a:gd name="connsiteX5" fmla="*/ 68294 w 95250"/>
                <a:gd name="connsiteY5" fmla="*/ 25241 h 95250"/>
                <a:gd name="connsiteX6" fmla="*/ 64199 w 95250"/>
                <a:gd name="connsiteY6" fmla="*/ 30480 h 95250"/>
                <a:gd name="connsiteX7" fmla="*/ 60674 w 95250"/>
                <a:gd name="connsiteY7" fmla="*/ 60960 h 95250"/>
                <a:gd name="connsiteX8" fmla="*/ 60674 w 95250"/>
                <a:gd name="connsiteY8" fmla="*/ 60960 h 95250"/>
                <a:gd name="connsiteX9" fmla="*/ 30385 w 95250"/>
                <a:gd name="connsiteY9" fmla="*/ 64389 h 95250"/>
                <a:gd name="connsiteX10" fmla="*/ 7144 w 95250"/>
                <a:gd name="connsiteY10" fmla="*/ 80963 h 95250"/>
                <a:gd name="connsiteX11" fmla="*/ 13240 w 95250"/>
                <a:gd name="connsiteY11" fmla="*/ 83439 h 95250"/>
                <a:gd name="connsiteX12" fmla="*/ 44577 w 95250"/>
                <a:gd name="connsiteY12" fmla="*/ 89630 h 95250"/>
                <a:gd name="connsiteX13" fmla="*/ 77248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581" y="7144"/>
                  </a:moveTo>
                  <a:lnTo>
                    <a:pt x="80581" y="7144"/>
                  </a:lnTo>
                  <a:cubicBezTo>
                    <a:pt x="78296" y="11049"/>
                    <a:pt x="75819" y="14764"/>
                    <a:pt x="73152" y="18574"/>
                  </a:cubicBezTo>
                  <a:lnTo>
                    <a:pt x="72485" y="19526"/>
                  </a:lnTo>
                  <a:cubicBezTo>
                    <a:pt x="71628" y="20669"/>
                    <a:pt x="70866" y="21812"/>
                    <a:pt x="70009" y="22860"/>
                  </a:cubicBezTo>
                  <a:lnTo>
                    <a:pt x="68294" y="25241"/>
                  </a:lnTo>
                  <a:lnTo>
                    <a:pt x="64199" y="30480"/>
                  </a:lnTo>
                  <a:cubicBezTo>
                    <a:pt x="67627" y="44005"/>
                    <a:pt x="66580" y="54959"/>
                    <a:pt x="60674" y="60960"/>
                  </a:cubicBezTo>
                  <a:lnTo>
                    <a:pt x="60674" y="60960"/>
                  </a:lnTo>
                  <a:cubicBezTo>
                    <a:pt x="54959" y="66675"/>
                    <a:pt x="44005" y="67818"/>
                    <a:pt x="30385" y="64389"/>
                  </a:cubicBezTo>
                  <a:cubicBezTo>
                    <a:pt x="23026" y="70439"/>
                    <a:pt x="15261" y="75977"/>
                    <a:pt x="7144" y="80963"/>
                  </a:cubicBezTo>
                  <a:lnTo>
                    <a:pt x="13240" y="83439"/>
                  </a:lnTo>
                  <a:cubicBezTo>
                    <a:pt x="23240" y="87329"/>
                    <a:pt x="33848" y="89425"/>
                    <a:pt x="44577" y="89630"/>
                  </a:cubicBezTo>
                  <a:cubicBezTo>
                    <a:pt x="56685" y="90146"/>
                    <a:pt x="68480" y="85709"/>
                    <a:pt x="77248" y="77343"/>
                  </a:cubicBezTo>
                  <a:cubicBezTo>
                    <a:pt x="92202" y="62389"/>
                    <a:pt x="93250" y="36576"/>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36" name="Vapaamuotoinen: Muoto 35">
              <a:extLst>
                <a:ext uri="{FF2B5EF4-FFF2-40B4-BE49-F238E27FC236}">
                  <a16:creationId xmlns:a16="http://schemas.microsoft.com/office/drawing/2014/main" id="{7E75EDD0-D448-4DD8-8748-B4C275B72CEB}"/>
                </a:ext>
              </a:extLst>
            </p:cNvPr>
            <p:cNvSpPr/>
            <p:nvPr/>
          </p:nvSpPr>
          <p:spPr>
            <a:xfrm>
              <a:off x="6932564" y="4253326"/>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343 h 95250"/>
                <a:gd name="connsiteX4" fmla="*/ 89472 w 95250"/>
                <a:gd name="connsiteY4" fmla="*/ 80962 h 95250"/>
                <a:gd name="connsiteX5" fmla="*/ 66231 w 95250"/>
                <a:gd name="connsiteY5" fmla="*/ 64389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054"/>
                    <a:pt x="28988" y="44005"/>
                    <a:pt x="32417" y="30575"/>
                  </a:cubicBezTo>
                  <a:cubicBezTo>
                    <a:pt x="26364" y="23153"/>
                    <a:pt x="20826" y="15324"/>
                    <a:pt x="15844" y="7144"/>
                  </a:cubicBezTo>
                  <a:cubicBezTo>
                    <a:pt x="3271" y="36385"/>
                    <a:pt x="4223" y="62293"/>
                    <a:pt x="19368" y="77343"/>
                  </a:cubicBezTo>
                  <a:cubicBezTo>
                    <a:pt x="34513" y="92392"/>
                    <a:pt x="60325" y="93440"/>
                    <a:pt x="89472" y="80962"/>
                  </a:cubicBezTo>
                  <a:cubicBezTo>
                    <a:pt x="81355" y="75976"/>
                    <a:pt x="73589" y="70439"/>
                    <a:pt x="66231" y="64389"/>
                  </a:cubicBezTo>
                  <a:cubicBezTo>
                    <a:pt x="52801" y="67818"/>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37" name="Vapaamuotoinen: Muoto 36">
              <a:extLst>
                <a:ext uri="{FF2B5EF4-FFF2-40B4-BE49-F238E27FC236}">
                  <a16:creationId xmlns:a16="http://schemas.microsoft.com/office/drawing/2014/main" id="{67940565-1BF1-44B8-8C17-28D8500BDCEC}"/>
                </a:ext>
              </a:extLst>
            </p:cNvPr>
            <p:cNvSpPr/>
            <p:nvPr/>
          </p:nvSpPr>
          <p:spPr>
            <a:xfrm>
              <a:off x="6932975" y="4145017"/>
              <a:ext cx="200025" cy="180975"/>
            </a:xfrm>
            <a:custGeom>
              <a:avLst/>
              <a:gdLst>
                <a:gd name="connsiteX0" fmla="*/ 178881 w 200025"/>
                <a:gd name="connsiteY0" fmla="*/ 108690 h 180975"/>
                <a:gd name="connsiteX1" fmla="*/ 184977 w 200025"/>
                <a:gd name="connsiteY1" fmla="*/ 19727 h 180975"/>
                <a:gd name="connsiteX2" fmla="*/ 102014 w 200025"/>
                <a:gd name="connsiteY2" fmla="*/ 22394 h 180975"/>
                <a:gd name="connsiteX3" fmla="*/ 18956 w 200025"/>
                <a:gd name="connsiteY3" fmla="*/ 19727 h 180975"/>
                <a:gd name="connsiteX4" fmla="*/ 24576 w 200025"/>
                <a:gd name="connsiteY4" fmla="*/ 107833 h 180975"/>
                <a:gd name="connsiteX5" fmla="*/ 95728 w 200025"/>
                <a:gd name="connsiteY5" fmla="*/ 179461 h 180975"/>
                <a:gd name="connsiteX6" fmla="*/ 97823 w 200025"/>
                <a:gd name="connsiteY6" fmla="*/ 180508 h 180975"/>
                <a:gd name="connsiteX7" fmla="*/ 100681 w 200025"/>
                <a:gd name="connsiteY7" fmla="*/ 181175 h 180975"/>
                <a:gd name="connsiteX8" fmla="*/ 102014 w 200025"/>
                <a:gd name="connsiteY8" fmla="*/ 181175 h 180975"/>
                <a:gd name="connsiteX9" fmla="*/ 107920 w 200025"/>
                <a:gd name="connsiteY9" fmla="*/ 179461 h 180975"/>
                <a:gd name="connsiteX10" fmla="*/ 147544 w 200025"/>
                <a:gd name="connsiteY10" fmla="*/ 148600 h 180975"/>
                <a:gd name="connsiteX11" fmla="*/ 178881 w 200025"/>
                <a:gd name="connsiteY11" fmla="*/ 108690 h 180975"/>
                <a:gd name="connsiteX12" fmla="*/ 102014 w 200025"/>
                <a:gd name="connsiteY12" fmla="*/ 156315 h 180975"/>
                <a:gd name="connsiteX13" fmla="*/ 72773 w 200025"/>
                <a:gd name="connsiteY13" fmla="*/ 132312 h 180975"/>
                <a:gd name="connsiteX14" fmla="*/ 44674 w 200025"/>
                <a:gd name="connsiteY14" fmla="*/ 96498 h 180975"/>
                <a:gd name="connsiteX15" fmla="*/ 35149 w 200025"/>
                <a:gd name="connsiteY15" fmla="*/ 36681 h 180975"/>
                <a:gd name="connsiteX16" fmla="*/ 51437 w 200025"/>
                <a:gd name="connsiteY16" fmla="*/ 31157 h 180975"/>
                <a:gd name="connsiteX17" fmla="*/ 96585 w 200025"/>
                <a:gd name="connsiteY17" fmla="*/ 46682 h 180975"/>
                <a:gd name="connsiteX18" fmla="*/ 96585 w 200025"/>
                <a:gd name="connsiteY18" fmla="*/ 46682 h 180975"/>
                <a:gd name="connsiteX19" fmla="*/ 111920 w 200025"/>
                <a:gd name="connsiteY19" fmla="*/ 57064 h 180975"/>
                <a:gd name="connsiteX20" fmla="*/ 111920 w 200025"/>
                <a:gd name="connsiteY20" fmla="*/ 57064 h 180975"/>
                <a:gd name="connsiteX21" fmla="*/ 124970 w 200025"/>
                <a:gd name="connsiteY21" fmla="*/ 68018 h 180975"/>
                <a:gd name="connsiteX22" fmla="*/ 126589 w 200025"/>
                <a:gd name="connsiteY22" fmla="*/ 69542 h 180975"/>
                <a:gd name="connsiteX23" fmla="*/ 127065 w 200025"/>
                <a:gd name="connsiteY23" fmla="*/ 70019 h 180975"/>
                <a:gd name="connsiteX24" fmla="*/ 130780 w 200025"/>
                <a:gd name="connsiteY24" fmla="*/ 73638 h 180975"/>
                <a:gd name="connsiteX25" fmla="*/ 147639 w 200025"/>
                <a:gd name="connsiteY25" fmla="*/ 92688 h 180975"/>
                <a:gd name="connsiteX26" fmla="*/ 148687 w 200025"/>
                <a:gd name="connsiteY26" fmla="*/ 91069 h 180975"/>
                <a:gd name="connsiteX27" fmla="*/ 158783 w 200025"/>
                <a:gd name="connsiteY27" fmla="*/ 69542 h 180975"/>
                <a:gd name="connsiteX28" fmla="*/ 147258 w 200025"/>
                <a:gd name="connsiteY28" fmla="*/ 57064 h 180975"/>
                <a:gd name="connsiteX29" fmla="*/ 145353 w 200025"/>
                <a:gd name="connsiteY29" fmla="*/ 55255 h 180975"/>
                <a:gd name="connsiteX30" fmla="*/ 141924 w 200025"/>
                <a:gd name="connsiteY30" fmla="*/ 51921 h 180975"/>
                <a:gd name="connsiteX31" fmla="*/ 140114 w 200025"/>
                <a:gd name="connsiteY31" fmla="*/ 50302 h 180975"/>
                <a:gd name="connsiteX32" fmla="*/ 135828 w 200025"/>
                <a:gd name="connsiteY32" fmla="*/ 46396 h 180975"/>
                <a:gd name="connsiteX33" fmla="*/ 135161 w 200025"/>
                <a:gd name="connsiteY33" fmla="*/ 45825 h 180975"/>
                <a:gd name="connsiteX34" fmla="*/ 135161 w 200025"/>
                <a:gd name="connsiteY34" fmla="*/ 45825 h 180975"/>
                <a:gd name="connsiteX35" fmla="*/ 124779 w 200025"/>
                <a:gd name="connsiteY35" fmla="*/ 37443 h 180975"/>
                <a:gd name="connsiteX36" fmla="*/ 168213 w 200025"/>
                <a:gd name="connsiteY36" fmla="*/ 36491 h 180975"/>
                <a:gd name="connsiteX37" fmla="*/ 158688 w 200025"/>
                <a:gd name="connsiteY37" fmla="*/ 96974 h 180975"/>
                <a:gd name="connsiteX38" fmla="*/ 130970 w 200025"/>
                <a:gd name="connsiteY38" fmla="*/ 132121 h 180975"/>
                <a:gd name="connsiteX39" fmla="*/ 102014 w 200025"/>
                <a:gd name="connsiteY39" fmla="*/ 15631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81" y="108690"/>
                  </a:moveTo>
                  <a:cubicBezTo>
                    <a:pt x="200789" y="72019"/>
                    <a:pt x="203170" y="37919"/>
                    <a:pt x="184977" y="19727"/>
                  </a:cubicBezTo>
                  <a:cubicBezTo>
                    <a:pt x="166784" y="1534"/>
                    <a:pt x="136304" y="3629"/>
                    <a:pt x="102014" y="22394"/>
                  </a:cubicBezTo>
                  <a:cubicBezTo>
                    <a:pt x="67629" y="3344"/>
                    <a:pt x="36197" y="2486"/>
                    <a:pt x="18956" y="19727"/>
                  </a:cubicBezTo>
                  <a:cubicBezTo>
                    <a:pt x="1716" y="36967"/>
                    <a:pt x="3145" y="71543"/>
                    <a:pt x="24576" y="107833"/>
                  </a:cubicBezTo>
                  <a:cubicBezTo>
                    <a:pt x="42326" y="136976"/>
                    <a:pt x="66704" y="161517"/>
                    <a:pt x="95728" y="179461"/>
                  </a:cubicBezTo>
                  <a:cubicBezTo>
                    <a:pt x="96397" y="179867"/>
                    <a:pt x="97097" y="180217"/>
                    <a:pt x="97823" y="180508"/>
                  </a:cubicBezTo>
                  <a:cubicBezTo>
                    <a:pt x="98753" y="180820"/>
                    <a:pt x="99709" y="181043"/>
                    <a:pt x="100681" y="181175"/>
                  </a:cubicBezTo>
                  <a:lnTo>
                    <a:pt x="102014" y="181175"/>
                  </a:lnTo>
                  <a:cubicBezTo>
                    <a:pt x="104105" y="181169"/>
                    <a:pt x="106151" y="180575"/>
                    <a:pt x="107920" y="179461"/>
                  </a:cubicBezTo>
                  <a:cubicBezTo>
                    <a:pt x="122344" y="170839"/>
                    <a:pt x="135653" y="160474"/>
                    <a:pt x="147544" y="148600"/>
                  </a:cubicBezTo>
                  <a:cubicBezTo>
                    <a:pt x="159578" y="136624"/>
                    <a:pt x="170101" y="123221"/>
                    <a:pt x="178881" y="108690"/>
                  </a:cubicBezTo>
                  <a:moveTo>
                    <a:pt x="102014" y="156315"/>
                  </a:moveTo>
                  <a:cubicBezTo>
                    <a:pt x="91488" y="149313"/>
                    <a:pt x="81692" y="141271"/>
                    <a:pt x="72773" y="132312"/>
                  </a:cubicBezTo>
                  <a:cubicBezTo>
                    <a:pt x="61956" y="121587"/>
                    <a:pt x="52517" y="109557"/>
                    <a:pt x="44674" y="96498"/>
                  </a:cubicBezTo>
                  <a:cubicBezTo>
                    <a:pt x="29243" y="70495"/>
                    <a:pt x="25624" y="46492"/>
                    <a:pt x="35149" y="36681"/>
                  </a:cubicBezTo>
                  <a:cubicBezTo>
                    <a:pt x="39626" y="32744"/>
                    <a:pt x="45488" y="30756"/>
                    <a:pt x="51437" y="31157"/>
                  </a:cubicBezTo>
                  <a:cubicBezTo>
                    <a:pt x="67541" y="32504"/>
                    <a:pt x="83058" y="37840"/>
                    <a:pt x="96585" y="46682"/>
                  </a:cubicBezTo>
                  <a:lnTo>
                    <a:pt x="96585" y="46682"/>
                  </a:lnTo>
                  <a:cubicBezTo>
                    <a:pt x="101538" y="49730"/>
                    <a:pt x="107158" y="53445"/>
                    <a:pt x="111920" y="57064"/>
                  </a:cubicBezTo>
                  <a:lnTo>
                    <a:pt x="111920" y="57064"/>
                  </a:lnTo>
                  <a:cubicBezTo>
                    <a:pt x="116302" y="60398"/>
                    <a:pt x="120683" y="64113"/>
                    <a:pt x="124970" y="68018"/>
                  </a:cubicBezTo>
                  <a:lnTo>
                    <a:pt x="126589" y="69542"/>
                  </a:lnTo>
                  <a:lnTo>
                    <a:pt x="127065" y="70019"/>
                  </a:lnTo>
                  <a:cubicBezTo>
                    <a:pt x="128399" y="71162"/>
                    <a:pt x="129542" y="72400"/>
                    <a:pt x="130780" y="73638"/>
                  </a:cubicBezTo>
                  <a:cubicBezTo>
                    <a:pt x="136807" y="79616"/>
                    <a:pt x="142439" y="85979"/>
                    <a:pt x="147639" y="92688"/>
                  </a:cubicBezTo>
                  <a:cubicBezTo>
                    <a:pt x="147933" y="92114"/>
                    <a:pt x="148284" y="91572"/>
                    <a:pt x="148687" y="91069"/>
                  </a:cubicBezTo>
                  <a:cubicBezTo>
                    <a:pt x="152791" y="84264"/>
                    <a:pt x="156175" y="77049"/>
                    <a:pt x="158783" y="69542"/>
                  </a:cubicBezTo>
                  <a:cubicBezTo>
                    <a:pt x="155164" y="65256"/>
                    <a:pt x="151354" y="61160"/>
                    <a:pt x="147258" y="57064"/>
                  </a:cubicBezTo>
                  <a:cubicBezTo>
                    <a:pt x="146670" y="56413"/>
                    <a:pt x="146033" y="55808"/>
                    <a:pt x="145353" y="55255"/>
                  </a:cubicBezTo>
                  <a:lnTo>
                    <a:pt x="141924" y="51921"/>
                  </a:lnTo>
                  <a:lnTo>
                    <a:pt x="140114" y="50302"/>
                  </a:lnTo>
                  <a:lnTo>
                    <a:pt x="135828" y="46396"/>
                  </a:lnTo>
                  <a:lnTo>
                    <a:pt x="135161" y="45825"/>
                  </a:lnTo>
                  <a:lnTo>
                    <a:pt x="135161" y="45825"/>
                  </a:lnTo>
                  <a:cubicBezTo>
                    <a:pt x="131732" y="42872"/>
                    <a:pt x="128303" y="40110"/>
                    <a:pt x="124779" y="37443"/>
                  </a:cubicBezTo>
                  <a:cubicBezTo>
                    <a:pt x="143829" y="29347"/>
                    <a:pt x="160498" y="28680"/>
                    <a:pt x="168213" y="36491"/>
                  </a:cubicBezTo>
                  <a:cubicBezTo>
                    <a:pt x="177738" y="46016"/>
                    <a:pt x="174309" y="70780"/>
                    <a:pt x="158688" y="96974"/>
                  </a:cubicBezTo>
                  <a:cubicBezTo>
                    <a:pt x="150931" y="109786"/>
                    <a:pt x="141621" y="121591"/>
                    <a:pt x="130970" y="132121"/>
                  </a:cubicBezTo>
                  <a:cubicBezTo>
                    <a:pt x="122133" y="141113"/>
                    <a:pt x="112434" y="149217"/>
                    <a:pt x="102014" y="156315"/>
                  </a:cubicBezTo>
                </a:path>
              </a:pathLst>
            </a:custGeom>
            <a:solidFill>
              <a:srgbClr val="FFFFFF"/>
            </a:solidFill>
            <a:ln w="9525" cap="flat">
              <a:noFill/>
              <a:prstDash val="solid"/>
              <a:miter/>
            </a:ln>
          </p:spPr>
          <p:txBody>
            <a:bodyPr rtlCol="0" anchor="ctr"/>
            <a:lstStyle/>
            <a:p>
              <a:endParaRPr lang="fi-FI"/>
            </a:p>
          </p:txBody>
        </p:sp>
        <p:sp>
          <p:nvSpPr>
            <p:cNvPr id="38" name="Vapaamuotoinen: Muoto 37">
              <a:extLst>
                <a:ext uri="{FF2B5EF4-FFF2-40B4-BE49-F238E27FC236}">
                  <a16:creationId xmlns:a16="http://schemas.microsoft.com/office/drawing/2014/main" id="{60004264-BA4F-45E3-964D-F65C9E32FAA1}"/>
                </a:ext>
              </a:extLst>
            </p:cNvPr>
            <p:cNvSpPr/>
            <p:nvPr/>
          </p:nvSpPr>
          <p:spPr>
            <a:xfrm>
              <a:off x="7246599" y="3932087"/>
              <a:ext cx="95250" cy="95250"/>
            </a:xfrm>
            <a:custGeom>
              <a:avLst/>
              <a:gdLst>
                <a:gd name="connsiteX0" fmla="*/ 93572 w 95250"/>
                <a:gd name="connsiteY0" fmla="*/ 26345 h 95250"/>
                <a:gd name="connsiteX1" fmla="*/ 26230 w 95250"/>
                <a:gd name="connsiteY1" fmla="*/ 93591 h 95250"/>
                <a:gd name="connsiteX2" fmla="*/ 10418 w 95250"/>
                <a:gd name="connsiteY2" fmla="*/ 93591 h 95250"/>
                <a:gd name="connsiteX3" fmla="*/ 10418 w 95250"/>
                <a:gd name="connsiteY3" fmla="*/ 77780 h 95250"/>
                <a:gd name="connsiteX4" fmla="*/ 77665 w 95250"/>
                <a:gd name="connsiteY4" fmla="*/ 10438 h 95250"/>
                <a:gd name="connsiteX5" fmla="*/ 93572 w 95250"/>
                <a:gd name="connsiteY5" fmla="*/ 10438 h 95250"/>
                <a:gd name="connsiteX6" fmla="*/ 93572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72" y="26345"/>
                  </a:moveTo>
                  <a:lnTo>
                    <a:pt x="26230" y="93591"/>
                  </a:lnTo>
                  <a:cubicBezTo>
                    <a:pt x="21864" y="97958"/>
                    <a:pt x="14785" y="97958"/>
                    <a:pt x="10418" y="93591"/>
                  </a:cubicBezTo>
                  <a:cubicBezTo>
                    <a:pt x="6052" y="89225"/>
                    <a:pt x="6052" y="82146"/>
                    <a:pt x="10418" y="77780"/>
                  </a:cubicBezTo>
                  <a:lnTo>
                    <a:pt x="77665" y="10438"/>
                  </a:lnTo>
                  <a:cubicBezTo>
                    <a:pt x="82057" y="6046"/>
                    <a:pt x="89179" y="6046"/>
                    <a:pt x="93572" y="10438"/>
                  </a:cubicBezTo>
                  <a:cubicBezTo>
                    <a:pt x="97964" y="14831"/>
                    <a:pt x="97964" y="21952"/>
                    <a:pt x="93572" y="26345"/>
                  </a:cubicBezTo>
                </a:path>
              </a:pathLst>
            </a:custGeom>
            <a:solidFill>
              <a:srgbClr val="FFFFFF"/>
            </a:solidFill>
            <a:ln w="9525" cap="flat">
              <a:noFill/>
              <a:prstDash val="solid"/>
              <a:miter/>
            </a:ln>
          </p:spPr>
          <p:txBody>
            <a:bodyPr rtlCol="0" anchor="ctr"/>
            <a:lstStyle/>
            <a:p>
              <a:endParaRPr lang="fi-FI"/>
            </a:p>
          </p:txBody>
        </p:sp>
        <p:sp>
          <p:nvSpPr>
            <p:cNvPr id="39" name="Vapaamuotoinen: Muoto 38">
              <a:extLst>
                <a:ext uri="{FF2B5EF4-FFF2-40B4-BE49-F238E27FC236}">
                  <a16:creationId xmlns:a16="http://schemas.microsoft.com/office/drawing/2014/main" id="{25F49022-4030-49A9-87AB-2B6067F941D9}"/>
                </a:ext>
              </a:extLst>
            </p:cNvPr>
            <p:cNvSpPr/>
            <p:nvPr/>
          </p:nvSpPr>
          <p:spPr>
            <a:xfrm>
              <a:off x="7253532" y="4468630"/>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1" y="98079"/>
                    <a:pt x="82184" y="98084"/>
                    <a:pt x="77792" y="93698"/>
                  </a:cubicBezTo>
                  <a:cubicBezTo>
                    <a:pt x="77788" y="93695"/>
                    <a:pt x="77784" y="93691"/>
                    <a:pt x="77780" y="93687"/>
                  </a:cubicBezTo>
                  <a:lnTo>
                    <a:pt x="10438" y="26345"/>
                  </a:lnTo>
                  <a:cubicBezTo>
                    <a:pt x="6046" y="21953"/>
                    <a:pt x="6046" y="14831"/>
                    <a:pt x="10438" y="10438"/>
                  </a:cubicBezTo>
                  <a:cubicBezTo>
                    <a:pt x="14831" y="6046"/>
                    <a:pt x="21952" y="6046"/>
                    <a:pt x="26345" y="10438"/>
                  </a:cubicBezTo>
                  <a:lnTo>
                    <a:pt x="93687" y="77780"/>
                  </a:lnTo>
                  <a:cubicBezTo>
                    <a:pt x="98079" y="82166"/>
                    <a:pt x="98084" y="89283"/>
                    <a:pt x="93698" y="93675"/>
                  </a:cubicBezTo>
                  <a:cubicBezTo>
                    <a:pt x="93694"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40" name="Vapaamuotoinen: Muoto 39">
              <a:extLst>
                <a:ext uri="{FF2B5EF4-FFF2-40B4-BE49-F238E27FC236}">
                  <a16:creationId xmlns:a16="http://schemas.microsoft.com/office/drawing/2014/main" id="{C8099DED-7D11-481E-B6E4-10857C24B1D8}"/>
                </a:ext>
              </a:extLst>
            </p:cNvPr>
            <p:cNvSpPr/>
            <p:nvPr/>
          </p:nvSpPr>
          <p:spPr>
            <a:xfrm>
              <a:off x="7509239" y="4731767"/>
              <a:ext cx="57150" cy="57150"/>
            </a:xfrm>
            <a:custGeom>
              <a:avLst/>
              <a:gdLst>
                <a:gd name="connsiteX0" fmla="*/ 30766 w 57150"/>
                <a:gd name="connsiteY0" fmla="*/ 7144 h 57150"/>
                <a:gd name="connsiteX1" fmla="*/ 18669 w 57150"/>
                <a:gd name="connsiteY1" fmla="*/ 18383 h 57150"/>
                <a:gd name="connsiteX2" fmla="*/ 7144 w 57150"/>
                <a:gd name="connsiteY2" fmla="*/ 30766 h 57150"/>
                <a:gd name="connsiteX3" fmla="*/ 16669 w 57150"/>
                <a:gd name="connsiteY3" fmla="*/ 51626 h 57150"/>
                <a:gd name="connsiteX4" fmla="*/ 18002 w 57150"/>
                <a:gd name="connsiteY4" fmla="*/ 53912 h 57150"/>
                <a:gd name="connsiteX5" fmla="*/ 34861 w 57150"/>
                <a:gd name="connsiteY5" fmla="*/ 34862 h 57150"/>
                <a:gd name="connsiteX6" fmla="*/ 53911 w 57150"/>
                <a:gd name="connsiteY6" fmla="*/ 18288 h 57150"/>
                <a:gd name="connsiteX7" fmla="*/ 51816 w 57150"/>
                <a:gd name="connsiteY7" fmla="*/ 17145 h 57150"/>
                <a:gd name="connsiteX8" fmla="*/ 30670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383"/>
                    <a:pt x="18669" y="18383"/>
                  </a:cubicBezTo>
                  <a:cubicBezTo>
                    <a:pt x="14764" y="22384"/>
                    <a:pt x="10763" y="26575"/>
                    <a:pt x="7144" y="30766"/>
                  </a:cubicBezTo>
                  <a:cubicBezTo>
                    <a:pt x="9527" y="38054"/>
                    <a:pt x="12722" y="45051"/>
                    <a:pt x="16669" y="51626"/>
                  </a:cubicBezTo>
                  <a:cubicBezTo>
                    <a:pt x="16669" y="52388"/>
                    <a:pt x="17526" y="53149"/>
                    <a:pt x="18002" y="53912"/>
                  </a:cubicBezTo>
                  <a:cubicBezTo>
                    <a:pt x="23203" y="47203"/>
                    <a:pt x="28834" y="40839"/>
                    <a:pt x="34861" y="34862"/>
                  </a:cubicBezTo>
                  <a:cubicBezTo>
                    <a:pt x="40836" y="28919"/>
                    <a:pt x="47200" y="23383"/>
                    <a:pt x="53911" y="18288"/>
                  </a:cubicBezTo>
                  <a:cubicBezTo>
                    <a:pt x="53193" y="17944"/>
                    <a:pt x="52494" y="17563"/>
                    <a:pt x="51816" y="17145"/>
                  </a:cubicBezTo>
                  <a:cubicBezTo>
                    <a:pt x="45132" y="13215"/>
                    <a:pt x="38043" y="10021"/>
                    <a:pt x="30670" y="7620"/>
                  </a:cubicBezTo>
                </a:path>
              </a:pathLst>
            </a:custGeom>
            <a:solidFill>
              <a:srgbClr val="FFFFFF"/>
            </a:solidFill>
            <a:ln w="9525" cap="flat">
              <a:noFill/>
              <a:prstDash val="solid"/>
              <a:miter/>
            </a:ln>
          </p:spPr>
          <p:txBody>
            <a:bodyPr rtlCol="0" anchor="ctr"/>
            <a:lstStyle/>
            <a:p>
              <a:endParaRPr lang="fi-FI"/>
            </a:p>
          </p:txBody>
        </p:sp>
        <p:sp>
          <p:nvSpPr>
            <p:cNvPr id="41" name="Vapaamuotoinen: Muoto 40">
              <a:extLst>
                <a:ext uri="{FF2B5EF4-FFF2-40B4-BE49-F238E27FC236}">
                  <a16:creationId xmlns:a16="http://schemas.microsoft.com/office/drawing/2014/main" id="{59AB0FD4-31C0-49C1-9BAA-CD30BD3C5B4E}"/>
                </a:ext>
              </a:extLst>
            </p:cNvPr>
            <p:cNvSpPr/>
            <p:nvPr/>
          </p:nvSpPr>
          <p:spPr>
            <a:xfrm>
              <a:off x="7579248" y="4801585"/>
              <a:ext cx="95250" cy="95250"/>
            </a:xfrm>
            <a:custGeom>
              <a:avLst/>
              <a:gdLst>
                <a:gd name="connsiteX0" fmla="*/ 80772 w 95250"/>
                <a:gd name="connsiteY0" fmla="*/ 7144 h 95250"/>
                <a:gd name="connsiteX1" fmla="*/ 80772 w 95250"/>
                <a:gd name="connsiteY1" fmla="*/ 7144 h 95250"/>
                <a:gd name="connsiteX2" fmla="*/ 73342 w 95250"/>
                <a:gd name="connsiteY2" fmla="*/ 18479 h 95250"/>
                <a:gd name="connsiteX3" fmla="*/ 72676 w 95250"/>
                <a:gd name="connsiteY3" fmla="*/ 19526 h 95250"/>
                <a:gd name="connsiteX4" fmla="*/ 70199 w 95250"/>
                <a:gd name="connsiteY4" fmla="*/ 22860 h 95250"/>
                <a:gd name="connsiteX5" fmla="*/ 68485 w 95250"/>
                <a:gd name="connsiteY5" fmla="*/ 25146 h 95250"/>
                <a:gd name="connsiteX6" fmla="*/ 64389 w 95250"/>
                <a:gd name="connsiteY6" fmla="*/ 30480 h 95250"/>
                <a:gd name="connsiteX7" fmla="*/ 60865 w 95250"/>
                <a:gd name="connsiteY7" fmla="*/ 60865 h 95250"/>
                <a:gd name="connsiteX8" fmla="*/ 60865 w 95250"/>
                <a:gd name="connsiteY8" fmla="*/ 60865 h 95250"/>
                <a:gd name="connsiteX9" fmla="*/ 30480 w 95250"/>
                <a:gd name="connsiteY9" fmla="*/ 64294 h 95250"/>
                <a:gd name="connsiteX10" fmla="*/ 7144 w 95250"/>
                <a:gd name="connsiteY10" fmla="*/ 80772 h 95250"/>
                <a:gd name="connsiteX11" fmla="*/ 13240 w 95250"/>
                <a:gd name="connsiteY11" fmla="*/ 83249 h 95250"/>
                <a:gd name="connsiteX12" fmla="*/ 44577 w 95250"/>
                <a:gd name="connsiteY12" fmla="*/ 89535 h 95250"/>
                <a:gd name="connsiteX13" fmla="*/ 77248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486" y="10954"/>
                    <a:pt x="76009" y="14764"/>
                    <a:pt x="73342" y="18479"/>
                  </a:cubicBezTo>
                  <a:lnTo>
                    <a:pt x="72676" y="19526"/>
                  </a:lnTo>
                  <a:cubicBezTo>
                    <a:pt x="71914" y="20669"/>
                    <a:pt x="71056" y="21717"/>
                    <a:pt x="70199" y="22860"/>
                  </a:cubicBezTo>
                  <a:lnTo>
                    <a:pt x="68485" y="25146"/>
                  </a:lnTo>
                  <a:lnTo>
                    <a:pt x="64389" y="30480"/>
                  </a:lnTo>
                  <a:cubicBezTo>
                    <a:pt x="67818" y="43910"/>
                    <a:pt x="66770" y="54959"/>
                    <a:pt x="60865" y="60865"/>
                  </a:cubicBezTo>
                  <a:lnTo>
                    <a:pt x="60865" y="60865"/>
                  </a:lnTo>
                  <a:cubicBezTo>
                    <a:pt x="55054" y="66485"/>
                    <a:pt x="44101" y="67723"/>
                    <a:pt x="30480" y="64294"/>
                  </a:cubicBezTo>
                  <a:cubicBezTo>
                    <a:pt x="23066" y="70286"/>
                    <a:pt x="15271" y="75790"/>
                    <a:pt x="7144" y="80772"/>
                  </a:cubicBezTo>
                  <a:lnTo>
                    <a:pt x="13240" y="83249"/>
                  </a:lnTo>
                  <a:cubicBezTo>
                    <a:pt x="23236" y="87166"/>
                    <a:pt x="33843" y="89294"/>
                    <a:pt x="44577" y="89535"/>
                  </a:cubicBezTo>
                  <a:cubicBezTo>
                    <a:pt x="56685" y="90051"/>
                    <a:pt x="68480" y="85614"/>
                    <a:pt x="77248" y="77248"/>
                  </a:cubicBezTo>
                  <a:cubicBezTo>
                    <a:pt x="92297" y="62198"/>
                    <a:pt x="93250"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42" name="Vapaamuotoinen: Muoto 41">
              <a:extLst>
                <a:ext uri="{FF2B5EF4-FFF2-40B4-BE49-F238E27FC236}">
                  <a16:creationId xmlns:a16="http://schemas.microsoft.com/office/drawing/2014/main" id="{CDAFB78E-448B-4757-98C8-6C63D69B8966}"/>
                </a:ext>
              </a:extLst>
            </p:cNvPr>
            <p:cNvSpPr/>
            <p:nvPr/>
          </p:nvSpPr>
          <p:spPr>
            <a:xfrm>
              <a:off x="7471107" y="4801299"/>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567 w 95250"/>
                <a:gd name="connsiteY4" fmla="*/ 80962 h 95250"/>
                <a:gd name="connsiteX5" fmla="*/ 66612 w 95250"/>
                <a:gd name="connsiteY5" fmla="*/ 64484 h 95250"/>
                <a:gd name="connsiteX6" fmla="*/ 36227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150"/>
                    <a:pt x="29083" y="44005"/>
                    <a:pt x="32417" y="30575"/>
                  </a:cubicBezTo>
                  <a:cubicBezTo>
                    <a:pt x="26343" y="23168"/>
                    <a:pt x="20804" y="15338"/>
                    <a:pt x="15844" y="7144"/>
                  </a:cubicBezTo>
                  <a:cubicBezTo>
                    <a:pt x="3271" y="36385"/>
                    <a:pt x="4223" y="62293"/>
                    <a:pt x="19368" y="77438"/>
                  </a:cubicBezTo>
                  <a:cubicBezTo>
                    <a:pt x="34513" y="92583"/>
                    <a:pt x="60325" y="93440"/>
                    <a:pt x="89567" y="80962"/>
                  </a:cubicBezTo>
                  <a:cubicBezTo>
                    <a:pt x="81557" y="75987"/>
                    <a:pt x="73888" y="70482"/>
                    <a:pt x="66612" y="64484"/>
                  </a:cubicBezTo>
                  <a:cubicBezTo>
                    <a:pt x="53182" y="67913"/>
                    <a:pt x="42133" y="66865"/>
                    <a:pt x="36227" y="60960"/>
                  </a:cubicBezTo>
                </a:path>
              </a:pathLst>
            </a:custGeom>
            <a:solidFill>
              <a:srgbClr val="FFFFFF"/>
            </a:solidFill>
            <a:ln w="9525" cap="flat">
              <a:noFill/>
              <a:prstDash val="solid"/>
              <a:miter/>
            </a:ln>
          </p:spPr>
          <p:txBody>
            <a:bodyPr rtlCol="0" anchor="ctr"/>
            <a:lstStyle/>
            <a:p>
              <a:endParaRPr lang="fi-FI"/>
            </a:p>
          </p:txBody>
        </p:sp>
        <p:sp>
          <p:nvSpPr>
            <p:cNvPr id="43" name="Vapaamuotoinen: Muoto 42">
              <a:extLst>
                <a:ext uri="{FF2B5EF4-FFF2-40B4-BE49-F238E27FC236}">
                  <a16:creationId xmlns:a16="http://schemas.microsoft.com/office/drawing/2014/main" id="{290BA57C-E4CF-45C6-A2A5-7A8165DEA014}"/>
                </a:ext>
              </a:extLst>
            </p:cNvPr>
            <p:cNvSpPr/>
            <p:nvPr/>
          </p:nvSpPr>
          <p:spPr>
            <a:xfrm>
              <a:off x="7471519" y="4693319"/>
              <a:ext cx="200025" cy="180975"/>
            </a:xfrm>
            <a:custGeom>
              <a:avLst/>
              <a:gdLst>
                <a:gd name="connsiteX0" fmla="*/ 178881 w 200025"/>
                <a:gd name="connsiteY0" fmla="*/ 108647 h 180975"/>
                <a:gd name="connsiteX1" fmla="*/ 184977 w 200025"/>
                <a:gd name="connsiteY1" fmla="*/ 19684 h 180975"/>
                <a:gd name="connsiteX2" fmla="*/ 102014 w 200025"/>
                <a:gd name="connsiteY2" fmla="*/ 22446 h 180975"/>
                <a:gd name="connsiteX3" fmla="*/ 18956 w 200025"/>
                <a:gd name="connsiteY3" fmla="*/ 19684 h 180975"/>
                <a:gd name="connsiteX4" fmla="*/ 24576 w 200025"/>
                <a:gd name="connsiteY4" fmla="*/ 107885 h 180975"/>
                <a:gd name="connsiteX5" fmla="*/ 56675 w 200025"/>
                <a:gd name="connsiteY5" fmla="*/ 148366 h 180975"/>
                <a:gd name="connsiteX6" fmla="*/ 95728 w 200025"/>
                <a:gd name="connsiteY6" fmla="*/ 179513 h 180975"/>
                <a:gd name="connsiteX7" fmla="*/ 97823 w 200025"/>
                <a:gd name="connsiteY7" fmla="*/ 180561 h 180975"/>
                <a:gd name="connsiteX8" fmla="*/ 100681 w 200025"/>
                <a:gd name="connsiteY8" fmla="*/ 181227 h 180975"/>
                <a:gd name="connsiteX9" fmla="*/ 102014 w 200025"/>
                <a:gd name="connsiteY9" fmla="*/ 181227 h 180975"/>
                <a:gd name="connsiteX10" fmla="*/ 107920 w 200025"/>
                <a:gd name="connsiteY10" fmla="*/ 179608 h 180975"/>
                <a:gd name="connsiteX11" fmla="*/ 178881 w 200025"/>
                <a:gd name="connsiteY11" fmla="*/ 108647 h 180975"/>
                <a:gd name="connsiteX12" fmla="*/ 102014 w 200025"/>
                <a:gd name="connsiteY12" fmla="*/ 155796 h 180975"/>
                <a:gd name="connsiteX13" fmla="*/ 72868 w 200025"/>
                <a:gd name="connsiteY13" fmla="*/ 131888 h 180975"/>
                <a:gd name="connsiteX14" fmla="*/ 44293 w 200025"/>
                <a:gd name="connsiteY14" fmla="*/ 95979 h 180975"/>
                <a:gd name="connsiteX15" fmla="*/ 34768 w 200025"/>
                <a:gd name="connsiteY15" fmla="*/ 36162 h 180975"/>
                <a:gd name="connsiteX16" fmla="*/ 51055 w 200025"/>
                <a:gd name="connsiteY16" fmla="*/ 30638 h 180975"/>
                <a:gd name="connsiteX17" fmla="*/ 96871 w 200025"/>
                <a:gd name="connsiteY17" fmla="*/ 46163 h 180975"/>
                <a:gd name="connsiteX18" fmla="*/ 96871 w 200025"/>
                <a:gd name="connsiteY18" fmla="*/ 46163 h 180975"/>
                <a:gd name="connsiteX19" fmla="*/ 112206 w 200025"/>
                <a:gd name="connsiteY19" fmla="*/ 56545 h 180975"/>
                <a:gd name="connsiteX20" fmla="*/ 112206 w 200025"/>
                <a:gd name="connsiteY20" fmla="*/ 56545 h 180975"/>
                <a:gd name="connsiteX21" fmla="*/ 125255 w 200025"/>
                <a:gd name="connsiteY21" fmla="*/ 67499 h 180975"/>
                <a:gd name="connsiteX22" fmla="*/ 126874 w 200025"/>
                <a:gd name="connsiteY22" fmla="*/ 69023 h 180975"/>
                <a:gd name="connsiteX23" fmla="*/ 126875 w 200025"/>
                <a:gd name="connsiteY23" fmla="*/ 69023 h 180975"/>
                <a:gd name="connsiteX24" fmla="*/ 130589 w 200025"/>
                <a:gd name="connsiteY24" fmla="*/ 72643 h 180975"/>
                <a:gd name="connsiteX25" fmla="*/ 147448 w 200025"/>
                <a:gd name="connsiteY25" fmla="*/ 91693 h 180975"/>
                <a:gd name="connsiteX26" fmla="*/ 148496 w 200025"/>
                <a:gd name="connsiteY26" fmla="*/ 90073 h 180975"/>
                <a:gd name="connsiteX27" fmla="*/ 158593 w 200025"/>
                <a:gd name="connsiteY27" fmla="*/ 68642 h 180975"/>
                <a:gd name="connsiteX28" fmla="*/ 147067 w 200025"/>
                <a:gd name="connsiteY28" fmla="*/ 56164 h 180975"/>
                <a:gd name="connsiteX29" fmla="*/ 145163 w 200025"/>
                <a:gd name="connsiteY29" fmla="*/ 54259 h 180975"/>
                <a:gd name="connsiteX30" fmla="*/ 141734 w 200025"/>
                <a:gd name="connsiteY30" fmla="*/ 50926 h 180975"/>
                <a:gd name="connsiteX31" fmla="*/ 139924 w 200025"/>
                <a:gd name="connsiteY31" fmla="*/ 49306 h 180975"/>
                <a:gd name="connsiteX32" fmla="*/ 135638 w 200025"/>
                <a:gd name="connsiteY32" fmla="*/ 45401 h 180975"/>
                <a:gd name="connsiteX33" fmla="*/ 134971 w 200025"/>
                <a:gd name="connsiteY33" fmla="*/ 44829 h 180975"/>
                <a:gd name="connsiteX34" fmla="*/ 134971 w 200025"/>
                <a:gd name="connsiteY34" fmla="*/ 44829 h 180975"/>
                <a:gd name="connsiteX35" fmla="*/ 124588 w 200025"/>
                <a:gd name="connsiteY35" fmla="*/ 36448 h 180975"/>
                <a:gd name="connsiteX36" fmla="*/ 168023 w 200025"/>
                <a:gd name="connsiteY36" fmla="*/ 35495 h 180975"/>
                <a:gd name="connsiteX37" fmla="*/ 158498 w 200025"/>
                <a:gd name="connsiteY37" fmla="*/ 96074 h 180975"/>
                <a:gd name="connsiteX38" fmla="*/ 131161 w 200025"/>
                <a:gd name="connsiteY38" fmla="*/ 131888 h 180975"/>
                <a:gd name="connsiteX39" fmla="*/ 102014 w 200025"/>
                <a:gd name="connsiteY39" fmla="*/ 15579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81" y="108647"/>
                  </a:moveTo>
                  <a:cubicBezTo>
                    <a:pt x="200788" y="71976"/>
                    <a:pt x="203170" y="37876"/>
                    <a:pt x="184977" y="19684"/>
                  </a:cubicBezTo>
                  <a:cubicBezTo>
                    <a:pt x="166784" y="1491"/>
                    <a:pt x="136304" y="3682"/>
                    <a:pt x="102014" y="22446"/>
                  </a:cubicBezTo>
                  <a:cubicBezTo>
                    <a:pt x="67629" y="3396"/>
                    <a:pt x="36196" y="2443"/>
                    <a:pt x="18956" y="19684"/>
                  </a:cubicBezTo>
                  <a:cubicBezTo>
                    <a:pt x="1716" y="36924"/>
                    <a:pt x="3145" y="71500"/>
                    <a:pt x="24576" y="107885"/>
                  </a:cubicBezTo>
                  <a:cubicBezTo>
                    <a:pt x="33580" y="122641"/>
                    <a:pt x="44360" y="136236"/>
                    <a:pt x="56675" y="148366"/>
                  </a:cubicBezTo>
                  <a:cubicBezTo>
                    <a:pt x="68379" y="160297"/>
                    <a:pt x="81493" y="170756"/>
                    <a:pt x="95728" y="179513"/>
                  </a:cubicBezTo>
                  <a:lnTo>
                    <a:pt x="97823" y="180561"/>
                  </a:lnTo>
                  <a:cubicBezTo>
                    <a:pt x="98739" y="180917"/>
                    <a:pt x="99701" y="181141"/>
                    <a:pt x="100681" y="181227"/>
                  </a:cubicBezTo>
                  <a:lnTo>
                    <a:pt x="102014" y="181227"/>
                  </a:lnTo>
                  <a:cubicBezTo>
                    <a:pt x="104090" y="181207"/>
                    <a:pt x="106124" y="180650"/>
                    <a:pt x="107920" y="179608"/>
                  </a:cubicBezTo>
                  <a:cubicBezTo>
                    <a:pt x="136832" y="161872"/>
                    <a:pt x="161145" y="137559"/>
                    <a:pt x="178881" y="108647"/>
                  </a:cubicBezTo>
                  <a:moveTo>
                    <a:pt x="102014" y="155796"/>
                  </a:moveTo>
                  <a:cubicBezTo>
                    <a:pt x="91502" y="148850"/>
                    <a:pt x="81735" y="140839"/>
                    <a:pt x="72868" y="131888"/>
                  </a:cubicBezTo>
                  <a:cubicBezTo>
                    <a:pt x="61858" y="121179"/>
                    <a:pt x="52255" y="109113"/>
                    <a:pt x="44293" y="95979"/>
                  </a:cubicBezTo>
                  <a:cubicBezTo>
                    <a:pt x="28862" y="70071"/>
                    <a:pt x="25243" y="45973"/>
                    <a:pt x="34768" y="36162"/>
                  </a:cubicBezTo>
                  <a:cubicBezTo>
                    <a:pt x="39245" y="32225"/>
                    <a:pt x="45107" y="30236"/>
                    <a:pt x="51055" y="30638"/>
                  </a:cubicBezTo>
                  <a:cubicBezTo>
                    <a:pt x="67398" y="31838"/>
                    <a:pt x="83165" y="37182"/>
                    <a:pt x="96871" y="46163"/>
                  </a:cubicBezTo>
                  <a:lnTo>
                    <a:pt x="96871" y="46163"/>
                  </a:lnTo>
                  <a:cubicBezTo>
                    <a:pt x="102185" y="49315"/>
                    <a:pt x="107306" y="52782"/>
                    <a:pt x="112206" y="56545"/>
                  </a:cubicBezTo>
                  <a:lnTo>
                    <a:pt x="112206" y="56545"/>
                  </a:lnTo>
                  <a:cubicBezTo>
                    <a:pt x="116588" y="59974"/>
                    <a:pt x="120969" y="63594"/>
                    <a:pt x="125255" y="67499"/>
                  </a:cubicBezTo>
                  <a:cubicBezTo>
                    <a:pt x="125748" y="68055"/>
                    <a:pt x="126290" y="68565"/>
                    <a:pt x="126874" y="69023"/>
                  </a:cubicBezTo>
                  <a:lnTo>
                    <a:pt x="126875" y="69023"/>
                  </a:lnTo>
                  <a:cubicBezTo>
                    <a:pt x="128208" y="70261"/>
                    <a:pt x="129446" y="71404"/>
                    <a:pt x="130589" y="72643"/>
                  </a:cubicBezTo>
                  <a:cubicBezTo>
                    <a:pt x="136616" y="78620"/>
                    <a:pt x="142248" y="84984"/>
                    <a:pt x="147448" y="91693"/>
                  </a:cubicBezTo>
                  <a:lnTo>
                    <a:pt x="148496" y="90073"/>
                  </a:lnTo>
                  <a:cubicBezTo>
                    <a:pt x="152601" y="83301"/>
                    <a:pt x="155984" y="76119"/>
                    <a:pt x="158593" y="68642"/>
                  </a:cubicBezTo>
                  <a:cubicBezTo>
                    <a:pt x="154973" y="64356"/>
                    <a:pt x="151163" y="60165"/>
                    <a:pt x="147067" y="56164"/>
                  </a:cubicBezTo>
                  <a:lnTo>
                    <a:pt x="145163" y="54259"/>
                  </a:lnTo>
                  <a:lnTo>
                    <a:pt x="141734" y="50926"/>
                  </a:lnTo>
                  <a:lnTo>
                    <a:pt x="139924" y="49306"/>
                  </a:lnTo>
                  <a:lnTo>
                    <a:pt x="135638" y="45401"/>
                  </a:lnTo>
                  <a:lnTo>
                    <a:pt x="134971" y="44829"/>
                  </a:lnTo>
                  <a:lnTo>
                    <a:pt x="134971" y="44829"/>
                  </a:lnTo>
                  <a:cubicBezTo>
                    <a:pt x="131542" y="41972"/>
                    <a:pt x="128113" y="39115"/>
                    <a:pt x="124588" y="36448"/>
                  </a:cubicBezTo>
                  <a:cubicBezTo>
                    <a:pt x="143638" y="28351"/>
                    <a:pt x="160307" y="27780"/>
                    <a:pt x="168023" y="35495"/>
                  </a:cubicBezTo>
                  <a:cubicBezTo>
                    <a:pt x="178024" y="45496"/>
                    <a:pt x="174119" y="69785"/>
                    <a:pt x="158498" y="96074"/>
                  </a:cubicBezTo>
                  <a:cubicBezTo>
                    <a:pt x="150855" y="109066"/>
                    <a:pt x="141677" y="121090"/>
                    <a:pt x="131161" y="131888"/>
                  </a:cubicBezTo>
                  <a:cubicBezTo>
                    <a:pt x="122253" y="140794"/>
                    <a:pt x="112490" y="148802"/>
                    <a:pt x="102014" y="155796"/>
                  </a:cubicBezTo>
                </a:path>
              </a:pathLst>
            </a:custGeom>
            <a:solidFill>
              <a:srgbClr val="FFFFFF"/>
            </a:solidFill>
            <a:ln w="9525" cap="flat">
              <a:noFill/>
              <a:prstDash val="solid"/>
              <a:miter/>
            </a:ln>
          </p:spPr>
          <p:txBody>
            <a:bodyPr rtlCol="0" anchor="ctr"/>
            <a:lstStyle/>
            <a:p>
              <a:endParaRPr lang="fi-FI"/>
            </a:p>
          </p:txBody>
        </p:sp>
        <p:sp>
          <p:nvSpPr>
            <p:cNvPr id="44" name="Vapaamuotoinen: Muoto 43">
              <a:extLst>
                <a:ext uri="{FF2B5EF4-FFF2-40B4-BE49-F238E27FC236}">
                  <a16:creationId xmlns:a16="http://schemas.microsoft.com/office/drawing/2014/main" id="{03B46C76-676A-4ADC-8A48-22EB7BD9AC68}"/>
                </a:ext>
              </a:extLst>
            </p:cNvPr>
            <p:cNvSpPr/>
            <p:nvPr/>
          </p:nvSpPr>
          <p:spPr>
            <a:xfrm>
              <a:off x="7789790" y="4475488"/>
              <a:ext cx="95250" cy="95250"/>
            </a:xfrm>
            <a:custGeom>
              <a:avLst/>
              <a:gdLst>
                <a:gd name="connsiteX0" fmla="*/ 93687 w 95250"/>
                <a:gd name="connsiteY0" fmla="*/ 26345 h 95250"/>
                <a:gd name="connsiteX1" fmla="*/ 26345 w 95250"/>
                <a:gd name="connsiteY1" fmla="*/ 93591 h 95250"/>
                <a:gd name="connsiteX2" fmla="*/ 10438 w 95250"/>
                <a:gd name="connsiteY2" fmla="*/ 93591 h 95250"/>
                <a:gd name="connsiteX3" fmla="*/ 10438 w 95250"/>
                <a:gd name="connsiteY3" fmla="*/ 77684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591"/>
                  </a:lnTo>
                  <a:cubicBezTo>
                    <a:pt x="21952" y="97984"/>
                    <a:pt x="14831" y="97984"/>
                    <a:pt x="10438" y="93591"/>
                  </a:cubicBezTo>
                  <a:cubicBezTo>
                    <a:pt x="6046" y="89199"/>
                    <a:pt x="6046" y="82077"/>
                    <a:pt x="10438" y="77684"/>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45" name="Vapaamuotoinen: Muoto 44">
              <a:extLst>
                <a:ext uri="{FF2B5EF4-FFF2-40B4-BE49-F238E27FC236}">
                  <a16:creationId xmlns:a16="http://schemas.microsoft.com/office/drawing/2014/main" id="{610A8A54-EF1A-40E0-A791-E7FE7D2045FD}"/>
                </a:ext>
              </a:extLst>
            </p:cNvPr>
            <p:cNvSpPr/>
            <p:nvPr/>
          </p:nvSpPr>
          <p:spPr>
            <a:xfrm>
              <a:off x="8051878" y="5275263"/>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671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763"/>
                    <a:pt x="22670" y="14478"/>
                    <a:pt x="18669" y="18383"/>
                  </a:cubicBezTo>
                  <a:cubicBezTo>
                    <a:pt x="14669" y="22288"/>
                    <a:pt x="10763" y="26670"/>
                    <a:pt x="7144" y="30861"/>
                  </a:cubicBezTo>
                  <a:cubicBezTo>
                    <a:pt x="9626" y="38110"/>
                    <a:pt x="12817" y="45097"/>
                    <a:pt x="16669" y="51721"/>
                  </a:cubicBezTo>
                  <a:lnTo>
                    <a:pt x="18098" y="54007"/>
                  </a:lnTo>
                  <a:cubicBezTo>
                    <a:pt x="23265" y="47299"/>
                    <a:pt x="28865" y="40935"/>
                    <a:pt x="34862" y="34957"/>
                  </a:cubicBezTo>
                  <a:cubicBezTo>
                    <a:pt x="40838" y="29017"/>
                    <a:pt x="47202" y="23481"/>
                    <a:pt x="53912" y="18383"/>
                  </a:cubicBezTo>
                  <a:lnTo>
                    <a:pt x="51816" y="17240"/>
                  </a:lnTo>
                  <a:cubicBezTo>
                    <a:pt x="45119" y="13208"/>
                    <a:pt x="38035" y="9858"/>
                    <a:pt x="30671" y="7239"/>
                  </a:cubicBezTo>
                </a:path>
              </a:pathLst>
            </a:custGeom>
            <a:solidFill>
              <a:srgbClr val="FFFFFF"/>
            </a:solidFill>
            <a:ln w="9525" cap="flat">
              <a:noFill/>
              <a:prstDash val="solid"/>
              <a:miter/>
            </a:ln>
          </p:spPr>
          <p:txBody>
            <a:bodyPr rtlCol="0" anchor="ctr"/>
            <a:lstStyle/>
            <a:p>
              <a:endParaRPr lang="fi-FI"/>
            </a:p>
          </p:txBody>
        </p:sp>
        <p:sp>
          <p:nvSpPr>
            <p:cNvPr id="46" name="Vapaamuotoinen: Muoto 45">
              <a:extLst>
                <a:ext uri="{FF2B5EF4-FFF2-40B4-BE49-F238E27FC236}">
                  <a16:creationId xmlns:a16="http://schemas.microsoft.com/office/drawing/2014/main" id="{A857EDB9-AB3A-4303-8F9F-9C3127D95CE5}"/>
                </a:ext>
              </a:extLst>
            </p:cNvPr>
            <p:cNvSpPr/>
            <p:nvPr/>
          </p:nvSpPr>
          <p:spPr>
            <a:xfrm>
              <a:off x="8122078" y="5345272"/>
              <a:ext cx="95250" cy="95250"/>
            </a:xfrm>
            <a:custGeom>
              <a:avLst/>
              <a:gdLst>
                <a:gd name="connsiteX0" fmla="*/ 80677 w 95250"/>
                <a:gd name="connsiteY0" fmla="*/ 7144 h 95250"/>
                <a:gd name="connsiteX1" fmla="*/ 80677 w 95250"/>
                <a:gd name="connsiteY1" fmla="*/ 7144 h 95250"/>
                <a:gd name="connsiteX2" fmla="*/ 73247 w 95250"/>
                <a:gd name="connsiteY2" fmla="*/ 18479 h 95250"/>
                <a:gd name="connsiteX3" fmla="*/ 72485 w 95250"/>
                <a:gd name="connsiteY3" fmla="*/ 19526 h 95250"/>
                <a:gd name="connsiteX4" fmla="*/ 70104 w 95250"/>
                <a:gd name="connsiteY4" fmla="*/ 22860 h 95250"/>
                <a:gd name="connsiteX5" fmla="*/ 68389 w 95250"/>
                <a:gd name="connsiteY5" fmla="*/ 25146 h 95250"/>
                <a:gd name="connsiteX6" fmla="*/ 64198 w 95250"/>
                <a:gd name="connsiteY6" fmla="*/ 30480 h 95250"/>
                <a:gd name="connsiteX7" fmla="*/ 60769 w 95250"/>
                <a:gd name="connsiteY7" fmla="*/ 60865 h 95250"/>
                <a:gd name="connsiteX8" fmla="*/ 60769 w 95250"/>
                <a:gd name="connsiteY8" fmla="*/ 60865 h 95250"/>
                <a:gd name="connsiteX9" fmla="*/ 30480 w 95250"/>
                <a:gd name="connsiteY9" fmla="*/ 64389 h 95250"/>
                <a:gd name="connsiteX10" fmla="*/ 7144 w 95250"/>
                <a:gd name="connsiteY10" fmla="*/ 80867 h 95250"/>
                <a:gd name="connsiteX11" fmla="*/ 13335 w 95250"/>
                <a:gd name="connsiteY11" fmla="*/ 83344 h 95250"/>
                <a:gd name="connsiteX12" fmla="*/ 44291 w 95250"/>
                <a:gd name="connsiteY12" fmla="*/ 89535 h 95250"/>
                <a:gd name="connsiteX13" fmla="*/ 76962 w 95250"/>
                <a:gd name="connsiteY13" fmla="*/ 77248 h 95250"/>
                <a:gd name="connsiteX14" fmla="*/ 80486 w 95250"/>
                <a:gd name="connsiteY14" fmla="*/ 7239 h 95250"/>
                <a:gd name="connsiteX15" fmla="*/ 80486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9"/>
                  </a:cubicBezTo>
                  <a:lnTo>
                    <a:pt x="72485" y="19526"/>
                  </a:lnTo>
                  <a:lnTo>
                    <a:pt x="70104" y="22860"/>
                  </a:lnTo>
                  <a:lnTo>
                    <a:pt x="68389" y="25146"/>
                  </a:lnTo>
                  <a:cubicBezTo>
                    <a:pt x="67056" y="26956"/>
                    <a:pt x="65627" y="28670"/>
                    <a:pt x="64198" y="30480"/>
                  </a:cubicBezTo>
                  <a:cubicBezTo>
                    <a:pt x="67627" y="43910"/>
                    <a:pt x="66675" y="54959"/>
                    <a:pt x="60769" y="60865"/>
                  </a:cubicBezTo>
                  <a:lnTo>
                    <a:pt x="60769" y="60865"/>
                  </a:lnTo>
                  <a:cubicBezTo>
                    <a:pt x="55054" y="66580"/>
                    <a:pt x="44005" y="67723"/>
                    <a:pt x="30480" y="64389"/>
                  </a:cubicBezTo>
                  <a:cubicBezTo>
                    <a:pt x="23081" y="70401"/>
                    <a:pt x="15285" y="75906"/>
                    <a:pt x="7144" y="80867"/>
                  </a:cubicBezTo>
                  <a:lnTo>
                    <a:pt x="13335" y="83344"/>
                  </a:lnTo>
                  <a:cubicBezTo>
                    <a:pt x="23215" y="87194"/>
                    <a:pt x="33691" y="89289"/>
                    <a:pt x="44291" y="89535"/>
                  </a:cubicBezTo>
                  <a:cubicBezTo>
                    <a:pt x="56397" y="90039"/>
                    <a:pt x="68189" y="85605"/>
                    <a:pt x="76962" y="77248"/>
                  </a:cubicBezTo>
                  <a:cubicBezTo>
                    <a:pt x="91916" y="62198"/>
                    <a:pt x="92964" y="36386"/>
                    <a:pt x="80486" y="7239"/>
                  </a:cubicBezTo>
                  <a:lnTo>
                    <a:pt x="80486" y="7239"/>
                  </a:lnTo>
                </a:path>
              </a:pathLst>
            </a:custGeom>
            <a:solidFill>
              <a:srgbClr val="FFFFFF"/>
            </a:solidFill>
            <a:ln w="9525" cap="flat">
              <a:noFill/>
              <a:prstDash val="solid"/>
              <a:miter/>
            </a:ln>
          </p:spPr>
          <p:txBody>
            <a:bodyPr rtlCol="0" anchor="ctr"/>
            <a:lstStyle/>
            <a:p>
              <a:endParaRPr lang="fi-FI"/>
            </a:p>
          </p:txBody>
        </p:sp>
        <p:sp>
          <p:nvSpPr>
            <p:cNvPr id="47" name="Vapaamuotoinen: Muoto 46">
              <a:extLst>
                <a:ext uri="{FF2B5EF4-FFF2-40B4-BE49-F238E27FC236}">
                  <a16:creationId xmlns:a16="http://schemas.microsoft.com/office/drawing/2014/main" id="{331478EA-666C-470B-BD2B-4D0491EDD58A}"/>
                </a:ext>
              </a:extLst>
            </p:cNvPr>
            <p:cNvSpPr/>
            <p:nvPr/>
          </p:nvSpPr>
          <p:spPr>
            <a:xfrm>
              <a:off x="8013842" y="5345272"/>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150"/>
                    <a:pt x="28988" y="44005"/>
                    <a:pt x="32417" y="30575"/>
                  </a:cubicBezTo>
                  <a:cubicBezTo>
                    <a:pt x="26364" y="23153"/>
                    <a:pt x="20826" y="15324"/>
                    <a:pt x="15844" y="7144"/>
                  </a:cubicBezTo>
                  <a:cubicBezTo>
                    <a:pt x="3271" y="36386"/>
                    <a:pt x="4223" y="62294"/>
                    <a:pt x="19368" y="77438"/>
                  </a:cubicBezTo>
                  <a:cubicBezTo>
                    <a:pt x="34513" y="92583"/>
                    <a:pt x="60230" y="93440"/>
                    <a:pt x="89472" y="80963"/>
                  </a:cubicBezTo>
                  <a:cubicBezTo>
                    <a:pt x="81346" y="75979"/>
                    <a:pt x="73551" y="70474"/>
                    <a:pt x="66136" y="64484"/>
                  </a:cubicBezTo>
                  <a:cubicBezTo>
                    <a:pt x="52705"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48" name="Vapaamuotoinen: Muoto 47">
              <a:extLst>
                <a:ext uri="{FF2B5EF4-FFF2-40B4-BE49-F238E27FC236}">
                  <a16:creationId xmlns:a16="http://schemas.microsoft.com/office/drawing/2014/main" id="{CFB3E9CE-792C-4596-A0BB-2213B21A0819}"/>
                </a:ext>
              </a:extLst>
            </p:cNvPr>
            <p:cNvSpPr/>
            <p:nvPr/>
          </p:nvSpPr>
          <p:spPr>
            <a:xfrm>
              <a:off x="8014221" y="5236996"/>
              <a:ext cx="200025" cy="180975"/>
            </a:xfrm>
            <a:custGeom>
              <a:avLst/>
              <a:gdLst>
                <a:gd name="connsiteX0" fmla="*/ 178818 w 200025"/>
                <a:gd name="connsiteY0" fmla="*/ 108657 h 180975"/>
                <a:gd name="connsiteX1" fmla="*/ 185009 w 200025"/>
                <a:gd name="connsiteY1" fmla="*/ 19693 h 180975"/>
                <a:gd name="connsiteX2" fmla="*/ 101951 w 200025"/>
                <a:gd name="connsiteY2" fmla="*/ 22360 h 180975"/>
                <a:gd name="connsiteX3" fmla="*/ 18988 w 200025"/>
                <a:gd name="connsiteY3" fmla="*/ 19693 h 180975"/>
                <a:gd name="connsiteX4" fmla="*/ 24608 w 200025"/>
                <a:gd name="connsiteY4" fmla="*/ 107895 h 180975"/>
                <a:gd name="connsiteX5" fmla="*/ 95760 w 200025"/>
                <a:gd name="connsiteY5" fmla="*/ 179428 h 180975"/>
                <a:gd name="connsiteX6" fmla="*/ 97855 w 200025"/>
                <a:gd name="connsiteY6" fmla="*/ 180475 h 180975"/>
                <a:gd name="connsiteX7" fmla="*/ 100618 w 200025"/>
                <a:gd name="connsiteY7" fmla="*/ 181142 h 180975"/>
                <a:gd name="connsiteX8" fmla="*/ 101951 w 200025"/>
                <a:gd name="connsiteY8" fmla="*/ 181142 h 180975"/>
                <a:gd name="connsiteX9" fmla="*/ 107952 w 200025"/>
                <a:gd name="connsiteY9" fmla="*/ 179523 h 180975"/>
                <a:gd name="connsiteX10" fmla="*/ 147576 w 200025"/>
                <a:gd name="connsiteY10" fmla="*/ 148185 h 180975"/>
                <a:gd name="connsiteX11" fmla="*/ 178818 w 200025"/>
                <a:gd name="connsiteY11" fmla="*/ 108561 h 180975"/>
                <a:gd name="connsiteX12" fmla="*/ 101951 w 200025"/>
                <a:gd name="connsiteY12" fmla="*/ 155710 h 180975"/>
                <a:gd name="connsiteX13" fmla="*/ 72805 w 200025"/>
                <a:gd name="connsiteY13" fmla="*/ 131802 h 180975"/>
                <a:gd name="connsiteX14" fmla="*/ 44230 w 200025"/>
                <a:gd name="connsiteY14" fmla="*/ 95893 h 180975"/>
                <a:gd name="connsiteX15" fmla="*/ 34705 w 200025"/>
                <a:gd name="connsiteY15" fmla="*/ 36076 h 180975"/>
                <a:gd name="connsiteX16" fmla="*/ 50992 w 200025"/>
                <a:gd name="connsiteY16" fmla="*/ 30552 h 180975"/>
                <a:gd name="connsiteX17" fmla="*/ 96141 w 200025"/>
                <a:gd name="connsiteY17" fmla="*/ 46173 h 180975"/>
                <a:gd name="connsiteX18" fmla="*/ 96141 w 200025"/>
                <a:gd name="connsiteY18" fmla="*/ 46173 h 180975"/>
                <a:gd name="connsiteX19" fmla="*/ 111476 w 200025"/>
                <a:gd name="connsiteY19" fmla="*/ 56555 h 180975"/>
                <a:gd name="connsiteX20" fmla="*/ 111476 w 200025"/>
                <a:gd name="connsiteY20" fmla="*/ 56555 h 180975"/>
                <a:gd name="connsiteX21" fmla="*/ 124430 w 200025"/>
                <a:gd name="connsiteY21" fmla="*/ 67509 h 180975"/>
                <a:gd name="connsiteX22" fmla="*/ 126145 w 200025"/>
                <a:gd name="connsiteY22" fmla="*/ 69033 h 180975"/>
                <a:gd name="connsiteX23" fmla="*/ 126621 w 200025"/>
                <a:gd name="connsiteY23" fmla="*/ 69509 h 180975"/>
                <a:gd name="connsiteX24" fmla="*/ 130336 w 200025"/>
                <a:gd name="connsiteY24" fmla="*/ 73129 h 180975"/>
                <a:gd name="connsiteX25" fmla="*/ 147195 w 200025"/>
                <a:gd name="connsiteY25" fmla="*/ 92179 h 180975"/>
                <a:gd name="connsiteX26" fmla="*/ 148147 w 200025"/>
                <a:gd name="connsiteY26" fmla="*/ 90559 h 180975"/>
                <a:gd name="connsiteX27" fmla="*/ 158339 w 200025"/>
                <a:gd name="connsiteY27" fmla="*/ 69033 h 180975"/>
                <a:gd name="connsiteX28" fmla="*/ 146814 w 200025"/>
                <a:gd name="connsiteY28" fmla="*/ 56555 h 180975"/>
                <a:gd name="connsiteX29" fmla="*/ 144909 w 200025"/>
                <a:gd name="connsiteY29" fmla="*/ 54745 h 180975"/>
                <a:gd name="connsiteX30" fmla="*/ 141480 w 200025"/>
                <a:gd name="connsiteY30" fmla="*/ 51412 h 180975"/>
                <a:gd name="connsiteX31" fmla="*/ 139670 w 200025"/>
                <a:gd name="connsiteY31" fmla="*/ 49792 h 180975"/>
                <a:gd name="connsiteX32" fmla="*/ 135289 w 200025"/>
                <a:gd name="connsiteY32" fmla="*/ 45887 h 180975"/>
                <a:gd name="connsiteX33" fmla="*/ 134717 w 200025"/>
                <a:gd name="connsiteY33" fmla="*/ 45315 h 180975"/>
                <a:gd name="connsiteX34" fmla="*/ 134717 w 200025"/>
                <a:gd name="connsiteY34" fmla="*/ 45315 h 180975"/>
                <a:gd name="connsiteX35" fmla="*/ 124240 w 200025"/>
                <a:gd name="connsiteY35" fmla="*/ 36933 h 180975"/>
                <a:gd name="connsiteX36" fmla="*/ 167769 w 200025"/>
                <a:gd name="connsiteY36" fmla="*/ 35981 h 180975"/>
                <a:gd name="connsiteX37" fmla="*/ 158244 w 200025"/>
                <a:gd name="connsiteY37" fmla="*/ 96560 h 180975"/>
                <a:gd name="connsiteX38" fmla="*/ 130431 w 200025"/>
                <a:gd name="connsiteY38" fmla="*/ 131707 h 180975"/>
                <a:gd name="connsiteX39" fmla="*/ 101284 w 200025"/>
                <a:gd name="connsiteY39" fmla="*/ 15561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18" y="108657"/>
                  </a:moveTo>
                  <a:cubicBezTo>
                    <a:pt x="200821" y="71986"/>
                    <a:pt x="203202" y="37886"/>
                    <a:pt x="185009" y="19693"/>
                  </a:cubicBezTo>
                  <a:cubicBezTo>
                    <a:pt x="166816" y="1501"/>
                    <a:pt x="136336" y="3691"/>
                    <a:pt x="101951" y="22360"/>
                  </a:cubicBezTo>
                  <a:cubicBezTo>
                    <a:pt x="67566" y="3310"/>
                    <a:pt x="36229" y="2453"/>
                    <a:pt x="18988" y="19693"/>
                  </a:cubicBezTo>
                  <a:cubicBezTo>
                    <a:pt x="1748" y="36933"/>
                    <a:pt x="3082" y="71509"/>
                    <a:pt x="24608" y="107895"/>
                  </a:cubicBezTo>
                  <a:cubicBezTo>
                    <a:pt x="42324" y="137039"/>
                    <a:pt x="66711" y="161557"/>
                    <a:pt x="95760" y="179428"/>
                  </a:cubicBezTo>
                  <a:lnTo>
                    <a:pt x="97855" y="180475"/>
                  </a:lnTo>
                  <a:cubicBezTo>
                    <a:pt x="98738" y="180834"/>
                    <a:pt x="99669" y="181059"/>
                    <a:pt x="100618" y="181142"/>
                  </a:cubicBezTo>
                  <a:lnTo>
                    <a:pt x="101951" y="181142"/>
                  </a:lnTo>
                  <a:cubicBezTo>
                    <a:pt x="104057" y="181125"/>
                    <a:pt x="106123" y="180568"/>
                    <a:pt x="107952" y="179523"/>
                  </a:cubicBezTo>
                  <a:cubicBezTo>
                    <a:pt x="122400" y="170748"/>
                    <a:pt x="135709" y="160223"/>
                    <a:pt x="147576" y="148185"/>
                  </a:cubicBezTo>
                  <a:cubicBezTo>
                    <a:pt x="159612" y="136341"/>
                    <a:pt x="170108" y="123028"/>
                    <a:pt x="178818" y="108561"/>
                  </a:cubicBezTo>
                  <a:moveTo>
                    <a:pt x="101951" y="155710"/>
                  </a:moveTo>
                  <a:cubicBezTo>
                    <a:pt x="91457" y="148741"/>
                    <a:pt x="81692" y="140731"/>
                    <a:pt x="72805" y="131802"/>
                  </a:cubicBezTo>
                  <a:cubicBezTo>
                    <a:pt x="61873" y="121023"/>
                    <a:pt x="52279" y="108966"/>
                    <a:pt x="44230" y="95893"/>
                  </a:cubicBezTo>
                  <a:cubicBezTo>
                    <a:pt x="28894" y="69985"/>
                    <a:pt x="25180" y="45887"/>
                    <a:pt x="34705" y="36076"/>
                  </a:cubicBezTo>
                  <a:cubicBezTo>
                    <a:pt x="39171" y="32120"/>
                    <a:pt x="45041" y="30129"/>
                    <a:pt x="50992" y="30552"/>
                  </a:cubicBezTo>
                  <a:cubicBezTo>
                    <a:pt x="67110" y="31908"/>
                    <a:pt x="82632" y="37278"/>
                    <a:pt x="96141" y="46173"/>
                  </a:cubicBezTo>
                  <a:lnTo>
                    <a:pt x="96141" y="46173"/>
                  </a:lnTo>
                  <a:cubicBezTo>
                    <a:pt x="101441" y="49347"/>
                    <a:pt x="106560" y="52814"/>
                    <a:pt x="111476" y="56555"/>
                  </a:cubicBezTo>
                  <a:lnTo>
                    <a:pt x="111476" y="56555"/>
                  </a:lnTo>
                  <a:cubicBezTo>
                    <a:pt x="115858" y="59984"/>
                    <a:pt x="120239" y="63604"/>
                    <a:pt x="124430" y="67509"/>
                  </a:cubicBezTo>
                  <a:lnTo>
                    <a:pt x="126145" y="69033"/>
                  </a:lnTo>
                  <a:lnTo>
                    <a:pt x="126621" y="69509"/>
                  </a:lnTo>
                  <a:lnTo>
                    <a:pt x="130336" y="73129"/>
                  </a:lnTo>
                  <a:cubicBezTo>
                    <a:pt x="136363" y="79106"/>
                    <a:pt x="141994" y="85470"/>
                    <a:pt x="147195" y="92179"/>
                  </a:cubicBezTo>
                  <a:lnTo>
                    <a:pt x="148147" y="90559"/>
                  </a:lnTo>
                  <a:cubicBezTo>
                    <a:pt x="152337" y="83786"/>
                    <a:pt x="155755" y="76566"/>
                    <a:pt x="158339" y="69033"/>
                  </a:cubicBezTo>
                  <a:cubicBezTo>
                    <a:pt x="154720" y="64842"/>
                    <a:pt x="150910" y="60651"/>
                    <a:pt x="146814" y="56555"/>
                  </a:cubicBezTo>
                  <a:lnTo>
                    <a:pt x="144909" y="54745"/>
                  </a:lnTo>
                  <a:lnTo>
                    <a:pt x="141480" y="51412"/>
                  </a:lnTo>
                  <a:lnTo>
                    <a:pt x="139670" y="49792"/>
                  </a:lnTo>
                  <a:lnTo>
                    <a:pt x="135289" y="45887"/>
                  </a:lnTo>
                  <a:lnTo>
                    <a:pt x="134717" y="45315"/>
                  </a:lnTo>
                  <a:lnTo>
                    <a:pt x="134717" y="45315"/>
                  </a:lnTo>
                  <a:cubicBezTo>
                    <a:pt x="131288" y="42363"/>
                    <a:pt x="127764" y="39601"/>
                    <a:pt x="124240" y="36933"/>
                  </a:cubicBezTo>
                  <a:cubicBezTo>
                    <a:pt x="143290" y="28837"/>
                    <a:pt x="159958" y="28266"/>
                    <a:pt x="167769" y="35981"/>
                  </a:cubicBezTo>
                  <a:cubicBezTo>
                    <a:pt x="177770" y="45982"/>
                    <a:pt x="173865" y="70271"/>
                    <a:pt x="158244" y="96560"/>
                  </a:cubicBezTo>
                  <a:cubicBezTo>
                    <a:pt x="150435" y="109362"/>
                    <a:pt x="141095" y="121165"/>
                    <a:pt x="130431" y="131707"/>
                  </a:cubicBezTo>
                  <a:cubicBezTo>
                    <a:pt x="121544" y="140636"/>
                    <a:pt x="111779" y="148645"/>
                    <a:pt x="101284" y="155615"/>
                  </a:cubicBezTo>
                </a:path>
              </a:pathLst>
            </a:custGeom>
            <a:solidFill>
              <a:srgbClr val="FFFFFF"/>
            </a:solidFill>
            <a:ln w="9525" cap="flat">
              <a:noFill/>
              <a:prstDash val="solid"/>
              <a:miter/>
            </a:ln>
          </p:spPr>
          <p:txBody>
            <a:bodyPr rtlCol="0" anchor="ctr"/>
            <a:lstStyle/>
            <a:p>
              <a:endParaRPr lang="fi-FI"/>
            </a:p>
          </p:txBody>
        </p:sp>
        <p:sp>
          <p:nvSpPr>
            <p:cNvPr id="49" name="Vapaamuotoinen: Muoto 48">
              <a:extLst>
                <a:ext uri="{FF2B5EF4-FFF2-40B4-BE49-F238E27FC236}">
                  <a16:creationId xmlns:a16="http://schemas.microsoft.com/office/drawing/2014/main" id="{D7B1AC6C-F483-49E9-8F7C-D9CA74A7CB45}"/>
                </a:ext>
              </a:extLst>
            </p:cNvPr>
            <p:cNvSpPr/>
            <p:nvPr/>
          </p:nvSpPr>
          <p:spPr>
            <a:xfrm>
              <a:off x="8333001" y="5018604"/>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3"/>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50" name="Vapaamuotoinen: Muoto 49">
              <a:extLst>
                <a:ext uri="{FF2B5EF4-FFF2-40B4-BE49-F238E27FC236}">
                  <a16:creationId xmlns:a16="http://schemas.microsoft.com/office/drawing/2014/main" id="{7A7A72A8-7FA4-48F8-85CB-5FDA7A27B6AE}"/>
                </a:ext>
              </a:extLst>
            </p:cNvPr>
            <p:cNvSpPr/>
            <p:nvPr/>
          </p:nvSpPr>
          <p:spPr>
            <a:xfrm>
              <a:off x="7791314" y="5017366"/>
              <a:ext cx="95250" cy="95250"/>
            </a:xfrm>
            <a:custGeom>
              <a:avLst/>
              <a:gdLst>
                <a:gd name="connsiteX0" fmla="*/ 93687 w 95250"/>
                <a:gd name="connsiteY0" fmla="*/ 93591 h 95250"/>
                <a:gd name="connsiteX1" fmla="*/ 77792 w 95250"/>
                <a:gd name="connsiteY1" fmla="*/ 93603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685 h 95250"/>
                <a:gd name="connsiteX7" fmla="*/ 93698 w 95250"/>
                <a:gd name="connsiteY7" fmla="*/ 93580 h 95250"/>
                <a:gd name="connsiteX8" fmla="*/ 93687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01" y="97984"/>
                    <a:pt x="82184" y="97989"/>
                    <a:pt x="77792" y="93603"/>
                  </a:cubicBezTo>
                  <a:cubicBezTo>
                    <a:pt x="77788" y="93599"/>
                    <a:pt x="77784" y="93595"/>
                    <a:pt x="77780" y="93591"/>
                  </a:cubicBezTo>
                  <a:lnTo>
                    <a:pt x="10438" y="26345"/>
                  </a:lnTo>
                  <a:cubicBezTo>
                    <a:pt x="6046" y="21953"/>
                    <a:pt x="6046" y="14831"/>
                    <a:pt x="10438" y="10438"/>
                  </a:cubicBezTo>
                  <a:cubicBezTo>
                    <a:pt x="14831" y="6046"/>
                    <a:pt x="21952" y="6046"/>
                    <a:pt x="26345" y="10438"/>
                  </a:cubicBezTo>
                  <a:lnTo>
                    <a:pt x="93687" y="77685"/>
                  </a:lnTo>
                  <a:cubicBezTo>
                    <a:pt x="98079" y="82071"/>
                    <a:pt x="98084" y="89187"/>
                    <a:pt x="93698" y="93580"/>
                  </a:cubicBezTo>
                  <a:cubicBezTo>
                    <a:pt x="93695" y="93583"/>
                    <a:pt x="93691" y="93587"/>
                    <a:pt x="93687" y="93591"/>
                  </a:cubicBezTo>
                </a:path>
              </a:pathLst>
            </a:custGeom>
            <a:solidFill>
              <a:srgbClr val="FFFFFF"/>
            </a:solidFill>
            <a:ln w="9525" cap="flat">
              <a:noFill/>
              <a:prstDash val="solid"/>
              <a:miter/>
            </a:ln>
          </p:spPr>
          <p:txBody>
            <a:bodyPr rtlCol="0" anchor="ctr"/>
            <a:lstStyle/>
            <a:p>
              <a:endParaRPr lang="fi-FI"/>
            </a:p>
          </p:txBody>
        </p:sp>
        <p:sp>
          <p:nvSpPr>
            <p:cNvPr id="51" name="Vapaamuotoinen: Muoto 50">
              <a:extLst>
                <a:ext uri="{FF2B5EF4-FFF2-40B4-BE49-F238E27FC236}">
                  <a16:creationId xmlns:a16="http://schemas.microsoft.com/office/drawing/2014/main" id="{043479CB-FE9D-4FAC-8800-D7FAE549422C}"/>
                </a:ext>
              </a:extLst>
            </p:cNvPr>
            <p:cNvSpPr/>
            <p:nvPr/>
          </p:nvSpPr>
          <p:spPr>
            <a:xfrm>
              <a:off x="8595185" y="5818664"/>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861 w 57150"/>
                <a:gd name="connsiteY5" fmla="*/ 34957 h 57150"/>
                <a:gd name="connsiteX6" fmla="*/ 53911 w 57150"/>
                <a:gd name="connsiteY6" fmla="*/ 18383 h 57150"/>
                <a:gd name="connsiteX7" fmla="*/ 51816 w 57150"/>
                <a:gd name="connsiteY7" fmla="*/ 17240 h 57150"/>
                <a:gd name="connsiteX8" fmla="*/ 30575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669" y="14478"/>
                    <a:pt x="18669" y="18383"/>
                  </a:cubicBezTo>
                  <a:cubicBezTo>
                    <a:pt x="14668" y="22289"/>
                    <a:pt x="10763" y="26575"/>
                    <a:pt x="7144" y="30861"/>
                  </a:cubicBezTo>
                  <a:cubicBezTo>
                    <a:pt x="9586" y="38126"/>
                    <a:pt x="12778" y="45117"/>
                    <a:pt x="16669" y="51721"/>
                  </a:cubicBezTo>
                  <a:lnTo>
                    <a:pt x="18097" y="54007"/>
                  </a:lnTo>
                  <a:cubicBezTo>
                    <a:pt x="23265" y="47298"/>
                    <a:pt x="28865" y="40935"/>
                    <a:pt x="34861" y="34957"/>
                  </a:cubicBezTo>
                  <a:cubicBezTo>
                    <a:pt x="40838" y="29017"/>
                    <a:pt x="47202" y="23480"/>
                    <a:pt x="53911" y="18383"/>
                  </a:cubicBezTo>
                  <a:lnTo>
                    <a:pt x="51816" y="17240"/>
                  </a:lnTo>
                  <a:cubicBezTo>
                    <a:pt x="45118" y="13149"/>
                    <a:pt x="37996" y="9796"/>
                    <a:pt x="30575" y="7239"/>
                  </a:cubicBezTo>
                </a:path>
              </a:pathLst>
            </a:custGeom>
            <a:solidFill>
              <a:srgbClr val="FFFFFF"/>
            </a:solidFill>
            <a:ln w="9525" cap="flat">
              <a:noFill/>
              <a:prstDash val="solid"/>
              <a:miter/>
            </a:ln>
          </p:spPr>
          <p:txBody>
            <a:bodyPr rtlCol="0" anchor="ctr"/>
            <a:lstStyle/>
            <a:p>
              <a:endParaRPr lang="fi-FI"/>
            </a:p>
          </p:txBody>
        </p:sp>
        <p:sp>
          <p:nvSpPr>
            <p:cNvPr id="52" name="Vapaamuotoinen: Muoto 51">
              <a:extLst>
                <a:ext uri="{FF2B5EF4-FFF2-40B4-BE49-F238E27FC236}">
                  <a16:creationId xmlns:a16="http://schemas.microsoft.com/office/drawing/2014/main" id="{49130F39-CF79-41A3-9689-C70F19D8CFDB}"/>
                </a:ext>
              </a:extLst>
            </p:cNvPr>
            <p:cNvSpPr/>
            <p:nvPr/>
          </p:nvSpPr>
          <p:spPr>
            <a:xfrm>
              <a:off x="8665289" y="5888578"/>
              <a:ext cx="95250" cy="95250"/>
            </a:xfrm>
            <a:custGeom>
              <a:avLst/>
              <a:gdLst>
                <a:gd name="connsiteX0" fmla="*/ 80772 w 95250"/>
                <a:gd name="connsiteY0" fmla="*/ 7144 h 95250"/>
                <a:gd name="connsiteX1" fmla="*/ 80772 w 95250"/>
                <a:gd name="connsiteY1" fmla="*/ 7144 h 95250"/>
                <a:gd name="connsiteX2" fmla="*/ 73342 w 95250"/>
                <a:gd name="connsiteY2" fmla="*/ 18479 h 95250"/>
                <a:gd name="connsiteX3" fmla="*/ 72580 w 95250"/>
                <a:gd name="connsiteY3" fmla="*/ 19526 h 95250"/>
                <a:gd name="connsiteX4" fmla="*/ 70199 w 95250"/>
                <a:gd name="connsiteY4" fmla="*/ 22765 h 95250"/>
                <a:gd name="connsiteX5" fmla="*/ 68485 w 95250"/>
                <a:gd name="connsiteY5" fmla="*/ 25146 h 95250"/>
                <a:gd name="connsiteX6" fmla="*/ 64294 w 95250"/>
                <a:gd name="connsiteY6" fmla="*/ 30385 h 95250"/>
                <a:gd name="connsiteX7" fmla="*/ 60769 w 95250"/>
                <a:gd name="connsiteY7" fmla="*/ 60865 h 95250"/>
                <a:gd name="connsiteX8" fmla="*/ 60769 w 95250"/>
                <a:gd name="connsiteY8" fmla="*/ 60865 h 95250"/>
                <a:gd name="connsiteX9" fmla="*/ 30480 w 95250"/>
                <a:gd name="connsiteY9" fmla="*/ 64294 h 95250"/>
                <a:gd name="connsiteX10" fmla="*/ 7144 w 95250"/>
                <a:gd name="connsiteY10" fmla="*/ 80867 h 95250"/>
                <a:gd name="connsiteX11" fmla="*/ 13335 w 95250"/>
                <a:gd name="connsiteY11" fmla="*/ 83344 h 95250"/>
                <a:gd name="connsiteX12" fmla="*/ 44577 w 95250"/>
                <a:gd name="connsiteY12" fmla="*/ 89630 h 95250"/>
                <a:gd name="connsiteX13" fmla="*/ 77248 w 95250"/>
                <a:gd name="connsiteY13" fmla="*/ 77248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0953"/>
                    <a:pt x="75914" y="14764"/>
                    <a:pt x="73342" y="18479"/>
                  </a:cubicBezTo>
                  <a:lnTo>
                    <a:pt x="72580" y="19526"/>
                  </a:lnTo>
                  <a:lnTo>
                    <a:pt x="70199" y="22765"/>
                  </a:lnTo>
                  <a:lnTo>
                    <a:pt x="68485" y="25146"/>
                  </a:lnTo>
                  <a:lnTo>
                    <a:pt x="64294" y="30385"/>
                  </a:lnTo>
                  <a:cubicBezTo>
                    <a:pt x="67723" y="43910"/>
                    <a:pt x="66770" y="54864"/>
                    <a:pt x="60769" y="60865"/>
                  </a:cubicBezTo>
                  <a:lnTo>
                    <a:pt x="60769" y="60865"/>
                  </a:lnTo>
                  <a:cubicBezTo>
                    <a:pt x="54959" y="66580"/>
                    <a:pt x="44005" y="67723"/>
                    <a:pt x="30480" y="64294"/>
                  </a:cubicBezTo>
                  <a:cubicBezTo>
                    <a:pt x="23089" y="70345"/>
                    <a:pt x="15292" y="75883"/>
                    <a:pt x="7144" y="80867"/>
                  </a:cubicBezTo>
                  <a:lnTo>
                    <a:pt x="13335" y="83344"/>
                  </a:lnTo>
                  <a:cubicBezTo>
                    <a:pt x="23298" y="87259"/>
                    <a:pt x="33874" y="89388"/>
                    <a:pt x="44577" y="89630"/>
                  </a:cubicBezTo>
                  <a:cubicBezTo>
                    <a:pt x="56700" y="90131"/>
                    <a:pt x="68502" y="85658"/>
                    <a:pt x="77248" y="77248"/>
                  </a:cubicBezTo>
                  <a:cubicBezTo>
                    <a:pt x="92297" y="62293"/>
                    <a:pt x="93250" y="36480"/>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53" name="Vapaamuotoinen: Muoto 52">
              <a:extLst>
                <a:ext uri="{FF2B5EF4-FFF2-40B4-BE49-F238E27FC236}">
                  <a16:creationId xmlns:a16="http://schemas.microsoft.com/office/drawing/2014/main" id="{A874EC3D-2BC9-49A4-91A2-713ABFCC0D56}"/>
                </a:ext>
              </a:extLst>
            </p:cNvPr>
            <p:cNvSpPr/>
            <p:nvPr/>
          </p:nvSpPr>
          <p:spPr>
            <a:xfrm>
              <a:off x="8557148" y="5888197"/>
              <a:ext cx="95250" cy="95250"/>
            </a:xfrm>
            <a:custGeom>
              <a:avLst/>
              <a:gdLst>
                <a:gd name="connsiteX0" fmla="*/ 35751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389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055"/>
                    <a:pt x="28988" y="44005"/>
                    <a:pt x="32417" y="30575"/>
                  </a:cubicBezTo>
                  <a:cubicBezTo>
                    <a:pt x="26364" y="23153"/>
                    <a:pt x="20826" y="15324"/>
                    <a:pt x="15844" y="7144"/>
                  </a:cubicBezTo>
                  <a:cubicBezTo>
                    <a:pt x="3271" y="36386"/>
                    <a:pt x="4223" y="62294"/>
                    <a:pt x="19368" y="77438"/>
                  </a:cubicBezTo>
                  <a:cubicBezTo>
                    <a:pt x="34513" y="92583"/>
                    <a:pt x="60230" y="93440"/>
                    <a:pt x="89472" y="80963"/>
                  </a:cubicBezTo>
                  <a:cubicBezTo>
                    <a:pt x="81324" y="75978"/>
                    <a:pt x="73526" y="70440"/>
                    <a:pt x="66136" y="64389"/>
                  </a:cubicBezTo>
                  <a:cubicBezTo>
                    <a:pt x="52705" y="67818"/>
                    <a:pt x="41752" y="66866"/>
                    <a:pt x="35751" y="60960"/>
                  </a:cubicBezTo>
                </a:path>
              </a:pathLst>
            </a:custGeom>
            <a:solidFill>
              <a:srgbClr val="FFFFFF"/>
            </a:solidFill>
            <a:ln w="9525" cap="flat">
              <a:noFill/>
              <a:prstDash val="solid"/>
              <a:miter/>
            </a:ln>
          </p:spPr>
          <p:txBody>
            <a:bodyPr rtlCol="0" anchor="ctr"/>
            <a:lstStyle/>
            <a:p>
              <a:endParaRPr lang="fi-FI"/>
            </a:p>
          </p:txBody>
        </p:sp>
        <p:sp>
          <p:nvSpPr>
            <p:cNvPr id="54" name="Vapaamuotoinen: Muoto 53">
              <a:extLst>
                <a:ext uri="{FF2B5EF4-FFF2-40B4-BE49-F238E27FC236}">
                  <a16:creationId xmlns:a16="http://schemas.microsoft.com/office/drawing/2014/main" id="{9166D1BC-2AC9-4C8C-983F-F125D400DAD1}"/>
                </a:ext>
              </a:extLst>
            </p:cNvPr>
            <p:cNvSpPr/>
            <p:nvPr/>
          </p:nvSpPr>
          <p:spPr>
            <a:xfrm>
              <a:off x="8557566" y="5780269"/>
              <a:ext cx="200025" cy="180975"/>
            </a:xfrm>
            <a:custGeom>
              <a:avLst/>
              <a:gdLst>
                <a:gd name="connsiteX0" fmla="*/ 178779 w 200025"/>
                <a:gd name="connsiteY0" fmla="*/ 108690 h 180975"/>
                <a:gd name="connsiteX1" fmla="*/ 184875 w 200025"/>
                <a:gd name="connsiteY1" fmla="*/ 19727 h 180975"/>
                <a:gd name="connsiteX2" fmla="*/ 101913 w 200025"/>
                <a:gd name="connsiteY2" fmla="*/ 22393 h 180975"/>
                <a:gd name="connsiteX3" fmla="*/ 18950 w 200025"/>
                <a:gd name="connsiteY3" fmla="*/ 19727 h 180975"/>
                <a:gd name="connsiteX4" fmla="*/ 24570 w 200025"/>
                <a:gd name="connsiteY4" fmla="*/ 107928 h 180975"/>
                <a:gd name="connsiteX5" fmla="*/ 95721 w 200025"/>
                <a:gd name="connsiteY5" fmla="*/ 179461 h 180975"/>
                <a:gd name="connsiteX6" fmla="*/ 97722 w 200025"/>
                <a:gd name="connsiteY6" fmla="*/ 180508 h 180975"/>
                <a:gd name="connsiteX7" fmla="*/ 100579 w 200025"/>
                <a:gd name="connsiteY7" fmla="*/ 181175 h 180975"/>
                <a:gd name="connsiteX8" fmla="*/ 101913 w 200025"/>
                <a:gd name="connsiteY8" fmla="*/ 181175 h 180975"/>
                <a:gd name="connsiteX9" fmla="*/ 107913 w 200025"/>
                <a:gd name="connsiteY9" fmla="*/ 179461 h 180975"/>
                <a:gd name="connsiteX10" fmla="*/ 147538 w 200025"/>
                <a:gd name="connsiteY10" fmla="*/ 148218 h 180975"/>
                <a:gd name="connsiteX11" fmla="*/ 178780 w 200025"/>
                <a:gd name="connsiteY11" fmla="*/ 108595 h 180975"/>
                <a:gd name="connsiteX12" fmla="*/ 101913 w 200025"/>
                <a:gd name="connsiteY12" fmla="*/ 156220 h 180975"/>
                <a:gd name="connsiteX13" fmla="*/ 72766 w 200025"/>
                <a:gd name="connsiteY13" fmla="*/ 132216 h 180975"/>
                <a:gd name="connsiteX14" fmla="*/ 44191 w 200025"/>
                <a:gd name="connsiteY14" fmla="*/ 96402 h 180975"/>
                <a:gd name="connsiteX15" fmla="*/ 34666 w 200025"/>
                <a:gd name="connsiteY15" fmla="*/ 36586 h 180975"/>
                <a:gd name="connsiteX16" fmla="*/ 51049 w 200025"/>
                <a:gd name="connsiteY16" fmla="*/ 31061 h 180975"/>
                <a:gd name="connsiteX17" fmla="*/ 96198 w 200025"/>
                <a:gd name="connsiteY17" fmla="*/ 46587 h 180975"/>
                <a:gd name="connsiteX18" fmla="*/ 96198 w 200025"/>
                <a:gd name="connsiteY18" fmla="*/ 46587 h 180975"/>
                <a:gd name="connsiteX19" fmla="*/ 96198 w 200025"/>
                <a:gd name="connsiteY19" fmla="*/ 46587 h 180975"/>
                <a:gd name="connsiteX20" fmla="*/ 111533 w 200025"/>
                <a:gd name="connsiteY20" fmla="*/ 57065 h 180975"/>
                <a:gd name="connsiteX21" fmla="*/ 111533 w 200025"/>
                <a:gd name="connsiteY21" fmla="*/ 57065 h 180975"/>
                <a:gd name="connsiteX22" fmla="*/ 124582 w 200025"/>
                <a:gd name="connsiteY22" fmla="*/ 68018 h 180975"/>
                <a:gd name="connsiteX23" fmla="*/ 126201 w 200025"/>
                <a:gd name="connsiteY23" fmla="*/ 69542 h 180975"/>
                <a:gd name="connsiteX24" fmla="*/ 126773 w 200025"/>
                <a:gd name="connsiteY24" fmla="*/ 70018 h 180975"/>
                <a:gd name="connsiteX25" fmla="*/ 130488 w 200025"/>
                <a:gd name="connsiteY25" fmla="*/ 73638 h 180975"/>
                <a:gd name="connsiteX26" fmla="*/ 147252 w 200025"/>
                <a:gd name="connsiteY26" fmla="*/ 92688 h 180975"/>
                <a:gd name="connsiteX27" fmla="*/ 148299 w 200025"/>
                <a:gd name="connsiteY27" fmla="*/ 91069 h 180975"/>
                <a:gd name="connsiteX28" fmla="*/ 158491 w 200025"/>
                <a:gd name="connsiteY28" fmla="*/ 69542 h 180975"/>
                <a:gd name="connsiteX29" fmla="*/ 146966 w 200025"/>
                <a:gd name="connsiteY29" fmla="*/ 57065 h 180975"/>
                <a:gd name="connsiteX30" fmla="*/ 145061 w 200025"/>
                <a:gd name="connsiteY30" fmla="*/ 55255 h 180975"/>
                <a:gd name="connsiteX31" fmla="*/ 141632 w 200025"/>
                <a:gd name="connsiteY31" fmla="*/ 51921 h 180975"/>
                <a:gd name="connsiteX32" fmla="*/ 139822 w 200025"/>
                <a:gd name="connsiteY32" fmla="*/ 50302 h 180975"/>
                <a:gd name="connsiteX33" fmla="*/ 135441 w 200025"/>
                <a:gd name="connsiteY33" fmla="*/ 46397 h 180975"/>
                <a:gd name="connsiteX34" fmla="*/ 134869 w 200025"/>
                <a:gd name="connsiteY34" fmla="*/ 45825 h 180975"/>
                <a:gd name="connsiteX35" fmla="*/ 134869 w 200025"/>
                <a:gd name="connsiteY35" fmla="*/ 45825 h 180975"/>
                <a:gd name="connsiteX36" fmla="*/ 124487 w 200025"/>
                <a:gd name="connsiteY36" fmla="*/ 37443 h 180975"/>
                <a:gd name="connsiteX37" fmla="*/ 168016 w 200025"/>
                <a:gd name="connsiteY37" fmla="*/ 36490 h 180975"/>
                <a:gd name="connsiteX38" fmla="*/ 158491 w 200025"/>
                <a:gd name="connsiteY38" fmla="*/ 96974 h 180975"/>
                <a:gd name="connsiteX39" fmla="*/ 101341 w 200025"/>
                <a:gd name="connsiteY39" fmla="*/ 1561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779" y="108690"/>
                  </a:moveTo>
                  <a:cubicBezTo>
                    <a:pt x="200782" y="72019"/>
                    <a:pt x="203163" y="37919"/>
                    <a:pt x="184875" y="19727"/>
                  </a:cubicBezTo>
                  <a:cubicBezTo>
                    <a:pt x="166587" y="1534"/>
                    <a:pt x="136298" y="3629"/>
                    <a:pt x="101913" y="22393"/>
                  </a:cubicBezTo>
                  <a:cubicBezTo>
                    <a:pt x="67527" y="3343"/>
                    <a:pt x="36095" y="2486"/>
                    <a:pt x="18950" y="19727"/>
                  </a:cubicBezTo>
                  <a:cubicBezTo>
                    <a:pt x="1805" y="36967"/>
                    <a:pt x="3043" y="71543"/>
                    <a:pt x="24570" y="107928"/>
                  </a:cubicBezTo>
                  <a:cubicBezTo>
                    <a:pt x="42285" y="137072"/>
                    <a:pt x="66672" y="161590"/>
                    <a:pt x="95721" y="179461"/>
                  </a:cubicBezTo>
                  <a:lnTo>
                    <a:pt x="97722" y="180508"/>
                  </a:lnTo>
                  <a:cubicBezTo>
                    <a:pt x="98651" y="180820"/>
                    <a:pt x="99608" y="181044"/>
                    <a:pt x="100579" y="181175"/>
                  </a:cubicBezTo>
                  <a:lnTo>
                    <a:pt x="101913" y="181175"/>
                  </a:lnTo>
                  <a:cubicBezTo>
                    <a:pt x="104031" y="181156"/>
                    <a:pt x="106105" y="180564"/>
                    <a:pt x="107913" y="179461"/>
                  </a:cubicBezTo>
                  <a:cubicBezTo>
                    <a:pt x="122347" y="170703"/>
                    <a:pt x="135654" y="160211"/>
                    <a:pt x="147538" y="148218"/>
                  </a:cubicBezTo>
                  <a:cubicBezTo>
                    <a:pt x="159546" y="136349"/>
                    <a:pt x="170040" y="123040"/>
                    <a:pt x="178780" y="108595"/>
                  </a:cubicBezTo>
                  <a:moveTo>
                    <a:pt x="101913" y="156220"/>
                  </a:moveTo>
                  <a:cubicBezTo>
                    <a:pt x="91395" y="149245"/>
                    <a:pt x="81628" y="141201"/>
                    <a:pt x="72766" y="132216"/>
                  </a:cubicBezTo>
                  <a:cubicBezTo>
                    <a:pt x="61815" y="121490"/>
                    <a:pt x="52218" y="109462"/>
                    <a:pt x="44191" y="96402"/>
                  </a:cubicBezTo>
                  <a:cubicBezTo>
                    <a:pt x="28856" y="70495"/>
                    <a:pt x="25141" y="46397"/>
                    <a:pt x="34666" y="36586"/>
                  </a:cubicBezTo>
                  <a:cubicBezTo>
                    <a:pt x="39178" y="32643"/>
                    <a:pt x="45072" y="30656"/>
                    <a:pt x="51049" y="31061"/>
                  </a:cubicBezTo>
                  <a:cubicBezTo>
                    <a:pt x="67148" y="32436"/>
                    <a:pt x="82658" y="37769"/>
                    <a:pt x="96198" y="46587"/>
                  </a:cubicBezTo>
                  <a:cubicBezTo>
                    <a:pt x="96198" y="46587"/>
                    <a:pt x="95721" y="46587"/>
                    <a:pt x="96198" y="46587"/>
                  </a:cubicBezTo>
                  <a:lnTo>
                    <a:pt x="96198" y="46587"/>
                  </a:lnTo>
                  <a:cubicBezTo>
                    <a:pt x="101055" y="49635"/>
                    <a:pt x="106770" y="53350"/>
                    <a:pt x="111533" y="57065"/>
                  </a:cubicBezTo>
                  <a:lnTo>
                    <a:pt x="111533" y="57065"/>
                  </a:lnTo>
                  <a:cubicBezTo>
                    <a:pt x="116010" y="60398"/>
                    <a:pt x="120296" y="64113"/>
                    <a:pt x="124582" y="68018"/>
                  </a:cubicBezTo>
                  <a:cubicBezTo>
                    <a:pt x="125167" y="68476"/>
                    <a:pt x="125709" y="68986"/>
                    <a:pt x="126201" y="69542"/>
                  </a:cubicBezTo>
                  <a:lnTo>
                    <a:pt x="126773" y="70018"/>
                  </a:lnTo>
                  <a:lnTo>
                    <a:pt x="130488" y="73638"/>
                  </a:lnTo>
                  <a:cubicBezTo>
                    <a:pt x="136484" y="79616"/>
                    <a:pt x="142084" y="85980"/>
                    <a:pt x="147252" y="92688"/>
                  </a:cubicBezTo>
                  <a:cubicBezTo>
                    <a:pt x="147634" y="92171"/>
                    <a:pt x="147984" y="91630"/>
                    <a:pt x="148299" y="91069"/>
                  </a:cubicBezTo>
                  <a:cubicBezTo>
                    <a:pt x="152471" y="84286"/>
                    <a:pt x="155888" y="77068"/>
                    <a:pt x="158491" y="69542"/>
                  </a:cubicBezTo>
                  <a:cubicBezTo>
                    <a:pt x="154872" y="65351"/>
                    <a:pt x="151062" y="61160"/>
                    <a:pt x="146966" y="57065"/>
                  </a:cubicBezTo>
                  <a:lnTo>
                    <a:pt x="145061" y="55255"/>
                  </a:lnTo>
                  <a:lnTo>
                    <a:pt x="141632" y="51921"/>
                  </a:lnTo>
                  <a:lnTo>
                    <a:pt x="139822" y="50302"/>
                  </a:lnTo>
                  <a:lnTo>
                    <a:pt x="135441" y="46397"/>
                  </a:lnTo>
                  <a:lnTo>
                    <a:pt x="134869" y="45825"/>
                  </a:lnTo>
                  <a:lnTo>
                    <a:pt x="134869" y="45825"/>
                  </a:lnTo>
                  <a:cubicBezTo>
                    <a:pt x="131440" y="42872"/>
                    <a:pt x="128011" y="40110"/>
                    <a:pt x="124487" y="37443"/>
                  </a:cubicBezTo>
                  <a:cubicBezTo>
                    <a:pt x="143537" y="29346"/>
                    <a:pt x="160206" y="28680"/>
                    <a:pt x="168016" y="36490"/>
                  </a:cubicBezTo>
                  <a:cubicBezTo>
                    <a:pt x="177541" y="46015"/>
                    <a:pt x="174112" y="70781"/>
                    <a:pt x="158491" y="96974"/>
                  </a:cubicBezTo>
                  <a:cubicBezTo>
                    <a:pt x="143911" y="120567"/>
                    <a:pt x="124419" y="140741"/>
                    <a:pt x="101341" y="156125"/>
                  </a:cubicBezTo>
                </a:path>
              </a:pathLst>
            </a:custGeom>
            <a:solidFill>
              <a:srgbClr val="FFFFFF"/>
            </a:solidFill>
            <a:ln w="9525" cap="flat">
              <a:noFill/>
              <a:prstDash val="solid"/>
              <a:miter/>
            </a:ln>
          </p:spPr>
          <p:txBody>
            <a:bodyPr rtlCol="0" anchor="ctr"/>
            <a:lstStyle/>
            <a:p>
              <a:endParaRPr lang="fi-FI"/>
            </a:p>
          </p:txBody>
        </p:sp>
        <p:sp>
          <p:nvSpPr>
            <p:cNvPr id="55" name="Vapaamuotoinen: Muoto 54">
              <a:extLst>
                <a:ext uri="{FF2B5EF4-FFF2-40B4-BE49-F238E27FC236}">
                  <a16:creationId xmlns:a16="http://schemas.microsoft.com/office/drawing/2014/main" id="{2F41A6CF-FE4B-48BB-BF26-0D2A5CF16B5F}"/>
                </a:ext>
              </a:extLst>
            </p:cNvPr>
            <p:cNvSpPr/>
            <p:nvPr/>
          </p:nvSpPr>
          <p:spPr>
            <a:xfrm>
              <a:off x="8876307" y="5562450"/>
              <a:ext cx="95250" cy="95250"/>
            </a:xfrm>
            <a:custGeom>
              <a:avLst/>
              <a:gdLst>
                <a:gd name="connsiteX0" fmla="*/ 93591 w 95250"/>
                <a:gd name="connsiteY0" fmla="*/ 25805 h 95250"/>
                <a:gd name="connsiteX1" fmla="*/ 26345 w 95250"/>
                <a:gd name="connsiteY1" fmla="*/ 93147 h 95250"/>
                <a:gd name="connsiteX2" fmla="*/ 10438 w 95250"/>
                <a:gd name="connsiteY2" fmla="*/ 93147 h 95250"/>
                <a:gd name="connsiteX3" fmla="*/ 10438 w 95250"/>
                <a:gd name="connsiteY3" fmla="*/ 77240 h 95250"/>
                <a:gd name="connsiteX4" fmla="*/ 77780 w 95250"/>
                <a:gd name="connsiteY4" fmla="*/ 9898 h 95250"/>
                <a:gd name="connsiteX5" fmla="*/ 93636 w 95250"/>
                <a:gd name="connsiteY5" fmla="*/ 11013 h 95250"/>
                <a:gd name="connsiteX6" fmla="*/ 93591 w 95250"/>
                <a:gd name="connsiteY6" fmla="*/ 2580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5805"/>
                  </a:moveTo>
                  <a:lnTo>
                    <a:pt x="26345" y="93147"/>
                  </a:lnTo>
                  <a:cubicBezTo>
                    <a:pt x="21952" y="97539"/>
                    <a:pt x="14831" y="97539"/>
                    <a:pt x="10438" y="93147"/>
                  </a:cubicBezTo>
                  <a:cubicBezTo>
                    <a:pt x="6046" y="88754"/>
                    <a:pt x="6046" y="81632"/>
                    <a:pt x="10438" y="77240"/>
                  </a:cubicBezTo>
                  <a:lnTo>
                    <a:pt x="77780" y="9898"/>
                  </a:lnTo>
                  <a:cubicBezTo>
                    <a:pt x="82466" y="5828"/>
                    <a:pt x="89565" y="6326"/>
                    <a:pt x="93636" y="11013"/>
                  </a:cubicBezTo>
                  <a:cubicBezTo>
                    <a:pt x="97325" y="15260"/>
                    <a:pt x="97306" y="21580"/>
                    <a:pt x="93591" y="25805"/>
                  </a:cubicBezTo>
                </a:path>
              </a:pathLst>
            </a:custGeom>
            <a:solidFill>
              <a:srgbClr val="FFFFFF"/>
            </a:solidFill>
            <a:ln w="9525" cap="flat">
              <a:noFill/>
              <a:prstDash val="solid"/>
              <a:miter/>
            </a:ln>
          </p:spPr>
          <p:txBody>
            <a:bodyPr rtlCol="0" anchor="ctr"/>
            <a:lstStyle/>
            <a:p>
              <a:endParaRPr lang="fi-FI"/>
            </a:p>
          </p:txBody>
        </p:sp>
        <p:sp>
          <p:nvSpPr>
            <p:cNvPr id="56" name="Vapaamuotoinen: Muoto 55">
              <a:extLst>
                <a:ext uri="{FF2B5EF4-FFF2-40B4-BE49-F238E27FC236}">
                  <a16:creationId xmlns:a16="http://schemas.microsoft.com/office/drawing/2014/main" id="{0CA54073-F691-43CC-8335-6FB18427D7DA}"/>
                </a:ext>
              </a:extLst>
            </p:cNvPr>
            <p:cNvSpPr/>
            <p:nvPr/>
          </p:nvSpPr>
          <p:spPr>
            <a:xfrm>
              <a:off x="8335160" y="5560786"/>
              <a:ext cx="95250" cy="95250"/>
            </a:xfrm>
            <a:custGeom>
              <a:avLst/>
              <a:gdLst>
                <a:gd name="connsiteX0" fmla="*/ 93051 w 95250"/>
                <a:gd name="connsiteY0" fmla="*/ 93096 h 95250"/>
                <a:gd name="connsiteX1" fmla="*/ 77156 w 95250"/>
                <a:gd name="connsiteY1" fmla="*/ 93108 h 95250"/>
                <a:gd name="connsiteX2" fmla="*/ 77145 w 95250"/>
                <a:gd name="connsiteY2" fmla="*/ 93096 h 95250"/>
                <a:gd name="connsiteX3" fmla="*/ 9898 w 95250"/>
                <a:gd name="connsiteY3" fmla="*/ 25754 h 95250"/>
                <a:gd name="connsiteX4" fmla="*/ 11013 w 95250"/>
                <a:gd name="connsiteY4" fmla="*/ 9898 h 95250"/>
                <a:gd name="connsiteX5" fmla="*/ 25805 w 95250"/>
                <a:gd name="connsiteY5" fmla="*/ 9942 h 95250"/>
                <a:gd name="connsiteX6" fmla="*/ 93051 w 95250"/>
                <a:gd name="connsiteY6" fmla="*/ 77189 h 95250"/>
                <a:gd name="connsiteX7" fmla="*/ 93063 w 95250"/>
                <a:gd name="connsiteY7" fmla="*/ 93084 h 95250"/>
                <a:gd name="connsiteX8" fmla="*/ 93051 w 95250"/>
                <a:gd name="connsiteY8" fmla="*/ 930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051" y="93096"/>
                  </a:moveTo>
                  <a:cubicBezTo>
                    <a:pt x="88665" y="97489"/>
                    <a:pt x="81549" y="97494"/>
                    <a:pt x="77156" y="93108"/>
                  </a:cubicBezTo>
                  <a:cubicBezTo>
                    <a:pt x="77152" y="93103"/>
                    <a:pt x="77149" y="93100"/>
                    <a:pt x="77145" y="93096"/>
                  </a:cubicBezTo>
                  <a:lnTo>
                    <a:pt x="9898" y="25754"/>
                  </a:lnTo>
                  <a:cubicBezTo>
                    <a:pt x="5827" y="21068"/>
                    <a:pt x="6327" y="13969"/>
                    <a:pt x="11013" y="9898"/>
                  </a:cubicBezTo>
                  <a:cubicBezTo>
                    <a:pt x="15260" y="6209"/>
                    <a:pt x="21580" y="6228"/>
                    <a:pt x="25805" y="9942"/>
                  </a:cubicBezTo>
                  <a:lnTo>
                    <a:pt x="93051" y="77189"/>
                  </a:lnTo>
                  <a:cubicBezTo>
                    <a:pt x="97444" y="81575"/>
                    <a:pt x="97449" y="88692"/>
                    <a:pt x="93063" y="93084"/>
                  </a:cubicBezTo>
                  <a:cubicBezTo>
                    <a:pt x="93059" y="93088"/>
                    <a:pt x="93055" y="93092"/>
                    <a:pt x="93051" y="93096"/>
                  </a:cubicBezTo>
                </a:path>
              </a:pathLst>
            </a:custGeom>
            <a:solidFill>
              <a:srgbClr val="FFFFFF"/>
            </a:solidFill>
            <a:ln w="9525" cap="flat">
              <a:noFill/>
              <a:prstDash val="solid"/>
              <a:miter/>
            </a:ln>
          </p:spPr>
          <p:txBody>
            <a:bodyPr rtlCol="0" anchor="ctr"/>
            <a:lstStyle/>
            <a:p>
              <a:endParaRPr lang="fi-FI"/>
            </a:p>
          </p:txBody>
        </p:sp>
        <p:sp>
          <p:nvSpPr>
            <p:cNvPr id="57" name="Vapaamuotoinen: Muoto 56">
              <a:extLst>
                <a:ext uri="{FF2B5EF4-FFF2-40B4-BE49-F238E27FC236}">
                  <a16:creationId xmlns:a16="http://schemas.microsoft.com/office/drawing/2014/main" id="{97E5181D-FBE7-4B06-B303-39AEA6DBEDDD}"/>
                </a:ext>
              </a:extLst>
            </p:cNvPr>
            <p:cNvSpPr/>
            <p:nvPr/>
          </p:nvSpPr>
          <p:spPr>
            <a:xfrm>
              <a:off x="9419612" y="6105215"/>
              <a:ext cx="95250" cy="95250"/>
            </a:xfrm>
            <a:custGeom>
              <a:avLst/>
              <a:gdLst>
                <a:gd name="connsiteX0" fmla="*/ 93591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685 w 95250"/>
                <a:gd name="connsiteY4" fmla="*/ 10438 h 95250"/>
                <a:gd name="connsiteX5" fmla="*/ 93592 w 95250"/>
                <a:gd name="connsiteY5" fmla="*/ 10438 h 95250"/>
                <a:gd name="connsiteX6" fmla="*/ 93592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6345"/>
                  </a:moveTo>
                  <a:lnTo>
                    <a:pt x="26345" y="93687"/>
                  </a:lnTo>
                  <a:cubicBezTo>
                    <a:pt x="21953" y="98079"/>
                    <a:pt x="14831" y="98079"/>
                    <a:pt x="10438" y="93687"/>
                  </a:cubicBezTo>
                  <a:cubicBezTo>
                    <a:pt x="6046" y="89294"/>
                    <a:pt x="6046" y="82172"/>
                    <a:pt x="10438" y="77780"/>
                  </a:cubicBezTo>
                  <a:lnTo>
                    <a:pt x="77685" y="10438"/>
                  </a:lnTo>
                  <a:cubicBezTo>
                    <a:pt x="82077" y="6046"/>
                    <a:pt x="89199" y="6046"/>
                    <a:pt x="93592" y="10438"/>
                  </a:cubicBezTo>
                  <a:cubicBezTo>
                    <a:pt x="97984" y="14831"/>
                    <a:pt x="97984" y="21953"/>
                    <a:pt x="93592" y="26345"/>
                  </a:cubicBezTo>
                </a:path>
              </a:pathLst>
            </a:custGeom>
            <a:solidFill>
              <a:srgbClr val="FFFFFF"/>
            </a:solidFill>
            <a:ln w="9525" cap="flat">
              <a:noFill/>
              <a:prstDash val="solid"/>
              <a:miter/>
            </a:ln>
          </p:spPr>
          <p:txBody>
            <a:bodyPr rtlCol="0" anchor="ctr"/>
            <a:lstStyle/>
            <a:p>
              <a:endParaRPr lang="fi-FI"/>
            </a:p>
          </p:txBody>
        </p:sp>
        <p:sp>
          <p:nvSpPr>
            <p:cNvPr id="58" name="Vapaamuotoinen: Muoto 57">
              <a:extLst>
                <a:ext uri="{FF2B5EF4-FFF2-40B4-BE49-F238E27FC236}">
                  <a16:creationId xmlns:a16="http://schemas.microsoft.com/office/drawing/2014/main" id="{98974182-6A98-4C84-AF2D-E1F23844F0F4}"/>
                </a:ext>
              </a:extLst>
            </p:cNvPr>
            <p:cNvSpPr/>
            <p:nvPr/>
          </p:nvSpPr>
          <p:spPr>
            <a:xfrm>
              <a:off x="8877351" y="6103263"/>
              <a:ext cx="95250" cy="95250"/>
            </a:xfrm>
            <a:custGeom>
              <a:avLst/>
              <a:gdLst>
                <a:gd name="connsiteX0" fmla="*/ 94166 w 95250"/>
                <a:gd name="connsiteY0" fmla="*/ 94020 h 95250"/>
                <a:gd name="connsiteX1" fmla="*/ 78271 w 95250"/>
                <a:gd name="connsiteY1" fmla="*/ 94031 h 95250"/>
                <a:gd name="connsiteX2" fmla="*/ 78259 w 95250"/>
                <a:gd name="connsiteY2" fmla="*/ 94020 h 95250"/>
                <a:gd name="connsiteX3" fmla="*/ 11013 w 95250"/>
                <a:gd name="connsiteY3" fmla="*/ 26869 h 95250"/>
                <a:gd name="connsiteX4" fmla="*/ 9898 w 95250"/>
                <a:gd name="connsiteY4" fmla="*/ 11013 h 95250"/>
                <a:gd name="connsiteX5" fmla="*/ 25754 w 95250"/>
                <a:gd name="connsiteY5" fmla="*/ 9898 h 95250"/>
                <a:gd name="connsiteX6" fmla="*/ 26824 w 95250"/>
                <a:gd name="connsiteY6" fmla="*/ 10962 h 95250"/>
                <a:gd name="connsiteX7" fmla="*/ 94166 w 95250"/>
                <a:gd name="connsiteY7" fmla="*/ 78304 h 95250"/>
                <a:gd name="connsiteX8" fmla="*/ 94178 w 95250"/>
                <a:gd name="connsiteY8" fmla="*/ 94199 h 95250"/>
                <a:gd name="connsiteX9" fmla="*/ 94166 w 95250"/>
                <a:gd name="connsiteY9" fmla="*/ 9421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95250">
                  <a:moveTo>
                    <a:pt x="94166" y="94020"/>
                  </a:moveTo>
                  <a:cubicBezTo>
                    <a:pt x="89780" y="98413"/>
                    <a:pt x="82663" y="98418"/>
                    <a:pt x="78271" y="94031"/>
                  </a:cubicBezTo>
                  <a:cubicBezTo>
                    <a:pt x="78267" y="94027"/>
                    <a:pt x="78263" y="94024"/>
                    <a:pt x="78259" y="94020"/>
                  </a:cubicBezTo>
                  <a:lnTo>
                    <a:pt x="11013" y="26869"/>
                  </a:lnTo>
                  <a:cubicBezTo>
                    <a:pt x="6326" y="22798"/>
                    <a:pt x="5827" y="15699"/>
                    <a:pt x="9898" y="11013"/>
                  </a:cubicBezTo>
                  <a:cubicBezTo>
                    <a:pt x="13969" y="6326"/>
                    <a:pt x="21068" y="5828"/>
                    <a:pt x="25754" y="9898"/>
                  </a:cubicBezTo>
                  <a:cubicBezTo>
                    <a:pt x="26134" y="10228"/>
                    <a:pt x="26492" y="10584"/>
                    <a:pt x="26824" y="10962"/>
                  </a:cubicBezTo>
                  <a:lnTo>
                    <a:pt x="94166" y="78304"/>
                  </a:lnTo>
                  <a:cubicBezTo>
                    <a:pt x="98558" y="82690"/>
                    <a:pt x="98564" y="89807"/>
                    <a:pt x="94178" y="94199"/>
                  </a:cubicBezTo>
                  <a:cubicBezTo>
                    <a:pt x="94174" y="94203"/>
                    <a:pt x="94170" y="94206"/>
                    <a:pt x="94166" y="94211"/>
                  </a:cubicBezTo>
                </a:path>
              </a:pathLst>
            </a:custGeom>
            <a:solidFill>
              <a:srgbClr val="FFFFFF"/>
            </a:solidFill>
            <a:ln w="9525" cap="flat">
              <a:noFill/>
              <a:prstDash val="solid"/>
              <a:miter/>
            </a:ln>
          </p:spPr>
          <p:txBody>
            <a:bodyPr rtlCol="0" anchor="ctr"/>
            <a:lstStyle/>
            <a:p>
              <a:endParaRPr lang="fi-FI"/>
            </a:p>
          </p:txBody>
        </p:sp>
        <p:sp>
          <p:nvSpPr>
            <p:cNvPr id="59" name="Vapaamuotoinen: Muoto 58">
              <a:extLst>
                <a:ext uri="{FF2B5EF4-FFF2-40B4-BE49-F238E27FC236}">
                  <a16:creationId xmlns:a16="http://schemas.microsoft.com/office/drawing/2014/main" id="{D6E09B81-53D8-4046-9B17-95AFC924F4A0}"/>
                </a:ext>
              </a:extLst>
            </p:cNvPr>
            <p:cNvSpPr/>
            <p:nvPr/>
          </p:nvSpPr>
          <p:spPr>
            <a:xfrm>
              <a:off x="6701749" y="2305629"/>
              <a:ext cx="95250" cy="95250"/>
            </a:xfrm>
            <a:custGeom>
              <a:avLst/>
              <a:gdLst>
                <a:gd name="connsiteX0" fmla="*/ 93020 w 95250"/>
                <a:gd name="connsiteY0" fmla="*/ 24790 h 95250"/>
                <a:gd name="connsiteX1" fmla="*/ 26345 w 95250"/>
                <a:gd name="connsiteY1" fmla="*/ 92132 h 95250"/>
                <a:gd name="connsiteX2" fmla="*/ 10438 w 95250"/>
                <a:gd name="connsiteY2" fmla="*/ 92132 h 95250"/>
                <a:gd name="connsiteX3" fmla="*/ 10438 w 95250"/>
                <a:gd name="connsiteY3" fmla="*/ 76225 h 95250"/>
                <a:gd name="connsiteX4" fmla="*/ 77780 w 95250"/>
                <a:gd name="connsiteY4" fmla="*/ 8884 h 95250"/>
                <a:gd name="connsiteX5" fmla="*/ 93286 w 95250"/>
                <a:gd name="connsiteY5" fmla="*/ 12380 h 95250"/>
                <a:gd name="connsiteX6" fmla="*/ 93020 w 95250"/>
                <a:gd name="connsiteY6" fmla="*/ 2479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020" y="24790"/>
                  </a:moveTo>
                  <a:lnTo>
                    <a:pt x="26345" y="92132"/>
                  </a:lnTo>
                  <a:cubicBezTo>
                    <a:pt x="21952" y="96524"/>
                    <a:pt x="14831" y="96524"/>
                    <a:pt x="10438" y="92132"/>
                  </a:cubicBezTo>
                  <a:cubicBezTo>
                    <a:pt x="6046" y="87739"/>
                    <a:pt x="6046" y="80618"/>
                    <a:pt x="10438" y="76225"/>
                  </a:cubicBezTo>
                  <a:lnTo>
                    <a:pt x="77780" y="8884"/>
                  </a:lnTo>
                  <a:cubicBezTo>
                    <a:pt x="83027" y="5567"/>
                    <a:pt x="89969" y="7133"/>
                    <a:pt x="93286" y="12380"/>
                  </a:cubicBezTo>
                  <a:cubicBezTo>
                    <a:pt x="95696" y="16195"/>
                    <a:pt x="95592" y="21082"/>
                    <a:pt x="93020" y="24790"/>
                  </a:cubicBezTo>
                </a:path>
              </a:pathLst>
            </a:custGeom>
            <a:solidFill>
              <a:srgbClr val="FFFFFF"/>
            </a:solidFill>
            <a:ln w="9525" cap="flat">
              <a:noFill/>
              <a:prstDash val="solid"/>
              <a:miter/>
            </a:ln>
          </p:spPr>
          <p:txBody>
            <a:bodyPr rtlCol="0" anchor="ctr"/>
            <a:lstStyle/>
            <a:p>
              <a:endParaRPr lang="fi-FI"/>
            </a:p>
          </p:txBody>
        </p:sp>
        <p:sp>
          <p:nvSpPr>
            <p:cNvPr id="60" name="Vapaamuotoinen: Muoto 59">
              <a:extLst>
                <a:ext uri="{FF2B5EF4-FFF2-40B4-BE49-F238E27FC236}">
                  <a16:creationId xmlns:a16="http://schemas.microsoft.com/office/drawing/2014/main" id="{2F3C5EFE-B050-4EB5-9C3F-B5E26FEA9316}"/>
                </a:ext>
              </a:extLst>
            </p:cNvPr>
            <p:cNvSpPr/>
            <p:nvPr/>
          </p:nvSpPr>
          <p:spPr>
            <a:xfrm>
              <a:off x="6703083" y="2846237"/>
              <a:ext cx="95250" cy="95250"/>
            </a:xfrm>
            <a:custGeom>
              <a:avLst/>
              <a:gdLst>
                <a:gd name="connsiteX0" fmla="*/ 93687 w 95250"/>
                <a:gd name="connsiteY0" fmla="*/ 93020 h 95250"/>
                <a:gd name="connsiteX1" fmla="*/ 77792 w 95250"/>
                <a:gd name="connsiteY1" fmla="*/ 93032 h 95250"/>
                <a:gd name="connsiteX2" fmla="*/ 77780 w 95250"/>
                <a:gd name="connsiteY2" fmla="*/ 93020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020"/>
                  </a:moveTo>
                  <a:cubicBezTo>
                    <a:pt x="89301" y="97412"/>
                    <a:pt x="82184" y="97418"/>
                    <a:pt x="77792" y="93032"/>
                  </a:cubicBezTo>
                  <a:cubicBezTo>
                    <a:pt x="77788" y="93028"/>
                    <a:pt x="77784" y="93024"/>
                    <a:pt x="77780" y="93020"/>
                  </a:cubicBezTo>
                  <a:lnTo>
                    <a:pt x="10438" y="26345"/>
                  </a:lnTo>
                  <a:cubicBezTo>
                    <a:pt x="6046" y="21952"/>
                    <a:pt x="6046" y="14831"/>
                    <a:pt x="10438" y="10438"/>
                  </a:cubicBezTo>
                  <a:cubicBezTo>
                    <a:pt x="14831" y="6046"/>
                    <a:pt x="21952" y="6046"/>
                    <a:pt x="26345" y="10438"/>
                  </a:cubicBezTo>
                  <a:lnTo>
                    <a:pt x="93687" y="77780"/>
                  </a:lnTo>
                  <a:cubicBezTo>
                    <a:pt x="98079" y="82166"/>
                    <a:pt x="98084" y="89282"/>
                    <a:pt x="93698" y="93675"/>
                  </a:cubicBezTo>
                  <a:cubicBezTo>
                    <a:pt x="93694"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61" name="Vapaamuotoinen: Muoto 60">
              <a:extLst>
                <a:ext uri="{FF2B5EF4-FFF2-40B4-BE49-F238E27FC236}">
                  <a16:creationId xmlns:a16="http://schemas.microsoft.com/office/drawing/2014/main" id="{90D6C7C8-6D7E-4D9D-A4D2-86A983205E1E}"/>
                </a:ext>
              </a:extLst>
            </p:cNvPr>
            <p:cNvSpPr/>
            <p:nvPr/>
          </p:nvSpPr>
          <p:spPr>
            <a:xfrm>
              <a:off x="6963933" y="3104135"/>
              <a:ext cx="57150" cy="57150"/>
            </a:xfrm>
            <a:custGeom>
              <a:avLst/>
              <a:gdLst>
                <a:gd name="connsiteX0" fmla="*/ 30861 w 57150"/>
                <a:gd name="connsiteY0" fmla="*/ 7144 h 57150"/>
                <a:gd name="connsiteX1" fmla="*/ 18669 w 57150"/>
                <a:gd name="connsiteY1" fmla="*/ 18383 h 57150"/>
                <a:gd name="connsiteX2" fmla="*/ 7144 w 57150"/>
                <a:gd name="connsiteY2" fmla="*/ 30766 h 57150"/>
                <a:gd name="connsiteX3" fmla="*/ 16669 w 57150"/>
                <a:gd name="connsiteY3" fmla="*/ 51626 h 57150"/>
                <a:gd name="connsiteX4" fmla="*/ 18098 w 57150"/>
                <a:gd name="connsiteY4" fmla="*/ 53912 h 57150"/>
                <a:gd name="connsiteX5" fmla="*/ 34862 w 57150"/>
                <a:gd name="connsiteY5" fmla="*/ 34862 h 57150"/>
                <a:gd name="connsiteX6" fmla="*/ 53912 w 57150"/>
                <a:gd name="connsiteY6" fmla="*/ 18193 h 57150"/>
                <a:gd name="connsiteX7" fmla="*/ 51816 w 57150"/>
                <a:gd name="connsiteY7" fmla="*/ 17050 h 57150"/>
                <a:gd name="connsiteX8" fmla="*/ 30670 w 57150"/>
                <a:gd name="connsiteY8" fmla="*/ 75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668"/>
                    <a:pt x="22670" y="14383"/>
                    <a:pt x="18669" y="18383"/>
                  </a:cubicBezTo>
                  <a:cubicBezTo>
                    <a:pt x="14669" y="22384"/>
                    <a:pt x="10763" y="26575"/>
                    <a:pt x="7144" y="30766"/>
                  </a:cubicBezTo>
                  <a:cubicBezTo>
                    <a:pt x="9607" y="38022"/>
                    <a:pt x="12798" y="45011"/>
                    <a:pt x="16669" y="51626"/>
                  </a:cubicBezTo>
                  <a:lnTo>
                    <a:pt x="18098" y="53912"/>
                  </a:lnTo>
                  <a:cubicBezTo>
                    <a:pt x="23266" y="47204"/>
                    <a:pt x="28866" y="40841"/>
                    <a:pt x="34862" y="34862"/>
                  </a:cubicBezTo>
                  <a:cubicBezTo>
                    <a:pt x="40837" y="28891"/>
                    <a:pt x="47201" y="23323"/>
                    <a:pt x="53912" y="18193"/>
                  </a:cubicBezTo>
                  <a:cubicBezTo>
                    <a:pt x="53165" y="17907"/>
                    <a:pt x="52460" y="17522"/>
                    <a:pt x="51816" y="17050"/>
                  </a:cubicBezTo>
                  <a:cubicBezTo>
                    <a:pt x="45124" y="13137"/>
                    <a:pt x="38036" y="9944"/>
                    <a:pt x="30670" y="7525"/>
                  </a:cubicBezTo>
                </a:path>
              </a:pathLst>
            </a:custGeom>
            <a:solidFill>
              <a:srgbClr val="FFFFFF"/>
            </a:solidFill>
            <a:ln w="9525" cap="flat">
              <a:noFill/>
              <a:prstDash val="solid"/>
              <a:miter/>
            </a:ln>
          </p:spPr>
          <p:txBody>
            <a:bodyPr rtlCol="0" anchor="ctr"/>
            <a:lstStyle/>
            <a:p>
              <a:endParaRPr lang="fi-FI"/>
            </a:p>
          </p:txBody>
        </p:sp>
        <p:sp>
          <p:nvSpPr>
            <p:cNvPr id="62" name="Vapaamuotoinen: Muoto 61">
              <a:extLst>
                <a:ext uri="{FF2B5EF4-FFF2-40B4-BE49-F238E27FC236}">
                  <a16:creationId xmlns:a16="http://schemas.microsoft.com/office/drawing/2014/main" id="{FD0DEE28-04E6-4380-AD1F-F217E4A87F11}"/>
                </a:ext>
              </a:extLst>
            </p:cNvPr>
            <p:cNvSpPr/>
            <p:nvPr/>
          </p:nvSpPr>
          <p:spPr>
            <a:xfrm>
              <a:off x="7033846" y="3173953"/>
              <a:ext cx="95250" cy="95250"/>
            </a:xfrm>
            <a:custGeom>
              <a:avLst/>
              <a:gdLst>
                <a:gd name="connsiteX0" fmla="*/ 80677 w 95250"/>
                <a:gd name="connsiteY0" fmla="*/ 7144 h 95250"/>
                <a:gd name="connsiteX1" fmla="*/ 80677 w 95250"/>
                <a:gd name="connsiteY1" fmla="*/ 7144 h 95250"/>
                <a:gd name="connsiteX2" fmla="*/ 73247 w 95250"/>
                <a:gd name="connsiteY2" fmla="*/ 18478 h 95250"/>
                <a:gd name="connsiteX3" fmla="*/ 72485 w 95250"/>
                <a:gd name="connsiteY3" fmla="*/ 19526 h 95250"/>
                <a:gd name="connsiteX4" fmla="*/ 70104 w 95250"/>
                <a:gd name="connsiteY4" fmla="*/ 22860 h 95250"/>
                <a:gd name="connsiteX5" fmla="*/ 68390 w 95250"/>
                <a:gd name="connsiteY5" fmla="*/ 25146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672 w 95250"/>
                <a:gd name="connsiteY12" fmla="*/ 89535 h 95250"/>
                <a:gd name="connsiteX13" fmla="*/ 77343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8"/>
                  </a:cubicBezTo>
                  <a:cubicBezTo>
                    <a:pt x="73017" y="18844"/>
                    <a:pt x="72763" y="19194"/>
                    <a:pt x="72485" y="19526"/>
                  </a:cubicBezTo>
                  <a:lnTo>
                    <a:pt x="70104" y="22860"/>
                  </a:lnTo>
                  <a:lnTo>
                    <a:pt x="68390" y="25146"/>
                  </a:lnTo>
                  <a:cubicBezTo>
                    <a:pt x="67056" y="26956"/>
                    <a:pt x="65627" y="28765"/>
                    <a:pt x="64199" y="30480"/>
                  </a:cubicBezTo>
                  <a:cubicBezTo>
                    <a:pt x="67628" y="43910"/>
                    <a:pt x="66675" y="54959"/>
                    <a:pt x="60770" y="60865"/>
                  </a:cubicBezTo>
                  <a:lnTo>
                    <a:pt x="60770" y="60865"/>
                  </a:lnTo>
                  <a:cubicBezTo>
                    <a:pt x="55055" y="66484"/>
                    <a:pt x="44006" y="67723"/>
                    <a:pt x="30480" y="64294"/>
                  </a:cubicBezTo>
                  <a:cubicBezTo>
                    <a:pt x="23081" y="70306"/>
                    <a:pt x="15285" y="75811"/>
                    <a:pt x="7144" y="80772"/>
                  </a:cubicBezTo>
                  <a:cubicBezTo>
                    <a:pt x="9239" y="81724"/>
                    <a:pt x="11240" y="82486"/>
                    <a:pt x="13335" y="83248"/>
                  </a:cubicBezTo>
                  <a:cubicBezTo>
                    <a:pt x="23328" y="87175"/>
                    <a:pt x="33938" y="89303"/>
                    <a:pt x="44672" y="89535"/>
                  </a:cubicBezTo>
                  <a:cubicBezTo>
                    <a:pt x="56778" y="90039"/>
                    <a:pt x="68570" y="85605"/>
                    <a:pt x="77343" y="77248"/>
                  </a:cubicBezTo>
                  <a:cubicBezTo>
                    <a:pt x="92297" y="62198"/>
                    <a:pt x="93345" y="36385"/>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63" name="Vapaamuotoinen: Muoto 62">
              <a:extLst>
                <a:ext uri="{FF2B5EF4-FFF2-40B4-BE49-F238E27FC236}">
                  <a16:creationId xmlns:a16="http://schemas.microsoft.com/office/drawing/2014/main" id="{B82C4AAE-B148-490F-A11C-4B8B56C7DC37}"/>
                </a:ext>
              </a:extLst>
            </p:cNvPr>
            <p:cNvSpPr/>
            <p:nvPr/>
          </p:nvSpPr>
          <p:spPr>
            <a:xfrm>
              <a:off x="6925610" y="3173572"/>
              <a:ext cx="95250" cy="95250"/>
            </a:xfrm>
            <a:custGeom>
              <a:avLst/>
              <a:gdLst>
                <a:gd name="connsiteX0" fmla="*/ 35846 w 95250"/>
                <a:gd name="connsiteY0" fmla="*/ 60960 h 95250"/>
                <a:gd name="connsiteX1" fmla="*/ 32417 w 95250"/>
                <a:gd name="connsiteY1" fmla="*/ 30671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150"/>
                    <a:pt x="28988" y="44101"/>
                    <a:pt x="32417" y="30671"/>
                  </a:cubicBezTo>
                  <a:cubicBezTo>
                    <a:pt x="26342" y="23231"/>
                    <a:pt x="20803" y="15369"/>
                    <a:pt x="15844" y="7144"/>
                  </a:cubicBezTo>
                  <a:cubicBezTo>
                    <a:pt x="3271" y="36481"/>
                    <a:pt x="4223" y="62294"/>
                    <a:pt x="19368" y="77438"/>
                  </a:cubicBezTo>
                  <a:cubicBezTo>
                    <a:pt x="34513" y="92583"/>
                    <a:pt x="60230" y="93536"/>
                    <a:pt x="89472" y="80963"/>
                  </a:cubicBezTo>
                  <a:cubicBezTo>
                    <a:pt x="81340" y="75988"/>
                    <a:pt x="73544" y="70483"/>
                    <a:pt x="66136" y="64484"/>
                  </a:cubicBezTo>
                  <a:cubicBezTo>
                    <a:pt x="52705"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64" name="Vapaamuotoinen: Muoto 63">
              <a:extLst>
                <a:ext uri="{FF2B5EF4-FFF2-40B4-BE49-F238E27FC236}">
                  <a16:creationId xmlns:a16="http://schemas.microsoft.com/office/drawing/2014/main" id="{8E4A8E77-5572-4121-A716-DF84C135078E}"/>
                </a:ext>
              </a:extLst>
            </p:cNvPr>
            <p:cNvSpPr/>
            <p:nvPr/>
          </p:nvSpPr>
          <p:spPr>
            <a:xfrm>
              <a:off x="6925990" y="3065687"/>
              <a:ext cx="200025" cy="180975"/>
            </a:xfrm>
            <a:custGeom>
              <a:avLst/>
              <a:gdLst>
                <a:gd name="connsiteX0" fmla="*/ 178818 w 200025"/>
                <a:gd name="connsiteY0" fmla="*/ 108742 h 180975"/>
                <a:gd name="connsiteX1" fmla="*/ 185009 w 200025"/>
                <a:gd name="connsiteY1" fmla="*/ 19684 h 180975"/>
                <a:gd name="connsiteX2" fmla="*/ 101951 w 200025"/>
                <a:gd name="connsiteY2" fmla="*/ 22446 h 180975"/>
                <a:gd name="connsiteX3" fmla="*/ 18988 w 200025"/>
                <a:gd name="connsiteY3" fmla="*/ 19684 h 180975"/>
                <a:gd name="connsiteX4" fmla="*/ 24608 w 200025"/>
                <a:gd name="connsiteY4" fmla="*/ 107885 h 180975"/>
                <a:gd name="connsiteX5" fmla="*/ 95760 w 200025"/>
                <a:gd name="connsiteY5" fmla="*/ 179418 h 180975"/>
                <a:gd name="connsiteX6" fmla="*/ 97856 w 200025"/>
                <a:gd name="connsiteY6" fmla="*/ 180466 h 180975"/>
                <a:gd name="connsiteX7" fmla="*/ 100618 w 200025"/>
                <a:gd name="connsiteY7" fmla="*/ 181132 h 180975"/>
                <a:gd name="connsiteX8" fmla="*/ 101951 w 200025"/>
                <a:gd name="connsiteY8" fmla="*/ 181132 h 180975"/>
                <a:gd name="connsiteX9" fmla="*/ 107952 w 200025"/>
                <a:gd name="connsiteY9" fmla="*/ 179513 h 180975"/>
                <a:gd name="connsiteX10" fmla="*/ 147576 w 200025"/>
                <a:gd name="connsiteY10" fmla="*/ 148271 h 180975"/>
                <a:gd name="connsiteX11" fmla="*/ 178818 w 200025"/>
                <a:gd name="connsiteY11" fmla="*/ 108647 h 180975"/>
                <a:gd name="connsiteX12" fmla="*/ 101951 w 200025"/>
                <a:gd name="connsiteY12" fmla="*/ 155796 h 180975"/>
                <a:gd name="connsiteX13" fmla="*/ 44801 w 200025"/>
                <a:gd name="connsiteY13" fmla="*/ 95979 h 180975"/>
                <a:gd name="connsiteX14" fmla="*/ 35276 w 200025"/>
                <a:gd name="connsiteY14" fmla="*/ 36067 h 180975"/>
                <a:gd name="connsiteX15" fmla="*/ 51564 w 200025"/>
                <a:gd name="connsiteY15" fmla="*/ 30637 h 180975"/>
                <a:gd name="connsiteX16" fmla="*/ 97379 w 200025"/>
                <a:gd name="connsiteY16" fmla="*/ 46258 h 180975"/>
                <a:gd name="connsiteX17" fmla="*/ 97379 w 200025"/>
                <a:gd name="connsiteY17" fmla="*/ 46258 h 180975"/>
                <a:gd name="connsiteX18" fmla="*/ 97379 w 200025"/>
                <a:gd name="connsiteY18" fmla="*/ 46258 h 180975"/>
                <a:gd name="connsiteX19" fmla="*/ 112714 w 200025"/>
                <a:gd name="connsiteY19" fmla="*/ 56641 h 180975"/>
                <a:gd name="connsiteX20" fmla="*/ 112714 w 200025"/>
                <a:gd name="connsiteY20" fmla="*/ 56641 h 180975"/>
                <a:gd name="connsiteX21" fmla="*/ 125668 w 200025"/>
                <a:gd name="connsiteY21" fmla="*/ 67594 h 180975"/>
                <a:gd name="connsiteX22" fmla="*/ 127288 w 200025"/>
                <a:gd name="connsiteY22" fmla="*/ 69118 h 180975"/>
                <a:gd name="connsiteX23" fmla="*/ 127859 w 200025"/>
                <a:gd name="connsiteY23" fmla="*/ 69690 h 180975"/>
                <a:gd name="connsiteX24" fmla="*/ 131574 w 200025"/>
                <a:gd name="connsiteY24" fmla="*/ 73214 h 180975"/>
                <a:gd name="connsiteX25" fmla="*/ 148433 w 200025"/>
                <a:gd name="connsiteY25" fmla="*/ 92264 h 180975"/>
                <a:gd name="connsiteX26" fmla="*/ 149386 w 200025"/>
                <a:gd name="connsiteY26" fmla="*/ 90645 h 180975"/>
                <a:gd name="connsiteX27" fmla="*/ 159577 w 200025"/>
                <a:gd name="connsiteY27" fmla="*/ 69214 h 180975"/>
                <a:gd name="connsiteX28" fmla="*/ 148052 w 200025"/>
                <a:gd name="connsiteY28" fmla="*/ 56736 h 180975"/>
                <a:gd name="connsiteX29" fmla="*/ 146147 w 200025"/>
                <a:gd name="connsiteY29" fmla="*/ 54831 h 180975"/>
                <a:gd name="connsiteX30" fmla="*/ 142718 w 200025"/>
                <a:gd name="connsiteY30" fmla="*/ 51592 h 180975"/>
                <a:gd name="connsiteX31" fmla="*/ 140908 w 200025"/>
                <a:gd name="connsiteY31" fmla="*/ 49878 h 180975"/>
                <a:gd name="connsiteX32" fmla="*/ 136527 w 200025"/>
                <a:gd name="connsiteY32" fmla="*/ 46068 h 180975"/>
                <a:gd name="connsiteX33" fmla="*/ 135955 w 200025"/>
                <a:gd name="connsiteY33" fmla="*/ 45496 h 180975"/>
                <a:gd name="connsiteX34" fmla="*/ 135955 w 200025"/>
                <a:gd name="connsiteY34" fmla="*/ 45496 h 180975"/>
                <a:gd name="connsiteX35" fmla="*/ 125478 w 200025"/>
                <a:gd name="connsiteY35" fmla="*/ 37019 h 180975"/>
                <a:gd name="connsiteX36" fmla="*/ 169007 w 200025"/>
                <a:gd name="connsiteY36" fmla="*/ 36067 h 180975"/>
                <a:gd name="connsiteX37" fmla="*/ 159482 w 200025"/>
                <a:gd name="connsiteY37" fmla="*/ 96646 h 180975"/>
                <a:gd name="connsiteX38" fmla="*/ 131669 w 200025"/>
                <a:gd name="connsiteY38" fmla="*/ 131793 h 180975"/>
                <a:gd name="connsiteX39" fmla="*/ 102523 w 200025"/>
                <a:gd name="connsiteY39" fmla="*/ 15579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18" y="108742"/>
                  </a:moveTo>
                  <a:cubicBezTo>
                    <a:pt x="200821" y="72071"/>
                    <a:pt x="203202" y="37876"/>
                    <a:pt x="185009" y="19684"/>
                  </a:cubicBezTo>
                  <a:cubicBezTo>
                    <a:pt x="166816" y="1491"/>
                    <a:pt x="136336" y="3682"/>
                    <a:pt x="101951" y="22446"/>
                  </a:cubicBezTo>
                  <a:cubicBezTo>
                    <a:pt x="67566" y="3396"/>
                    <a:pt x="36229" y="2539"/>
                    <a:pt x="18988" y="19684"/>
                  </a:cubicBezTo>
                  <a:cubicBezTo>
                    <a:pt x="1748" y="36829"/>
                    <a:pt x="3082" y="71500"/>
                    <a:pt x="24608" y="107885"/>
                  </a:cubicBezTo>
                  <a:cubicBezTo>
                    <a:pt x="42254" y="137084"/>
                    <a:pt x="66656" y="161617"/>
                    <a:pt x="95760" y="179418"/>
                  </a:cubicBezTo>
                  <a:cubicBezTo>
                    <a:pt x="96408" y="179860"/>
                    <a:pt x="97113" y="180213"/>
                    <a:pt x="97856" y="180466"/>
                  </a:cubicBezTo>
                  <a:cubicBezTo>
                    <a:pt x="98738" y="180825"/>
                    <a:pt x="99669" y="181050"/>
                    <a:pt x="100618" y="181132"/>
                  </a:cubicBezTo>
                  <a:lnTo>
                    <a:pt x="101951" y="181132"/>
                  </a:lnTo>
                  <a:cubicBezTo>
                    <a:pt x="104063" y="181162"/>
                    <a:pt x="106142" y="180602"/>
                    <a:pt x="107952" y="179513"/>
                  </a:cubicBezTo>
                  <a:cubicBezTo>
                    <a:pt x="122398" y="170773"/>
                    <a:pt x="135707" y="160279"/>
                    <a:pt x="147576" y="148271"/>
                  </a:cubicBezTo>
                  <a:cubicBezTo>
                    <a:pt x="159540" y="136363"/>
                    <a:pt x="170030" y="123060"/>
                    <a:pt x="178818" y="108647"/>
                  </a:cubicBezTo>
                  <a:moveTo>
                    <a:pt x="101951" y="155796"/>
                  </a:moveTo>
                  <a:cubicBezTo>
                    <a:pt x="78826" y="140193"/>
                    <a:pt x="59334" y="119791"/>
                    <a:pt x="44801" y="95979"/>
                  </a:cubicBezTo>
                  <a:cubicBezTo>
                    <a:pt x="29466" y="69976"/>
                    <a:pt x="25751" y="45973"/>
                    <a:pt x="35276" y="36067"/>
                  </a:cubicBezTo>
                  <a:cubicBezTo>
                    <a:pt x="39757" y="32145"/>
                    <a:pt x="45626" y="30189"/>
                    <a:pt x="51564" y="30637"/>
                  </a:cubicBezTo>
                  <a:cubicBezTo>
                    <a:pt x="67905" y="31916"/>
                    <a:pt x="83661" y="37288"/>
                    <a:pt x="97379" y="46258"/>
                  </a:cubicBezTo>
                  <a:cubicBezTo>
                    <a:pt x="97379" y="46258"/>
                    <a:pt x="96903" y="46258"/>
                    <a:pt x="97379" y="46258"/>
                  </a:cubicBezTo>
                  <a:lnTo>
                    <a:pt x="97379" y="46258"/>
                  </a:lnTo>
                  <a:cubicBezTo>
                    <a:pt x="102237" y="49306"/>
                    <a:pt x="107952" y="53021"/>
                    <a:pt x="112714" y="56641"/>
                  </a:cubicBezTo>
                  <a:lnTo>
                    <a:pt x="112714" y="56641"/>
                  </a:lnTo>
                  <a:cubicBezTo>
                    <a:pt x="117096" y="60069"/>
                    <a:pt x="121477" y="63689"/>
                    <a:pt x="125668" y="67594"/>
                  </a:cubicBezTo>
                  <a:lnTo>
                    <a:pt x="127288" y="69118"/>
                  </a:lnTo>
                  <a:lnTo>
                    <a:pt x="127859" y="69690"/>
                  </a:lnTo>
                  <a:lnTo>
                    <a:pt x="131574" y="73214"/>
                  </a:lnTo>
                  <a:cubicBezTo>
                    <a:pt x="137601" y="79192"/>
                    <a:pt x="143233" y="85555"/>
                    <a:pt x="148433" y="92264"/>
                  </a:cubicBezTo>
                  <a:lnTo>
                    <a:pt x="149386" y="90645"/>
                  </a:lnTo>
                  <a:cubicBezTo>
                    <a:pt x="153554" y="83894"/>
                    <a:pt x="156972" y="76708"/>
                    <a:pt x="159577" y="69214"/>
                  </a:cubicBezTo>
                  <a:cubicBezTo>
                    <a:pt x="155958" y="64927"/>
                    <a:pt x="152148" y="60736"/>
                    <a:pt x="148052" y="56736"/>
                  </a:cubicBezTo>
                  <a:lnTo>
                    <a:pt x="146147" y="54831"/>
                  </a:lnTo>
                  <a:lnTo>
                    <a:pt x="142718" y="51592"/>
                  </a:lnTo>
                  <a:lnTo>
                    <a:pt x="140908" y="49878"/>
                  </a:lnTo>
                  <a:lnTo>
                    <a:pt x="136527" y="46068"/>
                  </a:lnTo>
                  <a:lnTo>
                    <a:pt x="135955" y="45496"/>
                  </a:lnTo>
                  <a:lnTo>
                    <a:pt x="135955" y="45496"/>
                  </a:lnTo>
                  <a:cubicBezTo>
                    <a:pt x="132526" y="42544"/>
                    <a:pt x="129002" y="39686"/>
                    <a:pt x="125478" y="37019"/>
                  </a:cubicBezTo>
                  <a:cubicBezTo>
                    <a:pt x="144528" y="29018"/>
                    <a:pt x="161197" y="28351"/>
                    <a:pt x="169007" y="36067"/>
                  </a:cubicBezTo>
                  <a:cubicBezTo>
                    <a:pt x="178532" y="46068"/>
                    <a:pt x="175103" y="70357"/>
                    <a:pt x="159482" y="96646"/>
                  </a:cubicBezTo>
                  <a:cubicBezTo>
                    <a:pt x="151697" y="109464"/>
                    <a:pt x="142355" y="121270"/>
                    <a:pt x="131669" y="131793"/>
                  </a:cubicBezTo>
                  <a:cubicBezTo>
                    <a:pt x="122783" y="140751"/>
                    <a:pt x="113018" y="148792"/>
                    <a:pt x="102523" y="155796"/>
                  </a:cubicBezTo>
                </a:path>
              </a:pathLst>
            </a:custGeom>
            <a:solidFill>
              <a:srgbClr val="FFFFFF"/>
            </a:solidFill>
            <a:ln w="9525" cap="flat">
              <a:noFill/>
              <a:prstDash val="solid"/>
              <a:miter/>
            </a:ln>
          </p:spPr>
          <p:txBody>
            <a:bodyPr rtlCol="0" anchor="ctr"/>
            <a:lstStyle/>
            <a:p>
              <a:endParaRPr lang="fi-FI"/>
            </a:p>
          </p:txBody>
        </p:sp>
        <p:sp>
          <p:nvSpPr>
            <p:cNvPr id="65" name="Vapaamuotoinen: Muoto 64">
              <a:extLst>
                <a:ext uri="{FF2B5EF4-FFF2-40B4-BE49-F238E27FC236}">
                  <a16:creationId xmlns:a16="http://schemas.microsoft.com/office/drawing/2014/main" id="{0628C7F8-CA0C-4FF3-9347-6764225E6490}"/>
                </a:ext>
              </a:extLst>
            </p:cNvPr>
            <p:cNvSpPr/>
            <p:nvPr/>
          </p:nvSpPr>
          <p:spPr>
            <a:xfrm>
              <a:off x="7244674" y="2847380"/>
              <a:ext cx="95250" cy="95250"/>
            </a:xfrm>
            <a:custGeom>
              <a:avLst/>
              <a:gdLst>
                <a:gd name="connsiteX0" fmla="*/ 93782 w 95250"/>
                <a:gd name="connsiteY0" fmla="*/ 26345 h 95250"/>
                <a:gd name="connsiteX1" fmla="*/ 26345 w 95250"/>
                <a:gd name="connsiteY1" fmla="*/ 93591 h 95250"/>
                <a:gd name="connsiteX2" fmla="*/ 10438 w 95250"/>
                <a:gd name="connsiteY2" fmla="*/ 93591 h 95250"/>
                <a:gd name="connsiteX3" fmla="*/ 10438 w 95250"/>
                <a:gd name="connsiteY3" fmla="*/ 77685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782" y="26345"/>
                  </a:moveTo>
                  <a:lnTo>
                    <a:pt x="26345" y="93591"/>
                  </a:lnTo>
                  <a:cubicBezTo>
                    <a:pt x="21952" y="97984"/>
                    <a:pt x="14831" y="97984"/>
                    <a:pt x="10438" y="93591"/>
                  </a:cubicBezTo>
                  <a:cubicBezTo>
                    <a:pt x="6046" y="89199"/>
                    <a:pt x="6046" y="82077"/>
                    <a:pt x="10438" y="77685"/>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66" name="Vapaamuotoinen: Muoto 65">
              <a:extLst>
                <a:ext uri="{FF2B5EF4-FFF2-40B4-BE49-F238E27FC236}">
                  <a16:creationId xmlns:a16="http://schemas.microsoft.com/office/drawing/2014/main" id="{360FAF59-1B00-468A-AF7A-37E8F221A539}"/>
                </a:ext>
              </a:extLst>
            </p:cNvPr>
            <p:cNvSpPr/>
            <p:nvPr/>
          </p:nvSpPr>
          <p:spPr>
            <a:xfrm>
              <a:off x="7246389" y="3389162"/>
              <a:ext cx="95250" cy="95250"/>
            </a:xfrm>
            <a:custGeom>
              <a:avLst/>
              <a:gdLst>
                <a:gd name="connsiteX0" fmla="*/ 93591 w 95250"/>
                <a:gd name="connsiteY0" fmla="*/ 93496 h 95250"/>
                <a:gd name="connsiteX1" fmla="*/ 77832 w 95250"/>
                <a:gd name="connsiteY1" fmla="*/ 93643 h 95250"/>
                <a:gd name="connsiteX2" fmla="*/ 77685 w 95250"/>
                <a:gd name="connsiteY2" fmla="*/ 93496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685 h 95250"/>
                <a:gd name="connsiteX7" fmla="*/ 93603 w 95250"/>
                <a:gd name="connsiteY7" fmla="*/ 93580 h 95250"/>
                <a:gd name="connsiteX8" fmla="*/ 93591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496"/>
                  </a:moveTo>
                  <a:cubicBezTo>
                    <a:pt x="89280" y="97889"/>
                    <a:pt x="82224" y="97955"/>
                    <a:pt x="77832" y="93643"/>
                  </a:cubicBezTo>
                  <a:cubicBezTo>
                    <a:pt x="77782" y="93595"/>
                    <a:pt x="77733" y="93546"/>
                    <a:pt x="77685" y="93496"/>
                  </a:cubicBezTo>
                  <a:lnTo>
                    <a:pt x="10438" y="26345"/>
                  </a:lnTo>
                  <a:cubicBezTo>
                    <a:pt x="6046" y="21953"/>
                    <a:pt x="6046" y="14831"/>
                    <a:pt x="10438" y="10438"/>
                  </a:cubicBezTo>
                  <a:cubicBezTo>
                    <a:pt x="14831" y="6046"/>
                    <a:pt x="21952" y="6046"/>
                    <a:pt x="26345" y="10438"/>
                  </a:cubicBezTo>
                  <a:lnTo>
                    <a:pt x="93591" y="77685"/>
                  </a:lnTo>
                  <a:cubicBezTo>
                    <a:pt x="97984" y="82071"/>
                    <a:pt x="97989" y="89187"/>
                    <a:pt x="93603" y="93580"/>
                  </a:cubicBezTo>
                  <a:cubicBezTo>
                    <a:pt x="93599" y="93584"/>
                    <a:pt x="93595" y="93588"/>
                    <a:pt x="93591" y="93591"/>
                  </a:cubicBezTo>
                </a:path>
              </a:pathLst>
            </a:custGeom>
            <a:solidFill>
              <a:srgbClr val="FFFFFF"/>
            </a:solidFill>
            <a:ln w="9525" cap="flat">
              <a:noFill/>
              <a:prstDash val="solid"/>
              <a:miter/>
            </a:ln>
          </p:spPr>
          <p:txBody>
            <a:bodyPr rtlCol="0" anchor="ctr"/>
            <a:lstStyle/>
            <a:p>
              <a:endParaRPr lang="fi-FI"/>
            </a:p>
          </p:txBody>
        </p:sp>
        <p:sp>
          <p:nvSpPr>
            <p:cNvPr id="67" name="Vapaamuotoinen: Muoto 66">
              <a:extLst>
                <a:ext uri="{FF2B5EF4-FFF2-40B4-BE49-F238E27FC236}">
                  <a16:creationId xmlns:a16="http://schemas.microsoft.com/office/drawing/2014/main" id="{2FA12FD3-E822-4968-940B-23A78609EDBF}"/>
                </a:ext>
              </a:extLst>
            </p:cNvPr>
            <p:cNvSpPr/>
            <p:nvPr/>
          </p:nvSpPr>
          <p:spPr>
            <a:xfrm>
              <a:off x="7512192" y="3642202"/>
              <a:ext cx="57150" cy="57150"/>
            </a:xfrm>
            <a:custGeom>
              <a:avLst/>
              <a:gdLst>
                <a:gd name="connsiteX0" fmla="*/ 30766 w 57150"/>
                <a:gd name="connsiteY0" fmla="*/ 7144 h 57150"/>
                <a:gd name="connsiteX1" fmla="*/ 18669 w 57150"/>
                <a:gd name="connsiteY1" fmla="*/ 18383 h 57150"/>
                <a:gd name="connsiteX2" fmla="*/ 7144 w 57150"/>
                <a:gd name="connsiteY2" fmla="*/ 30766 h 57150"/>
                <a:gd name="connsiteX3" fmla="*/ 16669 w 57150"/>
                <a:gd name="connsiteY3" fmla="*/ 51626 h 57150"/>
                <a:gd name="connsiteX4" fmla="*/ 18002 w 57150"/>
                <a:gd name="connsiteY4" fmla="*/ 53912 h 57150"/>
                <a:gd name="connsiteX5" fmla="*/ 34861 w 57150"/>
                <a:gd name="connsiteY5" fmla="*/ 34862 h 57150"/>
                <a:gd name="connsiteX6" fmla="*/ 53911 w 57150"/>
                <a:gd name="connsiteY6" fmla="*/ 18288 h 57150"/>
                <a:gd name="connsiteX7" fmla="*/ 51816 w 57150"/>
                <a:gd name="connsiteY7" fmla="*/ 17145 h 57150"/>
                <a:gd name="connsiteX8" fmla="*/ 30671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669" y="14383"/>
                    <a:pt x="18669" y="18383"/>
                  </a:cubicBezTo>
                  <a:cubicBezTo>
                    <a:pt x="14669" y="22384"/>
                    <a:pt x="10763" y="26575"/>
                    <a:pt x="7144" y="30766"/>
                  </a:cubicBezTo>
                  <a:cubicBezTo>
                    <a:pt x="9527" y="38054"/>
                    <a:pt x="12722" y="45051"/>
                    <a:pt x="16669" y="51626"/>
                  </a:cubicBezTo>
                  <a:cubicBezTo>
                    <a:pt x="16669" y="52388"/>
                    <a:pt x="17621" y="53150"/>
                    <a:pt x="18002" y="53912"/>
                  </a:cubicBezTo>
                  <a:cubicBezTo>
                    <a:pt x="23203" y="47203"/>
                    <a:pt x="28834" y="40839"/>
                    <a:pt x="34861" y="34862"/>
                  </a:cubicBezTo>
                  <a:cubicBezTo>
                    <a:pt x="40861" y="28946"/>
                    <a:pt x="47223" y="23411"/>
                    <a:pt x="53911" y="18288"/>
                  </a:cubicBezTo>
                  <a:lnTo>
                    <a:pt x="51816" y="17145"/>
                  </a:lnTo>
                  <a:cubicBezTo>
                    <a:pt x="45133" y="13215"/>
                    <a:pt x="38043" y="10021"/>
                    <a:pt x="30671" y="7620"/>
                  </a:cubicBezTo>
                </a:path>
              </a:pathLst>
            </a:custGeom>
            <a:solidFill>
              <a:srgbClr val="FFFFFF"/>
            </a:solidFill>
            <a:ln w="9525" cap="flat">
              <a:noFill/>
              <a:prstDash val="solid"/>
              <a:miter/>
            </a:ln>
          </p:spPr>
          <p:txBody>
            <a:bodyPr rtlCol="0" anchor="ctr"/>
            <a:lstStyle/>
            <a:p>
              <a:endParaRPr lang="fi-FI"/>
            </a:p>
          </p:txBody>
        </p:sp>
        <p:sp>
          <p:nvSpPr>
            <p:cNvPr id="68" name="Vapaamuotoinen: Muoto 67">
              <a:extLst>
                <a:ext uri="{FF2B5EF4-FFF2-40B4-BE49-F238E27FC236}">
                  <a16:creationId xmlns:a16="http://schemas.microsoft.com/office/drawing/2014/main" id="{400EE365-BB64-4159-9D91-11FBC7BF7AD7}"/>
                </a:ext>
              </a:extLst>
            </p:cNvPr>
            <p:cNvSpPr/>
            <p:nvPr/>
          </p:nvSpPr>
          <p:spPr>
            <a:xfrm>
              <a:off x="7582296" y="3712020"/>
              <a:ext cx="95250" cy="95250"/>
            </a:xfrm>
            <a:custGeom>
              <a:avLst/>
              <a:gdLst>
                <a:gd name="connsiteX0" fmla="*/ 80772 w 95250"/>
                <a:gd name="connsiteY0" fmla="*/ 7144 h 95250"/>
                <a:gd name="connsiteX1" fmla="*/ 80772 w 95250"/>
                <a:gd name="connsiteY1" fmla="*/ 7144 h 95250"/>
                <a:gd name="connsiteX2" fmla="*/ 73342 w 95250"/>
                <a:gd name="connsiteY2" fmla="*/ 18479 h 95250"/>
                <a:gd name="connsiteX3" fmla="*/ 72580 w 95250"/>
                <a:gd name="connsiteY3" fmla="*/ 19526 h 95250"/>
                <a:gd name="connsiteX4" fmla="*/ 70199 w 95250"/>
                <a:gd name="connsiteY4" fmla="*/ 22860 h 95250"/>
                <a:gd name="connsiteX5" fmla="*/ 68485 w 95250"/>
                <a:gd name="connsiteY5" fmla="*/ 25146 h 95250"/>
                <a:gd name="connsiteX6" fmla="*/ 64294 w 95250"/>
                <a:gd name="connsiteY6" fmla="*/ 30480 h 95250"/>
                <a:gd name="connsiteX7" fmla="*/ 60769 w 95250"/>
                <a:gd name="connsiteY7" fmla="*/ 60865 h 95250"/>
                <a:gd name="connsiteX8" fmla="*/ 60769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577 w 95250"/>
                <a:gd name="connsiteY12" fmla="*/ 89535 h 95250"/>
                <a:gd name="connsiteX13" fmla="*/ 77248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0954"/>
                    <a:pt x="75914" y="14764"/>
                    <a:pt x="73342" y="18479"/>
                  </a:cubicBezTo>
                  <a:cubicBezTo>
                    <a:pt x="73113" y="18845"/>
                    <a:pt x="72858" y="19195"/>
                    <a:pt x="72580" y="19526"/>
                  </a:cubicBezTo>
                  <a:lnTo>
                    <a:pt x="70199" y="22860"/>
                  </a:lnTo>
                  <a:lnTo>
                    <a:pt x="68485" y="25146"/>
                  </a:lnTo>
                  <a:cubicBezTo>
                    <a:pt x="67056" y="26956"/>
                    <a:pt x="65723" y="28765"/>
                    <a:pt x="64294" y="30480"/>
                  </a:cubicBezTo>
                  <a:cubicBezTo>
                    <a:pt x="67723" y="43910"/>
                    <a:pt x="66770" y="54959"/>
                    <a:pt x="60769" y="60865"/>
                  </a:cubicBezTo>
                  <a:lnTo>
                    <a:pt x="60769" y="60865"/>
                  </a:lnTo>
                  <a:cubicBezTo>
                    <a:pt x="54959" y="66484"/>
                    <a:pt x="44006" y="67723"/>
                    <a:pt x="30480" y="64294"/>
                  </a:cubicBezTo>
                  <a:cubicBezTo>
                    <a:pt x="23064" y="70284"/>
                    <a:pt x="15269" y="75788"/>
                    <a:pt x="7144" y="80772"/>
                  </a:cubicBezTo>
                  <a:cubicBezTo>
                    <a:pt x="9239" y="81724"/>
                    <a:pt x="11240" y="82487"/>
                    <a:pt x="13335" y="83248"/>
                  </a:cubicBezTo>
                  <a:cubicBezTo>
                    <a:pt x="23296" y="87174"/>
                    <a:pt x="33873" y="89302"/>
                    <a:pt x="44577" y="89535"/>
                  </a:cubicBezTo>
                  <a:cubicBezTo>
                    <a:pt x="56685" y="90050"/>
                    <a:pt x="68480" y="85614"/>
                    <a:pt x="77248" y="77248"/>
                  </a:cubicBezTo>
                  <a:cubicBezTo>
                    <a:pt x="92297" y="62198"/>
                    <a:pt x="93250"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69" name="Vapaamuotoinen: Muoto 68">
              <a:extLst>
                <a:ext uri="{FF2B5EF4-FFF2-40B4-BE49-F238E27FC236}">
                  <a16:creationId xmlns:a16="http://schemas.microsoft.com/office/drawing/2014/main" id="{B54E64A8-27C9-4EC0-8D88-01F70E78E54D}"/>
                </a:ext>
              </a:extLst>
            </p:cNvPr>
            <p:cNvSpPr/>
            <p:nvPr/>
          </p:nvSpPr>
          <p:spPr>
            <a:xfrm>
              <a:off x="7474241" y="3711735"/>
              <a:ext cx="95250" cy="95250"/>
            </a:xfrm>
            <a:custGeom>
              <a:avLst/>
              <a:gdLst>
                <a:gd name="connsiteX0" fmla="*/ 35665 w 95250"/>
                <a:gd name="connsiteY0" fmla="*/ 60960 h 95250"/>
                <a:gd name="connsiteX1" fmla="*/ 32236 w 95250"/>
                <a:gd name="connsiteY1" fmla="*/ 30671 h 95250"/>
                <a:gd name="connsiteX2" fmla="*/ 15853 w 95250"/>
                <a:gd name="connsiteY2" fmla="*/ 7144 h 95250"/>
                <a:gd name="connsiteX3" fmla="*/ 19282 w 95250"/>
                <a:gd name="connsiteY3" fmla="*/ 77438 h 95250"/>
                <a:gd name="connsiteX4" fmla="*/ 89481 w 95250"/>
                <a:gd name="connsiteY4" fmla="*/ 80963 h 95250"/>
                <a:gd name="connsiteX5" fmla="*/ 66145 w 95250"/>
                <a:gd name="connsiteY5" fmla="*/ 64484 h 95250"/>
                <a:gd name="connsiteX6" fmla="*/ 35760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665" y="60960"/>
                  </a:moveTo>
                  <a:cubicBezTo>
                    <a:pt x="29855" y="55150"/>
                    <a:pt x="28902" y="44005"/>
                    <a:pt x="32236" y="30671"/>
                  </a:cubicBezTo>
                  <a:cubicBezTo>
                    <a:pt x="26244" y="23211"/>
                    <a:pt x="20770" y="15351"/>
                    <a:pt x="15853" y="7144"/>
                  </a:cubicBezTo>
                  <a:cubicBezTo>
                    <a:pt x="3280" y="36481"/>
                    <a:pt x="4232" y="62294"/>
                    <a:pt x="19282" y="77438"/>
                  </a:cubicBezTo>
                  <a:cubicBezTo>
                    <a:pt x="34331" y="92583"/>
                    <a:pt x="60239" y="93440"/>
                    <a:pt x="89481" y="80963"/>
                  </a:cubicBezTo>
                  <a:cubicBezTo>
                    <a:pt x="81340" y="76001"/>
                    <a:pt x="73544" y="70496"/>
                    <a:pt x="66145" y="64484"/>
                  </a:cubicBezTo>
                  <a:cubicBezTo>
                    <a:pt x="52715" y="67913"/>
                    <a:pt x="41666" y="66865"/>
                    <a:pt x="35760" y="60960"/>
                  </a:cubicBezTo>
                </a:path>
              </a:pathLst>
            </a:custGeom>
            <a:solidFill>
              <a:srgbClr val="FFFFFF"/>
            </a:solidFill>
            <a:ln w="9525" cap="flat">
              <a:noFill/>
              <a:prstDash val="solid"/>
              <a:miter/>
            </a:ln>
          </p:spPr>
          <p:txBody>
            <a:bodyPr rtlCol="0" anchor="ctr"/>
            <a:lstStyle/>
            <a:p>
              <a:endParaRPr lang="fi-FI"/>
            </a:p>
          </p:txBody>
        </p:sp>
        <p:sp>
          <p:nvSpPr>
            <p:cNvPr id="70" name="Vapaamuotoinen: Muoto 69">
              <a:extLst>
                <a:ext uri="{FF2B5EF4-FFF2-40B4-BE49-F238E27FC236}">
                  <a16:creationId xmlns:a16="http://schemas.microsoft.com/office/drawing/2014/main" id="{150943EB-85F8-481C-9694-6A28066D302B}"/>
                </a:ext>
              </a:extLst>
            </p:cNvPr>
            <p:cNvSpPr/>
            <p:nvPr/>
          </p:nvSpPr>
          <p:spPr>
            <a:xfrm>
              <a:off x="7474480" y="3603754"/>
              <a:ext cx="200025" cy="180975"/>
            </a:xfrm>
            <a:custGeom>
              <a:avLst/>
              <a:gdLst>
                <a:gd name="connsiteX0" fmla="*/ 178872 w 200025"/>
                <a:gd name="connsiteY0" fmla="*/ 108742 h 180975"/>
                <a:gd name="connsiteX1" fmla="*/ 184968 w 200025"/>
                <a:gd name="connsiteY1" fmla="*/ 19683 h 180975"/>
                <a:gd name="connsiteX2" fmla="*/ 102005 w 200025"/>
                <a:gd name="connsiteY2" fmla="*/ 22446 h 180975"/>
                <a:gd name="connsiteX3" fmla="*/ 18947 w 200025"/>
                <a:gd name="connsiteY3" fmla="*/ 19683 h 180975"/>
                <a:gd name="connsiteX4" fmla="*/ 24662 w 200025"/>
                <a:gd name="connsiteY4" fmla="*/ 107885 h 180975"/>
                <a:gd name="connsiteX5" fmla="*/ 56381 w 200025"/>
                <a:gd name="connsiteY5" fmla="*/ 148366 h 180975"/>
                <a:gd name="connsiteX6" fmla="*/ 95719 w 200025"/>
                <a:gd name="connsiteY6" fmla="*/ 179418 h 180975"/>
                <a:gd name="connsiteX7" fmla="*/ 97814 w 200025"/>
                <a:gd name="connsiteY7" fmla="*/ 180466 h 180975"/>
                <a:gd name="connsiteX8" fmla="*/ 100672 w 200025"/>
                <a:gd name="connsiteY8" fmla="*/ 181132 h 180975"/>
                <a:gd name="connsiteX9" fmla="*/ 102005 w 200025"/>
                <a:gd name="connsiteY9" fmla="*/ 181132 h 180975"/>
                <a:gd name="connsiteX10" fmla="*/ 108006 w 200025"/>
                <a:gd name="connsiteY10" fmla="*/ 179513 h 180975"/>
                <a:gd name="connsiteX11" fmla="*/ 178872 w 200025"/>
                <a:gd name="connsiteY11" fmla="*/ 108647 h 180975"/>
                <a:gd name="connsiteX12" fmla="*/ 102005 w 200025"/>
                <a:gd name="connsiteY12" fmla="*/ 155796 h 180975"/>
                <a:gd name="connsiteX13" fmla="*/ 72764 w 200025"/>
                <a:gd name="connsiteY13" fmla="*/ 131888 h 180975"/>
                <a:gd name="connsiteX14" fmla="*/ 44189 w 200025"/>
                <a:gd name="connsiteY14" fmla="*/ 96074 h 180975"/>
                <a:gd name="connsiteX15" fmla="*/ 34664 w 200025"/>
                <a:gd name="connsiteY15" fmla="*/ 36162 h 180975"/>
                <a:gd name="connsiteX16" fmla="*/ 51809 w 200025"/>
                <a:gd name="connsiteY16" fmla="*/ 30828 h 180975"/>
                <a:gd name="connsiteX17" fmla="*/ 96957 w 200025"/>
                <a:gd name="connsiteY17" fmla="*/ 46354 h 180975"/>
                <a:gd name="connsiteX18" fmla="*/ 96957 w 200025"/>
                <a:gd name="connsiteY18" fmla="*/ 46354 h 180975"/>
                <a:gd name="connsiteX19" fmla="*/ 96957 w 200025"/>
                <a:gd name="connsiteY19" fmla="*/ 46354 h 180975"/>
                <a:gd name="connsiteX20" fmla="*/ 112197 w 200025"/>
                <a:gd name="connsiteY20" fmla="*/ 56736 h 180975"/>
                <a:gd name="connsiteX21" fmla="*/ 112197 w 200025"/>
                <a:gd name="connsiteY21" fmla="*/ 56736 h 180975"/>
                <a:gd name="connsiteX22" fmla="*/ 125246 w 200025"/>
                <a:gd name="connsiteY22" fmla="*/ 67690 h 180975"/>
                <a:gd name="connsiteX23" fmla="*/ 126866 w 200025"/>
                <a:gd name="connsiteY23" fmla="*/ 69214 h 180975"/>
                <a:gd name="connsiteX24" fmla="*/ 127437 w 200025"/>
                <a:gd name="connsiteY24" fmla="*/ 69785 h 180975"/>
                <a:gd name="connsiteX25" fmla="*/ 131152 w 200025"/>
                <a:gd name="connsiteY25" fmla="*/ 73309 h 180975"/>
                <a:gd name="connsiteX26" fmla="*/ 147916 w 200025"/>
                <a:gd name="connsiteY26" fmla="*/ 92359 h 180975"/>
                <a:gd name="connsiteX27" fmla="*/ 148964 w 200025"/>
                <a:gd name="connsiteY27" fmla="*/ 90740 h 180975"/>
                <a:gd name="connsiteX28" fmla="*/ 159155 w 200025"/>
                <a:gd name="connsiteY28" fmla="*/ 69309 h 180975"/>
                <a:gd name="connsiteX29" fmla="*/ 147630 w 200025"/>
                <a:gd name="connsiteY29" fmla="*/ 56831 h 180975"/>
                <a:gd name="connsiteX30" fmla="*/ 145630 w 200025"/>
                <a:gd name="connsiteY30" fmla="*/ 54926 h 180975"/>
                <a:gd name="connsiteX31" fmla="*/ 142201 w 200025"/>
                <a:gd name="connsiteY31" fmla="*/ 51688 h 180975"/>
                <a:gd name="connsiteX32" fmla="*/ 140391 w 200025"/>
                <a:gd name="connsiteY32" fmla="*/ 49973 h 180975"/>
                <a:gd name="connsiteX33" fmla="*/ 136105 w 200025"/>
                <a:gd name="connsiteY33" fmla="*/ 46163 h 180975"/>
                <a:gd name="connsiteX34" fmla="*/ 135438 w 200025"/>
                <a:gd name="connsiteY34" fmla="*/ 45591 h 180975"/>
                <a:gd name="connsiteX35" fmla="*/ 135438 w 200025"/>
                <a:gd name="connsiteY35" fmla="*/ 45591 h 180975"/>
                <a:gd name="connsiteX36" fmla="*/ 125056 w 200025"/>
                <a:gd name="connsiteY36" fmla="*/ 37114 h 180975"/>
                <a:gd name="connsiteX37" fmla="*/ 168490 w 200025"/>
                <a:gd name="connsiteY37" fmla="*/ 36162 h 180975"/>
                <a:gd name="connsiteX38" fmla="*/ 158965 w 200025"/>
                <a:gd name="connsiteY38" fmla="*/ 96741 h 180975"/>
                <a:gd name="connsiteX39" fmla="*/ 131247 w 200025"/>
                <a:gd name="connsiteY39" fmla="*/ 131888 h 180975"/>
                <a:gd name="connsiteX40" fmla="*/ 102101 w 200025"/>
                <a:gd name="connsiteY40" fmla="*/ 15589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72" y="108742"/>
                  </a:moveTo>
                  <a:cubicBezTo>
                    <a:pt x="200875" y="72071"/>
                    <a:pt x="203161" y="37876"/>
                    <a:pt x="184968" y="19683"/>
                  </a:cubicBezTo>
                  <a:cubicBezTo>
                    <a:pt x="166775" y="1491"/>
                    <a:pt x="136391" y="3682"/>
                    <a:pt x="102005" y="22446"/>
                  </a:cubicBezTo>
                  <a:cubicBezTo>
                    <a:pt x="67620" y="3396"/>
                    <a:pt x="36188" y="2539"/>
                    <a:pt x="18947" y="19683"/>
                  </a:cubicBezTo>
                  <a:cubicBezTo>
                    <a:pt x="1707" y="36829"/>
                    <a:pt x="3136" y="71499"/>
                    <a:pt x="24662" y="107885"/>
                  </a:cubicBezTo>
                  <a:cubicBezTo>
                    <a:pt x="33518" y="122640"/>
                    <a:pt x="44173" y="136238"/>
                    <a:pt x="56381" y="148366"/>
                  </a:cubicBezTo>
                  <a:cubicBezTo>
                    <a:pt x="68218" y="160238"/>
                    <a:pt x="81423" y="170661"/>
                    <a:pt x="95719" y="179418"/>
                  </a:cubicBezTo>
                  <a:cubicBezTo>
                    <a:pt x="96377" y="179842"/>
                    <a:pt x="97080" y="180194"/>
                    <a:pt x="97814" y="180466"/>
                  </a:cubicBezTo>
                  <a:cubicBezTo>
                    <a:pt x="98730" y="180822"/>
                    <a:pt x="99693" y="181046"/>
                    <a:pt x="100672" y="181132"/>
                  </a:cubicBezTo>
                  <a:lnTo>
                    <a:pt x="102005" y="181132"/>
                  </a:lnTo>
                  <a:cubicBezTo>
                    <a:pt x="104116" y="181147"/>
                    <a:pt x="106190" y="180588"/>
                    <a:pt x="108006" y="179513"/>
                  </a:cubicBezTo>
                  <a:cubicBezTo>
                    <a:pt x="136886" y="161809"/>
                    <a:pt x="161169" y="137527"/>
                    <a:pt x="178872" y="108647"/>
                  </a:cubicBezTo>
                  <a:moveTo>
                    <a:pt x="102005" y="155796"/>
                  </a:moveTo>
                  <a:cubicBezTo>
                    <a:pt x="91481" y="148827"/>
                    <a:pt x="81684" y="140818"/>
                    <a:pt x="72764" y="131888"/>
                  </a:cubicBezTo>
                  <a:cubicBezTo>
                    <a:pt x="61784" y="121187"/>
                    <a:pt x="52184" y="109156"/>
                    <a:pt x="44189" y="96074"/>
                  </a:cubicBezTo>
                  <a:cubicBezTo>
                    <a:pt x="28853" y="70071"/>
                    <a:pt x="25139" y="46068"/>
                    <a:pt x="34664" y="36162"/>
                  </a:cubicBezTo>
                  <a:cubicBezTo>
                    <a:pt x="39384" y="32069"/>
                    <a:pt x="45600" y="30135"/>
                    <a:pt x="51809" y="30828"/>
                  </a:cubicBezTo>
                  <a:cubicBezTo>
                    <a:pt x="67908" y="32202"/>
                    <a:pt x="83417" y="37536"/>
                    <a:pt x="96957" y="46354"/>
                  </a:cubicBezTo>
                  <a:cubicBezTo>
                    <a:pt x="96957" y="46354"/>
                    <a:pt x="96481" y="46354"/>
                    <a:pt x="96957" y="46354"/>
                  </a:cubicBezTo>
                  <a:lnTo>
                    <a:pt x="96957" y="46354"/>
                  </a:lnTo>
                  <a:cubicBezTo>
                    <a:pt x="101815" y="49402"/>
                    <a:pt x="107530" y="53116"/>
                    <a:pt x="112197" y="56736"/>
                  </a:cubicBezTo>
                  <a:lnTo>
                    <a:pt x="112197" y="56736"/>
                  </a:lnTo>
                  <a:cubicBezTo>
                    <a:pt x="116674" y="60165"/>
                    <a:pt x="120960" y="63784"/>
                    <a:pt x="125246" y="67690"/>
                  </a:cubicBezTo>
                  <a:lnTo>
                    <a:pt x="126866" y="69214"/>
                  </a:lnTo>
                  <a:lnTo>
                    <a:pt x="127437" y="69785"/>
                  </a:lnTo>
                  <a:lnTo>
                    <a:pt x="131152" y="73309"/>
                  </a:lnTo>
                  <a:cubicBezTo>
                    <a:pt x="137123" y="79312"/>
                    <a:pt x="142721" y="85674"/>
                    <a:pt x="147916" y="92359"/>
                  </a:cubicBezTo>
                  <a:cubicBezTo>
                    <a:pt x="147916" y="92359"/>
                    <a:pt x="148583" y="91312"/>
                    <a:pt x="148964" y="90740"/>
                  </a:cubicBezTo>
                  <a:cubicBezTo>
                    <a:pt x="153095" y="83969"/>
                    <a:pt x="156511" y="76787"/>
                    <a:pt x="159155" y="69309"/>
                  </a:cubicBezTo>
                  <a:cubicBezTo>
                    <a:pt x="155536" y="65023"/>
                    <a:pt x="151631" y="60832"/>
                    <a:pt x="147630" y="56831"/>
                  </a:cubicBezTo>
                  <a:lnTo>
                    <a:pt x="145630" y="54926"/>
                  </a:lnTo>
                  <a:lnTo>
                    <a:pt x="142201" y="51688"/>
                  </a:lnTo>
                  <a:lnTo>
                    <a:pt x="140391" y="49973"/>
                  </a:lnTo>
                  <a:lnTo>
                    <a:pt x="136105" y="46163"/>
                  </a:lnTo>
                  <a:lnTo>
                    <a:pt x="135438" y="45591"/>
                  </a:lnTo>
                  <a:lnTo>
                    <a:pt x="135438" y="45591"/>
                  </a:lnTo>
                  <a:cubicBezTo>
                    <a:pt x="132009" y="42639"/>
                    <a:pt x="128580" y="39781"/>
                    <a:pt x="125056" y="37114"/>
                  </a:cubicBezTo>
                  <a:cubicBezTo>
                    <a:pt x="144106" y="29113"/>
                    <a:pt x="160775" y="28447"/>
                    <a:pt x="168490" y="36162"/>
                  </a:cubicBezTo>
                  <a:cubicBezTo>
                    <a:pt x="178015" y="46163"/>
                    <a:pt x="174681" y="70452"/>
                    <a:pt x="158965" y="96741"/>
                  </a:cubicBezTo>
                  <a:cubicBezTo>
                    <a:pt x="151183" y="109536"/>
                    <a:pt x="141876" y="121338"/>
                    <a:pt x="131247" y="131888"/>
                  </a:cubicBezTo>
                  <a:cubicBezTo>
                    <a:pt x="122361" y="140846"/>
                    <a:pt x="112596" y="148887"/>
                    <a:pt x="102101" y="155891"/>
                  </a:cubicBezTo>
                </a:path>
              </a:pathLst>
            </a:custGeom>
            <a:solidFill>
              <a:srgbClr val="FFFFFF"/>
            </a:solidFill>
            <a:ln w="9525" cap="flat">
              <a:noFill/>
              <a:prstDash val="solid"/>
              <a:miter/>
            </a:ln>
          </p:spPr>
          <p:txBody>
            <a:bodyPr rtlCol="0" anchor="ctr"/>
            <a:lstStyle/>
            <a:p>
              <a:endParaRPr lang="fi-FI"/>
            </a:p>
          </p:txBody>
        </p:sp>
        <p:sp>
          <p:nvSpPr>
            <p:cNvPr id="71" name="Vapaamuotoinen: Muoto 70">
              <a:extLst>
                <a:ext uri="{FF2B5EF4-FFF2-40B4-BE49-F238E27FC236}">
                  <a16:creationId xmlns:a16="http://schemas.microsoft.com/office/drawing/2014/main" id="{D33144A2-AD72-4E87-9B2A-BF358F6B9FF7}"/>
                </a:ext>
              </a:extLst>
            </p:cNvPr>
            <p:cNvSpPr/>
            <p:nvPr/>
          </p:nvSpPr>
          <p:spPr>
            <a:xfrm>
              <a:off x="7788075" y="3390642"/>
              <a:ext cx="95250" cy="95250"/>
            </a:xfrm>
            <a:custGeom>
              <a:avLst/>
              <a:gdLst>
                <a:gd name="connsiteX0" fmla="*/ 93591 w 95250"/>
                <a:gd name="connsiteY0" fmla="*/ 26293 h 95250"/>
                <a:gd name="connsiteX1" fmla="*/ 26345 w 95250"/>
                <a:gd name="connsiteY1" fmla="*/ 93635 h 95250"/>
                <a:gd name="connsiteX2" fmla="*/ 10438 w 95250"/>
                <a:gd name="connsiteY2" fmla="*/ 93635 h 95250"/>
                <a:gd name="connsiteX3" fmla="*/ 10438 w 95250"/>
                <a:gd name="connsiteY3" fmla="*/ 77728 h 95250"/>
                <a:gd name="connsiteX4" fmla="*/ 77685 w 95250"/>
                <a:gd name="connsiteY4" fmla="*/ 10482 h 95250"/>
                <a:gd name="connsiteX5" fmla="*/ 93444 w 95250"/>
                <a:gd name="connsiteY5" fmla="*/ 10335 h 95250"/>
                <a:gd name="connsiteX6" fmla="*/ 93591 w 95250"/>
                <a:gd name="connsiteY6" fmla="*/ 10482 h 95250"/>
                <a:gd name="connsiteX7" fmla="*/ 93915 w 95250"/>
                <a:gd name="connsiteY7" fmla="*/ 25969 h 95250"/>
                <a:gd name="connsiteX8" fmla="*/ 93591 w 95250"/>
                <a:gd name="connsiteY8" fmla="*/ 26293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26293"/>
                  </a:moveTo>
                  <a:lnTo>
                    <a:pt x="26345" y="93635"/>
                  </a:lnTo>
                  <a:cubicBezTo>
                    <a:pt x="21952" y="98028"/>
                    <a:pt x="14831" y="98028"/>
                    <a:pt x="10438" y="93635"/>
                  </a:cubicBezTo>
                  <a:cubicBezTo>
                    <a:pt x="6046" y="89243"/>
                    <a:pt x="6046" y="82121"/>
                    <a:pt x="10438" y="77728"/>
                  </a:cubicBezTo>
                  <a:lnTo>
                    <a:pt x="77685" y="10482"/>
                  </a:lnTo>
                  <a:cubicBezTo>
                    <a:pt x="81996" y="6089"/>
                    <a:pt x="89052" y="6023"/>
                    <a:pt x="93444" y="10335"/>
                  </a:cubicBezTo>
                  <a:cubicBezTo>
                    <a:pt x="93494" y="10383"/>
                    <a:pt x="93543" y="10432"/>
                    <a:pt x="93591" y="10482"/>
                  </a:cubicBezTo>
                  <a:cubicBezTo>
                    <a:pt x="97958" y="14669"/>
                    <a:pt x="98103" y="21603"/>
                    <a:pt x="93915" y="25969"/>
                  </a:cubicBezTo>
                  <a:cubicBezTo>
                    <a:pt x="93810" y="26079"/>
                    <a:pt x="93702" y="26187"/>
                    <a:pt x="93591" y="26293"/>
                  </a:cubicBezTo>
                </a:path>
              </a:pathLst>
            </a:custGeom>
            <a:solidFill>
              <a:srgbClr val="FFFFFF"/>
            </a:solidFill>
            <a:ln w="9525" cap="flat">
              <a:noFill/>
              <a:prstDash val="solid"/>
              <a:miter/>
            </a:ln>
          </p:spPr>
          <p:txBody>
            <a:bodyPr rtlCol="0" anchor="ctr"/>
            <a:lstStyle/>
            <a:p>
              <a:endParaRPr lang="fi-FI"/>
            </a:p>
          </p:txBody>
        </p:sp>
        <p:sp>
          <p:nvSpPr>
            <p:cNvPr id="72" name="Vapaamuotoinen: Muoto 71">
              <a:extLst>
                <a:ext uri="{FF2B5EF4-FFF2-40B4-BE49-F238E27FC236}">
                  <a16:creationId xmlns:a16="http://schemas.microsoft.com/office/drawing/2014/main" id="{BDE7633B-467D-400E-BB7D-AB00D6FF2DE4}"/>
                </a:ext>
              </a:extLst>
            </p:cNvPr>
            <p:cNvSpPr/>
            <p:nvPr/>
          </p:nvSpPr>
          <p:spPr>
            <a:xfrm>
              <a:off x="7794838" y="3927134"/>
              <a:ext cx="95250" cy="95250"/>
            </a:xfrm>
            <a:custGeom>
              <a:avLst/>
              <a:gdLst>
                <a:gd name="connsiteX0" fmla="*/ 93687 w 95250"/>
                <a:gd name="connsiteY0" fmla="*/ 93591 h 95250"/>
                <a:gd name="connsiteX1" fmla="*/ 77927 w 95250"/>
                <a:gd name="connsiteY1" fmla="*/ 93739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685 h 95250"/>
                <a:gd name="connsiteX7" fmla="*/ 93698 w 95250"/>
                <a:gd name="connsiteY7" fmla="*/ 93580 h 95250"/>
                <a:gd name="connsiteX8" fmla="*/ 93687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75" y="97984"/>
                    <a:pt x="82320" y="98050"/>
                    <a:pt x="77927" y="93739"/>
                  </a:cubicBezTo>
                  <a:cubicBezTo>
                    <a:pt x="77878" y="93690"/>
                    <a:pt x="77829" y="93641"/>
                    <a:pt x="77780" y="93591"/>
                  </a:cubicBezTo>
                  <a:lnTo>
                    <a:pt x="10438" y="26345"/>
                  </a:lnTo>
                  <a:cubicBezTo>
                    <a:pt x="6046" y="21953"/>
                    <a:pt x="6046" y="14831"/>
                    <a:pt x="10438" y="10438"/>
                  </a:cubicBezTo>
                  <a:cubicBezTo>
                    <a:pt x="14831" y="6046"/>
                    <a:pt x="21952" y="6046"/>
                    <a:pt x="26345" y="10438"/>
                  </a:cubicBezTo>
                  <a:lnTo>
                    <a:pt x="93687" y="77685"/>
                  </a:lnTo>
                  <a:cubicBezTo>
                    <a:pt x="98079" y="82071"/>
                    <a:pt x="98084" y="89187"/>
                    <a:pt x="93698" y="93580"/>
                  </a:cubicBezTo>
                  <a:cubicBezTo>
                    <a:pt x="93695" y="93583"/>
                    <a:pt x="93691" y="93587"/>
                    <a:pt x="93687" y="93591"/>
                  </a:cubicBezTo>
                </a:path>
              </a:pathLst>
            </a:custGeom>
            <a:solidFill>
              <a:srgbClr val="FFFFFF"/>
            </a:solidFill>
            <a:ln w="9525" cap="flat">
              <a:noFill/>
              <a:prstDash val="solid"/>
              <a:miter/>
            </a:ln>
          </p:spPr>
          <p:txBody>
            <a:bodyPr rtlCol="0" anchor="ctr"/>
            <a:lstStyle/>
            <a:p>
              <a:endParaRPr lang="fi-FI"/>
            </a:p>
          </p:txBody>
        </p:sp>
        <p:sp>
          <p:nvSpPr>
            <p:cNvPr id="73" name="Vapaamuotoinen: Muoto 72">
              <a:extLst>
                <a:ext uri="{FF2B5EF4-FFF2-40B4-BE49-F238E27FC236}">
                  <a16:creationId xmlns:a16="http://schemas.microsoft.com/office/drawing/2014/main" id="{E457C6A8-E6A0-4C60-9C1F-F786DBB39D4A}"/>
                </a:ext>
              </a:extLst>
            </p:cNvPr>
            <p:cNvSpPr/>
            <p:nvPr/>
          </p:nvSpPr>
          <p:spPr>
            <a:xfrm>
              <a:off x="8050736" y="4190175"/>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02 w 57150"/>
                <a:gd name="connsiteY4" fmla="*/ 54007 h 57150"/>
                <a:gd name="connsiteX5" fmla="*/ 34862 w 57150"/>
                <a:gd name="connsiteY5" fmla="*/ 34957 h 57150"/>
                <a:gd name="connsiteX6" fmla="*/ 53912 w 57150"/>
                <a:gd name="connsiteY6" fmla="*/ 18383 h 57150"/>
                <a:gd name="connsiteX7" fmla="*/ 51816 w 57150"/>
                <a:gd name="connsiteY7" fmla="*/ 17241 h 57150"/>
                <a:gd name="connsiteX8" fmla="*/ 30671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670" y="14478"/>
                    <a:pt x="18669" y="18383"/>
                  </a:cubicBezTo>
                  <a:cubicBezTo>
                    <a:pt x="14668" y="22289"/>
                    <a:pt x="10763" y="26575"/>
                    <a:pt x="7144" y="30861"/>
                  </a:cubicBezTo>
                  <a:cubicBezTo>
                    <a:pt x="9546" y="38142"/>
                    <a:pt x="12740" y="45137"/>
                    <a:pt x="16669" y="51721"/>
                  </a:cubicBezTo>
                  <a:cubicBezTo>
                    <a:pt x="17145" y="52483"/>
                    <a:pt x="17621" y="53245"/>
                    <a:pt x="18002" y="54007"/>
                  </a:cubicBezTo>
                  <a:cubicBezTo>
                    <a:pt x="23203" y="47298"/>
                    <a:pt x="28834" y="40934"/>
                    <a:pt x="34862" y="34957"/>
                  </a:cubicBezTo>
                  <a:cubicBezTo>
                    <a:pt x="40836" y="29015"/>
                    <a:pt x="47200" y="23478"/>
                    <a:pt x="53912" y="18383"/>
                  </a:cubicBezTo>
                  <a:lnTo>
                    <a:pt x="51816" y="17241"/>
                  </a:lnTo>
                  <a:cubicBezTo>
                    <a:pt x="45150" y="13152"/>
                    <a:pt x="38060" y="9799"/>
                    <a:pt x="30671" y="7239"/>
                  </a:cubicBezTo>
                </a:path>
              </a:pathLst>
            </a:custGeom>
            <a:solidFill>
              <a:srgbClr val="FFFFFF"/>
            </a:solidFill>
            <a:ln w="9525" cap="flat">
              <a:noFill/>
              <a:prstDash val="solid"/>
              <a:miter/>
            </a:ln>
          </p:spPr>
          <p:txBody>
            <a:bodyPr rtlCol="0" anchor="ctr"/>
            <a:lstStyle/>
            <a:p>
              <a:endParaRPr lang="fi-FI"/>
            </a:p>
          </p:txBody>
        </p:sp>
        <p:sp>
          <p:nvSpPr>
            <p:cNvPr id="74" name="Vapaamuotoinen: Muoto 73">
              <a:extLst>
                <a:ext uri="{FF2B5EF4-FFF2-40B4-BE49-F238E27FC236}">
                  <a16:creationId xmlns:a16="http://schemas.microsoft.com/office/drawing/2014/main" id="{3AE1D129-A49B-4BD9-BC6A-D642EED18D76}"/>
                </a:ext>
              </a:extLst>
            </p:cNvPr>
            <p:cNvSpPr/>
            <p:nvPr/>
          </p:nvSpPr>
          <p:spPr>
            <a:xfrm>
              <a:off x="8120840" y="4260089"/>
              <a:ext cx="95250" cy="95250"/>
            </a:xfrm>
            <a:custGeom>
              <a:avLst/>
              <a:gdLst>
                <a:gd name="connsiteX0" fmla="*/ 80772 w 95250"/>
                <a:gd name="connsiteY0" fmla="*/ 7144 h 95250"/>
                <a:gd name="connsiteX1" fmla="*/ 80772 w 95250"/>
                <a:gd name="connsiteY1" fmla="*/ 7144 h 95250"/>
                <a:gd name="connsiteX2" fmla="*/ 73342 w 95250"/>
                <a:gd name="connsiteY2" fmla="*/ 18478 h 95250"/>
                <a:gd name="connsiteX3" fmla="*/ 72580 w 95250"/>
                <a:gd name="connsiteY3" fmla="*/ 19526 h 95250"/>
                <a:gd name="connsiteX4" fmla="*/ 70199 w 95250"/>
                <a:gd name="connsiteY4" fmla="*/ 22765 h 95250"/>
                <a:gd name="connsiteX5" fmla="*/ 68485 w 95250"/>
                <a:gd name="connsiteY5" fmla="*/ 25146 h 95250"/>
                <a:gd name="connsiteX6" fmla="*/ 64294 w 95250"/>
                <a:gd name="connsiteY6" fmla="*/ 30384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867 h 95250"/>
                <a:gd name="connsiteX11" fmla="*/ 13335 w 95250"/>
                <a:gd name="connsiteY11" fmla="*/ 83344 h 95250"/>
                <a:gd name="connsiteX12" fmla="*/ 44577 w 95250"/>
                <a:gd name="connsiteY12" fmla="*/ 89630 h 95250"/>
                <a:gd name="connsiteX13" fmla="*/ 77248 w 95250"/>
                <a:gd name="connsiteY13" fmla="*/ 77248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0954"/>
                    <a:pt x="75914" y="14764"/>
                    <a:pt x="73342" y="18478"/>
                  </a:cubicBezTo>
                  <a:lnTo>
                    <a:pt x="72580" y="19526"/>
                  </a:lnTo>
                  <a:lnTo>
                    <a:pt x="70199" y="22765"/>
                  </a:lnTo>
                  <a:lnTo>
                    <a:pt x="68485" y="25146"/>
                  </a:lnTo>
                  <a:lnTo>
                    <a:pt x="64294" y="30384"/>
                  </a:lnTo>
                  <a:cubicBezTo>
                    <a:pt x="67723" y="43910"/>
                    <a:pt x="66770" y="54864"/>
                    <a:pt x="60770" y="60865"/>
                  </a:cubicBezTo>
                  <a:lnTo>
                    <a:pt x="60770" y="60865"/>
                  </a:lnTo>
                  <a:cubicBezTo>
                    <a:pt x="54959" y="66580"/>
                    <a:pt x="44005" y="67723"/>
                    <a:pt x="30480" y="64294"/>
                  </a:cubicBezTo>
                  <a:cubicBezTo>
                    <a:pt x="23089" y="70345"/>
                    <a:pt x="15292" y="75883"/>
                    <a:pt x="7144" y="80867"/>
                  </a:cubicBezTo>
                  <a:lnTo>
                    <a:pt x="13335" y="83344"/>
                  </a:lnTo>
                  <a:cubicBezTo>
                    <a:pt x="23296" y="87269"/>
                    <a:pt x="33873" y="89397"/>
                    <a:pt x="44577" y="89630"/>
                  </a:cubicBezTo>
                  <a:cubicBezTo>
                    <a:pt x="56698" y="90120"/>
                    <a:pt x="68496" y="85649"/>
                    <a:pt x="77248" y="77248"/>
                  </a:cubicBezTo>
                  <a:cubicBezTo>
                    <a:pt x="92297" y="62293"/>
                    <a:pt x="93250"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75" name="Vapaamuotoinen: Muoto 74">
              <a:extLst>
                <a:ext uri="{FF2B5EF4-FFF2-40B4-BE49-F238E27FC236}">
                  <a16:creationId xmlns:a16="http://schemas.microsoft.com/office/drawing/2014/main" id="{0EAEB7D9-A24B-4628-AAAE-A8D0A27F8B1F}"/>
                </a:ext>
              </a:extLst>
            </p:cNvPr>
            <p:cNvSpPr/>
            <p:nvPr/>
          </p:nvSpPr>
          <p:spPr>
            <a:xfrm>
              <a:off x="8012699" y="4259422"/>
              <a:ext cx="95250" cy="95250"/>
            </a:xfrm>
            <a:custGeom>
              <a:avLst/>
              <a:gdLst>
                <a:gd name="connsiteX0" fmla="*/ 35751 w 95250"/>
                <a:gd name="connsiteY0" fmla="*/ 60960 h 95250"/>
                <a:gd name="connsiteX1" fmla="*/ 32322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389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054"/>
                    <a:pt x="28988" y="44005"/>
                    <a:pt x="32322" y="30575"/>
                  </a:cubicBezTo>
                  <a:cubicBezTo>
                    <a:pt x="26300" y="23151"/>
                    <a:pt x="20794" y="15322"/>
                    <a:pt x="15844" y="7144"/>
                  </a:cubicBezTo>
                  <a:cubicBezTo>
                    <a:pt x="3271" y="36386"/>
                    <a:pt x="4223" y="62294"/>
                    <a:pt x="19368" y="77438"/>
                  </a:cubicBezTo>
                  <a:cubicBezTo>
                    <a:pt x="34513" y="92583"/>
                    <a:pt x="60230" y="93440"/>
                    <a:pt x="89472" y="80963"/>
                  </a:cubicBezTo>
                  <a:cubicBezTo>
                    <a:pt x="81308" y="76001"/>
                    <a:pt x="73510" y="70462"/>
                    <a:pt x="66136" y="64389"/>
                  </a:cubicBezTo>
                  <a:cubicBezTo>
                    <a:pt x="52705" y="67818"/>
                    <a:pt x="41752" y="66865"/>
                    <a:pt x="35751" y="60960"/>
                  </a:cubicBezTo>
                </a:path>
              </a:pathLst>
            </a:custGeom>
            <a:solidFill>
              <a:srgbClr val="FFFFFF"/>
            </a:solidFill>
            <a:ln w="9525" cap="flat">
              <a:noFill/>
              <a:prstDash val="solid"/>
              <a:miter/>
            </a:ln>
          </p:spPr>
          <p:txBody>
            <a:bodyPr rtlCol="0" anchor="ctr"/>
            <a:lstStyle/>
            <a:p>
              <a:endParaRPr lang="fi-FI"/>
            </a:p>
          </p:txBody>
        </p:sp>
        <p:sp>
          <p:nvSpPr>
            <p:cNvPr id="76" name="Vapaamuotoinen: Muoto 75">
              <a:extLst>
                <a:ext uri="{FF2B5EF4-FFF2-40B4-BE49-F238E27FC236}">
                  <a16:creationId xmlns:a16="http://schemas.microsoft.com/office/drawing/2014/main" id="{D401CFB1-D942-487D-9A76-34CB81824FEF}"/>
                </a:ext>
              </a:extLst>
            </p:cNvPr>
            <p:cNvSpPr/>
            <p:nvPr/>
          </p:nvSpPr>
          <p:spPr>
            <a:xfrm>
              <a:off x="8013117" y="4151780"/>
              <a:ext cx="200025" cy="180975"/>
            </a:xfrm>
            <a:custGeom>
              <a:avLst/>
              <a:gdLst>
                <a:gd name="connsiteX0" fmla="*/ 178779 w 200025"/>
                <a:gd name="connsiteY0" fmla="*/ 108690 h 180975"/>
                <a:gd name="connsiteX1" fmla="*/ 184875 w 200025"/>
                <a:gd name="connsiteY1" fmla="*/ 19727 h 180975"/>
                <a:gd name="connsiteX2" fmla="*/ 101913 w 200025"/>
                <a:gd name="connsiteY2" fmla="*/ 22394 h 180975"/>
                <a:gd name="connsiteX3" fmla="*/ 18950 w 200025"/>
                <a:gd name="connsiteY3" fmla="*/ 19727 h 180975"/>
                <a:gd name="connsiteX4" fmla="*/ 24570 w 200025"/>
                <a:gd name="connsiteY4" fmla="*/ 107928 h 180975"/>
                <a:gd name="connsiteX5" fmla="*/ 95626 w 200025"/>
                <a:gd name="connsiteY5" fmla="*/ 179461 h 180975"/>
                <a:gd name="connsiteX6" fmla="*/ 97722 w 200025"/>
                <a:gd name="connsiteY6" fmla="*/ 180509 h 180975"/>
                <a:gd name="connsiteX7" fmla="*/ 100579 w 200025"/>
                <a:gd name="connsiteY7" fmla="*/ 181175 h 180975"/>
                <a:gd name="connsiteX8" fmla="*/ 101913 w 200025"/>
                <a:gd name="connsiteY8" fmla="*/ 181175 h 180975"/>
                <a:gd name="connsiteX9" fmla="*/ 107913 w 200025"/>
                <a:gd name="connsiteY9" fmla="*/ 179461 h 180975"/>
                <a:gd name="connsiteX10" fmla="*/ 147537 w 200025"/>
                <a:gd name="connsiteY10" fmla="*/ 148219 h 180975"/>
                <a:gd name="connsiteX11" fmla="*/ 178779 w 200025"/>
                <a:gd name="connsiteY11" fmla="*/ 108595 h 180975"/>
                <a:gd name="connsiteX12" fmla="*/ 101913 w 200025"/>
                <a:gd name="connsiteY12" fmla="*/ 156220 h 180975"/>
                <a:gd name="connsiteX13" fmla="*/ 44763 w 200025"/>
                <a:gd name="connsiteY13" fmla="*/ 96403 h 180975"/>
                <a:gd name="connsiteX14" fmla="*/ 35238 w 200025"/>
                <a:gd name="connsiteY14" fmla="*/ 36586 h 180975"/>
                <a:gd name="connsiteX15" fmla="*/ 51621 w 200025"/>
                <a:gd name="connsiteY15" fmla="*/ 31062 h 180975"/>
                <a:gd name="connsiteX16" fmla="*/ 96769 w 200025"/>
                <a:gd name="connsiteY16" fmla="*/ 46587 h 180975"/>
                <a:gd name="connsiteX17" fmla="*/ 96769 w 200025"/>
                <a:gd name="connsiteY17" fmla="*/ 46587 h 180975"/>
                <a:gd name="connsiteX18" fmla="*/ 96769 w 200025"/>
                <a:gd name="connsiteY18" fmla="*/ 46587 h 180975"/>
                <a:gd name="connsiteX19" fmla="*/ 112104 w 200025"/>
                <a:gd name="connsiteY19" fmla="*/ 57065 h 180975"/>
                <a:gd name="connsiteX20" fmla="*/ 112104 w 200025"/>
                <a:gd name="connsiteY20" fmla="*/ 57065 h 180975"/>
                <a:gd name="connsiteX21" fmla="*/ 125154 w 200025"/>
                <a:gd name="connsiteY21" fmla="*/ 68018 h 180975"/>
                <a:gd name="connsiteX22" fmla="*/ 126773 w 200025"/>
                <a:gd name="connsiteY22" fmla="*/ 69542 h 180975"/>
                <a:gd name="connsiteX23" fmla="*/ 127344 w 200025"/>
                <a:gd name="connsiteY23" fmla="*/ 70019 h 180975"/>
                <a:gd name="connsiteX24" fmla="*/ 131059 w 200025"/>
                <a:gd name="connsiteY24" fmla="*/ 73638 h 180975"/>
                <a:gd name="connsiteX25" fmla="*/ 147823 w 200025"/>
                <a:gd name="connsiteY25" fmla="*/ 92688 h 180975"/>
                <a:gd name="connsiteX26" fmla="*/ 148871 w 200025"/>
                <a:gd name="connsiteY26" fmla="*/ 91069 h 180975"/>
                <a:gd name="connsiteX27" fmla="*/ 159063 w 200025"/>
                <a:gd name="connsiteY27" fmla="*/ 69542 h 180975"/>
                <a:gd name="connsiteX28" fmla="*/ 147537 w 200025"/>
                <a:gd name="connsiteY28" fmla="*/ 57065 h 180975"/>
                <a:gd name="connsiteX29" fmla="*/ 145632 w 200025"/>
                <a:gd name="connsiteY29" fmla="*/ 55255 h 180975"/>
                <a:gd name="connsiteX30" fmla="*/ 142108 w 200025"/>
                <a:gd name="connsiteY30" fmla="*/ 51921 h 180975"/>
                <a:gd name="connsiteX31" fmla="*/ 140394 w 200025"/>
                <a:gd name="connsiteY31" fmla="*/ 50302 h 180975"/>
                <a:gd name="connsiteX32" fmla="*/ 136012 w 200025"/>
                <a:gd name="connsiteY32" fmla="*/ 46397 h 180975"/>
                <a:gd name="connsiteX33" fmla="*/ 135345 w 200025"/>
                <a:gd name="connsiteY33" fmla="*/ 45825 h 180975"/>
                <a:gd name="connsiteX34" fmla="*/ 135345 w 200025"/>
                <a:gd name="connsiteY34" fmla="*/ 45825 h 180975"/>
                <a:gd name="connsiteX35" fmla="*/ 124963 w 200025"/>
                <a:gd name="connsiteY35" fmla="*/ 37443 h 180975"/>
                <a:gd name="connsiteX36" fmla="*/ 168492 w 200025"/>
                <a:gd name="connsiteY36" fmla="*/ 36491 h 180975"/>
                <a:gd name="connsiteX37" fmla="*/ 158967 w 200025"/>
                <a:gd name="connsiteY37" fmla="*/ 96974 h 180975"/>
                <a:gd name="connsiteX38" fmla="*/ 101817 w 200025"/>
                <a:gd name="connsiteY38" fmla="*/ 1561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779" y="108690"/>
                  </a:moveTo>
                  <a:cubicBezTo>
                    <a:pt x="200782" y="72019"/>
                    <a:pt x="203068" y="37919"/>
                    <a:pt x="184875" y="19727"/>
                  </a:cubicBezTo>
                  <a:cubicBezTo>
                    <a:pt x="166683" y="1534"/>
                    <a:pt x="136298" y="3629"/>
                    <a:pt x="101913" y="22394"/>
                  </a:cubicBezTo>
                  <a:cubicBezTo>
                    <a:pt x="67527" y="3344"/>
                    <a:pt x="36095" y="2486"/>
                    <a:pt x="18950" y="19727"/>
                  </a:cubicBezTo>
                  <a:cubicBezTo>
                    <a:pt x="1805" y="36967"/>
                    <a:pt x="3043" y="71543"/>
                    <a:pt x="24570" y="107928"/>
                  </a:cubicBezTo>
                  <a:cubicBezTo>
                    <a:pt x="42287" y="137039"/>
                    <a:pt x="66634" y="161550"/>
                    <a:pt x="95626" y="179461"/>
                  </a:cubicBezTo>
                  <a:lnTo>
                    <a:pt x="97722" y="180509"/>
                  </a:lnTo>
                  <a:cubicBezTo>
                    <a:pt x="98651" y="180821"/>
                    <a:pt x="99608" y="181044"/>
                    <a:pt x="100579" y="181175"/>
                  </a:cubicBezTo>
                  <a:lnTo>
                    <a:pt x="101913" y="181175"/>
                  </a:lnTo>
                  <a:cubicBezTo>
                    <a:pt x="104031" y="181157"/>
                    <a:pt x="106105" y="180564"/>
                    <a:pt x="107913" y="179461"/>
                  </a:cubicBezTo>
                  <a:cubicBezTo>
                    <a:pt x="122347" y="170704"/>
                    <a:pt x="135654" y="160212"/>
                    <a:pt x="147537" y="148219"/>
                  </a:cubicBezTo>
                  <a:cubicBezTo>
                    <a:pt x="159546" y="136350"/>
                    <a:pt x="170040" y="123041"/>
                    <a:pt x="178779" y="108595"/>
                  </a:cubicBezTo>
                  <a:moveTo>
                    <a:pt x="101913" y="156220"/>
                  </a:moveTo>
                  <a:cubicBezTo>
                    <a:pt x="78788" y="140617"/>
                    <a:pt x="59296" y="120215"/>
                    <a:pt x="44763" y="96403"/>
                  </a:cubicBezTo>
                  <a:cubicBezTo>
                    <a:pt x="29427" y="70495"/>
                    <a:pt x="25713" y="46397"/>
                    <a:pt x="35238" y="36586"/>
                  </a:cubicBezTo>
                  <a:cubicBezTo>
                    <a:pt x="39744" y="32634"/>
                    <a:pt x="45641" y="30645"/>
                    <a:pt x="51621" y="31062"/>
                  </a:cubicBezTo>
                  <a:cubicBezTo>
                    <a:pt x="67720" y="32436"/>
                    <a:pt x="83229" y="37770"/>
                    <a:pt x="96769" y="46587"/>
                  </a:cubicBezTo>
                  <a:cubicBezTo>
                    <a:pt x="96769" y="46587"/>
                    <a:pt x="96293" y="46587"/>
                    <a:pt x="96769" y="46587"/>
                  </a:cubicBezTo>
                  <a:cubicBezTo>
                    <a:pt x="97245" y="46587"/>
                    <a:pt x="96769" y="46587"/>
                    <a:pt x="96769" y="46587"/>
                  </a:cubicBezTo>
                  <a:cubicBezTo>
                    <a:pt x="101627" y="49635"/>
                    <a:pt x="107342" y="53350"/>
                    <a:pt x="112104" y="57065"/>
                  </a:cubicBezTo>
                  <a:lnTo>
                    <a:pt x="112104" y="57065"/>
                  </a:lnTo>
                  <a:cubicBezTo>
                    <a:pt x="116581" y="60399"/>
                    <a:pt x="120867" y="64113"/>
                    <a:pt x="125154" y="68018"/>
                  </a:cubicBezTo>
                  <a:cubicBezTo>
                    <a:pt x="125738" y="68476"/>
                    <a:pt x="126280" y="68986"/>
                    <a:pt x="126773" y="69542"/>
                  </a:cubicBezTo>
                  <a:lnTo>
                    <a:pt x="127344" y="70019"/>
                  </a:lnTo>
                  <a:lnTo>
                    <a:pt x="131059" y="73638"/>
                  </a:lnTo>
                  <a:cubicBezTo>
                    <a:pt x="137056" y="79617"/>
                    <a:pt x="142656" y="85980"/>
                    <a:pt x="147823" y="92688"/>
                  </a:cubicBezTo>
                  <a:cubicBezTo>
                    <a:pt x="148206" y="92171"/>
                    <a:pt x="148555" y="91630"/>
                    <a:pt x="148871" y="91069"/>
                  </a:cubicBezTo>
                  <a:cubicBezTo>
                    <a:pt x="153042" y="84286"/>
                    <a:pt x="156460" y="77068"/>
                    <a:pt x="159063" y="69542"/>
                  </a:cubicBezTo>
                  <a:cubicBezTo>
                    <a:pt x="155443" y="65351"/>
                    <a:pt x="151538" y="61160"/>
                    <a:pt x="147537" y="57065"/>
                  </a:cubicBezTo>
                  <a:lnTo>
                    <a:pt x="145632" y="55255"/>
                  </a:lnTo>
                  <a:cubicBezTo>
                    <a:pt x="144489" y="54112"/>
                    <a:pt x="143346" y="52969"/>
                    <a:pt x="142108" y="51921"/>
                  </a:cubicBezTo>
                  <a:lnTo>
                    <a:pt x="140394" y="50302"/>
                  </a:lnTo>
                  <a:lnTo>
                    <a:pt x="136012" y="46397"/>
                  </a:lnTo>
                  <a:lnTo>
                    <a:pt x="135345" y="45825"/>
                  </a:lnTo>
                  <a:lnTo>
                    <a:pt x="135345" y="45825"/>
                  </a:lnTo>
                  <a:cubicBezTo>
                    <a:pt x="131916" y="42872"/>
                    <a:pt x="128487" y="40110"/>
                    <a:pt x="124963" y="37443"/>
                  </a:cubicBezTo>
                  <a:cubicBezTo>
                    <a:pt x="144013" y="29347"/>
                    <a:pt x="160682" y="28680"/>
                    <a:pt x="168492" y="36491"/>
                  </a:cubicBezTo>
                  <a:cubicBezTo>
                    <a:pt x="178017" y="46016"/>
                    <a:pt x="174588" y="70781"/>
                    <a:pt x="158967" y="96974"/>
                  </a:cubicBezTo>
                  <a:cubicBezTo>
                    <a:pt x="144387" y="120567"/>
                    <a:pt x="124895" y="140742"/>
                    <a:pt x="101817" y="156125"/>
                  </a:cubicBezTo>
                </a:path>
              </a:pathLst>
            </a:custGeom>
            <a:solidFill>
              <a:srgbClr val="FFFFFF"/>
            </a:solidFill>
            <a:ln w="9525" cap="flat">
              <a:noFill/>
              <a:prstDash val="solid"/>
              <a:miter/>
            </a:ln>
          </p:spPr>
          <p:txBody>
            <a:bodyPr rtlCol="0" anchor="ctr"/>
            <a:lstStyle/>
            <a:p>
              <a:endParaRPr lang="fi-FI"/>
            </a:p>
          </p:txBody>
        </p:sp>
        <p:sp>
          <p:nvSpPr>
            <p:cNvPr id="77" name="Vapaamuotoinen: Muoto 76">
              <a:extLst>
                <a:ext uri="{FF2B5EF4-FFF2-40B4-BE49-F238E27FC236}">
                  <a16:creationId xmlns:a16="http://schemas.microsoft.com/office/drawing/2014/main" id="{AD286307-E0B5-47CE-8587-EA05201D8849}"/>
                </a:ext>
              </a:extLst>
            </p:cNvPr>
            <p:cNvSpPr/>
            <p:nvPr/>
          </p:nvSpPr>
          <p:spPr>
            <a:xfrm>
              <a:off x="8331381" y="3933897"/>
              <a:ext cx="95250" cy="95250"/>
            </a:xfrm>
            <a:custGeom>
              <a:avLst/>
              <a:gdLst>
                <a:gd name="connsiteX0" fmla="*/ 93591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685 w 95250"/>
                <a:gd name="connsiteY4" fmla="*/ 10438 h 95250"/>
                <a:gd name="connsiteX5" fmla="*/ 93591 w 95250"/>
                <a:gd name="connsiteY5" fmla="*/ 10438 h 95250"/>
                <a:gd name="connsiteX6" fmla="*/ 93591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6345"/>
                  </a:moveTo>
                  <a:lnTo>
                    <a:pt x="26345" y="93687"/>
                  </a:lnTo>
                  <a:cubicBezTo>
                    <a:pt x="21952" y="98079"/>
                    <a:pt x="14831" y="98079"/>
                    <a:pt x="10438" y="93687"/>
                  </a:cubicBezTo>
                  <a:cubicBezTo>
                    <a:pt x="6046" y="89294"/>
                    <a:pt x="6046" y="82173"/>
                    <a:pt x="10438" y="77780"/>
                  </a:cubicBezTo>
                  <a:lnTo>
                    <a:pt x="77685" y="10438"/>
                  </a:lnTo>
                  <a:cubicBezTo>
                    <a:pt x="82077" y="6046"/>
                    <a:pt x="89199" y="6046"/>
                    <a:pt x="93591" y="10438"/>
                  </a:cubicBezTo>
                  <a:cubicBezTo>
                    <a:pt x="97984" y="14831"/>
                    <a:pt x="97984" y="21952"/>
                    <a:pt x="93591" y="26345"/>
                  </a:cubicBezTo>
                </a:path>
              </a:pathLst>
            </a:custGeom>
            <a:solidFill>
              <a:srgbClr val="FFFFFF"/>
            </a:solidFill>
            <a:ln w="9525" cap="flat">
              <a:noFill/>
              <a:prstDash val="solid"/>
              <a:miter/>
            </a:ln>
          </p:spPr>
          <p:txBody>
            <a:bodyPr rtlCol="0" anchor="ctr"/>
            <a:lstStyle/>
            <a:p>
              <a:endParaRPr lang="fi-FI"/>
            </a:p>
          </p:txBody>
        </p:sp>
        <p:sp>
          <p:nvSpPr>
            <p:cNvPr id="78" name="Vapaamuotoinen: Muoto 77">
              <a:extLst>
                <a:ext uri="{FF2B5EF4-FFF2-40B4-BE49-F238E27FC236}">
                  <a16:creationId xmlns:a16="http://schemas.microsoft.com/office/drawing/2014/main" id="{7AFB0463-6964-4CD8-9850-5C5037A0077F}"/>
                </a:ext>
              </a:extLst>
            </p:cNvPr>
            <p:cNvSpPr/>
            <p:nvPr/>
          </p:nvSpPr>
          <p:spPr>
            <a:xfrm>
              <a:off x="8593470" y="4733862"/>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02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671 w 57150"/>
                <a:gd name="connsiteY8" fmla="*/ 771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478"/>
                    <a:pt x="18669" y="18383"/>
                  </a:cubicBezTo>
                  <a:cubicBezTo>
                    <a:pt x="14764" y="22288"/>
                    <a:pt x="10763" y="26575"/>
                    <a:pt x="7144" y="30861"/>
                  </a:cubicBezTo>
                  <a:cubicBezTo>
                    <a:pt x="9546" y="38142"/>
                    <a:pt x="12740" y="45137"/>
                    <a:pt x="16669" y="51721"/>
                  </a:cubicBezTo>
                  <a:cubicBezTo>
                    <a:pt x="16669" y="52483"/>
                    <a:pt x="17526" y="53245"/>
                    <a:pt x="18002" y="54007"/>
                  </a:cubicBezTo>
                  <a:cubicBezTo>
                    <a:pt x="23203" y="47298"/>
                    <a:pt x="28834" y="40934"/>
                    <a:pt x="34862" y="34957"/>
                  </a:cubicBezTo>
                  <a:cubicBezTo>
                    <a:pt x="40836" y="29015"/>
                    <a:pt x="47200" y="23478"/>
                    <a:pt x="53912" y="18383"/>
                  </a:cubicBezTo>
                  <a:lnTo>
                    <a:pt x="51816" y="17240"/>
                  </a:lnTo>
                  <a:cubicBezTo>
                    <a:pt x="45129" y="13317"/>
                    <a:pt x="38040" y="10124"/>
                    <a:pt x="30671" y="7715"/>
                  </a:cubicBezTo>
                </a:path>
              </a:pathLst>
            </a:custGeom>
            <a:solidFill>
              <a:srgbClr val="FFFFFF"/>
            </a:solidFill>
            <a:ln w="9525" cap="flat">
              <a:noFill/>
              <a:prstDash val="solid"/>
              <a:miter/>
            </a:ln>
          </p:spPr>
          <p:txBody>
            <a:bodyPr rtlCol="0" anchor="ctr"/>
            <a:lstStyle/>
            <a:p>
              <a:endParaRPr lang="fi-FI"/>
            </a:p>
          </p:txBody>
        </p:sp>
        <p:sp>
          <p:nvSpPr>
            <p:cNvPr id="79" name="Vapaamuotoinen: Muoto 78">
              <a:extLst>
                <a:ext uri="{FF2B5EF4-FFF2-40B4-BE49-F238E27FC236}">
                  <a16:creationId xmlns:a16="http://schemas.microsoft.com/office/drawing/2014/main" id="{8F97803B-3EEE-47E5-BC76-2BCE60668406}"/>
                </a:ext>
              </a:extLst>
            </p:cNvPr>
            <p:cNvSpPr/>
            <p:nvPr/>
          </p:nvSpPr>
          <p:spPr>
            <a:xfrm>
              <a:off x="8663574" y="4803776"/>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581 w 95250"/>
                <a:gd name="connsiteY3" fmla="*/ 19621 h 95250"/>
                <a:gd name="connsiteX4" fmla="*/ 70104 w 95250"/>
                <a:gd name="connsiteY4" fmla="*/ 22860 h 95250"/>
                <a:gd name="connsiteX5" fmla="*/ 68390 w 95250"/>
                <a:gd name="connsiteY5" fmla="*/ 25241 h 95250"/>
                <a:gd name="connsiteX6" fmla="*/ 64294 w 95250"/>
                <a:gd name="connsiteY6" fmla="*/ 30480 h 95250"/>
                <a:gd name="connsiteX7" fmla="*/ 60770 w 95250"/>
                <a:gd name="connsiteY7" fmla="*/ 60960 h 95250"/>
                <a:gd name="connsiteX8" fmla="*/ 60770 w 95250"/>
                <a:gd name="connsiteY8" fmla="*/ 60960 h 95250"/>
                <a:gd name="connsiteX9" fmla="*/ 30385 w 95250"/>
                <a:gd name="connsiteY9" fmla="*/ 64389 h 95250"/>
                <a:gd name="connsiteX10" fmla="*/ 7144 w 95250"/>
                <a:gd name="connsiteY10" fmla="*/ 80963 h 95250"/>
                <a:gd name="connsiteX11" fmla="*/ 13240 w 95250"/>
                <a:gd name="connsiteY11" fmla="*/ 83439 h 95250"/>
                <a:gd name="connsiteX12" fmla="*/ 44577 w 95250"/>
                <a:gd name="connsiteY12" fmla="*/ 89726 h 95250"/>
                <a:gd name="connsiteX13" fmla="*/ 77248 w 95250"/>
                <a:gd name="connsiteY13" fmla="*/ 77343 h 95250"/>
                <a:gd name="connsiteX14" fmla="*/ 80867 w 95250"/>
                <a:gd name="connsiteY14" fmla="*/ 7429 h 95250"/>
                <a:gd name="connsiteX15" fmla="*/ 80867 w 95250"/>
                <a:gd name="connsiteY15" fmla="*/ 742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1049"/>
                    <a:pt x="75914" y="14764"/>
                    <a:pt x="73247" y="18574"/>
                  </a:cubicBezTo>
                  <a:lnTo>
                    <a:pt x="72581" y="19621"/>
                  </a:lnTo>
                  <a:lnTo>
                    <a:pt x="70104" y="22860"/>
                  </a:lnTo>
                  <a:lnTo>
                    <a:pt x="68390" y="25241"/>
                  </a:lnTo>
                  <a:cubicBezTo>
                    <a:pt x="67056" y="26956"/>
                    <a:pt x="65723" y="28765"/>
                    <a:pt x="64294" y="30480"/>
                  </a:cubicBezTo>
                  <a:cubicBezTo>
                    <a:pt x="67723" y="44005"/>
                    <a:pt x="66675" y="54959"/>
                    <a:pt x="60770" y="60960"/>
                  </a:cubicBezTo>
                  <a:lnTo>
                    <a:pt x="60770" y="60960"/>
                  </a:lnTo>
                  <a:cubicBezTo>
                    <a:pt x="54959" y="66675"/>
                    <a:pt x="44006" y="67818"/>
                    <a:pt x="30385" y="64389"/>
                  </a:cubicBezTo>
                  <a:cubicBezTo>
                    <a:pt x="23026" y="70439"/>
                    <a:pt x="15261" y="75977"/>
                    <a:pt x="7144" y="80963"/>
                  </a:cubicBezTo>
                  <a:lnTo>
                    <a:pt x="13240" y="83439"/>
                  </a:lnTo>
                  <a:cubicBezTo>
                    <a:pt x="23236" y="87356"/>
                    <a:pt x="33843" y="89484"/>
                    <a:pt x="44577" y="89726"/>
                  </a:cubicBezTo>
                  <a:cubicBezTo>
                    <a:pt x="56698" y="90216"/>
                    <a:pt x="68496" y="85744"/>
                    <a:pt x="77248" y="77343"/>
                  </a:cubicBezTo>
                  <a:cubicBezTo>
                    <a:pt x="92297" y="62389"/>
                    <a:pt x="93250" y="36576"/>
                    <a:pt x="80867" y="7429"/>
                  </a:cubicBezTo>
                  <a:lnTo>
                    <a:pt x="80867" y="7429"/>
                  </a:lnTo>
                </a:path>
              </a:pathLst>
            </a:custGeom>
            <a:solidFill>
              <a:srgbClr val="FFFFFF"/>
            </a:solidFill>
            <a:ln w="9525" cap="flat">
              <a:noFill/>
              <a:prstDash val="solid"/>
              <a:miter/>
            </a:ln>
          </p:spPr>
          <p:txBody>
            <a:bodyPr rtlCol="0" anchor="ctr"/>
            <a:lstStyle/>
            <a:p>
              <a:endParaRPr lang="fi-FI"/>
            </a:p>
          </p:txBody>
        </p:sp>
        <p:sp>
          <p:nvSpPr>
            <p:cNvPr id="80" name="Vapaamuotoinen: Muoto 79">
              <a:extLst>
                <a:ext uri="{FF2B5EF4-FFF2-40B4-BE49-F238E27FC236}">
                  <a16:creationId xmlns:a16="http://schemas.microsoft.com/office/drawing/2014/main" id="{1A60C22D-2B3C-42E8-B628-FFDC85AF4666}"/>
                </a:ext>
              </a:extLst>
            </p:cNvPr>
            <p:cNvSpPr/>
            <p:nvPr/>
          </p:nvSpPr>
          <p:spPr>
            <a:xfrm>
              <a:off x="8555338" y="4803490"/>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343 h 95250"/>
                <a:gd name="connsiteX4" fmla="*/ 89472 w 95250"/>
                <a:gd name="connsiteY4" fmla="*/ 80963 h 95250"/>
                <a:gd name="connsiteX5" fmla="*/ 66231 w 95250"/>
                <a:gd name="connsiteY5" fmla="*/ 64389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054"/>
                    <a:pt x="28988" y="44005"/>
                    <a:pt x="32417" y="30575"/>
                  </a:cubicBezTo>
                  <a:cubicBezTo>
                    <a:pt x="26364" y="23153"/>
                    <a:pt x="20826" y="15324"/>
                    <a:pt x="15844" y="7144"/>
                  </a:cubicBezTo>
                  <a:cubicBezTo>
                    <a:pt x="3271" y="36386"/>
                    <a:pt x="4223" y="62294"/>
                    <a:pt x="19368" y="77343"/>
                  </a:cubicBezTo>
                  <a:cubicBezTo>
                    <a:pt x="34513" y="92393"/>
                    <a:pt x="60325" y="93440"/>
                    <a:pt x="89472" y="80963"/>
                  </a:cubicBezTo>
                  <a:cubicBezTo>
                    <a:pt x="81354" y="75977"/>
                    <a:pt x="73589" y="70439"/>
                    <a:pt x="66231" y="64389"/>
                  </a:cubicBezTo>
                  <a:cubicBezTo>
                    <a:pt x="52801" y="67818"/>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81" name="Vapaamuotoinen: Muoto 80">
              <a:extLst>
                <a:ext uri="{FF2B5EF4-FFF2-40B4-BE49-F238E27FC236}">
                  <a16:creationId xmlns:a16="http://schemas.microsoft.com/office/drawing/2014/main" id="{67618D4A-BC25-4626-A47C-FAAC6133C917}"/>
                </a:ext>
              </a:extLst>
            </p:cNvPr>
            <p:cNvSpPr/>
            <p:nvPr/>
          </p:nvSpPr>
          <p:spPr>
            <a:xfrm>
              <a:off x="8555750" y="4695467"/>
              <a:ext cx="200025" cy="180975"/>
            </a:xfrm>
            <a:custGeom>
              <a:avLst/>
              <a:gdLst>
                <a:gd name="connsiteX0" fmla="*/ 178881 w 200025"/>
                <a:gd name="connsiteY0" fmla="*/ 108690 h 180975"/>
                <a:gd name="connsiteX1" fmla="*/ 184977 w 200025"/>
                <a:gd name="connsiteY1" fmla="*/ 19727 h 180975"/>
                <a:gd name="connsiteX2" fmla="*/ 102014 w 200025"/>
                <a:gd name="connsiteY2" fmla="*/ 22394 h 180975"/>
                <a:gd name="connsiteX3" fmla="*/ 18956 w 200025"/>
                <a:gd name="connsiteY3" fmla="*/ 19727 h 180975"/>
                <a:gd name="connsiteX4" fmla="*/ 24576 w 200025"/>
                <a:gd name="connsiteY4" fmla="*/ 107833 h 180975"/>
                <a:gd name="connsiteX5" fmla="*/ 56390 w 200025"/>
                <a:gd name="connsiteY5" fmla="*/ 148790 h 180975"/>
                <a:gd name="connsiteX6" fmla="*/ 95728 w 200025"/>
                <a:gd name="connsiteY6" fmla="*/ 179937 h 180975"/>
                <a:gd name="connsiteX7" fmla="*/ 97823 w 200025"/>
                <a:gd name="connsiteY7" fmla="*/ 180985 h 180975"/>
                <a:gd name="connsiteX8" fmla="*/ 100681 w 200025"/>
                <a:gd name="connsiteY8" fmla="*/ 181652 h 180975"/>
                <a:gd name="connsiteX9" fmla="*/ 102014 w 200025"/>
                <a:gd name="connsiteY9" fmla="*/ 181652 h 180975"/>
                <a:gd name="connsiteX10" fmla="*/ 107920 w 200025"/>
                <a:gd name="connsiteY10" fmla="*/ 179937 h 180975"/>
                <a:gd name="connsiteX11" fmla="*/ 147544 w 200025"/>
                <a:gd name="connsiteY11" fmla="*/ 148695 h 180975"/>
                <a:gd name="connsiteX12" fmla="*/ 178881 w 200025"/>
                <a:gd name="connsiteY12" fmla="*/ 109071 h 180975"/>
                <a:gd name="connsiteX13" fmla="*/ 102014 w 200025"/>
                <a:gd name="connsiteY13" fmla="*/ 156220 h 180975"/>
                <a:gd name="connsiteX14" fmla="*/ 72868 w 200025"/>
                <a:gd name="connsiteY14" fmla="*/ 132217 h 180975"/>
                <a:gd name="connsiteX15" fmla="*/ 44293 w 200025"/>
                <a:gd name="connsiteY15" fmla="*/ 96403 h 180975"/>
                <a:gd name="connsiteX16" fmla="*/ 34768 w 200025"/>
                <a:gd name="connsiteY16" fmla="*/ 36586 h 180975"/>
                <a:gd name="connsiteX17" fmla="*/ 51056 w 200025"/>
                <a:gd name="connsiteY17" fmla="*/ 31061 h 180975"/>
                <a:gd name="connsiteX18" fmla="*/ 96204 w 200025"/>
                <a:gd name="connsiteY18" fmla="*/ 46587 h 180975"/>
                <a:gd name="connsiteX19" fmla="*/ 96204 w 200025"/>
                <a:gd name="connsiteY19" fmla="*/ 46587 h 180975"/>
                <a:gd name="connsiteX20" fmla="*/ 111539 w 200025"/>
                <a:gd name="connsiteY20" fmla="*/ 56969 h 180975"/>
                <a:gd name="connsiteX21" fmla="*/ 111539 w 200025"/>
                <a:gd name="connsiteY21" fmla="*/ 56969 h 180975"/>
                <a:gd name="connsiteX22" fmla="*/ 124589 w 200025"/>
                <a:gd name="connsiteY22" fmla="*/ 67923 h 180975"/>
                <a:gd name="connsiteX23" fmla="*/ 126208 w 200025"/>
                <a:gd name="connsiteY23" fmla="*/ 69447 h 180975"/>
                <a:gd name="connsiteX24" fmla="*/ 126684 w 200025"/>
                <a:gd name="connsiteY24" fmla="*/ 69923 h 180975"/>
                <a:gd name="connsiteX25" fmla="*/ 130399 w 200025"/>
                <a:gd name="connsiteY25" fmla="*/ 73543 h 180975"/>
                <a:gd name="connsiteX26" fmla="*/ 147258 w 200025"/>
                <a:gd name="connsiteY26" fmla="*/ 92593 h 180975"/>
                <a:gd name="connsiteX27" fmla="*/ 148306 w 200025"/>
                <a:gd name="connsiteY27" fmla="*/ 90973 h 180975"/>
                <a:gd name="connsiteX28" fmla="*/ 158402 w 200025"/>
                <a:gd name="connsiteY28" fmla="*/ 69447 h 180975"/>
                <a:gd name="connsiteX29" fmla="*/ 146877 w 200025"/>
                <a:gd name="connsiteY29" fmla="*/ 56969 h 180975"/>
                <a:gd name="connsiteX30" fmla="*/ 144972 w 200025"/>
                <a:gd name="connsiteY30" fmla="*/ 55159 h 180975"/>
                <a:gd name="connsiteX31" fmla="*/ 141543 w 200025"/>
                <a:gd name="connsiteY31" fmla="*/ 51826 h 180975"/>
                <a:gd name="connsiteX32" fmla="*/ 139733 w 200025"/>
                <a:gd name="connsiteY32" fmla="*/ 50206 h 180975"/>
                <a:gd name="connsiteX33" fmla="*/ 135447 w 200025"/>
                <a:gd name="connsiteY33" fmla="*/ 46301 h 180975"/>
                <a:gd name="connsiteX34" fmla="*/ 134780 w 200025"/>
                <a:gd name="connsiteY34" fmla="*/ 45730 h 180975"/>
                <a:gd name="connsiteX35" fmla="*/ 134780 w 200025"/>
                <a:gd name="connsiteY35" fmla="*/ 45730 h 180975"/>
                <a:gd name="connsiteX36" fmla="*/ 124398 w 200025"/>
                <a:gd name="connsiteY36" fmla="*/ 37348 h 180975"/>
                <a:gd name="connsiteX37" fmla="*/ 167832 w 200025"/>
                <a:gd name="connsiteY37" fmla="*/ 36395 h 180975"/>
                <a:gd name="connsiteX38" fmla="*/ 158307 w 200025"/>
                <a:gd name="connsiteY38" fmla="*/ 96879 h 180975"/>
                <a:gd name="connsiteX39" fmla="*/ 130589 w 200025"/>
                <a:gd name="connsiteY39" fmla="*/ 132026 h 180975"/>
                <a:gd name="connsiteX40" fmla="*/ 101443 w 200025"/>
                <a:gd name="connsiteY40" fmla="*/ 15602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81" y="108690"/>
                  </a:moveTo>
                  <a:cubicBezTo>
                    <a:pt x="200789" y="72019"/>
                    <a:pt x="203170" y="37919"/>
                    <a:pt x="184977" y="19727"/>
                  </a:cubicBezTo>
                  <a:cubicBezTo>
                    <a:pt x="166784" y="1534"/>
                    <a:pt x="136304" y="3629"/>
                    <a:pt x="102014" y="22394"/>
                  </a:cubicBezTo>
                  <a:cubicBezTo>
                    <a:pt x="67629" y="3344"/>
                    <a:pt x="36196" y="2486"/>
                    <a:pt x="18956" y="19727"/>
                  </a:cubicBezTo>
                  <a:cubicBezTo>
                    <a:pt x="1716" y="36967"/>
                    <a:pt x="3145" y="71543"/>
                    <a:pt x="24576" y="107833"/>
                  </a:cubicBezTo>
                  <a:cubicBezTo>
                    <a:pt x="33410" y="122773"/>
                    <a:pt x="44099" y="136535"/>
                    <a:pt x="56390" y="148790"/>
                  </a:cubicBezTo>
                  <a:cubicBezTo>
                    <a:pt x="68161" y="160762"/>
                    <a:pt x="81375" y="171225"/>
                    <a:pt x="95728" y="179937"/>
                  </a:cubicBezTo>
                  <a:lnTo>
                    <a:pt x="97823" y="180985"/>
                  </a:lnTo>
                  <a:cubicBezTo>
                    <a:pt x="98752" y="181297"/>
                    <a:pt x="99709" y="181520"/>
                    <a:pt x="100681" y="181652"/>
                  </a:cubicBezTo>
                  <a:lnTo>
                    <a:pt x="102014" y="181652"/>
                  </a:lnTo>
                  <a:cubicBezTo>
                    <a:pt x="104104" y="181645"/>
                    <a:pt x="106151" y="181051"/>
                    <a:pt x="107920" y="179937"/>
                  </a:cubicBezTo>
                  <a:cubicBezTo>
                    <a:pt x="122387" y="171227"/>
                    <a:pt x="135699" y="160731"/>
                    <a:pt x="147544" y="148695"/>
                  </a:cubicBezTo>
                  <a:cubicBezTo>
                    <a:pt x="159581" y="136828"/>
                    <a:pt x="170107" y="123519"/>
                    <a:pt x="178881" y="109071"/>
                  </a:cubicBezTo>
                  <a:moveTo>
                    <a:pt x="102014" y="156220"/>
                  </a:moveTo>
                  <a:cubicBezTo>
                    <a:pt x="91501" y="149240"/>
                    <a:pt x="81734" y="141197"/>
                    <a:pt x="72868" y="132217"/>
                  </a:cubicBezTo>
                  <a:cubicBezTo>
                    <a:pt x="61864" y="121538"/>
                    <a:pt x="52262" y="109503"/>
                    <a:pt x="44293" y="96403"/>
                  </a:cubicBezTo>
                  <a:cubicBezTo>
                    <a:pt x="28862" y="70399"/>
                    <a:pt x="25243" y="46396"/>
                    <a:pt x="34768" y="36586"/>
                  </a:cubicBezTo>
                  <a:cubicBezTo>
                    <a:pt x="39245" y="32649"/>
                    <a:pt x="45107" y="30660"/>
                    <a:pt x="51056" y="31061"/>
                  </a:cubicBezTo>
                  <a:cubicBezTo>
                    <a:pt x="67161" y="32409"/>
                    <a:pt x="82677" y="37744"/>
                    <a:pt x="96204" y="46587"/>
                  </a:cubicBezTo>
                  <a:lnTo>
                    <a:pt x="96204" y="46587"/>
                  </a:lnTo>
                  <a:cubicBezTo>
                    <a:pt x="101157" y="49635"/>
                    <a:pt x="106777" y="53350"/>
                    <a:pt x="111539" y="56969"/>
                  </a:cubicBezTo>
                  <a:lnTo>
                    <a:pt x="111539" y="56969"/>
                  </a:lnTo>
                  <a:cubicBezTo>
                    <a:pt x="115921" y="60303"/>
                    <a:pt x="120302" y="64018"/>
                    <a:pt x="124589" y="67923"/>
                  </a:cubicBezTo>
                  <a:lnTo>
                    <a:pt x="126208" y="69447"/>
                  </a:lnTo>
                  <a:lnTo>
                    <a:pt x="126684" y="69923"/>
                  </a:lnTo>
                  <a:cubicBezTo>
                    <a:pt x="127991" y="71057"/>
                    <a:pt x="129232" y="72265"/>
                    <a:pt x="130399" y="73543"/>
                  </a:cubicBezTo>
                  <a:cubicBezTo>
                    <a:pt x="136426" y="79520"/>
                    <a:pt x="142057" y="85884"/>
                    <a:pt x="147258" y="92593"/>
                  </a:cubicBezTo>
                  <a:cubicBezTo>
                    <a:pt x="147552" y="92019"/>
                    <a:pt x="147903" y="91477"/>
                    <a:pt x="148306" y="90973"/>
                  </a:cubicBezTo>
                  <a:cubicBezTo>
                    <a:pt x="152410" y="84168"/>
                    <a:pt x="155794" y="76954"/>
                    <a:pt x="158402" y="69447"/>
                  </a:cubicBezTo>
                  <a:cubicBezTo>
                    <a:pt x="154783" y="65256"/>
                    <a:pt x="150973" y="61065"/>
                    <a:pt x="146877" y="56969"/>
                  </a:cubicBezTo>
                  <a:cubicBezTo>
                    <a:pt x="146289" y="56318"/>
                    <a:pt x="145652" y="55713"/>
                    <a:pt x="144972" y="55159"/>
                  </a:cubicBezTo>
                  <a:lnTo>
                    <a:pt x="141543" y="51826"/>
                  </a:lnTo>
                  <a:cubicBezTo>
                    <a:pt x="140986" y="51237"/>
                    <a:pt x="140380" y="50695"/>
                    <a:pt x="139733" y="50206"/>
                  </a:cubicBezTo>
                  <a:lnTo>
                    <a:pt x="135447" y="46301"/>
                  </a:lnTo>
                  <a:lnTo>
                    <a:pt x="134780" y="45730"/>
                  </a:lnTo>
                  <a:lnTo>
                    <a:pt x="134780" y="45730"/>
                  </a:lnTo>
                  <a:cubicBezTo>
                    <a:pt x="131351" y="42777"/>
                    <a:pt x="127922" y="40015"/>
                    <a:pt x="124398" y="37348"/>
                  </a:cubicBezTo>
                  <a:cubicBezTo>
                    <a:pt x="143448" y="29252"/>
                    <a:pt x="160117" y="28585"/>
                    <a:pt x="167832" y="36395"/>
                  </a:cubicBezTo>
                  <a:cubicBezTo>
                    <a:pt x="177833" y="45920"/>
                    <a:pt x="173928" y="70685"/>
                    <a:pt x="158307" y="96879"/>
                  </a:cubicBezTo>
                  <a:cubicBezTo>
                    <a:pt x="150550" y="109691"/>
                    <a:pt x="141240" y="121496"/>
                    <a:pt x="130589" y="132026"/>
                  </a:cubicBezTo>
                  <a:cubicBezTo>
                    <a:pt x="121682" y="140962"/>
                    <a:pt x="111920" y="149001"/>
                    <a:pt x="101443" y="156029"/>
                  </a:cubicBezTo>
                </a:path>
              </a:pathLst>
            </a:custGeom>
            <a:solidFill>
              <a:srgbClr val="FFFFFF"/>
            </a:solidFill>
            <a:ln w="9525" cap="flat">
              <a:noFill/>
              <a:prstDash val="solid"/>
              <a:miter/>
            </a:ln>
          </p:spPr>
          <p:txBody>
            <a:bodyPr rtlCol="0" anchor="ctr"/>
            <a:lstStyle/>
            <a:p>
              <a:endParaRPr lang="fi-FI"/>
            </a:p>
          </p:txBody>
        </p:sp>
        <p:sp>
          <p:nvSpPr>
            <p:cNvPr id="82" name="Vapaamuotoinen: Muoto 81">
              <a:extLst>
                <a:ext uri="{FF2B5EF4-FFF2-40B4-BE49-F238E27FC236}">
                  <a16:creationId xmlns:a16="http://schemas.microsoft.com/office/drawing/2014/main" id="{8127D87B-2199-44E0-BEC8-4A2ACA07227B}"/>
                </a:ext>
              </a:extLst>
            </p:cNvPr>
            <p:cNvSpPr/>
            <p:nvPr/>
          </p:nvSpPr>
          <p:spPr>
            <a:xfrm>
              <a:off x="8874497" y="4477108"/>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3"/>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83" name="Vapaamuotoinen: Muoto 82">
              <a:extLst>
                <a:ext uri="{FF2B5EF4-FFF2-40B4-BE49-F238E27FC236}">
                  <a16:creationId xmlns:a16="http://schemas.microsoft.com/office/drawing/2014/main" id="{81ED3EE5-29C9-4C03-BEF6-8B0F6DA3D28E}"/>
                </a:ext>
              </a:extLst>
            </p:cNvPr>
            <p:cNvSpPr/>
            <p:nvPr/>
          </p:nvSpPr>
          <p:spPr>
            <a:xfrm>
              <a:off x="8332810" y="4475488"/>
              <a:ext cx="95250" cy="95250"/>
            </a:xfrm>
            <a:custGeom>
              <a:avLst/>
              <a:gdLst>
                <a:gd name="connsiteX0" fmla="*/ 93687 w 95250"/>
                <a:gd name="connsiteY0" fmla="*/ 93687 h 95250"/>
                <a:gd name="connsiteX1" fmla="*/ 77791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0" y="98079"/>
                    <a:pt x="82184" y="98084"/>
                    <a:pt x="77791" y="93698"/>
                  </a:cubicBezTo>
                  <a:cubicBezTo>
                    <a:pt x="77787" y="93695"/>
                    <a:pt x="77784" y="93691"/>
                    <a:pt x="77780" y="93687"/>
                  </a:cubicBezTo>
                  <a:lnTo>
                    <a:pt x="10438" y="26345"/>
                  </a:lnTo>
                  <a:cubicBezTo>
                    <a:pt x="6046" y="21953"/>
                    <a:pt x="6046" y="14831"/>
                    <a:pt x="10438" y="10438"/>
                  </a:cubicBezTo>
                  <a:cubicBezTo>
                    <a:pt x="14831" y="6046"/>
                    <a:pt x="21952" y="6046"/>
                    <a:pt x="26345" y="10438"/>
                  </a:cubicBezTo>
                  <a:lnTo>
                    <a:pt x="93687" y="77780"/>
                  </a:lnTo>
                  <a:cubicBezTo>
                    <a:pt x="98079" y="82166"/>
                    <a:pt x="98084" y="89283"/>
                    <a:pt x="93698" y="93675"/>
                  </a:cubicBezTo>
                  <a:cubicBezTo>
                    <a:pt x="93694" y="93679"/>
                    <a:pt x="93690" y="93683"/>
                    <a:pt x="93687" y="93687"/>
                  </a:cubicBezTo>
                </a:path>
              </a:pathLst>
            </a:custGeom>
            <a:solidFill>
              <a:srgbClr val="FFFFFF"/>
            </a:solidFill>
            <a:ln w="9525" cap="flat">
              <a:noFill/>
              <a:prstDash val="solid"/>
              <a:miter/>
            </a:ln>
          </p:spPr>
          <p:txBody>
            <a:bodyPr rtlCol="0" anchor="ctr"/>
            <a:lstStyle/>
            <a:p>
              <a:endParaRPr lang="fi-FI"/>
            </a:p>
          </p:txBody>
        </p:sp>
        <p:sp>
          <p:nvSpPr>
            <p:cNvPr id="84" name="Vapaamuotoinen: Muoto 83">
              <a:extLst>
                <a:ext uri="{FF2B5EF4-FFF2-40B4-BE49-F238E27FC236}">
                  <a16:creationId xmlns:a16="http://schemas.microsoft.com/office/drawing/2014/main" id="{EFB08093-EE96-4D38-AE60-F3638FF0936B}"/>
                </a:ext>
              </a:extLst>
            </p:cNvPr>
            <p:cNvSpPr/>
            <p:nvPr/>
          </p:nvSpPr>
          <p:spPr>
            <a:xfrm>
              <a:off x="9136681" y="5277168"/>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3911 h 57150"/>
                <a:gd name="connsiteX5" fmla="*/ 34862 w 57150"/>
                <a:gd name="connsiteY5" fmla="*/ 34861 h 57150"/>
                <a:gd name="connsiteX6" fmla="*/ 53912 w 57150"/>
                <a:gd name="connsiteY6" fmla="*/ 18192 h 57150"/>
                <a:gd name="connsiteX7" fmla="*/ 51816 w 57150"/>
                <a:gd name="connsiteY7" fmla="*/ 17050 h 57150"/>
                <a:gd name="connsiteX8" fmla="*/ 30671 w 57150"/>
                <a:gd name="connsiteY8" fmla="*/ 75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765" y="10668"/>
                    <a:pt x="22670" y="14383"/>
                    <a:pt x="18669" y="18383"/>
                  </a:cubicBezTo>
                  <a:cubicBezTo>
                    <a:pt x="14669" y="22384"/>
                    <a:pt x="10859" y="26575"/>
                    <a:pt x="7144" y="30861"/>
                  </a:cubicBezTo>
                  <a:cubicBezTo>
                    <a:pt x="9644" y="38103"/>
                    <a:pt x="12834" y="45088"/>
                    <a:pt x="16669" y="51721"/>
                  </a:cubicBezTo>
                  <a:lnTo>
                    <a:pt x="18097" y="53911"/>
                  </a:lnTo>
                  <a:cubicBezTo>
                    <a:pt x="23266" y="47204"/>
                    <a:pt x="28866" y="40841"/>
                    <a:pt x="34862" y="34861"/>
                  </a:cubicBezTo>
                  <a:cubicBezTo>
                    <a:pt x="40861" y="28917"/>
                    <a:pt x="47224" y="23350"/>
                    <a:pt x="53912" y="18192"/>
                  </a:cubicBezTo>
                  <a:cubicBezTo>
                    <a:pt x="53165" y="17907"/>
                    <a:pt x="52460" y="17522"/>
                    <a:pt x="51816" y="17050"/>
                  </a:cubicBezTo>
                  <a:cubicBezTo>
                    <a:pt x="45104" y="13175"/>
                    <a:pt x="38020" y="9984"/>
                    <a:pt x="30671" y="7525"/>
                  </a:cubicBezTo>
                </a:path>
              </a:pathLst>
            </a:custGeom>
            <a:solidFill>
              <a:srgbClr val="FFFFFF"/>
            </a:solidFill>
            <a:ln w="9525" cap="flat">
              <a:noFill/>
              <a:prstDash val="solid"/>
              <a:miter/>
            </a:ln>
          </p:spPr>
          <p:txBody>
            <a:bodyPr rtlCol="0" anchor="ctr"/>
            <a:lstStyle/>
            <a:p>
              <a:endParaRPr lang="fi-FI"/>
            </a:p>
          </p:txBody>
        </p:sp>
        <p:sp>
          <p:nvSpPr>
            <p:cNvPr id="85" name="Vapaamuotoinen: Muoto 84">
              <a:extLst>
                <a:ext uri="{FF2B5EF4-FFF2-40B4-BE49-F238E27FC236}">
                  <a16:creationId xmlns:a16="http://schemas.microsoft.com/office/drawing/2014/main" id="{841ED40A-2602-4126-A4C0-14BFA8988B0F}"/>
                </a:ext>
              </a:extLst>
            </p:cNvPr>
            <p:cNvSpPr/>
            <p:nvPr/>
          </p:nvSpPr>
          <p:spPr>
            <a:xfrm>
              <a:off x="9207070" y="5347082"/>
              <a:ext cx="95250" cy="95250"/>
            </a:xfrm>
            <a:custGeom>
              <a:avLst/>
              <a:gdLst>
                <a:gd name="connsiteX0" fmla="*/ 80486 w 95250"/>
                <a:gd name="connsiteY0" fmla="*/ 7144 h 95250"/>
                <a:gd name="connsiteX1" fmla="*/ 80486 w 95250"/>
                <a:gd name="connsiteY1" fmla="*/ 7144 h 95250"/>
                <a:gd name="connsiteX2" fmla="*/ 73057 w 95250"/>
                <a:gd name="connsiteY2" fmla="*/ 18574 h 95250"/>
                <a:gd name="connsiteX3" fmla="*/ 72390 w 95250"/>
                <a:gd name="connsiteY3" fmla="*/ 19526 h 95250"/>
                <a:gd name="connsiteX4" fmla="*/ 69914 w 95250"/>
                <a:gd name="connsiteY4" fmla="*/ 22860 h 95250"/>
                <a:gd name="connsiteX5" fmla="*/ 68199 w 95250"/>
                <a:gd name="connsiteY5" fmla="*/ 25241 h 95250"/>
                <a:gd name="connsiteX6" fmla="*/ 64199 w 95250"/>
                <a:gd name="connsiteY6" fmla="*/ 30575 h 95250"/>
                <a:gd name="connsiteX7" fmla="*/ 60770 w 95250"/>
                <a:gd name="connsiteY7" fmla="*/ 60960 h 95250"/>
                <a:gd name="connsiteX8" fmla="*/ 60770 w 95250"/>
                <a:gd name="connsiteY8" fmla="*/ 60960 h 95250"/>
                <a:gd name="connsiteX9" fmla="*/ 30480 w 95250"/>
                <a:gd name="connsiteY9" fmla="*/ 64389 h 95250"/>
                <a:gd name="connsiteX10" fmla="*/ 7144 w 95250"/>
                <a:gd name="connsiteY10" fmla="*/ 80867 h 95250"/>
                <a:gd name="connsiteX11" fmla="*/ 13335 w 95250"/>
                <a:gd name="connsiteY11" fmla="*/ 83344 h 95250"/>
                <a:gd name="connsiteX12" fmla="*/ 44672 w 95250"/>
                <a:gd name="connsiteY12" fmla="*/ 89630 h 95250"/>
                <a:gd name="connsiteX13" fmla="*/ 77343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486" y="7144"/>
                  </a:moveTo>
                  <a:lnTo>
                    <a:pt x="80486" y="7144"/>
                  </a:lnTo>
                  <a:cubicBezTo>
                    <a:pt x="78200" y="10954"/>
                    <a:pt x="75724" y="14764"/>
                    <a:pt x="73057" y="18574"/>
                  </a:cubicBezTo>
                  <a:lnTo>
                    <a:pt x="72390" y="19526"/>
                  </a:lnTo>
                  <a:cubicBezTo>
                    <a:pt x="71533" y="20669"/>
                    <a:pt x="70771" y="21812"/>
                    <a:pt x="69914" y="22860"/>
                  </a:cubicBezTo>
                  <a:lnTo>
                    <a:pt x="68199" y="25241"/>
                  </a:lnTo>
                  <a:lnTo>
                    <a:pt x="64199" y="30575"/>
                  </a:lnTo>
                  <a:cubicBezTo>
                    <a:pt x="67628" y="44005"/>
                    <a:pt x="66675" y="55054"/>
                    <a:pt x="60770" y="60960"/>
                  </a:cubicBezTo>
                  <a:lnTo>
                    <a:pt x="60770" y="60960"/>
                  </a:lnTo>
                  <a:cubicBezTo>
                    <a:pt x="55055" y="66675"/>
                    <a:pt x="44101" y="67818"/>
                    <a:pt x="30480" y="64389"/>
                  </a:cubicBezTo>
                  <a:cubicBezTo>
                    <a:pt x="23129" y="70463"/>
                    <a:pt x="15328" y="75971"/>
                    <a:pt x="7144" y="80867"/>
                  </a:cubicBezTo>
                  <a:cubicBezTo>
                    <a:pt x="9163" y="81799"/>
                    <a:pt x="11230" y="82625"/>
                    <a:pt x="13335" y="83344"/>
                  </a:cubicBezTo>
                  <a:cubicBezTo>
                    <a:pt x="23331" y="87261"/>
                    <a:pt x="33939" y="89389"/>
                    <a:pt x="44672" y="89630"/>
                  </a:cubicBezTo>
                  <a:cubicBezTo>
                    <a:pt x="56780" y="90146"/>
                    <a:pt x="68576" y="85709"/>
                    <a:pt x="77343" y="77343"/>
                  </a:cubicBezTo>
                  <a:cubicBezTo>
                    <a:pt x="92298" y="62389"/>
                    <a:pt x="93345"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86" name="Vapaamuotoinen: Muoto 85">
              <a:extLst>
                <a:ext uri="{FF2B5EF4-FFF2-40B4-BE49-F238E27FC236}">
                  <a16:creationId xmlns:a16="http://schemas.microsoft.com/office/drawing/2014/main" id="{6818414C-E813-41AD-AED0-C3E155B64A77}"/>
                </a:ext>
              </a:extLst>
            </p:cNvPr>
            <p:cNvSpPr/>
            <p:nvPr/>
          </p:nvSpPr>
          <p:spPr>
            <a:xfrm>
              <a:off x="9098644" y="5346701"/>
              <a:ext cx="95250" cy="95250"/>
            </a:xfrm>
            <a:custGeom>
              <a:avLst/>
              <a:gdLst>
                <a:gd name="connsiteX0" fmla="*/ 35846 w 95250"/>
                <a:gd name="connsiteY0" fmla="*/ 60960 h 95250"/>
                <a:gd name="connsiteX1" fmla="*/ 32417 w 95250"/>
                <a:gd name="connsiteY1" fmla="*/ 30671 h 95250"/>
                <a:gd name="connsiteX2" fmla="*/ 15844 w 95250"/>
                <a:gd name="connsiteY2" fmla="*/ 7144 h 95250"/>
                <a:gd name="connsiteX3" fmla="*/ 19368 w 95250"/>
                <a:gd name="connsiteY3" fmla="*/ 77438 h 95250"/>
                <a:gd name="connsiteX4" fmla="*/ 89472 w 95250"/>
                <a:gd name="connsiteY4" fmla="*/ 81058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0" y="55150"/>
                    <a:pt x="28988" y="44101"/>
                    <a:pt x="32417" y="30671"/>
                  </a:cubicBezTo>
                  <a:cubicBezTo>
                    <a:pt x="26342" y="23231"/>
                    <a:pt x="20804" y="15369"/>
                    <a:pt x="15844" y="7144"/>
                  </a:cubicBezTo>
                  <a:cubicBezTo>
                    <a:pt x="3271" y="36481"/>
                    <a:pt x="4223" y="62294"/>
                    <a:pt x="19368" y="77438"/>
                  </a:cubicBezTo>
                  <a:cubicBezTo>
                    <a:pt x="34513" y="92583"/>
                    <a:pt x="60325" y="93536"/>
                    <a:pt x="89472" y="81058"/>
                  </a:cubicBezTo>
                  <a:cubicBezTo>
                    <a:pt x="81354" y="76072"/>
                    <a:pt x="73589" y="70534"/>
                    <a:pt x="66231" y="64484"/>
                  </a:cubicBezTo>
                  <a:cubicBezTo>
                    <a:pt x="52801" y="67913"/>
                    <a:pt x="41752" y="66961"/>
                    <a:pt x="35846" y="60960"/>
                  </a:cubicBezTo>
                </a:path>
              </a:pathLst>
            </a:custGeom>
            <a:solidFill>
              <a:srgbClr val="FFFFFF"/>
            </a:solidFill>
            <a:ln w="9525" cap="flat">
              <a:noFill/>
              <a:prstDash val="solid"/>
              <a:miter/>
            </a:ln>
          </p:spPr>
          <p:txBody>
            <a:bodyPr rtlCol="0" anchor="ctr"/>
            <a:lstStyle/>
            <a:p>
              <a:endParaRPr lang="fi-FI"/>
            </a:p>
          </p:txBody>
        </p:sp>
        <p:sp>
          <p:nvSpPr>
            <p:cNvPr id="87" name="Vapaamuotoinen: Muoto 86">
              <a:extLst>
                <a:ext uri="{FF2B5EF4-FFF2-40B4-BE49-F238E27FC236}">
                  <a16:creationId xmlns:a16="http://schemas.microsoft.com/office/drawing/2014/main" id="{66AE0A5C-DAFE-4A89-B417-5F7D6E5E55AD}"/>
                </a:ext>
              </a:extLst>
            </p:cNvPr>
            <p:cNvSpPr/>
            <p:nvPr/>
          </p:nvSpPr>
          <p:spPr>
            <a:xfrm>
              <a:off x="9099023" y="5238773"/>
              <a:ext cx="200025" cy="180975"/>
            </a:xfrm>
            <a:custGeom>
              <a:avLst/>
              <a:gdLst>
                <a:gd name="connsiteX0" fmla="*/ 178818 w 200025"/>
                <a:gd name="connsiteY0" fmla="*/ 108690 h 180975"/>
                <a:gd name="connsiteX1" fmla="*/ 185009 w 200025"/>
                <a:gd name="connsiteY1" fmla="*/ 19727 h 180975"/>
                <a:gd name="connsiteX2" fmla="*/ 101951 w 200025"/>
                <a:gd name="connsiteY2" fmla="*/ 22394 h 180975"/>
                <a:gd name="connsiteX3" fmla="*/ 18989 w 200025"/>
                <a:gd name="connsiteY3" fmla="*/ 19727 h 180975"/>
                <a:gd name="connsiteX4" fmla="*/ 24608 w 200025"/>
                <a:gd name="connsiteY4" fmla="*/ 107833 h 180975"/>
                <a:gd name="connsiteX5" fmla="*/ 95760 w 200025"/>
                <a:gd name="connsiteY5" fmla="*/ 179366 h 180975"/>
                <a:gd name="connsiteX6" fmla="*/ 97856 w 200025"/>
                <a:gd name="connsiteY6" fmla="*/ 180413 h 180975"/>
                <a:gd name="connsiteX7" fmla="*/ 100618 w 200025"/>
                <a:gd name="connsiteY7" fmla="*/ 181175 h 180975"/>
                <a:gd name="connsiteX8" fmla="*/ 101951 w 200025"/>
                <a:gd name="connsiteY8" fmla="*/ 181175 h 180975"/>
                <a:gd name="connsiteX9" fmla="*/ 107952 w 200025"/>
                <a:gd name="connsiteY9" fmla="*/ 179556 h 180975"/>
                <a:gd name="connsiteX10" fmla="*/ 147576 w 200025"/>
                <a:gd name="connsiteY10" fmla="*/ 148314 h 180975"/>
                <a:gd name="connsiteX11" fmla="*/ 178818 w 200025"/>
                <a:gd name="connsiteY11" fmla="*/ 108690 h 180975"/>
                <a:gd name="connsiteX12" fmla="*/ 101951 w 200025"/>
                <a:gd name="connsiteY12" fmla="*/ 155839 h 180975"/>
                <a:gd name="connsiteX13" fmla="*/ 72805 w 200025"/>
                <a:gd name="connsiteY13" fmla="*/ 131836 h 180975"/>
                <a:gd name="connsiteX14" fmla="*/ 44706 w 200025"/>
                <a:gd name="connsiteY14" fmla="*/ 96022 h 180975"/>
                <a:gd name="connsiteX15" fmla="*/ 35181 w 200025"/>
                <a:gd name="connsiteY15" fmla="*/ 36110 h 180975"/>
                <a:gd name="connsiteX16" fmla="*/ 51469 w 200025"/>
                <a:gd name="connsiteY16" fmla="*/ 30680 h 180975"/>
                <a:gd name="connsiteX17" fmla="*/ 96617 w 200025"/>
                <a:gd name="connsiteY17" fmla="*/ 46206 h 180975"/>
                <a:gd name="connsiteX18" fmla="*/ 96617 w 200025"/>
                <a:gd name="connsiteY18" fmla="*/ 46206 h 180975"/>
                <a:gd name="connsiteX19" fmla="*/ 96617 w 200025"/>
                <a:gd name="connsiteY19" fmla="*/ 46206 h 180975"/>
                <a:gd name="connsiteX20" fmla="*/ 111953 w 200025"/>
                <a:gd name="connsiteY20" fmla="*/ 56588 h 180975"/>
                <a:gd name="connsiteX21" fmla="*/ 111953 w 200025"/>
                <a:gd name="connsiteY21" fmla="*/ 56588 h 180975"/>
                <a:gd name="connsiteX22" fmla="*/ 124906 w 200025"/>
                <a:gd name="connsiteY22" fmla="*/ 67637 h 180975"/>
                <a:gd name="connsiteX23" fmla="*/ 126621 w 200025"/>
                <a:gd name="connsiteY23" fmla="*/ 69066 h 180975"/>
                <a:gd name="connsiteX24" fmla="*/ 127097 w 200025"/>
                <a:gd name="connsiteY24" fmla="*/ 69638 h 180975"/>
                <a:gd name="connsiteX25" fmla="*/ 130812 w 200025"/>
                <a:gd name="connsiteY25" fmla="*/ 73257 h 180975"/>
                <a:gd name="connsiteX26" fmla="*/ 147671 w 200025"/>
                <a:gd name="connsiteY26" fmla="*/ 92307 h 180975"/>
                <a:gd name="connsiteX27" fmla="*/ 148624 w 200025"/>
                <a:gd name="connsiteY27" fmla="*/ 90688 h 180975"/>
                <a:gd name="connsiteX28" fmla="*/ 158815 w 200025"/>
                <a:gd name="connsiteY28" fmla="*/ 69161 h 180975"/>
                <a:gd name="connsiteX29" fmla="*/ 147290 w 200025"/>
                <a:gd name="connsiteY29" fmla="*/ 56684 h 180975"/>
                <a:gd name="connsiteX30" fmla="*/ 145385 w 200025"/>
                <a:gd name="connsiteY30" fmla="*/ 54874 h 180975"/>
                <a:gd name="connsiteX31" fmla="*/ 141956 w 200025"/>
                <a:gd name="connsiteY31" fmla="*/ 51540 h 180975"/>
                <a:gd name="connsiteX32" fmla="*/ 140147 w 200025"/>
                <a:gd name="connsiteY32" fmla="*/ 49826 h 180975"/>
                <a:gd name="connsiteX33" fmla="*/ 135860 w 200025"/>
                <a:gd name="connsiteY33" fmla="*/ 46016 h 180975"/>
                <a:gd name="connsiteX34" fmla="*/ 135193 w 200025"/>
                <a:gd name="connsiteY34" fmla="*/ 45444 h 180975"/>
                <a:gd name="connsiteX35" fmla="*/ 135193 w 200025"/>
                <a:gd name="connsiteY35" fmla="*/ 45444 h 180975"/>
                <a:gd name="connsiteX36" fmla="*/ 124716 w 200025"/>
                <a:gd name="connsiteY36" fmla="*/ 36967 h 180975"/>
                <a:gd name="connsiteX37" fmla="*/ 168245 w 200025"/>
                <a:gd name="connsiteY37" fmla="*/ 36015 h 180975"/>
                <a:gd name="connsiteX38" fmla="*/ 158720 w 200025"/>
                <a:gd name="connsiteY38" fmla="*/ 96593 h 180975"/>
                <a:gd name="connsiteX39" fmla="*/ 130907 w 200025"/>
                <a:gd name="connsiteY39" fmla="*/ 131741 h 180975"/>
                <a:gd name="connsiteX40" fmla="*/ 101760 w 200025"/>
                <a:gd name="connsiteY40" fmla="*/ 15574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18" y="108690"/>
                  </a:moveTo>
                  <a:cubicBezTo>
                    <a:pt x="200821" y="72019"/>
                    <a:pt x="203202" y="37919"/>
                    <a:pt x="185009" y="19727"/>
                  </a:cubicBezTo>
                  <a:cubicBezTo>
                    <a:pt x="166816" y="1534"/>
                    <a:pt x="136337" y="3629"/>
                    <a:pt x="101951" y="22394"/>
                  </a:cubicBezTo>
                  <a:cubicBezTo>
                    <a:pt x="67661" y="3344"/>
                    <a:pt x="36229" y="2486"/>
                    <a:pt x="18989" y="19727"/>
                  </a:cubicBezTo>
                  <a:cubicBezTo>
                    <a:pt x="1748" y="36967"/>
                    <a:pt x="3082" y="71543"/>
                    <a:pt x="24608" y="107833"/>
                  </a:cubicBezTo>
                  <a:cubicBezTo>
                    <a:pt x="42254" y="137032"/>
                    <a:pt x="66656" y="161564"/>
                    <a:pt x="95760" y="179366"/>
                  </a:cubicBezTo>
                  <a:cubicBezTo>
                    <a:pt x="96408" y="179808"/>
                    <a:pt x="97113" y="180161"/>
                    <a:pt x="97856" y="180413"/>
                  </a:cubicBezTo>
                  <a:cubicBezTo>
                    <a:pt x="98732" y="180805"/>
                    <a:pt x="99664" y="181062"/>
                    <a:pt x="100618" y="181175"/>
                  </a:cubicBezTo>
                  <a:lnTo>
                    <a:pt x="101951" y="181175"/>
                  </a:lnTo>
                  <a:cubicBezTo>
                    <a:pt x="104064" y="181216"/>
                    <a:pt x="106146" y="180654"/>
                    <a:pt x="107952" y="179556"/>
                  </a:cubicBezTo>
                  <a:cubicBezTo>
                    <a:pt x="122398" y="170816"/>
                    <a:pt x="135707" y="160322"/>
                    <a:pt x="147576" y="148314"/>
                  </a:cubicBezTo>
                  <a:cubicBezTo>
                    <a:pt x="159569" y="136431"/>
                    <a:pt x="170061" y="123124"/>
                    <a:pt x="178818" y="108690"/>
                  </a:cubicBezTo>
                  <a:moveTo>
                    <a:pt x="101951" y="155839"/>
                  </a:moveTo>
                  <a:cubicBezTo>
                    <a:pt x="91474" y="148811"/>
                    <a:pt x="81711" y="140771"/>
                    <a:pt x="72805" y="131836"/>
                  </a:cubicBezTo>
                  <a:cubicBezTo>
                    <a:pt x="61988" y="121111"/>
                    <a:pt x="52549" y="109080"/>
                    <a:pt x="44706" y="96022"/>
                  </a:cubicBezTo>
                  <a:cubicBezTo>
                    <a:pt x="29275" y="70019"/>
                    <a:pt x="25656" y="46016"/>
                    <a:pt x="35181" y="36110"/>
                  </a:cubicBezTo>
                  <a:cubicBezTo>
                    <a:pt x="39693" y="32244"/>
                    <a:pt x="45539" y="30295"/>
                    <a:pt x="51469" y="30680"/>
                  </a:cubicBezTo>
                  <a:cubicBezTo>
                    <a:pt x="67571" y="32039"/>
                    <a:pt x="83084" y="37374"/>
                    <a:pt x="96617" y="46206"/>
                  </a:cubicBezTo>
                  <a:cubicBezTo>
                    <a:pt x="97093" y="46206"/>
                    <a:pt x="96617" y="46206"/>
                    <a:pt x="96617" y="46206"/>
                  </a:cubicBezTo>
                  <a:lnTo>
                    <a:pt x="96617" y="46206"/>
                  </a:lnTo>
                  <a:cubicBezTo>
                    <a:pt x="101570" y="49254"/>
                    <a:pt x="107190" y="52969"/>
                    <a:pt x="111953" y="56588"/>
                  </a:cubicBezTo>
                  <a:lnTo>
                    <a:pt x="111953" y="56588"/>
                  </a:lnTo>
                  <a:cubicBezTo>
                    <a:pt x="116334" y="60017"/>
                    <a:pt x="120715" y="63732"/>
                    <a:pt x="124906" y="67637"/>
                  </a:cubicBezTo>
                  <a:lnTo>
                    <a:pt x="126621" y="69066"/>
                  </a:lnTo>
                  <a:lnTo>
                    <a:pt x="127097" y="69638"/>
                  </a:lnTo>
                  <a:lnTo>
                    <a:pt x="130812" y="73257"/>
                  </a:lnTo>
                  <a:cubicBezTo>
                    <a:pt x="136862" y="79213"/>
                    <a:pt x="142495" y="85578"/>
                    <a:pt x="147671" y="92307"/>
                  </a:cubicBezTo>
                  <a:lnTo>
                    <a:pt x="148624" y="90688"/>
                  </a:lnTo>
                  <a:cubicBezTo>
                    <a:pt x="152777" y="83896"/>
                    <a:pt x="156194" y="76679"/>
                    <a:pt x="158815" y="69161"/>
                  </a:cubicBezTo>
                  <a:cubicBezTo>
                    <a:pt x="155196" y="64875"/>
                    <a:pt x="151386" y="60779"/>
                    <a:pt x="147290" y="56684"/>
                  </a:cubicBezTo>
                  <a:cubicBezTo>
                    <a:pt x="146703" y="56032"/>
                    <a:pt x="146066" y="55428"/>
                    <a:pt x="145385" y="54874"/>
                  </a:cubicBezTo>
                  <a:lnTo>
                    <a:pt x="141956" y="51540"/>
                  </a:lnTo>
                  <a:lnTo>
                    <a:pt x="140147" y="49826"/>
                  </a:lnTo>
                  <a:lnTo>
                    <a:pt x="135860" y="46016"/>
                  </a:lnTo>
                  <a:lnTo>
                    <a:pt x="135193" y="45444"/>
                  </a:lnTo>
                  <a:lnTo>
                    <a:pt x="135193" y="45444"/>
                  </a:lnTo>
                  <a:cubicBezTo>
                    <a:pt x="131764" y="42491"/>
                    <a:pt x="128240" y="39634"/>
                    <a:pt x="124716" y="36967"/>
                  </a:cubicBezTo>
                  <a:cubicBezTo>
                    <a:pt x="143766" y="28966"/>
                    <a:pt x="160435" y="28299"/>
                    <a:pt x="168245" y="36015"/>
                  </a:cubicBezTo>
                  <a:cubicBezTo>
                    <a:pt x="178247" y="46016"/>
                    <a:pt x="174341" y="70400"/>
                    <a:pt x="158720" y="96593"/>
                  </a:cubicBezTo>
                  <a:cubicBezTo>
                    <a:pt x="150959" y="109429"/>
                    <a:pt x="141615" y="121237"/>
                    <a:pt x="130907" y="131741"/>
                  </a:cubicBezTo>
                  <a:cubicBezTo>
                    <a:pt x="122021" y="140699"/>
                    <a:pt x="112256" y="148740"/>
                    <a:pt x="101760" y="155744"/>
                  </a:cubicBezTo>
                </a:path>
              </a:pathLst>
            </a:custGeom>
            <a:solidFill>
              <a:srgbClr val="FFFFFF"/>
            </a:solidFill>
            <a:ln w="9525" cap="flat">
              <a:noFill/>
              <a:prstDash val="solid"/>
              <a:miter/>
            </a:ln>
          </p:spPr>
          <p:txBody>
            <a:bodyPr rtlCol="0" anchor="ctr"/>
            <a:lstStyle/>
            <a:p>
              <a:endParaRPr lang="fi-FI"/>
            </a:p>
          </p:txBody>
        </p:sp>
        <p:sp>
          <p:nvSpPr>
            <p:cNvPr id="88" name="Vapaamuotoinen: Muoto 87">
              <a:extLst>
                <a:ext uri="{FF2B5EF4-FFF2-40B4-BE49-F238E27FC236}">
                  <a16:creationId xmlns:a16="http://schemas.microsoft.com/office/drawing/2014/main" id="{FE154706-4C57-4774-8C8F-15688DC82CB8}"/>
                </a:ext>
              </a:extLst>
            </p:cNvPr>
            <p:cNvSpPr/>
            <p:nvPr/>
          </p:nvSpPr>
          <p:spPr>
            <a:xfrm>
              <a:off x="9418343" y="5020414"/>
              <a:ext cx="95250" cy="95250"/>
            </a:xfrm>
            <a:custGeom>
              <a:avLst/>
              <a:gdLst>
                <a:gd name="connsiteX0" fmla="*/ 93147 w 95250"/>
                <a:gd name="connsiteY0" fmla="*/ 26345 h 95250"/>
                <a:gd name="connsiteX1" fmla="*/ 25805 w 95250"/>
                <a:gd name="connsiteY1" fmla="*/ 93591 h 95250"/>
                <a:gd name="connsiteX2" fmla="*/ 9942 w 95250"/>
                <a:gd name="connsiteY2" fmla="*/ 92572 h 95250"/>
                <a:gd name="connsiteX3" fmla="*/ 9898 w 95250"/>
                <a:gd name="connsiteY3" fmla="*/ 77780 h 95250"/>
                <a:gd name="connsiteX4" fmla="*/ 77240 w 95250"/>
                <a:gd name="connsiteY4" fmla="*/ 10438 h 95250"/>
                <a:gd name="connsiteX5" fmla="*/ 93147 w 95250"/>
                <a:gd name="connsiteY5" fmla="*/ 10438 h 95250"/>
                <a:gd name="connsiteX6" fmla="*/ 9314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147" y="26345"/>
                  </a:moveTo>
                  <a:lnTo>
                    <a:pt x="25805" y="93591"/>
                  </a:lnTo>
                  <a:cubicBezTo>
                    <a:pt x="21143" y="97690"/>
                    <a:pt x="14041" y="97234"/>
                    <a:pt x="9942" y="92572"/>
                  </a:cubicBezTo>
                  <a:cubicBezTo>
                    <a:pt x="6228" y="88347"/>
                    <a:pt x="6209" y="82027"/>
                    <a:pt x="9898" y="77780"/>
                  </a:cubicBezTo>
                  <a:lnTo>
                    <a:pt x="77240" y="10438"/>
                  </a:lnTo>
                  <a:cubicBezTo>
                    <a:pt x="81632" y="6046"/>
                    <a:pt x="88754" y="6046"/>
                    <a:pt x="93147" y="10438"/>
                  </a:cubicBezTo>
                  <a:cubicBezTo>
                    <a:pt x="97539" y="14831"/>
                    <a:pt x="97539" y="21952"/>
                    <a:pt x="93147" y="26345"/>
                  </a:cubicBezTo>
                </a:path>
              </a:pathLst>
            </a:custGeom>
            <a:solidFill>
              <a:srgbClr val="FFFFFF"/>
            </a:solidFill>
            <a:ln w="9525" cap="flat">
              <a:noFill/>
              <a:prstDash val="solid"/>
              <a:miter/>
            </a:ln>
          </p:spPr>
          <p:txBody>
            <a:bodyPr rtlCol="0" anchor="ctr"/>
            <a:lstStyle/>
            <a:p>
              <a:endParaRPr lang="fi-FI"/>
            </a:p>
          </p:txBody>
        </p:sp>
        <p:sp>
          <p:nvSpPr>
            <p:cNvPr id="89" name="Vapaamuotoinen: Muoto 88">
              <a:extLst>
                <a:ext uri="{FF2B5EF4-FFF2-40B4-BE49-F238E27FC236}">
                  <a16:creationId xmlns:a16="http://schemas.microsoft.com/office/drawing/2014/main" id="{81F5B6FF-FDB1-458D-A557-CC1F55237D70}"/>
                </a:ext>
              </a:extLst>
            </p:cNvPr>
            <p:cNvSpPr/>
            <p:nvPr/>
          </p:nvSpPr>
          <p:spPr>
            <a:xfrm>
              <a:off x="8876116" y="5018794"/>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1" y="98079"/>
                    <a:pt x="82184" y="98084"/>
                    <a:pt x="77792" y="93698"/>
                  </a:cubicBezTo>
                  <a:cubicBezTo>
                    <a:pt x="77788" y="93695"/>
                    <a:pt x="77784" y="93691"/>
                    <a:pt x="77780" y="93687"/>
                  </a:cubicBezTo>
                  <a:lnTo>
                    <a:pt x="10438" y="26345"/>
                  </a:lnTo>
                  <a:cubicBezTo>
                    <a:pt x="6046" y="21953"/>
                    <a:pt x="6046" y="14831"/>
                    <a:pt x="10438" y="10438"/>
                  </a:cubicBezTo>
                  <a:cubicBezTo>
                    <a:pt x="14831" y="6046"/>
                    <a:pt x="21952" y="6046"/>
                    <a:pt x="26345" y="10438"/>
                  </a:cubicBezTo>
                  <a:lnTo>
                    <a:pt x="93687" y="77780"/>
                  </a:lnTo>
                  <a:cubicBezTo>
                    <a:pt x="98079" y="82166"/>
                    <a:pt x="98084" y="89282"/>
                    <a:pt x="93698" y="93675"/>
                  </a:cubicBezTo>
                  <a:cubicBezTo>
                    <a:pt x="93695"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90" name="Vapaamuotoinen: Muoto 89">
              <a:extLst>
                <a:ext uri="{FF2B5EF4-FFF2-40B4-BE49-F238E27FC236}">
                  <a16:creationId xmlns:a16="http://schemas.microsoft.com/office/drawing/2014/main" id="{66CC8FF7-F396-4BBA-9CE1-E742410F5F2F}"/>
                </a:ext>
              </a:extLst>
            </p:cNvPr>
            <p:cNvSpPr/>
            <p:nvPr/>
          </p:nvSpPr>
          <p:spPr>
            <a:xfrm>
              <a:off x="9679987" y="5820474"/>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625 h 57150"/>
                <a:gd name="connsiteX4" fmla="*/ 18097 w 57150"/>
                <a:gd name="connsiteY4" fmla="*/ 53912 h 57150"/>
                <a:gd name="connsiteX5" fmla="*/ 34862 w 57150"/>
                <a:gd name="connsiteY5" fmla="*/ 34862 h 57150"/>
                <a:gd name="connsiteX6" fmla="*/ 53912 w 57150"/>
                <a:gd name="connsiteY6" fmla="*/ 18193 h 57150"/>
                <a:gd name="connsiteX7" fmla="*/ 51816 w 57150"/>
                <a:gd name="connsiteY7" fmla="*/ 17050 h 57150"/>
                <a:gd name="connsiteX8" fmla="*/ 30671 w 57150"/>
                <a:gd name="connsiteY8" fmla="*/ 75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668"/>
                    <a:pt x="22670" y="14383"/>
                    <a:pt x="18669" y="18383"/>
                  </a:cubicBezTo>
                  <a:cubicBezTo>
                    <a:pt x="14669" y="22384"/>
                    <a:pt x="10763" y="26575"/>
                    <a:pt x="7144" y="30861"/>
                  </a:cubicBezTo>
                  <a:cubicBezTo>
                    <a:pt x="9628" y="38078"/>
                    <a:pt x="12819" y="45034"/>
                    <a:pt x="16669" y="51625"/>
                  </a:cubicBezTo>
                  <a:lnTo>
                    <a:pt x="18097" y="53912"/>
                  </a:lnTo>
                  <a:cubicBezTo>
                    <a:pt x="23239" y="47182"/>
                    <a:pt x="28840" y="40817"/>
                    <a:pt x="34862" y="34862"/>
                  </a:cubicBezTo>
                  <a:cubicBezTo>
                    <a:pt x="40837" y="28892"/>
                    <a:pt x="47201" y="23323"/>
                    <a:pt x="53912" y="18193"/>
                  </a:cubicBezTo>
                  <a:cubicBezTo>
                    <a:pt x="53165" y="17907"/>
                    <a:pt x="52460" y="17523"/>
                    <a:pt x="51816" y="17050"/>
                  </a:cubicBezTo>
                  <a:cubicBezTo>
                    <a:pt x="45124" y="13137"/>
                    <a:pt x="38036" y="9944"/>
                    <a:pt x="30671" y="7525"/>
                  </a:cubicBezTo>
                </a:path>
              </a:pathLst>
            </a:custGeom>
            <a:solidFill>
              <a:srgbClr val="FFFFFF"/>
            </a:solidFill>
            <a:ln w="9525" cap="flat">
              <a:noFill/>
              <a:prstDash val="solid"/>
              <a:miter/>
            </a:ln>
          </p:spPr>
          <p:txBody>
            <a:bodyPr rtlCol="0" anchor="ctr"/>
            <a:lstStyle/>
            <a:p>
              <a:endParaRPr lang="fi-FI"/>
            </a:p>
          </p:txBody>
        </p:sp>
        <p:sp>
          <p:nvSpPr>
            <p:cNvPr id="91" name="Vapaamuotoinen: Muoto 90">
              <a:extLst>
                <a:ext uri="{FF2B5EF4-FFF2-40B4-BE49-F238E27FC236}">
                  <a16:creationId xmlns:a16="http://schemas.microsoft.com/office/drawing/2014/main" id="{F630AF0C-3675-458D-B549-9771C0F7A0AE}"/>
                </a:ext>
              </a:extLst>
            </p:cNvPr>
            <p:cNvSpPr/>
            <p:nvPr/>
          </p:nvSpPr>
          <p:spPr>
            <a:xfrm>
              <a:off x="9750186" y="5890293"/>
              <a:ext cx="95250" cy="95250"/>
            </a:xfrm>
            <a:custGeom>
              <a:avLst/>
              <a:gdLst>
                <a:gd name="connsiteX0" fmla="*/ 80677 w 95250"/>
                <a:gd name="connsiteY0" fmla="*/ 7144 h 95250"/>
                <a:gd name="connsiteX1" fmla="*/ 80677 w 95250"/>
                <a:gd name="connsiteY1" fmla="*/ 7144 h 95250"/>
                <a:gd name="connsiteX2" fmla="*/ 73247 w 95250"/>
                <a:gd name="connsiteY2" fmla="*/ 18479 h 95250"/>
                <a:gd name="connsiteX3" fmla="*/ 72485 w 95250"/>
                <a:gd name="connsiteY3" fmla="*/ 19526 h 95250"/>
                <a:gd name="connsiteX4" fmla="*/ 70104 w 95250"/>
                <a:gd name="connsiteY4" fmla="*/ 22860 h 95250"/>
                <a:gd name="connsiteX5" fmla="*/ 68389 w 95250"/>
                <a:gd name="connsiteY5" fmla="*/ 25146 h 95250"/>
                <a:gd name="connsiteX6" fmla="*/ 64198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672 w 95250"/>
                <a:gd name="connsiteY12" fmla="*/ 89535 h 95250"/>
                <a:gd name="connsiteX13" fmla="*/ 77343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3"/>
                    <a:pt x="75914" y="14764"/>
                    <a:pt x="73247" y="18479"/>
                  </a:cubicBezTo>
                  <a:cubicBezTo>
                    <a:pt x="73017" y="18845"/>
                    <a:pt x="72763" y="19195"/>
                    <a:pt x="72485" y="19526"/>
                  </a:cubicBezTo>
                  <a:lnTo>
                    <a:pt x="70104" y="22860"/>
                  </a:lnTo>
                  <a:lnTo>
                    <a:pt x="68389" y="25146"/>
                  </a:lnTo>
                  <a:cubicBezTo>
                    <a:pt x="67056" y="26956"/>
                    <a:pt x="65627" y="28766"/>
                    <a:pt x="64198" y="30480"/>
                  </a:cubicBezTo>
                  <a:cubicBezTo>
                    <a:pt x="67628" y="43910"/>
                    <a:pt x="66675" y="54959"/>
                    <a:pt x="60770" y="60865"/>
                  </a:cubicBezTo>
                  <a:lnTo>
                    <a:pt x="60770" y="60865"/>
                  </a:lnTo>
                  <a:cubicBezTo>
                    <a:pt x="55054" y="66484"/>
                    <a:pt x="44005" y="67723"/>
                    <a:pt x="30480" y="64294"/>
                  </a:cubicBezTo>
                  <a:cubicBezTo>
                    <a:pt x="23081" y="70306"/>
                    <a:pt x="15285" y="75811"/>
                    <a:pt x="7144" y="80772"/>
                  </a:cubicBezTo>
                  <a:cubicBezTo>
                    <a:pt x="9239" y="81725"/>
                    <a:pt x="11239" y="82486"/>
                    <a:pt x="13335" y="83248"/>
                  </a:cubicBezTo>
                  <a:cubicBezTo>
                    <a:pt x="23328" y="87175"/>
                    <a:pt x="33937" y="89303"/>
                    <a:pt x="44672" y="89535"/>
                  </a:cubicBezTo>
                  <a:cubicBezTo>
                    <a:pt x="56778" y="90039"/>
                    <a:pt x="68570" y="85604"/>
                    <a:pt x="77343" y="77248"/>
                  </a:cubicBezTo>
                  <a:cubicBezTo>
                    <a:pt x="92297" y="62198"/>
                    <a:pt x="93345"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92" name="Vapaamuotoinen: Muoto 91">
              <a:extLst>
                <a:ext uri="{FF2B5EF4-FFF2-40B4-BE49-F238E27FC236}">
                  <a16:creationId xmlns:a16="http://schemas.microsoft.com/office/drawing/2014/main" id="{76A36061-20C1-4470-8228-76ED96F3DB99}"/>
                </a:ext>
              </a:extLst>
            </p:cNvPr>
            <p:cNvSpPr/>
            <p:nvPr/>
          </p:nvSpPr>
          <p:spPr>
            <a:xfrm>
              <a:off x="9641950" y="5890007"/>
              <a:ext cx="95250" cy="95250"/>
            </a:xfrm>
            <a:custGeom>
              <a:avLst/>
              <a:gdLst>
                <a:gd name="connsiteX0" fmla="*/ 35846 w 95250"/>
                <a:gd name="connsiteY0" fmla="*/ 60960 h 95250"/>
                <a:gd name="connsiteX1" fmla="*/ 32417 w 95250"/>
                <a:gd name="connsiteY1" fmla="*/ 30670 h 95250"/>
                <a:gd name="connsiteX2" fmla="*/ 15844 w 95250"/>
                <a:gd name="connsiteY2" fmla="*/ 7144 h 95250"/>
                <a:gd name="connsiteX3" fmla="*/ 19368 w 95250"/>
                <a:gd name="connsiteY3" fmla="*/ 77438 h 95250"/>
                <a:gd name="connsiteX4" fmla="*/ 89472 w 95250"/>
                <a:gd name="connsiteY4" fmla="*/ 80962 h 95250"/>
                <a:gd name="connsiteX5" fmla="*/ 66135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150"/>
                    <a:pt x="28988" y="44100"/>
                    <a:pt x="32417" y="30670"/>
                  </a:cubicBezTo>
                  <a:cubicBezTo>
                    <a:pt x="26342" y="23231"/>
                    <a:pt x="20804" y="15369"/>
                    <a:pt x="15844" y="7144"/>
                  </a:cubicBezTo>
                  <a:cubicBezTo>
                    <a:pt x="3271" y="36480"/>
                    <a:pt x="4223" y="62293"/>
                    <a:pt x="19368" y="77438"/>
                  </a:cubicBezTo>
                  <a:cubicBezTo>
                    <a:pt x="34513" y="92583"/>
                    <a:pt x="60230" y="93440"/>
                    <a:pt x="89472" y="80962"/>
                  </a:cubicBezTo>
                  <a:cubicBezTo>
                    <a:pt x="81325" y="76010"/>
                    <a:pt x="73527" y="70504"/>
                    <a:pt x="66135" y="64484"/>
                  </a:cubicBezTo>
                  <a:cubicBezTo>
                    <a:pt x="52705" y="67913"/>
                    <a:pt x="41751" y="66865"/>
                    <a:pt x="35846" y="60960"/>
                  </a:cubicBezTo>
                </a:path>
              </a:pathLst>
            </a:custGeom>
            <a:solidFill>
              <a:srgbClr val="FFFFFF"/>
            </a:solidFill>
            <a:ln w="9525" cap="flat">
              <a:noFill/>
              <a:prstDash val="solid"/>
              <a:miter/>
            </a:ln>
          </p:spPr>
          <p:txBody>
            <a:bodyPr rtlCol="0" anchor="ctr"/>
            <a:lstStyle/>
            <a:p>
              <a:endParaRPr lang="fi-FI"/>
            </a:p>
          </p:txBody>
        </p:sp>
        <p:sp>
          <p:nvSpPr>
            <p:cNvPr id="93" name="Vapaamuotoinen: Muoto 92">
              <a:extLst>
                <a:ext uri="{FF2B5EF4-FFF2-40B4-BE49-F238E27FC236}">
                  <a16:creationId xmlns:a16="http://schemas.microsoft.com/office/drawing/2014/main" id="{8041C133-0413-491A-B982-79374432C4B5}"/>
                </a:ext>
              </a:extLst>
            </p:cNvPr>
            <p:cNvSpPr/>
            <p:nvPr/>
          </p:nvSpPr>
          <p:spPr>
            <a:xfrm>
              <a:off x="9642329" y="5782026"/>
              <a:ext cx="200025" cy="180975"/>
            </a:xfrm>
            <a:custGeom>
              <a:avLst/>
              <a:gdLst>
                <a:gd name="connsiteX0" fmla="*/ 178818 w 200025"/>
                <a:gd name="connsiteY0" fmla="*/ 108742 h 180975"/>
                <a:gd name="connsiteX1" fmla="*/ 185009 w 200025"/>
                <a:gd name="connsiteY1" fmla="*/ 19684 h 180975"/>
                <a:gd name="connsiteX2" fmla="*/ 101951 w 200025"/>
                <a:gd name="connsiteY2" fmla="*/ 22446 h 180975"/>
                <a:gd name="connsiteX3" fmla="*/ 18989 w 200025"/>
                <a:gd name="connsiteY3" fmla="*/ 19684 h 180975"/>
                <a:gd name="connsiteX4" fmla="*/ 24608 w 200025"/>
                <a:gd name="connsiteY4" fmla="*/ 107885 h 180975"/>
                <a:gd name="connsiteX5" fmla="*/ 95760 w 200025"/>
                <a:gd name="connsiteY5" fmla="*/ 179418 h 180975"/>
                <a:gd name="connsiteX6" fmla="*/ 97856 w 200025"/>
                <a:gd name="connsiteY6" fmla="*/ 180466 h 180975"/>
                <a:gd name="connsiteX7" fmla="*/ 100618 w 200025"/>
                <a:gd name="connsiteY7" fmla="*/ 181133 h 180975"/>
                <a:gd name="connsiteX8" fmla="*/ 101951 w 200025"/>
                <a:gd name="connsiteY8" fmla="*/ 181132 h 180975"/>
                <a:gd name="connsiteX9" fmla="*/ 107952 w 200025"/>
                <a:gd name="connsiteY9" fmla="*/ 179513 h 180975"/>
                <a:gd name="connsiteX10" fmla="*/ 147576 w 200025"/>
                <a:gd name="connsiteY10" fmla="*/ 148271 h 180975"/>
                <a:gd name="connsiteX11" fmla="*/ 178818 w 200025"/>
                <a:gd name="connsiteY11" fmla="*/ 108647 h 180975"/>
                <a:gd name="connsiteX12" fmla="*/ 101951 w 200025"/>
                <a:gd name="connsiteY12" fmla="*/ 156272 h 180975"/>
                <a:gd name="connsiteX13" fmla="*/ 44801 w 200025"/>
                <a:gd name="connsiteY13" fmla="*/ 96455 h 180975"/>
                <a:gd name="connsiteX14" fmla="*/ 35276 w 200025"/>
                <a:gd name="connsiteY14" fmla="*/ 36543 h 180975"/>
                <a:gd name="connsiteX15" fmla="*/ 51564 w 200025"/>
                <a:gd name="connsiteY15" fmla="*/ 31113 h 180975"/>
                <a:gd name="connsiteX16" fmla="*/ 96712 w 200025"/>
                <a:gd name="connsiteY16" fmla="*/ 46639 h 180975"/>
                <a:gd name="connsiteX17" fmla="*/ 96712 w 200025"/>
                <a:gd name="connsiteY17" fmla="*/ 46639 h 180975"/>
                <a:gd name="connsiteX18" fmla="*/ 96712 w 200025"/>
                <a:gd name="connsiteY18" fmla="*/ 46639 h 180975"/>
                <a:gd name="connsiteX19" fmla="*/ 112048 w 200025"/>
                <a:gd name="connsiteY19" fmla="*/ 57022 h 180975"/>
                <a:gd name="connsiteX20" fmla="*/ 112048 w 200025"/>
                <a:gd name="connsiteY20" fmla="*/ 57022 h 180975"/>
                <a:gd name="connsiteX21" fmla="*/ 125002 w 200025"/>
                <a:gd name="connsiteY21" fmla="*/ 67976 h 180975"/>
                <a:gd name="connsiteX22" fmla="*/ 126621 w 200025"/>
                <a:gd name="connsiteY22" fmla="*/ 69499 h 180975"/>
                <a:gd name="connsiteX23" fmla="*/ 127192 w 200025"/>
                <a:gd name="connsiteY23" fmla="*/ 70071 h 180975"/>
                <a:gd name="connsiteX24" fmla="*/ 130907 w 200025"/>
                <a:gd name="connsiteY24" fmla="*/ 73690 h 180975"/>
                <a:gd name="connsiteX25" fmla="*/ 147766 w 200025"/>
                <a:gd name="connsiteY25" fmla="*/ 92740 h 180975"/>
                <a:gd name="connsiteX26" fmla="*/ 148719 w 200025"/>
                <a:gd name="connsiteY26" fmla="*/ 91121 h 180975"/>
                <a:gd name="connsiteX27" fmla="*/ 158911 w 200025"/>
                <a:gd name="connsiteY27" fmla="*/ 69690 h 180975"/>
                <a:gd name="connsiteX28" fmla="*/ 147385 w 200025"/>
                <a:gd name="connsiteY28" fmla="*/ 57212 h 180975"/>
                <a:gd name="connsiteX29" fmla="*/ 145481 w 200025"/>
                <a:gd name="connsiteY29" fmla="*/ 55307 h 180975"/>
                <a:gd name="connsiteX30" fmla="*/ 142051 w 200025"/>
                <a:gd name="connsiteY30" fmla="*/ 52068 h 180975"/>
                <a:gd name="connsiteX31" fmla="*/ 140242 w 200025"/>
                <a:gd name="connsiteY31" fmla="*/ 50354 h 180975"/>
                <a:gd name="connsiteX32" fmla="*/ 135860 w 200025"/>
                <a:gd name="connsiteY32" fmla="*/ 46544 h 180975"/>
                <a:gd name="connsiteX33" fmla="*/ 135289 w 200025"/>
                <a:gd name="connsiteY33" fmla="*/ 45973 h 180975"/>
                <a:gd name="connsiteX34" fmla="*/ 135289 w 200025"/>
                <a:gd name="connsiteY34" fmla="*/ 45973 h 180975"/>
                <a:gd name="connsiteX35" fmla="*/ 124811 w 200025"/>
                <a:gd name="connsiteY35" fmla="*/ 37495 h 180975"/>
                <a:gd name="connsiteX36" fmla="*/ 168340 w 200025"/>
                <a:gd name="connsiteY36" fmla="*/ 36543 h 180975"/>
                <a:gd name="connsiteX37" fmla="*/ 158815 w 200025"/>
                <a:gd name="connsiteY37" fmla="*/ 97122 h 180975"/>
                <a:gd name="connsiteX38" fmla="*/ 131002 w 200025"/>
                <a:gd name="connsiteY38" fmla="*/ 132269 h 180975"/>
                <a:gd name="connsiteX39" fmla="*/ 101856 w 200025"/>
                <a:gd name="connsiteY39" fmla="*/ 156272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18" y="108742"/>
                  </a:moveTo>
                  <a:cubicBezTo>
                    <a:pt x="200821" y="72071"/>
                    <a:pt x="203202" y="37876"/>
                    <a:pt x="185009" y="19684"/>
                  </a:cubicBezTo>
                  <a:cubicBezTo>
                    <a:pt x="166816" y="1491"/>
                    <a:pt x="136336" y="3682"/>
                    <a:pt x="101951" y="22446"/>
                  </a:cubicBezTo>
                  <a:cubicBezTo>
                    <a:pt x="67566" y="3396"/>
                    <a:pt x="36229" y="2538"/>
                    <a:pt x="18989" y="19684"/>
                  </a:cubicBezTo>
                  <a:cubicBezTo>
                    <a:pt x="1748" y="36829"/>
                    <a:pt x="3082" y="71500"/>
                    <a:pt x="24608" y="107885"/>
                  </a:cubicBezTo>
                  <a:cubicBezTo>
                    <a:pt x="42254" y="137084"/>
                    <a:pt x="66656" y="161617"/>
                    <a:pt x="95760" y="179418"/>
                  </a:cubicBezTo>
                  <a:cubicBezTo>
                    <a:pt x="96408" y="179861"/>
                    <a:pt x="97113" y="180213"/>
                    <a:pt x="97856" y="180466"/>
                  </a:cubicBezTo>
                  <a:cubicBezTo>
                    <a:pt x="98738" y="180825"/>
                    <a:pt x="99669" y="181049"/>
                    <a:pt x="100618" y="181133"/>
                  </a:cubicBezTo>
                  <a:lnTo>
                    <a:pt x="101951" y="181132"/>
                  </a:lnTo>
                  <a:cubicBezTo>
                    <a:pt x="104063" y="181162"/>
                    <a:pt x="106142" y="180601"/>
                    <a:pt x="107952" y="179513"/>
                  </a:cubicBezTo>
                  <a:cubicBezTo>
                    <a:pt x="122398" y="170773"/>
                    <a:pt x="135707" y="160279"/>
                    <a:pt x="147576" y="148271"/>
                  </a:cubicBezTo>
                  <a:cubicBezTo>
                    <a:pt x="159540" y="136363"/>
                    <a:pt x="170030" y="123059"/>
                    <a:pt x="178818" y="108647"/>
                  </a:cubicBezTo>
                  <a:moveTo>
                    <a:pt x="101951" y="156272"/>
                  </a:moveTo>
                  <a:cubicBezTo>
                    <a:pt x="78826" y="140669"/>
                    <a:pt x="59334" y="120267"/>
                    <a:pt x="44801" y="96455"/>
                  </a:cubicBezTo>
                  <a:cubicBezTo>
                    <a:pt x="29466" y="70452"/>
                    <a:pt x="25751" y="46449"/>
                    <a:pt x="35276" y="36543"/>
                  </a:cubicBezTo>
                  <a:cubicBezTo>
                    <a:pt x="39757" y="32621"/>
                    <a:pt x="45626" y="30664"/>
                    <a:pt x="51564" y="31113"/>
                  </a:cubicBezTo>
                  <a:cubicBezTo>
                    <a:pt x="67666" y="32472"/>
                    <a:pt x="83180" y="37807"/>
                    <a:pt x="96712" y="46639"/>
                  </a:cubicBezTo>
                  <a:cubicBezTo>
                    <a:pt x="97189" y="46639"/>
                    <a:pt x="96236" y="46639"/>
                    <a:pt x="96712" y="46639"/>
                  </a:cubicBezTo>
                  <a:lnTo>
                    <a:pt x="96712" y="46639"/>
                  </a:lnTo>
                  <a:cubicBezTo>
                    <a:pt x="101570" y="49687"/>
                    <a:pt x="107285" y="53402"/>
                    <a:pt x="112048" y="57022"/>
                  </a:cubicBezTo>
                  <a:lnTo>
                    <a:pt x="112048" y="57022"/>
                  </a:lnTo>
                  <a:cubicBezTo>
                    <a:pt x="116429" y="60450"/>
                    <a:pt x="120811" y="64070"/>
                    <a:pt x="125002" y="67976"/>
                  </a:cubicBezTo>
                  <a:lnTo>
                    <a:pt x="126621" y="69499"/>
                  </a:lnTo>
                  <a:lnTo>
                    <a:pt x="127192" y="70071"/>
                  </a:lnTo>
                  <a:lnTo>
                    <a:pt x="130907" y="73690"/>
                  </a:lnTo>
                  <a:cubicBezTo>
                    <a:pt x="136936" y="79666"/>
                    <a:pt x="142568" y="86030"/>
                    <a:pt x="147766" y="92740"/>
                  </a:cubicBezTo>
                  <a:lnTo>
                    <a:pt x="148719" y="91121"/>
                  </a:lnTo>
                  <a:cubicBezTo>
                    <a:pt x="152888" y="84370"/>
                    <a:pt x="156305" y="77184"/>
                    <a:pt x="158911" y="69690"/>
                  </a:cubicBezTo>
                  <a:cubicBezTo>
                    <a:pt x="155291" y="65404"/>
                    <a:pt x="151481" y="61213"/>
                    <a:pt x="147385" y="57212"/>
                  </a:cubicBezTo>
                  <a:lnTo>
                    <a:pt x="145481" y="55307"/>
                  </a:lnTo>
                  <a:lnTo>
                    <a:pt x="142051" y="52068"/>
                  </a:lnTo>
                  <a:lnTo>
                    <a:pt x="140242" y="50354"/>
                  </a:lnTo>
                  <a:lnTo>
                    <a:pt x="135860" y="46544"/>
                  </a:lnTo>
                  <a:lnTo>
                    <a:pt x="135289" y="45973"/>
                  </a:lnTo>
                  <a:lnTo>
                    <a:pt x="135289" y="45973"/>
                  </a:lnTo>
                  <a:cubicBezTo>
                    <a:pt x="131860" y="43020"/>
                    <a:pt x="128335" y="40162"/>
                    <a:pt x="124811" y="37495"/>
                  </a:cubicBezTo>
                  <a:cubicBezTo>
                    <a:pt x="143861" y="29494"/>
                    <a:pt x="160530" y="28827"/>
                    <a:pt x="168340" y="36543"/>
                  </a:cubicBezTo>
                  <a:cubicBezTo>
                    <a:pt x="177865" y="46068"/>
                    <a:pt x="174436" y="70833"/>
                    <a:pt x="158815" y="97122"/>
                  </a:cubicBezTo>
                  <a:cubicBezTo>
                    <a:pt x="151030" y="109940"/>
                    <a:pt x="141688" y="121746"/>
                    <a:pt x="131002" y="132269"/>
                  </a:cubicBezTo>
                  <a:cubicBezTo>
                    <a:pt x="122116" y="141227"/>
                    <a:pt x="112351" y="149268"/>
                    <a:pt x="101856" y="156272"/>
                  </a:cubicBezTo>
                </a:path>
              </a:pathLst>
            </a:custGeom>
            <a:solidFill>
              <a:srgbClr val="FFFFFF"/>
            </a:solidFill>
            <a:ln w="9525" cap="flat">
              <a:noFill/>
              <a:prstDash val="solid"/>
              <a:miter/>
            </a:ln>
          </p:spPr>
          <p:txBody>
            <a:bodyPr rtlCol="0" anchor="ctr"/>
            <a:lstStyle/>
            <a:p>
              <a:endParaRPr lang="fi-FI"/>
            </a:p>
          </p:txBody>
        </p:sp>
        <p:sp>
          <p:nvSpPr>
            <p:cNvPr id="94" name="Vapaamuotoinen: Muoto 93">
              <a:extLst>
                <a:ext uri="{FF2B5EF4-FFF2-40B4-BE49-F238E27FC236}">
                  <a16:creationId xmlns:a16="http://schemas.microsoft.com/office/drawing/2014/main" id="{B15327E1-54A4-4D66-8E5D-AA664495497B}"/>
                </a:ext>
              </a:extLst>
            </p:cNvPr>
            <p:cNvSpPr/>
            <p:nvPr/>
          </p:nvSpPr>
          <p:spPr>
            <a:xfrm>
              <a:off x="9961109" y="5563719"/>
              <a:ext cx="95250" cy="95250"/>
            </a:xfrm>
            <a:custGeom>
              <a:avLst/>
              <a:gdLst>
                <a:gd name="connsiteX0" fmla="*/ 93687 w 95250"/>
                <a:gd name="connsiteY0" fmla="*/ 26345 h 95250"/>
                <a:gd name="connsiteX1" fmla="*/ 26345 w 95250"/>
                <a:gd name="connsiteY1" fmla="*/ 93591 h 95250"/>
                <a:gd name="connsiteX2" fmla="*/ 10438 w 95250"/>
                <a:gd name="connsiteY2" fmla="*/ 93591 h 95250"/>
                <a:gd name="connsiteX3" fmla="*/ 10438 w 95250"/>
                <a:gd name="connsiteY3" fmla="*/ 77685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591"/>
                  </a:lnTo>
                  <a:cubicBezTo>
                    <a:pt x="21953" y="97984"/>
                    <a:pt x="14831" y="97984"/>
                    <a:pt x="10438" y="93591"/>
                  </a:cubicBezTo>
                  <a:cubicBezTo>
                    <a:pt x="6046" y="89199"/>
                    <a:pt x="6046" y="82077"/>
                    <a:pt x="10438" y="77685"/>
                  </a:cubicBezTo>
                  <a:lnTo>
                    <a:pt x="77780" y="10438"/>
                  </a:lnTo>
                  <a:cubicBezTo>
                    <a:pt x="82172" y="6046"/>
                    <a:pt x="89294" y="6046"/>
                    <a:pt x="93687" y="10438"/>
                  </a:cubicBezTo>
                  <a:cubicBezTo>
                    <a:pt x="98079" y="14831"/>
                    <a:pt x="98079" y="21953"/>
                    <a:pt x="93687" y="26345"/>
                  </a:cubicBezTo>
                </a:path>
              </a:pathLst>
            </a:custGeom>
            <a:solidFill>
              <a:srgbClr val="FFFFFF"/>
            </a:solidFill>
            <a:ln w="9525" cap="flat">
              <a:noFill/>
              <a:prstDash val="solid"/>
              <a:miter/>
            </a:ln>
          </p:spPr>
          <p:txBody>
            <a:bodyPr rtlCol="0" anchor="ctr"/>
            <a:lstStyle/>
            <a:p>
              <a:endParaRPr lang="fi-FI"/>
            </a:p>
          </p:txBody>
        </p:sp>
        <p:sp>
          <p:nvSpPr>
            <p:cNvPr id="95" name="Vapaamuotoinen: Muoto 94">
              <a:extLst>
                <a:ext uri="{FF2B5EF4-FFF2-40B4-BE49-F238E27FC236}">
                  <a16:creationId xmlns:a16="http://schemas.microsoft.com/office/drawing/2014/main" id="{560FE8CE-EA19-4296-8DF8-0695840C1277}"/>
                </a:ext>
              </a:extLst>
            </p:cNvPr>
            <p:cNvSpPr/>
            <p:nvPr/>
          </p:nvSpPr>
          <p:spPr>
            <a:xfrm>
              <a:off x="9419422" y="5562100"/>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1" y="98079"/>
                    <a:pt x="82184" y="98085"/>
                    <a:pt x="77792" y="93698"/>
                  </a:cubicBezTo>
                  <a:cubicBezTo>
                    <a:pt x="77788" y="93694"/>
                    <a:pt x="77784" y="93691"/>
                    <a:pt x="77780" y="93687"/>
                  </a:cubicBezTo>
                  <a:lnTo>
                    <a:pt x="10438" y="26345"/>
                  </a:lnTo>
                  <a:cubicBezTo>
                    <a:pt x="6046" y="21952"/>
                    <a:pt x="6046" y="14830"/>
                    <a:pt x="10438" y="10438"/>
                  </a:cubicBezTo>
                  <a:cubicBezTo>
                    <a:pt x="14831" y="6046"/>
                    <a:pt x="21952" y="6046"/>
                    <a:pt x="26345" y="10438"/>
                  </a:cubicBezTo>
                  <a:lnTo>
                    <a:pt x="93687" y="77780"/>
                  </a:lnTo>
                  <a:cubicBezTo>
                    <a:pt x="98079" y="82166"/>
                    <a:pt x="98084" y="89283"/>
                    <a:pt x="93698" y="93675"/>
                  </a:cubicBezTo>
                  <a:cubicBezTo>
                    <a:pt x="93695"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96" name="Vapaamuotoinen: Muoto 95">
              <a:extLst>
                <a:ext uri="{FF2B5EF4-FFF2-40B4-BE49-F238E27FC236}">
                  <a16:creationId xmlns:a16="http://schemas.microsoft.com/office/drawing/2014/main" id="{2CDA4AA9-DE6A-43EE-B8EE-AF5E873AE9F3}"/>
                </a:ext>
              </a:extLst>
            </p:cNvPr>
            <p:cNvSpPr/>
            <p:nvPr/>
          </p:nvSpPr>
          <p:spPr>
            <a:xfrm>
              <a:off x="10504415" y="6106406"/>
              <a:ext cx="95250" cy="95250"/>
            </a:xfrm>
            <a:custGeom>
              <a:avLst/>
              <a:gdLst>
                <a:gd name="connsiteX0" fmla="*/ 93591 w 95250"/>
                <a:gd name="connsiteY0" fmla="*/ 26869 h 95250"/>
                <a:gd name="connsiteX1" fmla="*/ 26345 w 95250"/>
                <a:gd name="connsiteY1" fmla="*/ 94211 h 95250"/>
                <a:gd name="connsiteX2" fmla="*/ 10438 w 95250"/>
                <a:gd name="connsiteY2" fmla="*/ 94211 h 95250"/>
                <a:gd name="connsiteX3" fmla="*/ 10438 w 95250"/>
                <a:gd name="connsiteY3" fmla="*/ 78304 h 95250"/>
                <a:gd name="connsiteX4" fmla="*/ 77780 w 95250"/>
                <a:gd name="connsiteY4" fmla="*/ 10962 h 95250"/>
                <a:gd name="connsiteX5" fmla="*/ 93642 w 95250"/>
                <a:gd name="connsiteY5" fmla="*/ 9942 h 95250"/>
                <a:gd name="connsiteX6" fmla="*/ 94662 w 95250"/>
                <a:gd name="connsiteY6" fmla="*/ 25805 h 95250"/>
                <a:gd name="connsiteX7" fmla="*/ 93591 w 95250"/>
                <a:gd name="connsiteY7" fmla="*/ 2686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 h="95250">
                  <a:moveTo>
                    <a:pt x="93591" y="26869"/>
                  </a:moveTo>
                  <a:lnTo>
                    <a:pt x="26345" y="94211"/>
                  </a:lnTo>
                  <a:cubicBezTo>
                    <a:pt x="21953" y="98604"/>
                    <a:pt x="14831" y="98604"/>
                    <a:pt x="10438" y="94211"/>
                  </a:cubicBezTo>
                  <a:cubicBezTo>
                    <a:pt x="6046" y="89818"/>
                    <a:pt x="6046" y="82697"/>
                    <a:pt x="10438" y="78304"/>
                  </a:cubicBezTo>
                  <a:lnTo>
                    <a:pt x="77780" y="10962"/>
                  </a:lnTo>
                  <a:cubicBezTo>
                    <a:pt x="81879" y="6300"/>
                    <a:pt x="88980" y="5844"/>
                    <a:pt x="93642" y="9942"/>
                  </a:cubicBezTo>
                  <a:cubicBezTo>
                    <a:pt x="98304" y="14041"/>
                    <a:pt x="98761" y="21143"/>
                    <a:pt x="94662" y="25805"/>
                  </a:cubicBezTo>
                  <a:cubicBezTo>
                    <a:pt x="94329" y="26183"/>
                    <a:pt x="93972" y="26538"/>
                    <a:pt x="93591" y="26869"/>
                  </a:cubicBezTo>
                </a:path>
              </a:pathLst>
            </a:custGeom>
            <a:solidFill>
              <a:srgbClr val="FFFFFF"/>
            </a:solidFill>
            <a:ln w="9525" cap="flat">
              <a:noFill/>
              <a:prstDash val="solid"/>
              <a:miter/>
            </a:ln>
          </p:spPr>
          <p:txBody>
            <a:bodyPr rtlCol="0" anchor="ctr"/>
            <a:lstStyle/>
            <a:p>
              <a:endParaRPr lang="fi-FI"/>
            </a:p>
          </p:txBody>
        </p:sp>
        <p:sp>
          <p:nvSpPr>
            <p:cNvPr id="97" name="Vapaamuotoinen: Muoto 96">
              <a:extLst>
                <a:ext uri="{FF2B5EF4-FFF2-40B4-BE49-F238E27FC236}">
                  <a16:creationId xmlns:a16="http://schemas.microsoft.com/office/drawing/2014/main" id="{E7DA7F7E-CA91-4F31-BC0A-DBE0926CF57A}"/>
                </a:ext>
              </a:extLst>
            </p:cNvPr>
            <p:cNvSpPr/>
            <p:nvPr/>
          </p:nvSpPr>
          <p:spPr>
            <a:xfrm>
              <a:off x="9962728" y="6105406"/>
              <a:ext cx="95250" cy="95250"/>
            </a:xfrm>
            <a:custGeom>
              <a:avLst/>
              <a:gdLst>
                <a:gd name="connsiteX0" fmla="*/ 93591 w 95250"/>
                <a:gd name="connsiteY0" fmla="*/ 93591 h 95250"/>
                <a:gd name="connsiteX1" fmla="*/ 77832 w 95250"/>
                <a:gd name="connsiteY1" fmla="*/ 93738 h 95250"/>
                <a:gd name="connsiteX2" fmla="*/ 77685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780 h 95250"/>
                <a:gd name="connsiteX7" fmla="*/ 93643 w 95250"/>
                <a:gd name="connsiteY7" fmla="*/ 93540 h 95250"/>
                <a:gd name="connsiteX8" fmla="*/ 93591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591"/>
                  </a:moveTo>
                  <a:cubicBezTo>
                    <a:pt x="89280" y="97984"/>
                    <a:pt x="82224" y="98050"/>
                    <a:pt x="77832" y="93738"/>
                  </a:cubicBezTo>
                  <a:cubicBezTo>
                    <a:pt x="77782" y="93690"/>
                    <a:pt x="77733" y="93641"/>
                    <a:pt x="77685" y="93591"/>
                  </a:cubicBezTo>
                  <a:lnTo>
                    <a:pt x="10438" y="26345"/>
                  </a:lnTo>
                  <a:cubicBezTo>
                    <a:pt x="6046" y="21952"/>
                    <a:pt x="6046" y="14830"/>
                    <a:pt x="10438" y="10438"/>
                  </a:cubicBezTo>
                  <a:cubicBezTo>
                    <a:pt x="14831" y="6046"/>
                    <a:pt x="21952" y="6046"/>
                    <a:pt x="26345" y="10438"/>
                  </a:cubicBezTo>
                  <a:lnTo>
                    <a:pt x="93591" y="77780"/>
                  </a:lnTo>
                  <a:cubicBezTo>
                    <a:pt x="97958" y="82118"/>
                    <a:pt x="97981" y="89174"/>
                    <a:pt x="93643" y="93540"/>
                  </a:cubicBezTo>
                  <a:cubicBezTo>
                    <a:pt x="93625" y="93557"/>
                    <a:pt x="93609" y="93575"/>
                    <a:pt x="93591" y="93591"/>
                  </a:cubicBezTo>
                </a:path>
              </a:pathLst>
            </a:custGeom>
            <a:solidFill>
              <a:srgbClr val="FFFFFF"/>
            </a:solidFill>
            <a:ln w="9525" cap="flat">
              <a:noFill/>
              <a:prstDash val="solid"/>
              <a:miter/>
            </a:ln>
          </p:spPr>
          <p:txBody>
            <a:bodyPr rtlCol="0" anchor="ctr"/>
            <a:lstStyle/>
            <a:p>
              <a:endParaRPr lang="fi-FI"/>
            </a:p>
          </p:txBody>
        </p:sp>
        <p:sp>
          <p:nvSpPr>
            <p:cNvPr id="98" name="Vapaamuotoinen: Muoto 97">
              <a:extLst>
                <a:ext uri="{FF2B5EF4-FFF2-40B4-BE49-F238E27FC236}">
                  <a16:creationId xmlns:a16="http://schemas.microsoft.com/office/drawing/2014/main" id="{037E7666-81C5-415A-83C5-370DF3944081}"/>
                </a:ext>
              </a:extLst>
            </p:cNvPr>
            <p:cNvSpPr/>
            <p:nvPr/>
          </p:nvSpPr>
          <p:spPr>
            <a:xfrm>
              <a:off x="6699745" y="1219268"/>
              <a:ext cx="95250" cy="95250"/>
            </a:xfrm>
            <a:custGeom>
              <a:avLst/>
              <a:gdLst>
                <a:gd name="connsiteX0" fmla="*/ 93595 w 95250"/>
                <a:gd name="connsiteY0" fmla="*/ 26348 h 95250"/>
                <a:gd name="connsiteX1" fmla="*/ 26348 w 95250"/>
                <a:gd name="connsiteY1" fmla="*/ 93595 h 95250"/>
                <a:gd name="connsiteX2" fmla="*/ 10589 w 95250"/>
                <a:gd name="connsiteY2" fmla="*/ 93742 h 95250"/>
                <a:gd name="connsiteX3" fmla="*/ 10442 w 95250"/>
                <a:gd name="connsiteY3" fmla="*/ 93595 h 95250"/>
                <a:gd name="connsiteX4" fmla="*/ 10430 w 95250"/>
                <a:gd name="connsiteY4" fmla="*/ 77700 h 95250"/>
                <a:gd name="connsiteX5" fmla="*/ 10442 w 95250"/>
                <a:gd name="connsiteY5" fmla="*/ 77688 h 95250"/>
                <a:gd name="connsiteX6" fmla="*/ 77688 w 95250"/>
                <a:gd name="connsiteY6" fmla="*/ 10442 h 95250"/>
                <a:gd name="connsiteX7" fmla="*/ 93583 w 95250"/>
                <a:gd name="connsiteY7" fmla="*/ 10430 h 95250"/>
                <a:gd name="connsiteX8" fmla="*/ 93595 w 95250"/>
                <a:gd name="connsiteY8" fmla="*/ 10442 h 95250"/>
                <a:gd name="connsiteX9" fmla="*/ 93742 w 95250"/>
                <a:gd name="connsiteY9" fmla="*/ 26201 h 95250"/>
                <a:gd name="connsiteX10" fmla="*/ 93595 w 95250"/>
                <a:gd name="connsiteY10" fmla="*/ 2634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50" h="95250">
                  <a:moveTo>
                    <a:pt x="93595" y="26348"/>
                  </a:moveTo>
                  <a:lnTo>
                    <a:pt x="26348" y="93595"/>
                  </a:lnTo>
                  <a:cubicBezTo>
                    <a:pt x="22037" y="97987"/>
                    <a:pt x="14981" y="98053"/>
                    <a:pt x="10589" y="93742"/>
                  </a:cubicBezTo>
                  <a:cubicBezTo>
                    <a:pt x="10539" y="93693"/>
                    <a:pt x="10490" y="93644"/>
                    <a:pt x="10442" y="93595"/>
                  </a:cubicBezTo>
                  <a:cubicBezTo>
                    <a:pt x="6049" y="89209"/>
                    <a:pt x="6044" y="82092"/>
                    <a:pt x="10430" y="77700"/>
                  </a:cubicBezTo>
                  <a:cubicBezTo>
                    <a:pt x="10434" y="77696"/>
                    <a:pt x="10438" y="77692"/>
                    <a:pt x="10442" y="77688"/>
                  </a:cubicBezTo>
                  <a:lnTo>
                    <a:pt x="77688" y="10442"/>
                  </a:lnTo>
                  <a:cubicBezTo>
                    <a:pt x="82074" y="6049"/>
                    <a:pt x="89191" y="6044"/>
                    <a:pt x="93583" y="10430"/>
                  </a:cubicBezTo>
                  <a:cubicBezTo>
                    <a:pt x="93587" y="10434"/>
                    <a:pt x="93591" y="10438"/>
                    <a:pt x="93595" y="10442"/>
                  </a:cubicBezTo>
                  <a:cubicBezTo>
                    <a:pt x="97987" y="14753"/>
                    <a:pt x="98053" y="21809"/>
                    <a:pt x="93742" y="26201"/>
                  </a:cubicBezTo>
                  <a:cubicBezTo>
                    <a:pt x="93693" y="26251"/>
                    <a:pt x="93644" y="26300"/>
                    <a:pt x="93595" y="26348"/>
                  </a:cubicBezTo>
                </a:path>
              </a:pathLst>
            </a:custGeom>
            <a:solidFill>
              <a:srgbClr val="FFFFFF"/>
            </a:solidFill>
            <a:ln w="9525" cap="flat">
              <a:noFill/>
              <a:prstDash val="solid"/>
              <a:miter/>
            </a:ln>
          </p:spPr>
          <p:txBody>
            <a:bodyPr rtlCol="0" anchor="ctr"/>
            <a:lstStyle/>
            <a:p>
              <a:endParaRPr lang="fi-FI"/>
            </a:p>
          </p:txBody>
        </p:sp>
        <p:sp>
          <p:nvSpPr>
            <p:cNvPr id="99" name="Vapaamuotoinen: Muoto 98">
              <a:extLst>
                <a:ext uri="{FF2B5EF4-FFF2-40B4-BE49-F238E27FC236}">
                  <a16:creationId xmlns:a16="http://schemas.microsoft.com/office/drawing/2014/main" id="{21F944F2-50FD-4D1E-9952-703F28F68663}"/>
                </a:ext>
              </a:extLst>
            </p:cNvPr>
            <p:cNvSpPr/>
            <p:nvPr/>
          </p:nvSpPr>
          <p:spPr>
            <a:xfrm>
              <a:off x="6961933" y="2019332"/>
              <a:ext cx="57150" cy="57150"/>
            </a:xfrm>
            <a:custGeom>
              <a:avLst/>
              <a:gdLst>
                <a:gd name="connsiteX0" fmla="*/ 30766 w 57150"/>
                <a:gd name="connsiteY0" fmla="*/ 7144 h 57150"/>
                <a:gd name="connsiteX1" fmla="*/ 18669 w 57150"/>
                <a:gd name="connsiteY1" fmla="*/ 18383 h 57150"/>
                <a:gd name="connsiteX2" fmla="*/ 7144 w 57150"/>
                <a:gd name="connsiteY2" fmla="*/ 30766 h 57150"/>
                <a:gd name="connsiteX3" fmla="*/ 16669 w 57150"/>
                <a:gd name="connsiteY3" fmla="*/ 51625 h 57150"/>
                <a:gd name="connsiteX4" fmla="*/ 18002 w 57150"/>
                <a:gd name="connsiteY4" fmla="*/ 53912 h 57150"/>
                <a:gd name="connsiteX5" fmla="*/ 34862 w 57150"/>
                <a:gd name="connsiteY5" fmla="*/ 34862 h 57150"/>
                <a:gd name="connsiteX6" fmla="*/ 53912 w 57150"/>
                <a:gd name="connsiteY6" fmla="*/ 18288 h 57150"/>
                <a:gd name="connsiteX7" fmla="*/ 51816 w 57150"/>
                <a:gd name="connsiteY7" fmla="*/ 17145 h 57150"/>
                <a:gd name="connsiteX8" fmla="*/ 30670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383"/>
                    <a:pt x="18669" y="18383"/>
                  </a:cubicBezTo>
                  <a:cubicBezTo>
                    <a:pt x="14764" y="22384"/>
                    <a:pt x="10763" y="26575"/>
                    <a:pt x="7144" y="30766"/>
                  </a:cubicBezTo>
                  <a:cubicBezTo>
                    <a:pt x="9527" y="38054"/>
                    <a:pt x="12722" y="45051"/>
                    <a:pt x="16669" y="51625"/>
                  </a:cubicBezTo>
                  <a:cubicBezTo>
                    <a:pt x="16669" y="52388"/>
                    <a:pt x="17526" y="53150"/>
                    <a:pt x="18002" y="53912"/>
                  </a:cubicBezTo>
                  <a:cubicBezTo>
                    <a:pt x="23203" y="47202"/>
                    <a:pt x="28834" y="40839"/>
                    <a:pt x="34862" y="34862"/>
                  </a:cubicBezTo>
                  <a:cubicBezTo>
                    <a:pt x="40861" y="28946"/>
                    <a:pt x="47223" y="23411"/>
                    <a:pt x="53912" y="18288"/>
                  </a:cubicBezTo>
                  <a:cubicBezTo>
                    <a:pt x="53193" y="17944"/>
                    <a:pt x="52494" y="17562"/>
                    <a:pt x="51816" y="17145"/>
                  </a:cubicBezTo>
                  <a:cubicBezTo>
                    <a:pt x="45132" y="13215"/>
                    <a:pt x="38043" y="10021"/>
                    <a:pt x="30670" y="7620"/>
                  </a:cubicBezTo>
                </a:path>
              </a:pathLst>
            </a:custGeom>
            <a:solidFill>
              <a:srgbClr val="FFFFFF"/>
            </a:solidFill>
            <a:ln w="9525" cap="flat">
              <a:noFill/>
              <a:prstDash val="solid"/>
              <a:miter/>
            </a:ln>
          </p:spPr>
          <p:txBody>
            <a:bodyPr rtlCol="0" anchor="ctr"/>
            <a:lstStyle/>
            <a:p>
              <a:endParaRPr lang="fi-FI"/>
            </a:p>
          </p:txBody>
        </p:sp>
        <p:sp>
          <p:nvSpPr>
            <p:cNvPr id="100" name="Vapaamuotoinen: Muoto 99">
              <a:extLst>
                <a:ext uri="{FF2B5EF4-FFF2-40B4-BE49-F238E27FC236}">
                  <a16:creationId xmlns:a16="http://schemas.microsoft.com/office/drawing/2014/main" id="{BF54B85B-F7AE-48D9-8946-9250B0B655BD}"/>
                </a:ext>
              </a:extLst>
            </p:cNvPr>
            <p:cNvSpPr/>
            <p:nvPr/>
          </p:nvSpPr>
          <p:spPr>
            <a:xfrm>
              <a:off x="7032037" y="2089151"/>
              <a:ext cx="95250" cy="95250"/>
            </a:xfrm>
            <a:custGeom>
              <a:avLst/>
              <a:gdLst>
                <a:gd name="connsiteX0" fmla="*/ 80772 w 95250"/>
                <a:gd name="connsiteY0" fmla="*/ 7144 h 95250"/>
                <a:gd name="connsiteX1" fmla="*/ 80772 w 95250"/>
                <a:gd name="connsiteY1" fmla="*/ 7144 h 95250"/>
                <a:gd name="connsiteX2" fmla="*/ 73343 w 95250"/>
                <a:gd name="connsiteY2" fmla="*/ 18479 h 95250"/>
                <a:gd name="connsiteX3" fmla="*/ 72580 w 95250"/>
                <a:gd name="connsiteY3" fmla="*/ 19526 h 95250"/>
                <a:gd name="connsiteX4" fmla="*/ 70199 w 95250"/>
                <a:gd name="connsiteY4" fmla="*/ 22860 h 95250"/>
                <a:gd name="connsiteX5" fmla="*/ 68485 w 95250"/>
                <a:gd name="connsiteY5" fmla="*/ 25146 h 95250"/>
                <a:gd name="connsiteX6" fmla="*/ 64294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772 h 95250"/>
                <a:gd name="connsiteX11" fmla="*/ 13240 w 95250"/>
                <a:gd name="connsiteY11" fmla="*/ 83249 h 95250"/>
                <a:gd name="connsiteX12" fmla="*/ 44577 w 95250"/>
                <a:gd name="connsiteY12" fmla="*/ 89535 h 95250"/>
                <a:gd name="connsiteX13" fmla="*/ 77057 w 95250"/>
                <a:gd name="connsiteY13" fmla="*/ 77153 h 95250"/>
                <a:gd name="connsiteX14" fmla="*/ 80677 w 95250"/>
                <a:gd name="connsiteY14" fmla="*/ 7144 h 95250"/>
                <a:gd name="connsiteX15" fmla="*/ 80677 w 95250"/>
                <a:gd name="connsiteY15" fmla="*/ 714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0954"/>
                    <a:pt x="75914" y="14764"/>
                    <a:pt x="73343" y="18479"/>
                  </a:cubicBezTo>
                  <a:cubicBezTo>
                    <a:pt x="73113" y="18845"/>
                    <a:pt x="72858" y="19195"/>
                    <a:pt x="72580" y="19526"/>
                  </a:cubicBezTo>
                  <a:lnTo>
                    <a:pt x="70199" y="22860"/>
                  </a:lnTo>
                  <a:lnTo>
                    <a:pt x="68485" y="25146"/>
                  </a:lnTo>
                  <a:lnTo>
                    <a:pt x="64294" y="30480"/>
                  </a:lnTo>
                  <a:cubicBezTo>
                    <a:pt x="67723" y="43910"/>
                    <a:pt x="66675" y="54959"/>
                    <a:pt x="60770" y="60865"/>
                  </a:cubicBezTo>
                  <a:lnTo>
                    <a:pt x="60770" y="60865"/>
                  </a:lnTo>
                  <a:cubicBezTo>
                    <a:pt x="54959" y="66484"/>
                    <a:pt x="44005" y="67723"/>
                    <a:pt x="30480" y="64294"/>
                  </a:cubicBezTo>
                  <a:cubicBezTo>
                    <a:pt x="23065" y="70284"/>
                    <a:pt x="15269" y="75788"/>
                    <a:pt x="7144" y="80772"/>
                  </a:cubicBezTo>
                  <a:lnTo>
                    <a:pt x="13240" y="83249"/>
                  </a:lnTo>
                  <a:cubicBezTo>
                    <a:pt x="23236" y="87166"/>
                    <a:pt x="33843" y="89294"/>
                    <a:pt x="44577" y="89535"/>
                  </a:cubicBezTo>
                  <a:cubicBezTo>
                    <a:pt x="56633" y="89973"/>
                    <a:pt x="68352" y="85505"/>
                    <a:pt x="77057" y="77153"/>
                  </a:cubicBezTo>
                  <a:cubicBezTo>
                    <a:pt x="92107" y="62103"/>
                    <a:pt x="93059" y="36290"/>
                    <a:pt x="80677" y="7144"/>
                  </a:cubicBezTo>
                  <a:lnTo>
                    <a:pt x="80677" y="7144"/>
                  </a:lnTo>
                </a:path>
              </a:pathLst>
            </a:custGeom>
            <a:solidFill>
              <a:srgbClr val="FFFFFF"/>
            </a:solidFill>
            <a:ln w="9525" cap="flat">
              <a:noFill/>
              <a:prstDash val="solid"/>
              <a:miter/>
            </a:ln>
          </p:spPr>
          <p:txBody>
            <a:bodyPr rtlCol="0" anchor="ctr"/>
            <a:lstStyle/>
            <a:p>
              <a:endParaRPr lang="fi-FI"/>
            </a:p>
          </p:txBody>
        </p:sp>
        <p:sp>
          <p:nvSpPr>
            <p:cNvPr id="101" name="Vapaamuotoinen: Muoto 100">
              <a:extLst>
                <a:ext uri="{FF2B5EF4-FFF2-40B4-BE49-F238E27FC236}">
                  <a16:creationId xmlns:a16="http://schemas.microsoft.com/office/drawing/2014/main" id="{F068D842-A881-4283-A0AE-DA90636C5357}"/>
                </a:ext>
              </a:extLst>
            </p:cNvPr>
            <p:cNvSpPr/>
            <p:nvPr/>
          </p:nvSpPr>
          <p:spPr>
            <a:xfrm>
              <a:off x="6923833" y="2088865"/>
              <a:ext cx="95250" cy="95250"/>
            </a:xfrm>
            <a:custGeom>
              <a:avLst/>
              <a:gdLst>
                <a:gd name="connsiteX0" fmla="*/ 35814 w 95250"/>
                <a:gd name="connsiteY0" fmla="*/ 60960 h 95250"/>
                <a:gd name="connsiteX1" fmla="*/ 32385 w 95250"/>
                <a:gd name="connsiteY1" fmla="*/ 30575 h 95250"/>
                <a:gd name="connsiteX2" fmla="*/ 15811 w 95250"/>
                <a:gd name="connsiteY2" fmla="*/ 7144 h 95250"/>
                <a:gd name="connsiteX3" fmla="*/ 19335 w 95250"/>
                <a:gd name="connsiteY3" fmla="*/ 77438 h 95250"/>
                <a:gd name="connsiteX4" fmla="*/ 89535 w 95250"/>
                <a:gd name="connsiteY4" fmla="*/ 80963 h 95250"/>
                <a:gd name="connsiteX5" fmla="*/ 66198 w 95250"/>
                <a:gd name="connsiteY5" fmla="*/ 64484 h 95250"/>
                <a:gd name="connsiteX6" fmla="*/ 35814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14" y="60960"/>
                  </a:moveTo>
                  <a:cubicBezTo>
                    <a:pt x="30003" y="55150"/>
                    <a:pt x="29051" y="44006"/>
                    <a:pt x="32385" y="30575"/>
                  </a:cubicBezTo>
                  <a:cubicBezTo>
                    <a:pt x="26310" y="23169"/>
                    <a:pt x="20772" y="15338"/>
                    <a:pt x="15811" y="7144"/>
                  </a:cubicBezTo>
                  <a:cubicBezTo>
                    <a:pt x="3238" y="36386"/>
                    <a:pt x="4286" y="62294"/>
                    <a:pt x="19335" y="77438"/>
                  </a:cubicBezTo>
                  <a:cubicBezTo>
                    <a:pt x="34385" y="92583"/>
                    <a:pt x="60293" y="93440"/>
                    <a:pt x="89535" y="80963"/>
                  </a:cubicBezTo>
                  <a:cubicBezTo>
                    <a:pt x="81394" y="76001"/>
                    <a:pt x="73597" y="70496"/>
                    <a:pt x="66198" y="64484"/>
                  </a:cubicBezTo>
                  <a:cubicBezTo>
                    <a:pt x="52768" y="67913"/>
                    <a:pt x="41719" y="66866"/>
                    <a:pt x="35814" y="60960"/>
                  </a:cubicBezTo>
                </a:path>
              </a:pathLst>
            </a:custGeom>
            <a:solidFill>
              <a:srgbClr val="FFFFFF"/>
            </a:solidFill>
            <a:ln w="9525" cap="flat">
              <a:noFill/>
              <a:prstDash val="solid"/>
              <a:miter/>
            </a:ln>
          </p:spPr>
          <p:txBody>
            <a:bodyPr rtlCol="0" anchor="ctr"/>
            <a:lstStyle/>
            <a:p>
              <a:endParaRPr lang="fi-FI"/>
            </a:p>
          </p:txBody>
        </p:sp>
        <p:sp>
          <p:nvSpPr>
            <p:cNvPr id="102" name="Vapaamuotoinen: Muoto 101">
              <a:extLst>
                <a:ext uri="{FF2B5EF4-FFF2-40B4-BE49-F238E27FC236}">
                  <a16:creationId xmlns:a16="http://schemas.microsoft.com/office/drawing/2014/main" id="{9F28F089-68A1-4657-A66B-28763EE6EC50}"/>
                </a:ext>
              </a:extLst>
            </p:cNvPr>
            <p:cNvSpPr/>
            <p:nvPr/>
          </p:nvSpPr>
          <p:spPr>
            <a:xfrm>
              <a:off x="6924221" y="1980885"/>
              <a:ext cx="200025" cy="180975"/>
            </a:xfrm>
            <a:custGeom>
              <a:avLst/>
              <a:gdLst>
                <a:gd name="connsiteX0" fmla="*/ 178872 w 200025"/>
                <a:gd name="connsiteY0" fmla="*/ 108742 h 180975"/>
                <a:gd name="connsiteX1" fmla="*/ 184968 w 200025"/>
                <a:gd name="connsiteY1" fmla="*/ 19684 h 180975"/>
                <a:gd name="connsiteX2" fmla="*/ 102005 w 200025"/>
                <a:gd name="connsiteY2" fmla="*/ 22446 h 180975"/>
                <a:gd name="connsiteX3" fmla="*/ 18947 w 200025"/>
                <a:gd name="connsiteY3" fmla="*/ 19684 h 180975"/>
                <a:gd name="connsiteX4" fmla="*/ 24662 w 200025"/>
                <a:gd name="connsiteY4" fmla="*/ 107885 h 180975"/>
                <a:gd name="connsiteX5" fmla="*/ 95719 w 200025"/>
                <a:gd name="connsiteY5" fmla="*/ 179418 h 180975"/>
                <a:gd name="connsiteX6" fmla="*/ 97814 w 200025"/>
                <a:gd name="connsiteY6" fmla="*/ 180466 h 180975"/>
                <a:gd name="connsiteX7" fmla="*/ 100672 w 200025"/>
                <a:gd name="connsiteY7" fmla="*/ 181132 h 180975"/>
                <a:gd name="connsiteX8" fmla="*/ 102005 w 200025"/>
                <a:gd name="connsiteY8" fmla="*/ 181132 h 180975"/>
                <a:gd name="connsiteX9" fmla="*/ 108006 w 200025"/>
                <a:gd name="connsiteY9" fmla="*/ 179513 h 180975"/>
                <a:gd name="connsiteX10" fmla="*/ 178872 w 200025"/>
                <a:gd name="connsiteY10" fmla="*/ 108647 h 180975"/>
                <a:gd name="connsiteX11" fmla="*/ 102005 w 200025"/>
                <a:gd name="connsiteY11" fmla="*/ 155796 h 180975"/>
                <a:gd name="connsiteX12" fmla="*/ 72859 w 200025"/>
                <a:gd name="connsiteY12" fmla="*/ 131793 h 180975"/>
                <a:gd name="connsiteX13" fmla="*/ 44284 w 200025"/>
                <a:gd name="connsiteY13" fmla="*/ 95884 h 180975"/>
                <a:gd name="connsiteX14" fmla="*/ 34759 w 200025"/>
                <a:gd name="connsiteY14" fmla="*/ 36067 h 180975"/>
                <a:gd name="connsiteX15" fmla="*/ 51142 w 200025"/>
                <a:gd name="connsiteY15" fmla="*/ 30637 h 180975"/>
                <a:gd name="connsiteX16" fmla="*/ 96290 w 200025"/>
                <a:gd name="connsiteY16" fmla="*/ 46163 h 180975"/>
                <a:gd name="connsiteX17" fmla="*/ 96290 w 200025"/>
                <a:gd name="connsiteY17" fmla="*/ 46163 h 180975"/>
                <a:gd name="connsiteX18" fmla="*/ 96290 w 200025"/>
                <a:gd name="connsiteY18" fmla="*/ 46163 h 180975"/>
                <a:gd name="connsiteX19" fmla="*/ 111530 w 200025"/>
                <a:gd name="connsiteY19" fmla="*/ 56545 h 180975"/>
                <a:gd name="connsiteX20" fmla="*/ 111530 w 200025"/>
                <a:gd name="connsiteY20" fmla="*/ 56545 h 180975"/>
                <a:gd name="connsiteX21" fmla="*/ 124580 w 200025"/>
                <a:gd name="connsiteY21" fmla="*/ 67499 h 180975"/>
                <a:gd name="connsiteX22" fmla="*/ 126199 w 200025"/>
                <a:gd name="connsiteY22" fmla="*/ 69023 h 180975"/>
                <a:gd name="connsiteX23" fmla="*/ 126770 w 200025"/>
                <a:gd name="connsiteY23" fmla="*/ 69595 h 180975"/>
                <a:gd name="connsiteX24" fmla="*/ 130485 w 200025"/>
                <a:gd name="connsiteY24" fmla="*/ 73119 h 180975"/>
                <a:gd name="connsiteX25" fmla="*/ 147249 w 200025"/>
                <a:gd name="connsiteY25" fmla="*/ 92169 h 180975"/>
                <a:gd name="connsiteX26" fmla="*/ 148297 w 200025"/>
                <a:gd name="connsiteY26" fmla="*/ 90550 h 180975"/>
                <a:gd name="connsiteX27" fmla="*/ 158489 w 200025"/>
                <a:gd name="connsiteY27" fmla="*/ 69118 h 180975"/>
                <a:gd name="connsiteX28" fmla="*/ 146963 w 200025"/>
                <a:gd name="connsiteY28" fmla="*/ 56641 h 180975"/>
                <a:gd name="connsiteX29" fmla="*/ 144963 w 200025"/>
                <a:gd name="connsiteY29" fmla="*/ 54736 h 180975"/>
                <a:gd name="connsiteX30" fmla="*/ 141534 w 200025"/>
                <a:gd name="connsiteY30" fmla="*/ 51402 h 180975"/>
                <a:gd name="connsiteX31" fmla="*/ 139724 w 200025"/>
                <a:gd name="connsiteY31" fmla="*/ 49783 h 180975"/>
                <a:gd name="connsiteX32" fmla="*/ 135438 w 200025"/>
                <a:gd name="connsiteY32" fmla="*/ 45973 h 180975"/>
                <a:gd name="connsiteX33" fmla="*/ 134771 w 200025"/>
                <a:gd name="connsiteY33" fmla="*/ 45401 h 180975"/>
                <a:gd name="connsiteX34" fmla="*/ 134771 w 200025"/>
                <a:gd name="connsiteY34" fmla="*/ 45401 h 180975"/>
                <a:gd name="connsiteX35" fmla="*/ 124389 w 200025"/>
                <a:gd name="connsiteY35" fmla="*/ 36924 h 180975"/>
                <a:gd name="connsiteX36" fmla="*/ 167823 w 200025"/>
                <a:gd name="connsiteY36" fmla="*/ 35971 h 180975"/>
                <a:gd name="connsiteX37" fmla="*/ 158298 w 200025"/>
                <a:gd name="connsiteY37" fmla="*/ 96550 h 180975"/>
                <a:gd name="connsiteX38" fmla="*/ 130580 w 200025"/>
                <a:gd name="connsiteY38" fmla="*/ 131698 h 180975"/>
                <a:gd name="connsiteX39" fmla="*/ 101434 w 200025"/>
                <a:gd name="connsiteY39" fmla="*/ 15570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72" y="108742"/>
                  </a:moveTo>
                  <a:cubicBezTo>
                    <a:pt x="200875" y="71976"/>
                    <a:pt x="203161" y="37876"/>
                    <a:pt x="184968" y="19684"/>
                  </a:cubicBezTo>
                  <a:cubicBezTo>
                    <a:pt x="166775" y="1491"/>
                    <a:pt x="136391" y="3682"/>
                    <a:pt x="102005" y="22446"/>
                  </a:cubicBezTo>
                  <a:cubicBezTo>
                    <a:pt x="67620" y="3396"/>
                    <a:pt x="36188" y="2539"/>
                    <a:pt x="18947" y="19684"/>
                  </a:cubicBezTo>
                  <a:cubicBezTo>
                    <a:pt x="1707" y="36829"/>
                    <a:pt x="3136" y="71500"/>
                    <a:pt x="24662" y="107885"/>
                  </a:cubicBezTo>
                  <a:cubicBezTo>
                    <a:pt x="42307" y="137052"/>
                    <a:pt x="66670" y="161578"/>
                    <a:pt x="95719" y="179418"/>
                  </a:cubicBezTo>
                  <a:cubicBezTo>
                    <a:pt x="96377" y="179842"/>
                    <a:pt x="97080" y="180194"/>
                    <a:pt x="97814" y="180466"/>
                  </a:cubicBezTo>
                  <a:cubicBezTo>
                    <a:pt x="98730" y="180822"/>
                    <a:pt x="99693" y="181047"/>
                    <a:pt x="100672" y="181132"/>
                  </a:cubicBezTo>
                  <a:lnTo>
                    <a:pt x="102005" y="181132"/>
                  </a:lnTo>
                  <a:cubicBezTo>
                    <a:pt x="104110" y="181103"/>
                    <a:pt x="106173" y="180546"/>
                    <a:pt x="108006" y="179513"/>
                  </a:cubicBezTo>
                  <a:cubicBezTo>
                    <a:pt x="136886" y="161810"/>
                    <a:pt x="161169" y="137527"/>
                    <a:pt x="178872" y="108647"/>
                  </a:cubicBezTo>
                  <a:moveTo>
                    <a:pt x="102005" y="155796"/>
                  </a:moveTo>
                  <a:cubicBezTo>
                    <a:pt x="91532" y="148762"/>
                    <a:pt x="81770" y="140723"/>
                    <a:pt x="72859" y="131793"/>
                  </a:cubicBezTo>
                  <a:cubicBezTo>
                    <a:pt x="61855" y="121079"/>
                    <a:pt x="52253" y="109013"/>
                    <a:pt x="44284" y="95884"/>
                  </a:cubicBezTo>
                  <a:cubicBezTo>
                    <a:pt x="28949" y="69976"/>
                    <a:pt x="25234" y="45973"/>
                    <a:pt x="34759" y="36067"/>
                  </a:cubicBezTo>
                  <a:cubicBezTo>
                    <a:pt x="39275" y="32140"/>
                    <a:pt x="45175" y="30184"/>
                    <a:pt x="51142" y="30637"/>
                  </a:cubicBezTo>
                  <a:cubicBezTo>
                    <a:pt x="67241" y="32012"/>
                    <a:pt x="82751" y="37345"/>
                    <a:pt x="96290" y="46163"/>
                  </a:cubicBezTo>
                  <a:cubicBezTo>
                    <a:pt x="96290" y="46163"/>
                    <a:pt x="95814" y="46163"/>
                    <a:pt x="96290" y="46163"/>
                  </a:cubicBezTo>
                  <a:lnTo>
                    <a:pt x="96290" y="46163"/>
                  </a:lnTo>
                  <a:cubicBezTo>
                    <a:pt x="101148" y="49211"/>
                    <a:pt x="106863" y="52926"/>
                    <a:pt x="111530" y="56545"/>
                  </a:cubicBezTo>
                  <a:lnTo>
                    <a:pt x="111530" y="56545"/>
                  </a:lnTo>
                  <a:cubicBezTo>
                    <a:pt x="116007" y="59974"/>
                    <a:pt x="120293" y="63594"/>
                    <a:pt x="124580" y="67499"/>
                  </a:cubicBezTo>
                  <a:lnTo>
                    <a:pt x="126199" y="69023"/>
                  </a:lnTo>
                  <a:lnTo>
                    <a:pt x="126770" y="69595"/>
                  </a:lnTo>
                  <a:lnTo>
                    <a:pt x="130485" y="73119"/>
                  </a:lnTo>
                  <a:cubicBezTo>
                    <a:pt x="136456" y="79122"/>
                    <a:pt x="142054" y="85483"/>
                    <a:pt x="147249" y="92169"/>
                  </a:cubicBezTo>
                  <a:cubicBezTo>
                    <a:pt x="147249" y="91693"/>
                    <a:pt x="147916" y="91121"/>
                    <a:pt x="148297" y="90550"/>
                  </a:cubicBezTo>
                  <a:cubicBezTo>
                    <a:pt x="152428" y="83779"/>
                    <a:pt x="155844" y="76596"/>
                    <a:pt x="158489" y="69118"/>
                  </a:cubicBezTo>
                  <a:cubicBezTo>
                    <a:pt x="154774" y="64832"/>
                    <a:pt x="150964" y="60641"/>
                    <a:pt x="146963" y="56641"/>
                  </a:cubicBezTo>
                  <a:lnTo>
                    <a:pt x="144963" y="54736"/>
                  </a:lnTo>
                  <a:lnTo>
                    <a:pt x="141534" y="51402"/>
                  </a:lnTo>
                  <a:lnTo>
                    <a:pt x="139724" y="49783"/>
                  </a:lnTo>
                  <a:lnTo>
                    <a:pt x="135438" y="45973"/>
                  </a:lnTo>
                  <a:lnTo>
                    <a:pt x="134771" y="45401"/>
                  </a:lnTo>
                  <a:lnTo>
                    <a:pt x="134771" y="45401"/>
                  </a:lnTo>
                  <a:cubicBezTo>
                    <a:pt x="131342" y="42448"/>
                    <a:pt x="127913" y="39591"/>
                    <a:pt x="124389" y="36924"/>
                  </a:cubicBezTo>
                  <a:cubicBezTo>
                    <a:pt x="143439" y="28923"/>
                    <a:pt x="160108" y="28256"/>
                    <a:pt x="167823" y="35971"/>
                  </a:cubicBezTo>
                  <a:cubicBezTo>
                    <a:pt x="177348" y="45496"/>
                    <a:pt x="173919" y="70261"/>
                    <a:pt x="158298" y="96550"/>
                  </a:cubicBezTo>
                  <a:cubicBezTo>
                    <a:pt x="150493" y="109329"/>
                    <a:pt x="141187" y="121129"/>
                    <a:pt x="130580" y="131698"/>
                  </a:cubicBezTo>
                  <a:cubicBezTo>
                    <a:pt x="121669" y="140628"/>
                    <a:pt x="111907" y="148667"/>
                    <a:pt x="101434" y="155701"/>
                  </a:cubicBezTo>
                </a:path>
              </a:pathLst>
            </a:custGeom>
            <a:solidFill>
              <a:srgbClr val="FFFFFF"/>
            </a:solidFill>
            <a:ln w="9525" cap="flat">
              <a:noFill/>
              <a:prstDash val="solid"/>
              <a:miter/>
            </a:ln>
          </p:spPr>
          <p:txBody>
            <a:bodyPr rtlCol="0" anchor="ctr"/>
            <a:lstStyle/>
            <a:p>
              <a:endParaRPr lang="fi-FI"/>
            </a:p>
          </p:txBody>
        </p:sp>
        <p:sp>
          <p:nvSpPr>
            <p:cNvPr id="103" name="Vapaamuotoinen: Muoto 102">
              <a:extLst>
                <a:ext uri="{FF2B5EF4-FFF2-40B4-BE49-F238E27FC236}">
                  <a16:creationId xmlns:a16="http://schemas.microsoft.com/office/drawing/2014/main" id="{8C3CE4DE-B92E-4C7F-9BAC-91AA91E712CD}"/>
                </a:ext>
              </a:extLst>
            </p:cNvPr>
            <p:cNvSpPr/>
            <p:nvPr/>
          </p:nvSpPr>
          <p:spPr>
            <a:xfrm>
              <a:off x="7243055" y="1762578"/>
              <a:ext cx="95250" cy="95250"/>
            </a:xfrm>
            <a:custGeom>
              <a:avLst/>
              <a:gdLst>
                <a:gd name="connsiteX0" fmla="*/ 93591 w 95250"/>
                <a:gd name="connsiteY0" fmla="*/ 26345 h 95250"/>
                <a:gd name="connsiteX1" fmla="*/ 26345 w 95250"/>
                <a:gd name="connsiteY1" fmla="*/ 93591 h 95250"/>
                <a:gd name="connsiteX2" fmla="*/ 10438 w 95250"/>
                <a:gd name="connsiteY2" fmla="*/ 93591 h 95250"/>
                <a:gd name="connsiteX3" fmla="*/ 10438 w 95250"/>
                <a:gd name="connsiteY3" fmla="*/ 77685 h 95250"/>
                <a:gd name="connsiteX4" fmla="*/ 77685 w 95250"/>
                <a:gd name="connsiteY4" fmla="*/ 10438 h 95250"/>
                <a:gd name="connsiteX5" fmla="*/ 93591 w 95250"/>
                <a:gd name="connsiteY5" fmla="*/ 10438 h 95250"/>
                <a:gd name="connsiteX6" fmla="*/ 93591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6345"/>
                  </a:moveTo>
                  <a:lnTo>
                    <a:pt x="26345" y="93591"/>
                  </a:lnTo>
                  <a:cubicBezTo>
                    <a:pt x="21952" y="97984"/>
                    <a:pt x="14831" y="97984"/>
                    <a:pt x="10438" y="93591"/>
                  </a:cubicBezTo>
                  <a:cubicBezTo>
                    <a:pt x="6046" y="89199"/>
                    <a:pt x="6046" y="82077"/>
                    <a:pt x="10438" y="77685"/>
                  </a:cubicBezTo>
                  <a:lnTo>
                    <a:pt x="77685" y="10438"/>
                  </a:lnTo>
                  <a:cubicBezTo>
                    <a:pt x="82077" y="6046"/>
                    <a:pt x="89199" y="6046"/>
                    <a:pt x="93591" y="10438"/>
                  </a:cubicBezTo>
                  <a:cubicBezTo>
                    <a:pt x="97984" y="14831"/>
                    <a:pt x="97984" y="21952"/>
                    <a:pt x="93591" y="26345"/>
                  </a:cubicBezTo>
                </a:path>
              </a:pathLst>
            </a:custGeom>
            <a:solidFill>
              <a:srgbClr val="FFFFFF"/>
            </a:solidFill>
            <a:ln w="9525" cap="flat">
              <a:noFill/>
              <a:prstDash val="solid"/>
              <a:miter/>
            </a:ln>
          </p:spPr>
          <p:txBody>
            <a:bodyPr rtlCol="0" anchor="ctr"/>
            <a:lstStyle/>
            <a:p>
              <a:endParaRPr lang="fi-FI"/>
            </a:p>
          </p:txBody>
        </p:sp>
        <p:sp>
          <p:nvSpPr>
            <p:cNvPr id="104" name="Vapaamuotoinen: Muoto 103">
              <a:extLst>
                <a:ext uri="{FF2B5EF4-FFF2-40B4-BE49-F238E27FC236}">
                  <a16:creationId xmlns:a16="http://schemas.microsoft.com/office/drawing/2014/main" id="{BCD99374-7930-4861-B85B-2AF0FAFA0E23}"/>
                </a:ext>
              </a:extLst>
            </p:cNvPr>
            <p:cNvSpPr/>
            <p:nvPr/>
          </p:nvSpPr>
          <p:spPr>
            <a:xfrm>
              <a:off x="6701260" y="1760755"/>
              <a:ext cx="95250" cy="95250"/>
            </a:xfrm>
            <a:custGeom>
              <a:avLst/>
              <a:gdLst>
                <a:gd name="connsiteX0" fmla="*/ 93509 w 95250"/>
                <a:gd name="connsiteY0" fmla="*/ 93891 h 95250"/>
                <a:gd name="connsiteX1" fmla="*/ 77614 w 95250"/>
                <a:gd name="connsiteY1" fmla="*/ 93902 h 95250"/>
                <a:gd name="connsiteX2" fmla="*/ 77603 w 95250"/>
                <a:gd name="connsiteY2" fmla="*/ 93891 h 95250"/>
                <a:gd name="connsiteX3" fmla="*/ 10356 w 95250"/>
                <a:gd name="connsiteY3" fmla="*/ 26549 h 95250"/>
                <a:gd name="connsiteX4" fmla="*/ 10642 w 95250"/>
                <a:gd name="connsiteY4" fmla="*/ 10356 h 95250"/>
                <a:gd name="connsiteX5" fmla="*/ 26834 w 95250"/>
                <a:gd name="connsiteY5" fmla="*/ 10642 h 95250"/>
                <a:gd name="connsiteX6" fmla="*/ 93509 w 95250"/>
                <a:gd name="connsiteY6" fmla="*/ 77984 h 95250"/>
                <a:gd name="connsiteX7" fmla="*/ 93521 w 95250"/>
                <a:gd name="connsiteY7" fmla="*/ 93879 h 95250"/>
                <a:gd name="connsiteX8" fmla="*/ 93509 w 95250"/>
                <a:gd name="connsiteY8" fmla="*/ 938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09" y="93891"/>
                  </a:moveTo>
                  <a:cubicBezTo>
                    <a:pt x="89123" y="98283"/>
                    <a:pt x="82007" y="98288"/>
                    <a:pt x="77614" y="93902"/>
                  </a:cubicBezTo>
                  <a:cubicBezTo>
                    <a:pt x="77611" y="93898"/>
                    <a:pt x="77607" y="93894"/>
                    <a:pt x="77603" y="93891"/>
                  </a:cubicBezTo>
                  <a:lnTo>
                    <a:pt x="10356" y="26549"/>
                  </a:lnTo>
                  <a:cubicBezTo>
                    <a:pt x="5964" y="21998"/>
                    <a:pt x="6092" y="14749"/>
                    <a:pt x="10642" y="10356"/>
                  </a:cubicBezTo>
                  <a:cubicBezTo>
                    <a:pt x="15192" y="5964"/>
                    <a:pt x="22442" y="6092"/>
                    <a:pt x="26834" y="10642"/>
                  </a:cubicBezTo>
                  <a:lnTo>
                    <a:pt x="93509" y="77984"/>
                  </a:lnTo>
                  <a:cubicBezTo>
                    <a:pt x="97902" y="82370"/>
                    <a:pt x="97907" y="89486"/>
                    <a:pt x="93521" y="93879"/>
                  </a:cubicBezTo>
                  <a:cubicBezTo>
                    <a:pt x="93517" y="93883"/>
                    <a:pt x="93513" y="93887"/>
                    <a:pt x="93509" y="93891"/>
                  </a:cubicBezTo>
                </a:path>
              </a:pathLst>
            </a:custGeom>
            <a:solidFill>
              <a:srgbClr val="FFFFFF"/>
            </a:solidFill>
            <a:ln w="9525" cap="flat">
              <a:noFill/>
              <a:prstDash val="solid"/>
              <a:miter/>
            </a:ln>
          </p:spPr>
          <p:txBody>
            <a:bodyPr rtlCol="0" anchor="ctr"/>
            <a:lstStyle/>
            <a:p>
              <a:endParaRPr lang="fi-FI"/>
            </a:p>
          </p:txBody>
        </p:sp>
        <p:sp>
          <p:nvSpPr>
            <p:cNvPr id="105" name="Vapaamuotoinen: Muoto 104">
              <a:extLst>
                <a:ext uri="{FF2B5EF4-FFF2-40B4-BE49-F238E27FC236}">
                  <a16:creationId xmlns:a16="http://schemas.microsoft.com/office/drawing/2014/main" id="{9CE9F0A5-CA1C-46E1-91F9-E76F8ABCF796}"/>
                </a:ext>
              </a:extLst>
            </p:cNvPr>
            <p:cNvSpPr/>
            <p:nvPr/>
          </p:nvSpPr>
          <p:spPr>
            <a:xfrm>
              <a:off x="7244593" y="2304231"/>
              <a:ext cx="95250" cy="95250"/>
            </a:xfrm>
            <a:custGeom>
              <a:avLst/>
              <a:gdLst>
                <a:gd name="connsiteX0" fmla="*/ 93673 w 95250"/>
                <a:gd name="connsiteY0" fmla="*/ 93625 h 95250"/>
                <a:gd name="connsiteX1" fmla="*/ 77778 w 95250"/>
                <a:gd name="connsiteY1" fmla="*/ 93637 h 95250"/>
                <a:gd name="connsiteX2" fmla="*/ 77766 w 95250"/>
                <a:gd name="connsiteY2" fmla="*/ 93625 h 95250"/>
                <a:gd name="connsiteX3" fmla="*/ 10424 w 95250"/>
                <a:gd name="connsiteY3" fmla="*/ 26379 h 95250"/>
                <a:gd name="connsiteX4" fmla="*/ 10472 w 95250"/>
                <a:gd name="connsiteY4" fmla="*/ 10424 h 95250"/>
                <a:gd name="connsiteX5" fmla="*/ 26426 w 95250"/>
                <a:gd name="connsiteY5" fmla="*/ 10472 h 95250"/>
                <a:gd name="connsiteX6" fmla="*/ 93768 w 95250"/>
                <a:gd name="connsiteY6" fmla="*/ 77718 h 95250"/>
                <a:gd name="connsiteX7" fmla="*/ 93780 w 95250"/>
                <a:gd name="connsiteY7" fmla="*/ 93613 h 95250"/>
                <a:gd name="connsiteX8" fmla="*/ 93768 w 95250"/>
                <a:gd name="connsiteY8" fmla="*/ 9362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73" y="93625"/>
                  </a:moveTo>
                  <a:cubicBezTo>
                    <a:pt x="89287" y="98018"/>
                    <a:pt x="82170" y="98023"/>
                    <a:pt x="77778" y="93637"/>
                  </a:cubicBezTo>
                  <a:cubicBezTo>
                    <a:pt x="77774" y="93633"/>
                    <a:pt x="77770" y="93629"/>
                    <a:pt x="77766" y="93625"/>
                  </a:cubicBezTo>
                  <a:lnTo>
                    <a:pt x="10424" y="26379"/>
                  </a:lnTo>
                  <a:cubicBezTo>
                    <a:pt x="6032" y="21960"/>
                    <a:pt x="6053" y="14817"/>
                    <a:pt x="10472" y="10424"/>
                  </a:cubicBezTo>
                  <a:cubicBezTo>
                    <a:pt x="14891" y="6032"/>
                    <a:pt x="22034" y="6053"/>
                    <a:pt x="26426" y="10472"/>
                  </a:cubicBezTo>
                  <a:lnTo>
                    <a:pt x="93768" y="77718"/>
                  </a:lnTo>
                  <a:cubicBezTo>
                    <a:pt x="98161" y="82104"/>
                    <a:pt x="98166" y="89221"/>
                    <a:pt x="93780" y="93613"/>
                  </a:cubicBezTo>
                  <a:cubicBezTo>
                    <a:pt x="93776" y="93617"/>
                    <a:pt x="93772" y="93621"/>
                    <a:pt x="93768" y="93625"/>
                  </a:cubicBezTo>
                </a:path>
              </a:pathLst>
            </a:custGeom>
            <a:solidFill>
              <a:srgbClr val="FFFFFF"/>
            </a:solidFill>
            <a:ln w="9525" cap="flat">
              <a:noFill/>
              <a:prstDash val="solid"/>
              <a:miter/>
            </a:ln>
          </p:spPr>
          <p:txBody>
            <a:bodyPr rtlCol="0" anchor="ctr"/>
            <a:lstStyle/>
            <a:p>
              <a:endParaRPr lang="fi-FI"/>
            </a:p>
          </p:txBody>
        </p:sp>
        <p:sp>
          <p:nvSpPr>
            <p:cNvPr id="106" name="Vapaamuotoinen: Muoto 105">
              <a:extLst>
                <a:ext uri="{FF2B5EF4-FFF2-40B4-BE49-F238E27FC236}">
                  <a16:creationId xmlns:a16="http://schemas.microsoft.com/office/drawing/2014/main" id="{FF711C85-9DCE-4F2E-9E30-32EAD08A439E}"/>
                </a:ext>
              </a:extLst>
            </p:cNvPr>
            <p:cNvSpPr/>
            <p:nvPr/>
          </p:nvSpPr>
          <p:spPr>
            <a:xfrm>
              <a:off x="7505239" y="2562543"/>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671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763"/>
                    <a:pt x="22574" y="14478"/>
                    <a:pt x="18669" y="18383"/>
                  </a:cubicBezTo>
                  <a:cubicBezTo>
                    <a:pt x="14764" y="22288"/>
                    <a:pt x="10763" y="26670"/>
                    <a:pt x="7144" y="30861"/>
                  </a:cubicBezTo>
                  <a:cubicBezTo>
                    <a:pt x="9579" y="38129"/>
                    <a:pt x="12771" y="45121"/>
                    <a:pt x="16669" y="51721"/>
                  </a:cubicBezTo>
                  <a:lnTo>
                    <a:pt x="18098" y="54007"/>
                  </a:lnTo>
                  <a:cubicBezTo>
                    <a:pt x="23292" y="47321"/>
                    <a:pt x="28891" y="40959"/>
                    <a:pt x="34862" y="34957"/>
                  </a:cubicBezTo>
                  <a:cubicBezTo>
                    <a:pt x="40838" y="29017"/>
                    <a:pt x="47202" y="23480"/>
                    <a:pt x="53912" y="18383"/>
                  </a:cubicBezTo>
                  <a:cubicBezTo>
                    <a:pt x="53194" y="18039"/>
                    <a:pt x="52494" y="17657"/>
                    <a:pt x="51816" y="17240"/>
                  </a:cubicBezTo>
                  <a:cubicBezTo>
                    <a:pt x="45119" y="13208"/>
                    <a:pt x="38035" y="9858"/>
                    <a:pt x="30671" y="7239"/>
                  </a:cubicBezTo>
                </a:path>
              </a:pathLst>
            </a:custGeom>
            <a:solidFill>
              <a:srgbClr val="FFFFFF"/>
            </a:solidFill>
            <a:ln w="9525" cap="flat">
              <a:noFill/>
              <a:prstDash val="solid"/>
              <a:miter/>
            </a:ln>
          </p:spPr>
          <p:txBody>
            <a:bodyPr rtlCol="0" anchor="ctr"/>
            <a:lstStyle/>
            <a:p>
              <a:endParaRPr lang="fi-FI"/>
            </a:p>
          </p:txBody>
        </p:sp>
        <p:sp>
          <p:nvSpPr>
            <p:cNvPr id="107" name="Vapaamuotoinen: Muoto 106">
              <a:extLst>
                <a:ext uri="{FF2B5EF4-FFF2-40B4-BE49-F238E27FC236}">
                  <a16:creationId xmlns:a16="http://schemas.microsoft.com/office/drawing/2014/main" id="{EBE2F784-C7F0-4576-AA92-48BF55FAA677}"/>
                </a:ext>
              </a:extLst>
            </p:cNvPr>
            <p:cNvSpPr/>
            <p:nvPr/>
          </p:nvSpPr>
          <p:spPr>
            <a:xfrm>
              <a:off x="7575343" y="2632457"/>
              <a:ext cx="95250" cy="95250"/>
            </a:xfrm>
            <a:custGeom>
              <a:avLst/>
              <a:gdLst>
                <a:gd name="connsiteX0" fmla="*/ 80677 w 95250"/>
                <a:gd name="connsiteY0" fmla="*/ 7144 h 95250"/>
                <a:gd name="connsiteX1" fmla="*/ 80677 w 95250"/>
                <a:gd name="connsiteY1" fmla="*/ 7144 h 95250"/>
                <a:gd name="connsiteX2" fmla="*/ 73247 w 95250"/>
                <a:gd name="connsiteY2" fmla="*/ 18479 h 95250"/>
                <a:gd name="connsiteX3" fmla="*/ 72581 w 95250"/>
                <a:gd name="connsiteY3" fmla="*/ 19526 h 95250"/>
                <a:gd name="connsiteX4" fmla="*/ 70104 w 95250"/>
                <a:gd name="connsiteY4" fmla="*/ 22860 h 95250"/>
                <a:gd name="connsiteX5" fmla="*/ 68390 w 95250"/>
                <a:gd name="connsiteY5" fmla="*/ 25146 h 95250"/>
                <a:gd name="connsiteX6" fmla="*/ 64294 w 95250"/>
                <a:gd name="connsiteY6" fmla="*/ 30480 h 95250"/>
                <a:gd name="connsiteX7" fmla="*/ 60770 w 95250"/>
                <a:gd name="connsiteY7" fmla="*/ 60865 h 95250"/>
                <a:gd name="connsiteX8" fmla="*/ 60770 w 95250"/>
                <a:gd name="connsiteY8" fmla="*/ 60865 h 95250"/>
                <a:gd name="connsiteX9" fmla="*/ 30385 w 95250"/>
                <a:gd name="connsiteY9" fmla="*/ 64389 h 95250"/>
                <a:gd name="connsiteX10" fmla="*/ 7144 w 95250"/>
                <a:gd name="connsiteY10" fmla="*/ 80867 h 95250"/>
                <a:gd name="connsiteX11" fmla="*/ 13240 w 95250"/>
                <a:gd name="connsiteY11" fmla="*/ 83344 h 95250"/>
                <a:gd name="connsiteX12" fmla="*/ 44577 w 95250"/>
                <a:gd name="connsiteY12" fmla="*/ 89630 h 95250"/>
                <a:gd name="connsiteX13" fmla="*/ 77248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9"/>
                  </a:cubicBezTo>
                  <a:lnTo>
                    <a:pt x="72581" y="19526"/>
                  </a:lnTo>
                  <a:lnTo>
                    <a:pt x="70104" y="22860"/>
                  </a:lnTo>
                  <a:lnTo>
                    <a:pt x="68390" y="25146"/>
                  </a:lnTo>
                  <a:lnTo>
                    <a:pt x="64294" y="30480"/>
                  </a:lnTo>
                  <a:cubicBezTo>
                    <a:pt x="67723" y="43910"/>
                    <a:pt x="66675" y="54959"/>
                    <a:pt x="60770" y="60865"/>
                  </a:cubicBezTo>
                  <a:lnTo>
                    <a:pt x="60770" y="60865"/>
                  </a:lnTo>
                  <a:cubicBezTo>
                    <a:pt x="54959" y="66580"/>
                    <a:pt x="44006" y="67723"/>
                    <a:pt x="30385" y="64389"/>
                  </a:cubicBezTo>
                  <a:cubicBezTo>
                    <a:pt x="23002" y="70378"/>
                    <a:pt x="15238" y="75882"/>
                    <a:pt x="7144" y="80867"/>
                  </a:cubicBezTo>
                  <a:lnTo>
                    <a:pt x="13240" y="83344"/>
                  </a:lnTo>
                  <a:cubicBezTo>
                    <a:pt x="23236" y="87261"/>
                    <a:pt x="33843" y="89389"/>
                    <a:pt x="44577" y="89630"/>
                  </a:cubicBezTo>
                  <a:cubicBezTo>
                    <a:pt x="56685" y="90146"/>
                    <a:pt x="68480" y="85709"/>
                    <a:pt x="77248" y="77343"/>
                  </a:cubicBezTo>
                  <a:cubicBezTo>
                    <a:pt x="92297" y="62294"/>
                    <a:pt x="93250"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108" name="Vapaamuotoinen: Muoto 107">
              <a:extLst>
                <a:ext uri="{FF2B5EF4-FFF2-40B4-BE49-F238E27FC236}">
                  <a16:creationId xmlns:a16="http://schemas.microsoft.com/office/drawing/2014/main" id="{5B9EA161-95C9-4E51-9249-2411F6D7A129}"/>
                </a:ext>
              </a:extLst>
            </p:cNvPr>
            <p:cNvSpPr/>
            <p:nvPr/>
          </p:nvSpPr>
          <p:spPr>
            <a:xfrm>
              <a:off x="7467107" y="2632171"/>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054"/>
                    <a:pt x="28988" y="44006"/>
                    <a:pt x="32417" y="30575"/>
                  </a:cubicBezTo>
                  <a:cubicBezTo>
                    <a:pt x="26364" y="23153"/>
                    <a:pt x="20826" y="15324"/>
                    <a:pt x="15844" y="7144"/>
                  </a:cubicBezTo>
                  <a:cubicBezTo>
                    <a:pt x="3271" y="36386"/>
                    <a:pt x="4223" y="62294"/>
                    <a:pt x="19368" y="77438"/>
                  </a:cubicBezTo>
                  <a:cubicBezTo>
                    <a:pt x="34513" y="92583"/>
                    <a:pt x="60325" y="93440"/>
                    <a:pt x="89472" y="80963"/>
                  </a:cubicBezTo>
                  <a:cubicBezTo>
                    <a:pt x="81377" y="75977"/>
                    <a:pt x="73614" y="70473"/>
                    <a:pt x="66231" y="64484"/>
                  </a:cubicBezTo>
                  <a:cubicBezTo>
                    <a:pt x="52801" y="67913"/>
                    <a:pt x="41752" y="66866"/>
                    <a:pt x="35846" y="60960"/>
                  </a:cubicBezTo>
                </a:path>
              </a:pathLst>
            </a:custGeom>
            <a:solidFill>
              <a:srgbClr val="FFFFFF"/>
            </a:solidFill>
            <a:ln w="9525" cap="flat">
              <a:noFill/>
              <a:prstDash val="solid"/>
              <a:miter/>
            </a:ln>
          </p:spPr>
          <p:txBody>
            <a:bodyPr rtlCol="0" anchor="ctr"/>
            <a:lstStyle/>
            <a:p>
              <a:endParaRPr lang="fi-FI"/>
            </a:p>
          </p:txBody>
        </p:sp>
        <p:sp>
          <p:nvSpPr>
            <p:cNvPr id="109" name="Vapaamuotoinen: Muoto 108">
              <a:extLst>
                <a:ext uri="{FF2B5EF4-FFF2-40B4-BE49-F238E27FC236}">
                  <a16:creationId xmlns:a16="http://schemas.microsoft.com/office/drawing/2014/main" id="{604977B5-7C41-458E-9689-67364C2E5515}"/>
                </a:ext>
              </a:extLst>
            </p:cNvPr>
            <p:cNvSpPr/>
            <p:nvPr/>
          </p:nvSpPr>
          <p:spPr>
            <a:xfrm>
              <a:off x="7467518" y="2524181"/>
              <a:ext cx="200025" cy="180975"/>
            </a:xfrm>
            <a:custGeom>
              <a:avLst/>
              <a:gdLst>
                <a:gd name="connsiteX0" fmla="*/ 178881 w 200025"/>
                <a:gd name="connsiteY0" fmla="*/ 108657 h 180975"/>
                <a:gd name="connsiteX1" fmla="*/ 184977 w 200025"/>
                <a:gd name="connsiteY1" fmla="*/ 19693 h 180975"/>
                <a:gd name="connsiteX2" fmla="*/ 102014 w 200025"/>
                <a:gd name="connsiteY2" fmla="*/ 22360 h 180975"/>
                <a:gd name="connsiteX3" fmla="*/ 18956 w 200025"/>
                <a:gd name="connsiteY3" fmla="*/ 19693 h 180975"/>
                <a:gd name="connsiteX4" fmla="*/ 24576 w 200025"/>
                <a:gd name="connsiteY4" fmla="*/ 107895 h 180975"/>
                <a:gd name="connsiteX5" fmla="*/ 95728 w 200025"/>
                <a:gd name="connsiteY5" fmla="*/ 179427 h 180975"/>
                <a:gd name="connsiteX6" fmla="*/ 97823 w 200025"/>
                <a:gd name="connsiteY6" fmla="*/ 180475 h 180975"/>
                <a:gd name="connsiteX7" fmla="*/ 100681 w 200025"/>
                <a:gd name="connsiteY7" fmla="*/ 181142 h 180975"/>
                <a:gd name="connsiteX8" fmla="*/ 102014 w 200025"/>
                <a:gd name="connsiteY8" fmla="*/ 181142 h 180975"/>
                <a:gd name="connsiteX9" fmla="*/ 107920 w 200025"/>
                <a:gd name="connsiteY9" fmla="*/ 179523 h 180975"/>
                <a:gd name="connsiteX10" fmla="*/ 178881 w 200025"/>
                <a:gd name="connsiteY10" fmla="*/ 108562 h 180975"/>
                <a:gd name="connsiteX11" fmla="*/ 102014 w 200025"/>
                <a:gd name="connsiteY11" fmla="*/ 155710 h 180975"/>
                <a:gd name="connsiteX12" fmla="*/ 44864 w 200025"/>
                <a:gd name="connsiteY12" fmla="*/ 95893 h 180975"/>
                <a:gd name="connsiteX13" fmla="*/ 35339 w 200025"/>
                <a:gd name="connsiteY13" fmla="*/ 36076 h 180975"/>
                <a:gd name="connsiteX14" fmla="*/ 51627 w 200025"/>
                <a:gd name="connsiteY14" fmla="*/ 30552 h 180975"/>
                <a:gd name="connsiteX15" fmla="*/ 96775 w 200025"/>
                <a:gd name="connsiteY15" fmla="*/ 46173 h 180975"/>
                <a:gd name="connsiteX16" fmla="*/ 96776 w 200025"/>
                <a:gd name="connsiteY16" fmla="*/ 46173 h 180975"/>
                <a:gd name="connsiteX17" fmla="*/ 112111 w 200025"/>
                <a:gd name="connsiteY17" fmla="*/ 56555 h 180975"/>
                <a:gd name="connsiteX18" fmla="*/ 112111 w 200025"/>
                <a:gd name="connsiteY18" fmla="*/ 56555 h 180975"/>
                <a:gd name="connsiteX19" fmla="*/ 125160 w 200025"/>
                <a:gd name="connsiteY19" fmla="*/ 67509 h 180975"/>
                <a:gd name="connsiteX20" fmla="*/ 126779 w 200025"/>
                <a:gd name="connsiteY20" fmla="*/ 69033 h 180975"/>
                <a:gd name="connsiteX21" fmla="*/ 126779 w 200025"/>
                <a:gd name="connsiteY21" fmla="*/ 69033 h 180975"/>
                <a:gd name="connsiteX22" fmla="*/ 130494 w 200025"/>
                <a:gd name="connsiteY22" fmla="*/ 72652 h 180975"/>
                <a:gd name="connsiteX23" fmla="*/ 147353 w 200025"/>
                <a:gd name="connsiteY23" fmla="*/ 91702 h 180975"/>
                <a:gd name="connsiteX24" fmla="*/ 148401 w 200025"/>
                <a:gd name="connsiteY24" fmla="*/ 90083 h 180975"/>
                <a:gd name="connsiteX25" fmla="*/ 158497 w 200025"/>
                <a:gd name="connsiteY25" fmla="*/ 68557 h 180975"/>
                <a:gd name="connsiteX26" fmla="*/ 146972 w 200025"/>
                <a:gd name="connsiteY26" fmla="*/ 56079 h 180975"/>
                <a:gd name="connsiteX27" fmla="*/ 145067 w 200025"/>
                <a:gd name="connsiteY27" fmla="*/ 54269 h 180975"/>
                <a:gd name="connsiteX28" fmla="*/ 141638 w 200025"/>
                <a:gd name="connsiteY28" fmla="*/ 50935 h 180975"/>
                <a:gd name="connsiteX29" fmla="*/ 139828 w 200025"/>
                <a:gd name="connsiteY29" fmla="*/ 49316 h 180975"/>
                <a:gd name="connsiteX30" fmla="*/ 135542 w 200025"/>
                <a:gd name="connsiteY30" fmla="*/ 45411 h 180975"/>
                <a:gd name="connsiteX31" fmla="*/ 134876 w 200025"/>
                <a:gd name="connsiteY31" fmla="*/ 44839 h 180975"/>
                <a:gd name="connsiteX32" fmla="*/ 134876 w 200025"/>
                <a:gd name="connsiteY32" fmla="*/ 44839 h 180975"/>
                <a:gd name="connsiteX33" fmla="*/ 124493 w 200025"/>
                <a:gd name="connsiteY33" fmla="*/ 36457 h 180975"/>
                <a:gd name="connsiteX34" fmla="*/ 167927 w 200025"/>
                <a:gd name="connsiteY34" fmla="*/ 35505 h 180975"/>
                <a:gd name="connsiteX35" fmla="*/ 158402 w 200025"/>
                <a:gd name="connsiteY35" fmla="*/ 96084 h 180975"/>
                <a:gd name="connsiteX36" fmla="*/ 130685 w 200025"/>
                <a:gd name="connsiteY36" fmla="*/ 131231 h 180975"/>
                <a:gd name="connsiteX37" fmla="*/ 101538 w 200025"/>
                <a:gd name="connsiteY37" fmla="*/ 15513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0025" h="180975">
                  <a:moveTo>
                    <a:pt x="178881" y="108657"/>
                  </a:moveTo>
                  <a:cubicBezTo>
                    <a:pt x="200789" y="71985"/>
                    <a:pt x="203170" y="37886"/>
                    <a:pt x="184977" y="19693"/>
                  </a:cubicBezTo>
                  <a:cubicBezTo>
                    <a:pt x="166784" y="1501"/>
                    <a:pt x="136304" y="3691"/>
                    <a:pt x="102014" y="22360"/>
                  </a:cubicBezTo>
                  <a:cubicBezTo>
                    <a:pt x="67629" y="3310"/>
                    <a:pt x="36197" y="2453"/>
                    <a:pt x="18956" y="19693"/>
                  </a:cubicBezTo>
                  <a:cubicBezTo>
                    <a:pt x="1716" y="36934"/>
                    <a:pt x="3145" y="71509"/>
                    <a:pt x="24576" y="107895"/>
                  </a:cubicBezTo>
                  <a:cubicBezTo>
                    <a:pt x="42363" y="136983"/>
                    <a:pt x="66735" y="161486"/>
                    <a:pt x="95728" y="179427"/>
                  </a:cubicBezTo>
                  <a:cubicBezTo>
                    <a:pt x="96397" y="179833"/>
                    <a:pt x="97097" y="180184"/>
                    <a:pt x="97823" y="180475"/>
                  </a:cubicBezTo>
                  <a:cubicBezTo>
                    <a:pt x="98739" y="180832"/>
                    <a:pt x="99702" y="181056"/>
                    <a:pt x="100681" y="181142"/>
                  </a:cubicBezTo>
                  <a:lnTo>
                    <a:pt x="102014" y="181142"/>
                  </a:lnTo>
                  <a:cubicBezTo>
                    <a:pt x="104090" y="181122"/>
                    <a:pt x="106124" y="180564"/>
                    <a:pt x="107920" y="179523"/>
                  </a:cubicBezTo>
                  <a:cubicBezTo>
                    <a:pt x="136776" y="161717"/>
                    <a:pt x="161075" y="137418"/>
                    <a:pt x="178881" y="108562"/>
                  </a:cubicBezTo>
                  <a:moveTo>
                    <a:pt x="102014" y="155710"/>
                  </a:moveTo>
                  <a:cubicBezTo>
                    <a:pt x="78830" y="140177"/>
                    <a:pt x="59325" y="119761"/>
                    <a:pt x="44864" y="95893"/>
                  </a:cubicBezTo>
                  <a:cubicBezTo>
                    <a:pt x="29434" y="69985"/>
                    <a:pt x="25814" y="45887"/>
                    <a:pt x="35339" y="36076"/>
                  </a:cubicBezTo>
                  <a:cubicBezTo>
                    <a:pt x="39816" y="32139"/>
                    <a:pt x="45679" y="30151"/>
                    <a:pt x="51627" y="30552"/>
                  </a:cubicBezTo>
                  <a:cubicBezTo>
                    <a:pt x="67748" y="31892"/>
                    <a:pt x="83273" y="37263"/>
                    <a:pt x="96775" y="46173"/>
                  </a:cubicBezTo>
                  <a:lnTo>
                    <a:pt x="96776" y="46173"/>
                  </a:lnTo>
                  <a:cubicBezTo>
                    <a:pt x="102090" y="49325"/>
                    <a:pt x="107210" y="52792"/>
                    <a:pt x="112111" y="56555"/>
                  </a:cubicBezTo>
                  <a:lnTo>
                    <a:pt x="112111" y="56555"/>
                  </a:lnTo>
                  <a:cubicBezTo>
                    <a:pt x="116492" y="59984"/>
                    <a:pt x="120874" y="63604"/>
                    <a:pt x="125160" y="67509"/>
                  </a:cubicBezTo>
                  <a:lnTo>
                    <a:pt x="126779" y="69033"/>
                  </a:lnTo>
                  <a:lnTo>
                    <a:pt x="126779" y="69033"/>
                  </a:lnTo>
                  <a:lnTo>
                    <a:pt x="130494" y="72652"/>
                  </a:lnTo>
                  <a:cubicBezTo>
                    <a:pt x="136521" y="78630"/>
                    <a:pt x="142153" y="84993"/>
                    <a:pt x="147353" y="91702"/>
                  </a:cubicBezTo>
                  <a:cubicBezTo>
                    <a:pt x="147669" y="91141"/>
                    <a:pt x="148019" y="90601"/>
                    <a:pt x="148401" y="90083"/>
                  </a:cubicBezTo>
                  <a:cubicBezTo>
                    <a:pt x="152526" y="83289"/>
                    <a:pt x="155911" y="76072"/>
                    <a:pt x="158497" y="68557"/>
                  </a:cubicBezTo>
                  <a:cubicBezTo>
                    <a:pt x="154878" y="64365"/>
                    <a:pt x="151068" y="60175"/>
                    <a:pt x="146972" y="56079"/>
                  </a:cubicBezTo>
                  <a:lnTo>
                    <a:pt x="145067" y="54269"/>
                  </a:lnTo>
                  <a:lnTo>
                    <a:pt x="141638" y="50935"/>
                  </a:lnTo>
                  <a:lnTo>
                    <a:pt x="139828" y="49316"/>
                  </a:lnTo>
                  <a:lnTo>
                    <a:pt x="135542" y="45411"/>
                  </a:lnTo>
                  <a:lnTo>
                    <a:pt x="134876" y="44839"/>
                  </a:lnTo>
                  <a:lnTo>
                    <a:pt x="134876" y="44839"/>
                  </a:lnTo>
                  <a:cubicBezTo>
                    <a:pt x="131447" y="41887"/>
                    <a:pt x="128018" y="39124"/>
                    <a:pt x="124493" y="36457"/>
                  </a:cubicBezTo>
                  <a:cubicBezTo>
                    <a:pt x="143543" y="28361"/>
                    <a:pt x="160212" y="27694"/>
                    <a:pt x="167927" y="35505"/>
                  </a:cubicBezTo>
                  <a:cubicBezTo>
                    <a:pt x="177928" y="45506"/>
                    <a:pt x="174023" y="69795"/>
                    <a:pt x="158402" y="96084"/>
                  </a:cubicBezTo>
                  <a:cubicBezTo>
                    <a:pt x="150597" y="108862"/>
                    <a:pt x="141292" y="120662"/>
                    <a:pt x="130685" y="131231"/>
                  </a:cubicBezTo>
                  <a:cubicBezTo>
                    <a:pt x="121777" y="140137"/>
                    <a:pt x="112014" y="148145"/>
                    <a:pt x="101538" y="155139"/>
                  </a:cubicBezTo>
                </a:path>
              </a:pathLst>
            </a:custGeom>
            <a:solidFill>
              <a:srgbClr val="FFFFFF"/>
            </a:solidFill>
            <a:ln w="9525" cap="flat">
              <a:noFill/>
              <a:prstDash val="solid"/>
              <a:miter/>
            </a:ln>
          </p:spPr>
          <p:txBody>
            <a:bodyPr rtlCol="0" anchor="ctr"/>
            <a:lstStyle/>
            <a:p>
              <a:endParaRPr lang="fi-FI"/>
            </a:p>
          </p:txBody>
        </p:sp>
        <p:sp>
          <p:nvSpPr>
            <p:cNvPr id="110" name="Vapaamuotoinen: Muoto 109">
              <a:extLst>
                <a:ext uri="{FF2B5EF4-FFF2-40B4-BE49-F238E27FC236}">
                  <a16:creationId xmlns:a16="http://schemas.microsoft.com/office/drawing/2014/main" id="{AD6A9C9A-A6B1-4593-84FB-6515A0E2E45A}"/>
                </a:ext>
              </a:extLst>
            </p:cNvPr>
            <p:cNvSpPr/>
            <p:nvPr/>
          </p:nvSpPr>
          <p:spPr>
            <a:xfrm>
              <a:off x="7786266" y="2305789"/>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11" name="Vapaamuotoinen: Muoto 110">
              <a:extLst>
                <a:ext uri="{FF2B5EF4-FFF2-40B4-BE49-F238E27FC236}">
                  <a16:creationId xmlns:a16="http://schemas.microsoft.com/office/drawing/2014/main" id="{588398DD-B400-4916-A44B-F37556162148}"/>
                </a:ext>
              </a:extLst>
            </p:cNvPr>
            <p:cNvSpPr/>
            <p:nvPr/>
          </p:nvSpPr>
          <p:spPr>
            <a:xfrm>
              <a:off x="7788425" y="2848066"/>
              <a:ext cx="95250" cy="95250"/>
            </a:xfrm>
            <a:custGeom>
              <a:avLst/>
              <a:gdLst>
                <a:gd name="connsiteX0" fmla="*/ 93147 w 95250"/>
                <a:gd name="connsiteY0" fmla="*/ 93096 h 95250"/>
                <a:gd name="connsiteX1" fmla="*/ 77252 w 95250"/>
                <a:gd name="connsiteY1" fmla="*/ 93107 h 95250"/>
                <a:gd name="connsiteX2" fmla="*/ 77240 w 95250"/>
                <a:gd name="connsiteY2" fmla="*/ 93096 h 95250"/>
                <a:gd name="connsiteX3" fmla="*/ 9898 w 95250"/>
                <a:gd name="connsiteY3" fmla="*/ 25754 h 95250"/>
                <a:gd name="connsiteX4" fmla="*/ 11013 w 95250"/>
                <a:gd name="connsiteY4" fmla="*/ 9898 h 95250"/>
                <a:gd name="connsiteX5" fmla="*/ 25805 w 95250"/>
                <a:gd name="connsiteY5" fmla="*/ 9942 h 95250"/>
                <a:gd name="connsiteX6" fmla="*/ 93147 w 95250"/>
                <a:gd name="connsiteY6" fmla="*/ 77189 h 95250"/>
                <a:gd name="connsiteX7" fmla="*/ 93158 w 95250"/>
                <a:gd name="connsiteY7" fmla="*/ 93084 h 95250"/>
                <a:gd name="connsiteX8" fmla="*/ 93147 w 95250"/>
                <a:gd name="connsiteY8" fmla="*/ 930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147" y="93096"/>
                  </a:moveTo>
                  <a:cubicBezTo>
                    <a:pt x="88761" y="97488"/>
                    <a:pt x="81644" y="97493"/>
                    <a:pt x="77252" y="93107"/>
                  </a:cubicBezTo>
                  <a:cubicBezTo>
                    <a:pt x="77248" y="93103"/>
                    <a:pt x="77244" y="93099"/>
                    <a:pt x="77240" y="93096"/>
                  </a:cubicBezTo>
                  <a:lnTo>
                    <a:pt x="9898" y="25754"/>
                  </a:lnTo>
                  <a:cubicBezTo>
                    <a:pt x="5827" y="21067"/>
                    <a:pt x="6326" y="13969"/>
                    <a:pt x="11013" y="9898"/>
                  </a:cubicBezTo>
                  <a:cubicBezTo>
                    <a:pt x="15260" y="6209"/>
                    <a:pt x="21580" y="6228"/>
                    <a:pt x="25805" y="9942"/>
                  </a:cubicBezTo>
                  <a:lnTo>
                    <a:pt x="93147" y="77189"/>
                  </a:lnTo>
                  <a:cubicBezTo>
                    <a:pt x="97539" y="81575"/>
                    <a:pt x="97544" y="88691"/>
                    <a:pt x="93158" y="93084"/>
                  </a:cubicBezTo>
                  <a:cubicBezTo>
                    <a:pt x="93155" y="93088"/>
                    <a:pt x="93151" y="93092"/>
                    <a:pt x="93147" y="93096"/>
                  </a:cubicBezTo>
                </a:path>
              </a:pathLst>
            </a:custGeom>
            <a:solidFill>
              <a:srgbClr val="FFFFFF"/>
            </a:solidFill>
            <a:ln w="9525" cap="flat">
              <a:noFill/>
              <a:prstDash val="solid"/>
              <a:miter/>
            </a:ln>
          </p:spPr>
          <p:txBody>
            <a:bodyPr rtlCol="0" anchor="ctr"/>
            <a:lstStyle/>
            <a:p>
              <a:endParaRPr lang="fi-FI"/>
            </a:p>
          </p:txBody>
        </p:sp>
        <p:sp>
          <p:nvSpPr>
            <p:cNvPr id="112" name="Vapaamuotoinen: Muoto 111">
              <a:extLst>
                <a:ext uri="{FF2B5EF4-FFF2-40B4-BE49-F238E27FC236}">
                  <a16:creationId xmlns:a16="http://schemas.microsoft.com/office/drawing/2014/main" id="{0A1186E3-2745-46CE-B801-31CDDC1B1002}"/>
                </a:ext>
              </a:extLst>
            </p:cNvPr>
            <p:cNvSpPr/>
            <p:nvPr/>
          </p:nvSpPr>
          <p:spPr>
            <a:xfrm>
              <a:off x="8053688" y="3100611"/>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671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763"/>
                    <a:pt x="22670" y="14478"/>
                    <a:pt x="18669" y="18383"/>
                  </a:cubicBezTo>
                  <a:cubicBezTo>
                    <a:pt x="14669" y="22288"/>
                    <a:pt x="10763" y="26670"/>
                    <a:pt x="7144" y="30861"/>
                  </a:cubicBezTo>
                  <a:cubicBezTo>
                    <a:pt x="9626" y="38110"/>
                    <a:pt x="12817" y="45097"/>
                    <a:pt x="16669" y="51721"/>
                  </a:cubicBezTo>
                  <a:lnTo>
                    <a:pt x="18098" y="54007"/>
                  </a:lnTo>
                  <a:cubicBezTo>
                    <a:pt x="23265" y="47299"/>
                    <a:pt x="28865" y="40935"/>
                    <a:pt x="34862" y="34957"/>
                  </a:cubicBezTo>
                  <a:cubicBezTo>
                    <a:pt x="40838" y="29017"/>
                    <a:pt x="47202" y="23480"/>
                    <a:pt x="53912" y="18383"/>
                  </a:cubicBezTo>
                  <a:lnTo>
                    <a:pt x="51816" y="17240"/>
                  </a:lnTo>
                  <a:cubicBezTo>
                    <a:pt x="45119" y="13208"/>
                    <a:pt x="38035" y="9858"/>
                    <a:pt x="30671" y="7239"/>
                  </a:cubicBezTo>
                </a:path>
              </a:pathLst>
            </a:custGeom>
            <a:solidFill>
              <a:srgbClr val="FFFFFF"/>
            </a:solidFill>
            <a:ln w="9525" cap="flat">
              <a:noFill/>
              <a:prstDash val="solid"/>
              <a:miter/>
            </a:ln>
          </p:spPr>
          <p:txBody>
            <a:bodyPr rtlCol="0" anchor="ctr"/>
            <a:lstStyle/>
            <a:p>
              <a:endParaRPr lang="fi-FI"/>
            </a:p>
          </p:txBody>
        </p:sp>
        <p:sp>
          <p:nvSpPr>
            <p:cNvPr id="113" name="Vapaamuotoinen: Muoto 112">
              <a:extLst>
                <a:ext uri="{FF2B5EF4-FFF2-40B4-BE49-F238E27FC236}">
                  <a16:creationId xmlns:a16="http://schemas.microsoft.com/office/drawing/2014/main" id="{189B3458-A1A9-4ECB-891B-AE064E897A58}"/>
                </a:ext>
              </a:extLst>
            </p:cNvPr>
            <p:cNvSpPr/>
            <p:nvPr/>
          </p:nvSpPr>
          <p:spPr>
            <a:xfrm>
              <a:off x="8123792" y="3170238"/>
              <a:ext cx="95250" cy="95250"/>
            </a:xfrm>
            <a:custGeom>
              <a:avLst/>
              <a:gdLst>
                <a:gd name="connsiteX0" fmla="*/ 80677 w 95250"/>
                <a:gd name="connsiteY0" fmla="*/ 7144 h 95250"/>
                <a:gd name="connsiteX1" fmla="*/ 80677 w 95250"/>
                <a:gd name="connsiteY1" fmla="*/ 7144 h 95250"/>
                <a:gd name="connsiteX2" fmla="*/ 73247 w 95250"/>
                <a:gd name="connsiteY2" fmla="*/ 18479 h 95250"/>
                <a:gd name="connsiteX3" fmla="*/ 72485 w 95250"/>
                <a:gd name="connsiteY3" fmla="*/ 19526 h 95250"/>
                <a:gd name="connsiteX4" fmla="*/ 70104 w 95250"/>
                <a:gd name="connsiteY4" fmla="*/ 22765 h 95250"/>
                <a:gd name="connsiteX5" fmla="*/ 68390 w 95250"/>
                <a:gd name="connsiteY5" fmla="*/ 25146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867 h 95250"/>
                <a:gd name="connsiteX11" fmla="*/ 13335 w 95250"/>
                <a:gd name="connsiteY11" fmla="*/ 83344 h 95250"/>
                <a:gd name="connsiteX12" fmla="*/ 44672 w 95250"/>
                <a:gd name="connsiteY12" fmla="*/ 89630 h 95250"/>
                <a:gd name="connsiteX13" fmla="*/ 77343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9"/>
                  </a:cubicBezTo>
                  <a:lnTo>
                    <a:pt x="72485" y="19526"/>
                  </a:lnTo>
                  <a:cubicBezTo>
                    <a:pt x="71723" y="20574"/>
                    <a:pt x="70961" y="21717"/>
                    <a:pt x="70104" y="22765"/>
                  </a:cubicBezTo>
                  <a:lnTo>
                    <a:pt x="68390" y="25146"/>
                  </a:lnTo>
                  <a:cubicBezTo>
                    <a:pt x="67056" y="26956"/>
                    <a:pt x="65627" y="28670"/>
                    <a:pt x="64199" y="30480"/>
                  </a:cubicBezTo>
                  <a:cubicBezTo>
                    <a:pt x="67628" y="43910"/>
                    <a:pt x="66675" y="54959"/>
                    <a:pt x="60770" y="60865"/>
                  </a:cubicBezTo>
                  <a:lnTo>
                    <a:pt x="60770" y="60865"/>
                  </a:lnTo>
                  <a:cubicBezTo>
                    <a:pt x="55054" y="66580"/>
                    <a:pt x="44005" y="67723"/>
                    <a:pt x="30480" y="64294"/>
                  </a:cubicBezTo>
                  <a:cubicBezTo>
                    <a:pt x="23106" y="70367"/>
                    <a:pt x="15307" y="75906"/>
                    <a:pt x="7144" y="80867"/>
                  </a:cubicBezTo>
                  <a:lnTo>
                    <a:pt x="13335" y="83344"/>
                  </a:lnTo>
                  <a:cubicBezTo>
                    <a:pt x="23328" y="87271"/>
                    <a:pt x="33937" y="89399"/>
                    <a:pt x="44672" y="89630"/>
                  </a:cubicBezTo>
                  <a:cubicBezTo>
                    <a:pt x="56771" y="90091"/>
                    <a:pt x="68546" y="85663"/>
                    <a:pt x="77343" y="77343"/>
                  </a:cubicBezTo>
                  <a:cubicBezTo>
                    <a:pt x="92297" y="62294"/>
                    <a:pt x="93345"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114" name="Vapaamuotoinen: Muoto 113">
              <a:extLst>
                <a:ext uri="{FF2B5EF4-FFF2-40B4-BE49-F238E27FC236}">
                  <a16:creationId xmlns:a16="http://schemas.microsoft.com/office/drawing/2014/main" id="{C8C184E3-40BF-45C0-B619-CB11C4DBE35D}"/>
                </a:ext>
              </a:extLst>
            </p:cNvPr>
            <p:cNvSpPr/>
            <p:nvPr/>
          </p:nvSpPr>
          <p:spPr>
            <a:xfrm>
              <a:off x="8015651" y="3170238"/>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054"/>
                    <a:pt x="28988" y="44005"/>
                    <a:pt x="32417" y="30575"/>
                  </a:cubicBezTo>
                  <a:cubicBezTo>
                    <a:pt x="26364" y="23153"/>
                    <a:pt x="20826" y="15324"/>
                    <a:pt x="15844" y="7144"/>
                  </a:cubicBezTo>
                  <a:cubicBezTo>
                    <a:pt x="3271" y="36386"/>
                    <a:pt x="4223" y="62294"/>
                    <a:pt x="19368" y="77438"/>
                  </a:cubicBezTo>
                  <a:cubicBezTo>
                    <a:pt x="34513" y="92583"/>
                    <a:pt x="60230" y="93440"/>
                    <a:pt x="89472" y="80963"/>
                  </a:cubicBezTo>
                  <a:cubicBezTo>
                    <a:pt x="81346" y="75979"/>
                    <a:pt x="73551" y="70474"/>
                    <a:pt x="66136" y="64484"/>
                  </a:cubicBezTo>
                  <a:cubicBezTo>
                    <a:pt x="52705"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115" name="Vapaamuotoinen: Muoto 114">
              <a:extLst>
                <a:ext uri="{FF2B5EF4-FFF2-40B4-BE49-F238E27FC236}">
                  <a16:creationId xmlns:a16="http://schemas.microsoft.com/office/drawing/2014/main" id="{5721EF7E-3A61-4DC4-9A6A-D2E3A3BD42B7}"/>
                </a:ext>
              </a:extLst>
            </p:cNvPr>
            <p:cNvSpPr/>
            <p:nvPr/>
          </p:nvSpPr>
          <p:spPr>
            <a:xfrm>
              <a:off x="8016126" y="3062215"/>
              <a:ext cx="200025" cy="180975"/>
            </a:xfrm>
            <a:custGeom>
              <a:avLst/>
              <a:gdLst>
                <a:gd name="connsiteX0" fmla="*/ 178818 w 200025"/>
                <a:gd name="connsiteY0" fmla="*/ 108690 h 180975"/>
                <a:gd name="connsiteX1" fmla="*/ 185009 w 200025"/>
                <a:gd name="connsiteY1" fmla="*/ 19727 h 180975"/>
                <a:gd name="connsiteX2" fmla="*/ 101951 w 200025"/>
                <a:gd name="connsiteY2" fmla="*/ 22394 h 180975"/>
                <a:gd name="connsiteX3" fmla="*/ 18988 w 200025"/>
                <a:gd name="connsiteY3" fmla="*/ 19727 h 180975"/>
                <a:gd name="connsiteX4" fmla="*/ 24608 w 200025"/>
                <a:gd name="connsiteY4" fmla="*/ 107928 h 180975"/>
                <a:gd name="connsiteX5" fmla="*/ 95760 w 200025"/>
                <a:gd name="connsiteY5" fmla="*/ 179461 h 180975"/>
                <a:gd name="connsiteX6" fmla="*/ 97855 w 200025"/>
                <a:gd name="connsiteY6" fmla="*/ 180508 h 180975"/>
                <a:gd name="connsiteX7" fmla="*/ 100618 w 200025"/>
                <a:gd name="connsiteY7" fmla="*/ 181175 h 180975"/>
                <a:gd name="connsiteX8" fmla="*/ 101951 w 200025"/>
                <a:gd name="connsiteY8" fmla="*/ 181175 h 180975"/>
                <a:gd name="connsiteX9" fmla="*/ 107952 w 200025"/>
                <a:gd name="connsiteY9" fmla="*/ 179461 h 180975"/>
                <a:gd name="connsiteX10" fmla="*/ 178818 w 200025"/>
                <a:gd name="connsiteY10" fmla="*/ 108595 h 180975"/>
                <a:gd name="connsiteX11" fmla="*/ 101951 w 200025"/>
                <a:gd name="connsiteY11" fmla="*/ 155744 h 180975"/>
                <a:gd name="connsiteX12" fmla="*/ 72805 w 200025"/>
                <a:gd name="connsiteY12" fmla="*/ 131741 h 180975"/>
                <a:gd name="connsiteX13" fmla="*/ 44230 w 200025"/>
                <a:gd name="connsiteY13" fmla="*/ 95927 h 180975"/>
                <a:gd name="connsiteX14" fmla="*/ 34705 w 200025"/>
                <a:gd name="connsiteY14" fmla="*/ 36110 h 180975"/>
                <a:gd name="connsiteX15" fmla="*/ 50992 w 200025"/>
                <a:gd name="connsiteY15" fmla="*/ 30585 h 180975"/>
                <a:gd name="connsiteX16" fmla="*/ 96141 w 200025"/>
                <a:gd name="connsiteY16" fmla="*/ 46206 h 180975"/>
                <a:gd name="connsiteX17" fmla="*/ 96141 w 200025"/>
                <a:gd name="connsiteY17" fmla="*/ 46206 h 180975"/>
                <a:gd name="connsiteX18" fmla="*/ 111476 w 200025"/>
                <a:gd name="connsiteY18" fmla="*/ 56588 h 180975"/>
                <a:gd name="connsiteX19" fmla="*/ 111476 w 200025"/>
                <a:gd name="connsiteY19" fmla="*/ 56588 h 180975"/>
                <a:gd name="connsiteX20" fmla="*/ 124430 w 200025"/>
                <a:gd name="connsiteY20" fmla="*/ 67542 h 180975"/>
                <a:gd name="connsiteX21" fmla="*/ 126145 w 200025"/>
                <a:gd name="connsiteY21" fmla="*/ 69066 h 180975"/>
                <a:gd name="connsiteX22" fmla="*/ 126621 w 200025"/>
                <a:gd name="connsiteY22" fmla="*/ 69542 h 180975"/>
                <a:gd name="connsiteX23" fmla="*/ 130336 w 200025"/>
                <a:gd name="connsiteY23" fmla="*/ 73162 h 180975"/>
                <a:gd name="connsiteX24" fmla="*/ 147195 w 200025"/>
                <a:gd name="connsiteY24" fmla="*/ 92212 h 180975"/>
                <a:gd name="connsiteX25" fmla="*/ 148147 w 200025"/>
                <a:gd name="connsiteY25" fmla="*/ 90593 h 180975"/>
                <a:gd name="connsiteX26" fmla="*/ 158339 w 200025"/>
                <a:gd name="connsiteY26" fmla="*/ 69066 h 180975"/>
                <a:gd name="connsiteX27" fmla="*/ 146814 w 200025"/>
                <a:gd name="connsiteY27" fmla="*/ 56588 h 180975"/>
                <a:gd name="connsiteX28" fmla="*/ 144909 w 200025"/>
                <a:gd name="connsiteY28" fmla="*/ 54778 h 180975"/>
                <a:gd name="connsiteX29" fmla="*/ 141480 w 200025"/>
                <a:gd name="connsiteY29" fmla="*/ 51445 h 180975"/>
                <a:gd name="connsiteX30" fmla="*/ 139670 w 200025"/>
                <a:gd name="connsiteY30" fmla="*/ 49826 h 180975"/>
                <a:gd name="connsiteX31" fmla="*/ 135289 w 200025"/>
                <a:gd name="connsiteY31" fmla="*/ 45920 h 180975"/>
                <a:gd name="connsiteX32" fmla="*/ 134717 w 200025"/>
                <a:gd name="connsiteY32" fmla="*/ 45349 h 180975"/>
                <a:gd name="connsiteX33" fmla="*/ 134717 w 200025"/>
                <a:gd name="connsiteY33" fmla="*/ 45349 h 180975"/>
                <a:gd name="connsiteX34" fmla="*/ 124240 w 200025"/>
                <a:gd name="connsiteY34" fmla="*/ 36967 h 180975"/>
                <a:gd name="connsiteX35" fmla="*/ 167769 w 200025"/>
                <a:gd name="connsiteY35" fmla="*/ 36014 h 180975"/>
                <a:gd name="connsiteX36" fmla="*/ 158244 w 200025"/>
                <a:gd name="connsiteY36" fmla="*/ 96593 h 180975"/>
                <a:gd name="connsiteX37" fmla="*/ 101094 w 200025"/>
                <a:gd name="connsiteY37" fmla="*/ 15564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0025" h="180975">
                  <a:moveTo>
                    <a:pt x="178818" y="108690"/>
                  </a:moveTo>
                  <a:cubicBezTo>
                    <a:pt x="200821" y="72019"/>
                    <a:pt x="203202" y="37919"/>
                    <a:pt x="185009" y="19727"/>
                  </a:cubicBezTo>
                  <a:cubicBezTo>
                    <a:pt x="166817" y="1534"/>
                    <a:pt x="136336" y="3629"/>
                    <a:pt x="101951" y="22394"/>
                  </a:cubicBezTo>
                  <a:cubicBezTo>
                    <a:pt x="67566" y="3344"/>
                    <a:pt x="36229" y="2486"/>
                    <a:pt x="18988" y="19727"/>
                  </a:cubicBezTo>
                  <a:cubicBezTo>
                    <a:pt x="1748" y="36967"/>
                    <a:pt x="3082" y="71543"/>
                    <a:pt x="24608" y="107928"/>
                  </a:cubicBezTo>
                  <a:cubicBezTo>
                    <a:pt x="42324" y="137072"/>
                    <a:pt x="66711" y="161590"/>
                    <a:pt x="95760" y="179461"/>
                  </a:cubicBezTo>
                  <a:lnTo>
                    <a:pt x="97855" y="180508"/>
                  </a:lnTo>
                  <a:cubicBezTo>
                    <a:pt x="98749" y="180830"/>
                    <a:pt x="99675" y="181054"/>
                    <a:pt x="100618" y="181175"/>
                  </a:cubicBezTo>
                  <a:lnTo>
                    <a:pt x="101951" y="181175"/>
                  </a:lnTo>
                  <a:cubicBezTo>
                    <a:pt x="104071" y="181166"/>
                    <a:pt x="106147" y="180573"/>
                    <a:pt x="107952" y="179461"/>
                  </a:cubicBezTo>
                  <a:cubicBezTo>
                    <a:pt x="136832" y="161757"/>
                    <a:pt x="161115" y="137474"/>
                    <a:pt x="178818" y="108595"/>
                  </a:cubicBezTo>
                  <a:moveTo>
                    <a:pt x="101951" y="155744"/>
                  </a:moveTo>
                  <a:cubicBezTo>
                    <a:pt x="91434" y="148769"/>
                    <a:pt x="81666" y="140725"/>
                    <a:pt x="72805" y="131741"/>
                  </a:cubicBezTo>
                  <a:cubicBezTo>
                    <a:pt x="61853" y="121014"/>
                    <a:pt x="52257" y="108987"/>
                    <a:pt x="44230" y="95927"/>
                  </a:cubicBezTo>
                  <a:cubicBezTo>
                    <a:pt x="28894" y="70019"/>
                    <a:pt x="25180" y="45920"/>
                    <a:pt x="34705" y="36110"/>
                  </a:cubicBezTo>
                  <a:cubicBezTo>
                    <a:pt x="39171" y="32154"/>
                    <a:pt x="45041" y="30163"/>
                    <a:pt x="50992" y="30585"/>
                  </a:cubicBezTo>
                  <a:cubicBezTo>
                    <a:pt x="67110" y="31941"/>
                    <a:pt x="82632" y="37312"/>
                    <a:pt x="96141" y="46206"/>
                  </a:cubicBezTo>
                  <a:lnTo>
                    <a:pt x="96141" y="46206"/>
                  </a:lnTo>
                  <a:cubicBezTo>
                    <a:pt x="101441" y="49381"/>
                    <a:pt x="106560" y="52847"/>
                    <a:pt x="111476" y="56588"/>
                  </a:cubicBezTo>
                  <a:lnTo>
                    <a:pt x="111476" y="56588"/>
                  </a:lnTo>
                  <a:cubicBezTo>
                    <a:pt x="115858" y="60017"/>
                    <a:pt x="120239" y="63637"/>
                    <a:pt x="124430" y="67542"/>
                  </a:cubicBezTo>
                  <a:lnTo>
                    <a:pt x="126145" y="69066"/>
                  </a:lnTo>
                  <a:lnTo>
                    <a:pt x="126621" y="69542"/>
                  </a:lnTo>
                  <a:lnTo>
                    <a:pt x="130336" y="73162"/>
                  </a:lnTo>
                  <a:cubicBezTo>
                    <a:pt x="136363" y="79139"/>
                    <a:pt x="141994" y="85503"/>
                    <a:pt x="147195" y="92212"/>
                  </a:cubicBezTo>
                  <a:lnTo>
                    <a:pt x="148147" y="90593"/>
                  </a:lnTo>
                  <a:cubicBezTo>
                    <a:pt x="152337" y="83820"/>
                    <a:pt x="155755" y="76599"/>
                    <a:pt x="158339" y="69066"/>
                  </a:cubicBezTo>
                  <a:cubicBezTo>
                    <a:pt x="154720" y="64875"/>
                    <a:pt x="150910" y="60684"/>
                    <a:pt x="146814" y="56588"/>
                  </a:cubicBezTo>
                  <a:lnTo>
                    <a:pt x="144909" y="54778"/>
                  </a:lnTo>
                  <a:lnTo>
                    <a:pt x="141480" y="51445"/>
                  </a:lnTo>
                  <a:lnTo>
                    <a:pt x="139670" y="49826"/>
                  </a:lnTo>
                  <a:cubicBezTo>
                    <a:pt x="138242" y="48492"/>
                    <a:pt x="136813" y="47158"/>
                    <a:pt x="135289" y="45920"/>
                  </a:cubicBezTo>
                  <a:lnTo>
                    <a:pt x="134717" y="45349"/>
                  </a:lnTo>
                  <a:lnTo>
                    <a:pt x="134717" y="45349"/>
                  </a:lnTo>
                  <a:cubicBezTo>
                    <a:pt x="131288" y="42396"/>
                    <a:pt x="127764" y="39634"/>
                    <a:pt x="124240" y="36967"/>
                  </a:cubicBezTo>
                  <a:cubicBezTo>
                    <a:pt x="143290" y="28870"/>
                    <a:pt x="159958" y="28204"/>
                    <a:pt x="167769" y="36014"/>
                  </a:cubicBezTo>
                  <a:cubicBezTo>
                    <a:pt x="177770" y="46015"/>
                    <a:pt x="173865" y="70304"/>
                    <a:pt x="158244" y="96593"/>
                  </a:cubicBezTo>
                  <a:cubicBezTo>
                    <a:pt x="143587" y="120100"/>
                    <a:pt x="124108" y="140229"/>
                    <a:pt x="101094" y="155648"/>
                  </a:cubicBezTo>
                </a:path>
              </a:pathLst>
            </a:custGeom>
            <a:solidFill>
              <a:srgbClr val="FFFFFF"/>
            </a:solidFill>
            <a:ln w="9525" cap="flat">
              <a:noFill/>
              <a:prstDash val="solid"/>
              <a:miter/>
            </a:ln>
          </p:spPr>
          <p:txBody>
            <a:bodyPr rtlCol="0" anchor="ctr"/>
            <a:lstStyle/>
            <a:p>
              <a:endParaRPr lang="fi-FI"/>
            </a:p>
          </p:txBody>
        </p:sp>
        <p:sp>
          <p:nvSpPr>
            <p:cNvPr id="116" name="Vapaamuotoinen: Muoto 115">
              <a:extLst>
                <a:ext uri="{FF2B5EF4-FFF2-40B4-BE49-F238E27FC236}">
                  <a16:creationId xmlns:a16="http://schemas.microsoft.com/office/drawing/2014/main" id="{7984CFA2-8827-4EF9-8B6E-B7CF1C5D4536}"/>
                </a:ext>
              </a:extLst>
            </p:cNvPr>
            <p:cNvSpPr/>
            <p:nvPr/>
          </p:nvSpPr>
          <p:spPr>
            <a:xfrm>
              <a:off x="8329857" y="2849095"/>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17" name="Vapaamuotoinen: Muoto 116">
              <a:extLst>
                <a:ext uri="{FF2B5EF4-FFF2-40B4-BE49-F238E27FC236}">
                  <a16:creationId xmlns:a16="http://schemas.microsoft.com/office/drawing/2014/main" id="{F6E28AA9-60FA-4D26-B209-A6E5EF900E51}"/>
                </a:ext>
              </a:extLst>
            </p:cNvPr>
            <p:cNvSpPr/>
            <p:nvPr/>
          </p:nvSpPr>
          <p:spPr>
            <a:xfrm>
              <a:off x="8336906" y="3385542"/>
              <a:ext cx="95250" cy="95250"/>
            </a:xfrm>
            <a:custGeom>
              <a:avLst/>
              <a:gdLst>
                <a:gd name="connsiteX0" fmla="*/ 93115 w 95250"/>
                <a:gd name="connsiteY0" fmla="*/ 93687 h 95250"/>
                <a:gd name="connsiteX1" fmla="*/ 77220 w 95250"/>
                <a:gd name="connsiteY1" fmla="*/ 93698 h 95250"/>
                <a:gd name="connsiteX2" fmla="*/ 77208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780 h 95250"/>
                <a:gd name="connsiteX7" fmla="*/ 93603 w 95250"/>
                <a:gd name="connsiteY7" fmla="*/ 93675 h 95250"/>
                <a:gd name="connsiteX8" fmla="*/ 93591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115" y="93687"/>
                  </a:moveTo>
                  <a:cubicBezTo>
                    <a:pt x="88729" y="98079"/>
                    <a:pt x="81613" y="98084"/>
                    <a:pt x="77220" y="93698"/>
                  </a:cubicBezTo>
                  <a:cubicBezTo>
                    <a:pt x="77216" y="93695"/>
                    <a:pt x="77212" y="93691"/>
                    <a:pt x="77208" y="93687"/>
                  </a:cubicBezTo>
                  <a:lnTo>
                    <a:pt x="10438" y="26345"/>
                  </a:lnTo>
                  <a:cubicBezTo>
                    <a:pt x="6046" y="21953"/>
                    <a:pt x="6046" y="14831"/>
                    <a:pt x="10438" y="10438"/>
                  </a:cubicBezTo>
                  <a:cubicBezTo>
                    <a:pt x="14831" y="6046"/>
                    <a:pt x="21952" y="6046"/>
                    <a:pt x="26345" y="10438"/>
                  </a:cubicBezTo>
                  <a:lnTo>
                    <a:pt x="93591" y="77780"/>
                  </a:lnTo>
                  <a:cubicBezTo>
                    <a:pt x="97984" y="82166"/>
                    <a:pt x="97989" y="89282"/>
                    <a:pt x="93603" y="93675"/>
                  </a:cubicBezTo>
                  <a:cubicBezTo>
                    <a:pt x="93599" y="93679"/>
                    <a:pt x="93595" y="93683"/>
                    <a:pt x="93591" y="93687"/>
                  </a:cubicBezTo>
                </a:path>
              </a:pathLst>
            </a:custGeom>
            <a:solidFill>
              <a:srgbClr val="FFFFFF"/>
            </a:solidFill>
            <a:ln w="9525" cap="flat">
              <a:noFill/>
              <a:prstDash val="solid"/>
              <a:miter/>
            </a:ln>
          </p:spPr>
          <p:txBody>
            <a:bodyPr rtlCol="0" anchor="ctr"/>
            <a:lstStyle/>
            <a:p>
              <a:endParaRPr lang="fi-FI"/>
            </a:p>
          </p:txBody>
        </p:sp>
        <p:sp>
          <p:nvSpPr>
            <p:cNvPr id="118" name="Vapaamuotoinen: Muoto 117">
              <a:extLst>
                <a:ext uri="{FF2B5EF4-FFF2-40B4-BE49-F238E27FC236}">
                  <a16:creationId xmlns:a16="http://schemas.microsoft.com/office/drawing/2014/main" id="{63D2398B-911D-4660-B17F-53AB278068D1}"/>
                </a:ext>
              </a:extLst>
            </p:cNvPr>
            <p:cNvSpPr/>
            <p:nvPr/>
          </p:nvSpPr>
          <p:spPr>
            <a:xfrm>
              <a:off x="8592708" y="3648679"/>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3912 h 57150"/>
                <a:gd name="connsiteX5" fmla="*/ 34862 w 57150"/>
                <a:gd name="connsiteY5" fmla="*/ 34862 h 57150"/>
                <a:gd name="connsiteX6" fmla="*/ 53912 w 57150"/>
                <a:gd name="connsiteY6" fmla="*/ 18193 h 57150"/>
                <a:gd name="connsiteX7" fmla="*/ 51816 w 57150"/>
                <a:gd name="connsiteY7" fmla="*/ 17145 h 57150"/>
                <a:gd name="connsiteX8" fmla="*/ 30671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668"/>
                    <a:pt x="22670" y="14478"/>
                    <a:pt x="18669" y="18383"/>
                  </a:cubicBezTo>
                  <a:cubicBezTo>
                    <a:pt x="14669" y="22288"/>
                    <a:pt x="10858" y="26575"/>
                    <a:pt x="7144" y="30861"/>
                  </a:cubicBezTo>
                  <a:cubicBezTo>
                    <a:pt x="9645" y="38103"/>
                    <a:pt x="12834" y="45088"/>
                    <a:pt x="16669" y="51721"/>
                  </a:cubicBezTo>
                  <a:lnTo>
                    <a:pt x="18098" y="53912"/>
                  </a:lnTo>
                  <a:cubicBezTo>
                    <a:pt x="23266" y="47204"/>
                    <a:pt x="28866" y="40841"/>
                    <a:pt x="34862" y="34862"/>
                  </a:cubicBezTo>
                  <a:cubicBezTo>
                    <a:pt x="40862" y="28918"/>
                    <a:pt x="47224" y="23351"/>
                    <a:pt x="53912" y="18193"/>
                  </a:cubicBezTo>
                  <a:cubicBezTo>
                    <a:pt x="53186" y="17901"/>
                    <a:pt x="52485" y="17551"/>
                    <a:pt x="51816" y="17145"/>
                  </a:cubicBezTo>
                  <a:cubicBezTo>
                    <a:pt x="45120" y="13240"/>
                    <a:pt x="38033" y="10047"/>
                    <a:pt x="30671" y="7620"/>
                  </a:cubicBezTo>
                </a:path>
              </a:pathLst>
            </a:custGeom>
            <a:solidFill>
              <a:srgbClr val="FFFFFF"/>
            </a:solidFill>
            <a:ln w="9525" cap="flat">
              <a:noFill/>
              <a:prstDash val="solid"/>
              <a:miter/>
            </a:ln>
          </p:spPr>
          <p:txBody>
            <a:bodyPr rtlCol="0" anchor="ctr"/>
            <a:lstStyle/>
            <a:p>
              <a:endParaRPr lang="fi-FI"/>
            </a:p>
          </p:txBody>
        </p:sp>
        <p:sp>
          <p:nvSpPr>
            <p:cNvPr id="119" name="Vapaamuotoinen: Muoto 118">
              <a:extLst>
                <a:ext uri="{FF2B5EF4-FFF2-40B4-BE49-F238E27FC236}">
                  <a16:creationId xmlns:a16="http://schemas.microsoft.com/office/drawing/2014/main" id="{4E9250CC-70EB-455C-9430-9072DFD2C114}"/>
                </a:ext>
              </a:extLst>
            </p:cNvPr>
            <p:cNvSpPr/>
            <p:nvPr/>
          </p:nvSpPr>
          <p:spPr>
            <a:xfrm>
              <a:off x="8662431" y="3718593"/>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485 w 95250"/>
                <a:gd name="connsiteY3" fmla="*/ 19526 h 95250"/>
                <a:gd name="connsiteX4" fmla="*/ 70104 w 95250"/>
                <a:gd name="connsiteY4" fmla="*/ 22860 h 95250"/>
                <a:gd name="connsiteX5" fmla="*/ 68389 w 95250"/>
                <a:gd name="connsiteY5" fmla="*/ 25241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772 h 95250"/>
                <a:gd name="connsiteX11" fmla="*/ 13335 w 95250"/>
                <a:gd name="connsiteY11" fmla="*/ 83249 h 95250"/>
                <a:gd name="connsiteX12" fmla="*/ 44672 w 95250"/>
                <a:gd name="connsiteY12" fmla="*/ 89535 h 95250"/>
                <a:gd name="connsiteX13" fmla="*/ 77343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574"/>
                  </a:cubicBezTo>
                  <a:lnTo>
                    <a:pt x="72485" y="19526"/>
                  </a:lnTo>
                  <a:cubicBezTo>
                    <a:pt x="71723" y="20669"/>
                    <a:pt x="70961" y="21812"/>
                    <a:pt x="70104" y="22860"/>
                  </a:cubicBezTo>
                  <a:lnTo>
                    <a:pt x="68389" y="25241"/>
                  </a:lnTo>
                  <a:lnTo>
                    <a:pt x="64199" y="30480"/>
                  </a:lnTo>
                  <a:cubicBezTo>
                    <a:pt x="67627" y="43910"/>
                    <a:pt x="66675" y="54959"/>
                    <a:pt x="60770" y="60865"/>
                  </a:cubicBezTo>
                  <a:lnTo>
                    <a:pt x="60770" y="60865"/>
                  </a:lnTo>
                  <a:cubicBezTo>
                    <a:pt x="55054" y="66580"/>
                    <a:pt x="44005" y="67723"/>
                    <a:pt x="30480" y="64294"/>
                  </a:cubicBezTo>
                  <a:cubicBezTo>
                    <a:pt x="23128" y="70368"/>
                    <a:pt x="15327" y="75876"/>
                    <a:pt x="7144" y="80772"/>
                  </a:cubicBezTo>
                  <a:cubicBezTo>
                    <a:pt x="9163" y="81704"/>
                    <a:pt x="11230" y="82530"/>
                    <a:pt x="13335" y="83249"/>
                  </a:cubicBezTo>
                  <a:cubicBezTo>
                    <a:pt x="23328" y="87175"/>
                    <a:pt x="33937" y="89304"/>
                    <a:pt x="44672" y="89535"/>
                  </a:cubicBezTo>
                  <a:cubicBezTo>
                    <a:pt x="56780" y="90051"/>
                    <a:pt x="68576" y="85614"/>
                    <a:pt x="77343" y="77248"/>
                  </a:cubicBezTo>
                  <a:cubicBezTo>
                    <a:pt x="92297" y="62293"/>
                    <a:pt x="93345"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120" name="Vapaamuotoinen: Muoto 119">
              <a:extLst>
                <a:ext uri="{FF2B5EF4-FFF2-40B4-BE49-F238E27FC236}">
                  <a16:creationId xmlns:a16="http://schemas.microsoft.com/office/drawing/2014/main" id="{B9D27945-F114-4712-A109-D51D2234DD5E}"/>
                </a:ext>
              </a:extLst>
            </p:cNvPr>
            <p:cNvSpPr/>
            <p:nvPr/>
          </p:nvSpPr>
          <p:spPr>
            <a:xfrm>
              <a:off x="8554195" y="3718211"/>
              <a:ext cx="95250" cy="95250"/>
            </a:xfrm>
            <a:custGeom>
              <a:avLst/>
              <a:gdLst>
                <a:gd name="connsiteX0" fmla="*/ 35846 w 95250"/>
                <a:gd name="connsiteY0" fmla="*/ 60960 h 95250"/>
                <a:gd name="connsiteX1" fmla="*/ 32417 w 95250"/>
                <a:gd name="connsiteY1" fmla="*/ 30671 h 95250"/>
                <a:gd name="connsiteX2" fmla="*/ 15844 w 95250"/>
                <a:gd name="connsiteY2" fmla="*/ 7144 h 95250"/>
                <a:gd name="connsiteX3" fmla="*/ 19368 w 95250"/>
                <a:gd name="connsiteY3" fmla="*/ 77438 h 95250"/>
                <a:gd name="connsiteX4" fmla="*/ 89472 w 95250"/>
                <a:gd name="connsiteY4" fmla="*/ 81058 h 95250"/>
                <a:gd name="connsiteX5" fmla="*/ 66136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150"/>
                    <a:pt x="28988" y="44101"/>
                    <a:pt x="32417" y="30671"/>
                  </a:cubicBezTo>
                  <a:cubicBezTo>
                    <a:pt x="26342" y="23231"/>
                    <a:pt x="20803" y="15369"/>
                    <a:pt x="15844" y="7144"/>
                  </a:cubicBezTo>
                  <a:cubicBezTo>
                    <a:pt x="3271" y="36481"/>
                    <a:pt x="4223" y="62294"/>
                    <a:pt x="19368" y="77438"/>
                  </a:cubicBezTo>
                  <a:cubicBezTo>
                    <a:pt x="34513" y="92583"/>
                    <a:pt x="60230" y="93536"/>
                    <a:pt x="89472" y="81058"/>
                  </a:cubicBezTo>
                  <a:cubicBezTo>
                    <a:pt x="81339" y="76050"/>
                    <a:pt x="73543" y="70514"/>
                    <a:pt x="66136" y="64484"/>
                  </a:cubicBezTo>
                  <a:cubicBezTo>
                    <a:pt x="52705"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121" name="Vapaamuotoinen: Muoto 120">
              <a:extLst>
                <a:ext uri="{FF2B5EF4-FFF2-40B4-BE49-F238E27FC236}">
                  <a16:creationId xmlns:a16="http://schemas.microsoft.com/office/drawing/2014/main" id="{B4317BC6-3C4D-4385-BFD5-1655C069E51C}"/>
                </a:ext>
              </a:extLst>
            </p:cNvPr>
            <p:cNvSpPr/>
            <p:nvPr/>
          </p:nvSpPr>
          <p:spPr>
            <a:xfrm>
              <a:off x="8554574" y="3610193"/>
              <a:ext cx="200025" cy="180975"/>
            </a:xfrm>
            <a:custGeom>
              <a:avLst/>
              <a:gdLst>
                <a:gd name="connsiteX0" fmla="*/ 178818 w 200025"/>
                <a:gd name="connsiteY0" fmla="*/ 108780 h 180975"/>
                <a:gd name="connsiteX1" fmla="*/ 185009 w 200025"/>
                <a:gd name="connsiteY1" fmla="*/ 19722 h 180975"/>
                <a:gd name="connsiteX2" fmla="*/ 101951 w 200025"/>
                <a:gd name="connsiteY2" fmla="*/ 22484 h 180975"/>
                <a:gd name="connsiteX3" fmla="*/ 18988 w 200025"/>
                <a:gd name="connsiteY3" fmla="*/ 19817 h 180975"/>
                <a:gd name="connsiteX4" fmla="*/ 24608 w 200025"/>
                <a:gd name="connsiteY4" fmla="*/ 107923 h 180975"/>
                <a:gd name="connsiteX5" fmla="*/ 56326 w 200025"/>
                <a:gd name="connsiteY5" fmla="*/ 148404 h 180975"/>
                <a:gd name="connsiteX6" fmla="*/ 95760 w 200025"/>
                <a:gd name="connsiteY6" fmla="*/ 179456 h 180975"/>
                <a:gd name="connsiteX7" fmla="*/ 97855 w 200025"/>
                <a:gd name="connsiteY7" fmla="*/ 180503 h 180975"/>
                <a:gd name="connsiteX8" fmla="*/ 100618 w 200025"/>
                <a:gd name="connsiteY8" fmla="*/ 181170 h 180975"/>
                <a:gd name="connsiteX9" fmla="*/ 101951 w 200025"/>
                <a:gd name="connsiteY9" fmla="*/ 181170 h 180975"/>
                <a:gd name="connsiteX10" fmla="*/ 107952 w 200025"/>
                <a:gd name="connsiteY10" fmla="*/ 179551 h 180975"/>
                <a:gd name="connsiteX11" fmla="*/ 147576 w 200025"/>
                <a:gd name="connsiteY11" fmla="*/ 148309 h 180975"/>
                <a:gd name="connsiteX12" fmla="*/ 178818 w 200025"/>
                <a:gd name="connsiteY12" fmla="*/ 108685 h 180975"/>
                <a:gd name="connsiteX13" fmla="*/ 101951 w 200025"/>
                <a:gd name="connsiteY13" fmla="*/ 155834 h 180975"/>
                <a:gd name="connsiteX14" fmla="*/ 44801 w 200025"/>
                <a:gd name="connsiteY14" fmla="*/ 96017 h 180975"/>
                <a:gd name="connsiteX15" fmla="*/ 35276 w 200025"/>
                <a:gd name="connsiteY15" fmla="*/ 36105 h 180975"/>
                <a:gd name="connsiteX16" fmla="*/ 51564 w 200025"/>
                <a:gd name="connsiteY16" fmla="*/ 30675 h 180975"/>
                <a:gd name="connsiteX17" fmla="*/ 96713 w 200025"/>
                <a:gd name="connsiteY17" fmla="*/ 46201 h 180975"/>
                <a:gd name="connsiteX18" fmla="*/ 96712 w 200025"/>
                <a:gd name="connsiteY18" fmla="*/ 46201 h 180975"/>
                <a:gd name="connsiteX19" fmla="*/ 112048 w 200025"/>
                <a:gd name="connsiteY19" fmla="*/ 56583 h 180975"/>
                <a:gd name="connsiteX20" fmla="*/ 112048 w 200025"/>
                <a:gd name="connsiteY20" fmla="*/ 56583 h 180975"/>
                <a:gd name="connsiteX21" fmla="*/ 125002 w 200025"/>
                <a:gd name="connsiteY21" fmla="*/ 67632 h 180975"/>
                <a:gd name="connsiteX22" fmla="*/ 126716 w 200025"/>
                <a:gd name="connsiteY22" fmla="*/ 69061 h 180975"/>
                <a:gd name="connsiteX23" fmla="*/ 126716 w 200025"/>
                <a:gd name="connsiteY23" fmla="*/ 69633 h 180975"/>
                <a:gd name="connsiteX24" fmla="*/ 130431 w 200025"/>
                <a:gd name="connsiteY24" fmla="*/ 73252 h 180975"/>
                <a:gd name="connsiteX25" fmla="*/ 147290 w 200025"/>
                <a:gd name="connsiteY25" fmla="*/ 92302 h 180975"/>
                <a:gd name="connsiteX26" fmla="*/ 148243 w 200025"/>
                <a:gd name="connsiteY26" fmla="*/ 90588 h 180975"/>
                <a:gd name="connsiteX27" fmla="*/ 158435 w 200025"/>
                <a:gd name="connsiteY27" fmla="*/ 69156 h 180975"/>
                <a:gd name="connsiteX28" fmla="*/ 146909 w 200025"/>
                <a:gd name="connsiteY28" fmla="*/ 56679 h 180975"/>
                <a:gd name="connsiteX29" fmla="*/ 145004 w 200025"/>
                <a:gd name="connsiteY29" fmla="*/ 54774 h 180975"/>
                <a:gd name="connsiteX30" fmla="*/ 141575 w 200025"/>
                <a:gd name="connsiteY30" fmla="*/ 51535 h 180975"/>
                <a:gd name="connsiteX31" fmla="*/ 139765 w 200025"/>
                <a:gd name="connsiteY31" fmla="*/ 49821 h 180975"/>
                <a:gd name="connsiteX32" fmla="*/ 135384 w 200025"/>
                <a:gd name="connsiteY32" fmla="*/ 46010 h 180975"/>
                <a:gd name="connsiteX33" fmla="*/ 134813 w 200025"/>
                <a:gd name="connsiteY33" fmla="*/ 45439 h 180975"/>
                <a:gd name="connsiteX34" fmla="*/ 134813 w 200025"/>
                <a:gd name="connsiteY34" fmla="*/ 45439 h 180975"/>
                <a:gd name="connsiteX35" fmla="*/ 124335 w 200025"/>
                <a:gd name="connsiteY35" fmla="*/ 36962 h 180975"/>
                <a:gd name="connsiteX36" fmla="*/ 167864 w 200025"/>
                <a:gd name="connsiteY36" fmla="*/ 36009 h 180975"/>
                <a:gd name="connsiteX37" fmla="*/ 158339 w 200025"/>
                <a:gd name="connsiteY37" fmla="*/ 96588 h 180975"/>
                <a:gd name="connsiteX38" fmla="*/ 130526 w 200025"/>
                <a:gd name="connsiteY38" fmla="*/ 131735 h 180975"/>
                <a:gd name="connsiteX39" fmla="*/ 101380 w 200025"/>
                <a:gd name="connsiteY39" fmla="*/ 15573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18" y="108780"/>
                  </a:moveTo>
                  <a:cubicBezTo>
                    <a:pt x="200821" y="72109"/>
                    <a:pt x="203202" y="38010"/>
                    <a:pt x="185009" y="19722"/>
                  </a:cubicBezTo>
                  <a:cubicBezTo>
                    <a:pt x="166817" y="1434"/>
                    <a:pt x="136337" y="3719"/>
                    <a:pt x="101951" y="22484"/>
                  </a:cubicBezTo>
                  <a:cubicBezTo>
                    <a:pt x="67566" y="3434"/>
                    <a:pt x="36229" y="2577"/>
                    <a:pt x="18988" y="19817"/>
                  </a:cubicBezTo>
                  <a:cubicBezTo>
                    <a:pt x="1748" y="37057"/>
                    <a:pt x="3082" y="71633"/>
                    <a:pt x="24608" y="107923"/>
                  </a:cubicBezTo>
                  <a:cubicBezTo>
                    <a:pt x="33440" y="122694"/>
                    <a:pt x="44097" y="136295"/>
                    <a:pt x="56326" y="148404"/>
                  </a:cubicBezTo>
                  <a:cubicBezTo>
                    <a:pt x="68179" y="160297"/>
                    <a:pt x="81419" y="170722"/>
                    <a:pt x="95760" y="179456"/>
                  </a:cubicBezTo>
                  <a:cubicBezTo>
                    <a:pt x="96408" y="179898"/>
                    <a:pt x="97113" y="180251"/>
                    <a:pt x="97855" y="180503"/>
                  </a:cubicBezTo>
                  <a:cubicBezTo>
                    <a:pt x="98738" y="180862"/>
                    <a:pt x="99669" y="181087"/>
                    <a:pt x="100618" y="181170"/>
                  </a:cubicBezTo>
                  <a:lnTo>
                    <a:pt x="101951" y="181170"/>
                  </a:lnTo>
                  <a:cubicBezTo>
                    <a:pt x="104063" y="181200"/>
                    <a:pt x="106142" y="180639"/>
                    <a:pt x="107952" y="179551"/>
                  </a:cubicBezTo>
                  <a:cubicBezTo>
                    <a:pt x="122398" y="170811"/>
                    <a:pt x="135707" y="160317"/>
                    <a:pt x="147576" y="148309"/>
                  </a:cubicBezTo>
                  <a:cubicBezTo>
                    <a:pt x="159569" y="136426"/>
                    <a:pt x="170061" y="123119"/>
                    <a:pt x="178818" y="108685"/>
                  </a:cubicBezTo>
                  <a:moveTo>
                    <a:pt x="101951" y="155834"/>
                  </a:moveTo>
                  <a:cubicBezTo>
                    <a:pt x="78826" y="140231"/>
                    <a:pt x="59334" y="119829"/>
                    <a:pt x="44801" y="96017"/>
                  </a:cubicBezTo>
                  <a:cubicBezTo>
                    <a:pt x="29466" y="70014"/>
                    <a:pt x="25751" y="46010"/>
                    <a:pt x="35276" y="36105"/>
                  </a:cubicBezTo>
                  <a:cubicBezTo>
                    <a:pt x="39779" y="32220"/>
                    <a:pt x="45632" y="30269"/>
                    <a:pt x="51564" y="30675"/>
                  </a:cubicBezTo>
                  <a:cubicBezTo>
                    <a:pt x="67667" y="32034"/>
                    <a:pt x="83180" y="37369"/>
                    <a:pt x="96713" y="46201"/>
                  </a:cubicBezTo>
                  <a:lnTo>
                    <a:pt x="96712" y="46201"/>
                  </a:lnTo>
                  <a:cubicBezTo>
                    <a:pt x="101570" y="49249"/>
                    <a:pt x="107285" y="52964"/>
                    <a:pt x="112048" y="56583"/>
                  </a:cubicBezTo>
                  <a:lnTo>
                    <a:pt x="112048" y="56583"/>
                  </a:lnTo>
                  <a:cubicBezTo>
                    <a:pt x="116429" y="60012"/>
                    <a:pt x="120811" y="63632"/>
                    <a:pt x="125002" y="67632"/>
                  </a:cubicBezTo>
                  <a:lnTo>
                    <a:pt x="126716" y="69061"/>
                  </a:lnTo>
                  <a:lnTo>
                    <a:pt x="126716" y="69633"/>
                  </a:lnTo>
                  <a:lnTo>
                    <a:pt x="130431" y="73252"/>
                  </a:lnTo>
                  <a:cubicBezTo>
                    <a:pt x="136481" y="79208"/>
                    <a:pt x="142114" y="85573"/>
                    <a:pt x="147290" y="92302"/>
                  </a:cubicBezTo>
                  <a:lnTo>
                    <a:pt x="148243" y="90588"/>
                  </a:lnTo>
                  <a:cubicBezTo>
                    <a:pt x="152411" y="83837"/>
                    <a:pt x="155829" y="76650"/>
                    <a:pt x="158435" y="69156"/>
                  </a:cubicBezTo>
                  <a:cubicBezTo>
                    <a:pt x="154815" y="64870"/>
                    <a:pt x="151005" y="60774"/>
                    <a:pt x="146909" y="56679"/>
                  </a:cubicBezTo>
                  <a:lnTo>
                    <a:pt x="145004" y="54774"/>
                  </a:lnTo>
                  <a:lnTo>
                    <a:pt x="141575" y="51535"/>
                  </a:lnTo>
                  <a:lnTo>
                    <a:pt x="139765" y="49821"/>
                  </a:lnTo>
                  <a:lnTo>
                    <a:pt x="135384" y="46010"/>
                  </a:lnTo>
                  <a:lnTo>
                    <a:pt x="134813" y="45439"/>
                  </a:lnTo>
                  <a:lnTo>
                    <a:pt x="134813" y="45439"/>
                  </a:lnTo>
                  <a:cubicBezTo>
                    <a:pt x="131383" y="42486"/>
                    <a:pt x="127859" y="39629"/>
                    <a:pt x="124335" y="36962"/>
                  </a:cubicBezTo>
                  <a:cubicBezTo>
                    <a:pt x="143385" y="28961"/>
                    <a:pt x="160054" y="28294"/>
                    <a:pt x="167864" y="36009"/>
                  </a:cubicBezTo>
                  <a:cubicBezTo>
                    <a:pt x="177865" y="46010"/>
                    <a:pt x="173960" y="70394"/>
                    <a:pt x="158339" y="96588"/>
                  </a:cubicBezTo>
                  <a:cubicBezTo>
                    <a:pt x="150579" y="109424"/>
                    <a:pt x="141234" y="121232"/>
                    <a:pt x="130526" y="131735"/>
                  </a:cubicBezTo>
                  <a:cubicBezTo>
                    <a:pt x="121640" y="140693"/>
                    <a:pt x="111875" y="148735"/>
                    <a:pt x="101380" y="155738"/>
                  </a:cubicBezTo>
                </a:path>
              </a:pathLst>
            </a:custGeom>
            <a:solidFill>
              <a:srgbClr val="FFFFFF"/>
            </a:solidFill>
            <a:ln w="9525" cap="flat">
              <a:noFill/>
              <a:prstDash val="solid"/>
              <a:miter/>
            </a:ln>
          </p:spPr>
          <p:txBody>
            <a:bodyPr rtlCol="0" anchor="ctr"/>
            <a:lstStyle/>
            <a:p>
              <a:endParaRPr lang="fi-FI"/>
            </a:p>
          </p:txBody>
        </p:sp>
        <p:sp>
          <p:nvSpPr>
            <p:cNvPr id="122" name="Vapaamuotoinen: Muoto 121">
              <a:extLst>
                <a:ext uri="{FF2B5EF4-FFF2-40B4-BE49-F238E27FC236}">
                  <a16:creationId xmlns:a16="http://schemas.microsoft.com/office/drawing/2014/main" id="{CC8F040C-0825-441F-9691-16F54DAC49A9}"/>
                </a:ext>
              </a:extLst>
            </p:cNvPr>
            <p:cNvSpPr/>
            <p:nvPr/>
          </p:nvSpPr>
          <p:spPr>
            <a:xfrm>
              <a:off x="8872782" y="3392401"/>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23" name="Vapaamuotoinen: Muoto 122">
              <a:extLst>
                <a:ext uri="{FF2B5EF4-FFF2-40B4-BE49-F238E27FC236}">
                  <a16:creationId xmlns:a16="http://schemas.microsoft.com/office/drawing/2014/main" id="{CF1FE294-6C6A-4655-8073-58BBE59086B1}"/>
                </a:ext>
              </a:extLst>
            </p:cNvPr>
            <p:cNvSpPr/>
            <p:nvPr/>
          </p:nvSpPr>
          <p:spPr>
            <a:xfrm>
              <a:off x="9134966" y="4192366"/>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625 h 57150"/>
                <a:gd name="connsiteX4" fmla="*/ 18097 w 57150"/>
                <a:gd name="connsiteY4" fmla="*/ 53912 h 57150"/>
                <a:gd name="connsiteX5" fmla="*/ 34862 w 57150"/>
                <a:gd name="connsiteY5" fmla="*/ 34862 h 57150"/>
                <a:gd name="connsiteX6" fmla="*/ 53912 w 57150"/>
                <a:gd name="connsiteY6" fmla="*/ 18193 h 57150"/>
                <a:gd name="connsiteX7" fmla="*/ 51721 w 57150"/>
                <a:gd name="connsiteY7" fmla="*/ 17050 h 57150"/>
                <a:gd name="connsiteX8" fmla="*/ 30575 w 57150"/>
                <a:gd name="connsiteY8" fmla="*/ 75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670" y="14383"/>
                    <a:pt x="18669" y="18383"/>
                  </a:cubicBezTo>
                  <a:cubicBezTo>
                    <a:pt x="14669" y="22384"/>
                    <a:pt x="10763" y="26575"/>
                    <a:pt x="7144" y="30861"/>
                  </a:cubicBezTo>
                  <a:cubicBezTo>
                    <a:pt x="9548" y="38110"/>
                    <a:pt x="12742" y="45074"/>
                    <a:pt x="16669" y="51625"/>
                  </a:cubicBezTo>
                  <a:lnTo>
                    <a:pt x="18097" y="53912"/>
                  </a:lnTo>
                  <a:cubicBezTo>
                    <a:pt x="23211" y="47159"/>
                    <a:pt x="28814" y="40792"/>
                    <a:pt x="34862" y="34862"/>
                  </a:cubicBezTo>
                  <a:cubicBezTo>
                    <a:pt x="40815" y="28867"/>
                    <a:pt x="47180" y="23298"/>
                    <a:pt x="53912" y="18193"/>
                  </a:cubicBezTo>
                  <a:cubicBezTo>
                    <a:pt x="53144" y="17888"/>
                    <a:pt x="52410" y="17504"/>
                    <a:pt x="51721" y="17050"/>
                  </a:cubicBezTo>
                  <a:cubicBezTo>
                    <a:pt x="45037" y="13120"/>
                    <a:pt x="37947" y="9926"/>
                    <a:pt x="30575" y="7525"/>
                  </a:cubicBezTo>
                </a:path>
              </a:pathLst>
            </a:custGeom>
            <a:solidFill>
              <a:srgbClr val="FFFFFF"/>
            </a:solidFill>
            <a:ln w="9525" cap="flat">
              <a:noFill/>
              <a:prstDash val="solid"/>
              <a:miter/>
            </a:ln>
          </p:spPr>
          <p:txBody>
            <a:bodyPr rtlCol="0" anchor="ctr"/>
            <a:lstStyle/>
            <a:p>
              <a:endParaRPr lang="fi-FI"/>
            </a:p>
          </p:txBody>
        </p:sp>
        <p:sp>
          <p:nvSpPr>
            <p:cNvPr id="124" name="Vapaamuotoinen: Muoto 123">
              <a:extLst>
                <a:ext uri="{FF2B5EF4-FFF2-40B4-BE49-F238E27FC236}">
                  <a16:creationId xmlns:a16="http://schemas.microsoft.com/office/drawing/2014/main" id="{3CABE16E-20B4-4892-8A7A-8403F97D81A5}"/>
                </a:ext>
              </a:extLst>
            </p:cNvPr>
            <p:cNvSpPr/>
            <p:nvPr/>
          </p:nvSpPr>
          <p:spPr>
            <a:xfrm>
              <a:off x="9205070" y="4262184"/>
              <a:ext cx="95250" cy="95250"/>
            </a:xfrm>
            <a:custGeom>
              <a:avLst/>
              <a:gdLst>
                <a:gd name="connsiteX0" fmla="*/ 80772 w 95250"/>
                <a:gd name="connsiteY0" fmla="*/ 7144 h 95250"/>
                <a:gd name="connsiteX1" fmla="*/ 80772 w 95250"/>
                <a:gd name="connsiteY1" fmla="*/ 7144 h 95250"/>
                <a:gd name="connsiteX2" fmla="*/ 73343 w 95250"/>
                <a:gd name="connsiteY2" fmla="*/ 18478 h 95250"/>
                <a:gd name="connsiteX3" fmla="*/ 72581 w 95250"/>
                <a:gd name="connsiteY3" fmla="*/ 19526 h 95250"/>
                <a:gd name="connsiteX4" fmla="*/ 70199 w 95250"/>
                <a:gd name="connsiteY4" fmla="*/ 22860 h 95250"/>
                <a:gd name="connsiteX5" fmla="*/ 68485 w 95250"/>
                <a:gd name="connsiteY5" fmla="*/ 25146 h 95250"/>
                <a:gd name="connsiteX6" fmla="*/ 64294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577 w 95250"/>
                <a:gd name="connsiteY12" fmla="*/ 89535 h 95250"/>
                <a:gd name="connsiteX13" fmla="*/ 77248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0954"/>
                    <a:pt x="75914" y="14764"/>
                    <a:pt x="73343" y="18478"/>
                  </a:cubicBezTo>
                  <a:cubicBezTo>
                    <a:pt x="73113" y="18844"/>
                    <a:pt x="72858" y="19194"/>
                    <a:pt x="72581" y="19526"/>
                  </a:cubicBezTo>
                  <a:lnTo>
                    <a:pt x="70199" y="22860"/>
                  </a:lnTo>
                  <a:lnTo>
                    <a:pt x="68485" y="25146"/>
                  </a:lnTo>
                  <a:cubicBezTo>
                    <a:pt x="67056" y="26956"/>
                    <a:pt x="65723" y="28765"/>
                    <a:pt x="64294" y="30480"/>
                  </a:cubicBezTo>
                  <a:cubicBezTo>
                    <a:pt x="67723" y="43910"/>
                    <a:pt x="66770" y="54959"/>
                    <a:pt x="60770" y="60865"/>
                  </a:cubicBezTo>
                  <a:lnTo>
                    <a:pt x="60770" y="60865"/>
                  </a:lnTo>
                  <a:cubicBezTo>
                    <a:pt x="54959" y="66484"/>
                    <a:pt x="44006" y="67723"/>
                    <a:pt x="30480" y="64294"/>
                  </a:cubicBezTo>
                  <a:cubicBezTo>
                    <a:pt x="23065" y="70284"/>
                    <a:pt x="15270" y="75788"/>
                    <a:pt x="7144" y="80772"/>
                  </a:cubicBezTo>
                  <a:cubicBezTo>
                    <a:pt x="9239" y="81724"/>
                    <a:pt x="11240" y="82486"/>
                    <a:pt x="13335" y="83248"/>
                  </a:cubicBezTo>
                  <a:cubicBezTo>
                    <a:pt x="23296" y="87174"/>
                    <a:pt x="33874" y="89302"/>
                    <a:pt x="44577" y="89535"/>
                  </a:cubicBezTo>
                  <a:cubicBezTo>
                    <a:pt x="56685" y="90050"/>
                    <a:pt x="68481" y="85614"/>
                    <a:pt x="77248" y="77248"/>
                  </a:cubicBezTo>
                  <a:cubicBezTo>
                    <a:pt x="92297" y="62198"/>
                    <a:pt x="93250" y="36385"/>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125" name="Vapaamuotoinen: Muoto 124">
              <a:extLst>
                <a:ext uri="{FF2B5EF4-FFF2-40B4-BE49-F238E27FC236}">
                  <a16:creationId xmlns:a16="http://schemas.microsoft.com/office/drawing/2014/main" id="{FEA3CE4E-1E34-40C4-BEBC-CB477172FC62}"/>
                </a:ext>
              </a:extLst>
            </p:cNvPr>
            <p:cNvSpPr/>
            <p:nvPr/>
          </p:nvSpPr>
          <p:spPr>
            <a:xfrm>
              <a:off x="9096929" y="4261898"/>
              <a:ext cx="95250" cy="95250"/>
            </a:xfrm>
            <a:custGeom>
              <a:avLst/>
              <a:gdLst>
                <a:gd name="connsiteX0" fmla="*/ 35751 w 95250"/>
                <a:gd name="connsiteY0" fmla="*/ 60960 h 95250"/>
                <a:gd name="connsiteX1" fmla="*/ 32322 w 95250"/>
                <a:gd name="connsiteY1" fmla="*/ 30671 h 95250"/>
                <a:gd name="connsiteX2" fmla="*/ 15843 w 95250"/>
                <a:gd name="connsiteY2" fmla="*/ 7144 h 95250"/>
                <a:gd name="connsiteX3" fmla="*/ 19368 w 95250"/>
                <a:gd name="connsiteY3" fmla="*/ 77438 h 95250"/>
                <a:gd name="connsiteX4" fmla="*/ 89472 w 95250"/>
                <a:gd name="connsiteY4" fmla="*/ 80963 h 95250"/>
                <a:gd name="connsiteX5" fmla="*/ 66135 w 95250"/>
                <a:gd name="connsiteY5" fmla="*/ 64484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150"/>
                    <a:pt x="28988" y="44101"/>
                    <a:pt x="32322" y="30671"/>
                  </a:cubicBezTo>
                  <a:cubicBezTo>
                    <a:pt x="26308" y="23206"/>
                    <a:pt x="20803" y="15346"/>
                    <a:pt x="15843" y="7144"/>
                  </a:cubicBezTo>
                  <a:cubicBezTo>
                    <a:pt x="3271" y="36481"/>
                    <a:pt x="4223" y="62294"/>
                    <a:pt x="19368" y="77438"/>
                  </a:cubicBezTo>
                  <a:cubicBezTo>
                    <a:pt x="34513" y="92583"/>
                    <a:pt x="60230" y="93536"/>
                    <a:pt x="89472" y="80963"/>
                  </a:cubicBezTo>
                  <a:cubicBezTo>
                    <a:pt x="81310" y="76033"/>
                    <a:pt x="73512" y="70526"/>
                    <a:pt x="66135" y="64484"/>
                  </a:cubicBezTo>
                  <a:cubicBezTo>
                    <a:pt x="52705" y="67913"/>
                    <a:pt x="41751" y="66866"/>
                    <a:pt x="35751" y="60960"/>
                  </a:cubicBezTo>
                </a:path>
              </a:pathLst>
            </a:custGeom>
            <a:solidFill>
              <a:srgbClr val="FFFFFF"/>
            </a:solidFill>
            <a:ln w="9525" cap="flat">
              <a:noFill/>
              <a:prstDash val="solid"/>
              <a:miter/>
            </a:ln>
          </p:spPr>
          <p:txBody>
            <a:bodyPr rtlCol="0" anchor="ctr"/>
            <a:lstStyle/>
            <a:p>
              <a:endParaRPr lang="fi-FI"/>
            </a:p>
          </p:txBody>
        </p:sp>
        <p:sp>
          <p:nvSpPr>
            <p:cNvPr id="126" name="Vapaamuotoinen: Muoto 125">
              <a:extLst>
                <a:ext uri="{FF2B5EF4-FFF2-40B4-BE49-F238E27FC236}">
                  <a16:creationId xmlns:a16="http://schemas.microsoft.com/office/drawing/2014/main" id="{617A7DE4-6147-4C59-93B9-72F3A0FB5434}"/>
                </a:ext>
              </a:extLst>
            </p:cNvPr>
            <p:cNvSpPr/>
            <p:nvPr/>
          </p:nvSpPr>
          <p:spPr>
            <a:xfrm>
              <a:off x="9097347" y="4153880"/>
              <a:ext cx="200025" cy="180975"/>
            </a:xfrm>
            <a:custGeom>
              <a:avLst/>
              <a:gdLst>
                <a:gd name="connsiteX0" fmla="*/ 178779 w 200025"/>
                <a:gd name="connsiteY0" fmla="*/ 108780 h 180975"/>
                <a:gd name="connsiteX1" fmla="*/ 184875 w 200025"/>
                <a:gd name="connsiteY1" fmla="*/ 19721 h 180975"/>
                <a:gd name="connsiteX2" fmla="*/ 101913 w 200025"/>
                <a:gd name="connsiteY2" fmla="*/ 22484 h 180975"/>
                <a:gd name="connsiteX3" fmla="*/ 18950 w 200025"/>
                <a:gd name="connsiteY3" fmla="*/ 19721 h 180975"/>
                <a:gd name="connsiteX4" fmla="*/ 24570 w 200025"/>
                <a:gd name="connsiteY4" fmla="*/ 107923 h 180975"/>
                <a:gd name="connsiteX5" fmla="*/ 56288 w 200025"/>
                <a:gd name="connsiteY5" fmla="*/ 148404 h 180975"/>
                <a:gd name="connsiteX6" fmla="*/ 95626 w 200025"/>
                <a:gd name="connsiteY6" fmla="*/ 179456 h 180975"/>
                <a:gd name="connsiteX7" fmla="*/ 97722 w 200025"/>
                <a:gd name="connsiteY7" fmla="*/ 180503 h 180975"/>
                <a:gd name="connsiteX8" fmla="*/ 100579 w 200025"/>
                <a:gd name="connsiteY8" fmla="*/ 181170 h 180975"/>
                <a:gd name="connsiteX9" fmla="*/ 101913 w 200025"/>
                <a:gd name="connsiteY9" fmla="*/ 181170 h 180975"/>
                <a:gd name="connsiteX10" fmla="*/ 107913 w 200025"/>
                <a:gd name="connsiteY10" fmla="*/ 179551 h 180975"/>
                <a:gd name="connsiteX11" fmla="*/ 178779 w 200025"/>
                <a:gd name="connsiteY11" fmla="*/ 108685 h 180975"/>
                <a:gd name="connsiteX12" fmla="*/ 101913 w 200025"/>
                <a:gd name="connsiteY12" fmla="*/ 155834 h 180975"/>
                <a:gd name="connsiteX13" fmla="*/ 72766 w 200025"/>
                <a:gd name="connsiteY13" fmla="*/ 131831 h 180975"/>
                <a:gd name="connsiteX14" fmla="*/ 44191 w 200025"/>
                <a:gd name="connsiteY14" fmla="*/ 96017 h 180975"/>
                <a:gd name="connsiteX15" fmla="*/ 34666 w 200025"/>
                <a:gd name="connsiteY15" fmla="*/ 36104 h 180975"/>
                <a:gd name="connsiteX16" fmla="*/ 51049 w 200025"/>
                <a:gd name="connsiteY16" fmla="*/ 30675 h 180975"/>
                <a:gd name="connsiteX17" fmla="*/ 96198 w 200025"/>
                <a:gd name="connsiteY17" fmla="*/ 46201 h 180975"/>
                <a:gd name="connsiteX18" fmla="*/ 96198 w 200025"/>
                <a:gd name="connsiteY18" fmla="*/ 46201 h 180975"/>
                <a:gd name="connsiteX19" fmla="*/ 96198 w 200025"/>
                <a:gd name="connsiteY19" fmla="*/ 46201 h 180975"/>
                <a:gd name="connsiteX20" fmla="*/ 111533 w 200025"/>
                <a:gd name="connsiteY20" fmla="*/ 56583 h 180975"/>
                <a:gd name="connsiteX21" fmla="*/ 111533 w 200025"/>
                <a:gd name="connsiteY21" fmla="*/ 56583 h 180975"/>
                <a:gd name="connsiteX22" fmla="*/ 124582 w 200025"/>
                <a:gd name="connsiteY22" fmla="*/ 67537 h 180975"/>
                <a:gd name="connsiteX23" fmla="*/ 126201 w 200025"/>
                <a:gd name="connsiteY23" fmla="*/ 69061 h 180975"/>
                <a:gd name="connsiteX24" fmla="*/ 126773 w 200025"/>
                <a:gd name="connsiteY24" fmla="*/ 69632 h 180975"/>
                <a:gd name="connsiteX25" fmla="*/ 130488 w 200025"/>
                <a:gd name="connsiteY25" fmla="*/ 73252 h 180975"/>
                <a:gd name="connsiteX26" fmla="*/ 147252 w 200025"/>
                <a:gd name="connsiteY26" fmla="*/ 92302 h 180975"/>
                <a:gd name="connsiteX27" fmla="*/ 148299 w 200025"/>
                <a:gd name="connsiteY27" fmla="*/ 90683 h 180975"/>
                <a:gd name="connsiteX28" fmla="*/ 158491 w 200025"/>
                <a:gd name="connsiteY28" fmla="*/ 69251 h 180975"/>
                <a:gd name="connsiteX29" fmla="*/ 146966 w 200025"/>
                <a:gd name="connsiteY29" fmla="*/ 56774 h 180975"/>
                <a:gd name="connsiteX30" fmla="*/ 145061 w 200025"/>
                <a:gd name="connsiteY30" fmla="*/ 54869 h 180975"/>
                <a:gd name="connsiteX31" fmla="*/ 141537 w 200025"/>
                <a:gd name="connsiteY31" fmla="*/ 51630 h 180975"/>
                <a:gd name="connsiteX32" fmla="*/ 139822 w 200025"/>
                <a:gd name="connsiteY32" fmla="*/ 49916 h 180975"/>
                <a:gd name="connsiteX33" fmla="*/ 135441 w 200025"/>
                <a:gd name="connsiteY33" fmla="*/ 46106 h 180975"/>
                <a:gd name="connsiteX34" fmla="*/ 134774 w 200025"/>
                <a:gd name="connsiteY34" fmla="*/ 45534 h 180975"/>
                <a:gd name="connsiteX35" fmla="*/ 134774 w 200025"/>
                <a:gd name="connsiteY35" fmla="*/ 45534 h 180975"/>
                <a:gd name="connsiteX36" fmla="*/ 124392 w 200025"/>
                <a:gd name="connsiteY36" fmla="*/ 37057 h 180975"/>
                <a:gd name="connsiteX37" fmla="*/ 167921 w 200025"/>
                <a:gd name="connsiteY37" fmla="*/ 36104 h 180975"/>
                <a:gd name="connsiteX38" fmla="*/ 158396 w 200025"/>
                <a:gd name="connsiteY38" fmla="*/ 96684 h 180975"/>
                <a:gd name="connsiteX39" fmla="*/ 130678 w 200025"/>
                <a:gd name="connsiteY39" fmla="*/ 131831 h 180975"/>
                <a:gd name="connsiteX40" fmla="*/ 101532 w 200025"/>
                <a:gd name="connsiteY40" fmla="*/ 15583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779" y="108780"/>
                  </a:moveTo>
                  <a:cubicBezTo>
                    <a:pt x="200782" y="72109"/>
                    <a:pt x="203068" y="38010"/>
                    <a:pt x="184875" y="19721"/>
                  </a:cubicBezTo>
                  <a:cubicBezTo>
                    <a:pt x="166683" y="1434"/>
                    <a:pt x="136298" y="3720"/>
                    <a:pt x="101913" y="22484"/>
                  </a:cubicBezTo>
                  <a:cubicBezTo>
                    <a:pt x="67527" y="3434"/>
                    <a:pt x="36095" y="2577"/>
                    <a:pt x="18950" y="19721"/>
                  </a:cubicBezTo>
                  <a:cubicBezTo>
                    <a:pt x="1805" y="36867"/>
                    <a:pt x="3043" y="71633"/>
                    <a:pt x="24570" y="107923"/>
                  </a:cubicBezTo>
                  <a:cubicBezTo>
                    <a:pt x="33402" y="122694"/>
                    <a:pt x="44058" y="136295"/>
                    <a:pt x="56288" y="148404"/>
                  </a:cubicBezTo>
                  <a:cubicBezTo>
                    <a:pt x="68125" y="160276"/>
                    <a:pt x="81330" y="170699"/>
                    <a:pt x="95626" y="179456"/>
                  </a:cubicBezTo>
                  <a:cubicBezTo>
                    <a:pt x="96285" y="179880"/>
                    <a:pt x="96987" y="180232"/>
                    <a:pt x="97722" y="180503"/>
                  </a:cubicBezTo>
                  <a:cubicBezTo>
                    <a:pt x="98638" y="180860"/>
                    <a:pt x="99600" y="181084"/>
                    <a:pt x="100579" y="181170"/>
                  </a:cubicBezTo>
                  <a:lnTo>
                    <a:pt x="101913" y="181170"/>
                  </a:lnTo>
                  <a:cubicBezTo>
                    <a:pt x="104023" y="181185"/>
                    <a:pt x="106097" y="180626"/>
                    <a:pt x="107913" y="179551"/>
                  </a:cubicBezTo>
                  <a:cubicBezTo>
                    <a:pt x="136793" y="161847"/>
                    <a:pt x="161076" y="137565"/>
                    <a:pt x="178779" y="108685"/>
                  </a:cubicBezTo>
                  <a:moveTo>
                    <a:pt x="101913" y="155834"/>
                  </a:moveTo>
                  <a:cubicBezTo>
                    <a:pt x="91417" y="148830"/>
                    <a:pt x="81653" y="140788"/>
                    <a:pt x="72766" y="131831"/>
                  </a:cubicBezTo>
                  <a:cubicBezTo>
                    <a:pt x="61786" y="121130"/>
                    <a:pt x="52187" y="109099"/>
                    <a:pt x="44191" y="96017"/>
                  </a:cubicBezTo>
                  <a:cubicBezTo>
                    <a:pt x="28856" y="70013"/>
                    <a:pt x="25141" y="46011"/>
                    <a:pt x="34666" y="36104"/>
                  </a:cubicBezTo>
                  <a:cubicBezTo>
                    <a:pt x="39208" y="32224"/>
                    <a:pt x="45089" y="30275"/>
                    <a:pt x="51049" y="30675"/>
                  </a:cubicBezTo>
                  <a:cubicBezTo>
                    <a:pt x="67149" y="32050"/>
                    <a:pt x="82658" y="37383"/>
                    <a:pt x="96198" y="46201"/>
                  </a:cubicBezTo>
                  <a:cubicBezTo>
                    <a:pt x="96198" y="46201"/>
                    <a:pt x="95721" y="46201"/>
                    <a:pt x="96198" y="46201"/>
                  </a:cubicBezTo>
                  <a:lnTo>
                    <a:pt x="96198" y="46201"/>
                  </a:lnTo>
                  <a:cubicBezTo>
                    <a:pt x="101055" y="49249"/>
                    <a:pt x="106771" y="52964"/>
                    <a:pt x="111533" y="56583"/>
                  </a:cubicBezTo>
                  <a:lnTo>
                    <a:pt x="111533" y="56583"/>
                  </a:lnTo>
                  <a:cubicBezTo>
                    <a:pt x="116010" y="60012"/>
                    <a:pt x="120296" y="63632"/>
                    <a:pt x="124582" y="67537"/>
                  </a:cubicBezTo>
                  <a:lnTo>
                    <a:pt x="126201" y="69061"/>
                  </a:lnTo>
                  <a:lnTo>
                    <a:pt x="126773" y="69632"/>
                  </a:lnTo>
                  <a:lnTo>
                    <a:pt x="130488" y="73252"/>
                  </a:lnTo>
                  <a:cubicBezTo>
                    <a:pt x="136486" y="79228"/>
                    <a:pt x="142086" y="85592"/>
                    <a:pt x="147252" y="92302"/>
                  </a:cubicBezTo>
                  <a:cubicBezTo>
                    <a:pt x="147655" y="91799"/>
                    <a:pt x="148006" y="91256"/>
                    <a:pt x="148299" y="90683"/>
                  </a:cubicBezTo>
                  <a:cubicBezTo>
                    <a:pt x="152468" y="83932"/>
                    <a:pt x="155886" y="76745"/>
                    <a:pt x="158491" y="69251"/>
                  </a:cubicBezTo>
                  <a:cubicBezTo>
                    <a:pt x="154872" y="64965"/>
                    <a:pt x="150966" y="60774"/>
                    <a:pt x="146966" y="56774"/>
                  </a:cubicBezTo>
                  <a:lnTo>
                    <a:pt x="145061" y="54869"/>
                  </a:lnTo>
                  <a:lnTo>
                    <a:pt x="141537" y="51630"/>
                  </a:lnTo>
                  <a:lnTo>
                    <a:pt x="139822" y="49916"/>
                  </a:lnTo>
                  <a:lnTo>
                    <a:pt x="135441" y="46106"/>
                  </a:lnTo>
                  <a:lnTo>
                    <a:pt x="134774" y="45534"/>
                  </a:lnTo>
                  <a:lnTo>
                    <a:pt x="134774" y="45534"/>
                  </a:lnTo>
                  <a:cubicBezTo>
                    <a:pt x="131345" y="42581"/>
                    <a:pt x="127916" y="39724"/>
                    <a:pt x="124392" y="37057"/>
                  </a:cubicBezTo>
                  <a:cubicBezTo>
                    <a:pt x="143442" y="29056"/>
                    <a:pt x="160110" y="28389"/>
                    <a:pt x="167921" y="36104"/>
                  </a:cubicBezTo>
                  <a:cubicBezTo>
                    <a:pt x="177446" y="46106"/>
                    <a:pt x="174017" y="70395"/>
                    <a:pt x="158396" y="96684"/>
                  </a:cubicBezTo>
                  <a:cubicBezTo>
                    <a:pt x="150638" y="109496"/>
                    <a:pt x="141329" y="121301"/>
                    <a:pt x="130678" y="131831"/>
                  </a:cubicBezTo>
                  <a:cubicBezTo>
                    <a:pt x="121792" y="140789"/>
                    <a:pt x="112027" y="148830"/>
                    <a:pt x="101532" y="155834"/>
                  </a:cubicBezTo>
                </a:path>
              </a:pathLst>
            </a:custGeom>
            <a:solidFill>
              <a:srgbClr val="FFFFFF"/>
            </a:solidFill>
            <a:ln w="9525" cap="flat">
              <a:noFill/>
              <a:prstDash val="solid"/>
              <a:miter/>
            </a:ln>
          </p:spPr>
          <p:txBody>
            <a:bodyPr rtlCol="0" anchor="ctr"/>
            <a:lstStyle/>
            <a:p>
              <a:endParaRPr lang="fi-FI"/>
            </a:p>
          </p:txBody>
        </p:sp>
        <p:sp>
          <p:nvSpPr>
            <p:cNvPr id="127" name="Vapaamuotoinen: Muoto 126">
              <a:extLst>
                <a:ext uri="{FF2B5EF4-FFF2-40B4-BE49-F238E27FC236}">
                  <a16:creationId xmlns:a16="http://schemas.microsoft.com/office/drawing/2014/main" id="{AA0454A8-5CCC-4A8F-8B50-27C437EF3101}"/>
                </a:ext>
              </a:extLst>
            </p:cNvPr>
            <p:cNvSpPr/>
            <p:nvPr/>
          </p:nvSpPr>
          <p:spPr>
            <a:xfrm>
              <a:off x="9416374" y="3935608"/>
              <a:ext cx="95250" cy="95250"/>
            </a:xfrm>
            <a:custGeom>
              <a:avLst/>
              <a:gdLst>
                <a:gd name="connsiteX0" fmla="*/ 93020 w 95250"/>
                <a:gd name="connsiteY0" fmla="*/ 26348 h 95250"/>
                <a:gd name="connsiteX1" fmla="*/ 26345 w 95250"/>
                <a:gd name="connsiteY1" fmla="*/ 93595 h 95250"/>
                <a:gd name="connsiteX2" fmla="*/ 10438 w 95250"/>
                <a:gd name="connsiteY2" fmla="*/ 93595 h 95250"/>
                <a:gd name="connsiteX3" fmla="*/ 10438 w 95250"/>
                <a:gd name="connsiteY3" fmla="*/ 77688 h 95250"/>
                <a:gd name="connsiteX4" fmla="*/ 77685 w 95250"/>
                <a:gd name="connsiteY4" fmla="*/ 10442 h 95250"/>
                <a:gd name="connsiteX5" fmla="*/ 93580 w 95250"/>
                <a:gd name="connsiteY5" fmla="*/ 10430 h 95250"/>
                <a:gd name="connsiteX6" fmla="*/ 93591 w 95250"/>
                <a:gd name="connsiteY6" fmla="*/ 10442 h 95250"/>
                <a:gd name="connsiteX7" fmla="*/ 93739 w 95250"/>
                <a:gd name="connsiteY7" fmla="*/ 26201 h 95250"/>
                <a:gd name="connsiteX8" fmla="*/ 93591 w 95250"/>
                <a:gd name="connsiteY8" fmla="*/ 2634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020" y="26348"/>
                  </a:moveTo>
                  <a:lnTo>
                    <a:pt x="26345" y="93595"/>
                  </a:lnTo>
                  <a:cubicBezTo>
                    <a:pt x="21953" y="97987"/>
                    <a:pt x="14831" y="97987"/>
                    <a:pt x="10438" y="93595"/>
                  </a:cubicBezTo>
                  <a:cubicBezTo>
                    <a:pt x="6046" y="89202"/>
                    <a:pt x="6046" y="82080"/>
                    <a:pt x="10438" y="77688"/>
                  </a:cubicBezTo>
                  <a:lnTo>
                    <a:pt x="77685" y="10442"/>
                  </a:lnTo>
                  <a:cubicBezTo>
                    <a:pt x="82071" y="6049"/>
                    <a:pt x="89187" y="6044"/>
                    <a:pt x="93580" y="10430"/>
                  </a:cubicBezTo>
                  <a:cubicBezTo>
                    <a:pt x="93584" y="10434"/>
                    <a:pt x="93588" y="10438"/>
                    <a:pt x="93591" y="10442"/>
                  </a:cubicBezTo>
                  <a:cubicBezTo>
                    <a:pt x="97984" y="14753"/>
                    <a:pt x="98050" y="21809"/>
                    <a:pt x="93739" y="26201"/>
                  </a:cubicBezTo>
                  <a:cubicBezTo>
                    <a:pt x="93690" y="26251"/>
                    <a:pt x="93641" y="26300"/>
                    <a:pt x="93591" y="26348"/>
                  </a:cubicBezTo>
                </a:path>
              </a:pathLst>
            </a:custGeom>
            <a:solidFill>
              <a:srgbClr val="FFFFFF"/>
            </a:solidFill>
            <a:ln w="9525" cap="flat">
              <a:noFill/>
              <a:prstDash val="solid"/>
              <a:miter/>
            </a:ln>
          </p:spPr>
          <p:txBody>
            <a:bodyPr rtlCol="0" anchor="ctr"/>
            <a:lstStyle/>
            <a:p>
              <a:endParaRPr lang="fi-FI"/>
            </a:p>
          </p:txBody>
        </p:sp>
        <p:sp>
          <p:nvSpPr>
            <p:cNvPr id="128" name="Vapaamuotoinen: Muoto 127">
              <a:extLst>
                <a:ext uri="{FF2B5EF4-FFF2-40B4-BE49-F238E27FC236}">
                  <a16:creationId xmlns:a16="http://schemas.microsoft.com/office/drawing/2014/main" id="{4C062B0E-3E6E-470C-9694-D25B0A6AD822}"/>
                </a:ext>
              </a:extLst>
            </p:cNvPr>
            <p:cNvSpPr/>
            <p:nvPr/>
          </p:nvSpPr>
          <p:spPr>
            <a:xfrm>
              <a:off x="8874402" y="3933992"/>
              <a:ext cx="95250" cy="95250"/>
            </a:xfrm>
            <a:custGeom>
              <a:avLst/>
              <a:gdLst>
                <a:gd name="connsiteX0" fmla="*/ 93591 w 95250"/>
                <a:gd name="connsiteY0" fmla="*/ 93687 h 95250"/>
                <a:gd name="connsiteX1" fmla="*/ 77696 w 95250"/>
                <a:gd name="connsiteY1" fmla="*/ 93698 h 95250"/>
                <a:gd name="connsiteX2" fmla="*/ 77685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780 h 95250"/>
                <a:gd name="connsiteX7" fmla="*/ 93603 w 95250"/>
                <a:gd name="connsiteY7" fmla="*/ 93675 h 95250"/>
                <a:gd name="connsiteX8" fmla="*/ 93591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687"/>
                  </a:moveTo>
                  <a:cubicBezTo>
                    <a:pt x="89205" y="98079"/>
                    <a:pt x="82089" y="98084"/>
                    <a:pt x="77696" y="93698"/>
                  </a:cubicBezTo>
                  <a:cubicBezTo>
                    <a:pt x="77692" y="93694"/>
                    <a:pt x="77689" y="93690"/>
                    <a:pt x="77685" y="93687"/>
                  </a:cubicBezTo>
                  <a:lnTo>
                    <a:pt x="10438" y="26345"/>
                  </a:lnTo>
                  <a:cubicBezTo>
                    <a:pt x="6046" y="21953"/>
                    <a:pt x="6046" y="14831"/>
                    <a:pt x="10438" y="10438"/>
                  </a:cubicBezTo>
                  <a:cubicBezTo>
                    <a:pt x="14831" y="6046"/>
                    <a:pt x="21952" y="6046"/>
                    <a:pt x="26345" y="10438"/>
                  </a:cubicBezTo>
                  <a:lnTo>
                    <a:pt x="93591" y="77780"/>
                  </a:lnTo>
                  <a:cubicBezTo>
                    <a:pt x="97984" y="82166"/>
                    <a:pt x="97989" y="89282"/>
                    <a:pt x="93603" y="93675"/>
                  </a:cubicBezTo>
                  <a:cubicBezTo>
                    <a:pt x="93599" y="93679"/>
                    <a:pt x="93595" y="93683"/>
                    <a:pt x="93591" y="93687"/>
                  </a:cubicBezTo>
                </a:path>
              </a:pathLst>
            </a:custGeom>
            <a:solidFill>
              <a:srgbClr val="FFFFFF"/>
            </a:solidFill>
            <a:ln w="9525" cap="flat">
              <a:noFill/>
              <a:prstDash val="solid"/>
              <a:miter/>
            </a:ln>
          </p:spPr>
          <p:txBody>
            <a:bodyPr rtlCol="0" anchor="ctr"/>
            <a:lstStyle/>
            <a:p>
              <a:endParaRPr lang="fi-FI"/>
            </a:p>
          </p:txBody>
        </p:sp>
        <p:sp>
          <p:nvSpPr>
            <p:cNvPr id="129" name="Vapaamuotoinen: Muoto 128">
              <a:extLst>
                <a:ext uri="{FF2B5EF4-FFF2-40B4-BE49-F238E27FC236}">
                  <a16:creationId xmlns:a16="http://schemas.microsoft.com/office/drawing/2014/main" id="{BA78D3FE-90B2-4E03-B05C-CD01CE2D9E64}"/>
                </a:ext>
              </a:extLst>
            </p:cNvPr>
            <p:cNvSpPr/>
            <p:nvPr/>
          </p:nvSpPr>
          <p:spPr>
            <a:xfrm>
              <a:off x="9678653" y="4735672"/>
              <a:ext cx="57150" cy="57150"/>
            </a:xfrm>
            <a:custGeom>
              <a:avLst/>
              <a:gdLst>
                <a:gd name="connsiteX0" fmla="*/ 30766 w 57150"/>
                <a:gd name="connsiteY0" fmla="*/ 7144 h 57150"/>
                <a:gd name="connsiteX1" fmla="*/ 18669 w 57150"/>
                <a:gd name="connsiteY1" fmla="*/ 18383 h 57150"/>
                <a:gd name="connsiteX2" fmla="*/ 7144 w 57150"/>
                <a:gd name="connsiteY2" fmla="*/ 30766 h 57150"/>
                <a:gd name="connsiteX3" fmla="*/ 16669 w 57150"/>
                <a:gd name="connsiteY3" fmla="*/ 51625 h 57150"/>
                <a:gd name="connsiteX4" fmla="*/ 18002 w 57150"/>
                <a:gd name="connsiteY4" fmla="*/ 53912 h 57150"/>
                <a:gd name="connsiteX5" fmla="*/ 34862 w 57150"/>
                <a:gd name="connsiteY5" fmla="*/ 34862 h 57150"/>
                <a:gd name="connsiteX6" fmla="*/ 53912 w 57150"/>
                <a:gd name="connsiteY6" fmla="*/ 18288 h 57150"/>
                <a:gd name="connsiteX7" fmla="*/ 51816 w 57150"/>
                <a:gd name="connsiteY7" fmla="*/ 17145 h 57150"/>
                <a:gd name="connsiteX8" fmla="*/ 30671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383"/>
                    <a:pt x="18669" y="18383"/>
                  </a:cubicBezTo>
                  <a:cubicBezTo>
                    <a:pt x="14764" y="22384"/>
                    <a:pt x="10763" y="26575"/>
                    <a:pt x="7144" y="30766"/>
                  </a:cubicBezTo>
                  <a:cubicBezTo>
                    <a:pt x="9527" y="38054"/>
                    <a:pt x="12722" y="45051"/>
                    <a:pt x="16669" y="51625"/>
                  </a:cubicBezTo>
                  <a:cubicBezTo>
                    <a:pt x="16669" y="52388"/>
                    <a:pt x="17526" y="53149"/>
                    <a:pt x="18002" y="53912"/>
                  </a:cubicBezTo>
                  <a:cubicBezTo>
                    <a:pt x="23203" y="47203"/>
                    <a:pt x="28835" y="40839"/>
                    <a:pt x="34862" y="34862"/>
                  </a:cubicBezTo>
                  <a:cubicBezTo>
                    <a:pt x="40836" y="28919"/>
                    <a:pt x="47200" y="23383"/>
                    <a:pt x="53912" y="18288"/>
                  </a:cubicBezTo>
                  <a:cubicBezTo>
                    <a:pt x="53194" y="17944"/>
                    <a:pt x="52494" y="17563"/>
                    <a:pt x="51816" y="17145"/>
                  </a:cubicBezTo>
                  <a:cubicBezTo>
                    <a:pt x="45132" y="13215"/>
                    <a:pt x="38042" y="10021"/>
                    <a:pt x="30671" y="7620"/>
                  </a:cubicBezTo>
                </a:path>
              </a:pathLst>
            </a:custGeom>
            <a:solidFill>
              <a:srgbClr val="FFFFFF"/>
            </a:solidFill>
            <a:ln w="9525" cap="flat">
              <a:noFill/>
              <a:prstDash val="solid"/>
              <a:miter/>
            </a:ln>
          </p:spPr>
          <p:txBody>
            <a:bodyPr rtlCol="0" anchor="ctr"/>
            <a:lstStyle/>
            <a:p>
              <a:endParaRPr lang="fi-FI"/>
            </a:p>
          </p:txBody>
        </p:sp>
        <p:sp>
          <p:nvSpPr>
            <p:cNvPr id="130" name="Vapaamuotoinen: Muoto 129">
              <a:extLst>
                <a:ext uri="{FF2B5EF4-FFF2-40B4-BE49-F238E27FC236}">
                  <a16:creationId xmlns:a16="http://schemas.microsoft.com/office/drawing/2014/main" id="{A8521DC9-6683-4604-ABF6-7328B4B2DCEA}"/>
                </a:ext>
              </a:extLst>
            </p:cNvPr>
            <p:cNvSpPr/>
            <p:nvPr/>
          </p:nvSpPr>
          <p:spPr>
            <a:xfrm>
              <a:off x="9748376" y="4805490"/>
              <a:ext cx="95250" cy="95250"/>
            </a:xfrm>
            <a:custGeom>
              <a:avLst/>
              <a:gdLst>
                <a:gd name="connsiteX0" fmla="*/ 80772 w 95250"/>
                <a:gd name="connsiteY0" fmla="*/ 7144 h 95250"/>
                <a:gd name="connsiteX1" fmla="*/ 80772 w 95250"/>
                <a:gd name="connsiteY1" fmla="*/ 7144 h 95250"/>
                <a:gd name="connsiteX2" fmla="*/ 73343 w 95250"/>
                <a:gd name="connsiteY2" fmla="*/ 18479 h 95250"/>
                <a:gd name="connsiteX3" fmla="*/ 72581 w 95250"/>
                <a:gd name="connsiteY3" fmla="*/ 19526 h 95250"/>
                <a:gd name="connsiteX4" fmla="*/ 70199 w 95250"/>
                <a:gd name="connsiteY4" fmla="*/ 22860 h 95250"/>
                <a:gd name="connsiteX5" fmla="*/ 68389 w 95250"/>
                <a:gd name="connsiteY5" fmla="*/ 25146 h 95250"/>
                <a:gd name="connsiteX6" fmla="*/ 64294 w 95250"/>
                <a:gd name="connsiteY6" fmla="*/ 30480 h 95250"/>
                <a:gd name="connsiteX7" fmla="*/ 60770 w 95250"/>
                <a:gd name="connsiteY7" fmla="*/ 60865 h 95250"/>
                <a:gd name="connsiteX8" fmla="*/ 60770 w 95250"/>
                <a:gd name="connsiteY8" fmla="*/ 60865 h 95250"/>
                <a:gd name="connsiteX9" fmla="*/ 30385 w 95250"/>
                <a:gd name="connsiteY9" fmla="*/ 64294 h 95250"/>
                <a:gd name="connsiteX10" fmla="*/ 7144 w 95250"/>
                <a:gd name="connsiteY10" fmla="*/ 80772 h 95250"/>
                <a:gd name="connsiteX11" fmla="*/ 13240 w 95250"/>
                <a:gd name="connsiteY11" fmla="*/ 83249 h 95250"/>
                <a:gd name="connsiteX12" fmla="*/ 44577 w 95250"/>
                <a:gd name="connsiteY12" fmla="*/ 89535 h 95250"/>
                <a:gd name="connsiteX13" fmla="*/ 77248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0954"/>
                    <a:pt x="75914" y="14764"/>
                    <a:pt x="73343" y="18479"/>
                  </a:cubicBezTo>
                  <a:cubicBezTo>
                    <a:pt x="73058" y="18804"/>
                    <a:pt x="72803" y="19155"/>
                    <a:pt x="72581" y="19526"/>
                  </a:cubicBezTo>
                  <a:lnTo>
                    <a:pt x="70199" y="22860"/>
                  </a:lnTo>
                  <a:lnTo>
                    <a:pt x="68389" y="25146"/>
                  </a:lnTo>
                  <a:lnTo>
                    <a:pt x="64294" y="30480"/>
                  </a:lnTo>
                  <a:cubicBezTo>
                    <a:pt x="67723" y="43910"/>
                    <a:pt x="66675" y="54959"/>
                    <a:pt x="60770" y="60865"/>
                  </a:cubicBezTo>
                  <a:lnTo>
                    <a:pt x="60770" y="60865"/>
                  </a:lnTo>
                  <a:cubicBezTo>
                    <a:pt x="54959" y="66485"/>
                    <a:pt x="44005" y="67628"/>
                    <a:pt x="30385" y="64294"/>
                  </a:cubicBezTo>
                  <a:cubicBezTo>
                    <a:pt x="23002" y="70283"/>
                    <a:pt x="15239" y="75787"/>
                    <a:pt x="7144" y="80772"/>
                  </a:cubicBezTo>
                  <a:lnTo>
                    <a:pt x="13240" y="83249"/>
                  </a:lnTo>
                  <a:cubicBezTo>
                    <a:pt x="23236" y="87166"/>
                    <a:pt x="33844" y="89294"/>
                    <a:pt x="44577" y="89535"/>
                  </a:cubicBezTo>
                  <a:cubicBezTo>
                    <a:pt x="56685" y="90051"/>
                    <a:pt x="68481" y="85614"/>
                    <a:pt x="77248" y="77248"/>
                  </a:cubicBezTo>
                  <a:cubicBezTo>
                    <a:pt x="92297" y="62198"/>
                    <a:pt x="93250"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131" name="Vapaamuotoinen: Muoto 130">
              <a:extLst>
                <a:ext uri="{FF2B5EF4-FFF2-40B4-BE49-F238E27FC236}">
                  <a16:creationId xmlns:a16="http://schemas.microsoft.com/office/drawing/2014/main" id="{49D3D27B-423E-4B83-8DAC-9502DD48345F}"/>
                </a:ext>
              </a:extLst>
            </p:cNvPr>
            <p:cNvSpPr/>
            <p:nvPr/>
          </p:nvSpPr>
          <p:spPr>
            <a:xfrm>
              <a:off x="9640173" y="4805204"/>
              <a:ext cx="95250" cy="95250"/>
            </a:xfrm>
            <a:custGeom>
              <a:avLst/>
              <a:gdLst>
                <a:gd name="connsiteX0" fmla="*/ 35813 w 95250"/>
                <a:gd name="connsiteY0" fmla="*/ 60960 h 95250"/>
                <a:gd name="connsiteX1" fmla="*/ 32385 w 95250"/>
                <a:gd name="connsiteY1" fmla="*/ 30575 h 95250"/>
                <a:gd name="connsiteX2" fmla="*/ 15811 w 95250"/>
                <a:gd name="connsiteY2" fmla="*/ 7144 h 95250"/>
                <a:gd name="connsiteX3" fmla="*/ 19335 w 95250"/>
                <a:gd name="connsiteY3" fmla="*/ 77438 h 95250"/>
                <a:gd name="connsiteX4" fmla="*/ 89535 w 95250"/>
                <a:gd name="connsiteY4" fmla="*/ 80963 h 95250"/>
                <a:gd name="connsiteX5" fmla="*/ 66198 w 95250"/>
                <a:gd name="connsiteY5" fmla="*/ 64484 h 95250"/>
                <a:gd name="connsiteX6" fmla="*/ 35813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13" y="60960"/>
                  </a:moveTo>
                  <a:cubicBezTo>
                    <a:pt x="30003" y="55150"/>
                    <a:pt x="29051" y="44005"/>
                    <a:pt x="32385" y="30575"/>
                  </a:cubicBezTo>
                  <a:cubicBezTo>
                    <a:pt x="26310" y="23168"/>
                    <a:pt x="20772" y="15338"/>
                    <a:pt x="15811" y="7144"/>
                  </a:cubicBezTo>
                  <a:cubicBezTo>
                    <a:pt x="3238" y="36386"/>
                    <a:pt x="4286" y="62294"/>
                    <a:pt x="19335" y="77438"/>
                  </a:cubicBezTo>
                  <a:cubicBezTo>
                    <a:pt x="34385" y="92583"/>
                    <a:pt x="60293" y="93440"/>
                    <a:pt x="89535" y="80963"/>
                  </a:cubicBezTo>
                  <a:cubicBezTo>
                    <a:pt x="81394" y="76001"/>
                    <a:pt x="73597" y="70496"/>
                    <a:pt x="66198" y="64484"/>
                  </a:cubicBezTo>
                  <a:cubicBezTo>
                    <a:pt x="52768" y="67913"/>
                    <a:pt x="41719" y="66866"/>
                    <a:pt x="35813" y="60960"/>
                  </a:cubicBezTo>
                </a:path>
              </a:pathLst>
            </a:custGeom>
            <a:solidFill>
              <a:srgbClr val="FFFFFF"/>
            </a:solidFill>
            <a:ln w="9525" cap="flat">
              <a:noFill/>
              <a:prstDash val="solid"/>
              <a:miter/>
            </a:ln>
          </p:spPr>
          <p:txBody>
            <a:bodyPr rtlCol="0" anchor="ctr"/>
            <a:lstStyle/>
            <a:p>
              <a:endParaRPr lang="fi-FI"/>
            </a:p>
          </p:txBody>
        </p:sp>
        <p:sp>
          <p:nvSpPr>
            <p:cNvPr id="132" name="Vapaamuotoinen: Muoto 131">
              <a:extLst>
                <a:ext uri="{FF2B5EF4-FFF2-40B4-BE49-F238E27FC236}">
                  <a16:creationId xmlns:a16="http://schemas.microsoft.com/office/drawing/2014/main" id="{D67E5F85-D4BC-4274-B6DF-77135BD1B774}"/>
                </a:ext>
              </a:extLst>
            </p:cNvPr>
            <p:cNvSpPr/>
            <p:nvPr/>
          </p:nvSpPr>
          <p:spPr>
            <a:xfrm>
              <a:off x="9640561" y="4697510"/>
              <a:ext cx="200025" cy="180975"/>
            </a:xfrm>
            <a:custGeom>
              <a:avLst/>
              <a:gdLst>
                <a:gd name="connsiteX0" fmla="*/ 178872 w 200025"/>
                <a:gd name="connsiteY0" fmla="*/ 108647 h 180975"/>
                <a:gd name="connsiteX1" fmla="*/ 184968 w 200025"/>
                <a:gd name="connsiteY1" fmla="*/ 19684 h 180975"/>
                <a:gd name="connsiteX2" fmla="*/ 102005 w 200025"/>
                <a:gd name="connsiteY2" fmla="*/ 22446 h 180975"/>
                <a:gd name="connsiteX3" fmla="*/ 18947 w 200025"/>
                <a:gd name="connsiteY3" fmla="*/ 19684 h 180975"/>
                <a:gd name="connsiteX4" fmla="*/ 24662 w 200025"/>
                <a:gd name="connsiteY4" fmla="*/ 107885 h 180975"/>
                <a:gd name="connsiteX5" fmla="*/ 95719 w 200025"/>
                <a:gd name="connsiteY5" fmla="*/ 179418 h 180975"/>
                <a:gd name="connsiteX6" fmla="*/ 97814 w 200025"/>
                <a:gd name="connsiteY6" fmla="*/ 180466 h 180975"/>
                <a:gd name="connsiteX7" fmla="*/ 100672 w 200025"/>
                <a:gd name="connsiteY7" fmla="*/ 181132 h 180975"/>
                <a:gd name="connsiteX8" fmla="*/ 102005 w 200025"/>
                <a:gd name="connsiteY8" fmla="*/ 181132 h 180975"/>
                <a:gd name="connsiteX9" fmla="*/ 107911 w 200025"/>
                <a:gd name="connsiteY9" fmla="*/ 179513 h 180975"/>
                <a:gd name="connsiteX10" fmla="*/ 178872 w 200025"/>
                <a:gd name="connsiteY10" fmla="*/ 108551 h 180975"/>
                <a:gd name="connsiteX11" fmla="*/ 102005 w 200025"/>
                <a:gd name="connsiteY11" fmla="*/ 156177 h 180975"/>
                <a:gd name="connsiteX12" fmla="*/ 72859 w 200025"/>
                <a:gd name="connsiteY12" fmla="*/ 132174 h 180975"/>
                <a:gd name="connsiteX13" fmla="*/ 44284 w 200025"/>
                <a:gd name="connsiteY13" fmla="*/ 96265 h 180975"/>
                <a:gd name="connsiteX14" fmla="*/ 34759 w 200025"/>
                <a:gd name="connsiteY14" fmla="*/ 36448 h 180975"/>
                <a:gd name="connsiteX15" fmla="*/ 51142 w 200025"/>
                <a:gd name="connsiteY15" fmla="*/ 30923 h 180975"/>
                <a:gd name="connsiteX16" fmla="*/ 96290 w 200025"/>
                <a:gd name="connsiteY16" fmla="*/ 46544 h 180975"/>
                <a:gd name="connsiteX17" fmla="*/ 96290 w 200025"/>
                <a:gd name="connsiteY17" fmla="*/ 46544 h 180975"/>
                <a:gd name="connsiteX18" fmla="*/ 96290 w 200025"/>
                <a:gd name="connsiteY18" fmla="*/ 46544 h 180975"/>
                <a:gd name="connsiteX19" fmla="*/ 111530 w 200025"/>
                <a:gd name="connsiteY19" fmla="*/ 56926 h 180975"/>
                <a:gd name="connsiteX20" fmla="*/ 111530 w 200025"/>
                <a:gd name="connsiteY20" fmla="*/ 56926 h 180975"/>
                <a:gd name="connsiteX21" fmla="*/ 124580 w 200025"/>
                <a:gd name="connsiteY21" fmla="*/ 67880 h 180975"/>
                <a:gd name="connsiteX22" fmla="*/ 126199 w 200025"/>
                <a:gd name="connsiteY22" fmla="*/ 69404 h 180975"/>
                <a:gd name="connsiteX23" fmla="*/ 126770 w 200025"/>
                <a:gd name="connsiteY23" fmla="*/ 69976 h 180975"/>
                <a:gd name="connsiteX24" fmla="*/ 130485 w 200025"/>
                <a:gd name="connsiteY24" fmla="*/ 73500 h 180975"/>
                <a:gd name="connsiteX25" fmla="*/ 147249 w 200025"/>
                <a:gd name="connsiteY25" fmla="*/ 92550 h 180975"/>
                <a:gd name="connsiteX26" fmla="*/ 148297 w 200025"/>
                <a:gd name="connsiteY26" fmla="*/ 90931 h 180975"/>
                <a:gd name="connsiteX27" fmla="*/ 158489 w 200025"/>
                <a:gd name="connsiteY27" fmla="*/ 69499 h 180975"/>
                <a:gd name="connsiteX28" fmla="*/ 146963 w 200025"/>
                <a:gd name="connsiteY28" fmla="*/ 57021 h 180975"/>
                <a:gd name="connsiteX29" fmla="*/ 144963 w 200025"/>
                <a:gd name="connsiteY29" fmla="*/ 55117 h 180975"/>
                <a:gd name="connsiteX30" fmla="*/ 141534 w 200025"/>
                <a:gd name="connsiteY30" fmla="*/ 51783 h 180975"/>
                <a:gd name="connsiteX31" fmla="*/ 139724 w 200025"/>
                <a:gd name="connsiteY31" fmla="*/ 50163 h 180975"/>
                <a:gd name="connsiteX32" fmla="*/ 135438 w 200025"/>
                <a:gd name="connsiteY32" fmla="*/ 46258 h 180975"/>
                <a:gd name="connsiteX33" fmla="*/ 134771 w 200025"/>
                <a:gd name="connsiteY33" fmla="*/ 46258 h 180975"/>
                <a:gd name="connsiteX34" fmla="*/ 134771 w 200025"/>
                <a:gd name="connsiteY34" fmla="*/ 46258 h 180975"/>
                <a:gd name="connsiteX35" fmla="*/ 124389 w 200025"/>
                <a:gd name="connsiteY35" fmla="*/ 37781 h 180975"/>
                <a:gd name="connsiteX36" fmla="*/ 167823 w 200025"/>
                <a:gd name="connsiteY36" fmla="*/ 36828 h 180975"/>
                <a:gd name="connsiteX37" fmla="*/ 158298 w 200025"/>
                <a:gd name="connsiteY37" fmla="*/ 97408 h 180975"/>
                <a:gd name="connsiteX38" fmla="*/ 130580 w 200025"/>
                <a:gd name="connsiteY38" fmla="*/ 132555 h 180975"/>
                <a:gd name="connsiteX39" fmla="*/ 101434 w 200025"/>
                <a:gd name="connsiteY39" fmla="*/ 15655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72" y="108647"/>
                  </a:moveTo>
                  <a:cubicBezTo>
                    <a:pt x="200875" y="71976"/>
                    <a:pt x="203161" y="37876"/>
                    <a:pt x="184968" y="19684"/>
                  </a:cubicBezTo>
                  <a:cubicBezTo>
                    <a:pt x="166775" y="1491"/>
                    <a:pt x="136390" y="3682"/>
                    <a:pt x="102005" y="22446"/>
                  </a:cubicBezTo>
                  <a:cubicBezTo>
                    <a:pt x="67620" y="3396"/>
                    <a:pt x="36188" y="2538"/>
                    <a:pt x="18947" y="19684"/>
                  </a:cubicBezTo>
                  <a:cubicBezTo>
                    <a:pt x="1707" y="36828"/>
                    <a:pt x="3136" y="71500"/>
                    <a:pt x="24662" y="107885"/>
                  </a:cubicBezTo>
                  <a:cubicBezTo>
                    <a:pt x="42307" y="137052"/>
                    <a:pt x="66670" y="161578"/>
                    <a:pt x="95719" y="179418"/>
                  </a:cubicBezTo>
                  <a:lnTo>
                    <a:pt x="97814" y="180466"/>
                  </a:lnTo>
                  <a:cubicBezTo>
                    <a:pt x="98731" y="180822"/>
                    <a:pt x="99693" y="181046"/>
                    <a:pt x="100672" y="181132"/>
                  </a:cubicBezTo>
                  <a:lnTo>
                    <a:pt x="102005" y="181132"/>
                  </a:lnTo>
                  <a:cubicBezTo>
                    <a:pt x="104087" y="181159"/>
                    <a:pt x="106134" y="180598"/>
                    <a:pt x="107911" y="179513"/>
                  </a:cubicBezTo>
                  <a:cubicBezTo>
                    <a:pt x="136879" y="161849"/>
                    <a:pt x="161208" y="137520"/>
                    <a:pt x="178872" y="108551"/>
                  </a:cubicBezTo>
                  <a:moveTo>
                    <a:pt x="102005" y="156177"/>
                  </a:moveTo>
                  <a:cubicBezTo>
                    <a:pt x="91532" y="149143"/>
                    <a:pt x="81770" y="141104"/>
                    <a:pt x="72859" y="132174"/>
                  </a:cubicBezTo>
                  <a:cubicBezTo>
                    <a:pt x="61876" y="121440"/>
                    <a:pt x="52277" y="109377"/>
                    <a:pt x="44284" y="96265"/>
                  </a:cubicBezTo>
                  <a:cubicBezTo>
                    <a:pt x="28948" y="70357"/>
                    <a:pt x="25234" y="46353"/>
                    <a:pt x="34759" y="36448"/>
                  </a:cubicBezTo>
                  <a:cubicBezTo>
                    <a:pt x="39265" y="32496"/>
                    <a:pt x="45163" y="30507"/>
                    <a:pt x="51142" y="30923"/>
                  </a:cubicBezTo>
                  <a:cubicBezTo>
                    <a:pt x="67247" y="32338"/>
                    <a:pt x="82755" y="37704"/>
                    <a:pt x="96290" y="46544"/>
                  </a:cubicBezTo>
                  <a:cubicBezTo>
                    <a:pt x="96290" y="46544"/>
                    <a:pt x="95814" y="46544"/>
                    <a:pt x="96290" y="46544"/>
                  </a:cubicBezTo>
                  <a:lnTo>
                    <a:pt x="96290" y="46544"/>
                  </a:lnTo>
                  <a:cubicBezTo>
                    <a:pt x="101148" y="49592"/>
                    <a:pt x="106863" y="53307"/>
                    <a:pt x="111530" y="56926"/>
                  </a:cubicBezTo>
                  <a:lnTo>
                    <a:pt x="111530" y="56926"/>
                  </a:lnTo>
                  <a:cubicBezTo>
                    <a:pt x="116007" y="60355"/>
                    <a:pt x="120293" y="63975"/>
                    <a:pt x="124580" y="67880"/>
                  </a:cubicBezTo>
                  <a:lnTo>
                    <a:pt x="126199" y="69404"/>
                  </a:lnTo>
                  <a:lnTo>
                    <a:pt x="126770" y="69976"/>
                  </a:lnTo>
                  <a:lnTo>
                    <a:pt x="130485" y="73500"/>
                  </a:lnTo>
                  <a:cubicBezTo>
                    <a:pt x="136456" y="79502"/>
                    <a:pt x="142054" y="85864"/>
                    <a:pt x="147249" y="92550"/>
                  </a:cubicBezTo>
                  <a:cubicBezTo>
                    <a:pt x="147249" y="92074"/>
                    <a:pt x="147916" y="91502"/>
                    <a:pt x="148297" y="90931"/>
                  </a:cubicBezTo>
                  <a:cubicBezTo>
                    <a:pt x="152428" y="84160"/>
                    <a:pt x="155844" y="76977"/>
                    <a:pt x="158489" y="69499"/>
                  </a:cubicBezTo>
                  <a:cubicBezTo>
                    <a:pt x="154774" y="65213"/>
                    <a:pt x="150964" y="61022"/>
                    <a:pt x="146963" y="57021"/>
                  </a:cubicBezTo>
                  <a:lnTo>
                    <a:pt x="144963" y="55117"/>
                  </a:lnTo>
                  <a:lnTo>
                    <a:pt x="141534" y="51783"/>
                  </a:lnTo>
                  <a:lnTo>
                    <a:pt x="139724" y="50163"/>
                  </a:lnTo>
                  <a:lnTo>
                    <a:pt x="135438" y="46258"/>
                  </a:lnTo>
                  <a:lnTo>
                    <a:pt x="134771" y="46258"/>
                  </a:lnTo>
                  <a:lnTo>
                    <a:pt x="134771" y="46258"/>
                  </a:lnTo>
                  <a:cubicBezTo>
                    <a:pt x="131342" y="43306"/>
                    <a:pt x="127913" y="40448"/>
                    <a:pt x="124389" y="37781"/>
                  </a:cubicBezTo>
                  <a:cubicBezTo>
                    <a:pt x="143439" y="29780"/>
                    <a:pt x="160108" y="29113"/>
                    <a:pt x="167823" y="36828"/>
                  </a:cubicBezTo>
                  <a:cubicBezTo>
                    <a:pt x="177824" y="46830"/>
                    <a:pt x="173919" y="71119"/>
                    <a:pt x="158298" y="97408"/>
                  </a:cubicBezTo>
                  <a:cubicBezTo>
                    <a:pt x="150493" y="110186"/>
                    <a:pt x="141188" y="121986"/>
                    <a:pt x="130580" y="132555"/>
                  </a:cubicBezTo>
                  <a:cubicBezTo>
                    <a:pt x="121669" y="141485"/>
                    <a:pt x="111907" y="149524"/>
                    <a:pt x="101434" y="156558"/>
                  </a:cubicBezTo>
                </a:path>
              </a:pathLst>
            </a:custGeom>
            <a:solidFill>
              <a:srgbClr val="FFFFFF"/>
            </a:solidFill>
            <a:ln w="9525" cap="flat">
              <a:noFill/>
              <a:prstDash val="solid"/>
              <a:miter/>
            </a:ln>
          </p:spPr>
          <p:txBody>
            <a:bodyPr rtlCol="0" anchor="ctr"/>
            <a:lstStyle/>
            <a:p>
              <a:endParaRPr lang="fi-FI"/>
            </a:p>
          </p:txBody>
        </p:sp>
        <p:sp>
          <p:nvSpPr>
            <p:cNvPr id="133" name="Vapaamuotoinen: Muoto 132">
              <a:extLst>
                <a:ext uri="{FF2B5EF4-FFF2-40B4-BE49-F238E27FC236}">
                  <a16:creationId xmlns:a16="http://schemas.microsoft.com/office/drawing/2014/main" id="{71D70CEF-89F0-4F22-A7C4-0B7766E70433}"/>
                </a:ext>
              </a:extLst>
            </p:cNvPr>
            <p:cNvSpPr/>
            <p:nvPr/>
          </p:nvSpPr>
          <p:spPr>
            <a:xfrm>
              <a:off x="9959256" y="4478343"/>
              <a:ext cx="95250" cy="95250"/>
            </a:xfrm>
            <a:custGeom>
              <a:avLst/>
              <a:gdLst>
                <a:gd name="connsiteX0" fmla="*/ 93730 w 95250"/>
                <a:gd name="connsiteY0" fmla="*/ 26824 h 95250"/>
                <a:gd name="connsiteX1" fmla="*/ 26388 w 95250"/>
                <a:gd name="connsiteY1" fmla="*/ 94166 h 95250"/>
                <a:gd name="connsiteX2" fmla="*/ 10493 w 95250"/>
                <a:gd name="connsiteY2" fmla="*/ 94178 h 95250"/>
                <a:gd name="connsiteX3" fmla="*/ 10482 w 95250"/>
                <a:gd name="connsiteY3" fmla="*/ 94166 h 95250"/>
                <a:gd name="connsiteX4" fmla="*/ 10335 w 95250"/>
                <a:gd name="connsiteY4" fmla="*/ 78406 h 95250"/>
                <a:gd name="connsiteX5" fmla="*/ 10482 w 95250"/>
                <a:gd name="connsiteY5" fmla="*/ 78259 h 95250"/>
                <a:gd name="connsiteX6" fmla="*/ 77728 w 95250"/>
                <a:gd name="connsiteY6" fmla="*/ 11013 h 95250"/>
                <a:gd name="connsiteX7" fmla="*/ 93584 w 95250"/>
                <a:gd name="connsiteY7" fmla="*/ 9898 h 95250"/>
                <a:gd name="connsiteX8" fmla="*/ 94699 w 95250"/>
                <a:gd name="connsiteY8" fmla="*/ 25754 h 95250"/>
                <a:gd name="connsiteX9" fmla="*/ 93635 w 95250"/>
                <a:gd name="connsiteY9" fmla="*/ 2682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95250">
                  <a:moveTo>
                    <a:pt x="93730" y="26824"/>
                  </a:moveTo>
                  <a:lnTo>
                    <a:pt x="26388" y="94166"/>
                  </a:lnTo>
                  <a:cubicBezTo>
                    <a:pt x="22002" y="98559"/>
                    <a:pt x="14886" y="98564"/>
                    <a:pt x="10493" y="94178"/>
                  </a:cubicBezTo>
                  <a:cubicBezTo>
                    <a:pt x="10490" y="94174"/>
                    <a:pt x="10485" y="94170"/>
                    <a:pt x="10482" y="94166"/>
                  </a:cubicBezTo>
                  <a:cubicBezTo>
                    <a:pt x="6089" y="89855"/>
                    <a:pt x="6023" y="82799"/>
                    <a:pt x="10335" y="78406"/>
                  </a:cubicBezTo>
                  <a:cubicBezTo>
                    <a:pt x="10383" y="78357"/>
                    <a:pt x="10432" y="78308"/>
                    <a:pt x="10482" y="78259"/>
                  </a:cubicBezTo>
                  <a:lnTo>
                    <a:pt x="77728" y="11013"/>
                  </a:lnTo>
                  <a:cubicBezTo>
                    <a:pt x="81799" y="6327"/>
                    <a:pt x="88898" y="5827"/>
                    <a:pt x="93584" y="9898"/>
                  </a:cubicBezTo>
                  <a:cubicBezTo>
                    <a:pt x="98271" y="13969"/>
                    <a:pt x="98770" y="21068"/>
                    <a:pt x="94699" y="25754"/>
                  </a:cubicBezTo>
                  <a:cubicBezTo>
                    <a:pt x="94369" y="26134"/>
                    <a:pt x="94013" y="26492"/>
                    <a:pt x="93635" y="26824"/>
                  </a:cubicBezTo>
                </a:path>
              </a:pathLst>
            </a:custGeom>
            <a:solidFill>
              <a:srgbClr val="FFFFFF"/>
            </a:solidFill>
            <a:ln w="9525" cap="flat">
              <a:noFill/>
              <a:prstDash val="solid"/>
              <a:miter/>
            </a:ln>
          </p:spPr>
          <p:txBody>
            <a:bodyPr rtlCol="0" anchor="ctr"/>
            <a:lstStyle/>
            <a:p>
              <a:endParaRPr lang="fi-FI"/>
            </a:p>
          </p:txBody>
        </p:sp>
        <p:sp>
          <p:nvSpPr>
            <p:cNvPr id="134" name="Vapaamuotoinen: Muoto 133">
              <a:extLst>
                <a:ext uri="{FF2B5EF4-FFF2-40B4-BE49-F238E27FC236}">
                  <a16:creationId xmlns:a16="http://schemas.microsoft.com/office/drawing/2014/main" id="{CACF78C1-DAF3-4464-A9CC-B18588468338}"/>
                </a:ext>
              </a:extLst>
            </p:cNvPr>
            <p:cNvSpPr/>
            <p:nvPr/>
          </p:nvSpPr>
          <p:spPr>
            <a:xfrm>
              <a:off x="9417612" y="4477298"/>
              <a:ext cx="95250" cy="95250"/>
            </a:xfrm>
            <a:custGeom>
              <a:avLst/>
              <a:gdLst>
                <a:gd name="connsiteX0" fmla="*/ 93687 w 95250"/>
                <a:gd name="connsiteY0" fmla="*/ 93591 h 95250"/>
                <a:gd name="connsiteX1" fmla="*/ 77927 w 95250"/>
                <a:gd name="connsiteY1" fmla="*/ 93739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738 w 95250"/>
                <a:gd name="connsiteY7" fmla="*/ 93541 h 95250"/>
                <a:gd name="connsiteX8" fmla="*/ 93687 w 95250"/>
                <a:gd name="connsiteY8" fmla="*/ 93592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75" y="97984"/>
                    <a:pt x="82320" y="98050"/>
                    <a:pt x="77927" y="93739"/>
                  </a:cubicBezTo>
                  <a:cubicBezTo>
                    <a:pt x="77878" y="93690"/>
                    <a:pt x="77828" y="93641"/>
                    <a:pt x="77780" y="93591"/>
                  </a:cubicBezTo>
                  <a:lnTo>
                    <a:pt x="10438" y="26345"/>
                  </a:lnTo>
                  <a:cubicBezTo>
                    <a:pt x="6046" y="21953"/>
                    <a:pt x="6046" y="14831"/>
                    <a:pt x="10438" y="10438"/>
                  </a:cubicBezTo>
                  <a:cubicBezTo>
                    <a:pt x="14831" y="6046"/>
                    <a:pt x="21952" y="6046"/>
                    <a:pt x="26345" y="10438"/>
                  </a:cubicBezTo>
                  <a:lnTo>
                    <a:pt x="93687" y="77780"/>
                  </a:lnTo>
                  <a:cubicBezTo>
                    <a:pt x="98053" y="82118"/>
                    <a:pt x="98076" y="89174"/>
                    <a:pt x="93738" y="93541"/>
                  </a:cubicBezTo>
                  <a:cubicBezTo>
                    <a:pt x="93721" y="93558"/>
                    <a:pt x="93704" y="93575"/>
                    <a:pt x="93687" y="93592"/>
                  </a:cubicBezTo>
                </a:path>
              </a:pathLst>
            </a:custGeom>
            <a:solidFill>
              <a:srgbClr val="FFFFFF"/>
            </a:solidFill>
            <a:ln w="9525" cap="flat">
              <a:noFill/>
              <a:prstDash val="solid"/>
              <a:miter/>
            </a:ln>
          </p:spPr>
          <p:txBody>
            <a:bodyPr rtlCol="0" anchor="ctr"/>
            <a:lstStyle/>
            <a:p>
              <a:endParaRPr lang="fi-FI"/>
            </a:p>
          </p:txBody>
        </p:sp>
        <p:sp>
          <p:nvSpPr>
            <p:cNvPr id="135" name="Vapaamuotoinen: Muoto 134">
              <a:extLst>
                <a:ext uri="{FF2B5EF4-FFF2-40B4-BE49-F238E27FC236}">
                  <a16:creationId xmlns:a16="http://schemas.microsoft.com/office/drawing/2014/main" id="{36E97D4C-420B-426E-BC18-95E6F80C2EFB}"/>
                </a:ext>
              </a:extLst>
            </p:cNvPr>
            <p:cNvSpPr/>
            <p:nvPr/>
          </p:nvSpPr>
          <p:spPr>
            <a:xfrm>
              <a:off x="10221578" y="5278883"/>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671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763"/>
                    <a:pt x="22574" y="14478"/>
                    <a:pt x="18669" y="18383"/>
                  </a:cubicBezTo>
                  <a:cubicBezTo>
                    <a:pt x="14764" y="22288"/>
                    <a:pt x="10763" y="26670"/>
                    <a:pt x="7144" y="30861"/>
                  </a:cubicBezTo>
                  <a:cubicBezTo>
                    <a:pt x="9579" y="38129"/>
                    <a:pt x="12771" y="45121"/>
                    <a:pt x="16669" y="51721"/>
                  </a:cubicBezTo>
                  <a:lnTo>
                    <a:pt x="18098" y="54007"/>
                  </a:lnTo>
                  <a:cubicBezTo>
                    <a:pt x="23292" y="47321"/>
                    <a:pt x="28891" y="40959"/>
                    <a:pt x="34862" y="34957"/>
                  </a:cubicBezTo>
                  <a:cubicBezTo>
                    <a:pt x="40838" y="29017"/>
                    <a:pt x="47202" y="23480"/>
                    <a:pt x="53912" y="18383"/>
                  </a:cubicBezTo>
                  <a:lnTo>
                    <a:pt x="51816" y="17240"/>
                  </a:lnTo>
                  <a:cubicBezTo>
                    <a:pt x="45128" y="13192"/>
                    <a:pt x="38042" y="9841"/>
                    <a:pt x="30671" y="7239"/>
                  </a:cubicBezTo>
                </a:path>
              </a:pathLst>
            </a:custGeom>
            <a:solidFill>
              <a:srgbClr val="FFFFFF"/>
            </a:solidFill>
            <a:ln w="9525" cap="flat">
              <a:noFill/>
              <a:prstDash val="solid"/>
              <a:miter/>
            </a:ln>
          </p:spPr>
          <p:txBody>
            <a:bodyPr rtlCol="0" anchor="ctr"/>
            <a:lstStyle/>
            <a:p>
              <a:endParaRPr lang="fi-FI"/>
            </a:p>
          </p:txBody>
        </p:sp>
        <p:sp>
          <p:nvSpPr>
            <p:cNvPr id="136" name="Vapaamuotoinen: Muoto 135">
              <a:extLst>
                <a:ext uri="{FF2B5EF4-FFF2-40B4-BE49-F238E27FC236}">
                  <a16:creationId xmlns:a16="http://schemas.microsoft.com/office/drawing/2014/main" id="{FA0BF965-5F67-4105-964A-AFE8A5036933}"/>
                </a:ext>
              </a:extLst>
            </p:cNvPr>
            <p:cNvSpPr/>
            <p:nvPr/>
          </p:nvSpPr>
          <p:spPr>
            <a:xfrm>
              <a:off x="10291777" y="5348796"/>
              <a:ext cx="95250" cy="95250"/>
            </a:xfrm>
            <a:custGeom>
              <a:avLst/>
              <a:gdLst>
                <a:gd name="connsiteX0" fmla="*/ 80582 w 95250"/>
                <a:gd name="connsiteY0" fmla="*/ 7144 h 95250"/>
                <a:gd name="connsiteX1" fmla="*/ 80582 w 95250"/>
                <a:gd name="connsiteY1" fmla="*/ 7144 h 95250"/>
                <a:gd name="connsiteX2" fmla="*/ 73152 w 95250"/>
                <a:gd name="connsiteY2" fmla="*/ 18479 h 95250"/>
                <a:gd name="connsiteX3" fmla="*/ 72485 w 95250"/>
                <a:gd name="connsiteY3" fmla="*/ 19526 h 95250"/>
                <a:gd name="connsiteX4" fmla="*/ 70009 w 95250"/>
                <a:gd name="connsiteY4" fmla="*/ 22765 h 95250"/>
                <a:gd name="connsiteX5" fmla="*/ 68294 w 95250"/>
                <a:gd name="connsiteY5" fmla="*/ 25146 h 95250"/>
                <a:gd name="connsiteX6" fmla="*/ 64199 w 95250"/>
                <a:gd name="connsiteY6" fmla="*/ 30480 h 95250"/>
                <a:gd name="connsiteX7" fmla="*/ 60674 w 95250"/>
                <a:gd name="connsiteY7" fmla="*/ 60865 h 95250"/>
                <a:gd name="connsiteX8" fmla="*/ 60674 w 95250"/>
                <a:gd name="connsiteY8" fmla="*/ 60865 h 95250"/>
                <a:gd name="connsiteX9" fmla="*/ 30385 w 95250"/>
                <a:gd name="connsiteY9" fmla="*/ 64294 h 95250"/>
                <a:gd name="connsiteX10" fmla="*/ 7144 w 95250"/>
                <a:gd name="connsiteY10" fmla="*/ 80867 h 95250"/>
                <a:gd name="connsiteX11" fmla="*/ 13240 w 95250"/>
                <a:gd name="connsiteY11" fmla="*/ 83344 h 95250"/>
                <a:gd name="connsiteX12" fmla="*/ 44577 w 95250"/>
                <a:gd name="connsiteY12" fmla="*/ 89630 h 95250"/>
                <a:gd name="connsiteX13" fmla="*/ 77248 w 95250"/>
                <a:gd name="connsiteY13" fmla="*/ 77343 h 95250"/>
                <a:gd name="connsiteX14" fmla="*/ 80772 w 95250"/>
                <a:gd name="connsiteY14" fmla="*/ 7334 h 95250"/>
                <a:gd name="connsiteX15" fmla="*/ 80772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582" y="7144"/>
                  </a:moveTo>
                  <a:cubicBezTo>
                    <a:pt x="80582" y="7144"/>
                    <a:pt x="80582" y="7144"/>
                    <a:pt x="80582" y="7144"/>
                  </a:cubicBezTo>
                  <a:cubicBezTo>
                    <a:pt x="78296" y="10954"/>
                    <a:pt x="75819" y="14764"/>
                    <a:pt x="73152" y="18479"/>
                  </a:cubicBezTo>
                  <a:lnTo>
                    <a:pt x="72485" y="19526"/>
                  </a:lnTo>
                  <a:lnTo>
                    <a:pt x="70009" y="22765"/>
                  </a:lnTo>
                  <a:lnTo>
                    <a:pt x="68294" y="25146"/>
                  </a:lnTo>
                  <a:lnTo>
                    <a:pt x="64199" y="30480"/>
                  </a:lnTo>
                  <a:cubicBezTo>
                    <a:pt x="67628" y="43910"/>
                    <a:pt x="66580" y="54959"/>
                    <a:pt x="60674" y="60865"/>
                  </a:cubicBezTo>
                  <a:lnTo>
                    <a:pt x="60674" y="60865"/>
                  </a:lnTo>
                  <a:cubicBezTo>
                    <a:pt x="54959" y="66580"/>
                    <a:pt x="44006" y="67723"/>
                    <a:pt x="30385" y="64294"/>
                  </a:cubicBezTo>
                  <a:cubicBezTo>
                    <a:pt x="23027" y="70344"/>
                    <a:pt x="15261" y="75881"/>
                    <a:pt x="7144" y="80867"/>
                  </a:cubicBezTo>
                  <a:lnTo>
                    <a:pt x="13240" y="83344"/>
                  </a:lnTo>
                  <a:cubicBezTo>
                    <a:pt x="23236" y="87261"/>
                    <a:pt x="33844" y="89389"/>
                    <a:pt x="44577" y="89630"/>
                  </a:cubicBezTo>
                  <a:cubicBezTo>
                    <a:pt x="56678" y="90102"/>
                    <a:pt x="68457" y="85672"/>
                    <a:pt x="77248" y="77343"/>
                  </a:cubicBezTo>
                  <a:cubicBezTo>
                    <a:pt x="92202" y="62294"/>
                    <a:pt x="93250" y="36481"/>
                    <a:pt x="80772" y="7334"/>
                  </a:cubicBezTo>
                  <a:lnTo>
                    <a:pt x="80772" y="7334"/>
                  </a:lnTo>
                </a:path>
              </a:pathLst>
            </a:custGeom>
            <a:solidFill>
              <a:srgbClr val="FFFFFF"/>
            </a:solidFill>
            <a:ln w="9525" cap="flat">
              <a:noFill/>
              <a:prstDash val="solid"/>
              <a:miter/>
            </a:ln>
          </p:spPr>
          <p:txBody>
            <a:bodyPr rtlCol="0" anchor="ctr"/>
            <a:lstStyle/>
            <a:p>
              <a:endParaRPr lang="fi-FI"/>
            </a:p>
          </p:txBody>
        </p:sp>
        <p:sp>
          <p:nvSpPr>
            <p:cNvPr id="137" name="Vapaamuotoinen: Muoto 136">
              <a:extLst>
                <a:ext uri="{FF2B5EF4-FFF2-40B4-BE49-F238E27FC236}">
                  <a16:creationId xmlns:a16="http://schemas.microsoft.com/office/drawing/2014/main" id="{F8697C27-53BD-4685-A12F-5E6B3C248A96}"/>
                </a:ext>
              </a:extLst>
            </p:cNvPr>
            <p:cNvSpPr/>
            <p:nvPr/>
          </p:nvSpPr>
          <p:spPr>
            <a:xfrm>
              <a:off x="10183446" y="5348511"/>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567 w 95250"/>
                <a:gd name="connsiteY4" fmla="*/ 80963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054"/>
                    <a:pt x="28988" y="44005"/>
                    <a:pt x="32417" y="30575"/>
                  </a:cubicBezTo>
                  <a:cubicBezTo>
                    <a:pt x="26364" y="23153"/>
                    <a:pt x="20826" y="15324"/>
                    <a:pt x="15844" y="7144"/>
                  </a:cubicBezTo>
                  <a:cubicBezTo>
                    <a:pt x="3271" y="36386"/>
                    <a:pt x="4223" y="62294"/>
                    <a:pt x="19368" y="77438"/>
                  </a:cubicBezTo>
                  <a:cubicBezTo>
                    <a:pt x="34513" y="92583"/>
                    <a:pt x="60325" y="93440"/>
                    <a:pt x="89567" y="80963"/>
                  </a:cubicBezTo>
                  <a:cubicBezTo>
                    <a:pt x="81427" y="76001"/>
                    <a:pt x="73630" y="70496"/>
                    <a:pt x="66231" y="64484"/>
                  </a:cubicBezTo>
                  <a:cubicBezTo>
                    <a:pt x="52801" y="67818"/>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138" name="Vapaamuotoinen: Muoto 137">
              <a:extLst>
                <a:ext uri="{FF2B5EF4-FFF2-40B4-BE49-F238E27FC236}">
                  <a16:creationId xmlns:a16="http://schemas.microsoft.com/office/drawing/2014/main" id="{48E2CBA0-3268-4069-A08E-80724FF1AEDF}"/>
                </a:ext>
              </a:extLst>
            </p:cNvPr>
            <p:cNvSpPr/>
            <p:nvPr/>
          </p:nvSpPr>
          <p:spPr>
            <a:xfrm>
              <a:off x="10183826" y="5240425"/>
              <a:ext cx="200025" cy="180975"/>
            </a:xfrm>
            <a:custGeom>
              <a:avLst/>
              <a:gdLst>
                <a:gd name="connsiteX0" fmla="*/ 178913 w 200025"/>
                <a:gd name="connsiteY0" fmla="*/ 108657 h 180975"/>
                <a:gd name="connsiteX1" fmla="*/ 185009 w 200025"/>
                <a:gd name="connsiteY1" fmla="*/ 19693 h 180975"/>
                <a:gd name="connsiteX2" fmla="*/ 101951 w 200025"/>
                <a:gd name="connsiteY2" fmla="*/ 22360 h 180975"/>
                <a:gd name="connsiteX3" fmla="*/ 18988 w 200025"/>
                <a:gd name="connsiteY3" fmla="*/ 19693 h 180975"/>
                <a:gd name="connsiteX4" fmla="*/ 24608 w 200025"/>
                <a:gd name="connsiteY4" fmla="*/ 107895 h 180975"/>
                <a:gd name="connsiteX5" fmla="*/ 95760 w 200025"/>
                <a:gd name="connsiteY5" fmla="*/ 179428 h 180975"/>
                <a:gd name="connsiteX6" fmla="*/ 97855 w 200025"/>
                <a:gd name="connsiteY6" fmla="*/ 180475 h 180975"/>
                <a:gd name="connsiteX7" fmla="*/ 100618 w 200025"/>
                <a:gd name="connsiteY7" fmla="*/ 181142 h 180975"/>
                <a:gd name="connsiteX8" fmla="*/ 102046 w 200025"/>
                <a:gd name="connsiteY8" fmla="*/ 181142 h 180975"/>
                <a:gd name="connsiteX9" fmla="*/ 107952 w 200025"/>
                <a:gd name="connsiteY9" fmla="*/ 179427 h 180975"/>
                <a:gd name="connsiteX10" fmla="*/ 147576 w 200025"/>
                <a:gd name="connsiteY10" fmla="*/ 148185 h 180975"/>
                <a:gd name="connsiteX11" fmla="*/ 178913 w 200025"/>
                <a:gd name="connsiteY11" fmla="*/ 108561 h 180975"/>
                <a:gd name="connsiteX12" fmla="*/ 101951 w 200025"/>
                <a:gd name="connsiteY12" fmla="*/ 156282 h 180975"/>
                <a:gd name="connsiteX13" fmla="*/ 72805 w 200025"/>
                <a:gd name="connsiteY13" fmla="*/ 132279 h 180975"/>
                <a:gd name="connsiteX14" fmla="*/ 44706 w 200025"/>
                <a:gd name="connsiteY14" fmla="*/ 96465 h 180975"/>
                <a:gd name="connsiteX15" fmla="*/ 35181 w 200025"/>
                <a:gd name="connsiteY15" fmla="*/ 36648 h 180975"/>
                <a:gd name="connsiteX16" fmla="*/ 51469 w 200025"/>
                <a:gd name="connsiteY16" fmla="*/ 31123 h 180975"/>
                <a:gd name="connsiteX17" fmla="*/ 96617 w 200025"/>
                <a:gd name="connsiteY17" fmla="*/ 46745 h 180975"/>
                <a:gd name="connsiteX18" fmla="*/ 96617 w 200025"/>
                <a:gd name="connsiteY18" fmla="*/ 46744 h 180975"/>
                <a:gd name="connsiteX19" fmla="*/ 111952 w 200025"/>
                <a:gd name="connsiteY19" fmla="*/ 57126 h 180975"/>
                <a:gd name="connsiteX20" fmla="*/ 111952 w 200025"/>
                <a:gd name="connsiteY20" fmla="*/ 57126 h 180975"/>
                <a:gd name="connsiteX21" fmla="*/ 125002 w 200025"/>
                <a:gd name="connsiteY21" fmla="*/ 68080 h 180975"/>
                <a:gd name="connsiteX22" fmla="*/ 126621 w 200025"/>
                <a:gd name="connsiteY22" fmla="*/ 69604 h 180975"/>
                <a:gd name="connsiteX23" fmla="*/ 127097 w 200025"/>
                <a:gd name="connsiteY23" fmla="*/ 70081 h 180975"/>
                <a:gd name="connsiteX24" fmla="*/ 130812 w 200025"/>
                <a:gd name="connsiteY24" fmla="*/ 73700 h 180975"/>
                <a:gd name="connsiteX25" fmla="*/ 147671 w 200025"/>
                <a:gd name="connsiteY25" fmla="*/ 92750 h 180975"/>
                <a:gd name="connsiteX26" fmla="*/ 148719 w 200025"/>
                <a:gd name="connsiteY26" fmla="*/ 91130 h 180975"/>
                <a:gd name="connsiteX27" fmla="*/ 158815 w 200025"/>
                <a:gd name="connsiteY27" fmla="*/ 69604 h 180975"/>
                <a:gd name="connsiteX28" fmla="*/ 147290 w 200025"/>
                <a:gd name="connsiteY28" fmla="*/ 57126 h 180975"/>
                <a:gd name="connsiteX29" fmla="*/ 145385 w 200025"/>
                <a:gd name="connsiteY29" fmla="*/ 55317 h 180975"/>
                <a:gd name="connsiteX30" fmla="*/ 141956 w 200025"/>
                <a:gd name="connsiteY30" fmla="*/ 51983 h 180975"/>
                <a:gd name="connsiteX31" fmla="*/ 140146 w 200025"/>
                <a:gd name="connsiteY31" fmla="*/ 50364 h 180975"/>
                <a:gd name="connsiteX32" fmla="*/ 135860 w 200025"/>
                <a:gd name="connsiteY32" fmla="*/ 46459 h 180975"/>
                <a:gd name="connsiteX33" fmla="*/ 135194 w 200025"/>
                <a:gd name="connsiteY33" fmla="*/ 45887 h 180975"/>
                <a:gd name="connsiteX34" fmla="*/ 135194 w 200025"/>
                <a:gd name="connsiteY34" fmla="*/ 45887 h 180975"/>
                <a:gd name="connsiteX35" fmla="*/ 124811 w 200025"/>
                <a:gd name="connsiteY35" fmla="*/ 37505 h 180975"/>
                <a:gd name="connsiteX36" fmla="*/ 168245 w 200025"/>
                <a:gd name="connsiteY36" fmla="*/ 36552 h 180975"/>
                <a:gd name="connsiteX37" fmla="*/ 158720 w 200025"/>
                <a:gd name="connsiteY37" fmla="*/ 97132 h 180975"/>
                <a:gd name="connsiteX38" fmla="*/ 101570 w 200025"/>
                <a:gd name="connsiteY38" fmla="*/ 156187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913" y="108657"/>
                  </a:moveTo>
                  <a:cubicBezTo>
                    <a:pt x="200821" y="71985"/>
                    <a:pt x="203202" y="37886"/>
                    <a:pt x="185009" y="19693"/>
                  </a:cubicBezTo>
                  <a:cubicBezTo>
                    <a:pt x="166817" y="1500"/>
                    <a:pt x="136336" y="3691"/>
                    <a:pt x="101951" y="22360"/>
                  </a:cubicBezTo>
                  <a:cubicBezTo>
                    <a:pt x="67661" y="3310"/>
                    <a:pt x="36229" y="2453"/>
                    <a:pt x="18988" y="19693"/>
                  </a:cubicBezTo>
                  <a:cubicBezTo>
                    <a:pt x="1748" y="36934"/>
                    <a:pt x="3082" y="71509"/>
                    <a:pt x="24608" y="107895"/>
                  </a:cubicBezTo>
                  <a:cubicBezTo>
                    <a:pt x="42395" y="136983"/>
                    <a:pt x="66767" y="161486"/>
                    <a:pt x="95760" y="179428"/>
                  </a:cubicBezTo>
                  <a:lnTo>
                    <a:pt x="97855" y="180475"/>
                  </a:lnTo>
                  <a:cubicBezTo>
                    <a:pt x="98752" y="180787"/>
                    <a:pt x="99677" y="181010"/>
                    <a:pt x="100618" y="181142"/>
                  </a:cubicBezTo>
                  <a:lnTo>
                    <a:pt x="102046" y="181142"/>
                  </a:lnTo>
                  <a:cubicBezTo>
                    <a:pt x="104137" y="181135"/>
                    <a:pt x="106183" y="180541"/>
                    <a:pt x="107952" y="179427"/>
                  </a:cubicBezTo>
                  <a:cubicBezTo>
                    <a:pt x="122419" y="170718"/>
                    <a:pt x="135732" y="160221"/>
                    <a:pt x="147576" y="148185"/>
                  </a:cubicBezTo>
                  <a:cubicBezTo>
                    <a:pt x="159613" y="136318"/>
                    <a:pt x="170139" y="123009"/>
                    <a:pt x="178913" y="108561"/>
                  </a:cubicBezTo>
                  <a:moveTo>
                    <a:pt x="101951" y="156282"/>
                  </a:moveTo>
                  <a:cubicBezTo>
                    <a:pt x="91452" y="149283"/>
                    <a:pt x="81687" y="141241"/>
                    <a:pt x="72805" y="132279"/>
                  </a:cubicBezTo>
                  <a:cubicBezTo>
                    <a:pt x="61988" y="121554"/>
                    <a:pt x="52549" y="109523"/>
                    <a:pt x="44706" y="96465"/>
                  </a:cubicBezTo>
                  <a:cubicBezTo>
                    <a:pt x="29276" y="70557"/>
                    <a:pt x="25656" y="46459"/>
                    <a:pt x="35181" y="36648"/>
                  </a:cubicBezTo>
                  <a:cubicBezTo>
                    <a:pt x="39658" y="32711"/>
                    <a:pt x="45520" y="30722"/>
                    <a:pt x="51469" y="31123"/>
                  </a:cubicBezTo>
                  <a:cubicBezTo>
                    <a:pt x="67586" y="32479"/>
                    <a:pt x="83108" y="37850"/>
                    <a:pt x="96617" y="46745"/>
                  </a:cubicBezTo>
                  <a:lnTo>
                    <a:pt x="96617" y="46744"/>
                  </a:lnTo>
                  <a:cubicBezTo>
                    <a:pt x="101931" y="49896"/>
                    <a:pt x="107052" y="53363"/>
                    <a:pt x="111952" y="57126"/>
                  </a:cubicBezTo>
                  <a:lnTo>
                    <a:pt x="111952" y="57126"/>
                  </a:lnTo>
                  <a:cubicBezTo>
                    <a:pt x="116334" y="60556"/>
                    <a:pt x="120716" y="64175"/>
                    <a:pt x="125002" y="68080"/>
                  </a:cubicBezTo>
                  <a:lnTo>
                    <a:pt x="126621" y="69604"/>
                  </a:lnTo>
                  <a:lnTo>
                    <a:pt x="127097" y="70081"/>
                  </a:lnTo>
                  <a:lnTo>
                    <a:pt x="130812" y="73700"/>
                  </a:lnTo>
                  <a:cubicBezTo>
                    <a:pt x="136839" y="79677"/>
                    <a:pt x="142471" y="86041"/>
                    <a:pt x="147671" y="92750"/>
                  </a:cubicBezTo>
                  <a:cubicBezTo>
                    <a:pt x="147987" y="92189"/>
                    <a:pt x="148337" y="91648"/>
                    <a:pt x="148719" y="91130"/>
                  </a:cubicBezTo>
                  <a:cubicBezTo>
                    <a:pt x="152844" y="84336"/>
                    <a:pt x="156229" y="77119"/>
                    <a:pt x="158815" y="69604"/>
                  </a:cubicBezTo>
                  <a:cubicBezTo>
                    <a:pt x="155196" y="65413"/>
                    <a:pt x="151386" y="61222"/>
                    <a:pt x="147290" y="57126"/>
                  </a:cubicBezTo>
                  <a:lnTo>
                    <a:pt x="145385" y="55317"/>
                  </a:lnTo>
                  <a:lnTo>
                    <a:pt x="141956" y="51983"/>
                  </a:lnTo>
                  <a:lnTo>
                    <a:pt x="140146" y="50364"/>
                  </a:lnTo>
                  <a:lnTo>
                    <a:pt x="135860" y="46459"/>
                  </a:lnTo>
                  <a:lnTo>
                    <a:pt x="135194" y="45887"/>
                  </a:lnTo>
                  <a:lnTo>
                    <a:pt x="135194" y="45887"/>
                  </a:lnTo>
                  <a:cubicBezTo>
                    <a:pt x="131765" y="42934"/>
                    <a:pt x="128240" y="40172"/>
                    <a:pt x="124811" y="37505"/>
                  </a:cubicBezTo>
                  <a:cubicBezTo>
                    <a:pt x="143861" y="29409"/>
                    <a:pt x="160530" y="28742"/>
                    <a:pt x="168245" y="36552"/>
                  </a:cubicBezTo>
                  <a:cubicBezTo>
                    <a:pt x="178246" y="46554"/>
                    <a:pt x="174341" y="70842"/>
                    <a:pt x="158720" y="97132"/>
                  </a:cubicBezTo>
                  <a:cubicBezTo>
                    <a:pt x="144136" y="120695"/>
                    <a:pt x="124643" y="140838"/>
                    <a:pt x="101570" y="156187"/>
                  </a:cubicBezTo>
                </a:path>
              </a:pathLst>
            </a:custGeom>
            <a:solidFill>
              <a:srgbClr val="FFFFFF"/>
            </a:solidFill>
            <a:ln w="9525" cap="flat">
              <a:noFill/>
              <a:prstDash val="solid"/>
              <a:miter/>
            </a:ln>
          </p:spPr>
          <p:txBody>
            <a:bodyPr rtlCol="0" anchor="ctr"/>
            <a:lstStyle/>
            <a:p>
              <a:endParaRPr lang="fi-FI"/>
            </a:p>
          </p:txBody>
        </p:sp>
        <p:sp>
          <p:nvSpPr>
            <p:cNvPr id="139" name="Vapaamuotoinen: Muoto 138">
              <a:extLst>
                <a:ext uri="{FF2B5EF4-FFF2-40B4-BE49-F238E27FC236}">
                  <a16:creationId xmlns:a16="http://schemas.microsoft.com/office/drawing/2014/main" id="{70BD722B-E30A-46F0-A9D5-AE0FB8BE3BD4}"/>
                </a:ext>
              </a:extLst>
            </p:cNvPr>
            <p:cNvSpPr/>
            <p:nvPr/>
          </p:nvSpPr>
          <p:spPr>
            <a:xfrm>
              <a:off x="10502224" y="5022128"/>
              <a:ext cx="95250" cy="95250"/>
            </a:xfrm>
            <a:custGeom>
              <a:avLst/>
              <a:gdLst>
                <a:gd name="connsiteX0" fmla="*/ 94068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4068" y="26345"/>
                  </a:moveTo>
                  <a:lnTo>
                    <a:pt x="26345" y="93687"/>
                  </a:lnTo>
                  <a:cubicBezTo>
                    <a:pt x="21953" y="98079"/>
                    <a:pt x="14831" y="98079"/>
                    <a:pt x="10438" y="93687"/>
                  </a:cubicBezTo>
                  <a:cubicBezTo>
                    <a:pt x="6046" y="89294"/>
                    <a:pt x="6046" y="82173"/>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40" name="Vapaamuotoinen: Muoto 139">
              <a:extLst>
                <a:ext uri="{FF2B5EF4-FFF2-40B4-BE49-F238E27FC236}">
                  <a16:creationId xmlns:a16="http://schemas.microsoft.com/office/drawing/2014/main" id="{7DD8DB73-E453-42C6-A501-1DAB65AE17CB}"/>
                </a:ext>
              </a:extLst>
            </p:cNvPr>
            <p:cNvSpPr/>
            <p:nvPr/>
          </p:nvSpPr>
          <p:spPr>
            <a:xfrm>
              <a:off x="9960918" y="5020604"/>
              <a:ext cx="95250" cy="95250"/>
            </a:xfrm>
            <a:custGeom>
              <a:avLst/>
              <a:gdLst>
                <a:gd name="connsiteX0" fmla="*/ 93687 w 95250"/>
                <a:gd name="connsiteY0" fmla="*/ 93591 h 95250"/>
                <a:gd name="connsiteX1" fmla="*/ 77792 w 95250"/>
                <a:gd name="connsiteY1" fmla="*/ 93603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685 h 95250"/>
                <a:gd name="connsiteX7" fmla="*/ 93698 w 95250"/>
                <a:gd name="connsiteY7" fmla="*/ 93580 h 95250"/>
                <a:gd name="connsiteX8" fmla="*/ 93687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00" y="97984"/>
                    <a:pt x="82184" y="97989"/>
                    <a:pt x="77792" y="93603"/>
                  </a:cubicBezTo>
                  <a:cubicBezTo>
                    <a:pt x="77788" y="93599"/>
                    <a:pt x="77784" y="93595"/>
                    <a:pt x="77780" y="93591"/>
                  </a:cubicBezTo>
                  <a:lnTo>
                    <a:pt x="10438" y="26345"/>
                  </a:lnTo>
                  <a:cubicBezTo>
                    <a:pt x="6046" y="21953"/>
                    <a:pt x="6046" y="14831"/>
                    <a:pt x="10438" y="10438"/>
                  </a:cubicBezTo>
                  <a:cubicBezTo>
                    <a:pt x="14831" y="6046"/>
                    <a:pt x="21952" y="6046"/>
                    <a:pt x="26345" y="10438"/>
                  </a:cubicBezTo>
                  <a:lnTo>
                    <a:pt x="93687" y="77685"/>
                  </a:lnTo>
                  <a:cubicBezTo>
                    <a:pt x="98079" y="82071"/>
                    <a:pt x="98084" y="89187"/>
                    <a:pt x="93698" y="93580"/>
                  </a:cubicBezTo>
                  <a:cubicBezTo>
                    <a:pt x="93694" y="93584"/>
                    <a:pt x="93690" y="93588"/>
                    <a:pt x="93687" y="93591"/>
                  </a:cubicBezTo>
                </a:path>
              </a:pathLst>
            </a:custGeom>
            <a:solidFill>
              <a:srgbClr val="FFFFFF"/>
            </a:solidFill>
            <a:ln w="9525" cap="flat">
              <a:noFill/>
              <a:prstDash val="solid"/>
              <a:miter/>
            </a:ln>
          </p:spPr>
          <p:txBody>
            <a:bodyPr rtlCol="0" anchor="ctr"/>
            <a:lstStyle/>
            <a:p>
              <a:endParaRPr lang="fi-FI"/>
            </a:p>
          </p:txBody>
        </p:sp>
        <p:sp>
          <p:nvSpPr>
            <p:cNvPr id="141" name="Vapaamuotoinen: Muoto 140">
              <a:extLst>
                <a:ext uri="{FF2B5EF4-FFF2-40B4-BE49-F238E27FC236}">
                  <a16:creationId xmlns:a16="http://schemas.microsoft.com/office/drawing/2014/main" id="{C2F989F3-B98A-43D4-A848-3E5889DBAD19}"/>
                </a:ext>
              </a:extLst>
            </p:cNvPr>
            <p:cNvSpPr/>
            <p:nvPr/>
          </p:nvSpPr>
          <p:spPr>
            <a:xfrm>
              <a:off x="10504224" y="5563815"/>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0" y="98079"/>
                    <a:pt x="82184" y="98085"/>
                    <a:pt x="77792" y="93698"/>
                  </a:cubicBezTo>
                  <a:cubicBezTo>
                    <a:pt x="77788" y="93694"/>
                    <a:pt x="77784" y="93691"/>
                    <a:pt x="77780" y="93687"/>
                  </a:cubicBezTo>
                  <a:lnTo>
                    <a:pt x="10438" y="26345"/>
                  </a:lnTo>
                  <a:cubicBezTo>
                    <a:pt x="6046" y="21952"/>
                    <a:pt x="6046" y="14830"/>
                    <a:pt x="10438" y="10438"/>
                  </a:cubicBezTo>
                  <a:cubicBezTo>
                    <a:pt x="14831" y="6046"/>
                    <a:pt x="21952" y="6046"/>
                    <a:pt x="26345" y="10438"/>
                  </a:cubicBezTo>
                  <a:lnTo>
                    <a:pt x="93687" y="77780"/>
                  </a:lnTo>
                  <a:cubicBezTo>
                    <a:pt x="98079" y="82166"/>
                    <a:pt x="98084" y="89283"/>
                    <a:pt x="93698" y="93675"/>
                  </a:cubicBezTo>
                  <a:cubicBezTo>
                    <a:pt x="93694" y="93679"/>
                    <a:pt x="93690" y="93683"/>
                    <a:pt x="93687" y="93687"/>
                  </a:cubicBezTo>
                </a:path>
              </a:pathLst>
            </a:custGeom>
            <a:solidFill>
              <a:srgbClr val="FFFFFF"/>
            </a:solidFill>
            <a:ln w="9525" cap="flat">
              <a:noFill/>
              <a:prstDash val="solid"/>
              <a:miter/>
            </a:ln>
          </p:spPr>
          <p:txBody>
            <a:bodyPr rtlCol="0" anchor="ctr"/>
            <a:lstStyle/>
            <a:p>
              <a:endParaRPr lang="fi-FI"/>
            </a:p>
          </p:txBody>
        </p:sp>
        <p:sp>
          <p:nvSpPr>
            <p:cNvPr id="142" name="Vapaamuotoinen: Muoto 141">
              <a:extLst>
                <a:ext uri="{FF2B5EF4-FFF2-40B4-BE49-F238E27FC236}">
                  <a16:creationId xmlns:a16="http://schemas.microsoft.com/office/drawing/2014/main" id="{5E7F88FB-AA20-4853-B370-CCD0DD3BFC70}"/>
                </a:ext>
              </a:extLst>
            </p:cNvPr>
            <p:cNvSpPr/>
            <p:nvPr/>
          </p:nvSpPr>
          <p:spPr>
            <a:xfrm>
              <a:off x="6960123" y="934435"/>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861 w 57150"/>
                <a:gd name="connsiteY5" fmla="*/ 34957 h 57150"/>
                <a:gd name="connsiteX6" fmla="*/ 53911 w 57150"/>
                <a:gd name="connsiteY6" fmla="*/ 18383 h 57150"/>
                <a:gd name="connsiteX7" fmla="*/ 51816 w 57150"/>
                <a:gd name="connsiteY7" fmla="*/ 17240 h 57150"/>
                <a:gd name="connsiteX8" fmla="*/ 30670 w 57150"/>
                <a:gd name="connsiteY8" fmla="*/ 771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763"/>
                    <a:pt x="22670" y="14478"/>
                    <a:pt x="18669" y="18383"/>
                  </a:cubicBezTo>
                  <a:cubicBezTo>
                    <a:pt x="14669" y="22289"/>
                    <a:pt x="10858" y="26670"/>
                    <a:pt x="7144" y="30861"/>
                  </a:cubicBezTo>
                  <a:cubicBezTo>
                    <a:pt x="9626" y="38110"/>
                    <a:pt x="12817" y="45097"/>
                    <a:pt x="16669" y="51721"/>
                  </a:cubicBezTo>
                  <a:lnTo>
                    <a:pt x="18097" y="54007"/>
                  </a:lnTo>
                  <a:cubicBezTo>
                    <a:pt x="23292" y="47321"/>
                    <a:pt x="28891" y="40959"/>
                    <a:pt x="34861" y="34957"/>
                  </a:cubicBezTo>
                  <a:cubicBezTo>
                    <a:pt x="40838" y="29017"/>
                    <a:pt x="47202" y="23480"/>
                    <a:pt x="53911" y="18383"/>
                  </a:cubicBezTo>
                  <a:cubicBezTo>
                    <a:pt x="53183" y="18059"/>
                    <a:pt x="52482" y="17677"/>
                    <a:pt x="51816" y="17240"/>
                  </a:cubicBezTo>
                  <a:cubicBezTo>
                    <a:pt x="45100" y="13373"/>
                    <a:pt x="38017" y="10182"/>
                    <a:pt x="30670" y="7715"/>
                  </a:cubicBezTo>
                </a:path>
              </a:pathLst>
            </a:custGeom>
            <a:solidFill>
              <a:srgbClr val="FFFFFF"/>
            </a:solidFill>
            <a:ln w="9525" cap="flat">
              <a:noFill/>
              <a:prstDash val="solid"/>
              <a:miter/>
            </a:ln>
          </p:spPr>
          <p:txBody>
            <a:bodyPr rtlCol="0" anchor="ctr"/>
            <a:lstStyle/>
            <a:p>
              <a:endParaRPr lang="fi-FI"/>
            </a:p>
          </p:txBody>
        </p:sp>
        <p:sp>
          <p:nvSpPr>
            <p:cNvPr id="143" name="Vapaamuotoinen: Muoto 142">
              <a:extLst>
                <a:ext uri="{FF2B5EF4-FFF2-40B4-BE49-F238E27FC236}">
                  <a16:creationId xmlns:a16="http://schemas.microsoft.com/office/drawing/2014/main" id="{4D91CAA7-E9D7-417F-8507-DF9F8175447A}"/>
                </a:ext>
              </a:extLst>
            </p:cNvPr>
            <p:cNvSpPr/>
            <p:nvPr/>
          </p:nvSpPr>
          <p:spPr>
            <a:xfrm>
              <a:off x="7030322" y="1004349"/>
              <a:ext cx="95250" cy="95250"/>
            </a:xfrm>
            <a:custGeom>
              <a:avLst/>
              <a:gdLst>
                <a:gd name="connsiteX0" fmla="*/ 80677 w 95250"/>
                <a:gd name="connsiteY0" fmla="*/ 7144 h 95250"/>
                <a:gd name="connsiteX1" fmla="*/ 80677 w 95250"/>
                <a:gd name="connsiteY1" fmla="*/ 7144 h 95250"/>
                <a:gd name="connsiteX2" fmla="*/ 73247 w 95250"/>
                <a:gd name="connsiteY2" fmla="*/ 18478 h 95250"/>
                <a:gd name="connsiteX3" fmla="*/ 72485 w 95250"/>
                <a:gd name="connsiteY3" fmla="*/ 19526 h 95250"/>
                <a:gd name="connsiteX4" fmla="*/ 70104 w 95250"/>
                <a:gd name="connsiteY4" fmla="*/ 22860 h 95250"/>
                <a:gd name="connsiteX5" fmla="*/ 68390 w 95250"/>
                <a:gd name="connsiteY5" fmla="*/ 25146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389 h 95250"/>
                <a:gd name="connsiteX10" fmla="*/ 7144 w 95250"/>
                <a:gd name="connsiteY10" fmla="*/ 80867 h 95250"/>
                <a:gd name="connsiteX11" fmla="*/ 13335 w 95250"/>
                <a:gd name="connsiteY11" fmla="*/ 83344 h 95250"/>
                <a:gd name="connsiteX12" fmla="*/ 44672 w 95250"/>
                <a:gd name="connsiteY12" fmla="*/ 89630 h 95250"/>
                <a:gd name="connsiteX13" fmla="*/ 77153 w 95250"/>
                <a:gd name="connsiteY13" fmla="*/ 77533 h 95250"/>
                <a:gd name="connsiteX14" fmla="*/ 80677 w 95250"/>
                <a:gd name="connsiteY14" fmla="*/ 7525 h 95250"/>
                <a:gd name="connsiteX15" fmla="*/ 80677 w 95250"/>
                <a:gd name="connsiteY15" fmla="*/ 752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8"/>
                  </a:cubicBezTo>
                  <a:lnTo>
                    <a:pt x="72485" y="19526"/>
                  </a:lnTo>
                  <a:lnTo>
                    <a:pt x="70104" y="22860"/>
                  </a:lnTo>
                  <a:lnTo>
                    <a:pt x="68390" y="25146"/>
                  </a:lnTo>
                  <a:cubicBezTo>
                    <a:pt x="67056" y="26956"/>
                    <a:pt x="65627" y="28670"/>
                    <a:pt x="64199" y="30480"/>
                  </a:cubicBezTo>
                  <a:cubicBezTo>
                    <a:pt x="67628" y="43910"/>
                    <a:pt x="66675" y="54959"/>
                    <a:pt x="60770" y="60865"/>
                  </a:cubicBezTo>
                  <a:lnTo>
                    <a:pt x="60770" y="60865"/>
                  </a:lnTo>
                  <a:cubicBezTo>
                    <a:pt x="55054" y="66580"/>
                    <a:pt x="44005" y="67723"/>
                    <a:pt x="30480" y="64389"/>
                  </a:cubicBezTo>
                  <a:cubicBezTo>
                    <a:pt x="23081" y="70401"/>
                    <a:pt x="15285" y="75906"/>
                    <a:pt x="7144" y="80867"/>
                  </a:cubicBezTo>
                  <a:lnTo>
                    <a:pt x="13335" y="83344"/>
                  </a:lnTo>
                  <a:cubicBezTo>
                    <a:pt x="23328" y="87270"/>
                    <a:pt x="33938" y="89399"/>
                    <a:pt x="44672" y="89630"/>
                  </a:cubicBezTo>
                  <a:cubicBezTo>
                    <a:pt x="56688" y="90144"/>
                    <a:pt x="68401" y="85782"/>
                    <a:pt x="77153" y="77533"/>
                  </a:cubicBezTo>
                  <a:cubicBezTo>
                    <a:pt x="92107" y="62484"/>
                    <a:pt x="93154" y="36671"/>
                    <a:pt x="80677" y="7525"/>
                  </a:cubicBezTo>
                  <a:lnTo>
                    <a:pt x="80677" y="7525"/>
                  </a:lnTo>
                </a:path>
              </a:pathLst>
            </a:custGeom>
            <a:solidFill>
              <a:srgbClr val="FFFFFF"/>
            </a:solidFill>
            <a:ln w="9525" cap="flat">
              <a:noFill/>
              <a:prstDash val="solid"/>
              <a:miter/>
            </a:ln>
          </p:spPr>
          <p:txBody>
            <a:bodyPr rtlCol="0" anchor="ctr"/>
            <a:lstStyle/>
            <a:p>
              <a:endParaRPr lang="fi-FI"/>
            </a:p>
          </p:txBody>
        </p:sp>
        <p:sp>
          <p:nvSpPr>
            <p:cNvPr id="144" name="Vapaamuotoinen: Muoto 143">
              <a:extLst>
                <a:ext uri="{FF2B5EF4-FFF2-40B4-BE49-F238E27FC236}">
                  <a16:creationId xmlns:a16="http://schemas.microsoft.com/office/drawing/2014/main" id="{1C5402CB-66AC-464A-82C0-0E44EE21EA2A}"/>
                </a:ext>
              </a:extLst>
            </p:cNvPr>
            <p:cNvSpPr/>
            <p:nvPr/>
          </p:nvSpPr>
          <p:spPr>
            <a:xfrm>
              <a:off x="6921800" y="1004063"/>
              <a:ext cx="95250" cy="95250"/>
            </a:xfrm>
            <a:custGeom>
              <a:avLst/>
              <a:gdLst>
                <a:gd name="connsiteX0" fmla="*/ 36132 w 95250"/>
                <a:gd name="connsiteY0" fmla="*/ 60960 h 95250"/>
                <a:gd name="connsiteX1" fmla="*/ 32703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6132" y="60960"/>
                  </a:moveTo>
                  <a:cubicBezTo>
                    <a:pt x="30226" y="55150"/>
                    <a:pt x="29274" y="44005"/>
                    <a:pt x="32703" y="30575"/>
                  </a:cubicBezTo>
                  <a:cubicBezTo>
                    <a:pt x="26551" y="23162"/>
                    <a:pt x="20918" y="15332"/>
                    <a:pt x="15844" y="7144"/>
                  </a:cubicBezTo>
                  <a:cubicBezTo>
                    <a:pt x="3271" y="36385"/>
                    <a:pt x="4223" y="62293"/>
                    <a:pt x="19368" y="77438"/>
                  </a:cubicBezTo>
                  <a:cubicBezTo>
                    <a:pt x="34513" y="92583"/>
                    <a:pt x="60325" y="93440"/>
                    <a:pt x="89472" y="80963"/>
                  </a:cubicBezTo>
                  <a:cubicBezTo>
                    <a:pt x="81377" y="75977"/>
                    <a:pt x="73614" y="70473"/>
                    <a:pt x="66231" y="64484"/>
                  </a:cubicBezTo>
                  <a:cubicBezTo>
                    <a:pt x="52801"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145" name="Vapaamuotoinen: Muoto 144">
              <a:extLst>
                <a:ext uri="{FF2B5EF4-FFF2-40B4-BE49-F238E27FC236}">
                  <a16:creationId xmlns:a16="http://schemas.microsoft.com/office/drawing/2014/main" id="{2DE1F20C-5835-4AD3-973F-DEBE2373CC6D}"/>
                </a:ext>
              </a:extLst>
            </p:cNvPr>
            <p:cNvSpPr/>
            <p:nvPr/>
          </p:nvSpPr>
          <p:spPr>
            <a:xfrm>
              <a:off x="6922474" y="896073"/>
              <a:ext cx="200025" cy="180975"/>
            </a:xfrm>
            <a:custGeom>
              <a:avLst/>
              <a:gdLst>
                <a:gd name="connsiteX0" fmla="*/ 178809 w 200025"/>
                <a:gd name="connsiteY0" fmla="*/ 108657 h 180975"/>
                <a:gd name="connsiteX1" fmla="*/ 185000 w 200025"/>
                <a:gd name="connsiteY1" fmla="*/ 19693 h 180975"/>
                <a:gd name="connsiteX2" fmla="*/ 101942 w 200025"/>
                <a:gd name="connsiteY2" fmla="*/ 22360 h 180975"/>
                <a:gd name="connsiteX3" fmla="*/ 18980 w 200025"/>
                <a:gd name="connsiteY3" fmla="*/ 19693 h 180975"/>
                <a:gd name="connsiteX4" fmla="*/ 24695 w 200025"/>
                <a:gd name="connsiteY4" fmla="*/ 107895 h 180975"/>
                <a:gd name="connsiteX5" fmla="*/ 95846 w 200025"/>
                <a:gd name="connsiteY5" fmla="*/ 179428 h 180975"/>
                <a:gd name="connsiteX6" fmla="*/ 97942 w 200025"/>
                <a:gd name="connsiteY6" fmla="*/ 180475 h 180975"/>
                <a:gd name="connsiteX7" fmla="*/ 100704 w 200025"/>
                <a:gd name="connsiteY7" fmla="*/ 181142 h 180975"/>
                <a:gd name="connsiteX8" fmla="*/ 102038 w 200025"/>
                <a:gd name="connsiteY8" fmla="*/ 181142 h 180975"/>
                <a:gd name="connsiteX9" fmla="*/ 108038 w 200025"/>
                <a:gd name="connsiteY9" fmla="*/ 179523 h 180975"/>
                <a:gd name="connsiteX10" fmla="*/ 147662 w 200025"/>
                <a:gd name="connsiteY10" fmla="*/ 148186 h 180975"/>
                <a:gd name="connsiteX11" fmla="*/ 178904 w 200025"/>
                <a:gd name="connsiteY11" fmla="*/ 108562 h 180975"/>
                <a:gd name="connsiteX12" fmla="*/ 102038 w 200025"/>
                <a:gd name="connsiteY12" fmla="*/ 156187 h 180975"/>
                <a:gd name="connsiteX13" fmla="*/ 72891 w 200025"/>
                <a:gd name="connsiteY13" fmla="*/ 132279 h 180975"/>
                <a:gd name="connsiteX14" fmla="*/ 44316 w 200025"/>
                <a:gd name="connsiteY14" fmla="*/ 96370 h 180975"/>
                <a:gd name="connsiteX15" fmla="*/ 34791 w 200025"/>
                <a:gd name="connsiteY15" fmla="*/ 36553 h 180975"/>
                <a:gd name="connsiteX16" fmla="*/ 51079 w 200025"/>
                <a:gd name="connsiteY16" fmla="*/ 31028 h 180975"/>
                <a:gd name="connsiteX17" fmla="*/ 96227 w 200025"/>
                <a:gd name="connsiteY17" fmla="*/ 46649 h 180975"/>
                <a:gd name="connsiteX18" fmla="*/ 96227 w 200025"/>
                <a:gd name="connsiteY18" fmla="*/ 46649 h 180975"/>
                <a:gd name="connsiteX19" fmla="*/ 111563 w 200025"/>
                <a:gd name="connsiteY19" fmla="*/ 57031 h 180975"/>
                <a:gd name="connsiteX20" fmla="*/ 111563 w 200025"/>
                <a:gd name="connsiteY20" fmla="*/ 57031 h 180975"/>
                <a:gd name="connsiteX21" fmla="*/ 124517 w 200025"/>
                <a:gd name="connsiteY21" fmla="*/ 67985 h 180975"/>
                <a:gd name="connsiteX22" fmla="*/ 126231 w 200025"/>
                <a:gd name="connsiteY22" fmla="*/ 69509 h 180975"/>
                <a:gd name="connsiteX23" fmla="*/ 126707 w 200025"/>
                <a:gd name="connsiteY23" fmla="*/ 69509 h 180975"/>
                <a:gd name="connsiteX24" fmla="*/ 130422 w 200025"/>
                <a:gd name="connsiteY24" fmla="*/ 73129 h 180975"/>
                <a:gd name="connsiteX25" fmla="*/ 147281 w 200025"/>
                <a:gd name="connsiteY25" fmla="*/ 92179 h 180975"/>
                <a:gd name="connsiteX26" fmla="*/ 148520 w 200025"/>
                <a:gd name="connsiteY26" fmla="*/ 90559 h 180975"/>
                <a:gd name="connsiteX27" fmla="*/ 158711 w 200025"/>
                <a:gd name="connsiteY27" fmla="*/ 69033 h 180975"/>
                <a:gd name="connsiteX28" fmla="*/ 147186 w 200025"/>
                <a:gd name="connsiteY28" fmla="*/ 56555 h 180975"/>
                <a:gd name="connsiteX29" fmla="*/ 145281 w 200025"/>
                <a:gd name="connsiteY29" fmla="*/ 54745 h 180975"/>
                <a:gd name="connsiteX30" fmla="*/ 141852 w 200025"/>
                <a:gd name="connsiteY30" fmla="*/ 51412 h 180975"/>
                <a:gd name="connsiteX31" fmla="*/ 140042 w 200025"/>
                <a:gd name="connsiteY31" fmla="*/ 49792 h 180975"/>
                <a:gd name="connsiteX32" fmla="*/ 135661 w 200025"/>
                <a:gd name="connsiteY32" fmla="*/ 45887 h 180975"/>
                <a:gd name="connsiteX33" fmla="*/ 135089 w 200025"/>
                <a:gd name="connsiteY33" fmla="*/ 45316 h 180975"/>
                <a:gd name="connsiteX34" fmla="*/ 135089 w 200025"/>
                <a:gd name="connsiteY34" fmla="*/ 45316 h 180975"/>
                <a:gd name="connsiteX35" fmla="*/ 124612 w 200025"/>
                <a:gd name="connsiteY35" fmla="*/ 36934 h 180975"/>
                <a:gd name="connsiteX36" fmla="*/ 168141 w 200025"/>
                <a:gd name="connsiteY36" fmla="*/ 35981 h 180975"/>
                <a:gd name="connsiteX37" fmla="*/ 158616 w 200025"/>
                <a:gd name="connsiteY37" fmla="*/ 96560 h 180975"/>
                <a:gd name="connsiteX38" fmla="*/ 130803 w 200025"/>
                <a:gd name="connsiteY38" fmla="*/ 131707 h 180975"/>
                <a:gd name="connsiteX39" fmla="*/ 101657 w 200025"/>
                <a:gd name="connsiteY39" fmla="*/ 15561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09" y="108657"/>
                  </a:moveTo>
                  <a:cubicBezTo>
                    <a:pt x="200812" y="71986"/>
                    <a:pt x="203193" y="37886"/>
                    <a:pt x="185000" y="19693"/>
                  </a:cubicBezTo>
                  <a:cubicBezTo>
                    <a:pt x="166808" y="1501"/>
                    <a:pt x="136328" y="3691"/>
                    <a:pt x="101942" y="22360"/>
                  </a:cubicBezTo>
                  <a:cubicBezTo>
                    <a:pt x="67557" y="3310"/>
                    <a:pt x="36220" y="2453"/>
                    <a:pt x="18980" y="19693"/>
                  </a:cubicBezTo>
                  <a:cubicBezTo>
                    <a:pt x="1739" y="36934"/>
                    <a:pt x="3073" y="71509"/>
                    <a:pt x="24695" y="107895"/>
                  </a:cubicBezTo>
                  <a:cubicBezTo>
                    <a:pt x="42410" y="137039"/>
                    <a:pt x="66797" y="161557"/>
                    <a:pt x="95846" y="179428"/>
                  </a:cubicBezTo>
                  <a:lnTo>
                    <a:pt x="97942" y="180475"/>
                  </a:lnTo>
                  <a:cubicBezTo>
                    <a:pt x="98824" y="180834"/>
                    <a:pt x="99755" y="181059"/>
                    <a:pt x="100704" y="181142"/>
                  </a:cubicBezTo>
                  <a:lnTo>
                    <a:pt x="102038" y="181142"/>
                  </a:lnTo>
                  <a:cubicBezTo>
                    <a:pt x="104143" y="181125"/>
                    <a:pt x="106210" y="180568"/>
                    <a:pt x="108038" y="179523"/>
                  </a:cubicBezTo>
                  <a:cubicBezTo>
                    <a:pt x="122486" y="170748"/>
                    <a:pt x="135795" y="160223"/>
                    <a:pt x="147662" y="148186"/>
                  </a:cubicBezTo>
                  <a:cubicBezTo>
                    <a:pt x="159698" y="136341"/>
                    <a:pt x="170195" y="123028"/>
                    <a:pt x="178904" y="108562"/>
                  </a:cubicBezTo>
                  <a:moveTo>
                    <a:pt x="102038" y="156187"/>
                  </a:moveTo>
                  <a:cubicBezTo>
                    <a:pt x="91543" y="149217"/>
                    <a:pt x="81778" y="141207"/>
                    <a:pt x="72891" y="132279"/>
                  </a:cubicBezTo>
                  <a:cubicBezTo>
                    <a:pt x="61959" y="121499"/>
                    <a:pt x="52365" y="109443"/>
                    <a:pt x="44316" y="96370"/>
                  </a:cubicBezTo>
                  <a:cubicBezTo>
                    <a:pt x="28981" y="70462"/>
                    <a:pt x="25266" y="46363"/>
                    <a:pt x="34791" y="36553"/>
                  </a:cubicBezTo>
                  <a:cubicBezTo>
                    <a:pt x="39257" y="32597"/>
                    <a:pt x="45128" y="30605"/>
                    <a:pt x="51079" y="31028"/>
                  </a:cubicBezTo>
                  <a:cubicBezTo>
                    <a:pt x="67196" y="32384"/>
                    <a:pt x="82718" y="37754"/>
                    <a:pt x="96227" y="46649"/>
                  </a:cubicBezTo>
                  <a:lnTo>
                    <a:pt x="96227" y="46649"/>
                  </a:lnTo>
                  <a:cubicBezTo>
                    <a:pt x="101541" y="49801"/>
                    <a:pt x="106662" y="53268"/>
                    <a:pt x="111563" y="57031"/>
                  </a:cubicBezTo>
                  <a:lnTo>
                    <a:pt x="111563" y="57031"/>
                  </a:lnTo>
                  <a:cubicBezTo>
                    <a:pt x="115944" y="60460"/>
                    <a:pt x="120326" y="64080"/>
                    <a:pt x="124517" y="67985"/>
                  </a:cubicBezTo>
                  <a:lnTo>
                    <a:pt x="126231" y="69509"/>
                  </a:lnTo>
                  <a:cubicBezTo>
                    <a:pt x="126231" y="69509"/>
                    <a:pt x="126231" y="69509"/>
                    <a:pt x="126707" y="69509"/>
                  </a:cubicBezTo>
                  <a:lnTo>
                    <a:pt x="130422" y="73129"/>
                  </a:lnTo>
                  <a:cubicBezTo>
                    <a:pt x="136449" y="79106"/>
                    <a:pt x="142081" y="85469"/>
                    <a:pt x="147281" y="92179"/>
                  </a:cubicBezTo>
                  <a:lnTo>
                    <a:pt x="148520" y="90559"/>
                  </a:lnTo>
                  <a:cubicBezTo>
                    <a:pt x="152709" y="83786"/>
                    <a:pt x="156127" y="76566"/>
                    <a:pt x="158711" y="69033"/>
                  </a:cubicBezTo>
                  <a:cubicBezTo>
                    <a:pt x="155092" y="64842"/>
                    <a:pt x="151282" y="60651"/>
                    <a:pt x="147186" y="56555"/>
                  </a:cubicBezTo>
                  <a:lnTo>
                    <a:pt x="145281" y="54745"/>
                  </a:lnTo>
                  <a:lnTo>
                    <a:pt x="141852" y="51412"/>
                  </a:lnTo>
                  <a:lnTo>
                    <a:pt x="140042" y="49792"/>
                  </a:lnTo>
                  <a:lnTo>
                    <a:pt x="135661" y="45887"/>
                  </a:lnTo>
                  <a:lnTo>
                    <a:pt x="135089" y="45316"/>
                  </a:lnTo>
                  <a:lnTo>
                    <a:pt x="135089" y="45316"/>
                  </a:lnTo>
                  <a:cubicBezTo>
                    <a:pt x="131660" y="42363"/>
                    <a:pt x="128136" y="39601"/>
                    <a:pt x="124612" y="36934"/>
                  </a:cubicBezTo>
                  <a:cubicBezTo>
                    <a:pt x="143662" y="28837"/>
                    <a:pt x="160331" y="28171"/>
                    <a:pt x="168141" y="35981"/>
                  </a:cubicBezTo>
                  <a:cubicBezTo>
                    <a:pt x="177666" y="45982"/>
                    <a:pt x="174237" y="70271"/>
                    <a:pt x="158616" y="96560"/>
                  </a:cubicBezTo>
                  <a:cubicBezTo>
                    <a:pt x="150807" y="109362"/>
                    <a:pt x="141467" y="121165"/>
                    <a:pt x="130803" y="131707"/>
                  </a:cubicBezTo>
                  <a:cubicBezTo>
                    <a:pt x="121916" y="140636"/>
                    <a:pt x="112151" y="148645"/>
                    <a:pt x="101657" y="155615"/>
                  </a:cubicBezTo>
                </a:path>
              </a:pathLst>
            </a:custGeom>
            <a:solidFill>
              <a:srgbClr val="FFFFFF"/>
            </a:solidFill>
            <a:ln w="9525" cap="flat">
              <a:noFill/>
              <a:prstDash val="solid"/>
              <a:miter/>
            </a:ln>
          </p:spPr>
          <p:txBody>
            <a:bodyPr rtlCol="0" anchor="ctr"/>
            <a:lstStyle/>
            <a:p>
              <a:endParaRPr lang="fi-FI"/>
            </a:p>
          </p:txBody>
        </p:sp>
        <p:sp>
          <p:nvSpPr>
            <p:cNvPr id="146" name="Vapaamuotoinen: Muoto 145">
              <a:extLst>
                <a:ext uri="{FF2B5EF4-FFF2-40B4-BE49-F238E27FC236}">
                  <a16:creationId xmlns:a16="http://schemas.microsoft.com/office/drawing/2014/main" id="{58D70998-63CA-4403-808F-9A5C255AF0FD}"/>
                </a:ext>
              </a:extLst>
            </p:cNvPr>
            <p:cNvSpPr/>
            <p:nvPr/>
          </p:nvSpPr>
          <p:spPr>
            <a:xfrm>
              <a:off x="7242422" y="677680"/>
              <a:ext cx="95250" cy="95250"/>
            </a:xfrm>
            <a:custGeom>
              <a:avLst/>
              <a:gdLst>
                <a:gd name="connsiteX0" fmla="*/ 92510 w 95250"/>
                <a:gd name="connsiteY0" fmla="*/ 26345 h 95250"/>
                <a:gd name="connsiteX1" fmla="*/ 25168 w 95250"/>
                <a:gd name="connsiteY1" fmla="*/ 93687 h 95250"/>
                <a:gd name="connsiteX2" fmla="*/ 9423 w 95250"/>
                <a:gd name="connsiteY2" fmla="*/ 91511 h 95250"/>
                <a:gd name="connsiteX3" fmla="*/ 9547 w 95250"/>
                <a:gd name="connsiteY3" fmla="*/ 77780 h 95250"/>
                <a:gd name="connsiteX4" fmla="*/ 76222 w 95250"/>
                <a:gd name="connsiteY4" fmla="*/ 10438 h 95250"/>
                <a:gd name="connsiteX5" fmla="*/ 92129 w 95250"/>
                <a:gd name="connsiteY5" fmla="*/ 10438 h 95250"/>
                <a:gd name="connsiteX6" fmla="*/ 92129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2510" y="26345"/>
                  </a:moveTo>
                  <a:lnTo>
                    <a:pt x="25168" y="93687"/>
                  </a:lnTo>
                  <a:cubicBezTo>
                    <a:pt x="20219" y="97434"/>
                    <a:pt x="13170" y="96460"/>
                    <a:pt x="9423" y="91511"/>
                  </a:cubicBezTo>
                  <a:cubicBezTo>
                    <a:pt x="6338" y="87438"/>
                    <a:pt x="6390" y="81797"/>
                    <a:pt x="9547" y="77780"/>
                  </a:cubicBezTo>
                  <a:lnTo>
                    <a:pt x="76222" y="10438"/>
                  </a:lnTo>
                  <a:cubicBezTo>
                    <a:pt x="80615" y="6046"/>
                    <a:pt x="87736" y="6046"/>
                    <a:pt x="92129" y="10438"/>
                  </a:cubicBezTo>
                  <a:cubicBezTo>
                    <a:pt x="96521" y="14831"/>
                    <a:pt x="96521" y="21952"/>
                    <a:pt x="92129" y="26345"/>
                  </a:cubicBezTo>
                </a:path>
              </a:pathLst>
            </a:custGeom>
            <a:solidFill>
              <a:srgbClr val="FFFFFF"/>
            </a:solidFill>
            <a:ln w="9525" cap="flat">
              <a:noFill/>
              <a:prstDash val="solid"/>
              <a:miter/>
            </a:ln>
          </p:spPr>
          <p:txBody>
            <a:bodyPr rtlCol="0" anchor="ctr"/>
            <a:lstStyle/>
            <a:p>
              <a:endParaRPr lang="fi-FI"/>
            </a:p>
          </p:txBody>
        </p:sp>
        <p:sp>
          <p:nvSpPr>
            <p:cNvPr id="147" name="Vapaamuotoinen: Muoto 146">
              <a:extLst>
                <a:ext uri="{FF2B5EF4-FFF2-40B4-BE49-F238E27FC236}">
                  <a16:creationId xmlns:a16="http://schemas.microsoft.com/office/drawing/2014/main" id="{537E3D60-7DDC-4609-BF20-5065625AA4E4}"/>
                </a:ext>
              </a:extLst>
            </p:cNvPr>
            <p:cNvSpPr/>
            <p:nvPr/>
          </p:nvSpPr>
          <p:spPr>
            <a:xfrm>
              <a:off x="6699558" y="676156"/>
              <a:ext cx="95250" cy="95250"/>
            </a:xfrm>
            <a:custGeom>
              <a:avLst/>
              <a:gdLst>
                <a:gd name="connsiteX0" fmla="*/ 93687 w 95250"/>
                <a:gd name="connsiteY0" fmla="*/ 93591 h 95250"/>
                <a:gd name="connsiteX1" fmla="*/ 77792 w 95250"/>
                <a:gd name="connsiteY1" fmla="*/ 93603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685 h 95250"/>
                <a:gd name="connsiteX7" fmla="*/ 93698 w 95250"/>
                <a:gd name="connsiteY7" fmla="*/ 93580 h 95250"/>
                <a:gd name="connsiteX8" fmla="*/ 93687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01" y="97984"/>
                    <a:pt x="82184" y="97989"/>
                    <a:pt x="77792" y="93603"/>
                  </a:cubicBezTo>
                  <a:cubicBezTo>
                    <a:pt x="77788" y="93599"/>
                    <a:pt x="77784" y="93595"/>
                    <a:pt x="77780" y="93591"/>
                  </a:cubicBezTo>
                  <a:lnTo>
                    <a:pt x="10438" y="26345"/>
                  </a:lnTo>
                  <a:cubicBezTo>
                    <a:pt x="6046" y="21952"/>
                    <a:pt x="6046" y="14831"/>
                    <a:pt x="10438" y="10438"/>
                  </a:cubicBezTo>
                  <a:cubicBezTo>
                    <a:pt x="14831" y="6046"/>
                    <a:pt x="21952" y="6046"/>
                    <a:pt x="26345" y="10438"/>
                  </a:cubicBezTo>
                  <a:lnTo>
                    <a:pt x="93687" y="77685"/>
                  </a:lnTo>
                  <a:cubicBezTo>
                    <a:pt x="98079" y="82071"/>
                    <a:pt x="98084" y="89187"/>
                    <a:pt x="93698" y="93580"/>
                  </a:cubicBezTo>
                  <a:cubicBezTo>
                    <a:pt x="93694" y="93584"/>
                    <a:pt x="93691" y="93588"/>
                    <a:pt x="93687" y="93591"/>
                  </a:cubicBezTo>
                </a:path>
              </a:pathLst>
            </a:custGeom>
            <a:solidFill>
              <a:srgbClr val="FFFFFF"/>
            </a:solidFill>
            <a:ln w="9525" cap="flat">
              <a:noFill/>
              <a:prstDash val="solid"/>
              <a:miter/>
            </a:ln>
          </p:spPr>
          <p:txBody>
            <a:bodyPr rtlCol="0" anchor="ctr"/>
            <a:lstStyle/>
            <a:p>
              <a:endParaRPr lang="fi-FI"/>
            </a:p>
          </p:txBody>
        </p:sp>
        <p:sp>
          <p:nvSpPr>
            <p:cNvPr id="148" name="Vapaamuotoinen: Muoto 147">
              <a:extLst>
                <a:ext uri="{FF2B5EF4-FFF2-40B4-BE49-F238E27FC236}">
                  <a16:creationId xmlns:a16="http://schemas.microsoft.com/office/drawing/2014/main" id="{88C7A2DF-6E9C-49E5-BE32-38F6F35ABA37}"/>
                </a:ext>
              </a:extLst>
            </p:cNvPr>
            <p:cNvSpPr/>
            <p:nvPr/>
          </p:nvSpPr>
          <p:spPr>
            <a:xfrm>
              <a:off x="7503429" y="1477741"/>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670 w 57150"/>
                <a:gd name="connsiteY8" fmla="*/ 771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763"/>
                    <a:pt x="22669" y="14478"/>
                    <a:pt x="18669" y="18383"/>
                  </a:cubicBezTo>
                  <a:cubicBezTo>
                    <a:pt x="14669" y="22289"/>
                    <a:pt x="10763" y="26575"/>
                    <a:pt x="7144" y="30861"/>
                  </a:cubicBezTo>
                  <a:cubicBezTo>
                    <a:pt x="9626" y="38110"/>
                    <a:pt x="12817" y="45097"/>
                    <a:pt x="16669" y="51721"/>
                  </a:cubicBezTo>
                  <a:lnTo>
                    <a:pt x="18098" y="54007"/>
                  </a:lnTo>
                  <a:cubicBezTo>
                    <a:pt x="23265" y="47299"/>
                    <a:pt x="28865" y="40935"/>
                    <a:pt x="34862" y="34957"/>
                  </a:cubicBezTo>
                  <a:cubicBezTo>
                    <a:pt x="40838" y="29017"/>
                    <a:pt x="47202" y="23480"/>
                    <a:pt x="53912" y="18383"/>
                  </a:cubicBezTo>
                  <a:lnTo>
                    <a:pt x="51816" y="17240"/>
                  </a:lnTo>
                  <a:cubicBezTo>
                    <a:pt x="45120" y="13335"/>
                    <a:pt x="38033" y="10142"/>
                    <a:pt x="30670" y="7715"/>
                  </a:cubicBezTo>
                </a:path>
              </a:pathLst>
            </a:custGeom>
            <a:solidFill>
              <a:srgbClr val="FFFFFF"/>
            </a:solidFill>
            <a:ln w="9525" cap="flat">
              <a:noFill/>
              <a:prstDash val="solid"/>
              <a:miter/>
            </a:ln>
          </p:spPr>
          <p:txBody>
            <a:bodyPr rtlCol="0" anchor="ctr"/>
            <a:lstStyle/>
            <a:p>
              <a:endParaRPr lang="fi-FI"/>
            </a:p>
          </p:txBody>
        </p:sp>
        <p:sp>
          <p:nvSpPr>
            <p:cNvPr id="149" name="Vapaamuotoinen: Muoto 148">
              <a:extLst>
                <a:ext uri="{FF2B5EF4-FFF2-40B4-BE49-F238E27FC236}">
                  <a16:creationId xmlns:a16="http://schemas.microsoft.com/office/drawing/2014/main" id="{75281674-D2A2-4DED-8827-667894D139FB}"/>
                </a:ext>
              </a:extLst>
            </p:cNvPr>
            <p:cNvSpPr/>
            <p:nvPr/>
          </p:nvSpPr>
          <p:spPr>
            <a:xfrm>
              <a:off x="7573533" y="1547655"/>
              <a:ext cx="95250" cy="95250"/>
            </a:xfrm>
            <a:custGeom>
              <a:avLst/>
              <a:gdLst>
                <a:gd name="connsiteX0" fmla="*/ 80772 w 95250"/>
                <a:gd name="connsiteY0" fmla="*/ 7144 h 95250"/>
                <a:gd name="connsiteX1" fmla="*/ 80772 w 95250"/>
                <a:gd name="connsiteY1" fmla="*/ 7144 h 95250"/>
                <a:gd name="connsiteX2" fmla="*/ 73342 w 95250"/>
                <a:gd name="connsiteY2" fmla="*/ 18574 h 95250"/>
                <a:gd name="connsiteX3" fmla="*/ 72580 w 95250"/>
                <a:gd name="connsiteY3" fmla="*/ 19621 h 95250"/>
                <a:gd name="connsiteX4" fmla="*/ 70199 w 95250"/>
                <a:gd name="connsiteY4" fmla="*/ 22860 h 95250"/>
                <a:gd name="connsiteX5" fmla="*/ 68485 w 95250"/>
                <a:gd name="connsiteY5" fmla="*/ 25241 h 95250"/>
                <a:gd name="connsiteX6" fmla="*/ 64294 w 95250"/>
                <a:gd name="connsiteY6" fmla="*/ 30480 h 95250"/>
                <a:gd name="connsiteX7" fmla="*/ 60769 w 95250"/>
                <a:gd name="connsiteY7" fmla="*/ 60960 h 95250"/>
                <a:gd name="connsiteX8" fmla="*/ 60769 w 95250"/>
                <a:gd name="connsiteY8" fmla="*/ 60960 h 95250"/>
                <a:gd name="connsiteX9" fmla="*/ 30480 w 95250"/>
                <a:gd name="connsiteY9" fmla="*/ 64389 h 95250"/>
                <a:gd name="connsiteX10" fmla="*/ 7144 w 95250"/>
                <a:gd name="connsiteY10" fmla="*/ 80963 h 95250"/>
                <a:gd name="connsiteX11" fmla="*/ 13335 w 95250"/>
                <a:gd name="connsiteY11" fmla="*/ 83439 h 95250"/>
                <a:gd name="connsiteX12" fmla="*/ 44672 w 95250"/>
                <a:gd name="connsiteY12" fmla="*/ 89726 h 95250"/>
                <a:gd name="connsiteX13" fmla="*/ 77248 w 95250"/>
                <a:gd name="connsiteY13" fmla="*/ 77343 h 95250"/>
                <a:gd name="connsiteX14" fmla="*/ 80867 w 95250"/>
                <a:gd name="connsiteY14" fmla="*/ 7429 h 95250"/>
                <a:gd name="connsiteX15" fmla="*/ 80867 w 95250"/>
                <a:gd name="connsiteY15" fmla="*/ 742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486" y="11017"/>
                    <a:pt x="76009" y="14827"/>
                    <a:pt x="73342" y="18574"/>
                  </a:cubicBezTo>
                  <a:lnTo>
                    <a:pt x="72580" y="19621"/>
                  </a:lnTo>
                  <a:lnTo>
                    <a:pt x="70199" y="22860"/>
                  </a:lnTo>
                  <a:lnTo>
                    <a:pt x="68485" y="25241"/>
                  </a:lnTo>
                  <a:cubicBezTo>
                    <a:pt x="67151" y="27051"/>
                    <a:pt x="65723" y="28765"/>
                    <a:pt x="64294" y="30480"/>
                  </a:cubicBezTo>
                  <a:cubicBezTo>
                    <a:pt x="67723" y="44005"/>
                    <a:pt x="66770" y="55054"/>
                    <a:pt x="60769" y="60960"/>
                  </a:cubicBezTo>
                  <a:lnTo>
                    <a:pt x="60769" y="60960"/>
                  </a:lnTo>
                  <a:cubicBezTo>
                    <a:pt x="55054" y="66675"/>
                    <a:pt x="44005" y="67818"/>
                    <a:pt x="30480" y="64389"/>
                  </a:cubicBezTo>
                  <a:cubicBezTo>
                    <a:pt x="23106" y="70462"/>
                    <a:pt x="15307" y="76001"/>
                    <a:pt x="7144" y="80963"/>
                  </a:cubicBezTo>
                  <a:lnTo>
                    <a:pt x="13335" y="83439"/>
                  </a:lnTo>
                  <a:cubicBezTo>
                    <a:pt x="23328" y="87366"/>
                    <a:pt x="33938" y="89494"/>
                    <a:pt x="44672" y="89726"/>
                  </a:cubicBezTo>
                  <a:cubicBezTo>
                    <a:pt x="56765" y="90212"/>
                    <a:pt x="68531" y="85739"/>
                    <a:pt x="77248" y="77343"/>
                  </a:cubicBezTo>
                  <a:cubicBezTo>
                    <a:pt x="92297" y="62389"/>
                    <a:pt x="93345" y="36576"/>
                    <a:pt x="80867" y="7429"/>
                  </a:cubicBezTo>
                  <a:lnTo>
                    <a:pt x="80867" y="7429"/>
                  </a:lnTo>
                </a:path>
              </a:pathLst>
            </a:custGeom>
            <a:solidFill>
              <a:srgbClr val="FFFFFF"/>
            </a:solidFill>
            <a:ln w="9525" cap="flat">
              <a:noFill/>
              <a:prstDash val="solid"/>
              <a:miter/>
            </a:ln>
          </p:spPr>
          <p:txBody>
            <a:bodyPr rtlCol="0" anchor="ctr"/>
            <a:lstStyle/>
            <a:p>
              <a:endParaRPr lang="fi-FI"/>
            </a:p>
          </p:txBody>
        </p:sp>
        <p:sp>
          <p:nvSpPr>
            <p:cNvPr id="150" name="Vapaamuotoinen: Muoto 149">
              <a:extLst>
                <a:ext uri="{FF2B5EF4-FFF2-40B4-BE49-F238E27FC236}">
                  <a16:creationId xmlns:a16="http://schemas.microsoft.com/office/drawing/2014/main" id="{1D029E63-440A-4F80-98A1-E939CF56BE19}"/>
                </a:ext>
              </a:extLst>
            </p:cNvPr>
            <p:cNvSpPr/>
            <p:nvPr/>
          </p:nvSpPr>
          <p:spPr>
            <a:xfrm>
              <a:off x="7465392" y="1547369"/>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389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054"/>
                    <a:pt x="28988" y="44005"/>
                    <a:pt x="32417" y="30575"/>
                  </a:cubicBezTo>
                  <a:cubicBezTo>
                    <a:pt x="26364" y="23153"/>
                    <a:pt x="20826" y="15324"/>
                    <a:pt x="15844" y="7144"/>
                  </a:cubicBezTo>
                  <a:cubicBezTo>
                    <a:pt x="3271" y="36385"/>
                    <a:pt x="4223" y="62294"/>
                    <a:pt x="19368" y="77438"/>
                  </a:cubicBezTo>
                  <a:cubicBezTo>
                    <a:pt x="34513" y="92583"/>
                    <a:pt x="60230" y="93440"/>
                    <a:pt x="89472" y="80963"/>
                  </a:cubicBezTo>
                  <a:cubicBezTo>
                    <a:pt x="81323" y="75978"/>
                    <a:pt x="73527" y="70440"/>
                    <a:pt x="66136" y="64389"/>
                  </a:cubicBezTo>
                  <a:cubicBezTo>
                    <a:pt x="52705" y="67818"/>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151" name="Vapaamuotoinen: Muoto 150">
              <a:extLst>
                <a:ext uri="{FF2B5EF4-FFF2-40B4-BE49-F238E27FC236}">
                  <a16:creationId xmlns:a16="http://schemas.microsoft.com/office/drawing/2014/main" id="{1AE43823-108B-4845-9D73-632344CAB262}"/>
                </a:ext>
              </a:extLst>
            </p:cNvPr>
            <p:cNvSpPr/>
            <p:nvPr/>
          </p:nvSpPr>
          <p:spPr>
            <a:xfrm>
              <a:off x="7465783" y="1439345"/>
              <a:ext cx="200025" cy="180975"/>
            </a:xfrm>
            <a:custGeom>
              <a:avLst/>
              <a:gdLst>
                <a:gd name="connsiteX0" fmla="*/ 178807 w 200025"/>
                <a:gd name="connsiteY0" fmla="*/ 108690 h 180975"/>
                <a:gd name="connsiteX1" fmla="*/ 184903 w 200025"/>
                <a:gd name="connsiteY1" fmla="*/ 19727 h 180975"/>
                <a:gd name="connsiteX2" fmla="*/ 101940 w 200025"/>
                <a:gd name="connsiteY2" fmla="*/ 22393 h 180975"/>
                <a:gd name="connsiteX3" fmla="*/ 18977 w 200025"/>
                <a:gd name="connsiteY3" fmla="*/ 19727 h 180975"/>
                <a:gd name="connsiteX4" fmla="*/ 24311 w 200025"/>
                <a:gd name="connsiteY4" fmla="*/ 107833 h 180975"/>
                <a:gd name="connsiteX5" fmla="*/ 95463 w 200025"/>
                <a:gd name="connsiteY5" fmla="*/ 179461 h 180975"/>
                <a:gd name="connsiteX6" fmla="*/ 97463 w 200025"/>
                <a:gd name="connsiteY6" fmla="*/ 180509 h 180975"/>
                <a:gd name="connsiteX7" fmla="*/ 100321 w 200025"/>
                <a:gd name="connsiteY7" fmla="*/ 181175 h 180975"/>
                <a:gd name="connsiteX8" fmla="*/ 101654 w 200025"/>
                <a:gd name="connsiteY8" fmla="*/ 181175 h 180975"/>
                <a:gd name="connsiteX9" fmla="*/ 107655 w 200025"/>
                <a:gd name="connsiteY9" fmla="*/ 179461 h 180975"/>
                <a:gd name="connsiteX10" fmla="*/ 147279 w 200025"/>
                <a:gd name="connsiteY10" fmla="*/ 148219 h 180975"/>
                <a:gd name="connsiteX11" fmla="*/ 178521 w 200025"/>
                <a:gd name="connsiteY11" fmla="*/ 108595 h 180975"/>
                <a:gd name="connsiteX12" fmla="*/ 101654 w 200025"/>
                <a:gd name="connsiteY12" fmla="*/ 156220 h 180975"/>
                <a:gd name="connsiteX13" fmla="*/ 72508 w 200025"/>
                <a:gd name="connsiteY13" fmla="*/ 132217 h 180975"/>
                <a:gd name="connsiteX14" fmla="*/ 43933 w 200025"/>
                <a:gd name="connsiteY14" fmla="*/ 96403 h 180975"/>
                <a:gd name="connsiteX15" fmla="*/ 34408 w 200025"/>
                <a:gd name="connsiteY15" fmla="*/ 36586 h 180975"/>
                <a:gd name="connsiteX16" fmla="*/ 50791 w 200025"/>
                <a:gd name="connsiteY16" fmla="*/ 31061 h 180975"/>
                <a:gd name="connsiteX17" fmla="*/ 95939 w 200025"/>
                <a:gd name="connsiteY17" fmla="*/ 46587 h 180975"/>
                <a:gd name="connsiteX18" fmla="*/ 95939 w 200025"/>
                <a:gd name="connsiteY18" fmla="*/ 46587 h 180975"/>
                <a:gd name="connsiteX19" fmla="*/ 95939 w 200025"/>
                <a:gd name="connsiteY19" fmla="*/ 46587 h 180975"/>
                <a:gd name="connsiteX20" fmla="*/ 111274 w 200025"/>
                <a:gd name="connsiteY20" fmla="*/ 57064 h 180975"/>
                <a:gd name="connsiteX21" fmla="*/ 111274 w 200025"/>
                <a:gd name="connsiteY21" fmla="*/ 57064 h 180975"/>
                <a:gd name="connsiteX22" fmla="*/ 124228 w 200025"/>
                <a:gd name="connsiteY22" fmla="*/ 68018 h 180975"/>
                <a:gd name="connsiteX23" fmla="*/ 125848 w 200025"/>
                <a:gd name="connsiteY23" fmla="*/ 69542 h 180975"/>
                <a:gd name="connsiteX24" fmla="*/ 126419 w 200025"/>
                <a:gd name="connsiteY24" fmla="*/ 69542 h 180975"/>
                <a:gd name="connsiteX25" fmla="*/ 130134 w 200025"/>
                <a:gd name="connsiteY25" fmla="*/ 73162 h 180975"/>
                <a:gd name="connsiteX26" fmla="*/ 146898 w 200025"/>
                <a:gd name="connsiteY26" fmla="*/ 92212 h 180975"/>
                <a:gd name="connsiteX27" fmla="*/ 147946 w 200025"/>
                <a:gd name="connsiteY27" fmla="*/ 90593 h 180975"/>
                <a:gd name="connsiteX28" fmla="*/ 158137 w 200025"/>
                <a:gd name="connsiteY28" fmla="*/ 69066 h 180975"/>
                <a:gd name="connsiteX29" fmla="*/ 146612 w 200025"/>
                <a:gd name="connsiteY29" fmla="*/ 56588 h 180975"/>
                <a:gd name="connsiteX30" fmla="*/ 144707 w 200025"/>
                <a:gd name="connsiteY30" fmla="*/ 54779 h 180975"/>
                <a:gd name="connsiteX31" fmla="*/ 141278 w 200025"/>
                <a:gd name="connsiteY31" fmla="*/ 51445 h 180975"/>
                <a:gd name="connsiteX32" fmla="*/ 139468 w 200025"/>
                <a:gd name="connsiteY32" fmla="*/ 49826 h 180975"/>
                <a:gd name="connsiteX33" fmla="*/ 135087 w 200025"/>
                <a:gd name="connsiteY33" fmla="*/ 45920 h 180975"/>
                <a:gd name="connsiteX34" fmla="*/ 134515 w 200025"/>
                <a:gd name="connsiteY34" fmla="*/ 45349 h 180975"/>
                <a:gd name="connsiteX35" fmla="*/ 134515 w 200025"/>
                <a:gd name="connsiteY35" fmla="*/ 45349 h 180975"/>
                <a:gd name="connsiteX36" fmla="*/ 124133 w 200025"/>
                <a:gd name="connsiteY36" fmla="*/ 36967 h 180975"/>
                <a:gd name="connsiteX37" fmla="*/ 167662 w 200025"/>
                <a:gd name="connsiteY37" fmla="*/ 36014 h 180975"/>
                <a:gd name="connsiteX38" fmla="*/ 158137 w 200025"/>
                <a:gd name="connsiteY38" fmla="*/ 96593 h 180975"/>
                <a:gd name="connsiteX39" fmla="*/ 130324 w 200025"/>
                <a:gd name="connsiteY39" fmla="*/ 131645 h 180975"/>
                <a:gd name="connsiteX40" fmla="*/ 101178 w 200025"/>
                <a:gd name="connsiteY40" fmla="*/ 15564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07" y="108690"/>
                  </a:moveTo>
                  <a:cubicBezTo>
                    <a:pt x="200809" y="72019"/>
                    <a:pt x="203191" y="37919"/>
                    <a:pt x="184903" y="19727"/>
                  </a:cubicBezTo>
                  <a:cubicBezTo>
                    <a:pt x="166615" y="1534"/>
                    <a:pt x="136325" y="3629"/>
                    <a:pt x="101940" y="22393"/>
                  </a:cubicBezTo>
                  <a:cubicBezTo>
                    <a:pt x="67555" y="3343"/>
                    <a:pt x="36122" y="2486"/>
                    <a:pt x="18977" y="19727"/>
                  </a:cubicBezTo>
                  <a:cubicBezTo>
                    <a:pt x="1832" y="36967"/>
                    <a:pt x="3070" y="71162"/>
                    <a:pt x="24311" y="107833"/>
                  </a:cubicBezTo>
                  <a:cubicBezTo>
                    <a:pt x="41989" y="137032"/>
                    <a:pt x="66382" y="161589"/>
                    <a:pt x="95463" y="179461"/>
                  </a:cubicBezTo>
                  <a:lnTo>
                    <a:pt x="97463" y="180509"/>
                  </a:lnTo>
                  <a:cubicBezTo>
                    <a:pt x="98392" y="180821"/>
                    <a:pt x="99349" y="181044"/>
                    <a:pt x="100321" y="181175"/>
                  </a:cubicBezTo>
                  <a:lnTo>
                    <a:pt x="101654" y="181175"/>
                  </a:lnTo>
                  <a:cubicBezTo>
                    <a:pt x="103774" y="181167"/>
                    <a:pt x="105850" y="180573"/>
                    <a:pt x="107655" y="179461"/>
                  </a:cubicBezTo>
                  <a:cubicBezTo>
                    <a:pt x="122089" y="170703"/>
                    <a:pt x="135396" y="160211"/>
                    <a:pt x="147279" y="148219"/>
                  </a:cubicBezTo>
                  <a:cubicBezTo>
                    <a:pt x="159287" y="136350"/>
                    <a:pt x="169781" y="123041"/>
                    <a:pt x="178521" y="108595"/>
                  </a:cubicBezTo>
                  <a:moveTo>
                    <a:pt x="101654" y="156220"/>
                  </a:moveTo>
                  <a:cubicBezTo>
                    <a:pt x="91137" y="149245"/>
                    <a:pt x="81369" y="141202"/>
                    <a:pt x="72508" y="132217"/>
                  </a:cubicBezTo>
                  <a:cubicBezTo>
                    <a:pt x="61556" y="121490"/>
                    <a:pt x="51960" y="109463"/>
                    <a:pt x="43933" y="96403"/>
                  </a:cubicBezTo>
                  <a:cubicBezTo>
                    <a:pt x="28597" y="70495"/>
                    <a:pt x="24883" y="46397"/>
                    <a:pt x="34408" y="36586"/>
                  </a:cubicBezTo>
                  <a:cubicBezTo>
                    <a:pt x="38919" y="32643"/>
                    <a:pt x="44813" y="30656"/>
                    <a:pt x="50791" y="31061"/>
                  </a:cubicBezTo>
                  <a:cubicBezTo>
                    <a:pt x="66890" y="32436"/>
                    <a:pt x="82399" y="37769"/>
                    <a:pt x="95939" y="46587"/>
                  </a:cubicBezTo>
                  <a:cubicBezTo>
                    <a:pt x="95939" y="46587"/>
                    <a:pt x="95463" y="46587"/>
                    <a:pt x="95939" y="46587"/>
                  </a:cubicBezTo>
                  <a:cubicBezTo>
                    <a:pt x="96415" y="46587"/>
                    <a:pt x="95939" y="46587"/>
                    <a:pt x="95939" y="46587"/>
                  </a:cubicBezTo>
                  <a:cubicBezTo>
                    <a:pt x="100797" y="49635"/>
                    <a:pt x="106512" y="53350"/>
                    <a:pt x="111274" y="57064"/>
                  </a:cubicBezTo>
                  <a:lnTo>
                    <a:pt x="111274" y="57064"/>
                  </a:lnTo>
                  <a:cubicBezTo>
                    <a:pt x="115656" y="60398"/>
                    <a:pt x="119942" y="64113"/>
                    <a:pt x="124228" y="68018"/>
                  </a:cubicBezTo>
                  <a:cubicBezTo>
                    <a:pt x="124813" y="68476"/>
                    <a:pt x="125355" y="68986"/>
                    <a:pt x="125848" y="69542"/>
                  </a:cubicBezTo>
                  <a:lnTo>
                    <a:pt x="126419" y="69542"/>
                  </a:lnTo>
                  <a:lnTo>
                    <a:pt x="130134" y="73162"/>
                  </a:lnTo>
                  <a:cubicBezTo>
                    <a:pt x="136157" y="79116"/>
                    <a:pt x="141758" y="85481"/>
                    <a:pt x="146898" y="92212"/>
                  </a:cubicBezTo>
                  <a:cubicBezTo>
                    <a:pt x="147280" y="91694"/>
                    <a:pt x="147630" y="91153"/>
                    <a:pt x="147946" y="90593"/>
                  </a:cubicBezTo>
                  <a:cubicBezTo>
                    <a:pt x="152117" y="83810"/>
                    <a:pt x="155535" y="76592"/>
                    <a:pt x="158137" y="69066"/>
                  </a:cubicBezTo>
                  <a:cubicBezTo>
                    <a:pt x="154518" y="64875"/>
                    <a:pt x="150708" y="60684"/>
                    <a:pt x="146612" y="56588"/>
                  </a:cubicBezTo>
                  <a:lnTo>
                    <a:pt x="144707" y="54779"/>
                  </a:lnTo>
                  <a:lnTo>
                    <a:pt x="141278" y="51445"/>
                  </a:lnTo>
                  <a:lnTo>
                    <a:pt x="139468" y="49826"/>
                  </a:lnTo>
                  <a:lnTo>
                    <a:pt x="135087" y="45920"/>
                  </a:lnTo>
                  <a:lnTo>
                    <a:pt x="134515" y="45349"/>
                  </a:lnTo>
                  <a:lnTo>
                    <a:pt x="134515" y="45349"/>
                  </a:lnTo>
                  <a:cubicBezTo>
                    <a:pt x="131182" y="42396"/>
                    <a:pt x="127657" y="39634"/>
                    <a:pt x="124133" y="36967"/>
                  </a:cubicBezTo>
                  <a:cubicBezTo>
                    <a:pt x="143183" y="28871"/>
                    <a:pt x="159852" y="28204"/>
                    <a:pt x="167662" y="36014"/>
                  </a:cubicBezTo>
                  <a:cubicBezTo>
                    <a:pt x="177187" y="45539"/>
                    <a:pt x="173758" y="70304"/>
                    <a:pt x="158137" y="96593"/>
                  </a:cubicBezTo>
                  <a:cubicBezTo>
                    <a:pt x="150320" y="109360"/>
                    <a:pt x="140980" y="121130"/>
                    <a:pt x="130324" y="131645"/>
                  </a:cubicBezTo>
                  <a:cubicBezTo>
                    <a:pt x="121463" y="140630"/>
                    <a:pt x="111695" y="148674"/>
                    <a:pt x="101178" y="155648"/>
                  </a:cubicBezTo>
                </a:path>
              </a:pathLst>
            </a:custGeom>
            <a:solidFill>
              <a:srgbClr val="FFFFFF"/>
            </a:solidFill>
            <a:ln w="9525" cap="flat">
              <a:noFill/>
              <a:prstDash val="solid"/>
              <a:miter/>
            </a:ln>
          </p:spPr>
          <p:txBody>
            <a:bodyPr rtlCol="0" anchor="ctr"/>
            <a:lstStyle/>
            <a:p>
              <a:endParaRPr lang="fi-FI"/>
            </a:p>
          </p:txBody>
        </p:sp>
        <p:sp>
          <p:nvSpPr>
            <p:cNvPr id="152" name="Vapaamuotoinen: Muoto 151">
              <a:extLst>
                <a:ext uri="{FF2B5EF4-FFF2-40B4-BE49-F238E27FC236}">
                  <a16:creationId xmlns:a16="http://schemas.microsoft.com/office/drawing/2014/main" id="{5A740E39-3550-402B-9181-2232502DA397}"/>
                </a:ext>
              </a:extLst>
            </p:cNvPr>
            <p:cNvSpPr/>
            <p:nvPr/>
          </p:nvSpPr>
          <p:spPr>
            <a:xfrm>
              <a:off x="7784470" y="1220986"/>
              <a:ext cx="95250" cy="95250"/>
            </a:xfrm>
            <a:custGeom>
              <a:avLst/>
              <a:gdLst>
                <a:gd name="connsiteX0" fmla="*/ 93768 w 95250"/>
                <a:gd name="connsiteY0" fmla="*/ 26345 h 95250"/>
                <a:gd name="connsiteX1" fmla="*/ 26426 w 95250"/>
                <a:gd name="connsiteY1" fmla="*/ 93687 h 95250"/>
                <a:gd name="connsiteX2" fmla="*/ 10472 w 95250"/>
                <a:gd name="connsiteY2" fmla="*/ 93734 h 95250"/>
                <a:gd name="connsiteX3" fmla="*/ 10424 w 95250"/>
                <a:gd name="connsiteY3" fmla="*/ 77780 h 95250"/>
                <a:gd name="connsiteX4" fmla="*/ 77766 w 95250"/>
                <a:gd name="connsiteY4" fmla="*/ 10438 h 95250"/>
                <a:gd name="connsiteX5" fmla="*/ 93673 w 95250"/>
                <a:gd name="connsiteY5" fmla="*/ 10438 h 95250"/>
                <a:gd name="connsiteX6" fmla="*/ 93673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768" y="26345"/>
                  </a:moveTo>
                  <a:lnTo>
                    <a:pt x="26426" y="93687"/>
                  </a:lnTo>
                  <a:cubicBezTo>
                    <a:pt x="22034" y="98106"/>
                    <a:pt x="14891" y="98127"/>
                    <a:pt x="10472" y="93734"/>
                  </a:cubicBezTo>
                  <a:cubicBezTo>
                    <a:pt x="6053" y="89342"/>
                    <a:pt x="6032" y="82199"/>
                    <a:pt x="10424" y="77780"/>
                  </a:cubicBezTo>
                  <a:lnTo>
                    <a:pt x="77766" y="10438"/>
                  </a:lnTo>
                  <a:cubicBezTo>
                    <a:pt x="82159" y="6046"/>
                    <a:pt x="89280" y="6046"/>
                    <a:pt x="93673" y="10438"/>
                  </a:cubicBezTo>
                  <a:cubicBezTo>
                    <a:pt x="98065" y="14831"/>
                    <a:pt x="98065" y="21952"/>
                    <a:pt x="93673" y="26345"/>
                  </a:cubicBezTo>
                </a:path>
              </a:pathLst>
            </a:custGeom>
            <a:solidFill>
              <a:srgbClr val="FFFFFF"/>
            </a:solidFill>
            <a:ln w="9525" cap="flat">
              <a:noFill/>
              <a:prstDash val="solid"/>
              <a:miter/>
            </a:ln>
          </p:spPr>
          <p:txBody>
            <a:bodyPr rtlCol="0" anchor="ctr"/>
            <a:lstStyle/>
            <a:p>
              <a:endParaRPr lang="fi-FI"/>
            </a:p>
          </p:txBody>
        </p:sp>
        <p:sp>
          <p:nvSpPr>
            <p:cNvPr id="153" name="Vapaamuotoinen: Muoto 152">
              <a:extLst>
                <a:ext uri="{FF2B5EF4-FFF2-40B4-BE49-F238E27FC236}">
                  <a16:creationId xmlns:a16="http://schemas.microsoft.com/office/drawing/2014/main" id="{C857406A-551C-4F86-A8B5-BE6DAFD18531}"/>
                </a:ext>
              </a:extLst>
            </p:cNvPr>
            <p:cNvSpPr/>
            <p:nvPr/>
          </p:nvSpPr>
          <p:spPr>
            <a:xfrm>
              <a:off x="7243404" y="1219958"/>
              <a:ext cx="95250" cy="95250"/>
            </a:xfrm>
            <a:custGeom>
              <a:avLst/>
              <a:gdLst>
                <a:gd name="connsiteX0" fmla="*/ 93051 w 95250"/>
                <a:gd name="connsiteY0" fmla="*/ 93096 h 95250"/>
                <a:gd name="connsiteX1" fmla="*/ 77156 w 95250"/>
                <a:gd name="connsiteY1" fmla="*/ 93107 h 95250"/>
                <a:gd name="connsiteX2" fmla="*/ 77145 w 95250"/>
                <a:gd name="connsiteY2" fmla="*/ 93096 h 95250"/>
                <a:gd name="connsiteX3" fmla="*/ 9898 w 95250"/>
                <a:gd name="connsiteY3" fmla="*/ 25754 h 95250"/>
                <a:gd name="connsiteX4" fmla="*/ 11013 w 95250"/>
                <a:gd name="connsiteY4" fmla="*/ 9898 h 95250"/>
                <a:gd name="connsiteX5" fmla="*/ 25805 w 95250"/>
                <a:gd name="connsiteY5" fmla="*/ 9942 h 95250"/>
                <a:gd name="connsiteX6" fmla="*/ 93051 w 95250"/>
                <a:gd name="connsiteY6" fmla="*/ 77189 h 95250"/>
                <a:gd name="connsiteX7" fmla="*/ 93198 w 95250"/>
                <a:gd name="connsiteY7" fmla="*/ 92949 h 95250"/>
                <a:gd name="connsiteX8" fmla="*/ 93051 w 95250"/>
                <a:gd name="connsiteY8" fmla="*/ 930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051" y="93096"/>
                  </a:moveTo>
                  <a:cubicBezTo>
                    <a:pt x="88665" y="97488"/>
                    <a:pt x="81549" y="97493"/>
                    <a:pt x="77156" y="93107"/>
                  </a:cubicBezTo>
                  <a:cubicBezTo>
                    <a:pt x="77152" y="93103"/>
                    <a:pt x="77149" y="93100"/>
                    <a:pt x="77145" y="93096"/>
                  </a:cubicBezTo>
                  <a:lnTo>
                    <a:pt x="9898" y="25754"/>
                  </a:lnTo>
                  <a:cubicBezTo>
                    <a:pt x="5827" y="21068"/>
                    <a:pt x="6326" y="13969"/>
                    <a:pt x="11013" y="9898"/>
                  </a:cubicBezTo>
                  <a:cubicBezTo>
                    <a:pt x="15260" y="6209"/>
                    <a:pt x="21580" y="6228"/>
                    <a:pt x="25805" y="9942"/>
                  </a:cubicBezTo>
                  <a:lnTo>
                    <a:pt x="93051" y="77189"/>
                  </a:lnTo>
                  <a:cubicBezTo>
                    <a:pt x="97444" y="81500"/>
                    <a:pt x="97510" y="88556"/>
                    <a:pt x="93198" y="92949"/>
                  </a:cubicBezTo>
                  <a:cubicBezTo>
                    <a:pt x="93150" y="92998"/>
                    <a:pt x="93101" y="93047"/>
                    <a:pt x="93051" y="93096"/>
                  </a:cubicBezTo>
                </a:path>
              </a:pathLst>
            </a:custGeom>
            <a:solidFill>
              <a:srgbClr val="FFFFFF"/>
            </a:solidFill>
            <a:ln w="9525" cap="flat">
              <a:noFill/>
              <a:prstDash val="solid"/>
              <a:miter/>
            </a:ln>
          </p:spPr>
          <p:txBody>
            <a:bodyPr rtlCol="0" anchor="ctr"/>
            <a:lstStyle/>
            <a:p>
              <a:endParaRPr lang="fi-FI"/>
            </a:p>
          </p:txBody>
        </p:sp>
        <p:sp>
          <p:nvSpPr>
            <p:cNvPr id="154" name="Vapaamuotoinen: Muoto 153">
              <a:extLst>
                <a:ext uri="{FF2B5EF4-FFF2-40B4-BE49-F238E27FC236}">
                  <a16:creationId xmlns:a16="http://schemas.microsoft.com/office/drawing/2014/main" id="{817D0A7F-9F8E-4BEE-B1EC-29FD39F80B7E}"/>
                </a:ext>
              </a:extLst>
            </p:cNvPr>
            <p:cNvSpPr/>
            <p:nvPr/>
          </p:nvSpPr>
          <p:spPr>
            <a:xfrm>
              <a:off x="7786170" y="1762673"/>
              <a:ext cx="95250" cy="95250"/>
            </a:xfrm>
            <a:custGeom>
              <a:avLst/>
              <a:gdLst>
                <a:gd name="connsiteX0" fmla="*/ 93591 w 95250"/>
                <a:gd name="connsiteY0" fmla="*/ 93687 h 95250"/>
                <a:gd name="connsiteX1" fmla="*/ 77696 w 95250"/>
                <a:gd name="connsiteY1" fmla="*/ 93698 h 95250"/>
                <a:gd name="connsiteX2" fmla="*/ 77685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780 h 95250"/>
                <a:gd name="connsiteX7" fmla="*/ 93603 w 95250"/>
                <a:gd name="connsiteY7" fmla="*/ 93675 h 95250"/>
                <a:gd name="connsiteX8" fmla="*/ 93591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687"/>
                  </a:moveTo>
                  <a:cubicBezTo>
                    <a:pt x="89205" y="98079"/>
                    <a:pt x="82089" y="98084"/>
                    <a:pt x="77696" y="93698"/>
                  </a:cubicBezTo>
                  <a:cubicBezTo>
                    <a:pt x="77692" y="93694"/>
                    <a:pt x="77689" y="93691"/>
                    <a:pt x="77685" y="93687"/>
                  </a:cubicBezTo>
                  <a:lnTo>
                    <a:pt x="10438" y="26345"/>
                  </a:lnTo>
                  <a:cubicBezTo>
                    <a:pt x="6046" y="21952"/>
                    <a:pt x="6046" y="14831"/>
                    <a:pt x="10438" y="10438"/>
                  </a:cubicBezTo>
                  <a:cubicBezTo>
                    <a:pt x="14831" y="6046"/>
                    <a:pt x="21952" y="6046"/>
                    <a:pt x="26345" y="10438"/>
                  </a:cubicBezTo>
                  <a:lnTo>
                    <a:pt x="93591" y="77780"/>
                  </a:lnTo>
                  <a:cubicBezTo>
                    <a:pt x="97984" y="82166"/>
                    <a:pt x="97989" y="89282"/>
                    <a:pt x="93603" y="93675"/>
                  </a:cubicBezTo>
                  <a:cubicBezTo>
                    <a:pt x="93599" y="93679"/>
                    <a:pt x="93595" y="93683"/>
                    <a:pt x="93591" y="93687"/>
                  </a:cubicBezTo>
                </a:path>
              </a:pathLst>
            </a:custGeom>
            <a:solidFill>
              <a:srgbClr val="FFFFFF"/>
            </a:solidFill>
            <a:ln w="9525" cap="flat">
              <a:noFill/>
              <a:prstDash val="solid"/>
              <a:miter/>
            </a:ln>
          </p:spPr>
          <p:txBody>
            <a:bodyPr rtlCol="0" anchor="ctr"/>
            <a:lstStyle/>
            <a:p>
              <a:endParaRPr lang="fi-FI"/>
            </a:p>
          </p:txBody>
        </p:sp>
        <p:sp>
          <p:nvSpPr>
            <p:cNvPr id="155" name="Vapaamuotoinen: Muoto 154">
              <a:extLst>
                <a:ext uri="{FF2B5EF4-FFF2-40B4-BE49-F238E27FC236}">
                  <a16:creationId xmlns:a16="http://schemas.microsoft.com/office/drawing/2014/main" id="{A842E989-FB1E-45C7-AED1-E3876EF86EF9}"/>
                </a:ext>
              </a:extLst>
            </p:cNvPr>
            <p:cNvSpPr/>
            <p:nvPr/>
          </p:nvSpPr>
          <p:spPr>
            <a:xfrm>
              <a:off x="8046735" y="2021047"/>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02 w 57150"/>
                <a:gd name="connsiteY4" fmla="*/ 53912 h 57150"/>
                <a:gd name="connsiteX5" fmla="*/ 34862 w 57150"/>
                <a:gd name="connsiteY5" fmla="*/ 34862 h 57150"/>
                <a:gd name="connsiteX6" fmla="*/ 53912 w 57150"/>
                <a:gd name="connsiteY6" fmla="*/ 18288 h 57150"/>
                <a:gd name="connsiteX7" fmla="*/ 51816 w 57150"/>
                <a:gd name="connsiteY7" fmla="*/ 17145 h 57150"/>
                <a:gd name="connsiteX8" fmla="*/ 30671 w 57150"/>
                <a:gd name="connsiteY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478"/>
                    <a:pt x="18669" y="18383"/>
                  </a:cubicBezTo>
                  <a:cubicBezTo>
                    <a:pt x="14764" y="22289"/>
                    <a:pt x="10763" y="26575"/>
                    <a:pt x="7144" y="30861"/>
                  </a:cubicBezTo>
                  <a:cubicBezTo>
                    <a:pt x="9546" y="38142"/>
                    <a:pt x="12740" y="45137"/>
                    <a:pt x="16669" y="51721"/>
                  </a:cubicBezTo>
                  <a:cubicBezTo>
                    <a:pt x="17057" y="52484"/>
                    <a:pt x="17502" y="53217"/>
                    <a:pt x="18002" y="53912"/>
                  </a:cubicBezTo>
                  <a:cubicBezTo>
                    <a:pt x="23225" y="47221"/>
                    <a:pt x="28856" y="40859"/>
                    <a:pt x="34862" y="34862"/>
                  </a:cubicBezTo>
                  <a:cubicBezTo>
                    <a:pt x="40836" y="28920"/>
                    <a:pt x="47200" y="23383"/>
                    <a:pt x="53912" y="18288"/>
                  </a:cubicBezTo>
                  <a:lnTo>
                    <a:pt x="51816" y="17145"/>
                  </a:lnTo>
                  <a:cubicBezTo>
                    <a:pt x="45150" y="13057"/>
                    <a:pt x="38060" y="9704"/>
                    <a:pt x="30671" y="7144"/>
                  </a:cubicBezTo>
                </a:path>
              </a:pathLst>
            </a:custGeom>
            <a:solidFill>
              <a:srgbClr val="FFFFFF"/>
            </a:solidFill>
            <a:ln w="9525" cap="flat">
              <a:noFill/>
              <a:prstDash val="solid"/>
              <a:miter/>
            </a:ln>
          </p:spPr>
          <p:txBody>
            <a:bodyPr rtlCol="0" anchor="ctr"/>
            <a:lstStyle/>
            <a:p>
              <a:endParaRPr lang="fi-FI"/>
            </a:p>
          </p:txBody>
        </p:sp>
        <p:sp>
          <p:nvSpPr>
            <p:cNvPr id="156" name="Vapaamuotoinen: Muoto 155">
              <a:extLst>
                <a:ext uri="{FF2B5EF4-FFF2-40B4-BE49-F238E27FC236}">
                  <a16:creationId xmlns:a16="http://schemas.microsoft.com/office/drawing/2014/main" id="{4461F6BF-2826-4B66-8B76-5D1EC889C82C}"/>
                </a:ext>
              </a:extLst>
            </p:cNvPr>
            <p:cNvSpPr/>
            <p:nvPr/>
          </p:nvSpPr>
          <p:spPr>
            <a:xfrm>
              <a:off x="8116839" y="2090579"/>
              <a:ext cx="95250" cy="95250"/>
            </a:xfrm>
            <a:custGeom>
              <a:avLst/>
              <a:gdLst>
                <a:gd name="connsiteX0" fmla="*/ 80772 w 95250"/>
                <a:gd name="connsiteY0" fmla="*/ 7525 h 95250"/>
                <a:gd name="connsiteX1" fmla="*/ 80772 w 95250"/>
                <a:gd name="connsiteY1" fmla="*/ 7525 h 95250"/>
                <a:gd name="connsiteX2" fmla="*/ 73342 w 95250"/>
                <a:gd name="connsiteY2" fmla="*/ 18955 h 95250"/>
                <a:gd name="connsiteX3" fmla="*/ 72580 w 95250"/>
                <a:gd name="connsiteY3" fmla="*/ 20003 h 95250"/>
                <a:gd name="connsiteX4" fmla="*/ 70199 w 95250"/>
                <a:gd name="connsiteY4" fmla="*/ 23241 h 95250"/>
                <a:gd name="connsiteX5" fmla="*/ 68485 w 95250"/>
                <a:gd name="connsiteY5" fmla="*/ 25622 h 95250"/>
                <a:gd name="connsiteX6" fmla="*/ 64294 w 95250"/>
                <a:gd name="connsiteY6" fmla="*/ 30861 h 95250"/>
                <a:gd name="connsiteX7" fmla="*/ 60769 w 95250"/>
                <a:gd name="connsiteY7" fmla="*/ 61341 h 95250"/>
                <a:gd name="connsiteX8" fmla="*/ 60769 w 95250"/>
                <a:gd name="connsiteY8" fmla="*/ 61341 h 95250"/>
                <a:gd name="connsiteX9" fmla="*/ 30480 w 95250"/>
                <a:gd name="connsiteY9" fmla="*/ 64770 h 95250"/>
                <a:gd name="connsiteX10" fmla="*/ 7144 w 95250"/>
                <a:gd name="connsiteY10" fmla="*/ 81344 h 95250"/>
                <a:gd name="connsiteX11" fmla="*/ 13335 w 95250"/>
                <a:gd name="connsiteY11" fmla="*/ 83820 h 95250"/>
                <a:gd name="connsiteX12" fmla="*/ 44577 w 95250"/>
                <a:gd name="connsiteY12" fmla="*/ 90011 h 95250"/>
                <a:gd name="connsiteX13" fmla="*/ 77152 w 95250"/>
                <a:gd name="connsiteY13" fmla="*/ 77152 h 95250"/>
                <a:gd name="connsiteX14" fmla="*/ 80772 w 95250"/>
                <a:gd name="connsiteY14" fmla="*/ 7144 h 95250"/>
                <a:gd name="connsiteX15" fmla="*/ 80772 w 95250"/>
                <a:gd name="connsiteY15" fmla="*/ 714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525"/>
                  </a:moveTo>
                  <a:lnTo>
                    <a:pt x="80772" y="7525"/>
                  </a:lnTo>
                  <a:cubicBezTo>
                    <a:pt x="78391" y="11430"/>
                    <a:pt x="75914" y="15145"/>
                    <a:pt x="73342" y="18955"/>
                  </a:cubicBezTo>
                  <a:cubicBezTo>
                    <a:pt x="73065" y="19286"/>
                    <a:pt x="72810" y="19636"/>
                    <a:pt x="72580" y="20003"/>
                  </a:cubicBezTo>
                  <a:lnTo>
                    <a:pt x="70199" y="23241"/>
                  </a:lnTo>
                  <a:lnTo>
                    <a:pt x="68485" y="25622"/>
                  </a:lnTo>
                  <a:lnTo>
                    <a:pt x="64294" y="30861"/>
                  </a:lnTo>
                  <a:cubicBezTo>
                    <a:pt x="67723" y="44387"/>
                    <a:pt x="66770" y="55340"/>
                    <a:pt x="60769" y="61341"/>
                  </a:cubicBezTo>
                  <a:lnTo>
                    <a:pt x="60769" y="61341"/>
                  </a:lnTo>
                  <a:cubicBezTo>
                    <a:pt x="54959" y="67056"/>
                    <a:pt x="44005" y="68199"/>
                    <a:pt x="30480" y="64770"/>
                  </a:cubicBezTo>
                  <a:cubicBezTo>
                    <a:pt x="23089" y="70821"/>
                    <a:pt x="15292" y="76359"/>
                    <a:pt x="7144" y="81344"/>
                  </a:cubicBezTo>
                  <a:lnTo>
                    <a:pt x="13335" y="83820"/>
                  </a:lnTo>
                  <a:cubicBezTo>
                    <a:pt x="23300" y="87719"/>
                    <a:pt x="33878" y="89815"/>
                    <a:pt x="44577" y="90011"/>
                  </a:cubicBezTo>
                  <a:cubicBezTo>
                    <a:pt x="56735" y="90349"/>
                    <a:pt x="68503" y="85703"/>
                    <a:pt x="77152" y="77152"/>
                  </a:cubicBezTo>
                  <a:cubicBezTo>
                    <a:pt x="92202" y="62198"/>
                    <a:pt x="93154" y="36386"/>
                    <a:pt x="80772" y="7144"/>
                  </a:cubicBezTo>
                  <a:lnTo>
                    <a:pt x="80772" y="7144"/>
                  </a:lnTo>
                </a:path>
              </a:pathLst>
            </a:custGeom>
            <a:solidFill>
              <a:srgbClr val="FFFFFF"/>
            </a:solidFill>
            <a:ln w="9525" cap="flat">
              <a:noFill/>
              <a:prstDash val="solid"/>
              <a:miter/>
            </a:ln>
          </p:spPr>
          <p:txBody>
            <a:bodyPr rtlCol="0" anchor="ctr"/>
            <a:lstStyle/>
            <a:p>
              <a:endParaRPr lang="fi-FI"/>
            </a:p>
          </p:txBody>
        </p:sp>
        <p:sp>
          <p:nvSpPr>
            <p:cNvPr id="157" name="Vapaamuotoinen: Muoto 156">
              <a:extLst>
                <a:ext uri="{FF2B5EF4-FFF2-40B4-BE49-F238E27FC236}">
                  <a16:creationId xmlns:a16="http://schemas.microsoft.com/office/drawing/2014/main" id="{4CDCF944-F378-4EC6-BE21-39A101316302}"/>
                </a:ext>
              </a:extLst>
            </p:cNvPr>
            <p:cNvSpPr/>
            <p:nvPr/>
          </p:nvSpPr>
          <p:spPr>
            <a:xfrm>
              <a:off x="8008698" y="2090675"/>
              <a:ext cx="95250" cy="95250"/>
            </a:xfrm>
            <a:custGeom>
              <a:avLst/>
              <a:gdLst>
                <a:gd name="connsiteX0" fmla="*/ 35751 w 95250"/>
                <a:gd name="connsiteY0" fmla="*/ 60960 h 95250"/>
                <a:gd name="connsiteX1" fmla="*/ 32322 w 95250"/>
                <a:gd name="connsiteY1" fmla="*/ 30575 h 95250"/>
                <a:gd name="connsiteX2" fmla="*/ 15844 w 95250"/>
                <a:gd name="connsiteY2" fmla="*/ 7144 h 95250"/>
                <a:gd name="connsiteX3" fmla="*/ 19368 w 95250"/>
                <a:gd name="connsiteY3" fmla="*/ 77343 h 95250"/>
                <a:gd name="connsiteX4" fmla="*/ 89472 w 95250"/>
                <a:gd name="connsiteY4" fmla="*/ 80963 h 95250"/>
                <a:gd name="connsiteX5" fmla="*/ 66136 w 95250"/>
                <a:gd name="connsiteY5" fmla="*/ 64389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055"/>
                    <a:pt x="28988" y="44006"/>
                    <a:pt x="32322" y="30575"/>
                  </a:cubicBezTo>
                  <a:cubicBezTo>
                    <a:pt x="26331" y="23127"/>
                    <a:pt x="20827" y="15301"/>
                    <a:pt x="15844" y="7144"/>
                  </a:cubicBezTo>
                  <a:cubicBezTo>
                    <a:pt x="3271" y="36386"/>
                    <a:pt x="4223" y="62294"/>
                    <a:pt x="19368" y="77343"/>
                  </a:cubicBezTo>
                  <a:cubicBezTo>
                    <a:pt x="34513" y="92393"/>
                    <a:pt x="60230" y="93440"/>
                    <a:pt x="89472" y="80963"/>
                  </a:cubicBezTo>
                  <a:cubicBezTo>
                    <a:pt x="81308" y="76001"/>
                    <a:pt x="73510" y="70462"/>
                    <a:pt x="66136" y="64389"/>
                  </a:cubicBezTo>
                  <a:cubicBezTo>
                    <a:pt x="52705" y="67818"/>
                    <a:pt x="41752" y="66866"/>
                    <a:pt x="35751" y="60960"/>
                  </a:cubicBezTo>
                </a:path>
              </a:pathLst>
            </a:custGeom>
            <a:solidFill>
              <a:srgbClr val="FFFFFF"/>
            </a:solidFill>
            <a:ln w="9525" cap="flat">
              <a:noFill/>
              <a:prstDash val="solid"/>
              <a:miter/>
            </a:ln>
          </p:spPr>
          <p:txBody>
            <a:bodyPr rtlCol="0" anchor="ctr"/>
            <a:lstStyle/>
            <a:p>
              <a:endParaRPr lang="fi-FI"/>
            </a:p>
          </p:txBody>
        </p:sp>
        <p:sp>
          <p:nvSpPr>
            <p:cNvPr id="158" name="Vapaamuotoinen: Muoto 157">
              <a:extLst>
                <a:ext uri="{FF2B5EF4-FFF2-40B4-BE49-F238E27FC236}">
                  <a16:creationId xmlns:a16="http://schemas.microsoft.com/office/drawing/2014/main" id="{F5B5C3D9-1AD7-4316-B599-62044392C0FF}"/>
                </a:ext>
              </a:extLst>
            </p:cNvPr>
            <p:cNvSpPr/>
            <p:nvPr/>
          </p:nvSpPr>
          <p:spPr>
            <a:xfrm>
              <a:off x="8009023" y="1982842"/>
              <a:ext cx="200025" cy="180975"/>
            </a:xfrm>
            <a:custGeom>
              <a:avLst/>
              <a:gdLst>
                <a:gd name="connsiteX0" fmla="*/ 178872 w 200025"/>
                <a:gd name="connsiteY0" fmla="*/ 108690 h 180975"/>
                <a:gd name="connsiteX1" fmla="*/ 184968 w 200025"/>
                <a:gd name="connsiteY1" fmla="*/ 19727 h 180975"/>
                <a:gd name="connsiteX2" fmla="*/ 102005 w 200025"/>
                <a:gd name="connsiteY2" fmla="*/ 22394 h 180975"/>
                <a:gd name="connsiteX3" fmla="*/ 18947 w 200025"/>
                <a:gd name="connsiteY3" fmla="*/ 19727 h 180975"/>
                <a:gd name="connsiteX4" fmla="*/ 24662 w 200025"/>
                <a:gd name="connsiteY4" fmla="*/ 107833 h 180975"/>
                <a:gd name="connsiteX5" fmla="*/ 95719 w 200025"/>
                <a:gd name="connsiteY5" fmla="*/ 179366 h 180975"/>
                <a:gd name="connsiteX6" fmla="*/ 97814 w 200025"/>
                <a:gd name="connsiteY6" fmla="*/ 180413 h 180975"/>
                <a:gd name="connsiteX7" fmla="*/ 100672 w 200025"/>
                <a:gd name="connsiteY7" fmla="*/ 181175 h 180975"/>
                <a:gd name="connsiteX8" fmla="*/ 102005 w 200025"/>
                <a:gd name="connsiteY8" fmla="*/ 181175 h 180975"/>
                <a:gd name="connsiteX9" fmla="*/ 108006 w 200025"/>
                <a:gd name="connsiteY9" fmla="*/ 179461 h 180975"/>
                <a:gd name="connsiteX10" fmla="*/ 147630 w 200025"/>
                <a:gd name="connsiteY10" fmla="*/ 148219 h 180975"/>
                <a:gd name="connsiteX11" fmla="*/ 178872 w 200025"/>
                <a:gd name="connsiteY11" fmla="*/ 108595 h 180975"/>
                <a:gd name="connsiteX12" fmla="*/ 102005 w 200025"/>
                <a:gd name="connsiteY12" fmla="*/ 156220 h 180975"/>
                <a:gd name="connsiteX13" fmla="*/ 72859 w 200025"/>
                <a:gd name="connsiteY13" fmla="*/ 132217 h 180975"/>
                <a:gd name="connsiteX14" fmla="*/ 44284 w 200025"/>
                <a:gd name="connsiteY14" fmla="*/ 96403 h 180975"/>
                <a:gd name="connsiteX15" fmla="*/ 34759 w 200025"/>
                <a:gd name="connsiteY15" fmla="*/ 36586 h 180975"/>
                <a:gd name="connsiteX16" fmla="*/ 51142 w 200025"/>
                <a:gd name="connsiteY16" fmla="*/ 31061 h 180975"/>
                <a:gd name="connsiteX17" fmla="*/ 96290 w 200025"/>
                <a:gd name="connsiteY17" fmla="*/ 46587 h 180975"/>
                <a:gd name="connsiteX18" fmla="*/ 96290 w 200025"/>
                <a:gd name="connsiteY18" fmla="*/ 46587 h 180975"/>
                <a:gd name="connsiteX19" fmla="*/ 96290 w 200025"/>
                <a:gd name="connsiteY19" fmla="*/ 46587 h 180975"/>
                <a:gd name="connsiteX20" fmla="*/ 111530 w 200025"/>
                <a:gd name="connsiteY20" fmla="*/ 56969 h 180975"/>
                <a:gd name="connsiteX21" fmla="*/ 111530 w 200025"/>
                <a:gd name="connsiteY21" fmla="*/ 56969 h 180975"/>
                <a:gd name="connsiteX22" fmla="*/ 124580 w 200025"/>
                <a:gd name="connsiteY22" fmla="*/ 68018 h 180975"/>
                <a:gd name="connsiteX23" fmla="*/ 126199 w 200025"/>
                <a:gd name="connsiteY23" fmla="*/ 69542 h 180975"/>
                <a:gd name="connsiteX24" fmla="*/ 126770 w 200025"/>
                <a:gd name="connsiteY24" fmla="*/ 69542 h 180975"/>
                <a:gd name="connsiteX25" fmla="*/ 130485 w 200025"/>
                <a:gd name="connsiteY25" fmla="*/ 73162 h 180975"/>
                <a:gd name="connsiteX26" fmla="*/ 147249 w 200025"/>
                <a:gd name="connsiteY26" fmla="*/ 92212 h 180975"/>
                <a:gd name="connsiteX27" fmla="*/ 148297 w 200025"/>
                <a:gd name="connsiteY27" fmla="*/ 90593 h 180975"/>
                <a:gd name="connsiteX28" fmla="*/ 158489 w 200025"/>
                <a:gd name="connsiteY28" fmla="*/ 69066 h 180975"/>
                <a:gd name="connsiteX29" fmla="*/ 146963 w 200025"/>
                <a:gd name="connsiteY29" fmla="*/ 56588 h 180975"/>
                <a:gd name="connsiteX30" fmla="*/ 144963 w 200025"/>
                <a:gd name="connsiteY30" fmla="*/ 54778 h 180975"/>
                <a:gd name="connsiteX31" fmla="*/ 141534 w 200025"/>
                <a:gd name="connsiteY31" fmla="*/ 51445 h 180975"/>
                <a:gd name="connsiteX32" fmla="*/ 139724 w 200025"/>
                <a:gd name="connsiteY32" fmla="*/ 49826 h 180975"/>
                <a:gd name="connsiteX33" fmla="*/ 135438 w 200025"/>
                <a:gd name="connsiteY33" fmla="*/ 45920 h 180975"/>
                <a:gd name="connsiteX34" fmla="*/ 134771 w 200025"/>
                <a:gd name="connsiteY34" fmla="*/ 45349 h 180975"/>
                <a:gd name="connsiteX35" fmla="*/ 134771 w 200025"/>
                <a:gd name="connsiteY35" fmla="*/ 45349 h 180975"/>
                <a:gd name="connsiteX36" fmla="*/ 124389 w 200025"/>
                <a:gd name="connsiteY36" fmla="*/ 36967 h 180975"/>
                <a:gd name="connsiteX37" fmla="*/ 167823 w 200025"/>
                <a:gd name="connsiteY37" fmla="*/ 35919 h 180975"/>
                <a:gd name="connsiteX38" fmla="*/ 158298 w 200025"/>
                <a:gd name="connsiteY38" fmla="*/ 96498 h 180975"/>
                <a:gd name="connsiteX39" fmla="*/ 130580 w 200025"/>
                <a:gd name="connsiteY39" fmla="*/ 131645 h 180975"/>
                <a:gd name="connsiteX40" fmla="*/ 101434 w 200025"/>
                <a:gd name="connsiteY40" fmla="*/ 15564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72" y="108690"/>
                  </a:moveTo>
                  <a:cubicBezTo>
                    <a:pt x="200875" y="72019"/>
                    <a:pt x="203161" y="37919"/>
                    <a:pt x="184968" y="19727"/>
                  </a:cubicBezTo>
                  <a:cubicBezTo>
                    <a:pt x="166775" y="1534"/>
                    <a:pt x="136391" y="3629"/>
                    <a:pt x="102005" y="22394"/>
                  </a:cubicBezTo>
                  <a:cubicBezTo>
                    <a:pt x="67620" y="3344"/>
                    <a:pt x="36188" y="2486"/>
                    <a:pt x="18947" y="19727"/>
                  </a:cubicBezTo>
                  <a:cubicBezTo>
                    <a:pt x="1707" y="36967"/>
                    <a:pt x="3136" y="71543"/>
                    <a:pt x="24662" y="107833"/>
                  </a:cubicBezTo>
                  <a:cubicBezTo>
                    <a:pt x="42308" y="137000"/>
                    <a:pt x="66670" y="161526"/>
                    <a:pt x="95719" y="179366"/>
                  </a:cubicBezTo>
                  <a:cubicBezTo>
                    <a:pt x="96356" y="179826"/>
                    <a:pt x="97064" y="180180"/>
                    <a:pt x="97814" y="180413"/>
                  </a:cubicBezTo>
                  <a:cubicBezTo>
                    <a:pt x="98727" y="180800"/>
                    <a:pt x="99688" y="181056"/>
                    <a:pt x="100672" y="181175"/>
                  </a:cubicBezTo>
                  <a:lnTo>
                    <a:pt x="102005" y="181175"/>
                  </a:lnTo>
                  <a:cubicBezTo>
                    <a:pt x="104124" y="181157"/>
                    <a:pt x="106198" y="180564"/>
                    <a:pt x="108006" y="179461"/>
                  </a:cubicBezTo>
                  <a:cubicBezTo>
                    <a:pt x="122418" y="170673"/>
                    <a:pt x="135722" y="160183"/>
                    <a:pt x="147630" y="148219"/>
                  </a:cubicBezTo>
                  <a:cubicBezTo>
                    <a:pt x="159638" y="136350"/>
                    <a:pt x="170132" y="123041"/>
                    <a:pt x="178872" y="108595"/>
                  </a:cubicBezTo>
                  <a:moveTo>
                    <a:pt x="102005" y="156220"/>
                  </a:moveTo>
                  <a:cubicBezTo>
                    <a:pt x="91510" y="149216"/>
                    <a:pt x="81745" y="141175"/>
                    <a:pt x="72859" y="132217"/>
                  </a:cubicBezTo>
                  <a:cubicBezTo>
                    <a:pt x="61879" y="121516"/>
                    <a:pt x="52280" y="109485"/>
                    <a:pt x="44284" y="96403"/>
                  </a:cubicBezTo>
                  <a:cubicBezTo>
                    <a:pt x="28949" y="70399"/>
                    <a:pt x="25234" y="46397"/>
                    <a:pt x="34759" y="36586"/>
                  </a:cubicBezTo>
                  <a:cubicBezTo>
                    <a:pt x="39265" y="32634"/>
                    <a:pt x="45163" y="30645"/>
                    <a:pt x="51142" y="31061"/>
                  </a:cubicBezTo>
                  <a:cubicBezTo>
                    <a:pt x="67241" y="32436"/>
                    <a:pt x="82751" y="37769"/>
                    <a:pt x="96290" y="46587"/>
                  </a:cubicBezTo>
                  <a:cubicBezTo>
                    <a:pt x="96290" y="46587"/>
                    <a:pt x="96290" y="46587"/>
                    <a:pt x="96290" y="46587"/>
                  </a:cubicBezTo>
                  <a:lnTo>
                    <a:pt x="96290" y="46587"/>
                  </a:lnTo>
                  <a:cubicBezTo>
                    <a:pt x="101148" y="49635"/>
                    <a:pt x="106863" y="53350"/>
                    <a:pt x="111530" y="56969"/>
                  </a:cubicBezTo>
                  <a:lnTo>
                    <a:pt x="111530" y="56969"/>
                  </a:lnTo>
                  <a:cubicBezTo>
                    <a:pt x="116007" y="60398"/>
                    <a:pt x="120293" y="64113"/>
                    <a:pt x="124580" y="68018"/>
                  </a:cubicBezTo>
                  <a:lnTo>
                    <a:pt x="126199" y="69542"/>
                  </a:lnTo>
                  <a:lnTo>
                    <a:pt x="126770" y="69542"/>
                  </a:lnTo>
                  <a:lnTo>
                    <a:pt x="130485" y="73162"/>
                  </a:lnTo>
                  <a:cubicBezTo>
                    <a:pt x="136456" y="79165"/>
                    <a:pt x="142054" y="85526"/>
                    <a:pt x="147249" y="92212"/>
                  </a:cubicBezTo>
                  <a:cubicBezTo>
                    <a:pt x="147249" y="91640"/>
                    <a:pt x="147916" y="91069"/>
                    <a:pt x="148297" y="90593"/>
                  </a:cubicBezTo>
                  <a:cubicBezTo>
                    <a:pt x="152430" y="83789"/>
                    <a:pt x="155846" y="76575"/>
                    <a:pt x="158489" y="69066"/>
                  </a:cubicBezTo>
                  <a:cubicBezTo>
                    <a:pt x="154869" y="64780"/>
                    <a:pt x="150964" y="60684"/>
                    <a:pt x="146963" y="56588"/>
                  </a:cubicBezTo>
                  <a:lnTo>
                    <a:pt x="144963" y="54778"/>
                  </a:lnTo>
                  <a:cubicBezTo>
                    <a:pt x="143915" y="53636"/>
                    <a:pt x="142677" y="52493"/>
                    <a:pt x="141534" y="51445"/>
                  </a:cubicBezTo>
                  <a:cubicBezTo>
                    <a:pt x="140977" y="50856"/>
                    <a:pt x="140371" y="50314"/>
                    <a:pt x="139724" y="49826"/>
                  </a:cubicBezTo>
                  <a:lnTo>
                    <a:pt x="135438" y="45920"/>
                  </a:lnTo>
                  <a:lnTo>
                    <a:pt x="134771" y="45349"/>
                  </a:lnTo>
                  <a:lnTo>
                    <a:pt x="134771" y="45349"/>
                  </a:lnTo>
                  <a:cubicBezTo>
                    <a:pt x="131342" y="42396"/>
                    <a:pt x="127913" y="39634"/>
                    <a:pt x="124389" y="36967"/>
                  </a:cubicBezTo>
                  <a:cubicBezTo>
                    <a:pt x="143439" y="28870"/>
                    <a:pt x="160108" y="28204"/>
                    <a:pt x="167823" y="35919"/>
                  </a:cubicBezTo>
                  <a:cubicBezTo>
                    <a:pt x="177824" y="45444"/>
                    <a:pt x="174014" y="70304"/>
                    <a:pt x="158298" y="96498"/>
                  </a:cubicBezTo>
                  <a:cubicBezTo>
                    <a:pt x="150541" y="109310"/>
                    <a:pt x="141231" y="121115"/>
                    <a:pt x="130580" y="131645"/>
                  </a:cubicBezTo>
                  <a:cubicBezTo>
                    <a:pt x="121694" y="140603"/>
                    <a:pt x="111929" y="148645"/>
                    <a:pt x="101434" y="155648"/>
                  </a:cubicBezTo>
                </a:path>
              </a:pathLst>
            </a:custGeom>
            <a:solidFill>
              <a:srgbClr val="FFFFFF"/>
            </a:solidFill>
            <a:ln w="9525" cap="flat">
              <a:noFill/>
              <a:prstDash val="solid"/>
              <a:miter/>
            </a:ln>
          </p:spPr>
          <p:txBody>
            <a:bodyPr rtlCol="0" anchor="ctr"/>
            <a:lstStyle/>
            <a:p>
              <a:endParaRPr lang="fi-FI"/>
            </a:p>
          </p:txBody>
        </p:sp>
        <p:sp>
          <p:nvSpPr>
            <p:cNvPr id="159" name="Vapaamuotoinen: Muoto 158">
              <a:extLst>
                <a:ext uri="{FF2B5EF4-FFF2-40B4-BE49-F238E27FC236}">
                  <a16:creationId xmlns:a16="http://schemas.microsoft.com/office/drawing/2014/main" id="{5A47A921-D5F9-4293-B979-24BF756E0D29}"/>
                </a:ext>
              </a:extLst>
            </p:cNvPr>
            <p:cNvSpPr/>
            <p:nvPr/>
          </p:nvSpPr>
          <p:spPr>
            <a:xfrm>
              <a:off x="8327857" y="1764292"/>
              <a:ext cx="95250" cy="95250"/>
            </a:xfrm>
            <a:custGeom>
              <a:avLst/>
              <a:gdLst>
                <a:gd name="connsiteX0" fmla="*/ 93591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685 w 95250"/>
                <a:gd name="connsiteY4" fmla="*/ 10438 h 95250"/>
                <a:gd name="connsiteX5" fmla="*/ 93591 w 95250"/>
                <a:gd name="connsiteY5" fmla="*/ 10438 h 95250"/>
                <a:gd name="connsiteX6" fmla="*/ 93591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6345"/>
                  </a:moveTo>
                  <a:lnTo>
                    <a:pt x="26345" y="93687"/>
                  </a:lnTo>
                  <a:cubicBezTo>
                    <a:pt x="21952" y="98079"/>
                    <a:pt x="14831" y="98079"/>
                    <a:pt x="10438" y="93687"/>
                  </a:cubicBezTo>
                  <a:cubicBezTo>
                    <a:pt x="6046" y="89294"/>
                    <a:pt x="6046" y="82172"/>
                    <a:pt x="10438" y="77780"/>
                  </a:cubicBezTo>
                  <a:lnTo>
                    <a:pt x="77685" y="10438"/>
                  </a:lnTo>
                  <a:cubicBezTo>
                    <a:pt x="82077" y="6046"/>
                    <a:pt x="89199" y="6046"/>
                    <a:pt x="93591" y="10438"/>
                  </a:cubicBezTo>
                  <a:cubicBezTo>
                    <a:pt x="97984" y="14831"/>
                    <a:pt x="97984" y="21952"/>
                    <a:pt x="93591" y="26345"/>
                  </a:cubicBezTo>
                </a:path>
              </a:pathLst>
            </a:custGeom>
            <a:solidFill>
              <a:srgbClr val="FFFFFF"/>
            </a:solidFill>
            <a:ln w="9525" cap="flat">
              <a:noFill/>
              <a:prstDash val="solid"/>
              <a:miter/>
            </a:ln>
          </p:spPr>
          <p:txBody>
            <a:bodyPr rtlCol="0" anchor="ctr"/>
            <a:lstStyle/>
            <a:p>
              <a:endParaRPr lang="fi-FI"/>
            </a:p>
          </p:txBody>
        </p:sp>
        <p:sp>
          <p:nvSpPr>
            <p:cNvPr id="160" name="Vapaamuotoinen: Muoto 159">
              <a:extLst>
                <a:ext uri="{FF2B5EF4-FFF2-40B4-BE49-F238E27FC236}">
                  <a16:creationId xmlns:a16="http://schemas.microsoft.com/office/drawing/2014/main" id="{FF9E3AA1-7EA6-4203-96DA-D1E0DD73A334}"/>
                </a:ext>
              </a:extLst>
            </p:cNvPr>
            <p:cNvSpPr/>
            <p:nvPr/>
          </p:nvSpPr>
          <p:spPr>
            <a:xfrm>
              <a:off x="8329857" y="2305979"/>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1" y="98079"/>
                    <a:pt x="82184" y="98084"/>
                    <a:pt x="77792" y="93698"/>
                  </a:cubicBezTo>
                  <a:cubicBezTo>
                    <a:pt x="77788" y="93695"/>
                    <a:pt x="77784" y="93691"/>
                    <a:pt x="77780" y="93687"/>
                  </a:cubicBezTo>
                  <a:lnTo>
                    <a:pt x="10438" y="26345"/>
                  </a:lnTo>
                  <a:cubicBezTo>
                    <a:pt x="6046" y="21952"/>
                    <a:pt x="6046" y="14831"/>
                    <a:pt x="10438" y="10438"/>
                  </a:cubicBezTo>
                  <a:cubicBezTo>
                    <a:pt x="14831" y="6046"/>
                    <a:pt x="21952" y="6046"/>
                    <a:pt x="26345" y="10438"/>
                  </a:cubicBezTo>
                  <a:lnTo>
                    <a:pt x="93687" y="77780"/>
                  </a:lnTo>
                  <a:cubicBezTo>
                    <a:pt x="98079" y="82166"/>
                    <a:pt x="98084" y="89282"/>
                    <a:pt x="93698" y="93675"/>
                  </a:cubicBezTo>
                  <a:cubicBezTo>
                    <a:pt x="93695"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161" name="Vapaamuotoinen: Muoto 160">
              <a:extLst>
                <a:ext uri="{FF2B5EF4-FFF2-40B4-BE49-F238E27FC236}">
                  <a16:creationId xmlns:a16="http://schemas.microsoft.com/office/drawing/2014/main" id="{2569D0B3-9F5D-4DA8-B820-242720E91675}"/>
                </a:ext>
              </a:extLst>
            </p:cNvPr>
            <p:cNvSpPr/>
            <p:nvPr/>
          </p:nvSpPr>
          <p:spPr>
            <a:xfrm>
              <a:off x="8595280" y="2559114"/>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861 w 57150"/>
                <a:gd name="connsiteY5" fmla="*/ 34957 h 57150"/>
                <a:gd name="connsiteX6" fmla="*/ 53911 w 57150"/>
                <a:gd name="connsiteY6" fmla="*/ 18383 h 57150"/>
                <a:gd name="connsiteX7" fmla="*/ 51816 w 57150"/>
                <a:gd name="connsiteY7" fmla="*/ 17240 h 57150"/>
                <a:gd name="connsiteX8" fmla="*/ 30671 w 57150"/>
                <a:gd name="connsiteY8" fmla="*/ 771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478"/>
                    <a:pt x="18669" y="18383"/>
                  </a:cubicBezTo>
                  <a:cubicBezTo>
                    <a:pt x="14764" y="22288"/>
                    <a:pt x="10763" y="26575"/>
                    <a:pt x="7144" y="30861"/>
                  </a:cubicBezTo>
                  <a:cubicBezTo>
                    <a:pt x="9579" y="38129"/>
                    <a:pt x="12771" y="45121"/>
                    <a:pt x="16669" y="51721"/>
                  </a:cubicBezTo>
                  <a:lnTo>
                    <a:pt x="18097" y="54007"/>
                  </a:lnTo>
                  <a:cubicBezTo>
                    <a:pt x="23268" y="47301"/>
                    <a:pt x="28868" y="40938"/>
                    <a:pt x="34861" y="34957"/>
                  </a:cubicBezTo>
                  <a:cubicBezTo>
                    <a:pt x="40838" y="29017"/>
                    <a:pt x="47202" y="23480"/>
                    <a:pt x="53911" y="18383"/>
                  </a:cubicBezTo>
                  <a:lnTo>
                    <a:pt x="51816" y="17240"/>
                  </a:lnTo>
                  <a:cubicBezTo>
                    <a:pt x="45120" y="13335"/>
                    <a:pt x="38033" y="10142"/>
                    <a:pt x="30671" y="7715"/>
                  </a:cubicBezTo>
                </a:path>
              </a:pathLst>
            </a:custGeom>
            <a:solidFill>
              <a:srgbClr val="FFFFFF"/>
            </a:solidFill>
            <a:ln w="9525" cap="flat">
              <a:noFill/>
              <a:prstDash val="solid"/>
              <a:miter/>
            </a:ln>
          </p:spPr>
          <p:txBody>
            <a:bodyPr rtlCol="0" anchor="ctr"/>
            <a:lstStyle/>
            <a:p>
              <a:endParaRPr lang="fi-FI"/>
            </a:p>
          </p:txBody>
        </p:sp>
        <p:sp>
          <p:nvSpPr>
            <p:cNvPr id="162" name="Vapaamuotoinen: Muoto 161">
              <a:extLst>
                <a:ext uri="{FF2B5EF4-FFF2-40B4-BE49-F238E27FC236}">
                  <a16:creationId xmlns:a16="http://schemas.microsoft.com/office/drawing/2014/main" id="{83013EF0-C05E-411E-B476-D29D3B63DC04}"/>
                </a:ext>
              </a:extLst>
            </p:cNvPr>
            <p:cNvSpPr/>
            <p:nvPr/>
          </p:nvSpPr>
          <p:spPr>
            <a:xfrm>
              <a:off x="8665384" y="2629028"/>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580 w 95250"/>
                <a:gd name="connsiteY3" fmla="*/ 19622 h 95250"/>
                <a:gd name="connsiteX4" fmla="*/ 70104 w 95250"/>
                <a:gd name="connsiteY4" fmla="*/ 22860 h 95250"/>
                <a:gd name="connsiteX5" fmla="*/ 68390 w 95250"/>
                <a:gd name="connsiteY5" fmla="*/ 25241 h 95250"/>
                <a:gd name="connsiteX6" fmla="*/ 64294 w 95250"/>
                <a:gd name="connsiteY6" fmla="*/ 30480 h 95250"/>
                <a:gd name="connsiteX7" fmla="*/ 60770 w 95250"/>
                <a:gd name="connsiteY7" fmla="*/ 60960 h 95250"/>
                <a:gd name="connsiteX8" fmla="*/ 60770 w 95250"/>
                <a:gd name="connsiteY8" fmla="*/ 60960 h 95250"/>
                <a:gd name="connsiteX9" fmla="*/ 30385 w 95250"/>
                <a:gd name="connsiteY9" fmla="*/ 64389 h 95250"/>
                <a:gd name="connsiteX10" fmla="*/ 7144 w 95250"/>
                <a:gd name="connsiteY10" fmla="*/ 80963 h 95250"/>
                <a:gd name="connsiteX11" fmla="*/ 13240 w 95250"/>
                <a:gd name="connsiteY11" fmla="*/ 83439 h 95250"/>
                <a:gd name="connsiteX12" fmla="*/ 44577 w 95250"/>
                <a:gd name="connsiteY12" fmla="*/ 89630 h 95250"/>
                <a:gd name="connsiteX13" fmla="*/ 77248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1049"/>
                    <a:pt x="75914" y="14764"/>
                    <a:pt x="73247" y="18574"/>
                  </a:cubicBezTo>
                  <a:lnTo>
                    <a:pt x="72580" y="19622"/>
                  </a:lnTo>
                  <a:lnTo>
                    <a:pt x="70104" y="22860"/>
                  </a:lnTo>
                  <a:lnTo>
                    <a:pt x="68390" y="25241"/>
                  </a:lnTo>
                  <a:lnTo>
                    <a:pt x="64294" y="30480"/>
                  </a:lnTo>
                  <a:cubicBezTo>
                    <a:pt x="67723" y="44006"/>
                    <a:pt x="66675" y="54959"/>
                    <a:pt x="60770" y="60960"/>
                  </a:cubicBezTo>
                  <a:lnTo>
                    <a:pt x="60770" y="60960"/>
                  </a:lnTo>
                  <a:cubicBezTo>
                    <a:pt x="54959" y="66675"/>
                    <a:pt x="44005" y="67818"/>
                    <a:pt x="30385" y="64389"/>
                  </a:cubicBezTo>
                  <a:cubicBezTo>
                    <a:pt x="23026" y="70439"/>
                    <a:pt x="15261" y="75977"/>
                    <a:pt x="7144" y="80963"/>
                  </a:cubicBezTo>
                  <a:lnTo>
                    <a:pt x="13240" y="83439"/>
                  </a:lnTo>
                  <a:cubicBezTo>
                    <a:pt x="23240" y="87329"/>
                    <a:pt x="33849" y="89425"/>
                    <a:pt x="44577" y="89630"/>
                  </a:cubicBezTo>
                  <a:cubicBezTo>
                    <a:pt x="56685" y="90146"/>
                    <a:pt x="68480" y="85709"/>
                    <a:pt x="77248" y="77343"/>
                  </a:cubicBezTo>
                  <a:cubicBezTo>
                    <a:pt x="92202" y="62389"/>
                    <a:pt x="93250" y="36576"/>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163" name="Vapaamuotoinen: Muoto 162">
              <a:extLst>
                <a:ext uri="{FF2B5EF4-FFF2-40B4-BE49-F238E27FC236}">
                  <a16:creationId xmlns:a16="http://schemas.microsoft.com/office/drawing/2014/main" id="{C84558D1-C62B-45B6-8691-736BFE29FB6B}"/>
                </a:ext>
              </a:extLst>
            </p:cNvPr>
            <p:cNvSpPr/>
            <p:nvPr/>
          </p:nvSpPr>
          <p:spPr>
            <a:xfrm>
              <a:off x="8557148" y="2628742"/>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343 h 95250"/>
                <a:gd name="connsiteX4" fmla="*/ 89472 w 95250"/>
                <a:gd name="connsiteY4" fmla="*/ 80963 h 95250"/>
                <a:gd name="connsiteX5" fmla="*/ 66231 w 95250"/>
                <a:gd name="connsiteY5" fmla="*/ 64389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054"/>
                    <a:pt x="28988" y="44006"/>
                    <a:pt x="32417" y="30575"/>
                  </a:cubicBezTo>
                  <a:cubicBezTo>
                    <a:pt x="26364" y="23153"/>
                    <a:pt x="20826" y="15324"/>
                    <a:pt x="15844" y="7144"/>
                  </a:cubicBezTo>
                  <a:cubicBezTo>
                    <a:pt x="3271" y="36386"/>
                    <a:pt x="4223" y="62294"/>
                    <a:pt x="19368" y="77343"/>
                  </a:cubicBezTo>
                  <a:cubicBezTo>
                    <a:pt x="34513" y="92393"/>
                    <a:pt x="60325" y="93440"/>
                    <a:pt x="89472" y="80963"/>
                  </a:cubicBezTo>
                  <a:cubicBezTo>
                    <a:pt x="81355" y="75977"/>
                    <a:pt x="73589" y="70439"/>
                    <a:pt x="66231" y="64389"/>
                  </a:cubicBezTo>
                  <a:cubicBezTo>
                    <a:pt x="52801" y="67818"/>
                    <a:pt x="41752" y="66866"/>
                    <a:pt x="35846" y="60960"/>
                  </a:cubicBezTo>
                </a:path>
              </a:pathLst>
            </a:custGeom>
            <a:solidFill>
              <a:srgbClr val="FFFFFF"/>
            </a:solidFill>
            <a:ln w="9525" cap="flat">
              <a:noFill/>
              <a:prstDash val="solid"/>
              <a:miter/>
            </a:ln>
          </p:spPr>
          <p:txBody>
            <a:bodyPr rtlCol="0" anchor="ctr"/>
            <a:lstStyle/>
            <a:p>
              <a:endParaRPr lang="fi-FI"/>
            </a:p>
          </p:txBody>
        </p:sp>
        <p:sp>
          <p:nvSpPr>
            <p:cNvPr id="164" name="Vapaamuotoinen: Muoto 163">
              <a:extLst>
                <a:ext uri="{FF2B5EF4-FFF2-40B4-BE49-F238E27FC236}">
                  <a16:creationId xmlns:a16="http://schemas.microsoft.com/office/drawing/2014/main" id="{B7884CFE-9CD2-4354-8F5D-1A1E5A02D639}"/>
                </a:ext>
              </a:extLst>
            </p:cNvPr>
            <p:cNvSpPr/>
            <p:nvPr/>
          </p:nvSpPr>
          <p:spPr>
            <a:xfrm>
              <a:off x="8557559" y="2520719"/>
              <a:ext cx="200025" cy="180975"/>
            </a:xfrm>
            <a:custGeom>
              <a:avLst/>
              <a:gdLst>
                <a:gd name="connsiteX0" fmla="*/ 178881 w 200025"/>
                <a:gd name="connsiteY0" fmla="*/ 108690 h 180975"/>
                <a:gd name="connsiteX1" fmla="*/ 184977 w 200025"/>
                <a:gd name="connsiteY1" fmla="*/ 19727 h 180975"/>
                <a:gd name="connsiteX2" fmla="*/ 102014 w 200025"/>
                <a:gd name="connsiteY2" fmla="*/ 22394 h 180975"/>
                <a:gd name="connsiteX3" fmla="*/ 18956 w 200025"/>
                <a:gd name="connsiteY3" fmla="*/ 19727 h 180975"/>
                <a:gd name="connsiteX4" fmla="*/ 24576 w 200025"/>
                <a:gd name="connsiteY4" fmla="*/ 107833 h 180975"/>
                <a:gd name="connsiteX5" fmla="*/ 56389 w 200025"/>
                <a:gd name="connsiteY5" fmla="*/ 148314 h 180975"/>
                <a:gd name="connsiteX6" fmla="*/ 95728 w 200025"/>
                <a:gd name="connsiteY6" fmla="*/ 179366 h 180975"/>
                <a:gd name="connsiteX7" fmla="*/ 97823 w 200025"/>
                <a:gd name="connsiteY7" fmla="*/ 180508 h 180975"/>
                <a:gd name="connsiteX8" fmla="*/ 100681 w 200025"/>
                <a:gd name="connsiteY8" fmla="*/ 181175 h 180975"/>
                <a:gd name="connsiteX9" fmla="*/ 102014 w 200025"/>
                <a:gd name="connsiteY9" fmla="*/ 181175 h 180975"/>
                <a:gd name="connsiteX10" fmla="*/ 107920 w 200025"/>
                <a:gd name="connsiteY10" fmla="*/ 179461 h 180975"/>
                <a:gd name="connsiteX11" fmla="*/ 147544 w 200025"/>
                <a:gd name="connsiteY11" fmla="*/ 148219 h 180975"/>
                <a:gd name="connsiteX12" fmla="*/ 178881 w 200025"/>
                <a:gd name="connsiteY12" fmla="*/ 108595 h 180975"/>
                <a:gd name="connsiteX13" fmla="*/ 102014 w 200025"/>
                <a:gd name="connsiteY13" fmla="*/ 155744 h 180975"/>
                <a:gd name="connsiteX14" fmla="*/ 72772 w 200025"/>
                <a:gd name="connsiteY14" fmla="*/ 131741 h 180975"/>
                <a:gd name="connsiteX15" fmla="*/ 44197 w 200025"/>
                <a:gd name="connsiteY15" fmla="*/ 95927 h 180975"/>
                <a:gd name="connsiteX16" fmla="*/ 34673 w 200025"/>
                <a:gd name="connsiteY16" fmla="*/ 36110 h 180975"/>
                <a:gd name="connsiteX17" fmla="*/ 50960 w 200025"/>
                <a:gd name="connsiteY17" fmla="*/ 30585 h 180975"/>
                <a:gd name="connsiteX18" fmla="*/ 96109 w 200025"/>
                <a:gd name="connsiteY18" fmla="*/ 46111 h 180975"/>
                <a:gd name="connsiteX19" fmla="*/ 96109 w 200025"/>
                <a:gd name="connsiteY19" fmla="*/ 46111 h 180975"/>
                <a:gd name="connsiteX20" fmla="*/ 111444 w 200025"/>
                <a:gd name="connsiteY20" fmla="*/ 56493 h 180975"/>
                <a:gd name="connsiteX21" fmla="*/ 111444 w 200025"/>
                <a:gd name="connsiteY21" fmla="*/ 56493 h 180975"/>
                <a:gd name="connsiteX22" fmla="*/ 124493 w 200025"/>
                <a:gd name="connsiteY22" fmla="*/ 67447 h 180975"/>
                <a:gd name="connsiteX23" fmla="*/ 126113 w 200025"/>
                <a:gd name="connsiteY23" fmla="*/ 68971 h 180975"/>
                <a:gd name="connsiteX24" fmla="*/ 126589 w 200025"/>
                <a:gd name="connsiteY24" fmla="*/ 69447 h 180975"/>
                <a:gd name="connsiteX25" fmla="*/ 130304 w 200025"/>
                <a:gd name="connsiteY25" fmla="*/ 73067 h 180975"/>
                <a:gd name="connsiteX26" fmla="*/ 147163 w 200025"/>
                <a:gd name="connsiteY26" fmla="*/ 92117 h 180975"/>
                <a:gd name="connsiteX27" fmla="*/ 148211 w 200025"/>
                <a:gd name="connsiteY27" fmla="*/ 90497 h 180975"/>
                <a:gd name="connsiteX28" fmla="*/ 158307 w 200025"/>
                <a:gd name="connsiteY28" fmla="*/ 68971 h 180975"/>
                <a:gd name="connsiteX29" fmla="*/ 146782 w 200025"/>
                <a:gd name="connsiteY29" fmla="*/ 56493 h 180975"/>
                <a:gd name="connsiteX30" fmla="*/ 144877 w 200025"/>
                <a:gd name="connsiteY30" fmla="*/ 54683 h 180975"/>
                <a:gd name="connsiteX31" fmla="*/ 141448 w 200025"/>
                <a:gd name="connsiteY31" fmla="*/ 51349 h 180975"/>
                <a:gd name="connsiteX32" fmla="*/ 139638 w 200025"/>
                <a:gd name="connsiteY32" fmla="*/ 49730 h 180975"/>
                <a:gd name="connsiteX33" fmla="*/ 135352 w 200025"/>
                <a:gd name="connsiteY33" fmla="*/ 45825 h 180975"/>
                <a:gd name="connsiteX34" fmla="*/ 134685 w 200025"/>
                <a:gd name="connsiteY34" fmla="*/ 45253 h 180975"/>
                <a:gd name="connsiteX35" fmla="*/ 134685 w 200025"/>
                <a:gd name="connsiteY35" fmla="*/ 45253 h 180975"/>
                <a:gd name="connsiteX36" fmla="*/ 124303 w 200025"/>
                <a:gd name="connsiteY36" fmla="*/ 36871 h 180975"/>
                <a:gd name="connsiteX37" fmla="*/ 167737 w 200025"/>
                <a:gd name="connsiteY37" fmla="*/ 35919 h 180975"/>
                <a:gd name="connsiteX38" fmla="*/ 158212 w 200025"/>
                <a:gd name="connsiteY38" fmla="*/ 96403 h 180975"/>
                <a:gd name="connsiteX39" fmla="*/ 130494 w 200025"/>
                <a:gd name="connsiteY39" fmla="*/ 131550 h 180975"/>
                <a:gd name="connsiteX40" fmla="*/ 101347 w 200025"/>
                <a:gd name="connsiteY40" fmla="*/ 155553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81" y="108690"/>
                  </a:moveTo>
                  <a:cubicBezTo>
                    <a:pt x="200788" y="72019"/>
                    <a:pt x="203170" y="37919"/>
                    <a:pt x="184977" y="19727"/>
                  </a:cubicBezTo>
                  <a:cubicBezTo>
                    <a:pt x="166784" y="1534"/>
                    <a:pt x="136304" y="3629"/>
                    <a:pt x="102014" y="22394"/>
                  </a:cubicBezTo>
                  <a:cubicBezTo>
                    <a:pt x="67629" y="3344"/>
                    <a:pt x="36196" y="2486"/>
                    <a:pt x="18956" y="19727"/>
                  </a:cubicBezTo>
                  <a:cubicBezTo>
                    <a:pt x="1716" y="36967"/>
                    <a:pt x="3145" y="71543"/>
                    <a:pt x="24576" y="107833"/>
                  </a:cubicBezTo>
                  <a:cubicBezTo>
                    <a:pt x="33443" y="122606"/>
                    <a:pt x="44131" y="136206"/>
                    <a:pt x="56389" y="148314"/>
                  </a:cubicBezTo>
                  <a:cubicBezTo>
                    <a:pt x="68137" y="160286"/>
                    <a:pt x="81355" y="170719"/>
                    <a:pt x="95728" y="179366"/>
                  </a:cubicBezTo>
                  <a:cubicBezTo>
                    <a:pt x="96372" y="179838"/>
                    <a:pt x="97077" y="180223"/>
                    <a:pt x="97823" y="180508"/>
                  </a:cubicBezTo>
                  <a:cubicBezTo>
                    <a:pt x="98753" y="180820"/>
                    <a:pt x="99709" y="181044"/>
                    <a:pt x="100681" y="181175"/>
                  </a:cubicBezTo>
                  <a:lnTo>
                    <a:pt x="102014" y="181175"/>
                  </a:lnTo>
                  <a:cubicBezTo>
                    <a:pt x="104105" y="181169"/>
                    <a:pt x="106151" y="180575"/>
                    <a:pt x="107920" y="179461"/>
                  </a:cubicBezTo>
                  <a:cubicBezTo>
                    <a:pt x="122366" y="170721"/>
                    <a:pt x="135675" y="160227"/>
                    <a:pt x="147544" y="148219"/>
                  </a:cubicBezTo>
                  <a:cubicBezTo>
                    <a:pt x="159537" y="136312"/>
                    <a:pt x="170058" y="123009"/>
                    <a:pt x="178881" y="108595"/>
                  </a:cubicBezTo>
                  <a:moveTo>
                    <a:pt x="102014" y="155744"/>
                  </a:moveTo>
                  <a:cubicBezTo>
                    <a:pt x="91488" y="148741"/>
                    <a:pt x="81692" y="140700"/>
                    <a:pt x="72772" y="131741"/>
                  </a:cubicBezTo>
                  <a:cubicBezTo>
                    <a:pt x="61788" y="121043"/>
                    <a:pt x="52188" y="109012"/>
                    <a:pt x="44197" y="95927"/>
                  </a:cubicBezTo>
                  <a:cubicBezTo>
                    <a:pt x="28767" y="69923"/>
                    <a:pt x="25148" y="45920"/>
                    <a:pt x="34673" y="36110"/>
                  </a:cubicBezTo>
                  <a:cubicBezTo>
                    <a:pt x="39150" y="32172"/>
                    <a:pt x="45012" y="30184"/>
                    <a:pt x="50960" y="30585"/>
                  </a:cubicBezTo>
                  <a:cubicBezTo>
                    <a:pt x="67065" y="31932"/>
                    <a:pt x="82582" y="37268"/>
                    <a:pt x="96109" y="46111"/>
                  </a:cubicBezTo>
                  <a:lnTo>
                    <a:pt x="96109" y="46111"/>
                  </a:lnTo>
                  <a:cubicBezTo>
                    <a:pt x="101062" y="49159"/>
                    <a:pt x="106682" y="52874"/>
                    <a:pt x="111444" y="56493"/>
                  </a:cubicBezTo>
                  <a:lnTo>
                    <a:pt x="111444" y="56493"/>
                  </a:lnTo>
                  <a:cubicBezTo>
                    <a:pt x="115825" y="59827"/>
                    <a:pt x="120207" y="63541"/>
                    <a:pt x="124493" y="67447"/>
                  </a:cubicBezTo>
                  <a:lnTo>
                    <a:pt x="126113" y="68971"/>
                  </a:lnTo>
                  <a:cubicBezTo>
                    <a:pt x="126316" y="69078"/>
                    <a:pt x="126481" y="69244"/>
                    <a:pt x="126589" y="69447"/>
                  </a:cubicBezTo>
                  <a:cubicBezTo>
                    <a:pt x="127896" y="70580"/>
                    <a:pt x="129137" y="71789"/>
                    <a:pt x="130304" y="73067"/>
                  </a:cubicBezTo>
                  <a:cubicBezTo>
                    <a:pt x="136331" y="79044"/>
                    <a:pt x="141962" y="85408"/>
                    <a:pt x="147163" y="92117"/>
                  </a:cubicBezTo>
                  <a:cubicBezTo>
                    <a:pt x="147456" y="91543"/>
                    <a:pt x="147807" y="91000"/>
                    <a:pt x="148211" y="90497"/>
                  </a:cubicBezTo>
                  <a:cubicBezTo>
                    <a:pt x="152315" y="83692"/>
                    <a:pt x="155699" y="76478"/>
                    <a:pt x="158307" y="68971"/>
                  </a:cubicBezTo>
                  <a:cubicBezTo>
                    <a:pt x="154688" y="64685"/>
                    <a:pt x="150878" y="60589"/>
                    <a:pt x="146782" y="56493"/>
                  </a:cubicBezTo>
                  <a:cubicBezTo>
                    <a:pt x="146194" y="55842"/>
                    <a:pt x="145557" y="55237"/>
                    <a:pt x="144877" y="54683"/>
                  </a:cubicBezTo>
                  <a:lnTo>
                    <a:pt x="141448" y="51349"/>
                  </a:lnTo>
                  <a:cubicBezTo>
                    <a:pt x="140890" y="50761"/>
                    <a:pt x="140285" y="50219"/>
                    <a:pt x="139638" y="49730"/>
                  </a:cubicBezTo>
                  <a:lnTo>
                    <a:pt x="135352" y="45825"/>
                  </a:lnTo>
                  <a:lnTo>
                    <a:pt x="134685" y="45253"/>
                  </a:lnTo>
                  <a:lnTo>
                    <a:pt x="134685" y="45253"/>
                  </a:lnTo>
                  <a:cubicBezTo>
                    <a:pt x="131256" y="42301"/>
                    <a:pt x="127827" y="39539"/>
                    <a:pt x="124303" y="36871"/>
                  </a:cubicBezTo>
                  <a:cubicBezTo>
                    <a:pt x="143353" y="28775"/>
                    <a:pt x="160021" y="28108"/>
                    <a:pt x="167737" y="35919"/>
                  </a:cubicBezTo>
                  <a:cubicBezTo>
                    <a:pt x="177738" y="45444"/>
                    <a:pt x="173833" y="70209"/>
                    <a:pt x="158212" y="96403"/>
                  </a:cubicBezTo>
                  <a:cubicBezTo>
                    <a:pt x="150454" y="109215"/>
                    <a:pt x="141145" y="121020"/>
                    <a:pt x="130494" y="131550"/>
                  </a:cubicBezTo>
                  <a:cubicBezTo>
                    <a:pt x="121587" y="140485"/>
                    <a:pt x="111825" y="148525"/>
                    <a:pt x="101347" y="155553"/>
                  </a:cubicBezTo>
                </a:path>
              </a:pathLst>
            </a:custGeom>
            <a:solidFill>
              <a:srgbClr val="FFFFFF"/>
            </a:solidFill>
            <a:ln w="9525" cap="flat">
              <a:noFill/>
              <a:prstDash val="solid"/>
              <a:miter/>
            </a:ln>
          </p:spPr>
          <p:txBody>
            <a:bodyPr rtlCol="0" anchor="ctr"/>
            <a:lstStyle/>
            <a:p>
              <a:endParaRPr lang="fi-FI"/>
            </a:p>
          </p:txBody>
        </p:sp>
        <p:sp>
          <p:nvSpPr>
            <p:cNvPr id="165" name="Vapaamuotoinen: Muoto 164">
              <a:extLst>
                <a:ext uri="{FF2B5EF4-FFF2-40B4-BE49-F238E27FC236}">
                  <a16:creationId xmlns:a16="http://schemas.microsoft.com/office/drawing/2014/main" id="{5FB9E7BA-6FF7-4A60-935E-66930EBABE50}"/>
                </a:ext>
              </a:extLst>
            </p:cNvPr>
            <p:cNvSpPr/>
            <p:nvPr/>
          </p:nvSpPr>
          <p:spPr>
            <a:xfrm>
              <a:off x="8871119" y="2307598"/>
              <a:ext cx="95250" cy="95250"/>
            </a:xfrm>
            <a:custGeom>
              <a:avLst/>
              <a:gdLst>
                <a:gd name="connsiteX0" fmla="*/ 93635 w 95250"/>
                <a:gd name="connsiteY0" fmla="*/ 26345 h 95250"/>
                <a:gd name="connsiteX1" fmla="*/ 26293 w 95250"/>
                <a:gd name="connsiteY1" fmla="*/ 93591 h 95250"/>
                <a:gd name="connsiteX2" fmla="*/ 10806 w 95250"/>
                <a:gd name="connsiteY2" fmla="*/ 93915 h 95250"/>
                <a:gd name="connsiteX3" fmla="*/ 10482 w 95250"/>
                <a:gd name="connsiteY3" fmla="*/ 93591 h 95250"/>
                <a:gd name="connsiteX4" fmla="*/ 10335 w 95250"/>
                <a:gd name="connsiteY4" fmla="*/ 77832 h 95250"/>
                <a:gd name="connsiteX5" fmla="*/ 10482 w 95250"/>
                <a:gd name="connsiteY5" fmla="*/ 77685 h 95250"/>
                <a:gd name="connsiteX6" fmla="*/ 77728 w 95250"/>
                <a:gd name="connsiteY6" fmla="*/ 10438 h 95250"/>
                <a:gd name="connsiteX7" fmla="*/ 93635 w 95250"/>
                <a:gd name="connsiteY7" fmla="*/ 10438 h 95250"/>
                <a:gd name="connsiteX8" fmla="*/ 93635 w 95250"/>
                <a:gd name="connsiteY8"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35" y="26345"/>
                  </a:moveTo>
                  <a:lnTo>
                    <a:pt x="26293" y="93591"/>
                  </a:lnTo>
                  <a:cubicBezTo>
                    <a:pt x="22106" y="97957"/>
                    <a:pt x="15172" y="98103"/>
                    <a:pt x="10806" y="93915"/>
                  </a:cubicBezTo>
                  <a:cubicBezTo>
                    <a:pt x="10696" y="93810"/>
                    <a:pt x="10587" y="93702"/>
                    <a:pt x="10482" y="93591"/>
                  </a:cubicBezTo>
                  <a:cubicBezTo>
                    <a:pt x="6089" y="89280"/>
                    <a:pt x="6023" y="82224"/>
                    <a:pt x="10335" y="77832"/>
                  </a:cubicBezTo>
                  <a:cubicBezTo>
                    <a:pt x="10383" y="77782"/>
                    <a:pt x="10432" y="77733"/>
                    <a:pt x="10482" y="77685"/>
                  </a:cubicBezTo>
                  <a:lnTo>
                    <a:pt x="77728" y="10438"/>
                  </a:lnTo>
                  <a:cubicBezTo>
                    <a:pt x="82121" y="6046"/>
                    <a:pt x="89242" y="6046"/>
                    <a:pt x="93635" y="10438"/>
                  </a:cubicBezTo>
                  <a:cubicBezTo>
                    <a:pt x="98027" y="14831"/>
                    <a:pt x="98027" y="21952"/>
                    <a:pt x="93635" y="26345"/>
                  </a:cubicBezTo>
                </a:path>
              </a:pathLst>
            </a:custGeom>
            <a:solidFill>
              <a:srgbClr val="FFFFFF"/>
            </a:solidFill>
            <a:ln w="9525" cap="flat">
              <a:noFill/>
              <a:prstDash val="solid"/>
              <a:miter/>
            </a:ln>
          </p:spPr>
          <p:txBody>
            <a:bodyPr rtlCol="0" anchor="ctr"/>
            <a:lstStyle/>
            <a:p>
              <a:endParaRPr lang="fi-FI"/>
            </a:p>
          </p:txBody>
        </p:sp>
        <p:sp>
          <p:nvSpPr>
            <p:cNvPr id="166" name="Vapaamuotoinen: Muoto 165">
              <a:extLst>
                <a:ext uri="{FF2B5EF4-FFF2-40B4-BE49-F238E27FC236}">
                  <a16:creationId xmlns:a16="http://schemas.microsoft.com/office/drawing/2014/main" id="{AA87638A-259F-4360-A91A-8DFDFBF579A3}"/>
                </a:ext>
              </a:extLst>
            </p:cNvPr>
            <p:cNvSpPr/>
            <p:nvPr/>
          </p:nvSpPr>
          <p:spPr>
            <a:xfrm>
              <a:off x="8877926" y="2844046"/>
              <a:ext cx="95250" cy="95250"/>
            </a:xfrm>
            <a:custGeom>
              <a:avLst/>
              <a:gdLst>
                <a:gd name="connsiteX0" fmla="*/ 93687 w 95250"/>
                <a:gd name="connsiteY0" fmla="*/ 93687 h 95250"/>
                <a:gd name="connsiteX1" fmla="*/ 77791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0" y="98079"/>
                    <a:pt x="82184" y="98084"/>
                    <a:pt x="77791" y="93698"/>
                  </a:cubicBezTo>
                  <a:cubicBezTo>
                    <a:pt x="77787" y="93694"/>
                    <a:pt x="77784" y="93690"/>
                    <a:pt x="77780" y="93687"/>
                  </a:cubicBezTo>
                  <a:lnTo>
                    <a:pt x="10438" y="26345"/>
                  </a:lnTo>
                  <a:cubicBezTo>
                    <a:pt x="6046" y="21952"/>
                    <a:pt x="6046" y="14831"/>
                    <a:pt x="10438" y="10438"/>
                  </a:cubicBezTo>
                  <a:cubicBezTo>
                    <a:pt x="14831" y="6046"/>
                    <a:pt x="21952" y="6046"/>
                    <a:pt x="26345" y="10438"/>
                  </a:cubicBezTo>
                  <a:lnTo>
                    <a:pt x="93687" y="77780"/>
                  </a:lnTo>
                  <a:cubicBezTo>
                    <a:pt x="98079" y="82166"/>
                    <a:pt x="98084" y="89282"/>
                    <a:pt x="93698" y="93675"/>
                  </a:cubicBezTo>
                  <a:cubicBezTo>
                    <a:pt x="93694" y="93679"/>
                    <a:pt x="93690" y="93683"/>
                    <a:pt x="93687" y="93687"/>
                  </a:cubicBezTo>
                </a:path>
              </a:pathLst>
            </a:custGeom>
            <a:solidFill>
              <a:srgbClr val="FFFFFF"/>
            </a:solidFill>
            <a:ln w="9525" cap="flat">
              <a:noFill/>
              <a:prstDash val="solid"/>
              <a:miter/>
            </a:ln>
          </p:spPr>
          <p:txBody>
            <a:bodyPr rtlCol="0" anchor="ctr"/>
            <a:lstStyle/>
            <a:p>
              <a:endParaRPr lang="fi-FI"/>
            </a:p>
          </p:txBody>
        </p:sp>
        <p:sp>
          <p:nvSpPr>
            <p:cNvPr id="167" name="Vapaamuotoinen: Muoto 166">
              <a:extLst>
                <a:ext uri="{FF2B5EF4-FFF2-40B4-BE49-F238E27FC236}">
                  <a16:creationId xmlns:a16="http://schemas.microsoft.com/office/drawing/2014/main" id="{FEA98939-7CEF-4DFE-939D-1F4C36DC15E3}"/>
                </a:ext>
              </a:extLst>
            </p:cNvPr>
            <p:cNvSpPr/>
            <p:nvPr/>
          </p:nvSpPr>
          <p:spPr>
            <a:xfrm>
              <a:off x="9133823" y="3107183"/>
              <a:ext cx="57150" cy="57150"/>
            </a:xfrm>
            <a:custGeom>
              <a:avLst/>
              <a:gdLst>
                <a:gd name="connsiteX0" fmla="*/ 30766 w 57150"/>
                <a:gd name="connsiteY0" fmla="*/ 7144 h 57150"/>
                <a:gd name="connsiteX1" fmla="*/ 18669 w 57150"/>
                <a:gd name="connsiteY1" fmla="*/ 18383 h 57150"/>
                <a:gd name="connsiteX2" fmla="*/ 7144 w 57150"/>
                <a:gd name="connsiteY2" fmla="*/ 30766 h 57150"/>
                <a:gd name="connsiteX3" fmla="*/ 16669 w 57150"/>
                <a:gd name="connsiteY3" fmla="*/ 51625 h 57150"/>
                <a:gd name="connsiteX4" fmla="*/ 18097 w 57150"/>
                <a:gd name="connsiteY4" fmla="*/ 53912 h 57150"/>
                <a:gd name="connsiteX5" fmla="*/ 34957 w 57150"/>
                <a:gd name="connsiteY5" fmla="*/ 34862 h 57150"/>
                <a:gd name="connsiteX6" fmla="*/ 54007 w 57150"/>
                <a:gd name="connsiteY6" fmla="*/ 18288 h 57150"/>
                <a:gd name="connsiteX7" fmla="*/ 51911 w 57150"/>
                <a:gd name="connsiteY7" fmla="*/ 17145 h 57150"/>
                <a:gd name="connsiteX8" fmla="*/ 30766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383"/>
                    <a:pt x="18669" y="18383"/>
                  </a:cubicBezTo>
                  <a:cubicBezTo>
                    <a:pt x="14764" y="22384"/>
                    <a:pt x="10763" y="26575"/>
                    <a:pt x="7144" y="30766"/>
                  </a:cubicBezTo>
                  <a:cubicBezTo>
                    <a:pt x="9560" y="38041"/>
                    <a:pt x="12754" y="45034"/>
                    <a:pt x="16669" y="51625"/>
                  </a:cubicBezTo>
                  <a:lnTo>
                    <a:pt x="18097" y="53912"/>
                  </a:lnTo>
                  <a:cubicBezTo>
                    <a:pt x="23298" y="47203"/>
                    <a:pt x="28930" y="40839"/>
                    <a:pt x="34957" y="34862"/>
                  </a:cubicBezTo>
                  <a:cubicBezTo>
                    <a:pt x="40931" y="28919"/>
                    <a:pt x="47295" y="23383"/>
                    <a:pt x="54007" y="18288"/>
                  </a:cubicBezTo>
                  <a:cubicBezTo>
                    <a:pt x="53289" y="17944"/>
                    <a:pt x="52589" y="17563"/>
                    <a:pt x="51911" y="17145"/>
                  </a:cubicBezTo>
                  <a:cubicBezTo>
                    <a:pt x="45227" y="13215"/>
                    <a:pt x="38137" y="10021"/>
                    <a:pt x="30766" y="7620"/>
                  </a:cubicBezTo>
                </a:path>
              </a:pathLst>
            </a:custGeom>
            <a:solidFill>
              <a:srgbClr val="FFFFFF"/>
            </a:solidFill>
            <a:ln w="9525" cap="flat">
              <a:noFill/>
              <a:prstDash val="solid"/>
              <a:miter/>
            </a:ln>
          </p:spPr>
          <p:txBody>
            <a:bodyPr rtlCol="0" anchor="ctr"/>
            <a:lstStyle/>
            <a:p>
              <a:endParaRPr lang="fi-FI"/>
            </a:p>
          </p:txBody>
        </p:sp>
        <p:sp>
          <p:nvSpPr>
            <p:cNvPr id="168" name="Vapaamuotoinen: Muoto 167">
              <a:extLst>
                <a:ext uri="{FF2B5EF4-FFF2-40B4-BE49-F238E27FC236}">
                  <a16:creationId xmlns:a16="http://schemas.microsoft.com/office/drawing/2014/main" id="{43D721AD-8BB4-4BCA-975F-3F16319F07CA}"/>
                </a:ext>
              </a:extLst>
            </p:cNvPr>
            <p:cNvSpPr/>
            <p:nvPr/>
          </p:nvSpPr>
          <p:spPr>
            <a:xfrm>
              <a:off x="9203927" y="3177001"/>
              <a:ext cx="95250" cy="95250"/>
            </a:xfrm>
            <a:custGeom>
              <a:avLst/>
              <a:gdLst>
                <a:gd name="connsiteX0" fmla="*/ 80677 w 95250"/>
                <a:gd name="connsiteY0" fmla="*/ 7144 h 95250"/>
                <a:gd name="connsiteX1" fmla="*/ 80677 w 95250"/>
                <a:gd name="connsiteY1" fmla="*/ 7144 h 95250"/>
                <a:gd name="connsiteX2" fmla="*/ 73247 w 95250"/>
                <a:gd name="connsiteY2" fmla="*/ 18479 h 95250"/>
                <a:gd name="connsiteX3" fmla="*/ 72580 w 95250"/>
                <a:gd name="connsiteY3" fmla="*/ 19526 h 95250"/>
                <a:gd name="connsiteX4" fmla="*/ 70104 w 95250"/>
                <a:gd name="connsiteY4" fmla="*/ 22860 h 95250"/>
                <a:gd name="connsiteX5" fmla="*/ 68389 w 95250"/>
                <a:gd name="connsiteY5" fmla="*/ 25146 h 95250"/>
                <a:gd name="connsiteX6" fmla="*/ 64294 w 95250"/>
                <a:gd name="connsiteY6" fmla="*/ 30480 h 95250"/>
                <a:gd name="connsiteX7" fmla="*/ 60770 w 95250"/>
                <a:gd name="connsiteY7" fmla="*/ 60865 h 95250"/>
                <a:gd name="connsiteX8" fmla="*/ 60770 w 95250"/>
                <a:gd name="connsiteY8" fmla="*/ 60865 h 95250"/>
                <a:gd name="connsiteX9" fmla="*/ 30385 w 95250"/>
                <a:gd name="connsiteY9" fmla="*/ 64389 h 95250"/>
                <a:gd name="connsiteX10" fmla="*/ 7144 w 95250"/>
                <a:gd name="connsiteY10" fmla="*/ 80867 h 95250"/>
                <a:gd name="connsiteX11" fmla="*/ 13240 w 95250"/>
                <a:gd name="connsiteY11" fmla="*/ 83344 h 95250"/>
                <a:gd name="connsiteX12" fmla="*/ 44577 w 95250"/>
                <a:gd name="connsiteY12" fmla="*/ 89630 h 95250"/>
                <a:gd name="connsiteX13" fmla="*/ 77248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9"/>
                  </a:cubicBezTo>
                  <a:lnTo>
                    <a:pt x="72580" y="19526"/>
                  </a:lnTo>
                  <a:lnTo>
                    <a:pt x="70104" y="22860"/>
                  </a:lnTo>
                  <a:lnTo>
                    <a:pt x="68389" y="25146"/>
                  </a:lnTo>
                  <a:lnTo>
                    <a:pt x="64294" y="30480"/>
                  </a:lnTo>
                  <a:cubicBezTo>
                    <a:pt x="67723" y="43910"/>
                    <a:pt x="66675" y="54959"/>
                    <a:pt x="60770" y="60865"/>
                  </a:cubicBezTo>
                  <a:lnTo>
                    <a:pt x="60770" y="60865"/>
                  </a:lnTo>
                  <a:cubicBezTo>
                    <a:pt x="54959" y="66580"/>
                    <a:pt x="44005" y="67723"/>
                    <a:pt x="30385" y="64389"/>
                  </a:cubicBezTo>
                  <a:cubicBezTo>
                    <a:pt x="23002" y="70378"/>
                    <a:pt x="15239" y="75882"/>
                    <a:pt x="7144" y="80867"/>
                  </a:cubicBezTo>
                  <a:lnTo>
                    <a:pt x="13240" y="83344"/>
                  </a:lnTo>
                  <a:cubicBezTo>
                    <a:pt x="23236" y="87261"/>
                    <a:pt x="33844" y="89389"/>
                    <a:pt x="44577" y="89630"/>
                  </a:cubicBezTo>
                  <a:cubicBezTo>
                    <a:pt x="56685" y="90146"/>
                    <a:pt x="68481" y="85709"/>
                    <a:pt x="77248" y="77343"/>
                  </a:cubicBezTo>
                  <a:cubicBezTo>
                    <a:pt x="92297" y="62294"/>
                    <a:pt x="93250"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169" name="Vapaamuotoinen: Muoto 168">
              <a:extLst>
                <a:ext uri="{FF2B5EF4-FFF2-40B4-BE49-F238E27FC236}">
                  <a16:creationId xmlns:a16="http://schemas.microsoft.com/office/drawing/2014/main" id="{6B7C0FD5-79E5-44E8-B3FF-C2E19FA3B13E}"/>
                </a:ext>
              </a:extLst>
            </p:cNvPr>
            <p:cNvSpPr/>
            <p:nvPr/>
          </p:nvSpPr>
          <p:spPr>
            <a:xfrm>
              <a:off x="9095691" y="3176715"/>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567 w 95250"/>
                <a:gd name="connsiteY4" fmla="*/ 80962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150"/>
                    <a:pt x="29083" y="44005"/>
                    <a:pt x="32417" y="30575"/>
                  </a:cubicBezTo>
                  <a:cubicBezTo>
                    <a:pt x="26343" y="23168"/>
                    <a:pt x="20804" y="15338"/>
                    <a:pt x="15844" y="7144"/>
                  </a:cubicBezTo>
                  <a:cubicBezTo>
                    <a:pt x="3271" y="36385"/>
                    <a:pt x="4223" y="62293"/>
                    <a:pt x="19368" y="77438"/>
                  </a:cubicBezTo>
                  <a:cubicBezTo>
                    <a:pt x="34513" y="92583"/>
                    <a:pt x="60325" y="93440"/>
                    <a:pt x="89567" y="80962"/>
                  </a:cubicBezTo>
                  <a:cubicBezTo>
                    <a:pt x="81426" y="76001"/>
                    <a:pt x="73630" y="70496"/>
                    <a:pt x="66231" y="64484"/>
                  </a:cubicBezTo>
                  <a:cubicBezTo>
                    <a:pt x="52800"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170" name="Vapaamuotoinen: Muoto 169">
              <a:extLst>
                <a:ext uri="{FF2B5EF4-FFF2-40B4-BE49-F238E27FC236}">
                  <a16:creationId xmlns:a16="http://schemas.microsoft.com/office/drawing/2014/main" id="{B376BD2E-163D-4A34-B700-2558A257E339}"/>
                </a:ext>
              </a:extLst>
            </p:cNvPr>
            <p:cNvSpPr/>
            <p:nvPr/>
          </p:nvSpPr>
          <p:spPr>
            <a:xfrm>
              <a:off x="9096103" y="3068735"/>
              <a:ext cx="200025" cy="180975"/>
            </a:xfrm>
            <a:custGeom>
              <a:avLst/>
              <a:gdLst>
                <a:gd name="connsiteX0" fmla="*/ 178881 w 200025"/>
                <a:gd name="connsiteY0" fmla="*/ 108647 h 180975"/>
                <a:gd name="connsiteX1" fmla="*/ 184977 w 200025"/>
                <a:gd name="connsiteY1" fmla="*/ 19684 h 180975"/>
                <a:gd name="connsiteX2" fmla="*/ 102014 w 200025"/>
                <a:gd name="connsiteY2" fmla="*/ 22446 h 180975"/>
                <a:gd name="connsiteX3" fmla="*/ 18956 w 200025"/>
                <a:gd name="connsiteY3" fmla="*/ 19684 h 180975"/>
                <a:gd name="connsiteX4" fmla="*/ 24576 w 200025"/>
                <a:gd name="connsiteY4" fmla="*/ 107885 h 180975"/>
                <a:gd name="connsiteX5" fmla="*/ 95728 w 200025"/>
                <a:gd name="connsiteY5" fmla="*/ 179418 h 180975"/>
                <a:gd name="connsiteX6" fmla="*/ 97823 w 200025"/>
                <a:gd name="connsiteY6" fmla="*/ 180466 h 180975"/>
                <a:gd name="connsiteX7" fmla="*/ 100681 w 200025"/>
                <a:gd name="connsiteY7" fmla="*/ 181132 h 180975"/>
                <a:gd name="connsiteX8" fmla="*/ 102014 w 200025"/>
                <a:gd name="connsiteY8" fmla="*/ 181132 h 180975"/>
                <a:gd name="connsiteX9" fmla="*/ 107920 w 200025"/>
                <a:gd name="connsiteY9" fmla="*/ 179513 h 180975"/>
                <a:gd name="connsiteX10" fmla="*/ 178881 w 200025"/>
                <a:gd name="connsiteY10" fmla="*/ 108551 h 180975"/>
                <a:gd name="connsiteX11" fmla="*/ 102014 w 200025"/>
                <a:gd name="connsiteY11" fmla="*/ 156272 h 180975"/>
                <a:gd name="connsiteX12" fmla="*/ 72868 w 200025"/>
                <a:gd name="connsiteY12" fmla="*/ 132364 h 180975"/>
                <a:gd name="connsiteX13" fmla="*/ 44293 w 200025"/>
                <a:gd name="connsiteY13" fmla="*/ 96455 h 180975"/>
                <a:gd name="connsiteX14" fmla="*/ 34768 w 200025"/>
                <a:gd name="connsiteY14" fmla="*/ 36638 h 180975"/>
                <a:gd name="connsiteX15" fmla="*/ 51055 w 200025"/>
                <a:gd name="connsiteY15" fmla="*/ 31114 h 180975"/>
                <a:gd name="connsiteX16" fmla="*/ 96204 w 200025"/>
                <a:gd name="connsiteY16" fmla="*/ 46735 h 180975"/>
                <a:gd name="connsiteX17" fmla="*/ 96204 w 200025"/>
                <a:gd name="connsiteY17" fmla="*/ 46735 h 180975"/>
                <a:gd name="connsiteX18" fmla="*/ 111539 w 200025"/>
                <a:gd name="connsiteY18" fmla="*/ 57117 h 180975"/>
                <a:gd name="connsiteX19" fmla="*/ 111539 w 200025"/>
                <a:gd name="connsiteY19" fmla="*/ 57117 h 180975"/>
                <a:gd name="connsiteX20" fmla="*/ 124588 w 200025"/>
                <a:gd name="connsiteY20" fmla="*/ 68070 h 180975"/>
                <a:gd name="connsiteX21" fmla="*/ 126208 w 200025"/>
                <a:gd name="connsiteY21" fmla="*/ 69594 h 180975"/>
                <a:gd name="connsiteX22" fmla="*/ 126684 w 200025"/>
                <a:gd name="connsiteY22" fmla="*/ 69594 h 180975"/>
                <a:gd name="connsiteX23" fmla="*/ 130399 w 200025"/>
                <a:gd name="connsiteY23" fmla="*/ 73214 h 180975"/>
                <a:gd name="connsiteX24" fmla="*/ 147258 w 200025"/>
                <a:gd name="connsiteY24" fmla="*/ 92264 h 180975"/>
                <a:gd name="connsiteX25" fmla="*/ 148306 w 200025"/>
                <a:gd name="connsiteY25" fmla="*/ 90645 h 180975"/>
                <a:gd name="connsiteX26" fmla="*/ 158402 w 200025"/>
                <a:gd name="connsiteY26" fmla="*/ 69213 h 180975"/>
                <a:gd name="connsiteX27" fmla="*/ 146877 w 200025"/>
                <a:gd name="connsiteY27" fmla="*/ 56736 h 180975"/>
                <a:gd name="connsiteX28" fmla="*/ 144972 w 200025"/>
                <a:gd name="connsiteY28" fmla="*/ 54831 h 180975"/>
                <a:gd name="connsiteX29" fmla="*/ 141543 w 200025"/>
                <a:gd name="connsiteY29" fmla="*/ 51497 h 180975"/>
                <a:gd name="connsiteX30" fmla="*/ 139733 w 200025"/>
                <a:gd name="connsiteY30" fmla="*/ 49878 h 180975"/>
                <a:gd name="connsiteX31" fmla="*/ 135447 w 200025"/>
                <a:gd name="connsiteY31" fmla="*/ 45973 h 180975"/>
                <a:gd name="connsiteX32" fmla="*/ 134780 w 200025"/>
                <a:gd name="connsiteY32" fmla="*/ 45401 h 180975"/>
                <a:gd name="connsiteX33" fmla="*/ 134780 w 200025"/>
                <a:gd name="connsiteY33" fmla="*/ 45401 h 180975"/>
                <a:gd name="connsiteX34" fmla="*/ 124398 w 200025"/>
                <a:gd name="connsiteY34" fmla="*/ 37019 h 180975"/>
                <a:gd name="connsiteX35" fmla="*/ 167832 w 200025"/>
                <a:gd name="connsiteY35" fmla="*/ 36067 h 180975"/>
                <a:gd name="connsiteX36" fmla="*/ 158307 w 200025"/>
                <a:gd name="connsiteY36" fmla="*/ 96645 h 180975"/>
                <a:gd name="connsiteX37" fmla="*/ 130589 w 200025"/>
                <a:gd name="connsiteY37" fmla="*/ 131793 h 180975"/>
                <a:gd name="connsiteX38" fmla="*/ 101443 w 200025"/>
                <a:gd name="connsiteY38" fmla="*/ 15570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881" y="108647"/>
                  </a:moveTo>
                  <a:cubicBezTo>
                    <a:pt x="200788" y="71976"/>
                    <a:pt x="203170" y="37876"/>
                    <a:pt x="184977" y="19684"/>
                  </a:cubicBezTo>
                  <a:cubicBezTo>
                    <a:pt x="166784" y="1491"/>
                    <a:pt x="136304" y="3682"/>
                    <a:pt x="102014" y="22446"/>
                  </a:cubicBezTo>
                  <a:cubicBezTo>
                    <a:pt x="67629" y="3396"/>
                    <a:pt x="36196" y="2443"/>
                    <a:pt x="18956" y="19684"/>
                  </a:cubicBezTo>
                  <a:cubicBezTo>
                    <a:pt x="1716" y="36924"/>
                    <a:pt x="3145" y="71500"/>
                    <a:pt x="24576" y="107885"/>
                  </a:cubicBezTo>
                  <a:cubicBezTo>
                    <a:pt x="42363" y="136974"/>
                    <a:pt x="66735" y="161476"/>
                    <a:pt x="95728" y="179418"/>
                  </a:cubicBezTo>
                  <a:lnTo>
                    <a:pt x="97823" y="180466"/>
                  </a:lnTo>
                  <a:cubicBezTo>
                    <a:pt x="98739" y="180822"/>
                    <a:pt x="99702" y="181046"/>
                    <a:pt x="100681" y="181132"/>
                  </a:cubicBezTo>
                  <a:lnTo>
                    <a:pt x="102014" y="181132"/>
                  </a:lnTo>
                  <a:cubicBezTo>
                    <a:pt x="104090" y="181112"/>
                    <a:pt x="106124" y="180554"/>
                    <a:pt x="107920" y="179513"/>
                  </a:cubicBezTo>
                  <a:cubicBezTo>
                    <a:pt x="136776" y="161707"/>
                    <a:pt x="161075" y="137408"/>
                    <a:pt x="178881" y="108551"/>
                  </a:cubicBezTo>
                  <a:moveTo>
                    <a:pt x="102014" y="156272"/>
                  </a:moveTo>
                  <a:cubicBezTo>
                    <a:pt x="91502" y="149327"/>
                    <a:pt x="81735" y="141315"/>
                    <a:pt x="72868" y="132364"/>
                  </a:cubicBezTo>
                  <a:cubicBezTo>
                    <a:pt x="61858" y="121656"/>
                    <a:pt x="52255" y="109589"/>
                    <a:pt x="44293" y="96455"/>
                  </a:cubicBezTo>
                  <a:cubicBezTo>
                    <a:pt x="28862" y="70547"/>
                    <a:pt x="25243" y="46449"/>
                    <a:pt x="34768" y="36638"/>
                  </a:cubicBezTo>
                  <a:cubicBezTo>
                    <a:pt x="39245" y="32701"/>
                    <a:pt x="45107" y="30713"/>
                    <a:pt x="51055" y="31114"/>
                  </a:cubicBezTo>
                  <a:cubicBezTo>
                    <a:pt x="67177" y="32454"/>
                    <a:pt x="82702" y="37825"/>
                    <a:pt x="96204" y="46735"/>
                  </a:cubicBezTo>
                  <a:lnTo>
                    <a:pt x="96204" y="46735"/>
                  </a:lnTo>
                  <a:cubicBezTo>
                    <a:pt x="101497" y="49920"/>
                    <a:pt x="106616" y="53386"/>
                    <a:pt x="111539" y="57117"/>
                  </a:cubicBezTo>
                  <a:lnTo>
                    <a:pt x="111539" y="57117"/>
                  </a:lnTo>
                  <a:cubicBezTo>
                    <a:pt x="115921" y="60546"/>
                    <a:pt x="120302" y="64165"/>
                    <a:pt x="124588" y="68070"/>
                  </a:cubicBezTo>
                  <a:cubicBezTo>
                    <a:pt x="125081" y="68626"/>
                    <a:pt x="125623" y="69136"/>
                    <a:pt x="126208" y="69594"/>
                  </a:cubicBezTo>
                  <a:lnTo>
                    <a:pt x="126684" y="69594"/>
                  </a:lnTo>
                  <a:cubicBezTo>
                    <a:pt x="128017" y="70833"/>
                    <a:pt x="129256" y="71976"/>
                    <a:pt x="130399" y="73214"/>
                  </a:cubicBezTo>
                  <a:cubicBezTo>
                    <a:pt x="136426" y="79192"/>
                    <a:pt x="142057" y="85555"/>
                    <a:pt x="147258" y="92264"/>
                  </a:cubicBezTo>
                  <a:lnTo>
                    <a:pt x="148306" y="90645"/>
                  </a:lnTo>
                  <a:cubicBezTo>
                    <a:pt x="152410" y="83873"/>
                    <a:pt x="155794" y="76690"/>
                    <a:pt x="158402" y="69213"/>
                  </a:cubicBezTo>
                  <a:cubicBezTo>
                    <a:pt x="154783" y="64927"/>
                    <a:pt x="150973" y="60736"/>
                    <a:pt x="146877" y="56736"/>
                  </a:cubicBezTo>
                  <a:lnTo>
                    <a:pt x="144972" y="54831"/>
                  </a:lnTo>
                  <a:lnTo>
                    <a:pt x="141543" y="51497"/>
                  </a:lnTo>
                  <a:lnTo>
                    <a:pt x="139733" y="49878"/>
                  </a:lnTo>
                  <a:lnTo>
                    <a:pt x="135447" y="45973"/>
                  </a:lnTo>
                  <a:lnTo>
                    <a:pt x="134780" y="45401"/>
                  </a:lnTo>
                  <a:lnTo>
                    <a:pt x="134780" y="45401"/>
                  </a:lnTo>
                  <a:cubicBezTo>
                    <a:pt x="131351" y="42544"/>
                    <a:pt x="127922" y="39686"/>
                    <a:pt x="124398" y="37019"/>
                  </a:cubicBezTo>
                  <a:cubicBezTo>
                    <a:pt x="143448" y="28923"/>
                    <a:pt x="160117" y="28351"/>
                    <a:pt x="167832" y="36067"/>
                  </a:cubicBezTo>
                  <a:cubicBezTo>
                    <a:pt x="177833" y="46068"/>
                    <a:pt x="173928" y="70357"/>
                    <a:pt x="158307" y="96645"/>
                  </a:cubicBezTo>
                  <a:cubicBezTo>
                    <a:pt x="150502" y="109424"/>
                    <a:pt x="141196" y="121224"/>
                    <a:pt x="130589" y="131793"/>
                  </a:cubicBezTo>
                  <a:cubicBezTo>
                    <a:pt x="121681" y="140699"/>
                    <a:pt x="111919" y="148707"/>
                    <a:pt x="101443" y="155701"/>
                  </a:cubicBezTo>
                </a:path>
              </a:pathLst>
            </a:custGeom>
            <a:solidFill>
              <a:srgbClr val="FFFFFF"/>
            </a:solidFill>
            <a:ln w="9525" cap="flat">
              <a:noFill/>
              <a:prstDash val="solid"/>
              <a:miter/>
            </a:ln>
          </p:spPr>
          <p:txBody>
            <a:bodyPr rtlCol="0" anchor="ctr"/>
            <a:lstStyle/>
            <a:p>
              <a:endParaRPr lang="fi-FI"/>
            </a:p>
          </p:txBody>
        </p:sp>
        <p:sp>
          <p:nvSpPr>
            <p:cNvPr id="171" name="Vapaamuotoinen: Muoto 170">
              <a:extLst>
                <a:ext uri="{FF2B5EF4-FFF2-40B4-BE49-F238E27FC236}">
                  <a16:creationId xmlns:a16="http://schemas.microsoft.com/office/drawing/2014/main" id="{6DAE0AFD-A147-45C9-9B9E-4937344D548B}"/>
                </a:ext>
              </a:extLst>
            </p:cNvPr>
            <p:cNvSpPr/>
            <p:nvPr/>
          </p:nvSpPr>
          <p:spPr>
            <a:xfrm>
              <a:off x="9414374" y="2850904"/>
              <a:ext cx="95250" cy="95250"/>
            </a:xfrm>
            <a:custGeom>
              <a:avLst/>
              <a:gdLst>
                <a:gd name="connsiteX0" fmla="*/ 93687 w 95250"/>
                <a:gd name="connsiteY0" fmla="*/ 26345 h 95250"/>
                <a:gd name="connsiteX1" fmla="*/ 26345 w 95250"/>
                <a:gd name="connsiteY1" fmla="*/ 93591 h 95250"/>
                <a:gd name="connsiteX2" fmla="*/ 10438 w 95250"/>
                <a:gd name="connsiteY2" fmla="*/ 93591 h 95250"/>
                <a:gd name="connsiteX3" fmla="*/ 10438 w 95250"/>
                <a:gd name="connsiteY3" fmla="*/ 77685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591"/>
                  </a:lnTo>
                  <a:cubicBezTo>
                    <a:pt x="21953" y="97984"/>
                    <a:pt x="14831" y="97984"/>
                    <a:pt x="10438" y="93591"/>
                  </a:cubicBezTo>
                  <a:cubicBezTo>
                    <a:pt x="6046" y="89199"/>
                    <a:pt x="6046" y="82077"/>
                    <a:pt x="10438" y="77685"/>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72" name="Vapaamuotoinen: Muoto 171">
              <a:extLst>
                <a:ext uri="{FF2B5EF4-FFF2-40B4-BE49-F238E27FC236}">
                  <a16:creationId xmlns:a16="http://schemas.microsoft.com/office/drawing/2014/main" id="{95C435FD-CEAE-49A1-AB16-66CC11FBD4B8}"/>
                </a:ext>
              </a:extLst>
            </p:cNvPr>
            <p:cNvSpPr/>
            <p:nvPr/>
          </p:nvSpPr>
          <p:spPr>
            <a:xfrm>
              <a:off x="9676463" y="3650775"/>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671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763"/>
                    <a:pt x="22670" y="14478"/>
                    <a:pt x="18669" y="18383"/>
                  </a:cubicBezTo>
                  <a:cubicBezTo>
                    <a:pt x="14668" y="22288"/>
                    <a:pt x="10763" y="26670"/>
                    <a:pt x="7144" y="30861"/>
                  </a:cubicBezTo>
                  <a:cubicBezTo>
                    <a:pt x="9626" y="38110"/>
                    <a:pt x="12817" y="45097"/>
                    <a:pt x="16669" y="51721"/>
                  </a:cubicBezTo>
                  <a:lnTo>
                    <a:pt x="18097" y="54007"/>
                  </a:lnTo>
                  <a:cubicBezTo>
                    <a:pt x="23265" y="47299"/>
                    <a:pt x="28865" y="40935"/>
                    <a:pt x="34862" y="34957"/>
                  </a:cubicBezTo>
                  <a:cubicBezTo>
                    <a:pt x="40838" y="29017"/>
                    <a:pt x="47202" y="23480"/>
                    <a:pt x="53912" y="18383"/>
                  </a:cubicBezTo>
                  <a:cubicBezTo>
                    <a:pt x="53183" y="18059"/>
                    <a:pt x="52483" y="17677"/>
                    <a:pt x="51816" y="17240"/>
                  </a:cubicBezTo>
                  <a:cubicBezTo>
                    <a:pt x="45119" y="13208"/>
                    <a:pt x="38035" y="9858"/>
                    <a:pt x="30671" y="7239"/>
                  </a:cubicBezTo>
                </a:path>
              </a:pathLst>
            </a:custGeom>
            <a:solidFill>
              <a:srgbClr val="FFFFFF"/>
            </a:solidFill>
            <a:ln w="9525" cap="flat">
              <a:noFill/>
              <a:prstDash val="solid"/>
              <a:miter/>
            </a:ln>
          </p:spPr>
          <p:txBody>
            <a:bodyPr rtlCol="0" anchor="ctr"/>
            <a:lstStyle/>
            <a:p>
              <a:endParaRPr lang="fi-FI"/>
            </a:p>
          </p:txBody>
        </p:sp>
        <p:sp>
          <p:nvSpPr>
            <p:cNvPr id="173" name="Vapaamuotoinen: Muoto 172">
              <a:extLst>
                <a:ext uri="{FF2B5EF4-FFF2-40B4-BE49-F238E27FC236}">
                  <a16:creationId xmlns:a16="http://schemas.microsoft.com/office/drawing/2014/main" id="{6C1BBF96-C384-47DC-BF69-94D35D2BCB54}"/>
                </a:ext>
              </a:extLst>
            </p:cNvPr>
            <p:cNvSpPr/>
            <p:nvPr/>
          </p:nvSpPr>
          <p:spPr>
            <a:xfrm>
              <a:off x="9746661" y="3720688"/>
              <a:ext cx="95250" cy="95250"/>
            </a:xfrm>
            <a:custGeom>
              <a:avLst/>
              <a:gdLst>
                <a:gd name="connsiteX0" fmla="*/ 80677 w 95250"/>
                <a:gd name="connsiteY0" fmla="*/ 7144 h 95250"/>
                <a:gd name="connsiteX1" fmla="*/ 80677 w 95250"/>
                <a:gd name="connsiteY1" fmla="*/ 7144 h 95250"/>
                <a:gd name="connsiteX2" fmla="*/ 73248 w 95250"/>
                <a:gd name="connsiteY2" fmla="*/ 18479 h 95250"/>
                <a:gd name="connsiteX3" fmla="*/ 72486 w 95250"/>
                <a:gd name="connsiteY3" fmla="*/ 19526 h 95250"/>
                <a:gd name="connsiteX4" fmla="*/ 70104 w 95250"/>
                <a:gd name="connsiteY4" fmla="*/ 22860 h 95250"/>
                <a:gd name="connsiteX5" fmla="*/ 68390 w 95250"/>
                <a:gd name="connsiteY5" fmla="*/ 25146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389 h 95250"/>
                <a:gd name="connsiteX10" fmla="*/ 7144 w 95250"/>
                <a:gd name="connsiteY10" fmla="*/ 80867 h 95250"/>
                <a:gd name="connsiteX11" fmla="*/ 13335 w 95250"/>
                <a:gd name="connsiteY11" fmla="*/ 83344 h 95250"/>
                <a:gd name="connsiteX12" fmla="*/ 44673 w 95250"/>
                <a:gd name="connsiteY12" fmla="*/ 89630 h 95250"/>
                <a:gd name="connsiteX13" fmla="*/ 77343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5" y="14764"/>
                    <a:pt x="73248" y="18479"/>
                  </a:cubicBezTo>
                  <a:cubicBezTo>
                    <a:pt x="73025" y="18850"/>
                    <a:pt x="72770" y="19201"/>
                    <a:pt x="72486" y="19526"/>
                  </a:cubicBezTo>
                  <a:lnTo>
                    <a:pt x="70104" y="22860"/>
                  </a:lnTo>
                  <a:lnTo>
                    <a:pt x="68390" y="25146"/>
                  </a:lnTo>
                  <a:cubicBezTo>
                    <a:pt x="67056" y="26956"/>
                    <a:pt x="65627" y="28670"/>
                    <a:pt x="64199" y="30480"/>
                  </a:cubicBezTo>
                  <a:cubicBezTo>
                    <a:pt x="67628" y="43910"/>
                    <a:pt x="66675" y="54959"/>
                    <a:pt x="60770" y="60865"/>
                  </a:cubicBezTo>
                  <a:lnTo>
                    <a:pt x="60770" y="60865"/>
                  </a:lnTo>
                  <a:cubicBezTo>
                    <a:pt x="55055" y="66580"/>
                    <a:pt x="44006" y="67723"/>
                    <a:pt x="30480" y="64389"/>
                  </a:cubicBezTo>
                  <a:cubicBezTo>
                    <a:pt x="23081" y="70401"/>
                    <a:pt x="15285" y="75906"/>
                    <a:pt x="7144" y="80867"/>
                  </a:cubicBezTo>
                  <a:lnTo>
                    <a:pt x="13335" y="83344"/>
                  </a:lnTo>
                  <a:cubicBezTo>
                    <a:pt x="23329" y="87271"/>
                    <a:pt x="33938" y="89399"/>
                    <a:pt x="44673" y="89630"/>
                  </a:cubicBezTo>
                  <a:cubicBezTo>
                    <a:pt x="56780" y="90146"/>
                    <a:pt x="68576" y="85709"/>
                    <a:pt x="77343" y="77343"/>
                  </a:cubicBezTo>
                  <a:cubicBezTo>
                    <a:pt x="92298" y="62293"/>
                    <a:pt x="93345"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174" name="Vapaamuotoinen: Muoto 173">
              <a:extLst>
                <a:ext uri="{FF2B5EF4-FFF2-40B4-BE49-F238E27FC236}">
                  <a16:creationId xmlns:a16="http://schemas.microsoft.com/office/drawing/2014/main" id="{F4CE9CD1-DB8F-4A0B-8EA2-D1CBB55D32EE}"/>
                </a:ext>
              </a:extLst>
            </p:cNvPr>
            <p:cNvSpPr/>
            <p:nvPr/>
          </p:nvSpPr>
          <p:spPr>
            <a:xfrm>
              <a:off x="9638426" y="3720402"/>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135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054"/>
                    <a:pt x="28988" y="44005"/>
                    <a:pt x="32417" y="30575"/>
                  </a:cubicBezTo>
                  <a:cubicBezTo>
                    <a:pt x="26364" y="23153"/>
                    <a:pt x="20826" y="15324"/>
                    <a:pt x="15844" y="7144"/>
                  </a:cubicBezTo>
                  <a:cubicBezTo>
                    <a:pt x="3271" y="36385"/>
                    <a:pt x="4223" y="62293"/>
                    <a:pt x="19368" y="77438"/>
                  </a:cubicBezTo>
                  <a:cubicBezTo>
                    <a:pt x="34513" y="92583"/>
                    <a:pt x="60230" y="93440"/>
                    <a:pt x="89472" y="80963"/>
                  </a:cubicBezTo>
                  <a:cubicBezTo>
                    <a:pt x="81361" y="75956"/>
                    <a:pt x="73568" y="70452"/>
                    <a:pt x="66135" y="64484"/>
                  </a:cubicBezTo>
                  <a:cubicBezTo>
                    <a:pt x="52705" y="67913"/>
                    <a:pt x="41751" y="66865"/>
                    <a:pt x="35846" y="60960"/>
                  </a:cubicBezTo>
                </a:path>
              </a:pathLst>
            </a:custGeom>
            <a:solidFill>
              <a:srgbClr val="FFFFFF"/>
            </a:solidFill>
            <a:ln w="9525" cap="flat">
              <a:noFill/>
              <a:prstDash val="solid"/>
              <a:miter/>
            </a:ln>
          </p:spPr>
          <p:txBody>
            <a:bodyPr rtlCol="0" anchor="ctr"/>
            <a:lstStyle/>
            <a:p>
              <a:endParaRPr lang="fi-FI"/>
            </a:p>
          </p:txBody>
        </p:sp>
        <p:sp>
          <p:nvSpPr>
            <p:cNvPr id="175" name="Vapaamuotoinen: Muoto 174">
              <a:extLst>
                <a:ext uri="{FF2B5EF4-FFF2-40B4-BE49-F238E27FC236}">
                  <a16:creationId xmlns:a16="http://schemas.microsoft.com/office/drawing/2014/main" id="{C55CCDBE-65FF-408A-80A3-ABCBE89E1B9F}"/>
                </a:ext>
              </a:extLst>
            </p:cNvPr>
            <p:cNvSpPr/>
            <p:nvPr/>
          </p:nvSpPr>
          <p:spPr>
            <a:xfrm>
              <a:off x="9638805" y="3612412"/>
              <a:ext cx="200025" cy="180975"/>
            </a:xfrm>
            <a:custGeom>
              <a:avLst/>
              <a:gdLst>
                <a:gd name="connsiteX0" fmla="*/ 178818 w 200025"/>
                <a:gd name="connsiteY0" fmla="*/ 108657 h 180975"/>
                <a:gd name="connsiteX1" fmla="*/ 185009 w 200025"/>
                <a:gd name="connsiteY1" fmla="*/ 19693 h 180975"/>
                <a:gd name="connsiteX2" fmla="*/ 101951 w 200025"/>
                <a:gd name="connsiteY2" fmla="*/ 22360 h 180975"/>
                <a:gd name="connsiteX3" fmla="*/ 18988 w 200025"/>
                <a:gd name="connsiteY3" fmla="*/ 19693 h 180975"/>
                <a:gd name="connsiteX4" fmla="*/ 24608 w 200025"/>
                <a:gd name="connsiteY4" fmla="*/ 107895 h 180975"/>
                <a:gd name="connsiteX5" fmla="*/ 95760 w 200025"/>
                <a:gd name="connsiteY5" fmla="*/ 179428 h 180975"/>
                <a:gd name="connsiteX6" fmla="*/ 97855 w 200025"/>
                <a:gd name="connsiteY6" fmla="*/ 180475 h 180975"/>
                <a:gd name="connsiteX7" fmla="*/ 100618 w 200025"/>
                <a:gd name="connsiteY7" fmla="*/ 181142 h 180975"/>
                <a:gd name="connsiteX8" fmla="*/ 101951 w 200025"/>
                <a:gd name="connsiteY8" fmla="*/ 181142 h 180975"/>
                <a:gd name="connsiteX9" fmla="*/ 107952 w 200025"/>
                <a:gd name="connsiteY9" fmla="*/ 179523 h 180975"/>
                <a:gd name="connsiteX10" fmla="*/ 147576 w 200025"/>
                <a:gd name="connsiteY10" fmla="*/ 148185 h 180975"/>
                <a:gd name="connsiteX11" fmla="*/ 178818 w 200025"/>
                <a:gd name="connsiteY11" fmla="*/ 108561 h 180975"/>
                <a:gd name="connsiteX12" fmla="*/ 101951 w 200025"/>
                <a:gd name="connsiteY12" fmla="*/ 155520 h 180975"/>
                <a:gd name="connsiteX13" fmla="*/ 72805 w 200025"/>
                <a:gd name="connsiteY13" fmla="*/ 131612 h 180975"/>
                <a:gd name="connsiteX14" fmla="*/ 44230 w 200025"/>
                <a:gd name="connsiteY14" fmla="*/ 95703 h 180975"/>
                <a:gd name="connsiteX15" fmla="*/ 34705 w 200025"/>
                <a:gd name="connsiteY15" fmla="*/ 35886 h 180975"/>
                <a:gd name="connsiteX16" fmla="*/ 50993 w 200025"/>
                <a:gd name="connsiteY16" fmla="*/ 30362 h 180975"/>
                <a:gd name="connsiteX17" fmla="*/ 96141 w 200025"/>
                <a:gd name="connsiteY17" fmla="*/ 45983 h 180975"/>
                <a:gd name="connsiteX18" fmla="*/ 96141 w 200025"/>
                <a:gd name="connsiteY18" fmla="*/ 45982 h 180975"/>
                <a:gd name="connsiteX19" fmla="*/ 111476 w 200025"/>
                <a:gd name="connsiteY19" fmla="*/ 56365 h 180975"/>
                <a:gd name="connsiteX20" fmla="*/ 111476 w 200025"/>
                <a:gd name="connsiteY20" fmla="*/ 56365 h 180975"/>
                <a:gd name="connsiteX21" fmla="*/ 124430 w 200025"/>
                <a:gd name="connsiteY21" fmla="*/ 67318 h 180975"/>
                <a:gd name="connsiteX22" fmla="*/ 126145 w 200025"/>
                <a:gd name="connsiteY22" fmla="*/ 68842 h 180975"/>
                <a:gd name="connsiteX23" fmla="*/ 126145 w 200025"/>
                <a:gd name="connsiteY23" fmla="*/ 69319 h 180975"/>
                <a:gd name="connsiteX24" fmla="*/ 129860 w 200025"/>
                <a:gd name="connsiteY24" fmla="*/ 72938 h 180975"/>
                <a:gd name="connsiteX25" fmla="*/ 146719 w 200025"/>
                <a:gd name="connsiteY25" fmla="*/ 91988 h 180975"/>
                <a:gd name="connsiteX26" fmla="*/ 147671 w 200025"/>
                <a:gd name="connsiteY26" fmla="*/ 90369 h 180975"/>
                <a:gd name="connsiteX27" fmla="*/ 157863 w 200025"/>
                <a:gd name="connsiteY27" fmla="*/ 68842 h 180975"/>
                <a:gd name="connsiteX28" fmla="*/ 146338 w 200025"/>
                <a:gd name="connsiteY28" fmla="*/ 56365 h 180975"/>
                <a:gd name="connsiteX29" fmla="*/ 144433 w 200025"/>
                <a:gd name="connsiteY29" fmla="*/ 54555 h 180975"/>
                <a:gd name="connsiteX30" fmla="*/ 141004 w 200025"/>
                <a:gd name="connsiteY30" fmla="*/ 51221 h 180975"/>
                <a:gd name="connsiteX31" fmla="*/ 139194 w 200025"/>
                <a:gd name="connsiteY31" fmla="*/ 49602 h 180975"/>
                <a:gd name="connsiteX32" fmla="*/ 134812 w 200025"/>
                <a:gd name="connsiteY32" fmla="*/ 45697 h 180975"/>
                <a:gd name="connsiteX33" fmla="*/ 134241 w 200025"/>
                <a:gd name="connsiteY33" fmla="*/ 45125 h 180975"/>
                <a:gd name="connsiteX34" fmla="*/ 134241 w 200025"/>
                <a:gd name="connsiteY34" fmla="*/ 45125 h 180975"/>
                <a:gd name="connsiteX35" fmla="*/ 123763 w 200025"/>
                <a:gd name="connsiteY35" fmla="*/ 36743 h 180975"/>
                <a:gd name="connsiteX36" fmla="*/ 167293 w 200025"/>
                <a:gd name="connsiteY36" fmla="*/ 35791 h 180975"/>
                <a:gd name="connsiteX37" fmla="*/ 157768 w 200025"/>
                <a:gd name="connsiteY37" fmla="*/ 96370 h 180975"/>
                <a:gd name="connsiteX38" fmla="*/ 100618 w 200025"/>
                <a:gd name="connsiteY38" fmla="*/ 1554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818" y="108657"/>
                  </a:moveTo>
                  <a:cubicBezTo>
                    <a:pt x="200821" y="71986"/>
                    <a:pt x="203202" y="37886"/>
                    <a:pt x="185009" y="19693"/>
                  </a:cubicBezTo>
                  <a:cubicBezTo>
                    <a:pt x="166817" y="1500"/>
                    <a:pt x="136336" y="3691"/>
                    <a:pt x="101951" y="22360"/>
                  </a:cubicBezTo>
                  <a:cubicBezTo>
                    <a:pt x="67566" y="3310"/>
                    <a:pt x="36229" y="2453"/>
                    <a:pt x="18988" y="19693"/>
                  </a:cubicBezTo>
                  <a:cubicBezTo>
                    <a:pt x="1748" y="36934"/>
                    <a:pt x="3082" y="71509"/>
                    <a:pt x="24608" y="107895"/>
                  </a:cubicBezTo>
                  <a:cubicBezTo>
                    <a:pt x="42324" y="137039"/>
                    <a:pt x="66711" y="161557"/>
                    <a:pt x="95760" y="179428"/>
                  </a:cubicBezTo>
                  <a:lnTo>
                    <a:pt x="97855" y="180475"/>
                  </a:lnTo>
                  <a:cubicBezTo>
                    <a:pt x="98738" y="180834"/>
                    <a:pt x="99669" y="181059"/>
                    <a:pt x="100618" y="181142"/>
                  </a:cubicBezTo>
                  <a:lnTo>
                    <a:pt x="101951" y="181142"/>
                  </a:lnTo>
                  <a:cubicBezTo>
                    <a:pt x="104057" y="181126"/>
                    <a:pt x="106124" y="180568"/>
                    <a:pt x="107952" y="179523"/>
                  </a:cubicBezTo>
                  <a:cubicBezTo>
                    <a:pt x="122400" y="170748"/>
                    <a:pt x="135709" y="160223"/>
                    <a:pt x="147576" y="148185"/>
                  </a:cubicBezTo>
                  <a:cubicBezTo>
                    <a:pt x="159612" y="136341"/>
                    <a:pt x="170109" y="123028"/>
                    <a:pt x="178818" y="108561"/>
                  </a:cubicBezTo>
                  <a:moveTo>
                    <a:pt x="101951" y="155520"/>
                  </a:moveTo>
                  <a:cubicBezTo>
                    <a:pt x="91457" y="148550"/>
                    <a:pt x="81692" y="140541"/>
                    <a:pt x="72805" y="131612"/>
                  </a:cubicBezTo>
                  <a:cubicBezTo>
                    <a:pt x="61873" y="120832"/>
                    <a:pt x="52279" y="108776"/>
                    <a:pt x="44230" y="95703"/>
                  </a:cubicBezTo>
                  <a:cubicBezTo>
                    <a:pt x="28894" y="69795"/>
                    <a:pt x="25180" y="45697"/>
                    <a:pt x="34705" y="35886"/>
                  </a:cubicBezTo>
                  <a:cubicBezTo>
                    <a:pt x="39171" y="31930"/>
                    <a:pt x="45041" y="29939"/>
                    <a:pt x="50993" y="30362"/>
                  </a:cubicBezTo>
                  <a:cubicBezTo>
                    <a:pt x="67110" y="31718"/>
                    <a:pt x="82632" y="37088"/>
                    <a:pt x="96141" y="45983"/>
                  </a:cubicBezTo>
                  <a:lnTo>
                    <a:pt x="96141" y="45982"/>
                  </a:lnTo>
                  <a:cubicBezTo>
                    <a:pt x="101441" y="49157"/>
                    <a:pt x="106560" y="52623"/>
                    <a:pt x="111476" y="56365"/>
                  </a:cubicBezTo>
                  <a:lnTo>
                    <a:pt x="111476" y="56365"/>
                  </a:lnTo>
                  <a:cubicBezTo>
                    <a:pt x="115858" y="59794"/>
                    <a:pt x="120239" y="63413"/>
                    <a:pt x="124430" y="67318"/>
                  </a:cubicBezTo>
                  <a:lnTo>
                    <a:pt x="126145" y="68842"/>
                  </a:lnTo>
                  <a:lnTo>
                    <a:pt x="126145" y="69319"/>
                  </a:lnTo>
                  <a:lnTo>
                    <a:pt x="129860" y="72938"/>
                  </a:lnTo>
                  <a:cubicBezTo>
                    <a:pt x="135886" y="78916"/>
                    <a:pt x="141518" y="85279"/>
                    <a:pt x="146719" y="91988"/>
                  </a:cubicBezTo>
                  <a:lnTo>
                    <a:pt x="147671" y="90369"/>
                  </a:lnTo>
                  <a:cubicBezTo>
                    <a:pt x="151861" y="83596"/>
                    <a:pt x="155279" y="76376"/>
                    <a:pt x="157863" y="68842"/>
                  </a:cubicBezTo>
                  <a:cubicBezTo>
                    <a:pt x="154244" y="64651"/>
                    <a:pt x="150434" y="60460"/>
                    <a:pt x="146338" y="56365"/>
                  </a:cubicBezTo>
                  <a:lnTo>
                    <a:pt x="144433" y="54555"/>
                  </a:lnTo>
                  <a:lnTo>
                    <a:pt x="141004" y="51221"/>
                  </a:lnTo>
                  <a:lnTo>
                    <a:pt x="139194" y="49602"/>
                  </a:lnTo>
                  <a:lnTo>
                    <a:pt x="134812" y="45697"/>
                  </a:lnTo>
                  <a:lnTo>
                    <a:pt x="134241" y="45125"/>
                  </a:lnTo>
                  <a:lnTo>
                    <a:pt x="134241" y="45125"/>
                  </a:lnTo>
                  <a:cubicBezTo>
                    <a:pt x="130812" y="42172"/>
                    <a:pt x="127288" y="39410"/>
                    <a:pt x="123763" y="36743"/>
                  </a:cubicBezTo>
                  <a:cubicBezTo>
                    <a:pt x="142813" y="28647"/>
                    <a:pt x="159482" y="27980"/>
                    <a:pt x="167293" y="35791"/>
                  </a:cubicBezTo>
                  <a:cubicBezTo>
                    <a:pt x="177294" y="45316"/>
                    <a:pt x="173389" y="70081"/>
                    <a:pt x="157768" y="96370"/>
                  </a:cubicBezTo>
                  <a:cubicBezTo>
                    <a:pt x="143111" y="119877"/>
                    <a:pt x="123632" y="140006"/>
                    <a:pt x="100618" y="155425"/>
                  </a:cubicBezTo>
                </a:path>
              </a:pathLst>
            </a:custGeom>
            <a:solidFill>
              <a:srgbClr val="FFFFFF"/>
            </a:solidFill>
            <a:ln w="9525" cap="flat">
              <a:noFill/>
              <a:prstDash val="solid"/>
              <a:miter/>
            </a:ln>
          </p:spPr>
          <p:txBody>
            <a:bodyPr rtlCol="0" anchor="ctr"/>
            <a:lstStyle/>
            <a:p>
              <a:endParaRPr lang="fi-FI"/>
            </a:p>
          </p:txBody>
        </p:sp>
        <p:sp>
          <p:nvSpPr>
            <p:cNvPr id="176" name="Vapaamuotoinen: Muoto 175">
              <a:extLst>
                <a:ext uri="{FF2B5EF4-FFF2-40B4-BE49-F238E27FC236}">
                  <a16:creationId xmlns:a16="http://schemas.microsoft.com/office/drawing/2014/main" id="{7F3AD046-CBEE-4859-B945-6DE1856C9B89}"/>
                </a:ext>
              </a:extLst>
            </p:cNvPr>
            <p:cNvSpPr/>
            <p:nvPr/>
          </p:nvSpPr>
          <p:spPr>
            <a:xfrm>
              <a:off x="9957585" y="3394020"/>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3"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77" name="Vapaamuotoinen: Muoto 176">
              <a:extLst>
                <a:ext uri="{FF2B5EF4-FFF2-40B4-BE49-F238E27FC236}">
                  <a16:creationId xmlns:a16="http://schemas.microsoft.com/office/drawing/2014/main" id="{8D0082E3-E684-48F4-B96A-02BEDA9EF65B}"/>
                </a:ext>
              </a:extLst>
            </p:cNvPr>
            <p:cNvSpPr/>
            <p:nvPr/>
          </p:nvSpPr>
          <p:spPr>
            <a:xfrm>
              <a:off x="9415707" y="3392496"/>
              <a:ext cx="95250" cy="95250"/>
            </a:xfrm>
            <a:custGeom>
              <a:avLst/>
              <a:gdLst>
                <a:gd name="connsiteX0" fmla="*/ 93687 w 95250"/>
                <a:gd name="connsiteY0" fmla="*/ 93591 h 95250"/>
                <a:gd name="connsiteX1" fmla="*/ 77792 w 95250"/>
                <a:gd name="connsiteY1" fmla="*/ 93603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685 h 95250"/>
                <a:gd name="connsiteX7" fmla="*/ 93698 w 95250"/>
                <a:gd name="connsiteY7" fmla="*/ 93580 h 95250"/>
                <a:gd name="connsiteX8" fmla="*/ 93687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00" y="97984"/>
                    <a:pt x="82184" y="97989"/>
                    <a:pt x="77792" y="93603"/>
                  </a:cubicBezTo>
                  <a:cubicBezTo>
                    <a:pt x="77788" y="93599"/>
                    <a:pt x="77784" y="93595"/>
                    <a:pt x="77780" y="93591"/>
                  </a:cubicBezTo>
                  <a:lnTo>
                    <a:pt x="10438" y="26345"/>
                  </a:lnTo>
                  <a:cubicBezTo>
                    <a:pt x="6046" y="21953"/>
                    <a:pt x="6046" y="14831"/>
                    <a:pt x="10438" y="10438"/>
                  </a:cubicBezTo>
                  <a:cubicBezTo>
                    <a:pt x="14831" y="6046"/>
                    <a:pt x="21952" y="6046"/>
                    <a:pt x="26345" y="10438"/>
                  </a:cubicBezTo>
                  <a:lnTo>
                    <a:pt x="93687" y="77685"/>
                  </a:lnTo>
                  <a:cubicBezTo>
                    <a:pt x="98079" y="82071"/>
                    <a:pt x="98084" y="89187"/>
                    <a:pt x="93698" y="93580"/>
                  </a:cubicBezTo>
                  <a:cubicBezTo>
                    <a:pt x="93694" y="93583"/>
                    <a:pt x="93690" y="93587"/>
                    <a:pt x="93687" y="93591"/>
                  </a:cubicBezTo>
                </a:path>
              </a:pathLst>
            </a:custGeom>
            <a:solidFill>
              <a:srgbClr val="FFFFFF"/>
            </a:solidFill>
            <a:ln w="9525" cap="flat">
              <a:noFill/>
              <a:prstDash val="solid"/>
              <a:miter/>
            </a:ln>
          </p:spPr>
          <p:txBody>
            <a:bodyPr rtlCol="0" anchor="ctr"/>
            <a:lstStyle/>
            <a:p>
              <a:endParaRPr lang="fi-FI"/>
            </a:p>
          </p:txBody>
        </p:sp>
        <p:sp>
          <p:nvSpPr>
            <p:cNvPr id="178" name="Vapaamuotoinen: Muoto 177">
              <a:extLst>
                <a:ext uri="{FF2B5EF4-FFF2-40B4-BE49-F238E27FC236}">
                  <a16:creationId xmlns:a16="http://schemas.microsoft.com/office/drawing/2014/main" id="{BC4D7B9E-32F6-4EE0-AB7C-1E13854A6C7F}"/>
                </a:ext>
              </a:extLst>
            </p:cNvPr>
            <p:cNvSpPr/>
            <p:nvPr/>
          </p:nvSpPr>
          <p:spPr>
            <a:xfrm>
              <a:off x="10219768" y="4194080"/>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575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763"/>
                    <a:pt x="22670" y="14478"/>
                    <a:pt x="18669" y="18383"/>
                  </a:cubicBezTo>
                  <a:cubicBezTo>
                    <a:pt x="14669" y="22288"/>
                    <a:pt x="10763" y="26575"/>
                    <a:pt x="7144" y="30861"/>
                  </a:cubicBezTo>
                  <a:cubicBezTo>
                    <a:pt x="9626" y="38110"/>
                    <a:pt x="12817" y="45097"/>
                    <a:pt x="16669" y="51721"/>
                  </a:cubicBezTo>
                  <a:lnTo>
                    <a:pt x="18098" y="54007"/>
                  </a:lnTo>
                  <a:cubicBezTo>
                    <a:pt x="23265" y="47299"/>
                    <a:pt x="28865" y="40935"/>
                    <a:pt x="34862" y="34957"/>
                  </a:cubicBezTo>
                  <a:cubicBezTo>
                    <a:pt x="40838" y="29017"/>
                    <a:pt x="47202" y="23481"/>
                    <a:pt x="53912" y="18383"/>
                  </a:cubicBezTo>
                  <a:lnTo>
                    <a:pt x="51816" y="17240"/>
                  </a:lnTo>
                  <a:cubicBezTo>
                    <a:pt x="45118" y="13149"/>
                    <a:pt x="37996" y="9796"/>
                    <a:pt x="30575" y="7239"/>
                  </a:cubicBezTo>
                </a:path>
              </a:pathLst>
            </a:custGeom>
            <a:solidFill>
              <a:srgbClr val="FFFFFF"/>
            </a:solidFill>
            <a:ln w="9525" cap="flat">
              <a:noFill/>
              <a:prstDash val="solid"/>
              <a:miter/>
            </a:ln>
          </p:spPr>
          <p:txBody>
            <a:bodyPr rtlCol="0" anchor="ctr"/>
            <a:lstStyle/>
            <a:p>
              <a:endParaRPr lang="fi-FI"/>
            </a:p>
          </p:txBody>
        </p:sp>
        <p:sp>
          <p:nvSpPr>
            <p:cNvPr id="179" name="Vapaamuotoinen: Muoto 178">
              <a:extLst>
                <a:ext uri="{FF2B5EF4-FFF2-40B4-BE49-F238E27FC236}">
                  <a16:creationId xmlns:a16="http://schemas.microsoft.com/office/drawing/2014/main" id="{544BA380-7AF2-4C69-9ED9-F85F56EC8C1A}"/>
                </a:ext>
              </a:extLst>
            </p:cNvPr>
            <p:cNvSpPr/>
            <p:nvPr/>
          </p:nvSpPr>
          <p:spPr>
            <a:xfrm>
              <a:off x="10289873" y="4263994"/>
              <a:ext cx="95250" cy="95250"/>
            </a:xfrm>
            <a:custGeom>
              <a:avLst/>
              <a:gdLst>
                <a:gd name="connsiteX0" fmla="*/ 80772 w 95250"/>
                <a:gd name="connsiteY0" fmla="*/ 7144 h 95250"/>
                <a:gd name="connsiteX1" fmla="*/ 80772 w 95250"/>
                <a:gd name="connsiteY1" fmla="*/ 7144 h 95250"/>
                <a:gd name="connsiteX2" fmla="*/ 73343 w 95250"/>
                <a:gd name="connsiteY2" fmla="*/ 18479 h 95250"/>
                <a:gd name="connsiteX3" fmla="*/ 72580 w 95250"/>
                <a:gd name="connsiteY3" fmla="*/ 19526 h 95250"/>
                <a:gd name="connsiteX4" fmla="*/ 70199 w 95250"/>
                <a:gd name="connsiteY4" fmla="*/ 22765 h 95250"/>
                <a:gd name="connsiteX5" fmla="*/ 68485 w 95250"/>
                <a:gd name="connsiteY5" fmla="*/ 25146 h 95250"/>
                <a:gd name="connsiteX6" fmla="*/ 64294 w 95250"/>
                <a:gd name="connsiteY6" fmla="*/ 30385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867 h 95250"/>
                <a:gd name="connsiteX11" fmla="*/ 13335 w 95250"/>
                <a:gd name="connsiteY11" fmla="*/ 83344 h 95250"/>
                <a:gd name="connsiteX12" fmla="*/ 44577 w 95250"/>
                <a:gd name="connsiteY12" fmla="*/ 89630 h 95250"/>
                <a:gd name="connsiteX13" fmla="*/ 77248 w 95250"/>
                <a:gd name="connsiteY13" fmla="*/ 77248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486" y="10954"/>
                    <a:pt x="75914" y="14764"/>
                    <a:pt x="73343" y="18479"/>
                  </a:cubicBezTo>
                  <a:lnTo>
                    <a:pt x="72580" y="19526"/>
                  </a:lnTo>
                  <a:lnTo>
                    <a:pt x="70199" y="22765"/>
                  </a:lnTo>
                  <a:lnTo>
                    <a:pt x="68485" y="25146"/>
                  </a:lnTo>
                  <a:lnTo>
                    <a:pt x="64294" y="30385"/>
                  </a:lnTo>
                  <a:cubicBezTo>
                    <a:pt x="67723" y="43910"/>
                    <a:pt x="66770" y="54864"/>
                    <a:pt x="60770" y="60865"/>
                  </a:cubicBezTo>
                  <a:lnTo>
                    <a:pt x="60770" y="60865"/>
                  </a:lnTo>
                  <a:cubicBezTo>
                    <a:pt x="55054" y="66580"/>
                    <a:pt x="44005" y="67723"/>
                    <a:pt x="30480" y="64294"/>
                  </a:cubicBezTo>
                  <a:cubicBezTo>
                    <a:pt x="23106" y="70367"/>
                    <a:pt x="15307" y="75906"/>
                    <a:pt x="7144" y="80867"/>
                  </a:cubicBezTo>
                  <a:lnTo>
                    <a:pt x="13335" y="83344"/>
                  </a:lnTo>
                  <a:cubicBezTo>
                    <a:pt x="23299" y="87260"/>
                    <a:pt x="33874" y="89388"/>
                    <a:pt x="44577" y="89630"/>
                  </a:cubicBezTo>
                  <a:cubicBezTo>
                    <a:pt x="56700" y="90131"/>
                    <a:pt x="68502" y="85658"/>
                    <a:pt x="77248" y="77248"/>
                  </a:cubicBezTo>
                  <a:cubicBezTo>
                    <a:pt x="92297" y="62294"/>
                    <a:pt x="93345"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180" name="Vapaamuotoinen: Muoto 179">
              <a:extLst>
                <a:ext uri="{FF2B5EF4-FFF2-40B4-BE49-F238E27FC236}">
                  <a16:creationId xmlns:a16="http://schemas.microsoft.com/office/drawing/2014/main" id="{43EF3AC9-57EE-4C3C-A0C8-334482E24891}"/>
                </a:ext>
              </a:extLst>
            </p:cNvPr>
            <p:cNvSpPr/>
            <p:nvPr/>
          </p:nvSpPr>
          <p:spPr>
            <a:xfrm>
              <a:off x="10181732" y="4263708"/>
              <a:ext cx="95250" cy="95250"/>
            </a:xfrm>
            <a:custGeom>
              <a:avLst/>
              <a:gdLst>
                <a:gd name="connsiteX0" fmla="*/ 35751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2 h 95250"/>
                <a:gd name="connsiteX5" fmla="*/ 66136 w 95250"/>
                <a:gd name="connsiteY5" fmla="*/ 64484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054"/>
                    <a:pt x="28988" y="44005"/>
                    <a:pt x="32417" y="30575"/>
                  </a:cubicBezTo>
                  <a:cubicBezTo>
                    <a:pt x="26364" y="23153"/>
                    <a:pt x="20826" y="15324"/>
                    <a:pt x="15844" y="7144"/>
                  </a:cubicBezTo>
                  <a:cubicBezTo>
                    <a:pt x="3271" y="36385"/>
                    <a:pt x="4223" y="62293"/>
                    <a:pt x="19368" y="77438"/>
                  </a:cubicBezTo>
                  <a:cubicBezTo>
                    <a:pt x="34513" y="92583"/>
                    <a:pt x="60230" y="93440"/>
                    <a:pt x="89472" y="80962"/>
                  </a:cubicBezTo>
                  <a:cubicBezTo>
                    <a:pt x="81346" y="75978"/>
                    <a:pt x="73551" y="70474"/>
                    <a:pt x="66136" y="64484"/>
                  </a:cubicBezTo>
                  <a:cubicBezTo>
                    <a:pt x="52705" y="67818"/>
                    <a:pt x="41752" y="66865"/>
                    <a:pt x="35751" y="60960"/>
                  </a:cubicBezTo>
                </a:path>
              </a:pathLst>
            </a:custGeom>
            <a:solidFill>
              <a:srgbClr val="FFFFFF"/>
            </a:solidFill>
            <a:ln w="9525" cap="flat">
              <a:noFill/>
              <a:prstDash val="solid"/>
              <a:miter/>
            </a:ln>
          </p:spPr>
          <p:txBody>
            <a:bodyPr rtlCol="0" anchor="ctr"/>
            <a:lstStyle/>
            <a:p>
              <a:endParaRPr lang="fi-FI"/>
            </a:p>
          </p:txBody>
        </p:sp>
        <p:sp>
          <p:nvSpPr>
            <p:cNvPr id="181" name="Vapaamuotoinen: Muoto 180">
              <a:extLst>
                <a:ext uri="{FF2B5EF4-FFF2-40B4-BE49-F238E27FC236}">
                  <a16:creationId xmlns:a16="http://schemas.microsoft.com/office/drawing/2014/main" id="{510F5A68-58A1-4238-BB11-18CA4D246BD9}"/>
                </a:ext>
              </a:extLst>
            </p:cNvPr>
            <p:cNvSpPr/>
            <p:nvPr/>
          </p:nvSpPr>
          <p:spPr>
            <a:xfrm>
              <a:off x="10182150" y="4155685"/>
              <a:ext cx="200025" cy="180975"/>
            </a:xfrm>
            <a:custGeom>
              <a:avLst/>
              <a:gdLst>
                <a:gd name="connsiteX0" fmla="*/ 178779 w 200025"/>
                <a:gd name="connsiteY0" fmla="*/ 108690 h 180975"/>
                <a:gd name="connsiteX1" fmla="*/ 184875 w 200025"/>
                <a:gd name="connsiteY1" fmla="*/ 19727 h 180975"/>
                <a:gd name="connsiteX2" fmla="*/ 101912 w 200025"/>
                <a:gd name="connsiteY2" fmla="*/ 22394 h 180975"/>
                <a:gd name="connsiteX3" fmla="*/ 18950 w 200025"/>
                <a:gd name="connsiteY3" fmla="*/ 19727 h 180975"/>
                <a:gd name="connsiteX4" fmla="*/ 24569 w 200025"/>
                <a:gd name="connsiteY4" fmla="*/ 107928 h 180975"/>
                <a:gd name="connsiteX5" fmla="*/ 95721 w 200025"/>
                <a:gd name="connsiteY5" fmla="*/ 179461 h 180975"/>
                <a:gd name="connsiteX6" fmla="*/ 97722 w 200025"/>
                <a:gd name="connsiteY6" fmla="*/ 180509 h 180975"/>
                <a:gd name="connsiteX7" fmla="*/ 100579 w 200025"/>
                <a:gd name="connsiteY7" fmla="*/ 181175 h 180975"/>
                <a:gd name="connsiteX8" fmla="*/ 101912 w 200025"/>
                <a:gd name="connsiteY8" fmla="*/ 181175 h 180975"/>
                <a:gd name="connsiteX9" fmla="*/ 107913 w 200025"/>
                <a:gd name="connsiteY9" fmla="*/ 179461 h 180975"/>
                <a:gd name="connsiteX10" fmla="*/ 147537 w 200025"/>
                <a:gd name="connsiteY10" fmla="*/ 148219 h 180975"/>
                <a:gd name="connsiteX11" fmla="*/ 178779 w 200025"/>
                <a:gd name="connsiteY11" fmla="*/ 108595 h 180975"/>
                <a:gd name="connsiteX12" fmla="*/ 101912 w 200025"/>
                <a:gd name="connsiteY12" fmla="*/ 155744 h 180975"/>
                <a:gd name="connsiteX13" fmla="*/ 72766 w 200025"/>
                <a:gd name="connsiteY13" fmla="*/ 131741 h 180975"/>
                <a:gd name="connsiteX14" fmla="*/ 44191 w 200025"/>
                <a:gd name="connsiteY14" fmla="*/ 95927 h 180975"/>
                <a:gd name="connsiteX15" fmla="*/ 34666 w 200025"/>
                <a:gd name="connsiteY15" fmla="*/ 36110 h 180975"/>
                <a:gd name="connsiteX16" fmla="*/ 51049 w 200025"/>
                <a:gd name="connsiteY16" fmla="*/ 30585 h 180975"/>
                <a:gd name="connsiteX17" fmla="*/ 96197 w 200025"/>
                <a:gd name="connsiteY17" fmla="*/ 46111 h 180975"/>
                <a:gd name="connsiteX18" fmla="*/ 96198 w 200025"/>
                <a:gd name="connsiteY18" fmla="*/ 46111 h 180975"/>
                <a:gd name="connsiteX19" fmla="*/ 96198 w 200025"/>
                <a:gd name="connsiteY19" fmla="*/ 46111 h 180975"/>
                <a:gd name="connsiteX20" fmla="*/ 111533 w 200025"/>
                <a:gd name="connsiteY20" fmla="*/ 56588 h 180975"/>
                <a:gd name="connsiteX21" fmla="*/ 111533 w 200025"/>
                <a:gd name="connsiteY21" fmla="*/ 56588 h 180975"/>
                <a:gd name="connsiteX22" fmla="*/ 124487 w 200025"/>
                <a:gd name="connsiteY22" fmla="*/ 67542 h 180975"/>
                <a:gd name="connsiteX23" fmla="*/ 126106 w 200025"/>
                <a:gd name="connsiteY23" fmla="*/ 69066 h 180975"/>
                <a:gd name="connsiteX24" fmla="*/ 126678 w 200025"/>
                <a:gd name="connsiteY24" fmla="*/ 69066 h 180975"/>
                <a:gd name="connsiteX25" fmla="*/ 130392 w 200025"/>
                <a:gd name="connsiteY25" fmla="*/ 72686 h 180975"/>
                <a:gd name="connsiteX26" fmla="*/ 147156 w 200025"/>
                <a:gd name="connsiteY26" fmla="*/ 91736 h 180975"/>
                <a:gd name="connsiteX27" fmla="*/ 148204 w 200025"/>
                <a:gd name="connsiteY27" fmla="*/ 90116 h 180975"/>
                <a:gd name="connsiteX28" fmla="*/ 158396 w 200025"/>
                <a:gd name="connsiteY28" fmla="*/ 68590 h 180975"/>
                <a:gd name="connsiteX29" fmla="*/ 146870 w 200025"/>
                <a:gd name="connsiteY29" fmla="*/ 56112 h 180975"/>
                <a:gd name="connsiteX30" fmla="*/ 144966 w 200025"/>
                <a:gd name="connsiteY30" fmla="*/ 54302 h 180975"/>
                <a:gd name="connsiteX31" fmla="*/ 141536 w 200025"/>
                <a:gd name="connsiteY31" fmla="*/ 50969 h 180975"/>
                <a:gd name="connsiteX32" fmla="*/ 139727 w 200025"/>
                <a:gd name="connsiteY32" fmla="*/ 49349 h 180975"/>
                <a:gd name="connsiteX33" fmla="*/ 135345 w 200025"/>
                <a:gd name="connsiteY33" fmla="*/ 45444 h 180975"/>
                <a:gd name="connsiteX34" fmla="*/ 134774 w 200025"/>
                <a:gd name="connsiteY34" fmla="*/ 44873 h 180975"/>
                <a:gd name="connsiteX35" fmla="*/ 134774 w 200025"/>
                <a:gd name="connsiteY35" fmla="*/ 44873 h 180975"/>
                <a:gd name="connsiteX36" fmla="*/ 124392 w 200025"/>
                <a:gd name="connsiteY36" fmla="*/ 36491 h 180975"/>
                <a:gd name="connsiteX37" fmla="*/ 167921 w 200025"/>
                <a:gd name="connsiteY37" fmla="*/ 35538 h 180975"/>
                <a:gd name="connsiteX38" fmla="*/ 158396 w 200025"/>
                <a:gd name="connsiteY38" fmla="*/ 96022 h 180975"/>
                <a:gd name="connsiteX39" fmla="*/ 101246 w 200025"/>
                <a:gd name="connsiteY39" fmla="*/ 155172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779" y="108690"/>
                  </a:moveTo>
                  <a:cubicBezTo>
                    <a:pt x="200782" y="72019"/>
                    <a:pt x="203163" y="37919"/>
                    <a:pt x="184875" y="19727"/>
                  </a:cubicBezTo>
                  <a:cubicBezTo>
                    <a:pt x="166587" y="1534"/>
                    <a:pt x="136298" y="3629"/>
                    <a:pt x="101912" y="22394"/>
                  </a:cubicBezTo>
                  <a:cubicBezTo>
                    <a:pt x="67527" y="3344"/>
                    <a:pt x="36095" y="2486"/>
                    <a:pt x="18950" y="19727"/>
                  </a:cubicBezTo>
                  <a:cubicBezTo>
                    <a:pt x="1805" y="36967"/>
                    <a:pt x="3043" y="71543"/>
                    <a:pt x="24569" y="107928"/>
                  </a:cubicBezTo>
                  <a:cubicBezTo>
                    <a:pt x="42285" y="137072"/>
                    <a:pt x="66672" y="161590"/>
                    <a:pt x="95721" y="179461"/>
                  </a:cubicBezTo>
                  <a:lnTo>
                    <a:pt x="97722" y="180509"/>
                  </a:lnTo>
                  <a:cubicBezTo>
                    <a:pt x="98651" y="180821"/>
                    <a:pt x="99608" y="181044"/>
                    <a:pt x="100579" y="181175"/>
                  </a:cubicBezTo>
                  <a:lnTo>
                    <a:pt x="101912" y="181175"/>
                  </a:lnTo>
                  <a:cubicBezTo>
                    <a:pt x="104032" y="181167"/>
                    <a:pt x="106109" y="180573"/>
                    <a:pt x="107913" y="179461"/>
                  </a:cubicBezTo>
                  <a:cubicBezTo>
                    <a:pt x="122347" y="170704"/>
                    <a:pt x="135654" y="160212"/>
                    <a:pt x="147537" y="148219"/>
                  </a:cubicBezTo>
                  <a:cubicBezTo>
                    <a:pt x="159546" y="136350"/>
                    <a:pt x="170039" y="123041"/>
                    <a:pt x="178779" y="108595"/>
                  </a:cubicBezTo>
                  <a:moveTo>
                    <a:pt x="101912" y="155744"/>
                  </a:moveTo>
                  <a:cubicBezTo>
                    <a:pt x="91395" y="148769"/>
                    <a:pt x="81628" y="140725"/>
                    <a:pt x="72766" y="131741"/>
                  </a:cubicBezTo>
                  <a:cubicBezTo>
                    <a:pt x="61815" y="121014"/>
                    <a:pt x="52218" y="108987"/>
                    <a:pt x="44191" y="95927"/>
                  </a:cubicBezTo>
                  <a:cubicBezTo>
                    <a:pt x="28856" y="70019"/>
                    <a:pt x="25141" y="45920"/>
                    <a:pt x="34666" y="36110"/>
                  </a:cubicBezTo>
                  <a:cubicBezTo>
                    <a:pt x="39177" y="32167"/>
                    <a:pt x="45071" y="30179"/>
                    <a:pt x="51049" y="30585"/>
                  </a:cubicBezTo>
                  <a:cubicBezTo>
                    <a:pt x="67148" y="31960"/>
                    <a:pt x="82658" y="37293"/>
                    <a:pt x="96197" y="46111"/>
                  </a:cubicBezTo>
                  <a:cubicBezTo>
                    <a:pt x="96198" y="46111"/>
                    <a:pt x="95721" y="46111"/>
                    <a:pt x="96198" y="46111"/>
                  </a:cubicBezTo>
                  <a:lnTo>
                    <a:pt x="96198" y="46111"/>
                  </a:lnTo>
                  <a:cubicBezTo>
                    <a:pt x="101055" y="49159"/>
                    <a:pt x="106770" y="52874"/>
                    <a:pt x="111533" y="56588"/>
                  </a:cubicBezTo>
                  <a:lnTo>
                    <a:pt x="111533" y="56588"/>
                  </a:lnTo>
                  <a:cubicBezTo>
                    <a:pt x="115914" y="59922"/>
                    <a:pt x="120201" y="63637"/>
                    <a:pt x="124487" y="67542"/>
                  </a:cubicBezTo>
                  <a:cubicBezTo>
                    <a:pt x="125071" y="68000"/>
                    <a:pt x="125614" y="68510"/>
                    <a:pt x="126106" y="69066"/>
                  </a:cubicBezTo>
                  <a:lnTo>
                    <a:pt x="126678" y="69066"/>
                  </a:lnTo>
                  <a:lnTo>
                    <a:pt x="130392" y="72686"/>
                  </a:lnTo>
                  <a:cubicBezTo>
                    <a:pt x="136389" y="78664"/>
                    <a:pt x="141989" y="85028"/>
                    <a:pt x="147156" y="91736"/>
                  </a:cubicBezTo>
                  <a:cubicBezTo>
                    <a:pt x="147539" y="91218"/>
                    <a:pt x="147889" y="90677"/>
                    <a:pt x="148204" y="90116"/>
                  </a:cubicBezTo>
                  <a:cubicBezTo>
                    <a:pt x="152376" y="83333"/>
                    <a:pt x="155793" y="76115"/>
                    <a:pt x="158396" y="68590"/>
                  </a:cubicBezTo>
                  <a:cubicBezTo>
                    <a:pt x="154776" y="64399"/>
                    <a:pt x="150966" y="60208"/>
                    <a:pt x="146870" y="56112"/>
                  </a:cubicBezTo>
                  <a:lnTo>
                    <a:pt x="144966" y="54302"/>
                  </a:lnTo>
                  <a:lnTo>
                    <a:pt x="141536" y="50969"/>
                  </a:lnTo>
                  <a:lnTo>
                    <a:pt x="139727" y="49349"/>
                  </a:lnTo>
                  <a:lnTo>
                    <a:pt x="135345" y="45444"/>
                  </a:lnTo>
                  <a:lnTo>
                    <a:pt x="134774" y="44873"/>
                  </a:lnTo>
                  <a:lnTo>
                    <a:pt x="134774" y="44873"/>
                  </a:lnTo>
                  <a:cubicBezTo>
                    <a:pt x="131440" y="41920"/>
                    <a:pt x="127916" y="39158"/>
                    <a:pt x="124392" y="36491"/>
                  </a:cubicBezTo>
                  <a:cubicBezTo>
                    <a:pt x="143442" y="28394"/>
                    <a:pt x="160110" y="27728"/>
                    <a:pt x="167921" y="35538"/>
                  </a:cubicBezTo>
                  <a:cubicBezTo>
                    <a:pt x="177446" y="45063"/>
                    <a:pt x="174017" y="69828"/>
                    <a:pt x="158396" y="96022"/>
                  </a:cubicBezTo>
                  <a:cubicBezTo>
                    <a:pt x="143815" y="119615"/>
                    <a:pt x="124323" y="139789"/>
                    <a:pt x="101246" y="155172"/>
                  </a:cubicBezTo>
                </a:path>
              </a:pathLst>
            </a:custGeom>
            <a:solidFill>
              <a:srgbClr val="FFFFFF"/>
            </a:solidFill>
            <a:ln w="9525" cap="flat">
              <a:noFill/>
              <a:prstDash val="solid"/>
              <a:miter/>
            </a:ln>
          </p:spPr>
          <p:txBody>
            <a:bodyPr rtlCol="0" anchor="ctr"/>
            <a:lstStyle/>
            <a:p>
              <a:endParaRPr lang="fi-FI"/>
            </a:p>
          </p:txBody>
        </p:sp>
        <p:sp>
          <p:nvSpPr>
            <p:cNvPr id="182" name="Vapaamuotoinen: Muoto 181">
              <a:extLst>
                <a:ext uri="{FF2B5EF4-FFF2-40B4-BE49-F238E27FC236}">
                  <a16:creationId xmlns:a16="http://schemas.microsoft.com/office/drawing/2014/main" id="{3F008619-30A8-462A-A41B-54E2EA00FA2D}"/>
                </a:ext>
              </a:extLst>
            </p:cNvPr>
            <p:cNvSpPr/>
            <p:nvPr/>
          </p:nvSpPr>
          <p:spPr>
            <a:xfrm>
              <a:off x="10500890" y="3937326"/>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3" y="98079"/>
                    <a:pt x="14831" y="98079"/>
                    <a:pt x="10438" y="93687"/>
                  </a:cubicBezTo>
                  <a:cubicBezTo>
                    <a:pt x="6046" y="89294"/>
                    <a:pt x="6046" y="82172"/>
                    <a:pt x="10438" y="77780"/>
                  </a:cubicBezTo>
                  <a:lnTo>
                    <a:pt x="77780" y="10438"/>
                  </a:lnTo>
                  <a:cubicBezTo>
                    <a:pt x="82173" y="6046"/>
                    <a:pt x="89294" y="6046"/>
                    <a:pt x="93687" y="10438"/>
                  </a:cubicBezTo>
                  <a:cubicBezTo>
                    <a:pt x="98080" y="14831"/>
                    <a:pt x="98080" y="21952"/>
                    <a:pt x="93687" y="26345"/>
                  </a:cubicBezTo>
                </a:path>
              </a:pathLst>
            </a:custGeom>
            <a:solidFill>
              <a:srgbClr val="FFFFFF"/>
            </a:solidFill>
            <a:ln w="9525" cap="flat">
              <a:noFill/>
              <a:prstDash val="solid"/>
              <a:miter/>
            </a:ln>
          </p:spPr>
          <p:txBody>
            <a:bodyPr rtlCol="0" anchor="ctr"/>
            <a:lstStyle/>
            <a:p>
              <a:endParaRPr lang="fi-FI"/>
            </a:p>
          </p:txBody>
        </p:sp>
        <p:sp>
          <p:nvSpPr>
            <p:cNvPr id="183" name="Vapaamuotoinen: Muoto 182">
              <a:extLst>
                <a:ext uri="{FF2B5EF4-FFF2-40B4-BE49-F238E27FC236}">
                  <a16:creationId xmlns:a16="http://schemas.microsoft.com/office/drawing/2014/main" id="{C3AAB914-4B99-4CA0-931C-E05C846FAE8E}"/>
                </a:ext>
              </a:extLst>
            </p:cNvPr>
            <p:cNvSpPr/>
            <p:nvPr/>
          </p:nvSpPr>
          <p:spPr>
            <a:xfrm>
              <a:off x="9959201" y="3935759"/>
              <a:ext cx="95250" cy="95250"/>
            </a:xfrm>
            <a:custGeom>
              <a:avLst/>
              <a:gdLst>
                <a:gd name="connsiteX0" fmla="*/ 93595 w 95250"/>
                <a:gd name="connsiteY0" fmla="*/ 93635 h 95250"/>
                <a:gd name="connsiteX1" fmla="*/ 77700 w 95250"/>
                <a:gd name="connsiteY1" fmla="*/ 93646 h 95250"/>
                <a:gd name="connsiteX2" fmla="*/ 77688 w 95250"/>
                <a:gd name="connsiteY2" fmla="*/ 93635 h 95250"/>
                <a:gd name="connsiteX3" fmla="*/ 10442 w 95250"/>
                <a:gd name="connsiteY3" fmla="*/ 26388 h 95250"/>
                <a:gd name="connsiteX4" fmla="*/ 10430 w 95250"/>
                <a:gd name="connsiteY4" fmla="*/ 10493 h 95250"/>
                <a:gd name="connsiteX5" fmla="*/ 10442 w 95250"/>
                <a:gd name="connsiteY5" fmla="*/ 10482 h 95250"/>
                <a:gd name="connsiteX6" fmla="*/ 26201 w 95250"/>
                <a:gd name="connsiteY6" fmla="*/ 10335 h 95250"/>
                <a:gd name="connsiteX7" fmla="*/ 26348 w 95250"/>
                <a:gd name="connsiteY7" fmla="*/ 10482 h 95250"/>
                <a:gd name="connsiteX8" fmla="*/ 93595 w 95250"/>
                <a:gd name="connsiteY8" fmla="*/ 77728 h 95250"/>
                <a:gd name="connsiteX9" fmla="*/ 93742 w 95250"/>
                <a:gd name="connsiteY9" fmla="*/ 93488 h 95250"/>
                <a:gd name="connsiteX10" fmla="*/ 93595 w 95250"/>
                <a:gd name="connsiteY10" fmla="*/ 9363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50" h="95250">
                  <a:moveTo>
                    <a:pt x="93595" y="93635"/>
                  </a:moveTo>
                  <a:cubicBezTo>
                    <a:pt x="89209" y="98027"/>
                    <a:pt x="82092" y="98032"/>
                    <a:pt x="77700" y="93646"/>
                  </a:cubicBezTo>
                  <a:cubicBezTo>
                    <a:pt x="77696" y="93643"/>
                    <a:pt x="77692" y="93639"/>
                    <a:pt x="77688" y="93635"/>
                  </a:cubicBezTo>
                  <a:lnTo>
                    <a:pt x="10442" y="26388"/>
                  </a:lnTo>
                  <a:cubicBezTo>
                    <a:pt x="6049" y="22002"/>
                    <a:pt x="6044" y="14886"/>
                    <a:pt x="10430" y="10493"/>
                  </a:cubicBezTo>
                  <a:cubicBezTo>
                    <a:pt x="10434" y="10490"/>
                    <a:pt x="10438" y="10485"/>
                    <a:pt x="10442" y="10482"/>
                  </a:cubicBezTo>
                  <a:cubicBezTo>
                    <a:pt x="14753" y="6089"/>
                    <a:pt x="21809" y="6023"/>
                    <a:pt x="26201" y="10335"/>
                  </a:cubicBezTo>
                  <a:cubicBezTo>
                    <a:pt x="26251" y="10383"/>
                    <a:pt x="26300" y="10432"/>
                    <a:pt x="26348" y="10482"/>
                  </a:cubicBezTo>
                  <a:lnTo>
                    <a:pt x="93595" y="77728"/>
                  </a:lnTo>
                  <a:cubicBezTo>
                    <a:pt x="97987" y="82039"/>
                    <a:pt x="98053" y="89095"/>
                    <a:pt x="93742" y="93488"/>
                  </a:cubicBezTo>
                  <a:cubicBezTo>
                    <a:pt x="93693" y="93537"/>
                    <a:pt x="93644" y="93586"/>
                    <a:pt x="93595" y="93635"/>
                  </a:cubicBezTo>
                </a:path>
              </a:pathLst>
            </a:custGeom>
            <a:solidFill>
              <a:srgbClr val="FFFFFF"/>
            </a:solidFill>
            <a:ln w="9525" cap="flat">
              <a:noFill/>
              <a:prstDash val="solid"/>
              <a:miter/>
            </a:ln>
          </p:spPr>
          <p:txBody>
            <a:bodyPr rtlCol="0" anchor="ctr"/>
            <a:lstStyle/>
            <a:p>
              <a:endParaRPr lang="fi-FI"/>
            </a:p>
          </p:txBody>
        </p:sp>
        <p:sp>
          <p:nvSpPr>
            <p:cNvPr id="184" name="Vapaamuotoinen: Muoto 183">
              <a:extLst>
                <a:ext uri="{FF2B5EF4-FFF2-40B4-BE49-F238E27FC236}">
                  <a16:creationId xmlns:a16="http://schemas.microsoft.com/office/drawing/2014/main" id="{52449E4B-EB7A-444A-A3CF-3DFE665F6B18}"/>
                </a:ext>
              </a:extLst>
            </p:cNvPr>
            <p:cNvSpPr/>
            <p:nvPr/>
          </p:nvSpPr>
          <p:spPr>
            <a:xfrm>
              <a:off x="10502466" y="4479009"/>
              <a:ext cx="95250" cy="95250"/>
            </a:xfrm>
            <a:custGeom>
              <a:avLst/>
              <a:gdLst>
                <a:gd name="connsiteX0" fmla="*/ 93635 w 95250"/>
                <a:gd name="connsiteY0" fmla="*/ 93690 h 95250"/>
                <a:gd name="connsiteX1" fmla="*/ 77740 w 95250"/>
                <a:gd name="connsiteY1" fmla="*/ 93702 h 95250"/>
                <a:gd name="connsiteX2" fmla="*/ 77728 w 95250"/>
                <a:gd name="connsiteY2" fmla="*/ 93690 h 95250"/>
                <a:gd name="connsiteX3" fmla="*/ 10482 w 95250"/>
                <a:gd name="connsiteY3" fmla="*/ 26348 h 95250"/>
                <a:gd name="connsiteX4" fmla="*/ 10335 w 95250"/>
                <a:gd name="connsiteY4" fmla="*/ 10589 h 95250"/>
                <a:gd name="connsiteX5" fmla="*/ 10482 w 95250"/>
                <a:gd name="connsiteY5" fmla="*/ 10442 h 95250"/>
                <a:gd name="connsiteX6" fmla="*/ 26377 w 95250"/>
                <a:gd name="connsiteY6" fmla="*/ 10430 h 95250"/>
                <a:gd name="connsiteX7" fmla="*/ 26388 w 95250"/>
                <a:gd name="connsiteY7" fmla="*/ 10442 h 95250"/>
                <a:gd name="connsiteX8" fmla="*/ 93635 w 95250"/>
                <a:gd name="connsiteY8" fmla="*/ 77783 h 95250"/>
                <a:gd name="connsiteX9" fmla="*/ 93647 w 95250"/>
                <a:gd name="connsiteY9" fmla="*/ 93678 h 95250"/>
                <a:gd name="connsiteX10" fmla="*/ 93635 w 95250"/>
                <a:gd name="connsiteY10" fmla="*/ 9369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50" h="95250">
                  <a:moveTo>
                    <a:pt x="93635" y="93690"/>
                  </a:moveTo>
                  <a:cubicBezTo>
                    <a:pt x="89249" y="98082"/>
                    <a:pt x="82133" y="98088"/>
                    <a:pt x="77740" y="93702"/>
                  </a:cubicBezTo>
                  <a:cubicBezTo>
                    <a:pt x="77736" y="93698"/>
                    <a:pt x="77732" y="93694"/>
                    <a:pt x="77728" y="93690"/>
                  </a:cubicBezTo>
                  <a:lnTo>
                    <a:pt x="10482" y="26348"/>
                  </a:lnTo>
                  <a:cubicBezTo>
                    <a:pt x="6089" y="22037"/>
                    <a:pt x="6023" y="14981"/>
                    <a:pt x="10335" y="10589"/>
                  </a:cubicBezTo>
                  <a:cubicBezTo>
                    <a:pt x="10383" y="10539"/>
                    <a:pt x="10432" y="10490"/>
                    <a:pt x="10482" y="10442"/>
                  </a:cubicBezTo>
                  <a:cubicBezTo>
                    <a:pt x="14868" y="6049"/>
                    <a:pt x="21984" y="6044"/>
                    <a:pt x="26377" y="10430"/>
                  </a:cubicBezTo>
                  <a:cubicBezTo>
                    <a:pt x="26380" y="10434"/>
                    <a:pt x="26385" y="10438"/>
                    <a:pt x="26388" y="10442"/>
                  </a:cubicBezTo>
                  <a:lnTo>
                    <a:pt x="93635" y="77783"/>
                  </a:lnTo>
                  <a:cubicBezTo>
                    <a:pt x="98028" y="82169"/>
                    <a:pt x="98033" y="89286"/>
                    <a:pt x="93647" y="93678"/>
                  </a:cubicBezTo>
                  <a:cubicBezTo>
                    <a:pt x="93643" y="93682"/>
                    <a:pt x="93639" y="93686"/>
                    <a:pt x="93635" y="93690"/>
                  </a:cubicBezTo>
                </a:path>
              </a:pathLst>
            </a:custGeom>
            <a:solidFill>
              <a:srgbClr val="FFFFFF"/>
            </a:solidFill>
            <a:ln w="9525" cap="flat">
              <a:noFill/>
              <a:prstDash val="solid"/>
              <a:miter/>
            </a:ln>
          </p:spPr>
          <p:txBody>
            <a:bodyPr rtlCol="0" anchor="ctr"/>
            <a:lstStyle/>
            <a:p>
              <a:endParaRPr lang="fi-FI"/>
            </a:p>
          </p:txBody>
        </p:sp>
        <p:sp>
          <p:nvSpPr>
            <p:cNvPr id="185" name="Vapaamuotoinen: Muoto 184">
              <a:extLst>
                <a:ext uri="{FF2B5EF4-FFF2-40B4-BE49-F238E27FC236}">
                  <a16:creationId xmlns:a16="http://schemas.microsoft.com/office/drawing/2014/main" id="{B8581A03-2D33-429A-942E-9E2A20BC98F5}"/>
                </a:ext>
              </a:extLst>
            </p:cNvPr>
            <p:cNvSpPr/>
            <p:nvPr/>
          </p:nvSpPr>
          <p:spPr>
            <a:xfrm>
              <a:off x="8045020" y="936245"/>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3912 h 57150"/>
                <a:gd name="connsiteX5" fmla="*/ 34862 w 57150"/>
                <a:gd name="connsiteY5" fmla="*/ 34862 h 57150"/>
                <a:gd name="connsiteX6" fmla="*/ 53912 w 57150"/>
                <a:gd name="connsiteY6" fmla="*/ 18193 h 57150"/>
                <a:gd name="connsiteX7" fmla="*/ 51816 w 57150"/>
                <a:gd name="connsiteY7" fmla="*/ 17145 h 57150"/>
                <a:gd name="connsiteX8" fmla="*/ 30671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478"/>
                    <a:pt x="18669" y="18383"/>
                  </a:cubicBezTo>
                  <a:cubicBezTo>
                    <a:pt x="14764" y="22289"/>
                    <a:pt x="10763" y="26575"/>
                    <a:pt x="7144" y="30861"/>
                  </a:cubicBezTo>
                  <a:cubicBezTo>
                    <a:pt x="9597" y="38122"/>
                    <a:pt x="12788" y="45112"/>
                    <a:pt x="16669" y="51721"/>
                  </a:cubicBezTo>
                  <a:lnTo>
                    <a:pt x="18098" y="53912"/>
                  </a:lnTo>
                  <a:cubicBezTo>
                    <a:pt x="23266" y="47204"/>
                    <a:pt x="28866" y="40841"/>
                    <a:pt x="34862" y="34862"/>
                  </a:cubicBezTo>
                  <a:cubicBezTo>
                    <a:pt x="40862" y="28918"/>
                    <a:pt x="47224" y="23351"/>
                    <a:pt x="53912" y="18193"/>
                  </a:cubicBezTo>
                  <a:lnTo>
                    <a:pt x="51816" y="17145"/>
                  </a:lnTo>
                  <a:cubicBezTo>
                    <a:pt x="45120" y="13239"/>
                    <a:pt x="38033" y="10047"/>
                    <a:pt x="30671" y="7620"/>
                  </a:cubicBezTo>
                </a:path>
              </a:pathLst>
            </a:custGeom>
            <a:solidFill>
              <a:srgbClr val="FFFFFF"/>
            </a:solidFill>
            <a:ln w="9525" cap="flat">
              <a:noFill/>
              <a:prstDash val="solid"/>
              <a:miter/>
            </a:ln>
          </p:spPr>
          <p:txBody>
            <a:bodyPr rtlCol="0" anchor="ctr"/>
            <a:lstStyle/>
            <a:p>
              <a:endParaRPr lang="fi-FI"/>
            </a:p>
          </p:txBody>
        </p:sp>
        <p:sp>
          <p:nvSpPr>
            <p:cNvPr id="186" name="Vapaamuotoinen: Muoto 185">
              <a:extLst>
                <a:ext uri="{FF2B5EF4-FFF2-40B4-BE49-F238E27FC236}">
                  <a16:creationId xmlns:a16="http://schemas.microsoft.com/office/drawing/2014/main" id="{9AEAB9D7-0CF4-420F-A4D1-BFA44E86E822}"/>
                </a:ext>
              </a:extLst>
            </p:cNvPr>
            <p:cNvSpPr/>
            <p:nvPr/>
          </p:nvSpPr>
          <p:spPr>
            <a:xfrm>
              <a:off x="8115125" y="1006158"/>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580 w 95250"/>
                <a:gd name="connsiteY3" fmla="*/ 19526 h 95250"/>
                <a:gd name="connsiteX4" fmla="*/ 70104 w 95250"/>
                <a:gd name="connsiteY4" fmla="*/ 22860 h 95250"/>
                <a:gd name="connsiteX5" fmla="*/ 68389 w 95250"/>
                <a:gd name="connsiteY5" fmla="*/ 25241 h 95250"/>
                <a:gd name="connsiteX6" fmla="*/ 64198 w 95250"/>
                <a:gd name="connsiteY6" fmla="*/ 30480 h 95250"/>
                <a:gd name="connsiteX7" fmla="*/ 60769 w 95250"/>
                <a:gd name="connsiteY7" fmla="*/ 60865 h 95250"/>
                <a:gd name="connsiteX8" fmla="*/ 60769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672 w 95250"/>
                <a:gd name="connsiteY12" fmla="*/ 89535 h 95250"/>
                <a:gd name="connsiteX13" fmla="*/ 77343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1049"/>
                    <a:pt x="75914" y="14764"/>
                    <a:pt x="73247" y="18574"/>
                  </a:cubicBezTo>
                  <a:lnTo>
                    <a:pt x="72580" y="19526"/>
                  </a:lnTo>
                  <a:cubicBezTo>
                    <a:pt x="71723" y="20669"/>
                    <a:pt x="70961" y="21812"/>
                    <a:pt x="70104" y="22860"/>
                  </a:cubicBezTo>
                  <a:lnTo>
                    <a:pt x="68389" y="25241"/>
                  </a:lnTo>
                  <a:lnTo>
                    <a:pt x="64198" y="30480"/>
                  </a:lnTo>
                  <a:cubicBezTo>
                    <a:pt x="67627" y="43910"/>
                    <a:pt x="66675" y="54959"/>
                    <a:pt x="60769" y="60865"/>
                  </a:cubicBezTo>
                  <a:lnTo>
                    <a:pt x="60769" y="60865"/>
                  </a:lnTo>
                  <a:cubicBezTo>
                    <a:pt x="55054" y="66580"/>
                    <a:pt x="44101" y="67723"/>
                    <a:pt x="30480" y="64294"/>
                  </a:cubicBezTo>
                  <a:cubicBezTo>
                    <a:pt x="23128" y="70368"/>
                    <a:pt x="15327" y="75876"/>
                    <a:pt x="7144" y="80772"/>
                  </a:cubicBezTo>
                  <a:cubicBezTo>
                    <a:pt x="9163" y="81704"/>
                    <a:pt x="11230" y="82530"/>
                    <a:pt x="13335" y="83248"/>
                  </a:cubicBezTo>
                  <a:cubicBezTo>
                    <a:pt x="23331" y="87166"/>
                    <a:pt x="33939" y="89293"/>
                    <a:pt x="44672" y="89535"/>
                  </a:cubicBezTo>
                  <a:cubicBezTo>
                    <a:pt x="56780" y="90050"/>
                    <a:pt x="68576" y="85614"/>
                    <a:pt x="77343" y="77248"/>
                  </a:cubicBezTo>
                  <a:cubicBezTo>
                    <a:pt x="92297" y="62294"/>
                    <a:pt x="93345" y="36385"/>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187" name="Vapaamuotoinen: Muoto 186">
              <a:extLst>
                <a:ext uri="{FF2B5EF4-FFF2-40B4-BE49-F238E27FC236}">
                  <a16:creationId xmlns:a16="http://schemas.microsoft.com/office/drawing/2014/main" id="{283BA07E-B414-4FAF-940C-171C025CA921}"/>
                </a:ext>
              </a:extLst>
            </p:cNvPr>
            <p:cNvSpPr/>
            <p:nvPr/>
          </p:nvSpPr>
          <p:spPr>
            <a:xfrm>
              <a:off x="8006698" y="1005777"/>
              <a:ext cx="95250" cy="95250"/>
            </a:xfrm>
            <a:custGeom>
              <a:avLst/>
              <a:gdLst>
                <a:gd name="connsiteX0" fmla="*/ 35846 w 95250"/>
                <a:gd name="connsiteY0" fmla="*/ 60960 h 95250"/>
                <a:gd name="connsiteX1" fmla="*/ 32417 w 95250"/>
                <a:gd name="connsiteY1" fmla="*/ 30671 h 95250"/>
                <a:gd name="connsiteX2" fmla="*/ 15844 w 95250"/>
                <a:gd name="connsiteY2" fmla="*/ 7144 h 95250"/>
                <a:gd name="connsiteX3" fmla="*/ 19368 w 95250"/>
                <a:gd name="connsiteY3" fmla="*/ 77438 h 95250"/>
                <a:gd name="connsiteX4" fmla="*/ 89472 w 95250"/>
                <a:gd name="connsiteY4" fmla="*/ 81058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150"/>
                    <a:pt x="28988" y="44101"/>
                    <a:pt x="32417" y="30671"/>
                  </a:cubicBezTo>
                  <a:cubicBezTo>
                    <a:pt x="26342" y="23231"/>
                    <a:pt x="20803" y="15369"/>
                    <a:pt x="15844" y="7144"/>
                  </a:cubicBezTo>
                  <a:cubicBezTo>
                    <a:pt x="3271" y="36481"/>
                    <a:pt x="4223" y="62294"/>
                    <a:pt x="19368" y="77438"/>
                  </a:cubicBezTo>
                  <a:cubicBezTo>
                    <a:pt x="34513" y="92583"/>
                    <a:pt x="60325" y="93536"/>
                    <a:pt x="89472" y="81058"/>
                  </a:cubicBezTo>
                  <a:cubicBezTo>
                    <a:pt x="81355" y="76072"/>
                    <a:pt x="73589" y="70534"/>
                    <a:pt x="66231" y="64484"/>
                  </a:cubicBezTo>
                  <a:cubicBezTo>
                    <a:pt x="52801" y="67913"/>
                    <a:pt x="41752" y="66961"/>
                    <a:pt x="35846" y="60960"/>
                  </a:cubicBezTo>
                </a:path>
              </a:pathLst>
            </a:custGeom>
            <a:solidFill>
              <a:srgbClr val="FFFFFF"/>
            </a:solidFill>
            <a:ln w="9525" cap="flat">
              <a:noFill/>
              <a:prstDash val="solid"/>
              <a:miter/>
            </a:ln>
          </p:spPr>
          <p:txBody>
            <a:bodyPr rtlCol="0" anchor="ctr"/>
            <a:lstStyle/>
            <a:p>
              <a:endParaRPr lang="fi-FI"/>
            </a:p>
          </p:txBody>
        </p:sp>
        <p:sp>
          <p:nvSpPr>
            <p:cNvPr id="188" name="Vapaamuotoinen: Muoto 187">
              <a:extLst>
                <a:ext uri="{FF2B5EF4-FFF2-40B4-BE49-F238E27FC236}">
                  <a16:creationId xmlns:a16="http://schemas.microsoft.com/office/drawing/2014/main" id="{3A712A47-32F2-4375-A596-542768FF9446}"/>
                </a:ext>
              </a:extLst>
            </p:cNvPr>
            <p:cNvSpPr/>
            <p:nvPr/>
          </p:nvSpPr>
          <p:spPr>
            <a:xfrm>
              <a:off x="8007268" y="897849"/>
              <a:ext cx="200025" cy="180975"/>
            </a:xfrm>
            <a:custGeom>
              <a:avLst/>
              <a:gdLst>
                <a:gd name="connsiteX0" fmla="*/ 178818 w 200025"/>
                <a:gd name="connsiteY0" fmla="*/ 108690 h 180975"/>
                <a:gd name="connsiteX1" fmla="*/ 185009 w 200025"/>
                <a:gd name="connsiteY1" fmla="*/ 19727 h 180975"/>
                <a:gd name="connsiteX2" fmla="*/ 101951 w 200025"/>
                <a:gd name="connsiteY2" fmla="*/ 22394 h 180975"/>
                <a:gd name="connsiteX3" fmla="*/ 18988 w 200025"/>
                <a:gd name="connsiteY3" fmla="*/ 19727 h 180975"/>
                <a:gd name="connsiteX4" fmla="*/ 24608 w 200025"/>
                <a:gd name="connsiteY4" fmla="*/ 107833 h 180975"/>
                <a:gd name="connsiteX5" fmla="*/ 95760 w 200025"/>
                <a:gd name="connsiteY5" fmla="*/ 179366 h 180975"/>
                <a:gd name="connsiteX6" fmla="*/ 97856 w 200025"/>
                <a:gd name="connsiteY6" fmla="*/ 180413 h 180975"/>
                <a:gd name="connsiteX7" fmla="*/ 100618 w 200025"/>
                <a:gd name="connsiteY7" fmla="*/ 181175 h 180975"/>
                <a:gd name="connsiteX8" fmla="*/ 101951 w 200025"/>
                <a:gd name="connsiteY8" fmla="*/ 181175 h 180975"/>
                <a:gd name="connsiteX9" fmla="*/ 107857 w 200025"/>
                <a:gd name="connsiteY9" fmla="*/ 179556 h 180975"/>
                <a:gd name="connsiteX10" fmla="*/ 147481 w 200025"/>
                <a:gd name="connsiteY10" fmla="*/ 148314 h 180975"/>
                <a:gd name="connsiteX11" fmla="*/ 178723 w 200025"/>
                <a:gd name="connsiteY11" fmla="*/ 108690 h 180975"/>
                <a:gd name="connsiteX12" fmla="*/ 101951 w 200025"/>
                <a:gd name="connsiteY12" fmla="*/ 155458 h 180975"/>
                <a:gd name="connsiteX13" fmla="*/ 72805 w 200025"/>
                <a:gd name="connsiteY13" fmla="*/ 131455 h 180975"/>
                <a:gd name="connsiteX14" fmla="*/ 44801 w 200025"/>
                <a:gd name="connsiteY14" fmla="*/ 96022 h 180975"/>
                <a:gd name="connsiteX15" fmla="*/ 35276 w 200025"/>
                <a:gd name="connsiteY15" fmla="*/ 36110 h 180975"/>
                <a:gd name="connsiteX16" fmla="*/ 51564 w 200025"/>
                <a:gd name="connsiteY16" fmla="*/ 30680 h 180975"/>
                <a:gd name="connsiteX17" fmla="*/ 96713 w 200025"/>
                <a:gd name="connsiteY17" fmla="*/ 46206 h 180975"/>
                <a:gd name="connsiteX18" fmla="*/ 96712 w 200025"/>
                <a:gd name="connsiteY18" fmla="*/ 46206 h 180975"/>
                <a:gd name="connsiteX19" fmla="*/ 112048 w 200025"/>
                <a:gd name="connsiteY19" fmla="*/ 56588 h 180975"/>
                <a:gd name="connsiteX20" fmla="*/ 112048 w 200025"/>
                <a:gd name="connsiteY20" fmla="*/ 56588 h 180975"/>
                <a:gd name="connsiteX21" fmla="*/ 125097 w 200025"/>
                <a:gd name="connsiteY21" fmla="*/ 67637 h 180975"/>
                <a:gd name="connsiteX22" fmla="*/ 126716 w 200025"/>
                <a:gd name="connsiteY22" fmla="*/ 69066 h 180975"/>
                <a:gd name="connsiteX23" fmla="*/ 126716 w 200025"/>
                <a:gd name="connsiteY23" fmla="*/ 69638 h 180975"/>
                <a:gd name="connsiteX24" fmla="*/ 130431 w 200025"/>
                <a:gd name="connsiteY24" fmla="*/ 73257 h 180975"/>
                <a:gd name="connsiteX25" fmla="*/ 147290 w 200025"/>
                <a:gd name="connsiteY25" fmla="*/ 92307 h 180975"/>
                <a:gd name="connsiteX26" fmla="*/ 148243 w 200025"/>
                <a:gd name="connsiteY26" fmla="*/ 90688 h 180975"/>
                <a:gd name="connsiteX27" fmla="*/ 159101 w 200025"/>
                <a:gd name="connsiteY27" fmla="*/ 69733 h 180975"/>
                <a:gd name="connsiteX28" fmla="*/ 147576 w 200025"/>
                <a:gd name="connsiteY28" fmla="*/ 57255 h 180975"/>
                <a:gd name="connsiteX29" fmla="*/ 145671 w 200025"/>
                <a:gd name="connsiteY29" fmla="*/ 55350 h 180975"/>
                <a:gd name="connsiteX30" fmla="*/ 142242 w 200025"/>
                <a:gd name="connsiteY30" fmla="*/ 52112 h 180975"/>
                <a:gd name="connsiteX31" fmla="*/ 140432 w 200025"/>
                <a:gd name="connsiteY31" fmla="*/ 50397 h 180975"/>
                <a:gd name="connsiteX32" fmla="*/ 136146 w 200025"/>
                <a:gd name="connsiteY32" fmla="*/ 46587 h 180975"/>
                <a:gd name="connsiteX33" fmla="*/ 135479 w 200025"/>
                <a:gd name="connsiteY33" fmla="*/ 46016 h 180975"/>
                <a:gd name="connsiteX34" fmla="*/ 135479 w 200025"/>
                <a:gd name="connsiteY34" fmla="*/ 46016 h 180975"/>
                <a:gd name="connsiteX35" fmla="*/ 125002 w 200025"/>
                <a:gd name="connsiteY35" fmla="*/ 37538 h 180975"/>
                <a:gd name="connsiteX36" fmla="*/ 168531 w 200025"/>
                <a:gd name="connsiteY36" fmla="*/ 36586 h 180975"/>
                <a:gd name="connsiteX37" fmla="*/ 159006 w 200025"/>
                <a:gd name="connsiteY37" fmla="*/ 97165 h 180975"/>
                <a:gd name="connsiteX38" fmla="*/ 131288 w 200025"/>
                <a:gd name="connsiteY38" fmla="*/ 132312 h 180975"/>
                <a:gd name="connsiteX39" fmla="*/ 101951 w 200025"/>
                <a:gd name="connsiteY39" fmla="*/ 15545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18" y="108690"/>
                  </a:moveTo>
                  <a:cubicBezTo>
                    <a:pt x="200821" y="72019"/>
                    <a:pt x="203202" y="37919"/>
                    <a:pt x="185009" y="19727"/>
                  </a:cubicBezTo>
                  <a:cubicBezTo>
                    <a:pt x="166816" y="1534"/>
                    <a:pt x="136337" y="3629"/>
                    <a:pt x="101951" y="22394"/>
                  </a:cubicBezTo>
                  <a:cubicBezTo>
                    <a:pt x="67661" y="3344"/>
                    <a:pt x="36229" y="2486"/>
                    <a:pt x="18988" y="19727"/>
                  </a:cubicBezTo>
                  <a:cubicBezTo>
                    <a:pt x="1748" y="36967"/>
                    <a:pt x="3082" y="71543"/>
                    <a:pt x="24608" y="107833"/>
                  </a:cubicBezTo>
                  <a:cubicBezTo>
                    <a:pt x="42324" y="136977"/>
                    <a:pt x="66711" y="161495"/>
                    <a:pt x="95760" y="179366"/>
                  </a:cubicBezTo>
                  <a:cubicBezTo>
                    <a:pt x="96408" y="179808"/>
                    <a:pt x="97113" y="180160"/>
                    <a:pt x="97856" y="180413"/>
                  </a:cubicBezTo>
                  <a:cubicBezTo>
                    <a:pt x="98733" y="180805"/>
                    <a:pt x="99664" y="181062"/>
                    <a:pt x="100618" y="181175"/>
                  </a:cubicBezTo>
                  <a:lnTo>
                    <a:pt x="101951" y="181175"/>
                  </a:lnTo>
                  <a:cubicBezTo>
                    <a:pt x="104033" y="181203"/>
                    <a:pt x="106080" y="180641"/>
                    <a:pt x="107857" y="179556"/>
                  </a:cubicBezTo>
                  <a:cubicBezTo>
                    <a:pt x="122303" y="170816"/>
                    <a:pt x="135612" y="160322"/>
                    <a:pt x="147481" y="148314"/>
                  </a:cubicBezTo>
                  <a:cubicBezTo>
                    <a:pt x="159473" y="136431"/>
                    <a:pt x="169965" y="123124"/>
                    <a:pt x="178723" y="108690"/>
                  </a:cubicBezTo>
                  <a:moveTo>
                    <a:pt x="101951" y="155458"/>
                  </a:moveTo>
                  <a:cubicBezTo>
                    <a:pt x="91474" y="148430"/>
                    <a:pt x="81712" y="140390"/>
                    <a:pt x="72805" y="131455"/>
                  </a:cubicBezTo>
                  <a:cubicBezTo>
                    <a:pt x="62047" y="120842"/>
                    <a:pt x="52641" y="108941"/>
                    <a:pt x="44801" y="96022"/>
                  </a:cubicBezTo>
                  <a:cubicBezTo>
                    <a:pt x="29371" y="70019"/>
                    <a:pt x="25751" y="46016"/>
                    <a:pt x="35276" y="36110"/>
                  </a:cubicBezTo>
                  <a:cubicBezTo>
                    <a:pt x="39789" y="32243"/>
                    <a:pt x="45634" y="30295"/>
                    <a:pt x="51564" y="30680"/>
                  </a:cubicBezTo>
                  <a:cubicBezTo>
                    <a:pt x="67667" y="32039"/>
                    <a:pt x="83180" y="37374"/>
                    <a:pt x="96713" y="46206"/>
                  </a:cubicBezTo>
                  <a:lnTo>
                    <a:pt x="96712" y="46206"/>
                  </a:lnTo>
                  <a:cubicBezTo>
                    <a:pt x="101666" y="49254"/>
                    <a:pt x="107285" y="52969"/>
                    <a:pt x="112048" y="56588"/>
                  </a:cubicBezTo>
                  <a:lnTo>
                    <a:pt x="112048" y="56588"/>
                  </a:lnTo>
                  <a:cubicBezTo>
                    <a:pt x="116429" y="60017"/>
                    <a:pt x="120811" y="63732"/>
                    <a:pt x="125097" y="67637"/>
                  </a:cubicBezTo>
                  <a:lnTo>
                    <a:pt x="126716" y="69066"/>
                  </a:lnTo>
                  <a:lnTo>
                    <a:pt x="126716" y="69638"/>
                  </a:lnTo>
                  <a:lnTo>
                    <a:pt x="130431" y="73257"/>
                  </a:lnTo>
                  <a:cubicBezTo>
                    <a:pt x="136481" y="79213"/>
                    <a:pt x="142114" y="85578"/>
                    <a:pt x="147290" y="92307"/>
                  </a:cubicBezTo>
                  <a:lnTo>
                    <a:pt x="148243" y="90688"/>
                  </a:lnTo>
                  <a:cubicBezTo>
                    <a:pt x="152591" y="84105"/>
                    <a:pt x="156231" y="77081"/>
                    <a:pt x="159101" y="69733"/>
                  </a:cubicBezTo>
                  <a:cubicBezTo>
                    <a:pt x="155482" y="65447"/>
                    <a:pt x="151672" y="61351"/>
                    <a:pt x="147576" y="57255"/>
                  </a:cubicBezTo>
                  <a:lnTo>
                    <a:pt x="145671" y="55350"/>
                  </a:lnTo>
                  <a:lnTo>
                    <a:pt x="142242" y="52112"/>
                  </a:lnTo>
                  <a:lnTo>
                    <a:pt x="140432" y="50397"/>
                  </a:lnTo>
                  <a:lnTo>
                    <a:pt x="136146" y="46587"/>
                  </a:lnTo>
                  <a:lnTo>
                    <a:pt x="135479" y="46016"/>
                  </a:lnTo>
                  <a:lnTo>
                    <a:pt x="135479" y="46016"/>
                  </a:lnTo>
                  <a:cubicBezTo>
                    <a:pt x="132050" y="43063"/>
                    <a:pt x="128526" y="40205"/>
                    <a:pt x="125002" y="37538"/>
                  </a:cubicBezTo>
                  <a:cubicBezTo>
                    <a:pt x="144052" y="29537"/>
                    <a:pt x="160816" y="28871"/>
                    <a:pt x="168531" y="36586"/>
                  </a:cubicBezTo>
                  <a:cubicBezTo>
                    <a:pt x="178056" y="46587"/>
                    <a:pt x="174627" y="70971"/>
                    <a:pt x="159006" y="97165"/>
                  </a:cubicBezTo>
                  <a:cubicBezTo>
                    <a:pt x="151249" y="109977"/>
                    <a:pt x="141939" y="121782"/>
                    <a:pt x="131288" y="132312"/>
                  </a:cubicBezTo>
                  <a:cubicBezTo>
                    <a:pt x="122298" y="140978"/>
                    <a:pt x="112471" y="148731"/>
                    <a:pt x="101951" y="155458"/>
                  </a:cubicBezTo>
                </a:path>
              </a:pathLst>
            </a:custGeom>
            <a:solidFill>
              <a:srgbClr val="FFFFFF"/>
            </a:solidFill>
            <a:ln w="9525" cap="flat">
              <a:noFill/>
              <a:prstDash val="solid"/>
              <a:miter/>
            </a:ln>
          </p:spPr>
          <p:txBody>
            <a:bodyPr rtlCol="0" anchor="ctr"/>
            <a:lstStyle/>
            <a:p>
              <a:endParaRPr lang="fi-FI"/>
            </a:p>
          </p:txBody>
        </p:sp>
        <p:sp>
          <p:nvSpPr>
            <p:cNvPr id="189" name="Vapaamuotoinen: Muoto 188">
              <a:extLst>
                <a:ext uri="{FF2B5EF4-FFF2-40B4-BE49-F238E27FC236}">
                  <a16:creationId xmlns:a16="http://schemas.microsoft.com/office/drawing/2014/main" id="{1B51F5CD-3BA3-459E-9F65-DF97A4AD735F}"/>
                </a:ext>
              </a:extLst>
            </p:cNvPr>
            <p:cNvSpPr/>
            <p:nvPr/>
          </p:nvSpPr>
          <p:spPr>
            <a:xfrm>
              <a:off x="8326047" y="679490"/>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90" name="Vapaamuotoinen: Muoto 189">
              <a:extLst>
                <a:ext uri="{FF2B5EF4-FFF2-40B4-BE49-F238E27FC236}">
                  <a16:creationId xmlns:a16="http://schemas.microsoft.com/office/drawing/2014/main" id="{9A1FA06F-1CA2-470F-B9DD-CB4B2A6E3FBB}"/>
                </a:ext>
              </a:extLst>
            </p:cNvPr>
            <p:cNvSpPr/>
            <p:nvPr/>
          </p:nvSpPr>
          <p:spPr>
            <a:xfrm>
              <a:off x="7784456" y="677871"/>
              <a:ext cx="95250" cy="95250"/>
            </a:xfrm>
            <a:custGeom>
              <a:avLst/>
              <a:gdLst>
                <a:gd name="connsiteX0" fmla="*/ 93591 w 95250"/>
                <a:gd name="connsiteY0" fmla="*/ 93687 h 95250"/>
                <a:gd name="connsiteX1" fmla="*/ 77696 w 95250"/>
                <a:gd name="connsiteY1" fmla="*/ 93698 h 95250"/>
                <a:gd name="connsiteX2" fmla="*/ 77685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687"/>
                  </a:moveTo>
                  <a:cubicBezTo>
                    <a:pt x="89205" y="98079"/>
                    <a:pt x="82089" y="98084"/>
                    <a:pt x="77696" y="93698"/>
                  </a:cubicBezTo>
                  <a:cubicBezTo>
                    <a:pt x="77692" y="93694"/>
                    <a:pt x="77689" y="93691"/>
                    <a:pt x="77685" y="93687"/>
                  </a:cubicBezTo>
                  <a:lnTo>
                    <a:pt x="10438" y="26345"/>
                  </a:lnTo>
                  <a:cubicBezTo>
                    <a:pt x="6046" y="21952"/>
                    <a:pt x="6046" y="14831"/>
                    <a:pt x="10438" y="10438"/>
                  </a:cubicBezTo>
                  <a:cubicBezTo>
                    <a:pt x="14831" y="6046"/>
                    <a:pt x="21952" y="6046"/>
                    <a:pt x="26345" y="10438"/>
                  </a:cubicBezTo>
                  <a:lnTo>
                    <a:pt x="93687" y="77780"/>
                  </a:lnTo>
                  <a:cubicBezTo>
                    <a:pt x="98079" y="82166"/>
                    <a:pt x="98084" y="89282"/>
                    <a:pt x="93698" y="93675"/>
                  </a:cubicBezTo>
                  <a:cubicBezTo>
                    <a:pt x="93695"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191" name="Vapaamuotoinen: Muoto 190">
              <a:extLst>
                <a:ext uri="{FF2B5EF4-FFF2-40B4-BE49-F238E27FC236}">
                  <a16:creationId xmlns:a16="http://schemas.microsoft.com/office/drawing/2014/main" id="{D2AF11CB-1BDA-4EEE-A471-83A9079C32FF}"/>
                </a:ext>
              </a:extLst>
            </p:cNvPr>
            <p:cNvSpPr/>
            <p:nvPr/>
          </p:nvSpPr>
          <p:spPr>
            <a:xfrm>
              <a:off x="8327381" y="1221177"/>
              <a:ext cx="95250" cy="95250"/>
            </a:xfrm>
            <a:custGeom>
              <a:avLst/>
              <a:gdLst>
                <a:gd name="connsiteX0" fmla="*/ 93972 w 95250"/>
                <a:gd name="connsiteY0" fmla="*/ 93687 h 95250"/>
                <a:gd name="connsiteX1" fmla="*/ 78077 w 95250"/>
                <a:gd name="connsiteY1" fmla="*/ 93698 h 95250"/>
                <a:gd name="connsiteX2" fmla="*/ 78066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972" y="93687"/>
                  </a:moveTo>
                  <a:cubicBezTo>
                    <a:pt x="89586" y="98079"/>
                    <a:pt x="82470" y="98084"/>
                    <a:pt x="78077" y="93698"/>
                  </a:cubicBezTo>
                  <a:cubicBezTo>
                    <a:pt x="78073" y="93694"/>
                    <a:pt x="78069" y="93691"/>
                    <a:pt x="78066" y="93687"/>
                  </a:cubicBezTo>
                  <a:lnTo>
                    <a:pt x="10438" y="26345"/>
                  </a:lnTo>
                  <a:cubicBezTo>
                    <a:pt x="6046" y="21952"/>
                    <a:pt x="6046" y="14831"/>
                    <a:pt x="10438" y="10438"/>
                  </a:cubicBezTo>
                  <a:cubicBezTo>
                    <a:pt x="14831" y="6046"/>
                    <a:pt x="21952" y="6046"/>
                    <a:pt x="26345" y="10438"/>
                  </a:cubicBezTo>
                  <a:lnTo>
                    <a:pt x="93687" y="77780"/>
                  </a:lnTo>
                  <a:cubicBezTo>
                    <a:pt x="98079" y="82166"/>
                    <a:pt x="98084" y="89282"/>
                    <a:pt x="93698" y="93675"/>
                  </a:cubicBezTo>
                  <a:cubicBezTo>
                    <a:pt x="93695"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192" name="Vapaamuotoinen: Muoto 191">
              <a:extLst>
                <a:ext uri="{FF2B5EF4-FFF2-40B4-BE49-F238E27FC236}">
                  <a16:creationId xmlns:a16="http://schemas.microsoft.com/office/drawing/2014/main" id="{B3086AD5-D612-4052-9297-35CB0EAC9CE9}"/>
                </a:ext>
              </a:extLst>
            </p:cNvPr>
            <p:cNvSpPr/>
            <p:nvPr/>
          </p:nvSpPr>
          <p:spPr>
            <a:xfrm>
              <a:off x="8588231" y="1479551"/>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625 h 57150"/>
                <a:gd name="connsiteX4" fmla="*/ 18098 w 57150"/>
                <a:gd name="connsiteY4" fmla="*/ 53912 h 57150"/>
                <a:gd name="connsiteX5" fmla="*/ 34862 w 57150"/>
                <a:gd name="connsiteY5" fmla="*/ 34862 h 57150"/>
                <a:gd name="connsiteX6" fmla="*/ 53912 w 57150"/>
                <a:gd name="connsiteY6" fmla="*/ 18193 h 57150"/>
                <a:gd name="connsiteX7" fmla="*/ 51816 w 57150"/>
                <a:gd name="connsiteY7" fmla="*/ 17050 h 57150"/>
                <a:gd name="connsiteX8" fmla="*/ 30671 w 57150"/>
                <a:gd name="connsiteY8" fmla="*/ 75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668"/>
                    <a:pt x="22670" y="14383"/>
                    <a:pt x="18669" y="18383"/>
                  </a:cubicBezTo>
                  <a:cubicBezTo>
                    <a:pt x="14669" y="22384"/>
                    <a:pt x="10763" y="26575"/>
                    <a:pt x="7144" y="30861"/>
                  </a:cubicBezTo>
                  <a:cubicBezTo>
                    <a:pt x="9628" y="38079"/>
                    <a:pt x="12819" y="45034"/>
                    <a:pt x="16669" y="51625"/>
                  </a:cubicBezTo>
                  <a:lnTo>
                    <a:pt x="18098" y="53912"/>
                  </a:lnTo>
                  <a:cubicBezTo>
                    <a:pt x="23239" y="47182"/>
                    <a:pt x="28840" y="40817"/>
                    <a:pt x="34862" y="34862"/>
                  </a:cubicBezTo>
                  <a:cubicBezTo>
                    <a:pt x="40837" y="28891"/>
                    <a:pt x="47201" y="23323"/>
                    <a:pt x="53912" y="18193"/>
                  </a:cubicBezTo>
                  <a:cubicBezTo>
                    <a:pt x="53165" y="17907"/>
                    <a:pt x="52460" y="17523"/>
                    <a:pt x="51816" y="17050"/>
                  </a:cubicBezTo>
                  <a:cubicBezTo>
                    <a:pt x="45124" y="13137"/>
                    <a:pt x="38036" y="9944"/>
                    <a:pt x="30671" y="7525"/>
                  </a:cubicBezTo>
                </a:path>
              </a:pathLst>
            </a:custGeom>
            <a:solidFill>
              <a:srgbClr val="FFFFFF"/>
            </a:solidFill>
            <a:ln w="9525" cap="flat">
              <a:noFill/>
              <a:prstDash val="solid"/>
              <a:miter/>
            </a:ln>
          </p:spPr>
          <p:txBody>
            <a:bodyPr rtlCol="0" anchor="ctr"/>
            <a:lstStyle/>
            <a:p>
              <a:endParaRPr lang="fi-FI"/>
            </a:p>
          </p:txBody>
        </p:sp>
        <p:sp>
          <p:nvSpPr>
            <p:cNvPr id="193" name="Vapaamuotoinen: Muoto 192">
              <a:extLst>
                <a:ext uri="{FF2B5EF4-FFF2-40B4-BE49-F238E27FC236}">
                  <a16:creationId xmlns:a16="http://schemas.microsoft.com/office/drawing/2014/main" id="{A3A85D4C-1C41-488D-9F4C-09E3EFE92984}"/>
                </a:ext>
              </a:extLst>
            </p:cNvPr>
            <p:cNvSpPr/>
            <p:nvPr/>
          </p:nvSpPr>
          <p:spPr>
            <a:xfrm>
              <a:off x="8658431" y="1549369"/>
              <a:ext cx="95250" cy="95250"/>
            </a:xfrm>
            <a:custGeom>
              <a:avLst/>
              <a:gdLst>
                <a:gd name="connsiteX0" fmla="*/ 80677 w 95250"/>
                <a:gd name="connsiteY0" fmla="*/ 7144 h 95250"/>
                <a:gd name="connsiteX1" fmla="*/ 80677 w 95250"/>
                <a:gd name="connsiteY1" fmla="*/ 7144 h 95250"/>
                <a:gd name="connsiteX2" fmla="*/ 73247 w 95250"/>
                <a:gd name="connsiteY2" fmla="*/ 18478 h 95250"/>
                <a:gd name="connsiteX3" fmla="*/ 72485 w 95250"/>
                <a:gd name="connsiteY3" fmla="*/ 19526 h 95250"/>
                <a:gd name="connsiteX4" fmla="*/ 70104 w 95250"/>
                <a:gd name="connsiteY4" fmla="*/ 22860 h 95250"/>
                <a:gd name="connsiteX5" fmla="*/ 68389 w 95250"/>
                <a:gd name="connsiteY5" fmla="*/ 25146 h 95250"/>
                <a:gd name="connsiteX6" fmla="*/ 64198 w 95250"/>
                <a:gd name="connsiteY6" fmla="*/ 30480 h 95250"/>
                <a:gd name="connsiteX7" fmla="*/ 60769 w 95250"/>
                <a:gd name="connsiteY7" fmla="*/ 60865 h 95250"/>
                <a:gd name="connsiteX8" fmla="*/ 60769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672 w 95250"/>
                <a:gd name="connsiteY12" fmla="*/ 89535 h 95250"/>
                <a:gd name="connsiteX13" fmla="*/ 77343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8"/>
                  </a:cubicBezTo>
                  <a:cubicBezTo>
                    <a:pt x="73017" y="18845"/>
                    <a:pt x="72763" y="19195"/>
                    <a:pt x="72485" y="19526"/>
                  </a:cubicBezTo>
                  <a:lnTo>
                    <a:pt x="70104" y="22860"/>
                  </a:lnTo>
                  <a:lnTo>
                    <a:pt x="68389" y="25146"/>
                  </a:lnTo>
                  <a:cubicBezTo>
                    <a:pt x="67056" y="26956"/>
                    <a:pt x="65627" y="28765"/>
                    <a:pt x="64198" y="30480"/>
                  </a:cubicBezTo>
                  <a:cubicBezTo>
                    <a:pt x="67627" y="43910"/>
                    <a:pt x="66675" y="54959"/>
                    <a:pt x="60769" y="60865"/>
                  </a:cubicBezTo>
                  <a:lnTo>
                    <a:pt x="60769" y="60865"/>
                  </a:lnTo>
                  <a:cubicBezTo>
                    <a:pt x="55054" y="66484"/>
                    <a:pt x="44005" y="67723"/>
                    <a:pt x="30480" y="64294"/>
                  </a:cubicBezTo>
                  <a:cubicBezTo>
                    <a:pt x="23081" y="70306"/>
                    <a:pt x="15285" y="75811"/>
                    <a:pt x="7144" y="80772"/>
                  </a:cubicBezTo>
                  <a:cubicBezTo>
                    <a:pt x="9239" y="81725"/>
                    <a:pt x="11239" y="82486"/>
                    <a:pt x="13335" y="83248"/>
                  </a:cubicBezTo>
                  <a:cubicBezTo>
                    <a:pt x="23328" y="87175"/>
                    <a:pt x="33937" y="89303"/>
                    <a:pt x="44672" y="89535"/>
                  </a:cubicBezTo>
                  <a:cubicBezTo>
                    <a:pt x="56778" y="90039"/>
                    <a:pt x="68570" y="85605"/>
                    <a:pt x="77343" y="77248"/>
                  </a:cubicBezTo>
                  <a:cubicBezTo>
                    <a:pt x="92297" y="62198"/>
                    <a:pt x="93345" y="36385"/>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194" name="Vapaamuotoinen: Muoto 193">
              <a:extLst>
                <a:ext uri="{FF2B5EF4-FFF2-40B4-BE49-F238E27FC236}">
                  <a16:creationId xmlns:a16="http://schemas.microsoft.com/office/drawing/2014/main" id="{0A592FA7-78DE-49A2-9E2E-FBE3B9953854}"/>
                </a:ext>
              </a:extLst>
            </p:cNvPr>
            <p:cNvSpPr/>
            <p:nvPr/>
          </p:nvSpPr>
          <p:spPr>
            <a:xfrm>
              <a:off x="8550575" y="1549083"/>
              <a:ext cx="95250" cy="95250"/>
            </a:xfrm>
            <a:custGeom>
              <a:avLst/>
              <a:gdLst>
                <a:gd name="connsiteX0" fmla="*/ 35465 w 95250"/>
                <a:gd name="connsiteY0" fmla="*/ 60960 h 95250"/>
                <a:gd name="connsiteX1" fmla="*/ 32036 w 95250"/>
                <a:gd name="connsiteY1" fmla="*/ 30671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465" y="60960"/>
                  </a:moveTo>
                  <a:cubicBezTo>
                    <a:pt x="29560" y="55150"/>
                    <a:pt x="28607" y="44101"/>
                    <a:pt x="32036" y="30671"/>
                  </a:cubicBezTo>
                  <a:cubicBezTo>
                    <a:pt x="26092" y="23219"/>
                    <a:pt x="20681" y="15357"/>
                    <a:pt x="15844" y="7144"/>
                  </a:cubicBezTo>
                  <a:cubicBezTo>
                    <a:pt x="3271" y="36481"/>
                    <a:pt x="4223" y="62294"/>
                    <a:pt x="19368" y="77438"/>
                  </a:cubicBezTo>
                  <a:cubicBezTo>
                    <a:pt x="34513" y="92583"/>
                    <a:pt x="60230" y="93440"/>
                    <a:pt x="89472" y="80963"/>
                  </a:cubicBezTo>
                  <a:cubicBezTo>
                    <a:pt x="81325" y="76011"/>
                    <a:pt x="73528" y="70505"/>
                    <a:pt x="66136" y="64484"/>
                  </a:cubicBezTo>
                  <a:cubicBezTo>
                    <a:pt x="52705" y="67913"/>
                    <a:pt x="41752" y="66866"/>
                    <a:pt x="35846" y="60960"/>
                  </a:cubicBezTo>
                </a:path>
              </a:pathLst>
            </a:custGeom>
            <a:solidFill>
              <a:srgbClr val="FFFFFF"/>
            </a:solidFill>
            <a:ln w="9525" cap="flat">
              <a:noFill/>
              <a:prstDash val="solid"/>
              <a:miter/>
            </a:ln>
          </p:spPr>
          <p:txBody>
            <a:bodyPr rtlCol="0" anchor="ctr"/>
            <a:lstStyle/>
            <a:p>
              <a:endParaRPr lang="fi-FI"/>
            </a:p>
          </p:txBody>
        </p:sp>
        <p:sp>
          <p:nvSpPr>
            <p:cNvPr id="195" name="Vapaamuotoinen: Muoto 194">
              <a:extLst>
                <a:ext uri="{FF2B5EF4-FFF2-40B4-BE49-F238E27FC236}">
                  <a16:creationId xmlns:a16="http://schemas.microsoft.com/office/drawing/2014/main" id="{016F17EC-C67A-4809-8E25-A6C01F961DD4}"/>
                </a:ext>
              </a:extLst>
            </p:cNvPr>
            <p:cNvSpPr/>
            <p:nvPr/>
          </p:nvSpPr>
          <p:spPr>
            <a:xfrm>
              <a:off x="8550574" y="1441103"/>
              <a:ext cx="200025" cy="180975"/>
            </a:xfrm>
            <a:custGeom>
              <a:avLst/>
              <a:gdLst>
                <a:gd name="connsiteX0" fmla="*/ 178818 w 200025"/>
                <a:gd name="connsiteY0" fmla="*/ 108742 h 180975"/>
                <a:gd name="connsiteX1" fmla="*/ 185009 w 200025"/>
                <a:gd name="connsiteY1" fmla="*/ 19684 h 180975"/>
                <a:gd name="connsiteX2" fmla="*/ 101951 w 200025"/>
                <a:gd name="connsiteY2" fmla="*/ 22446 h 180975"/>
                <a:gd name="connsiteX3" fmla="*/ 18988 w 200025"/>
                <a:gd name="connsiteY3" fmla="*/ 19684 h 180975"/>
                <a:gd name="connsiteX4" fmla="*/ 24608 w 200025"/>
                <a:gd name="connsiteY4" fmla="*/ 107885 h 180975"/>
                <a:gd name="connsiteX5" fmla="*/ 95760 w 200025"/>
                <a:gd name="connsiteY5" fmla="*/ 179418 h 180975"/>
                <a:gd name="connsiteX6" fmla="*/ 97855 w 200025"/>
                <a:gd name="connsiteY6" fmla="*/ 180466 h 180975"/>
                <a:gd name="connsiteX7" fmla="*/ 100618 w 200025"/>
                <a:gd name="connsiteY7" fmla="*/ 181132 h 180975"/>
                <a:gd name="connsiteX8" fmla="*/ 101570 w 200025"/>
                <a:gd name="connsiteY8" fmla="*/ 181132 h 180975"/>
                <a:gd name="connsiteX9" fmla="*/ 107571 w 200025"/>
                <a:gd name="connsiteY9" fmla="*/ 179513 h 180975"/>
                <a:gd name="connsiteX10" fmla="*/ 147195 w 200025"/>
                <a:gd name="connsiteY10" fmla="*/ 148271 h 180975"/>
                <a:gd name="connsiteX11" fmla="*/ 178437 w 200025"/>
                <a:gd name="connsiteY11" fmla="*/ 108647 h 180975"/>
                <a:gd name="connsiteX12" fmla="*/ 101570 w 200025"/>
                <a:gd name="connsiteY12" fmla="*/ 156272 h 180975"/>
                <a:gd name="connsiteX13" fmla="*/ 44420 w 200025"/>
                <a:gd name="connsiteY13" fmla="*/ 96455 h 180975"/>
                <a:gd name="connsiteX14" fmla="*/ 34895 w 200025"/>
                <a:gd name="connsiteY14" fmla="*/ 36543 h 180975"/>
                <a:gd name="connsiteX15" fmla="*/ 51183 w 200025"/>
                <a:gd name="connsiteY15" fmla="*/ 31114 h 180975"/>
                <a:gd name="connsiteX16" fmla="*/ 96332 w 200025"/>
                <a:gd name="connsiteY16" fmla="*/ 46639 h 180975"/>
                <a:gd name="connsiteX17" fmla="*/ 96331 w 200025"/>
                <a:gd name="connsiteY17" fmla="*/ 46639 h 180975"/>
                <a:gd name="connsiteX18" fmla="*/ 111667 w 200025"/>
                <a:gd name="connsiteY18" fmla="*/ 57022 h 180975"/>
                <a:gd name="connsiteX19" fmla="*/ 111667 w 200025"/>
                <a:gd name="connsiteY19" fmla="*/ 57022 h 180975"/>
                <a:gd name="connsiteX20" fmla="*/ 124621 w 200025"/>
                <a:gd name="connsiteY20" fmla="*/ 67975 h 180975"/>
                <a:gd name="connsiteX21" fmla="*/ 126335 w 200025"/>
                <a:gd name="connsiteY21" fmla="*/ 69499 h 180975"/>
                <a:gd name="connsiteX22" fmla="*/ 126811 w 200025"/>
                <a:gd name="connsiteY22" fmla="*/ 70071 h 180975"/>
                <a:gd name="connsiteX23" fmla="*/ 130526 w 200025"/>
                <a:gd name="connsiteY23" fmla="*/ 73690 h 180975"/>
                <a:gd name="connsiteX24" fmla="*/ 147385 w 200025"/>
                <a:gd name="connsiteY24" fmla="*/ 92740 h 180975"/>
                <a:gd name="connsiteX25" fmla="*/ 148338 w 200025"/>
                <a:gd name="connsiteY25" fmla="*/ 91121 h 180975"/>
                <a:gd name="connsiteX26" fmla="*/ 158720 w 200025"/>
                <a:gd name="connsiteY26" fmla="*/ 69404 h 180975"/>
                <a:gd name="connsiteX27" fmla="*/ 147195 w 200025"/>
                <a:gd name="connsiteY27" fmla="*/ 56926 h 180975"/>
                <a:gd name="connsiteX28" fmla="*/ 145290 w 200025"/>
                <a:gd name="connsiteY28" fmla="*/ 55021 h 180975"/>
                <a:gd name="connsiteX29" fmla="*/ 141861 w 200025"/>
                <a:gd name="connsiteY29" fmla="*/ 51783 h 180975"/>
                <a:gd name="connsiteX30" fmla="*/ 140051 w 200025"/>
                <a:gd name="connsiteY30" fmla="*/ 50068 h 180975"/>
                <a:gd name="connsiteX31" fmla="*/ 135670 w 200025"/>
                <a:gd name="connsiteY31" fmla="*/ 46258 h 180975"/>
                <a:gd name="connsiteX32" fmla="*/ 135098 w 200025"/>
                <a:gd name="connsiteY32" fmla="*/ 45687 h 180975"/>
                <a:gd name="connsiteX33" fmla="*/ 135098 w 200025"/>
                <a:gd name="connsiteY33" fmla="*/ 45687 h 180975"/>
                <a:gd name="connsiteX34" fmla="*/ 124621 w 200025"/>
                <a:gd name="connsiteY34" fmla="*/ 37210 h 180975"/>
                <a:gd name="connsiteX35" fmla="*/ 168150 w 200025"/>
                <a:gd name="connsiteY35" fmla="*/ 36257 h 180975"/>
                <a:gd name="connsiteX36" fmla="*/ 158625 w 200025"/>
                <a:gd name="connsiteY36" fmla="*/ 96836 h 180975"/>
                <a:gd name="connsiteX37" fmla="*/ 130812 w 200025"/>
                <a:gd name="connsiteY37" fmla="*/ 131983 h 180975"/>
                <a:gd name="connsiteX38" fmla="*/ 101666 w 200025"/>
                <a:gd name="connsiteY38" fmla="*/ 15598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818" y="108742"/>
                  </a:moveTo>
                  <a:cubicBezTo>
                    <a:pt x="200821" y="72071"/>
                    <a:pt x="203202" y="37876"/>
                    <a:pt x="185009" y="19684"/>
                  </a:cubicBezTo>
                  <a:cubicBezTo>
                    <a:pt x="166817" y="1491"/>
                    <a:pt x="136336" y="3682"/>
                    <a:pt x="101951" y="22446"/>
                  </a:cubicBezTo>
                  <a:cubicBezTo>
                    <a:pt x="67566" y="3396"/>
                    <a:pt x="36229" y="2539"/>
                    <a:pt x="18988" y="19684"/>
                  </a:cubicBezTo>
                  <a:cubicBezTo>
                    <a:pt x="1748" y="36829"/>
                    <a:pt x="3082" y="71500"/>
                    <a:pt x="24608" y="107885"/>
                  </a:cubicBezTo>
                  <a:cubicBezTo>
                    <a:pt x="42254" y="137084"/>
                    <a:pt x="66656" y="161617"/>
                    <a:pt x="95760" y="179418"/>
                  </a:cubicBezTo>
                  <a:cubicBezTo>
                    <a:pt x="96408" y="179860"/>
                    <a:pt x="97113" y="180213"/>
                    <a:pt x="97855" y="180466"/>
                  </a:cubicBezTo>
                  <a:cubicBezTo>
                    <a:pt x="98738" y="180825"/>
                    <a:pt x="99669" y="181049"/>
                    <a:pt x="100618" y="181132"/>
                  </a:cubicBezTo>
                  <a:lnTo>
                    <a:pt x="101570" y="181132"/>
                  </a:lnTo>
                  <a:cubicBezTo>
                    <a:pt x="103682" y="181162"/>
                    <a:pt x="105761" y="180601"/>
                    <a:pt x="107571" y="179513"/>
                  </a:cubicBezTo>
                  <a:cubicBezTo>
                    <a:pt x="122017" y="170773"/>
                    <a:pt x="135326" y="160280"/>
                    <a:pt x="147195" y="148271"/>
                  </a:cubicBezTo>
                  <a:cubicBezTo>
                    <a:pt x="159187" y="136388"/>
                    <a:pt x="169680" y="123081"/>
                    <a:pt x="178437" y="108647"/>
                  </a:cubicBezTo>
                  <a:moveTo>
                    <a:pt x="101570" y="156272"/>
                  </a:moveTo>
                  <a:cubicBezTo>
                    <a:pt x="78445" y="140669"/>
                    <a:pt x="58953" y="120267"/>
                    <a:pt x="44420" y="96455"/>
                  </a:cubicBezTo>
                  <a:cubicBezTo>
                    <a:pt x="29085" y="70452"/>
                    <a:pt x="25370" y="46449"/>
                    <a:pt x="34895" y="36543"/>
                  </a:cubicBezTo>
                  <a:cubicBezTo>
                    <a:pt x="39376" y="32621"/>
                    <a:pt x="45245" y="30665"/>
                    <a:pt x="51183" y="31114"/>
                  </a:cubicBezTo>
                  <a:cubicBezTo>
                    <a:pt x="67286" y="32473"/>
                    <a:pt x="82799" y="37807"/>
                    <a:pt x="96332" y="46639"/>
                  </a:cubicBezTo>
                  <a:lnTo>
                    <a:pt x="96331" y="46639"/>
                  </a:lnTo>
                  <a:cubicBezTo>
                    <a:pt x="101189" y="49687"/>
                    <a:pt x="106904" y="53402"/>
                    <a:pt x="111667" y="57022"/>
                  </a:cubicBezTo>
                  <a:lnTo>
                    <a:pt x="111667" y="57022"/>
                  </a:lnTo>
                  <a:cubicBezTo>
                    <a:pt x="116048" y="60451"/>
                    <a:pt x="120430" y="64070"/>
                    <a:pt x="124621" y="67975"/>
                  </a:cubicBezTo>
                  <a:lnTo>
                    <a:pt x="126335" y="69499"/>
                  </a:lnTo>
                  <a:lnTo>
                    <a:pt x="126811" y="70071"/>
                  </a:lnTo>
                  <a:lnTo>
                    <a:pt x="130526" y="73690"/>
                  </a:lnTo>
                  <a:cubicBezTo>
                    <a:pt x="136555" y="79666"/>
                    <a:pt x="142187" y="86030"/>
                    <a:pt x="147385" y="92740"/>
                  </a:cubicBezTo>
                  <a:lnTo>
                    <a:pt x="148338" y="91121"/>
                  </a:lnTo>
                  <a:cubicBezTo>
                    <a:pt x="152592" y="84289"/>
                    <a:pt x="156074" y="77005"/>
                    <a:pt x="158720" y="69404"/>
                  </a:cubicBezTo>
                  <a:cubicBezTo>
                    <a:pt x="155101" y="65118"/>
                    <a:pt x="151291" y="60927"/>
                    <a:pt x="147195" y="56926"/>
                  </a:cubicBezTo>
                  <a:lnTo>
                    <a:pt x="145290" y="55021"/>
                  </a:lnTo>
                  <a:lnTo>
                    <a:pt x="141861" y="51783"/>
                  </a:lnTo>
                  <a:lnTo>
                    <a:pt x="140051" y="50068"/>
                  </a:lnTo>
                  <a:lnTo>
                    <a:pt x="135670" y="46258"/>
                  </a:lnTo>
                  <a:lnTo>
                    <a:pt x="135098" y="45687"/>
                  </a:lnTo>
                  <a:lnTo>
                    <a:pt x="135098" y="45687"/>
                  </a:lnTo>
                  <a:cubicBezTo>
                    <a:pt x="131669" y="42734"/>
                    <a:pt x="128145" y="39877"/>
                    <a:pt x="124621" y="37210"/>
                  </a:cubicBezTo>
                  <a:cubicBezTo>
                    <a:pt x="143671" y="29209"/>
                    <a:pt x="160339" y="28542"/>
                    <a:pt x="168150" y="36257"/>
                  </a:cubicBezTo>
                  <a:cubicBezTo>
                    <a:pt x="178151" y="45782"/>
                    <a:pt x="174246" y="70547"/>
                    <a:pt x="158625" y="96836"/>
                  </a:cubicBezTo>
                  <a:cubicBezTo>
                    <a:pt x="150840" y="109655"/>
                    <a:pt x="141498" y="121460"/>
                    <a:pt x="130812" y="131983"/>
                  </a:cubicBezTo>
                  <a:cubicBezTo>
                    <a:pt x="121926" y="140941"/>
                    <a:pt x="112161" y="148983"/>
                    <a:pt x="101666" y="155986"/>
                  </a:cubicBezTo>
                </a:path>
              </a:pathLst>
            </a:custGeom>
            <a:solidFill>
              <a:srgbClr val="FFFFFF"/>
            </a:solidFill>
            <a:ln w="9525" cap="flat">
              <a:noFill/>
              <a:prstDash val="solid"/>
              <a:miter/>
            </a:ln>
          </p:spPr>
          <p:txBody>
            <a:bodyPr rtlCol="0" anchor="ctr"/>
            <a:lstStyle/>
            <a:p>
              <a:endParaRPr lang="fi-FI"/>
            </a:p>
          </p:txBody>
        </p:sp>
        <p:sp>
          <p:nvSpPr>
            <p:cNvPr id="196" name="Vapaamuotoinen: Muoto 195">
              <a:extLst>
                <a:ext uri="{FF2B5EF4-FFF2-40B4-BE49-F238E27FC236}">
                  <a16:creationId xmlns:a16="http://schemas.microsoft.com/office/drawing/2014/main" id="{6986C82E-BAAB-4C66-B47C-37ED6AEE2E84}"/>
                </a:ext>
              </a:extLst>
            </p:cNvPr>
            <p:cNvSpPr/>
            <p:nvPr/>
          </p:nvSpPr>
          <p:spPr>
            <a:xfrm>
              <a:off x="8870673" y="1222796"/>
              <a:ext cx="95250" cy="95250"/>
            </a:xfrm>
            <a:custGeom>
              <a:avLst/>
              <a:gdLst>
                <a:gd name="connsiteX0" fmla="*/ 92367 w 95250"/>
                <a:gd name="connsiteY0" fmla="*/ 26345 h 95250"/>
                <a:gd name="connsiteX1" fmla="*/ 25026 w 95250"/>
                <a:gd name="connsiteY1" fmla="*/ 93591 h 95250"/>
                <a:gd name="connsiteX2" fmla="*/ 9317 w 95250"/>
                <a:gd name="connsiteY2" fmla="*/ 91167 h 95250"/>
                <a:gd name="connsiteX3" fmla="*/ 9119 w 95250"/>
                <a:gd name="connsiteY3" fmla="*/ 78161 h 95250"/>
                <a:gd name="connsiteX4" fmla="*/ 76746 w 95250"/>
                <a:gd name="connsiteY4" fmla="*/ 10438 h 95250"/>
                <a:gd name="connsiteX5" fmla="*/ 92653 w 95250"/>
                <a:gd name="connsiteY5" fmla="*/ 10438 h 95250"/>
                <a:gd name="connsiteX6" fmla="*/ 92653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2367" y="26345"/>
                  </a:moveTo>
                  <a:lnTo>
                    <a:pt x="25026" y="93591"/>
                  </a:lnTo>
                  <a:cubicBezTo>
                    <a:pt x="20018" y="97260"/>
                    <a:pt x="12985" y="96174"/>
                    <a:pt x="9317" y="91167"/>
                  </a:cubicBezTo>
                  <a:cubicBezTo>
                    <a:pt x="6494" y="87314"/>
                    <a:pt x="6415" y="82098"/>
                    <a:pt x="9119" y="78161"/>
                  </a:cubicBezTo>
                  <a:lnTo>
                    <a:pt x="76746" y="10438"/>
                  </a:lnTo>
                  <a:cubicBezTo>
                    <a:pt x="81139" y="6046"/>
                    <a:pt x="88261" y="6046"/>
                    <a:pt x="92653" y="10438"/>
                  </a:cubicBezTo>
                  <a:cubicBezTo>
                    <a:pt x="97046" y="14831"/>
                    <a:pt x="97046" y="21952"/>
                    <a:pt x="92653" y="26345"/>
                  </a:cubicBezTo>
                </a:path>
              </a:pathLst>
            </a:custGeom>
            <a:solidFill>
              <a:srgbClr val="FFFFFF"/>
            </a:solidFill>
            <a:ln w="9525" cap="flat">
              <a:noFill/>
              <a:prstDash val="solid"/>
              <a:miter/>
            </a:ln>
          </p:spPr>
          <p:txBody>
            <a:bodyPr rtlCol="0" anchor="ctr"/>
            <a:lstStyle/>
            <a:p>
              <a:endParaRPr lang="fi-FI"/>
            </a:p>
          </p:txBody>
        </p:sp>
        <p:sp>
          <p:nvSpPr>
            <p:cNvPr id="197" name="Vapaamuotoinen: Muoto 196">
              <a:extLst>
                <a:ext uri="{FF2B5EF4-FFF2-40B4-BE49-F238E27FC236}">
                  <a16:creationId xmlns:a16="http://schemas.microsoft.com/office/drawing/2014/main" id="{D6C6391E-B159-48E0-9CED-3BD4D22D75E2}"/>
                </a:ext>
              </a:extLst>
            </p:cNvPr>
            <p:cNvSpPr/>
            <p:nvPr/>
          </p:nvSpPr>
          <p:spPr>
            <a:xfrm>
              <a:off x="8870973" y="1764483"/>
              <a:ext cx="95250" cy="95250"/>
            </a:xfrm>
            <a:custGeom>
              <a:avLst/>
              <a:gdLst>
                <a:gd name="connsiteX0" fmla="*/ 93591 w 95250"/>
                <a:gd name="connsiteY0" fmla="*/ 93591 h 95250"/>
                <a:gd name="connsiteX1" fmla="*/ 77832 w 95250"/>
                <a:gd name="connsiteY1" fmla="*/ 93739 h 95250"/>
                <a:gd name="connsiteX2" fmla="*/ 77685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685 h 95250"/>
                <a:gd name="connsiteX7" fmla="*/ 93603 w 95250"/>
                <a:gd name="connsiteY7" fmla="*/ 93580 h 95250"/>
                <a:gd name="connsiteX8" fmla="*/ 93591 w 95250"/>
                <a:gd name="connsiteY8" fmla="*/ 93592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591"/>
                  </a:moveTo>
                  <a:cubicBezTo>
                    <a:pt x="89280" y="97984"/>
                    <a:pt x="82224" y="98050"/>
                    <a:pt x="77832" y="93739"/>
                  </a:cubicBezTo>
                  <a:cubicBezTo>
                    <a:pt x="77782" y="93690"/>
                    <a:pt x="77733" y="93641"/>
                    <a:pt x="77685" y="93591"/>
                  </a:cubicBezTo>
                  <a:lnTo>
                    <a:pt x="10438" y="26345"/>
                  </a:lnTo>
                  <a:cubicBezTo>
                    <a:pt x="6046" y="21952"/>
                    <a:pt x="6046" y="14831"/>
                    <a:pt x="10438" y="10438"/>
                  </a:cubicBezTo>
                  <a:cubicBezTo>
                    <a:pt x="14831" y="6046"/>
                    <a:pt x="21952" y="6046"/>
                    <a:pt x="26345" y="10438"/>
                  </a:cubicBezTo>
                  <a:lnTo>
                    <a:pt x="93591" y="77685"/>
                  </a:lnTo>
                  <a:cubicBezTo>
                    <a:pt x="97984" y="82071"/>
                    <a:pt x="97989" y="89187"/>
                    <a:pt x="93603" y="93580"/>
                  </a:cubicBezTo>
                  <a:cubicBezTo>
                    <a:pt x="93599" y="93584"/>
                    <a:pt x="93595" y="93588"/>
                    <a:pt x="93591" y="93592"/>
                  </a:cubicBezTo>
                </a:path>
              </a:pathLst>
            </a:custGeom>
            <a:solidFill>
              <a:srgbClr val="FFFFFF"/>
            </a:solidFill>
            <a:ln w="9525" cap="flat">
              <a:noFill/>
              <a:prstDash val="solid"/>
              <a:miter/>
            </a:ln>
          </p:spPr>
          <p:txBody>
            <a:bodyPr rtlCol="0" anchor="ctr"/>
            <a:lstStyle/>
            <a:p>
              <a:endParaRPr lang="fi-FI"/>
            </a:p>
          </p:txBody>
        </p:sp>
        <p:sp>
          <p:nvSpPr>
            <p:cNvPr id="198" name="Vapaamuotoinen: Muoto 197">
              <a:extLst>
                <a:ext uri="{FF2B5EF4-FFF2-40B4-BE49-F238E27FC236}">
                  <a16:creationId xmlns:a16="http://schemas.microsoft.com/office/drawing/2014/main" id="{AA791312-08F7-45A8-9D57-49F17F6E7D8B}"/>
                </a:ext>
              </a:extLst>
            </p:cNvPr>
            <p:cNvSpPr/>
            <p:nvPr/>
          </p:nvSpPr>
          <p:spPr>
            <a:xfrm>
              <a:off x="9136776" y="2017713"/>
              <a:ext cx="57150" cy="57150"/>
            </a:xfrm>
            <a:custGeom>
              <a:avLst/>
              <a:gdLst>
                <a:gd name="connsiteX0" fmla="*/ 30766 w 57150"/>
                <a:gd name="connsiteY0" fmla="*/ 7144 h 57150"/>
                <a:gd name="connsiteX1" fmla="*/ 18669 w 57150"/>
                <a:gd name="connsiteY1" fmla="*/ 18383 h 57150"/>
                <a:gd name="connsiteX2" fmla="*/ 7144 w 57150"/>
                <a:gd name="connsiteY2" fmla="*/ 30766 h 57150"/>
                <a:gd name="connsiteX3" fmla="*/ 16669 w 57150"/>
                <a:gd name="connsiteY3" fmla="*/ 51625 h 57150"/>
                <a:gd name="connsiteX4" fmla="*/ 18002 w 57150"/>
                <a:gd name="connsiteY4" fmla="*/ 53912 h 57150"/>
                <a:gd name="connsiteX5" fmla="*/ 34861 w 57150"/>
                <a:gd name="connsiteY5" fmla="*/ 34862 h 57150"/>
                <a:gd name="connsiteX6" fmla="*/ 53911 w 57150"/>
                <a:gd name="connsiteY6" fmla="*/ 18288 h 57150"/>
                <a:gd name="connsiteX7" fmla="*/ 51816 w 57150"/>
                <a:gd name="connsiteY7" fmla="*/ 17145 h 57150"/>
                <a:gd name="connsiteX8" fmla="*/ 30671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670" y="14383"/>
                    <a:pt x="18669" y="18383"/>
                  </a:cubicBezTo>
                  <a:cubicBezTo>
                    <a:pt x="14669" y="22384"/>
                    <a:pt x="10763" y="26575"/>
                    <a:pt x="7144" y="30766"/>
                  </a:cubicBezTo>
                  <a:cubicBezTo>
                    <a:pt x="9527" y="38054"/>
                    <a:pt x="12722" y="45051"/>
                    <a:pt x="16669" y="51625"/>
                  </a:cubicBezTo>
                  <a:cubicBezTo>
                    <a:pt x="16669" y="52388"/>
                    <a:pt x="17621" y="53150"/>
                    <a:pt x="18002" y="53912"/>
                  </a:cubicBezTo>
                  <a:cubicBezTo>
                    <a:pt x="23203" y="47202"/>
                    <a:pt x="28834" y="40839"/>
                    <a:pt x="34861" y="34862"/>
                  </a:cubicBezTo>
                  <a:cubicBezTo>
                    <a:pt x="40860" y="28946"/>
                    <a:pt x="47223" y="23411"/>
                    <a:pt x="53911" y="18288"/>
                  </a:cubicBezTo>
                  <a:lnTo>
                    <a:pt x="51816" y="17145"/>
                  </a:lnTo>
                  <a:cubicBezTo>
                    <a:pt x="45132" y="13215"/>
                    <a:pt x="38042" y="10021"/>
                    <a:pt x="30671" y="7620"/>
                  </a:cubicBezTo>
                </a:path>
              </a:pathLst>
            </a:custGeom>
            <a:solidFill>
              <a:srgbClr val="FFFFFF"/>
            </a:solidFill>
            <a:ln w="9525" cap="flat">
              <a:noFill/>
              <a:prstDash val="solid"/>
              <a:miter/>
            </a:ln>
          </p:spPr>
          <p:txBody>
            <a:bodyPr rtlCol="0" anchor="ctr"/>
            <a:lstStyle/>
            <a:p>
              <a:endParaRPr lang="fi-FI"/>
            </a:p>
          </p:txBody>
        </p:sp>
        <p:sp>
          <p:nvSpPr>
            <p:cNvPr id="199" name="Vapaamuotoinen: Muoto 198">
              <a:extLst>
                <a:ext uri="{FF2B5EF4-FFF2-40B4-BE49-F238E27FC236}">
                  <a16:creationId xmlns:a16="http://schemas.microsoft.com/office/drawing/2014/main" id="{AEF4CEFF-C045-49F9-A782-3E03F3C7A6FD}"/>
                </a:ext>
              </a:extLst>
            </p:cNvPr>
            <p:cNvSpPr/>
            <p:nvPr/>
          </p:nvSpPr>
          <p:spPr>
            <a:xfrm>
              <a:off x="9206975" y="2087055"/>
              <a:ext cx="95250" cy="95250"/>
            </a:xfrm>
            <a:custGeom>
              <a:avLst/>
              <a:gdLst>
                <a:gd name="connsiteX0" fmla="*/ 80677 w 95250"/>
                <a:gd name="connsiteY0" fmla="*/ 7525 h 95250"/>
                <a:gd name="connsiteX1" fmla="*/ 80677 w 95250"/>
                <a:gd name="connsiteY1" fmla="*/ 7525 h 95250"/>
                <a:gd name="connsiteX2" fmla="*/ 73247 w 95250"/>
                <a:gd name="connsiteY2" fmla="*/ 18859 h 95250"/>
                <a:gd name="connsiteX3" fmla="*/ 72485 w 95250"/>
                <a:gd name="connsiteY3" fmla="*/ 19907 h 95250"/>
                <a:gd name="connsiteX4" fmla="*/ 70104 w 95250"/>
                <a:gd name="connsiteY4" fmla="*/ 23241 h 95250"/>
                <a:gd name="connsiteX5" fmla="*/ 68389 w 95250"/>
                <a:gd name="connsiteY5" fmla="*/ 25527 h 95250"/>
                <a:gd name="connsiteX6" fmla="*/ 64198 w 95250"/>
                <a:gd name="connsiteY6" fmla="*/ 30861 h 95250"/>
                <a:gd name="connsiteX7" fmla="*/ 60674 w 95250"/>
                <a:gd name="connsiteY7" fmla="*/ 61246 h 95250"/>
                <a:gd name="connsiteX8" fmla="*/ 60674 w 95250"/>
                <a:gd name="connsiteY8" fmla="*/ 61246 h 95250"/>
                <a:gd name="connsiteX9" fmla="*/ 30385 w 95250"/>
                <a:gd name="connsiteY9" fmla="*/ 64675 h 95250"/>
                <a:gd name="connsiteX10" fmla="*/ 7144 w 95250"/>
                <a:gd name="connsiteY10" fmla="*/ 80677 h 95250"/>
                <a:gd name="connsiteX11" fmla="*/ 13335 w 95250"/>
                <a:gd name="connsiteY11" fmla="*/ 83153 h 95250"/>
                <a:gd name="connsiteX12" fmla="*/ 44577 w 95250"/>
                <a:gd name="connsiteY12" fmla="*/ 89440 h 95250"/>
                <a:gd name="connsiteX13" fmla="*/ 77248 w 95250"/>
                <a:gd name="connsiteY13" fmla="*/ 77153 h 95250"/>
                <a:gd name="connsiteX14" fmla="*/ 80867 w 95250"/>
                <a:gd name="connsiteY14" fmla="*/ 7144 h 95250"/>
                <a:gd name="connsiteX15" fmla="*/ 80867 w 95250"/>
                <a:gd name="connsiteY15" fmla="*/ 714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525"/>
                  </a:moveTo>
                  <a:lnTo>
                    <a:pt x="80677" y="7525"/>
                  </a:lnTo>
                  <a:cubicBezTo>
                    <a:pt x="78296" y="11335"/>
                    <a:pt x="75819" y="15145"/>
                    <a:pt x="73247" y="18859"/>
                  </a:cubicBezTo>
                  <a:cubicBezTo>
                    <a:pt x="73017" y="19226"/>
                    <a:pt x="72763" y="19576"/>
                    <a:pt x="72485" y="19907"/>
                  </a:cubicBezTo>
                  <a:lnTo>
                    <a:pt x="70104" y="23241"/>
                  </a:lnTo>
                  <a:lnTo>
                    <a:pt x="68389" y="25527"/>
                  </a:lnTo>
                  <a:lnTo>
                    <a:pt x="64198" y="30861"/>
                  </a:lnTo>
                  <a:cubicBezTo>
                    <a:pt x="67628" y="44291"/>
                    <a:pt x="66675" y="55340"/>
                    <a:pt x="60674" y="61246"/>
                  </a:cubicBezTo>
                  <a:lnTo>
                    <a:pt x="60674" y="61246"/>
                  </a:lnTo>
                  <a:cubicBezTo>
                    <a:pt x="54864" y="66866"/>
                    <a:pt x="43910" y="68104"/>
                    <a:pt x="30385" y="64675"/>
                  </a:cubicBezTo>
                  <a:cubicBezTo>
                    <a:pt x="22986" y="70498"/>
                    <a:pt x="15223" y="75843"/>
                    <a:pt x="7144" y="80677"/>
                  </a:cubicBezTo>
                  <a:lnTo>
                    <a:pt x="13335" y="83153"/>
                  </a:lnTo>
                  <a:cubicBezTo>
                    <a:pt x="23296" y="87079"/>
                    <a:pt x="33873" y="89207"/>
                    <a:pt x="44577" y="89440"/>
                  </a:cubicBezTo>
                  <a:cubicBezTo>
                    <a:pt x="56685" y="89955"/>
                    <a:pt x="68480" y="85519"/>
                    <a:pt x="77248" y="77153"/>
                  </a:cubicBezTo>
                  <a:cubicBezTo>
                    <a:pt x="92297" y="62103"/>
                    <a:pt x="93250" y="36290"/>
                    <a:pt x="80867" y="7144"/>
                  </a:cubicBezTo>
                  <a:lnTo>
                    <a:pt x="80867" y="7144"/>
                  </a:lnTo>
                </a:path>
              </a:pathLst>
            </a:custGeom>
            <a:solidFill>
              <a:srgbClr val="FFFFFF"/>
            </a:solidFill>
            <a:ln w="9525" cap="flat">
              <a:noFill/>
              <a:prstDash val="solid"/>
              <a:miter/>
            </a:ln>
          </p:spPr>
          <p:txBody>
            <a:bodyPr rtlCol="0" anchor="ctr"/>
            <a:lstStyle/>
            <a:p>
              <a:endParaRPr lang="fi-FI"/>
            </a:p>
          </p:txBody>
        </p:sp>
        <p:sp>
          <p:nvSpPr>
            <p:cNvPr id="200" name="Vapaamuotoinen: Muoto 199">
              <a:extLst>
                <a:ext uri="{FF2B5EF4-FFF2-40B4-BE49-F238E27FC236}">
                  <a16:creationId xmlns:a16="http://schemas.microsoft.com/office/drawing/2014/main" id="{F61598C5-0AB0-471D-9491-B8C25AD42264}"/>
                </a:ext>
              </a:extLst>
            </p:cNvPr>
            <p:cNvSpPr/>
            <p:nvPr/>
          </p:nvSpPr>
          <p:spPr>
            <a:xfrm>
              <a:off x="9098739" y="2087150"/>
              <a:ext cx="95250" cy="95250"/>
            </a:xfrm>
            <a:custGeom>
              <a:avLst/>
              <a:gdLst>
                <a:gd name="connsiteX0" fmla="*/ 35751 w 95250"/>
                <a:gd name="connsiteY0" fmla="*/ 60960 h 95250"/>
                <a:gd name="connsiteX1" fmla="*/ 32322 w 95250"/>
                <a:gd name="connsiteY1" fmla="*/ 30671 h 95250"/>
                <a:gd name="connsiteX2" fmla="*/ 15844 w 95250"/>
                <a:gd name="connsiteY2" fmla="*/ 7144 h 95250"/>
                <a:gd name="connsiteX3" fmla="*/ 19368 w 95250"/>
                <a:gd name="connsiteY3" fmla="*/ 77438 h 95250"/>
                <a:gd name="connsiteX4" fmla="*/ 89472 w 95250"/>
                <a:gd name="connsiteY4" fmla="*/ 80963 h 95250"/>
                <a:gd name="connsiteX5" fmla="*/ 66135 w 95250"/>
                <a:gd name="connsiteY5" fmla="*/ 64484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150"/>
                    <a:pt x="28988" y="44101"/>
                    <a:pt x="32322" y="30671"/>
                  </a:cubicBezTo>
                  <a:cubicBezTo>
                    <a:pt x="26298" y="23214"/>
                    <a:pt x="20792" y="15354"/>
                    <a:pt x="15844" y="7144"/>
                  </a:cubicBezTo>
                  <a:cubicBezTo>
                    <a:pt x="3271" y="36481"/>
                    <a:pt x="4223" y="62294"/>
                    <a:pt x="19368" y="77438"/>
                  </a:cubicBezTo>
                  <a:cubicBezTo>
                    <a:pt x="34513" y="92583"/>
                    <a:pt x="60230" y="93440"/>
                    <a:pt x="89472" y="80963"/>
                  </a:cubicBezTo>
                  <a:cubicBezTo>
                    <a:pt x="81310" y="76033"/>
                    <a:pt x="73512" y="70526"/>
                    <a:pt x="66135" y="64484"/>
                  </a:cubicBezTo>
                  <a:cubicBezTo>
                    <a:pt x="52705" y="67913"/>
                    <a:pt x="41752" y="66866"/>
                    <a:pt x="35751" y="60960"/>
                  </a:cubicBezTo>
                </a:path>
              </a:pathLst>
            </a:custGeom>
            <a:solidFill>
              <a:srgbClr val="FFFFFF"/>
            </a:solidFill>
            <a:ln w="9525" cap="flat">
              <a:noFill/>
              <a:prstDash val="solid"/>
              <a:miter/>
            </a:ln>
          </p:spPr>
          <p:txBody>
            <a:bodyPr rtlCol="0" anchor="ctr"/>
            <a:lstStyle/>
            <a:p>
              <a:endParaRPr lang="fi-FI"/>
            </a:p>
          </p:txBody>
        </p:sp>
        <p:sp>
          <p:nvSpPr>
            <p:cNvPr id="201" name="Vapaamuotoinen: Muoto 200">
              <a:extLst>
                <a:ext uri="{FF2B5EF4-FFF2-40B4-BE49-F238E27FC236}">
                  <a16:creationId xmlns:a16="http://schemas.microsoft.com/office/drawing/2014/main" id="{C46D27C2-61BD-49EF-B6EE-BCB262FE1AB9}"/>
                </a:ext>
              </a:extLst>
            </p:cNvPr>
            <p:cNvSpPr/>
            <p:nvPr/>
          </p:nvSpPr>
          <p:spPr>
            <a:xfrm>
              <a:off x="9099064" y="1979170"/>
              <a:ext cx="200025" cy="180975"/>
            </a:xfrm>
            <a:custGeom>
              <a:avLst/>
              <a:gdLst>
                <a:gd name="connsiteX0" fmla="*/ 178872 w 200025"/>
                <a:gd name="connsiteY0" fmla="*/ 108742 h 180975"/>
                <a:gd name="connsiteX1" fmla="*/ 184968 w 200025"/>
                <a:gd name="connsiteY1" fmla="*/ 19684 h 180975"/>
                <a:gd name="connsiteX2" fmla="*/ 102005 w 200025"/>
                <a:gd name="connsiteY2" fmla="*/ 22446 h 180975"/>
                <a:gd name="connsiteX3" fmla="*/ 18947 w 200025"/>
                <a:gd name="connsiteY3" fmla="*/ 19684 h 180975"/>
                <a:gd name="connsiteX4" fmla="*/ 24662 w 200025"/>
                <a:gd name="connsiteY4" fmla="*/ 107885 h 180975"/>
                <a:gd name="connsiteX5" fmla="*/ 96005 w 200025"/>
                <a:gd name="connsiteY5" fmla="*/ 179037 h 180975"/>
                <a:gd name="connsiteX6" fmla="*/ 98100 w 200025"/>
                <a:gd name="connsiteY6" fmla="*/ 180085 h 180975"/>
                <a:gd name="connsiteX7" fmla="*/ 100957 w 200025"/>
                <a:gd name="connsiteY7" fmla="*/ 180751 h 180975"/>
                <a:gd name="connsiteX8" fmla="*/ 102291 w 200025"/>
                <a:gd name="connsiteY8" fmla="*/ 180751 h 180975"/>
                <a:gd name="connsiteX9" fmla="*/ 108292 w 200025"/>
                <a:gd name="connsiteY9" fmla="*/ 179132 h 180975"/>
                <a:gd name="connsiteX10" fmla="*/ 147916 w 200025"/>
                <a:gd name="connsiteY10" fmla="*/ 147890 h 180975"/>
                <a:gd name="connsiteX11" fmla="*/ 179158 w 200025"/>
                <a:gd name="connsiteY11" fmla="*/ 108266 h 180975"/>
                <a:gd name="connsiteX12" fmla="*/ 102291 w 200025"/>
                <a:gd name="connsiteY12" fmla="*/ 155415 h 180975"/>
                <a:gd name="connsiteX13" fmla="*/ 73145 w 200025"/>
                <a:gd name="connsiteY13" fmla="*/ 131412 h 180975"/>
                <a:gd name="connsiteX14" fmla="*/ 44570 w 200025"/>
                <a:gd name="connsiteY14" fmla="*/ 95503 h 180975"/>
                <a:gd name="connsiteX15" fmla="*/ 35045 w 200025"/>
                <a:gd name="connsiteY15" fmla="*/ 35686 h 180975"/>
                <a:gd name="connsiteX16" fmla="*/ 51428 w 200025"/>
                <a:gd name="connsiteY16" fmla="*/ 30256 h 180975"/>
                <a:gd name="connsiteX17" fmla="*/ 96576 w 200025"/>
                <a:gd name="connsiteY17" fmla="*/ 45782 h 180975"/>
                <a:gd name="connsiteX18" fmla="*/ 96576 w 200025"/>
                <a:gd name="connsiteY18" fmla="*/ 45782 h 180975"/>
                <a:gd name="connsiteX19" fmla="*/ 96576 w 200025"/>
                <a:gd name="connsiteY19" fmla="*/ 45782 h 180975"/>
                <a:gd name="connsiteX20" fmla="*/ 111816 w 200025"/>
                <a:gd name="connsiteY20" fmla="*/ 56164 h 180975"/>
                <a:gd name="connsiteX21" fmla="*/ 111816 w 200025"/>
                <a:gd name="connsiteY21" fmla="*/ 56164 h 180975"/>
                <a:gd name="connsiteX22" fmla="*/ 124865 w 200025"/>
                <a:gd name="connsiteY22" fmla="*/ 67118 h 180975"/>
                <a:gd name="connsiteX23" fmla="*/ 126485 w 200025"/>
                <a:gd name="connsiteY23" fmla="*/ 68642 h 180975"/>
                <a:gd name="connsiteX24" fmla="*/ 127056 w 200025"/>
                <a:gd name="connsiteY24" fmla="*/ 69214 h 180975"/>
                <a:gd name="connsiteX25" fmla="*/ 130771 w 200025"/>
                <a:gd name="connsiteY25" fmla="*/ 72738 h 180975"/>
                <a:gd name="connsiteX26" fmla="*/ 147535 w 200025"/>
                <a:gd name="connsiteY26" fmla="*/ 91788 h 180975"/>
                <a:gd name="connsiteX27" fmla="*/ 148582 w 200025"/>
                <a:gd name="connsiteY27" fmla="*/ 90169 h 180975"/>
                <a:gd name="connsiteX28" fmla="*/ 158774 w 200025"/>
                <a:gd name="connsiteY28" fmla="*/ 68737 h 180975"/>
                <a:gd name="connsiteX29" fmla="*/ 147249 w 200025"/>
                <a:gd name="connsiteY29" fmla="*/ 56260 h 180975"/>
                <a:gd name="connsiteX30" fmla="*/ 145249 w 200025"/>
                <a:gd name="connsiteY30" fmla="*/ 54355 h 180975"/>
                <a:gd name="connsiteX31" fmla="*/ 141820 w 200025"/>
                <a:gd name="connsiteY31" fmla="*/ 51021 h 180975"/>
                <a:gd name="connsiteX32" fmla="*/ 140010 w 200025"/>
                <a:gd name="connsiteY32" fmla="*/ 49402 h 180975"/>
                <a:gd name="connsiteX33" fmla="*/ 135724 w 200025"/>
                <a:gd name="connsiteY33" fmla="*/ 45496 h 180975"/>
                <a:gd name="connsiteX34" fmla="*/ 135057 w 200025"/>
                <a:gd name="connsiteY34" fmla="*/ 45496 h 180975"/>
                <a:gd name="connsiteX35" fmla="*/ 135057 w 200025"/>
                <a:gd name="connsiteY35" fmla="*/ 45496 h 180975"/>
                <a:gd name="connsiteX36" fmla="*/ 124675 w 200025"/>
                <a:gd name="connsiteY36" fmla="*/ 37019 h 180975"/>
                <a:gd name="connsiteX37" fmla="*/ 168109 w 200025"/>
                <a:gd name="connsiteY37" fmla="*/ 36067 h 180975"/>
                <a:gd name="connsiteX38" fmla="*/ 158584 w 200025"/>
                <a:gd name="connsiteY38" fmla="*/ 96646 h 180975"/>
                <a:gd name="connsiteX39" fmla="*/ 130866 w 200025"/>
                <a:gd name="connsiteY39" fmla="*/ 131793 h 180975"/>
                <a:gd name="connsiteX40" fmla="*/ 101720 w 200025"/>
                <a:gd name="connsiteY40" fmla="*/ 15579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72" y="108742"/>
                  </a:moveTo>
                  <a:cubicBezTo>
                    <a:pt x="200875" y="71976"/>
                    <a:pt x="203161" y="37876"/>
                    <a:pt x="184968" y="19684"/>
                  </a:cubicBezTo>
                  <a:cubicBezTo>
                    <a:pt x="166775" y="1491"/>
                    <a:pt x="136390" y="3682"/>
                    <a:pt x="102005" y="22446"/>
                  </a:cubicBezTo>
                  <a:cubicBezTo>
                    <a:pt x="67620" y="3396"/>
                    <a:pt x="36188" y="2539"/>
                    <a:pt x="18947" y="19684"/>
                  </a:cubicBezTo>
                  <a:cubicBezTo>
                    <a:pt x="1707" y="36829"/>
                    <a:pt x="3136" y="71500"/>
                    <a:pt x="24662" y="107885"/>
                  </a:cubicBezTo>
                  <a:cubicBezTo>
                    <a:pt x="42436" y="136946"/>
                    <a:pt x="66896" y="161341"/>
                    <a:pt x="96005" y="179037"/>
                  </a:cubicBezTo>
                  <a:lnTo>
                    <a:pt x="98100" y="180085"/>
                  </a:lnTo>
                  <a:cubicBezTo>
                    <a:pt x="99016" y="180441"/>
                    <a:pt x="99978" y="180666"/>
                    <a:pt x="100957" y="180751"/>
                  </a:cubicBezTo>
                  <a:lnTo>
                    <a:pt x="102291" y="180751"/>
                  </a:lnTo>
                  <a:cubicBezTo>
                    <a:pt x="104395" y="180722"/>
                    <a:pt x="106459" y="180165"/>
                    <a:pt x="108292" y="179132"/>
                  </a:cubicBezTo>
                  <a:cubicBezTo>
                    <a:pt x="122683" y="170313"/>
                    <a:pt x="135982" y="159826"/>
                    <a:pt x="147916" y="147890"/>
                  </a:cubicBezTo>
                  <a:cubicBezTo>
                    <a:pt x="159880" y="135982"/>
                    <a:pt x="170369" y="122678"/>
                    <a:pt x="179158" y="108266"/>
                  </a:cubicBezTo>
                  <a:moveTo>
                    <a:pt x="102291" y="155415"/>
                  </a:moveTo>
                  <a:cubicBezTo>
                    <a:pt x="91818" y="148381"/>
                    <a:pt x="82056" y="140342"/>
                    <a:pt x="73145" y="131412"/>
                  </a:cubicBezTo>
                  <a:cubicBezTo>
                    <a:pt x="62141" y="120698"/>
                    <a:pt x="52539" y="108632"/>
                    <a:pt x="44570" y="95503"/>
                  </a:cubicBezTo>
                  <a:cubicBezTo>
                    <a:pt x="29234" y="69595"/>
                    <a:pt x="25520" y="45592"/>
                    <a:pt x="35045" y="35686"/>
                  </a:cubicBezTo>
                  <a:cubicBezTo>
                    <a:pt x="39560" y="31759"/>
                    <a:pt x="45461" y="29803"/>
                    <a:pt x="51428" y="30256"/>
                  </a:cubicBezTo>
                  <a:cubicBezTo>
                    <a:pt x="67527" y="31631"/>
                    <a:pt x="83036" y="36964"/>
                    <a:pt x="96576" y="45782"/>
                  </a:cubicBezTo>
                  <a:cubicBezTo>
                    <a:pt x="96576" y="45782"/>
                    <a:pt x="96100" y="45782"/>
                    <a:pt x="96576" y="45782"/>
                  </a:cubicBezTo>
                  <a:lnTo>
                    <a:pt x="96576" y="45782"/>
                  </a:lnTo>
                  <a:cubicBezTo>
                    <a:pt x="101434" y="48830"/>
                    <a:pt x="107149" y="52545"/>
                    <a:pt x="111816" y="56164"/>
                  </a:cubicBezTo>
                  <a:lnTo>
                    <a:pt x="111816" y="56164"/>
                  </a:lnTo>
                  <a:cubicBezTo>
                    <a:pt x="116293" y="59593"/>
                    <a:pt x="120579" y="63213"/>
                    <a:pt x="124865" y="67118"/>
                  </a:cubicBezTo>
                  <a:lnTo>
                    <a:pt x="126485" y="68642"/>
                  </a:lnTo>
                  <a:lnTo>
                    <a:pt x="127056" y="69214"/>
                  </a:lnTo>
                  <a:lnTo>
                    <a:pt x="130771" y="72738"/>
                  </a:lnTo>
                  <a:cubicBezTo>
                    <a:pt x="136767" y="78716"/>
                    <a:pt x="142367" y="85080"/>
                    <a:pt x="147535" y="91788"/>
                  </a:cubicBezTo>
                  <a:cubicBezTo>
                    <a:pt x="147535" y="91312"/>
                    <a:pt x="148202" y="90740"/>
                    <a:pt x="148582" y="90169"/>
                  </a:cubicBezTo>
                  <a:cubicBezTo>
                    <a:pt x="152714" y="83398"/>
                    <a:pt x="156130" y="76215"/>
                    <a:pt x="158774" y="68737"/>
                  </a:cubicBezTo>
                  <a:cubicBezTo>
                    <a:pt x="155155" y="64451"/>
                    <a:pt x="151249" y="60260"/>
                    <a:pt x="147249" y="56260"/>
                  </a:cubicBezTo>
                  <a:lnTo>
                    <a:pt x="145249" y="54355"/>
                  </a:lnTo>
                  <a:cubicBezTo>
                    <a:pt x="144201" y="53212"/>
                    <a:pt x="142963" y="52164"/>
                    <a:pt x="141820" y="51021"/>
                  </a:cubicBezTo>
                  <a:lnTo>
                    <a:pt x="140010" y="49402"/>
                  </a:lnTo>
                  <a:lnTo>
                    <a:pt x="135724" y="45496"/>
                  </a:lnTo>
                  <a:cubicBezTo>
                    <a:pt x="135724" y="45496"/>
                    <a:pt x="135724" y="45496"/>
                    <a:pt x="135057" y="45496"/>
                  </a:cubicBezTo>
                  <a:lnTo>
                    <a:pt x="135057" y="45496"/>
                  </a:lnTo>
                  <a:cubicBezTo>
                    <a:pt x="131628" y="42544"/>
                    <a:pt x="128199" y="39686"/>
                    <a:pt x="124675" y="37019"/>
                  </a:cubicBezTo>
                  <a:cubicBezTo>
                    <a:pt x="143725" y="29018"/>
                    <a:pt x="160394" y="28351"/>
                    <a:pt x="168109" y="36067"/>
                  </a:cubicBezTo>
                  <a:cubicBezTo>
                    <a:pt x="178110" y="46068"/>
                    <a:pt x="174300" y="70357"/>
                    <a:pt x="158584" y="96646"/>
                  </a:cubicBezTo>
                  <a:cubicBezTo>
                    <a:pt x="150779" y="109424"/>
                    <a:pt x="141473" y="121224"/>
                    <a:pt x="130866" y="131793"/>
                  </a:cubicBezTo>
                  <a:cubicBezTo>
                    <a:pt x="121955" y="140723"/>
                    <a:pt x="112193" y="148763"/>
                    <a:pt x="101720" y="155796"/>
                  </a:cubicBezTo>
                </a:path>
              </a:pathLst>
            </a:custGeom>
            <a:solidFill>
              <a:srgbClr val="FFFFFF"/>
            </a:solidFill>
            <a:ln w="9525" cap="flat">
              <a:noFill/>
              <a:prstDash val="solid"/>
              <a:miter/>
            </a:ln>
          </p:spPr>
          <p:txBody>
            <a:bodyPr rtlCol="0" anchor="ctr"/>
            <a:lstStyle/>
            <a:p>
              <a:endParaRPr lang="fi-FI"/>
            </a:p>
          </p:txBody>
        </p:sp>
        <p:sp>
          <p:nvSpPr>
            <p:cNvPr id="202" name="Vapaamuotoinen: Muoto 201">
              <a:extLst>
                <a:ext uri="{FF2B5EF4-FFF2-40B4-BE49-F238E27FC236}">
                  <a16:creationId xmlns:a16="http://schemas.microsoft.com/office/drawing/2014/main" id="{9E9478AE-2EF8-4D71-8DCF-C215C92CBF69}"/>
                </a:ext>
              </a:extLst>
            </p:cNvPr>
            <p:cNvSpPr/>
            <p:nvPr/>
          </p:nvSpPr>
          <p:spPr>
            <a:xfrm>
              <a:off x="9412659" y="1765483"/>
              <a:ext cx="95250" cy="95250"/>
            </a:xfrm>
            <a:custGeom>
              <a:avLst/>
              <a:gdLst>
                <a:gd name="connsiteX0" fmla="*/ 93592 w 95250"/>
                <a:gd name="connsiteY0" fmla="*/ 26869 h 95250"/>
                <a:gd name="connsiteX1" fmla="*/ 26345 w 95250"/>
                <a:gd name="connsiteY1" fmla="*/ 94210 h 95250"/>
                <a:gd name="connsiteX2" fmla="*/ 10438 w 95250"/>
                <a:gd name="connsiteY2" fmla="*/ 94210 h 95250"/>
                <a:gd name="connsiteX3" fmla="*/ 10438 w 95250"/>
                <a:gd name="connsiteY3" fmla="*/ 78304 h 95250"/>
                <a:gd name="connsiteX4" fmla="*/ 77780 w 95250"/>
                <a:gd name="connsiteY4" fmla="*/ 10962 h 95250"/>
                <a:gd name="connsiteX5" fmla="*/ 93643 w 95250"/>
                <a:gd name="connsiteY5" fmla="*/ 9943 h 95250"/>
                <a:gd name="connsiteX6" fmla="*/ 94662 w 95250"/>
                <a:gd name="connsiteY6" fmla="*/ 25805 h 95250"/>
                <a:gd name="connsiteX7" fmla="*/ 93592 w 95250"/>
                <a:gd name="connsiteY7" fmla="*/ 2686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 h="95250">
                  <a:moveTo>
                    <a:pt x="93592" y="26869"/>
                  </a:moveTo>
                  <a:lnTo>
                    <a:pt x="26345" y="94210"/>
                  </a:lnTo>
                  <a:cubicBezTo>
                    <a:pt x="21953" y="98603"/>
                    <a:pt x="14831" y="98603"/>
                    <a:pt x="10438" y="94210"/>
                  </a:cubicBezTo>
                  <a:cubicBezTo>
                    <a:pt x="6046" y="89818"/>
                    <a:pt x="6046" y="82696"/>
                    <a:pt x="10438" y="78304"/>
                  </a:cubicBezTo>
                  <a:lnTo>
                    <a:pt x="77780" y="10962"/>
                  </a:lnTo>
                  <a:cubicBezTo>
                    <a:pt x="81879" y="6300"/>
                    <a:pt x="88981" y="5844"/>
                    <a:pt x="93643" y="9943"/>
                  </a:cubicBezTo>
                  <a:cubicBezTo>
                    <a:pt x="98304" y="14041"/>
                    <a:pt x="98761" y="21143"/>
                    <a:pt x="94662" y="25805"/>
                  </a:cubicBezTo>
                  <a:cubicBezTo>
                    <a:pt x="94329" y="26183"/>
                    <a:pt x="93972" y="26538"/>
                    <a:pt x="93592" y="26869"/>
                  </a:cubicBezTo>
                </a:path>
              </a:pathLst>
            </a:custGeom>
            <a:solidFill>
              <a:srgbClr val="FFFFFF"/>
            </a:solidFill>
            <a:ln w="9525" cap="flat">
              <a:noFill/>
              <a:prstDash val="solid"/>
              <a:miter/>
            </a:ln>
          </p:spPr>
          <p:txBody>
            <a:bodyPr rtlCol="0" anchor="ctr"/>
            <a:lstStyle/>
            <a:p>
              <a:endParaRPr lang="fi-FI"/>
            </a:p>
          </p:txBody>
        </p:sp>
        <p:sp>
          <p:nvSpPr>
            <p:cNvPr id="203" name="Vapaamuotoinen: Muoto 202">
              <a:extLst>
                <a:ext uri="{FF2B5EF4-FFF2-40B4-BE49-F238E27FC236}">
                  <a16:creationId xmlns:a16="http://schemas.microsoft.com/office/drawing/2014/main" id="{1B405721-A683-4AB7-B500-91621E435C3C}"/>
                </a:ext>
              </a:extLst>
            </p:cNvPr>
            <p:cNvSpPr/>
            <p:nvPr/>
          </p:nvSpPr>
          <p:spPr>
            <a:xfrm>
              <a:off x="9419422" y="2302741"/>
              <a:ext cx="95250" cy="95250"/>
            </a:xfrm>
            <a:custGeom>
              <a:avLst/>
              <a:gdLst>
                <a:gd name="connsiteX0" fmla="*/ 93687 w 95250"/>
                <a:gd name="connsiteY0" fmla="*/ 93591 h 95250"/>
                <a:gd name="connsiteX1" fmla="*/ 77792 w 95250"/>
                <a:gd name="connsiteY1" fmla="*/ 93603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685 h 95250"/>
                <a:gd name="connsiteX7" fmla="*/ 93698 w 95250"/>
                <a:gd name="connsiteY7" fmla="*/ 93580 h 95250"/>
                <a:gd name="connsiteX8" fmla="*/ 93687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01" y="97984"/>
                    <a:pt x="82184" y="97989"/>
                    <a:pt x="77792" y="93603"/>
                  </a:cubicBezTo>
                  <a:cubicBezTo>
                    <a:pt x="77788" y="93599"/>
                    <a:pt x="77784" y="93595"/>
                    <a:pt x="77780" y="93591"/>
                  </a:cubicBezTo>
                  <a:lnTo>
                    <a:pt x="10438" y="26345"/>
                  </a:lnTo>
                  <a:cubicBezTo>
                    <a:pt x="6046" y="21952"/>
                    <a:pt x="6046" y="14831"/>
                    <a:pt x="10438" y="10438"/>
                  </a:cubicBezTo>
                  <a:cubicBezTo>
                    <a:pt x="14831" y="6046"/>
                    <a:pt x="21952" y="6046"/>
                    <a:pt x="26345" y="10438"/>
                  </a:cubicBezTo>
                  <a:lnTo>
                    <a:pt x="93687" y="77685"/>
                  </a:lnTo>
                  <a:cubicBezTo>
                    <a:pt x="98079" y="82071"/>
                    <a:pt x="98084" y="89187"/>
                    <a:pt x="93698" y="93580"/>
                  </a:cubicBezTo>
                  <a:cubicBezTo>
                    <a:pt x="93695" y="93584"/>
                    <a:pt x="93691" y="93588"/>
                    <a:pt x="93687" y="93591"/>
                  </a:cubicBezTo>
                </a:path>
              </a:pathLst>
            </a:custGeom>
            <a:solidFill>
              <a:srgbClr val="FFFFFF"/>
            </a:solidFill>
            <a:ln w="9525" cap="flat">
              <a:noFill/>
              <a:prstDash val="solid"/>
              <a:miter/>
            </a:ln>
          </p:spPr>
          <p:txBody>
            <a:bodyPr rtlCol="0" anchor="ctr"/>
            <a:lstStyle/>
            <a:p>
              <a:endParaRPr lang="fi-FI"/>
            </a:p>
          </p:txBody>
        </p:sp>
        <p:sp>
          <p:nvSpPr>
            <p:cNvPr id="204" name="Vapaamuotoinen: Muoto 203">
              <a:extLst>
                <a:ext uri="{FF2B5EF4-FFF2-40B4-BE49-F238E27FC236}">
                  <a16:creationId xmlns:a16="http://schemas.microsoft.com/office/drawing/2014/main" id="{983BD727-4318-4570-AC57-C85ABF419AB0}"/>
                </a:ext>
              </a:extLst>
            </p:cNvPr>
            <p:cNvSpPr/>
            <p:nvPr/>
          </p:nvSpPr>
          <p:spPr>
            <a:xfrm>
              <a:off x="9675320" y="2565591"/>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02 w 57150"/>
                <a:gd name="connsiteY4" fmla="*/ 54007 h 57150"/>
                <a:gd name="connsiteX5" fmla="*/ 34861 w 57150"/>
                <a:gd name="connsiteY5" fmla="*/ 34957 h 57150"/>
                <a:gd name="connsiteX6" fmla="*/ 53911 w 57150"/>
                <a:gd name="connsiteY6" fmla="*/ 18383 h 57150"/>
                <a:gd name="connsiteX7" fmla="*/ 51816 w 57150"/>
                <a:gd name="connsiteY7" fmla="*/ 17240 h 57150"/>
                <a:gd name="connsiteX8" fmla="*/ 30670 w 57150"/>
                <a:gd name="connsiteY8" fmla="*/ 771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669" y="14478"/>
                    <a:pt x="18669" y="18383"/>
                  </a:cubicBezTo>
                  <a:cubicBezTo>
                    <a:pt x="14668" y="22288"/>
                    <a:pt x="10763" y="26575"/>
                    <a:pt x="7144" y="30861"/>
                  </a:cubicBezTo>
                  <a:cubicBezTo>
                    <a:pt x="9546" y="38142"/>
                    <a:pt x="12740" y="45137"/>
                    <a:pt x="16669" y="51721"/>
                  </a:cubicBezTo>
                  <a:cubicBezTo>
                    <a:pt x="17145" y="52483"/>
                    <a:pt x="17621" y="53245"/>
                    <a:pt x="18002" y="54007"/>
                  </a:cubicBezTo>
                  <a:cubicBezTo>
                    <a:pt x="23203" y="47298"/>
                    <a:pt x="28834" y="40934"/>
                    <a:pt x="34861" y="34957"/>
                  </a:cubicBezTo>
                  <a:cubicBezTo>
                    <a:pt x="40836" y="29015"/>
                    <a:pt x="47200" y="23478"/>
                    <a:pt x="53911" y="18383"/>
                  </a:cubicBezTo>
                  <a:lnTo>
                    <a:pt x="51816" y="17240"/>
                  </a:lnTo>
                  <a:cubicBezTo>
                    <a:pt x="45129" y="13317"/>
                    <a:pt x="38040" y="10124"/>
                    <a:pt x="30670" y="7715"/>
                  </a:cubicBezTo>
                </a:path>
              </a:pathLst>
            </a:custGeom>
            <a:solidFill>
              <a:srgbClr val="FFFFFF"/>
            </a:solidFill>
            <a:ln w="9525" cap="flat">
              <a:noFill/>
              <a:prstDash val="solid"/>
              <a:miter/>
            </a:ln>
          </p:spPr>
          <p:txBody>
            <a:bodyPr rtlCol="0" anchor="ctr"/>
            <a:lstStyle/>
            <a:p>
              <a:endParaRPr lang="fi-FI"/>
            </a:p>
          </p:txBody>
        </p:sp>
        <p:sp>
          <p:nvSpPr>
            <p:cNvPr id="205" name="Vapaamuotoinen: Muoto 204">
              <a:extLst>
                <a:ext uri="{FF2B5EF4-FFF2-40B4-BE49-F238E27FC236}">
                  <a16:creationId xmlns:a16="http://schemas.microsoft.com/office/drawing/2014/main" id="{4CC3F78F-33FC-4858-8EA5-EFF8ACE515A7}"/>
                </a:ext>
              </a:extLst>
            </p:cNvPr>
            <p:cNvSpPr/>
            <p:nvPr/>
          </p:nvSpPr>
          <p:spPr>
            <a:xfrm>
              <a:off x="9745423" y="2635505"/>
              <a:ext cx="95250" cy="95250"/>
            </a:xfrm>
            <a:custGeom>
              <a:avLst/>
              <a:gdLst>
                <a:gd name="connsiteX0" fmla="*/ 80772 w 95250"/>
                <a:gd name="connsiteY0" fmla="*/ 7144 h 95250"/>
                <a:gd name="connsiteX1" fmla="*/ 80772 w 95250"/>
                <a:gd name="connsiteY1" fmla="*/ 7144 h 95250"/>
                <a:gd name="connsiteX2" fmla="*/ 73343 w 95250"/>
                <a:gd name="connsiteY2" fmla="*/ 18574 h 95250"/>
                <a:gd name="connsiteX3" fmla="*/ 72581 w 95250"/>
                <a:gd name="connsiteY3" fmla="*/ 19621 h 95250"/>
                <a:gd name="connsiteX4" fmla="*/ 70199 w 95250"/>
                <a:gd name="connsiteY4" fmla="*/ 22860 h 95250"/>
                <a:gd name="connsiteX5" fmla="*/ 68485 w 95250"/>
                <a:gd name="connsiteY5" fmla="*/ 25241 h 95250"/>
                <a:gd name="connsiteX6" fmla="*/ 64294 w 95250"/>
                <a:gd name="connsiteY6" fmla="*/ 30480 h 95250"/>
                <a:gd name="connsiteX7" fmla="*/ 60770 w 95250"/>
                <a:gd name="connsiteY7" fmla="*/ 60960 h 95250"/>
                <a:gd name="connsiteX8" fmla="*/ 60770 w 95250"/>
                <a:gd name="connsiteY8" fmla="*/ 60960 h 95250"/>
                <a:gd name="connsiteX9" fmla="*/ 30480 w 95250"/>
                <a:gd name="connsiteY9" fmla="*/ 64389 h 95250"/>
                <a:gd name="connsiteX10" fmla="*/ 7144 w 95250"/>
                <a:gd name="connsiteY10" fmla="*/ 80963 h 95250"/>
                <a:gd name="connsiteX11" fmla="*/ 13335 w 95250"/>
                <a:gd name="connsiteY11" fmla="*/ 83439 h 95250"/>
                <a:gd name="connsiteX12" fmla="*/ 44577 w 95250"/>
                <a:gd name="connsiteY12" fmla="*/ 89725 h 95250"/>
                <a:gd name="connsiteX13" fmla="*/ 77248 w 95250"/>
                <a:gd name="connsiteY13" fmla="*/ 77343 h 95250"/>
                <a:gd name="connsiteX14" fmla="*/ 80867 w 95250"/>
                <a:gd name="connsiteY14" fmla="*/ 7429 h 95250"/>
                <a:gd name="connsiteX15" fmla="*/ 80867 w 95250"/>
                <a:gd name="connsiteY15" fmla="*/ 742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1049"/>
                    <a:pt x="75914" y="14764"/>
                    <a:pt x="73343" y="18574"/>
                  </a:cubicBezTo>
                  <a:cubicBezTo>
                    <a:pt x="73065" y="18905"/>
                    <a:pt x="72811" y="19255"/>
                    <a:pt x="72581" y="19621"/>
                  </a:cubicBezTo>
                  <a:lnTo>
                    <a:pt x="70199" y="22860"/>
                  </a:lnTo>
                  <a:lnTo>
                    <a:pt x="68485" y="25241"/>
                  </a:lnTo>
                  <a:lnTo>
                    <a:pt x="64294" y="30480"/>
                  </a:lnTo>
                  <a:cubicBezTo>
                    <a:pt x="67723" y="44005"/>
                    <a:pt x="66770" y="54959"/>
                    <a:pt x="60770" y="60960"/>
                  </a:cubicBezTo>
                  <a:lnTo>
                    <a:pt x="60770" y="60960"/>
                  </a:lnTo>
                  <a:cubicBezTo>
                    <a:pt x="54959" y="66675"/>
                    <a:pt x="44005" y="67818"/>
                    <a:pt x="30480" y="64389"/>
                  </a:cubicBezTo>
                  <a:cubicBezTo>
                    <a:pt x="23089" y="70440"/>
                    <a:pt x="15292" y="75978"/>
                    <a:pt x="7144" y="80963"/>
                  </a:cubicBezTo>
                  <a:lnTo>
                    <a:pt x="13335" y="83439"/>
                  </a:lnTo>
                  <a:cubicBezTo>
                    <a:pt x="23296" y="87364"/>
                    <a:pt x="33873" y="89493"/>
                    <a:pt x="44577" y="89725"/>
                  </a:cubicBezTo>
                  <a:cubicBezTo>
                    <a:pt x="56698" y="90216"/>
                    <a:pt x="68496" y="85744"/>
                    <a:pt x="77248" y="77343"/>
                  </a:cubicBezTo>
                  <a:cubicBezTo>
                    <a:pt x="92297" y="62389"/>
                    <a:pt x="93250" y="36576"/>
                    <a:pt x="80867" y="7429"/>
                  </a:cubicBezTo>
                  <a:lnTo>
                    <a:pt x="80867" y="7429"/>
                  </a:lnTo>
                </a:path>
              </a:pathLst>
            </a:custGeom>
            <a:solidFill>
              <a:srgbClr val="FFFFFF"/>
            </a:solidFill>
            <a:ln w="9525" cap="flat">
              <a:noFill/>
              <a:prstDash val="solid"/>
              <a:miter/>
            </a:ln>
          </p:spPr>
          <p:txBody>
            <a:bodyPr rtlCol="0" anchor="ctr"/>
            <a:lstStyle/>
            <a:p>
              <a:endParaRPr lang="fi-FI"/>
            </a:p>
          </p:txBody>
        </p:sp>
        <p:sp>
          <p:nvSpPr>
            <p:cNvPr id="206" name="Vapaamuotoinen: Muoto 205">
              <a:extLst>
                <a:ext uri="{FF2B5EF4-FFF2-40B4-BE49-F238E27FC236}">
                  <a16:creationId xmlns:a16="http://schemas.microsoft.com/office/drawing/2014/main" id="{47137B43-CE3A-4E74-BEAE-70CF460B9535}"/>
                </a:ext>
              </a:extLst>
            </p:cNvPr>
            <p:cNvSpPr/>
            <p:nvPr/>
          </p:nvSpPr>
          <p:spPr>
            <a:xfrm>
              <a:off x="9637283" y="2635219"/>
              <a:ext cx="95250" cy="95250"/>
            </a:xfrm>
            <a:custGeom>
              <a:avLst/>
              <a:gdLst>
                <a:gd name="connsiteX0" fmla="*/ 35751 w 95250"/>
                <a:gd name="connsiteY0" fmla="*/ 60960 h 95250"/>
                <a:gd name="connsiteX1" fmla="*/ 32322 w 95250"/>
                <a:gd name="connsiteY1" fmla="*/ 30575 h 95250"/>
                <a:gd name="connsiteX2" fmla="*/ 15844 w 95250"/>
                <a:gd name="connsiteY2" fmla="*/ 7144 h 95250"/>
                <a:gd name="connsiteX3" fmla="*/ 19368 w 95250"/>
                <a:gd name="connsiteY3" fmla="*/ 77343 h 95250"/>
                <a:gd name="connsiteX4" fmla="*/ 89472 w 95250"/>
                <a:gd name="connsiteY4" fmla="*/ 80963 h 95250"/>
                <a:gd name="connsiteX5" fmla="*/ 66136 w 95250"/>
                <a:gd name="connsiteY5" fmla="*/ 64389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055"/>
                    <a:pt x="28988" y="44006"/>
                    <a:pt x="32322" y="30575"/>
                  </a:cubicBezTo>
                  <a:cubicBezTo>
                    <a:pt x="26331" y="23127"/>
                    <a:pt x="20827" y="15301"/>
                    <a:pt x="15844" y="7144"/>
                  </a:cubicBezTo>
                  <a:cubicBezTo>
                    <a:pt x="3271" y="36386"/>
                    <a:pt x="4223" y="62294"/>
                    <a:pt x="19368" y="77343"/>
                  </a:cubicBezTo>
                  <a:cubicBezTo>
                    <a:pt x="34513" y="92393"/>
                    <a:pt x="60230" y="93440"/>
                    <a:pt x="89472" y="80963"/>
                  </a:cubicBezTo>
                  <a:cubicBezTo>
                    <a:pt x="81324" y="75978"/>
                    <a:pt x="73526" y="70440"/>
                    <a:pt x="66136" y="64389"/>
                  </a:cubicBezTo>
                  <a:cubicBezTo>
                    <a:pt x="52705" y="67818"/>
                    <a:pt x="41752" y="66866"/>
                    <a:pt x="35751" y="60960"/>
                  </a:cubicBezTo>
                </a:path>
              </a:pathLst>
            </a:custGeom>
            <a:solidFill>
              <a:srgbClr val="FFFFFF"/>
            </a:solidFill>
            <a:ln w="9525" cap="flat">
              <a:noFill/>
              <a:prstDash val="solid"/>
              <a:miter/>
            </a:ln>
          </p:spPr>
          <p:txBody>
            <a:bodyPr rtlCol="0" anchor="ctr"/>
            <a:lstStyle/>
            <a:p>
              <a:endParaRPr lang="fi-FI"/>
            </a:p>
          </p:txBody>
        </p:sp>
        <p:sp>
          <p:nvSpPr>
            <p:cNvPr id="207" name="Vapaamuotoinen: Muoto 206">
              <a:extLst>
                <a:ext uri="{FF2B5EF4-FFF2-40B4-BE49-F238E27FC236}">
                  <a16:creationId xmlns:a16="http://schemas.microsoft.com/office/drawing/2014/main" id="{95183DB6-842D-4F9F-BA0E-A6C1369B931F}"/>
                </a:ext>
              </a:extLst>
            </p:cNvPr>
            <p:cNvSpPr/>
            <p:nvPr/>
          </p:nvSpPr>
          <p:spPr>
            <a:xfrm>
              <a:off x="9637701" y="2527196"/>
              <a:ext cx="200025" cy="180975"/>
            </a:xfrm>
            <a:custGeom>
              <a:avLst/>
              <a:gdLst>
                <a:gd name="connsiteX0" fmla="*/ 178779 w 200025"/>
                <a:gd name="connsiteY0" fmla="*/ 108690 h 180975"/>
                <a:gd name="connsiteX1" fmla="*/ 184875 w 200025"/>
                <a:gd name="connsiteY1" fmla="*/ 19727 h 180975"/>
                <a:gd name="connsiteX2" fmla="*/ 101913 w 200025"/>
                <a:gd name="connsiteY2" fmla="*/ 22394 h 180975"/>
                <a:gd name="connsiteX3" fmla="*/ 18950 w 200025"/>
                <a:gd name="connsiteY3" fmla="*/ 19727 h 180975"/>
                <a:gd name="connsiteX4" fmla="*/ 24569 w 200025"/>
                <a:gd name="connsiteY4" fmla="*/ 107833 h 180975"/>
                <a:gd name="connsiteX5" fmla="*/ 56288 w 200025"/>
                <a:gd name="connsiteY5" fmla="*/ 148314 h 180975"/>
                <a:gd name="connsiteX6" fmla="*/ 95626 w 200025"/>
                <a:gd name="connsiteY6" fmla="*/ 179461 h 180975"/>
                <a:gd name="connsiteX7" fmla="*/ 97722 w 200025"/>
                <a:gd name="connsiteY7" fmla="*/ 180509 h 180975"/>
                <a:gd name="connsiteX8" fmla="*/ 100579 w 200025"/>
                <a:gd name="connsiteY8" fmla="*/ 181175 h 180975"/>
                <a:gd name="connsiteX9" fmla="*/ 101913 w 200025"/>
                <a:gd name="connsiteY9" fmla="*/ 181175 h 180975"/>
                <a:gd name="connsiteX10" fmla="*/ 107914 w 200025"/>
                <a:gd name="connsiteY10" fmla="*/ 179461 h 180975"/>
                <a:gd name="connsiteX11" fmla="*/ 147538 w 200025"/>
                <a:gd name="connsiteY11" fmla="*/ 148219 h 180975"/>
                <a:gd name="connsiteX12" fmla="*/ 178780 w 200025"/>
                <a:gd name="connsiteY12" fmla="*/ 108595 h 180975"/>
                <a:gd name="connsiteX13" fmla="*/ 101913 w 200025"/>
                <a:gd name="connsiteY13" fmla="*/ 155744 h 180975"/>
                <a:gd name="connsiteX14" fmla="*/ 72766 w 200025"/>
                <a:gd name="connsiteY14" fmla="*/ 131741 h 180975"/>
                <a:gd name="connsiteX15" fmla="*/ 44191 w 200025"/>
                <a:gd name="connsiteY15" fmla="*/ 95927 h 180975"/>
                <a:gd name="connsiteX16" fmla="*/ 34666 w 200025"/>
                <a:gd name="connsiteY16" fmla="*/ 36110 h 180975"/>
                <a:gd name="connsiteX17" fmla="*/ 51049 w 200025"/>
                <a:gd name="connsiteY17" fmla="*/ 30585 h 180975"/>
                <a:gd name="connsiteX18" fmla="*/ 96197 w 200025"/>
                <a:gd name="connsiteY18" fmla="*/ 46111 h 180975"/>
                <a:gd name="connsiteX19" fmla="*/ 96198 w 200025"/>
                <a:gd name="connsiteY19" fmla="*/ 46111 h 180975"/>
                <a:gd name="connsiteX20" fmla="*/ 96198 w 200025"/>
                <a:gd name="connsiteY20" fmla="*/ 46111 h 180975"/>
                <a:gd name="connsiteX21" fmla="*/ 111533 w 200025"/>
                <a:gd name="connsiteY21" fmla="*/ 56588 h 180975"/>
                <a:gd name="connsiteX22" fmla="*/ 111533 w 200025"/>
                <a:gd name="connsiteY22" fmla="*/ 56588 h 180975"/>
                <a:gd name="connsiteX23" fmla="*/ 124582 w 200025"/>
                <a:gd name="connsiteY23" fmla="*/ 67542 h 180975"/>
                <a:gd name="connsiteX24" fmla="*/ 126201 w 200025"/>
                <a:gd name="connsiteY24" fmla="*/ 69066 h 180975"/>
                <a:gd name="connsiteX25" fmla="*/ 126773 w 200025"/>
                <a:gd name="connsiteY25" fmla="*/ 69542 h 180975"/>
                <a:gd name="connsiteX26" fmla="*/ 130488 w 200025"/>
                <a:gd name="connsiteY26" fmla="*/ 73162 h 180975"/>
                <a:gd name="connsiteX27" fmla="*/ 147252 w 200025"/>
                <a:gd name="connsiteY27" fmla="*/ 92212 h 180975"/>
                <a:gd name="connsiteX28" fmla="*/ 148299 w 200025"/>
                <a:gd name="connsiteY28" fmla="*/ 90593 h 180975"/>
                <a:gd name="connsiteX29" fmla="*/ 158491 w 200025"/>
                <a:gd name="connsiteY29" fmla="*/ 69066 h 180975"/>
                <a:gd name="connsiteX30" fmla="*/ 146966 w 200025"/>
                <a:gd name="connsiteY30" fmla="*/ 56588 h 180975"/>
                <a:gd name="connsiteX31" fmla="*/ 145061 w 200025"/>
                <a:gd name="connsiteY31" fmla="*/ 54779 h 180975"/>
                <a:gd name="connsiteX32" fmla="*/ 141536 w 200025"/>
                <a:gd name="connsiteY32" fmla="*/ 51445 h 180975"/>
                <a:gd name="connsiteX33" fmla="*/ 139822 w 200025"/>
                <a:gd name="connsiteY33" fmla="*/ 49826 h 180975"/>
                <a:gd name="connsiteX34" fmla="*/ 135441 w 200025"/>
                <a:gd name="connsiteY34" fmla="*/ 45920 h 180975"/>
                <a:gd name="connsiteX35" fmla="*/ 134774 w 200025"/>
                <a:gd name="connsiteY35" fmla="*/ 45349 h 180975"/>
                <a:gd name="connsiteX36" fmla="*/ 134774 w 200025"/>
                <a:gd name="connsiteY36" fmla="*/ 45349 h 180975"/>
                <a:gd name="connsiteX37" fmla="*/ 124392 w 200025"/>
                <a:gd name="connsiteY37" fmla="*/ 36967 h 180975"/>
                <a:gd name="connsiteX38" fmla="*/ 167921 w 200025"/>
                <a:gd name="connsiteY38" fmla="*/ 36014 h 180975"/>
                <a:gd name="connsiteX39" fmla="*/ 158396 w 200025"/>
                <a:gd name="connsiteY39" fmla="*/ 96498 h 180975"/>
                <a:gd name="connsiteX40" fmla="*/ 101246 w 200025"/>
                <a:gd name="connsiteY40" fmla="*/ 15564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779" y="108690"/>
                  </a:moveTo>
                  <a:cubicBezTo>
                    <a:pt x="200782" y="72019"/>
                    <a:pt x="203068" y="37919"/>
                    <a:pt x="184875" y="19727"/>
                  </a:cubicBezTo>
                  <a:cubicBezTo>
                    <a:pt x="166683" y="1534"/>
                    <a:pt x="136298" y="3629"/>
                    <a:pt x="101913" y="22394"/>
                  </a:cubicBezTo>
                  <a:cubicBezTo>
                    <a:pt x="67527" y="3344"/>
                    <a:pt x="36095" y="2486"/>
                    <a:pt x="18950" y="19727"/>
                  </a:cubicBezTo>
                  <a:cubicBezTo>
                    <a:pt x="1805" y="36967"/>
                    <a:pt x="3043" y="71543"/>
                    <a:pt x="24569" y="107833"/>
                  </a:cubicBezTo>
                  <a:cubicBezTo>
                    <a:pt x="33402" y="122604"/>
                    <a:pt x="44058" y="136205"/>
                    <a:pt x="56288" y="148314"/>
                  </a:cubicBezTo>
                  <a:cubicBezTo>
                    <a:pt x="68098" y="160243"/>
                    <a:pt x="81307" y="170701"/>
                    <a:pt x="95626" y="179461"/>
                  </a:cubicBezTo>
                  <a:lnTo>
                    <a:pt x="97722" y="180509"/>
                  </a:lnTo>
                  <a:cubicBezTo>
                    <a:pt x="98651" y="180821"/>
                    <a:pt x="99608" y="181044"/>
                    <a:pt x="100579" y="181175"/>
                  </a:cubicBezTo>
                  <a:lnTo>
                    <a:pt x="101913" y="181175"/>
                  </a:lnTo>
                  <a:cubicBezTo>
                    <a:pt x="104031" y="181157"/>
                    <a:pt x="106105" y="180564"/>
                    <a:pt x="107914" y="179461"/>
                  </a:cubicBezTo>
                  <a:cubicBezTo>
                    <a:pt x="122347" y="170703"/>
                    <a:pt x="135654" y="160211"/>
                    <a:pt x="147538" y="148219"/>
                  </a:cubicBezTo>
                  <a:cubicBezTo>
                    <a:pt x="159546" y="136350"/>
                    <a:pt x="170040" y="123041"/>
                    <a:pt x="178780" y="108595"/>
                  </a:cubicBezTo>
                  <a:moveTo>
                    <a:pt x="101913" y="155744"/>
                  </a:moveTo>
                  <a:cubicBezTo>
                    <a:pt x="91395" y="148769"/>
                    <a:pt x="81628" y="140725"/>
                    <a:pt x="72766" y="131741"/>
                  </a:cubicBezTo>
                  <a:cubicBezTo>
                    <a:pt x="61815" y="121014"/>
                    <a:pt x="52218" y="108986"/>
                    <a:pt x="44191" y="95927"/>
                  </a:cubicBezTo>
                  <a:cubicBezTo>
                    <a:pt x="28856" y="70019"/>
                    <a:pt x="25141" y="45920"/>
                    <a:pt x="34666" y="36110"/>
                  </a:cubicBezTo>
                  <a:cubicBezTo>
                    <a:pt x="39172" y="32158"/>
                    <a:pt x="45070" y="30169"/>
                    <a:pt x="51049" y="30585"/>
                  </a:cubicBezTo>
                  <a:cubicBezTo>
                    <a:pt x="67148" y="31960"/>
                    <a:pt x="82658" y="37293"/>
                    <a:pt x="96197" y="46111"/>
                  </a:cubicBezTo>
                  <a:cubicBezTo>
                    <a:pt x="96198" y="46111"/>
                    <a:pt x="95721" y="46111"/>
                    <a:pt x="96198" y="46111"/>
                  </a:cubicBezTo>
                  <a:lnTo>
                    <a:pt x="96198" y="46111"/>
                  </a:lnTo>
                  <a:cubicBezTo>
                    <a:pt x="101055" y="49159"/>
                    <a:pt x="106770" y="52874"/>
                    <a:pt x="111533" y="56588"/>
                  </a:cubicBezTo>
                  <a:lnTo>
                    <a:pt x="111533" y="56588"/>
                  </a:lnTo>
                  <a:cubicBezTo>
                    <a:pt x="116010" y="59922"/>
                    <a:pt x="120296" y="63637"/>
                    <a:pt x="124582" y="67542"/>
                  </a:cubicBezTo>
                  <a:cubicBezTo>
                    <a:pt x="125167" y="68000"/>
                    <a:pt x="125709" y="68510"/>
                    <a:pt x="126201" y="69066"/>
                  </a:cubicBezTo>
                  <a:lnTo>
                    <a:pt x="126773" y="69542"/>
                  </a:lnTo>
                  <a:lnTo>
                    <a:pt x="130488" y="73162"/>
                  </a:lnTo>
                  <a:cubicBezTo>
                    <a:pt x="136484" y="79140"/>
                    <a:pt x="142084" y="85504"/>
                    <a:pt x="147252" y="92212"/>
                  </a:cubicBezTo>
                  <a:cubicBezTo>
                    <a:pt x="147634" y="91694"/>
                    <a:pt x="147984" y="91153"/>
                    <a:pt x="148299" y="90593"/>
                  </a:cubicBezTo>
                  <a:cubicBezTo>
                    <a:pt x="152471" y="83810"/>
                    <a:pt x="155889" y="76592"/>
                    <a:pt x="158491" y="69066"/>
                  </a:cubicBezTo>
                  <a:cubicBezTo>
                    <a:pt x="154872" y="64875"/>
                    <a:pt x="150966" y="60684"/>
                    <a:pt x="146966" y="56588"/>
                  </a:cubicBezTo>
                  <a:lnTo>
                    <a:pt x="145061" y="54779"/>
                  </a:lnTo>
                  <a:cubicBezTo>
                    <a:pt x="143918" y="53636"/>
                    <a:pt x="142775" y="52493"/>
                    <a:pt x="141536" y="51445"/>
                  </a:cubicBezTo>
                  <a:lnTo>
                    <a:pt x="139822" y="49826"/>
                  </a:lnTo>
                  <a:lnTo>
                    <a:pt x="135441" y="45920"/>
                  </a:lnTo>
                  <a:lnTo>
                    <a:pt x="134774" y="45349"/>
                  </a:lnTo>
                  <a:lnTo>
                    <a:pt x="134774" y="45349"/>
                  </a:lnTo>
                  <a:cubicBezTo>
                    <a:pt x="131345" y="42396"/>
                    <a:pt x="127916" y="39634"/>
                    <a:pt x="124392" y="36967"/>
                  </a:cubicBezTo>
                  <a:cubicBezTo>
                    <a:pt x="143442" y="28871"/>
                    <a:pt x="160110" y="28204"/>
                    <a:pt x="167921" y="36014"/>
                  </a:cubicBezTo>
                  <a:cubicBezTo>
                    <a:pt x="177446" y="45539"/>
                    <a:pt x="174017" y="70304"/>
                    <a:pt x="158396" y="96498"/>
                  </a:cubicBezTo>
                  <a:cubicBezTo>
                    <a:pt x="143815" y="120091"/>
                    <a:pt x="124323" y="140265"/>
                    <a:pt x="101246" y="155648"/>
                  </a:cubicBezTo>
                </a:path>
              </a:pathLst>
            </a:custGeom>
            <a:solidFill>
              <a:srgbClr val="FFFFFF"/>
            </a:solidFill>
            <a:ln w="9525" cap="flat">
              <a:noFill/>
              <a:prstDash val="solid"/>
              <a:miter/>
            </a:ln>
          </p:spPr>
          <p:txBody>
            <a:bodyPr rtlCol="0" anchor="ctr"/>
            <a:lstStyle/>
            <a:p>
              <a:endParaRPr lang="fi-FI"/>
            </a:p>
          </p:txBody>
        </p:sp>
        <p:sp>
          <p:nvSpPr>
            <p:cNvPr id="208" name="Vapaamuotoinen: Muoto 207">
              <a:extLst>
                <a:ext uri="{FF2B5EF4-FFF2-40B4-BE49-F238E27FC236}">
                  <a16:creationId xmlns:a16="http://schemas.microsoft.com/office/drawing/2014/main" id="{05DFD628-5D0A-4DD8-97F1-FA6AE37EA5BA}"/>
                </a:ext>
              </a:extLst>
            </p:cNvPr>
            <p:cNvSpPr/>
            <p:nvPr/>
          </p:nvSpPr>
          <p:spPr>
            <a:xfrm>
              <a:off x="9956026" y="2309694"/>
              <a:ext cx="95250" cy="95250"/>
            </a:xfrm>
            <a:custGeom>
              <a:avLst/>
              <a:gdLst>
                <a:gd name="connsiteX0" fmla="*/ 93531 w 95250"/>
                <a:gd name="connsiteY0" fmla="*/ 25964 h 95250"/>
                <a:gd name="connsiteX1" fmla="*/ 26284 w 95250"/>
                <a:gd name="connsiteY1" fmla="*/ 93306 h 95250"/>
                <a:gd name="connsiteX2" fmla="*/ 10330 w 95250"/>
                <a:gd name="connsiteY2" fmla="*/ 93068 h 95250"/>
                <a:gd name="connsiteX3" fmla="*/ 10568 w 95250"/>
                <a:gd name="connsiteY3" fmla="*/ 77113 h 95250"/>
                <a:gd name="connsiteX4" fmla="*/ 77243 w 95250"/>
                <a:gd name="connsiteY4" fmla="*/ 10438 h 95250"/>
                <a:gd name="connsiteX5" fmla="*/ 93150 w 95250"/>
                <a:gd name="connsiteY5" fmla="*/ 10438 h 95250"/>
                <a:gd name="connsiteX6" fmla="*/ 93150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31" y="25964"/>
                  </a:moveTo>
                  <a:lnTo>
                    <a:pt x="26284" y="93306"/>
                  </a:lnTo>
                  <a:cubicBezTo>
                    <a:pt x="21813" y="97645"/>
                    <a:pt x="14670" y="97539"/>
                    <a:pt x="10330" y="93068"/>
                  </a:cubicBezTo>
                  <a:cubicBezTo>
                    <a:pt x="5990" y="88596"/>
                    <a:pt x="6097" y="81453"/>
                    <a:pt x="10568" y="77113"/>
                  </a:cubicBezTo>
                  <a:lnTo>
                    <a:pt x="77243" y="10438"/>
                  </a:lnTo>
                  <a:cubicBezTo>
                    <a:pt x="81636" y="6046"/>
                    <a:pt x="88757" y="6046"/>
                    <a:pt x="93150" y="10438"/>
                  </a:cubicBezTo>
                  <a:cubicBezTo>
                    <a:pt x="97543" y="14831"/>
                    <a:pt x="97543" y="21952"/>
                    <a:pt x="93150" y="26345"/>
                  </a:cubicBezTo>
                </a:path>
              </a:pathLst>
            </a:custGeom>
            <a:solidFill>
              <a:srgbClr val="FFFFFF"/>
            </a:solidFill>
            <a:ln w="9525" cap="flat">
              <a:noFill/>
              <a:prstDash val="solid"/>
              <a:miter/>
            </a:ln>
          </p:spPr>
          <p:txBody>
            <a:bodyPr rtlCol="0" anchor="ctr"/>
            <a:lstStyle/>
            <a:p>
              <a:endParaRPr lang="fi-FI"/>
            </a:p>
          </p:txBody>
        </p:sp>
        <p:sp>
          <p:nvSpPr>
            <p:cNvPr id="209" name="Vapaamuotoinen: Muoto 208">
              <a:extLst>
                <a:ext uri="{FF2B5EF4-FFF2-40B4-BE49-F238E27FC236}">
                  <a16:creationId xmlns:a16="http://schemas.microsoft.com/office/drawing/2014/main" id="{30F86C91-6671-4531-9C6A-00F5AC8CE29F}"/>
                </a:ext>
              </a:extLst>
            </p:cNvPr>
            <p:cNvSpPr/>
            <p:nvPr/>
          </p:nvSpPr>
          <p:spPr>
            <a:xfrm>
              <a:off x="10218054" y="3109278"/>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957 w 57150"/>
                <a:gd name="connsiteY5" fmla="*/ 34957 h 57150"/>
                <a:gd name="connsiteX6" fmla="*/ 54007 w 57150"/>
                <a:gd name="connsiteY6" fmla="*/ 18383 h 57150"/>
                <a:gd name="connsiteX7" fmla="*/ 51911 w 57150"/>
                <a:gd name="connsiteY7" fmla="*/ 17240 h 57150"/>
                <a:gd name="connsiteX8" fmla="*/ 30766 w 57150"/>
                <a:gd name="connsiteY8" fmla="*/ 771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478"/>
                    <a:pt x="18669" y="18383"/>
                  </a:cubicBezTo>
                  <a:cubicBezTo>
                    <a:pt x="14764" y="22288"/>
                    <a:pt x="10763" y="26575"/>
                    <a:pt x="7144" y="30861"/>
                  </a:cubicBezTo>
                  <a:cubicBezTo>
                    <a:pt x="9579" y="38129"/>
                    <a:pt x="12771" y="45121"/>
                    <a:pt x="16669" y="51721"/>
                  </a:cubicBezTo>
                  <a:lnTo>
                    <a:pt x="18097" y="54007"/>
                  </a:lnTo>
                  <a:cubicBezTo>
                    <a:pt x="23298" y="47298"/>
                    <a:pt x="28930" y="40934"/>
                    <a:pt x="34957" y="34957"/>
                  </a:cubicBezTo>
                  <a:cubicBezTo>
                    <a:pt x="40931" y="29015"/>
                    <a:pt x="47295" y="23478"/>
                    <a:pt x="54007" y="18383"/>
                  </a:cubicBezTo>
                  <a:lnTo>
                    <a:pt x="51911" y="17240"/>
                  </a:lnTo>
                  <a:cubicBezTo>
                    <a:pt x="45225" y="13317"/>
                    <a:pt x="38135" y="10124"/>
                    <a:pt x="30766" y="7715"/>
                  </a:cubicBezTo>
                </a:path>
              </a:pathLst>
            </a:custGeom>
            <a:solidFill>
              <a:srgbClr val="FFFFFF"/>
            </a:solidFill>
            <a:ln w="9525" cap="flat">
              <a:noFill/>
              <a:prstDash val="solid"/>
              <a:miter/>
            </a:ln>
          </p:spPr>
          <p:txBody>
            <a:bodyPr rtlCol="0" anchor="ctr"/>
            <a:lstStyle/>
            <a:p>
              <a:endParaRPr lang="fi-FI"/>
            </a:p>
          </p:txBody>
        </p:sp>
        <p:sp>
          <p:nvSpPr>
            <p:cNvPr id="210" name="Vapaamuotoinen: Muoto 209">
              <a:extLst>
                <a:ext uri="{FF2B5EF4-FFF2-40B4-BE49-F238E27FC236}">
                  <a16:creationId xmlns:a16="http://schemas.microsoft.com/office/drawing/2014/main" id="{EEB40C0D-D750-4456-AFDD-5B02A0FB134B}"/>
                </a:ext>
              </a:extLst>
            </p:cNvPr>
            <p:cNvSpPr/>
            <p:nvPr/>
          </p:nvSpPr>
          <p:spPr>
            <a:xfrm>
              <a:off x="10288158" y="3179192"/>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580 w 95250"/>
                <a:gd name="connsiteY3" fmla="*/ 19621 h 95250"/>
                <a:gd name="connsiteX4" fmla="*/ 70104 w 95250"/>
                <a:gd name="connsiteY4" fmla="*/ 22860 h 95250"/>
                <a:gd name="connsiteX5" fmla="*/ 68389 w 95250"/>
                <a:gd name="connsiteY5" fmla="*/ 25241 h 95250"/>
                <a:gd name="connsiteX6" fmla="*/ 64294 w 95250"/>
                <a:gd name="connsiteY6" fmla="*/ 30480 h 95250"/>
                <a:gd name="connsiteX7" fmla="*/ 60770 w 95250"/>
                <a:gd name="connsiteY7" fmla="*/ 60960 h 95250"/>
                <a:gd name="connsiteX8" fmla="*/ 60770 w 95250"/>
                <a:gd name="connsiteY8" fmla="*/ 60960 h 95250"/>
                <a:gd name="connsiteX9" fmla="*/ 30385 w 95250"/>
                <a:gd name="connsiteY9" fmla="*/ 64389 h 95250"/>
                <a:gd name="connsiteX10" fmla="*/ 7144 w 95250"/>
                <a:gd name="connsiteY10" fmla="*/ 80963 h 95250"/>
                <a:gd name="connsiteX11" fmla="*/ 13240 w 95250"/>
                <a:gd name="connsiteY11" fmla="*/ 83439 h 95250"/>
                <a:gd name="connsiteX12" fmla="*/ 44577 w 95250"/>
                <a:gd name="connsiteY12" fmla="*/ 89726 h 95250"/>
                <a:gd name="connsiteX13" fmla="*/ 77248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1049"/>
                    <a:pt x="75914" y="14764"/>
                    <a:pt x="73247" y="18574"/>
                  </a:cubicBezTo>
                  <a:lnTo>
                    <a:pt x="72580" y="19621"/>
                  </a:lnTo>
                  <a:lnTo>
                    <a:pt x="70104" y="22860"/>
                  </a:lnTo>
                  <a:lnTo>
                    <a:pt x="68389" y="25241"/>
                  </a:lnTo>
                  <a:lnTo>
                    <a:pt x="64294" y="30480"/>
                  </a:lnTo>
                  <a:cubicBezTo>
                    <a:pt x="67723" y="44005"/>
                    <a:pt x="66675" y="54959"/>
                    <a:pt x="60770" y="60960"/>
                  </a:cubicBezTo>
                  <a:lnTo>
                    <a:pt x="60770" y="60960"/>
                  </a:lnTo>
                  <a:cubicBezTo>
                    <a:pt x="54959" y="66675"/>
                    <a:pt x="44005" y="67818"/>
                    <a:pt x="30385" y="64389"/>
                  </a:cubicBezTo>
                  <a:cubicBezTo>
                    <a:pt x="23027" y="70439"/>
                    <a:pt x="15261" y="75977"/>
                    <a:pt x="7144" y="80963"/>
                  </a:cubicBezTo>
                  <a:lnTo>
                    <a:pt x="13240" y="83439"/>
                  </a:lnTo>
                  <a:cubicBezTo>
                    <a:pt x="23236" y="87356"/>
                    <a:pt x="33843" y="89484"/>
                    <a:pt x="44577" y="89726"/>
                  </a:cubicBezTo>
                  <a:cubicBezTo>
                    <a:pt x="56698" y="90216"/>
                    <a:pt x="68496" y="85744"/>
                    <a:pt x="77248" y="77343"/>
                  </a:cubicBezTo>
                  <a:cubicBezTo>
                    <a:pt x="92297" y="62389"/>
                    <a:pt x="93250" y="36576"/>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211" name="Vapaamuotoinen: Muoto 210">
              <a:extLst>
                <a:ext uri="{FF2B5EF4-FFF2-40B4-BE49-F238E27FC236}">
                  <a16:creationId xmlns:a16="http://schemas.microsoft.com/office/drawing/2014/main" id="{57317F51-A6BA-430A-B01B-BD7B55C3955B}"/>
                </a:ext>
              </a:extLst>
            </p:cNvPr>
            <p:cNvSpPr/>
            <p:nvPr/>
          </p:nvSpPr>
          <p:spPr>
            <a:xfrm>
              <a:off x="10179922" y="3178906"/>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343 h 95250"/>
                <a:gd name="connsiteX4" fmla="*/ 89567 w 95250"/>
                <a:gd name="connsiteY4" fmla="*/ 80963 h 95250"/>
                <a:gd name="connsiteX5" fmla="*/ 66231 w 95250"/>
                <a:gd name="connsiteY5" fmla="*/ 64389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054"/>
                    <a:pt x="29084" y="44005"/>
                    <a:pt x="32417" y="30575"/>
                  </a:cubicBezTo>
                  <a:cubicBezTo>
                    <a:pt x="26364" y="23153"/>
                    <a:pt x="20826" y="15324"/>
                    <a:pt x="15844" y="7144"/>
                  </a:cubicBezTo>
                  <a:cubicBezTo>
                    <a:pt x="3271" y="36386"/>
                    <a:pt x="4223" y="62294"/>
                    <a:pt x="19368" y="77343"/>
                  </a:cubicBezTo>
                  <a:cubicBezTo>
                    <a:pt x="34513" y="92392"/>
                    <a:pt x="60326" y="93440"/>
                    <a:pt x="89567" y="80963"/>
                  </a:cubicBezTo>
                  <a:cubicBezTo>
                    <a:pt x="81404" y="76001"/>
                    <a:pt x="73605" y="70462"/>
                    <a:pt x="66231" y="64389"/>
                  </a:cubicBezTo>
                  <a:cubicBezTo>
                    <a:pt x="52801" y="67818"/>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212" name="Vapaamuotoinen: Muoto 211">
              <a:extLst>
                <a:ext uri="{FF2B5EF4-FFF2-40B4-BE49-F238E27FC236}">
                  <a16:creationId xmlns:a16="http://schemas.microsoft.com/office/drawing/2014/main" id="{E5D05272-395F-4F9F-93A4-D8FDAC431BAB}"/>
                </a:ext>
              </a:extLst>
            </p:cNvPr>
            <p:cNvSpPr/>
            <p:nvPr/>
          </p:nvSpPr>
          <p:spPr>
            <a:xfrm>
              <a:off x="10180333" y="3070883"/>
              <a:ext cx="200025" cy="180975"/>
            </a:xfrm>
            <a:custGeom>
              <a:avLst/>
              <a:gdLst>
                <a:gd name="connsiteX0" fmla="*/ 178881 w 200025"/>
                <a:gd name="connsiteY0" fmla="*/ 108690 h 180975"/>
                <a:gd name="connsiteX1" fmla="*/ 184977 w 200025"/>
                <a:gd name="connsiteY1" fmla="*/ 19727 h 180975"/>
                <a:gd name="connsiteX2" fmla="*/ 102014 w 200025"/>
                <a:gd name="connsiteY2" fmla="*/ 22394 h 180975"/>
                <a:gd name="connsiteX3" fmla="*/ 18956 w 200025"/>
                <a:gd name="connsiteY3" fmla="*/ 19727 h 180975"/>
                <a:gd name="connsiteX4" fmla="*/ 24576 w 200025"/>
                <a:gd name="connsiteY4" fmla="*/ 107833 h 180975"/>
                <a:gd name="connsiteX5" fmla="*/ 56389 w 200025"/>
                <a:gd name="connsiteY5" fmla="*/ 148314 h 180975"/>
                <a:gd name="connsiteX6" fmla="*/ 95728 w 200025"/>
                <a:gd name="connsiteY6" fmla="*/ 179366 h 180975"/>
                <a:gd name="connsiteX7" fmla="*/ 97823 w 200025"/>
                <a:gd name="connsiteY7" fmla="*/ 180509 h 180975"/>
                <a:gd name="connsiteX8" fmla="*/ 100681 w 200025"/>
                <a:gd name="connsiteY8" fmla="*/ 181175 h 180975"/>
                <a:gd name="connsiteX9" fmla="*/ 102014 w 200025"/>
                <a:gd name="connsiteY9" fmla="*/ 181175 h 180975"/>
                <a:gd name="connsiteX10" fmla="*/ 107920 w 200025"/>
                <a:gd name="connsiteY10" fmla="*/ 179461 h 180975"/>
                <a:gd name="connsiteX11" fmla="*/ 147544 w 200025"/>
                <a:gd name="connsiteY11" fmla="*/ 148219 h 180975"/>
                <a:gd name="connsiteX12" fmla="*/ 178881 w 200025"/>
                <a:gd name="connsiteY12" fmla="*/ 108595 h 180975"/>
                <a:gd name="connsiteX13" fmla="*/ 102014 w 200025"/>
                <a:gd name="connsiteY13" fmla="*/ 155744 h 180975"/>
                <a:gd name="connsiteX14" fmla="*/ 72772 w 200025"/>
                <a:gd name="connsiteY14" fmla="*/ 131741 h 180975"/>
                <a:gd name="connsiteX15" fmla="*/ 44674 w 200025"/>
                <a:gd name="connsiteY15" fmla="*/ 95927 h 180975"/>
                <a:gd name="connsiteX16" fmla="*/ 35149 w 200025"/>
                <a:gd name="connsiteY16" fmla="*/ 36109 h 180975"/>
                <a:gd name="connsiteX17" fmla="*/ 51437 w 200025"/>
                <a:gd name="connsiteY17" fmla="*/ 30585 h 180975"/>
                <a:gd name="connsiteX18" fmla="*/ 96585 w 200025"/>
                <a:gd name="connsiteY18" fmla="*/ 46111 h 180975"/>
                <a:gd name="connsiteX19" fmla="*/ 96585 w 200025"/>
                <a:gd name="connsiteY19" fmla="*/ 46111 h 180975"/>
                <a:gd name="connsiteX20" fmla="*/ 111920 w 200025"/>
                <a:gd name="connsiteY20" fmla="*/ 56493 h 180975"/>
                <a:gd name="connsiteX21" fmla="*/ 111920 w 200025"/>
                <a:gd name="connsiteY21" fmla="*/ 56493 h 180975"/>
                <a:gd name="connsiteX22" fmla="*/ 124970 w 200025"/>
                <a:gd name="connsiteY22" fmla="*/ 67447 h 180975"/>
                <a:gd name="connsiteX23" fmla="*/ 126589 w 200025"/>
                <a:gd name="connsiteY23" fmla="*/ 68971 h 180975"/>
                <a:gd name="connsiteX24" fmla="*/ 127065 w 200025"/>
                <a:gd name="connsiteY24" fmla="*/ 69447 h 180975"/>
                <a:gd name="connsiteX25" fmla="*/ 130780 w 200025"/>
                <a:gd name="connsiteY25" fmla="*/ 73066 h 180975"/>
                <a:gd name="connsiteX26" fmla="*/ 147639 w 200025"/>
                <a:gd name="connsiteY26" fmla="*/ 92116 h 180975"/>
                <a:gd name="connsiteX27" fmla="*/ 148687 w 200025"/>
                <a:gd name="connsiteY27" fmla="*/ 90497 h 180975"/>
                <a:gd name="connsiteX28" fmla="*/ 158783 w 200025"/>
                <a:gd name="connsiteY28" fmla="*/ 68970 h 180975"/>
                <a:gd name="connsiteX29" fmla="*/ 147258 w 200025"/>
                <a:gd name="connsiteY29" fmla="*/ 56493 h 180975"/>
                <a:gd name="connsiteX30" fmla="*/ 145353 w 200025"/>
                <a:gd name="connsiteY30" fmla="*/ 54683 h 180975"/>
                <a:gd name="connsiteX31" fmla="*/ 141924 w 200025"/>
                <a:gd name="connsiteY31" fmla="*/ 51349 h 180975"/>
                <a:gd name="connsiteX32" fmla="*/ 140114 w 200025"/>
                <a:gd name="connsiteY32" fmla="*/ 49730 h 180975"/>
                <a:gd name="connsiteX33" fmla="*/ 135828 w 200025"/>
                <a:gd name="connsiteY33" fmla="*/ 45825 h 180975"/>
                <a:gd name="connsiteX34" fmla="*/ 135161 w 200025"/>
                <a:gd name="connsiteY34" fmla="*/ 45253 h 180975"/>
                <a:gd name="connsiteX35" fmla="*/ 135161 w 200025"/>
                <a:gd name="connsiteY35" fmla="*/ 45253 h 180975"/>
                <a:gd name="connsiteX36" fmla="*/ 124779 w 200025"/>
                <a:gd name="connsiteY36" fmla="*/ 36871 h 180975"/>
                <a:gd name="connsiteX37" fmla="*/ 168213 w 200025"/>
                <a:gd name="connsiteY37" fmla="*/ 35919 h 180975"/>
                <a:gd name="connsiteX38" fmla="*/ 158688 w 200025"/>
                <a:gd name="connsiteY38" fmla="*/ 96403 h 180975"/>
                <a:gd name="connsiteX39" fmla="*/ 130970 w 200025"/>
                <a:gd name="connsiteY39" fmla="*/ 131550 h 180975"/>
                <a:gd name="connsiteX40" fmla="*/ 101824 w 200025"/>
                <a:gd name="connsiteY40" fmla="*/ 155553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81" y="108690"/>
                  </a:moveTo>
                  <a:cubicBezTo>
                    <a:pt x="200788" y="72019"/>
                    <a:pt x="203170" y="37919"/>
                    <a:pt x="184977" y="19727"/>
                  </a:cubicBezTo>
                  <a:cubicBezTo>
                    <a:pt x="166784" y="1534"/>
                    <a:pt x="136304" y="3629"/>
                    <a:pt x="102014" y="22394"/>
                  </a:cubicBezTo>
                  <a:cubicBezTo>
                    <a:pt x="67629" y="3344"/>
                    <a:pt x="36196" y="2486"/>
                    <a:pt x="18956" y="19727"/>
                  </a:cubicBezTo>
                  <a:cubicBezTo>
                    <a:pt x="1716" y="36967"/>
                    <a:pt x="3145" y="71542"/>
                    <a:pt x="24576" y="107833"/>
                  </a:cubicBezTo>
                  <a:cubicBezTo>
                    <a:pt x="33443" y="122606"/>
                    <a:pt x="44131" y="136206"/>
                    <a:pt x="56389" y="148314"/>
                  </a:cubicBezTo>
                  <a:cubicBezTo>
                    <a:pt x="68137" y="160286"/>
                    <a:pt x="81355" y="170719"/>
                    <a:pt x="95728" y="179366"/>
                  </a:cubicBezTo>
                  <a:cubicBezTo>
                    <a:pt x="96372" y="179839"/>
                    <a:pt x="97077" y="180223"/>
                    <a:pt x="97823" y="180509"/>
                  </a:cubicBezTo>
                  <a:cubicBezTo>
                    <a:pt x="98753" y="180821"/>
                    <a:pt x="99709" y="181044"/>
                    <a:pt x="100681" y="181175"/>
                  </a:cubicBezTo>
                  <a:lnTo>
                    <a:pt x="102014" y="181175"/>
                  </a:lnTo>
                  <a:cubicBezTo>
                    <a:pt x="104105" y="181169"/>
                    <a:pt x="106151" y="180575"/>
                    <a:pt x="107920" y="179461"/>
                  </a:cubicBezTo>
                  <a:cubicBezTo>
                    <a:pt x="122366" y="170721"/>
                    <a:pt x="135675" y="160227"/>
                    <a:pt x="147544" y="148219"/>
                  </a:cubicBezTo>
                  <a:cubicBezTo>
                    <a:pt x="159559" y="136332"/>
                    <a:pt x="170082" y="123026"/>
                    <a:pt x="178881" y="108595"/>
                  </a:cubicBezTo>
                  <a:moveTo>
                    <a:pt x="102014" y="155744"/>
                  </a:moveTo>
                  <a:cubicBezTo>
                    <a:pt x="91488" y="148741"/>
                    <a:pt x="81692" y="140700"/>
                    <a:pt x="72772" y="131741"/>
                  </a:cubicBezTo>
                  <a:cubicBezTo>
                    <a:pt x="61956" y="121015"/>
                    <a:pt x="52517" y="108985"/>
                    <a:pt x="44674" y="95927"/>
                  </a:cubicBezTo>
                  <a:cubicBezTo>
                    <a:pt x="29243" y="69923"/>
                    <a:pt x="25624" y="45920"/>
                    <a:pt x="35149" y="36109"/>
                  </a:cubicBezTo>
                  <a:cubicBezTo>
                    <a:pt x="39626" y="32172"/>
                    <a:pt x="45488" y="30184"/>
                    <a:pt x="51437" y="30585"/>
                  </a:cubicBezTo>
                  <a:cubicBezTo>
                    <a:pt x="67541" y="31932"/>
                    <a:pt x="83058" y="37268"/>
                    <a:pt x="96585" y="46111"/>
                  </a:cubicBezTo>
                  <a:lnTo>
                    <a:pt x="96585" y="46111"/>
                  </a:lnTo>
                  <a:cubicBezTo>
                    <a:pt x="101538" y="49159"/>
                    <a:pt x="107158" y="52873"/>
                    <a:pt x="111920" y="56493"/>
                  </a:cubicBezTo>
                  <a:lnTo>
                    <a:pt x="111920" y="56493"/>
                  </a:lnTo>
                  <a:cubicBezTo>
                    <a:pt x="116302" y="59827"/>
                    <a:pt x="120683" y="63541"/>
                    <a:pt x="124970" y="67447"/>
                  </a:cubicBezTo>
                  <a:lnTo>
                    <a:pt x="126589" y="68971"/>
                  </a:lnTo>
                  <a:lnTo>
                    <a:pt x="127065" y="69447"/>
                  </a:lnTo>
                  <a:cubicBezTo>
                    <a:pt x="128373" y="70580"/>
                    <a:pt x="129613" y="71789"/>
                    <a:pt x="130780" y="73066"/>
                  </a:cubicBezTo>
                  <a:cubicBezTo>
                    <a:pt x="136807" y="79044"/>
                    <a:pt x="142439" y="85407"/>
                    <a:pt x="147639" y="92116"/>
                  </a:cubicBezTo>
                  <a:cubicBezTo>
                    <a:pt x="147933" y="91543"/>
                    <a:pt x="148284" y="91000"/>
                    <a:pt x="148687" y="90497"/>
                  </a:cubicBezTo>
                  <a:cubicBezTo>
                    <a:pt x="152791" y="83692"/>
                    <a:pt x="156175" y="76477"/>
                    <a:pt x="158783" y="68970"/>
                  </a:cubicBezTo>
                  <a:cubicBezTo>
                    <a:pt x="155164" y="64684"/>
                    <a:pt x="151354" y="60589"/>
                    <a:pt x="147258" y="56493"/>
                  </a:cubicBezTo>
                  <a:cubicBezTo>
                    <a:pt x="146670" y="55842"/>
                    <a:pt x="146033" y="55237"/>
                    <a:pt x="145353" y="54683"/>
                  </a:cubicBezTo>
                  <a:lnTo>
                    <a:pt x="141924" y="51349"/>
                  </a:lnTo>
                  <a:lnTo>
                    <a:pt x="140114" y="49730"/>
                  </a:lnTo>
                  <a:lnTo>
                    <a:pt x="135828" y="45825"/>
                  </a:lnTo>
                  <a:lnTo>
                    <a:pt x="135161" y="45253"/>
                  </a:lnTo>
                  <a:lnTo>
                    <a:pt x="135161" y="45253"/>
                  </a:lnTo>
                  <a:cubicBezTo>
                    <a:pt x="131732" y="42301"/>
                    <a:pt x="128303" y="39538"/>
                    <a:pt x="124779" y="36871"/>
                  </a:cubicBezTo>
                  <a:cubicBezTo>
                    <a:pt x="143829" y="28775"/>
                    <a:pt x="160498" y="28108"/>
                    <a:pt x="168213" y="35919"/>
                  </a:cubicBezTo>
                  <a:cubicBezTo>
                    <a:pt x="178214" y="45444"/>
                    <a:pt x="174309" y="70209"/>
                    <a:pt x="158688" y="96403"/>
                  </a:cubicBezTo>
                  <a:cubicBezTo>
                    <a:pt x="150931" y="109215"/>
                    <a:pt x="141621" y="121020"/>
                    <a:pt x="130970" y="131550"/>
                  </a:cubicBezTo>
                  <a:cubicBezTo>
                    <a:pt x="122064" y="140485"/>
                    <a:pt x="112301" y="148525"/>
                    <a:pt x="101824" y="155553"/>
                  </a:cubicBezTo>
                </a:path>
              </a:pathLst>
            </a:custGeom>
            <a:solidFill>
              <a:srgbClr val="FFFFFF"/>
            </a:solidFill>
            <a:ln w="9525" cap="flat">
              <a:noFill/>
              <a:prstDash val="solid"/>
              <a:miter/>
            </a:ln>
          </p:spPr>
          <p:txBody>
            <a:bodyPr rtlCol="0" anchor="ctr"/>
            <a:lstStyle/>
            <a:p>
              <a:endParaRPr lang="fi-FI"/>
            </a:p>
          </p:txBody>
        </p:sp>
        <p:sp>
          <p:nvSpPr>
            <p:cNvPr id="213" name="Vapaamuotoinen: Muoto 212">
              <a:extLst>
                <a:ext uri="{FF2B5EF4-FFF2-40B4-BE49-F238E27FC236}">
                  <a16:creationId xmlns:a16="http://schemas.microsoft.com/office/drawing/2014/main" id="{94F697DB-1BC6-4DCD-A18E-AF22D38CCDDB}"/>
                </a:ext>
              </a:extLst>
            </p:cNvPr>
            <p:cNvSpPr/>
            <p:nvPr/>
          </p:nvSpPr>
          <p:spPr>
            <a:xfrm>
              <a:off x="10499081" y="2852524"/>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3"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214" name="Vapaamuotoinen: Muoto 213">
              <a:extLst>
                <a:ext uri="{FF2B5EF4-FFF2-40B4-BE49-F238E27FC236}">
                  <a16:creationId xmlns:a16="http://schemas.microsoft.com/office/drawing/2014/main" id="{9829327C-236A-430B-A525-4AF49FECBD2F}"/>
                </a:ext>
              </a:extLst>
            </p:cNvPr>
            <p:cNvSpPr/>
            <p:nvPr/>
          </p:nvSpPr>
          <p:spPr>
            <a:xfrm>
              <a:off x="9957394" y="2850904"/>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0" y="98079"/>
                    <a:pt x="82184" y="98084"/>
                    <a:pt x="77792" y="93698"/>
                  </a:cubicBezTo>
                  <a:cubicBezTo>
                    <a:pt x="77788" y="93694"/>
                    <a:pt x="77784" y="93690"/>
                    <a:pt x="77780" y="93687"/>
                  </a:cubicBezTo>
                  <a:lnTo>
                    <a:pt x="10438" y="26345"/>
                  </a:lnTo>
                  <a:cubicBezTo>
                    <a:pt x="6046" y="21952"/>
                    <a:pt x="6046" y="14831"/>
                    <a:pt x="10438" y="10438"/>
                  </a:cubicBezTo>
                  <a:cubicBezTo>
                    <a:pt x="14831" y="6046"/>
                    <a:pt x="21952" y="6046"/>
                    <a:pt x="26345" y="10438"/>
                  </a:cubicBezTo>
                  <a:lnTo>
                    <a:pt x="93687" y="77780"/>
                  </a:lnTo>
                  <a:cubicBezTo>
                    <a:pt x="98079" y="82166"/>
                    <a:pt x="98084" y="89282"/>
                    <a:pt x="93698" y="93675"/>
                  </a:cubicBezTo>
                  <a:cubicBezTo>
                    <a:pt x="93694" y="93679"/>
                    <a:pt x="93690" y="93683"/>
                    <a:pt x="93687" y="93687"/>
                  </a:cubicBezTo>
                </a:path>
              </a:pathLst>
            </a:custGeom>
            <a:solidFill>
              <a:srgbClr val="FFFFFF"/>
            </a:solidFill>
            <a:ln w="9525" cap="flat">
              <a:noFill/>
              <a:prstDash val="solid"/>
              <a:miter/>
            </a:ln>
          </p:spPr>
          <p:txBody>
            <a:bodyPr rtlCol="0" anchor="ctr"/>
            <a:lstStyle/>
            <a:p>
              <a:endParaRPr lang="fi-FI"/>
            </a:p>
          </p:txBody>
        </p:sp>
        <p:sp>
          <p:nvSpPr>
            <p:cNvPr id="215" name="Vapaamuotoinen: Muoto 214">
              <a:extLst>
                <a:ext uri="{FF2B5EF4-FFF2-40B4-BE49-F238E27FC236}">
                  <a16:creationId xmlns:a16="http://schemas.microsoft.com/office/drawing/2014/main" id="{A6ADB043-B414-4EB5-BC1B-4F2ABB1F3671}"/>
                </a:ext>
              </a:extLst>
            </p:cNvPr>
            <p:cNvSpPr/>
            <p:nvPr/>
          </p:nvSpPr>
          <p:spPr>
            <a:xfrm>
              <a:off x="10500700" y="3394210"/>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0" y="98079"/>
                    <a:pt x="82184" y="98084"/>
                    <a:pt x="77792" y="93698"/>
                  </a:cubicBezTo>
                  <a:cubicBezTo>
                    <a:pt x="77788" y="93695"/>
                    <a:pt x="77784" y="93691"/>
                    <a:pt x="77780" y="93687"/>
                  </a:cubicBezTo>
                  <a:lnTo>
                    <a:pt x="10438" y="26345"/>
                  </a:lnTo>
                  <a:cubicBezTo>
                    <a:pt x="6046" y="21953"/>
                    <a:pt x="6046" y="14831"/>
                    <a:pt x="10438" y="10438"/>
                  </a:cubicBezTo>
                  <a:cubicBezTo>
                    <a:pt x="14831" y="6046"/>
                    <a:pt x="21952" y="6046"/>
                    <a:pt x="26345" y="10438"/>
                  </a:cubicBezTo>
                  <a:lnTo>
                    <a:pt x="93687" y="77780"/>
                  </a:lnTo>
                  <a:cubicBezTo>
                    <a:pt x="98079" y="82166"/>
                    <a:pt x="98084" y="89282"/>
                    <a:pt x="93698" y="93675"/>
                  </a:cubicBezTo>
                  <a:cubicBezTo>
                    <a:pt x="93694" y="93679"/>
                    <a:pt x="93690" y="93683"/>
                    <a:pt x="93687" y="93687"/>
                  </a:cubicBezTo>
                </a:path>
              </a:pathLst>
            </a:custGeom>
            <a:solidFill>
              <a:srgbClr val="FFFFFF"/>
            </a:solidFill>
            <a:ln w="9525" cap="flat">
              <a:noFill/>
              <a:prstDash val="solid"/>
              <a:miter/>
            </a:ln>
          </p:spPr>
          <p:txBody>
            <a:bodyPr rtlCol="0" anchor="ctr"/>
            <a:lstStyle/>
            <a:p>
              <a:endParaRPr lang="fi-FI"/>
            </a:p>
          </p:txBody>
        </p:sp>
        <p:sp>
          <p:nvSpPr>
            <p:cNvPr id="216" name="Vapaamuotoinen: Muoto 215">
              <a:extLst>
                <a:ext uri="{FF2B5EF4-FFF2-40B4-BE49-F238E27FC236}">
                  <a16:creationId xmlns:a16="http://schemas.microsoft.com/office/drawing/2014/main" id="{66C2CDF1-1E4E-4A2D-B977-115D496F38AF}"/>
                </a:ext>
              </a:extLst>
            </p:cNvPr>
            <p:cNvSpPr/>
            <p:nvPr/>
          </p:nvSpPr>
          <p:spPr>
            <a:xfrm>
              <a:off x="8869163" y="679681"/>
              <a:ext cx="95250" cy="95250"/>
            </a:xfrm>
            <a:custGeom>
              <a:avLst/>
              <a:gdLst>
                <a:gd name="connsiteX0" fmla="*/ 93687 w 95250"/>
                <a:gd name="connsiteY0" fmla="*/ 93591 h 95250"/>
                <a:gd name="connsiteX1" fmla="*/ 77791 w 95250"/>
                <a:gd name="connsiteY1" fmla="*/ 93603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685 h 95250"/>
                <a:gd name="connsiteX7" fmla="*/ 93698 w 95250"/>
                <a:gd name="connsiteY7" fmla="*/ 93580 h 95250"/>
                <a:gd name="connsiteX8" fmla="*/ 93687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00" y="97984"/>
                    <a:pt x="82184" y="97989"/>
                    <a:pt x="77791" y="93603"/>
                  </a:cubicBezTo>
                  <a:cubicBezTo>
                    <a:pt x="77787" y="93599"/>
                    <a:pt x="77784" y="93595"/>
                    <a:pt x="77780" y="93591"/>
                  </a:cubicBezTo>
                  <a:lnTo>
                    <a:pt x="10438" y="26345"/>
                  </a:lnTo>
                  <a:cubicBezTo>
                    <a:pt x="6046" y="21952"/>
                    <a:pt x="6046" y="14831"/>
                    <a:pt x="10438" y="10438"/>
                  </a:cubicBezTo>
                  <a:cubicBezTo>
                    <a:pt x="14831" y="6046"/>
                    <a:pt x="21952" y="6046"/>
                    <a:pt x="26345" y="10438"/>
                  </a:cubicBezTo>
                  <a:lnTo>
                    <a:pt x="93687" y="77685"/>
                  </a:lnTo>
                  <a:cubicBezTo>
                    <a:pt x="98079" y="82071"/>
                    <a:pt x="98084" y="89187"/>
                    <a:pt x="93698" y="93580"/>
                  </a:cubicBezTo>
                  <a:cubicBezTo>
                    <a:pt x="93694" y="93584"/>
                    <a:pt x="93690" y="93588"/>
                    <a:pt x="93687" y="93591"/>
                  </a:cubicBezTo>
                </a:path>
              </a:pathLst>
            </a:custGeom>
            <a:solidFill>
              <a:srgbClr val="FFFFFF"/>
            </a:solidFill>
            <a:ln w="9525" cap="flat">
              <a:noFill/>
              <a:prstDash val="solid"/>
              <a:miter/>
            </a:ln>
          </p:spPr>
          <p:txBody>
            <a:bodyPr rtlCol="0" anchor="ctr"/>
            <a:lstStyle/>
            <a:p>
              <a:endParaRPr lang="fi-FI"/>
            </a:p>
          </p:txBody>
        </p:sp>
        <p:sp>
          <p:nvSpPr>
            <p:cNvPr id="217" name="Vapaamuotoinen: Muoto 216">
              <a:extLst>
                <a:ext uri="{FF2B5EF4-FFF2-40B4-BE49-F238E27FC236}">
                  <a16:creationId xmlns:a16="http://schemas.microsoft.com/office/drawing/2014/main" id="{F8B40DFA-F406-476A-8F9F-E361D6E38F93}"/>
                </a:ext>
              </a:extLst>
            </p:cNvPr>
            <p:cNvSpPr/>
            <p:nvPr/>
          </p:nvSpPr>
          <p:spPr>
            <a:xfrm>
              <a:off x="9129823" y="937959"/>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957 w 57150"/>
                <a:gd name="connsiteY5" fmla="*/ 34957 h 57150"/>
                <a:gd name="connsiteX6" fmla="*/ 54007 w 57150"/>
                <a:gd name="connsiteY6" fmla="*/ 18383 h 57150"/>
                <a:gd name="connsiteX7" fmla="*/ 51911 w 57150"/>
                <a:gd name="connsiteY7" fmla="*/ 17240 h 57150"/>
                <a:gd name="connsiteX8" fmla="*/ 30766 w 57150"/>
                <a:gd name="connsiteY8" fmla="*/ 771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763"/>
                    <a:pt x="22574" y="14478"/>
                    <a:pt x="18669" y="18383"/>
                  </a:cubicBezTo>
                  <a:cubicBezTo>
                    <a:pt x="14764" y="22289"/>
                    <a:pt x="10763" y="26670"/>
                    <a:pt x="7144" y="30861"/>
                  </a:cubicBezTo>
                  <a:cubicBezTo>
                    <a:pt x="9579" y="38129"/>
                    <a:pt x="12771" y="45121"/>
                    <a:pt x="16669" y="51721"/>
                  </a:cubicBezTo>
                  <a:lnTo>
                    <a:pt x="18097" y="54007"/>
                  </a:lnTo>
                  <a:cubicBezTo>
                    <a:pt x="23298" y="47298"/>
                    <a:pt x="28930" y="40934"/>
                    <a:pt x="34957" y="34957"/>
                  </a:cubicBezTo>
                  <a:cubicBezTo>
                    <a:pt x="40931" y="29015"/>
                    <a:pt x="47295" y="23478"/>
                    <a:pt x="54007" y="18383"/>
                  </a:cubicBezTo>
                  <a:lnTo>
                    <a:pt x="51911" y="17240"/>
                  </a:lnTo>
                  <a:cubicBezTo>
                    <a:pt x="45204" y="13357"/>
                    <a:pt x="38119" y="10165"/>
                    <a:pt x="30766" y="7715"/>
                  </a:cubicBezTo>
                </a:path>
              </a:pathLst>
            </a:custGeom>
            <a:solidFill>
              <a:srgbClr val="FFFFFF"/>
            </a:solidFill>
            <a:ln w="9525" cap="flat">
              <a:noFill/>
              <a:prstDash val="solid"/>
              <a:miter/>
            </a:ln>
          </p:spPr>
          <p:txBody>
            <a:bodyPr rtlCol="0" anchor="ctr"/>
            <a:lstStyle/>
            <a:p>
              <a:endParaRPr lang="fi-FI"/>
            </a:p>
          </p:txBody>
        </p:sp>
        <p:sp>
          <p:nvSpPr>
            <p:cNvPr id="218" name="Vapaamuotoinen: Muoto 217">
              <a:extLst>
                <a:ext uri="{FF2B5EF4-FFF2-40B4-BE49-F238E27FC236}">
                  <a16:creationId xmlns:a16="http://schemas.microsoft.com/office/drawing/2014/main" id="{38735D16-92F2-4E89-BB9D-85AD18863A24}"/>
                </a:ext>
              </a:extLst>
            </p:cNvPr>
            <p:cNvSpPr/>
            <p:nvPr/>
          </p:nvSpPr>
          <p:spPr>
            <a:xfrm>
              <a:off x="9200117" y="1008063"/>
              <a:ext cx="95250" cy="95250"/>
            </a:xfrm>
            <a:custGeom>
              <a:avLst/>
              <a:gdLst>
                <a:gd name="connsiteX0" fmla="*/ 80677 w 95250"/>
                <a:gd name="connsiteY0" fmla="*/ 7144 h 95250"/>
                <a:gd name="connsiteX1" fmla="*/ 80677 w 95250"/>
                <a:gd name="connsiteY1" fmla="*/ 7144 h 95250"/>
                <a:gd name="connsiteX2" fmla="*/ 73247 w 95250"/>
                <a:gd name="connsiteY2" fmla="*/ 18478 h 95250"/>
                <a:gd name="connsiteX3" fmla="*/ 72580 w 95250"/>
                <a:gd name="connsiteY3" fmla="*/ 19526 h 95250"/>
                <a:gd name="connsiteX4" fmla="*/ 70104 w 95250"/>
                <a:gd name="connsiteY4" fmla="*/ 22765 h 95250"/>
                <a:gd name="connsiteX5" fmla="*/ 68389 w 95250"/>
                <a:gd name="connsiteY5" fmla="*/ 25146 h 95250"/>
                <a:gd name="connsiteX6" fmla="*/ 64294 w 95250"/>
                <a:gd name="connsiteY6" fmla="*/ 30480 h 95250"/>
                <a:gd name="connsiteX7" fmla="*/ 60770 w 95250"/>
                <a:gd name="connsiteY7" fmla="*/ 60865 h 95250"/>
                <a:gd name="connsiteX8" fmla="*/ 60770 w 95250"/>
                <a:gd name="connsiteY8" fmla="*/ 60865 h 95250"/>
                <a:gd name="connsiteX9" fmla="*/ 30385 w 95250"/>
                <a:gd name="connsiteY9" fmla="*/ 64294 h 95250"/>
                <a:gd name="connsiteX10" fmla="*/ 7144 w 95250"/>
                <a:gd name="connsiteY10" fmla="*/ 80867 h 95250"/>
                <a:gd name="connsiteX11" fmla="*/ 13240 w 95250"/>
                <a:gd name="connsiteY11" fmla="*/ 83344 h 95250"/>
                <a:gd name="connsiteX12" fmla="*/ 44577 w 95250"/>
                <a:gd name="connsiteY12" fmla="*/ 89630 h 95250"/>
                <a:gd name="connsiteX13" fmla="*/ 77248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8"/>
                  </a:cubicBezTo>
                  <a:lnTo>
                    <a:pt x="72580" y="19526"/>
                  </a:lnTo>
                  <a:lnTo>
                    <a:pt x="70104" y="22765"/>
                  </a:lnTo>
                  <a:lnTo>
                    <a:pt x="68389" y="25146"/>
                  </a:lnTo>
                  <a:lnTo>
                    <a:pt x="64294" y="30480"/>
                  </a:lnTo>
                  <a:cubicBezTo>
                    <a:pt x="67723" y="43910"/>
                    <a:pt x="66675" y="54959"/>
                    <a:pt x="60770" y="60865"/>
                  </a:cubicBezTo>
                  <a:lnTo>
                    <a:pt x="60770" y="60865"/>
                  </a:lnTo>
                  <a:cubicBezTo>
                    <a:pt x="54959" y="66580"/>
                    <a:pt x="44005" y="67723"/>
                    <a:pt x="30385" y="64294"/>
                  </a:cubicBezTo>
                  <a:cubicBezTo>
                    <a:pt x="23027" y="70344"/>
                    <a:pt x="15261" y="75881"/>
                    <a:pt x="7144" y="80867"/>
                  </a:cubicBezTo>
                  <a:lnTo>
                    <a:pt x="13240" y="83344"/>
                  </a:lnTo>
                  <a:cubicBezTo>
                    <a:pt x="23236" y="87261"/>
                    <a:pt x="33844" y="89389"/>
                    <a:pt x="44577" y="89630"/>
                  </a:cubicBezTo>
                  <a:cubicBezTo>
                    <a:pt x="56678" y="90102"/>
                    <a:pt x="68457" y="85672"/>
                    <a:pt x="77248" y="77343"/>
                  </a:cubicBezTo>
                  <a:cubicBezTo>
                    <a:pt x="92297" y="62294"/>
                    <a:pt x="93250"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219" name="Vapaamuotoinen: Muoto 218">
              <a:extLst>
                <a:ext uri="{FF2B5EF4-FFF2-40B4-BE49-F238E27FC236}">
                  <a16:creationId xmlns:a16="http://schemas.microsoft.com/office/drawing/2014/main" id="{B52D7E23-8338-4C6E-8DA8-5EAC3F5F7106}"/>
                </a:ext>
              </a:extLst>
            </p:cNvPr>
            <p:cNvSpPr/>
            <p:nvPr/>
          </p:nvSpPr>
          <p:spPr>
            <a:xfrm>
              <a:off x="9091691" y="1008063"/>
              <a:ext cx="95250" cy="95250"/>
            </a:xfrm>
            <a:custGeom>
              <a:avLst/>
              <a:gdLst>
                <a:gd name="connsiteX0" fmla="*/ 35846 w 95250"/>
                <a:gd name="connsiteY0" fmla="*/ 60484 h 95250"/>
                <a:gd name="connsiteX1" fmla="*/ 32417 w 95250"/>
                <a:gd name="connsiteY1" fmla="*/ 30099 h 95250"/>
                <a:gd name="connsiteX2" fmla="*/ 15844 w 95250"/>
                <a:gd name="connsiteY2" fmla="*/ 7144 h 95250"/>
                <a:gd name="connsiteX3" fmla="*/ 19368 w 95250"/>
                <a:gd name="connsiteY3" fmla="*/ 77438 h 95250"/>
                <a:gd name="connsiteX4" fmla="*/ 89472 w 95250"/>
                <a:gd name="connsiteY4" fmla="*/ 80963 h 95250"/>
                <a:gd name="connsiteX5" fmla="*/ 66231 w 95250"/>
                <a:gd name="connsiteY5" fmla="*/ 64294 h 95250"/>
                <a:gd name="connsiteX6" fmla="*/ 35846 w 95250"/>
                <a:gd name="connsiteY6" fmla="*/ 6077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484"/>
                  </a:moveTo>
                  <a:cubicBezTo>
                    <a:pt x="30036" y="54578"/>
                    <a:pt x="28988" y="43529"/>
                    <a:pt x="32417" y="30099"/>
                  </a:cubicBezTo>
                  <a:cubicBezTo>
                    <a:pt x="26381" y="22830"/>
                    <a:pt x="20844" y="15160"/>
                    <a:pt x="15844" y="7144"/>
                  </a:cubicBezTo>
                  <a:cubicBezTo>
                    <a:pt x="3271" y="36385"/>
                    <a:pt x="4223" y="62294"/>
                    <a:pt x="19368" y="77438"/>
                  </a:cubicBezTo>
                  <a:cubicBezTo>
                    <a:pt x="34513" y="92583"/>
                    <a:pt x="60326" y="93440"/>
                    <a:pt x="89472" y="80963"/>
                  </a:cubicBezTo>
                  <a:cubicBezTo>
                    <a:pt x="81372" y="75916"/>
                    <a:pt x="73608" y="70348"/>
                    <a:pt x="66231" y="64294"/>
                  </a:cubicBezTo>
                  <a:cubicBezTo>
                    <a:pt x="52801" y="67723"/>
                    <a:pt x="41752" y="66675"/>
                    <a:pt x="35846" y="60770"/>
                  </a:cubicBezTo>
                </a:path>
              </a:pathLst>
            </a:custGeom>
            <a:solidFill>
              <a:srgbClr val="FFFFFF"/>
            </a:solidFill>
            <a:ln w="9525" cap="flat">
              <a:noFill/>
              <a:prstDash val="solid"/>
              <a:miter/>
            </a:ln>
          </p:spPr>
          <p:txBody>
            <a:bodyPr rtlCol="0" anchor="ctr"/>
            <a:lstStyle/>
            <a:p>
              <a:endParaRPr lang="fi-FI"/>
            </a:p>
          </p:txBody>
        </p:sp>
        <p:sp>
          <p:nvSpPr>
            <p:cNvPr id="220" name="Vapaamuotoinen: Muoto 219">
              <a:extLst>
                <a:ext uri="{FF2B5EF4-FFF2-40B4-BE49-F238E27FC236}">
                  <a16:creationId xmlns:a16="http://schemas.microsoft.com/office/drawing/2014/main" id="{B36A93A4-44F7-4D01-87E3-DF3F325B3A52}"/>
                </a:ext>
              </a:extLst>
            </p:cNvPr>
            <p:cNvSpPr/>
            <p:nvPr/>
          </p:nvSpPr>
          <p:spPr>
            <a:xfrm>
              <a:off x="9092388" y="899597"/>
              <a:ext cx="200025" cy="180975"/>
            </a:xfrm>
            <a:custGeom>
              <a:avLst/>
              <a:gdLst>
                <a:gd name="connsiteX0" fmla="*/ 178881 w 200025"/>
                <a:gd name="connsiteY0" fmla="*/ 108657 h 180975"/>
                <a:gd name="connsiteX1" fmla="*/ 184977 w 200025"/>
                <a:gd name="connsiteY1" fmla="*/ 19693 h 180975"/>
                <a:gd name="connsiteX2" fmla="*/ 102014 w 200025"/>
                <a:gd name="connsiteY2" fmla="*/ 22360 h 180975"/>
                <a:gd name="connsiteX3" fmla="*/ 18956 w 200025"/>
                <a:gd name="connsiteY3" fmla="*/ 19693 h 180975"/>
                <a:gd name="connsiteX4" fmla="*/ 24576 w 200025"/>
                <a:gd name="connsiteY4" fmla="*/ 107895 h 180975"/>
                <a:gd name="connsiteX5" fmla="*/ 56389 w 200025"/>
                <a:gd name="connsiteY5" fmla="*/ 148281 h 180975"/>
                <a:gd name="connsiteX6" fmla="*/ 95728 w 200025"/>
                <a:gd name="connsiteY6" fmla="*/ 179428 h 180975"/>
                <a:gd name="connsiteX7" fmla="*/ 97823 w 200025"/>
                <a:gd name="connsiteY7" fmla="*/ 180475 h 180975"/>
                <a:gd name="connsiteX8" fmla="*/ 100681 w 200025"/>
                <a:gd name="connsiteY8" fmla="*/ 181142 h 180975"/>
                <a:gd name="connsiteX9" fmla="*/ 102014 w 200025"/>
                <a:gd name="connsiteY9" fmla="*/ 181142 h 180975"/>
                <a:gd name="connsiteX10" fmla="*/ 107920 w 200025"/>
                <a:gd name="connsiteY10" fmla="*/ 179523 h 180975"/>
                <a:gd name="connsiteX11" fmla="*/ 178881 w 200025"/>
                <a:gd name="connsiteY11" fmla="*/ 108657 h 180975"/>
                <a:gd name="connsiteX12" fmla="*/ 102014 w 200025"/>
                <a:gd name="connsiteY12" fmla="*/ 155806 h 180975"/>
                <a:gd name="connsiteX13" fmla="*/ 44864 w 200025"/>
                <a:gd name="connsiteY13" fmla="*/ 95989 h 180975"/>
                <a:gd name="connsiteX14" fmla="*/ 35339 w 200025"/>
                <a:gd name="connsiteY14" fmla="*/ 36172 h 180975"/>
                <a:gd name="connsiteX15" fmla="*/ 51627 w 200025"/>
                <a:gd name="connsiteY15" fmla="*/ 30647 h 180975"/>
                <a:gd name="connsiteX16" fmla="*/ 96775 w 200025"/>
                <a:gd name="connsiteY16" fmla="*/ 46268 h 180975"/>
                <a:gd name="connsiteX17" fmla="*/ 96776 w 200025"/>
                <a:gd name="connsiteY17" fmla="*/ 46268 h 180975"/>
                <a:gd name="connsiteX18" fmla="*/ 112206 w 200025"/>
                <a:gd name="connsiteY18" fmla="*/ 56650 h 180975"/>
                <a:gd name="connsiteX19" fmla="*/ 112206 w 200025"/>
                <a:gd name="connsiteY19" fmla="*/ 56650 h 180975"/>
                <a:gd name="connsiteX20" fmla="*/ 125255 w 200025"/>
                <a:gd name="connsiteY20" fmla="*/ 67604 h 180975"/>
                <a:gd name="connsiteX21" fmla="*/ 126875 w 200025"/>
                <a:gd name="connsiteY21" fmla="*/ 69128 h 180975"/>
                <a:gd name="connsiteX22" fmla="*/ 127351 w 200025"/>
                <a:gd name="connsiteY22" fmla="*/ 69604 h 180975"/>
                <a:gd name="connsiteX23" fmla="*/ 131066 w 200025"/>
                <a:gd name="connsiteY23" fmla="*/ 73224 h 180975"/>
                <a:gd name="connsiteX24" fmla="*/ 147925 w 200025"/>
                <a:gd name="connsiteY24" fmla="*/ 92274 h 180975"/>
                <a:gd name="connsiteX25" fmla="*/ 148972 w 200025"/>
                <a:gd name="connsiteY25" fmla="*/ 90655 h 180975"/>
                <a:gd name="connsiteX26" fmla="*/ 159069 w 200025"/>
                <a:gd name="connsiteY26" fmla="*/ 69128 h 180975"/>
                <a:gd name="connsiteX27" fmla="*/ 147544 w 200025"/>
                <a:gd name="connsiteY27" fmla="*/ 56650 h 180975"/>
                <a:gd name="connsiteX28" fmla="*/ 145639 w 200025"/>
                <a:gd name="connsiteY28" fmla="*/ 54841 h 180975"/>
                <a:gd name="connsiteX29" fmla="*/ 142210 w 200025"/>
                <a:gd name="connsiteY29" fmla="*/ 51507 h 180975"/>
                <a:gd name="connsiteX30" fmla="*/ 140400 w 200025"/>
                <a:gd name="connsiteY30" fmla="*/ 49888 h 180975"/>
                <a:gd name="connsiteX31" fmla="*/ 136114 w 200025"/>
                <a:gd name="connsiteY31" fmla="*/ 45982 h 180975"/>
                <a:gd name="connsiteX32" fmla="*/ 135447 w 200025"/>
                <a:gd name="connsiteY32" fmla="*/ 45411 h 180975"/>
                <a:gd name="connsiteX33" fmla="*/ 135447 w 200025"/>
                <a:gd name="connsiteY33" fmla="*/ 45411 h 180975"/>
                <a:gd name="connsiteX34" fmla="*/ 125065 w 200025"/>
                <a:gd name="connsiteY34" fmla="*/ 37029 h 180975"/>
                <a:gd name="connsiteX35" fmla="*/ 168499 w 200025"/>
                <a:gd name="connsiteY35" fmla="*/ 36076 h 180975"/>
                <a:gd name="connsiteX36" fmla="*/ 158974 w 200025"/>
                <a:gd name="connsiteY36" fmla="*/ 96655 h 180975"/>
                <a:gd name="connsiteX37" fmla="*/ 131256 w 200025"/>
                <a:gd name="connsiteY37" fmla="*/ 131898 h 180975"/>
                <a:gd name="connsiteX38" fmla="*/ 102110 w 200025"/>
                <a:gd name="connsiteY38" fmla="*/ 15580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881" y="108657"/>
                  </a:moveTo>
                  <a:cubicBezTo>
                    <a:pt x="200788" y="71986"/>
                    <a:pt x="203170" y="37886"/>
                    <a:pt x="184977" y="19693"/>
                  </a:cubicBezTo>
                  <a:cubicBezTo>
                    <a:pt x="166784" y="1501"/>
                    <a:pt x="136304" y="3691"/>
                    <a:pt x="102014" y="22360"/>
                  </a:cubicBezTo>
                  <a:cubicBezTo>
                    <a:pt x="67629" y="3310"/>
                    <a:pt x="36196" y="2453"/>
                    <a:pt x="18956" y="19693"/>
                  </a:cubicBezTo>
                  <a:cubicBezTo>
                    <a:pt x="1716" y="36934"/>
                    <a:pt x="3145" y="71509"/>
                    <a:pt x="24576" y="107895"/>
                  </a:cubicBezTo>
                  <a:cubicBezTo>
                    <a:pt x="33469" y="122621"/>
                    <a:pt x="44155" y="136187"/>
                    <a:pt x="56389" y="148281"/>
                  </a:cubicBezTo>
                  <a:cubicBezTo>
                    <a:pt x="68161" y="160253"/>
                    <a:pt x="81375" y="170715"/>
                    <a:pt x="95728" y="179428"/>
                  </a:cubicBezTo>
                  <a:lnTo>
                    <a:pt x="97823" y="180475"/>
                  </a:lnTo>
                  <a:cubicBezTo>
                    <a:pt x="98739" y="180832"/>
                    <a:pt x="99702" y="181056"/>
                    <a:pt x="100681" y="181142"/>
                  </a:cubicBezTo>
                  <a:lnTo>
                    <a:pt x="102014" y="181142"/>
                  </a:lnTo>
                  <a:cubicBezTo>
                    <a:pt x="104090" y="181122"/>
                    <a:pt x="106124" y="180564"/>
                    <a:pt x="107920" y="179523"/>
                  </a:cubicBezTo>
                  <a:cubicBezTo>
                    <a:pt x="136765" y="161744"/>
                    <a:pt x="161063" y="137478"/>
                    <a:pt x="178881" y="108657"/>
                  </a:cubicBezTo>
                  <a:moveTo>
                    <a:pt x="102014" y="155806"/>
                  </a:moveTo>
                  <a:cubicBezTo>
                    <a:pt x="78772" y="140342"/>
                    <a:pt x="59252" y="119912"/>
                    <a:pt x="44864" y="95989"/>
                  </a:cubicBezTo>
                  <a:cubicBezTo>
                    <a:pt x="29434" y="70081"/>
                    <a:pt x="25814" y="45982"/>
                    <a:pt x="35339" y="36172"/>
                  </a:cubicBezTo>
                  <a:cubicBezTo>
                    <a:pt x="39816" y="32234"/>
                    <a:pt x="45679" y="30246"/>
                    <a:pt x="51627" y="30647"/>
                  </a:cubicBezTo>
                  <a:cubicBezTo>
                    <a:pt x="67748" y="31987"/>
                    <a:pt x="83273" y="37359"/>
                    <a:pt x="96775" y="46268"/>
                  </a:cubicBezTo>
                  <a:lnTo>
                    <a:pt x="96776" y="46268"/>
                  </a:lnTo>
                  <a:cubicBezTo>
                    <a:pt x="102122" y="49417"/>
                    <a:pt x="107275" y="52884"/>
                    <a:pt x="112206" y="56650"/>
                  </a:cubicBezTo>
                  <a:lnTo>
                    <a:pt x="112206" y="56650"/>
                  </a:lnTo>
                  <a:cubicBezTo>
                    <a:pt x="116588" y="60079"/>
                    <a:pt x="120969" y="63699"/>
                    <a:pt x="125255" y="67604"/>
                  </a:cubicBezTo>
                  <a:lnTo>
                    <a:pt x="126875" y="69128"/>
                  </a:lnTo>
                  <a:lnTo>
                    <a:pt x="127351" y="69604"/>
                  </a:lnTo>
                  <a:cubicBezTo>
                    <a:pt x="128684" y="70843"/>
                    <a:pt x="129922" y="71986"/>
                    <a:pt x="131066" y="73224"/>
                  </a:cubicBezTo>
                  <a:cubicBezTo>
                    <a:pt x="137093" y="79201"/>
                    <a:pt x="142724" y="85565"/>
                    <a:pt x="147925" y="92274"/>
                  </a:cubicBezTo>
                  <a:cubicBezTo>
                    <a:pt x="148240" y="91713"/>
                    <a:pt x="148590" y="91172"/>
                    <a:pt x="148972" y="90655"/>
                  </a:cubicBezTo>
                  <a:cubicBezTo>
                    <a:pt x="153097" y="83860"/>
                    <a:pt x="156482" y="76644"/>
                    <a:pt x="159069" y="69128"/>
                  </a:cubicBezTo>
                  <a:cubicBezTo>
                    <a:pt x="155450" y="64937"/>
                    <a:pt x="151640" y="60746"/>
                    <a:pt x="147544" y="56650"/>
                  </a:cubicBezTo>
                  <a:lnTo>
                    <a:pt x="145639" y="54841"/>
                  </a:lnTo>
                  <a:lnTo>
                    <a:pt x="142210" y="51507"/>
                  </a:lnTo>
                  <a:lnTo>
                    <a:pt x="140400" y="49888"/>
                  </a:lnTo>
                  <a:lnTo>
                    <a:pt x="136114" y="45982"/>
                  </a:lnTo>
                  <a:lnTo>
                    <a:pt x="135447" y="45411"/>
                  </a:lnTo>
                  <a:lnTo>
                    <a:pt x="135447" y="45411"/>
                  </a:lnTo>
                  <a:cubicBezTo>
                    <a:pt x="132018" y="42458"/>
                    <a:pt x="128589" y="39696"/>
                    <a:pt x="125065" y="37029"/>
                  </a:cubicBezTo>
                  <a:cubicBezTo>
                    <a:pt x="144115" y="28933"/>
                    <a:pt x="160784" y="28266"/>
                    <a:pt x="168499" y="36076"/>
                  </a:cubicBezTo>
                  <a:cubicBezTo>
                    <a:pt x="178500" y="46078"/>
                    <a:pt x="174595" y="70366"/>
                    <a:pt x="158974" y="96655"/>
                  </a:cubicBezTo>
                  <a:cubicBezTo>
                    <a:pt x="151175" y="109467"/>
                    <a:pt x="141869" y="121299"/>
                    <a:pt x="131256" y="131898"/>
                  </a:cubicBezTo>
                  <a:cubicBezTo>
                    <a:pt x="122348" y="140804"/>
                    <a:pt x="112586" y="148812"/>
                    <a:pt x="102110" y="155806"/>
                  </a:cubicBezTo>
                </a:path>
              </a:pathLst>
            </a:custGeom>
            <a:solidFill>
              <a:srgbClr val="FFFFFF"/>
            </a:solidFill>
            <a:ln w="9525" cap="flat">
              <a:noFill/>
              <a:prstDash val="solid"/>
              <a:miter/>
            </a:ln>
          </p:spPr>
          <p:txBody>
            <a:bodyPr rtlCol="0" anchor="ctr"/>
            <a:lstStyle/>
            <a:p>
              <a:endParaRPr lang="fi-FI"/>
            </a:p>
          </p:txBody>
        </p:sp>
        <p:sp>
          <p:nvSpPr>
            <p:cNvPr id="221" name="Vapaamuotoinen: Muoto 220">
              <a:extLst>
                <a:ext uri="{FF2B5EF4-FFF2-40B4-BE49-F238E27FC236}">
                  <a16:creationId xmlns:a16="http://schemas.microsoft.com/office/drawing/2014/main" id="{B0B08410-D578-4531-A3C9-2490E8DB7024}"/>
                </a:ext>
              </a:extLst>
            </p:cNvPr>
            <p:cNvSpPr/>
            <p:nvPr/>
          </p:nvSpPr>
          <p:spPr>
            <a:xfrm>
              <a:off x="9410850" y="680919"/>
              <a:ext cx="95250" cy="95250"/>
            </a:xfrm>
            <a:custGeom>
              <a:avLst/>
              <a:gdLst>
                <a:gd name="connsiteX0" fmla="*/ 93687 w 95250"/>
                <a:gd name="connsiteY0" fmla="*/ 26631 h 95250"/>
                <a:gd name="connsiteX1" fmla="*/ 26345 w 95250"/>
                <a:gd name="connsiteY1" fmla="*/ 93972 h 95250"/>
                <a:gd name="connsiteX2" fmla="*/ 10438 w 95250"/>
                <a:gd name="connsiteY2" fmla="*/ 93972 h 95250"/>
                <a:gd name="connsiteX3" fmla="*/ 10438 w 95250"/>
                <a:gd name="connsiteY3" fmla="*/ 78066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631"/>
                  </a:moveTo>
                  <a:lnTo>
                    <a:pt x="26345" y="93972"/>
                  </a:lnTo>
                  <a:cubicBezTo>
                    <a:pt x="21953" y="98365"/>
                    <a:pt x="14831" y="98365"/>
                    <a:pt x="10438" y="93972"/>
                  </a:cubicBezTo>
                  <a:cubicBezTo>
                    <a:pt x="6046" y="89580"/>
                    <a:pt x="6046" y="82458"/>
                    <a:pt x="10438" y="78066"/>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222" name="Vapaamuotoinen: Muoto 221">
              <a:extLst>
                <a:ext uri="{FF2B5EF4-FFF2-40B4-BE49-F238E27FC236}">
                  <a16:creationId xmlns:a16="http://schemas.microsoft.com/office/drawing/2014/main" id="{F13D7AEC-3A6E-41B9-A96E-973A0663017A}"/>
                </a:ext>
              </a:extLst>
            </p:cNvPr>
            <p:cNvSpPr/>
            <p:nvPr/>
          </p:nvSpPr>
          <p:spPr>
            <a:xfrm>
              <a:off x="9413009" y="1223482"/>
              <a:ext cx="95250" cy="95250"/>
            </a:xfrm>
            <a:custGeom>
              <a:avLst/>
              <a:gdLst>
                <a:gd name="connsiteX0" fmla="*/ 93147 w 95250"/>
                <a:gd name="connsiteY0" fmla="*/ 93096 h 95250"/>
                <a:gd name="connsiteX1" fmla="*/ 77252 w 95250"/>
                <a:gd name="connsiteY1" fmla="*/ 93107 h 95250"/>
                <a:gd name="connsiteX2" fmla="*/ 77240 w 95250"/>
                <a:gd name="connsiteY2" fmla="*/ 93096 h 95250"/>
                <a:gd name="connsiteX3" fmla="*/ 9898 w 95250"/>
                <a:gd name="connsiteY3" fmla="*/ 25754 h 95250"/>
                <a:gd name="connsiteX4" fmla="*/ 11013 w 95250"/>
                <a:gd name="connsiteY4" fmla="*/ 9898 h 95250"/>
                <a:gd name="connsiteX5" fmla="*/ 25805 w 95250"/>
                <a:gd name="connsiteY5" fmla="*/ 9942 h 95250"/>
                <a:gd name="connsiteX6" fmla="*/ 93147 w 95250"/>
                <a:gd name="connsiteY6" fmla="*/ 77475 h 95250"/>
                <a:gd name="connsiteX7" fmla="*/ 93158 w 95250"/>
                <a:gd name="connsiteY7" fmla="*/ 93370 h 95250"/>
                <a:gd name="connsiteX8" fmla="*/ 93147 w 95250"/>
                <a:gd name="connsiteY8" fmla="*/ 933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147" y="93096"/>
                  </a:moveTo>
                  <a:cubicBezTo>
                    <a:pt x="88760" y="97488"/>
                    <a:pt x="81644" y="97493"/>
                    <a:pt x="77252" y="93107"/>
                  </a:cubicBezTo>
                  <a:cubicBezTo>
                    <a:pt x="77248" y="93103"/>
                    <a:pt x="77244" y="93100"/>
                    <a:pt x="77240" y="93096"/>
                  </a:cubicBezTo>
                  <a:lnTo>
                    <a:pt x="9898" y="25754"/>
                  </a:lnTo>
                  <a:cubicBezTo>
                    <a:pt x="5827" y="21068"/>
                    <a:pt x="6327" y="13969"/>
                    <a:pt x="11013" y="9898"/>
                  </a:cubicBezTo>
                  <a:cubicBezTo>
                    <a:pt x="15260" y="6209"/>
                    <a:pt x="21580" y="6228"/>
                    <a:pt x="25805" y="9942"/>
                  </a:cubicBezTo>
                  <a:lnTo>
                    <a:pt x="93147" y="77475"/>
                  </a:lnTo>
                  <a:cubicBezTo>
                    <a:pt x="97539" y="81861"/>
                    <a:pt x="97544" y="88977"/>
                    <a:pt x="93158" y="93370"/>
                  </a:cubicBezTo>
                  <a:cubicBezTo>
                    <a:pt x="93154" y="93374"/>
                    <a:pt x="93150" y="93377"/>
                    <a:pt x="93147" y="93381"/>
                  </a:cubicBezTo>
                </a:path>
              </a:pathLst>
            </a:custGeom>
            <a:solidFill>
              <a:srgbClr val="FFFFFF"/>
            </a:solidFill>
            <a:ln w="9525" cap="flat">
              <a:noFill/>
              <a:prstDash val="solid"/>
              <a:miter/>
            </a:ln>
          </p:spPr>
          <p:txBody>
            <a:bodyPr rtlCol="0" anchor="ctr"/>
            <a:lstStyle/>
            <a:p>
              <a:endParaRPr lang="fi-FI"/>
            </a:p>
          </p:txBody>
        </p:sp>
        <p:sp>
          <p:nvSpPr>
            <p:cNvPr id="223" name="Vapaamuotoinen: Muoto 222">
              <a:extLst>
                <a:ext uri="{FF2B5EF4-FFF2-40B4-BE49-F238E27FC236}">
                  <a16:creationId xmlns:a16="http://schemas.microsoft.com/office/drawing/2014/main" id="{FA6BA64E-8F6B-4B98-AE24-76EBEE93FBBB}"/>
                </a:ext>
              </a:extLst>
            </p:cNvPr>
            <p:cNvSpPr/>
            <p:nvPr/>
          </p:nvSpPr>
          <p:spPr>
            <a:xfrm>
              <a:off x="9678558" y="1476026"/>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861 w 57150"/>
                <a:gd name="connsiteY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763"/>
                    <a:pt x="22670" y="14478"/>
                    <a:pt x="18669" y="18383"/>
                  </a:cubicBezTo>
                  <a:cubicBezTo>
                    <a:pt x="14668" y="22289"/>
                    <a:pt x="10763" y="26670"/>
                    <a:pt x="7144" y="30861"/>
                  </a:cubicBezTo>
                  <a:cubicBezTo>
                    <a:pt x="9626" y="38110"/>
                    <a:pt x="12817" y="45097"/>
                    <a:pt x="16669" y="51721"/>
                  </a:cubicBezTo>
                  <a:lnTo>
                    <a:pt x="18097" y="54007"/>
                  </a:lnTo>
                  <a:cubicBezTo>
                    <a:pt x="23265" y="47299"/>
                    <a:pt x="28865" y="40935"/>
                    <a:pt x="34862" y="34957"/>
                  </a:cubicBezTo>
                  <a:cubicBezTo>
                    <a:pt x="40838" y="29017"/>
                    <a:pt x="47202" y="23480"/>
                    <a:pt x="53912" y="18383"/>
                  </a:cubicBezTo>
                  <a:lnTo>
                    <a:pt x="51816" y="17240"/>
                  </a:lnTo>
                  <a:cubicBezTo>
                    <a:pt x="45184" y="13187"/>
                    <a:pt x="38164" y="9805"/>
                    <a:pt x="30861" y="7144"/>
                  </a:cubicBezTo>
                </a:path>
              </a:pathLst>
            </a:custGeom>
            <a:solidFill>
              <a:srgbClr val="FFFFFF"/>
            </a:solidFill>
            <a:ln w="9525" cap="flat">
              <a:noFill/>
              <a:prstDash val="solid"/>
              <a:miter/>
            </a:ln>
          </p:spPr>
          <p:txBody>
            <a:bodyPr rtlCol="0" anchor="ctr"/>
            <a:lstStyle/>
            <a:p>
              <a:endParaRPr lang="fi-FI"/>
            </a:p>
          </p:txBody>
        </p:sp>
        <p:sp>
          <p:nvSpPr>
            <p:cNvPr id="224" name="Vapaamuotoinen: Muoto 223">
              <a:extLst>
                <a:ext uri="{FF2B5EF4-FFF2-40B4-BE49-F238E27FC236}">
                  <a16:creationId xmlns:a16="http://schemas.microsoft.com/office/drawing/2014/main" id="{3ABF86B0-1789-49FB-92D5-EBAE47207508}"/>
                </a:ext>
              </a:extLst>
            </p:cNvPr>
            <p:cNvSpPr/>
            <p:nvPr/>
          </p:nvSpPr>
          <p:spPr>
            <a:xfrm>
              <a:off x="9748471" y="1545940"/>
              <a:ext cx="95250" cy="95250"/>
            </a:xfrm>
            <a:custGeom>
              <a:avLst/>
              <a:gdLst>
                <a:gd name="connsiteX0" fmla="*/ 80677 w 95250"/>
                <a:gd name="connsiteY0" fmla="*/ 7144 h 95250"/>
                <a:gd name="connsiteX1" fmla="*/ 80677 w 95250"/>
                <a:gd name="connsiteY1" fmla="*/ 7144 h 95250"/>
                <a:gd name="connsiteX2" fmla="*/ 73248 w 95250"/>
                <a:gd name="connsiteY2" fmla="*/ 18479 h 95250"/>
                <a:gd name="connsiteX3" fmla="*/ 72485 w 95250"/>
                <a:gd name="connsiteY3" fmla="*/ 19526 h 95250"/>
                <a:gd name="connsiteX4" fmla="*/ 70104 w 95250"/>
                <a:gd name="connsiteY4" fmla="*/ 22765 h 95250"/>
                <a:gd name="connsiteX5" fmla="*/ 68390 w 95250"/>
                <a:gd name="connsiteY5" fmla="*/ 25146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389 h 95250"/>
                <a:gd name="connsiteX10" fmla="*/ 7144 w 95250"/>
                <a:gd name="connsiteY10" fmla="*/ 80867 h 95250"/>
                <a:gd name="connsiteX11" fmla="*/ 13335 w 95250"/>
                <a:gd name="connsiteY11" fmla="*/ 83344 h 95250"/>
                <a:gd name="connsiteX12" fmla="*/ 44673 w 95250"/>
                <a:gd name="connsiteY12" fmla="*/ 89630 h 95250"/>
                <a:gd name="connsiteX13" fmla="*/ 77343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5" y="14764"/>
                    <a:pt x="73248" y="18479"/>
                  </a:cubicBezTo>
                  <a:lnTo>
                    <a:pt x="72485" y="19526"/>
                  </a:lnTo>
                  <a:cubicBezTo>
                    <a:pt x="71724" y="20669"/>
                    <a:pt x="70961" y="21717"/>
                    <a:pt x="70104" y="22765"/>
                  </a:cubicBezTo>
                  <a:lnTo>
                    <a:pt x="68390" y="25146"/>
                  </a:lnTo>
                  <a:cubicBezTo>
                    <a:pt x="67056" y="26956"/>
                    <a:pt x="65627" y="28670"/>
                    <a:pt x="64199" y="30480"/>
                  </a:cubicBezTo>
                  <a:cubicBezTo>
                    <a:pt x="67628" y="43910"/>
                    <a:pt x="66675" y="54959"/>
                    <a:pt x="60770" y="60865"/>
                  </a:cubicBezTo>
                  <a:lnTo>
                    <a:pt x="60770" y="60865"/>
                  </a:lnTo>
                  <a:cubicBezTo>
                    <a:pt x="55055" y="66580"/>
                    <a:pt x="44006" y="67723"/>
                    <a:pt x="30480" y="64389"/>
                  </a:cubicBezTo>
                  <a:cubicBezTo>
                    <a:pt x="23081" y="70401"/>
                    <a:pt x="15285" y="75906"/>
                    <a:pt x="7144" y="80867"/>
                  </a:cubicBezTo>
                  <a:lnTo>
                    <a:pt x="13335" y="83344"/>
                  </a:lnTo>
                  <a:cubicBezTo>
                    <a:pt x="23329" y="87270"/>
                    <a:pt x="33938" y="89399"/>
                    <a:pt x="44673" y="89630"/>
                  </a:cubicBezTo>
                  <a:cubicBezTo>
                    <a:pt x="56772" y="90091"/>
                    <a:pt x="68546" y="85662"/>
                    <a:pt x="77343" y="77343"/>
                  </a:cubicBezTo>
                  <a:cubicBezTo>
                    <a:pt x="92298" y="62294"/>
                    <a:pt x="93345"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225" name="Vapaamuotoinen: Muoto 224">
              <a:extLst>
                <a:ext uri="{FF2B5EF4-FFF2-40B4-BE49-F238E27FC236}">
                  <a16:creationId xmlns:a16="http://schemas.microsoft.com/office/drawing/2014/main" id="{F71864AC-8029-4AD9-9783-CAFCC6B367DB}"/>
                </a:ext>
              </a:extLst>
            </p:cNvPr>
            <p:cNvSpPr/>
            <p:nvPr/>
          </p:nvSpPr>
          <p:spPr>
            <a:xfrm>
              <a:off x="9640235" y="1545654"/>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054"/>
                    <a:pt x="28988" y="44005"/>
                    <a:pt x="32417" y="30575"/>
                  </a:cubicBezTo>
                  <a:cubicBezTo>
                    <a:pt x="26364" y="23153"/>
                    <a:pt x="20826" y="15324"/>
                    <a:pt x="15844" y="7144"/>
                  </a:cubicBezTo>
                  <a:cubicBezTo>
                    <a:pt x="3271" y="36385"/>
                    <a:pt x="4223" y="62294"/>
                    <a:pt x="19368" y="77438"/>
                  </a:cubicBezTo>
                  <a:cubicBezTo>
                    <a:pt x="34513" y="92583"/>
                    <a:pt x="60230" y="93440"/>
                    <a:pt x="89472" y="80963"/>
                  </a:cubicBezTo>
                  <a:cubicBezTo>
                    <a:pt x="81361" y="75955"/>
                    <a:pt x="73568" y="70452"/>
                    <a:pt x="66136" y="64484"/>
                  </a:cubicBezTo>
                  <a:cubicBezTo>
                    <a:pt x="52705"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226" name="Vapaamuotoinen: Muoto 225">
              <a:extLst>
                <a:ext uri="{FF2B5EF4-FFF2-40B4-BE49-F238E27FC236}">
                  <a16:creationId xmlns:a16="http://schemas.microsoft.com/office/drawing/2014/main" id="{E9AD1348-BD43-4427-AD42-4838CCF8EE97}"/>
                </a:ext>
              </a:extLst>
            </p:cNvPr>
            <p:cNvSpPr/>
            <p:nvPr/>
          </p:nvSpPr>
          <p:spPr>
            <a:xfrm>
              <a:off x="9640615" y="1437631"/>
              <a:ext cx="200025" cy="180975"/>
            </a:xfrm>
            <a:custGeom>
              <a:avLst/>
              <a:gdLst>
                <a:gd name="connsiteX0" fmla="*/ 178818 w 200025"/>
                <a:gd name="connsiteY0" fmla="*/ 108690 h 180975"/>
                <a:gd name="connsiteX1" fmla="*/ 185009 w 200025"/>
                <a:gd name="connsiteY1" fmla="*/ 19727 h 180975"/>
                <a:gd name="connsiteX2" fmla="*/ 101951 w 200025"/>
                <a:gd name="connsiteY2" fmla="*/ 22393 h 180975"/>
                <a:gd name="connsiteX3" fmla="*/ 18988 w 200025"/>
                <a:gd name="connsiteY3" fmla="*/ 19727 h 180975"/>
                <a:gd name="connsiteX4" fmla="*/ 24608 w 200025"/>
                <a:gd name="connsiteY4" fmla="*/ 107928 h 180975"/>
                <a:gd name="connsiteX5" fmla="*/ 95760 w 200025"/>
                <a:gd name="connsiteY5" fmla="*/ 179461 h 180975"/>
                <a:gd name="connsiteX6" fmla="*/ 97855 w 200025"/>
                <a:gd name="connsiteY6" fmla="*/ 180509 h 180975"/>
                <a:gd name="connsiteX7" fmla="*/ 100618 w 200025"/>
                <a:gd name="connsiteY7" fmla="*/ 181175 h 180975"/>
                <a:gd name="connsiteX8" fmla="*/ 101951 w 200025"/>
                <a:gd name="connsiteY8" fmla="*/ 181175 h 180975"/>
                <a:gd name="connsiteX9" fmla="*/ 107952 w 200025"/>
                <a:gd name="connsiteY9" fmla="*/ 179461 h 180975"/>
                <a:gd name="connsiteX10" fmla="*/ 178818 w 200025"/>
                <a:gd name="connsiteY10" fmla="*/ 108595 h 180975"/>
                <a:gd name="connsiteX11" fmla="*/ 101951 w 200025"/>
                <a:gd name="connsiteY11" fmla="*/ 155744 h 180975"/>
                <a:gd name="connsiteX12" fmla="*/ 72805 w 200025"/>
                <a:gd name="connsiteY12" fmla="*/ 131741 h 180975"/>
                <a:gd name="connsiteX13" fmla="*/ 44230 w 200025"/>
                <a:gd name="connsiteY13" fmla="*/ 95927 h 180975"/>
                <a:gd name="connsiteX14" fmla="*/ 34705 w 200025"/>
                <a:gd name="connsiteY14" fmla="*/ 36110 h 180975"/>
                <a:gd name="connsiteX15" fmla="*/ 50993 w 200025"/>
                <a:gd name="connsiteY15" fmla="*/ 30585 h 180975"/>
                <a:gd name="connsiteX16" fmla="*/ 97379 w 200025"/>
                <a:gd name="connsiteY16" fmla="*/ 46301 h 180975"/>
                <a:gd name="connsiteX17" fmla="*/ 97379 w 200025"/>
                <a:gd name="connsiteY17" fmla="*/ 46301 h 180975"/>
                <a:gd name="connsiteX18" fmla="*/ 97379 w 200025"/>
                <a:gd name="connsiteY18" fmla="*/ 46301 h 180975"/>
                <a:gd name="connsiteX19" fmla="*/ 112714 w 200025"/>
                <a:gd name="connsiteY19" fmla="*/ 56683 h 180975"/>
                <a:gd name="connsiteX20" fmla="*/ 112714 w 200025"/>
                <a:gd name="connsiteY20" fmla="*/ 56684 h 180975"/>
                <a:gd name="connsiteX21" fmla="*/ 125669 w 200025"/>
                <a:gd name="connsiteY21" fmla="*/ 67637 h 180975"/>
                <a:gd name="connsiteX22" fmla="*/ 127383 w 200025"/>
                <a:gd name="connsiteY22" fmla="*/ 69161 h 180975"/>
                <a:gd name="connsiteX23" fmla="*/ 127383 w 200025"/>
                <a:gd name="connsiteY23" fmla="*/ 69161 h 180975"/>
                <a:gd name="connsiteX24" fmla="*/ 131098 w 200025"/>
                <a:gd name="connsiteY24" fmla="*/ 72781 h 180975"/>
                <a:gd name="connsiteX25" fmla="*/ 147957 w 200025"/>
                <a:gd name="connsiteY25" fmla="*/ 91831 h 180975"/>
                <a:gd name="connsiteX26" fmla="*/ 148910 w 200025"/>
                <a:gd name="connsiteY26" fmla="*/ 90212 h 180975"/>
                <a:gd name="connsiteX27" fmla="*/ 159101 w 200025"/>
                <a:gd name="connsiteY27" fmla="*/ 68685 h 180975"/>
                <a:gd name="connsiteX28" fmla="*/ 147576 w 200025"/>
                <a:gd name="connsiteY28" fmla="*/ 56207 h 180975"/>
                <a:gd name="connsiteX29" fmla="*/ 145671 w 200025"/>
                <a:gd name="connsiteY29" fmla="*/ 54398 h 180975"/>
                <a:gd name="connsiteX30" fmla="*/ 142242 w 200025"/>
                <a:gd name="connsiteY30" fmla="*/ 51064 h 180975"/>
                <a:gd name="connsiteX31" fmla="*/ 140432 w 200025"/>
                <a:gd name="connsiteY31" fmla="*/ 49445 h 180975"/>
                <a:gd name="connsiteX32" fmla="*/ 136051 w 200025"/>
                <a:gd name="connsiteY32" fmla="*/ 45539 h 180975"/>
                <a:gd name="connsiteX33" fmla="*/ 135479 w 200025"/>
                <a:gd name="connsiteY33" fmla="*/ 44968 h 180975"/>
                <a:gd name="connsiteX34" fmla="*/ 135479 w 200025"/>
                <a:gd name="connsiteY34" fmla="*/ 44968 h 180975"/>
                <a:gd name="connsiteX35" fmla="*/ 125002 w 200025"/>
                <a:gd name="connsiteY35" fmla="*/ 36586 h 180975"/>
                <a:gd name="connsiteX36" fmla="*/ 168531 w 200025"/>
                <a:gd name="connsiteY36" fmla="*/ 35633 h 180975"/>
                <a:gd name="connsiteX37" fmla="*/ 159006 w 200025"/>
                <a:gd name="connsiteY37" fmla="*/ 96212 h 180975"/>
                <a:gd name="connsiteX38" fmla="*/ 101856 w 200025"/>
                <a:gd name="connsiteY38" fmla="*/ 155267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818" y="108690"/>
                  </a:moveTo>
                  <a:cubicBezTo>
                    <a:pt x="200821" y="72019"/>
                    <a:pt x="203202" y="37919"/>
                    <a:pt x="185009" y="19727"/>
                  </a:cubicBezTo>
                  <a:cubicBezTo>
                    <a:pt x="166817" y="1534"/>
                    <a:pt x="136336" y="3629"/>
                    <a:pt x="101951" y="22393"/>
                  </a:cubicBezTo>
                  <a:cubicBezTo>
                    <a:pt x="67566" y="3343"/>
                    <a:pt x="36229" y="2486"/>
                    <a:pt x="18988" y="19727"/>
                  </a:cubicBezTo>
                  <a:cubicBezTo>
                    <a:pt x="1748" y="36967"/>
                    <a:pt x="3082" y="71543"/>
                    <a:pt x="24608" y="107928"/>
                  </a:cubicBezTo>
                  <a:cubicBezTo>
                    <a:pt x="42324" y="137072"/>
                    <a:pt x="66711" y="161590"/>
                    <a:pt x="95760" y="179461"/>
                  </a:cubicBezTo>
                  <a:lnTo>
                    <a:pt x="97855" y="180509"/>
                  </a:lnTo>
                  <a:cubicBezTo>
                    <a:pt x="98749" y="180831"/>
                    <a:pt x="99675" y="181054"/>
                    <a:pt x="100618" y="181175"/>
                  </a:cubicBezTo>
                  <a:lnTo>
                    <a:pt x="101951" y="181175"/>
                  </a:lnTo>
                  <a:cubicBezTo>
                    <a:pt x="104071" y="181167"/>
                    <a:pt x="106148" y="180573"/>
                    <a:pt x="107952" y="179461"/>
                  </a:cubicBezTo>
                  <a:cubicBezTo>
                    <a:pt x="136832" y="161757"/>
                    <a:pt x="161115" y="137474"/>
                    <a:pt x="178818" y="108595"/>
                  </a:cubicBezTo>
                  <a:moveTo>
                    <a:pt x="101951" y="155744"/>
                  </a:moveTo>
                  <a:cubicBezTo>
                    <a:pt x="91434" y="148769"/>
                    <a:pt x="81667" y="140725"/>
                    <a:pt x="72805" y="131741"/>
                  </a:cubicBezTo>
                  <a:cubicBezTo>
                    <a:pt x="61854" y="121014"/>
                    <a:pt x="52257" y="108986"/>
                    <a:pt x="44230" y="95927"/>
                  </a:cubicBezTo>
                  <a:cubicBezTo>
                    <a:pt x="28894" y="70019"/>
                    <a:pt x="25180" y="45920"/>
                    <a:pt x="34705" y="36110"/>
                  </a:cubicBezTo>
                  <a:cubicBezTo>
                    <a:pt x="39171" y="32154"/>
                    <a:pt x="45041" y="30162"/>
                    <a:pt x="50993" y="30585"/>
                  </a:cubicBezTo>
                  <a:cubicBezTo>
                    <a:pt x="67546" y="31764"/>
                    <a:pt x="83518" y="37176"/>
                    <a:pt x="97379" y="46301"/>
                  </a:cubicBezTo>
                  <a:lnTo>
                    <a:pt x="97379" y="46301"/>
                  </a:lnTo>
                  <a:cubicBezTo>
                    <a:pt x="97379" y="46301"/>
                    <a:pt x="97379" y="46301"/>
                    <a:pt x="97379" y="46301"/>
                  </a:cubicBezTo>
                  <a:cubicBezTo>
                    <a:pt x="102679" y="49476"/>
                    <a:pt x="107798" y="52942"/>
                    <a:pt x="112714" y="56683"/>
                  </a:cubicBezTo>
                  <a:lnTo>
                    <a:pt x="112714" y="56684"/>
                  </a:lnTo>
                  <a:cubicBezTo>
                    <a:pt x="117096" y="60113"/>
                    <a:pt x="121478" y="63732"/>
                    <a:pt x="125669" y="67637"/>
                  </a:cubicBezTo>
                  <a:lnTo>
                    <a:pt x="127383" y="69161"/>
                  </a:lnTo>
                  <a:lnTo>
                    <a:pt x="127383" y="69161"/>
                  </a:lnTo>
                  <a:lnTo>
                    <a:pt x="131098" y="72781"/>
                  </a:lnTo>
                  <a:cubicBezTo>
                    <a:pt x="137125" y="78758"/>
                    <a:pt x="142756" y="85122"/>
                    <a:pt x="147957" y="91831"/>
                  </a:cubicBezTo>
                  <a:lnTo>
                    <a:pt x="148910" y="90212"/>
                  </a:lnTo>
                  <a:cubicBezTo>
                    <a:pt x="153099" y="83439"/>
                    <a:pt x="156518" y="76218"/>
                    <a:pt x="159101" y="68685"/>
                  </a:cubicBezTo>
                  <a:cubicBezTo>
                    <a:pt x="155482" y="64494"/>
                    <a:pt x="151672" y="60303"/>
                    <a:pt x="147576" y="56207"/>
                  </a:cubicBezTo>
                  <a:lnTo>
                    <a:pt x="145671" y="54398"/>
                  </a:lnTo>
                  <a:lnTo>
                    <a:pt x="142242" y="51064"/>
                  </a:lnTo>
                  <a:lnTo>
                    <a:pt x="140432" y="49445"/>
                  </a:lnTo>
                  <a:cubicBezTo>
                    <a:pt x="139003" y="48111"/>
                    <a:pt x="137575" y="46778"/>
                    <a:pt x="136051" y="45539"/>
                  </a:cubicBezTo>
                  <a:lnTo>
                    <a:pt x="135479" y="44968"/>
                  </a:lnTo>
                  <a:lnTo>
                    <a:pt x="135479" y="44968"/>
                  </a:lnTo>
                  <a:cubicBezTo>
                    <a:pt x="132050" y="42015"/>
                    <a:pt x="128526" y="39253"/>
                    <a:pt x="125002" y="36586"/>
                  </a:cubicBezTo>
                  <a:cubicBezTo>
                    <a:pt x="144052" y="28489"/>
                    <a:pt x="160720" y="27823"/>
                    <a:pt x="168531" y="35633"/>
                  </a:cubicBezTo>
                  <a:cubicBezTo>
                    <a:pt x="178056" y="45158"/>
                    <a:pt x="174627" y="69923"/>
                    <a:pt x="159006" y="96212"/>
                  </a:cubicBezTo>
                  <a:cubicBezTo>
                    <a:pt x="144350" y="119720"/>
                    <a:pt x="124870" y="139848"/>
                    <a:pt x="101856" y="155267"/>
                  </a:cubicBezTo>
                </a:path>
              </a:pathLst>
            </a:custGeom>
            <a:solidFill>
              <a:srgbClr val="FFFFFF"/>
            </a:solidFill>
            <a:ln w="9525" cap="flat">
              <a:noFill/>
              <a:prstDash val="solid"/>
              <a:miter/>
            </a:ln>
          </p:spPr>
          <p:txBody>
            <a:bodyPr rtlCol="0" anchor="ctr"/>
            <a:lstStyle/>
            <a:p>
              <a:endParaRPr lang="fi-FI"/>
            </a:p>
          </p:txBody>
        </p:sp>
        <p:sp>
          <p:nvSpPr>
            <p:cNvPr id="227" name="Vapaamuotoinen: Muoto 226">
              <a:extLst>
                <a:ext uri="{FF2B5EF4-FFF2-40B4-BE49-F238E27FC236}">
                  <a16:creationId xmlns:a16="http://schemas.microsoft.com/office/drawing/2014/main" id="{2BFE71D3-F5B8-4057-A795-B9C932AFC781}"/>
                </a:ext>
              </a:extLst>
            </p:cNvPr>
            <p:cNvSpPr/>
            <p:nvPr/>
          </p:nvSpPr>
          <p:spPr>
            <a:xfrm>
              <a:off x="9954155" y="1224511"/>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3"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228" name="Vapaamuotoinen: Muoto 227">
              <a:extLst>
                <a:ext uri="{FF2B5EF4-FFF2-40B4-BE49-F238E27FC236}">
                  <a16:creationId xmlns:a16="http://schemas.microsoft.com/office/drawing/2014/main" id="{978FD898-649D-4B7D-83DB-784AE1ED6F89}"/>
                </a:ext>
              </a:extLst>
            </p:cNvPr>
            <p:cNvSpPr/>
            <p:nvPr/>
          </p:nvSpPr>
          <p:spPr>
            <a:xfrm>
              <a:off x="9961014" y="1760959"/>
              <a:ext cx="95250" cy="95250"/>
            </a:xfrm>
            <a:custGeom>
              <a:avLst/>
              <a:gdLst>
                <a:gd name="connsiteX0" fmla="*/ 93591 w 95250"/>
                <a:gd name="connsiteY0" fmla="*/ 93687 h 95250"/>
                <a:gd name="connsiteX1" fmla="*/ 77696 w 95250"/>
                <a:gd name="connsiteY1" fmla="*/ 93698 h 95250"/>
                <a:gd name="connsiteX2" fmla="*/ 77685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780 h 95250"/>
                <a:gd name="connsiteX7" fmla="*/ 93738 w 95250"/>
                <a:gd name="connsiteY7" fmla="*/ 93540 h 95250"/>
                <a:gd name="connsiteX8" fmla="*/ 93591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687"/>
                  </a:moveTo>
                  <a:cubicBezTo>
                    <a:pt x="89205" y="98079"/>
                    <a:pt x="82089" y="98084"/>
                    <a:pt x="77696" y="93698"/>
                  </a:cubicBezTo>
                  <a:cubicBezTo>
                    <a:pt x="77692" y="93695"/>
                    <a:pt x="77688" y="93691"/>
                    <a:pt x="77685" y="93687"/>
                  </a:cubicBezTo>
                  <a:lnTo>
                    <a:pt x="10438" y="26345"/>
                  </a:lnTo>
                  <a:cubicBezTo>
                    <a:pt x="6046" y="21952"/>
                    <a:pt x="6046" y="14831"/>
                    <a:pt x="10438" y="10438"/>
                  </a:cubicBezTo>
                  <a:cubicBezTo>
                    <a:pt x="14831" y="6046"/>
                    <a:pt x="21952" y="6046"/>
                    <a:pt x="26345" y="10438"/>
                  </a:cubicBezTo>
                  <a:lnTo>
                    <a:pt x="93591" y="77780"/>
                  </a:lnTo>
                  <a:cubicBezTo>
                    <a:pt x="97984" y="82091"/>
                    <a:pt x="98050" y="89147"/>
                    <a:pt x="93738" y="93540"/>
                  </a:cubicBezTo>
                  <a:cubicBezTo>
                    <a:pt x="93690" y="93589"/>
                    <a:pt x="93641" y="93638"/>
                    <a:pt x="93591" y="93687"/>
                  </a:cubicBezTo>
                </a:path>
              </a:pathLst>
            </a:custGeom>
            <a:solidFill>
              <a:srgbClr val="FFFFFF"/>
            </a:solidFill>
            <a:ln w="9525" cap="flat">
              <a:noFill/>
              <a:prstDash val="solid"/>
              <a:miter/>
            </a:ln>
          </p:spPr>
          <p:txBody>
            <a:bodyPr rtlCol="0" anchor="ctr"/>
            <a:lstStyle/>
            <a:p>
              <a:endParaRPr lang="fi-FI"/>
            </a:p>
          </p:txBody>
        </p:sp>
        <p:sp>
          <p:nvSpPr>
            <p:cNvPr id="229" name="Vapaamuotoinen: Muoto 228">
              <a:extLst>
                <a:ext uri="{FF2B5EF4-FFF2-40B4-BE49-F238E27FC236}">
                  <a16:creationId xmlns:a16="http://schemas.microsoft.com/office/drawing/2014/main" id="{68EC24EC-2AC6-44B6-83D8-C76A537BB202}"/>
                </a:ext>
              </a:extLst>
            </p:cNvPr>
            <p:cNvSpPr/>
            <p:nvPr/>
          </p:nvSpPr>
          <p:spPr>
            <a:xfrm>
              <a:off x="10216816" y="2024095"/>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3912 h 57150"/>
                <a:gd name="connsiteX5" fmla="*/ 34862 w 57150"/>
                <a:gd name="connsiteY5" fmla="*/ 34862 h 57150"/>
                <a:gd name="connsiteX6" fmla="*/ 53912 w 57150"/>
                <a:gd name="connsiteY6" fmla="*/ 18193 h 57150"/>
                <a:gd name="connsiteX7" fmla="*/ 51816 w 57150"/>
                <a:gd name="connsiteY7" fmla="*/ 17050 h 57150"/>
                <a:gd name="connsiteX8" fmla="*/ 30671 w 57150"/>
                <a:gd name="connsiteY8" fmla="*/ 75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668"/>
                    <a:pt x="22670" y="14383"/>
                    <a:pt x="18669" y="18383"/>
                  </a:cubicBezTo>
                  <a:cubicBezTo>
                    <a:pt x="14669" y="22384"/>
                    <a:pt x="10859" y="26575"/>
                    <a:pt x="7144" y="30861"/>
                  </a:cubicBezTo>
                  <a:cubicBezTo>
                    <a:pt x="9644" y="38103"/>
                    <a:pt x="12834" y="45088"/>
                    <a:pt x="16669" y="51721"/>
                  </a:cubicBezTo>
                  <a:lnTo>
                    <a:pt x="18098" y="53912"/>
                  </a:lnTo>
                  <a:cubicBezTo>
                    <a:pt x="23266" y="47204"/>
                    <a:pt x="28866" y="40841"/>
                    <a:pt x="34862" y="34862"/>
                  </a:cubicBezTo>
                  <a:cubicBezTo>
                    <a:pt x="40862" y="28918"/>
                    <a:pt x="47224" y="23351"/>
                    <a:pt x="53912" y="18193"/>
                  </a:cubicBezTo>
                  <a:cubicBezTo>
                    <a:pt x="53165" y="17907"/>
                    <a:pt x="52461" y="17523"/>
                    <a:pt x="51816" y="17050"/>
                  </a:cubicBezTo>
                  <a:cubicBezTo>
                    <a:pt x="45104" y="13175"/>
                    <a:pt x="38020" y="9984"/>
                    <a:pt x="30671" y="7525"/>
                  </a:cubicBezTo>
                </a:path>
              </a:pathLst>
            </a:custGeom>
            <a:solidFill>
              <a:srgbClr val="FFFFFF"/>
            </a:solidFill>
            <a:ln w="9525" cap="flat">
              <a:noFill/>
              <a:prstDash val="solid"/>
              <a:miter/>
            </a:ln>
          </p:spPr>
          <p:txBody>
            <a:bodyPr rtlCol="0" anchor="ctr"/>
            <a:lstStyle/>
            <a:p>
              <a:endParaRPr lang="fi-FI"/>
            </a:p>
          </p:txBody>
        </p:sp>
        <p:sp>
          <p:nvSpPr>
            <p:cNvPr id="230" name="Vapaamuotoinen: Muoto 229">
              <a:extLst>
                <a:ext uri="{FF2B5EF4-FFF2-40B4-BE49-F238E27FC236}">
                  <a16:creationId xmlns:a16="http://schemas.microsoft.com/office/drawing/2014/main" id="{A904C9B4-0445-44B3-AB59-931997928D7C}"/>
                </a:ext>
              </a:extLst>
            </p:cNvPr>
            <p:cNvSpPr/>
            <p:nvPr/>
          </p:nvSpPr>
          <p:spPr>
            <a:xfrm>
              <a:off x="10287015" y="2093913"/>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485 w 95250"/>
                <a:gd name="connsiteY3" fmla="*/ 19526 h 95250"/>
                <a:gd name="connsiteX4" fmla="*/ 70104 w 95250"/>
                <a:gd name="connsiteY4" fmla="*/ 22860 h 95250"/>
                <a:gd name="connsiteX5" fmla="*/ 68390 w 95250"/>
                <a:gd name="connsiteY5" fmla="*/ 25146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672 w 95250"/>
                <a:gd name="connsiteY12" fmla="*/ 89535 h 95250"/>
                <a:gd name="connsiteX13" fmla="*/ 77343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574"/>
                  </a:cubicBezTo>
                  <a:lnTo>
                    <a:pt x="72485" y="19526"/>
                  </a:lnTo>
                  <a:lnTo>
                    <a:pt x="70104" y="22860"/>
                  </a:lnTo>
                  <a:lnTo>
                    <a:pt x="68390" y="25146"/>
                  </a:lnTo>
                  <a:cubicBezTo>
                    <a:pt x="67056" y="26956"/>
                    <a:pt x="65627" y="28766"/>
                    <a:pt x="64199" y="30480"/>
                  </a:cubicBezTo>
                  <a:cubicBezTo>
                    <a:pt x="67628" y="43910"/>
                    <a:pt x="66675" y="54959"/>
                    <a:pt x="60770" y="60865"/>
                  </a:cubicBezTo>
                  <a:lnTo>
                    <a:pt x="60770" y="60865"/>
                  </a:lnTo>
                  <a:cubicBezTo>
                    <a:pt x="55055" y="66580"/>
                    <a:pt x="44006" y="67723"/>
                    <a:pt x="30480" y="64294"/>
                  </a:cubicBezTo>
                  <a:cubicBezTo>
                    <a:pt x="23129" y="70368"/>
                    <a:pt x="15328" y="75876"/>
                    <a:pt x="7144" y="80772"/>
                  </a:cubicBezTo>
                  <a:cubicBezTo>
                    <a:pt x="9163" y="81704"/>
                    <a:pt x="11230" y="82530"/>
                    <a:pt x="13335" y="83248"/>
                  </a:cubicBezTo>
                  <a:cubicBezTo>
                    <a:pt x="23328" y="87175"/>
                    <a:pt x="33937" y="89303"/>
                    <a:pt x="44672" y="89535"/>
                  </a:cubicBezTo>
                  <a:cubicBezTo>
                    <a:pt x="56780" y="90050"/>
                    <a:pt x="68576" y="85614"/>
                    <a:pt x="77343" y="77248"/>
                  </a:cubicBezTo>
                  <a:cubicBezTo>
                    <a:pt x="92297" y="62198"/>
                    <a:pt x="93345"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231" name="Vapaamuotoinen: Muoto 230">
              <a:extLst>
                <a:ext uri="{FF2B5EF4-FFF2-40B4-BE49-F238E27FC236}">
                  <a16:creationId xmlns:a16="http://schemas.microsoft.com/office/drawing/2014/main" id="{186D31C4-3C7B-4580-A82E-70EA8FDB7B07}"/>
                </a:ext>
              </a:extLst>
            </p:cNvPr>
            <p:cNvSpPr/>
            <p:nvPr/>
          </p:nvSpPr>
          <p:spPr>
            <a:xfrm>
              <a:off x="10178398" y="2093628"/>
              <a:ext cx="95250" cy="95250"/>
            </a:xfrm>
            <a:custGeom>
              <a:avLst/>
              <a:gdLst>
                <a:gd name="connsiteX0" fmla="*/ 35846 w 95250"/>
                <a:gd name="connsiteY0" fmla="*/ 60960 h 95250"/>
                <a:gd name="connsiteX1" fmla="*/ 32417 w 95250"/>
                <a:gd name="connsiteY1" fmla="*/ 30671 h 95250"/>
                <a:gd name="connsiteX2" fmla="*/ 15844 w 95250"/>
                <a:gd name="connsiteY2" fmla="*/ 7144 h 95250"/>
                <a:gd name="connsiteX3" fmla="*/ 19368 w 95250"/>
                <a:gd name="connsiteY3" fmla="*/ 77438 h 95250"/>
                <a:gd name="connsiteX4" fmla="*/ 89472 w 95250"/>
                <a:gd name="connsiteY4" fmla="*/ 81058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150"/>
                    <a:pt x="28988" y="44101"/>
                    <a:pt x="32417" y="30671"/>
                  </a:cubicBezTo>
                  <a:cubicBezTo>
                    <a:pt x="26342" y="23231"/>
                    <a:pt x="20804" y="15369"/>
                    <a:pt x="15844" y="7144"/>
                  </a:cubicBezTo>
                  <a:cubicBezTo>
                    <a:pt x="3271" y="36481"/>
                    <a:pt x="4223" y="62293"/>
                    <a:pt x="19368" y="77438"/>
                  </a:cubicBezTo>
                  <a:cubicBezTo>
                    <a:pt x="34513" y="92583"/>
                    <a:pt x="60230" y="93535"/>
                    <a:pt x="89472" y="81058"/>
                  </a:cubicBezTo>
                  <a:cubicBezTo>
                    <a:pt x="81355" y="76072"/>
                    <a:pt x="73589" y="70534"/>
                    <a:pt x="66231" y="64484"/>
                  </a:cubicBezTo>
                  <a:cubicBezTo>
                    <a:pt x="52705" y="67913"/>
                    <a:pt x="41752" y="66866"/>
                    <a:pt x="35846" y="60960"/>
                  </a:cubicBezTo>
                </a:path>
              </a:pathLst>
            </a:custGeom>
            <a:solidFill>
              <a:srgbClr val="FFFFFF"/>
            </a:solidFill>
            <a:ln w="9525" cap="flat">
              <a:noFill/>
              <a:prstDash val="solid"/>
              <a:miter/>
            </a:ln>
          </p:spPr>
          <p:txBody>
            <a:bodyPr rtlCol="0" anchor="ctr"/>
            <a:lstStyle/>
            <a:p>
              <a:endParaRPr lang="fi-FI"/>
            </a:p>
          </p:txBody>
        </p:sp>
        <p:sp>
          <p:nvSpPr>
            <p:cNvPr id="232" name="Vapaamuotoinen: Muoto 231">
              <a:extLst>
                <a:ext uri="{FF2B5EF4-FFF2-40B4-BE49-F238E27FC236}">
                  <a16:creationId xmlns:a16="http://schemas.microsoft.com/office/drawing/2014/main" id="{227CA24C-7F8E-45AE-B386-153E30F978D2}"/>
                </a:ext>
              </a:extLst>
            </p:cNvPr>
            <p:cNvSpPr/>
            <p:nvPr/>
          </p:nvSpPr>
          <p:spPr>
            <a:xfrm>
              <a:off x="10179158" y="1985609"/>
              <a:ext cx="200025" cy="180975"/>
            </a:xfrm>
            <a:custGeom>
              <a:avLst/>
              <a:gdLst>
                <a:gd name="connsiteX0" fmla="*/ 178818 w 200025"/>
                <a:gd name="connsiteY0" fmla="*/ 108780 h 180975"/>
                <a:gd name="connsiteX1" fmla="*/ 185009 w 200025"/>
                <a:gd name="connsiteY1" fmla="*/ 19722 h 180975"/>
                <a:gd name="connsiteX2" fmla="*/ 101951 w 200025"/>
                <a:gd name="connsiteY2" fmla="*/ 22484 h 180975"/>
                <a:gd name="connsiteX3" fmla="*/ 18988 w 200025"/>
                <a:gd name="connsiteY3" fmla="*/ 19722 h 180975"/>
                <a:gd name="connsiteX4" fmla="*/ 24608 w 200025"/>
                <a:gd name="connsiteY4" fmla="*/ 107923 h 180975"/>
                <a:gd name="connsiteX5" fmla="*/ 56326 w 200025"/>
                <a:gd name="connsiteY5" fmla="*/ 148404 h 180975"/>
                <a:gd name="connsiteX6" fmla="*/ 95760 w 200025"/>
                <a:gd name="connsiteY6" fmla="*/ 179456 h 180975"/>
                <a:gd name="connsiteX7" fmla="*/ 97855 w 200025"/>
                <a:gd name="connsiteY7" fmla="*/ 180504 h 180975"/>
                <a:gd name="connsiteX8" fmla="*/ 100618 w 200025"/>
                <a:gd name="connsiteY8" fmla="*/ 181170 h 180975"/>
                <a:gd name="connsiteX9" fmla="*/ 101761 w 200025"/>
                <a:gd name="connsiteY9" fmla="*/ 181170 h 180975"/>
                <a:gd name="connsiteX10" fmla="*/ 107761 w 200025"/>
                <a:gd name="connsiteY10" fmla="*/ 179551 h 180975"/>
                <a:gd name="connsiteX11" fmla="*/ 147386 w 200025"/>
                <a:gd name="connsiteY11" fmla="*/ 148309 h 180975"/>
                <a:gd name="connsiteX12" fmla="*/ 178628 w 200025"/>
                <a:gd name="connsiteY12" fmla="*/ 108685 h 180975"/>
                <a:gd name="connsiteX13" fmla="*/ 101761 w 200025"/>
                <a:gd name="connsiteY13" fmla="*/ 155929 h 180975"/>
                <a:gd name="connsiteX14" fmla="*/ 44611 w 200025"/>
                <a:gd name="connsiteY14" fmla="*/ 96112 h 180975"/>
                <a:gd name="connsiteX15" fmla="*/ 35086 w 200025"/>
                <a:gd name="connsiteY15" fmla="*/ 36200 h 180975"/>
                <a:gd name="connsiteX16" fmla="*/ 51373 w 200025"/>
                <a:gd name="connsiteY16" fmla="*/ 30770 h 180975"/>
                <a:gd name="connsiteX17" fmla="*/ 96522 w 200025"/>
                <a:gd name="connsiteY17" fmla="*/ 46296 h 180975"/>
                <a:gd name="connsiteX18" fmla="*/ 96522 w 200025"/>
                <a:gd name="connsiteY18" fmla="*/ 46296 h 180975"/>
                <a:gd name="connsiteX19" fmla="*/ 111857 w 200025"/>
                <a:gd name="connsiteY19" fmla="*/ 56679 h 180975"/>
                <a:gd name="connsiteX20" fmla="*/ 111857 w 200025"/>
                <a:gd name="connsiteY20" fmla="*/ 56679 h 180975"/>
                <a:gd name="connsiteX21" fmla="*/ 124811 w 200025"/>
                <a:gd name="connsiteY21" fmla="*/ 67728 h 180975"/>
                <a:gd name="connsiteX22" fmla="*/ 126526 w 200025"/>
                <a:gd name="connsiteY22" fmla="*/ 69156 h 180975"/>
                <a:gd name="connsiteX23" fmla="*/ 127002 w 200025"/>
                <a:gd name="connsiteY23" fmla="*/ 69728 h 180975"/>
                <a:gd name="connsiteX24" fmla="*/ 130717 w 200025"/>
                <a:gd name="connsiteY24" fmla="*/ 73347 h 180975"/>
                <a:gd name="connsiteX25" fmla="*/ 147576 w 200025"/>
                <a:gd name="connsiteY25" fmla="*/ 92397 h 180975"/>
                <a:gd name="connsiteX26" fmla="*/ 148528 w 200025"/>
                <a:gd name="connsiteY26" fmla="*/ 90683 h 180975"/>
                <a:gd name="connsiteX27" fmla="*/ 158720 w 200025"/>
                <a:gd name="connsiteY27" fmla="*/ 69251 h 180975"/>
                <a:gd name="connsiteX28" fmla="*/ 147195 w 200025"/>
                <a:gd name="connsiteY28" fmla="*/ 56774 h 180975"/>
                <a:gd name="connsiteX29" fmla="*/ 145290 w 200025"/>
                <a:gd name="connsiteY29" fmla="*/ 54869 h 180975"/>
                <a:gd name="connsiteX30" fmla="*/ 141861 w 200025"/>
                <a:gd name="connsiteY30" fmla="*/ 51630 h 180975"/>
                <a:gd name="connsiteX31" fmla="*/ 140051 w 200025"/>
                <a:gd name="connsiteY31" fmla="*/ 49916 h 180975"/>
                <a:gd name="connsiteX32" fmla="*/ 135670 w 200025"/>
                <a:gd name="connsiteY32" fmla="*/ 46106 h 180975"/>
                <a:gd name="connsiteX33" fmla="*/ 135098 w 200025"/>
                <a:gd name="connsiteY33" fmla="*/ 45534 h 180975"/>
                <a:gd name="connsiteX34" fmla="*/ 135098 w 200025"/>
                <a:gd name="connsiteY34" fmla="*/ 45534 h 180975"/>
                <a:gd name="connsiteX35" fmla="*/ 124621 w 200025"/>
                <a:gd name="connsiteY35" fmla="*/ 37057 h 180975"/>
                <a:gd name="connsiteX36" fmla="*/ 168150 w 200025"/>
                <a:gd name="connsiteY36" fmla="*/ 36105 h 180975"/>
                <a:gd name="connsiteX37" fmla="*/ 158625 w 200025"/>
                <a:gd name="connsiteY37" fmla="*/ 96684 h 180975"/>
                <a:gd name="connsiteX38" fmla="*/ 130812 w 200025"/>
                <a:gd name="connsiteY38" fmla="*/ 131831 h 180975"/>
                <a:gd name="connsiteX39" fmla="*/ 101665 w 200025"/>
                <a:gd name="connsiteY39" fmla="*/ 15583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18" y="108780"/>
                  </a:moveTo>
                  <a:cubicBezTo>
                    <a:pt x="200821" y="72109"/>
                    <a:pt x="203202" y="38009"/>
                    <a:pt x="185009" y="19722"/>
                  </a:cubicBezTo>
                  <a:cubicBezTo>
                    <a:pt x="166816" y="1434"/>
                    <a:pt x="136336" y="3720"/>
                    <a:pt x="101951" y="22484"/>
                  </a:cubicBezTo>
                  <a:cubicBezTo>
                    <a:pt x="67566" y="3434"/>
                    <a:pt x="36229" y="2576"/>
                    <a:pt x="18988" y="19722"/>
                  </a:cubicBezTo>
                  <a:cubicBezTo>
                    <a:pt x="1748" y="36867"/>
                    <a:pt x="3082" y="71633"/>
                    <a:pt x="24608" y="107923"/>
                  </a:cubicBezTo>
                  <a:cubicBezTo>
                    <a:pt x="33440" y="122694"/>
                    <a:pt x="44097" y="136295"/>
                    <a:pt x="56326" y="148404"/>
                  </a:cubicBezTo>
                  <a:cubicBezTo>
                    <a:pt x="68179" y="160297"/>
                    <a:pt x="81419" y="170723"/>
                    <a:pt x="95760" y="179456"/>
                  </a:cubicBezTo>
                  <a:cubicBezTo>
                    <a:pt x="96408" y="179898"/>
                    <a:pt x="97113" y="180251"/>
                    <a:pt x="97855" y="180504"/>
                  </a:cubicBezTo>
                  <a:cubicBezTo>
                    <a:pt x="98738" y="180863"/>
                    <a:pt x="99669" y="181087"/>
                    <a:pt x="100618" y="181170"/>
                  </a:cubicBezTo>
                  <a:lnTo>
                    <a:pt x="101761" y="181170"/>
                  </a:lnTo>
                  <a:cubicBezTo>
                    <a:pt x="103873" y="181200"/>
                    <a:pt x="105951" y="180639"/>
                    <a:pt x="107761" y="179551"/>
                  </a:cubicBezTo>
                  <a:cubicBezTo>
                    <a:pt x="122207" y="170811"/>
                    <a:pt x="135516" y="160317"/>
                    <a:pt x="147386" y="148309"/>
                  </a:cubicBezTo>
                  <a:cubicBezTo>
                    <a:pt x="159378" y="136426"/>
                    <a:pt x="169870" y="123119"/>
                    <a:pt x="178628" y="108685"/>
                  </a:cubicBezTo>
                  <a:moveTo>
                    <a:pt x="101761" y="155929"/>
                  </a:moveTo>
                  <a:cubicBezTo>
                    <a:pt x="78636" y="140326"/>
                    <a:pt x="59144" y="119924"/>
                    <a:pt x="44611" y="96112"/>
                  </a:cubicBezTo>
                  <a:cubicBezTo>
                    <a:pt x="29276" y="70109"/>
                    <a:pt x="25561" y="46106"/>
                    <a:pt x="35086" y="36200"/>
                  </a:cubicBezTo>
                  <a:cubicBezTo>
                    <a:pt x="39588" y="32315"/>
                    <a:pt x="45441" y="30364"/>
                    <a:pt x="51373" y="30770"/>
                  </a:cubicBezTo>
                  <a:cubicBezTo>
                    <a:pt x="67476" y="32129"/>
                    <a:pt x="82989" y="37464"/>
                    <a:pt x="96522" y="46296"/>
                  </a:cubicBezTo>
                  <a:lnTo>
                    <a:pt x="96522" y="46296"/>
                  </a:lnTo>
                  <a:cubicBezTo>
                    <a:pt x="101475" y="49344"/>
                    <a:pt x="107095" y="53059"/>
                    <a:pt x="111857" y="56679"/>
                  </a:cubicBezTo>
                  <a:lnTo>
                    <a:pt x="111857" y="56679"/>
                  </a:lnTo>
                  <a:cubicBezTo>
                    <a:pt x="116239" y="60108"/>
                    <a:pt x="120620" y="63727"/>
                    <a:pt x="124811" y="67728"/>
                  </a:cubicBezTo>
                  <a:lnTo>
                    <a:pt x="126526" y="69156"/>
                  </a:lnTo>
                  <a:lnTo>
                    <a:pt x="127002" y="69728"/>
                  </a:lnTo>
                  <a:lnTo>
                    <a:pt x="130717" y="73347"/>
                  </a:lnTo>
                  <a:cubicBezTo>
                    <a:pt x="136767" y="79303"/>
                    <a:pt x="142399" y="85668"/>
                    <a:pt x="147576" y="92397"/>
                  </a:cubicBezTo>
                  <a:lnTo>
                    <a:pt x="148528" y="90683"/>
                  </a:lnTo>
                  <a:cubicBezTo>
                    <a:pt x="152697" y="83932"/>
                    <a:pt x="156115" y="76745"/>
                    <a:pt x="158720" y="69251"/>
                  </a:cubicBezTo>
                  <a:cubicBezTo>
                    <a:pt x="155101" y="64965"/>
                    <a:pt x="151291" y="60870"/>
                    <a:pt x="147195" y="56774"/>
                  </a:cubicBezTo>
                  <a:lnTo>
                    <a:pt x="145290" y="54869"/>
                  </a:lnTo>
                  <a:lnTo>
                    <a:pt x="141861" y="51630"/>
                  </a:lnTo>
                  <a:lnTo>
                    <a:pt x="140051" y="49916"/>
                  </a:lnTo>
                  <a:lnTo>
                    <a:pt x="135670" y="46106"/>
                  </a:lnTo>
                  <a:lnTo>
                    <a:pt x="135098" y="45534"/>
                  </a:lnTo>
                  <a:lnTo>
                    <a:pt x="135098" y="45534"/>
                  </a:lnTo>
                  <a:cubicBezTo>
                    <a:pt x="131669" y="42582"/>
                    <a:pt x="128145" y="39724"/>
                    <a:pt x="124621" y="37057"/>
                  </a:cubicBezTo>
                  <a:cubicBezTo>
                    <a:pt x="143671" y="29056"/>
                    <a:pt x="160339" y="28389"/>
                    <a:pt x="168150" y="36105"/>
                  </a:cubicBezTo>
                  <a:cubicBezTo>
                    <a:pt x="178151" y="45630"/>
                    <a:pt x="174246" y="70395"/>
                    <a:pt x="158625" y="96684"/>
                  </a:cubicBezTo>
                  <a:cubicBezTo>
                    <a:pt x="150864" y="109519"/>
                    <a:pt x="141520" y="121327"/>
                    <a:pt x="130812" y="131831"/>
                  </a:cubicBezTo>
                  <a:cubicBezTo>
                    <a:pt x="121925" y="140789"/>
                    <a:pt x="112161" y="148830"/>
                    <a:pt x="101665" y="155834"/>
                  </a:cubicBezTo>
                </a:path>
              </a:pathLst>
            </a:custGeom>
            <a:solidFill>
              <a:srgbClr val="FFFFFF"/>
            </a:solidFill>
            <a:ln w="9525" cap="flat">
              <a:noFill/>
              <a:prstDash val="solid"/>
              <a:miter/>
            </a:ln>
          </p:spPr>
          <p:txBody>
            <a:bodyPr rtlCol="0" anchor="ctr"/>
            <a:lstStyle/>
            <a:p>
              <a:endParaRPr lang="fi-FI"/>
            </a:p>
          </p:txBody>
        </p:sp>
        <p:sp>
          <p:nvSpPr>
            <p:cNvPr id="233" name="Vapaamuotoinen: Muoto 232">
              <a:extLst>
                <a:ext uri="{FF2B5EF4-FFF2-40B4-BE49-F238E27FC236}">
                  <a16:creationId xmlns:a16="http://schemas.microsoft.com/office/drawing/2014/main" id="{FA2752C3-5D97-4325-A4B3-12844124200F}"/>
                </a:ext>
              </a:extLst>
            </p:cNvPr>
            <p:cNvSpPr/>
            <p:nvPr/>
          </p:nvSpPr>
          <p:spPr>
            <a:xfrm>
              <a:off x="10497462" y="1767817"/>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3"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234" name="Vapaamuotoinen: Muoto 233">
              <a:extLst>
                <a:ext uri="{FF2B5EF4-FFF2-40B4-BE49-F238E27FC236}">
                  <a16:creationId xmlns:a16="http://schemas.microsoft.com/office/drawing/2014/main" id="{441A7706-D9F9-4A7C-91CA-43F56F89DAC9}"/>
                </a:ext>
              </a:extLst>
            </p:cNvPr>
            <p:cNvSpPr/>
            <p:nvPr/>
          </p:nvSpPr>
          <p:spPr>
            <a:xfrm>
              <a:off x="10499081" y="2309408"/>
              <a:ext cx="95250" cy="95250"/>
            </a:xfrm>
            <a:custGeom>
              <a:avLst/>
              <a:gdLst>
                <a:gd name="connsiteX0" fmla="*/ 93496 w 95250"/>
                <a:gd name="connsiteY0" fmla="*/ 93687 h 95250"/>
                <a:gd name="connsiteX1" fmla="*/ 77601 w 95250"/>
                <a:gd name="connsiteY1" fmla="*/ 93698 h 95250"/>
                <a:gd name="connsiteX2" fmla="*/ 7759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780 h 95250"/>
                <a:gd name="connsiteX7" fmla="*/ 93603 w 95250"/>
                <a:gd name="connsiteY7" fmla="*/ 93675 h 95250"/>
                <a:gd name="connsiteX8" fmla="*/ 93591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496" y="93687"/>
                  </a:moveTo>
                  <a:cubicBezTo>
                    <a:pt x="89110" y="98079"/>
                    <a:pt x="81994" y="98084"/>
                    <a:pt x="77601" y="93698"/>
                  </a:cubicBezTo>
                  <a:cubicBezTo>
                    <a:pt x="77597" y="93695"/>
                    <a:pt x="77593" y="93691"/>
                    <a:pt x="77590" y="93687"/>
                  </a:cubicBezTo>
                  <a:lnTo>
                    <a:pt x="10438" y="26345"/>
                  </a:lnTo>
                  <a:cubicBezTo>
                    <a:pt x="6046" y="21952"/>
                    <a:pt x="6046" y="14831"/>
                    <a:pt x="10438" y="10438"/>
                  </a:cubicBezTo>
                  <a:cubicBezTo>
                    <a:pt x="14831" y="6046"/>
                    <a:pt x="21952" y="6046"/>
                    <a:pt x="26345" y="10438"/>
                  </a:cubicBezTo>
                  <a:lnTo>
                    <a:pt x="93591" y="77780"/>
                  </a:lnTo>
                  <a:cubicBezTo>
                    <a:pt x="97984" y="82166"/>
                    <a:pt x="97989" y="89282"/>
                    <a:pt x="93603" y="93675"/>
                  </a:cubicBezTo>
                  <a:cubicBezTo>
                    <a:pt x="93599" y="93679"/>
                    <a:pt x="93595" y="93683"/>
                    <a:pt x="93591" y="93687"/>
                  </a:cubicBezTo>
                </a:path>
              </a:pathLst>
            </a:custGeom>
            <a:solidFill>
              <a:srgbClr val="FFFFFF"/>
            </a:solidFill>
            <a:ln w="9525" cap="flat">
              <a:noFill/>
              <a:prstDash val="solid"/>
              <a:miter/>
            </a:ln>
          </p:spPr>
          <p:txBody>
            <a:bodyPr rtlCol="0" anchor="ctr"/>
            <a:lstStyle/>
            <a:p>
              <a:endParaRPr lang="fi-FI"/>
            </a:p>
          </p:txBody>
        </p:sp>
        <p:sp>
          <p:nvSpPr>
            <p:cNvPr id="235" name="Vapaamuotoinen: Muoto 234">
              <a:extLst>
                <a:ext uri="{FF2B5EF4-FFF2-40B4-BE49-F238E27FC236}">
                  <a16:creationId xmlns:a16="http://schemas.microsoft.com/office/drawing/2014/main" id="{5A9D66DB-6EC3-4D3E-A03C-09FBBE066BA7}"/>
                </a:ext>
              </a:extLst>
            </p:cNvPr>
            <p:cNvSpPr/>
            <p:nvPr/>
          </p:nvSpPr>
          <p:spPr>
            <a:xfrm>
              <a:off x="9953965" y="681395"/>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1" y="98079"/>
                    <a:pt x="82184" y="98084"/>
                    <a:pt x="77792" y="93698"/>
                  </a:cubicBezTo>
                  <a:cubicBezTo>
                    <a:pt x="77788" y="93694"/>
                    <a:pt x="77784" y="93691"/>
                    <a:pt x="77780" y="93687"/>
                  </a:cubicBezTo>
                  <a:lnTo>
                    <a:pt x="10438" y="26345"/>
                  </a:lnTo>
                  <a:cubicBezTo>
                    <a:pt x="6046" y="21952"/>
                    <a:pt x="6046" y="14831"/>
                    <a:pt x="10438" y="10438"/>
                  </a:cubicBezTo>
                  <a:cubicBezTo>
                    <a:pt x="14831" y="6046"/>
                    <a:pt x="21952" y="6046"/>
                    <a:pt x="26345" y="10438"/>
                  </a:cubicBezTo>
                  <a:lnTo>
                    <a:pt x="93687" y="77780"/>
                  </a:lnTo>
                  <a:cubicBezTo>
                    <a:pt x="98079" y="82166"/>
                    <a:pt x="98084" y="89282"/>
                    <a:pt x="93698" y="93675"/>
                  </a:cubicBezTo>
                  <a:cubicBezTo>
                    <a:pt x="93695"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236" name="Vapaamuotoinen: Muoto 235">
              <a:extLst>
                <a:ext uri="{FF2B5EF4-FFF2-40B4-BE49-F238E27FC236}">
                  <a16:creationId xmlns:a16="http://schemas.microsoft.com/office/drawing/2014/main" id="{671DDAE3-160A-4952-92C1-28775CECBEAC}"/>
                </a:ext>
              </a:extLst>
            </p:cNvPr>
            <p:cNvSpPr/>
            <p:nvPr/>
          </p:nvSpPr>
          <p:spPr>
            <a:xfrm>
              <a:off x="10219864" y="934530"/>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3912 h 57150"/>
                <a:gd name="connsiteX5" fmla="*/ 34862 w 57150"/>
                <a:gd name="connsiteY5" fmla="*/ 34862 h 57150"/>
                <a:gd name="connsiteX6" fmla="*/ 53912 w 57150"/>
                <a:gd name="connsiteY6" fmla="*/ 18193 h 57150"/>
                <a:gd name="connsiteX7" fmla="*/ 51816 w 57150"/>
                <a:gd name="connsiteY7" fmla="*/ 17145 h 57150"/>
                <a:gd name="connsiteX8" fmla="*/ 30671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478"/>
                    <a:pt x="18669" y="18383"/>
                  </a:cubicBezTo>
                  <a:cubicBezTo>
                    <a:pt x="14764" y="22289"/>
                    <a:pt x="10763" y="26575"/>
                    <a:pt x="7144" y="30861"/>
                  </a:cubicBezTo>
                  <a:cubicBezTo>
                    <a:pt x="9597" y="38122"/>
                    <a:pt x="12788" y="45112"/>
                    <a:pt x="16669" y="51721"/>
                  </a:cubicBezTo>
                  <a:lnTo>
                    <a:pt x="18097" y="53912"/>
                  </a:lnTo>
                  <a:cubicBezTo>
                    <a:pt x="23290" y="47224"/>
                    <a:pt x="28889" y="40862"/>
                    <a:pt x="34862" y="34862"/>
                  </a:cubicBezTo>
                  <a:cubicBezTo>
                    <a:pt x="40861" y="28918"/>
                    <a:pt x="47224" y="23351"/>
                    <a:pt x="53912" y="18193"/>
                  </a:cubicBezTo>
                  <a:lnTo>
                    <a:pt x="51816" y="17145"/>
                  </a:lnTo>
                  <a:cubicBezTo>
                    <a:pt x="45129" y="13222"/>
                    <a:pt x="38040" y="10028"/>
                    <a:pt x="30671" y="7620"/>
                  </a:cubicBezTo>
                </a:path>
              </a:pathLst>
            </a:custGeom>
            <a:solidFill>
              <a:srgbClr val="FFFFFF"/>
            </a:solidFill>
            <a:ln w="9525" cap="flat">
              <a:noFill/>
              <a:prstDash val="solid"/>
              <a:miter/>
            </a:ln>
          </p:spPr>
          <p:txBody>
            <a:bodyPr rtlCol="0" anchor="ctr"/>
            <a:lstStyle/>
            <a:p>
              <a:endParaRPr lang="fi-FI"/>
            </a:p>
          </p:txBody>
        </p:sp>
        <p:sp>
          <p:nvSpPr>
            <p:cNvPr id="237" name="Vapaamuotoinen: Muoto 236">
              <a:extLst>
                <a:ext uri="{FF2B5EF4-FFF2-40B4-BE49-F238E27FC236}">
                  <a16:creationId xmlns:a16="http://schemas.microsoft.com/office/drawing/2014/main" id="{9A43B2AA-3598-447A-8352-50AB4AAE8308}"/>
                </a:ext>
              </a:extLst>
            </p:cNvPr>
            <p:cNvSpPr/>
            <p:nvPr/>
          </p:nvSpPr>
          <p:spPr>
            <a:xfrm>
              <a:off x="10289968" y="1004444"/>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580 w 95250"/>
                <a:gd name="connsiteY3" fmla="*/ 19526 h 95250"/>
                <a:gd name="connsiteX4" fmla="*/ 70104 w 95250"/>
                <a:gd name="connsiteY4" fmla="*/ 22860 h 95250"/>
                <a:gd name="connsiteX5" fmla="*/ 68389 w 95250"/>
                <a:gd name="connsiteY5" fmla="*/ 25241 h 95250"/>
                <a:gd name="connsiteX6" fmla="*/ 64294 w 95250"/>
                <a:gd name="connsiteY6" fmla="*/ 30480 h 95250"/>
                <a:gd name="connsiteX7" fmla="*/ 60769 w 95250"/>
                <a:gd name="connsiteY7" fmla="*/ 60865 h 95250"/>
                <a:gd name="connsiteX8" fmla="*/ 60769 w 95250"/>
                <a:gd name="connsiteY8" fmla="*/ 60865 h 95250"/>
                <a:gd name="connsiteX9" fmla="*/ 30385 w 95250"/>
                <a:gd name="connsiteY9" fmla="*/ 64294 h 95250"/>
                <a:gd name="connsiteX10" fmla="*/ 7144 w 95250"/>
                <a:gd name="connsiteY10" fmla="*/ 80772 h 95250"/>
                <a:gd name="connsiteX11" fmla="*/ 13240 w 95250"/>
                <a:gd name="connsiteY11" fmla="*/ 83344 h 95250"/>
                <a:gd name="connsiteX12" fmla="*/ 44577 w 95250"/>
                <a:gd name="connsiteY12" fmla="*/ 89535 h 95250"/>
                <a:gd name="connsiteX13" fmla="*/ 77153 w 95250"/>
                <a:gd name="connsiteY13" fmla="*/ 77438 h 95250"/>
                <a:gd name="connsiteX14" fmla="*/ 80772 w 95250"/>
                <a:gd name="connsiteY14" fmla="*/ 7430 h 95250"/>
                <a:gd name="connsiteX15" fmla="*/ 80772 w 95250"/>
                <a:gd name="connsiteY15" fmla="*/ 743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1049"/>
                    <a:pt x="75914" y="14764"/>
                    <a:pt x="73247" y="18574"/>
                  </a:cubicBezTo>
                  <a:lnTo>
                    <a:pt x="72580" y="19526"/>
                  </a:lnTo>
                  <a:cubicBezTo>
                    <a:pt x="71723" y="20669"/>
                    <a:pt x="70961" y="21812"/>
                    <a:pt x="70104" y="22860"/>
                  </a:cubicBezTo>
                  <a:lnTo>
                    <a:pt x="68389" y="25241"/>
                  </a:lnTo>
                  <a:lnTo>
                    <a:pt x="64294" y="30480"/>
                  </a:lnTo>
                  <a:cubicBezTo>
                    <a:pt x="67723" y="43910"/>
                    <a:pt x="66675" y="54959"/>
                    <a:pt x="60769" y="60865"/>
                  </a:cubicBezTo>
                  <a:lnTo>
                    <a:pt x="60769" y="60865"/>
                  </a:lnTo>
                  <a:cubicBezTo>
                    <a:pt x="54959" y="66580"/>
                    <a:pt x="44005" y="67723"/>
                    <a:pt x="30385" y="64294"/>
                  </a:cubicBezTo>
                  <a:cubicBezTo>
                    <a:pt x="23049" y="70345"/>
                    <a:pt x="15281" y="75852"/>
                    <a:pt x="7144" y="80772"/>
                  </a:cubicBezTo>
                  <a:cubicBezTo>
                    <a:pt x="9144" y="81725"/>
                    <a:pt x="11239" y="82582"/>
                    <a:pt x="13240" y="83344"/>
                  </a:cubicBezTo>
                  <a:cubicBezTo>
                    <a:pt x="23240" y="87234"/>
                    <a:pt x="33848" y="89330"/>
                    <a:pt x="44577" y="89535"/>
                  </a:cubicBezTo>
                  <a:cubicBezTo>
                    <a:pt x="56625" y="90075"/>
                    <a:pt x="68377" y="85711"/>
                    <a:pt x="77153" y="77438"/>
                  </a:cubicBezTo>
                  <a:cubicBezTo>
                    <a:pt x="92202" y="62484"/>
                    <a:pt x="93154" y="36576"/>
                    <a:pt x="80772" y="7430"/>
                  </a:cubicBezTo>
                  <a:lnTo>
                    <a:pt x="80772" y="7430"/>
                  </a:lnTo>
                </a:path>
              </a:pathLst>
            </a:custGeom>
            <a:solidFill>
              <a:srgbClr val="FFFFFF"/>
            </a:solidFill>
            <a:ln w="9525" cap="flat">
              <a:noFill/>
              <a:prstDash val="solid"/>
              <a:miter/>
            </a:ln>
          </p:spPr>
          <p:txBody>
            <a:bodyPr rtlCol="0" anchor="ctr"/>
            <a:lstStyle/>
            <a:p>
              <a:endParaRPr lang="fi-FI"/>
            </a:p>
          </p:txBody>
        </p:sp>
        <p:sp>
          <p:nvSpPr>
            <p:cNvPr id="238" name="Vapaamuotoinen: Muoto 237">
              <a:extLst>
                <a:ext uri="{FF2B5EF4-FFF2-40B4-BE49-F238E27FC236}">
                  <a16:creationId xmlns:a16="http://schemas.microsoft.com/office/drawing/2014/main" id="{509000A1-9409-420D-B8EC-217A9C3ED35E}"/>
                </a:ext>
              </a:extLst>
            </p:cNvPr>
            <p:cNvSpPr/>
            <p:nvPr/>
          </p:nvSpPr>
          <p:spPr>
            <a:xfrm>
              <a:off x="10181732" y="1004063"/>
              <a:ext cx="95250" cy="95250"/>
            </a:xfrm>
            <a:custGeom>
              <a:avLst/>
              <a:gdLst>
                <a:gd name="connsiteX0" fmla="*/ 35846 w 95250"/>
                <a:gd name="connsiteY0" fmla="*/ 60960 h 95250"/>
                <a:gd name="connsiteX1" fmla="*/ 32417 w 95250"/>
                <a:gd name="connsiteY1" fmla="*/ 30671 h 95250"/>
                <a:gd name="connsiteX2" fmla="*/ 15844 w 95250"/>
                <a:gd name="connsiteY2" fmla="*/ 7144 h 95250"/>
                <a:gd name="connsiteX3" fmla="*/ 19368 w 95250"/>
                <a:gd name="connsiteY3" fmla="*/ 77438 h 95250"/>
                <a:gd name="connsiteX4" fmla="*/ 89567 w 95250"/>
                <a:gd name="connsiteY4" fmla="*/ 81058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150"/>
                    <a:pt x="29084" y="44101"/>
                    <a:pt x="32417" y="30671"/>
                  </a:cubicBezTo>
                  <a:cubicBezTo>
                    <a:pt x="26342" y="23231"/>
                    <a:pt x="20804" y="15369"/>
                    <a:pt x="15844" y="7144"/>
                  </a:cubicBezTo>
                  <a:cubicBezTo>
                    <a:pt x="3271" y="36481"/>
                    <a:pt x="4223" y="62294"/>
                    <a:pt x="19368" y="77438"/>
                  </a:cubicBezTo>
                  <a:cubicBezTo>
                    <a:pt x="34513" y="92583"/>
                    <a:pt x="60326" y="93536"/>
                    <a:pt x="89567" y="81058"/>
                  </a:cubicBezTo>
                  <a:cubicBezTo>
                    <a:pt x="81404" y="76096"/>
                    <a:pt x="73605" y="70557"/>
                    <a:pt x="66231" y="64484"/>
                  </a:cubicBezTo>
                  <a:cubicBezTo>
                    <a:pt x="52801" y="67913"/>
                    <a:pt x="41752" y="66961"/>
                    <a:pt x="35846" y="60960"/>
                  </a:cubicBezTo>
                </a:path>
              </a:pathLst>
            </a:custGeom>
            <a:solidFill>
              <a:srgbClr val="FFFFFF"/>
            </a:solidFill>
            <a:ln w="9525" cap="flat">
              <a:noFill/>
              <a:prstDash val="solid"/>
              <a:miter/>
            </a:ln>
          </p:spPr>
          <p:txBody>
            <a:bodyPr rtlCol="0" anchor="ctr"/>
            <a:lstStyle/>
            <a:p>
              <a:endParaRPr lang="fi-FI"/>
            </a:p>
          </p:txBody>
        </p:sp>
        <p:sp>
          <p:nvSpPr>
            <p:cNvPr id="239" name="Vapaamuotoinen: Muoto 238">
              <a:extLst>
                <a:ext uri="{FF2B5EF4-FFF2-40B4-BE49-F238E27FC236}">
                  <a16:creationId xmlns:a16="http://schemas.microsoft.com/office/drawing/2014/main" id="{2500C918-97BC-49B2-8352-18C81F81078F}"/>
                </a:ext>
              </a:extLst>
            </p:cNvPr>
            <p:cNvSpPr/>
            <p:nvPr/>
          </p:nvSpPr>
          <p:spPr>
            <a:xfrm>
              <a:off x="10182143" y="896135"/>
              <a:ext cx="200025" cy="180975"/>
            </a:xfrm>
            <a:custGeom>
              <a:avLst/>
              <a:gdLst>
                <a:gd name="connsiteX0" fmla="*/ 178881 w 200025"/>
                <a:gd name="connsiteY0" fmla="*/ 108690 h 180975"/>
                <a:gd name="connsiteX1" fmla="*/ 184977 w 200025"/>
                <a:gd name="connsiteY1" fmla="*/ 19727 h 180975"/>
                <a:gd name="connsiteX2" fmla="*/ 102014 w 200025"/>
                <a:gd name="connsiteY2" fmla="*/ 22394 h 180975"/>
                <a:gd name="connsiteX3" fmla="*/ 18956 w 200025"/>
                <a:gd name="connsiteY3" fmla="*/ 19727 h 180975"/>
                <a:gd name="connsiteX4" fmla="*/ 24576 w 200025"/>
                <a:gd name="connsiteY4" fmla="*/ 107833 h 180975"/>
                <a:gd name="connsiteX5" fmla="*/ 56389 w 200025"/>
                <a:gd name="connsiteY5" fmla="*/ 148314 h 180975"/>
                <a:gd name="connsiteX6" fmla="*/ 95728 w 200025"/>
                <a:gd name="connsiteY6" fmla="*/ 179366 h 180975"/>
                <a:gd name="connsiteX7" fmla="*/ 97823 w 200025"/>
                <a:gd name="connsiteY7" fmla="*/ 180413 h 180975"/>
                <a:gd name="connsiteX8" fmla="*/ 100681 w 200025"/>
                <a:gd name="connsiteY8" fmla="*/ 181175 h 180975"/>
                <a:gd name="connsiteX9" fmla="*/ 102014 w 200025"/>
                <a:gd name="connsiteY9" fmla="*/ 181175 h 180975"/>
                <a:gd name="connsiteX10" fmla="*/ 107920 w 200025"/>
                <a:gd name="connsiteY10" fmla="*/ 179461 h 180975"/>
                <a:gd name="connsiteX11" fmla="*/ 147544 w 200025"/>
                <a:gd name="connsiteY11" fmla="*/ 148219 h 180975"/>
                <a:gd name="connsiteX12" fmla="*/ 178881 w 200025"/>
                <a:gd name="connsiteY12" fmla="*/ 108595 h 180975"/>
                <a:gd name="connsiteX13" fmla="*/ 102014 w 200025"/>
                <a:gd name="connsiteY13" fmla="*/ 156220 h 180975"/>
                <a:gd name="connsiteX14" fmla="*/ 72772 w 200025"/>
                <a:gd name="connsiteY14" fmla="*/ 132217 h 180975"/>
                <a:gd name="connsiteX15" fmla="*/ 44674 w 200025"/>
                <a:gd name="connsiteY15" fmla="*/ 96403 h 180975"/>
                <a:gd name="connsiteX16" fmla="*/ 35149 w 200025"/>
                <a:gd name="connsiteY16" fmla="*/ 36586 h 180975"/>
                <a:gd name="connsiteX17" fmla="*/ 51437 w 200025"/>
                <a:gd name="connsiteY17" fmla="*/ 31061 h 180975"/>
                <a:gd name="connsiteX18" fmla="*/ 96585 w 200025"/>
                <a:gd name="connsiteY18" fmla="*/ 46587 h 180975"/>
                <a:gd name="connsiteX19" fmla="*/ 96585 w 200025"/>
                <a:gd name="connsiteY19" fmla="*/ 46587 h 180975"/>
                <a:gd name="connsiteX20" fmla="*/ 111920 w 200025"/>
                <a:gd name="connsiteY20" fmla="*/ 56969 h 180975"/>
                <a:gd name="connsiteX21" fmla="*/ 111920 w 200025"/>
                <a:gd name="connsiteY21" fmla="*/ 56969 h 180975"/>
                <a:gd name="connsiteX22" fmla="*/ 124970 w 200025"/>
                <a:gd name="connsiteY22" fmla="*/ 68018 h 180975"/>
                <a:gd name="connsiteX23" fmla="*/ 126589 w 200025"/>
                <a:gd name="connsiteY23" fmla="*/ 69542 h 180975"/>
                <a:gd name="connsiteX24" fmla="*/ 127065 w 200025"/>
                <a:gd name="connsiteY24" fmla="*/ 70019 h 180975"/>
                <a:gd name="connsiteX25" fmla="*/ 130780 w 200025"/>
                <a:gd name="connsiteY25" fmla="*/ 73638 h 180975"/>
                <a:gd name="connsiteX26" fmla="*/ 147639 w 200025"/>
                <a:gd name="connsiteY26" fmla="*/ 92688 h 180975"/>
                <a:gd name="connsiteX27" fmla="*/ 148687 w 200025"/>
                <a:gd name="connsiteY27" fmla="*/ 91069 h 180975"/>
                <a:gd name="connsiteX28" fmla="*/ 158783 w 200025"/>
                <a:gd name="connsiteY28" fmla="*/ 69542 h 180975"/>
                <a:gd name="connsiteX29" fmla="*/ 147258 w 200025"/>
                <a:gd name="connsiteY29" fmla="*/ 57065 h 180975"/>
                <a:gd name="connsiteX30" fmla="*/ 145353 w 200025"/>
                <a:gd name="connsiteY30" fmla="*/ 55255 h 180975"/>
                <a:gd name="connsiteX31" fmla="*/ 141924 w 200025"/>
                <a:gd name="connsiteY31" fmla="*/ 51921 h 180975"/>
                <a:gd name="connsiteX32" fmla="*/ 140114 w 200025"/>
                <a:gd name="connsiteY32" fmla="*/ 50302 h 180975"/>
                <a:gd name="connsiteX33" fmla="*/ 135828 w 200025"/>
                <a:gd name="connsiteY33" fmla="*/ 46397 h 180975"/>
                <a:gd name="connsiteX34" fmla="*/ 135161 w 200025"/>
                <a:gd name="connsiteY34" fmla="*/ 45825 h 180975"/>
                <a:gd name="connsiteX35" fmla="*/ 135161 w 200025"/>
                <a:gd name="connsiteY35" fmla="*/ 45825 h 180975"/>
                <a:gd name="connsiteX36" fmla="*/ 124779 w 200025"/>
                <a:gd name="connsiteY36" fmla="*/ 37443 h 180975"/>
                <a:gd name="connsiteX37" fmla="*/ 168213 w 200025"/>
                <a:gd name="connsiteY37" fmla="*/ 36395 h 180975"/>
                <a:gd name="connsiteX38" fmla="*/ 158688 w 200025"/>
                <a:gd name="connsiteY38" fmla="*/ 96974 h 180975"/>
                <a:gd name="connsiteX39" fmla="*/ 130970 w 200025"/>
                <a:gd name="connsiteY39" fmla="*/ 132122 h 180975"/>
                <a:gd name="connsiteX40" fmla="*/ 101824 w 200025"/>
                <a:gd name="connsiteY40" fmla="*/ 1561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81" y="108690"/>
                  </a:moveTo>
                  <a:cubicBezTo>
                    <a:pt x="200788" y="72019"/>
                    <a:pt x="203170" y="37919"/>
                    <a:pt x="184977" y="19727"/>
                  </a:cubicBezTo>
                  <a:cubicBezTo>
                    <a:pt x="166784" y="1534"/>
                    <a:pt x="136304" y="3629"/>
                    <a:pt x="102014" y="22394"/>
                  </a:cubicBezTo>
                  <a:cubicBezTo>
                    <a:pt x="67629" y="3344"/>
                    <a:pt x="36196" y="2486"/>
                    <a:pt x="18956" y="19727"/>
                  </a:cubicBezTo>
                  <a:cubicBezTo>
                    <a:pt x="1716" y="36967"/>
                    <a:pt x="3145" y="71543"/>
                    <a:pt x="24576" y="107833"/>
                  </a:cubicBezTo>
                  <a:cubicBezTo>
                    <a:pt x="33443" y="122606"/>
                    <a:pt x="44131" y="136206"/>
                    <a:pt x="56389" y="148314"/>
                  </a:cubicBezTo>
                  <a:cubicBezTo>
                    <a:pt x="68137" y="160286"/>
                    <a:pt x="81355" y="170719"/>
                    <a:pt x="95728" y="179366"/>
                  </a:cubicBezTo>
                  <a:cubicBezTo>
                    <a:pt x="96353" y="179845"/>
                    <a:pt x="97064" y="180201"/>
                    <a:pt x="97823" y="180413"/>
                  </a:cubicBezTo>
                  <a:cubicBezTo>
                    <a:pt x="98735" y="180800"/>
                    <a:pt x="99697" y="181056"/>
                    <a:pt x="100681" y="181175"/>
                  </a:cubicBezTo>
                  <a:lnTo>
                    <a:pt x="102014" y="181175"/>
                  </a:lnTo>
                  <a:cubicBezTo>
                    <a:pt x="104105" y="181169"/>
                    <a:pt x="106151" y="180575"/>
                    <a:pt x="107920" y="179461"/>
                  </a:cubicBezTo>
                  <a:cubicBezTo>
                    <a:pt x="122366" y="170721"/>
                    <a:pt x="135675" y="160227"/>
                    <a:pt x="147544" y="148219"/>
                  </a:cubicBezTo>
                  <a:cubicBezTo>
                    <a:pt x="159537" y="136312"/>
                    <a:pt x="170058" y="123009"/>
                    <a:pt x="178881" y="108595"/>
                  </a:cubicBezTo>
                  <a:moveTo>
                    <a:pt x="102014" y="156220"/>
                  </a:moveTo>
                  <a:cubicBezTo>
                    <a:pt x="91488" y="149218"/>
                    <a:pt x="81692" y="141176"/>
                    <a:pt x="72772" y="132217"/>
                  </a:cubicBezTo>
                  <a:cubicBezTo>
                    <a:pt x="61956" y="121492"/>
                    <a:pt x="52517" y="109461"/>
                    <a:pt x="44674" y="96403"/>
                  </a:cubicBezTo>
                  <a:cubicBezTo>
                    <a:pt x="29243" y="70400"/>
                    <a:pt x="25624" y="46397"/>
                    <a:pt x="35149" y="36586"/>
                  </a:cubicBezTo>
                  <a:cubicBezTo>
                    <a:pt x="39626" y="32649"/>
                    <a:pt x="45488" y="30660"/>
                    <a:pt x="51437" y="31061"/>
                  </a:cubicBezTo>
                  <a:cubicBezTo>
                    <a:pt x="67541" y="32409"/>
                    <a:pt x="83058" y="37744"/>
                    <a:pt x="96585" y="46587"/>
                  </a:cubicBezTo>
                  <a:lnTo>
                    <a:pt x="96585" y="46587"/>
                  </a:lnTo>
                  <a:cubicBezTo>
                    <a:pt x="101538" y="49635"/>
                    <a:pt x="107158" y="53350"/>
                    <a:pt x="111920" y="56969"/>
                  </a:cubicBezTo>
                  <a:lnTo>
                    <a:pt x="111920" y="56969"/>
                  </a:lnTo>
                  <a:cubicBezTo>
                    <a:pt x="116302" y="60398"/>
                    <a:pt x="120683" y="64113"/>
                    <a:pt x="124970" y="68018"/>
                  </a:cubicBezTo>
                  <a:lnTo>
                    <a:pt x="126589" y="69542"/>
                  </a:lnTo>
                  <a:cubicBezTo>
                    <a:pt x="126792" y="69650"/>
                    <a:pt x="126958" y="69816"/>
                    <a:pt x="127065" y="70019"/>
                  </a:cubicBezTo>
                  <a:cubicBezTo>
                    <a:pt x="128373" y="71152"/>
                    <a:pt x="129613" y="72360"/>
                    <a:pt x="130780" y="73638"/>
                  </a:cubicBezTo>
                  <a:cubicBezTo>
                    <a:pt x="136807" y="79616"/>
                    <a:pt x="142439" y="85979"/>
                    <a:pt x="147639" y="92688"/>
                  </a:cubicBezTo>
                  <a:cubicBezTo>
                    <a:pt x="147933" y="92114"/>
                    <a:pt x="148284" y="91572"/>
                    <a:pt x="148687" y="91069"/>
                  </a:cubicBezTo>
                  <a:cubicBezTo>
                    <a:pt x="152776" y="84256"/>
                    <a:pt x="156160" y="77043"/>
                    <a:pt x="158783" y="69542"/>
                  </a:cubicBezTo>
                  <a:cubicBezTo>
                    <a:pt x="155164" y="65256"/>
                    <a:pt x="151354" y="61160"/>
                    <a:pt x="147258" y="57065"/>
                  </a:cubicBezTo>
                  <a:cubicBezTo>
                    <a:pt x="146670" y="56413"/>
                    <a:pt x="146033" y="55808"/>
                    <a:pt x="145353" y="55255"/>
                  </a:cubicBezTo>
                  <a:lnTo>
                    <a:pt x="141924" y="51921"/>
                  </a:lnTo>
                  <a:lnTo>
                    <a:pt x="140114" y="50302"/>
                  </a:lnTo>
                  <a:lnTo>
                    <a:pt x="135828" y="46397"/>
                  </a:lnTo>
                  <a:lnTo>
                    <a:pt x="135161" y="45825"/>
                  </a:lnTo>
                  <a:lnTo>
                    <a:pt x="135161" y="45825"/>
                  </a:lnTo>
                  <a:cubicBezTo>
                    <a:pt x="131732" y="42872"/>
                    <a:pt x="128303" y="40110"/>
                    <a:pt x="124779" y="37443"/>
                  </a:cubicBezTo>
                  <a:cubicBezTo>
                    <a:pt x="143829" y="29347"/>
                    <a:pt x="160498" y="28680"/>
                    <a:pt x="168213" y="36395"/>
                  </a:cubicBezTo>
                  <a:cubicBezTo>
                    <a:pt x="178214" y="46397"/>
                    <a:pt x="174309" y="70781"/>
                    <a:pt x="158688" y="96974"/>
                  </a:cubicBezTo>
                  <a:cubicBezTo>
                    <a:pt x="150931" y="109786"/>
                    <a:pt x="141621" y="121591"/>
                    <a:pt x="130970" y="132122"/>
                  </a:cubicBezTo>
                  <a:cubicBezTo>
                    <a:pt x="122064" y="141057"/>
                    <a:pt x="112301" y="149097"/>
                    <a:pt x="101824" y="156125"/>
                  </a:cubicBezTo>
                </a:path>
              </a:pathLst>
            </a:custGeom>
            <a:solidFill>
              <a:srgbClr val="FFFFFF"/>
            </a:solidFill>
            <a:ln w="9525" cap="flat">
              <a:noFill/>
              <a:prstDash val="solid"/>
              <a:miter/>
            </a:ln>
          </p:spPr>
          <p:txBody>
            <a:bodyPr rtlCol="0" anchor="ctr"/>
            <a:lstStyle/>
            <a:p>
              <a:endParaRPr lang="fi-FI"/>
            </a:p>
          </p:txBody>
        </p:sp>
        <p:sp>
          <p:nvSpPr>
            <p:cNvPr id="240" name="Vapaamuotoinen: Muoto 239">
              <a:extLst>
                <a:ext uri="{FF2B5EF4-FFF2-40B4-BE49-F238E27FC236}">
                  <a16:creationId xmlns:a16="http://schemas.microsoft.com/office/drawing/2014/main" id="{3C07348C-B5CA-4D63-BFC1-F070F06F88DB}"/>
                </a:ext>
              </a:extLst>
            </p:cNvPr>
            <p:cNvSpPr/>
            <p:nvPr/>
          </p:nvSpPr>
          <p:spPr>
            <a:xfrm>
              <a:off x="10495747" y="683491"/>
              <a:ext cx="95250" cy="95250"/>
            </a:xfrm>
            <a:custGeom>
              <a:avLst/>
              <a:gdLst>
                <a:gd name="connsiteX0" fmla="*/ 93591 w 95250"/>
                <a:gd name="connsiteY0" fmla="*/ 25869 h 95250"/>
                <a:gd name="connsiteX1" fmla="*/ 26345 w 95250"/>
                <a:gd name="connsiteY1" fmla="*/ 93591 h 95250"/>
                <a:gd name="connsiteX2" fmla="*/ 10438 w 95250"/>
                <a:gd name="connsiteY2" fmla="*/ 93591 h 95250"/>
                <a:gd name="connsiteX3" fmla="*/ 10438 w 95250"/>
                <a:gd name="connsiteY3" fmla="*/ 77685 h 95250"/>
                <a:gd name="connsiteX4" fmla="*/ 77685 w 95250"/>
                <a:gd name="connsiteY4" fmla="*/ 10438 h 95250"/>
                <a:gd name="connsiteX5" fmla="*/ 93591 w 95250"/>
                <a:gd name="connsiteY5" fmla="*/ 10438 h 95250"/>
                <a:gd name="connsiteX6" fmla="*/ 93591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5869"/>
                  </a:moveTo>
                  <a:lnTo>
                    <a:pt x="26345" y="93591"/>
                  </a:lnTo>
                  <a:cubicBezTo>
                    <a:pt x="21953" y="97984"/>
                    <a:pt x="14831" y="97984"/>
                    <a:pt x="10438" y="93591"/>
                  </a:cubicBezTo>
                  <a:cubicBezTo>
                    <a:pt x="6046" y="89199"/>
                    <a:pt x="6046" y="82077"/>
                    <a:pt x="10438" y="77685"/>
                  </a:cubicBezTo>
                  <a:lnTo>
                    <a:pt x="77685" y="10438"/>
                  </a:lnTo>
                  <a:cubicBezTo>
                    <a:pt x="82077" y="6046"/>
                    <a:pt x="89199" y="6046"/>
                    <a:pt x="93591" y="10438"/>
                  </a:cubicBezTo>
                  <a:cubicBezTo>
                    <a:pt x="97984" y="14831"/>
                    <a:pt x="97984" y="21952"/>
                    <a:pt x="93591" y="26345"/>
                  </a:cubicBezTo>
                </a:path>
              </a:pathLst>
            </a:custGeom>
            <a:solidFill>
              <a:srgbClr val="FFFFFF"/>
            </a:solidFill>
            <a:ln w="9525" cap="flat">
              <a:noFill/>
              <a:prstDash val="solid"/>
              <a:miter/>
            </a:ln>
          </p:spPr>
          <p:txBody>
            <a:bodyPr rtlCol="0" anchor="ctr"/>
            <a:lstStyle/>
            <a:p>
              <a:endParaRPr lang="fi-FI"/>
            </a:p>
          </p:txBody>
        </p:sp>
        <p:sp>
          <p:nvSpPr>
            <p:cNvPr id="241" name="Vapaamuotoinen: Muoto 240">
              <a:extLst>
                <a:ext uri="{FF2B5EF4-FFF2-40B4-BE49-F238E27FC236}">
                  <a16:creationId xmlns:a16="http://schemas.microsoft.com/office/drawing/2014/main" id="{1ADFA8E1-4F82-4B68-B532-954362EE8F48}"/>
                </a:ext>
              </a:extLst>
            </p:cNvPr>
            <p:cNvSpPr/>
            <p:nvPr/>
          </p:nvSpPr>
          <p:spPr>
            <a:xfrm>
              <a:off x="10503400" y="1220478"/>
              <a:ext cx="95250" cy="95250"/>
            </a:xfrm>
            <a:custGeom>
              <a:avLst/>
              <a:gdLst>
                <a:gd name="connsiteX0" fmla="*/ 92796 w 95250"/>
                <a:gd name="connsiteY0" fmla="*/ 92671 h 95250"/>
                <a:gd name="connsiteX1" fmla="*/ 76901 w 95250"/>
                <a:gd name="connsiteY1" fmla="*/ 92683 h 95250"/>
                <a:gd name="connsiteX2" fmla="*/ 76890 w 95250"/>
                <a:gd name="connsiteY2" fmla="*/ 92671 h 95250"/>
                <a:gd name="connsiteX3" fmla="*/ 9548 w 95250"/>
                <a:gd name="connsiteY3" fmla="*/ 25329 h 95250"/>
                <a:gd name="connsiteX4" fmla="*/ 11438 w 95250"/>
                <a:gd name="connsiteY4" fmla="*/ 9547 h 95250"/>
                <a:gd name="connsiteX5" fmla="*/ 25169 w 95250"/>
                <a:gd name="connsiteY5" fmla="*/ 9423 h 95250"/>
                <a:gd name="connsiteX6" fmla="*/ 92511 w 95250"/>
                <a:gd name="connsiteY6" fmla="*/ 76764 h 95250"/>
                <a:gd name="connsiteX7" fmla="*/ 92522 w 95250"/>
                <a:gd name="connsiteY7" fmla="*/ 92660 h 95250"/>
                <a:gd name="connsiteX8" fmla="*/ 92511 w 95250"/>
                <a:gd name="connsiteY8" fmla="*/ 9267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2796" y="92671"/>
                  </a:moveTo>
                  <a:cubicBezTo>
                    <a:pt x="88410" y="97064"/>
                    <a:pt x="81294" y="97069"/>
                    <a:pt x="76901" y="92683"/>
                  </a:cubicBezTo>
                  <a:cubicBezTo>
                    <a:pt x="76898" y="92679"/>
                    <a:pt x="76894" y="92675"/>
                    <a:pt x="76890" y="92671"/>
                  </a:cubicBezTo>
                  <a:lnTo>
                    <a:pt x="9548" y="25329"/>
                  </a:lnTo>
                  <a:cubicBezTo>
                    <a:pt x="5711" y="20449"/>
                    <a:pt x="6557" y="13383"/>
                    <a:pt x="11438" y="9547"/>
                  </a:cubicBezTo>
                  <a:cubicBezTo>
                    <a:pt x="15454" y="6390"/>
                    <a:pt x="21096" y="6338"/>
                    <a:pt x="25169" y="9423"/>
                  </a:cubicBezTo>
                  <a:lnTo>
                    <a:pt x="92511" y="76764"/>
                  </a:lnTo>
                  <a:cubicBezTo>
                    <a:pt x="96903" y="81151"/>
                    <a:pt x="96908" y="88267"/>
                    <a:pt x="92522" y="92660"/>
                  </a:cubicBezTo>
                  <a:cubicBezTo>
                    <a:pt x="92519" y="92663"/>
                    <a:pt x="92514" y="92667"/>
                    <a:pt x="92511" y="92671"/>
                  </a:cubicBezTo>
                </a:path>
              </a:pathLst>
            </a:custGeom>
            <a:solidFill>
              <a:srgbClr val="FFFFFF"/>
            </a:solidFill>
            <a:ln w="9525" cap="flat">
              <a:noFill/>
              <a:prstDash val="solid"/>
              <a:miter/>
            </a:ln>
          </p:spPr>
          <p:txBody>
            <a:bodyPr rtlCol="0" anchor="ctr"/>
            <a:lstStyle/>
            <a:p>
              <a:endParaRPr lang="fi-FI"/>
            </a:p>
          </p:txBody>
        </p:sp>
      </p:grpSp>
      <p:sp>
        <p:nvSpPr>
          <p:cNvPr id="2" name="Title 1"/>
          <p:cNvSpPr>
            <a:spLocks noGrp="1"/>
          </p:cNvSpPr>
          <p:nvPr>
            <p:ph type="title"/>
          </p:nvPr>
        </p:nvSpPr>
        <p:spPr>
          <a:xfrm>
            <a:off x="396000" y="309600"/>
            <a:ext cx="6120000" cy="1706400"/>
          </a:xfrm>
        </p:spPr>
        <p:txBody>
          <a:bodyPr/>
          <a:lstStyle>
            <a:lvl1pPr>
              <a:defRPr>
                <a:solidFill>
                  <a:schemeClr val="bg1"/>
                </a:solidFill>
              </a:defRPr>
            </a:lvl1pPr>
          </a:lstStyle>
          <a:p>
            <a:r>
              <a:rPr lang="fi-FI"/>
              <a:t>Muokkaa ots. perustyyl. napsautt.</a:t>
            </a:r>
            <a:endParaRPr lang="fi-FI" dirty="0"/>
          </a:p>
        </p:txBody>
      </p:sp>
      <p:sp>
        <p:nvSpPr>
          <p:cNvPr id="3" name="Content Placeholder 2"/>
          <p:cNvSpPr>
            <a:spLocks noGrp="1"/>
          </p:cNvSpPr>
          <p:nvPr>
            <p:ph idx="1"/>
          </p:nvPr>
        </p:nvSpPr>
        <p:spPr>
          <a:xfrm>
            <a:off x="396000" y="2340000"/>
            <a:ext cx="6120000" cy="36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0" name="Picture 6">
            <a:extLst>
              <a:ext uri="{FF2B5EF4-FFF2-40B4-BE49-F238E27FC236}">
                <a16:creationId xmlns:a16="http://schemas.microsoft.com/office/drawing/2014/main" id="{CBD42AAC-1A71-43CB-BFBD-7EC7D54B0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400050" y="6065838"/>
            <a:ext cx="3441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äivämäärän paikkamerkki 3">
            <a:extLst>
              <a:ext uri="{FF2B5EF4-FFF2-40B4-BE49-F238E27FC236}">
                <a16:creationId xmlns:a16="http://schemas.microsoft.com/office/drawing/2014/main" id="{FED21641-163F-4050-8780-F6260F52535F}"/>
              </a:ext>
            </a:extLst>
          </p:cNvPr>
          <p:cNvSpPr>
            <a:spLocks noGrp="1"/>
          </p:cNvSpPr>
          <p:nvPr>
            <p:ph type="dt" sz="half" idx="10"/>
          </p:nvPr>
        </p:nvSpPr>
        <p:spPr/>
        <p:txBody>
          <a:bodyPr/>
          <a:lstStyle>
            <a:lvl1pPr>
              <a:defRPr>
                <a:noFill/>
              </a:defRPr>
            </a:lvl1pPr>
          </a:lstStyle>
          <a:p>
            <a:fld id="{FFF19285-FFFE-49F9-BE81-BB76CAF02434}" type="datetime1">
              <a:rPr lang="fi-FI" smtClean="0"/>
              <a:t>3.10.2024</a:t>
            </a:fld>
            <a:endParaRPr lang="fi-FI"/>
          </a:p>
        </p:txBody>
      </p:sp>
      <p:sp>
        <p:nvSpPr>
          <p:cNvPr id="5" name="Alatunnisteen paikkamerkki 4">
            <a:extLst>
              <a:ext uri="{FF2B5EF4-FFF2-40B4-BE49-F238E27FC236}">
                <a16:creationId xmlns:a16="http://schemas.microsoft.com/office/drawing/2014/main" id="{5A23ABB6-22F3-4975-896D-95CA9EA92BE7}"/>
              </a:ext>
            </a:extLst>
          </p:cNvPr>
          <p:cNvSpPr>
            <a:spLocks noGrp="1"/>
          </p:cNvSpPr>
          <p:nvPr>
            <p:ph type="ftr" sz="quarter" idx="11"/>
          </p:nvPr>
        </p:nvSpPr>
        <p:spPr/>
        <p:txBody>
          <a:bodyPr/>
          <a:lstStyle>
            <a:lvl1pPr>
              <a:defRPr>
                <a:noFill/>
              </a:defRPr>
            </a:lvl1pPr>
          </a:lstStyle>
          <a:p>
            <a:r>
              <a:rPr lang="en-US"/>
              <a:t>International Conference on Small Modular Reactors and their Applications</a:t>
            </a:r>
            <a:endParaRPr lang="fi-FI"/>
          </a:p>
        </p:txBody>
      </p:sp>
      <p:sp>
        <p:nvSpPr>
          <p:cNvPr id="6" name="Dian numeron paikkamerkki 5">
            <a:extLst>
              <a:ext uri="{FF2B5EF4-FFF2-40B4-BE49-F238E27FC236}">
                <a16:creationId xmlns:a16="http://schemas.microsoft.com/office/drawing/2014/main" id="{66EDD6C4-9121-4D39-948D-44A4D0A05C25}"/>
              </a:ext>
            </a:extLst>
          </p:cNvPr>
          <p:cNvSpPr>
            <a:spLocks noGrp="1"/>
          </p:cNvSpPr>
          <p:nvPr>
            <p:ph type="sldNum" sz="quarter" idx="12"/>
          </p:nvPr>
        </p:nvSpPr>
        <p:spPr/>
        <p:txBody>
          <a:bodyPr/>
          <a:lstStyle>
            <a:lvl1pPr>
              <a:defRPr>
                <a:no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412098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Otsikko ja sisältö 3">
    <p:bg>
      <p:bgPr>
        <a:solidFill>
          <a:srgbClr val="F4848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
        <p:nvSpPr>
          <p:cNvPr id="3" name="Content Placeholder 2"/>
          <p:cNvSpPr>
            <a:spLocks noGrp="1"/>
          </p:cNvSpPr>
          <p:nvPr>
            <p:ph idx="1"/>
          </p:nvPr>
        </p:nvSpPr>
        <p:spPr>
          <a:xfrm>
            <a:off x="396000" y="1368000"/>
            <a:ext cx="10821550" cy="453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0" name="Picture 6">
            <a:extLst>
              <a:ext uri="{FF2B5EF4-FFF2-40B4-BE49-F238E27FC236}">
                <a16:creationId xmlns:a16="http://schemas.microsoft.com/office/drawing/2014/main" id="{CBD42AAC-1A71-43CB-BFBD-7EC7D54B0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400050" y="6065838"/>
            <a:ext cx="3441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äivämäärän paikkamerkki 3">
            <a:extLst>
              <a:ext uri="{FF2B5EF4-FFF2-40B4-BE49-F238E27FC236}">
                <a16:creationId xmlns:a16="http://schemas.microsoft.com/office/drawing/2014/main" id="{B34CB006-C4B1-4BA3-9EDB-D47CCAB2E51A}"/>
              </a:ext>
            </a:extLst>
          </p:cNvPr>
          <p:cNvSpPr>
            <a:spLocks noGrp="1"/>
          </p:cNvSpPr>
          <p:nvPr>
            <p:ph type="dt" sz="half" idx="10"/>
          </p:nvPr>
        </p:nvSpPr>
        <p:spPr/>
        <p:txBody>
          <a:bodyPr/>
          <a:lstStyle>
            <a:lvl1pPr>
              <a:defRPr>
                <a:solidFill>
                  <a:schemeClr val="bg1"/>
                </a:solidFill>
              </a:defRPr>
            </a:lvl1pPr>
          </a:lstStyle>
          <a:p>
            <a:fld id="{C3469C8A-11C4-4926-B17C-5B8AAE1E3ED7}" type="datetime1">
              <a:rPr lang="fi-FI" smtClean="0"/>
              <a:t>3.10.2024</a:t>
            </a:fld>
            <a:endParaRPr lang="fi-FI"/>
          </a:p>
        </p:txBody>
      </p:sp>
      <p:sp>
        <p:nvSpPr>
          <p:cNvPr id="5" name="Alatunnisteen paikkamerkki 4">
            <a:extLst>
              <a:ext uri="{FF2B5EF4-FFF2-40B4-BE49-F238E27FC236}">
                <a16:creationId xmlns:a16="http://schemas.microsoft.com/office/drawing/2014/main" id="{93806056-C436-4F47-A7B0-0DB6B9504A9D}"/>
              </a:ext>
            </a:extLst>
          </p:cNvPr>
          <p:cNvSpPr>
            <a:spLocks noGrp="1"/>
          </p:cNvSpPr>
          <p:nvPr>
            <p:ph type="ftr" sz="quarter" idx="11"/>
          </p:nvPr>
        </p:nvSpPr>
        <p:spPr/>
        <p:txBody>
          <a:bodyPr/>
          <a:lstStyle>
            <a:lvl1pPr>
              <a:defRPr>
                <a:solidFill>
                  <a:schemeClr val="bg1"/>
                </a:solidFill>
              </a:defRPr>
            </a:lvl1pPr>
          </a:lstStyle>
          <a:p>
            <a:r>
              <a:rPr lang="en-US"/>
              <a:t>International Conference on Small Modular Reactors and their Applications</a:t>
            </a:r>
            <a:endParaRPr lang="fi-FI"/>
          </a:p>
        </p:txBody>
      </p:sp>
      <p:sp>
        <p:nvSpPr>
          <p:cNvPr id="6" name="Dian numeron paikkamerkki 5">
            <a:extLst>
              <a:ext uri="{FF2B5EF4-FFF2-40B4-BE49-F238E27FC236}">
                <a16:creationId xmlns:a16="http://schemas.microsoft.com/office/drawing/2014/main" id="{35AFCA63-35F7-402F-9200-B16E99DFD23C}"/>
              </a:ext>
            </a:extLst>
          </p:cNvPr>
          <p:cNvSpPr>
            <a:spLocks noGrp="1"/>
          </p:cNvSpPr>
          <p:nvPr>
            <p:ph type="sldNum" sz="quarter" idx="12"/>
          </p:nvPr>
        </p:nvSpPr>
        <p:spPr/>
        <p:txBody>
          <a:bodyPr/>
          <a:lstStyle>
            <a:lvl1pPr>
              <a:defRPr>
                <a:solidFill>
                  <a:schemeClr val="bg1"/>
                </a:solid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16827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6000" y="309600"/>
            <a:ext cx="10821550" cy="806400"/>
          </a:xfrm>
          <a:prstGeom prst="rect">
            <a:avLst/>
          </a:prstGeom>
        </p:spPr>
        <p:txBody>
          <a:bodyPr vert="horz" lIns="46800" tIns="0" rIns="165600" bIns="0" rtlCol="0" anchor="b">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xt Placeholder 2"/>
          <p:cNvSpPr>
            <a:spLocks noGrp="1"/>
          </p:cNvSpPr>
          <p:nvPr>
            <p:ph type="body" idx="1"/>
          </p:nvPr>
        </p:nvSpPr>
        <p:spPr>
          <a:xfrm>
            <a:off x="396000" y="1368000"/>
            <a:ext cx="10821550" cy="4536000"/>
          </a:xfrm>
          <a:prstGeom prst="rect">
            <a:avLst/>
          </a:prstGeom>
        </p:spPr>
        <p:txBody>
          <a:bodyPr vert="horz" lIns="46800" tIns="0" rIns="46800" bIns="0" rtlCol="0">
            <a:no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a:p>
            <a:pPr lvl="8"/>
            <a:endParaRPr lang="fi-FI" dirty="0"/>
          </a:p>
        </p:txBody>
      </p:sp>
      <p:sp>
        <p:nvSpPr>
          <p:cNvPr id="4" name="Date Placeholder 3"/>
          <p:cNvSpPr>
            <a:spLocks noGrp="1"/>
          </p:cNvSpPr>
          <p:nvPr>
            <p:ph type="dt" sz="half" idx="2"/>
          </p:nvPr>
        </p:nvSpPr>
        <p:spPr>
          <a:xfrm>
            <a:off x="10824612" y="6372000"/>
            <a:ext cx="981550" cy="144000"/>
          </a:xfrm>
          <a:prstGeom prst="rect">
            <a:avLst/>
          </a:prstGeom>
        </p:spPr>
        <p:txBody>
          <a:bodyPr vert="horz" lIns="91440" tIns="45720" rIns="91440" bIns="45720" rtlCol="0" anchor="ctr"/>
          <a:lstStyle>
            <a:lvl1pPr algn="r">
              <a:defRPr sz="900">
                <a:solidFill>
                  <a:srgbClr val="004C98"/>
                </a:solidFill>
              </a:defRPr>
            </a:lvl1pPr>
          </a:lstStyle>
          <a:p>
            <a:fld id="{0A3F324C-2F43-4E7E-9CFA-D7180435ADB9}" type="datetime1">
              <a:rPr lang="fi-FI" smtClean="0"/>
              <a:t>3.10.2024</a:t>
            </a:fld>
            <a:endParaRPr lang="fi-FI"/>
          </a:p>
        </p:txBody>
      </p:sp>
      <p:sp>
        <p:nvSpPr>
          <p:cNvPr id="5" name="Footer Placeholder 4"/>
          <p:cNvSpPr>
            <a:spLocks noGrp="1"/>
          </p:cNvSpPr>
          <p:nvPr>
            <p:ph type="ftr" sz="quarter" idx="3"/>
          </p:nvPr>
        </p:nvSpPr>
        <p:spPr>
          <a:xfrm>
            <a:off x="8092689" y="6192000"/>
            <a:ext cx="3713473" cy="144000"/>
          </a:xfrm>
          <a:prstGeom prst="rect">
            <a:avLst/>
          </a:prstGeom>
        </p:spPr>
        <p:txBody>
          <a:bodyPr vert="horz" lIns="91440" tIns="45720" rIns="91440" bIns="45720" rtlCol="0" anchor="ctr"/>
          <a:lstStyle>
            <a:lvl1pPr algn="r">
              <a:defRPr sz="900">
                <a:solidFill>
                  <a:srgbClr val="004C98"/>
                </a:solidFill>
              </a:defRPr>
            </a:lvl1pPr>
          </a:lstStyle>
          <a:p>
            <a:r>
              <a:rPr lang="en-US"/>
              <a:t>International Conference on Small Modular Reactors and their Applications</a:t>
            </a:r>
            <a:endParaRPr lang="fi-FI"/>
          </a:p>
        </p:txBody>
      </p:sp>
      <p:sp>
        <p:nvSpPr>
          <p:cNvPr id="6" name="Slide Number Placeholder 5"/>
          <p:cNvSpPr>
            <a:spLocks noGrp="1"/>
          </p:cNvSpPr>
          <p:nvPr>
            <p:ph type="sldNum" sz="quarter" idx="4"/>
          </p:nvPr>
        </p:nvSpPr>
        <p:spPr>
          <a:xfrm>
            <a:off x="9876000" y="6372000"/>
            <a:ext cx="489200" cy="144000"/>
          </a:xfrm>
          <a:prstGeom prst="rect">
            <a:avLst/>
          </a:prstGeom>
        </p:spPr>
        <p:txBody>
          <a:bodyPr vert="horz" lIns="91440" tIns="45720" rIns="91440" bIns="45720" rtlCol="0" anchor="ctr"/>
          <a:lstStyle>
            <a:lvl1pPr algn="r">
              <a:defRPr sz="900">
                <a:solidFill>
                  <a:srgbClr val="004C98"/>
                </a:solidFill>
              </a:defRPr>
            </a:lvl1pPr>
          </a:lstStyle>
          <a:p>
            <a:fld id="{6A7B0E15-E1BD-48AD-82C8-1A9D4601A4DA}" type="slidenum">
              <a:rPr lang="fi-FI" smtClean="0"/>
              <a:t>‹#›</a:t>
            </a:fld>
            <a:endParaRPr lang="fi-FI"/>
          </a:p>
        </p:txBody>
      </p:sp>
      <p:pic>
        <p:nvPicPr>
          <p:cNvPr id="11" name="Picture 6">
            <a:extLst>
              <a:ext uri="{FF2B5EF4-FFF2-40B4-BE49-F238E27FC236}">
                <a16:creationId xmlns:a16="http://schemas.microsoft.com/office/drawing/2014/main" id="{35EF514F-5AB4-4B4D-8D32-EDBB0DD6CEAE}"/>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black">
          <a:xfrm>
            <a:off x="396000" y="6065838"/>
            <a:ext cx="3441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5027100"/>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5" r:id="rId19"/>
    <p:sldLayoutId id="2147483816" r:id="rId20"/>
    <p:sldLayoutId id="2147483817" r:id="rId21"/>
    <p:sldLayoutId id="2147483818" r:id="rId22"/>
    <p:sldLayoutId id="2147483819" r:id="rId23"/>
  </p:sldLayoutIdLst>
  <p:hf hdr="0"/>
  <p:txStyles>
    <p:titleStyle>
      <a:lvl1pPr algn="l" defTabSz="914400" rtl="0" eaLnBrk="1" latinLnBrk="0" hangingPunct="1">
        <a:spcBef>
          <a:spcPct val="0"/>
        </a:spcBef>
        <a:buNone/>
        <a:defRPr sz="2800" b="1" kern="1200">
          <a:solidFill>
            <a:srgbClr val="004C98"/>
          </a:solidFill>
          <a:latin typeface="+mj-lt"/>
          <a:ea typeface="+mj-ea"/>
          <a:cs typeface="+mj-cs"/>
        </a:defRPr>
      </a:lvl1pPr>
    </p:titleStyle>
    <p:bodyStyle>
      <a:lvl1pPr marL="288000" indent="-288000" algn="l" defTabSz="914400" rtl="0" eaLnBrk="1" latinLnBrk="0" hangingPunct="1">
        <a:spcBef>
          <a:spcPct val="20000"/>
        </a:spcBef>
        <a:buFont typeface="Arial" pitchFamily="34" charset="0"/>
        <a:buChar char="•"/>
        <a:defRPr sz="2100" kern="1200">
          <a:solidFill>
            <a:schemeClr val="tx1"/>
          </a:solidFill>
          <a:latin typeface="+mn-lt"/>
          <a:ea typeface="+mn-ea"/>
          <a:cs typeface="+mn-cs"/>
        </a:defRPr>
      </a:lvl1pPr>
      <a:lvl2pPr marL="576000" indent="-288000" algn="l" defTabSz="914400" rtl="0" eaLnBrk="1" latinLnBrk="0" hangingPunct="1">
        <a:spcBef>
          <a:spcPct val="20000"/>
        </a:spcBef>
        <a:buFont typeface="Arial" pitchFamily="34" charset="0"/>
        <a:buChar char="–"/>
        <a:defRPr sz="1900" kern="1200">
          <a:solidFill>
            <a:schemeClr val="tx1"/>
          </a:solidFill>
          <a:latin typeface="+mn-lt"/>
          <a:ea typeface="+mn-ea"/>
          <a:cs typeface="+mn-cs"/>
        </a:defRPr>
      </a:lvl2pPr>
      <a:lvl3pPr marL="864000" indent="-288000" algn="l" defTabSz="914400" rtl="0" eaLnBrk="1" latinLnBrk="0" hangingPunct="1">
        <a:spcBef>
          <a:spcPct val="20000"/>
        </a:spcBef>
        <a:buFont typeface="Arial" pitchFamily="34" charset="0"/>
        <a:buChar char="•"/>
        <a:defRPr sz="1700" kern="1200">
          <a:solidFill>
            <a:schemeClr val="tx1"/>
          </a:solidFill>
          <a:latin typeface="+mn-lt"/>
          <a:ea typeface="+mn-ea"/>
          <a:cs typeface="+mn-cs"/>
        </a:defRPr>
      </a:lvl3pPr>
      <a:lvl4pPr marL="1152000" indent="-288000" algn="l" defTabSz="9144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440000" indent="-288000" algn="l" defTabSz="9144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728000" indent="-288000" algn="l" defTabSz="9144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016000" indent="-288000" algn="l" defTabSz="9144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304000" indent="-288000" algn="l" defTabSz="9144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592000" indent="-288000" algn="l" defTabSz="9144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441">
          <p15:clr>
            <a:srgbClr val="F26B43"/>
          </p15:clr>
        </p15:guide>
        <p15:guide id="4" pos="241">
          <p15:clr>
            <a:srgbClr val="F26B43"/>
          </p15:clr>
        </p15:guide>
        <p15:guide id="5" orient="horz" pos="3728">
          <p15:clr>
            <a:srgbClr val="F26B43"/>
          </p15:clr>
        </p15:guide>
        <p15:guide id="6" orient="horz" pos="85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steadyenergy.com/"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5BED56-8DA9-4017-BEB5-DCF59BB5F95B}"/>
              </a:ext>
            </a:extLst>
          </p:cNvPr>
          <p:cNvSpPr>
            <a:spLocks noGrp="1"/>
          </p:cNvSpPr>
          <p:nvPr>
            <p:ph type="ctrTitle"/>
          </p:nvPr>
        </p:nvSpPr>
        <p:spPr/>
        <p:txBody>
          <a:bodyPr/>
          <a:lstStyle/>
          <a:p>
            <a:r>
              <a:rPr lang="en-US" dirty="0"/>
              <a:t>Safeguards by Design process of LDR-50 concept with consideration of safety and security. </a:t>
            </a:r>
            <a:endParaRPr lang="fi-FI" dirty="0"/>
          </a:p>
        </p:txBody>
      </p:sp>
      <p:sp>
        <p:nvSpPr>
          <p:cNvPr id="3" name="Alaotsikko 2">
            <a:extLst>
              <a:ext uri="{FF2B5EF4-FFF2-40B4-BE49-F238E27FC236}">
                <a16:creationId xmlns:a16="http://schemas.microsoft.com/office/drawing/2014/main" id="{32DD0FDE-E689-4FF6-BABB-05EEAFA46560}"/>
              </a:ext>
            </a:extLst>
          </p:cNvPr>
          <p:cNvSpPr>
            <a:spLocks noGrp="1"/>
          </p:cNvSpPr>
          <p:nvPr>
            <p:ph type="subTitle" idx="1"/>
          </p:nvPr>
        </p:nvSpPr>
        <p:spPr/>
        <p:txBody>
          <a:bodyPr/>
          <a:lstStyle/>
          <a:p>
            <a:r>
              <a:rPr lang="fi-FI" dirty="0"/>
              <a:t>Tapani Honkamaa</a:t>
            </a:r>
          </a:p>
        </p:txBody>
      </p:sp>
      <p:sp>
        <p:nvSpPr>
          <p:cNvPr id="4" name="Päivämäärän paikkamerkki 3">
            <a:extLst>
              <a:ext uri="{FF2B5EF4-FFF2-40B4-BE49-F238E27FC236}">
                <a16:creationId xmlns:a16="http://schemas.microsoft.com/office/drawing/2014/main" id="{333F713E-95CC-4675-BAA8-78489FD97860}"/>
              </a:ext>
            </a:extLst>
          </p:cNvPr>
          <p:cNvSpPr>
            <a:spLocks noGrp="1"/>
          </p:cNvSpPr>
          <p:nvPr>
            <p:ph type="dt" sz="half" idx="10"/>
          </p:nvPr>
        </p:nvSpPr>
        <p:spPr/>
        <p:txBody>
          <a:bodyPr/>
          <a:lstStyle/>
          <a:p>
            <a:fld id="{58F70152-4E7E-4ECE-8B26-D5ED199821B6}" type="datetime1">
              <a:rPr lang="fi-FI" smtClean="0"/>
              <a:t>3.10.2024</a:t>
            </a:fld>
            <a:endParaRPr lang="fi-FI"/>
          </a:p>
        </p:txBody>
      </p:sp>
      <p:sp>
        <p:nvSpPr>
          <p:cNvPr id="5" name="Alatunnisteen paikkamerkki 4">
            <a:extLst>
              <a:ext uri="{FF2B5EF4-FFF2-40B4-BE49-F238E27FC236}">
                <a16:creationId xmlns:a16="http://schemas.microsoft.com/office/drawing/2014/main" id="{5F4E4EFD-7903-4107-BF81-7F0007CF3FEA}"/>
              </a:ext>
            </a:extLst>
          </p:cNvPr>
          <p:cNvSpPr>
            <a:spLocks noGrp="1"/>
          </p:cNvSpPr>
          <p:nvPr>
            <p:ph type="ftr" sz="quarter" idx="11"/>
          </p:nvPr>
        </p:nvSpPr>
        <p:spPr/>
        <p:txBody>
          <a:bodyPr/>
          <a:lstStyle/>
          <a:p>
            <a:r>
              <a:rPr lang="en-US" dirty="0"/>
              <a:t>International Conference on SMRs and their Applications</a:t>
            </a:r>
            <a:endParaRPr lang="fi-FI" dirty="0"/>
          </a:p>
        </p:txBody>
      </p:sp>
      <p:sp>
        <p:nvSpPr>
          <p:cNvPr id="6" name="Dian numeron paikkamerkki 5">
            <a:extLst>
              <a:ext uri="{FF2B5EF4-FFF2-40B4-BE49-F238E27FC236}">
                <a16:creationId xmlns:a16="http://schemas.microsoft.com/office/drawing/2014/main" id="{387625F6-016D-43D3-BF8E-BD3CDFE76158}"/>
              </a:ext>
            </a:extLst>
          </p:cNvPr>
          <p:cNvSpPr>
            <a:spLocks noGrp="1"/>
          </p:cNvSpPr>
          <p:nvPr>
            <p:ph type="sldNum" sz="quarter" idx="12"/>
          </p:nvPr>
        </p:nvSpPr>
        <p:spPr/>
        <p:txBody>
          <a:bodyPr/>
          <a:lstStyle/>
          <a:p>
            <a:fld id="{6A7B0E15-E1BD-48AD-82C8-1A9D4601A4DA}" type="slidenum">
              <a:rPr lang="fi-FI" smtClean="0"/>
              <a:t>1</a:t>
            </a:fld>
            <a:endParaRPr lang="fi-FI"/>
          </a:p>
        </p:txBody>
      </p:sp>
      <p:sp>
        <p:nvSpPr>
          <p:cNvPr id="7" name="Suorakulmio: Pyöristetyt kulmat 6">
            <a:extLst>
              <a:ext uri="{FF2B5EF4-FFF2-40B4-BE49-F238E27FC236}">
                <a16:creationId xmlns:a16="http://schemas.microsoft.com/office/drawing/2014/main" id="{D59C2EF2-A588-4D55-8157-C211CE351728}"/>
              </a:ext>
            </a:extLst>
          </p:cNvPr>
          <p:cNvSpPr/>
          <p:nvPr/>
        </p:nvSpPr>
        <p:spPr>
          <a:xfrm>
            <a:off x="480576" y="3339000"/>
            <a:ext cx="962025" cy="180000"/>
          </a:xfrm>
          <a:prstGeom prst="roundRect">
            <a:avLst>
              <a:gd name="adj" fmla="val 50000"/>
            </a:avLst>
          </a:prstGeom>
          <a:solidFill>
            <a:srgbClr val="F48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622391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31F6DE-24C7-6428-3F5C-3F45546DA31A}"/>
              </a:ext>
            </a:extLst>
          </p:cNvPr>
          <p:cNvSpPr>
            <a:spLocks noGrp="1"/>
          </p:cNvSpPr>
          <p:nvPr>
            <p:ph type="title"/>
          </p:nvPr>
        </p:nvSpPr>
        <p:spPr/>
        <p:txBody>
          <a:bodyPr/>
          <a:lstStyle/>
          <a:p>
            <a:r>
              <a:rPr lang="fi-FI" dirty="0" err="1"/>
              <a:t>Considerations</a:t>
            </a:r>
            <a:r>
              <a:rPr lang="fi-FI" dirty="0"/>
              <a:t>. </a:t>
            </a:r>
            <a:r>
              <a:rPr lang="en-US" dirty="0"/>
              <a:t>Technological solutions</a:t>
            </a:r>
            <a:br>
              <a:rPr lang="en-US" dirty="0"/>
            </a:br>
            <a:endParaRPr lang="en-US" dirty="0"/>
          </a:p>
        </p:txBody>
      </p:sp>
      <p:sp>
        <p:nvSpPr>
          <p:cNvPr id="3" name="Sisällön paikkamerkki 2">
            <a:extLst>
              <a:ext uri="{FF2B5EF4-FFF2-40B4-BE49-F238E27FC236}">
                <a16:creationId xmlns:a16="http://schemas.microsoft.com/office/drawing/2014/main" id="{3283AD9D-CA2F-BDEF-7DEA-D1CE318CD516}"/>
              </a:ext>
            </a:extLst>
          </p:cNvPr>
          <p:cNvSpPr>
            <a:spLocks noGrp="1"/>
          </p:cNvSpPr>
          <p:nvPr>
            <p:ph idx="1"/>
          </p:nvPr>
        </p:nvSpPr>
        <p:spPr>
          <a:xfrm>
            <a:off x="396000" y="1395086"/>
            <a:ext cx="10821550" cy="4536000"/>
          </a:xfrm>
        </p:spPr>
        <p:txBody>
          <a:bodyPr/>
          <a:lstStyle/>
          <a:p>
            <a:r>
              <a:rPr lang="en-US" dirty="0"/>
              <a:t>It is important that the designer gets “small” things right. The list contains for instance:</a:t>
            </a:r>
          </a:p>
          <a:p>
            <a:pPr marL="918900" lvl="2" indent="-342900">
              <a:buFont typeface="+mj-lt"/>
              <a:buAutoNum type="arabicPeriod"/>
            </a:pPr>
            <a:r>
              <a:rPr lang="en-US" dirty="0"/>
              <a:t>Minimum number of access ways into rooms where fresh or spent fuel is handled or stored.</a:t>
            </a:r>
          </a:p>
          <a:p>
            <a:pPr marL="918900" lvl="2" indent="-342900">
              <a:buFont typeface="+mj-lt"/>
              <a:buAutoNum type="arabicPeriod"/>
            </a:pPr>
            <a:r>
              <a:rPr lang="en-US" dirty="0"/>
              <a:t>The fuel transfer and transport routes, which are easy to monitor.</a:t>
            </a:r>
          </a:p>
          <a:p>
            <a:pPr marL="918900" lvl="2" indent="-342900">
              <a:buFont typeface="+mj-lt"/>
              <a:buAutoNum type="arabicPeriod"/>
            </a:pPr>
            <a:r>
              <a:rPr lang="en-US" dirty="0"/>
              <a:t>Possibility to seal fuel routes and fuel storages (casks, pool covers).</a:t>
            </a:r>
          </a:p>
          <a:p>
            <a:pPr marL="918900" lvl="2" indent="-342900">
              <a:buFont typeface="+mj-lt"/>
              <a:buAutoNum type="arabicPeriod"/>
            </a:pPr>
            <a:r>
              <a:rPr lang="en-US" dirty="0"/>
              <a:t>Accessibility to electricity and necessary data network cables for surveillance equipment.</a:t>
            </a:r>
          </a:p>
          <a:p>
            <a:pPr marL="918900" lvl="2" indent="-342900">
              <a:buFont typeface="+mj-lt"/>
              <a:buAutoNum type="arabicPeriod"/>
            </a:pPr>
            <a:r>
              <a:rPr lang="en-US" dirty="0"/>
              <a:t>Separation of surveillance equipment from the rest of the plant systems, if required.</a:t>
            </a:r>
          </a:p>
          <a:p>
            <a:pPr marL="918900" lvl="2" indent="-342900">
              <a:buFont typeface="+mj-lt"/>
              <a:buAutoNum type="arabicPeriod"/>
            </a:pPr>
            <a:r>
              <a:rPr lang="en-US" dirty="0"/>
              <a:t>Accessibility to the surveillance devices for maintenance.</a:t>
            </a:r>
          </a:p>
          <a:p>
            <a:pPr marL="918900" lvl="2" indent="-342900">
              <a:buFont typeface="+mj-lt"/>
              <a:buAutoNum type="arabicPeriod"/>
            </a:pPr>
            <a:r>
              <a:rPr lang="en-US" dirty="0"/>
              <a:t>Verification of the fuel shall be made possible.</a:t>
            </a:r>
          </a:p>
          <a:p>
            <a:pPr marL="918900" lvl="2" indent="-342900">
              <a:buFont typeface="+mj-lt"/>
              <a:buAutoNum type="arabicPeriod"/>
            </a:pPr>
            <a:r>
              <a:rPr lang="en-US" dirty="0"/>
              <a:t>…</a:t>
            </a:r>
          </a:p>
          <a:p>
            <a:r>
              <a:rPr lang="en-US" dirty="0"/>
              <a:t>The IAEA has criteria about inspection frequency (SQ&gt;1).</a:t>
            </a:r>
          </a:p>
          <a:p>
            <a:pPr lvl="1"/>
            <a:r>
              <a:rPr lang="en-US" dirty="0"/>
              <a:t>New safeguards unattended instrumentation and concepts is being discussed and developed.</a:t>
            </a:r>
          </a:p>
          <a:p>
            <a:pPr lvl="2"/>
            <a:r>
              <a:rPr lang="en-US" dirty="0"/>
              <a:t>Robots can be used to reduce inspections</a:t>
            </a:r>
          </a:p>
          <a:p>
            <a:pPr lvl="2"/>
            <a:r>
              <a:rPr lang="en-US" dirty="0"/>
              <a:t>Concept of remote inspections over authenticated video stream?</a:t>
            </a:r>
          </a:p>
          <a:p>
            <a:pPr lvl="1"/>
            <a:endParaRPr lang="en-US" dirty="0"/>
          </a:p>
          <a:p>
            <a:pPr lvl="2"/>
            <a:endParaRPr lang="en-US" dirty="0"/>
          </a:p>
          <a:p>
            <a:endParaRPr lang="en-US" dirty="0"/>
          </a:p>
        </p:txBody>
      </p:sp>
      <p:sp>
        <p:nvSpPr>
          <p:cNvPr id="4" name="Päivämäärän paikkamerkki 3">
            <a:extLst>
              <a:ext uri="{FF2B5EF4-FFF2-40B4-BE49-F238E27FC236}">
                <a16:creationId xmlns:a16="http://schemas.microsoft.com/office/drawing/2014/main" id="{13F2B58C-89C6-4D8A-FBDA-F3E5E5827FAE}"/>
              </a:ext>
            </a:extLst>
          </p:cNvPr>
          <p:cNvSpPr>
            <a:spLocks noGrp="1"/>
          </p:cNvSpPr>
          <p:nvPr>
            <p:ph type="dt" sz="half" idx="10"/>
          </p:nvPr>
        </p:nvSpPr>
        <p:spPr/>
        <p:txBody>
          <a:bodyPr/>
          <a:lstStyle/>
          <a:p>
            <a:fld id="{76A448A9-8F9C-4387-86BF-C3AFC745D6B0}" type="datetime1">
              <a:rPr lang="fi-FI" smtClean="0"/>
              <a:t>3.10.2024</a:t>
            </a:fld>
            <a:endParaRPr lang="fi-FI"/>
          </a:p>
        </p:txBody>
      </p:sp>
      <p:sp>
        <p:nvSpPr>
          <p:cNvPr id="5" name="Alatunnisteen paikkamerkki 4">
            <a:extLst>
              <a:ext uri="{FF2B5EF4-FFF2-40B4-BE49-F238E27FC236}">
                <a16:creationId xmlns:a16="http://schemas.microsoft.com/office/drawing/2014/main" id="{6FBBF32C-6E27-FBC0-E121-85A24A259DAA}"/>
              </a:ext>
            </a:extLst>
          </p:cNvPr>
          <p:cNvSpPr>
            <a:spLocks noGrp="1"/>
          </p:cNvSpPr>
          <p:nvPr>
            <p:ph type="ftr" sz="quarter" idx="11"/>
          </p:nvPr>
        </p:nvSpPr>
        <p:spPr/>
        <p:txBody>
          <a:bodyPr/>
          <a:lstStyle/>
          <a:p>
            <a:r>
              <a:rPr lang="en-US"/>
              <a:t>International Conference on Small Modular Reactors and their Applications</a:t>
            </a:r>
            <a:endParaRPr lang="fi-FI"/>
          </a:p>
        </p:txBody>
      </p:sp>
      <p:sp>
        <p:nvSpPr>
          <p:cNvPr id="6" name="Dian numeron paikkamerkki 5">
            <a:extLst>
              <a:ext uri="{FF2B5EF4-FFF2-40B4-BE49-F238E27FC236}">
                <a16:creationId xmlns:a16="http://schemas.microsoft.com/office/drawing/2014/main" id="{65C7DDFD-4EFB-B8E1-91B0-55B05C2BE47F}"/>
              </a:ext>
            </a:extLst>
          </p:cNvPr>
          <p:cNvSpPr>
            <a:spLocks noGrp="1"/>
          </p:cNvSpPr>
          <p:nvPr>
            <p:ph type="sldNum" sz="quarter" idx="12"/>
          </p:nvPr>
        </p:nvSpPr>
        <p:spPr/>
        <p:txBody>
          <a:bodyPr/>
          <a:lstStyle/>
          <a:p>
            <a:fld id="{6A7B0E15-E1BD-48AD-82C8-1A9D4601A4DA}" type="slidenum">
              <a:rPr lang="fi-FI" smtClean="0"/>
              <a:t>10</a:t>
            </a:fld>
            <a:endParaRPr lang="fi-FI"/>
          </a:p>
        </p:txBody>
      </p:sp>
      <p:pic>
        <p:nvPicPr>
          <p:cNvPr id="8" name="Kuva 7" descr="Hehkulamppu ääriviiva">
            <a:extLst>
              <a:ext uri="{FF2B5EF4-FFF2-40B4-BE49-F238E27FC236}">
                <a16:creationId xmlns:a16="http://schemas.microsoft.com/office/drawing/2014/main" id="{DA46A0CB-28D0-DF2B-E1B6-C80FE20058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60496" y="2420888"/>
            <a:ext cx="914400" cy="914400"/>
          </a:xfrm>
          <a:prstGeom prst="rect">
            <a:avLst/>
          </a:prstGeom>
        </p:spPr>
      </p:pic>
    </p:spTree>
    <p:extLst>
      <p:ext uri="{BB962C8B-B14F-4D97-AF65-F5344CB8AC3E}">
        <p14:creationId xmlns:p14="http://schemas.microsoft.com/office/powerpoint/2010/main" val="3722540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31F6DE-24C7-6428-3F5C-3F45546DA31A}"/>
              </a:ext>
            </a:extLst>
          </p:cNvPr>
          <p:cNvSpPr>
            <a:spLocks noGrp="1"/>
          </p:cNvSpPr>
          <p:nvPr>
            <p:ph type="title"/>
          </p:nvPr>
        </p:nvSpPr>
        <p:spPr/>
        <p:txBody>
          <a:bodyPr/>
          <a:lstStyle/>
          <a:p>
            <a:r>
              <a:rPr lang="fi-FI" dirty="0" err="1"/>
              <a:t>Considerations</a:t>
            </a:r>
            <a:r>
              <a:rPr lang="fi-FI" dirty="0"/>
              <a:t>: </a:t>
            </a:r>
            <a:r>
              <a:rPr lang="en-US" dirty="0"/>
              <a:t>Regulatory framework</a:t>
            </a:r>
          </a:p>
        </p:txBody>
      </p:sp>
      <p:sp>
        <p:nvSpPr>
          <p:cNvPr id="3" name="Sisällön paikkamerkki 2">
            <a:extLst>
              <a:ext uri="{FF2B5EF4-FFF2-40B4-BE49-F238E27FC236}">
                <a16:creationId xmlns:a16="http://schemas.microsoft.com/office/drawing/2014/main" id="{3283AD9D-CA2F-BDEF-7DEA-D1CE318CD516}"/>
              </a:ext>
            </a:extLst>
          </p:cNvPr>
          <p:cNvSpPr>
            <a:spLocks noGrp="1"/>
          </p:cNvSpPr>
          <p:nvPr>
            <p:ph idx="1"/>
          </p:nvPr>
        </p:nvSpPr>
        <p:spPr/>
        <p:txBody>
          <a:bodyPr/>
          <a:lstStyle/>
          <a:p>
            <a:pPr lvl="1"/>
            <a:r>
              <a:rPr lang="en-US" dirty="0"/>
              <a:t>Revision of Finnish nuclear legislation is in process.</a:t>
            </a:r>
          </a:p>
          <a:p>
            <a:pPr lvl="1"/>
            <a:r>
              <a:rPr lang="en-GB" sz="1900" dirty="0"/>
              <a:t>Some open positions:</a:t>
            </a:r>
          </a:p>
          <a:p>
            <a:pPr lvl="2"/>
            <a:r>
              <a:rPr lang="en-GB" dirty="0"/>
              <a:t>potential urban siting, </a:t>
            </a:r>
          </a:p>
          <a:p>
            <a:pPr lvl="2"/>
            <a:r>
              <a:rPr lang="en-GB" dirty="0"/>
              <a:t>emergency planning zone definition, </a:t>
            </a:r>
          </a:p>
          <a:p>
            <a:pPr lvl="2"/>
            <a:r>
              <a:rPr lang="en-GB" dirty="0"/>
              <a:t>remote operation</a:t>
            </a:r>
          </a:p>
          <a:p>
            <a:pPr lvl="2"/>
            <a:r>
              <a:rPr lang="en-GB" dirty="0"/>
              <a:t>security response. </a:t>
            </a:r>
          </a:p>
          <a:p>
            <a:pPr lvl="1"/>
            <a:r>
              <a:rPr lang="en-GB" sz="1900" dirty="0"/>
              <a:t>Need to be considered from 3S point of view. It is important to consider the interfaces between different S’s. Current regulatory framework has no major flaws, but the 3S interface management could be improved. </a:t>
            </a:r>
          </a:p>
          <a:p>
            <a:pPr lvl="1"/>
            <a:r>
              <a:rPr lang="en-GB" sz="1900" dirty="0"/>
              <a:t>Finnish Nuclear Energy Act §63 stipulates that STUK shall be present at all inspections performed by the IAEA or EC inspectors. </a:t>
            </a:r>
          </a:p>
          <a:p>
            <a:pPr lvl="2"/>
            <a:r>
              <a:rPr lang="en-GB" dirty="0"/>
              <a:t>In the era of remote or robotized inspections this stipulation should be reviewed.</a:t>
            </a:r>
            <a:endParaRPr lang="en-US" dirty="0"/>
          </a:p>
          <a:p>
            <a:pPr lvl="1"/>
            <a:endParaRPr lang="en-US" dirty="0"/>
          </a:p>
          <a:p>
            <a:pPr lvl="1"/>
            <a:endParaRPr lang="en-US" dirty="0"/>
          </a:p>
          <a:p>
            <a:pPr lvl="1"/>
            <a:r>
              <a:rPr lang="en-US" dirty="0"/>
              <a:t>International collaboration</a:t>
            </a:r>
          </a:p>
          <a:p>
            <a:pPr lvl="2"/>
            <a:endParaRPr lang="en-US" dirty="0"/>
          </a:p>
          <a:p>
            <a:endParaRPr lang="en-US" dirty="0"/>
          </a:p>
        </p:txBody>
      </p:sp>
      <p:sp>
        <p:nvSpPr>
          <p:cNvPr id="4" name="Päivämäärän paikkamerkki 3">
            <a:extLst>
              <a:ext uri="{FF2B5EF4-FFF2-40B4-BE49-F238E27FC236}">
                <a16:creationId xmlns:a16="http://schemas.microsoft.com/office/drawing/2014/main" id="{13F2B58C-89C6-4D8A-FBDA-F3E5E5827FAE}"/>
              </a:ext>
            </a:extLst>
          </p:cNvPr>
          <p:cNvSpPr>
            <a:spLocks noGrp="1"/>
          </p:cNvSpPr>
          <p:nvPr>
            <p:ph type="dt" sz="half" idx="10"/>
          </p:nvPr>
        </p:nvSpPr>
        <p:spPr/>
        <p:txBody>
          <a:bodyPr/>
          <a:lstStyle/>
          <a:p>
            <a:fld id="{76A448A9-8F9C-4387-86BF-C3AFC745D6B0}" type="datetime1">
              <a:rPr lang="fi-FI" smtClean="0"/>
              <a:t>3.10.2024</a:t>
            </a:fld>
            <a:endParaRPr lang="fi-FI"/>
          </a:p>
        </p:txBody>
      </p:sp>
      <p:sp>
        <p:nvSpPr>
          <p:cNvPr id="5" name="Alatunnisteen paikkamerkki 4">
            <a:extLst>
              <a:ext uri="{FF2B5EF4-FFF2-40B4-BE49-F238E27FC236}">
                <a16:creationId xmlns:a16="http://schemas.microsoft.com/office/drawing/2014/main" id="{6FBBF32C-6E27-FBC0-E121-85A24A259DAA}"/>
              </a:ext>
            </a:extLst>
          </p:cNvPr>
          <p:cNvSpPr>
            <a:spLocks noGrp="1"/>
          </p:cNvSpPr>
          <p:nvPr>
            <p:ph type="ftr" sz="quarter" idx="11"/>
          </p:nvPr>
        </p:nvSpPr>
        <p:spPr/>
        <p:txBody>
          <a:bodyPr/>
          <a:lstStyle/>
          <a:p>
            <a:r>
              <a:rPr lang="en-US"/>
              <a:t>International Conference on Small Modular Reactors and their Applications</a:t>
            </a:r>
            <a:endParaRPr lang="fi-FI"/>
          </a:p>
        </p:txBody>
      </p:sp>
      <p:sp>
        <p:nvSpPr>
          <p:cNvPr id="6" name="Dian numeron paikkamerkki 5">
            <a:extLst>
              <a:ext uri="{FF2B5EF4-FFF2-40B4-BE49-F238E27FC236}">
                <a16:creationId xmlns:a16="http://schemas.microsoft.com/office/drawing/2014/main" id="{65C7DDFD-4EFB-B8E1-91B0-55B05C2BE47F}"/>
              </a:ext>
            </a:extLst>
          </p:cNvPr>
          <p:cNvSpPr>
            <a:spLocks noGrp="1"/>
          </p:cNvSpPr>
          <p:nvPr>
            <p:ph type="sldNum" sz="quarter" idx="12"/>
          </p:nvPr>
        </p:nvSpPr>
        <p:spPr/>
        <p:txBody>
          <a:bodyPr/>
          <a:lstStyle/>
          <a:p>
            <a:fld id="{6A7B0E15-E1BD-48AD-82C8-1A9D4601A4DA}" type="slidenum">
              <a:rPr lang="fi-FI" smtClean="0"/>
              <a:t>11</a:t>
            </a:fld>
            <a:endParaRPr lang="fi-FI"/>
          </a:p>
        </p:txBody>
      </p:sp>
      <p:sp>
        <p:nvSpPr>
          <p:cNvPr id="7" name="Tekstiruutu 6">
            <a:extLst>
              <a:ext uri="{FF2B5EF4-FFF2-40B4-BE49-F238E27FC236}">
                <a16:creationId xmlns:a16="http://schemas.microsoft.com/office/drawing/2014/main" id="{473BB95E-265D-61D4-007A-4AC8AEDD03C0}"/>
              </a:ext>
            </a:extLst>
          </p:cNvPr>
          <p:cNvSpPr txBox="1"/>
          <p:nvPr/>
        </p:nvSpPr>
        <p:spPr>
          <a:xfrm rot="19894732">
            <a:off x="10278348" y="872668"/>
            <a:ext cx="504056" cy="1862048"/>
          </a:xfrm>
          <a:prstGeom prst="rect">
            <a:avLst/>
          </a:prstGeom>
          <a:noFill/>
        </p:spPr>
        <p:txBody>
          <a:bodyPr wrap="square" rtlCol="0">
            <a:spAutoFit/>
          </a:bodyPr>
          <a:lstStyle/>
          <a:p>
            <a:r>
              <a:rPr lang="fi-FI" sz="11500" b="1" dirty="0"/>
              <a:t>§</a:t>
            </a:r>
            <a:endParaRPr lang="en-US" sz="11500" b="1" dirty="0"/>
          </a:p>
        </p:txBody>
      </p:sp>
    </p:spTree>
    <p:extLst>
      <p:ext uri="{BB962C8B-B14F-4D97-AF65-F5344CB8AC3E}">
        <p14:creationId xmlns:p14="http://schemas.microsoft.com/office/powerpoint/2010/main" val="2410777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31F6DE-24C7-6428-3F5C-3F45546DA31A}"/>
              </a:ext>
            </a:extLst>
          </p:cNvPr>
          <p:cNvSpPr>
            <a:spLocks noGrp="1"/>
          </p:cNvSpPr>
          <p:nvPr>
            <p:ph type="title"/>
          </p:nvPr>
        </p:nvSpPr>
        <p:spPr/>
        <p:txBody>
          <a:bodyPr/>
          <a:lstStyle/>
          <a:p>
            <a:r>
              <a:rPr lang="fi-FI" dirty="0" err="1"/>
              <a:t>Considerations</a:t>
            </a:r>
            <a:r>
              <a:rPr lang="fi-FI" dirty="0"/>
              <a:t>: </a:t>
            </a:r>
            <a:r>
              <a:rPr lang="en-US" dirty="0"/>
              <a:t>International collaboration</a:t>
            </a:r>
          </a:p>
        </p:txBody>
      </p:sp>
      <p:sp>
        <p:nvSpPr>
          <p:cNvPr id="3" name="Sisällön paikkamerkki 2">
            <a:extLst>
              <a:ext uri="{FF2B5EF4-FFF2-40B4-BE49-F238E27FC236}">
                <a16:creationId xmlns:a16="http://schemas.microsoft.com/office/drawing/2014/main" id="{3283AD9D-CA2F-BDEF-7DEA-D1CE318CD516}"/>
              </a:ext>
            </a:extLst>
          </p:cNvPr>
          <p:cNvSpPr>
            <a:spLocks noGrp="1"/>
          </p:cNvSpPr>
          <p:nvPr>
            <p:ph idx="1"/>
          </p:nvPr>
        </p:nvSpPr>
        <p:spPr>
          <a:xfrm>
            <a:off x="396000" y="1368000"/>
            <a:ext cx="4547872" cy="4536000"/>
          </a:xfrm>
        </p:spPr>
        <p:txBody>
          <a:bodyPr/>
          <a:lstStyle/>
          <a:p>
            <a:r>
              <a:rPr lang="en-GB" sz="2000" dirty="0"/>
              <a:t>SBD process described in this paper has been conducted under the Membership Support Programme (MSSP) task “SBD for Small Modular Reactors”. </a:t>
            </a:r>
          </a:p>
          <a:p>
            <a:r>
              <a:rPr lang="en-GB" sz="2000" dirty="0"/>
              <a:t>The task has provided LDR-50 plant designers direct access to discuss with IAEA safeguards experts, which is an exceptional opportunity</a:t>
            </a:r>
          </a:p>
          <a:p>
            <a:r>
              <a:rPr lang="en-GB" sz="2000" dirty="0"/>
              <a:t>If designer has no access to MSSP mechanism, another way to communicate with the IAEA would be useful.</a:t>
            </a:r>
          </a:p>
          <a:p>
            <a:pPr marL="0" indent="0" algn="just">
              <a:lnSpc>
                <a:spcPts val="1300"/>
              </a:lnSpc>
              <a:buNone/>
            </a:pPr>
            <a:r>
              <a:rPr lang="en-GB"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dirty="0"/>
          </a:p>
          <a:p>
            <a:pPr lvl="1"/>
            <a:endParaRPr lang="en-US" dirty="0"/>
          </a:p>
          <a:p>
            <a:endParaRPr lang="en-US" dirty="0"/>
          </a:p>
        </p:txBody>
      </p:sp>
      <p:sp>
        <p:nvSpPr>
          <p:cNvPr id="4" name="Päivämäärän paikkamerkki 3">
            <a:extLst>
              <a:ext uri="{FF2B5EF4-FFF2-40B4-BE49-F238E27FC236}">
                <a16:creationId xmlns:a16="http://schemas.microsoft.com/office/drawing/2014/main" id="{13F2B58C-89C6-4D8A-FBDA-F3E5E5827FAE}"/>
              </a:ext>
            </a:extLst>
          </p:cNvPr>
          <p:cNvSpPr>
            <a:spLocks noGrp="1"/>
          </p:cNvSpPr>
          <p:nvPr>
            <p:ph type="dt" sz="half" idx="10"/>
          </p:nvPr>
        </p:nvSpPr>
        <p:spPr/>
        <p:txBody>
          <a:bodyPr/>
          <a:lstStyle/>
          <a:p>
            <a:fld id="{76A448A9-8F9C-4387-86BF-C3AFC745D6B0}" type="datetime1">
              <a:rPr lang="fi-FI" smtClean="0"/>
              <a:t>3.10.2024</a:t>
            </a:fld>
            <a:endParaRPr lang="fi-FI"/>
          </a:p>
        </p:txBody>
      </p:sp>
      <p:sp>
        <p:nvSpPr>
          <p:cNvPr id="5" name="Alatunnisteen paikkamerkki 4">
            <a:extLst>
              <a:ext uri="{FF2B5EF4-FFF2-40B4-BE49-F238E27FC236}">
                <a16:creationId xmlns:a16="http://schemas.microsoft.com/office/drawing/2014/main" id="{6FBBF32C-6E27-FBC0-E121-85A24A259DAA}"/>
              </a:ext>
            </a:extLst>
          </p:cNvPr>
          <p:cNvSpPr>
            <a:spLocks noGrp="1"/>
          </p:cNvSpPr>
          <p:nvPr>
            <p:ph type="ftr" sz="quarter" idx="11"/>
          </p:nvPr>
        </p:nvSpPr>
        <p:spPr/>
        <p:txBody>
          <a:bodyPr/>
          <a:lstStyle/>
          <a:p>
            <a:r>
              <a:rPr lang="en-US"/>
              <a:t>International Conference on Small Modular Reactors and their Applications</a:t>
            </a:r>
            <a:endParaRPr lang="fi-FI"/>
          </a:p>
        </p:txBody>
      </p:sp>
      <p:sp>
        <p:nvSpPr>
          <p:cNvPr id="6" name="Dian numeron paikkamerkki 5">
            <a:extLst>
              <a:ext uri="{FF2B5EF4-FFF2-40B4-BE49-F238E27FC236}">
                <a16:creationId xmlns:a16="http://schemas.microsoft.com/office/drawing/2014/main" id="{65C7DDFD-4EFB-B8E1-91B0-55B05C2BE47F}"/>
              </a:ext>
            </a:extLst>
          </p:cNvPr>
          <p:cNvSpPr>
            <a:spLocks noGrp="1"/>
          </p:cNvSpPr>
          <p:nvPr>
            <p:ph type="sldNum" sz="quarter" idx="12"/>
          </p:nvPr>
        </p:nvSpPr>
        <p:spPr/>
        <p:txBody>
          <a:bodyPr/>
          <a:lstStyle/>
          <a:p>
            <a:fld id="{6A7B0E15-E1BD-48AD-82C8-1A9D4601A4DA}" type="slidenum">
              <a:rPr lang="fi-FI" smtClean="0"/>
              <a:t>12</a:t>
            </a:fld>
            <a:endParaRPr lang="fi-FI"/>
          </a:p>
        </p:txBody>
      </p:sp>
      <p:pic>
        <p:nvPicPr>
          <p:cNvPr id="8" name="Kuva 7">
            <a:extLst>
              <a:ext uri="{FF2B5EF4-FFF2-40B4-BE49-F238E27FC236}">
                <a16:creationId xmlns:a16="http://schemas.microsoft.com/office/drawing/2014/main" id="{76673D6B-5714-7427-DBB4-16DCC3EF9FF5}"/>
              </a:ext>
            </a:extLst>
          </p:cNvPr>
          <p:cNvPicPr>
            <a:picLocks noChangeAspect="1"/>
          </p:cNvPicPr>
          <p:nvPr/>
        </p:nvPicPr>
        <p:blipFill>
          <a:blip r:embed="rId2"/>
          <a:stretch>
            <a:fillRect/>
          </a:stretch>
        </p:blipFill>
        <p:spPr>
          <a:xfrm>
            <a:off x="5231904" y="1628800"/>
            <a:ext cx="6669306" cy="3384376"/>
          </a:xfrm>
          <a:prstGeom prst="rect">
            <a:avLst/>
          </a:prstGeom>
        </p:spPr>
      </p:pic>
      <p:sp>
        <p:nvSpPr>
          <p:cNvPr id="9" name="Tekstiruutu 8">
            <a:extLst>
              <a:ext uri="{FF2B5EF4-FFF2-40B4-BE49-F238E27FC236}">
                <a16:creationId xmlns:a16="http://schemas.microsoft.com/office/drawing/2014/main" id="{AB36CE36-9892-08DC-5D29-D69B3A8B1BBA}"/>
              </a:ext>
            </a:extLst>
          </p:cNvPr>
          <p:cNvSpPr txBox="1"/>
          <p:nvPr/>
        </p:nvSpPr>
        <p:spPr>
          <a:xfrm>
            <a:off x="6240016" y="5323256"/>
            <a:ext cx="2736304" cy="307777"/>
          </a:xfrm>
          <a:prstGeom prst="rect">
            <a:avLst/>
          </a:prstGeom>
          <a:noFill/>
        </p:spPr>
        <p:txBody>
          <a:bodyPr wrap="square" rtlCol="0">
            <a:spAutoFit/>
          </a:bodyPr>
          <a:lstStyle/>
          <a:p>
            <a:r>
              <a:rPr lang="fi-FI" sz="1400" dirty="0"/>
              <a:t>Picture: IAEA</a:t>
            </a:r>
            <a:endParaRPr lang="en-US" sz="1400" dirty="0"/>
          </a:p>
        </p:txBody>
      </p:sp>
    </p:spTree>
    <p:extLst>
      <p:ext uri="{BB962C8B-B14F-4D97-AF65-F5344CB8AC3E}">
        <p14:creationId xmlns:p14="http://schemas.microsoft.com/office/powerpoint/2010/main" val="1400924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482A2CBE-2B40-EFC5-32C3-BCC3069C7E8F}"/>
              </a:ext>
            </a:extLst>
          </p:cNvPr>
          <p:cNvSpPr>
            <a:spLocks noGrp="1"/>
          </p:cNvSpPr>
          <p:nvPr>
            <p:ph idx="1"/>
          </p:nvPr>
        </p:nvSpPr>
        <p:spPr/>
        <p:txBody>
          <a:bodyPr/>
          <a:lstStyle/>
          <a:p>
            <a:r>
              <a:rPr lang="en-GB" sz="2400" dirty="0"/>
              <a:t>The work plan of the task: </a:t>
            </a:r>
          </a:p>
          <a:p>
            <a:pPr lvl="1"/>
            <a:r>
              <a:rPr lang="en-GB" sz="2200" dirty="0"/>
              <a:t>Provision of the initial information of the design to the IAEA</a:t>
            </a:r>
          </a:p>
          <a:p>
            <a:pPr lvl="2"/>
            <a:r>
              <a:rPr lang="en-GB" sz="2000" dirty="0"/>
              <a:t>Design Information Questionnaire template (DIQ)</a:t>
            </a:r>
            <a:r>
              <a:rPr lang="en-GB" sz="2000" baseline="30000" dirty="0"/>
              <a:t>1</a:t>
            </a:r>
            <a:r>
              <a:rPr lang="en-GB" sz="2000" dirty="0"/>
              <a:t> was developed.</a:t>
            </a:r>
          </a:p>
          <a:p>
            <a:pPr lvl="2"/>
            <a:r>
              <a:rPr lang="en-GB" sz="2000" dirty="0"/>
              <a:t>In the task IAEA’s already existing DIQ template for Research Reactors was used. We have observed that it serves the purpose almost fully for LDR-50 case. </a:t>
            </a:r>
            <a:endParaRPr lang="en-US" sz="2000" dirty="0"/>
          </a:p>
          <a:p>
            <a:pPr lvl="1"/>
            <a:r>
              <a:rPr lang="en-GB" sz="2200" dirty="0"/>
              <a:t>We have discussed about IAEA’s expected safeguards implementation for LDR-50. The IAEA’s needs were taken note of. The process is iterative.</a:t>
            </a:r>
          </a:p>
          <a:p>
            <a:pPr lvl="1"/>
            <a:endParaRPr lang="en-GB" sz="2200" dirty="0"/>
          </a:p>
          <a:p>
            <a:pPr marL="0" indent="0">
              <a:buNone/>
            </a:pPr>
            <a:endParaRPr lang="en-US" sz="1600" dirty="0"/>
          </a:p>
          <a:p>
            <a:pPr marL="0" indent="0">
              <a:buNone/>
            </a:pPr>
            <a:r>
              <a:rPr lang="en-US" sz="1600" dirty="0"/>
              <a:t>1:</a:t>
            </a:r>
            <a:r>
              <a:rPr lang="en-US" dirty="0"/>
              <a:t> </a:t>
            </a:r>
            <a:r>
              <a:rPr lang="en-GB" sz="1600" dirty="0"/>
              <a:t>DIQ is an official document, which the State shall submit to the IAEA in accordance with Comprehensive Safeguards Agreement. DIQ consists of questions, and appropriate answers should provide all relevant information required by the IAEA for the purpose of planning safeguards implementation in the facility. </a:t>
            </a:r>
            <a:endParaRPr lang="en-US" dirty="0"/>
          </a:p>
        </p:txBody>
      </p:sp>
      <p:sp>
        <p:nvSpPr>
          <p:cNvPr id="4" name="Päivämäärän paikkamerkki 3">
            <a:extLst>
              <a:ext uri="{FF2B5EF4-FFF2-40B4-BE49-F238E27FC236}">
                <a16:creationId xmlns:a16="http://schemas.microsoft.com/office/drawing/2014/main" id="{7F8121B7-5572-7581-90AD-86FA62BE71FE}"/>
              </a:ext>
            </a:extLst>
          </p:cNvPr>
          <p:cNvSpPr>
            <a:spLocks noGrp="1"/>
          </p:cNvSpPr>
          <p:nvPr>
            <p:ph type="dt" sz="half" idx="10"/>
          </p:nvPr>
        </p:nvSpPr>
        <p:spPr/>
        <p:txBody>
          <a:bodyPr/>
          <a:lstStyle/>
          <a:p>
            <a:fld id="{76A448A9-8F9C-4387-86BF-C3AFC745D6B0}" type="datetime1">
              <a:rPr lang="fi-FI" smtClean="0"/>
              <a:t>4.10.2024</a:t>
            </a:fld>
            <a:endParaRPr lang="fi-FI"/>
          </a:p>
        </p:txBody>
      </p:sp>
      <p:sp>
        <p:nvSpPr>
          <p:cNvPr id="5" name="Alatunnisteen paikkamerkki 4">
            <a:extLst>
              <a:ext uri="{FF2B5EF4-FFF2-40B4-BE49-F238E27FC236}">
                <a16:creationId xmlns:a16="http://schemas.microsoft.com/office/drawing/2014/main" id="{D05A8C1D-E7CE-CB1C-AC46-9585B901EBF3}"/>
              </a:ext>
            </a:extLst>
          </p:cNvPr>
          <p:cNvSpPr>
            <a:spLocks noGrp="1"/>
          </p:cNvSpPr>
          <p:nvPr>
            <p:ph type="ftr" sz="quarter" idx="11"/>
          </p:nvPr>
        </p:nvSpPr>
        <p:spPr/>
        <p:txBody>
          <a:bodyPr/>
          <a:lstStyle/>
          <a:p>
            <a:r>
              <a:rPr lang="en-US"/>
              <a:t>International Conference on Small Modular Reactors and their Applications</a:t>
            </a:r>
            <a:endParaRPr lang="fi-FI"/>
          </a:p>
        </p:txBody>
      </p:sp>
      <p:sp>
        <p:nvSpPr>
          <p:cNvPr id="6" name="Dian numeron paikkamerkki 5">
            <a:extLst>
              <a:ext uri="{FF2B5EF4-FFF2-40B4-BE49-F238E27FC236}">
                <a16:creationId xmlns:a16="http://schemas.microsoft.com/office/drawing/2014/main" id="{2331E128-6C8D-FE04-902B-EDA580C7B543}"/>
              </a:ext>
            </a:extLst>
          </p:cNvPr>
          <p:cNvSpPr>
            <a:spLocks noGrp="1"/>
          </p:cNvSpPr>
          <p:nvPr>
            <p:ph type="sldNum" sz="quarter" idx="12"/>
          </p:nvPr>
        </p:nvSpPr>
        <p:spPr/>
        <p:txBody>
          <a:bodyPr/>
          <a:lstStyle/>
          <a:p>
            <a:fld id="{6A7B0E15-E1BD-48AD-82C8-1A9D4601A4DA}" type="slidenum">
              <a:rPr lang="fi-FI" smtClean="0"/>
              <a:t>13</a:t>
            </a:fld>
            <a:endParaRPr lang="fi-FI"/>
          </a:p>
        </p:txBody>
      </p:sp>
      <p:sp>
        <p:nvSpPr>
          <p:cNvPr id="7" name="Otsikko 1">
            <a:extLst>
              <a:ext uri="{FF2B5EF4-FFF2-40B4-BE49-F238E27FC236}">
                <a16:creationId xmlns:a16="http://schemas.microsoft.com/office/drawing/2014/main" id="{4E3DEC21-1F6B-9E7C-8D9F-935BB0101A27}"/>
              </a:ext>
            </a:extLst>
          </p:cNvPr>
          <p:cNvSpPr>
            <a:spLocks noGrp="1"/>
          </p:cNvSpPr>
          <p:nvPr>
            <p:ph type="title"/>
          </p:nvPr>
        </p:nvSpPr>
        <p:spPr>
          <a:xfrm>
            <a:off x="395288" y="309563"/>
            <a:ext cx="10821987" cy="806450"/>
          </a:xfrm>
        </p:spPr>
        <p:txBody>
          <a:bodyPr/>
          <a:lstStyle/>
          <a:p>
            <a:r>
              <a:rPr lang="fi-FI" dirty="0" err="1"/>
              <a:t>Considerations</a:t>
            </a:r>
            <a:r>
              <a:rPr lang="fi-FI" dirty="0"/>
              <a:t>: </a:t>
            </a:r>
            <a:r>
              <a:rPr lang="en-US" dirty="0"/>
              <a:t>International collaboration</a:t>
            </a:r>
          </a:p>
        </p:txBody>
      </p:sp>
      <p:sp>
        <p:nvSpPr>
          <p:cNvPr id="8" name="Otsikko 1">
            <a:extLst>
              <a:ext uri="{FF2B5EF4-FFF2-40B4-BE49-F238E27FC236}">
                <a16:creationId xmlns:a16="http://schemas.microsoft.com/office/drawing/2014/main" id="{084F49F0-C706-81F4-1E1E-5373C5070071}"/>
              </a:ext>
            </a:extLst>
          </p:cNvPr>
          <p:cNvSpPr txBox="1">
            <a:spLocks/>
          </p:cNvSpPr>
          <p:nvPr/>
        </p:nvSpPr>
        <p:spPr>
          <a:xfrm>
            <a:off x="396000" y="309600"/>
            <a:ext cx="10821550" cy="806400"/>
          </a:xfrm>
          <a:prstGeom prst="rect">
            <a:avLst/>
          </a:prstGeom>
        </p:spPr>
        <p:txBody>
          <a:bodyPr vert="horz" lIns="46800" tIns="0" rIns="165600" bIns="0" rtlCol="0" anchor="b">
            <a:noAutofit/>
          </a:bodyPr>
          <a:lstStyle>
            <a:lvl1pPr algn="l" defTabSz="914400" rtl="0" eaLnBrk="1" latinLnBrk="0" hangingPunct="1">
              <a:spcBef>
                <a:spcPct val="0"/>
              </a:spcBef>
              <a:buNone/>
              <a:defRPr sz="2800" b="1" kern="1200">
                <a:solidFill>
                  <a:srgbClr val="004C98"/>
                </a:solidFill>
                <a:latin typeface="+mj-lt"/>
                <a:ea typeface="+mj-ea"/>
                <a:cs typeface="+mj-cs"/>
              </a:defRPr>
            </a:lvl1pPr>
          </a:lstStyle>
          <a:p>
            <a:r>
              <a:rPr lang="fi-FI"/>
              <a:t>Considerations: </a:t>
            </a:r>
            <a:r>
              <a:rPr lang="en-US"/>
              <a:t>International collaboration</a:t>
            </a:r>
            <a:endParaRPr lang="en-US" dirty="0"/>
          </a:p>
        </p:txBody>
      </p:sp>
    </p:spTree>
    <p:extLst>
      <p:ext uri="{BB962C8B-B14F-4D97-AF65-F5344CB8AC3E}">
        <p14:creationId xmlns:p14="http://schemas.microsoft.com/office/powerpoint/2010/main" val="2371074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5BD518-82E1-61AD-BC5B-BD6F500F95CE}"/>
              </a:ext>
            </a:extLst>
          </p:cNvPr>
          <p:cNvSpPr>
            <a:spLocks noGrp="1"/>
          </p:cNvSpPr>
          <p:nvPr>
            <p:ph type="title"/>
          </p:nvPr>
        </p:nvSpPr>
        <p:spPr/>
        <p:txBody>
          <a:bodyPr/>
          <a:lstStyle/>
          <a:p>
            <a:r>
              <a:rPr lang="fi-FI" dirty="0" err="1"/>
              <a:t>Conclusions</a:t>
            </a:r>
            <a:endParaRPr lang="en-US" dirty="0"/>
          </a:p>
        </p:txBody>
      </p:sp>
      <p:sp>
        <p:nvSpPr>
          <p:cNvPr id="3" name="Sisällön paikkamerkki 2">
            <a:extLst>
              <a:ext uri="{FF2B5EF4-FFF2-40B4-BE49-F238E27FC236}">
                <a16:creationId xmlns:a16="http://schemas.microsoft.com/office/drawing/2014/main" id="{EFCACCD4-F877-A048-B24A-04E40489CC4E}"/>
              </a:ext>
            </a:extLst>
          </p:cNvPr>
          <p:cNvSpPr>
            <a:spLocks noGrp="1"/>
          </p:cNvSpPr>
          <p:nvPr>
            <p:ph idx="1"/>
          </p:nvPr>
        </p:nvSpPr>
        <p:spPr>
          <a:xfrm>
            <a:off x="396000" y="1368000"/>
            <a:ext cx="7212168" cy="4536000"/>
          </a:xfrm>
        </p:spPr>
        <p:txBody>
          <a:bodyPr/>
          <a:lstStyle/>
          <a:p>
            <a:r>
              <a:rPr lang="en-GB" sz="2000" dirty="0"/>
              <a:t>When and how to start SDB process – very good question!</a:t>
            </a:r>
          </a:p>
          <a:p>
            <a:pPr lvl="1"/>
            <a:r>
              <a:rPr lang="en-GB" sz="1800" dirty="0"/>
              <a:t>IAEA Safeguards can officially start when Member State  provides information to the IAEA</a:t>
            </a:r>
          </a:p>
          <a:p>
            <a:pPr lvl="1"/>
            <a:r>
              <a:rPr lang="en-GB" sz="1800" dirty="0"/>
              <a:t>SDB is voluntary, it can (and should) start earlier (in most cases)</a:t>
            </a:r>
          </a:p>
          <a:p>
            <a:pPr lvl="1"/>
            <a:r>
              <a:rPr lang="en-GB" sz="1800" dirty="0"/>
              <a:t>When: MSSP tasks tries to provide answers to that</a:t>
            </a:r>
          </a:p>
          <a:p>
            <a:pPr lvl="2"/>
            <a:r>
              <a:rPr lang="en-GB" sz="1600" dirty="0"/>
              <a:t>Depends on the SMR design in question</a:t>
            </a:r>
          </a:p>
          <a:p>
            <a:pPr lvl="1"/>
            <a:r>
              <a:rPr lang="en-GB" sz="1800" dirty="0"/>
              <a:t>How: Regulatory Authority has the key role here. IAEA SBD guidance exists (10y old).</a:t>
            </a:r>
            <a:endParaRPr lang="en-GB" sz="2200" dirty="0"/>
          </a:p>
          <a:p>
            <a:r>
              <a:rPr lang="en-GB" sz="2000" dirty="0" err="1"/>
              <a:t>Technological&amp;conceptual</a:t>
            </a:r>
            <a:r>
              <a:rPr lang="en-GB" sz="2000" dirty="0"/>
              <a:t> developments and design integration can be beneficial for all</a:t>
            </a:r>
          </a:p>
          <a:p>
            <a:pPr lvl="1"/>
            <a:r>
              <a:rPr lang="en-GB" sz="1800" dirty="0"/>
              <a:t>Necessitates early communication in the spirit of 3SBD</a:t>
            </a:r>
          </a:p>
          <a:p>
            <a:pPr marL="0" indent="0">
              <a:buNone/>
            </a:pPr>
            <a:endParaRPr lang="en-US" sz="1400" dirty="0"/>
          </a:p>
          <a:p>
            <a:r>
              <a:rPr lang="en-GB" sz="2000" dirty="0"/>
              <a:t>Regulatory framework shall be enabling, not restricting</a:t>
            </a:r>
          </a:p>
          <a:p>
            <a:pPr marL="0" indent="0">
              <a:buNone/>
            </a:pPr>
            <a:endParaRPr lang="en-US" sz="1400" dirty="0"/>
          </a:p>
          <a:p>
            <a:endParaRPr lang="en-US" dirty="0"/>
          </a:p>
        </p:txBody>
      </p:sp>
      <p:sp>
        <p:nvSpPr>
          <p:cNvPr id="4" name="Päivämäärän paikkamerkki 3">
            <a:extLst>
              <a:ext uri="{FF2B5EF4-FFF2-40B4-BE49-F238E27FC236}">
                <a16:creationId xmlns:a16="http://schemas.microsoft.com/office/drawing/2014/main" id="{9108F808-8076-1576-99C3-9A0EDF06BBE1}"/>
              </a:ext>
            </a:extLst>
          </p:cNvPr>
          <p:cNvSpPr>
            <a:spLocks noGrp="1"/>
          </p:cNvSpPr>
          <p:nvPr>
            <p:ph type="dt" sz="half" idx="10"/>
          </p:nvPr>
        </p:nvSpPr>
        <p:spPr/>
        <p:txBody>
          <a:bodyPr/>
          <a:lstStyle/>
          <a:p>
            <a:fld id="{76A448A9-8F9C-4387-86BF-C3AFC745D6B0}" type="datetime1">
              <a:rPr lang="fi-FI" smtClean="0"/>
              <a:t>4.10.2024</a:t>
            </a:fld>
            <a:endParaRPr lang="fi-FI"/>
          </a:p>
        </p:txBody>
      </p:sp>
      <p:sp>
        <p:nvSpPr>
          <p:cNvPr id="5" name="Alatunnisteen paikkamerkki 4">
            <a:extLst>
              <a:ext uri="{FF2B5EF4-FFF2-40B4-BE49-F238E27FC236}">
                <a16:creationId xmlns:a16="http://schemas.microsoft.com/office/drawing/2014/main" id="{445A9639-7A53-7C95-BE01-64C8B52ED138}"/>
              </a:ext>
            </a:extLst>
          </p:cNvPr>
          <p:cNvSpPr>
            <a:spLocks noGrp="1"/>
          </p:cNvSpPr>
          <p:nvPr>
            <p:ph type="ftr" sz="quarter" idx="11"/>
          </p:nvPr>
        </p:nvSpPr>
        <p:spPr/>
        <p:txBody>
          <a:bodyPr/>
          <a:lstStyle/>
          <a:p>
            <a:r>
              <a:rPr lang="en-US"/>
              <a:t>International Conference on Small Modular Reactors and their Applications</a:t>
            </a:r>
            <a:endParaRPr lang="fi-FI"/>
          </a:p>
        </p:txBody>
      </p:sp>
      <p:sp>
        <p:nvSpPr>
          <p:cNvPr id="6" name="Dian numeron paikkamerkki 5">
            <a:extLst>
              <a:ext uri="{FF2B5EF4-FFF2-40B4-BE49-F238E27FC236}">
                <a16:creationId xmlns:a16="http://schemas.microsoft.com/office/drawing/2014/main" id="{F198C771-2FA4-945A-B769-637B8A999438}"/>
              </a:ext>
            </a:extLst>
          </p:cNvPr>
          <p:cNvSpPr>
            <a:spLocks noGrp="1"/>
          </p:cNvSpPr>
          <p:nvPr>
            <p:ph type="sldNum" sz="quarter" idx="12"/>
          </p:nvPr>
        </p:nvSpPr>
        <p:spPr/>
        <p:txBody>
          <a:bodyPr/>
          <a:lstStyle/>
          <a:p>
            <a:fld id="{6A7B0E15-E1BD-48AD-82C8-1A9D4601A4DA}" type="slidenum">
              <a:rPr lang="fi-FI" smtClean="0"/>
              <a:t>14</a:t>
            </a:fld>
            <a:endParaRPr lang="fi-FI"/>
          </a:p>
        </p:txBody>
      </p:sp>
      <p:sp>
        <p:nvSpPr>
          <p:cNvPr id="7" name="Vapaamuotoinen: Muoto 6">
            <a:extLst>
              <a:ext uri="{FF2B5EF4-FFF2-40B4-BE49-F238E27FC236}">
                <a16:creationId xmlns:a16="http://schemas.microsoft.com/office/drawing/2014/main" id="{4AC3B6C7-31F0-9617-BAC1-2EBC8465C1A6}"/>
              </a:ext>
            </a:extLst>
          </p:cNvPr>
          <p:cNvSpPr/>
          <p:nvPr/>
        </p:nvSpPr>
        <p:spPr>
          <a:xfrm>
            <a:off x="8976320" y="2060848"/>
            <a:ext cx="2088232" cy="1656184"/>
          </a:xfrm>
          <a:custGeom>
            <a:avLst/>
            <a:gdLst>
              <a:gd name="connsiteX0" fmla="*/ 303800 w 314325"/>
              <a:gd name="connsiteY0" fmla="*/ 124606 h 200025"/>
              <a:gd name="connsiteX1" fmla="*/ 297513 w 314325"/>
              <a:gd name="connsiteY1" fmla="*/ 109366 h 200025"/>
              <a:gd name="connsiteX2" fmla="*/ 269891 w 314325"/>
              <a:gd name="connsiteY2" fmla="*/ 43263 h 200025"/>
              <a:gd name="connsiteX3" fmla="*/ 264938 w 314325"/>
              <a:gd name="connsiteY3" fmla="*/ 31357 h 200025"/>
              <a:gd name="connsiteX4" fmla="*/ 264271 w 314325"/>
              <a:gd name="connsiteY4" fmla="*/ 29737 h 200025"/>
              <a:gd name="connsiteX5" fmla="*/ 213856 w 314325"/>
              <a:gd name="connsiteY5" fmla="*/ 15955 h 200025"/>
              <a:gd name="connsiteX6" fmla="*/ 195215 w 314325"/>
              <a:gd name="connsiteY6" fmla="*/ 47930 h 200025"/>
              <a:gd name="connsiteX7" fmla="*/ 195215 w 314325"/>
              <a:gd name="connsiteY7" fmla="*/ 140227 h 200025"/>
              <a:gd name="connsiteX8" fmla="*/ 252900 w 314325"/>
              <a:gd name="connsiteY8" fmla="*/ 193320 h 200025"/>
              <a:gd name="connsiteX9" fmla="*/ 305991 w 314325"/>
              <a:gd name="connsiteY9" fmla="*/ 140227 h 200025"/>
              <a:gd name="connsiteX10" fmla="*/ 303800 w 314325"/>
              <a:gd name="connsiteY10" fmla="*/ 124987 h 200025"/>
              <a:gd name="connsiteX11" fmla="*/ 305991 w 314325"/>
              <a:gd name="connsiteY11" fmla="*/ 139846 h 200025"/>
              <a:gd name="connsiteX12" fmla="*/ 250554 w 314325"/>
              <a:gd name="connsiteY12" fmla="*/ 195282 h 200025"/>
              <a:gd name="connsiteX13" fmla="*/ 195120 w 314325"/>
              <a:gd name="connsiteY13" fmla="*/ 139846 h 200025"/>
              <a:gd name="connsiteX14" fmla="*/ 250556 w 314325"/>
              <a:gd name="connsiteY14" fmla="*/ 84411 h 200025"/>
              <a:gd name="connsiteX15" fmla="*/ 250841 w 314325"/>
              <a:gd name="connsiteY15" fmla="*/ 84411 h 200025"/>
              <a:gd name="connsiteX16" fmla="*/ 306276 w 314325"/>
              <a:gd name="connsiteY16" fmla="*/ 139846 h 200025"/>
              <a:gd name="connsiteX17" fmla="*/ 10716 w 314325"/>
              <a:gd name="connsiteY17" fmla="*/ 139846 h 200025"/>
              <a:gd name="connsiteX18" fmla="*/ 66056 w 314325"/>
              <a:gd name="connsiteY18" fmla="*/ 195187 h 200025"/>
              <a:gd name="connsiteX19" fmla="*/ 121396 w 314325"/>
              <a:gd name="connsiteY19" fmla="*/ 139846 h 200025"/>
              <a:gd name="connsiteX20" fmla="*/ 121396 w 314325"/>
              <a:gd name="connsiteY20" fmla="*/ 47549 h 200025"/>
              <a:gd name="connsiteX21" fmla="*/ 84317 w 314325"/>
              <a:gd name="connsiteY21" fmla="*/ 10716 h 200025"/>
              <a:gd name="connsiteX22" fmla="*/ 52340 w 314325"/>
              <a:gd name="connsiteY22" fmla="*/ 29356 h 200025"/>
              <a:gd name="connsiteX23" fmla="*/ 51673 w 314325"/>
              <a:gd name="connsiteY23" fmla="*/ 30976 h 200025"/>
              <a:gd name="connsiteX24" fmla="*/ 46625 w 314325"/>
              <a:gd name="connsiteY24" fmla="*/ 43263 h 200025"/>
              <a:gd name="connsiteX25" fmla="*/ 19098 w 314325"/>
              <a:gd name="connsiteY25" fmla="*/ 109366 h 200025"/>
              <a:gd name="connsiteX26" fmla="*/ 12811 w 314325"/>
              <a:gd name="connsiteY26" fmla="*/ 124606 h 200025"/>
              <a:gd name="connsiteX27" fmla="*/ 10716 w 314325"/>
              <a:gd name="connsiteY27" fmla="*/ 139846 h 200025"/>
              <a:gd name="connsiteX28" fmla="*/ 10716 w 314325"/>
              <a:gd name="connsiteY28" fmla="*/ 139846 h 200025"/>
              <a:gd name="connsiteX29" fmla="*/ 66151 w 314325"/>
              <a:gd name="connsiteY29" fmla="*/ 195091 h 200025"/>
              <a:gd name="connsiteX30" fmla="*/ 121396 w 314325"/>
              <a:gd name="connsiteY30" fmla="*/ 139656 h 200025"/>
              <a:gd name="connsiteX31" fmla="*/ 66056 w 314325"/>
              <a:gd name="connsiteY31" fmla="*/ 84411 h 200025"/>
              <a:gd name="connsiteX32" fmla="*/ 10716 w 314325"/>
              <a:gd name="connsiteY32" fmla="*/ 139751 h 200025"/>
              <a:gd name="connsiteX33" fmla="*/ 10716 w 314325"/>
              <a:gd name="connsiteY33" fmla="*/ 139846 h 200025"/>
              <a:gd name="connsiteX34" fmla="*/ 121396 w 314325"/>
              <a:gd name="connsiteY34" fmla="*/ 84411 h 200025"/>
              <a:gd name="connsiteX35" fmla="*/ 195215 w 314325"/>
              <a:gd name="connsiteY35" fmla="*/ 84411 h 200025"/>
              <a:gd name="connsiteX36" fmla="*/ 121396 w 314325"/>
              <a:gd name="connsiteY36" fmla="*/ 47549 h 200025"/>
              <a:gd name="connsiteX37" fmla="*/ 195215 w 314325"/>
              <a:gd name="connsiteY37" fmla="*/ 47549 h 200025"/>
              <a:gd name="connsiteX38" fmla="*/ 91583 w 314325"/>
              <a:gd name="connsiteY38" fmla="*/ 139846 h 200025"/>
              <a:gd name="connsiteX39" fmla="*/ 66151 w 314325"/>
              <a:gd name="connsiteY39" fmla="*/ 114224 h 200025"/>
              <a:gd name="connsiteX40" fmla="*/ 66056 w 314325"/>
              <a:gd name="connsiteY40" fmla="*/ 114224 h 200025"/>
              <a:gd name="connsiteX41" fmla="*/ 276273 w 314325"/>
              <a:gd name="connsiteY41" fmla="*/ 139846 h 200025"/>
              <a:gd name="connsiteX42" fmla="*/ 250841 w 314325"/>
              <a:gd name="connsiteY42" fmla="*/ 114224 h 200025"/>
              <a:gd name="connsiteX43" fmla="*/ 250841 w 314325"/>
              <a:gd name="connsiteY43" fmla="*/ 11422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4325" h="200025">
                <a:moveTo>
                  <a:pt x="303800" y="124606"/>
                </a:moveTo>
                <a:cubicBezTo>
                  <a:pt x="302276" y="119939"/>
                  <a:pt x="297513" y="109366"/>
                  <a:pt x="297513" y="109366"/>
                </a:cubicBezTo>
                <a:lnTo>
                  <a:pt x="269891" y="43263"/>
                </a:lnTo>
                <a:lnTo>
                  <a:pt x="264938" y="31357"/>
                </a:lnTo>
                <a:lnTo>
                  <a:pt x="264271" y="29737"/>
                </a:lnTo>
                <a:cubicBezTo>
                  <a:pt x="254156" y="12011"/>
                  <a:pt x="231584" y="5839"/>
                  <a:pt x="213856" y="15955"/>
                </a:cubicBezTo>
                <a:cubicBezTo>
                  <a:pt x="202368" y="22508"/>
                  <a:pt x="195259" y="34700"/>
                  <a:pt x="195215" y="47930"/>
                </a:cubicBezTo>
                <a:lnTo>
                  <a:pt x="195215" y="140227"/>
                </a:lnTo>
                <a:cubicBezTo>
                  <a:pt x="196484" y="170822"/>
                  <a:pt x="222311" y="194586"/>
                  <a:pt x="252900" y="193320"/>
                </a:cubicBezTo>
                <a:cubicBezTo>
                  <a:pt x="281711" y="192120"/>
                  <a:pt x="304795" y="169040"/>
                  <a:pt x="305991" y="140227"/>
                </a:cubicBezTo>
                <a:cubicBezTo>
                  <a:pt x="305952" y="135074"/>
                  <a:pt x="305214" y="129950"/>
                  <a:pt x="303800" y="124987"/>
                </a:cubicBezTo>
                <a:close/>
                <a:moveTo>
                  <a:pt x="305991" y="139846"/>
                </a:moveTo>
                <a:cubicBezTo>
                  <a:pt x="305991" y="170460"/>
                  <a:pt x="281170" y="195282"/>
                  <a:pt x="250554" y="195282"/>
                </a:cubicBezTo>
                <a:cubicBezTo>
                  <a:pt x="219938" y="195282"/>
                  <a:pt x="195120" y="170460"/>
                  <a:pt x="195120" y="139846"/>
                </a:cubicBezTo>
                <a:cubicBezTo>
                  <a:pt x="195120" y="109233"/>
                  <a:pt x="219940" y="84411"/>
                  <a:pt x="250556" y="84411"/>
                </a:cubicBezTo>
                <a:cubicBezTo>
                  <a:pt x="250650" y="84411"/>
                  <a:pt x="250746" y="84411"/>
                  <a:pt x="250841" y="84411"/>
                </a:cubicBezTo>
                <a:cubicBezTo>
                  <a:pt x="281457" y="84411"/>
                  <a:pt x="306276" y="109233"/>
                  <a:pt x="306276" y="139846"/>
                </a:cubicBezTo>
                <a:close/>
                <a:moveTo>
                  <a:pt x="10716" y="139846"/>
                </a:moveTo>
                <a:cubicBezTo>
                  <a:pt x="10716" y="170412"/>
                  <a:pt x="35492" y="195187"/>
                  <a:pt x="66056" y="195187"/>
                </a:cubicBezTo>
                <a:cubicBezTo>
                  <a:pt x="96620" y="195187"/>
                  <a:pt x="121396" y="170412"/>
                  <a:pt x="121396" y="139846"/>
                </a:cubicBezTo>
                <a:lnTo>
                  <a:pt x="121396" y="47549"/>
                </a:lnTo>
                <a:cubicBezTo>
                  <a:pt x="121328" y="27137"/>
                  <a:pt x="104727" y="10649"/>
                  <a:pt x="84317" y="10716"/>
                </a:cubicBezTo>
                <a:cubicBezTo>
                  <a:pt x="71090" y="10754"/>
                  <a:pt x="58895" y="17869"/>
                  <a:pt x="52340" y="29356"/>
                </a:cubicBezTo>
                <a:lnTo>
                  <a:pt x="51673" y="30976"/>
                </a:lnTo>
                <a:lnTo>
                  <a:pt x="46625" y="43263"/>
                </a:lnTo>
                <a:lnTo>
                  <a:pt x="19098" y="109366"/>
                </a:lnTo>
                <a:cubicBezTo>
                  <a:pt x="19098" y="109366"/>
                  <a:pt x="14430" y="119939"/>
                  <a:pt x="12811" y="124606"/>
                </a:cubicBezTo>
                <a:cubicBezTo>
                  <a:pt x="11429" y="129569"/>
                  <a:pt x="10724" y="134693"/>
                  <a:pt x="10716" y="139846"/>
                </a:cubicBezTo>
                <a:close/>
                <a:moveTo>
                  <a:pt x="10716" y="139846"/>
                </a:moveTo>
                <a:cubicBezTo>
                  <a:pt x="10768" y="170412"/>
                  <a:pt x="35587" y="195148"/>
                  <a:pt x="66151" y="195091"/>
                </a:cubicBezTo>
                <a:cubicBezTo>
                  <a:pt x="96715" y="195034"/>
                  <a:pt x="121448" y="170222"/>
                  <a:pt x="121396" y="139656"/>
                </a:cubicBezTo>
                <a:cubicBezTo>
                  <a:pt x="121344" y="109128"/>
                  <a:pt x="96583" y="84411"/>
                  <a:pt x="66056" y="84411"/>
                </a:cubicBezTo>
                <a:cubicBezTo>
                  <a:pt x="35492" y="84411"/>
                  <a:pt x="10716" y="109185"/>
                  <a:pt x="10716" y="139751"/>
                </a:cubicBezTo>
                <a:cubicBezTo>
                  <a:pt x="10716" y="139780"/>
                  <a:pt x="10716" y="139818"/>
                  <a:pt x="10716" y="139846"/>
                </a:cubicBezTo>
                <a:close/>
                <a:moveTo>
                  <a:pt x="121396" y="84411"/>
                </a:moveTo>
                <a:lnTo>
                  <a:pt x="195215" y="84411"/>
                </a:lnTo>
                <a:moveTo>
                  <a:pt x="121396" y="47549"/>
                </a:moveTo>
                <a:lnTo>
                  <a:pt x="195215" y="47549"/>
                </a:lnTo>
                <a:moveTo>
                  <a:pt x="91583" y="139846"/>
                </a:moveTo>
                <a:cubicBezTo>
                  <a:pt x="91635" y="125749"/>
                  <a:pt x="80249" y="114281"/>
                  <a:pt x="66151" y="114224"/>
                </a:cubicBezTo>
                <a:cubicBezTo>
                  <a:pt x="66120" y="114224"/>
                  <a:pt x="66087" y="114224"/>
                  <a:pt x="66056" y="114224"/>
                </a:cubicBezTo>
                <a:moveTo>
                  <a:pt x="276273" y="139846"/>
                </a:moveTo>
                <a:cubicBezTo>
                  <a:pt x="276325" y="125749"/>
                  <a:pt x="264939" y="114281"/>
                  <a:pt x="250841" y="114224"/>
                </a:cubicBezTo>
                <a:cubicBezTo>
                  <a:pt x="250841" y="114224"/>
                  <a:pt x="250841" y="114224"/>
                  <a:pt x="250841" y="114224"/>
                </a:cubicBezTo>
              </a:path>
            </a:pathLst>
          </a:custGeom>
          <a:noFill/>
          <a:ln w="14288" cap="rnd">
            <a:solidFill>
              <a:srgbClr val="0066B3"/>
            </a:solidFill>
            <a:prstDash val="solid"/>
            <a:round/>
          </a:ln>
        </p:spPr>
        <p:txBody>
          <a:bodyPr rtlCol="0" anchor="ctr"/>
          <a:lstStyle/>
          <a:p>
            <a:endParaRPr lang="fi-FI"/>
          </a:p>
        </p:txBody>
      </p:sp>
    </p:spTree>
    <p:extLst>
      <p:ext uri="{BB962C8B-B14F-4D97-AF65-F5344CB8AC3E}">
        <p14:creationId xmlns:p14="http://schemas.microsoft.com/office/powerpoint/2010/main" val="1052766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6C676EF-08A5-4F81-922F-47239A93A478}"/>
              </a:ext>
            </a:extLst>
          </p:cNvPr>
          <p:cNvSpPr>
            <a:spLocks noGrp="1"/>
          </p:cNvSpPr>
          <p:nvPr>
            <p:ph type="dt" sz="half" idx="10"/>
          </p:nvPr>
        </p:nvSpPr>
        <p:spPr/>
        <p:txBody>
          <a:bodyPr/>
          <a:lstStyle/>
          <a:p>
            <a:fld id="{BCD50ADD-778B-49FD-BC79-A48DB83B72D2}" type="datetime1">
              <a:rPr lang="fi-FI" smtClean="0"/>
              <a:t>3.10.2024</a:t>
            </a:fld>
            <a:endParaRPr lang="fi-FI"/>
          </a:p>
        </p:txBody>
      </p:sp>
      <p:sp>
        <p:nvSpPr>
          <p:cNvPr id="4" name="Alatunnisteen paikkamerkki 3">
            <a:extLst>
              <a:ext uri="{FF2B5EF4-FFF2-40B4-BE49-F238E27FC236}">
                <a16:creationId xmlns:a16="http://schemas.microsoft.com/office/drawing/2014/main" id="{F99739AB-2532-4D6E-83F0-3A71508A8C3C}"/>
              </a:ext>
            </a:extLst>
          </p:cNvPr>
          <p:cNvSpPr>
            <a:spLocks noGrp="1"/>
          </p:cNvSpPr>
          <p:nvPr>
            <p:ph type="ftr" sz="quarter" idx="11"/>
          </p:nvPr>
        </p:nvSpPr>
        <p:spPr/>
        <p:txBody>
          <a:bodyPr/>
          <a:lstStyle/>
          <a:p>
            <a:r>
              <a:rPr lang="en-US"/>
              <a:t>International Conference on Small Modular Reactors and their Applications</a:t>
            </a:r>
            <a:endParaRPr lang="fi-FI"/>
          </a:p>
        </p:txBody>
      </p:sp>
      <p:sp>
        <p:nvSpPr>
          <p:cNvPr id="3" name="Dian numeron paikkamerkki 2">
            <a:extLst>
              <a:ext uri="{FF2B5EF4-FFF2-40B4-BE49-F238E27FC236}">
                <a16:creationId xmlns:a16="http://schemas.microsoft.com/office/drawing/2014/main" id="{E7C68B69-34C7-4738-BD27-102FA9F00569}"/>
              </a:ext>
            </a:extLst>
          </p:cNvPr>
          <p:cNvSpPr>
            <a:spLocks noGrp="1"/>
          </p:cNvSpPr>
          <p:nvPr>
            <p:ph type="sldNum" sz="quarter" idx="12"/>
          </p:nvPr>
        </p:nvSpPr>
        <p:spPr/>
        <p:txBody>
          <a:bodyPr/>
          <a:lstStyle/>
          <a:p>
            <a:fld id="{6A7B0E15-E1BD-48AD-82C8-1A9D4601A4DA}" type="slidenum">
              <a:rPr lang="fi-FI" smtClean="0"/>
              <a:t>15</a:t>
            </a:fld>
            <a:endParaRPr lang="fi-FI"/>
          </a:p>
        </p:txBody>
      </p:sp>
    </p:spTree>
    <p:extLst>
      <p:ext uri="{BB962C8B-B14F-4D97-AF65-F5344CB8AC3E}">
        <p14:creationId xmlns:p14="http://schemas.microsoft.com/office/powerpoint/2010/main" val="3767586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DDA068-D5A6-4083-8784-6CE0E26227B0}"/>
              </a:ext>
            </a:extLst>
          </p:cNvPr>
          <p:cNvSpPr>
            <a:spLocks noGrp="1"/>
          </p:cNvSpPr>
          <p:nvPr>
            <p:ph type="title"/>
          </p:nvPr>
        </p:nvSpPr>
        <p:spPr/>
        <p:txBody>
          <a:bodyPr/>
          <a:lstStyle/>
          <a:p>
            <a:r>
              <a:rPr lang="fi-FI" dirty="0"/>
              <a:t>In </a:t>
            </a:r>
            <a:r>
              <a:rPr lang="fi-FI" dirty="0" err="1"/>
              <a:t>this</a:t>
            </a:r>
            <a:r>
              <a:rPr lang="fi-FI" dirty="0"/>
              <a:t> </a:t>
            </a:r>
            <a:r>
              <a:rPr lang="fi-FI" dirty="0" err="1"/>
              <a:t>presentation</a:t>
            </a:r>
            <a:r>
              <a:rPr lang="fi-FI" dirty="0"/>
              <a:t>: </a:t>
            </a:r>
          </a:p>
        </p:txBody>
      </p:sp>
      <p:sp>
        <p:nvSpPr>
          <p:cNvPr id="3" name="Sisällön paikkamerkki 2">
            <a:extLst>
              <a:ext uri="{FF2B5EF4-FFF2-40B4-BE49-F238E27FC236}">
                <a16:creationId xmlns:a16="http://schemas.microsoft.com/office/drawing/2014/main" id="{F0F172E4-B254-451C-96B8-CCD53E4D1CDB}"/>
              </a:ext>
            </a:extLst>
          </p:cNvPr>
          <p:cNvSpPr>
            <a:spLocks noGrp="1"/>
          </p:cNvSpPr>
          <p:nvPr>
            <p:ph idx="1"/>
          </p:nvPr>
        </p:nvSpPr>
        <p:spPr/>
        <p:txBody>
          <a:bodyPr/>
          <a:lstStyle/>
          <a:p>
            <a:r>
              <a:rPr lang="en-US" dirty="0"/>
              <a:t>LDR-50 Design and implementation plans</a:t>
            </a:r>
          </a:p>
          <a:p>
            <a:r>
              <a:rPr lang="en-US" dirty="0"/>
              <a:t>What and why Safeguards-by-Design (SBD)</a:t>
            </a:r>
          </a:p>
          <a:p>
            <a:r>
              <a:rPr lang="en-US" dirty="0"/>
              <a:t>Our SBD process</a:t>
            </a:r>
          </a:p>
          <a:p>
            <a:r>
              <a:rPr lang="en-US" dirty="0"/>
              <a:t>Considerations</a:t>
            </a:r>
          </a:p>
          <a:p>
            <a:pPr lvl="1"/>
            <a:r>
              <a:rPr lang="en-US" dirty="0"/>
              <a:t>Design integration</a:t>
            </a:r>
          </a:p>
          <a:p>
            <a:pPr lvl="1"/>
            <a:r>
              <a:rPr lang="en-US" dirty="0"/>
              <a:t>Technological solutions</a:t>
            </a:r>
          </a:p>
          <a:p>
            <a:pPr lvl="1"/>
            <a:r>
              <a:rPr lang="en-US" dirty="0"/>
              <a:t>Regulatory framework</a:t>
            </a:r>
          </a:p>
          <a:p>
            <a:pPr lvl="1"/>
            <a:r>
              <a:rPr lang="en-US" dirty="0"/>
              <a:t>International collaboration</a:t>
            </a:r>
          </a:p>
          <a:p>
            <a:r>
              <a:rPr lang="en-US" dirty="0"/>
              <a:t>Conclusion</a:t>
            </a:r>
          </a:p>
          <a:p>
            <a:endParaRPr lang="en-US" dirty="0"/>
          </a:p>
          <a:p>
            <a:endParaRPr lang="fi-FI" dirty="0"/>
          </a:p>
        </p:txBody>
      </p:sp>
      <p:sp>
        <p:nvSpPr>
          <p:cNvPr id="4" name="Päivämäärän paikkamerkki 3">
            <a:extLst>
              <a:ext uri="{FF2B5EF4-FFF2-40B4-BE49-F238E27FC236}">
                <a16:creationId xmlns:a16="http://schemas.microsoft.com/office/drawing/2014/main" id="{8B78321B-CCC9-437D-B247-4963FA187E08}"/>
              </a:ext>
            </a:extLst>
          </p:cNvPr>
          <p:cNvSpPr>
            <a:spLocks noGrp="1"/>
          </p:cNvSpPr>
          <p:nvPr>
            <p:ph type="dt" sz="half" idx="10"/>
          </p:nvPr>
        </p:nvSpPr>
        <p:spPr/>
        <p:txBody>
          <a:bodyPr/>
          <a:lstStyle/>
          <a:p>
            <a:fld id="{5AFA5C42-66F4-4623-8F79-C975A701A825}" type="datetime1">
              <a:rPr lang="fi-FI" smtClean="0"/>
              <a:t>3.10.2024</a:t>
            </a:fld>
            <a:endParaRPr lang="fi-FI"/>
          </a:p>
        </p:txBody>
      </p:sp>
      <p:sp>
        <p:nvSpPr>
          <p:cNvPr id="6" name="Alatunnisteen paikkamerkki 5">
            <a:extLst>
              <a:ext uri="{FF2B5EF4-FFF2-40B4-BE49-F238E27FC236}">
                <a16:creationId xmlns:a16="http://schemas.microsoft.com/office/drawing/2014/main" id="{C39ED80C-BFFF-479C-A410-36C6F8D1620F}"/>
              </a:ext>
            </a:extLst>
          </p:cNvPr>
          <p:cNvSpPr>
            <a:spLocks noGrp="1"/>
          </p:cNvSpPr>
          <p:nvPr>
            <p:ph type="ftr" sz="quarter" idx="11"/>
          </p:nvPr>
        </p:nvSpPr>
        <p:spPr/>
        <p:txBody>
          <a:bodyPr/>
          <a:lstStyle/>
          <a:p>
            <a:r>
              <a:rPr lang="en-US"/>
              <a:t>International Conference on Small Modular Reactors and their Applications</a:t>
            </a:r>
            <a:endParaRPr lang="fi-FI"/>
          </a:p>
        </p:txBody>
      </p:sp>
      <p:sp>
        <p:nvSpPr>
          <p:cNvPr id="5" name="Dian numeron paikkamerkki 4">
            <a:extLst>
              <a:ext uri="{FF2B5EF4-FFF2-40B4-BE49-F238E27FC236}">
                <a16:creationId xmlns:a16="http://schemas.microsoft.com/office/drawing/2014/main" id="{54E4D208-37C9-4C6B-BEE9-16997825FC36}"/>
              </a:ext>
            </a:extLst>
          </p:cNvPr>
          <p:cNvSpPr>
            <a:spLocks noGrp="1"/>
          </p:cNvSpPr>
          <p:nvPr>
            <p:ph type="sldNum" sz="quarter" idx="12"/>
          </p:nvPr>
        </p:nvSpPr>
        <p:spPr/>
        <p:txBody>
          <a:bodyPr/>
          <a:lstStyle/>
          <a:p>
            <a:fld id="{6A7B0E15-E1BD-48AD-82C8-1A9D4601A4DA}" type="slidenum">
              <a:rPr lang="fi-FI" smtClean="0"/>
              <a:t>2</a:t>
            </a:fld>
            <a:endParaRPr lang="fi-FI"/>
          </a:p>
        </p:txBody>
      </p:sp>
    </p:spTree>
    <p:extLst>
      <p:ext uri="{BB962C8B-B14F-4D97-AF65-F5344CB8AC3E}">
        <p14:creationId xmlns:p14="http://schemas.microsoft.com/office/powerpoint/2010/main" val="1547435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22321867-596A-46F4-919C-5E3116A2D524}"/>
              </a:ext>
            </a:extLst>
          </p:cNvPr>
          <p:cNvSpPr>
            <a:spLocks noGrp="1"/>
          </p:cNvSpPr>
          <p:nvPr>
            <p:ph type="title"/>
          </p:nvPr>
        </p:nvSpPr>
        <p:spPr/>
        <p:txBody>
          <a:bodyPr/>
          <a:lstStyle/>
          <a:p>
            <a:r>
              <a:rPr lang="fi-FI" dirty="0" err="1"/>
              <a:t>Authors</a:t>
            </a:r>
            <a:r>
              <a:rPr lang="fi-FI" dirty="0"/>
              <a:t> and </a:t>
            </a:r>
            <a:r>
              <a:rPr lang="fi-FI" dirty="0" err="1"/>
              <a:t>roles</a:t>
            </a:r>
            <a:endParaRPr lang="fi-FI" dirty="0"/>
          </a:p>
        </p:txBody>
      </p:sp>
      <p:sp>
        <p:nvSpPr>
          <p:cNvPr id="13" name="Sisällön paikkamerkki 12">
            <a:extLst>
              <a:ext uri="{FF2B5EF4-FFF2-40B4-BE49-F238E27FC236}">
                <a16:creationId xmlns:a16="http://schemas.microsoft.com/office/drawing/2014/main" id="{2E298F5F-27CA-4E00-AD79-5D09478EAA4A}"/>
              </a:ext>
            </a:extLst>
          </p:cNvPr>
          <p:cNvSpPr>
            <a:spLocks noGrp="1"/>
          </p:cNvSpPr>
          <p:nvPr>
            <p:ph idx="1"/>
          </p:nvPr>
        </p:nvSpPr>
        <p:spPr/>
        <p:txBody>
          <a:bodyPr/>
          <a:lstStyle/>
          <a:p>
            <a:r>
              <a:rPr lang="fi-FI" dirty="0" err="1"/>
              <a:t>Authors</a:t>
            </a:r>
            <a:r>
              <a:rPr lang="fi-FI" dirty="0"/>
              <a:t>: </a:t>
            </a:r>
          </a:p>
          <a:p>
            <a:pPr lvl="1"/>
            <a:r>
              <a:rPr lang="fi-FI" dirty="0"/>
              <a:t>Tapani Honkamaa, STUK (</a:t>
            </a:r>
            <a:r>
              <a:rPr lang="fi-FI" dirty="0" err="1"/>
              <a:t>Regulatory</a:t>
            </a:r>
            <a:r>
              <a:rPr lang="fi-FI" dirty="0"/>
              <a:t> </a:t>
            </a:r>
            <a:r>
              <a:rPr lang="fi-FI" dirty="0" err="1"/>
              <a:t>Authority</a:t>
            </a:r>
            <a:r>
              <a:rPr lang="fi-FI" dirty="0"/>
              <a:t>, </a:t>
            </a:r>
            <a:r>
              <a:rPr lang="fi-FI" dirty="0" err="1"/>
              <a:t>Finnish</a:t>
            </a:r>
            <a:r>
              <a:rPr lang="fi-FI" dirty="0"/>
              <a:t> </a:t>
            </a:r>
            <a:r>
              <a:rPr lang="fi-FI" dirty="0" err="1"/>
              <a:t>Support</a:t>
            </a:r>
            <a:r>
              <a:rPr lang="fi-FI" dirty="0"/>
              <a:t> Programme </a:t>
            </a:r>
            <a:r>
              <a:rPr lang="fi-FI" dirty="0" err="1"/>
              <a:t>Coordinator</a:t>
            </a:r>
            <a:r>
              <a:rPr lang="fi-FI" dirty="0"/>
              <a:t> to </a:t>
            </a:r>
            <a:r>
              <a:rPr lang="fi-FI" dirty="0" err="1"/>
              <a:t>the</a:t>
            </a:r>
            <a:r>
              <a:rPr lang="fi-FI" dirty="0"/>
              <a:t> IAEA </a:t>
            </a:r>
            <a:r>
              <a:rPr lang="fi-FI" dirty="0" err="1"/>
              <a:t>safeguards</a:t>
            </a:r>
            <a:r>
              <a:rPr lang="fi-FI" dirty="0"/>
              <a:t>)</a:t>
            </a:r>
          </a:p>
          <a:p>
            <a:pPr lvl="1"/>
            <a:r>
              <a:rPr lang="fi-FI" dirty="0"/>
              <a:t>Marko Hämäläinen, Olli Okko, Ville Peri STUK (</a:t>
            </a:r>
            <a:r>
              <a:rPr lang="fi-FI" dirty="0" err="1"/>
              <a:t>Regulatory</a:t>
            </a:r>
            <a:r>
              <a:rPr lang="fi-FI" dirty="0"/>
              <a:t> </a:t>
            </a:r>
            <a:r>
              <a:rPr lang="fi-FI" dirty="0" err="1"/>
              <a:t>Authority</a:t>
            </a:r>
            <a:r>
              <a:rPr lang="fi-FI" dirty="0"/>
              <a:t>, </a:t>
            </a:r>
            <a:r>
              <a:rPr lang="fi-FI" dirty="0" err="1"/>
              <a:t>safeguards</a:t>
            </a:r>
            <a:r>
              <a:rPr lang="fi-FI" dirty="0"/>
              <a:t>)</a:t>
            </a:r>
          </a:p>
          <a:p>
            <a:pPr lvl="1"/>
            <a:r>
              <a:rPr lang="fi-FI" dirty="0"/>
              <a:t>Jaakko Leppänen, Technical </a:t>
            </a:r>
            <a:r>
              <a:rPr lang="fi-FI" dirty="0" err="1"/>
              <a:t>Research</a:t>
            </a:r>
            <a:r>
              <a:rPr lang="fi-FI" dirty="0"/>
              <a:t> Centre of Finland, Ltd, (</a:t>
            </a:r>
            <a:r>
              <a:rPr lang="fi-FI" dirty="0" err="1"/>
              <a:t>Plant</a:t>
            </a:r>
            <a:r>
              <a:rPr lang="fi-FI" dirty="0"/>
              <a:t> Designer)</a:t>
            </a:r>
          </a:p>
          <a:p>
            <a:endParaRPr lang="fi-FI" dirty="0"/>
          </a:p>
          <a:p>
            <a:r>
              <a:rPr lang="fi-FI" dirty="0" err="1"/>
              <a:t>Special</a:t>
            </a:r>
            <a:r>
              <a:rPr lang="fi-FI" dirty="0"/>
              <a:t> </a:t>
            </a:r>
            <a:r>
              <a:rPr lang="fi-FI" dirty="0" err="1"/>
              <a:t>thanks</a:t>
            </a:r>
            <a:r>
              <a:rPr lang="fi-FI" dirty="0"/>
              <a:t> </a:t>
            </a:r>
            <a:r>
              <a:rPr lang="fi-FI" dirty="0" err="1"/>
              <a:t>goes</a:t>
            </a:r>
            <a:r>
              <a:rPr lang="fi-FI" dirty="0"/>
              <a:t> to:</a:t>
            </a:r>
          </a:p>
          <a:p>
            <a:pPr lvl="1"/>
            <a:r>
              <a:rPr lang="fi-FI" dirty="0"/>
              <a:t>Paula Karhu, STUK (</a:t>
            </a:r>
            <a:r>
              <a:rPr lang="fi-FI" dirty="0" err="1"/>
              <a:t>Regulatory</a:t>
            </a:r>
            <a:r>
              <a:rPr lang="fi-FI" dirty="0"/>
              <a:t> </a:t>
            </a:r>
            <a:r>
              <a:rPr lang="fi-FI" dirty="0" err="1"/>
              <a:t>Authority</a:t>
            </a:r>
            <a:r>
              <a:rPr lang="fi-FI" dirty="0"/>
              <a:t>, </a:t>
            </a:r>
            <a:r>
              <a:rPr lang="fi-FI" dirty="0" err="1"/>
              <a:t>security</a:t>
            </a:r>
            <a:r>
              <a:rPr lang="fi-FI" dirty="0"/>
              <a:t>)</a:t>
            </a:r>
          </a:p>
          <a:p>
            <a:pPr lvl="1"/>
            <a:r>
              <a:rPr lang="fi-FI" dirty="0"/>
              <a:t>IAEA SGCP-team </a:t>
            </a:r>
            <a:r>
              <a:rPr lang="fi-FI" dirty="0" err="1"/>
              <a:t>involved</a:t>
            </a:r>
            <a:r>
              <a:rPr lang="fi-FI" dirty="0"/>
              <a:t> (Safeguards </a:t>
            </a:r>
            <a:r>
              <a:rPr lang="fi-FI" dirty="0" err="1"/>
              <a:t>Concepts</a:t>
            </a:r>
            <a:r>
              <a:rPr lang="fi-FI" dirty="0"/>
              <a:t> and Planning)</a:t>
            </a:r>
          </a:p>
          <a:p>
            <a:pPr lvl="1"/>
            <a:r>
              <a:rPr lang="fi-FI" dirty="0"/>
              <a:t>Juho Vierimaa, </a:t>
            </a:r>
            <a:r>
              <a:rPr lang="fi-FI" dirty="0" err="1"/>
              <a:t>Steady</a:t>
            </a:r>
            <a:r>
              <a:rPr lang="fi-FI" dirty="0"/>
              <a:t> Energy (designer, </a:t>
            </a:r>
            <a:r>
              <a:rPr lang="fi-FI" dirty="0" err="1"/>
              <a:t>constructor</a:t>
            </a:r>
            <a:r>
              <a:rPr lang="fi-FI" dirty="0"/>
              <a:t>, </a:t>
            </a:r>
            <a:r>
              <a:rPr lang="fi-FI" dirty="0" err="1"/>
              <a:t>operator</a:t>
            </a:r>
            <a:r>
              <a:rPr lang="fi-FI" dirty="0"/>
              <a:t>)</a:t>
            </a:r>
          </a:p>
        </p:txBody>
      </p:sp>
      <p:sp>
        <p:nvSpPr>
          <p:cNvPr id="4" name="Päivämäärän paikkamerkki 3">
            <a:extLst>
              <a:ext uri="{FF2B5EF4-FFF2-40B4-BE49-F238E27FC236}">
                <a16:creationId xmlns:a16="http://schemas.microsoft.com/office/drawing/2014/main" id="{BE2BB5BE-9565-4A53-B907-5AEFF820599D}"/>
              </a:ext>
            </a:extLst>
          </p:cNvPr>
          <p:cNvSpPr>
            <a:spLocks noGrp="1"/>
          </p:cNvSpPr>
          <p:nvPr>
            <p:ph type="dt" sz="half" idx="10"/>
          </p:nvPr>
        </p:nvSpPr>
        <p:spPr/>
        <p:txBody>
          <a:bodyPr/>
          <a:lstStyle/>
          <a:p>
            <a:fld id="{E0CE09CD-FB1E-4415-88E7-6C5DF200A4D0}" type="datetime1">
              <a:rPr lang="fi-FI" smtClean="0"/>
              <a:t>3.10.2024</a:t>
            </a:fld>
            <a:endParaRPr lang="fi-FI"/>
          </a:p>
        </p:txBody>
      </p:sp>
      <p:sp>
        <p:nvSpPr>
          <p:cNvPr id="5" name="Alatunnisteen paikkamerkki 4">
            <a:extLst>
              <a:ext uri="{FF2B5EF4-FFF2-40B4-BE49-F238E27FC236}">
                <a16:creationId xmlns:a16="http://schemas.microsoft.com/office/drawing/2014/main" id="{BF7683DC-B296-4622-84B3-1E8A7F493C1B}"/>
              </a:ext>
            </a:extLst>
          </p:cNvPr>
          <p:cNvSpPr>
            <a:spLocks noGrp="1"/>
          </p:cNvSpPr>
          <p:nvPr>
            <p:ph type="ftr" sz="quarter" idx="11"/>
          </p:nvPr>
        </p:nvSpPr>
        <p:spPr/>
        <p:txBody>
          <a:bodyPr/>
          <a:lstStyle/>
          <a:p>
            <a:r>
              <a:rPr lang="en-US"/>
              <a:t>International Conference on Small Modular Reactors and their Applications</a:t>
            </a:r>
            <a:endParaRPr lang="fi-FI"/>
          </a:p>
        </p:txBody>
      </p:sp>
      <p:sp>
        <p:nvSpPr>
          <p:cNvPr id="6" name="Dian numeron paikkamerkki 5">
            <a:extLst>
              <a:ext uri="{FF2B5EF4-FFF2-40B4-BE49-F238E27FC236}">
                <a16:creationId xmlns:a16="http://schemas.microsoft.com/office/drawing/2014/main" id="{5A1226B9-4CE1-45FF-B7E7-0A2746147A55}"/>
              </a:ext>
            </a:extLst>
          </p:cNvPr>
          <p:cNvSpPr>
            <a:spLocks noGrp="1"/>
          </p:cNvSpPr>
          <p:nvPr>
            <p:ph type="sldNum" sz="quarter" idx="12"/>
          </p:nvPr>
        </p:nvSpPr>
        <p:spPr/>
        <p:txBody>
          <a:bodyPr/>
          <a:lstStyle/>
          <a:p>
            <a:fld id="{6A7B0E15-E1BD-48AD-82C8-1A9D4601A4DA}" type="slidenum">
              <a:rPr lang="fi-FI" smtClean="0"/>
              <a:pPr/>
              <a:t>3</a:t>
            </a:fld>
            <a:endParaRPr lang="fi-FI"/>
          </a:p>
        </p:txBody>
      </p:sp>
    </p:spTree>
    <p:extLst>
      <p:ext uri="{BB962C8B-B14F-4D97-AF65-F5344CB8AC3E}">
        <p14:creationId xmlns:p14="http://schemas.microsoft.com/office/powerpoint/2010/main" val="1097929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374D9C-CF31-3D05-65FF-F2B9B427CD8B}"/>
              </a:ext>
            </a:extLst>
          </p:cNvPr>
          <p:cNvSpPr>
            <a:spLocks noGrp="1"/>
          </p:cNvSpPr>
          <p:nvPr>
            <p:ph type="title"/>
          </p:nvPr>
        </p:nvSpPr>
        <p:spPr/>
        <p:txBody>
          <a:bodyPr/>
          <a:lstStyle/>
          <a:p>
            <a:r>
              <a:rPr lang="fi-FI" dirty="0" err="1"/>
              <a:t>About</a:t>
            </a:r>
            <a:r>
              <a:rPr lang="fi-FI" dirty="0"/>
              <a:t> </a:t>
            </a:r>
            <a:r>
              <a:rPr lang="fi-FI" dirty="0" err="1"/>
              <a:t>regulator</a:t>
            </a:r>
            <a:r>
              <a:rPr lang="fi-FI" dirty="0"/>
              <a:t>-designer/</a:t>
            </a:r>
            <a:r>
              <a:rPr lang="fi-FI" dirty="0" err="1"/>
              <a:t>operator</a:t>
            </a:r>
            <a:r>
              <a:rPr lang="fi-FI" dirty="0"/>
              <a:t> </a:t>
            </a:r>
            <a:r>
              <a:rPr lang="fi-FI" dirty="0" err="1"/>
              <a:t>interface</a:t>
            </a:r>
            <a:r>
              <a:rPr lang="fi-FI" dirty="0"/>
              <a:t> and </a:t>
            </a:r>
            <a:r>
              <a:rPr lang="fi-FI" dirty="0" err="1"/>
              <a:t>roles</a:t>
            </a:r>
            <a:endParaRPr lang="en-US" dirty="0"/>
          </a:p>
        </p:txBody>
      </p:sp>
      <p:sp>
        <p:nvSpPr>
          <p:cNvPr id="3" name="Sisällön paikkamerkki 2">
            <a:extLst>
              <a:ext uri="{FF2B5EF4-FFF2-40B4-BE49-F238E27FC236}">
                <a16:creationId xmlns:a16="http://schemas.microsoft.com/office/drawing/2014/main" id="{057DAD43-BEEA-4F0B-D53D-1D261495D3E4}"/>
              </a:ext>
            </a:extLst>
          </p:cNvPr>
          <p:cNvSpPr>
            <a:spLocks noGrp="1"/>
          </p:cNvSpPr>
          <p:nvPr>
            <p:ph idx="1"/>
          </p:nvPr>
        </p:nvSpPr>
        <p:spPr>
          <a:xfrm>
            <a:off x="396000" y="1368000"/>
            <a:ext cx="7068152" cy="4536000"/>
          </a:xfrm>
        </p:spPr>
        <p:txBody>
          <a:bodyPr/>
          <a:lstStyle/>
          <a:p>
            <a:r>
              <a:rPr lang="fi-FI" dirty="0" err="1"/>
              <a:t>Safety</a:t>
            </a:r>
            <a:r>
              <a:rPr lang="fi-FI" dirty="0"/>
              <a:t>: </a:t>
            </a:r>
            <a:r>
              <a:rPr lang="fi-FI" dirty="0" err="1"/>
              <a:t>Regulator</a:t>
            </a:r>
            <a:r>
              <a:rPr lang="fi-FI" dirty="0"/>
              <a:t> </a:t>
            </a:r>
            <a:r>
              <a:rPr lang="fi-FI" dirty="0" err="1"/>
              <a:t>oversees</a:t>
            </a:r>
            <a:r>
              <a:rPr lang="fi-FI" dirty="0"/>
              <a:t> </a:t>
            </a:r>
            <a:r>
              <a:rPr lang="fi-FI" dirty="0" err="1"/>
              <a:t>that</a:t>
            </a:r>
            <a:r>
              <a:rPr lang="fi-FI" dirty="0"/>
              <a:t> </a:t>
            </a:r>
            <a:r>
              <a:rPr lang="fi-FI" dirty="0" err="1"/>
              <a:t>the</a:t>
            </a:r>
            <a:r>
              <a:rPr lang="fi-FI" dirty="0"/>
              <a:t> </a:t>
            </a:r>
            <a:r>
              <a:rPr lang="fi-FI" dirty="0" err="1"/>
              <a:t>facility</a:t>
            </a:r>
            <a:r>
              <a:rPr lang="fi-FI" dirty="0"/>
              <a:t> is </a:t>
            </a:r>
            <a:r>
              <a:rPr lang="fi-FI" dirty="0" err="1"/>
              <a:t>designed</a:t>
            </a:r>
            <a:r>
              <a:rPr lang="fi-FI" dirty="0"/>
              <a:t> and </a:t>
            </a:r>
            <a:r>
              <a:rPr lang="fi-FI" dirty="0" err="1"/>
              <a:t>operated</a:t>
            </a:r>
            <a:r>
              <a:rPr lang="fi-FI" dirty="0"/>
              <a:t> in </a:t>
            </a:r>
            <a:r>
              <a:rPr lang="fi-FI" dirty="0" err="1"/>
              <a:t>safe</a:t>
            </a:r>
            <a:r>
              <a:rPr lang="fi-FI" dirty="0"/>
              <a:t> manner</a:t>
            </a:r>
          </a:p>
          <a:p>
            <a:pPr lvl="1"/>
            <a:r>
              <a:rPr lang="fi-FI" i="1" dirty="0"/>
              <a:t>”</a:t>
            </a:r>
            <a:r>
              <a:rPr lang="fi-FI" i="1" dirty="0" err="1"/>
              <a:t>Opponent</a:t>
            </a:r>
            <a:r>
              <a:rPr lang="fi-FI" i="1" dirty="0"/>
              <a:t>”: </a:t>
            </a:r>
            <a:r>
              <a:rPr lang="fi-FI" i="1" dirty="0" err="1"/>
              <a:t>Laws</a:t>
            </a:r>
            <a:r>
              <a:rPr lang="fi-FI" i="1" dirty="0"/>
              <a:t> of </a:t>
            </a:r>
            <a:r>
              <a:rPr lang="fi-FI" i="1" dirty="0" err="1"/>
              <a:t>physics</a:t>
            </a:r>
            <a:r>
              <a:rPr lang="fi-FI" i="1" dirty="0"/>
              <a:t>. (No </a:t>
            </a:r>
            <a:r>
              <a:rPr lang="fi-FI" i="1" dirty="0" err="1"/>
              <a:t>flexibility</a:t>
            </a:r>
            <a:r>
              <a:rPr lang="fi-FI" i="1" dirty="0"/>
              <a:t>)</a:t>
            </a:r>
          </a:p>
          <a:p>
            <a:r>
              <a:rPr lang="fi-FI" dirty="0"/>
              <a:t>Security: </a:t>
            </a:r>
            <a:r>
              <a:rPr lang="fi-FI" dirty="0" err="1"/>
              <a:t>Regulator</a:t>
            </a:r>
            <a:r>
              <a:rPr lang="fi-FI" dirty="0"/>
              <a:t> </a:t>
            </a:r>
            <a:r>
              <a:rPr lang="fi-FI" dirty="0" err="1"/>
              <a:t>oversees</a:t>
            </a:r>
            <a:r>
              <a:rPr lang="fi-FI" dirty="0"/>
              <a:t> </a:t>
            </a:r>
            <a:r>
              <a:rPr lang="fi-FI" dirty="0" err="1"/>
              <a:t>that</a:t>
            </a:r>
            <a:r>
              <a:rPr lang="fi-FI" dirty="0"/>
              <a:t> </a:t>
            </a:r>
            <a:r>
              <a:rPr lang="fi-FI" dirty="0" err="1"/>
              <a:t>the</a:t>
            </a:r>
            <a:r>
              <a:rPr lang="fi-FI" dirty="0"/>
              <a:t> </a:t>
            </a:r>
            <a:r>
              <a:rPr lang="fi-FI" dirty="0" err="1"/>
              <a:t>facility</a:t>
            </a:r>
            <a:r>
              <a:rPr lang="fi-FI" dirty="0"/>
              <a:t> is </a:t>
            </a:r>
            <a:r>
              <a:rPr lang="fi-FI" dirty="0" err="1"/>
              <a:t>designed</a:t>
            </a:r>
            <a:r>
              <a:rPr lang="fi-FI" dirty="0"/>
              <a:t> and </a:t>
            </a:r>
            <a:r>
              <a:rPr lang="fi-FI" dirty="0" err="1"/>
              <a:t>operated</a:t>
            </a:r>
            <a:r>
              <a:rPr lang="fi-FI" dirty="0"/>
              <a:t> in </a:t>
            </a:r>
            <a:r>
              <a:rPr lang="fi-FI" dirty="0" err="1"/>
              <a:t>the</a:t>
            </a:r>
            <a:r>
              <a:rPr lang="fi-FI" dirty="0"/>
              <a:t> manner </a:t>
            </a:r>
            <a:r>
              <a:rPr lang="fi-FI" dirty="0" err="1"/>
              <a:t>that</a:t>
            </a:r>
            <a:r>
              <a:rPr lang="fi-FI" dirty="0"/>
              <a:t> </a:t>
            </a:r>
            <a:r>
              <a:rPr lang="fi-FI" dirty="0" err="1"/>
              <a:t>malicious</a:t>
            </a:r>
            <a:r>
              <a:rPr lang="fi-FI" dirty="0"/>
              <a:t> </a:t>
            </a:r>
            <a:r>
              <a:rPr lang="fi-FI" dirty="0" err="1"/>
              <a:t>acts</a:t>
            </a:r>
            <a:r>
              <a:rPr lang="fi-FI" dirty="0"/>
              <a:t> </a:t>
            </a:r>
            <a:r>
              <a:rPr lang="fi-FI" dirty="0" err="1"/>
              <a:t>are</a:t>
            </a:r>
            <a:r>
              <a:rPr lang="fi-FI" dirty="0"/>
              <a:t> </a:t>
            </a:r>
            <a:r>
              <a:rPr lang="fi-FI" dirty="0" err="1"/>
              <a:t>effectively</a:t>
            </a:r>
            <a:r>
              <a:rPr lang="fi-FI" dirty="0"/>
              <a:t> </a:t>
            </a:r>
            <a:r>
              <a:rPr lang="fi-FI" dirty="0" err="1"/>
              <a:t>prevented</a:t>
            </a:r>
            <a:endParaRPr lang="fi-FI" dirty="0"/>
          </a:p>
          <a:p>
            <a:pPr lvl="1"/>
            <a:r>
              <a:rPr lang="fi-FI" i="1" dirty="0" err="1"/>
              <a:t>Opponent</a:t>
            </a:r>
            <a:r>
              <a:rPr lang="fi-FI" i="1" dirty="0"/>
              <a:t> : </a:t>
            </a:r>
            <a:r>
              <a:rPr lang="fi-FI" i="1" dirty="0" err="1"/>
              <a:t>Perpetrator</a:t>
            </a:r>
            <a:r>
              <a:rPr lang="fi-FI" i="1" dirty="0"/>
              <a:t> </a:t>
            </a:r>
            <a:r>
              <a:rPr lang="fi-FI" i="1" dirty="0" err="1"/>
              <a:t>with</a:t>
            </a:r>
            <a:r>
              <a:rPr lang="fi-FI" i="1" dirty="0"/>
              <a:t> </a:t>
            </a:r>
            <a:r>
              <a:rPr lang="fi-FI" i="1" dirty="0" err="1"/>
              <a:t>malicious</a:t>
            </a:r>
            <a:r>
              <a:rPr lang="fi-FI" i="1" dirty="0"/>
              <a:t> </a:t>
            </a:r>
            <a:r>
              <a:rPr lang="fi-FI" i="1" dirty="0" err="1"/>
              <a:t>motives</a:t>
            </a:r>
            <a:r>
              <a:rPr lang="fi-FI" i="1" dirty="0"/>
              <a:t>. (No </a:t>
            </a:r>
            <a:r>
              <a:rPr lang="fi-FI" i="1" dirty="0" err="1"/>
              <a:t>chance</a:t>
            </a:r>
            <a:r>
              <a:rPr lang="fi-FI" i="1" dirty="0"/>
              <a:t> for </a:t>
            </a:r>
            <a:r>
              <a:rPr lang="fi-FI" i="1" dirty="0" err="1"/>
              <a:t>collaboration</a:t>
            </a:r>
            <a:r>
              <a:rPr lang="fi-FI" i="1" dirty="0"/>
              <a:t>)</a:t>
            </a:r>
          </a:p>
          <a:p>
            <a:r>
              <a:rPr lang="fi-FI" dirty="0"/>
              <a:t>Safeguards: </a:t>
            </a:r>
            <a:r>
              <a:rPr lang="fi-FI" dirty="0" err="1"/>
              <a:t>Regulator</a:t>
            </a:r>
            <a:r>
              <a:rPr lang="fi-FI" dirty="0"/>
              <a:t> </a:t>
            </a:r>
            <a:r>
              <a:rPr lang="fi-FI" dirty="0" err="1"/>
              <a:t>oversees</a:t>
            </a:r>
            <a:r>
              <a:rPr lang="fi-FI" dirty="0"/>
              <a:t> </a:t>
            </a:r>
            <a:r>
              <a:rPr lang="fi-FI" dirty="0" err="1"/>
              <a:t>that</a:t>
            </a:r>
            <a:r>
              <a:rPr lang="fi-FI" dirty="0"/>
              <a:t> </a:t>
            </a:r>
            <a:r>
              <a:rPr lang="fi-FI" dirty="0" err="1"/>
              <a:t>the</a:t>
            </a:r>
            <a:r>
              <a:rPr lang="fi-FI" dirty="0"/>
              <a:t> </a:t>
            </a:r>
            <a:r>
              <a:rPr lang="fi-FI" dirty="0" err="1"/>
              <a:t>facility</a:t>
            </a:r>
            <a:r>
              <a:rPr lang="fi-FI" dirty="0"/>
              <a:t> is </a:t>
            </a:r>
            <a:r>
              <a:rPr lang="fi-FI" dirty="0" err="1"/>
              <a:t>designed</a:t>
            </a:r>
            <a:r>
              <a:rPr lang="fi-FI" dirty="0"/>
              <a:t> and </a:t>
            </a:r>
            <a:r>
              <a:rPr lang="fi-FI" dirty="0" err="1"/>
              <a:t>operated</a:t>
            </a:r>
            <a:r>
              <a:rPr lang="fi-FI" dirty="0"/>
              <a:t> in </a:t>
            </a:r>
            <a:r>
              <a:rPr lang="fi-FI" dirty="0" err="1"/>
              <a:t>the</a:t>
            </a:r>
            <a:r>
              <a:rPr lang="fi-FI" dirty="0"/>
              <a:t> manner </a:t>
            </a:r>
            <a:r>
              <a:rPr lang="fi-FI" dirty="0" err="1"/>
              <a:t>that</a:t>
            </a:r>
            <a:r>
              <a:rPr lang="fi-FI" dirty="0"/>
              <a:t> IAEA </a:t>
            </a:r>
            <a:r>
              <a:rPr lang="fi-FI" dirty="0" err="1"/>
              <a:t>can</a:t>
            </a:r>
            <a:r>
              <a:rPr lang="fi-FI" dirty="0"/>
              <a:t> </a:t>
            </a:r>
            <a:r>
              <a:rPr lang="fi-FI" dirty="0" err="1"/>
              <a:t>draw</a:t>
            </a:r>
            <a:r>
              <a:rPr lang="fi-FI" dirty="0"/>
              <a:t> </a:t>
            </a:r>
            <a:r>
              <a:rPr lang="fi-FI" dirty="0" err="1"/>
              <a:t>credible</a:t>
            </a:r>
            <a:r>
              <a:rPr lang="fi-FI" dirty="0"/>
              <a:t> </a:t>
            </a:r>
            <a:r>
              <a:rPr lang="fi-FI" dirty="0" err="1"/>
              <a:t>conclusions</a:t>
            </a:r>
            <a:r>
              <a:rPr lang="fi-FI" dirty="0"/>
              <a:t> </a:t>
            </a:r>
            <a:r>
              <a:rPr lang="fi-FI" dirty="0" err="1"/>
              <a:t>about</a:t>
            </a:r>
            <a:r>
              <a:rPr lang="fi-FI" dirty="0"/>
              <a:t> </a:t>
            </a:r>
            <a:r>
              <a:rPr lang="fi-FI" dirty="0" err="1"/>
              <a:t>the</a:t>
            </a:r>
            <a:r>
              <a:rPr lang="fi-FI" dirty="0"/>
              <a:t> </a:t>
            </a:r>
            <a:r>
              <a:rPr lang="fi-FI" dirty="0" err="1"/>
              <a:t>peaceful</a:t>
            </a:r>
            <a:r>
              <a:rPr lang="fi-FI" dirty="0"/>
              <a:t> </a:t>
            </a:r>
            <a:r>
              <a:rPr lang="fi-FI" dirty="0" err="1"/>
              <a:t>nature</a:t>
            </a:r>
            <a:r>
              <a:rPr lang="fi-FI" dirty="0"/>
              <a:t> of </a:t>
            </a:r>
            <a:r>
              <a:rPr lang="fi-FI" dirty="0" err="1"/>
              <a:t>the</a:t>
            </a:r>
            <a:r>
              <a:rPr lang="fi-FI" dirty="0"/>
              <a:t> </a:t>
            </a:r>
            <a:r>
              <a:rPr lang="fi-FI" dirty="0" err="1"/>
              <a:t>activity</a:t>
            </a:r>
            <a:r>
              <a:rPr lang="fi-FI" dirty="0"/>
              <a:t> (</a:t>
            </a:r>
            <a:r>
              <a:rPr lang="fi-FI" dirty="0" err="1"/>
              <a:t>common</a:t>
            </a:r>
            <a:r>
              <a:rPr lang="fi-FI" dirty="0"/>
              <a:t> </a:t>
            </a:r>
            <a:r>
              <a:rPr lang="fi-FI" dirty="0" err="1"/>
              <a:t>goal</a:t>
            </a:r>
            <a:r>
              <a:rPr lang="fi-FI" dirty="0"/>
              <a:t> for </a:t>
            </a:r>
            <a:r>
              <a:rPr lang="fi-FI" dirty="0" err="1"/>
              <a:t>the</a:t>
            </a:r>
            <a:r>
              <a:rPr lang="fi-FI" dirty="0"/>
              <a:t> IAEA as </a:t>
            </a:r>
            <a:r>
              <a:rPr lang="fi-FI" dirty="0" err="1"/>
              <a:t>well</a:t>
            </a:r>
            <a:r>
              <a:rPr lang="fi-FI" dirty="0"/>
              <a:t>). </a:t>
            </a:r>
          </a:p>
          <a:p>
            <a:pPr lvl="1"/>
            <a:r>
              <a:rPr lang="fi-FI" i="1" dirty="0" err="1"/>
              <a:t>Opponent</a:t>
            </a:r>
            <a:r>
              <a:rPr lang="fi-FI" i="1" dirty="0"/>
              <a:t> </a:t>
            </a:r>
            <a:r>
              <a:rPr lang="fi-FI" b="1" i="1" dirty="0"/>
              <a:t>: IAEA </a:t>
            </a:r>
            <a:r>
              <a:rPr lang="fi-FI" b="1" i="1" dirty="0" err="1"/>
              <a:t>safeguars</a:t>
            </a:r>
            <a:r>
              <a:rPr lang="fi-FI" b="1" i="1" dirty="0"/>
              <a:t> department (</a:t>
            </a:r>
            <a:r>
              <a:rPr lang="fi-FI" b="1" i="1" dirty="0" err="1"/>
              <a:t>something</a:t>
            </a:r>
            <a:r>
              <a:rPr lang="fi-FI" b="1" i="1" dirty="0"/>
              <a:t> </a:t>
            </a:r>
            <a:r>
              <a:rPr lang="fi-FI" b="1" i="1" dirty="0" err="1"/>
              <a:t>you</a:t>
            </a:r>
            <a:r>
              <a:rPr lang="fi-FI" b="1" i="1" dirty="0"/>
              <a:t> </a:t>
            </a:r>
            <a:r>
              <a:rPr lang="fi-FI" b="1" i="1" dirty="0" err="1"/>
              <a:t>can</a:t>
            </a:r>
            <a:r>
              <a:rPr lang="fi-FI" b="1" i="1" dirty="0"/>
              <a:t> </a:t>
            </a:r>
            <a:r>
              <a:rPr lang="fi-FI" b="1" i="1" dirty="0" err="1"/>
              <a:t>negotiate</a:t>
            </a:r>
            <a:r>
              <a:rPr lang="fi-FI" b="1" i="1" dirty="0"/>
              <a:t> and </a:t>
            </a:r>
            <a:r>
              <a:rPr lang="fi-FI" b="1" i="1" dirty="0" err="1"/>
              <a:t>cooperate</a:t>
            </a:r>
            <a:r>
              <a:rPr lang="fi-FI" b="1" i="1" dirty="0"/>
              <a:t> </a:t>
            </a:r>
            <a:r>
              <a:rPr lang="fi-FI" b="1" i="1" dirty="0" err="1"/>
              <a:t>with</a:t>
            </a:r>
            <a:r>
              <a:rPr lang="fi-FI" b="1" i="1" dirty="0"/>
              <a:t>!)</a:t>
            </a:r>
            <a:r>
              <a:rPr lang="fi-FI" dirty="0"/>
              <a:t>	</a:t>
            </a:r>
            <a:endParaRPr lang="en-US" dirty="0"/>
          </a:p>
        </p:txBody>
      </p:sp>
      <p:sp>
        <p:nvSpPr>
          <p:cNvPr id="4" name="Päivämäärän paikkamerkki 3">
            <a:extLst>
              <a:ext uri="{FF2B5EF4-FFF2-40B4-BE49-F238E27FC236}">
                <a16:creationId xmlns:a16="http://schemas.microsoft.com/office/drawing/2014/main" id="{DD3089E0-24F3-A41E-724E-5AA4E1C886A6}"/>
              </a:ext>
            </a:extLst>
          </p:cNvPr>
          <p:cNvSpPr>
            <a:spLocks noGrp="1"/>
          </p:cNvSpPr>
          <p:nvPr>
            <p:ph type="dt" sz="half" idx="10"/>
          </p:nvPr>
        </p:nvSpPr>
        <p:spPr/>
        <p:txBody>
          <a:bodyPr/>
          <a:lstStyle/>
          <a:p>
            <a:fld id="{76A448A9-8F9C-4387-86BF-C3AFC745D6B0}" type="datetime1">
              <a:rPr lang="fi-FI" smtClean="0"/>
              <a:t>3.10.2024</a:t>
            </a:fld>
            <a:endParaRPr lang="fi-FI"/>
          </a:p>
        </p:txBody>
      </p:sp>
      <p:sp>
        <p:nvSpPr>
          <p:cNvPr id="5" name="Alatunnisteen paikkamerkki 4">
            <a:extLst>
              <a:ext uri="{FF2B5EF4-FFF2-40B4-BE49-F238E27FC236}">
                <a16:creationId xmlns:a16="http://schemas.microsoft.com/office/drawing/2014/main" id="{E1EC29EB-0745-AD7E-196D-ADF75F2FE456}"/>
              </a:ext>
            </a:extLst>
          </p:cNvPr>
          <p:cNvSpPr>
            <a:spLocks noGrp="1"/>
          </p:cNvSpPr>
          <p:nvPr>
            <p:ph type="ftr" sz="quarter" idx="11"/>
          </p:nvPr>
        </p:nvSpPr>
        <p:spPr/>
        <p:txBody>
          <a:bodyPr/>
          <a:lstStyle/>
          <a:p>
            <a:r>
              <a:rPr lang="en-US"/>
              <a:t>International Conference on Small Modular Reactors and their Applications</a:t>
            </a:r>
            <a:endParaRPr lang="fi-FI"/>
          </a:p>
        </p:txBody>
      </p:sp>
      <p:sp>
        <p:nvSpPr>
          <p:cNvPr id="6" name="Dian numeron paikkamerkki 5">
            <a:extLst>
              <a:ext uri="{FF2B5EF4-FFF2-40B4-BE49-F238E27FC236}">
                <a16:creationId xmlns:a16="http://schemas.microsoft.com/office/drawing/2014/main" id="{4BF73B87-EC3A-EDBC-9673-F98112286B4B}"/>
              </a:ext>
            </a:extLst>
          </p:cNvPr>
          <p:cNvSpPr>
            <a:spLocks noGrp="1"/>
          </p:cNvSpPr>
          <p:nvPr>
            <p:ph type="sldNum" sz="quarter" idx="12"/>
          </p:nvPr>
        </p:nvSpPr>
        <p:spPr/>
        <p:txBody>
          <a:bodyPr/>
          <a:lstStyle/>
          <a:p>
            <a:fld id="{6A7B0E15-E1BD-48AD-82C8-1A9D4601A4DA}" type="slidenum">
              <a:rPr lang="fi-FI" smtClean="0"/>
              <a:t>4</a:t>
            </a:fld>
            <a:endParaRPr lang="fi-FI"/>
          </a:p>
        </p:txBody>
      </p:sp>
      <p:sp>
        <p:nvSpPr>
          <p:cNvPr id="7" name="Tasakylkinen kolmio 6">
            <a:extLst>
              <a:ext uri="{FF2B5EF4-FFF2-40B4-BE49-F238E27FC236}">
                <a16:creationId xmlns:a16="http://schemas.microsoft.com/office/drawing/2014/main" id="{F79E8910-EFE8-26A5-2420-AAB4B0338AD6}"/>
              </a:ext>
            </a:extLst>
          </p:cNvPr>
          <p:cNvSpPr/>
          <p:nvPr/>
        </p:nvSpPr>
        <p:spPr>
          <a:xfrm>
            <a:off x="8184232" y="1862776"/>
            <a:ext cx="3168352" cy="2808312"/>
          </a:xfrm>
          <a:prstGeom prst="triangl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kstiruutu 7">
            <a:extLst>
              <a:ext uri="{FF2B5EF4-FFF2-40B4-BE49-F238E27FC236}">
                <a16:creationId xmlns:a16="http://schemas.microsoft.com/office/drawing/2014/main" id="{611835CB-A75C-FCBA-06B5-95DDD27EB878}"/>
              </a:ext>
            </a:extLst>
          </p:cNvPr>
          <p:cNvSpPr txBox="1"/>
          <p:nvPr/>
        </p:nvSpPr>
        <p:spPr>
          <a:xfrm>
            <a:off x="7342113" y="5062212"/>
            <a:ext cx="1224136" cy="369332"/>
          </a:xfrm>
          <a:prstGeom prst="rect">
            <a:avLst/>
          </a:prstGeom>
          <a:noFill/>
        </p:spPr>
        <p:txBody>
          <a:bodyPr wrap="square" rtlCol="0">
            <a:spAutoFit/>
          </a:bodyPr>
          <a:lstStyle/>
          <a:p>
            <a:r>
              <a:rPr lang="fi-FI" dirty="0" err="1"/>
              <a:t>Regulator</a:t>
            </a:r>
            <a:endParaRPr lang="en-US" dirty="0"/>
          </a:p>
        </p:txBody>
      </p:sp>
      <p:sp>
        <p:nvSpPr>
          <p:cNvPr id="9" name="Tekstiruutu 8">
            <a:extLst>
              <a:ext uri="{FF2B5EF4-FFF2-40B4-BE49-F238E27FC236}">
                <a16:creationId xmlns:a16="http://schemas.microsoft.com/office/drawing/2014/main" id="{FE6BAFD5-2DBC-6175-A79F-57993FFD9854}"/>
              </a:ext>
            </a:extLst>
          </p:cNvPr>
          <p:cNvSpPr txBox="1"/>
          <p:nvPr/>
        </p:nvSpPr>
        <p:spPr>
          <a:xfrm>
            <a:off x="10956432" y="4992824"/>
            <a:ext cx="1224136" cy="646331"/>
          </a:xfrm>
          <a:prstGeom prst="rect">
            <a:avLst/>
          </a:prstGeom>
          <a:noFill/>
        </p:spPr>
        <p:txBody>
          <a:bodyPr wrap="square" rtlCol="0">
            <a:spAutoFit/>
          </a:bodyPr>
          <a:lstStyle/>
          <a:p>
            <a:r>
              <a:rPr lang="fi-FI" dirty="0"/>
              <a:t>Designer/</a:t>
            </a:r>
            <a:r>
              <a:rPr lang="fi-FI" dirty="0" err="1"/>
              <a:t>Operator</a:t>
            </a:r>
            <a:endParaRPr lang="en-US" dirty="0"/>
          </a:p>
        </p:txBody>
      </p:sp>
      <p:sp>
        <p:nvSpPr>
          <p:cNvPr id="10" name="Tekstiruutu 9">
            <a:extLst>
              <a:ext uri="{FF2B5EF4-FFF2-40B4-BE49-F238E27FC236}">
                <a16:creationId xmlns:a16="http://schemas.microsoft.com/office/drawing/2014/main" id="{2227E4C9-2316-AD04-58CD-9AD17FFEA409}"/>
              </a:ext>
            </a:extLst>
          </p:cNvPr>
          <p:cNvSpPr txBox="1"/>
          <p:nvPr/>
        </p:nvSpPr>
        <p:spPr>
          <a:xfrm>
            <a:off x="9517862" y="1963817"/>
            <a:ext cx="576064" cy="830997"/>
          </a:xfrm>
          <a:prstGeom prst="rect">
            <a:avLst/>
          </a:prstGeom>
          <a:noFill/>
        </p:spPr>
        <p:txBody>
          <a:bodyPr wrap="square" rtlCol="0">
            <a:spAutoFit/>
          </a:bodyPr>
          <a:lstStyle/>
          <a:p>
            <a:r>
              <a:rPr lang="fi-FI" sz="4800" dirty="0"/>
              <a:t>?</a:t>
            </a:r>
            <a:endParaRPr lang="en-US" sz="4800" dirty="0"/>
          </a:p>
        </p:txBody>
      </p:sp>
      <p:sp>
        <p:nvSpPr>
          <p:cNvPr id="11" name="Vapaamuotoinen: Muoto 10">
            <a:extLst>
              <a:ext uri="{FF2B5EF4-FFF2-40B4-BE49-F238E27FC236}">
                <a16:creationId xmlns:a16="http://schemas.microsoft.com/office/drawing/2014/main" id="{67F0B37F-CA56-EE0E-B5FD-4664B9CC5464}"/>
              </a:ext>
            </a:extLst>
          </p:cNvPr>
          <p:cNvSpPr/>
          <p:nvPr/>
        </p:nvSpPr>
        <p:spPr>
          <a:xfrm>
            <a:off x="7534611" y="4392353"/>
            <a:ext cx="693957" cy="693957"/>
          </a:xfrm>
          <a:custGeom>
            <a:avLst/>
            <a:gdLst>
              <a:gd name="connsiteX0" fmla="*/ 222266 w 314325"/>
              <a:gd name="connsiteY0" fmla="*/ 95583 h 314325"/>
              <a:gd name="connsiteX1" fmla="*/ 158734 w 314325"/>
              <a:gd name="connsiteY1" fmla="*/ 180356 h 314325"/>
              <a:gd name="connsiteX2" fmla="*/ 95107 w 314325"/>
              <a:gd name="connsiteY2" fmla="*/ 95583 h 314325"/>
              <a:gd name="connsiteX3" fmla="*/ 158734 w 314325"/>
              <a:gd name="connsiteY3" fmla="*/ 10716 h 314325"/>
              <a:gd name="connsiteX4" fmla="*/ 222266 w 314325"/>
              <a:gd name="connsiteY4" fmla="*/ 95583 h 314325"/>
              <a:gd name="connsiteX5" fmla="*/ 195596 w 314325"/>
              <a:gd name="connsiteY5" fmla="*/ 169402 h 314325"/>
              <a:gd name="connsiteX6" fmla="*/ 232553 w 314325"/>
              <a:gd name="connsiteY6" fmla="*/ 232743 h 314325"/>
              <a:gd name="connsiteX7" fmla="*/ 305991 w 314325"/>
              <a:gd name="connsiteY7" fmla="*/ 306372 h 314325"/>
              <a:gd name="connsiteX8" fmla="*/ 121396 w 314325"/>
              <a:gd name="connsiteY8" fmla="*/ 169402 h 314325"/>
              <a:gd name="connsiteX9" fmla="*/ 84534 w 314325"/>
              <a:gd name="connsiteY9" fmla="*/ 232743 h 314325"/>
              <a:gd name="connsiteX10" fmla="*/ 10716 w 314325"/>
              <a:gd name="connsiteY10" fmla="*/ 306372 h 314325"/>
              <a:gd name="connsiteX11" fmla="*/ 84534 w 314325"/>
              <a:gd name="connsiteY11" fmla="*/ 232553 h 314325"/>
              <a:gd name="connsiteX12" fmla="*/ 155591 w 314325"/>
              <a:gd name="connsiteY12" fmla="*/ 307134 h 314325"/>
              <a:gd name="connsiteX13" fmla="*/ 231791 w 314325"/>
              <a:gd name="connsiteY13" fmla="*/ 232743 h 314325"/>
              <a:gd name="connsiteX14" fmla="*/ 120444 w 314325"/>
              <a:gd name="connsiteY14" fmla="*/ 174355 h 314325"/>
              <a:gd name="connsiteX15" fmla="*/ 71199 w 314325"/>
              <a:gd name="connsiteY15" fmla="*/ 184452 h 314325"/>
              <a:gd name="connsiteX16" fmla="*/ 94726 w 314325"/>
              <a:gd name="connsiteY16" fmla="*/ 95583 h 314325"/>
              <a:gd name="connsiteX17" fmla="*/ 158353 w 314325"/>
              <a:gd name="connsiteY17" fmla="*/ 10716 h 314325"/>
              <a:gd name="connsiteX18" fmla="*/ 222266 w 314325"/>
              <a:gd name="connsiteY18" fmla="*/ 95583 h 314325"/>
              <a:gd name="connsiteX19" fmla="*/ 254460 w 314325"/>
              <a:gd name="connsiteY19" fmla="*/ 178641 h 314325"/>
              <a:gd name="connsiteX20" fmla="*/ 195977 w 314325"/>
              <a:gd name="connsiteY20" fmla="*/ 176736 h 314325"/>
              <a:gd name="connsiteX21" fmla="*/ 95298 w 314325"/>
              <a:gd name="connsiteY21" fmla="*/ 82153 h 314325"/>
              <a:gd name="connsiteX22" fmla="*/ 175974 w 314325"/>
              <a:gd name="connsiteY22" fmla="*/ 83201 h 314325"/>
              <a:gd name="connsiteX23" fmla="*/ 183309 w 314325"/>
              <a:gd name="connsiteY23" fmla="*/ 66723 h 314325"/>
              <a:gd name="connsiteX24" fmla="*/ 196358 w 314325"/>
              <a:gd name="connsiteY24" fmla="*/ 81391 h 314325"/>
              <a:gd name="connsiteX25" fmla="*/ 221599 w 314325"/>
              <a:gd name="connsiteY25" fmla="*/ 84725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4325" h="314325">
                <a:moveTo>
                  <a:pt x="222266" y="95583"/>
                </a:moveTo>
                <a:cubicBezTo>
                  <a:pt x="222266" y="157020"/>
                  <a:pt x="193691" y="180356"/>
                  <a:pt x="158734" y="180356"/>
                </a:cubicBezTo>
                <a:cubicBezTo>
                  <a:pt x="123777" y="180356"/>
                  <a:pt x="95107" y="154067"/>
                  <a:pt x="95107" y="95583"/>
                </a:cubicBezTo>
                <a:cubicBezTo>
                  <a:pt x="95107" y="34433"/>
                  <a:pt x="123682" y="10716"/>
                  <a:pt x="158734" y="10716"/>
                </a:cubicBezTo>
                <a:cubicBezTo>
                  <a:pt x="193786" y="10716"/>
                  <a:pt x="222266" y="34433"/>
                  <a:pt x="222266" y="95583"/>
                </a:cubicBezTo>
                <a:close/>
                <a:moveTo>
                  <a:pt x="195596" y="169402"/>
                </a:moveTo>
                <a:cubicBezTo>
                  <a:pt x="195596" y="169402"/>
                  <a:pt x="195596" y="232743"/>
                  <a:pt x="232553" y="232743"/>
                </a:cubicBezTo>
                <a:cubicBezTo>
                  <a:pt x="271927" y="235628"/>
                  <a:pt x="303208" y="266986"/>
                  <a:pt x="305991" y="306372"/>
                </a:cubicBezTo>
                <a:moveTo>
                  <a:pt x="121396" y="169402"/>
                </a:moveTo>
                <a:cubicBezTo>
                  <a:pt x="121396" y="169402"/>
                  <a:pt x="121396" y="232743"/>
                  <a:pt x="84534" y="232743"/>
                </a:cubicBezTo>
                <a:cubicBezTo>
                  <a:pt x="44993" y="235407"/>
                  <a:pt x="13481" y="266833"/>
                  <a:pt x="10716" y="306372"/>
                </a:cubicBezTo>
                <a:moveTo>
                  <a:pt x="84534" y="232553"/>
                </a:moveTo>
                <a:lnTo>
                  <a:pt x="155591" y="307134"/>
                </a:lnTo>
                <a:lnTo>
                  <a:pt x="231791" y="232743"/>
                </a:lnTo>
                <a:moveTo>
                  <a:pt x="120444" y="174355"/>
                </a:moveTo>
                <a:cubicBezTo>
                  <a:pt x="120444" y="174355"/>
                  <a:pt x="90345" y="193405"/>
                  <a:pt x="71199" y="184452"/>
                </a:cubicBezTo>
                <a:cubicBezTo>
                  <a:pt x="84249" y="175784"/>
                  <a:pt x="94726" y="95583"/>
                  <a:pt x="94726" y="95583"/>
                </a:cubicBezTo>
                <a:cubicBezTo>
                  <a:pt x="94726" y="34433"/>
                  <a:pt x="123301" y="10716"/>
                  <a:pt x="158353" y="10716"/>
                </a:cubicBezTo>
                <a:cubicBezTo>
                  <a:pt x="193405" y="10716"/>
                  <a:pt x="222266" y="34433"/>
                  <a:pt x="222266" y="95583"/>
                </a:cubicBezTo>
                <a:cubicBezTo>
                  <a:pt x="222266" y="95583"/>
                  <a:pt x="233601" y="171783"/>
                  <a:pt x="254460" y="178641"/>
                </a:cubicBezTo>
                <a:cubicBezTo>
                  <a:pt x="231029" y="198644"/>
                  <a:pt x="195977" y="176736"/>
                  <a:pt x="195977" y="176736"/>
                </a:cubicBezTo>
                <a:moveTo>
                  <a:pt x="95298" y="82153"/>
                </a:moveTo>
                <a:lnTo>
                  <a:pt x="175974" y="83201"/>
                </a:lnTo>
                <a:lnTo>
                  <a:pt x="183309" y="66723"/>
                </a:lnTo>
                <a:lnTo>
                  <a:pt x="196358" y="81391"/>
                </a:lnTo>
                <a:lnTo>
                  <a:pt x="221599" y="84725"/>
                </a:lnTo>
              </a:path>
            </a:pathLst>
          </a:custGeom>
          <a:noFill/>
          <a:ln w="14288" cap="rnd">
            <a:solidFill>
              <a:srgbClr val="0066B3"/>
            </a:solidFill>
            <a:prstDash val="solid"/>
            <a:round/>
          </a:ln>
        </p:spPr>
        <p:txBody>
          <a:bodyPr rtlCol="0" anchor="ctr"/>
          <a:lstStyle/>
          <a:p>
            <a:endParaRPr lang="fi-FI"/>
          </a:p>
        </p:txBody>
      </p:sp>
      <p:sp>
        <p:nvSpPr>
          <p:cNvPr id="12" name="Vapaamuotoinen: Muoto 11">
            <a:extLst>
              <a:ext uri="{FF2B5EF4-FFF2-40B4-BE49-F238E27FC236}">
                <a16:creationId xmlns:a16="http://schemas.microsoft.com/office/drawing/2014/main" id="{58B4490C-2B2F-B38D-995F-D18DA23E3E8B}"/>
              </a:ext>
            </a:extLst>
          </p:cNvPr>
          <p:cNvSpPr/>
          <p:nvPr/>
        </p:nvSpPr>
        <p:spPr>
          <a:xfrm>
            <a:off x="11217550" y="4360109"/>
            <a:ext cx="693957" cy="693957"/>
          </a:xfrm>
          <a:custGeom>
            <a:avLst/>
            <a:gdLst>
              <a:gd name="connsiteX0" fmla="*/ 221980 w 314325"/>
              <a:gd name="connsiteY0" fmla="*/ 95583 h 314325"/>
              <a:gd name="connsiteX1" fmla="*/ 158353 w 314325"/>
              <a:gd name="connsiteY1" fmla="*/ 180356 h 314325"/>
              <a:gd name="connsiteX2" fmla="*/ 94821 w 314325"/>
              <a:gd name="connsiteY2" fmla="*/ 95583 h 314325"/>
              <a:gd name="connsiteX3" fmla="*/ 158353 w 314325"/>
              <a:gd name="connsiteY3" fmla="*/ 10716 h 314325"/>
              <a:gd name="connsiteX4" fmla="*/ 221980 w 314325"/>
              <a:gd name="connsiteY4" fmla="*/ 95583 h 314325"/>
              <a:gd name="connsiteX5" fmla="*/ 195310 w 314325"/>
              <a:gd name="connsiteY5" fmla="*/ 169402 h 314325"/>
              <a:gd name="connsiteX6" fmla="*/ 232172 w 314325"/>
              <a:gd name="connsiteY6" fmla="*/ 232743 h 314325"/>
              <a:gd name="connsiteX7" fmla="*/ 305991 w 314325"/>
              <a:gd name="connsiteY7" fmla="*/ 306562 h 314325"/>
              <a:gd name="connsiteX8" fmla="*/ 121491 w 314325"/>
              <a:gd name="connsiteY8" fmla="*/ 169402 h 314325"/>
              <a:gd name="connsiteX9" fmla="*/ 84534 w 314325"/>
              <a:gd name="connsiteY9" fmla="*/ 232743 h 314325"/>
              <a:gd name="connsiteX10" fmla="*/ 10716 w 314325"/>
              <a:gd name="connsiteY10" fmla="*/ 306562 h 314325"/>
              <a:gd name="connsiteX11" fmla="*/ 84534 w 314325"/>
              <a:gd name="connsiteY11" fmla="*/ 232743 h 314325"/>
              <a:gd name="connsiteX12" fmla="*/ 155781 w 314325"/>
              <a:gd name="connsiteY12" fmla="*/ 307134 h 314325"/>
              <a:gd name="connsiteX13" fmla="*/ 231981 w 314325"/>
              <a:gd name="connsiteY13" fmla="*/ 232743 h 314325"/>
              <a:gd name="connsiteX14" fmla="*/ 99965 w 314325"/>
              <a:gd name="connsiteY14" fmla="*/ 82153 h 314325"/>
              <a:gd name="connsiteX15" fmla="*/ 180642 w 314325"/>
              <a:gd name="connsiteY15" fmla="*/ 83201 h 314325"/>
              <a:gd name="connsiteX16" fmla="*/ 188071 w 314325"/>
              <a:gd name="connsiteY16" fmla="*/ 66723 h 314325"/>
              <a:gd name="connsiteX17" fmla="*/ 201120 w 314325"/>
              <a:gd name="connsiteY17" fmla="*/ 81391 h 314325"/>
              <a:gd name="connsiteX18" fmla="*/ 222075 w 314325"/>
              <a:gd name="connsiteY18" fmla="*/ 87011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4325" h="314325">
                <a:moveTo>
                  <a:pt x="221980" y="95583"/>
                </a:moveTo>
                <a:cubicBezTo>
                  <a:pt x="221980" y="157020"/>
                  <a:pt x="193405" y="180356"/>
                  <a:pt x="158353" y="180356"/>
                </a:cubicBezTo>
                <a:cubicBezTo>
                  <a:pt x="123301" y="180356"/>
                  <a:pt x="94821" y="154067"/>
                  <a:pt x="94821" y="95583"/>
                </a:cubicBezTo>
                <a:cubicBezTo>
                  <a:pt x="94821" y="34433"/>
                  <a:pt x="123396" y="10716"/>
                  <a:pt x="158353" y="10716"/>
                </a:cubicBezTo>
                <a:cubicBezTo>
                  <a:pt x="193310" y="10716"/>
                  <a:pt x="221980" y="34433"/>
                  <a:pt x="221980" y="95583"/>
                </a:cubicBezTo>
                <a:close/>
                <a:moveTo>
                  <a:pt x="195310" y="169402"/>
                </a:moveTo>
                <a:cubicBezTo>
                  <a:pt x="195310" y="169402"/>
                  <a:pt x="195310" y="232743"/>
                  <a:pt x="232172" y="232743"/>
                </a:cubicBezTo>
                <a:cubicBezTo>
                  <a:pt x="271777" y="235417"/>
                  <a:pt x="303314" y="266957"/>
                  <a:pt x="305991" y="306562"/>
                </a:cubicBezTo>
                <a:moveTo>
                  <a:pt x="121491" y="169402"/>
                </a:moveTo>
                <a:cubicBezTo>
                  <a:pt x="121491" y="169402"/>
                  <a:pt x="121491" y="232743"/>
                  <a:pt x="84534" y="232743"/>
                </a:cubicBezTo>
                <a:cubicBezTo>
                  <a:pt x="44948" y="235458"/>
                  <a:pt x="13430" y="266976"/>
                  <a:pt x="10716" y="306562"/>
                </a:cubicBezTo>
                <a:moveTo>
                  <a:pt x="84534" y="232743"/>
                </a:moveTo>
                <a:lnTo>
                  <a:pt x="155781" y="307134"/>
                </a:lnTo>
                <a:lnTo>
                  <a:pt x="231981" y="232743"/>
                </a:lnTo>
                <a:moveTo>
                  <a:pt x="99965" y="82153"/>
                </a:moveTo>
                <a:lnTo>
                  <a:pt x="180642" y="83201"/>
                </a:lnTo>
                <a:lnTo>
                  <a:pt x="188071" y="66723"/>
                </a:lnTo>
                <a:lnTo>
                  <a:pt x="201120" y="81391"/>
                </a:lnTo>
                <a:lnTo>
                  <a:pt x="222075" y="87011"/>
                </a:lnTo>
              </a:path>
            </a:pathLst>
          </a:custGeom>
          <a:noFill/>
          <a:ln w="14288" cap="rnd">
            <a:solidFill>
              <a:srgbClr val="0066B3"/>
            </a:solidFill>
            <a:prstDash val="solid"/>
            <a:round/>
          </a:ln>
        </p:spPr>
        <p:txBody>
          <a:bodyPr rtlCol="0" anchor="ctr"/>
          <a:lstStyle/>
          <a:p>
            <a:endParaRPr lang="fi-FI"/>
          </a:p>
        </p:txBody>
      </p:sp>
      <p:sp>
        <p:nvSpPr>
          <p:cNvPr id="13" name="Nuoli: Oikea 12">
            <a:extLst>
              <a:ext uri="{FF2B5EF4-FFF2-40B4-BE49-F238E27FC236}">
                <a16:creationId xmlns:a16="http://schemas.microsoft.com/office/drawing/2014/main" id="{F0C1CAEC-7324-12CE-5116-B11205A5B728}"/>
              </a:ext>
            </a:extLst>
          </p:cNvPr>
          <p:cNvSpPr/>
          <p:nvPr/>
        </p:nvSpPr>
        <p:spPr>
          <a:xfrm>
            <a:off x="8904312" y="4289067"/>
            <a:ext cx="1800200" cy="724109"/>
          </a:xfrm>
          <a:prstGeom prst="rightArrow">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kstiruutu 13">
            <a:extLst>
              <a:ext uri="{FF2B5EF4-FFF2-40B4-BE49-F238E27FC236}">
                <a16:creationId xmlns:a16="http://schemas.microsoft.com/office/drawing/2014/main" id="{A66CA55A-1974-E705-EF1A-2898001806E1}"/>
              </a:ext>
            </a:extLst>
          </p:cNvPr>
          <p:cNvSpPr txBox="1"/>
          <p:nvPr/>
        </p:nvSpPr>
        <p:spPr>
          <a:xfrm>
            <a:off x="9149987" y="4462164"/>
            <a:ext cx="1224136" cy="369332"/>
          </a:xfrm>
          <a:prstGeom prst="rect">
            <a:avLst/>
          </a:prstGeom>
          <a:noFill/>
        </p:spPr>
        <p:txBody>
          <a:bodyPr wrap="square" rtlCol="0">
            <a:spAutoFit/>
          </a:bodyPr>
          <a:lstStyle/>
          <a:p>
            <a:r>
              <a:rPr lang="fi-FI" dirty="0" err="1"/>
              <a:t>Oversight</a:t>
            </a:r>
            <a:endParaRPr lang="en-US" dirty="0"/>
          </a:p>
        </p:txBody>
      </p:sp>
      <p:sp>
        <p:nvSpPr>
          <p:cNvPr id="15" name="Vapaamuotoinen: Muoto 14">
            <a:extLst>
              <a:ext uri="{FF2B5EF4-FFF2-40B4-BE49-F238E27FC236}">
                <a16:creationId xmlns:a16="http://schemas.microsoft.com/office/drawing/2014/main" id="{362B9F17-D477-16CD-3631-A2F8CB0C1377}"/>
              </a:ext>
            </a:extLst>
          </p:cNvPr>
          <p:cNvSpPr/>
          <p:nvPr/>
        </p:nvSpPr>
        <p:spPr>
          <a:xfrm>
            <a:off x="9466732" y="4043055"/>
            <a:ext cx="590646" cy="309414"/>
          </a:xfrm>
          <a:custGeom>
            <a:avLst/>
            <a:gdLst>
              <a:gd name="connsiteX0" fmla="*/ 195215 w 314325"/>
              <a:gd name="connsiteY0" fmla="*/ 84534 h 161925"/>
              <a:gd name="connsiteX1" fmla="*/ 158353 w 314325"/>
              <a:gd name="connsiteY1" fmla="*/ 121587 h 161925"/>
              <a:gd name="connsiteX2" fmla="*/ 121301 w 314325"/>
              <a:gd name="connsiteY2" fmla="*/ 84725 h 161925"/>
              <a:gd name="connsiteX3" fmla="*/ 158163 w 314325"/>
              <a:gd name="connsiteY3" fmla="*/ 47673 h 161925"/>
              <a:gd name="connsiteX4" fmla="*/ 158353 w 314325"/>
              <a:gd name="connsiteY4" fmla="*/ 47673 h 161925"/>
              <a:gd name="connsiteX5" fmla="*/ 195215 w 314325"/>
              <a:gd name="connsiteY5" fmla="*/ 84534 h 161925"/>
              <a:gd name="connsiteX6" fmla="*/ 232172 w 314325"/>
              <a:gd name="connsiteY6" fmla="*/ 84534 h 161925"/>
              <a:gd name="connsiteX7" fmla="*/ 158353 w 314325"/>
              <a:gd name="connsiteY7" fmla="*/ 158353 h 161925"/>
              <a:gd name="connsiteX8" fmla="*/ 84534 w 314325"/>
              <a:gd name="connsiteY8" fmla="*/ 84534 h 161925"/>
              <a:gd name="connsiteX9" fmla="*/ 158353 w 314325"/>
              <a:gd name="connsiteY9" fmla="*/ 10716 h 161925"/>
              <a:gd name="connsiteX10" fmla="*/ 232172 w 314325"/>
              <a:gd name="connsiteY10" fmla="*/ 84534 h 161925"/>
              <a:gd name="connsiteX11" fmla="*/ 10716 w 314325"/>
              <a:gd name="connsiteY11" fmla="*/ 84534 h 161925"/>
              <a:gd name="connsiteX12" fmla="*/ 158353 w 314325"/>
              <a:gd name="connsiteY12" fmla="*/ 10716 h 161925"/>
              <a:gd name="connsiteX13" fmla="*/ 305991 w 314325"/>
              <a:gd name="connsiteY13" fmla="*/ 84534 h 161925"/>
              <a:gd name="connsiteX14" fmla="*/ 158353 w 314325"/>
              <a:gd name="connsiteY14" fmla="*/ 158353 h 161925"/>
              <a:gd name="connsiteX15" fmla="*/ 10716 w 314325"/>
              <a:gd name="connsiteY15" fmla="*/ 8453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4325" h="161925">
                <a:moveTo>
                  <a:pt x="195215" y="84534"/>
                </a:moveTo>
                <a:cubicBezTo>
                  <a:pt x="195272" y="104946"/>
                  <a:pt x="178765" y="121529"/>
                  <a:pt x="158353" y="121587"/>
                </a:cubicBezTo>
                <a:cubicBezTo>
                  <a:pt x="137941" y="121634"/>
                  <a:pt x="121358" y="105137"/>
                  <a:pt x="121301" y="84725"/>
                </a:cubicBezTo>
                <a:cubicBezTo>
                  <a:pt x="121253" y="64314"/>
                  <a:pt x="137751" y="47725"/>
                  <a:pt x="158163" y="47673"/>
                </a:cubicBezTo>
                <a:cubicBezTo>
                  <a:pt x="158229" y="47673"/>
                  <a:pt x="158287" y="47673"/>
                  <a:pt x="158353" y="47673"/>
                </a:cubicBezTo>
                <a:cubicBezTo>
                  <a:pt x="178689" y="47725"/>
                  <a:pt x="195167" y="64198"/>
                  <a:pt x="195215" y="84534"/>
                </a:cubicBezTo>
                <a:close/>
                <a:moveTo>
                  <a:pt x="232172" y="84534"/>
                </a:moveTo>
                <a:cubicBezTo>
                  <a:pt x="232172" y="125301"/>
                  <a:pt x="199120" y="158353"/>
                  <a:pt x="158353" y="158353"/>
                </a:cubicBezTo>
                <a:cubicBezTo>
                  <a:pt x="117586" y="158353"/>
                  <a:pt x="84534" y="125301"/>
                  <a:pt x="84534" y="84534"/>
                </a:cubicBezTo>
                <a:cubicBezTo>
                  <a:pt x="84534" y="43765"/>
                  <a:pt x="117586" y="10716"/>
                  <a:pt x="158353" y="10716"/>
                </a:cubicBezTo>
                <a:cubicBezTo>
                  <a:pt x="199120" y="10716"/>
                  <a:pt x="232172" y="43765"/>
                  <a:pt x="232172" y="84534"/>
                </a:cubicBezTo>
                <a:close/>
                <a:moveTo>
                  <a:pt x="10716" y="84534"/>
                </a:moveTo>
                <a:cubicBezTo>
                  <a:pt x="10716" y="84534"/>
                  <a:pt x="84534" y="10716"/>
                  <a:pt x="158353" y="10716"/>
                </a:cubicBezTo>
                <a:cubicBezTo>
                  <a:pt x="232172" y="10716"/>
                  <a:pt x="305991" y="84534"/>
                  <a:pt x="305991" y="84534"/>
                </a:cubicBezTo>
                <a:cubicBezTo>
                  <a:pt x="305991" y="84534"/>
                  <a:pt x="232172" y="158353"/>
                  <a:pt x="158353" y="158353"/>
                </a:cubicBezTo>
                <a:cubicBezTo>
                  <a:pt x="84534" y="158353"/>
                  <a:pt x="10716" y="84534"/>
                  <a:pt x="10716" y="84534"/>
                </a:cubicBezTo>
                <a:close/>
              </a:path>
            </a:pathLst>
          </a:custGeom>
          <a:noFill/>
          <a:ln w="14288" cap="rnd">
            <a:solidFill>
              <a:srgbClr val="0066B3"/>
            </a:solidFill>
            <a:prstDash val="solid"/>
            <a:round/>
          </a:ln>
        </p:spPr>
        <p:txBody>
          <a:bodyPr rtlCol="0" anchor="ctr"/>
          <a:lstStyle/>
          <a:p>
            <a:endParaRPr lang="fi-FI"/>
          </a:p>
        </p:txBody>
      </p:sp>
      <p:sp>
        <p:nvSpPr>
          <p:cNvPr id="16" name="Nuoli: Ylös-alas 15">
            <a:extLst>
              <a:ext uri="{FF2B5EF4-FFF2-40B4-BE49-F238E27FC236}">
                <a16:creationId xmlns:a16="http://schemas.microsoft.com/office/drawing/2014/main" id="{B692CF1A-4839-0303-58BF-6AFB09F67121}"/>
              </a:ext>
            </a:extLst>
          </p:cNvPr>
          <p:cNvSpPr/>
          <p:nvPr/>
        </p:nvSpPr>
        <p:spPr>
          <a:xfrm>
            <a:off x="9613606" y="2932160"/>
            <a:ext cx="360040" cy="830997"/>
          </a:xfrm>
          <a:prstGeom prst="upDownArrow">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kstiruutu 16">
            <a:extLst>
              <a:ext uri="{FF2B5EF4-FFF2-40B4-BE49-F238E27FC236}">
                <a16:creationId xmlns:a16="http://schemas.microsoft.com/office/drawing/2014/main" id="{1CE73762-14EC-BB04-AEA3-D74AA0C3BDCD}"/>
              </a:ext>
            </a:extLst>
          </p:cNvPr>
          <p:cNvSpPr txBox="1"/>
          <p:nvPr/>
        </p:nvSpPr>
        <p:spPr>
          <a:xfrm>
            <a:off x="9109898" y="1484784"/>
            <a:ext cx="1584176" cy="369338"/>
          </a:xfrm>
          <a:prstGeom prst="rect">
            <a:avLst/>
          </a:prstGeom>
          <a:noFill/>
        </p:spPr>
        <p:txBody>
          <a:bodyPr wrap="square" rtlCol="0">
            <a:spAutoFit/>
          </a:bodyPr>
          <a:lstStyle/>
          <a:p>
            <a:r>
              <a:rPr lang="fi-FI" dirty="0"/>
              <a:t>”</a:t>
            </a:r>
            <a:r>
              <a:rPr lang="fi-FI" dirty="0" err="1"/>
              <a:t>Opponent</a:t>
            </a:r>
            <a:r>
              <a:rPr lang="fi-FI" dirty="0"/>
              <a:t>”</a:t>
            </a:r>
            <a:endParaRPr lang="en-US" dirty="0"/>
          </a:p>
        </p:txBody>
      </p:sp>
    </p:spTree>
    <p:extLst>
      <p:ext uri="{BB962C8B-B14F-4D97-AF65-F5344CB8AC3E}">
        <p14:creationId xmlns:p14="http://schemas.microsoft.com/office/powerpoint/2010/main" val="695229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9466A0-7F7F-AF90-7302-910051948544}"/>
              </a:ext>
            </a:extLst>
          </p:cNvPr>
          <p:cNvSpPr>
            <a:spLocks noGrp="1"/>
          </p:cNvSpPr>
          <p:nvPr>
            <p:ph type="title"/>
          </p:nvPr>
        </p:nvSpPr>
        <p:spPr>
          <a:xfrm>
            <a:off x="396000" y="458952"/>
            <a:ext cx="10821550" cy="815144"/>
          </a:xfrm>
        </p:spPr>
        <p:txBody>
          <a:bodyPr/>
          <a:lstStyle/>
          <a:p>
            <a:r>
              <a:rPr lang="en-US" dirty="0"/>
              <a:t>LDR-50 Design and implementation plans </a:t>
            </a:r>
            <a:br>
              <a:rPr lang="en-US" dirty="0"/>
            </a:br>
            <a:r>
              <a:rPr lang="en-US" sz="1400" dirty="0"/>
              <a:t>(all info and pics by </a:t>
            </a:r>
            <a:r>
              <a:rPr lang="en-US" sz="1400" dirty="0">
                <a:hlinkClick r:id="rId2"/>
              </a:rPr>
              <a:t>www.steadyenergy.com</a:t>
            </a:r>
            <a:r>
              <a:rPr lang="en-US" sz="1400" dirty="0"/>
              <a:t> and other public sources)</a:t>
            </a:r>
            <a:br>
              <a:rPr lang="en-US" dirty="0"/>
            </a:br>
            <a:endParaRPr lang="en-US" dirty="0"/>
          </a:p>
        </p:txBody>
      </p:sp>
      <p:sp>
        <p:nvSpPr>
          <p:cNvPr id="3" name="Sisällön paikkamerkki 2">
            <a:extLst>
              <a:ext uri="{FF2B5EF4-FFF2-40B4-BE49-F238E27FC236}">
                <a16:creationId xmlns:a16="http://schemas.microsoft.com/office/drawing/2014/main" id="{FC29FD03-740E-0708-FB87-7A5AB5F0D03D}"/>
              </a:ext>
            </a:extLst>
          </p:cNvPr>
          <p:cNvSpPr>
            <a:spLocks noGrp="1"/>
          </p:cNvSpPr>
          <p:nvPr>
            <p:ph idx="1"/>
          </p:nvPr>
        </p:nvSpPr>
        <p:spPr>
          <a:xfrm>
            <a:off x="396000" y="1243264"/>
            <a:ext cx="3899800" cy="4581280"/>
          </a:xfrm>
        </p:spPr>
        <p:txBody>
          <a:bodyPr/>
          <a:lstStyle/>
          <a:p>
            <a:pPr algn="l"/>
            <a:endParaRPr lang="en-US" sz="1800" b="0" i="0" u="none" strike="noStrike" baseline="0" dirty="0">
              <a:solidFill>
                <a:srgbClr val="000000"/>
              </a:solidFill>
              <a:latin typeface="Aptos" panose="020B0004020202020204" pitchFamily="34" charset="0"/>
            </a:endParaRPr>
          </a:p>
          <a:p>
            <a:r>
              <a:rPr lang="en-US" sz="1800" b="0" i="0" u="none" strike="noStrike" baseline="0" dirty="0">
                <a:solidFill>
                  <a:srgbClr val="000000"/>
                </a:solidFill>
                <a:latin typeface="Aptos" panose="020B0004020202020204" pitchFamily="34" charset="0"/>
              </a:rPr>
              <a:t>LWR, low </a:t>
            </a:r>
            <a:r>
              <a:rPr lang="en-US" sz="1800" b="0" i="0" u="none" strike="noStrike" baseline="0" dirty="0" err="1">
                <a:solidFill>
                  <a:srgbClr val="000000"/>
                </a:solidFill>
                <a:latin typeface="Aptos" panose="020B0004020202020204" pitchFamily="34" charset="0"/>
              </a:rPr>
              <a:t>pressure&amp;temperature</a:t>
            </a:r>
            <a:endParaRPr lang="en-US" sz="1800" dirty="0">
              <a:solidFill>
                <a:srgbClr val="000000"/>
              </a:solidFill>
              <a:latin typeface="Aptos" panose="020B0004020202020204" pitchFamily="34" charset="0"/>
            </a:endParaRPr>
          </a:p>
          <a:p>
            <a:r>
              <a:rPr lang="en-US" sz="1800" dirty="0">
                <a:solidFill>
                  <a:srgbClr val="000000"/>
                </a:solidFill>
                <a:latin typeface="Aptos" panose="020B0004020202020204" pitchFamily="34" charset="0"/>
              </a:rPr>
              <a:t>F</a:t>
            </a:r>
            <a:r>
              <a:rPr lang="en-US" sz="1800" b="0" i="0" u="none" strike="noStrike" baseline="0" dirty="0">
                <a:solidFill>
                  <a:srgbClr val="000000"/>
                </a:solidFill>
                <a:latin typeface="Aptos" panose="020B0004020202020204" pitchFamily="34" charset="0"/>
              </a:rPr>
              <a:t>or district heatin</a:t>
            </a:r>
            <a:r>
              <a:rPr lang="en-US" sz="1800" dirty="0">
                <a:solidFill>
                  <a:srgbClr val="000000"/>
                </a:solidFill>
                <a:latin typeface="Aptos" panose="020B0004020202020204" pitchFamily="34" charset="0"/>
              </a:rPr>
              <a:t>g purpose only!</a:t>
            </a:r>
            <a:r>
              <a:rPr lang="en-US" sz="1800" b="0" i="0" u="none" strike="noStrike" baseline="0" dirty="0">
                <a:solidFill>
                  <a:srgbClr val="000000"/>
                </a:solidFill>
                <a:latin typeface="Aptos" panose="020B0004020202020204" pitchFamily="34" charset="0"/>
              </a:rPr>
              <a:t> </a:t>
            </a:r>
          </a:p>
          <a:p>
            <a:r>
              <a:rPr lang="en-US" sz="1800" b="0" i="0" u="none" strike="noStrike" baseline="0" dirty="0">
                <a:solidFill>
                  <a:srgbClr val="000000"/>
                </a:solidFill>
                <a:latin typeface="Aptos" panose="020B0004020202020204" pitchFamily="34" charset="0"/>
              </a:rPr>
              <a:t>Thermal power 50 MW per reactor, possibility for load follow</a:t>
            </a:r>
          </a:p>
          <a:p>
            <a:r>
              <a:rPr lang="en-US" sz="1800" b="0" i="0" u="none" strike="noStrike" baseline="0" dirty="0">
                <a:solidFill>
                  <a:srgbClr val="000000"/>
                </a:solidFill>
                <a:latin typeface="Aptos" panose="020B0004020202020204" pitchFamily="34" charset="0"/>
              </a:rPr>
              <a:t>Multi-unit operation considered</a:t>
            </a:r>
          </a:p>
          <a:p>
            <a:r>
              <a:rPr lang="en-US" sz="1800" dirty="0">
                <a:solidFill>
                  <a:srgbClr val="000000"/>
                </a:solidFill>
                <a:latin typeface="Aptos" panose="020B0004020202020204" pitchFamily="34" charset="0"/>
              </a:rPr>
              <a:t>Standard BWR fuel design</a:t>
            </a:r>
          </a:p>
          <a:p>
            <a:pPr lvl="1"/>
            <a:r>
              <a:rPr lang="en-US" sz="1600" b="0" i="0" u="none" strike="noStrike" baseline="0" dirty="0">
                <a:solidFill>
                  <a:srgbClr val="000000"/>
                </a:solidFill>
                <a:latin typeface="Aptos" panose="020B0004020202020204" pitchFamily="34" charset="0"/>
              </a:rPr>
              <a:t>37 assembly core</a:t>
            </a:r>
          </a:p>
          <a:p>
            <a:r>
              <a:rPr lang="en-US" sz="1800" b="0" i="0" u="none" strike="noStrike" baseline="0" dirty="0">
                <a:solidFill>
                  <a:srgbClr val="000000"/>
                </a:solidFill>
                <a:latin typeface="Aptos" panose="020B0004020202020204" pitchFamily="34" charset="0"/>
              </a:rPr>
              <a:t>Adjacent fuel pools</a:t>
            </a:r>
          </a:p>
          <a:p>
            <a:r>
              <a:rPr lang="en-US" sz="1800" b="0" i="0" u="none" strike="noStrike" baseline="0" dirty="0">
                <a:solidFill>
                  <a:srgbClr val="000000"/>
                </a:solidFill>
                <a:latin typeface="Aptos" panose="020B0004020202020204" pitchFamily="34" charset="0"/>
              </a:rPr>
              <a:t>Boron-free operation</a:t>
            </a:r>
          </a:p>
          <a:p>
            <a:r>
              <a:rPr lang="en-US" sz="1800" dirty="0">
                <a:solidFill>
                  <a:srgbClr val="000000"/>
                </a:solidFill>
                <a:latin typeface="Aptos" panose="020B0004020202020204" pitchFamily="34" charset="0"/>
              </a:rPr>
              <a:t>Underground &amp; urban siting</a:t>
            </a:r>
          </a:p>
          <a:p>
            <a:r>
              <a:rPr lang="en-US" sz="1800" dirty="0">
                <a:solidFill>
                  <a:srgbClr val="000000"/>
                </a:solidFill>
                <a:latin typeface="Aptos" panose="020B0004020202020204" pitchFamily="34" charset="0"/>
              </a:rPr>
              <a:t>Goals: energy production in 2030’s tens of units operating by 2040.</a:t>
            </a:r>
          </a:p>
          <a:p>
            <a:endParaRPr lang="en-US" sz="1800" b="0" i="0" u="none" strike="noStrike" baseline="0" dirty="0">
              <a:solidFill>
                <a:srgbClr val="000000"/>
              </a:solidFill>
              <a:latin typeface="Aptos" panose="020B0004020202020204" pitchFamily="34" charset="0"/>
            </a:endParaRPr>
          </a:p>
          <a:p>
            <a:endParaRPr lang="en-US" dirty="0"/>
          </a:p>
        </p:txBody>
      </p:sp>
      <p:sp>
        <p:nvSpPr>
          <p:cNvPr id="4" name="Päivämäärän paikkamerkki 3">
            <a:extLst>
              <a:ext uri="{FF2B5EF4-FFF2-40B4-BE49-F238E27FC236}">
                <a16:creationId xmlns:a16="http://schemas.microsoft.com/office/drawing/2014/main" id="{15FAE807-34C4-1DA6-6DD5-C5AD04E96181}"/>
              </a:ext>
            </a:extLst>
          </p:cNvPr>
          <p:cNvSpPr>
            <a:spLocks noGrp="1"/>
          </p:cNvSpPr>
          <p:nvPr>
            <p:ph type="dt" sz="half" idx="10"/>
          </p:nvPr>
        </p:nvSpPr>
        <p:spPr/>
        <p:txBody>
          <a:bodyPr/>
          <a:lstStyle/>
          <a:p>
            <a:fld id="{76A448A9-8F9C-4387-86BF-C3AFC745D6B0}" type="datetime1">
              <a:rPr lang="fi-FI" smtClean="0"/>
              <a:t>3.10.2024</a:t>
            </a:fld>
            <a:endParaRPr lang="fi-FI"/>
          </a:p>
        </p:txBody>
      </p:sp>
      <p:sp>
        <p:nvSpPr>
          <p:cNvPr id="5" name="Alatunnisteen paikkamerkki 4">
            <a:extLst>
              <a:ext uri="{FF2B5EF4-FFF2-40B4-BE49-F238E27FC236}">
                <a16:creationId xmlns:a16="http://schemas.microsoft.com/office/drawing/2014/main" id="{E6DFD607-E4AE-1A13-69FC-6AD4E997F06A}"/>
              </a:ext>
            </a:extLst>
          </p:cNvPr>
          <p:cNvSpPr>
            <a:spLocks noGrp="1"/>
          </p:cNvSpPr>
          <p:nvPr>
            <p:ph type="ftr" sz="quarter" idx="11"/>
          </p:nvPr>
        </p:nvSpPr>
        <p:spPr/>
        <p:txBody>
          <a:bodyPr/>
          <a:lstStyle/>
          <a:p>
            <a:r>
              <a:rPr lang="en-US"/>
              <a:t>International Conference on Small Modular Reactors and their Applications</a:t>
            </a:r>
            <a:endParaRPr lang="fi-FI"/>
          </a:p>
        </p:txBody>
      </p:sp>
      <p:sp>
        <p:nvSpPr>
          <p:cNvPr id="6" name="Dian numeron paikkamerkki 5">
            <a:extLst>
              <a:ext uri="{FF2B5EF4-FFF2-40B4-BE49-F238E27FC236}">
                <a16:creationId xmlns:a16="http://schemas.microsoft.com/office/drawing/2014/main" id="{0C2F67CB-9B2A-9B9E-800B-D37AD1D6077E}"/>
              </a:ext>
            </a:extLst>
          </p:cNvPr>
          <p:cNvSpPr>
            <a:spLocks noGrp="1"/>
          </p:cNvSpPr>
          <p:nvPr>
            <p:ph type="sldNum" sz="quarter" idx="12"/>
          </p:nvPr>
        </p:nvSpPr>
        <p:spPr/>
        <p:txBody>
          <a:bodyPr/>
          <a:lstStyle/>
          <a:p>
            <a:fld id="{6A7B0E15-E1BD-48AD-82C8-1A9D4601A4DA}" type="slidenum">
              <a:rPr lang="fi-FI" smtClean="0"/>
              <a:t>5</a:t>
            </a:fld>
            <a:endParaRPr lang="fi-FI"/>
          </a:p>
        </p:txBody>
      </p:sp>
      <p:pic>
        <p:nvPicPr>
          <p:cNvPr id="8" name="Kuva 7">
            <a:extLst>
              <a:ext uri="{FF2B5EF4-FFF2-40B4-BE49-F238E27FC236}">
                <a16:creationId xmlns:a16="http://schemas.microsoft.com/office/drawing/2014/main" id="{D1EB4CF0-573A-6987-0629-B2C2FE2A9751}"/>
              </a:ext>
            </a:extLst>
          </p:cNvPr>
          <p:cNvPicPr>
            <a:picLocks noChangeAspect="1"/>
          </p:cNvPicPr>
          <p:nvPr/>
        </p:nvPicPr>
        <p:blipFill>
          <a:blip r:embed="rId3"/>
          <a:stretch>
            <a:fillRect/>
          </a:stretch>
        </p:blipFill>
        <p:spPr>
          <a:xfrm>
            <a:off x="8092689" y="1484784"/>
            <a:ext cx="3952725" cy="3816424"/>
          </a:xfrm>
          <a:prstGeom prst="rect">
            <a:avLst/>
          </a:prstGeom>
        </p:spPr>
      </p:pic>
      <p:pic>
        <p:nvPicPr>
          <p:cNvPr id="10" name="Kuva 9">
            <a:extLst>
              <a:ext uri="{FF2B5EF4-FFF2-40B4-BE49-F238E27FC236}">
                <a16:creationId xmlns:a16="http://schemas.microsoft.com/office/drawing/2014/main" id="{C3EE9DF6-0999-F439-87E2-2F37FA90DC8D}"/>
              </a:ext>
            </a:extLst>
          </p:cNvPr>
          <p:cNvPicPr>
            <a:picLocks noChangeAspect="1"/>
          </p:cNvPicPr>
          <p:nvPr/>
        </p:nvPicPr>
        <p:blipFill>
          <a:blip r:embed="rId4"/>
          <a:stretch>
            <a:fillRect/>
          </a:stretch>
        </p:blipFill>
        <p:spPr>
          <a:xfrm>
            <a:off x="4120491" y="1523329"/>
            <a:ext cx="4033974" cy="4077072"/>
          </a:xfrm>
          <a:prstGeom prst="rect">
            <a:avLst/>
          </a:prstGeom>
        </p:spPr>
      </p:pic>
    </p:spTree>
    <p:extLst>
      <p:ext uri="{BB962C8B-B14F-4D97-AF65-F5344CB8AC3E}">
        <p14:creationId xmlns:p14="http://schemas.microsoft.com/office/powerpoint/2010/main" val="772352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244565-E9C6-708C-BFAD-463234C595AD}"/>
              </a:ext>
            </a:extLst>
          </p:cNvPr>
          <p:cNvSpPr>
            <a:spLocks noGrp="1"/>
          </p:cNvSpPr>
          <p:nvPr>
            <p:ph type="title"/>
          </p:nvPr>
        </p:nvSpPr>
        <p:spPr/>
        <p:txBody>
          <a:bodyPr/>
          <a:lstStyle/>
          <a:p>
            <a:r>
              <a:rPr lang="fi-FI" dirty="0" err="1"/>
              <a:t>Sadeguards</a:t>
            </a:r>
            <a:r>
              <a:rPr lang="fi-FI" dirty="0"/>
              <a:t> </a:t>
            </a:r>
            <a:r>
              <a:rPr lang="fi-FI" dirty="0" err="1"/>
              <a:t>by</a:t>
            </a:r>
            <a:r>
              <a:rPr lang="fi-FI" dirty="0"/>
              <a:t> Design</a:t>
            </a:r>
            <a:endParaRPr lang="en-US" dirty="0"/>
          </a:p>
        </p:txBody>
      </p:sp>
      <p:sp>
        <p:nvSpPr>
          <p:cNvPr id="3" name="Sisällön paikkamerkki 2">
            <a:extLst>
              <a:ext uri="{FF2B5EF4-FFF2-40B4-BE49-F238E27FC236}">
                <a16:creationId xmlns:a16="http://schemas.microsoft.com/office/drawing/2014/main" id="{26FEABF3-2ACB-AD10-03C8-86B9C5A70EFE}"/>
              </a:ext>
            </a:extLst>
          </p:cNvPr>
          <p:cNvSpPr>
            <a:spLocks noGrp="1"/>
          </p:cNvSpPr>
          <p:nvPr>
            <p:ph idx="1"/>
          </p:nvPr>
        </p:nvSpPr>
        <p:spPr/>
        <p:txBody>
          <a:bodyPr/>
          <a:lstStyle/>
          <a:p>
            <a:r>
              <a:rPr lang="en-US" dirty="0"/>
              <a:t>An approach whereby </a:t>
            </a:r>
            <a:r>
              <a:rPr lang="en-US" b="1" dirty="0"/>
              <a:t>early consideration </a:t>
            </a:r>
            <a:r>
              <a:rPr lang="en-US" dirty="0"/>
              <a:t>of international safeguards is included in the (pre-)design process of a nuclear facility </a:t>
            </a:r>
          </a:p>
          <a:p>
            <a:pPr lvl="1"/>
            <a:r>
              <a:rPr lang="en-US" dirty="0"/>
              <a:t>SBD is not just for new facility designs! Safeguards considerations have to be taken into account during the construction, the operation and the decommissioning phases.</a:t>
            </a:r>
          </a:p>
          <a:p>
            <a:r>
              <a:rPr lang="en-US" dirty="0"/>
              <a:t>SBD also means </a:t>
            </a:r>
            <a:r>
              <a:rPr lang="en-US" b="1" dirty="0"/>
              <a:t>awareness</a:t>
            </a:r>
            <a:r>
              <a:rPr lang="en-US" dirty="0"/>
              <a:t> within the nuclear community, including designers of components and installations, of the need to consider international safeguards as early as possible </a:t>
            </a:r>
          </a:p>
          <a:p>
            <a:r>
              <a:rPr lang="en-US" b="1" dirty="0"/>
              <a:t>understanding</a:t>
            </a:r>
            <a:r>
              <a:rPr lang="en-US" dirty="0"/>
              <a:t> of the potential impacts design decisions might have on safeguards implementation. </a:t>
            </a:r>
          </a:p>
          <a:p>
            <a:r>
              <a:rPr lang="en-US" dirty="0"/>
              <a:t>SBD allows </a:t>
            </a:r>
            <a:r>
              <a:rPr lang="en-US" b="1" dirty="0"/>
              <a:t>informed design choices </a:t>
            </a:r>
            <a:r>
              <a:rPr lang="en-US" dirty="0"/>
              <a:t>that are the optimum confluence of economic, operational, safety and security factors, and of course of international safeguards.</a:t>
            </a:r>
          </a:p>
        </p:txBody>
      </p:sp>
      <p:sp>
        <p:nvSpPr>
          <p:cNvPr id="4" name="Päivämäärän paikkamerkki 3">
            <a:extLst>
              <a:ext uri="{FF2B5EF4-FFF2-40B4-BE49-F238E27FC236}">
                <a16:creationId xmlns:a16="http://schemas.microsoft.com/office/drawing/2014/main" id="{9625BD40-0097-F314-7426-90450CCFC5AA}"/>
              </a:ext>
            </a:extLst>
          </p:cNvPr>
          <p:cNvSpPr>
            <a:spLocks noGrp="1"/>
          </p:cNvSpPr>
          <p:nvPr>
            <p:ph type="dt" sz="half" idx="10"/>
          </p:nvPr>
        </p:nvSpPr>
        <p:spPr/>
        <p:txBody>
          <a:bodyPr/>
          <a:lstStyle/>
          <a:p>
            <a:fld id="{76A448A9-8F9C-4387-86BF-C3AFC745D6B0}" type="datetime1">
              <a:rPr lang="fi-FI" smtClean="0"/>
              <a:t>3.10.2024</a:t>
            </a:fld>
            <a:endParaRPr lang="fi-FI"/>
          </a:p>
        </p:txBody>
      </p:sp>
      <p:sp>
        <p:nvSpPr>
          <p:cNvPr id="5" name="Alatunnisteen paikkamerkki 4">
            <a:extLst>
              <a:ext uri="{FF2B5EF4-FFF2-40B4-BE49-F238E27FC236}">
                <a16:creationId xmlns:a16="http://schemas.microsoft.com/office/drawing/2014/main" id="{F3B68E65-75CB-29F5-F7B6-1FAD9C8099BE}"/>
              </a:ext>
            </a:extLst>
          </p:cNvPr>
          <p:cNvSpPr>
            <a:spLocks noGrp="1"/>
          </p:cNvSpPr>
          <p:nvPr>
            <p:ph type="ftr" sz="quarter" idx="11"/>
          </p:nvPr>
        </p:nvSpPr>
        <p:spPr/>
        <p:txBody>
          <a:bodyPr/>
          <a:lstStyle/>
          <a:p>
            <a:r>
              <a:rPr lang="en-US"/>
              <a:t>International Conference on Small Modular Reactors and their Applications</a:t>
            </a:r>
            <a:endParaRPr lang="fi-FI"/>
          </a:p>
        </p:txBody>
      </p:sp>
      <p:sp>
        <p:nvSpPr>
          <p:cNvPr id="6" name="Dian numeron paikkamerkki 5">
            <a:extLst>
              <a:ext uri="{FF2B5EF4-FFF2-40B4-BE49-F238E27FC236}">
                <a16:creationId xmlns:a16="http://schemas.microsoft.com/office/drawing/2014/main" id="{0AC428D8-19F9-D4EA-ED85-A1D0F65ADA55}"/>
              </a:ext>
            </a:extLst>
          </p:cNvPr>
          <p:cNvSpPr>
            <a:spLocks noGrp="1"/>
          </p:cNvSpPr>
          <p:nvPr>
            <p:ph type="sldNum" sz="quarter" idx="12"/>
          </p:nvPr>
        </p:nvSpPr>
        <p:spPr/>
        <p:txBody>
          <a:bodyPr/>
          <a:lstStyle/>
          <a:p>
            <a:fld id="{6A7B0E15-E1BD-48AD-82C8-1A9D4601A4DA}" type="slidenum">
              <a:rPr lang="fi-FI" smtClean="0"/>
              <a:t>6</a:t>
            </a:fld>
            <a:endParaRPr lang="fi-FI"/>
          </a:p>
        </p:txBody>
      </p:sp>
    </p:spTree>
    <p:extLst>
      <p:ext uri="{BB962C8B-B14F-4D97-AF65-F5344CB8AC3E}">
        <p14:creationId xmlns:p14="http://schemas.microsoft.com/office/powerpoint/2010/main" val="3799559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8785DF-36E8-294A-29D5-F13AE66DF68F}"/>
              </a:ext>
            </a:extLst>
          </p:cNvPr>
          <p:cNvSpPr>
            <a:spLocks noGrp="1"/>
          </p:cNvSpPr>
          <p:nvPr>
            <p:ph type="title"/>
          </p:nvPr>
        </p:nvSpPr>
        <p:spPr/>
        <p:txBody>
          <a:bodyPr/>
          <a:lstStyle/>
          <a:p>
            <a:r>
              <a:rPr lang="fi-FI" dirty="0" err="1"/>
              <a:t>Why</a:t>
            </a:r>
            <a:r>
              <a:rPr lang="fi-FI" dirty="0"/>
              <a:t> Safeguards </a:t>
            </a:r>
            <a:r>
              <a:rPr lang="fi-FI" dirty="0" err="1"/>
              <a:t>by</a:t>
            </a:r>
            <a:r>
              <a:rPr lang="fi-FI" dirty="0"/>
              <a:t> Design?</a:t>
            </a:r>
            <a:endParaRPr lang="en-US" dirty="0"/>
          </a:p>
        </p:txBody>
      </p:sp>
      <p:sp>
        <p:nvSpPr>
          <p:cNvPr id="3" name="Sisällön paikkamerkki 2">
            <a:extLst>
              <a:ext uri="{FF2B5EF4-FFF2-40B4-BE49-F238E27FC236}">
                <a16:creationId xmlns:a16="http://schemas.microsoft.com/office/drawing/2014/main" id="{28560847-A848-0DC7-0068-8B6DE1780BED}"/>
              </a:ext>
            </a:extLst>
          </p:cNvPr>
          <p:cNvSpPr>
            <a:spLocks noGrp="1"/>
          </p:cNvSpPr>
          <p:nvPr>
            <p:ph idx="1"/>
          </p:nvPr>
        </p:nvSpPr>
        <p:spPr/>
        <p:txBody>
          <a:bodyPr/>
          <a:lstStyle/>
          <a:p>
            <a:r>
              <a:rPr lang="en-US" dirty="0"/>
              <a:t>“Well designed is half done!”</a:t>
            </a:r>
          </a:p>
          <a:p>
            <a:endParaRPr lang="en-US" dirty="0"/>
          </a:p>
          <a:p>
            <a:r>
              <a:rPr lang="en-US" dirty="0"/>
              <a:t>Enables efficient and effective safeguards implementation</a:t>
            </a:r>
          </a:p>
          <a:p>
            <a:pPr lvl="1"/>
            <a:r>
              <a:rPr lang="en-US" dirty="0"/>
              <a:t>Operational and economical benefits for all </a:t>
            </a:r>
          </a:p>
          <a:p>
            <a:pPr lvl="2"/>
            <a:r>
              <a:rPr lang="en-US" dirty="0"/>
              <a:t>Designer </a:t>
            </a:r>
          </a:p>
          <a:p>
            <a:pPr lvl="2"/>
            <a:r>
              <a:rPr lang="en-US" dirty="0"/>
              <a:t>Constructor</a:t>
            </a:r>
          </a:p>
          <a:p>
            <a:pPr lvl="2"/>
            <a:r>
              <a:rPr lang="en-US" dirty="0"/>
              <a:t>Operator</a:t>
            </a:r>
          </a:p>
          <a:p>
            <a:pPr lvl="2"/>
            <a:r>
              <a:rPr lang="en-US" dirty="0"/>
              <a:t>Owner</a:t>
            </a:r>
          </a:p>
          <a:p>
            <a:pPr lvl="2"/>
            <a:r>
              <a:rPr lang="en-US" dirty="0"/>
              <a:t>Regulator </a:t>
            </a:r>
          </a:p>
          <a:p>
            <a:pPr lvl="2"/>
            <a:r>
              <a:rPr lang="en-US" dirty="0"/>
              <a:t>the IAEA safeguards</a:t>
            </a:r>
          </a:p>
          <a:p>
            <a:pPr lvl="1"/>
            <a:endParaRPr lang="en-US" dirty="0"/>
          </a:p>
          <a:p>
            <a:pPr lvl="1"/>
            <a:endParaRPr lang="en-US" dirty="0"/>
          </a:p>
        </p:txBody>
      </p:sp>
      <p:sp>
        <p:nvSpPr>
          <p:cNvPr id="4" name="Päivämäärän paikkamerkki 3">
            <a:extLst>
              <a:ext uri="{FF2B5EF4-FFF2-40B4-BE49-F238E27FC236}">
                <a16:creationId xmlns:a16="http://schemas.microsoft.com/office/drawing/2014/main" id="{39129512-1262-A2D6-1FA8-12D4D73969A2}"/>
              </a:ext>
            </a:extLst>
          </p:cNvPr>
          <p:cNvSpPr>
            <a:spLocks noGrp="1"/>
          </p:cNvSpPr>
          <p:nvPr>
            <p:ph type="dt" sz="half" idx="10"/>
          </p:nvPr>
        </p:nvSpPr>
        <p:spPr/>
        <p:txBody>
          <a:bodyPr/>
          <a:lstStyle/>
          <a:p>
            <a:fld id="{76A448A9-8F9C-4387-86BF-C3AFC745D6B0}" type="datetime1">
              <a:rPr lang="fi-FI" smtClean="0"/>
              <a:t>3.10.2024</a:t>
            </a:fld>
            <a:endParaRPr lang="fi-FI"/>
          </a:p>
        </p:txBody>
      </p:sp>
      <p:sp>
        <p:nvSpPr>
          <p:cNvPr id="5" name="Alatunnisteen paikkamerkki 4">
            <a:extLst>
              <a:ext uri="{FF2B5EF4-FFF2-40B4-BE49-F238E27FC236}">
                <a16:creationId xmlns:a16="http://schemas.microsoft.com/office/drawing/2014/main" id="{4CD6F19B-7C88-0B2D-4B5A-758B519A5446}"/>
              </a:ext>
            </a:extLst>
          </p:cNvPr>
          <p:cNvSpPr>
            <a:spLocks noGrp="1"/>
          </p:cNvSpPr>
          <p:nvPr>
            <p:ph type="ftr" sz="quarter" idx="11"/>
          </p:nvPr>
        </p:nvSpPr>
        <p:spPr/>
        <p:txBody>
          <a:bodyPr/>
          <a:lstStyle/>
          <a:p>
            <a:r>
              <a:rPr lang="en-US"/>
              <a:t>International Conference on Small Modular Reactors and their Applications</a:t>
            </a:r>
            <a:endParaRPr lang="fi-FI"/>
          </a:p>
        </p:txBody>
      </p:sp>
      <p:sp>
        <p:nvSpPr>
          <p:cNvPr id="6" name="Dian numeron paikkamerkki 5">
            <a:extLst>
              <a:ext uri="{FF2B5EF4-FFF2-40B4-BE49-F238E27FC236}">
                <a16:creationId xmlns:a16="http://schemas.microsoft.com/office/drawing/2014/main" id="{281EFA62-1D9C-57B8-783C-E59EFD7746D3}"/>
              </a:ext>
            </a:extLst>
          </p:cNvPr>
          <p:cNvSpPr>
            <a:spLocks noGrp="1"/>
          </p:cNvSpPr>
          <p:nvPr>
            <p:ph type="sldNum" sz="quarter" idx="12"/>
          </p:nvPr>
        </p:nvSpPr>
        <p:spPr/>
        <p:txBody>
          <a:bodyPr/>
          <a:lstStyle/>
          <a:p>
            <a:fld id="{6A7B0E15-E1BD-48AD-82C8-1A9D4601A4DA}" type="slidenum">
              <a:rPr lang="fi-FI" smtClean="0"/>
              <a:t>7</a:t>
            </a:fld>
            <a:endParaRPr lang="fi-FI"/>
          </a:p>
        </p:txBody>
      </p:sp>
      <p:pic>
        <p:nvPicPr>
          <p:cNvPr id="7" name="Kuva 6">
            <a:extLst>
              <a:ext uri="{FF2B5EF4-FFF2-40B4-BE49-F238E27FC236}">
                <a16:creationId xmlns:a16="http://schemas.microsoft.com/office/drawing/2014/main" id="{C266AE48-2464-38CC-D690-FB3DA11FD9CE}"/>
              </a:ext>
            </a:extLst>
          </p:cNvPr>
          <p:cNvPicPr>
            <a:picLocks noChangeAspect="1"/>
          </p:cNvPicPr>
          <p:nvPr/>
        </p:nvPicPr>
        <p:blipFill>
          <a:blip r:embed="rId2"/>
          <a:stretch>
            <a:fillRect/>
          </a:stretch>
        </p:blipFill>
        <p:spPr>
          <a:xfrm>
            <a:off x="8901400" y="1916509"/>
            <a:ext cx="2438400" cy="2857500"/>
          </a:xfrm>
          <a:prstGeom prst="rect">
            <a:avLst/>
          </a:prstGeom>
        </p:spPr>
      </p:pic>
    </p:spTree>
    <p:extLst>
      <p:ext uri="{BB962C8B-B14F-4D97-AF65-F5344CB8AC3E}">
        <p14:creationId xmlns:p14="http://schemas.microsoft.com/office/powerpoint/2010/main" val="3987833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281FF0-470A-C5B7-0CB1-E8EF75346EF3}"/>
              </a:ext>
            </a:extLst>
          </p:cNvPr>
          <p:cNvSpPr>
            <a:spLocks noGrp="1"/>
          </p:cNvSpPr>
          <p:nvPr>
            <p:ph type="title"/>
          </p:nvPr>
        </p:nvSpPr>
        <p:spPr/>
        <p:txBody>
          <a:bodyPr/>
          <a:lstStyle/>
          <a:p>
            <a:r>
              <a:rPr lang="fi-FI" dirty="0" err="1"/>
              <a:t>Our</a:t>
            </a:r>
            <a:r>
              <a:rPr lang="fi-FI" dirty="0"/>
              <a:t> SBD </a:t>
            </a:r>
            <a:r>
              <a:rPr lang="fi-FI" dirty="0" err="1"/>
              <a:t>process</a:t>
            </a:r>
            <a:r>
              <a:rPr lang="fi-FI" dirty="0"/>
              <a:t> in LDR-50 case </a:t>
            </a:r>
            <a:r>
              <a:rPr lang="fi-FI" dirty="0" err="1"/>
              <a:t>so</a:t>
            </a:r>
            <a:r>
              <a:rPr lang="fi-FI" dirty="0"/>
              <a:t> </a:t>
            </a:r>
            <a:r>
              <a:rPr lang="fi-FI" dirty="0" err="1"/>
              <a:t>far</a:t>
            </a:r>
            <a:endParaRPr lang="en-US" dirty="0"/>
          </a:p>
        </p:txBody>
      </p:sp>
      <p:sp>
        <p:nvSpPr>
          <p:cNvPr id="3" name="Sisällön paikkamerkki 2">
            <a:extLst>
              <a:ext uri="{FF2B5EF4-FFF2-40B4-BE49-F238E27FC236}">
                <a16:creationId xmlns:a16="http://schemas.microsoft.com/office/drawing/2014/main" id="{5F2C1A46-90AB-939D-0A9A-E85789E95E17}"/>
              </a:ext>
            </a:extLst>
          </p:cNvPr>
          <p:cNvSpPr>
            <a:spLocks noGrp="1"/>
          </p:cNvSpPr>
          <p:nvPr>
            <p:ph idx="1"/>
          </p:nvPr>
        </p:nvSpPr>
        <p:spPr/>
        <p:txBody>
          <a:bodyPr/>
          <a:lstStyle/>
          <a:p>
            <a:r>
              <a:rPr lang="fi-FI" dirty="0"/>
              <a:t>IAEA </a:t>
            </a:r>
            <a:r>
              <a:rPr lang="fi-FI" dirty="0" err="1"/>
              <a:t>safeguards</a:t>
            </a:r>
            <a:r>
              <a:rPr lang="fi-FI" dirty="0"/>
              <a:t> </a:t>
            </a:r>
            <a:r>
              <a:rPr lang="fi-FI" dirty="0" err="1"/>
              <a:t>support</a:t>
            </a:r>
            <a:r>
              <a:rPr lang="fi-FI" dirty="0"/>
              <a:t> </a:t>
            </a:r>
            <a:r>
              <a:rPr lang="fi-FI" dirty="0" err="1"/>
              <a:t>programme</a:t>
            </a:r>
            <a:r>
              <a:rPr lang="fi-FI" dirty="0"/>
              <a:t> </a:t>
            </a:r>
            <a:r>
              <a:rPr lang="fi-FI" dirty="0" err="1"/>
              <a:t>mechanism</a:t>
            </a:r>
            <a:endParaRPr lang="fi-FI" dirty="0"/>
          </a:p>
          <a:p>
            <a:pPr lvl="1"/>
            <a:r>
              <a:rPr lang="fi-FI" dirty="0" err="1"/>
              <a:t>Task</a:t>
            </a:r>
            <a:r>
              <a:rPr lang="fi-FI" dirty="0"/>
              <a:t> </a:t>
            </a:r>
            <a:r>
              <a:rPr lang="fi-FI" dirty="0" err="1"/>
              <a:t>proposal</a:t>
            </a:r>
            <a:r>
              <a:rPr lang="fi-FI" dirty="0"/>
              <a:t> </a:t>
            </a:r>
            <a:r>
              <a:rPr lang="fi-FI" dirty="0" err="1"/>
              <a:t>by</a:t>
            </a:r>
            <a:r>
              <a:rPr lang="fi-FI" dirty="0"/>
              <a:t> </a:t>
            </a:r>
            <a:r>
              <a:rPr lang="fi-FI" dirty="0" err="1"/>
              <a:t>the</a:t>
            </a:r>
            <a:r>
              <a:rPr lang="fi-FI" dirty="0"/>
              <a:t> IAEA – Finland </a:t>
            </a:r>
            <a:r>
              <a:rPr lang="fi-FI" dirty="0" err="1"/>
              <a:t>accepted</a:t>
            </a:r>
            <a:endParaRPr lang="fi-FI" dirty="0"/>
          </a:p>
          <a:p>
            <a:pPr lvl="1"/>
            <a:r>
              <a:rPr lang="fi-FI" dirty="0"/>
              <a:t>FIN </a:t>
            </a:r>
            <a:r>
              <a:rPr lang="fi-FI" dirty="0" err="1"/>
              <a:t>came</a:t>
            </a:r>
            <a:r>
              <a:rPr lang="fi-FI" dirty="0"/>
              <a:t> </a:t>
            </a:r>
            <a:r>
              <a:rPr lang="fi-FI" dirty="0" err="1"/>
              <a:t>with</a:t>
            </a:r>
            <a:r>
              <a:rPr lang="fi-FI" dirty="0"/>
              <a:t> </a:t>
            </a:r>
            <a:r>
              <a:rPr lang="fi-FI" dirty="0" err="1"/>
              <a:t>two</a:t>
            </a:r>
            <a:r>
              <a:rPr lang="fi-FI" dirty="0"/>
              <a:t> </a:t>
            </a:r>
            <a:r>
              <a:rPr lang="fi-FI" dirty="0" err="1"/>
              <a:t>conceptual</a:t>
            </a:r>
            <a:r>
              <a:rPr lang="fi-FI" dirty="0"/>
              <a:t> </a:t>
            </a:r>
            <a:r>
              <a:rPr lang="fi-FI" dirty="0" err="1"/>
              <a:t>designs</a:t>
            </a:r>
            <a:r>
              <a:rPr lang="fi-FI" dirty="0"/>
              <a:t>: LDR-50 (VTT) and LUTHER (Lappeenranta </a:t>
            </a:r>
            <a:r>
              <a:rPr lang="fi-FI" dirty="0" err="1"/>
              <a:t>University</a:t>
            </a:r>
            <a:r>
              <a:rPr lang="fi-FI" dirty="0"/>
              <a:t>)</a:t>
            </a:r>
          </a:p>
          <a:p>
            <a:r>
              <a:rPr lang="fi-FI" dirty="0" err="1"/>
              <a:t>Steps</a:t>
            </a:r>
            <a:r>
              <a:rPr lang="fi-FI" dirty="0"/>
              <a:t>:</a:t>
            </a:r>
          </a:p>
          <a:p>
            <a:pPr marL="745200" lvl="1" indent="-457200">
              <a:buAutoNum type="arabicPeriod"/>
            </a:pPr>
            <a:r>
              <a:rPr lang="en-US" dirty="0"/>
              <a:t>Provision of the initial information of the design to the IAEA, 2021</a:t>
            </a:r>
          </a:p>
          <a:p>
            <a:pPr marL="745200" lvl="1" indent="-457200">
              <a:buAutoNum type="arabicPeriod"/>
            </a:pPr>
            <a:r>
              <a:rPr lang="en-US" dirty="0"/>
              <a:t>Development of model Design Information Questionnaire (DIQ), 2021-2022 </a:t>
            </a:r>
          </a:p>
          <a:p>
            <a:pPr marL="745200" lvl="1" indent="-457200">
              <a:buAutoNum type="arabicPeriod"/>
            </a:pPr>
            <a:r>
              <a:rPr lang="fi-FI" dirty="0" err="1"/>
              <a:t>Discussion</a:t>
            </a:r>
            <a:r>
              <a:rPr lang="fi-FI" dirty="0"/>
              <a:t> on </a:t>
            </a:r>
            <a:r>
              <a:rPr lang="fi-FI" dirty="0" err="1"/>
              <a:t>safeguards</a:t>
            </a:r>
            <a:r>
              <a:rPr lang="fi-FI" dirty="0"/>
              <a:t> </a:t>
            </a:r>
            <a:r>
              <a:rPr lang="fi-FI" dirty="0" err="1"/>
              <a:t>approaches</a:t>
            </a:r>
            <a:r>
              <a:rPr lang="fi-FI" dirty="0"/>
              <a:t> </a:t>
            </a:r>
            <a:r>
              <a:rPr lang="fi-FI" dirty="0" err="1"/>
              <a:t>with</a:t>
            </a:r>
            <a:r>
              <a:rPr lang="fi-FI" dirty="0"/>
              <a:t> </a:t>
            </a:r>
            <a:r>
              <a:rPr lang="fi-FI" dirty="0" err="1"/>
              <a:t>the</a:t>
            </a:r>
            <a:r>
              <a:rPr lang="fi-FI" dirty="0"/>
              <a:t> IAEA, 2023</a:t>
            </a:r>
          </a:p>
          <a:p>
            <a:pPr lvl="2"/>
            <a:r>
              <a:rPr lang="en-GB" dirty="0"/>
              <a:t>The IAEA’s needs were taken note of.</a:t>
            </a:r>
            <a:r>
              <a:rPr lang="fi-FI" dirty="0"/>
              <a:t>  </a:t>
            </a:r>
          </a:p>
          <a:p>
            <a:pPr marL="745200" lvl="1" indent="-457200">
              <a:buFont typeface="Arial" pitchFamily="34" charset="0"/>
              <a:buAutoNum type="arabicPeriod"/>
            </a:pPr>
            <a:r>
              <a:rPr lang="fi-FI" dirty="0" err="1"/>
              <a:t>Deeper</a:t>
            </a:r>
            <a:r>
              <a:rPr lang="fi-FI" dirty="0"/>
              <a:t> </a:t>
            </a:r>
            <a:r>
              <a:rPr lang="fi-FI" dirty="0" err="1"/>
              <a:t>discussions</a:t>
            </a:r>
            <a:r>
              <a:rPr lang="fi-FI" dirty="0"/>
              <a:t> as </a:t>
            </a:r>
            <a:r>
              <a:rPr lang="fi-FI" dirty="0" err="1"/>
              <a:t>necessary</a:t>
            </a:r>
            <a:r>
              <a:rPr lang="fi-FI" dirty="0"/>
              <a:t> 2024-</a:t>
            </a:r>
          </a:p>
          <a:p>
            <a:pPr lvl="2"/>
            <a:r>
              <a:rPr lang="fi-FI" dirty="0" err="1"/>
              <a:t>Involving</a:t>
            </a:r>
            <a:r>
              <a:rPr lang="fi-FI" dirty="0"/>
              <a:t> IAEA </a:t>
            </a:r>
            <a:r>
              <a:rPr lang="fi-FI" dirty="0" err="1"/>
              <a:t>safeguards</a:t>
            </a:r>
            <a:r>
              <a:rPr lang="fi-FI" dirty="0"/>
              <a:t> </a:t>
            </a:r>
            <a:r>
              <a:rPr lang="fi-FI" dirty="0" err="1"/>
              <a:t>operations</a:t>
            </a:r>
            <a:r>
              <a:rPr lang="fi-FI" dirty="0"/>
              <a:t> and European commission</a:t>
            </a:r>
          </a:p>
          <a:p>
            <a:pPr lvl="2"/>
            <a:r>
              <a:rPr lang="fi-FI" dirty="0"/>
              <a:t>In STUK: </a:t>
            </a:r>
            <a:r>
              <a:rPr lang="fi-FI" dirty="0" err="1"/>
              <a:t>gradual</a:t>
            </a:r>
            <a:r>
              <a:rPr lang="fi-FI" dirty="0"/>
              <a:t> </a:t>
            </a:r>
            <a:r>
              <a:rPr lang="fi-FI" dirty="0" err="1"/>
              <a:t>shift</a:t>
            </a:r>
            <a:r>
              <a:rPr lang="fi-FI" dirty="0"/>
              <a:t> to </a:t>
            </a:r>
            <a:r>
              <a:rPr lang="fi-FI" dirty="0" err="1"/>
              <a:t>regulatory</a:t>
            </a:r>
            <a:r>
              <a:rPr lang="fi-FI" dirty="0"/>
              <a:t> </a:t>
            </a:r>
            <a:r>
              <a:rPr lang="fi-FI" dirty="0" err="1"/>
              <a:t>oversight</a:t>
            </a:r>
            <a:endParaRPr lang="fi-FI" dirty="0"/>
          </a:p>
          <a:p>
            <a:pPr marL="576000" lvl="2" indent="0">
              <a:buNone/>
            </a:pPr>
            <a:endParaRPr lang="fi-FI" dirty="0"/>
          </a:p>
          <a:p>
            <a:pPr lvl="1"/>
            <a:endParaRPr lang="fi-FI" dirty="0"/>
          </a:p>
          <a:p>
            <a:pPr lvl="2"/>
            <a:endParaRPr lang="en-US" dirty="0"/>
          </a:p>
        </p:txBody>
      </p:sp>
      <p:sp>
        <p:nvSpPr>
          <p:cNvPr id="4" name="Päivämäärän paikkamerkki 3">
            <a:extLst>
              <a:ext uri="{FF2B5EF4-FFF2-40B4-BE49-F238E27FC236}">
                <a16:creationId xmlns:a16="http://schemas.microsoft.com/office/drawing/2014/main" id="{B25031B0-75A4-49C8-E251-523D2A77B673}"/>
              </a:ext>
            </a:extLst>
          </p:cNvPr>
          <p:cNvSpPr>
            <a:spLocks noGrp="1"/>
          </p:cNvSpPr>
          <p:nvPr>
            <p:ph type="dt" sz="half" idx="10"/>
          </p:nvPr>
        </p:nvSpPr>
        <p:spPr/>
        <p:txBody>
          <a:bodyPr/>
          <a:lstStyle/>
          <a:p>
            <a:fld id="{76A448A9-8F9C-4387-86BF-C3AFC745D6B0}" type="datetime1">
              <a:rPr lang="fi-FI" smtClean="0"/>
              <a:t>3.10.2024</a:t>
            </a:fld>
            <a:endParaRPr lang="fi-FI"/>
          </a:p>
        </p:txBody>
      </p:sp>
      <p:sp>
        <p:nvSpPr>
          <p:cNvPr id="5" name="Alatunnisteen paikkamerkki 4">
            <a:extLst>
              <a:ext uri="{FF2B5EF4-FFF2-40B4-BE49-F238E27FC236}">
                <a16:creationId xmlns:a16="http://schemas.microsoft.com/office/drawing/2014/main" id="{4E318720-1D7C-E6CB-7686-71C2BFF37C68}"/>
              </a:ext>
            </a:extLst>
          </p:cNvPr>
          <p:cNvSpPr>
            <a:spLocks noGrp="1"/>
          </p:cNvSpPr>
          <p:nvPr>
            <p:ph type="ftr" sz="quarter" idx="11"/>
          </p:nvPr>
        </p:nvSpPr>
        <p:spPr/>
        <p:txBody>
          <a:bodyPr/>
          <a:lstStyle/>
          <a:p>
            <a:r>
              <a:rPr lang="en-US"/>
              <a:t>International Conference on Small Modular Reactors and their Applications</a:t>
            </a:r>
            <a:endParaRPr lang="fi-FI"/>
          </a:p>
        </p:txBody>
      </p:sp>
      <p:sp>
        <p:nvSpPr>
          <p:cNvPr id="6" name="Dian numeron paikkamerkki 5">
            <a:extLst>
              <a:ext uri="{FF2B5EF4-FFF2-40B4-BE49-F238E27FC236}">
                <a16:creationId xmlns:a16="http://schemas.microsoft.com/office/drawing/2014/main" id="{0D0C1539-0DAB-7F73-A321-A6A33DA6B3F1}"/>
              </a:ext>
            </a:extLst>
          </p:cNvPr>
          <p:cNvSpPr>
            <a:spLocks noGrp="1"/>
          </p:cNvSpPr>
          <p:nvPr>
            <p:ph type="sldNum" sz="quarter" idx="12"/>
          </p:nvPr>
        </p:nvSpPr>
        <p:spPr/>
        <p:txBody>
          <a:bodyPr/>
          <a:lstStyle/>
          <a:p>
            <a:fld id="{6A7B0E15-E1BD-48AD-82C8-1A9D4601A4DA}" type="slidenum">
              <a:rPr lang="fi-FI" smtClean="0"/>
              <a:t>8</a:t>
            </a:fld>
            <a:endParaRPr lang="fi-FI"/>
          </a:p>
        </p:txBody>
      </p:sp>
    </p:spTree>
    <p:extLst>
      <p:ext uri="{BB962C8B-B14F-4D97-AF65-F5344CB8AC3E}">
        <p14:creationId xmlns:p14="http://schemas.microsoft.com/office/powerpoint/2010/main" val="213359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31F6DE-24C7-6428-3F5C-3F45546DA31A}"/>
              </a:ext>
            </a:extLst>
          </p:cNvPr>
          <p:cNvSpPr>
            <a:spLocks noGrp="1"/>
          </p:cNvSpPr>
          <p:nvPr>
            <p:ph type="title"/>
          </p:nvPr>
        </p:nvSpPr>
        <p:spPr>
          <a:xfrm>
            <a:off x="396000" y="309600"/>
            <a:ext cx="10821550" cy="806400"/>
          </a:xfrm>
        </p:spPr>
        <p:txBody>
          <a:bodyPr anchor="b">
            <a:normAutofit/>
          </a:bodyPr>
          <a:lstStyle/>
          <a:p>
            <a:r>
              <a:rPr lang="fi-FI" dirty="0" err="1"/>
              <a:t>Considerations</a:t>
            </a:r>
            <a:r>
              <a:rPr lang="fi-FI" dirty="0"/>
              <a:t>: </a:t>
            </a:r>
            <a:r>
              <a:rPr lang="en-US" dirty="0"/>
              <a:t>Design Integration</a:t>
            </a:r>
          </a:p>
        </p:txBody>
      </p:sp>
      <p:pic>
        <p:nvPicPr>
          <p:cNvPr id="7" name="Kuva 6">
            <a:extLst>
              <a:ext uri="{FF2B5EF4-FFF2-40B4-BE49-F238E27FC236}">
                <a16:creationId xmlns:a16="http://schemas.microsoft.com/office/drawing/2014/main" id="{E52CEFDA-2251-84B9-A237-41FAE5AAA3F3}"/>
              </a:ext>
            </a:extLst>
          </p:cNvPr>
          <p:cNvPicPr>
            <a:picLocks noChangeAspect="1"/>
          </p:cNvPicPr>
          <p:nvPr/>
        </p:nvPicPr>
        <p:blipFill>
          <a:blip r:embed="rId2"/>
          <a:stretch>
            <a:fillRect/>
          </a:stretch>
        </p:blipFill>
        <p:spPr>
          <a:xfrm>
            <a:off x="900000" y="1368000"/>
            <a:ext cx="4536000" cy="4536000"/>
          </a:xfrm>
          <a:prstGeom prst="rect">
            <a:avLst/>
          </a:prstGeom>
          <a:noFill/>
        </p:spPr>
      </p:pic>
      <p:sp>
        <p:nvSpPr>
          <p:cNvPr id="3" name="Sisällön paikkamerkki 2">
            <a:extLst>
              <a:ext uri="{FF2B5EF4-FFF2-40B4-BE49-F238E27FC236}">
                <a16:creationId xmlns:a16="http://schemas.microsoft.com/office/drawing/2014/main" id="{3283AD9D-CA2F-BDEF-7DEA-D1CE318CD516}"/>
              </a:ext>
            </a:extLst>
          </p:cNvPr>
          <p:cNvSpPr>
            <a:spLocks noGrp="1"/>
          </p:cNvSpPr>
          <p:nvPr>
            <p:ph sz="half" idx="2"/>
          </p:nvPr>
        </p:nvSpPr>
        <p:spPr>
          <a:xfrm>
            <a:off x="6264000" y="1368000"/>
            <a:ext cx="5544000" cy="4536000"/>
          </a:xfrm>
        </p:spPr>
        <p:txBody>
          <a:bodyPr>
            <a:normAutofit/>
          </a:bodyPr>
          <a:lstStyle/>
          <a:p>
            <a:r>
              <a:rPr lang="en-US" dirty="0"/>
              <a:t>Small reactor units, many units, low turnover/unit  </a:t>
            </a:r>
          </a:p>
          <a:p>
            <a:pPr lvl="1"/>
            <a:r>
              <a:rPr lang="en-US" sz="2100" dirty="0"/>
              <a:t>Small savings can become economically significant </a:t>
            </a:r>
          </a:p>
          <a:p>
            <a:pPr lvl="1"/>
            <a:endParaRPr lang="en-US" sz="2100" dirty="0"/>
          </a:p>
          <a:p>
            <a:r>
              <a:rPr lang="en-US" dirty="0"/>
              <a:t>Reactor may be remote controlled and unattended without any operational staff (if regulatory framework permits)</a:t>
            </a:r>
          </a:p>
          <a:p>
            <a:pPr lvl="1"/>
            <a:r>
              <a:rPr lang="en-US" sz="2100" dirty="0"/>
              <a:t>Can we combine </a:t>
            </a:r>
            <a:r>
              <a:rPr lang="en-US" sz="2100" dirty="0" err="1"/>
              <a:t>datastreams</a:t>
            </a:r>
            <a:r>
              <a:rPr lang="en-US" sz="2100" dirty="0"/>
              <a:t> to serve safety, security and safeguards (challenge and opportunity)?</a:t>
            </a:r>
          </a:p>
          <a:p>
            <a:pPr lvl="1"/>
            <a:r>
              <a:rPr lang="en-US" sz="2100" dirty="0"/>
              <a:t>This requires close collaboration with the IAEA and the designer in early phase.</a:t>
            </a:r>
          </a:p>
          <a:p>
            <a:pPr lvl="2"/>
            <a:endParaRPr lang="en-US" sz="2100" dirty="0"/>
          </a:p>
          <a:p>
            <a:endParaRPr lang="en-US" dirty="0"/>
          </a:p>
        </p:txBody>
      </p:sp>
      <p:sp>
        <p:nvSpPr>
          <p:cNvPr id="4" name="Päivämäärän paikkamerkki 3">
            <a:extLst>
              <a:ext uri="{FF2B5EF4-FFF2-40B4-BE49-F238E27FC236}">
                <a16:creationId xmlns:a16="http://schemas.microsoft.com/office/drawing/2014/main" id="{13F2B58C-89C6-4D8A-FBDA-F3E5E5827FAE}"/>
              </a:ext>
            </a:extLst>
          </p:cNvPr>
          <p:cNvSpPr>
            <a:spLocks noGrp="1"/>
          </p:cNvSpPr>
          <p:nvPr>
            <p:ph type="dt" sz="half" idx="10"/>
          </p:nvPr>
        </p:nvSpPr>
        <p:spPr>
          <a:xfrm>
            <a:off x="10824612" y="6372000"/>
            <a:ext cx="981550" cy="144000"/>
          </a:xfrm>
        </p:spPr>
        <p:txBody>
          <a:bodyPr anchor="ctr">
            <a:normAutofit/>
          </a:bodyPr>
          <a:lstStyle/>
          <a:p>
            <a:pPr>
              <a:lnSpc>
                <a:spcPct val="90000"/>
              </a:lnSpc>
              <a:spcAft>
                <a:spcPts val="600"/>
              </a:spcAft>
            </a:pPr>
            <a:fld id="{76A448A9-8F9C-4387-86BF-C3AFC745D6B0}" type="datetime1">
              <a:rPr lang="fi-FI" sz="300" smtClean="0"/>
              <a:pPr>
                <a:lnSpc>
                  <a:spcPct val="90000"/>
                </a:lnSpc>
                <a:spcAft>
                  <a:spcPts val="600"/>
                </a:spcAft>
              </a:pPr>
              <a:t>4.10.2024</a:t>
            </a:fld>
            <a:endParaRPr lang="fi-FI" sz="300"/>
          </a:p>
        </p:txBody>
      </p:sp>
      <p:sp>
        <p:nvSpPr>
          <p:cNvPr id="5" name="Alatunnisteen paikkamerkki 4">
            <a:extLst>
              <a:ext uri="{FF2B5EF4-FFF2-40B4-BE49-F238E27FC236}">
                <a16:creationId xmlns:a16="http://schemas.microsoft.com/office/drawing/2014/main" id="{6FBBF32C-6E27-FBC0-E121-85A24A259DAA}"/>
              </a:ext>
            </a:extLst>
          </p:cNvPr>
          <p:cNvSpPr>
            <a:spLocks noGrp="1"/>
          </p:cNvSpPr>
          <p:nvPr>
            <p:ph type="ftr" sz="quarter" idx="11"/>
          </p:nvPr>
        </p:nvSpPr>
        <p:spPr>
          <a:xfrm>
            <a:off x="8092689" y="6192000"/>
            <a:ext cx="3713473" cy="144000"/>
          </a:xfrm>
        </p:spPr>
        <p:txBody>
          <a:bodyPr anchor="ctr">
            <a:normAutofit/>
          </a:bodyPr>
          <a:lstStyle/>
          <a:p>
            <a:pPr>
              <a:lnSpc>
                <a:spcPct val="90000"/>
              </a:lnSpc>
              <a:spcAft>
                <a:spcPts val="600"/>
              </a:spcAft>
            </a:pPr>
            <a:r>
              <a:rPr lang="en-US" sz="300"/>
              <a:t>International Conference on Small Modular Reactors and their Applications</a:t>
            </a:r>
            <a:endParaRPr lang="fi-FI" sz="300"/>
          </a:p>
        </p:txBody>
      </p:sp>
      <p:sp>
        <p:nvSpPr>
          <p:cNvPr id="6" name="Dian numeron paikkamerkki 5">
            <a:extLst>
              <a:ext uri="{FF2B5EF4-FFF2-40B4-BE49-F238E27FC236}">
                <a16:creationId xmlns:a16="http://schemas.microsoft.com/office/drawing/2014/main" id="{65C7DDFD-4EFB-B8E1-91B0-55B05C2BE47F}"/>
              </a:ext>
            </a:extLst>
          </p:cNvPr>
          <p:cNvSpPr>
            <a:spLocks noGrp="1"/>
          </p:cNvSpPr>
          <p:nvPr>
            <p:ph type="sldNum" sz="quarter" idx="12"/>
          </p:nvPr>
        </p:nvSpPr>
        <p:spPr>
          <a:xfrm>
            <a:off x="9876000" y="6372000"/>
            <a:ext cx="489200" cy="144000"/>
          </a:xfrm>
        </p:spPr>
        <p:txBody>
          <a:bodyPr anchor="ctr">
            <a:normAutofit/>
          </a:bodyPr>
          <a:lstStyle/>
          <a:p>
            <a:pPr>
              <a:lnSpc>
                <a:spcPct val="90000"/>
              </a:lnSpc>
              <a:spcAft>
                <a:spcPts val="600"/>
              </a:spcAft>
            </a:pPr>
            <a:fld id="{6A7B0E15-E1BD-48AD-82C8-1A9D4601A4DA}" type="slidenum">
              <a:rPr lang="fi-FI" sz="300" smtClean="0"/>
              <a:pPr>
                <a:lnSpc>
                  <a:spcPct val="90000"/>
                </a:lnSpc>
                <a:spcAft>
                  <a:spcPts val="600"/>
                </a:spcAft>
              </a:pPr>
              <a:t>9</a:t>
            </a:fld>
            <a:endParaRPr lang="fi-FI" sz="300"/>
          </a:p>
        </p:txBody>
      </p:sp>
    </p:spTree>
    <p:extLst>
      <p:ext uri="{BB962C8B-B14F-4D97-AF65-F5344CB8AC3E}">
        <p14:creationId xmlns:p14="http://schemas.microsoft.com/office/powerpoint/2010/main" val="1557397897"/>
      </p:ext>
    </p:extLst>
  </p:cSld>
  <p:clrMapOvr>
    <a:masterClrMapping/>
  </p:clrMapOvr>
</p:sld>
</file>

<file path=ppt/theme/theme1.xml><?xml version="1.0" encoding="utf-8"?>
<a:theme xmlns:a="http://schemas.openxmlformats.org/drawingml/2006/main" name="STUK">
  <a:themeElements>
    <a:clrScheme name="STUK">
      <a:dk1>
        <a:srgbClr val="000000"/>
      </a:dk1>
      <a:lt1>
        <a:sysClr val="window" lastClr="FFFFFF"/>
      </a:lt1>
      <a:dk2>
        <a:srgbClr val="0066B3"/>
      </a:dk2>
      <a:lt2>
        <a:srgbClr val="C99AC6"/>
      </a:lt2>
      <a:accent1>
        <a:srgbClr val="0066B3"/>
      </a:accent1>
      <a:accent2>
        <a:srgbClr val="50C2BF"/>
      </a:accent2>
      <a:accent3>
        <a:srgbClr val="F48480"/>
      </a:accent3>
      <a:accent4>
        <a:srgbClr val="FCBA61"/>
      </a:accent4>
      <a:accent5>
        <a:srgbClr val="6ECFF6"/>
      </a:accent5>
      <a:accent6>
        <a:srgbClr val="94CC80"/>
      </a:accent6>
      <a:hlink>
        <a:srgbClr val="50C2BF"/>
      </a:hlink>
      <a:folHlink>
        <a:srgbClr val="999999"/>
      </a:folHlink>
    </a:clrScheme>
    <a:fontScheme name="STUK P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TUK laajakuva PowerPoint-esitysmalli.potx" id="{CC79BD2E-E8D7-4FA2-906F-AB259097B928}" vid="{1E9EEC2B-6219-4E22-91CB-D6F4FA584A6C}"/>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STUK laajakuva PowerPoint-esitysmalli</Template>
  <TotalTime>1518</TotalTime>
  <Words>1400</Words>
  <Application>Microsoft Office PowerPoint</Application>
  <PresentationFormat>Laajakuva</PresentationFormat>
  <Paragraphs>185</Paragraphs>
  <Slides>15</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15</vt:i4>
      </vt:variant>
    </vt:vector>
  </HeadingPairs>
  <TitlesOfParts>
    <vt:vector size="21" baseType="lpstr">
      <vt:lpstr>Aptos</vt:lpstr>
      <vt:lpstr>Arial</vt:lpstr>
      <vt:lpstr>Arial Black</vt:lpstr>
      <vt:lpstr>Calibri</vt:lpstr>
      <vt:lpstr>Times New Roman</vt:lpstr>
      <vt:lpstr>STUK</vt:lpstr>
      <vt:lpstr>Safeguards by Design process of LDR-50 concept with consideration of safety and security. </vt:lpstr>
      <vt:lpstr>In this presentation: </vt:lpstr>
      <vt:lpstr>Authors and roles</vt:lpstr>
      <vt:lpstr>About regulator-designer/operator interface and roles</vt:lpstr>
      <vt:lpstr>LDR-50 Design and implementation plans  (all info and pics by www.steadyenergy.com and other public sources) </vt:lpstr>
      <vt:lpstr>Sadeguards by Design</vt:lpstr>
      <vt:lpstr>Why Safeguards by Design?</vt:lpstr>
      <vt:lpstr>Our SBD process in LDR-50 case so far</vt:lpstr>
      <vt:lpstr>Considerations: Design Integration</vt:lpstr>
      <vt:lpstr>Considerations. Technological solutions </vt:lpstr>
      <vt:lpstr>Considerations: Regulatory framework</vt:lpstr>
      <vt:lpstr>Considerations: International collaboration</vt:lpstr>
      <vt:lpstr>Considerations: International collaboration</vt:lpstr>
      <vt:lpstr>Conclusions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Safeguards by Design process of LDR-50 concept with consideration of safety and security. </dc:title>
  <dc:creator>Honkamaa Tapani (STUK)</dc:creator>
  <cp:lastModifiedBy>Honkamaa Tapani (STUK)</cp:lastModifiedBy>
  <cp:revision>6</cp:revision>
  <dcterms:created xsi:type="dcterms:W3CDTF">2024-10-03T10:54:07Z</dcterms:created>
  <dcterms:modified xsi:type="dcterms:W3CDTF">2024-10-04T12:13:02Z</dcterms:modified>
</cp:coreProperties>
</file>