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25"/>
  </p:notesMasterIdLst>
  <p:handoutMasterIdLst>
    <p:handoutMasterId r:id="rId26"/>
  </p:handoutMasterIdLst>
  <p:sldIdLst>
    <p:sldId id="446" r:id="rId5"/>
    <p:sldId id="454" r:id="rId6"/>
    <p:sldId id="451" r:id="rId7"/>
    <p:sldId id="477" r:id="rId8"/>
    <p:sldId id="452" r:id="rId9"/>
    <p:sldId id="478" r:id="rId10"/>
    <p:sldId id="470" r:id="rId11"/>
    <p:sldId id="471" r:id="rId12"/>
    <p:sldId id="489" r:id="rId13"/>
    <p:sldId id="490" r:id="rId14"/>
    <p:sldId id="491" r:id="rId15"/>
    <p:sldId id="492" r:id="rId16"/>
    <p:sldId id="487" r:id="rId17"/>
    <p:sldId id="442" r:id="rId18"/>
    <p:sldId id="476" r:id="rId19"/>
    <p:sldId id="488" r:id="rId20"/>
    <p:sldId id="483" r:id="rId21"/>
    <p:sldId id="484" r:id="rId22"/>
    <p:sldId id="485" r:id="rId23"/>
    <p:sldId id="486" r:id="rId24"/>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orient="horz" pos="1312" userDrawn="1">
          <p15:clr>
            <a:srgbClr val="A4A3A4"/>
          </p15:clr>
        </p15:guide>
        <p15:guide id="3" orient="horz" pos="4590" userDrawn="1">
          <p15:clr>
            <a:srgbClr val="A4A3A4"/>
          </p15:clr>
        </p15:guide>
        <p15:guide id="4" pos="6897" userDrawn="1">
          <p15:clr>
            <a:srgbClr val="A4A3A4"/>
          </p15:clr>
        </p15:guide>
        <p15:guide id="5" pos="379" userDrawn="1">
          <p15:clr>
            <a:srgbClr val="A4A3A4"/>
          </p15:clr>
        </p15:guide>
        <p15:guide id="6" orient="horz" pos="4107" userDrawn="1">
          <p15:clr>
            <a:srgbClr val="A4A3A4"/>
          </p15:clr>
        </p15:guide>
        <p15:guide id="7" orient="horz" pos="4088" userDrawn="1">
          <p15:clr>
            <a:srgbClr val="A4A3A4"/>
          </p15:clr>
        </p15:guide>
        <p15:guide id="8" orient="horz" pos="1027" userDrawn="1">
          <p15:clr>
            <a:srgbClr val="A4A3A4"/>
          </p15:clr>
        </p15:guide>
        <p15:guide id="9" pos="7308" userDrawn="1">
          <p15:clr>
            <a:srgbClr val="A4A3A4"/>
          </p15:clr>
        </p15:guide>
        <p15:guide id="10" pos="675" userDrawn="1">
          <p15:clr>
            <a:srgbClr val="A4A3A4"/>
          </p15:clr>
        </p15:guide>
        <p15:guide id="11" pos="3989" userDrawn="1">
          <p15:clr>
            <a:srgbClr val="A4A3A4"/>
          </p15:clr>
        </p15:guide>
        <p15:guide id="12" pos="38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XON" initials="axon" lastIdx="17" clrIdx="0"/>
  <p:cmAuthor id="2" name="Robert Holme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C6AB2"/>
    <a:srgbClr val="D8ECFA"/>
    <a:srgbClr val="009DFF"/>
    <a:srgbClr val="CDD2DC"/>
    <a:srgbClr val="29235C"/>
    <a:srgbClr val="ACA55E"/>
    <a:srgbClr val="325C91"/>
    <a:srgbClr val="9B5FA3"/>
    <a:srgbClr val="00A3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D9912-1DC8-9560-C83E-553A2868CD2E}" v="22" dt="2024-10-03T16:01:07.834"/>
    <p1510:client id="{B083B6FB-2026-45E4-5094-1024172265A3}" v="156" dt="2024-10-03T15:46:58.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3" autoAdjust="0"/>
    <p:restoredTop sz="80460" autoAdjust="0"/>
  </p:normalViewPr>
  <p:slideViewPr>
    <p:cSldViewPr snapToGrid="0" snapToObjects="1">
      <p:cViewPr varScale="1">
        <p:scale>
          <a:sx n="128" d="100"/>
          <a:sy n="128" d="100"/>
        </p:scale>
        <p:origin x="1464" y="102"/>
      </p:cViewPr>
      <p:guideLst>
        <p:guide orient="horz" pos="3997"/>
        <p:guide orient="horz" pos="1312"/>
        <p:guide orient="horz" pos="4590"/>
        <p:guide pos="6897"/>
        <p:guide pos="379"/>
        <p:guide orient="horz" pos="4107"/>
        <p:guide orient="horz" pos="4088"/>
        <p:guide orient="horz" pos="1027"/>
        <p:guide pos="7308"/>
        <p:guide pos="675"/>
        <p:guide pos="3989"/>
        <p:guide pos="3849"/>
      </p:guideLst>
    </p:cSldViewPr>
  </p:slideViewPr>
  <p:notesTextViewPr>
    <p:cViewPr>
      <p:scale>
        <a:sx n="100" d="100"/>
        <a:sy n="100" d="100"/>
      </p:scale>
      <p:origin x="0" y="0"/>
    </p:cViewPr>
  </p:notesTextViewPr>
  <p:sorterViewPr>
    <p:cViewPr varScale="1">
      <p:scale>
        <a:sx n="1" d="1"/>
        <a:sy n="1" d="1"/>
      </p:scale>
      <p:origin x="0" y="-3076"/>
    </p:cViewPr>
  </p:sorterViewPr>
  <p:notesViewPr>
    <p:cSldViewPr snapToGrid="0" snapToObjects="1">
      <p:cViewPr varScale="1">
        <p:scale>
          <a:sx n="99" d="100"/>
          <a:sy n="99" d="100"/>
        </p:scale>
        <p:origin x="295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MIRABILE Luca (JRC-PETTEN)" userId="S::luca.ammirabile@ec.europa.eu::f756e02d-1ca6-4e81-9ad3-408cd0c622ff" providerId="AD" clId="Web-{B083B6FB-2026-45E4-5094-1024172265A3}"/>
    <pc:docChg chg="modSld">
      <pc:chgData name="AMMIRABILE Luca (JRC-PETTEN)" userId="S::luca.ammirabile@ec.europa.eu::f756e02d-1ca6-4e81-9ad3-408cd0c622ff" providerId="AD" clId="Web-{B083B6FB-2026-45E4-5094-1024172265A3}" dt="2024-10-03T15:46:58.146" v="121" actId="20577"/>
      <pc:docMkLst>
        <pc:docMk/>
      </pc:docMkLst>
      <pc:sldChg chg="modSp">
        <pc:chgData name="AMMIRABILE Luca (JRC-PETTEN)" userId="S::luca.ammirabile@ec.europa.eu::f756e02d-1ca6-4e81-9ad3-408cd0c622ff" providerId="AD" clId="Web-{B083B6FB-2026-45E4-5094-1024172265A3}" dt="2024-10-03T15:23:01.339" v="48" actId="1076"/>
        <pc:sldMkLst>
          <pc:docMk/>
          <pc:sldMk cId="544958501" sldId="451"/>
        </pc:sldMkLst>
        <pc:spChg chg="mod">
          <ac:chgData name="AMMIRABILE Luca (JRC-PETTEN)" userId="S::luca.ammirabile@ec.europa.eu::f756e02d-1ca6-4e81-9ad3-408cd0c622ff" providerId="AD" clId="Web-{B083B6FB-2026-45E4-5094-1024172265A3}" dt="2024-10-03T15:23:01.339" v="48" actId="1076"/>
          <ac:spMkLst>
            <pc:docMk/>
            <pc:sldMk cId="544958501" sldId="451"/>
            <ac:spMk id="3" creationId="{00000000-0000-0000-0000-000000000000}"/>
          </ac:spMkLst>
        </pc:spChg>
        <pc:spChg chg="mod">
          <ac:chgData name="AMMIRABILE Luca (JRC-PETTEN)" userId="S::luca.ammirabile@ec.europa.eu::f756e02d-1ca6-4e81-9ad3-408cd0c622ff" providerId="AD" clId="Web-{B083B6FB-2026-45E4-5094-1024172265A3}" dt="2024-10-03T15:21:44.196" v="5" actId="20577"/>
          <ac:spMkLst>
            <pc:docMk/>
            <pc:sldMk cId="544958501" sldId="451"/>
            <ac:spMk id="5" creationId="{00000000-0000-0000-0000-000000000000}"/>
          </ac:spMkLst>
        </pc:spChg>
      </pc:sldChg>
      <pc:sldChg chg="modSp">
        <pc:chgData name="AMMIRABILE Luca (JRC-PETTEN)" userId="S::luca.ammirabile@ec.europa.eu::f756e02d-1ca6-4e81-9ad3-408cd0c622ff" providerId="AD" clId="Web-{B083B6FB-2026-45E4-5094-1024172265A3}" dt="2024-10-03T15:24:01.856" v="55" actId="20577"/>
        <pc:sldMkLst>
          <pc:docMk/>
          <pc:sldMk cId="1925816838" sldId="452"/>
        </pc:sldMkLst>
        <pc:spChg chg="mod">
          <ac:chgData name="AMMIRABILE Luca (JRC-PETTEN)" userId="S::luca.ammirabile@ec.europa.eu::f756e02d-1ca6-4e81-9ad3-408cd0c622ff" providerId="AD" clId="Web-{B083B6FB-2026-45E4-5094-1024172265A3}" dt="2024-10-03T15:24:01.856" v="55" actId="20577"/>
          <ac:spMkLst>
            <pc:docMk/>
            <pc:sldMk cId="1925816838" sldId="452"/>
            <ac:spMk id="6" creationId="{395AC3F1-EA4E-DB4B-B8FD-9068058E3722}"/>
          </ac:spMkLst>
        </pc:spChg>
      </pc:sldChg>
      <pc:sldChg chg="modSp">
        <pc:chgData name="AMMIRABILE Luca (JRC-PETTEN)" userId="S::luca.ammirabile@ec.europa.eu::f756e02d-1ca6-4e81-9ad3-408cd0c622ff" providerId="AD" clId="Web-{B083B6FB-2026-45E4-5094-1024172265A3}" dt="2024-10-03T15:46:58.146" v="121" actId="20577"/>
        <pc:sldMkLst>
          <pc:docMk/>
          <pc:sldMk cId="536526943" sldId="471"/>
        </pc:sldMkLst>
        <pc:spChg chg="mod">
          <ac:chgData name="AMMIRABILE Luca (JRC-PETTEN)" userId="S::luca.ammirabile@ec.europa.eu::f756e02d-1ca6-4e81-9ad3-408cd0c622ff" providerId="AD" clId="Web-{B083B6FB-2026-45E4-5094-1024172265A3}" dt="2024-10-03T15:46:58.146" v="121" actId="20577"/>
          <ac:spMkLst>
            <pc:docMk/>
            <pc:sldMk cId="536526943" sldId="471"/>
            <ac:spMk id="6" creationId="{00000000-0000-0000-0000-000000000000}"/>
          </ac:spMkLst>
        </pc:spChg>
      </pc:sldChg>
      <pc:sldChg chg="modSp modNotes">
        <pc:chgData name="AMMIRABILE Luca (JRC-PETTEN)" userId="S::luca.ammirabile@ec.europa.eu::f756e02d-1ca6-4e81-9ad3-408cd0c622ff" providerId="AD" clId="Web-{B083B6FB-2026-45E4-5094-1024172265A3}" dt="2024-10-03T15:37:46.911" v="114" actId="14100"/>
        <pc:sldMkLst>
          <pc:docMk/>
          <pc:sldMk cId="576704895" sldId="487"/>
        </pc:sldMkLst>
        <pc:spChg chg="mod">
          <ac:chgData name="AMMIRABILE Luca (JRC-PETTEN)" userId="S::luca.ammirabile@ec.europa.eu::f756e02d-1ca6-4e81-9ad3-408cd0c622ff" providerId="AD" clId="Web-{B083B6FB-2026-45E4-5094-1024172265A3}" dt="2024-10-03T15:37:46.911" v="114" actId="14100"/>
          <ac:spMkLst>
            <pc:docMk/>
            <pc:sldMk cId="576704895" sldId="487"/>
            <ac:spMk id="5" creationId="{7F599D68-4C97-46F5-A3DF-6B664B6E632D}"/>
          </ac:spMkLst>
        </pc:spChg>
      </pc:sldChg>
      <pc:sldChg chg="modSp">
        <pc:chgData name="AMMIRABILE Luca (JRC-PETTEN)" userId="S::luca.ammirabile@ec.europa.eu::f756e02d-1ca6-4e81-9ad3-408cd0c622ff" providerId="AD" clId="Web-{B083B6FB-2026-45E4-5094-1024172265A3}" dt="2024-10-03T15:44:25.345" v="118"/>
        <pc:sldMkLst>
          <pc:docMk/>
          <pc:sldMk cId="1973309874" sldId="489"/>
        </pc:sldMkLst>
        <pc:graphicFrameChg chg="mod modGraphic">
          <ac:chgData name="AMMIRABILE Luca (JRC-PETTEN)" userId="S::luca.ammirabile@ec.europa.eu::f756e02d-1ca6-4e81-9ad3-408cd0c622ff" providerId="AD" clId="Web-{B083B6FB-2026-45E4-5094-1024172265A3}" dt="2024-10-03T15:44:25.345" v="118"/>
          <ac:graphicFrameMkLst>
            <pc:docMk/>
            <pc:sldMk cId="1973309874" sldId="489"/>
            <ac:graphicFrameMk id="6" creationId="{00000000-0000-0000-0000-000000000000}"/>
          </ac:graphicFrameMkLst>
        </pc:graphicFrameChg>
      </pc:sldChg>
    </pc:docChg>
  </pc:docChgLst>
  <pc:docChgLst>
    <pc:chgData name="RENDA Guido (JRC-ISPRA)" userId="S::guido.renda@ec.europa.eu::26ba9b16-5d9c-4610-8b0f-b937a225ff3f" providerId="AD" clId="Web-{BB69671C-3153-EEF7-5CB2-7F3C952FA517}"/>
    <pc:docChg chg="modSld">
      <pc:chgData name="RENDA Guido (JRC-ISPRA)" userId="S::guido.renda@ec.europa.eu::26ba9b16-5d9c-4610-8b0f-b937a225ff3f" providerId="AD" clId="Web-{BB69671C-3153-EEF7-5CB2-7F3C952FA517}" dt="2024-02-13T17:22:05.977" v="7" actId="20577"/>
      <pc:docMkLst>
        <pc:docMk/>
      </pc:docMkLst>
      <pc:sldChg chg="modSp">
        <pc:chgData name="RENDA Guido (JRC-ISPRA)" userId="S::guido.renda@ec.europa.eu::26ba9b16-5d9c-4610-8b0f-b937a225ff3f" providerId="AD" clId="Web-{BB69671C-3153-EEF7-5CB2-7F3C952FA517}" dt="2024-02-13T17:22:05.977" v="7" actId="20577"/>
        <pc:sldMkLst>
          <pc:docMk/>
          <pc:sldMk cId="544958501" sldId="451"/>
        </pc:sldMkLst>
        <pc:spChg chg="mod">
          <ac:chgData name="RENDA Guido (JRC-ISPRA)" userId="S::guido.renda@ec.europa.eu::26ba9b16-5d9c-4610-8b0f-b937a225ff3f" providerId="AD" clId="Web-{BB69671C-3153-EEF7-5CB2-7F3C952FA517}" dt="2024-02-13T17:22:05.977" v="7" actId="20577"/>
          <ac:spMkLst>
            <pc:docMk/>
            <pc:sldMk cId="544958501" sldId="451"/>
            <ac:spMk id="2" creationId="{00000000-0000-0000-0000-000000000000}"/>
          </ac:spMkLst>
        </pc:spChg>
      </pc:sldChg>
    </pc:docChg>
  </pc:docChgLst>
  <pc:docChgLst>
    <pc:chgData name="AMMIRABILE Luca (JRC-PETTEN)" userId="S::luca.ammirabile@ec.europa.eu::f756e02d-1ca6-4e81-9ad3-408cd0c622ff" providerId="AD" clId="Web-{A0BD9912-1DC8-9560-C83E-553A2868CD2E}"/>
    <pc:docChg chg="modSld">
      <pc:chgData name="AMMIRABILE Luca (JRC-PETTEN)" userId="S::luca.ammirabile@ec.europa.eu::f756e02d-1ca6-4e81-9ad3-408cd0c622ff" providerId="AD" clId="Web-{A0BD9912-1DC8-9560-C83E-553A2868CD2E}" dt="2024-10-03T16:01:06.724" v="20" actId="20577"/>
      <pc:docMkLst>
        <pc:docMk/>
      </pc:docMkLst>
      <pc:sldChg chg="modSp">
        <pc:chgData name="AMMIRABILE Luca (JRC-PETTEN)" userId="S::luca.ammirabile@ec.europa.eu::f756e02d-1ca6-4e81-9ad3-408cd0c622ff" providerId="AD" clId="Web-{A0BD9912-1DC8-9560-C83E-553A2868CD2E}" dt="2024-10-03T15:49:39.437" v="7" actId="1076"/>
        <pc:sldMkLst>
          <pc:docMk/>
          <pc:sldMk cId="1639172754" sldId="470"/>
        </pc:sldMkLst>
        <pc:picChg chg="mod modCrop">
          <ac:chgData name="AMMIRABILE Luca (JRC-PETTEN)" userId="S::luca.ammirabile@ec.europa.eu::f756e02d-1ca6-4e81-9ad3-408cd0c622ff" providerId="AD" clId="Web-{A0BD9912-1DC8-9560-C83E-553A2868CD2E}" dt="2024-10-03T15:49:39.437" v="7" actId="1076"/>
          <ac:picMkLst>
            <pc:docMk/>
            <pc:sldMk cId="1639172754" sldId="470"/>
            <ac:picMk id="13" creationId="{00000000-0000-0000-0000-000000000000}"/>
          </ac:picMkLst>
        </pc:picChg>
      </pc:sldChg>
      <pc:sldChg chg="modSp">
        <pc:chgData name="AMMIRABILE Luca (JRC-PETTEN)" userId="S::luca.ammirabile@ec.europa.eu::f756e02d-1ca6-4e81-9ad3-408cd0c622ff" providerId="AD" clId="Web-{A0BD9912-1DC8-9560-C83E-553A2868CD2E}" dt="2024-10-03T16:01:06.724" v="20" actId="20577"/>
        <pc:sldMkLst>
          <pc:docMk/>
          <pc:sldMk cId="576704895" sldId="487"/>
        </pc:sldMkLst>
        <pc:spChg chg="mod">
          <ac:chgData name="AMMIRABILE Luca (JRC-PETTEN)" userId="S::luca.ammirabile@ec.europa.eu::f756e02d-1ca6-4e81-9ad3-408cd0c622ff" providerId="AD" clId="Web-{A0BD9912-1DC8-9560-C83E-553A2868CD2E}" dt="2024-10-03T16:01:06.724" v="20" actId="20577"/>
          <ac:spMkLst>
            <pc:docMk/>
            <pc:sldMk cId="576704895" sldId="487"/>
            <ac:spMk id="2" creationId="{00000000-0000-0000-0000-000000000000}"/>
          </ac:spMkLst>
        </pc:spChg>
        <pc:spChg chg="mod">
          <ac:chgData name="AMMIRABILE Luca (JRC-PETTEN)" userId="S::luca.ammirabile@ec.europa.eu::f756e02d-1ca6-4e81-9ad3-408cd0c622ff" providerId="AD" clId="Web-{A0BD9912-1DC8-9560-C83E-553A2868CD2E}" dt="2024-10-03T15:59:37.628" v="14" actId="1076"/>
          <ac:spMkLst>
            <pc:docMk/>
            <pc:sldMk cId="576704895" sldId="487"/>
            <ac:spMk id="5" creationId="{7F599D68-4C97-46F5-A3DF-6B664B6E63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0B9315-F0A4-8F49-A340-A667943B071B}" type="datetimeFigureOut">
              <a:rPr lang="en-US" smtClean="0"/>
              <a:t>10/3/2024</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5D2EF-C1A8-5048-A062-84499E66EEB7}" type="slidenum">
              <a:rPr lang="en-US" smtClean="0"/>
              <a:t>‹#›</a:t>
            </a:fld>
            <a:endParaRPr lang="en-US"/>
          </a:p>
        </p:txBody>
      </p:sp>
    </p:spTree>
    <p:extLst>
      <p:ext uri="{BB962C8B-B14F-4D97-AF65-F5344CB8AC3E}">
        <p14:creationId xmlns:p14="http://schemas.microsoft.com/office/powerpoint/2010/main" val="1779827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25BF0-99D5-A14A-A890-9C9118160E46}" type="datetimeFigureOut">
              <a:rPr lang="en-US" smtClean="0"/>
              <a:t>10/3/2024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2C355-DF4A-5C4A-93E2-98DEE3C002D6}" type="slidenum">
              <a:rPr lang="en-US" smtClean="0"/>
              <a:t>‹#›</a:t>
            </a:fld>
            <a:endParaRPr lang="en-US"/>
          </a:p>
        </p:txBody>
      </p:sp>
    </p:spTree>
    <p:extLst>
      <p:ext uri="{BB962C8B-B14F-4D97-AF65-F5344CB8AC3E}">
        <p14:creationId xmlns:p14="http://schemas.microsoft.com/office/powerpoint/2010/main" val="19488970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A042C355-DF4A-5C4A-93E2-98DEE3C002D6}" type="slidenum">
              <a:rPr lang="en-US" smtClean="0"/>
              <a:t>1</a:t>
            </a:fld>
            <a:endParaRPr lang="en-US"/>
          </a:p>
        </p:txBody>
      </p:sp>
    </p:spTree>
    <p:extLst>
      <p:ext uri="{BB962C8B-B14F-4D97-AF65-F5344CB8AC3E}">
        <p14:creationId xmlns:p14="http://schemas.microsoft.com/office/powerpoint/2010/main" val="111251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full-scope assessment was beyond the objective of the study</a:t>
            </a:r>
          </a:p>
          <a:p>
            <a:endParaRPr lang="en-US" dirty="0"/>
          </a:p>
          <a:p>
            <a:r>
              <a:rPr lang="en-US" dirty="0"/>
              <a:t>The 3S descriptions address the identification of the key aspects needed to identify the interfaces between safety, security and safeguards</a:t>
            </a:r>
          </a:p>
          <a:p>
            <a:endParaRPr lang="en-US" dirty="0"/>
          </a:p>
          <a:p>
            <a:r>
              <a:rPr lang="en-US" dirty="0"/>
              <a:t>Open literature survey of pebble-bed VHTR reactors safety, security and safeguards formed the basis for a tailoring to the GPBR-200 design features. </a:t>
            </a:r>
          </a:p>
          <a:p>
            <a:endParaRPr lang="en-US" dirty="0"/>
          </a:p>
          <a:p>
            <a:r>
              <a:rPr lang="en-US" dirty="0"/>
              <a:t>Past Safety and PR&amp;PP assessments of the GIF VHTR system were also leveraged</a:t>
            </a:r>
          </a:p>
          <a:p>
            <a:endParaRPr lang="it-IT" dirty="0"/>
          </a:p>
        </p:txBody>
      </p:sp>
      <p:sp>
        <p:nvSpPr>
          <p:cNvPr id="4" name="Slide Number Placeholder 3"/>
          <p:cNvSpPr>
            <a:spLocks noGrp="1"/>
          </p:cNvSpPr>
          <p:nvPr>
            <p:ph type="sldNum" sz="quarter" idx="10"/>
          </p:nvPr>
        </p:nvSpPr>
        <p:spPr/>
        <p:txBody>
          <a:bodyPr/>
          <a:lstStyle/>
          <a:p>
            <a:fld id="{A042C355-DF4A-5C4A-93E2-98DEE3C002D6}" type="slidenum">
              <a:rPr lang="en-US" smtClean="0"/>
              <a:t>7</a:t>
            </a:fld>
            <a:endParaRPr lang="en-US"/>
          </a:p>
        </p:txBody>
      </p:sp>
    </p:spTree>
    <p:extLst>
      <p:ext uri="{BB962C8B-B14F-4D97-AF65-F5344CB8AC3E}">
        <p14:creationId xmlns:p14="http://schemas.microsoft.com/office/powerpoint/2010/main" val="337658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A042C355-DF4A-5C4A-93E2-98DEE3C002D6}" type="slidenum">
              <a:rPr lang="en-US" smtClean="0"/>
              <a:t>9</a:t>
            </a:fld>
            <a:endParaRPr lang="en-US"/>
          </a:p>
        </p:txBody>
      </p:sp>
    </p:spTree>
    <p:extLst>
      <p:ext uri="{BB962C8B-B14F-4D97-AF65-F5344CB8AC3E}">
        <p14:creationId xmlns:p14="http://schemas.microsoft.com/office/powerpoint/2010/main" val="365125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A042C355-DF4A-5C4A-93E2-98DEE3C002D6}" type="slidenum">
              <a:rPr lang="en-US" smtClean="0"/>
              <a:t>10</a:t>
            </a:fld>
            <a:endParaRPr lang="en-US"/>
          </a:p>
        </p:txBody>
      </p:sp>
    </p:spTree>
    <p:extLst>
      <p:ext uri="{BB962C8B-B14F-4D97-AF65-F5344CB8AC3E}">
        <p14:creationId xmlns:p14="http://schemas.microsoft.com/office/powerpoint/2010/main" val="324596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A042C355-DF4A-5C4A-93E2-98DEE3C002D6}" type="slidenum">
              <a:rPr lang="en-US" smtClean="0"/>
              <a:t>11</a:t>
            </a:fld>
            <a:endParaRPr lang="en-US"/>
          </a:p>
        </p:txBody>
      </p:sp>
    </p:spTree>
    <p:extLst>
      <p:ext uri="{BB962C8B-B14F-4D97-AF65-F5344CB8AC3E}">
        <p14:creationId xmlns:p14="http://schemas.microsoft.com/office/powerpoint/2010/main" val="393182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A042C355-DF4A-5C4A-93E2-98DEE3C002D6}" type="slidenum">
              <a:rPr lang="en-US" smtClean="0"/>
              <a:t>12</a:t>
            </a:fld>
            <a:endParaRPr lang="en-US"/>
          </a:p>
        </p:txBody>
      </p:sp>
    </p:spTree>
    <p:extLst>
      <p:ext uri="{BB962C8B-B14F-4D97-AF65-F5344CB8AC3E}">
        <p14:creationId xmlns:p14="http://schemas.microsoft.com/office/powerpoint/2010/main" val="82808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3x2S</a:t>
            </a:r>
            <a:r>
              <a:rPr lang="en-US" dirty="0"/>
              <a:t>, potentially allowing the industry to profit from the window of opportunity represented by AMRs</a:t>
            </a:r>
          </a:p>
          <a:p>
            <a:r>
              <a:rPr lang="en-US" dirty="0"/>
              <a:t>AMRs provide opportunities to take a more integrated approach to the design of 3S systems: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042C355-DF4A-5C4A-93E2-98DEE3C002D6}" type="slidenum">
              <a:rPr lang="en-US" smtClean="0"/>
              <a:t>13</a:t>
            </a:fld>
            <a:endParaRPr lang="en-US"/>
          </a:p>
        </p:txBody>
      </p:sp>
    </p:spTree>
    <p:extLst>
      <p:ext uri="{BB962C8B-B14F-4D97-AF65-F5344CB8AC3E}">
        <p14:creationId xmlns:p14="http://schemas.microsoft.com/office/powerpoint/2010/main" val="304299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A042C355-DF4A-5C4A-93E2-98DEE3C002D6}" type="slidenum">
              <a:rPr lang="en-US" smtClean="0"/>
              <a:t>20</a:t>
            </a:fld>
            <a:endParaRPr lang="en-US"/>
          </a:p>
        </p:txBody>
      </p:sp>
    </p:spTree>
    <p:extLst>
      <p:ext uri="{BB962C8B-B14F-4D97-AF65-F5344CB8AC3E}">
        <p14:creationId xmlns:p14="http://schemas.microsoft.com/office/powerpoint/2010/main" val="2582860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_v3">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8875881" y="5492972"/>
            <a:ext cx="2356800" cy="835248"/>
          </a:xfrm>
        </p:spPr>
        <p:txBody>
          <a:bodyPr tIns="0" rIns="0" bIns="0">
            <a:noAutofit/>
          </a:bodyPr>
          <a:lstStyle>
            <a:lvl1pPr marL="0" indent="0">
              <a:spcBef>
                <a:spcPts val="0"/>
              </a:spcBef>
              <a:buNone/>
              <a:defRPr sz="1400" baseline="0">
                <a:solidFill>
                  <a:schemeClr val="accent3"/>
                </a:solidFill>
                <a:latin typeface="Arial" panose="020B0604020202020204" pitchFamily="34" charset="0"/>
                <a:cs typeface="Arial" panose="020B0604020202020204" pitchFamily="34" charset="0"/>
              </a:defRPr>
            </a:lvl1pPr>
            <a:lvl2pPr>
              <a:defRPr sz="700"/>
            </a:lvl2pPr>
            <a:lvl3pPr>
              <a:defRPr sz="700"/>
            </a:lvl3pPr>
            <a:lvl4pPr>
              <a:defRPr sz="700"/>
            </a:lvl4pPr>
            <a:lvl5pPr>
              <a:defRPr sz="700"/>
            </a:lvl5pPr>
          </a:lstStyle>
          <a:p>
            <a:pPr lvl="0"/>
            <a:r>
              <a:rPr lang="en-US" dirty="0"/>
              <a:t>Click to edit text</a:t>
            </a:r>
          </a:p>
        </p:txBody>
      </p:sp>
      <p:sp>
        <p:nvSpPr>
          <p:cNvPr id="2" name="Title 1"/>
          <p:cNvSpPr>
            <a:spLocks noGrp="1"/>
          </p:cNvSpPr>
          <p:nvPr>
            <p:ph type="ctrTitle" hasCustomPrompt="1"/>
          </p:nvPr>
        </p:nvSpPr>
        <p:spPr>
          <a:xfrm>
            <a:off x="3090328" y="3089449"/>
            <a:ext cx="5907676" cy="1320864"/>
          </a:xfrm>
        </p:spPr>
        <p:txBody>
          <a:bodyPr lIns="0" anchor="t" anchorCtr="0">
            <a:normAutofit/>
          </a:bodyPr>
          <a:lstStyle>
            <a:lvl1pPr marL="0" indent="0" algn="l">
              <a:defRPr sz="4000" b="1" i="0" baseline="0">
                <a:solidFill>
                  <a:schemeClr val="tx1"/>
                </a:solidFill>
                <a:latin typeface="Arial" panose="020B0604020202020204" pitchFamily="34" charset="0"/>
                <a:cs typeface="Arial" panose="020B0604020202020204" pitchFamily="34" charset="0"/>
              </a:defRPr>
            </a:lvl1pPr>
          </a:lstStyle>
          <a:p>
            <a:r>
              <a:rPr lang="en-US" dirty="0"/>
              <a:t>Click to edit title</a:t>
            </a:r>
          </a:p>
        </p:txBody>
      </p:sp>
      <p:pic>
        <p:nvPicPr>
          <p:cNvPr id="6" name="Picture 5">
            <a:extLst>
              <a:ext uri="{FF2B5EF4-FFF2-40B4-BE49-F238E27FC236}">
                <a16:creationId xmlns:a16="http://schemas.microsoft.com/office/drawing/2014/main" id="{8FDA7B25-797B-2041-B07D-71E90E674B8B}"/>
              </a:ext>
            </a:extLst>
          </p:cNvPr>
          <p:cNvPicPr>
            <a:picLocks noChangeAspect="1"/>
          </p:cNvPicPr>
          <p:nvPr userDrawn="1"/>
        </p:nvPicPr>
        <p:blipFill rotWithShape="1">
          <a:blip r:embed="rId2">
            <a:alphaModFix amt="50000"/>
          </a:blip>
          <a:srcRect l="11087" t="1446" b="7418"/>
          <a:stretch/>
        </p:blipFill>
        <p:spPr>
          <a:xfrm>
            <a:off x="0" y="0"/>
            <a:ext cx="5248601" cy="6858000"/>
          </a:xfrm>
          <a:prstGeom prst="rect">
            <a:avLst/>
          </a:prstGeom>
        </p:spPr>
      </p:pic>
      <p:pic>
        <p:nvPicPr>
          <p:cNvPr id="4" name="Picture 3">
            <a:extLst>
              <a:ext uri="{FF2B5EF4-FFF2-40B4-BE49-F238E27FC236}">
                <a16:creationId xmlns:a16="http://schemas.microsoft.com/office/drawing/2014/main" id="{C78471A2-9FAA-AF4A-A450-AEDA8E64E4BA}"/>
              </a:ext>
            </a:extLst>
          </p:cNvPr>
          <p:cNvPicPr>
            <a:picLocks noChangeAspect="1"/>
          </p:cNvPicPr>
          <p:nvPr userDrawn="1"/>
        </p:nvPicPr>
        <p:blipFill>
          <a:blip r:embed="rId3"/>
          <a:stretch>
            <a:fillRect/>
          </a:stretch>
        </p:blipFill>
        <p:spPr>
          <a:xfrm>
            <a:off x="7594333" y="191035"/>
            <a:ext cx="3986396" cy="1317739"/>
          </a:xfrm>
          <a:prstGeom prst="rect">
            <a:avLst/>
          </a:prstGeom>
        </p:spPr>
      </p:pic>
    </p:spTree>
    <p:extLst>
      <p:ext uri="{BB962C8B-B14F-4D97-AF65-F5344CB8AC3E}">
        <p14:creationId xmlns:p14="http://schemas.microsoft.com/office/powerpoint/2010/main" val="256194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vider_v3">
    <p:bg>
      <p:bgRef idx="1001">
        <a:schemeClr val="bg2"/>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0E2687-0EB1-974D-83B9-1B240669FC01}"/>
              </a:ext>
            </a:extLst>
          </p:cNvPr>
          <p:cNvSpPr>
            <a:spLocks noGrp="1"/>
          </p:cNvSpPr>
          <p:nvPr>
            <p:ph type="body" sz="quarter" idx="10" hasCustomPrompt="1"/>
          </p:nvPr>
        </p:nvSpPr>
        <p:spPr>
          <a:xfrm>
            <a:off x="3572993" y="2882322"/>
            <a:ext cx="5350092" cy="1422625"/>
          </a:xfrm>
        </p:spPr>
        <p:txBody>
          <a:bodyPr>
            <a:normAutofit/>
          </a:bodyPr>
          <a:lstStyle>
            <a:lvl1pPr marL="0" indent="0">
              <a:buNone/>
              <a:defRPr sz="3200" b="1" i="0" baseline="0">
                <a:solidFill>
                  <a:schemeClr val="tx1"/>
                </a:solidFill>
                <a:latin typeface=""/>
                <a:cs typeface="Calibri" panose="020F0502020204030204" pitchFamily="34" charset="0"/>
              </a:defRPr>
            </a:lvl1pPr>
          </a:lstStyle>
          <a:p>
            <a:pPr lvl="0"/>
            <a:r>
              <a:rPr lang="en-GB" dirty="0"/>
              <a:t>Click to edit divider slide header</a:t>
            </a:r>
          </a:p>
        </p:txBody>
      </p:sp>
      <p:pic>
        <p:nvPicPr>
          <p:cNvPr id="7" name="Picture 6">
            <a:extLst>
              <a:ext uri="{FF2B5EF4-FFF2-40B4-BE49-F238E27FC236}">
                <a16:creationId xmlns:a16="http://schemas.microsoft.com/office/drawing/2014/main" id="{E017CD5C-0D81-2341-B74E-05C28F0B7747}"/>
              </a:ext>
            </a:extLst>
          </p:cNvPr>
          <p:cNvPicPr>
            <a:picLocks noChangeAspect="1"/>
          </p:cNvPicPr>
          <p:nvPr userDrawn="1"/>
        </p:nvPicPr>
        <p:blipFill rotWithShape="1">
          <a:blip r:embed="rId2">
            <a:alphaModFix amt="35000"/>
          </a:blip>
          <a:srcRect l="4753" t="5304" b="3867"/>
          <a:stretch/>
        </p:blipFill>
        <p:spPr>
          <a:xfrm>
            <a:off x="0" y="-1"/>
            <a:ext cx="5693869" cy="6858001"/>
          </a:xfrm>
          <a:prstGeom prst="rect">
            <a:avLst/>
          </a:prstGeom>
        </p:spPr>
      </p:pic>
      <p:pic>
        <p:nvPicPr>
          <p:cNvPr id="3" name="Picture 2">
            <a:extLst>
              <a:ext uri="{FF2B5EF4-FFF2-40B4-BE49-F238E27FC236}">
                <a16:creationId xmlns:a16="http://schemas.microsoft.com/office/drawing/2014/main" id="{5E677E3C-B09D-4F4F-A5AB-2BA687B678D5}"/>
              </a:ext>
            </a:extLst>
          </p:cNvPr>
          <p:cNvPicPr>
            <a:picLocks noChangeAspect="1"/>
          </p:cNvPicPr>
          <p:nvPr userDrawn="1"/>
        </p:nvPicPr>
        <p:blipFill>
          <a:blip r:embed="rId3"/>
          <a:stretch>
            <a:fillRect/>
          </a:stretch>
        </p:blipFill>
        <p:spPr>
          <a:xfrm>
            <a:off x="8635105" y="441291"/>
            <a:ext cx="2974499" cy="983247"/>
          </a:xfrm>
          <a:prstGeom prst="rect">
            <a:avLst/>
          </a:prstGeom>
        </p:spPr>
      </p:pic>
    </p:spTree>
    <p:extLst>
      <p:ext uri="{BB962C8B-B14F-4D97-AF65-F5344CB8AC3E}">
        <p14:creationId xmlns:p14="http://schemas.microsoft.com/office/powerpoint/2010/main" val="235749151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4381" y="594360"/>
            <a:ext cx="10828018" cy="823276"/>
          </a:xfrm>
        </p:spPr>
        <p:txBody>
          <a:bodyPr>
            <a:normAutofit/>
          </a:bodyPr>
          <a:lstStyle>
            <a:lvl1pPr>
              <a:defRPr sz="2800" b="1" i="0" baseline="0">
                <a:solidFill>
                  <a:schemeClr val="tx1"/>
                </a:solidFill>
                <a:latin typeface="Arial" panose="020B0604020202020204" pitchFamily="34" charset="0"/>
                <a:cs typeface="Arial" panose="020B0604020202020204" pitchFamily="34" charset="0"/>
              </a:defRPr>
            </a:lvl1pPr>
          </a:lstStyle>
          <a:p>
            <a:r>
              <a:rPr lang="en-GB" dirty="0"/>
              <a:t>Click to edit title</a:t>
            </a:r>
            <a:endParaRPr lang="en-US" dirty="0"/>
          </a:p>
        </p:txBody>
      </p:sp>
      <p:sp>
        <p:nvSpPr>
          <p:cNvPr id="5" name="Text Placeholder 4"/>
          <p:cNvSpPr>
            <a:spLocks noGrp="1"/>
          </p:cNvSpPr>
          <p:nvPr>
            <p:ph type="body" sz="quarter" idx="12" hasCustomPrompt="1"/>
          </p:nvPr>
        </p:nvSpPr>
        <p:spPr>
          <a:xfrm>
            <a:off x="754381" y="1942671"/>
            <a:ext cx="10828018" cy="3555159"/>
          </a:xfrm>
        </p:spPr>
        <p:txBody>
          <a:bodyPr>
            <a:normAutofit/>
          </a:bodyPr>
          <a:lstStyle>
            <a:lvl1pPr marL="285750" indent="-285750">
              <a:spcBef>
                <a:spcPts val="0"/>
              </a:spcBef>
              <a:spcAft>
                <a:spcPts val="400"/>
              </a:spcAft>
              <a:buFont typeface="Arial" panose="020B0604020202020204" pitchFamily="34" charset="0"/>
              <a:buChar char="•"/>
              <a:tabLst>
                <a:tab pos="4486275" algn="l"/>
              </a:tabLst>
              <a:defRPr sz="2000" baseline="0">
                <a:solidFill>
                  <a:schemeClr val="accent2"/>
                </a:solidFill>
                <a:latin typeface="Arial" panose="020B0604020202020204" pitchFamily="34" charset="0"/>
                <a:cs typeface="Arial" panose="020B0604020202020204" pitchFamily="34" charset="0"/>
              </a:defRPr>
            </a:lvl1pPr>
            <a:lvl2pPr>
              <a:spcAft>
                <a:spcPts val="400"/>
              </a:spcAft>
              <a:defRPr sz="2000">
                <a:solidFill>
                  <a:schemeClr val="accent2"/>
                </a:solidFill>
                <a:latin typeface="Arial" panose="020B0604020202020204" pitchFamily="34" charset="0"/>
                <a:cs typeface="Arial" panose="020B0604020202020204" pitchFamily="34" charset="0"/>
              </a:defRPr>
            </a:lvl2pPr>
            <a:lvl3pPr>
              <a:spcAft>
                <a:spcPts val="400"/>
              </a:spcAft>
              <a:defRPr sz="1800">
                <a:solidFill>
                  <a:schemeClr val="accent2"/>
                </a:solidFill>
                <a:latin typeface="Arial" panose="020B0604020202020204" pitchFamily="34" charset="0"/>
                <a:cs typeface="Arial" panose="020B0604020202020204" pitchFamily="34" charset="0"/>
              </a:defRPr>
            </a:lvl3pPr>
            <a:lvl4pPr>
              <a:spcAft>
                <a:spcPts val="400"/>
              </a:spcAft>
              <a:defRPr sz="1600">
                <a:solidFill>
                  <a:schemeClr val="accent2"/>
                </a:solidFill>
                <a:latin typeface="Arial" panose="020B0604020202020204" pitchFamily="34" charset="0"/>
                <a:cs typeface="Arial" panose="020B0604020202020204" pitchFamily="34" charset="0"/>
              </a:defRPr>
            </a:lvl4pPr>
            <a:lvl5pPr>
              <a:spcAft>
                <a:spcPts val="400"/>
              </a:spcAft>
              <a:defRPr sz="1600">
                <a:solidFill>
                  <a:schemeClr val="accent2"/>
                </a:solidFill>
                <a:latin typeface="Arial" panose="020B0604020202020204" pitchFamily="34" charset="0"/>
                <a:cs typeface="Arial" panose="020B0604020202020204" pitchFamily="34" charset="0"/>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8" name="Subtitle 2">
            <a:extLst>
              <a:ext uri="{FF2B5EF4-FFF2-40B4-BE49-F238E27FC236}">
                <a16:creationId xmlns:a16="http://schemas.microsoft.com/office/drawing/2014/main" id="{64BB303C-512B-544C-8EB4-64A64EA2EFB1}"/>
              </a:ext>
            </a:extLst>
          </p:cNvPr>
          <p:cNvSpPr>
            <a:spLocks noGrp="1"/>
          </p:cNvSpPr>
          <p:nvPr>
            <p:ph type="subTitle" idx="1" hasCustomPrompt="1"/>
          </p:nvPr>
        </p:nvSpPr>
        <p:spPr>
          <a:xfrm>
            <a:off x="754381" y="1444947"/>
            <a:ext cx="10828018" cy="470413"/>
          </a:xfrm>
        </p:spPr>
        <p:txBody>
          <a:bodyPr lIns="0" anchor="t" anchorCtr="0">
            <a:normAutofit/>
          </a:bodyPr>
          <a:lstStyle>
            <a:lvl1pPr marL="0" indent="0" algn="l">
              <a:buNone/>
              <a:defRPr sz="2000" b="1" i="0" baseline="0">
                <a:solidFill>
                  <a:schemeClr val="accent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16" name="Slide Number Placeholder 3">
            <a:extLst>
              <a:ext uri="{FF2B5EF4-FFF2-40B4-BE49-F238E27FC236}">
                <a16:creationId xmlns:a16="http://schemas.microsoft.com/office/drawing/2014/main" id="{6383AEBA-0E9B-7E4F-BF4E-3CC49AEDAAF9}"/>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8" name="TextBox 7">
            <a:extLst>
              <a:ext uri="{FF2B5EF4-FFF2-40B4-BE49-F238E27FC236}">
                <a16:creationId xmlns:a16="http://schemas.microsoft.com/office/drawing/2014/main" id="{0A529512-72C4-A346-8D3F-E41FCC02B7BC}"/>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9" name="Picture 8">
            <a:extLst>
              <a:ext uri="{FF2B5EF4-FFF2-40B4-BE49-F238E27FC236}">
                <a16:creationId xmlns:a16="http://schemas.microsoft.com/office/drawing/2014/main" id="{624E7801-8710-2043-8DCC-0BD821106F17}"/>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38462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2046E70-7FE1-7847-92EF-3F6ADA4A1BD5}"/>
              </a:ext>
            </a:extLst>
          </p:cNvPr>
          <p:cNvSpPr>
            <a:spLocks noGrp="1"/>
          </p:cNvSpPr>
          <p:nvPr>
            <p:ph type="title" hasCustomPrompt="1"/>
          </p:nvPr>
        </p:nvSpPr>
        <p:spPr>
          <a:xfrm>
            <a:off x="754381" y="594360"/>
            <a:ext cx="10828019" cy="823278"/>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6" name="Text Placeholder 5">
            <a:extLst>
              <a:ext uri="{FF2B5EF4-FFF2-40B4-BE49-F238E27FC236}">
                <a16:creationId xmlns:a16="http://schemas.microsoft.com/office/drawing/2014/main" id="{E2CA5A81-320D-B349-9C9D-661FCA3CF02B}"/>
              </a:ext>
            </a:extLst>
          </p:cNvPr>
          <p:cNvSpPr>
            <a:spLocks noGrp="1"/>
          </p:cNvSpPr>
          <p:nvPr>
            <p:ph type="body" sz="quarter" idx="11" hasCustomPrompt="1"/>
          </p:nvPr>
        </p:nvSpPr>
        <p:spPr>
          <a:xfrm>
            <a:off x="754381" y="1638301"/>
            <a:ext cx="10828019" cy="3950970"/>
          </a:xfrm>
        </p:spPr>
        <p:txBody>
          <a:bodyPr/>
          <a:lstStyle>
            <a:lvl1pPr>
              <a:spcAft>
                <a:spcPts val="400"/>
              </a:spcAft>
              <a:defRPr baseline="0">
                <a:solidFill>
                  <a:schemeClr val="accent2"/>
                </a:solidFill>
                <a:latin typeface="Arial" panose="020B0604020202020204" pitchFamily="34" charset="0"/>
                <a:cs typeface="Arial" panose="020B0604020202020204" pitchFamily="34" charset="0"/>
              </a:defRPr>
            </a:lvl1pPr>
            <a:lvl2pPr>
              <a:spcAft>
                <a:spcPts val="400"/>
              </a:spcAft>
              <a:defRPr>
                <a:solidFill>
                  <a:schemeClr val="accent2"/>
                </a:solidFill>
                <a:latin typeface="Arial" panose="020B0604020202020204" pitchFamily="34" charset="0"/>
                <a:cs typeface="Arial" panose="020B0604020202020204" pitchFamily="34" charset="0"/>
              </a:defRPr>
            </a:lvl2pPr>
            <a:lvl3pPr>
              <a:spcAft>
                <a:spcPts val="400"/>
              </a:spcAft>
              <a:defRPr>
                <a:solidFill>
                  <a:schemeClr val="accent2"/>
                </a:solidFill>
                <a:latin typeface="Arial" panose="020B0604020202020204" pitchFamily="34" charset="0"/>
                <a:cs typeface="Arial" panose="020B0604020202020204" pitchFamily="34" charset="0"/>
              </a:defRPr>
            </a:lvl3pPr>
            <a:lvl4pPr>
              <a:spcAft>
                <a:spcPts val="400"/>
              </a:spcAft>
              <a:defRPr>
                <a:solidFill>
                  <a:schemeClr val="accent2"/>
                </a:solidFill>
                <a:latin typeface="Arial" panose="020B0604020202020204" pitchFamily="34" charset="0"/>
                <a:cs typeface="Arial" panose="020B0604020202020204" pitchFamily="34" charset="0"/>
              </a:defRPr>
            </a:lvl4pPr>
            <a:lvl5pPr>
              <a:spcAft>
                <a:spcPts val="400"/>
              </a:spcAft>
              <a:defRPr>
                <a:solidFill>
                  <a:schemeClr val="accent2"/>
                </a:solidFill>
                <a:latin typeface="Arial" panose="020B0604020202020204" pitchFamily="34" charset="0"/>
                <a:cs typeface="Arial" panose="020B0604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a:extLst>
              <a:ext uri="{FF2B5EF4-FFF2-40B4-BE49-F238E27FC236}">
                <a16:creationId xmlns:a16="http://schemas.microsoft.com/office/drawing/2014/main" id="{1281297C-4A31-6145-9264-0D3096F393A1}"/>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12" name="TextBox 11">
            <a:extLst>
              <a:ext uri="{FF2B5EF4-FFF2-40B4-BE49-F238E27FC236}">
                <a16:creationId xmlns:a16="http://schemas.microsoft.com/office/drawing/2014/main" id="{016928E3-7E05-4B43-BFE4-7AAE2E8DDC72}"/>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9" name="Picture 8">
            <a:extLst>
              <a:ext uri="{FF2B5EF4-FFF2-40B4-BE49-F238E27FC236}">
                <a16:creationId xmlns:a16="http://schemas.microsoft.com/office/drawing/2014/main" id="{8D42F01C-701F-9245-B11C-99A7A61891F2}"/>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244486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ullet poin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E26E87-279B-834C-9981-95684F877C1C}"/>
              </a:ext>
            </a:extLst>
          </p:cNvPr>
          <p:cNvSpPr>
            <a:spLocks noGrp="1"/>
          </p:cNvSpPr>
          <p:nvPr>
            <p:ph type="body" sz="quarter" idx="10" hasCustomPrompt="1"/>
          </p:nvPr>
        </p:nvSpPr>
        <p:spPr>
          <a:xfrm>
            <a:off x="6438900" y="1638301"/>
            <a:ext cx="5143500" cy="3996690"/>
          </a:xfrm>
        </p:spPr>
        <p:txBody>
          <a:bodyPr/>
          <a:lstStyle>
            <a:lvl1pPr>
              <a:spcAft>
                <a:spcPts val="400"/>
              </a:spcAft>
              <a:defRPr>
                <a:solidFill>
                  <a:schemeClr val="accent2"/>
                </a:solidFill>
                <a:latin typeface="Arial" panose="020B0604020202020204" pitchFamily="34" charset="0"/>
                <a:cs typeface="Arial" panose="020B0604020202020204" pitchFamily="34" charset="0"/>
              </a:defRPr>
            </a:lvl1pPr>
            <a:lvl2pPr>
              <a:spcAft>
                <a:spcPts val="400"/>
              </a:spcAft>
              <a:defRPr>
                <a:solidFill>
                  <a:schemeClr val="accent2"/>
                </a:solidFill>
                <a:latin typeface="Arial" panose="020B0604020202020204" pitchFamily="34" charset="0"/>
                <a:cs typeface="Arial" panose="020B0604020202020204" pitchFamily="34" charset="0"/>
              </a:defRPr>
            </a:lvl2pPr>
            <a:lvl3pPr>
              <a:spcAft>
                <a:spcPts val="400"/>
              </a:spcAft>
              <a:defRPr>
                <a:solidFill>
                  <a:schemeClr val="accent2"/>
                </a:solidFill>
                <a:latin typeface="Arial" panose="020B0604020202020204" pitchFamily="34" charset="0"/>
                <a:cs typeface="Arial" panose="020B0604020202020204" pitchFamily="34" charset="0"/>
              </a:defRPr>
            </a:lvl3pPr>
            <a:lvl4pPr>
              <a:spcAft>
                <a:spcPts val="400"/>
              </a:spcAft>
              <a:defRPr>
                <a:solidFill>
                  <a:schemeClr val="accent2"/>
                </a:solidFill>
                <a:latin typeface="Arial" panose="020B0604020202020204" pitchFamily="34" charset="0"/>
                <a:cs typeface="Arial" panose="020B0604020202020204" pitchFamily="34" charset="0"/>
              </a:defRPr>
            </a:lvl4pPr>
            <a:lvl5pPr>
              <a:spcAft>
                <a:spcPts val="400"/>
              </a:spcAft>
              <a:defRPr>
                <a:solidFill>
                  <a:schemeClr val="accent2"/>
                </a:solidFill>
                <a:latin typeface="Arial" panose="020B0604020202020204" pitchFamily="34" charset="0"/>
                <a:cs typeface="Arial" panose="020B0604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52046E70-7FE1-7847-92EF-3F6ADA4A1BD5}"/>
              </a:ext>
            </a:extLst>
          </p:cNvPr>
          <p:cNvSpPr>
            <a:spLocks noGrp="1"/>
          </p:cNvSpPr>
          <p:nvPr>
            <p:ph type="title" hasCustomPrompt="1"/>
          </p:nvPr>
        </p:nvSpPr>
        <p:spPr>
          <a:xfrm>
            <a:off x="754381" y="594360"/>
            <a:ext cx="10828019" cy="823278"/>
          </a:xfrm>
        </p:spPr>
        <p:txBody>
          <a:bodyPr>
            <a:normAutofit/>
          </a:bodyPr>
          <a:lstStyle>
            <a:lvl1pPr>
              <a:defRPr sz="2800">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6" name="Text Placeholder 5">
            <a:extLst>
              <a:ext uri="{FF2B5EF4-FFF2-40B4-BE49-F238E27FC236}">
                <a16:creationId xmlns:a16="http://schemas.microsoft.com/office/drawing/2014/main" id="{E2CA5A81-320D-B349-9C9D-661FCA3CF02B}"/>
              </a:ext>
            </a:extLst>
          </p:cNvPr>
          <p:cNvSpPr>
            <a:spLocks noGrp="1"/>
          </p:cNvSpPr>
          <p:nvPr>
            <p:ph type="body" sz="quarter" idx="11" hasCustomPrompt="1"/>
          </p:nvPr>
        </p:nvSpPr>
        <p:spPr>
          <a:xfrm>
            <a:off x="754381" y="1638301"/>
            <a:ext cx="5260975" cy="3996690"/>
          </a:xfrm>
        </p:spPr>
        <p:txBody>
          <a:bodyPr/>
          <a:lstStyle>
            <a:lvl1pPr>
              <a:spcAft>
                <a:spcPts val="400"/>
              </a:spcAft>
              <a:defRPr baseline="0">
                <a:solidFill>
                  <a:schemeClr val="accent2"/>
                </a:solidFill>
                <a:latin typeface="Arial" panose="020B0604020202020204" pitchFamily="34" charset="0"/>
                <a:cs typeface="Arial" panose="020B0604020202020204" pitchFamily="34" charset="0"/>
              </a:defRPr>
            </a:lvl1pPr>
            <a:lvl2pPr>
              <a:spcAft>
                <a:spcPts val="400"/>
              </a:spcAft>
              <a:defRPr>
                <a:solidFill>
                  <a:schemeClr val="accent2"/>
                </a:solidFill>
                <a:latin typeface="Arial" panose="020B0604020202020204" pitchFamily="34" charset="0"/>
                <a:cs typeface="Arial" panose="020B0604020202020204" pitchFamily="34" charset="0"/>
              </a:defRPr>
            </a:lvl2pPr>
            <a:lvl3pPr>
              <a:spcAft>
                <a:spcPts val="400"/>
              </a:spcAft>
              <a:defRPr>
                <a:solidFill>
                  <a:schemeClr val="accent2"/>
                </a:solidFill>
                <a:latin typeface="Arial" panose="020B0604020202020204" pitchFamily="34" charset="0"/>
                <a:cs typeface="Arial" panose="020B0604020202020204" pitchFamily="34" charset="0"/>
              </a:defRPr>
            </a:lvl3pPr>
            <a:lvl4pPr>
              <a:spcAft>
                <a:spcPts val="400"/>
              </a:spcAft>
              <a:defRPr>
                <a:solidFill>
                  <a:schemeClr val="accent2"/>
                </a:solidFill>
                <a:latin typeface="Arial" panose="020B0604020202020204" pitchFamily="34" charset="0"/>
                <a:cs typeface="Arial" panose="020B0604020202020204" pitchFamily="34" charset="0"/>
              </a:defRPr>
            </a:lvl4pPr>
            <a:lvl5pPr>
              <a:spcAft>
                <a:spcPts val="400"/>
              </a:spcAft>
              <a:defRPr>
                <a:solidFill>
                  <a:schemeClr val="accent2"/>
                </a:solidFill>
                <a:latin typeface="Arial" panose="020B0604020202020204" pitchFamily="34" charset="0"/>
                <a:cs typeface="Arial" panose="020B0604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A100395E-61B3-3344-98CA-EC10EF34AB6C}"/>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12" name="TextBox 11">
            <a:extLst>
              <a:ext uri="{FF2B5EF4-FFF2-40B4-BE49-F238E27FC236}">
                <a16:creationId xmlns:a16="http://schemas.microsoft.com/office/drawing/2014/main" id="{D1217310-06BB-DA46-A773-C98622B5539D}"/>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8" name="Picture 7">
            <a:extLst>
              <a:ext uri="{FF2B5EF4-FFF2-40B4-BE49-F238E27FC236}">
                <a16:creationId xmlns:a16="http://schemas.microsoft.com/office/drawing/2014/main" id="{3C8C2845-9F76-0541-B6ED-45CDDEC7F410}"/>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382624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2538-30C4-6846-A817-555D126CD865}"/>
              </a:ext>
            </a:extLst>
          </p:cNvPr>
          <p:cNvSpPr>
            <a:spLocks noGrp="1"/>
          </p:cNvSpPr>
          <p:nvPr>
            <p:ph type="title" hasCustomPrompt="1"/>
          </p:nvPr>
        </p:nvSpPr>
        <p:spPr>
          <a:xfrm>
            <a:off x="754381" y="594360"/>
            <a:ext cx="10828019" cy="823278"/>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5" name="Slide Number Placeholder 3">
            <a:extLst>
              <a:ext uri="{FF2B5EF4-FFF2-40B4-BE49-F238E27FC236}">
                <a16:creationId xmlns:a16="http://schemas.microsoft.com/office/drawing/2014/main" id="{26648A1C-D0D4-9045-B1D4-F81250B5EF03}"/>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8" name="TextBox 7">
            <a:extLst>
              <a:ext uri="{FF2B5EF4-FFF2-40B4-BE49-F238E27FC236}">
                <a16:creationId xmlns:a16="http://schemas.microsoft.com/office/drawing/2014/main" id="{DAEFA19A-46B0-8240-9053-AB79B6C657C4}"/>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6" name="Picture 5">
            <a:extLst>
              <a:ext uri="{FF2B5EF4-FFF2-40B4-BE49-F238E27FC236}">
                <a16:creationId xmlns:a16="http://schemas.microsoft.com/office/drawing/2014/main" id="{E2C01169-27C2-6241-BB8B-E6096D19B0B1}"/>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328799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695C1E-9DD9-9349-985D-276AD841D5F4}"/>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7" name="TextBox 6">
            <a:extLst>
              <a:ext uri="{FF2B5EF4-FFF2-40B4-BE49-F238E27FC236}">
                <a16:creationId xmlns:a16="http://schemas.microsoft.com/office/drawing/2014/main" id="{FA1F9FCD-C311-F844-8853-A8182644D1E7}"/>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5" name="Picture 4">
            <a:extLst>
              <a:ext uri="{FF2B5EF4-FFF2-40B4-BE49-F238E27FC236}">
                <a16:creationId xmlns:a16="http://schemas.microsoft.com/office/drawing/2014/main" id="{E84DFA38-0E9A-9246-AF35-694FE4372137}"/>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127730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abl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2E44-78BE-D54B-BAD7-198F9D757EF9}"/>
              </a:ext>
            </a:extLst>
          </p:cNvPr>
          <p:cNvSpPr>
            <a:spLocks noGrp="1"/>
          </p:cNvSpPr>
          <p:nvPr>
            <p:ph type="title" hasCustomPrompt="1"/>
          </p:nvPr>
        </p:nvSpPr>
        <p:spPr>
          <a:xfrm>
            <a:off x="754381" y="594360"/>
            <a:ext cx="10828019" cy="823278"/>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8" name="Table Placeholder 7">
            <a:extLst>
              <a:ext uri="{FF2B5EF4-FFF2-40B4-BE49-F238E27FC236}">
                <a16:creationId xmlns:a16="http://schemas.microsoft.com/office/drawing/2014/main" id="{9A293BF8-2FDA-FB4A-B687-DC515559787A}"/>
              </a:ext>
            </a:extLst>
          </p:cNvPr>
          <p:cNvSpPr>
            <a:spLocks noGrp="1"/>
          </p:cNvSpPr>
          <p:nvPr>
            <p:ph type="tbl" sz="quarter" idx="10"/>
          </p:nvPr>
        </p:nvSpPr>
        <p:spPr>
          <a:xfrm>
            <a:off x="754369" y="1658293"/>
            <a:ext cx="10828018" cy="3965267"/>
          </a:xfrm>
        </p:spPr>
        <p:txBody>
          <a:bodyPr/>
          <a:lstStyle>
            <a:lvl1pPr>
              <a:defRPr>
                <a:latin typeface="Arial" panose="020B0604020202020204" pitchFamily="34" charset="0"/>
                <a:cs typeface="Arial" panose="020B0604020202020204" pitchFamily="34" charset="0"/>
              </a:defRPr>
            </a:lvl1pPr>
          </a:lstStyle>
          <a:p>
            <a:r>
              <a:rPr lang="en-US" dirty="0"/>
              <a:t>Click icon to add table</a:t>
            </a:r>
          </a:p>
        </p:txBody>
      </p:sp>
      <p:sp>
        <p:nvSpPr>
          <p:cNvPr id="6" name="Slide Number Placeholder 3">
            <a:extLst>
              <a:ext uri="{FF2B5EF4-FFF2-40B4-BE49-F238E27FC236}">
                <a16:creationId xmlns:a16="http://schemas.microsoft.com/office/drawing/2014/main" id="{E77160FB-7322-AD4A-A005-0B019B432190}"/>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10" name="TextBox 9">
            <a:extLst>
              <a:ext uri="{FF2B5EF4-FFF2-40B4-BE49-F238E27FC236}">
                <a16:creationId xmlns:a16="http://schemas.microsoft.com/office/drawing/2014/main" id="{303618E7-57A7-B94A-8DFD-9C294C39AF42}"/>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7" name="Picture 6">
            <a:extLst>
              <a:ext uri="{FF2B5EF4-FFF2-40B4-BE49-F238E27FC236}">
                <a16:creationId xmlns:a16="http://schemas.microsoft.com/office/drawing/2014/main" id="{669CD0DA-DAFF-884A-BDB7-0778E75345DB}"/>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260106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A50B-0F35-B94E-85DF-644D3A472F18}"/>
              </a:ext>
            </a:extLst>
          </p:cNvPr>
          <p:cNvSpPr>
            <a:spLocks noGrp="1"/>
          </p:cNvSpPr>
          <p:nvPr>
            <p:ph type="title" hasCustomPrompt="1"/>
          </p:nvPr>
        </p:nvSpPr>
        <p:spPr>
          <a:xfrm>
            <a:off x="754381" y="594360"/>
            <a:ext cx="10828019" cy="823278"/>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table of contents</a:t>
            </a:r>
          </a:p>
        </p:txBody>
      </p:sp>
      <p:sp>
        <p:nvSpPr>
          <p:cNvPr id="10" name="Text Placeholder 9">
            <a:extLst>
              <a:ext uri="{FF2B5EF4-FFF2-40B4-BE49-F238E27FC236}">
                <a16:creationId xmlns:a16="http://schemas.microsoft.com/office/drawing/2014/main" id="{B60D0BD3-D41C-1D49-BE04-40067447ED18}"/>
              </a:ext>
            </a:extLst>
          </p:cNvPr>
          <p:cNvSpPr>
            <a:spLocks noGrp="1"/>
          </p:cNvSpPr>
          <p:nvPr>
            <p:ph type="body" sz="quarter" idx="10" hasCustomPrompt="1"/>
          </p:nvPr>
        </p:nvSpPr>
        <p:spPr>
          <a:xfrm>
            <a:off x="754381" y="1658293"/>
            <a:ext cx="6972711" cy="3908117"/>
          </a:xfrm>
        </p:spPr>
        <p:txBody>
          <a:bodyPr/>
          <a:lstStyle>
            <a:lvl1pPr>
              <a:defRPr b="1">
                <a:solidFill>
                  <a:schemeClr val="accent2"/>
                </a:solidFill>
                <a:latin typeface="Arial" panose="020B0604020202020204" pitchFamily="34" charset="0"/>
                <a:cs typeface="Arial" panose="020B0604020202020204" pitchFamily="34" charset="0"/>
              </a:defRPr>
            </a:lvl1pPr>
          </a:lstStyle>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r>
              <a:rPr lang="en-GB" dirty="0">
                <a:latin typeface="Calibri" panose="020F0502020204030204" pitchFamily="34" charset="0"/>
                <a:cs typeface="Calibri" panose="020F0502020204030204" pitchFamily="34" charset="0"/>
              </a:rPr>
              <a:t>Click to add contents item</a:t>
            </a:r>
          </a:p>
          <a:p>
            <a:pPr lvl="0"/>
            <a:endParaRPr lang="en-US" dirty="0"/>
          </a:p>
        </p:txBody>
      </p:sp>
      <p:sp>
        <p:nvSpPr>
          <p:cNvPr id="16" name="Text Placeholder 9">
            <a:extLst>
              <a:ext uri="{FF2B5EF4-FFF2-40B4-BE49-F238E27FC236}">
                <a16:creationId xmlns:a16="http://schemas.microsoft.com/office/drawing/2014/main" id="{C887B538-D7CE-1745-96DF-3292E39A2A0D}"/>
              </a:ext>
            </a:extLst>
          </p:cNvPr>
          <p:cNvSpPr>
            <a:spLocks noGrp="1"/>
          </p:cNvSpPr>
          <p:nvPr>
            <p:ph type="body" sz="quarter" idx="12" hasCustomPrompt="1"/>
          </p:nvPr>
        </p:nvSpPr>
        <p:spPr>
          <a:xfrm>
            <a:off x="8048368" y="1658293"/>
            <a:ext cx="3534032" cy="3894964"/>
          </a:xfrm>
        </p:spPr>
        <p:txBody>
          <a:bodyPr/>
          <a:lstStyle>
            <a:lvl1pPr marL="0" marR="0" indent="0" algn="l" defTabSz="457200" rtl="0" eaLnBrk="1" fontAlgn="auto" latinLnBrk="0" hangingPunct="1">
              <a:lnSpc>
                <a:spcPct val="100000"/>
              </a:lnSpc>
              <a:spcBef>
                <a:spcPts val="432"/>
              </a:spcBef>
              <a:spcAft>
                <a:spcPts val="0"/>
              </a:spcAft>
              <a:buClrTx/>
              <a:buSzTx/>
              <a:buFont typeface="Arial"/>
              <a:buNone/>
              <a:tabLst/>
              <a:defRPr b="1">
                <a:solidFill>
                  <a:schemeClr val="accent3"/>
                </a:solidFill>
                <a:latin typeface="Arial" panose="020B0604020202020204" pitchFamily="34" charset="0"/>
                <a:cs typeface="Arial" panose="020B0604020202020204" pitchFamily="34" charset="0"/>
              </a:defRPr>
            </a:lvl1pPr>
          </a:lstStyle>
          <a:p>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a:p>
            <a:pPr marL="0" marR="0" lvl="0" indent="0" algn="l" defTabSz="457200" rtl="0" eaLnBrk="1" fontAlgn="auto" latinLnBrk="0" hangingPunct="1">
              <a:lnSpc>
                <a:spcPct val="100000"/>
              </a:lnSpc>
              <a:spcBef>
                <a:spcPts val="432"/>
              </a:spcBef>
              <a:spcAft>
                <a:spcPts val="0"/>
              </a:spcAft>
              <a:buClrTx/>
              <a:buSzTx/>
              <a:buFont typeface="Arial"/>
              <a:buNone/>
              <a:tabLst/>
              <a:defRPr/>
            </a:pPr>
            <a:r>
              <a:rPr lang="en-GB" dirty="0">
                <a:latin typeface="Calibri" panose="020F0502020204030204" pitchFamily="34" charset="0"/>
                <a:cs typeface="Calibri" panose="020F0502020204030204" pitchFamily="34" charset="0"/>
              </a:rPr>
              <a:t>Slide no.</a:t>
            </a:r>
          </a:p>
        </p:txBody>
      </p:sp>
      <p:sp>
        <p:nvSpPr>
          <p:cNvPr id="7" name="Slide Number Placeholder 3">
            <a:extLst>
              <a:ext uri="{FF2B5EF4-FFF2-40B4-BE49-F238E27FC236}">
                <a16:creationId xmlns:a16="http://schemas.microsoft.com/office/drawing/2014/main" id="{C463B892-578C-8045-9FDC-665E75A1C6E4}"/>
              </a:ext>
            </a:extLst>
          </p:cNvPr>
          <p:cNvSpPr>
            <a:spLocks noGrp="1"/>
          </p:cNvSpPr>
          <p:nvPr>
            <p:ph type="sldNum" sz="quarter" idx="4"/>
          </p:nvPr>
        </p:nvSpPr>
        <p:spPr>
          <a:xfrm>
            <a:off x="11156479" y="6165549"/>
            <a:ext cx="42592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4800A200-1A87-4E44-ABCE-C6E935DCED5F}" type="slidenum">
              <a:rPr lang="en-US" smtClean="0"/>
              <a:pPr/>
              <a:t>‹#›</a:t>
            </a:fld>
            <a:endParaRPr lang="en-US" dirty="0"/>
          </a:p>
        </p:txBody>
      </p:sp>
      <p:sp>
        <p:nvSpPr>
          <p:cNvPr id="11" name="TextBox 10">
            <a:extLst>
              <a:ext uri="{FF2B5EF4-FFF2-40B4-BE49-F238E27FC236}">
                <a16:creationId xmlns:a16="http://schemas.microsoft.com/office/drawing/2014/main" id="{9696891F-1334-A04A-A219-9ABD4AFBC75F}"/>
              </a:ext>
            </a:extLst>
          </p:cNvPr>
          <p:cNvSpPr txBox="1"/>
          <p:nvPr userDrawn="1"/>
        </p:nvSpPr>
        <p:spPr>
          <a:xfrm>
            <a:off x="651511" y="334483"/>
            <a:ext cx="3174124" cy="246221"/>
          </a:xfrm>
          <a:prstGeom prst="rect">
            <a:avLst/>
          </a:prstGeom>
          <a:noFill/>
        </p:spPr>
        <p:txBody>
          <a:bodyPr wrap="square" rtlCol="0">
            <a:spAutoFit/>
          </a:bodyPr>
          <a:lstStyle/>
          <a:p>
            <a:pPr algn="l"/>
            <a:r>
              <a:rPr lang="en-US" sz="1000" b="1" dirty="0">
                <a:latin typeface="Arial" panose="020B0604020202020204" pitchFamily="34" charset="0"/>
                <a:cs typeface="Arial" panose="020B0604020202020204" pitchFamily="34" charset="0"/>
              </a:rPr>
              <a:t>GEN IV International Forum</a:t>
            </a:r>
          </a:p>
        </p:txBody>
      </p:sp>
      <p:pic>
        <p:nvPicPr>
          <p:cNvPr id="8" name="Picture 7">
            <a:extLst>
              <a:ext uri="{FF2B5EF4-FFF2-40B4-BE49-F238E27FC236}">
                <a16:creationId xmlns:a16="http://schemas.microsoft.com/office/drawing/2014/main" id="{F956FBDD-0B83-4D4C-888F-B05268313C6F}"/>
              </a:ext>
            </a:extLst>
          </p:cNvPr>
          <p:cNvPicPr>
            <a:picLocks noChangeAspect="1"/>
          </p:cNvPicPr>
          <p:nvPr userDrawn="1"/>
        </p:nvPicPr>
        <p:blipFill>
          <a:blip r:embed="rId2"/>
          <a:stretch>
            <a:fillRect/>
          </a:stretch>
        </p:blipFill>
        <p:spPr>
          <a:xfrm>
            <a:off x="505295" y="5716941"/>
            <a:ext cx="2440035" cy="806576"/>
          </a:xfrm>
          <a:prstGeom prst="rect">
            <a:avLst/>
          </a:prstGeom>
        </p:spPr>
      </p:pic>
    </p:spTree>
    <p:extLst>
      <p:ext uri="{BB962C8B-B14F-4D97-AF65-F5344CB8AC3E}">
        <p14:creationId xmlns:p14="http://schemas.microsoft.com/office/powerpoint/2010/main" val="292536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3713" y="697230"/>
            <a:ext cx="10518687" cy="720408"/>
          </a:xfrm>
          <a:prstGeom prst="rect">
            <a:avLst/>
          </a:prstGeom>
        </p:spPr>
        <p:txBody>
          <a:bodyPr vert="horz" lIns="0" tIns="45720" rIns="91440" bIns="45720" rtlCol="0" anchor="t" anchorCtr="0">
            <a:normAutofit/>
          </a:bodyPr>
          <a:lstStyle/>
          <a:p>
            <a:r>
              <a:rPr lang="en-US" dirty="0"/>
              <a:t>Click to edit title</a:t>
            </a:r>
          </a:p>
        </p:txBody>
      </p:sp>
      <p:sp>
        <p:nvSpPr>
          <p:cNvPr id="3" name="Text Placeholder 2"/>
          <p:cNvSpPr>
            <a:spLocks noGrp="1"/>
          </p:cNvSpPr>
          <p:nvPr>
            <p:ph type="body" idx="1"/>
          </p:nvPr>
        </p:nvSpPr>
        <p:spPr>
          <a:xfrm>
            <a:off x="1063712" y="1600201"/>
            <a:ext cx="5039908" cy="4097955"/>
          </a:xfrm>
          <a:prstGeom prst="rect">
            <a:avLst/>
          </a:prstGeom>
        </p:spPr>
        <p:txBody>
          <a:bodyPr vert="horz" lIns="0" tIns="45720" rIns="91440" bIns="45720" rtlCol="0">
            <a:normAutofit/>
          </a:bodyPr>
          <a:lstStyle/>
          <a:p>
            <a:pPr lvl="0"/>
            <a:r>
              <a:rPr lang="en-US" dirty="0"/>
              <a:t>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36A41FB3-9700-434A-A5C2-8C19D97B8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0A200-1A87-4E44-ABCE-C6E935DCED5F}" type="slidenum">
              <a:rPr lang="en-US" smtClean="0"/>
              <a:t>‹#›</a:t>
            </a:fld>
            <a:endParaRPr lang="en-US"/>
          </a:p>
        </p:txBody>
      </p:sp>
    </p:spTree>
    <p:extLst>
      <p:ext uri="{BB962C8B-B14F-4D97-AF65-F5344CB8AC3E}">
        <p14:creationId xmlns:p14="http://schemas.microsoft.com/office/powerpoint/2010/main" val="270966583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28" r:id="rId3"/>
    <p:sldLayoutId id="2147483729" r:id="rId4"/>
    <p:sldLayoutId id="2147483734" r:id="rId5"/>
    <p:sldLayoutId id="2147483731" r:id="rId6"/>
    <p:sldLayoutId id="2147483730" r:id="rId7"/>
    <p:sldLayoutId id="2147483732" r:id="rId8"/>
    <p:sldLayoutId id="2147483733" r:id="rId9"/>
  </p:sldLayoutIdLst>
  <p:hf hdr="0" ftr="0" dt="0"/>
  <p:txStyles>
    <p:titleStyle>
      <a:lvl1pPr algn="l" defTabSz="457200" rtl="0" eaLnBrk="1" latinLnBrk="0" hangingPunct="1">
        <a:spcBef>
          <a:spcPct val="0"/>
        </a:spcBef>
        <a:buNone/>
        <a:defRPr sz="2800" b="1" i="0" u="none" kern="1200" baseline="0">
          <a:solidFill>
            <a:schemeClr val="tx1"/>
          </a:solidFill>
          <a:latin typeface="Arial" panose="020B0604020202020204" pitchFamily="34" charset="0"/>
          <a:ea typeface="+mj-ea"/>
          <a:cs typeface="Arial" panose="020B0604020202020204" pitchFamily="34" charset="0"/>
        </a:defRPr>
      </a:lvl1pPr>
    </p:titleStyle>
    <p:bodyStyle>
      <a:lvl1pPr marL="180000" indent="-270000" algn="l" defTabSz="457200" rtl="0" eaLnBrk="1" latinLnBrk="0" hangingPunct="1">
        <a:spcBef>
          <a:spcPts val="432"/>
        </a:spcBef>
        <a:spcAft>
          <a:spcPts val="400"/>
        </a:spcAft>
        <a:buFont typeface="Arial"/>
        <a:buChar char="•"/>
        <a:defRPr sz="2000" b="0" i="0" kern="1200" baseline="0">
          <a:solidFill>
            <a:schemeClr val="accent2"/>
          </a:solidFill>
          <a:latin typeface="Arial" panose="020B0604020202020204" pitchFamily="34" charset="0"/>
          <a:ea typeface="+mn-ea"/>
          <a:cs typeface="Arial" panose="020B0604020202020204" pitchFamily="34" charset="0"/>
        </a:defRPr>
      </a:lvl1pPr>
      <a:lvl2pPr marL="540000" indent="-270000" algn="l" defTabSz="457200" rtl="0" eaLnBrk="1" latinLnBrk="0" hangingPunct="1">
        <a:spcBef>
          <a:spcPts val="432"/>
        </a:spcBef>
        <a:spcAft>
          <a:spcPts val="400"/>
        </a:spcAft>
        <a:buFont typeface="Arial"/>
        <a:buChar char="–"/>
        <a:defRPr sz="1800" b="0" i="0" u="none" kern="1200" baseline="0">
          <a:solidFill>
            <a:schemeClr val="accent2"/>
          </a:solidFill>
          <a:latin typeface="Arial" panose="020B0604020202020204" pitchFamily="34" charset="0"/>
          <a:ea typeface="+mn-ea"/>
          <a:cs typeface="Arial" panose="020B0604020202020204" pitchFamily="34" charset="0"/>
        </a:defRPr>
      </a:lvl2pPr>
      <a:lvl3pPr marL="810000" indent="-270000" algn="l" defTabSz="457200" rtl="0" eaLnBrk="1" latinLnBrk="0" hangingPunct="1">
        <a:spcBef>
          <a:spcPct val="20000"/>
        </a:spcBef>
        <a:spcAft>
          <a:spcPts val="400"/>
        </a:spcAft>
        <a:buFont typeface="Arial"/>
        <a:buChar char="•"/>
        <a:defRPr sz="1600" kern="1200" baseline="0">
          <a:solidFill>
            <a:schemeClr val="accent2"/>
          </a:solidFill>
          <a:latin typeface="Arial" panose="020B0604020202020204" pitchFamily="34" charset="0"/>
          <a:ea typeface="+mn-ea"/>
          <a:cs typeface="Arial" panose="020B0604020202020204" pitchFamily="34" charset="0"/>
        </a:defRPr>
      </a:lvl3pPr>
      <a:lvl4pPr marL="1080000" indent="-270000" algn="l" defTabSz="457200" rtl="0" eaLnBrk="1" latinLnBrk="0" hangingPunct="1">
        <a:spcBef>
          <a:spcPct val="20000"/>
        </a:spcBef>
        <a:spcAft>
          <a:spcPts val="400"/>
        </a:spcAft>
        <a:buFont typeface="Arial"/>
        <a:buChar char="–"/>
        <a:defRPr sz="1400" kern="1200" baseline="0">
          <a:solidFill>
            <a:schemeClr val="accent2"/>
          </a:solidFill>
          <a:latin typeface="Arial" panose="020B0604020202020204" pitchFamily="34" charset="0"/>
          <a:ea typeface="+mn-ea"/>
          <a:cs typeface="Arial" panose="020B0604020202020204" pitchFamily="34" charset="0"/>
        </a:defRPr>
      </a:lvl4pPr>
      <a:lvl5pPr marL="1350000" indent="-270000" algn="l" defTabSz="457200" rtl="0" eaLnBrk="1" latinLnBrk="0" hangingPunct="1">
        <a:spcBef>
          <a:spcPts val="432"/>
        </a:spcBef>
        <a:spcAft>
          <a:spcPts val="400"/>
        </a:spcAft>
        <a:buFont typeface="Arial"/>
        <a:buChar char="»"/>
        <a:defRPr sz="1400" kern="1200" baseline="0">
          <a:solidFill>
            <a:schemeClr val="accent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cid:image002.png@01DA5D8F.7D8E387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73F9-8956-4B4A-B6CE-9BE5AFD7E17C}"/>
              </a:ext>
            </a:extLst>
          </p:cNvPr>
          <p:cNvSpPr>
            <a:spLocks noGrp="1"/>
          </p:cNvSpPr>
          <p:nvPr>
            <p:ph type="ctrTitle"/>
          </p:nvPr>
        </p:nvSpPr>
        <p:spPr>
          <a:xfrm>
            <a:off x="5358984" y="1821306"/>
            <a:ext cx="6536191" cy="2173573"/>
          </a:xfrm>
        </p:spPr>
        <p:txBody>
          <a:bodyPr>
            <a:normAutofit/>
          </a:bodyPr>
          <a:lstStyle/>
          <a:p>
            <a:r>
              <a:rPr lang="en-US" sz="2400" dirty="0">
                <a:latin typeface="Arial"/>
                <a:cs typeface="Arial"/>
              </a:rPr>
              <a:t>3S INTERFACE IDENTIFICATION AND CHARACTERISATION IN GENERATION IV ADVANCED MODULAR REACTORS</a:t>
            </a:r>
            <a:br>
              <a:rPr lang="en-US" sz="2400" dirty="0">
                <a:latin typeface="Arial"/>
                <a:cs typeface="Arial"/>
              </a:rPr>
            </a:br>
            <a:br>
              <a:rPr lang="en-US" sz="2400" dirty="0">
                <a:latin typeface="Arial"/>
                <a:cs typeface="Arial"/>
              </a:rPr>
            </a:br>
            <a:r>
              <a:rPr lang="en-US" sz="2000" dirty="0">
                <a:latin typeface="Arial"/>
                <a:cs typeface="Arial"/>
              </a:rPr>
              <a:t>A Generation IV International Forum Case Study</a:t>
            </a:r>
          </a:p>
        </p:txBody>
      </p:sp>
      <p:sp>
        <p:nvSpPr>
          <p:cNvPr id="3" name="Title 1">
            <a:extLst>
              <a:ext uri="{FF2B5EF4-FFF2-40B4-BE49-F238E27FC236}">
                <a16:creationId xmlns:a16="http://schemas.microsoft.com/office/drawing/2014/main" id="{59F7C73C-61E9-403E-A0AA-4B98DBEA27D1}"/>
              </a:ext>
            </a:extLst>
          </p:cNvPr>
          <p:cNvSpPr txBox="1">
            <a:spLocks/>
          </p:cNvSpPr>
          <p:nvPr/>
        </p:nvSpPr>
        <p:spPr>
          <a:xfrm>
            <a:off x="3771322" y="4326127"/>
            <a:ext cx="7730213" cy="1310175"/>
          </a:xfrm>
          <a:prstGeom prst="rect">
            <a:avLst/>
          </a:prstGeom>
        </p:spPr>
        <p:txBody>
          <a:bodyPr vert="horz" lIns="0" tIns="45720" rIns="91440" bIns="45720" rtlCol="0" anchor="t" anchorCtr="0">
            <a:noAutofit/>
          </a:bodyPr>
          <a:lstStyle>
            <a:lvl1pPr marL="0" indent="0" algn="l" defTabSz="457200" rtl="0" eaLnBrk="1" latinLnBrk="0" hangingPunct="1">
              <a:spcBef>
                <a:spcPct val="0"/>
              </a:spcBef>
              <a:buNone/>
              <a:defRPr sz="4000" b="1" i="0" u="none" kern="1200" baseline="0">
                <a:solidFill>
                  <a:schemeClr val="tx1"/>
                </a:solidFill>
                <a:latin typeface="Arial" panose="020B0604020202020204" pitchFamily="34" charset="0"/>
                <a:ea typeface="+mj-ea"/>
                <a:cs typeface="Arial" panose="020B0604020202020204" pitchFamily="34" charset="0"/>
              </a:defRPr>
            </a:lvl1pPr>
          </a:lstStyle>
          <a:p>
            <a:pPr algn="r"/>
            <a:r>
              <a:rPr lang="en-US" sz="1600" b="0" u="sng" dirty="0">
                <a:solidFill>
                  <a:schemeClr val="accent2"/>
                </a:solidFill>
                <a:latin typeface="Arial"/>
                <a:cs typeface="Arial"/>
              </a:rPr>
              <a:t>L. Ammirabile</a:t>
            </a:r>
            <a:r>
              <a:rPr lang="en-US" sz="1600" b="0" dirty="0">
                <a:solidFill>
                  <a:schemeClr val="accent2"/>
                </a:solidFill>
                <a:latin typeface="Arial"/>
                <a:cs typeface="Arial"/>
              </a:rPr>
              <a:t>,</a:t>
            </a:r>
            <a:r>
              <a:rPr lang="en-US" sz="1600" b="0" baseline="30000" dirty="0">
                <a:solidFill>
                  <a:schemeClr val="accent2"/>
                </a:solidFill>
                <a:latin typeface="Arial"/>
                <a:cs typeface="Arial"/>
              </a:rPr>
              <a:t>1</a:t>
            </a:r>
            <a:br>
              <a:rPr lang="en-US" sz="1600" b="0" dirty="0">
                <a:solidFill>
                  <a:schemeClr val="accent2"/>
                </a:solidFill>
                <a:latin typeface="Arial"/>
                <a:cs typeface="Arial"/>
              </a:rPr>
            </a:br>
            <a:r>
              <a:rPr lang="en-US" sz="1600" b="0" dirty="0">
                <a:solidFill>
                  <a:schemeClr val="accent2"/>
                </a:solidFill>
                <a:latin typeface="Arial"/>
                <a:cs typeface="Arial"/>
              </a:rPr>
              <a:t>L. Cheng, C. Chwasz, B. Cipiti, G.G.M. Cojazzi, </a:t>
            </a:r>
            <a:br>
              <a:rPr lang="en-US" sz="1600" b="0" dirty="0">
                <a:solidFill>
                  <a:schemeClr val="accent2"/>
                </a:solidFill>
                <a:latin typeface="Arial"/>
                <a:cs typeface="Arial"/>
              </a:rPr>
            </a:br>
            <a:r>
              <a:rPr lang="en-US" sz="1600" b="0" dirty="0">
                <a:solidFill>
                  <a:schemeClr val="accent2"/>
                </a:solidFill>
                <a:latin typeface="Arial"/>
                <a:cs typeface="Arial"/>
              </a:rPr>
              <a:t>D. Hummel, G. Renda, R. Stewart, B. van der </a:t>
            </a:r>
            <a:r>
              <a:rPr lang="en-US" sz="1600" b="0" dirty="0" err="1">
                <a:solidFill>
                  <a:schemeClr val="accent2"/>
                </a:solidFill>
                <a:latin typeface="Arial"/>
                <a:cs typeface="Arial"/>
              </a:rPr>
              <a:t>Ende</a:t>
            </a:r>
            <a:endParaRPr lang="en-US" sz="1600" b="0" dirty="0">
              <a:solidFill>
                <a:schemeClr val="accent2"/>
              </a:solidFill>
              <a:latin typeface="Arial"/>
              <a:cs typeface="Arial"/>
            </a:endParaRPr>
          </a:p>
          <a:p>
            <a:pPr algn="r"/>
            <a:endParaRPr lang="en-US" sz="1600" b="0" dirty="0">
              <a:solidFill>
                <a:schemeClr val="accent2"/>
              </a:solidFill>
              <a:latin typeface="Arial"/>
              <a:cs typeface="Arial"/>
            </a:endParaRPr>
          </a:p>
          <a:p>
            <a:pPr algn="r"/>
            <a:r>
              <a:rPr lang="en-US" sz="1600" b="0" dirty="0">
                <a:solidFill>
                  <a:schemeClr val="accent2"/>
                </a:solidFill>
                <a:latin typeface="Arial"/>
                <a:cs typeface="Arial"/>
              </a:rPr>
              <a:t>on behalf of the GIF PRPPWG/RSWG/VHTR SCC 3S subgroup</a:t>
            </a:r>
            <a:endParaRPr lang="en-US" sz="1600" b="0" dirty="0">
              <a:solidFill>
                <a:schemeClr val="accent2"/>
              </a:solidFill>
            </a:endParaRPr>
          </a:p>
        </p:txBody>
      </p:sp>
      <p:sp>
        <p:nvSpPr>
          <p:cNvPr id="4" name="Title 1">
            <a:extLst>
              <a:ext uri="{FF2B5EF4-FFF2-40B4-BE49-F238E27FC236}">
                <a16:creationId xmlns:a16="http://schemas.microsoft.com/office/drawing/2014/main" id="{DCBBA195-5ECD-4362-9590-DF1F0C60A01F}"/>
              </a:ext>
            </a:extLst>
          </p:cNvPr>
          <p:cNvSpPr txBox="1">
            <a:spLocks/>
          </p:cNvSpPr>
          <p:nvPr/>
        </p:nvSpPr>
        <p:spPr>
          <a:xfrm>
            <a:off x="0" y="6377405"/>
            <a:ext cx="12191999" cy="477038"/>
          </a:xfrm>
          <a:prstGeom prst="rect">
            <a:avLst/>
          </a:prstGeom>
        </p:spPr>
        <p:txBody>
          <a:bodyPr vert="horz" lIns="0" tIns="45720" rIns="91440" bIns="45720" rtlCol="0" anchor="t" anchorCtr="0">
            <a:normAutofit fontScale="85000" lnSpcReduction="20000"/>
          </a:bodyPr>
          <a:lstStyle>
            <a:lvl1pPr marL="0" indent="0" algn="l" defTabSz="457200" rtl="0" eaLnBrk="1" latinLnBrk="0" hangingPunct="1">
              <a:spcBef>
                <a:spcPct val="0"/>
              </a:spcBef>
              <a:buNone/>
              <a:defRPr sz="4000" b="1" i="0" u="none" kern="1200" baseline="0">
                <a:solidFill>
                  <a:schemeClr val="tx1"/>
                </a:solidFill>
                <a:latin typeface="Arial" panose="020B0604020202020204" pitchFamily="34" charset="0"/>
                <a:ea typeface="+mj-ea"/>
                <a:cs typeface="Arial" panose="020B0604020202020204" pitchFamily="34" charset="0"/>
              </a:defRPr>
            </a:lvl1pPr>
          </a:lstStyle>
          <a:p>
            <a:pPr algn="ctr"/>
            <a:r>
              <a:rPr lang="en-US" sz="1800" b="0" dirty="0">
                <a:solidFill>
                  <a:schemeClr val="accent2"/>
                </a:solidFill>
              </a:rPr>
              <a:t>International Conference on Small Modular Reactors and their Applications</a:t>
            </a:r>
          </a:p>
          <a:p>
            <a:pPr algn="ctr"/>
            <a:r>
              <a:rPr lang="en-US" sz="1800" b="0" dirty="0">
                <a:solidFill>
                  <a:schemeClr val="accent2"/>
                </a:solidFill>
                <a:latin typeface="Arial"/>
                <a:cs typeface="Arial"/>
              </a:rPr>
              <a:t>Vienna, 21-25 October 2024</a:t>
            </a:r>
          </a:p>
        </p:txBody>
      </p:sp>
      <p:sp>
        <p:nvSpPr>
          <p:cNvPr id="5" name="Title 1">
            <a:extLst>
              <a:ext uri="{FF2B5EF4-FFF2-40B4-BE49-F238E27FC236}">
                <a16:creationId xmlns:a16="http://schemas.microsoft.com/office/drawing/2014/main" id="{59F7C73C-61E9-403E-A0AA-4B98DBEA27D1}"/>
              </a:ext>
            </a:extLst>
          </p:cNvPr>
          <p:cNvSpPr txBox="1">
            <a:spLocks/>
          </p:cNvSpPr>
          <p:nvPr/>
        </p:nvSpPr>
        <p:spPr>
          <a:xfrm>
            <a:off x="7315200" y="5901681"/>
            <a:ext cx="4186334" cy="475724"/>
          </a:xfrm>
          <a:prstGeom prst="rect">
            <a:avLst/>
          </a:prstGeom>
        </p:spPr>
        <p:txBody>
          <a:bodyPr vert="horz" lIns="0" tIns="45720" rIns="91440" bIns="45720" rtlCol="0" anchor="t" anchorCtr="0">
            <a:normAutofit/>
          </a:bodyPr>
          <a:lstStyle>
            <a:lvl1pPr marL="0" indent="0" algn="l" defTabSz="457200" rtl="0" eaLnBrk="1" latinLnBrk="0" hangingPunct="1">
              <a:spcBef>
                <a:spcPct val="0"/>
              </a:spcBef>
              <a:buNone/>
              <a:defRPr sz="4000" b="1" i="0" u="none" kern="1200" baseline="0">
                <a:solidFill>
                  <a:schemeClr val="tx1"/>
                </a:solidFill>
                <a:latin typeface="Arial" panose="020B0604020202020204" pitchFamily="34" charset="0"/>
                <a:ea typeface="+mj-ea"/>
                <a:cs typeface="Arial" panose="020B0604020202020204" pitchFamily="34" charset="0"/>
              </a:defRPr>
            </a:lvl1pPr>
          </a:lstStyle>
          <a:p>
            <a:pPr algn="r"/>
            <a:r>
              <a:rPr lang="en-US" sz="1400" b="0" baseline="30000" dirty="0">
                <a:solidFill>
                  <a:schemeClr val="accent2"/>
                </a:solidFill>
                <a:latin typeface="Arial"/>
                <a:cs typeface="Arial"/>
              </a:rPr>
              <a:t>1</a:t>
            </a:r>
            <a:r>
              <a:rPr lang="en-US" sz="1400" b="0" dirty="0">
                <a:solidFill>
                  <a:schemeClr val="accent2"/>
                </a:solidFill>
                <a:latin typeface="Arial"/>
                <a:cs typeface="Arial"/>
              </a:rPr>
              <a:t> European Commission Joint Research Centre</a:t>
            </a:r>
            <a:endParaRPr lang="en-US" sz="1400" b="0" dirty="0">
              <a:solidFill>
                <a:schemeClr val="accent2"/>
              </a:solidFill>
            </a:endParaRPr>
          </a:p>
        </p:txBody>
      </p:sp>
    </p:spTree>
    <p:extLst>
      <p:ext uri="{BB962C8B-B14F-4D97-AF65-F5344CB8AC3E}">
        <p14:creationId xmlns:p14="http://schemas.microsoft.com/office/powerpoint/2010/main" val="1425296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the Interfaces: Safety-Safeguards (preliminary)</a:t>
            </a:r>
            <a:endParaRPr lang="it-IT" dirty="0"/>
          </a:p>
        </p:txBody>
      </p:sp>
      <p:sp>
        <p:nvSpPr>
          <p:cNvPr id="5" name="Slide Number Placeholder 4"/>
          <p:cNvSpPr>
            <a:spLocks noGrp="1"/>
          </p:cNvSpPr>
          <p:nvPr>
            <p:ph type="sldNum" sz="quarter" idx="4"/>
          </p:nvPr>
        </p:nvSpPr>
        <p:spPr/>
        <p:txBody>
          <a:bodyPr/>
          <a:lstStyle/>
          <a:p>
            <a:fld id="{4800A200-1A87-4E44-ABCE-C6E935DCED5F}" type="slidenum">
              <a:rPr lang="en-US" smtClean="0"/>
              <a:pPr/>
              <a:t>10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90311849"/>
              </p:ext>
            </p:extLst>
          </p:nvPr>
        </p:nvGraphicFramePr>
        <p:xfrm>
          <a:off x="146304" y="1883518"/>
          <a:ext cx="11948160" cy="4629065"/>
        </p:xfrm>
        <a:graphic>
          <a:graphicData uri="http://schemas.openxmlformats.org/drawingml/2006/table">
            <a:tbl>
              <a:tblPr firstRow="1" bandRow="1">
                <a:tableStyleId>{5C22544A-7EE6-4342-B048-85BDC9FD1C3A}</a:tableStyleId>
              </a:tblPr>
              <a:tblGrid>
                <a:gridCol w="5257650">
                  <a:extLst>
                    <a:ext uri="{9D8B030D-6E8A-4147-A177-3AD203B41FA5}">
                      <a16:colId xmlns:a16="http://schemas.microsoft.com/office/drawing/2014/main" val="4157630453"/>
                    </a:ext>
                  </a:extLst>
                </a:gridCol>
                <a:gridCol w="6690510">
                  <a:extLst>
                    <a:ext uri="{9D8B030D-6E8A-4147-A177-3AD203B41FA5}">
                      <a16:colId xmlns:a16="http://schemas.microsoft.com/office/drawing/2014/main" val="2284506560"/>
                    </a:ext>
                  </a:extLst>
                </a:gridCol>
              </a:tblGrid>
              <a:tr h="388578">
                <a:tc>
                  <a:txBody>
                    <a:bodyPr/>
                    <a:lstStyle/>
                    <a:p>
                      <a:pPr algn="ctr"/>
                      <a:r>
                        <a:rPr lang="en-GB" sz="1600" dirty="0">
                          <a:latin typeface="+mn-lt"/>
                          <a:cs typeface="Arial" panose="020B0604020202020204" pitchFamily="34" charset="0"/>
                        </a:rPr>
                        <a:t>Provisions and Interfaces</a:t>
                      </a:r>
                      <a:endParaRPr lang="it-IT" sz="1600" dirty="0">
                        <a:latin typeface="+mn-lt"/>
                        <a:cs typeface="Arial" panose="020B0604020202020204" pitchFamily="34" charset="0"/>
                      </a:endParaRPr>
                    </a:p>
                  </a:txBody>
                  <a:tcPr/>
                </a:tc>
                <a:tc>
                  <a:txBody>
                    <a:bodyPr/>
                    <a:lstStyle/>
                    <a:p>
                      <a:pPr algn="ctr"/>
                      <a:r>
                        <a:rPr lang="en-GB" sz="1600" dirty="0">
                          <a:latin typeface="+mn-lt"/>
                          <a:cs typeface="Arial" panose="020B0604020202020204" pitchFamily="34" charset="0"/>
                        </a:rPr>
                        <a:t>In GPBR-200</a:t>
                      </a:r>
                      <a:endParaRPr lang="it-IT" sz="1600" dirty="0">
                        <a:latin typeface="+mn-lt"/>
                        <a:cs typeface="Arial" panose="020B0604020202020204" pitchFamily="34" charset="0"/>
                      </a:endParaRPr>
                    </a:p>
                  </a:txBody>
                  <a:tcPr/>
                </a:tc>
                <a:extLst>
                  <a:ext uri="{0D108BD9-81ED-4DB2-BD59-A6C34878D82A}">
                    <a16:rowId xmlns:a16="http://schemas.microsoft.com/office/drawing/2014/main" val="1348348466"/>
                  </a:ext>
                </a:extLst>
              </a:tr>
              <a:tr h="948647">
                <a:tc>
                  <a:txBody>
                    <a:bodyPr/>
                    <a:lstStyle/>
                    <a:p>
                      <a:r>
                        <a:rPr lang="en-GB" sz="1600" dirty="0">
                          <a:solidFill>
                            <a:srgbClr val="C00000"/>
                          </a:solidFill>
                          <a:latin typeface="+mn-lt"/>
                          <a:cs typeface="Arial" panose="020B0604020202020204" pitchFamily="34" charset="0"/>
                        </a:rPr>
                        <a:t>Retrofitting</a:t>
                      </a:r>
                      <a:r>
                        <a:rPr lang="en-GB" sz="1600" dirty="0">
                          <a:solidFill>
                            <a:srgbClr val="000000"/>
                          </a:solidFill>
                          <a:latin typeface="+mn-lt"/>
                          <a:cs typeface="Arial" panose="020B0604020202020204" pitchFamily="34" charset="0"/>
                        </a:rPr>
                        <a:t>: </a:t>
                      </a:r>
                    </a:p>
                    <a:p>
                      <a:r>
                        <a:rPr lang="en-US" sz="1600" kern="1200" dirty="0">
                          <a:solidFill>
                            <a:srgbClr val="000000"/>
                          </a:solidFill>
                          <a:latin typeface="+mn-lt"/>
                          <a:ea typeface="+mn-ea"/>
                          <a:cs typeface="Arial" panose="020B0604020202020204" pitchFamily="34" charset="0"/>
                        </a:rPr>
                        <a:t>Adding safeguards equipment later may affect safety.</a:t>
                      </a:r>
                      <a:endParaRPr lang="it-IT" sz="1600" kern="1200" dirty="0">
                        <a:solidFill>
                          <a:srgbClr val="000000"/>
                        </a:solidFill>
                        <a:latin typeface="+mn-lt"/>
                        <a:ea typeface="+mn-ea"/>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rgbClr val="000000"/>
                          </a:solidFill>
                          <a:latin typeface="+mn-lt"/>
                          <a:cs typeface="Arial" panose="020B0604020202020204" pitchFamily="34" charset="0"/>
                        </a:rPr>
                        <a:t>Central role of</a:t>
                      </a:r>
                      <a:r>
                        <a:rPr lang="en-US" sz="1600" baseline="0" dirty="0">
                          <a:solidFill>
                            <a:srgbClr val="000000"/>
                          </a:solidFill>
                          <a:latin typeface="+mn-lt"/>
                          <a:cs typeface="Arial" panose="020B0604020202020204" pitchFamily="34" charset="0"/>
                        </a:rPr>
                        <a:t> Fuel Handling System for both S’s:</a:t>
                      </a:r>
                      <a:r>
                        <a:rPr lang="en-US" sz="1600" dirty="0">
                          <a:solidFill>
                            <a:srgbClr val="000000"/>
                          </a:solidFill>
                          <a:latin typeface="+mn-lt"/>
                          <a:cs typeface="Arial" panose="020B0604020202020204" pitchFamily="34" charset="0"/>
                        </a:rPr>
                        <a:t> </a:t>
                      </a:r>
                    </a:p>
                    <a:p>
                      <a:pPr marL="742950" lvl="1" indent="-285750">
                        <a:buFont typeface="Arial" panose="020B0604020202020204" pitchFamily="34" charset="0"/>
                        <a:buChar char="•"/>
                      </a:pPr>
                      <a:r>
                        <a:rPr lang="en-US" sz="1600" dirty="0">
                          <a:solidFill>
                            <a:srgbClr val="000000"/>
                          </a:solidFill>
                          <a:latin typeface="+mn-lt"/>
                          <a:cs typeface="Arial" panose="020B0604020202020204" pitchFamily="34" charset="0"/>
                        </a:rPr>
                        <a:t>Early discussion</a:t>
                      </a:r>
                      <a:r>
                        <a:rPr lang="en-US" sz="1600" baseline="0" dirty="0">
                          <a:solidFill>
                            <a:srgbClr val="000000"/>
                          </a:solidFill>
                          <a:latin typeface="+mn-lt"/>
                          <a:cs typeface="Arial" panose="020B0604020202020204" pitchFamily="34" charset="0"/>
                        </a:rPr>
                        <a:t> around</a:t>
                      </a:r>
                      <a:r>
                        <a:rPr lang="en-US" sz="1600" dirty="0">
                          <a:solidFill>
                            <a:srgbClr val="000000"/>
                          </a:solidFill>
                          <a:latin typeface="+mn-lt"/>
                          <a:cs typeface="Arial" panose="020B0604020202020204" pitchFamily="34" charset="0"/>
                        </a:rPr>
                        <a:t> FHS role will reduce later</a:t>
                      </a:r>
                      <a:r>
                        <a:rPr lang="en-US" sz="1600" baseline="0" dirty="0">
                          <a:solidFill>
                            <a:srgbClr val="000000"/>
                          </a:solidFill>
                          <a:latin typeface="+mn-lt"/>
                          <a:cs typeface="Arial" panose="020B0604020202020204" pitchFamily="34" charset="0"/>
                        </a:rPr>
                        <a:t> modifications</a:t>
                      </a:r>
                      <a:r>
                        <a:rPr lang="en-US" sz="1600" dirty="0">
                          <a:solidFill>
                            <a:srgbClr val="000000"/>
                          </a:solidFill>
                          <a:latin typeface="+mn-lt"/>
                          <a:cs typeface="Arial" panose="020B0604020202020204" pitchFamily="34" charset="0"/>
                        </a:rPr>
                        <a:t>. </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1705547744"/>
                  </a:ext>
                </a:extLst>
              </a:tr>
              <a:tr h="388578">
                <a:tc>
                  <a:txBody>
                    <a:bodyPr/>
                    <a:lstStyle/>
                    <a:p>
                      <a:r>
                        <a:rPr lang="en-GB" sz="1600" dirty="0">
                          <a:solidFill>
                            <a:srgbClr val="C00000"/>
                          </a:solidFill>
                          <a:latin typeface="+mn-lt"/>
                          <a:cs typeface="Arial" panose="020B0604020202020204" pitchFamily="34" charset="0"/>
                        </a:rPr>
                        <a:t>Fuel Movement during Accidents or Safeguards Inspections</a:t>
                      </a:r>
                      <a:r>
                        <a:rPr lang="en-GB" sz="1600" dirty="0">
                          <a:solidFill>
                            <a:schemeClr val="accent6"/>
                          </a:solidFill>
                          <a:latin typeface="+mn-lt"/>
                          <a:cs typeface="Arial" panose="020B0604020202020204" pitchFamily="34" charset="0"/>
                        </a:rPr>
                        <a:t>:</a:t>
                      </a:r>
                      <a:r>
                        <a:rPr lang="en-GB" sz="1600" dirty="0">
                          <a:solidFill>
                            <a:srgbClr val="C00000"/>
                          </a:solidFill>
                          <a:latin typeface="+mn-lt"/>
                          <a:cs typeface="Arial" panose="020B0604020202020204" pitchFamily="34" charset="0"/>
                        </a:rPr>
                        <a:t> </a:t>
                      </a:r>
                    </a:p>
                    <a:p>
                      <a:r>
                        <a:rPr lang="en-GB" sz="1600" dirty="0">
                          <a:solidFill>
                            <a:srgbClr val="000000"/>
                          </a:solidFill>
                          <a:latin typeface="+mn-lt"/>
                          <a:cs typeface="Arial" panose="020B0604020202020204" pitchFamily="34" charset="0"/>
                        </a:rPr>
                        <a:t>Effects on both S’s.</a:t>
                      </a:r>
                      <a:endParaRPr lang="it-IT" sz="1600" dirty="0">
                        <a:solidFill>
                          <a:srgbClr val="000000"/>
                        </a:solidFill>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GB" sz="1600" baseline="0" dirty="0">
                          <a:solidFill>
                            <a:srgbClr val="000000"/>
                          </a:solidFill>
                          <a:latin typeface="+mn-lt"/>
                          <a:cs typeface="Arial" panose="020B0604020202020204" pitchFamily="34" charset="0"/>
                        </a:rPr>
                        <a:t>Highly automatized fuel handling process. </a:t>
                      </a:r>
                    </a:p>
                    <a:p>
                      <a:pPr marL="285750" indent="-285750">
                        <a:buFont typeface="Arial" panose="020B0604020202020204" pitchFamily="34" charset="0"/>
                        <a:buChar char="•"/>
                      </a:pPr>
                      <a:r>
                        <a:rPr lang="en-GB" sz="1600" baseline="0" dirty="0">
                          <a:solidFill>
                            <a:srgbClr val="000000"/>
                          </a:solidFill>
                          <a:latin typeface="+mn-lt"/>
                          <a:cs typeface="Arial" panose="020B0604020202020204" pitchFamily="34" charset="0"/>
                        </a:rPr>
                        <a:t>Material in storage enclosed in canisters.</a:t>
                      </a:r>
                    </a:p>
                    <a:p>
                      <a:pPr marL="285750" indent="-285750">
                        <a:buFont typeface="Arial" panose="020B0604020202020204" pitchFamily="34" charset="0"/>
                        <a:buChar char="•"/>
                      </a:pPr>
                      <a:r>
                        <a:rPr lang="en-US" sz="1600" baseline="0" dirty="0">
                          <a:solidFill>
                            <a:srgbClr val="000000"/>
                          </a:solidFill>
                          <a:latin typeface="+mn-lt"/>
                          <a:cs typeface="Arial" panose="020B0604020202020204" pitchFamily="34" charset="0"/>
                        </a:rPr>
                        <a:t>Stability of TRISO kernels and fuel pebbles enhances fuel integrity.</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3739933151"/>
                  </a:ext>
                </a:extLst>
              </a:tr>
              <a:tr h="388578">
                <a:tc>
                  <a:txBody>
                    <a:bodyPr/>
                    <a:lstStyle/>
                    <a:p>
                      <a:r>
                        <a:rPr lang="en-GB" sz="1600" dirty="0">
                          <a:solidFill>
                            <a:srgbClr val="C00000"/>
                          </a:solidFill>
                          <a:latin typeface="+mn-lt"/>
                          <a:cs typeface="Arial" panose="020B0604020202020204" pitchFamily="34" charset="0"/>
                        </a:rPr>
                        <a:t>Access Restrictions</a:t>
                      </a:r>
                      <a:r>
                        <a:rPr lang="en-GB" sz="1600" dirty="0">
                          <a:solidFill>
                            <a:srgbClr val="000000"/>
                          </a:solidFill>
                          <a:latin typeface="+mn-lt"/>
                          <a:cs typeface="Arial" panose="020B0604020202020204" pitchFamily="34" charset="0"/>
                        </a:rPr>
                        <a:t>: </a:t>
                      </a:r>
                    </a:p>
                    <a:p>
                      <a:r>
                        <a:rPr lang="en-US" sz="1600" dirty="0">
                          <a:solidFill>
                            <a:srgbClr val="000000"/>
                          </a:solidFill>
                          <a:latin typeface="+mn-lt"/>
                          <a:cs typeface="Arial" panose="020B0604020202020204" pitchFamily="34" charset="0"/>
                        </a:rPr>
                        <a:t>Reduce access for safety versus access for inspections.</a:t>
                      </a:r>
                      <a:endParaRPr lang="it-IT" sz="1600" dirty="0">
                        <a:solidFill>
                          <a:srgbClr val="000000"/>
                        </a:solidFill>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solidFill>
                            <a:srgbClr val="000000"/>
                          </a:solidFill>
                          <a:latin typeface="+mn-lt"/>
                          <a:cs typeface="Arial" panose="020B0604020202020204" pitchFamily="34" charset="0"/>
                        </a:rPr>
                        <a:t>Nuclear</a:t>
                      </a:r>
                      <a:r>
                        <a:rPr lang="en-GB" sz="1600" baseline="0" dirty="0">
                          <a:solidFill>
                            <a:srgbClr val="000000"/>
                          </a:solidFill>
                          <a:latin typeface="+mn-lt"/>
                          <a:cs typeface="Arial" panose="020B0604020202020204" pitchFamily="34" charset="0"/>
                        </a:rPr>
                        <a:t> material almost always in “difficult to access” areas:</a:t>
                      </a:r>
                    </a:p>
                    <a:p>
                      <a:pPr marL="742950" lvl="1" indent="-285750">
                        <a:buFont typeface="Arial" panose="020B0604020202020204" pitchFamily="34" charset="0"/>
                        <a:buChar char="•"/>
                      </a:pPr>
                      <a:r>
                        <a:rPr lang="en-GB" sz="1600" baseline="0" dirty="0">
                          <a:solidFill>
                            <a:srgbClr val="000000"/>
                          </a:solidFill>
                          <a:latin typeface="+mn-lt"/>
                          <a:cs typeface="Arial" panose="020B0604020202020204" pitchFamily="34" charset="0"/>
                        </a:rPr>
                        <a:t>Heavy reliance on dual C/S systems and remote means to restore continuity of knowledge in case of C/S failures.</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932392605"/>
                  </a:ext>
                </a:extLst>
              </a:tr>
              <a:tr h="388578">
                <a:tc>
                  <a:txBody>
                    <a:bodyPr/>
                    <a:lstStyle/>
                    <a:p>
                      <a:r>
                        <a:rPr lang="en-GB" sz="1600" dirty="0">
                          <a:solidFill>
                            <a:srgbClr val="C00000"/>
                          </a:solidFill>
                          <a:latin typeface="+mn-lt"/>
                          <a:cs typeface="Arial" panose="020B0604020202020204" pitchFamily="34" charset="0"/>
                        </a:rPr>
                        <a:t>Equipment Failure</a:t>
                      </a:r>
                      <a:r>
                        <a:rPr lang="en-GB" sz="1600" dirty="0">
                          <a:solidFill>
                            <a:srgbClr val="000000"/>
                          </a:solidFill>
                          <a:latin typeface="+mn-lt"/>
                          <a:cs typeface="Arial" panose="020B0604020202020204" pitchFamily="34" charset="0"/>
                        </a:rPr>
                        <a:t>: </a:t>
                      </a:r>
                    </a:p>
                    <a:p>
                      <a:r>
                        <a:rPr lang="en-GB" sz="1600" dirty="0">
                          <a:solidFill>
                            <a:srgbClr val="000000"/>
                          </a:solidFill>
                          <a:latin typeface="+mn-lt"/>
                          <a:cs typeface="Arial" panose="020B0604020202020204" pitchFamily="34" charset="0"/>
                        </a:rPr>
                        <a:t>Shared equipment</a:t>
                      </a:r>
                      <a:r>
                        <a:rPr lang="en-GB" sz="1600" baseline="0" dirty="0">
                          <a:solidFill>
                            <a:srgbClr val="000000"/>
                          </a:solidFill>
                          <a:latin typeface="+mn-lt"/>
                          <a:cs typeface="Arial" panose="020B0604020202020204" pitchFamily="34" charset="0"/>
                        </a:rPr>
                        <a:t> fail affects both S’s.</a:t>
                      </a:r>
                      <a:endParaRPr lang="it-IT" sz="1600" dirty="0">
                        <a:solidFill>
                          <a:srgbClr val="000000"/>
                        </a:solidFill>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solidFill>
                            <a:srgbClr val="000000"/>
                          </a:solidFill>
                          <a:latin typeface="+mn-lt"/>
                          <a:cs typeface="Arial" panose="020B0604020202020204" pitchFamily="34" charset="0"/>
                        </a:rPr>
                        <a:t>Many potential shared equipment</a:t>
                      </a:r>
                      <a:r>
                        <a:rPr lang="en-GB" sz="1600" baseline="0" dirty="0">
                          <a:solidFill>
                            <a:srgbClr val="000000"/>
                          </a:solidFill>
                          <a:latin typeface="+mn-lt"/>
                          <a:cs typeface="Arial" panose="020B0604020202020204" pitchFamily="34" charset="0"/>
                        </a:rPr>
                        <a:t>:</a:t>
                      </a:r>
                    </a:p>
                    <a:p>
                      <a:pPr marL="742950" lvl="1" indent="-285750">
                        <a:buFont typeface="Arial" panose="020B0604020202020204" pitchFamily="34" charset="0"/>
                        <a:buChar char="•"/>
                      </a:pPr>
                      <a:r>
                        <a:rPr lang="en-GB" sz="1600" baseline="0" dirty="0">
                          <a:solidFill>
                            <a:srgbClr val="000000"/>
                          </a:solidFill>
                          <a:latin typeface="+mn-lt"/>
                          <a:cs typeface="Arial" panose="020B0604020202020204" pitchFamily="34" charset="0"/>
                        </a:rPr>
                        <a:t>Need of reliability analyses to ensure that no safeguards-induced damage might end up in a safety-relevant situation.</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4197047107"/>
                  </a:ext>
                </a:extLst>
              </a:tr>
              <a:tr h="388578">
                <a:tc>
                  <a:txBody>
                    <a:bodyPr/>
                    <a:lstStyle/>
                    <a:p>
                      <a:r>
                        <a:rPr lang="en-GB" sz="1600" dirty="0">
                          <a:solidFill>
                            <a:srgbClr val="C00000"/>
                          </a:solidFill>
                        </a:rPr>
                        <a:t>Inherent Safety Characteristics</a:t>
                      </a:r>
                      <a:r>
                        <a:rPr lang="en-GB" sz="1600" dirty="0">
                          <a:solidFill>
                            <a:srgbClr val="000000"/>
                          </a:solidFill>
                        </a:rPr>
                        <a:t>: </a:t>
                      </a:r>
                    </a:p>
                    <a:p>
                      <a:r>
                        <a:rPr lang="en-US" sz="1600" dirty="0">
                          <a:solidFill>
                            <a:srgbClr val="000000"/>
                          </a:solidFill>
                        </a:rPr>
                        <a:t>May reduce possible diversion or misuse strategies</a:t>
                      </a:r>
                      <a:r>
                        <a:rPr lang="en-GB" sz="1600" baseline="0" dirty="0">
                          <a:solidFill>
                            <a:srgbClr val="000000"/>
                          </a:solidFill>
                        </a:rPr>
                        <a:t>.</a:t>
                      </a:r>
                      <a:endParaRPr lang="it-IT" sz="1600" dirty="0">
                        <a:solidFill>
                          <a:srgbClr val="000000"/>
                        </a:solidFill>
                      </a:endParaRPr>
                    </a:p>
                  </a:txBody>
                  <a:tcPr/>
                </a:tc>
                <a:tc>
                  <a:txBody>
                    <a:bodyPr/>
                    <a:lstStyle/>
                    <a:p>
                      <a:pPr marL="285750" indent="-285750">
                        <a:buFont typeface="Arial" panose="020B0604020202020204" pitchFamily="34" charset="0"/>
                        <a:buChar char="•"/>
                      </a:pPr>
                      <a:r>
                        <a:rPr lang="en-GB" sz="1600" dirty="0">
                          <a:solidFill>
                            <a:srgbClr val="000000"/>
                          </a:solidFill>
                        </a:rPr>
                        <a:t>Low-power</a:t>
                      </a:r>
                      <a:r>
                        <a:rPr lang="en-GB" sz="1600" baseline="0" dirty="0">
                          <a:solidFill>
                            <a:srgbClr val="000000"/>
                          </a:solidFill>
                        </a:rPr>
                        <a:t> density.</a:t>
                      </a:r>
                    </a:p>
                    <a:p>
                      <a:pPr marL="285750" indent="-285750">
                        <a:buFont typeface="Arial" panose="020B0604020202020204" pitchFamily="34" charset="0"/>
                        <a:buChar char="•"/>
                      </a:pPr>
                      <a:r>
                        <a:rPr lang="en-GB" sz="1600" baseline="0" dirty="0">
                          <a:solidFill>
                            <a:srgbClr val="000000"/>
                          </a:solidFill>
                        </a:rPr>
                        <a:t>Huge amount of fuel items.</a:t>
                      </a:r>
                    </a:p>
                    <a:p>
                      <a:pPr marL="285750" indent="-285750">
                        <a:buFont typeface="Arial" panose="020B0604020202020204" pitchFamily="34" charset="0"/>
                        <a:buChar char="•"/>
                      </a:pPr>
                      <a:r>
                        <a:rPr lang="en-GB" sz="1600" baseline="0" dirty="0">
                          <a:solidFill>
                            <a:srgbClr val="000000"/>
                          </a:solidFill>
                        </a:rPr>
                        <a:t>Tiny amount of NM per item.</a:t>
                      </a:r>
                      <a:endParaRPr lang="it-IT" sz="1600" dirty="0">
                        <a:solidFill>
                          <a:srgbClr val="000000"/>
                        </a:solidFill>
                      </a:endParaRPr>
                    </a:p>
                  </a:txBody>
                  <a:tcPr/>
                </a:tc>
                <a:extLst>
                  <a:ext uri="{0D108BD9-81ED-4DB2-BD59-A6C34878D82A}">
                    <a16:rowId xmlns:a16="http://schemas.microsoft.com/office/drawing/2014/main" val="2385372168"/>
                  </a:ext>
                </a:extLst>
              </a:tr>
            </a:tbl>
          </a:graphicData>
        </a:graphic>
      </p:graphicFrame>
    </p:spTree>
    <p:extLst>
      <p:ext uri="{BB962C8B-B14F-4D97-AF65-F5344CB8AC3E}">
        <p14:creationId xmlns:p14="http://schemas.microsoft.com/office/powerpoint/2010/main" val="350018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the Interfaces: Security-Safeguards (preliminary)</a:t>
            </a:r>
            <a:endParaRPr lang="it-IT" dirty="0"/>
          </a:p>
        </p:txBody>
      </p:sp>
      <p:sp>
        <p:nvSpPr>
          <p:cNvPr id="5" name="Slide Number Placeholder 4"/>
          <p:cNvSpPr>
            <a:spLocks noGrp="1"/>
          </p:cNvSpPr>
          <p:nvPr>
            <p:ph type="sldNum" sz="quarter" idx="4"/>
          </p:nvPr>
        </p:nvSpPr>
        <p:spPr/>
        <p:txBody>
          <a:bodyPr/>
          <a:lstStyle/>
          <a:p>
            <a:fld id="{4800A200-1A87-4E44-ABCE-C6E935DCED5F}" type="slidenum">
              <a:rPr lang="en-US" smtClean="0"/>
              <a:pPr/>
              <a:t>11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00721222"/>
              </p:ext>
            </p:extLst>
          </p:nvPr>
        </p:nvGraphicFramePr>
        <p:xfrm>
          <a:off x="146304" y="1582002"/>
          <a:ext cx="11948160" cy="5057623"/>
        </p:xfrm>
        <a:graphic>
          <a:graphicData uri="http://schemas.openxmlformats.org/drawingml/2006/table">
            <a:tbl>
              <a:tblPr firstRow="1" bandRow="1">
                <a:tableStyleId>{5C22544A-7EE6-4342-B048-85BDC9FD1C3A}</a:tableStyleId>
              </a:tblPr>
              <a:tblGrid>
                <a:gridCol w="4755480">
                  <a:extLst>
                    <a:ext uri="{9D8B030D-6E8A-4147-A177-3AD203B41FA5}">
                      <a16:colId xmlns:a16="http://schemas.microsoft.com/office/drawing/2014/main" val="4157630453"/>
                    </a:ext>
                  </a:extLst>
                </a:gridCol>
                <a:gridCol w="7192680">
                  <a:extLst>
                    <a:ext uri="{9D8B030D-6E8A-4147-A177-3AD203B41FA5}">
                      <a16:colId xmlns:a16="http://schemas.microsoft.com/office/drawing/2014/main" val="2284506560"/>
                    </a:ext>
                  </a:extLst>
                </a:gridCol>
              </a:tblGrid>
              <a:tr h="361857">
                <a:tc>
                  <a:txBody>
                    <a:bodyPr/>
                    <a:lstStyle/>
                    <a:p>
                      <a:pPr algn="ctr"/>
                      <a:r>
                        <a:rPr lang="en-GB" sz="1600" dirty="0">
                          <a:latin typeface="+mn-lt"/>
                          <a:cs typeface="Arial" panose="020B0604020202020204" pitchFamily="34" charset="0"/>
                        </a:rPr>
                        <a:t>Provisions and Interfaces</a:t>
                      </a:r>
                      <a:endParaRPr lang="it-IT" sz="1600" dirty="0">
                        <a:latin typeface="+mn-lt"/>
                        <a:cs typeface="Arial" panose="020B0604020202020204" pitchFamily="34" charset="0"/>
                      </a:endParaRPr>
                    </a:p>
                  </a:txBody>
                  <a:tcPr/>
                </a:tc>
                <a:tc>
                  <a:txBody>
                    <a:bodyPr/>
                    <a:lstStyle/>
                    <a:p>
                      <a:pPr algn="ctr"/>
                      <a:r>
                        <a:rPr lang="en-GB" sz="1600" dirty="0">
                          <a:latin typeface="+mn-lt"/>
                          <a:cs typeface="Arial" panose="020B0604020202020204" pitchFamily="34" charset="0"/>
                        </a:rPr>
                        <a:t>In GPBR-200</a:t>
                      </a:r>
                      <a:endParaRPr lang="it-IT" sz="1600" dirty="0">
                        <a:latin typeface="+mn-lt"/>
                        <a:cs typeface="Arial" panose="020B0604020202020204" pitchFamily="34" charset="0"/>
                      </a:endParaRPr>
                    </a:p>
                  </a:txBody>
                  <a:tcPr/>
                </a:tc>
                <a:extLst>
                  <a:ext uri="{0D108BD9-81ED-4DB2-BD59-A6C34878D82A}">
                    <a16:rowId xmlns:a16="http://schemas.microsoft.com/office/drawing/2014/main" val="1348348466"/>
                  </a:ext>
                </a:extLst>
              </a:tr>
              <a:tr h="1079735">
                <a:tc>
                  <a:txBody>
                    <a:bodyPr/>
                    <a:lstStyle/>
                    <a:p>
                      <a:r>
                        <a:rPr lang="en-GB" sz="1600" dirty="0">
                          <a:solidFill>
                            <a:srgbClr val="C00000"/>
                          </a:solidFill>
                          <a:latin typeface="+mn-lt"/>
                          <a:cs typeface="Arial" panose="020B0604020202020204" pitchFamily="34" charset="0"/>
                        </a:rPr>
                        <a:t>Pebble Handling System and C/S</a:t>
                      </a:r>
                      <a:r>
                        <a:rPr lang="en-GB" sz="1600" dirty="0">
                          <a:solidFill>
                            <a:srgbClr val="000000"/>
                          </a:solidFill>
                          <a:latin typeface="+mn-lt"/>
                          <a:cs typeface="Arial" panose="020B0604020202020204" pitchFamily="34" charset="0"/>
                        </a:rPr>
                        <a:t>: </a:t>
                      </a:r>
                      <a:r>
                        <a:rPr lang="en-US" sz="1600" dirty="0">
                          <a:solidFill>
                            <a:srgbClr val="000000"/>
                          </a:solidFill>
                          <a:latin typeface="+mn-lt"/>
                          <a:cs typeface="Arial" panose="020B0604020202020204" pitchFamily="34" charset="0"/>
                        </a:rPr>
                        <a:t> </a:t>
                      </a:r>
                    </a:p>
                    <a:p>
                      <a:r>
                        <a:rPr lang="en-US" sz="1600" dirty="0">
                          <a:solidFill>
                            <a:srgbClr val="000000"/>
                          </a:solidFill>
                          <a:latin typeface="+mn-lt"/>
                          <a:cs typeface="Arial" panose="020B0604020202020204" pitchFamily="34" charset="0"/>
                        </a:rPr>
                        <a:t>Diversion pathway analysis crosses both S’s. </a:t>
                      </a:r>
                      <a:endParaRPr lang="it-IT" sz="1600" dirty="0">
                        <a:solidFill>
                          <a:srgbClr val="000000"/>
                        </a:solidFill>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rgbClr val="000000"/>
                          </a:solidFill>
                          <a:latin typeface="+mn-lt"/>
                          <a:cs typeface="Arial" panose="020B0604020202020204" pitchFamily="34" charset="0"/>
                        </a:rPr>
                        <a:t>Accountancy foreseen on canisters as opposed to individual pebbles:</a:t>
                      </a:r>
                    </a:p>
                    <a:p>
                      <a:pPr marL="742950" lvl="1" indent="-285750">
                        <a:buFont typeface="Arial" panose="020B0604020202020204" pitchFamily="34" charset="0"/>
                        <a:buChar char="•"/>
                      </a:pPr>
                      <a:r>
                        <a:rPr lang="en-US" sz="1600" dirty="0">
                          <a:solidFill>
                            <a:srgbClr val="000000"/>
                          </a:solidFill>
                          <a:latin typeface="+mn-lt"/>
                          <a:cs typeface="Arial" panose="020B0604020202020204" pitchFamily="34" charset="0"/>
                        </a:rPr>
                        <a:t>Need</a:t>
                      </a:r>
                      <a:r>
                        <a:rPr lang="en-US" sz="1600" baseline="0" dirty="0">
                          <a:solidFill>
                            <a:srgbClr val="000000"/>
                          </a:solidFill>
                          <a:latin typeface="+mn-lt"/>
                          <a:cs typeface="Arial" panose="020B0604020202020204" pitchFamily="34" charset="0"/>
                        </a:rPr>
                        <a:t> to ensure no loss of pebbles.</a:t>
                      </a:r>
                      <a:r>
                        <a:rPr lang="en-US" sz="1600" dirty="0">
                          <a:solidFill>
                            <a:srgbClr val="000000"/>
                          </a:solidFill>
                          <a:latin typeface="+mn-lt"/>
                          <a:cs typeface="Arial" panose="020B0604020202020204" pitchFamily="34" charset="0"/>
                        </a:rPr>
                        <a:t> </a:t>
                      </a:r>
                    </a:p>
                    <a:p>
                      <a:pPr marL="742950" lvl="1" indent="-285750">
                        <a:buFont typeface="Arial" panose="020B0604020202020204" pitchFamily="34" charset="0"/>
                        <a:buChar char="•"/>
                      </a:pPr>
                      <a:r>
                        <a:rPr lang="en-US" sz="1600" dirty="0">
                          <a:solidFill>
                            <a:srgbClr val="000000"/>
                          </a:solidFill>
                          <a:latin typeface="+mn-lt"/>
                          <a:cs typeface="Arial" panose="020B0604020202020204" pitchFamily="34" charset="0"/>
                        </a:rPr>
                        <a:t>Diversion pathway analysis to determine ways to remove pebbles and to provide mitigation  measures.</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1705547744"/>
                  </a:ext>
                </a:extLst>
              </a:tr>
              <a:tr h="766367">
                <a:tc>
                  <a:txBody>
                    <a:bodyPr/>
                    <a:lstStyle/>
                    <a:p>
                      <a:r>
                        <a:rPr lang="en-GB" sz="1600" dirty="0">
                          <a:solidFill>
                            <a:srgbClr val="C00000"/>
                          </a:solidFill>
                          <a:latin typeface="+mn-lt"/>
                          <a:cs typeface="Arial" panose="020B0604020202020204" pitchFamily="34" charset="0"/>
                        </a:rPr>
                        <a:t>Proliferation Resistant</a:t>
                      </a:r>
                      <a:r>
                        <a:rPr lang="en-GB" sz="1600" baseline="0" dirty="0">
                          <a:solidFill>
                            <a:srgbClr val="C00000"/>
                          </a:solidFill>
                          <a:latin typeface="+mn-lt"/>
                          <a:cs typeface="Arial" panose="020B0604020202020204" pitchFamily="34" charset="0"/>
                        </a:rPr>
                        <a:t> Materials</a:t>
                      </a:r>
                      <a:r>
                        <a:rPr lang="en-GB" sz="1600" baseline="0" dirty="0">
                          <a:solidFill>
                            <a:srgbClr val="000000"/>
                          </a:solidFill>
                          <a:latin typeface="+mn-lt"/>
                          <a:cs typeface="Arial" panose="020B0604020202020204" pitchFamily="34" charset="0"/>
                        </a:rPr>
                        <a:t>: </a:t>
                      </a:r>
                    </a:p>
                    <a:p>
                      <a:r>
                        <a:rPr lang="en-US" sz="1600" baseline="0" dirty="0">
                          <a:solidFill>
                            <a:srgbClr val="000000"/>
                          </a:solidFill>
                          <a:latin typeface="+mn-lt"/>
                          <a:cs typeface="Arial" panose="020B0604020202020204" pitchFamily="34" charset="0"/>
                        </a:rPr>
                        <a:t>Material attractiveness for both S’s.</a:t>
                      </a:r>
                      <a:endParaRPr lang="it-IT" sz="1600" dirty="0">
                        <a:solidFill>
                          <a:srgbClr val="000000"/>
                        </a:solidFill>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rgbClr val="000000"/>
                          </a:solidFill>
                          <a:latin typeface="+mn-lt"/>
                          <a:cs typeface="Arial" panose="020B0604020202020204" pitchFamily="34" charset="0"/>
                        </a:rPr>
                        <a:t>Fuel pebbles are harder to reprocess.</a:t>
                      </a:r>
                    </a:p>
                    <a:p>
                      <a:pPr marL="285750" indent="-285750">
                        <a:buFont typeface="Arial" panose="020B0604020202020204" pitchFamily="34" charset="0"/>
                        <a:buChar char="•"/>
                      </a:pPr>
                      <a:r>
                        <a:rPr lang="en-US" sz="1600" dirty="0">
                          <a:solidFill>
                            <a:srgbClr val="000000"/>
                          </a:solidFill>
                          <a:latin typeface="+mn-lt"/>
                          <a:cs typeface="Arial" panose="020B0604020202020204" pitchFamily="34" charset="0"/>
                        </a:rPr>
                        <a:t>Large number of pebbles to reach</a:t>
                      </a:r>
                      <a:r>
                        <a:rPr lang="en-US" sz="1600" baseline="0" dirty="0">
                          <a:solidFill>
                            <a:srgbClr val="000000"/>
                          </a:solidFill>
                          <a:latin typeface="+mn-lt"/>
                          <a:cs typeface="Arial" panose="020B0604020202020204" pitchFamily="34" charset="0"/>
                        </a:rPr>
                        <a:t> 1SQ of SNM</a:t>
                      </a:r>
                      <a:r>
                        <a:rPr lang="en-US" sz="1600" dirty="0">
                          <a:solidFill>
                            <a:srgbClr val="000000"/>
                          </a:solidFill>
                          <a:latin typeface="+mn-lt"/>
                          <a:cs typeface="Arial" panose="020B0604020202020204" pitchFamily="34" charset="0"/>
                        </a:rPr>
                        <a:t>. </a:t>
                      </a:r>
                    </a:p>
                    <a:p>
                      <a:pPr marL="285750" indent="-285750">
                        <a:buFont typeface="Arial" panose="020B0604020202020204" pitchFamily="34" charset="0"/>
                        <a:buChar char="•"/>
                      </a:pPr>
                      <a:r>
                        <a:rPr lang="en-US" sz="1600" dirty="0">
                          <a:solidFill>
                            <a:srgbClr val="000000"/>
                          </a:solidFill>
                          <a:latin typeface="+mn-lt"/>
                          <a:cs typeface="Arial" panose="020B0604020202020204" pitchFamily="34" charset="0"/>
                        </a:rPr>
                        <a:t>Items</a:t>
                      </a:r>
                      <a:r>
                        <a:rPr lang="en-US" sz="1600" baseline="0" dirty="0">
                          <a:solidFill>
                            <a:srgbClr val="000000"/>
                          </a:solidFill>
                          <a:latin typeface="+mn-lt"/>
                          <a:cs typeface="Arial" panose="020B0604020202020204" pitchFamily="34" charset="0"/>
                        </a:rPr>
                        <a:t> </a:t>
                      </a:r>
                      <a:r>
                        <a:rPr lang="en-US" sz="1600" dirty="0">
                          <a:solidFill>
                            <a:srgbClr val="000000"/>
                          </a:solidFill>
                          <a:latin typeface="+mn-lt"/>
                          <a:cs typeface="Arial" panose="020B0604020202020204" pitchFamily="34" charset="0"/>
                        </a:rPr>
                        <a:t>hard to move due</a:t>
                      </a:r>
                      <a:r>
                        <a:rPr lang="en-US" sz="1600" baseline="0" dirty="0">
                          <a:solidFill>
                            <a:srgbClr val="000000"/>
                          </a:solidFill>
                          <a:latin typeface="+mn-lt"/>
                          <a:cs typeface="Arial" panose="020B0604020202020204" pitchFamily="34" charset="0"/>
                        </a:rPr>
                        <a:t> to high-burnup and related barrier</a:t>
                      </a:r>
                      <a:r>
                        <a:rPr lang="en-US" sz="1600" dirty="0">
                          <a:solidFill>
                            <a:srgbClr val="000000"/>
                          </a:solidFill>
                          <a:latin typeface="+mn-lt"/>
                          <a:cs typeface="Arial" panose="020B0604020202020204" pitchFamily="34" charset="0"/>
                        </a:rPr>
                        <a:t>.</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3739933151"/>
                  </a:ext>
                </a:extLst>
              </a:tr>
              <a:tr h="993440">
                <a:tc>
                  <a:txBody>
                    <a:bodyPr/>
                    <a:lstStyle/>
                    <a:p>
                      <a:r>
                        <a:rPr lang="en-GB" sz="1600" dirty="0">
                          <a:solidFill>
                            <a:srgbClr val="C00000"/>
                          </a:solidFill>
                          <a:latin typeface="+mn-lt"/>
                          <a:cs typeface="Arial" panose="020B0604020202020204" pitchFamily="34" charset="0"/>
                        </a:rPr>
                        <a:t>Remote Data Transmission</a:t>
                      </a:r>
                      <a:r>
                        <a:rPr lang="en-GB" sz="1600" dirty="0">
                          <a:solidFill>
                            <a:schemeClr val="accent6"/>
                          </a:solidFill>
                          <a:latin typeface="+mn-lt"/>
                          <a:cs typeface="Arial" panose="020B0604020202020204" pitchFamily="34" charset="0"/>
                        </a:rPr>
                        <a:t>:</a:t>
                      </a:r>
                      <a:r>
                        <a:rPr lang="en-GB" sz="1600" baseline="0" dirty="0">
                          <a:solidFill>
                            <a:srgbClr val="C00000"/>
                          </a:solidFill>
                          <a:latin typeface="+mn-lt"/>
                          <a:cs typeface="Arial" panose="020B0604020202020204" pitchFamily="34" charset="0"/>
                        </a:rPr>
                        <a:t> </a:t>
                      </a:r>
                    </a:p>
                    <a:p>
                      <a:r>
                        <a:rPr lang="en-US" sz="1600" dirty="0">
                          <a:solidFill>
                            <a:srgbClr val="000000"/>
                          </a:solidFill>
                          <a:latin typeface="+mn-lt"/>
                          <a:cs typeface="Arial" panose="020B0604020202020204" pitchFamily="34" charset="0"/>
                        </a:rPr>
                        <a:t>Data collection impact on physical and cybersecurity.</a:t>
                      </a:r>
                      <a:endParaRPr lang="it-IT" sz="1600" dirty="0">
                        <a:solidFill>
                          <a:srgbClr val="000000"/>
                        </a:solidFill>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solidFill>
                            <a:srgbClr val="000000"/>
                          </a:solidFill>
                          <a:latin typeface="+mn-lt"/>
                          <a:cs typeface="Arial" panose="020B0604020202020204" pitchFamily="34" charset="0"/>
                        </a:rPr>
                        <a:t>In principle</a:t>
                      </a:r>
                      <a:r>
                        <a:rPr lang="en-GB" sz="1600" baseline="0" dirty="0">
                          <a:solidFill>
                            <a:srgbClr val="000000"/>
                          </a:solidFill>
                          <a:latin typeface="+mn-lt"/>
                          <a:cs typeface="Arial" panose="020B0604020202020204" pitchFamily="34" charset="0"/>
                        </a:rPr>
                        <a:t> not different from any other nuclear facility subject to safeguards relevant remote data transmission.</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932392605"/>
                  </a:ext>
                </a:extLst>
              </a:tr>
              <a:tr h="539296">
                <a:tc>
                  <a:txBody>
                    <a:bodyPr/>
                    <a:lstStyle/>
                    <a:p>
                      <a:r>
                        <a:rPr lang="en-GB" sz="1600" dirty="0">
                          <a:solidFill>
                            <a:srgbClr val="C00000"/>
                          </a:solidFill>
                          <a:latin typeface="+mn-lt"/>
                          <a:cs typeface="Arial" panose="020B0604020202020204" pitchFamily="34" charset="0"/>
                        </a:rPr>
                        <a:t>Surveillance Systems</a:t>
                      </a:r>
                      <a:r>
                        <a:rPr lang="en-GB" sz="1600" dirty="0">
                          <a:solidFill>
                            <a:srgbClr val="000000"/>
                          </a:solidFill>
                          <a:latin typeface="+mn-lt"/>
                          <a:cs typeface="Arial" panose="020B0604020202020204" pitchFamily="34" charset="0"/>
                        </a:rPr>
                        <a:t>: </a:t>
                      </a:r>
                    </a:p>
                    <a:p>
                      <a:r>
                        <a:rPr lang="en-GB" sz="1600" dirty="0">
                          <a:solidFill>
                            <a:srgbClr val="000000"/>
                          </a:solidFill>
                          <a:latin typeface="+mn-lt"/>
                          <a:cs typeface="Arial" panose="020B0604020202020204" pitchFamily="34" charset="0"/>
                        </a:rPr>
                        <a:t>Needs in both domains</a:t>
                      </a:r>
                      <a:r>
                        <a:rPr lang="en-GB" sz="1600" baseline="0" dirty="0">
                          <a:solidFill>
                            <a:srgbClr val="000000"/>
                          </a:solidFill>
                          <a:latin typeface="+mn-lt"/>
                          <a:cs typeface="Arial" panose="020B0604020202020204" pitchFamily="34" charset="0"/>
                        </a:rPr>
                        <a:t>.</a:t>
                      </a:r>
                      <a:endParaRPr lang="it-IT" sz="1600" dirty="0">
                        <a:solidFill>
                          <a:srgbClr val="000000"/>
                        </a:solidFill>
                        <a:latin typeface="+mn-lt"/>
                        <a:cs typeface="Arial" panose="020B0604020202020204" pitchFamily="34" charset="0"/>
                      </a:endParaRPr>
                    </a:p>
                  </a:txBody>
                  <a:tcPr/>
                </a:tc>
                <a:tc>
                  <a:txBody>
                    <a:bodyPr/>
                    <a:lstStyle/>
                    <a:p>
                      <a:r>
                        <a:rPr lang="en-GB" sz="1600" dirty="0">
                          <a:solidFill>
                            <a:srgbClr val="000000"/>
                          </a:solidFill>
                          <a:latin typeface="+mn-lt"/>
                          <a:cs typeface="Arial" panose="020B0604020202020204" pitchFamily="34" charset="0"/>
                        </a:rPr>
                        <a:t>Not</a:t>
                      </a:r>
                      <a:r>
                        <a:rPr lang="en-GB" sz="1600" baseline="0" dirty="0">
                          <a:solidFill>
                            <a:srgbClr val="000000"/>
                          </a:solidFill>
                          <a:latin typeface="+mn-lt"/>
                          <a:cs typeface="Arial" panose="020B0604020202020204" pitchFamily="34" charset="0"/>
                        </a:rPr>
                        <a:t> enough information at this stage. In principle the difficult to access inventory might benefit from innovative spatial awareness techniques.</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4197047107"/>
                  </a:ext>
                </a:extLst>
              </a:tr>
              <a:tr h="12205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C00000"/>
                          </a:solidFill>
                        </a:rPr>
                        <a:t>Domestic MC&amp;A and International Safeguards</a:t>
                      </a:r>
                      <a:r>
                        <a:rPr lang="en-GB" sz="1600" dirty="0">
                          <a:solidFill>
                            <a:srgbClr val="000000"/>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aseline="0" dirty="0">
                          <a:solidFill>
                            <a:srgbClr val="000000"/>
                          </a:solidFill>
                          <a:latin typeface="+mn-lt"/>
                          <a:cs typeface="Arial" panose="020B0604020202020204" pitchFamily="34" charset="0"/>
                        </a:rPr>
                        <a:t>Different overlaps with physical protection.</a:t>
                      </a:r>
                      <a:endParaRPr lang="it-IT" sz="1600" dirty="0">
                        <a:solidFill>
                          <a:srgbClr val="000000"/>
                        </a:solidFill>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solidFill>
                            <a:srgbClr val="000000"/>
                          </a:solidFill>
                        </a:rPr>
                        <a:t>S</a:t>
                      </a:r>
                      <a:r>
                        <a:rPr lang="en-GB" sz="1600" baseline="0" dirty="0">
                          <a:solidFill>
                            <a:srgbClr val="000000"/>
                          </a:solidFill>
                        </a:rPr>
                        <a:t>everal potential synergies for making use of shared signals from the operator while maintaining independent verification capabilities. </a:t>
                      </a:r>
                      <a:endParaRPr lang="it-IT" sz="1600" dirty="0">
                        <a:solidFill>
                          <a:srgbClr val="000000"/>
                        </a:solidFill>
                      </a:endParaRPr>
                    </a:p>
                  </a:txBody>
                  <a:tcPr/>
                </a:tc>
                <a:extLst>
                  <a:ext uri="{0D108BD9-81ED-4DB2-BD59-A6C34878D82A}">
                    <a16:rowId xmlns:a16="http://schemas.microsoft.com/office/drawing/2014/main" val="2385372168"/>
                  </a:ext>
                </a:extLst>
              </a:tr>
            </a:tbl>
          </a:graphicData>
        </a:graphic>
      </p:graphicFrame>
    </p:spTree>
    <p:extLst>
      <p:ext uri="{BB962C8B-B14F-4D97-AF65-F5344CB8AC3E}">
        <p14:creationId xmlns:p14="http://schemas.microsoft.com/office/powerpoint/2010/main" val="153460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Exploring the Interfaces: Safety-Security-Safeguards (preliminary)</a:t>
            </a:r>
            <a:endParaRPr lang="it-IT" dirty="0"/>
          </a:p>
        </p:txBody>
      </p:sp>
      <p:sp>
        <p:nvSpPr>
          <p:cNvPr id="5" name="Slide Number Placeholder 4"/>
          <p:cNvSpPr>
            <a:spLocks noGrp="1"/>
          </p:cNvSpPr>
          <p:nvPr>
            <p:ph type="sldNum" sz="quarter" idx="4"/>
          </p:nvPr>
        </p:nvSpPr>
        <p:spPr/>
        <p:txBody>
          <a:bodyPr/>
          <a:lstStyle/>
          <a:p>
            <a:fld id="{4800A200-1A87-4E44-ABCE-C6E935DCED5F}" type="slidenum">
              <a:rPr lang="en-US" smtClean="0"/>
              <a:pPr/>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52197545"/>
              </p:ext>
            </p:extLst>
          </p:nvPr>
        </p:nvGraphicFramePr>
        <p:xfrm>
          <a:off x="146304" y="2002930"/>
          <a:ext cx="11948160" cy="4527744"/>
        </p:xfrm>
        <a:graphic>
          <a:graphicData uri="http://schemas.openxmlformats.org/drawingml/2006/table">
            <a:tbl>
              <a:tblPr firstRow="1" bandRow="1">
                <a:tableStyleId>{5C22544A-7EE6-4342-B048-85BDC9FD1C3A}</a:tableStyleId>
              </a:tblPr>
              <a:tblGrid>
                <a:gridCol w="4088417">
                  <a:extLst>
                    <a:ext uri="{9D8B030D-6E8A-4147-A177-3AD203B41FA5}">
                      <a16:colId xmlns:a16="http://schemas.microsoft.com/office/drawing/2014/main" val="4157630453"/>
                    </a:ext>
                  </a:extLst>
                </a:gridCol>
                <a:gridCol w="7859743">
                  <a:extLst>
                    <a:ext uri="{9D8B030D-6E8A-4147-A177-3AD203B41FA5}">
                      <a16:colId xmlns:a16="http://schemas.microsoft.com/office/drawing/2014/main" val="2284506560"/>
                    </a:ext>
                  </a:extLst>
                </a:gridCol>
              </a:tblGrid>
              <a:tr h="308239">
                <a:tc>
                  <a:txBody>
                    <a:bodyPr/>
                    <a:lstStyle/>
                    <a:p>
                      <a:pPr algn="ctr"/>
                      <a:r>
                        <a:rPr lang="en-GB" sz="1600" dirty="0">
                          <a:latin typeface="+mn-lt"/>
                          <a:cs typeface="Arial" panose="020B0604020202020204" pitchFamily="34" charset="0"/>
                        </a:rPr>
                        <a:t>Provisions and Interfaces</a:t>
                      </a:r>
                      <a:endParaRPr lang="it-IT" sz="1600" dirty="0">
                        <a:latin typeface="+mn-lt"/>
                        <a:cs typeface="Arial" panose="020B0604020202020204" pitchFamily="34" charset="0"/>
                      </a:endParaRPr>
                    </a:p>
                  </a:txBody>
                  <a:tcPr/>
                </a:tc>
                <a:tc>
                  <a:txBody>
                    <a:bodyPr/>
                    <a:lstStyle/>
                    <a:p>
                      <a:pPr algn="ctr"/>
                      <a:r>
                        <a:rPr lang="en-GB" sz="1600" dirty="0">
                          <a:latin typeface="+mn-lt"/>
                          <a:cs typeface="Arial" panose="020B0604020202020204" pitchFamily="34" charset="0"/>
                        </a:rPr>
                        <a:t>In GPBR-200</a:t>
                      </a:r>
                      <a:endParaRPr lang="it-IT" sz="1600" dirty="0">
                        <a:latin typeface="+mn-lt"/>
                        <a:cs typeface="Arial" panose="020B0604020202020204" pitchFamily="34" charset="0"/>
                      </a:endParaRPr>
                    </a:p>
                  </a:txBody>
                  <a:tcPr/>
                </a:tc>
                <a:extLst>
                  <a:ext uri="{0D108BD9-81ED-4DB2-BD59-A6C34878D82A}">
                    <a16:rowId xmlns:a16="http://schemas.microsoft.com/office/drawing/2014/main" val="1348348466"/>
                  </a:ext>
                </a:extLst>
              </a:tr>
              <a:tr h="1473939">
                <a:tc>
                  <a:txBody>
                    <a:bodyPr/>
                    <a:lstStyle/>
                    <a:p>
                      <a:r>
                        <a:rPr lang="en-GB" sz="1600" dirty="0">
                          <a:solidFill>
                            <a:srgbClr val="C00000"/>
                          </a:solidFill>
                          <a:latin typeface="+mn-lt"/>
                          <a:cs typeface="Arial" panose="020B0604020202020204" pitchFamily="34" charset="0"/>
                        </a:rPr>
                        <a:t>Cyberinfrastructure</a:t>
                      </a:r>
                      <a:r>
                        <a:rPr lang="en-GB" sz="1600" dirty="0">
                          <a:solidFill>
                            <a:srgbClr val="000000"/>
                          </a:solidFill>
                          <a:latin typeface="+mn-lt"/>
                          <a:cs typeface="Arial" panose="020B0604020202020204" pitchFamily="34" charset="0"/>
                        </a:rPr>
                        <a:t>: </a:t>
                      </a:r>
                    </a:p>
                    <a:p>
                      <a:r>
                        <a:rPr lang="en-US" sz="1600" dirty="0">
                          <a:solidFill>
                            <a:srgbClr val="000000"/>
                          </a:solidFill>
                          <a:latin typeface="+mn-lt"/>
                          <a:cs typeface="Arial" panose="020B0604020202020204" pitchFamily="34" charset="0"/>
                        </a:rPr>
                        <a:t>Common potential entry</a:t>
                      </a:r>
                      <a:r>
                        <a:rPr lang="en-US" sz="1600" baseline="0" dirty="0">
                          <a:solidFill>
                            <a:srgbClr val="000000"/>
                          </a:solidFill>
                          <a:latin typeface="+mn-lt"/>
                          <a:cs typeface="Arial" panose="020B0604020202020204" pitchFamily="34" charset="0"/>
                        </a:rPr>
                        <a:t> point for disruptions</a:t>
                      </a:r>
                      <a:r>
                        <a:rPr lang="en-US" sz="1600" dirty="0">
                          <a:solidFill>
                            <a:srgbClr val="000000"/>
                          </a:solidFill>
                          <a:latin typeface="+mn-lt"/>
                          <a:cs typeface="Arial" panose="020B0604020202020204" pitchFamily="34" charset="0"/>
                        </a:rPr>
                        <a:t>. </a:t>
                      </a:r>
                      <a:endParaRPr lang="it-IT" sz="1600" dirty="0">
                        <a:solidFill>
                          <a:srgbClr val="000000"/>
                        </a:solidFill>
                        <a:latin typeface="+mn-lt"/>
                        <a:cs typeface="Arial" panose="020B0604020202020204" pitchFamily="34" charset="0"/>
                      </a:endParaRPr>
                    </a:p>
                  </a:txBody>
                  <a:tcPr/>
                </a:tc>
                <a:tc>
                  <a:txBody>
                    <a:bodyPr/>
                    <a:lstStyle/>
                    <a:p>
                      <a:pPr marL="285750" lvl="0" indent="-285750">
                        <a:buFont typeface="Arial" panose="020B0604020202020204" pitchFamily="34" charset="0"/>
                        <a:buChar char="•"/>
                      </a:pPr>
                      <a:r>
                        <a:rPr lang="en-GB" sz="1600" dirty="0">
                          <a:solidFill>
                            <a:srgbClr val="000000"/>
                          </a:solidFill>
                          <a:latin typeface="+mn-lt"/>
                          <a:cs typeface="Arial" panose="020B0604020202020204" pitchFamily="34" charset="0"/>
                        </a:rPr>
                        <a:t>High potential for signal sharing between</a:t>
                      </a:r>
                      <a:r>
                        <a:rPr lang="en-GB" sz="1600" baseline="0" dirty="0">
                          <a:solidFill>
                            <a:srgbClr val="000000"/>
                          </a:solidFill>
                          <a:latin typeface="+mn-lt"/>
                          <a:cs typeface="Arial" panose="020B0604020202020204" pitchFamily="34" charset="0"/>
                        </a:rPr>
                        <a:t> S’s:</a:t>
                      </a:r>
                    </a:p>
                    <a:p>
                      <a:pPr marL="742950" lvl="1" indent="-285750">
                        <a:buFont typeface="Arial" panose="020B0604020202020204" pitchFamily="34" charset="0"/>
                        <a:buChar char="•"/>
                      </a:pPr>
                      <a:r>
                        <a:rPr lang="en-GB" sz="1600" dirty="0">
                          <a:solidFill>
                            <a:srgbClr val="000000"/>
                          </a:solidFill>
                          <a:latin typeface="+mn-lt"/>
                          <a:cs typeface="Arial" panose="020B0604020202020204" pitchFamily="34" charset="0"/>
                        </a:rPr>
                        <a:t>Remote</a:t>
                      </a:r>
                      <a:r>
                        <a:rPr lang="en-GB" sz="1600" baseline="0" dirty="0">
                          <a:solidFill>
                            <a:srgbClr val="000000"/>
                          </a:solidFill>
                          <a:latin typeface="+mn-lt"/>
                          <a:cs typeface="Arial" panose="020B0604020202020204" pitchFamily="34" charset="0"/>
                        </a:rPr>
                        <a:t> data transmission requires careful design of the cyberinfrastructure.</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1705547744"/>
                  </a:ext>
                </a:extLst>
              </a:tr>
              <a:tr h="1244586">
                <a:tc>
                  <a:txBody>
                    <a:bodyPr/>
                    <a:lstStyle/>
                    <a:p>
                      <a:r>
                        <a:rPr lang="en-GB" sz="1600" dirty="0">
                          <a:solidFill>
                            <a:srgbClr val="C00000"/>
                          </a:solidFill>
                          <a:latin typeface="+mn-lt"/>
                          <a:cs typeface="Arial" panose="020B0604020202020204" pitchFamily="34" charset="0"/>
                        </a:rPr>
                        <a:t>Nuclear Material</a:t>
                      </a:r>
                      <a:r>
                        <a:rPr lang="en-GB" sz="1600" baseline="0" dirty="0">
                          <a:solidFill>
                            <a:srgbClr val="C00000"/>
                          </a:solidFill>
                          <a:latin typeface="+mn-lt"/>
                          <a:cs typeface="Arial" panose="020B0604020202020204" pitchFamily="34" charset="0"/>
                        </a:rPr>
                        <a:t> Containment and Access</a:t>
                      </a:r>
                      <a:r>
                        <a:rPr lang="en-GB" sz="1600" baseline="0" dirty="0">
                          <a:solidFill>
                            <a:srgbClr val="000000"/>
                          </a:solidFill>
                          <a:latin typeface="+mn-lt"/>
                          <a:cs typeface="Arial" panose="020B0604020202020204" pitchFamily="34" charset="0"/>
                        </a:rPr>
                        <a:t>: </a:t>
                      </a:r>
                    </a:p>
                    <a:p>
                      <a:r>
                        <a:rPr lang="en-US" sz="1600" baseline="0" dirty="0">
                          <a:solidFill>
                            <a:srgbClr val="000000"/>
                          </a:solidFill>
                          <a:latin typeface="+mn-lt"/>
                          <a:cs typeface="Arial" panose="020B0604020202020204" pitchFamily="34" charset="0"/>
                        </a:rPr>
                        <a:t>Tensions and synergies among needs.</a:t>
                      </a:r>
                      <a:endParaRPr lang="it-IT" sz="1600" dirty="0">
                        <a:solidFill>
                          <a:srgbClr val="000000"/>
                        </a:solidFill>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solidFill>
                            <a:srgbClr val="000000"/>
                          </a:solidFill>
                          <a:latin typeface="+mn-lt"/>
                          <a:cs typeface="Arial" panose="020B0604020202020204" pitchFamily="34" charset="0"/>
                        </a:rPr>
                        <a:t>Most</a:t>
                      </a:r>
                      <a:r>
                        <a:rPr lang="en-GB" sz="1600" baseline="0" dirty="0">
                          <a:solidFill>
                            <a:srgbClr val="000000"/>
                          </a:solidFill>
                          <a:latin typeface="+mn-lt"/>
                          <a:cs typeface="Arial" panose="020B0604020202020204" pitchFamily="34" charset="0"/>
                        </a:rPr>
                        <a:t> of nuclear material inventory in difficult to access areas</a:t>
                      </a:r>
                    </a:p>
                    <a:p>
                      <a:pPr marL="285750" indent="-285750">
                        <a:buFont typeface="Arial" panose="020B0604020202020204" pitchFamily="34" charset="0"/>
                        <a:buChar char="•"/>
                      </a:pPr>
                      <a:r>
                        <a:rPr lang="en-GB" sz="1600" baseline="0" dirty="0">
                          <a:solidFill>
                            <a:srgbClr val="000000"/>
                          </a:solidFill>
                          <a:latin typeface="+mn-lt"/>
                          <a:cs typeface="Arial" panose="020B0604020202020204" pitchFamily="34" charset="0"/>
                        </a:rPr>
                        <a:t>Vast amount of items in the reactor building in a non-static configuration. </a:t>
                      </a:r>
                    </a:p>
                    <a:p>
                      <a:pPr marL="285750" indent="-285750">
                        <a:buFont typeface="Arial" panose="020B0604020202020204" pitchFamily="34" charset="0"/>
                        <a:buChar char="•"/>
                      </a:pPr>
                      <a:r>
                        <a:rPr lang="en-GB" sz="1600" baseline="0" dirty="0">
                          <a:solidFill>
                            <a:srgbClr val="000000"/>
                          </a:solidFill>
                          <a:latin typeface="+mn-lt"/>
                          <a:cs typeface="Arial" panose="020B0604020202020204" pitchFamily="34" charset="0"/>
                        </a:rPr>
                        <a:t>High level of automation should facilitate access regulation and safety/security needs </a:t>
                      </a:r>
                    </a:p>
                    <a:p>
                      <a:pPr marL="285750" indent="-285750">
                        <a:buFont typeface="Arial" panose="020B0604020202020204" pitchFamily="34" charset="0"/>
                        <a:buChar char="•"/>
                      </a:pPr>
                      <a:r>
                        <a:rPr lang="en-GB" sz="1600" baseline="0" dirty="0">
                          <a:solidFill>
                            <a:srgbClr val="000000"/>
                          </a:solidFill>
                          <a:latin typeface="+mn-lt"/>
                          <a:cs typeface="Arial" panose="020B0604020202020204" pitchFamily="34" charset="0"/>
                        </a:rPr>
                        <a:t>Effective dual-C/S systems shared signals might support safeguards needs.</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3739933151"/>
                  </a:ext>
                </a:extLst>
              </a:tr>
              <a:tr h="1473939">
                <a:tc>
                  <a:txBody>
                    <a:bodyPr/>
                    <a:lstStyle/>
                    <a:p>
                      <a:r>
                        <a:rPr lang="en-GB" sz="1600" dirty="0">
                          <a:solidFill>
                            <a:srgbClr val="C00000"/>
                          </a:solidFill>
                          <a:latin typeface="+mn-lt"/>
                          <a:cs typeface="Arial" panose="020B0604020202020204" pitchFamily="34" charset="0"/>
                        </a:rPr>
                        <a:t>Plant</a:t>
                      </a:r>
                      <a:r>
                        <a:rPr lang="en-GB" sz="1600" baseline="0" dirty="0">
                          <a:solidFill>
                            <a:srgbClr val="C00000"/>
                          </a:solidFill>
                          <a:latin typeface="+mn-lt"/>
                          <a:cs typeface="Arial" panose="020B0604020202020204" pitchFamily="34" charset="0"/>
                        </a:rPr>
                        <a:t> Operations</a:t>
                      </a:r>
                      <a:r>
                        <a:rPr lang="en-GB" sz="1600" baseline="0" dirty="0">
                          <a:solidFill>
                            <a:srgbClr val="000000"/>
                          </a:solidFill>
                          <a:latin typeface="+mn-lt"/>
                          <a:cs typeface="Arial" panose="020B0604020202020204" pitchFamily="34" charset="0"/>
                        </a:rPr>
                        <a:t>: </a:t>
                      </a:r>
                    </a:p>
                    <a:p>
                      <a:r>
                        <a:rPr lang="en-GB" sz="1600" baseline="0" dirty="0">
                          <a:solidFill>
                            <a:srgbClr val="000000"/>
                          </a:solidFill>
                          <a:latin typeface="+mn-lt"/>
                          <a:cs typeface="Arial" panose="020B0604020202020204" pitchFamily="34" charset="0"/>
                        </a:rPr>
                        <a:t>N</a:t>
                      </a:r>
                      <a:r>
                        <a:rPr lang="en-US" sz="1600" baseline="0" dirty="0" err="1">
                          <a:solidFill>
                            <a:srgbClr val="000000"/>
                          </a:solidFill>
                          <a:latin typeface="+mn-lt"/>
                          <a:cs typeface="Arial" panose="020B0604020202020204" pitchFamily="34" charset="0"/>
                        </a:rPr>
                        <a:t>eeds</a:t>
                      </a:r>
                      <a:r>
                        <a:rPr lang="en-US" sz="1600" baseline="0" dirty="0">
                          <a:solidFill>
                            <a:srgbClr val="000000"/>
                          </a:solidFill>
                          <a:latin typeface="+mn-lt"/>
                          <a:cs typeface="Arial" panose="020B0604020202020204" pitchFamily="34" charset="0"/>
                        </a:rPr>
                        <a:t> and impact on all S’s.</a:t>
                      </a:r>
                      <a:endParaRPr lang="it-IT" sz="1600" dirty="0">
                        <a:solidFill>
                          <a:srgbClr val="000000"/>
                        </a:solidFill>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solidFill>
                            <a:srgbClr val="000000"/>
                          </a:solidFill>
                          <a:latin typeface="+mn-lt"/>
                          <a:cs typeface="Arial" panose="020B0604020202020204" pitchFamily="34" charset="0"/>
                        </a:rPr>
                        <a:t>High level of automation and</a:t>
                      </a:r>
                      <a:r>
                        <a:rPr lang="en-GB" sz="1600" baseline="0" dirty="0">
                          <a:solidFill>
                            <a:srgbClr val="000000"/>
                          </a:solidFill>
                          <a:latin typeface="+mn-lt"/>
                          <a:cs typeface="Arial" panose="020B0604020202020204" pitchFamily="34" charset="0"/>
                        </a:rPr>
                        <a:t> strong systems integration:</a:t>
                      </a:r>
                    </a:p>
                    <a:p>
                      <a:pPr marL="742950" lvl="1" indent="-285750">
                        <a:buFont typeface="Arial" panose="020B0604020202020204" pitchFamily="34" charset="0"/>
                        <a:buChar char="•"/>
                      </a:pPr>
                      <a:r>
                        <a:rPr lang="en-GB" sz="1600" baseline="0" dirty="0">
                          <a:solidFill>
                            <a:srgbClr val="000000"/>
                          </a:solidFill>
                          <a:latin typeface="+mn-lt"/>
                          <a:cs typeface="Arial" panose="020B0604020202020204" pitchFamily="34" charset="0"/>
                        </a:rPr>
                        <a:t>Opportunities to define plant operation to be synergistic with 3S needs.</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932392605"/>
                  </a:ext>
                </a:extLst>
              </a:tr>
            </a:tbl>
          </a:graphicData>
        </a:graphic>
      </p:graphicFrame>
    </p:spTree>
    <p:extLst>
      <p:ext uri="{BB962C8B-B14F-4D97-AF65-F5344CB8AC3E}">
        <p14:creationId xmlns:p14="http://schemas.microsoft.com/office/powerpoint/2010/main" val="2315817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Takeaways</a:t>
            </a:r>
            <a:endParaRPr lang="en-US" dirty="0"/>
          </a:p>
        </p:txBody>
      </p:sp>
      <p:sp>
        <p:nvSpPr>
          <p:cNvPr id="4" name="Slide Number Placeholder 3"/>
          <p:cNvSpPr>
            <a:spLocks noGrp="1"/>
          </p:cNvSpPr>
          <p:nvPr>
            <p:ph type="sldNum" sz="quarter" idx="4"/>
          </p:nvPr>
        </p:nvSpPr>
        <p:spPr/>
        <p:txBody>
          <a:bodyPr/>
          <a:lstStyle/>
          <a:p>
            <a:fld id="{4800A200-1A87-4E44-ABCE-C6E935DCED5F}" type="slidenum">
              <a:rPr lang="en-US" smtClean="0"/>
              <a:pPr/>
              <a:t>13</a:t>
            </a:fld>
            <a:endParaRPr lang="en-US" dirty="0"/>
          </a:p>
        </p:txBody>
      </p:sp>
      <p:sp>
        <p:nvSpPr>
          <p:cNvPr id="5" name="Content Placeholder 2">
            <a:extLst>
              <a:ext uri="{FF2B5EF4-FFF2-40B4-BE49-F238E27FC236}">
                <a16:creationId xmlns:a16="http://schemas.microsoft.com/office/drawing/2014/main" id="{7F599D68-4C97-46F5-A3DF-6B664B6E632D}"/>
              </a:ext>
            </a:extLst>
          </p:cNvPr>
          <p:cNvSpPr>
            <a:spLocks noGrp="1"/>
          </p:cNvSpPr>
          <p:nvPr>
            <p:ph type="body" sz="quarter" idx="11"/>
          </p:nvPr>
        </p:nvSpPr>
        <p:spPr>
          <a:xfrm>
            <a:off x="733504" y="1321640"/>
            <a:ext cx="11265231" cy="4390172"/>
          </a:xfrm>
          <a:ln>
            <a:noFill/>
          </a:ln>
        </p:spPr>
        <p:txBody>
          <a:bodyPr vert="horz" lIns="0" tIns="45720" rIns="91440" bIns="45720" rtlCol="0" anchor="t">
            <a:noAutofit/>
          </a:bodyPr>
          <a:lstStyle/>
          <a:p>
            <a:pPr marL="280670" indent="-280670">
              <a:defRPr/>
            </a:pPr>
            <a:r>
              <a:rPr lang="en-US" sz="2200" dirty="0">
                <a:latin typeface="Arial"/>
                <a:ea typeface="ＭＳ Ｐゴシック"/>
                <a:cs typeface="Arial"/>
              </a:rPr>
              <a:t>The GIF 3S sub-group set up a bottom-up case study to start investigating the interfaces between safety, security and safeguards in Gen IV reactor technologies.</a:t>
            </a:r>
          </a:p>
          <a:p>
            <a:pPr marL="280670" indent="-280670">
              <a:defRPr/>
            </a:pPr>
            <a:r>
              <a:rPr lang="en-US" sz="2200" dirty="0">
                <a:latin typeface="Arial"/>
                <a:ea typeface="ＭＳ Ｐゴシック"/>
                <a:cs typeface="Arial"/>
              </a:rPr>
              <a:t>The final aim is to provide some guidance to designers and vendors wishing to apply a 3SbD approach to the development of a Gen IV AMR. </a:t>
            </a:r>
          </a:p>
          <a:p>
            <a:pPr marL="280670" indent="-280670">
              <a:defRPr/>
            </a:pPr>
            <a:r>
              <a:rPr lang="en-US" sz="2200" dirty="0">
                <a:latin typeface="Arial"/>
                <a:ea typeface="ＭＳ Ｐゴシック"/>
                <a:cs typeface="Arial"/>
              </a:rPr>
              <a:t>The process highlighted that the concept of 3SbD and PR&amp;PP by design are not new.</a:t>
            </a:r>
          </a:p>
          <a:p>
            <a:pPr marL="280670" indent="-280670">
              <a:defRPr/>
            </a:pPr>
            <a:r>
              <a:rPr lang="en-US" sz="2200" dirty="0">
                <a:latin typeface="Arial"/>
                <a:ea typeface="ＭＳ Ｐゴシック"/>
                <a:cs typeface="Arial"/>
              </a:rPr>
              <a:t>Among designers there is the need to foster a security and safeguards by design to integrate the already existing safety by design culture. </a:t>
            </a:r>
            <a:endParaRPr lang="en-US" sz="2200"/>
          </a:p>
          <a:p>
            <a:pPr marL="280670" indent="-280670">
              <a:defRPr/>
            </a:pPr>
            <a:r>
              <a:rPr lang="en-US" sz="2200" dirty="0">
                <a:latin typeface="Arial"/>
                <a:ea typeface="ＭＳ Ｐゴシック"/>
                <a:cs typeface="Arial"/>
              </a:rPr>
              <a:t>The ultimate goal of a 3SbD culture among designers could be achieved in a smother and quicker way, through an intermediate 3x2S analysis of the existing interfaces. </a:t>
            </a:r>
          </a:p>
          <a:p>
            <a:pPr marL="280670" indent="-280670">
              <a:defRPr/>
            </a:pPr>
            <a:r>
              <a:rPr lang="en-US" sz="2200" dirty="0">
                <a:latin typeface="Arial"/>
                <a:ea typeface="ＭＳ Ｐゴシック"/>
                <a:cs typeface="Arial"/>
              </a:rPr>
              <a:t>While a tighter 3S integration would be beneficial for all new reactor systems, it will be particularly relevant for small and advanced modular reactors (SMR/AMRs). </a:t>
            </a:r>
          </a:p>
        </p:txBody>
      </p:sp>
      <p:sp>
        <p:nvSpPr>
          <p:cNvPr id="6" name="Rectangle 5"/>
          <p:cNvSpPr/>
          <p:nvPr/>
        </p:nvSpPr>
        <p:spPr>
          <a:xfrm>
            <a:off x="6720303" y="3948047"/>
            <a:ext cx="1974850" cy="2546350"/>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70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656" y="1027606"/>
            <a:ext cx="7746525" cy="823278"/>
          </a:xfrm>
        </p:spPr>
        <p:txBody>
          <a:bodyPr>
            <a:noAutofit/>
          </a:bodyPr>
          <a:lstStyle/>
          <a:p>
            <a:pPr algn="ctr"/>
            <a:r>
              <a:rPr lang="en-US" sz="5400" dirty="0"/>
              <a:t>Thank You!</a:t>
            </a:r>
          </a:p>
        </p:txBody>
      </p:sp>
      <p:sp>
        <p:nvSpPr>
          <p:cNvPr id="4" name="Slide Number Placeholder 3"/>
          <p:cNvSpPr>
            <a:spLocks noGrp="1"/>
          </p:cNvSpPr>
          <p:nvPr>
            <p:ph type="sldNum" sz="quarter" idx="4"/>
          </p:nvPr>
        </p:nvSpPr>
        <p:spPr/>
        <p:txBody>
          <a:bodyPr/>
          <a:lstStyle/>
          <a:p>
            <a:fld id="{4800A200-1A87-4E44-ABCE-C6E935DCED5F}" type="slidenum">
              <a:rPr lang="en-US" smtClean="0"/>
              <a:pPr/>
              <a:t>14</a:t>
            </a:fld>
            <a:endParaRPr lang="en-US" dirty="0"/>
          </a:p>
        </p:txBody>
      </p:sp>
      <p:sp>
        <p:nvSpPr>
          <p:cNvPr id="6" name="Rectangle 5"/>
          <p:cNvSpPr/>
          <p:nvPr/>
        </p:nvSpPr>
        <p:spPr>
          <a:xfrm>
            <a:off x="6720303" y="3948047"/>
            <a:ext cx="1974850" cy="2546350"/>
          </a:xfrm>
          <a:prstGeom prst="rect">
            <a:avLst/>
          </a:prstGeom>
          <a:no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2FC4E36-835B-4A68-B35F-2F3EAA04666C}"/>
              </a:ext>
            </a:extLst>
          </p:cNvPr>
          <p:cNvSpPr txBox="1"/>
          <p:nvPr/>
        </p:nvSpPr>
        <p:spPr>
          <a:xfrm>
            <a:off x="571692" y="3150239"/>
            <a:ext cx="10905344" cy="1477328"/>
          </a:xfrm>
          <a:prstGeom prst="rect">
            <a:avLst/>
          </a:prstGeom>
          <a:noFill/>
        </p:spPr>
        <p:txBody>
          <a:bodyPr wrap="square" rtlCol="0">
            <a:spAutoFit/>
          </a:bodyPr>
          <a:lstStyle/>
          <a:p>
            <a:endParaRPr lang="it-IT" dirty="0"/>
          </a:p>
          <a:p>
            <a:pPr algn="ctr">
              <a:buFontTx/>
              <a:buNone/>
            </a:pPr>
            <a:r>
              <a:rPr lang="en-US" altLang="en-US" sz="3600" dirty="0">
                <a:solidFill>
                  <a:schemeClr val="accent2"/>
                </a:solidFill>
                <a:ea typeface="ＭＳ Ｐゴシック" pitchFamily="34" charset="-128"/>
              </a:rPr>
              <a:t>All current reports can be obtained at: </a:t>
            </a:r>
          </a:p>
          <a:p>
            <a:pPr algn="ctr">
              <a:buFontTx/>
              <a:buNone/>
            </a:pPr>
            <a:r>
              <a:rPr lang="en-US" altLang="en-US" sz="3600" dirty="0">
                <a:solidFill>
                  <a:srgbClr val="0070C0"/>
                </a:solidFill>
                <a:ea typeface="ＭＳ Ｐゴシック" pitchFamily="34" charset="-128"/>
              </a:rPr>
              <a:t>https://www.gen-4.org/gif/</a:t>
            </a:r>
          </a:p>
        </p:txBody>
      </p:sp>
    </p:spTree>
    <p:extLst>
      <p:ext uri="{BB962C8B-B14F-4D97-AF65-F5344CB8AC3E}">
        <p14:creationId xmlns:p14="http://schemas.microsoft.com/office/powerpoint/2010/main" val="345946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Safety, Security and Safeguards Descriptions</a:t>
            </a:r>
            <a:endParaRPr lang="it-IT" dirty="0"/>
          </a:p>
        </p:txBody>
      </p:sp>
      <p:sp>
        <p:nvSpPr>
          <p:cNvPr id="7" name="Text Placeholder 6"/>
          <p:cNvSpPr>
            <a:spLocks noGrp="1"/>
          </p:cNvSpPr>
          <p:nvPr>
            <p:ph type="body" sz="quarter" idx="11"/>
          </p:nvPr>
        </p:nvSpPr>
        <p:spPr>
          <a:xfrm>
            <a:off x="754381" y="1417638"/>
            <a:ext cx="10706099" cy="4300410"/>
          </a:xfrm>
        </p:spPr>
        <p:txBody>
          <a:bodyPr/>
          <a:lstStyle/>
          <a:p>
            <a:r>
              <a:rPr lang="en-US" dirty="0"/>
              <a:t>A full-scope assessment was beyond the objective of the study</a:t>
            </a:r>
          </a:p>
          <a:p>
            <a:endParaRPr lang="en-US" dirty="0"/>
          </a:p>
          <a:p>
            <a:r>
              <a:rPr lang="en-US" dirty="0"/>
              <a:t>The 3S descriptions address the identification of the key aspects needed to identify the interfaces between safety, security and safeguards</a:t>
            </a:r>
          </a:p>
          <a:p>
            <a:endParaRPr lang="en-US" dirty="0"/>
          </a:p>
          <a:p>
            <a:r>
              <a:rPr lang="en-US" dirty="0"/>
              <a:t>Open literature survey of pebble-bed VHTR reactors safety, security and safeguards formed the basis for a tailoring to the GPBR-200 design features. </a:t>
            </a:r>
          </a:p>
          <a:p>
            <a:endParaRPr lang="en-US" dirty="0"/>
          </a:p>
          <a:p>
            <a:r>
              <a:rPr lang="en-US" dirty="0"/>
              <a:t>Past Safety and PR&amp;PP assessments of the GIF VHTR system were also leveraged</a:t>
            </a:r>
            <a:endParaRPr lang="it-IT" dirty="0"/>
          </a:p>
        </p:txBody>
      </p:sp>
      <p:sp>
        <p:nvSpPr>
          <p:cNvPr id="5" name="Slide Number Placeholder 4"/>
          <p:cNvSpPr>
            <a:spLocks noGrp="1"/>
          </p:cNvSpPr>
          <p:nvPr>
            <p:ph type="sldNum" sz="quarter" idx="4"/>
          </p:nvPr>
        </p:nvSpPr>
        <p:spPr/>
        <p:txBody>
          <a:bodyPr/>
          <a:lstStyle/>
          <a:p>
            <a:fld id="{4800A200-1A87-4E44-ABCE-C6E935DCED5F}" type="slidenum">
              <a:rPr lang="en-US" smtClean="0"/>
              <a:pPr/>
              <a:t>15</a:t>
            </a:fld>
            <a:endParaRPr lang="en-US" dirty="0"/>
          </a:p>
        </p:txBody>
      </p:sp>
    </p:spTree>
    <p:extLst>
      <p:ext uri="{BB962C8B-B14F-4D97-AF65-F5344CB8AC3E}">
        <p14:creationId xmlns:p14="http://schemas.microsoft.com/office/powerpoint/2010/main" val="328043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eHolder 10">
            <a:extLst>
              <a:ext uri="{FF2B5EF4-FFF2-40B4-BE49-F238E27FC236}">
                <a16:creationId xmlns:a16="http://schemas.microsoft.com/office/drawing/2014/main" id="{AF16323D-E081-9F2D-FF0F-BCA57C4DCCAC}"/>
              </a:ext>
            </a:extLst>
          </p:cNvPr>
          <p:cNvSpPr/>
          <p:nvPr/>
        </p:nvSpPr>
        <p:spPr>
          <a:xfrm>
            <a:off x="11156400" y="6166080"/>
            <a:ext cx="423720" cy="36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CC826511-CDCE-4CC0-A285-DF729EEE8364}" type="slidenum">
              <a:rPr lang="en-US" sz="1200" b="1" strike="noStrike" spc="-1">
                <a:solidFill>
                  <a:srgbClr val="8BA1C8"/>
                </a:solidFill>
                <a:latin typeface="Arial"/>
              </a:rPr>
              <a:t>16</a:t>
            </a:fld>
            <a:endParaRPr lang="it-IT" sz="1200" b="0" strike="noStrike" spc="-1" dirty="0">
              <a:latin typeface="Arial"/>
            </a:endParaRPr>
          </a:p>
        </p:txBody>
      </p:sp>
      <p:sp>
        <p:nvSpPr>
          <p:cNvPr id="7" name="Title 1">
            <a:extLst>
              <a:ext uri="{FF2B5EF4-FFF2-40B4-BE49-F238E27FC236}">
                <a16:creationId xmlns:a16="http://schemas.microsoft.com/office/drawing/2014/main" id="{95544462-60F9-5243-B848-9FFF5C6E9048}"/>
              </a:ext>
            </a:extLst>
          </p:cNvPr>
          <p:cNvSpPr txBox="1">
            <a:spLocks/>
          </p:cNvSpPr>
          <p:nvPr/>
        </p:nvSpPr>
        <p:spPr>
          <a:xfrm>
            <a:off x="754381" y="594360"/>
            <a:ext cx="10828018" cy="823276"/>
          </a:xfrm>
          <a:prstGeom prst="rect">
            <a:avLst/>
          </a:prstGeom>
          <a:noFill/>
          <a:ln w="0">
            <a:noFill/>
          </a:ln>
        </p:spPr>
        <p:txBody>
          <a:bodyPr vert="horz" lIns="0" tIns="0" rIns="0" bIns="0" rtlCol="0" anchor="ctr" anchorCtr="0">
            <a:normAutofit/>
          </a:bodyPr>
          <a:lstStyle>
            <a:lvl1pPr algn="l" defTabSz="457200" rtl="0" eaLnBrk="1" latinLnBrk="0" hangingPunct="1">
              <a:spcBef>
                <a:spcPct val="0"/>
              </a:spcBef>
              <a:buNone/>
              <a:defRPr sz="2800" b="1" i="0" u="none" kern="1200" baseline="0">
                <a:solidFill>
                  <a:schemeClr val="tx1"/>
                </a:solidFill>
                <a:latin typeface="Arial" panose="020B0604020202020204" pitchFamily="34" charset="0"/>
                <a:ea typeface="+mj-ea"/>
                <a:cs typeface="Arial" panose="020B0604020202020204" pitchFamily="34" charset="0"/>
              </a:defRPr>
            </a:lvl1pPr>
          </a:lstStyle>
          <a:p>
            <a:r>
              <a:rPr lang="en-US"/>
              <a:t>Progress Update</a:t>
            </a:r>
            <a:endParaRPr lang="en-US" dirty="0"/>
          </a:p>
        </p:txBody>
      </p:sp>
      <p:sp>
        <p:nvSpPr>
          <p:cNvPr id="9" name="Subtitle 3">
            <a:extLst>
              <a:ext uri="{FF2B5EF4-FFF2-40B4-BE49-F238E27FC236}">
                <a16:creationId xmlns:a16="http://schemas.microsoft.com/office/drawing/2014/main" id="{B6112839-6C42-9147-BB56-BEC136E31CED}"/>
              </a:ext>
            </a:extLst>
          </p:cNvPr>
          <p:cNvSpPr txBox="1">
            <a:spLocks/>
          </p:cNvSpPr>
          <p:nvPr/>
        </p:nvSpPr>
        <p:spPr>
          <a:xfrm>
            <a:off x="754380" y="1307944"/>
            <a:ext cx="11271715" cy="781041"/>
          </a:xfrm>
          <a:prstGeom prst="rect">
            <a:avLst/>
          </a:prstGeom>
        </p:spPr>
        <p:txBody>
          <a:bodyPr vert="horz" lIns="0" tIns="45720" rIns="91440" bIns="45720" rtlCol="0" anchor="t" anchorCtr="0">
            <a:noAutofit/>
          </a:bodyPr>
          <a:lstStyle>
            <a:lvl1pPr marL="0" indent="0" algn="l" defTabSz="457200" rtl="0" eaLnBrk="1" latinLnBrk="0" hangingPunct="1">
              <a:spcBef>
                <a:spcPts val="432"/>
              </a:spcBef>
              <a:spcAft>
                <a:spcPts val="400"/>
              </a:spcAft>
              <a:buFont typeface="Arial"/>
              <a:buNone/>
              <a:defRPr sz="2000" b="1" i="0" kern="1200" baseline="0">
                <a:solidFill>
                  <a:schemeClr val="accent3"/>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ts val="432"/>
              </a:spcBef>
              <a:spcAft>
                <a:spcPts val="400"/>
              </a:spcAft>
              <a:buFont typeface="Arial"/>
              <a:buNone/>
              <a:defRPr sz="1800" b="0" i="0" u="none" kern="1200" baseline="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spcBef>
                <a:spcPct val="20000"/>
              </a:spcBef>
              <a:spcAft>
                <a:spcPts val="400"/>
              </a:spcAft>
              <a:buFont typeface="Arial"/>
              <a:buNone/>
              <a:defRPr sz="1600" kern="1200" baseline="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spcBef>
                <a:spcPct val="20000"/>
              </a:spcBef>
              <a:spcAft>
                <a:spcPts val="400"/>
              </a:spcAft>
              <a:buFont typeface="Arial"/>
              <a:buNone/>
              <a:defRPr sz="1400" kern="1200" baseline="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spcBef>
                <a:spcPts val="432"/>
              </a:spcBef>
              <a:spcAft>
                <a:spcPts val="400"/>
              </a:spcAft>
              <a:buFont typeface="Arial"/>
              <a:buNone/>
              <a:defRPr sz="1400" kern="1200" baseline="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US" dirty="0"/>
              <a:t>PRPPWG/RSWG/VHTR SSC Collaboration on 3S for Gen IV Reactors</a:t>
            </a:r>
          </a:p>
        </p:txBody>
      </p:sp>
      <p:sp>
        <p:nvSpPr>
          <p:cNvPr id="2" name="Text Placeholder 2">
            <a:extLst>
              <a:ext uri="{FF2B5EF4-FFF2-40B4-BE49-F238E27FC236}">
                <a16:creationId xmlns:a16="http://schemas.microsoft.com/office/drawing/2014/main" id="{395AC3F1-EA4E-DB4B-B8FD-9068058E3722}"/>
              </a:ext>
            </a:extLst>
          </p:cNvPr>
          <p:cNvSpPr txBox="1">
            <a:spLocks/>
          </p:cNvSpPr>
          <p:nvPr/>
        </p:nvSpPr>
        <p:spPr>
          <a:xfrm>
            <a:off x="644980" y="2294163"/>
            <a:ext cx="3461656" cy="3665687"/>
          </a:xfrm>
          <a:prstGeom prst="rect">
            <a:avLst/>
          </a:prstGeom>
        </p:spPr>
        <p:txBody>
          <a:bodyPr vert="horz" lIns="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Safety Systems and Physical Security </a:t>
            </a:r>
            <a:r>
              <a:rPr lang="en-US" sz="1600" dirty="0">
                <a:solidFill>
                  <a:schemeClr val="accent2"/>
                </a:solidFill>
                <a:latin typeface="Arial" panose="020B0604020202020204" pitchFamily="34" charset="0"/>
                <a:cs typeface="Arial" panose="020B0604020202020204" pitchFamily="34" charset="0"/>
              </a:rPr>
              <a:t>(need to protect safety systems)</a:t>
            </a:r>
          </a:p>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Safety Systems and Cybersecurity </a:t>
            </a:r>
            <a:r>
              <a:rPr lang="en-US" sz="1600" dirty="0">
                <a:solidFill>
                  <a:schemeClr val="accent2"/>
                </a:solidFill>
                <a:latin typeface="Arial" panose="020B0604020202020204" pitchFamily="34" charset="0"/>
                <a:cs typeface="Arial" panose="020B0604020202020204" pitchFamily="34" charset="0"/>
              </a:rPr>
              <a:t>(cyber-physical interface)</a:t>
            </a:r>
          </a:p>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Timeline Analysis and Response Force Strategy </a:t>
            </a:r>
            <a:r>
              <a:rPr lang="en-US" sz="1600" dirty="0">
                <a:solidFill>
                  <a:schemeClr val="accent2"/>
                </a:solidFill>
                <a:latin typeface="Arial" panose="020B0604020202020204" pitchFamily="34" charset="0"/>
                <a:cs typeface="Arial" panose="020B0604020202020204" pitchFamily="34" charset="0"/>
              </a:rPr>
              <a:t>(how does enhanced safety affect security approach)</a:t>
            </a:r>
          </a:p>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Effect of Radiation Dose on Responders</a:t>
            </a:r>
          </a:p>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Emergency Exits </a:t>
            </a:r>
            <a:r>
              <a:rPr lang="en-US" sz="1600" dirty="0">
                <a:solidFill>
                  <a:schemeClr val="accent2"/>
                </a:solidFill>
                <a:latin typeface="Arial" panose="020B0604020202020204" pitchFamily="34" charset="0"/>
                <a:cs typeface="Arial" panose="020B0604020202020204" pitchFamily="34" charset="0"/>
              </a:rPr>
              <a:t>(tension between the two S’s)</a:t>
            </a:r>
          </a:p>
          <a:p>
            <a:pPr marL="0" indent="0">
              <a:buNone/>
            </a:pPr>
            <a:endParaRPr lang="en-US" sz="1600" dirty="0"/>
          </a:p>
          <a:p>
            <a:pPr marL="0" indent="0">
              <a:buNone/>
            </a:pPr>
            <a:endParaRPr lang="en-US" sz="1600" dirty="0"/>
          </a:p>
          <a:p>
            <a:endParaRPr lang="en-GB" sz="1600" dirty="0"/>
          </a:p>
        </p:txBody>
      </p:sp>
      <p:sp>
        <p:nvSpPr>
          <p:cNvPr id="5" name="TextBox 4">
            <a:extLst>
              <a:ext uri="{FF2B5EF4-FFF2-40B4-BE49-F238E27FC236}">
                <a16:creationId xmlns:a16="http://schemas.microsoft.com/office/drawing/2014/main" id="{3946B338-2E78-FF5C-86B8-4F09166BD5E8}"/>
              </a:ext>
            </a:extLst>
          </p:cNvPr>
          <p:cNvSpPr txBox="1"/>
          <p:nvPr/>
        </p:nvSpPr>
        <p:spPr>
          <a:xfrm>
            <a:off x="644980" y="1791464"/>
            <a:ext cx="2796407" cy="400110"/>
          </a:xfrm>
          <a:prstGeom prst="rect">
            <a:avLst/>
          </a:prstGeom>
          <a:noFill/>
        </p:spPr>
        <p:txBody>
          <a:bodyPr wrap="none" rtlCol="0">
            <a:spAutoFit/>
          </a:bodyPr>
          <a:lstStyle/>
          <a:p>
            <a:r>
              <a:rPr lang="en-US" sz="2000" b="1" u="sng" dirty="0"/>
              <a:t>Safety-Security Interface</a:t>
            </a:r>
          </a:p>
        </p:txBody>
      </p:sp>
      <p:sp>
        <p:nvSpPr>
          <p:cNvPr id="6" name="TextBox 5">
            <a:extLst>
              <a:ext uri="{FF2B5EF4-FFF2-40B4-BE49-F238E27FC236}">
                <a16:creationId xmlns:a16="http://schemas.microsoft.com/office/drawing/2014/main" id="{C3AC2EA8-0EBB-A490-9725-D6C4649B0DC8}"/>
              </a:ext>
            </a:extLst>
          </p:cNvPr>
          <p:cNvSpPr txBox="1"/>
          <p:nvPr/>
        </p:nvSpPr>
        <p:spPr>
          <a:xfrm>
            <a:off x="4697796" y="1791464"/>
            <a:ext cx="3104824" cy="400110"/>
          </a:xfrm>
          <a:prstGeom prst="rect">
            <a:avLst/>
          </a:prstGeom>
          <a:noFill/>
        </p:spPr>
        <p:txBody>
          <a:bodyPr wrap="none" rtlCol="0">
            <a:spAutoFit/>
          </a:bodyPr>
          <a:lstStyle/>
          <a:p>
            <a:r>
              <a:rPr lang="en-US" sz="2000" b="1" u="sng" dirty="0"/>
              <a:t>Safety-Safeguards Interface</a:t>
            </a:r>
          </a:p>
        </p:txBody>
      </p:sp>
      <p:sp>
        <p:nvSpPr>
          <p:cNvPr id="8" name="TextBox 7">
            <a:extLst>
              <a:ext uri="{FF2B5EF4-FFF2-40B4-BE49-F238E27FC236}">
                <a16:creationId xmlns:a16="http://schemas.microsoft.com/office/drawing/2014/main" id="{CEE74AFF-A3CA-6984-839F-9F2E17F635A3}"/>
              </a:ext>
            </a:extLst>
          </p:cNvPr>
          <p:cNvSpPr txBox="1"/>
          <p:nvPr/>
        </p:nvSpPr>
        <p:spPr>
          <a:xfrm>
            <a:off x="8750613" y="1791464"/>
            <a:ext cx="3303148" cy="400110"/>
          </a:xfrm>
          <a:prstGeom prst="rect">
            <a:avLst/>
          </a:prstGeom>
          <a:noFill/>
        </p:spPr>
        <p:txBody>
          <a:bodyPr wrap="none" rtlCol="0">
            <a:spAutoFit/>
          </a:bodyPr>
          <a:lstStyle/>
          <a:p>
            <a:r>
              <a:rPr lang="en-US" sz="2000" b="1" u="sng" dirty="0"/>
              <a:t>Security-Safeguards Interface</a:t>
            </a:r>
          </a:p>
        </p:txBody>
      </p:sp>
      <p:sp>
        <p:nvSpPr>
          <p:cNvPr id="10" name="Text Placeholder 2">
            <a:extLst>
              <a:ext uri="{FF2B5EF4-FFF2-40B4-BE49-F238E27FC236}">
                <a16:creationId xmlns:a16="http://schemas.microsoft.com/office/drawing/2014/main" id="{F989D881-AD08-7183-EA03-4634C6CEDAEC}"/>
              </a:ext>
            </a:extLst>
          </p:cNvPr>
          <p:cNvSpPr txBox="1">
            <a:spLocks/>
          </p:cNvSpPr>
          <p:nvPr/>
        </p:nvSpPr>
        <p:spPr>
          <a:xfrm>
            <a:off x="4697796" y="2294163"/>
            <a:ext cx="3461656" cy="3665687"/>
          </a:xfrm>
          <a:prstGeom prst="rect">
            <a:avLst/>
          </a:prstGeom>
        </p:spPr>
        <p:txBody>
          <a:bodyPr vert="horz" lIns="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Retrofitting</a:t>
            </a:r>
            <a:r>
              <a:rPr lang="en-US" sz="1600" dirty="0">
                <a:solidFill>
                  <a:schemeClr val="accent2"/>
                </a:solidFill>
                <a:latin typeface="Arial" panose="020B0604020202020204" pitchFamily="34" charset="0"/>
                <a:cs typeface="Arial" panose="020B0604020202020204" pitchFamily="34" charset="0"/>
              </a:rPr>
              <a:t> (adding safeguards equipment later may affect safety)</a:t>
            </a:r>
          </a:p>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Fuel Movement during Accidents for Safeguards Inspections </a:t>
            </a:r>
            <a:r>
              <a:rPr lang="en-US" sz="1600" dirty="0">
                <a:solidFill>
                  <a:schemeClr val="accent2"/>
                </a:solidFill>
                <a:latin typeface="Arial" panose="020B0604020202020204" pitchFamily="34" charset="0"/>
                <a:cs typeface="Arial" panose="020B0604020202020204" pitchFamily="34" charset="0"/>
              </a:rPr>
              <a:t>(effects on both S’s)</a:t>
            </a:r>
          </a:p>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Access Restrictions </a:t>
            </a:r>
            <a:r>
              <a:rPr lang="en-US" sz="1600" dirty="0">
                <a:solidFill>
                  <a:schemeClr val="accent2"/>
                </a:solidFill>
                <a:latin typeface="Arial" panose="020B0604020202020204" pitchFamily="34" charset="0"/>
                <a:cs typeface="Arial" panose="020B0604020202020204" pitchFamily="34" charset="0"/>
              </a:rPr>
              <a:t>(reduce access for safety versus access for inspections)</a:t>
            </a:r>
          </a:p>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Equipment Failure </a:t>
            </a:r>
            <a:r>
              <a:rPr lang="en-US" sz="1600" dirty="0">
                <a:solidFill>
                  <a:schemeClr val="accent2"/>
                </a:solidFill>
                <a:latin typeface="Arial" panose="020B0604020202020204" pitchFamily="34" charset="0"/>
                <a:cs typeface="Arial" panose="020B0604020202020204" pitchFamily="34" charset="0"/>
              </a:rPr>
              <a:t>(shared equipment may impact both S’s)</a:t>
            </a:r>
          </a:p>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Inherent Safety Characteristics </a:t>
            </a:r>
            <a:r>
              <a:rPr lang="en-US" sz="1600" dirty="0">
                <a:solidFill>
                  <a:schemeClr val="accent2"/>
                </a:solidFill>
                <a:latin typeface="Arial" panose="020B0604020202020204" pitchFamily="34" charset="0"/>
                <a:cs typeface="Arial" panose="020B0604020202020204" pitchFamily="34" charset="0"/>
              </a:rPr>
              <a:t>(may reduce possible diversion or misuse strategies)</a:t>
            </a:r>
          </a:p>
          <a:p>
            <a:pPr marL="0" indent="0">
              <a:buNone/>
            </a:pPr>
            <a:endParaRPr lang="en-US" sz="1600" dirty="0"/>
          </a:p>
          <a:p>
            <a:pPr marL="0" indent="0">
              <a:buNone/>
            </a:pPr>
            <a:endParaRPr lang="en-US" sz="1600" dirty="0"/>
          </a:p>
          <a:p>
            <a:endParaRPr lang="en-GB" sz="1600" dirty="0"/>
          </a:p>
        </p:txBody>
      </p:sp>
      <p:sp>
        <p:nvSpPr>
          <p:cNvPr id="11" name="Text Placeholder 2">
            <a:extLst>
              <a:ext uri="{FF2B5EF4-FFF2-40B4-BE49-F238E27FC236}">
                <a16:creationId xmlns:a16="http://schemas.microsoft.com/office/drawing/2014/main" id="{56E68849-EAE5-944D-605C-04E6F390ECEB}"/>
              </a:ext>
            </a:extLst>
          </p:cNvPr>
          <p:cNvSpPr txBox="1">
            <a:spLocks/>
          </p:cNvSpPr>
          <p:nvPr/>
        </p:nvSpPr>
        <p:spPr>
          <a:xfrm>
            <a:off x="8564439" y="2307769"/>
            <a:ext cx="3461656" cy="3665687"/>
          </a:xfrm>
          <a:prstGeom prst="rect">
            <a:avLst/>
          </a:prstGeom>
        </p:spPr>
        <p:txBody>
          <a:bodyPr vert="horz" lIns="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Pebble Handling System and C/S</a:t>
            </a:r>
            <a:r>
              <a:rPr lang="en-US" sz="1600" dirty="0">
                <a:solidFill>
                  <a:schemeClr val="accent2"/>
                </a:solidFill>
                <a:latin typeface="Arial" panose="020B0604020202020204" pitchFamily="34" charset="0"/>
                <a:cs typeface="Arial" panose="020B0604020202020204" pitchFamily="34" charset="0"/>
              </a:rPr>
              <a:t> (diversion pathway analysis crosses both S’s)</a:t>
            </a:r>
          </a:p>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Proliferation Resistant Materials </a:t>
            </a:r>
            <a:r>
              <a:rPr lang="en-US" sz="1600" dirty="0">
                <a:solidFill>
                  <a:schemeClr val="accent2"/>
                </a:solidFill>
                <a:latin typeface="Arial" panose="020B0604020202020204" pitchFamily="34" charset="0"/>
                <a:cs typeface="Arial" panose="020B0604020202020204" pitchFamily="34" charset="0"/>
              </a:rPr>
              <a:t>(material attractiveness)</a:t>
            </a:r>
          </a:p>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Remote Data Transmission </a:t>
            </a:r>
            <a:r>
              <a:rPr lang="en-US" sz="1600" dirty="0">
                <a:solidFill>
                  <a:schemeClr val="accent2"/>
                </a:solidFill>
                <a:latin typeface="Arial" panose="020B0604020202020204" pitchFamily="34" charset="0"/>
                <a:cs typeface="Arial" panose="020B0604020202020204" pitchFamily="34" charset="0"/>
              </a:rPr>
              <a:t>(data collection impact on physical and cybersecurity)</a:t>
            </a:r>
          </a:p>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Surveillance Systems </a:t>
            </a:r>
            <a:r>
              <a:rPr lang="en-US" sz="1600" dirty="0">
                <a:solidFill>
                  <a:schemeClr val="accent2"/>
                </a:solidFill>
                <a:latin typeface="Arial" panose="020B0604020202020204" pitchFamily="34" charset="0"/>
                <a:cs typeface="Arial" panose="020B0604020202020204" pitchFamily="34" charset="0"/>
              </a:rPr>
              <a:t>(needs in both domains)</a:t>
            </a:r>
          </a:p>
          <a:p>
            <a:pPr marL="228600" indent="-22860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Domestic MC&amp;A and International Safeguards </a:t>
            </a:r>
            <a:r>
              <a:rPr lang="en-US" sz="1600" dirty="0">
                <a:solidFill>
                  <a:schemeClr val="accent2"/>
                </a:solidFill>
                <a:latin typeface="Arial" panose="020B0604020202020204" pitchFamily="34" charset="0"/>
                <a:cs typeface="Arial" panose="020B0604020202020204" pitchFamily="34" charset="0"/>
              </a:rPr>
              <a:t>(different overlaps with physical protection)</a:t>
            </a:r>
          </a:p>
          <a:p>
            <a:pPr marL="0" indent="0">
              <a:buNone/>
            </a:pPr>
            <a:endParaRPr lang="en-US" sz="1600" dirty="0"/>
          </a:p>
          <a:p>
            <a:pPr marL="0" indent="0">
              <a:buNone/>
            </a:pPr>
            <a:endParaRPr lang="en-US" sz="1600" dirty="0"/>
          </a:p>
          <a:p>
            <a:endParaRPr lang="en-GB" sz="1600" dirty="0"/>
          </a:p>
        </p:txBody>
      </p:sp>
    </p:spTree>
    <p:extLst>
      <p:ext uri="{BB962C8B-B14F-4D97-AF65-F5344CB8AC3E}">
        <p14:creationId xmlns:p14="http://schemas.microsoft.com/office/powerpoint/2010/main" val="407771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the Interfaces: Safety-Security (preliminary)</a:t>
            </a:r>
            <a:endParaRPr lang="it-IT" dirty="0"/>
          </a:p>
        </p:txBody>
      </p:sp>
      <p:sp>
        <p:nvSpPr>
          <p:cNvPr id="5" name="Slide Number Placeholder 4"/>
          <p:cNvSpPr>
            <a:spLocks noGrp="1"/>
          </p:cNvSpPr>
          <p:nvPr>
            <p:ph type="sldNum" sz="quarter" idx="4"/>
          </p:nvPr>
        </p:nvSpPr>
        <p:spPr/>
        <p:txBody>
          <a:bodyPr/>
          <a:lstStyle/>
          <a:p>
            <a:fld id="{4800A200-1A87-4E44-ABCE-C6E935DCED5F}" type="slidenum">
              <a:rPr lang="en-US" smtClean="0"/>
              <a:pPr/>
              <a:t>17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67843242"/>
              </p:ext>
            </p:extLst>
          </p:nvPr>
        </p:nvGraphicFramePr>
        <p:xfrm>
          <a:off x="451104" y="1231730"/>
          <a:ext cx="11423903" cy="5327566"/>
        </p:xfrm>
        <a:graphic>
          <a:graphicData uri="http://schemas.openxmlformats.org/drawingml/2006/table">
            <a:tbl>
              <a:tblPr firstRow="1" bandRow="1">
                <a:tableStyleId>{5C22544A-7EE6-4342-B048-85BDC9FD1C3A}</a:tableStyleId>
              </a:tblPr>
              <a:tblGrid>
                <a:gridCol w="6251288">
                  <a:extLst>
                    <a:ext uri="{9D8B030D-6E8A-4147-A177-3AD203B41FA5}">
                      <a16:colId xmlns:a16="http://schemas.microsoft.com/office/drawing/2014/main" val="4157630453"/>
                    </a:ext>
                  </a:extLst>
                </a:gridCol>
                <a:gridCol w="5172615">
                  <a:extLst>
                    <a:ext uri="{9D8B030D-6E8A-4147-A177-3AD203B41FA5}">
                      <a16:colId xmlns:a16="http://schemas.microsoft.com/office/drawing/2014/main" val="2284506560"/>
                    </a:ext>
                  </a:extLst>
                </a:gridCol>
              </a:tblGrid>
              <a:tr h="388578">
                <a:tc>
                  <a:txBody>
                    <a:bodyPr/>
                    <a:lstStyle/>
                    <a:p>
                      <a:pPr algn="ctr"/>
                      <a:r>
                        <a:rPr lang="en-GB" sz="1600" dirty="0">
                          <a:latin typeface="+mn-lt"/>
                          <a:cs typeface="Arial" panose="020B0604020202020204" pitchFamily="34" charset="0"/>
                        </a:rPr>
                        <a:t>Provisions and Interfaces</a:t>
                      </a:r>
                      <a:endParaRPr lang="it-IT" sz="1600" dirty="0">
                        <a:latin typeface="+mn-lt"/>
                        <a:cs typeface="Arial" panose="020B0604020202020204" pitchFamily="34" charset="0"/>
                      </a:endParaRPr>
                    </a:p>
                  </a:txBody>
                  <a:tcPr/>
                </a:tc>
                <a:tc>
                  <a:txBody>
                    <a:bodyPr/>
                    <a:lstStyle/>
                    <a:p>
                      <a:pPr algn="ctr"/>
                      <a:r>
                        <a:rPr lang="en-GB" sz="1600" dirty="0">
                          <a:latin typeface="+mn-lt"/>
                          <a:cs typeface="Arial" panose="020B0604020202020204" pitchFamily="34" charset="0"/>
                        </a:rPr>
                        <a:t>In GPBR-200</a:t>
                      </a:r>
                      <a:endParaRPr lang="it-IT" sz="1600" dirty="0">
                        <a:latin typeface="+mn-lt"/>
                        <a:cs typeface="Arial" panose="020B0604020202020204" pitchFamily="34" charset="0"/>
                      </a:endParaRPr>
                    </a:p>
                  </a:txBody>
                  <a:tcPr/>
                </a:tc>
                <a:extLst>
                  <a:ext uri="{0D108BD9-81ED-4DB2-BD59-A6C34878D82A}">
                    <a16:rowId xmlns:a16="http://schemas.microsoft.com/office/drawing/2014/main" val="1348348466"/>
                  </a:ext>
                </a:extLst>
              </a:tr>
              <a:tr h="1159468">
                <a:tc>
                  <a:txBody>
                    <a:bodyPr/>
                    <a:lstStyle/>
                    <a:p>
                      <a:r>
                        <a:rPr lang="en-US" sz="1600" dirty="0">
                          <a:solidFill>
                            <a:srgbClr val="C00000"/>
                          </a:solidFill>
                          <a:latin typeface="+mn-lt"/>
                          <a:cs typeface="Arial" panose="020B0604020202020204" pitchFamily="34" charset="0"/>
                        </a:rPr>
                        <a:t>Safety Systems and Physical Security</a:t>
                      </a:r>
                      <a:r>
                        <a:rPr lang="en-US" sz="1600" dirty="0">
                          <a:solidFill>
                            <a:srgbClr val="000000"/>
                          </a:solidFill>
                          <a:latin typeface="+mn-lt"/>
                          <a:cs typeface="Arial" panose="020B0604020202020204" pitchFamily="34" charset="0"/>
                        </a:rPr>
                        <a:t>: Safety</a:t>
                      </a:r>
                      <a:r>
                        <a:rPr lang="en-US" sz="1600" baseline="0" dirty="0">
                          <a:solidFill>
                            <a:srgbClr val="000000"/>
                          </a:solidFill>
                          <a:latin typeface="+mn-lt"/>
                          <a:cs typeface="Arial" panose="020B0604020202020204" pitchFamily="34" charset="0"/>
                        </a:rPr>
                        <a:t> and Control Systems should be in protected areas. </a:t>
                      </a:r>
                      <a:r>
                        <a:rPr lang="en-US" sz="1600" dirty="0">
                          <a:solidFill>
                            <a:srgbClr val="000000"/>
                          </a:solidFill>
                          <a:latin typeface="+mn-lt"/>
                          <a:cs typeface="Arial" panose="020B0604020202020204" pitchFamily="34" charset="0"/>
                        </a:rPr>
                        <a:t>The adversary path within the building should avoid generating more vulnerable targets. Decay heat removal systems should avoid being easy targets for an outside adversary. </a:t>
                      </a:r>
                      <a:endParaRPr lang="it-IT" sz="1600" dirty="0">
                        <a:solidFill>
                          <a:srgbClr val="000000"/>
                        </a:solidFill>
                        <a:latin typeface="+mn-lt"/>
                        <a:cs typeface="Arial" panose="020B0604020202020204" pitchFamily="34" charset="0"/>
                      </a:endParaRPr>
                    </a:p>
                  </a:txBody>
                  <a:tcPr/>
                </a:tc>
                <a:tc>
                  <a:txBody>
                    <a:bodyPr/>
                    <a:lstStyle/>
                    <a:p>
                      <a:r>
                        <a:rPr lang="en-US" sz="1600" dirty="0">
                          <a:solidFill>
                            <a:srgbClr val="000000"/>
                          </a:solidFill>
                          <a:latin typeface="+mn-lt"/>
                          <a:cs typeface="Arial" panose="020B0604020202020204" pitchFamily="34" charset="0"/>
                        </a:rPr>
                        <a:t>All safety systems are inside the reactor building, effective denial of access . Not many energetic mechanisms that can be exploited</a:t>
                      </a:r>
                      <a:r>
                        <a:rPr lang="en-US" sz="1600" baseline="0" dirty="0">
                          <a:solidFill>
                            <a:srgbClr val="000000"/>
                          </a:solidFill>
                          <a:latin typeface="+mn-lt"/>
                          <a:cs typeface="Arial" panose="020B0604020202020204" pitchFamily="34" charset="0"/>
                        </a:rPr>
                        <a:t> for sabotage. Effective passive cooling for decay heat removal.</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1705547744"/>
                  </a:ext>
                </a:extLst>
              </a:tr>
              <a:tr h="388578">
                <a:tc>
                  <a:txBody>
                    <a:bodyPr/>
                    <a:lstStyle/>
                    <a:p>
                      <a:r>
                        <a:rPr lang="it-IT" sz="1600" dirty="0" err="1">
                          <a:solidFill>
                            <a:srgbClr val="C00000"/>
                          </a:solidFill>
                          <a:latin typeface="+mn-lt"/>
                          <a:cs typeface="Arial" panose="020B0604020202020204" pitchFamily="34" charset="0"/>
                        </a:rPr>
                        <a:t>Safety</a:t>
                      </a:r>
                      <a:r>
                        <a:rPr lang="it-IT" sz="1600" dirty="0">
                          <a:solidFill>
                            <a:srgbClr val="C00000"/>
                          </a:solidFill>
                          <a:latin typeface="+mn-lt"/>
                          <a:cs typeface="Arial" panose="020B0604020202020204" pitchFamily="34" charset="0"/>
                        </a:rPr>
                        <a:t> Systems and </a:t>
                      </a:r>
                      <a:r>
                        <a:rPr lang="it-IT" sz="1600" dirty="0" err="1">
                          <a:solidFill>
                            <a:srgbClr val="C00000"/>
                          </a:solidFill>
                          <a:latin typeface="+mn-lt"/>
                          <a:cs typeface="Arial" panose="020B0604020202020204" pitchFamily="34" charset="0"/>
                        </a:rPr>
                        <a:t>Cybersecurity</a:t>
                      </a:r>
                      <a:r>
                        <a:rPr lang="it-IT" sz="1600" dirty="0">
                          <a:solidFill>
                            <a:srgbClr val="000000"/>
                          </a:solidFill>
                          <a:latin typeface="+mn-lt"/>
                          <a:cs typeface="Arial" panose="020B0604020202020204" pitchFamily="34" charset="0"/>
                        </a:rPr>
                        <a:t>: Control </a:t>
                      </a:r>
                      <a:r>
                        <a:rPr lang="it-IT" sz="1600" dirty="0" err="1">
                          <a:solidFill>
                            <a:srgbClr val="000000"/>
                          </a:solidFill>
                          <a:latin typeface="+mn-lt"/>
                          <a:cs typeface="Arial" panose="020B0604020202020204" pitchFamily="34" charset="0"/>
                        </a:rPr>
                        <a:t>systems</a:t>
                      </a:r>
                      <a:r>
                        <a:rPr lang="it-IT" sz="1600" dirty="0">
                          <a:solidFill>
                            <a:srgbClr val="000000"/>
                          </a:solidFill>
                          <a:latin typeface="+mn-lt"/>
                          <a:cs typeface="Arial" panose="020B0604020202020204" pitchFamily="34" charset="0"/>
                        </a:rPr>
                        <a:t> </a:t>
                      </a:r>
                      <a:r>
                        <a:rPr lang="it-IT" sz="1600" dirty="0" err="1">
                          <a:solidFill>
                            <a:srgbClr val="000000"/>
                          </a:solidFill>
                          <a:latin typeface="+mn-lt"/>
                          <a:cs typeface="Arial" panose="020B0604020202020204" pitchFamily="34" charset="0"/>
                        </a:rPr>
                        <a:t>should</a:t>
                      </a:r>
                      <a:r>
                        <a:rPr lang="it-IT" sz="1600" baseline="0" dirty="0">
                          <a:solidFill>
                            <a:srgbClr val="000000"/>
                          </a:solidFill>
                          <a:latin typeface="+mn-lt"/>
                          <a:cs typeface="Arial" panose="020B0604020202020204" pitchFamily="34" charset="0"/>
                        </a:rPr>
                        <a:t> be </a:t>
                      </a:r>
                      <a:r>
                        <a:rPr lang="it-IT" sz="1600" baseline="0" dirty="0" err="1">
                          <a:solidFill>
                            <a:srgbClr val="000000"/>
                          </a:solidFill>
                          <a:latin typeface="+mn-lt"/>
                          <a:cs typeface="Arial" panose="020B0604020202020204" pitchFamily="34" charset="0"/>
                        </a:rPr>
                        <a:t>appropriately</a:t>
                      </a:r>
                      <a:r>
                        <a:rPr lang="it-IT" sz="1600" baseline="0" dirty="0">
                          <a:solidFill>
                            <a:srgbClr val="000000"/>
                          </a:solidFill>
                          <a:latin typeface="+mn-lt"/>
                          <a:cs typeface="Arial" panose="020B0604020202020204" pitchFamily="34" charset="0"/>
                        </a:rPr>
                        <a:t> </a:t>
                      </a:r>
                      <a:r>
                        <a:rPr lang="it-IT" sz="1600" baseline="0" dirty="0" err="1">
                          <a:solidFill>
                            <a:srgbClr val="000000"/>
                          </a:solidFill>
                          <a:latin typeface="+mn-lt"/>
                          <a:cs typeface="Arial" panose="020B0604020202020204" pitchFamily="34" charset="0"/>
                        </a:rPr>
                        <a:t>protected</a:t>
                      </a:r>
                      <a:r>
                        <a:rPr lang="it-IT" sz="1600" baseline="0" dirty="0">
                          <a:solidFill>
                            <a:srgbClr val="000000"/>
                          </a:solidFill>
                          <a:latin typeface="+mn-lt"/>
                          <a:cs typeface="Arial" panose="020B0604020202020204" pitchFamily="34" charset="0"/>
                        </a:rPr>
                        <a:t>. </a:t>
                      </a:r>
                      <a:r>
                        <a:rPr lang="it-IT" sz="1600" baseline="0" dirty="0" err="1">
                          <a:solidFill>
                            <a:srgbClr val="000000"/>
                          </a:solidFill>
                          <a:latin typeface="+mn-lt"/>
                          <a:cs typeface="Arial" panose="020B0604020202020204" pitchFamily="34" charset="0"/>
                        </a:rPr>
                        <a:t>If</a:t>
                      </a:r>
                      <a:r>
                        <a:rPr lang="it-IT" sz="1600" baseline="0" dirty="0">
                          <a:solidFill>
                            <a:srgbClr val="000000"/>
                          </a:solidFill>
                          <a:latin typeface="+mn-lt"/>
                          <a:cs typeface="Arial" panose="020B0604020202020204" pitchFamily="34" charset="0"/>
                        </a:rPr>
                        <a:t> </a:t>
                      </a:r>
                      <a:r>
                        <a:rPr lang="it-IT" sz="1600" baseline="0" dirty="0" err="1">
                          <a:solidFill>
                            <a:srgbClr val="000000"/>
                          </a:solidFill>
                          <a:latin typeface="+mn-lt"/>
                          <a:cs typeface="Arial" panose="020B0604020202020204" pitchFamily="34" charset="0"/>
                        </a:rPr>
                        <a:t>remotely</a:t>
                      </a:r>
                      <a:r>
                        <a:rPr lang="it-IT" sz="1600" baseline="0" dirty="0">
                          <a:solidFill>
                            <a:srgbClr val="000000"/>
                          </a:solidFill>
                          <a:latin typeface="+mn-lt"/>
                          <a:cs typeface="Arial" panose="020B0604020202020204" pitchFamily="34" charset="0"/>
                        </a:rPr>
                        <a:t> </a:t>
                      </a:r>
                      <a:r>
                        <a:rPr lang="it-IT" sz="1600" baseline="0" dirty="0" err="1">
                          <a:solidFill>
                            <a:srgbClr val="000000"/>
                          </a:solidFill>
                          <a:latin typeface="+mn-lt"/>
                          <a:cs typeface="Arial" panose="020B0604020202020204" pitchFamily="34" charset="0"/>
                        </a:rPr>
                        <a:t>operated</a:t>
                      </a:r>
                      <a:r>
                        <a:rPr lang="it-IT" sz="1600" baseline="0" dirty="0">
                          <a:solidFill>
                            <a:srgbClr val="000000"/>
                          </a:solidFill>
                          <a:latin typeface="+mn-lt"/>
                          <a:cs typeface="Arial" panose="020B0604020202020204" pitchFamily="34" charset="0"/>
                        </a:rPr>
                        <a:t>, </a:t>
                      </a:r>
                      <a:r>
                        <a:rPr lang="it-IT" sz="1600" baseline="0" dirty="0" err="1">
                          <a:solidFill>
                            <a:srgbClr val="000000"/>
                          </a:solidFill>
                          <a:latin typeface="+mn-lt"/>
                          <a:cs typeface="Arial" panose="020B0604020202020204" pitchFamily="34" charset="0"/>
                        </a:rPr>
                        <a:t>potential</a:t>
                      </a:r>
                      <a:r>
                        <a:rPr lang="it-IT" sz="1600" baseline="0" dirty="0">
                          <a:solidFill>
                            <a:srgbClr val="000000"/>
                          </a:solidFill>
                          <a:latin typeface="+mn-lt"/>
                          <a:cs typeface="Arial" panose="020B0604020202020204" pitchFamily="34" charset="0"/>
                        </a:rPr>
                        <a:t> security and </a:t>
                      </a:r>
                      <a:r>
                        <a:rPr lang="it-IT" sz="1600" baseline="0" dirty="0" err="1">
                          <a:solidFill>
                            <a:srgbClr val="000000"/>
                          </a:solidFill>
                          <a:latin typeface="+mn-lt"/>
                          <a:cs typeface="Arial" panose="020B0604020202020204" pitchFamily="34" charset="0"/>
                        </a:rPr>
                        <a:t>safety</a:t>
                      </a:r>
                      <a:r>
                        <a:rPr lang="it-IT" sz="1600" baseline="0" dirty="0">
                          <a:solidFill>
                            <a:srgbClr val="000000"/>
                          </a:solidFill>
                          <a:latin typeface="+mn-lt"/>
                          <a:cs typeface="Arial" panose="020B0604020202020204" pitchFamily="34" charset="0"/>
                        </a:rPr>
                        <a:t> </a:t>
                      </a:r>
                      <a:r>
                        <a:rPr lang="it-IT" sz="1600" baseline="0" dirty="0" err="1">
                          <a:solidFill>
                            <a:srgbClr val="000000"/>
                          </a:solidFill>
                          <a:latin typeface="+mn-lt"/>
                          <a:cs typeface="Arial" panose="020B0604020202020204" pitchFamily="34" charset="0"/>
                        </a:rPr>
                        <a:t>critical</a:t>
                      </a:r>
                      <a:r>
                        <a:rPr lang="it-IT" sz="1600" baseline="0" dirty="0">
                          <a:solidFill>
                            <a:srgbClr val="000000"/>
                          </a:solidFill>
                          <a:latin typeface="+mn-lt"/>
                          <a:cs typeface="Arial" panose="020B0604020202020204" pitchFamily="34" charset="0"/>
                        </a:rPr>
                        <a:t> </a:t>
                      </a:r>
                      <a:r>
                        <a:rPr lang="it-IT" sz="1600" baseline="0" dirty="0" err="1">
                          <a:solidFill>
                            <a:srgbClr val="000000"/>
                          </a:solidFill>
                          <a:latin typeface="+mn-lt"/>
                          <a:cs typeface="Arial" panose="020B0604020202020204" pitchFamily="34" charset="0"/>
                        </a:rPr>
                        <a:t>vulnerabilty</a:t>
                      </a:r>
                      <a:r>
                        <a:rPr lang="it-IT" sz="1600" baseline="0" dirty="0">
                          <a:solidFill>
                            <a:srgbClr val="000000"/>
                          </a:solidFill>
                          <a:latin typeface="+mn-lt"/>
                          <a:cs typeface="Arial" panose="020B0604020202020204" pitchFamily="34" charset="0"/>
                        </a:rPr>
                        <a:t>.</a:t>
                      </a:r>
                      <a:endParaRPr lang="it-IT" sz="1600" dirty="0">
                        <a:solidFill>
                          <a:srgbClr val="000000"/>
                        </a:solidFill>
                        <a:latin typeface="+mn-lt"/>
                        <a:cs typeface="Arial" panose="020B0604020202020204" pitchFamily="34" charset="0"/>
                      </a:endParaRPr>
                    </a:p>
                  </a:txBody>
                  <a:tcPr/>
                </a:tc>
                <a:tc>
                  <a:txBody>
                    <a:bodyPr/>
                    <a:lstStyle/>
                    <a:p>
                      <a:r>
                        <a:rPr lang="en-GB" sz="1600" dirty="0">
                          <a:solidFill>
                            <a:srgbClr val="000000"/>
                          </a:solidFill>
                          <a:latin typeface="+mn-lt"/>
                          <a:cs typeface="Arial" panose="020B0604020202020204" pitchFamily="34" charset="0"/>
                        </a:rPr>
                        <a:t>Not enough details to analyse</a:t>
                      </a:r>
                      <a:r>
                        <a:rPr lang="en-GB" sz="1600" baseline="0" dirty="0">
                          <a:solidFill>
                            <a:srgbClr val="000000"/>
                          </a:solidFill>
                          <a:latin typeface="+mn-lt"/>
                          <a:cs typeface="Arial" panose="020B0604020202020204" pitchFamily="34" charset="0"/>
                        </a:rPr>
                        <a:t> the interface. Strong reliance on passive safety systems should guarantee strong robustness to potential misuse.</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3739933151"/>
                  </a:ext>
                </a:extLst>
              </a:tr>
              <a:tr h="388578">
                <a:tc>
                  <a:txBody>
                    <a:bodyPr/>
                    <a:lstStyle/>
                    <a:p>
                      <a:r>
                        <a:rPr lang="en-GB" sz="1600" dirty="0">
                          <a:solidFill>
                            <a:srgbClr val="C00000"/>
                          </a:solidFill>
                          <a:latin typeface="+mn-lt"/>
                          <a:cs typeface="Arial" panose="020B0604020202020204" pitchFamily="34" charset="0"/>
                        </a:rPr>
                        <a:t>Timeline Analysis and Response</a:t>
                      </a:r>
                      <a:r>
                        <a:rPr lang="en-GB" sz="1600" baseline="0" dirty="0">
                          <a:solidFill>
                            <a:srgbClr val="C00000"/>
                          </a:solidFill>
                          <a:latin typeface="+mn-lt"/>
                          <a:cs typeface="Arial" panose="020B0604020202020204" pitchFamily="34" charset="0"/>
                        </a:rPr>
                        <a:t> Force Strategy</a:t>
                      </a:r>
                      <a:r>
                        <a:rPr lang="en-GB" sz="1600" baseline="0" dirty="0">
                          <a:solidFill>
                            <a:srgbClr val="000000"/>
                          </a:solidFill>
                          <a:latin typeface="+mn-lt"/>
                          <a:cs typeface="Arial" panose="020B0604020202020204" pitchFamily="34" charset="0"/>
                        </a:rPr>
                        <a:t>: Walk-away safe does not mean walk-away secure. Even when some accidental progressions are practically eliminated, the system needs to be protected against intentional damage. Remote locations exacerbate this need.</a:t>
                      </a:r>
                      <a:endParaRPr lang="it-IT" sz="1600" dirty="0">
                        <a:solidFill>
                          <a:srgbClr val="000000"/>
                        </a:solidFill>
                        <a:latin typeface="+mn-lt"/>
                        <a:cs typeface="Arial" panose="020B0604020202020204" pitchFamily="34" charset="0"/>
                      </a:endParaRPr>
                    </a:p>
                  </a:txBody>
                  <a:tcPr/>
                </a:tc>
                <a:tc>
                  <a:txBody>
                    <a:bodyPr/>
                    <a:lstStyle/>
                    <a:p>
                      <a:r>
                        <a:rPr lang="en-US" sz="1600" dirty="0">
                          <a:solidFill>
                            <a:srgbClr val="000000"/>
                          </a:solidFill>
                          <a:latin typeface="+mn-lt"/>
                          <a:cs typeface="Arial" panose="020B0604020202020204" pitchFamily="34" charset="0"/>
                        </a:rPr>
                        <a:t>Longer timelines before core damage or other problems occur in the event of loss of cooling systems. Strong relianc</a:t>
                      </a:r>
                      <a:r>
                        <a:rPr lang="en-US" sz="1600" baseline="0" dirty="0">
                          <a:solidFill>
                            <a:srgbClr val="000000"/>
                          </a:solidFill>
                          <a:latin typeface="+mn-lt"/>
                          <a:cs typeface="Arial" panose="020B0604020202020204" pitchFamily="34" charset="0"/>
                        </a:rPr>
                        <a:t>e on passive safety and intrinsic characteristics ensure longer than usual response times in case of attack. Need to protect intentional sabotage </a:t>
                      </a:r>
                      <a:r>
                        <a:rPr lang="en-US" sz="1600" baseline="0" dirty="0" err="1">
                          <a:solidFill>
                            <a:srgbClr val="000000"/>
                          </a:solidFill>
                          <a:latin typeface="+mn-lt"/>
                          <a:cs typeface="Arial" panose="020B0604020202020204" pitchFamily="34" charset="0"/>
                        </a:rPr>
                        <a:t>sabotage</a:t>
                      </a:r>
                      <a:r>
                        <a:rPr lang="en-US" sz="1600" baseline="0" dirty="0">
                          <a:solidFill>
                            <a:srgbClr val="000000"/>
                          </a:solidFill>
                          <a:latin typeface="+mn-lt"/>
                          <a:cs typeface="Arial" panose="020B0604020202020204" pitchFamily="34" charset="0"/>
                        </a:rPr>
                        <a:t> not mitigated by intrinsic and/or engineered safety features.</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932392605"/>
                  </a:ext>
                </a:extLst>
              </a:tr>
              <a:tr h="388578">
                <a:tc>
                  <a:txBody>
                    <a:bodyPr/>
                    <a:lstStyle/>
                    <a:p>
                      <a:r>
                        <a:rPr lang="en-GB" sz="1600" dirty="0">
                          <a:solidFill>
                            <a:srgbClr val="C00000"/>
                          </a:solidFill>
                          <a:latin typeface="+mn-lt"/>
                          <a:cs typeface="Arial" panose="020B0604020202020204" pitchFamily="34" charset="0"/>
                        </a:rPr>
                        <a:t>Effect</a:t>
                      </a:r>
                      <a:r>
                        <a:rPr lang="en-GB" sz="1600" baseline="0" dirty="0">
                          <a:solidFill>
                            <a:srgbClr val="C00000"/>
                          </a:solidFill>
                          <a:latin typeface="+mn-lt"/>
                          <a:cs typeface="Arial" panose="020B0604020202020204" pitchFamily="34" charset="0"/>
                        </a:rPr>
                        <a:t> of Radiation Dose on Responders</a:t>
                      </a:r>
                      <a:r>
                        <a:rPr lang="en-GB" sz="1600" baseline="0" dirty="0">
                          <a:solidFill>
                            <a:srgbClr val="000000"/>
                          </a:solidFill>
                          <a:latin typeface="+mn-lt"/>
                          <a:cs typeface="Arial" panose="020B0604020202020204" pitchFamily="34" charset="0"/>
                        </a:rPr>
                        <a:t>: Need to minimize dose to responders in normal and emergency operations</a:t>
                      </a:r>
                      <a:endParaRPr lang="it-IT" sz="1600" dirty="0">
                        <a:solidFill>
                          <a:srgbClr val="000000"/>
                        </a:solidFill>
                        <a:latin typeface="+mn-lt"/>
                        <a:cs typeface="Arial" panose="020B0604020202020204" pitchFamily="34" charset="0"/>
                      </a:endParaRPr>
                    </a:p>
                  </a:txBody>
                  <a:tcPr/>
                </a:tc>
                <a:tc>
                  <a:txBody>
                    <a:bodyPr/>
                    <a:lstStyle/>
                    <a:p>
                      <a:r>
                        <a:rPr lang="en-US" sz="1600" dirty="0">
                          <a:solidFill>
                            <a:srgbClr val="000000"/>
                          </a:solidFill>
                          <a:latin typeface="+mn-lt"/>
                          <a:cs typeface="Arial" panose="020B0604020202020204" pitchFamily="34" charset="0"/>
                        </a:rPr>
                        <a:t>Below grade siting helps to reduce dose to responders in the building</a:t>
                      </a:r>
                      <a:r>
                        <a:rPr lang="en-GB" sz="1600" baseline="0" dirty="0">
                          <a:solidFill>
                            <a:srgbClr val="000000"/>
                          </a:solidFill>
                          <a:latin typeface="+mn-lt"/>
                          <a:cs typeface="Arial" panose="020B0604020202020204" pitchFamily="34" charset="0"/>
                        </a:rPr>
                        <a:t>.</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4197047107"/>
                  </a:ext>
                </a:extLst>
              </a:tr>
              <a:tr h="388578">
                <a:tc>
                  <a:txBody>
                    <a:bodyPr/>
                    <a:lstStyle/>
                    <a:p>
                      <a:r>
                        <a:rPr lang="en-GB" sz="1600" dirty="0">
                          <a:solidFill>
                            <a:srgbClr val="C00000"/>
                          </a:solidFill>
                        </a:rPr>
                        <a:t>Emergency Exits</a:t>
                      </a:r>
                      <a:r>
                        <a:rPr lang="en-GB" sz="1600" dirty="0">
                          <a:solidFill>
                            <a:srgbClr val="000000"/>
                          </a:solidFill>
                        </a:rPr>
                        <a:t>: any entrance/exit</a:t>
                      </a:r>
                      <a:r>
                        <a:rPr lang="en-GB" sz="1600" baseline="0" dirty="0">
                          <a:solidFill>
                            <a:srgbClr val="000000"/>
                          </a:solidFill>
                        </a:rPr>
                        <a:t> to/from vital areas needs to be adequately protected even during emergencies.</a:t>
                      </a:r>
                      <a:endParaRPr lang="it-IT" sz="1600" dirty="0">
                        <a:solidFill>
                          <a:srgbClr val="000000"/>
                        </a:solidFill>
                      </a:endParaRPr>
                    </a:p>
                  </a:txBody>
                  <a:tcPr/>
                </a:tc>
                <a:tc>
                  <a:txBody>
                    <a:bodyPr/>
                    <a:lstStyle/>
                    <a:p>
                      <a:r>
                        <a:rPr lang="en-US" sz="1600" dirty="0">
                          <a:solidFill>
                            <a:srgbClr val="000000"/>
                          </a:solidFill>
                        </a:rPr>
                        <a:t>Highly automated process minimizing human presence in vital areas. Additional delay features like shark cages or mantraps can be used on all entries and exits.</a:t>
                      </a:r>
                      <a:endParaRPr lang="it-IT" sz="1600" dirty="0">
                        <a:solidFill>
                          <a:srgbClr val="000000"/>
                        </a:solidFill>
                      </a:endParaRPr>
                    </a:p>
                  </a:txBody>
                  <a:tcPr/>
                </a:tc>
                <a:extLst>
                  <a:ext uri="{0D108BD9-81ED-4DB2-BD59-A6C34878D82A}">
                    <a16:rowId xmlns:a16="http://schemas.microsoft.com/office/drawing/2014/main" val="2385372168"/>
                  </a:ext>
                </a:extLst>
              </a:tr>
            </a:tbl>
          </a:graphicData>
        </a:graphic>
      </p:graphicFrame>
    </p:spTree>
    <p:extLst>
      <p:ext uri="{BB962C8B-B14F-4D97-AF65-F5344CB8AC3E}">
        <p14:creationId xmlns:p14="http://schemas.microsoft.com/office/powerpoint/2010/main" val="116034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the Interfaces: Safety-Safeguards (preliminary)</a:t>
            </a:r>
            <a:endParaRPr lang="it-IT" dirty="0"/>
          </a:p>
        </p:txBody>
      </p:sp>
      <p:sp>
        <p:nvSpPr>
          <p:cNvPr id="5" name="Slide Number Placeholder 4"/>
          <p:cNvSpPr>
            <a:spLocks noGrp="1"/>
          </p:cNvSpPr>
          <p:nvPr>
            <p:ph type="sldNum" sz="quarter" idx="4"/>
          </p:nvPr>
        </p:nvSpPr>
        <p:spPr/>
        <p:txBody>
          <a:bodyPr/>
          <a:lstStyle/>
          <a:p>
            <a:fld id="{4800A200-1A87-4E44-ABCE-C6E935DCED5F}" type="slidenum">
              <a:rPr lang="en-US" smtClean="0"/>
              <a:pPr/>
              <a:t>18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1863159"/>
              </p:ext>
            </p:extLst>
          </p:nvPr>
        </p:nvGraphicFramePr>
        <p:xfrm>
          <a:off x="146304" y="1109810"/>
          <a:ext cx="11948160" cy="5571406"/>
        </p:xfrm>
        <a:graphic>
          <a:graphicData uri="http://schemas.openxmlformats.org/drawingml/2006/table">
            <a:tbl>
              <a:tblPr firstRow="1" bandRow="1">
                <a:tableStyleId>{5C22544A-7EE6-4342-B048-85BDC9FD1C3A}</a:tableStyleId>
              </a:tblPr>
              <a:tblGrid>
                <a:gridCol w="6538167">
                  <a:extLst>
                    <a:ext uri="{9D8B030D-6E8A-4147-A177-3AD203B41FA5}">
                      <a16:colId xmlns:a16="http://schemas.microsoft.com/office/drawing/2014/main" val="4157630453"/>
                    </a:ext>
                  </a:extLst>
                </a:gridCol>
                <a:gridCol w="5409993">
                  <a:extLst>
                    <a:ext uri="{9D8B030D-6E8A-4147-A177-3AD203B41FA5}">
                      <a16:colId xmlns:a16="http://schemas.microsoft.com/office/drawing/2014/main" val="2284506560"/>
                    </a:ext>
                  </a:extLst>
                </a:gridCol>
              </a:tblGrid>
              <a:tr h="388578">
                <a:tc>
                  <a:txBody>
                    <a:bodyPr/>
                    <a:lstStyle/>
                    <a:p>
                      <a:pPr algn="ctr"/>
                      <a:r>
                        <a:rPr lang="en-GB" sz="1600" dirty="0">
                          <a:latin typeface="+mn-lt"/>
                          <a:cs typeface="Arial" panose="020B0604020202020204" pitchFamily="34" charset="0"/>
                        </a:rPr>
                        <a:t>Provisions and Interfaces</a:t>
                      </a:r>
                      <a:endParaRPr lang="it-IT" sz="1600" dirty="0">
                        <a:latin typeface="+mn-lt"/>
                        <a:cs typeface="Arial" panose="020B0604020202020204" pitchFamily="34" charset="0"/>
                      </a:endParaRPr>
                    </a:p>
                  </a:txBody>
                  <a:tcPr/>
                </a:tc>
                <a:tc>
                  <a:txBody>
                    <a:bodyPr/>
                    <a:lstStyle/>
                    <a:p>
                      <a:pPr algn="ctr"/>
                      <a:r>
                        <a:rPr lang="en-GB" sz="1600" dirty="0">
                          <a:latin typeface="+mn-lt"/>
                          <a:cs typeface="Arial" panose="020B0604020202020204" pitchFamily="34" charset="0"/>
                        </a:rPr>
                        <a:t>In GPBR-200</a:t>
                      </a:r>
                      <a:endParaRPr lang="it-IT" sz="1600" dirty="0">
                        <a:latin typeface="+mn-lt"/>
                        <a:cs typeface="Arial" panose="020B0604020202020204" pitchFamily="34" charset="0"/>
                      </a:endParaRPr>
                    </a:p>
                  </a:txBody>
                  <a:tcPr/>
                </a:tc>
                <a:extLst>
                  <a:ext uri="{0D108BD9-81ED-4DB2-BD59-A6C34878D82A}">
                    <a16:rowId xmlns:a16="http://schemas.microsoft.com/office/drawing/2014/main" val="1348348466"/>
                  </a:ext>
                </a:extLst>
              </a:tr>
              <a:tr h="1159468">
                <a:tc>
                  <a:txBody>
                    <a:bodyPr/>
                    <a:lstStyle/>
                    <a:p>
                      <a:r>
                        <a:rPr lang="en-GB" sz="1600" dirty="0">
                          <a:solidFill>
                            <a:srgbClr val="C00000"/>
                          </a:solidFill>
                          <a:latin typeface="+mn-lt"/>
                          <a:cs typeface="Arial" panose="020B0604020202020204" pitchFamily="34" charset="0"/>
                        </a:rPr>
                        <a:t>Retrofitting</a:t>
                      </a:r>
                      <a:r>
                        <a:rPr lang="en-GB" sz="1600" dirty="0">
                          <a:solidFill>
                            <a:srgbClr val="000000"/>
                          </a:solidFill>
                          <a:latin typeface="+mn-lt"/>
                          <a:cs typeface="Arial" panose="020B0604020202020204" pitchFamily="34" charset="0"/>
                        </a:rPr>
                        <a:t>: </a:t>
                      </a:r>
                      <a:r>
                        <a:rPr lang="en-US" sz="1600" dirty="0">
                          <a:solidFill>
                            <a:srgbClr val="000000"/>
                          </a:solidFill>
                          <a:latin typeface="+mn-lt"/>
                          <a:cs typeface="Arial" panose="020B0604020202020204" pitchFamily="34" charset="0"/>
                        </a:rPr>
                        <a:t>costly retrofits may need to be made to accommodate safeguards equipment and inspectors. any such modification may have safety implications for the facility, which will need to be investigated before changes are allowed, costing the operator time and money.</a:t>
                      </a:r>
                      <a:endParaRPr lang="it-IT" sz="1600" dirty="0">
                        <a:solidFill>
                          <a:srgbClr val="000000"/>
                        </a:solidFill>
                        <a:latin typeface="+mn-lt"/>
                        <a:cs typeface="Arial" panose="020B0604020202020204" pitchFamily="34" charset="0"/>
                      </a:endParaRPr>
                    </a:p>
                  </a:txBody>
                  <a:tcPr/>
                </a:tc>
                <a:tc>
                  <a:txBody>
                    <a:bodyPr/>
                    <a:lstStyle/>
                    <a:p>
                      <a:r>
                        <a:rPr lang="en-US" sz="1600" dirty="0">
                          <a:solidFill>
                            <a:srgbClr val="000000"/>
                          </a:solidFill>
                          <a:latin typeface="+mn-lt"/>
                          <a:cs typeface="Arial" panose="020B0604020202020204" pitchFamily="34" charset="0"/>
                        </a:rPr>
                        <a:t>Given the centrality of the Fuel Handling System, it is likely some form of safeguards measurements will focus around that system. Discussing what these measurements early on may prevent needing to make changes later in the design phase. </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1705547744"/>
                  </a:ext>
                </a:extLst>
              </a:tr>
              <a:tr h="388578">
                <a:tc>
                  <a:txBody>
                    <a:bodyPr/>
                    <a:lstStyle/>
                    <a:p>
                      <a:r>
                        <a:rPr lang="en-GB" sz="1600" dirty="0">
                          <a:solidFill>
                            <a:srgbClr val="C00000"/>
                          </a:solidFill>
                          <a:latin typeface="+mn-lt"/>
                          <a:cs typeface="Arial" panose="020B0604020202020204" pitchFamily="34" charset="0"/>
                        </a:rPr>
                        <a:t>Fuel Movement during Accidents or Safeguards Inspections</a:t>
                      </a:r>
                      <a:r>
                        <a:rPr lang="en-GB" sz="1600" dirty="0">
                          <a:solidFill>
                            <a:srgbClr val="000000"/>
                          </a:solidFill>
                          <a:latin typeface="+mn-lt"/>
                          <a:cs typeface="Arial" panose="020B0604020202020204" pitchFamily="34" charset="0"/>
                        </a:rPr>
                        <a:t>: </a:t>
                      </a:r>
                      <a:r>
                        <a:rPr lang="en-US" sz="1600" dirty="0">
                          <a:solidFill>
                            <a:srgbClr val="000000"/>
                          </a:solidFill>
                          <a:latin typeface="+mn-lt"/>
                          <a:cs typeface="Arial" panose="020B0604020202020204" pitchFamily="34" charset="0"/>
                        </a:rPr>
                        <a:t>In the event of a beyond design basis accident, some form of fuel movement, such as through melting, may occur. Such movement has both safety and safeguards implications. Nuclear</a:t>
                      </a:r>
                      <a:r>
                        <a:rPr lang="en-US" sz="1600" baseline="0" dirty="0">
                          <a:solidFill>
                            <a:srgbClr val="000000"/>
                          </a:solidFill>
                          <a:latin typeface="+mn-lt"/>
                          <a:cs typeface="Arial" panose="020B0604020202020204" pitchFamily="34" charset="0"/>
                        </a:rPr>
                        <a:t> material moved for safeguards measures might be damaged creating safety-relevant situations.</a:t>
                      </a:r>
                      <a:endParaRPr lang="it-IT" sz="1600" dirty="0">
                        <a:solidFill>
                          <a:srgbClr val="000000"/>
                        </a:solidFill>
                        <a:latin typeface="+mn-lt"/>
                        <a:cs typeface="Arial" panose="020B0604020202020204" pitchFamily="34" charset="0"/>
                      </a:endParaRPr>
                    </a:p>
                  </a:txBody>
                  <a:tcPr/>
                </a:tc>
                <a:tc>
                  <a:txBody>
                    <a:bodyPr/>
                    <a:lstStyle/>
                    <a:p>
                      <a:r>
                        <a:rPr lang="en-GB" sz="1600" dirty="0">
                          <a:solidFill>
                            <a:srgbClr val="000000"/>
                          </a:solidFill>
                          <a:latin typeface="+mn-lt"/>
                          <a:cs typeface="Arial" panose="020B0604020202020204" pitchFamily="34" charset="0"/>
                        </a:rPr>
                        <a:t>The fuel handling</a:t>
                      </a:r>
                      <a:r>
                        <a:rPr lang="en-GB" sz="1600" baseline="0" dirty="0">
                          <a:solidFill>
                            <a:srgbClr val="000000"/>
                          </a:solidFill>
                          <a:latin typeface="+mn-lt"/>
                          <a:cs typeface="Arial" panose="020B0604020202020204" pitchFamily="34" charset="0"/>
                        </a:rPr>
                        <a:t> process is highly automatized and material in storage is enclosed in canisters, giving no major possibilities to inspector to manually move fuel. </a:t>
                      </a:r>
                      <a:r>
                        <a:rPr lang="en-US" sz="1600" baseline="0" dirty="0">
                          <a:solidFill>
                            <a:srgbClr val="000000"/>
                          </a:solidFill>
                          <a:latin typeface="+mn-lt"/>
                          <a:cs typeface="Arial" panose="020B0604020202020204" pitchFamily="34" charset="0"/>
                        </a:rPr>
                        <a:t>The stability of TRISO kernels and fuel pebbles makes major losses of fuel integrity very unlikely.</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3739933151"/>
                  </a:ext>
                </a:extLst>
              </a:tr>
              <a:tr h="388578">
                <a:tc>
                  <a:txBody>
                    <a:bodyPr/>
                    <a:lstStyle/>
                    <a:p>
                      <a:r>
                        <a:rPr lang="en-GB" sz="1600" dirty="0">
                          <a:solidFill>
                            <a:srgbClr val="C00000"/>
                          </a:solidFill>
                          <a:latin typeface="+mn-lt"/>
                          <a:cs typeface="Arial" panose="020B0604020202020204" pitchFamily="34" charset="0"/>
                        </a:rPr>
                        <a:t>Access Restrictions</a:t>
                      </a:r>
                      <a:r>
                        <a:rPr lang="en-GB" sz="1600" dirty="0">
                          <a:solidFill>
                            <a:srgbClr val="000000"/>
                          </a:solidFill>
                          <a:latin typeface="+mn-lt"/>
                          <a:cs typeface="Arial" panose="020B0604020202020204" pitchFamily="34" charset="0"/>
                        </a:rPr>
                        <a:t>: </a:t>
                      </a:r>
                      <a:r>
                        <a:rPr lang="en-US" sz="1600" dirty="0">
                          <a:solidFill>
                            <a:srgbClr val="000000"/>
                          </a:solidFill>
                          <a:latin typeface="+mn-lt"/>
                          <a:cs typeface="Arial" panose="020B0604020202020204" pitchFamily="34" charset="0"/>
                        </a:rPr>
                        <a:t>As a result of minimal down time, some areas where elevated radiation fields are present during reactor operations may be inaccessible due to safety reasons for extended periods of time.</a:t>
                      </a:r>
                      <a:endParaRPr lang="it-IT" sz="1600" dirty="0">
                        <a:solidFill>
                          <a:srgbClr val="000000"/>
                        </a:solidFill>
                        <a:latin typeface="+mn-lt"/>
                        <a:cs typeface="Arial" panose="020B0604020202020204" pitchFamily="34" charset="0"/>
                      </a:endParaRPr>
                    </a:p>
                  </a:txBody>
                  <a:tcPr/>
                </a:tc>
                <a:tc>
                  <a:txBody>
                    <a:bodyPr/>
                    <a:lstStyle/>
                    <a:p>
                      <a:r>
                        <a:rPr lang="en-GB" sz="1600" dirty="0">
                          <a:solidFill>
                            <a:srgbClr val="000000"/>
                          </a:solidFill>
                          <a:latin typeface="+mn-lt"/>
                          <a:cs typeface="Arial" panose="020B0604020202020204" pitchFamily="34" charset="0"/>
                        </a:rPr>
                        <a:t>Nuclear</a:t>
                      </a:r>
                      <a:r>
                        <a:rPr lang="en-GB" sz="1600" baseline="0" dirty="0">
                          <a:solidFill>
                            <a:srgbClr val="000000"/>
                          </a:solidFill>
                          <a:latin typeface="+mn-lt"/>
                          <a:cs typeface="Arial" panose="020B0604020202020204" pitchFamily="34" charset="0"/>
                        </a:rPr>
                        <a:t> material in the GPBR-200 is almost always in “difficult to access” areas. This will require dual C/S systems and remote means to restore continuity of knowledge in case of C/S failures.</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932392605"/>
                  </a:ext>
                </a:extLst>
              </a:tr>
              <a:tr h="388578">
                <a:tc>
                  <a:txBody>
                    <a:bodyPr/>
                    <a:lstStyle/>
                    <a:p>
                      <a:r>
                        <a:rPr lang="en-GB" sz="1600" dirty="0">
                          <a:solidFill>
                            <a:srgbClr val="C00000"/>
                          </a:solidFill>
                          <a:latin typeface="+mn-lt"/>
                          <a:cs typeface="Arial" panose="020B0604020202020204" pitchFamily="34" charset="0"/>
                        </a:rPr>
                        <a:t>Equipment Failure</a:t>
                      </a:r>
                      <a:r>
                        <a:rPr lang="en-GB" sz="1600" dirty="0">
                          <a:solidFill>
                            <a:srgbClr val="000000"/>
                          </a:solidFill>
                          <a:latin typeface="+mn-lt"/>
                          <a:cs typeface="Arial" panose="020B0604020202020204" pitchFamily="34" charset="0"/>
                        </a:rPr>
                        <a:t>: Shared use of equipment</a:t>
                      </a:r>
                      <a:r>
                        <a:rPr lang="en-GB" sz="1600" baseline="0" dirty="0">
                          <a:solidFill>
                            <a:srgbClr val="000000"/>
                          </a:solidFill>
                          <a:latin typeface="+mn-lt"/>
                          <a:cs typeface="Arial" panose="020B0604020202020204" pitchFamily="34" charset="0"/>
                        </a:rPr>
                        <a:t> can fail in safeguards and/or safety relevant ways.</a:t>
                      </a:r>
                      <a:endParaRPr lang="it-IT" sz="1600" dirty="0">
                        <a:solidFill>
                          <a:srgbClr val="000000"/>
                        </a:solidFill>
                        <a:latin typeface="+mn-lt"/>
                        <a:cs typeface="Arial" panose="020B0604020202020204" pitchFamily="34" charset="0"/>
                      </a:endParaRPr>
                    </a:p>
                  </a:txBody>
                  <a:tcPr/>
                </a:tc>
                <a:tc>
                  <a:txBody>
                    <a:bodyPr/>
                    <a:lstStyle/>
                    <a:p>
                      <a:r>
                        <a:rPr lang="en-GB" sz="1600" dirty="0">
                          <a:solidFill>
                            <a:srgbClr val="000000"/>
                          </a:solidFill>
                          <a:latin typeface="+mn-lt"/>
                          <a:cs typeface="Arial" panose="020B0604020202020204" pitchFamily="34" charset="0"/>
                        </a:rPr>
                        <a:t>It is expected to see many shared equipment</a:t>
                      </a:r>
                      <a:r>
                        <a:rPr lang="en-GB" sz="1600" baseline="0" dirty="0">
                          <a:solidFill>
                            <a:srgbClr val="000000"/>
                          </a:solidFill>
                          <a:latin typeface="+mn-lt"/>
                          <a:cs typeface="Arial" panose="020B0604020202020204" pitchFamily="34" charset="0"/>
                        </a:rPr>
                        <a:t> in this types of reactors, requiring extensive reliability analyses to ensure that no safeguards-induced damage might end up in a safety-relevant situation.</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4197047107"/>
                  </a:ext>
                </a:extLst>
              </a:tr>
              <a:tr h="388578">
                <a:tc>
                  <a:txBody>
                    <a:bodyPr/>
                    <a:lstStyle/>
                    <a:p>
                      <a:r>
                        <a:rPr lang="en-GB" sz="1600" dirty="0">
                          <a:solidFill>
                            <a:srgbClr val="C00000"/>
                          </a:solidFill>
                        </a:rPr>
                        <a:t>Inherent Safety Characteristics</a:t>
                      </a:r>
                      <a:r>
                        <a:rPr lang="en-GB" sz="1600" dirty="0">
                          <a:solidFill>
                            <a:srgbClr val="000000"/>
                          </a:solidFill>
                        </a:rPr>
                        <a:t>: some intrinsic</a:t>
                      </a:r>
                      <a:r>
                        <a:rPr lang="en-GB" sz="1600" baseline="0" dirty="0">
                          <a:solidFill>
                            <a:srgbClr val="000000"/>
                          </a:solidFill>
                        </a:rPr>
                        <a:t> features that enhance safety have the potential to reduce possible diversion and misuse strategies.</a:t>
                      </a:r>
                      <a:endParaRPr lang="it-IT" sz="1600" dirty="0">
                        <a:solidFill>
                          <a:srgbClr val="000000"/>
                        </a:solidFill>
                      </a:endParaRPr>
                    </a:p>
                  </a:txBody>
                  <a:tcPr/>
                </a:tc>
                <a:tc>
                  <a:txBody>
                    <a:bodyPr/>
                    <a:lstStyle/>
                    <a:p>
                      <a:r>
                        <a:rPr lang="en-GB" sz="1600" dirty="0">
                          <a:solidFill>
                            <a:srgbClr val="000000"/>
                          </a:solidFill>
                        </a:rPr>
                        <a:t>Low-power</a:t>
                      </a:r>
                      <a:r>
                        <a:rPr lang="en-GB" sz="1600" baseline="0" dirty="0">
                          <a:solidFill>
                            <a:srgbClr val="000000"/>
                          </a:solidFill>
                        </a:rPr>
                        <a:t> density, huge amount of fuel items with tiny amount of NM per item increase Proliferation Resistance.</a:t>
                      </a:r>
                      <a:endParaRPr lang="it-IT" sz="1600" dirty="0">
                        <a:solidFill>
                          <a:srgbClr val="000000"/>
                        </a:solidFill>
                      </a:endParaRPr>
                    </a:p>
                  </a:txBody>
                  <a:tcPr/>
                </a:tc>
                <a:extLst>
                  <a:ext uri="{0D108BD9-81ED-4DB2-BD59-A6C34878D82A}">
                    <a16:rowId xmlns:a16="http://schemas.microsoft.com/office/drawing/2014/main" val="2385372168"/>
                  </a:ext>
                </a:extLst>
              </a:tr>
            </a:tbl>
          </a:graphicData>
        </a:graphic>
      </p:graphicFrame>
    </p:spTree>
    <p:extLst>
      <p:ext uri="{BB962C8B-B14F-4D97-AF65-F5344CB8AC3E}">
        <p14:creationId xmlns:p14="http://schemas.microsoft.com/office/powerpoint/2010/main" val="185939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the Interfaces: Security-Safeguards (preliminary)</a:t>
            </a:r>
            <a:endParaRPr lang="it-IT" dirty="0"/>
          </a:p>
        </p:txBody>
      </p:sp>
      <p:sp>
        <p:nvSpPr>
          <p:cNvPr id="5" name="Slide Number Placeholder 4"/>
          <p:cNvSpPr>
            <a:spLocks noGrp="1"/>
          </p:cNvSpPr>
          <p:nvPr>
            <p:ph type="sldNum" sz="quarter" idx="4"/>
          </p:nvPr>
        </p:nvSpPr>
        <p:spPr/>
        <p:txBody>
          <a:bodyPr/>
          <a:lstStyle/>
          <a:p>
            <a:fld id="{4800A200-1A87-4E44-ABCE-C6E935DCED5F}" type="slidenum">
              <a:rPr lang="en-US" smtClean="0"/>
              <a:pPr/>
              <a:t>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50291524"/>
              </p:ext>
            </p:extLst>
          </p:nvPr>
        </p:nvGraphicFramePr>
        <p:xfrm>
          <a:off x="146304" y="1109810"/>
          <a:ext cx="11948160" cy="5595791"/>
        </p:xfrm>
        <a:graphic>
          <a:graphicData uri="http://schemas.openxmlformats.org/drawingml/2006/table">
            <a:tbl>
              <a:tblPr firstRow="1" bandRow="1">
                <a:tableStyleId>{5C22544A-7EE6-4342-B048-85BDC9FD1C3A}</a:tableStyleId>
              </a:tblPr>
              <a:tblGrid>
                <a:gridCol w="5815584">
                  <a:extLst>
                    <a:ext uri="{9D8B030D-6E8A-4147-A177-3AD203B41FA5}">
                      <a16:colId xmlns:a16="http://schemas.microsoft.com/office/drawing/2014/main" val="4157630453"/>
                    </a:ext>
                  </a:extLst>
                </a:gridCol>
                <a:gridCol w="6132576">
                  <a:extLst>
                    <a:ext uri="{9D8B030D-6E8A-4147-A177-3AD203B41FA5}">
                      <a16:colId xmlns:a16="http://schemas.microsoft.com/office/drawing/2014/main" val="2284506560"/>
                    </a:ext>
                  </a:extLst>
                </a:gridCol>
              </a:tblGrid>
              <a:tr h="408142">
                <a:tc>
                  <a:txBody>
                    <a:bodyPr/>
                    <a:lstStyle/>
                    <a:p>
                      <a:pPr algn="ctr"/>
                      <a:r>
                        <a:rPr lang="en-GB" sz="1600" dirty="0">
                          <a:latin typeface="+mn-lt"/>
                          <a:cs typeface="Arial" panose="020B0604020202020204" pitchFamily="34" charset="0"/>
                        </a:rPr>
                        <a:t>Provisions and Interfaces</a:t>
                      </a:r>
                      <a:endParaRPr lang="it-IT" sz="1600" dirty="0">
                        <a:latin typeface="+mn-lt"/>
                        <a:cs typeface="Arial" panose="020B0604020202020204" pitchFamily="34" charset="0"/>
                      </a:endParaRPr>
                    </a:p>
                  </a:txBody>
                  <a:tcPr/>
                </a:tc>
                <a:tc>
                  <a:txBody>
                    <a:bodyPr/>
                    <a:lstStyle/>
                    <a:p>
                      <a:pPr algn="ctr"/>
                      <a:r>
                        <a:rPr lang="en-GB" sz="1600" dirty="0">
                          <a:latin typeface="+mn-lt"/>
                          <a:cs typeface="Arial" panose="020B0604020202020204" pitchFamily="34" charset="0"/>
                        </a:rPr>
                        <a:t>In GPBR-200</a:t>
                      </a:r>
                      <a:endParaRPr lang="it-IT" sz="1600" dirty="0">
                        <a:latin typeface="+mn-lt"/>
                        <a:cs typeface="Arial" panose="020B0604020202020204" pitchFamily="34" charset="0"/>
                      </a:endParaRPr>
                    </a:p>
                  </a:txBody>
                  <a:tcPr/>
                </a:tc>
                <a:extLst>
                  <a:ext uri="{0D108BD9-81ED-4DB2-BD59-A6C34878D82A}">
                    <a16:rowId xmlns:a16="http://schemas.microsoft.com/office/drawing/2014/main" val="1348348466"/>
                  </a:ext>
                </a:extLst>
              </a:tr>
              <a:tr h="1217843">
                <a:tc>
                  <a:txBody>
                    <a:bodyPr/>
                    <a:lstStyle/>
                    <a:p>
                      <a:r>
                        <a:rPr lang="en-GB" sz="1600" dirty="0">
                          <a:solidFill>
                            <a:srgbClr val="C00000"/>
                          </a:solidFill>
                          <a:latin typeface="+mn-lt"/>
                          <a:cs typeface="Arial" panose="020B0604020202020204" pitchFamily="34" charset="0"/>
                        </a:rPr>
                        <a:t>Pebble Handling System and C/S</a:t>
                      </a:r>
                      <a:r>
                        <a:rPr lang="en-GB" sz="1600" dirty="0">
                          <a:solidFill>
                            <a:srgbClr val="000000"/>
                          </a:solidFill>
                          <a:latin typeface="+mn-lt"/>
                          <a:cs typeface="Arial" panose="020B0604020202020204" pitchFamily="34" charset="0"/>
                        </a:rPr>
                        <a:t>: </a:t>
                      </a:r>
                      <a:r>
                        <a:rPr lang="en-US" sz="1600" dirty="0">
                          <a:solidFill>
                            <a:srgbClr val="000000"/>
                          </a:solidFill>
                          <a:latin typeface="+mn-lt"/>
                          <a:cs typeface="Arial" panose="020B0604020202020204" pitchFamily="34" charset="0"/>
                        </a:rPr>
                        <a:t> an operator-controlled system that helps to count total numbers of pebbles but does not track or identify specific pebbles. </a:t>
                      </a:r>
                      <a:endParaRPr lang="it-IT" sz="1600" dirty="0">
                        <a:solidFill>
                          <a:srgbClr val="000000"/>
                        </a:solidFill>
                        <a:latin typeface="+mn-lt"/>
                        <a:cs typeface="Arial" panose="020B0604020202020204" pitchFamily="34" charset="0"/>
                      </a:endParaRPr>
                    </a:p>
                  </a:txBody>
                  <a:tcPr/>
                </a:tc>
                <a:tc>
                  <a:txBody>
                    <a:bodyPr/>
                    <a:lstStyle/>
                    <a:p>
                      <a:r>
                        <a:rPr lang="en-US" sz="1600" dirty="0">
                          <a:solidFill>
                            <a:srgbClr val="000000"/>
                          </a:solidFill>
                          <a:latin typeface="+mn-lt"/>
                          <a:cs typeface="Arial" panose="020B0604020202020204" pitchFamily="34" charset="0"/>
                        </a:rPr>
                        <a:t>For</a:t>
                      </a:r>
                      <a:r>
                        <a:rPr lang="en-US" sz="1600" baseline="0" dirty="0">
                          <a:solidFill>
                            <a:srgbClr val="000000"/>
                          </a:solidFill>
                          <a:latin typeface="+mn-lt"/>
                          <a:cs typeface="Arial" panose="020B0604020202020204" pitchFamily="34" charset="0"/>
                        </a:rPr>
                        <a:t> </a:t>
                      </a:r>
                      <a:r>
                        <a:rPr lang="en-US" sz="1600" dirty="0">
                          <a:solidFill>
                            <a:srgbClr val="000000"/>
                          </a:solidFill>
                          <a:latin typeface="+mn-lt"/>
                          <a:cs typeface="Arial" panose="020B0604020202020204" pitchFamily="34" charset="0"/>
                        </a:rPr>
                        <a:t>MC&amp;A, accountancy is foreseen on canisters as opposed to individual pebbles. However, even the loss of one pebble is a security</a:t>
                      </a:r>
                      <a:r>
                        <a:rPr lang="en-US" sz="1600" baseline="0" dirty="0">
                          <a:solidFill>
                            <a:srgbClr val="000000"/>
                          </a:solidFill>
                          <a:latin typeface="+mn-lt"/>
                          <a:cs typeface="Arial" panose="020B0604020202020204" pitchFamily="34" charset="0"/>
                        </a:rPr>
                        <a:t>-relevant event</a:t>
                      </a:r>
                      <a:r>
                        <a:rPr lang="en-US" sz="1600" dirty="0">
                          <a:solidFill>
                            <a:srgbClr val="000000"/>
                          </a:solidFill>
                          <a:latin typeface="+mn-lt"/>
                          <a:cs typeface="Arial" panose="020B0604020202020204" pitchFamily="34" charset="0"/>
                        </a:rPr>
                        <a:t>. Diversion pathway analysis may be utilized to determine ways to remove pebbles and to provide mitigation  measures.</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1705547744"/>
                  </a:ext>
                </a:extLst>
              </a:tr>
              <a:tr h="864393">
                <a:tc>
                  <a:txBody>
                    <a:bodyPr/>
                    <a:lstStyle/>
                    <a:p>
                      <a:r>
                        <a:rPr lang="en-GB" sz="1600" dirty="0">
                          <a:solidFill>
                            <a:srgbClr val="C00000"/>
                          </a:solidFill>
                          <a:latin typeface="+mn-lt"/>
                          <a:cs typeface="Arial" panose="020B0604020202020204" pitchFamily="34" charset="0"/>
                        </a:rPr>
                        <a:t>Proliferation Resistant</a:t>
                      </a:r>
                      <a:r>
                        <a:rPr lang="en-GB" sz="1600" baseline="0" dirty="0">
                          <a:solidFill>
                            <a:srgbClr val="C00000"/>
                          </a:solidFill>
                          <a:latin typeface="+mn-lt"/>
                          <a:cs typeface="Arial" panose="020B0604020202020204" pitchFamily="34" charset="0"/>
                        </a:rPr>
                        <a:t> Materials</a:t>
                      </a:r>
                      <a:r>
                        <a:rPr lang="en-GB" sz="1600" baseline="0" dirty="0">
                          <a:solidFill>
                            <a:srgbClr val="000000"/>
                          </a:solidFill>
                          <a:latin typeface="+mn-lt"/>
                          <a:cs typeface="Arial" panose="020B0604020202020204" pitchFamily="34" charset="0"/>
                        </a:rPr>
                        <a:t>: </a:t>
                      </a:r>
                      <a:r>
                        <a:rPr lang="en-US" sz="1600" baseline="0" dirty="0">
                          <a:solidFill>
                            <a:srgbClr val="000000"/>
                          </a:solidFill>
                          <a:latin typeface="+mn-lt"/>
                          <a:cs typeface="Arial" panose="020B0604020202020204" pitchFamily="34" charset="0"/>
                        </a:rPr>
                        <a:t>The use of proliferation resistant materials may serve to simultaneously enhance the unattractiveness of nuclear materials for proliferators and thieves.</a:t>
                      </a:r>
                      <a:endParaRPr lang="it-IT" sz="1600" dirty="0">
                        <a:solidFill>
                          <a:srgbClr val="000000"/>
                        </a:solidFill>
                        <a:latin typeface="+mn-lt"/>
                        <a:cs typeface="Arial" panose="020B0604020202020204" pitchFamily="34" charset="0"/>
                      </a:endParaRPr>
                    </a:p>
                  </a:txBody>
                  <a:tcPr/>
                </a:tc>
                <a:tc>
                  <a:txBody>
                    <a:bodyPr/>
                    <a:lstStyle/>
                    <a:p>
                      <a:r>
                        <a:rPr lang="en-US" sz="1600" dirty="0">
                          <a:solidFill>
                            <a:srgbClr val="000000"/>
                          </a:solidFill>
                          <a:latin typeface="+mn-lt"/>
                          <a:cs typeface="Arial" panose="020B0604020202020204" pitchFamily="34" charset="0"/>
                        </a:rPr>
                        <a:t>Fuel pebbles are harder to reprocess and require that a large number of pebbles to reach</a:t>
                      </a:r>
                      <a:r>
                        <a:rPr lang="en-US" sz="1600" baseline="0" dirty="0">
                          <a:solidFill>
                            <a:srgbClr val="000000"/>
                          </a:solidFill>
                          <a:latin typeface="+mn-lt"/>
                          <a:cs typeface="Arial" panose="020B0604020202020204" pitchFamily="34" charset="0"/>
                        </a:rPr>
                        <a:t> 1SQ of SNM</a:t>
                      </a:r>
                      <a:r>
                        <a:rPr lang="en-US" sz="1600" dirty="0">
                          <a:solidFill>
                            <a:srgbClr val="000000"/>
                          </a:solidFill>
                          <a:latin typeface="+mn-lt"/>
                          <a:cs typeface="Arial" panose="020B0604020202020204" pitchFamily="34" charset="0"/>
                        </a:rPr>
                        <a:t>. Items</a:t>
                      </a:r>
                      <a:r>
                        <a:rPr lang="en-US" sz="1600" baseline="0" dirty="0">
                          <a:solidFill>
                            <a:srgbClr val="000000"/>
                          </a:solidFill>
                          <a:latin typeface="+mn-lt"/>
                          <a:cs typeface="Arial" panose="020B0604020202020204" pitchFamily="34" charset="0"/>
                        </a:rPr>
                        <a:t> </a:t>
                      </a:r>
                      <a:r>
                        <a:rPr lang="en-US" sz="1600" dirty="0">
                          <a:solidFill>
                            <a:srgbClr val="000000"/>
                          </a:solidFill>
                          <a:latin typeface="+mn-lt"/>
                          <a:cs typeface="Arial" panose="020B0604020202020204" pitchFamily="34" charset="0"/>
                        </a:rPr>
                        <a:t>may also be more dangerous to move due to</a:t>
                      </a:r>
                      <a:r>
                        <a:rPr lang="en-US" sz="1600" baseline="0" dirty="0">
                          <a:solidFill>
                            <a:srgbClr val="000000"/>
                          </a:solidFill>
                          <a:latin typeface="+mn-lt"/>
                          <a:cs typeface="Arial" panose="020B0604020202020204" pitchFamily="34" charset="0"/>
                        </a:rPr>
                        <a:t> high burnup and related barriers</a:t>
                      </a:r>
                      <a:r>
                        <a:rPr lang="en-US" sz="1600" dirty="0">
                          <a:solidFill>
                            <a:srgbClr val="000000"/>
                          </a:solidFill>
                          <a:latin typeface="+mn-lt"/>
                          <a:cs typeface="Arial" panose="020B0604020202020204" pitchFamily="34" charset="0"/>
                        </a:rPr>
                        <a:t>.</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3739933151"/>
                  </a:ext>
                </a:extLst>
              </a:tr>
              <a:tr h="1120510">
                <a:tc>
                  <a:txBody>
                    <a:bodyPr/>
                    <a:lstStyle/>
                    <a:p>
                      <a:r>
                        <a:rPr lang="en-GB" sz="1600" dirty="0">
                          <a:solidFill>
                            <a:srgbClr val="C00000"/>
                          </a:solidFill>
                          <a:latin typeface="+mn-lt"/>
                          <a:cs typeface="Arial" panose="020B0604020202020204" pitchFamily="34" charset="0"/>
                        </a:rPr>
                        <a:t>Remote Data Transmission</a:t>
                      </a:r>
                      <a:r>
                        <a:rPr lang="en-GB" sz="1600" dirty="0">
                          <a:solidFill>
                            <a:srgbClr val="000000"/>
                          </a:solidFill>
                          <a:latin typeface="+mn-lt"/>
                          <a:cs typeface="Arial" panose="020B0604020202020204" pitchFamily="34" charset="0"/>
                        </a:rPr>
                        <a:t>: </a:t>
                      </a:r>
                      <a:r>
                        <a:rPr lang="en-US" sz="1600" dirty="0">
                          <a:solidFill>
                            <a:srgbClr val="000000"/>
                          </a:solidFill>
                          <a:latin typeface="+mn-lt"/>
                          <a:cs typeface="Arial" panose="020B0604020202020204" pitchFamily="34" charset="0"/>
                        </a:rPr>
                        <a:t>Efforts should be made to see if data can be collected and transmitted in a way that is beneficial to safeguards while minimizing or eliminating any security concerns that remote data transmission generates.</a:t>
                      </a:r>
                      <a:endParaRPr lang="it-IT" sz="1600" dirty="0">
                        <a:solidFill>
                          <a:srgbClr val="000000"/>
                        </a:solidFill>
                        <a:latin typeface="+mn-lt"/>
                        <a:cs typeface="Arial" panose="020B0604020202020204" pitchFamily="34" charset="0"/>
                      </a:endParaRPr>
                    </a:p>
                  </a:txBody>
                  <a:tcPr/>
                </a:tc>
                <a:tc>
                  <a:txBody>
                    <a:bodyPr/>
                    <a:lstStyle/>
                    <a:p>
                      <a:r>
                        <a:rPr lang="en-GB" sz="1600" dirty="0">
                          <a:solidFill>
                            <a:srgbClr val="000000"/>
                          </a:solidFill>
                          <a:latin typeface="+mn-lt"/>
                          <a:cs typeface="Arial" panose="020B0604020202020204" pitchFamily="34" charset="0"/>
                        </a:rPr>
                        <a:t>The GPBR-200 in principle</a:t>
                      </a:r>
                      <a:r>
                        <a:rPr lang="en-GB" sz="1600" baseline="0" dirty="0">
                          <a:solidFill>
                            <a:srgbClr val="000000"/>
                          </a:solidFill>
                          <a:latin typeface="+mn-lt"/>
                          <a:cs typeface="Arial" panose="020B0604020202020204" pitchFamily="34" charset="0"/>
                        </a:rPr>
                        <a:t> does not present difficulties different from any other nuclear facility subject to safeguards relevant remote data transmission.</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932392605"/>
                  </a:ext>
                </a:extLst>
              </a:tr>
              <a:tr h="608277">
                <a:tc>
                  <a:txBody>
                    <a:bodyPr/>
                    <a:lstStyle/>
                    <a:p>
                      <a:r>
                        <a:rPr lang="en-GB" sz="1600" dirty="0">
                          <a:solidFill>
                            <a:srgbClr val="C00000"/>
                          </a:solidFill>
                          <a:latin typeface="+mn-lt"/>
                          <a:cs typeface="Arial" panose="020B0604020202020204" pitchFamily="34" charset="0"/>
                        </a:rPr>
                        <a:t>Surveillance Systems</a:t>
                      </a:r>
                      <a:r>
                        <a:rPr lang="en-GB" sz="1600" dirty="0">
                          <a:solidFill>
                            <a:srgbClr val="000000"/>
                          </a:solidFill>
                          <a:latin typeface="+mn-lt"/>
                          <a:cs typeface="Arial" panose="020B0604020202020204" pitchFamily="34" charset="0"/>
                        </a:rPr>
                        <a:t>: The system needs to accommodate both</a:t>
                      </a:r>
                      <a:r>
                        <a:rPr lang="en-GB" sz="1600" baseline="0" dirty="0">
                          <a:solidFill>
                            <a:srgbClr val="000000"/>
                          </a:solidFill>
                          <a:latin typeface="+mn-lt"/>
                          <a:cs typeface="Arial" panose="020B0604020202020204" pitchFamily="34" charset="0"/>
                        </a:rPr>
                        <a:t> security and safeguards surveillance systems.</a:t>
                      </a:r>
                      <a:endParaRPr lang="it-IT" sz="1600" dirty="0">
                        <a:solidFill>
                          <a:srgbClr val="000000"/>
                        </a:solidFill>
                        <a:latin typeface="+mn-lt"/>
                        <a:cs typeface="Arial" panose="020B0604020202020204" pitchFamily="34" charset="0"/>
                      </a:endParaRPr>
                    </a:p>
                  </a:txBody>
                  <a:tcPr/>
                </a:tc>
                <a:tc>
                  <a:txBody>
                    <a:bodyPr/>
                    <a:lstStyle/>
                    <a:p>
                      <a:r>
                        <a:rPr lang="en-GB" sz="1600" dirty="0">
                          <a:solidFill>
                            <a:srgbClr val="000000"/>
                          </a:solidFill>
                          <a:latin typeface="+mn-lt"/>
                          <a:cs typeface="Arial" panose="020B0604020202020204" pitchFamily="34" charset="0"/>
                        </a:rPr>
                        <a:t>Not</a:t>
                      </a:r>
                      <a:r>
                        <a:rPr lang="en-GB" sz="1600" baseline="0" dirty="0">
                          <a:solidFill>
                            <a:srgbClr val="000000"/>
                          </a:solidFill>
                          <a:latin typeface="+mn-lt"/>
                          <a:cs typeface="Arial" panose="020B0604020202020204" pitchFamily="34" charset="0"/>
                        </a:rPr>
                        <a:t> enough information at this stage. In principle the difficult to access inventory might benefit from innovative spatial awareness techniques.</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4197047107"/>
                  </a:ext>
                </a:extLst>
              </a:tr>
              <a:tr h="13766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C00000"/>
                          </a:solidFill>
                        </a:rPr>
                        <a:t>Domestic MC&amp;A and International Safeguards</a:t>
                      </a:r>
                      <a:r>
                        <a:rPr lang="en-GB" sz="1600" dirty="0">
                          <a:solidFill>
                            <a:srgbClr val="000000"/>
                          </a:solidFill>
                        </a:rPr>
                        <a:t>:</a:t>
                      </a:r>
                      <a:r>
                        <a:rPr lang="en-US" sz="1600" baseline="0" dirty="0">
                          <a:solidFill>
                            <a:srgbClr val="000000"/>
                          </a:solidFill>
                          <a:latin typeface="+mn-lt"/>
                          <a:cs typeface="Arial" panose="020B0604020202020204" pitchFamily="34" charset="0"/>
                        </a:rPr>
                        <a:t>While domestic MC&amp;A can utilize the physical protection system, international safeguards cannot. Additional, independent verification measurements will need to be added to the system to ensure that the host state is not diverting material for clandestine uses.</a:t>
                      </a:r>
                      <a:endParaRPr lang="it-IT" sz="1600" dirty="0">
                        <a:solidFill>
                          <a:srgbClr val="000000"/>
                        </a:solidFill>
                        <a:latin typeface="+mn-lt"/>
                        <a:cs typeface="Arial" panose="020B0604020202020204" pitchFamily="34" charset="0"/>
                      </a:endParaRPr>
                    </a:p>
                  </a:txBody>
                  <a:tcPr/>
                </a:tc>
                <a:tc>
                  <a:txBody>
                    <a:bodyPr/>
                    <a:lstStyle/>
                    <a:p>
                      <a:r>
                        <a:rPr lang="en-GB" sz="1600" dirty="0">
                          <a:solidFill>
                            <a:srgbClr val="000000"/>
                          </a:solidFill>
                        </a:rPr>
                        <a:t>The preliminary design</a:t>
                      </a:r>
                      <a:r>
                        <a:rPr lang="en-GB" sz="1600" baseline="0" dirty="0">
                          <a:solidFill>
                            <a:srgbClr val="000000"/>
                          </a:solidFill>
                        </a:rPr>
                        <a:t> analysis seems to highlight several potential synergies for making use of shared signals from the operator while maintaining independent verification capabilities. </a:t>
                      </a:r>
                      <a:endParaRPr lang="it-IT" sz="1600" dirty="0">
                        <a:solidFill>
                          <a:srgbClr val="000000"/>
                        </a:solidFill>
                      </a:endParaRPr>
                    </a:p>
                  </a:txBody>
                  <a:tcPr/>
                </a:tc>
                <a:extLst>
                  <a:ext uri="{0D108BD9-81ED-4DB2-BD59-A6C34878D82A}">
                    <a16:rowId xmlns:a16="http://schemas.microsoft.com/office/drawing/2014/main" val="2385372168"/>
                  </a:ext>
                </a:extLst>
              </a:tr>
            </a:tbl>
          </a:graphicData>
        </a:graphic>
      </p:graphicFrame>
    </p:spTree>
    <p:extLst>
      <p:ext uri="{BB962C8B-B14F-4D97-AF65-F5344CB8AC3E}">
        <p14:creationId xmlns:p14="http://schemas.microsoft.com/office/powerpoint/2010/main" val="4600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Safety, Security and Safeguards (3S) Interactions: </a:t>
            </a:r>
            <a:br>
              <a:rPr lang="en-US" dirty="0"/>
            </a:br>
            <a:r>
              <a:rPr lang="en-US" dirty="0"/>
              <a:t>Looking for synergies among multiple players with conflicting hats</a:t>
            </a:r>
            <a:endParaRPr lang="it-IT" dirty="0"/>
          </a:p>
        </p:txBody>
      </p:sp>
      <p:sp>
        <p:nvSpPr>
          <p:cNvPr id="5" name="Slide Number Placeholder 4"/>
          <p:cNvSpPr>
            <a:spLocks noGrp="1"/>
          </p:cNvSpPr>
          <p:nvPr>
            <p:ph type="sldNum" sz="quarter" idx="4"/>
          </p:nvPr>
        </p:nvSpPr>
        <p:spPr/>
        <p:txBody>
          <a:bodyPr/>
          <a:lstStyle/>
          <a:p>
            <a:fld id="{4800A200-1A87-4E44-ABCE-C6E935DCED5F}" type="slidenum">
              <a:rPr lang="en-US" smtClean="0"/>
              <a:pPr/>
              <a:t>2</a:t>
            </a:fld>
            <a:endParaRPr lang="en-US" dirty="0"/>
          </a:p>
        </p:txBody>
      </p:sp>
      <p:sp>
        <p:nvSpPr>
          <p:cNvPr id="6" name="TextBox 5"/>
          <p:cNvSpPr txBox="1"/>
          <p:nvPr/>
        </p:nvSpPr>
        <p:spPr>
          <a:xfrm>
            <a:off x="3294542" y="1894331"/>
            <a:ext cx="5083225" cy="523220"/>
          </a:xfrm>
          <a:prstGeom prst="rect">
            <a:avLst/>
          </a:prstGeom>
          <a:noFill/>
        </p:spPr>
        <p:txBody>
          <a:bodyPr wrap="square" rtlCol="0">
            <a:spAutoFit/>
          </a:bodyPr>
          <a:lstStyle/>
          <a:p>
            <a:pPr algn="ctr">
              <a:buClr>
                <a:schemeClr val="accent5"/>
              </a:buClr>
            </a:pPr>
            <a:r>
              <a:rPr lang="en-US" sz="1400" dirty="0"/>
              <a:t>Prevention / mitigation of radioactive releases from authorized activities due to system failure, human error, natural disasters</a:t>
            </a:r>
            <a:endParaRPr lang="en-US" sz="1400" noProof="0" dirty="0"/>
          </a:p>
        </p:txBody>
      </p:sp>
      <p:sp>
        <p:nvSpPr>
          <p:cNvPr id="7" name="TextBox 6"/>
          <p:cNvSpPr txBox="1"/>
          <p:nvPr/>
        </p:nvSpPr>
        <p:spPr>
          <a:xfrm>
            <a:off x="5243684" y="1450131"/>
            <a:ext cx="1184940" cy="400110"/>
          </a:xfrm>
          <a:prstGeom prst="rect">
            <a:avLst/>
          </a:prstGeom>
          <a:noFill/>
        </p:spPr>
        <p:txBody>
          <a:bodyPr wrap="none" rtlCol="0">
            <a:spAutoFit/>
          </a:bodyPr>
          <a:lstStyle/>
          <a:p>
            <a:pPr>
              <a:buClr>
                <a:schemeClr val="accent5"/>
              </a:buClr>
            </a:pPr>
            <a:r>
              <a:rPr lang="en-US" sz="2000" noProof="0" dirty="0">
                <a:solidFill>
                  <a:schemeClr val="accent3">
                    <a:lumMod val="75000"/>
                  </a:schemeClr>
                </a:solidFill>
              </a:rPr>
              <a:t>SAFETY</a:t>
            </a:r>
          </a:p>
        </p:txBody>
      </p:sp>
      <p:sp>
        <p:nvSpPr>
          <p:cNvPr id="8" name="TextBox 7"/>
          <p:cNvSpPr txBox="1"/>
          <p:nvPr/>
        </p:nvSpPr>
        <p:spPr>
          <a:xfrm>
            <a:off x="713053" y="4547131"/>
            <a:ext cx="1484702" cy="400110"/>
          </a:xfrm>
          <a:prstGeom prst="rect">
            <a:avLst/>
          </a:prstGeom>
          <a:noFill/>
        </p:spPr>
        <p:txBody>
          <a:bodyPr wrap="none" rtlCol="0">
            <a:spAutoFit/>
          </a:bodyPr>
          <a:lstStyle/>
          <a:p>
            <a:pPr>
              <a:buClr>
                <a:schemeClr val="accent5"/>
              </a:buClr>
            </a:pPr>
            <a:r>
              <a:rPr lang="en-US" sz="2000" noProof="0" dirty="0">
                <a:solidFill>
                  <a:srgbClr val="C00000"/>
                </a:solidFill>
              </a:rPr>
              <a:t>SECURITY</a:t>
            </a:r>
          </a:p>
        </p:txBody>
      </p:sp>
      <p:sp>
        <p:nvSpPr>
          <p:cNvPr id="9" name="TextBox 8"/>
          <p:cNvSpPr txBox="1"/>
          <p:nvPr/>
        </p:nvSpPr>
        <p:spPr>
          <a:xfrm>
            <a:off x="9445662" y="4547131"/>
            <a:ext cx="1955985" cy="400110"/>
          </a:xfrm>
          <a:prstGeom prst="rect">
            <a:avLst/>
          </a:prstGeom>
          <a:noFill/>
        </p:spPr>
        <p:txBody>
          <a:bodyPr wrap="none" rtlCol="0">
            <a:spAutoFit/>
          </a:bodyPr>
          <a:lstStyle/>
          <a:p>
            <a:pPr>
              <a:buClr>
                <a:schemeClr val="accent5"/>
              </a:buClr>
            </a:pPr>
            <a:r>
              <a:rPr lang="en-US" sz="2000" noProof="0" dirty="0">
                <a:solidFill>
                  <a:srgbClr val="034EA2"/>
                </a:solidFill>
              </a:rPr>
              <a:t>SAFEGUARDS</a:t>
            </a:r>
          </a:p>
        </p:txBody>
      </p:sp>
      <p:sp>
        <p:nvSpPr>
          <p:cNvPr id="10" name="TextBox 9"/>
          <p:cNvSpPr txBox="1"/>
          <p:nvPr/>
        </p:nvSpPr>
        <p:spPr>
          <a:xfrm>
            <a:off x="8616626" y="4956658"/>
            <a:ext cx="3614058" cy="954107"/>
          </a:xfrm>
          <a:prstGeom prst="rect">
            <a:avLst/>
          </a:prstGeom>
          <a:noFill/>
        </p:spPr>
        <p:txBody>
          <a:bodyPr wrap="square" rtlCol="0">
            <a:spAutoFit/>
          </a:bodyPr>
          <a:lstStyle/>
          <a:p>
            <a:pPr algn="ctr">
              <a:buClr>
                <a:schemeClr val="accent5"/>
              </a:buClr>
            </a:pPr>
            <a:r>
              <a:rPr lang="en-US" sz="1400" dirty="0"/>
              <a:t>Prevention / detection of diversion </a:t>
            </a:r>
          </a:p>
          <a:p>
            <a:pPr algn="ctr">
              <a:buClr>
                <a:schemeClr val="accent5"/>
              </a:buClr>
            </a:pPr>
            <a:r>
              <a:rPr lang="en-US" sz="1400" dirty="0"/>
              <a:t>of nuclear material / misuse of nuclear processes by states for acquiring nuclear weapons</a:t>
            </a:r>
            <a:endParaRPr lang="en-US" sz="1400" noProof="0" dirty="0"/>
          </a:p>
        </p:txBody>
      </p:sp>
      <p:sp>
        <p:nvSpPr>
          <p:cNvPr id="11" name="Oval 10"/>
          <p:cNvSpPr/>
          <p:nvPr/>
        </p:nvSpPr>
        <p:spPr>
          <a:xfrm>
            <a:off x="4153317" y="2661539"/>
            <a:ext cx="3365679" cy="2481568"/>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88433" y="2947533"/>
            <a:ext cx="2095445" cy="738664"/>
          </a:xfrm>
          <a:prstGeom prst="rect">
            <a:avLst/>
          </a:prstGeom>
          <a:noFill/>
        </p:spPr>
        <p:txBody>
          <a:bodyPr wrap="none" rtlCol="0">
            <a:spAutoFit/>
          </a:bodyPr>
          <a:lstStyle/>
          <a:p>
            <a:pPr algn="ctr">
              <a:buClr>
                <a:schemeClr val="accent5"/>
              </a:buClr>
            </a:pPr>
            <a:r>
              <a:rPr lang="en-US" sz="1400" noProof="0" dirty="0"/>
              <a:t>Designed by: </a:t>
            </a:r>
            <a:r>
              <a:rPr lang="en-US" sz="1400" noProof="0" dirty="0">
                <a:solidFill>
                  <a:schemeClr val="tx2">
                    <a:lumMod val="60000"/>
                    <a:lumOff val="40000"/>
                  </a:schemeClr>
                </a:solidFill>
              </a:rPr>
              <a:t>Developer</a:t>
            </a:r>
          </a:p>
          <a:p>
            <a:pPr algn="ctr">
              <a:buClr>
                <a:schemeClr val="accent5"/>
              </a:buClr>
            </a:pPr>
            <a:r>
              <a:rPr lang="en-US" sz="1400" noProof="0" dirty="0"/>
              <a:t>Adversary: none</a:t>
            </a:r>
          </a:p>
          <a:p>
            <a:pPr algn="ctr">
              <a:buClr>
                <a:schemeClr val="accent5"/>
              </a:buClr>
            </a:pPr>
            <a:r>
              <a:rPr lang="en-US" sz="1400" dirty="0"/>
              <a:t>Verified by: </a:t>
            </a:r>
            <a:r>
              <a:rPr lang="en-US" sz="1400" dirty="0">
                <a:solidFill>
                  <a:srgbClr val="FF0000"/>
                </a:solidFill>
              </a:rPr>
              <a:t>State</a:t>
            </a:r>
            <a:endParaRPr lang="en-US" sz="1400" noProof="0" dirty="0">
              <a:solidFill>
                <a:srgbClr val="FF0000"/>
              </a:solidFill>
            </a:endParaRPr>
          </a:p>
        </p:txBody>
      </p:sp>
      <p:sp>
        <p:nvSpPr>
          <p:cNvPr id="13" name="TextBox 12"/>
          <p:cNvSpPr txBox="1"/>
          <p:nvPr/>
        </p:nvSpPr>
        <p:spPr>
          <a:xfrm>
            <a:off x="3003955" y="5336451"/>
            <a:ext cx="2601994" cy="738664"/>
          </a:xfrm>
          <a:prstGeom prst="rect">
            <a:avLst/>
          </a:prstGeom>
          <a:noFill/>
        </p:spPr>
        <p:txBody>
          <a:bodyPr wrap="none" rtlCol="0">
            <a:spAutoFit/>
          </a:bodyPr>
          <a:lstStyle/>
          <a:p>
            <a:pPr algn="ctr">
              <a:buClr>
                <a:schemeClr val="accent5"/>
              </a:buClr>
            </a:pPr>
            <a:r>
              <a:rPr lang="en-US" sz="1400" noProof="0" dirty="0"/>
              <a:t>Designed by: </a:t>
            </a:r>
            <a:r>
              <a:rPr lang="en-US" sz="1400" noProof="0" dirty="0">
                <a:solidFill>
                  <a:schemeClr val="tx2">
                    <a:lumMod val="60000"/>
                    <a:lumOff val="40000"/>
                  </a:schemeClr>
                </a:solidFill>
              </a:rPr>
              <a:t>Operator</a:t>
            </a:r>
          </a:p>
          <a:p>
            <a:pPr algn="ctr">
              <a:buClr>
                <a:schemeClr val="accent5"/>
              </a:buClr>
            </a:pPr>
            <a:r>
              <a:rPr lang="en-US" sz="1400" noProof="0" dirty="0"/>
              <a:t>Adversary: </a:t>
            </a:r>
            <a:r>
              <a:rPr lang="en-US" sz="1400" dirty="0"/>
              <a:t>Sub-national group</a:t>
            </a:r>
            <a:endParaRPr lang="en-US" sz="1400" noProof="0" dirty="0"/>
          </a:p>
          <a:p>
            <a:pPr algn="ctr">
              <a:buClr>
                <a:schemeClr val="accent5"/>
              </a:buClr>
            </a:pPr>
            <a:r>
              <a:rPr lang="en-US" sz="1400" dirty="0"/>
              <a:t>Verified by: </a:t>
            </a:r>
            <a:r>
              <a:rPr lang="en-US" sz="1400" dirty="0">
                <a:solidFill>
                  <a:srgbClr val="FF0000"/>
                </a:solidFill>
              </a:rPr>
              <a:t>State</a:t>
            </a:r>
            <a:endParaRPr lang="en-US" sz="1400" noProof="0" dirty="0">
              <a:solidFill>
                <a:srgbClr val="FF0000"/>
              </a:solidFill>
            </a:endParaRPr>
          </a:p>
        </p:txBody>
      </p:sp>
      <p:sp>
        <p:nvSpPr>
          <p:cNvPr id="14" name="TextBox 13"/>
          <p:cNvSpPr txBox="1"/>
          <p:nvPr/>
        </p:nvSpPr>
        <p:spPr>
          <a:xfrm>
            <a:off x="6211970" y="5336451"/>
            <a:ext cx="2263761" cy="738664"/>
          </a:xfrm>
          <a:prstGeom prst="rect">
            <a:avLst/>
          </a:prstGeom>
          <a:noFill/>
        </p:spPr>
        <p:txBody>
          <a:bodyPr wrap="none" rtlCol="0">
            <a:spAutoFit/>
          </a:bodyPr>
          <a:lstStyle/>
          <a:p>
            <a:pPr algn="ctr">
              <a:buClr>
                <a:schemeClr val="accent5"/>
              </a:buClr>
            </a:pPr>
            <a:r>
              <a:rPr lang="en-US" sz="1400" noProof="0" dirty="0"/>
              <a:t>Designed by: </a:t>
            </a:r>
            <a:r>
              <a:rPr lang="en-US" sz="1400" noProof="0" dirty="0">
                <a:solidFill>
                  <a:schemeClr val="tx2">
                    <a:lumMod val="60000"/>
                    <a:lumOff val="40000"/>
                  </a:schemeClr>
                </a:solidFill>
              </a:rPr>
              <a:t>Inspectorate</a:t>
            </a:r>
          </a:p>
          <a:p>
            <a:pPr algn="ctr">
              <a:buClr>
                <a:schemeClr val="accent5"/>
              </a:buClr>
            </a:pPr>
            <a:r>
              <a:rPr lang="en-US" sz="1400" dirty="0"/>
              <a:t>Adversary: </a:t>
            </a:r>
            <a:r>
              <a:rPr lang="en-US" sz="1400" noProof="0" dirty="0">
                <a:solidFill>
                  <a:srgbClr val="FF0000"/>
                </a:solidFill>
              </a:rPr>
              <a:t>State</a:t>
            </a:r>
          </a:p>
          <a:p>
            <a:pPr algn="ctr">
              <a:buClr>
                <a:schemeClr val="accent5"/>
              </a:buClr>
            </a:pPr>
            <a:r>
              <a:rPr lang="en-US" sz="1400" dirty="0"/>
              <a:t>Verified by: Inspectorate</a:t>
            </a:r>
            <a:endParaRPr lang="en-US" sz="1400" noProof="0" dirty="0"/>
          </a:p>
        </p:txBody>
      </p:sp>
      <p:sp>
        <p:nvSpPr>
          <p:cNvPr id="15" name="Oval 14"/>
          <p:cNvSpPr/>
          <p:nvPr/>
        </p:nvSpPr>
        <p:spPr>
          <a:xfrm>
            <a:off x="5389201" y="3972191"/>
            <a:ext cx="3365679" cy="2481568"/>
          </a:xfrm>
          <a:prstGeom prst="ellipse">
            <a:avLst/>
          </a:prstGeom>
          <a:noFill/>
          <a:ln w="1905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03489" y="3952272"/>
            <a:ext cx="3365679" cy="248156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0530" y="2855200"/>
            <a:ext cx="3695229" cy="1077218"/>
          </a:xfrm>
          <a:prstGeom prst="rect">
            <a:avLst/>
          </a:prstGeom>
        </p:spPr>
        <p:txBody>
          <a:bodyPr wrap="square">
            <a:spAutoFit/>
          </a:bodyPr>
          <a:lstStyle/>
          <a:p>
            <a:pPr lvl="0">
              <a:buClr>
                <a:srgbClr val="F8CC29"/>
              </a:buClr>
            </a:pPr>
            <a:r>
              <a:rPr lang="en-US" sz="3200" dirty="0">
                <a:solidFill>
                  <a:schemeClr val="bg1">
                    <a:lumMod val="50000"/>
                  </a:schemeClr>
                </a:solidFill>
              </a:rPr>
              <a:t>! </a:t>
            </a:r>
            <a:r>
              <a:rPr lang="en-US" sz="1600" dirty="0">
                <a:solidFill>
                  <a:schemeClr val="bg1">
                    <a:lumMod val="50000"/>
                  </a:schemeClr>
                </a:solidFill>
              </a:rPr>
              <a:t>Neglecting the needs of one regime </a:t>
            </a:r>
          </a:p>
          <a:p>
            <a:pPr lvl="0">
              <a:buClr>
                <a:srgbClr val="F8CC29"/>
              </a:buClr>
            </a:pPr>
            <a:r>
              <a:rPr lang="en-US" sz="1600" dirty="0">
                <a:solidFill>
                  <a:schemeClr val="bg1">
                    <a:lumMod val="50000"/>
                  </a:schemeClr>
                </a:solidFill>
              </a:rPr>
              <a:t>might have unintended consequences </a:t>
            </a:r>
          </a:p>
          <a:p>
            <a:pPr lvl="0">
              <a:buClr>
                <a:srgbClr val="F8CC29"/>
              </a:buClr>
            </a:pPr>
            <a:r>
              <a:rPr lang="en-US" sz="1600" dirty="0">
                <a:solidFill>
                  <a:schemeClr val="bg1">
                    <a:lumMod val="50000"/>
                  </a:schemeClr>
                </a:solidFill>
              </a:rPr>
              <a:t>also on the other two</a:t>
            </a:r>
          </a:p>
        </p:txBody>
      </p:sp>
      <p:sp>
        <p:nvSpPr>
          <p:cNvPr id="24" name="Oval 23"/>
          <p:cNvSpPr/>
          <p:nvPr/>
        </p:nvSpPr>
        <p:spPr>
          <a:xfrm>
            <a:off x="5404426" y="4306957"/>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3S</a:t>
            </a:r>
          </a:p>
        </p:txBody>
      </p:sp>
      <p:sp>
        <p:nvSpPr>
          <p:cNvPr id="25" name="TextBox 24"/>
          <p:cNvSpPr txBox="1"/>
          <p:nvPr/>
        </p:nvSpPr>
        <p:spPr>
          <a:xfrm>
            <a:off x="-59096" y="4971776"/>
            <a:ext cx="3021875" cy="738664"/>
          </a:xfrm>
          <a:prstGeom prst="rect">
            <a:avLst/>
          </a:prstGeom>
          <a:noFill/>
        </p:spPr>
        <p:txBody>
          <a:bodyPr wrap="square" rtlCol="0">
            <a:spAutoFit/>
          </a:bodyPr>
          <a:lstStyle/>
          <a:p>
            <a:pPr algn="ctr">
              <a:buClr>
                <a:schemeClr val="accent5"/>
              </a:buClr>
            </a:pPr>
            <a:r>
              <a:rPr lang="en-US" sz="1400" dirty="0"/>
              <a:t>Prevention / detection / response to </a:t>
            </a:r>
          </a:p>
          <a:p>
            <a:pPr algn="ctr">
              <a:buClr>
                <a:schemeClr val="accent5"/>
              </a:buClr>
            </a:pPr>
            <a:r>
              <a:rPr lang="en-US" sz="1400" dirty="0"/>
              <a:t>sabotage and nuclear material theft </a:t>
            </a:r>
          </a:p>
          <a:p>
            <a:pPr algn="ctr">
              <a:buClr>
                <a:schemeClr val="accent5"/>
              </a:buClr>
            </a:pPr>
            <a:r>
              <a:rPr lang="en-US" sz="1400" dirty="0"/>
              <a:t>by individuals / sub-national groups</a:t>
            </a:r>
            <a:endParaRPr lang="en-US" sz="1400" noProof="0" dirty="0"/>
          </a:p>
        </p:txBody>
      </p:sp>
      <p:sp>
        <p:nvSpPr>
          <p:cNvPr id="18" name="Rectangle 55">
            <a:extLst>
              <a:ext uri="{FF2B5EF4-FFF2-40B4-BE49-F238E27FC236}">
                <a16:creationId xmlns:a16="http://schemas.microsoft.com/office/drawing/2014/main" id="{E5D2D98B-C0F4-6B2A-C11C-99F3DA0BFED7}"/>
              </a:ext>
            </a:extLst>
          </p:cNvPr>
          <p:cNvSpPr/>
          <p:nvPr/>
        </p:nvSpPr>
        <p:spPr>
          <a:xfrm>
            <a:off x="7836554" y="2687236"/>
            <a:ext cx="3695229" cy="1077218"/>
          </a:xfrm>
          <a:prstGeom prst="rect">
            <a:avLst/>
          </a:prstGeom>
        </p:spPr>
        <p:txBody>
          <a:bodyPr wrap="square">
            <a:spAutoFit/>
          </a:bodyPr>
          <a:lstStyle/>
          <a:p>
            <a:pPr lvl="0">
              <a:buClr>
                <a:srgbClr val="F8CC29"/>
              </a:buClr>
            </a:pPr>
            <a:r>
              <a:rPr lang="en-US" sz="3200" dirty="0">
                <a:solidFill>
                  <a:schemeClr val="bg1">
                    <a:lumMod val="50000"/>
                  </a:schemeClr>
                </a:solidFill>
              </a:rPr>
              <a:t>! </a:t>
            </a:r>
            <a:r>
              <a:rPr lang="en-US" sz="1600" dirty="0">
                <a:solidFill>
                  <a:schemeClr val="bg1">
                    <a:lumMod val="50000"/>
                  </a:schemeClr>
                </a:solidFill>
              </a:rPr>
              <a:t>How to ensure synergies and sharing of information and equipment with players with conflicting hats?</a:t>
            </a:r>
          </a:p>
        </p:txBody>
      </p:sp>
    </p:spTree>
    <p:extLst>
      <p:ext uri="{BB962C8B-B14F-4D97-AF65-F5344CB8AC3E}">
        <p14:creationId xmlns:p14="http://schemas.microsoft.com/office/powerpoint/2010/main" val="778154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Exploring the Interfaces: Safety-Security-Safeguards (preliminary)</a:t>
            </a:r>
            <a:endParaRPr lang="it-IT" dirty="0"/>
          </a:p>
        </p:txBody>
      </p:sp>
      <p:sp>
        <p:nvSpPr>
          <p:cNvPr id="5" name="Slide Number Placeholder 4"/>
          <p:cNvSpPr>
            <a:spLocks noGrp="1"/>
          </p:cNvSpPr>
          <p:nvPr>
            <p:ph type="sldNum" sz="quarter" idx="4"/>
          </p:nvPr>
        </p:nvSpPr>
        <p:spPr/>
        <p:txBody>
          <a:bodyPr/>
          <a:lstStyle/>
          <a:p>
            <a:fld id="{4800A200-1A87-4E44-ABCE-C6E935DCED5F}" type="slidenum">
              <a:rPr lang="en-US" smtClean="0"/>
              <a:pPr/>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1543152"/>
              </p:ext>
            </p:extLst>
          </p:nvPr>
        </p:nvGraphicFramePr>
        <p:xfrm>
          <a:off x="146304" y="1109810"/>
          <a:ext cx="11948160" cy="5349198"/>
        </p:xfrm>
        <a:graphic>
          <a:graphicData uri="http://schemas.openxmlformats.org/drawingml/2006/table">
            <a:tbl>
              <a:tblPr firstRow="1" bandRow="1">
                <a:tableStyleId>{5C22544A-7EE6-4342-B048-85BDC9FD1C3A}</a:tableStyleId>
              </a:tblPr>
              <a:tblGrid>
                <a:gridCol w="5815584">
                  <a:extLst>
                    <a:ext uri="{9D8B030D-6E8A-4147-A177-3AD203B41FA5}">
                      <a16:colId xmlns:a16="http://schemas.microsoft.com/office/drawing/2014/main" val="4157630453"/>
                    </a:ext>
                  </a:extLst>
                </a:gridCol>
                <a:gridCol w="6132576">
                  <a:extLst>
                    <a:ext uri="{9D8B030D-6E8A-4147-A177-3AD203B41FA5}">
                      <a16:colId xmlns:a16="http://schemas.microsoft.com/office/drawing/2014/main" val="2284506560"/>
                    </a:ext>
                  </a:extLst>
                </a:gridCol>
              </a:tblGrid>
              <a:tr h="359226">
                <a:tc>
                  <a:txBody>
                    <a:bodyPr/>
                    <a:lstStyle/>
                    <a:p>
                      <a:pPr algn="ctr"/>
                      <a:r>
                        <a:rPr lang="en-GB" sz="1600" dirty="0">
                          <a:latin typeface="+mn-lt"/>
                          <a:cs typeface="Arial" panose="020B0604020202020204" pitchFamily="34" charset="0"/>
                        </a:rPr>
                        <a:t>Provisions and Interfaces</a:t>
                      </a:r>
                      <a:endParaRPr lang="it-IT" sz="1600" dirty="0">
                        <a:latin typeface="+mn-lt"/>
                        <a:cs typeface="Arial" panose="020B0604020202020204" pitchFamily="34" charset="0"/>
                      </a:endParaRPr>
                    </a:p>
                  </a:txBody>
                  <a:tcPr/>
                </a:tc>
                <a:tc>
                  <a:txBody>
                    <a:bodyPr/>
                    <a:lstStyle/>
                    <a:p>
                      <a:pPr algn="ctr"/>
                      <a:r>
                        <a:rPr lang="en-GB" sz="1600" dirty="0">
                          <a:latin typeface="+mn-lt"/>
                          <a:cs typeface="Arial" panose="020B0604020202020204" pitchFamily="34" charset="0"/>
                        </a:rPr>
                        <a:t>In GPBR-200</a:t>
                      </a:r>
                      <a:endParaRPr lang="it-IT" sz="1600" dirty="0">
                        <a:latin typeface="+mn-lt"/>
                        <a:cs typeface="Arial" panose="020B0604020202020204" pitchFamily="34" charset="0"/>
                      </a:endParaRPr>
                    </a:p>
                  </a:txBody>
                  <a:tcPr/>
                </a:tc>
                <a:extLst>
                  <a:ext uri="{0D108BD9-81ED-4DB2-BD59-A6C34878D82A}">
                    <a16:rowId xmlns:a16="http://schemas.microsoft.com/office/drawing/2014/main" val="1348348466"/>
                  </a:ext>
                </a:extLst>
              </a:tr>
              <a:tr h="1717746">
                <a:tc>
                  <a:txBody>
                    <a:bodyPr/>
                    <a:lstStyle/>
                    <a:p>
                      <a:r>
                        <a:rPr lang="en-GB" sz="1600" dirty="0">
                          <a:solidFill>
                            <a:srgbClr val="C00000"/>
                          </a:solidFill>
                          <a:latin typeface="+mn-lt"/>
                          <a:cs typeface="Arial" panose="020B0604020202020204" pitchFamily="34" charset="0"/>
                        </a:rPr>
                        <a:t>Cyberinfrastructure</a:t>
                      </a:r>
                      <a:r>
                        <a:rPr lang="en-GB" sz="1600" dirty="0">
                          <a:solidFill>
                            <a:srgbClr val="000000"/>
                          </a:solidFill>
                          <a:latin typeface="+mn-lt"/>
                          <a:cs typeface="Arial" panose="020B0604020202020204" pitchFamily="34" charset="0"/>
                        </a:rPr>
                        <a:t>: </a:t>
                      </a:r>
                      <a:r>
                        <a:rPr lang="en-US" sz="1600" dirty="0">
                          <a:solidFill>
                            <a:srgbClr val="000000"/>
                          </a:solidFill>
                          <a:latin typeface="+mn-lt"/>
                          <a:cs typeface="Arial" panose="020B0604020202020204" pitchFamily="34" charset="0"/>
                        </a:rPr>
                        <a:t>potential hacking of one system could cascade across platforms and lead to the compromising of other, unrelated systems. Need of a robust cyber infrastructure and response capability to ensure there are no weak points in one regime that could lead to compromises in the other. </a:t>
                      </a:r>
                      <a:endParaRPr lang="it-IT" sz="1600" dirty="0">
                        <a:solidFill>
                          <a:srgbClr val="000000"/>
                        </a:solidFill>
                        <a:latin typeface="+mn-lt"/>
                        <a:cs typeface="Arial" panose="020B0604020202020204" pitchFamily="34" charset="0"/>
                      </a:endParaRPr>
                    </a:p>
                  </a:txBody>
                  <a:tcPr/>
                </a:tc>
                <a:tc>
                  <a:txBody>
                    <a:bodyPr/>
                    <a:lstStyle/>
                    <a:p>
                      <a:r>
                        <a:rPr lang="en-GB" sz="1600" dirty="0">
                          <a:solidFill>
                            <a:srgbClr val="000000"/>
                          </a:solidFill>
                          <a:latin typeface="+mn-lt"/>
                          <a:cs typeface="Arial" panose="020B0604020202020204" pitchFamily="34" charset="0"/>
                        </a:rPr>
                        <a:t>The high potential for signal sharing between</a:t>
                      </a:r>
                      <a:r>
                        <a:rPr lang="en-GB" sz="1600" baseline="0" dirty="0">
                          <a:solidFill>
                            <a:srgbClr val="000000"/>
                          </a:solidFill>
                          <a:latin typeface="+mn-lt"/>
                          <a:cs typeface="Arial" panose="020B0604020202020204" pitchFamily="34" charset="0"/>
                        </a:rPr>
                        <a:t> safety, security and safeguards </a:t>
                      </a:r>
                      <a:r>
                        <a:rPr lang="en-GB" sz="1600" dirty="0">
                          <a:solidFill>
                            <a:srgbClr val="000000"/>
                          </a:solidFill>
                          <a:latin typeface="+mn-lt"/>
                          <a:cs typeface="Arial" panose="020B0604020202020204" pitchFamily="34" charset="0"/>
                        </a:rPr>
                        <a:t>and remote</a:t>
                      </a:r>
                      <a:r>
                        <a:rPr lang="en-GB" sz="1600" baseline="0" dirty="0">
                          <a:solidFill>
                            <a:srgbClr val="000000"/>
                          </a:solidFill>
                          <a:latin typeface="+mn-lt"/>
                          <a:cs typeface="Arial" panose="020B0604020202020204" pitchFamily="34" charset="0"/>
                        </a:rPr>
                        <a:t> data transmission desiderata require careful design of the cyberinfrastructure.</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1705547744"/>
                  </a:ext>
                </a:extLst>
              </a:tr>
              <a:tr h="1450456">
                <a:tc>
                  <a:txBody>
                    <a:bodyPr/>
                    <a:lstStyle/>
                    <a:p>
                      <a:r>
                        <a:rPr lang="en-GB" sz="1600" dirty="0">
                          <a:solidFill>
                            <a:srgbClr val="C00000"/>
                          </a:solidFill>
                          <a:latin typeface="+mn-lt"/>
                          <a:cs typeface="Arial" panose="020B0604020202020204" pitchFamily="34" charset="0"/>
                        </a:rPr>
                        <a:t>Nuclear Material</a:t>
                      </a:r>
                      <a:r>
                        <a:rPr lang="en-GB" sz="1600" baseline="0" dirty="0">
                          <a:solidFill>
                            <a:srgbClr val="C00000"/>
                          </a:solidFill>
                          <a:latin typeface="+mn-lt"/>
                          <a:cs typeface="Arial" panose="020B0604020202020204" pitchFamily="34" charset="0"/>
                        </a:rPr>
                        <a:t> Containment and Access</a:t>
                      </a:r>
                      <a:r>
                        <a:rPr lang="en-GB" sz="1600" baseline="0" dirty="0">
                          <a:solidFill>
                            <a:srgbClr val="000000"/>
                          </a:solidFill>
                          <a:latin typeface="+mn-lt"/>
                          <a:cs typeface="Arial" panose="020B0604020202020204" pitchFamily="34" charset="0"/>
                        </a:rPr>
                        <a:t>: </a:t>
                      </a:r>
                      <a:r>
                        <a:rPr lang="en-US" sz="1600" baseline="0" dirty="0">
                          <a:solidFill>
                            <a:srgbClr val="000000"/>
                          </a:solidFill>
                          <a:latin typeface="+mn-lt"/>
                          <a:cs typeface="Arial" panose="020B0604020202020204" pitchFamily="34" charset="0"/>
                        </a:rPr>
                        <a:t>All three regimes are also concerned about the location of nuclear material, how it can be accessed, and who can access it. Potential conflicts can arise in terms of accessibility to safety systems, vital areas and nuclear material.</a:t>
                      </a:r>
                      <a:endParaRPr lang="it-IT" sz="1600" dirty="0">
                        <a:solidFill>
                          <a:srgbClr val="000000"/>
                        </a:solidFill>
                        <a:latin typeface="+mn-lt"/>
                        <a:cs typeface="Arial" panose="020B0604020202020204" pitchFamily="34" charset="0"/>
                      </a:endParaRPr>
                    </a:p>
                  </a:txBody>
                  <a:tcPr/>
                </a:tc>
                <a:tc>
                  <a:txBody>
                    <a:bodyPr/>
                    <a:lstStyle/>
                    <a:p>
                      <a:r>
                        <a:rPr lang="en-GB" sz="1600" dirty="0">
                          <a:solidFill>
                            <a:srgbClr val="000000"/>
                          </a:solidFill>
                          <a:latin typeface="+mn-lt"/>
                          <a:cs typeface="Arial" panose="020B0604020202020204" pitchFamily="34" charset="0"/>
                        </a:rPr>
                        <a:t>Most</a:t>
                      </a:r>
                      <a:r>
                        <a:rPr lang="en-GB" sz="1600" baseline="0" dirty="0">
                          <a:solidFill>
                            <a:srgbClr val="000000"/>
                          </a:solidFill>
                          <a:latin typeface="+mn-lt"/>
                          <a:cs typeface="Arial" panose="020B0604020202020204" pitchFamily="34" charset="0"/>
                        </a:rPr>
                        <a:t> of the nuclear material inventory is in difficult to access areas, with a vast amount of items in the reactor building in a non-static configuration. The high level of automation of the facility should in principle facilitate the access regulation and needs arising from safety and security. Effective dual-C/S systems and smart use of shared signals have the potential to support safeguards needs.</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3739933151"/>
                  </a:ext>
                </a:extLst>
              </a:tr>
              <a:tr h="1717746">
                <a:tc>
                  <a:txBody>
                    <a:bodyPr/>
                    <a:lstStyle/>
                    <a:p>
                      <a:r>
                        <a:rPr lang="en-GB" sz="1600" dirty="0">
                          <a:solidFill>
                            <a:srgbClr val="C00000"/>
                          </a:solidFill>
                          <a:latin typeface="+mn-lt"/>
                          <a:cs typeface="Arial" panose="020B0604020202020204" pitchFamily="34" charset="0"/>
                        </a:rPr>
                        <a:t>Plant</a:t>
                      </a:r>
                      <a:r>
                        <a:rPr lang="en-GB" sz="1600" baseline="0" dirty="0">
                          <a:solidFill>
                            <a:srgbClr val="C00000"/>
                          </a:solidFill>
                          <a:latin typeface="+mn-lt"/>
                          <a:cs typeface="Arial" panose="020B0604020202020204" pitchFamily="34" charset="0"/>
                        </a:rPr>
                        <a:t> Operations</a:t>
                      </a:r>
                      <a:r>
                        <a:rPr lang="en-GB" sz="1600" baseline="0" dirty="0">
                          <a:solidFill>
                            <a:srgbClr val="000000"/>
                          </a:solidFill>
                          <a:latin typeface="+mn-lt"/>
                          <a:cs typeface="Arial" panose="020B0604020202020204" pitchFamily="34" charset="0"/>
                        </a:rPr>
                        <a:t>: </a:t>
                      </a:r>
                      <a:r>
                        <a:rPr lang="en-US" sz="1600" baseline="0" dirty="0">
                          <a:solidFill>
                            <a:srgbClr val="000000"/>
                          </a:solidFill>
                          <a:latin typeface="+mn-lt"/>
                          <a:cs typeface="Arial" panose="020B0604020202020204" pitchFamily="34" charset="0"/>
                        </a:rPr>
                        <a:t>Planned operational programs should consider security and safeguards in the design of the procedures. Operational procedures should not impact aspects of the security and safeguards systems.  Design and operational considerations can also lower security and safeguards relevant situations.</a:t>
                      </a:r>
                      <a:endParaRPr lang="it-IT" sz="1600" dirty="0">
                        <a:solidFill>
                          <a:srgbClr val="000000"/>
                        </a:solidFill>
                        <a:latin typeface="+mn-lt"/>
                        <a:cs typeface="Arial" panose="020B0604020202020204" pitchFamily="34" charset="0"/>
                      </a:endParaRPr>
                    </a:p>
                  </a:txBody>
                  <a:tcPr/>
                </a:tc>
                <a:tc>
                  <a:txBody>
                    <a:bodyPr/>
                    <a:lstStyle/>
                    <a:p>
                      <a:r>
                        <a:rPr lang="en-GB" sz="1600" dirty="0">
                          <a:solidFill>
                            <a:srgbClr val="000000"/>
                          </a:solidFill>
                          <a:latin typeface="+mn-lt"/>
                          <a:cs typeface="Arial" panose="020B0604020202020204" pitchFamily="34" charset="0"/>
                        </a:rPr>
                        <a:t>The high level of automation of the facility,</a:t>
                      </a:r>
                      <a:r>
                        <a:rPr lang="en-GB" sz="1600" baseline="0" dirty="0">
                          <a:solidFill>
                            <a:srgbClr val="000000"/>
                          </a:solidFill>
                          <a:latin typeface="+mn-lt"/>
                          <a:cs typeface="Arial" panose="020B0604020202020204" pitchFamily="34" charset="0"/>
                        </a:rPr>
                        <a:t> coupled with the strong systems integration offer opportunities to define plant operation to be synergistic with safety, security and safeguards needs.</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932392605"/>
                  </a:ext>
                </a:extLst>
              </a:tr>
            </a:tbl>
          </a:graphicData>
        </a:graphic>
      </p:graphicFrame>
    </p:spTree>
    <p:extLst>
      <p:ext uri="{BB962C8B-B14F-4D97-AF65-F5344CB8AC3E}">
        <p14:creationId xmlns:p14="http://schemas.microsoft.com/office/powerpoint/2010/main" val="420655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1" y="594360"/>
            <a:ext cx="10828019" cy="641316"/>
          </a:xfrm>
        </p:spPr>
        <p:txBody>
          <a:bodyPr>
            <a:normAutofit fontScale="90000"/>
          </a:bodyPr>
          <a:lstStyle/>
          <a:p>
            <a:r>
              <a:rPr lang="en-US" dirty="0">
                <a:latin typeface="Arial"/>
                <a:cs typeface="Arial"/>
              </a:rPr>
              <a:t>PRPPWG/RSWG/VHTR SSC Collaboration on 3S for Gen IV Reactors</a:t>
            </a:r>
            <a:endParaRPr lang="it-IT">
              <a:latin typeface="Arial"/>
              <a:cs typeface="Arial"/>
            </a:endParaRPr>
          </a:p>
        </p:txBody>
      </p:sp>
      <p:sp>
        <p:nvSpPr>
          <p:cNvPr id="4" name="Slide Number Placeholder 3"/>
          <p:cNvSpPr>
            <a:spLocks noGrp="1"/>
          </p:cNvSpPr>
          <p:nvPr>
            <p:ph type="sldNum" sz="quarter" idx="4"/>
          </p:nvPr>
        </p:nvSpPr>
        <p:spPr/>
        <p:txBody>
          <a:bodyPr/>
          <a:lstStyle/>
          <a:p>
            <a:fld id="{4800A200-1A87-4E44-ABCE-C6E935DCED5F}" type="slidenum">
              <a:rPr lang="en-US" smtClean="0"/>
              <a:pPr/>
              <a:t>3</a:t>
            </a:fld>
            <a:endParaRPr lang="en-US" dirty="0"/>
          </a:p>
        </p:txBody>
      </p:sp>
      <p:sp>
        <p:nvSpPr>
          <p:cNvPr id="5" name="Content Placeholder 2"/>
          <p:cNvSpPr>
            <a:spLocks noGrp="1"/>
          </p:cNvSpPr>
          <p:nvPr>
            <p:ph type="body" sz="quarter" idx="11"/>
          </p:nvPr>
        </p:nvSpPr>
        <p:spPr>
          <a:xfrm>
            <a:off x="754381" y="1168088"/>
            <a:ext cx="11241676" cy="4903676"/>
          </a:xfrm>
        </p:spPr>
        <p:txBody>
          <a:bodyPr vert="horz" lIns="0" tIns="45720" rIns="91440" bIns="45720" rtlCol="0" anchor="t">
            <a:normAutofit/>
          </a:bodyPr>
          <a:lstStyle/>
          <a:p>
            <a:pPr marL="0" indent="0">
              <a:buNone/>
            </a:pPr>
            <a:endParaRPr lang="en-US" sz="800" dirty="0"/>
          </a:p>
          <a:p>
            <a:pPr marL="0" indent="0">
              <a:buNone/>
            </a:pPr>
            <a:endParaRPr lang="en-US" sz="800" dirty="0"/>
          </a:p>
          <a:p>
            <a:pPr marL="0" indent="0">
              <a:buNone/>
            </a:pPr>
            <a:r>
              <a:rPr lang="en-US" b="1" dirty="0"/>
              <a:t>Design</a:t>
            </a:r>
            <a:r>
              <a:rPr lang="en-US" dirty="0"/>
              <a:t>: Generic Pebble-bed Very High Temperature Reactor (SMR).</a:t>
            </a:r>
          </a:p>
          <a:p>
            <a:pPr marL="0" indent="0">
              <a:buNone/>
            </a:pPr>
            <a:endParaRPr lang="en-US" sz="800" dirty="0"/>
          </a:p>
          <a:p>
            <a:pPr marL="0" indent="0">
              <a:buNone/>
            </a:pPr>
            <a:r>
              <a:rPr lang="en-US" b="1" dirty="0"/>
              <a:t>Output</a:t>
            </a:r>
            <a:r>
              <a:rPr lang="en-US" dirty="0"/>
              <a:t>: Bottom-up pilot application → limited scope exercise, concentrating on 2/3S interfaces</a:t>
            </a:r>
          </a:p>
          <a:p>
            <a:pPr marL="988695" indent="-358775">
              <a:buFont typeface="Wingdings" panose="05000000000000000000" pitchFamily="2" charset="2"/>
              <a:buChar char="Ø"/>
            </a:pPr>
            <a:r>
              <a:rPr lang="en-US" dirty="0"/>
              <a:t>The bottom-up approach will treat each “S” regime (safety, security, safeguards) distinctly and identify attributes of each “S” regime that have linkage to the other “S” regimes, in the context of a chosen NES reference design.</a:t>
            </a:r>
          </a:p>
          <a:p>
            <a:pPr marL="988695" indent="-342900">
              <a:buFont typeface="Wingdings" panose="05000000000000000000" pitchFamily="2" charset="2"/>
              <a:buChar char="Ø"/>
            </a:pPr>
            <a:r>
              <a:rPr lang="en-US" dirty="0"/>
              <a:t>The scope of the practical exercise influenced by the availability of data.</a:t>
            </a:r>
            <a:endParaRPr lang="en-US" dirty="0">
              <a:solidFill>
                <a:srgbClr val="CDD2DC"/>
              </a:solidFill>
            </a:endParaRPr>
          </a:p>
          <a:p>
            <a:pPr marL="0" indent="0">
              <a:buNone/>
            </a:pPr>
            <a:r>
              <a:rPr lang="en-US" dirty="0"/>
              <a:t>						</a:t>
            </a:r>
            <a:endParaRPr lang="en-US" sz="800" b="1" dirty="0">
              <a:solidFill>
                <a:srgbClr val="000000"/>
              </a:solidFill>
            </a:endParaRPr>
          </a:p>
          <a:p>
            <a:pPr marL="0" indent="0">
              <a:buNone/>
            </a:pPr>
            <a:r>
              <a:rPr lang="en-US" b="1" dirty="0">
                <a:solidFill>
                  <a:srgbClr val="000000"/>
                </a:solidFill>
              </a:rPr>
              <a:t>Outcome</a:t>
            </a:r>
            <a:r>
              <a:rPr lang="en-US" dirty="0">
                <a:solidFill>
                  <a:srgbClr val="000000"/>
                </a:solidFill>
              </a:rPr>
              <a:t>: Joint VHTR-SSC/RSWG/PRPPWG white paper on VHTR 2/3S interface assessment.</a:t>
            </a:r>
            <a:endParaRPr lang="en-US" b="1" dirty="0">
              <a:solidFill>
                <a:srgbClr val="000000"/>
              </a:solidFill>
            </a:endParaRPr>
          </a:p>
        </p:txBody>
      </p:sp>
      <p:sp>
        <p:nvSpPr>
          <p:cNvPr id="3" name="TextBox 2"/>
          <p:cNvSpPr txBox="1"/>
          <p:nvPr/>
        </p:nvSpPr>
        <p:spPr>
          <a:xfrm>
            <a:off x="4001801" y="5705474"/>
            <a:ext cx="7159781" cy="923330"/>
          </a:xfrm>
          <a:prstGeom prst="rect">
            <a:avLst/>
          </a:prstGeom>
          <a:noFill/>
        </p:spPr>
        <p:txBody>
          <a:bodyPr wrap="none" lIns="91440" tIns="45720" rIns="91440" bIns="45720" rtlCol="0" anchor="t">
            <a:spAutoFit/>
          </a:bodyPr>
          <a:lstStyle/>
          <a:p>
            <a:r>
              <a:rPr lang="en-GB" dirty="0"/>
              <a:t>RSWG: GIF Risk &amp; Safety Working Group</a:t>
            </a:r>
          </a:p>
          <a:p>
            <a:r>
              <a:rPr lang="en-GB" dirty="0"/>
              <a:t>VHTR-SSC: GIF Very High Temperature Reactor System Steering Committee</a:t>
            </a:r>
          </a:p>
          <a:p>
            <a:r>
              <a:rPr lang="en-GB" dirty="0">
                <a:ea typeface="Calibri" panose="020F0502020204030204"/>
                <a:cs typeface="Calibri" panose="020F0502020204030204"/>
              </a:rPr>
              <a:t>PRPPWG: GIF Proliferation Resistance &amp; Physical Protection Working Group</a:t>
            </a:r>
          </a:p>
        </p:txBody>
      </p:sp>
    </p:spTree>
    <p:extLst>
      <p:ext uri="{BB962C8B-B14F-4D97-AF65-F5344CB8AC3E}">
        <p14:creationId xmlns:p14="http://schemas.microsoft.com/office/powerpoint/2010/main" val="544958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Why a Pebble-bed Very High Temperature Small Modular Reactor?</a:t>
            </a:r>
            <a:endParaRPr lang="it-IT" dirty="0"/>
          </a:p>
        </p:txBody>
      </p:sp>
      <p:sp>
        <p:nvSpPr>
          <p:cNvPr id="3" name="Text Placeholder 2"/>
          <p:cNvSpPr>
            <a:spLocks noGrp="1"/>
          </p:cNvSpPr>
          <p:nvPr>
            <p:ph type="body" sz="quarter" idx="11"/>
          </p:nvPr>
        </p:nvSpPr>
        <p:spPr>
          <a:xfrm>
            <a:off x="754381" y="1280160"/>
            <a:ext cx="10828019" cy="4535424"/>
          </a:xfrm>
        </p:spPr>
        <p:txBody>
          <a:bodyPr>
            <a:normAutofit fontScale="92500"/>
          </a:bodyPr>
          <a:lstStyle/>
          <a:p>
            <a:r>
              <a:rPr lang="en-US" dirty="0">
                <a:solidFill>
                  <a:srgbClr val="0C6AB2"/>
                </a:solidFill>
              </a:rPr>
              <a:t>Online-fueled, with a very large amount of small items and a non-static inventory</a:t>
            </a:r>
            <a:r>
              <a:rPr lang="en-US" dirty="0"/>
              <a:t> </a:t>
            </a:r>
          </a:p>
          <a:p>
            <a:pPr lvl="1"/>
            <a:r>
              <a:rPr lang="en-US" dirty="0"/>
              <a:t>From a safeguards perspective: quasi-bulk-handling facility instead of an item facility</a:t>
            </a:r>
          </a:p>
          <a:p>
            <a:pPr lvl="1"/>
            <a:r>
              <a:rPr lang="en-US" dirty="0"/>
              <a:t>Its quasi-bulk-handling nature has the potential to influence how the nuclear material accounting and control (NMAC) system of the facility – a </a:t>
            </a:r>
            <a:r>
              <a:rPr lang="en-US" dirty="0">
                <a:solidFill>
                  <a:srgbClr val="C00000"/>
                </a:solidFill>
              </a:rPr>
              <a:t>security-safeguards</a:t>
            </a:r>
            <a:r>
              <a:rPr lang="en-US" dirty="0"/>
              <a:t> interface – will be designed and operated</a:t>
            </a:r>
          </a:p>
          <a:p>
            <a:r>
              <a:rPr lang="en-GB" dirty="0">
                <a:solidFill>
                  <a:srgbClr val="0C6AB2"/>
                </a:solidFill>
              </a:rPr>
              <a:t>No pebble-bed reactors in commercial operation today</a:t>
            </a:r>
            <a:r>
              <a:rPr lang="en-GB" dirty="0"/>
              <a:t> </a:t>
            </a:r>
          </a:p>
          <a:p>
            <a:pPr lvl="1"/>
            <a:r>
              <a:rPr lang="en-GB" dirty="0"/>
              <a:t>Operational experience in safeguards and security for these systems is fairly limited compared to traditional designs, BUT</a:t>
            </a:r>
          </a:p>
          <a:p>
            <a:pPr lvl="1"/>
            <a:r>
              <a:rPr lang="en-US" dirty="0"/>
              <a:t>Studied for many years, there is some past operational experience on demonstrators</a:t>
            </a:r>
          </a:p>
          <a:p>
            <a:pPr lvl="1"/>
            <a:r>
              <a:rPr lang="en-US" dirty="0"/>
              <a:t>HTR-PM demonstrator recently started operations </a:t>
            </a:r>
          </a:p>
          <a:p>
            <a:r>
              <a:rPr lang="en-US" dirty="0">
                <a:solidFill>
                  <a:srgbClr val="0C6AB2"/>
                </a:solidFill>
              </a:rPr>
              <a:t>Running on tri-structural isotropic (TRISO) fuel</a:t>
            </a:r>
            <a:endParaRPr lang="en-US" dirty="0"/>
          </a:p>
          <a:p>
            <a:pPr lvl="1"/>
            <a:r>
              <a:rPr lang="en-US" dirty="0"/>
              <a:t>Potential to be designed to be walk-away safe, BUT</a:t>
            </a:r>
          </a:p>
          <a:p>
            <a:pPr lvl="1"/>
            <a:r>
              <a:rPr lang="en-US" dirty="0"/>
              <a:t>Walk-away safety does not imply walk-away security! Nonetheless the </a:t>
            </a:r>
            <a:r>
              <a:rPr lang="en-US" dirty="0">
                <a:solidFill>
                  <a:srgbClr val="C00000"/>
                </a:solidFill>
              </a:rPr>
              <a:t>safety-security</a:t>
            </a:r>
            <a:r>
              <a:rPr lang="en-US" dirty="0"/>
              <a:t> interfaces will be influenced and potentially reduced</a:t>
            </a:r>
            <a:endParaRPr lang="it-IT" dirty="0"/>
          </a:p>
        </p:txBody>
      </p:sp>
      <p:sp>
        <p:nvSpPr>
          <p:cNvPr id="4" name="Slide Number Placeholder 3"/>
          <p:cNvSpPr>
            <a:spLocks noGrp="1"/>
          </p:cNvSpPr>
          <p:nvPr>
            <p:ph type="sldNum" sz="quarter" idx="4"/>
          </p:nvPr>
        </p:nvSpPr>
        <p:spPr/>
        <p:txBody>
          <a:bodyPr/>
          <a:lstStyle/>
          <a:p>
            <a:fld id="{4800A200-1A87-4E44-ABCE-C6E935DCED5F}" type="slidenum">
              <a:rPr lang="en-US" smtClean="0"/>
              <a:pPr/>
              <a:t>4</a:t>
            </a:fld>
            <a:endParaRPr lang="en-US" dirty="0"/>
          </a:p>
        </p:txBody>
      </p:sp>
    </p:spTree>
    <p:extLst>
      <p:ext uri="{BB962C8B-B14F-4D97-AF65-F5344CB8AC3E}">
        <p14:creationId xmlns:p14="http://schemas.microsoft.com/office/powerpoint/2010/main" val="257970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44462-60F9-5243-B848-9FFF5C6E9048}"/>
              </a:ext>
            </a:extLst>
          </p:cNvPr>
          <p:cNvSpPr>
            <a:spLocks noGrp="1"/>
          </p:cNvSpPr>
          <p:nvPr>
            <p:ph type="title"/>
          </p:nvPr>
        </p:nvSpPr>
        <p:spPr/>
        <p:txBody>
          <a:bodyPr>
            <a:normAutofit fontScale="90000"/>
          </a:bodyPr>
          <a:lstStyle/>
          <a:p>
            <a:r>
              <a:rPr lang="en-US" dirty="0"/>
              <a:t>PRPPWG/RSWG/VHTR SSC Collaboration on 3S for Gen IV Reactors</a:t>
            </a:r>
          </a:p>
        </p:txBody>
      </p:sp>
      <p:sp>
        <p:nvSpPr>
          <p:cNvPr id="4" name="Subtitle 3">
            <a:extLst>
              <a:ext uri="{FF2B5EF4-FFF2-40B4-BE49-F238E27FC236}">
                <a16:creationId xmlns:a16="http://schemas.microsoft.com/office/drawing/2014/main" id="{B6112839-6C42-9147-BB56-BEC136E31CED}"/>
              </a:ext>
            </a:extLst>
          </p:cNvPr>
          <p:cNvSpPr>
            <a:spLocks noGrp="1"/>
          </p:cNvSpPr>
          <p:nvPr>
            <p:ph type="subTitle" idx="1"/>
          </p:nvPr>
        </p:nvSpPr>
        <p:spPr>
          <a:xfrm>
            <a:off x="754381" y="1182622"/>
            <a:ext cx="10828018" cy="470413"/>
          </a:xfrm>
        </p:spPr>
        <p:txBody>
          <a:bodyPr/>
          <a:lstStyle/>
          <a:p>
            <a:r>
              <a:rPr lang="en-US" dirty="0"/>
              <a:t>Progress so far</a:t>
            </a:r>
          </a:p>
        </p:txBody>
      </p:sp>
      <p:sp>
        <p:nvSpPr>
          <p:cNvPr id="5" name="Slide Number Placeholder 4">
            <a:extLst>
              <a:ext uri="{FF2B5EF4-FFF2-40B4-BE49-F238E27FC236}">
                <a16:creationId xmlns:a16="http://schemas.microsoft.com/office/drawing/2014/main" id="{CEE51A41-C4EE-8C41-B2C4-0A29429EF7F9}"/>
              </a:ext>
            </a:extLst>
          </p:cNvPr>
          <p:cNvSpPr>
            <a:spLocks noGrp="1"/>
          </p:cNvSpPr>
          <p:nvPr>
            <p:ph type="sldNum" sz="quarter" idx="4"/>
          </p:nvPr>
        </p:nvSpPr>
        <p:spPr/>
        <p:txBody>
          <a:bodyPr/>
          <a:lstStyle/>
          <a:p>
            <a:fld id="{4800A200-1A87-4E44-ABCE-C6E935DCED5F}" type="slidenum">
              <a:rPr lang="en-US" smtClean="0"/>
              <a:pPr/>
              <a:t>5</a:t>
            </a:fld>
            <a:endParaRPr lang="en-US" dirty="0"/>
          </a:p>
        </p:txBody>
      </p:sp>
      <p:sp>
        <p:nvSpPr>
          <p:cNvPr id="6" name="Text Placeholder 2">
            <a:extLst>
              <a:ext uri="{FF2B5EF4-FFF2-40B4-BE49-F238E27FC236}">
                <a16:creationId xmlns:a16="http://schemas.microsoft.com/office/drawing/2014/main" id="{395AC3F1-EA4E-DB4B-B8FD-9068058E3722}"/>
              </a:ext>
            </a:extLst>
          </p:cNvPr>
          <p:cNvSpPr txBox="1">
            <a:spLocks/>
          </p:cNvSpPr>
          <p:nvPr/>
        </p:nvSpPr>
        <p:spPr>
          <a:xfrm>
            <a:off x="754381" y="1757712"/>
            <a:ext cx="5646419" cy="4016996"/>
          </a:xfrm>
          <a:prstGeom prst="rect">
            <a:avLst/>
          </a:prstGeom>
        </p:spPr>
        <p:txBody>
          <a:bodyPr vert="horz" lIns="0" tIns="45720" rIns="91440" bIns="45720" rtlCol="0" anchor="t">
            <a:normAutofit lnSpcReduction="10000"/>
          </a:bodyPr>
          <a:lstStyle>
            <a:lvl1pPr marL="285750" indent="-285750" algn="l" defTabSz="457200" rtl="0" eaLnBrk="1" latinLnBrk="0" hangingPunct="1">
              <a:spcBef>
                <a:spcPts val="0"/>
              </a:spcBef>
              <a:spcAft>
                <a:spcPts val="400"/>
              </a:spcAft>
              <a:buFont typeface="Arial" panose="020B0604020202020204" pitchFamily="34" charset="0"/>
              <a:buChar char="•"/>
              <a:tabLst>
                <a:tab pos="4486275" algn="l"/>
              </a:tabLst>
              <a:defRPr sz="2000" b="0" i="0" kern="1200" baseline="0">
                <a:solidFill>
                  <a:schemeClr val="accent2"/>
                </a:solidFill>
                <a:latin typeface="Arial" panose="020B0604020202020204" pitchFamily="34" charset="0"/>
                <a:ea typeface="+mn-ea"/>
                <a:cs typeface="Arial" panose="020B0604020202020204" pitchFamily="34" charset="0"/>
              </a:defRPr>
            </a:lvl1pPr>
            <a:lvl2pPr marL="540000" indent="-270000" algn="l" defTabSz="457200" rtl="0" eaLnBrk="1" latinLnBrk="0" hangingPunct="1">
              <a:spcBef>
                <a:spcPts val="432"/>
              </a:spcBef>
              <a:spcAft>
                <a:spcPts val="400"/>
              </a:spcAft>
              <a:buFont typeface="Arial"/>
              <a:buChar char="–"/>
              <a:defRPr sz="2000" b="0" i="0" u="none" kern="1200" baseline="0">
                <a:solidFill>
                  <a:schemeClr val="accent2"/>
                </a:solidFill>
                <a:latin typeface="Arial" panose="020B0604020202020204" pitchFamily="34" charset="0"/>
                <a:ea typeface="+mn-ea"/>
                <a:cs typeface="Arial" panose="020B0604020202020204" pitchFamily="34" charset="0"/>
              </a:defRPr>
            </a:lvl2pPr>
            <a:lvl3pPr marL="810000" indent="-270000" algn="l" defTabSz="457200" rtl="0" eaLnBrk="1" latinLnBrk="0" hangingPunct="1">
              <a:spcBef>
                <a:spcPct val="20000"/>
              </a:spcBef>
              <a:spcAft>
                <a:spcPts val="400"/>
              </a:spcAft>
              <a:buFont typeface="Arial"/>
              <a:buChar char="•"/>
              <a:defRPr sz="1800" kern="1200" baseline="0">
                <a:solidFill>
                  <a:schemeClr val="accent2"/>
                </a:solidFill>
                <a:latin typeface="Arial" panose="020B0604020202020204" pitchFamily="34" charset="0"/>
                <a:ea typeface="+mn-ea"/>
                <a:cs typeface="Arial" panose="020B0604020202020204" pitchFamily="34" charset="0"/>
              </a:defRPr>
            </a:lvl3pPr>
            <a:lvl4pPr marL="1080000" indent="-270000" algn="l" defTabSz="457200" rtl="0" eaLnBrk="1" latinLnBrk="0" hangingPunct="1">
              <a:spcBef>
                <a:spcPct val="20000"/>
              </a:spcBef>
              <a:spcAft>
                <a:spcPts val="400"/>
              </a:spcAft>
              <a:buFont typeface="Arial"/>
              <a:buChar char="–"/>
              <a:defRPr sz="1600" kern="1200" baseline="0">
                <a:solidFill>
                  <a:schemeClr val="accent2"/>
                </a:solidFill>
                <a:latin typeface="Arial" panose="020B0604020202020204" pitchFamily="34" charset="0"/>
                <a:ea typeface="+mn-ea"/>
                <a:cs typeface="Arial" panose="020B0604020202020204" pitchFamily="34" charset="0"/>
              </a:defRPr>
            </a:lvl4pPr>
            <a:lvl5pPr marL="1350000" indent="-270000" algn="l" defTabSz="457200" rtl="0" eaLnBrk="1" latinLnBrk="0" hangingPunct="1">
              <a:spcBef>
                <a:spcPts val="432"/>
              </a:spcBef>
              <a:spcAft>
                <a:spcPts val="400"/>
              </a:spcAft>
              <a:buFont typeface="Arial"/>
              <a:buChar char="»"/>
              <a:defRPr sz="1600" kern="1200" baseline="0">
                <a:solidFill>
                  <a:schemeClr val="accent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Collected relevant existing documentation on System description and existing info/studies on safety, security and safeguards</a:t>
            </a:r>
          </a:p>
          <a:p>
            <a:r>
              <a:rPr lang="en-US" dirty="0"/>
              <a:t>Identified and reviewed main documents in terms of relevance </a:t>
            </a:r>
          </a:p>
          <a:p>
            <a:r>
              <a:rPr lang="en-US" dirty="0"/>
              <a:t>Drafted preliminary safety functions, provisions, initiators (RSWG)</a:t>
            </a:r>
          </a:p>
          <a:p>
            <a:r>
              <a:rPr lang="en-US" dirty="0"/>
              <a:t>Drafted a system description (VHTR SSC)</a:t>
            </a:r>
          </a:p>
          <a:p>
            <a:r>
              <a:rPr lang="en-US" dirty="0"/>
              <a:t>Drafted security description (PRPPWG)</a:t>
            </a:r>
          </a:p>
          <a:p>
            <a:r>
              <a:rPr lang="en-US" dirty="0"/>
              <a:t>Reviewed existing information against a Safeguards Design Information Questionnaire (DIQ) (PRPPWG)</a:t>
            </a:r>
          </a:p>
          <a:p>
            <a:r>
              <a:rPr lang="en-US" i="1" dirty="0">
                <a:latin typeface="Arial"/>
                <a:cs typeface="Arial"/>
              </a:rPr>
              <a:t>Ongoing 3x2S interfaces identification</a:t>
            </a:r>
          </a:p>
          <a:p>
            <a:pPr marL="0" indent="0">
              <a:buNone/>
            </a:pPr>
            <a:endParaRPr lang="en-US" dirty="0"/>
          </a:p>
          <a:p>
            <a:pPr marL="0" indent="0">
              <a:buNone/>
            </a:pPr>
            <a:endParaRPr lang="en-US" dirty="0"/>
          </a:p>
          <a:p>
            <a:endParaRPr lang="en-GB" dirty="0"/>
          </a:p>
        </p:txBody>
      </p:sp>
      <p:pic>
        <p:nvPicPr>
          <p:cNvPr id="10" name="Picture 9"/>
          <p:cNvPicPr/>
          <p:nvPr/>
        </p:nvPicPr>
        <p:blipFill>
          <a:blip r:embed="rId2"/>
          <a:stretch>
            <a:fillRect/>
          </a:stretch>
        </p:blipFill>
        <p:spPr>
          <a:xfrm>
            <a:off x="7280476" y="1647040"/>
            <a:ext cx="3561143" cy="4173395"/>
          </a:xfrm>
          <a:prstGeom prst="rect">
            <a:avLst/>
          </a:prstGeom>
        </p:spPr>
      </p:pic>
    </p:spTree>
    <p:extLst>
      <p:ext uri="{BB962C8B-B14F-4D97-AF65-F5344CB8AC3E}">
        <p14:creationId xmlns:p14="http://schemas.microsoft.com/office/powerpoint/2010/main" val="192581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44462-60F9-5243-B848-9FFF5C6E9048}"/>
              </a:ext>
            </a:extLst>
          </p:cNvPr>
          <p:cNvSpPr>
            <a:spLocks noGrp="1"/>
          </p:cNvSpPr>
          <p:nvPr>
            <p:ph type="title"/>
          </p:nvPr>
        </p:nvSpPr>
        <p:spPr/>
        <p:txBody>
          <a:bodyPr>
            <a:normAutofit/>
          </a:bodyPr>
          <a:lstStyle/>
          <a:p>
            <a:r>
              <a:rPr lang="en-US" dirty="0"/>
              <a:t>The System: GPBR-200</a:t>
            </a:r>
          </a:p>
        </p:txBody>
      </p:sp>
      <p:sp>
        <p:nvSpPr>
          <p:cNvPr id="5" name="Slide Number Placeholder 4">
            <a:extLst>
              <a:ext uri="{FF2B5EF4-FFF2-40B4-BE49-F238E27FC236}">
                <a16:creationId xmlns:a16="http://schemas.microsoft.com/office/drawing/2014/main" id="{CEE51A41-C4EE-8C41-B2C4-0A29429EF7F9}"/>
              </a:ext>
            </a:extLst>
          </p:cNvPr>
          <p:cNvSpPr>
            <a:spLocks noGrp="1"/>
          </p:cNvSpPr>
          <p:nvPr>
            <p:ph type="sldNum" sz="quarter" idx="4"/>
          </p:nvPr>
        </p:nvSpPr>
        <p:spPr/>
        <p:txBody>
          <a:bodyPr/>
          <a:lstStyle/>
          <a:p>
            <a:fld id="{4800A200-1A87-4E44-ABCE-C6E935DCED5F}" type="slidenum">
              <a:rPr lang="en-US" smtClean="0"/>
              <a:pPr/>
              <a:t>6</a:t>
            </a:fld>
            <a:endParaRPr lang="en-US" dirty="0"/>
          </a:p>
        </p:txBody>
      </p:sp>
      <p:sp>
        <p:nvSpPr>
          <p:cNvPr id="14" name="Text Placeholder 2">
            <a:extLst>
              <a:ext uri="{FF2B5EF4-FFF2-40B4-BE49-F238E27FC236}">
                <a16:creationId xmlns:a16="http://schemas.microsoft.com/office/drawing/2014/main" id="{395AC3F1-EA4E-DB4B-B8FD-9068058E3722}"/>
              </a:ext>
            </a:extLst>
          </p:cNvPr>
          <p:cNvSpPr txBox="1">
            <a:spLocks/>
          </p:cNvSpPr>
          <p:nvPr/>
        </p:nvSpPr>
        <p:spPr>
          <a:xfrm>
            <a:off x="675947" y="2138425"/>
            <a:ext cx="5646419" cy="4016996"/>
          </a:xfrm>
          <a:prstGeom prst="rect">
            <a:avLst/>
          </a:prstGeom>
        </p:spPr>
        <p:txBody>
          <a:bodyPr vert="horz" lIns="0" tIns="45720" rIns="91440" bIns="45720" rtlCol="0">
            <a:normAutofit/>
          </a:bodyPr>
          <a:lstStyle>
            <a:lvl1pPr marL="285750" indent="-285750" algn="l" defTabSz="457200" rtl="0" eaLnBrk="1" latinLnBrk="0" hangingPunct="1">
              <a:spcBef>
                <a:spcPts val="0"/>
              </a:spcBef>
              <a:spcAft>
                <a:spcPts val="400"/>
              </a:spcAft>
              <a:buFont typeface="Arial" panose="020B0604020202020204" pitchFamily="34" charset="0"/>
              <a:buChar char="•"/>
              <a:tabLst>
                <a:tab pos="4486275" algn="l"/>
              </a:tabLst>
              <a:defRPr sz="2000" b="0" i="0" kern="1200" baseline="0">
                <a:solidFill>
                  <a:schemeClr val="accent2"/>
                </a:solidFill>
                <a:latin typeface="Arial" panose="020B0604020202020204" pitchFamily="34" charset="0"/>
                <a:ea typeface="+mn-ea"/>
                <a:cs typeface="Arial" panose="020B0604020202020204" pitchFamily="34" charset="0"/>
              </a:defRPr>
            </a:lvl1pPr>
            <a:lvl2pPr marL="540000" indent="-270000" algn="l" defTabSz="457200" rtl="0" eaLnBrk="1" latinLnBrk="0" hangingPunct="1">
              <a:spcBef>
                <a:spcPts val="432"/>
              </a:spcBef>
              <a:spcAft>
                <a:spcPts val="400"/>
              </a:spcAft>
              <a:buFont typeface="Arial"/>
              <a:buChar char="–"/>
              <a:defRPr sz="2000" b="0" i="0" u="none" kern="1200" baseline="0">
                <a:solidFill>
                  <a:schemeClr val="accent2"/>
                </a:solidFill>
                <a:latin typeface="Arial" panose="020B0604020202020204" pitchFamily="34" charset="0"/>
                <a:ea typeface="+mn-ea"/>
                <a:cs typeface="Arial" panose="020B0604020202020204" pitchFamily="34" charset="0"/>
              </a:defRPr>
            </a:lvl2pPr>
            <a:lvl3pPr marL="810000" indent="-270000" algn="l" defTabSz="457200" rtl="0" eaLnBrk="1" latinLnBrk="0" hangingPunct="1">
              <a:spcBef>
                <a:spcPct val="20000"/>
              </a:spcBef>
              <a:spcAft>
                <a:spcPts val="400"/>
              </a:spcAft>
              <a:buFont typeface="Arial"/>
              <a:buChar char="•"/>
              <a:defRPr sz="1800" kern="1200" baseline="0">
                <a:solidFill>
                  <a:schemeClr val="accent2"/>
                </a:solidFill>
                <a:latin typeface="Arial" panose="020B0604020202020204" pitchFamily="34" charset="0"/>
                <a:ea typeface="+mn-ea"/>
                <a:cs typeface="Arial" panose="020B0604020202020204" pitchFamily="34" charset="0"/>
              </a:defRPr>
            </a:lvl3pPr>
            <a:lvl4pPr marL="1080000" indent="-270000" algn="l" defTabSz="457200" rtl="0" eaLnBrk="1" latinLnBrk="0" hangingPunct="1">
              <a:spcBef>
                <a:spcPct val="20000"/>
              </a:spcBef>
              <a:spcAft>
                <a:spcPts val="400"/>
              </a:spcAft>
              <a:buFont typeface="Arial"/>
              <a:buChar char="–"/>
              <a:defRPr sz="1600" kern="1200" baseline="0">
                <a:solidFill>
                  <a:schemeClr val="accent2"/>
                </a:solidFill>
                <a:latin typeface="Arial" panose="020B0604020202020204" pitchFamily="34" charset="0"/>
                <a:ea typeface="+mn-ea"/>
                <a:cs typeface="Arial" panose="020B0604020202020204" pitchFamily="34" charset="0"/>
              </a:defRPr>
            </a:lvl4pPr>
            <a:lvl5pPr marL="1350000" indent="-270000" algn="l" defTabSz="457200" rtl="0" eaLnBrk="1" latinLnBrk="0" hangingPunct="1">
              <a:spcBef>
                <a:spcPts val="432"/>
              </a:spcBef>
              <a:spcAft>
                <a:spcPts val="400"/>
              </a:spcAft>
              <a:buFont typeface="Arial"/>
              <a:buChar char="»"/>
              <a:defRPr sz="1600" kern="1200" baseline="0">
                <a:solidFill>
                  <a:schemeClr val="accent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a:t>Design by Idaho National Lab</a:t>
            </a:r>
          </a:p>
          <a:p>
            <a:r>
              <a:rPr lang="en-US" i="1" dirty="0"/>
              <a:t>Pebble bed reactor (PBR)</a:t>
            </a:r>
          </a:p>
          <a:p>
            <a:r>
              <a:rPr lang="en-US" i="1" dirty="0"/>
              <a:t>Power: 200 </a:t>
            </a:r>
            <a:r>
              <a:rPr lang="en-US" i="1" dirty="0" err="1"/>
              <a:t>MWth</a:t>
            </a:r>
            <a:endParaRPr lang="en-US" i="1" dirty="0"/>
          </a:p>
          <a:p>
            <a:r>
              <a:rPr lang="en-US" i="1" dirty="0"/>
              <a:t>Primary System Pressure: 6MPa</a:t>
            </a:r>
          </a:p>
          <a:p>
            <a:r>
              <a:rPr lang="en-US" i="1" dirty="0"/>
              <a:t>Helium-cooled</a:t>
            </a:r>
          </a:p>
          <a:p>
            <a:r>
              <a:rPr lang="en-US" i="1" dirty="0"/>
              <a:t>TRISO fuel pebbles, ca. 200k per core</a:t>
            </a:r>
          </a:p>
          <a:p>
            <a:r>
              <a:rPr lang="en-US" i="1" dirty="0"/>
              <a:t>Enrichment (equilibrium): 15.5-wt%</a:t>
            </a:r>
          </a:p>
          <a:p>
            <a:r>
              <a:rPr lang="en-US" i="1" dirty="0"/>
              <a:t>Core radius: 1.2m</a:t>
            </a:r>
          </a:p>
          <a:p>
            <a:r>
              <a:rPr lang="en-US" i="1" dirty="0"/>
              <a:t>Core active height: 8.93m</a:t>
            </a:r>
          </a:p>
          <a:p>
            <a:endParaRPr lang="en-US" i="1" dirty="0"/>
          </a:p>
          <a:p>
            <a:pPr marL="0" indent="0">
              <a:buNone/>
            </a:pPr>
            <a:endParaRPr lang="en-US" dirty="0"/>
          </a:p>
          <a:p>
            <a:pPr marL="0" indent="0">
              <a:buNone/>
            </a:pPr>
            <a:endParaRPr lang="en-US" dirty="0"/>
          </a:p>
          <a:p>
            <a:endParaRPr lang="en-GB" dirty="0"/>
          </a:p>
        </p:txBody>
      </p:sp>
      <p:grpSp>
        <p:nvGrpSpPr>
          <p:cNvPr id="9" name="Group 8"/>
          <p:cNvGrpSpPr/>
          <p:nvPr/>
        </p:nvGrpSpPr>
        <p:grpSpPr>
          <a:xfrm>
            <a:off x="5842171" y="1705233"/>
            <a:ext cx="5740228" cy="3950146"/>
            <a:chOff x="0" y="17417"/>
            <a:chExt cx="4643921" cy="2879725"/>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417"/>
              <a:ext cx="2933700" cy="287972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271" y="17417"/>
              <a:ext cx="1644650" cy="2879725"/>
            </a:xfrm>
            <a:prstGeom prst="rect">
              <a:avLst/>
            </a:prstGeom>
          </p:spPr>
        </p:pic>
      </p:grpSp>
    </p:spTree>
    <p:extLst>
      <p:ext uri="{BB962C8B-B14F-4D97-AF65-F5344CB8AC3E}">
        <p14:creationId xmlns:p14="http://schemas.microsoft.com/office/powerpoint/2010/main" val="103811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t>Safety, Security and Safeguards Descriptions – some Examples</a:t>
            </a:r>
            <a:endParaRPr lang="it-IT" dirty="0"/>
          </a:p>
        </p:txBody>
      </p:sp>
      <p:sp>
        <p:nvSpPr>
          <p:cNvPr id="5" name="Slide Number Placeholder 4"/>
          <p:cNvSpPr>
            <a:spLocks noGrp="1"/>
          </p:cNvSpPr>
          <p:nvPr>
            <p:ph type="sldNum" sz="quarter" idx="4"/>
          </p:nvPr>
        </p:nvSpPr>
        <p:spPr/>
        <p:txBody>
          <a:bodyPr/>
          <a:lstStyle/>
          <a:p>
            <a:fld id="{4800A200-1A87-4E44-ABCE-C6E935DCED5F}" type="slidenum">
              <a:rPr lang="en-US" smtClean="0"/>
              <a:pPr/>
              <a:t>7</a:t>
            </a:fld>
            <a:endParaRPr lang="en-US" dirty="0"/>
          </a:p>
        </p:txBody>
      </p:sp>
      <p:pic>
        <p:nvPicPr>
          <p:cNvPr id="8" name="Picture 7"/>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54381" y="1258896"/>
            <a:ext cx="4982639" cy="2812166"/>
          </a:xfrm>
          <a:prstGeom prst="rect">
            <a:avLst/>
          </a:prstGeom>
          <a:noFill/>
          <a:ln>
            <a:noFill/>
          </a:ln>
        </p:spPr>
      </p:pic>
      <p:pic>
        <p:nvPicPr>
          <p:cNvPr id="12" name="Picture 11"/>
          <p:cNvPicPr>
            <a:picLocks noChangeAspect="1"/>
          </p:cNvPicPr>
          <p:nvPr/>
        </p:nvPicPr>
        <p:blipFill>
          <a:blip r:embed="rId5"/>
          <a:stretch>
            <a:fillRect/>
          </a:stretch>
        </p:blipFill>
        <p:spPr>
          <a:xfrm>
            <a:off x="6847540" y="1767958"/>
            <a:ext cx="5184909" cy="4047270"/>
          </a:xfrm>
          <a:prstGeom prst="rect">
            <a:avLst/>
          </a:prstGeom>
        </p:spPr>
      </p:pic>
      <p:pic>
        <p:nvPicPr>
          <p:cNvPr id="13" name="Picture 12"/>
          <p:cNvPicPr>
            <a:picLocks noChangeAspect="1"/>
          </p:cNvPicPr>
          <p:nvPr/>
        </p:nvPicPr>
        <p:blipFill>
          <a:blip r:embed="rId6"/>
          <a:srcRect r="-159" b="5856"/>
          <a:stretch/>
        </p:blipFill>
        <p:spPr>
          <a:xfrm>
            <a:off x="121949" y="4119052"/>
            <a:ext cx="6577673" cy="2556208"/>
          </a:xfrm>
          <a:prstGeom prst="rect">
            <a:avLst/>
          </a:prstGeom>
          <a:solidFill>
            <a:schemeClr val="bg1"/>
          </a:solidFill>
        </p:spPr>
      </p:pic>
    </p:spTree>
    <p:extLst>
      <p:ext uri="{BB962C8B-B14F-4D97-AF65-F5344CB8AC3E}">
        <p14:creationId xmlns:p14="http://schemas.microsoft.com/office/powerpoint/2010/main" val="163917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the 3S Interfaces</a:t>
            </a:r>
            <a:endParaRPr lang="it-IT" dirty="0"/>
          </a:p>
        </p:txBody>
      </p:sp>
      <p:sp>
        <p:nvSpPr>
          <p:cNvPr id="6" name="Text Placeholder 5"/>
          <p:cNvSpPr>
            <a:spLocks noGrp="1"/>
          </p:cNvSpPr>
          <p:nvPr>
            <p:ph type="body" sz="quarter" idx="11"/>
          </p:nvPr>
        </p:nvSpPr>
        <p:spPr>
          <a:xfrm>
            <a:off x="754381" y="1638301"/>
            <a:ext cx="10986515" cy="3950970"/>
          </a:xfrm>
        </p:spPr>
        <p:txBody>
          <a:bodyPr vert="horz" lIns="0" tIns="45720" rIns="91440" bIns="45720" rtlCol="0" anchor="t">
            <a:normAutofit/>
          </a:bodyPr>
          <a:lstStyle/>
          <a:p>
            <a:pPr marL="179705" indent="-269875"/>
            <a:r>
              <a:rPr lang="en-US" dirty="0">
                <a:solidFill>
                  <a:srgbClr val="0C6AB2"/>
                </a:solidFill>
              </a:rPr>
              <a:t>Reactor designers</a:t>
            </a:r>
            <a:r>
              <a:rPr lang="en-US" dirty="0"/>
              <a:t> have a </a:t>
            </a:r>
            <a:r>
              <a:rPr lang="en-US" dirty="0">
                <a:solidFill>
                  <a:srgbClr val="0C6AB2"/>
                </a:solidFill>
              </a:rPr>
              <a:t>strong safety culture</a:t>
            </a:r>
            <a:r>
              <a:rPr lang="en-US" dirty="0"/>
              <a:t>, developed over several decades of experience, lessons learned, and regulatory requirements</a:t>
            </a:r>
            <a:endParaRPr lang="en-US"/>
          </a:p>
          <a:p>
            <a:pPr marL="179705" indent="-269875"/>
            <a:r>
              <a:rPr lang="en-US" dirty="0">
                <a:latin typeface="Arial"/>
                <a:cs typeface="Arial"/>
              </a:rPr>
              <a:t>Security </a:t>
            </a:r>
            <a:r>
              <a:rPr lang="en-US" dirty="0">
                <a:solidFill>
                  <a:srgbClr val="0C6AB2"/>
                </a:solidFill>
                <a:latin typeface="Arial"/>
                <a:cs typeface="Arial"/>
              </a:rPr>
              <a:t>is much less considered </a:t>
            </a:r>
            <a:r>
              <a:rPr lang="en-US" dirty="0">
                <a:latin typeface="Arial"/>
                <a:cs typeface="Arial"/>
              </a:rPr>
              <a:t>at early design stages, and a </a:t>
            </a:r>
            <a:r>
              <a:rPr lang="en-US" dirty="0">
                <a:solidFill>
                  <a:srgbClr val="0C6AB2"/>
                </a:solidFill>
                <a:latin typeface="Arial"/>
                <a:cs typeface="Arial"/>
              </a:rPr>
              <a:t>safeguards </a:t>
            </a:r>
            <a:r>
              <a:rPr lang="en-US" dirty="0">
                <a:solidFill>
                  <a:srgbClr val="000000"/>
                </a:solidFill>
                <a:latin typeface="Arial"/>
                <a:cs typeface="Arial"/>
              </a:rPr>
              <a:t>are even less taken into account</a:t>
            </a:r>
          </a:p>
          <a:p>
            <a:pPr marL="179705" indent="-269875"/>
            <a:r>
              <a:rPr lang="en-GB" dirty="0"/>
              <a:t>A systems engineering, holistic approach</a:t>
            </a:r>
            <a:r>
              <a:rPr lang="en-US" dirty="0"/>
              <a:t> to 3SbD not a realistic paradigm shift for systems currently under design</a:t>
            </a:r>
          </a:p>
          <a:p>
            <a:pPr marL="179705" indent="-269875"/>
            <a:r>
              <a:rPr lang="en-US" dirty="0">
                <a:solidFill>
                  <a:srgbClr val="0C6AB2"/>
                </a:solidFill>
              </a:rPr>
              <a:t>Leverage on the existing safety by design culture </a:t>
            </a:r>
            <a:r>
              <a:rPr lang="en-US" dirty="0"/>
              <a:t>and complement it with a PR&amp;PP culture that could be introduced via bilateral interfaces with the better-known safety domain:</a:t>
            </a:r>
          </a:p>
          <a:p>
            <a:pPr marL="539750" lvl="1" indent="-269875"/>
            <a:r>
              <a:rPr lang="en-US" dirty="0"/>
              <a:t>Introduce the security and safeguards needs in terms of relationship with the safety ones, through a </a:t>
            </a:r>
            <a:r>
              <a:rPr lang="en-US" dirty="0">
                <a:solidFill>
                  <a:srgbClr val="0C6AB2"/>
                </a:solidFill>
              </a:rPr>
              <a:t>3x2S exercise</a:t>
            </a:r>
          </a:p>
          <a:p>
            <a:pPr marL="539750" lvl="1" indent="-269875"/>
            <a:r>
              <a:rPr lang="en-US" dirty="0"/>
              <a:t>An </a:t>
            </a:r>
            <a:r>
              <a:rPr lang="en-US" dirty="0">
                <a:solidFill>
                  <a:srgbClr val="0C6AB2"/>
                </a:solidFill>
              </a:rPr>
              <a:t>additional analysis </a:t>
            </a:r>
            <a:r>
              <a:rPr lang="en-US" dirty="0"/>
              <a:t>would allow the identification of the ones that are </a:t>
            </a:r>
            <a:r>
              <a:rPr lang="en-US" dirty="0">
                <a:solidFill>
                  <a:srgbClr val="0C6AB2"/>
                </a:solidFill>
              </a:rPr>
              <a:t>proper 3S interfaces</a:t>
            </a:r>
            <a:endParaRPr lang="it-IT" dirty="0">
              <a:solidFill>
                <a:srgbClr val="0C6AB2"/>
              </a:solidFill>
            </a:endParaRPr>
          </a:p>
        </p:txBody>
      </p:sp>
      <p:sp>
        <p:nvSpPr>
          <p:cNvPr id="5" name="Slide Number Placeholder 4"/>
          <p:cNvSpPr>
            <a:spLocks noGrp="1"/>
          </p:cNvSpPr>
          <p:nvPr>
            <p:ph type="sldNum" sz="quarter" idx="4"/>
          </p:nvPr>
        </p:nvSpPr>
        <p:spPr/>
        <p:txBody>
          <a:bodyPr/>
          <a:lstStyle/>
          <a:p>
            <a:fld id="{4800A200-1A87-4E44-ABCE-C6E935DCED5F}" type="slidenum">
              <a:rPr lang="en-US" smtClean="0"/>
              <a:pPr/>
              <a:t>8</a:t>
            </a:fld>
            <a:endParaRPr lang="en-US" dirty="0"/>
          </a:p>
        </p:txBody>
      </p:sp>
    </p:spTree>
    <p:extLst>
      <p:ext uri="{BB962C8B-B14F-4D97-AF65-F5344CB8AC3E}">
        <p14:creationId xmlns:p14="http://schemas.microsoft.com/office/powerpoint/2010/main" val="53652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Exploring the Interfaces: Safety-Security (preliminary)</a:t>
            </a:r>
            <a:endParaRPr lang="it-IT" dirty="0"/>
          </a:p>
        </p:txBody>
      </p:sp>
      <p:sp>
        <p:nvSpPr>
          <p:cNvPr id="5" name="Slide Number Placeholder 4"/>
          <p:cNvSpPr>
            <a:spLocks noGrp="1"/>
          </p:cNvSpPr>
          <p:nvPr>
            <p:ph type="sldNum" sz="quarter" idx="4"/>
          </p:nvPr>
        </p:nvSpPr>
        <p:spPr/>
        <p:txBody>
          <a:bodyPr/>
          <a:lstStyle/>
          <a:p>
            <a:fld id="{4800A200-1A87-4E44-ABCE-C6E935DCED5F}" type="slidenum">
              <a:rPr lang="en-US" smtClean="0"/>
              <a:pPr/>
              <a:t>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77763599"/>
              </p:ext>
            </p:extLst>
          </p:nvPr>
        </p:nvGraphicFramePr>
        <p:xfrm>
          <a:off x="456438" y="1435162"/>
          <a:ext cx="11423903" cy="5095511"/>
        </p:xfrm>
        <a:graphic>
          <a:graphicData uri="http://schemas.openxmlformats.org/drawingml/2006/table">
            <a:tbl>
              <a:tblPr firstRow="1" bandRow="1">
                <a:tableStyleId>{5C22544A-7EE6-4342-B048-85BDC9FD1C3A}</a:tableStyleId>
              </a:tblPr>
              <a:tblGrid>
                <a:gridCol w="4325424">
                  <a:extLst>
                    <a:ext uri="{9D8B030D-6E8A-4147-A177-3AD203B41FA5}">
                      <a16:colId xmlns:a16="http://schemas.microsoft.com/office/drawing/2014/main" val="4157630453"/>
                    </a:ext>
                  </a:extLst>
                </a:gridCol>
                <a:gridCol w="7098479">
                  <a:extLst>
                    <a:ext uri="{9D8B030D-6E8A-4147-A177-3AD203B41FA5}">
                      <a16:colId xmlns:a16="http://schemas.microsoft.com/office/drawing/2014/main" val="2284506560"/>
                    </a:ext>
                  </a:extLst>
                </a:gridCol>
              </a:tblGrid>
              <a:tr h="409101">
                <a:tc>
                  <a:txBody>
                    <a:bodyPr/>
                    <a:lstStyle/>
                    <a:p>
                      <a:pPr algn="ctr"/>
                      <a:r>
                        <a:rPr lang="en-GB" sz="1600" dirty="0">
                          <a:latin typeface="+mn-lt"/>
                          <a:cs typeface="Arial" panose="020B0604020202020204" pitchFamily="34" charset="0"/>
                        </a:rPr>
                        <a:t>Provisions and Interfaces</a:t>
                      </a:r>
                      <a:endParaRPr lang="it-IT" sz="1600" dirty="0">
                        <a:latin typeface="+mn-lt"/>
                        <a:cs typeface="Arial" panose="020B0604020202020204" pitchFamily="34" charset="0"/>
                      </a:endParaRPr>
                    </a:p>
                  </a:txBody>
                  <a:tcPr/>
                </a:tc>
                <a:tc>
                  <a:txBody>
                    <a:bodyPr/>
                    <a:lstStyle/>
                    <a:p>
                      <a:pPr algn="ctr"/>
                      <a:r>
                        <a:rPr lang="en-GB" sz="1600" dirty="0">
                          <a:latin typeface="+mn-lt"/>
                          <a:cs typeface="Arial" panose="020B0604020202020204" pitchFamily="34" charset="0"/>
                        </a:rPr>
                        <a:t>In GPBR-200</a:t>
                      </a:r>
                      <a:endParaRPr lang="it-IT" sz="1600" dirty="0">
                        <a:latin typeface="+mn-lt"/>
                        <a:cs typeface="Arial" panose="020B0604020202020204" pitchFamily="34" charset="0"/>
                      </a:endParaRPr>
                    </a:p>
                  </a:txBody>
                  <a:tcPr/>
                </a:tc>
                <a:extLst>
                  <a:ext uri="{0D108BD9-81ED-4DB2-BD59-A6C34878D82A}">
                    <a16:rowId xmlns:a16="http://schemas.microsoft.com/office/drawing/2014/main" val="1348348466"/>
                  </a:ext>
                </a:extLst>
              </a:tr>
              <a:tr h="1220707">
                <a:tc>
                  <a:txBody>
                    <a:bodyPr/>
                    <a:lstStyle/>
                    <a:p>
                      <a:r>
                        <a:rPr lang="en-US" sz="1600" dirty="0">
                          <a:solidFill>
                            <a:srgbClr val="C00000"/>
                          </a:solidFill>
                          <a:latin typeface="+mn-lt"/>
                          <a:cs typeface="Arial" panose="020B0604020202020204" pitchFamily="34" charset="0"/>
                        </a:rPr>
                        <a:t>Safety Systems and Physical Security</a:t>
                      </a:r>
                      <a:r>
                        <a:rPr lang="en-US" sz="1600" dirty="0">
                          <a:solidFill>
                            <a:srgbClr val="000000"/>
                          </a:solidFill>
                          <a:latin typeface="+mn-lt"/>
                          <a:cs typeface="Arial" panose="020B0604020202020204" pitchFamily="34" charset="0"/>
                        </a:rPr>
                        <a:t>: </a:t>
                      </a:r>
                      <a:br>
                        <a:rPr lang="en-US" sz="1600" dirty="0">
                          <a:solidFill>
                            <a:srgbClr val="000000"/>
                          </a:solidFill>
                          <a:latin typeface="+mn-lt"/>
                          <a:cs typeface="Arial" panose="020B0604020202020204" pitchFamily="34" charset="0"/>
                        </a:rPr>
                      </a:br>
                      <a:r>
                        <a:rPr lang="en-US" sz="1600" dirty="0">
                          <a:solidFill>
                            <a:srgbClr val="000000"/>
                          </a:solidFill>
                          <a:latin typeface="+mn-lt"/>
                          <a:cs typeface="Arial" panose="020B0604020202020204" pitchFamily="34" charset="0"/>
                        </a:rPr>
                        <a:t>Need to protect safety systems.</a:t>
                      </a:r>
                      <a:endParaRPr lang="it-IT" sz="1600" dirty="0">
                        <a:solidFill>
                          <a:srgbClr val="000000"/>
                        </a:solidFill>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rgbClr val="000000"/>
                          </a:solidFill>
                          <a:latin typeface="+mn-lt"/>
                          <a:cs typeface="Arial" panose="020B0604020202020204" pitchFamily="34" charset="0"/>
                        </a:rPr>
                        <a:t>All safety systems are inside the reactor building, effective denial of access . </a:t>
                      </a:r>
                    </a:p>
                    <a:p>
                      <a:pPr marL="285750" indent="-285750">
                        <a:buFont typeface="Arial" panose="020B0604020202020204" pitchFamily="34" charset="0"/>
                        <a:buChar char="•"/>
                      </a:pPr>
                      <a:r>
                        <a:rPr lang="en-US" sz="1600" dirty="0">
                          <a:solidFill>
                            <a:srgbClr val="000000"/>
                          </a:solidFill>
                          <a:latin typeface="+mn-lt"/>
                          <a:cs typeface="Arial" panose="020B0604020202020204" pitchFamily="34" charset="0"/>
                        </a:rPr>
                        <a:t>Few energetic mechanisms that can be exploited</a:t>
                      </a:r>
                      <a:r>
                        <a:rPr lang="en-US" sz="1600" baseline="0" dirty="0">
                          <a:solidFill>
                            <a:srgbClr val="000000"/>
                          </a:solidFill>
                          <a:latin typeface="+mn-lt"/>
                          <a:cs typeface="Arial" panose="020B0604020202020204" pitchFamily="34" charset="0"/>
                        </a:rPr>
                        <a:t> for sabotage. </a:t>
                      </a:r>
                    </a:p>
                    <a:p>
                      <a:pPr marL="285750" indent="-285750">
                        <a:buFont typeface="Arial" panose="020B0604020202020204" pitchFamily="34" charset="0"/>
                        <a:buChar char="•"/>
                      </a:pPr>
                      <a:r>
                        <a:rPr lang="en-US" sz="1600" baseline="0" dirty="0">
                          <a:solidFill>
                            <a:srgbClr val="000000"/>
                          </a:solidFill>
                          <a:latin typeface="+mn-lt"/>
                          <a:cs typeface="Arial" panose="020B0604020202020204" pitchFamily="34" charset="0"/>
                        </a:rPr>
                        <a:t>Effective passive cooling for decay heat removal.</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1705547744"/>
                  </a:ext>
                </a:extLst>
              </a:tr>
              <a:tr h="609707">
                <a:tc>
                  <a:txBody>
                    <a:bodyPr/>
                    <a:lstStyle/>
                    <a:p>
                      <a:r>
                        <a:rPr lang="it-IT" sz="1600" dirty="0" err="1">
                          <a:solidFill>
                            <a:srgbClr val="C00000"/>
                          </a:solidFill>
                          <a:latin typeface="+mn-lt"/>
                          <a:cs typeface="Arial"/>
                        </a:rPr>
                        <a:t>Safety</a:t>
                      </a:r>
                      <a:r>
                        <a:rPr lang="it-IT" sz="1600" dirty="0">
                          <a:solidFill>
                            <a:srgbClr val="C00000"/>
                          </a:solidFill>
                          <a:latin typeface="+mn-lt"/>
                          <a:cs typeface="Arial"/>
                        </a:rPr>
                        <a:t> Systems and Cybersecurity</a:t>
                      </a:r>
                      <a:r>
                        <a:rPr lang="it-IT" sz="1600" dirty="0">
                          <a:solidFill>
                            <a:srgbClr val="000000"/>
                          </a:solidFill>
                          <a:latin typeface="+mn-lt"/>
                          <a:cs typeface="Arial"/>
                        </a:rPr>
                        <a:t>:</a:t>
                      </a:r>
                      <a:br>
                        <a:rPr lang="it-IT" sz="1600" dirty="0">
                          <a:solidFill>
                            <a:srgbClr val="000000"/>
                          </a:solidFill>
                          <a:latin typeface="+mn-lt"/>
                          <a:cs typeface="Arial"/>
                        </a:rPr>
                      </a:br>
                      <a:r>
                        <a:rPr lang="it-IT" sz="1600" dirty="0">
                          <a:solidFill>
                            <a:srgbClr val="000000"/>
                          </a:solidFill>
                          <a:latin typeface="+mn-lt"/>
                          <a:cs typeface="Arial"/>
                        </a:rPr>
                        <a:t> </a:t>
                      </a:r>
                      <a:r>
                        <a:rPr lang="en-US" sz="1600" kern="1200" baseline="0" dirty="0">
                          <a:solidFill>
                            <a:srgbClr val="000000"/>
                          </a:solidFill>
                          <a:latin typeface="+mn-lt"/>
                          <a:ea typeface="+mn-ea"/>
                          <a:cs typeface="Arial"/>
                        </a:rPr>
                        <a:t>Cyber-physical interface.</a:t>
                      </a:r>
                      <a:endParaRPr lang="it-IT" sz="1600" kern="1200" baseline="0" dirty="0">
                        <a:solidFill>
                          <a:srgbClr val="000000"/>
                        </a:solidFill>
                        <a:latin typeface="+mn-lt"/>
                        <a:ea typeface="+mn-ea"/>
                        <a:cs typeface="Arial"/>
                      </a:endParaRPr>
                    </a:p>
                  </a:txBody>
                  <a:tcPr/>
                </a:tc>
                <a:tc>
                  <a:txBody>
                    <a:bodyPr/>
                    <a:lstStyle/>
                    <a:p>
                      <a:r>
                        <a:rPr lang="en-GB" sz="1600" dirty="0">
                          <a:solidFill>
                            <a:srgbClr val="000000"/>
                          </a:solidFill>
                          <a:latin typeface="+mn-lt"/>
                          <a:cs typeface="Arial" panose="020B0604020202020204" pitchFamily="34" charset="0"/>
                        </a:rPr>
                        <a:t>Not enough details. </a:t>
                      </a:r>
                      <a:r>
                        <a:rPr lang="en-GB" sz="1600" baseline="0" dirty="0">
                          <a:solidFill>
                            <a:srgbClr val="000000"/>
                          </a:solidFill>
                          <a:latin typeface="+mn-lt"/>
                          <a:cs typeface="Arial" panose="020B0604020202020204" pitchFamily="34" charset="0"/>
                        </a:rPr>
                        <a:t>Strong reliance on passive safety systems should guarantee strong robustness to potential misuse.</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3739933151"/>
                  </a:ext>
                </a:extLst>
              </a:tr>
              <a:tr h="1379863">
                <a:tc>
                  <a:txBody>
                    <a:bodyPr/>
                    <a:lstStyle/>
                    <a:p>
                      <a:r>
                        <a:rPr lang="en-GB" sz="1600" dirty="0">
                          <a:solidFill>
                            <a:srgbClr val="C00000"/>
                          </a:solidFill>
                          <a:latin typeface="+mn-lt"/>
                          <a:cs typeface="Arial" panose="020B0604020202020204" pitchFamily="34" charset="0"/>
                        </a:rPr>
                        <a:t>Timeline Analysis and Response</a:t>
                      </a:r>
                      <a:r>
                        <a:rPr lang="en-GB" sz="1600" baseline="0" dirty="0">
                          <a:solidFill>
                            <a:srgbClr val="C00000"/>
                          </a:solidFill>
                          <a:latin typeface="+mn-lt"/>
                          <a:cs typeface="Arial" panose="020B0604020202020204" pitchFamily="34" charset="0"/>
                        </a:rPr>
                        <a:t> Force Strategy</a:t>
                      </a:r>
                      <a:r>
                        <a:rPr lang="en-GB" sz="1600" baseline="0" dirty="0">
                          <a:solidFill>
                            <a:srgbClr val="000000"/>
                          </a:solidFill>
                          <a:latin typeface="+mn-lt"/>
                          <a:cs typeface="Arial" panose="020B0604020202020204" pitchFamily="34" charset="0"/>
                        </a:rPr>
                        <a:t>: </a:t>
                      </a:r>
                      <a:r>
                        <a:rPr lang="en-US" sz="1600" baseline="0" dirty="0">
                          <a:solidFill>
                            <a:srgbClr val="000000"/>
                          </a:solidFill>
                          <a:latin typeface="+mn-lt"/>
                          <a:cs typeface="Arial" panose="020B0604020202020204" pitchFamily="34" charset="0"/>
                        </a:rPr>
                        <a:t>How does enhanced safety affect security approach.</a:t>
                      </a:r>
                      <a:endParaRPr lang="it-IT" sz="1600" dirty="0">
                        <a:solidFill>
                          <a:srgbClr val="000000"/>
                        </a:solidFill>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rgbClr val="000000"/>
                          </a:solidFill>
                          <a:latin typeface="+mn-lt"/>
                          <a:cs typeface="Arial" panose="020B0604020202020204" pitchFamily="34" charset="0"/>
                        </a:rPr>
                        <a:t>Longer timelines before core damage if loss of cooling. </a:t>
                      </a:r>
                    </a:p>
                    <a:p>
                      <a:pPr marL="285750" indent="-285750">
                        <a:buFont typeface="Arial" panose="020B0604020202020204" pitchFamily="34" charset="0"/>
                        <a:buChar char="•"/>
                      </a:pPr>
                      <a:r>
                        <a:rPr lang="en-US" sz="1600" baseline="0" dirty="0">
                          <a:solidFill>
                            <a:srgbClr val="000000"/>
                          </a:solidFill>
                          <a:latin typeface="+mn-lt"/>
                          <a:cs typeface="Arial" panose="020B0604020202020204" pitchFamily="34" charset="0"/>
                        </a:rPr>
                        <a:t>Longer response times in case of attack due to passive safety and intrinsic characteristics. </a:t>
                      </a:r>
                    </a:p>
                    <a:p>
                      <a:pPr marL="285750" indent="-285750">
                        <a:buFont typeface="Arial" panose="020B0604020202020204" pitchFamily="34" charset="0"/>
                        <a:buChar char="•"/>
                      </a:pPr>
                      <a:r>
                        <a:rPr lang="en-US" sz="1600" baseline="0" dirty="0">
                          <a:solidFill>
                            <a:srgbClr val="000000"/>
                          </a:solidFill>
                          <a:latin typeface="+mn-lt"/>
                          <a:cs typeface="Arial" panose="020B0604020202020204" pitchFamily="34" charset="0"/>
                        </a:rPr>
                        <a:t>Need to protect intentional sabotage not mitigated by intrinsic and/or engineered safety features.</a:t>
                      </a:r>
                      <a:endParaRPr lang="it-IT"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932392605"/>
                  </a:ext>
                </a:extLst>
              </a:tr>
              <a:tr h="866426">
                <a:tc>
                  <a:txBody>
                    <a:bodyPr/>
                    <a:lstStyle/>
                    <a:p>
                      <a:r>
                        <a:rPr lang="en-GB" sz="1600" dirty="0">
                          <a:solidFill>
                            <a:srgbClr val="C00000"/>
                          </a:solidFill>
                          <a:latin typeface="+mn-lt"/>
                          <a:cs typeface="Arial" panose="020B0604020202020204" pitchFamily="34" charset="0"/>
                        </a:rPr>
                        <a:t>Effect</a:t>
                      </a:r>
                      <a:r>
                        <a:rPr lang="en-GB" sz="1600" baseline="0" dirty="0">
                          <a:solidFill>
                            <a:srgbClr val="C00000"/>
                          </a:solidFill>
                          <a:latin typeface="+mn-lt"/>
                          <a:cs typeface="Arial" panose="020B0604020202020204" pitchFamily="34" charset="0"/>
                        </a:rPr>
                        <a:t> of Radiation Dose on Responders</a:t>
                      </a:r>
                      <a:r>
                        <a:rPr lang="en-GB" sz="1600" baseline="0" dirty="0">
                          <a:solidFill>
                            <a:srgbClr val="000000"/>
                          </a:solidFill>
                          <a:latin typeface="+mn-lt"/>
                          <a:cs typeface="Arial" panose="020B0604020202020204" pitchFamily="34" charset="0"/>
                        </a:rPr>
                        <a:t>: </a:t>
                      </a:r>
                      <a:br>
                        <a:rPr lang="en-GB" sz="1600" baseline="0" dirty="0">
                          <a:solidFill>
                            <a:srgbClr val="000000"/>
                          </a:solidFill>
                          <a:latin typeface="+mn-lt"/>
                          <a:cs typeface="Arial" panose="020B0604020202020204" pitchFamily="34" charset="0"/>
                        </a:rPr>
                      </a:br>
                      <a:r>
                        <a:rPr lang="en-GB" sz="1600" baseline="0" dirty="0">
                          <a:solidFill>
                            <a:srgbClr val="000000"/>
                          </a:solidFill>
                          <a:latin typeface="+mn-lt"/>
                          <a:cs typeface="Arial" panose="020B0604020202020204" pitchFamily="34" charset="0"/>
                        </a:rPr>
                        <a:t>Need to minimize dose to responders in normal and emergency operations.</a:t>
                      </a:r>
                      <a:endParaRPr lang="it-IT" sz="1600" dirty="0">
                        <a:solidFill>
                          <a:srgbClr val="000000"/>
                        </a:solidFill>
                        <a:latin typeface="+mn-lt"/>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rgbClr val="000000"/>
                          </a:solidFill>
                          <a:latin typeface="+mn-lt"/>
                          <a:cs typeface="Arial"/>
                        </a:rPr>
                        <a:t>Below-grade siting helps to reduce dose to responders in the building</a:t>
                      </a:r>
                      <a:r>
                        <a:rPr lang="en-GB" sz="1600" baseline="0" dirty="0">
                          <a:solidFill>
                            <a:srgbClr val="000000"/>
                          </a:solidFill>
                          <a:latin typeface="+mn-lt"/>
                          <a:cs typeface="Arial"/>
                        </a:rPr>
                        <a:t>.</a:t>
                      </a:r>
                      <a:endParaRPr lang="it-IT" sz="1600" dirty="0">
                        <a:solidFill>
                          <a:srgbClr val="000000"/>
                        </a:solidFill>
                        <a:latin typeface="+mn-lt"/>
                        <a:cs typeface="Arial"/>
                      </a:endParaRPr>
                    </a:p>
                  </a:txBody>
                  <a:tcPr/>
                </a:tc>
                <a:extLst>
                  <a:ext uri="{0D108BD9-81ED-4DB2-BD59-A6C34878D82A}">
                    <a16:rowId xmlns:a16="http://schemas.microsoft.com/office/drawing/2014/main" val="4197047107"/>
                  </a:ext>
                </a:extLst>
              </a:tr>
              <a:tr h="609707">
                <a:tc>
                  <a:txBody>
                    <a:bodyPr/>
                    <a:lstStyle/>
                    <a:p>
                      <a:r>
                        <a:rPr lang="en-GB" sz="1600" dirty="0">
                          <a:solidFill>
                            <a:srgbClr val="C00000"/>
                          </a:solidFill>
                        </a:rPr>
                        <a:t>Emergency Exits: </a:t>
                      </a:r>
                      <a:br>
                        <a:rPr lang="en-GB" sz="1600" dirty="0">
                          <a:solidFill>
                            <a:srgbClr val="C00000"/>
                          </a:solidFill>
                        </a:rPr>
                      </a:br>
                      <a:r>
                        <a:rPr lang="en-US" sz="1600" kern="1200" baseline="0" dirty="0">
                          <a:solidFill>
                            <a:srgbClr val="000000"/>
                          </a:solidFill>
                          <a:latin typeface="+mn-lt"/>
                          <a:ea typeface="+mn-ea"/>
                          <a:cs typeface="Arial" panose="020B0604020202020204" pitchFamily="34" charset="0"/>
                        </a:rPr>
                        <a:t>Tension between the two S’s</a:t>
                      </a:r>
                      <a:r>
                        <a:rPr lang="en-GB" sz="1600" kern="1200" baseline="0" dirty="0">
                          <a:solidFill>
                            <a:srgbClr val="000000"/>
                          </a:solidFill>
                          <a:latin typeface="+mn-lt"/>
                          <a:ea typeface="+mn-ea"/>
                          <a:cs typeface="Arial" panose="020B0604020202020204" pitchFamily="34" charset="0"/>
                        </a:rPr>
                        <a:t>.</a:t>
                      </a:r>
                      <a:endParaRPr lang="it-IT" sz="1600" kern="1200" baseline="0" dirty="0">
                        <a:solidFill>
                          <a:srgbClr val="000000"/>
                        </a:solidFill>
                        <a:latin typeface="+mn-lt"/>
                        <a:ea typeface="+mn-ea"/>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rgbClr val="000000"/>
                          </a:solidFill>
                        </a:rPr>
                        <a:t>Highly automated process minimizing human presence in vital areas. </a:t>
                      </a:r>
                    </a:p>
                    <a:p>
                      <a:pPr marL="285750" indent="-285750">
                        <a:buFont typeface="Arial" panose="020B0604020202020204" pitchFamily="34" charset="0"/>
                        <a:buChar char="•"/>
                      </a:pPr>
                      <a:r>
                        <a:rPr lang="en-US" sz="1600" dirty="0">
                          <a:solidFill>
                            <a:srgbClr val="000000"/>
                          </a:solidFill>
                        </a:rPr>
                        <a:t>Shark cages or mantraps can be used on all entries and exits.</a:t>
                      </a:r>
                      <a:endParaRPr lang="it-IT" sz="1600" dirty="0">
                        <a:solidFill>
                          <a:srgbClr val="000000"/>
                        </a:solidFill>
                      </a:endParaRPr>
                    </a:p>
                  </a:txBody>
                  <a:tcPr/>
                </a:tc>
                <a:extLst>
                  <a:ext uri="{0D108BD9-81ED-4DB2-BD59-A6C34878D82A}">
                    <a16:rowId xmlns:a16="http://schemas.microsoft.com/office/drawing/2014/main" val="2385372168"/>
                  </a:ext>
                </a:extLst>
              </a:tr>
            </a:tbl>
          </a:graphicData>
        </a:graphic>
      </p:graphicFrame>
    </p:spTree>
    <p:extLst>
      <p:ext uri="{BB962C8B-B14F-4D97-AF65-F5344CB8AC3E}">
        <p14:creationId xmlns:p14="http://schemas.microsoft.com/office/powerpoint/2010/main" val="1973309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429678&quot;&gt;&lt;object type=&quot;3&quot; unique_id=&quot;429679&quot;&gt;&lt;property id=&quot;20148&quot; value=&quot;5&quot;/&gt;&lt;property id=&quot;20300&quot; value=&quot;Slide 1 - &amp;quot;Title here&amp;quot;&quot;/&gt;&lt;property id=&quot;20307&quot; value=&quot;267&quot;/&gt;&lt;/object&gt;&lt;object type=&quot;3&quot; unique_id=&quot;429680&quot;&gt;&lt;property id=&quot;20148&quot; value=&quot;5&quot;/&gt;&lt;property id=&quot;20300&quot; value=&quot;Slide 2 - &amp;quot;Contents &amp;quot;&quot;/&gt;&lt;property id=&quot;20307&quot; value=&quot;257&quot;/&gt;&lt;/object&gt;&lt;object type=&quot;3&quot; unique_id=&quot;429681&quot;&gt;&lt;property id=&quot;20148&quot; value=&quot;5&quot;/&gt;&lt;property id=&quot;20300&quot; value=&quot;Slide 3 - &amp;quot;Divider&amp;quot;&quot;/&gt;&lt;property id=&quot;20307&quot; value=&quot;295&quot;/&gt;&lt;/object&gt;&lt;object type=&quot;3&quot; unique_id=&quot;429682&quot;&gt;&lt;property id=&quot;20148&quot; value=&quot;5&quot;/&gt;&lt;property id=&quot;20300&quot; value=&quot;Slide 4&quot;/&gt;&lt;property id=&quot;20307&quot; value=&quot;294&quot;/&gt;&lt;/object&gt;&lt;object type=&quot;3&quot; unique_id=&quot;429683&quot;&gt;&lt;property id=&quot;20148&quot; value=&quot;5&quot;/&gt;&lt;property id=&quot;20300&quot; value=&quot;Slide 5&quot;/&gt;&lt;property id=&quot;20307&quot; value=&quot;296&quot;/&gt;&lt;/object&gt;&lt;object type=&quot;3&quot; unique_id=&quot;429733&quot;&gt;&lt;property id=&quot;20148&quot; value=&quot;5&quot;/&gt;&lt;property id=&quot;20300&quot; value=&quot;Slide 6 - &amp;quot;Case study &amp;quot;&quot;/&gt;&lt;property id=&quot;20307&quot; value=&quot;297&quot;/&gt;&lt;/object&gt;&lt;object type=&quot;3&quot; unique_id=&quot;429734&quot;&gt;&lt;property id=&quot;20148&quot; value=&quot;5&quot;/&gt;&lt;property id=&quot;20300&quot; value=&quot;Slide 7&quot;/&gt;&lt;property id=&quot;20307&quot; value=&quot;298&quot;/&gt;&lt;/object&gt;&lt;object type=&quot;3&quot; unique_id=&quot;429735&quot;&gt;&lt;property id=&quot;20148&quot; value=&quot;5&quot;/&gt;&lt;property id=&quot;20300&quot; value=&quot;Slide 8&quot;/&gt;&lt;property id=&quot;20307&quot; value=&quot;299&quot;/&gt;&lt;/object&gt;&lt;object type=&quot;3&quot; unique_id=&quot;429736&quot;&gt;&lt;property id=&quot;20148&quot; value=&quot;5&quot;/&gt;&lt;property id=&quot;20300&quot; value=&quot;Slide 9&quot;/&gt;&lt;property id=&quot;20307&quot; value=&quot;300&quot;/&gt;&lt;/object&gt;&lt;object type=&quot;3&quot; unique_id=&quot;429737&quot;&gt;&lt;property id=&quot;20148&quot; value=&quot;5&quot;/&gt;&lt;property id=&quot;20300&quot; value=&quot;Slide 10&quot;/&gt;&lt;property id=&quot;20307&quot; value=&quot;301&quot;/&gt;&lt;/object&gt;&lt;/object&gt;&lt;object type=&quot;8&quot; unique_id=&quot;429690&quot;&gt;&lt;/object&gt;&lt;/object&gt;&lt;/database&gt;"/>
  <p:tag name="SECTOMILLISECCONVERTED" val="1"/>
</p:tagLst>
</file>

<file path=ppt/theme/theme1.xml><?xml version="1.0" encoding="utf-8"?>
<a:theme xmlns:a="http://schemas.openxmlformats.org/drawingml/2006/main" name="Default Theme">
  <a:themeElements>
    <a:clrScheme name="Custom 5">
      <a:dk1>
        <a:srgbClr val="0C6AB2"/>
      </a:dk1>
      <a:lt1>
        <a:srgbClr val="FFFFFF"/>
      </a:lt1>
      <a:dk2>
        <a:srgbClr val="0E64A8"/>
      </a:dk2>
      <a:lt2>
        <a:srgbClr val="EDDF13"/>
      </a:lt2>
      <a:accent1>
        <a:srgbClr val="0C6AB1"/>
      </a:accent1>
      <a:accent2>
        <a:srgbClr val="000000"/>
      </a:accent2>
      <a:accent3>
        <a:srgbClr val="A5A5A5"/>
      </a:accent3>
      <a:accent4>
        <a:srgbClr val="FEFFFF"/>
      </a:accent4>
      <a:accent5>
        <a:srgbClr val="EDDF0E"/>
      </a:accent5>
      <a:accent6>
        <a:srgbClr val="101C6F"/>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TUS PowerPoint TEMPLATE_v2_BA.potx" id="{DF31E944-F569-436B-B85B-96BD91251AF1}" vid="{365C2BF2-F29F-4C9A-B622-E2A1B3BCC6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8A9062EACDD346A205950B04F12AAC" ma:contentTypeVersion="4" ma:contentTypeDescription="Create a new document." ma:contentTypeScope="" ma:versionID="c1026929da90a6f55b4dfb2918629675">
  <xsd:schema xmlns:xsd="http://www.w3.org/2001/XMLSchema" xmlns:xs="http://www.w3.org/2001/XMLSchema" xmlns:p="http://schemas.microsoft.com/office/2006/metadata/properties" xmlns:ns2="26349085-4abb-4ce3-96c9-f14665167c5b" targetNamespace="http://schemas.microsoft.com/office/2006/metadata/properties" ma:root="true" ma:fieldsID="69f3ca6850859f6c740bd3b855cdd836" ns2:_="">
    <xsd:import namespace="26349085-4abb-4ce3-96c9-f14665167c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49085-4abb-4ce3-96c9-f14665167c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A23A24-3319-458E-94C1-4F863F1E3B29}">
  <ds:schemaRefs>
    <ds:schemaRef ds:uri="http://schemas.microsoft.com/sharepoint/v3/contenttype/forms"/>
  </ds:schemaRefs>
</ds:datastoreItem>
</file>

<file path=customXml/itemProps2.xml><?xml version="1.0" encoding="utf-8"?>
<ds:datastoreItem xmlns:ds="http://schemas.openxmlformats.org/officeDocument/2006/customXml" ds:itemID="{8781F9A3-9FAC-4612-A98F-8AC0253B716E}">
  <ds:schemaRefs>
    <ds:schemaRef ds:uri="http://purl.org/dc/elements/1.1/"/>
    <ds:schemaRef ds:uri="http://schemas.microsoft.com/office/infopath/2007/PartnerControls"/>
    <ds:schemaRef ds:uri="26349085-4abb-4ce3-96c9-f14665167c5b"/>
    <ds:schemaRef ds:uri="http://schemas.microsoft.com/office/2006/metadata/properties"/>
    <ds:schemaRef ds:uri="http://purl.org/dc/terms/"/>
    <ds:schemaRef ds:uri="http://www.w3.org/XML/1998/namespace"/>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F2988C4-479A-47EC-B82F-93C65EEF1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49085-4abb-4ce3-96c9-f14665167c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OTUS PowerPoint TEMPLATE_v2_BA</Template>
  <TotalTime>10292</TotalTime>
  <Words>3281</Words>
  <Application>Microsoft Office PowerPoint</Application>
  <PresentationFormat>Widescreen</PresentationFormat>
  <Paragraphs>288</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Theme</vt:lpstr>
      <vt:lpstr>3S INTERFACE IDENTIFICATION AND CHARACTERISATION IN GENERATION IV ADVANCED MODULAR REACTORS  A Generation IV International Forum Case Study</vt:lpstr>
      <vt:lpstr>Safety, Security and Safeguards (3S) Interactions:  Looking for synergies among multiple players with conflicting hats</vt:lpstr>
      <vt:lpstr>PRPPWG/RSWG/VHTR SSC Collaboration on 3S for Gen IV Reactors</vt:lpstr>
      <vt:lpstr>Why a Pebble-bed Very High Temperature Small Modular Reactor?</vt:lpstr>
      <vt:lpstr>PRPPWG/RSWG/VHTR SSC Collaboration on 3S for Gen IV Reactors</vt:lpstr>
      <vt:lpstr>The System: GPBR-200</vt:lpstr>
      <vt:lpstr>Safety, Security and Safeguards Descriptions – some Examples</vt:lpstr>
      <vt:lpstr>Exploring the 3S Interfaces</vt:lpstr>
      <vt:lpstr>Exploring the Interfaces: Safety-Security (preliminary)</vt:lpstr>
      <vt:lpstr>Exploring the Interfaces: Safety-Safeguards (preliminary)</vt:lpstr>
      <vt:lpstr>Exploring the Interfaces: Security-Safeguards (preliminary)</vt:lpstr>
      <vt:lpstr>Exploring the Interfaces: Safety-Security-Safeguards (preliminary)</vt:lpstr>
      <vt:lpstr>Takeaways</vt:lpstr>
      <vt:lpstr>Thank You!</vt:lpstr>
      <vt:lpstr>Safety, Security and Safeguards Descriptions</vt:lpstr>
      <vt:lpstr>PowerPoint Presentation</vt:lpstr>
      <vt:lpstr>Exploring the Interfaces: Safety-Security (preliminary)</vt:lpstr>
      <vt:lpstr>Exploring the Interfaces: Safety-Safeguards (preliminary)</vt:lpstr>
      <vt:lpstr>Exploring the Interfaces: Security-Safeguards (preliminary)</vt:lpstr>
      <vt:lpstr>Exploring the Interfaces: Safety-Security-Safeguards (preliminary)</vt:lpstr>
    </vt:vector>
  </TitlesOfParts>
  <Company>Groupe Conseil RES PUBLICA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 PRPPWG</dc:title>
  <dc:subject/>
  <dc:creator>PRPPWG Core</dc:creator>
  <cp:lastModifiedBy>RENDA Guido (JRC-ISPRA)</cp:lastModifiedBy>
  <cp:revision>344</cp:revision>
  <cp:lastPrinted>2020-10-12T13:27:40Z</cp:lastPrinted>
  <dcterms:created xsi:type="dcterms:W3CDTF">2020-01-21T06:17:42Z</dcterms:created>
  <dcterms:modified xsi:type="dcterms:W3CDTF">2024-10-03T16:01:14Z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0x010100558A9062EACDD346A205950B04F12AAC</vt:lpwstr>
  </property>
  <property fmtid="{D5CDD505-2E9C-101B-9397-08002B2CF9AE}" pid="3" name="MediaServiceImageTags">
    <vt:lpwstr/>
  </property>
</Properties>
</file>