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15"/>
  </p:notesMasterIdLst>
  <p:sldIdLst>
    <p:sldId id="256" r:id="rId7"/>
    <p:sldId id="267" r:id="rId8"/>
    <p:sldId id="268" r:id="rId9"/>
    <p:sldId id="269" r:id="rId10"/>
    <p:sldId id="270" r:id="rId11"/>
    <p:sldId id="271" r:id="rId12"/>
    <p:sldId id="272"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C5CCEA-9197-4DD6-85B9-25DD30503A28}" v="7" dt="2024-10-03T17:56:16.9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7" autoAdjust="0"/>
    <p:restoredTop sz="94660"/>
  </p:normalViewPr>
  <p:slideViewPr>
    <p:cSldViewPr snapToGrid="0">
      <p:cViewPr varScale="1">
        <p:scale>
          <a:sx n="63" d="100"/>
          <a:sy n="63" d="100"/>
        </p:scale>
        <p:origin x="54" y="56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C. Mahanes" userId="4f5aa462-eff2-428f-80a4-5a40d55b345a" providerId="ADAL" clId="{94C5CCEA-9197-4DD6-85B9-25DD30503A28}"/>
    <pc:docChg chg="undo custSel addSld modSld">
      <pc:chgData name="Joseph C. Mahanes" userId="4f5aa462-eff2-428f-80a4-5a40d55b345a" providerId="ADAL" clId="{94C5CCEA-9197-4DD6-85B9-25DD30503A28}" dt="2024-10-03T17:56:21.690" v="217" actId="20577"/>
      <pc:docMkLst>
        <pc:docMk/>
      </pc:docMkLst>
      <pc:sldChg chg="modSp mod">
        <pc:chgData name="Joseph C. Mahanes" userId="4f5aa462-eff2-428f-80a4-5a40d55b345a" providerId="ADAL" clId="{94C5CCEA-9197-4DD6-85B9-25DD30503A28}" dt="2024-10-03T17:52:34.267" v="27" actId="20577"/>
        <pc:sldMkLst>
          <pc:docMk/>
          <pc:sldMk cId="1449761516" sldId="257"/>
        </pc:sldMkLst>
        <pc:spChg chg="mod">
          <ac:chgData name="Joseph C. Mahanes" userId="4f5aa462-eff2-428f-80a4-5a40d55b345a" providerId="ADAL" clId="{94C5CCEA-9197-4DD6-85B9-25DD30503A28}" dt="2024-10-03T17:52:28.611" v="13" actId="403"/>
          <ac:spMkLst>
            <pc:docMk/>
            <pc:sldMk cId="1449761516" sldId="257"/>
            <ac:spMk id="4" creationId="{2539F9C1-811F-4FE5-A656-1616D6F16D44}"/>
          </ac:spMkLst>
        </pc:spChg>
        <pc:spChg chg="mod">
          <ac:chgData name="Joseph C. Mahanes" userId="4f5aa462-eff2-428f-80a4-5a40d55b345a" providerId="ADAL" clId="{94C5CCEA-9197-4DD6-85B9-25DD30503A28}" dt="2024-10-03T17:52:34.267" v="27" actId="20577"/>
          <ac:spMkLst>
            <pc:docMk/>
            <pc:sldMk cId="1449761516" sldId="257"/>
            <ac:spMk id="5" creationId="{831E5A99-86B7-4696-9D98-C28D48D14812}"/>
          </ac:spMkLst>
        </pc:spChg>
      </pc:sldChg>
      <pc:sldChg chg="delSp modSp mod">
        <pc:chgData name="Joseph C. Mahanes" userId="4f5aa462-eff2-428f-80a4-5a40d55b345a" providerId="ADAL" clId="{94C5CCEA-9197-4DD6-85B9-25DD30503A28}" dt="2024-10-03T17:55:39.459" v="203" actId="478"/>
        <pc:sldMkLst>
          <pc:docMk/>
          <pc:sldMk cId="2279447705" sldId="259"/>
        </pc:sldMkLst>
        <pc:spChg chg="del">
          <ac:chgData name="Joseph C. Mahanes" userId="4f5aa462-eff2-428f-80a4-5a40d55b345a" providerId="ADAL" clId="{94C5CCEA-9197-4DD6-85B9-25DD30503A28}" dt="2024-10-03T17:55:38.070" v="202" actId="478"/>
          <ac:spMkLst>
            <pc:docMk/>
            <pc:sldMk cId="2279447705" sldId="259"/>
            <ac:spMk id="2" creationId="{16B15F88-B232-488E-8B7B-1F5FDD86B58A}"/>
          </ac:spMkLst>
        </pc:spChg>
        <pc:spChg chg="del">
          <ac:chgData name="Joseph C. Mahanes" userId="4f5aa462-eff2-428f-80a4-5a40d55b345a" providerId="ADAL" clId="{94C5CCEA-9197-4DD6-85B9-25DD30503A28}" dt="2024-10-03T17:55:39.459" v="203" actId="478"/>
          <ac:spMkLst>
            <pc:docMk/>
            <pc:sldMk cId="2279447705" sldId="259"/>
            <ac:spMk id="3" creationId="{A2BD6DFC-4280-4B0F-BEF6-7300C1764B44}"/>
          </ac:spMkLst>
        </pc:spChg>
        <pc:spChg chg="mod">
          <ac:chgData name="Joseph C. Mahanes" userId="4f5aa462-eff2-428f-80a4-5a40d55b345a" providerId="ADAL" clId="{94C5CCEA-9197-4DD6-85B9-25DD30503A28}" dt="2024-10-03T17:55:03.395" v="169" actId="20577"/>
          <ac:spMkLst>
            <pc:docMk/>
            <pc:sldMk cId="2279447705" sldId="259"/>
            <ac:spMk id="5" creationId="{C42CE29D-9084-F8EF-EDDC-4A27FF40EBB6}"/>
          </ac:spMkLst>
        </pc:spChg>
      </pc:sldChg>
      <pc:sldChg chg="modSp add mod">
        <pc:chgData name="Joseph C. Mahanes" userId="4f5aa462-eff2-428f-80a4-5a40d55b345a" providerId="ADAL" clId="{94C5CCEA-9197-4DD6-85B9-25DD30503A28}" dt="2024-10-03T17:53:10.112" v="48" actId="20577"/>
        <pc:sldMkLst>
          <pc:docMk/>
          <pc:sldMk cId="347213824" sldId="260"/>
        </pc:sldMkLst>
        <pc:spChg chg="mod">
          <ac:chgData name="Joseph C. Mahanes" userId="4f5aa462-eff2-428f-80a4-5a40d55b345a" providerId="ADAL" clId="{94C5CCEA-9197-4DD6-85B9-25DD30503A28}" dt="2024-10-03T17:53:10.112" v="48" actId="20577"/>
          <ac:spMkLst>
            <pc:docMk/>
            <pc:sldMk cId="347213824" sldId="260"/>
            <ac:spMk id="4" creationId="{3C0A6DAA-7930-0F5B-901C-0525BE15F612}"/>
          </ac:spMkLst>
        </pc:spChg>
      </pc:sldChg>
      <pc:sldChg chg="modSp add mod">
        <pc:chgData name="Joseph C. Mahanes" userId="4f5aa462-eff2-428f-80a4-5a40d55b345a" providerId="ADAL" clId="{94C5CCEA-9197-4DD6-85B9-25DD30503A28}" dt="2024-10-03T17:53:47.035" v="82" actId="20577"/>
        <pc:sldMkLst>
          <pc:docMk/>
          <pc:sldMk cId="2302122094" sldId="261"/>
        </pc:sldMkLst>
        <pc:spChg chg="mod">
          <ac:chgData name="Joseph C. Mahanes" userId="4f5aa462-eff2-428f-80a4-5a40d55b345a" providerId="ADAL" clId="{94C5CCEA-9197-4DD6-85B9-25DD30503A28}" dt="2024-10-03T17:53:47.035" v="82" actId="20577"/>
          <ac:spMkLst>
            <pc:docMk/>
            <pc:sldMk cId="2302122094" sldId="261"/>
            <ac:spMk id="4" creationId="{3C0A6DAA-7930-0F5B-901C-0525BE15F612}"/>
          </ac:spMkLst>
        </pc:spChg>
      </pc:sldChg>
      <pc:sldChg chg="modSp add mod">
        <pc:chgData name="Joseph C. Mahanes" userId="4f5aa462-eff2-428f-80a4-5a40d55b345a" providerId="ADAL" clId="{94C5CCEA-9197-4DD6-85B9-25DD30503A28}" dt="2024-10-03T17:54:16.205" v="146" actId="20577"/>
        <pc:sldMkLst>
          <pc:docMk/>
          <pc:sldMk cId="1306821146" sldId="262"/>
        </pc:sldMkLst>
        <pc:spChg chg="mod">
          <ac:chgData name="Joseph C. Mahanes" userId="4f5aa462-eff2-428f-80a4-5a40d55b345a" providerId="ADAL" clId="{94C5CCEA-9197-4DD6-85B9-25DD30503A28}" dt="2024-10-03T17:54:16.205" v="146" actId="20577"/>
          <ac:spMkLst>
            <pc:docMk/>
            <pc:sldMk cId="1306821146" sldId="262"/>
            <ac:spMk id="4" creationId="{3C0A6DAA-7930-0F5B-901C-0525BE15F612}"/>
          </ac:spMkLst>
        </pc:spChg>
      </pc:sldChg>
      <pc:sldChg chg="modSp add mod">
        <pc:chgData name="Joseph C. Mahanes" userId="4f5aa462-eff2-428f-80a4-5a40d55b345a" providerId="ADAL" clId="{94C5CCEA-9197-4DD6-85B9-25DD30503A28}" dt="2024-10-03T17:54:18.296" v="150" actId="20577"/>
        <pc:sldMkLst>
          <pc:docMk/>
          <pc:sldMk cId="3165756916" sldId="263"/>
        </pc:sldMkLst>
        <pc:spChg chg="mod">
          <ac:chgData name="Joseph C. Mahanes" userId="4f5aa462-eff2-428f-80a4-5a40d55b345a" providerId="ADAL" clId="{94C5CCEA-9197-4DD6-85B9-25DD30503A28}" dt="2024-10-03T17:54:18.296" v="150" actId="20577"/>
          <ac:spMkLst>
            <pc:docMk/>
            <pc:sldMk cId="3165756916" sldId="263"/>
            <ac:spMk id="4" creationId="{3C0A6DAA-7930-0F5B-901C-0525BE15F612}"/>
          </ac:spMkLst>
        </pc:spChg>
      </pc:sldChg>
      <pc:sldChg chg="modSp add mod">
        <pc:chgData name="Joseph C. Mahanes" userId="4f5aa462-eff2-428f-80a4-5a40d55b345a" providerId="ADAL" clId="{94C5CCEA-9197-4DD6-85B9-25DD30503A28}" dt="2024-10-03T17:54:37.837" v="161" actId="27636"/>
        <pc:sldMkLst>
          <pc:docMk/>
          <pc:sldMk cId="2467963845" sldId="264"/>
        </pc:sldMkLst>
        <pc:spChg chg="mod">
          <ac:chgData name="Joseph C. Mahanes" userId="4f5aa462-eff2-428f-80a4-5a40d55b345a" providerId="ADAL" clId="{94C5CCEA-9197-4DD6-85B9-25DD30503A28}" dt="2024-10-03T17:54:37.837" v="161" actId="27636"/>
          <ac:spMkLst>
            <pc:docMk/>
            <pc:sldMk cId="2467963845" sldId="264"/>
            <ac:spMk id="4" creationId="{3C0A6DAA-7930-0F5B-901C-0525BE15F612}"/>
          </ac:spMkLst>
        </pc:spChg>
      </pc:sldChg>
      <pc:sldChg chg="delSp modSp add mod">
        <pc:chgData name="Joseph C. Mahanes" userId="4f5aa462-eff2-428f-80a4-5a40d55b345a" providerId="ADAL" clId="{94C5CCEA-9197-4DD6-85B9-25DD30503A28}" dt="2024-10-03T17:56:02.447" v="205" actId="478"/>
        <pc:sldMkLst>
          <pc:docMk/>
          <pc:sldMk cId="3723723177" sldId="265"/>
        </pc:sldMkLst>
        <pc:spChg chg="del">
          <ac:chgData name="Joseph C. Mahanes" userId="4f5aa462-eff2-428f-80a4-5a40d55b345a" providerId="ADAL" clId="{94C5CCEA-9197-4DD6-85B9-25DD30503A28}" dt="2024-10-03T17:56:01.761" v="204" actId="478"/>
          <ac:spMkLst>
            <pc:docMk/>
            <pc:sldMk cId="3723723177" sldId="265"/>
            <ac:spMk id="2" creationId="{16B15F88-B232-488E-8B7B-1F5FDD86B58A}"/>
          </ac:spMkLst>
        </pc:spChg>
        <pc:spChg chg="del">
          <ac:chgData name="Joseph C. Mahanes" userId="4f5aa462-eff2-428f-80a4-5a40d55b345a" providerId="ADAL" clId="{94C5CCEA-9197-4DD6-85B9-25DD30503A28}" dt="2024-10-03T17:56:02.447" v="205" actId="478"/>
          <ac:spMkLst>
            <pc:docMk/>
            <pc:sldMk cId="3723723177" sldId="265"/>
            <ac:spMk id="3" creationId="{A2BD6DFC-4280-4B0F-BEF6-7300C1764B44}"/>
          </ac:spMkLst>
        </pc:spChg>
        <pc:spChg chg="mod">
          <ac:chgData name="Joseph C. Mahanes" userId="4f5aa462-eff2-428f-80a4-5a40d55b345a" providerId="ADAL" clId="{94C5CCEA-9197-4DD6-85B9-25DD30503A28}" dt="2024-10-03T17:55:29.485" v="201" actId="20577"/>
          <ac:spMkLst>
            <pc:docMk/>
            <pc:sldMk cId="3723723177" sldId="265"/>
            <ac:spMk id="5" creationId="{C42CE29D-9084-F8EF-EDDC-4A27FF40EBB6}"/>
          </ac:spMkLst>
        </pc:spChg>
      </pc:sldChg>
      <pc:sldChg chg="modSp add mod">
        <pc:chgData name="Joseph C. Mahanes" userId="4f5aa462-eff2-428f-80a4-5a40d55b345a" providerId="ADAL" clId="{94C5CCEA-9197-4DD6-85B9-25DD30503A28}" dt="2024-10-03T17:56:21.690" v="217" actId="20577"/>
        <pc:sldMkLst>
          <pc:docMk/>
          <pc:sldMk cId="187722111" sldId="266"/>
        </pc:sldMkLst>
        <pc:spChg chg="mod">
          <ac:chgData name="Joseph C. Mahanes" userId="4f5aa462-eff2-428f-80a4-5a40d55b345a" providerId="ADAL" clId="{94C5CCEA-9197-4DD6-85B9-25DD30503A28}" dt="2024-10-03T17:56:21.690" v="217" actId="20577"/>
          <ac:spMkLst>
            <pc:docMk/>
            <pc:sldMk cId="187722111" sldId="266"/>
            <ac:spMk id="5" creationId="{C42CE29D-9084-F8EF-EDDC-4A27FF40EBB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089A2B-CDEC-418B-BB3E-9B8A7DF46E85}" type="datetimeFigureOut">
              <a:rPr lang="en-GB" smtClean="0"/>
              <a:t>04/10/2024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39B8F-7BCA-4995-8795-950A3DC5F1C9}" type="slidenum">
              <a:rPr lang="en-GB" smtClean="0"/>
              <a:t>‹#›</a:t>
            </a:fld>
            <a:endParaRPr lang="en-GB"/>
          </a:p>
        </p:txBody>
      </p:sp>
    </p:spTree>
    <p:extLst>
      <p:ext uri="{BB962C8B-B14F-4D97-AF65-F5344CB8AC3E}">
        <p14:creationId xmlns:p14="http://schemas.microsoft.com/office/powerpoint/2010/main" val="1728516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Timeslot is 12-15 minutes including questions</a:t>
            </a:r>
          </a:p>
          <a:p>
            <a:r>
              <a:rPr lang="en-GB" dirty="0"/>
              <a:t>Need</a:t>
            </a:r>
            <a:r>
              <a:rPr lang="en-GB" baseline="0" dirty="0"/>
              <a:t> to get through the slides in 8 or 9 minutes</a:t>
            </a:r>
            <a:endParaRPr lang="en-GB" dirty="0"/>
          </a:p>
        </p:txBody>
      </p:sp>
      <p:sp>
        <p:nvSpPr>
          <p:cNvPr id="4" name="Slide Number Placeholder 3"/>
          <p:cNvSpPr>
            <a:spLocks noGrp="1"/>
          </p:cNvSpPr>
          <p:nvPr>
            <p:ph type="sldNum" sz="quarter" idx="10"/>
          </p:nvPr>
        </p:nvSpPr>
        <p:spPr/>
        <p:txBody>
          <a:bodyPr/>
          <a:lstStyle/>
          <a:p>
            <a:fld id="{8A6C261C-0CFB-4148-9EE0-B493C69C6120}" type="slidenum">
              <a:rPr lang="en-GB" smtClean="0"/>
              <a:t>3</a:t>
            </a:fld>
            <a:endParaRPr lang="en-GB"/>
          </a:p>
        </p:txBody>
      </p:sp>
    </p:spTree>
    <p:extLst>
      <p:ext uri="{BB962C8B-B14F-4D97-AF65-F5344CB8AC3E}">
        <p14:creationId xmlns:p14="http://schemas.microsoft.com/office/powerpoint/2010/main" val="1257268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Conventional approaches to information security and computer security have often focused on, or have been interpreted as, securing individual systems, digital assets and the information they process through a set of discrete measures rather than defining and then meeting overarching security objectives to defend critical functions, such as reactor protection in a reactor [1]. This paper will illustrate how a system-centric view can lead to a fragmented and ineffective security posture, as it fails to consider the broader context in which these systems operate, the complex interdependencies between them, and the interweaving with other objectives such as nuclear safety.</a:t>
            </a:r>
            <a:endParaRPr lang="en-GB" dirty="0"/>
          </a:p>
        </p:txBody>
      </p:sp>
      <p:sp>
        <p:nvSpPr>
          <p:cNvPr id="4" name="Slide Number Placeholder 3"/>
          <p:cNvSpPr>
            <a:spLocks noGrp="1"/>
          </p:cNvSpPr>
          <p:nvPr>
            <p:ph type="sldNum" sz="quarter" idx="10"/>
          </p:nvPr>
        </p:nvSpPr>
        <p:spPr/>
        <p:txBody>
          <a:bodyPr/>
          <a:lstStyle/>
          <a:p>
            <a:fld id="{8A6C261C-0CFB-4148-9EE0-B493C69C6120}" type="slidenum">
              <a:rPr lang="en-GB" smtClean="0"/>
              <a:t>4</a:t>
            </a:fld>
            <a:endParaRPr lang="en-GB"/>
          </a:p>
        </p:txBody>
      </p:sp>
    </p:spTree>
    <p:extLst>
      <p:ext uri="{BB962C8B-B14F-4D97-AF65-F5344CB8AC3E}">
        <p14:creationId xmlns:p14="http://schemas.microsoft.com/office/powerpoint/2010/main" val="2186175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requirements for independence of the two digital technology systems would be derived from the high-level requirements for the reliability and availability of the reactor protection function. These high-level requirements would flow to the security design team in parallel with the safety design team and the engineering design team. Those teams may not even be teams but a single, multi-disciplinary team. The architecture for the digital systems performing the reactor protection function would be tested against all the requirements, including those for integrity and availability of the function. The network architecture would be designed to maintain a high degree of separation between the two RPS and this would extend to using different maintenance laptops and other forms of diversity. This analysis would drive the security architecture.</a:t>
            </a:r>
          </a:p>
          <a:p>
            <a:endParaRPr lang="en-GB" dirty="0"/>
          </a:p>
        </p:txBody>
      </p:sp>
      <p:sp>
        <p:nvSpPr>
          <p:cNvPr id="4" name="Slide Number Placeholder 3"/>
          <p:cNvSpPr>
            <a:spLocks noGrp="1"/>
          </p:cNvSpPr>
          <p:nvPr>
            <p:ph type="sldNum" sz="quarter" idx="10"/>
          </p:nvPr>
        </p:nvSpPr>
        <p:spPr/>
        <p:txBody>
          <a:bodyPr/>
          <a:lstStyle/>
          <a:p>
            <a:fld id="{8A6C261C-0CFB-4148-9EE0-B493C69C6120}" type="slidenum">
              <a:rPr lang="en-GB" smtClean="0"/>
              <a:t>5</a:t>
            </a:fld>
            <a:endParaRPr lang="en-GB"/>
          </a:p>
        </p:txBody>
      </p:sp>
    </p:spTree>
    <p:extLst>
      <p:ext uri="{BB962C8B-B14F-4D97-AF65-F5344CB8AC3E}">
        <p14:creationId xmlns:p14="http://schemas.microsoft.com/office/powerpoint/2010/main" val="3355459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challenge with this example is that the attack scenario assumes that the adversary changes the system, therefore any safety analysis must be reviewed in light of those assumed changes. This is unlikely to happen, given the current level of interaction between the safety and security processes. Moreover, there may be additional adversary paths made possible by the properties that emerge, such as by the additional functionality introduced by the adversary. A systems engineering approach, incorporating Secure-by-Design, will consider the effects of the assumed attack scenarios on the initial design of the digital system. Where those scenarios assume modifications to the system, such as by introducing malicious code or hardware, the final design should demonstrate how the security functionality will Protect-Detect-Respond quickly enough </a:t>
            </a:r>
            <a:endParaRPr lang="en-GB" dirty="0"/>
          </a:p>
        </p:txBody>
      </p:sp>
      <p:sp>
        <p:nvSpPr>
          <p:cNvPr id="4" name="Slide Number Placeholder 3"/>
          <p:cNvSpPr>
            <a:spLocks noGrp="1"/>
          </p:cNvSpPr>
          <p:nvPr>
            <p:ph type="sldNum" sz="quarter" idx="10"/>
          </p:nvPr>
        </p:nvSpPr>
        <p:spPr/>
        <p:txBody>
          <a:bodyPr/>
          <a:lstStyle/>
          <a:p>
            <a:fld id="{8A6C261C-0CFB-4148-9EE0-B493C69C6120}" type="slidenum">
              <a:rPr lang="en-GB" smtClean="0"/>
              <a:t>6</a:t>
            </a:fld>
            <a:endParaRPr lang="en-GB"/>
          </a:p>
        </p:txBody>
      </p:sp>
    </p:spTree>
    <p:extLst>
      <p:ext uri="{BB962C8B-B14F-4D97-AF65-F5344CB8AC3E}">
        <p14:creationId xmlns:p14="http://schemas.microsoft.com/office/powerpoint/2010/main" val="4105851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digital technology becomes more complex, such as anticipated with SMRs, the historic approach of additive security becomes less and less efficient and effective. This is because computer security measures will increasingly demand changes to the digital architecture itself. To avoid this, safety and security requirements should feed into the systems engineering processes and those requirements be maintained throughout the system lifecycle.</a:t>
            </a:r>
          </a:p>
          <a:p>
            <a:endParaRPr lang="en-GB" dirty="0"/>
          </a:p>
          <a:p>
            <a:r>
              <a:rPr lang="en-GB" dirty="0"/>
              <a:t>These requirements should be traceable back to the functions that the system delivers, in order to assure that the function has sufficient resilience against all kinds of faults, failures and malicious action, throughout the system’s entire lifecycle. This requires a different mind-set, particularly for the security team, to work within a systems engineering regime, using a functional basis for managing requirements. It may also call for a different approach from the safety team, recognising that security cannot be additive, designed and applied as a layer around an existing design. </a:t>
            </a:r>
          </a:p>
          <a:p>
            <a:endParaRPr lang="en-GB" dirty="0"/>
          </a:p>
        </p:txBody>
      </p:sp>
      <p:sp>
        <p:nvSpPr>
          <p:cNvPr id="4" name="Slide Number Placeholder 3"/>
          <p:cNvSpPr>
            <a:spLocks noGrp="1"/>
          </p:cNvSpPr>
          <p:nvPr>
            <p:ph type="sldNum" sz="quarter" idx="10"/>
          </p:nvPr>
        </p:nvSpPr>
        <p:spPr/>
        <p:txBody>
          <a:bodyPr/>
          <a:lstStyle/>
          <a:p>
            <a:fld id="{8A6C261C-0CFB-4148-9EE0-B493C69C6120}" type="slidenum">
              <a:rPr lang="en-GB" smtClean="0"/>
              <a:t>7</a:t>
            </a:fld>
            <a:endParaRPr lang="en-GB"/>
          </a:p>
        </p:txBody>
      </p:sp>
    </p:spTree>
    <p:extLst>
      <p:ext uri="{BB962C8B-B14F-4D97-AF65-F5344CB8AC3E}">
        <p14:creationId xmlns:p14="http://schemas.microsoft.com/office/powerpoint/2010/main" val="4033864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8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xmlns=""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xmlns="" id="{A60759FE-B453-423D-8A3E-DBE4C176F25D}"/>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xmlns=""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728919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7D1B8BB-2B32-4C3B-AE7E-001194DFDD96}"/>
              </a:ext>
            </a:extLst>
          </p:cNvPr>
          <p:cNvSpPr>
            <a:spLocks noGrp="1"/>
          </p:cNvSpPr>
          <p:nvPr>
            <p:ph idx="1"/>
          </p:nvPr>
        </p:nvSpPr>
        <p:spPr>
          <a:xfrm>
            <a:off x="838200" y="1591056"/>
            <a:ext cx="10515600" cy="458590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xmlns="" id="{BBC4D69A-33C5-486D-BF72-5D6613E0B49A}"/>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xmlns=""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7" name="Title 1">
            <a:extLst>
              <a:ext uri="{FF2B5EF4-FFF2-40B4-BE49-F238E27FC236}">
                <a16:creationId xmlns:a16="http://schemas.microsoft.com/office/drawing/2014/main" xmlns="" id="{CDC51232-3849-4FF5-B284-73C697C97A62}"/>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863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xmlns=""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xmlns="" id="{610A1CEB-4E9D-40A0-9676-277BC606AC30}"/>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xmlns=""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80322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xmlns=""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xmlns="" id="{D4BD5D8C-512C-42CB-AF28-79A4CF2D6E3C}"/>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6" name="Footer Placeholder 5">
            <a:extLst>
              <a:ext uri="{FF2B5EF4-FFF2-40B4-BE49-F238E27FC236}">
                <a16:creationId xmlns:a16="http://schemas.microsoft.com/office/drawing/2014/main" xmlns=""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8" name="Title 1">
            <a:extLst>
              <a:ext uri="{FF2B5EF4-FFF2-40B4-BE49-F238E27FC236}">
                <a16:creationId xmlns:a16="http://schemas.microsoft.com/office/drawing/2014/main" xmlns="" id="{E0271F8C-0430-4817-9691-A9152CDA6335}"/>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105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xmlns=""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xmlns="" id="{B5357067-4C60-4A3C-8D0C-E6ECBBF6A0D4}"/>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8" name="Footer Placeholder 7">
            <a:extLst>
              <a:ext uri="{FF2B5EF4-FFF2-40B4-BE49-F238E27FC236}">
                <a16:creationId xmlns:a16="http://schemas.microsoft.com/office/drawing/2014/main" xmlns=""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10" name="Title 1">
            <a:extLst>
              <a:ext uri="{FF2B5EF4-FFF2-40B4-BE49-F238E27FC236}">
                <a16:creationId xmlns:a16="http://schemas.microsoft.com/office/drawing/2014/main" xmlns="" id="{DDB35753-45F7-4205-8B26-196B0355869B}"/>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Click to edit Master title style</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62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257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7EBE28C-D55D-458D-A65A-6A7DEF3D6060}"/>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3" name="Footer Placeholder 2">
            <a:extLst>
              <a:ext uri="{FF2B5EF4-FFF2-40B4-BE49-F238E27FC236}">
                <a16:creationId xmlns:a16="http://schemas.microsoft.com/office/drawing/2014/main" xmlns=""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157178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2EB9B2-A5AD-426B-A36E-14CA2DFACF63}"/>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xmlns="" id="{27D1B8BB-2B32-4C3B-AE7E-001194DFDD9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xmlns="" id="{BBC4D69A-33C5-486D-BF72-5D6613E0B49A}"/>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xmlns=""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261449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46AD5E-3EC1-4A47-8C25-533B04904E1C}"/>
              </a:ext>
            </a:extLst>
          </p:cNvPr>
          <p:cNvSpPr>
            <a:spLocks noGrp="1"/>
          </p:cNvSpPr>
          <p:nvPr>
            <p:ph type="ctrTitle"/>
          </p:nvPr>
        </p:nvSpPr>
        <p:spPr>
          <a:xfrm>
            <a:off x="1524000" y="1122363"/>
            <a:ext cx="9144000" cy="2387600"/>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xmlns=""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xmlns="" id="{A60759FE-B453-423D-8A3E-DBE4C176F25D}"/>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xmlns=""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38835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2EB9B2-A5AD-426B-A36E-14CA2DFACF63}"/>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xmlns="" id="{27D1B8BB-2B32-4C3B-AE7E-001194DFDD9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xmlns="" id="{BBC4D69A-33C5-486D-BF72-5D6613E0B49A}"/>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xmlns=""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97155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xmlns=""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xmlns="" id="{610A1CEB-4E9D-40A0-9676-277BC606AC30}"/>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xmlns=""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21781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F8ABD7-C77C-46B5-8E32-90A2168AADE7}"/>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xmlns=""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xmlns=""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xmlns="" id="{D4BD5D8C-512C-42CB-AF28-79A4CF2D6E3C}"/>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6" name="Footer Placeholder 5">
            <a:extLst>
              <a:ext uri="{FF2B5EF4-FFF2-40B4-BE49-F238E27FC236}">
                <a16:creationId xmlns:a16="http://schemas.microsoft.com/office/drawing/2014/main" xmlns=""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143291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EB32F5-3031-47F0-9B45-6741134A9B56}"/>
              </a:ext>
            </a:extLst>
          </p:cNvPr>
          <p:cNvSpPr>
            <a:spLocks noGrp="1"/>
          </p:cNvSpPr>
          <p:nvPr>
            <p:ph type="title"/>
          </p:nvPr>
        </p:nvSpPr>
        <p:spPr>
          <a:xfrm>
            <a:off x="839788" y="365125"/>
            <a:ext cx="10515600" cy="1325563"/>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xmlns=""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xmlns=""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xmlns="" id="{B5357067-4C60-4A3C-8D0C-E6ECBBF6A0D4}"/>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8" name="Footer Placeholder 7">
            <a:extLst>
              <a:ext uri="{FF2B5EF4-FFF2-40B4-BE49-F238E27FC236}">
                <a16:creationId xmlns:a16="http://schemas.microsoft.com/office/drawing/2014/main" xmlns=""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9788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1698E3-73A1-47DF-BE6D-AC36FE94C235}"/>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74D3C976-B07D-4478-AA37-DEF2D410F255}"/>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4" name="Footer Placeholder 3">
            <a:extLst>
              <a:ext uri="{FF2B5EF4-FFF2-40B4-BE49-F238E27FC236}">
                <a16:creationId xmlns:a16="http://schemas.microsoft.com/office/drawing/2014/main" xmlns="" id="{ADF66520-0B13-46B6-A3D1-2B712CB1F8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73BB3A0B-6EDF-463C-8982-24B539CA8E23}"/>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56490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7EBE28C-D55D-458D-A65A-6A7DEF3D6060}"/>
              </a:ext>
            </a:extLst>
          </p:cNvPr>
          <p:cNvSpPr>
            <a:spLocks noGrp="1"/>
          </p:cNvSpPr>
          <p:nvPr>
            <p:ph type="dt" sz="half" idx="10"/>
          </p:nvPr>
        </p:nvSpPr>
        <p:spPr/>
        <p:txBody>
          <a:bodyPr/>
          <a:lstStyle/>
          <a:p>
            <a:fld id="{D2500521-38F5-47E8-A68C-45F41C6028C1}" type="datetimeFigureOut">
              <a:rPr lang="en-GB" smtClean="0"/>
              <a:t>04/10/2024</a:t>
            </a:fld>
            <a:endParaRPr lang="en-GB"/>
          </a:p>
        </p:txBody>
      </p:sp>
      <p:sp>
        <p:nvSpPr>
          <p:cNvPr id="3" name="Footer Placeholder 2">
            <a:extLst>
              <a:ext uri="{FF2B5EF4-FFF2-40B4-BE49-F238E27FC236}">
                <a16:creationId xmlns:a16="http://schemas.microsoft.com/office/drawing/2014/main" xmlns=""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5486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xmlns=""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2612479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3.jpeg"/><Relationship Id="rId5" Type="http://schemas.openxmlformats.org/officeDocument/2006/relationships/slideLayout" Target="../slideLayouts/slideLayout13.xml"/><Relationship Id="rId10" Type="http://schemas.openxmlformats.org/officeDocument/2006/relationships/theme" Target="../theme/theme3.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xmlns=""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xmlns="" id="{547FDCD2-E8B6-46B1-8D8E-FACA039FA12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0761259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xmlns=""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xmlns="" id="{547FDCD2-E8B6-46B1-8D8E-FACA039FA12D}"/>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84131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04/10/2024</a:t>
            </a:fld>
            <a:endParaRPr lang="en-GB"/>
          </a:p>
        </p:txBody>
      </p:sp>
      <p:sp>
        <p:nvSpPr>
          <p:cNvPr id="5" name="Footer Placeholder 4">
            <a:extLst>
              <a:ext uri="{FF2B5EF4-FFF2-40B4-BE49-F238E27FC236}">
                <a16:creationId xmlns:a16="http://schemas.microsoft.com/office/drawing/2014/main" xmlns=""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xmlns="" id="{547FDCD2-E8B6-46B1-8D8E-FACA039FA12D}"/>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53792511"/>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 id="214748368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141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86389"/>
            <a:ext cx="9144000" cy="2387600"/>
          </a:xfrm>
        </p:spPr>
        <p:txBody>
          <a:bodyPr>
            <a:normAutofit/>
          </a:bodyPr>
          <a:lstStyle/>
          <a:p>
            <a:r>
              <a:rPr lang="en-GB" sz="4400" dirty="0"/>
              <a:t>ACHIEVING RESILIENCE THROUGH THE</a:t>
            </a:r>
            <a:br>
              <a:rPr lang="en-GB" sz="4400" dirty="0"/>
            </a:br>
            <a:r>
              <a:rPr lang="en-GB" sz="4400" dirty="0"/>
              <a:t>PRESERVATION OF FUNCTIONS</a:t>
            </a:r>
          </a:p>
        </p:txBody>
      </p:sp>
      <p:sp>
        <p:nvSpPr>
          <p:cNvPr id="3" name="Subtitle 2"/>
          <p:cNvSpPr>
            <a:spLocks noGrp="1"/>
          </p:cNvSpPr>
          <p:nvPr>
            <p:ph type="subTitle" idx="1"/>
          </p:nvPr>
        </p:nvSpPr>
        <p:spPr/>
        <p:txBody>
          <a:bodyPr>
            <a:normAutofit/>
          </a:bodyPr>
          <a:lstStyle/>
          <a:p>
            <a:r>
              <a:rPr lang="en-GB" sz="3200" i="1" dirty="0"/>
              <a:t>Safety and security working together</a:t>
            </a:r>
          </a:p>
          <a:p>
            <a:endParaRPr lang="en-GB" i="1" dirty="0"/>
          </a:p>
          <a:p>
            <a:r>
              <a:rPr lang="en-GB" b="1" dirty="0"/>
              <a:t>IAEA-CN-374/238</a:t>
            </a:r>
          </a:p>
          <a:p>
            <a:endParaRPr lang="en-GB" sz="3200" i="1" dirty="0"/>
          </a:p>
        </p:txBody>
      </p:sp>
    </p:spTree>
    <p:extLst>
      <p:ext uri="{BB962C8B-B14F-4D97-AF65-F5344CB8AC3E}">
        <p14:creationId xmlns:p14="http://schemas.microsoft.com/office/powerpoint/2010/main" val="2091206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authors</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183669" y="1825625"/>
            <a:ext cx="3161048" cy="3250883"/>
          </a:xfrm>
        </p:spPr>
      </p:pic>
      <p:pic>
        <p:nvPicPr>
          <p:cNvPr id="8" name="Content Placeholder 7" descr="A person smiling at the camera&#10;&#10;Description automatically generated">
            <a:extLst>
              <a:ext uri="{FF2B5EF4-FFF2-40B4-BE49-F238E27FC236}">
                <a16:creationId xmlns="" xmlns:a16="http://schemas.microsoft.com/office/drawing/2014/main" id="{CC6208DC-8951-C07E-152F-671972C8F728}"/>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rcRect l="35652"/>
          <a:stretch/>
        </p:blipFill>
        <p:spPr>
          <a:xfrm>
            <a:off x="7370056" y="1791556"/>
            <a:ext cx="3161048" cy="3274887"/>
          </a:xfrm>
        </p:spPr>
      </p:pic>
      <p:sp>
        <p:nvSpPr>
          <p:cNvPr id="6" name="TextBox 5"/>
          <p:cNvSpPr txBox="1"/>
          <p:nvPr/>
        </p:nvSpPr>
        <p:spPr>
          <a:xfrm>
            <a:off x="1298503" y="5468702"/>
            <a:ext cx="2981072" cy="369332"/>
          </a:xfrm>
          <a:prstGeom prst="rect">
            <a:avLst/>
          </a:prstGeom>
          <a:noFill/>
        </p:spPr>
        <p:txBody>
          <a:bodyPr wrap="none" rtlCol="0">
            <a:spAutoFit/>
          </a:bodyPr>
          <a:lstStyle/>
          <a:p>
            <a:r>
              <a:rPr lang="en-GB" dirty="0"/>
              <a:t>Mike StJohn-Green  CEng FIET</a:t>
            </a:r>
          </a:p>
        </p:txBody>
      </p:sp>
      <p:sp>
        <p:nvSpPr>
          <p:cNvPr id="7" name="TextBox 6"/>
          <p:cNvSpPr txBox="1"/>
          <p:nvPr/>
        </p:nvSpPr>
        <p:spPr>
          <a:xfrm>
            <a:off x="7863840" y="5468702"/>
            <a:ext cx="2173480" cy="369332"/>
          </a:xfrm>
          <a:prstGeom prst="rect">
            <a:avLst/>
          </a:prstGeom>
          <a:noFill/>
        </p:spPr>
        <p:txBody>
          <a:bodyPr wrap="none" rtlCol="0">
            <a:spAutoFit/>
          </a:bodyPr>
          <a:lstStyle/>
          <a:p>
            <a:r>
              <a:rPr lang="en-GB" dirty="0"/>
              <a:t>Mitchell Hewes, IAEA</a:t>
            </a:r>
          </a:p>
        </p:txBody>
      </p:sp>
    </p:spTree>
    <p:extLst>
      <p:ext uri="{BB962C8B-B14F-4D97-AF65-F5344CB8AC3E}">
        <p14:creationId xmlns:p14="http://schemas.microsoft.com/office/powerpoint/2010/main" val="1955975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587" y="0"/>
            <a:ext cx="10515600" cy="1325563"/>
          </a:xfrm>
        </p:spPr>
        <p:txBody>
          <a:bodyPr/>
          <a:lstStyle/>
          <a:p>
            <a:r>
              <a:rPr lang="en-GB" dirty="0" smtClean="0">
                <a:solidFill>
                  <a:schemeClr val="bg1"/>
                </a:solidFill>
              </a:rPr>
              <a:t>Why this subject, why now?</a:t>
            </a:r>
            <a:endParaRPr lang="en-GB" dirty="0">
              <a:solidFill>
                <a:schemeClr val="bg1"/>
              </a:solidFill>
            </a:endParaRPr>
          </a:p>
        </p:txBody>
      </p:sp>
      <p:sp>
        <p:nvSpPr>
          <p:cNvPr id="3" name="Content Placeholder 2"/>
          <p:cNvSpPr>
            <a:spLocks noGrp="1"/>
          </p:cNvSpPr>
          <p:nvPr>
            <p:ph idx="1"/>
          </p:nvPr>
        </p:nvSpPr>
        <p:spPr>
          <a:xfrm>
            <a:off x="1059180" y="1825625"/>
            <a:ext cx="9860280" cy="4351338"/>
          </a:xfrm>
        </p:spPr>
        <p:txBody>
          <a:bodyPr>
            <a:noAutofit/>
          </a:bodyPr>
          <a:lstStyle/>
          <a:p>
            <a:r>
              <a:rPr lang="en-GB" sz="2000" dirty="0"/>
              <a:t>This is the latest in a series of papers about safety and </a:t>
            </a:r>
            <a:r>
              <a:rPr lang="en-GB" sz="2000" dirty="0" smtClean="0"/>
              <a:t>security.</a:t>
            </a:r>
            <a:endParaRPr lang="en-GB" sz="2000" dirty="0"/>
          </a:p>
          <a:p>
            <a:r>
              <a:rPr lang="en-GB" sz="2000" dirty="0"/>
              <a:t>Security should defend the </a:t>
            </a:r>
            <a:r>
              <a:rPr lang="en-GB" sz="2000" b="1" dirty="0"/>
              <a:t>functions</a:t>
            </a:r>
            <a:r>
              <a:rPr lang="en-GB" sz="2000" dirty="0"/>
              <a:t> not the </a:t>
            </a:r>
            <a:r>
              <a:rPr lang="en-GB" sz="2000" b="1" dirty="0" smtClean="0"/>
              <a:t>assets.</a:t>
            </a:r>
            <a:endParaRPr lang="en-GB" sz="2000" b="1" dirty="0"/>
          </a:p>
          <a:p>
            <a:pPr lvl="1"/>
            <a:r>
              <a:rPr lang="en-GB" sz="2000" dirty="0"/>
              <a:t>Current thinking jumps too quickly to defending the I&amp;C </a:t>
            </a:r>
            <a:r>
              <a:rPr lang="en-GB" sz="2000" dirty="0" smtClean="0"/>
              <a:t>technology. </a:t>
            </a:r>
            <a:endParaRPr lang="en-GB" sz="2000" dirty="0"/>
          </a:p>
          <a:p>
            <a:r>
              <a:rPr lang="en-GB" sz="2000" dirty="0"/>
              <a:t>Safety and security risks should be managed </a:t>
            </a:r>
            <a:r>
              <a:rPr lang="en-GB" sz="2000" dirty="0" smtClean="0"/>
              <a:t>together.</a:t>
            </a:r>
            <a:endParaRPr lang="en-GB" sz="2000" dirty="0"/>
          </a:p>
          <a:p>
            <a:pPr lvl="1"/>
            <a:r>
              <a:rPr lang="en-GB" sz="2000" dirty="0"/>
              <a:t>Currently</a:t>
            </a:r>
            <a:r>
              <a:rPr lang="en-GB" sz="2000" b="1" dirty="0"/>
              <a:t>, risks can go untreated </a:t>
            </a:r>
            <a:r>
              <a:rPr lang="en-GB" sz="2000" dirty="0"/>
              <a:t>or treatments may </a:t>
            </a:r>
            <a:r>
              <a:rPr lang="en-GB" sz="2000" dirty="0" smtClean="0"/>
              <a:t>conflict.</a:t>
            </a:r>
            <a:endParaRPr lang="en-GB" sz="2000" dirty="0"/>
          </a:p>
          <a:p>
            <a:r>
              <a:rPr lang="en-GB" sz="2000" dirty="0" smtClean="0"/>
              <a:t>A Systems </a:t>
            </a:r>
            <a:r>
              <a:rPr lang="en-GB" sz="2000" dirty="0"/>
              <a:t>Engineering approach </a:t>
            </a:r>
            <a:r>
              <a:rPr lang="en-GB" sz="2000" dirty="0" smtClean="0"/>
              <a:t>can provide </a:t>
            </a:r>
            <a:r>
              <a:rPr lang="en-GB" sz="2000" dirty="0"/>
              <a:t>the </a:t>
            </a:r>
            <a:r>
              <a:rPr lang="en-GB" sz="2000" dirty="0" smtClean="0"/>
              <a:t>framework.</a:t>
            </a:r>
            <a:endParaRPr lang="en-GB" sz="2000" dirty="0"/>
          </a:p>
          <a:p>
            <a:pPr lvl="1"/>
            <a:r>
              <a:rPr lang="en-GB" sz="2000" dirty="0"/>
              <a:t>Create </a:t>
            </a:r>
            <a:r>
              <a:rPr lang="en-GB" sz="2000" b="1" dirty="0"/>
              <a:t>high-level security objectives</a:t>
            </a:r>
            <a:r>
              <a:rPr lang="en-GB" sz="2000" dirty="0"/>
              <a:t>, copy from </a:t>
            </a:r>
            <a:r>
              <a:rPr lang="en-GB" sz="2000" dirty="0" smtClean="0"/>
              <a:t>safety.</a:t>
            </a:r>
            <a:endParaRPr lang="en-GB" sz="2000" dirty="0"/>
          </a:p>
          <a:p>
            <a:r>
              <a:rPr lang="en-GB" sz="2000" dirty="0"/>
              <a:t>SMR I&amp;C development needs this new </a:t>
            </a:r>
            <a:r>
              <a:rPr lang="en-GB" sz="2000" dirty="0" smtClean="0"/>
              <a:t>thinking.</a:t>
            </a:r>
          </a:p>
          <a:p>
            <a:pPr lvl="1"/>
            <a:r>
              <a:rPr lang="en-GB" sz="2000" dirty="0" smtClean="0"/>
              <a:t>Innovative use of new digital technology in I&amp;C will create new risks.</a:t>
            </a:r>
            <a:endParaRPr lang="en-GB" sz="2000" dirty="0"/>
          </a:p>
          <a:p>
            <a:r>
              <a:rPr lang="en-GB" sz="2000" b="1" dirty="0"/>
              <a:t>Currently, despite our best intentions, we may </a:t>
            </a:r>
            <a:r>
              <a:rPr lang="en-GB" sz="2000" b="1" dirty="0" smtClean="0"/>
              <a:t>be delivering fragmented </a:t>
            </a:r>
            <a:r>
              <a:rPr lang="en-GB" sz="2000" b="1" dirty="0"/>
              <a:t>and ineffective </a:t>
            </a:r>
            <a:r>
              <a:rPr lang="en-GB" sz="2000" b="1" dirty="0" smtClean="0"/>
              <a:t>security. This can lead to a false confidence in security and gaps </a:t>
            </a:r>
            <a:r>
              <a:rPr lang="en-GB" sz="2000" b="1" dirty="0" smtClean="0"/>
              <a:t>that could </a:t>
            </a:r>
            <a:r>
              <a:rPr lang="en-GB" sz="2000" b="1" dirty="0"/>
              <a:t>undermine </a:t>
            </a:r>
            <a:r>
              <a:rPr lang="en-GB" sz="2000" b="1" dirty="0" smtClean="0"/>
              <a:t>safety.</a:t>
            </a:r>
            <a:endParaRPr lang="en-GB" sz="2000" b="1" dirty="0"/>
          </a:p>
        </p:txBody>
      </p:sp>
    </p:spTree>
    <p:extLst>
      <p:ext uri="{BB962C8B-B14F-4D97-AF65-F5344CB8AC3E}">
        <p14:creationId xmlns:p14="http://schemas.microsoft.com/office/powerpoint/2010/main" val="4202919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5486851" y="2430697"/>
            <a:ext cx="5503268" cy="2164862"/>
          </a:xfrm>
          <a:prstGeom prst="round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10609" y="-9972"/>
            <a:ext cx="10515600" cy="1325563"/>
          </a:xfrm>
        </p:spPr>
        <p:txBody>
          <a:bodyPr/>
          <a:lstStyle/>
          <a:p>
            <a:r>
              <a:rPr lang="en-GB" dirty="0">
                <a:solidFill>
                  <a:schemeClr val="bg1"/>
                </a:solidFill>
              </a:rPr>
              <a:t>What could go wrong today?</a:t>
            </a:r>
            <a:br>
              <a:rPr lang="en-GB" dirty="0">
                <a:solidFill>
                  <a:schemeClr val="bg1"/>
                </a:solidFill>
              </a:rPr>
            </a:br>
            <a:r>
              <a:rPr lang="en-GB" sz="3200" dirty="0">
                <a:solidFill>
                  <a:schemeClr val="bg1"/>
                </a:solidFill>
              </a:rPr>
              <a:t>A simple thought experiment about security</a:t>
            </a:r>
            <a:endParaRPr lang="en-GB" dirty="0">
              <a:solidFill>
                <a:schemeClr val="bg1"/>
              </a:solidFill>
            </a:endParaRPr>
          </a:p>
        </p:txBody>
      </p:sp>
      <p:sp>
        <p:nvSpPr>
          <p:cNvPr id="3" name="Content Placeholder 2"/>
          <p:cNvSpPr>
            <a:spLocks noGrp="1"/>
          </p:cNvSpPr>
          <p:nvPr>
            <p:ph idx="1"/>
          </p:nvPr>
        </p:nvSpPr>
        <p:spPr>
          <a:xfrm>
            <a:off x="838200" y="1860286"/>
            <a:ext cx="10515600" cy="2970794"/>
          </a:xfrm>
        </p:spPr>
        <p:txBody>
          <a:bodyPr>
            <a:normAutofit/>
          </a:bodyPr>
          <a:lstStyle/>
          <a:p>
            <a:r>
              <a:rPr lang="en-GB" sz="2000" dirty="0"/>
              <a:t>Imagine if security is unaware of the safety requirement to maintain independence between </a:t>
            </a:r>
            <a:r>
              <a:rPr lang="en-GB" sz="2000" dirty="0" smtClean="0"/>
              <a:t>two digital assets</a:t>
            </a:r>
            <a:r>
              <a:rPr lang="en-GB" sz="2000" dirty="0" smtClean="0"/>
              <a:t>.</a:t>
            </a:r>
          </a:p>
          <a:p>
            <a:endParaRPr lang="en-GB" sz="2000" dirty="0"/>
          </a:p>
          <a:p>
            <a:r>
              <a:rPr lang="en-GB" sz="2000" dirty="0"/>
              <a:t>Security defends the assets to </a:t>
            </a:r>
            <a:r>
              <a:rPr lang="en-GB" sz="2000" dirty="0" smtClean="0"/>
              <a:t>the</a:t>
            </a:r>
            <a:br>
              <a:rPr lang="en-GB" sz="2000" dirty="0" smtClean="0"/>
            </a:br>
            <a:r>
              <a:rPr lang="en-GB" sz="2000" dirty="0" smtClean="0"/>
              <a:t> </a:t>
            </a:r>
            <a:r>
              <a:rPr lang="en-GB" sz="2000" dirty="0"/>
              <a:t>required security level</a:t>
            </a:r>
          </a:p>
          <a:p>
            <a:r>
              <a:rPr lang="en-GB" sz="2000" dirty="0"/>
              <a:t>That allows the addition of a </a:t>
            </a:r>
            <a:r>
              <a:rPr lang="en-GB" sz="2000" dirty="0" smtClean="0"/>
              <a:t/>
            </a:r>
            <a:br>
              <a:rPr lang="en-GB" sz="2000" dirty="0" smtClean="0"/>
            </a:br>
            <a:r>
              <a:rPr lang="en-GB" sz="2000" dirty="0" smtClean="0"/>
              <a:t>common security device, </a:t>
            </a:r>
            <a:br>
              <a:rPr lang="en-GB" sz="2000" dirty="0" smtClean="0"/>
            </a:br>
            <a:r>
              <a:rPr lang="en-GB" sz="2000" dirty="0" smtClean="0"/>
              <a:t>undermining their independence.</a:t>
            </a:r>
            <a:endParaRPr lang="en-GB" sz="2000" dirty="0"/>
          </a:p>
          <a:p>
            <a:pPr marL="0" indent="0">
              <a:buNone/>
            </a:pPr>
            <a:endParaRPr lang="en-GB" dirty="0"/>
          </a:p>
          <a:p>
            <a:pPr marL="0" indent="0">
              <a:buNone/>
            </a:pPr>
            <a:endParaRPr lang="en-GB" dirty="0"/>
          </a:p>
        </p:txBody>
      </p:sp>
      <p:sp>
        <p:nvSpPr>
          <p:cNvPr id="4" name="Rectangle 3"/>
          <p:cNvSpPr/>
          <p:nvPr/>
        </p:nvSpPr>
        <p:spPr>
          <a:xfrm>
            <a:off x="5697415" y="2602636"/>
            <a:ext cx="2133600" cy="867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Reactor protection system #1</a:t>
            </a:r>
            <a:endParaRPr lang="en-GB" dirty="0"/>
          </a:p>
        </p:txBody>
      </p:sp>
      <p:sp>
        <p:nvSpPr>
          <p:cNvPr id="5" name="Rectangle 4"/>
          <p:cNvSpPr/>
          <p:nvPr/>
        </p:nvSpPr>
        <p:spPr>
          <a:xfrm>
            <a:off x="8612553" y="2602635"/>
            <a:ext cx="2133600" cy="867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a:p>
            <a:pPr algn="ctr"/>
            <a:r>
              <a:rPr lang="en-GB" dirty="0" smtClean="0"/>
              <a:t>Reactor </a:t>
            </a:r>
            <a:r>
              <a:rPr lang="en-GB" dirty="0"/>
              <a:t>protection system </a:t>
            </a:r>
            <a:r>
              <a:rPr lang="en-GB" dirty="0" smtClean="0"/>
              <a:t>#2</a:t>
            </a:r>
            <a:endParaRPr lang="en-GB" dirty="0"/>
          </a:p>
          <a:p>
            <a:pPr algn="ctr"/>
            <a:endParaRPr lang="en-GB" dirty="0"/>
          </a:p>
        </p:txBody>
      </p:sp>
      <p:sp>
        <p:nvSpPr>
          <p:cNvPr id="6" name="Rounded Rectangle 5"/>
          <p:cNvSpPr/>
          <p:nvPr/>
        </p:nvSpPr>
        <p:spPr>
          <a:xfrm>
            <a:off x="7287357" y="3831581"/>
            <a:ext cx="1790700" cy="63111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Added common security device</a:t>
            </a:r>
            <a:endParaRPr lang="en-GB" dirty="0"/>
          </a:p>
        </p:txBody>
      </p:sp>
      <p:cxnSp>
        <p:nvCxnSpPr>
          <p:cNvPr id="8" name="Elbow Connector 7"/>
          <p:cNvCxnSpPr>
            <a:stCxn id="4" idx="2"/>
            <a:endCxn id="6" idx="1"/>
          </p:cNvCxnSpPr>
          <p:nvPr/>
        </p:nvCxnSpPr>
        <p:spPr>
          <a:xfrm rot="16200000" flipH="1">
            <a:off x="6687288" y="3547070"/>
            <a:ext cx="676996" cy="523142"/>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5" idx="2"/>
            <a:endCxn id="6" idx="3"/>
          </p:cNvCxnSpPr>
          <p:nvPr/>
        </p:nvCxnSpPr>
        <p:spPr>
          <a:xfrm rot="5400000">
            <a:off x="9040207" y="3507992"/>
            <a:ext cx="676997" cy="601296"/>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838200" y="4595559"/>
            <a:ext cx="10693400" cy="12074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dirty="0" smtClean="0"/>
          </a:p>
          <a:p>
            <a:r>
              <a:rPr lang="en-GB" sz="2000" dirty="0" smtClean="0"/>
              <a:t>What if the security objectives were aligned with the Preservation of the Function(s)?</a:t>
            </a:r>
          </a:p>
          <a:p>
            <a:r>
              <a:rPr lang="en-GB" sz="2000" dirty="0" smtClean="0"/>
              <a:t>Security requirements would inherit independence requirements and this would be prohibited.</a:t>
            </a:r>
          </a:p>
          <a:p>
            <a:pPr marL="0" indent="0">
              <a:buFont typeface="Arial" panose="020B0604020202020204" pitchFamily="34" charset="0"/>
              <a:buNone/>
            </a:pPr>
            <a:endParaRPr lang="en-GB" dirty="0" smtClean="0"/>
          </a:p>
          <a:p>
            <a:pPr marL="0" indent="0">
              <a:buFont typeface="Arial" panose="020B0604020202020204" pitchFamily="34" charset="0"/>
              <a:buNone/>
            </a:pPr>
            <a:endParaRPr lang="en-GB" dirty="0"/>
          </a:p>
        </p:txBody>
      </p:sp>
      <p:sp>
        <p:nvSpPr>
          <p:cNvPr id="7" name="Rectangle 6"/>
          <p:cNvSpPr/>
          <p:nvPr/>
        </p:nvSpPr>
        <p:spPr>
          <a:xfrm>
            <a:off x="5870864" y="2684318"/>
            <a:ext cx="1839191" cy="6996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Digital asset at Security Level x</a:t>
            </a:r>
            <a:endParaRPr lang="en-GB" dirty="0"/>
          </a:p>
        </p:txBody>
      </p:sp>
      <p:sp>
        <p:nvSpPr>
          <p:cNvPr id="12" name="Rectangle 11"/>
          <p:cNvSpPr/>
          <p:nvPr/>
        </p:nvSpPr>
        <p:spPr>
          <a:xfrm>
            <a:off x="8759757" y="2684318"/>
            <a:ext cx="1839191" cy="6996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Digital asset at Security Level x</a:t>
            </a:r>
          </a:p>
        </p:txBody>
      </p:sp>
      <p:sp>
        <p:nvSpPr>
          <p:cNvPr id="10" name="Multiply 9"/>
          <p:cNvSpPr/>
          <p:nvPr/>
        </p:nvSpPr>
        <p:spPr>
          <a:xfrm>
            <a:off x="7351790" y="3396205"/>
            <a:ext cx="1794164" cy="155863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456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P spid="5" grpId="0" animBg="1"/>
      <p:bldP spid="6" grpId="0" animBg="1"/>
      <p:bldP spid="7" grpId="0" animBg="1"/>
      <p:bldP spid="7" grpId="1" animBg="1"/>
      <p:bldP spid="12" grpId="0" animBg="1"/>
      <p:bldP spid="12" grpId="1"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37427" y="2217962"/>
            <a:ext cx="9773264" cy="4216170"/>
          </a:xfrm>
          <a:prstGeom prst="rect">
            <a:avLst/>
          </a:prstGeom>
        </p:spPr>
      </p:pic>
      <p:sp>
        <p:nvSpPr>
          <p:cNvPr id="2" name="Title 1"/>
          <p:cNvSpPr>
            <a:spLocks noGrp="1"/>
          </p:cNvSpPr>
          <p:nvPr>
            <p:ph type="title"/>
          </p:nvPr>
        </p:nvSpPr>
        <p:spPr>
          <a:xfrm>
            <a:off x="428612" y="24803"/>
            <a:ext cx="10990894" cy="1325563"/>
          </a:xfrm>
        </p:spPr>
        <p:txBody>
          <a:bodyPr>
            <a:normAutofit fontScale="90000"/>
          </a:bodyPr>
          <a:lstStyle/>
          <a:p>
            <a:r>
              <a:rPr lang="en-GB" dirty="0">
                <a:solidFill>
                  <a:schemeClr val="bg1"/>
                </a:solidFill>
              </a:rPr>
              <a:t>What could go wrong today?</a:t>
            </a:r>
            <a:br>
              <a:rPr lang="en-GB" dirty="0">
                <a:solidFill>
                  <a:schemeClr val="bg1"/>
                </a:solidFill>
              </a:rPr>
            </a:br>
            <a:r>
              <a:rPr lang="en-GB" sz="3200" dirty="0">
                <a:solidFill>
                  <a:schemeClr val="bg1"/>
                </a:solidFill>
              </a:rPr>
              <a:t>A simple thought experiment about safety Bowtie diagrams</a:t>
            </a:r>
            <a:endParaRPr lang="en-GB" sz="4800" dirty="0">
              <a:solidFill>
                <a:schemeClr val="bg1"/>
              </a:solidFill>
            </a:endParaRPr>
          </a:p>
        </p:txBody>
      </p:sp>
      <p:sp>
        <p:nvSpPr>
          <p:cNvPr id="5" name="Rectangle 4"/>
          <p:cNvSpPr/>
          <p:nvPr/>
        </p:nvSpPr>
        <p:spPr>
          <a:xfrm>
            <a:off x="5079345" y="6486165"/>
            <a:ext cx="9651344" cy="307777"/>
          </a:xfrm>
          <a:prstGeom prst="rect">
            <a:avLst/>
          </a:prstGeom>
        </p:spPr>
        <p:txBody>
          <a:bodyPr wrap="square">
            <a:spAutoFit/>
          </a:bodyPr>
          <a:lstStyle/>
          <a:p>
            <a:r>
              <a:rPr lang="en-GB" sz="1400" dirty="0"/>
              <a:t>Image from https://www.rssb.co.uk/safety-and-health/guidance-and-good-practice/bowties</a:t>
            </a:r>
          </a:p>
        </p:txBody>
      </p:sp>
      <p:grpSp>
        <p:nvGrpSpPr>
          <p:cNvPr id="9" name="Group 8"/>
          <p:cNvGrpSpPr/>
          <p:nvPr/>
        </p:nvGrpSpPr>
        <p:grpSpPr>
          <a:xfrm>
            <a:off x="566337" y="1864019"/>
            <a:ext cx="2931980" cy="1339331"/>
            <a:chOff x="991091" y="1598548"/>
            <a:chExt cx="2931980" cy="1339331"/>
          </a:xfrm>
        </p:grpSpPr>
        <p:sp>
          <p:nvSpPr>
            <p:cNvPr id="7" name="Oval 6"/>
            <p:cNvSpPr/>
            <p:nvPr/>
          </p:nvSpPr>
          <p:spPr>
            <a:xfrm>
              <a:off x="2135566" y="2123051"/>
              <a:ext cx="1787505" cy="81482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991091" y="1598548"/>
              <a:ext cx="1286059" cy="707886"/>
            </a:xfrm>
            <a:prstGeom prst="rect">
              <a:avLst/>
            </a:prstGeom>
            <a:noFill/>
          </p:spPr>
          <p:txBody>
            <a:bodyPr wrap="square" rtlCol="0">
              <a:spAutoFit/>
            </a:bodyPr>
            <a:lstStyle/>
            <a:p>
              <a:r>
                <a:rPr lang="en-GB" sz="2000" dirty="0">
                  <a:solidFill>
                    <a:srgbClr val="0070C0"/>
                  </a:solidFill>
                </a:rPr>
                <a:t>Language confusion</a:t>
              </a:r>
            </a:p>
          </p:txBody>
        </p:sp>
      </p:grpSp>
      <p:sp>
        <p:nvSpPr>
          <p:cNvPr id="10" name="Rectangle 9"/>
          <p:cNvSpPr/>
          <p:nvPr/>
        </p:nvSpPr>
        <p:spPr>
          <a:xfrm>
            <a:off x="7255346" y="4276301"/>
            <a:ext cx="1073682" cy="69909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699142" y="2795936"/>
            <a:ext cx="1073682" cy="69909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699142" y="3769330"/>
            <a:ext cx="1073682" cy="69909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699142" y="5674822"/>
            <a:ext cx="1073682" cy="69909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255346" y="3245746"/>
            <a:ext cx="1073682" cy="69909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3396019" y="1680494"/>
            <a:ext cx="6601423" cy="400110"/>
          </a:xfrm>
          <a:prstGeom prst="rect">
            <a:avLst/>
          </a:prstGeom>
          <a:noFill/>
        </p:spPr>
        <p:txBody>
          <a:bodyPr wrap="none" rtlCol="0">
            <a:spAutoFit/>
          </a:bodyPr>
          <a:lstStyle/>
          <a:p>
            <a:r>
              <a:rPr lang="en-GB" sz="2000" dirty="0">
                <a:solidFill>
                  <a:srgbClr val="FF0000"/>
                </a:solidFill>
              </a:rPr>
              <a:t>Security is tasked to defend these barriers / defend the assets</a:t>
            </a:r>
          </a:p>
        </p:txBody>
      </p:sp>
      <p:sp>
        <p:nvSpPr>
          <p:cNvPr id="19" name="Rectangle 18"/>
          <p:cNvSpPr/>
          <p:nvPr/>
        </p:nvSpPr>
        <p:spPr>
          <a:xfrm>
            <a:off x="3705040" y="4683208"/>
            <a:ext cx="1067783" cy="619432"/>
          </a:xfrm>
          <a:prstGeom prst="rect">
            <a:avLst/>
          </a:prstGeom>
          <a:pattFill prst="dkDnDiag">
            <a:fgClr>
              <a:srgbClr val="1917FF"/>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8436291" y="2284910"/>
            <a:ext cx="1067783" cy="619432"/>
          </a:xfrm>
          <a:prstGeom prst="rect">
            <a:avLst/>
          </a:prstGeom>
          <a:pattFill prst="dkDnDiag">
            <a:fgClr>
              <a:srgbClr val="1917FF"/>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9684750" y="2193360"/>
            <a:ext cx="2368062" cy="2554545"/>
          </a:xfrm>
          <a:prstGeom prst="rect">
            <a:avLst/>
          </a:prstGeom>
          <a:noFill/>
        </p:spPr>
        <p:txBody>
          <a:bodyPr wrap="square" rtlCol="0">
            <a:spAutoFit/>
          </a:bodyPr>
          <a:lstStyle/>
          <a:p>
            <a:r>
              <a:rPr lang="en-GB" sz="2000" b="1" dirty="0">
                <a:solidFill>
                  <a:srgbClr val="7030A0"/>
                </a:solidFill>
              </a:rPr>
              <a:t>But a malicious actor can ADD functionality to the system!</a:t>
            </a:r>
          </a:p>
          <a:p>
            <a:endParaRPr lang="en-GB" sz="2000" b="1" dirty="0">
              <a:solidFill>
                <a:srgbClr val="7030A0"/>
              </a:solidFill>
            </a:endParaRPr>
          </a:p>
          <a:p>
            <a:r>
              <a:rPr lang="en-GB" sz="2000" b="1" dirty="0" smtClean="0">
                <a:solidFill>
                  <a:srgbClr val="7030A0"/>
                </a:solidFill>
              </a:rPr>
              <a:t>Then, we </a:t>
            </a:r>
            <a:r>
              <a:rPr lang="en-GB" sz="2000" b="1" dirty="0">
                <a:solidFill>
                  <a:srgbClr val="7030A0"/>
                </a:solidFill>
              </a:rPr>
              <a:t>have the wrong system description!</a:t>
            </a:r>
          </a:p>
        </p:txBody>
      </p:sp>
      <p:sp>
        <p:nvSpPr>
          <p:cNvPr id="23" name="Rectangle 22"/>
          <p:cNvSpPr/>
          <p:nvPr/>
        </p:nvSpPr>
        <p:spPr>
          <a:xfrm>
            <a:off x="2541020" y="4683208"/>
            <a:ext cx="1073682" cy="69909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8399125" y="5164449"/>
            <a:ext cx="1073682" cy="69909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932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p:bldP spid="19" grpId="0" animBg="1"/>
      <p:bldP spid="20" grpId="0" animBg="1"/>
      <p:bldP spid="21" grpId="0"/>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701" y="41009"/>
            <a:ext cx="10515600" cy="1325563"/>
          </a:xfrm>
        </p:spPr>
        <p:txBody>
          <a:bodyPr/>
          <a:lstStyle/>
          <a:p>
            <a:r>
              <a:rPr lang="en-GB" dirty="0">
                <a:solidFill>
                  <a:schemeClr val="bg1"/>
                </a:solidFill>
              </a:rPr>
              <a:t>High level </a:t>
            </a:r>
            <a:r>
              <a:rPr lang="en-GB" dirty="0" smtClean="0">
                <a:solidFill>
                  <a:schemeClr val="bg1"/>
                </a:solidFill>
              </a:rPr>
              <a:t>cyber security </a:t>
            </a:r>
            <a:r>
              <a:rPr lang="en-GB" dirty="0">
                <a:solidFill>
                  <a:schemeClr val="bg1"/>
                </a:solidFill>
              </a:rPr>
              <a:t>objectives</a:t>
            </a:r>
          </a:p>
        </p:txBody>
      </p:sp>
      <p:sp>
        <p:nvSpPr>
          <p:cNvPr id="3" name="Content Placeholder 2"/>
          <p:cNvSpPr>
            <a:spLocks noGrp="1"/>
          </p:cNvSpPr>
          <p:nvPr>
            <p:ph idx="1"/>
          </p:nvPr>
        </p:nvSpPr>
        <p:spPr>
          <a:xfrm>
            <a:off x="68580" y="1366572"/>
            <a:ext cx="12054840" cy="1569719"/>
          </a:xfrm>
        </p:spPr>
        <p:txBody>
          <a:bodyPr>
            <a:noAutofit/>
          </a:bodyPr>
          <a:lstStyle/>
          <a:p>
            <a:pPr marL="0" indent="0">
              <a:buNone/>
            </a:pPr>
            <a:r>
              <a:rPr lang="en-GB" sz="2000" dirty="0" smtClean="0"/>
              <a:t>NSS 20 says:</a:t>
            </a:r>
          </a:p>
          <a:p>
            <a:pPr marL="457200" lvl="1" indent="0">
              <a:buNone/>
            </a:pPr>
            <a:r>
              <a:rPr lang="en-GB" sz="1800" dirty="0" smtClean="0"/>
              <a:t>2.1</a:t>
            </a:r>
            <a:r>
              <a:rPr lang="en-GB" sz="1800" dirty="0"/>
              <a:t>. The objective of a State’s nuclear security regime is to protect persons, property, society, and the environment from harmful consequences of a nuclear security event.</a:t>
            </a:r>
          </a:p>
          <a:p>
            <a:pPr marL="457200" lvl="1" indent="0">
              <a:buNone/>
            </a:pPr>
            <a:r>
              <a:rPr lang="en-GB" sz="1800" dirty="0"/>
              <a:t>2.2. With the aim of achieving this objective, States should establish, implement, maintain and sustain an effective</a:t>
            </a:r>
            <a:r>
              <a:rPr lang="en-GB" sz="1800" dirty="0"/>
              <a:t> and </a:t>
            </a:r>
            <a:r>
              <a:rPr lang="en-GB" sz="1800" dirty="0"/>
              <a:t>appropriate nuclear security regime to prevent, detect and respond to such nuclear security events.</a:t>
            </a:r>
          </a:p>
          <a:p>
            <a:pPr marL="0" indent="0" algn="ctr">
              <a:buNone/>
            </a:pPr>
            <a:endParaRPr lang="en-GB" dirty="0"/>
          </a:p>
        </p:txBody>
      </p:sp>
      <p:grpSp>
        <p:nvGrpSpPr>
          <p:cNvPr id="7" name="Group 6"/>
          <p:cNvGrpSpPr/>
          <p:nvPr/>
        </p:nvGrpSpPr>
        <p:grpSpPr>
          <a:xfrm>
            <a:off x="381000" y="4099797"/>
            <a:ext cx="11189970" cy="1300342"/>
            <a:chOff x="838200" y="3740199"/>
            <a:chExt cx="10515600" cy="1300342"/>
          </a:xfrm>
        </p:grpSpPr>
        <p:sp>
          <p:nvSpPr>
            <p:cNvPr id="6" name="Content Placeholder 2"/>
            <p:cNvSpPr txBox="1">
              <a:spLocks/>
            </p:cNvSpPr>
            <p:nvPr/>
          </p:nvSpPr>
          <p:spPr>
            <a:xfrm>
              <a:off x="838200" y="3740199"/>
              <a:ext cx="10515600" cy="11849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smtClean="0"/>
                <a:t>NIST </a:t>
              </a:r>
              <a:r>
                <a:rPr lang="en-GB" sz="2000" dirty="0"/>
                <a:t>Framework (and others) </a:t>
              </a:r>
              <a:r>
                <a:rPr lang="en-GB" sz="2000" dirty="0" smtClean="0"/>
                <a:t>can break </a:t>
              </a:r>
              <a:r>
                <a:rPr lang="en-GB" sz="2000" dirty="0"/>
                <a:t>this down into </a:t>
              </a:r>
              <a:r>
                <a:rPr lang="en-GB" sz="2000" dirty="0" smtClean="0"/>
                <a:t>sub-objectives, with the </a:t>
              </a:r>
              <a:r>
                <a:rPr lang="en-GB" sz="2000" dirty="0"/>
                <a:t>following general shape:</a:t>
              </a:r>
            </a:p>
            <a:p>
              <a:pPr marL="0" indent="0">
                <a:buFont typeface="Arial" panose="020B0604020202020204" pitchFamily="34" charset="0"/>
                <a:buNone/>
              </a:pPr>
              <a:endParaRPr lang="en-GB" dirty="0"/>
            </a:p>
            <a:p>
              <a:pPr marL="0" indent="0" algn="ctr">
                <a:buFont typeface="Arial" panose="020B0604020202020204" pitchFamily="34" charset="0"/>
                <a:buNone/>
              </a:pPr>
              <a:endParaRPr lang="en-GB" dirty="0"/>
            </a:p>
          </p:txBody>
        </p:sp>
        <p:sp>
          <p:nvSpPr>
            <p:cNvPr id="5" name="Rectangle 4"/>
            <p:cNvSpPr/>
            <p:nvPr/>
          </p:nvSpPr>
          <p:spPr>
            <a:xfrm>
              <a:off x="3276600" y="4332655"/>
              <a:ext cx="4968240" cy="707886"/>
            </a:xfrm>
            <a:prstGeom prst="rect">
              <a:avLst/>
            </a:prstGeom>
            <a:solidFill>
              <a:srgbClr val="FFFF00"/>
            </a:solidFill>
            <a:ln>
              <a:solidFill>
                <a:srgbClr val="0070C0"/>
              </a:solidFill>
            </a:ln>
          </p:spPr>
          <p:txBody>
            <a:bodyPr wrap="square">
              <a:spAutoFit/>
            </a:bodyPr>
            <a:lstStyle/>
            <a:p>
              <a:pPr algn="ctr"/>
              <a:r>
                <a:rPr lang="en-GB" sz="2000" dirty="0"/>
                <a:t>Identify – Protect – Detect – Respond – Recover</a:t>
              </a:r>
            </a:p>
            <a:p>
              <a:pPr algn="ctr"/>
              <a:r>
                <a:rPr lang="en-GB" sz="2000" dirty="0"/>
                <a:t>----------------------  GOVERN  ---------------------------  </a:t>
              </a:r>
            </a:p>
          </p:txBody>
        </p:sp>
      </p:grpSp>
      <p:sp>
        <p:nvSpPr>
          <p:cNvPr id="9" name="Content Placeholder 2"/>
          <p:cNvSpPr txBox="1">
            <a:spLocks/>
          </p:cNvSpPr>
          <p:nvPr/>
        </p:nvSpPr>
        <p:spPr>
          <a:xfrm>
            <a:off x="468630" y="5631179"/>
            <a:ext cx="11266170" cy="9531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smtClean="0"/>
              <a:t>The </a:t>
            </a:r>
            <a:r>
              <a:rPr lang="en-GB" sz="2000" dirty="0" smtClean="0"/>
              <a:t>implementation of security objectives, with security measures/controls must be </a:t>
            </a:r>
            <a:r>
              <a:rPr lang="en-GB" sz="2000" dirty="0"/>
              <a:t>considered from initial design and verified throughout the system </a:t>
            </a:r>
            <a:r>
              <a:rPr lang="en-GB" sz="2000" dirty="0" smtClean="0"/>
              <a:t>lifetime, ideally within a Systems Engineering framework. </a:t>
            </a:r>
            <a:r>
              <a:rPr lang="en-GB" sz="2000" dirty="0" smtClean="0">
                <a:solidFill>
                  <a:srgbClr val="FF0000"/>
                </a:solidFill>
              </a:rPr>
              <a:t> </a:t>
            </a:r>
            <a:endParaRPr lang="en-GB" sz="2000" dirty="0">
              <a:solidFill>
                <a:srgbClr val="FF0000"/>
              </a:solidFill>
            </a:endParaRPr>
          </a:p>
        </p:txBody>
      </p:sp>
      <p:sp>
        <p:nvSpPr>
          <p:cNvPr id="4" name="TextBox 3"/>
          <p:cNvSpPr txBox="1"/>
          <p:nvPr/>
        </p:nvSpPr>
        <p:spPr>
          <a:xfrm>
            <a:off x="468630" y="2933075"/>
            <a:ext cx="11205210"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Cyber security </a:t>
            </a:r>
            <a:r>
              <a:rPr lang="en-GB" dirty="0" smtClean="0">
                <a:latin typeface="Arial" panose="020B0604020202020204" pitchFamily="34" charset="0"/>
                <a:cs typeface="Arial" panose="020B0604020202020204" pitchFamily="34" charset="0"/>
              </a:rPr>
              <a:t>should take</a:t>
            </a:r>
            <a:r>
              <a:rPr lang="en-GB" dirty="0">
                <a:latin typeface="Arial" panose="020B0604020202020204" pitchFamily="34" charset="0"/>
                <a:cs typeface="Arial" panose="020B0604020202020204" pitchFamily="34" charset="0"/>
              </a:rPr>
              <a:t> proportionate steps to </a:t>
            </a:r>
            <a:r>
              <a:rPr lang="en-GB" b="1" dirty="0" smtClean="0">
                <a:latin typeface="Arial" panose="020B0604020202020204" pitchFamily="34" charset="0"/>
                <a:cs typeface="Arial" panose="020B0604020202020204" pitchFamily="34" charset="0"/>
              </a:rPr>
              <a:t>preserve the functions</a:t>
            </a:r>
            <a:r>
              <a:rPr lang="en-GB" dirty="0" smtClean="0">
                <a:latin typeface="Arial" panose="020B0604020202020204" pitchFamily="34" charset="0"/>
                <a:cs typeface="Arial" panose="020B0604020202020204" pitchFamily="34" charset="0"/>
              </a:rPr>
              <a:t> important to the </a:t>
            </a:r>
            <a:r>
              <a:rPr lang="en-GB" b="1" dirty="0">
                <a:latin typeface="Arial" panose="020B0604020202020204" pitchFamily="34" charset="0"/>
                <a:cs typeface="Arial" panose="020B0604020202020204" pitchFamily="34" charset="0"/>
              </a:rPr>
              <a:t>N</a:t>
            </a:r>
            <a:r>
              <a:rPr lang="en-GB" b="1" dirty="0" smtClean="0">
                <a:latin typeface="Arial" panose="020B0604020202020204" pitchFamily="34" charset="0"/>
                <a:cs typeface="Arial" panose="020B0604020202020204" pitchFamily="34" charset="0"/>
              </a:rPr>
              <a:t>uclear </a:t>
            </a:r>
            <a:r>
              <a:rPr lang="en-GB" b="1" dirty="0">
                <a:latin typeface="Arial" panose="020B0604020202020204" pitchFamily="34" charset="0"/>
                <a:cs typeface="Arial" panose="020B0604020202020204" pitchFamily="34" charset="0"/>
              </a:rPr>
              <a:t>S</a:t>
            </a:r>
            <a:r>
              <a:rPr lang="en-GB" b="1" dirty="0" smtClean="0">
                <a:latin typeface="Arial" panose="020B0604020202020204" pitchFamily="34" charset="0"/>
                <a:cs typeface="Arial" panose="020B0604020202020204" pitchFamily="34" charset="0"/>
              </a:rPr>
              <a:t>ecurity </a:t>
            </a:r>
            <a:r>
              <a:rPr lang="en-GB" dirty="0" smtClean="0">
                <a:latin typeface="Arial" panose="020B0604020202020204" pitchFamily="34" charset="0"/>
                <a:cs typeface="Arial" panose="020B0604020202020204" pitchFamily="34" charset="0"/>
              </a:rPr>
              <a:t>Regime by reducing </a:t>
            </a:r>
            <a:r>
              <a:rPr lang="en-GB" dirty="0">
                <a:latin typeface="Arial" panose="020B0604020202020204" pitchFamily="34" charset="0"/>
                <a:cs typeface="Arial" panose="020B0604020202020204" pitchFamily="34" charset="0"/>
              </a:rPr>
              <a:t>the risks arising from malicious action against digital </a:t>
            </a:r>
            <a:r>
              <a:rPr lang="en-GB" dirty="0" smtClean="0">
                <a:latin typeface="Arial" panose="020B0604020202020204" pitchFamily="34" charset="0"/>
                <a:cs typeface="Arial" panose="020B0604020202020204" pitchFamily="34" charset="0"/>
              </a:rPr>
              <a:t>technology. We may also choose to preserve the functions of </a:t>
            </a:r>
            <a:r>
              <a:rPr lang="en-GB" b="1" dirty="0">
                <a:latin typeface="Arial" panose="020B0604020202020204" pitchFamily="34" charset="0"/>
                <a:cs typeface="Arial" panose="020B0604020202020204" pitchFamily="34" charset="0"/>
              </a:rPr>
              <a:t>Resilience of Generation</a:t>
            </a:r>
            <a:r>
              <a:rPr lang="en-GB" dirty="0">
                <a:latin typeface="Arial" panose="020B0604020202020204" pitchFamily="34" charset="0"/>
                <a:cs typeface="Arial" panose="020B0604020202020204" pitchFamily="34" charset="0"/>
              </a:rPr>
              <a:t>, </a:t>
            </a:r>
            <a:r>
              <a:rPr lang="en-GB" b="1" dirty="0" smtClean="0">
                <a:latin typeface="Arial" panose="020B0604020202020204" pitchFamily="34" charset="0"/>
                <a:cs typeface="Arial" panose="020B0604020202020204" pitchFamily="34" charset="0"/>
              </a:rPr>
              <a:t>financial</a:t>
            </a:r>
            <a:r>
              <a:rPr lang="en-GB" b="1" dirty="0">
                <a:latin typeface="Arial" panose="020B0604020202020204" pitchFamily="34" charset="0"/>
                <a:cs typeface="Arial" panose="020B0604020202020204" pitchFamily="34" charset="0"/>
              </a:rPr>
              <a:t>, reputational </a:t>
            </a:r>
            <a:r>
              <a:rPr lang="en-GB" dirty="0">
                <a:latin typeface="Arial" panose="020B0604020202020204" pitchFamily="34" charset="0"/>
                <a:cs typeface="Arial" panose="020B0604020202020204" pitchFamily="34" charset="0"/>
              </a:rPr>
              <a:t>and other objectives.</a:t>
            </a:r>
            <a:endParaRPr lang="en-GB" dirty="0"/>
          </a:p>
        </p:txBody>
      </p:sp>
    </p:spTree>
    <p:extLst>
      <p:ext uri="{BB962C8B-B14F-4D97-AF65-F5344CB8AC3E}">
        <p14:creationId xmlns:p14="http://schemas.microsoft.com/office/powerpoint/2010/main" val="173182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700" y="46148"/>
            <a:ext cx="10515600" cy="1325563"/>
          </a:xfrm>
        </p:spPr>
        <p:txBody>
          <a:bodyPr/>
          <a:lstStyle/>
          <a:p>
            <a:r>
              <a:rPr lang="en-GB" dirty="0">
                <a:solidFill>
                  <a:schemeClr val="bg1"/>
                </a:solidFill>
              </a:rPr>
              <a:t>Summary</a:t>
            </a:r>
          </a:p>
        </p:txBody>
      </p:sp>
      <p:sp>
        <p:nvSpPr>
          <p:cNvPr id="3" name="Content Placeholder 2"/>
          <p:cNvSpPr>
            <a:spLocks noGrp="1"/>
          </p:cNvSpPr>
          <p:nvPr>
            <p:ph idx="1"/>
          </p:nvPr>
        </p:nvSpPr>
        <p:spPr>
          <a:xfrm>
            <a:off x="838200" y="1328615"/>
            <a:ext cx="10515600" cy="4848348"/>
          </a:xfrm>
        </p:spPr>
        <p:txBody>
          <a:bodyPr>
            <a:noAutofit/>
          </a:bodyPr>
          <a:lstStyle/>
          <a:p>
            <a:pPr marL="0" indent="0" algn="ctr">
              <a:buNone/>
            </a:pPr>
            <a:r>
              <a:rPr lang="en-GB" dirty="0"/>
              <a:t>ACHIEVING RESILIENCE </a:t>
            </a:r>
            <a:r>
              <a:rPr lang="en-GB"/>
              <a:t>THROUGH </a:t>
            </a:r>
            <a:r>
              <a:rPr lang="en-GB" smtClean="0"/>
              <a:t/>
            </a:r>
            <a:br>
              <a:rPr lang="en-GB" smtClean="0"/>
            </a:br>
            <a:r>
              <a:rPr lang="en-GB" smtClean="0"/>
              <a:t>THE </a:t>
            </a:r>
            <a:r>
              <a:rPr lang="en-GB" dirty="0"/>
              <a:t>PRESERVATION OF FUNCTIONS</a:t>
            </a:r>
          </a:p>
          <a:p>
            <a:pPr marL="0" indent="0" algn="ctr">
              <a:buNone/>
            </a:pPr>
            <a:r>
              <a:rPr lang="en-GB" i="1" dirty="0"/>
              <a:t>Safety and security working </a:t>
            </a:r>
            <a:r>
              <a:rPr lang="en-GB" i="1" dirty="0" smtClean="0"/>
              <a:t>together</a:t>
            </a:r>
          </a:p>
          <a:p>
            <a:endParaRPr lang="en-GB" sz="2000" dirty="0" smtClean="0"/>
          </a:p>
          <a:p>
            <a:r>
              <a:rPr lang="en-GB" sz="2000" dirty="0"/>
              <a:t>Thought experiments illustrate what can go wrong today with security and safety</a:t>
            </a:r>
          </a:p>
          <a:p>
            <a:r>
              <a:rPr lang="en-GB" sz="2000" dirty="0" smtClean="0"/>
              <a:t>We n</a:t>
            </a:r>
            <a:r>
              <a:rPr lang="en-GB" sz="2000" dirty="0" smtClean="0"/>
              <a:t>eed </a:t>
            </a:r>
            <a:r>
              <a:rPr lang="en-GB" sz="2000" dirty="0"/>
              <a:t>a paradigm shift towards unified risk </a:t>
            </a:r>
            <a:r>
              <a:rPr lang="en-GB" sz="2000" dirty="0" smtClean="0"/>
              <a:t>management for safety and security</a:t>
            </a:r>
            <a:endParaRPr lang="en-GB" sz="2000" dirty="0"/>
          </a:p>
          <a:p>
            <a:r>
              <a:rPr lang="en-GB" sz="2000" dirty="0" smtClean="0"/>
              <a:t>Analysis </a:t>
            </a:r>
            <a:r>
              <a:rPr lang="en-GB" sz="2000" dirty="0"/>
              <a:t>should </a:t>
            </a:r>
            <a:r>
              <a:rPr lang="en-GB" sz="2000" dirty="0" smtClean="0"/>
              <a:t>derive </a:t>
            </a:r>
            <a:r>
              <a:rPr lang="en-GB" sz="2000" dirty="0"/>
              <a:t>high level objectives for </a:t>
            </a:r>
            <a:r>
              <a:rPr lang="en-GB" sz="2000" dirty="0" smtClean="0"/>
              <a:t>security, to deliver resilience </a:t>
            </a:r>
            <a:r>
              <a:rPr lang="en-GB" sz="2000" dirty="0"/>
              <a:t>through the Preservation of </a:t>
            </a:r>
            <a:r>
              <a:rPr lang="en-GB" sz="2000" dirty="0" smtClean="0"/>
              <a:t>Functions, within a Systems Engineering approach.</a:t>
            </a:r>
            <a:endParaRPr lang="en-GB" sz="2000" dirty="0"/>
          </a:p>
          <a:p>
            <a:r>
              <a:rPr lang="en-GB" sz="2000" dirty="0" smtClean="0"/>
              <a:t>Security should not </a:t>
            </a:r>
            <a:r>
              <a:rPr lang="en-GB" sz="2000" dirty="0"/>
              <a:t>jump </a:t>
            </a:r>
            <a:r>
              <a:rPr lang="en-GB" sz="2000" dirty="0" smtClean="0"/>
              <a:t>so directly </a:t>
            </a:r>
            <a:r>
              <a:rPr lang="en-GB" sz="2000" dirty="0"/>
              <a:t>to defending the digital assets against attacks</a:t>
            </a:r>
          </a:p>
          <a:p>
            <a:r>
              <a:rPr lang="en-US" sz="2000" b="1" dirty="0"/>
              <a:t>This </a:t>
            </a:r>
            <a:r>
              <a:rPr lang="en-US" sz="2000" b="1" dirty="0" smtClean="0"/>
              <a:t>challenge is also </a:t>
            </a:r>
            <a:r>
              <a:rPr lang="en-US" sz="2000" b="1" dirty="0"/>
              <a:t>an opportunity to </a:t>
            </a:r>
            <a:r>
              <a:rPr lang="en-US" sz="2000" b="1" dirty="0" smtClean="0"/>
              <a:t>manage new risks arising from advanced technology, necessary for SMRs in the future </a:t>
            </a:r>
            <a:r>
              <a:rPr lang="en-US" sz="2000" b="1" dirty="0"/>
              <a:t>' global marketplace’ for advanced nuclear technologies. </a:t>
            </a:r>
            <a:endParaRPr lang="en-GB" sz="2000" b="1" dirty="0"/>
          </a:p>
        </p:txBody>
      </p:sp>
    </p:spTree>
    <p:extLst>
      <p:ext uri="{BB962C8B-B14F-4D97-AF65-F5344CB8AC3E}">
        <p14:creationId xmlns:p14="http://schemas.microsoft.com/office/powerpoint/2010/main" val="24066816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1572403A950A449F03D309DCDCB39C" ma:contentTypeVersion="18" ma:contentTypeDescription="Create a new document." ma:contentTypeScope="" ma:versionID="c3ff5bd11e6bfd98406c8a4dae36b260">
  <xsd:schema xmlns:xsd="http://www.w3.org/2001/XMLSchema" xmlns:xs="http://www.w3.org/2001/XMLSchema" xmlns:p="http://schemas.microsoft.com/office/2006/metadata/properties" xmlns:ns2="94bacced-d3e9-4230-8110-5185e6b8723a" xmlns:ns3="89039979-132d-4e33-b8d6-8b0f084d9471" xmlns:ns4="0311a6d6-6c49-40aa-926b-e98182ea64d2" targetNamespace="http://schemas.microsoft.com/office/2006/metadata/properties" ma:root="true" ma:fieldsID="12ff1ac6586bb3cc493a838c4adcd485" ns2:_="" ns3:_="" ns4:_="">
    <xsd:import namespace="94bacced-d3e9-4230-8110-5185e6b8723a"/>
    <xsd:import namespace="89039979-132d-4e33-b8d6-8b0f084d9471"/>
    <xsd:import namespace="0311a6d6-6c49-40aa-926b-e98182ea64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Open_x0020_with_x0020_Seclore"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4: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acced-d3e9-4230-8110-5185e6b87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Open_x0020_with_x0020_Seclore" ma:index="14" nillable="true" ma:displayName="Open with Seclore" ma:hidden="true" ma:internalName="Open_x0020_with_x0020_Seclor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c7bd71-0de2-450a-8d3d-78c5334383f5"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039979-132d-4e33-b8d6-8b0f084d94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1a6d6-6c49-40aa-926b-e98182ea64d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ec759ce-e5e5-4926-916d-bee7019b82dd}" ma:internalName="TaxCatchAll" ma:showField="CatchAllData" ma:web="0311a6d6-6c49-40aa-926b-e98182ea64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4bacced-d3e9-4230-8110-5185e6b8723a">
      <Terms xmlns="http://schemas.microsoft.com/office/infopath/2007/PartnerControls"/>
    </lcf76f155ced4ddcb4097134ff3c332f>
    <TaxCatchAll xmlns="0311a6d6-6c49-40aa-926b-e98182ea64d2" xsi:nil="true"/>
    <Open_x0020_with_x0020_Seclore xmlns="94bacced-d3e9-4230-8110-5185e6b8723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F7C2D9-DCD9-4091-AC19-AF672454B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acced-d3e9-4230-8110-5185e6b8723a"/>
    <ds:schemaRef ds:uri="89039979-132d-4e33-b8d6-8b0f084d9471"/>
    <ds:schemaRef ds:uri="0311a6d6-6c49-40aa-926b-e98182ea6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5A183-8DB8-4E33-A3B8-B56576635C6B}">
  <ds:schemaRefs>
    <ds:schemaRef ds:uri="http://schemas.openxmlformats.org/package/2006/metadata/core-properties"/>
    <ds:schemaRef ds:uri="http://purl.org/dc/elements/1.1/"/>
    <ds:schemaRef ds:uri="http://schemas.microsoft.com/office/2006/metadata/properties"/>
    <ds:schemaRef ds:uri="http://purl.org/dc/terms/"/>
    <ds:schemaRef ds:uri="89039979-132d-4e33-b8d6-8b0f084d9471"/>
    <ds:schemaRef ds:uri="http://schemas.microsoft.com/office/2006/documentManagement/types"/>
    <ds:schemaRef ds:uri="http://schemas.microsoft.com/office/infopath/2007/PartnerControls"/>
    <ds:schemaRef ds:uri="0311a6d6-6c49-40aa-926b-e98182ea64d2"/>
    <ds:schemaRef ds:uri="94bacced-d3e9-4230-8110-5185e6b8723a"/>
    <ds:schemaRef ds:uri="http://www.w3.org/XML/1998/namespace"/>
    <ds:schemaRef ds:uri="http://purl.org/dc/dcmitype/"/>
  </ds:schemaRefs>
</ds:datastoreItem>
</file>

<file path=customXml/itemProps3.xml><?xml version="1.0" encoding="utf-8"?>
<ds:datastoreItem xmlns:ds="http://schemas.openxmlformats.org/officeDocument/2006/customXml" ds:itemID="{D803D3D1-F39D-490F-A4CD-77C72E40E0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463</TotalTime>
  <Words>988</Words>
  <Application>Microsoft Office PowerPoint</Application>
  <PresentationFormat>Widescreen</PresentationFormat>
  <Paragraphs>70</Paragraphs>
  <Slides>8</Slides>
  <Notes>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8</vt:i4>
      </vt:variant>
    </vt:vector>
  </HeadingPairs>
  <TitlesOfParts>
    <vt:vector size="14" baseType="lpstr">
      <vt:lpstr>Arial</vt:lpstr>
      <vt:lpstr>Calibri</vt:lpstr>
      <vt:lpstr>Calibri Light</vt:lpstr>
      <vt:lpstr>Office Theme</vt:lpstr>
      <vt:lpstr>1_Office Theme</vt:lpstr>
      <vt:lpstr>2_Office Theme</vt:lpstr>
      <vt:lpstr>PowerPoint Presentation</vt:lpstr>
      <vt:lpstr>ACHIEVING RESILIENCE THROUGH THE PRESERVATION OF FUNCTIONS</vt:lpstr>
      <vt:lpstr>The authors</vt:lpstr>
      <vt:lpstr>Why this subject, why now?</vt:lpstr>
      <vt:lpstr>What could go wrong today? A simple thought experiment about security</vt:lpstr>
      <vt:lpstr>What could go wrong today? A simple thought experiment about safety Bowtie diagrams</vt:lpstr>
      <vt:lpstr>High level cyber security objectives</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MSG</cp:lastModifiedBy>
  <cp:revision>15</cp:revision>
  <dcterms:created xsi:type="dcterms:W3CDTF">2019-10-29T08:33:20Z</dcterms:created>
  <dcterms:modified xsi:type="dcterms:W3CDTF">2024-10-04T15:31:01Z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0x010100DB1572403A950A449F03D309DCDCB39C</vt:lpwstr>
  </property>
  <property fmtid="{D5CDD505-2E9C-101B-9397-08002B2CF9AE}" pid="3" name="MediaServiceImageTags">
    <vt:lpwstr/>
  </property>
</Properties>
</file>