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58" r:id="rId9"/>
    <p:sldId id="261" r:id="rId10"/>
    <p:sldId id="262" r:id="rId11"/>
    <p:sldId id="266" r:id="rId12"/>
    <p:sldId id="268" r:id="rId13"/>
    <p:sldId id="269" r:id="rId14"/>
    <p:sldId id="271" r:id="rId15"/>
    <p:sldId id="272" r:id="rId16"/>
    <p:sldId id="273" r:id="rId17"/>
    <p:sldId id="275" r:id="rId18"/>
    <p:sldId id="274"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ECA072-6055-0DEF-9396-97F0BA361DE7}" name="COENEN Simon" initials="CS" userId="S::SCO@fanc.be::9148e752-706e-47b7-9f44-bc1547ad75ff" providerId="AD"/>
  <p188:author id="{CABFEA89-243B-FCA2-75D7-807160819FE3}" name="Sanda Irina Georgiana" initials="IS" userId="S::irina.georgiana.sanda@sckcen.be::cb2fcc07-13c2-4e88-b968-60516d7d4836" providerId="AD"/>
  <p188:author id="{541996A3-3A5E-6CEE-BC52-CE756A69C817}" name="MRAD DALI Walid" initials="WM" userId="S::WM@FANC.BE::729336c9-88ce-402e-9247-f4b5313807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099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C57F1E-B7C9-6496-8743-93567CAB5FFA}"/>
              </a:ext>
            </a:extLst>
          </p:cNvPr>
          <p:cNvPicPr>
            <a:picLocks noChangeAspect="1"/>
          </p:cNvPicPr>
          <p:nvPr/>
        </p:nvPicPr>
        <p:blipFill>
          <a:blip r:embed="rId2" cstate="print">
            <a:extLst>
              <a:ext uri="{28A0092B-C50C-407E-A947-70E740481C1C}">
                <a14:useLocalDpi xmlns:a14="http://schemas.microsoft.com/office/drawing/2010/main" val="0"/>
              </a:ext>
            </a:extLst>
          </a:blip>
          <a:srcRect l="21325" r="21328" b="-1"/>
          <a:stretch/>
        </p:blipFill>
        <p:spPr bwMode="auto">
          <a:xfrm>
            <a:off x="576244" y="650494"/>
            <a:ext cx="5628018" cy="5324142"/>
          </a:xfrm>
          <a:prstGeom prst="rect">
            <a:avLst/>
          </a:prstGeom>
          <a:noFill/>
        </p:spPr>
      </p:pic>
      <p:sp>
        <p:nvSpPr>
          <p:cNvPr id="61" name="Rectangle 6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74E46-87EC-DC85-0C27-B24379336126}"/>
              </a:ext>
            </a:extLst>
          </p:cNvPr>
          <p:cNvSpPr txBox="1"/>
          <p:nvPr/>
        </p:nvSpPr>
        <p:spPr>
          <a:xfrm>
            <a:off x="6567354" y="1972345"/>
            <a:ext cx="5266137" cy="3434183"/>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000" dirty="0"/>
              <a:t>For an advanced non-water cooled SMR, finding the optimal design solutions that meets the 3S requirements is essential but also challenging since most requirements and  standards are focused on water-cooled designs.</a:t>
            </a:r>
          </a:p>
          <a:p>
            <a:pPr marL="342900" indent="-342900">
              <a:lnSpc>
                <a:spcPct val="90000"/>
              </a:lnSpc>
              <a:spcAft>
                <a:spcPts val="600"/>
              </a:spcAft>
              <a:buFont typeface="Arial" panose="020B0604020202020204" pitchFamily="34" charset="0"/>
              <a:buChar char="•"/>
            </a:pPr>
            <a:r>
              <a:rPr lang="en-US" sz="2000" dirty="0"/>
              <a:t>The interpretation and integration of 3S requirements must start early and, be discussed with the regulatory body early in the design phase of new advanced technologies.</a:t>
            </a:r>
          </a:p>
        </p:txBody>
      </p:sp>
      <p:sp>
        <p:nvSpPr>
          <p:cNvPr id="57" name="Rectangle 5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648391" y="947668"/>
            <a:ext cx="10375441" cy="4976054"/>
          </a:xfrm>
          <a:prstGeom prst="rect">
            <a:avLst/>
          </a:prstGeom>
        </p:spPr>
        <p:txBody>
          <a:bodyPr vert="horz" lIns="91440" tIns="45720" rIns="91440" bIns="45720" rtlCol="0" anchor="ctr">
            <a:normAutofit/>
          </a:bodyPr>
          <a:lstStyle/>
          <a:p>
            <a:pPr>
              <a:lnSpc>
                <a:spcPct val="90000"/>
              </a:lnSpc>
              <a:spcAft>
                <a:spcPts val="600"/>
              </a:spcAft>
            </a:pPr>
            <a:endParaRPr lang="en-US" sz="2000" dirty="0"/>
          </a:p>
        </p:txBody>
      </p:sp>
    </p:spTree>
    <p:extLst>
      <p:ext uri="{BB962C8B-B14F-4D97-AF65-F5344CB8AC3E}">
        <p14:creationId xmlns:p14="http://schemas.microsoft.com/office/powerpoint/2010/main" val="136225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754408" y="631132"/>
            <a:ext cx="10375441" cy="4961285"/>
          </a:xfrm>
          <a:prstGeom prst="rect">
            <a:avLst/>
          </a:prstGeom>
        </p:spPr>
        <p:txBody>
          <a:bodyPr vert="horz" lIns="91440" tIns="45720" rIns="91440" bIns="45720" rtlCol="0" anchor="ctr">
            <a:normAutofit/>
          </a:bodyPr>
          <a:lstStyle/>
          <a:p>
            <a:pPr>
              <a:lnSpc>
                <a:spcPct val="90000"/>
              </a:lnSpc>
              <a:spcAft>
                <a:spcPts val="600"/>
              </a:spcAft>
            </a:pPr>
            <a:endParaRPr lang="en-US" sz="2200" dirty="0"/>
          </a:p>
          <a:p>
            <a:pPr marL="342900" indent="-342900">
              <a:lnSpc>
                <a:spcPct val="90000"/>
              </a:lnSpc>
              <a:spcAft>
                <a:spcPts val="600"/>
              </a:spcAft>
              <a:buFont typeface="Arial" panose="020B0604020202020204" pitchFamily="34" charset="0"/>
              <a:buChar char="•"/>
            </a:pPr>
            <a:r>
              <a:rPr lang="en-US" sz="2000" dirty="0"/>
              <a:t>SCK CEN and the Belgian regulatory body have experience in interacting, through pre-licensing, on the implementation of 3S in the design of MYRRHA Lead-bismuth cooled Accelerator Driven System developed by SCK CEN.</a:t>
            </a:r>
          </a:p>
          <a:p>
            <a:pPr marL="342900" indent="-342900">
              <a:lnSpc>
                <a:spcPct val="90000"/>
              </a:lnSpc>
              <a:spcAft>
                <a:spcPts val="600"/>
              </a:spcAft>
              <a:buFont typeface="Arial" panose="020B0604020202020204" pitchFamily="34" charset="0"/>
              <a:buChar char="•"/>
            </a:pPr>
            <a:r>
              <a:rPr lang="en-US" sz="2000" dirty="0"/>
              <a:t>Challenges of  early integration of 3S in the design on an SMR-LFR are:</a:t>
            </a:r>
          </a:p>
          <a:p>
            <a:pPr>
              <a:lnSpc>
                <a:spcPct val="90000"/>
              </a:lnSpc>
              <a:spcAft>
                <a:spcPts val="600"/>
              </a:spcAft>
            </a:pPr>
            <a:endParaRPr lang="en-US" sz="2000" dirty="0"/>
          </a:p>
          <a:p>
            <a:pPr marL="800100" lvl="1" indent="-342900">
              <a:lnSpc>
                <a:spcPct val="90000"/>
              </a:lnSpc>
              <a:spcAft>
                <a:spcPts val="600"/>
              </a:spcAft>
              <a:buFont typeface="Arial" panose="020B0604020202020204" pitchFamily="34" charset="0"/>
              <a:buChar char="•"/>
            </a:pPr>
            <a:r>
              <a:rPr lang="en-US" sz="2000" dirty="0"/>
              <a:t>Interpreting the existing requirements to address the specificities of an advanced SMR-LFR technology;</a:t>
            </a:r>
          </a:p>
          <a:p>
            <a:pPr marL="800100" lvl="1" indent="-342900">
              <a:lnSpc>
                <a:spcPct val="90000"/>
              </a:lnSpc>
              <a:spcAft>
                <a:spcPts val="600"/>
              </a:spcAft>
              <a:buFont typeface="Arial" panose="020B0604020202020204" pitchFamily="34" charset="0"/>
              <a:buChar char="•"/>
            </a:pPr>
            <a:r>
              <a:rPr lang="en-US" sz="2000" dirty="0"/>
              <a:t>Keeping up with the extensive international work to update the existing standards and develop new SMR standards; </a:t>
            </a:r>
          </a:p>
          <a:p>
            <a:pPr marL="800100" lvl="1" indent="-342900">
              <a:lnSpc>
                <a:spcPct val="90000"/>
              </a:lnSpc>
              <a:spcAft>
                <a:spcPts val="600"/>
              </a:spcAft>
              <a:buFont typeface="Arial" panose="020B0604020202020204" pitchFamily="34" charset="0"/>
              <a:buChar char="•"/>
            </a:pPr>
            <a:r>
              <a:rPr lang="en-US" sz="2000" dirty="0"/>
              <a:t>The need, if any,   to adapt the legal and regulatory framework to tackle the specificities of an advanced SMR technology;</a:t>
            </a:r>
          </a:p>
          <a:p>
            <a:pPr marL="800100" lvl="1" indent="-342900">
              <a:lnSpc>
                <a:spcPct val="90000"/>
              </a:lnSpc>
              <a:spcAft>
                <a:spcPts val="600"/>
              </a:spcAft>
              <a:buFont typeface="Arial" panose="020B0604020202020204" pitchFamily="34" charset="0"/>
              <a:buChar char="•"/>
            </a:pPr>
            <a:r>
              <a:rPr lang="en-US" sz="2000" dirty="0"/>
              <a:t>R&amp;D needed to comply with some of the 3S requirements;</a:t>
            </a:r>
          </a:p>
          <a:p>
            <a:pPr>
              <a:lnSpc>
                <a:spcPct val="90000"/>
              </a:lnSpc>
              <a:spcAft>
                <a:spcPts val="600"/>
              </a:spcAft>
            </a:pPr>
            <a:endParaRPr lang="en-US" sz="2000" dirty="0"/>
          </a:p>
        </p:txBody>
      </p:sp>
    </p:spTree>
    <p:extLst>
      <p:ext uri="{BB962C8B-B14F-4D97-AF65-F5344CB8AC3E}">
        <p14:creationId xmlns:p14="http://schemas.microsoft.com/office/powerpoint/2010/main" val="19308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648391" y="627430"/>
            <a:ext cx="10375441" cy="4898727"/>
          </a:xfrm>
          <a:prstGeom prst="rect">
            <a:avLst/>
          </a:prstGeom>
        </p:spPr>
        <p:txBody>
          <a:bodyPr vert="horz" lIns="91440" tIns="45720" rIns="91440" bIns="45720" rtlCol="0" anchor="ctr">
            <a:normAutofit/>
          </a:bodyPr>
          <a:lstStyle/>
          <a:p>
            <a:pPr>
              <a:lnSpc>
                <a:spcPct val="90000"/>
              </a:lnSpc>
              <a:spcAft>
                <a:spcPts val="600"/>
              </a:spcAft>
            </a:pPr>
            <a:endParaRPr lang="en-US" sz="2000" dirty="0"/>
          </a:p>
          <a:p>
            <a:pPr marL="342900" indent="-342900">
              <a:lnSpc>
                <a:spcPct val="90000"/>
              </a:lnSpc>
              <a:spcAft>
                <a:spcPts val="600"/>
              </a:spcAft>
              <a:buFont typeface="Arial" panose="020B0604020202020204" pitchFamily="34" charset="0"/>
              <a:buChar char="•"/>
            </a:pPr>
            <a:r>
              <a:rPr lang="en-US" sz="2000" dirty="0"/>
              <a:t>Challenges of  early integration of 3S in the design on an SMR-LFR are:</a:t>
            </a:r>
          </a:p>
          <a:p>
            <a:pPr>
              <a:lnSpc>
                <a:spcPct val="90000"/>
              </a:lnSpc>
              <a:spcAft>
                <a:spcPts val="600"/>
              </a:spcAft>
            </a:pPr>
            <a:endParaRPr lang="en-US" sz="2000" dirty="0"/>
          </a:p>
          <a:p>
            <a:pPr marL="800100" lvl="1" indent="-342900">
              <a:lnSpc>
                <a:spcPct val="90000"/>
              </a:lnSpc>
              <a:spcAft>
                <a:spcPts val="600"/>
              </a:spcAft>
              <a:buFont typeface="Arial" panose="020B0604020202020204" pitchFamily="34" charset="0"/>
              <a:buChar char="•"/>
            </a:pPr>
            <a:r>
              <a:rPr lang="en-US" sz="2000" dirty="0"/>
              <a:t>The digitalization of the I&amp;C systems and the possibility to remotely operate the reactors;</a:t>
            </a:r>
          </a:p>
          <a:p>
            <a:pPr marL="800100" lvl="1" indent="-342900">
              <a:lnSpc>
                <a:spcPct val="90000"/>
              </a:lnSpc>
              <a:spcAft>
                <a:spcPts val="600"/>
              </a:spcAft>
              <a:buFont typeface="Arial" panose="020B0604020202020204" pitchFamily="34" charset="0"/>
              <a:buChar char="•"/>
            </a:pPr>
            <a:r>
              <a:rPr lang="en-US" sz="2000" dirty="0"/>
              <a:t>Timely interaction with the international inspectorates, IAEA and EURATOM,  to address the safeguards requirements needed as an input in the design process; </a:t>
            </a:r>
          </a:p>
          <a:p>
            <a:pPr marL="800100" lvl="1" indent="-342900">
              <a:lnSpc>
                <a:spcPct val="90000"/>
              </a:lnSpc>
              <a:spcAft>
                <a:spcPts val="600"/>
              </a:spcAft>
              <a:buFont typeface="Arial" panose="020B0604020202020204" pitchFamily="34" charset="0"/>
              <a:buChar char="•"/>
            </a:pPr>
            <a:r>
              <a:rPr lang="en-US" sz="2000" dirty="0"/>
              <a:t>Working with complex interdisciplinary teams and the development of  the safety, security and safeguards cultures in the teams </a:t>
            </a:r>
          </a:p>
          <a:p>
            <a:pPr marL="800100" lvl="1" indent="-342900">
              <a:lnSpc>
                <a:spcPct val="90000"/>
              </a:lnSpc>
              <a:spcAft>
                <a:spcPts val="600"/>
              </a:spcAft>
              <a:buFont typeface="Arial" panose="020B0604020202020204" pitchFamily="34" charset="0"/>
              <a:buChar char="•"/>
            </a:pPr>
            <a:r>
              <a:rPr lang="en-US" sz="2000" dirty="0"/>
              <a:t>Promoting the importance of integrating all 3S requirements rather than focusing on individual areas of expertise;</a:t>
            </a:r>
          </a:p>
          <a:p>
            <a:pPr marL="800100" lvl="1" indent="-342900">
              <a:lnSpc>
                <a:spcPct val="90000"/>
              </a:lnSpc>
              <a:spcAft>
                <a:spcPts val="600"/>
              </a:spcAft>
              <a:buFont typeface="Arial" panose="020B0604020202020204" pitchFamily="34" charset="0"/>
              <a:buChar char="•"/>
            </a:pPr>
            <a:r>
              <a:rPr lang="en-US" sz="2000" dirty="0"/>
              <a:t>Managing the iteration and modification process in design that encompasses the 3S needs;</a:t>
            </a:r>
          </a:p>
          <a:p>
            <a:pPr marL="800100" lvl="1" indent="-342900">
              <a:lnSpc>
                <a:spcPct val="90000"/>
              </a:lnSpc>
              <a:spcAft>
                <a:spcPts val="600"/>
              </a:spcAft>
              <a:buFont typeface="Arial" panose="020B0604020202020204" pitchFamily="34" charset="0"/>
              <a:buChar char="•"/>
            </a:pPr>
            <a:r>
              <a:rPr lang="en-US" sz="2000" dirty="0"/>
              <a:t>Reaching out to new non-traditional stakeholders who are not always aware of the rules and concepts governing the nuclear industry.</a:t>
            </a:r>
          </a:p>
          <a:p>
            <a:pPr>
              <a:lnSpc>
                <a:spcPct val="90000"/>
              </a:lnSpc>
              <a:spcAft>
                <a:spcPts val="600"/>
              </a:spcAft>
            </a:pP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394627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648391" y="914400"/>
            <a:ext cx="10306577" cy="4492487"/>
          </a:xfrm>
          <a:prstGeom prst="rect">
            <a:avLst/>
          </a:prstGeom>
        </p:spPr>
        <p:txBody>
          <a:bodyPr vert="horz" lIns="91440" tIns="45720" rIns="91440" bIns="45720" rtlCol="0" anchor="ctr">
            <a:normAutofit fontScale="92500" lnSpcReduction="20000"/>
          </a:bodyPr>
          <a:lstStyle/>
          <a:p>
            <a:pPr>
              <a:lnSpc>
                <a:spcPct val="90000"/>
              </a:lnSpc>
              <a:spcAft>
                <a:spcPts val="600"/>
              </a:spcAft>
            </a:pPr>
            <a:endParaRPr lang="en-US" sz="2200" dirty="0"/>
          </a:p>
          <a:p>
            <a:pPr marL="800100" lvl="1" indent="-342900">
              <a:lnSpc>
                <a:spcPct val="90000"/>
              </a:lnSpc>
              <a:spcAft>
                <a:spcPts val="600"/>
              </a:spcAft>
              <a:buFont typeface="Arial" panose="020B0604020202020204" pitchFamily="34" charset="0"/>
              <a:buChar char="•"/>
            </a:pPr>
            <a:r>
              <a:rPr lang="en-GB" sz="2200" dirty="0"/>
              <a:t>Benefits of an early integration of 3S in the design on an SMR-LFR are</a:t>
            </a:r>
            <a:r>
              <a:rPr lang="en-US" sz="2200" dirty="0"/>
              <a:t>:</a:t>
            </a:r>
          </a:p>
          <a:p>
            <a:pPr lvl="1">
              <a:lnSpc>
                <a:spcPct val="90000"/>
              </a:lnSpc>
              <a:spcAft>
                <a:spcPts val="600"/>
              </a:spcAft>
            </a:pPr>
            <a:endParaRPr lang="en-US" sz="2200" dirty="0"/>
          </a:p>
          <a:p>
            <a:pPr marL="1257300" lvl="2" indent="-342900">
              <a:lnSpc>
                <a:spcPct val="90000"/>
              </a:lnSpc>
              <a:spcAft>
                <a:spcPts val="600"/>
              </a:spcAft>
              <a:buFont typeface="Arial" panose="020B0604020202020204" pitchFamily="34" charset="0"/>
              <a:buChar char="•"/>
            </a:pPr>
            <a:r>
              <a:rPr lang="en-US" sz="2200" dirty="0"/>
              <a:t>Optimizing the position, the orientation and the layout of the reactor facility on the nuclear site considering simultaneously the 3S requirements/concerns e.g. the safety and security stand-off distances and acquisition/diversion pathways. Safeguards associated reflexions are considered at an early stage;</a:t>
            </a:r>
          </a:p>
          <a:p>
            <a:pPr marL="1257300" lvl="2" indent="-342900">
              <a:lnSpc>
                <a:spcPct val="90000"/>
              </a:lnSpc>
              <a:spcAft>
                <a:spcPts val="600"/>
              </a:spcAft>
              <a:buFont typeface="Arial" panose="020B0604020202020204" pitchFamily="34" charset="0"/>
              <a:buChar char="•"/>
            </a:pPr>
            <a:r>
              <a:rPr lang="en-US" sz="2200" dirty="0"/>
              <a:t>The ability to establish the optimal material workflows; </a:t>
            </a:r>
          </a:p>
          <a:p>
            <a:pPr marL="1257300" lvl="2" indent="-342900">
              <a:lnSpc>
                <a:spcPct val="90000"/>
              </a:lnSpc>
              <a:spcAft>
                <a:spcPts val="600"/>
              </a:spcAft>
              <a:buFont typeface="Arial" panose="020B0604020202020204" pitchFamily="34" charset="0"/>
              <a:buChar char="•"/>
            </a:pPr>
            <a:r>
              <a:rPr lang="en-US" sz="2200" dirty="0"/>
              <a:t>For reactors constructed on existing sites, the ability to position the installation such that fulfilment of the 3S requirements of all other installations on the site are not impacted;</a:t>
            </a:r>
          </a:p>
          <a:p>
            <a:pPr marL="1257300" lvl="2" indent="-342900">
              <a:lnSpc>
                <a:spcPct val="90000"/>
              </a:lnSpc>
              <a:spcAft>
                <a:spcPts val="600"/>
              </a:spcAft>
              <a:buFont typeface="Arial" panose="020B0604020202020204" pitchFamily="34" charset="0"/>
              <a:buChar char="•"/>
            </a:pPr>
            <a:r>
              <a:rPr lang="en-US" sz="2200" dirty="0"/>
              <a:t>Identifying early any areas that might require R&amp;D to validate technical solutions e.g. for safeguards instruments ability to operating in opaque coolant and consideration of new sabotage scenarios and accidental conditions.</a:t>
            </a:r>
          </a:p>
          <a:p>
            <a:pPr marL="1257300" lvl="2" indent="-342900">
              <a:lnSpc>
                <a:spcPct val="90000"/>
              </a:lnSpc>
              <a:spcAft>
                <a:spcPts val="600"/>
              </a:spcAft>
              <a:buFont typeface="Arial" panose="020B0604020202020204" pitchFamily="34" charset="0"/>
              <a:buChar char="•"/>
            </a:pPr>
            <a:r>
              <a:rPr lang="en-US" sz="2200" dirty="0"/>
              <a:t>Selecting the optimal routing of support systems (the shortest distance with the minimal number of bends and wall penetrations) considering safety requirements as well as security constraints;</a:t>
            </a:r>
          </a:p>
          <a:p>
            <a:pPr>
              <a:lnSpc>
                <a:spcPct val="90000"/>
              </a:lnSpc>
              <a:spcAft>
                <a:spcPts val="600"/>
              </a:spcAft>
            </a:pP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321986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579527" y="860367"/>
            <a:ext cx="10375441" cy="5295204"/>
          </a:xfrm>
          <a:prstGeom prst="rect">
            <a:avLst/>
          </a:prstGeom>
        </p:spPr>
        <p:txBody>
          <a:bodyPr vert="horz" lIns="91440" tIns="45720" rIns="91440" bIns="45720" rtlCol="0" anchor="ctr">
            <a:normAutofit fontScale="70000" lnSpcReduction="20000"/>
          </a:bodyPr>
          <a:lstStyle/>
          <a:p>
            <a:pPr marL="800100" lvl="1" indent="-342900">
              <a:spcAft>
                <a:spcPts val="600"/>
              </a:spcAft>
              <a:buFont typeface="Arial" panose="020B0604020202020204" pitchFamily="34" charset="0"/>
              <a:buChar char="•"/>
            </a:pPr>
            <a:endParaRPr lang="en-US" sz="2900" dirty="0"/>
          </a:p>
          <a:p>
            <a:pPr marL="800100" lvl="1" indent="-342900">
              <a:spcAft>
                <a:spcPts val="600"/>
              </a:spcAft>
              <a:buFont typeface="Arial" panose="020B0604020202020204" pitchFamily="34" charset="0"/>
              <a:buChar char="•"/>
            </a:pPr>
            <a:r>
              <a:rPr lang="en-GB" sz="2900" dirty="0"/>
              <a:t>Benefits of an early integration of 3S in the design on an SMR-LFR are</a:t>
            </a:r>
            <a:r>
              <a:rPr lang="en-US" sz="2900" dirty="0"/>
              <a:t>:</a:t>
            </a:r>
          </a:p>
          <a:p>
            <a:pPr lvl="2">
              <a:lnSpc>
                <a:spcPct val="90000"/>
              </a:lnSpc>
              <a:spcAft>
                <a:spcPts val="600"/>
              </a:spcAft>
            </a:pPr>
            <a:endParaRPr lang="en-US" sz="2900" dirty="0"/>
          </a:p>
          <a:p>
            <a:pPr marL="1257300" lvl="2" indent="-342900">
              <a:lnSpc>
                <a:spcPct val="90000"/>
              </a:lnSpc>
              <a:spcAft>
                <a:spcPts val="600"/>
              </a:spcAft>
              <a:buFont typeface="Arial" panose="020B0604020202020204" pitchFamily="34" charset="0"/>
              <a:buChar char="•"/>
            </a:pPr>
            <a:r>
              <a:rPr lang="en-US" sz="2900" dirty="0"/>
              <a:t>Foreseeing the adequate space in the design for the necessary security and safeguards equipment in the reactor building and in and around the fuel manipulation areas;</a:t>
            </a:r>
          </a:p>
          <a:p>
            <a:pPr marL="1257300" lvl="2" indent="-342900">
              <a:lnSpc>
                <a:spcPct val="90000"/>
              </a:lnSpc>
              <a:spcAft>
                <a:spcPts val="600"/>
              </a:spcAft>
              <a:buFont typeface="Arial" panose="020B0604020202020204" pitchFamily="34" charset="0"/>
              <a:buChar char="•"/>
            </a:pPr>
            <a:r>
              <a:rPr lang="en-US" sz="2900" dirty="0"/>
              <a:t>Defining the operational and maintenance periods of the reactor according to the needs for safety and security controls and inspections, and safeguards surveillance activities;</a:t>
            </a:r>
          </a:p>
          <a:p>
            <a:pPr marL="1257300" lvl="2" indent="-342900">
              <a:lnSpc>
                <a:spcPct val="90000"/>
              </a:lnSpc>
              <a:spcAft>
                <a:spcPts val="600"/>
              </a:spcAft>
              <a:buFont typeface="Arial" panose="020B0604020202020204" pitchFamily="34" charset="0"/>
              <a:buChar char="•"/>
            </a:pPr>
            <a:r>
              <a:rPr lang="en-US" sz="2900" dirty="0"/>
              <a:t>Designing the radiation protections zones in sync with the security zoning to optimize space.</a:t>
            </a:r>
          </a:p>
          <a:p>
            <a:pPr marL="1257300" lvl="2" indent="-342900">
              <a:lnSpc>
                <a:spcPct val="90000"/>
              </a:lnSpc>
              <a:spcAft>
                <a:spcPts val="600"/>
              </a:spcAft>
              <a:buFont typeface="Arial" panose="020B0604020202020204" pitchFamily="34" charset="0"/>
              <a:buChar char="•"/>
            </a:pPr>
            <a:r>
              <a:rPr lang="en-US" sz="2900" dirty="0"/>
              <a:t>Designing dedicated areas for safeguards activities considering together the type and frequency of inspections and safety, security and radiation protection requirements. </a:t>
            </a:r>
          </a:p>
          <a:p>
            <a:pPr marL="1257300" lvl="2" indent="-342900">
              <a:lnSpc>
                <a:spcPct val="90000"/>
              </a:lnSpc>
              <a:spcAft>
                <a:spcPts val="600"/>
              </a:spcAft>
              <a:buFont typeface="Arial" panose="020B0604020202020204" pitchFamily="34" charset="0"/>
              <a:buChar char="•"/>
            </a:pPr>
            <a:r>
              <a:rPr lang="en-US" sz="2900" dirty="0"/>
              <a:t>Designing ways of accessing all areas that might need to be inspected by safeguards;</a:t>
            </a:r>
          </a:p>
          <a:p>
            <a:pPr marL="1257300" lvl="2" indent="-342900">
              <a:lnSpc>
                <a:spcPct val="90000"/>
              </a:lnSpc>
              <a:spcAft>
                <a:spcPts val="600"/>
              </a:spcAft>
              <a:buFont typeface="Arial" panose="020B0604020202020204" pitchFamily="34" charset="0"/>
              <a:buChar char="•"/>
            </a:pPr>
            <a:r>
              <a:rPr lang="en-US" sz="2900" dirty="0"/>
              <a:t>Optimizing the design of dedicated security areas for the control of access and deliveries.</a:t>
            </a:r>
          </a:p>
          <a:p>
            <a:pPr marL="1257300" lvl="2" indent="-342900">
              <a:lnSpc>
                <a:spcPct val="90000"/>
              </a:lnSpc>
              <a:spcAft>
                <a:spcPts val="600"/>
              </a:spcAft>
              <a:buFont typeface="Arial" panose="020B0604020202020204" pitchFamily="34" charset="0"/>
              <a:buChar char="•"/>
            </a:pPr>
            <a:r>
              <a:rPr lang="en-US" sz="2900" dirty="0"/>
              <a:t>Designing the electrical power supply system considering the UPS needs for security and safeguards equipment;</a:t>
            </a:r>
          </a:p>
          <a:p>
            <a:pPr marL="1257300" lvl="2" indent="-342900">
              <a:lnSpc>
                <a:spcPct val="90000"/>
              </a:lnSpc>
              <a:spcAft>
                <a:spcPts val="600"/>
              </a:spcAft>
              <a:buFont typeface="Arial" panose="020B0604020202020204" pitchFamily="34" charset="0"/>
              <a:buChar char="•"/>
            </a:pPr>
            <a:r>
              <a:rPr lang="en-US" sz="2900" dirty="0"/>
              <a:t>Fostering the safety, security and safeguards cultures in the project and encourage a holistic approach to the design.</a:t>
            </a:r>
          </a:p>
          <a:p>
            <a:pPr marL="800100" lvl="1" indent="-342900">
              <a:lnSpc>
                <a:spcPct val="90000"/>
              </a:lnSpc>
              <a:spcAft>
                <a:spcPts val="600"/>
              </a:spcAft>
              <a:buFont typeface="Arial" panose="020B0604020202020204" pitchFamily="34" charset="0"/>
              <a:buChar char="•"/>
            </a:pPr>
            <a:endParaRPr lang="en-US" sz="2200" dirty="0"/>
          </a:p>
          <a:p>
            <a:pPr>
              <a:lnSpc>
                <a:spcPct val="90000"/>
              </a:lnSpc>
              <a:spcAft>
                <a:spcPts val="600"/>
              </a:spcAft>
            </a:pP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336066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3510D-3684-145B-1B38-7C37A5B62314}"/>
              </a:ext>
            </a:extLst>
          </p:cNvPr>
          <p:cNvSpPr>
            <a:spLocks noGrp="1"/>
          </p:cNvSpPr>
          <p:nvPr>
            <p:ph type="title"/>
          </p:nvPr>
        </p:nvSpPr>
        <p:spPr>
          <a:xfrm>
            <a:off x="1076855" y="2215268"/>
            <a:ext cx="5513312" cy="2736965"/>
          </a:xfrm>
        </p:spPr>
        <p:txBody>
          <a:bodyPr vert="horz" lIns="91440" tIns="45720" rIns="91440" bIns="45720" rtlCol="0" anchor="t">
            <a:normAutofit/>
          </a:bodyPr>
          <a:lstStyle/>
          <a:p>
            <a:r>
              <a:rPr lang="en-US" sz="4600" b="1" dirty="0">
                <a:latin typeface="+mj-lt"/>
                <a:cs typeface="+mj-cs"/>
              </a:rPr>
              <a:t>The Belgian pre-licensing process for an advanced SMR</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A128988D-C150-F74A-7D25-4FD2EBC459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14162" y="753036"/>
            <a:ext cx="4324849" cy="1989431"/>
          </a:xfrm>
          <a:prstGeom prst="rect">
            <a:avLst/>
          </a:prstGeom>
        </p:spPr>
      </p:pic>
      <p:sp>
        <p:nvSpPr>
          <p:cNvPr id="7" name="Rectangle 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FE2C42-5726-5145-D82F-51D9C107F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67022" y="4160012"/>
            <a:ext cx="3252769" cy="1171746"/>
          </a:xfrm>
          <a:prstGeom prst="rect">
            <a:avLst/>
          </a:prstGeom>
          <a:solidFill>
            <a:schemeClr val="tx2">
              <a:lumMod val="75000"/>
            </a:schemeClr>
          </a:solidFill>
        </p:spPr>
      </p:pic>
    </p:spTree>
    <p:extLst>
      <p:ext uri="{BB962C8B-B14F-4D97-AF65-F5344CB8AC3E}">
        <p14:creationId xmlns:p14="http://schemas.microsoft.com/office/powerpoint/2010/main" val="31024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579527" y="767299"/>
            <a:ext cx="10375441" cy="4599831"/>
          </a:xfrm>
          <a:prstGeom prst="rect">
            <a:avLst/>
          </a:prstGeom>
        </p:spPr>
        <p:txBody>
          <a:bodyPr vert="horz" lIns="91440" tIns="45720" rIns="91440" bIns="45720" rtlCol="0" anchor="ctr">
            <a:normAutofit lnSpcReduction="10000"/>
          </a:bodyPr>
          <a:lstStyle/>
          <a:p>
            <a:pPr marL="800100" lvl="1" indent="-342900">
              <a:spcAft>
                <a:spcPts val="600"/>
              </a:spcAft>
              <a:buFont typeface="Arial" panose="020B0604020202020204" pitchFamily="34" charset="0"/>
              <a:buChar char="•"/>
            </a:pPr>
            <a:endParaRPr lang="en-US" sz="2900" dirty="0"/>
          </a:p>
          <a:p>
            <a:pPr marL="800100" lvl="1" indent="-342900">
              <a:spcAft>
                <a:spcPts val="600"/>
              </a:spcAft>
              <a:buFont typeface="Arial" panose="020B0604020202020204" pitchFamily="34" charset="0"/>
              <a:buChar char="•"/>
            </a:pPr>
            <a:r>
              <a:rPr lang="en-US" sz="2200" dirty="0"/>
              <a:t>SCK CEN, as a major </a:t>
            </a:r>
            <a:r>
              <a:rPr lang="en-US" sz="2200" dirty="0" err="1"/>
              <a:t>centre</a:t>
            </a:r>
            <a:r>
              <a:rPr lang="en-US" sz="2200" dirty="0"/>
              <a:t> of excellence of HLM technology, will develop and construct a lead cooled fast Technology Demonstrator in support for lead cooled fast SMR’s (SMR-LFR) in collaboration with an international consortium with relevant knowledge in reactor design and specific experience in SMR-LFR;</a:t>
            </a:r>
          </a:p>
          <a:p>
            <a:pPr marL="800100" lvl="1" indent="-342900">
              <a:spcAft>
                <a:spcPts val="600"/>
              </a:spcAft>
              <a:buFont typeface="Arial" panose="020B0604020202020204" pitchFamily="34" charset="0"/>
              <a:buChar char="•"/>
            </a:pPr>
            <a:r>
              <a:rPr lang="en-US" sz="2200" dirty="0"/>
              <a:t>The MYRRHA reactor programme with its associated R&amp;D and pre-licensing experience can support the development of SMR;</a:t>
            </a:r>
          </a:p>
          <a:p>
            <a:pPr marL="800100" lvl="1" indent="-342900">
              <a:spcAft>
                <a:spcPts val="600"/>
              </a:spcAft>
              <a:buFont typeface="Arial" panose="020B0604020202020204" pitchFamily="34" charset="0"/>
              <a:buChar char="•"/>
            </a:pPr>
            <a:r>
              <a:rPr lang="en-US" sz="2200" dirty="0"/>
              <a:t> The strategy for the development of the concept design of the demonstrator is to integrate the 3S requirements from the start of the design process;</a:t>
            </a:r>
          </a:p>
          <a:p>
            <a:pPr marL="800100" lvl="1" indent="-342900">
              <a:spcAft>
                <a:spcPts val="600"/>
              </a:spcAft>
              <a:buFont typeface="Arial" panose="020B0604020202020204" pitchFamily="34" charset="0"/>
              <a:buChar char="•"/>
            </a:pPr>
            <a:r>
              <a:rPr lang="en-US" sz="2200" dirty="0"/>
              <a:t>During pre-licensing we will define:</a:t>
            </a:r>
          </a:p>
          <a:p>
            <a:pPr marL="1257300" lvl="2" indent="-342900">
              <a:spcAft>
                <a:spcPts val="600"/>
              </a:spcAft>
              <a:buFont typeface="Arial" panose="020B0604020202020204" pitchFamily="34" charset="0"/>
              <a:buChar char="•"/>
            </a:pPr>
            <a:r>
              <a:rPr lang="en-US" sz="2200" dirty="0"/>
              <a:t>the requirements and standards to be applied to the design</a:t>
            </a:r>
          </a:p>
          <a:p>
            <a:pPr marL="1257300" lvl="2" indent="-342900">
              <a:spcAft>
                <a:spcPts val="600"/>
              </a:spcAft>
              <a:buFont typeface="Arial" panose="020B0604020202020204" pitchFamily="34" charset="0"/>
              <a:buChar char="•"/>
            </a:pPr>
            <a:r>
              <a:rPr lang="en-US" sz="2200" dirty="0"/>
              <a:t>the key areas of R&amp;D that need to be addressed.</a:t>
            </a:r>
          </a:p>
          <a:p>
            <a:pPr>
              <a:lnSpc>
                <a:spcPct val="90000"/>
              </a:lnSpc>
              <a:spcAft>
                <a:spcPts val="600"/>
              </a:spcAft>
            </a:pP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362287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579527" y="767299"/>
            <a:ext cx="10375441" cy="4599831"/>
          </a:xfrm>
          <a:prstGeom prst="rect">
            <a:avLst/>
          </a:prstGeom>
        </p:spPr>
        <p:txBody>
          <a:bodyPr vert="horz" lIns="91440" tIns="45720" rIns="91440" bIns="45720" rtlCol="0" anchor="ctr">
            <a:normAutofit/>
          </a:bodyPr>
          <a:lstStyle/>
          <a:p>
            <a:pPr marL="800100" lvl="1" indent="-342900">
              <a:spcAft>
                <a:spcPts val="600"/>
              </a:spcAft>
              <a:buFont typeface="Arial" panose="020B0604020202020204" pitchFamily="34" charset="0"/>
              <a:buChar char="•"/>
            </a:pPr>
            <a:endParaRPr lang="en-US" sz="2900" dirty="0"/>
          </a:p>
          <a:p>
            <a:pPr marL="800100" lvl="1" indent="-342900">
              <a:spcAft>
                <a:spcPts val="600"/>
              </a:spcAft>
              <a:buFont typeface="Arial" panose="020B0604020202020204" pitchFamily="34" charset="0"/>
              <a:buChar char="•"/>
            </a:pPr>
            <a:r>
              <a:rPr lang="en-US" sz="2000" dirty="0"/>
              <a:t>During the pre-licensing process periodic interactions between the operator and the regulator will ensure a common understanding of the results obtained and asses the progress made;</a:t>
            </a:r>
          </a:p>
          <a:p>
            <a:pPr marL="800100" lvl="1" indent="-342900">
              <a:spcAft>
                <a:spcPts val="600"/>
              </a:spcAft>
              <a:buFont typeface="Arial" panose="020B0604020202020204" pitchFamily="34" charset="0"/>
              <a:buChar char="•"/>
            </a:pPr>
            <a:r>
              <a:rPr lang="en-US" sz="2000" dirty="0"/>
              <a:t>The regulatory body defines the expected format and content of the pre-licensing deliverables in consultation with the applicant;</a:t>
            </a:r>
          </a:p>
          <a:p>
            <a:pPr marL="800100" lvl="1" indent="-342900">
              <a:spcAft>
                <a:spcPts val="600"/>
              </a:spcAft>
              <a:buFont typeface="Arial" panose="020B0604020202020204" pitchFamily="34" charset="0"/>
              <a:buChar char="•"/>
            </a:pPr>
            <a:r>
              <a:rPr lang="en-US" sz="2000" dirty="0"/>
              <a:t>The process ends with a report from the regulatory body indicating the degree to which the concept design meets the 3S framework and potential areas where further work is needed;</a:t>
            </a:r>
          </a:p>
          <a:p>
            <a:pPr marL="800100" lvl="1" indent="-342900">
              <a:spcAft>
                <a:spcPts val="600"/>
              </a:spcAft>
              <a:buFont typeface="Arial" panose="020B0604020202020204" pitchFamily="34" charset="0"/>
              <a:buChar char="•"/>
            </a:pPr>
            <a:r>
              <a:rPr lang="en-US" sz="2000" dirty="0"/>
              <a:t>Any opinions provided by the regulatory body during the pre-licensing does not constitute a guarantee for future licensing of the facility.</a:t>
            </a:r>
          </a:p>
          <a:p>
            <a:pPr>
              <a:lnSpc>
                <a:spcPct val="90000"/>
              </a:lnSpc>
              <a:spcAft>
                <a:spcPts val="600"/>
              </a:spcAft>
            </a:pPr>
            <a:endParaRPr lang="en-US" sz="2000" dirty="0"/>
          </a:p>
        </p:txBody>
      </p:sp>
    </p:spTree>
    <p:extLst>
      <p:ext uri="{BB962C8B-B14F-4D97-AF65-F5344CB8AC3E}">
        <p14:creationId xmlns:p14="http://schemas.microsoft.com/office/powerpoint/2010/main" val="328238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3510D-3684-145B-1B38-7C37A5B62314}"/>
              </a:ext>
            </a:extLst>
          </p:cNvPr>
          <p:cNvSpPr>
            <a:spLocks noGrp="1"/>
          </p:cNvSpPr>
          <p:nvPr>
            <p:ph type="title"/>
          </p:nvPr>
        </p:nvSpPr>
        <p:spPr>
          <a:xfrm>
            <a:off x="1076855" y="2215268"/>
            <a:ext cx="5513312" cy="2736965"/>
          </a:xfrm>
        </p:spPr>
        <p:txBody>
          <a:bodyPr vert="horz" lIns="91440" tIns="45720" rIns="91440" bIns="45720" rtlCol="0" anchor="t">
            <a:normAutofit/>
          </a:bodyPr>
          <a:lstStyle/>
          <a:p>
            <a:r>
              <a:rPr lang="en-US" sz="4600" b="1" dirty="0">
                <a:latin typeface="+mj-lt"/>
                <a:cs typeface="+mj-cs"/>
              </a:rPr>
              <a:t>Conclusions</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A128988D-C150-F74A-7D25-4FD2EBC459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14162" y="753036"/>
            <a:ext cx="4324849" cy="1989431"/>
          </a:xfrm>
          <a:prstGeom prst="rect">
            <a:avLst/>
          </a:prstGeom>
        </p:spPr>
      </p:pic>
      <p:sp>
        <p:nvSpPr>
          <p:cNvPr id="7" name="Rectangle 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FE2C42-5726-5145-D82F-51D9C107F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67023" y="4160012"/>
            <a:ext cx="3160004" cy="1138329"/>
          </a:xfrm>
          <a:prstGeom prst="rect">
            <a:avLst/>
          </a:prstGeom>
          <a:solidFill>
            <a:schemeClr val="tx2">
              <a:lumMod val="75000"/>
            </a:schemeClr>
          </a:solidFill>
        </p:spPr>
      </p:pic>
    </p:spTree>
    <p:extLst>
      <p:ext uri="{BB962C8B-B14F-4D97-AF65-F5344CB8AC3E}">
        <p14:creationId xmlns:p14="http://schemas.microsoft.com/office/powerpoint/2010/main" val="319423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579527" y="767299"/>
            <a:ext cx="10375441" cy="4599831"/>
          </a:xfrm>
          <a:prstGeom prst="rect">
            <a:avLst/>
          </a:prstGeom>
        </p:spPr>
        <p:txBody>
          <a:bodyPr vert="horz" lIns="91440" tIns="45720" rIns="91440" bIns="45720" rtlCol="0" anchor="ctr">
            <a:normAutofit/>
          </a:bodyPr>
          <a:lstStyle/>
          <a:p>
            <a:pPr marL="800100" lvl="1" indent="-342900">
              <a:spcAft>
                <a:spcPts val="600"/>
              </a:spcAft>
              <a:buFont typeface="Arial" panose="020B0604020202020204" pitchFamily="34" charset="0"/>
              <a:buChar char="•"/>
            </a:pPr>
            <a:endParaRPr lang="en-US" sz="2900" dirty="0"/>
          </a:p>
          <a:p>
            <a:pPr marL="800100" lvl="1" indent="-342900">
              <a:spcAft>
                <a:spcPts val="600"/>
              </a:spcAft>
              <a:buFont typeface="Arial" panose="020B0604020202020204" pitchFamily="34" charset="0"/>
              <a:buChar char="•"/>
            </a:pPr>
            <a:r>
              <a:rPr lang="en-US" sz="2000" dirty="0"/>
              <a:t>The implementation of 3S in an early stage of an advanced SMR design is a challenging process but it has multiple benefits in reducing the number of design iterations and ensuring optimal solutions.</a:t>
            </a:r>
          </a:p>
          <a:p>
            <a:pPr marL="800100" lvl="1" indent="-342900">
              <a:spcAft>
                <a:spcPts val="600"/>
              </a:spcAft>
              <a:buFont typeface="Arial" panose="020B0604020202020204" pitchFamily="34" charset="0"/>
              <a:buChar char="•"/>
            </a:pPr>
            <a:r>
              <a:rPr lang="en-US" sz="2000" dirty="0"/>
              <a:t>To be able to adequately implement 3S requirements in the design of an advance SMR, early interactions with the IAEA and EURATOM have to be foreseen.  </a:t>
            </a:r>
          </a:p>
          <a:p>
            <a:pPr marL="800100" lvl="1" indent="-342900">
              <a:spcAft>
                <a:spcPts val="600"/>
              </a:spcAft>
              <a:buFont typeface="Arial" panose="020B0604020202020204" pitchFamily="34" charset="0"/>
              <a:buChar char="•"/>
            </a:pPr>
            <a:r>
              <a:rPr lang="en-US" sz="2000" dirty="0"/>
              <a:t>The 3S approach allows to identify early on, areas where future R&amp;D is necessary to comply with the national requirements and international obligations. </a:t>
            </a:r>
          </a:p>
          <a:p>
            <a:pPr marL="800100" lvl="1" indent="-342900">
              <a:spcAft>
                <a:spcPts val="600"/>
              </a:spcAft>
              <a:buFont typeface="Arial" panose="020B0604020202020204" pitchFamily="34" charset="0"/>
              <a:buChar char="•"/>
            </a:pPr>
            <a:r>
              <a:rPr lang="en-US" sz="2000" dirty="0"/>
              <a:t>The pre-licensing process is a good practice that supports the applicants in the interpretation and integration of 3S in the concept design.</a:t>
            </a:r>
          </a:p>
          <a:p>
            <a:pPr marL="800100" lvl="1" indent="-342900">
              <a:spcAft>
                <a:spcPts val="600"/>
              </a:spcAft>
              <a:buFont typeface="Arial" panose="020B0604020202020204" pitchFamily="34" charset="0"/>
              <a:buChar char="•"/>
            </a:pPr>
            <a:r>
              <a:rPr lang="en-US" sz="2000" dirty="0"/>
              <a:t> The pre-licensing is an opportunity to align views between the applicant and the regulatory body and to promote the safety, security and safeguards cultures  in the project. </a:t>
            </a:r>
          </a:p>
          <a:p>
            <a:pPr lvl="1">
              <a:spcAft>
                <a:spcPts val="600"/>
              </a:spcAft>
            </a:pPr>
            <a:endParaRPr lang="en-US" sz="2000" dirty="0"/>
          </a:p>
          <a:p>
            <a:pPr>
              <a:lnSpc>
                <a:spcPct val="90000"/>
              </a:lnSpc>
              <a:spcAft>
                <a:spcPts val="600"/>
              </a:spcAft>
            </a:pPr>
            <a:endParaRPr lang="en-US" sz="2000" dirty="0"/>
          </a:p>
        </p:txBody>
      </p:sp>
    </p:spTree>
    <p:extLst>
      <p:ext uri="{BB962C8B-B14F-4D97-AF65-F5344CB8AC3E}">
        <p14:creationId xmlns:p14="http://schemas.microsoft.com/office/powerpoint/2010/main" val="144246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3" name="Rectangle 5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135076" y="649583"/>
            <a:ext cx="4928291" cy="1431591"/>
          </a:xfrm>
        </p:spPr>
        <p:txBody>
          <a:bodyPr vert="horz" lIns="91440" tIns="45720" rIns="91440" bIns="45720" rtlCol="0" anchor="ctr">
            <a:noAutofit/>
          </a:bodyPr>
          <a:lstStyle/>
          <a:p>
            <a:pPr algn="l"/>
            <a:r>
              <a:rPr lang="en-US" sz="3200" b="1" dirty="0">
                <a:latin typeface="+mj-lt"/>
                <a:cs typeface="+mj-cs"/>
              </a:rPr>
              <a:t>3S APPROACH FOR ADVANCED SMR DESIGNS IN BELGIUM </a:t>
            </a: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607221" y="2495930"/>
            <a:ext cx="5864612" cy="3677123"/>
          </a:xfrm>
        </p:spPr>
        <p:txBody>
          <a:bodyPr vert="horz" lIns="91440" tIns="45720" rIns="91440" bIns="45720" rtlCol="0" anchor="ctr">
            <a:normAutofit/>
          </a:bodyPr>
          <a:lstStyle/>
          <a:p>
            <a:pPr algn="l"/>
            <a:r>
              <a:rPr lang="en-US" sz="1800" dirty="0">
                <a:latin typeface="+mn-lt"/>
                <a:cs typeface="+mn-cs"/>
              </a:rPr>
              <a:t>I.G. SANDA, Belgian Nuclear Research Center SCK CEN</a:t>
            </a:r>
          </a:p>
          <a:p>
            <a:pPr algn="l"/>
            <a:r>
              <a:rPr lang="en-US" sz="1800" dirty="0">
                <a:latin typeface="+mn-lt"/>
                <a:cs typeface="+mn-cs"/>
              </a:rPr>
              <a:t>F. VERMEERSCH, Belgian Nuclear Research Center SCK CEN</a:t>
            </a:r>
          </a:p>
          <a:p>
            <a:pPr algn="l"/>
            <a:r>
              <a:rPr lang="en-US" sz="1800" dirty="0">
                <a:latin typeface="+mn-lt"/>
                <a:cs typeface="+mn-cs"/>
              </a:rPr>
              <a:t>W. M'RAD DALI, Belgian Federal Agency for Nuclear Control</a:t>
            </a:r>
          </a:p>
          <a:p>
            <a:pPr indent="-228600" algn="l">
              <a:buFont typeface="Arial" panose="020B0604020202020204" pitchFamily="34" charset="0"/>
              <a:buChar char="•"/>
            </a:pPr>
            <a:endParaRPr lang="en-US" sz="1800" dirty="0">
              <a:latin typeface="+mn-lt"/>
              <a:cs typeface="+mn-cs"/>
            </a:endParaRPr>
          </a:p>
          <a:p>
            <a:pPr indent="-228600" algn="l">
              <a:buFont typeface="Arial" panose="020B0604020202020204" pitchFamily="34" charset="0"/>
              <a:buChar char="•"/>
            </a:pPr>
            <a:endParaRPr lang="en-US" sz="1800" dirty="0">
              <a:latin typeface="+mn-lt"/>
              <a:cs typeface="+mn-cs"/>
            </a:endParaRPr>
          </a:p>
          <a:p>
            <a:pPr indent="-228600" algn="l">
              <a:buFont typeface="Arial" panose="020B0604020202020204" pitchFamily="34" charset="0"/>
              <a:buChar char="•"/>
            </a:pPr>
            <a:endParaRPr lang="en-US" sz="1800" dirty="0">
              <a:latin typeface="+mn-lt"/>
              <a:cs typeface="+mn-cs"/>
            </a:endParaRPr>
          </a:p>
        </p:txBody>
      </p:sp>
      <p:sp>
        <p:nvSpPr>
          <p:cNvPr id="59" name="Rectangle 58">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7B4C1212-1A70-7316-7403-44458973FAC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85310" y="1010135"/>
            <a:ext cx="4305905" cy="1980717"/>
          </a:xfrm>
          <a:prstGeom prst="rect">
            <a:avLst/>
          </a:prstGeom>
        </p:spPr>
      </p:pic>
      <p:sp>
        <p:nvSpPr>
          <p:cNvPr id="61" name="Rectangle 60">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DC3CC4-81CE-E1A0-DFD9-18377DEE8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73950" y="3995925"/>
            <a:ext cx="3206086" cy="1154929"/>
          </a:xfrm>
          <a:prstGeom prst="rect">
            <a:avLst/>
          </a:prstGeom>
          <a:solidFill>
            <a:schemeClr val="tx2">
              <a:lumMod val="75000"/>
            </a:schemeClr>
          </a:solidFill>
        </p:spPr>
      </p:pic>
      <p:cxnSp>
        <p:nvCxnSpPr>
          <p:cNvPr id="63" name="Straight Connector 6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76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3510D-3684-145B-1B38-7C37A5B62314}"/>
              </a:ext>
            </a:extLst>
          </p:cNvPr>
          <p:cNvSpPr>
            <a:spLocks noGrp="1"/>
          </p:cNvSpPr>
          <p:nvPr>
            <p:ph type="title"/>
          </p:nvPr>
        </p:nvSpPr>
        <p:spPr>
          <a:xfrm>
            <a:off x="1076855" y="2215268"/>
            <a:ext cx="5513312" cy="2736965"/>
          </a:xfrm>
        </p:spPr>
        <p:txBody>
          <a:bodyPr vert="horz" lIns="91440" tIns="45720" rIns="91440" bIns="45720" rtlCol="0" anchor="t">
            <a:normAutofit/>
          </a:bodyPr>
          <a:lstStyle/>
          <a:p>
            <a:pPr algn="ctr"/>
            <a:r>
              <a:rPr lang="en-US" sz="5400" b="1" dirty="0">
                <a:latin typeface="+mj-lt"/>
                <a:cs typeface="+mj-cs"/>
              </a:rPr>
              <a:t>Thank you!</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A128988D-C150-F74A-7D25-4FD2EBC459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14162" y="753036"/>
            <a:ext cx="4324849" cy="1989431"/>
          </a:xfrm>
          <a:prstGeom prst="rect">
            <a:avLst/>
          </a:prstGeom>
        </p:spPr>
      </p:pic>
      <p:sp>
        <p:nvSpPr>
          <p:cNvPr id="7" name="Rectangle 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FE2C42-5726-5145-D82F-51D9C107F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67022" y="4160012"/>
            <a:ext cx="3252769" cy="1171746"/>
          </a:xfrm>
          <a:prstGeom prst="rect">
            <a:avLst/>
          </a:prstGeom>
          <a:solidFill>
            <a:schemeClr val="tx2">
              <a:lumMod val="75000"/>
            </a:schemeClr>
          </a:solidFill>
        </p:spPr>
      </p:pic>
    </p:spTree>
    <p:extLst>
      <p:ext uri="{BB962C8B-B14F-4D97-AF65-F5344CB8AC3E}">
        <p14:creationId xmlns:p14="http://schemas.microsoft.com/office/powerpoint/2010/main" val="420412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8" name="Rectangle 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061FD0-A2F0-B563-9FC7-5181983DBB7D}"/>
              </a:ext>
            </a:extLst>
          </p:cNvPr>
          <p:cNvSpPr txBox="1"/>
          <p:nvPr/>
        </p:nvSpPr>
        <p:spPr>
          <a:xfrm>
            <a:off x="1043631" y="873940"/>
            <a:ext cx="4928291" cy="10357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i="0" dirty="0">
                <a:latin typeface="+mj-lt"/>
                <a:ea typeface="+mj-ea"/>
                <a:cs typeface="+mj-cs"/>
              </a:rPr>
              <a:t>Content</a:t>
            </a:r>
          </a:p>
          <a:p>
            <a:pPr>
              <a:lnSpc>
                <a:spcPct val="90000"/>
              </a:lnSpc>
              <a:spcBef>
                <a:spcPct val="0"/>
              </a:spcBef>
              <a:spcAft>
                <a:spcPts val="600"/>
              </a:spcAft>
            </a:pPr>
            <a:endParaRPr lang="en-US" sz="3600" dirty="0">
              <a:latin typeface="+mj-lt"/>
              <a:ea typeface="+mj-ea"/>
              <a:cs typeface="+mj-cs"/>
            </a:endParaRPr>
          </a:p>
        </p:txBody>
      </p:sp>
      <p:sp>
        <p:nvSpPr>
          <p:cNvPr id="4" name="Title 1">
            <a:extLst>
              <a:ext uri="{FF2B5EF4-FFF2-40B4-BE49-F238E27FC236}">
                <a16:creationId xmlns:a16="http://schemas.microsoft.com/office/drawing/2014/main" id="{3C0A6DAA-7930-0F5B-901C-0525BE15F612}"/>
              </a:ext>
            </a:extLst>
          </p:cNvPr>
          <p:cNvSpPr txBox="1">
            <a:spLocks/>
          </p:cNvSpPr>
          <p:nvPr/>
        </p:nvSpPr>
        <p:spPr>
          <a:xfrm>
            <a:off x="1045029" y="2524721"/>
            <a:ext cx="4991629" cy="3677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342900">
              <a:spcAft>
                <a:spcPts val="600"/>
              </a:spcAft>
              <a:buFont typeface="Wingdings" panose="05000000000000000000" pitchFamily="2" charset="2"/>
              <a:buChar char="Ø"/>
            </a:pPr>
            <a:r>
              <a:rPr lang="en-US" sz="2400" dirty="0">
                <a:effectLst/>
                <a:latin typeface="+mn-lt"/>
                <a:ea typeface="+mn-ea"/>
                <a:cs typeface="+mn-cs"/>
              </a:rPr>
              <a:t>The Belgian regulatory context for 3S</a:t>
            </a:r>
          </a:p>
          <a:p>
            <a:pPr marL="457200" indent="-342900">
              <a:spcAft>
                <a:spcPts val="600"/>
              </a:spcAft>
              <a:buFont typeface="Wingdings" panose="05000000000000000000" pitchFamily="2" charset="2"/>
              <a:buChar char="Ø"/>
            </a:pPr>
            <a:r>
              <a:rPr lang="en-US" sz="2400" dirty="0">
                <a:effectLst/>
                <a:latin typeface="+mn-lt"/>
                <a:ea typeface="+mn-ea"/>
                <a:cs typeface="+mn-cs"/>
              </a:rPr>
              <a:t>The importance of early 3S integration for an advanced SMR</a:t>
            </a:r>
          </a:p>
          <a:p>
            <a:pPr marL="457200" indent="-342900">
              <a:spcAft>
                <a:spcPts val="600"/>
              </a:spcAft>
              <a:buFont typeface="Wingdings" panose="05000000000000000000" pitchFamily="2" charset="2"/>
              <a:buChar char="Ø"/>
            </a:pPr>
            <a:r>
              <a:rPr lang="en-US" sz="2400" dirty="0">
                <a:effectLst/>
                <a:latin typeface="+mn-lt"/>
                <a:ea typeface="+mn-ea"/>
                <a:cs typeface="+mn-cs"/>
              </a:rPr>
              <a:t>The Belgian pre-licensing process for an advanced SMR</a:t>
            </a:r>
          </a:p>
          <a:p>
            <a:pPr marL="457200" indent="-342900">
              <a:spcAft>
                <a:spcPts val="600"/>
              </a:spcAft>
              <a:buFont typeface="Wingdings" panose="05000000000000000000" pitchFamily="2" charset="2"/>
              <a:buChar char="Ø"/>
            </a:pPr>
            <a:r>
              <a:rPr lang="en-US" sz="2400" dirty="0">
                <a:effectLst/>
                <a:latin typeface="+mn-lt"/>
                <a:ea typeface="+mn-ea"/>
                <a:cs typeface="+mn-cs"/>
              </a:rPr>
              <a:t>Conclusions</a:t>
            </a:r>
          </a:p>
          <a:p>
            <a:pPr indent="-228600">
              <a:spcAft>
                <a:spcPts val="600"/>
              </a:spcAft>
              <a:buFont typeface="Arial" panose="020B0604020202020204" pitchFamily="34" charset="0"/>
              <a:buChar char="•"/>
            </a:pPr>
            <a:endParaRPr lang="en-US" sz="1800" b="1" cap="all" dirty="0">
              <a:effectLst/>
              <a:latin typeface="+mn-lt"/>
              <a:ea typeface="+mn-ea"/>
              <a:cs typeface="+mn-cs"/>
            </a:endParaRPr>
          </a:p>
          <a:p>
            <a:pPr indent="-228600">
              <a:spcAft>
                <a:spcPts val="600"/>
              </a:spcAft>
              <a:buFont typeface="Arial" panose="020B0604020202020204" pitchFamily="34" charset="0"/>
              <a:buChar char="•"/>
            </a:pPr>
            <a:endParaRPr lang="en-US" sz="1800" b="1" cap="all" dirty="0">
              <a:effectLst/>
              <a:latin typeface="+mn-lt"/>
              <a:ea typeface="+mn-ea"/>
              <a:cs typeface="+mn-cs"/>
            </a:endParaRPr>
          </a:p>
          <a:p>
            <a:pPr indent="-228600">
              <a:spcAft>
                <a:spcPts val="600"/>
              </a:spcAft>
              <a:buFont typeface="Arial" panose="020B0604020202020204" pitchFamily="34" charset="0"/>
              <a:buChar char="•"/>
            </a:pPr>
            <a:endParaRPr lang="en-US" sz="1800" b="1" i="0" dirty="0">
              <a:latin typeface="+mn-lt"/>
              <a:ea typeface="+mn-ea"/>
              <a:cs typeface="+mn-cs"/>
            </a:endParaRPr>
          </a:p>
        </p:txBody>
      </p:sp>
      <p:sp>
        <p:nvSpPr>
          <p:cNvPr id="20" name="Rectangle 19">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FD0D22D7-852F-AF03-C77D-8957D11951C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41066" y="1010135"/>
            <a:ext cx="4305905" cy="1980717"/>
          </a:xfrm>
          <a:prstGeom prst="rect">
            <a:avLst/>
          </a:prstGeom>
        </p:spPr>
      </p:pic>
      <p:sp>
        <p:nvSpPr>
          <p:cNvPr id="22" name="Rectangle 21">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4CB872F-984B-253F-0C13-6CCEBEEE9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78113" y="3995926"/>
            <a:ext cx="3135662" cy="1129560"/>
          </a:xfrm>
          <a:prstGeom prst="rect">
            <a:avLst/>
          </a:prstGeom>
          <a:solidFill>
            <a:schemeClr val="tx2">
              <a:lumMod val="75000"/>
            </a:schemeClr>
          </a:solidFill>
        </p:spPr>
      </p:pic>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3510D-3684-145B-1B38-7C37A5B62314}"/>
              </a:ext>
            </a:extLst>
          </p:cNvPr>
          <p:cNvSpPr>
            <a:spLocks noGrp="1"/>
          </p:cNvSpPr>
          <p:nvPr>
            <p:ph type="title"/>
          </p:nvPr>
        </p:nvSpPr>
        <p:spPr>
          <a:xfrm>
            <a:off x="1076855" y="2215268"/>
            <a:ext cx="4900144" cy="2736965"/>
          </a:xfrm>
        </p:spPr>
        <p:txBody>
          <a:bodyPr vert="horz" lIns="91440" tIns="45720" rIns="91440" bIns="45720" rtlCol="0" anchor="t">
            <a:normAutofit/>
          </a:bodyPr>
          <a:lstStyle/>
          <a:p>
            <a:r>
              <a:rPr lang="en-US" sz="4600" b="1" dirty="0">
                <a:latin typeface="+mj-lt"/>
                <a:cs typeface="+mj-cs"/>
              </a:rPr>
              <a:t>The Belgian regulatory context for 3S</a:t>
            </a:r>
            <a:br>
              <a:rPr lang="en-US" sz="4600" dirty="0">
                <a:latin typeface="+mj-lt"/>
                <a:cs typeface="+mj-cs"/>
              </a:rPr>
            </a:br>
            <a:endParaRPr lang="en-US" sz="4600" dirty="0">
              <a:latin typeface="+mj-lt"/>
              <a:cs typeface="+mj-cs"/>
            </a:endParaRP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A128988D-C150-F74A-7D25-4FD2EBC459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14162" y="753036"/>
            <a:ext cx="4324849" cy="1989431"/>
          </a:xfrm>
          <a:prstGeom prst="rect">
            <a:avLst/>
          </a:prstGeom>
        </p:spPr>
      </p:pic>
      <p:sp>
        <p:nvSpPr>
          <p:cNvPr id="7" name="Rectangle 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FE2C42-5726-5145-D82F-51D9C107F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711" y="4027490"/>
            <a:ext cx="3232820" cy="1164559"/>
          </a:xfrm>
          <a:prstGeom prst="rect">
            <a:avLst/>
          </a:prstGeom>
          <a:solidFill>
            <a:schemeClr val="tx2">
              <a:lumMod val="75000"/>
            </a:schemeClr>
          </a:solidFill>
        </p:spPr>
      </p:pic>
    </p:spTree>
    <p:extLst>
      <p:ext uri="{BB962C8B-B14F-4D97-AF65-F5344CB8AC3E}">
        <p14:creationId xmlns:p14="http://schemas.microsoft.com/office/powerpoint/2010/main" val="18595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648391" y="768626"/>
            <a:ext cx="10562948" cy="5752404"/>
          </a:xfrm>
          <a:prstGeom prst="rect">
            <a:avLst/>
          </a:prstGeom>
        </p:spPr>
        <p:txBody>
          <a:bodyPr vert="horz" lIns="91440" tIns="45720" rIns="91440" bIns="45720" rtlCol="0" anchor="ctr">
            <a:normAutofit fontScale="70000" lnSpcReduction="20000"/>
          </a:bodyPr>
          <a:lstStyle/>
          <a:p>
            <a:pPr>
              <a:lnSpc>
                <a:spcPct val="90000"/>
              </a:lnSpc>
              <a:spcAft>
                <a:spcPts val="600"/>
              </a:spcAft>
            </a:pPr>
            <a:r>
              <a:rPr lang="en-US" sz="2400" dirty="0"/>
              <a:t>In Belgium, the law of 15th of April 1994,  sets the basis for Safety, Security and Safeguards, each of the “S” has its own legal and regulatory texts;</a:t>
            </a:r>
          </a:p>
          <a:p>
            <a:pPr>
              <a:lnSpc>
                <a:spcPct val="90000"/>
              </a:lnSpc>
              <a:spcAft>
                <a:spcPts val="600"/>
              </a:spcAft>
            </a:pPr>
            <a:r>
              <a:rPr lang="en-US" sz="2400" dirty="0"/>
              <a:t>Requirements for Class I facilities are detailed in the royal decree of 30 November 2011 on Safety of Nuclear Installations.</a:t>
            </a:r>
          </a:p>
          <a:p>
            <a:pPr>
              <a:lnSpc>
                <a:spcPct val="90000"/>
              </a:lnSpc>
              <a:spcAft>
                <a:spcPts val="600"/>
              </a:spcAft>
            </a:pPr>
            <a:endParaRPr lang="en-US" sz="2400" dirty="0"/>
          </a:p>
          <a:p>
            <a:pPr>
              <a:lnSpc>
                <a:spcPct val="90000"/>
              </a:lnSpc>
              <a:spcAft>
                <a:spcPts val="600"/>
              </a:spcAft>
            </a:pPr>
            <a:r>
              <a:rPr lang="en-GB" sz="2400" b="1" dirty="0"/>
              <a:t>For nuclear safety</a:t>
            </a:r>
            <a:r>
              <a:rPr lang="en-GB" sz="2400" dirty="0"/>
              <a:t>:</a:t>
            </a:r>
          </a:p>
          <a:p>
            <a:pPr marL="800100" lvl="1" indent="-342900">
              <a:lnSpc>
                <a:spcPct val="90000"/>
              </a:lnSpc>
              <a:spcAft>
                <a:spcPts val="600"/>
              </a:spcAft>
              <a:buFont typeface="Arial" panose="020B0604020202020204" pitchFamily="34" charset="0"/>
              <a:buChar char="•"/>
            </a:pPr>
            <a:r>
              <a:rPr lang="en-GB" sz="2400" dirty="0"/>
              <a:t>A construction and operating license is required for each activity involving sources of ionising radiation;</a:t>
            </a:r>
          </a:p>
          <a:p>
            <a:pPr marL="800100" lvl="1" indent="-342900">
              <a:lnSpc>
                <a:spcPct val="90000"/>
              </a:lnSpc>
              <a:spcAft>
                <a:spcPts val="600"/>
              </a:spcAft>
              <a:buFont typeface="Arial" panose="020B0604020202020204" pitchFamily="34" charset="0"/>
              <a:buChar char="•"/>
            </a:pPr>
            <a:r>
              <a:rPr lang="en-US" sz="2400" dirty="0"/>
              <a:t>Class I facilities are the facilities with the highest risk such as nuclear power plants and research reactors;</a:t>
            </a:r>
          </a:p>
          <a:p>
            <a:pPr marL="800100" lvl="1" indent="-342900">
              <a:lnSpc>
                <a:spcPct val="90000"/>
              </a:lnSpc>
              <a:spcAft>
                <a:spcPts val="600"/>
              </a:spcAft>
              <a:buFont typeface="Arial" panose="020B0604020202020204" pitchFamily="34" charset="0"/>
              <a:buChar char="•"/>
            </a:pPr>
            <a:r>
              <a:rPr lang="en-US" sz="2400" dirty="0"/>
              <a:t>Requirements for Class I facilities are detailed in the royal decree SRNI-2011;</a:t>
            </a:r>
          </a:p>
          <a:p>
            <a:pPr marL="800100" lvl="1" indent="-342900">
              <a:lnSpc>
                <a:spcPct val="90000"/>
              </a:lnSpc>
              <a:spcAft>
                <a:spcPts val="600"/>
              </a:spcAft>
              <a:buFont typeface="Arial" panose="020B0604020202020204" pitchFamily="34" charset="0"/>
              <a:buChar char="•"/>
            </a:pPr>
            <a:r>
              <a:rPr lang="en-US" sz="2400" dirty="0"/>
              <a:t>SRNI-2011 includes </a:t>
            </a:r>
            <a:r>
              <a:rPr lang="en-GB" sz="2400" dirty="0"/>
              <a:t>a specific chapter based on the WENRA Safety Reference Levels for research reactors which </a:t>
            </a:r>
            <a:r>
              <a:rPr lang="en-US" sz="2400" dirty="0"/>
              <a:t>is expected to be applicable to the SMR-LFR demonstrator project;</a:t>
            </a:r>
          </a:p>
          <a:p>
            <a:pPr lvl="1">
              <a:lnSpc>
                <a:spcPct val="90000"/>
              </a:lnSpc>
              <a:spcAft>
                <a:spcPts val="600"/>
              </a:spcAft>
            </a:pPr>
            <a:endParaRPr lang="en-US" sz="2400" dirty="0"/>
          </a:p>
          <a:p>
            <a:pPr>
              <a:lnSpc>
                <a:spcPct val="90000"/>
              </a:lnSpc>
              <a:spcAft>
                <a:spcPts val="600"/>
              </a:spcAft>
            </a:pPr>
            <a:r>
              <a:rPr lang="en-GB" sz="2400" b="1" dirty="0"/>
              <a:t>For nuclear security</a:t>
            </a:r>
            <a:r>
              <a:rPr lang="en-GB" sz="2400" dirty="0"/>
              <a:t>:</a:t>
            </a:r>
          </a:p>
          <a:p>
            <a:pPr marL="342900" indent="-342900">
              <a:lnSpc>
                <a:spcPct val="90000"/>
              </a:lnSpc>
              <a:spcAft>
                <a:spcPts val="600"/>
              </a:spcAft>
              <a:buFont typeface="Arial" panose="020B0604020202020204" pitchFamily="34" charset="0"/>
              <a:buChar char="•"/>
            </a:pPr>
            <a:r>
              <a:rPr lang="en-US" sz="2400" dirty="0"/>
              <a:t>An operator applies, at the same time with the construction and operating license, for approval of the physical protection system;</a:t>
            </a:r>
            <a:endParaRPr lang="en-GB" sz="2400" dirty="0"/>
          </a:p>
          <a:p>
            <a:pPr marL="342900" indent="-342900">
              <a:lnSpc>
                <a:spcPct val="90000"/>
              </a:lnSpc>
              <a:spcAft>
                <a:spcPts val="600"/>
              </a:spcAft>
              <a:buFont typeface="Arial" panose="020B0604020202020204" pitchFamily="34" charset="0"/>
              <a:buChar char="•"/>
            </a:pPr>
            <a:r>
              <a:rPr lang="en-US" sz="2400" dirty="0"/>
              <a:t>Four royal decrees of 17th of October 2011 include:</a:t>
            </a:r>
          </a:p>
          <a:p>
            <a:pPr marL="1257300" lvl="2" indent="-342900">
              <a:lnSpc>
                <a:spcPct val="90000"/>
              </a:lnSpc>
              <a:spcAft>
                <a:spcPts val="600"/>
              </a:spcAft>
              <a:buFont typeface="Arial" panose="020B0604020202020204" pitchFamily="34" charset="0"/>
              <a:buChar char="•"/>
            </a:pPr>
            <a:r>
              <a:rPr lang="en-US" sz="2400" dirty="0"/>
              <a:t> provisions regarding the categorization and the definition of nuclear security areas; </a:t>
            </a:r>
          </a:p>
          <a:p>
            <a:pPr marL="1257300" lvl="2" indent="-342900">
              <a:lnSpc>
                <a:spcPct val="90000"/>
              </a:lnSpc>
              <a:spcAft>
                <a:spcPts val="600"/>
              </a:spcAft>
              <a:buFont typeface="Arial" panose="020B0604020202020204" pitchFamily="34" charset="0"/>
              <a:buChar char="•"/>
            </a:pPr>
            <a:r>
              <a:rPr lang="en-US" sz="2400" dirty="0"/>
              <a:t>the physical protection </a:t>
            </a:r>
            <a:r>
              <a:rPr lang="en-GB" sz="2400" dirty="0"/>
              <a:t>prescriptive and performance-based approach provisions</a:t>
            </a:r>
            <a:r>
              <a:rPr lang="en-US" sz="2400" dirty="0"/>
              <a:t>;</a:t>
            </a:r>
          </a:p>
          <a:p>
            <a:pPr marL="1257300" lvl="2" indent="-342900">
              <a:lnSpc>
                <a:spcPct val="90000"/>
              </a:lnSpc>
              <a:spcAft>
                <a:spcPts val="600"/>
              </a:spcAft>
              <a:buFont typeface="Arial" panose="020B0604020202020204" pitchFamily="34" charset="0"/>
              <a:buChar char="•"/>
            </a:pPr>
            <a:r>
              <a:rPr lang="en-US" sz="2400" dirty="0"/>
              <a:t> the handling of nuclear sensitive documents;</a:t>
            </a:r>
          </a:p>
          <a:p>
            <a:pPr marL="1257300" lvl="2" indent="-342900">
              <a:lnSpc>
                <a:spcPct val="90000"/>
              </a:lnSpc>
              <a:spcAft>
                <a:spcPts val="600"/>
              </a:spcAft>
              <a:buFont typeface="Arial" panose="020B0604020202020204" pitchFamily="34" charset="0"/>
              <a:buChar char="•"/>
            </a:pPr>
            <a:r>
              <a:rPr lang="en-US" sz="2400" dirty="0"/>
              <a:t>trustworthiness.</a:t>
            </a:r>
          </a:p>
          <a:p>
            <a:pPr lvl="1">
              <a:lnSpc>
                <a:spcPct val="90000"/>
              </a:lnSpc>
              <a:spcAft>
                <a:spcPts val="600"/>
              </a:spcAft>
            </a:pPr>
            <a:endParaRPr lang="en-US" sz="2000" dirty="0"/>
          </a:p>
        </p:txBody>
      </p:sp>
    </p:spTree>
    <p:extLst>
      <p:ext uri="{BB962C8B-B14F-4D97-AF65-F5344CB8AC3E}">
        <p14:creationId xmlns:p14="http://schemas.microsoft.com/office/powerpoint/2010/main" val="17809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648391" y="716927"/>
            <a:ext cx="10375441" cy="3935894"/>
          </a:xfrm>
          <a:prstGeom prst="rect">
            <a:avLst/>
          </a:prstGeom>
        </p:spPr>
        <p:txBody>
          <a:bodyPr vert="horz" lIns="91440" tIns="45720" rIns="91440" bIns="45720" rtlCol="0" anchor="ctr">
            <a:normAutofit/>
          </a:bodyPr>
          <a:lstStyle/>
          <a:p>
            <a:pPr>
              <a:lnSpc>
                <a:spcPct val="90000"/>
              </a:lnSpc>
              <a:spcAft>
                <a:spcPts val="600"/>
              </a:spcAft>
            </a:pPr>
            <a:endParaRPr lang="en-US" sz="2000" dirty="0"/>
          </a:p>
        </p:txBody>
      </p:sp>
      <p:sp>
        <p:nvSpPr>
          <p:cNvPr id="2" name="TextBox 1">
            <a:extLst>
              <a:ext uri="{FF2B5EF4-FFF2-40B4-BE49-F238E27FC236}">
                <a16:creationId xmlns:a16="http://schemas.microsoft.com/office/drawing/2014/main" id="{D274D29B-D58B-019E-AB2C-0C3DD130292E}"/>
              </a:ext>
            </a:extLst>
          </p:cNvPr>
          <p:cNvSpPr txBox="1"/>
          <p:nvPr/>
        </p:nvSpPr>
        <p:spPr>
          <a:xfrm>
            <a:off x="717254" y="843127"/>
            <a:ext cx="10375441" cy="5541044"/>
          </a:xfrm>
          <a:prstGeom prst="rect">
            <a:avLst/>
          </a:prstGeom>
        </p:spPr>
        <p:txBody>
          <a:bodyPr vert="horz" lIns="91440" tIns="45720" rIns="91440" bIns="45720" rtlCol="0" anchor="ctr">
            <a:normAutofit/>
          </a:bodyPr>
          <a:lstStyle/>
          <a:p>
            <a:pPr>
              <a:lnSpc>
                <a:spcPct val="90000"/>
              </a:lnSpc>
              <a:spcAft>
                <a:spcPts val="600"/>
              </a:spcAft>
            </a:pPr>
            <a:r>
              <a:rPr lang="en-GB" sz="2000" b="1" dirty="0"/>
              <a:t>For nuclear safeguards</a:t>
            </a:r>
            <a:r>
              <a:rPr lang="en-GB" sz="2000" dirty="0"/>
              <a:t>:</a:t>
            </a:r>
          </a:p>
          <a:p>
            <a:pPr marL="342900" indent="-342900">
              <a:lnSpc>
                <a:spcPct val="90000"/>
              </a:lnSpc>
              <a:spcAft>
                <a:spcPts val="600"/>
              </a:spcAft>
              <a:buFont typeface="Arial" panose="020B0604020202020204" pitchFamily="34" charset="0"/>
              <a:buChar char="•"/>
            </a:pPr>
            <a:r>
              <a:rPr lang="en-US" sz="2000" dirty="0"/>
              <a:t>The operator is asked to inform Euratom and IAEA as soon as possible of the intention to build a new nuclear facility and to provide, to Euratom the so-called Basic Technical Characteristics (BTC);</a:t>
            </a:r>
          </a:p>
          <a:p>
            <a:pPr marL="342900" indent="-342900">
              <a:lnSpc>
                <a:spcPct val="90000"/>
              </a:lnSpc>
              <a:spcAft>
                <a:spcPts val="600"/>
              </a:spcAft>
              <a:buFont typeface="Arial" panose="020B0604020202020204" pitchFamily="34" charset="0"/>
              <a:buChar char="•"/>
            </a:pPr>
            <a:r>
              <a:rPr lang="en-US" sz="2000" dirty="0"/>
              <a:t>The laws of 20th of July 1978  and 1st of June 2005 set basic provisions regarding:</a:t>
            </a:r>
          </a:p>
          <a:p>
            <a:pPr marL="800100" lvl="1" indent="-342900">
              <a:lnSpc>
                <a:spcPct val="90000"/>
              </a:lnSpc>
              <a:spcAft>
                <a:spcPts val="600"/>
              </a:spcAft>
              <a:buFont typeface="Arial" panose="020B0604020202020204" pitchFamily="34" charset="0"/>
              <a:buChar char="•"/>
            </a:pPr>
            <a:r>
              <a:rPr lang="en-US" sz="2000" dirty="0"/>
              <a:t> accountancy obligations; </a:t>
            </a:r>
          </a:p>
          <a:p>
            <a:pPr marL="800100" lvl="1" indent="-342900">
              <a:lnSpc>
                <a:spcPct val="90000"/>
              </a:lnSpc>
              <a:spcAft>
                <a:spcPts val="600"/>
              </a:spcAft>
              <a:buFont typeface="Arial" panose="020B0604020202020204" pitchFamily="34" charset="0"/>
              <a:buChar char="•"/>
            </a:pPr>
            <a:r>
              <a:rPr lang="en-US" sz="2000" dirty="0"/>
              <a:t>verification activities and inspections;</a:t>
            </a:r>
          </a:p>
          <a:p>
            <a:pPr marL="800100" lvl="1" indent="-342900">
              <a:lnSpc>
                <a:spcPct val="90000"/>
              </a:lnSpc>
              <a:spcAft>
                <a:spcPts val="600"/>
              </a:spcAft>
              <a:buFont typeface="Arial" panose="020B0604020202020204" pitchFamily="34" charset="0"/>
              <a:buChar char="•"/>
            </a:pPr>
            <a:r>
              <a:rPr lang="en-US" sz="2000" dirty="0"/>
              <a:t>reporting obligations.</a:t>
            </a:r>
          </a:p>
          <a:p>
            <a:pPr marL="342900" lvl="1" indent="-342900">
              <a:lnSpc>
                <a:spcPct val="90000"/>
              </a:lnSpc>
              <a:spcAft>
                <a:spcPts val="600"/>
              </a:spcAft>
              <a:buFont typeface="Arial" panose="020B0604020202020204" pitchFamily="34" charset="0"/>
              <a:buChar char="•"/>
            </a:pPr>
            <a:r>
              <a:rPr lang="en-US" sz="2000" dirty="0"/>
              <a:t>The R302/2005 constitutes also the backbone of the safeguards regime in Belgium in line with the Comprehensive Safeguards Agreement INFCIRC/193 and the Additional Protocol INFCIRC/193/Add.8. </a:t>
            </a:r>
          </a:p>
          <a:p>
            <a:pPr marL="342900" lvl="1" indent="-342900">
              <a:lnSpc>
                <a:spcPct val="90000"/>
              </a:lnSpc>
              <a:spcAft>
                <a:spcPts val="600"/>
              </a:spcAft>
              <a:buFont typeface="Arial" panose="020B0604020202020204" pitchFamily="34" charset="0"/>
              <a:buChar char="•"/>
            </a:pPr>
            <a:r>
              <a:rPr lang="en-US" sz="2000" dirty="0"/>
              <a:t>FANC has issued an internal note “The 3S Approach and the Safety Security interface in Class I facilities” in which it presents the vision of the FANC with regard to the 3S approach and the Safety-Security interface approach. FANC describes what it is expected from the operators, how the interfaces are handled within the national regulatory body, and what role is to be played by the technical support organization, Bel V, in this regard.</a:t>
            </a:r>
          </a:p>
        </p:txBody>
      </p:sp>
    </p:spTree>
    <p:extLst>
      <p:ext uri="{BB962C8B-B14F-4D97-AF65-F5344CB8AC3E}">
        <p14:creationId xmlns:p14="http://schemas.microsoft.com/office/powerpoint/2010/main" val="309384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66D6F0-FE45-A70F-48CE-6280A5590AE1}"/>
              </a:ext>
            </a:extLst>
          </p:cNvPr>
          <p:cNvSpPr txBox="1"/>
          <p:nvPr/>
        </p:nvSpPr>
        <p:spPr>
          <a:xfrm>
            <a:off x="780913" y="709499"/>
            <a:ext cx="10375441" cy="5903336"/>
          </a:xfrm>
          <a:prstGeom prst="rect">
            <a:avLst/>
          </a:prstGeom>
        </p:spPr>
        <p:txBody>
          <a:bodyPr vert="horz" lIns="91440" tIns="45720" rIns="91440" bIns="45720" rtlCol="0" anchor="ctr">
            <a:normAutofit/>
          </a:bodyPr>
          <a:lstStyle/>
          <a:p>
            <a:pPr>
              <a:lnSpc>
                <a:spcPct val="90000"/>
              </a:lnSpc>
              <a:spcAft>
                <a:spcPts val="600"/>
              </a:spcAft>
            </a:pPr>
            <a:r>
              <a:rPr lang="en-US" sz="2000" b="1" dirty="0"/>
              <a:t>For safety by design, security by design and safeguards by design</a:t>
            </a:r>
            <a:r>
              <a:rPr lang="en-US" sz="2000" dirty="0"/>
              <a:t>: </a:t>
            </a:r>
          </a:p>
          <a:p>
            <a:pPr marL="342900" indent="-342900">
              <a:lnSpc>
                <a:spcPct val="90000"/>
              </a:lnSpc>
              <a:spcAft>
                <a:spcPts val="600"/>
              </a:spcAft>
              <a:buFont typeface="Arial" panose="020B0604020202020204" pitchFamily="34" charset="0"/>
              <a:buChar char="•"/>
            </a:pPr>
            <a:r>
              <a:rPr lang="en-US" sz="2000" dirty="0"/>
              <a:t>FANC offers the possibility for (future) operators of new nuclear projects to launch pre-licensing projects;</a:t>
            </a:r>
          </a:p>
          <a:p>
            <a:pPr marL="342900" indent="-342900">
              <a:lnSpc>
                <a:spcPct val="90000"/>
              </a:lnSpc>
              <a:spcAft>
                <a:spcPts val="600"/>
              </a:spcAft>
              <a:buFont typeface="Arial" panose="020B0604020202020204" pitchFamily="34" charset="0"/>
              <a:buChar char="•"/>
            </a:pPr>
            <a:r>
              <a:rPr lang="en-US" sz="2000" dirty="0"/>
              <a:t>The pre-licensing process allows for early interaction of the regulatory body with the future operator and contribute to better address 3S by design concerns and opportunities;</a:t>
            </a:r>
          </a:p>
          <a:p>
            <a:pPr marL="342900" indent="-342900">
              <a:lnSpc>
                <a:spcPct val="90000"/>
              </a:lnSpc>
              <a:spcAft>
                <a:spcPts val="600"/>
              </a:spcAft>
              <a:buFont typeface="Arial" panose="020B0604020202020204" pitchFamily="34" charset="0"/>
              <a:buChar char="•"/>
            </a:pPr>
            <a:r>
              <a:rPr lang="en-US" sz="2000" dirty="0"/>
              <a:t>A pre-licensing strategy has been chosen for the MYRRHA project and is currently ongoing;</a:t>
            </a:r>
          </a:p>
          <a:p>
            <a:pPr marL="342900" indent="-342900">
              <a:lnSpc>
                <a:spcPct val="90000"/>
              </a:lnSpc>
              <a:spcAft>
                <a:spcPts val="600"/>
              </a:spcAft>
              <a:buFont typeface="Arial" panose="020B0604020202020204" pitchFamily="34" charset="0"/>
              <a:buChar char="•"/>
            </a:pPr>
            <a:r>
              <a:rPr lang="en-US" sz="2000" dirty="0"/>
              <a:t>FANC delivered to the attention of the future operator an explanatory note regarding the Design Options and Provisions File (DOPF) which is the main document to be provided by the operator at this stage.</a:t>
            </a:r>
          </a:p>
          <a:p>
            <a:pPr marL="342900" indent="-342900">
              <a:lnSpc>
                <a:spcPct val="90000"/>
              </a:lnSpc>
              <a:spcAft>
                <a:spcPts val="600"/>
              </a:spcAft>
              <a:buFont typeface="Arial" panose="020B0604020202020204" pitchFamily="34" charset="0"/>
              <a:buChar char="•"/>
            </a:pPr>
            <a:r>
              <a:rPr lang="en-US" sz="2000" dirty="0"/>
              <a:t>Through the explanatory note the future operator can identify:</a:t>
            </a:r>
          </a:p>
          <a:p>
            <a:pPr marL="800100" lvl="1" indent="-342900">
              <a:lnSpc>
                <a:spcPct val="90000"/>
              </a:lnSpc>
              <a:spcAft>
                <a:spcPts val="600"/>
              </a:spcAft>
              <a:buFont typeface="Arial" panose="020B0604020202020204" pitchFamily="34" charset="0"/>
              <a:buChar char="•"/>
            </a:pPr>
            <a:r>
              <a:rPr lang="en-US" sz="2000" dirty="0"/>
              <a:t> what are the main concepts and ideas that have to be taken into account from the pre-design stage;</a:t>
            </a:r>
          </a:p>
          <a:p>
            <a:pPr marL="800100" lvl="1" indent="-342900">
              <a:lnSpc>
                <a:spcPct val="90000"/>
              </a:lnSpc>
              <a:spcAft>
                <a:spcPts val="600"/>
              </a:spcAft>
              <a:buFont typeface="Arial" panose="020B0604020202020204" pitchFamily="34" charset="0"/>
              <a:buChar char="•"/>
            </a:pPr>
            <a:r>
              <a:rPr lang="en-US" sz="2000" dirty="0"/>
              <a:t> what are the early analysis to be conducted;</a:t>
            </a:r>
          </a:p>
          <a:p>
            <a:pPr marL="800100" lvl="1" indent="-342900">
              <a:lnSpc>
                <a:spcPct val="90000"/>
              </a:lnSpc>
              <a:spcAft>
                <a:spcPts val="600"/>
              </a:spcAft>
              <a:buFont typeface="Arial" panose="020B0604020202020204" pitchFamily="34" charset="0"/>
              <a:buChar char="•"/>
            </a:pPr>
            <a:r>
              <a:rPr lang="en-US" sz="2000" dirty="0"/>
              <a:t>what are the information to be provided to the regulatory body for the conduct of the process.</a:t>
            </a:r>
          </a:p>
          <a:p>
            <a:pPr marL="342900" indent="-342900">
              <a:lnSpc>
                <a:spcPct val="90000"/>
              </a:lnSpc>
              <a:spcAft>
                <a:spcPts val="600"/>
              </a:spcAft>
              <a:buFont typeface="Arial" panose="020B0604020202020204" pitchFamily="34" charset="0"/>
              <a:buChar char="•"/>
            </a:pPr>
            <a:r>
              <a:rPr lang="en-US" sz="2000" dirty="0"/>
              <a:t>In parallel to the DOPF, the stakeholders also agreed on specific safety, security and safeguards focus points that should be further addressed and analyzed during the pre-licensing stage. </a:t>
            </a:r>
          </a:p>
          <a:p>
            <a:pPr>
              <a:lnSpc>
                <a:spcPct val="90000"/>
              </a:lnSpc>
              <a:spcAft>
                <a:spcPts val="600"/>
              </a:spcAft>
            </a:pPr>
            <a:endParaRPr lang="en-US" sz="2000" dirty="0"/>
          </a:p>
          <a:p>
            <a:pPr marL="1257300" lvl="2" indent="-3429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87660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159BE4-476C-2F82-F5DD-D63349951B7D}"/>
              </a:ext>
            </a:extLst>
          </p:cNvPr>
          <p:cNvSpPr txBox="1"/>
          <p:nvPr/>
        </p:nvSpPr>
        <p:spPr>
          <a:xfrm>
            <a:off x="648391" y="947668"/>
            <a:ext cx="10375441" cy="4976054"/>
          </a:xfrm>
          <a:prstGeom prst="rect">
            <a:avLst/>
          </a:prstGeom>
        </p:spPr>
        <p:txBody>
          <a:bodyPr vert="horz" lIns="91440" tIns="45720" rIns="91440" bIns="45720" rtlCol="0" anchor="ctr">
            <a:normAutofit lnSpcReduction="10000"/>
          </a:bodyPr>
          <a:lstStyle/>
          <a:p>
            <a:pPr marL="342900" indent="-342900">
              <a:lnSpc>
                <a:spcPct val="90000"/>
              </a:lnSpc>
              <a:spcAft>
                <a:spcPts val="600"/>
              </a:spcAft>
              <a:buFont typeface="Arial" panose="020B0604020202020204" pitchFamily="34" charset="0"/>
              <a:buChar char="•"/>
            </a:pPr>
            <a:r>
              <a:rPr lang="en-US" sz="2000" dirty="0"/>
              <a:t>For the pre-licensing and licensing stages of any future advanced SMR design the regulatory body will define an approach that might need a revision of laws and decrees applicable for safety, security and safeguards;</a:t>
            </a:r>
          </a:p>
          <a:p>
            <a:pPr marL="342900" indent="-342900">
              <a:lnSpc>
                <a:spcPct val="90000"/>
              </a:lnSpc>
              <a:spcAft>
                <a:spcPts val="600"/>
              </a:spcAft>
              <a:buFont typeface="Arial" panose="020B0604020202020204" pitchFamily="34" charset="0"/>
              <a:buChar char="•"/>
            </a:pPr>
            <a:r>
              <a:rPr lang="en-US" sz="2000" dirty="0"/>
              <a:t>Following the Belgian Government </a:t>
            </a:r>
            <a:r>
              <a:rPr lang="en-GB" sz="2000" dirty="0"/>
              <a:t>decision</a:t>
            </a:r>
            <a:r>
              <a:rPr lang="en-GB" sz="1800" dirty="0">
                <a:effectLst/>
                <a:latin typeface="Times New Roman" panose="02020603050405020304" pitchFamily="18" charset="0"/>
                <a:ea typeface="Times New Roman" panose="02020603050405020304" pitchFamily="18" charset="0"/>
              </a:rPr>
              <a:t> </a:t>
            </a:r>
            <a:r>
              <a:rPr lang="en-GB" sz="2000" dirty="0"/>
              <a:t>of 23th of December 2021 to invest </a:t>
            </a:r>
            <a:r>
              <a:rPr lang="en-US" sz="2000" dirty="0"/>
              <a:t>in research on SMR technologies, FANC developed an Action Plan on SMRs with the following goals:</a:t>
            </a:r>
          </a:p>
          <a:p>
            <a:pPr marL="800100" lvl="1" indent="-342900">
              <a:lnSpc>
                <a:spcPct val="90000"/>
              </a:lnSpc>
              <a:spcAft>
                <a:spcPts val="600"/>
              </a:spcAft>
              <a:buFont typeface="Arial" panose="020B0604020202020204" pitchFamily="34" charset="0"/>
              <a:buChar char="•"/>
            </a:pPr>
            <a:r>
              <a:rPr lang="en-US" sz="2000" dirty="0"/>
              <a:t>To get sufficient understanding and knowledge about potential relevant stakeholders.</a:t>
            </a:r>
          </a:p>
          <a:p>
            <a:pPr marL="800100" lvl="1" indent="-342900">
              <a:lnSpc>
                <a:spcPct val="90000"/>
              </a:lnSpc>
              <a:spcAft>
                <a:spcPts val="600"/>
              </a:spcAft>
              <a:buFont typeface="Arial" panose="020B0604020202020204" pitchFamily="34" charset="0"/>
              <a:buChar char="•"/>
            </a:pPr>
            <a:r>
              <a:rPr lang="en-US" sz="2000" dirty="0"/>
              <a:t>To get sufficient understanding of available sources of knowledge and information.</a:t>
            </a:r>
          </a:p>
          <a:p>
            <a:pPr marL="800100" lvl="1" indent="-342900">
              <a:lnSpc>
                <a:spcPct val="90000"/>
              </a:lnSpc>
              <a:spcAft>
                <a:spcPts val="600"/>
              </a:spcAft>
              <a:buFont typeface="Arial" panose="020B0604020202020204" pitchFamily="34" charset="0"/>
              <a:buChar char="•"/>
            </a:pPr>
            <a:r>
              <a:rPr lang="en-US" sz="2000" dirty="0"/>
              <a:t>To get sufficient general knowledge to determine what specific knowledge per relevant SMR concept is necessary for its assessment.</a:t>
            </a:r>
          </a:p>
          <a:p>
            <a:pPr marL="800100" lvl="1" indent="-342900">
              <a:lnSpc>
                <a:spcPct val="90000"/>
              </a:lnSpc>
              <a:spcAft>
                <a:spcPts val="600"/>
              </a:spcAft>
              <a:buFont typeface="Arial" panose="020B0604020202020204" pitchFamily="34" charset="0"/>
              <a:buChar char="•"/>
            </a:pPr>
            <a:r>
              <a:rPr lang="en-US" sz="2000" dirty="0"/>
              <a:t>To get sufficient knowledge to develop a legal and regulatory framework suitable for a specific SMR concept depending on the needs.</a:t>
            </a:r>
          </a:p>
          <a:p>
            <a:pPr marL="800100" lvl="1" indent="-342900">
              <a:lnSpc>
                <a:spcPct val="90000"/>
              </a:lnSpc>
              <a:spcAft>
                <a:spcPts val="600"/>
              </a:spcAft>
              <a:buFont typeface="Arial" panose="020B0604020202020204" pitchFamily="34" charset="0"/>
              <a:buChar char="•"/>
            </a:pPr>
            <a:r>
              <a:rPr lang="en-US" sz="2000" dirty="0"/>
              <a:t>To get in-house and/or external sufficient specific knowledge to be able to fully assess an SMR concept depending on the needs.</a:t>
            </a:r>
          </a:p>
          <a:p>
            <a:pPr marL="342900" lvl="1" indent="-342900">
              <a:spcAft>
                <a:spcPts val="600"/>
              </a:spcAft>
              <a:buFont typeface="Arial" panose="020B0604020202020204" pitchFamily="34" charset="0"/>
              <a:buChar char="•"/>
            </a:pPr>
            <a:r>
              <a:rPr lang="en-US" sz="2000" dirty="0"/>
              <a:t>It is foreseen, as it was the case for the MYRRHA project, to address all the 3S at the same pace and to identify and address, in the framework of this Action Plan, the positive and negative interfaces.</a:t>
            </a:r>
          </a:p>
        </p:txBody>
      </p:sp>
    </p:spTree>
    <p:extLst>
      <p:ext uri="{BB962C8B-B14F-4D97-AF65-F5344CB8AC3E}">
        <p14:creationId xmlns:p14="http://schemas.microsoft.com/office/powerpoint/2010/main" val="126514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3510D-3684-145B-1B38-7C37A5B62314}"/>
              </a:ext>
            </a:extLst>
          </p:cNvPr>
          <p:cNvSpPr>
            <a:spLocks noGrp="1"/>
          </p:cNvSpPr>
          <p:nvPr>
            <p:ph type="title"/>
          </p:nvPr>
        </p:nvSpPr>
        <p:spPr>
          <a:xfrm>
            <a:off x="1076855" y="2215268"/>
            <a:ext cx="5284322" cy="2736965"/>
          </a:xfrm>
        </p:spPr>
        <p:txBody>
          <a:bodyPr vert="horz" lIns="91440" tIns="45720" rIns="91440" bIns="45720" rtlCol="0" anchor="t">
            <a:normAutofit/>
          </a:bodyPr>
          <a:lstStyle/>
          <a:p>
            <a:r>
              <a:rPr lang="en-US" sz="4600" b="1" dirty="0">
                <a:latin typeface="+mj-lt"/>
                <a:cs typeface="+mj-cs"/>
              </a:rPr>
              <a:t>The importance of early 3S integration for an advanced SMR</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A128988D-C150-F74A-7D25-4FD2EBC459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14162" y="753036"/>
            <a:ext cx="4324849" cy="1989431"/>
          </a:xfrm>
          <a:prstGeom prst="rect">
            <a:avLst/>
          </a:prstGeom>
        </p:spPr>
      </p:pic>
      <p:sp>
        <p:nvSpPr>
          <p:cNvPr id="7" name="Rectangle 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FE2C42-5726-5145-D82F-51D9C107F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31637" y="4160011"/>
            <a:ext cx="3374902" cy="1215742"/>
          </a:xfrm>
          <a:prstGeom prst="rect">
            <a:avLst/>
          </a:prstGeom>
          <a:solidFill>
            <a:schemeClr val="tx2">
              <a:lumMod val="75000"/>
            </a:schemeClr>
          </a:solidFill>
        </p:spPr>
      </p:pic>
    </p:spTree>
    <p:extLst>
      <p:ext uri="{BB962C8B-B14F-4D97-AF65-F5344CB8AC3E}">
        <p14:creationId xmlns:p14="http://schemas.microsoft.com/office/powerpoint/2010/main" val="678140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TotalTime>
  <Words>1899</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Times New Roman</vt:lpstr>
      <vt:lpstr>Wingdings</vt:lpstr>
      <vt:lpstr>Office Theme</vt:lpstr>
      <vt:lpstr>1_Office Theme</vt:lpstr>
      <vt:lpstr>2_Office Theme</vt:lpstr>
      <vt:lpstr>PowerPoint Presentation</vt:lpstr>
      <vt:lpstr>3S APPROACH FOR ADVANCED SMR DESIGNS IN BELGIUM </vt:lpstr>
      <vt:lpstr>PowerPoint Presentation</vt:lpstr>
      <vt:lpstr>The Belgian regulatory context for 3S </vt:lpstr>
      <vt:lpstr>PowerPoint Presentation</vt:lpstr>
      <vt:lpstr>PowerPoint Presentation</vt:lpstr>
      <vt:lpstr>PowerPoint Presentation</vt:lpstr>
      <vt:lpstr>PowerPoint Presentation</vt:lpstr>
      <vt:lpstr>The importance of early 3S integration for an advanced SMR</vt:lpstr>
      <vt:lpstr>PowerPoint Presentation</vt:lpstr>
      <vt:lpstr>PowerPoint Presentation</vt:lpstr>
      <vt:lpstr>PowerPoint Presentation</vt:lpstr>
      <vt:lpstr>PowerPoint Presentation</vt:lpstr>
      <vt:lpstr>PowerPoint Presentation</vt:lpstr>
      <vt:lpstr>The Belgian pre-licensing process for an advanced SMR</vt:lpstr>
      <vt:lpstr>PowerPoint Presentation</vt:lpstr>
      <vt:lpstr>PowerPoint Presentation</vt:lpstr>
      <vt:lpstr>Conclusions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Sanda Irina Georgiana</cp:lastModifiedBy>
  <cp:revision>35</cp:revision>
  <dcterms:created xsi:type="dcterms:W3CDTF">2019-10-29T08:33:20Z</dcterms:created>
  <dcterms:modified xsi:type="dcterms:W3CDTF">2024-10-03T12:55:34Z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