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0"/>
  </p:notesMasterIdLst>
  <p:handoutMasterIdLst>
    <p:handoutMasterId r:id="rId21"/>
  </p:handoutMasterIdLst>
  <p:sldIdLst>
    <p:sldId id="256" r:id="rId7"/>
    <p:sldId id="261" r:id="rId8"/>
    <p:sldId id="260" r:id="rId9"/>
    <p:sldId id="262" r:id="rId10"/>
    <p:sldId id="263" r:id="rId11"/>
    <p:sldId id="264" r:id="rId12"/>
    <p:sldId id="267" r:id="rId13"/>
    <p:sldId id="266"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B97490-C989-46B3-A494-6C8DB75AA4E6}" v="458" dt="2024-09-27T13:43:35.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115" d="100"/>
          <a:sy n="115" d="100"/>
        </p:scale>
        <p:origin x="120" y="336"/>
      </p:cViewPr>
      <p:guideLst/>
    </p:cSldViewPr>
  </p:slideViewPr>
  <p:notesTextViewPr>
    <p:cViewPr>
      <p:scale>
        <a:sx n="1" d="1"/>
        <a:sy n="1" d="1"/>
      </p:scale>
      <p:origin x="0" y="0"/>
    </p:cViewPr>
  </p:notesTextViewPr>
  <p:notesViewPr>
    <p:cSldViewPr snapToGrid="0">
      <p:cViewPr varScale="1">
        <p:scale>
          <a:sx n="122" d="100"/>
          <a:sy n="122" d="100"/>
        </p:scale>
        <p:origin x="5004" y="1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18560-E2EC-4989-8101-11B131DE3657}"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US"/>
        </a:p>
      </dgm:t>
    </dgm:pt>
    <dgm:pt modelId="{D3CDBA50-B5C7-4258-8669-D1CFCB1D5EB5}">
      <dgm:prSet phldrT="[Text]" custT="1"/>
      <dgm:spPr/>
      <dgm:t>
        <a:bodyPr/>
        <a:lstStyle/>
        <a:p>
          <a:r>
            <a:rPr lang="en-US" sz="1600" b="1" dirty="0"/>
            <a:t>4. </a:t>
          </a:r>
          <a:r>
            <a:rPr lang="en-US" sz="1600" dirty="0"/>
            <a:t>Response Planning and Physical Protection System Design</a:t>
          </a:r>
        </a:p>
      </dgm:t>
    </dgm:pt>
    <dgm:pt modelId="{40EBF838-AC22-4F1E-9A85-FA20DDDB0EF6}" type="parTrans" cxnId="{F65B4EAD-CECD-46DC-ABB1-AF1668519116}">
      <dgm:prSet/>
      <dgm:spPr/>
      <dgm:t>
        <a:bodyPr/>
        <a:lstStyle/>
        <a:p>
          <a:endParaRPr lang="en-US" sz="2400"/>
        </a:p>
      </dgm:t>
    </dgm:pt>
    <dgm:pt modelId="{3E5BF0E2-8DC3-4A3D-AB6A-CEC8C891B29F}" type="sibTrans" cxnId="{F65B4EAD-CECD-46DC-ABB1-AF1668519116}">
      <dgm:prSet/>
      <dgm:spPr/>
      <dgm:t>
        <a:bodyPr/>
        <a:lstStyle/>
        <a:p>
          <a:endParaRPr lang="en-US" sz="2400"/>
        </a:p>
      </dgm:t>
    </dgm:pt>
    <dgm:pt modelId="{3365BE2B-FCB9-48F1-A474-6F151AFEBA3E}">
      <dgm:prSet phldrT="[Text]" custT="1"/>
      <dgm:spPr/>
      <dgm:t>
        <a:bodyPr/>
        <a:lstStyle/>
        <a:p>
          <a:pPr algn="ctr"/>
          <a:r>
            <a:rPr lang="en-US" sz="1600" b="1" dirty="0"/>
            <a:t>1. </a:t>
          </a:r>
          <a:r>
            <a:rPr lang="en-US" sz="1600" dirty="0"/>
            <a:t>Pathway Analysis</a:t>
          </a:r>
        </a:p>
      </dgm:t>
    </dgm:pt>
    <dgm:pt modelId="{5CC3C03D-5774-4D54-AB85-00FADF4377DA}" type="parTrans" cxnId="{46B9BD8D-CE5C-4287-8B27-98BD17E989C6}">
      <dgm:prSet/>
      <dgm:spPr/>
      <dgm:t>
        <a:bodyPr/>
        <a:lstStyle/>
        <a:p>
          <a:endParaRPr lang="en-US" sz="2400"/>
        </a:p>
      </dgm:t>
    </dgm:pt>
    <dgm:pt modelId="{80ABACD1-2A01-42FB-B9FD-604703983605}" type="sibTrans" cxnId="{46B9BD8D-CE5C-4287-8B27-98BD17E989C6}">
      <dgm:prSet/>
      <dgm:spPr/>
      <dgm:t>
        <a:bodyPr/>
        <a:lstStyle/>
        <a:p>
          <a:endParaRPr lang="en-US" sz="2400"/>
        </a:p>
      </dgm:t>
    </dgm:pt>
    <dgm:pt modelId="{16A2CD1C-944C-4A85-A648-B4DF7213973B}">
      <dgm:prSet phldrT="[Text]" custT="1"/>
      <dgm:spPr/>
      <dgm:t>
        <a:bodyPr/>
        <a:lstStyle/>
        <a:p>
          <a:r>
            <a:rPr lang="en-US" sz="1600" b="1" dirty="0"/>
            <a:t>2. </a:t>
          </a:r>
          <a:r>
            <a:rPr lang="en-US" sz="1600" dirty="0"/>
            <a:t>SSC Desirability Assignment</a:t>
          </a:r>
        </a:p>
      </dgm:t>
    </dgm:pt>
    <dgm:pt modelId="{C799A901-5070-44AB-8950-8A41B18DBDA9}" type="parTrans" cxnId="{C8C4E146-CA32-4B0F-94BA-2AAF1193B335}">
      <dgm:prSet/>
      <dgm:spPr/>
      <dgm:t>
        <a:bodyPr/>
        <a:lstStyle/>
        <a:p>
          <a:endParaRPr lang="en-US" sz="2400"/>
        </a:p>
      </dgm:t>
    </dgm:pt>
    <dgm:pt modelId="{875522F5-D961-432E-B7D4-B4C3294FE8A6}" type="sibTrans" cxnId="{C8C4E146-CA32-4B0F-94BA-2AAF1193B335}">
      <dgm:prSet/>
      <dgm:spPr/>
      <dgm:t>
        <a:bodyPr/>
        <a:lstStyle/>
        <a:p>
          <a:endParaRPr lang="en-US" sz="2400"/>
        </a:p>
      </dgm:t>
    </dgm:pt>
    <dgm:pt modelId="{9BD7B3D5-1B3F-4C2E-9CF4-37A404A6A46B}">
      <dgm:prSet phldrT="[Text]" custT="1"/>
      <dgm:spPr/>
      <dgm:t>
        <a:bodyPr/>
        <a:lstStyle/>
        <a:p>
          <a:r>
            <a:rPr lang="en-US" sz="1600" b="1" dirty="0"/>
            <a:t>3. </a:t>
          </a:r>
          <a:r>
            <a:rPr lang="en-US" sz="1600" dirty="0"/>
            <a:t>Quantify 2S PRA, Rank </a:t>
          </a:r>
          <a:r>
            <a:rPr lang="en-US" sz="1600" dirty="0" err="1"/>
            <a:t>Cutsets</a:t>
          </a:r>
          <a:endParaRPr lang="en-US" sz="1600" dirty="0"/>
        </a:p>
      </dgm:t>
    </dgm:pt>
    <dgm:pt modelId="{A81161FA-5BE5-4E71-904A-CED8C9731F75}" type="parTrans" cxnId="{35590690-7A03-4BD4-AA5D-20A64CC41480}">
      <dgm:prSet/>
      <dgm:spPr/>
      <dgm:t>
        <a:bodyPr/>
        <a:lstStyle/>
        <a:p>
          <a:endParaRPr lang="en-US" sz="2400"/>
        </a:p>
      </dgm:t>
    </dgm:pt>
    <dgm:pt modelId="{835BA83C-372D-4A9F-8C41-91D9FF0CEEC1}" type="sibTrans" cxnId="{35590690-7A03-4BD4-AA5D-20A64CC41480}">
      <dgm:prSet/>
      <dgm:spPr/>
      <dgm:t>
        <a:bodyPr/>
        <a:lstStyle/>
        <a:p>
          <a:endParaRPr lang="en-US" sz="2400"/>
        </a:p>
      </dgm:t>
    </dgm:pt>
    <dgm:pt modelId="{7B8122F6-9BDB-4950-A78A-B22ADA230102}" type="pres">
      <dgm:prSet presAssocID="{5A918560-E2EC-4989-8101-11B131DE3657}" presName="cycle" presStyleCnt="0">
        <dgm:presLayoutVars>
          <dgm:dir/>
          <dgm:resizeHandles val="exact"/>
        </dgm:presLayoutVars>
      </dgm:prSet>
      <dgm:spPr/>
    </dgm:pt>
    <dgm:pt modelId="{679A2C29-A4F8-4D3E-AC84-73C34F840D81}" type="pres">
      <dgm:prSet presAssocID="{D3CDBA50-B5C7-4258-8669-D1CFCB1D5EB5}" presName="dummy" presStyleCnt="0"/>
      <dgm:spPr/>
    </dgm:pt>
    <dgm:pt modelId="{0BB1BAEE-360C-46FA-B49F-DF3E77C26F48}" type="pres">
      <dgm:prSet presAssocID="{D3CDBA50-B5C7-4258-8669-D1CFCB1D5EB5}" presName="node" presStyleLbl="revTx" presStyleIdx="0" presStyleCnt="4">
        <dgm:presLayoutVars>
          <dgm:bulletEnabled val="1"/>
        </dgm:presLayoutVars>
      </dgm:prSet>
      <dgm:spPr/>
    </dgm:pt>
    <dgm:pt modelId="{475E880A-3A9C-4977-9740-AFDDD9A89129}" type="pres">
      <dgm:prSet presAssocID="{3E5BF0E2-8DC3-4A3D-AB6A-CEC8C891B29F}" presName="sibTrans" presStyleLbl="node1" presStyleIdx="0" presStyleCnt="4"/>
      <dgm:spPr/>
    </dgm:pt>
    <dgm:pt modelId="{A2980F3B-9F0A-424D-8D27-CDC2710633FF}" type="pres">
      <dgm:prSet presAssocID="{3365BE2B-FCB9-48F1-A474-6F151AFEBA3E}" presName="dummy" presStyleCnt="0"/>
      <dgm:spPr/>
    </dgm:pt>
    <dgm:pt modelId="{DA6F1FAC-1670-4F0E-9D4A-6D792213BB33}" type="pres">
      <dgm:prSet presAssocID="{3365BE2B-FCB9-48F1-A474-6F151AFEBA3E}" presName="node" presStyleLbl="revTx" presStyleIdx="1" presStyleCnt="4" custScaleX="108770">
        <dgm:presLayoutVars>
          <dgm:bulletEnabled val="1"/>
        </dgm:presLayoutVars>
      </dgm:prSet>
      <dgm:spPr/>
    </dgm:pt>
    <dgm:pt modelId="{18AD824D-AAA3-4AFF-A4AF-11EA4B052B26}" type="pres">
      <dgm:prSet presAssocID="{80ABACD1-2A01-42FB-B9FD-604703983605}" presName="sibTrans" presStyleLbl="node1" presStyleIdx="1" presStyleCnt="4"/>
      <dgm:spPr/>
    </dgm:pt>
    <dgm:pt modelId="{7E7298EC-55DA-4356-98F6-8C982EEEB325}" type="pres">
      <dgm:prSet presAssocID="{16A2CD1C-944C-4A85-A648-B4DF7213973B}" presName="dummy" presStyleCnt="0"/>
      <dgm:spPr/>
    </dgm:pt>
    <dgm:pt modelId="{E847F3E3-21BC-4A48-9E1B-5A240F66F5D8}" type="pres">
      <dgm:prSet presAssocID="{16A2CD1C-944C-4A85-A648-B4DF7213973B}" presName="node" presStyleLbl="revTx" presStyleIdx="2" presStyleCnt="4">
        <dgm:presLayoutVars>
          <dgm:bulletEnabled val="1"/>
        </dgm:presLayoutVars>
      </dgm:prSet>
      <dgm:spPr/>
    </dgm:pt>
    <dgm:pt modelId="{36AFAB21-B735-4270-98F2-71A6CCC6B545}" type="pres">
      <dgm:prSet presAssocID="{875522F5-D961-432E-B7D4-B4C3294FE8A6}" presName="sibTrans" presStyleLbl="node1" presStyleIdx="2" presStyleCnt="4"/>
      <dgm:spPr/>
    </dgm:pt>
    <dgm:pt modelId="{65B4C377-5215-4B31-96E6-BECF21663579}" type="pres">
      <dgm:prSet presAssocID="{9BD7B3D5-1B3F-4C2E-9CF4-37A404A6A46B}" presName="dummy" presStyleCnt="0"/>
      <dgm:spPr/>
    </dgm:pt>
    <dgm:pt modelId="{F76F7DA4-2F5A-4F06-93DA-83720966D164}" type="pres">
      <dgm:prSet presAssocID="{9BD7B3D5-1B3F-4C2E-9CF4-37A404A6A46B}" presName="node" presStyleLbl="revTx" presStyleIdx="3" presStyleCnt="4">
        <dgm:presLayoutVars>
          <dgm:bulletEnabled val="1"/>
        </dgm:presLayoutVars>
      </dgm:prSet>
      <dgm:spPr/>
    </dgm:pt>
    <dgm:pt modelId="{E1EEBA2F-12EA-45EF-86CB-319B98826B8D}" type="pres">
      <dgm:prSet presAssocID="{835BA83C-372D-4A9F-8C41-91D9FF0CEEC1}" presName="sibTrans" presStyleLbl="node1" presStyleIdx="3" presStyleCnt="4"/>
      <dgm:spPr/>
    </dgm:pt>
  </dgm:ptLst>
  <dgm:cxnLst>
    <dgm:cxn modelId="{81ED260A-E72C-42F7-AF91-1A1B3B5722B0}" type="presOf" srcId="{D3CDBA50-B5C7-4258-8669-D1CFCB1D5EB5}" destId="{0BB1BAEE-360C-46FA-B49F-DF3E77C26F48}" srcOrd="0" destOrd="0" presId="urn:microsoft.com/office/officeart/2005/8/layout/cycle1"/>
    <dgm:cxn modelId="{E0DEAE0E-6A9F-4ED4-9A99-6565358F7987}" type="presOf" srcId="{3365BE2B-FCB9-48F1-A474-6F151AFEBA3E}" destId="{DA6F1FAC-1670-4F0E-9D4A-6D792213BB33}" srcOrd="0" destOrd="0" presId="urn:microsoft.com/office/officeart/2005/8/layout/cycle1"/>
    <dgm:cxn modelId="{C8C4E146-CA32-4B0F-94BA-2AAF1193B335}" srcId="{5A918560-E2EC-4989-8101-11B131DE3657}" destId="{16A2CD1C-944C-4A85-A648-B4DF7213973B}" srcOrd="2" destOrd="0" parTransId="{C799A901-5070-44AB-8950-8A41B18DBDA9}" sibTransId="{875522F5-D961-432E-B7D4-B4C3294FE8A6}"/>
    <dgm:cxn modelId="{EE9C9B56-69E2-42E4-98DC-47634E32403B}" type="presOf" srcId="{835BA83C-372D-4A9F-8C41-91D9FF0CEEC1}" destId="{E1EEBA2F-12EA-45EF-86CB-319B98826B8D}" srcOrd="0" destOrd="0" presId="urn:microsoft.com/office/officeart/2005/8/layout/cycle1"/>
    <dgm:cxn modelId="{DF62557E-4800-415C-92CF-FBF3F2F07200}" type="presOf" srcId="{875522F5-D961-432E-B7D4-B4C3294FE8A6}" destId="{36AFAB21-B735-4270-98F2-71A6CCC6B545}" srcOrd="0" destOrd="0" presId="urn:microsoft.com/office/officeart/2005/8/layout/cycle1"/>
    <dgm:cxn modelId="{46B9BD8D-CE5C-4287-8B27-98BD17E989C6}" srcId="{5A918560-E2EC-4989-8101-11B131DE3657}" destId="{3365BE2B-FCB9-48F1-A474-6F151AFEBA3E}" srcOrd="1" destOrd="0" parTransId="{5CC3C03D-5774-4D54-AB85-00FADF4377DA}" sibTransId="{80ABACD1-2A01-42FB-B9FD-604703983605}"/>
    <dgm:cxn modelId="{35590690-7A03-4BD4-AA5D-20A64CC41480}" srcId="{5A918560-E2EC-4989-8101-11B131DE3657}" destId="{9BD7B3D5-1B3F-4C2E-9CF4-37A404A6A46B}" srcOrd="3" destOrd="0" parTransId="{A81161FA-5BE5-4E71-904A-CED8C9731F75}" sibTransId="{835BA83C-372D-4A9F-8C41-91D9FF0CEEC1}"/>
    <dgm:cxn modelId="{F65B4EAD-CECD-46DC-ABB1-AF1668519116}" srcId="{5A918560-E2EC-4989-8101-11B131DE3657}" destId="{D3CDBA50-B5C7-4258-8669-D1CFCB1D5EB5}" srcOrd="0" destOrd="0" parTransId="{40EBF838-AC22-4F1E-9A85-FA20DDDB0EF6}" sibTransId="{3E5BF0E2-8DC3-4A3D-AB6A-CEC8C891B29F}"/>
    <dgm:cxn modelId="{E89EFCB4-EFF7-4F96-826D-F9AF6A5D3266}" type="presOf" srcId="{16A2CD1C-944C-4A85-A648-B4DF7213973B}" destId="{E847F3E3-21BC-4A48-9E1B-5A240F66F5D8}" srcOrd="0" destOrd="0" presId="urn:microsoft.com/office/officeart/2005/8/layout/cycle1"/>
    <dgm:cxn modelId="{EB2B5AC0-B79D-4C13-B9D3-3E8B250AA343}" type="presOf" srcId="{3E5BF0E2-8DC3-4A3D-AB6A-CEC8C891B29F}" destId="{475E880A-3A9C-4977-9740-AFDDD9A89129}" srcOrd="0" destOrd="0" presId="urn:microsoft.com/office/officeart/2005/8/layout/cycle1"/>
    <dgm:cxn modelId="{556D07CD-4A7A-4603-8BA0-645F3834D3D5}" type="presOf" srcId="{9BD7B3D5-1B3F-4C2E-9CF4-37A404A6A46B}" destId="{F76F7DA4-2F5A-4F06-93DA-83720966D164}" srcOrd="0" destOrd="0" presId="urn:microsoft.com/office/officeart/2005/8/layout/cycle1"/>
    <dgm:cxn modelId="{7776F0E7-5D66-4AC5-BFF7-A462A2335E5C}" type="presOf" srcId="{5A918560-E2EC-4989-8101-11B131DE3657}" destId="{7B8122F6-9BDB-4950-A78A-B22ADA230102}" srcOrd="0" destOrd="0" presId="urn:microsoft.com/office/officeart/2005/8/layout/cycle1"/>
    <dgm:cxn modelId="{590112FC-A73F-4895-975C-3C49335108CF}" type="presOf" srcId="{80ABACD1-2A01-42FB-B9FD-604703983605}" destId="{18AD824D-AAA3-4AFF-A4AF-11EA4B052B26}" srcOrd="0" destOrd="0" presId="urn:microsoft.com/office/officeart/2005/8/layout/cycle1"/>
    <dgm:cxn modelId="{9DCFC9EB-E82D-46B1-B67C-6B3DF7DAE9ED}" type="presParOf" srcId="{7B8122F6-9BDB-4950-A78A-B22ADA230102}" destId="{679A2C29-A4F8-4D3E-AC84-73C34F840D81}" srcOrd="0" destOrd="0" presId="urn:microsoft.com/office/officeart/2005/8/layout/cycle1"/>
    <dgm:cxn modelId="{6D0D0BA4-1F11-4B65-A8AC-D3FE48A3C23F}" type="presParOf" srcId="{7B8122F6-9BDB-4950-A78A-B22ADA230102}" destId="{0BB1BAEE-360C-46FA-B49F-DF3E77C26F48}" srcOrd="1" destOrd="0" presId="urn:microsoft.com/office/officeart/2005/8/layout/cycle1"/>
    <dgm:cxn modelId="{82C56E63-D29D-42B5-B3D4-3C7ADC3AA659}" type="presParOf" srcId="{7B8122F6-9BDB-4950-A78A-B22ADA230102}" destId="{475E880A-3A9C-4977-9740-AFDDD9A89129}" srcOrd="2" destOrd="0" presId="urn:microsoft.com/office/officeart/2005/8/layout/cycle1"/>
    <dgm:cxn modelId="{CDE615A9-BBD5-48FD-9BB1-627DA729E218}" type="presParOf" srcId="{7B8122F6-9BDB-4950-A78A-B22ADA230102}" destId="{A2980F3B-9F0A-424D-8D27-CDC2710633FF}" srcOrd="3" destOrd="0" presId="urn:microsoft.com/office/officeart/2005/8/layout/cycle1"/>
    <dgm:cxn modelId="{A94B991A-3425-415E-937E-450211F3D6C9}" type="presParOf" srcId="{7B8122F6-9BDB-4950-A78A-B22ADA230102}" destId="{DA6F1FAC-1670-4F0E-9D4A-6D792213BB33}" srcOrd="4" destOrd="0" presId="urn:microsoft.com/office/officeart/2005/8/layout/cycle1"/>
    <dgm:cxn modelId="{982DD701-B956-454F-A5B5-A6B57165A267}" type="presParOf" srcId="{7B8122F6-9BDB-4950-A78A-B22ADA230102}" destId="{18AD824D-AAA3-4AFF-A4AF-11EA4B052B26}" srcOrd="5" destOrd="0" presId="urn:microsoft.com/office/officeart/2005/8/layout/cycle1"/>
    <dgm:cxn modelId="{D3D944E1-63A5-4778-9FDD-2AAA4607FDE4}" type="presParOf" srcId="{7B8122F6-9BDB-4950-A78A-B22ADA230102}" destId="{7E7298EC-55DA-4356-98F6-8C982EEEB325}" srcOrd="6" destOrd="0" presId="urn:microsoft.com/office/officeart/2005/8/layout/cycle1"/>
    <dgm:cxn modelId="{5E8A8EF1-D156-4BD9-AE02-632F166F357C}" type="presParOf" srcId="{7B8122F6-9BDB-4950-A78A-B22ADA230102}" destId="{E847F3E3-21BC-4A48-9E1B-5A240F66F5D8}" srcOrd="7" destOrd="0" presId="urn:microsoft.com/office/officeart/2005/8/layout/cycle1"/>
    <dgm:cxn modelId="{04EED553-F5D4-4B22-B9C1-2E142E70FDC8}" type="presParOf" srcId="{7B8122F6-9BDB-4950-A78A-B22ADA230102}" destId="{36AFAB21-B735-4270-98F2-71A6CCC6B545}" srcOrd="8" destOrd="0" presId="urn:microsoft.com/office/officeart/2005/8/layout/cycle1"/>
    <dgm:cxn modelId="{40D28958-8664-4737-86D9-1CD704BED954}" type="presParOf" srcId="{7B8122F6-9BDB-4950-A78A-B22ADA230102}" destId="{65B4C377-5215-4B31-96E6-BECF21663579}" srcOrd="9" destOrd="0" presId="urn:microsoft.com/office/officeart/2005/8/layout/cycle1"/>
    <dgm:cxn modelId="{EFEB8762-AF15-4109-9F17-77F3CD985C3A}" type="presParOf" srcId="{7B8122F6-9BDB-4950-A78A-B22ADA230102}" destId="{F76F7DA4-2F5A-4F06-93DA-83720966D164}" srcOrd="10" destOrd="0" presId="urn:microsoft.com/office/officeart/2005/8/layout/cycle1"/>
    <dgm:cxn modelId="{457E5760-B079-4BCA-BE0F-1739FB353F16}" type="presParOf" srcId="{7B8122F6-9BDB-4950-A78A-B22ADA230102}" destId="{E1EEBA2F-12EA-45EF-86CB-319B98826B8D}"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BAEE-360C-46FA-B49F-DF3E77C26F48}">
      <dsp:nvSpPr>
        <dsp:cNvPr id="0" name=""/>
        <dsp:cNvSpPr/>
      </dsp:nvSpPr>
      <dsp:spPr>
        <a:xfrm>
          <a:off x="3018433" y="91769"/>
          <a:ext cx="1459367" cy="1459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4. </a:t>
          </a:r>
          <a:r>
            <a:rPr lang="en-US" sz="1600" kern="1200" dirty="0"/>
            <a:t>Response Planning and Physical Protection System Design</a:t>
          </a:r>
        </a:p>
      </dsp:txBody>
      <dsp:txXfrm>
        <a:off x="3018433" y="91769"/>
        <a:ext cx="1459367" cy="1459367"/>
      </dsp:txXfrm>
    </dsp:sp>
    <dsp:sp modelId="{475E880A-3A9C-4977-9740-AFDDD9A89129}">
      <dsp:nvSpPr>
        <dsp:cNvPr id="0" name=""/>
        <dsp:cNvSpPr/>
      </dsp:nvSpPr>
      <dsp:spPr>
        <a:xfrm>
          <a:off x="444394" y="-772"/>
          <a:ext cx="4125948" cy="4125948"/>
        </a:xfrm>
        <a:prstGeom prst="circularArrow">
          <a:avLst>
            <a:gd name="adj1" fmla="val 6897"/>
            <a:gd name="adj2" fmla="val 464969"/>
            <a:gd name="adj3" fmla="val 551026"/>
            <a:gd name="adj4" fmla="val 20584005"/>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A6F1FAC-1670-4F0E-9D4A-6D792213BB33}">
      <dsp:nvSpPr>
        <dsp:cNvPr id="0" name=""/>
        <dsp:cNvSpPr/>
      </dsp:nvSpPr>
      <dsp:spPr>
        <a:xfrm>
          <a:off x="2954440" y="2573266"/>
          <a:ext cx="1587353" cy="1459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1. </a:t>
          </a:r>
          <a:r>
            <a:rPr lang="en-US" sz="1600" kern="1200" dirty="0"/>
            <a:t>Pathway Analysis</a:t>
          </a:r>
        </a:p>
      </dsp:txBody>
      <dsp:txXfrm>
        <a:off x="2954440" y="2573266"/>
        <a:ext cx="1587353" cy="1459367"/>
      </dsp:txXfrm>
    </dsp:sp>
    <dsp:sp modelId="{18AD824D-AAA3-4AFF-A4AF-11EA4B052B26}">
      <dsp:nvSpPr>
        <dsp:cNvPr id="0" name=""/>
        <dsp:cNvSpPr/>
      </dsp:nvSpPr>
      <dsp:spPr>
        <a:xfrm>
          <a:off x="444394" y="-772"/>
          <a:ext cx="4125948" cy="4125948"/>
        </a:xfrm>
        <a:prstGeom prst="circularArrow">
          <a:avLst>
            <a:gd name="adj1" fmla="val 6897"/>
            <a:gd name="adj2" fmla="val 464969"/>
            <a:gd name="adj3" fmla="val 5951026"/>
            <a:gd name="adj4" fmla="val 4514340"/>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47F3E3-21BC-4A48-9E1B-5A240F66F5D8}">
      <dsp:nvSpPr>
        <dsp:cNvPr id="0" name=""/>
        <dsp:cNvSpPr/>
      </dsp:nvSpPr>
      <dsp:spPr>
        <a:xfrm>
          <a:off x="536937" y="2573266"/>
          <a:ext cx="1459367" cy="1459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2. </a:t>
          </a:r>
          <a:r>
            <a:rPr lang="en-US" sz="1600" kern="1200" dirty="0"/>
            <a:t>SSC Desirability Assignment</a:t>
          </a:r>
        </a:p>
      </dsp:txBody>
      <dsp:txXfrm>
        <a:off x="536937" y="2573266"/>
        <a:ext cx="1459367" cy="1459367"/>
      </dsp:txXfrm>
    </dsp:sp>
    <dsp:sp modelId="{36AFAB21-B735-4270-98F2-71A6CCC6B545}">
      <dsp:nvSpPr>
        <dsp:cNvPr id="0" name=""/>
        <dsp:cNvSpPr/>
      </dsp:nvSpPr>
      <dsp:spPr>
        <a:xfrm>
          <a:off x="444394" y="-772"/>
          <a:ext cx="4125948" cy="4125948"/>
        </a:xfrm>
        <a:prstGeom prst="circularArrow">
          <a:avLst>
            <a:gd name="adj1" fmla="val 6897"/>
            <a:gd name="adj2" fmla="val 464969"/>
            <a:gd name="adj3" fmla="val 11351026"/>
            <a:gd name="adj4" fmla="val 9784005"/>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6F7DA4-2F5A-4F06-93DA-83720966D164}">
      <dsp:nvSpPr>
        <dsp:cNvPr id="0" name=""/>
        <dsp:cNvSpPr/>
      </dsp:nvSpPr>
      <dsp:spPr>
        <a:xfrm>
          <a:off x="536937" y="91769"/>
          <a:ext cx="1459367" cy="1459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3. </a:t>
          </a:r>
          <a:r>
            <a:rPr lang="en-US" sz="1600" kern="1200" dirty="0"/>
            <a:t>Quantify 2S PRA, Rank </a:t>
          </a:r>
          <a:r>
            <a:rPr lang="en-US" sz="1600" kern="1200" dirty="0" err="1"/>
            <a:t>Cutsets</a:t>
          </a:r>
          <a:endParaRPr lang="en-US" sz="1600" kern="1200" dirty="0"/>
        </a:p>
      </dsp:txBody>
      <dsp:txXfrm>
        <a:off x="536937" y="91769"/>
        <a:ext cx="1459367" cy="1459367"/>
      </dsp:txXfrm>
    </dsp:sp>
    <dsp:sp modelId="{E1EEBA2F-12EA-45EF-86CB-319B98826B8D}">
      <dsp:nvSpPr>
        <dsp:cNvPr id="0" name=""/>
        <dsp:cNvSpPr/>
      </dsp:nvSpPr>
      <dsp:spPr>
        <a:xfrm>
          <a:off x="444394" y="-772"/>
          <a:ext cx="4125948" cy="4125948"/>
        </a:xfrm>
        <a:prstGeom prst="circularArrow">
          <a:avLst>
            <a:gd name="adj1" fmla="val 6897"/>
            <a:gd name="adj2" fmla="val 464969"/>
            <a:gd name="adj3" fmla="val 16751026"/>
            <a:gd name="adj4" fmla="val 15184005"/>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6BCC6F-D292-409C-A5E7-0716CFCFC0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A9996B-9651-46AD-37E1-44EC0B1DBC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FE0FB7-A4DE-40B9-A3B4-EBD97632E4D4}" type="datetimeFigureOut">
              <a:rPr lang="en-US" smtClean="0"/>
              <a:t>10/7/2024</a:t>
            </a:fld>
            <a:endParaRPr lang="en-US"/>
          </a:p>
        </p:txBody>
      </p:sp>
      <p:sp>
        <p:nvSpPr>
          <p:cNvPr id="4" name="Footer Placeholder 3">
            <a:extLst>
              <a:ext uri="{FF2B5EF4-FFF2-40B4-BE49-F238E27FC236}">
                <a16:creationId xmlns:a16="http://schemas.microsoft.com/office/drawing/2014/main" id="{A861D300-D897-33A6-5556-C4DC760521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7B0731-93D5-BB8A-5F08-6115624E58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1D9887-60C1-4ECE-A301-C668946EF849}" type="slidenum">
              <a:rPr lang="en-US" smtClean="0"/>
              <a:t>‹#›</a:t>
            </a:fld>
            <a:endParaRPr lang="en-US"/>
          </a:p>
        </p:txBody>
      </p:sp>
    </p:spTree>
    <p:extLst>
      <p:ext uri="{BB962C8B-B14F-4D97-AF65-F5344CB8AC3E}">
        <p14:creationId xmlns:p14="http://schemas.microsoft.com/office/powerpoint/2010/main" val="4182507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5985B-2630-4C31-A920-E9CEB2533CD0}"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98380-7F1D-4CC0-9D6C-F90D12065F82}" type="slidenum">
              <a:rPr lang="en-US" smtClean="0"/>
              <a:t>‹#›</a:t>
            </a:fld>
            <a:endParaRPr lang="en-US"/>
          </a:p>
        </p:txBody>
      </p:sp>
    </p:spTree>
    <p:extLst>
      <p:ext uri="{BB962C8B-B14F-4D97-AF65-F5344CB8AC3E}">
        <p14:creationId xmlns:p14="http://schemas.microsoft.com/office/powerpoint/2010/main" val="224486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A43DEFC0-4165-4A0A-9E5D-2F35A899EEFF}" type="datetime1">
              <a:rPr lang="en-GB" smtClean="0"/>
              <a:t>2024-10-07</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24F765B7-4EE3-4148-9B2A-B28D82CA1815}" type="datetime1">
              <a:rPr lang="en-GB" smtClean="0"/>
              <a:t>2024-10-07</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ext Placeholder 9">
            <a:extLst>
              <a:ext uri="{FF2B5EF4-FFF2-40B4-BE49-F238E27FC236}">
                <a16:creationId xmlns:a16="http://schemas.microsoft.com/office/drawing/2014/main" id="{28CDE2D2-5930-A2A7-F552-07AEE216EFEA}"/>
              </a:ext>
            </a:extLst>
          </p:cNvPr>
          <p:cNvSpPr>
            <a:spLocks noGrp="1"/>
          </p:cNvSpPr>
          <p:nvPr>
            <p:ph type="body" sz="quarter" idx="13"/>
          </p:nvPr>
        </p:nvSpPr>
        <p:spPr>
          <a:xfrm>
            <a:off x="362537" y="100704"/>
            <a:ext cx="10991263" cy="1111781"/>
          </a:xfrm>
        </p:spPr>
        <p:txBody>
          <a:bodyPr anchor="b">
            <a:noAutofit/>
          </a:bodyPr>
          <a:lstStyle>
            <a:lvl1pPr marL="0" indent="0">
              <a:buNone/>
              <a:defRPr sz="4400" b="1">
                <a:solidFill>
                  <a:schemeClr val="bg1"/>
                </a:solidFill>
                <a:latin typeface="Arial" panose="020B0604020202020204" pitchFamily="34" charset="0"/>
                <a:cs typeface="Arial" panose="020B0604020202020204" pitchFamily="34" charset="0"/>
              </a:defRPr>
            </a:lvl1pPr>
            <a:lvl2pPr marL="457200" indent="0">
              <a:buNone/>
              <a:defRPr sz="3200" b="1">
                <a:solidFill>
                  <a:schemeClr val="bg1"/>
                </a:solidFill>
              </a:defRPr>
            </a:lvl2pPr>
            <a:lvl3pPr marL="914400" indent="0">
              <a:buNone/>
              <a:defRPr sz="28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0DDE8A6F-492B-4B80-AC9B-321EAF8ADAFB}" type="datetime1">
              <a:rPr lang="en-GB" smtClean="0"/>
              <a:t>2024-10-07</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CF8A12CA-477F-4FB3-9688-2EAD35E927D6}" type="datetime1">
              <a:rPr lang="en-GB" smtClean="0"/>
              <a:t>2024-10-07</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E708E936-A363-4ED8-AB42-63B5E7DBF6D0}" type="datetime1">
              <a:rPr lang="en-GB" smtClean="0"/>
              <a:t>2024-10-07</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451BB453-ADB4-4B37-BC8D-C1275DE9C6B0}" type="datetime1">
              <a:rPr lang="en-GB" smtClean="0"/>
              <a:t>2024-10-07</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1F078EC3-3A19-4606-9BC3-4A46B5BB00F3}" type="datetime1">
              <a:rPr lang="en-GB" smtClean="0"/>
              <a:t>2024-10-07</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EC7201F9-2D29-4AFE-9CBF-72BCB4BCFF50}" type="datetime1">
              <a:rPr lang="en-GB" smtClean="0"/>
              <a:t>2024-10-07</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E824DE31-4504-473E-8286-A5DDD72C545B}" type="datetime1">
              <a:rPr lang="en-GB" smtClean="0"/>
              <a:t>2024-10-07</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18FF8D04-93D1-4E2D-95B3-470910D1F98C}" type="datetime1">
              <a:rPr lang="en-GB" smtClean="0"/>
              <a:t>2024-10-07</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62157925-2B9E-493C-BC6E-A2EDF870035B}" type="datetime1">
              <a:rPr lang="en-GB" smtClean="0"/>
              <a:t>2024-10-07</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F88D312B-75D4-44BF-A934-32CD965C031A}" type="datetime1">
              <a:rPr lang="en-GB" smtClean="0"/>
              <a:t>2024-10-07</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11C52F85-C22D-4750-A5A5-9EC375C55D99}" type="datetime1">
              <a:rPr lang="en-GB" smtClean="0"/>
              <a:t>2024-10-07</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C968D-C1D8-4943-9629-CD3C294684AF}" type="datetime1">
              <a:rPr lang="en-GB" smtClean="0"/>
              <a:t>2024-10-07</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06565-3F65-4700-B774-E9B498058C8D}" type="datetime1">
              <a:rPr lang="en-GB" smtClean="0"/>
              <a:t>2024-10-07</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EFF67-A32F-4515-AE9B-F4AB9D48DED1}" type="datetime1">
              <a:rPr lang="en-GB" smtClean="0"/>
              <a:t>2024-10-07</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openxmlformats.org/officeDocument/2006/relationships/image" Target="../media/image12.png"/><Relationship Id="rId5" Type="http://schemas.openxmlformats.org/officeDocument/2006/relationships/diagramColors" Target="../diagrams/colors1.xml"/><Relationship Id="rId1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diagramQuickStyle" Target="../diagrams/quickStyle1.xml"/><Relationship Id="rId9" Type="http://schemas.openxmlformats.org/officeDocument/2006/relationships/image" Target="../media/image10.png"/><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F3A7F6-C7A9-59E9-EABA-671EC08A3020}"/>
              </a:ext>
            </a:extLst>
          </p:cNvPr>
          <p:cNvSpPr>
            <a:spLocks noGrp="1"/>
          </p:cNvSpPr>
          <p:nvPr>
            <p:ph type="sldNum" sz="quarter" idx="12"/>
          </p:nvPr>
        </p:nvSpPr>
        <p:spPr/>
        <p:txBody>
          <a:bodyPr/>
          <a:lstStyle/>
          <a:p>
            <a:fld id="{D73811D0-9594-4DB5-A4AA-7A4A397618D5}" type="slidenum">
              <a:rPr lang="en-GB" smtClean="0"/>
              <a:t>10</a:t>
            </a:fld>
            <a:endParaRPr lang="en-GB"/>
          </a:p>
        </p:txBody>
      </p:sp>
      <p:sp>
        <p:nvSpPr>
          <p:cNvPr id="4" name="Text Placeholder 3">
            <a:extLst>
              <a:ext uri="{FF2B5EF4-FFF2-40B4-BE49-F238E27FC236}">
                <a16:creationId xmlns:a16="http://schemas.microsoft.com/office/drawing/2014/main" id="{EB960E3F-A2A7-466E-6B93-4B02D0FEAAB5}"/>
              </a:ext>
            </a:extLst>
          </p:cNvPr>
          <p:cNvSpPr>
            <a:spLocks noGrp="1"/>
          </p:cNvSpPr>
          <p:nvPr>
            <p:ph type="body" sz="quarter" idx="13"/>
          </p:nvPr>
        </p:nvSpPr>
        <p:spPr/>
        <p:txBody>
          <a:bodyPr/>
          <a:lstStyle/>
          <a:p>
            <a:r>
              <a:rPr lang="en-US" dirty="0"/>
              <a:t>System and Data Recommendations</a:t>
            </a:r>
          </a:p>
        </p:txBody>
      </p:sp>
      <p:sp>
        <p:nvSpPr>
          <p:cNvPr id="38" name="Rectangle 37">
            <a:extLst>
              <a:ext uri="{FF2B5EF4-FFF2-40B4-BE49-F238E27FC236}">
                <a16:creationId xmlns:a16="http://schemas.microsoft.com/office/drawing/2014/main" id="{A69321BB-357F-5125-2BE2-A6F2887B0A74}"/>
              </a:ext>
            </a:extLst>
          </p:cNvPr>
          <p:cNvSpPr/>
          <p:nvPr/>
        </p:nvSpPr>
        <p:spPr>
          <a:xfrm>
            <a:off x="0" y="6171343"/>
            <a:ext cx="12192000" cy="68665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fld id="{9FF484DF-DFBB-4144-8C3A-4DB25099603B}" type="slidenum">
              <a:rPr lang="en-US" smtClean="0"/>
              <a:pPr algn="ctr"/>
              <a:t>10</a:t>
            </a:fld>
            <a:r>
              <a:rPr lang="en-US" dirty="0"/>
              <a:t> </a:t>
            </a:r>
          </a:p>
        </p:txBody>
      </p:sp>
      <p:grpSp>
        <p:nvGrpSpPr>
          <p:cNvPr id="39" name="Group 38">
            <a:extLst>
              <a:ext uri="{FF2B5EF4-FFF2-40B4-BE49-F238E27FC236}">
                <a16:creationId xmlns:a16="http://schemas.microsoft.com/office/drawing/2014/main" id="{74B108D3-DF40-EC95-8765-1D40135F662E}"/>
              </a:ext>
            </a:extLst>
          </p:cNvPr>
          <p:cNvGrpSpPr/>
          <p:nvPr/>
        </p:nvGrpSpPr>
        <p:grpSpPr>
          <a:xfrm>
            <a:off x="2783988" y="6243137"/>
            <a:ext cx="6624023" cy="548688"/>
            <a:chOff x="938370" y="6260959"/>
            <a:chExt cx="6624023" cy="548688"/>
          </a:xfrm>
        </p:grpSpPr>
        <p:pic>
          <p:nvPicPr>
            <p:cNvPr id="40" name="Picture 5" descr="A blue and white logo&#10;&#10;Description automatically generated with low confidence">
              <a:extLst>
                <a:ext uri="{FF2B5EF4-FFF2-40B4-BE49-F238E27FC236}">
                  <a16:creationId xmlns:a16="http://schemas.microsoft.com/office/drawing/2014/main" id="{A7ABADCA-3FC7-44D9-04FE-7D9BF92C8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70" y="6295937"/>
              <a:ext cx="1908686" cy="443088"/>
            </a:xfrm>
            <a:prstGeom prst="rect">
              <a:avLst/>
            </a:prstGeom>
          </p:spPr>
        </p:pic>
        <p:pic>
          <p:nvPicPr>
            <p:cNvPr id="41" name="Picture 8">
              <a:extLst>
                <a:ext uri="{FF2B5EF4-FFF2-40B4-BE49-F238E27FC236}">
                  <a16:creationId xmlns:a16="http://schemas.microsoft.com/office/drawing/2014/main" id="{90BD3B09-490A-9EDC-8B20-AF2CDB0BA7C7}"/>
                </a:ext>
              </a:extLst>
            </p:cNvPr>
            <p:cNvPicPr>
              <a:picLocks noChangeAspect="1"/>
            </p:cNvPicPr>
            <p:nvPr/>
          </p:nvPicPr>
          <p:blipFill>
            <a:blip r:embed="rId3"/>
            <a:stretch>
              <a:fillRect/>
            </a:stretch>
          </p:blipFill>
          <p:spPr>
            <a:xfrm>
              <a:off x="3294509" y="6260959"/>
              <a:ext cx="2280102" cy="548688"/>
            </a:xfrm>
            <a:prstGeom prst="rect">
              <a:avLst/>
            </a:prstGeom>
          </p:spPr>
        </p:pic>
        <p:pic>
          <p:nvPicPr>
            <p:cNvPr id="42" name="Picture 41" descr="A black and white logo&#10;&#10;Description automatically generated">
              <a:extLst>
                <a:ext uri="{FF2B5EF4-FFF2-40B4-BE49-F238E27FC236}">
                  <a16:creationId xmlns:a16="http://schemas.microsoft.com/office/drawing/2014/main" id="{5CD821F1-6FBB-FF85-910B-0EB18DB40E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22064" y="6306652"/>
              <a:ext cx="1540329" cy="432373"/>
            </a:xfrm>
            <a:prstGeom prst="rect">
              <a:avLst/>
            </a:prstGeom>
          </p:spPr>
        </p:pic>
      </p:grpSp>
      <p:pic>
        <p:nvPicPr>
          <p:cNvPr id="2" name="Picture 1">
            <a:extLst>
              <a:ext uri="{FF2B5EF4-FFF2-40B4-BE49-F238E27FC236}">
                <a16:creationId xmlns:a16="http://schemas.microsoft.com/office/drawing/2014/main" id="{B4B1E4C9-CBA4-C6AD-F832-0A79E971EE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9295" y="1895157"/>
            <a:ext cx="5153025" cy="3067685"/>
          </a:xfrm>
          <a:prstGeom prst="rect">
            <a:avLst/>
          </a:prstGeom>
          <a:noFill/>
          <a:ln>
            <a:noFill/>
          </a:ln>
        </p:spPr>
      </p:pic>
      <p:sp>
        <p:nvSpPr>
          <p:cNvPr id="6" name="Content Placeholder 3">
            <a:extLst>
              <a:ext uri="{FF2B5EF4-FFF2-40B4-BE49-F238E27FC236}">
                <a16:creationId xmlns:a16="http://schemas.microsoft.com/office/drawing/2014/main" id="{36F7657A-EFA9-8FE5-08AA-AA6F0B6D065B}"/>
              </a:ext>
            </a:extLst>
          </p:cNvPr>
          <p:cNvSpPr>
            <a:spLocks noGrp="1"/>
          </p:cNvSpPr>
          <p:nvPr>
            <p:ph idx="1"/>
          </p:nvPr>
        </p:nvSpPr>
        <p:spPr>
          <a:xfrm>
            <a:off x="5797296" y="1590675"/>
            <a:ext cx="5556504" cy="4586288"/>
          </a:xfrm>
        </p:spPr>
        <p:txBody>
          <a:bodyPr>
            <a:normAutofit/>
          </a:bodyPr>
          <a:lstStyle/>
          <a:p>
            <a:r>
              <a:rPr lang="en-US" sz="2000" dirty="0"/>
              <a:t>Add flags for security related events</a:t>
            </a:r>
          </a:p>
          <a:p>
            <a:pPr marL="457200" lvl="1" indent="0">
              <a:buNone/>
            </a:pPr>
            <a:r>
              <a:rPr lang="en-US" sz="1600" dirty="0"/>
              <a:t>= 0 for reliability, accident sequences</a:t>
            </a:r>
          </a:p>
          <a:p>
            <a:pPr marL="457200" lvl="1" indent="0">
              <a:buNone/>
            </a:pPr>
            <a:r>
              <a:rPr lang="en-US" sz="1600" dirty="0"/>
              <a:t>= 1 for sabotage events</a:t>
            </a:r>
          </a:p>
          <a:p>
            <a:r>
              <a:rPr lang="en-US" sz="2000" dirty="0"/>
              <a:t>Add basic events, under those flags, for </a:t>
            </a:r>
            <a:r>
              <a:rPr lang="en-US" sz="2000" b="1" i="1" dirty="0"/>
              <a:t>desirability</a:t>
            </a:r>
            <a:r>
              <a:rPr lang="en-US" sz="2000" dirty="0"/>
              <a:t> at their appropriate level (e.g., is the valve connected to the pump or are they in separate locations which would need their own event during an attack scenario?)</a:t>
            </a:r>
          </a:p>
          <a:p>
            <a:pPr marL="457200" lvl="1" indent="0">
              <a:buNone/>
            </a:pPr>
            <a:r>
              <a:rPr lang="en-US" sz="1600" dirty="0"/>
              <a:t>= 1, initially </a:t>
            </a:r>
          </a:p>
          <a:p>
            <a:pPr marL="457200" lvl="1" indent="0">
              <a:buNone/>
            </a:pPr>
            <a:r>
              <a:rPr lang="en-US" sz="1600" dirty="0"/>
              <a:t>0 &lt; x &lt; 1, as security insights are incorporated </a:t>
            </a:r>
          </a:p>
          <a:p>
            <a:r>
              <a:rPr lang="en-US" sz="2000" dirty="0"/>
              <a:t>Ensure reliability data can be easily switched on/off for sabotage scenarios</a:t>
            </a:r>
          </a:p>
          <a:p>
            <a:r>
              <a:rPr lang="en-US" sz="2000" dirty="0"/>
              <a:t>Ensure truncation and quantification limits don’t exclude security scenarios</a:t>
            </a:r>
          </a:p>
          <a:p>
            <a:endParaRPr lang="en-US" sz="2000" dirty="0"/>
          </a:p>
          <a:p>
            <a:endParaRPr lang="en-US" sz="2000" dirty="0"/>
          </a:p>
        </p:txBody>
      </p:sp>
    </p:spTree>
    <p:extLst>
      <p:ext uri="{BB962C8B-B14F-4D97-AF65-F5344CB8AC3E}">
        <p14:creationId xmlns:p14="http://schemas.microsoft.com/office/powerpoint/2010/main" val="46304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99067A-75DF-073C-5CDE-5CD198C6A3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5375" y="1229970"/>
            <a:ext cx="8995659" cy="2585085"/>
          </a:xfrm>
          <a:prstGeom prst="rect">
            <a:avLst/>
          </a:prstGeom>
          <a:noFill/>
          <a:ln>
            <a:noFill/>
          </a:ln>
        </p:spPr>
      </p:pic>
      <p:sp>
        <p:nvSpPr>
          <p:cNvPr id="3" name="Slide Number Placeholder 2">
            <a:extLst>
              <a:ext uri="{FF2B5EF4-FFF2-40B4-BE49-F238E27FC236}">
                <a16:creationId xmlns:a16="http://schemas.microsoft.com/office/drawing/2014/main" id="{85F3A7F6-C7A9-59E9-EABA-671EC08A3020}"/>
              </a:ext>
            </a:extLst>
          </p:cNvPr>
          <p:cNvSpPr>
            <a:spLocks noGrp="1"/>
          </p:cNvSpPr>
          <p:nvPr>
            <p:ph type="sldNum" sz="quarter" idx="12"/>
          </p:nvPr>
        </p:nvSpPr>
        <p:spPr/>
        <p:txBody>
          <a:bodyPr/>
          <a:lstStyle/>
          <a:p>
            <a:fld id="{D73811D0-9594-4DB5-A4AA-7A4A397618D5}" type="slidenum">
              <a:rPr lang="en-GB" smtClean="0"/>
              <a:t>11</a:t>
            </a:fld>
            <a:endParaRPr lang="en-GB"/>
          </a:p>
        </p:txBody>
      </p:sp>
      <p:sp>
        <p:nvSpPr>
          <p:cNvPr id="4" name="Text Placeholder 3">
            <a:extLst>
              <a:ext uri="{FF2B5EF4-FFF2-40B4-BE49-F238E27FC236}">
                <a16:creationId xmlns:a16="http://schemas.microsoft.com/office/drawing/2014/main" id="{EB960E3F-A2A7-466E-6B93-4B02D0FEAAB5}"/>
              </a:ext>
            </a:extLst>
          </p:cNvPr>
          <p:cNvSpPr>
            <a:spLocks noGrp="1"/>
          </p:cNvSpPr>
          <p:nvPr>
            <p:ph type="body" sz="quarter" idx="13"/>
          </p:nvPr>
        </p:nvSpPr>
        <p:spPr>
          <a:xfrm>
            <a:off x="362537" y="268224"/>
            <a:ext cx="10991263" cy="944261"/>
          </a:xfrm>
        </p:spPr>
        <p:txBody>
          <a:bodyPr/>
          <a:lstStyle/>
          <a:p>
            <a:r>
              <a:rPr lang="en-US" sz="4000" dirty="0"/>
              <a:t>Source Term and Consequence Assessment Recommendations</a:t>
            </a:r>
          </a:p>
        </p:txBody>
      </p:sp>
      <p:sp>
        <p:nvSpPr>
          <p:cNvPr id="38" name="Rectangle 37">
            <a:extLst>
              <a:ext uri="{FF2B5EF4-FFF2-40B4-BE49-F238E27FC236}">
                <a16:creationId xmlns:a16="http://schemas.microsoft.com/office/drawing/2014/main" id="{A69321BB-357F-5125-2BE2-A6F2887B0A74}"/>
              </a:ext>
            </a:extLst>
          </p:cNvPr>
          <p:cNvSpPr/>
          <p:nvPr/>
        </p:nvSpPr>
        <p:spPr>
          <a:xfrm>
            <a:off x="0" y="6171343"/>
            <a:ext cx="12192000" cy="68665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fld id="{9FF484DF-DFBB-4144-8C3A-4DB25099603B}" type="slidenum">
              <a:rPr lang="en-US" smtClean="0"/>
              <a:pPr algn="ctr"/>
              <a:t>11</a:t>
            </a:fld>
            <a:r>
              <a:rPr lang="en-US" dirty="0"/>
              <a:t> </a:t>
            </a:r>
          </a:p>
        </p:txBody>
      </p:sp>
      <p:grpSp>
        <p:nvGrpSpPr>
          <p:cNvPr id="39" name="Group 38">
            <a:extLst>
              <a:ext uri="{FF2B5EF4-FFF2-40B4-BE49-F238E27FC236}">
                <a16:creationId xmlns:a16="http://schemas.microsoft.com/office/drawing/2014/main" id="{74B108D3-DF40-EC95-8765-1D40135F662E}"/>
              </a:ext>
            </a:extLst>
          </p:cNvPr>
          <p:cNvGrpSpPr/>
          <p:nvPr/>
        </p:nvGrpSpPr>
        <p:grpSpPr>
          <a:xfrm>
            <a:off x="2783988" y="6243137"/>
            <a:ext cx="6624023" cy="548688"/>
            <a:chOff x="938370" y="6260959"/>
            <a:chExt cx="6624023" cy="548688"/>
          </a:xfrm>
        </p:grpSpPr>
        <p:pic>
          <p:nvPicPr>
            <p:cNvPr id="40" name="Picture 5" descr="A blue and white logo&#10;&#10;Description automatically generated with low confidence">
              <a:extLst>
                <a:ext uri="{FF2B5EF4-FFF2-40B4-BE49-F238E27FC236}">
                  <a16:creationId xmlns:a16="http://schemas.microsoft.com/office/drawing/2014/main" id="{A7ABADCA-3FC7-44D9-04FE-7D9BF92C8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70" y="6295937"/>
              <a:ext cx="1908686" cy="443088"/>
            </a:xfrm>
            <a:prstGeom prst="rect">
              <a:avLst/>
            </a:prstGeom>
          </p:spPr>
        </p:pic>
        <p:pic>
          <p:nvPicPr>
            <p:cNvPr id="41" name="Picture 8">
              <a:extLst>
                <a:ext uri="{FF2B5EF4-FFF2-40B4-BE49-F238E27FC236}">
                  <a16:creationId xmlns:a16="http://schemas.microsoft.com/office/drawing/2014/main" id="{90BD3B09-490A-9EDC-8B20-AF2CDB0BA7C7}"/>
                </a:ext>
              </a:extLst>
            </p:cNvPr>
            <p:cNvPicPr>
              <a:picLocks noChangeAspect="1"/>
            </p:cNvPicPr>
            <p:nvPr/>
          </p:nvPicPr>
          <p:blipFill>
            <a:blip r:embed="rId4"/>
            <a:stretch>
              <a:fillRect/>
            </a:stretch>
          </p:blipFill>
          <p:spPr>
            <a:xfrm>
              <a:off x="3294509" y="6260959"/>
              <a:ext cx="2280102" cy="548688"/>
            </a:xfrm>
            <a:prstGeom prst="rect">
              <a:avLst/>
            </a:prstGeom>
          </p:spPr>
        </p:pic>
        <p:pic>
          <p:nvPicPr>
            <p:cNvPr id="42" name="Picture 41" descr="A black and white logo&#10;&#10;Description automatically generated">
              <a:extLst>
                <a:ext uri="{FF2B5EF4-FFF2-40B4-BE49-F238E27FC236}">
                  <a16:creationId xmlns:a16="http://schemas.microsoft.com/office/drawing/2014/main" id="{5CD821F1-6FBB-FF85-910B-0EB18DB40E0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22064" y="6306652"/>
              <a:ext cx="1540329" cy="432373"/>
            </a:xfrm>
            <a:prstGeom prst="rect">
              <a:avLst/>
            </a:prstGeom>
          </p:spPr>
        </p:pic>
      </p:grpSp>
      <p:sp>
        <p:nvSpPr>
          <p:cNvPr id="6" name="Content Placeholder 3">
            <a:extLst>
              <a:ext uri="{FF2B5EF4-FFF2-40B4-BE49-F238E27FC236}">
                <a16:creationId xmlns:a16="http://schemas.microsoft.com/office/drawing/2014/main" id="{36F7657A-EFA9-8FE5-08AA-AA6F0B6D065B}"/>
              </a:ext>
            </a:extLst>
          </p:cNvPr>
          <p:cNvSpPr>
            <a:spLocks noGrp="1"/>
          </p:cNvSpPr>
          <p:nvPr>
            <p:ph idx="1"/>
          </p:nvPr>
        </p:nvSpPr>
        <p:spPr>
          <a:xfrm>
            <a:off x="268224" y="4000062"/>
            <a:ext cx="11588496" cy="2194386"/>
          </a:xfrm>
        </p:spPr>
        <p:txBody>
          <a:bodyPr>
            <a:normAutofit/>
          </a:bodyPr>
          <a:lstStyle/>
          <a:p>
            <a:r>
              <a:rPr lang="en-US" sz="2000" dirty="0"/>
              <a:t>Adversary actions could enhance the radiological release for a similar event sequence identified in the safety PRA </a:t>
            </a:r>
          </a:p>
          <a:p>
            <a:r>
              <a:rPr lang="en-US" sz="2000" dirty="0"/>
              <a:t>Two options for incorporating enhanced security consequences</a:t>
            </a:r>
          </a:p>
          <a:p>
            <a:pPr marL="457200" lvl="1" indent="0">
              <a:buNone/>
            </a:pPr>
            <a:r>
              <a:rPr lang="en-US" sz="1600" dirty="0"/>
              <a:t>(1) Investigate each branch and end state, and </a:t>
            </a:r>
            <a:r>
              <a:rPr lang="en-US" sz="1600" b="1" u="sng" dirty="0"/>
              <a:t>select the “worst case” </a:t>
            </a:r>
            <a:r>
              <a:rPr lang="en-US" sz="1600" dirty="0"/>
              <a:t>when considering effects from sabotage</a:t>
            </a:r>
            <a:br>
              <a:rPr lang="en-US" sz="1600" dirty="0"/>
            </a:br>
            <a:r>
              <a:rPr lang="en-US" sz="1600" dirty="0"/>
              <a:t>(2) </a:t>
            </a:r>
            <a:r>
              <a:rPr lang="en-US" sz="1600" b="1" u="sng" dirty="0"/>
              <a:t>Add new branches </a:t>
            </a:r>
            <a:r>
              <a:rPr lang="en-US" sz="1600" dirty="0"/>
              <a:t>for differing adversary actions that result in similar plant response, but have differing consequences</a:t>
            </a:r>
          </a:p>
        </p:txBody>
      </p:sp>
    </p:spTree>
    <p:extLst>
      <p:ext uri="{BB962C8B-B14F-4D97-AF65-F5344CB8AC3E}">
        <p14:creationId xmlns:p14="http://schemas.microsoft.com/office/powerpoint/2010/main" val="307146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9AE91FF-A875-2E22-D77D-89CD60376B80}"/>
              </a:ext>
            </a:extLst>
          </p:cNvPr>
          <p:cNvSpPr>
            <a:spLocks noGrp="1"/>
          </p:cNvSpPr>
          <p:nvPr>
            <p:ph idx="1"/>
          </p:nvPr>
        </p:nvSpPr>
        <p:spPr>
          <a:xfrm>
            <a:off x="1178052" y="1420415"/>
            <a:ext cx="9835896" cy="4586288"/>
          </a:xfrm>
        </p:spPr>
        <p:txBody>
          <a:bodyPr>
            <a:normAutofit lnSpcReduction="10000"/>
          </a:bodyPr>
          <a:lstStyle/>
          <a:p>
            <a:r>
              <a:rPr lang="en-US" b="1" dirty="0"/>
              <a:t>Federal regulatory guide or standard </a:t>
            </a:r>
            <a:r>
              <a:rPr lang="en-US" dirty="0"/>
              <a:t>– NRC, IAEA, etc., publishes direct guidance on acceptable methods and approaches</a:t>
            </a:r>
            <a:endParaRPr lang="en-US" b="1" dirty="0"/>
          </a:p>
          <a:p>
            <a:r>
              <a:rPr lang="en-US" b="1" dirty="0"/>
              <a:t>Industrial codes and standards </a:t>
            </a:r>
            <a:r>
              <a:rPr lang="en-US" dirty="0"/>
              <a:t>– some have suggested or proposed building a standard (similar to the ASME/ANS PRA standards) for nuclear security</a:t>
            </a:r>
          </a:p>
          <a:p>
            <a:r>
              <a:rPr lang="en-US" b="1" dirty="0"/>
              <a:t>Industrial guidance document </a:t>
            </a:r>
            <a:r>
              <a:rPr lang="en-US" dirty="0"/>
              <a:t>– independent stakeholder or agency could capture these types of recommendations and modifications in a formal publication </a:t>
            </a:r>
          </a:p>
          <a:p>
            <a:r>
              <a:rPr lang="en-US" b="1" dirty="0"/>
              <a:t>Continue with existing approach </a:t>
            </a:r>
            <a:r>
              <a:rPr lang="en-US" dirty="0"/>
              <a:t>– specialized support on an as needed basis for interested companies and applications</a:t>
            </a:r>
          </a:p>
          <a:p>
            <a:endParaRPr lang="en-US" i="1" dirty="0"/>
          </a:p>
          <a:p>
            <a:endParaRPr lang="en-US" dirty="0"/>
          </a:p>
          <a:p>
            <a:endParaRPr lang="en-US" dirty="0"/>
          </a:p>
        </p:txBody>
      </p:sp>
      <p:sp>
        <p:nvSpPr>
          <p:cNvPr id="6" name="Title 1">
            <a:extLst>
              <a:ext uri="{FF2B5EF4-FFF2-40B4-BE49-F238E27FC236}">
                <a16:creationId xmlns:a16="http://schemas.microsoft.com/office/drawing/2014/main" id="{E0BC2DB7-767C-38F7-FDB1-E7B6ABBF7E99}"/>
              </a:ext>
            </a:extLst>
          </p:cNvPr>
          <p:cNvSpPr txBox="1">
            <a:spLocks/>
          </p:cNvSpPr>
          <p:nvPr/>
        </p:nvSpPr>
        <p:spPr>
          <a:xfrm>
            <a:off x="441960" y="136525"/>
            <a:ext cx="10515600" cy="111925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spcAft>
                <a:spcPts val="600"/>
              </a:spcAft>
            </a:pPr>
            <a:r>
              <a:rPr lang="en-US" b="1" i="0" dirty="0">
                <a:solidFill>
                  <a:schemeClr val="bg1"/>
                </a:solidFill>
                <a:latin typeface="Arial" panose="020B0604020202020204" pitchFamily="34" charset="0"/>
                <a:cs typeface="Arial" panose="020B0604020202020204" pitchFamily="34" charset="0"/>
              </a:rPr>
              <a:t>Options for aiding developers in their safety and security risk assessment models</a:t>
            </a:r>
            <a:endParaRPr lang="en-GB" b="1" i="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674E8CE8-38CA-B0D9-F360-5562BC069497}"/>
              </a:ext>
            </a:extLst>
          </p:cNvPr>
          <p:cNvSpPr>
            <a:spLocks noGrp="1"/>
          </p:cNvSpPr>
          <p:nvPr>
            <p:ph type="sldNum" sz="quarter" idx="12"/>
          </p:nvPr>
        </p:nvSpPr>
        <p:spPr/>
        <p:txBody>
          <a:bodyPr/>
          <a:lstStyle/>
          <a:p>
            <a:fld id="{D73811D0-9594-4DB5-A4AA-7A4A397618D5}" type="slidenum">
              <a:rPr lang="en-GB" smtClean="0"/>
              <a:t>12</a:t>
            </a:fld>
            <a:endParaRPr lang="en-GB"/>
          </a:p>
        </p:txBody>
      </p:sp>
      <p:sp>
        <p:nvSpPr>
          <p:cNvPr id="12" name="Rectangle 11">
            <a:extLst>
              <a:ext uri="{FF2B5EF4-FFF2-40B4-BE49-F238E27FC236}">
                <a16:creationId xmlns:a16="http://schemas.microsoft.com/office/drawing/2014/main" id="{44FBBC61-FCED-26E9-6845-682D9A6489A4}"/>
              </a:ext>
            </a:extLst>
          </p:cNvPr>
          <p:cNvSpPr/>
          <p:nvPr/>
        </p:nvSpPr>
        <p:spPr>
          <a:xfrm>
            <a:off x="0" y="6171343"/>
            <a:ext cx="12192000" cy="68665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fld id="{9FF484DF-DFBB-4144-8C3A-4DB25099603B}" type="slidenum">
              <a:rPr lang="en-US" smtClean="0"/>
              <a:pPr algn="ctr"/>
              <a:t>12</a:t>
            </a:fld>
            <a:r>
              <a:rPr lang="en-US" dirty="0"/>
              <a:t> </a:t>
            </a:r>
          </a:p>
        </p:txBody>
      </p:sp>
      <p:grpSp>
        <p:nvGrpSpPr>
          <p:cNvPr id="15" name="Group 14">
            <a:extLst>
              <a:ext uri="{FF2B5EF4-FFF2-40B4-BE49-F238E27FC236}">
                <a16:creationId xmlns:a16="http://schemas.microsoft.com/office/drawing/2014/main" id="{5751D666-9495-6435-4BD2-6BF42163BFDB}"/>
              </a:ext>
            </a:extLst>
          </p:cNvPr>
          <p:cNvGrpSpPr/>
          <p:nvPr/>
        </p:nvGrpSpPr>
        <p:grpSpPr>
          <a:xfrm>
            <a:off x="2783988" y="6243137"/>
            <a:ext cx="6624023" cy="548688"/>
            <a:chOff x="938370" y="6260959"/>
            <a:chExt cx="6624023" cy="548688"/>
          </a:xfrm>
        </p:grpSpPr>
        <p:pic>
          <p:nvPicPr>
            <p:cNvPr id="10" name="Picture 5" descr="A blue and white logo&#10;&#10;Description automatically generated with low confidence">
              <a:extLst>
                <a:ext uri="{FF2B5EF4-FFF2-40B4-BE49-F238E27FC236}">
                  <a16:creationId xmlns:a16="http://schemas.microsoft.com/office/drawing/2014/main" id="{D88EC3DD-7AE4-5E94-45B7-C7A468377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70" y="6295937"/>
              <a:ext cx="1908686" cy="443088"/>
            </a:xfrm>
            <a:prstGeom prst="rect">
              <a:avLst/>
            </a:prstGeom>
          </p:spPr>
        </p:pic>
        <p:pic>
          <p:nvPicPr>
            <p:cNvPr id="11" name="Picture 8">
              <a:extLst>
                <a:ext uri="{FF2B5EF4-FFF2-40B4-BE49-F238E27FC236}">
                  <a16:creationId xmlns:a16="http://schemas.microsoft.com/office/drawing/2014/main" id="{ED6A88D3-8072-9A0A-8C60-922E99D100E5}"/>
                </a:ext>
              </a:extLst>
            </p:cNvPr>
            <p:cNvPicPr>
              <a:picLocks noChangeAspect="1"/>
            </p:cNvPicPr>
            <p:nvPr/>
          </p:nvPicPr>
          <p:blipFill>
            <a:blip r:embed="rId3"/>
            <a:stretch>
              <a:fillRect/>
            </a:stretch>
          </p:blipFill>
          <p:spPr>
            <a:xfrm>
              <a:off x="3294509" y="6260959"/>
              <a:ext cx="2280102" cy="548688"/>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7561CBFC-7363-7A12-E6F9-85971B5107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22064" y="6306652"/>
              <a:ext cx="1540329" cy="432373"/>
            </a:xfrm>
            <a:prstGeom prst="rect">
              <a:avLst/>
            </a:prstGeom>
          </p:spPr>
        </p:pic>
      </p:grpSp>
      <p:cxnSp>
        <p:nvCxnSpPr>
          <p:cNvPr id="2" name="Straight Arrow Connector 1">
            <a:extLst>
              <a:ext uri="{FF2B5EF4-FFF2-40B4-BE49-F238E27FC236}">
                <a16:creationId xmlns:a16="http://schemas.microsoft.com/office/drawing/2014/main" id="{F02B570E-39E9-0E94-776D-AD53DE6B8151}"/>
              </a:ext>
            </a:extLst>
          </p:cNvPr>
          <p:cNvCxnSpPr>
            <a:cxnSpLocks/>
          </p:cNvCxnSpPr>
          <p:nvPr/>
        </p:nvCxnSpPr>
        <p:spPr>
          <a:xfrm flipV="1">
            <a:off x="751464" y="1458067"/>
            <a:ext cx="0" cy="4328160"/>
          </a:xfrm>
          <a:prstGeom prst="straightConnector1">
            <a:avLst/>
          </a:prstGeom>
          <a:ln w="104775">
            <a:gradFill>
              <a:gsLst>
                <a:gs pos="0">
                  <a:schemeClr val="accent1">
                    <a:lumMod val="5000"/>
                    <a:lumOff val="95000"/>
                  </a:schemeClr>
                </a:gs>
                <a:gs pos="100000">
                  <a:srgbClr val="FF0000"/>
                </a:gs>
              </a:gsLst>
              <a:lin ang="5400000" scaled="0"/>
            </a:gra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AF51991-B685-076E-9AC8-2199505B808F}"/>
              </a:ext>
            </a:extLst>
          </p:cNvPr>
          <p:cNvSpPr txBox="1"/>
          <p:nvPr/>
        </p:nvSpPr>
        <p:spPr>
          <a:xfrm rot="16200000">
            <a:off x="18607" y="3368844"/>
            <a:ext cx="846707" cy="369332"/>
          </a:xfrm>
          <a:prstGeom prst="rect">
            <a:avLst/>
          </a:prstGeom>
          <a:noFill/>
        </p:spPr>
        <p:txBody>
          <a:bodyPr wrap="none" rtlCol="0">
            <a:spAutoFit/>
          </a:bodyPr>
          <a:lstStyle/>
          <a:p>
            <a:r>
              <a:rPr lang="en-US" b="1" dirty="0">
                <a:solidFill>
                  <a:srgbClr val="FF0000"/>
                </a:solidFill>
              </a:rPr>
              <a:t>Impact</a:t>
            </a:r>
          </a:p>
        </p:txBody>
      </p:sp>
      <p:cxnSp>
        <p:nvCxnSpPr>
          <p:cNvPr id="19" name="Straight Arrow Connector 18">
            <a:extLst>
              <a:ext uri="{FF2B5EF4-FFF2-40B4-BE49-F238E27FC236}">
                <a16:creationId xmlns:a16="http://schemas.microsoft.com/office/drawing/2014/main" id="{A70F16A2-8191-7EC0-598C-44D8D3C2753E}"/>
              </a:ext>
            </a:extLst>
          </p:cNvPr>
          <p:cNvCxnSpPr>
            <a:cxnSpLocks/>
          </p:cNvCxnSpPr>
          <p:nvPr/>
        </p:nvCxnSpPr>
        <p:spPr>
          <a:xfrm>
            <a:off x="11165306" y="1458067"/>
            <a:ext cx="0" cy="4145211"/>
          </a:xfrm>
          <a:prstGeom prst="straightConnector1">
            <a:avLst/>
          </a:prstGeom>
          <a:ln w="104775">
            <a:gradFill>
              <a:gsLst>
                <a:gs pos="0">
                  <a:schemeClr val="accent1">
                    <a:lumMod val="5000"/>
                    <a:lumOff val="95000"/>
                  </a:schemeClr>
                </a:gs>
                <a:gs pos="100000">
                  <a:schemeClr val="accent1">
                    <a:lumMod val="75000"/>
                  </a:schemeClr>
                </a:gs>
              </a:gsLst>
              <a:lin ang="5400000" scaled="0"/>
            </a:gra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9CE280C-246B-17E0-026C-F60F2F5060A7}"/>
              </a:ext>
            </a:extLst>
          </p:cNvPr>
          <p:cNvSpPr txBox="1"/>
          <p:nvPr/>
        </p:nvSpPr>
        <p:spPr>
          <a:xfrm rot="5400000">
            <a:off x="10309540" y="3244334"/>
            <a:ext cx="2457852" cy="369332"/>
          </a:xfrm>
          <a:prstGeom prst="rect">
            <a:avLst/>
          </a:prstGeom>
          <a:noFill/>
        </p:spPr>
        <p:txBody>
          <a:bodyPr wrap="none" rtlCol="0">
            <a:spAutoFit/>
          </a:bodyPr>
          <a:lstStyle/>
          <a:p>
            <a:r>
              <a:rPr lang="en-US" b="1" dirty="0">
                <a:solidFill>
                  <a:schemeClr val="tx2"/>
                </a:solidFill>
              </a:rPr>
              <a:t>Ease of Implementation</a:t>
            </a:r>
          </a:p>
        </p:txBody>
      </p:sp>
    </p:spTree>
    <p:extLst>
      <p:ext uri="{BB962C8B-B14F-4D97-AF65-F5344CB8AC3E}">
        <p14:creationId xmlns:p14="http://schemas.microsoft.com/office/powerpoint/2010/main" val="1540213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C3D76-06C5-AD26-3291-D5160BBF4D9A}"/>
              </a:ext>
            </a:extLst>
          </p:cNvPr>
          <p:cNvSpPr>
            <a:spLocks noGrp="1"/>
          </p:cNvSpPr>
          <p:nvPr>
            <p:ph type="ctrTitle"/>
          </p:nvPr>
        </p:nvSpPr>
        <p:spPr/>
        <p:txBody>
          <a:bodyPr/>
          <a:lstStyle/>
          <a:p>
            <a:r>
              <a:rPr lang="en-US" dirty="0"/>
              <a:t>Thank you </a:t>
            </a:r>
            <a:r>
              <a:rPr lang="en-US"/>
              <a:t>and Questions</a:t>
            </a:r>
          </a:p>
        </p:txBody>
      </p:sp>
      <p:sp>
        <p:nvSpPr>
          <p:cNvPr id="6" name="Subtitle 5">
            <a:extLst>
              <a:ext uri="{FF2B5EF4-FFF2-40B4-BE49-F238E27FC236}">
                <a16:creationId xmlns:a16="http://schemas.microsoft.com/office/drawing/2014/main" id="{D5473F4C-BB15-3977-D2FF-B5CA035CD408}"/>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F0FABC8F-55C0-4F43-009B-2E4D2B90573A}"/>
              </a:ext>
            </a:extLst>
          </p:cNvPr>
          <p:cNvSpPr>
            <a:spLocks noGrp="1"/>
          </p:cNvSpPr>
          <p:nvPr>
            <p:ph type="sldNum" sz="quarter" idx="12"/>
          </p:nvPr>
        </p:nvSpPr>
        <p:spPr/>
        <p:txBody>
          <a:bodyPr/>
          <a:lstStyle/>
          <a:p>
            <a:fld id="{D73811D0-9594-4DB5-A4AA-7A4A397618D5}" type="slidenum">
              <a:rPr lang="en-GB" smtClean="0"/>
              <a:t>13</a:t>
            </a:fld>
            <a:endParaRPr lang="en-GB"/>
          </a:p>
        </p:txBody>
      </p:sp>
    </p:spTree>
    <p:extLst>
      <p:ext uri="{BB962C8B-B14F-4D97-AF65-F5344CB8AC3E}">
        <p14:creationId xmlns:p14="http://schemas.microsoft.com/office/powerpoint/2010/main" val="108132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A03E-9CB7-5865-FDAA-FAEEF74F5A31}"/>
              </a:ext>
            </a:extLst>
          </p:cNvPr>
          <p:cNvSpPr>
            <a:spLocks noGrp="1"/>
          </p:cNvSpPr>
          <p:nvPr>
            <p:ph type="ctrTitle"/>
          </p:nvPr>
        </p:nvSpPr>
        <p:spPr>
          <a:xfrm>
            <a:off x="491319" y="1122363"/>
            <a:ext cx="11323093" cy="2387600"/>
          </a:xfrm>
        </p:spPr>
        <p:txBody>
          <a:bodyPr>
            <a:normAutofit fontScale="90000"/>
          </a:bodyPr>
          <a:lstStyle/>
          <a:p>
            <a:pPr algn="l"/>
            <a:r>
              <a:rPr lang="en-US" dirty="0"/>
              <a:t>Recommendations for Design-Stage Safety and Security Probabilistic Risk Assessment (PRA) Co-development</a:t>
            </a:r>
          </a:p>
        </p:txBody>
      </p:sp>
      <p:sp>
        <p:nvSpPr>
          <p:cNvPr id="3" name="Subtitle 2">
            <a:extLst>
              <a:ext uri="{FF2B5EF4-FFF2-40B4-BE49-F238E27FC236}">
                <a16:creationId xmlns:a16="http://schemas.microsoft.com/office/drawing/2014/main" id="{F8CF7063-5E09-59AC-3037-8DA353355F1F}"/>
              </a:ext>
            </a:extLst>
          </p:cNvPr>
          <p:cNvSpPr>
            <a:spLocks noGrp="1"/>
          </p:cNvSpPr>
          <p:nvPr>
            <p:ph type="subTitle" idx="1"/>
          </p:nvPr>
        </p:nvSpPr>
        <p:spPr>
          <a:xfrm>
            <a:off x="668673" y="3753135"/>
            <a:ext cx="11223009" cy="1982502"/>
          </a:xfrm>
        </p:spPr>
        <p:txBody>
          <a:bodyPr>
            <a:normAutofit/>
          </a:bodyPr>
          <a:lstStyle/>
          <a:p>
            <a:r>
              <a:rPr lang="en-US" sz="2800" dirty="0"/>
              <a:t>October 23</a:t>
            </a:r>
            <a:r>
              <a:rPr lang="en-US" sz="2800" baseline="30000" dirty="0"/>
              <a:t>rd</a:t>
            </a:r>
            <a:r>
              <a:rPr lang="en-US" sz="2800" dirty="0"/>
              <a:t>, 2024</a:t>
            </a:r>
          </a:p>
          <a:p>
            <a:pPr algn="l"/>
            <a:endParaRPr lang="en-US" dirty="0"/>
          </a:p>
          <a:p>
            <a:pPr algn="l"/>
            <a:r>
              <a:rPr lang="en-US" dirty="0"/>
              <a:t>Dr. Alexander J. Huning, </a:t>
            </a:r>
            <a:r>
              <a:rPr lang="en-US" i="1" dirty="0"/>
              <a:t>Oak Ridge National Laboratory</a:t>
            </a:r>
          </a:p>
          <a:p>
            <a:pPr algn="l"/>
            <a:r>
              <a:rPr lang="en-US" dirty="0"/>
              <a:t>Mr. Steve J. Reed, </a:t>
            </a:r>
            <a:r>
              <a:rPr lang="en-US" i="1" dirty="0"/>
              <a:t>Oak Ridge National Laboratory</a:t>
            </a:r>
            <a:r>
              <a:rPr lang="en-US" dirty="0"/>
              <a:t> </a:t>
            </a:r>
          </a:p>
        </p:txBody>
      </p:sp>
      <p:sp>
        <p:nvSpPr>
          <p:cNvPr id="4" name="Rectangle 3">
            <a:extLst>
              <a:ext uri="{FF2B5EF4-FFF2-40B4-BE49-F238E27FC236}">
                <a16:creationId xmlns:a16="http://schemas.microsoft.com/office/drawing/2014/main" id="{281A4396-D109-91AE-72E1-A0265B4FC33F}"/>
              </a:ext>
            </a:extLst>
          </p:cNvPr>
          <p:cNvSpPr/>
          <p:nvPr/>
        </p:nvSpPr>
        <p:spPr>
          <a:xfrm>
            <a:off x="0" y="6171343"/>
            <a:ext cx="12192000" cy="68665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fld id="{9FF484DF-DFBB-4144-8C3A-4DB25099603B}" type="slidenum">
              <a:rPr lang="en-US" smtClean="0"/>
              <a:pPr algn="ctr"/>
              <a:t>2</a:t>
            </a:fld>
            <a:r>
              <a:rPr lang="en-US" dirty="0"/>
              <a:t> </a:t>
            </a:r>
          </a:p>
        </p:txBody>
      </p:sp>
      <p:grpSp>
        <p:nvGrpSpPr>
          <p:cNvPr id="5" name="Group 4">
            <a:extLst>
              <a:ext uri="{FF2B5EF4-FFF2-40B4-BE49-F238E27FC236}">
                <a16:creationId xmlns:a16="http://schemas.microsoft.com/office/drawing/2014/main" id="{F2CF6072-881C-3023-71A7-A4927914B337}"/>
              </a:ext>
            </a:extLst>
          </p:cNvPr>
          <p:cNvGrpSpPr/>
          <p:nvPr/>
        </p:nvGrpSpPr>
        <p:grpSpPr>
          <a:xfrm>
            <a:off x="2783988" y="6243137"/>
            <a:ext cx="6624023" cy="548688"/>
            <a:chOff x="938370" y="6260959"/>
            <a:chExt cx="6624023" cy="548688"/>
          </a:xfrm>
        </p:grpSpPr>
        <p:pic>
          <p:nvPicPr>
            <p:cNvPr id="6" name="Picture 5" descr="A blue and white logo&#10;&#10;Description automatically generated with low confidence">
              <a:extLst>
                <a:ext uri="{FF2B5EF4-FFF2-40B4-BE49-F238E27FC236}">
                  <a16:creationId xmlns:a16="http://schemas.microsoft.com/office/drawing/2014/main" id="{956DC3BA-B728-67C5-277B-FBCF597CB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70" y="6295937"/>
              <a:ext cx="1908686" cy="443088"/>
            </a:xfrm>
            <a:prstGeom prst="rect">
              <a:avLst/>
            </a:prstGeom>
          </p:spPr>
        </p:pic>
        <p:pic>
          <p:nvPicPr>
            <p:cNvPr id="7" name="Picture 8">
              <a:extLst>
                <a:ext uri="{FF2B5EF4-FFF2-40B4-BE49-F238E27FC236}">
                  <a16:creationId xmlns:a16="http://schemas.microsoft.com/office/drawing/2014/main" id="{C5063922-ED35-6D81-184F-9A53DAF27BE0}"/>
                </a:ext>
              </a:extLst>
            </p:cNvPr>
            <p:cNvPicPr>
              <a:picLocks noChangeAspect="1"/>
            </p:cNvPicPr>
            <p:nvPr/>
          </p:nvPicPr>
          <p:blipFill>
            <a:blip r:embed="rId3"/>
            <a:stretch>
              <a:fillRect/>
            </a:stretch>
          </p:blipFill>
          <p:spPr>
            <a:xfrm>
              <a:off x="3294509" y="6260959"/>
              <a:ext cx="2280102" cy="548688"/>
            </a:xfrm>
            <a:prstGeom prst="rect">
              <a:avLst/>
            </a:prstGeom>
          </p:spPr>
        </p:pic>
        <p:pic>
          <p:nvPicPr>
            <p:cNvPr id="8" name="Picture 7" descr="A black and white logo&#10;&#10;Description automatically generated">
              <a:extLst>
                <a:ext uri="{FF2B5EF4-FFF2-40B4-BE49-F238E27FC236}">
                  <a16:creationId xmlns:a16="http://schemas.microsoft.com/office/drawing/2014/main" id="{2425925E-F818-C5A0-47E1-FF835EBED1D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22064" y="6306652"/>
              <a:ext cx="1540329" cy="432373"/>
            </a:xfrm>
            <a:prstGeom prst="rect">
              <a:avLst/>
            </a:prstGeom>
          </p:spPr>
        </p:pic>
      </p:grpSp>
    </p:spTree>
    <p:extLst>
      <p:ext uri="{BB962C8B-B14F-4D97-AF65-F5344CB8AC3E}">
        <p14:creationId xmlns:p14="http://schemas.microsoft.com/office/powerpoint/2010/main" val="62944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9AE91FF-A875-2E22-D77D-89CD60376B80}"/>
              </a:ext>
            </a:extLst>
          </p:cNvPr>
          <p:cNvSpPr>
            <a:spLocks noGrp="1"/>
          </p:cNvSpPr>
          <p:nvPr>
            <p:ph idx="1"/>
          </p:nvPr>
        </p:nvSpPr>
        <p:spPr>
          <a:xfrm>
            <a:off x="838200" y="1591056"/>
            <a:ext cx="10515600" cy="4585907"/>
          </a:xfrm>
        </p:spPr>
        <p:txBody>
          <a:bodyPr/>
          <a:lstStyle/>
          <a:p>
            <a:r>
              <a:rPr lang="en-US" dirty="0"/>
              <a:t>Investigation of PRA Methods for </a:t>
            </a:r>
            <a:r>
              <a:rPr lang="en-US" dirty="0" err="1"/>
              <a:t>SeBD</a:t>
            </a:r>
            <a:endParaRPr lang="en-US" dirty="0"/>
          </a:p>
          <a:p>
            <a:pPr lvl="1"/>
            <a:r>
              <a:rPr lang="en-US" dirty="0"/>
              <a:t>“</a:t>
            </a:r>
            <a:r>
              <a:rPr lang="en-US" i="1" dirty="0"/>
              <a:t>Methods for the Enhancement of Security Probabilistic Risk Assessments,” </a:t>
            </a:r>
            <a:r>
              <a:rPr lang="en-US" dirty="0"/>
              <a:t>Oak Ridge National Laboratory, ORNL/TM-2021/2034, (March 2021).</a:t>
            </a:r>
          </a:p>
          <a:p>
            <a:pPr lvl="1"/>
            <a:r>
              <a:rPr lang="en-US" dirty="0"/>
              <a:t>White Paper on Hazard Analysis Methods for </a:t>
            </a:r>
            <a:r>
              <a:rPr lang="en-US" dirty="0" err="1"/>
              <a:t>SeBD</a:t>
            </a:r>
            <a:r>
              <a:rPr lang="en-US" dirty="0"/>
              <a:t> (June 2022)</a:t>
            </a:r>
          </a:p>
          <a:p>
            <a:r>
              <a:rPr lang="en-US" dirty="0" err="1"/>
              <a:t>SeBD</a:t>
            </a:r>
            <a:r>
              <a:rPr lang="en-US" dirty="0"/>
              <a:t> Tabletop and Business Case (2024)</a:t>
            </a:r>
          </a:p>
          <a:p>
            <a:r>
              <a:rPr lang="en-US" dirty="0"/>
              <a:t>Target Set and Vital Area Assessment Methodology Comparison (2024)</a:t>
            </a:r>
          </a:p>
          <a:p>
            <a:endParaRPr lang="en-US" i="1" dirty="0"/>
          </a:p>
          <a:p>
            <a:pPr marL="0" indent="0" algn="ctr">
              <a:buNone/>
            </a:pPr>
            <a:r>
              <a:rPr lang="en-US" i="1" dirty="0"/>
              <a:t>Please contact for more information and references</a:t>
            </a:r>
          </a:p>
          <a:p>
            <a:endParaRPr lang="en-US" dirty="0"/>
          </a:p>
          <a:p>
            <a:endParaRPr lang="en-US" dirty="0"/>
          </a:p>
        </p:txBody>
      </p:sp>
      <p:sp>
        <p:nvSpPr>
          <p:cNvPr id="6" name="Title 1">
            <a:extLst>
              <a:ext uri="{FF2B5EF4-FFF2-40B4-BE49-F238E27FC236}">
                <a16:creationId xmlns:a16="http://schemas.microsoft.com/office/drawing/2014/main" id="{E0BC2DB7-767C-38F7-FDB1-E7B6ABBF7E99}"/>
              </a:ext>
            </a:extLst>
          </p:cNvPr>
          <p:cNvSpPr txBox="1">
            <a:spLocks/>
          </p:cNvSpPr>
          <p:nvPr/>
        </p:nvSpPr>
        <p:spPr>
          <a:xfrm>
            <a:off x="441960" y="136525"/>
            <a:ext cx="10515600" cy="111925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spcAft>
                <a:spcPts val="600"/>
              </a:spcAft>
            </a:pPr>
            <a:r>
              <a:rPr lang="en-US" b="1" i="0" dirty="0">
                <a:solidFill>
                  <a:schemeClr val="bg1"/>
                </a:solidFill>
                <a:latin typeface="Arial" panose="020B0604020202020204" pitchFamily="34" charset="0"/>
                <a:cs typeface="Arial" panose="020B0604020202020204" pitchFamily="34" charset="0"/>
              </a:rPr>
              <a:t>ORNL International Nuclear Security (INS): Recent and Ongoing Projects related to Security-by-Design (</a:t>
            </a:r>
            <a:r>
              <a:rPr lang="en-US" b="1" i="0" dirty="0" err="1">
                <a:solidFill>
                  <a:schemeClr val="bg1"/>
                </a:solidFill>
                <a:latin typeface="Arial" panose="020B0604020202020204" pitchFamily="34" charset="0"/>
                <a:cs typeface="Arial" panose="020B0604020202020204" pitchFamily="34" charset="0"/>
              </a:rPr>
              <a:t>SeBD</a:t>
            </a:r>
            <a:r>
              <a:rPr lang="en-US" b="1" dirty="0">
                <a:solidFill>
                  <a:schemeClr val="bg1"/>
                </a:solidFill>
                <a:latin typeface="Arial" panose="020B0604020202020204" pitchFamily="34" charset="0"/>
                <a:cs typeface="Arial" panose="020B0604020202020204" pitchFamily="34" charset="0"/>
              </a:rPr>
              <a:t>)</a:t>
            </a:r>
            <a:r>
              <a:rPr lang="en-US" b="1" i="0" dirty="0">
                <a:solidFill>
                  <a:schemeClr val="bg1"/>
                </a:solidFill>
                <a:latin typeface="Arial" panose="020B0604020202020204" pitchFamily="34" charset="0"/>
                <a:cs typeface="Arial" panose="020B0604020202020204" pitchFamily="34" charset="0"/>
              </a:rPr>
              <a:t> and PRA</a:t>
            </a:r>
            <a:endParaRPr lang="en-GB" b="1" i="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674E8CE8-38CA-B0D9-F360-5562BC069497}"/>
              </a:ext>
            </a:extLst>
          </p:cNvPr>
          <p:cNvSpPr>
            <a:spLocks noGrp="1"/>
          </p:cNvSpPr>
          <p:nvPr>
            <p:ph type="sldNum" sz="quarter" idx="12"/>
          </p:nvPr>
        </p:nvSpPr>
        <p:spPr/>
        <p:txBody>
          <a:bodyPr/>
          <a:lstStyle/>
          <a:p>
            <a:fld id="{D73811D0-9594-4DB5-A4AA-7A4A397618D5}" type="slidenum">
              <a:rPr lang="en-GB" smtClean="0"/>
              <a:t>3</a:t>
            </a:fld>
            <a:endParaRPr lang="en-GB"/>
          </a:p>
        </p:txBody>
      </p:sp>
      <p:sp>
        <p:nvSpPr>
          <p:cNvPr id="12" name="Rectangle 11">
            <a:extLst>
              <a:ext uri="{FF2B5EF4-FFF2-40B4-BE49-F238E27FC236}">
                <a16:creationId xmlns:a16="http://schemas.microsoft.com/office/drawing/2014/main" id="{44FBBC61-FCED-26E9-6845-682D9A6489A4}"/>
              </a:ext>
            </a:extLst>
          </p:cNvPr>
          <p:cNvSpPr/>
          <p:nvPr/>
        </p:nvSpPr>
        <p:spPr>
          <a:xfrm>
            <a:off x="0" y="6171343"/>
            <a:ext cx="12192000" cy="68665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fld id="{9FF484DF-DFBB-4144-8C3A-4DB25099603B}" type="slidenum">
              <a:rPr lang="en-US" smtClean="0"/>
              <a:pPr algn="ctr"/>
              <a:t>3</a:t>
            </a:fld>
            <a:r>
              <a:rPr lang="en-US" dirty="0"/>
              <a:t> </a:t>
            </a:r>
          </a:p>
        </p:txBody>
      </p:sp>
      <p:grpSp>
        <p:nvGrpSpPr>
          <p:cNvPr id="15" name="Group 14">
            <a:extLst>
              <a:ext uri="{FF2B5EF4-FFF2-40B4-BE49-F238E27FC236}">
                <a16:creationId xmlns:a16="http://schemas.microsoft.com/office/drawing/2014/main" id="{5751D666-9495-6435-4BD2-6BF42163BFDB}"/>
              </a:ext>
            </a:extLst>
          </p:cNvPr>
          <p:cNvGrpSpPr/>
          <p:nvPr/>
        </p:nvGrpSpPr>
        <p:grpSpPr>
          <a:xfrm>
            <a:off x="2783988" y="6243137"/>
            <a:ext cx="6624023" cy="548688"/>
            <a:chOff x="938370" y="6260959"/>
            <a:chExt cx="6624023" cy="548688"/>
          </a:xfrm>
        </p:grpSpPr>
        <p:pic>
          <p:nvPicPr>
            <p:cNvPr id="10" name="Picture 5" descr="A blue and white logo&#10;&#10;Description automatically generated with low confidence">
              <a:extLst>
                <a:ext uri="{FF2B5EF4-FFF2-40B4-BE49-F238E27FC236}">
                  <a16:creationId xmlns:a16="http://schemas.microsoft.com/office/drawing/2014/main" id="{D88EC3DD-7AE4-5E94-45B7-C7A468377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70" y="6295937"/>
              <a:ext cx="1908686" cy="443088"/>
            </a:xfrm>
            <a:prstGeom prst="rect">
              <a:avLst/>
            </a:prstGeom>
          </p:spPr>
        </p:pic>
        <p:pic>
          <p:nvPicPr>
            <p:cNvPr id="11" name="Picture 8">
              <a:extLst>
                <a:ext uri="{FF2B5EF4-FFF2-40B4-BE49-F238E27FC236}">
                  <a16:creationId xmlns:a16="http://schemas.microsoft.com/office/drawing/2014/main" id="{ED6A88D3-8072-9A0A-8C60-922E99D100E5}"/>
                </a:ext>
              </a:extLst>
            </p:cNvPr>
            <p:cNvPicPr>
              <a:picLocks noChangeAspect="1"/>
            </p:cNvPicPr>
            <p:nvPr/>
          </p:nvPicPr>
          <p:blipFill>
            <a:blip r:embed="rId3"/>
            <a:stretch>
              <a:fillRect/>
            </a:stretch>
          </p:blipFill>
          <p:spPr>
            <a:xfrm>
              <a:off x="3294509" y="6260959"/>
              <a:ext cx="2280102" cy="548688"/>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7561CBFC-7363-7A12-E6F9-85971B5107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22064" y="6306652"/>
              <a:ext cx="1540329" cy="432373"/>
            </a:xfrm>
            <a:prstGeom prst="rect">
              <a:avLst/>
            </a:prstGeom>
          </p:spPr>
        </p:pic>
      </p:grpSp>
    </p:spTree>
    <p:extLst>
      <p:ext uri="{BB962C8B-B14F-4D97-AF65-F5344CB8AC3E}">
        <p14:creationId xmlns:p14="http://schemas.microsoft.com/office/powerpoint/2010/main" val="3786660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9AE91FF-A875-2E22-D77D-89CD60376B80}"/>
              </a:ext>
            </a:extLst>
          </p:cNvPr>
          <p:cNvSpPr>
            <a:spLocks noGrp="1"/>
          </p:cNvSpPr>
          <p:nvPr>
            <p:ph idx="1"/>
          </p:nvPr>
        </p:nvSpPr>
        <p:spPr>
          <a:xfrm>
            <a:off x="838200" y="1440783"/>
            <a:ext cx="10515600" cy="4585907"/>
          </a:xfrm>
        </p:spPr>
        <p:txBody>
          <a:bodyPr>
            <a:normAutofit/>
          </a:bodyPr>
          <a:lstStyle/>
          <a:p>
            <a:pPr>
              <a:lnSpc>
                <a:spcPct val="110000"/>
              </a:lnSpc>
            </a:pPr>
            <a:r>
              <a:rPr lang="en-US" sz="2400" dirty="0" err="1"/>
              <a:t>SeBD</a:t>
            </a:r>
            <a:r>
              <a:rPr lang="en-US" sz="2400" dirty="0"/>
              <a:t> is broadly defined as:</a:t>
            </a:r>
          </a:p>
          <a:p>
            <a:pPr>
              <a:lnSpc>
                <a:spcPct val="110000"/>
              </a:lnSpc>
            </a:pPr>
            <a:endParaRPr lang="en-US" sz="2400" dirty="0"/>
          </a:p>
          <a:p>
            <a:pPr marL="0" indent="0">
              <a:lnSpc>
                <a:spcPct val="110000"/>
              </a:lnSpc>
              <a:buNone/>
            </a:pPr>
            <a:endParaRPr lang="en-US" sz="2400" dirty="0"/>
          </a:p>
          <a:p>
            <a:pPr marL="0" indent="0">
              <a:lnSpc>
                <a:spcPct val="110000"/>
              </a:lnSpc>
              <a:buNone/>
            </a:pPr>
            <a:endParaRPr lang="en-US" sz="2400" dirty="0"/>
          </a:p>
          <a:p>
            <a:pPr>
              <a:lnSpc>
                <a:spcPct val="110000"/>
              </a:lnSpc>
            </a:pPr>
            <a:r>
              <a:rPr lang="en-US" sz="2400" dirty="0"/>
              <a:t>In the US, </a:t>
            </a:r>
            <a:r>
              <a:rPr lang="en-US" sz="2400" dirty="0" err="1"/>
              <a:t>SeBD</a:t>
            </a:r>
            <a:r>
              <a:rPr lang="en-US" sz="2400" dirty="0"/>
              <a:t> will be loosely required (e.g., Part 53):</a:t>
            </a:r>
          </a:p>
          <a:p>
            <a:pPr>
              <a:lnSpc>
                <a:spcPct val="110000"/>
              </a:lnSpc>
            </a:pPr>
            <a:endParaRPr lang="en-US" sz="2400" dirty="0"/>
          </a:p>
          <a:p>
            <a:pPr>
              <a:lnSpc>
                <a:spcPct val="110000"/>
              </a:lnSpc>
            </a:pPr>
            <a:endParaRPr lang="en-US" sz="2400" dirty="0"/>
          </a:p>
          <a:p>
            <a:pPr>
              <a:lnSpc>
                <a:spcPct val="110000"/>
              </a:lnSpc>
            </a:pPr>
            <a:r>
              <a:rPr lang="en-US" sz="2400" dirty="0"/>
              <a:t>PRA is also generally required and has advantages for Target Set Identification (Vital Area)</a:t>
            </a:r>
          </a:p>
        </p:txBody>
      </p:sp>
      <p:sp>
        <p:nvSpPr>
          <p:cNvPr id="6" name="Title 1">
            <a:extLst>
              <a:ext uri="{FF2B5EF4-FFF2-40B4-BE49-F238E27FC236}">
                <a16:creationId xmlns:a16="http://schemas.microsoft.com/office/drawing/2014/main" id="{E0BC2DB7-767C-38F7-FDB1-E7B6ABBF7E99}"/>
              </a:ext>
            </a:extLst>
          </p:cNvPr>
          <p:cNvSpPr txBox="1">
            <a:spLocks/>
          </p:cNvSpPr>
          <p:nvPr/>
        </p:nvSpPr>
        <p:spPr>
          <a:xfrm>
            <a:off x="441960" y="136525"/>
            <a:ext cx="10515600" cy="111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spcAft>
                <a:spcPts val="600"/>
              </a:spcAft>
            </a:pPr>
            <a:r>
              <a:rPr lang="en-US" b="1" i="0" dirty="0" err="1">
                <a:solidFill>
                  <a:schemeClr val="bg1"/>
                </a:solidFill>
                <a:latin typeface="Arial" panose="020B0604020202020204" pitchFamily="34" charset="0"/>
                <a:cs typeface="Arial" panose="020B0604020202020204" pitchFamily="34" charset="0"/>
              </a:rPr>
              <a:t>SeBD</a:t>
            </a:r>
            <a:r>
              <a:rPr lang="en-US" b="1" i="0" dirty="0">
                <a:solidFill>
                  <a:schemeClr val="bg1"/>
                </a:solidFill>
                <a:latin typeface="Arial" panose="020B0604020202020204" pitchFamily="34" charset="0"/>
                <a:cs typeface="Arial" panose="020B0604020202020204" pitchFamily="34" charset="0"/>
              </a:rPr>
              <a:t> + PRA = Harmony</a:t>
            </a:r>
            <a:endParaRPr lang="en-GB" b="1" i="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674E8CE8-38CA-B0D9-F360-5562BC069497}"/>
              </a:ext>
            </a:extLst>
          </p:cNvPr>
          <p:cNvSpPr>
            <a:spLocks noGrp="1"/>
          </p:cNvSpPr>
          <p:nvPr>
            <p:ph type="sldNum" sz="quarter" idx="12"/>
          </p:nvPr>
        </p:nvSpPr>
        <p:spPr/>
        <p:txBody>
          <a:bodyPr/>
          <a:lstStyle/>
          <a:p>
            <a:fld id="{D73811D0-9594-4DB5-A4AA-7A4A397618D5}" type="slidenum">
              <a:rPr lang="en-GB" smtClean="0"/>
              <a:t>4</a:t>
            </a:fld>
            <a:endParaRPr lang="en-GB"/>
          </a:p>
        </p:txBody>
      </p:sp>
      <p:sp>
        <p:nvSpPr>
          <p:cNvPr id="12" name="Rectangle 11">
            <a:extLst>
              <a:ext uri="{FF2B5EF4-FFF2-40B4-BE49-F238E27FC236}">
                <a16:creationId xmlns:a16="http://schemas.microsoft.com/office/drawing/2014/main" id="{44FBBC61-FCED-26E9-6845-682D9A6489A4}"/>
              </a:ext>
            </a:extLst>
          </p:cNvPr>
          <p:cNvSpPr/>
          <p:nvPr/>
        </p:nvSpPr>
        <p:spPr>
          <a:xfrm>
            <a:off x="0" y="6171343"/>
            <a:ext cx="12192000" cy="68665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fld id="{9FF484DF-DFBB-4144-8C3A-4DB25099603B}" type="slidenum">
              <a:rPr lang="en-US" smtClean="0"/>
              <a:pPr algn="ctr"/>
              <a:t>4</a:t>
            </a:fld>
            <a:r>
              <a:rPr lang="en-US" dirty="0"/>
              <a:t> </a:t>
            </a:r>
          </a:p>
        </p:txBody>
      </p:sp>
      <p:grpSp>
        <p:nvGrpSpPr>
          <p:cNvPr id="15" name="Group 14">
            <a:extLst>
              <a:ext uri="{FF2B5EF4-FFF2-40B4-BE49-F238E27FC236}">
                <a16:creationId xmlns:a16="http://schemas.microsoft.com/office/drawing/2014/main" id="{5751D666-9495-6435-4BD2-6BF42163BFDB}"/>
              </a:ext>
            </a:extLst>
          </p:cNvPr>
          <p:cNvGrpSpPr/>
          <p:nvPr/>
        </p:nvGrpSpPr>
        <p:grpSpPr>
          <a:xfrm>
            <a:off x="2783988" y="6243137"/>
            <a:ext cx="6624023" cy="548688"/>
            <a:chOff x="938370" y="6260959"/>
            <a:chExt cx="6624023" cy="548688"/>
          </a:xfrm>
        </p:grpSpPr>
        <p:pic>
          <p:nvPicPr>
            <p:cNvPr id="10" name="Picture 5" descr="A blue and white logo&#10;&#10;Description automatically generated with low confidence">
              <a:extLst>
                <a:ext uri="{FF2B5EF4-FFF2-40B4-BE49-F238E27FC236}">
                  <a16:creationId xmlns:a16="http://schemas.microsoft.com/office/drawing/2014/main" id="{D88EC3DD-7AE4-5E94-45B7-C7A468377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70" y="6295937"/>
              <a:ext cx="1908686" cy="443088"/>
            </a:xfrm>
            <a:prstGeom prst="rect">
              <a:avLst/>
            </a:prstGeom>
          </p:spPr>
        </p:pic>
        <p:pic>
          <p:nvPicPr>
            <p:cNvPr id="11" name="Picture 8">
              <a:extLst>
                <a:ext uri="{FF2B5EF4-FFF2-40B4-BE49-F238E27FC236}">
                  <a16:creationId xmlns:a16="http://schemas.microsoft.com/office/drawing/2014/main" id="{ED6A88D3-8072-9A0A-8C60-922E99D100E5}"/>
                </a:ext>
              </a:extLst>
            </p:cNvPr>
            <p:cNvPicPr>
              <a:picLocks noChangeAspect="1"/>
            </p:cNvPicPr>
            <p:nvPr/>
          </p:nvPicPr>
          <p:blipFill>
            <a:blip r:embed="rId3"/>
            <a:stretch>
              <a:fillRect/>
            </a:stretch>
          </p:blipFill>
          <p:spPr>
            <a:xfrm>
              <a:off x="3294509" y="6260959"/>
              <a:ext cx="2280102" cy="548688"/>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7561CBFC-7363-7A12-E6F9-85971B5107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22064" y="6306652"/>
              <a:ext cx="1540329" cy="432373"/>
            </a:xfrm>
            <a:prstGeom prst="rect">
              <a:avLst/>
            </a:prstGeom>
          </p:spPr>
        </p:pic>
      </p:grpSp>
      <p:sp>
        <p:nvSpPr>
          <p:cNvPr id="3" name="Rectangle 2">
            <a:extLst>
              <a:ext uri="{FF2B5EF4-FFF2-40B4-BE49-F238E27FC236}">
                <a16:creationId xmlns:a16="http://schemas.microsoft.com/office/drawing/2014/main" id="{207945B0-9077-5C3A-8216-5A804ADE2F99}"/>
              </a:ext>
            </a:extLst>
          </p:cNvPr>
          <p:cNvSpPr>
            <a:spLocks noChangeArrowheads="1"/>
          </p:cNvSpPr>
          <p:nvPr/>
        </p:nvSpPr>
        <p:spPr bwMode="auto">
          <a:xfrm>
            <a:off x="1689481" y="2017300"/>
            <a:ext cx="95079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60363"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system-level incorporation of the PPS into a new nuclear power plant or nuclear facility resulting in a PPS design that minimizes the risk of malicious acts leading to nuclear material theft; nuclear material sabotage; and facility sabotage as much as possible through features inhere in (or intrinsic to) the design of the facility”</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2FE76525-8C29-E5E5-3821-269479854C40}"/>
              </a:ext>
            </a:extLst>
          </p:cNvPr>
          <p:cNvSpPr>
            <a:spLocks noChangeArrowheads="1"/>
          </p:cNvSpPr>
          <p:nvPr/>
        </p:nvSpPr>
        <p:spPr bwMode="auto">
          <a:xfrm>
            <a:off x="1689481" y="4160494"/>
            <a:ext cx="937421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60363" algn="just"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“Safety and security must be considered together in the design process such that, where possible, security issues are effectively resolved through design and engineered security features”</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D2EACEC2-898C-32F6-96B6-5190B1F88F13}"/>
              </a:ext>
            </a:extLst>
          </p:cNvPr>
          <p:cNvSpPr/>
          <p:nvPr/>
        </p:nvSpPr>
        <p:spPr>
          <a:xfrm>
            <a:off x="8956221" y="3053443"/>
            <a:ext cx="2326822" cy="96239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ENABLE viability (economics) not be a hindrance !!</a:t>
            </a:r>
          </a:p>
        </p:txBody>
      </p:sp>
      <p:cxnSp>
        <p:nvCxnSpPr>
          <p:cNvPr id="13" name="Straight Arrow Connector 12">
            <a:extLst>
              <a:ext uri="{FF2B5EF4-FFF2-40B4-BE49-F238E27FC236}">
                <a16:creationId xmlns:a16="http://schemas.microsoft.com/office/drawing/2014/main" id="{1DEABF96-2B33-4224-7EE5-0F8A2FAF7E20}"/>
              </a:ext>
            </a:extLst>
          </p:cNvPr>
          <p:cNvCxnSpPr>
            <a:cxnSpLocks/>
          </p:cNvCxnSpPr>
          <p:nvPr/>
        </p:nvCxnSpPr>
        <p:spPr>
          <a:xfrm>
            <a:off x="7968343" y="3110593"/>
            <a:ext cx="831522" cy="2122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77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9AE91FF-A875-2E22-D77D-89CD60376B80}"/>
              </a:ext>
            </a:extLst>
          </p:cNvPr>
          <p:cNvSpPr>
            <a:spLocks noGrp="1"/>
          </p:cNvSpPr>
          <p:nvPr>
            <p:ph idx="1"/>
          </p:nvPr>
        </p:nvSpPr>
        <p:spPr>
          <a:xfrm>
            <a:off x="838200" y="1591056"/>
            <a:ext cx="10515600" cy="4585907"/>
          </a:xfrm>
        </p:spPr>
        <p:txBody>
          <a:bodyPr/>
          <a:lstStyle/>
          <a:p>
            <a:r>
              <a:rPr lang="en-US" i="1" dirty="0"/>
              <a:t>How to effectively develop a safety PRA which will also be used to support security design, planning, and requirement development? </a:t>
            </a:r>
          </a:p>
          <a:p>
            <a:endParaRPr lang="en-US" i="1" dirty="0"/>
          </a:p>
          <a:p>
            <a:pPr marL="457200" lvl="1" indent="0">
              <a:buNone/>
            </a:pPr>
            <a:endParaRPr lang="en-US" dirty="0"/>
          </a:p>
          <a:p>
            <a:endParaRPr lang="en-US" dirty="0"/>
          </a:p>
          <a:p>
            <a:endParaRPr lang="en-US" dirty="0"/>
          </a:p>
        </p:txBody>
      </p:sp>
      <p:sp>
        <p:nvSpPr>
          <p:cNvPr id="6" name="Title 1">
            <a:extLst>
              <a:ext uri="{FF2B5EF4-FFF2-40B4-BE49-F238E27FC236}">
                <a16:creationId xmlns:a16="http://schemas.microsoft.com/office/drawing/2014/main" id="{E0BC2DB7-767C-38F7-FDB1-E7B6ABBF7E99}"/>
              </a:ext>
            </a:extLst>
          </p:cNvPr>
          <p:cNvSpPr txBox="1">
            <a:spLocks/>
          </p:cNvSpPr>
          <p:nvPr/>
        </p:nvSpPr>
        <p:spPr>
          <a:xfrm>
            <a:off x="441960" y="136525"/>
            <a:ext cx="10515600" cy="111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spcAft>
                <a:spcPts val="600"/>
              </a:spcAft>
            </a:pPr>
            <a:r>
              <a:rPr lang="en-US" b="1" i="0" dirty="0">
                <a:solidFill>
                  <a:schemeClr val="bg1"/>
                </a:solidFill>
                <a:latin typeface="Arial" panose="020B0604020202020204" pitchFamily="34" charset="0"/>
                <a:cs typeface="Arial" panose="020B0604020202020204" pitchFamily="34" charset="0"/>
              </a:rPr>
              <a:t>Objective</a:t>
            </a:r>
            <a:endParaRPr lang="en-GB" b="1" i="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674E8CE8-38CA-B0D9-F360-5562BC069497}"/>
              </a:ext>
            </a:extLst>
          </p:cNvPr>
          <p:cNvSpPr>
            <a:spLocks noGrp="1"/>
          </p:cNvSpPr>
          <p:nvPr>
            <p:ph type="sldNum" sz="quarter" idx="12"/>
          </p:nvPr>
        </p:nvSpPr>
        <p:spPr/>
        <p:txBody>
          <a:bodyPr/>
          <a:lstStyle/>
          <a:p>
            <a:fld id="{D73811D0-9594-4DB5-A4AA-7A4A397618D5}" type="slidenum">
              <a:rPr lang="en-GB" smtClean="0"/>
              <a:t>5</a:t>
            </a:fld>
            <a:endParaRPr lang="en-GB"/>
          </a:p>
        </p:txBody>
      </p:sp>
      <p:sp>
        <p:nvSpPr>
          <p:cNvPr id="12" name="Rectangle 11">
            <a:extLst>
              <a:ext uri="{FF2B5EF4-FFF2-40B4-BE49-F238E27FC236}">
                <a16:creationId xmlns:a16="http://schemas.microsoft.com/office/drawing/2014/main" id="{44FBBC61-FCED-26E9-6845-682D9A6489A4}"/>
              </a:ext>
            </a:extLst>
          </p:cNvPr>
          <p:cNvSpPr/>
          <p:nvPr/>
        </p:nvSpPr>
        <p:spPr>
          <a:xfrm>
            <a:off x="0" y="6171343"/>
            <a:ext cx="12192000" cy="68665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fld id="{9FF484DF-DFBB-4144-8C3A-4DB25099603B}" type="slidenum">
              <a:rPr lang="en-US" smtClean="0"/>
              <a:pPr algn="ctr"/>
              <a:t>5</a:t>
            </a:fld>
            <a:r>
              <a:rPr lang="en-US" dirty="0"/>
              <a:t> </a:t>
            </a:r>
          </a:p>
        </p:txBody>
      </p:sp>
      <p:grpSp>
        <p:nvGrpSpPr>
          <p:cNvPr id="15" name="Group 14">
            <a:extLst>
              <a:ext uri="{FF2B5EF4-FFF2-40B4-BE49-F238E27FC236}">
                <a16:creationId xmlns:a16="http://schemas.microsoft.com/office/drawing/2014/main" id="{5751D666-9495-6435-4BD2-6BF42163BFDB}"/>
              </a:ext>
            </a:extLst>
          </p:cNvPr>
          <p:cNvGrpSpPr/>
          <p:nvPr/>
        </p:nvGrpSpPr>
        <p:grpSpPr>
          <a:xfrm>
            <a:off x="2783988" y="6243137"/>
            <a:ext cx="6624023" cy="548688"/>
            <a:chOff x="938370" y="6260959"/>
            <a:chExt cx="6624023" cy="548688"/>
          </a:xfrm>
        </p:grpSpPr>
        <p:pic>
          <p:nvPicPr>
            <p:cNvPr id="10" name="Picture 5" descr="A blue and white logo&#10;&#10;Description automatically generated with low confidence">
              <a:extLst>
                <a:ext uri="{FF2B5EF4-FFF2-40B4-BE49-F238E27FC236}">
                  <a16:creationId xmlns:a16="http://schemas.microsoft.com/office/drawing/2014/main" id="{D88EC3DD-7AE4-5E94-45B7-C7A468377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70" y="6295937"/>
              <a:ext cx="1908686" cy="443088"/>
            </a:xfrm>
            <a:prstGeom prst="rect">
              <a:avLst/>
            </a:prstGeom>
          </p:spPr>
        </p:pic>
        <p:pic>
          <p:nvPicPr>
            <p:cNvPr id="11" name="Picture 8">
              <a:extLst>
                <a:ext uri="{FF2B5EF4-FFF2-40B4-BE49-F238E27FC236}">
                  <a16:creationId xmlns:a16="http://schemas.microsoft.com/office/drawing/2014/main" id="{ED6A88D3-8072-9A0A-8C60-922E99D100E5}"/>
                </a:ext>
              </a:extLst>
            </p:cNvPr>
            <p:cNvPicPr>
              <a:picLocks noChangeAspect="1"/>
            </p:cNvPicPr>
            <p:nvPr/>
          </p:nvPicPr>
          <p:blipFill>
            <a:blip r:embed="rId3"/>
            <a:stretch>
              <a:fillRect/>
            </a:stretch>
          </p:blipFill>
          <p:spPr>
            <a:xfrm>
              <a:off x="3294509" y="6260959"/>
              <a:ext cx="2280102" cy="548688"/>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7561CBFC-7363-7A12-E6F9-85971B5107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22064" y="6306652"/>
              <a:ext cx="1540329" cy="432373"/>
            </a:xfrm>
            <a:prstGeom prst="rect">
              <a:avLst/>
            </a:prstGeom>
          </p:spPr>
        </p:pic>
      </p:grpSp>
      <p:sp>
        <p:nvSpPr>
          <p:cNvPr id="2" name="Rectangle 1">
            <a:extLst>
              <a:ext uri="{FF2B5EF4-FFF2-40B4-BE49-F238E27FC236}">
                <a16:creationId xmlns:a16="http://schemas.microsoft.com/office/drawing/2014/main" id="{8D90E9DF-F184-A136-8D0B-DF4F6B83FF65}"/>
              </a:ext>
            </a:extLst>
          </p:cNvPr>
          <p:cNvSpPr/>
          <p:nvPr/>
        </p:nvSpPr>
        <p:spPr>
          <a:xfrm>
            <a:off x="2499221" y="3340111"/>
            <a:ext cx="2955281" cy="1924952"/>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What security features need to be included in the development of PRA technical elements?</a:t>
            </a:r>
          </a:p>
        </p:txBody>
      </p:sp>
      <p:cxnSp>
        <p:nvCxnSpPr>
          <p:cNvPr id="8" name="Straight Arrow Connector 7">
            <a:extLst>
              <a:ext uri="{FF2B5EF4-FFF2-40B4-BE49-F238E27FC236}">
                <a16:creationId xmlns:a16="http://schemas.microsoft.com/office/drawing/2014/main" id="{4BE79F61-819E-258B-7632-3315E767D23D}"/>
              </a:ext>
            </a:extLst>
          </p:cNvPr>
          <p:cNvCxnSpPr>
            <a:cxnSpLocks/>
          </p:cNvCxnSpPr>
          <p:nvPr/>
        </p:nvCxnSpPr>
        <p:spPr>
          <a:xfrm>
            <a:off x="5872717" y="4302587"/>
            <a:ext cx="978255" cy="0"/>
          </a:xfrm>
          <a:prstGeom prst="straightConnector1">
            <a:avLst/>
          </a:prstGeom>
          <a:ln w="57150">
            <a:solidFill>
              <a:schemeClr val="accent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E200A3B-9669-10EE-74B8-6CBE7852C71D}"/>
              </a:ext>
            </a:extLst>
          </p:cNvPr>
          <p:cNvSpPr/>
          <p:nvPr/>
        </p:nvSpPr>
        <p:spPr>
          <a:xfrm>
            <a:off x="7269187" y="3367642"/>
            <a:ext cx="2955281" cy="1924952"/>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How to best or most effectively implement those features in the design-stage?</a:t>
            </a:r>
          </a:p>
        </p:txBody>
      </p:sp>
    </p:spTree>
    <p:extLst>
      <p:ext uri="{BB962C8B-B14F-4D97-AF65-F5344CB8AC3E}">
        <p14:creationId xmlns:p14="http://schemas.microsoft.com/office/powerpoint/2010/main" val="174489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BC2DB7-767C-38F7-FDB1-E7B6ABBF7E99}"/>
              </a:ext>
            </a:extLst>
          </p:cNvPr>
          <p:cNvSpPr txBox="1">
            <a:spLocks/>
          </p:cNvSpPr>
          <p:nvPr/>
        </p:nvSpPr>
        <p:spPr>
          <a:xfrm>
            <a:off x="441960" y="136525"/>
            <a:ext cx="10515600" cy="111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spcAft>
                <a:spcPts val="600"/>
              </a:spcAft>
            </a:pPr>
            <a:r>
              <a:rPr lang="en-US" b="1" i="0" dirty="0">
                <a:solidFill>
                  <a:schemeClr val="bg1"/>
                </a:solidFill>
                <a:latin typeface="Arial" panose="020B0604020202020204" pitchFamily="34" charset="0"/>
                <a:cs typeface="Arial" panose="020B0604020202020204" pitchFamily="34" charset="0"/>
              </a:rPr>
              <a:t>2S PRA Development Metho</a:t>
            </a:r>
            <a:r>
              <a:rPr lang="en-US" b="1" dirty="0">
                <a:solidFill>
                  <a:schemeClr val="bg1"/>
                </a:solidFill>
                <a:latin typeface="Arial" panose="020B0604020202020204" pitchFamily="34" charset="0"/>
                <a:cs typeface="Arial" panose="020B0604020202020204" pitchFamily="34" charset="0"/>
              </a:rPr>
              <a:t>dology</a:t>
            </a:r>
            <a:endParaRPr lang="en-GB" b="1" i="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674E8CE8-38CA-B0D9-F360-5562BC069497}"/>
              </a:ext>
            </a:extLst>
          </p:cNvPr>
          <p:cNvSpPr>
            <a:spLocks noGrp="1"/>
          </p:cNvSpPr>
          <p:nvPr>
            <p:ph type="sldNum" sz="quarter" idx="12"/>
          </p:nvPr>
        </p:nvSpPr>
        <p:spPr/>
        <p:txBody>
          <a:bodyPr/>
          <a:lstStyle/>
          <a:p>
            <a:fld id="{D73811D0-9594-4DB5-A4AA-7A4A397618D5}" type="slidenum">
              <a:rPr lang="en-GB" smtClean="0"/>
              <a:t>6</a:t>
            </a:fld>
            <a:endParaRPr lang="en-GB"/>
          </a:p>
        </p:txBody>
      </p:sp>
      <p:sp>
        <p:nvSpPr>
          <p:cNvPr id="12" name="Rectangle 11">
            <a:extLst>
              <a:ext uri="{FF2B5EF4-FFF2-40B4-BE49-F238E27FC236}">
                <a16:creationId xmlns:a16="http://schemas.microsoft.com/office/drawing/2014/main" id="{44FBBC61-FCED-26E9-6845-682D9A6489A4}"/>
              </a:ext>
            </a:extLst>
          </p:cNvPr>
          <p:cNvSpPr/>
          <p:nvPr/>
        </p:nvSpPr>
        <p:spPr>
          <a:xfrm>
            <a:off x="0" y="6171343"/>
            <a:ext cx="12192000" cy="68665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fld id="{9FF484DF-DFBB-4144-8C3A-4DB25099603B}" type="slidenum">
              <a:rPr lang="en-US" smtClean="0"/>
              <a:pPr algn="ctr"/>
              <a:t>6</a:t>
            </a:fld>
            <a:r>
              <a:rPr lang="en-US" dirty="0"/>
              <a:t> </a:t>
            </a:r>
          </a:p>
        </p:txBody>
      </p:sp>
      <p:grpSp>
        <p:nvGrpSpPr>
          <p:cNvPr id="15" name="Group 14">
            <a:extLst>
              <a:ext uri="{FF2B5EF4-FFF2-40B4-BE49-F238E27FC236}">
                <a16:creationId xmlns:a16="http://schemas.microsoft.com/office/drawing/2014/main" id="{5751D666-9495-6435-4BD2-6BF42163BFDB}"/>
              </a:ext>
            </a:extLst>
          </p:cNvPr>
          <p:cNvGrpSpPr/>
          <p:nvPr/>
        </p:nvGrpSpPr>
        <p:grpSpPr>
          <a:xfrm>
            <a:off x="2783988" y="6243137"/>
            <a:ext cx="6624023" cy="548688"/>
            <a:chOff x="938370" y="6260959"/>
            <a:chExt cx="6624023" cy="548688"/>
          </a:xfrm>
        </p:grpSpPr>
        <p:pic>
          <p:nvPicPr>
            <p:cNvPr id="10" name="Picture 5" descr="A blue and white logo&#10;&#10;Description automatically generated with low confidence">
              <a:extLst>
                <a:ext uri="{FF2B5EF4-FFF2-40B4-BE49-F238E27FC236}">
                  <a16:creationId xmlns:a16="http://schemas.microsoft.com/office/drawing/2014/main" id="{D88EC3DD-7AE4-5E94-45B7-C7A468377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70" y="6295937"/>
              <a:ext cx="1908686" cy="443088"/>
            </a:xfrm>
            <a:prstGeom prst="rect">
              <a:avLst/>
            </a:prstGeom>
          </p:spPr>
        </p:pic>
        <p:pic>
          <p:nvPicPr>
            <p:cNvPr id="11" name="Picture 8">
              <a:extLst>
                <a:ext uri="{FF2B5EF4-FFF2-40B4-BE49-F238E27FC236}">
                  <a16:creationId xmlns:a16="http://schemas.microsoft.com/office/drawing/2014/main" id="{ED6A88D3-8072-9A0A-8C60-922E99D100E5}"/>
                </a:ext>
              </a:extLst>
            </p:cNvPr>
            <p:cNvPicPr>
              <a:picLocks noChangeAspect="1"/>
            </p:cNvPicPr>
            <p:nvPr/>
          </p:nvPicPr>
          <p:blipFill>
            <a:blip r:embed="rId3"/>
            <a:stretch>
              <a:fillRect/>
            </a:stretch>
          </p:blipFill>
          <p:spPr>
            <a:xfrm>
              <a:off x="3294509" y="6260959"/>
              <a:ext cx="2280102" cy="548688"/>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7561CBFC-7363-7A12-E6F9-85971B5107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22064" y="6306652"/>
              <a:ext cx="1540329" cy="432373"/>
            </a:xfrm>
            <a:prstGeom prst="rect">
              <a:avLst/>
            </a:prstGeom>
          </p:spPr>
        </p:pic>
      </p:grpSp>
      <p:pic>
        <p:nvPicPr>
          <p:cNvPr id="13" name="Picture 12">
            <a:extLst>
              <a:ext uri="{FF2B5EF4-FFF2-40B4-BE49-F238E27FC236}">
                <a16:creationId xmlns:a16="http://schemas.microsoft.com/office/drawing/2014/main" id="{96A08D17-1D1A-1F06-089B-A0627EE9D748}"/>
              </a:ext>
            </a:extLst>
          </p:cNvPr>
          <p:cNvPicPr>
            <a:picLocks noChangeAspect="1"/>
          </p:cNvPicPr>
          <p:nvPr/>
        </p:nvPicPr>
        <p:blipFill>
          <a:blip r:embed="rId5"/>
          <a:stretch>
            <a:fillRect/>
          </a:stretch>
        </p:blipFill>
        <p:spPr>
          <a:xfrm>
            <a:off x="610054" y="1369975"/>
            <a:ext cx="10971892" cy="4687168"/>
          </a:xfrm>
          <a:prstGeom prst="rect">
            <a:avLst/>
          </a:prstGeom>
        </p:spPr>
      </p:pic>
      <p:sp>
        <p:nvSpPr>
          <p:cNvPr id="20" name="Rectangle 19">
            <a:extLst>
              <a:ext uri="{FF2B5EF4-FFF2-40B4-BE49-F238E27FC236}">
                <a16:creationId xmlns:a16="http://schemas.microsoft.com/office/drawing/2014/main" id="{1D137821-D417-A064-4D70-CCBAB5136A00}"/>
              </a:ext>
            </a:extLst>
          </p:cNvPr>
          <p:cNvSpPr/>
          <p:nvPr/>
        </p:nvSpPr>
        <p:spPr>
          <a:xfrm>
            <a:off x="10276765" y="4231481"/>
            <a:ext cx="1742364" cy="613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(i.e., Target Set Identification) </a:t>
            </a:r>
          </a:p>
        </p:txBody>
      </p:sp>
    </p:spTree>
    <p:extLst>
      <p:ext uri="{BB962C8B-B14F-4D97-AF65-F5344CB8AC3E}">
        <p14:creationId xmlns:p14="http://schemas.microsoft.com/office/powerpoint/2010/main" val="316560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9AE91FF-A875-2E22-D77D-89CD60376B80}"/>
              </a:ext>
            </a:extLst>
          </p:cNvPr>
          <p:cNvSpPr>
            <a:spLocks noGrp="1"/>
          </p:cNvSpPr>
          <p:nvPr>
            <p:ph idx="1"/>
          </p:nvPr>
        </p:nvSpPr>
        <p:spPr>
          <a:xfrm>
            <a:off x="838200" y="1591056"/>
            <a:ext cx="10515600" cy="4585907"/>
          </a:xfrm>
        </p:spPr>
        <p:txBody>
          <a:bodyPr/>
          <a:lstStyle/>
          <a:p>
            <a:r>
              <a:rPr lang="en-US" dirty="0"/>
              <a:t>The NRC defines </a:t>
            </a:r>
            <a:r>
              <a:rPr lang="en-US" b="1" i="1" dirty="0"/>
              <a:t>Target Sets </a:t>
            </a:r>
            <a:r>
              <a:rPr lang="en-US" dirty="0"/>
              <a:t>as:</a:t>
            </a:r>
          </a:p>
          <a:p>
            <a:endParaRPr lang="en-US" dirty="0"/>
          </a:p>
          <a:p>
            <a:endParaRPr lang="en-US" dirty="0"/>
          </a:p>
          <a:p>
            <a:endParaRPr lang="en-US" dirty="0"/>
          </a:p>
          <a:p>
            <a:r>
              <a:rPr lang="en-US" dirty="0"/>
              <a:t>IAEA NSS No.13 defines a </a:t>
            </a:r>
            <a:r>
              <a:rPr lang="en-US" b="1" i="1" dirty="0"/>
              <a:t>Vital Area </a:t>
            </a:r>
            <a:r>
              <a:rPr lang="en-US" dirty="0"/>
              <a:t>as:</a:t>
            </a:r>
          </a:p>
        </p:txBody>
      </p:sp>
      <p:sp>
        <p:nvSpPr>
          <p:cNvPr id="6" name="Title 1">
            <a:extLst>
              <a:ext uri="{FF2B5EF4-FFF2-40B4-BE49-F238E27FC236}">
                <a16:creationId xmlns:a16="http://schemas.microsoft.com/office/drawing/2014/main" id="{E0BC2DB7-767C-38F7-FDB1-E7B6ABBF7E99}"/>
              </a:ext>
            </a:extLst>
          </p:cNvPr>
          <p:cNvSpPr txBox="1">
            <a:spLocks/>
          </p:cNvSpPr>
          <p:nvPr/>
        </p:nvSpPr>
        <p:spPr>
          <a:xfrm>
            <a:off x="441960" y="136525"/>
            <a:ext cx="10515600" cy="111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spcAft>
                <a:spcPts val="600"/>
              </a:spcAft>
            </a:pPr>
            <a:r>
              <a:rPr lang="en-US" b="1" i="0" dirty="0">
                <a:solidFill>
                  <a:schemeClr val="bg1"/>
                </a:solidFill>
                <a:latin typeface="Arial" panose="020B0604020202020204" pitchFamily="34" charset="0"/>
                <a:cs typeface="Arial" panose="020B0604020202020204" pitchFamily="34" charset="0"/>
              </a:rPr>
              <a:t>Quick definition break</a:t>
            </a:r>
            <a:endParaRPr lang="en-GB" b="1" i="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674E8CE8-38CA-B0D9-F360-5562BC069497}"/>
              </a:ext>
            </a:extLst>
          </p:cNvPr>
          <p:cNvSpPr>
            <a:spLocks noGrp="1"/>
          </p:cNvSpPr>
          <p:nvPr>
            <p:ph type="sldNum" sz="quarter" idx="12"/>
          </p:nvPr>
        </p:nvSpPr>
        <p:spPr/>
        <p:txBody>
          <a:bodyPr/>
          <a:lstStyle/>
          <a:p>
            <a:fld id="{D73811D0-9594-4DB5-A4AA-7A4A397618D5}" type="slidenum">
              <a:rPr lang="en-GB" smtClean="0"/>
              <a:t>7</a:t>
            </a:fld>
            <a:endParaRPr lang="en-GB"/>
          </a:p>
        </p:txBody>
      </p:sp>
      <p:sp>
        <p:nvSpPr>
          <p:cNvPr id="12" name="Rectangle 11">
            <a:extLst>
              <a:ext uri="{FF2B5EF4-FFF2-40B4-BE49-F238E27FC236}">
                <a16:creationId xmlns:a16="http://schemas.microsoft.com/office/drawing/2014/main" id="{44FBBC61-FCED-26E9-6845-682D9A6489A4}"/>
              </a:ext>
            </a:extLst>
          </p:cNvPr>
          <p:cNvSpPr/>
          <p:nvPr/>
        </p:nvSpPr>
        <p:spPr>
          <a:xfrm>
            <a:off x="0" y="6171343"/>
            <a:ext cx="12192000" cy="68665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fld id="{9FF484DF-DFBB-4144-8C3A-4DB25099603B}" type="slidenum">
              <a:rPr lang="en-US" smtClean="0"/>
              <a:pPr algn="ctr"/>
              <a:t>7</a:t>
            </a:fld>
            <a:r>
              <a:rPr lang="en-US" dirty="0"/>
              <a:t> </a:t>
            </a:r>
          </a:p>
        </p:txBody>
      </p:sp>
      <p:grpSp>
        <p:nvGrpSpPr>
          <p:cNvPr id="15" name="Group 14">
            <a:extLst>
              <a:ext uri="{FF2B5EF4-FFF2-40B4-BE49-F238E27FC236}">
                <a16:creationId xmlns:a16="http://schemas.microsoft.com/office/drawing/2014/main" id="{5751D666-9495-6435-4BD2-6BF42163BFDB}"/>
              </a:ext>
            </a:extLst>
          </p:cNvPr>
          <p:cNvGrpSpPr/>
          <p:nvPr/>
        </p:nvGrpSpPr>
        <p:grpSpPr>
          <a:xfrm>
            <a:off x="2783988" y="6243137"/>
            <a:ext cx="6624023" cy="548688"/>
            <a:chOff x="938370" y="6260959"/>
            <a:chExt cx="6624023" cy="548688"/>
          </a:xfrm>
        </p:grpSpPr>
        <p:pic>
          <p:nvPicPr>
            <p:cNvPr id="10" name="Picture 5" descr="A blue and white logo&#10;&#10;Description automatically generated with low confidence">
              <a:extLst>
                <a:ext uri="{FF2B5EF4-FFF2-40B4-BE49-F238E27FC236}">
                  <a16:creationId xmlns:a16="http://schemas.microsoft.com/office/drawing/2014/main" id="{D88EC3DD-7AE4-5E94-45B7-C7A468377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70" y="6295937"/>
              <a:ext cx="1908686" cy="443088"/>
            </a:xfrm>
            <a:prstGeom prst="rect">
              <a:avLst/>
            </a:prstGeom>
          </p:spPr>
        </p:pic>
        <p:pic>
          <p:nvPicPr>
            <p:cNvPr id="11" name="Picture 8">
              <a:extLst>
                <a:ext uri="{FF2B5EF4-FFF2-40B4-BE49-F238E27FC236}">
                  <a16:creationId xmlns:a16="http://schemas.microsoft.com/office/drawing/2014/main" id="{ED6A88D3-8072-9A0A-8C60-922E99D100E5}"/>
                </a:ext>
              </a:extLst>
            </p:cNvPr>
            <p:cNvPicPr>
              <a:picLocks noChangeAspect="1"/>
            </p:cNvPicPr>
            <p:nvPr/>
          </p:nvPicPr>
          <p:blipFill>
            <a:blip r:embed="rId3"/>
            <a:stretch>
              <a:fillRect/>
            </a:stretch>
          </p:blipFill>
          <p:spPr>
            <a:xfrm>
              <a:off x="3294509" y="6260959"/>
              <a:ext cx="2280102" cy="548688"/>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7561CBFC-7363-7A12-E6F9-85971B5107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22064" y="6306652"/>
              <a:ext cx="1540329" cy="432373"/>
            </a:xfrm>
            <a:prstGeom prst="rect">
              <a:avLst/>
            </a:prstGeom>
          </p:spPr>
        </p:pic>
      </p:grpSp>
      <p:sp>
        <p:nvSpPr>
          <p:cNvPr id="3" name="TextBox 2">
            <a:extLst>
              <a:ext uri="{FF2B5EF4-FFF2-40B4-BE49-F238E27FC236}">
                <a16:creationId xmlns:a16="http://schemas.microsoft.com/office/drawing/2014/main" id="{A62D780B-CB98-2D11-AF6C-2878E3ED7196}"/>
              </a:ext>
            </a:extLst>
          </p:cNvPr>
          <p:cNvSpPr txBox="1"/>
          <p:nvPr/>
        </p:nvSpPr>
        <p:spPr>
          <a:xfrm>
            <a:off x="2006221" y="2152519"/>
            <a:ext cx="9244084" cy="1631216"/>
          </a:xfrm>
          <a:prstGeom prst="rect">
            <a:avLst/>
          </a:prstGeom>
          <a:noFill/>
        </p:spPr>
        <p:txBody>
          <a:bodyPr wrap="square">
            <a:spAutoFit/>
          </a:bodyPr>
          <a:lstStyle/>
          <a:p>
            <a:pPr algn="ctr"/>
            <a:r>
              <a:rPr lang="en-US" sz="2000" i="1" dirty="0"/>
              <a:t>The minimum combination of equipment or operator actions which, if all are prevented from performing their intended safety function or prevented from being accomplished, would likely result in significant core damage…or a loss of spent fuel pool coolant inventory and exposure of spent fuel, barring extraordinary actions by plant operations.</a:t>
            </a:r>
          </a:p>
          <a:p>
            <a:endParaRPr lang="en-US" sz="2000" dirty="0"/>
          </a:p>
        </p:txBody>
      </p:sp>
      <p:sp>
        <p:nvSpPr>
          <p:cNvPr id="5" name="TextBox 4">
            <a:extLst>
              <a:ext uri="{FF2B5EF4-FFF2-40B4-BE49-F238E27FC236}">
                <a16:creationId xmlns:a16="http://schemas.microsoft.com/office/drawing/2014/main" id="{697E3F8A-D2A0-CCEB-79DC-BAF42A832559}"/>
              </a:ext>
            </a:extLst>
          </p:cNvPr>
          <p:cNvSpPr txBox="1"/>
          <p:nvPr/>
        </p:nvSpPr>
        <p:spPr>
          <a:xfrm>
            <a:off x="2006220" y="4203400"/>
            <a:ext cx="9184943" cy="1015663"/>
          </a:xfrm>
          <a:prstGeom prst="rect">
            <a:avLst/>
          </a:prstGeom>
          <a:noFill/>
        </p:spPr>
        <p:txBody>
          <a:bodyPr wrap="square" rtlCol="0">
            <a:spAutoFit/>
          </a:bodyPr>
          <a:lstStyle/>
          <a:p>
            <a:pPr algn="ctr"/>
            <a:r>
              <a:rPr lang="en-US" sz="2000" i="1" dirty="0"/>
              <a:t> An area inside a protected area containing equipment, systems or devices, or nuclear material, the sabotage of which could directly or indirectly lead to high radiological consequences.</a:t>
            </a:r>
            <a:endParaRPr lang="en-US" sz="2000" baseline="30000" dirty="0"/>
          </a:p>
        </p:txBody>
      </p:sp>
    </p:spTree>
    <p:extLst>
      <p:ext uri="{BB962C8B-B14F-4D97-AF65-F5344CB8AC3E}">
        <p14:creationId xmlns:p14="http://schemas.microsoft.com/office/powerpoint/2010/main" val="70885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F3A7F6-C7A9-59E9-EABA-671EC08A3020}"/>
              </a:ext>
            </a:extLst>
          </p:cNvPr>
          <p:cNvSpPr>
            <a:spLocks noGrp="1"/>
          </p:cNvSpPr>
          <p:nvPr>
            <p:ph type="sldNum" sz="quarter" idx="12"/>
          </p:nvPr>
        </p:nvSpPr>
        <p:spPr/>
        <p:txBody>
          <a:bodyPr/>
          <a:lstStyle/>
          <a:p>
            <a:fld id="{D73811D0-9594-4DB5-A4AA-7A4A397618D5}" type="slidenum">
              <a:rPr lang="en-GB" smtClean="0"/>
              <a:t>8</a:t>
            </a:fld>
            <a:endParaRPr lang="en-GB"/>
          </a:p>
        </p:txBody>
      </p:sp>
      <p:sp>
        <p:nvSpPr>
          <p:cNvPr id="4" name="Text Placeholder 3">
            <a:extLst>
              <a:ext uri="{FF2B5EF4-FFF2-40B4-BE49-F238E27FC236}">
                <a16:creationId xmlns:a16="http://schemas.microsoft.com/office/drawing/2014/main" id="{EB960E3F-A2A7-466E-6B93-4B02D0FEAAB5}"/>
              </a:ext>
            </a:extLst>
          </p:cNvPr>
          <p:cNvSpPr>
            <a:spLocks noGrp="1"/>
          </p:cNvSpPr>
          <p:nvPr>
            <p:ph type="body" sz="quarter" idx="13"/>
          </p:nvPr>
        </p:nvSpPr>
        <p:spPr/>
        <p:txBody>
          <a:bodyPr/>
          <a:lstStyle/>
          <a:p>
            <a:r>
              <a:rPr lang="en-US" dirty="0"/>
              <a:t>2S Design Cycle</a:t>
            </a:r>
          </a:p>
        </p:txBody>
      </p:sp>
      <p:graphicFrame>
        <p:nvGraphicFramePr>
          <p:cNvPr id="5" name="Diagram 4">
            <a:extLst>
              <a:ext uri="{FF2B5EF4-FFF2-40B4-BE49-F238E27FC236}">
                <a16:creationId xmlns:a16="http://schemas.microsoft.com/office/drawing/2014/main" id="{A0B3F76D-94B1-EA2A-9ADD-05FB0FF4EBA0}"/>
              </a:ext>
            </a:extLst>
          </p:cNvPr>
          <p:cNvGraphicFramePr/>
          <p:nvPr>
            <p:extLst>
              <p:ext uri="{D42A27DB-BD31-4B8C-83A1-F6EECF244321}">
                <p14:modId xmlns:p14="http://schemas.microsoft.com/office/powerpoint/2010/main" val="3525364735"/>
              </p:ext>
            </p:extLst>
          </p:nvPr>
        </p:nvGraphicFramePr>
        <p:xfrm>
          <a:off x="3023614" y="1652265"/>
          <a:ext cx="5014738" cy="4124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a:extLst>
              <a:ext uri="{FF2B5EF4-FFF2-40B4-BE49-F238E27FC236}">
                <a16:creationId xmlns:a16="http://schemas.microsoft.com/office/drawing/2014/main" id="{BA6A7F95-70C9-D17A-46FC-009DC732EDE3}"/>
              </a:ext>
            </a:extLst>
          </p:cNvPr>
          <p:cNvCxnSpPr>
            <a:cxnSpLocks/>
          </p:cNvCxnSpPr>
          <p:nvPr/>
        </p:nvCxnSpPr>
        <p:spPr>
          <a:xfrm>
            <a:off x="2204558" y="3714467"/>
            <a:ext cx="978255" cy="0"/>
          </a:xfrm>
          <a:prstGeom prst="straightConnector1">
            <a:avLst/>
          </a:prstGeom>
          <a:ln w="57150">
            <a:solidFill>
              <a:schemeClr val="accent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48BE127-7FE4-55F6-305A-70379024D315}"/>
              </a:ext>
            </a:extLst>
          </p:cNvPr>
          <p:cNvCxnSpPr>
            <a:cxnSpLocks/>
          </p:cNvCxnSpPr>
          <p:nvPr/>
        </p:nvCxnSpPr>
        <p:spPr>
          <a:xfrm>
            <a:off x="1250936" y="2769967"/>
            <a:ext cx="0" cy="596480"/>
          </a:xfrm>
          <a:prstGeom prst="straightConnector1">
            <a:avLst/>
          </a:prstGeom>
          <a:ln w="57150">
            <a:solidFill>
              <a:schemeClr val="accent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6B1442-6BEE-949B-4B97-CCEEB10148A2}"/>
              </a:ext>
            </a:extLst>
          </p:cNvPr>
          <p:cNvSpPr txBox="1"/>
          <p:nvPr/>
        </p:nvSpPr>
        <p:spPr>
          <a:xfrm>
            <a:off x="210715" y="2290927"/>
            <a:ext cx="2157257" cy="369332"/>
          </a:xfrm>
          <a:prstGeom prst="rect">
            <a:avLst/>
          </a:prstGeom>
          <a:noFill/>
        </p:spPr>
        <p:txBody>
          <a:bodyPr wrap="none" rtlCol="0">
            <a:spAutoFit/>
          </a:bodyPr>
          <a:lstStyle/>
          <a:p>
            <a:r>
              <a:rPr lang="en-US" dirty="0"/>
              <a:t>2S PRA Development</a:t>
            </a:r>
          </a:p>
        </p:txBody>
      </p:sp>
      <p:sp>
        <p:nvSpPr>
          <p:cNvPr id="11" name="TextBox 10">
            <a:extLst>
              <a:ext uri="{FF2B5EF4-FFF2-40B4-BE49-F238E27FC236}">
                <a16:creationId xmlns:a16="http://schemas.microsoft.com/office/drawing/2014/main" id="{EF197F9F-F0CF-CCDB-113A-EA90D0010C5A}"/>
              </a:ext>
            </a:extLst>
          </p:cNvPr>
          <p:cNvSpPr txBox="1"/>
          <p:nvPr/>
        </p:nvSpPr>
        <p:spPr>
          <a:xfrm>
            <a:off x="640128" y="3529801"/>
            <a:ext cx="1221616" cy="369332"/>
          </a:xfrm>
          <a:prstGeom prst="rect">
            <a:avLst/>
          </a:prstGeom>
          <a:noFill/>
        </p:spPr>
        <p:txBody>
          <a:bodyPr wrap="none" rtlCol="0">
            <a:spAutoFit/>
          </a:bodyPr>
          <a:lstStyle/>
          <a:p>
            <a:r>
              <a:rPr lang="en-US" b="1" dirty="0"/>
              <a:t>Target Sets</a:t>
            </a:r>
          </a:p>
        </p:txBody>
      </p:sp>
      <p:cxnSp>
        <p:nvCxnSpPr>
          <p:cNvPr id="12" name="Straight Arrow Connector 11">
            <a:extLst>
              <a:ext uri="{FF2B5EF4-FFF2-40B4-BE49-F238E27FC236}">
                <a16:creationId xmlns:a16="http://schemas.microsoft.com/office/drawing/2014/main" id="{FC2F1E42-C447-715A-0062-C47A36F806BF}"/>
              </a:ext>
            </a:extLst>
          </p:cNvPr>
          <p:cNvCxnSpPr>
            <a:cxnSpLocks/>
          </p:cNvCxnSpPr>
          <p:nvPr/>
        </p:nvCxnSpPr>
        <p:spPr>
          <a:xfrm>
            <a:off x="8121472" y="3762234"/>
            <a:ext cx="978255" cy="0"/>
          </a:xfrm>
          <a:prstGeom prst="straightConnector1">
            <a:avLst/>
          </a:prstGeom>
          <a:ln w="57150">
            <a:solidFill>
              <a:schemeClr val="accent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CAB4CBB-827D-FCD4-EBA5-607F316C6378}"/>
              </a:ext>
            </a:extLst>
          </p:cNvPr>
          <p:cNvSpPr txBox="1"/>
          <p:nvPr/>
        </p:nvSpPr>
        <p:spPr>
          <a:xfrm>
            <a:off x="9247425" y="3322752"/>
            <a:ext cx="2106375" cy="923330"/>
          </a:xfrm>
          <a:prstGeom prst="rect">
            <a:avLst/>
          </a:prstGeom>
          <a:noFill/>
        </p:spPr>
        <p:txBody>
          <a:bodyPr wrap="square" rtlCol="0">
            <a:spAutoFit/>
          </a:bodyPr>
          <a:lstStyle/>
          <a:p>
            <a:r>
              <a:rPr lang="en-US" b="1" dirty="0"/>
              <a:t>Risk tolerance evaluation, with uncertainties </a:t>
            </a:r>
          </a:p>
        </p:txBody>
      </p:sp>
      <p:pic>
        <p:nvPicPr>
          <p:cNvPr id="16" name="Graphic 15" descr="Question Mark outline">
            <a:extLst>
              <a:ext uri="{FF2B5EF4-FFF2-40B4-BE49-F238E27FC236}">
                <a16:creationId xmlns:a16="http://schemas.microsoft.com/office/drawing/2014/main" id="{97DC46CB-9D25-B6C1-BA91-EDBFFE25FA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319185">
            <a:off x="10773158" y="3327217"/>
            <a:ext cx="914400" cy="914400"/>
          </a:xfrm>
          <a:prstGeom prst="rect">
            <a:avLst/>
          </a:prstGeom>
        </p:spPr>
      </p:pic>
      <p:cxnSp>
        <p:nvCxnSpPr>
          <p:cNvPr id="21" name="Straight Arrow Connector 20">
            <a:extLst>
              <a:ext uri="{FF2B5EF4-FFF2-40B4-BE49-F238E27FC236}">
                <a16:creationId xmlns:a16="http://schemas.microsoft.com/office/drawing/2014/main" id="{A33DB60C-2213-77F9-1FBA-7C6F0C014A43}"/>
              </a:ext>
            </a:extLst>
          </p:cNvPr>
          <p:cNvCxnSpPr>
            <a:cxnSpLocks/>
          </p:cNvCxnSpPr>
          <p:nvPr/>
        </p:nvCxnSpPr>
        <p:spPr>
          <a:xfrm flipV="1">
            <a:off x="9982200" y="2515737"/>
            <a:ext cx="0" cy="650545"/>
          </a:xfrm>
          <a:prstGeom prst="straightConnector1">
            <a:avLst/>
          </a:prstGeom>
          <a:ln w="57150">
            <a:solidFill>
              <a:schemeClr val="accent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316A2EA-FAF4-5308-D524-586594D843F0}"/>
              </a:ext>
            </a:extLst>
          </p:cNvPr>
          <p:cNvCxnSpPr>
            <a:cxnSpLocks/>
          </p:cNvCxnSpPr>
          <p:nvPr/>
        </p:nvCxnSpPr>
        <p:spPr>
          <a:xfrm>
            <a:off x="10029967" y="4337714"/>
            <a:ext cx="0" cy="639169"/>
          </a:xfrm>
          <a:prstGeom prst="straightConnector1">
            <a:avLst/>
          </a:prstGeom>
          <a:ln w="57150">
            <a:solidFill>
              <a:schemeClr val="accent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3482257-CD15-3ABF-23C6-661A211F2979}"/>
              </a:ext>
            </a:extLst>
          </p:cNvPr>
          <p:cNvSpPr txBox="1"/>
          <p:nvPr/>
        </p:nvSpPr>
        <p:spPr>
          <a:xfrm>
            <a:off x="9247425" y="4996705"/>
            <a:ext cx="1569340" cy="369332"/>
          </a:xfrm>
          <a:prstGeom prst="rect">
            <a:avLst/>
          </a:prstGeom>
          <a:noFill/>
        </p:spPr>
        <p:txBody>
          <a:bodyPr wrap="none" rtlCol="0">
            <a:spAutoFit/>
          </a:bodyPr>
          <a:lstStyle/>
          <a:p>
            <a:r>
              <a:rPr lang="en-US" dirty="0"/>
              <a:t>Change Design</a:t>
            </a:r>
          </a:p>
        </p:txBody>
      </p:sp>
      <p:sp>
        <p:nvSpPr>
          <p:cNvPr id="26" name="TextBox 25">
            <a:extLst>
              <a:ext uri="{FF2B5EF4-FFF2-40B4-BE49-F238E27FC236}">
                <a16:creationId xmlns:a16="http://schemas.microsoft.com/office/drawing/2014/main" id="{27E98079-A9DF-C462-2309-143EDF663DE3}"/>
              </a:ext>
            </a:extLst>
          </p:cNvPr>
          <p:cNvSpPr txBox="1"/>
          <p:nvPr/>
        </p:nvSpPr>
        <p:spPr>
          <a:xfrm>
            <a:off x="9409222" y="1959323"/>
            <a:ext cx="1145955" cy="369332"/>
          </a:xfrm>
          <a:prstGeom prst="rect">
            <a:avLst/>
          </a:prstGeom>
          <a:noFill/>
        </p:spPr>
        <p:txBody>
          <a:bodyPr wrap="none" rtlCol="0">
            <a:spAutoFit/>
          </a:bodyPr>
          <a:lstStyle/>
          <a:p>
            <a:r>
              <a:rPr lang="en-US" dirty="0"/>
              <a:t>Complete </a:t>
            </a:r>
          </a:p>
        </p:txBody>
      </p:sp>
      <p:pic>
        <p:nvPicPr>
          <p:cNvPr id="29" name="Graphic 28" descr="Badge Tick1 with solid fill">
            <a:extLst>
              <a:ext uri="{FF2B5EF4-FFF2-40B4-BE49-F238E27FC236}">
                <a16:creationId xmlns:a16="http://schemas.microsoft.com/office/drawing/2014/main" id="{707458C3-89A3-9B1D-82C4-02D9138C03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73158" y="1678361"/>
            <a:ext cx="914400" cy="914400"/>
          </a:xfrm>
          <a:prstGeom prst="rect">
            <a:avLst/>
          </a:prstGeom>
        </p:spPr>
      </p:pic>
      <p:sp>
        <p:nvSpPr>
          <p:cNvPr id="32" name="TextBox 31">
            <a:extLst>
              <a:ext uri="{FF2B5EF4-FFF2-40B4-BE49-F238E27FC236}">
                <a16:creationId xmlns:a16="http://schemas.microsoft.com/office/drawing/2014/main" id="{A558E00C-118F-E76C-B964-02B4404E8B11}"/>
              </a:ext>
            </a:extLst>
          </p:cNvPr>
          <p:cNvSpPr txBox="1"/>
          <p:nvPr/>
        </p:nvSpPr>
        <p:spPr>
          <a:xfrm>
            <a:off x="9785981" y="5407336"/>
            <a:ext cx="461986" cy="369332"/>
          </a:xfrm>
          <a:prstGeom prst="rect">
            <a:avLst/>
          </a:prstGeom>
          <a:noFill/>
        </p:spPr>
        <p:txBody>
          <a:bodyPr wrap="none" rtlCol="0">
            <a:spAutoFit/>
          </a:bodyPr>
          <a:lstStyle/>
          <a:p>
            <a:r>
              <a:rPr lang="en-US" dirty="0"/>
              <a:t>OR</a:t>
            </a:r>
          </a:p>
        </p:txBody>
      </p:sp>
      <p:sp>
        <p:nvSpPr>
          <p:cNvPr id="33" name="TextBox 32">
            <a:extLst>
              <a:ext uri="{FF2B5EF4-FFF2-40B4-BE49-F238E27FC236}">
                <a16:creationId xmlns:a16="http://schemas.microsoft.com/office/drawing/2014/main" id="{53AA0E50-0097-C05A-95D9-D3C7CBC9C633}"/>
              </a:ext>
            </a:extLst>
          </p:cNvPr>
          <p:cNvSpPr txBox="1"/>
          <p:nvPr/>
        </p:nvSpPr>
        <p:spPr>
          <a:xfrm>
            <a:off x="8917957" y="5748040"/>
            <a:ext cx="2371577" cy="369332"/>
          </a:xfrm>
          <a:prstGeom prst="rect">
            <a:avLst/>
          </a:prstGeom>
          <a:noFill/>
        </p:spPr>
        <p:txBody>
          <a:bodyPr wrap="square" rtlCol="0">
            <a:spAutoFit/>
          </a:bodyPr>
          <a:lstStyle/>
          <a:p>
            <a:pPr algn="ctr"/>
            <a:r>
              <a:rPr lang="en-US" dirty="0"/>
              <a:t>Refine 2S Model</a:t>
            </a:r>
          </a:p>
        </p:txBody>
      </p:sp>
      <p:pic>
        <p:nvPicPr>
          <p:cNvPr id="35" name="Graphic 34" descr="Pencil outline">
            <a:extLst>
              <a:ext uri="{FF2B5EF4-FFF2-40B4-BE49-F238E27FC236}">
                <a16:creationId xmlns:a16="http://schemas.microsoft.com/office/drawing/2014/main" id="{3D8E4BC7-0A9B-3A64-E641-47E3466EF9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3619" y="5002240"/>
            <a:ext cx="691829" cy="691829"/>
          </a:xfrm>
          <a:prstGeom prst="rect">
            <a:avLst/>
          </a:prstGeom>
        </p:spPr>
      </p:pic>
      <p:sp>
        <p:nvSpPr>
          <p:cNvPr id="38" name="Rectangle 37">
            <a:extLst>
              <a:ext uri="{FF2B5EF4-FFF2-40B4-BE49-F238E27FC236}">
                <a16:creationId xmlns:a16="http://schemas.microsoft.com/office/drawing/2014/main" id="{A69321BB-357F-5125-2BE2-A6F2887B0A74}"/>
              </a:ext>
            </a:extLst>
          </p:cNvPr>
          <p:cNvSpPr/>
          <p:nvPr/>
        </p:nvSpPr>
        <p:spPr>
          <a:xfrm>
            <a:off x="0" y="6171343"/>
            <a:ext cx="12192000" cy="68665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fld id="{9FF484DF-DFBB-4144-8C3A-4DB25099603B}" type="slidenum">
              <a:rPr lang="en-US" smtClean="0"/>
              <a:pPr algn="ctr"/>
              <a:t>8</a:t>
            </a:fld>
            <a:r>
              <a:rPr lang="en-US" dirty="0"/>
              <a:t> </a:t>
            </a:r>
          </a:p>
        </p:txBody>
      </p:sp>
      <p:grpSp>
        <p:nvGrpSpPr>
          <p:cNvPr id="39" name="Group 38">
            <a:extLst>
              <a:ext uri="{FF2B5EF4-FFF2-40B4-BE49-F238E27FC236}">
                <a16:creationId xmlns:a16="http://schemas.microsoft.com/office/drawing/2014/main" id="{74B108D3-DF40-EC95-8765-1D40135F662E}"/>
              </a:ext>
            </a:extLst>
          </p:cNvPr>
          <p:cNvGrpSpPr/>
          <p:nvPr/>
        </p:nvGrpSpPr>
        <p:grpSpPr>
          <a:xfrm>
            <a:off x="2783988" y="6243137"/>
            <a:ext cx="6624023" cy="548688"/>
            <a:chOff x="938370" y="6260959"/>
            <a:chExt cx="6624023" cy="548688"/>
          </a:xfrm>
        </p:grpSpPr>
        <p:pic>
          <p:nvPicPr>
            <p:cNvPr id="40" name="Picture 5" descr="A blue and white logo&#10;&#10;Description automatically generated with low confidence">
              <a:extLst>
                <a:ext uri="{FF2B5EF4-FFF2-40B4-BE49-F238E27FC236}">
                  <a16:creationId xmlns:a16="http://schemas.microsoft.com/office/drawing/2014/main" id="{A7ABADCA-3FC7-44D9-04FE-7D9BF92C890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8370" y="6295937"/>
              <a:ext cx="1908686" cy="443088"/>
            </a:xfrm>
            <a:prstGeom prst="rect">
              <a:avLst/>
            </a:prstGeom>
          </p:spPr>
        </p:pic>
        <p:pic>
          <p:nvPicPr>
            <p:cNvPr id="41" name="Picture 8">
              <a:extLst>
                <a:ext uri="{FF2B5EF4-FFF2-40B4-BE49-F238E27FC236}">
                  <a16:creationId xmlns:a16="http://schemas.microsoft.com/office/drawing/2014/main" id="{90BD3B09-490A-9EDC-8B20-AF2CDB0BA7C7}"/>
                </a:ext>
              </a:extLst>
            </p:cNvPr>
            <p:cNvPicPr>
              <a:picLocks noChangeAspect="1"/>
            </p:cNvPicPr>
            <p:nvPr/>
          </p:nvPicPr>
          <p:blipFill>
            <a:blip r:embed="rId14"/>
            <a:stretch>
              <a:fillRect/>
            </a:stretch>
          </p:blipFill>
          <p:spPr>
            <a:xfrm>
              <a:off x="3294509" y="6260959"/>
              <a:ext cx="2280102" cy="548688"/>
            </a:xfrm>
            <a:prstGeom prst="rect">
              <a:avLst/>
            </a:prstGeom>
          </p:spPr>
        </p:pic>
        <p:pic>
          <p:nvPicPr>
            <p:cNvPr id="42" name="Picture 41" descr="A black and white logo&#10;&#10;Description automatically generated">
              <a:extLst>
                <a:ext uri="{FF2B5EF4-FFF2-40B4-BE49-F238E27FC236}">
                  <a16:creationId xmlns:a16="http://schemas.microsoft.com/office/drawing/2014/main" id="{5CD821F1-6FBB-FF85-910B-0EB18DB40E09}"/>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022064" y="6306652"/>
              <a:ext cx="1540329" cy="432373"/>
            </a:xfrm>
            <a:prstGeom prst="rect">
              <a:avLst/>
            </a:prstGeom>
          </p:spPr>
        </p:pic>
      </p:grpSp>
    </p:spTree>
    <p:extLst>
      <p:ext uri="{BB962C8B-B14F-4D97-AF65-F5344CB8AC3E}">
        <p14:creationId xmlns:p14="http://schemas.microsoft.com/office/powerpoint/2010/main" val="335068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BC2DB7-767C-38F7-FDB1-E7B6ABBF7E99}"/>
              </a:ext>
            </a:extLst>
          </p:cNvPr>
          <p:cNvSpPr txBox="1">
            <a:spLocks/>
          </p:cNvSpPr>
          <p:nvPr/>
        </p:nvSpPr>
        <p:spPr>
          <a:xfrm>
            <a:off x="441960" y="136525"/>
            <a:ext cx="10515600" cy="11192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spcAft>
                <a:spcPts val="600"/>
              </a:spcAft>
            </a:pPr>
            <a:r>
              <a:rPr lang="en-US" b="1" dirty="0">
                <a:solidFill>
                  <a:schemeClr val="bg1"/>
                </a:solidFill>
                <a:latin typeface="Arial" panose="020B0604020202020204" pitchFamily="34" charset="0"/>
                <a:cs typeface="Arial" panose="020B0604020202020204" pitchFamily="34" charset="0"/>
              </a:rPr>
              <a:t>What security features go in a PRA/PSA?</a:t>
            </a:r>
            <a:endParaRPr lang="en-GB" b="1" i="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674E8CE8-38CA-B0D9-F360-5562BC069497}"/>
              </a:ext>
            </a:extLst>
          </p:cNvPr>
          <p:cNvSpPr>
            <a:spLocks noGrp="1"/>
          </p:cNvSpPr>
          <p:nvPr>
            <p:ph type="sldNum" sz="quarter" idx="12"/>
          </p:nvPr>
        </p:nvSpPr>
        <p:spPr/>
        <p:txBody>
          <a:bodyPr/>
          <a:lstStyle/>
          <a:p>
            <a:fld id="{D73811D0-9594-4DB5-A4AA-7A4A397618D5}" type="slidenum">
              <a:rPr lang="en-GB" smtClean="0"/>
              <a:t>9</a:t>
            </a:fld>
            <a:endParaRPr lang="en-GB"/>
          </a:p>
        </p:txBody>
      </p:sp>
      <p:sp>
        <p:nvSpPr>
          <p:cNvPr id="12" name="Rectangle 11">
            <a:extLst>
              <a:ext uri="{FF2B5EF4-FFF2-40B4-BE49-F238E27FC236}">
                <a16:creationId xmlns:a16="http://schemas.microsoft.com/office/drawing/2014/main" id="{44FBBC61-FCED-26E9-6845-682D9A6489A4}"/>
              </a:ext>
            </a:extLst>
          </p:cNvPr>
          <p:cNvSpPr/>
          <p:nvPr/>
        </p:nvSpPr>
        <p:spPr>
          <a:xfrm>
            <a:off x="0" y="6171343"/>
            <a:ext cx="12192000" cy="68665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fld id="{9FF484DF-DFBB-4144-8C3A-4DB25099603B}" type="slidenum">
              <a:rPr lang="en-US" smtClean="0"/>
              <a:pPr algn="ctr"/>
              <a:t>9</a:t>
            </a:fld>
            <a:r>
              <a:rPr lang="en-US" dirty="0"/>
              <a:t> </a:t>
            </a:r>
          </a:p>
        </p:txBody>
      </p:sp>
      <p:grpSp>
        <p:nvGrpSpPr>
          <p:cNvPr id="15" name="Group 14">
            <a:extLst>
              <a:ext uri="{FF2B5EF4-FFF2-40B4-BE49-F238E27FC236}">
                <a16:creationId xmlns:a16="http://schemas.microsoft.com/office/drawing/2014/main" id="{5751D666-9495-6435-4BD2-6BF42163BFDB}"/>
              </a:ext>
            </a:extLst>
          </p:cNvPr>
          <p:cNvGrpSpPr/>
          <p:nvPr/>
        </p:nvGrpSpPr>
        <p:grpSpPr>
          <a:xfrm>
            <a:off x="2783988" y="6243137"/>
            <a:ext cx="6624023" cy="548688"/>
            <a:chOff x="938370" y="6260959"/>
            <a:chExt cx="6624023" cy="548688"/>
          </a:xfrm>
        </p:grpSpPr>
        <p:pic>
          <p:nvPicPr>
            <p:cNvPr id="10" name="Picture 5" descr="A blue and white logo&#10;&#10;Description automatically generated with low confidence">
              <a:extLst>
                <a:ext uri="{FF2B5EF4-FFF2-40B4-BE49-F238E27FC236}">
                  <a16:creationId xmlns:a16="http://schemas.microsoft.com/office/drawing/2014/main" id="{D88EC3DD-7AE4-5E94-45B7-C7A468377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70" y="6295937"/>
              <a:ext cx="1908686" cy="443088"/>
            </a:xfrm>
            <a:prstGeom prst="rect">
              <a:avLst/>
            </a:prstGeom>
          </p:spPr>
        </p:pic>
        <p:pic>
          <p:nvPicPr>
            <p:cNvPr id="11" name="Picture 8">
              <a:extLst>
                <a:ext uri="{FF2B5EF4-FFF2-40B4-BE49-F238E27FC236}">
                  <a16:creationId xmlns:a16="http://schemas.microsoft.com/office/drawing/2014/main" id="{ED6A88D3-8072-9A0A-8C60-922E99D100E5}"/>
                </a:ext>
              </a:extLst>
            </p:cNvPr>
            <p:cNvPicPr>
              <a:picLocks noChangeAspect="1"/>
            </p:cNvPicPr>
            <p:nvPr/>
          </p:nvPicPr>
          <p:blipFill>
            <a:blip r:embed="rId3"/>
            <a:stretch>
              <a:fillRect/>
            </a:stretch>
          </p:blipFill>
          <p:spPr>
            <a:xfrm>
              <a:off x="3294509" y="6260959"/>
              <a:ext cx="2280102" cy="548688"/>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7561CBFC-7363-7A12-E6F9-85971B5107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22064" y="6306652"/>
              <a:ext cx="1540329" cy="432373"/>
            </a:xfrm>
            <a:prstGeom prst="rect">
              <a:avLst/>
            </a:prstGeom>
          </p:spPr>
        </p:pic>
      </p:grpSp>
      <p:sp>
        <p:nvSpPr>
          <p:cNvPr id="5" name="Rectangle 4">
            <a:extLst>
              <a:ext uri="{FF2B5EF4-FFF2-40B4-BE49-F238E27FC236}">
                <a16:creationId xmlns:a16="http://schemas.microsoft.com/office/drawing/2014/main" id="{70813E51-CAC8-479E-BE4F-73955C87737E}"/>
              </a:ext>
            </a:extLst>
          </p:cNvPr>
          <p:cNvSpPr/>
          <p:nvPr/>
        </p:nvSpPr>
        <p:spPr>
          <a:xfrm>
            <a:off x="254042" y="1436915"/>
            <a:ext cx="2048287" cy="595993"/>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Plant Operating State Analyses</a:t>
            </a:r>
          </a:p>
        </p:txBody>
      </p:sp>
      <p:sp>
        <p:nvSpPr>
          <p:cNvPr id="8" name="TextBox 7">
            <a:extLst>
              <a:ext uri="{FF2B5EF4-FFF2-40B4-BE49-F238E27FC236}">
                <a16:creationId xmlns:a16="http://schemas.microsoft.com/office/drawing/2014/main" id="{E6806C75-EDDC-D48B-286A-1C7A478CCAB4}"/>
              </a:ext>
            </a:extLst>
          </p:cNvPr>
          <p:cNvSpPr txBox="1"/>
          <p:nvPr/>
        </p:nvSpPr>
        <p:spPr>
          <a:xfrm>
            <a:off x="74427" y="2214047"/>
            <a:ext cx="2407515"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Unexpected changes to plant operating states</a:t>
            </a:r>
          </a:p>
          <a:p>
            <a:pPr marL="285750" indent="-285750">
              <a:buFont typeface="Arial" panose="020B0604020202020204" pitchFamily="34" charset="0"/>
              <a:buChar char="•"/>
            </a:pPr>
            <a:r>
              <a:rPr lang="en-US" sz="1600" b="1" dirty="0">
                <a:highlight>
                  <a:srgbClr val="FFFF00"/>
                </a:highlight>
              </a:rPr>
              <a:t>Include non-core sources </a:t>
            </a:r>
            <a:r>
              <a:rPr lang="en-US" sz="1600" dirty="0"/>
              <a:t>which may not be included in a full power model</a:t>
            </a:r>
          </a:p>
        </p:txBody>
      </p:sp>
      <p:sp>
        <p:nvSpPr>
          <p:cNvPr id="9" name="Rectangle 8">
            <a:extLst>
              <a:ext uri="{FF2B5EF4-FFF2-40B4-BE49-F238E27FC236}">
                <a16:creationId xmlns:a16="http://schemas.microsoft.com/office/drawing/2014/main" id="{15090880-5294-2074-6780-E1F2D75795B1}"/>
              </a:ext>
            </a:extLst>
          </p:cNvPr>
          <p:cNvSpPr/>
          <p:nvPr/>
        </p:nvSpPr>
        <p:spPr>
          <a:xfrm>
            <a:off x="2553649" y="1436914"/>
            <a:ext cx="2048287" cy="595993"/>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Initiating Event Analysis</a:t>
            </a:r>
          </a:p>
        </p:txBody>
      </p:sp>
      <p:sp>
        <p:nvSpPr>
          <p:cNvPr id="13" name="TextBox 12">
            <a:extLst>
              <a:ext uri="{FF2B5EF4-FFF2-40B4-BE49-F238E27FC236}">
                <a16:creationId xmlns:a16="http://schemas.microsoft.com/office/drawing/2014/main" id="{1B66D918-6B1B-2170-76FF-5E8B070526EF}"/>
              </a:ext>
            </a:extLst>
          </p:cNvPr>
          <p:cNvSpPr txBox="1"/>
          <p:nvPr/>
        </p:nvSpPr>
        <p:spPr>
          <a:xfrm>
            <a:off x="2481942" y="2193601"/>
            <a:ext cx="2407515"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Initiating events of malicious origin (IEMOs) not included in PRA system models</a:t>
            </a:r>
          </a:p>
          <a:p>
            <a:pPr marL="285750" indent="-285750">
              <a:buFont typeface="Arial" panose="020B0604020202020204" pitchFamily="34" charset="0"/>
              <a:buChar char="•"/>
            </a:pPr>
            <a:r>
              <a:rPr lang="en-US" sz="1600" b="1" dirty="0">
                <a:highlight>
                  <a:srgbClr val="FFFF00"/>
                </a:highlight>
              </a:rPr>
              <a:t>Don’t screen events based on frequency </a:t>
            </a:r>
          </a:p>
        </p:txBody>
      </p:sp>
      <p:sp>
        <p:nvSpPr>
          <p:cNvPr id="16" name="Rectangle 15">
            <a:extLst>
              <a:ext uri="{FF2B5EF4-FFF2-40B4-BE49-F238E27FC236}">
                <a16:creationId xmlns:a16="http://schemas.microsoft.com/office/drawing/2014/main" id="{CB651515-204C-5845-0B35-C0AFD590FB38}"/>
              </a:ext>
            </a:extLst>
          </p:cNvPr>
          <p:cNvSpPr/>
          <p:nvPr/>
        </p:nvSpPr>
        <p:spPr>
          <a:xfrm>
            <a:off x="7152863" y="1426692"/>
            <a:ext cx="2048287" cy="595993"/>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Success Criteria</a:t>
            </a:r>
          </a:p>
        </p:txBody>
      </p:sp>
      <p:sp>
        <p:nvSpPr>
          <p:cNvPr id="17" name="TextBox 16">
            <a:extLst>
              <a:ext uri="{FF2B5EF4-FFF2-40B4-BE49-F238E27FC236}">
                <a16:creationId xmlns:a16="http://schemas.microsoft.com/office/drawing/2014/main" id="{BE8CB14A-01D8-C275-9E37-0013AF346BB1}"/>
              </a:ext>
            </a:extLst>
          </p:cNvPr>
          <p:cNvSpPr txBox="1"/>
          <p:nvPr/>
        </p:nvSpPr>
        <p:spPr>
          <a:xfrm>
            <a:off x="6973248" y="2215697"/>
            <a:ext cx="240751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Verify no inherently eliminated or screened events that a sabotage could introduce</a:t>
            </a:r>
          </a:p>
        </p:txBody>
      </p:sp>
      <p:sp>
        <p:nvSpPr>
          <p:cNvPr id="18" name="Rectangle 17">
            <a:extLst>
              <a:ext uri="{FF2B5EF4-FFF2-40B4-BE49-F238E27FC236}">
                <a16:creationId xmlns:a16="http://schemas.microsoft.com/office/drawing/2014/main" id="{26BCD349-F1FE-A014-9ADE-3F6BABF0FF9A}"/>
              </a:ext>
            </a:extLst>
          </p:cNvPr>
          <p:cNvSpPr/>
          <p:nvPr/>
        </p:nvSpPr>
        <p:spPr>
          <a:xfrm>
            <a:off x="4853256" y="1436914"/>
            <a:ext cx="2048287" cy="595993"/>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Event Sequence Analysis</a:t>
            </a:r>
          </a:p>
        </p:txBody>
      </p:sp>
      <p:sp>
        <p:nvSpPr>
          <p:cNvPr id="19" name="TextBox 18">
            <a:extLst>
              <a:ext uri="{FF2B5EF4-FFF2-40B4-BE49-F238E27FC236}">
                <a16:creationId xmlns:a16="http://schemas.microsoft.com/office/drawing/2014/main" id="{5DAAD1A6-E8BB-68B9-5993-F206CFC3E9F7}"/>
              </a:ext>
            </a:extLst>
          </p:cNvPr>
          <p:cNvSpPr txBox="1"/>
          <p:nvPr/>
        </p:nvSpPr>
        <p:spPr>
          <a:xfrm>
            <a:off x="4692674" y="2193601"/>
            <a:ext cx="2407515"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Changes to human operator actions</a:t>
            </a:r>
          </a:p>
          <a:p>
            <a:pPr marL="285750" indent="-285750">
              <a:buFont typeface="Arial" panose="020B0604020202020204" pitchFamily="34" charset="0"/>
              <a:buChar char="•"/>
            </a:pPr>
            <a:r>
              <a:rPr lang="en-US" sz="1600" dirty="0"/>
              <a:t>Timing and phenomenological impacts </a:t>
            </a:r>
          </a:p>
          <a:p>
            <a:endParaRPr lang="en-US" sz="1600" dirty="0"/>
          </a:p>
        </p:txBody>
      </p:sp>
      <p:sp>
        <p:nvSpPr>
          <p:cNvPr id="20" name="Rectangle 19">
            <a:extLst>
              <a:ext uri="{FF2B5EF4-FFF2-40B4-BE49-F238E27FC236}">
                <a16:creationId xmlns:a16="http://schemas.microsoft.com/office/drawing/2014/main" id="{1A5D1776-5BAC-B1FC-AADC-F63F1C33FFC2}"/>
              </a:ext>
            </a:extLst>
          </p:cNvPr>
          <p:cNvSpPr/>
          <p:nvPr/>
        </p:nvSpPr>
        <p:spPr>
          <a:xfrm>
            <a:off x="9452470" y="1426691"/>
            <a:ext cx="2048287" cy="595993"/>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Hazard Analysis</a:t>
            </a:r>
          </a:p>
        </p:txBody>
      </p:sp>
      <p:sp>
        <p:nvSpPr>
          <p:cNvPr id="21" name="TextBox 20">
            <a:extLst>
              <a:ext uri="{FF2B5EF4-FFF2-40B4-BE49-F238E27FC236}">
                <a16:creationId xmlns:a16="http://schemas.microsoft.com/office/drawing/2014/main" id="{FEA6585C-C9A4-6D39-DA67-1CDC79BBF6FD}"/>
              </a:ext>
            </a:extLst>
          </p:cNvPr>
          <p:cNvSpPr txBox="1"/>
          <p:nvPr/>
        </p:nvSpPr>
        <p:spPr>
          <a:xfrm>
            <a:off x="9380763" y="2191362"/>
            <a:ext cx="2407515"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a:highlight>
                  <a:srgbClr val="FFFF00"/>
                </a:highlight>
              </a:rPr>
              <a:t>Consider or include potential fire sources in all areas of the plant</a:t>
            </a:r>
          </a:p>
          <a:p>
            <a:pPr marL="285750" indent="-285750">
              <a:buFont typeface="Arial" panose="020B0604020202020204" pitchFamily="34" charset="0"/>
              <a:buChar char="•"/>
            </a:pPr>
            <a:r>
              <a:rPr lang="en-US" sz="1600" dirty="0"/>
              <a:t>Consider all “other” intentionally introduced hazards which may be relevant for failure of systems relied upon for safety</a:t>
            </a:r>
          </a:p>
        </p:txBody>
      </p:sp>
      <p:sp>
        <p:nvSpPr>
          <p:cNvPr id="22" name="Rectangle 21">
            <a:extLst>
              <a:ext uri="{FF2B5EF4-FFF2-40B4-BE49-F238E27FC236}">
                <a16:creationId xmlns:a16="http://schemas.microsoft.com/office/drawing/2014/main" id="{AC87925A-4A7D-0CF1-AA8F-687BB5631AE0}"/>
              </a:ext>
            </a:extLst>
          </p:cNvPr>
          <p:cNvSpPr/>
          <p:nvPr/>
        </p:nvSpPr>
        <p:spPr>
          <a:xfrm>
            <a:off x="1278185" y="4316381"/>
            <a:ext cx="2048287" cy="595993"/>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Systems, Data, Quantification </a:t>
            </a:r>
          </a:p>
        </p:txBody>
      </p:sp>
      <p:cxnSp>
        <p:nvCxnSpPr>
          <p:cNvPr id="23" name="Straight Arrow Connector 22">
            <a:extLst>
              <a:ext uri="{FF2B5EF4-FFF2-40B4-BE49-F238E27FC236}">
                <a16:creationId xmlns:a16="http://schemas.microsoft.com/office/drawing/2014/main" id="{C3B40A7D-CC9A-DC8C-1389-5C197B94F04F}"/>
              </a:ext>
            </a:extLst>
          </p:cNvPr>
          <p:cNvCxnSpPr>
            <a:cxnSpLocks/>
          </p:cNvCxnSpPr>
          <p:nvPr/>
        </p:nvCxnSpPr>
        <p:spPr>
          <a:xfrm>
            <a:off x="3577792" y="4981596"/>
            <a:ext cx="978255" cy="0"/>
          </a:xfrm>
          <a:prstGeom prst="straightConnector1">
            <a:avLst/>
          </a:prstGeom>
          <a:ln w="57150">
            <a:solidFill>
              <a:schemeClr val="accent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006E39C-2C16-1C90-1CBA-DD59E35A5F17}"/>
              </a:ext>
            </a:extLst>
          </p:cNvPr>
          <p:cNvSpPr/>
          <p:nvPr/>
        </p:nvSpPr>
        <p:spPr>
          <a:xfrm>
            <a:off x="4537814" y="4664334"/>
            <a:ext cx="1742364" cy="613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Next slides</a:t>
            </a:r>
          </a:p>
        </p:txBody>
      </p:sp>
      <p:sp>
        <p:nvSpPr>
          <p:cNvPr id="25" name="Rectangle 24">
            <a:extLst>
              <a:ext uri="{FF2B5EF4-FFF2-40B4-BE49-F238E27FC236}">
                <a16:creationId xmlns:a16="http://schemas.microsoft.com/office/drawing/2014/main" id="{15447800-35FF-9D0B-CB9F-3F7602A587D5}"/>
              </a:ext>
            </a:extLst>
          </p:cNvPr>
          <p:cNvSpPr/>
          <p:nvPr/>
        </p:nvSpPr>
        <p:spPr>
          <a:xfrm>
            <a:off x="1278184" y="5205320"/>
            <a:ext cx="2048287" cy="595993"/>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Source Term and Consequence</a:t>
            </a:r>
          </a:p>
        </p:txBody>
      </p:sp>
      <p:sp>
        <p:nvSpPr>
          <p:cNvPr id="27" name="Rectangle 26">
            <a:extLst>
              <a:ext uri="{FF2B5EF4-FFF2-40B4-BE49-F238E27FC236}">
                <a16:creationId xmlns:a16="http://schemas.microsoft.com/office/drawing/2014/main" id="{40E9769D-CEB8-FBD3-E7BC-2511C4517797}"/>
              </a:ext>
            </a:extLst>
          </p:cNvPr>
          <p:cNvSpPr/>
          <p:nvPr/>
        </p:nvSpPr>
        <p:spPr>
          <a:xfrm>
            <a:off x="7152861" y="4049572"/>
            <a:ext cx="2048287" cy="595993"/>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Uncertainty and Risk Integration</a:t>
            </a:r>
          </a:p>
        </p:txBody>
      </p:sp>
      <p:sp>
        <p:nvSpPr>
          <p:cNvPr id="28" name="TextBox 27">
            <a:extLst>
              <a:ext uri="{FF2B5EF4-FFF2-40B4-BE49-F238E27FC236}">
                <a16:creationId xmlns:a16="http://schemas.microsoft.com/office/drawing/2014/main" id="{42A39D90-D02A-8EAC-94DA-B37F22807EBD}"/>
              </a:ext>
            </a:extLst>
          </p:cNvPr>
          <p:cNvSpPr txBox="1"/>
          <p:nvPr/>
        </p:nvSpPr>
        <p:spPr>
          <a:xfrm>
            <a:off x="6828045" y="4672319"/>
            <a:ext cx="5189783"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Consider impacts of changes to SSC desirability values</a:t>
            </a:r>
          </a:p>
          <a:p>
            <a:pPr marL="285750" indent="-285750">
              <a:buFont typeface="Arial" panose="020B0604020202020204" pitchFamily="34" charset="0"/>
              <a:buChar char="•"/>
            </a:pPr>
            <a:r>
              <a:rPr lang="en-US" sz="1600" dirty="0"/>
              <a:t>Assess feasibility of adversary actions, results from tabletop exercises, force-on-force modeling (not all PRA/PSA security feature additions may be possible) </a:t>
            </a:r>
          </a:p>
          <a:p>
            <a:pPr marL="285750" indent="-285750">
              <a:buFont typeface="Arial" panose="020B0604020202020204" pitchFamily="34" charset="0"/>
              <a:buChar char="•"/>
            </a:pPr>
            <a:r>
              <a:rPr lang="en-US" sz="1600" b="1" dirty="0">
                <a:highlight>
                  <a:srgbClr val="FFFF00"/>
                </a:highlight>
              </a:rPr>
              <a:t>Investigate any new safety insights from security event sequence quantifications </a:t>
            </a:r>
          </a:p>
          <a:p>
            <a:endParaRPr lang="en-US" sz="1600" dirty="0"/>
          </a:p>
        </p:txBody>
      </p:sp>
    </p:spTree>
    <p:extLst>
      <p:ext uri="{BB962C8B-B14F-4D97-AF65-F5344CB8AC3E}">
        <p14:creationId xmlns:p14="http://schemas.microsoft.com/office/powerpoint/2010/main" val="2617704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Props1.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2.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docProps/app.xml><?xml version="1.0" encoding="utf-8"?>
<Properties xmlns="http://schemas.openxmlformats.org/officeDocument/2006/extended-properties" xmlns:vt="http://schemas.openxmlformats.org/officeDocument/2006/docPropsVTypes">
  <TotalTime>1457</TotalTime>
  <Words>1111</Words>
  <Application>Microsoft Office PowerPoint</Application>
  <PresentationFormat>Widescreen</PresentationFormat>
  <Paragraphs>119</Paragraphs>
  <Slides>13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Aptos</vt:lpstr>
      <vt:lpstr>Arial</vt:lpstr>
      <vt:lpstr>Calibri</vt:lpstr>
      <vt:lpstr>Calibri Light</vt:lpstr>
      <vt:lpstr>Office Theme</vt:lpstr>
      <vt:lpstr>1_Office Theme</vt:lpstr>
      <vt:lpstr>2_Office Theme</vt:lpstr>
      <vt:lpstr>PowerPoint Presentation</vt:lpstr>
      <vt:lpstr>Recommendations for Design-Stage Safety and Security Probabilistic Risk Assessment (PRA) Co-development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CONSTANTIN, Alina</cp:lastModifiedBy>
  <cp:revision>9</cp:revision>
  <dcterms:created xsi:type="dcterms:W3CDTF">2019-10-29T08:33:20Z</dcterms:created>
  <dcterms:modified xsi:type="dcterms:W3CDTF">2024-10-07T13:03:56Z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