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0"/>
  </p:notesMasterIdLst>
  <p:handoutMasterIdLst>
    <p:handoutMasterId r:id="rId21"/>
  </p:handoutMasterIdLst>
  <p:sldIdLst>
    <p:sldId id="6421" r:id="rId2"/>
    <p:sldId id="773" r:id="rId3"/>
    <p:sldId id="2146850003" r:id="rId4"/>
    <p:sldId id="960" r:id="rId5"/>
    <p:sldId id="2146849988" r:id="rId6"/>
    <p:sldId id="2146849989" r:id="rId7"/>
    <p:sldId id="2146850004" r:id="rId8"/>
    <p:sldId id="2146849990" r:id="rId9"/>
    <p:sldId id="2146850005" r:id="rId10"/>
    <p:sldId id="2146849998" r:id="rId11"/>
    <p:sldId id="2146849992" r:id="rId12"/>
    <p:sldId id="2146849993" r:id="rId13"/>
    <p:sldId id="2146849999" r:id="rId14"/>
    <p:sldId id="2146849994" r:id="rId15"/>
    <p:sldId id="2146850006" r:id="rId16"/>
    <p:sldId id="2146849996" r:id="rId17"/>
    <p:sldId id="2146850002" r:id="rId18"/>
    <p:sldId id="972" r:id="rId19"/>
  </p:sldIdLst>
  <p:sldSz cx="9144000" cy="6858000" type="screen4x3"/>
  <p:notesSz cx="6805613" cy="9939338"/>
  <p:custShowLst>
    <p:custShow name="재구성한 쇼 1" id="0">
      <p:sldLst/>
    </p:custShow>
  </p:custShow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34EA2"/>
    <a:srgbClr val="3D6AA1"/>
    <a:srgbClr val="8064A2"/>
    <a:srgbClr val="EEECE1"/>
    <a:srgbClr val="4F81BD"/>
    <a:srgbClr val="FF66FF"/>
    <a:srgbClr val="FFFFFF"/>
    <a:srgbClr val="0070C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밝은 스타일 1 - 강조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ABFCF23-3B69-468F-B69F-88F6DE6A72F2}" styleName="보통 스타일 1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62" autoAdjust="0"/>
    <p:restoredTop sz="73348" autoAdjust="0"/>
  </p:normalViewPr>
  <p:slideViewPr>
    <p:cSldViewPr>
      <p:cViewPr varScale="1">
        <p:scale>
          <a:sx n="88" d="100"/>
          <a:sy n="88" d="100"/>
        </p:scale>
        <p:origin x="150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932" y="-102"/>
      </p:cViewPr>
      <p:guideLst>
        <p:guide orient="horz" pos="3131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7734" cy="499114"/>
          </a:xfrm>
          <a:prstGeom prst="rect">
            <a:avLst/>
          </a:prstGeom>
        </p:spPr>
        <p:txBody>
          <a:bodyPr vert="horz" lIns="91291" tIns="45648" rIns="91291" bIns="4564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6308" y="0"/>
            <a:ext cx="2947734" cy="499114"/>
          </a:xfrm>
          <a:prstGeom prst="rect">
            <a:avLst/>
          </a:prstGeom>
        </p:spPr>
        <p:txBody>
          <a:bodyPr vert="horz" lIns="91291" tIns="45648" rIns="91291" bIns="4564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9B7660B-3FE4-4336-95D9-F0CE00EDDE4C}" type="datetimeFigureOut">
              <a:rPr lang="ko-KR" altLang="en-US"/>
              <a:pPr>
                <a:defRPr/>
              </a:pPr>
              <a:t>2024-10-17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40238"/>
            <a:ext cx="2947734" cy="497523"/>
          </a:xfrm>
          <a:prstGeom prst="rect">
            <a:avLst/>
          </a:prstGeom>
        </p:spPr>
        <p:txBody>
          <a:bodyPr vert="horz" lIns="91291" tIns="45648" rIns="91291" bIns="4564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6308" y="9440238"/>
            <a:ext cx="2947734" cy="497523"/>
          </a:xfrm>
          <a:prstGeom prst="rect">
            <a:avLst/>
          </a:prstGeom>
        </p:spPr>
        <p:txBody>
          <a:bodyPr vert="horz" lIns="91291" tIns="45648" rIns="91291" bIns="4564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51EDB10-2997-4E4B-8BAF-4B3AFA35719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87691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7734" cy="499114"/>
          </a:xfrm>
          <a:prstGeom prst="rect">
            <a:avLst/>
          </a:prstGeom>
        </p:spPr>
        <p:txBody>
          <a:bodyPr vert="horz" lIns="91291" tIns="45648" rIns="91291" bIns="4564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6308" y="0"/>
            <a:ext cx="2947734" cy="499114"/>
          </a:xfrm>
          <a:prstGeom prst="rect">
            <a:avLst/>
          </a:prstGeom>
        </p:spPr>
        <p:txBody>
          <a:bodyPr vert="horz" lIns="91291" tIns="45648" rIns="91291" bIns="4564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3E61A54-0E96-443B-AF8A-E5F060D8B4CD}" type="datetimeFigureOut">
              <a:rPr lang="ko-KR" altLang="en-US"/>
              <a:pPr>
                <a:defRPr/>
              </a:pPr>
              <a:t>2024-10-17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50888"/>
            <a:ext cx="4960937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1" tIns="45648" rIns="91291" bIns="45648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248" y="4720915"/>
            <a:ext cx="5445120" cy="4472940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38639"/>
            <a:ext cx="2947734" cy="499114"/>
          </a:xfrm>
          <a:prstGeom prst="rect">
            <a:avLst/>
          </a:prstGeom>
        </p:spPr>
        <p:txBody>
          <a:bodyPr vert="horz" lIns="91291" tIns="45648" rIns="91291" bIns="4564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6308" y="9438639"/>
            <a:ext cx="2947734" cy="499114"/>
          </a:xfrm>
          <a:prstGeom prst="rect">
            <a:avLst/>
          </a:prstGeom>
        </p:spPr>
        <p:txBody>
          <a:bodyPr vert="horz" lIns="91291" tIns="45648" rIns="91291" bIns="4564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140CF8F-3351-4692-8CF0-FF58FECD6E4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23910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Hello, I’m </a:t>
            </a:r>
            <a:r>
              <a:rPr lang="en-US" altLang="ko-KR" dirty="0" err="1"/>
              <a:t>seok</a:t>
            </a:r>
            <a:r>
              <a:rPr lang="en-US" altLang="ko-KR" dirty="0"/>
              <a:t> </a:t>
            </a:r>
            <a:r>
              <a:rPr lang="en-US" altLang="ko-KR" dirty="0" err="1"/>
              <a:t>jong</a:t>
            </a:r>
            <a:r>
              <a:rPr lang="en-US" altLang="ko-KR" dirty="0"/>
              <a:t> </a:t>
            </a:r>
            <a:r>
              <a:rPr lang="en-US" altLang="ko-KR" dirty="0" err="1"/>
              <a:t>yoon</a:t>
            </a:r>
            <a:r>
              <a:rPr lang="en-US" altLang="ko-KR" dirty="0"/>
              <a:t>. </a:t>
            </a:r>
          </a:p>
          <a:p>
            <a:r>
              <a:rPr lang="en-US" altLang="ko-KR" dirty="0"/>
              <a:t>I am working for KHNP Central Research Institute.</a:t>
            </a:r>
          </a:p>
          <a:p>
            <a:r>
              <a:rPr lang="en-US" altLang="ko-KR" dirty="0"/>
              <a:t>In my company, I am a mechanical engineer for designing NSSS of </a:t>
            </a:r>
            <a:r>
              <a:rPr lang="en-US" altLang="ko-KR" dirty="0" err="1"/>
              <a:t>i</a:t>
            </a:r>
            <a:r>
              <a:rPr lang="en-US" altLang="ko-KR" dirty="0"/>
              <a:t>-SMR and passive safety system.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93735049-9A44-4D54-B210-0549061295F5}" type="slidenum">
              <a:rPr lang="ko-KR" altLang="en-US" smtClean="0"/>
              <a:pPr lvl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2788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slide shows the classification of topics by gap analysis.</a:t>
            </a:r>
          </a:p>
          <a:p>
            <a:r>
              <a:rPr lang="en-US" altLang="ko-KR" dirty="0"/>
              <a:t>The KHNP derives 16 gaps inappropriate with the existing regulation and technical guideline.</a:t>
            </a:r>
          </a:p>
          <a:p>
            <a:r>
              <a:rPr lang="en-US" altLang="ko-KR" dirty="0"/>
              <a:t>The details of the gap is classified into two system improvement, and fourteen safety standard design.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0CF8F-3351-4692-8CF0-FF58FECD6E4C}" type="slidenum">
              <a:rPr lang="ko-KR" altLang="en-US" smtClean="0"/>
              <a:pPr>
                <a:defRPr/>
              </a:pPr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2018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Let’s briefly touch the main gap analysis results start with deviation with nuclear safety act (law).</a:t>
            </a:r>
          </a:p>
          <a:p>
            <a:r>
              <a:rPr lang="en-US" altLang="ko-KR" dirty="0"/>
              <a:t>First gap is about the number of operators in MCR. </a:t>
            </a:r>
          </a:p>
          <a:p>
            <a:r>
              <a:rPr lang="en-US" altLang="ko-KR" dirty="0"/>
              <a:t>Following the law, each nuclear reactor module requires at least one SRO and RO licensed person.</a:t>
            </a:r>
          </a:p>
          <a:p>
            <a:r>
              <a:rPr lang="en-US" altLang="ko-KR" dirty="0"/>
              <a:t>But in </a:t>
            </a:r>
            <a:r>
              <a:rPr lang="en-US" altLang="ko-KR" dirty="0" err="1"/>
              <a:t>i</a:t>
            </a:r>
            <a:r>
              <a:rPr lang="en-US" altLang="ko-KR" dirty="0"/>
              <a:t>-SMR, four nuclear reactor module can be operated by three operators in an integrated MCR as shown in this figure.</a:t>
            </a:r>
          </a:p>
          <a:p>
            <a:r>
              <a:rPr lang="en-US" altLang="ko-KR" dirty="0"/>
              <a:t>Second gap is defining the EPZ in the site boundary. </a:t>
            </a:r>
          </a:p>
          <a:p>
            <a:r>
              <a:rPr lang="en-US" altLang="ko-KR" dirty="0"/>
              <a:t>Following the law, EPZ are within a maximum radius of 30km from NPP.</a:t>
            </a:r>
          </a:p>
          <a:p>
            <a:r>
              <a:rPr lang="en-US" altLang="ko-KR" dirty="0"/>
              <a:t>But in </a:t>
            </a:r>
            <a:r>
              <a:rPr lang="en-US" altLang="ko-KR" dirty="0" err="1"/>
              <a:t>i</a:t>
            </a:r>
            <a:r>
              <a:rPr lang="en-US" altLang="ko-KR" dirty="0"/>
              <a:t>-SMR, EPZ would be set within the site boundary by reducing radioactive material release.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0CF8F-3351-4692-8CF0-FF58FECD6E4C}" type="slidenum">
              <a:rPr lang="ko-KR" altLang="en-US" smtClean="0"/>
              <a:pPr>
                <a:defRPr/>
              </a:pPr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3348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Next deviation is about the regulation on technical standards for nuclear reactor facilities. </a:t>
            </a:r>
          </a:p>
          <a:p>
            <a:r>
              <a:rPr lang="en-US" altLang="ko-KR" dirty="0"/>
              <a:t>First gap is about the limitation on location. </a:t>
            </a:r>
          </a:p>
          <a:p>
            <a:r>
              <a:rPr lang="en-US" altLang="ko-KR" dirty="0"/>
              <a:t>Following regulation, nuclear reactor facilities could be located away from the populated areas.</a:t>
            </a:r>
          </a:p>
          <a:p>
            <a:r>
              <a:rPr lang="en-US" altLang="ko-KR" dirty="0"/>
              <a:t>In </a:t>
            </a:r>
            <a:r>
              <a:rPr lang="en-US" altLang="ko-KR" dirty="0" err="1"/>
              <a:t>i</a:t>
            </a:r>
            <a:r>
              <a:rPr lang="en-US" altLang="ko-KR" dirty="0"/>
              <a:t>-SMR, for multipurpose utilization like hydrogen production, it can be located near demand areas.</a:t>
            </a:r>
          </a:p>
          <a:p>
            <a:r>
              <a:rPr lang="en-US" altLang="ko-KR" dirty="0"/>
              <a:t>Second is about the construction of multiple units.</a:t>
            </a:r>
          </a:p>
          <a:p>
            <a:r>
              <a:rPr lang="en-US" altLang="ko-KR" dirty="0"/>
              <a:t>If two or more nuclear facilities are installed on the same site, each nuclear reactor does not affect the safety each other following the regulation.</a:t>
            </a:r>
          </a:p>
          <a:p>
            <a:r>
              <a:rPr lang="en-US" altLang="ko-KR" dirty="0"/>
              <a:t>In </a:t>
            </a:r>
            <a:r>
              <a:rPr lang="en-US" altLang="ko-KR" dirty="0" err="1"/>
              <a:t>i</a:t>
            </a:r>
            <a:r>
              <a:rPr lang="en-US" altLang="ko-KR" dirty="0"/>
              <a:t>-SMR, four reactor modules are adjacent each other in one power plant, so it can be the gap.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0CF8F-3351-4692-8CF0-FF58FECD6E4C}" type="slidenum">
              <a:rPr lang="ko-KR" altLang="en-US" smtClean="0"/>
              <a:pPr>
                <a:defRPr/>
              </a:pPr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05724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Instrument and control system is the third gap analysis result.</a:t>
            </a:r>
          </a:p>
          <a:p>
            <a:r>
              <a:rPr lang="en-US" altLang="ko-KR" dirty="0"/>
              <a:t>Following regulation, for reliable and safe operation of NPP, twelve physical monitor variables are need to be measured.</a:t>
            </a:r>
          </a:p>
          <a:p>
            <a:r>
              <a:rPr lang="en-US" altLang="ko-KR" dirty="0"/>
              <a:t>But in </a:t>
            </a:r>
            <a:r>
              <a:rPr lang="en-US" altLang="ko-KR" dirty="0" err="1"/>
              <a:t>i</a:t>
            </a:r>
            <a:r>
              <a:rPr lang="en-US" altLang="ko-KR" dirty="0"/>
              <a:t>-SMR, some measurement variables including boric acid concentration, hydrogen concentration can not be measured or unnecessary. </a:t>
            </a:r>
          </a:p>
          <a:p>
            <a:r>
              <a:rPr lang="en-US" altLang="ko-KR" dirty="0"/>
              <a:t>Next gap is about the electric power system. </a:t>
            </a:r>
          </a:p>
          <a:p>
            <a:r>
              <a:rPr lang="en-US" altLang="ko-KR" dirty="0"/>
              <a:t>Onsite and offsite electric power systems which are important to safety shall be provided following the regulation.</a:t>
            </a:r>
          </a:p>
          <a:p>
            <a:r>
              <a:rPr lang="en-US" altLang="ko-KR" dirty="0"/>
              <a:t>The </a:t>
            </a:r>
            <a:r>
              <a:rPr lang="en-US" altLang="ko-KR" dirty="0" err="1"/>
              <a:t>i</a:t>
            </a:r>
            <a:r>
              <a:rPr lang="en-US" altLang="ko-KR" dirty="0"/>
              <a:t>-SMR adopts fully passive safety system without power supply, so all power systems are designed to a non-safety class and no need to install an AC power.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0CF8F-3351-4692-8CF0-FF58FECD6E4C}" type="slidenum">
              <a:rPr lang="ko-KR" altLang="en-US" smtClean="0"/>
              <a:pPr>
                <a:defRPr/>
              </a:pPr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7639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is the last page of gap analysis results.</a:t>
            </a:r>
          </a:p>
          <a:p>
            <a:r>
              <a:rPr lang="en-US" altLang="ko-KR" dirty="0"/>
              <a:t>Diverse protection system is the fifth gap.</a:t>
            </a:r>
          </a:p>
          <a:p>
            <a:r>
              <a:rPr lang="en-US" altLang="ko-KR" dirty="0"/>
              <a:t>The regulation requires diversity protection system in preparation for the possibility of ATWS.</a:t>
            </a:r>
          </a:p>
          <a:p>
            <a:r>
              <a:rPr lang="en-US" altLang="ko-KR" dirty="0"/>
              <a:t>But the design of </a:t>
            </a:r>
            <a:r>
              <a:rPr lang="en-US" altLang="ko-KR" dirty="0" err="1"/>
              <a:t>i</a:t>
            </a:r>
            <a:r>
              <a:rPr lang="en-US" altLang="ko-KR" dirty="0"/>
              <a:t>-SMR will reduce software common cause failure, and applies heterogeneous platforms to design diversity.</a:t>
            </a:r>
          </a:p>
          <a:p>
            <a:r>
              <a:rPr lang="en-US" altLang="ko-KR" dirty="0"/>
              <a:t>Reactivity control system requires two independent reactivity control system with different design principles.</a:t>
            </a:r>
          </a:p>
          <a:p>
            <a:r>
              <a:rPr lang="en-US" altLang="ko-KR" dirty="0"/>
              <a:t>The </a:t>
            </a:r>
            <a:r>
              <a:rPr lang="en-US" altLang="ko-KR" dirty="0" err="1"/>
              <a:t>i</a:t>
            </a:r>
            <a:r>
              <a:rPr lang="en-US" altLang="ko-KR" dirty="0"/>
              <a:t>-SMR adopts boric acid free design, so it only utilize burnable poison material. So it can be the deviation with design and regulation.</a:t>
            </a:r>
          </a:p>
          <a:p>
            <a:r>
              <a:rPr lang="en-US" altLang="ko-KR" dirty="0"/>
              <a:t>The last gap is about the residual heat removal system. </a:t>
            </a:r>
          </a:p>
          <a:p>
            <a:r>
              <a:rPr lang="en-US" altLang="ko-KR" dirty="0"/>
              <a:t>Following the regulation, NPP maintain safety level under the assumption of single power and single failure conditions.</a:t>
            </a:r>
          </a:p>
          <a:p>
            <a:r>
              <a:rPr lang="en-US" altLang="ko-KR" dirty="0"/>
              <a:t>The </a:t>
            </a:r>
            <a:r>
              <a:rPr lang="en-US" altLang="ko-KR" dirty="0" err="1"/>
              <a:t>i</a:t>
            </a:r>
            <a:r>
              <a:rPr lang="en-US" altLang="ko-KR" dirty="0"/>
              <a:t>-SMR safety system will be designed fully passive safety system without electricity. </a:t>
            </a:r>
          </a:p>
          <a:p>
            <a:r>
              <a:rPr lang="en-US" altLang="ko-KR" dirty="0"/>
              <a:t>So it can be the argument point.</a:t>
            </a:r>
          </a:p>
          <a:p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0CF8F-3351-4692-8CF0-FF58FECD6E4C}" type="slidenum">
              <a:rPr lang="ko-KR" altLang="en-US" smtClean="0"/>
              <a:pPr>
                <a:defRPr/>
              </a:pPr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8723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Finally, I will wrap up my presentation.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0CF8F-3351-4692-8CF0-FF58FECD6E4C}" type="slidenum">
              <a:rPr lang="ko-KR" altLang="en-US" smtClean="0"/>
              <a:pPr>
                <a:defRPr/>
              </a:pPr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53884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For achieving successful </a:t>
            </a:r>
            <a:r>
              <a:rPr lang="en-US" altLang="ko-KR" dirty="0" err="1"/>
              <a:t>i</a:t>
            </a:r>
            <a:r>
              <a:rPr lang="en-US" altLang="ko-KR" dirty="0"/>
              <a:t>-SMR standard design approval, gap analysis assessment is required due to difference characteristic of </a:t>
            </a:r>
            <a:r>
              <a:rPr lang="en-US" altLang="ko-KR" dirty="0" err="1"/>
              <a:t>i</a:t>
            </a:r>
            <a:r>
              <a:rPr lang="en-US" altLang="ko-KR" dirty="0"/>
              <a:t>-SMR and Large NPP.</a:t>
            </a:r>
          </a:p>
          <a:p>
            <a:r>
              <a:rPr lang="en-US" altLang="ko-KR" dirty="0"/>
              <a:t>In this paper, the results of the gap analysis assessment are summarized.</a:t>
            </a:r>
          </a:p>
          <a:p>
            <a:r>
              <a:rPr lang="en-US" altLang="ko-KR" dirty="0"/>
              <a:t>First, Detail review of </a:t>
            </a:r>
            <a:r>
              <a:rPr lang="en-US" altLang="ko-KR" dirty="0" err="1"/>
              <a:t>korea</a:t>
            </a:r>
            <a:r>
              <a:rPr lang="en-US" altLang="ko-KR" dirty="0"/>
              <a:t> nuclear safety laws are performed.</a:t>
            </a:r>
          </a:p>
          <a:p>
            <a:r>
              <a:rPr lang="en-US" altLang="ko-KR" dirty="0"/>
              <a:t>Second, KHNP derives 16 gaps inappropriate with the existing regulations and </a:t>
            </a:r>
            <a:r>
              <a:rPr lang="en-US" altLang="ko-KR" dirty="0" err="1"/>
              <a:t>i</a:t>
            </a:r>
            <a:r>
              <a:rPr lang="en-US" altLang="ko-KR" dirty="0"/>
              <a:t>-SMR design.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0CF8F-3351-4692-8CF0-FF58FECD6E4C}" type="slidenum">
              <a:rPr lang="ko-KR" altLang="en-US" smtClean="0"/>
              <a:pPr>
                <a:defRPr/>
              </a:pPr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0827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last slide is about the future plan of KHNP for licensing </a:t>
            </a:r>
            <a:r>
              <a:rPr lang="en-US" altLang="ko-KR" dirty="0" err="1"/>
              <a:t>i</a:t>
            </a:r>
            <a:r>
              <a:rPr lang="en-US" altLang="ko-KR" dirty="0"/>
              <a:t>-SMR.</a:t>
            </a:r>
          </a:p>
          <a:p>
            <a:r>
              <a:rPr lang="en-US" altLang="ko-KR" dirty="0"/>
              <a:t>KHNP</a:t>
            </a:r>
            <a:r>
              <a:rPr lang="ko-KR" altLang="en-US" dirty="0"/>
              <a:t> </a:t>
            </a:r>
            <a:r>
              <a:rPr lang="en-US" altLang="ko-KR" dirty="0"/>
              <a:t>requested PDR and approval from Korea regulatory body.</a:t>
            </a:r>
          </a:p>
          <a:p>
            <a:r>
              <a:rPr lang="en-US" altLang="ko-KR" dirty="0"/>
              <a:t>The objective of PDR is to identify major technical issues and resolution plan for technical issues.</a:t>
            </a:r>
          </a:p>
          <a:p>
            <a:r>
              <a:rPr lang="en-US" altLang="ko-KR" dirty="0"/>
              <a:t>Related documents including gap analysis report, plant design description, 14 technical reports had been submitted.</a:t>
            </a:r>
          </a:p>
          <a:p>
            <a:endParaRPr lang="en-US" altLang="ko-KR" dirty="0"/>
          </a:p>
          <a:p>
            <a:r>
              <a:rPr lang="en-US" altLang="ko-KR" dirty="0"/>
              <a:t>Also, KHNP are planning to receive vendor design review from Canada nuclear regulatory body for expected technical issues</a:t>
            </a:r>
          </a:p>
          <a:p>
            <a:r>
              <a:rPr lang="en-US" altLang="ko-KR" dirty="0"/>
              <a:t>during the standard design approval of </a:t>
            </a:r>
            <a:r>
              <a:rPr lang="en-US" altLang="ko-KR" dirty="0" err="1"/>
              <a:t>i</a:t>
            </a:r>
            <a:r>
              <a:rPr lang="en-US" altLang="ko-KR" dirty="0"/>
              <a:t>-SMR.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0CF8F-3351-4692-8CF0-FF58FECD6E4C}" type="slidenum">
              <a:rPr lang="ko-KR" altLang="en-US" smtClean="0"/>
              <a:pPr>
                <a:defRPr/>
              </a:pPr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768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D9E38-A9CC-448F-8D68-E5B7121E2058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3336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</a:t>
            </a:r>
            <a:r>
              <a:rPr lang="ko-KR" altLang="en-US" dirty="0"/>
              <a:t> </a:t>
            </a:r>
            <a:r>
              <a:rPr lang="en-US" altLang="ko-KR" dirty="0"/>
              <a:t>is</a:t>
            </a:r>
            <a:r>
              <a:rPr lang="ko-KR" altLang="en-US" dirty="0"/>
              <a:t> </a:t>
            </a:r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contents</a:t>
            </a:r>
            <a:r>
              <a:rPr lang="ko-KR" altLang="en-US" dirty="0"/>
              <a:t> </a:t>
            </a:r>
            <a:r>
              <a:rPr lang="en-US" altLang="ko-KR" dirty="0"/>
              <a:t>of</a:t>
            </a:r>
            <a:r>
              <a:rPr lang="ko-KR" altLang="en-US" dirty="0"/>
              <a:t> </a:t>
            </a:r>
            <a:r>
              <a:rPr lang="en-US" altLang="ko-KR" dirty="0"/>
              <a:t>my</a:t>
            </a:r>
            <a:r>
              <a:rPr lang="ko-KR" altLang="en-US" dirty="0"/>
              <a:t> </a:t>
            </a:r>
            <a:r>
              <a:rPr lang="en-US" altLang="ko-KR" dirty="0"/>
              <a:t>presentation.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en-US" altLang="ko-KR" dirty="0"/>
              <a:t>First is about introduction of SMR and second, I will introduce the current safety standards in KOREA, especially safety regulation infrastructure for NPP.</a:t>
            </a:r>
          </a:p>
          <a:p>
            <a:r>
              <a:rPr lang="en-US" altLang="ko-KR" dirty="0"/>
              <a:t>Next, Gap Analysis results will be followed for deviation between </a:t>
            </a:r>
            <a:r>
              <a:rPr lang="en-US" altLang="ko-KR" dirty="0" err="1"/>
              <a:t>iSMR</a:t>
            </a:r>
            <a:r>
              <a:rPr lang="en-US" altLang="ko-KR" dirty="0"/>
              <a:t> design and regulatory requirements.</a:t>
            </a:r>
          </a:p>
          <a:p>
            <a:r>
              <a:rPr lang="en-US" altLang="ko-KR" dirty="0"/>
              <a:t>Finally, I will wrap up my presentation with conclusion.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0CF8F-3351-4692-8CF0-FF58FECD6E4C}" type="slidenum">
              <a:rPr lang="ko-KR" altLang="en-US" smtClean="0"/>
              <a:pPr>
                <a:defRPr/>
              </a:pPr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0177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Let’s start with introduction.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0CF8F-3351-4692-8CF0-FF58FECD6E4C}" type="slidenum">
              <a:rPr lang="ko-KR" altLang="en-US" smtClean="0"/>
              <a:pPr>
                <a:defRPr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2227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Nowadays, more than 70 SMRs are being developed worldwide. </a:t>
            </a:r>
          </a:p>
          <a:p>
            <a:r>
              <a:rPr lang="en-US" altLang="ko-KR" dirty="0"/>
              <a:t>Especially in KOREA, SMART is the first type of SMR which achieved safety standard design approval by KOREA regulatory body, recently.</a:t>
            </a:r>
          </a:p>
          <a:p>
            <a:r>
              <a:rPr lang="en-US" altLang="ko-KR" dirty="0"/>
              <a:t>Recently, innovative-SMR which called </a:t>
            </a:r>
            <a:r>
              <a:rPr lang="en-US" altLang="ko-KR" dirty="0" err="1"/>
              <a:t>i</a:t>
            </a:r>
            <a:r>
              <a:rPr lang="en-US" altLang="ko-KR" dirty="0"/>
              <a:t>-SMR has been under developing by leading of KHNP since 2020.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0CF8F-3351-4692-8CF0-FF58FECD6E4C}" type="slidenum">
              <a:rPr lang="ko-KR" altLang="en-US" smtClean="0"/>
              <a:pPr>
                <a:defRPr/>
              </a:pPr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3508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This slide shows you the strength of </a:t>
            </a:r>
            <a:r>
              <a:rPr lang="en-US" altLang="ko-KR" dirty="0" err="1"/>
              <a:t>i</a:t>
            </a:r>
            <a:r>
              <a:rPr lang="en-US" altLang="ko-KR" dirty="0"/>
              <a:t>-SMR that conventional large NPPs doesn’t have.</a:t>
            </a:r>
          </a:p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In </a:t>
            </a:r>
            <a:r>
              <a:rPr lang="en-US" altLang="ko-KR" dirty="0" err="1"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i</a:t>
            </a:r>
            <a:r>
              <a:rPr lang="en-US" altLang="ko-KR" dirty="0"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-SMR, all Reactor coolant structures are arranged in an Integrated Reactor Vessel.</a:t>
            </a:r>
          </a:p>
          <a:p>
            <a:r>
              <a:rPr lang="en-US" altLang="ko-KR" baseline="0" dirty="0"/>
              <a:t>As shown in this figure, PZR, SG, RCP in conventional NPP are allocated in an integrated vessel in </a:t>
            </a:r>
            <a:r>
              <a:rPr lang="en-US" altLang="ko-KR" baseline="0" dirty="0" err="1"/>
              <a:t>i</a:t>
            </a:r>
            <a:r>
              <a:rPr lang="en-US" altLang="ko-KR" baseline="0" dirty="0"/>
              <a:t>-SMR, so we can eliminate large pipe to eliminate inherently LBLOCA</a:t>
            </a:r>
          </a:p>
          <a:p>
            <a:r>
              <a:rPr lang="en-US" altLang="ko-KR" baseline="0" dirty="0"/>
              <a:t>In addition, </a:t>
            </a:r>
            <a:r>
              <a:rPr lang="en-US" altLang="ko-KR" baseline="0" dirty="0" err="1"/>
              <a:t>i</a:t>
            </a:r>
            <a:r>
              <a:rPr lang="en-US" altLang="ko-KR" baseline="0" dirty="0"/>
              <a:t>-SMR design features meet to safety, economy, and flexibility.</a:t>
            </a:r>
          </a:p>
          <a:p>
            <a:r>
              <a:rPr lang="en-US" altLang="ko-KR" dirty="0"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The main design features of </a:t>
            </a:r>
            <a:r>
              <a:rPr lang="en-US" altLang="ko-KR" dirty="0" err="1"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i</a:t>
            </a:r>
            <a:r>
              <a:rPr lang="en-US" altLang="ko-KR" dirty="0"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-SMR are soluble boron free operation, In vessel CEDM, top mounted ICI,</a:t>
            </a:r>
          </a:p>
          <a:p>
            <a:r>
              <a:rPr lang="en-US" altLang="ko-KR" baseline="0" dirty="0">
                <a:ea typeface="KoPubWorld돋움체 Bold" panose="00000800000000000000" pitchFamily="2" charset="-127"/>
              </a:rPr>
              <a:t>Fully passive safety systems, canned motor RCPs and automatic load following.</a:t>
            </a:r>
          </a:p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0CF8F-3351-4692-8CF0-FF58FECD6E4C}" type="slidenum">
              <a:rPr lang="ko-KR" altLang="en-US" smtClean="0"/>
              <a:pPr>
                <a:defRPr/>
              </a:pPr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6915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In this slide, the directions of </a:t>
            </a:r>
            <a:r>
              <a:rPr lang="en-US" altLang="ko-KR" dirty="0" err="1"/>
              <a:t>i</a:t>
            </a:r>
            <a:r>
              <a:rPr lang="en-US" altLang="ko-KR" dirty="0"/>
              <a:t>-SMR technology development are presented.</a:t>
            </a:r>
          </a:p>
          <a:p>
            <a:r>
              <a:rPr lang="en-US" altLang="ko-KR" dirty="0"/>
              <a:t>For achieving improved safety, enhanced economics and increased flexibility, it is expected that some items have regulatory issues as shown in this picture.</a:t>
            </a:r>
          </a:p>
          <a:p>
            <a:r>
              <a:rPr lang="en-US" altLang="ko-KR" dirty="0"/>
              <a:t>The representative items are safety system without safety class electricity, passive safety system, no severe accident, no need for evacuation, digital twin program and </a:t>
            </a:r>
            <a:r>
              <a:rPr lang="en-US" altLang="ko-KR" dirty="0" err="1"/>
              <a:t>diagonisis</a:t>
            </a:r>
            <a:r>
              <a:rPr lang="en-US" altLang="ko-KR" dirty="0"/>
              <a:t>, </a:t>
            </a:r>
          </a:p>
          <a:p>
            <a:r>
              <a:rPr lang="en-US" altLang="ko-KR" dirty="0"/>
              <a:t>Reduction in operators for multiple modules etc. 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0CF8F-3351-4692-8CF0-FF58FECD6E4C}" type="slidenum">
              <a:rPr lang="ko-KR" altLang="en-US" smtClean="0"/>
              <a:pPr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3880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Let’s review the current safety standards in KOREA, especially safety regulation infrastructure for NPP.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0CF8F-3351-4692-8CF0-FF58FECD6E4C}" type="slidenum">
              <a:rPr lang="ko-KR" altLang="en-US" smtClean="0"/>
              <a:pPr>
                <a:defRPr/>
              </a:pPr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4131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This figure shows the safety regulation infrastructure systems in KOREA.</a:t>
            </a:r>
          </a:p>
          <a:p>
            <a:r>
              <a:rPr lang="en-US" altLang="ko-KR" dirty="0"/>
              <a:t>Nuclear safety act (law) has the top priority of all this systems. And regulations on technical standards and guidelines are followed.</a:t>
            </a:r>
          </a:p>
          <a:p>
            <a:r>
              <a:rPr lang="en-US" altLang="ko-KR" dirty="0"/>
              <a:t>Most of the current regulatory standards are focused on large NPP. So it is difficult to meet the safety standards for innovative design characteristics of </a:t>
            </a:r>
            <a:r>
              <a:rPr lang="en-US" altLang="ko-KR" dirty="0" err="1"/>
              <a:t>i</a:t>
            </a:r>
            <a:r>
              <a:rPr lang="en-US" altLang="ko-KR" dirty="0"/>
              <a:t>-SMR.</a:t>
            </a:r>
          </a:p>
          <a:p>
            <a:endParaRPr lang="en-US" altLang="ko-KR" dirty="0"/>
          </a:p>
          <a:p>
            <a:r>
              <a:rPr lang="en-US" altLang="ko-KR" dirty="0"/>
              <a:t>Therefore, it is necessary to analyze the gap between </a:t>
            </a:r>
            <a:r>
              <a:rPr lang="en-US" altLang="ko-KR" dirty="0" err="1"/>
              <a:t>i</a:t>
            </a:r>
            <a:r>
              <a:rPr lang="en-US" altLang="ko-KR" dirty="0"/>
              <a:t>-SMR design and regulatory requirements.</a:t>
            </a:r>
          </a:p>
          <a:p>
            <a:r>
              <a:rPr lang="en-US" altLang="ko-KR" dirty="0"/>
              <a:t>In this presentation, analysis and comparison with safety standards are conducted based on TTR, PDD of </a:t>
            </a:r>
            <a:r>
              <a:rPr lang="en-US" altLang="ko-KR" dirty="0" err="1"/>
              <a:t>i</a:t>
            </a:r>
            <a:r>
              <a:rPr lang="en-US" altLang="ko-KR" dirty="0"/>
              <a:t>-SMR.</a:t>
            </a:r>
          </a:p>
          <a:p>
            <a:r>
              <a:rPr lang="en-US" altLang="ko-KR" dirty="0"/>
              <a:t>At the end of my presentation, I will suggest new technology-inclusive regulatory framework will be needed.</a:t>
            </a: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0CF8F-3351-4692-8CF0-FF58FECD6E4C}" type="slidenum">
              <a:rPr lang="ko-KR" altLang="en-US" smtClean="0"/>
              <a:pPr>
                <a:defRPr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9217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Let’s move on to gap analysis results, deviation between </a:t>
            </a:r>
            <a:r>
              <a:rPr lang="en-US" altLang="ko-KR" dirty="0" err="1"/>
              <a:t>i</a:t>
            </a:r>
            <a:r>
              <a:rPr lang="en-US" altLang="ko-KR" dirty="0"/>
              <a:t>-SMR design and regulatory requirements.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0CF8F-3351-4692-8CF0-FF58FECD6E4C}" type="slidenum">
              <a:rPr lang="ko-KR" altLang="en-US" smtClean="0"/>
              <a:pPr>
                <a:defRPr/>
              </a:pPr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0527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rimary Tex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제목 17"/>
          <p:cNvSpPr>
            <a:spLocks noGrp="1"/>
          </p:cNvSpPr>
          <p:nvPr>
            <p:ph type="title"/>
          </p:nvPr>
        </p:nvSpPr>
        <p:spPr>
          <a:xfrm>
            <a:off x="198360" y="-315416"/>
            <a:ext cx="7886700" cy="1325563"/>
          </a:xfrm>
        </p:spPr>
        <p:txBody>
          <a:bodyPr>
            <a:normAutofit/>
          </a:bodyPr>
          <a:lstStyle>
            <a:lvl1pPr>
              <a:defRPr sz="3200" b="0" spc="-100" baseline="0">
                <a:solidFill>
                  <a:srgbClr val="00B0F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grpSp>
        <p:nvGrpSpPr>
          <p:cNvPr id="4" name="그룹 3"/>
          <p:cNvGrpSpPr/>
          <p:nvPr userDrawn="1"/>
        </p:nvGrpSpPr>
        <p:grpSpPr>
          <a:xfrm>
            <a:off x="-23989" y="652964"/>
            <a:ext cx="9241467" cy="45719"/>
            <a:chOff x="-56644" y="730068"/>
            <a:chExt cx="4345423" cy="45719"/>
          </a:xfrm>
          <a:effectLst/>
        </p:grpSpPr>
        <p:sp>
          <p:nvSpPr>
            <p:cNvPr id="5" name="평행 사변형 4"/>
            <p:cNvSpPr/>
            <p:nvPr/>
          </p:nvSpPr>
          <p:spPr>
            <a:xfrm>
              <a:off x="210392" y="730068"/>
              <a:ext cx="2349927" cy="45719"/>
            </a:xfrm>
            <a:prstGeom prst="parallelogram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평행 사변형 5"/>
            <p:cNvSpPr/>
            <p:nvPr/>
          </p:nvSpPr>
          <p:spPr>
            <a:xfrm>
              <a:off x="2059489" y="730068"/>
              <a:ext cx="2229290" cy="45719"/>
            </a:xfrm>
            <a:prstGeom prst="parallelogram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평행 사변형 6"/>
            <p:cNvSpPr/>
            <p:nvPr/>
          </p:nvSpPr>
          <p:spPr>
            <a:xfrm>
              <a:off x="-56644" y="730068"/>
              <a:ext cx="291312" cy="45719"/>
            </a:xfrm>
            <a:prstGeom prst="parallelogram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5189" y="329888"/>
            <a:ext cx="1033712" cy="197306"/>
          </a:xfrm>
          <a:prstGeom prst="rect">
            <a:avLst/>
          </a:prstGeom>
        </p:spPr>
      </p:pic>
      <p:sp>
        <p:nvSpPr>
          <p:cNvPr id="10" name="텍스트 개체 틀 13"/>
          <p:cNvSpPr>
            <a:spLocks noGrp="1"/>
          </p:cNvSpPr>
          <p:nvPr>
            <p:ph type="body" sz="quarter" idx="13"/>
          </p:nvPr>
        </p:nvSpPr>
        <p:spPr>
          <a:xfrm>
            <a:off x="323850" y="980728"/>
            <a:ext cx="8569325" cy="5328592"/>
          </a:xfrm>
        </p:spPr>
        <p:txBody>
          <a:bodyPr>
            <a:noAutofit/>
          </a:bodyPr>
          <a:lstStyle>
            <a:lvl1pPr marL="342900" indent="-342900">
              <a:lnSpc>
                <a:spcPct val="150000"/>
              </a:lnSpc>
              <a:buFont typeface="Wingdings" panose="05000000000000000000" pitchFamily="2" charset="2"/>
              <a:buChar char="v"/>
              <a:defRPr lang="ko-KR" altLang="en-US" sz="2000" b="1" kern="1200" spc="-100" dirty="0" smtClean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538163" indent="-273050">
              <a:lnSpc>
                <a:spcPct val="150000"/>
              </a:lnSpc>
              <a:buFont typeface="Wingdings" panose="05000000000000000000" pitchFamily="2" charset="2"/>
              <a:buChar char="Ø"/>
              <a:defRPr lang="en-US" altLang="ko-KR" sz="1800" b="1" kern="1200" spc="-100" dirty="0" smtClean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  <a:cs typeface="+mn-cs"/>
              </a:defRPr>
            </a:lvl2pPr>
            <a:lvl3pPr marL="714375" indent="-176213">
              <a:lnSpc>
                <a:spcPct val="150000"/>
              </a:lnSpc>
              <a:buFont typeface="Wingdings" panose="05000000000000000000" pitchFamily="2" charset="2"/>
              <a:buChar char="§"/>
              <a:defRPr lang="ko-KR" altLang="en-US" sz="1600" b="1" kern="1200" spc="-100" dirty="0" smtClean="0">
                <a:solidFill>
                  <a:srgbClr val="7030A0"/>
                </a:solidFill>
                <a:latin typeface="+mn-ea"/>
                <a:ea typeface="+mn-ea"/>
                <a:cs typeface="+mn-cs"/>
              </a:defRPr>
            </a:lvl3pPr>
            <a:lvl4pPr marL="898525" indent="-184150">
              <a:lnSpc>
                <a:spcPct val="150000"/>
              </a:lnSpc>
              <a:defRPr lang="ko-KR" altLang="en-US" sz="1400" b="1" kern="1200" spc="-100" dirty="0" smtClean="0">
                <a:solidFill>
                  <a:srgbClr val="00B050"/>
                </a:solidFill>
                <a:latin typeface="+mn-ea"/>
                <a:ea typeface="+mn-ea"/>
                <a:cs typeface="+mn-cs"/>
              </a:defRPr>
            </a:lvl4pPr>
            <a:lvl5pPr>
              <a:lnSpc>
                <a:spcPct val="150000"/>
              </a:lnSpc>
              <a:defRPr sz="1600">
                <a:latin typeface="+mn-ea"/>
                <a:ea typeface="+mn-ea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11" name="슬라이드 번호 개체 틀 6"/>
          <p:cNvSpPr txBox="1">
            <a:spLocks/>
          </p:cNvSpPr>
          <p:nvPr userDrawn="1"/>
        </p:nvSpPr>
        <p:spPr>
          <a:xfrm>
            <a:off x="7000875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/>
                <a:cs typeface="+mn-cs"/>
              </a:rPr>
              <a:t>  </a:t>
            </a:r>
            <a:fld id="{DA4300CD-0301-480C-BBFA-A58F2FF8E3C1}" type="slidenum">
              <a:rPr kumimoji="0" lang="ko-KR" altLang="en-US" sz="11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맑은 고딕" panose="020F0502020204030204"/>
                <a:ea typeface="맑은 고딕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ko-KR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/>
                <a:cs typeface="+mn-cs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3476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5134E81-8ECD-4A60-960F-2B629A562D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0415" y="523272"/>
            <a:ext cx="1846734" cy="491505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7D3A9F0B-8711-422C-80FE-30BC1A0E00E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하늘, 실외, 나무이(가) 표시된 사진&#10;&#10;자동 생성된 설명">
            <a:extLst>
              <a:ext uri="{FF2B5EF4-FFF2-40B4-BE49-F238E27FC236}">
                <a16:creationId xmlns:a16="http://schemas.microsoft.com/office/drawing/2014/main" id="{3AA20445-97BC-455C-ACB0-B3D6078513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9000"/>
          </a:blip>
          <a:srcRect t="-20421" b="22040"/>
          <a:stretch/>
        </p:blipFill>
        <p:spPr>
          <a:xfrm>
            <a:off x="-7829" y="1368493"/>
            <a:ext cx="9168690" cy="5489507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82D29208-5F7A-40FD-8A3A-0CD549CCA4B2}"/>
              </a:ext>
            </a:extLst>
          </p:cNvPr>
          <p:cNvSpPr/>
          <p:nvPr userDrawn="1"/>
        </p:nvSpPr>
        <p:spPr>
          <a:xfrm>
            <a:off x="7103" y="19752"/>
            <a:ext cx="9156644" cy="6858000"/>
          </a:xfrm>
          <a:prstGeom prst="rect">
            <a:avLst/>
          </a:prstGeom>
          <a:gradFill flip="none" rotWithShape="1">
            <a:gsLst>
              <a:gs pos="76000">
                <a:srgbClr val="97B1D5">
                  <a:alpha val="0"/>
                </a:srgbClr>
              </a:gs>
              <a:gs pos="100000">
                <a:schemeClr val="accent1">
                  <a:lumMod val="5000"/>
                  <a:lumOff val="95000"/>
                  <a:alpha val="0"/>
                </a:schemeClr>
              </a:gs>
              <a:gs pos="56000">
                <a:srgbClr val="658BC1">
                  <a:alpha val="96000"/>
                </a:srgbClr>
              </a:gs>
              <a:gs pos="0">
                <a:srgbClr val="014099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CF5D0353-4BE9-4F30-9E79-82CD9BE8743D}"/>
              </a:ext>
            </a:extLst>
          </p:cNvPr>
          <p:cNvSpPr/>
          <p:nvPr userDrawn="1"/>
        </p:nvSpPr>
        <p:spPr>
          <a:xfrm>
            <a:off x="-9089" y="1"/>
            <a:ext cx="9137194" cy="2942705"/>
          </a:xfrm>
          <a:custGeom>
            <a:avLst/>
            <a:gdLst>
              <a:gd name="connsiteX0" fmla="*/ 0 w 7411659"/>
              <a:gd name="connsiteY0" fmla="*/ 0 h 3787878"/>
              <a:gd name="connsiteX1" fmla="*/ 7411659 w 7411659"/>
              <a:gd name="connsiteY1" fmla="*/ 0 h 3787878"/>
              <a:gd name="connsiteX2" fmla="*/ 7411659 w 7411659"/>
              <a:gd name="connsiteY2" fmla="*/ 998250 h 3787878"/>
              <a:gd name="connsiteX3" fmla="*/ 6969831 w 7411659"/>
              <a:gd name="connsiteY3" fmla="*/ 1729843 h 3787878"/>
              <a:gd name="connsiteX4" fmla="*/ 5009297 w 7411659"/>
              <a:gd name="connsiteY4" fmla="*/ 2498768 h 3787878"/>
              <a:gd name="connsiteX5" fmla="*/ 1960808 w 7411659"/>
              <a:gd name="connsiteY5" fmla="*/ 2468274 h 3787878"/>
              <a:gd name="connsiteX6" fmla="*/ 466579 w 7411659"/>
              <a:gd name="connsiteY6" fmla="*/ 3245541 h 3787878"/>
              <a:gd name="connsiteX7" fmla="*/ 0 w 7411659"/>
              <a:gd name="connsiteY7" fmla="*/ 3787878 h 378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11659" h="3787878">
                <a:moveTo>
                  <a:pt x="0" y="0"/>
                </a:moveTo>
                <a:lnTo>
                  <a:pt x="7411659" y="0"/>
                </a:lnTo>
                <a:lnTo>
                  <a:pt x="7411659" y="998250"/>
                </a:lnTo>
                <a:cubicBezTo>
                  <a:pt x="7323335" y="1273180"/>
                  <a:pt x="7172045" y="1523694"/>
                  <a:pt x="6969831" y="1729843"/>
                </a:cubicBezTo>
                <a:cubicBezTo>
                  <a:pt x="6461270" y="2244284"/>
                  <a:pt x="5708072" y="2435045"/>
                  <a:pt x="5009297" y="2498768"/>
                </a:cubicBezTo>
                <a:cubicBezTo>
                  <a:pt x="3993544" y="2590662"/>
                  <a:pt x="2967809" y="2244147"/>
                  <a:pt x="1960808" y="2468274"/>
                </a:cubicBezTo>
                <a:cubicBezTo>
                  <a:pt x="1403408" y="2592451"/>
                  <a:pt x="888244" y="2860428"/>
                  <a:pt x="466579" y="3245541"/>
                </a:cubicBezTo>
                <a:cubicBezTo>
                  <a:pt x="369215" y="3335110"/>
                  <a:pt x="0" y="3632534"/>
                  <a:pt x="0" y="378787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94000"/>
                </a:schemeClr>
              </a:gs>
              <a:gs pos="75000">
                <a:schemeClr val="accent1">
                  <a:lumMod val="5000"/>
                  <a:lumOff val="95000"/>
                  <a:alpha val="0"/>
                </a:scheme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자유형: 도형 10">
            <a:extLst>
              <a:ext uri="{FF2B5EF4-FFF2-40B4-BE49-F238E27FC236}">
                <a16:creationId xmlns:a16="http://schemas.microsoft.com/office/drawing/2014/main" id="{821F196C-9563-4F17-A36C-A6C9D7A42CCD}"/>
              </a:ext>
            </a:extLst>
          </p:cNvPr>
          <p:cNvSpPr/>
          <p:nvPr userDrawn="1"/>
        </p:nvSpPr>
        <p:spPr>
          <a:xfrm rot="10800000">
            <a:off x="3242202" y="5143339"/>
            <a:ext cx="5909626" cy="1734413"/>
          </a:xfrm>
          <a:custGeom>
            <a:avLst/>
            <a:gdLst>
              <a:gd name="connsiteX0" fmla="*/ 0 w 7411659"/>
              <a:gd name="connsiteY0" fmla="*/ 0 h 3787878"/>
              <a:gd name="connsiteX1" fmla="*/ 7411659 w 7411659"/>
              <a:gd name="connsiteY1" fmla="*/ 0 h 3787878"/>
              <a:gd name="connsiteX2" fmla="*/ 7411659 w 7411659"/>
              <a:gd name="connsiteY2" fmla="*/ 998250 h 3787878"/>
              <a:gd name="connsiteX3" fmla="*/ 6969831 w 7411659"/>
              <a:gd name="connsiteY3" fmla="*/ 1729843 h 3787878"/>
              <a:gd name="connsiteX4" fmla="*/ 5009297 w 7411659"/>
              <a:gd name="connsiteY4" fmla="*/ 2498768 h 3787878"/>
              <a:gd name="connsiteX5" fmla="*/ 1960808 w 7411659"/>
              <a:gd name="connsiteY5" fmla="*/ 2468274 h 3787878"/>
              <a:gd name="connsiteX6" fmla="*/ 466579 w 7411659"/>
              <a:gd name="connsiteY6" fmla="*/ 3245541 h 3787878"/>
              <a:gd name="connsiteX7" fmla="*/ 0 w 7411659"/>
              <a:gd name="connsiteY7" fmla="*/ 3787878 h 378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11659" h="3787878">
                <a:moveTo>
                  <a:pt x="0" y="0"/>
                </a:moveTo>
                <a:lnTo>
                  <a:pt x="7411659" y="0"/>
                </a:lnTo>
                <a:lnTo>
                  <a:pt x="7411659" y="998250"/>
                </a:lnTo>
                <a:cubicBezTo>
                  <a:pt x="7323335" y="1273180"/>
                  <a:pt x="7172045" y="1523694"/>
                  <a:pt x="6969831" y="1729843"/>
                </a:cubicBezTo>
                <a:cubicBezTo>
                  <a:pt x="6461270" y="2244284"/>
                  <a:pt x="5708072" y="2435045"/>
                  <a:pt x="5009297" y="2498768"/>
                </a:cubicBezTo>
                <a:cubicBezTo>
                  <a:pt x="3993544" y="2590662"/>
                  <a:pt x="2967809" y="2244147"/>
                  <a:pt x="1960808" y="2468274"/>
                </a:cubicBezTo>
                <a:cubicBezTo>
                  <a:pt x="1403408" y="2592451"/>
                  <a:pt x="888244" y="2860428"/>
                  <a:pt x="466579" y="3245541"/>
                </a:cubicBezTo>
                <a:cubicBezTo>
                  <a:pt x="369215" y="3335110"/>
                  <a:pt x="0" y="3632534"/>
                  <a:pt x="0" y="378787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60000"/>
                </a:schemeClr>
              </a:gs>
              <a:gs pos="75000">
                <a:schemeClr val="accent1">
                  <a:lumMod val="5000"/>
                  <a:lumOff val="95000"/>
                  <a:alpha val="0"/>
                </a:scheme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0A8FBA20-669C-49C5-9055-88446BF09A77}"/>
              </a:ext>
            </a:extLst>
          </p:cNvPr>
          <p:cNvSpPr/>
          <p:nvPr userDrawn="1"/>
        </p:nvSpPr>
        <p:spPr>
          <a:xfrm rot="10800000">
            <a:off x="2041093" y="4948837"/>
            <a:ext cx="7103477" cy="1911125"/>
          </a:xfrm>
          <a:custGeom>
            <a:avLst/>
            <a:gdLst>
              <a:gd name="connsiteX0" fmla="*/ 0 w 7411659"/>
              <a:gd name="connsiteY0" fmla="*/ 0 h 3787878"/>
              <a:gd name="connsiteX1" fmla="*/ 7411659 w 7411659"/>
              <a:gd name="connsiteY1" fmla="*/ 0 h 3787878"/>
              <a:gd name="connsiteX2" fmla="*/ 7411659 w 7411659"/>
              <a:gd name="connsiteY2" fmla="*/ 998250 h 3787878"/>
              <a:gd name="connsiteX3" fmla="*/ 6969831 w 7411659"/>
              <a:gd name="connsiteY3" fmla="*/ 1729843 h 3787878"/>
              <a:gd name="connsiteX4" fmla="*/ 5009297 w 7411659"/>
              <a:gd name="connsiteY4" fmla="*/ 2498768 h 3787878"/>
              <a:gd name="connsiteX5" fmla="*/ 1960808 w 7411659"/>
              <a:gd name="connsiteY5" fmla="*/ 2468274 h 3787878"/>
              <a:gd name="connsiteX6" fmla="*/ 466579 w 7411659"/>
              <a:gd name="connsiteY6" fmla="*/ 3245541 h 3787878"/>
              <a:gd name="connsiteX7" fmla="*/ 0 w 7411659"/>
              <a:gd name="connsiteY7" fmla="*/ 3787878 h 378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11659" h="3787878">
                <a:moveTo>
                  <a:pt x="0" y="0"/>
                </a:moveTo>
                <a:lnTo>
                  <a:pt x="7411659" y="0"/>
                </a:lnTo>
                <a:lnTo>
                  <a:pt x="7411659" y="998250"/>
                </a:lnTo>
                <a:cubicBezTo>
                  <a:pt x="7323335" y="1273180"/>
                  <a:pt x="7172045" y="1523694"/>
                  <a:pt x="6969831" y="1729843"/>
                </a:cubicBezTo>
                <a:cubicBezTo>
                  <a:pt x="6461270" y="2244284"/>
                  <a:pt x="5708072" y="2435045"/>
                  <a:pt x="5009297" y="2498768"/>
                </a:cubicBezTo>
                <a:cubicBezTo>
                  <a:pt x="3993544" y="2590662"/>
                  <a:pt x="2967809" y="2244147"/>
                  <a:pt x="1960808" y="2468274"/>
                </a:cubicBezTo>
                <a:cubicBezTo>
                  <a:pt x="1403408" y="2592451"/>
                  <a:pt x="888244" y="2860428"/>
                  <a:pt x="466579" y="3245541"/>
                </a:cubicBezTo>
                <a:cubicBezTo>
                  <a:pt x="369215" y="3335110"/>
                  <a:pt x="0" y="3632534"/>
                  <a:pt x="0" y="378787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alpha val="61000"/>
                </a:schemeClr>
              </a:gs>
              <a:gs pos="47000">
                <a:schemeClr val="accent1">
                  <a:lumMod val="5000"/>
                  <a:lumOff val="95000"/>
                  <a:alpha val="0"/>
                </a:scheme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E3B9DFD8-28DB-457D-AB23-24032478C891}"/>
              </a:ext>
            </a:extLst>
          </p:cNvPr>
          <p:cNvSpPr/>
          <p:nvPr userDrawn="1"/>
        </p:nvSpPr>
        <p:spPr>
          <a:xfrm>
            <a:off x="3700" y="-1107"/>
            <a:ext cx="9137194" cy="3309572"/>
          </a:xfrm>
          <a:custGeom>
            <a:avLst/>
            <a:gdLst>
              <a:gd name="connsiteX0" fmla="*/ 0 w 7411659"/>
              <a:gd name="connsiteY0" fmla="*/ 0 h 3787878"/>
              <a:gd name="connsiteX1" fmla="*/ 7411659 w 7411659"/>
              <a:gd name="connsiteY1" fmla="*/ 0 h 3787878"/>
              <a:gd name="connsiteX2" fmla="*/ 7411659 w 7411659"/>
              <a:gd name="connsiteY2" fmla="*/ 998250 h 3787878"/>
              <a:gd name="connsiteX3" fmla="*/ 6969831 w 7411659"/>
              <a:gd name="connsiteY3" fmla="*/ 1729843 h 3787878"/>
              <a:gd name="connsiteX4" fmla="*/ 5009297 w 7411659"/>
              <a:gd name="connsiteY4" fmla="*/ 2498768 h 3787878"/>
              <a:gd name="connsiteX5" fmla="*/ 1960808 w 7411659"/>
              <a:gd name="connsiteY5" fmla="*/ 2468274 h 3787878"/>
              <a:gd name="connsiteX6" fmla="*/ 466579 w 7411659"/>
              <a:gd name="connsiteY6" fmla="*/ 3245541 h 3787878"/>
              <a:gd name="connsiteX7" fmla="*/ 0 w 7411659"/>
              <a:gd name="connsiteY7" fmla="*/ 3787878 h 378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11659" h="3787878">
                <a:moveTo>
                  <a:pt x="0" y="0"/>
                </a:moveTo>
                <a:lnTo>
                  <a:pt x="7411659" y="0"/>
                </a:lnTo>
                <a:lnTo>
                  <a:pt x="7411659" y="998250"/>
                </a:lnTo>
                <a:cubicBezTo>
                  <a:pt x="7323335" y="1273180"/>
                  <a:pt x="7172045" y="1523694"/>
                  <a:pt x="6969831" y="1729843"/>
                </a:cubicBezTo>
                <a:cubicBezTo>
                  <a:pt x="6461270" y="2244284"/>
                  <a:pt x="5708072" y="2435045"/>
                  <a:pt x="5009297" y="2498768"/>
                </a:cubicBezTo>
                <a:cubicBezTo>
                  <a:pt x="3993544" y="2590662"/>
                  <a:pt x="2967809" y="2244147"/>
                  <a:pt x="1960808" y="2468274"/>
                </a:cubicBezTo>
                <a:cubicBezTo>
                  <a:pt x="1403408" y="2592451"/>
                  <a:pt x="888244" y="2860428"/>
                  <a:pt x="466579" y="3245541"/>
                </a:cubicBezTo>
                <a:cubicBezTo>
                  <a:pt x="369215" y="3335110"/>
                  <a:pt x="0" y="3632534"/>
                  <a:pt x="0" y="3787878"/>
                </a:cubicBezTo>
                <a:close/>
              </a:path>
            </a:pathLst>
          </a:custGeom>
          <a:gradFill flip="none" rotWithShape="1">
            <a:gsLst>
              <a:gs pos="8000">
                <a:schemeClr val="bg1">
                  <a:alpha val="35000"/>
                </a:schemeClr>
              </a:gs>
              <a:gs pos="60000">
                <a:schemeClr val="accent1">
                  <a:lumMod val="5000"/>
                  <a:lumOff val="95000"/>
                  <a:alpha val="0"/>
                </a:schemeClr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F85640CA-6F92-4F57-9C72-BA77A1F1A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80" y="412211"/>
            <a:ext cx="2165269" cy="57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6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96704" y="6492883"/>
            <a:ext cx="347297" cy="365125"/>
          </a:xfrm>
        </p:spPr>
        <p:txBody>
          <a:bodyPr/>
          <a:lstStyle/>
          <a:p>
            <a:fld id="{8113EFA2-72F1-42F2-B616-0BCB311030F2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1207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03FFE50F-DDBA-45EB-9894-3661DBA7A3B3}" type="datetimeFigureOut">
              <a:rPr lang="ko-KR" altLang="en-US" smtClean="0"/>
              <a:pPr/>
              <a:t>2024-10-17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DA4300CD-0301-480C-BBFA-A58F2FF8E3C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내용 개체 틀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9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4" r:id="rId2"/>
    <p:sldLayoutId id="2147483725" r:id="rId3"/>
  </p:sldLayoutIdLst>
  <p:txStyles>
    <p:titleStyle>
      <a:lvl1pPr algn="l" rtl="0" eaLnBrk="1" fontAlgn="base" latinLnBrk="1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HY견고딕" pitchFamily="18" charset="-127"/>
          <a:ea typeface="HY견고딕" pitchFamily="18" charset="-127"/>
          <a:cs typeface="+mj-cs"/>
        </a:defRPr>
      </a:lvl1pPr>
      <a:lvl2pPr algn="l" rtl="0" eaLnBrk="1" fontAlgn="base" latinLnBrk="1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Y견고딕" pitchFamily="18" charset="-127"/>
          <a:ea typeface="HY견고딕" pitchFamily="18" charset="-127"/>
        </a:defRPr>
      </a:lvl2pPr>
      <a:lvl3pPr algn="l" rtl="0" eaLnBrk="1" fontAlgn="base" latinLnBrk="1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Y견고딕" pitchFamily="18" charset="-127"/>
          <a:ea typeface="HY견고딕" pitchFamily="18" charset="-127"/>
        </a:defRPr>
      </a:lvl3pPr>
      <a:lvl4pPr algn="l" rtl="0" eaLnBrk="1" fontAlgn="base" latinLnBrk="1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Y견고딕" pitchFamily="18" charset="-127"/>
          <a:ea typeface="HY견고딕" pitchFamily="18" charset="-127"/>
        </a:defRPr>
      </a:lvl4pPr>
      <a:lvl5pPr algn="l" rtl="0" eaLnBrk="1" fontAlgn="base" latinLnBrk="1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Y견고딕" pitchFamily="18" charset="-127"/>
          <a:ea typeface="HY견고딕" pitchFamily="18" charset="-127"/>
        </a:defRPr>
      </a:lvl5pPr>
      <a:lvl6pPr marL="457200" algn="l" rtl="0" eaLnBrk="1" fontAlgn="base" latinLnBrk="1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Y견고딕" pitchFamily="18" charset="-127"/>
          <a:ea typeface="HY견고딕" pitchFamily="18" charset="-127"/>
        </a:defRPr>
      </a:lvl6pPr>
      <a:lvl7pPr marL="914400" algn="l" rtl="0" eaLnBrk="1" fontAlgn="base" latinLnBrk="1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Y견고딕" pitchFamily="18" charset="-127"/>
          <a:ea typeface="HY견고딕" pitchFamily="18" charset="-127"/>
        </a:defRPr>
      </a:lvl7pPr>
      <a:lvl8pPr marL="1371600" algn="l" rtl="0" eaLnBrk="1" fontAlgn="base" latinLnBrk="1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Y견고딕" pitchFamily="18" charset="-127"/>
          <a:ea typeface="HY견고딕" pitchFamily="18" charset="-127"/>
        </a:defRPr>
      </a:lvl8pPr>
      <a:lvl9pPr marL="1828800" algn="l" rtl="0" eaLnBrk="1" fontAlgn="base" latinLnBrk="1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latinLnBrk="1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jpe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emf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emf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>
            <a:extLst>
              <a:ext uri="{FF2B5EF4-FFF2-40B4-BE49-F238E27FC236}">
                <a16:creationId xmlns:a16="http://schemas.microsoft.com/office/drawing/2014/main" id="{07C3BC3B-7305-4DBA-B7DD-12F779C5C7FA}"/>
              </a:ext>
            </a:extLst>
          </p:cNvPr>
          <p:cNvSpPr/>
          <p:nvPr/>
        </p:nvSpPr>
        <p:spPr>
          <a:xfrm>
            <a:off x="1" y="44624"/>
            <a:ext cx="9144000" cy="6813376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8000"/>
                      </a14:imgEffect>
                    </a14:imgLayer>
                  </a14:imgProps>
                </a:ext>
              </a:extLst>
            </a:blip>
            <a:srcRect/>
            <a:stretch>
              <a:fillRect t="-1" r="-4334" b="-42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76" tIns="32338" rIns="64676" bIns="32338" rtlCol="0" anchor="ctr"/>
          <a:lstStyle/>
          <a:p>
            <a:pPr algn="ctr" defTabSz="646847"/>
            <a:endParaRPr lang="ko-KR" altLang="en-US" dirty="0">
              <a:solidFill>
                <a:prstClr val="white"/>
              </a:solidFill>
              <a:latin typeface="Calibri"/>
              <a:ea typeface="KoPubWorld돋움체 Bold" panose="00000800000000000000" pitchFamily="2" charset="-127"/>
            </a:endParaRPr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1F0D45F5-B93B-87DB-B40C-434C5D8A8908}"/>
              </a:ext>
            </a:extLst>
          </p:cNvPr>
          <p:cNvSpPr/>
          <p:nvPr/>
        </p:nvSpPr>
        <p:spPr>
          <a:xfrm>
            <a:off x="257176" y="1484784"/>
            <a:ext cx="6286500" cy="3763623"/>
          </a:xfrm>
          <a:custGeom>
            <a:avLst/>
            <a:gdLst>
              <a:gd name="connsiteX0" fmla="*/ 0 w 5339596"/>
              <a:gd name="connsiteY0" fmla="*/ 0 h 6641762"/>
              <a:gd name="connsiteX1" fmla="*/ 3167820 w 5339596"/>
              <a:gd name="connsiteY1" fmla="*/ 0 h 6641762"/>
              <a:gd name="connsiteX2" fmla="*/ 5219431 w 5339596"/>
              <a:gd name="connsiteY2" fmla="*/ 2051612 h 6641762"/>
              <a:gd name="connsiteX3" fmla="*/ 5219431 w 5339596"/>
              <a:gd name="connsiteY3" fmla="*/ 2631816 h 6641762"/>
              <a:gd name="connsiteX4" fmla="*/ 1329650 w 5339596"/>
              <a:gd name="connsiteY4" fmla="*/ 6521598 h 6641762"/>
              <a:gd name="connsiteX5" fmla="*/ 749446 w 5339596"/>
              <a:gd name="connsiteY5" fmla="*/ 6521598 h 6641762"/>
              <a:gd name="connsiteX6" fmla="*/ 0 w 5339596"/>
              <a:gd name="connsiteY6" fmla="*/ 5772152 h 6641762"/>
              <a:gd name="connsiteX7" fmla="*/ 0 w 5339596"/>
              <a:gd name="connsiteY7" fmla="*/ 0 h 664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9596" h="6641762">
                <a:moveTo>
                  <a:pt x="0" y="0"/>
                </a:moveTo>
                <a:lnTo>
                  <a:pt x="3167820" y="0"/>
                </a:lnTo>
                <a:lnTo>
                  <a:pt x="5219431" y="2051612"/>
                </a:lnTo>
                <a:cubicBezTo>
                  <a:pt x="5379651" y="2211831"/>
                  <a:pt x="5379651" y="2471597"/>
                  <a:pt x="5219431" y="2631816"/>
                </a:cubicBezTo>
                <a:lnTo>
                  <a:pt x="1329650" y="6521598"/>
                </a:lnTo>
                <a:cubicBezTo>
                  <a:pt x="1169431" y="6681817"/>
                  <a:pt x="909665" y="6681817"/>
                  <a:pt x="749446" y="6521598"/>
                </a:cubicBezTo>
                <a:lnTo>
                  <a:pt x="0" y="5772152"/>
                </a:lnTo>
                <a:lnTo>
                  <a:pt x="0" y="0"/>
                </a:lnTo>
                <a:close/>
              </a:path>
            </a:pathLst>
          </a:custGeom>
          <a:solidFill>
            <a:srgbClr val="0140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76" tIns="32338" rIns="64676" bIns="32338" rtlCol="0" anchor="ctr"/>
          <a:lstStyle/>
          <a:p>
            <a:pPr algn="ctr" defTabSz="646847">
              <a:defRPr/>
            </a:pPr>
            <a:endParaRPr lang="ko-KR" altLang="en-US" dirty="0">
              <a:solidFill>
                <a:prstClr val="white"/>
              </a:solidFill>
              <a:latin typeface="Calibri"/>
              <a:ea typeface="KoPubWorld돋움체 Bold" panose="00000800000000000000" pitchFamily="2" charset="-127"/>
            </a:endParaRPr>
          </a:p>
        </p:txBody>
      </p:sp>
      <p:sp>
        <p:nvSpPr>
          <p:cNvPr id="75" name="자유형: 도형 74">
            <a:extLst>
              <a:ext uri="{FF2B5EF4-FFF2-40B4-BE49-F238E27FC236}">
                <a16:creationId xmlns:a16="http://schemas.microsoft.com/office/drawing/2014/main" id="{3D9C35C1-D7F2-4719-909F-50AD7CA5303B}"/>
              </a:ext>
            </a:extLst>
          </p:cNvPr>
          <p:cNvSpPr/>
          <p:nvPr/>
        </p:nvSpPr>
        <p:spPr>
          <a:xfrm>
            <a:off x="33045" y="1520687"/>
            <a:ext cx="4004697" cy="3848491"/>
          </a:xfrm>
          <a:custGeom>
            <a:avLst/>
            <a:gdLst>
              <a:gd name="connsiteX0" fmla="*/ 0 w 5339596"/>
              <a:gd name="connsiteY0" fmla="*/ 0 h 6641762"/>
              <a:gd name="connsiteX1" fmla="*/ 3167820 w 5339596"/>
              <a:gd name="connsiteY1" fmla="*/ 0 h 6641762"/>
              <a:gd name="connsiteX2" fmla="*/ 5219431 w 5339596"/>
              <a:gd name="connsiteY2" fmla="*/ 2051612 h 6641762"/>
              <a:gd name="connsiteX3" fmla="*/ 5219431 w 5339596"/>
              <a:gd name="connsiteY3" fmla="*/ 2631816 h 6641762"/>
              <a:gd name="connsiteX4" fmla="*/ 1329650 w 5339596"/>
              <a:gd name="connsiteY4" fmla="*/ 6521598 h 6641762"/>
              <a:gd name="connsiteX5" fmla="*/ 749446 w 5339596"/>
              <a:gd name="connsiteY5" fmla="*/ 6521598 h 6641762"/>
              <a:gd name="connsiteX6" fmla="*/ 0 w 5339596"/>
              <a:gd name="connsiteY6" fmla="*/ 5772152 h 6641762"/>
              <a:gd name="connsiteX7" fmla="*/ 0 w 5339596"/>
              <a:gd name="connsiteY7" fmla="*/ 0 h 664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9596" h="6641762">
                <a:moveTo>
                  <a:pt x="0" y="0"/>
                </a:moveTo>
                <a:lnTo>
                  <a:pt x="3167820" y="0"/>
                </a:lnTo>
                <a:lnTo>
                  <a:pt x="5219431" y="2051612"/>
                </a:lnTo>
                <a:cubicBezTo>
                  <a:pt x="5379651" y="2211831"/>
                  <a:pt x="5379651" y="2471597"/>
                  <a:pt x="5219431" y="2631816"/>
                </a:cubicBezTo>
                <a:lnTo>
                  <a:pt x="1329650" y="6521598"/>
                </a:lnTo>
                <a:cubicBezTo>
                  <a:pt x="1169431" y="6681817"/>
                  <a:pt x="909665" y="6681817"/>
                  <a:pt x="749446" y="6521598"/>
                </a:cubicBezTo>
                <a:lnTo>
                  <a:pt x="0" y="5772152"/>
                </a:lnTo>
                <a:lnTo>
                  <a:pt x="0" y="0"/>
                </a:lnTo>
                <a:close/>
              </a:path>
            </a:pathLst>
          </a:custGeom>
          <a:solidFill>
            <a:srgbClr val="0E345F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4676" tIns="32338" rIns="64676" bIns="3233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46847">
              <a:defRPr/>
            </a:pPr>
            <a:endParaRPr lang="ko-KR" altLang="en-US" dirty="0">
              <a:solidFill>
                <a:prstClr val="white"/>
              </a:solidFill>
              <a:latin typeface="Calibri"/>
              <a:ea typeface="KoPubWorld돋움체 Bold" panose="00000800000000000000" pitchFamily="2" charset="-127"/>
            </a:endParaRPr>
          </a:p>
        </p:txBody>
      </p:sp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D9734C1D-26DD-4163-B7D5-52840E4E23D4}"/>
              </a:ext>
            </a:extLst>
          </p:cNvPr>
          <p:cNvSpPr/>
          <p:nvPr/>
        </p:nvSpPr>
        <p:spPr>
          <a:xfrm>
            <a:off x="2" y="1484786"/>
            <a:ext cx="6386513" cy="3763621"/>
          </a:xfrm>
          <a:custGeom>
            <a:avLst/>
            <a:gdLst>
              <a:gd name="connsiteX0" fmla="*/ 0 w 5339596"/>
              <a:gd name="connsiteY0" fmla="*/ 0 h 6641762"/>
              <a:gd name="connsiteX1" fmla="*/ 3167820 w 5339596"/>
              <a:gd name="connsiteY1" fmla="*/ 0 h 6641762"/>
              <a:gd name="connsiteX2" fmla="*/ 5219431 w 5339596"/>
              <a:gd name="connsiteY2" fmla="*/ 2051612 h 6641762"/>
              <a:gd name="connsiteX3" fmla="*/ 5219431 w 5339596"/>
              <a:gd name="connsiteY3" fmla="*/ 2631816 h 6641762"/>
              <a:gd name="connsiteX4" fmla="*/ 1329650 w 5339596"/>
              <a:gd name="connsiteY4" fmla="*/ 6521598 h 6641762"/>
              <a:gd name="connsiteX5" fmla="*/ 749446 w 5339596"/>
              <a:gd name="connsiteY5" fmla="*/ 6521598 h 6641762"/>
              <a:gd name="connsiteX6" fmla="*/ 0 w 5339596"/>
              <a:gd name="connsiteY6" fmla="*/ 5772152 h 6641762"/>
              <a:gd name="connsiteX7" fmla="*/ 0 w 5339596"/>
              <a:gd name="connsiteY7" fmla="*/ 0 h 664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9596" h="6641762">
                <a:moveTo>
                  <a:pt x="0" y="0"/>
                </a:moveTo>
                <a:lnTo>
                  <a:pt x="3167820" y="0"/>
                </a:lnTo>
                <a:lnTo>
                  <a:pt x="5219431" y="2051612"/>
                </a:lnTo>
                <a:cubicBezTo>
                  <a:pt x="5379651" y="2211831"/>
                  <a:pt x="5379651" y="2471597"/>
                  <a:pt x="5219431" y="2631816"/>
                </a:cubicBezTo>
                <a:lnTo>
                  <a:pt x="1329650" y="6521598"/>
                </a:lnTo>
                <a:cubicBezTo>
                  <a:pt x="1169431" y="6681817"/>
                  <a:pt x="909665" y="6681817"/>
                  <a:pt x="749446" y="6521598"/>
                </a:cubicBezTo>
                <a:lnTo>
                  <a:pt x="0" y="577215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2060"/>
              </a:gs>
              <a:gs pos="39000">
                <a:srgbClr val="1954AB"/>
              </a:gs>
              <a:gs pos="100000">
                <a:srgbClr val="092A4C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676" tIns="32338" rIns="64676" bIns="32338" rtlCol="0" anchor="ctr"/>
          <a:lstStyle/>
          <a:p>
            <a:pPr algn="ctr" defTabSz="646847">
              <a:defRPr/>
            </a:pPr>
            <a:endParaRPr lang="ko-KR" altLang="en-US" dirty="0">
              <a:solidFill>
                <a:prstClr val="white"/>
              </a:solidFill>
              <a:latin typeface="Calibri"/>
              <a:ea typeface="KoPubWorld돋움체 Bold" panose="00000800000000000000" pitchFamily="2" charset="-127"/>
            </a:endParaRPr>
          </a:p>
        </p:txBody>
      </p:sp>
      <p:grpSp>
        <p:nvGrpSpPr>
          <p:cNvPr id="47" name="그룹 46">
            <a:extLst>
              <a:ext uri="{FF2B5EF4-FFF2-40B4-BE49-F238E27FC236}">
                <a16:creationId xmlns:a16="http://schemas.microsoft.com/office/drawing/2014/main" id="{B9CC7FBD-6AF2-4E0A-B6B9-BFDD8EF2ACE7}"/>
              </a:ext>
            </a:extLst>
          </p:cNvPr>
          <p:cNvGrpSpPr/>
          <p:nvPr/>
        </p:nvGrpSpPr>
        <p:grpSpPr>
          <a:xfrm>
            <a:off x="-23444" y="863225"/>
            <a:ext cx="1006988" cy="1166715"/>
            <a:chOff x="3899268" y="-70819"/>
            <a:chExt cx="3855565" cy="4467128"/>
          </a:xfrm>
        </p:grpSpPr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5BA840D1-5C13-40E0-A965-E2883888A965}"/>
                </a:ext>
              </a:extLst>
            </p:cNvPr>
            <p:cNvSpPr/>
            <p:nvPr/>
          </p:nvSpPr>
          <p:spPr>
            <a:xfrm rot="2700000" flipH="1">
              <a:off x="6120644" y="3564161"/>
              <a:ext cx="832149" cy="832147"/>
            </a:xfrm>
            <a:prstGeom prst="roundRect">
              <a:avLst>
                <a:gd name="adj" fmla="val 9368"/>
              </a:avLst>
            </a:prstGeom>
            <a:solidFill>
              <a:srgbClr val="84A0BE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46847">
                <a:defRPr/>
              </a:pPr>
              <a:endParaRPr lang="ko-KR" altLang="en-US" dirty="0">
                <a:solidFill>
                  <a:prstClr val="white"/>
                </a:solidFill>
                <a:latin typeface="Calibri"/>
                <a:ea typeface="KoPubWorld돋움체 Bold" panose="00000800000000000000" pitchFamily="2" charset="-127"/>
              </a:endParaRPr>
            </a:p>
          </p:txBody>
        </p:sp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796F0FD0-4F3C-4242-A4DC-6950D4C14475}"/>
                </a:ext>
              </a:extLst>
            </p:cNvPr>
            <p:cNvSpPr/>
            <p:nvPr/>
          </p:nvSpPr>
          <p:spPr>
            <a:xfrm rot="2700000">
              <a:off x="6183163" y="1735363"/>
              <a:ext cx="1563233" cy="1563233"/>
            </a:xfrm>
            <a:prstGeom prst="roundRect">
              <a:avLst>
                <a:gd name="adj" fmla="val 9368"/>
              </a:avLst>
            </a:prstGeom>
            <a:solidFill>
              <a:schemeClr val="bg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46847">
                <a:defRPr/>
              </a:pPr>
              <a:endParaRPr lang="ko-KR" altLang="en-US" dirty="0">
                <a:solidFill>
                  <a:prstClr val="white"/>
                </a:solidFill>
                <a:latin typeface="Calibri"/>
                <a:ea typeface="KoPubWorld돋움체 Bold" panose="00000800000000000000" pitchFamily="2" charset="-127"/>
              </a:endParaRPr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7D75D779-468C-4A87-A3A8-E8F3B67A28C2}"/>
                </a:ext>
              </a:extLst>
            </p:cNvPr>
            <p:cNvSpPr/>
            <p:nvPr/>
          </p:nvSpPr>
          <p:spPr>
            <a:xfrm>
              <a:off x="3899268" y="-70819"/>
              <a:ext cx="3740140" cy="2378875"/>
            </a:xfrm>
            <a:custGeom>
              <a:avLst/>
              <a:gdLst>
                <a:gd name="connsiteX0" fmla="*/ 400223 w 3740140"/>
                <a:gd name="connsiteY0" fmla="*/ 0 h 2378874"/>
                <a:gd name="connsiteX1" fmla="*/ 3339917 w 3740140"/>
                <a:gd name="connsiteY1" fmla="*/ 0 h 2378874"/>
                <a:gd name="connsiteX2" fmla="*/ 3663361 w 3740140"/>
                <a:gd name="connsiteY2" fmla="*/ 323444 h 2378874"/>
                <a:gd name="connsiteX3" fmla="*/ 3663361 w 3740140"/>
                <a:gd name="connsiteY3" fmla="*/ 694164 h 2378874"/>
                <a:gd name="connsiteX4" fmla="*/ 2055431 w 3740140"/>
                <a:gd name="connsiteY4" fmla="*/ 2302096 h 2378874"/>
                <a:gd name="connsiteX5" fmla="*/ 1684709 w 3740140"/>
                <a:gd name="connsiteY5" fmla="*/ 2302096 h 2378874"/>
                <a:gd name="connsiteX6" fmla="*/ 76779 w 3740140"/>
                <a:gd name="connsiteY6" fmla="*/ 694164 h 2378874"/>
                <a:gd name="connsiteX7" fmla="*/ 76779 w 3740140"/>
                <a:gd name="connsiteY7" fmla="*/ 323444 h 2378874"/>
                <a:gd name="connsiteX8" fmla="*/ 400223 w 3740140"/>
                <a:gd name="connsiteY8" fmla="*/ 0 h 2378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40140" h="2378874">
                  <a:moveTo>
                    <a:pt x="400223" y="0"/>
                  </a:moveTo>
                  <a:lnTo>
                    <a:pt x="3339917" y="0"/>
                  </a:lnTo>
                  <a:lnTo>
                    <a:pt x="3663361" y="323444"/>
                  </a:lnTo>
                  <a:cubicBezTo>
                    <a:pt x="3765733" y="425815"/>
                    <a:pt x="3765733" y="591793"/>
                    <a:pt x="3663361" y="694164"/>
                  </a:cubicBezTo>
                  <a:lnTo>
                    <a:pt x="2055431" y="2302096"/>
                  </a:lnTo>
                  <a:cubicBezTo>
                    <a:pt x="1953059" y="2404467"/>
                    <a:pt x="1787081" y="2404467"/>
                    <a:pt x="1684709" y="2302096"/>
                  </a:cubicBezTo>
                  <a:lnTo>
                    <a:pt x="76779" y="694164"/>
                  </a:lnTo>
                  <a:cubicBezTo>
                    <a:pt x="-25593" y="591793"/>
                    <a:pt x="-25593" y="425815"/>
                    <a:pt x="76779" y="323444"/>
                  </a:cubicBezTo>
                  <a:lnTo>
                    <a:pt x="400223" y="0"/>
                  </a:ln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46847">
                <a:defRPr/>
              </a:pPr>
              <a:endParaRPr lang="ko-KR" altLang="en-US" dirty="0">
                <a:solidFill>
                  <a:prstClr val="white"/>
                </a:solidFill>
                <a:latin typeface="Calibri"/>
                <a:ea typeface="KoPubWorld돋움체 Bold" panose="00000800000000000000" pitchFamily="2" charset="-127"/>
              </a:endParaRPr>
            </a:p>
          </p:txBody>
        </p:sp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48D35975-2227-4EEA-AC5B-983F4CAAB521}"/>
                </a:ext>
              </a:extLst>
            </p:cNvPr>
            <p:cNvSpPr/>
            <p:nvPr/>
          </p:nvSpPr>
          <p:spPr>
            <a:xfrm rot="2700000" flipH="1">
              <a:off x="7142679" y="1046397"/>
              <a:ext cx="612154" cy="612154"/>
            </a:xfrm>
            <a:prstGeom prst="roundRect">
              <a:avLst>
                <a:gd name="adj" fmla="val 9368"/>
              </a:avLst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46847">
                <a:defRPr/>
              </a:pPr>
              <a:endParaRPr lang="ko-KR" altLang="en-US" dirty="0">
                <a:solidFill>
                  <a:prstClr val="white"/>
                </a:solidFill>
                <a:latin typeface="Calibri"/>
                <a:ea typeface="KoPubWorld돋움체 Bold" panose="00000800000000000000" pitchFamily="2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2E7A5CA-4188-5AE6-AE0F-2E9B4464F125}"/>
              </a:ext>
            </a:extLst>
          </p:cNvPr>
          <p:cNvGrpSpPr/>
          <p:nvPr/>
        </p:nvGrpSpPr>
        <p:grpSpPr>
          <a:xfrm>
            <a:off x="-324544" y="2154977"/>
            <a:ext cx="6017896" cy="2282135"/>
            <a:chOff x="8749" y="1696663"/>
            <a:chExt cx="8866317" cy="3048472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9400777A-4839-407D-BF3F-A40BFFBB3E26}"/>
                </a:ext>
              </a:extLst>
            </p:cNvPr>
            <p:cNvGrpSpPr/>
            <p:nvPr/>
          </p:nvGrpSpPr>
          <p:grpSpPr>
            <a:xfrm>
              <a:off x="8749" y="1696663"/>
              <a:ext cx="8866317" cy="3048472"/>
              <a:chOff x="-640624" y="1543629"/>
              <a:chExt cx="7556221" cy="304847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21257F7-EB36-4A45-B542-8EB37695F074}"/>
                  </a:ext>
                </a:extLst>
              </p:cNvPr>
              <p:cNvSpPr txBox="1"/>
              <p:nvPr/>
            </p:nvSpPr>
            <p:spPr>
              <a:xfrm>
                <a:off x="-640624" y="4069479"/>
                <a:ext cx="4093123" cy="522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base">
                  <a:lnSpc>
                    <a:spcPct val="120000"/>
                  </a:lnSpc>
                  <a:buClr>
                    <a:prstClr val="black">
                      <a:lumMod val="75000"/>
                      <a:lumOff val="25000"/>
                    </a:prstClr>
                  </a:buClr>
                  <a:buSzPct val="70000"/>
                  <a:defRPr/>
                </a:pPr>
                <a:endParaRPr lang="en-US" altLang="ko-KR" kern="0" dirty="0">
                  <a:ln>
                    <a:solidFill>
                      <a:prstClr val="black">
                        <a:lumMod val="75000"/>
                        <a:lumOff val="25000"/>
                        <a:alpha val="30000"/>
                      </a:prstClr>
                    </a:solidFill>
                  </a:ln>
                  <a:solidFill>
                    <a:prstClr val="white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  <a:cs typeface="KoPubWorld돋움체 Medium" panose="00000600000000000000" pitchFamily="2" charset="-127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4AA447-A157-4514-83A7-0A31BE822839}"/>
                  </a:ext>
                </a:extLst>
              </p:cNvPr>
              <p:cNvSpPr txBox="1"/>
              <p:nvPr/>
            </p:nvSpPr>
            <p:spPr>
              <a:xfrm>
                <a:off x="37718" y="1543629"/>
                <a:ext cx="6877879" cy="1163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46847">
                  <a:lnSpc>
                    <a:spcPct val="130000"/>
                  </a:lnSpc>
                  <a:defRPr/>
                </a:pPr>
                <a:r>
                  <a:rPr lang="en-US" altLang="ko-KR" sz="2300" b="1" dirty="0">
                    <a:ln>
                      <a:solidFill>
                        <a:schemeClr val="bg1">
                          <a:alpha val="30000"/>
                        </a:schemeClr>
                      </a:solidFill>
                    </a:ln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Regulatory</a:t>
                </a:r>
                <a:r>
                  <a:rPr lang="ko-KR" altLang="en-US" sz="2300" b="1" dirty="0">
                    <a:ln>
                      <a:solidFill>
                        <a:schemeClr val="bg1">
                          <a:alpha val="30000"/>
                        </a:schemeClr>
                      </a:solidFill>
                    </a:ln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 </a:t>
                </a:r>
                <a:r>
                  <a:rPr lang="en-US" altLang="ko-KR" sz="2300" b="1" dirty="0">
                    <a:ln>
                      <a:solidFill>
                        <a:schemeClr val="bg1">
                          <a:alpha val="30000"/>
                        </a:schemeClr>
                      </a:solidFill>
                    </a:ln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Gap</a:t>
                </a:r>
                <a:r>
                  <a:rPr lang="ko-KR" altLang="en-US" sz="2300" b="1" dirty="0">
                    <a:ln>
                      <a:solidFill>
                        <a:schemeClr val="bg1">
                          <a:alpha val="30000"/>
                        </a:schemeClr>
                      </a:solidFill>
                    </a:ln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 </a:t>
                </a:r>
                <a:r>
                  <a:rPr lang="en-US" altLang="ko-KR" sz="2300" b="1" dirty="0">
                    <a:ln>
                      <a:solidFill>
                        <a:schemeClr val="bg1">
                          <a:alpha val="30000"/>
                        </a:schemeClr>
                      </a:solidFill>
                    </a:ln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Analysis</a:t>
                </a:r>
                <a:r>
                  <a:rPr lang="ko-KR" altLang="en-US" sz="2300" b="1" dirty="0">
                    <a:ln>
                      <a:solidFill>
                        <a:schemeClr val="bg1">
                          <a:alpha val="30000"/>
                        </a:schemeClr>
                      </a:solidFill>
                    </a:ln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 </a:t>
                </a:r>
                <a:r>
                  <a:rPr lang="en-US" altLang="ko-KR" sz="2300" b="1" dirty="0">
                    <a:ln>
                      <a:solidFill>
                        <a:schemeClr val="bg1">
                          <a:alpha val="30000"/>
                        </a:schemeClr>
                      </a:solidFill>
                    </a:ln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for</a:t>
                </a:r>
                <a:r>
                  <a:rPr lang="ko-KR" altLang="en-US" sz="2300" b="1" dirty="0">
                    <a:ln>
                      <a:solidFill>
                        <a:schemeClr val="bg1">
                          <a:alpha val="30000"/>
                        </a:schemeClr>
                      </a:solidFill>
                    </a:ln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 </a:t>
                </a:r>
                <a:r>
                  <a:rPr lang="en-US" altLang="ko-KR" sz="2300" b="1" dirty="0" err="1">
                    <a:ln>
                      <a:solidFill>
                        <a:schemeClr val="bg1">
                          <a:alpha val="30000"/>
                        </a:schemeClr>
                      </a:solidFill>
                    </a:ln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i</a:t>
                </a:r>
                <a:r>
                  <a:rPr lang="en-US" altLang="ko-KR" sz="2300" b="1" dirty="0">
                    <a:ln>
                      <a:solidFill>
                        <a:schemeClr val="bg1">
                          <a:alpha val="30000"/>
                        </a:schemeClr>
                      </a:solidFill>
                    </a:ln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-SMR*</a:t>
                </a:r>
              </a:p>
              <a:p>
                <a:pPr defTabSz="646847">
                  <a:lnSpc>
                    <a:spcPct val="130000"/>
                  </a:lnSpc>
                  <a:defRPr/>
                </a:pPr>
                <a:r>
                  <a:rPr lang="en-US" altLang="ko-KR" b="1" dirty="0">
                    <a:solidFill>
                      <a:schemeClr val="bg1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*Innovative Small Modular Reactor</a:t>
                </a:r>
                <a:endParaRPr lang="en-US" altLang="ko-KR" b="1" dirty="0">
                  <a:ln>
                    <a:solidFill>
                      <a:schemeClr val="bg1">
                        <a:alpha val="30000"/>
                      </a:schemeClr>
                    </a:solidFill>
                  </a:ln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</p:grp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C7E20107-8282-D3A5-7458-F5F8C42839A6}"/>
                </a:ext>
              </a:extLst>
            </p:cNvPr>
            <p:cNvCxnSpPr>
              <a:cxnSpLocks/>
            </p:cNvCxnSpPr>
            <p:nvPr/>
          </p:nvCxnSpPr>
          <p:spPr>
            <a:xfrm>
              <a:off x="866135" y="1737115"/>
              <a:ext cx="6854060" cy="0"/>
            </a:xfrm>
            <a:prstGeom prst="line">
              <a:avLst/>
            </a:prstGeom>
            <a:ln w="38100">
              <a:solidFill>
                <a:schemeClr val="bg1"/>
              </a:solidFill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2" name="그림 21">
            <a:extLst>
              <a:ext uri="{FF2B5EF4-FFF2-40B4-BE49-F238E27FC236}">
                <a16:creationId xmlns:a16="http://schemas.microsoft.com/office/drawing/2014/main" id="{BC11E2F4-A0E4-4401-B81D-0D603AC102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2927" y="116632"/>
            <a:ext cx="2549603" cy="409340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35620404-7E7B-4596-A506-E4417FAE34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071" r="-1325" b="-7518"/>
          <a:stretch/>
        </p:blipFill>
        <p:spPr>
          <a:xfrm>
            <a:off x="378622" y="4499329"/>
            <a:ext cx="1276069" cy="273411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C1ADA15E-99A5-481F-A47D-83D219FDF4E7}"/>
              </a:ext>
            </a:extLst>
          </p:cNvPr>
          <p:cNvSpPr/>
          <p:nvPr/>
        </p:nvSpPr>
        <p:spPr>
          <a:xfrm>
            <a:off x="280572" y="3056204"/>
            <a:ext cx="6129388" cy="128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Seok Jong Yoon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25rd October. 2024</a:t>
            </a: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SMR NSSS Design Group</a:t>
            </a:r>
            <a:endParaRPr lang="ko-KR" altLang="en-US" dirty="0">
              <a:solidFill>
                <a:schemeClr val="bg1"/>
              </a:solidFill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43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8360" y="68527"/>
            <a:ext cx="7886700" cy="557678"/>
          </a:xfrm>
        </p:spPr>
        <p:txBody>
          <a:bodyPr>
            <a:normAutofit/>
          </a:bodyPr>
          <a:lstStyle/>
          <a:p>
            <a:r>
              <a:rPr lang="en-US" altLang="ko-KR" sz="2200" dirty="0">
                <a:solidFill>
                  <a:schemeClr val="tx1"/>
                </a:solidFill>
              </a:rPr>
              <a:t>3. Gap Analysis Results</a:t>
            </a:r>
            <a:endParaRPr lang="ko-KR" altLang="en-US" sz="2200" dirty="0">
              <a:solidFill>
                <a:schemeClr val="tx1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E5F2E55D-1575-41A3-B1BC-B37518755435}"/>
              </a:ext>
            </a:extLst>
          </p:cNvPr>
          <p:cNvSpPr/>
          <p:nvPr/>
        </p:nvSpPr>
        <p:spPr>
          <a:xfrm>
            <a:off x="0" y="692696"/>
            <a:ext cx="9144000" cy="1200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Classification of Topics by Gap Analysis</a:t>
            </a:r>
            <a:r>
              <a:rPr lang="ko-KR" altLang="en-US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KHNP derives “16 Gaps” inappropriate with the existing regulation and technical guideline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Details of the gap is classified into </a:t>
            </a:r>
            <a:r>
              <a:rPr lang="en-US" altLang="ko-KR" sz="1600" b="1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system improvement(2), safety standard design(14)</a:t>
            </a: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26731A97-2603-49A7-ADFF-30891A3BB26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2003" y="2060848"/>
          <a:ext cx="8424936" cy="4248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3019983290"/>
                    </a:ext>
                  </a:extLst>
                </a:gridCol>
                <a:gridCol w="1587306">
                  <a:extLst>
                    <a:ext uri="{9D8B030D-6E8A-4147-A177-3AD203B41FA5}">
                      <a16:colId xmlns:a16="http://schemas.microsoft.com/office/drawing/2014/main" val="3058445903"/>
                    </a:ext>
                  </a:extLst>
                </a:gridCol>
                <a:gridCol w="4029318">
                  <a:extLst>
                    <a:ext uri="{9D8B030D-6E8A-4147-A177-3AD203B41FA5}">
                      <a16:colId xmlns:a16="http://schemas.microsoft.com/office/drawing/2014/main" val="3159654706"/>
                    </a:ext>
                  </a:extLst>
                </a:gridCol>
              </a:tblGrid>
              <a:tr h="360200">
                <a:tc grid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Group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Classification by gap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75032492"/>
                  </a:ext>
                </a:extLst>
              </a:tr>
              <a:tr h="191447"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System improvement</a:t>
                      </a:r>
                      <a:endParaRPr lang="ko-KR" sz="1400" dirty="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(2)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 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1.Multiple utilization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61316125"/>
                  </a:ext>
                </a:extLst>
              </a:tr>
              <a:tr h="3977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2.Exemption or specification of application an alternative regulations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7097988"/>
                  </a:ext>
                </a:extLst>
              </a:tr>
              <a:tr h="191447">
                <a:tc rowSpan="14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Safety standard gap by design</a:t>
                      </a:r>
                      <a:endParaRPr lang="ko-KR" sz="1400" dirty="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(14)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Common designs</a:t>
                      </a:r>
                      <a:endParaRPr lang="ko-KR" sz="1400" dirty="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(5)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1.Safety class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9154270"/>
                  </a:ext>
                </a:extLst>
              </a:tr>
              <a:tr h="191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2.Multiple failure accidents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1335692"/>
                  </a:ext>
                </a:extLst>
              </a:tr>
              <a:tr h="191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3. Construction of Multiple Units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2814496"/>
                  </a:ext>
                </a:extLst>
              </a:tr>
              <a:tr h="191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4.Emergency Planning Zone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1729595"/>
                  </a:ext>
                </a:extLst>
              </a:tr>
              <a:tr h="191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5.Alternative radioactive source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3267545"/>
                  </a:ext>
                </a:extLst>
              </a:tr>
              <a:tr h="3977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System designs</a:t>
                      </a:r>
                      <a:endParaRPr lang="ko-KR" sz="1400">
                        <a:effectLst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(9)</a:t>
                      </a:r>
                      <a:endParaRPr lang="ko-KR" sz="140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6.Independent reactivity control system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13179087"/>
                  </a:ext>
                </a:extLst>
              </a:tr>
              <a:tr h="3977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7.Leakage reactor coolant pressure boundary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3639271"/>
                  </a:ext>
                </a:extLst>
              </a:tr>
              <a:tr h="191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8.Measurement control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7442090"/>
                  </a:ext>
                </a:extLst>
              </a:tr>
              <a:tr h="191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9.Power supply system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71844396"/>
                  </a:ext>
                </a:extLst>
              </a:tr>
              <a:tr h="39772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10.Multi-module integrated MCR and operators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4373225"/>
                  </a:ext>
                </a:extLst>
              </a:tr>
              <a:tr h="191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11.Diverse protection system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9193856"/>
                  </a:ext>
                </a:extLst>
              </a:tr>
              <a:tr h="191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12.Steel containment vessel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2630726"/>
                  </a:ext>
                </a:extLst>
              </a:tr>
              <a:tr h="191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13.Surveillance specimen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16751370"/>
                  </a:ext>
                </a:extLst>
              </a:tr>
              <a:tr h="19144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14.Passive safety system</a:t>
                      </a:r>
                      <a:endParaRPr lang="ko-KR" sz="1400" dirty="0"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1202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367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8360" y="68527"/>
            <a:ext cx="7886700" cy="557678"/>
          </a:xfrm>
        </p:spPr>
        <p:txBody>
          <a:bodyPr>
            <a:normAutofit/>
          </a:bodyPr>
          <a:lstStyle/>
          <a:p>
            <a:r>
              <a:rPr lang="en-US" altLang="ko-KR" sz="2200" dirty="0">
                <a:solidFill>
                  <a:schemeClr val="tx1"/>
                </a:solidFill>
              </a:rPr>
              <a:t>3. Gap Analysis Results</a:t>
            </a:r>
            <a:endParaRPr lang="ko-KR" altLang="en-US" sz="2200" dirty="0">
              <a:solidFill>
                <a:schemeClr val="tx1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E5F2E55D-1575-41A3-B1BC-B37518755435}"/>
              </a:ext>
            </a:extLst>
          </p:cNvPr>
          <p:cNvSpPr/>
          <p:nvPr/>
        </p:nvSpPr>
        <p:spPr>
          <a:xfrm>
            <a:off x="0" y="692696"/>
            <a:ext cx="9144000" cy="382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Deviation with Nuclear Safety Act [Law]</a:t>
            </a:r>
            <a:r>
              <a:rPr lang="ko-KR" altLang="en-US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lvl="1" defTabSz="914400">
              <a:lnSpc>
                <a:spcPct val="150000"/>
              </a:lnSpc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Number of operators in MCR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(Law) </a:t>
            </a:r>
            <a:r>
              <a:rPr lang="en-US" altLang="ko-KR" sz="1600" u="sng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en-US" altLang="ko-KR" sz="1600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nuclear reactor module requires at least one SRO and RO licensed person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600" b="1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-SMR)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nuclear reactor module can be operated by </a:t>
            </a:r>
            <a:r>
              <a:rPr lang="en-US" altLang="ko-KR" sz="1600" u="sng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operators in an integrated MCR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Defining the EPZ* in the site boundary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(Law) </a:t>
            </a:r>
            <a:r>
              <a: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Precautionary action zone and urgent protective action planning zone are within a </a:t>
            </a:r>
            <a:r>
              <a:rPr lang="en-US" altLang="ko-KR" sz="1600" u="sng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radius of 30 km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600" b="1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-SMR)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EPZ would be set </a:t>
            </a:r>
            <a:r>
              <a:rPr lang="en-US" altLang="ko-KR" sz="1600" u="sng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the site boundary</a:t>
            </a:r>
          </a:p>
          <a:p>
            <a:pPr lvl="1" defTabSz="914400">
              <a:lnSpc>
                <a:spcPct val="150000"/>
              </a:lnSpc>
              <a:defRPr/>
            </a:pPr>
            <a:endParaRPr lang="en-US" altLang="ko-KR" sz="16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0D88A070-E6B2-444D-896B-531990AC5CFC}"/>
              </a:ext>
            </a:extLst>
          </p:cNvPr>
          <p:cNvGrpSpPr/>
          <p:nvPr/>
        </p:nvGrpSpPr>
        <p:grpSpPr>
          <a:xfrm>
            <a:off x="534061" y="4153222"/>
            <a:ext cx="5090729" cy="2300114"/>
            <a:chOff x="6765934" y="3802760"/>
            <a:chExt cx="4948207" cy="2275281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5149FB0D-F0C9-4F89-9242-37FDEAFB9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934" y="3802760"/>
              <a:ext cx="4948207" cy="2275281"/>
            </a:xfrm>
            <a:prstGeom prst="rect">
              <a:avLst/>
            </a:prstGeom>
          </p:spPr>
        </p:pic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EEAF2C9A-5425-47B1-A7B9-ABC2DC974F2B}"/>
                </a:ext>
              </a:extLst>
            </p:cNvPr>
            <p:cNvGrpSpPr/>
            <p:nvPr/>
          </p:nvGrpSpPr>
          <p:grpSpPr>
            <a:xfrm>
              <a:off x="7915275" y="3867080"/>
              <a:ext cx="562936" cy="612706"/>
              <a:chOff x="7915275" y="3867080"/>
              <a:chExt cx="562936" cy="612706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F4A63B12-4960-44D0-B6A5-0F494E4F527C}"/>
                  </a:ext>
                </a:extLst>
              </p:cNvPr>
              <p:cNvSpPr/>
              <p:nvPr/>
            </p:nvSpPr>
            <p:spPr>
              <a:xfrm>
                <a:off x="8210550" y="3867080"/>
                <a:ext cx="267661" cy="612706"/>
              </a:xfrm>
              <a:prstGeom prst="rect">
                <a:avLst/>
              </a:prstGeom>
              <a:solidFill>
                <a:srgbClr val="015FF9">
                  <a:alpha val="4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60DC4943-0572-4838-BF5A-E2DC07DC2D9D}"/>
                  </a:ext>
                </a:extLst>
              </p:cNvPr>
              <p:cNvSpPr/>
              <p:nvPr/>
            </p:nvSpPr>
            <p:spPr>
              <a:xfrm>
                <a:off x="7915275" y="3867080"/>
                <a:ext cx="257313" cy="608474"/>
              </a:xfrm>
              <a:prstGeom prst="rect">
                <a:avLst/>
              </a:prstGeom>
              <a:solidFill>
                <a:srgbClr val="015FF9">
                  <a:alpha val="4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F0C46EF9-0B02-4E06-AC10-2337A339BA81}"/>
                </a:ext>
              </a:extLst>
            </p:cNvPr>
            <p:cNvGrpSpPr/>
            <p:nvPr/>
          </p:nvGrpSpPr>
          <p:grpSpPr>
            <a:xfrm>
              <a:off x="8869459" y="3875548"/>
              <a:ext cx="562936" cy="612706"/>
              <a:chOff x="7915275" y="3867080"/>
              <a:chExt cx="562936" cy="612706"/>
            </a:xfrm>
          </p:grpSpPr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F8908990-D7EE-425B-B590-CFC02E60AB56}"/>
                  </a:ext>
                </a:extLst>
              </p:cNvPr>
              <p:cNvSpPr/>
              <p:nvPr/>
            </p:nvSpPr>
            <p:spPr>
              <a:xfrm>
                <a:off x="8210550" y="3867080"/>
                <a:ext cx="267661" cy="612706"/>
              </a:xfrm>
              <a:prstGeom prst="rect">
                <a:avLst/>
              </a:prstGeom>
              <a:solidFill>
                <a:srgbClr val="015FF9">
                  <a:alpha val="4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1178736A-88D4-4BA8-9F12-80BEFDCF0979}"/>
                  </a:ext>
                </a:extLst>
              </p:cNvPr>
              <p:cNvSpPr/>
              <p:nvPr/>
            </p:nvSpPr>
            <p:spPr>
              <a:xfrm>
                <a:off x="7915275" y="3867080"/>
                <a:ext cx="257313" cy="608474"/>
              </a:xfrm>
              <a:prstGeom prst="rect">
                <a:avLst/>
              </a:prstGeom>
              <a:solidFill>
                <a:srgbClr val="015FF9">
                  <a:alpha val="4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B656DE83-6005-4D2C-BCA5-89190904B8B0}"/>
                </a:ext>
              </a:extLst>
            </p:cNvPr>
            <p:cNvGrpSpPr/>
            <p:nvPr/>
          </p:nvGrpSpPr>
          <p:grpSpPr>
            <a:xfrm>
              <a:off x="9615457" y="3858798"/>
              <a:ext cx="562936" cy="612706"/>
              <a:chOff x="7915275" y="3867080"/>
              <a:chExt cx="562936" cy="612706"/>
            </a:xfrm>
          </p:grpSpPr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E191D1FD-7753-4041-9C08-D73A4863D39B}"/>
                  </a:ext>
                </a:extLst>
              </p:cNvPr>
              <p:cNvSpPr/>
              <p:nvPr/>
            </p:nvSpPr>
            <p:spPr>
              <a:xfrm>
                <a:off x="8210550" y="3867080"/>
                <a:ext cx="267661" cy="612706"/>
              </a:xfrm>
              <a:prstGeom prst="rect">
                <a:avLst/>
              </a:prstGeom>
              <a:solidFill>
                <a:srgbClr val="015FF9">
                  <a:alpha val="4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A8972600-B1BD-4C37-827D-19B670191F2E}"/>
                  </a:ext>
                </a:extLst>
              </p:cNvPr>
              <p:cNvSpPr/>
              <p:nvPr/>
            </p:nvSpPr>
            <p:spPr>
              <a:xfrm>
                <a:off x="7915275" y="3867080"/>
                <a:ext cx="257313" cy="608474"/>
              </a:xfrm>
              <a:prstGeom prst="rect">
                <a:avLst/>
              </a:prstGeom>
              <a:solidFill>
                <a:srgbClr val="015FF9">
                  <a:alpha val="4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1F984505-9585-45B1-86DC-7617AC0BD554}"/>
                </a:ext>
              </a:extLst>
            </p:cNvPr>
            <p:cNvGrpSpPr/>
            <p:nvPr/>
          </p:nvGrpSpPr>
          <p:grpSpPr>
            <a:xfrm>
              <a:off x="10568810" y="3859718"/>
              <a:ext cx="562936" cy="612706"/>
              <a:chOff x="7915275" y="3867080"/>
              <a:chExt cx="562936" cy="612706"/>
            </a:xfrm>
          </p:grpSpPr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12FE384E-E08D-4412-99B2-BD1777BD33B8}"/>
                  </a:ext>
                </a:extLst>
              </p:cNvPr>
              <p:cNvSpPr/>
              <p:nvPr/>
            </p:nvSpPr>
            <p:spPr>
              <a:xfrm>
                <a:off x="8210550" y="3867080"/>
                <a:ext cx="267661" cy="612706"/>
              </a:xfrm>
              <a:prstGeom prst="rect">
                <a:avLst/>
              </a:prstGeom>
              <a:solidFill>
                <a:srgbClr val="015FF9">
                  <a:alpha val="4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5D8F189A-EC5C-40AA-8FA1-E39E20C6F20E}"/>
                  </a:ext>
                </a:extLst>
              </p:cNvPr>
              <p:cNvSpPr/>
              <p:nvPr/>
            </p:nvSpPr>
            <p:spPr>
              <a:xfrm>
                <a:off x="7915275" y="3867080"/>
                <a:ext cx="257313" cy="608474"/>
              </a:xfrm>
              <a:prstGeom prst="rect">
                <a:avLst/>
              </a:prstGeom>
              <a:solidFill>
                <a:srgbClr val="015FF9">
                  <a:alpha val="4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pic>
        <p:nvPicPr>
          <p:cNvPr id="35" name="그림 34">
            <a:extLst>
              <a:ext uri="{FF2B5EF4-FFF2-40B4-BE49-F238E27FC236}">
                <a16:creationId xmlns:a16="http://schemas.microsoft.com/office/drawing/2014/main" id="{FAF0BDA4-5B4F-4342-BB5A-C4351C5D95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151" t="14960" r="6485" b="2850"/>
          <a:stretch>
            <a:fillRect/>
          </a:stretch>
        </p:blipFill>
        <p:spPr>
          <a:xfrm>
            <a:off x="7398759" y="4416161"/>
            <a:ext cx="1478941" cy="1434369"/>
          </a:xfrm>
          <a:custGeom>
            <a:avLst/>
            <a:gdLst>
              <a:gd name="connsiteX0" fmla="*/ 493186 w 986372"/>
              <a:gd name="connsiteY0" fmla="*/ 0 h 986372"/>
              <a:gd name="connsiteX1" fmla="*/ 986372 w 986372"/>
              <a:gd name="connsiteY1" fmla="*/ 493186 h 986372"/>
              <a:gd name="connsiteX2" fmla="*/ 493186 w 986372"/>
              <a:gd name="connsiteY2" fmla="*/ 986372 h 986372"/>
              <a:gd name="connsiteX3" fmla="*/ 0 w 986372"/>
              <a:gd name="connsiteY3" fmla="*/ 493186 h 986372"/>
              <a:gd name="connsiteX4" fmla="*/ 493186 w 986372"/>
              <a:gd name="connsiteY4" fmla="*/ 0 h 986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6372" h="986372">
                <a:moveTo>
                  <a:pt x="493186" y="0"/>
                </a:moveTo>
                <a:cubicBezTo>
                  <a:pt x="765565" y="0"/>
                  <a:pt x="986372" y="220807"/>
                  <a:pt x="986372" y="493186"/>
                </a:cubicBezTo>
                <a:cubicBezTo>
                  <a:pt x="986372" y="765565"/>
                  <a:pt x="765565" y="986372"/>
                  <a:pt x="493186" y="986372"/>
                </a:cubicBezTo>
                <a:cubicBezTo>
                  <a:pt x="220807" y="986372"/>
                  <a:pt x="0" y="765565"/>
                  <a:pt x="0" y="493186"/>
                </a:cubicBezTo>
                <a:cubicBezTo>
                  <a:pt x="0" y="220807"/>
                  <a:pt x="220807" y="0"/>
                  <a:pt x="493186" y="0"/>
                </a:cubicBezTo>
                <a:close/>
              </a:path>
            </a:pathLst>
          </a:custGeom>
          <a:ln w="76200"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E96D8D9-90B4-4BFE-999E-39AEBAF88E55}"/>
              </a:ext>
            </a:extLst>
          </p:cNvPr>
          <p:cNvSpPr txBox="1"/>
          <p:nvPr/>
        </p:nvSpPr>
        <p:spPr>
          <a:xfrm>
            <a:off x="6984395" y="5820253"/>
            <a:ext cx="2201329" cy="659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1500" b="1" spc="-80" dirty="0">
                <a:ln>
                  <a:solidFill>
                    <a:srgbClr val="008DA6">
                      <a:alpha val="30000"/>
                    </a:srgb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EPZ </a:t>
            </a:r>
          </a:p>
          <a:p>
            <a:pPr algn="ctr">
              <a:lnSpc>
                <a:spcPct val="130000"/>
              </a:lnSpc>
            </a:pPr>
            <a:r>
              <a:rPr lang="en-US" altLang="ko-KR" sz="1500" b="1" spc="-80" dirty="0">
                <a:ln>
                  <a:solidFill>
                    <a:srgbClr val="008DA6">
                      <a:alpha val="30000"/>
                    </a:srgb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&lt; site boundary</a:t>
            </a:r>
            <a:endParaRPr lang="ko-KR" altLang="en-US" sz="1500" b="1" spc="-80" dirty="0">
              <a:ln>
                <a:solidFill>
                  <a:srgbClr val="008DA6">
                    <a:alpha val="30000"/>
                  </a:srgb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9F1AF119-3B98-4882-942F-92DFCF677F8D}"/>
              </a:ext>
            </a:extLst>
          </p:cNvPr>
          <p:cNvSpPr/>
          <p:nvPr/>
        </p:nvSpPr>
        <p:spPr>
          <a:xfrm>
            <a:off x="2295656" y="5877272"/>
            <a:ext cx="1052208" cy="5453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F1063A-A0FF-4272-B18A-0EFA00085C4B}"/>
              </a:ext>
            </a:extLst>
          </p:cNvPr>
          <p:cNvSpPr txBox="1"/>
          <p:nvPr/>
        </p:nvSpPr>
        <p:spPr>
          <a:xfrm>
            <a:off x="2002443" y="6450919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MCR</a:t>
            </a:r>
            <a:endParaRPr lang="ko-KR" altLang="en-US" sz="16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14422F1-53AD-4697-965A-5D95FC5C6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143" y="3902464"/>
            <a:ext cx="1587714" cy="15520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0131327-619F-4069-AF8B-13B34A19D0CE}"/>
              </a:ext>
            </a:extLst>
          </p:cNvPr>
          <p:cNvSpPr txBox="1"/>
          <p:nvPr/>
        </p:nvSpPr>
        <p:spPr>
          <a:xfrm>
            <a:off x="5388336" y="5519079"/>
            <a:ext cx="2201329" cy="66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1500" b="1" spc="-80" dirty="0">
                <a:ln>
                  <a:solidFill>
                    <a:srgbClr val="008DA6">
                      <a:alpha val="30000"/>
                    </a:srgb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Reduction of </a:t>
            </a:r>
          </a:p>
          <a:p>
            <a:pPr algn="ctr">
              <a:lnSpc>
                <a:spcPct val="130000"/>
              </a:lnSpc>
            </a:pPr>
            <a:r>
              <a:rPr lang="en-US" altLang="ko-KR" sz="1500" b="1" spc="-80" dirty="0">
                <a:ln>
                  <a:solidFill>
                    <a:srgbClr val="008DA6">
                      <a:alpha val="30000"/>
                    </a:srgb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operators</a:t>
            </a:r>
            <a:endParaRPr lang="ko-KR" altLang="en-US" sz="1500" b="1" spc="-80" dirty="0">
              <a:ln>
                <a:solidFill>
                  <a:srgbClr val="008DA6">
                    <a:alpha val="30000"/>
                  </a:srgb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AC4CE4-5C9C-4CDE-A6F7-C8BC39F6934D}"/>
              </a:ext>
            </a:extLst>
          </p:cNvPr>
          <p:cNvSpPr txBox="1"/>
          <p:nvPr/>
        </p:nvSpPr>
        <p:spPr>
          <a:xfrm>
            <a:off x="812468" y="3746103"/>
            <a:ext cx="2357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n>
                  <a:solidFill>
                    <a:schemeClr val="bg1">
                      <a:alpha val="30000"/>
                    </a:schemeClr>
                  </a:solidFill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*Emergency Planning Zone</a:t>
            </a:r>
            <a:endParaRPr lang="ko-KR" altLang="en-US" sz="1400" dirty="0">
              <a:ln>
                <a:solidFill>
                  <a:schemeClr val="bg1">
                    <a:alpha val="30000"/>
                  </a:schemeClr>
                </a:solidFill>
              </a:ln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170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8360" y="68527"/>
            <a:ext cx="7886700" cy="557678"/>
          </a:xfrm>
        </p:spPr>
        <p:txBody>
          <a:bodyPr>
            <a:normAutofit/>
          </a:bodyPr>
          <a:lstStyle/>
          <a:p>
            <a:r>
              <a:rPr lang="en-US" altLang="ko-KR" sz="2200" dirty="0">
                <a:solidFill>
                  <a:schemeClr val="tx1"/>
                </a:solidFill>
              </a:rPr>
              <a:t>3. Gap Analysis Results</a:t>
            </a:r>
            <a:endParaRPr lang="ko-KR" altLang="en-US" sz="2200" dirty="0">
              <a:solidFill>
                <a:schemeClr val="tx1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E5F2E55D-1575-41A3-B1BC-B37518755435}"/>
              </a:ext>
            </a:extLst>
          </p:cNvPr>
          <p:cNvSpPr/>
          <p:nvPr/>
        </p:nvSpPr>
        <p:spPr>
          <a:xfrm>
            <a:off x="0" y="692696"/>
            <a:ext cx="9144000" cy="382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Deviation with Regulation on Technical standards for nuclear reactor facilities [Regulation]</a:t>
            </a:r>
            <a:r>
              <a:rPr lang="ko-KR" altLang="en-US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lvl="1" defTabSz="914400">
              <a:lnSpc>
                <a:spcPct val="150000"/>
              </a:lnSpc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Limitation on Location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(Regulation) </a:t>
            </a:r>
            <a:r>
              <a: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Nuclear reactor facilities could be </a:t>
            </a:r>
            <a:r>
              <a:rPr lang="en-US" altLang="ko-KR" sz="1600" u="sng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located away from the populated areas</a:t>
            </a:r>
            <a:endParaRPr lang="en-US" altLang="ko-KR" sz="1600" u="sng" spc="-5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600" b="1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-SMR)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multipurpose utilization, </a:t>
            </a:r>
            <a:r>
              <a:rPr lang="en-US" altLang="ko-KR" sz="1600" u="sng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located near demand areas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Construction of Multiple Units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(Regulation) </a:t>
            </a:r>
            <a:r>
              <a: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If two or more nuclear facilities are installed on the same site, </a:t>
            </a:r>
            <a:r>
              <a:rPr lang="en-US" altLang="ko-KR" sz="1600" u="sng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each nuclear reactor does not affect the safety each other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600" b="1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-SMR) </a:t>
            </a:r>
            <a:r>
              <a:rPr lang="en-US" altLang="ko-KR" sz="1600" u="sng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Four reactor modules</a:t>
            </a:r>
            <a:r>
              <a: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are adjacent each other</a:t>
            </a:r>
          </a:p>
          <a:p>
            <a:pPr lvl="1" defTabSz="914400">
              <a:lnSpc>
                <a:spcPct val="150000"/>
              </a:lnSpc>
              <a:defRPr/>
            </a:pPr>
            <a:endParaRPr lang="en-US" altLang="ko-KR" sz="16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C4838A4A-02DC-45D4-8D98-C13EC9DA1441}"/>
              </a:ext>
            </a:extLst>
          </p:cNvPr>
          <p:cNvGrpSpPr/>
          <p:nvPr/>
        </p:nvGrpSpPr>
        <p:grpSpPr>
          <a:xfrm>
            <a:off x="3754768" y="4005064"/>
            <a:ext cx="5040560" cy="2160240"/>
            <a:chOff x="6765934" y="3802760"/>
            <a:chExt cx="4948207" cy="2275281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1B7CEA0C-E755-4D04-83C5-FE98BCCDD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5934" y="3802760"/>
              <a:ext cx="4948207" cy="2275281"/>
            </a:xfrm>
            <a:prstGeom prst="rect">
              <a:avLst/>
            </a:prstGeom>
          </p:spPr>
        </p:pic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9886A247-EB68-4078-885B-85872177954F}"/>
                </a:ext>
              </a:extLst>
            </p:cNvPr>
            <p:cNvGrpSpPr/>
            <p:nvPr/>
          </p:nvGrpSpPr>
          <p:grpSpPr>
            <a:xfrm>
              <a:off x="7915275" y="3867080"/>
              <a:ext cx="562936" cy="612706"/>
              <a:chOff x="7915275" y="3867080"/>
              <a:chExt cx="562936" cy="612706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8434A1F8-C521-44FE-B4CF-543477BD260A}"/>
                  </a:ext>
                </a:extLst>
              </p:cNvPr>
              <p:cNvSpPr/>
              <p:nvPr/>
            </p:nvSpPr>
            <p:spPr>
              <a:xfrm>
                <a:off x="8210550" y="3867080"/>
                <a:ext cx="267661" cy="612706"/>
              </a:xfrm>
              <a:prstGeom prst="rect">
                <a:avLst/>
              </a:prstGeom>
              <a:solidFill>
                <a:srgbClr val="015FF9">
                  <a:alpha val="4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45B1150B-7C9C-4E52-B816-CD90D7CB4DF8}"/>
                  </a:ext>
                </a:extLst>
              </p:cNvPr>
              <p:cNvSpPr/>
              <p:nvPr/>
            </p:nvSpPr>
            <p:spPr>
              <a:xfrm>
                <a:off x="7915275" y="3867080"/>
                <a:ext cx="257313" cy="608474"/>
              </a:xfrm>
              <a:prstGeom prst="rect">
                <a:avLst/>
              </a:prstGeom>
              <a:solidFill>
                <a:srgbClr val="015FF9">
                  <a:alpha val="4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692A71C1-1C44-411F-A63D-B25CE97578CD}"/>
                </a:ext>
              </a:extLst>
            </p:cNvPr>
            <p:cNvGrpSpPr/>
            <p:nvPr/>
          </p:nvGrpSpPr>
          <p:grpSpPr>
            <a:xfrm>
              <a:off x="8869459" y="3875548"/>
              <a:ext cx="562936" cy="612706"/>
              <a:chOff x="7915275" y="3867080"/>
              <a:chExt cx="562936" cy="612706"/>
            </a:xfrm>
          </p:grpSpPr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4C0E431F-816C-4FFA-BFBD-FA2D76BF70A9}"/>
                  </a:ext>
                </a:extLst>
              </p:cNvPr>
              <p:cNvSpPr/>
              <p:nvPr/>
            </p:nvSpPr>
            <p:spPr>
              <a:xfrm>
                <a:off x="8210550" y="3867080"/>
                <a:ext cx="267661" cy="612706"/>
              </a:xfrm>
              <a:prstGeom prst="rect">
                <a:avLst/>
              </a:prstGeom>
              <a:solidFill>
                <a:srgbClr val="015FF9">
                  <a:alpha val="4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C95CC75F-6136-4F7F-AF54-34B20DB8E926}"/>
                  </a:ext>
                </a:extLst>
              </p:cNvPr>
              <p:cNvSpPr/>
              <p:nvPr/>
            </p:nvSpPr>
            <p:spPr>
              <a:xfrm>
                <a:off x="7915275" y="3867080"/>
                <a:ext cx="257313" cy="608474"/>
              </a:xfrm>
              <a:prstGeom prst="rect">
                <a:avLst/>
              </a:prstGeom>
              <a:solidFill>
                <a:srgbClr val="015FF9">
                  <a:alpha val="4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6CAEB01E-A75B-408D-8631-AB51E4A25073}"/>
                </a:ext>
              </a:extLst>
            </p:cNvPr>
            <p:cNvGrpSpPr/>
            <p:nvPr/>
          </p:nvGrpSpPr>
          <p:grpSpPr>
            <a:xfrm>
              <a:off x="9615457" y="3858798"/>
              <a:ext cx="562936" cy="612706"/>
              <a:chOff x="7915275" y="3867080"/>
              <a:chExt cx="562936" cy="612706"/>
            </a:xfrm>
          </p:grpSpPr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74BD7908-F1F0-4D64-A40D-C88B14F3DA93}"/>
                  </a:ext>
                </a:extLst>
              </p:cNvPr>
              <p:cNvSpPr/>
              <p:nvPr/>
            </p:nvSpPr>
            <p:spPr>
              <a:xfrm>
                <a:off x="8210550" y="3867080"/>
                <a:ext cx="267661" cy="612706"/>
              </a:xfrm>
              <a:prstGeom prst="rect">
                <a:avLst/>
              </a:prstGeom>
              <a:solidFill>
                <a:srgbClr val="015FF9">
                  <a:alpha val="4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F025549C-A261-445A-AD9A-CEB822781FCE}"/>
                  </a:ext>
                </a:extLst>
              </p:cNvPr>
              <p:cNvSpPr/>
              <p:nvPr/>
            </p:nvSpPr>
            <p:spPr>
              <a:xfrm>
                <a:off x="7915275" y="3867080"/>
                <a:ext cx="257313" cy="608474"/>
              </a:xfrm>
              <a:prstGeom prst="rect">
                <a:avLst/>
              </a:prstGeom>
              <a:solidFill>
                <a:srgbClr val="015FF9">
                  <a:alpha val="4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D3AA6966-9D4D-40F8-B748-700977204593}"/>
                </a:ext>
              </a:extLst>
            </p:cNvPr>
            <p:cNvGrpSpPr/>
            <p:nvPr/>
          </p:nvGrpSpPr>
          <p:grpSpPr>
            <a:xfrm>
              <a:off x="10568810" y="3859718"/>
              <a:ext cx="562936" cy="612706"/>
              <a:chOff x="7915275" y="3867080"/>
              <a:chExt cx="562936" cy="612706"/>
            </a:xfrm>
          </p:grpSpPr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6D950C6C-155E-482C-9F37-2294850DC356}"/>
                  </a:ext>
                </a:extLst>
              </p:cNvPr>
              <p:cNvSpPr/>
              <p:nvPr/>
            </p:nvSpPr>
            <p:spPr>
              <a:xfrm>
                <a:off x="8210550" y="3867080"/>
                <a:ext cx="267661" cy="612706"/>
              </a:xfrm>
              <a:prstGeom prst="rect">
                <a:avLst/>
              </a:prstGeom>
              <a:solidFill>
                <a:srgbClr val="015FF9">
                  <a:alpha val="4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59597B06-0157-4392-9BAF-8409091D0D59}"/>
                  </a:ext>
                </a:extLst>
              </p:cNvPr>
              <p:cNvSpPr/>
              <p:nvPr/>
            </p:nvSpPr>
            <p:spPr>
              <a:xfrm>
                <a:off x="7915275" y="3867080"/>
                <a:ext cx="257313" cy="608474"/>
              </a:xfrm>
              <a:prstGeom prst="rect">
                <a:avLst/>
              </a:prstGeom>
              <a:solidFill>
                <a:srgbClr val="015FF9">
                  <a:alpha val="49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ABCCDB19-B0A9-49ED-AB4D-D6E8D4CD6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299" y="4221087"/>
            <a:ext cx="1822525" cy="18119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3FF860B-20A7-4D61-BBFA-236057190FC0}"/>
              </a:ext>
            </a:extLst>
          </p:cNvPr>
          <p:cNvSpPr txBox="1"/>
          <p:nvPr/>
        </p:nvSpPr>
        <p:spPr>
          <a:xfrm>
            <a:off x="837869" y="6088005"/>
            <a:ext cx="2486564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1500" b="1" spc="-80" dirty="0">
                <a:ln>
                  <a:solidFill>
                    <a:srgbClr val="008DA6">
                      <a:alpha val="30000"/>
                    </a:srgb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ko-KR" altLang="en-US" sz="1500" b="1" spc="-80" dirty="0">
                <a:ln>
                  <a:solidFill>
                    <a:srgbClr val="008DA6">
                      <a:alpha val="30000"/>
                    </a:srgb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500" b="1" spc="-80" dirty="0">
                <a:ln>
                  <a:solidFill>
                    <a:srgbClr val="008DA6">
                      <a:alpha val="30000"/>
                    </a:srgb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near demand areas</a:t>
            </a:r>
            <a:endParaRPr lang="ko-KR" altLang="en-US" sz="1500" b="1" spc="-80" dirty="0">
              <a:ln>
                <a:solidFill>
                  <a:srgbClr val="008DA6">
                    <a:alpha val="30000"/>
                  </a:srgb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94B3A9-C530-4BC1-969E-3157C208740C}"/>
              </a:ext>
            </a:extLst>
          </p:cNvPr>
          <p:cNvSpPr txBox="1"/>
          <p:nvPr/>
        </p:nvSpPr>
        <p:spPr>
          <a:xfrm>
            <a:off x="4955057" y="6165304"/>
            <a:ext cx="2486564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1500" b="1" spc="-80" dirty="0">
                <a:ln>
                  <a:solidFill>
                    <a:srgbClr val="008DA6">
                      <a:alpha val="30000"/>
                    </a:srgb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4 modules are adjacent</a:t>
            </a:r>
            <a:endParaRPr lang="ko-KR" altLang="en-US" sz="1500" b="1" spc="-80" dirty="0">
              <a:ln>
                <a:solidFill>
                  <a:srgbClr val="008DA6">
                    <a:alpha val="30000"/>
                  </a:srgb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064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8360" y="68527"/>
            <a:ext cx="7886700" cy="557678"/>
          </a:xfrm>
        </p:spPr>
        <p:txBody>
          <a:bodyPr>
            <a:normAutofit/>
          </a:bodyPr>
          <a:lstStyle/>
          <a:p>
            <a:r>
              <a:rPr lang="en-US" altLang="ko-KR" sz="2200" dirty="0">
                <a:solidFill>
                  <a:schemeClr val="tx1"/>
                </a:solidFill>
              </a:rPr>
              <a:t>3. Gap Analysis Results</a:t>
            </a:r>
            <a:endParaRPr lang="ko-KR" altLang="en-US" sz="2200" dirty="0">
              <a:solidFill>
                <a:schemeClr val="tx1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E5F2E55D-1575-41A3-B1BC-B37518755435}"/>
              </a:ext>
            </a:extLst>
          </p:cNvPr>
          <p:cNvSpPr/>
          <p:nvPr/>
        </p:nvSpPr>
        <p:spPr>
          <a:xfrm>
            <a:off x="0" y="692696"/>
            <a:ext cx="9144000" cy="4934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Deviation with Regulation on Technical standards for nuclear reactor facilities [Regulation]</a:t>
            </a:r>
            <a:r>
              <a:rPr lang="ko-KR" altLang="en-US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Instrument and Control system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(Regulation) </a:t>
            </a:r>
            <a:r>
              <a:rPr lang="en-US" altLang="ko-KR" sz="1600" u="sng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Twelve physical monitor variables are need to be measured </a:t>
            </a:r>
            <a:r>
              <a: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(For reliable, safe operation of NPP)</a:t>
            </a:r>
            <a:endParaRPr lang="en-US" altLang="ko-KR" sz="1600" u="sng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600" b="1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-SMR) </a:t>
            </a:r>
            <a:r>
              <a: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Some measurement variables </a:t>
            </a:r>
            <a:r>
              <a:rPr lang="en-US" altLang="ko-KR" sz="1600" u="sng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cannot be measured or unnecessary</a:t>
            </a:r>
          </a:p>
          <a:p>
            <a:pPr lvl="1" defTabSz="914400">
              <a:lnSpc>
                <a:spcPct val="150000"/>
              </a:lnSpc>
              <a:defRPr/>
            </a:pPr>
            <a:r>
              <a: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                  ※ Boric acid concentration(Boron free), hydrogen</a:t>
            </a:r>
            <a:r>
              <a:rPr lang="ko-KR" altLang="en-US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concentration(Vacuum state)</a:t>
            </a:r>
          </a:p>
          <a:p>
            <a:pPr lvl="1" defTabSz="914400">
              <a:lnSpc>
                <a:spcPct val="150000"/>
              </a:lnSpc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Electric Power System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(Regulation) </a:t>
            </a:r>
            <a:r>
              <a:rPr lang="en-US" altLang="ko-KR" sz="1600" u="sng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Onsite and offsite electric power systems </a:t>
            </a:r>
            <a:r>
              <a:rPr lang="en-US" altLang="ko-KR" sz="1600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which are important to safety </a:t>
            </a:r>
            <a:r>
              <a:rPr lang="en-US" altLang="ko-KR" sz="1600" u="sng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shall be provided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600" b="1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-SMR)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Adopts </a:t>
            </a:r>
            <a:r>
              <a:rPr lang="en-US" altLang="ko-KR" sz="1600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fully passive safety system </a:t>
            </a:r>
            <a:r>
              <a:rPr lang="en-US" altLang="ko-KR" sz="1600" u="sng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power supply system</a:t>
            </a:r>
            <a:r>
              <a:rPr lang="en-US" altLang="ko-KR" sz="1600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defTabSz="914400">
              <a:lnSpc>
                <a:spcPct val="150000"/>
              </a:lnSpc>
              <a:defRPr/>
            </a:pPr>
            <a:r>
              <a:rPr lang="en-US" altLang="ko-KR" sz="1600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All power systems are designed to a </a:t>
            </a:r>
            <a:r>
              <a:rPr lang="en-US" altLang="ko-KR" sz="1600" u="sng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non-safety class, no need to install an AC power </a:t>
            </a:r>
          </a:p>
          <a:p>
            <a:pPr lvl="1" defTabSz="914400">
              <a:lnSpc>
                <a:spcPct val="150000"/>
              </a:lnSpc>
              <a:defRPr/>
            </a:pPr>
            <a:endParaRPr lang="en-US" altLang="ko-KR" sz="16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914400">
              <a:lnSpc>
                <a:spcPct val="150000"/>
              </a:lnSpc>
              <a:defRPr/>
            </a:pPr>
            <a:endParaRPr lang="en-US" altLang="ko-KR" sz="16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364A2A-6AEE-4091-BFF3-6934D7420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4677402"/>
            <a:ext cx="1656184" cy="164655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4A974B1-5FBC-406C-96E9-345F1797A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4675973"/>
            <a:ext cx="1656184" cy="1646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2606C3-38FA-4BD2-B4ED-7F3E53AAD165}"/>
              </a:ext>
            </a:extLst>
          </p:cNvPr>
          <p:cNvSpPr txBox="1"/>
          <p:nvPr/>
        </p:nvSpPr>
        <p:spPr>
          <a:xfrm>
            <a:off x="467544" y="6322528"/>
            <a:ext cx="3888432" cy="36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1500" b="1" spc="-80" dirty="0">
                <a:ln>
                  <a:solidFill>
                    <a:srgbClr val="008DA6">
                      <a:alpha val="30000"/>
                    </a:srgb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Inherent Safety for no severe accident </a:t>
            </a:r>
            <a:endParaRPr lang="ko-KR" altLang="en-US" sz="1500" b="1" spc="-80" dirty="0">
              <a:ln>
                <a:solidFill>
                  <a:srgbClr val="008DA6">
                    <a:alpha val="30000"/>
                  </a:srgb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14C895-AEB3-4B3B-A8F7-EC00DCF43B0A}"/>
              </a:ext>
            </a:extLst>
          </p:cNvPr>
          <p:cNvSpPr txBox="1"/>
          <p:nvPr/>
        </p:nvSpPr>
        <p:spPr>
          <a:xfrm>
            <a:off x="4932040" y="6360552"/>
            <a:ext cx="3888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500" b="1" spc="-80" dirty="0">
                <a:ln>
                  <a:solidFill>
                    <a:srgbClr val="008DA6">
                      <a:alpha val="30000"/>
                    </a:srgb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Safety system without safety- 1E electricity</a:t>
            </a:r>
            <a:endParaRPr lang="ko-KR" altLang="en-US" sz="1500" b="1" spc="-80" dirty="0">
              <a:ln>
                <a:solidFill>
                  <a:srgbClr val="008DA6">
                    <a:alpha val="30000"/>
                  </a:srgb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67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8360" y="68527"/>
            <a:ext cx="7886700" cy="557678"/>
          </a:xfrm>
        </p:spPr>
        <p:txBody>
          <a:bodyPr>
            <a:normAutofit/>
          </a:bodyPr>
          <a:lstStyle/>
          <a:p>
            <a:r>
              <a:rPr lang="en-US" altLang="ko-KR" sz="2200" dirty="0">
                <a:solidFill>
                  <a:schemeClr val="tx1"/>
                </a:solidFill>
              </a:rPr>
              <a:t>3. Gap Analysis Results</a:t>
            </a:r>
            <a:endParaRPr lang="ko-KR" altLang="en-US" sz="2200" dirty="0">
              <a:solidFill>
                <a:schemeClr val="tx1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E5F2E55D-1575-41A3-B1BC-B37518755435}"/>
              </a:ext>
            </a:extLst>
          </p:cNvPr>
          <p:cNvSpPr/>
          <p:nvPr/>
        </p:nvSpPr>
        <p:spPr>
          <a:xfrm>
            <a:off x="0" y="692696"/>
            <a:ext cx="9144000" cy="4524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Deviation with Regulation on Technical standards for nuclear reactor facilities [Regulation]</a:t>
            </a:r>
            <a:r>
              <a:rPr lang="ko-KR" altLang="en-US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Diverse Protection System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(Regulation) </a:t>
            </a:r>
            <a:r>
              <a: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Have a </a:t>
            </a:r>
            <a:r>
              <a:rPr lang="en-US" altLang="ko-KR" sz="1600" u="sng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diversity protection system in preparation for the possibility of ATWS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600" b="1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-SMR)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600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to reduce </a:t>
            </a:r>
            <a:r>
              <a:rPr lang="en-US" altLang="ko-KR" sz="1600" u="sng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common cause failure</a:t>
            </a:r>
            <a:r>
              <a:rPr lang="en-US" altLang="ko-KR" sz="1600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applies </a:t>
            </a:r>
            <a:r>
              <a:rPr lang="en-US" altLang="ko-KR" sz="1600" u="sng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heterogeneous platforms </a:t>
            </a:r>
            <a:r>
              <a:rPr lang="en-US" altLang="ko-KR" sz="1600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design diversity 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Reactivity Control System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(Regulation) </a:t>
            </a:r>
            <a:r>
              <a:rPr lang="en-US" altLang="ko-KR" sz="1600" u="sng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Requires two independent reactivity control system</a:t>
            </a:r>
            <a:r>
              <a: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with different design principles</a:t>
            </a:r>
            <a:endParaRPr lang="en-US" altLang="ko-KR" sz="1600" u="sng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600" b="1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-SMR) </a:t>
            </a:r>
            <a:r>
              <a: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Adopts boric acid-free, designing </a:t>
            </a:r>
            <a:r>
              <a:rPr lang="en-US" altLang="ko-KR" sz="1600" u="sng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only utilize burnable poison material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Residual Heat Removal system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(Regulation) </a:t>
            </a:r>
            <a:r>
              <a: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Maintain safety even under </a:t>
            </a:r>
            <a:r>
              <a:rPr lang="en-US" altLang="ko-KR" sz="1600" u="sng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the assumption of single power and single failure</a:t>
            </a: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600" b="1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-SMR) </a:t>
            </a:r>
            <a:r>
              <a:rPr lang="en-US" altLang="ko-KR" sz="16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Adopts f</a:t>
            </a:r>
            <a:r>
              <a:rPr lang="en-US" altLang="ko-KR" sz="1600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ully passive safety system </a:t>
            </a:r>
            <a:r>
              <a:rPr lang="en-US" altLang="ko-KR" sz="1600" u="sng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electricity</a:t>
            </a:r>
            <a:r>
              <a:rPr lang="en-US" altLang="ko-KR" sz="1600" spc="-5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154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3"/>
          </p:nvPr>
        </p:nvSpPr>
        <p:spPr>
          <a:xfrm>
            <a:off x="198360" y="1412776"/>
            <a:ext cx="6768752" cy="2736304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altLang="ko-KR" sz="28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Introduction</a:t>
            </a:r>
          </a:p>
          <a:p>
            <a:pPr marL="457200" indent="-457200">
              <a:buAutoNum type="arabicPeriod"/>
            </a:pPr>
            <a:r>
              <a:rPr lang="en-US" altLang="ko-KR" sz="28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Current Safety Standards in KOREA</a:t>
            </a:r>
          </a:p>
          <a:p>
            <a:pPr marL="0" indent="0">
              <a:buNone/>
            </a:pPr>
            <a:r>
              <a:rPr lang="en-US" altLang="ko-KR" sz="28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 - </a:t>
            </a:r>
            <a:r>
              <a:rPr lang="en-US" altLang="ko-KR" sz="24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Safety regulation infrastructure for NPP</a:t>
            </a:r>
            <a:endParaRPr lang="en-US" altLang="ko-KR" sz="2800" spc="0" dirty="0">
              <a:solidFill>
                <a:schemeClr val="bg1">
                  <a:lumMod val="85000"/>
                </a:schemeClr>
              </a:solidFill>
              <a:latin typeface="+mn-ea"/>
              <a:ea typeface="+mn-ea"/>
              <a:cs typeface="Calibri" pitchFamily="34" charset="0"/>
            </a:endParaRPr>
          </a:p>
          <a:p>
            <a:pPr marL="0" indent="0">
              <a:buNone/>
            </a:pPr>
            <a:r>
              <a:rPr lang="en-US" altLang="ko-KR" sz="28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3. Gap Analysis Results </a:t>
            </a:r>
          </a:p>
          <a:p>
            <a:pPr marL="0" indent="0">
              <a:buNone/>
            </a:pPr>
            <a:r>
              <a:rPr lang="en-US" altLang="ko-KR" sz="24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 </a:t>
            </a:r>
            <a:r>
              <a:rPr lang="en-US" altLang="ko-KR" sz="2400" spc="0" dirty="0">
                <a:solidFill>
                  <a:schemeClr val="bg1">
                    <a:lumMod val="85000"/>
                  </a:schemeClr>
                </a:solidFill>
                <a:latin typeface="+mn-ea"/>
                <a:cs typeface="Calibri" pitchFamily="34" charset="0"/>
              </a:rPr>
              <a:t> - Deviation between i-SMR design </a:t>
            </a:r>
          </a:p>
          <a:p>
            <a:pPr marL="0" indent="0">
              <a:buNone/>
            </a:pPr>
            <a:r>
              <a:rPr lang="en-US" altLang="ko-KR" sz="2400" spc="0" dirty="0">
                <a:solidFill>
                  <a:schemeClr val="bg1">
                    <a:lumMod val="85000"/>
                  </a:schemeClr>
                </a:solidFill>
                <a:latin typeface="+mn-ea"/>
                <a:cs typeface="Calibri" pitchFamily="34" charset="0"/>
              </a:rPr>
              <a:t>    and regulatory requirements</a:t>
            </a:r>
          </a:p>
          <a:p>
            <a:pPr marL="0" indent="0">
              <a:buNone/>
            </a:pPr>
            <a:r>
              <a:rPr lang="en-US" altLang="ko-KR" sz="2800" spc="0" dirty="0">
                <a:latin typeface="+mn-ea"/>
                <a:cs typeface="Calibri" pitchFamily="34" charset="0"/>
              </a:rPr>
              <a:t>4. Conclusion</a:t>
            </a:r>
            <a:endParaRPr lang="en-US" altLang="ko-KR" sz="2800" spc="0" dirty="0">
              <a:latin typeface="+mn-ea"/>
              <a:ea typeface="+mn-ea"/>
              <a:cs typeface="Calibri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978DA1E-275B-49C9-B743-96B6D9786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5"/>
          <a:stretch/>
        </p:blipFill>
        <p:spPr>
          <a:xfrm>
            <a:off x="5144892" y="0"/>
            <a:ext cx="4761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4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8360" y="68527"/>
            <a:ext cx="7886700" cy="557678"/>
          </a:xfrm>
        </p:spPr>
        <p:txBody>
          <a:bodyPr>
            <a:normAutofit/>
          </a:bodyPr>
          <a:lstStyle/>
          <a:p>
            <a:r>
              <a:rPr lang="en-US" altLang="ko-KR" sz="2200" dirty="0">
                <a:solidFill>
                  <a:schemeClr val="tx1"/>
                </a:solidFill>
              </a:rPr>
              <a:t>4. Conclusion</a:t>
            </a:r>
            <a:endParaRPr lang="ko-KR" altLang="en-US" sz="2200" dirty="0">
              <a:solidFill>
                <a:schemeClr val="tx1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E5F2E55D-1575-41A3-B1BC-B37518755435}"/>
              </a:ext>
            </a:extLst>
          </p:cNvPr>
          <p:cNvSpPr/>
          <p:nvPr/>
        </p:nvSpPr>
        <p:spPr>
          <a:xfrm>
            <a:off x="171192" y="908720"/>
            <a:ext cx="8649280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achieving successful </a:t>
            </a:r>
            <a:r>
              <a:rPr lang="en-US" altLang="ko-KR" b="1" spc="-100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-SMR standard design approval, gap analysis assessment is required due to the difference characteristics of </a:t>
            </a:r>
            <a:r>
              <a:rPr lang="en-US" altLang="ko-KR" b="1" spc="-100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-SMR and Large NPP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ko-KR" b="1" spc="-1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presentation, the results of the gap analysis assessment are summarized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 review of Korea nuclear safety laws are performed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KHNP derives “16 gaps” inappropriate with the existing regulations and </a:t>
            </a:r>
            <a:r>
              <a:rPr lang="en-US" altLang="ko-KR" b="1" spc="-100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-SMR design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ko-KR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KHNP had published the gap analysis report</a:t>
            </a:r>
            <a:endParaRPr lang="ko-KR" altLang="en-US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192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8360" y="68527"/>
            <a:ext cx="7886700" cy="557678"/>
          </a:xfrm>
        </p:spPr>
        <p:txBody>
          <a:bodyPr>
            <a:normAutofit/>
          </a:bodyPr>
          <a:lstStyle/>
          <a:p>
            <a:r>
              <a:rPr lang="en-US" altLang="ko-KR" sz="2200" dirty="0">
                <a:solidFill>
                  <a:schemeClr val="tx1"/>
                </a:solidFill>
              </a:rPr>
              <a:t>4. Conclusion - Future plan</a:t>
            </a:r>
            <a:endParaRPr lang="ko-KR" altLang="en-US" sz="2200" dirty="0">
              <a:solidFill>
                <a:schemeClr val="tx1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E5F2E55D-1575-41A3-B1BC-B37518755435}"/>
              </a:ext>
            </a:extLst>
          </p:cNvPr>
          <p:cNvSpPr/>
          <p:nvPr/>
        </p:nvSpPr>
        <p:spPr>
          <a:xfrm>
            <a:off x="171192" y="908720"/>
            <a:ext cx="8793296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KHNP requested PDR (Pre-Design</a:t>
            </a:r>
            <a:r>
              <a:rPr lang="ko-KR" altLang="en-US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Review) and approval from Korea regulatory body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 of PDR is to identify;</a:t>
            </a:r>
          </a:p>
          <a:p>
            <a:pPr marL="800100" lvl="1" indent="-342900">
              <a:lnSpc>
                <a:spcPct val="150000"/>
              </a:lnSpc>
              <a:buAutoNum type="arabicParenBoth"/>
            </a:pP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technical issues, (2) Resolution plan for technical issues</a:t>
            </a:r>
            <a:endParaRPr lang="en-US" altLang="ko-KR" b="1" spc="-1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 documents had been submitted ;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 Analysis Report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Design Description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Technical Reports (Ex, LOCA/Non-LOCA methodology, Passive Safety System)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ko-KR" b="1" spc="-100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spc="-100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Also, KHNP are planning to receive vendor design review from Canada nuclear regulatory body for expected technical issues during the standard design approval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F3D2359-94B9-49C9-8DE3-55D46470B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93" t="3161" r="16108" b="7508"/>
          <a:stretch/>
        </p:blipFill>
        <p:spPr>
          <a:xfrm>
            <a:off x="206605" y="736255"/>
            <a:ext cx="485208" cy="3449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978754B-D6D7-4943-B15A-3B9E545CB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7" y="4005064"/>
            <a:ext cx="483598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124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F82357-D942-481F-A141-3A68B8C81F9C}"/>
              </a:ext>
            </a:extLst>
          </p:cNvPr>
          <p:cNvSpPr txBox="1"/>
          <p:nvPr/>
        </p:nvSpPr>
        <p:spPr>
          <a:xfrm>
            <a:off x="2612403" y="2977496"/>
            <a:ext cx="3919195" cy="1058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ko-KR" sz="3969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THINK</a:t>
            </a:r>
            <a:r>
              <a:rPr lang="en-US" altLang="ko-KR" sz="3969" dirty="0">
                <a:gradFill flip="none" rotWithShape="1">
                  <a:gsLst>
                    <a:gs pos="100000">
                      <a:schemeClr val="bg1">
                        <a:alpha val="42000"/>
                      </a:schemeClr>
                    </a:gs>
                    <a:gs pos="4000">
                      <a:schemeClr val="bg1"/>
                    </a:gs>
                  </a:gsLst>
                  <a:lin ang="5400000" scaled="1"/>
                  <a:tileRect/>
                </a:gra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 </a:t>
            </a:r>
            <a:r>
              <a:rPr lang="en-US" altLang="ko-KR" sz="3969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SAFETY</a:t>
            </a:r>
          </a:p>
          <a:p>
            <a:pPr lvl="0" algn="ctr">
              <a:defRPr/>
            </a:pPr>
            <a:r>
              <a:rPr lang="en-US" altLang="ko-KR" sz="2308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57840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8360" y="68527"/>
            <a:ext cx="7886700" cy="557678"/>
          </a:xfrm>
        </p:spPr>
        <p:txBody>
          <a:bodyPr>
            <a:noAutofit/>
          </a:bodyPr>
          <a:lstStyle/>
          <a:p>
            <a:pPr algn="ctr"/>
            <a:r>
              <a:rPr lang="en-US" altLang="ko-KR" sz="3600" dirty="0">
                <a:solidFill>
                  <a:srgbClr val="0000FF"/>
                </a:solidFill>
              </a:rPr>
              <a:t>Contents</a:t>
            </a:r>
            <a:endParaRPr lang="ko-KR" altLang="en-US" sz="3600" b="0" dirty="0">
              <a:solidFill>
                <a:srgbClr val="0000FF"/>
              </a:solidFill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/>
          </p:nvPr>
        </p:nvSpPr>
        <p:spPr>
          <a:xfrm>
            <a:off x="198360" y="1412776"/>
            <a:ext cx="6768752" cy="2736304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altLang="ko-KR" sz="2800" spc="0" dirty="0">
                <a:latin typeface="+mn-ea"/>
                <a:ea typeface="+mn-ea"/>
                <a:cs typeface="Calibri" pitchFamily="34" charset="0"/>
              </a:rPr>
              <a:t>Introduction</a:t>
            </a:r>
          </a:p>
          <a:p>
            <a:pPr marL="457200" indent="-457200">
              <a:buAutoNum type="arabicPeriod"/>
            </a:pPr>
            <a:r>
              <a:rPr lang="en-US" altLang="ko-KR" sz="2800" spc="0" dirty="0">
                <a:latin typeface="+mn-ea"/>
                <a:ea typeface="+mn-ea"/>
                <a:cs typeface="Calibri" pitchFamily="34" charset="0"/>
              </a:rPr>
              <a:t>Current Safety Standards in KOREA</a:t>
            </a:r>
          </a:p>
          <a:p>
            <a:pPr marL="0" indent="0">
              <a:buNone/>
            </a:pPr>
            <a:r>
              <a:rPr lang="en-US" altLang="ko-KR" sz="2800" spc="0" dirty="0">
                <a:latin typeface="+mn-ea"/>
                <a:ea typeface="+mn-ea"/>
                <a:cs typeface="Calibri" pitchFamily="34" charset="0"/>
              </a:rPr>
              <a:t> - </a:t>
            </a:r>
            <a:r>
              <a:rPr lang="en-US" altLang="ko-KR" sz="2400" spc="0" dirty="0">
                <a:latin typeface="+mn-ea"/>
                <a:ea typeface="+mn-ea"/>
                <a:cs typeface="Calibri" pitchFamily="34" charset="0"/>
              </a:rPr>
              <a:t>Safety regulation infrastructure for NPP</a:t>
            </a:r>
            <a:endParaRPr lang="en-US" altLang="ko-KR" sz="2800" spc="0" dirty="0">
              <a:latin typeface="+mn-ea"/>
              <a:ea typeface="+mn-ea"/>
              <a:cs typeface="Calibri" pitchFamily="34" charset="0"/>
            </a:endParaRPr>
          </a:p>
          <a:p>
            <a:pPr marL="0" indent="0">
              <a:buNone/>
            </a:pPr>
            <a:r>
              <a:rPr lang="en-US" altLang="ko-KR" sz="2800" spc="0" dirty="0">
                <a:latin typeface="+mn-ea"/>
                <a:ea typeface="+mn-ea"/>
                <a:cs typeface="Calibri" pitchFamily="34" charset="0"/>
              </a:rPr>
              <a:t>3. Gap Analysis Results </a:t>
            </a:r>
          </a:p>
          <a:p>
            <a:pPr marL="0" indent="0">
              <a:buNone/>
            </a:pPr>
            <a:r>
              <a:rPr lang="en-US" altLang="ko-KR" sz="2400" spc="0" dirty="0">
                <a:latin typeface="+mn-ea"/>
                <a:ea typeface="+mn-ea"/>
                <a:cs typeface="Calibri" pitchFamily="34" charset="0"/>
              </a:rPr>
              <a:t> </a:t>
            </a:r>
            <a:r>
              <a:rPr lang="en-US" altLang="ko-KR" sz="2400" spc="0" dirty="0">
                <a:latin typeface="+mn-ea"/>
                <a:cs typeface="Calibri" pitchFamily="34" charset="0"/>
              </a:rPr>
              <a:t> - Deviation between </a:t>
            </a:r>
            <a:r>
              <a:rPr lang="en-US" altLang="ko-KR" sz="2400" spc="0" dirty="0" err="1">
                <a:latin typeface="+mn-ea"/>
                <a:cs typeface="Calibri" pitchFamily="34" charset="0"/>
              </a:rPr>
              <a:t>i</a:t>
            </a:r>
            <a:r>
              <a:rPr lang="en-US" altLang="ko-KR" sz="2400" spc="0" dirty="0">
                <a:latin typeface="+mn-ea"/>
                <a:cs typeface="Calibri" pitchFamily="34" charset="0"/>
              </a:rPr>
              <a:t>-SMR design </a:t>
            </a:r>
          </a:p>
          <a:p>
            <a:pPr marL="0" indent="0">
              <a:buNone/>
            </a:pPr>
            <a:r>
              <a:rPr lang="en-US" altLang="ko-KR" sz="2400" spc="0" dirty="0">
                <a:latin typeface="+mn-ea"/>
                <a:cs typeface="Calibri" pitchFamily="34" charset="0"/>
              </a:rPr>
              <a:t>    and regulatory requirements</a:t>
            </a:r>
          </a:p>
          <a:p>
            <a:pPr marL="0" indent="0">
              <a:buNone/>
            </a:pPr>
            <a:r>
              <a:rPr lang="en-US" altLang="ko-KR" sz="2800" spc="0" dirty="0">
                <a:latin typeface="+mn-ea"/>
                <a:cs typeface="Calibri" pitchFamily="34" charset="0"/>
              </a:rPr>
              <a:t>4. Conclusion</a:t>
            </a:r>
            <a:endParaRPr lang="en-US" altLang="ko-KR" sz="2800" spc="0" dirty="0">
              <a:latin typeface="+mn-ea"/>
              <a:ea typeface="+mn-ea"/>
              <a:cs typeface="Calibri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978DA1E-275B-49C9-B743-96B6D9786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5"/>
          <a:stretch/>
        </p:blipFill>
        <p:spPr>
          <a:xfrm>
            <a:off x="5144892" y="0"/>
            <a:ext cx="4761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20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3"/>
          </p:nvPr>
        </p:nvSpPr>
        <p:spPr>
          <a:xfrm>
            <a:off x="198360" y="1412776"/>
            <a:ext cx="6768752" cy="2736304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altLang="ko-KR" sz="2800" spc="0" dirty="0">
                <a:latin typeface="+mn-ea"/>
                <a:ea typeface="+mn-ea"/>
                <a:cs typeface="Calibri" pitchFamily="34" charset="0"/>
              </a:rPr>
              <a:t>Introduction</a:t>
            </a:r>
          </a:p>
          <a:p>
            <a:pPr marL="457200" indent="-457200">
              <a:buAutoNum type="arabicPeriod"/>
            </a:pPr>
            <a:r>
              <a:rPr lang="en-US" altLang="ko-KR" sz="28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Current Safety Standards in KOREA</a:t>
            </a:r>
          </a:p>
          <a:p>
            <a:pPr marL="0" indent="0">
              <a:buNone/>
            </a:pPr>
            <a:r>
              <a:rPr lang="en-US" altLang="ko-KR" sz="28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 - </a:t>
            </a:r>
            <a:r>
              <a:rPr lang="en-US" altLang="ko-KR" sz="24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Safety regulation infrastructure for NPP</a:t>
            </a:r>
            <a:endParaRPr lang="en-US" altLang="ko-KR" sz="2800" spc="0" dirty="0">
              <a:solidFill>
                <a:schemeClr val="bg1">
                  <a:lumMod val="85000"/>
                </a:schemeClr>
              </a:solidFill>
              <a:latin typeface="+mn-ea"/>
              <a:ea typeface="+mn-ea"/>
              <a:cs typeface="Calibri" pitchFamily="34" charset="0"/>
            </a:endParaRPr>
          </a:p>
          <a:p>
            <a:pPr marL="0" indent="0">
              <a:buNone/>
            </a:pPr>
            <a:r>
              <a:rPr lang="en-US" altLang="ko-KR" sz="28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3. Gap Analysis Results </a:t>
            </a:r>
          </a:p>
          <a:p>
            <a:pPr marL="0" indent="0">
              <a:buNone/>
            </a:pPr>
            <a:r>
              <a:rPr lang="en-US" altLang="ko-KR" sz="24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 </a:t>
            </a:r>
            <a:r>
              <a:rPr lang="en-US" altLang="ko-KR" sz="2400" spc="0" dirty="0">
                <a:solidFill>
                  <a:schemeClr val="bg1">
                    <a:lumMod val="85000"/>
                  </a:schemeClr>
                </a:solidFill>
                <a:latin typeface="+mn-ea"/>
                <a:cs typeface="Calibri" pitchFamily="34" charset="0"/>
              </a:rPr>
              <a:t> </a:t>
            </a:r>
            <a:r>
              <a:rPr lang="en-US" altLang="ko-KR" sz="24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- Deviation between </a:t>
            </a:r>
            <a:r>
              <a:rPr lang="en-US" altLang="ko-KR" sz="2400" spc="0" dirty="0" err="1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i</a:t>
            </a:r>
            <a:r>
              <a:rPr lang="en-US" altLang="ko-KR" sz="24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-SMR design </a:t>
            </a:r>
          </a:p>
          <a:p>
            <a:pPr marL="0" indent="0">
              <a:buNone/>
            </a:pPr>
            <a:r>
              <a:rPr lang="en-US" altLang="ko-KR" sz="24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    and regulatory requirements</a:t>
            </a:r>
          </a:p>
          <a:p>
            <a:pPr marL="0" indent="0">
              <a:buNone/>
            </a:pPr>
            <a:r>
              <a:rPr lang="en-US" altLang="ko-KR" sz="2800" spc="0" dirty="0">
                <a:solidFill>
                  <a:schemeClr val="bg1">
                    <a:lumMod val="85000"/>
                  </a:schemeClr>
                </a:solidFill>
                <a:latin typeface="+mn-ea"/>
                <a:cs typeface="Calibri" pitchFamily="34" charset="0"/>
              </a:rPr>
              <a:t>4. Conclusion</a:t>
            </a:r>
            <a:endParaRPr lang="en-US" altLang="ko-KR" sz="2800" spc="0" dirty="0">
              <a:solidFill>
                <a:schemeClr val="bg1">
                  <a:lumMod val="85000"/>
                </a:schemeClr>
              </a:solidFill>
              <a:latin typeface="+mn-ea"/>
              <a:ea typeface="+mn-ea"/>
              <a:cs typeface="Calibri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978DA1E-275B-49C9-B743-96B6D9786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5"/>
          <a:stretch/>
        </p:blipFill>
        <p:spPr>
          <a:xfrm>
            <a:off x="5144892" y="0"/>
            <a:ext cx="4761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92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8360" y="68527"/>
            <a:ext cx="7886700" cy="557678"/>
          </a:xfrm>
        </p:spPr>
        <p:txBody>
          <a:bodyPr>
            <a:normAutofit/>
          </a:bodyPr>
          <a:lstStyle/>
          <a:p>
            <a:r>
              <a:rPr lang="en-US" altLang="ko-KR" sz="2200" b="0" dirty="0">
                <a:solidFill>
                  <a:schemeClr val="tx1"/>
                </a:solidFill>
              </a:rPr>
              <a:t>1. </a:t>
            </a:r>
            <a:r>
              <a:rPr lang="en-US" altLang="ko-KR" sz="2200" dirty="0">
                <a:solidFill>
                  <a:schemeClr val="tx1"/>
                </a:solidFill>
              </a:rPr>
              <a:t>Introduction</a:t>
            </a:r>
            <a:endParaRPr lang="ko-KR" altLang="en-US" sz="2200" b="0" dirty="0">
              <a:solidFill>
                <a:schemeClr val="tx1"/>
              </a:solidFill>
            </a:endParaRPr>
          </a:p>
        </p:txBody>
      </p:sp>
      <p:sp>
        <p:nvSpPr>
          <p:cNvPr id="8" name="사각형: 잘린 대각선 방향 모서리 41">
            <a:extLst>
              <a:ext uri="{FF2B5EF4-FFF2-40B4-BE49-F238E27FC236}">
                <a16:creationId xmlns:a16="http://schemas.microsoft.com/office/drawing/2014/main" id="{4431C275-9948-419E-8A72-93FA7F8CBC01}"/>
              </a:ext>
            </a:extLst>
          </p:cNvPr>
          <p:cNvSpPr/>
          <p:nvPr/>
        </p:nvSpPr>
        <p:spPr>
          <a:xfrm>
            <a:off x="301013" y="980728"/>
            <a:ext cx="3707477" cy="302987"/>
          </a:xfrm>
          <a:prstGeom prst="snip2DiagRect">
            <a:avLst/>
          </a:prstGeom>
          <a:gradFill flip="none" rotWithShape="1">
            <a:gsLst>
              <a:gs pos="100000">
                <a:srgbClr val="5177A5"/>
              </a:gs>
              <a:gs pos="47000">
                <a:srgbClr val="213A68"/>
              </a:gs>
              <a:gs pos="0">
                <a:srgbClr val="25548B"/>
              </a:gs>
            </a:gsLst>
            <a:lin ang="2700000" scaled="0"/>
            <a:tileRect/>
          </a:gra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0"/>
          <a:lstStyle/>
          <a:p>
            <a:pPr algn="ctr" defTabSz="457200" latinLnBrk="0"/>
            <a:r>
              <a:rPr lang="en-US" altLang="ko-KR" sz="1600" dirty="0">
                <a:ln>
                  <a:solidFill>
                    <a:schemeClr val="bg1">
                      <a:alpha val="3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SMR Models</a:t>
            </a:r>
            <a:endParaRPr lang="en" altLang="ko-KR" sz="1600" dirty="0">
              <a:ln>
                <a:solidFill>
                  <a:schemeClr val="bg1">
                    <a:alpha val="30000"/>
                  </a:schemeClr>
                </a:solidFill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7D18F3A-B57B-4606-898E-0C3B076C7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71" y="2060848"/>
            <a:ext cx="8210792" cy="2403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78E4F3-C56F-43E7-8BE4-DE65FBC1BFB9}"/>
              </a:ext>
            </a:extLst>
          </p:cNvPr>
          <p:cNvSpPr txBox="1"/>
          <p:nvPr/>
        </p:nvSpPr>
        <p:spPr>
          <a:xfrm>
            <a:off x="534550" y="4307631"/>
            <a:ext cx="3853356" cy="1135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2540"/>
            </a:sp3d>
          </a:bodyPr>
          <a:lstStyle/>
          <a:p>
            <a:pPr hangingPunct="0"/>
            <a:r>
              <a:rPr lang="en-US" altLang="ko-KR" sz="738" spc="-18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※ Source : Advances in Small Modular Reactor Technology Developments</a:t>
            </a:r>
            <a:r>
              <a:rPr lang="ko-KR" altLang="en-US" sz="738" spc="-18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738" spc="-18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(2020), IAEA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E0AB488-3667-455F-849C-2E1D66BBDAD8}"/>
              </a:ext>
            </a:extLst>
          </p:cNvPr>
          <p:cNvGrpSpPr/>
          <p:nvPr/>
        </p:nvGrpSpPr>
        <p:grpSpPr>
          <a:xfrm>
            <a:off x="341390" y="1432219"/>
            <a:ext cx="5814786" cy="463386"/>
            <a:chOff x="5439786" y="3926538"/>
            <a:chExt cx="1045506" cy="252000"/>
          </a:xfrm>
        </p:grpSpPr>
        <p:sp>
          <p:nvSpPr>
            <p:cNvPr id="12" name="오각형 47">
              <a:extLst>
                <a:ext uri="{FF2B5EF4-FFF2-40B4-BE49-F238E27FC236}">
                  <a16:creationId xmlns:a16="http://schemas.microsoft.com/office/drawing/2014/main" id="{53F60179-FCC2-485D-A559-EB5909308A88}"/>
                </a:ext>
              </a:extLst>
            </p:cNvPr>
            <p:cNvSpPr/>
            <p:nvPr/>
          </p:nvSpPr>
          <p:spPr>
            <a:xfrm>
              <a:off x="5439786" y="3926538"/>
              <a:ext cx="1045506" cy="252000"/>
            </a:xfrm>
            <a:prstGeom prst="chevron">
              <a:avLst>
                <a:gd name="adj" fmla="val 53532"/>
              </a:avLst>
            </a:prstGeom>
            <a:gradFill>
              <a:gsLst>
                <a:gs pos="100000">
                  <a:srgbClr val="033D83"/>
                </a:gs>
                <a:gs pos="0">
                  <a:srgbClr val="00B0F0"/>
                </a:gs>
                <a:gs pos="50000">
                  <a:srgbClr val="0070C0"/>
                </a:gs>
              </a:gsLst>
              <a:lin ang="0" scaled="0"/>
            </a:gradFill>
            <a:ln>
              <a:noFill/>
            </a:ln>
            <a:effectLst>
              <a:reflection blurRad="6350" stA="40000" endPos="2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algn="ctr"/>
              <a:endParaRPr lang="ko-KR" altLang="en-US" sz="1662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E3B5F-237B-4EA4-81DA-346AE9D1C55B}"/>
                </a:ext>
              </a:extLst>
            </p:cNvPr>
            <p:cNvSpPr txBox="1"/>
            <p:nvPr/>
          </p:nvSpPr>
          <p:spPr>
            <a:xfrm>
              <a:off x="5472488" y="3933477"/>
              <a:ext cx="990152" cy="2381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1600" b="1" dirty="0">
                  <a:solidFill>
                    <a:srgbClr val="FFFF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More than 70 SMRs</a:t>
              </a:r>
              <a:r>
                <a:rPr lang="en-US" altLang="ko-K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being developed worldwide</a:t>
              </a:r>
            </a:p>
          </p:txBody>
        </p:sp>
      </p:grpSp>
      <p:sp>
        <p:nvSpPr>
          <p:cNvPr id="14" name="오각형 231">
            <a:extLst>
              <a:ext uri="{FF2B5EF4-FFF2-40B4-BE49-F238E27FC236}">
                <a16:creationId xmlns:a16="http://schemas.microsoft.com/office/drawing/2014/main" id="{5A441D63-3B36-4452-BF2F-10B4D7FF2564}"/>
              </a:ext>
            </a:extLst>
          </p:cNvPr>
          <p:cNvSpPr/>
          <p:nvPr/>
        </p:nvSpPr>
        <p:spPr>
          <a:xfrm flipH="1">
            <a:off x="1343341" y="5708287"/>
            <a:ext cx="7541609" cy="53430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hangingPunct="0">
              <a:spcBef>
                <a:spcPts val="92"/>
              </a:spcBef>
            </a:pPr>
            <a:endParaRPr lang="en-US" altLang="ko-KR" sz="1292" spc="-7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683929F-3F47-43D5-B4ED-29C1D2056FE5}"/>
              </a:ext>
            </a:extLst>
          </p:cNvPr>
          <p:cNvGrpSpPr/>
          <p:nvPr/>
        </p:nvGrpSpPr>
        <p:grpSpPr>
          <a:xfrm>
            <a:off x="7028359" y="4868202"/>
            <a:ext cx="909463" cy="1324717"/>
            <a:chOff x="4624669" y="4963846"/>
            <a:chExt cx="985252" cy="143511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9E7682-459A-4ACD-B201-603AD12A7E03}"/>
                </a:ext>
              </a:extLst>
            </p:cNvPr>
            <p:cNvSpPr txBox="1"/>
            <p:nvPr/>
          </p:nvSpPr>
          <p:spPr>
            <a:xfrm>
              <a:off x="4829128" y="5922419"/>
              <a:ext cx="576339" cy="1538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923" spc="-46" dirty="0">
                  <a:latin typeface="Arial" panose="020B0604020202020204" pitchFamily="34" charset="0"/>
                  <a:cs typeface="Arial" panose="020B0604020202020204" pitchFamily="34" charset="0"/>
                </a:rPr>
                <a:t>EDF (FRA)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C0C674-CA61-4B63-AB00-781260B87160}"/>
                </a:ext>
              </a:extLst>
            </p:cNvPr>
            <p:cNvSpPr txBox="1"/>
            <p:nvPr/>
          </p:nvSpPr>
          <p:spPr>
            <a:xfrm>
              <a:off x="4624669" y="5680228"/>
              <a:ext cx="985252" cy="1769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1062" spc="-46" dirty="0" err="1">
                  <a:solidFill>
                    <a:srgbClr val="0D5DB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NuWard</a:t>
              </a:r>
              <a:endParaRPr lang="en-US" altLang="ko-KR" sz="1062" spc="-46" dirty="0">
                <a:solidFill>
                  <a:srgbClr val="0D5DB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D59C7F-9592-44A9-91DE-0D2FDC212479}"/>
                </a:ext>
              </a:extLst>
            </p:cNvPr>
            <p:cNvSpPr txBox="1"/>
            <p:nvPr/>
          </p:nvSpPr>
          <p:spPr>
            <a:xfrm>
              <a:off x="4731396" y="6139024"/>
              <a:ext cx="771809" cy="2599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738" spc="-46" dirty="0">
                  <a:latin typeface="Arial" panose="020B0604020202020204" pitchFamily="34" charset="0"/>
                  <a:cs typeface="Arial" panose="020B0604020202020204" pitchFamily="34" charset="0"/>
                </a:rPr>
                <a:t>Conceptual Design</a:t>
              </a:r>
              <a:endParaRPr lang="ko-KR" altLang="en-US" sz="738" spc="-46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hangingPunct="0">
                <a:spcBef>
                  <a:spcPts val="92"/>
                </a:spcBef>
              </a:pPr>
              <a:r>
                <a:rPr lang="en-US" altLang="ko-KR" sz="738" spc="-46" dirty="0">
                  <a:latin typeface="Arial" panose="020B0604020202020204" pitchFamily="34" charset="0"/>
                  <a:cs typeface="Arial" panose="020B0604020202020204" pitchFamily="34" charset="0"/>
                </a:rPr>
                <a:t>Con. Plan (2030)</a:t>
              </a:r>
              <a:endParaRPr lang="ko-KR" altLang="en-US" sz="738" spc="-4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2A09DA55-414F-4F28-8580-45C636944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2946" y="4963846"/>
              <a:ext cx="703947" cy="595124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A8A471C1-88BD-49B3-9ECF-E884BD0E19D8}"/>
              </a:ext>
            </a:extLst>
          </p:cNvPr>
          <p:cNvGrpSpPr/>
          <p:nvPr/>
        </p:nvGrpSpPr>
        <p:grpSpPr>
          <a:xfrm>
            <a:off x="7980261" y="4856288"/>
            <a:ext cx="909463" cy="1334417"/>
            <a:chOff x="5652411" y="4953338"/>
            <a:chExt cx="985252" cy="1445618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9FD1A9B7-FFF3-4476-9886-7A710ABC5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5907913" y="4953338"/>
              <a:ext cx="423750" cy="56817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36F392-F177-4A1D-9E71-7A9571003ED7}"/>
                </a:ext>
              </a:extLst>
            </p:cNvPr>
            <p:cNvSpPr txBox="1"/>
            <p:nvPr/>
          </p:nvSpPr>
          <p:spPr>
            <a:xfrm>
              <a:off x="5654938" y="5922419"/>
              <a:ext cx="980199" cy="1538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923" spc="-46" dirty="0">
                  <a:latin typeface="Arial" panose="020B0604020202020204" pitchFamily="34" charset="0"/>
                  <a:cs typeface="Arial" panose="020B0604020202020204" pitchFamily="34" charset="0"/>
                </a:rPr>
                <a:t>Rolls-Royce (ENG)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3E6A8E-B706-4798-B4F3-311B8171BBCE}"/>
                </a:ext>
              </a:extLst>
            </p:cNvPr>
            <p:cNvSpPr txBox="1"/>
            <p:nvPr/>
          </p:nvSpPr>
          <p:spPr>
            <a:xfrm>
              <a:off x="5652411" y="5680228"/>
              <a:ext cx="985252" cy="1769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1062" spc="-46" dirty="0">
                  <a:solidFill>
                    <a:srgbClr val="0D5DB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UK SMR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4560C8B-8B9A-4C87-AE86-C246AF7319AA}"/>
                </a:ext>
              </a:extLst>
            </p:cNvPr>
            <p:cNvSpPr txBox="1"/>
            <p:nvPr/>
          </p:nvSpPr>
          <p:spPr>
            <a:xfrm>
              <a:off x="5715722" y="6139024"/>
              <a:ext cx="858638" cy="2599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738" spc="-46" dirty="0">
                  <a:latin typeface="Arial" panose="020B0604020202020204" pitchFamily="34" charset="0"/>
                  <a:cs typeface="Arial" panose="020B0604020202020204" pitchFamily="34" charset="0"/>
                </a:rPr>
                <a:t>440MWe, Loop Type</a:t>
              </a:r>
              <a:endParaRPr lang="ko-KR" altLang="en-US" sz="738" spc="-46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hangingPunct="0">
                <a:spcBef>
                  <a:spcPts val="92"/>
                </a:spcBef>
              </a:pPr>
              <a:r>
                <a:rPr lang="en-US" altLang="ko-KR" sz="738" spc="-46" dirty="0">
                  <a:latin typeface="Arial" panose="020B0604020202020204" pitchFamily="34" charset="0"/>
                  <a:cs typeface="Arial" panose="020B0604020202020204" pitchFamily="34" charset="0"/>
                </a:rPr>
                <a:t>Con. Plan (2030)</a:t>
              </a:r>
              <a:endParaRPr lang="ko-KR" altLang="en-US" sz="738" spc="-4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16BFC053-8AED-4D89-B017-58C8C4C2348E}"/>
              </a:ext>
            </a:extLst>
          </p:cNvPr>
          <p:cNvGrpSpPr/>
          <p:nvPr/>
        </p:nvGrpSpPr>
        <p:grpSpPr>
          <a:xfrm>
            <a:off x="5134259" y="4822300"/>
            <a:ext cx="909463" cy="1368155"/>
            <a:chOff x="6680153" y="4916788"/>
            <a:chExt cx="985252" cy="1482168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CD80693-6061-427E-A9B3-3D0A070A5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3336" y="4916788"/>
              <a:ext cx="678886" cy="64562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31C38D-E0C2-488F-837D-39FA9BC07AE5}"/>
                </a:ext>
              </a:extLst>
            </p:cNvPr>
            <p:cNvSpPr txBox="1"/>
            <p:nvPr/>
          </p:nvSpPr>
          <p:spPr>
            <a:xfrm>
              <a:off x="6820081" y="5922419"/>
              <a:ext cx="705402" cy="1538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923" spc="-46" dirty="0">
                  <a:latin typeface="Arial" panose="020B0604020202020204" pitchFamily="34" charset="0"/>
                  <a:cs typeface="Arial" panose="020B0604020202020204" pitchFamily="34" charset="0"/>
                </a:rPr>
                <a:t>OKBM (RUS)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7024E8-8FB8-4680-9CD3-B166F5122D48}"/>
                </a:ext>
              </a:extLst>
            </p:cNvPr>
            <p:cNvSpPr txBox="1"/>
            <p:nvPr/>
          </p:nvSpPr>
          <p:spPr>
            <a:xfrm>
              <a:off x="6680153" y="5680228"/>
              <a:ext cx="985252" cy="1769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1062" spc="-46" dirty="0">
                  <a:solidFill>
                    <a:srgbClr val="0D5DB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KLT-40S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696DF20-E3A4-4028-9DA3-2F4094EFB0B3}"/>
                </a:ext>
              </a:extLst>
            </p:cNvPr>
            <p:cNvSpPr txBox="1"/>
            <p:nvPr/>
          </p:nvSpPr>
          <p:spPr>
            <a:xfrm>
              <a:off x="6820740" y="6139024"/>
              <a:ext cx="704084" cy="2599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738" spc="-46" dirty="0">
                  <a:latin typeface="Arial" panose="020B0604020202020204" pitchFamily="34" charset="0"/>
                  <a:cs typeface="Arial" panose="020B0604020202020204" pitchFamily="34" charset="0"/>
                </a:rPr>
                <a:t>Offshore Floating</a:t>
              </a:r>
              <a:endParaRPr lang="ko-KR" altLang="en-US" sz="738" spc="-46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hangingPunct="0">
                <a:spcBef>
                  <a:spcPts val="92"/>
                </a:spcBef>
              </a:pPr>
              <a:r>
                <a:rPr lang="en-US" altLang="ko-KR" sz="738" spc="-46" dirty="0">
                  <a:latin typeface="Arial" panose="020B0604020202020204" pitchFamily="34" charset="0"/>
                  <a:cs typeface="Arial" panose="020B0604020202020204" pitchFamily="34" charset="0"/>
                </a:rPr>
                <a:t>Operating</a:t>
              </a:r>
              <a:r>
                <a:rPr lang="ko-KR" altLang="en-US" sz="738" spc="-4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ko-KR" sz="738" spc="-46" dirty="0">
                  <a:latin typeface="Arial" panose="020B0604020202020204" pitchFamily="34" charset="0"/>
                  <a:cs typeface="Arial" panose="020B0604020202020204" pitchFamily="34" charset="0"/>
                </a:rPr>
                <a:t>(2019)</a:t>
              </a:r>
              <a:endParaRPr lang="ko-KR" altLang="en-US" sz="738" spc="-4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DA7D04E3-9218-48DC-B141-1BE7C179A6A9}"/>
              </a:ext>
            </a:extLst>
          </p:cNvPr>
          <p:cNvGrpSpPr/>
          <p:nvPr/>
        </p:nvGrpSpPr>
        <p:grpSpPr>
          <a:xfrm>
            <a:off x="6070393" y="4758642"/>
            <a:ext cx="909463" cy="1426771"/>
            <a:chOff x="7707898" y="4853288"/>
            <a:chExt cx="985252" cy="1545668"/>
          </a:xfrm>
        </p:grpSpPr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74E0B4F9-B08B-4B05-95D4-3CDCD44E5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19048" y="4853288"/>
              <a:ext cx="362952" cy="77262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97A5B0-23CE-4F38-9D0D-3FD6A2B11325}"/>
                </a:ext>
              </a:extLst>
            </p:cNvPr>
            <p:cNvSpPr txBox="1"/>
            <p:nvPr/>
          </p:nvSpPr>
          <p:spPr>
            <a:xfrm>
              <a:off x="7852167" y="5922418"/>
              <a:ext cx="696720" cy="1538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923" spc="-46" dirty="0">
                  <a:latin typeface="Arial" panose="020B0604020202020204" pitchFamily="34" charset="0"/>
                  <a:cs typeface="Arial" panose="020B0604020202020204" pitchFamily="34" charset="0"/>
                </a:rPr>
                <a:t>CNNC (CNA)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3E60ACC-15E8-4E5A-A391-EB0EDE02FA6C}"/>
                </a:ext>
              </a:extLst>
            </p:cNvPr>
            <p:cNvSpPr txBox="1"/>
            <p:nvPr/>
          </p:nvSpPr>
          <p:spPr>
            <a:xfrm>
              <a:off x="7707898" y="5680228"/>
              <a:ext cx="985252" cy="1769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1062" spc="-46" dirty="0">
                  <a:solidFill>
                    <a:srgbClr val="0D5DB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ACP-100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0AF7FBD-7DDF-4710-8336-2EFE3A779B20}"/>
                </a:ext>
              </a:extLst>
            </p:cNvPr>
            <p:cNvSpPr txBox="1"/>
            <p:nvPr/>
          </p:nvSpPr>
          <p:spPr>
            <a:xfrm>
              <a:off x="7825819" y="6139024"/>
              <a:ext cx="803750" cy="2599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738" spc="-46" dirty="0">
                  <a:latin typeface="Arial" panose="020B0604020202020204" pitchFamily="34" charset="0"/>
                  <a:cs typeface="Arial" panose="020B0604020202020204" pitchFamily="34" charset="0"/>
                </a:rPr>
                <a:t>Site-Permit</a:t>
              </a:r>
              <a:endParaRPr lang="ko-KR" altLang="en-US" sz="738" spc="-46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hangingPunct="0">
                <a:spcBef>
                  <a:spcPts val="92"/>
                </a:spcBef>
              </a:pPr>
              <a:r>
                <a:rPr lang="en-US" altLang="ko-KR" sz="738" spc="-46" dirty="0">
                  <a:latin typeface="Arial" panose="020B0604020202020204" pitchFamily="34" charset="0"/>
                  <a:cs typeface="Arial" panose="020B0604020202020204" pitchFamily="34" charset="0"/>
                </a:rPr>
                <a:t>Constructing (2021)</a:t>
              </a: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A4512553-3BA4-42F7-917E-926F0B0241EC}"/>
              </a:ext>
            </a:extLst>
          </p:cNvPr>
          <p:cNvGrpSpPr/>
          <p:nvPr/>
        </p:nvGrpSpPr>
        <p:grpSpPr>
          <a:xfrm>
            <a:off x="1334690" y="4793019"/>
            <a:ext cx="909463" cy="1395118"/>
            <a:chOff x="513701" y="4887578"/>
            <a:chExt cx="985252" cy="151137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6F57EA-9808-4DA4-A610-9EE22B772793}"/>
                </a:ext>
              </a:extLst>
            </p:cNvPr>
            <p:cNvSpPr txBox="1"/>
            <p:nvPr/>
          </p:nvSpPr>
          <p:spPr>
            <a:xfrm>
              <a:off x="513701" y="5680228"/>
              <a:ext cx="985252" cy="176972"/>
            </a:xfrm>
            <a:prstGeom prst="rect">
              <a:avLst/>
            </a:prstGeom>
            <a:solidFill>
              <a:srgbClr val="FED6D9"/>
            </a:solidFill>
          </p:spPr>
          <p:txBody>
            <a:bodyPr wrap="square" lIns="0" tIns="0" rIns="0" bIns="0" rtlCol="0" anchor="ctr" anchorCtr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1062" spc="-46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SMART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0495F9-4CEE-4B9E-AD95-C825F656B936}"/>
                </a:ext>
              </a:extLst>
            </p:cNvPr>
            <p:cNvSpPr txBox="1"/>
            <p:nvPr/>
          </p:nvSpPr>
          <p:spPr>
            <a:xfrm>
              <a:off x="830410" y="5922419"/>
              <a:ext cx="351833" cy="1538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923" spc="-46" dirty="0">
                  <a:latin typeface="Arial" panose="020B0604020202020204" pitchFamily="34" charset="0"/>
                  <a:cs typeface="Arial" panose="020B0604020202020204" pitchFamily="34" charset="0"/>
                </a:rPr>
                <a:t>KAERI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1246F0-6F62-45D1-AE75-1C4B1D72B80A}"/>
                </a:ext>
              </a:extLst>
            </p:cNvPr>
            <p:cNvSpPr txBox="1"/>
            <p:nvPr/>
          </p:nvSpPr>
          <p:spPr>
            <a:xfrm>
              <a:off x="611781" y="6139024"/>
              <a:ext cx="789106" cy="2599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738" spc="-46" dirty="0">
                  <a:latin typeface="Arial" panose="020B0604020202020204" pitchFamily="34" charset="0"/>
                  <a:cs typeface="Arial" panose="020B0604020202020204" pitchFamily="34" charset="0"/>
                </a:rPr>
                <a:t>Design Certification</a:t>
              </a:r>
            </a:p>
            <a:p>
              <a:pPr algn="ctr" hangingPunct="0">
                <a:spcBef>
                  <a:spcPts val="92"/>
                </a:spcBef>
              </a:pPr>
              <a:r>
                <a:rPr lang="en-US" altLang="ko-KR" sz="738" spc="-46" dirty="0">
                  <a:latin typeface="Arial" panose="020B0604020202020204" pitchFamily="34" charset="0"/>
                  <a:cs typeface="Arial" panose="020B0604020202020204" pitchFamily="34" charset="0"/>
                </a:rPr>
                <a:t>(July. 2012)</a:t>
              </a:r>
            </a:p>
          </p:txBody>
        </p:sp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5AA53453-361F-4EF5-9430-FF334D38A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7904" y="4887578"/>
              <a:ext cx="336846" cy="704044"/>
            </a:xfrm>
            <a:prstGeom prst="rect">
              <a:avLst/>
            </a:prstGeom>
          </p:spPr>
        </p:pic>
      </p:grpSp>
      <p:cxnSp>
        <p:nvCxnSpPr>
          <p:cNvPr id="40" name="직선 화살표 연결선 39">
            <a:extLst>
              <a:ext uri="{FF2B5EF4-FFF2-40B4-BE49-F238E27FC236}">
                <a16:creationId xmlns:a16="http://schemas.microsoft.com/office/drawing/2014/main" id="{E280C7BC-BCF5-463A-9BCB-A9E38DECCEE8}"/>
              </a:ext>
            </a:extLst>
          </p:cNvPr>
          <p:cNvCxnSpPr>
            <a:cxnSpLocks/>
          </p:cNvCxnSpPr>
          <p:nvPr/>
        </p:nvCxnSpPr>
        <p:spPr>
          <a:xfrm flipV="1">
            <a:off x="2464259" y="4621290"/>
            <a:ext cx="6285171" cy="0"/>
          </a:xfrm>
          <a:prstGeom prst="straightConnector1">
            <a:avLst/>
          </a:prstGeom>
          <a:ln w="31750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7ABA5896-4378-40E1-9B8D-AD517F18065F}"/>
              </a:ext>
            </a:extLst>
          </p:cNvPr>
          <p:cNvGrpSpPr/>
          <p:nvPr/>
        </p:nvGrpSpPr>
        <p:grpSpPr>
          <a:xfrm>
            <a:off x="211323" y="6273204"/>
            <a:ext cx="8713045" cy="46058"/>
            <a:chOff x="496507" y="6489700"/>
            <a:chExt cx="8245696" cy="0"/>
          </a:xfrm>
        </p:grpSpPr>
        <p:cxnSp>
          <p:nvCxnSpPr>
            <p:cNvPr id="42" name="직선 연결선 41">
              <a:extLst>
                <a:ext uri="{FF2B5EF4-FFF2-40B4-BE49-F238E27FC236}">
                  <a16:creationId xmlns:a16="http://schemas.microsoft.com/office/drawing/2014/main" id="{F5AF1318-58B4-45A4-8CBD-1A0E8C4D9693}"/>
                </a:ext>
              </a:extLst>
            </p:cNvPr>
            <p:cNvCxnSpPr/>
            <p:nvPr/>
          </p:nvCxnSpPr>
          <p:spPr>
            <a:xfrm>
              <a:off x="496507" y="6489700"/>
              <a:ext cx="2055600" cy="0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8683E791-4468-4349-B6E4-AD8D4A78154B}"/>
                </a:ext>
              </a:extLst>
            </p:cNvPr>
            <p:cNvCxnSpPr/>
            <p:nvPr/>
          </p:nvCxnSpPr>
          <p:spPr>
            <a:xfrm>
              <a:off x="2550203" y="6489700"/>
              <a:ext cx="6192000" cy="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B2C7468B-72F1-41DC-A3C4-B105C3450ABA}"/>
              </a:ext>
            </a:extLst>
          </p:cNvPr>
          <p:cNvGrpSpPr/>
          <p:nvPr/>
        </p:nvGrpSpPr>
        <p:grpSpPr>
          <a:xfrm>
            <a:off x="211323" y="5497647"/>
            <a:ext cx="8707184" cy="86117"/>
            <a:chOff x="496507" y="6489700"/>
            <a:chExt cx="8245696" cy="0"/>
          </a:xfrm>
        </p:grpSpPr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E0331EB2-B096-4ABB-84D8-BC6B78D0FA70}"/>
                </a:ext>
              </a:extLst>
            </p:cNvPr>
            <p:cNvCxnSpPr/>
            <p:nvPr/>
          </p:nvCxnSpPr>
          <p:spPr>
            <a:xfrm>
              <a:off x="496507" y="6489700"/>
              <a:ext cx="20556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28311152-B286-4636-B082-F40322A80012}"/>
                </a:ext>
              </a:extLst>
            </p:cNvPr>
            <p:cNvCxnSpPr/>
            <p:nvPr/>
          </p:nvCxnSpPr>
          <p:spPr>
            <a:xfrm>
              <a:off x="2550203" y="6489700"/>
              <a:ext cx="6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오각형 231">
            <a:extLst>
              <a:ext uri="{FF2B5EF4-FFF2-40B4-BE49-F238E27FC236}">
                <a16:creationId xmlns:a16="http://schemas.microsoft.com/office/drawing/2014/main" id="{49118ECB-37BB-4ACA-91F2-213E23D3A891}"/>
              </a:ext>
            </a:extLst>
          </p:cNvPr>
          <p:cNvSpPr/>
          <p:nvPr/>
        </p:nvSpPr>
        <p:spPr>
          <a:xfrm flipH="1">
            <a:off x="827584" y="4513491"/>
            <a:ext cx="932615" cy="227566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hangingPunct="0">
              <a:spcBef>
                <a:spcPts val="92"/>
              </a:spcBef>
            </a:pPr>
            <a:r>
              <a:rPr lang="en-US" altLang="ko-KR" sz="1292" spc="-7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KOREA</a:t>
            </a:r>
          </a:p>
        </p:txBody>
      </p:sp>
      <p:sp>
        <p:nvSpPr>
          <p:cNvPr id="48" name="오각형 231">
            <a:extLst>
              <a:ext uri="{FF2B5EF4-FFF2-40B4-BE49-F238E27FC236}">
                <a16:creationId xmlns:a16="http://schemas.microsoft.com/office/drawing/2014/main" id="{36DD64A7-D017-49A1-A61B-47B06F585308}"/>
              </a:ext>
            </a:extLst>
          </p:cNvPr>
          <p:cNvSpPr/>
          <p:nvPr/>
        </p:nvSpPr>
        <p:spPr>
          <a:xfrm>
            <a:off x="4793297" y="4513491"/>
            <a:ext cx="1530224" cy="22756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hangingPunct="0">
              <a:spcBef>
                <a:spcPts val="92"/>
              </a:spcBef>
            </a:pPr>
            <a:r>
              <a:rPr lang="en-US" altLang="ko-KR" sz="1292" spc="-74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Countries</a:t>
            </a:r>
            <a:endParaRPr lang="ko-KR" altLang="en-US" sz="1292" spc="-74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BFAE0896-B274-46D7-B0CC-8A8F99EC6E12}"/>
              </a:ext>
            </a:extLst>
          </p:cNvPr>
          <p:cNvGrpSpPr/>
          <p:nvPr/>
        </p:nvGrpSpPr>
        <p:grpSpPr>
          <a:xfrm>
            <a:off x="2263764" y="5522119"/>
            <a:ext cx="5692111" cy="720474"/>
            <a:chOff x="1520198" y="5677437"/>
            <a:chExt cx="6166454" cy="780513"/>
          </a:xfrm>
        </p:grpSpPr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636A090D-8FC9-4680-818E-CC99CE877671}"/>
                </a:ext>
              </a:extLst>
            </p:cNvPr>
            <p:cNvCxnSpPr>
              <a:cxnSpLocks/>
            </p:cNvCxnSpPr>
            <p:nvPr/>
          </p:nvCxnSpPr>
          <p:spPr>
            <a:xfrm>
              <a:off x="1520198" y="5677437"/>
              <a:ext cx="0" cy="780513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9B490520-4C80-4530-AE92-4C43827583BD}"/>
                </a:ext>
              </a:extLst>
            </p:cNvPr>
            <p:cNvCxnSpPr>
              <a:cxnSpLocks/>
            </p:cNvCxnSpPr>
            <p:nvPr/>
          </p:nvCxnSpPr>
          <p:spPr>
            <a:xfrm>
              <a:off x="2547940" y="5677437"/>
              <a:ext cx="0" cy="780513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직선 연결선 51">
              <a:extLst>
                <a:ext uri="{FF2B5EF4-FFF2-40B4-BE49-F238E27FC236}">
                  <a16:creationId xmlns:a16="http://schemas.microsoft.com/office/drawing/2014/main" id="{F4D4C2B3-E017-4120-88E4-2A9D5542DFDE}"/>
                </a:ext>
              </a:extLst>
            </p:cNvPr>
            <p:cNvCxnSpPr>
              <a:cxnSpLocks/>
            </p:cNvCxnSpPr>
            <p:nvPr/>
          </p:nvCxnSpPr>
          <p:spPr>
            <a:xfrm>
              <a:off x="3575682" y="5677437"/>
              <a:ext cx="0" cy="780513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D12B8258-910A-47E5-A7F3-9EEA9073A3B4}"/>
                </a:ext>
              </a:extLst>
            </p:cNvPr>
            <p:cNvCxnSpPr>
              <a:cxnSpLocks/>
            </p:cNvCxnSpPr>
            <p:nvPr/>
          </p:nvCxnSpPr>
          <p:spPr>
            <a:xfrm>
              <a:off x="4603424" y="5677437"/>
              <a:ext cx="0" cy="780513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D66E6656-1B0E-4F95-9EB7-FF9BC6B93FD2}"/>
                </a:ext>
              </a:extLst>
            </p:cNvPr>
            <p:cNvCxnSpPr>
              <a:cxnSpLocks/>
            </p:cNvCxnSpPr>
            <p:nvPr/>
          </p:nvCxnSpPr>
          <p:spPr>
            <a:xfrm>
              <a:off x="5631166" y="5677437"/>
              <a:ext cx="0" cy="780513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직선 연결선 54">
              <a:extLst>
                <a:ext uri="{FF2B5EF4-FFF2-40B4-BE49-F238E27FC236}">
                  <a16:creationId xmlns:a16="http://schemas.microsoft.com/office/drawing/2014/main" id="{FB7A4A7A-CF81-422F-80B0-9B1C184C9984}"/>
                </a:ext>
              </a:extLst>
            </p:cNvPr>
            <p:cNvCxnSpPr>
              <a:cxnSpLocks/>
            </p:cNvCxnSpPr>
            <p:nvPr/>
          </p:nvCxnSpPr>
          <p:spPr>
            <a:xfrm>
              <a:off x="6658908" y="5677437"/>
              <a:ext cx="0" cy="780513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3252D53C-3A68-4CB8-A3D9-0217AD0A2831}"/>
                </a:ext>
              </a:extLst>
            </p:cNvPr>
            <p:cNvCxnSpPr>
              <a:cxnSpLocks/>
            </p:cNvCxnSpPr>
            <p:nvPr/>
          </p:nvCxnSpPr>
          <p:spPr>
            <a:xfrm>
              <a:off x="7686652" y="5677437"/>
              <a:ext cx="0" cy="780513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  <a:prstDash val="sysDot"/>
              <a:headEnd type="non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8A946D11-1CEC-4C24-9E01-88E0777D3707}"/>
              </a:ext>
            </a:extLst>
          </p:cNvPr>
          <p:cNvGrpSpPr/>
          <p:nvPr/>
        </p:nvGrpSpPr>
        <p:grpSpPr>
          <a:xfrm>
            <a:off x="2286229" y="4773090"/>
            <a:ext cx="909463" cy="1415047"/>
            <a:chOff x="2569185" y="4865988"/>
            <a:chExt cx="985252" cy="153296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407C787-FD96-4514-AB33-0177CBC8ACF7}"/>
                </a:ext>
              </a:extLst>
            </p:cNvPr>
            <p:cNvSpPr txBox="1"/>
            <p:nvPr/>
          </p:nvSpPr>
          <p:spPr>
            <a:xfrm>
              <a:off x="2569185" y="5680228"/>
              <a:ext cx="985252" cy="1769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1062" spc="-46" dirty="0" err="1">
                  <a:solidFill>
                    <a:srgbClr val="0D5DB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NuScale</a:t>
              </a:r>
              <a:endParaRPr lang="en-US" altLang="ko-KR" sz="1062" spc="-46" dirty="0">
                <a:solidFill>
                  <a:srgbClr val="0D5DB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8D6EA42-6A65-44A4-A527-547CC099A81B}"/>
                </a:ext>
              </a:extLst>
            </p:cNvPr>
            <p:cNvSpPr txBox="1"/>
            <p:nvPr/>
          </p:nvSpPr>
          <p:spPr>
            <a:xfrm>
              <a:off x="2708555" y="5922419"/>
              <a:ext cx="706513" cy="1538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923" spc="-46" dirty="0" err="1">
                  <a:latin typeface="Arial" panose="020B0604020202020204" pitchFamily="34" charset="0"/>
                  <a:cs typeface="Arial" panose="020B0604020202020204" pitchFamily="34" charset="0"/>
                </a:rPr>
                <a:t>NuScale</a:t>
              </a:r>
              <a:r>
                <a:rPr lang="en-US" altLang="ko-KR" sz="923" spc="-46" dirty="0">
                  <a:latin typeface="Arial" panose="020B0604020202020204" pitchFamily="34" charset="0"/>
                  <a:cs typeface="Arial" panose="020B0604020202020204" pitchFamily="34" charset="0"/>
                </a:rPr>
                <a:t> (US)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9CEC531-23F7-4F45-831D-A706AB4D1CE5}"/>
                </a:ext>
              </a:extLst>
            </p:cNvPr>
            <p:cNvSpPr txBox="1"/>
            <p:nvPr/>
          </p:nvSpPr>
          <p:spPr>
            <a:xfrm>
              <a:off x="2599973" y="6139024"/>
              <a:ext cx="923676" cy="2599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738" spc="-46" dirty="0">
                  <a:latin typeface="Arial" panose="020B0604020202020204" pitchFamily="34" charset="0"/>
                  <a:cs typeface="Arial" panose="020B0604020202020204" pitchFamily="34" charset="0"/>
                </a:rPr>
                <a:t>Natural Circulation</a:t>
              </a:r>
              <a:endParaRPr lang="ko-KR" altLang="en-US" sz="738" spc="-46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hangingPunct="0">
                <a:spcBef>
                  <a:spcPts val="92"/>
                </a:spcBef>
              </a:pPr>
              <a:r>
                <a:rPr lang="en-US" altLang="ko-KR" sz="738" spc="-46" dirty="0">
                  <a:latin typeface="Arial" panose="020B0604020202020204" pitchFamily="34" charset="0"/>
                  <a:cs typeface="Arial" panose="020B0604020202020204" pitchFamily="34" charset="0"/>
                </a:rPr>
                <a:t>NRC DC (2020)</a:t>
              </a:r>
              <a:endParaRPr lang="ko-KR" altLang="en-US" sz="738" spc="-46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그림 60">
              <a:extLst>
                <a:ext uri="{FF2B5EF4-FFF2-40B4-BE49-F238E27FC236}">
                  <a16:creationId xmlns:a16="http://schemas.microsoft.com/office/drawing/2014/main" id="{02665CF7-060C-4DE0-A66A-8B2C5E70E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01077" y="4865988"/>
              <a:ext cx="321468" cy="747224"/>
            </a:xfrm>
            <a:prstGeom prst="rect">
              <a:avLst/>
            </a:prstGeom>
          </p:spPr>
        </p:pic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6D4933F-419F-4A1D-9923-BA7AEDB540AF}"/>
              </a:ext>
            </a:extLst>
          </p:cNvPr>
          <p:cNvGrpSpPr/>
          <p:nvPr/>
        </p:nvGrpSpPr>
        <p:grpSpPr>
          <a:xfrm>
            <a:off x="3230381" y="4783456"/>
            <a:ext cx="909463" cy="1404680"/>
            <a:chOff x="3596927" y="4877219"/>
            <a:chExt cx="985252" cy="152173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CE95E62-0097-458D-8F21-7092F9883608}"/>
                </a:ext>
              </a:extLst>
            </p:cNvPr>
            <p:cNvSpPr txBox="1"/>
            <p:nvPr/>
          </p:nvSpPr>
          <p:spPr>
            <a:xfrm>
              <a:off x="3596927" y="5680228"/>
              <a:ext cx="985252" cy="1769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lIns="0" tIns="0" rIns="0" bIns="0" rtlCol="0" anchor="ctr" anchorCtr="0">
              <a:no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1062" spc="-46" dirty="0">
                  <a:solidFill>
                    <a:srgbClr val="0D5DB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BWRX-300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CC0A3C-304D-43F8-AC72-5B13436D8D5A}"/>
                </a:ext>
              </a:extLst>
            </p:cNvPr>
            <p:cNvSpPr txBox="1"/>
            <p:nvPr/>
          </p:nvSpPr>
          <p:spPr>
            <a:xfrm>
              <a:off x="3678156" y="5922419"/>
              <a:ext cx="822795" cy="1538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923" spc="-46" dirty="0">
                  <a:latin typeface="Arial" panose="020B0604020202020204" pitchFamily="34" charset="0"/>
                  <a:cs typeface="Arial" panose="020B0604020202020204" pitchFamily="34" charset="0"/>
                </a:rPr>
                <a:t>GE-Hitachi (US)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6B450DD-74C0-488A-92F2-279CBE5A2924}"/>
                </a:ext>
              </a:extLst>
            </p:cNvPr>
            <p:cNvSpPr txBox="1"/>
            <p:nvPr/>
          </p:nvSpPr>
          <p:spPr>
            <a:xfrm>
              <a:off x="3648122" y="6139024"/>
              <a:ext cx="882882" cy="2599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algn="ctr" hangingPunct="0">
                <a:spcBef>
                  <a:spcPts val="92"/>
                </a:spcBef>
              </a:pPr>
              <a:r>
                <a:rPr lang="en-US" altLang="ko-KR" sz="738" spc="-46" dirty="0">
                  <a:latin typeface="Arial" panose="020B0604020202020204" pitchFamily="34" charset="0"/>
                  <a:cs typeface="Arial" panose="020B0604020202020204" pitchFamily="34" charset="0"/>
                </a:rPr>
                <a:t>BWR</a:t>
              </a:r>
              <a:endParaRPr lang="ko-KR" altLang="en-US" sz="738" spc="-46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hangingPunct="0">
                <a:spcBef>
                  <a:spcPts val="92"/>
                </a:spcBef>
              </a:pPr>
              <a:r>
                <a:rPr lang="en-US" altLang="ko-KR" sz="738" spc="-46" dirty="0">
                  <a:latin typeface="Arial" panose="020B0604020202020204" pitchFamily="34" charset="0"/>
                  <a:cs typeface="Arial" panose="020B0604020202020204" pitchFamily="34" charset="0"/>
                </a:rPr>
                <a:t>Cons. Planning (CAN)</a:t>
              </a:r>
            </a:p>
          </p:txBody>
        </p:sp>
        <p:pic>
          <p:nvPicPr>
            <p:cNvPr id="66" name="그림 65">
              <a:extLst>
                <a:ext uri="{FF2B5EF4-FFF2-40B4-BE49-F238E27FC236}">
                  <a16:creationId xmlns:a16="http://schemas.microsoft.com/office/drawing/2014/main" id="{1814525F-D069-45FB-99CF-3724BDAE5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854756" y="4877219"/>
              <a:ext cx="469594" cy="724762"/>
            </a:xfrm>
            <a:prstGeom prst="rect">
              <a:avLst/>
            </a:prstGeom>
          </p:spPr>
        </p:pic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02146CC9-2802-40DF-B1C7-0E0E3848E044}"/>
              </a:ext>
            </a:extLst>
          </p:cNvPr>
          <p:cNvGrpSpPr/>
          <p:nvPr/>
        </p:nvGrpSpPr>
        <p:grpSpPr>
          <a:xfrm>
            <a:off x="4180745" y="4783456"/>
            <a:ext cx="909463" cy="1404680"/>
            <a:chOff x="3977927" y="4877219"/>
            <a:chExt cx="985252" cy="1521737"/>
          </a:xfrm>
        </p:grpSpPr>
        <p:grpSp>
          <p:nvGrpSpPr>
            <p:cNvPr id="68" name="그룹 67">
              <a:extLst>
                <a:ext uri="{FF2B5EF4-FFF2-40B4-BE49-F238E27FC236}">
                  <a16:creationId xmlns:a16="http://schemas.microsoft.com/office/drawing/2014/main" id="{ED4AA88A-BA32-4B7C-A423-A4524BB35A7F}"/>
                </a:ext>
              </a:extLst>
            </p:cNvPr>
            <p:cNvGrpSpPr/>
            <p:nvPr/>
          </p:nvGrpSpPr>
          <p:grpSpPr>
            <a:xfrm>
              <a:off x="3977927" y="5680228"/>
              <a:ext cx="985252" cy="718728"/>
              <a:chOff x="3596927" y="5680228"/>
              <a:chExt cx="985252" cy="718728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4465FE1-28C8-4945-9DE0-D5CD4130EFCC}"/>
                  </a:ext>
                </a:extLst>
              </p:cNvPr>
              <p:cNvSpPr txBox="1"/>
              <p:nvPr/>
            </p:nvSpPr>
            <p:spPr>
              <a:xfrm>
                <a:off x="3596927" y="5680228"/>
                <a:ext cx="985252" cy="17697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lIns="0" tIns="0" rIns="0" bIns="0" rtlCol="0" anchor="ctr" anchorCtr="0">
                <a:no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/>
              <a:p>
                <a:pPr algn="ctr" hangingPunct="0">
                  <a:spcBef>
                    <a:spcPts val="92"/>
                  </a:spcBef>
                </a:pPr>
                <a:r>
                  <a:rPr lang="en-US" altLang="ko-KR" sz="1062" spc="-46" dirty="0">
                    <a:solidFill>
                      <a:srgbClr val="0D5DB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SMR-160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8C73D07-D3B5-4065-9013-3F3336EF194D}"/>
                  </a:ext>
                </a:extLst>
              </p:cNvPr>
              <p:cNvSpPr txBox="1"/>
              <p:nvPr/>
            </p:nvSpPr>
            <p:spPr>
              <a:xfrm>
                <a:off x="3793014" y="5922419"/>
                <a:ext cx="593081" cy="1538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/>
              <a:p>
                <a:pPr algn="ctr" hangingPunct="0">
                  <a:spcBef>
                    <a:spcPts val="92"/>
                  </a:spcBef>
                </a:pPr>
                <a:r>
                  <a:rPr lang="en-US" altLang="ko-KR" sz="923" spc="-46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Holtec</a:t>
                </a:r>
                <a:r>
                  <a:rPr lang="en-US" altLang="ko-KR" sz="923" spc="-46" dirty="0">
                    <a:latin typeface="Arial" panose="020B0604020202020204" pitchFamily="34" charset="0"/>
                    <a:cs typeface="Arial" panose="020B0604020202020204" pitchFamily="34" charset="0"/>
                  </a:rPr>
                  <a:t> (US)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5EAB3EE2-BF19-4A09-B307-6A0130106455}"/>
                  </a:ext>
                </a:extLst>
              </p:cNvPr>
              <p:cNvSpPr txBox="1"/>
              <p:nvPr/>
            </p:nvSpPr>
            <p:spPr>
              <a:xfrm>
                <a:off x="3663745" y="6139024"/>
                <a:ext cx="851624" cy="2599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  <a:scene3d>
                  <a:camera prst="orthographicFront"/>
                  <a:lightRig rig="threePt" dir="t"/>
                </a:scene3d>
                <a:sp3d>
                  <a:bevelT w="1270" h="1270"/>
                </a:sp3d>
              </a:bodyPr>
              <a:lstStyle/>
              <a:p>
                <a:pPr algn="ctr" hangingPunct="0">
                  <a:spcBef>
                    <a:spcPts val="92"/>
                  </a:spcBef>
                </a:pPr>
                <a:r>
                  <a:rPr lang="en-US" altLang="ko-KR" sz="738" spc="-46" dirty="0">
                    <a:latin typeface="Arial" panose="020B0604020202020204" pitchFamily="34" charset="0"/>
                    <a:cs typeface="Arial" panose="020B0604020202020204" pitchFamily="34" charset="0"/>
                  </a:rPr>
                  <a:t>Block Type</a:t>
                </a:r>
                <a:endParaRPr lang="ko-KR" altLang="en-US" sz="738" spc="-46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hangingPunct="0">
                  <a:spcBef>
                    <a:spcPts val="92"/>
                  </a:spcBef>
                </a:pPr>
                <a:r>
                  <a:rPr lang="en-US" altLang="ko-KR" sz="738" spc="-46" dirty="0">
                    <a:latin typeface="Arial" panose="020B0604020202020204" pitchFamily="34" charset="0"/>
                    <a:cs typeface="Arial" panose="020B0604020202020204" pitchFamily="34" charset="0"/>
                  </a:rPr>
                  <a:t>NRC Pre-review (</a:t>
                </a:r>
                <a:r>
                  <a:rPr lang="en-US" altLang="ko-KR" sz="738" spc="-46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ing</a:t>
                </a:r>
                <a:r>
                  <a:rPr lang="en-US" altLang="ko-KR" sz="738" spc="-46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pic>
          <p:nvPicPr>
            <p:cNvPr id="69" name="그림 68">
              <a:extLst>
                <a:ext uri="{FF2B5EF4-FFF2-40B4-BE49-F238E27FC236}">
                  <a16:creationId xmlns:a16="http://schemas.microsoft.com/office/drawing/2014/main" id="{DA9A2733-DBC0-4921-8FE0-16C823DCC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16131" y="4877219"/>
              <a:ext cx="308843" cy="724762"/>
            </a:xfrm>
            <a:prstGeom prst="rect">
              <a:avLst/>
            </a:prstGeom>
          </p:spPr>
        </p:pic>
      </p:grpSp>
      <p:pic>
        <p:nvPicPr>
          <p:cNvPr id="73" name="그림 7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3" y="4744086"/>
            <a:ext cx="1232003" cy="77252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7B6F57EA-9808-4DA4-A610-9EE22B772793}"/>
              </a:ext>
            </a:extLst>
          </p:cNvPr>
          <p:cNvSpPr txBox="1"/>
          <p:nvPr/>
        </p:nvSpPr>
        <p:spPr>
          <a:xfrm>
            <a:off x="323528" y="5524695"/>
            <a:ext cx="909463" cy="163359"/>
          </a:xfrm>
          <a:prstGeom prst="rect">
            <a:avLst/>
          </a:prstGeom>
          <a:solidFill>
            <a:srgbClr val="FED6D9"/>
          </a:solidFill>
        </p:spPr>
        <p:txBody>
          <a:bodyPr wrap="square" lIns="0" tIns="0" rIns="0" bIns="0" rtlCol="0" anchor="ctr" anchorCtr="0">
            <a:no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hangingPunct="0">
              <a:spcBef>
                <a:spcPts val="92"/>
              </a:spcBef>
            </a:pPr>
            <a:r>
              <a:rPr lang="en-US" altLang="ko-KR" sz="1062" spc="-46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062" spc="-46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-SMR*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30495F9-4CEE-4B9E-AD95-C825F656B936}"/>
              </a:ext>
            </a:extLst>
          </p:cNvPr>
          <p:cNvSpPr txBox="1"/>
          <p:nvPr/>
        </p:nvSpPr>
        <p:spPr>
          <a:xfrm>
            <a:off x="626551" y="5748256"/>
            <a:ext cx="303417" cy="1420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hangingPunct="0">
              <a:spcBef>
                <a:spcPts val="92"/>
              </a:spcBef>
            </a:pPr>
            <a:r>
              <a:rPr lang="en-US" altLang="ko-KR" sz="923" spc="-46" dirty="0">
                <a:latin typeface="Arial" panose="020B0604020202020204" pitchFamily="34" charset="0"/>
                <a:cs typeface="Arial" panose="020B0604020202020204" pitchFamily="34" charset="0"/>
              </a:rPr>
              <a:t>KHNP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81246F0-6F62-45D1-AE75-1C4B1D72B80A}"/>
              </a:ext>
            </a:extLst>
          </p:cNvPr>
          <p:cNvSpPr txBox="1"/>
          <p:nvPr/>
        </p:nvSpPr>
        <p:spPr>
          <a:xfrm>
            <a:off x="406018" y="5948199"/>
            <a:ext cx="744499" cy="2399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algn="ctr" hangingPunct="0">
              <a:spcBef>
                <a:spcPts val="92"/>
              </a:spcBef>
            </a:pPr>
            <a:r>
              <a:rPr lang="en-US" altLang="ko-KR" sz="738" spc="-46" dirty="0">
                <a:latin typeface="Arial" panose="020B0604020202020204" pitchFamily="34" charset="0"/>
                <a:cs typeface="Arial" panose="020B0604020202020204" pitchFamily="34" charset="0"/>
              </a:rPr>
              <a:t>Under Development</a:t>
            </a:r>
          </a:p>
          <a:p>
            <a:pPr algn="ctr" hangingPunct="0">
              <a:spcBef>
                <a:spcPts val="92"/>
              </a:spcBef>
            </a:pPr>
            <a:r>
              <a:rPr lang="en-US" altLang="ko-KR" sz="738" spc="-46" dirty="0">
                <a:latin typeface="Arial" panose="020B0604020202020204" pitchFamily="34" charset="0"/>
                <a:cs typeface="Arial" panose="020B0604020202020204" pitchFamily="34" charset="0"/>
              </a:rPr>
              <a:t>(Since, 2020)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F29E11-3C83-471C-87B6-251718F5AFE1}"/>
              </a:ext>
            </a:extLst>
          </p:cNvPr>
          <p:cNvSpPr txBox="1"/>
          <p:nvPr/>
        </p:nvSpPr>
        <p:spPr>
          <a:xfrm>
            <a:off x="345556" y="6328617"/>
            <a:ext cx="1808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>
                <a:ln>
                  <a:solidFill>
                    <a:schemeClr val="bg1">
                      <a:alpha val="30000"/>
                    </a:schemeClr>
                  </a:solidFill>
                </a:ln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*Innovative - SMR</a:t>
            </a:r>
            <a:endParaRPr lang="ko-KR" altLang="en-US" sz="1400" dirty="0">
              <a:ln>
                <a:solidFill>
                  <a:schemeClr val="bg1">
                    <a:alpha val="30000"/>
                  </a:schemeClr>
                </a:solidFill>
              </a:ln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150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8360" y="68527"/>
            <a:ext cx="7886700" cy="557678"/>
          </a:xfrm>
        </p:spPr>
        <p:txBody>
          <a:bodyPr>
            <a:normAutofit/>
          </a:bodyPr>
          <a:lstStyle/>
          <a:p>
            <a:r>
              <a:rPr lang="en-US" altLang="ko-KR" sz="2200" dirty="0">
                <a:solidFill>
                  <a:schemeClr val="tx1"/>
                </a:solidFill>
              </a:rPr>
              <a:t>1. Introduction</a:t>
            </a:r>
            <a:endParaRPr lang="ko-KR" altLang="en-US" sz="2200" b="0" dirty="0">
              <a:solidFill>
                <a:schemeClr val="tx1"/>
              </a:solidFill>
            </a:endParaRPr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9423D972-40BE-48CE-8A58-2B8F65D841C9}"/>
              </a:ext>
            </a:extLst>
          </p:cNvPr>
          <p:cNvSpPr/>
          <p:nvPr/>
        </p:nvSpPr>
        <p:spPr>
          <a:xfrm>
            <a:off x="253306" y="959915"/>
            <a:ext cx="5391332" cy="37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600" b="1" dirty="0" err="1">
                <a:ln>
                  <a:solidFill>
                    <a:srgbClr val="008DA6">
                      <a:alpha val="30000"/>
                    </a:srgbClr>
                  </a:solidFill>
                </a:ln>
                <a:solidFill>
                  <a:srgbClr val="25548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</a:t>
            </a:r>
            <a:r>
              <a:rPr lang="en-US" altLang="ko-KR" sz="1600" b="1" dirty="0">
                <a:ln>
                  <a:solidFill>
                    <a:srgbClr val="008DA6">
                      <a:alpha val="30000"/>
                    </a:srgbClr>
                  </a:solidFill>
                </a:ln>
                <a:solidFill>
                  <a:srgbClr val="25548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-SMR has Strength that conventional (large) NPPs doesn’t have</a:t>
            </a:r>
            <a:endParaRPr lang="en-US" altLang="ko-KR" sz="2000" dirty="0">
              <a:ln>
                <a:solidFill>
                  <a:srgbClr val="008DA6">
                    <a:alpha val="30000"/>
                  </a:srgbClr>
                </a:solidFill>
              </a:ln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8" name="표 132">
            <a:extLst>
              <a:ext uri="{FF2B5EF4-FFF2-40B4-BE49-F238E27FC236}">
                <a16:creationId xmlns:a16="http://schemas.microsoft.com/office/drawing/2014/main" id="{ADC5B35F-3941-4208-94F1-4650FB731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96652"/>
              </p:ext>
            </p:extLst>
          </p:nvPr>
        </p:nvGraphicFramePr>
        <p:xfrm>
          <a:off x="4584232" y="2698481"/>
          <a:ext cx="4380256" cy="31972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3872">
                  <a:extLst>
                    <a:ext uri="{9D8B030D-6E8A-4147-A177-3AD203B41FA5}">
                      <a16:colId xmlns:a16="http://schemas.microsoft.com/office/drawing/2014/main" val="2522182859"/>
                    </a:ext>
                  </a:extLst>
                </a:gridCol>
                <a:gridCol w="3456384">
                  <a:extLst>
                    <a:ext uri="{9D8B030D-6E8A-4147-A177-3AD203B41FA5}">
                      <a16:colId xmlns:a16="http://schemas.microsoft.com/office/drawing/2014/main" val="27424947"/>
                    </a:ext>
                  </a:extLst>
                </a:gridCol>
              </a:tblGrid>
              <a:tr h="310264">
                <a:tc gridSpan="2">
                  <a:txBody>
                    <a:bodyPr/>
                    <a:lstStyle/>
                    <a:p>
                      <a:pPr marL="0" marR="0" lvl="0" indent="0" algn="ctr" defTabSz="74295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kern="1200" noProof="0" dirty="0" err="1">
                          <a:ln>
                            <a:solidFill>
                              <a:srgbClr val="008DA6">
                                <a:alpha val="3000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굴림" pitchFamily="50" charset="-127"/>
                          <a:cs typeface="Arial" panose="020B0604020202020204" pitchFamily="34" charset="0"/>
                        </a:rPr>
                        <a:t>i</a:t>
                      </a:r>
                      <a:r>
                        <a:rPr kumimoji="1" lang="en-US" altLang="ko-KR" sz="1600" b="1" kern="1200" noProof="0" dirty="0">
                          <a:ln>
                            <a:solidFill>
                              <a:srgbClr val="008DA6">
                                <a:alpha val="30000"/>
                              </a:srgbClr>
                            </a:solidFill>
                          </a:ln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  <a:ea typeface="굴림" pitchFamily="50" charset="-127"/>
                          <a:cs typeface="Arial" panose="020B0604020202020204" pitchFamily="34" charset="0"/>
                        </a:rPr>
                        <a:t>-SMR design features meet to Safety, Economy, and Flexibility</a:t>
                      </a:r>
                    </a:p>
                  </a:txBody>
                  <a:tcPr marL="89865" marR="89865" marT="44933" marB="44933" anchor="ctr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D5D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5D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19858C"/>
                        </a:gs>
                        <a:gs pos="100000">
                          <a:srgbClr val="136489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92075" indent="-92075" fontAlgn="base" latinLnBrk="0">
                        <a:buClr>
                          <a:prstClr val="black">
                            <a:lumMod val="75000"/>
                            <a:lumOff val="25000"/>
                          </a:prstClr>
                        </a:buClr>
                        <a:buSzPct val="70000"/>
                        <a:buFont typeface="Arial" panose="020B0604020202020204" pitchFamily="34" charset="0"/>
                        <a:buChar char="•"/>
                        <a:defRPr/>
                      </a:pPr>
                      <a:endParaRPr lang="ko-KR" altLang="en-US" sz="1000" b="0" kern="1200">
                        <a:ln>
                          <a:solidFill>
                            <a:schemeClr val="tx1">
                              <a:lumMod val="75000"/>
                              <a:lumOff val="25000"/>
                              <a:alpha val="3000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Light" panose="00000300000000000000" pitchFamily="2" charset="-127"/>
                        <a:ea typeface="KoPub돋움체 Light" panose="00000300000000000000" pitchFamily="2" charset="-127"/>
                        <a:cs typeface="KoPubWorldDotum Bold" pitchFamily="2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D5D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D5D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5D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3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237361"/>
                  </a:ext>
                </a:extLst>
              </a:tr>
              <a:tr h="7936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600" b="1" kern="1200" dirty="0">
                          <a:ln>
                            <a:solidFill>
                              <a:srgbClr val="008DA6">
                                <a:alpha val="30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굴림" pitchFamily="50" charset="-127"/>
                          <a:cs typeface="Arial" panose="020B0604020202020204" pitchFamily="34" charset="0"/>
                        </a:rPr>
                        <a:t>Key design features</a:t>
                      </a:r>
                    </a:p>
                  </a:txBody>
                  <a:tcPr marL="89865" marR="89865" marT="44933" marB="44933" anchor="ctr">
                    <a:lnL w="12700" cmpd="sng">
                      <a:noFill/>
                    </a:lnL>
                    <a:lnR w="3175" cap="flat" cmpd="sng" algn="ctr">
                      <a:solidFill>
                        <a:srgbClr val="D5D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D5D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5D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E67">
                        <a:alpha val="1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2075" indent="-92075" fontAlgn="base" latinLnBrk="0">
                        <a:spcAft>
                          <a:spcPts val="600"/>
                        </a:spcAft>
                        <a:buClr>
                          <a:prstClr val="black">
                            <a:lumMod val="75000"/>
                            <a:lumOff val="25000"/>
                          </a:prstClr>
                        </a:buClr>
                        <a:buSzPct val="7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en-US" altLang="ko-KR" sz="1400" b="1" kern="1200" dirty="0">
                          <a:ln>
                            <a:solidFill>
                              <a:srgbClr val="008DA6">
                                <a:alpha val="30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굴림" pitchFamily="50" charset="-127"/>
                          <a:cs typeface="Arial" panose="020B0604020202020204" pitchFamily="34" charset="0"/>
                        </a:rPr>
                        <a:t>Soluble boron free operation</a:t>
                      </a:r>
                    </a:p>
                    <a:p>
                      <a:pPr marL="92075" indent="-92075" fontAlgn="base" latinLnBrk="0">
                        <a:spcAft>
                          <a:spcPts val="600"/>
                        </a:spcAft>
                        <a:buClr>
                          <a:prstClr val="black">
                            <a:lumMod val="75000"/>
                            <a:lumOff val="25000"/>
                          </a:prstClr>
                        </a:buClr>
                        <a:buSzPct val="7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en-US" altLang="ko-KR" sz="1400" b="1" kern="1200" dirty="0">
                          <a:ln>
                            <a:solidFill>
                              <a:srgbClr val="008DA6">
                                <a:alpha val="30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굴림" pitchFamily="50" charset="-127"/>
                          <a:cs typeface="Arial" panose="020B0604020202020204" pitchFamily="34" charset="0"/>
                        </a:rPr>
                        <a:t>In-Vessel Control Element Drive Mechanism</a:t>
                      </a:r>
                    </a:p>
                    <a:p>
                      <a:pPr marL="92075" indent="-92075" fontAlgn="base" latinLnBrk="0">
                        <a:spcAft>
                          <a:spcPts val="600"/>
                        </a:spcAft>
                        <a:buClr>
                          <a:prstClr val="black">
                            <a:lumMod val="75000"/>
                            <a:lumOff val="25000"/>
                          </a:prstClr>
                        </a:buClr>
                        <a:buSzPct val="7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en-US" altLang="ko-KR" sz="1400" b="1" kern="1200" dirty="0">
                          <a:ln>
                            <a:solidFill>
                              <a:srgbClr val="008DA6">
                                <a:alpha val="30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굴림" pitchFamily="50" charset="-127"/>
                          <a:cs typeface="Arial" panose="020B0604020202020204" pitchFamily="34" charset="0"/>
                        </a:rPr>
                        <a:t>Top-mounted ICI</a:t>
                      </a:r>
                    </a:p>
                    <a:p>
                      <a:pPr marL="92075" indent="-92075" fontAlgn="base" latinLnBrk="0">
                        <a:spcAft>
                          <a:spcPts val="600"/>
                        </a:spcAft>
                        <a:buClr>
                          <a:prstClr val="black">
                            <a:lumMod val="75000"/>
                            <a:lumOff val="25000"/>
                          </a:prstClr>
                        </a:buClr>
                        <a:buSzPct val="7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en-US" altLang="ko-KR" sz="1400" b="1" kern="1200" dirty="0">
                          <a:ln>
                            <a:solidFill>
                              <a:srgbClr val="008DA6">
                                <a:alpha val="30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굴림" pitchFamily="50" charset="-127"/>
                          <a:cs typeface="Arial" panose="020B0604020202020204" pitchFamily="34" charset="0"/>
                        </a:rPr>
                        <a:t>Fully passive safety systems</a:t>
                      </a:r>
                    </a:p>
                    <a:p>
                      <a:pPr marL="92075" indent="-92075" fontAlgn="base" latinLnBrk="0">
                        <a:spcAft>
                          <a:spcPts val="600"/>
                        </a:spcAft>
                        <a:buClr>
                          <a:prstClr val="black">
                            <a:lumMod val="75000"/>
                            <a:lumOff val="25000"/>
                          </a:prstClr>
                        </a:buClr>
                        <a:buSzPct val="7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en-US" altLang="ko-KR" sz="1400" b="1" kern="1200" dirty="0">
                          <a:ln>
                            <a:solidFill>
                              <a:srgbClr val="008DA6">
                                <a:alpha val="30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굴림" pitchFamily="50" charset="-127"/>
                          <a:cs typeface="Arial" panose="020B0604020202020204" pitchFamily="34" charset="0"/>
                        </a:rPr>
                        <a:t>Canned-motor RCPs</a:t>
                      </a:r>
                    </a:p>
                    <a:p>
                      <a:pPr marL="92075" indent="-92075" fontAlgn="base" latinLnBrk="0">
                        <a:spcAft>
                          <a:spcPts val="600"/>
                        </a:spcAft>
                        <a:buClr>
                          <a:prstClr val="black">
                            <a:lumMod val="75000"/>
                            <a:lumOff val="25000"/>
                          </a:prstClr>
                        </a:buClr>
                        <a:buSzPct val="7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en-US" altLang="ko-KR" sz="1400" b="1" kern="1200" dirty="0">
                          <a:ln>
                            <a:solidFill>
                              <a:srgbClr val="008DA6">
                                <a:alpha val="30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굴림" pitchFamily="50" charset="-127"/>
                          <a:cs typeface="Arial" panose="020B0604020202020204" pitchFamily="34" charset="0"/>
                        </a:rPr>
                        <a:t>In-Vessel Pressurizer</a:t>
                      </a:r>
                    </a:p>
                    <a:p>
                      <a:pPr marL="92075" indent="-92075" fontAlgn="base" latinLnBrk="0">
                        <a:spcAft>
                          <a:spcPts val="600"/>
                        </a:spcAft>
                        <a:buClr>
                          <a:prstClr val="black">
                            <a:lumMod val="75000"/>
                            <a:lumOff val="25000"/>
                          </a:prstClr>
                        </a:buClr>
                        <a:buSzPct val="7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en-US" altLang="ko-KR" sz="1400" b="1" kern="1200" dirty="0">
                          <a:ln>
                            <a:solidFill>
                              <a:srgbClr val="008DA6">
                                <a:alpha val="30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굴림" pitchFamily="50" charset="-127"/>
                          <a:cs typeface="Arial" panose="020B0604020202020204" pitchFamily="34" charset="0"/>
                        </a:rPr>
                        <a:t>In-Vessel Steam Generator</a:t>
                      </a:r>
                    </a:p>
                    <a:p>
                      <a:pPr marL="92075" indent="-92075" fontAlgn="base" latinLnBrk="0">
                        <a:spcAft>
                          <a:spcPts val="600"/>
                        </a:spcAft>
                        <a:buClr>
                          <a:prstClr val="black">
                            <a:lumMod val="75000"/>
                            <a:lumOff val="25000"/>
                          </a:prstClr>
                        </a:buClr>
                        <a:buSzPct val="7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en-US" altLang="ko-KR" sz="1400" b="1" kern="1200" dirty="0">
                          <a:ln>
                            <a:solidFill>
                              <a:srgbClr val="008DA6">
                                <a:alpha val="30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굴림" pitchFamily="50" charset="-127"/>
                          <a:cs typeface="Arial" panose="020B0604020202020204" pitchFamily="34" charset="0"/>
                        </a:rPr>
                        <a:t>Compact steel containment vessel</a:t>
                      </a:r>
                    </a:p>
                    <a:p>
                      <a:pPr marL="92075" indent="-92075" fontAlgn="base" latinLnBrk="0">
                        <a:spcAft>
                          <a:spcPts val="600"/>
                        </a:spcAft>
                        <a:buClr>
                          <a:prstClr val="black">
                            <a:lumMod val="75000"/>
                            <a:lumOff val="25000"/>
                          </a:prstClr>
                        </a:buClr>
                        <a:buSzPct val="7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en-US" altLang="ko-KR" sz="1400" b="1" kern="1200" dirty="0">
                          <a:ln>
                            <a:solidFill>
                              <a:srgbClr val="008DA6">
                                <a:alpha val="30000"/>
                              </a:srgbClr>
                            </a:solidFill>
                          </a:ln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굴림" pitchFamily="50" charset="-127"/>
                          <a:cs typeface="Arial" panose="020B0604020202020204" pitchFamily="34" charset="0"/>
                        </a:rPr>
                        <a:t>Automatic load following</a:t>
                      </a:r>
                      <a:endParaRPr kumimoji="1" lang="ko-KR" altLang="en-US" sz="1400" b="1" kern="1200" dirty="0">
                        <a:ln>
                          <a:solidFill>
                            <a:srgbClr val="008DA6">
                              <a:alpha val="30000"/>
                            </a:srgbClr>
                          </a:solidFill>
                        </a:ln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굴림" pitchFamily="50" charset="-127"/>
                        <a:cs typeface="Arial" panose="020B0604020202020204" pitchFamily="34" charset="0"/>
                      </a:endParaRPr>
                    </a:p>
                  </a:txBody>
                  <a:tcPr marL="89865" marR="89865" marT="44933" marB="44933" anchor="ctr">
                    <a:lnL w="3175" cap="flat" cmpd="sng" algn="ctr">
                      <a:solidFill>
                        <a:srgbClr val="D5D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rgbClr val="D5D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D5DB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4339212"/>
                  </a:ext>
                </a:extLst>
              </a:tr>
            </a:tbl>
          </a:graphicData>
        </a:graphic>
      </p:graphicFrame>
      <p:pic>
        <p:nvPicPr>
          <p:cNvPr id="34" name="그림 33">
            <a:extLst>
              <a:ext uri="{FF2B5EF4-FFF2-40B4-BE49-F238E27FC236}">
                <a16:creationId xmlns:a16="http://schemas.microsoft.com/office/drawing/2014/main" id="{79B3697C-CBAB-4AFA-BA4A-CC5D7FA2B5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5" r="5651"/>
          <a:stretch/>
        </p:blipFill>
        <p:spPr>
          <a:xfrm>
            <a:off x="3510850" y="2702721"/>
            <a:ext cx="937781" cy="3217185"/>
          </a:xfrm>
          <a:prstGeom prst="rect">
            <a:avLst/>
          </a:prstGeom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9A927B55-9516-47C0-8679-3862BAC3E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849492"/>
            <a:ext cx="3060943" cy="304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724743A5-8C5C-40EB-93A9-3B64A64D386D}"/>
              </a:ext>
            </a:extLst>
          </p:cNvPr>
          <p:cNvCxnSpPr>
            <a:cxnSpLocks/>
          </p:cNvCxnSpPr>
          <p:nvPr/>
        </p:nvCxnSpPr>
        <p:spPr>
          <a:xfrm flipV="1">
            <a:off x="2873590" y="3407803"/>
            <a:ext cx="1293343" cy="1064920"/>
          </a:xfrm>
          <a:prstGeom prst="straightConnector1">
            <a:avLst/>
          </a:prstGeom>
          <a:noFill/>
          <a:ln w="9525" cap="flat" cmpd="sng" algn="ctr">
            <a:solidFill>
              <a:srgbClr val="F1491B"/>
            </a:solidFill>
            <a:prstDash val="solid"/>
            <a:tailEnd type="stealth" w="lg" len="lg"/>
          </a:ln>
          <a:effectLst/>
        </p:spPr>
      </p:cxnSp>
      <p:cxnSp>
        <p:nvCxnSpPr>
          <p:cNvPr id="37" name="직선 화살표 연결선 36">
            <a:extLst>
              <a:ext uri="{FF2B5EF4-FFF2-40B4-BE49-F238E27FC236}">
                <a16:creationId xmlns:a16="http://schemas.microsoft.com/office/drawing/2014/main" id="{C1110FF1-8DA7-49A1-80FC-2D494A36BE40}"/>
              </a:ext>
            </a:extLst>
          </p:cNvPr>
          <p:cNvCxnSpPr>
            <a:cxnSpLocks/>
          </p:cNvCxnSpPr>
          <p:nvPr/>
        </p:nvCxnSpPr>
        <p:spPr>
          <a:xfrm>
            <a:off x="2140618" y="3055561"/>
            <a:ext cx="1682117" cy="9190"/>
          </a:xfrm>
          <a:prstGeom prst="straightConnector1">
            <a:avLst/>
          </a:prstGeom>
          <a:noFill/>
          <a:ln w="9525" cap="flat" cmpd="sng" algn="ctr">
            <a:solidFill>
              <a:srgbClr val="F1491B"/>
            </a:solidFill>
            <a:prstDash val="solid"/>
            <a:tailEnd type="stealth" w="lg" len="lg"/>
          </a:ln>
          <a:effectLst/>
        </p:spPr>
      </p:cxn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0917CC91-5F74-4B07-A6EF-03187EF0E931}"/>
              </a:ext>
            </a:extLst>
          </p:cNvPr>
          <p:cNvCxnSpPr>
            <a:cxnSpLocks/>
          </p:cNvCxnSpPr>
          <p:nvPr/>
        </p:nvCxnSpPr>
        <p:spPr>
          <a:xfrm>
            <a:off x="1772687" y="5197336"/>
            <a:ext cx="2201807" cy="259995"/>
          </a:xfrm>
          <a:prstGeom prst="straightConnector1">
            <a:avLst/>
          </a:prstGeom>
          <a:noFill/>
          <a:ln w="9525" cap="flat" cmpd="sng" algn="ctr">
            <a:solidFill>
              <a:srgbClr val="F1491B"/>
            </a:solidFill>
            <a:prstDash val="solid"/>
            <a:tailEnd type="stealth" w="lg" len="lg"/>
          </a:ln>
          <a:effectLst/>
        </p:spPr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392491A6-9BFD-49D2-9DAF-806278A7CCB5}"/>
              </a:ext>
            </a:extLst>
          </p:cNvPr>
          <p:cNvCxnSpPr>
            <a:cxnSpLocks/>
          </p:cNvCxnSpPr>
          <p:nvPr/>
        </p:nvCxnSpPr>
        <p:spPr>
          <a:xfrm>
            <a:off x="2699665" y="3548731"/>
            <a:ext cx="1018293" cy="905190"/>
          </a:xfrm>
          <a:prstGeom prst="straightConnector1">
            <a:avLst/>
          </a:prstGeom>
          <a:noFill/>
          <a:ln w="9525" cap="flat" cmpd="sng" algn="ctr">
            <a:solidFill>
              <a:srgbClr val="F1491B"/>
            </a:solidFill>
            <a:prstDash val="solid"/>
            <a:tailEnd type="stealth" w="lg" len="lg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DCF910C-DE93-4A4A-8F51-DB11D1FA675B}"/>
              </a:ext>
            </a:extLst>
          </p:cNvPr>
          <p:cNvSpPr txBox="1"/>
          <p:nvPr/>
        </p:nvSpPr>
        <p:spPr>
          <a:xfrm>
            <a:off x="3563888" y="6015597"/>
            <a:ext cx="851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ko-KR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-SMR</a:t>
            </a:r>
            <a:endParaRPr lang="ko-KR" altLang="en-US" sz="14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3532BC37-622E-4427-92A6-A6C05A37112D}"/>
              </a:ext>
            </a:extLst>
          </p:cNvPr>
          <p:cNvSpPr/>
          <p:nvPr/>
        </p:nvSpPr>
        <p:spPr>
          <a:xfrm>
            <a:off x="253306" y="1471366"/>
            <a:ext cx="8783190" cy="646331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en-US" altLang="ko-KR" b="1" dirty="0">
                <a:ln>
                  <a:solidFill>
                    <a:srgbClr val="008DA6">
                      <a:alpha val="30000"/>
                    </a:srgbClr>
                  </a:solidFill>
                </a:ln>
                <a:latin typeface="Arial Narrow" panose="020B0606020202030204" pitchFamily="34" charset="0"/>
                <a:cs typeface="Arial" panose="020B0604020202020204" pitchFamily="34" charset="0"/>
              </a:rPr>
              <a:t>Arranged all Reactor Coolant Structures in an Integrated Reactor Vessel(IRV)</a:t>
            </a:r>
          </a:p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en-US" altLang="ko-KR" b="1" dirty="0">
                <a:ln>
                  <a:solidFill>
                    <a:srgbClr val="008DA6">
                      <a:alpha val="30000"/>
                    </a:srgbClr>
                  </a:solidFill>
                </a:ln>
                <a:latin typeface="Arial Narrow" panose="020B0606020202030204" pitchFamily="34" charset="0"/>
                <a:cs typeface="Arial" panose="020B0604020202020204" pitchFamily="34" charset="0"/>
              </a:rPr>
              <a:t>Eliminated Large Pipe (Large Commercial Reactor) </a:t>
            </a:r>
            <a:r>
              <a:rPr lang="en-US" altLang="ko-KR" b="1" dirty="0">
                <a:ln>
                  <a:solidFill>
                    <a:srgbClr val="008DA6">
                      <a:alpha val="30000"/>
                    </a:srgbClr>
                  </a:solidFill>
                </a:ln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ko-KR" b="1" dirty="0">
                <a:ln>
                  <a:solidFill>
                    <a:srgbClr val="008DA6">
                      <a:alpha val="30000"/>
                    </a:srgbClr>
                  </a:solidFill>
                </a:ln>
                <a:latin typeface="Arial Narrow" panose="020B0606020202030204" pitchFamily="34" charset="0"/>
                <a:cs typeface="Arial" panose="020B0604020202020204" pitchFamily="34" charset="0"/>
              </a:rPr>
              <a:t>Eliminated inherently LBLOCA(</a:t>
            </a:r>
            <a:r>
              <a:rPr lang="en-US" altLang="ko-KR" b="1" dirty="0" err="1">
                <a:ln>
                  <a:solidFill>
                    <a:srgbClr val="008DA6">
                      <a:alpha val="30000"/>
                    </a:srgbClr>
                  </a:solidFill>
                </a:ln>
                <a:latin typeface="Arial Narrow" panose="020B0606020202030204" pitchFamily="34" charset="0"/>
                <a:cs typeface="Arial" panose="020B0604020202020204" pitchFamily="34" charset="0"/>
              </a:rPr>
              <a:t>i</a:t>
            </a:r>
            <a:r>
              <a:rPr lang="en-US" altLang="ko-KR" b="1" dirty="0">
                <a:ln>
                  <a:solidFill>
                    <a:srgbClr val="008DA6">
                      <a:alpha val="30000"/>
                    </a:srgbClr>
                  </a:solidFill>
                </a:ln>
                <a:latin typeface="Arial Narrow" panose="020B0606020202030204" pitchFamily="34" charset="0"/>
                <a:cs typeface="Arial" panose="020B0604020202020204" pitchFamily="34" charset="0"/>
              </a:rPr>
              <a:t>-SMR)</a:t>
            </a:r>
            <a:endParaRPr lang="ko-KR" altLang="en-US" b="1" dirty="0">
              <a:ln>
                <a:solidFill>
                  <a:srgbClr val="008DA6">
                    <a:alpha val="30000"/>
                  </a:srgbClr>
                </a:solidFill>
              </a:ln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B16565-1D9F-49E7-A592-9974822B0244}"/>
              </a:ext>
            </a:extLst>
          </p:cNvPr>
          <p:cNvSpPr txBox="1"/>
          <p:nvPr/>
        </p:nvSpPr>
        <p:spPr>
          <a:xfrm>
            <a:off x="1867863" y="2552873"/>
            <a:ext cx="545510" cy="278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PZR</a:t>
            </a:r>
            <a:endParaRPr lang="ko-KR" altLang="en-US" sz="12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C1C7B9-A3F7-4146-A74E-4D2924505AC9}"/>
              </a:ext>
            </a:extLst>
          </p:cNvPr>
          <p:cNvSpPr txBox="1"/>
          <p:nvPr/>
        </p:nvSpPr>
        <p:spPr>
          <a:xfrm>
            <a:off x="3078742" y="3368744"/>
            <a:ext cx="545510" cy="278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SG</a:t>
            </a:r>
            <a:endParaRPr lang="ko-KR" altLang="en-US" sz="12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2740BA-86E5-4F08-BBF8-1DF40EA0A5C1}"/>
              </a:ext>
            </a:extLst>
          </p:cNvPr>
          <p:cNvSpPr txBox="1"/>
          <p:nvPr/>
        </p:nvSpPr>
        <p:spPr>
          <a:xfrm>
            <a:off x="3035501" y="4317728"/>
            <a:ext cx="545510" cy="278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RCP</a:t>
            </a:r>
            <a:endParaRPr lang="ko-KR" altLang="en-US" sz="12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C587A2-E6B0-428B-867A-DA8C2CC8710A}"/>
              </a:ext>
            </a:extLst>
          </p:cNvPr>
          <p:cNvSpPr txBox="1"/>
          <p:nvPr/>
        </p:nvSpPr>
        <p:spPr>
          <a:xfrm>
            <a:off x="2010266" y="5312241"/>
            <a:ext cx="545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Core</a:t>
            </a:r>
            <a:endParaRPr lang="ko-KR" altLang="en-US" sz="12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F03D38-B42B-49C3-B583-DB2FC4563C56}"/>
              </a:ext>
            </a:extLst>
          </p:cNvPr>
          <p:cNvSpPr txBox="1"/>
          <p:nvPr/>
        </p:nvSpPr>
        <p:spPr>
          <a:xfrm>
            <a:off x="897980" y="6011363"/>
            <a:ext cx="1801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Conventional NPP</a:t>
            </a:r>
            <a:endParaRPr lang="ko-KR" altLang="en-US" sz="14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561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8360" y="68527"/>
            <a:ext cx="7886700" cy="557678"/>
          </a:xfrm>
        </p:spPr>
        <p:txBody>
          <a:bodyPr>
            <a:normAutofit/>
          </a:bodyPr>
          <a:lstStyle/>
          <a:p>
            <a:r>
              <a:rPr lang="en-US" altLang="ko-KR" sz="2200" dirty="0">
                <a:solidFill>
                  <a:schemeClr val="tx1"/>
                </a:solidFill>
              </a:rPr>
              <a:t>1. Introduction</a:t>
            </a:r>
            <a:endParaRPr lang="ko-KR" altLang="en-US" sz="2200" b="0" dirty="0">
              <a:solidFill>
                <a:schemeClr val="tx1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C2B5BEB8-4210-43B2-8A96-A8E5FC44A325}"/>
              </a:ext>
            </a:extLst>
          </p:cNvPr>
          <p:cNvSpPr/>
          <p:nvPr/>
        </p:nvSpPr>
        <p:spPr>
          <a:xfrm>
            <a:off x="301980" y="941491"/>
            <a:ext cx="4894670" cy="698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1600" b="1" dirty="0">
                <a:ln>
                  <a:solidFill>
                    <a:srgbClr val="008DA6">
                      <a:alpha val="30000"/>
                    </a:srgbClr>
                  </a:solidFill>
                </a:ln>
                <a:solidFill>
                  <a:srgbClr val="25548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The directions of </a:t>
            </a:r>
            <a:r>
              <a:rPr lang="en-US" altLang="ko-KR" sz="1600" b="1" dirty="0" err="1">
                <a:ln>
                  <a:solidFill>
                    <a:srgbClr val="008DA6">
                      <a:alpha val="30000"/>
                    </a:srgbClr>
                  </a:solidFill>
                </a:ln>
                <a:solidFill>
                  <a:srgbClr val="25548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</a:t>
            </a:r>
            <a:r>
              <a:rPr lang="en-US" altLang="ko-KR" sz="1600" b="1" dirty="0">
                <a:ln>
                  <a:solidFill>
                    <a:srgbClr val="008DA6">
                      <a:alpha val="30000"/>
                    </a:srgbClr>
                  </a:solidFill>
                </a:ln>
                <a:solidFill>
                  <a:srgbClr val="25548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-SMR technology development</a:t>
            </a:r>
          </a:p>
          <a:p>
            <a:pPr>
              <a:lnSpc>
                <a:spcPct val="130000"/>
              </a:lnSpc>
            </a:pPr>
            <a:r>
              <a:rPr lang="en-US" altLang="ko-KR" sz="1600" b="1" dirty="0">
                <a:ln>
                  <a:solidFill>
                    <a:srgbClr val="008DA6">
                      <a:alpha val="30000"/>
                    </a:srgbClr>
                  </a:solidFill>
                </a:ln>
                <a:solidFill>
                  <a:srgbClr val="25548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- Representative items of expected regulatory issues</a:t>
            </a:r>
            <a:endParaRPr lang="en-US" altLang="ko-KR" sz="2000" dirty="0">
              <a:ln>
                <a:solidFill>
                  <a:srgbClr val="008DA6">
                    <a:alpha val="30000"/>
                  </a:srgbClr>
                </a:solidFill>
              </a:ln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표 41">
            <a:extLst>
              <a:ext uri="{FF2B5EF4-FFF2-40B4-BE49-F238E27FC236}">
                <a16:creationId xmlns:a16="http://schemas.microsoft.com/office/drawing/2014/main" id="{AF45D30E-42D8-4681-9F19-0D49A7014E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291315"/>
              </p:ext>
            </p:extLst>
          </p:nvPr>
        </p:nvGraphicFramePr>
        <p:xfrm>
          <a:off x="715368" y="2492896"/>
          <a:ext cx="4680519" cy="906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2969">
                  <a:extLst>
                    <a:ext uri="{9D8B030D-6E8A-4147-A177-3AD203B41FA5}">
                      <a16:colId xmlns:a16="http://schemas.microsoft.com/office/drawing/2014/main" val="2277760325"/>
                    </a:ext>
                  </a:extLst>
                </a:gridCol>
                <a:gridCol w="898272">
                  <a:extLst>
                    <a:ext uri="{9D8B030D-6E8A-4147-A177-3AD203B41FA5}">
                      <a16:colId xmlns:a16="http://schemas.microsoft.com/office/drawing/2014/main" val="956033623"/>
                    </a:ext>
                  </a:extLst>
                </a:gridCol>
                <a:gridCol w="920642">
                  <a:extLst>
                    <a:ext uri="{9D8B030D-6E8A-4147-A177-3AD203B41FA5}">
                      <a16:colId xmlns:a16="http://schemas.microsoft.com/office/drawing/2014/main" val="1207648766"/>
                    </a:ext>
                  </a:extLst>
                </a:gridCol>
                <a:gridCol w="850733">
                  <a:extLst>
                    <a:ext uri="{9D8B030D-6E8A-4147-A177-3AD203B41FA5}">
                      <a16:colId xmlns:a16="http://schemas.microsoft.com/office/drawing/2014/main" val="608353656"/>
                    </a:ext>
                  </a:extLst>
                </a:gridCol>
                <a:gridCol w="967903">
                  <a:extLst>
                    <a:ext uri="{9D8B030D-6E8A-4147-A177-3AD203B41FA5}">
                      <a16:colId xmlns:a16="http://schemas.microsoft.com/office/drawing/2014/main" val="616561904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dirty="0">
                          <a:ln>
                            <a:solidFill>
                              <a:srgbClr val="18322F">
                                <a:alpha val="3000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Safety system without safety- 1E electricity</a:t>
                      </a:r>
                      <a:endParaRPr lang="ko-KR" altLang="en-US" sz="1100" b="1" kern="1200" dirty="0">
                        <a:ln>
                          <a:solidFill>
                            <a:srgbClr val="18322F">
                              <a:alpha val="30000"/>
                            </a:srgbClr>
                          </a:solidFill>
                        </a:ln>
                        <a:solidFill>
                          <a:srgbClr val="FF0000"/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KoPubWorldDotum Bold" pitchFamily="2" charset="-127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kern="1200">
                          <a:ln>
                            <a:solidFill>
                              <a:srgbClr val="18322F">
                                <a:alpha val="30000"/>
                              </a:srgbClr>
                            </a:solidFill>
                          </a:ln>
                          <a:solidFill>
                            <a:srgbClr val="18322F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Robust seismic design</a:t>
                      </a:r>
                      <a:endParaRPr lang="ko-KR" altLang="en-US" sz="1100" b="0" kern="1200">
                        <a:ln>
                          <a:solidFill>
                            <a:srgbClr val="18322F">
                              <a:alpha val="30000"/>
                            </a:srgbClr>
                          </a:solidFill>
                        </a:ln>
                        <a:solidFill>
                          <a:srgbClr val="18322F"/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KoPubWorldDotum Bold" pitchFamily="2" charset="-127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dirty="0">
                          <a:ln>
                            <a:solidFill>
                              <a:srgbClr val="18322F">
                                <a:alpha val="3000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Passive Safety System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dirty="0">
                          <a:ln>
                            <a:solidFill>
                              <a:srgbClr val="18322F">
                                <a:alpha val="3000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No Severe Accident</a:t>
                      </a:r>
                      <a:endParaRPr lang="ko-KR" altLang="en-US" sz="1100" b="1" kern="1200" dirty="0">
                        <a:ln>
                          <a:solidFill>
                            <a:srgbClr val="18322F">
                              <a:alpha val="30000"/>
                            </a:srgbClr>
                          </a:solidFill>
                        </a:ln>
                        <a:solidFill>
                          <a:srgbClr val="FF0000"/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KoPubWorldDotum Bold" pitchFamily="2" charset="-127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dirty="0">
                          <a:ln>
                            <a:solidFill>
                              <a:srgbClr val="18322F">
                                <a:alpha val="3000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No need for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dirty="0">
                          <a:ln>
                            <a:solidFill>
                              <a:srgbClr val="18322F">
                                <a:alpha val="3000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Evacuation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kern="1200" dirty="0">
                          <a:ln>
                            <a:solidFill>
                              <a:srgbClr val="18322F">
                                <a:alpha val="3000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(EPZ)</a:t>
                      </a:r>
                      <a:endParaRPr lang="ko-KR" altLang="en-US" sz="1100" b="1" kern="1200" dirty="0">
                        <a:ln>
                          <a:solidFill>
                            <a:srgbClr val="18322F">
                              <a:alpha val="30000"/>
                            </a:srgbClr>
                          </a:solidFill>
                        </a:ln>
                        <a:solidFill>
                          <a:srgbClr val="FF0000"/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KoPubWorldDotum Bold" pitchFamily="2" charset="-127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5641113"/>
                  </a:ext>
                </a:extLst>
              </a:tr>
            </a:tbl>
          </a:graphicData>
        </a:graphic>
      </p:graphicFrame>
      <p:graphicFrame>
        <p:nvGraphicFramePr>
          <p:cNvPr id="36" name="표 41">
            <a:extLst>
              <a:ext uri="{FF2B5EF4-FFF2-40B4-BE49-F238E27FC236}">
                <a16:creationId xmlns:a16="http://schemas.microsoft.com/office/drawing/2014/main" id="{1A0C0745-EB9B-4E09-B5F3-5A8D9CF6A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372884"/>
              </p:ext>
            </p:extLst>
          </p:nvPr>
        </p:nvGraphicFramePr>
        <p:xfrm>
          <a:off x="683568" y="4188238"/>
          <a:ext cx="4894671" cy="906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15">
                  <a:extLst>
                    <a:ext uri="{9D8B030D-6E8A-4147-A177-3AD203B41FA5}">
                      <a16:colId xmlns:a16="http://schemas.microsoft.com/office/drawing/2014/main" val="2277760325"/>
                    </a:ext>
                  </a:extLst>
                </a:gridCol>
                <a:gridCol w="1130170">
                  <a:extLst>
                    <a:ext uri="{9D8B030D-6E8A-4147-A177-3AD203B41FA5}">
                      <a16:colId xmlns:a16="http://schemas.microsoft.com/office/drawing/2014/main" val="956033623"/>
                    </a:ext>
                  </a:extLst>
                </a:gridCol>
                <a:gridCol w="918263">
                  <a:extLst>
                    <a:ext uri="{9D8B030D-6E8A-4147-A177-3AD203B41FA5}">
                      <a16:colId xmlns:a16="http://schemas.microsoft.com/office/drawing/2014/main" val="1207648766"/>
                    </a:ext>
                  </a:extLst>
                </a:gridCol>
                <a:gridCol w="915098">
                  <a:extLst>
                    <a:ext uri="{9D8B030D-6E8A-4147-A177-3AD203B41FA5}">
                      <a16:colId xmlns:a16="http://schemas.microsoft.com/office/drawing/2014/main" val="608353656"/>
                    </a:ext>
                  </a:extLst>
                </a:gridCol>
                <a:gridCol w="990225">
                  <a:extLst>
                    <a:ext uri="{9D8B030D-6E8A-4147-A177-3AD203B41FA5}">
                      <a16:colId xmlns:a16="http://schemas.microsoft.com/office/drawing/2014/main" val="616561904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100" b="0" kern="1200" dirty="0">
                          <a:ln>
                            <a:solidFill>
                              <a:srgbClr val="18322F">
                                <a:alpha val="30000"/>
                              </a:srgbClr>
                            </a:solidFill>
                          </a:ln>
                          <a:solidFill>
                            <a:srgbClr val="18322F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Reduced</a:t>
                      </a:r>
                    </a:p>
                    <a:p>
                      <a:pPr lvl="0" algn="ctr">
                        <a:defRPr/>
                      </a:pPr>
                      <a:r>
                        <a:rPr lang="en-US" altLang="ko-KR" sz="1100" b="0" kern="1200" dirty="0">
                          <a:ln>
                            <a:solidFill>
                              <a:srgbClr val="18322F">
                                <a:alpha val="30000"/>
                              </a:srgbClr>
                            </a:solidFill>
                          </a:ln>
                          <a:solidFill>
                            <a:srgbClr val="18322F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construction cost</a:t>
                      </a:r>
                      <a:endParaRPr lang="ko-KR" altLang="en-US" sz="1100" b="0" kern="1200" dirty="0">
                        <a:ln>
                          <a:solidFill>
                            <a:srgbClr val="18322F">
                              <a:alpha val="30000"/>
                            </a:srgbClr>
                          </a:solidFill>
                        </a:ln>
                        <a:solidFill>
                          <a:srgbClr val="18322F"/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KoPubWorldDotum Bold" pitchFamily="2" charset="-127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100" b="0" kern="1200" dirty="0">
                          <a:ln>
                            <a:solidFill>
                              <a:srgbClr val="18322F">
                                <a:alpha val="30000"/>
                              </a:srgbClr>
                            </a:solidFill>
                          </a:ln>
                          <a:solidFill>
                            <a:srgbClr val="18322F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Modularization, factory manufacturing, inland transportation</a:t>
                      </a:r>
                      <a:endParaRPr lang="ko-KR" altLang="en-US" sz="1100" b="0" kern="1200" dirty="0">
                        <a:ln>
                          <a:solidFill>
                            <a:srgbClr val="18322F">
                              <a:alpha val="30000"/>
                            </a:srgbClr>
                          </a:solidFill>
                        </a:ln>
                        <a:solidFill>
                          <a:srgbClr val="18322F"/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KoPubWorldDotum Bold" pitchFamily="2" charset="-127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100" b="1" kern="1200" dirty="0">
                          <a:ln>
                            <a:solidFill>
                              <a:srgbClr val="18322F">
                                <a:alpha val="3000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Digital Twin</a:t>
                      </a:r>
                    </a:p>
                    <a:p>
                      <a:pPr algn="ctr">
                        <a:defRPr/>
                      </a:pPr>
                      <a:r>
                        <a:rPr lang="en-US" altLang="ko-KR" sz="1100" b="1" kern="1200" dirty="0">
                          <a:ln>
                            <a:solidFill>
                              <a:srgbClr val="18322F">
                                <a:alpha val="3000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Program &amp; </a:t>
                      </a:r>
                      <a:r>
                        <a:rPr lang="en-US" altLang="ko-KR" sz="1100" b="1" kern="1200" dirty="0" err="1">
                          <a:ln>
                            <a:solidFill>
                              <a:srgbClr val="18322F">
                                <a:alpha val="3000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Diagonosis</a:t>
                      </a:r>
                      <a:endParaRPr lang="ko-KR" altLang="en-US" sz="1100" b="1" kern="1200" dirty="0">
                        <a:ln>
                          <a:solidFill>
                            <a:srgbClr val="18322F">
                              <a:alpha val="30000"/>
                            </a:srgbClr>
                          </a:solidFill>
                        </a:ln>
                        <a:solidFill>
                          <a:srgbClr val="FF0000"/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KoPubWorldDotum Bold" pitchFamily="2" charset="-127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100" b="0" kern="1200" dirty="0">
                          <a:ln>
                            <a:solidFill>
                              <a:srgbClr val="18322F">
                                <a:alpha val="30000"/>
                              </a:srgbClr>
                            </a:solidFill>
                          </a:ln>
                          <a:solidFill>
                            <a:srgbClr val="18322F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Competitive Cost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100" b="1" kern="1200" dirty="0">
                          <a:ln>
                            <a:solidFill>
                              <a:srgbClr val="18322F">
                                <a:alpha val="30000"/>
                              </a:srgbClr>
                            </a:solidFill>
                          </a:ln>
                          <a:solidFill>
                            <a:srgbClr val="FF0000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Reduction in operators for multiple modules</a:t>
                      </a:r>
                      <a:endParaRPr lang="ko-KR" altLang="en-US" sz="1100" b="1" kern="1200" dirty="0">
                        <a:ln>
                          <a:solidFill>
                            <a:srgbClr val="18322F">
                              <a:alpha val="30000"/>
                            </a:srgbClr>
                          </a:solidFill>
                        </a:ln>
                        <a:solidFill>
                          <a:srgbClr val="FF0000"/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KoPubWorldDotum Bold" pitchFamily="2" charset="-127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5641113"/>
                  </a:ext>
                </a:extLst>
              </a:tr>
            </a:tbl>
          </a:graphicData>
        </a:graphic>
      </p:graphicFrame>
      <p:graphicFrame>
        <p:nvGraphicFramePr>
          <p:cNvPr id="37" name="표 41">
            <a:extLst>
              <a:ext uri="{FF2B5EF4-FFF2-40B4-BE49-F238E27FC236}">
                <a16:creationId xmlns:a16="http://schemas.microsoft.com/office/drawing/2014/main" id="{E216F0F0-FDCB-41F4-8F17-DA448EF23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946875"/>
              </p:ext>
            </p:extLst>
          </p:nvPr>
        </p:nvGraphicFramePr>
        <p:xfrm>
          <a:off x="683568" y="5972062"/>
          <a:ext cx="4824536" cy="739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964">
                  <a:extLst>
                    <a:ext uri="{9D8B030D-6E8A-4147-A177-3AD203B41FA5}">
                      <a16:colId xmlns:a16="http://schemas.microsoft.com/office/drawing/2014/main" val="2277760325"/>
                    </a:ext>
                  </a:extLst>
                </a:gridCol>
                <a:gridCol w="959866">
                  <a:extLst>
                    <a:ext uri="{9D8B030D-6E8A-4147-A177-3AD203B41FA5}">
                      <a16:colId xmlns:a16="http://schemas.microsoft.com/office/drawing/2014/main" val="956033623"/>
                    </a:ext>
                  </a:extLst>
                </a:gridCol>
                <a:gridCol w="937163">
                  <a:extLst>
                    <a:ext uri="{9D8B030D-6E8A-4147-A177-3AD203B41FA5}">
                      <a16:colId xmlns:a16="http://schemas.microsoft.com/office/drawing/2014/main" val="1207648766"/>
                    </a:ext>
                  </a:extLst>
                </a:gridCol>
                <a:gridCol w="952653">
                  <a:extLst>
                    <a:ext uri="{9D8B030D-6E8A-4147-A177-3AD203B41FA5}">
                      <a16:colId xmlns:a16="http://schemas.microsoft.com/office/drawing/2014/main" val="608353656"/>
                    </a:ext>
                  </a:extLst>
                </a:gridCol>
                <a:gridCol w="975890">
                  <a:extLst>
                    <a:ext uri="{9D8B030D-6E8A-4147-A177-3AD203B41FA5}">
                      <a16:colId xmlns:a16="http://schemas.microsoft.com/office/drawing/2014/main" val="616561904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100" b="0" dirty="0">
                          <a:ln>
                            <a:solidFill>
                              <a:schemeClr val="tx1">
                                <a:lumMod val="75000"/>
                                <a:lumOff val="25000"/>
                                <a:alpha val="30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Hydrogen production</a:t>
                      </a:r>
                    </a:p>
                    <a:p>
                      <a:pPr lvl="0" algn="ctr">
                        <a:defRPr/>
                      </a:pPr>
                      <a:r>
                        <a:rPr lang="en-US" altLang="ko-KR" sz="1100" b="0" dirty="0">
                          <a:ln>
                            <a:solidFill>
                              <a:schemeClr val="tx1">
                                <a:lumMod val="75000"/>
                                <a:lumOff val="25000"/>
                                <a:alpha val="30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for industrial use</a:t>
                      </a:r>
                      <a:endParaRPr lang="ko-KR" altLang="en-US" sz="1100" b="0" dirty="0">
                        <a:ln>
                          <a:solidFill>
                            <a:schemeClr val="tx1">
                              <a:lumMod val="75000"/>
                              <a:lumOff val="25000"/>
                              <a:alpha val="3000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KoPubWorldDotum Bold" pitchFamily="2" charset="-127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100" b="0" dirty="0">
                          <a:ln>
                            <a:solidFill>
                              <a:schemeClr val="tx1">
                                <a:lumMod val="75000"/>
                                <a:lumOff val="25000"/>
                                <a:alpha val="30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Desalination/Process</a:t>
                      </a:r>
                    </a:p>
                    <a:p>
                      <a:pPr lvl="0" algn="ctr">
                        <a:defRPr/>
                      </a:pPr>
                      <a:r>
                        <a:rPr lang="en-US" altLang="ko-KR" sz="1100" b="0" dirty="0">
                          <a:ln>
                            <a:solidFill>
                              <a:schemeClr val="tx1">
                                <a:lumMod val="75000"/>
                                <a:lumOff val="25000"/>
                                <a:alpha val="30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heat supply</a:t>
                      </a:r>
                      <a:endParaRPr lang="ko-KR" altLang="en-US" sz="1100" b="0" dirty="0">
                        <a:ln>
                          <a:solidFill>
                            <a:schemeClr val="tx1">
                              <a:lumMod val="75000"/>
                              <a:lumOff val="25000"/>
                              <a:alpha val="3000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KoPubWorldDotum Bold" pitchFamily="2" charset="-127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altLang="ko-KR" sz="1100" b="0">
                          <a:ln>
                            <a:solidFill>
                              <a:schemeClr val="tx1">
                                <a:lumMod val="75000"/>
                                <a:lumOff val="25000"/>
                                <a:alpha val="30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Flexible operation</a:t>
                      </a:r>
                      <a:endParaRPr lang="ko-KR" altLang="en-US" sz="1100" b="0" dirty="0">
                        <a:ln>
                          <a:solidFill>
                            <a:schemeClr val="tx1">
                              <a:lumMod val="75000"/>
                              <a:lumOff val="25000"/>
                              <a:alpha val="3000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KoPubWorldDotum Bold" pitchFamily="2" charset="-127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100" b="0" dirty="0">
                          <a:ln>
                            <a:solidFill>
                              <a:schemeClr val="tx1">
                                <a:lumMod val="75000"/>
                                <a:lumOff val="25000"/>
                                <a:alpha val="30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Complementing</a:t>
                      </a:r>
                    </a:p>
                    <a:p>
                      <a:pPr lvl="0" algn="ctr">
                        <a:defRPr/>
                      </a:pPr>
                      <a:r>
                        <a:rPr lang="en-US" altLang="ko-KR" sz="1100" b="0" dirty="0">
                          <a:ln>
                            <a:solidFill>
                              <a:schemeClr val="tx1">
                                <a:lumMod val="75000"/>
                                <a:lumOff val="25000"/>
                                <a:alpha val="30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renewable energy</a:t>
                      </a:r>
                      <a:endParaRPr lang="ko-KR" altLang="en-US" sz="1100" b="0" dirty="0">
                        <a:ln>
                          <a:solidFill>
                            <a:schemeClr val="tx1">
                              <a:lumMod val="75000"/>
                              <a:lumOff val="25000"/>
                              <a:alpha val="3000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KoPubWorldDotum Bold" pitchFamily="2" charset="-127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defRPr/>
                      </a:pPr>
                      <a:r>
                        <a:rPr lang="en-US" altLang="ko-KR" sz="1100" b="0" dirty="0">
                          <a:ln>
                            <a:solidFill>
                              <a:schemeClr val="tx1">
                                <a:lumMod val="75000"/>
                                <a:lumOff val="25000"/>
                                <a:alpha val="30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Coping with</a:t>
                      </a:r>
                    </a:p>
                    <a:p>
                      <a:pPr lvl="0" algn="ctr">
                        <a:defRPr/>
                      </a:pPr>
                      <a:r>
                        <a:rPr lang="en-US" altLang="ko-KR" sz="1100" b="0" dirty="0">
                          <a:ln>
                            <a:solidFill>
                              <a:schemeClr val="tx1">
                                <a:lumMod val="75000"/>
                                <a:lumOff val="25000"/>
                                <a:alpha val="3000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KoPubWorldDotum Bold" pitchFamily="2" charset="-127"/>
                        </a:rPr>
                        <a:t>climate change</a:t>
                      </a:r>
                      <a:endParaRPr lang="ko-KR" altLang="en-US" sz="1100" b="0" dirty="0">
                        <a:ln>
                          <a:solidFill>
                            <a:schemeClr val="tx1">
                              <a:lumMod val="75000"/>
                              <a:lumOff val="25000"/>
                              <a:alpha val="3000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KoPubWorldDotum Bold" pitchFamily="2" charset="-127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5641113"/>
                  </a:ext>
                </a:extLst>
              </a:tr>
            </a:tbl>
          </a:graphicData>
        </a:graphic>
      </p:graphicFrame>
      <p:grpSp>
        <p:nvGrpSpPr>
          <p:cNvPr id="38" name="그룹 37">
            <a:extLst>
              <a:ext uri="{FF2B5EF4-FFF2-40B4-BE49-F238E27FC236}">
                <a16:creationId xmlns:a16="http://schemas.microsoft.com/office/drawing/2014/main" id="{30775663-F6F8-435E-8483-FF712C53A196}"/>
              </a:ext>
            </a:extLst>
          </p:cNvPr>
          <p:cNvGrpSpPr/>
          <p:nvPr/>
        </p:nvGrpSpPr>
        <p:grpSpPr>
          <a:xfrm>
            <a:off x="6937287" y="1881391"/>
            <a:ext cx="1063778" cy="1274724"/>
            <a:chOff x="7299811" y="1709364"/>
            <a:chExt cx="1688984" cy="2023908"/>
          </a:xfrm>
        </p:grpSpPr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98C2FAC5-EFB4-4CEC-B71D-D99C12AAFEAD}"/>
                </a:ext>
              </a:extLst>
            </p:cNvPr>
            <p:cNvGrpSpPr/>
            <p:nvPr/>
          </p:nvGrpSpPr>
          <p:grpSpPr>
            <a:xfrm>
              <a:off x="7559403" y="1709364"/>
              <a:ext cx="1241874" cy="1242956"/>
              <a:chOff x="8303627" y="1709364"/>
              <a:chExt cx="1241874" cy="1242956"/>
            </a:xfrm>
          </p:grpSpPr>
          <p:grpSp>
            <p:nvGrpSpPr>
              <p:cNvPr id="41" name="그룹 40">
                <a:extLst>
                  <a:ext uri="{FF2B5EF4-FFF2-40B4-BE49-F238E27FC236}">
                    <a16:creationId xmlns:a16="http://schemas.microsoft.com/office/drawing/2014/main" id="{B0D1C397-987C-4E4F-A322-6E4D43E5F200}"/>
                  </a:ext>
                </a:extLst>
              </p:cNvPr>
              <p:cNvGrpSpPr/>
              <p:nvPr/>
            </p:nvGrpSpPr>
            <p:grpSpPr>
              <a:xfrm>
                <a:off x="8356130" y="1754795"/>
                <a:ext cx="1135474" cy="1135473"/>
                <a:chOff x="6636449" y="3625863"/>
                <a:chExt cx="2036295" cy="2036295"/>
              </a:xfrm>
            </p:grpSpPr>
            <p:sp>
              <p:nvSpPr>
                <p:cNvPr id="43" name="타원 42">
                  <a:extLst>
                    <a:ext uri="{FF2B5EF4-FFF2-40B4-BE49-F238E27FC236}">
                      <a16:creationId xmlns:a16="http://schemas.microsoft.com/office/drawing/2014/main" id="{D666FEB5-BE8F-4A7C-BF4F-5EDC57832ACC}"/>
                    </a:ext>
                  </a:extLst>
                </p:cNvPr>
                <p:cNvSpPr/>
                <p:nvPr/>
              </p:nvSpPr>
              <p:spPr>
                <a:xfrm rot="1800000">
                  <a:off x="6636449" y="3625863"/>
                  <a:ext cx="2036295" cy="20362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19858C"/>
                    </a:gs>
                    <a:gs pos="100000">
                      <a:srgbClr val="136489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 rtlCol="0" anchor="ctr"/>
                <a:lstStyle/>
                <a:p>
                  <a:pPr algn="ctr"/>
                  <a:endParaRPr lang="ko-KR" altLang="en-US" sz="863">
                    <a:ln>
                      <a:solidFill>
                        <a:schemeClr val="bg1">
                          <a:alpha val="30000"/>
                        </a:schemeClr>
                      </a:solidFill>
                    </a:ln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  <a:cs typeface="KoPubWorldDotum Bold" pitchFamily="2" charset="-127"/>
                  </a:endParaRPr>
                </a:p>
              </p:txBody>
            </p:sp>
            <p:sp>
              <p:nvSpPr>
                <p:cNvPr id="44" name="타원 43">
                  <a:extLst>
                    <a:ext uri="{FF2B5EF4-FFF2-40B4-BE49-F238E27FC236}">
                      <a16:creationId xmlns:a16="http://schemas.microsoft.com/office/drawing/2014/main" id="{200CC416-C08C-4451-A9B9-8748749E0D29}"/>
                    </a:ext>
                  </a:extLst>
                </p:cNvPr>
                <p:cNvSpPr/>
                <p:nvPr/>
              </p:nvSpPr>
              <p:spPr>
                <a:xfrm>
                  <a:off x="6762438" y="3750919"/>
                  <a:ext cx="1764064" cy="1764064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85000"/>
                      <a:alpha val="58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DF535375-D756-406B-BC1D-950BF71C49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03627" y="1709364"/>
                <a:ext cx="1241874" cy="1242956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B344D64-D333-4D85-9962-497FFAFE1000}"/>
                </a:ext>
              </a:extLst>
            </p:cNvPr>
            <p:cNvSpPr txBox="1"/>
            <p:nvPr/>
          </p:nvSpPr>
          <p:spPr>
            <a:xfrm>
              <a:off x="7299811" y="3049143"/>
              <a:ext cx="1688984" cy="684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8335" algn="ctr"/>
              <a:r>
                <a:rPr lang="en-US" altLang="ko-KR" sz="1100" b="1" dirty="0">
                  <a:ln>
                    <a:solidFill>
                      <a:srgbClr val="18322F">
                        <a:alpha val="30000"/>
                      </a:srgbClr>
                    </a:solidFill>
                  </a:ln>
                  <a:solidFill>
                    <a:srgbClr val="18322F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KoPubWorldDotum Bold" pitchFamily="2" charset="-127"/>
                </a:rPr>
                <a:t>Improved Safety</a:t>
              </a:r>
              <a:endParaRPr lang="ko-KR" altLang="en-US" sz="1100" b="1" dirty="0">
                <a:ln>
                  <a:solidFill>
                    <a:srgbClr val="18322F">
                      <a:alpha val="30000"/>
                    </a:srgbClr>
                  </a:solidFill>
                </a:ln>
                <a:solidFill>
                  <a:srgbClr val="18322F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KoPubWorldDotum Bold" pitchFamily="2" charset="-127"/>
              </a:endParaRPr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621782FD-13AF-46F3-B8E9-B29D18ECFCD9}"/>
              </a:ext>
            </a:extLst>
          </p:cNvPr>
          <p:cNvGrpSpPr/>
          <p:nvPr/>
        </p:nvGrpSpPr>
        <p:grpSpPr>
          <a:xfrm>
            <a:off x="6156176" y="2323117"/>
            <a:ext cx="278858" cy="125725"/>
            <a:chOff x="6712373" y="2646309"/>
            <a:chExt cx="371811" cy="167633"/>
          </a:xfrm>
        </p:grpSpPr>
        <p:sp>
          <p:nvSpPr>
            <p:cNvPr id="66" name="화살표: 갈매기형 수장 65">
              <a:extLst>
                <a:ext uri="{FF2B5EF4-FFF2-40B4-BE49-F238E27FC236}">
                  <a16:creationId xmlns:a16="http://schemas.microsoft.com/office/drawing/2014/main" id="{35760201-376F-472B-97CC-B17B8016D242}"/>
                </a:ext>
              </a:extLst>
            </p:cNvPr>
            <p:cNvSpPr/>
            <p:nvPr/>
          </p:nvSpPr>
          <p:spPr>
            <a:xfrm>
              <a:off x="6712373" y="2646309"/>
              <a:ext cx="167633" cy="167633"/>
            </a:xfrm>
            <a:prstGeom prst="chevron">
              <a:avLst/>
            </a:prstGeom>
            <a:gradFill>
              <a:gsLst>
                <a:gs pos="54000">
                  <a:srgbClr val="1B938D"/>
                </a:gs>
                <a:gs pos="0">
                  <a:srgbClr val="18322F"/>
                </a:gs>
                <a:gs pos="100000">
                  <a:srgbClr val="18322F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화살표: 갈매기형 수장 66">
              <a:extLst>
                <a:ext uri="{FF2B5EF4-FFF2-40B4-BE49-F238E27FC236}">
                  <a16:creationId xmlns:a16="http://schemas.microsoft.com/office/drawing/2014/main" id="{BC3274AF-CB6E-4CED-977D-70D73A324C73}"/>
                </a:ext>
              </a:extLst>
            </p:cNvPr>
            <p:cNvSpPr/>
            <p:nvPr/>
          </p:nvSpPr>
          <p:spPr>
            <a:xfrm>
              <a:off x="6814462" y="2646309"/>
              <a:ext cx="167633" cy="167633"/>
            </a:xfrm>
            <a:prstGeom prst="chevron">
              <a:avLst/>
            </a:prstGeom>
            <a:gradFill>
              <a:gsLst>
                <a:gs pos="54000">
                  <a:srgbClr val="1B938D"/>
                </a:gs>
                <a:gs pos="0">
                  <a:srgbClr val="18322F"/>
                </a:gs>
                <a:gs pos="100000">
                  <a:srgbClr val="18322F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화살표: 갈매기형 수장 67">
              <a:extLst>
                <a:ext uri="{FF2B5EF4-FFF2-40B4-BE49-F238E27FC236}">
                  <a16:creationId xmlns:a16="http://schemas.microsoft.com/office/drawing/2014/main" id="{3E01E4F3-9CE8-4565-8D93-FF71DDF23022}"/>
                </a:ext>
              </a:extLst>
            </p:cNvPr>
            <p:cNvSpPr/>
            <p:nvPr/>
          </p:nvSpPr>
          <p:spPr>
            <a:xfrm>
              <a:off x="6916551" y="2646309"/>
              <a:ext cx="167633" cy="167633"/>
            </a:xfrm>
            <a:prstGeom prst="chevron">
              <a:avLst/>
            </a:prstGeom>
            <a:gradFill>
              <a:gsLst>
                <a:gs pos="54000">
                  <a:srgbClr val="1B938D"/>
                </a:gs>
                <a:gs pos="0">
                  <a:srgbClr val="18322F"/>
                </a:gs>
                <a:gs pos="100000">
                  <a:srgbClr val="18322F"/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A59FF014-C6E1-4C77-828D-DE36A18F3494}"/>
              </a:ext>
            </a:extLst>
          </p:cNvPr>
          <p:cNvGrpSpPr/>
          <p:nvPr/>
        </p:nvGrpSpPr>
        <p:grpSpPr>
          <a:xfrm>
            <a:off x="901207" y="1772816"/>
            <a:ext cx="4494680" cy="730643"/>
            <a:chOff x="605007" y="2123814"/>
            <a:chExt cx="4261071" cy="730643"/>
          </a:xfrm>
        </p:grpSpPr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CB6D7B82-F275-49C7-B982-8B687EE57923}"/>
                </a:ext>
              </a:extLst>
            </p:cNvPr>
            <p:cNvGrpSpPr/>
            <p:nvPr/>
          </p:nvGrpSpPr>
          <p:grpSpPr>
            <a:xfrm>
              <a:off x="1457626" y="2123814"/>
              <a:ext cx="802910" cy="730643"/>
              <a:chOff x="1881648" y="2240593"/>
              <a:chExt cx="1274798" cy="1160058"/>
            </a:xfrm>
          </p:grpSpPr>
          <p:grpSp>
            <p:nvGrpSpPr>
              <p:cNvPr id="46" name="그룹 45">
                <a:extLst>
                  <a:ext uri="{FF2B5EF4-FFF2-40B4-BE49-F238E27FC236}">
                    <a16:creationId xmlns:a16="http://schemas.microsoft.com/office/drawing/2014/main" id="{A2CB9511-65BA-4092-8846-979CD2B4E678}"/>
                  </a:ext>
                </a:extLst>
              </p:cNvPr>
              <p:cNvGrpSpPr/>
              <p:nvPr/>
            </p:nvGrpSpPr>
            <p:grpSpPr>
              <a:xfrm>
                <a:off x="1881648" y="2240593"/>
                <a:ext cx="1170998" cy="1160058"/>
                <a:chOff x="1120969" y="2164257"/>
                <a:chExt cx="1170998" cy="1160058"/>
              </a:xfrm>
            </p:grpSpPr>
            <p:sp>
              <p:nvSpPr>
                <p:cNvPr id="48" name="자유형: 도형 47">
                  <a:extLst>
                    <a:ext uri="{FF2B5EF4-FFF2-40B4-BE49-F238E27FC236}">
                      <a16:creationId xmlns:a16="http://schemas.microsoft.com/office/drawing/2014/main" id="{3F9A807C-3D51-4E72-9862-FC7A7B485312}"/>
                    </a:ext>
                  </a:extLst>
                </p:cNvPr>
                <p:cNvSpPr/>
                <p:nvPr/>
              </p:nvSpPr>
              <p:spPr>
                <a:xfrm>
                  <a:off x="1361486" y="2171576"/>
                  <a:ext cx="930481" cy="1152739"/>
                </a:xfrm>
                <a:custGeom>
                  <a:avLst/>
                  <a:gdLst>
                    <a:gd name="connsiteX0" fmla="*/ 0 w 930481"/>
                    <a:gd name="connsiteY0" fmla="*/ 1030318 h 1152739"/>
                    <a:gd name="connsiteX1" fmla="*/ 381077 w 930481"/>
                    <a:gd name="connsiteY1" fmla="*/ 1152051 h 1152739"/>
                    <a:gd name="connsiteX2" fmla="*/ 929757 w 930481"/>
                    <a:gd name="connsiteY2" fmla="*/ 548680 h 1152739"/>
                    <a:gd name="connsiteX3" fmla="*/ 388134 w 930481"/>
                    <a:gd name="connsiteY3" fmla="*/ 0 h 115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0481" h="1152739">
                      <a:moveTo>
                        <a:pt x="0" y="1030318"/>
                      </a:moveTo>
                      <a:cubicBezTo>
                        <a:pt x="104090" y="1111474"/>
                        <a:pt x="238173" y="1159108"/>
                        <a:pt x="381077" y="1152051"/>
                      </a:cubicBezTo>
                      <a:cubicBezTo>
                        <a:pt x="698641" y="1137937"/>
                        <a:pt x="945635" y="868008"/>
                        <a:pt x="929757" y="548680"/>
                      </a:cubicBezTo>
                      <a:cubicBezTo>
                        <a:pt x="917407" y="250523"/>
                        <a:pt x="679234" y="15878"/>
                        <a:pt x="388134" y="0"/>
                      </a:cubicBezTo>
                    </a:path>
                  </a:pathLst>
                </a:custGeom>
                <a:noFill/>
                <a:ln w="7046" cap="rnd">
                  <a:solidFill>
                    <a:srgbClr val="3C7C7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49" name="자유형: 도형 48">
                  <a:extLst>
                    <a:ext uri="{FF2B5EF4-FFF2-40B4-BE49-F238E27FC236}">
                      <a16:creationId xmlns:a16="http://schemas.microsoft.com/office/drawing/2014/main" id="{C0DCF65E-3B72-43B7-8174-1EE0C92011E6}"/>
                    </a:ext>
                  </a:extLst>
                </p:cNvPr>
                <p:cNvSpPr/>
                <p:nvPr/>
              </p:nvSpPr>
              <p:spPr>
                <a:xfrm>
                  <a:off x="1120969" y="2164257"/>
                  <a:ext cx="587624" cy="1001891"/>
                </a:xfrm>
                <a:custGeom>
                  <a:avLst/>
                  <a:gdLst>
                    <a:gd name="connsiteX0" fmla="*/ 547496 w 587624"/>
                    <a:gd name="connsiteY0" fmla="*/ 263 h 1001891"/>
                    <a:gd name="connsiteX1" fmla="*/ 580 w 587624"/>
                    <a:gd name="connsiteY1" fmla="*/ 603634 h 1001891"/>
                    <a:gd name="connsiteX2" fmla="*/ 169947 w 587624"/>
                    <a:gd name="connsiteY2" fmla="*/ 984711 h 1001891"/>
                    <a:gd name="connsiteX3" fmla="*/ 212289 w 587624"/>
                    <a:gd name="connsiteY3" fmla="*/ 998825 h 1001891"/>
                    <a:gd name="connsiteX4" fmla="*/ 229932 w 587624"/>
                    <a:gd name="connsiteY4" fmla="*/ 954719 h 1001891"/>
                    <a:gd name="connsiteX5" fmla="*/ 214053 w 587624"/>
                    <a:gd name="connsiteY5" fmla="*/ 938841 h 1001891"/>
                    <a:gd name="connsiteX6" fmla="*/ 111727 w 587624"/>
                    <a:gd name="connsiteY6" fmla="*/ 780059 h 1001891"/>
                    <a:gd name="connsiteX7" fmla="*/ 395771 w 587624"/>
                    <a:gd name="connsiteY7" fmla="*/ 99061 h 1001891"/>
                    <a:gd name="connsiteX8" fmla="*/ 552788 w 587624"/>
                    <a:gd name="connsiteY8" fmla="*/ 62011 h 1001891"/>
                    <a:gd name="connsiteX9" fmla="*/ 586309 w 587624"/>
                    <a:gd name="connsiteY9" fmla="*/ 23198 h 1001891"/>
                    <a:gd name="connsiteX10" fmla="*/ 547496 w 587624"/>
                    <a:gd name="connsiteY10" fmla="*/ 263 h 100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7624" h="1001891">
                      <a:moveTo>
                        <a:pt x="547496" y="263"/>
                      </a:moveTo>
                      <a:cubicBezTo>
                        <a:pt x="231696" y="16141"/>
                        <a:pt x="-13534" y="286070"/>
                        <a:pt x="580" y="603634"/>
                      </a:cubicBezTo>
                      <a:cubicBezTo>
                        <a:pt x="7637" y="753595"/>
                        <a:pt x="71150" y="887678"/>
                        <a:pt x="169947" y="984711"/>
                      </a:cubicBezTo>
                      <a:cubicBezTo>
                        <a:pt x="184061" y="1000589"/>
                        <a:pt x="196411" y="1005882"/>
                        <a:pt x="212289" y="998825"/>
                      </a:cubicBezTo>
                      <a:cubicBezTo>
                        <a:pt x="229932" y="991768"/>
                        <a:pt x="238753" y="972361"/>
                        <a:pt x="229932" y="954719"/>
                      </a:cubicBezTo>
                      <a:cubicBezTo>
                        <a:pt x="226403" y="949426"/>
                        <a:pt x="221110" y="944133"/>
                        <a:pt x="214053" y="938841"/>
                      </a:cubicBezTo>
                      <a:cubicBezTo>
                        <a:pt x="171712" y="894735"/>
                        <a:pt x="136427" y="841807"/>
                        <a:pt x="111727" y="780059"/>
                      </a:cubicBezTo>
                      <a:cubicBezTo>
                        <a:pt x="2344" y="513658"/>
                        <a:pt x="129370" y="208444"/>
                        <a:pt x="395771" y="99061"/>
                      </a:cubicBezTo>
                      <a:cubicBezTo>
                        <a:pt x="446934" y="77890"/>
                        <a:pt x="499861" y="65540"/>
                        <a:pt x="552788" y="62011"/>
                      </a:cubicBezTo>
                      <a:cubicBezTo>
                        <a:pt x="581016" y="62011"/>
                        <a:pt x="591602" y="44369"/>
                        <a:pt x="586309" y="23198"/>
                      </a:cubicBezTo>
                      <a:cubicBezTo>
                        <a:pt x="586309" y="5556"/>
                        <a:pt x="570431" y="-1501"/>
                        <a:pt x="547496" y="263"/>
                      </a:cubicBezTo>
                      <a:close/>
                    </a:path>
                  </a:pathLst>
                </a:custGeom>
                <a:solidFill>
                  <a:srgbClr val="146889"/>
                </a:solidFill>
                <a:ln w="176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  <p:pic>
            <p:nvPicPr>
              <p:cNvPr id="47" name="그림 46" descr="텍스트이(가) 표시된 사진&#10;&#10;자동 생성된 설명">
                <a:extLst>
                  <a:ext uri="{FF2B5EF4-FFF2-40B4-BE49-F238E27FC236}">
                    <a16:creationId xmlns:a16="http://schemas.microsoft.com/office/drawing/2014/main" id="{32693DDB-45DB-48A8-8C0E-EE20ED566D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655" t="7392" b="6552"/>
              <a:stretch>
                <a:fillRect/>
              </a:stretch>
            </p:blipFill>
            <p:spPr>
              <a:xfrm>
                <a:off x="1954104" y="2302715"/>
                <a:ext cx="1202342" cy="1044432"/>
              </a:xfrm>
              <a:custGeom>
                <a:avLst/>
                <a:gdLst>
                  <a:gd name="connsiteX0" fmla="*/ 522216 w 1202342"/>
                  <a:gd name="connsiteY0" fmla="*/ 0 h 1044432"/>
                  <a:gd name="connsiteX1" fmla="*/ 1033823 w 1202342"/>
                  <a:gd name="connsiteY1" fmla="*/ 416971 h 1044432"/>
                  <a:gd name="connsiteX2" fmla="*/ 1034281 w 1202342"/>
                  <a:gd name="connsiteY2" fmla="*/ 421517 h 1044432"/>
                  <a:gd name="connsiteX3" fmla="*/ 1202342 w 1202342"/>
                  <a:gd name="connsiteY3" fmla="*/ 521049 h 1044432"/>
                  <a:gd name="connsiteX4" fmla="*/ 1202342 w 1202342"/>
                  <a:gd name="connsiteY4" fmla="*/ 530211 h 1044432"/>
                  <a:gd name="connsiteX5" fmla="*/ 1034074 w 1202342"/>
                  <a:gd name="connsiteY5" fmla="*/ 624963 h 1044432"/>
                  <a:gd name="connsiteX6" fmla="*/ 1033823 w 1202342"/>
                  <a:gd name="connsiteY6" fmla="*/ 627461 h 1044432"/>
                  <a:gd name="connsiteX7" fmla="*/ 522216 w 1202342"/>
                  <a:gd name="connsiteY7" fmla="*/ 1044432 h 1044432"/>
                  <a:gd name="connsiteX8" fmla="*/ 0 w 1202342"/>
                  <a:gd name="connsiteY8" fmla="*/ 522216 h 1044432"/>
                  <a:gd name="connsiteX9" fmla="*/ 522216 w 1202342"/>
                  <a:gd name="connsiteY9" fmla="*/ 0 h 104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2342" h="1044432">
                    <a:moveTo>
                      <a:pt x="522216" y="0"/>
                    </a:moveTo>
                    <a:cubicBezTo>
                      <a:pt x="774576" y="0"/>
                      <a:pt x="985128" y="179006"/>
                      <a:pt x="1033823" y="416971"/>
                    </a:cubicBezTo>
                    <a:lnTo>
                      <a:pt x="1034281" y="421517"/>
                    </a:lnTo>
                    <a:lnTo>
                      <a:pt x="1202342" y="521049"/>
                    </a:lnTo>
                    <a:lnTo>
                      <a:pt x="1202342" y="530211"/>
                    </a:lnTo>
                    <a:lnTo>
                      <a:pt x="1034074" y="624963"/>
                    </a:lnTo>
                    <a:lnTo>
                      <a:pt x="1033823" y="627461"/>
                    </a:lnTo>
                    <a:cubicBezTo>
                      <a:pt x="985128" y="865426"/>
                      <a:pt x="774576" y="1044432"/>
                      <a:pt x="522216" y="1044432"/>
                    </a:cubicBezTo>
                    <a:cubicBezTo>
                      <a:pt x="233804" y="1044432"/>
                      <a:pt x="0" y="810628"/>
                      <a:pt x="0" y="522216"/>
                    </a:cubicBezTo>
                    <a:cubicBezTo>
                      <a:pt x="0" y="233804"/>
                      <a:pt x="233804" y="0"/>
                      <a:pt x="52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61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7E896ED1-E55D-4AB1-81A4-F8E942E934DF}"/>
                </a:ext>
              </a:extLst>
            </p:cNvPr>
            <p:cNvGrpSpPr/>
            <p:nvPr/>
          </p:nvGrpSpPr>
          <p:grpSpPr>
            <a:xfrm>
              <a:off x="2328751" y="2123814"/>
              <a:ext cx="803997" cy="730643"/>
              <a:chOff x="3252076" y="2240593"/>
              <a:chExt cx="1276524" cy="1160058"/>
            </a:xfrm>
          </p:grpSpPr>
          <p:grpSp>
            <p:nvGrpSpPr>
              <p:cNvPr id="51" name="그룹 50">
                <a:extLst>
                  <a:ext uri="{FF2B5EF4-FFF2-40B4-BE49-F238E27FC236}">
                    <a16:creationId xmlns:a16="http://schemas.microsoft.com/office/drawing/2014/main" id="{ABA8C35C-F98B-4209-B49D-81C9CCE3FCBF}"/>
                  </a:ext>
                </a:extLst>
              </p:cNvPr>
              <p:cNvGrpSpPr/>
              <p:nvPr/>
            </p:nvGrpSpPr>
            <p:grpSpPr>
              <a:xfrm>
                <a:off x="3252076" y="2240593"/>
                <a:ext cx="1170998" cy="1160058"/>
                <a:chOff x="1120969" y="2164257"/>
                <a:chExt cx="1170998" cy="1160058"/>
              </a:xfrm>
            </p:grpSpPr>
            <p:sp>
              <p:nvSpPr>
                <p:cNvPr id="53" name="자유형: 도형 52">
                  <a:extLst>
                    <a:ext uri="{FF2B5EF4-FFF2-40B4-BE49-F238E27FC236}">
                      <a16:creationId xmlns:a16="http://schemas.microsoft.com/office/drawing/2014/main" id="{56826F69-CDE0-45CF-ACC9-594F794452BC}"/>
                    </a:ext>
                  </a:extLst>
                </p:cNvPr>
                <p:cNvSpPr/>
                <p:nvPr/>
              </p:nvSpPr>
              <p:spPr>
                <a:xfrm>
                  <a:off x="1361486" y="2171576"/>
                  <a:ext cx="930481" cy="1152739"/>
                </a:xfrm>
                <a:custGeom>
                  <a:avLst/>
                  <a:gdLst>
                    <a:gd name="connsiteX0" fmla="*/ 0 w 930481"/>
                    <a:gd name="connsiteY0" fmla="*/ 1030318 h 1152739"/>
                    <a:gd name="connsiteX1" fmla="*/ 381077 w 930481"/>
                    <a:gd name="connsiteY1" fmla="*/ 1152051 h 1152739"/>
                    <a:gd name="connsiteX2" fmla="*/ 929757 w 930481"/>
                    <a:gd name="connsiteY2" fmla="*/ 548680 h 1152739"/>
                    <a:gd name="connsiteX3" fmla="*/ 388134 w 930481"/>
                    <a:gd name="connsiteY3" fmla="*/ 0 h 115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0481" h="1152739">
                      <a:moveTo>
                        <a:pt x="0" y="1030318"/>
                      </a:moveTo>
                      <a:cubicBezTo>
                        <a:pt x="104090" y="1111474"/>
                        <a:pt x="238173" y="1159108"/>
                        <a:pt x="381077" y="1152051"/>
                      </a:cubicBezTo>
                      <a:cubicBezTo>
                        <a:pt x="698641" y="1137937"/>
                        <a:pt x="945635" y="868008"/>
                        <a:pt x="929757" y="548680"/>
                      </a:cubicBezTo>
                      <a:cubicBezTo>
                        <a:pt x="917407" y="250523"/>
                        <a:pt x="679234" y="15878"/>
                        <a:pt x="388134" y="0"/>
                      </a:cubicBezTo>
                    </a:path>
                  </a:pathLst>
                </a:custGeom>
                <a:noFill/>
                <a:ln w="7046" cap="rnd">
                  <a:solidFill>
                    <a:srgbClr val="3C7C7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54" name="자유형: 도형 53">
                  <a:extLst>
                    <a:ext uri="{FF2B5EF4-FFF2-40B4-BE49-F238E27FC236}">
                      <a16:creationId xmlns:a16="http://schemas.microsoft.com/office/drawing/2014/main" id="{C80DBD0E-1E79-4F3D-8E62-95A98EE45C04}"/>
                    </a:ext>
                  </a:extLst>
                </p:cNvPr>
                <p:cNvSpPr/>
                <p:nvPr/>
              </p:nvSpPr>
              <p:spPr>
                <a:xfrm>
                  <a:off x="1120969" y="2164257"/>
                  <a:ext cx="587624" cy="1001891"/>
                </a:xfrm>
                <a:custGeom>
                  <a:avLst/>
                  <a:gdLst>
                    <a:gd name="connsiteX0" fmla="*/ 547496 w 587624"/>
                    <a:gd name="connsiteY0" fmla="*/ 263 h 1001891"/>
                    <a:gd name="connsiteX1" fmla="*/ 580 w 587624"/>
                    <a:gd name="connsiteY1" fmla="*/ 603634 h 1001891"/>
                    <a:gd name="connsiteX2" fmla="*/ 169947 w 587624"/>
                    <a:gd name="connsiteY2" fmla="*/ 984711 h 1001891"/>
                    <a:gd name="connsiteX3" fmla="*/ 212289 w 587624"/>
                    <a:gd name="connsiteY3" fmla="*/ 998825 h 1001891"/>
                    <a:gd name="connsiteX4" fmla="*/ 229932 w 587624"/>
                    <a:gd name="connsiteY4" fmla="*/ 954719 h 1001891"/>
                    <a:gd name="connsiteX5" fmla="*/ 214053 w 587624"/>
                    <a:gd name="connsiteY5" fmla="*/ 938841 h 1001891"/>
                    <a:gd name="connsiteX6" fmla="*/ 111727 w 587624"/>
                    <a:gd name="connsiteY6" fmla="*/ 780059 h 1001891"/>
                    <a:gd name="connsiteX7" fmla="*/ 395771 w 587624"/>
                    <a:gd name="connsiteY7" fmla="*/ 99061 h 1001891"/>
                    <a:gd name="connsiteX8" fmla="*/ 552788 w 587624"/>
                    <a:gd name="connsiteY8" fmla="*/ 62011 h 1001891"/>
                    <a:gd name="connsiteX9" fmla="*/ 586309 w 587624"/>
                    <a:gd name="connsiteY9" fmla="*/ 23198 h 1001891"/>
                    <a:gd name="connsiteX10" fmla="*/ 547496 w 587624"/>
                    <a:gd name="connsiteY10" fmla="*/ 263 h 100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7624" h="1001891">
                      <a:moveTo>
                        <a:pt x="547496" y="263"/>
                      </a:moveTo>
                      <a:cubicBezTo>
                        <a:pt x="231696" y="16141"/>
                        <a:pt x="-13534" y="286070"/>
                        <a:pt x="580" y="603634"/>
                      </a:cubicBezTo>
                      <a:cubicBezTo>
                        <a:pt x="7637" y="753595"/>
                        <a:pt x="71150" y="887678"/>
                        <a:pt x="169947" y="984711"/>
                      </a:cubicBezTo>
                      <a:cubicBezTo>
                        <a:pt x="184061" y="1000589"/>
                        <a:pt x="196411" y="1005882"/>
                        <a:pt x="212289" y="998825"/>
                      </a:cubicBezTo>
                      <a:cubicBezTo>
                        <a:pt x="229932" y="991768"/>
                        <a:pt x="238753" y="972361"/>
                        <a:pt x="229932" y="954719"/>
                      </a:cubicBezTo>
                      <a:cubicBezTo>
                        <a:pt x="226403" y="949426"/>
                        <a:pt x="221110" y="944133"/>
                        <a:pt x="214053" y="938841"/>
                      </a:cubicBezTo>
                      <a:cubicBezTo>
                        <a:pt x="171712" y="894735"/>
                        <a:pt x="136427" y="841807"/>
                        <a:pt x="111727" y="780059"/>
                      </a:cubicBezTo>
                      <a:cubicBezTo>
                        <a:pt x="2344" y="513658"/>
                        <a:pt x="129370" y="208444"/>
                        <a:pt x="395771" y="99061"/>
                      </a:cubicBezTo>
                      <a:cubicBezTo>
                        <a:pt x="446934" y="77890"/>
                        <a:pt x="499861" y="65540"/>
                        <a:pt x="552788" y="62011"/>
                      </a:cubicBezTo>
                      <a:cubicBezTo>
                        <a:pt x="581016" y="62011"/>
                        <a:pt x="591602" y="44369"/>
                        <a:pt x="586309" y="23198"/>
                      </a:cubicBezTo>
                      <a:cubicBezTo>
                        <a:pt x="586309" y="5556"/>
                        <a:pt x="570431" y="-1501"/>
                        <a:pt x="547496" y="263"/>
                      </a:cubicBezTo>
                      <a:close/>
                    </a:path>
                  </a:pathLst>
                </a:custGeom>
                <a:solidFill>
                  <a:srgbClr val="146889"/>
                </a:solidFill>
                <a:ln w="176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  <p:pic>
            <p:nvPicPr>
              <p:cNvPr id="52" name="그림 51">
                <a:extLst>
                  <a:ext uri="{FF2B5EF4-FFF2-40B4-BE49-F238E27FC236}">
                    <a16:creationId xmlns:a16="http://schemas.microsoft.com/office/drawing/2014/main" id="{450DE7AA-53FC-458E-8C3A-D63DC25845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7829" t="18613" r="18062" b="23878"/>
              <a:stretch>
                <a:fillRect/>
              </a:stretch>
            </p:blipFill>
            <p:spPr>
              <a:xfrm>
                <a:off x="3328147" y="2302715"/>
                <a:ext cx="1200453" cy="1044432"/>
              </a:xfrm>
              <a:custGeom>
                <a:avLst/>
                <a:gdLst>
                  <a:gd name="connsiteX0" fmla="*/ 522216 w 1200453"/>
                  <a:gd name="connsiteY0" fmla="*/ 0 h 1044432"/>
                  <a:gd name="connsiteX1" fmla="*/ 1033823 w 1200453"/>
                  <a:gd name="connsiteY1" fmla="*/ 416971 h 1044432"/>
                  <a:gd name="connsiteX2" fmla="*/ 1034281 w 1200453"/>
                  <a:gd name="connsiteY2" fmla="*/ 421517 h 1044432"/>
                  <a:gd name="connsiteX3" fmla="*/ 1200453 w 1200453"/>
                  <a:gd name="connsiteY3" fmla="*/ 519930 h 1044432"/>
                  <a:gd name="connsiteX4" fmla="*/ 1200453 w 1200453"/>
                  <a:gd name="connsiteY4" fmla="*/ 531274 h 1044432"/>
                  <a:gd name="connsiteX5" fmla="*/ 1034074 w 1200453"/>
                  <a:gd name="connsiteY5" fmla="*/ 624963 h 1044432"/>
                  <a:gd name="connsiteX6" fmla="*/ 1033823 w 1200453"/>
                  <a:gd name="connsiteY6" fmla="*/ 627461 h 1044432"/>
                  <a:gd name="connsiteX7" fmla="*/ 522216 w 1200453"/>
                  <a:gd name="connsiteY7" fmla="*/ 1044432 h 1044432"/>
                  <a:gd name="connsiteX8" fmla="*/ 0 w 1200453"/>
                  <a:gd name="connsiteY8" fmla="*/ 522216 h 1044432"/>
                  <a:gd name="connsiteX9" fmla="*/ 522216 w 1200453"/>
                  <a:gd name="connsiteY9" fmla="*/ 0 h 104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0453" h="1044432">
                    <a:moveTo>
                      <a:pt x="522216" y="0"/>
                    </a:moveTo>
                    <a:cubicBezTo>
                      <a:pt x="774576" y="0"/>
                      <a:pt x="985128" y="179006"/>
                      <a:pt x="1033823" y="416971"/>
                    </a:cubicBezTo>
                    <a:lnTo>
                      <a:pt x="1034281" y="421517"/>
                    </a:lnTo>
                    <a:lnTo>
                      <a:pt x="1200453" y="519930"/>
                    </a:lnTo>
                    <a:lnTo>
                      <a:pt x="1200453" y="531274"/>
                    </a:lnTo>
                    <a:lnTo>
                      <a:pt x="1034074" y="624963"/>
                    </a:lnTo>
                    <a:lnTo>
                      <a:pt x="1033823" y="627461"/>
                    </a:lnTo>
                    <a:cubicBezTo>
                      <a:pt x="985128" y="865426"/>
                      <a:pt x="774576" y="1044432"/>
                      <a:pt x="522216" y="1044432"/>
                    </a:cubicBezTo>
                    <a:cubicBezTo>
                      <a:pt x="233804" y="1044432"/>
                      <a:pt x="0" y="810628"/>
                      <a:pt x="0" y="522216"/>
                    </a:cubicBezTo>
                    <a:cubicBezTo>
                      <a:pt x="0" y="233804"/>
                      <a:pt x="233804" y="0"/>
                      <a:pt x="52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61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C41D77A8-1117-4253-A1FF-E9424D8F7C1E}"/>
                </a:ext>
              </a:extLst>
            </p:cNvPr>
            <p:cNvGrpSpPr/>
            <p:nvPr/>
          </p:nvGrpSpPr>
          <p:grpSpPr>
            <a:xfrm>
              <a:off x="4066789" y="2123814"/>
              <a:ext cx="799289" cy="730643"/>
              <a:chOff x="5854727" y="2240593"/>
              <a:chExt cx="1269049" cy="1160058"/>
            </a:xfrm>
          </p:grpSpPr>
          <p:grpSp>
            <p:nvGrpSpPr>
              <p:cNvPr id="56" name="그룹 55">
                <a:extLst>
                  <a:ext uri="{FF2B5EF4-FFF2-40B4-BE49-F238E27FC236}">
                    <a16:creationId xmlns:a16="http://schemas.microsoft.com/office/drawing/2014/main" id="{B05549E1-5314-4D2F-8625-855785DBC816}"/>
                  </a:ext>
                </a:extLst>
              </p:cNvPr>
              <p:cNvGrpSpPr/>
              <p:nvPr/>
            </p:nvGrpSpPr>
            <p:grpSpPr>
              <a:xfrm>
                <a:off x="5854727" y="2240593"/>
                <a:ext cx="1171002" cy="1160058"/>
                <a:chOff x="1120965" y="2164257"/>
                <a:chExt cx="1171002" cy="1160058"/>
              </a:xfrm>
            </p:grpSpPr>
            <p:sp>
              <p:nvSpPr>
                <p:cNvPr id="58" name="자유형: 도형 57">
                  <a:extLst>
                    <a:ext uri="{FF2B5EF4-FFF2-40B4-BE49-F238E27FC236}">
                      <a16:creationId xmlns:a16="http://schemas.microsoft.com/office/drawing/2014/main" id="{B835C450-E751-4907-9946-E4B81D2283B9}"/>
                    </a:ext>
                  </a:extLst>
                </p:cNvPr>
                <p:cNvSpPr/>
                <p:nvPr/>
              </p:nvSpPr>
              <p:spPr>
                <a:xfrm>
                  <a:off x="1361486" y="2171576"/>
                  <a:ext cx="930481" cy="1152739"/>
                </a:xfrm>
                <a:custGeom>
                  <a:avLst/>
                  <a:gdLst>
                    <a:gd name="connsiteX0" fmla="*/ 0 w 930481"/>
                    <a:gd name="connsiteY0" fmla="*/ 1030318 h 1152739"/>
                    <a:gd name="connsiteX1" fmla="*/ 381077 w 930481"/>
                    <a:gd name="connsiteY1" fmla="*/ 1152051 h 1152739"/>
                    <a:gd name="connsiteX2" fmla="*/ 929757 w 930481"/>
                    <a:gd name="connsiteY2" fmla="*/ 548680 h 1152739"/>
                    <a:gd name="connsiteX3" fmla="*/ 388134 w 930481"/>
                    <a:gd name="connsiteY3" fmla="*/ 0 h 115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0481" h="1152739">
                      <a:moveTo>
                        <a:pt x="0" y="1030318"/>
                      </a:moveTo>
                      <a:cubicBezTo>
                        <a:pt x="104090" y="1111474"/>
                        <a:pt x="238173" y="1159108"/>
                        <a:pt x="381077" y="1152051"/>
                      </a:cubicBezTo>
                      <a:cubicBezTo>
                        <a:pt x="698641" y="1137937"/>
                        <a:pt x="945635" y="868008"/>
                        <a:pt x="929757" y="548680"/>
                      </a:cubicBezTo>
                      <a:cubicBezTo>
                        <a:pt x="917407" y="250523"/>
                        <a:pt x="679234" y="15878"/>
                        <a:pt x="388134" y="0"/>
                      </a:cubicBezTo>
                    </a:path>
                  </a:pathLst>
                </a:custGeom>
                <a:noFill/>
                <a:ln w="7046" cap="rnd">
                  <a:solidFill>
                    <a:srgbClr val="3C7C7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59" name="자유형: 도형 58">
                  <a:extLst>
                    <a:ext uri="{FF2B5EF4-FFF2-40B4-BE49-F238E27FC236}">
                      <a16:creationId xmlns:a16="http://schemas.microsoft.com/office/drawing/2014/main" id="{F3D71E50-EB83-4A1B-A7E7-1BD23A469AB3}"/>
                    </a:ext>
                  </a:extLst>
                </p:cNvPr>
                <p:cNvSpPr/>
                <p:nvPr/>
              </p:nvSpPr>
              <p:spPr>
                <a:xfrm>
                  <a:off x="1120965" y="2164257"/>
                  <a:ext cx="587624" cy="1001891"/>
                </a:xfrm>
                <a:custGeom>
                  <a:avLst/>
                  <a:gdLst>
                    <a:gd name="connsiteX0" fmla="*/ 547496 w 587624"/>
                    <a:gd name="connsiteY0" fmla="*/ 263 h 1001891"/>
                    <a:gd name="connsiteX1" fmla="*/ 580 w 587624"/>
                    <a:gd name="connsiteY1" fmla="*/ 603634 h 1001891"/>
                    <a:gd name="connsiteX2" fmla="*/ 169947 w 587624"/>
                    <a:gd name="connsiteY2" fmla="*/ 984711 h 1001891"/>
                    <a:gd name="connsiteX3" fmla="*/ 212289 w 587624"/>
                    <a:gd name="connsiteY3" fmla="*/ 998825 h 1001891"/>
                    <a:gd name="connsiteX4" fmla="*/ 229932 w 587624"/>
                    <a:gd name="connsiteY4" fmla="*/ 954719 h 1001891"/>
                    <a:gd name="connsiteX5" fmla="*/ 214053 w 587624"/>
                    <a:gd name="connsiteY5" fmla="*/ 938841 h 1001891"/>
                    <a:gd name="connsiteX6" fmla="*/ 111727 w 587624"/>
                    <a:gd name="connsiteY6" fmla="*/ 780059 h 1001891"/>
                    <a:gd name="connsiteX7" fmla="*/ 395771 w 587624"/>
                    <a:gd name="connsiteY7" fmla="*/ 99061 h 1001891"/>
                    <a:gd name="connsiteX8" fmla="*/ 552788 w 587624"/>
                    <a:gd name="connsiteY8" fmla="*/ 62011 h 1001891"/>
                    <a:gd name="connsiteX9" fmla="*/ 586309 w 587624"/>
                    <a:gd name="connsiteY9" fmla="*/ 23198 h 1001891"/>
                    <a:gd name="connsiteX10" fmla="*/ 547496 w 587624"/>
                    <a:gd name="connsiteY10" fmla="*/ 263 h 100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7624" h="1001891">
                      <a:moveTo>
                        <a:pt x="547496" y="263"/>
                      </a:moveTo>
                      <a:cubicBezTo>
                        <a:pt x="231696" y="16141"/>
                        <a:pt x="-13534" y="286070"/>
                        <a:pt x="580" y="603634"/>
                      </a:cubicBezTo>
                      <a:cubicBezTo>
                        <a:pt x="7637" y="753595"/>
                        <a:pt x="71150" y="887678"/>
                        <a:pt x="169947" y="984711"/>
                      </a:cubicBezTo>
                      <a:cubicBezTo>
                        <a:pt x="184061" y="1000589"/>
                        <a:pt x="196411" y="1005882"/>
                        <a:pt x="212289" y="998825"/>
                      </a:cubicBezTo>
                      <a:cubicBezTo>
                        <a:pt x="229932" y="991768"/>
                        <a:pt x="238753" y="972361"/>
                        <a:pt x="229932" y="954719"/>
                      </a:cubicBezTo>
                      <a:cubicBezTo>
                        <a:pt x="226403" y="949426"/>
                        <a:pt x="221110" y="944133"/>
                        <a:pt x="214053" y="938841"/>
                      </a:cubicBezTo>
                      <a:cubicBezTo>
                        <a:pt x="171712" y="894735"/>
                        <a:pt x="136427" y="841807"/>
                        <a:pt x="111727" y="780059"/>
                      </a:cubicBezTo>
                      <a:cubicBezTo>
                        <a:pt x="2344" y="513658"/>
                        <a:pt x="129370" y="208444"/>
                        <a:pt x="395771" y="99061"/>
                      </a:cubicBezTo>
                      <a:cubicBezTo>
                        <a:pt x="446934" y="77890"/>
                        <a:pt x="499861" y="65540"/>
                        <a:pt x="552788" y="62011"/>
                      </a:cubicBezTo>
                      <a:cubicBezTo>
                        <a:pt x="581016" y="62011"/>
                        <a:pt x="591602" y="44369"/>
                        <a:pt x="586309" y="23198"/>
                      </a:cubicBezTo>
                      <a:cubicBezTo>
                        <a:pt x="586309" y="5556"/>
                        <a:pt x="570431" y="-1501"/>
                        <a:pt x="547496" y="263"/>
                      </a:cubicBezTo>
                      <a:close/>
                    </a:path>
                  </a:pathLst>
                </a:custGeom>
                <a:solidFill>
                  <a:srgbClr val="146889"/>
                </a:solidFill>
                <a:ln w="176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  <p:pic>
            <p:nvPicPr>
              <p:cNvPr id="57" name="그림 56">
                <a:extLst>
                  <a:ext uri="{FF2B5EF4-FFF2-40B4-BE49-F238E27FC236}">
                    <a16:creationId xmlns:a16="http://schemas.microsoft.com/office/drawing/2014/main" id="{196F8762-D1E6-4757-A480-A9E7E3499F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2341" t="23477" r="6485" b="9208"/>
              <a:stretch/>
            </p:blipFill>
            <p:spPr>
              <a:xfrm>
                <a:off x="5915422" y="2302714"/>
                <a:ext cx="1208354" cy="1044432"/>
              </a:xfrm>
              <a:custGeom>
                <a:avLst/>
                <a:gdLst>
                  <a:gd name="connsiteX0" fmla="*/ 522216 w 1208356"/>
                  <a:gd name="connsiteY0" fmla="*/ 0 h 1044432"/>
                  <a:gd name="connsiteX1" fmla="*/ 1033823 w 1208356"/>
                  <a:gd name="connsiteY1" fmla="*/ 416971 h 1044432"/>
                  <a:gd name="connsiteX2" fmla="*/ 1034281 w 1208356"/>
                  <a:gd name="connsiteY2" fmla="*/ 421517 h 1044432"/>
                  <a:gd name="connsiteX3" fmla="*/ 1208356 w 1208356"/>
                  <a:gd name="connsiteY3" fmla="*/ 524610 h 1044432"/>
                  <a:gd name="connsiteX4" fmla="*/ 1208356 w 1208356"/>
                  <a:gd name="connsiteY4" fmla="*/ 526824 h 1044432"/>
                  <a:gd name="connsiteX5" fmla="*/ 1034074 w 1208356"/>
                  <a:gd name="connsiteY5" fmla="*/ 624963 h 1044432"/>
                  <a:gd name="connsiteX6" fmla="*/ 1033823 w 1208356"/>
                  <a:gd name="connsiteY6" fmla="*/ 627461 h 1044432"/>
                  <a:gd name="connsiteX7" fmla="*/ 522216 w 1208356"/>
                  <a:gd name="connsiteY7" fmla="*/ 1044432 h 1044432"/>
                  <a:gd name="connsiteX8" fmla="*/ 0 w 1208356"/>
                  <a:gd name="connsiteY8" fmla="*/ 522216 h 1044432"/>
                  <a:gd name="connsiteX9" fmla="*/ 522216 w 1208356"/>
                  <a:gd name="connsiteY9" fmla="*/ 0 h 104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8356" h="1044432">
                    <a:moveTo>
                      <a:pt x="522216" y="0"/>
                    </a:moveTo>
                    <a:cubicBezTo>
                      <a:pt x="774576" y="0"/>
                      <a:pt x="985128" y="179006"/>
                      <a:pt x="1033823" y="416971"/>
                    </a:cubicBezTo>
                    <a:lnTo>
                      <a:pt x="1034281" y="421517"/>
                    </a:lnTo>
                    <a:lnTo>
                      <a:pt x="1208356" y="524610"/>
                    </a:lnTo>
                    <a:lnTo>
                      <a:pt x="1208356" y="526824"/>
                    </a:lnTo>
                    <a:lnTo>
                      <a:pt x="1034074" y="624963"/>
                    </a:lnTo>
                    <a:lnTo>
                      <a:pt x="1033823" y="627461"/>
                    </a:lnTo>
                    <a:cubicBezTo>
                      <a:pt x="985128" y="865426"/>
                      <a:pt x="774576" y="1044432"/>
                      <a:pt x="522216" y="1044432"/>
                    </a:cubicBezTo>
                    <a:cubicBezTo>
                      <a:pt x="233804" y="1044432"/>
                      <a:pt x="0" y="810628"/>
                      <a:pt x="0" y="522216"/>
                    </a:cubicBezTo>
                    <a:cubicBezTo>
                      <a:pt x="0" y="233804"/>
                      <a:pt x="233804" y="0"/>
                      <a:pt x="52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61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D85A9CFE-143C-4DCF-AFCE-75590148BA74}"/>
                </a:ext>
              </a:extLst>
            </p:cNvPr>
            <p:cNvGrpSpPr/>
            <p:nvPr/>
          </p:nvGrpSpPr>
          <p:grpSpPr>
            <a:xfrm>
              <a:off x="3186799" y="2123814"/>
              <a:ext cx="791921" cy="730643"/>
              <a:chOff x="4606956" y="2240593"/>
              <a:chExt cx="1257352" cy="1160058"/>
            </a:xfrm>
          </p:grpSpPr>
          <p:grpSp>
            <p:nvGrpSpPr>
              <p:cNvPr id="61" name="그룹 60">
                <a:extLst>
                  <a:ext uri="{FF2B5EF4-FFF2-40B4-BE49-F238E27FC236}">
                    <a16:creationId xmlns:a16="http://schemas.microsoft.com/office/drawing/2014/main" id="{1CA63E63-8C1A-4661-BA77-74326626FE52}"/>
                  </a:ext>
                </a:extLst>
              </p:cNvPr>
              <p:cNvGrpSpPr/>
              <p:nvPr/>
            </p:nvGrpSpPr>
            <p:grpSpPr>
              <a:xfrm>
                <a:off x="4606956" y="2240593"/>
                <a:ext cx="1170998" cy="1160058"/>
                <a:chOff x="1120969" y="2164257"/>
                <a:chExt cx="1170998" cy="1160058"/>
              </a:xfrm>
            </p:grpSpPr>
            <p:sp>
              <p:nvSpPr>
                <p:cNvPr id="63" name="자유형: 도형 62">
                  <a:extLst>
                    <a:ext uri="{FF2B5EF4-FFF2-40B4-BE49-F238E27FC236}">
                      <a16:creationId xmlns:a16="http://schemas.microsoft.com/office/drawing/2014/main" id="{1A25DEBB-D93A-4C54-A92A-7E749C8DE30D}"/>
                    </a:ext>
                  </a:extLst>
                </p:cNvPr>
                <p:cNvSpPr/>
                <p:nvPr/>
              </p:nvSpPr>
              <p:spPr>
                <a:xfrm>
                  <a:off x="1361486" y="2171576"/>
                  <a:ext cx="930481" cy="1152739"/>
                </a:xfrm>
                <a:custGeom>
                  <a:avLst/>
                  <a:gdLst>
                    <a:gd name="connsiteX0" fmla="*/ 0 w 930481"/>
                    <a:gd name="connsiteY0" fmla="*/ 1030318 h 1152739"/>
                    <a:gd name="connsiteX1" fmla="*/ 381077 w 930481"/>
                    <a:gd name="connsiteY1" fmla="*/ 1152051 h 1152739"/>
                    <a:gd name="connsiteX2" fmla="*/ 929757 w 930481"/>
                    <a:gd name="connsiteY2" fmla="*/ 548680 h 1152739"/>
                    <a:gd name="connsiteX3" fmla="*/ 388134 w 930481"/>
                    <a:gd name="connsiteY3" fmla="*/ 0 h 115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0481" h="1152739">
                      <a:moveTo>
                        <a:pt x="0" y="1030318"/>
                      </a:moveTo>
                      <a:cubicBezTo>
                        <a:pt x="104090" y="1111474"/>
                        <a:pt x="238173" y="1159108"/>
                        <a:pt x="381077" y="1152051"/>
                      </a:cubicBezTo>
                      <a:cubicBezTo>
                        <a:pt x="698641" y="1137937"/>
                        <a:pt x="945635" y="868008"/>
                        <a:pt x="929757" y="548680"/>
                      </a:cubicBezTo>
                      <a:cubicBezTo>
                        <a:pt x="917407" y="250523"/>
                        <a:pt x="679234" y="15878"/>
                        <a:pt x="388134" y="0"/>
                      </a:cubicBezTo>
                    </a:path>
                  </a:pathLst>
                </a:custGeom>
                <a:noFill/>
                <a:ln w="7046" cap="rnd">
                  <a:solidFill>
                    <a:srgbClr val="3C7C74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64" name="자유형: 도형 63">
                  <a:extLst>
                    <a:ext uri="{FF2B5EF4-FFF2-40B4-BE49-F238E27FC236}">
                      <a16:creationId xmlns:a16="http://schemas.microsoft.com/office/drawing/2014/main" id="{3E20B072-5C9B-4D15-8B53-5801F5EB7618}"/>
                    </a:ext>
                  </a:extLst>
                </p:cNvPr>
                <p:cNvSpPr/>
                <p:nvPr/>
              </p:nvSpPr>
              <p:spPr>
                <a:xfrm>
                  <a:off x="1120969" y="2164257"/>
                  <a:ext cx="587624" cy="1001891"/>
                </a:xfrm>
                <a:custGeom>
                  <a:avLst/>
                  <a:gdLst>
                    <a:gd name="connsiteX0" fmla="*/ 547496 w 587624"/>
                    <a:gd name="connsiteY0" fmla="*/ 263 h 1001891"/>
                    <a:gd name="connsiteX1" fmla="*/ 580 w 587624"/>
                    <a:gd name="connsiteY1" fmla="*/ 603634 h 1001891"/>
                    <a:gd name="connsiteX2" fmla="*/ 169947 w 587624"/>
                    <a:gd name="connsiteY2" fmla="*/ 984711 h 1001891"/>
                    <a:gd name="connsiteX3" fmla="*/ 212289 w 587624"/>
                    <a:gd name="connsiteY3" fmla="*/ 998825 h 1001891"/>
                    <a:gd name="connsiteX4" fmla="*/ 229932 w 587624"/>
                    <a:gd name="connsiteY4" fmla="*/ 954719 h 1001891"/>
                    <a:gd name="connsiteX5" fmla="*/ 214053 w 587624"/>
                    <a:gd name="connsiteY5" fmla="*/ 938841 h 1001891"/>
                    <a:gd name="connsiteX6" fmla="*/ 111727 w 587624"/>
                    <a:gd name="connsiteY6" fmla="*/ 780059 h 1001891"/>
                    <a:gd name="connsiteX7" fmla="*/ 395771 w 587624"/>
                    <a:gd name="connsiteY7" fmla="*/ 99061 h 1001891"/>
                    <a:gd name="connsiteX8" fmla="*/ 552788 w 587624"/>
                    <a:gd name="connsiteY8" fmla="*/ 62011 h 1001891"/>
                    <a:gd name="connsiteX9" fmla="*/ 586309 w 587624"/>
                    <a:gd name="connsiteY9" fmla="*/ 23198 h 1001891"/>
                    <a:gd name="connsiteX10" fmla="*/ 547496 w 587624"/>
                    <a:gd name="connsiteY10" fmla="*/ 263 h 100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7624" h="1001891">
                      <a:moveTo>
                        <a:pt x="547496" y="263"/>
                      </a:moveTo>
                      <a:cubicBezTo>
                        <a:pt x="231696" y="16141"/>
                        <a:pt x="-13534" y="286070"/>
                        <a:pt x="580" y="603634"/>
                      </a:cubicBezTo>
                      <a:cubicBezTo>
                        <a:pt x="7637" y="753595"/>
                        <a:pt x="71150" y="887678"/>
                        <a:pt x="169947" y="984711"/>
                      </a:cubicBezTo>
                      <a:cubicBezTo>
                        <a:pt x="184061" y="1000589"/>
                        <a:pt x="196411" y="1005882"/>
                        <a:pt x="212289" y="998825"/>
                      </a:cubicBezTo>
                      <a:cubicBezTo>
                        <a:pt x="229932" y="991768"/>
                        <a:pt x="238753" y="972361"/>
                        <a:pt x="229932" y="954719"/>
                      </a:cubicBezTo>
                      <a:cubicBezTo>
                        <a:pt x="226403" y="949426"/>
                        <a:pt x="221110" y="944133"/>
                        <a:pt x="214053" y="938841"/>
                      </a:cubicBezTo>
                      <a:cubicBezTo>
                        <a:pt x="171712" y="894735"/>
                        <a:pt x="136427" y="841807"/>
                        <a:pt x="111727" y="780059"/>
                      </a:cubicBezTo>
                      <a:cubicBezTo>
                        <a:pt x="2344" y="513658"/>
                        <a:pt x="129370" y="208444"/>
                        <a:pt x="395771" y="99061"/>
                      </a:cubicBezTo>
                      <a:cubicBezTo>
                        <a:pt x="446934" y="77890"/>
                        <a:pt x="499861" y="65540"/>
                        <a:pt x="552788" y="62011"/>
                      </a:cubicBezTo>
                      <a:cubicBezTo>
                        <a:pt x="581016" y="62011"/>
                        <a:pt x="591602" y="44369"/>
                        <a:pt x="586309" y="23198"/>
                      </a:cubicBezTo>
                      <a:cubicBezTo>
                        <a:pt x="586309" y="5556"/>
                        <a:pt x="570431" y="-1501"/>
                        <a:pt x="547496" y="263"/>
                      </a:cubicBezTo>
                      <a:close/>
                    </a:path>
                  </a:pathLst>
                </a:custGeom>
                <a:solidFill>
                  <a:srgbClr val="146889"/>
                </a:solidFill>
                <a:ln w="176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  <p:pic>
            <p:nvPicPr>
              <p:cNvPr id="62" name="그림 61">
                <a:extLst>
                  <a:ext uri="{FF2B5EF4-FFF2-40B4-BE49-F238E27FC236}">
                    <a16:creationId xmlns:a16="http://schemas.microsoft.com/office/drawing/2014/main" id="{29E15862-034E-4181-B193-28B5655DB7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6802" t="24808" r="11835" b="14876"/>
              <a:stretch/>
            </p:blipFill>
            <p:spPr>
              <a:xfrm>
                <a:off x="4672304" y="2302715"/>
                <a:ext cx="1192004" cy="1044432"/>
              </a:xfrm>
              <a:custGeom>
                <a:avLst/>
                <a:gdLst>
                  <a:gd name="connsiteX0" fmla="*/ 522216 w 1192004"/>
                  <a:gd name="connsiteY0" fmla="*/ 0 h 1044432"/>
                  <a:gd name="connsiteX1" fmla="*/ 1033823 w 1192004"/>
                  <a:gd name="connsiteY1" fmla="*/ 416971 h 1044432"/>
                  <a:gd name="connsiteX2" fmla="*/ 1034281 w 1192004"/>
                  <a:gd name="connsiteY2" fmla="*/ 421517 h 1044432"/>
                  <a:gd name="connsiteX3" fmla="*/ 1192004 w 1192004"/>
                  <a:gd name="connsiteY3" fmla="*/ 514926 h 1044432"/>
                  <a:gd name="connsiteX4" fmla="*/ 1192004 w 1192004"/>
                  <a:gd name="connsiteY4" fmla="*/ 536032 h 1044432"/>
                  <a:gd name="connsiteX5" fmla="*/ 1034074 w 1192004"/>
                  <a:gd name="connsiteY5" fmla="*/ 624963 h 1044432"/>
                  <a:gd name="connsiteX6" fmla="*/ 1033823 w 1192004"/>
                  <a:gd name="connsiteY6" fmla="*/ 627461 h 1044432"/>
                  <a:gd name="connsiteX7" fmla="*/ 522216 w 1192004"/>
                  <a:gd name="connsiteY7" fmla="*/ 1044432 h 1044432"/>
                  <a:gd name="connsiteX8" fmla="*/ 0 w 1192004"/>
                  <a:gd name="connsiteY8" fmla="*/ 522216 h 1044432"/>
                  <a:gd name="connsiteX9" fmla="*/ 522216 w 1192004"/>
                  <a:gd name="connsiteY9" fmla="*/ 0 h 104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92004" h="1044432">
                    <a:moveTo>
                      <a:pt x="522216" y="0"/>
                    </a:moveTo>
                    <a:cubicBezTo>
                      <a:pt x="774576" y="0"/>
                      <a:pt x="985128" y="179006"/>
                      <a:pt x="1033823" y="416971"/>
                    </a:cubicBezTo>
                    <a:lnTo>
                      <a:pt x="1034281" y="421517"/>
                    </a:lnTo>
                    <a:lnTo>
                      <a:pt x="1192004" y="514926"/>
                    </a:lnTo>
                    <a:lnTo>
                      <a:pt x="1192004" y="536032"/>
                    </a:lnTo>
                    <a:lnTo>
                      <a:pt x="1034074" y="624963"/>
                    </a:lnTo>
                    <a:lnTo>
                      <a:pt x="1033823" y="627461"/>
                    </a:lnTo>
                    <a:cubicBezTo>
                      <a:pt x="985128" y="865426"/>
                      <a:pt x="774576" y="1044432"/>
                      <a:pt x="522216" y="1044432"/>
                    </a:cubicBezTo>
                    <a:cubicBezTo>
                      <a:pt x="233804" y="1044432"/>
                      <a:pt x="0" y="810628"/>
                      <a:pt x="0" y="522216"/>
                    </a:cubicBezTo>
                    <a:cubicBezTo>
                      <a:pt x="0" y="233804"/>
                      <a:pt x="233804" y="0"/>
                      <a:pt x="52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61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69" name="그룹 68">
              <a:extLst>
                <a:ext uri="{FF2B5EF4-FFF2-40B4-BE49-F238E27FC236}">
                  <a16:creationId xmlns:a16="http://schemas.microsoft.com/office/drawing/2014/main" id="{5609B638-A0EF-414B-8000-76E164EDE4F5}"/>
                </a:ext>
              </a:extLst>
            </p:cNvPr>
            <p:cNvGrpSpPr/>
            <p:nvPr/>
          </p:nvGrpSpPr>
          <p:grpSpPr>
            <a:xfrm>
              <a:off x="605007" y="2123814"/>
              <a:ext cx="803654" cy="730643"/>
              <a:chOff x="651751" y="2240593"/>
              <a:chExt cx="1275981" cy="1160058"/>
            </a:xfrm>
          </p:grpSpPr>
          <p:grpSp>
            <p:nvGrpSpPr>
              <p:cNvPr id="70" name="그룹 69">
                <a:extLst>
                  <a:ext uri="{FF2B5EF4-FFF2-40B4-BE49-F238E27FC236}">
                    <a16:creationId xmlns:a16="http://schemas.microsoft.com/office/drawing/2014/main" id="{3A53A2E6-B441-40D1-904D-0AE9EA2A201F}"/>
                  </a:ext>
                </a:extLst>
              </p:cNvPr>
              <p:cNvGrpSpPr/>
              <p:nvPr/>
            </p:nvGrpSpPr>
            <p:grpSpPr>
              <a:xfrm>
                <a:off x="651751" y="2240593"/>
                <a:ext cx="1170998" cy="1160058"/>
                <a:chOff x="1120969" y="2164257"/>
                <a:chExt cx="1170998" cy="1160058"/>
              </a:xfrm>
            </p:grpSpPr>
            <p:sp>
              <p:nvSpPr>
                <p:cNvPr id="72" name="자유형: 도형 71">
                  <a:extLst>
                    <a:ext uri="{FF2B5EF4-FFF2-40B4-BE49-F238E27FC236}">
                      <a16:creationId xmlns:a16="http://schemas.microsoft.com/office/drawing/2014/main" id="{57BF3DAE-CB9A-4B26-83C1-CA0185211E45}"/>
                    </a:ext>
                  </a:extLst>
                </p:cNvPr>
                <p:cNvSpPr/>
                <p:nvPr/>
              </p:nvSpPr>
              <p:spPr>
                <a:xfrm>
                  <a:off x="1361486" y="2171576"/>
                  <a:ext cx="930481" cy="1152739"/>
                </a:xfrm>
                <a:custGeom>
                  <a:avLst/>
                  <a:gdLst>
                    <a:gd name="connsiteX0" fmla="*/ 0 w 930481"/>
                    <a:gd name="connsiteY0" fmla="*/ 1030318 h 1152739"/>
                    <a:gd name="connsiteX1" fmla="*/ 381077 w 930481"/>
                    <a:gd name="connsiteY1" fmla="*/ 1152051 h 1152739"/>
                    <a:gd name="connsiteX2" fmla="*/ 929757 w 930481"/>
                    <a:gd name="connsiteY2" fmla="*/ 548680 h 1152739"/>
                    <a:gd name="connsiteX3" fmla="*/ 388134 w 930481"/>
                    <a:gd name="connsiteY3" fmla="*/ 0 h 115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0481" h="1152739">
                      <a:moveTo>
                        <a:pt x="0" y="1030318"/>
                      </a:moveTo>
                      <a:cubicBezTo>
                        <a:pt x="104090" y="1111474"/>
                        <a:pt x="238173" y="1159108"/>
                        <a:pt x="381077" y="1152051"/>
                      </a:cubicBezTo>
                      <a:cubicBezTo>
                        <a:pt x="698641" y="1137937"/>
                        <a:pt x="945635" y="868008"/>
                        <a:pt x="929757" y="548680"/>
                      </a:cubicBezTo>
                      <a:cubicBezTo>
                        <a:pt x="917407" y="250523"/>
                        <a:pt x="679234" y="15878"/>
                        <a:pt x="388134" y="0"/>
                      </a:cubicBezTo>
                    </a:path>
                  </a:pathLst>
                </a:custGeom>
                <a:noFill/>
                <a:ln w="7046" cap="rnd">
                  <a:solidFill>
                    <a:srgbClr val="14688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73" name="자유형: 도형 72">
                  <a:extLst>
                    <a:ext uri="{FF2B5EF4-FFF2-40B4-BE49-F238E27FC236}">
                      <a16:creationId xmlns:a16="http://schemas.microsoft.com/office/drawing/2014/main" id="{BAA929FC-6566-4F75-9DE4-18645F9FD7BF}"/>
                    </a:ext>
                  </a:extLst>
                </p:cNvPr>
                <p:cNvSpPr/>
                <p:nvPr/>
              </p:nvSpPr>
              <p:spPr>
                <a:xfrm>
                  <a:off x="1120969" y="2164257"/>
                  <a:ext cx="587624" cy="1001891"/>
                </a:xfrm>
                <a:custGeom>
                  <a:avLst/>
                  <a:gdLst>
                    <a:gd name="connsiteX0" fmla="*/ 547496 w 587624"/>
                    <a:gd name="connsiteY0" fmla="*/ 263 h 1001891"/>
                    <a:gd name="connsiteX1" fmla="*/ 580 w 587624"/>
                    <a:gd name="connsiteY1" fmla="*/ 603634 h 1001891"/>
                    <a:gd name="connsiteX2" fmla="*/ 169947 w 587624"/>
                    <a:gd name="connsiteY2" fmla="*/ 984711 h 1001891"/>
                    <a:gd name="connsiteX3" fmla="*/ 212289 w 587624"/>
                    <a:gd name="connsiteY3" fmla="*/ 998825 h 1001891"/>
                    <a:gd name="connsiteX4" fmla="*/ 229932 w 587624"/>
                    <a:gd name="connsiteY4" fmla="*/ 954719 h 1001891"/>
                    <a:gd name="connsiteX5" fmla="*/ 214053 w 587624"/>
                    <a:gd name="connsiteY5" fmla="*/ 938841 h 1001891"/>
                    <a:gd name="connsiteX6" fmla="*/ 111727 w 587624"/>
                    <a:gd name="connsiteY6" fmla="*/ 780059 h 1001891"/>
                    <a:gd name="connsiteX7" fmla="*/ 395771 w 587624"/>
                    <a:gd name="connsiteY7" fmla="*/ 99061 h 1001891"/>
                    <a:gd name="connsiteX8" fmla="*/ 552788 w 587624"/>
                    <a:gd name="connsiteY8" fmla="*/ 62011 h 1001891"/>
                    <a:gd name="connsiteX9" fmla="*/ 586309 w 587624"/>
                    <a:gd name="connsiteY9" fmla="*/ 23198 h 1001891"/>
                    <a:gd name="connsiteX10" fmla="*/ 547496 w 587624"/>
                    <a:gd name="connsiteY10" fmla="*/ 263 h 100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7624" h="1001891">
                      <a:moveTo>
                        <a:pt x="547496" y="263"/>
                      </a:moveTo>
                      <a:cubicBezTo>
                        <a:pt x="231696" y="16141"/>
                        <a:pt x="-13534" y="286070"/>
                        <a:pt x="580" y="603634"/>
                      </a:cubicBezTo>
                      <a:cubicBezTo>
                        <a:pt x="7637" y="753595"/>
                        <a:pt x="71150" y="887678"/>
                        <a:pt x="169947" y="984711"/>
                      </a:cubicBezTo>
                      <a:cubicBezTo>
                        <a:pt x="184061" y="1000589"/>
                        <a:pt x="196411" y="1005882"/>
                        <a:pt x="212289" y="998825"/>
                      </a:cubicBezTo>
                      <a:cubicBezTo>
                        <a:pt x="229932" y="991768"/>
                        <a:pt x="238753" y="972361"/>
                        <a:pt x="229932" y="954719"/>
                      </a:cubicBezTo>
                      <a:cubicBezTo>
                        <a:pt x="226403" y="949426"/>
                        <a:pt x="221110" y="944133"/>
                        <a:pt x="214053" y="938841"/>
                      </a:cubicBezTo>
                      <a:cubicBezTo>
                        <a:pt x="171712" y="894735"/>
                        <a:pt x="136427" y="841807"/>
                        <a:pt x="111727" y="780059"/>
                      </a:cubicBezTo>
                      <a:cubicBezTo>
                        <a:pt x="2344" y="513658"/>
                        <a:pt x="129370" y="208444"/>
                        <a:pt x="395771" y="99061"/>
                      </a:cubicBezTo>
                      <a:cubicBezTo>
                        <a:pt x="446934" y="77890"/>
                        <a:pt x="499861" y="65540"/>
                        <a:pt x="552788" y="62011"/>
                      </a:cubicBezTo>
                      <a:cubicBezTo>
                        <a:pt x="581016" y="62011"/>
                        <a:pt x="591602" y="44369"/>
                        <a:pt x="586309" y="23198"/>
                      </a:cubicBezTo>
                      <a:cubicBezTo>
                        <a:pt x="586309" y="5556"/>
                        <a:pt x="570431" y="-1501"/>
                        <a:pt x="547496" y="263"/>
                      </a:cubicBezTo>
                      <a:close/>
                    </a:path>
                  </a:pathLst>
                </a:custGeom>
                <a:solidFill>
                  <a:srgbClr val="146889"/>
                </a:solidFill>
                <a:ln w="176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9A4F90D1-94E6-4E7B-BF29-D73CF9A5E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19276" t="18831" r="19103" b="26339"/>
              <a:stretch>
                <a:fillRect/>
              </a:stretch>
            </p:blipFill>
            <p:spPr>
              <a:xfrm>
                <a:off x="717460" y="2302715"/>
                <a:ext cx="1210272" cy="1044432"/>
              </a:xfrm>
              <a:custGeom>
                <a:avLst/>
                <a:gdLst>
                  <a:gd name="connsiteX0" fmla="*/ 522216 w 1210272"/>
                  <a:gd name="connsiteY0" fmla="*/ 0 h 1044432"/>
                  <a:gd name="connsiteX1" fmla="*/ 1033823 w 1210272"/>
                  <a:gd name="connsiteY1" fmla="*/ 416971 h 1044432"/>
                  <a:gd name="connsiteX2" fmla="*/ 1034281 w 1210272"/>
                  <a:gd name="connsiteY2" fmla="*/ 421517 h 1044432"/>
                  <a:gd name="connsiteX3" fmla="*/ 1210272 w 1210272"/>
                  <a:gd name="connsiteY3" fmla="*/ 525745 h 1044432"/>
                  <a:gd name="connsiteX4" fmla="*/ 1034074 w 1210272"/>
                  <a:gd name="connsiteY4" fmla="*/ 624963 h 1044432"/>
                  <a:gd name="connsiteX5" fmla="*/ 1033823 w 1210272"/>
                  <a:gd name="connsiteY5" fmla="*/ 627461 h 1044432"/>
                  <a:gd name="connsiteX6" fmla="*/ 522216 w 1210272"/>
                  <a:gd name="connsiteY6" fmla="*/ 1044432 h 1044432"/>
                  <a:gd name="connsiteX7" fmla="*/ 0 w 1210272"/>
                  <a:gd name="connsiteY7" fmla="*/ 522216 h 1044432"/>
                  <a:gd name="connsiteX8" fmla="*/ 522216 w 1210272"/>
                  <a:gd name="connsiteY8" fmla="*/ 0 h 104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0272" h="1044432">
                    <a:moveTo>
                      <a:pt x="522216" y="0"/>
                    </a:moveTo>
                    <a:cubicBezTo>
                      <a:pt x="774576" y="0"/>
                      <a:pt x="985128" y="179006"/>
                      <a:pt x="1033823" y="416971"/>
                    </a:cubicBezTo>
                    <a:lnTo>
                      <a:pt x="1034281" y="421517"/>
                    </a:lnTo>
                    <a:lnTo>
                      <a:pt x="1210272" y="525745"/>
                    </a:lnTo>
                    <a:lnTo>
                      <a:pt x="1034074" y="624963"/>
                    </a:lnTo>
                    <a:lnTo>
                      <a:pt x="1033823" y="627461"/>
                    </a:lnTo>
                    <a:cubicBezTo>
                      <a:pt x="985128" y="865426"/>
                      <a:pt x="774576" y="1044432"/>
                      <a:pt x="522216" y="1044432"/>
                    </a:cubicBezTo>
                    <a:cubicBezTo>
                      <a:pt x="233804" y="1044432"/>
                      <a:pt x="0" y="810628"/>
                      <a:pt x="0" y="522216"/>
                    </a:cubicBezTo>
                    <a:cubicBezTo>
                      <a:pt x="0" y="233804"/>
                      <a:pt x="233804" y="0"/>
                      <a:pt x="52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61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4EC01F44-4F37-41A5-A456-775864932014}"/>
              </a:ext>
            </a:extLst>
          </p:cNvPr>
          <p:cNvGrpSpPr/>
          <p:nvPr/>
        </p:nvGrpSpPr>
        <p:grpSpPr>
          <a:xfrm>
            <a:off x="6876256" y="3501558"/>
            <a:ext cx="1269194" cy="1207799"/>
            <a:chOff x="7255699" y="3372174"/>
            <a:chExt cx="2015129" cy="1917650"/>
          </a:xfrm>
        </p:grpSpPr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DFE8C460-2BA8-4AD4-B966-251C8220CA9F}"/>
                </a:ext>
              </a:extLst>
            </p:cNvPr>
            <p:cNvGrpSpPr/>
            <p:nvPr/>
          </p:nvGrpSpPr>
          <p:grpSpPr>
            <a:xfrm>
              <a:off x="7637640" y="3372174"/>
              <a:ext cx="1241875" cy="1242957"/>
              <a:chOff x="7513654" y="3347903"/>
              <a:chExt cx="1535050" cy="1536388"/>
            </a:xfrm>
          </p:grpSpPr>
          <p:grpSp>
            <p:nvGrpSpPr>
              <p:cNvPr id="109" name="그룹 108">
                <a:extLst>
                  <a:ext uri="{FF2B5EF4-FFF2-40B4-BE49-F238E27FC236}">
                    <a16:creationId xmlns:a16="http://schemas.microsoft.com/office/drawing/2014/main" id="{43631731-3B46-49A3-98D3-3A69BCD7E783}"/>
                  </a:ext>
                </a:extLst>
              </p:cNvPr>
              <p:cNvGrpSpPr/>
              <p:nvPr/>
            </p:nvGrpSpPr>
            <p:grpSpPr>
              <a:xfrm>
                <a:off x="7513654" y="3347903"/>
                <a:ext cx="1535050" cy="1536388"/>
                <a:chOff x="6803808" y="3654859"/>
                <a:chExt cx="1715589" cy="1717085"/>
              </a:xfrm>
            </p:grpSpPr>
            <p:grpSp>
              <p:nvGrpSpPr>
                <p:cNvPr id="111" name="그룹 110">
                  <a:extLst>
                    <a:ext uri="{FF2B5EF4-FFF2-40B4-BE49-F238E27FC236}">
                      <a16:creationId xmlns:a16="http://schemas.microsoft.com/office/drawing/2014/main" id="{CC51162F-300B-47E8-BB07-0964EB650F94}"/>
                    </a:ext>
                  </a:extLst>
                </p:cNvPr>
                <p:cNvGrpSpPr/>
                <p:nvPr/>
              </p:nvGrpSpPr>
              <p:grpSpPr>
                <a:xfrm>
                  <a:off x="6868216" y="3723914"/>
                  <a:ext cx="1568601" cy="1568601"/>
                  <a:chOff x="6636449" y="3625863"/>
                  <a:chExt cx="2036295" cy="2036295"/>
                </a:xfrm>
              </p:grpSpPr>
              <p:sp>
                <p:nvSpPr>
                  <p:cNvPr id="113" name="타원 112">
                    <a:extLst>
                      <a:ext uri="{FF2B5EF4-FFF2-40B4-BE49-F238E27FC236}">
                        <a16:creationId xmlns:a16="http://schemas.microsoft.com/office/drawing/2014/main" id="{19F1BD35-90D2-438E-815F-037F29929FED}"/>
                      </a:ext>
                    </a:extLst>
                  </p:cNvPr>
                  <p:cNvSpPr/>
                  <p:nvPr/>
                </p:nvSpPr>
                <p:spPr>
                  <a:xfrm rot="1800000">
                    <a:off x="6636449" y="3625863"/>
                    <a:ext cx="2036295" cy="2036295"/>
                  </a:xfrm>
                  <a:prstGeom prst="ellipse">
                    <a:avLst/>
                  </a:prstGeom>
                  <a:gradFill>
                    <a:gsLst>
                      <a:gs pos="0">
                        <a:srgbClr val="273B66"/>
                      </a:gs>
                      <a:gs pos="38000">
                        <a:srgbClr val="4E75BA"/>
                      </a:gs>
                      <a:gs pos="68000">
                        <a:srgbClr val="18322F"/>
                      </a:gs>
                      <a:gs pos="100000">
                        <a:srgbClr val="18322F"/>
                      </a:gs>
                    </a:gsLst>
                    <a:lin ang="81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14" name="타원 113">
                    <a:extLst>
                      <a:ext uri="{FF2B5EF4-FFF2-40B4-BE49-F238E27FC236}">
                        <a16:creationId xmlns:a16="http://schemas.microsoft.com/office/drawing/2014/main" id="{3437C68B-1FA7-44BB-BC15-C5B69A188781}"/>
                      </a:ext>
                    </a:extLst>
                  </p:cNvPr>
                  <p:cNvSpPr/>
                  <p:nvPr/>
                </p:nvSpPr>
                <p:spPr>
                  <a:xfrm>
                    <a:off x="6762438" y="3750919"/>
                    <a:ext cx="1764064" cy="1764064"/>
                  </a:xfrm>
                  <a:prstGeom prst="ellipse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bg1">
                        <a:lumMod val="85000"/>
                        <a:alpha val="58000"/>
                      </a:schemeClr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pic>
              <p:nvPicPr>
                <p:cNvPr id="112" name="그림 111">
                  <a:extLst>
                    <a:ext uri="{FF2B5EF4-FFF2-40B4-BE49-F238E27FC236}">
                      <a16:creationId xmlns:a16="http://schemas.microsoft.com/office/drawing/2014/main" id="{A405B408-842A-48C6-964E-C50063829F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803808" y="3654859"/>
                  <a:ext cx="1715589" cy="1717085"/>
                </a:xfrm>
                <a:prstGeom prst="rect">
                  <a:avLst/>
                </a:prstGeom>
              </p:spPr>
            </p:pic>
          </p:grpSp>
          <p:pic>
            <p:nvPicPr>
              <p:cNvPr id="110" name="그림 109">
                <a:extLst>
                  <a:ext uri="{FF2B5EF4-FFF2-40B4-BE49-F238E27FC236}">
                    <a16:creationId xmlns:a16="http://schemas.microsoft.com/office/drawing/2014/main" id="{E90D25FB-74A3-401F-B446-CE8748D77A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8111" t="9959" r="15208" b="8170"/>
              <a:stretch/>
            </p:blipFill>
            <p:spPr>
              <a:xfrm>
                <a:off x="7778212" y="3798365"/>
                <a:ext cx="944465" cy="602218"/>
              </a:xfrm>
              <a:prstGeom prst="rect">
                <a:avLst/>
              </a:prstGeom>
            </p:spPr>
          </p:pic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104B3B1-4CC5-4EE4-8847-CDE99BE9550D}"/>
                </a:ext>
              </a:extLst>
            </p:cNvPr>
            <p:cNvSpPr txBox="1"/>
            <p:nvPr/>
          </p:nvSpPr>
          <p:spPr>
            <a:xfrm>
              <a:off x="7255699" y="4605695"/>
              <a:ext cx="2015129" cy="684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8335" algn="ctr" defTabSz="557213">
                <a:defRPr/>
              </a:pPr>
              <a:r>
                <a:rPr lang="en-US" altLang="ko-KR" sz="1100" b="1" dirty="0">
                  <a:ln>
                    <a:solidFill>
                      <a:srgbClr val="18322F">
                        <a:alpha val="30000"/>
                      </a:srgbClr>
                    </a:solidFill>
                  </a:ln>
                  <a:solidFill>
                    <a:srgbClr val="18322F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KoPubWorldDotum Bold" pitchFamily="2" charset="-127"/>
                </a:rPr>
                <a:t>Enhanced Economics</a:t>
              </a:r>
            </a:p>
          </p:txBody>
        </p:sp>
      </p:grpSp>
      <p:sp>
        <p:nvSpPr>
          <p:cNvPr id="74" name="Text Box 153">
            <a:extLst>
              <a:ext uri="{FF2B5EF4-FFF2-40B4-BE49-F238E27FC236}">
                <a16:creationId xmlns:a16="http://schemas.microsoft.com/office/drawing/2014/main" id="{6B305D0E-45B9-4F9D-B7C0-073696A07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672" y="4028125"/>
            <a:ext cx="741371" cy="12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 sz="825" kern="0" spc="-75" dirty="0">
              <a:ln>
                <a:solidFill>
                  <a:srgbClr val="3266A0">
                    <a:alpha val="0"/>
                  </a:srgbClr>
                </a:solidFill>
              </a:ln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KoPub돋움체 Medium" panose="02020603020101020101" pitchFamily="18" charset="-127"/>
              <a:cs typeface="Arial" panose="020B0604020202020204" pitchFamily="34" charset="0"/>
            </a:endParaRPr>
          </a:p>
        </p:txBody>
      </p:sp>
      <p:grpSp>
        <p:nvGrpSpPr>
          <p:cNvPr id="116" name="그룹 115">
            <a:extLst>
              <a:ext uri="{FF2B5EF4-FFF2-40B4-BE49-F238E27FC236}">
                <a16:creationId xmlns:a16="http://schemas.microsoft.com/office/drawing/2014/main" id="{0E350E77-F0E7-4B20-8015-A9036B5BB47B}"/>
              </a:ext>
            </a:extLst>
          </p:cNvPr>
          <p:cNvGrpSpPr/>
          <p:nvPr/>
        </p:nvGrpSpPr>
        <p:grpSpPr>
          <a:xfrm>
            <a:off x="1825179" y="3441571"/>
            <a:ext cx="737533" cy="730643"/>
            <a:chOff x="1120969" y="2164257"/>
            <a:chExt cx="1170998" cy="1160058"/>
          </a:xfrm>
        </p:grpSpPr>
        <p:sp>
          <p:nvSpPr>
            <p:cNvPr id="117" name="자유형: 도형 116">
              <a:extLst>
                <a:ext uri="{FF2B5EF4-FFF2-40B4-BE49-F238E27FC236}">
                  <a16:creationId xmlns:a16="http://schemas.microsoft.com/office/drawing/2014/main" id="{18C5C3EA-3269-40B7-8434-1A2D2130D8D0}"/>
                </a:ext>
              </a:extLst>
            </p:cNvPr>
            <p:cNvSpPr/>
            <p:nvPr/>
          </p:nvSpPr>
          <p:spPr>
            <a:xfrm>
              <a:off x="1361486" y="2171576"/>
              <a:ext cx="930481" cy="1152739"/>
            </a:xfrm>
            <a:custGeom>
              <a:avLst/>
              <a:gdLst>
                <a:gd name="connsiteX0" fmla="*/ 0 w 930481"/>
                <a:gd name="connsiteY0" fmla="*/ 1030318 h 1152739"/>
                <a:gd name="connsiteX1" fmla="*/ 381077 w 930481"/>
                <a:gd name="connsiteY1" fmla="*/ 1152051 h 1152739"/>
                <a:gd name="connsiteX2" fmla="*/ 929757 w 930481"/>
                <a:gd name="connsiteY2" fmla="*/ 548680 h 1152739"/>
                <a:gd name="connsiteX3" fmla="*/ 388134 w 930481"/>
                <a:gd name="connsiteY3" fmla="*/ 0 h 115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481" h="1152739">
                  <a:moveTo>
                    <a:pt x="0" y="1030318"/>
                  </a:moveTo>
                  <a:cubicBezTo>
                    <a:pt x="104090" y="1111474"/>
                    <a:pt x="238173" y="1159108"/>
                    <a:pt x="381077" y="1152051"/>
                  </a:cubicBezTo>
                  <a:cubicBezTo>
                    <a:pt x="698641" y="1137937"/>
                    <a:pt x="945635" y="868008"/>
                    <a:pt x="929757" y="548680"/>
                  </a:cubicBezTo>
                  <a:cubicBezTo>
                    <a:pt x="917407" y="250523"/>
                    <a:pt x="679234" y="15878"/>
                    <a:pt x="388134" y="0"/>
                  </a:cubicBezTo>
                </a:path>
              </a:pathLst>
            </a:custGeom>
            <a:noFill/>
            <a:ln w="7046" cap="rnd">
              <a:solidFill>
                <a:srgbClr val="273B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8" name="자유형: 도형 117">
              <a:extLst>
                <a:ext uri="{FF2B5EF4-FFF2-40B4-BE49-F238E27FC236}">
                  <a16:creationId xmlns:a16="http://schemas.microsoft.com/office/drawing/2014/main" id="{4F3C1C1C-5A57-4379-BD6A-3C21F7FBDF6E}"/>
                </a:ext>
              </a:extLst>
            </p:cNvPr>
            <p:cNvSpPr/>
            <p:nvPr/>
          </p:nvSpPr>
          <p:spPr>
            <a:xfrm>
              <a:off x="1120969" y="2164257"/>
              <a:ext cx="587624" cy="1001891"/>
            </a:xfrm>
            <a:custGeom>
              <a:avLst/>
              <a:gdLst>
                <a:gd name="connsiteX0" fmla="*/ 547496 w 587624"/>
                <a:gd name="connsiteY0" fmla="*/ 263 h 1001891"/>
                <a:gd name="connsiteX1" fmla="*/ 580 w 587624"/>
                <a:gd name="connsiteY1" fmla="*/ 603634 h 1001891"/>
                <a:gd name="connsiteX2" fmla="*/ 169947 w 587624"/>
                <a:gd name="connsiteY2" fmla="*/ 984711 h 1001891"/>
                <a:gd name="connsiteX3" fmla="*/ 212289 w 587624"/>
                <a:gd name="connsiteY3" fmla="*/ 998825 h 1001891"/>
                <a:gd name="connsiteX4" fmla="*/ 229932 w 587624"/>
                <a:gd name="connsiteY4" fmla="*/ 954719 h 1001891"/>
                <a:gd name="connsiteX5" fmla="*/ 214053 w 587624"/>
                <a:gd name="connsiteY5" fmla="*/ 938841 h 1001891"/>
                <a:gd name="connsiteX6" fmla="*/ 111727 w 587624"/>
                <a:gd name="connsiteY6" fmla="*/ 780059 h 1001891"/>
                <a:gd name="connsiteX7" fmla="*/ 395771 w 587624"/>
                <a:gd name="connsiteY7" fmla="*/ 99061 h 1001891"/>
                <a:gd name="connsiteX8" fmla="*/ 552788 w 587624"/>
                <a:gd name="connsiteY8" fmla="*/ 62011 h 1001891"/>
                <a:gd name="connsiteX9" fmla="*/ 586309 w 587624"/>
                <a:gd name="connsiteY9" fmla="*/ 23198 h 1001891"/>
                <a:gd name="connsiteX10" fmla="*/ 547496 w 587624"/>
                <a:gd name="connsiteY10" fmla="*/ 263 h 100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624" h="1001891">
                  <a:moveTo>
                    <a:pt x="547496" y="263"/>
                  </a:moveTo>
                  <a:cubicBezTo>
                    <a:pt x="231696" y="16141"/>
                    <a:pt x="-13534" y="286070"/>
                    <a:pt x="580" y="603634"/>
                  </a:cubicBezTo>
                  <a:cubicBezTo>
                    <a:pt x="7637" y="753595"/>
                    <a:pt x="71150" y="887678"/>
                    <a:pt x="169947" y="984711"/>
                  </a:cubicBezTo>
                  <a:cubicBezTo>
                    <a:pt x="184061" y="1000589"/>
                    <a:pt x="196411" y="1005882"/>
                    <a:pt x="212289" y="998825"/>
                  </a:cubicBezTo>
                  <a:cubicBezTo>
                    <a:pt x="229932" y="991768"/>
                    <a:pt x="238753" y="972361"/>
                    <a:pt x="229932" y="954719"/>
                  </a:cubicBezTo>
                  <a:cubicBezTo>
                    <a:pt x="226403" y="949426"/>
                    <a:pt x="221110" y="944133"/>
                    <a:pt x="214053" y="938841"/>
                  </a:cubicBezTo>
                  <a:cubicBezTo>
                    <a:pt x="171712" y="894735"/>
                    <a:pt x="136427" y="841807"/>
                    <a:pt x="111727" y="780059"/>
                  </a:cubicBezTo>
                  <a:cubicBezTo>
                    <a:pt x="2344" y="513658"/>
                    <a:pt x="129370" y="208444"/>
                    <a:pt x="395771" y="99061"/>
                  </a:cubicBezTo>
                  <a:cubicBezTo>
                    <a:pt x="446934" y="77890"/>
                    <a:pt x="499861" y="65540"/>
                    <a:pt x="552788" y="62011"/>
                  </a:cubicBezTo>
                  <a:cubicBezTo>
                    <a:pt x="581016" y="62011"/>
                    <a:pt x="591602" y="44369"/>
                    <a:pt x="586309" y="23198"/>
                  </a:cubicBezTo>
                  <a:cubicBezTo>
                    <a:pt x="586309" y="5556"/>
                    <a:pt x="570431" y="-1501"/>
                    <a:pt x="547496" y="263"/>
                  </a:cubicBezTo>
                  <a:close/>
                </a:path>
              </a:pathLst>
            </a:custGeom>
            <a:solidFill>
              <a:srgbClr val="273B66"/>
            </a:solidFill>
            <a:ln w="176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19" name="그룹 118">
            <a:extLst>
              <a:ext uri="{FF2B5EF4-FFF2-40B4-BE49-F238E27FC236}">
                <a16:creationId xmlns:a16="http://schemas.microsoft.com/office/drawing/2014/main" id="{2B0DED8C-EC52-46F8-A8E0-D38F54EC4FC3}"/>
              </a:ext>
            </a:extLst>
          </p:cNvPr>
          <p:cNvGrpSpPr/>
          <p:nvPr/>
        </p:nvGrpSpPr>
        <p:grpSpPr>
          <a:xfrm>
            <a:off x="827584" y="3436179"/>
            <a:ext cx="808187" cy="730643"/>
            <a:chOff x="1310722" y="3759251"/>
            <a:chExt cx="1077583" cy="974190"/>
          </a:xfrm>
        </p:grpSpPr>
        <p:grpSp>
          <p:nvGrpSpPr>
            <p:cNvPr id="120" name="그룹 119">
              <a:extLst>
                <a:ext uri="{FF2B5EF4-FFF2-40B4-BE49-F238E27FC236}">
                  <a16:creationId xmlns:a16="http://schemas.microsoft.com/office/drawing/2014/main" id="{EA1EB06B-4783-4904-894C-B78DC65DBF35}"/>
                </a:ext>
              </a:extLst>
            </p:cNvPr>
            <p:cNvGrpSpPr/>
            <p:nvPr/>
          </p:nvGrpSpPr>
          <p:grpSpPr>
            <a:xfrm>
              <a:off x="1310722" y="3759251"/>
              <a:ext cx="983377" cy="974190"/>
              <a:chOff x="1120969" y="2164257"/>
              <a:chExt cx="1170998" cy="1160058"/>
            </a:xfrm>
          </p:grpSpPr>
          <p:sp>
            <p:nvSpPr>
              <p:cNvPr id="125" name="자유형: 도형 124">
                <a:extLst>
                  <a:ext uri="{FF2B5EF4-FFF2-40B4-BE49-F238E27FC236}">
                    <a16:creationId xmlns:a16="http://schemas.microsoft.com/office/drawing/2014/main" id="{E468B4A6-705A-4634-9F8A-CA6C71AEF422}"/>
                  </a:ext>
                </a:extLst>
              </p:cNvPr>
              <p:cNvSpPr/>
              <p:nvPr/>
            </p:nvSpPr>
            <p:spPr>
              <a:xfrm>
                <a:off x="1361486" y="2171576"/>
                <a:ext cx="930481" cy="1152739"/>
              </a:xfrm>
              <a:custGeom>
                <a:avLst/>
                <a:gdLst>
                  <a:gd name="connsiteX0" fmla="*/ 0 w 930481"/>
                  <a:gd name="connsiteY0" fmla="*/ 1030318 h 1152739"/>
                  <a:gd name="connsiteX1" fmla="*/ 381077 w 930481"/>
                  <a:gd name="connsiteY1" fmla="*/ 1152051 h 1152739"/>
                  <a:gd name="connsiteX2" fmla="*/ 929757 w 930481"/>
                  <a:gd name="connsiteY2" fmla="*/ 548680 h 1152739"/>
                  <a:gd name="connsiteX3" fmla="*/ 388134 w 930481"/>
                  <a:gd name="connsiteY3" fmla="*/ 0 h 1152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0481" h="1152739">
                    <a:moveTo>
                      <a:pt x="0" y="1030318"/>
                    </a:moveTo>
                    <a:cubicBezTo>
                      <a:pt x="104090" y="1111474"/>
                      <a:pt x="238173" y="1159108"/>
                      <a:pt x="381077" y="1152051"/>
                    </a:cubicBezTo>
                    <a:cubicBezTo>
                      <a:pt x="698641" y="1137937"/>
                      <a:pt x="945635" y="868008"/>
                      <a:pt x="929757" y="548680"/>
                    </a:cubicBezTo>
                    <a:cubicBezTo>
                      <a:pt x="917407" y="250523"/>
                      <a:pt x="679234" y="15878"/>
                      <a:pt x="388134" y="0"/>
                    </a:cubicBezTo>
                  </a:path>
                </a:pathLst>
              </a:custGeom>
              <a:noFill/>
              <a:ln w="7046" cap="rnd">
                <a:solidFill>
                  <a:srgbClr val="273B6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26" name="자유형: 도형 125">
                <a:extLst>
                  <a:ext uri="{FF2B5EF4-FFF2-40B4-BE49-F238E27FC236}">
                    <a16:creationId xmlns:a16="http://schemas.microsoft.com/office/drawing/2014/main" id="{388B61CD-ABFB-4C86-9430-CEE5D1BDC073}"/>
                  </a:ext>
                </a:extLst>
              </p:cNvPr>
              <p:cNvSpPr/>
              <p:nvPr/>
            </p:nvSpPr>
            <p:spPr>
              <a:xfrm>
                <a:off x="1120969" y="2164257"/>
                <a:ext cx="587624" cy="1001891"/>
              </a:xfrm>
              <a:custGeom>
                <a:avLst/>
                <a:gdLst>
                  <a:gd name="connsiteX0" fmla="*/ 547496 w 587624"/>
                  <a:gd name="connsiteY0" fmla="*/ 263 h 1001891"/>
                  <a:gd name="connsiteX1" fmla="*/ 580 w 587624"/>
                  <a:gd name="connsiteY1" fmla="*/ 603634 h 1001891"/>
                  <a:gd name="connsiteX2" fmla="*/ 169947 w 587624"/>
                  <a:gd name="connsiteY2" fmla="*/ 984711 h 1001891"/>
                  <a:gd name="connsiteX3" fmla="*/ 212289 w 587624"/>
                  <a:gd name="connsiteY3" fmla="*/ 998825 h 1001891"/>
                  <a:gd name="connsiteX4" fmla="*/ 229932 w 587624"/>
                  <a:gd name="connsiteY4" fmla="*/ 954719 h 1001891"/>
                  <a:gd name="connsiteX5" fmla="*/ 214053 w 587624"/>
                  <a:gd name="connsiteY5" fmla="*/ 938841 h 1001891"/>
                  <a:gd name="connsiteX6" fmla="*/ 111727 w 587624"/>
                  <a:gd name="connsiteY6" fmla="*/ 780059 h 1001891"/>
                  <a:gd name="connsiteX7" fmla="*/ 395771 w 587624"/>
                  <a:gd name="connsiteY7" fmla="*/ 99061 h 1001891"/>
                  <a:gd name="connsiteX8" fmla="*/ 552788 w 587624"/>
                  <a:gd name="connsiteY8" fmla="*/ 62011 h 1001891"/>
                  <a:gd name="connsiteX9" fmla="*/ 586309 w 587624"/>
                  <a:gd name="connsiteY9" fmla="*/ 23198 h 1001891"/>
                  <a:gd name="connsiteX10" fmla="*/ 547496 w 587624"/>
                  <a:gd name="connsiteY10" fmla="*/ 263 h 1001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7624" h="1001891">
                    <a:moveTo>
                      <a:pt x="547496" y="263"/>
                    </a:moveTo>
                    <a:cubicBezTo>
                      <a:pt x="231696" y="16141"/>
                      <a:pt x="-13534" y="286070"/>
                      <a:pt x="580" y="603634"/>
                    </a:cubicBezTo>
                    <a:cubicBezTo>
                      <a:pt x="7637" y="753595"/>
                      <a:pt x="71150" y="887678"/>
                      <a:pt x="169947" y="984711"/>
                    </a:cubicBezTo>
                    <a:cubicBezTo>
                      <a:pt x="184061" y="1000589"/>
                      <a:pt x="196411" y="1005882"/>
                      <a:pt x="212289" y="998825"/>
                    </a:cubicBezTo>
                    <a:cubicBezTo>
                      <a:pt x="229932" y="991768"/>
                      <a:pt x="238753" y="972361"/>
                      <a:pt x="229932" y="954719"/>
                    </a:cubicBezTo>
                    <a:cubicBezTo>
                      <a:pt x="226403" y="949426"/>
                      <a:pt x="221110" y="944133"/>
                      <a:pt x="214053" y="938841"/>
                    </a:cubicBezTo>
                    <a:cubicBezTo>
                      <a:pt x="171712" y="894735"/>
                      <a:pt x="136427" y="841807"/>
                      <a:pt x="111727" y="780059"/>
                    </a:cubicBezTo>
                    <a:cubicBezTo>
                      <a:pt x="2344" y="513658"/>
                      <a:pt x="129370" y="208444"/>
                      <a:pt x="395771" y="99061"/>
                    </a:cubicBezTo>
                    <a:cubicBezTo>
                      <a:pt x="446934" y="77890"/>
                      <a:pt x="499861" y="65540"/>
                      <a:pt x="552788" y="62011"/>
                    </a:cubicBezTo>
                    <a:cubicBezTo>
                      <a:pt x="581016" y="62011"/>
                      <a:pt x="591602" y="44369"/>
                      <a:pt x="586309" y="23198"/>
                    </a:cubicBezTo>
                    <a:cubicBezTo>
                      <a:pt x="586309" y="5556"/>
                      <a:pt x="570431" y="-1501"/>
                      <a:pt x="547496" y="263"/>
                    </a:cubicBezTo>
                    <a:close/>
                  </a:path>
                </a:pathLst>
              </a:custGeom>
              <a:solidFill>
                <a:srgbClr val="273B66"/>
              </a:solidFill>
              <a:ln w="176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sp>
          <p:nvSpPr>
            <p:cNvPr id="121" name="자유형: 도형 120">
              <a:extLst>
                <a:ext uri="{FF2B5EF4-FFF2-40B4-BE49-F238E27FC236}">
                  <a16:creationId xmlns:a16="http://schemas.microsoft.com/office/drawing/2014/main" id="{FAE54F9C-CB22-49DE-8708-16A5E44E66AE}"/>
                </a:ext>
              </a:extLst>
            </p:cNvPr>
            <p:cNvSpPr/>
            <p:nvPr/>
          </p:nvSpPr>
          <p:spPr>
            <a:xfrm>
              <a:off x="1371947" y="3806846"/>
              <a:ext cx="1016358" cy="877090"/>
            </a:xfrm>
            <a:custGeom>
              <a:avLst/>
              <a:gdLst>
                <a:gd name="connsiteX0" fmla="*/ 522216 w 1210272"/>
                <a:gd name="connsiteY0" fmla="*/ 0 h 1044432"/>
                <a:gd name="connsiteX1" fmla="*/ 1033823 w 1210272"/>
                <a:gd name="connsiteY1" fmla="*/ 416971 h 1044432"/>
                <a:gd name="connsiteX2" fmla="*/ 1034281 w 1210272"/>
                <a:gd name="connsiteY2" fmla="*/ 421517 h 1044432"/>
                <a:gd name="connsiteX3" fmla="*/ 1210272 w 1210272"/>
                <a:gd name="connsiteY3" fmla="*/ 525745 h 1044432"/>
                <a:gd name="connsiteX4" fmla="*/ 1034074 w 1210272"/>
                <a:gd name="connsiteY4" fmla="*/ 624963 h 1044432"/>
                <a:gd name="connsiteX5" fmla="*/ 1033823 w 1210272"/>
                <a:gd name="connsiteY5" fmla="*/ 627461 h 1044432"/>
                <a:gd name="connsiteX6" fmla="*/ 522216 w 1210272"/>
                <a:gd name="connsiteY6" fmla="*/ 1044432 h 1044432"/>
                <a:gd name="connsiteX7" fmla="*/ 0 w 1210272"/>
                <a:gd name="connsiteY7" fmla="*/ 522216 h 1044432"/>
                <a:gd name="connsiteX8" fmla="*/ 522216 w 1210272"/>
                <a:gd name="connsiteY8" fmla="*/ 0 h 104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0272" h="1044432">
                  <a:moveTo>
                    <a:pt x="522216" y="0"/>
                  </a:moveTo>
                  <a:cubicBezTo>
                    <a:pt x="774576" y="0"/>
                    <a:pt x="985128" y="179006"/>
                    <a:pt x="1033823" y="416971"/>
                  </a:cubicBezTo>
                  <a:lnTo>
                    <a:pt x="1034281" y="421517"/>
                  </a:lnTo>
                  <a:lnTo>
                    <a:pt x="1210272" y="525745"/>
                  </a:lnTo>
                  <a:lnTo>
                    <a:pt x="1034074" y="624963"/>
                  </a:lnTo>
                  <a:lnTo>
                    <a:pt x="1033823" y="627461"/>
                  </a:lnTo>
                  <a:cubicBezTo>
                    <a:pt x="985128" y="865426"/>
                    <a:pt x="774576" y="1044432"/>
                    <a:pt x="522216" y="1044432"/>
                  </a:cubicBezTo>
                  <a:cubicBezTo>
                    <a:pt x="233804" y="1044432"/>
                    <a:pt x="0" y="810628"/>
                    <a:pt x="0" y="522216"/>
                  </a:cubicBezTo>
                  <a:cubicBezTo>
                    <a:pt x="0" y="233804"/>
                    <a:pt x="233804" y="0"/>
                    <a:pt x="522216" y="0"/>
                  </a:cubicBezTo>
                  <a:close/>
                </a:path>
              </a:pathLst>
            </a:custGeom>
            <a:solidFill>
              <a:srgbClr val="FFFFFF"/>
            </a:solidFill>
            <a:ln w="17615" cap="flat">
              <a:noFill/>
              <a:prstDash val="solid"/>
              <a:miter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grpSp>
          <p:nvGrpSpPr>
            <p:cNvPr id="122" name="그룹 121">
              <a:extLst>
                <a:ext uri="{FF2B5EF4-FFF2-40B4-BE49-F238E27FC236}">
                  <a16:creationId xmlns:a16="http://schemas.microsoft.com/office/drawing/2014/main" id="{CE3F19B3-AF9E-441E-8FE8-C88B531CF824}"/>
                </a:ext>
              </a:extLst>
            </p:cNvPr>
            <p:cNvGrpSpPr/>
            <p:nvPr/>
          </p:nvGrpSpPr>
          <p:grpSpPr>
            <a:xfrm>
              <a:off x="1420088" y="3907702"/>
              <a:ext cx="780247" cy="663251"/>
              <a:chOff x="927991" y="3567635"/>
              <a:chExt cx="721164" cy="613030"/>
            </a:xfrm>
          </p:grpSpPr>
          <p:pic>
            <p:nvPicPr>
              <p:cNvPr id="123" name="그림 122">
                <a:extLst>
                  <a:ext uri="{FF2B5EF4-FFF2-40B4-BE49-F238E27FC236}">
                    <a16:creationId xmlns:a16="http://schemas.microsoft.com/office/drawing/2014/main" id="{8F078FC9-3781-4027-AC30-0B9CC57116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27991" y="3605802"/>
                <a:ext cx="721164" cy="574863"/>
              </a:xfrm>
              <a:prstGeom prst="rect">
                <a:avLst/>
              </a:prstGeom>
            </p:spPr>
          </p:pic>
          <p:sp>
            <p:nvSpPr>
              <p:cNvPr id="124" name="오른쪽 화살표 148">
                <a:extLst>
                  <a:ext uri="{FF2B5EF4-FFF2-40B4-BE49-F238E27FC236}">
                    <a16:creationId xmlns:a16="http://schemas.microsoft.com/office/drawing/2014/main" id="{D3580CB5-54B4-43B2-93CE-4E6F3E737EDE}"/>
                  </a:ext>
                </a:extLst>
              </p:cNvPr>
              <p:cNvSpPr/>
              <p:nvPr/>
            </p:nvSpPr>
            <p:spPr>
              <a:xfrm rot="5400000">
                <a:off x="1414661" y="3597764"/>
                <a:ext cx="220594" cy="160336"/>
              </a:xfrm>
              <a:prstGeom prst="rightArrow">
                <a:avLst/>
              </a:prstGeom>
              <a:gradFill>
                <a:gsLst>
                  <a:gs pos="0">
                    <a:srgbClr val="F7FAFD">
                      <a:alpha val="0"/>
                    </a:srgbClr>
                  </a:gs>
                  <a:gs pos="50000">
                    <a:srgbClr val="E75761"/>
                  </a:gs>
                  <a:gs pos="100000">
                    <a:srgbClr val="C00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9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27" name="그림 126">
            <a:extLst>
              <a:ext uri="{FF2B5EF4-FFF2-40B4-BE49-F238E27FC236}">
                <a16:creationId xmlns:a16="http://schemas.microsoft.com/office/drawing/2014/main" id="{2A41F924-279A-4B11-A146-1C5E6156E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9182" t="19733" r="17121" b="20051"/>
          <a:stretch>
            <a:fillRect/>
          </a:stretch>
        </p:blipFill>
        <p:spPr>
          <a:xfrm>
            <a:off x="1863233" y="3477267"/>
            <a:ext cx="762269" cy="657818"/>
          </a:xfrm>
          <a:custGeom>
            <a:avLst/>
            <a:gdLst>
              <a:gd name="connsiteX0" fmla="*/ 522216 w 1202342"/>
              <a:gd name="connsiteY0" fmla="*/ 0 h 1044432"/>
              <a:gd name="connsiteX1" fmla="*/ 1033823 w 1202342"/>
              <a:gd name="connsiteY1" fmla="*/ 416971 h 1044432"/>
              <a:gd name="connsiteX2" fmla="*/ 1034281 w 1202342"/>
              <a:gd name="connsiteY2" fmla="*/ 421517 h 1044432"/>
              <a:gd name="connsiteX3" fmla="*/ 1202342 w 1202342"/>
              <a:gd name="connsiteY3" fmla="*/ 521049 h 1044432"/>
              <a:gd name="connsiteX4" fmla="*/ 1202342 w 1202342"/>
              <a:gd name="connsiteY4" fmla="*/ 530211 h 1044432"/>
              <a:gd name="connsiteX5" fmla="*/ 1034074 w 1202342"/>
              <a:gd name="connsiteY5" fmla="*/ 624963 h 1044432"/>
              <a:gd name="connsiteX6" fmla="*/ 1033823 w 1202342"/>
              <a:gd name="connsiteY6" fmla="*/ 627461 h 1044432"/>
              <a:gd name="connsiteX7" fmla="*/ 522216 w 1202342"/>
              <a:gd name="connsiteY7" fmla="*/ 1044432 h 1044432"/>
              <a:gd name="connsiteX8" fmla="*/ 0 w 1202342"/>
              <a:gd name="connsiteY8" fmla="*/ 522216 h 1044432"/>
              <a:gd name="connsiteX9" fmla="*/ 522216 w 1202342"/>
              <a:gd name="connsiteY9" fmla="*/ 0 h 1044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2342" h="1044432">
                <a:moveTo>
                  <a:pt x="522216" y="0"/>
                </a:moveTo>
                <a:cubicBezTo>
                  <a:pt x="774576" y="0"/>
                  <a:pt x="985128" y="179006"/>
                  <a:pt x="1033823" y="416971"/>
                </a:cubicBezTo>
                <a:lnTo>
                  <a:pt x="1034281" y="421517"/>
                </a:lnTo>
                <a:lnTo>
                  <a:pt x="1202342" y="521049"/>
                </a:lnTo>
                <a:lnTo>
                  <a:pt x="1202342" y="530211"/>
                </a:lnTo>
                <a:lnTo>
                  <a:pt x="1034074" y="624963"/>
                </a:lnTo>
                <a:lnTo>
                  <a:pt x="1033823" y="627461"/>
                </a:lnTo>
                <a:cubicBezTo>
                  <a:pt x="985128" y="865426"/>
                  <a:pt x="774576" y="1044432"/>
                  <a:pt x="522216" y="1044432"/>
                </a:cubicBezTo>
                <a:cubicBezTo>
                  <a:pt x="233804" y="1044432"/>
                  <a:pt x="0" y="810628"/>
                  <a:pt x="0" y="522216"/>
                </a:cubicBezTo>
                <a:cubicBezTo>
                  <a:pt x="0" y="233804"/>
                  <a:pt x="233804" y="0"/>
                  <a:pt x="522216" y="0"/>
                </a:cubicBezTo>
                <a:close/>
              </a:path>
            </a:pathLst>
          </a:custGeom>
          <a:solidFill>
            <a:srgbClr val="FFFFFF"/>
          </a:solidFill>
          <a:ln w="1761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8" name="그룹 127">
            <a:extLst>
              <a:ext uri="{FF2B5EF4-FFF2-40B4-BE49-F238E27FC236}">
                <a16:creationId xmlns:a16="http://schemas.microsoft.com/office/drawing/2014/main" id="{CA12A4EB-FA56-477E-B502-6D896DA2DBA8}"/>
              </a:ext>
            </a:extLst>
          </p:cNvPr>
          <p:cNvGrpSpPr/>
          <p:nvPr/>
        </p:nvGrpSpPr>
        <p:grpSpPr>
          <a:xfrm>
            <a:off x="2843044" y="3429000"/>
            <a:ext cx="737533" cy="730643"/>
            <a:chOff x="1120969" y="2164257"/>
            <a:chExt cx="1170998" cy="1160058"/>
          </a:xfrm>
        </p:grpSpPr>
        <p:sp>
          <p:nvSpPr>
            <p:cNvPr id="129" name="자유형: 도형 128">
              <a:extLst>
                <a:ext uri="{FF2B5EF4-FFF2-40B4-BE49-F238E27FC236}">
                  <a16:creationId xmlns:a16="http://schemas.microsoft.com/office/drawing/2014/main" id="{6E7626AB-3C3D-40F6-919A-E9FBCE3E7E4A}"/>
                </a:ext>
              </a:extLst>
            </p:cNvPr>
            <p:cNvSpPr/>
            <p:nvPr/>
          </p:nvSpPr>
          <p:spPr>
            <a:xfrm>
              <a:off x="1361486" y="2171576"/>
              <a:ext cx="930481" cy="1152739"/>
            </a:xfrm>
            <a:custGeom>
              <a:avLst/>
              <a:gdLst>
                <a:gd name="connsiteX0" fmla="*/ 0 w 930481"/>
                <a:gd name="connsiteY0" fmla="*/ 1030318 h 1152739"/>
                <a:gd name="connsiteX1" fmla="*/ 381077 w 930481"/>
                <a:gd name="connsiteY1" fmla="*/ 1152051 h 1152739"/>
                <a:gd name="connsiteX2" fmla="*/ 929757 w 930481"/>
                <a:gd name="connsiteY2" fmla="*/ 548680 h 1152739"/>
                <a:gd name="connsiteX3" fmla="*/ 388134 w 930481"/>
                <a:gd name="connsiteY3" fmla="*/ 0 h 115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481" h="1152739">
                  <a:moveTo>
                    <a:pt x="0" y="1030318"/>
                  </a:moveTo>
                  <a:cubicBezTo>
                    <a:pt x="104090" y="1111474"/>
                    <a:pt x="238173" y="1159108"/>
                    <a:pt x="381077" y="1152051"/>
                  </a:cubicBezTo>
                  <a:cubicBezTo>
                    <a:pt x="698641" y="1137937"/>
                    <a:pt x="945635" y="868008"/>
                    <a:pt x="929757" y="548680"/>
                  </a:cubicBezTo>
                  <a:cubicBezTo>
                    <a:pt x="917407" y="250523"/>
                    <a:pt x="679234" y="15878"/>
                    <a:pt x="388134" y="0"/>
                  </a:cubicBezTo>
                </a:path>
              </a:pathLst>
            </a:custGeom>
            <a:noFill/>
            <a:ln w="7046" cap="rnd">
              <a:solidFill>
                <a:srgbClr val="273B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0" name="자유형: 도형 129">
              <a:extLst>
                <a:ext uri="{FF2B5EF4-FFF2-40B4-BE49-F238E27FC236}">
                  <a16:creationId xmlns:a16="http://schemas.microsoft.com/office/drawing/2014/main" id="{7EDB85D4-807F-4E9B-B9F8-C0B272BFBD73}"/>
                </a:ext>
              </a:extLst>
            </p:cNvPr>
            <p:cNvSpPr/>
            <p:nvPr/>
          </p:nvSpPr>
          <p:spPr>
            <a:xfrm>
              <a:off x="1120969" y="2164257"/>
              <a:ext cx="587624" cy="1001891"/>
            </a:xfrm>
            <a:custGeom>
              <a:avLst/>
              <a:gdLst>
                <a:gd name="connsiteX0" fmla="*/ 547496 w 587624"/>
                <a:gd name="connsiteY0" fmla="*/ 263 h 1001891"/>
                <a:gd name="connsiteX1" fmla="*/ 580 w 587624"/>
                <a:gd name="connsiteY1" fmla="*/ 603634 h 1001891"/>
                <a:gd name="connsiteX2" fmla="*/ 169947 w 587624"/>
                <a:gd name="connsiteY2" fmla="*/ 984711 h 1001891"/>
                <a:gd name="connsiteX3" fmla="*/ 212289 w 587624"/>
                <a:gd name="connsiteY3" fmla="*/ 998825 h 1001891"/>
                <a:gd name="connsiteX4" fmla="*/ 229932 w 587624"/>
                <a:gd name="connsiteY4" fmla="*/ 954719 h 1001891"/>
                <a:gd name="connsiteX5" fmla="*/ 214053 w 587624"/>
                <a:gd name="connsiteY5" fmla="*/ 938841 h 1001891"/>
                <a:gd name="connsiteX6" fmla="*/ 111727 w 587624"/>
                <a:gd name="connsiteY6" fmla="*/ 780059 h 1001891"/>
                <a:gd name="connsiteX7" fmla="*/ 395771 w 587624"/>
                <a:gd name="connsiteY7" fmla="*/ 99061 h 1001891"/>
                <a:gd name="connsiteX8" fmla="*/ 552788 w 587624"/>
                <a:gd name="connsiteY8" fmla="*/ 62011 h 1001891"/>
                <a:gd name="connsiteX9" fmla="*/ 586309 w 587624"/>
                <a:gd name="connsiteY9" fmla="*/ 23198 h 1001891"/>
                <a:gd name="connsiteX10" fmla="*/ 547496 w 587624"/>
                <a:gd name="connsiteY10" fmla="*/ 263 h 100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624" h="1001891">
                  <a:moveTo>
                    <a:pt x="547496" y="263"/>
                  </a:moveTo>
                  <a:cubicBezTo>
                    <a:pt x="231696" y="16141"/>
                    <a:pt x="-13534" y="286070"/>
                    <a:pt x="580" y="603634"/>
                  </a:cubicBezTo>
                  <a:cubicBezTo>
                    <a:pt x="7637" y="753595"/>
                    <a:pt x="71150" y="887678"/>
                    <a:pt x="169947" y="984711"/>
                  </a:cubicBezTo>
                  <a:cubicBezTo>
                    <a:pt x="184061" y="1000589"/>
                    <a:pt x="196411" y="1005882"/>
                    <a:pt x="212289" y="998825"/>
                  </a:cubicBezTo>
                  <a:cubicBezTo>
                    <a:pt x="229932" y="991768"/>
                    <a:pt x="238753" y="972361"/>
                    <a:pt x="229932" y="954719"/>
                  </a:cubicBezTo>
                  <a:cubicBezTo>
                    <a:pt x="226403" y="949426"/>
                    <a:pt x="221110" y="944133"/>
                    <a:pt x="214053" y="938841"/>
                  </a:cubicBezTo>
                  <a:cubicBezTo>
                    <a:pt x="171712" y="894735"/>
                    <a:pt x="136427" y="841807"/>
                    <a:pt x="111727" y="780059"/>
                  </a:cubicBezTo>
                  <a:cubicBezTo>
                    <a:pt x="2344" y="513658"/>
                    <a:pt x="129370" y="208444"/>
                    <a:pt x="395771" y="99061"/>
                  </a:cubicBezTo>
                  <a:cubicBezTo>
                    <a:pt x="446934" y="77890"/>
                    <a:pt x="499861" y="65540"/>
                    <a:pt x="552788" y="62011"/>
                  </a:cubicBezTo>
                  <a:cubicBezTo>
                    <a:pt x="581016" y="62011"/>
                    <a:pt x="591602" y="44369"/>
                    <a:pt x="586309" y="23198"/>
                  </a:cubicBezTo>
                  <a:cubicBezTo>
                    <a:pt x="586309" y="5556"/>
                    <a:pt x="570431" y="-1501"/>
                    <a:pt x="547496" y="263"/>
                  </a:cubicBezTo>
                  <a:close/>
                </a:path>
              </a:pathLst>
            </a:custGeom>
            <a:solidFill>
              <a:srgbClr val="273B66"/>
            </a:solidFill>
            <a:ln w="176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31" name="그룹 130">
            <a:extLst>
              <a:ext uri="{FF2B5EF4-FFF2-40B4-BE49-F238E27FC236}">
                <a16:creationId xmlns:a16="http://schemas.microsoft.com/office/drawing/2014/main" id="{0073A77B-FD57-47C3-B8F5-D92B884F32F9}"/>
              </a:ext>
            </a:extLst>
          </p:cNvPr>
          <p:cNvGrpSpPr/>
          <p:nvPr/>
        </p:nvGrpSpPr>
        <p:grpSpPr>
          <a:xfrm>
            <a:off x="3689706" y="3440103"/>
            <a:ext cx="737533" cy="730643"/>
            <a:chOff x="1120969" y="2164257"/>
            <a:chExt cx="1170998" cy="1160058"/>
          </a:xfrm>
        </p:grpSpPr>
        <p:sp>
          <p:nvSpPr>
            <p:cNvPr id="132" name="자유형: 도형 131">
              <a:extLst>
                <a:ext uri="{FF2B5EF4-FFF2-40B4-BE49-F238E27FC236}">
                  <a16:creationId xmlns:a16="http://schemas.microsoft.com/office/drawing/2014/main" id="{AA4CF3B2-2CE0-4150-96BA-146EC1F47E95}"/>
                </a:ext>
              </a:extLst>
            </p:cNvPr>
            <p:cNvSpPr/>
            <p:nvPr/>
          </p:nvSpPr>
          <p:spPr>
            <a:xfrm>
              <a:off x="1361486" y="2171576"/>
              <a:ext cx="930481" cy="1152739"/>
            </a:xfrm>
            <a:custGeom>
              <a:avLst/>
              <a:gdLst>
                <a:gd name="connsiteX0" fmla="*/ 0 w 930481"/>
                <a:gd name="connsiteY0" fmla="*/ 1030318 h 1152739"/>
                <a:gd name="connsiteX1" fmla="*/ 381077 w 930481"/>
                <a:gd name="connsiteY1" fmla="*/ 1152051 h 1152739"/>
                <a:gd name="connsiteX2" fmla="*/ 929757 w 930481"/>
                <a:gd name="connsiteY2" fmla="*/ 548680 h 1152739"/>
                <a:gd name="connsiteX3" fmla="*/ 388134 w 930481"/>
                <a:gd name="connsiteY3" fmla="*/ 0 h 115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481" h="1152739">
                  <a:moveTo>
                    <a:pt x="0" y="1030318"/>
                  </a:moveTo>
                  <a:cubicBezTo>
                    <a:pt x="104090" y="1111474"/>
                    <a:pt x="238173" y="1159108"/>
                    <a:pt x="381077" y="1152051"/>
                  </a:cubicBezTo>
                  <a:cubicBezTo>
                    <a:pt x="698641" y="1137937"/>
                    <a:pt x="945635" y="868008"/>
                    <a:pt x="929757" y="548680"/>
                  </a:cubicBezTo>
                  <a:cubicBezTo>
                    <a:pt x="917407" y="250523"/>
                    <a:pt x="679234" y="15878"/>
                    <a:pt x="388134" y="0"/>
                  </a:cubicBezTo>
                </a:path>
              </a:pathLst>
            </a:custGeom>
            <a:noFill/>
            <a:ln w="7046" cap="rnd">
              <a:solidFill>
                <a:srgbClr val="273B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3" name="자유형: 도형 132">
              <a:extLst>
                <a:ext uri="{FF2B5EF4-FFF2-40B4-BE49-F238E27FC236}">
                  <a16:creationId xmlns:a16="http://schemas.microsoft.com/office/drawing/2014/main" id="{425C7595-D0B0-456A-8B8C-173025EDD5DE}"/>
                </a:ext>
              </a:extLst>
            </p:cNvPr>
            <p:cNvSpPr/>
            <p:nvPr/>
          </p:nvSpPr>
          <p:spPr>
            <a:xfrm>
              <a:off x="1120969" y="2164257"/>
              <a:ext cx="587624" cy="1001891"/>
            </a:xfrm>
            <a:custGeom>
              <a:avLst/>
              <a:gdLst>
                <a:gd name="connsiteX0" fmla="*/ 547496 w 587624"/>
                <a:gd name="connsiteY0" fmla="*/ 263 h 1001891"/>
                <a:gd name="connsiteX1" fmla="*/ 580 w 587624"/>
                <a:gd name="connsiteY1" fmla="*/ 603634 h 1001891"/>
                <a:gd name="connsiteX2" fmla="*/ 169947 w 587624"/>
                <a:gd name="connsiteY2" fmla="*/ 984711 h 1001891"/>
                <a:gd name="connsiteX3" fmla="*/ 212289 w 587624"/>
                <a:gd name="connsiteY3" fmla="*/ 998825 h 1001891"/>
                <a:gd name="connsiteX4" fmla="*/ 229932 w 587624"/>
                <a:gd name="connsiteY4" fmla="*/ 954719 h 1001891"/>
                <a:gd name="connsiteX5" fmla="*/ 214053 w 587624"/>
                <a:gd name="connsiteY5" fmla="*/ 938841 h 1001891"/>
                <a:gd name="connsiteX6" fmla="*/ 111727 w 587624"/>
                <a:gd name="connsiteY6" fmla="*/ 780059 h 1001891"/>
                <a:gd name="connsiteX7" fmla="*/ 395771 w 587624"/>
                <a:gd name="connsiteY7" fmla="*/ 99061 h 1001891"/>
                <a:gd name="connsiteX8" fmla="*/ 552788 w 587624"/>
                <a:gd name="connsiteY8" fmla="*/ 62011 h 1001891"/>
                <a:gd name="connsiteX9" fmla="*/ 586309 w 587624"/>
                <a:gd name="connsiteY9" fmla="*/ 23198 h 1001891"/>
                <a:gd name="connsiteX10" fmla="*/ 547496 w 587624"/>
                <a:gd name="connsiteY10" fmla="*/ 263 h 100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624" h="1001891">
                  <a:moveTo>
                    <a:pt x="547496" y="263"/>
                  </a:moveTo>
                  <a:cubicBezTo>
                    <a:pt x="231696" y="16141"/>
                    <a:pt x="-13534" y="286070"/>
                    <a:pt x="580" y="603634"/>
                  </a:cubicBezTo>
                  <a:cubicBezTo>
                    <a:pt x="7637" y="753595"/>
                    <a:pt x="71150" y="887678"/>
                    <a:pt x="169947" y="984711"/>
                  </a:cubicBezTo>
                  <a:cubicBezTo>
                    <a:pt x="184061" y="1000589"/>
                    <a:pt x="196411" y="1005882"/>
                    <a:pt x="212289" y="998825"/>
                  </a:cubicBezTo>
                  <a:cubicBezTo>
                    <a:pt x="229932" y="991768"/>
                    <a:pt x="238753" y="972361"/>
                    <a:pt x="229932" y="954719"/>
                  </a:cubicBezTo>
                  <a:cubicBezTo>
                    <a:pt x="226403" y="949426"/>
                    <a:pt x="221110" y="944133"/>
                    <a:pt x="214053" y="938841"/>
                  </a:cubicBezTo>
                  <a:cubicBezTo>
                    <a:pt x="171712" y="894735"/>
                    <a:pt x="136427" y="841807"/>
                    <a:pt x="111727" y="780059"/>
                  </a:cubicBezTo>
                  <a:cubicBezTo>
                    <a:pt x="2344" y="513658"/>
                    <a:pt x="129370" y="208444"/>
                    <a:pt x="395771" y="99061"/>
                  </a:cubicBezTo>
                  <a:cubicBezTo>
                    <a:pt x="446934" y="77890"/>
                    <a:pt x="499861" y="65540"/>
                    <a:pt x="552788" y="62011"/>
                  </a:cubicBezTo>
                  <a:cubicBezTo>
                    <a:pt x="581016" y="62011"/>
                    <a:pt x="591602" y="44369"/>
                    <a:pt x="586309" y="23198"/>
                  </a:cubicBezTo>
                  <a:cubicBezTo>
                    <a:pt x="586309" y="5556"/>
                    <a:pt x="570431" y="-1501"/>
                    <a:pt x="547496" y="263"/>
                  </a:cubicBezTo>
                  <a:close/>
                </a:path>
              </a:pathLst>
            </a:custGeom>
            <a:solidFill>
              <a:srgbClr val="273B66"/>
            </a:solidFill>
            <a:ln w="176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6A7A279E-0FCB-4DD5-B245-2F65B81C2B7E}"/>
              </a:ext>
            </a:extLst>
          </p:cNvPr>
          <p:cNvGrpSpPr/>
          <p:nvPr/>
        </p:nvGrpSpPr>
        <p:grpSpPr>
          <a:xfrm>
            <a:off x="4644008" y="3437216"/>
            <a:ext cx="737533" cy="730643"/>
            <a:chOff x="1120969" y="2164257"/>
            <a:chExt cx="1170998" cy="1160058"/>
          </a:xfrm>
        </p:grpSpPr>
        <p:sp>
          <p:nvSpPr>
            <p:cNvPr id="135" name="자유형: 도형 134">
              <a:extLst>
                <a:ext uri="{FF2B5EF4-FFF2-40B4-BE49-F238E27FC236}">
                  <a16:creationId xmlns:a16="http://schemas.microsoft.com/office/drawing/2014/main" id="{703AAB52-8AF9-4867-A653-E89C50812C96}"/>
                </a:ext>
              </a:extLst>
            </p:cNvPr>
            <p:cNvSpPr/>
            <p:nvPr/>
          </p:nvSpPr>
          <p:spPr>
            <a:xfrm>
              <a:off x="1361486" y="2171576"/>
              <a:ext cx="930481" cy="1152739"/>
            </a:xfrm>
            <a:custGeom>
              <a:avLst/>
              <a:gdLst>
                <a:gd name="connsiteX0" fmla="*/ 0 w 930481"/>
                <a:gd name="connsiteY0" fmla="*/ 1030318 h 1152739"/>
                <a:gd name="connsiteX1" fmla="*/ 381077 w 930481"/>
                <a:gd name="connsiteY1" fmla="*/ 1152051 h 1152739"/>
                <a:gd name="connsiteX2" fmla="*/ 929757 w 930481"/>
                <a:gd name="connsiteY2" fmla="*/ 548680 h 1152739"/>
                <a:gd name="connsiteX3" fmla="*/ 388134 w 930481"/>
                <a:gd name="connsiteY3" fmla="*/ 0 h 1152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481" h="1152739">
                  <a:moveTo>
                    <a:pt x="0" y="1030318"/>
                  </a:moveTo>
                  <a:cubicBezTo>
                    <a:pt x="104090" y="1111474"/>
                    <a:pt x="238173" y="1159108"/>
                    <a:pt x="381077" y="1152051"/>
                  </a:cubicBezTo>
                  <a:cubicBezTo>
                    <a:pt x="698641" y="1137937"/>
                    <a:pt x="945635" y="868008"/>
                    <a:pt x="929757" y="548680"/>
                  </a:cubicBezTo>
                  <a:cubicBezTo>
                    <a:pt x="917407" y="250523"/>
                    <a:pt x="679234" y="15878"/>
                    <a:pt x="388134" y="0"/>
                  </a:cubicBezTo>
                </a:path>
              </a:pathLst>
            </a:custGeom>
            <a:noFill/>
            <a:ln w="7046" cap="rnd">
              <a:solidFill>
                <a:srgbClr val="273B66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6" name="자유형: 도형 135">
              <a:extLst>
                <a:ext uri="{FF2B5EF4-FFF2-40B4-BE49-F238E27FC236}">
                  <a16:creationId xmlns:a16="http://schemas.microsoft.com/office/drawing/2014/main" id="{90285262-6FE7-4E3E-B88E-F6345E109E10}"/>
                </a:ext>
              </a:extLst>
            </p:cNvPr>
            <p:cNvSpPr/>
            <p:nvPr/>
          </p:nvSpPr>
          <p:spPr>
            <a:xfrm>
              <a:off x="1120969" y="2164257"/>
              <a:ext cx="587624" cy="1001891"/>
            </a:xfrm>
            <a:custGeom>
              <a:avLst/>
              <a:gdLst>
                <a:gd name="connsiteX0" fmla="*/ 547496 w 587624"/>
                <a:gd name="connsiteY0" fmla="*/ 263 h 1001891"/>
                <a:gd name="connsiteX1" fmla="*/ 580 w 587624"/>
                <a:gd name="connsiteY1" fmla="*/ 603634 h 1001891"/>
                <a:gd name="connsiteX2" fmla="*/ 169947 w 587624"/>
                <a:gd name="connsiteY2" fmla="*/ 984711 h 1001891"/>
                <a:gd name="connsiteX3" fmla="*/ 212289 w 587624"/>
                <a:gd name="connsiteY3" fmla="*/ 998825 h 1001891"/>
                <a:gd name="connsiteX4" fmla="*/ 229932 w 587624"/>
                <a:gd name="connsiteY4" fmla="*/ 954719 h 1001891"/>
                <a:gd name="connsiteX5" fmla="*/ 214053 w 587624"/>
                <a:gd name="connsiteY5" fmla="*/ 938841 h 1001891"/>
                <a:gd name="connsiteX6" fmla="*/ 111727 w 587624"/>
                <a:gd name="connsiteY6" fmla="*/ 780059 h 1001891"/>
                <a:gd name="connsiteX7" fmla="*/ 395771 w 587624"/>
                <a:gd name="connsiteY7" fmla="*/ 99061 h 1001891"/>
                <a:gd name="connsiteX8" fmla="*/ 552788 w 587624"/>
                <a:gd name="connsiteY8" fmla="*/ 62011 h 1001891"/>
                <a:gd name="connsiteX9" fmla="*/ 586309 w 587624"/>
                <a:gd name="connsiteY9" fmla="*/ 23198 h 1001891"/>
                <a:gd name="connsiteX10" fmla="*/ 547496 w 587624"/>
                <a:gd name="connsiteY10" fmla="*/ 263 h 100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7624" h="1001891">
                  <a:moveTo>
                    <a:pt x="547496" y="263"/>
                  </a:moveTo>
                  <a:cubicBezTo>
                    <a:pt x="231696" y="16141"/>
                    <a:pt x="-13534" y="286070"/>
                    <a:pt x="580" y="603634"/>
                  </a:cubicBezTo>
                  <a:cubicBezTo>
                    <a:pt x="7637" y="753595"/>
                    <a:pt x="71150" y="887678"/>
                    <a:pt x="169947" y="984711"/>
                  </a:cubicBezTo>
                  <a:cubicBezTo>
                    <a:pt x="184061" y="1000589"/>
                    <a:pt x="196411" y="1005882"/>
                    <a:pt x="212289" y="998825"/>
                  </a:cubicBezTo>
                  <a:cubicBezTo>
                    <a:pt x="229932" y="991768"/>
                    <a:pt x="238753" y="972361"/>
                    <a:pt x="229932" y="954719"/>
                  </a:cubicBezTo>
                  <a:cubicBezTo>
                    <a:pt x="226403" y="949426"/>
                    <a:pt x="221110" y="944133"/>
                    <a:pt x="214053" y="938841"/>
                  </a:cubicBezTo>
                  <a:cubicBezTo>
                    <a:pt x="171712" y="894735"/>
                    <a:pt x="136427" y="841807"/>
                    <a:pt x="111727" y="780059"/>
                  </a:cubicBezTo>
                  <a:cubicBezTo>
                    <a:pt x="2344" y="513658"/>
                    <a:pt x="129370" y="208444"/>
                    <a:pt x="395771" y="99061"/>
                  </a:cubicBezTo>
                  <a:cubicBezTo>
                    <a:pt x="446934" y="77890"/>
                    <a:pt x="499861" y="65540"/>
                    <a:pt x="552788" y="62011"/>
                  </a:cubicBezTo>
                  <a:cubicBezTo>
                    <a:pt x="581016" y="62011"/>
                    <a:pt x="591602" y="44369"/>
                    <a:pt x="586309" y="23198"/>
                  </a:cubicBezTo>
                  <a:cubicBezTo>
                    <a:pt x="586309" y="5556"/>
                    <a:pt x="570431" y="-1501"/>
                    <a:pt x="547496" y="263"/>
                  </a:cubicBezTo>
                  <a:close/>
                </a:path>
              </a:pathLst>
            </a:custGeom>
            <a:solidFill>
              <a:srgbClr val="273B66"/>
            </a:solidFill>
            <a:ln w="176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138" name="자유형: 도형 137">
            <a:extLst>
              <a:ext uri="{FF2B5EF4-FFF2-40B4-BE49-F238E27FC236}">
                <a16:creationId xmlns:a16="http://schemas.microsoft.com/office/drawing/2014/main" id="{B7CFEA42-4404-4207-B8AD-39D7FF77193E}"/>
              </a:ext>
            </a:extLst>
          </p:cNvPr>
          <p:cNvSpPr/>
          <p:nvPr/>
        </p:nvSpPr>
        <p:spPr>
          <a:xfrm>
            <a:off x="3737723" y="3470407"/>
            <a:ext cx="762269" cy="657818"/>
          </a:xfrm>
          <a:custGeom>
            <a:avLst/>
            <a:gdLst>
              <a:gd name="connsiteX0" fmla="*/ 522216 w 1210272"/>
              <a:gd name="connsiteY0" fmla="*/ 0 h 1044432"/>
              <a:gd name="connsiteX1" fmla="*/ 1033823 w 1210272"/>
              <a:gd name="connsiteY1" fmla="*/ 416971 h 1044432"/>
              <a:gd name="connsiteX2" fmla="*/ 1034281 w 1210272"/>
              <a:gd name="connsiteY2" fmla="*/ 421517 h 1044432"/>
              <a:gd name="connsiteX3" fmla="*/ 1210272 w 1210272"/>
              <a:gd name="connsiteY3" fmla="*/ 525745 h 1044432"/>
              <a:gd name="connsiteX4" fmla="*/ 1034074 w 1210272"/>
              <a:gd name="connsiteY4" fmla="*/ 624963 h 1044432"/>
              <a:gd name="connsiteX5" fmla="*/ 1033823 w 1210272"/>
              <a:gd name="connsiteY5" fmla="*/ 627461 h 1044432"/>
              <a:gd name="connsiteX6" fmla="*/ 522216 w 1210272"/>
              <a:gd name="connsiteY6" fmla="*/ 1044432 h 1044432"/>
              <a:gd name="connsiteX7" fmla="*/ 0 w 1210272"/>
              <a:gd name="connsiteY7" fmla="*/ 522216 h 1044432"/>
              <a:gd name="connsiteX8" fmla="*/ 522216 w 1210272"/>
              <a:gd name="connsiteY8" fmla="*/ 0 h 1044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272" h="1044432">
                <a:moveTo>
                  <a:pt x="522216" y="0"/>
                </a:moveTo>
                <a:cubicBezTo>
                  <a:pt x="774576" y="0"/>
                  <a:pt x="985128" y="179006"/>
                  <a:pt x="1033823" y="416971"/>
                </a:cubicBezTo>
                <a:lnTo>
                  <a:pt x="1034281" y="421517"/>
                </a:lnTo>
                <a:lnTo>
                  <a:pt x="1210272" y="525745"/>
                </a:lnTo>
                <a:lnTo>
                  <a:pt x="1034074" y="624963"/>
                </a:lnTo>
                <a:lnTo>
                  <a:pt x="1033823" y="627461"/>
                </a:lnTo>
                <a:cubicBezTo>
                  <a:pt x="985128" y="865426"/>
                  <a:pt x="774576" y="1044432"/>
                  <a:pt x="522216" y="1044432"/>
                </a:cubicBezTo>
                <a:cubicBezTo>
                  <a:pt x="233804" y="1044432"/>
                  <a:pt x="0" y="810628"/>
                  <a:pt x="0" y="522216"/>
                </a:cubicBezTo>
                <a:cubicBezTo>
                  <a:pt x="0" y="233804"/>
                  <a:pt x="233804" y="0"/>
                  <a:pt x="522216" y="0"/>
                </a:cubicBezTo>
                <a:close/>
              </a:path>
            </a:pathLst>
          </a:custGeom>
          <a:solidFill>
            <a:srgbClr val="FFFFFF"/>
          </a:solidFill>
          <a:ln w="1761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ko-KR" altLang="en-US"/>
          </a:p>
        </p:txBody>
      </p:sp>
      <p:pic>
        <p:nvPicPr>
          <p:cNvPr id="139" name="그림 138">
            <a:extLst>
              <a:ext uri="{FF2B5EF4-FFF2-40B4-BE49-F238E27FC236}">
                <a16:creationId xmlns:a16="http://schemas.microsoft.com/office/drawing/2014/main" id="{90FB272C-E7A8-4A5F-85E8-2B71DE8900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272" y="3588411"/>
            <a:ext cx="581747" cy="422609"/>
          </a:xfrm>
          <a:prstGeom prst="rect">
            <a:avLst/>
          </a:prstGeom>
        </p:spPr>
      </p:pic>
      <p:sp>
        <p:nvSpPr>
          <p:cNvPr id="140" name="자유형: 도형 139">
            <a:extLst>
              <a:ext uri="{FF2B5EF4-FFF2-40B4-BE49-F238E27FC236}">
                <a16:creationId xmlns:a16="http://schemas.microsoft.com/office/drawing/2014/main" id="{08B8BFF9-4A7E-43D0-A489-D92AAAC2D128}"/>
              </a:ext>
            </a:extLst>
          </p:cNvPr>
          <p:cNvSpPr/>
          <p:nvPr/>
        </p:nvSpPr>
        <p:spPr>
          <a:xfrm>
            <a:off x="2885211" y="3466449"/>
            <a:ext cx="762269" cy="657818"/>
          </a:xfrm>
          <a:custGeom>
            <a:avLst/>
            <a:gdLst>
              <a:gd name="connsiteX0" fmla="*/ 522216 w 1210272"/>
              <a:gd name="connsiteY0" fmla="*/ 0 h 1044432"/>
              <a:gd name="connsiteX1" fmla="*/ 1033823 w 1210272"/>
              <a:gd name="connsiteY1" fmla="*/ 416971 h 1044432"/>
              <a:gd name="connsiteX2" fmla="*/ 1034281 w 1210272"/>
              <a:gd name="connsiteY2" fmla="*/ 421517 h 1044432"/>
              <a:gd name="connsiteX3" fmla="*/ 1210272 w 1210272"/>
              <a:gd name="connsiteY3" fmla="*/ 525745 h 1044432"/>
              <a:gd name="connsiteX4" fmla="*/ 1034074 w 1210272"/>
              <a:gd name="connsiteY4" fmla="*/ 624963 h 1044432"/>
              <a:gd name="connsiteX5" fmla="*/ 1033823 w 1210272"/>
              <a:gd name="connsiteY5" fmla="*/ 627461 h 1044432"/>
              <a:gd name="connsiteX6" fmla="*/ 522216 w 1210272"/>
              <a:gd name="connsiteY6" fmla="*/ 1044432 h 1044432"/>
              <a:gd name="connsiteX7" fmla="*/ 0 w 1210272"/>
              <a:gd name="connsiteY7" fmla="*/ 522216 h 1044432"/>
              <a:gd name="connsiteX8" fmla="*/ 522216 w 1210272"/>
              <a:gd name="connsiteY8" fmla="*/ 0 h 1044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0272" h="1044432">
                <a:moveTo>
                  <a:pt x="522216" y="0"/>
                </a:moveTo>
                <a:cubicBezTo>
                  <a:pt x="774576" y="0"/>
                  <a:pt x="985128" y="179006"/>
                  <a:pt x="1033823" y="416971"/>
                </a:cubicBezTo>
                <a:lnTo>
                  <a:pt x="1034281" y="421517"/>
                </a:lnTo>
                <a:lnTo>
                  <a:pt x="1210272" y="525745"/>
                </a:lnTo>
                <a:lnTo>
                  <a:pt x="1034074" y="624963"/>
                </a:lnTo>
                <a:lnTo>
                  <a:pt x="1033823" y="627461"/>
                </a:lnTo>
                <a:cubicBezTo>
                  <a:pt x="985128" y="865426"/>
                  <a:pt x="774576" y="1044432"/>
                  <a:pt x="522216" y="1044432"/>
                </a:cubicBezTo>
                <a:cubicBezTo>
                  <a:pt x="233804" y="1044432"/>
                  <a:pt x="0" y="810628"/>
                  <a:pt x="0" y="522216"/>
                </a:cubicBezTo>
                <a:cubicBezTo>
                  <a:pt x="0" y="233804"/>
                  <a:pt x="233804" y="0"/>
                  <a:pt x="522216" y="0"/>
                </a:cubicBezTo>
                <a:close/>
              </a:path>
            </a:pathLst>
          </a:custGeom>
          <a:solidFill>
            <a:srgbClr val="FFFFFF"/>
          </a:solidFill>
          <a:ln w="1761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ko-KR" altLang="en-US"/>
          </a:p>
        </p:txBody>
      </p:sp>
      <p:pic>
        <p:nvPicPr>
          <p:cNvPr id="141" name="그림 140">
            <a:extLst>
              <a:ext uri="{FF2B5EF4-FFF2-40B4-BE49-F238E27FC236}">
                <a16:creationId xmlns:a16="http://schemas.microsoft.com/office/drawing/2014/main" id="{D67FE53C-0D53-41F5-B11B-0B7D33700C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9152" y="3593954"/>
            <a:ext cx="502994" cy="451002"/>
          </a:xfrm>
          <a:prstGeom prst="rect">
            <a:avLst/>
          </a:prstGeom>
        </p:spPr>
      </p:pic>
      <p:grpSp>
        <p:nvGrpSpPr>
          <p:cNvPr id="142" name="그룹 141">
            <a:extLst>
              <a:ext uri="{FF2B5EF4-FFF2-40B4-BE49-F238E27FC236}">
                <a16:creationId xmlns:a16="http://schemas.microsoft.com/office/drawing/2014/main" id="{8F01D2DD-E7B0-4BAD-946C-382753D072F0}"/>
              </a:ext>
            </a:extLst>
          </p:cNvPr>
          <p:cNvGrpSpPr/>
          <p:nvPr/>
        </p:nvGrpSpPr>
        <p:grpSpPr>
          <a:xfrm>
            <a:off x="6186289" y="3788825"/>
            <a:ext cx="278858" cy="125725"/>
            <a:chOff x="7137893" y="2725856"/>
            <a:chExt cx="531916" cy="239818"/>
          </a:xfrm>
          <a:gradFill>
            <a:gsLst>
              <a:gs pos="0">
                <a:srgbClr val="273B66"/>
              </a:gs>
              <a:gs pos="38000">
                <a:srgbClr val="4E75BA"/>
              </a:gs>
              <a:gs pos="68000">
                <a:srgbClr val="18322F"/>
              </a:gs>
              <a:gs pos="100000">
                <a:srgbClr val="18322F"/>
              </a:gs>
            </a:gsLst>
            <a:lin ang="8100000" scaled="1"/>
          </a:gradFill>
        </p:grpSpPr>
        <p:sp>
          <p:nvSpPr>
            <p:cNvPr id="143" name="화살표: 갈매기형 수장 142">
              <a:extLst>
                <a:ext uri="{FF2B5EF4-FFF2-40B4-BE49-F238E27FC236}">
                  <a16:creationId xmlns:a16="http://schemas.microsoft.com/office/drawing/2014/main" id="{B60691A8-0971-499E-8B86-3C4C789425B1}"/>
                </a:ext>
              </a:extLst>
            </p:cNvPr>
            <p:cNvSpPr/>
            <p:nvPr/>
          </p:nvSpPr>
          <p:spPr>
            <a:xfrm>
              <a:off x="7137893" y="2725856"/>
              <a:ext cx="239818" cy="23981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4" name="화살표: 갈매기형 수장 143">
              <a:extLst>
                <a:ext uri="{FF2B5EF4-FFF2-40B4-BE49-F238E27FC236}">
                  <a16:creationId xmlns:a16="http://schemas.microsoft.com/office/drawing/2014/main" id="{76D78030-2ECC-409C-937E-99B5380300D7}"/>
                </a:ext>
              </a:extLst>
            </p:cNvPr>
            <p:cNvSpPr/>
            <p:nvPr/>
          </p:nvSpPr>
          <p:spPr>
            <a:xfrm>
              <a:off x="7283947" y="2725856"/>
              <a:ext cx="239818" cy="23981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5" name="화살표: 갈매기형 수장 144">
              <a:extLst>
                <a:ext uri="{FF2B5EF4-FFF2-40B4-BE49-F238E27FC236}">
                  <a16:creationId xmlns:a16="http://schemas.microsoft.com/office/drawing/2014/main" id="{0D6F83D1-B351-48D4-A287-0C6118997A6C}"/>
                </a:ext>
              </a:extLst>
            </p:cNvPr>
            <p:cNvSpPr/>
            <p:nvPr/>
          </p:nvSpPr>
          <p:spPr>
            <a:xfrm>
              <a:off x="7429991" y="2725856"/>
              <a:ext cx="239818" cy="23981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46" name="그룹 145">
            <a:extLst>
              <a:ext uri="{FF2B5EF4-FFF2-40B4-BE49-F238E27FC236}">
                <a16:creationId xmlns:a16="http://schemas.microsoft.com/office/drawing/2014/main" id="{ECD7EB8F-28BF-4521-9A24-47F2FDDBBF2F}"/>
              </a:ext>
            </a:extLst>
          </p:cNvPr>
          <p:cNvGrpSpPr/>
          <p:nvPr/>
        </p:nvGrpSpPr>
        <p:grpSpPr>
          <a:xfrm>
            <a:off x="6925172" y="5085186"/>
            <a:ext cx="1269194" cy="1225967"/>
            <a:chOff x="6993079" y="4989940"/>
            <a:chExt cx="2015129" cy="1946495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8700CF7-A9C7-44F9-8E68-95D947EE69C2}"/>
                </a:ext>
              </a:extLst>
            </p:cNvPr>
            <p:cNvSpPr txBox="1"/>
            <p:nvPr/>
          </p:nvSpPr>
          <p:spPr>
            <a:xfrm>
              <a:off x="6993079" y="6252306"/>
              <a:ext cx="2015129" cy="684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8335" algn="ctr"/>
              <a:r>
                <a:rPr lang="en-US" altLang="ko-KR" sz="1100" b="1" dirty="0">
                  <a:ln>
                    <a:solidFill>
                      <a:schemeClr val="tx1">
                        <a:lumMod val="75000"/>
                        <a:lumOff val="25000"/>
                        <a:alpha val="30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KoPubWorldDotum Bold" pitchFamily="2" charset="-127"/>
                </a:rPr>
                <a:t>Increased Flexibility</a:t>
              </a:r>
            </a:p>
          </p:txBody>
        </p: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0B7148EE-6D48-408B-92C2-E914D9CA4A82}"/>
                </a:ext>
              </a:extLst>
            </p:cNvPr>
            <p:cNvGrpSpPr/>
            <p:nvPr/>
          </p:nvGrpSpPr>
          <p:grpSpPr>
            <a:xfrm>
              <a:off x="7365234" y="4989940"/>
              <a:ext cx="1241874" cy="1242957"/>
              <a:chOff x="7549383" y="4975426"/>
              <a:chExt cx="1241874" cy="1242957"/>
            </a:xfrm>
          </p:grpSpPr>
          <p:grpSp>
            <p:nvGrpSpPr>
              <p:cNvPr id="149" name="그룹 148">
                <a:extLst>
                  <a:ext uri="{FF2B5EF4-FFF2-40B4-BE49-F238E27FC236}">
                    <a16:creationId xmlns:a16="http://schemas.microsoft.com/office/drawing/2014/main" id="{D4022382-A514-4C1C-9B6C-828F0230D246}"/>
                  </a:ext>
                </a:extLst>
              </p:cNvPr>
              <p:cNvGrpSpPr/>
              <p:nvPr/>
            </p:nvGrpSpPr>
            <p:grpSpPr>
              <a:xfrm>
                <a:off x="7593717" y="5025413"/>
                <a:ext cx="1135474" cy="1135473"/>
                <a:chOff x="6636449" y="3625863"/>
                <a:chExt cx="2036295" cy="2036295"/>
              </a:xfrm>
            </p:grpSpPr>
            <p:sp>
              <p:nvSpPr>
                <p:cNvPr id="152" name="타원 151">
                  <a:extLst>
                    <a:ext uri="{FF2B5EF4-FFF2-40B4-BE49-F238E27FC236}">
                      <a16:creationId xmlns:a16="http://schemas.microsoft.com/office/drawing/2014/main" id="{A2780C66-8A34-4741-B860-9093F5736770}"/>
                    </a:ext>
                  </a:extLst>
                </p:cNvPr>
                <p:cNvSpPr/>
                <p:nvPr/>
              </p:nvSpPr>
              <p:spPr>
                <a:xfrm rot="1800000">
                  <a:off x="6636449" y="3625863"/>
                  <a:ext cx="2036295" cy="2036295"/>
                </a:xfrm>
                <a:prstGeom prst="ellipse">
                  <a:avLst/>
                </a:prstGeom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38000">
                      <a:schemeClr val="tx1">
                        <a:lumMod val="50000"/>
                        <a:lumOff val="50000"/>
                      </a:schemeClr>
                    </a:gs>
                    <a:gs pos="68000">
                      <a:schemeClr val="bg1">
                        <a:lumMod val="75000"/>
                      </a:schemeClr>
                    </a:gs>
                    <a:gs pos="100000">
                      <a:schemeClr val="tx1">
                        <a:lumMod val="75000"/>
                        <a:lumOff val="25000"/>
                      </a:schemeClr>
                    </a:gs>
                  </a:gsLst>
                  <a:lin ang="81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53" name="타원 152">
                  <a:extLst>
                    <a:ext uri="{FF2B5EF4-FFF2-40B4-BE49-F238E27FC236}">
                      <a16:creationId xmlns:a16="http://schemas.microsoft.com/office/drawing/2014/main" id="{711EFF9C-5785-45FB-AC98-591E4B119944}"/>
                    </a:ext>
                  </a:extLst>
                </p:cNvPr>
                <p:cNvSpPr/>
                <p:nvPr/>
              </p:nvSpPr>
              <p:spPr>
                <a:xfrm>
                  <a:off x="6762438" y="3750919"/>
                  <a:ext cx="1764064" cy="1764064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85000"/>
                      <a:alpha val="58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pic>
            <p:nvPicPr>
              <p:cNvPr id="150" name="그림 149">
                <a:extLst>
                  <a:ext uri="{FF2B5EF4-FFF2-40B4-BE49-F238E27FC236}">
                    <a16:creationId xmlns:a16="http://schemas.microsoft.com/office/drawing/2014/main" id="{6E4E9CBB-66D8-4E10-A70E-8718F8510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49383" y="4975426"/>
                <a:ext cx="1241874" cy="1242957"/>
              </a:xfrm>
              <a:prstGeom prst="rect">
                <a:avLst/>
              </a:prstGeom>
            </p:spPr>
          </p:pic>
          <p:pic>
            <p:nvPicPr>
              <p:cNvPr id="151" name="그림 150" descr="텍스트, 전자기기이(가) 표시된 사진&#10;&#10;자동 생성된 설명">
                <a:extLst>
                  <a:ext uri="{FF2B5EF4-FFF2-40B4-BE49-F238E27FC236}">
                    <a16:creationId xmlns:a16="http://schemas.microsoft.com/office/drawing/2014/main" id="{062C2314-72E2-44B6-A0D8-8C3D0DA1A1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19124" t="2001" r="3757" b="-1"/>
              <a:stretch/>
            </p:blipFill>
            <p:spPr>
              <a:xfrm>
                <a:off x="7808852" y="5287021"/>
                <a:ext cx="751883" cy="649289"/>
              </a:xfrm>
              <a:prstGeom prst="rect">
                <a:avLst/>
              </a:prstGeom>
            </p:spPr>
          </p:pic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AD1911EC-84D3-4126-BE41-49CDD2C5C255}"/>
              </a:ext>
            </a:extLst>
          </p:cNvPr>
          <p:cNvGrpSpPr/>
          <p:nvPr/>
        </p:nvGrpSpPr>
        <p:grpSpPr>
          <a:xfrm>
            <a:off x="795785" y="5207853"/>
            <a:ext cx="4712319" cy="737873"/>
            <a:chOff x="1066462" y="5091068"/>
            <a:chExt cx="4302633" cy="737873"/>
          </a:xfrm>
        </p:grpSpPr>
        <p:grpSp>
          <p:nvGrpSpPr>
            <p:cNvPr id="154" name="그룹 153">
              <a:extLst>
                <a:ext uri="{FF2B5EF4-FFF2-40B4-BE49-F238E27FC236}">
                  <a16:creationId xmlns:a16="http://schemas.microsoft.com/office/drawing/2014/main" id="{6529937B-A87A-4D22-B69A-47C12F9965B3}"/>
                </a:ext>
              </a:extLst>
            </p:cNvPr>
            <p:cNvGrpSpPr/>
            <p:nvPr/>
          </p:nvGrpSpPr>
          <p:grpSpPr>
            <a:xfrm>
              <a:off x="1066462" y="5091977"/>
              <a:ext cx="788429" cy="730643"/>
              <a:chOff x="1291192" y="5491704"/>
              <a:chExt cx="1051238" cy="974190"/>
            </a:xfrm>
          </p:grpSpPr>
          <p:grpSp>
            <p:nvGrpSpPr>
              <p:cNvPr id="155" name="그룹 154">
                <a:extLst>
                  <a:ext uri="{FF2B5EF4-FFF2-40B4-BE49-F238E27FC236}">
                    <a16:creationId xmlns:a16="http://schemas.microsoft.com/office/drawing/2014/main" id="{BC4CC4C9-5384-4D93-B480-0826CE371862}"/>
                  </a:ext>
                </a:extLst>
              </p:cNvPr>
              <p:cNvGrpSpPr/>
              <p:nvPr/>
            </p:nvGrpSpPr>
            <p:grpSpPr>
              <a:xfrm>
                <a:off x="1291192" y="5491704"/>
                <a:ext cx="983377" cy="974190"/>
                <a:chOff x="1120969" y="2164257"/>
                <a:chExt cx="1170998" cy="1160058"/>
              </a:xfrm>
            </p:grpSpPr>
            <p:sp>
              <p:nvSpPr>
                <p:cNvPr id="157" name="자유형: 도형 156">
                  <a:extLst>
                    <a:ext uri="{FF2B5EF4-FFF2-40B4-BE49-F238E27FC236}">
                      <a16:creationId xmlns:a16="http://schemas.microsoft.com/office/drawing/2014/main" id="{92343046-6FED-4899-818F-E2409326D4A4}"/>
                    </a:ext>
                  </a:extLst>
                </p:cNvPr>
                <p:cNvSpPr/>
                <p:nvPr/>
              </p:nvSpPr>
              <p:spPr>
                <a:xfrm>
                  <a:off x="1361486" y="2171576"/>
                  <a:ext cx="930481" cy="1152739"/>
                </a:xfrm>
                <a:custGeom>
                  <a:avLst/>
                  <a:gdLst>
                    <a:gd name="connsiteX0" fmla="*/ 0 w 930481"/>
                    <a:gd name="connsiteY0" fmla="*/ 1030318 h 1152739"/>
                    <a:gd name="connsiteX1" fmla="*/ 381077 w 930481"/>
                    <a:gd name="connsiteY1" fmla="*/ 1152051 h 1152739"/>
                    <a:gd name="connsiteX2" fmla="*/ 929757 w 930481"/>
                    <a:gd name="connsiteY2" fmla="*/ 548680 h 1152739"/>
                    <a:gd name="connsiteX3" fmla="*/ 388134 w 930481"/>
                    <a:gd name="connsiteY3" fmla="*/ 0 h 115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0481" h="1152739">
                      <a:moveTo>
                        <a:pt x="0" y="1030318"/>
                      </a:moveTo>
                      <a:cubicBezTo>
                        <a:pt x="104090" y="1111474"/>
                        <a:pt x="238173" y="1159108"/>
                        <a:pt x="381077" y="1152051"/>
                      </a:cubicBezTo>
                      <a:cubicBezTo>
                        <a:pt x="698641" y="1137937"/>
                        <a:pt x="945635" y="868008"/>
                        <a:pt x="929757" y="548680"/>
                      </a:cubicBezTo>
                      <a:cubicBezTo>
                        <a:pt x="917407" y="250523"/>
                        <a:pt x="679234" y="15878"/>
                        <a:pt x="388134" y="0"/>
                      </a:cubicBezTo>
                    </a:path>
                  </a:pathLst>
                </a:custGeom>
                <a:noFill/>
                <a:ln w="7046" cap="rnd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58" name="자유형: 도형 157">
                  <a:extLst>
                    <a:ext uri="{FF2B5EF4-FFF2-40B4-BE49-F238E27FC236}">
                      <a16:creationId xmlns:a16="http://schemas.microsoft.com/office/drawing/2014/main" id="{2B389082-7017-4792-BCBE-ED5C427279B4}"/>
                    </a:ext>
                  </a:extLst>
                </p:cNvPr>
                <p:cNvSpPr/>
                <p:nvPr/>
              </p:nvSpPr>
              <p:spPr>
                <a:xfrm>
                  <a:off x="1120969" y="2164257"/>
                  <a:ext cx="587624" cy="1001891"/>
                </a:xfrm>
                <a:custGeom>
                  <a:avLst/>
                  <a:gdLst>
                    <a:gd name="connsiteX0" fmla="*/ 547496 w 587624"/>
                    <a:gd name="connsiteY0" fmla="*/ 263 h 1001891"/>
                    <a:gd name="connsiteX1" fmla="*/ 580 w 587624"/>
                    <a:gd name="connsiteY1" fmla="*/ 603634 h 1001891"/>
                    <a:gd name="connsiteX2" fmla="*/ 169947 w 587624"/>
                    <a:gd name="connsiteY2" fmla="*/ 984711 h 1001891"/>
                    <a:gd name="connsiteX3" fmla="*/ 212289 w 587624"/>
                    <a:gd name="connsiteY3" fmla="*/ 998825 h 1001891"/>
                    <a:gd name="connsiteX4" fmla="*/ 229932 w 587624"/>
                    <a:gd name="connsiteY4" fmla="*/ 954719 h 1001891"/>
                    <a:gd name="connsiteX5" fmla="*/ 214053 w 587624"/>
                    <a:gd name="connsiteY5" fmla="*/ 938841 h 1001891"/>
                    <a:gd name="connsiteX6" fmla="*/ 111727 w 587624"/>
                    <a:gd name="connsiteY6" fmla="*/ 780059 h 1001891"/>
                    <a:gd name="connsiteX7" fmla="*/ 395771 w 587624"/>
                    <a:gd name="connsiteY7" fmla="*/ 99061 h 1001891"/>
                    <a:gd name="connsiteX8" fmla="*/ 552788 w 587624"/>
                    <a:gd name="connsiteY8" fmla="*/ 62011 h 1001891"/>
                    <a:gd name="connsiteX9" fmla="*/ 586309 w 587624"/>
                    <a:gd name="connsiteY9" fmla="*/ 23198 h 1001891"/>
                    <a:gd name="connsiteX10" fmla="*/ 547496 w 587624"/>
                    <a:gd name="connsiteY10" fmla="*/ 263 h 100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7624" h="1001891">
                      <a:moveTo>
                        <a:pt x="547496" y="263"/>
                      </a:moveTo>
                      <a:cubicBezTo>
                        <a:pt x="231696" y="16141"/>
                        <a:pt x="-13534" y="286070"/>
                        <a:pt x="580" y="603634"/>
                      </a:cubicBezTo>
                      <a:cubicBezTo>
                        <a:pt x="7637" y="753595"/>
                        <a:pt x="71150" y="887678"/>
                        <a:pt x="169947" y="984711"/>
                      </a:cubicBezTo>
                      <a:cubicBezTo>
                        <a:pt x="184061" y="1000589"/>
                        <a:pt x="196411" y="1005882"/>
                        <a:pt x="212289" y="998825"/>
                      </a:cubicBezTo>
                      <a:cubicBezTo>
                        <a:pt x="229932" y="991768"/>
                        <a:pt x="238753" y="972361"/>
                        <a:pt x="229932" y="954719"/>
                      </a:cubicBezTo>
                      <a:cubicBezTo>
                        <a:pt x="226403" y="949426"/>
                        <a:pt x="221110" y="944133"/>
                        <a:pt x="214053" y="938841"/>
                      </a:cubicBezTo>
                      <a:cubicBezTo>
                        <a:pt x="171712" y="894735"/>
                        <a:pt x="136427" y="841807"/>
                        <a:pt x="111727" y="780059"/>
                      </a:cubicBezTo>
                      <a:cubicBezTo>
                        <a:pt x="2344" y="513658"/>
                        <a:pt x="129370" y="208444"/>
                        <a:pt x="395771" y="99061"/>
                      </a:cubicBezTo>
                      <a:cubicBezTo>
                        <a:pt x="446934" y="77890"/>
                        <a:pt x="499861" y="65540"/>
                        <a:pt x="552788" y="62011"/>
                      </a:cubicBezTo>
                      <a:cubicBezTo>
                        <a:pt x="581016" y="62011"/>
                        <a:pt x="591602" y="44369"/>
                        <a:pt x="586309" y="23198"/>
                      </a:cubicBezTo>
                      <a:cubicBezTo>
                        <a:pt x="586309" y="5556"/>
                        <a:pt x="570431" y="-1501"/>
                        <a:pt x="547496" y="263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176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  <p:pic>
            <p:nvPicPr>
              <p:cNvPr id="156" name="그림 155">
                <a:extLst>
                  <a:ext uri="{FF2B5EF4-FFF2-40B4-BE49-F238E27FC236}">
                    <a16:creationId xmlns:a16="http://schemas.microsoft.com/office/drawing/2014/main" id="{9F20C5D1-C0F0-4031-AB2F-5D10DA1DB0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rcRect l="10229" t="10998" r="25508" b="13051"/>
              <a:stretch>
                <a:fillRect/>
              </a:stretch>
            </p:blipFill>
            <p:spPr>
              <a:xfrm>
                <a:off x="1344384" y="5542427"/>
                <a:ext cx="998046" cy="877090"/>
              </a:xfrm>
              <a:custGeom>
                <a:avLst/>
                <a:gdLst>
                  <a:gd name="connsiteX0" fmla="*/ 522216 w 1202342"/>
                  <a:gd name="connsiteY0" fmla="*/ 0 h 1044432"/>
                  <a:gd name="connsiteX1" fmla="*/ 1033823 w 1202342"/>
                  <a:gd name="connsiteY1" fmla="*/ 416971 h 1044432"/>
                  <a:gd name="connsiteX2" fmla="*/ 1034281 w 1202342"/>
                  <a:gd name="connsiteY2" fmla="*/ 421517 h 1044432"/>
                  <a:gd name="connsiteX3" fmla="*/ 1202342 w 1202342"/>
                  <a:gd name="connsiteY3" fmla="*/ 521049 h 1044432"/>
                  <a:gd name="connsiteX4" fmla="*/ 1202342 w 1202342"/>
                  <a:gd name="connsiteY4" fmla="*/ 530211 h 1044432"/>
                  <a:gd name="connsiteX5" fmla="*/ 1034074 w 1202342"/>
                  <a:gd name="connsiteY5" fmla="*/ 624963 h 1044432"/>
                  <a:gd name="connsiteX6" fmla="*/ 1033823 w 1202342"/>
                  <a:gd name="connsiteY6" fmla="*/ 627461 h 1044432"/>
                  <a:gd name="connsiteX7" fmla="*/ 522216 w 1202342"/>
                  <a:gd name="connsiteY7" fmla="*/ 1044432 h 1044432"/>
                  <a:gd name="connsiteX8" fmla="*/ 0 w 1202342"/>
                  <a:gd name="connsiteY8" fmla="*/ 522216 h 1044432"/>
                  <a:gd name="connsiteX9" fmla="*/ 522216 w 1202342"/>
                  <a:gd name="connsiteY9" fmla="*/ 0 h 104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2342" h="1044432">
                    <a:moveTo>
                      <a:pt x="522216" y="0"/>
                    </a:moveTo>
                    <a:cubicBezTo>
                      <a:pt x="774576" y="0"/>
                      <a:pt x="985128" y="179006"/>
                      <a:pt x="1033823" y="416971"/>
                    </a:cubicBezTo>
                    <a:lnTo>
                      <a:pt x="1034281" y="421517"/>
                    </a:lnTo>
                    <a:lnTo>
                      <a:pt x="1202342" y="521049"/>
                    </a:lnTo>
                    <a:lnTo>
                      <a:pt x="1202342" y="530211"/>
                    </a:lnTo>
                    <a:lnTo>
                      <a:pt x="1034074" y="624963"/>
                    </a:lnTo>
                    <a:lnTo>
                      <a:pt x="1033823" y="627461"/>
                    </a:lnTo>
                    <a:cubicBezTo>
                      <a:pt x="985128" y="865426"/>
                      <a:pt x="774576" y="1044432"/>
                      <a:pt x="522216" y="1044432"/>
                    </a:cubicBezTo>
                    <a:cubicBezTo>
                      <a:pt x="233804" y="1044432"/>
                      <a:pt x="0" y="810628"/>
                      <a:pt x="0" y="522216"/>
                    </a:cubicBezTo>
                    <a:cubicBezTo>
                      <a:pt x="0" y="233804"/>
                      <a:pt x="233804" y="0"/>
                      <a:pt x="52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61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59" name="그룹 158">
              <a:extLst>
                <a:ext uri="{FF2B5EF4-FFF2-40B4-BE49-F238E27FC236}">
                  <a16:creationId xmlns:a16="http://schemas.microsoft.com/office/drawing/2014/main" id="{08839DAD-3ED6-41E7-BDAE-97165B9FAF75}"/>
                </a:ext>
              </a:extLst>
            </p:cNvPr>
            <p:cNvGrpSpPr/>
            <p:nvPr/>
          </p:nvGrpSpPr>
          <p:grpSpPr>
            <a:xfrm>
              <a:off x="4559466" y="5091311"/>
              <a:ext cx="809629" cy="730643"/>
              <a:chOff x="5493614" y="5491704"/>
              <a:chExt cx="1079505" cy="974190"/>
            </a:xfrm>
          </p:grpSpPr>
          <p:grpSp>
            <p:nvGrpSpPr>
              <p:cNvPr id="160" name="그룹 159">
                <a:extLst>
                  <a:ext uri="{FF2B5EF4-FFF2-40B4-BE49-F238E27FC236}">
                    <a16:creationId xmlns:a16="http://schemas.microsoft.com/office/drawing/2014/main" id="{60D7B83D-6FD7-429E-AEE6-54D8C4B4F971}"/>
                  </a:ext>
                </a:extLst>
              </p:cNvPr>
              <p:cNvGrpSpPr/>
              <p:nvPr/>
            </p:nvGrpSpPr>
            <p:grpSpPr>
              <a:xfrm>
                <a:off x="5493614" y="5491704"/>
                <a:ext cx="983377" cy="974190"/>
                <a:chOff x="1120969" y="2164257"/>
                <a:chExt cx="1170998" cy="1160058"/>
              </a:xfrm>
            </p:grpSpPr>
            <p:sp>
              <p:nvSpPr>
                <p:cNvPr id="162" name="자유형: 도형 161">
                  <a:extLst>
                    <a:ext uri="{FF2B5EF4-FFF2-40B4-BE49-F238E27FC236}">
                      <a16:creationId xmlns:a16="http://schemas.microsoft.com/office/drawing/2014/main" id="{43402DB5-9433-4D38-897E-6BDA3E89557D}"/>
                    </a:ext>
                  </a:extLst>
                </p:cNvPr>
                <p:cNvSpPr/>
                <p:nvPr/>
              </p:nvSpPr>
              <p:spPr>
                <a:xfrm>
                  <a:off x="1361486" y="2171576"/>
                  <a:ext cx="930481" cy="1152739"/>
                </a:xfrm>
                <a:custGeom>
                  <a:avLst/>
                  <a:gdLst>
                    <a:gd name="connsiteX0" fmla="*/ 0 w 930481"/>
                    <a:gd name="connsiteY0" fmla="*/ 1030318 h 1152739"/>
                    <a:gd name="connsiteX1" fmla="*/ 381077 w 930481"/>
                    <a:gd name="connsiteY1" fmla="*/ 1152051 h 1152739"/>
                    <a:gd name="connsiteX2" fmla="*/ 929757 w 930481"/>
                    <a:gd name="connsiteY2" fmla="*/ 548680 h 1152739"/>
                    <a:gd name="connsiteX3" fmla="*/ 388134 w 930481"/>
                    <a:gd name="connsiteY3" fmla="*/ 0 h 115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0481" h="1152739">
                      <a:moveTo>
                        <a:pt x="0" y="1030318"/>
                      </a:moveTo>
                      <a:cubicBezTo>
                        <a:pt x="104090" y="1111474"/>
                        <a:pt x="238173" y="1159108"/>
                        <a:pt x="381077" y="1152051"/>
                      </a:cubicBezTo>
                      <a:cubicBezTo>
                        <a:pt x="698641" y="1137937"/>
                        <a:pt x="945635" y="868008"/>
                        <a:pt x="929757" y="548680"/>
                      </a:cubicBezTo>
                      <a:cubicBezTo>
                        <a:pt x="917407" y="250523"/>
                        <a:pt x="679234" y="15878"/>
                        <a:pt x="388134" y="0"/>
                      </a:cubicBezTo>
                    </a:path>
                  </a:pathLst>
                </a:custGeom>
                <a:noFill/>
                <a:ln w="7046" cap="rnd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63" name="자유형: 도형 162">
                  <a:extLst>
                    <a:ext uri="{FF2B5EF4-FFF2-40B4-BE49-F238E27FC236}">
                      <a16:creationId xmlns:a16="http://schemas.microsoft.com/office/drawing/2014/main" id="{8B41FFC0-CE13-48A4-9380-A9714EFAE21C}"/>
                    </a:ext>
                  </a:extLst>
                </p:cNvPr>
                <p:cNvSpPr/>
                <p:nvPr/>
              </p:nvSpPr>
              <p:spPr>
                <a:xfrm>
                  <a:off x="1120969" y="2164257"/>
                  <a:ext cx="587624" cy="1001891"/>
                </a:xfrm>
                <a:custGeom>
                  <a:avLst/>
                  <a:gdLst>
                    <a:gd name="connsiteX0" fmla="*/ 547496 w 587624"/>
                    <a:gd name="connsiteY0" fmla="*/ 263 h 1001891"/>
                    <a:gd name="connsiteX1" fmla="*/ 580 w 587624"/>
                    <a:gd name="connsiteY1" fmla="*/ 603634 h 1001891"/>
                    <a:gd name="connsiteX2" fmla="*/ 169947 w 587624"/>
                    <a:gd name="connsiteY2" fmla="*/ 984711 h 1001891"/>
                    <a:gd name="connsiteX3" fmla="*/ 212289 w 587624"/>
                    <a:gd name="connsiteY3" fmla="*/ 998825 h 1001891"/>
                    <a:gd name="connsiteX4" fmla="*/ 229932 w 587624"/>
                    <a:gd name="connsiteY4" fmla="*/ 954719 h 1001891"/>
                    <a:gd name="connsiteX5" fmla="*/ 214053 w 587624"/>
                    <a:gd name="connsiteY5" fmla="*/ 938841 h 1001891"/>
                    <a:gd name="connsiteX6" fmla="*/ 111727 w 587624"/>
                    <a:gd name="connsiteY6" fmla="*/ 780059 h 1001891"/>
                    <a:gd name="connsiteX7" fmla="*/ 395771 w 587624"/>
                    <a:gd name="connsiteY7" fmla="*/ 99061 h 1001891"/>
                    <a:gd name="connsiteX8" fmla="*/ 552788 w 587624"/>
                    <a:gd name="connsiteY8" fmla="*/ 62011 h 1001891"/>
                    <a:gd name="connsiteX9" fmla="*/ 586309 w 587624"/>
                    <a:gd name="connsiteY9" fmla="*/ 23198 h 1001891"/>
                    <a:gd name="connsiteX10" fmla="*/ 547496 w 587624"/>
                    <a:gd name="connsiteY10" fmla="*/ 263 h 100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7624" h="1001891">
                      <a:moveTo>
                        <a:pt x="547496" y="263"/>
                      </a:moveTo>
                      <a:cubicBezTo>
                        <a:pt x="231696" y="16141"/>
                        <a:pt x="-13534" y="286070"/>
                        <a:pt x="580" y="603634"/>
                      </a:cubicBezTo>
                      <a:cubicBezTo>
                        <a:pt x="7637" y="753595"/>
                        <a:pt x="71150" y="887678"/>
                        <a:pt x="169947" y="984711"/>
                      </a:cubicBezTo>
                      <a:cubicBezTo>
                        <a:pt x="184061" y="1000589"/>
                        <a:pt x="196411" y="1005882"/>
                        <a:pt x="212289" y="998825"/>
                      </a:cubicBezTo>
                      <a:cubicBezTo>
                        <a:pt x="229932" y="991768"/>
                        <a:pt x="238753" y="972361"/>
                        <a:pt x="229932" y="954719"/>
                      </a:cubicBezTo>
                      <a:cubicBezTo>
                        <a:pt x="226403" y="949426"/>
                        <a:pt x="221110" y="944133"/>
                        <a:pt x="214053" y="938841"/>
                      </a:cubicBezTo>
                      <a:cubicBezTo>
                        <a:pt x="171712" y="894735"/>
                        <a:pt x="136427" y="841807"/>
                        <a:pt x="111727" y="780059"/>
                      </a:cubicBezTo>
                      <a:cubicBezTo>
                        <a:pt x="2344" y="513658"/>
                        <a:pt x="129370" y="208444"/>
                        <a:pt x="395771" y="99061"/>
                      </a:cubicBezTo>
                      <a:cubicBezTo>
                        <a:pt x="446934" y="77890"/>
                        <a:pt x="499861" y="65540"/>
                        <a:pt x="552788" y="62011"/>
                      </a:cubicBezTo>
                      <a:cubicBezTo>
                        <a:pt x="581016" y="62011"/>
                        <a:pt x="591602" y="44369"/>
                        <a:pt x="586309" y="23198"/>
                      </a:cubicBezTo>
                      <a:cubicBezTo>
                        <a:pt x="586309" y="5556"/>
                        <a:pt x="570431" y="-1501"/>
                        <a:pt x="547496" y="263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176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  <p:pic>
            <p:nvPicPr>
              <p:cNvPr id="161" name="그림 160">
                <a:extLst>
                  <a:ext uri="{FF2B5EF4-FFF2-40B4-BE49-F238E27FC236}">
                    <a16:creationId xmlns:a16="http://schemas.microsoft.com/office/drawing/2014/main" id="{1E3F8D74-C744-4B8F-A9C3-27C889ECE1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/>
              <a:srcRect l="18144" t="20295" r="18710" b="11031"/>
              <a:stretch/>
            </p:blipFill>
            <p:spPr>
              <a:xfrm>
                <a:off x="5556761" y="5548826"/>
                <a:ext cx="1016358" cy="877090"/>
              </a:xfrm>
              <a:custGeom>
                <a:avLst/>
                <a:gdLst>
                  <a:gd name="connsiteX0" fmla="*/ 522216 w 1202342"/>
                  <a:gd name="connsiteY0" fmla="*/ 0 h 1044432"/>
                  <a:gd name="connsiteX1" fmla="*/ 1033823 w 1202342"/>
                  <a:gd name="connsiteY1" fmla="*/ 416971 h 1044432"/>
                  <a:gd name="connsiteX2" fmla="*/ 1034281 w 1202342"/>
                  <a:gd name="connsiteY2" fmla="*/ 421517 h 1044432"/>
                  <a:gd name="connsiteX3" fmla="*/ 1202342 w 1202342"/>
                  <a:gd name="connsiteY3" fmla="*/ 521049 h 1044432"/>
                  <a:gd name="connsiteX4" fmla="*/ 1202342 w 1202342"/>
                  <a:gd name="connsiteY4" fmla="*/ 530211 h 1044432"/>
                  <a:gd name="connsiteX5" fmla="*/ 1034074 w 1202342"/>
                  <a:gd name="connsiteY5" fmla="*/ 624963 h 1044432"/>
                  <a:gd name="connsiteX6" fmla="*/ 1033823 w 1202342"/>
                  <a:gd name="connsiteY6" fmla="*/ 627461 h 1044432"/>
                  <a:gd name="connsiteX7" fmla="*/ 522216 w 1202342"/>
                  <a:gd name="connsiteY7" fmla="*/ 1044432 h 1044432"/>
                  <a:gd name="connsiteX8" fmla="*/ 0 w 1202342"/>
                  <a:gd name="connsiteY8" fmla="*/ 522216 h 1044432"/>
                  <a:gd name="connsiteX9" fmla="*/ 522216 w 1202342"/>
                  <a:gd name="connsiteY9" fmla="*/ 0 h 104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2342" h="1044432">
                    <a:moveTo>
                      <a:pt x="522216" y="0"/>
                    </a:moveTo>
                    <a:cubicBezTo>
                      <a:pt x="774576" y="0"/>
                      <a:pt x="985128" y="179006"/>
                      <a:pt x="1033823" y="416971"/>
                    </a:cubicBezTo>
                    <a:lnTo>
                      <a:pt x="1034281" y="421517"/>
                    </a:lnTo>
                    <a:lnTo>
                      <a:pt x="1202342" y="521049"/>
                    </a:lnTo>
                    <a:lnTo>
                      <a:pt x="1202342" y="530211"/>
                    </a:lnTo>
                    <a:lnTo>
                      <a:pt x="1034074" y="624963"/>
                    </a:lnTo>
                    <a:lnTo>
                      <a:pt x="1033823" y="627461"/>
                    </a:lnTo>
                    <a:cubicBezTo>
                      <a:pt x="985128" y="865426"/>
                      <a:pt x="774576" y="1044432"/>
                      <a:pt x="522216" y="1044432"/>
                    </a:cubicBezTo>
                    <a:cubicBezTo>
                      <a:pt x="233804" y="1044432"/>
                      <a:pt x="0" y="810628"/>
                      <a:pt x="0" y="522216"/>
                    </a:cubicBezTo>
                    <a:cubicBezTo>
                      <a:pt x="0" y="233804"/>
                      <a:pt x="233804" y="0"/>
                      <a:pt x="52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61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64" name="그룹 163">
              <a:extLst>
                <a:ext uri="{FF2B5EF4-FFF2-40B4-BE49-F238E27FC236}">
                  <a16:creationId xmlns:a16="http://schemas.microsoft.com/office/drawing/2014/main" id="{F5CE57EE-FBFD-4E5C-947E-38003B7F9479}"/>
                </a:ext>
              </a:extLst>
            </p:cNvPr>
            <p:cNvGrpSpPr/>
            <p:nvPr/>
          </p:nvGrpSpPr>
          <p:grpSpPr>
            <a:xfrm>
              <a:off x="1956042" y="5095667"/>
              <a:ext cx="804847" cy="730643"/>
              <a:chOff x="2308649" y="5491704"/>
              <a:chExt cx="1073129" cy="974190"/>
            </a:xfrm>
          </p:grpSpPr>
          <p:grpSp>
            <p:nvGrpSpPr>
              <p:cNvPr id="165" name="그룹 164">
                <a:extLst>
                  <a:ext uri="{FF2B5EF4-FFF2-40B4-BE49-F238E27FC236}">
                    <a16:creationId xmlns:a16="http://schemas.microsoft.com/office/drawing/2014/main" id="{812DC809-67D7-439E-8927-F565B98AEE02}"/>
                  </a:ext>
                </a:extLst>
              </p:cNvPr>
              <p:cNvGrpSpPr/>
              <p:nvPr/>
            </p:nvGrpSpPr>
            <p:grpSpPr>
              <a:xfrm>
                <a:off x="2308649" y="5491704"/>
                <a:ext cx="983377" cy="974190"/>
                <a:chOff x="1120969" y="2164257"/>
                <a:chExt cx="1170998" cy="1160058"/>
              </a:xfrm>
            </p:grpSpPr>
            <p:sp>
              <p:nvSpPr>
                <p:cNvPr id="167" name="자유형: 도형 166">
                  <a:extLst>
                    <a:ext uri="{FF2B5EF4-FFF2-40B4-BE49-F238E27FC236}">
                      <a16:creationId xmlns:a16="http://schemas.microsoft.com/office/drawing/2014/main" id="{6874ED5F-7C8E-47AE-BEAD-27811F59A6FD}"/>
                    </a:ext>
                  </a:extLst>
                </p:cNvPr>
                <p:cNvSpPr/>
                <p:nvPr/>
              </p:nvSpPr>
              <p:spPr>
                <a:xfrm>
                  <a:off x="1361486" y="2171576"/>
                  <a:ext cx="930481" cy="1152739"/>
                </a:xfrm>
                <a:custGeom>
                  <a:avLst/>
                  <a:gdLst>
                    <a:gd name="connsiteX0" fmla="*/ 0 w 930481"/>
                    <a:gd name="connsiteY0" fmla="*/ 1030318 h 1152739"/>
                    <a:gd name="connsiteX1" fmla="*/ 381077 w 930481"/>
                    <a:gd name="connsiteY1" fmla="*/ 1152051 h 1152739"/>
                    <a:gd name="connsiteX2" fmla="*/ 929757 w 930481"/>
                    <a:gd name="connsiteY2" fmla="*/ 548680 h 1152739"/>
                    <a:gd name="connsiteX3" fmla="*/ 388134 w 930481"/>
                    <a:gd name="connsiteY3" fmla="*/ 0 h 115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0481" h="1152739">
                      <a:moveTo>
                        <a:pt x="0" y="1030318"/>
                      </a:moveTo>
                      <a:cubicBezTo>
                        <a:pt x="104090" y="1111474"/>
                        <a:pt x="238173" y="1159108"/>
                        <a:pt x="381077" y="1152051"/>
                      </a:cubicBezTo>
                      <a:cubicBezTo>
                        <a:pt x="698641" y="1137937"/>
                        <a:pt x="945635" y="868008"/>
                        <a:pt x="929757" y="548680"/>
                      </a:cubicBezTo>
                      <a:cubicBezTo>
                        <a:pt x="917407" y="250523"/>
                        <a:pt x="679234" y="15878"/>
                        <a:pt x="388134" y="0"/>
                      </a:cubicBezTo>
                    </a:path>
                  </a:pathLst>
                </a:custGeom>
                <a:noFill/>
                <a:ln w="7046" cap="rnd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68" name="자유형: 도형 167">
                  <a:extLst>
                    <a:ext uri="{FF2B5EF4-FFF2-40B4-BE49-F238E27FC236}">
                      <a16:creationId xmlns:a16="http://schemas.microsoft.com/office/drawing/2014/main" id="{F94A5DCC-51E4-4C87-B29F-E916DA08215A}"/>
                    </a:ext>
                  </a:extLst>
                </p:cNvPr>
                <p:cNvSpPr/>
                <p:nvPr/>
              </p:nvSpPr>
              <p:spPr>
                <a:xfrm>
                  <a:off x="1120969" y="2164257"/>
                  <a:ext cx="587624" cy="1001891"/>
                </a:xfrm>
                <a:custGeom>
                  <a:avLst/>
                  <a:gdLst>
                    <a:gd name="connsiteX0" fmla="*/ 547496 w 587624"/>
                    <a:gd name="connsiteY0" fmla="*/ 263 h 1001891"/>
                    <a:gd name="connsiteX1" fmla="*/ 580 w 587624"/>
                    <a:gd name="connsiteY1" fmla="*/ 603634 h 1001891"/>
                    <a:gd name="connsiteX2" fmla="*/ 169947 w 587624"/>
                    <a:gd name="connsiteY2" fmla="*/ 984711 h 1001891"/>
                    <a:gd name="connsiteX3" fmla="*/ 212289 w 587624"/>
                    <a:gd name="connsiteY3" fmla="*/ 998825 h 1001891"/>
                    <a:gd name="connsiteX4" fmla="*/ 229932 w 587624"/>
                    <a:gd name="connsiteY4" fmla="*/ 954719 h 1001891"/>
                    <a:gd name="connsiteX5" fmla="*/ 214053 w 587624"/>
                    <a:gd name="connsiteY5" fmla="*/ 938841 h 1001891"/>
                    <a:gd name="connsiteX6" fmla="*/ 111727 w 587624"/>
                    <a:gd name="connsiteY6" fmla="*/ 780059 h 1001891"/>
                    <a:gd name="connsiteX7" fmla="*/ 395771 w 587624"/>
                    <a:gd name="connsiteY7" fmla="*/ 99061 h 1001891"/>
                    <a:gd name="connsiteX8" fmla="*/ 552788 w 587624"/>
                    <a:gd name="connsiteY8" fmla="*/ 62011 h 1001891"/>
                    <a:gd name="connsiteX9" fmla="*/ 586309 w 587624"/>
                    <a:gd name="connsiteY9" fmla="*/ 23198 h 1001891"/>
                    <a:gd name="connsiteX10" fmla="*/ 547496 w 587624"/>
                    <a:gd name="connsiteY10" fmla="*/ 263 h 100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7624" h="1001891">
                      <a:moveTo>
                        <a:pt x="547496" y="263"/>
                      </a:moveTo>
                      <a:cubicBezTo>
                        <a:pt x="231696" y="16141"/>
                        <a:pt x="-13534" y="286070"/>
                        <a:pt x="580" y="603634"/>
                      </a:cubicBezTo>
                      <a:cubicBezTo>
                        <a:pt x="7637" y="753595"/>
                        <a:pt x="71150" y="887678"/>
                        <a:pt x="169947" y="984711"/>
                      </a:cubicBezTo>
                      <a:cubicBezTo>
                        <a:pt x="184061" y="1000589"/>
                        <a:pt x="196411" y="1005882"/>
                        <a:pt x="212289" y="998825"/>
                      </a:cubicBezTo>
                      <a:cubicBezTo>
                        <a:pt x="229932" y="991768"/>
                        <a:pt x="238753" y="972361"/>
                        <a:pt x="229932" y="954719"/>
                      </a:cubicBezTo>
                      <a:cubicBezTo>
                        <a:pt x="226403" y="949426"/>
                        <a:pt x="221110" y="944133"/>
                        <a:pt x="214053" y="938841"/>
                      </a:cubicBezTo>
                      <a:cubicBezTo>
                        <a:pt x="171712" y="894735"/>
                        <a:pt x="136427" y="841807"/>
                        <a:pt x="111727" y="780059"/>
                      </a:cubicBezTo>
                      <a:cubicBezTo>
                        <a:pt x="2344" y="513658"/>
                        <a:pt x="129370" y="208444"/>
                        <a:pt x="395771" y="99061"/>
                      </a:cubicBezTo>
                      <a:cubicBezTo>
                        <a:pt x="446934" y="77890"/>
                        <a:pt x="499861" y="65540"/>
                        <a:pt x="552788" y="62011"/>
                      </a:cubicBezTo>
                      <a:cubicBezTo>
                        <a:pt x="581016" y="62011"/>
                        <a:pt x="591602" y="44369"/>
                        <a:pt x="586309" y="23198"/>
                      </a:cubicBezTo>
                      <a:cubicBezTo>
                        <a:pt x="586309" y="5556"/>
                        <a:pt x="570431" y="-1501"/>
                        <a:pt x="547496" y="263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176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  <p:pic>
            <p:nvPicPr>
              <p:cNvPr id="166" name="그림 165">
                <a:extLst>
                  <a:ext uri="{FF2B5EF4-FFF2-40B4-BE49-F238E27FC236}">
                    <a16:creationId xmlns:a16="http://schemas.microsoft.com/office/drawing/2014/main" id="{2C96A40A-8953-4FBD-B185-8AFA5CF9FE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5777" t="8591" r="13075" b="15900"/>
              <a:stretch/>
            </p:blipFill>
            <p:spPr>
              <a:xfrm>
                <a:off x="2365420" y="5539631"/>
                <a:ext cx="1016358" cy="877090"/>
              </a:xfrm>
              <a:custGeom>
                <a:avLst/>
                <a:gdLst>
                  <a:gd name="connsiteX0" fmla="*/ 522216 w 1202342"/>
                  <a:gd name="connsiteY0" fmla="*/ 0 h 1044432"/>
                  <a:gd name="connsiteX1" fmla="*/ 1033823 w 1202342"/>
                  <a:gd name="connsiteY1" fmla="*/ 416971 h 1044432"/>
                  <a:gd name="connsiteX2" fmla="*/ 1034281 w 1202342"/>
                  <a:gd name="connsiteY2" fmla="*/ 421517 h 1044432"/>
                  <a:gd name="connsiteX3" fmla="*/ 1202342 w 1202342"/>
                  <a:gd name="connsiteY3" fmla="*/ 521049 h 1044432"/>
                  <a:gd name="connsiteX4" fmla="*/ 1202342 w 1202342"/>
                  <a:gd name="connsiteY4" fmla="*/ 530211 h 1044432"/>
                  <a:gd name="connsiteX5" fmla="*/ 1034074 w 1202342"/>
                  <a:gd name="connsiteY5" fmla="*/ 624963 h 1044432"/>
                  <a:gd name="connsiteX6" fmla="*/ 1033823 w 1202342"/>
                  <a:gd name="connsiteY6" fmla="*/ 627461 h 1044432"/>
                  <a:gd name="connsiteX7" fmla="*/ 522216 w 1202342"/>
                  <a:gd name="connsiteY7" fmla="*/ 1044432 h 1044432"/>
                  <a:gd name="connsiteX8" fmla="*/ 0 w 1202342"/>
                  <a:gd name="connsiteY8" fmla="*/ 522216 h 1044432"/>
                  <a:gd name="connsiteX9" fmla="*/ 522216 w 1202342"/>
                  <a:gd name="connsiteY9" fmla="*/ 0 h 104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2342" h="1044432">
                    <a:moveTo>
                      <a:pt x="522216" y="0"/>
                    </a:moveTo>
                    <a:cubicBezTo>
                      <a:pt x="774576" y="0"/>
                      <a:pt x="985128" y="179006"/>
                      <a:pt x="1033823" y="416971"/>
                    </a:cubicBezTo>
                    <a:lnTo>
                      <a:pt x="1034281" y="421517"/>
                    </a:lnTo>
                    <a:lnTo>
                      <a:pt x="1202342" y="521049"/>
                    </a:lnTo>
                    <a:lnTo>
                      <a:pt x="1202342" y="530211"/>
                    </a:lnTo>
                    <a:lnTo>
                      <a:pt x="1034074" y="624963"/>
                    </a:lnTo>
                    <a:lnTo>
                      <a:pt x="1033823" y="627461"/>
                    </a:lnTo>
                    <a:cubicBezTo>
                      <a:pt x="985128" y="865426"/>
                      <a:pt x="774576" y="1044432"/>
                      <a:pt x="522216" y="1044432"/>
                    </a:cubicBezTo>
                    <a:cubicBezTo>
                      <a:pt x="233804" y="1044432"/>
                      <a:pt x="0" y="810628"/>
                      <a:pt x="0" y="522216"/>
                    </a:cubicBezTo>
                    <a:cubicBezTo>
                      <a:pt x="0" y="233804"/>
                      <a:pt x="233804" y="0"/>
                      <a:pt x="522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615" cap="flat">
                <a:noFill/>
                <a:prstDash val="solid"/>
                <a:miter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169" name="그룹 168">
              <a:extLst>
                <a:ext uri="{FF2B5EF4-FFF2-40B4-BE49-F238E27FC236}">
                  <a16:creationId xmlns:a16="http://schemas.microsoft.com/office/drawing/2014/main" id="{1BEDC127-6B1B-4C12-B647-7D31ADCDC021}"/>
                </a:ext>
              </a:extLst>
            </p:cNvPr>
            <p:cNvGrpSpPr/>
            <p:nvPr/>
          </p:nvGrpSpPr>
          <p:grpSpPr>
            <a:xfrm>
              <a:off x="2831641" y="5091068"/>
              <a:ext cx="808408" cy="730643"/>
              <a:chOff x="3390097" y="5491704"/>
              <a:chExt cx="1077877" cy="974190"/>
            </a:xfrm>
          </p:grpSpPr>
          <p:grpSp>
            <p:nvGrpSpPr>
              <p:cNvPr id="170" name="그룹 169">
                <a:extLst>
                  <a:ext uri="{FF2B5EF4-FFF2-40B4-BE49-F238E27FC236}">
                    <a16:creationId xmlns:a16="http://schemas.microsoft.com/office/drawing/2014/main" id="{A2956EA6-6FD4-4C26-9E91-1E2FA2AB9AD1}"/>
                  </a:ext>
                </a:extLst>
              </p:cNvPr>
              <p:cNvGrpSpPr/>
              <p:nvPr/>
            </p:nvGrpSpPr>
            <p:grpSpPr>
              <a:xfrm>
                <a:off x="3390097" y="5491704"/>
                <a:ext cx="983377" cy="974190"/>
                <a:chOff x="1120969" y="2164257"/>
                <a:chExt cx="1170998" cy="1160058"/>
              </a:xfrm>
            </p:grpSpPr>
            <p:sp>
              <p:nvSpPr>
                <p:cNvPr id="174" name="자유형: 도형 173">
                  <a:extLst>
                    <a:ext uri="{FF2B5EF4-FFF2-40B4-BE49-F238E27FC236}">
                      <a16:creationId xmlns:a16="http://schemas.microsoft.com/office/drawing/2014/main" id="{7E49A8CD-3C05-4558-BDFE-484DF29BCC5A}"/>
                    </a:ext>
                  </a:extLst>
                </p:cNvPr>
                <p:cNvSpPr/>
                <p:nvPr/>
              </p:nvSpPr>
              <p:spPr>
                <a:xfrm>
                  <a:off x="1361486" y="2171576"/>
                  <a:ext cx="930481" cy="1152739"/>
                </a:xfrm>
                <a:custGeom>
                  <a:avLst/>
                  <a:gdLst>
                    <a:gd name="connsiteX0" fmla="*/ 0 w 930481"/>
                    <a:gd name="connsiteY0" fmla="*/ 1030318 h 1152739"/>
                    <a:gd name="connsiteX1" fmla="*/ 381077 w 930481"/>
                    <a:gd name="connsiteY1" fmla="*/ 1152051 h 1152739"/>
                    <a:gd name="connsiteX2" fmla="*/ 929757 w 930481"/>
                    <a:gd name="connsiteY2" fmla="*/ 548680 h 1152739"/>
                    <a:gd name="connsiteX3" fmla="*/ 388134 w 930481"/>
                    <a:gd name="connsiteY3" fmla="*/ 0 h 115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0481" h="1152739">
                      <a:moveTo>
                        <a:pt x="0" y="1030318"/>
                      </a:moveTo>
                      <a:cubicBezTo>
                        <a:pt x="104090" y="1111474"/>
                        <a:pt x="238173" y="1159108"/>
                        <a:pt x="381077" y="1152051"/>
                      </a:cubicBezTo>
                      <a:cubicBezTo>
                        <a:pt x="698641" y="1137937"/>
                        <a:pt x="945635" y="868008"/>
                        <a:pt x="929757" y="548680"/>
                      </a:cubicBezTo>
                      <a:cubicBezTo>
                        <a:pt x="917407" y="250523"/>
                        <a:pt x="679234" y="15878"/>
                        <a:pt x="388134" y="0"/>
                      </a:cubicBezTo>
                    </a:path>
                  </a:pathLst>
                </a:custGeom>
                <a:noFill/>
                <a:ln w="7046" cap="rnd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75" name="자유형: 도형 174">
                  <a:extLst>
                    <a:ext uri="{FF2B5EF4-FFF2-40B4-BE49-F238E27FC236}">
                      <a16:creationId xmlns:a16="http://schemas.microsoft.com/office/drawing/2014/main" id="{9C58A4A4-3A7E-4125-904D-469EF5F8CC6F}"/>
                    </a:ext>
                  </a:extLst>
                </p:cNvPr>
                <p:cNvSpPr/>
                <p:nvPr/>
              </p:nvSpPr>
              <p:spPr>
                <a:xfrm>
                  <a:off x="1120969" y="2164257"/>
                  <a:ext cx="587624" cy="1001891"/>
                </a:xfrm>
                <a:custGeom>
                  <a:avLst/>
                  <a:gdLst>
                    <a:gd name="connsiteX0" fmla="*/ 547496 w 587624"/>
                    <a:gd name="connsiteY0" fmla="*/ 263 h 1001891"/>
                    <a:gd name="connsiteX1" fmla="*/ 580 w 587624"/>
                    <a:gd name="connsiteY1" fmla="*/ 603634 h 1001891"/>
                    <a:gd name="connsiteX2" fmla="*/ 169947 w 587624"/>
                    <a:gd name="connsiteY2" fmla="*/ 984711 h 1001891"/>
                    <a:gd name="connsiteX3" fmla="*/ 212289 w 587624"/>
                    <a:gd name="connsiteY3" fmla="*/ 998825 h 1001891"/>
                    <a:gd name="connsiteX4" fmla="*/ 229932 w 587624"/>
                    <a:gd name="connsiteY4" fmla="*/ 954719 h 1001891"/>
                    <a:gd name="connsiteX5" fmla="*/ 214053 w 587624"/>
                    <a:gd name="connsiteY5" fmla="*/ 938841 h 1001891"/>
                    <a:gd name="connsiteX6" fmla="*/ 111727 w 587624"/>
                    <a:gd name="connsiteY6" fmla="*/ 780059 h 1001891"/>
                    <a:gd name="connsiteX7" fmla="*/ 395771 w 587624"/>
                    <a:gd name="connsiteY7" fmla="*/ 99061 h 1001891"/>
                    <a:gd name="connsiteX8" fmla="*/ 552788 w 587624"/>
                    <a:gd name="connsiteY8" fmla="*/ 62011 h 1001891"/>
                    <a:gd name="connsiteX9" fmla="*/ 586309 w 587624"/>
                    <a:gd name="connsiteY9" fmla="*/ 23198 h 1001891"/>
                    <a:gd name="connsiteX10" fmla="*/ 547496 w 587624"/>
                    <a:gd name="connsiteY10" fmla="*/ 263 h 100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7624" h="1001891">
                      <a:moveTo>
                        <a:pt x="547496" y="263"/>
                      </a:moveTo>
                      <a:cubicBezTo>
                        <a:pt x="231696" y="16141"/>
                        <a:pt x="-13534" y="286070"/>
                        <a:pt x="580" y="603634"/>
                      </a:cubicBezTo>
                      <a:cubicBezTo>
                        <a:pt x="7637" y="753595"/>
                        <a:pt x="71150" y="887678"/>
                        <a:pt x="169947" y="984711"/>
                      </a:cubicBezTo>
                      <a:cubicBezTo>
                        <a:pt x="184061" y="1000589"/>
                        <a:pt x="196411" y="1005882"/>
                        <a:pt x="212289" y="998825"/>
                      </a:cubicBezTo>
                      <a:cubicBezTo>
                        <a:pt x="229932" y="991768"/>
                        <a:pt x="238753" y="972361"/>
                        <a:pt x="229932" y="954719"/>
                      </a:cubicBezTo>
                      <a:cubicBezTo>
                        <a:pt x="226403" y="949426"/>
                        <a:pt x="221110" y="944133"/>
                        <a:pt x="214053" y="938841"/>
                      </a:cubicBezTo>
                      <a:cubicBezTo>
                        <a:pt x="171712" y="894735"/>
                        <a:pt x="136427" y="841807"/>
                        <a:pt x="111727" y="780059"/>
                      </a:cubicBezTo>
                      <a:cubicBezTo>
                        <a:pt x="2344" y="513658"/>
                        <a:pt x="129370" y="208444"/>
                        <a:pt x="395771" y="99061"/>
                      </a:cubicBezTo>
                      <a:cubicBezTo>
                        <a:pt x="446934" y="77890"/>
                        <a:pt x="499861" y="65540"/>
                        <a:pt x="552788" y="62011"/>
                      </a:cubicBezTo>
                      <a:cubicBezTo>
                        <a:pt x="581016" y="62011"/>
                        <a:pt x="591602" y="44369"/>
                        <a:pt x="586309" y="23198"/>
                      </a:cubicBezTo>
                      <a:cubicBezTo>
                        <a:pt x="586309" y="5556"/>
                        <a:pt x="570431" y="-1501"/>
                        <a:pt x="547496" y="263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176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71" name="그룹 170">
                <a:extLst>
                  <a:ext uri="{FF2B5EF4-FFF2-40B4-BE49-F238E27FC236}">
                    <a16:creationId xmlns:a16="http://schemas.microsoft.com/office/drawing/2014/main" id="{4160F4EE-FA86-42EC-8A59-515B256A9156}"/>
                  </a:ext>
                </a:extLst>
              </p:cNvPr>
              <p:cNvGrpSpPr/>
              <p:nvPr/>
            </p:nvGrpSpPr>
            <p:grpSpPr>
              <a:xfrm>
                <a:off x="3451616" y="5532817"/>
                <a:ext cx="1016358" cy="877090"/>
                <a:chOff x="2277172" y="5452439"/>
                <a:chExt cx="1210272" cy="1044432"/>
              </a:xfrm>
            </p:grpSpPr>
            <p:sp>
              <p:nvSpPr>
                <p:cNvPr id="172" name="자유형: 도형 171">
                  <a:extLst>
                    <a:ext uri="{FF2B5EF4-FFF2-40B4-BE49-F238E27FC236}">
                      <a16:creationId xmlns:a16="http://schemas.microsoft.com/office/drawing/2014/main" id="{ADFEE6DA-7036-4A45-B8C8-AB151D93158C}"/>
                    </a:ext>
                  </a:extLst>
                </p:cNvPr>
                <p:cNvSpPr/>
                <p:nvPr/>
              </p:nvSpPr>
              <p:spPr>
                <a:xfrm>
                  <a:off x="2277172" y="5452439"/>
                  <a:ext cx="1210272" cy="1044432"/>
                </a:xfrm>
                <a:custGeom>
                  <a:avLst/>
                  <a:gdLst>
                    <a:gd name="connsiteX0" fmla="*/ 522216 w 1210272"/>
                    <a:gd name="connsiteY0" fmla="*/ 0 h 1044432"/>
                    <a:gd name="connsiteX1" fmla="*/ 1033823 w 1210272"/>
                    <a:gd name="connsiteY1" fmla="*/ 416971 h 1044432"/>
                    <a:gd name="connsiteX2" fmla="*/ 1034281 w 1210272"/>
                    <a:gd name="connsiteY2" fmla="*/ 421517 h 1044432"/>
                    <a:gd name="connsiteX3" fmla="*/ 1210272 w 1210272"/>
                    <a:gd name="connsiteY3" fmla="*/ 525745 h 1044432"/>
                    <a:gd name="connsiteX4" fmla="*/ 1034074 w 1210272"/>
                    <a:gd name="connsiteY4" fmla="*/ 624963 h 1044432"/>
                    <a:gd name="connsiteX5" fmla="*/ 1033823 w 1210272"/>
                    <a:gd name="connsiteY5" fmla="*/ 627461 h 1044432"/>
                    <a:gd name="connsiteX6" fmla="*/ 522216 w 1210272"/>
                    <a:gd name="connsiteY6" fmla="*/ 1044432 h 1044432"/>
                    <a:gd name="connsiteX7" fmla="*/ 0 w 1210272"/>
                    <a:gd name="connsiteY7" fmla="*/ 522216 h 1044432"/>
                    <a:gd name="connsiteX8" fmla="*/ 522216 w 1210272"/>
                    <a:gd name="connsiteY8" fmla="*/ 0 h 104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0272" h="1044432">
                      <a:moveTo>
                        <a:pt x="522216" y="0"/>
                      </a:moveTo>
                      <a:cubicBezTo>
                        <a:pt x="774576" y="0"/>
                        <a:pt x="985128" y="179006"/>
                        <a:pt x="1033823" y="416971"/>
                      </a:cubicBezTo>
                      <a:lnTo>
                        <a:pt x="1034281" y="421517"/>
                      </a:lnTo>
                      <a:lnTo>
                        <a:pt x="1210272" y="525745"/>
                      </a:lnTo>
                      <a:lnTo>
                        <a:pt x="1034074" y="624963"/>
                      </a:lnTo>
                      <a:lnTo>
                        <a:pt x="1033823" y="627461"/>
                      </a:lnTo>
                      <a:cubicBezTo>
                        <a:pt x="985128" y="865426"/>
                        <a:pt x="774576" y="1044432"/>
                        <a:pt x="522216" y="1044432"/>
                      </a:cubicBezTo>
                      <a:cubicBezTo>
                        <a:pt x="233804" y="1044432"/>
                        <a:pt x="0" y="810628"/>
                        <a:pt x="0" y="522216"/>
                      </a:cubicBezTo>
                      <a:cubicBezTo>
                        <a:pt x="0" y="233804"/>
                        <a:pt x="233804" y="0"/>
                        <a:pt x="52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615" cap="flat">
                  <a:noFill/>
                  <a:prstDash val="solid"/>
                  <a:miter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ko-KR" altLang="en-US"/>
                </a:p>
              </p:txBody>
            </p:sp>
            <p:pic>
              <p:nvPicPr>
                <p:cNvPr id="173" name="그림 172">
                  <a:extLst>
                    <a:ext uri="{FF2B5EF4-FFF2-40B4-BE49-F238E27FC236}">
                      <a16:creationId xmlns:a16="http://schemas.microsoft.com/office/drawing/2014/main" id="{5D64C996-92E9-477C-95D4-3A07A0ED8B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358846" y="5689492"/>
                  <a:ext cx="857552" cy="55278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6" name="그룹 175">
              <a:extLst>
                <a:ext uri="{FF2B5EF4-FFF2-40B4-BE49-F238E27FC236}">
                  <a16:creationId xmlns:a16="http://schemas.microsoft.com/office/drawing/2014/main" id="{4D085E72-5F4C-422D-9A53-C019247754F8}"/>
                </a:ext>
              </a:extLst>
            </p:cNvPr>
            <p:cNvGrpSpPr/>
            <p:nvPr/>
          </p:nvGrpSpPr>
          <p:grpSpPr>
            <a:xfrm>
              <a:off x="3679190" y="5098298"/>
              <a:ext cx="820562" cy="730643"/>
              <a:chOff x="4446188" y="5491704"/>
              <a:chExt cx="1094082" cy="974190"/>
            </a:xfrm>
          </p:grpSpPr>
          <p:grpSp>
            <p:nvGrpSpPr>
              <p:cNvPr id="177" name="그룹 176">
                <a:extLst>
                  <a:ext uri="{FF2B5EF4-FFF2-40B4-BE49-F238E27FC236}">
                    <a16:creationId xmlns:a16="http://schemas.microsoft.com/office/drawing/2014/main" id="{7F03C403-E3C5-4492-ACBC-28B731AEBD43}"/>
                  </a:ext>
                </a:extLst>
              </p:cNvPr>
              <p:cNvGrpSpPr/>
              <p:nvPr/>
            </p:nvGrpSpPr>
            <p:grpSpPr>
              <a:xfrm>
                <a:off x="4446188" y="5491704"/>
                <a:ext cx="983377" cy="974190"/>
                <a:chOff x="1120969" y="2164257"/>
                <a:chExt cx="1170998" cy="1160058"/>
              </a:xfrm>
            </p:grpSpPr>
            <p:sp>
              <p:nvSpPr>
                <p:cNvPr id="181" name="자유형: 도형 180">
                  <a:extLst>
                    <a:ext uri="{FF2B5EF4-FFF2-40B4-BE49-F238E27FC236}">
                      <a16:creationId xmlns:a16="http://schemas.microsoft.com/office/drawing/2014/main" id="{33D6F9F8-BD11-442F-BB98-46B48F6E6CB8}"/>
                    </a:ext>
                  </a:extLst>
                </p:cNvPr>
                <p:cNvSpPr/>
                <p:nvPr/>
              </p:nvSpPr>
              <p:spPr>
                <a:xfrm>
                  <a:off x="1361486" y="2171576"/>
                  <a:ext cx="930481" cy="1152739"/>
                </a:xfrm>
                <a:custGeom>
                  <a:avLst/>
                  <a:gdLst>
                    <a:gd name="connsiteX0" fmla="*/ 0 w 930481"/>
                    <a:gd name="connsiteY0" fmla="*/ 1030318 h 1152739"/>
                    <a:gd name="connsiteX1" fmla="*/ 381077 w 930481"/>
                    <a:gd name="connsiteY1" fmla="*/ 1152051 h 1152739"/>
                    <a:gd name="connsiteX2" fmla="*/ 929757 w 930481"/>
                    <a:gd name="connsiteY2" fmla="*/ 548680 h 1152739"/>
                    <a:gd name="connsiteX3" fmla="*/ 388134 w 930481"/>
                    <a:gd name="connsiteY3" fmla="*/ 0 h 1152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0481" h="1152739">
                      <a:moveTo>
                        <a:pt x="0" y="1030318"/>
                      </a:moveTo>
                      <a:cubicBezTo>
                        <a:pt x="104090" y="1111474"/>
                        <a:pt x="238173" y="1159108"/>
                        <a:pt x="381077" y="1152051"/>
                      </a:cubicBezTo>
                      <a:cubicBezTo>
                        <a:pt x="698641" y="1137937"/>
                        <a:pt x="945635" y="868008"/>
                        <a:pt x="929757" y="548680"/>
                      </a:cubicBezTo>
                      <a:cubicBezTo>
                        <a:pt x="917407" y="250523"/>
                        <a:pt x="679234" y="15878"/>
                        <a:pt x="388134" y="0"/>
                      </a:cubicBezTo>
                    </a:path>
                  </a:pathLst>
                </a:custGeom>
                <a:noFill/>
                <a:ln w="7046" cap="rnd">
                  <a:solidFill>
                    <a:schemeClr val="tx1">
                      <a:lumMod val="75000"/>
                      <a:lumOff val="25000"/>
                    </a:schemeClr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  <p:sp>
              <p:nvSpPr>
                <p:cNvPr id="182" name="자유형: 도형 181">
                  <a:extLst>
                    <a:ext uri="{FF2B5EF4-FFF2-40B4-BE49-F238E27FC236}">
                      <a16:creationId xmlns:a16="http://schemas.microsoft.com/office/drawing/2014/main" id="{CF5D8F77-DF0C-491B-B70D-3F1F4636C9F4}"/>
                    </a:ext>
                  </a:extLst>
                </p:cNvPr>
                <p:cNvSpPr/>
                <p:nvPr/>
              </p:nvSpPr>
              <p:spPr>
                <a:xfrm>
                  <a:off x="1120969" y="2164257"/>
                  <a:ext cx="587624" cy="1001891"/>
                </a:xfrm>
                <a:custGeom>
                  <a:avLst/>
                  <a:gdLst>
                    <a:gd name="connsiteX0" fmla="*/ 547496 w 587624"/>
                    <a:gd name="connsiteY0" fmla="*/ 263 h 1001891"/>
                    <a:gd name="connsiteX1" fmla="*/ 580 w 587624"/>
                    <a:gd name="connsiteY1" fmla="*/ 603634 h 1001891"/>
                    <a:gd name="connsiteX2" fmla="*/ 169947 w 587624"/>
                    <a:gd name="connsiteY2" fmla="*/ 984711 h 1001891"/>
                    <a:gd name="connsiteX3" fmla="*/ 212289 w 587624"/>
                    <a:gd name="connsiteY3" fmla="*/ 998825 h 1001891"/>
                    <a:gd name="connsiteX4" fmla="*/ 229932 w 587624"/>
                    <a:gd name="connsiteY4" fmla="*/ 954719 h 1001891"/>
                    <a:gd name="connsiteX5" fmla="*/ 214053 w 587624"/>
                    <a:gd name="connsiteY5" fmla="*/ 938841 h 1001891"/>
                    <a:gd name="connsiteX6" fmla="*/ 111727 w 587624"/>
                    <a:gd name="connsiteY6" fmla="*/ 780059 h 1001891"/>
                    <a:gd name="connsiteX7" fmla="*/ 395771 w 587624"/>
                    <a:gd name="connsiteY7" fmla="*/ 99061 h 1001891"/>
                    <a:gd name="connsiteX8" fmla="*/ 552788 w 587624"/>
                    <a:gd name="connsiteY8" fmla="*/ 62011 h 1001891"/>
                    <a:gd name="connsiteX9" fmla="*/ 586309 w 587624"/>
                    <a:gd name="connsiteY9" fmla="*/ 23198 h 1001891"/>
                    <a:gd name="connsiteX10" fmla="*/ 547496 w 587624"/>
                    <a:gd name="connsiteY10" fmla="*/ 263 h 10018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7624" h="1001891">
                      <a:moveTo>
                        <a:pt x="547496" y="263"/>
                      </a:moveTo>
                      <a:cubicBezTo>
                        <a:pt x="231696" y="16141"/>
                        <a:pt x="-13534" y="286070"/>
                        <a:pt x="580" y="603634"/>
                      </a:cubicBezTo>
                      <a:cubicBezTo>
                        <a:pt x="7637" y="753595"/>
                        <a:pt x="71150" y="887678"/>
                        <a:pt x="169947" y="984711"/>
                      </a:cubicBezTo>
                      <a:cubicBezTo>
                        <a:pt x="184061" y="1000589"/>
                        <a:pt x="196411" y="1005882"/>
                        <a:pt x="212289" y="998825"/>
                      </a:cubicBezTo>
                      <a:cubicBezTo>
                        <a:pt x="229932" y="991768"/>
                        <a:pt x="238753" y="972361"/>
                        <a:pt x="229932" y="954719"/>
                      </a:cubicBezTo>
                      <a:cubicBezTo>
                        <a:pt x="226403" y="949426"/>
                        <a:pt x="221110" y="944133"/>
                        <a:pt x="214053" y="938841"/>
                      </a:cubicBezTo>
                      <a:cubicBezTo>
                        <a:pt x="171712" y="894735"/>
                        <a:pt x="136427" y="841807"/>
                        <a:pt x="111727" y="780059"/>
                      </a:cubicBezTo>
                      <a:cubicBezTo>
                        <a:pt x="2344" y="513658"/>
                        <a:pt x="129370" y="208444"/>
                        <a:pt x="395771" y="99061"/>
                      </a:cubicBezTo>
                      <a:cubicBezTo>
                        <a:pt x="446934" y="77890"/>
                        <a:pt x="499861" y="65540"/>
                        <a:pt x="552788" y="62011"/>
                      </a:cubicBezTo>
                      <a:cubicBezTo>
                        <a:pt x="581016" y="62011"/>
                        <a:pt x="591602" y="44369"/>
                        <a:pt x="586309" y="23198"/>
                      </a:cubicBezTo>
                      <a:cubicBezTo>
                        <a:pt x="586309" y="5556"/>
                        <a:pt x="570431" y="-1501"/>
                        <a:pt x="547496" y="263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 w="1761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ko-KR" altLang="en-US"/>
                </a:p>
              </p:txBody>
            </p:sp>
          </p:grpSp>
          <p:grpSp>
            <p:nvGrpSpPr>
              <p:cNvPr id="178" name="그룹 177">
                <a:extLst>
                  <a:ext uri="{FF2B5EF4-FFF2-40B4-BE49-F238E27FC236}">
                    <a16:creationId xmlns:a16="http://schemas.microsoft.com/office/drawing/2014/main" id="{6AE544F1-9490-4729-9238-02722B3CDE3D}"/>
                  </a:ext>
                </a:extLst>
              </p:cNvPr>
              <p:cNvGrpSpPr/>
              <p:nvPr/>
            </p:nvGrpSpPr>
            <p:grpSpPr>
              <a:xfrm>
                <a:off x="4523912" y="5542212"/>
                <a:ext cx="1016358" cy="877090"/>
                <a:chOff x="3599268" y="5492291"/>
                <a:chExt cx="1210272" cy="1044432"/>
              </a:xfrm>
            </p:grpSpPr>
            <p:sp>
              <p:nvSpPr>
                <p:cNvPr id="179" name="자유형: 도형 178">
                  <a:extLst>
                    <a:ext uri="{FF2B5EF4-FFF2-40B4-BE49-F238E27FC236}">
                      <a16:creationId xmlns:a16="http://schemas.microsoft.com/office/drawing/2014/main" id="{8819CCD4-D231-4AC1-8DB3-D89AF5608795}"/>
                    </a:ext>
                  </a:extLst>
                </p:cNvPr>
                <p:cNvSpPr/>
                <p:nvPr/>
              </p:nvSpPr>
              <p:spPr>
                <a:xfrm>
                  <a:off x="3599268" y="5492291"/>
                  <a:ext cx="1210272" cy="1044432"/>
                </a:xfrm>
                <a:custGeom>
                  <a:avLst/>
                  <a:gdLst>
                    <a:gd name="connsiteX0" fmla="*/ 522216 w 1210272"/>
                    <a:gd name="connsiteY0" fmla="*/ 0 h 1044432"/>
                    <a:gd name="connsiteX1" fmla="*/ 1033823 w 1210272"/>
                    <a:gd name="connsiteY1" fmla="*/ 416971 h 1044432"/>
                    <a:gd name="connsiteX2" fmla="*/ 1034281 w 1210272"/>
                    <a:gd name="connsiteY2" fmla="*/ 421517 h 1044432"/>
                    <a:gd name="connsiteX3" fmla="*/ 1210272 w 1210272"/>
                    <a:gd name="connsiteY3" fmla="*/ 525745 h 1044432"/>
                    <a:gd name="connsiteX4" fmla="*/ 1034074 w 1210272"/>
                    <a:gd name="connsiteY4" fmla="*/ 624963 h 1044432"/>
                    <a:gd name="connsiteX5" fmla="*/ 1033823 w 1210272"/>
                    <a:gd name="connsiteY5" fmla="*/ 627461 h 1044432"/>
                    <a:gd name="connsiteX6" fmla="*/ 522216 w 1210272"/>
                    <a:gd name="connsiteY6" fmla="*/ 1044432 h 1044432"/>
                    <a:gd name="connsiteX7" fmla="*/ 0 w 1210272"/>
                    <a:gd name="connsiteY7" fmla="*/ 522216 h 1044432"/>
                    <a:gd name="connsiteX8" fmla="*/ 522216 w 1210272"/>
                    <a:gd name="connsiteY8" fmla="*/ 0 h 1044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0272" h="1044432">
                      <a:moveTo>
                        <a:pt x="522216" y="0"/>
                      </a:moveTo>
                      <a:cubicBezTo>
                        <a:pt x="774576" y="0"/>
                        <a:pt x="985128" y="179006"/>
                        <a:pt x="1033823" y="416971"/>
                      </a:cubicBezTo>
                      <a:lnTo>
                        <a:pt x="1034281" y="421517"/>
                      </a:lnTo>
                      <a:lnTo>
                        <a:pt x="1210272" y="525745"/>
                      </a:lnTo>
                      <a:lnTo>
                        <a:pt x="1034074" y="624963"/>
                      </a:lnTo>
                      <a:lnTo>
                        <a:pt x="1033823" y="627461"/>
                      </a:lnTo>
                      <a:cubicBezTo>
                        <a:pt x="985128" y="865426"/>
                        <a:pt x="774576" y="1044432"/>
                        <a:pt x="522216" y="1044432"/>
                      </a:cubicBezTo>
                      <a:cubicBezTo>
                        <a:pt x="233804" y="1044432"/>
                        <a:pt x="0" y="810628"/>
                        <a:pt x="0" y="522216"/>
                      </a:cubicBezTo>
                      <a:cubicBezTo>
                        <a:pt x="0" y="233804"/>
                        <a:pt x="233804" y="0"/>
                        <a:pt x="52221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615" cap="flat">
                  <a:noFill/>
                  <a:prstDash val="solid"/>
                  <a:miter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ko-KR" altLang="en-US"/>
                </a:p>
              </p:txBody>
            </p:sp>
            <p:pic>
              <p:nvPicPr>
                <p:cNvPr id="180" name="그림 179">
                  <a:extLst>
                    <a:ext uri="{FF2B5EF4-FFF2-40B4-BE49-F238E27FC236}">
                      <a16:creationId xmlns:a16="http://schemas.microsoft.com/office/drawing/2014/main" id="{D5652670-46BA-4760-B706-B1344D5DDF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693546" y="5641239"/>
                  <a:ext cx="857277" cy="831441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83" name="그룹 182">
            <a:extLst>
              <a:ext uri="{FF2B5EF4-FFF2-40B4-BE49-F238E27FC236}">
                <a16:creationId xmlns:a16="http://schemas.microsoft.com/office/drawing/2014/main" id="{C15B10AB-0832-4B74-A1B4-1AEF670ADDC4}"/>
              </a:ext>
            </a:extLst>
          </p:cNvPr>
          <p:cNvGrpSpPr/>
          <p:nvPr/>
        </p:nvGrpSpPr>
        <p:grpSpPr>
          <a:xfrm>
            <a:off x="6183042" y="5467732"/>
            <a:ext cx="278858" cy="125725"/>
            <a:chOff x="7137891" y="2725856"/>
            <a:chExt cx="531918" cy="239818"/>
          </a:xfrm>
          <a:gradFill>
            <a:gsLst>
              <a:gs pos="0">
                <a:schemeClr val="tx1">
                  <a:lumMod val="75000"/>
                  <a:lumOff val="25000"/>
                </a:schemeClr>
              </a:gs>
              <a:gs pos="38000">
                <a:schemeClr val="bg1">
                  <a:lumMod val="75000"/>
                </a:schemeClr>
              </a:gs>
              <a:gs pos="68000">
                <a:schemeClr val="tx1">
                  <a:lumMod val="50000"/>
                  <a:lumOff val="50000"/>
                </a:schemeClr>
              </a:gs>
              <a:gs pos="100000">
                <a:srgbClr val="18322F"/>
              </a:gs>
            </a:gsLst>
            <a:lin ang="8100000" scaled="1"/>
          </a:gradFill>
        </p:grpSpPr>
        <p:sp>
          <p:nvSpPr>
            <p:cNvPr id="184" name="화살표: 갈매기형 수장 183">
              <a:extLst>
                <a:ext uri="{FF2B5EF4-FFF2-40B4-BE49-F238E27FC236}">
                  <a16:creationId xmlns:a16="http://schemas.microsoft.com/office/drawing/2014/main" id="{AA80A5BD-4CED-498E-BC1C-0D9E5D2E4D81}"/>
                </a:ext>
              </a:extLst>
            </p:cNvPr>
            <p:cNvSpPr/>
            <p:nvPr/>
          </p:nvSpPr>
          <p:spPr>
            <a:xfrm>
              <a:off x="7137891" y="2725856"/>
              <a:ext cx="239818" cy="23981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85" name="화살표: 갈매기형 수장 184">
              <a:extLst>
                <a:ext uri="{FF2B5EF4-FFF2-40B4-BE49-F238E27FC236}">
                  <a16:creationId xmlns:a16="http://schemas.microsoft.com/office/drawing/2014/main" id="{62254BE4-9799-4132-B0B7-CAE1CCF271C2}"/>
                </a:ext>
              </a:extLst>
            </p:cNvPr>
            <p:cNvSpPr/>
            <p:nvPr/>
          </p:nvSpPr>
          <p:spPr>
            <a:xfrm>
              <a:off x="7283941" y="2725856"/>
              <a:ext cx="239818" cy="23981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86" name="화살표: 갈매기형 수장 185">
              <a:extLst>
                <a:ext uri="{FF2B5EF4-FFF2-40B4-BE49-F238E27FC236}">
                  <a16:creationId xmlns:a16="http://schemas.microsoft.com/office/drawing/2014/main" id="{DDDF21AD-3218-431C-B095-D9A9663FF9EE}"/>
                </a:ext>
              </a:extLst>
            </p:cNvPr>
            <p:cNvSpPr/>
            <p:nvPr/>
          </p:nvSpPr>
          <p:spPr>
            <a:xfrm>
              <a:off x="7429991" y="2725856"/>
              <a:ext cx="239818" cy="239818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87" name="그림 186">
            <a:extLst>
              <a:ext uri="{FF2B5EF4-FFF2-40B4-BE49-F238E27FC236}">
                <a16:creationId xmlns:a16="http://schemas.microsoft.com/office/drawing/2014/main" id="{9BC0850D-DDEC-488C-B4D2-E97FAD332D6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2" t="1516" r="31248"/>
          <a:stretch/>
        </p:blipFill>
        <p:spPr>
          <a:xfrm>
            <a:off x="7407539" y="2042446"/>
            <a:ext cx="149438" cy="482534"/>
          </a:xfrm>
          <a:prstGeom prst="rect">
            <a:avLst/>
          </a:prstGeom>
        </p:spPr>
      </p:pic>
      <p:pic>
        <p:nvPicPr>
          <p:cNvPr id="188" name="그림 187">
            <a:extLst>
              <a:ext uri="{FF2B5EF4-FFF2-40B4-BE49-F238E27FC236}">
                <a16:creationId xmlns:a16="http://schemas.microsoft.com/office/drawing/2014/main" id="{70D587DF-0EA6-4BF5-AD89-DCB81A3018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95915" y="3472953"/>
            <a:ext cx="667335" cy="7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62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3"/>
          </p:nvPr>
        </p:nvSpPr>
        <p:spPr>
          <a:xfrm>
            <a:off x="198360" y="1412776"/>
            <a:ext cx="6768752" cy="2736304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altLang="ko-KR" sz="28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Introduction</a:t>
            </a:r>
          </a:p>
          <a:p>
            <a:pPr marL="457200" indent="-457200">
              <a:buAutoNum type="arabicPeriod"/>
            </a:pPr>
            <a:r>
              <a:rPr lang="en-US" altLang="ko-KR" sz="2800" spc="0" dirty="0">
                <a:latin typeface="+mn-ea"/>
                <a:ea typeface="+mn-ea"/>
                <a:cs typeface="Calibri" pitchFamily="34" charset="0"/>
              </a:rPr>
              <a:t>Current Safety Standards in KOREA</a:t>
            </a:r>
          </a:p>
          <a:p>
            <a:pPr marL="0" indent="0">
              <a:buNone/>
            </a:pPr>
            <a:r>
              <a:rPr lang="en-US" altLang="ko-KR" sz="2800" spc="0" dirty="0">
                <a:latin typeface="+mn-ea"/>
                <a:ea typeface="+mn-ea"/>
                <a:cs typeface="Calibri" pitchFamily="34" charset="0"/>
              </a:rPr>
              <a:t> - </a:t>
            </a:r>
            <a:r>
              <a:rPr lang="en-US" altLang="ko-KR" sz="2400" spc="0" dirty="0">
                <a:latin typeface="+mn-ea"/>
                <a:ea typeface="+mn-ea"/>
                <a:cs typeface="Calibri" pitchFamily="34" charset="0"/>
              </a:rPr>
              <a:t>Safety regulation infrastructure for NPP</a:t>
            </a:r>
            <a:endParaRPr lang="en-US" altLang="ko-KR" sz="2800" spc="0" dirty="0">
              <a:latin typeface="+mn-ea"/>
              <a:ea typeface="+mn-ea"/>
              <a:cs typeface="Calibri" pitchFamily="34" charset="0"/>
            </a:endParaRPr>
          </a:p>
          <a:p>
            <a:pPr marL="0" indent="0">
              <a:buNone/>
            </a:pPr>
            <a:r>
              <a:rPr lang="en-US" altLang="ko-KR" sz="28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3. Gap Analysis Results </a:t>
            </a:r>
          </a:p>
          <a:p>
            <a:pPr marL="0" indent="0">
              <a:buNone/>
            </a:pPr>
            <a:r>
              <a:rPr lang="en-US" altLang="ko-KR" sz="24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 </a:t>
            </a:r>
            <a:r>
              <a:rPr lang="en-US" altLang="ko-KR" sz="2400" spc="0" dirty="0">
                <a:solidFill>
                  <a:schemeClr val="bg1">
                    <a:lumMod val="85000"/>
                  </a:schemeClr>
                </a:solidFill>
                <a:latin typeface="+mn-ea"/>
                <a:cs typeface="Calibri" pitchFamily="34" charset="0"/>
              </a:rPr>
              <a:t> - Deviation between i-SMR design </a:t>
            </a:r>
          </a:p>
          <a:p>
            <a:pPr marL="0" indent="0">
              <a:buNone/>
            </a:pPr>
            <a:r>
              <a:rPr lang="en-US" altLang="ko-KR" sz="2400" spc="0" dirty="0">
                <a:solidFill>
                  <a:schemeClr val="bg1">
                    <a:lumMod val="85000"/>
                  </a:schemeClr>
                </a:solidFill>
                <a:latin typeface="+mn-ea"/>
                <a:cs typeface="Calibri" pitchFamily="34" charset="0"/>
              </a:rPr>
              <a:t>    and regulatory requirements</a:t>
            </a:r>
          </a:p>
          <a:p>
            <a:pPr marL="0" indent="0">
              <a:buNone/>
            </a:pPr>
            <a:r>
              <a:rPr lang="en-US" altLang="ko-KR" sz="2800" spc="0" dirty="0">
                <a:solidFill>
                  <a:schemeClr val="bg1">
                    <a:lumMod val="85000"/>
                  </a:schemeClr>
                </a:solidFill>
                <a:latin typeface="+mn-ea"/>
                <a:cs typeface="Calibri" pitchFamily="34" charset="0"/>
              </a:rPr>
              <a:t>4. Conclusion</a:t>
            </a:r>
            <a:endParaRPr lang="en-US" altLang="ko-KR" sz="2800" spc="0" dirty="0">
              <a:solidFill>
                <a:schemeClr val="bg1">
                  <a:lumMod val="85000"/>
                </a:schemeClr>
              </a:solidFill>
              <a:latin typeface="+mn-ea"/>
              <a:ea typeface="+mn-ea"/>
              <a:cs typeface="Calibri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978DA1E-275B-49C9-B743-96B6D9786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5"/>
          <a:stretch/>
        </p:blipFill>
        <p:spPr>
          <a:xfrm>
            <a:off x="5144892" y="0"/>
            <a:ext cx="4761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16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8360" y="68527"/>
            <a:ext cx="7886700" cy="557678"/>
          </a:xfrm>
        </p:spPr>
        <p:txBody>
          <a:bodyPr>
            <a:normAutofit/>
          </a:bodyPr>
          <a:lstStyle/>
          <a:p>
            <a:r>
              <a:rPr lang="en-US" altLang="ko-KR" sz="2200" dirty="0">
                <a:solidFill>
                  <a:schemeClr val="tx1"/>
                </a:solidFill>
              </a:rPr>
              <a:t>2. Current Safety Standards in KOREA</a:t>
            </a:r>
            <a:endParaRPr lang="ko-KR" altLang="en-US" sz="2200" dirty="0">
              <a:solidFill>
                <a:schemeClr val="tx1"/>
              </a:solidFill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E5F2E55D-1575-41A3-B1BC-B37518755435}"/>
              </a:ext>
            </a:extLst>
          </p:cNvPr>
          <p:cNvSpPr/>
          <p:nvPr/>
        </p:nvSpPr>
        <p:spPr>
          <a:xfrm>
            <a:off x="191630" y="884233"/>
            <a:ext cx="7795076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ko-KR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Safety regulation infrastructure systems in Korea </a:t>
            </a:r>
            <a:endParaRPr lang="ko-KR" altLang="en-US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8181896-3360-4321-B3F7-6C300AD5EE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t="5690" r="11069" b="4445"/>
          <a:stretch/>
        </p:blipFill>
        <p:spPr>
          <a:xfrm>
            <a:off x="4644008" y="1551917"/>
            <a:ext cx="4392488" cy="4469371"/>
          </a:xfrm>
          <a:prstGeom prst="rect">
            <a:avLst/>
          </a:prstGeom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id="{75DF3DFA-B9F0-4244-A4E4-90648952B9A7}"/>
              </a:ext>
            </a:extLst>
          </p:cNvPr>
          <p:cNvSpPr/>
          <p:nvPr/>
        </p:nvSpPr>
        <p:spPr>
          <a:xfrm>
            <a:off x="-180528" y="1551918"/>
            <a:ext cx="5090336" cy="6325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Most of the current regulatory standards are focused on Large Nuclear Power Plant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 to meet the safety standards for Innovative design characteristics of </a:t>
            </a:r>
            <a:r>
              <a:rPr lang="en-US" altLang="ko-KR" sz="1600" b="1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-SMR</a:t>
            </a:r>
            <a:endParaRPr lang="en-US" altLang="ko-KR" sz="1600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endParaRPr lang="en-US" altLang="ko-KR" sz="1600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Necessary to analyze the gap between 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ko-KR" sz="1600" b="1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-SMR design and regulatory requirements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Analysis and comparison with safety standards are conducted based on 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    TTR(Top-Tier Requirement), 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    PDD(Plant Design Description) of </a:t>
            </a:r>
            <a:r>
              <a:rPr lang="en-US" altLang="ko-KR" sz="1600" b="1" dirty="0" err="1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-SMR</a:t>
            </a:r>
          </a:p>
          <a:p>
            <a:pPr lvl="1">
              <a:lnSpc>
                <a:spcPct val="150000"/>
              </a:lnSpc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    in this presentation</a:t>
            </a:r>
          </a:p>
          <a:p>
            <a:pPr lvl="1">
              <a:lnSpc>
                <a:spcPct val="150000"/>
              </a:lnSpc>
              <a:defRPr/>
            </a:pPr>
            <a:endParaRPr lang="en-US" altLang="ko-KR" sz="1600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defRPr/>
            </a:pPr>
            <a:endParaRPr lang="ko-KR" altLang="en-US" sz="1600" b="1" dirty="0">
              <a:ea typeface="KoPub돋움체 Bold" panose="00000800000000000000" pitchFamily="2" charset="-127"/>
            </a:endParaRP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en-US" altLang="ko-KR" sz="1600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lvl="1" indent="-285750" defTabSz="9144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en-US" altLang="ko-KR" sz="1600" dirty="0">
              <a:ln>
                <a:solidFill>
                  <a:srgbClr val="008DA6">
                    <a:alpha val="30000"/>
                  </a:srgbClr>
                </a:solidFill>
              </a:ln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lvl="1" defTabSz="914400">
              <a:lnSpc>
                <a:spcPct val="150000"/>
              </a:lnSpc>
              <a:defRPr/>
            </a:pPr>
            <a:endParaRPr lang="en-US" altLang="ko-KR" sz="1600" b="1" dirty="0">
              <a:ln>
                <a:solidFill>
                  <a:schemeClr val="tx1">
                    <a:lumMod val="75000"/>
                    <a:lumOff val="25000"/>
                    <a:alpha val="3000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4CE29019-2FDC-4033-AA5E-4A845AC011C1}"/>
              </a:ext>
            </a:extLst>
          </p:cNvPr>
          <p:cNvSpPr/>
          <p:nvPr/>
        </p:nvSpPr>
        <p:spPr>
          <a:xfrm>
            <a:off x="-1" y="6093296"/>
            <a:ext cx="9108505" cy="60388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7000">
                <a:schemeClr val="bg1">
                  <a:alpha val="67000"/>
                </a:schemeClr>
              </a:gs>
              <a:gs pos="100000">
                <a:srgbClr val="18322F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68296B-9063-4260-93B8-A70508AB2D59}"/>
              </a:ext>
            </a:extLst>
          </p:cNvPr>
          <p:cNvSpPr txBox="1"/>
          <p:nvPr/>
        </p:nvSpPr>
        <p:spPr>
          <a:xfrm>
            <a:off x="179512" y="6181489"/>
            <a:ext cx="8790434" cy="413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914400">
              <a:lnSpc>
                <a:spcPct val="150000"/>
              </a:lnSpc>
              <a:defRPr/>
            </a:pPr>
            <a:r>
              <a:rPr lang="en-US" altLang="ko-KR" sz="1600" b="1" dirty="0">
                <a:ln>
                  <a:solidFill>
                    <a:schemeClr val="tx1">
                      <a:lumMod val="75000"/>
                      <a:lumOff val="25000"/>
                      <a:alpha val="30000"/>
                    </a:schemeClr>
                  </a:solidFill>
                </a:ln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technology-inclusive regulatory framework will be needed</a:t>
            </a:r>
            <a:endParaRPr lang="ko-KR" altLang="en-US" b="1" dirty="0">
              <a:solidFill>
                <a:schemeClr val="tx2"/>
              </a:solidFill>
              <a:ea typeface="KoPub돋움체 Bold" panose="00000800000000000000" pitchFamily="2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D167FA20-1FD1-4DC6-AA51-3680FCCDB5AE}"/>
              </a:ext>
            </a:extLst>
          </p:cNvPr>
          <p:cNvSpPr/>
          <p:nvPr/>
        </p:nvSpPr>
        <p:spPr>
          <a:xfrm rot="5400000" flipV="1">
            <a:off x="-225743" y="6314270"/>
            <a:ext cx="603881" cy="161936"/>
          </a:xfrm>
          <a:prstGeom prst="rect">
            <a:avLst/>
          </a:prstGeom>
          <a:gradFill flip="none" rotWithShape="1">
            <a:gsLst>
              <a:gs pos="0">
                <a:srgbClr val="1C978D"/>
              </a:gs>
              <a:gs pos="100000">
                <a:srgbClr val="0D3E86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>
              <a:defRPr/>
            </a:pPr>
            <a:endParaRPr lang="ko-KR" altLang="en-US" sz="1463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2552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3"/>
          </p:nvPr>
        </p:nvSpPr>
        <p:spPr>
          <a:xfrm>
            <a:off x="198360" y="1412776"/>
            <a:ext cx="6768752" cy="2736304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altLang="ko-KR" sz="28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Introduction</a:t>
            </a:r>
          </a:p>
          <a:p>
            <a:pPr marL="457200" indent="-457200">
              <a:buAutoNum type="arabicPeriod"/>
            </a:pPr>
            <a:r>
              <a:rPr lang="en-US" altLang="ko-KR" sz="28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Current Safety Standards in KOREA</a:t>
            </a:r>
          </a:p>
          <a:p>
            <a:pPr marL="0" indent="0">
              <a:buNone/>
            </a:pPr>
            <a:r>
              <a:rPr lang="en-US" altLang="ko-KR" sz="28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 - </a:t>
            </a:r>
            <a:r>
              <a:rPr lang="en-US" altLang="ko-KR" sz="2400" spc="0" dirty="0">
                <a:solidFill>
                  <a:schemeClr val="bg1">
                    <a:lumMod val="85000"/>
                  </a:schemeClr>
                </a:solidFill>
                <a:latin typeface="+mn-ea"/>
                <a:ea typeface="+mn-ea"/>
                <a:cs typeface="Calibri" pitchFamily="34" charset="0"/>
              </a:rPr>
              <a:t>Safety regulation infrastructure for NPP</a:t>
            </a:r>
            <a:endParaRPr lang="en-US" altLang="ko-KR" sz="2800" spc="0" dirty="0">
              <a:solidFill>
                <a:schemeClr val="bg1">
                  <a:lumMod val="85000"/>
                </a:schemeClr>
              </a:solidFill>
              <a:latin typeface="+mn-ea"/>
              <a:ea typeface="+mn-ea"/>
              <a:cs typeface="Calibri" pitchFamily="34" charset="0"/>
            </a:endParaRPr>
          </a:p>
          <a:p>
            <a:pPr marL="0" indent="0">
              <a:buNone/>
            </a:pPr>
            <a:r>
              <a:rPr lang="en-US" altLang="ko-KR" sz="2800" spc="0" dirty="0">
                <a:latin typeface="+mn-ea"/>
                <a:ea typeface="+mn-ea"/>
                <a:cs typeface="Calibri" pitchFamily="34" charset="0"/>
              </a:rPr>
              <a:t>3. Gap Analysis Results </a:t>
            </a:r>
          </a:p>
          <a:p>
            <a:pPr marL="0" indent="0">
              <a:buNone/>
            </a:pPr>
            <a:r>
              <a:rPr lang="en-US" altLang="ko-KR" sz="2400" spc="0" dirty="0">
                <a:latin typeface="+mn-ea"/>
                <a:ea typeface="+mn-ea"/>
                <a:cs typeface="Calibri" pitchFamily="34" charset="0"/>
              </a:rPr>
              <a:t> </a:t>
            </a:r>
            <a:r>
              <a:rPr lang="en-US" altLang="ko-KR" sz="2400" spc="0" dirty="0">
                <a:latin typeface="+mn-ea"/>
                <a:cs typeface="Calibri" pitchFamily="34" charset="0"/>
              </a:rPr>
              <a:t> - Deviation between i-SMR design </a:t>
            </a:r>
          </a:p>
          <a:p>
            <a:pPr marL="0" indent="0">
              <a:buNone/>
            </a:pPr>
            <a:r>
              <a:rPr lang="en-US" altLang="ko-KR" sz="2400" spc="0" dirty="0">
                <a:latin typeface="+mn-ea"/>
                <a:cs typeface="Calibri" pitchFamily="34" charset="0"/>
              </a:rPr>
              <a:t>    and regulatory requirements</a:t>
            </a:r>
          </a:p>
          <a:p>
            <a:pPr marL="0" indent="0">
              <a:buNone/>
            </a:pPr>
            <a:r>
              <a:rPr lang="en-US" altLang="ko-KR" sz="2800" spc="0" dirty="0">
                <a:solidFill>
                  <a:schemeClr val="bg1">
                    <a:lumMod val="85000"/>
                  </a:schemeClr>
                </a:solidFill>
                <a:latin typeface="+mn-ea"/>
                <a:cs typeface="Calibri" pitchFamily="34" charset="0"/>
              </a:rPr>
              <a:t>4. Conclusion</a:t>
            </a:r>
            <a:endParaRPr lang="en-US" altLang="ko-KR" sz="2800" spc="0" dirty="0">
              <a:solidFill>
                <a:schemeClr val="bg1">
                  <a:lumMod val="85000"/>
                </a:schemeClr>
              </a:solidFill>
              <a:latin typeface="+mn-ea"/>
              <a:ea typeface="+mn-ea"/>
              <a:cs typeface="Calibri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978DA1E-275B-49C9-B743-96B6D9786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5"/>
          <a:stretch/>
        </p:blipFill>
        <p:spPr>
          <a:xfrm>
            <a:off x="5144892" y="0"/>
            <a:ext cx="4761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33581"/>
      </p:ext>
    </p:extLst>
  </p:cSld>
  <p:clrMapOvr>
    <a:masterClrMapping/>
  </p:clrMapOvr>
</p:sld>
</file>

<file path=ppt/theme/theme1.xml><?xml version="1.0" encoding="utf-8"?>
<a:theme xmlns:a="http://schemas.openxmlformats.org/drawingml/2006/main" name="테마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테마1" id="{0C19DD8B-F7FD-4675-BDF3-FB27DB978D7D}" vid="{4B73C10D-0099-4D8D-A380-D7E0208CB62D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60243</TotalTime>
  <Words>2559</Words>
  <Application>Microsoft Office PowerPoint</Application>
  <PresentationFormat>화면 슬라이드 쇼(4:3)</PresentationFormat>
  <Paragraphs>342</Paragraphs>
  <Slides>18</Slides>
  <Notes>18</Notes>
  <HiddenSlides>0</HiddenSlides>
  <MMClips>0</MMClips>
  <ScaleCrop>false</ScaleCrop>
  <HeadingPairs>
    <vt:vector size="8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  <vt:variant>
        <vt:lpstr>재구성한 쇼</vt:lpstr>
      </vt:variant>
      <vt:variant>
        <vt:i4>1</vt:i4>
      </vt:variant>
    </vt:vector>
  </HeadingPairs>
  <TitlesOfParts>
    <vt:vector size="35" baseType="lpstr">
      <vt:lpstr>HY견고딕</vt:lpstr>
      <vt:lpstr>HY헤드라인M</vt:lpstr>
      <vt:lpstr>KoPubWorldDotum Bold</vt:lpstr>
      <vt:lpstr>KoPubWorld돋움체 Bold</vt:lpstr>
      <vt:lpstr>KoPubWorld돋움체 Medium</vt:lpstr>
      <vt:lpstr>KoPub돋움체 Bold</vt:lpstr>
      <vt:lpstr>KoPub돋움체 Medium</vt:lpstr>
      <vt:lpstr>굴림</vt:lpstr>
      <vt:lpstr>맑은 고딕</vt:lpstr>
      <vt:lpstr>Arial</vt:lpstr>
      <vt:lpstr>Arial Narrow</vt:lpstr>
      <vt:lpstr>Calibri</vt:lpstr>
      <vt:lpstr>Tahoma</vt:lpstr>
      <vt:lpstr>Times New Roman</vt:lpstr>
      <vt:lpstr>Wingdings</vt:lpstr>
      <vt:lpstr>테마1</vt:lpstr>
      <vt:lpstr>PowerPoint 프레젠테이션</vt:lpstr>
      <vt:lpstr>Contents</vt:lpstr>
      <vt:lpstr>PowerPoint 프레젠테이션</vt:lpstr>
      <vt:lpstr>1. Introduction</vt:lpstr>
      <vt:lpstr>1. Introduction</vt:lpstr>
      <vt:lpstr>1. Introduction</vt:lpstr>
      <vt:lpstr>PowerPoint 프레젠테이션</vt:lpstr>
      <vt:lpstr>2. Current Safety Standards in KOREA</vt:lpstr>
      <vt:lpstr>PowerPoint 프레젠테이션</vt:lpstr>
      <vt:lpstr>3. Gap Analysis Results</vt:lpstr>
      <vt:lpstr>3. Gap Analysis Results</vt:lpstr>
      <vt:lpstr>3. Gap Analysis Results</vt:lpstr>
      <vt:lpstr>3. Gap Analysis Results</vt:lpstr>
      <vt:lpstr>3. Gap Analysis Results</vt:lpstr>
      <vt:lpstr>PowerPoint 프레젠테이션</vt:lpstr>
      <vt:lpstr>4. Conclusion</vt:lpstr>
      <vt:lpstr>4. Conclusion - Future plan</vt:lpstr>
      <vt:lpstr>PowerPoint 프레젠테이션</vt:lpstr>
      <vt:lpstr>재구성한 쇼 1</vt:lpstr>
    </vt:vector>
  </TitlesOfParts>
  <Company>씨젤사랑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cizel</dc:creator>
  <cp:lastModifiedBy>USER</cp:lastModifiedBy>
  <cp:revision>4486</cp:revision>
  <cp:lastPrinted>2024-10-14T09:09:18Z</cp:lastPrinted>
  <dcterms:created xsi:type="dcterms:W3CDTF">2009-02-24T01:53:56Z</dcterms:created>
  <dcterms:modified xsi:type="dcterms:W3CDTF">2024-10-17T07:44:48Z</dcterms:modified>
</cp:coreProperties>
</file>