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0" r:id="rId3"/>
    <p:sldId id="291" r:id="rId4"/>
    <p:sldId id="292" r:id="rId5"/>
    <p:sldId id="294" r:id="rId6"/>
    <p:sldId id="293" r:id="rId7"/>
    <p:sldId id="295" r:id="rId8"/>
    <p:sldId id="296" r:id="rId9"/>
    <p:sldId id="297" r:id="rId10"/>
    <p:sldId id="298" r:id="rId11"/>
    <p:sldId id="299" r:id="rId12"/>
    <p:sldId id="30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3300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6918" autoAdjust="0"/>
  </p:normalViewPr>
  <p:slideViewPr>
    <p:cSldViewPr snapToGrid="0">
      <p:cViewPr>
        <p:scale>
          <a:sx n="64" d="100"/>
          <a:sy n="64" d="100"/>
        </p:scale>
        <p:origin x="-984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856" y="-10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B8508-B570-49A8-AC27-F78C1142AB4C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77BA3-26E0-41BB-B2B9-7DB20C419E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5017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F0040-E93A-4156-A479-DA0DFAC6FB08}" type="datetimeFigureOut">
              <a:rPr lang="en-GB" smtClean="0"/>
              <a:pPr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751FE-D84C-4766-8323-703A8A7646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0559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 have a very short presentation and will try to keep it short and crisp to consume. Content is flashed on the screen </a:t>
            </a:r>
            <a:endParaRPr lang="en-US" sz="1200" dirty="0"/>
          </a:p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610D9-8613-4F0A-938E-EE47F51CC6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883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610D9-8613-4F0A-938E-EE47F51CC6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610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51FE-D84C-4766-8323-703A8A7646D6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610D9-8613-4F0A-938E-EE47F51CC67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51FE-D84C-4766-8323-703A8A7646D6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For example  safety analysis such as accident analysis, multi-module probabilistic safety assessment (</a:t>
            </a:r>
            <a:r>
              <a:rPr lang="en-US" dirty="0" err="1" smtClean="0"/>
              <a:t>PSA</a:t>
            </a:r>
            <a:r>
              <a:rPr lang="en-US" dirty="0" smtClean="0"/>
              <a:t>), </a:t>
            </a:r>
            <a:r>
              <a:rPr lang="en-US" dirty="0" err="1" smtClean="0"/>
              <a:t>EPZ</a:t>
            </a:r>
            <a:r>
              <a:rPr lang="en-US" dirty="0" smtClean="0"/>
              <a:t>, review of advanced fuel,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751FE-D84C-4766-8323-703A8A7646D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9416"/>
            <a:ext cx="9144000" cy="1981062"/>
          </a:xfrm>
        </p:spPr>
        <p:txBody>
          <a:bodyPr anchor="b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47522"/>
            <a:ext cx="9144000" cy="1292155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34FE0A75-E88A-4D40-B87E-6484F79790DC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Workshop on Probabilistic Safety Assessment Methods and Approaches, April 23 – 27, 2018, </a:t>
            </a:r>
            <a:r>
              <a:rPr lang="en-US" dirty="0" err="1" smtClean="0"/>
              <a:t>IAEA</a:t>
            </a:r>
            <a:r>
              <a:rPr lang="en-US" dirty="0" smtClean="0"/>
              <a:t> HQs, Vienna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Cambria" panose="02040503050406030204" pitchFamily="18" charset="0"/>
              </a:defRPr>
            </a:lvl1pPr>
          </a:lstStyle>
          <a:p>
            <a:fld id="{A3DE2204-FC0D-46B4-8654-B6EF7E4C85E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19" y="2307569"/>
            <a:ext cx="1779563" cy="2242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566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6AF6-6167-4FCC-8043-61FD086533D0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Probabilistic Safety Assessment Methods and Approaches, April 23 – 27, 2018, IAEA HQs, Vienna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2204-FC0D-46B4-8654-B6EF7E4C85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478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12EA-04FE-42BF-A859-4672ACB9E4C4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Probabilistic Safety Assessment Methods and Approaches, April 23 – 27, 2018, IAEA HQs, Vienna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2204-FC0D-46B4-8654-B6EF7E4C85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4023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774" y="73578"/>
            <a:ext cx="10422835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60456"/>
            <a:ext cx="10873409" cy="4565236"/>
          </a:xfrm>
        </p:spPr>
        <p:txBody>
          <a:bodyPr/>
          <a:lstStyle>
            <a:lvl1pPr marL="406400" indent="-4064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8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8513" indent="-341313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10000"/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62063" indent="-347663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0772" y="6323527"/>
            <a:ext cx="8126569" cy="397948"/>
          </a:xfrm>
        </p:spPr>
        <p:txBody>
          <a:bodyPr/>
          <a:lstStyle>
            <a:lvl1pPr>
              <a:defRPr lang="en-US" sz="13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/>
              <a:t>International Conference on “Small Modular Reactors and their Applications”  October 21-25, 2024, Vienna, Austria.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8571" y="6356350"/>
            <a:ext cx="118872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A3DE2204-FC0D-46B4-8654-B6EF7E4C85E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1529798"/>
            <a:ext cx="12192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" y="24054"/>
            <a:ext cx="1130333" cy="14246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206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BDC1-F182-411E-8BFD-CC48C2A6C89A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Probabilistic Safety Assessment Methods and Approaches, April 23 – 27, 2018, IAEA HQs, Vienna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2204-FC0D-46B4-8654-B6EF7E4C85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01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767C-B7C3-47E5-8523-DC5F4387D877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Probabilistic Safety Assessment Methods and Approaches, April 23 – 27, 2018, IAEA HQs, Vienna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2204-FC0D-46B4-8654-B6EF7E4C85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0961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12CA-853F-4257-B313-096302E76D3E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Probabilistic Safety Assessment Methods and Approaches, April 23 – 27, 2018, IAEA HQs, Vienna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2204-FC0D-46B4-8654-B6EF7E4C85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6481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AA70-2464-4746-BE0D-784BD011A908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Probabilistic Safety Assessment Methods and Approaches, April 23 – 27, 2018, IAEA HQs, Vienna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2204-FC0D-46B4-8654-B6EF7E4C85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6385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8E6A-42CF-4EF1-8E8E-7B1F272242D3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Probabilistic Safety Assessment Methods and Approaches, April 23 – 27, 2018, IAEA HQs, Vienna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2204-FC0D-46B4-8654-B6EF7E4C85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629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EF96-1720-42F7-BCC7-40FDB78228D5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Probabilistic Safety Assessment Methods and Approaches, April 23 – 27, 2018, IAEA HQs, Vienna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2204-FC0D-46B4-8654-B6EF7E4C85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642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812E-707E-413E-9A6B-871AFBC68EF4}" type="datetime1">
              <a:rPr lang="en-GB" smtClean="0"/>
              <a:pPr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Probabilistic Safety Assessment Methods and Approaches, April 23 – 27, 2018, IAEA HQs, Vienna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E2204-FC0D-46B4-8654-B6EF7E4C85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864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18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644C-6864-4DD5-8E4B-253901863364}" type="datetime1">
              <a:rPr lang="en-GB" smtClean="0"/>
              <a:pPr/>
              <a:t>09/10/2024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2139" y="6356350"/>
            <a:ext cx="7447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Workshop on Probabilistic Safety Assessment Methods and Approaches, April 23 – 27, 2018, IAEA HQs, Vienna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5080" y="6356350"/>
            <a:ext cx="118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E2204-FC0D-46B4-8654-B6EF7E4C85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4982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halil.rahman@pnra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74619" y="129416"/>
            <a:ext cx="10210800" cy="1981062"/>
          </a:xfrm>
        </p:spPr>
        <p:txBody>
          <a:bodyPr>
            <a:normAutofit/>
          </a:bodyPr>
          <a:lstStyle/>
          <a:p>
            <a:r>
              <a:rPr lang="en-US" sz="4300" dirty="0" smtClean="0"/>
              <a:t>Small Modular Reactors: A Regulatory Perspective  </a:t>
            </a:r>
            <a:endParaRPr lang="en-GB" sz="4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4913777"/>
            <a:ext cx="9144000" cy="129215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2800" dirty="0" smtClean="0"/>
              <a:t>Khalil Ur Rahman (Mr / Dr) </a:t>
            </a:r>
          </a:p>
          <a:p>
            <a:pPr algn="l"/>
            <a:r>
              <a:rPr lang="en-GB" sz="1900" dirty="0" smtClean="0"/>
              <a:t>Principal Engineer,</a:t>
            </a:r>
          </a:p>
          <a:p>
            <a:pPr algn="l"/>
            <a:r>
              <a:rPr lang="en-GB" sz="1900" dirty="0" smtClean="0"/>
              <a:t>Pakistan Nuclear Regulatory Authority</a:t>
            </a:r>
          </a:p>
          <a:p>
            <a:pPr algn="l"/>
            <a:r>
              <a:rPr lang="en-GB" sz="1900" dirty="0" smtClean="0"/>
              <a:t>Email: </a:t>
            </a:r>
            <a:r>
              <a:rPr lang="en-GB" sz="1900" dirty="0" err="1" smtClean="0">
                <a:hlinkClick r:id="rId2"/>
              </a:rPr>
              <a:t>khalil.rahman@pnra.org</a:t>
            </a:r>
            <a:r>
              <a:rPr lang="en-GB" sz="19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636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PNRA 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National regulations </a:t>
            </a:r>
            <a:r>
              <a:rPr lang="en-US" dirty="0" smtClean="0"/>
              <a:t>for design, operation and licensing may change 	in order to make their applicability for </a:t>
            </a:r>
            <a:r>
              <a:rPr lang="en-US" dirty="0" err="1" smtClean="0"/>
              <a:t>SMRs</a:t>
            </a:r>
            <a:r>
              <a:rPr lang="en-US" dirty="0" smtClean="0"/>
              <a:t>,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Additional licensing stages, submission requirements may be incorporated in regulations,</a:t>
            </a:r>
          </a:p>
          <a:p>
            <a:endParaRPr lang="en-US" dirty="0" smtClean="0"/>
          </a:p>
          <a:p>
            <a:r>
              <a:rPr lang="en-US" dirty="0" smtClean="0"/>
              <a:t>Periodic reviews and validity of license in case of </a:t>
            </a:r>
            <a:r>
              <a:rPr lang="en-US" dirty="0" err="1" smtClean="0"/>
              <a:t>SMRs</a:t>
            </a:r>
            <a:r>
              <a:rPr lang="en-US" dirty="0" smtClean="0"/>
              <a:t> may need to be reconsidered in national licensing process defined in regulations for licensing of nuclear installations.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0772" y="6323527"/>
            <a:ext cx="8126569" cy="397948"/>
          </a:xfrm>
        </p:spPr>
        <p:txBody>
          <a:bodyPr/>
          <a:lstStyle>
            <a:lvl1pPr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International Conference on “Small Modular Reactors and their Applications”  October 21-25, 2024, Vienna, Austria.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 for Regulating </a:t>
            </a:r>
            <a:r>
              <a:rPr lang="en-US" dirty="0" err="1" smtClean="0"/>
              <a:t>SMRs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Regulatory bodies need to engage in </a:t>
            </a:r>
            <a:r>
              <a:rPr lang="en-US" b="1" u="sng" dirty="0" smtClean="0"/>
              <a:t>early interaction with different stakeholders</a:t>
            </a:r>
            <a:r>
              <a:rPr lang="en-US" dirty="0" smtClean="0"/>
              <a:t> (utility, designers, and vendor) to familiarize with design, perform safety analysis, identify the issues for timely resolution and ensure smooth licensing;</a:t>
            </a:r>
          </a:p>
          <a:p>
            <a:endParaRPr lang="en-US" dirty="0" smtClean="0"/>
          </a:p>
          <a:p>
            <a:r>
              <a:rPr lang="en-US" b="1" u="sng" dirty="0" smtClean="0"/>
              <a:t>Joint regulatory research </a:t>
            </a:r>
            <a:r>
              <a:rPr lang="en-US" b="1" u="sng" dirty="0" smtClean="0"/>
              <a:t>activities among regulatory bodies </a:t>
            </a:r>
            <a:r>
              <a:rPr lang="en-US" dirty="0" smtClean="0"/>
              <a:t>for capacity building of regulatory staff for licensing and regulatory oversight of </a:t>
            </a:r>
            <a:r>
              <a:rPr lang="en-US" dirty="0" err="1" smtClean="0"/>
              <a:t>SMRs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Capacity </a:t>
            </a:r>
            <a:r>
              <a:rPr lang="en-US" b="1" u="sng" dirty="0" smtClean="0"/>
              <a:t>building of  </a:t>
            </a:r>
            <a:r>
              <a:rPr lang="en-US" b="1" u="sng" dirty="0" err="1" smtClean="0"/>
              <a:t>RBs</a:t>
            </a:r>
            <a:r>
              <a:rPr lang="en-US" b="1" u="sng" dirty="0" smtClean="0"/>
              <a:t> in </a:t>
            </a:r>
            <a:r>
              <a:rPr lang="en-US" b="1" u="sng" dirty="0" smtClean="0"/>
              <a:t>special areas </a:t>
            </a:r>
            <a:r>
              <a:rPr lang="en-US" dirty="0" smtClean="0"/>
              <a:t>such as (</a:t>
            </a:r>
            <a:r>
              <a:rPr lang="en-US" dirty="0" err="1" smtClean="0"/>
              <a:t>i</a:t>
            </a:r>
            <a:r>
              <a:rPr lang="en-US" dirty="0" smtClean="0"/>
              <a:t>) cyber security requirements for </a:t>
            </a:r>
            <a:r>
              <a:rPr lang="en-US" dirty="0" err="1" smtClean="0"/>
              <a:t>SMRs</a:t>
            </a:r>
            <a:r>
              <a:rPr lang="en-US" dirty="0" smtClean="0"/>
              <a:t> as most part of </a:t>
            </a:r>
            <a:r>
              <a:rPr lang="en-US" dirty="0" err="1" smtClean="0"/>
              <a:t>SMRs</a:t>
            </a:r>
            <a:r>
              <a:rPr lang="en-US" dirty="0" smtClean="0"/>
              <a:t> is expected to be digitized (man- independent), (ii) waste management consideration and emergency preparedness &amp; response for </a:t>
            </a:r>
            <a:r>
              <a:rPr lang="en-US" dirty="0" err="1" smtClean="0"/>
              <a:t>SMRs</a:t>
            </a:r>
            <a:r>
              <a:rPr lang="en-US" dirty="0" smtClean="0"/>
              <a:t> and (iii) civil liability for transportable type of </a:t>
            </a:r>
            <a:r>
              <a:rPr lang="en-US" dirty="0" err="1" smtClean="0"/>
              <a:t>SMRs</a:t>
            </a:r>
            <a:r>
              <a:rPr lang="en-US" dirty="0" smtClean="0"/>
              <a:t> need to be focused.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0772" y="6323527"/>
            <a:ext cx="8126569" cy="397948"/>
          </a:xfrm>
        </p:spPr>
        <p:txBody>
          <a:bodyPr/>
          <a:lstStyle>
            <a:lvl1pPr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International Conference on “Small Modular Reactors and their Applications”  October 21-25, 2024, Vienna, Austria.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with COPB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COPB is the </a:t>
            </a:r>
            <a:r>
              <a:rPr lang="en-US" dirty="0" err="1"/>
              <a:t>PoC</a:t>
            </a:r>
            <a:r>
              <a:rPr lang="en-US" dirty="0"/>
              <a:t> for all correspondences with SPD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PNRA refers all cases to COPB for: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Approval of regulations </a:t>
            </a:r>
            <a:r>
              <a:rPr lang="en-US" dirty="0">
                <a:solidFill>
                  <a:srgbClr val="800000"/>
                </a:solidFill>
              </a:rPr>
              <a:t>(as per directives of SPD)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Policy matters, ROSS approval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Approval for holding various events such as workshop/training courses, etc in Pakistan involving foreign experts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Clearance of research papers for publication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International interactions (arrangements with foreign countries, data sharing, issuance of NOC for visits abroad), etc.</a:t>
            </a:r>
          </a:p>
        </p:txBody>
      </p:sp>
      <p:pic>
        <p:nvPicPr>
          <p:cNvPr id="5" name="Picture 2" descr="Image result for Islamabad 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3240" y="1783081"/>
            <a:ext cx="1066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6000" b="1" i="1" kern="0" dirty="0">
                <a:solidFill>
                  <a:srgbClr val="7030A0"/>
                </a:solidFill>
                <a:latin typeface="Century Schoolbook" pitchFamily="18" charset="0"/>
                <a:cs typeface="+mn-cs"/>
              </a:rPr>
              <a:t> </a:t>
            </a:r>
            <a:r>
              <a:rPr lang="en-US" sz="6000" b="1" i="1" kern="0" dirty="0">
                <a:solidFill>
                  <a:schemeClr val="bg1"/>
                </a:solidFill>
                <a:latin typeface="Century Schoolbook" pitchFamily="18" charset="0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4386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800" dirty="0"/>
              <a:t>Introduction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Safety Aspects: Views from </a:t>
            </a:r>
            <a:r>
              <a:rPr lang="en-US" sz="2800" dirty="0" err="1" smtClean="0"/>
              <a:t>IAEA</a:t>
            </a:r>
            <a:r>
              <a:rPr lang="en-US" sz="2800" dirty="0" smtClean="0"/>
              <a:t> and other organizations;</a:t>
            </a:r>
            <a:endParaRPr lang="en-PK" sz="2800" dirty="0"/>
          </a:p>
          <a:p>
            <a:pPr algn="just">
              <a:lnSpc>
                <a:spcPct val="150000"/>
              </a:lnSpc>
            </a:pPr>
            <a:r>
              <a:rPr lang="en-GB" sz="2800" dirty="0" smtClean="0"/>
              <a:t>Potential Regulatory Challenges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SMR</a:t>
            </a:r>
            <a:r>
              <a:rPr lang="en-US" sz="2800" dirty="0" smtClean="0"/>
              <a:t> Licensing Process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PNRA Approach </a:t>
            </a:r>
            <a:endParaRPr lang="en-PK" sz="2800" dirty="0"/>
          </a:p>
          <a:p>
            <a:pPr algn="just">
              <a:lnSpc>
                <a:spcPct val="150000"/>
              </a:lnSpc>
            </a:pPr>
            <a:r>
              <a:rPr lang="en-GB" sz="2800" dirty="0" smtClean="0"/>
              <a:t>Way Forward towards Regulating </a:t>
            </a:r>
            <a:r>
              <a:rPr lang="en-GB" sz="2800" dirty="0" err="1" smtClean="0"/>
              <a:t>SMRs</a:t>
            </a:r>
            <a:r>
              <a:rPr lang="en-GB" sz="2800" dirty="0" smtClean="0"/>
              <a:t> </a:t>
            </a:r>
            <a:endParaRPr lang="en-PK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0772" y="6323527"/>
            <a:ext cx="8126569" cy="397948"/>
          </a:xfrm>
        </p:spPr>
        <p:txBody>
          <a:bodyPr/>
          <a:lstStyle>
            <a:lvl1pPr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International Conference on “Small Modular Reactors and their Applications”  October 21-25, 2024, Vienna, Austria.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6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Introduction</a:t>
            </a:r>
            <a:endParaRPr lang="en-US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600200"/>
            <a:ext cx="11277600" cy="4876800"/>
          </a:xfrm>
        </p:spPr>
        <p:txBody>
          <a:bodyPr>
            <a:normAutofit fontScale="92500" lnSpcReduction="10000"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PNRA has ample experience of regulating </a:t>
            </a:r>
            <a:r>
              <a:rPr lang="en-US" sz="3000" dirty="0" err="1" smtClean="0"/>
              <a:t>NPPs</a:t>
            </a:r>
            <a:r>
              <a:rPr lang="en-US" sz="3000" dirty="0" smtClean="0"/>
              <a:t> through  robust nuclear regulatory framework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 smtClean="0"/>
              <a:t>Siting</a:t>
            </a:r>
            <a:r>
              <a:rPr lang="en-US" sz="2600" dirty="0" smtClean="0"/>
              <a:t>, design evaluation, construction commissioning, operation and decommissioning;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Small Modular Reactors (</a:t>
            </a:r>
            <a:r>
              <a:rPr lang="en-US" sz="3000" dirty="0" err="1" smtClean="0"/>
              <a:t>SMRs</a:t>
            </a:r>
            <a:r>
              <a:rPr lang="en-US" sz="3000" dirty="0" smtClean="0"/>
              <a:t>) may be considered as future option </a:t>
            </a:r>
            <a:r>
              <a:rPr lang="en-US" sz="3000" u="sng" dirty="0" smtClean="0"/>
              <a:t>considering energy mix of Pakistan</a:t>
            </a:r>
            <a:r>
              <a:rPr lang="en-US" sz="3000" dirty="0" smtClean="0"/>
              <a:t>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/>
              <a:t>PNRA constituted a Working Group (</a:t>
            </a:r>
            <a:r>
              <a:rPr lang="en-US" sz="3000" dirty="0" err="1" smtClean="0"/>
              <a:t>WG</a:t>
            </a:r>
            <a:r>
              <a:rPr lang="en-US" sz="3000" dirty="0" smtClean="0"/>
              <a:t>) to perform literature study related to regulatory challenges in licensing of </a:t>
            </a:r>
            <a:r>
              <a:rPr lang="en-US" sz="3000" dirty="0" err="1" smtClean="0"/>
              <a:t>SMRs</a:t>
            </a:r>
            <a:r>
              <a:rPr lang="en-US" sz="3000" dirty="0" smtClean="0"/>
              <a:t> including </a:t>
            </a:r>
            <a:r>
              <a:rPr lang="en-US" sz="3000" dirty="0" err="1" smtClean="0"/>
              <a:t>IAEA</a:t>
            </a:r>
            <a:r>
              <a:rPr lang="en-US" sz="3000" dirty="0" smtClean="0"/>
              <a:t> and academia. 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Aim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to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identify areas of amendments in </a:t>
            </a:r>
            <a:r>
              <a:rPr lang="en-US" sz="3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regulatory framework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PK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0772" y="6323527"/>
            <a:ext cx="8126569" cy="397948"/>
          </a:xfrm>
        </p:spPr>
        <p:txBody>
          <a:bodyPr/>
          <a:lstStyle>
            <a:lvl1pPr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International Conference on “Small Modular Reactors and their Applications”  October 21-25, 2024, Vienna, Austria.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Aspects – Design Safety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" y="1584960"/>
          <a:ext cx="12191999" cy="527304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443254"/>
                <a:gridCol w="2556517"/>
                <a:gridCol w="7192228"/>
              </a:tblGrid>
              <a:tr h="49998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latin typeface="+mn-lt"/>
                          <a:cs typeface="Arial" pitchFamily="34" charset="0"/>
                        </a:rPr>
                        <a:t>Specific Areas</a:t>
                      </a:r>
                      <a:endParaRPr lang="en-GB" sz="1800" kern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latin typeface="+mn-lt"/>
                          <a:cs typeface="Arial" pitchFamily="34" charset="0"/>
                        </a:rPr>
                        <a:t>Existing Status</a:t>
                      </a:r>
                      <a:endParaRPr lang="en-GB" sz="1800" kern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>
                          <a:latin typeface="+mn-lt"/>
                          <a:cs typeface="Arial" pitchFamily="34" charset="0"/>
                        </a:rPr>
                        <a:t>Proposed </a:t>
                      </a:r>
                      <a:endParaRPr lang="en-GB" sz="1800" kern="140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/>
                </a:tc>
              </a:tr>
              <a:tr h="89037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latin typeface="+mn-lt"/>
                          <a:cs typeface="Arial" pitchFamily="34" charset="0"/>
                        </a:rPr>
                        <a:t>Control Rooms</a:t>
                      </a:r>
                      <a:endParaRPr lang="en-GB" sz="1800" kern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R="111760" indent="0" algn="just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Control Room (Requirement 65 (6.39 – </a:t>
                      </a:r>
                      <a:r>
                        <a:rPr lang="en-US" sz="1800" kern="1400" dirty="0" err="1">
                          <a:latin typeface="+mn-lt"/>
                          <a:cs typeface="Arial" pitchFamily="34" charset="0"/>
                        </a:rPr>
                        <a:t>6.40A</a:t>
                      </a: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)</a:t>
                      </a:r>
                      <a:endParaRPr lang="en-US" sz="1800" kern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latinLnBrk="0" hangingPunct="1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400" dirty="0" smtClean="0">
                          <a:latin typeface="+mn-lt"/>
                          <a:cs typeface="Arial" pitchFamily="34" charset="0"/>
                        </a:rPr>
                        <a:t>Specific </a:t>
                      </a: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design requirements of </a:t>
                      </a:r>
                      <a:r>
                        <a:rPr lang="en-US" sz="1800" kern="1400" dirty="0" err="1">
                          <a:latin typeface="+mn-lt"/>
                          <a:cs typeface="Arial" pitchFamily="34" charset="0"/>
                        </a:rPr>
                        <a:t>MCR</a:t>
                      </a: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 for </a:t>
                      </a:r>
                      <a:r>
                        <a:rPr lang="en-US" sz="1800" kern="1400" dirty="0" err="1">
                          <a:latin typeface="+mn-lt"/>
                          <a:cs typeface="Arial" pitchFamily="34" charset="0"/>
                        </a:rPr>
                        <a:t>SMRs</a:t>
                      </a: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 with focus on controlling </a:t>
                      </a:r>
                      <a:r>
                        <a:rPr lang="en-US" sz="1800" kern="1400" dirty="0" err="1" smtClean="0">
                          <a:latin typeface="+mn-lt"/>
                          <a:cs typeface="Arial" pitchFamily="34" charset="0"/>
                        </a:rPr>
                        <a:t>multimodules</a:t>
                      </a:r>
                      <a:r>
                        <a:rPr lang="en-US" sz="1800" kern="1400" dirty="0" smtClean="0"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and separate panels for each module in an integrated control room</a:t>
                      </a:r>
                      <a:r>
                        <a:rPr lang="en-US" sz="1800" kern="1400" dirty="0" smtClean="0">
                          <a:latin typeface="+mn-lt"/>
                          <a:cs typeface="Arial" pitchFamily="34" charset="0"/>
                        </a:rPr>
                        <a:t>.</a:t>
                      </a:r>
                      <a:endParaRPr lang="en-US" sz="1800" kern="14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0" marB="0" anchor="ctr"/>
                </a:tc>
              </a:tr>
              <a:tr h="1211570">
                <a:tc>
                  <a:txBody>
                    <a:bodyPr/>
                    <a:lstStyle/>
                    <a:p>
                      <a:pPr marR="111760" indent="0" algn="just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Multi-Module Interactions, Dependencies and common systems</a:t>
                      </a:r>
                      <a:endParaRPr lang="en-US" sz="1800" kern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R="111760" indent="0" algn="just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latin typeface="+mn-lt"/>
                          <a:cs typeface="Arial" pitchFamily="34" charset="0"/>
                        </a:rPr>
                        <a:t>No existing requirement</a:t>
                      </a:r>
                      <a:endParaRPr lang="en-GB" sz="1800" kern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228600" marR="0" indent="-228600" algn="just" rtl="0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400" dirty="0" smtClean="0">
                          <a:latin typeface="+mn-lt"/>
                          <a:cs typeface="Arial" pitchFamily="34" charset="0"/>
                        </a:rPr>
                        <a:t>Design </a:t>
                      </a: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safety requirements related to multi-module units</a:t>
                      </a:r>
                      <a:r>
                        <a:rPr lang="en-US" sz="1800" kern="1400" dirty="0" smtClean="0">
                          <a:latin typeface="+mn-lt"/>
                          <a:cs typeface="Arial" pitchFamily="34" charset="0"/>
                        </a:rPr>
                        <a:t>,</a:t>
                      </a:r>
                      <a:endParaRPr lang="en-US" sz="1800" kern="1400" dirty="0">
                        <a:latin typeface="+mn-lt"/>
                        <a:cs typeface="Arial" pitchFamily="34" charset="0"/>
                      </a:endParaRPr>
                    </a:p>
                    <a:p>
                      <a:pPr marL="228600" marR="0" indent="-228600" algn="just" rtl="0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400" dirty="0" smtClean="0">
                          <a:latin typeface="+mn-lt"/>
                          <a:cs typeface="Arial" pitchFamily="34" charset="0"/>
                        </a:rPr>
                        <a:t>Interconnections </a:t>
                      </a: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among the reactor modules</a:t>
                      </a:r>
                      <a:r>
                        <a:rPr lang="en-US" sz="1800" kern="1400" dirty="0" smtClean="0">
                          <a:latin typeface="+mn-lt"/>
                          <a:cs typeface="Arial" pitchFamily="34" charset="0"/>
                        </a:rPr>
                        <a:t>,</a:t>
                      </a:r>
                      <a:endParaRPr lang="en-US" sz="1800" kern="1400" dirty="0">
                        <a:latin typeface="+mn-lt"/>
                        <a:cs typeface="Arial" pitchFamily="34" charset="0"/>
                      </a:endParaRPr>
                    </a:p>
                    <a:p>
                      <a:pPr marL="228600" marR="0" indent="-228600" algn="just" rtl="0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400" dirty="0" smtClean="0">
                          <a:latin typeface="+mn-lt"/>
                          <a:cs typeface="Arial" pitchFamily="34" charset="0"/>
                        </a:rPr>
                        <a:t>Function </a:t>
                      </a: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of control and protection systems of each module or integrated for all (one command or action to shutdown all modules.)</a:t>
                      </a:r>
                      <a:endParaRPr lang="en-US" sz="1800" kern="14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T="0" marB="0" anchor="ctr"/>
                </a:tc>
              </a:tr>
              <a:tr h="1335559">
                <a:tc>
                  <a:txBody>
                    <a:bodyPr/>
                    <a:lstStyle/>
                    <a:p>
                      <a:pPr marR="111760" indent="0" algn="just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Extension of power through installation of new module at same site</a:t>
                      </a:r>
                      <a:endParaRPr lang="en-US" sz="1800" kern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R="111760" indent="0" algn="just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latin typeface="+mn-lt"/>
                          <a:cs typeface="Arial" pitchFamily="34" charset="0"/>
                        </a:rPr>
                        <a:t>No existing requirement</a:t>
                      </a:r>
                      <a:endParaRPr lang="en-GB" sz="1800" kern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latinLnBrk="0" hangingPunct="1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400" dirty="0" smtClean="0">
                          <a:latin typeface="+mn-lt"/>
                          <a:cs typeface="Arial" pitchFamily="34" charset="0"/>
                        </a:rPr>
                        <a:t>Capacity </a:t>
                      </a: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enhancement by addition of future modules, plant lay-out, construction and provision for additional panels</a:t>
                      </a:r>
                      <a:r>
                        <a:rPr lang="en-US" sz="1800" kern="1400" dirty="0" smtClean="0">
                          <a:latin typeface="+mn-lt"/>
                          <a:cs typeface="Arial" pitchFamily="34" charset="0"/>
                        </a:rPr>
                        <a:t>;</a:t>
                      </a:r>
                      <a:endParaRPr lang="en-US" sz="1800" kern="1400" dirty="0">
                        <a:latin typeface="+mn-lt"/>
                        <a:cs typeface="Arial" pitchFamily="34" charset="0"/>
                      </a:endParaRPr>
                    </a:p>
                    <a:p>
                      <a:pPr marL="228600" marR="0" indent="-228600" algn="just" defTabSz="914400" rtl="0" eaLnBrk="1" latinLnBrk="0" hangingPunct="1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400" dirty="0" smtClean="0">
                          <a:latin typeface="+mn-lt"/>
                          <a:cs typeface="Arial" pitchFamily="34" charset="0"/>
                        </a:rPr>
                        <a:t>Safety </a:t>
                      </a: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consideration to install modules in different phases (e.g. one module is in operation and other is in commissioning). </a:t>
                      </a:r>
                      <a:endParaRPr lang="en-US" sz="1800" kern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/>
                </a:tc>
              </a:tr>
              <a:tr h="1335559">
                <a:tc>
                  <a:txBody>
                    <a:bodyPr/>
                    <a:lstStyle/>
                    <a:p>
                      <a:pPr marR="111760" indent="0" algn="just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Containment structure and containment systems</a:t>
                      </a:r>
                      <a:endParaRPr lang="en-US" sz="1800" kern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R="111760" indent="0" algn="just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Requirements 57 (6.25-6.26) are related to access to containment.</a:t>
                      </a:r>
                    </a:p>
                    <a:p>
                      <a:pPr marR="111760" indent="0" algn="just" rtl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latin typeface="+mn-lt"/>
                          <a:cs typeface="Arial" pitchFamily="34" charset="0"/>
                        </a:rPr>
                        <a:t> </a:t>
                      </a:r>
                      <a:endParaRPr lang="en-US" sz="1800" kern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latinLnBrk="0" hangingPunct="1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400" dirty="0" smtClean="0">
                          <a:latin typeface="+mn-lt"/>
                          <a:cs typeface="Arial" pitchFamily="34" charset="0"/>
                        </a:rPr>
                        <a:t>Degradation mechanisms of submerged containments and underground  construction;</a:t>
                      </a:r>
                    </a:p>
                    <a:p>
                      <a:pPr marL="228600" marR="0" indent="-228600" algn="just" defTabSz="914400" rtl="0" eaLnBrk="1" latinLnBrk="0" hangingPunct="1">
                        <a:lnSpc>
                          <a:spcPts val="18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US" sz="1800" kern="1400" dirty="0" smtClean="0">
                          <a:latin typeface="+mn-lt"/>
                          <a:cs typeface="Arial" pitchFamily="34" charset="0"/>
                        </a:rPr>
                        <a:t>Human access during operational states and accident conditions (for sealed containment with no Or  small doors or equipment access hatches;</a:t>
                      </a:r>
                      <a:endParaRPr lang="en-US" sz="1600" kern="1400" dirty="0">
                        <a:solidFill>
                          <a:srgbClr val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Aspects – Manufacturing &amp; Transport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300" b="1" u="sng" dirty="0" smtClean="0">
                <a:solidFill>
                  <a:srgbClr val="0033CC"/>
                </a:solidFill>
              </a:rPr>
              <a:t>Safety of Manufacturing Equipment, Components and Modules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n-US" sz="3300" dirty="0" smtClean="0"/>
              <a:t>Requirements for regulatory review and inspection of organizational capability for in-factory manufacturing and on/off-site commissioning of modules;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300" b="1" u="sng" dirty="0" smtClean="0">
                <a:solidFill>
                  <a:srgbClr val="0033CC"/>
                </a:solidFill>
              </a:rPr>
              <a:t>Transport Safety: 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3100" dirty="0" smtClean="0"/>
              <a:t>Transportation of </a:t>
            </a:r>
            <a:r>
              <a:rPr lang="en-US" sz="3100" dirty="0" err="1" smtClean="0"/>
              <a:t>SMRs</a:t>
            </a:r>
            <a:r>
              <a:rPr lang="en-US" sz="3100" dirty="0" smtClean="0"/>
              <a:t> designed to be relocated geographically for manufacturing, assembling and final transportation to destiny for installation;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None/>
            </a:pPr>
            <a:endParaRPr lang="en-US" sz="31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3100" dirty="0" smtClean="0"/>
              <a:t>Transportation of </a:t>
            </a:r>
            <a:r>
              <a:rPr lang="en-US" sz="3100" b="1" u="sng" dirty="0" smtClean="0"/>
              <a:t>commissioned</a:t>
            </a:r>
            <a:r>
              <a:rPr lang="en-US" sz="3100" dirty="0" smtClean="0"/>
              <a:t> or operating pseudo mobile </a:t>
            </a:r>
            <a:r>
              <a:rPr lang="en-US" sz="3100" dirty="0" err="1" smtClean="0"/>
              <a:t>SMR</a:t>
            </a:r>
            <a:r>
              <a:rPr lang="en-US" sz="3100" dirty="0" smtClean="0"/>
              <a:t>;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None/>
            </a:pPr>
            <a:endParaRPr lang="en-US" sz="31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3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Revision of International legal instruments governing nuclear safety to cover floating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0772" y="6323527"/>
            <a:ext cx="8126569" cy="397948"/>
          </a:xfrm>
        </p:spPr>
        <p:txBody>
          <a:bodyPr/>
          <a:lstStyle>
            <a:lvl1pPr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International Conference on “Small Modular Reactors and their Applications”  October 21-25, 2024, Vienna, Austria.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Aspects: Commissioning and Operation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Operator qualification and training of personnel </a:t>
            </a:r>
          </a:p>
          <a:p>
            <a:r>
              <a:rPr lang="en-US" dirty="0" smtClean="0"/>
              <a:t> Performance of safety related activities </a:t>
            </a:r>
          </a:p>
          <a:p>
            <a:r>
              <a:rPr lang="en-US" dirty="0" smtClean="0"/>
              <a:t> Control of plant configuration </a:t>
            </a:r>
          </a:p>
          <a:p>
            <a:r>
              <a:rPr lang="en-US" dirty="0" smtClean="0"/>
              <a:t> Fire and explosion hazard safety </a:t>
            </a:r>
          </a:p>
          <a:p>
            <a:r>
              <a:rPr lang="en-US" dirty="0" smtClean="0"/>
              <a:t> Commissioning of </a:t>
            </a:r>
            <a:r>
              <a:rPr lang="en-US" dirty="0" err="1" smtClean="0"/>
              <a:t>SMRs</a:t>
            </a:r>
            <a:r>
              <a:rPr lang="en-US" dirty="0" smtClean="0"/>
              <a:t>: Offsite / onsite </a:t>
            </a:r>
          </a:p>
          <a:p>
            <a:r>
              <a:rPr lang="en-US" dirty="0" smtClean="0"/>
              <a:t> Control rooms and equipment control operations: </a:t>
            </a:r>
          </a:p>
          <a:p>
            <a:r>
              <a:rPr lang="en-US" dirty="0" smtClean="0"/>
              <a:t> </a:t>
            </a:r>
            <a:r>
              <a:rPr lang="en-US" dirty="0" err="1" smtClean="0"/>
              <a:t>SMR</a:t>
            </a:r>
            <a:r>
              <a:rPr lang="en-US" dirty="0" smtClean="0"/>
              <a:t> specific programs</a:t>
            </a:r>
          </a:p>
          <a:p>
            <a:r>
              <a:rPr lang="en-US" dirty="0" smtClean="0"/>
              <a:t> Refueling outage management 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0772" y="6323527"/>
            <a:ext cx="8126569" cy="397948"/>
          </a:xfrm>
        </p:spPr>
        <p:txBody>
          <a:bodyPr/>
          <a:lstStyle>
            <a:lvl1pPr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International Conference on “Small Modular Reactors and their Applications”  October 21-25, 2024, Vienna, Austria.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Aspects - Emergency Management and Decommissioning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0033CC"/>
                </a:solidFill>
              </a:rPr>
              <a:t>Emergency Management</a:t>
            </a:r>
          </a:p>
          <a:p>
            <a:pPr lvl="1"/>
            <a:r>
              <a:rPr lang="en-US" dirty="0" smtClean="0"/>
              <a:t>Building confidence on claims of designers to have low </a:t>
            </a:r>
            <a:r>
              <a:rPr lang="en-US" dirty="0" err="1" smtClean="0"/>
              <a:t>LPZ</a:t>
            </a:r>
            <a:r>
              <a:rPr lang="en-US" dirty="0" smtClean="0"/>
              <a:t>;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Conducting a coordinated regulatory research to verify the claims to revise requirements of emergency management for </a:t>
            </a:r>
            <a:r>
              <a:rPr lang="en-US" dirty="0" err="1" smtClean="0"/>
              <a:t>SMRs</a:t>
            </a:r>
            <a:r>
              <a:rPr lang="en-US" dirty="0" smtClean="0"/>
              <a:t>; </a:t>
            </a:r>
          </a:p>
          <a:p>
            <a:r>
              <a:rPr lang="en-US" b="1" u="sng" dirty="0" smtClean="0">
                <a:solidFill>
                  <a:srgbClr val="0033CC"/>
                </a:solidFill>
              </a:rPr>
              <a:t>Decommissioning</a:t>
            </a:r>
          </a:p>
          <a:p>
            <a:pPr lvl="1"/>
            <a:r>
              <a:rPr lang="en-US" dirty="0" smtClean="0"/>
              <a:t>Mechanism or Strategy of decommissioning of </a:t>
            </a:r>
            <a:r>
              <a:rPr lang="en-US" dirty="0" err="1" smtClean="0"/>
              <a:t>SMRs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Decommissioning of modules in phases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In-situ decommissioning and offsite decommissioning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0772" y="6323527"/>
            <a:ext cx="8126569" cy="397948"/>
          </a:xfrm>
        </p:spPr>
        <p:txBody>
          <a:bodyPr/>
          <a:lstStyle>
            <a:lvl1pPr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International Conference on “Small Modular Reactors and their Applications”  October 21-25, 2024, Vienna, Austria.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Regulatory Challenges for </a:t>
            </a:r>
            <a:r>
              <a:rPr lang="en-US" dirty="0" err="1" smtClean="0">
                <a:solidFill>
                  <a:srgbClr val="0033CC"/>
                </a:solidFill>
              </a:rPr>
              <a:t>SMR</a:t>
            </a:r>
            <a:r>
              <a:rPr lang="en-US" dirty="0" smtClean="0">
                <a:solidFill>
                  <a:srgbClr val="0033CC"/>
                </a:solidFill>
              </a:rPr>
              <a:t> Licensing 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b="1" u="sng" dirty="0" smtClean="0">
                <a:solidFill>
                  <a:srgbClr val="0033CC"/>
                </a:solidFill>
              </a:rPr>
              <a:t>Regulatory Challenges</a:t>
            </a:r>
            <a:r>
              <a:rPr lang="en-US" sz="3000" dirty="0" smtClean="0"/>
              <a:t>: </a:t>
            </a:r>
          </a:p>
          <a:p>
            <a:pPr>
              <a:buNone/>
            </a:pPr>
            <a:endParaRPr lang="en-US" dirty="0" smtClean="0"/>
          </a:p>
          <a:p>
            <a:pPr marL="742950" lvl="2" indent="-342900"/>
            <a:r>
              <a:rPr lang="en-US" sz="2800" dirty="0" smtClean="0"/>
              <a:t>More cost and longer licensing process due to capacity building needed for confirmatory safety analysis, less familiarization with design, </a:t>
            </a:r>
          </a:p>
          <a:p>
            <a:pPr marL="742950" lvl="2" indent="-342900"/>
            <a:endParaRPr lang="en-US" sz="2800" dirty="0" smtClean="0"/>
          </a:p>
          <a:p>
            <a:pPr lvl="1"/>
            <a:r>
              <a:rPr lang="en-US" sz="2800" dirty="0" smtClean="0"/>
              <a:t>Lack of availability of appropriate regulatory framework,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Insufficient experience in regulatory oversight,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Review and assessment.</a:t>
            </a:r>
          </a:p>
          <a:p>
            <a:pPr lvl="1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0772" y="6323527"/>
            <a:ext cx="8126569" cy="397948"/>
          </a:xfrm>
        </p:spPr>
        <p:txBody>
          <a:bodyPr/>
          <a:lstStyle>
            <a:lvl1pPr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International Conference on “Small Modular Reactors and their Applications”  October 21-25, 2024, Vienna, Austria.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 Process: A Proposal for </a:t>
            </a:r>
            <a:r>
              <a:rPr lang="en-US" dirty="0" err="1" smtClean="0"/>
              <a:t>SMR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807719" y="1749424"/>
            <a:ext cx="4603729" cy="457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06400" marR="0" lvl="0" indent="-40640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Licensing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considerations in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IAEA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 smtClean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SSG</a:t>
            </a:r>
            <a:r>
              <a:rPr lang="en-US" sz="2800" dirty="0" smtClean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-12,</a:t>
            </a:r>
          </a:p>
          <a:p>
            <a:pPr marL="406400" marR="0" lvl="0" indent="-40640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US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for </a:t>
            </a:r>
            <a:r>
              <a:rPr lang="en-US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 of </a:t>
            </a:r>
            <a:r>
              <a:rPr lang="en-US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en-US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installations</a:t>
            </a:r>
            <a:r>
              <a:rPr lang="en-US" sz="28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06400" marR="0" lvl="0" indent="-40640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n-US" sz="2800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licensing process for </a:t>
            </a:r>
            <a:r>
              <a:rPr lang="en-US" sz="2800" dirty="0" err="1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SMRs</a:t>
            </a:r>
            <a:r>
              <a:rPr lang="en-US" sz="2800" dirty="0" smtClean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50772" y="6323527"/>
            <a:ext cx="8126569" cy="397948"/>
          </a:xfrm>
        </p:spPr>
        <p:txBody>
          <a:bodyPr/>
          <a:lstStyle>
            <a:lvl1pPr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2060"/>
                </a:solidFill>
              </a:rPr>
              <a:t>International Conference on “Small Modular Reactors and their Applications”  October 21-25, 2024, Vienna, Austria.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545" b="3102"/>
          <a:stretch>
            <a:fillRect/>
          </a:stretch>
        </p:blipFill>
        <p:spPr bwMode="auto">
          <a:xfrm>
            <a:off x="4942664" y="807720"/>
            <a:ext cx="6968516" cy="614550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983</Words>
  <Application>Microsoft Office PowerPoint</Application>
  <PresentationFormat>Custom</PresentationFormat>
  <Paragraphs>132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Small Modular Reactors: A Regulatory Perspective  </vt:lpstr>
      <vt:lpstr>Outline</vt:lpstr>
      <vt:lpstr>Introduction</vt:lpstr>
      <vt:lpstr>Safety Aspects – Design Safety</vt:lpstr>
      <vt:lpstr>Safety Aspects – Manufacturing &amp; Transport  </vt:lpstr>
      <vt:lpstr>Safety Aspects: Commissioning and Operation </vt:lpstr>
      <vt:lpstr>Safety Aspects - Emergency Management and Decommissioning   </vt:lpstr>
      <vt:lpstr>Regulatory Challenges for SMR Licensing </vt:lpstr>
      <vt:lpstr>Licensing Process: A Proposal for SMR</vt:lpstr>
      <vt:lpstr>PNRA  Approach </vt:lpstr>
      <vt:lpstr>Way Forward for Regulating SMRs </vt:lpstr>
      <vt:lpstr>Coordination with COPB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Majid Khan</dc:creator>
  <cp:lastModifiedBy>khalil</cp:lastModifiedBy>
  <cp:revision>114</cp:revision>
  <cp:lastPrinted>2018-04-05T07:34:16Z</cp:lastPrinted>
  <dcterms:created xsi:type="dcterms:W3CDTF">2018-03-13T12:49:04Z</dcterms:created>
  <dcterms:modified xsi:type="dcterms:W3CDTF">2024-10-09T05:16:04Z</dcterms:modified>
</cp:coreProperties>
</file>