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4"/>
    <p:sldMasterId id="2147483660" r:id="rId5"/>
    <p:sldMasterId id="2147483672" r:id="rId6"/>
  </p:sldMasterIdLst>
  <p:notesMasterIdLst>
    <p:notesMasterId r:id="rId24"/>
  </p:notesMasterIdLst>
  <p:handoutMasterIdLst>
    <p:handoutMasterId r:id="rId25"/>
  </p:handoutMasterIdLst>
  <p:sldIdLst>
    <p:sldId id="256" r:id="rId7"/>
    <p:sldId id="257" r:id="rId8"/>
    <p:sldId id="275" r:id="rId9"/>
    <p:sldId id="274" r:id="rId10"/>
    <p:sldId id="279" r:id="rId11"/>
    <p:sldId id="278" r:id="rId12"/>
    <p:sldId id="280" r:id="rId13"/>
    <p:sldId id="283" r:id="rId14"/>
    <p:sldId id="284" r:id="rId15"/>
    <p:sldId id="286" r:id="rId16"/>
    <p:sldId id="285" r:id="rId17"/>
    <p:sldId id="287" r:id="rId18"/>
    <p:sldId id="269" r:id="rId19"/>
    <p:sldId id="289" r:id="rId20"/>
    <p:sldId id="288" r:id="rId21"/>
    <p:sldId id="281" r:id="rId22"/>
    <p:sldId id="26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B3365C-AE5C-4B02-A22D-8FA7B79FAB64}" v="4" dt="2024-10-03T10:09:17.307"/>
    <p1510:client id="{83544F5F-F3D3-4CA6-AC13-8B0E18DF06BE}" v="6" dt="2024-10-02T12:34:10.235"/>
  </p1510:revLst>
</p1510:revInfo>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22" autoAdjust="0"/>
    <p:restoredTop sz="95033" autoAdjust="0"/>
  </p:normalViewPr>
  <p:slideViewPr>
    <p:cSldViewPr snapToGrid="0">
      <p:cViewPr varScale="1">
        <p:scale>
          <a:sx n="125" d="100"/>
          <a:sy n="125" d="100"/>
        </p:scale>
        <p:origin x="45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a:extLst>
              <a:ext uri="{FF2B5EF4-FFF2-40B4-BE49-F238E27FC236}">
                <a16:creationId xmlns:a16="http://schemas.microsoft.com/office/drawing/2014/main" id="{281AB1A5-B6B2-B49C-8634-47C8ED44E81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dirty="0"/>
          </a:p>
        </p:txBody>
      </p:sp>
      <p:sp>
        <p:nvSpPr>
          <p:cNvPr id="3" name="Місце для дати 2">
            <a:extLst>
              <a:ext uri="{FF2B5EF4-FFF2-40B4-BE49-F238E27FC236}">
                <a16:creationId xmlns:a16="http://schemas.microsoft.com/office/drawing/2014/main" id="{741506C4-2D34-EC58-7748-FB2B48CB72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1A2169-D68B-4FCE-B80D-6E46301BA543}" type="datetime1">
              <a:rPr lang="uk-UA" smtClean="0"/>
              <a:t>04.10.2024</a:t>
            </a:fld>
            <a:endParaRPr lang="uk-UA" dirty="0"/>
          </a:p>
        </p:txBody>
      </p:sp>
      <p:sp>
        <p:nvSpPr>
          <p:cNvPr id="4" name="Місце для нижнього колонтитула 3">
            <a:extLst>
              <a:ext uri="{FF2B5EF4-FFF2-40B4-BE49-F238E27FC236}">
                <a16:creationId xmlns:a16="http://schemas.microsoft.com/office/drawing/2014/main" id="{81ABC24D-6A7C-14F8-5CA3-8F1397B85D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dirty="0"/>
          </a:p>
        </p:txBody>
      </p:sp>
      <p:sp>
        <p:nvSpPr>
          <p:cNvPr id="5" name="Місце для номера слайда 4">
            <a:extLst>
              <a:ext uri="{FF2B5EF4-FFF2-40B4-BE49-F238E27FC236}">
                <a16:creationId xmlns:a16="http://schemas.microsoft.com/office/drawing/2014/main" id="{FA64CD85-91AA-355D-D83C-C079CE4A2A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E09CF2-B0FC-4C4D-96BC-4623FF45BE5A}" type="slidenum">
              <a:rPr lang="uk-UA" smtClean="0"/>
              <a:t>‹#›</a:t>
            </a:fld>
            <a:endParaRPr lang="uk-UA" dirty="0"/>
          </a:p>
        </p:txBody>
      </p:sp>
    </p:spTree>
    <p:extLst>
      <p:ext uri="{BB962C8B-B14F-4D97-AF65-F5344CB8AC3E}">
        <p14:creationId xmlns:p14="http://schemas.microsoft.com/office/powerpoint/2010/main" val="360719781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dirty="0"/>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1F9624-1498-4DA1-9850-840D5C12D3A5}" type="datetime1">
              <a:rPr lang="uk-UA" smtClean="0"/>
              <a:t>04.10.2024</a:t>
            </a:fld>
            <a:endParaRPr lang="uk-UA" dirty="0"/>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dirty="0"/>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dirty="0"/>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746607-2E88-43BB-ADA1-F4A4FBF30DEB}" type="slidenum">
              <a:rPr lang="uk-UA" smtClean="0"/>
              <a:t>‹#›</a:t>
            </a:fld>
            <a:endParaRPr lang="uk-UA" dirty="0"/>
          </a:p>
        </p:txBody>
      </p:sp>
    </p:spTree>
    <p:extLst>
      <p:ext uri="{BB962C8B-B14F-4D97-AF65-F5344CB8AC3E}">
        <p14:creationId xmlns:p14="http://schemas.microsoft.com/office/powerpoint/2010/main" val="45363295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en-US" dirty="0"/>
              <a:t>International Conference on Small Modular Reactors and their applications</a:t>
            </a:r>
          </a:p>
          <a:p>
            <a:r>
              <a:rPr lang="en-US" dirty="0"/>
              <a:t>21-25 October 2024, Vienna, Austria</a:t>
            </a:r>
            <a:endParaRPr lang="uk-UA" dirty="0"/>
          </a:p>
        </p:txBody>
      </p:sp>
      <p:sp>
        <p:nvSpPr>
          <p:cNvPr id="4" name="Місце для дати 3"/>
          <p:cNvSpPr>
            <a:spLocks noGrp="1"/>
          </p:cNvSpPr>
          <p:nvPr>
            <p:ph type="dt" idx="1"/>
          </p:nvPr>
        </p:nvSpPr>
        <p:spPr/>
        <p:txBody>
          <a:bodyPr/>
          <a:lstStyle/>
          <a:p>
            <a:fld id="{C11F9624-1498-4DA1-9850-840D5C12D3A5}" type="datetime1">
              <a:rPr lang="uk-UA" smtClean="0"/>
              <a:t>04.10.2024</a:t>
            </a:fld>
            <a:endParaRPr lang="uk-UA" dirty="0"/>
          </a:p>
        </p:txBody>
      </p:sp>
      <p:sp>
        <p:nvSpPr>
          <p:cNvPr id="5" name="Місце для номера слайда 4"/>
          <p:cNvSpPr>
            <a:spLocks noGrp="1"/>
          </p:cNvSpPr>
          <p:nvPr>
            <p:ph type="sldNum" sz="quarter" idx="5"/>
          </p:nvPr>
        </p:nvSpPr>
        <p:spPr/>
        <p:txBody>
          <a:bodyPr/>
          <a:lstStyle/>
          <a:p>
            <a:fld id="{75746607-2E88-43BB-ADA1-F4A4FBF30DEB}" type="slidenum">
              <a:rPr lang="uk-UA" smtClean="0"/>
              <a:t>1</a:t>
            </a:fld>
            <a:endParaRPr lang="uk-UA" dirty="0"/>
          </a:p>
        </p:txBody>
      </p:sp>
    </p:spTree>
    <p:extLst>
      <p:ext uri="{BB962C8B-B14F-4D97-AF65-F5344CB8AC3E}">
        <p14:creationId xmlns:p14="http://schemas.microsoft.com/office/powerpoint/2010/main" val="1446976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дати 3"/>
          <p:cNvSpPr>
            <a:spLocks noGrp="1"/>
          </p:cNvSpPr>
          <p:nvPr>
            <p:ph type="dt" idx="10"/>
          </p:nvPr>
        </p:nvSpPr>
        <p:spPr/>
        <p:txBody>
          <a:bodyPr/>
          <a:lstStyle/>
          <a:p>
            <a:fld id="{C11F9624-1498-4DA1-9850-840D5C12D3A5}" type="datetime1">
              <a:rPr lang="uk-UA" smtClean="0"/>
              <a:t>04.10.2024</a:t>
            </a:fld>
            <a:endParaRPr lang="uk-UA" dirty="0"/>
          </a:p>
        </p:txBody>
      </p:sp>
      <p:sp>
        <p:nvSpPr>
          <p:cNvPr id="5" name="Місце для номера слайда 4"/>
          <p:cNvSpPr>
            <a:spLocks noGrp="1"/>
          </p:cNvSpPr>
          <p:nvPr>
            <p:ph type="sldNum" sz="quarter" idx="11"/>
          </p:nvPr>
        </p:nvSpPr>
        <p:spPr/>
        <p:txBody>
          <a:bodyPr/>
          <a:lstStyle/>
          <a:p>
            <a:fld id="{75746607-2E88-43BB-ADA1-F4A4FBF30DEB}" type="slidenum">
              <a:rPr lang="uk-UA" smtClean="0"/>
              <a:t>2</a:t>
            </a:fld>
            <a:endParaRPr lang="uk-UA" dirty="0"/>
          </a:p>
        </p:txBody>
      </p:sp>
    </p:spTree>
    <p:extLst>
      <p:ext uri="{BB962C8B-B14F-4D97-AF65-F5344CB8AC3E}">
        <p14:creationId xmlns:p14="http://schemas.microsoft.com/office/powerpoint/2010/main" val="409839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дати 3"/>
          <p:cNvSpPr>
            <a:spLocks noGrp="1"/>
          </p:cNvSpPr>
          <p:nvPr>
            <p:ph type="dt" idx="1"/>
          </p:nvPr>
        </p:nvSpPr>
        <p:spPr/>
        <p:txBody>
          <a:bodyPr/>
          <a:lstStyle/>
          <a:p>
            <a:fld id="{C11F9624-1498-4DA1-9850-840D5C12D3A5}" type="datetime1">
              <a:rPr lang="uk-UA" smtClean="0"/>
              <a:t>04.10.2024</a:t>
            </a:fld>
            <a:endParaRPr lang="uk-UA" dirty="0"/>
          </a:p>
        </p:txBody>
      </p:sp>
      <p:sp>
        <p:nvSpPr>
          <p:cNvPr id="5" name="Місце для номера слайда 4"/>
          <p:cNvSpPr>
            <a:spLocks noGrp="1"/>
          </p:cNvSpPr>
          <p:nvPr>
            <p:ph type="sldNum" sz="quarter" idx="5"/>
          </p:nvPr>
        </p:nvSpPr>
        <p:spPr/>
        <p:txBody>
          <a:bodyPr/>
          <a:lstStyle/>
          <a:p>
            <a:fld id="{75746607-2E88-43BB-ADA1-F4A4FBF30DEB}" type="slidenum">
              <a:rPr lang="uk-UA" smtClean="0"/>
              <a:t>10</a:t>
            </a:fld>
            <a:endParaRPr lang="uk-UA" dirty="0"/>
          </a:p>
        </p:txBody>
      </p:sp>
    </p:spTree>
    <p:extLst>
      <p:ext uri="{BB962C8B-B14F-4D97-AF65-F5344CB8AC3E}">
        <p14:creationId xmlns:p14="http://schemas.microsoft.com/office/powerpoint/2010/main" val="1757680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82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dirty="0"/>
          </a:p>
        </p:txBody>
      </p:sp>
    </p:spTree>
    <p:extLst>
      <p:ext uri="{BB962C8B-B14F-4D97-AF65-F5344CB8AC3E}">
        <p14:creationId xmlns:p14="http://schemas.microsoft.com/office/powerpoint/2010/main" val="3728919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a:xfrm>
            <a:off x="838200" y="1591056"/>
            <a:ext cx="10515600" cy="458590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dirty="0"/>
          </a:p>
        </p:txBody>
      </p:sp>
      <p:sp>
        <p:nvSpPr>
          <p:cNvPr id="7" name="Title 1">
            <a:extLst>
              <a:ext uri="{FF2B5EF4-FFF2-40B4-BE49-F238E27FC236}">
                <a16:creationId xmlns:a16="http://schemas.microsoft.com/office/drawing/2014/main" id="{CDC51232-3849-4FF5-B284-73C697C97A62}"/>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3863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dirty="0"/>
          </a:p>
        </p:txBody>
      </p:sp>
    </p:spTree>
    <p:extLst>
      <p:ext uri="{BB962C8B-B14F-4D97-AF65-F5344CB8AC3E}">
        <p14:creationId xmlns:p14="http://schemas.microsoft.com/office/powerpoint/2010/main" val="2803220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endParaRPr lang="en-GB" dirty="0"/>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dirty="0"/>
          </a:p>
        </p:txBody>
      </p:sp>
      <p:sp>
        <p:nvSpPr>
          <p:cNvPr id="8" name="Title 1">
            <a:extLst>
              <a:ext uri="{FF2B5EF4-FFF2-40B4-BE49-F238E27FC236}">
                <a16:creationId xmlns:a16="http://schemas.microsoft.com/office/drawing/2014/main" id="{E0271F8C-0430-4817-9691-A9152CDA6335}"/>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105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endParaRPr lang="en-GB" dirty="0"/>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dirty="0"/>
          </a:p>
        </p:txBody>
      </p:sp>
      <p:sp>
        <p:nvSpPr>
          <p:cNvPr id="10" name="Title 1">
            <a:extLst>
              <a:ext uri="{FF2B5EF4-FFF2-40B4-BE49-F238E27FC236}">
                <a16:creationId xmlns:a16="http://schemas.microsoft.com/office/drawing/2014/main" id="{DDB35753-45F7-4205-8B26-196B0355869B}"/>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Click to edit Master title style</a:t>
            </a:r>
            <a:endParaRPr lang="en-GB"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7621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257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endParaRPr lang="en-GB" dirty="0"/>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dirty="0"/>
          </a:p>
        </p:txBody>
      </p:sp>
    </p:spTree>
    <p:extLst>
      <p:ext uri="{BB962C8B-B14F-4D97-AF65-F5344CB8AC3E}">
        <p14:creationId xmlns:p14="http://schemas.microsoft.com/office/powerpoint/2010/main" val="315717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122363"/>
            <a:ext cx="9144000" cy="2387600"/>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dirty="0"/>
          </a:p>
        </p:txBody>
      </p:sp>
    </p:spTree>
    <p:extLst>
      <p:ext uri="{BB962C8B-B14F-4D97-AF65-F5344CB8AC3E}">
        <p14:creationId xmlns:p14="http://schemas.microsoft.com/office/powerpoint/2010/main" val="238835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B9B2-A5AD-426B-A36E-14CA2DFACF63}"/>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dirty="0"/>
          </a:p>
        </p:txBody>
      </p:sp>
    </p:spTree>
    <p:extLst>
      <p:ext uri="{BB962C8B-B14F-4D97-AF65-F5344CB8AC3E}">
        <p14:creationId xmlns:p14="http://schemas.microsoft.com/office/powerpoint/2010/main" val="97155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dirty="0"/>
          </a:p>
        </p:txBody>
      </p:sp>
    </p:spTree>
    <p:extLst>
      <p:ext uri="{BB962C8B-B14F-4D97-AF65-F5344CB8AC3E}">
        <p14:creationId xmlns:p14="http://schemas.microsoft.com/office/powerpoint/2010/main" val="221781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8ABD7-C77C-46B5-8E32-90A2168AADE7}"/>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endParaRPr lang="en-GB" dirty="0"/>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dirty="0"/>
          </a:p>
        </p:txBody>
      </p:sp>
    </p:spTree>
    <p:extLst>
      <p:ext uri="{BB962C8B-B14F-4D97-AF65-F5344CB8AC3E}">
        <p14:creationId xmlns:p14="http://schemas.microsoft.com/office/powerpoint/2010/main" val="1432917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B32F5-3031-47F0-9B45-6741134A9B56}"/>
              </a:ext>
            </a:extLst>
          </p:cNvPr>
          <p:cNvSpPr>
            <a:spLocks noGrp="1"/>
          </p:cNvSpPr>
          <p:nvPr>
            <p:ph type="title"/>
          </p:nvPr>
        </p:nvSpPr>
        <p:spPr>
          <a:xfrm>
            <a:off x="839788" y="365125"/>
            <a:ext cx="10515600" cy="1325563"/>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endParaRPr lang="en-GB" dirty="0"/>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dirty="0"/>
          </a:p>
        </p:txBody>
      </p:sp>
    </p:spTree>
    <p:extLst>
      <p:ext uri="{BB962C8B-B14F-4D97-AF65-F5344CB8AC3E}">
        <p14:creationId xmlns:p14="http://schemas.microsoft.com/office/powerpoint/2010/main" val="2097883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698E3-73A1-47DF-BE6D-AC36FE94C235}"/>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4D3C976-B07D-4478-AA37-DEF2D410F255}"/>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ADF66520-0B13-46B6-A3D1-2B712CB1F88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3BB3A0B-6EDF-463C-8982-24B539CA8E23}"/>
              </a:ext>
            </a:extLst>
          </p:cNvPr>
          <p:cNvSpPr>
            <a:spLocks noGrp="1"/>
          </p:cNvSpPr>
          <p:nvPr>
            <p:ph type="sldNum" sz="quarter" idx="12"/>
          </p:nvPr>
        </p:nvSpPr>
        <p:spPr/>
        <p:txBody>
          <a:bodyPr/>
          <a:lstStyle/>
          <a:p>
            <a:fld id="{D73811D0-9594-4DB5-A4AA-7A4A397618D5}" type="slidenum">
              <a:rPr lang="en-GB" smtClean="0"/>
              <a:t>‹#›</a:t>
            </a:fld>
            <a:endParaRPr lang="en-GB" dirty="0"/>
          </a:p>
        </p:txBody>
      </p:sp>
    </p:spTree>
    <p:extLst>
      <p:ext uri="{BB962C8B-B14F-4D97-AF65-F5344CB8AC3E}">
        <p14:creationId xmlns:p14="http://schemas.microsoft.com/office/powerpoint/2010/main" val="256490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endParaRPr lang="en-GB" dirty="0"/>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dirty="0"/>
          </a:p>
        </p:txBody>
      </p:sp>
    </p:spTree>
    <p:extLst>
      <p:ext uri="{BB962C8B-B14F-4D97-AF65-F5344CB8AC3E}">
        <p14:creationId xmlns:p14="http://schemas.microsoft.com/office/powerpoint/2010/main" val="205486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2612479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3.jpeg"/><Relationship Id="rId4" Type="http://schemas.openxmlformats.org/officeDocument/2006/relationships/slideLayout" Target="../slideLayouts/slideLayout1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dirty="0"/>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07612599"/>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dirty="0"/>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384131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dirty="0"/>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653792511"/>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5" r:id="rId4"/>
    <p:sldLayoutId id="2147483676" r:id="rId5"/>
    <p:sldLayoutId id="2147483677" r:id="rId6"/>
    <p:sldLayoutId id="2147483678" r:id="rId7"/>
    <p:sldLayoutId id="2147483679"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141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Зображення, що містить текст, знімок екрана, Шрифт, число&#10;&#10;Автоматично згенерований опис">
            <a:extLst>
              <a:ext uri="{FF2B5EF4-FFF2-40B4-BE49-F238E27FC236}">
                <a16:creationId xmlns:a16="http://schemas.microsoft.com/office/drawing/2014/main" id="{D34994C9-308C-4FD8-822F-E79E900756B2}"/>
              </a:ext>
            </a:extLst>
          </p:cNvPr>
          <p:cNvPicPr>
            <a:picLocks noChangeAspect="1"/>
          </p:cNvPicPr>
          <p:nvPr/>
        </p:nvPicPr>
        <p:blipFill rotWithShape="1">
          <a:blip r:embed="rId3">
            <a:extLst>
              <a:ext uri="{28A0092B-C50C-407E-A947-70E740481C1C}">
                <a14:useLocalDpi xmlns:a14="http://schemas.microsoft.com/office/drawing/2010/main" val="0"/>
              </a:ext>
            </a:extLst>
          </a:blip>
          <a:srcRect t="5309" b="3675"/>
          <a:stretch/>
        </p:blipFill>
        <p:spPr>
          <a:xfrm>
            <a:off x="3000615" y="1325117"/>
            <a:ext cx="6871997" cy="4835792"/>
          </a:xfrm>
          <a:prstGeom prst="rect">
            <a:avLst/>
          </a:prstGeom>
        </p:spPr>
      </p:pic>
      <p:sp>
        <p:nvSpPr>
          <p:cNvPr id="5" name="Title 1">
            <a:extLst>
              <a:ext uri="{FF2B5EF4-FFF2-40B4-BE49-F238E27FC236}">
                <a16:creationId xmlns:a16="http://schemas.microsoft.com/office/drawing/2014/main" id="{FBEA7E45-0BF2-3B59-6A2B-ADD9469F83C6}"/>
              </a:ext>
            </a:extLst>
          </p:cNvPr>
          <p:cNvSpPr txBox="1">
            <a:spLocks/>
          </p:cNvSpPr>
          <p:nvPr/>
        </p:nvSpPr>
        <p:spPr>
          <a:xfrm>
            <a:off x="-74646" y="0"/>
            <a:ext cx="11088189" cy="1196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36575">
              <a:lnSpc>
                <a:spcPct val="170000"/>
              </a:lnSpc>
            </a:pPr>
            <a:r>
              <a:rPr lang="en-US" sz="3600" b="1" dirty="0">
                <a:solidFill>
                  <a:schemeClr val="bg1"/>
                </a:solidFill>
                <a:latin typeface="Arial" panose="020B0604020202020204" pitchFamily="34" charset="0"/>
                <a:cs typeface="Arial" panose="020B0604020202020204" pitchFamily="34" charset="0"/>
              </a:rPr>
              <a:t>3. Pre-licensing Review Guidance</a:t>
            </a:r>
          </a:p>
        </p:txBody>
      </p:sp>
      <p:sp>
        <p:nvSpPr>
          <p:cNvPr id="7" name="Прямокутник 6"/>
          <p:cNvSpPr/>
          <p:nvPr/>
        </p:nvSpPr>
        <p:spPr>
          <a:xfrm>
            <a:off x="448235" y="6160909"/>
            <a:ext cx="10224649" cy="338554"/>
          </a:xfrm>
          <a:prstGeom prst="rect">
            <a:avLst/>
          </a:prstGeom>
        </p:spPr>
        <p:txBody>
          <a:bodyPr wrap="square">
            <a:spAutoFit/>
          </a:bodyPr>
          <a:lstStyle/>
          <a:p>
            <a:pPr algn="just"/>
            <a:r>
              <a:rPr lang="en-US" sz="1600" i="1" dirty="0"/>
              <a:t>Technical areas for the pre-licensing review according to “Provisions for Pre-Licensing Review of Nuclear Facility Designs” </a:t>
            </a:r>
          </a:p>
        </p:txBody>
      </p:sp>
    </p:spTree>
    <p:extLst>
      <p:ext uri="{BB962C8B-B14F-4D97-AF65-F5344CB8AC3E}">
        <p14:creationId xmlns:p14="http://schemas.microsoft.com/office/powerpoint/2010/main" val="3326272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344591" y="1290320"/>
            <a:ext cx="8668952" cy="4775371"/>
          </a:xfrm>
          <a:prstGeom prst="rect">
            <a:avLst/>
          </a:prstGeom>
        </p:spPr>
      </p:pic>
      <p:sp>
        <p:nvSpPr>
          <p:cNvPr id="5" name="Title 1">
            <a:extLst>
              <a:ext uri="{FF2B5EF4-FFF2-40B4-BE49-F238E27FC236}">
                <a16:creationId xmlns:a16="http://schemas.microsoft.com/office/drawing/2014/main" id="{FBEA7E45-0BF2-3B59-6A2B-ADD9469F83C6}"/>
              </a:ext>
            </a:extLst>
          </p:cNvPr>
          <p:cNvSpPr txBox="1">
            <a:spLocks/>
          </p:cNvSpPr>
          <p:nvPr/>
        </p:nvSpPr>
        <p:spPr>
          <a:xfrm>
            <a:off x="-74646" y="0"/>
            <a:ext cx="11088189" cy="1196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36575">
              <a:lnSpc>
                <a:spcPct val="170000"/>
              </a:lnSpc>
            </a:pPr>
            <a:r>
              <a:rPr lang="en-US" sz="3600" b="1" dirty="0">
                <a:solidFill>
                  <a:schemeClr val="bg1"/>
                </a:solidFill>
                <a:latin typeface="Arial" panose="020B0604020202020204" pitchFamily="34" charset="0"/>
                <a:cs typeface="Arial" panose="020B0604020202020204" pitchFamily="34" charset="0"/>
              </a:rPr>
              <a:t>3. Pre-licensing Review Guidance</a:t>
            </a:r>
          </a:p>
        </p:txBody>
      </p:sp>
      <p:sp>
        <p:nvSpPr>
          <p:cNvPr id="3" name="Прямокутник 2"/>
          <p:cNvSpPr/>
          <p:nvPr/>
        </p:nvSpPr>
        <p:spPr>
          <a:xfrm>
            <a:off x="582706" y="6044276"/>
            <a:ext cx="10224649" cy="338554"/>
          </a:xfrm>
          <a:prstGeom prst="rect">
            <a:avLst/>
          </a:prstGeom>
        </p:spPr>
        <p:txBody>
          <a:bodyPr wrap="square">
            <a:spAutoFit/>
          </a:bodyPr>
          <a:lstStyle/>
          <a:p>
            <a:pPr algn="just"/>
            <a:r>
              <a:rPr lang="en-US" sz="1600" i="1" dirty="0"/>
              <a:t>Example of the review criteria for the DECs - Technical Area # 18 </a:t>
            </a:r>
          </a:p>
        </p:txBody>
      </p:sp>
    </p:spTree>
    <p:extLst>
      <p:ext uri="{BB962C8B-B14F-4D97-AF65-F5344CB8AC3E}">
        <p14:creationId xmlns:p14="http://schemas.microsoft.com/office/powerpoint/2010/main" val="2079566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BEA7E45-0BF2-3B59-6A2B-ADD9469F83C6}"/>
              </a:ext>
            </a:extLst>
          </p:cNvPr>
          <p:cNvSpPr txBox="1">
            <a:spLocks/>
          </p:cNvSpPr>
          <p:nvPr/>
        </p:nvSpPr>
        <p:spPr>
          <a:xfrm>
            <a:off x="-74646" y="0"/>
            <a:ext cx="11088189" cy="1196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36575">
              <a:lnSpc>
                <a:spcPct val="170000"/>
              </a:lnSpc>
            </a:pPr>
            <a:r>
              <a:rPr lang="en-US" sz="3600" b="1" dirty="0">
                <a:solidFill>
                  <a:schemeClr val="bg1"/>
                </a:solidFill>
                <a:latin typeface="Arial" panose="020B0604020202020204" pitchFamily="34" charset="0"/>
                <a:cs typeface="Arial" panose="020B0604020202020204" pitchFamily="34" charset="0"/>
              </a:rPr>
              <a:t>4. First Insights from the Pre-licensing Review</a:t>
            </a:r>
          </a:p>
        </p:txBody>
      </p:sp>
      <p:sp>
        <p:nvSpPr>
          <p:cNvPr id="2" name="TextBox 1">
            <a:extLst>
              <a:ext uri="{FF2B5EF4-FFF2-40B4-BE49-F238E27FC236}">
                <a16:creationId xmlns:a16="http://schemas.microsoft.com/office/drawing/2014/main" id="{63F70499-334E-71DE-BD7C-35A73E8BB0B7}"/>
              </a:ext>
            </a:extLst>
          </p:cNvPr>
          <p:cNvSpPr txBox="1"/>
          <p:nvPr/>
        </p:nvSpPr>
        <p:spPr>
          <a:xfrm>
            <a:off x="536029" y="1815333"/>
            <a:ext cx="11084954" cy="830997"/>
          </a:xfrm>
          <a:prstGeom prst="rect">
            <a:avLst/>
          </a:prstGeom>
          <a:noFill/>
        </p:spPr>
        <p:txBody>
          <a:bodyPr wrap="square">
            <a:spAutoFit/>
          </a:bodyPr>
          <a:lstStyle/>
          <a:p>
            <a:pPr marL="457200" indent="-457200" algn="just">
              <a:buFont typeface="Wingdings" panose="05000000000000000000" pitchFamily="2" charset="2"/>
              <a:buChar char="ü"/>
            </a:pPr>
            <a:r>
              <a:rPr lang="en-US" sz="2400" dirty="0"/>
              <a:t>As part of international cooperation, pilot review activities are being performed uncovering several challenge areas for further consideration in SMR licensing</a:t>
            </a:r>
          </a:p>
        </p:txBody>
      </p:sp>
      <p:pic>
        <p:nvPicPr>
          <p:cNvPr id="7" name="Рисунок 6" descr="Зображення, що містить просто неба, знак, небо, дорога&#10;&#10;Автоматично згенерований опис">
            <a:extLst>
              <a:ext uri="{FF2B5EF4-FFF2-40B4-BE49-F238E27FC236}">
                <a16:creationId xmlns:a16="http://schemas.microsoft.com/office/drawing/2014/main" id="{8ADD2FFC-C687-F899-7CF2-CE6545681F92}"/>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8380" r="5861"/>
          <a:stretch/>
        </p:blipFill>
        <p:spPr>
          <a:xfrm>
            <a:off x="6917536" y="2859980"/>
            <a:ext cx="2702587" cy="3567308"/>
          </a:xfrm>
          <a:prstGeom prst="rect">
            <a:avLst/>
          </a:prstGeom>
        </p:spPr>
      </p:pic>
      <p:pic>
        <p:nvPicPr>
          <p:cNvPr id="3" name="Рисунок 2"/>
          <p:cNvPicPr>
            <a:picLocks noChangeAspect="1"/>
          </p:cNvPicPr>
          <p:nvPr/>
        </p:nvPicPr>
        <p:blipFill>
          <a:blip r:embed="rId3"/>
          <a:stretch>
            <a:fillRect/>
          </a:stretch>
        </p:blipFill>
        <p:spPr>
          <a:xfrm>
            <a:off x="1533166" y="2768450"/>
            <a:ext cx="3520182" cy="3750369"/>
          </a:xfrm>
          <a:prstGeom prst="rect">
            <a:avLst/>
          </a:prstGeom>
        </p:spPr>
      </p:pic>
    </p:spTree>
    <p:extLst>
      <p:ext uri="{BB962C8B-B14F-4D97-AF65-F5344CB8AC3E}">
        <p14:creationId xmlns:p14="http://schemas.microsoft.com/office/powerpoint/2010/main" val="3378014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BEA7E45-0BF2-3B59-6A2B-ADD9469F83C6}"/>
              </a:ext>
            </a:extLst>
          </p:cNvPr>
          <p:cNvSpPr txBox="1">
            <a:spLocks/>
          </p:cNvSpPr>
          <p:nvPr/>
        </p:nvSpPr>
        <p:spPr>
          <a:xfrm>
            <a:off x="-74646" y="0"/>
            <a:ext cx="11088189" cy="1196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36575">
              <a:lnSpc>
                <a:spcPct val="180000"/>
              </a:lnSpc>
            </a:pPr>
            <a:r>
              <a:rPr lang="en-US" sz="3600" b="1" dirty="0">
                <a:solidFill>
                  <a:schemeClr val="bg1"/>
                </a:solidFill>
                <a:latin typeface="Arial" panose="020B0604020202020204" pitchFamily="34" charset="0"/>
                <a:cs typeface="Arial" panose="020B0604020202020204" pitchFamily="34" charset="0"/>
              </a:rPr>
              <a:t>4. First Insights from the Pre-licensing Review</a:t>
            </a:r>
          </a:p>
        </p:txBody>
      </p:sp>
      <p:sp>
        <p:nvSpPr>
          <p:cNvPr id="7" name="TextBox 6">
            <a:extLst>
              <a:ext uri="{FF2B5EF4-FFF2-40B4-BE49-F238E27FC236}">
                <a16:creationId xmlns:a16="http://schemas.microsoft.com/office/drawing/2014/main" id="{7CFABEC3-5B47-90EE-D427-07CBAB1C9792}"/>
              </a:ext>
            </a:extLst>
          </p:cNvPr>
          <p:cNvSpPr txBox="1"/>
          <p:nvPr/>
        </p:nvSpPr>
        <p:spPr>
          <a:xfrm>
            <a:off x="2599874" y="1685482"/>
            <a:ext cx="9074552" cy="4247317"/>
          </a:xfrm>
          <a:prstGeom prst="rect">
            <a:avLst/>
          </a:prstGeom>
          <a:noFill/>
        </p:spPr>
        <p:txBody>
          <a:bodyPr wrap="square">
            <a:spAutoFit/>
          </a:bodyPr>
          <a:lstStyle/>
          <a:p>
            <a:pPr algn="just"/>
            <a:r>
              <a:rPr lang="en-US" dirty="0"/>
              <a:t>National regulations include two principal groups of the safety criteria – probabilistic and deterministic:</a:t>
            </a:r>
          </a:p>
          <a:p>
            <a:pPr algn="just"/>
            <a:r>
              <a:rPr lang="en-US" dirty="0"/>
              <a:t>(1) The probabilistic safety criteria are established in terms of integral (total) core damage frequency and large release frequency referring to the full scope PSA (internal and external events, full power and shutdown operating modes). </a:t>
            </a:r>
          </a:p>
          <a:p>
            <a:pPr algn="just"/>
            <a:r>
              <a:rPr lang="en-US" dirty="0"/>
              <a:t>International practice shows that there may be differences in required PSA scope, risk aggregation methods, definition of large releases, etc. that need to be considered when comparing with established probabilistic criteria.</a:t>
            </a:r>
          </a:p>
          <a:p>
            <a:pPr algn="just"/>
            <a:r>
              <a:rPr lang="en-US" dirty="0"/>
              <a:t>(2) Radiological safety criteria, serve as acceptance criteria for deterministic safety analysis, are established in alignment with national radiation protection norms. For the design extension conditions these criteria are based on adverse doses for prompt and long-term protective measures ensuring practical elimination of early and large radioactive releases. </a:t>
            </a:r>
          </a:p>
          <a:p>
            <a:pPr algn="just"/>
            <a:r>
              <a:rPr lang="en-US" dirty="0"/>
              <a:t>International practices reveal variations in dose boundaries across different accident categories, underscoring the importance of properly accounting for these differences when justifying compliance with safety criteria. </a:t>
            </a:r>
          </a:p>
        </p:txBody>
      </p:sp>
      <p:sp>
        <p:nvSpPr>
          <p:cNvPr id="14" name="TextBox 13">
            <a:extLst>
              <a:ext uri="{FF2B5EF4-FFF2-40B4-BE49-F238E27FC236}">
                <a16:creationId xmlns:a16="http://schemas.microsoft.com/office/drawing/2014/main" id="{1B7C3FEF-29D0-79D0-3526-5BD2DC575849}"/>
              </a:ext>
            </a:extLst>
          </p:cNvPr>
          <p:cNvSpPr txBox="1"/>
          <p:nvPr/>
        </p:nvSpPr>
        <p:spPr>
          <a:xfrm>
            <a:off x="257598" y="1617856"/>
            <a:ext cx="2109486" cy="830997"/>
          </a:xfrm>
          <a:prstGeom prst="rect">
            <a:avLst/>
          </a:prstGeom>
          <a:noFill/>
        </p:spPr>
        <p:txBody>
          <a:bodyPr wrap="square">
            <a:spAutoFit/>
          </a:bodyPr>
          <a:lstStyle/>
          <a:p>
            <a:r>
              <a:rPr lang="en-GB" sz="2400" b="1" dirty="0"/>
              <a:t>Safety </a:t>
            </a:r>
          </a:p>
          <a:p>
            <a:r>
              <a:rPr lang="en-GB" sz="2400" b="1" dirty="0"/>
              <a:t>Criteria</a:t>
            </a:r>
            <a:endParaRPr lang="uk-UA" sz="2400" b="1" dirty="0"/>
          </a:p>
        </p:txBody>
      </p:sp>
    </p:spTree>
    <p:extLst>
      <p:ext uri="{BB962C8B-B14F-4D97-AF65-F5344CB8AC3E}">
        <p14:creationId xmlns:p14="http://schemas.microsoft.com/office/powerpoint/2010/main" val="317523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BEA7E45-0BF2-3B59-6A2B-ADD9469F83C6}"/>
              </a:ext>
            </a:extLst>
          </p:cNvPr>
          <p:cNvSpPr txBox="1">
            <a:spLocks/>
          </p:cNvSpPr>
          <p:nvPr/>
        </p:nvSpPr>
        <p:spPr>
          <a:xfrm>
            <a:off x="-74646" y="0"/>
            <a:ext cx="11088189" cy="1196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36575">
              <a:lnSpc>
                <a:spcPct val="180000"/>
              </a:lnSpc>
            </a:pPr>
            <a:r>
              <a:rPr lang="en-US" sz="3600" b="1" dirty="0">
                <a:solidFill>
                  <a:schemeClr val="bg1"/>
                </a:solidFill>
                <a:latin typeface="Arial" panose="020B0604020202020204" pitchFamily="34" charset="0"/>
                <a:cs typeface="Arial" panose="020B0604020202020204" pitchFamily="34" charset="0"/>
              </a:rPr>
              <a:t>4. First Insights from the Pre-licensing Review</a:t>
            </a:r>
          </a:p>
        </p:txBody>
      </p:sp>
      <p:sp>
        <p:nvSpPr>
          <p:cNvPr id="7" name="TextBox 6">
            <a:extLst>
              <a:ext uri="{FF2B5EF4-FFF2-40B4-BE49-F238E27FC236}">
                <a16:creationId xmlns:a16="http://schemas.microsoft.com/office/drawing/2014/main" id="{7CFABEC3-5B47-90EE-D427-07CBAB1C9792}"/>
              </a:ext>
            </a:extLst>
          </p:cNvPr>
          <p:cNvSpPr txBox="1"/>
          <p:nvPr/>
        </p:nvSpPr>
        <p:spPr>
          <a:xfrm>
            <a:off x="2599874" y="1685482"/>
            <a:ext cx="9074552" cy="2308324"/>
          </a:xfrm>
          <a:prstGeom prst="rect">
            <a:avLst/>
          </a:prstGeom>
          <a:noFill/>
        </p:spPr>
        <p:txBody>
          <a:bodyPr wrap="square">
            <a:spAutoFit/>
          </a:bodyPr>
          <a:lstStyle/>
          <a:p>
            <a:pPr algn="just"/>
            <a:r>
              <a:rPr lang="en-US" dirty="0"/>
              <a:t>The difference in approaches used for classification of SSCs by technology supplier and Ukraine regulations could have an impact on SMR design and equipment supply. </a:t>
            </a:r>
          </a:p>
          <a:p>
            <a:pPr algn="just"/>
            <a:r>
              <a:rPr lang="en-US" dirty="0"/>
              <a:t>For existing NPPs, Ukrainian regulations establish a classification system based on the deterministic judgments of SSCs impact on safety with categorization into 4 Safety Classes. </a:t>
            </a:r>
          </a:p>
          <a:p>
            <a:pPr algn="just"/>
            <a:r>
              <a:rPr lang="en-US" dirty="0"/>
              <a:t>For new NPPs, the recently updated version NP 306.2.245-2024 accounts Requirement 22 IAEA SSR-2/1 (Rev.1) and allows application of probabilistic method, where appropriate.</a:t>
            </a:r>
          </a:p>
          <a:p>
            <a:pPr algn="just"/>
            <a:r>
              <a:rPr lang="en-US" dirty="0"/>
              <a:t>Approach used for SSCs classification needs to be justified by the operating organization and agreed upon with the regulatory body.</a:t>
            </a:r>
          </a:p>
        </p:txBody>
      </p:sp>
      <p:sp>
        <p:nvSpPr>
          <p:cNvPr id="14" name="TextBox 13">
            <a:extLst>
              <a:ext uri="{FF2B5EF4-FFF2-40B4-BE49-F238E27FC236}">
                <a16:creationId xmlns:a16="http://schemas.microsoft.com/office/drawing/2014/main" id="{1B7C3FEF-29D0-79D0-3526-5BD2DC575849}"/>
              </a:ext>
            </a:extLst>
          </p:cNvPr>
          <p:cNvSpPr txBox="1"/>
          <p:nvPr/>
        </p:nvSpPr>
        <p:spPr>
          <a:xfrm>
            <a:off x="257598" y="1617856"/>
            <a:ext cx="2109486" cy="830997"/>
          </a:xfrm>
          <a:prstGeom prst="rect">
            <a:avLst/>
          </a:prstGeom>
          <a:noFill/>
        </p:spPr>
        <p:txBody>
          <a:bodyPr wrap="square">
            <a:spAutoFit/>
          </a:bodyPr>
          <a:lstStyle/>
          <a:p>
            <a:r>
              <a:rPr lang="en-GB" sz="2400" b="1" dirty="0"/>
              <a:t>Safety Classification</a:t>
            </a:r>
            <a:endParaRPr lang="uk-UA" sz="2400" b="1" dirty="0"/>
          </a:p>
        </p:txBody>
      </p:sp>
    </p:spTree>
    <p:extLst>
      <p:ext uri="{BB962C8B-B14F-4D97-AF65-F5344CB8AC3E}">
        <p14:creationId xmlns:p14="http://schemas.microsoft.com/office/powerpoint/2010/main" val="352101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BEA7E45-0BF2-3B59-6A2B-ADD9469F83C6}"/>
              </a:ext>
            </a:extLst>
          </p:cNvPr>
          <p:cNvSpPr txBox="1">
            <a:spLocks/>
          </p:cNvSpPr>
          <p:nvPr/>
        </p:nvSpPr>
        <p:spPr>
          <a:xfrm>
            <a:off x="-74646" y="0"/>
            <a:ext cx="11088189" cy="1196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36575">
              <a:lnSpc>
                <a:spcPct val="180000"/>
              </a:lnSpc>
            </a:pPr>
            <a:r>
              <a:rPr lang="en-US" sz="3600" b="1" dirty="0">
                <a:solidFill>
                  <a:schemeClr val="bg1"/>
                </a:solidFill>
                <a:latin typeface="Arial" panose="020B0604020202020204" pitchFamily="34" charset="0"/>
                <a:cs typeface="Arial" panose="020B0604020202020204" pitchFamily="34" charset="0"/>
              </a:rPr>
              <a:t>4. First Insights from the Pre-licensing Review</a:t>
            </a:r>
          </a:p>
        </p:txBody>
      </p:sp>
      <p:sp>
        <p:nvSpPr>
          <p:cNvPr id="7" name="TextBox 6">
            <a:extLst>
              <a:ext uri="{FF2B5EF4-FFF2-40B4-BE49-F238E27FC236}">
                <a16:creationId xmlns:a16="http://schemas.microsoft.com/office/drawing/2014/main" id="{7CFABEC3-5B47-90EE-D427-07CBAB1C9792}"/>
              </a:ext>
            </a:extLst>
          </p:cNvPr>
          <p:cNvSpPr txBox="1"/>
          <p:nvPr/>
        </p:nvSpPr>
        <p:spPr>
          <a:xfrm>
            <a:off x="2599874" y="1685482"/>
            <a:ext cx="9074552" cy="2031325"/>
          </a:xfrm>
          <a:prstGeom prst="rect">
            <a:avLst/>
          </a:prstGeom>
          <a:noFill/>
        </p:spPr>
        <p:txBody>
          <a:bodyPr wrap="square">
            <a:spAutoFit/>
          </a:bodyPr>
          <a:lstStyle/>
          <a:p>
            <a:pPr algn="just"/>
            <a:r>
              <a:rPr lang="en-US" dirty="0"/>
              <a:t>National regulations require the application of set of principles in design of safety systems: diversity, redundancy, physical separation and functional independence, single failure. Also, the concept of fail-safe design shall be incorporated, as appropriate, into the design of systems important to safety.</a:t>
            </a:r>
          </a:p>
          <a:p>
            <a:pPr algn="just"/>
            <a:r>
              <a:rPr lang="en-US" dirty="0"/>
              <a:t>International practices reveal that vendors may apply these principles differently, taking into account the specifics of the technology. This variability in application can require additional justifications.</a:t>
            </a:r>
          </a:p>
        </p:txBody>
      </p:sp>
      <p:sp>
        <p:nvSpPr>
          <p:cNvPr id="14" name="TextBox 13">
            <a:extLst>
              <a:ext uri="{FF2B5EF4-FFF2-40B4-BE49-F238E27FC236}">
                <a16:creationId xmlns:a16="http://schemas.microsoft.com/office/drawing/2014/main" id="{1B7C3FEF-29D0-79D0-3526-5BD2DC575849}"/>
              </a:ext>
            </a:extLst>
          </p:cNvPr>
          <p:cNvSpPr txBox="1"/>
          <p:nvPr/>
        </p:nvSpPr>
        <p:spPr>
          <a:xfrm>
            <a:off x="257598" y="1617856"/>
            <a:ext cx="2109486" cy="1938992"/>
          </a:xfrm>
          <a:prstGeom prst="rect">
            <a:avLst/>
          </a:prstGeom>
          <a:noFill/>
        </p:spPr>
        <p:txBody>
          <a:bodyPr wrap="square">
            <a:spAutoFit/>
          </a:bodyPr>
          <a:lstStyle/>
          <a:p>
            <a:r>
              <a:rPr lang="en-US" sz="2400" b="1" dirty="0"/>
              <a:t>Design principles for systems</a:t>
            </a:r>
            <a:endParaRPr lang="uk-UA" sz="2400" b="1" dirty="0"/>
          </a:p>
          <a:p>
            <a:r>
              <a:rPr lang="en-US" sz="2400" b="1" dirty="0"/>
              <a:t>important to safety</a:t>
            </a:r>
            <a:endParaRPr lang="uk-UA" sz="2400" b="1" dirty="0"/>
          </a:p>
        </p:txBody>
      </p:sp>
      <p:sp>
        <p:nvSpPr>
          <p:cNvPr id="6" name="TextBox 5">
            <a:extLst>
              <a:ext uri="{FF2B5EF4-FFF2-40B4-BE49-F238E27FC236}">
                <a16:creationId xmlns:a16="http://schemas.microsoft.com/office/drawing/2014/main" id="{1B7C3FEF-29D0-79D0-3526-5BD2DC575849}"/>
              </a:ext>
            </a:extLst>
          </p:cNvPr>
          <p:cNvSpPr txBox="1"/>
          <p:nvPr/>
        </p:nvSpPr>
        <p:spPr>
          <a:xfrm>
            <a:off x="257598" y="4325669"/>
            <a:ext cx="2109486" cy="830997"/>
          </a:xfrm>
          <a:prstGeom prst="rect">
            <a:avLst/>
          </a:prstGeom>
          <a:noFill/>
        </p:spPr>
        <p:txBody>
          <a:bodyPr wrap="square">
            <a:spAutoFit/>
          </a:bodyPr>
          <a:lstStyle/>
          <a:p>
            <a:r>
              <a:rPr lang="en-US" sz="2400" b="1" dirty="0"/>
              <a:t>Codes and</a:t>
            </a:r>
            <a:br>
              <a:rPr lang="en-US" sz="2400" b="1" dirty="0"/>
            </a:br>
            <a:r>
              <a:rPr lang="en-US" sz="2400" b="1" dirty="0"/>
              <a:t>Standards</a:t>
            </a:r>
          </a:p>
        </p:txBody>
      </p:sp>
      <p:sp>
        <p:nvSpPr>
          <p:cNvPr id="8" name="TextBox 7">
            <a:extLst>
              <a:ext uri="{FF2B5EF4-FFF2-40B4-BE49-F238E27FC236}">
                <a16:creationId xmlns:a16="http://schemas.microsoft.com/office/drawing/2014/main" id="{7CFABEC3-5B47-90EE-D427-07CBAB1C9792}"/>
              </a:ext>
            </a:extLst>
          </p:cNvPr>
          <p:cNvSpPr txBox="1"/>
          <p:nvPr/>
        </p:nvSpPr>
        <p:spPr>
          <a:xfrm>
            <a:off x="2599874" y="4325669"/>
            <a:ext cx="9074552" cy="1477328"/>
          </a:xfrm>
          <a:prstGeom prst="rect">
            <a:avLst/>
          </a:prstGeom>
          <a:noFill/>
        </p:spPr>
        <p:txBody>
          <a:bodyPr wrap="square">
            <a:spAutoFit/>
          </a:bodyPr>
          <a:lstStyle/>
          <a:p>
            <a:pPr algn="just"/>
            <a:r>
              <a:rPr lang="en-US" dirty="0"/>
              <a:t>The codes and standards contribute to prove that safety related SSCs will perform their safety functions with a required level of reliability.</a:t>
            </a:r>
          </a:p>
          <a:p>
            <a:pPr algn="just"/>
            <a:r>
              <a:rPr lang="en-US" dirty="0"/>
              <a:t>There is a national system of codes and standards and set of non-binding guides, developed by the state operating organization. The utilization of international or vendor country codes and standards needs to be justified by the licensee.</a:t>
            </a:r>
            <a:endParaRPr lang="uk-UA" dirty="0"/>
          </a:p>
        </p:txBody>
      </p:sp>
    </p:spTree>
    <p:extLst>
      <p:ext uri="{BB962C8B-B14F-4D97-AF65-F5344CB8AC3E}">
        <p14:creationId xmlns:p14="http://schemas.microsoft.com/office/powerpoint/2010/main" val="834468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BEA7E45-0BF2-3B59-6A2B-ADD9469F83C6}"/>
              </a:ext>
            </a:extLst>
          </p:cNvPr>
          <p:cNvSpPr txBox="1">
            <a:spLocks/>
          </p:cNvSpPr>
          <p:nvPr/>
        </p:nvSpPr>
        <p:spPr>
          <a:xfrm>
            <a:off x="-74646" y="0"/>
            <a:ext cx="11088189" cy="1196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36575">
              <a:lnSpc>
                <a:spcPct val="170000"/>
              </a:lnSpc>
            </a:pPr>
            <a:r>
              <a:rPr lang="en-US" sz="3600" b="1" dirty="0">
                <a:solidFill>
                  <a:schemeClr val="bg1"/>
                </a:solidFill>
                <a:latin typeface="Arial" panose="020B0604020202020204" pitchFamily="34" charset="0"/>
                <a:cs typeface="Arial" panose="020B0604020202020204" pitchFamily="34" charset="0"/>
              </a:rPr>
              <a:t>5</a:t>
            </a:r>
            <a:r>
              <a:rPr lang="ru-RU" sz="3600" b="1" dirty="0">
                <a:solidFill>
                  <a:schemeClr val="bg1"/>
                </a:solidFill>
                <a:latin typeface="Arial" panose="020B0604020202020204" pitchFamily="34" charset="0"/>
                <a:cs typeface="Arial" panose="020B0604020202020204" pitchFamily="34" charset="0"/>
              </a:rPr>
              <a:t>. </a:t>
            </a:r>
            <a:r>
              <a:rPr lang="en-US" sz="3600" b="1" dirty="0">
                <a:solidFill>
                  <a:schemeClr val="bg1"/>
                </a:solidFill>
                <a:latin typeface="Arial" panose="020B0604020202020204" pitchFamily="34" charset="0"/>
                <a:cs typeface="Arial" panose="020B0604020202020204" pitchFamily="34" charset="0"/>
              </a:rPr>
              <a:t>Conclusions</a:t>
            </a:r>
          </a:p>
        </p:txBody>
      </p:sp>
      <p:sp>
        <p:nvSpPr>
          <p:cNvPr id="2" name="TextBox 1">
            <a:extLst>
              <a:ext uri="{FF2B5EF4-FFF2-40B4-BE49-F238E27FC236}">
                <a16:creationId xmlns:a16="http://schemas.microsoft.com/office/drawing/2014/main" id="{63F70499-334E-71DE-BD7C-35A73E8BB0B7}"/>
              </a:ext>
            </a:extLst>
          </p:cNvPr>
          <p:cNvSpPr txBox="1"/>
          <p:nvPr/>
        </p:nvSpPr>
        <p:spPr>
          <a:xfrm>
            <a:off x="536029" y="1815333"/>
            <a:ext cx="11084954" cy="3200876"/>
          </a:xfrm>
          <a:prstGeom prst="rect">
            <a:avLst/>
          </a:prstGeom>
          <a:noFill/>
        </p:spPr>
        <p:txBody>
          <a:bodyPr wrap="square">
            <a:spAutoFit/>
          </a:bodyPr>
          <a:lstStyle/>
          <a:p>
            <a:pPr marL="342900" indent="-342900" algn="just">
              <a:spcBef>
                <a:spcPts val="300"/>
              </a:spcBef>
              <a:spcAft>
                <a:spcPts val="300"/>
              </a:spcAft>
              <a:buFont typeface="Wingdings" panose="05000000000000000000" pitchFamily="2" charset="2"/>
              <a:buChar char="ü"/>
            </a:pPr>
            <a:r>
              <a:rPr lang="en-GB" sz="2400" dirty="0"/>
              <a:t>SNRIU prepares the regulatory framework for SMR deployment in Ukraine establishing the pre-licensing review process and strengthening capability in review and assessment of the emerging SMR designs</a:t>
            </a:r>
          </a:p>
          <a:p>
            <a:pPr marL="342900" indent="-342900" algn="just">
              <a:spcBef>
                <a:spcPts val="300"/>
              </a:spcBef>
              <a:spcAft>
                <a:spcPts val="300"/>
              </a:spcAft>
              <a:buFont typeface="Wingdings" panose="05000000000000000000" pitchFamily="2" charset="2"/>
              <a:buChar char="ü"/>
            </a:pPr>
            <a:r>
              <a:rPr lang="en-GB" sz="2400" dirty="0"/>
              <a:t>National regulations for nuclear power plants are considered to be adequate and applicable for near-term deployment SMR </a:t>
            </a:r>
            <a:r>
              <a:rPr lang="en-US" sz="2400" dirty="0"/>
              <a:t>(LWR-designs)</a:t>
            </a:r>
            <a:endParaRPr lang="uk-UA" sz="2400" dirty="0"/>
          </a:p>
          <a:p>
            <a:pPr marL="342900" indent="-342900" algn="just">
              <a:spcBef>
                <a:spcPts val="300"/>
              </a:spcBef>
              <a:spcAft>
                <a:spcPts val="300"/>
              </a:spcAft>
              <a:buFont typeface="Wingdings" panose="05000000000000000000" pitchFamily="2" charset="2"/>
              <a:buChar char="ü"/>
            </a:pPr>
            <a:r>
              <a:rPr lang="en-US" sz="2400" dirty="0"/>
              <a:t>Conducting pre-licensing reviews of SMR designs helps identify potential issues early, making it easier to provide additional justifications and anticipate regulatory concerns</a:t>
            </a:r>
          </a:p>
        </p:txBody>
      </p:sp>
    </p:spTree>
    <p:extLst>
      <p:ext uri="{BB962C8B-B14F-4D97-AF65-F5344CB8AC3E}">
        <p14:creationId xmlns:p14="http://schemas.microsoft.com/office/powerpoint/2010/main" val="3605778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F855E1-EC5C-2A09-F420-FC579F9B18B3}"/>
              </a:ext>
            </a:extLst>
          </p:cNvPr>
          <p:cNvSpPr>
            <a:spLocks noGrp="1"/>
          </p:cNvSpPr>
          <p:nvPr>
            <p:ph type="ctrTitle"/>
          </p:nvPr>
        </p:nvSpPr>
        <p:spPr>
          <a:xfrm>
            <a:off x="1524000" y="2850502"/>
            <a:ext cx="9144000" cy="1909763"/>
          </a:xfrm>
        </p:spPr>
        <p:txBody>
          <a:bodyPr>
            <a:normAutofit/>
          </a:bodyPr>
          <a:lstStyle/>
          <a:p>
            <a:r>
              <a:rPr lang="en-US" sz="5600" dirty="0"/>
              <a:t>Thank you for your attention!</a:t>
            </a:r>
            <a:endParaRPr lang="uk-UA" sz="5600" dirty="0"/>
          </a:p>
        </p:txBody>
      </p:sp>
      <p:sp>
        <p:nvSpPr>
          <p:cNvPr id="6" name="Title 1">
            <a:extLst>
              <a:ext uri="{FF2B5EF4-FFF2-40B4-BE49-F238E27FC236}">
                <a16:creationId xmlns:a16="http://schemas.microsoft.com/office/drawing/2014/main" id="{87F4C764-5226-0E9A-1CFF-BCE73659A74B}"/>
              </a:ext>
            </a:extLst>
          </p:cNvPr>
          <p:cNvSpPr txBox="1">
            <a:spLocks/>
          </p:cNvSpPr>
          <p:nvPr/>
        </p:nvSpPr>
        <p:spPr>
          <a:xfrm>
            <a:off x="-74646" y="0"/>
            <a:ext cx="11088189" cy="1196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70000"/>
              </a:lnSpc>
            </a:pPr>
            <a:r>
              <a:rPr lang="en-US" sz="2300" b="1" dirty="0">
                <a:solidFill>
                  <a:schemeClr val="bg1"/>
                </a:solidFill>
                <a:latin typeface="Arial" panose="020B0604020202020204" pitchFamily="34" charset="0"/>
                <a:cs typeface="Arial" panose="020B0604020202020204" pitchFamily="34" charset="0"/>
              </a:rPr>
              <a:t>International Conference on Small Modular Reactors and their Applications</a:t>
            </a:r>
          </a:p>
        </p:txBody>
      </p:sp>
    </p:spTree>
    <p:extLst>
      <p:ext uri="{BB962C8B-B14F-4D97-AF65-F5344CB8AC3E}">
        <p14:creationId xmlns:p14="http://schemas.microsoft.com/office/powerpoint/2010/main" val="1573828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5000"/>
            <a:lum/>
          </a:blip>
          <a:srcRect/>
          <a:stretch>
            <a:fillRect/>
          </a:stretch>
        </a:blipFill>
        <a:effectLst/>
      </p:bgPr>
    </p:bg>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831E5A99-86B7-4696-9D98-C28D48D14812}"/>
              </a:ext>
            </a:extLst>
          </p:cNvPr>
          <p:cNvSpPr>
            <a:spLocks noGrp="1"/>
          </p:cNvSpPr>
          <p:nvPr>
            <p:ph type="subTitle" idx="1"/>
          </p:nvPr>
        </p:nvSpPr>
        <p:spPr>
          <a:xfrm>
            <a:off x="298616" y="4743265"/>
            <a:ext cx="11079986" cy="1655762"/>
          </a:xfrm>
        </p:spPr>
        <p:txBody>
          <a:bodyPr>
            <a:normAutofit lnSpcReduction="10000"/>
          </a:bodyPr>
          <a:lstStyle/>
          <a:p>
            <a:pPr algn="l">
              <a:spcAft>
                <a:spcPts val="600"/>
              </a:spcAft>
            </a:pPr>
            <a:r>
              <a:rPr lang="en-GB" sz="2200" b="1" dirty="0">
                <a:effectLst/>
                <a:ea typeface="Times New Roman" panose="02020603050405020304" pitchFamily="18" charset="0"/>
              </a:rPr>
              <a:t>Presenter: Oleksii Dybach (SSTC NRS)</a:t>
            </a:r>
          </a:p>
          <a:p>
            <a:pPr algn="l"/>
            <a:r>
              <a:rPr lang="fr-FR" sz="2000" dirty="0">
                <a:ea typeface="Times New Roman" panose="02020603050405020304" pitchFamily="18" charset="0"/>
              </a:rPr>
              <a:t>Co-authors: </a:t>
            </a:r>
          </a:p>
          <a:p>
            <a:pPr algn="l"/>
            <a:r>
              <a:rPr lang="fr-FR" sz="2000" dirty="0">
                <a:ea typeface="Times New Roman" panose="02020603050405020304" pitchFamily="18" charset="0"/>
              </a:rPr>
              <a:t>SNRIU - A. Shepitchak, O. Horodnicha</a:t>
            </a:r>
          </a:p>
          <a:p>
            <a:pPr algn="l"/>
            <a:r>
              <a:rPr lang="fr-FR" sz="2000" dirty="0">
                <a:ea typeface="Times New Roman" panose="02020603050405020304" pitchFamily="18" charset="0"/>
              </a:rPr>
              <a:t>SSTC NRS - </a:t>
            </a:r>
            <a:r>
              <a:rPr lang="uk-UA" sz="2000" dirty="0">
                <a:ea typeface="Times New Roman" panose="02020603050405020304" pitchFamily="18" charset="0"/>
              </a:rPr>
              <a:t>І. </a:t>
            </a:r>
            <a:r>
              <a:rPr lang="fr-FR" sz="2000" dirty="0">
                <a:ea typeface="Times New Roman" panose="02020603050405020304" pitchFamily="18" charset="0"/>
              </a:rPr>
              <a:t>Shevchenko, O. Pecherytsia, O. Zhabin</a:t>
            </a:r>
          </a:p>
          <a:p>
            <a:pPr algn="l"/>
            <a:endParaRPr lang="en-GB" b="1" dirty="0">
              <a:ea typeface="Times New Roman" panose="02020603050405020304" pitchFamily="18" charset="0"/>
            </a:endParaRPr>
          </a:p>
        </p:txBody>
      </p:sp>
      <p:sp>
        <p:nvSpPr>
          <p:cNvPr id="7" name="Title 3">
            <a:extLst>
              <a:ext uri="{FF2B5EF4-FFF2-40B4-BE49-F238E27FC236}">
                <a16:creationId xmlns:a16="http://schemas.microsoft.com/office/drawing/2014/main" id="{CD350896-261C-5DFE-8F86-1A995CE4D272}"/>
              </a:ext>
            </a:extLst>
          </p:cNvPr>
          <p:cNvSpPr txBox="1">
            <a:spLocks/>
          </p:cNvSpPr>
          <p:nvPr/>
        </p:nvSpPr>
        <p:spPr>
          <a:xfrm>
            <a:off x="4031850" y="1048148"/>
            <a:ext cx="8241174" cy="207701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chemeClr val="tx1"/>
                </a:solidFill>
                <a:latin typeface="Arial" panose="020B0604020202020204" pitchFamily="34" charset="0"/>
                <a:ea typeface="+mj-ea"/>
                <a:cs typeface="Arial" panose="020B0604020202020204" pitchFamily="34" charset="0"/>
              </a:defRPr>
            </a:lvl1pPr>
          </a:lstStyle>
          <a:p>
            <a:r>
              <a:rPr lang="en-US" sz="4400" b="1" dirty="0"/>
              <a:t>Preparation of Regulatory Framework for SMR Deployment in Ukraine</a:t>
            </a:r>
            <a:r>
              <a:rPr lang="en-US" sz="1800" b="1" dirty="0"/>
              <a:t>	</a:t>
            </a:r>
            <a:endParaRPr lang="en-GB" dirty="0"/>
          </a:p>
        </p:txBody>
      </p:sp>
      <p:pic>
        <p:nvPicPr>
          <p:cNvPr id="9" name="Рисунок 8">
            <a:extLst>
              <a:ext uri="{FF2B5EF4-FFF2-40B4-BE49-F238E27FC236}">
                <a16:creationId xmlns:a16="http://schemas.microsoft.com/office/drawing/2014/main" id="{4664EE49-2C63-C6C9-960F-9D08132880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8817" y="4743265"/>
            <a:ext cx="4291182" cy="763857"/>
          </a:xfrm>
          <a:prstGeom prst="rect">
            <a:avLst/>
          </a:prstGeom>
        </p:spPr>
      </p:pic>
    </p:spTree>
    <p:extLst>
      <p:ext uri="{BB962C8B-B14F-4D97-AF65-F5344CB8AC3E}">
        <p14:creationId xmlns:p14="http://schemas.microsoft.com/office/powerpoint/2010/main" val="1449761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BEA7E45-0BF2-3B59-6A2B-ADD9469F83C6}"/>
              </a:ext>
            </a:extLst>
          </p:cNvPr>
          <p:cNvSpPr txBox="1">
            <a:spLocks/>
          </p:cNvSpPr>
          <p:nvPr/>
        </p:nvSpPr>
        <p:spPr>
          <a:xfrm>
            <a:off x="-74646" y="0"/>
            <a:ext cx="11088189" cy="1196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36575">
              <a:lnSpc>
                <a:spcPct val="170000"/>
              </a:lnSpc>
            </a:pPr>
            <a:r>
              <a:rPr lang="en-US" sz="3600" b="1" i="0" dirty="0">
                <a:solidFill>
                  <a:schemeClr val="bg1"/>
                </a:solidFill>
                <a:latin typeface="Arial" panose="020B0604020202020204" pitchFamily="34" charset="0"/>
                <a:cs typeface="Arial" panose="020B0604020202020204" pitchFamily="34" charset="0"/>
              </a:rPr>
              <a:t>Contents</a:t>
            </a:r>
            <a:endParaRPr lang="en-GB" sz="3600" b="1" i="0"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3F70499-334E-71DE-BD7C-35A73E8BB0B7}"/>
              </a:ext>
            </a:extLst>
          </p:cNvPr>
          <p:cNvSpPr txBox="1"/>
          <p:nvPr/>
        </p:nvSpPr>
        <p:spPr>
          <a:xfrm>
            <a:off x="4011948" y="1965983"/>
            <a:ext cx="7905069" cy="2800767"/>
          </a:xfrm>
          <a:prstGeom prst="rect">
            <a:avLst/>
          </a:prstGeom>
          <a:noFill/>
        </p:spPr>
        <p:txBody>
          <a:bodyPr wrap="square">
            <a:spAutoFit/>
          </a:bodyPr>
          <a:lstStyle/>
          <a:p>
            <a:pPr marL="514350" indent="-514350">
              <a:spcBef>
                <a:spcPts val="600"/>
              </a:spcBef>
              <a:buFont typeface="+mj-lt"/>
              <a:buAutoNum type="arabicPeriod"/>
            </a:pPr>
            <a:r>
              <a:rPr lang="en-US" sz="2600" dirty="0"/>
              <a:t>National Context for the SMR Deployment</a:t>
            </a:r>
            <a:endParaRPr lang="uk-UA" sz="2600" dirty="0"/>
          </a:p>
          <a:p>
            <a:pPr marL="514350" indent="-514350">
              <a:spcBef>
                <a:spcPts val="600"/>
              </a:spcBef>
              <a:buFont typeface="+mj-lt"/>
              <a:buAutoNum type="arabicPeriod"/>
            </a:pPr>
            <a:r>
              <a:rPr lang="en-US" sz="2600" dirty="0"/>
              <a:t>Developments in the Regulatory Framework</a:t>
            </a:r>
          </a:p>
          <a:p>
            <a:pPr marL="514350" indent="-514350">
              <a:spcBef>
                <a:spcPts val="600"/>
              </a:spcBef>
              <a:buFont typeface="+mj-lt"/>
              <a:buAutoNum type="arabicPeriod"/>
            </a:pPr>
            <a:r>
              <a:rPr lang="en-US" sz="2600" dirty="0"/>
              <a:t>Pre-licensing Review Guidance</a:t>
            </a:r>
          </a:p>
          <a:p>
            <a:pPr marL="514350" indent="-514350">
              <a:spcBef>
                <a:spcPts val="600"/>
              </a:spcBef>
              <a:buFont typeface="+mj-lt"/>
              <a:buAutoNum type="arabicPeriod"/>
            </a:pPr>
            <a:r>
              <a:rPr lang="en-US" sz="2600" dirty="0"/>
              <a:t>First Insights from the Pre-licensing Review Guidance Application</a:t>
            </a:r>
          </a:p>
          <a:p>
            <a:pPr marL="514350" indent="-514350">
              <a:spcBef>
                <a:spcPts val="600"/>
              </a:spcBef>
              <a:buFont typeface="+mj-lt"/>
              <a:buAutoNum type="arabicPeriod"/>
            </a:pPr>
            <a:r>
              <a:rPr lang="en-US" sz="2600" dirty="0"/>
              <a:t>Conclusions  </a:t>
            </a:r>
          </a:p>
        </p:txBody>
      </p:sp>
      <p:pic>
        <p:nvPicPr>
          <p:cNvPr id="4" name="Рисунок 3" descr="Зображення, що містить коло&#10;&#10;Автоматично згенерований опис">
            <a:extLst>
              <a:ext uri="{FF2B5EF4-FFF2-40B4-BE49-F238E27FC236}">
                <a16:creationId xmlns:a16="http://schemas.microsoft.com/office/drawing/2014/main" id="{F6F4E365-7567-89EF-5A22-B6522F6A863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4166" y="1965983"/>
            <a:ext cx="3429000" cy="3429000"/>
          </a:xfrm>
          <a:prstGeom prst="rect">
            <a:avLst/>
          </a:prstGeom>
        </p:spPr>
      </p:pic>
    </p:spTree>
    <p:extLst>
      <p:ext uri="{BB962C8B-B14F-4D97-AF65-F5344CB8AC3E}">
        <p14:creationId xmlns:p14="http://schemas.microsoft.com/office/powerpoint/2010/main" val="2054818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BEA7E45-0BF2-3B59-6A2B-ADD9469F83C6}"/>
              </a:ext>
            </a:extLst>
          </p:cNvPr>
          <p:cNvSpPr txBox="1">
            <a:spLocks/>
          </p:cNvSpPr>
          <p:nvPr/>
        </p:nvSpPr>
        <p:spPr>
          <a:xfrm>
            <a:off x="-74646" y="0"/>
            <a:ext cx="11088189" cy="1196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36575">
              <a:lnSpc>
                <a:spcPct val="170000"/>
              </a:lnSpc>
            </a:pPr>
            <a:r>
              <a:rPr lang="ru-RU" sz="3600" b="1" dirty="0">
                <a:solidFill>
                  <a:schemeClr val="bg1"/>
                </a:solidFill>
                <a:latin typeface="Arial" panose="020B0604020202020204" pitchFamily="34" charset="0"/>
                <a:cs typeface="Arial" panose="020B0604020202020204" pitchFamily="34" charset="0"/>
              </a:rPr>
              <a:t>1. </a:t>
            </a:r>
            <a:r>
              <a:rPr lang="en-US" sz="3600" b="1" dirty="0">
                <a:solidFill>
                  <a:schemeClr val="bg1"/>
                </a:solidFill>
                <a:latin typeface="Arial" panose="020B0604020202020204" pitchFamily="34" charset="0"/>
                <a:cs typeface="Arial" panose="020B0604020202020204" pitchFamily="34" charset="0"/>
              </a:rPr>
              <a:t>National Context for the SMR Deployment </a:t>
            </a:r>
          </a:p>
        </p:txBody>
      </p:sp>
      <p:sp>
        <p:nvSpPr>
          <p:cNvPr id="2" name="TextBox 1">
            <a:extLst>
              <a:ext uri="{FF2B5EF4-FFF2-40B4-BE49-F238E27FC236}">
                <a16:creationId xmlns:a16="http://schemas.microsoft.com/office/drawing/2014/main" id="{63F70499-334E-71DE-BD7C-35A73E8BB0B7}"/>
              </a:ext>
            </a:extLst>
          </p:cNvPr>
          <p:cNvSpPr txBox="1"/>
          <p:nvPr/>
        </p:nvSpPr>
        <p:spPr>
          <a:xfrm>
            <a:off x="536029" y="1815333"/>
            <a:ext cx="11084954" cy="3785652"/>
          </a:xfrm>
          <a:prstGeom prst="rect">
            <a:avLst/>
          </a:prstGeom>
          <a:noFill/>
        </p:spPr>
        <p:txBody>
          <a:bodyPr wrap="square">
            <a:spAutoFit/>
          </a:bodyPr>
          <a:lstStyle/>
          <a:p>
            <a:pPr marL="457200" indent="-457200" algn="just">
              <a:buAutoNum type="arabicPeriod"/>
            </a:pPr>
            <a:r>
              <a:rPr lang="en-US" sz="2400" dirty="0"/>
              <a:t>The Energy Strategy of Ukraine until 2050 sets ambitious targets for increasing nuclear energy capacity</a:t>
            </a:r>
          </a:p>
          <a:p>
            <a:pPr marL="457200" indent="-457200" algn="just">
              <a:buAutoNum type="arabicPeriod"/>
            </a:pPr>
            <a:endParaRPr lang="en-US" sz="2400" dirty="0"/>
          </a:p>
          <a:p>
            <a:pPr marL="457200" indent="-457200" algn="just">
              <a:buAutoNum type="arabicPeriod"/>
            </a:pPr>
            <a:r>
              <a:rPr lang="en-US" sz="2400" dirty="0"/>
              <a:t>Ukraine joined 22 countries to triple global nuclear energy by 2050 (COP28)</a:t>
            </a:r>
          </a:p>
          <a:p>
            <a:pPr marL="457200" indent="-457200" algn="just">
              <a:buAutoNum type="arabicPeriod"/>
            </a:pPr>
            <a:endParaRPr lang="en-US" sz="2400" dirty="0"/>
          </a:p>
          <a:p>
            <a:pPr marL="457200" indent="-457200" algn="just">
              <a:buAutoNum type="arabicPeriod"/>
            </a:pPr>
            <a:r>
              <a:rPr lang="en-US" sz="2400" dirty="0"/>
              <a:t>National nuclear operator and companies exploring SMR technologies</a:t>
            </a:r>
          </a:p>
          <a:p>
            <a:pPr marL="457200" indent="-457200" algn="just">
              <a:buAutoNum type="arabicPeriod"/>
            </a:pPr>
            <a:endParaRPr lang="en-US" sz="2400" dirty="0"/>
          </a:p>
          <a:p>
            <a:pPr marL="457200" indent="-457200" algn="just">
              <a:buAutoNum type="arabicPeriod"/>
            </a:pPr>
            <a:r>
              <a:rPr lang="en-US" sz="2400" dirty="0"/>
              <a:t>SMRs considered for decentralizing the national power system, adding load-following capacity and increasing the electricity grid's resilience to external disturbances and military impacts </a:t>
            </a:r>
          </a:p>
        </p:txBody>
      </p:sp>
    </p:spTree>
    <p:extLst>
      <p:ext uri="{BB962C8B-B14F-4D97-AF65-F5344CB8AC3E}">
        <p14:creationId xmlns:p14="http://schemas.microsoft.com/office/powerpoint/2010/main" val="2317426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BEA7E45-0BF2-3B59-6A2B-ADD9469F83C6}"/>
              </a:ext>
            </a:extLst>
          </p:cNvPr>
          <p:cNvSpPr txBox="1">
            <a:spLocks/>
          </p:cNvSpPr>
          <p:nvPr/>
        </p:nvSpPr>
        <p:spPr>
          <a:xfrm>
            <a:off x="-74646" y="0"/>
            <a:ext cx="11088189" cy="1196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36575">
              <a:lnSpc>
                <a:spcPct val="170000"/>
              </a:lnSpc>
            </a:pPr>
            <a:r>
              <a:rPr lang="en-GB" sz="3600" b="1" dirty="0">
                <a:solidFill>
                  <a:schemeClr val="bg1"/>
                </a:solidFill>
                <a:latin typeface="Arial" panose="020B0604020202020204" pitchFamily="34" charset="0"/>
                <a:cs typeface="Arial" panose="020B0604020202020204" pitchFamily="34" charset="0"/>
              </a:rPr>
              <a:t>2. Developments in the Regulatory Framework</a:t>
            </a:r>
          </a:p>
        </p:txBody>
      </p:sp>
      <p:sp>
        <p:nvSpPr>
          <p:cNvPr id="2" name="TextBox 1">
            <a:extLst>
              <a:ext uri="{FF2B5EF4-FFF2-40B4-BE49-F238E27FC236}">
                <a16:creationId xmlns:a16="http://schemas.microsoft.com/office/drawing/2014/main" id="{63F70499-334E-71DE-BD7C-35A73E8BB0B7}"/>
              </a:ext>
            </a:extLst>
          </p:cNvPr>
          <p:cNvSpPr txBox="1"/>
          <p:nvPr/>
        </p:nvSpPr>
        <p:spPr>
          <a:xfrm>
            <a:off x="536029" y="1815333"/>
            <a:ext cx="11084954" cy="3785652"/>
          </a:xfrm>
          <a:prstGeom prst="rect">
            <a:avLst/>
          </a:prstGeom>
          <a:noFill/>
        </p:spPr>
        <p:txBody>
          <a:bodyPr wrap="square">
            <a:spAutoFit/>
          </a:bodyPr>
          <a:lstStyle/>
          <a:p>
            <a:pPr marL="457200" indent="-457200" algn="just">
              <a:buAutoNum type="arabicPeriod"/>
            </a:pPr>
            <a:r>
              <a:rPr lang="en-US" sz="2400" dirty="0"/>
              <a:t>SNRIU, Ukraine’s national regulator, supported by SSTC NRS (TSO), is preparing a framework for SMRs licensing to </a:t>
            </a:r>
            <a:r>
              <a:rPr lang="en-GB" sz="2400" dirty="0"/>
              <a:t>streamline </a:t>
            </a:r>
            <a:r>
              <a:rPr lang="en-US" sz="2400" dirty="0"/>
              <a:t>processes for safe deployment of novel technologies a</a:t>
            </a:r>
            <a:r>
              <a:rPr lang="en-GB" sz="2400" dirty="0"/>
              <a:t>voiding regulatory burdens</a:t>
            </a:r>
            <a:endParaRPr lang="en-US" sz="2400" dirty="0"/>
          </a:p>
          <a:p>
            <a:pPr marL="457200" indent="-457200" algn="just">
              <a:buAutoNum type="arabicPeriod"/>
            </a:pPr>
            <a:endParaRPr lang="en-US" sz="2400" dirty="0"/>
          </a:p>
          <a:p>
            <a:pPr marL="457200" indent="-457200" algn="just">
              <a:buAutoNum type="arabicPeriod"/>
            </a:pPr>
            <a:r>
              <a:rPr lang="en-US" sz="2400" dirty="0"/>
              <a:t>Two principal aspects are defined for development of the regulatory framework: </a:t>
            </a:r>
          </a:p>
          <a:p>
            <a:pPr marL="457200" indent="-457200" algn="just">
              <a:buFont typeface="Wingdings" panose="05000000000000000000" pitchFamily="2" charset="2"/>
              <a:buChar char="ü"/>
            </a:pPr>
            <a:r>
              <a:rPr lang="en-GB" sz="2400" dirty="0"/>
              <a:t>further revising the national regulations (making them </a:t>
            </a:r>
            <a:r>
              <a:rPr lang="en-US" sz="2400" dirty="0"/>
              <a:t>technology-neutral and performance-based, harmonized with WENRA RLs and based on the current IAEA safety standards)</a:t>
            </a:r>
            <a:endParaRPr lang="en-GB" sz="2400" dirty="0"/>
          </a:p>
          <a:p>
            <a:pPr marL="457200" indent="-457200" algn="just">
              <a:buFont typeface="Wingdings" panose="05000000000000000000" pitchFamily="2" charset="2"/>
              <a:buChar char="ü"/>
            </a:pPr>
            <a:r>
              <a:rPr lang="en-GB" sz="2400" dirty="0"/>
              <a:t>capacity building to ensure the qualified staff for regulatory functions on SMR</a:t>
            </a:r>
            <a:r>
              <a:rPr lang="ru-RU" sz="2400" dirty="0"/>
              <a:t> </a:t>
            </a:r>
            <a:r>
              <a:rPr lang="en-US" sz="2400" dirty="0"/>
              <a:t>deployment</a:t>
            </a:r>
          </a:p>
        </p:txBody>
      </p:sp>
    </p:spTree>
    <p:extLst>
      <p:ext uri="{BB962C8B-B14F-4D97-AF65-F5344CB8AC3E}">
        <p14:creationId xmlns:p14="http://schemas.microsoft.com/office/powerpoint/2010/main" val="3982613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BEA7E45-0BF2-3B59-6A2B-ADD9469F83C6}"/>
              </a:ext>
            </a:extLst>
          </p:cNvPr>
          <p:cNvSpPr txBox="1">
            <a:spLocks/>
          </p:cNvSpPr>
          <p:nvPr/>
        </p:nvSpPr>
        <p:spPr>
          <a:xfrm>
            <a:off x="-74646" y="0"/>
            <a:ext cx="11088189" cy="1196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36575">
              <a:lnSpc>
                <a:spcPct val="170000"/>
              </a:lnSpc>
            </a:pPr>
            <a:r>
              <a:rPr lang="en-GB" sz="3600" b="1" dirty="0">
                <a:solidFill>
                  <a:schemeClr val="bg1"/>
                </a:solidFill>
                <a:latin typeface="Arial" panose="020B0604020202020204" pitchFamily="34" charset="0"/>
                <a:cs typeface="Arial" panose="020B0604020202020204" pitchFamily="34" charset="0"/>
              </a:rPr>
              <a:t>2. Developments in the Regulatory Framework</a:t>
            </a:r>
          </a:p>
        </p:txBody>
      </p:sp>
      <p:sp>
        <p:nvSpPr>
          <p:cNvPr id="2" name="TextBox 1">
            <a:extLst>
              <a:ext uri="{FF2B5EF4-FFF2-40B4-BE49-F238E27FC236}">
                <a16:creationId xmlns:a16="http://schemas.microsoft.com/office/drawing/2014/main" id="{63F70499-334E-71DE-BD7C-35A73E8BB0B7}"/>
              </a:ext>
            </a:extLst>
          </p:cNvPr>
          <p:cNvSpPr txBox="1"/>
          <p:nvPr/>
        </p:nvSpPr>
        <p:spPr>
          <a:xfrm>
            <a:off x="536029" y="1815333"/>
            <a:ext cx="11084954" cy="4154984"/>
          </a:xfrm>
          <a:prstGeom prst="rect">
            <a:avLst/>
          </a:prstGeom>
          <a:noFill/>
        </p:spPr>
        <p:txBody>
          <a:bodyPr wrap="square">
            <a:spAutoFit/>
          </a:bodyPr>
          <a:lstStyle/>
          <a:p>
            <a:pPr marL="457200" indent="-457200" algn="just">
              <a:buFont typeface="+mj-lt"/>
              <a:buAutoNum type="arabicPeriod"/>
            </a:pPr>
            <a:r>
              <a:rPr lang="en-US" sz="2400" dirty="0"/>
              <a:t>New revision of the basic regulations NP 306.2.245-2024 "General Provisions on Nuclear Power Plants Safety" was put in force in 2024</a:t>
            </a:r>
          </a:p>
          <a:p>
            <a:pPr marL="457200" indent="-457200" algn="just">
              <a:buFont typeface="+mj-lt"/>
              <a:buAutoNum type="arabicPeriod"/>
            </a:pPr>
            <a:endParaRPr lang="en-US" sz="2400" dirty="0"/>
          </a:p>
          <a:p>
            <a:pPr marL="457200" indent="-457200" algn="just">
              <a:buFont typeface="+mj-lt"/>
              <a:buAutoNum type="arabicPeriod"/>
            </a:pPr>
            <a:r>
              <a:rPr lang="en-US" sz="2400" dirty="0"/>
              <a:t>Key updates include:</a:t>
            </a:r>
          </a:p>
          <a:p>
            <a:pPr marL="457200" indent="-457200" algn="just">
              <a:buFont typeface="Wingdings" panose="05000000000000000000" pitchFamily="2" charset="2"/>
              <a:buChar char="ü"/>
            </a:pPr>
            <a:r>
              <a:rPr lang="en-US" sz="2400" dirty="0"/>
              <a:t>Formal introduction of practical elimination of large and early radioactive releases concept</a:t>
            </a:r>
          </a:p>
          <a:p>
            <a:pPr marL="457200" indent="-457200" algn="just">
              <a:buFont typeface="Wingdings" panose="05000000000000000000" pitchFamily="2" charset="2"/>
              <a:buChar char="ü"/>
            </a:pPr>
            <a:r>
              <a:rPr lang="en-US" sz="2400" dirty="0"/>
              <a:t>Requirements on fail-safe design, addressing cliff-edge effects, multi-unit consideration etc.</a:t>
            </a:r>
          </a:p>
          <a:p>
            <a:pPr marL="457200" indent="-457200" algn="just">
              <a:buFont typeface="Wingdings" panose="05000000000000000000" pitchFamily="2" charset="2"/>
              <a:buChar char="ü"/>
            </a:pPr>
            <a:r>
              <a:rPr lang="en-US" sz="2400" dirty="0"/>
              <a:t>Increased flexibility for adopting new technical solutions based on justified research and experimental programs</a:t>
            </a:r>
          </a:p>
          <a:p>
            <a:pPr marL="457200" indent="-457200" algn="just">
              <a:buFont typeface="Wingdings" panose="05000000000000000000" pitchFamily="2" charset="2"/>
              <a:buChar char="ü"/>
            </a:pPr>
            <a:r>
              <a:rPr lang="en-US" sz="2400" dirty="0"/>
              <a:t>Allow the use of international codes and standards when appropriately justified</a:t>
            </a:r>
          </a:p>
        </p:txBody>
      </p:sp>
    </p:spTree>
    <p:extLst>
      <p:ext uri="{BB962C8B-B14F-4D97-AF65-F5344CB8AC3E}">
        <p14:creationId xmlns:p14="http://schemas.microsoft.com/office/powerpoint/2010/main" val="1550079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BEA7E45-0BF2-3B59-6A2B-ADD9469F83C6}"/>
              </a:ext>
            </a:extLst>
          </p:cNvPr>
          <p:cNvSpPr txBox="1">
            <a:spLocks/>
          </p:cNvSpPr>
          <p:nvPr/>
        </p:nvSpPr>
        <p:spPr>
          <a:xfrm>
            <a:off x="-74646" y="0"/>
            <a:ext cx="11088189" cy="1196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36575">
              <a:lnSpc>
                <a:spcPct val="170000"/>
              </a:lnSpc>
            </a:pPr>
            <a:r>
              <a:rPr lang="en-US" sz="3600" b="1" dirty="0">
                <a:solidFill>
                  <a:schemeClr val="bg1"/>
                </a:solidFill>
                <a:latin typeface="Arial" panose="020B0604020202020204" pitchFamily="34" charset="0"/>
                <a:cs typeface="Arial" panose="020B0604020202020204" pitchFamily="34" charset="0"/>
              </a:rPr>
              <a:t>2. Developments in the Regulatory Framework</a:t>
            </a:r>
          </a:p>
        </p:txBody>
      </p:sp>
      <p:sp>
        <p:nvSpPr>
          <p:cNvPr id="2" name="TextBox 1">
            <a:extLst>
              <a:ext uri="{FF2B5EF4-FFF2-40B4-BE49-F238E27FC236}">
                <a16:creationId xmlns:a16="http://schemas.microsoft.com/office/drawing/2014/main" id="{63F70499-334E-71DE-BD7C-35A73E8BB0B7}"/>
              </a:ext>
            </a:extLst>
          </p:cNvPr>
          <p:cNvSpPr txBox="1"/>
          <p:nvPr/>
        </p:nvSpPr>
        <p:spPr>
          <a:xfrm>
            <a:off x="536029" y="1815333"/>
            <a:ext cx="11084954" cy="4524315"/>
          </a:xfrm>
          <a:prstGeom prst="rect">
            <a:avLst/>
          </a:prstGeom>
          <a:noFill/>
        </p:spPr>
        <p:txBody>
          <a:bodyPr wrap="square">
            <a:spAutoFit/>
          </a:bodyPr>
          <a:lstStyle/>
          <a:p>
            <a:pPr marL="457200" indent="-457200" algn="just">
              <a:buFont typeface="+mj-lt"/>
              <a:buAutoNum type="arabicPeriod"/>
            </a:pPr>
            <a:r>
              <a:rPr lang="en-US" sz="2400" dirty="0"/>
              <a:t>On October 19, 2023, SNRIU introduced the pre-licensing review process, approving a guidance document titled “Provisions for Pre-Licensing Review of Nuclear Facility Designs” by the SNRIU Board</a:t>
            </a:r>
          </a:p>
          <a:p>
            <a:pPr marL="457200" indent="-457200" algn="just">
              <a:buFont typeface="+mj-lt"/>
              <a:buAutoNum type="arabicPeriod"/>
            </a:pPr>
            <a:endParaRPr lang="en-US" sz="2400" dirty="0"/>
          </a:p>
          <a:p>
            <a:pPr marL="457200" indent="-457200" algn="just">
              <a:buFont typeface="+mj-lt"/>
              <a:buAutoNum type="arabicPeriod"/>
            </a:pPr>
            <a:r>
              <a:rPr lang="en-US" sz="2400" dirty="0"/>
              <a:t>Pre-licensing review is not a part of the licensing process and does not affect SNRIU decision regarding the issuance of a license </a:t>
            </a:r>
          </a:p>
          <a:p>
            <a:pPr marL="457200" indent="-457200" algn="just">
              <a:buFont typeface="+mj-lt"/>
              <a:buAutoNum type="arabicPeriod"/>
            </a:pPr>
            <a:endParaRPr lang="en-US" sz="2400" dirty="0"/>
          </a:p>
          <a:p>
            <a:pPr marL="457200" indent="-457200" algn="just">
              <a:buFont typeface="+mj-lt"/>
              <a:buAutoNum type="arabicPeriod"/>
            </a:pPr>
            <a:r>
              <a:rPr lang="en-US" sz="2400" dirty="0"/>
              <a:t>Main objective of pre-licensing review is to </a:t>
            </a:r>
            <a:r>
              <a:rPr lang="en-US" sz="2400" b="1" u="sng" dirty="0"/>
              <a:t>identify in a timely manner the potential issues</a:t>
            </a:r>
            <a:r>
              <a:rPr lang="en-US" sz="2400" dirty="0"/>
              <a:t> related to the nuclear facility design, particularly the issues that may require significant changes to the design, methodology of safety justification and may significantly complicate or completely preclude licensing of construction and commissioning of the nuclear facility of this design </a:t>
            </a:r>
          </a:p>
        </p:txBody>
      </p:sp>
    </p:spTree>
    <p:extLst>
      <p:ext uri="{BB962C8B-B14F-4D97-AF65-F5344CB8AC3E}">
        <p14:creationId xmlns:p14="http://schemas.microsoft.com/office/powerpoint/2010/main" val="1820181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BEA7E45-0BF2-3B59-6A2B-ADD9469F83C6}"/>
              </a:ext>
            </a:extLst>
          </p:cNvPr>
          <p:cNvSpPr txBox="1">
            <a:spLocks/>
          </p:cNvSpPr>
          <p:nvPr/>
        </p:nvSpPr>
        <p:spPr>
          <a:xfrm>
            <a:off x="-74646" y="0"/>
            <a:ext cx="11088189" cy="1196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36575">
              <a:lnSpc>
                <a:spcPct val="170000"/>
              </a:lnSpc>
            </a:pPr>
            <a:r>
              <a:rPr lang="en-US" sz="3600" b="1" dirty="0">
                <a:solidFill>
                  <a:schemeClr val="bg1"/>
                </a:solidFill>
                <a:latin typeface="Arial" panose="020B0604020202020204" pitchFamily="34" charset="0"/>
                <a:cs typeface="Arial" panose="020B0604020202020204" pitchFamily="34" charset="0"/>
              </a:rPr>
              <a:t>2. Developments in the Regulatory Framework</a:t>
            </a:r>
          </a:p>
        </p:txBody>
      </p:sp>
      <p:sp>
        <p:nvSpPr>
          <p:cNvPr id="2" name="TextBox 1">
            <a:extLst>
              <a:ext uri="{FF2B5EF4-FFF2-40B4-BE49-F238E27FC236}">
                <a16:creationId xmlns:a16="http://schemas.microsoft.com/office/drawing/2014/main" id="{63F70499-334E-71DE-BD7C-35A73E8BB0B7}"/>
              </a:ext>
            </a:extLst>
          </p:cNvPr>
          <p:cNvSpPr txBox="1"/>
          <p:nvPr/>
        </p:nvSpPr>
        <p:spPr>
          <a:xfrm>
            <a:off x="536029" y="1815333"/>
            <a:ext cx="11084954" cy="2677656"/>
          </a:xfrm>
          <a:prstGeom prst="rect">
            <a:avLst/>
          </a:prstGeom>
          <a:noFill/>
        </p:spPr>
        <p:txBody>
          <a:bodyPr wrap="square">
            <a:spAutoFit/>
          </a:bodyPr>
          <a:lstStyle/>
          <a:p>
            <a:pPr marL="457200" indent="-457200" algn="just">
              <a:buFont typeface="+mj-lt"/>
              <a:buAutoNum type="arabicPeriod" startAt="4"/>
            </a:pPr>
            <a:r>
              <a:rPr lang="en-US" sz="2400" dirty="0"/>
              <a:t>Key features of the pre-licensing review :</a:t>
            </a:r>
          </a:p>
          <a:p>
            <a:pPr marL="457200" indent="-457200" algn="just">
              <a:buFont typeface="Wingdings" panose="05000000000000000000" pitchFamily="2" charset="2"/>
              <a:buChar char="ü"/>
            </a:pPr>
            <a:r>
              <a:rPr lang="en-AU" sz="2400" dirty="0"/>
              <a:t>optional (at a choice of the applicant: vendor/utility)</a:t>
            </a:r>
            <a:endParaRPr lang="uk-UA" sz="2400" dirty="0"/>
          </a:p>
          <a:p>
            <a:pPr marL="457200" indent="-457200" algn="just">
              <a:buFont typeface="Wingdings" panose="05000000000000000000" pitchFamily="2" charset="2"/>
              <a:buChar char="ü"/>
            </a:pPr>
            <a:r>
              <a:rPr lang="en-AU" sz="2400" dirty="0"/>
              <a:t>related to a conceptual/generic design (</a:t>
            </a:r>
            <a:r>
              <a:rPr lang="en-US" sz="2400" dirty="0"/>
              <a:t>several subsequent review steps may occur with each new step requiring higher completeness level of design documentation and safety justifications</a:t>
            </a:r>
            <a:r>
              <a:rPr lang="en-AU" sz="2400" dirty="0"/>
              <a:t>)</a:t>
            </a:r>
            <a:endParaRPr lang="uk-UA" sz="2400" dirty="0"/>
          </a:p>
          <a:p>
            <a:pPr marL="457200" indent="-457200" algn="just">
              <a:buFont typeface="Wingdings" panose="05000000000000000000" pitchFamily="2" charset="2"/>
              <a:buChar char="ü"/>
            </a:pPr>
            <a:r>
              <a:rPr lang="en-AU" sz="2400" dirty="0"/>
              <a:t>19 technical review areas, covering all principal safety related aspects </a:t>
            </a:r>
            <a:endParaRPr lang="uk-UA" sz="2400" dirty="0"/>
          </a:p>
          <a:p>
            <a:pPr marL="457200" indent="-457200" algn="just">
              <a:buFont typeface="Wingdings" panose="05000000000000000000" pitchFamily="2" charset="2"/>
              <a:buChar char="ü"/>
            </a:pPr>
            <a:r>
              <a:rPr lang="en-AU" sz="2400" dirty="0"/>
              <a:t>not addressing </a:t>
            </a:r>
            <a:r>
              <a:rPr lang="uk-UA" sz="2400" dirty="0" err="1"/>
              <a:t>site</a:t>
            </a:r>
            <a:r>
              <a:rPr lang="uk-UA" sz="2400" dirty="0"/>
              <a:t> specific</a:t>
            </a:r>
            <a:r>
              <a:rPr lang="en-AU" sz="2400" dirty="0"/>
              <a:t> issues</a:t>
            </a:r>
            <a:endParaRPr lang="en-US" sz="2400" dirty="0"/>
          </a:p>
        </p:txBody>
      </p:sp>
    </p:spTree>
    <p:extLst>
      <p:ext uri="{BB962C8B-B14F-4D97-AF65-F5344CB8AC3E}">
        <p14:creationId xmlns:p14="http://schemas.microsoft.com/office/powerpoint/2010/main" val="495227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BEA7E45-0BF2-3B59-6A2B-ADD9469F83C6}"/>
              </a:ext>
            </a:extLst>
          </p:cNvPr>
          <p:cNvSpPr txBox="1">
            <a:spLocks/>
          </p:cNvSpPr>
          <p:nvPr/>
        </p:nvSpPr>
        <p:spPr>
          <a:xfrm>
            <a:off x="-74646" y="0"/>
            <a:ext cx="11088189" cy="1196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36575">
              <a:lnSpc>
                <a:spcPct val="170000"/>
              </a:lnSpc>
            </a:pPr>
            <a:r>
              <a:rPr lang="en-US" sz="3600" b="1" dirty="0">
                <a:solidFill>
                  <a:schemeClr val="bg1"/>
                </a:solidFill>
                <a:latin typeface="Arial" panose="020B0604020202020204" pitchFamily="34" charset="0"/>
                <a:cs typeface="Arial" panose="020B0604020202020204" pitchFamily="34" charset="0"/>
              </a:rPr>
              <a:t>3. Pre-licensing Review Guidance</a:t>
            </a:r>
          </a:p>
        </p:txBody>
      </p:sp>
      <p:sp>
        <p:nvSpPr>
          <p:cNvPr id="2" name="TextBox 1">
            <a:extLst>
              <a:ext uri="{FF2B5EF4-FFF2-40B4-BE49-F238E27FC236}">
                <a16:creationId xmlns:a16="http://schemas.microsoft.com/office/drawing/2014/main" id="{63F70499-334E-71DE-BD7C-35A73E8BB0B7}"/>
              </a:ext>
            </a:extLst>
          </p:cNvPr>
          <p:cNvSpPr txBox="1"/>
          <p:nvPr/>
        </p:nvSpPr>
        <p:spPr>
          <a:xfrm>
            <a:off x="536029" y="1815333"/>
            <a:ext cx="11084954" cy="2677656"/>
          </a:xfrm>
          <a:prstGeom prst="rect">
            <a:avLst/>
          </a:prstGeom>
          <a:noFill/>
        </p:spPr>
        <p:txBody>
          <a:bodyPr wrap="square">
            <a:spAutoFit/>
          </a:bodyPr>
          <a:lstStyle/>
          <a:p>
            <a:pPr marL="457200" indent="-457200" algn="just">
              <a:buFont typeface="+mj-lt"/>
              <a:buAutoNum type="arabicPeriod"/>
            </a:pPr>
            <a:r>
              <a:rPr lang="en-US" sz="2400" dirty="0"/>
              <a:t>The Guidance establishes the goal, procedure, review criteria and technical areas for the pre-licensing review </a:t>
            </a:r>
          </a:p>
          <a:p>
            <a:pPr marL="457200" indent="-457200" algn="just">
              <a:buFont typeface="+mj-lt"/>
              <a:buAutoNum type="arabicPeriod"/>
            </a:pPr>
            <a:endParaRPr lang="en-US" sz="2400" dirty="0"/>
          </a:p>
          <a:p>
            <a:pPr marL="457200" indent="-457200" algn="just">
              <a:buFont typeface="+mj-lt"/>
              <a:buAutoNum type="arabicPeriod"/>
            </a:pPr>
            <a:r>
              <a:rPr lang="en-US" sz="2400" dirty="0"/>
              <a:t>There are three stages of the pre-licensing review:</a:t>
            </a:r>
          </a:p>
          <a:p>
            <a:pPr marL="457200" indent="-457200" algn="just">
              <a:buFont typeface="Wingdings" panose="05000000000000000000" pitchFamily="2" charset="2"/>
              <a:buChar char="ü"/>
            </a:pPr>
            <a:r>
              <a:rPr lang="en-US" sz="2400" dirty="0"/>
              <a:t>Evaluation of the conceptual design of the nuclear facility</a:t>
            </a:r>
          </a:p>
          <a:p>
            <a:pPr marL="457200" indent="-457200" algn="just">
              <a:buFont typeface="Wingdings" panose="05000000000000000000" pitchFamily="2" charset="2"/>
              <a:buChar char="ü"/>
            </a:pPr>
            <a:r>
              <a:rPr lang="en-US" sz="2400" dirty="0"/>
              <a:t>General evaluation of the nuclear facility design</a:t>
            </a:r>
          </a:p>
          <a:p>
            <a:pPr marL="457200" indent="-457200" algn="just">
              <a:buFont typeface="Wingdings" panose="05000000000000000000" pitchFamily="2" charset="2"/>
              <a:buChar char="ü"/>
            </a:pPr>
            <a:r>
              <a:rPr lang="en-US" sz="2400" dirty="0"/>
              <a:t>Detailed evaluation of the nuclear facility design in specific areas</a:t>
            </a:r>
          </a:p>
        </p:txBody>
      </p:sp>
      <p:sp>
        <p:nvSpPr>
          <p:cNvPr id="3" name="Стрілка вниз 2"/>
          <p:cNvSpPr/>
          <p:nvPr/>
        </p:nvSpPr>
        <p:spPr>
          <a:xfrm>
            <a:off x="9529482" y="3024806"/>
            <a:ext cx="529266" cy="1388574"/>
          </a:xfrm>
          <a:prstGeom prst="downArrow">
            <a:avLst/>
          </a:prstGeom>
          <a:gradFill>
            <a:gsLst>
              <a:gs pos="0">
                <a:schemeClr val="accent1">
                  <a:lumMod val="5000"/>
                  <a:lumOff val="95000"/>
                </a:schemeClr>
              </a:gs>
              <a:gs pos="99000">
                <a:schemeClr val="bg2">
                  <a:lumMod val="10000"/>
                </a:schemeClr>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6" name="Прямокутник 5"/>
          <p:cNvSpPr/>
          <p:nvPr/>
        </p:nvSpPr>
        <p:spPr>
          <a:xfrm>
            <a:off x="9651771" y="3154161"/>
            <a:ext cx="2750329" cy="1015663"/>
          </a:xfrm>
          <a:prstGeom prst="rect">
            <a:avLst/>
          </a:prstGeom>
        </p:spPr>
        <p:txBody>
          <a:bodyPr wrap="square">
            <a:spAutoFit/>
          </a:bodyPr>
          <a:lstStyle/>
          <a:p>
            <a:pPr algn="ctr"/>
            <a:r>
              <a:rPr lang="en-US" sz="1500" i="1" dirty="0"/>
              <a:t>Increasing </a:t>
            </a:r>
            <a:br>
              <a:rPr lang="en-US" sz="1500" i="1" dirty="0"/>
            </a:br>
            <a:r>
              <a:rPr lang="en-US" sz="1500" i="1" dirty="0"/>
              <a:t>of design details </a:t>
            </a:r>
          </a:p>
          <a:p>
            <a:pPr algn="ctr"/>
            <a:r>
              <a:rPr lang="en-US" sz="1500" i="1" dirty="0"/>
              <a:t>and safety justification </a:t>
            </a:r>
          </a:p>
          <a:p>
            <a:pPr algn="ctr"/>
            <a:r>
              <a:rPr lang="en-US" sz="1500" i="1" dirty="0"/>
              <a:t>scope</a:t>
            </a:r>
          </a:p>
        </p:txBody>
      </p:sp>
    </p:spTree>
    <p:extLst>
      <p:ext uri="{BB962C8B-B14F-4D97-AF65-F5344CB8AC3E}">
        <p14:creationId xmlns:p14="http://schemas.microsoft.com/office/powerpoint/2010/main" val="3027030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4bacced-d3e9-4230-8110-5185e6b8723a">
      <Terms xmlns="http://schemas.microsoft.com/office/infopath/2007/PartnerControls"/>
    </lcf76f155ced4ddcb4097134ff3c332f>
    <TaxCatchAll xmlns="0311a6d6-6c49-40aa-926b-e98182ea64d2" xsi:nil="true"/>
    <Open_x0020_with_x0020_Seclore xmlns="94bacced-d3e9-4230-8110-5185e6b8723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B1572403A950A449F03D309DCDCB39C" ma:contentTypeVersion="18" ma:contentTypeDescription="Create a new document." ma:contentTypeScope="" ma:versionID="c3ff5bd11e6bfd98406c8a4dae36b260">
  <xsd:schema xmlns:xsd="http://www.w3.org/2001/XMLSchema" xmlns:xs="http://www.w3.org/2001/XMLSchema" xmlns:p="http://schemas.microsoft.com/office/2006/metadata/properties" xmlns:ns2="94bacced-d3e9-4230-8110-5185e6b8723a" xmlns:ns3="89039979-132d-4e33-b8d6-8b0f084d9471" xmlns:ns4="0311a6d6-6c49-40aa-926b-e98182ea64d2" targetNamespace="http://schemas.microsoft.com/office/2006/metadata/properties" ma:root="true" ma:fieldsID="12ff1ac6586bb3cc493a838c4adcd485" ns2:_="" ns3:_="" ns4:_="">
    <xsd:import namespace="94bacced-d3e9-4230-8110-5185e6b8723a"/>
    <xsd:import namespace="89039979-132d-4e33-b8d6-8b0f084d9471"/>
    <xsd:import namespace="0311a6d6-6c49-40aa-926b-e98182ea64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Open_x0020_with_x0020_Seclore" minOccurs="0"/>
                <xsd:element ref="ns2:MediaServiceDateTaken" minOccurs="0"/>
                <xsd:element ref="ns2:MediaLengthInSeconds" minOccurs="0"/>
                <xsd:element ref="ns2:MediaServiceObjectDetectorVersions" minOccurs="0"/>
                <xsd:element ref="ns2:MediaServiceSearchProperties" minOccurs="0"/>
                <xsd:element ref="ns2:MediaServiceGenerationTime" minOccurs="0"/>
                <xsd:element ref="ns2:MediaServiceEventHashCode" minOccurs="0"/>
                <xsd:element ref="ns2:lcf76f155ced4ddcb4097134ff3c332f" minOccurs="0"/>
                <xsd:element ref="ns4: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acced-d3e9-4230-8110-5185e6b872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Open_x0020_with_x0020_Seclore" ma:index="14" nillable="true" ma:displayName="Open with Seclore" ma:hidden="true" ma:internalName="Open_x0020_with_x0020_Seclor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c7bd71-0de2-450a-8d3d-78c5334383f5"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039979-132d-4e33-b8d6-8b0f084d947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11a6d6-6c49-40aa-926b-e98182ea64d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ec759ce-e5e5-4926-916d-bee7019b82dd}" ma:internalName="TaxCatchAll" ma:showField="CatchAllData" ma:web="0311a6d6-6c49-40aa-926b-e98182ea64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03D3D1-F39D-490F-A4CD-77C72E40E012}">
  <ds:schemaRefs>
    <ds:schemaRef ds:uri="http://schemas.microsoft.com/sharepoint/v3/contenttype/forms"/>
  </ds:schemaRefs>
</ds:datastoreItem>
</file>

<file path=customXml/itemProps2.xml><?xml version="1.0" encoding="utf-8"?>
<ds:datastoreItem xmlns:ds="http://schemas.openxmlformats.org/officeDocument/2006/customXml" ds:itemID="{AEF5A183-8DB8-4E33-A3B8-B56576635C6B}">
  <ds:schemaRefs>
    <ds:schemaRef ds:uri="http://purl.org/dc/dcmitype/"/>
    <ds:schemaRef ds:uri="89039979-132d-4e33-b8d6-8b0f084d9471"/>
    <ds:schemaRef ds:uri="http://schemas.openxmlformats.org/package/2006/metadata/core-properties"/>
    <ds:schemaRef ds:uri="0311a6d6-6c49-40aa-926b-e98182ea64d2"/>
    <ds:schemaRef ds:uri="http://schemas.microsoft.com/office/infopath/2007/PartnerControls"/>
    <ds:schemaRef ds:uri="http://purl.org/dc/terms/"/>
    <ds:schemaRef ds:uri="http://schemas.microsoft.com/office/2006/documentManagement/types"/>
    <ds:schemaRef ds:uri="http://schemas.microsoft.com/office/2006/metadata/properties"/>
    <ds:schemaRef ds:uri="94bacced-d3e9-4230-8110-5185e6b8723a"/>
    <ds:schemaRef ds:uri="http://www.w3.org/XML/1998/namespace"/>
    <ds:schemaRef ds:uri="http://purl.org/dc/elements/1.1/"/>
  </ds:schemaRefs>
</ds:datastoreItem>
</file>

<file path=customXml/itemProps3.xml><?xml version="1.0" encoding="utf-8"?>
<ds:datastoreItem xmlns:ds="http://schemas.openxmlformats.org/officeDocument/2006/customXml" ds:itemID="{B4F7C2D9-DCD9-4091-AC19-AF672454B1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bacced-d3e9-4230-8110-5185e6b8723a"/>
    <ds:schemaRef ds:uri="89039979-132d-4e33-b8d6-8b0f084d9471"/>
    <ds:schemaRef ds:uri="0311a6d6-6c49-40aa-926b-e98182ea64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3940</TotalTime>
  <Words>1208</Words>
  <Application>Microsoft Office PowerPoint</Application>
  <PresentationFormat>Widescreen</PresentationFormat>
  <Paragraphs>97</Paragraphs>
  <Slides>17</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Aptos</vt:lpstr>
      <vt:lpstr>Arial</vt:lpstr>
      <vt:lpstr>Calibri</vt:lpstr>
      <vt:lpstr>Calibri Light</vt:lpstr>
      <vt:lpstr>Times New Roman</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Gregory</dc:creator>
  <cp:lastModifiedBy>CONSTANTIN, Alina</cp:lastModifiedBy>
  <cp:revision>58</cp:revision>
  <dcterms:created xsi:type="dcterms:W3CDTF">2019-10-29T08:33:20Z</dcterms:created>
  <dcterms:modified xsi:type="dcterms:W3CDTF">2024-10-04T13:11:38Z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0x010100DB1572403A950A449F03D309DCDCB39C</vt:lpwstr>
  </property>
  <property fmtid="{D5CDD505-2E9C-101B-9397-08002B2CF9AE}" pid="3" name="MediaServiceImageTags">
    <vt:lpwstr/>
  </property>
</Properties>
</file>