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19"/>
  </p:notesMasterIdLst>
  <p:sldIdLst>
    <p:sldId id="256" r:id="rId7"/>
    <p:sldId id="257" r:id="rId8"/>
    <p:sldId id="262" r:id="rId9"/>
    <p:sldId id="265" r:id="rId10"/>
    <p:sldId id="260" r:id="rId11"/>
    <p:sldId id="263" r:id="rId12"/>
    <p:sldId id="272" r:id="rId13"/>
    <p:sldId id="264" r:id="rId14"/>
    <p:sldId id="266" r:id="rId15"/>
    <p:sldId id="267" r:id="rId16"/>
    <p:sldId id="270"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E7A8FE-AC54-B578-3B0F-E3B3ECA24A4D}" name="Barron, N.J. (Nick)" initials="BN(" userId="S::barron@nrg.eu::c6c40957-3147-4ef6-b7b3-38e78ee9b0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9609"/>
    <a:srgbClr val="C29323"/>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3655" autoAdjust="0"/>
  </p:normalViewPr>
  <p:slideViewPr>
    <p:cSldViewPr snapToGrid="0">
      <p:cViewPr varScale="1">
        <p:scale>
          <a:sx n="80" d="100"/>
          <a:sy n="80" d="100"/>
        </p:scale>
        <p:origin x="91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C76C22-D8C3-4486-B0DA-ECA1C883608B}"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F01FF98B-BC00-4185-A34C-3625B50F0DB4}">
      <dgm:prSet phldrT="[Text]" custT="1"/>
      <dgm:spPr>
        <a:solidFill>
          <a:srgbClr val="A5A5A5"/>
        </a:solidFill>
      </dgm:spPr>
      <dgm:t>
        <a:bodyPr/>
        <a:lstStyle/>
        <a:p>
          <a:r>
            <a:rPr lang="en-GB" sz="2400" b="1" dirty="0"/>
            <a:t>Advanced Manufacturing</a:t>
          </a:r>
        </a:p>
      </dgm:t>
    </dgm:pt>
    <dgm:pt modelId="{FD3B5C50-FF50-485E-82C8-17EA85B4415A}" type="parTrans" cxnId="{9B691724-B6B8-4F58-986A-2D79208D5C60}">
      <dgm:prSet/>
      <dgm:spPr/>
      <dgm:t>
        <a:bodyPr/>
        <a:lstStyle/>
        <a:p>
          <a:endParaRPr lang="en-GB"/>
        </a:p>
      </dgm:t>
    </dgm:pt>
    <dgm:pt modelId="{2A4D5B84-87A5-49B4-90C0-0D08AD8FB146}" type="sibTrans" cxnId="{9B691724-B6B8-4F58-986A-2D79208D5C60}">
      <dgm:prSet/>
      <dgm:spPr/>
      <dgm:t>
        <a:bodyPr/>
        <a:lstStyle/>
        <a:p>
          <a:endParaRPr lang="en-GB"/>
        </a:p>
      </dgm:t>
    </dgm:pt>
    <dgm:pt modelId="{B34AD031-0358-4091-8773-D5DA16B5384A}">
      <dgm:prSet phldrT="[Text]" custT="1"/>
      <dgm:spPr>
        <a:solidFill>
          <a:srgbClr val="002060">
            <a:alpha val="50000"/>
          </a:srgbClr>
        </a:solidFill>
      </dgm:spPr>
      <dgm:t>
        <a:bodyPr/>
        <a:lstStyle/>
        <a:p>
          <a:pPr algn="ctr"/>
          <a:r>
            <a:rPr lang="en-GB" sz="2400" b="1" dirty="0"/>
            <a:t>Long Term Operation</a:t>
          </a:r>
        </a:p>
      </dgm:t>
    </dgm:pt>
    <dgm:pt modelId="{DD505908-D475-4FE7-B86A-8053C6B86B5C}" type="parTrans" cxnId="{D7A79664-916B-4F05-BC84-557BCF8094C1}">
      <dgm:prSet/>
      <dgm:spPr/>
      <dgm:t>
        <a:bodyPr/>
        <a:lstStyle/>
        <a:p>
          <a:endParaRPr lang="en-GB"/>
        </a:p>
      </dgm:t>
    </dgm:pt>
    <dgm:pt modelId="{954898E0-BEDB-43B6-B1B4-5ED14E87E331}" type="sibTrans" cxnId="{D7A79664-916B-4F05-BC84-557BCF8094C1}">
      <dgm:prSet/>
      <dgm:spPr/>
      <dgm:t>
        <a:bodyPr/>
        <a:lstStyle/>
        <a:p>
          <a:endParaRPr lang="en-GB"/>
        </a:p>
      </dgm:t>
    </dgm:pt>
    <dgm:pt modelId="{F73756F5-2B4A-4238-931D-F17928B394A7}">
      <dgm:prSet phldrT="[Text]" custT="1"/>
      <dgm:spPr>
        <a:solidFill>
          <a:srgbClr val="7030A0">
            <a:alpha val="50000"/>
          </a:srgbClr>
        </a:solidFill>
      </dgm:spPr>
      <dgm:t>
        <a:bodyPr/>
        <a:lstStyle/>
        <a:p>
          <a:r>
            <a:rPr lang="en-GB" sz="2400" b="1" dirty="0"/>
            <a:t>Innovative Materials for SMRs</a:t>
          </a:r>
          <a:endParaRPr lang="en-GB" sz="2400" dirty="0"/>
        </a:p>
      </dgm:t>
    </dgm:pt>
    <dgm:pt modelId="{B829A6C1-FE49-47F2-A46F-B0E88DAB738D}" type="parTrans" cxnId="{E543F48F-167B-490C-A3F9-F5EB57167F75}">
      <dgm:prSet/>
      <dgm:spPr/>
      <dgm:t>
        <a:bodyPr/>
        <a:lstStyle/>
        <a:p>
          <a:endParaRPr lang="en-GB"/>
        </a:p>
      </dgm:t>
    </dgm:pt>
    <dgm:pt modelId="{1A268933-91CA-428D-87E1-F5BBE0FA49C1}" type="sibTrans" cxnId="{E543F48F-167B-490C-A3F9-F5EB57167F75}">
      <dgm:prSet/>
      <dgm:spPr/>
      <dgm:t>
        <a:bodyPr/>
        <a:lstStyle/>
        <a:p>
          <a:endParaRPr lang="en-GB"/>
        </a:p>
      </dgm:t>
    </dgm:pt>
    <dgm:pt modelId="{65BE0D85-4336-45BD-B588-EBBC4F60809A}">
      <dgm:prSet phldrT="[Text]" custT="1"/>
      <dgm:spPr>
        <a:gradFill flip="none" rotWithShape="0">
          <a:gsLst>
            <a:gs pos="0">
              <a:schemeClr val="accent6"/>
            </a:gs>
            <a:gs pos="50000">
              <a:schemeClr val="accent1">
                <a:shade val="67500"/>
                <a:satMod val="115000"/>
              </a:schemeClr>
            </a:gs>
            <a:gs pos="100000">
              <a:schemeClr val="accent6"/>
            </a:gs>
          </a:gsLst>
          <a:lin ang="0" scaled="1"/>
          <a:tileRect/>
        </a:gradFill>
      </dgm:spPr>
      <dgm:t>
        <a:bodyPr/>
        <a:lstStyle/>
        <a:p>
          <a:pPr algn="r"/>
          <a:r>
            <a:rPr lang="en-GB" sz="2400" b="1" dirty="0"/>
            <a:t>Flexible operation</a:t>
          </a:r>
        </a:p>
      </dgm:t>
    </dgm:pt>
    <dgm:pt modelId="{E2B03635-BA55-492A-B86B-BA474CA06DF7}" type="parTrans" cxnId="{06B5317F-3F99-4106-A502-A31D8BA6B647}">
      <dgm:prSet/>
      <dgm:spPr/>
      <dgm:t>
        <a:bodyPr/>
        <a:lstStyle/>
        <a:p>
          <a:endParaRPr lang="en-GB"/>
        </a:p>
      </dgm:t>
    </dgm:pt>
    <dgm:pt modelId="{F4E8E5BE-8986-4523-B5F8-B259C988BBAC}" type="sibTrans" cxnId="{06B5317F-3F99-4106-A502-A31D8BA6B647}">
      <dgm:prSet/>
      <dgm:spPr/>
      <dgm:t>
        <a:bodyPr/>
        <a:lstStyle/>
        <a:p>
          <a:endParaRPr lang="en-GB"/>
        </a:p>
      </dgm:t>
    </dgm:pt>
    <dgm:pt modelId="{1F5D68C1-22B5-4ADA-B24A-F8A137FC5839}" type="pres">
      <dgm:prSet presAssocID="{19C76C22-D8C3-4486-B0DA-ECA1C883608B}" presName="compositeShape" presStyleCnt="0">
        <dgm:presLayoutVars>
          <dgm:chMax val="7"/>
          <dgm:dir/>
          <dgm:resizeHandles val="exact"/>
        </dgm:presLayoutVars>
      </dgm:prSet>
      <dgm:spPr/>
    </dgm:pt>
    <dgm:pt modelId="{4B99820D-2EA4-4615-AC19-78B0CF81580E}" type="pres">
      <dgm:prSet presAssocID="{F01FF98B-BC00-4185-A34C-3625B50F0DB4}" presName="circ1" presStyleLbl="vennNode1" presStyleIdx="0" presStyleCnt="4" custScaleX="89537" custScaleY="65836" custLinFactNeighborY="11313"/>
      <dgm:spPr/>
    </dgm:pt>
    <dgm:pt modelId="{08F051A5-D89B-4713-8E22-B19164793F5E}" type="pres">
      <dgm:prSet presAssocID="{F01FF98B-BC00-4185-A34C-3625B50F0DB4}" presName="circ1Tx" presStyleLbl="revTx" presStyleIdx="0" presStyleCnt="0">
        <dgm:presLayoutVars>
          <dgm:chMax val="0"/>
          <dgm:chPref val="0"/>
          <dgm:bulletEnabled val="1"/>
        </dgm:presLayoutVars>
      </dgm:prSet>
      <dgm:spPr/>
    </dgm:pt>
    <dgm:pt modelId="{37C1A85D-E369-47D1-B914-CB53D5F16604}" type="pres">
      <dgm:prSet presAssocID="{65BE0D85-4336-45BD-B588-EBBC4F60809A}" presName="circ2" presStyleLbl="vennNode1" presStyleIdx="1" presStyleCnt="4" custScaleX="127722" custScaleY="64520"/>
      <dgm:spPr/>
    </dgm:pt>
    <dgm:pt modelId="{9F1BDEA3-FEF6-4181-A2AE-1BAE31786066}" type="pres">
      <dgm:prSet presAssocID="{65BE0D85-4336-45BD-B588-EBBC4F60809A}" presName="circ2Tx" presStyleLbl="revTx" presStyleIdx="0" presStyleCnt="0">
        <dgm:presLayoutVars>
          <dgm:chMax val="0"/>
          <dgm:chPref val="0"/>
          <dgm:bulletEnabled val="1"/>
        </dgm:presLayoutVars>
      </dgm:prSet>
      <dgm:spPr/>
    </dgm:pt>
    <dgm:pt modelId="{665DC8B2-C222-4EE6-8EB2-C7B4F644038D}" type="pres">
      <dgm:prSet presAssocID="{B34AD031-0358-4091-8773-D5DA16B5384A}" presName="circ3" presStyleLbl="vennNode1" presStyleIdx="2" presStyleCnt="4" custScaleX="89537" custScaleY="65836" custLinFactNeighborY="-11496"/>
      <dgm:spPr/>
    </dgm:pt>
    <dgm:pt modelId="{2EC27347-6B77-442F-85B3-2CFD27C6D755}" type="pres">
      <dgm:prSet presAssocID="{B34AD031-0358-4091-8773-D5DA16B5384A}" presName="circ3Tx" presStyleLbl="revTx" presStyleIdx="0" presStyleCnt="0">
        <dgm:presLayoutVars>
          <dgm:chMax val="0"/>
          <dgm:chPref val="0"/>
          <dgm:bulletEnabled val="1"/>
        </dgm:presLayoutVars>
      </dgm:prSet>
      <dgm:spPr/>
    </dgm:pt>
    <dgm:pt modelId="{9FA50CF4-1F96-4654-AC31-E2443AE60CCC}" type="pres">
      <dgm:prSet presAssocID="{F73756F5-2B4A-4238-931D-F17928B394A7}" presName="circ4" presStyleLbl="vennNode1" presStyleIdx="3" presStyleCnt="4" custScaleX="127722" custScaleY="64520"/>
      <dgm:spPr/>
    </dgm:pt>
    <dgm:pt modelId="{7F9F50F2-D398-493D-A030-3E31ABCA85EB}" type="pres">
      <dgm:prSet presAssocID="{F73756F5-2B4A-4238-931D-F17928B394A7}" presName="circ4Tx" presStyleLbl="revTx" presStyleIdx="0" presStyleCnt="0">
        <dgm:presLayoutVars>
          <dgm:chMax val="0"/>
          <dgm:chPref val="0"/>
          <dgm:bulletEnabled val="1"/>
        </dgm:presLayoutVars>
      </dgm:prSet>
      <dgm:spPr/>
    </dgm:pt>
  </dgm:ptLst>
  <dgm:cxnLst>
    <dgm:cxn modelId="{8BF2650C-6168-46A7-B597-ED7DD5D370EB}" type="presOf" srcId="{F73756F5-2B4A-4238-931D-F17928B394A7}" destId="{9FA50CF4-1F96-4654-AC31-E2443AE60CCC}" srcOrd="0" destOrd="0" presId="urn:microsoft.com/office/officeart/2005/8/layout/venn1"/>
    <dgm:cxn modelId="{50F4151F-3985-47CD-9B5C-B72A2768955A}" type="presOf" srcId="{B34AD031-0358-4091-8773-D5DA16B5384A}" destId="{665DC8B2-C222-4EE6-8EB2-C7B4F644038D}" srcOrd="0" destOrd="0" presId="urn:microsoft.com/office/officeart/2005/8/layout/venn1"/>
    <dgm:cxn modelId="{9B691724-B6B8-4F58-986A-2D79208D5C60}" srcId="{19C76C22-D8C3-4486-B0DA-ECA1C883608B}" destId="{F01FF98B-BC00-4185-A34C-3625B50F0DB4}" srcOrd="0" destOrd="0" parTransId="{FD3B5C50-FF50-485E-82C8-17EA85B4415A}" sibTransId="{2A4D5B84-87A5-49B4-90C0-0D08AD8FB146}"/>
    <dgm:cxn modelId="{A5B2B82C-5663-425C-BD8E-59E29AB103A4}" type="presOf" srcId="{B34AD031-0358-4091-8773-D5DA16B5384A}" destId="{2EC27347-6B77-442F-85B3-2CFD27C6D755}" srcOrd="1" destOrd="0" presId="urn:microsoft.com/office/officeart/2005/8/layout/venn1"/>
    <dgm:cxn modelId="{D7A79664-916B-4F05-BC84-557BCF8094C1}" srcId="{19C76C22-D8C3-4486-B0DA-ECA1C883608B}" destId="{B34AD031-0358-4091-8773-D5DA16B5384A}" srcOrd="2" destOrd="0" parTransId="{DD505908-D475-4FE7-B86A-8053C6B86B5C}" sibTransId="{954898E0-BEDB-43B6-B1B4-5ED14E87E331}"/>
    <dgm:cxn modelId="{5668C655-C172-42A4-B4A1-EE5D263E8430}" type="presOf" srcId="{F01FF98B-BC00-4185-A34C-3625B50F0DB4}" destId="{08F051A5-D89B-4713-8E22-B19164793F5E}" srcOrd="1" destOrd="0" presId="urn:microsoft.com/office/officeart/2005/8/layout/venn1"/>
    <dgm:cxn modelId="{06B5317F-3F99-4106-A502-A31D8BA6B647}" srcId="{19C76C22-D8C3-4486-B0DA-ECA1C883608B}" destId="{65BE0D85-4336-45BD-B588-EBBC4F60809A}" srcOrd="1" destOrd="0" parTransId="{E2B03635-BA55-492A-B86B-BA474CA06DF7}" sibTransId="{F4E8E5BE-8986-4523-B5F8-B259C988BBAC}"/>
    <dgm:cxn modelId="{FCA07482-61C9-433C-A8D8-FA169A575705}" type="presOf" srcId="{65BE0D85-4336-45BD-B588-EBBC4F60809A}" destId="{37C1A85D-E369-47D1-B914-CB53D5F16604}" srcOrd="0" destOrd="0" presId="urn:microsoft.com/office/officeart/2005/8/layout/venn1"/>
    <dgm:cxn modelId="{E543F48F-167B-490C-A3F9-F5EB57167F75}" srcId="{19C76C22-D8C3-4486-B0DA-ECA1C883608B}" destId="{F73756F5-2B4A-4238-931D-F17928B394A7}" srcOrd="3" destOrd="0" parTransId="{B829A6C1-FE49-47F2-A46F-B0E88DAB738D}" sibTransId="{1A268933-91CA-428D-87E1-F5BBE0FA49C1}"/>
    <dgm:cxn modelId="{E9ACF795-7978-401A-A3BB-54E758682925}" type="presOf" srcId="{F01FF98B-BC00-4185-A34C-3625B50F0DB4}" destId="{4B99820D-2EA4-4615-AC19-78B0CF81580E}" srcOrd="0" destOrd="0" presId="urn:microsoft.com/office/officeart/2005/8/layout/venn1"/>
    <dgm:cxn modelId="{FD15AEBA-78F8-47FD-B029-CC7A47F04D48}" type="presOf" srcId="{19C76C22-D8C3-4486-B0DA-ECA1C883608B}" destId="{1F5D68C1-22B5-4ADA-B24A-F8A137FC5839}" srcOrd="0" destOrd="0" presId="urn:microsoft.com/office/officeart/2005/8/layout/venn1"/>
    <dgm:cxn modelId="{4DB085C8-ED1D-46E2-A74E-11A59AEAE62D}" type="presOf" srcId="{65BE0D85-4336-45BD-B588-EBBC4F60809A}" destId="{9F1BDEA3-FEF6-4181-A2AE-1BAE31786066}" srcOrd="1" destOrd="0" presId="urn:microsoft.com/office/officeart/2005/8/layout/venn1"/>
    <dgm:cxn modelId="{900D1AED-E5B2-40B5-86EF-EC70C64B8AF5}" type="presOf" srcId="{F73756F5-2B4A-4238-931D-F17928B394A7}" destId="{7F9F50F2-D398-493D-A030-3E31ABCA85EB}" srcOrd="1" destOrd="0" presId="urn:microsoft.com/office/officeart/2005/8/layout/venn1"/>
    <dgm:cxn modelId="{91BA440F-605C-4F8C-A09F-AAFC28A4DC4F}" type="presParOf" srcId="{1F5D68C1-22B5-4ADA-B24A-F8A137FC5839}" destId="{4B99820D-2EA4-4615-AC19-78B0CF81580E}" srcOrd="0" destOrd="0" presId="urn:microsoft.com/office/officeart/2005/8/layout/venn1"/>
    <dgm:cxn modelId="{73483843-9EE8-45E9-AA27-5FBD54D827A5}" type="presParOf" srcId="{1F5D68C1-22B5-4ADA-B24A-F8A137FC5839}" destId="{08F051A5-D89B-4713-8E22-B19164793F5E}" srcOrd="1" destOrd="0" presId="urn:microsoft.com/office/officeart/2005/8/layout/venn1"/>
    <dgm:cxn modelId="{BA4220AA-B7BD-43FA-AF8C-96DEEACD58DE}" type="presParOf" srcId="{1F5D68C1-22B5-4ADA-B24A-F8A137FC5839}" destId="{37C1A85D-E369-47D1-B914-CB53D5F16604}" srcOrd="2" destOrd="0" presId="urn:microsoft.com/office/officeart/2005/8/layout/venn1"/>
    <dgm:cxn modelId="{3687BF02-5F5E-476E-89C4-7C6A93D0D5B6}" type="presParOf" srcId="{1F5D68C1-22B5-4ADA-B24A-F8A137FC5839}" destId="{9F1BDEA3-FEF6-4181-A2AE-1BAE31786066}" srcOrd="3" destOrd="0" presId="urn:microsoft.com/office/officeart/2005/8/layout/venn1"/>
    <dgm:cxn modelId="{D6DFD6CD-263A-41CC-8A70-26C7FC0A5024}" type="presParOf" srcId="{1F5D68C1-22B5-4ADA-B24A-F8A137FC5839}" destId="{665DC8B2-C222-4EE6-8EB2-C7B4F644038D}" srcOrd="4" destOrd="0" presId="urn:microsoft.com/office/officeart/2005/8/layout/venn1"/>
    <dgm:cxn modelId="{EACE7DFB-C735-41B0-97BE-53E03B8453BF}" type="presParOf" srcId="{1F5D68C1-22B5-4ADA-B24A-F8A137FC5839}" destId="{2EC27347-6B77-442F-85B3-2CFD27C6D755}" srcOrd="5" destOrd="0" presId="urn:microsoft.com/office/officeart/2005/8/layout/venn1"/>
    <dgm:cxn modelId="{C810DF15-DEEB-423B-8063-8874D8D500E6}" type="presParOf" srcId="{1F5D68C1-22B5-4ADA-B24A-F8A137FC5839}" destId="{9FA50CF4-1F96-4654-AC31-E2443AE60CCC}" srcOrd="6" destOrd="0" presId="urn:microsoft.com/office/officeart/2005/8/layout/venn1"/>
    <dgm:cxn modelId="{2D246D1D-2A54-416A-B0C8-736A03F49E66}" type="presParOf" srcId="{1F5D68C1-22B5-4ADA-B24A-F8A137FC5839}" destId="{7F9F50F2-D398-493D-A030-3E31ABCA85EB}"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9820D-2EA4-4615-AC19-78B0CF81580E}">
      <dsp:nvSpPr>
        <dsp:cNvPr id="0" name=""/>
        <dsp:cNvSpPr/>
      </dsp:nvSpPr>
      <dsp:spPr>
        <a:xfrm>
          <a:off x="1792254" y="828913"/>
          <a:ext cx="2447991" cy="1799993"/>
        </a:xfrm>
        <a:prstGeom prst="ellipse">
          <a:avLst/>
        </a:prstGeom>
        <a:solidFill>
          <a:srgbClr val="A5A5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b="1" kern="1200" dirty="0"/>
            <a:t>Advanced Manufacturing</a:t>
          </a:r>
        </a:p>
      </dsp:txBody>
      <dsp:txXfrm>
        <a:off x="2074714" y="1071219"/>
        <a:ext cx="1883070" cy="571151"/>
      </dsp:txXfrm>
    </dsp:sp>
    <dsp:sp modelId="{37C1A85D-E369-47D1-B914-CB53D5F16604}">
      <dsp:nvSpPr>
        <dsp:cNvPr id="0" name=""/>
        <dsp:cNvSpPr/>
      </dsp:nvSpPr>
      <dsp:spPr>
        <a:xfrm>
          <a:off x="2479548" y="1746893"/>
          <a:ext cx="3491991" cy="1764012"/>
        </a:xfrm>
        <a:prstGeom prst="ellipse">
          <a:avLst/>
        </a:prstGeom>
        <a:gradFill flip="none" rotWithShape="0">
          <a:gsLst>
            <a:gs pos="0">
              <a:schemeClr val="accent6"/>
            </a:gs>
            <a:gs pos="50000">
              <a:schemeClr val="accent1">
                <a:shade val="67500"/>
                <a:satMod val="115000"/>
              </a:schemeClr>
            </a:gs>
            <a:gs pos="100000">
              <a:schemeClr val="accent6"/>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066800">
            <a:lnSpc>
              <a:spcPct val="90000"/>
            </a:lnSpc>
            <a:spcBef>
              <a:spcPct val="0"/>
            </a:spcBef>
            <a:spcAft>
              <a:spcPct val="35000"/>
            </a:spcAft>
            <a:buNone/>
          </a:pPr>
          <a:r>
            <a:rPr lang="en-GB" sz="2400" b="1" kern="1200" dirty="0"/>
            <a:t>Flexible operation</a:t>
          </a:r>
        </a:p>
      </dsp:txBody>
      <dsp:txXfrm>
        <a:off x="4359851" y="1950433"/>
        <a:ext cx="1343073" cy="1356933"/>
      </dsp:txXfrm>
    </dsp:sp>
    <dsp:sp modelId="{665DC8B2-C222-4EE6-8EB2-C7B4F644038D}">
      <dsp:nvSpPr>
        <dsp:cNvPr id="0" name=""/>
        <dsp:cNvSpPr/>
      </dsp:nvSpPr>
      <dsp:spPr>
        <a:xfrm>
          <a:off x="1792254" y="2623890"/>
          <a:ext cx="2447991" cy="1799993"/>
        </a:xfrm>
        <a:prstGeom prst="ellipse">
          <a:avLst/>
        </a:prstGeom>
        <a:solidFill>
          <a:srgbClr val="00206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b="1" kern="1200" dirty="0"/>
            <a:t>Long Term Operation</a:t>
          </a:r>
        </a:p>
      </dsp:txBody>
      <dsp:txXfrm>
        <a:off x="2074714" y="3610425"/>
        <a:ext cx="1883070" cy="571151"/>
      </dsp:txXfrm>
    </dsp:sp>
    <dsp:sp modelId="{9FA50CF4-1F96-4654-AC31-E2443AE60CCC}">
      <dsp:nvSpPr>
        <dsp:cNvPr id="0" name=""/>
        <dsp:cNvSpPr/>
      </dsp:nvSpPr>
      <dsp:spPr>
        <a:xfrm>
          <a:off x="60960" y="1746893"/>
          <a:ext cx="3491991" cy="1764012"/>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b="1" kern="1200" dirty="0"/>
            <a:t>Innovative Materials for SMRs</a:t>
          </a:r>
          <a:endParaRPr lang="en-GB" sz="2400" kern="1200" dirty="0"/>
        </a:p>
      </dsp:txBody>
      <dsp:txXfrm>
        <a:off x="329575" y="1950433"/>
        <a:ext cx="1343073" cy="135693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A07228-C987-43BD-A2EB-24B3B1E1732D}" type="datetimeFigureOut">
              <a:rPr lang="en-GB" smtClean="0"/>
              <a:t>04/10/2024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0D63C0-20BA-4074-8135-19D5A43B43FB}" type="slidenum">
              <a:rPr lang="en-GB" smtClean="0"/>
              <a:t>‹#›</a:t>
            </a:fld>
            <a:endParaRPr lang="en-GB"/>
          </a:p>
        </p:txBody>
      </p:sp>
    </p:spTree>
    <p:extLst>
      <p:ext uri="{BB962C8B-B14F-4D97-AF65-F5344CB8AC3E}">
        <p14:creationId xmlns:p14="http://schemas.microsoft.com/office/powerpoint/2010/main" val="1394516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HFR has operated since 1961 with 9 ‘cycles’ per year.</a:t>
            </a:r>
          </a:p>
          <a:p>
            <a:endParaRPr lang="en-GB" dirty="0"/>
          </a:p>
        </p:txBody>
      </p:sp>
      <p:sp>
        <p:nvSpPr>
          <p:cNvPr id="4" name="Slide Number Placeholder 3"/>
          <p:cNvSpPr>
            <a:spLocks noGrp="1"/>
          </p:cNvSpPr>
          <p:nvPr>
            <p:ph type="sldNum" sz="quarter" idx="5"/>
          </p:nvPr>
        </p:nvSpPr>
        <p:spPr/>
        <p:txBody>
          <a:bodyPr/>
          <a:lstStyle/>
          <a:p>
            <a:fld id="{B70D63C0-20BA-4074-8135-19D5A43B43FB}" type="slidenum">
              <a:rPr lang="en-GB" smtClean="0"/>
              <a:t>5</a:t>
            </a:fld>
            <a:endParaRPr lang="en-GB"/>
          </a:p>
        </p:txBody>
      </p:sp>
    </p:spTree>
    <p:extLst>
      <p:ext uri="{BB962C8B-B14F-4D97-AF65-F5344CB8AC3E}">
        <p14:creationId xmlns:p14="http://schemas.microsoft.com/office/powerpoint/2010/main" val="3145544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High flux in combination with instrumentation allows (accelerated) testing of materials and fuels under controlled conditions</a:t>
            </a:r>
          </a:p>
          <a:p>
            <a:r>
              <a:rPr lang="en-GB" dirty="0"/>
              <a:t>Annual DPA can reach up to 8 dpa per year for materials in a high-flux in-core position, with linear heating rates of up to 700 W/cm also possible.</a:t>
            </a:r>
          </a:p>
          <a:p>
            <a:endParaRPr lang="en-GB" dirty="0"/>
          </a:p>
          <a:p>
            <a:endParaRPr lang="en-GB" dirty="0"/>
          </a:p>
        </p:txBody>
      </p:sp>
      <p:sp>
        <p:nvSpPr>
          <p:cNvPr id="4" name="Slide Number Placeholder 3"/>
          <p:cNvSpPr>
            <a:spLocks noGrp="1"/>
          </p:cNvSpPr>
          <p:nvPr>
            <p:ph type="sldNum" sz="quarter" idx="5"/>
          </p:nvPr>
        </p:nvSpPr>
        <p:spPr/>
        <p:txBody>
          <a:bodyPr/>
          <a:lstStyle/>
          <a:p>
            <a:fld id="{B70D63C0-20BA-4074-8135-19D5A43B43FB}" type="slidenum">
              <a:rPr lang="en-GB" smtClean="0"/>
              <a:t>6</a:t>
            </a:fld>
            <a:endParaRPr lang="en-GB"/>
          </a:p>
        </p:txBody>
      </p:sp>
    </p:spTree>
    <p:extLst>
      <p:ext uri="{BB962C8B-B14F-4D97-AF65-F5344CB8AC3E}">
        <p14:creationId xmlns:p14="http://schemas.microsoft.com/office/powerpoint/2010/main" val="2995775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0D63C0-20BA-4074-8135-19D5A43B43FB}" type="slidenum">
              <a:rPr lang="en-GB" smtClean="0"/>
              <a:t>7</a:t>
            </a:fld>
            <a:endParaRPr lang="en-GB"/>
          </a:p>
        </p:txBody>
      </p:sp>
    </p:spTree>
    <p:extLst>
      <p:ext uri="{BB962C8B-B14F-4D97-AF65-F5344CB8AC3E}">
        <p14:creationId xmlns:p14="http://schemas.microsoft.com/office/powerpoint/2010/main" val="2088411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LYRA operated between 1997 and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Irradiation temperatures ranged from 200°C to 400°C, through the inclusion of heaters within the facility.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key research facility of the Ageing Materials European Strategy (AMES) Network</a:t>
            </a:r>
          </a:p>
          <a:p>
            <a:endParaRPr lang="en-GB" dirty="0"/>
          </a:p>
        </p:txBody>
      </p:sp>
      <p:sp>
        <p:nvSpPr>
          <p:cNvPr id="4" name="Slide Number Placeholder 3"/>
          <p:cNvSpPr>
            <a:spLocks noGrp="1"/>
          </p:cNvSpPr>
          <p:nvPr>
            <p:ph type="sldNum" sz="quarter" idx="5"/>
          </p:nvPr>
        </p:nvSpPr>
        <p:spPr/>
        <p:txBody>
          <a:bodyPr/>
          <a:lstStyle/>
          <a:p>
            <a:fld id="{B70D63C0-20BA-4074-8135-19D5A43B43FB}" type="slidenum">
              <a:rPr lang="en-GB" smtClean="0"/>
              <a:t>8</a:t>
            </a:fld>
            <a:endParaRPr lang="en-GB"/>
          </a:p>
        </p:txBody>
      </p:sp>
    </p:spTree>
    <p:extLst>
      <p:ext uri="{BB962C8B-B14F-4D97-AF65-F5344CB8AC3E}">
        <p14:creationId xmlns:p14="http://schemas.microsoft.com/office/powerpoint/2010/main" val="2322863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Development, screening and irradiation testing of new materials for SMR. Both innovative materials given the demands they may face, as well as more traditional materials that may face additional challenges due to proximity of structural materials like RPV to the core.</a:t>
            </a:r>
          </a:p>
          <a:p>
            <a:pPr marL="171450" indent="-171450">
              <a:buFont typeface="Arial" panose="020B0604020202020204" pitchFamily="34" charset="0"/>
              <a:buChar char="•"/>
            </a:pPr>
            <a:r>
              <a:rPr lang="en-GB" dirty="0"/>
              <a:t>Outside nuclear, alternative manufacturing methods have reduced the time, cost and wastage associated with fabrication of complex components</a:t>
            </a:r>
          </a:p>
        </p:txBody>
      </p:sp>
      <p:sp>
        <p:nvSpPr>
          <p:cNvPr id="4" name="Slide Number Placeholder 3"/>
          <p:cNvSpPr>
            <a:spLocks noGrp="1"/>
          </p:cNvSpPr>
          <p:nvPr>
            <p:ph type="sldNum" sz="quarter" idx="5"/>
          </p:nvPr>
        </p:nvSpPr>
        <p:spPr/>
        <p:txBody>
          <a:bodyPr/>
          <a:lstStyle/>
          <a:p>
            <a:fld id="{B70D63C0-20BA-4074-8135-19D5A43B43FB}" type="slidenum">
              <a:rPr lang="en-GB" smtClean="0"/>
              <a:t>9</a:t>
            </a:fld>
            <a:endParaRPr lang="en-GB"/>
          </a:p>
        </p:txBody>
      </p:sp>
    </p:spTree>
    <p:extLst>
      <p:ext uri="{BB962C8B-B14F-4D97-AF65-F5344CB8AC3E}">
        <p14:creationId xmlns:p14="http://schemas.microsoft.com/office/powerpoint/2010/main" val="1876852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0D63C0-20BA-4074-8135-19D5A43B43FB}" type="slidenum">
              <a:rPr lang="en-GB" smtClean="0"/>
              <a:t>12</a:t>
            </a:fld>
            <a:endParaRPr lang="en-GB"/>
          </a:p>
        </p:txBody>
      </p:sp>
    </p:spTree>
    <p:extLst>
      <p:ext uri="{BB962C8B-B14F-4D97-AF65-F5344CB8AC3E}">
        <p14:creationId xmlns:p14="http://schemas.microsoft.com/office/powerpoint/2010/main" val="2672064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582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AD5E-3EC1-4A47-8C25-533B04904E1C}"/>
              </a:ext>
            </a:extLst>
          </p:cNvPr>
          <p:cNvSpPr>
            <a:spLocks noGrp="1"/>
          </p:cNvSpPr>
          <p:nvPr>
            <p:ph type="ctrTitle"/>
          </p:nvPr>
        </p:nvSpPr>
        <p:spPr>
          <a:xfrm>
            <a:off x="1524000" y="1600199"/>
            <a:ext cx="9144000" cy="1909763"/>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A40247C-7333-4888-973E-73963E4B986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A60759FE-B453-423D-8A3E-DBE4C176F25D}"/>
              </a:ext>
            </a:extLst>
          </p:cNvPr>
          <p:cNvSpPr>
            <a:spLocks noGrp="1"/>
          </p:cNvSpPr>
          <p:nvPr>
            <p:ph type="dt" sz="half" idx="10"/>
          </p:nvPr>
        </p:nvSpPr>
        <p:spPr/>
        <p:txBody>
          <a:bodyPr/>
          <a:lstStyle/>
          <a:p>
            <a:fld id="{D2500521-38F5-47E8-A68C-45F41C6028C1}" type="datetimeFigureOut">
              <a:rPr lang="en-GB" smtClean="0"/>
              <a:t>04/10/2024</a:t>
            </a:fld>
            <a:endParaRPr lang="en-GB"/>
          </a:p>
        </p:txBody>
      </p:sp>
      <p:sp>
        <p:nvSpPr>
          <p:cNvPr id="5" name="Footer Placeholder 4">
            <a:extLst>
              <a:ext uri="{FF2B5EF4-FFF2-40B4-BE49-F238E27FC236}">
                <a16:creationId xmlns:a16="http://schemas.microsoft.com/office/drawing/2014/main" id="{0C4E082A-8926-41AB-A442-E74D00F4F261}"/>
              </a:ext>
            </a:extLst>
          </p:cNvPr>
          <p:cNvSpPr>
            <a:spLocks noGrp="1"/>
          </p:cNvSpPr>
          <p:nvPr>
            <p:ph type="ftr" sz="quarter" idx="11"/>
          </p:nvPr>
        </p:nvSpPr>
        <p:spPr/>
        <p:txBody>
          <a:bodyPr/>
          <a:lstStyle/>
          <a:p>
            <a:r>
              <a:rPr lang="en-US" dirty="0"/>
              <a:t>DESIGN OF MIDI FOR THE HFR</a:t>
            </a:r>
          </a:p>
        </p:txBody>
      </p:sp>
      <p:sp>
        <p:nvSpPr>
          <p:cNvPr id="6" name="Slide Number Placeholder 5">
            <a:extLst>
              <a:ext uri="{FF2B5EF4-FFF2-40B4-BE49-F238E27FC236}">
                <a16:creationId xmlns:a16="http://schemas.microsoft.com/office/drawing/2014/main" id="{8DE48BDA-51CA-4CEA-A280-C6361F5F3DA2}"/>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3728919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D1B8BB-2B32-4C3B-AE7E-001194DFDD96}"/>
              </a:ext>
            </a:extLst>
          </p:cNvPr>
          <p:cNvSpPr>
            <a:spLocks noGrp="1"/>
          </p:cNvSpPr>
          <p:nvPr>
            <p:ph idx="1"/>
          </p:nvPr>
        </p:nvSpPr>
        <p:spPr>
          <a:xfrm>
            <a:off x="838200" y="1591056"/>
            <a:ext cx="10515600" cy="45859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BC4D69A-33C5-486D-BF72-5D6613E0B49A}"/>
              </a:ext>
            </a:extLst>
          </p:cNvPr>
          <p:cNvSpPr>
            <a:spLocks noGrp="1"/>
          </p:cNvSpPr>
          <p:nvPr>
            <p:ph type="dt" sz="half" idx="10"/>
          </p:nvPr>
        </p:nvSpPr>
        <p:spPr/>
        <p:txBody>
          <a:bodyPr/>
          <a:lstStyle/>
          <a:p>
            <a:fld id="{D2500521-38F5-47E8-A68C-45F41C6028C1}" type="datetimeFigureOut">
              <a:rPr lang="en-GB" smtClean="0"/>
              <a:t>04/10/2024</a:t>
            </a:fld>
            <a:endParaRPr lang="en-GB"/>
          </a:p>
        </p:txBody>
      </p:sp>
      <p:sp>
        <p:nvSpPr>
          <p:cNvPr id="5" name="Footer Placeholder 4">
            <a:extLst>
              <a:ext uri="{FF2B5EF4-FFF2-40B4-BE49-F238E27FC236}">
                <a16:creationId xmlns:a16="http://schemas.microsoft.com/office/drawing/2014/main" id="{AF586119-F657-4B77-BC2B-1F51CFBB3F70}"/>
              </a:ext>
            </a:extLst>
          </p:cNvPr>
          <p:cNvSpPr>
            <a:spLocks noGrp="1"/>
          </p:cNvSpPr>
          <p:nvPr>
            <p:ph type="ftr" sz="quarter" idx="11"/>
          </p:nvPr>
        </p:nvSpPr>
        <p:spPr/>
        <p:txBody>
          <a:bodyPr/>
          <a:lstStyle/>
          <a:p>
            <a:r>
              <a:rPr lang="en-US" dirty="0"/>
              <a:t>DESIGN OF MIDI FOR THE HFR</a:t>
            </a:r>
          </a:p>
        </p:txBody>
      </p:sp>
      <p:sp>
        <p:nvSpPr>
          <p:cNvPr id="6" name="Slide Number Placeholder 5">
            <a:extLst>
              <a:ext uri="{FF2B5EF4-FFF2-40B4-BE49-F238E27FC236}">
                <a16:creationId xmlns:a16="http://schemas.microsoft.com/office/drawing/2014/main" id="{AF883F7A-9B91-4CA6-8A2A-C74D3EE00D97}"/>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2853863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71DE-9ADE-4FDA-914B-50ADFEFD7603}"/>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FA6AFF7-5422-464D-9640-A343B2C65E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10A1CEB-4E9D-40A0-9676-277BC606AC30}"/>
              </a:ext>
            </a:extLst>
          </p:cNvPr>
          <p:cNvSpPr>
            <a:spLocks noGrp="1"/>
          </p:cNvSpPr>
          <p:nvPr>
            <p:ph type="dt" sz="half" idx="10"/>
          </p:nvPr>
        </p:nvSpPr>
        <p:spPr/>
        <p:txBody>
          <a:bodyPr/>
          <a:lstStyle/>
          <a:p>
            <a:fld id="{D2500521-38F5-47E8-A68C-45F41C6028C1}" type="datetimeFigureOut">
              <a:rPr lang="en-GB" smtClean="0"/>
              <a:t>04/10/2024</a:t>
            </a:fld>
            <a:endParaRPr lang="en-GB"/>
          </a:p>
        </p:txBody>
      </p:sp>
      <p:sp>
        <p:nvSpPr>
          <p:cNvPr id="5" name="Footer Placeholder 4">
            <a:extLst>
              <a:ext uri="{FF2B5EF4-FFF2-40B4-BE49-F238E27FC236}">
                <a16:creationId xmlns:a16="http://schemas.microsoft.com/office/drawing/2014/main" id="{109E6A1F-11CE-4450-9164-57F6EFD42B22}"/>
              </a:ext>
            </a:extLst>
          </p:cNvPr>
          <p:cNvSpPr>
            <a:spLocks noGrp="1"/>
          </p:cNvSpPr>
          <p:nvPr>
            <p:ph type="ftr" sz="quarter" idx="11"/>
          </p:nvPr>
        </p:nvSpPr>
        <p:spPr/>
        <p:txBody>
          <a:bodyPr/>
          <a:lstStyle/>
          <a:p>
            <a:r>
              <a:rPr lang="en-US" dirty="0"/>
              <a:t>DESIGN OF MIDI FOR THE HFR</a:t>
            </a:r>
          </a:p>
        </p:txBody>
      </p:sp>
      <p:sp>
        <p:nvSpPr>
          <p:cNvPr id="6" name="Slide Number Placeholder 5">
            <a:extLst>
              <a:ext uri="{FF2B5EF4-FFF2-40B4-BE49-F238E27FC236}">
                <a16:creationId xmlns:a16="http://schemas.microsoft.com/office/drawing/2014/main" id="{F14D11E9-3210-4333-BE6C-2CC3AF9B79F1}"/>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2803220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E6AC1B-8870-45FB-996F-B7052614FC39}"/>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1F6B249-818E-40C2-894A-72424F477DFC}"/>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D4BD5D8C-512C-42CB-AF28-79A4CF2D6E3C}"/>
              </a:ext>
            </a:extLst>
          </p:cNvPr>
          <p:cNvSpPr>
            <a:spLocks noGrp="1"/>
          </p:cNvSpPr>
          <p:nvPr>
            <p:ph type="dt" sz="half" idx="10"/>
          </p:nvPr>
        </p:nvSpPr>
        <p:spPr/>
        <p:txBody>
          <a:bodyPr/>
          <a:lstStyle/>
          <a:p>
            <a:fld id="{D2500521-38F5-47E8-A68C-45F41C6028C1}" type="datetimeFigureOut">
              <a:rPr lang="en-GB" smtClean="0"/>
              <a:t>04/10/2024</a:t>
            </a:fld>
            <a:endParaRPr lang="en-GB"/>
          </a:p>
        </p:txBody>
      </p:sp>
      <p:sp>
        <p:nvSpPr>
          <p:cNvPr id="6" name="Footer Placeholder 5">
            <a:extLst>
              <a:ext uri="{FF2B5EF4-FFF2-40B4-BE49-F238E27FC236}">
                <a16:creationId xmlns:a16="http://schemas.microsoft.com/office/drawing/2014/main" id="{EC96C41C-9F54-4018-B6ED-D71C059E2E05}"/>
              </a:ext>
            </a:extLst>
          </p:cNvPr>
          <p:cNvSpPr>
            <a:spLocks noGrp="1"/>
          </p:cNvSpPr>
          <p:nvPr>
            <p:ph type="ftr" sz="quarter" idx="11"/>
          </p:nvPr>
        </p:nvSpPr>
        <p:spPr/>
        <p:txBody>
          <a:bodyPr/>
          <a:lstStyle/>
          <a:p>
            <a:r>
              <a:rPr lang="en-US" dirty="0"/>
              <a:t>DESIGN OF MIDI FOR THE HFR</a:t>
            </a:r>
          </a:p>
        </p:txBody>
      </p:sp>
      <p:sp>
        <p:nvSpPr>
          <p:cNvPr id="7" name="Slide Number Placeholder 6">
            <a:extLst>
              <a:ext uri="{FF2B5EF4-FFF2-40B4-BE49-F238E27FC236}">
                <a16:creationId xmlns:a16="http://schemas.microsoft.com/office/drawing/2014/main" id="{930CABD5-560E-442B-B16E-885272B0DAE7}"/>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3019105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7BCFA9-8C0B-4953-A523-605D10509E67}"/>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D17BEC5-4045-45D8-9042-38CAAB45A2B4}"/>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075B778C-F4A7-4281-B1E3-535B244FB938}"/>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6D156FA-5233-43BF-9D0C-0684E87C46FF}"/>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B5357067-4C60-4A3C-8D0C-E6ECBBF6A0D4}"/>
              </a:ext>
            </a:extLst>
          </p:cNvPr>
          <p:cNvSpPr>
            <a:spLocks noGrp="1"/>
          </p:cNvSpPr>
          <p:nvPr>
            <p:ph type="dt" sz="half" idx="10"/>
          </p:nvPr>
        </p:nvSpPr>
        <p:spPr/>
        <p:txBody>
          <a:bodyPr/>
          <a:lstStyle/>
          <a:p>
            <a:fld id="{D2500521-38F5-47E8-A68C-45F41C6028C1}" type="datetimeFigureOut">
              <a:rPr lang="en-GB" smtClean="0"/>
              <a:t>04/10/2024</a:t>
            </a:fld>
            <a:endParaRPr lang="en-GB" dirty="0"/>
          </a:p>
        </p:txBody>
      </p:sp>
      <p:sp>
        <p:nvSpPr>
          <p:cNvPr id="8" name="Footer Placeholder 7">
            <a:extLst>
              <a:ext uri="{FF2B5EF4-FFF2-40B4-BE49-F238E27FC236}">
                <a16:creationId xmlns:a16="http://schemas.microsoft.com/office/drawing/2014/main" id="{0EE961C6-2BC2-4800-993C-24C4F6EF3B7F}"/>
              </a:ext>
            </a:extLst>
          </p:cNvPr>
          <p:cNvSpPr>
            <a:spLocks noGrp="1"/>
          </p:cNvSpPr>
          <p:nvPr>
            <p:ph type="ftr" sz="quarter" idx="11"/>
          </p:nvPr>
        </p:nvSpPr>
        <p:spPr/>
        <p:txBody>
          <a:bodyPr/>
          <a:lstStyle/>
          <a:p>
            <a:r>
              <a:rPr lang="en-US" dirty="0"/>
              <a:t>DESIGN OF MIDI FOR THE HFR</a:t>
            </a:r>
          </a:p>
        </p:txBody>
      </p:sp>
      <p:sp>
        <p:nvSpPr>
          <p:cNvPr id="9" name="Slide Number Placeholder 8">
            <a:extLst>
              <a:ext uri="{FF2B5EF4-FFF2-40B4-BE49-F238E27FC236}">
                <a16:creationId xmlns:a16="http://schemas.microsoft.com/office/drawing/2014/main" id="{27BD1F74-C816-4B43-8762-C03471C35E00}"/>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4077621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21ACB48-2042-FE5B-C61F-31E74A28AB2C}"/>
              </a:ext>
            </a:extLst>
          </p:cNvPr>
          <p:cNvSpPr>
            <a:spLocks noGrp="1"/>
          </p:cNvSpPr>
          <p:nvPr>
            <p:ph type="dt" sz="half" idx="10"/>
          </p:nvPr>
        </p:nvSpPr>
        <p:spPr>
          <a:xfrm>
            <a:off x="838200" y="6356350"/>
            <a:ext cx="2743200" cy="365125"/>
          </a:xfrm>
        </p:spPr>
        <p:txBody>
          <a:bodyPr/>
          <a:lstStyle/>
          <a:p>
            <a:fld id="{D2500521-38F5-47E8-A68C-45F41C6028C1}" type="datetimeFigureOut">
              <a:rPr lang="en-GB" smtClean="0"/>
              <a:t>04/10/2024</a:t>
            </a:fld>
            <a:endParaRPr lang="en-GB"/>
          </a:p>
        </p:txBody>
      </p:sp>
      <p:sp>
        <p:nvSpPr>
          <p:cNvPr id="3" name="Footer Placeholder 4">
            <a:extLst>
              <a:ext uri="{FF2B5EF4-FFF2-40B4-BE49-F238E27FC236}">
                <a16:creationId xmlns:a16="http://schemas.microsoft.com/office/drawing/2014/main" id="{6308B83A-7F29-C832-F8D7-186FB6D2C4CD}"/>
              </a:ext>
            </a:extLst>
          </p:cNvPr>
          <p:cNvSpPr>
            <a:spLocks noGrp="1"/>
          </p:cNvSpPr>
          <p:nvPr>
            <p:ph type="ftr" sz="quarter" idx="11"/>
          </p:nvPr>
        </p:nvSpPr>
        <p:spPr>
          <a:xfrm>
            <a:off x="4038600" y="6356350"/>
            <a:ext cx="4114800" cy="365125"/>
          </a:xfrm>
        </p:spPr>
        <p:txBody>
          <a:bodyPr/>
          <a:lstStyle/>
          <a:p>
            <a:r>
              <a:rPr lang="en-US" dirty="0"/>
              <a:t>DESIGN OF MIDI FOR THE HFR</a:t>
            </a:r>
          </a:p>
        </p:txBody>
      </p:sp>
      <p:sp>
        <p:nvSpPr>
          <p:cNvPr id="4" name="Slide Number Placeholder 5">
            <a:extLst>
              <a:ext uri="{FF2B5EF4-FFF2-40B4-BE49-F238E27FC236}">
                <a16:creationId xmlns:a16="http://schemas.microsoft.com/office/drawing/2014/main" id="{AC0F8DC0-427C-B0D5-FC79-D4E6431D0DD3}"/>
              </a:ext>
            </a:extLst>
          </p:cNvPr>
          <p:cNvSpPr>
            <a:spLocks noGrp="1"/>
          </p:cNvSpPr>
          <p:nvPr>
            <p:ph type="sldNum" sz="quarter" idx="12"/>
          </p:nvPr>
        </p:nvSpPr>
        <p:spPr>
          <a:xfrm>
            <a:off x="8610600" y="6356350"/>
            <a:ext cx="2743200" cy="365125"/>
          </a:xfrm>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4037257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EBE28C-D55D-458D-A65A-6A7DEF3D6060}"/>
              </a:ext>
            </a:extLst>
          </p:cNvPr>
          <p:cNvSpPr>
            <a:spLocks noGrp="1"/>
          </p:cNvSpPr>
          <p:nvPr>
            <p:ph type="dt" sz="half" idx="10"/>
          </p:nvPr>
        </p:nvSpPr>
        <p:spPr/>
        <p:txBody>
          <a:bodyPr/>
          <a:lstStyle/>
          <a:p>
            <a:fld id="{D2500521-38F5-47E8-A68C-45F41C6028C1}" type="datetimeFigureOut">
              <a:rPr lang="en-GB" smtClean="0"/>
              <a:t>04/10/2024</a:t>
            </a:fld>
            <a:endParaRPr lang="en-GB"/>
          </a:p>
        </p:txBody>
      </p:sp>
      <p:sp>
        <p:nvSpPr>
          <p:cNvPr id="3" name="Footer Placeholder 2">
            <a:extLst>
              <a:ext uri="{FF2B5EF4-FFF2-40B4-BE49-F238E27FC236}">
                <a16:creationId xmlns:a16="http://schemas.microsoft.com/office/drawing/2014/main" id="{325F28E1-7A4D-47A1-B72D-4744884C38BD}"/>
              </a:ext>
            </a:extLst>
          </p:cNvPr>
          <p:cNvSpPr>
            <a:spLocks noGrp="1"/>
          </p:cNvSpPr>
          <p:nvPr>
            <p:ph type="ftr" sz="quarter" idx="11"/>
          </p:nvPr>
        </p:nvSpPr>
        <p:spPr/>
        <p:txBody>
          <a:bodyPr/>
          <a:lstStyle/>
          <a:p>
            <a:r>
              <a:rPr lang="en-US" dirty="0"/>
              <a:t>DESIGN OF MIDI FOR THE HFR</a:t>
            </a:r>
          </a:p>
        </p:txBody>
      </p:sp>
      <p:sp>
        <p:nvSpPr>
          <p:cNvPr id="4" name="Slide Number Placeholder 3">
            <a:extLst>
              <a:ext uri="{FF2B5EF4-FFF2-40B4-BE49-F238E27FC236}">
                <a16:creationId xmlns:a16="http://schemas.microsoft.com/office/drawing/2014/main" id="{6479372E-DC35-4589-A5D0-F116D3B6C37B}"/>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3157178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AD5E-3EC1-4A47-8C25-533B04904E1C}"/>
              </a:ext>
            </a:extLst>
          </p:cNvPr>
          <p:cNvSpPr>
            <a:spLocks noGrp="1"/>
          </p:cNvSpPr>
          <p:nvPr>
            <p:ph type="ctrTitle"/>
          </p:nvPr>
        </p:nvSpPr>
        <p:spPr>
          <a:xfrm>
            <a:off x="1524000" y="1122363"/>
            <a:ext cx="9144000" cy="2387600"/>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A40247C-7333-4888-973E-73963E4B986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A60759FE-B453-423D-8A3E-DBE4C176F25D}"/>
              </a:ext>
            </a:extLst>
          </p:cNvPr>
          <p:cNvSpPr>
            <a:spLocks noGrp="1"/>
          </p:cNvSpPr>
          <p:nvPr>
            <p:ph type="dt" sz="half" idx="10"/>
          </p:nvPr>
        </p:nvSpPr>
        <p:spPr/>
        <p:txBody>
          <a:bodyPr/>
          <a:lstStyle/>
          <a:p>
            <a:fld id="{D2500521-38F5-47E8-A68C-45F41C6028C1}" type="datetimeFigureOut">
              <a:rPr lang="en-GB" smtClean="0"/>
              <a:t>04/10/2024</a:t>
            </a:fld>
            <a:endParaRPr lang="en-GB"/>
          </a:p>
        </p:txBody>
      </p:sp>
      <p:sp>
        <p:nvSpPr>
          <p:cNvPr id="5" name="Footer Placeholder 4">
            <a:extLst>
              <a:ext uri="{FF2B5EF4-FFF2-40B4-BE49-F238E27FC236}">
                <a16:creationId xmlns:a16="http://schemas.microsoft.com/office/drawing/2014/main" id="{0C4E082A-8926-41AB-A442-E74D00F4F26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DE48BDA-51CA-4CEA-A280-C6361F5F3DA2}"/>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2388354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EB9B2-A5AD-426B-A36E-14CA2DFACF63}"/>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7D1B8BB-2B32-4C3B-AE7E-001194DFDD96}"/>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BC4D69A-33C5-486D-BF72-5D6613E0B49A}"/>
              </a:ext>
            </a:extLst>
          </p:cNvPr>
          <p:cNvSpPr>
            <a:spLocks noGrp="1"/>
          </p:cNvSpPr>
          <p:nvPr>
            <p:ph type="dt" sz="half" idx="10"/>
          </p:nvPr>
        </p:nvSpPr>
        <p:spPr/>
        <p:txBody>
          <a:bodyPr/>
          <a:lstStyle/>
          <a:p>
            <a:fld id="{D2500521-38F5-47E8-A68C-45F41C6028C1}" type="datetimeFigureOut">
              <a:rPr lang="en-GB" smtClean="0"/>
              <a:t>04/10/2024</a:t>
            </a:fld>
            <a:endParaRPr lang="en-GB"/>
          </a:p>
        </p:txBody>
      </p:sp>
      <p:sp>
        <p:nvSpPr>
          <p:cNvPr id="5" name="Footer Placeholder 4">
            <a:extLst>
              <a:ext uri="{FF2B5EF4-FFF2-40B4-BE49-F238E27FC236}">
                <a16:creationId xmlns:a16="http://schemas.microsoft.com/office/drawing/2014/main" id="{AF586119-F657-4B77-BC2B-1F51CFBB3F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883F7A-9B91-4CA6-8A2A-C74D3EE00D97}"/>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971558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71DE-9ADE-4FDA-914B-50ADFEFD7603}"/>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FA6AFF7-5422-464D-9640-A343B2C65E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10A1CEB-4E9D-40A0-9676-277BC606AC30}"/>
              </a:ext>
            </a:extLst>
          </p:cNvPr>
          <p:cNvSpPr>
            <a:spLocks noGrp="1"/>
          </p:cNvSpPr>
          <p:nvPr>
            <p:ph type="dt" sz="half" idx="10"/>
          </p:nvPr>
        </p:nvSpPr>
        <p:spPr/>
        <p:txBody>
          <a:bodyPr/>
          <a:lstStyle/>
          <a:p>
            <a:fld id="{D2500521-38F5-47E8-A68C-45F41C6028C1}" type="datetimeFigureOut">
              <a:rPr lang="en-GB" smtClean="0"/>
              <a:t>04/10/2024</a:t>
            </a:fld>
            <a:endParaRPr lang="en-GB"/>
          </a:p>
        </p:txBody>
      </p:sp>
      <p:sp>
        <p:nvSpPr>
          <p:cNvPr id="5" name="Footer Placeholder 4">
            <a:extLst>
              <a:ext uri="{FF2B5EF4-FFF2-40B4-BE49-F238E27FC236}">
                <a16:creationId xmlns:a16="http://schemas.microsoft.com/office/drawing/2014/main" id="{109E6A1F-11CE-4450-9164-57F6EFD42B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4D11E9-3210-4333-BE6C-2CC3AF9B79F1}"/>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221781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8ABD7-C77C-46B5-8E32-90A2168AADE7}"/>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BE6AC1B-8870-45FB-996F-B7052614FC39}"/>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1F6B249-818E-40C2-894A-72424F477DFC}"/>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D4BD5D8C-512C-42CB-AF28-79A4CF2D6E3C}"/>
              </a:ext>
            </a:extLst>
          </p:cNvPr>
          <p:cNvSpPr>
            <a:spLocks noGrp="1"/>
          </p:cNvSpPr>
          <p:nvPr>
            <p:ph type="dt" sz="half" idx="10"/>
          </p:nvPr>
        </p:nvSpPr>
        <p:spPr/>
        <p:txBody>
          <a:bodyPr/>
          <a:lstStyle/>
          <a:p>
            <a:fld id="{D2500521-38F5-47E8-A68C-45F41C6028C1}" type="datetimeFigureOut">
              <a:rPr lang="en-GB" smtClean="0"/>
              <a:t>04/10/2024</a:t>
            </a:fld>
            <a:endParaRPr lang="en-GB"/>
          </a:p>
        </p:txBody>
      </p:sp>
      <p:sp>
        <p:nvSpPr>
          <p:cNvPr id="6" name="Footer Placeholder 5">
            <a:extLst>
              <a:ext uri="{FF2B5EF4-FFF2-40B4-BE49-F238E27FC236}">
                <a16:creationId xmlns:a16="http://schemas.microsoft.com/office/drawing/2014/main" id="{EC96C41C-9F54-4018-B6ED-D71C059E2E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0CABD5-560E-442B-B16E-885272B0DAE7}"/>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1432917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B32F5-3031-47F0-9B45-6741134A9B56}"/>
              </a:ext>
            </a:extLst>
          </p:cNvPr>
          <p:cNvSpPr>
            <a:spLocks noGrp="1"/>
          </p:cNvSpPr>
          <p:nvPr>
            <p:ph type="title"/>
          </p:nvPr>
        </p:nvSpPr>
        <p:spPr>
          <a:xfrm>
            <a:off x="839788" y="365125"/>
            <a:ext cx="10515600" cy="1325563"/>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97BCFA9-8C0B-4953-A523-605D10509E67}"/>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D17BEC5-4045-45D8-9042-38CAAB45A2B4}"/>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075B778C-F4A7-4281-B1E3-535B244FB938}"/>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6D156FA-5233-43BF-9D0C-0684E87C46FF}"/>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B5357067-4C60-4A3C-8D0C-E6ECBBF6A0D4}"/>
              </a:ext>
            </a:extLst>
          </p:cNvPr>
          <p:cNvSpPr>
            <a:spLocks noGrp="1"/>
          </p:cNvSpPr>
          <p:nvPr>
            <p:ph type="dt" sz="half" idx="10"/>
          </p:nvPr>
        </p:nvSpPr>
        <p:spPr/>
        <p:txBody>
          <a:bodyPr/>
          <a:lstStyle/>
          <a:p>
            <a:fld id="{D2500521-38F5-47E8-A68C-45F41C6028C1}" type="datetimeFigureOut">
              <a:rPr lang="en-GB" smtClean="0"/>
              <a:t>04/10/2024</a:t>
            </a:fld>
            <a:endParaRPr lang="en-GB"/>
          </a:p>
        </p:txBody>
      </p:sp>
      <p:sp>
        <p:nvSpPr>
          <p:cNvPr id="8" name="Footer Placeholder 7">
            <a:extLst>
              <a:ext uri="{FF2B5EF4-FFF2-40B4-BE49-F238E27FC236}">
                <a16:creationId xmlns:a16="http://schemas.microsoft.com/office/drawing/2014/main" id="{0EE961C6-2BC2-4800-993C-24C4F6EF3B7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BD1F74-C816-4B43-8762-C03471C35E00}"/>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2097883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98E3-73A1-47DF-BE6D-AC36FE94C235}"/>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74D3C976-B07D-4478-AA37-DEF2D410F255}"/>
              </a:ext>
            </a:extLst>
          </p:cNvPr>
          <p:cNvSpPr>
            <a:spLocks noGrp="1"/>
          </p:cNvSpPr>
          <p:nvPr>
            <p:ph type="dt" sz="half" idx="10"/>
          </p:nvPr>
        </p:nvSpPr>
        <p:spPr/>
        <p:txBody>
          <a:bodyPr/>
          <a:lstStyle/>
          <a:p>
            <a:fld id="{D2500521-38F5-47E8-A68C-45F41C6028C1}" type="datetimeFigureOut">
              <a:rPr lang="en-GB" smtClean="0"/>
              <a:t>04/10/2024</a:t>
            </a:fld>
            <a:endParaRPr lang="en-GB"/>
          </a:p>
        </p:txBody>
      </p:sp>
      <p:sp>
        <p:nvSpPr>
          <p:cNvPr id="4" name="Footer Placeholder 3">
            <a:extLst>
              <a:ext uri="{FF2B5EF4-FFF2-40B4-BE49-F238E27FC236}">
                <a16:creationId xmlns:a16="http://schemas.microsoft.com/office/drawing/2014/main" id="{ADF66520-0B13-46B6-A3D1-2B712CB1F8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3BB3A0B-6EDF-463C-8982-24B539CA8E23}"/>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2564904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EBE28C-D55D-458D-A65A-6A7DEF3D6060}"/>
              </a:ext>
            </a:extLst>
          </p:cNvPr>
          <p:cNvSpPr>
            <a:spLocks noGrp="1"/>
          </p:cNvSpPr>
          <p:nvPr>
            <p:ph type="dt" sz="half" idx="10"/>
          </p:nvPr>
        </p:nvSpPr>
        <p:spPr/>
        <p:txBody>
          <a:bodyPr/>
          <a:lstStyle/>
          <a:p>
            <a:fld id="{D2500521-38F5-47E8-A68C-45F41C6028C1}" type="datetimeFigureOut">
              <a:rPr lang="en-GB" smtClean="0"/>
              <a:t>04/10/2024</a:t>
            </a:fld>
            <a:endParaRPr lang="en-GB"/>
          </a:p>
        </p:txBody>
      </p:sp>
      <p:sp>
        <p:nvSpPr>
          <p:cNvPr id="3" name="Footer Placeholder 2">
            <a:extLst>
              <a:ext uri="{FF2B5EF4-FFF2-40B4-BE49-F238E27FC236}">
                <a16:creationId xmlns:a16="http://schemas.microsoft.com/office/drawing/2014/main" id="{325F28E1-7A4D-47A1-B72D-4744884C38B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479372E-DC35-4589-A5D0-F116D3B6C37B}"/>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2054860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AD5E-3EC1-4A47-8C25-533B04904E1C}"/>
              </a:ext>
            </a:extLst>
          </p:cNvPr>
          <p:cNvSpPr>
            <a:spLocks noGrp="1"/>
          </p:cNvSpPr>
          <p:nvPr>
            <p:ph type="ctrTitle"/>
          </p:nvPr>
        </p:nvSpPr>
        <p:spPr>
          <a:xfrm>
            <a:off x="1524000" y="1600199"/>
            <a:ext cx="9144000" cy="1909763"/>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A40247C-7333-4888-973E-73963E4B986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302622A5-33CD-7375-6539-F8FDB41914CF}"/>
              </a:ext>
            </a:extLst>
          </p:cNvPr>
          <p:cNvSpPr>
            <a:spLocks noGrp="1"/>
          </p:cNvSpPr>
          <p:nvPr>
            <p:ph type="dt" sz="half" idx="10"/>
          </p:nvPr>
        </p:nvSpPr>
        <p:spPr>
          <a:xfrm>
            <a:off x="838200" y="6356350"/>
            <a:ext cx="2743200" cy="365125"/>
          </a:xfrm>
        </p:spPr>
        <p:txBody>
          <a:bodyPr/>
          <a:lstStyle/>
          <a:p>
            <a:fld id="{D2500521-38F5-47E8-A68C-45F41C6028C1}" type="datetimeFigureOut">
              <a:rPr lang="en-GB" smtClean="0"/>
              <a:t>04/10/2024</a:t>
            </a:fld>
            <a:endParaRPr lang="en-GB"/>
          </a:p>
        </p:txBody>
      </p:sp>
      <p:sp>
        <p:nvSpPr>
          <p:cNvPr id="5" name="Footer Placeholder 4">
            <a:extLst>
              <a:ext uri="{FF2B5EF4-FFF2-40B4-BE49-F238E27FC236}">
                <a16:creationId xmlns:a16="http://schemas.microsoft.com/office/drawing/2014/main" id="{83A93B92-990B-DE09-5F58-F7E826AC4A49}"/>
              </a:ext>
            </a:extLst>
          </p:cNvPr>
          <p:cNvSpPr>
            <a:spLocks noGrp="1"/>
          </p:cNvSpPr>
          <p:nvPr>
            <p:ph type="ftr" sz="quarter" idx="11"/>
          </p:nvPr>
        </p:nvSpPr>
        <p:spPr>
          <a:xfrm>
            <a:off x="4038600" y="6356350"/>
            <a:ext cx="4114800" cy="365125"/>
          </a:xfrm>
        </p:spPr>
        <p:txBody>
          <a:bodyPr/>
          <a:lstStyle/>
          <a:p>
            <a:r>
              <a:rPr lang="en-US" dirty="0"/>
              <a:t>DESIGN OF MIDI FOR THE HFR</a:t>
            </a:r>
          </a:p>
        </p:txBody>
      </p:sp>
      <p:sp>
        <p:nvSpPr>
          <p:cNvPr id="6" name="Slide Number Placeholder 5">
            <a:extLst>
              <a:ext uri="{FF2B5EF4-FFF2-40B4-BE49-F238E27FC236}">
                <a16:creationId xmlns:a16="http://schemas.microsoft.com/office/drawing/2014/main" id="{B8C5C523-7A45-11EA-B269-3C39C2BB58C5}"/>
              </a:ext>
            </a:extLst>
          </p:cNvPr>
          <p:cNvSpPr>
            <a:spLocks noGrp="1"/>
          </p:cNvSpPr>
          <p:nvPr>
            <p:ph type="sldNum" sz="quarter" idx="12"/>
          </p:nvPr>
        </p:nvSpPr>
        <p:spPr>
          <a:xfrm>
            <a:off x="8610600" y="6356350"/>
            <a:ext cx="2743200" cy="365125"/>
          </a:xfrm>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42612479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5.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4.png"/><Relationship Id="rId5" Type="http://schemas.openxmlformats.org/officeDocument/2006/relationships/slideLayout" Target="../slideLayouts/slideLayout13.xml"/><Relationship Id="rId10" Type="http://schemas.openxmlformats.org/officeDocument/2006/relationships/image" Target="../media/image3.jpeg"/><Relationship Id="rId4" Type="http://schemas.openxmlformats.org/officeDocument/2006/relationships/slideLayout" Target="../slideLayouts/slideLayout1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FD1161-AE65-44C9-A58D-408A1E1A5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58E378-20D1-4B11-8035-DFFBA0588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CF2FFD-FE8D-4437-A0BB-E08A99B2E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00521-38F5-47E8-A68C-45F41C6028C1}" type="datetimeFigureOut">
              <a:rPr lang="en-GB" smtClean="0"/>
              <a:t>04/10/2024</a:t>
            </a:fld>
            <a:endParaRPr lang="en-GB"/>
          </a:p>
        </p:txBody>
      </p:sp>
      <p:sp>
        <p:nvSpPr>
          <p:cNvPr id="5" name="Footer Placeholder 4">
            <a:extLst>
              <a:ext uri="{FF2B5EF4-FFF2-40B4-BE49-F238E27FC236}">
                <a16:creationId xmlns:a16="http://schemas.microsoft.com/office/drawing/2014/main" id="{8D780959-99FA-494F-BB88-70D09F091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DC08A22-D428-41F7-85C5-4BB92212B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811D0-9594-4DB5-A4AA-7A4A397618D5}" type="slidenum">
              <a:rPr lang="en-GB" smtClean="0"/>
              <a:t>‹#›</a:t>
            </a:fld>
            <a:endParaRPr lang="en-GB"/>
          </a:p>
        </p:txBody>
      </p:sp>
      <p:pic>
        <p:nvPicPr>
          <p:cNvPr id="8" name="Picture 7">
            <a:extLst>
              <a:ext uri="{FF2B5EF4-FFF2-40B4-BE49-F238E27FC236}">
                <a16:creationId xmlns:a16="http://schemas.microsoft.com/office/drawing/2014/main" id="{547FDCD2-E8B6-46B1-8D8E-FACA039FA12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80761259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FD1161-AE65-44C9-A58D-408A1E1A5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58E378-20D1-4B11-8035-DFFBA0588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CF2FFD-FE8D-4437-A0BB-E08A99B2E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00521-38F5-47E8-A68C-45F41C6028C1}" type="datetimeFigureOut">
              <a:rPr lang="en-GB" smtClean="0"/>
              <a:t>04/10/2024</a:t>
            </a:fld>
            <a:endParaRPr lang="en-GB"/>
          </a:p>
        </p:txBody>
      </p:sp>
      <p:sp>
        <p:nvSpPr>
          <p:cNvPr id="5" name="Footer Placeholder 4">
            <a:extLst>
              <a:ext uri="{FF2B5EF4-FFF2-40B4-BE49-F238E27FC236}">
                <a16:creationId xmlns:a16="http://schemas.microsoft.com/office/drawing/2014/main" id="{8D780959-99FA-494F-BB88-70D09F091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DC08A22-D428-41F7-85C5-4BB92212B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811D0-9594-4DB5-A4AA-7A4A397618D5}" type="slidenum">
              <a:rPr lang="en-GB" smtClean="0"/>
              <a:t>‹#›</a:t>
            </a:fld>
            <a:endParaRPr lang="en-GB"/>
          </a:p>
        </p:txBody>
      </p:sp>
      <p:pic>
        <p:nvPicPr>
          <p:cNvPr id="8" name="Picture 7">
            <a:extLst>
              <a:ext uri="{FF2B5EF4-FFF2-40B4-BE49-F238E27FC236}">
                <a16:creationId xmlns:a16="http://schemas.microsoft.com/office/drawing/2014/main" id="{547FDCD2-E8B6-46B1-8D8E-FACA039FA12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84131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FD1161-AE65-44C9-A58D-408A1E1A5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58E378-20D1-4B11-8035-DFFBA0588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CF2FFD-FE8D-4437-A0BB-E08A99B2E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00521-38F5-47E8-A68C-45F41C6028C1}" type="datetimeFigureOut">
              <a:rPr lang="en-GB" smtClean="0"/>
              <a:t>04/10/2024</a:t>
            </a:fld>
            <a:endParaRPr lang="en-GB"/>
          </a:p>
        </p:txBody>
      </p:sp>
      <p:sp>
        <p:nvSpPr>
          <p:cNvPr id="5" name="Footer Placeholder 4">
            <a:extLst>
              <a:ext uri="{FF2B5EF4-FFF2-40B4-BE49-F238E27FC236}">
                <a16:creationId xmlns:a16="http://schemas.microsoft.com/office/drawing/2014/main" id="{8D780959-99FA-494F-BB88-70D09F091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DC08A22-D428-41F7-85C5-4BB92212B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811D0-9594-4DB5-A4AA-7A4A397618D5}" type="slidenum">
              <a:rPr lang="en-GB" smtClean="0"/>
              <a:t>‹#›</a:t>
            </a:fld>
            <a:endParaRPr lang="en-GB"/>
          </a:p>
        </p:txBody>
      </p:sp>
      <p:pic>
        <p:nvPicPr>
          <p:cNvPr id="8" name="Picture 7">
            <a:extLst>
              <a:ext uri="{FF2B5EF4-FFF2-40B4-BE49-F238E27FC236}">
                <a16:creationId xmlns:a16="http://schemas.microsoft.com/office/drawing/2014/main" id="{547FDCD2-E8B6-46B1-8D8E-FACA039FA12D}"/>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4F9ECA81-E956-65D0-7BD3-3348B3713840}"/>
              </a:ext>
            </a:extLst>
          </p:cNvPr>
          <p:cNvSpPr txBox="1">
            <a:spLocks/>
          </p:cNvSpPr>
          <p:nvPr userDrawn="1"/>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b="1" dirty="0">
              <a:solidFill>
                <a:schemeClr val="bg1"/>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27DBF0B7-0CC8-8F0E-1B3C-14A12B713C56}"/>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9892886" y="192882"/>
            <a:ext cx="953032" cy="820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JRC - Joint Research Centre | Knowledge for policy">
            <a:extLst>
              <a:ext uri="{FF2B5EF4-FFF2-40B4-BE49-F238E27FC236}">
                <a16:creationId xmlns:a16="http://schemas.microsoft.com/office/drawing/2014/main" id="{D14E88BA-E5B4-1EDC-9B7B-006B2D12F012}"/>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600913" y="186807"/>
            <a:ext cx="1173882" cy="82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792511"/>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75" r:id="rId4"/>
    <p:sldLayoutId id="2147483676" r:id="rId5"/>
    <p:sldLayoutId id="2147483677" r:id="rId6"/>
    <p:sldLayoutId id="2147483678" r:id="rId7"/>
    <p:sldLayoutId id="214748367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w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141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EA40-8BCA-2651-00F0-4F191FBD8FA7}"/>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MIDI design</a:t>
            </a:r>
            <a:endParaRPr lang="en-GB" b="1" i="0" dirty="0">
              <a:solidFill>
                <a:schemeClr val="bg1"/>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332DB189-9E16-0808-F3EB-1AF999818ED2}"/>
              </a:ext>
            </a:extLst>
          </p:cNvPr>
          <p:cNvSpPr>
            <a:spLocks noGrp="1"/>
          </p:cNvSpPr>
          <p:nvPr>
            <p:ph type="dt" sz="half" idx="10"/>
          </p:nvPr>
        </p:nvSpPr>
        <p:spPr>
          <a:xfrm>
            <a:off x="838200" y="6356350"/>
            <a:ext cx="2743200" cy="365125"/>
          </a:xfrm>
        </p:spPr>
        <p:txBody>
          <a:bodyPr/>
          <a:lstStyle/>
          <a:p>
            <a:r>
              <a:rPr lang="en-GB" dirty="0"/>
              <a:t>24/10/2024</a:t>
            </a:r>
          </a:p>
        </p:txBody>
      </p:sp>
      <p:sp>
        <p:nvSpPr>
          <p:cNvPr id="5" name="Slide Number Placeholder 5">
            <a:extLst>
              <a:ext uri="{FF2B5EF4-FFF2-40B4-BE49-F238E27FC236}">
                <a16:creationId xmlns:a16="http://schemas.microsoft.com/office/drawing/2014/main" id="{D4727DF5-E780-17DF-0E88-7E4597D544A6}"/>
              </a:ext>
            </a:extLst>
          </p:cNvPr>
          <p:cNvSpPr>
            <a:spLocks noGrp="1"/>
          </p:cNvSpPr>
          <p:nvPr>
            <p:ph type="sldNum" sz="quarter" idx="12"/>
          </p:nvPr>
        </p:nvSpPr>
        <p:spPr>
          <a:xfrm>
            <a:off x="8610600" y="6356350"/>
            <a:ext cx="2743200" cy="365125"/>
          </a:xfrm>
        </p:spPr>
        <p:txBody>
          <a:bodyPr/>
          <a:lstStyle/>
          <a:p>
            <a:fld id="{D73811D0-9594-4DB5-A4AA-7A4A397618D5}" type="slidenum">
              <a:rPr lang="en-GB" smtClean="0"/>
              <a:t>10</a:t>
            </a:fld>
            <a:endParaRPr lang="en-GB"/>
          </a:p>
        </p:txBody>
      </p:sp>
      <p:pic>
        <p:nvPicPr>
          <p:cNvPr id="7" name="Picture 2">
            <a:extLst>
              <a:ext uri="{FF2B5EF4-FFF2-40B4-BE49-F238E27FC236}">
                <a16:creationId xmlns:a16="http://schemas.microsoft.com/office/drawing/2014/main" id="{53DB0F06-EC5F-7968-4899-902193E779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97" r="61048" b="7151"/>
          <a:stretch/>
        </p:blipFill>
        <p:spPr bwMode="auto">
          <a:xfrm>
            <a:off x="120363" y="1342956"/>
            <a:ext cx="3669829" cy="4648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fbeelding 3">
            <a:extLst>
              <a:ext uri="{FF2B5EF4-FFF2-40B4-BE49-F238E27FC236}">
                <a16:creationId xmlns:a16="http://schemas.microsoft.com/office/drawing/2014/main" id="{060EF6AD-63FD-78C9-4B5F-39517D3C8BCA}"/>
              </a:ext>
            </a:extLst>
          </p:cNvPr>
          <p:cNvPicPr>
            <a:picLocks noChangeAspect="1"/>
          </p:cNvPicPr>
          <p:nvPr/>
        </p:nvPicPr>
        <p:blipFill rotWithShape="1">
          <a:blip r:embed="rId3"/>
          <a:srcRect t="-1" b="1386"/>
          <a:stretch/>
        </p:blipFill>
        <p:spPr>
          <a:xfrm>
            <a:off x="4367551" y="4827710"/>
            <a:ext cx="1781318" cy="1680097"/>
          </a:xfrm>
          <a:prstGeom prst="rect">
            <a:avLst/>
          </a:prstGeom>
        </p:spPr>
      </p:pic>
      <p:pic>
        <p:nvPicPr>
          <p:cNvPr id="9" name="Afbeelding 13">
            <a:extLst>
              <a:ext uri="{FF2B5EF4-FFF2-40B4-BE49-F238E27FC236}">
                <a16:creationId xmlns:a16="http://schemas.microsoft.com/office/drawing/2014/main" id="{0E780FFD-AC88-69F6-2253-C323DBD8FA89}"/>
              </a:ext>
            </a:extLst>
          </p:cNvPr>
          <p:cNvPicPr>
            <a:picLocks noChangeAspect="1"/>
          </p:cNvPicPr>
          <p:nvPr/>
        </p:nvPicPr>
        <p:blipFill rotWithShape="1">
          <a:blip r:embed="rId4">
            <a:extLst>
              <a:ext uri="{28A0092B-C50C-407E-A947-70E740481C1C}">
                <a14:useLocalDpi xmlns:a14="http://schemas.microsoft.com/office/drawing/2010/main" val="0"/>
              </a:ext>
            </a:extLst>
          </a:blip>
          <a:srcRect b="3820"/>
          <a:stretch/>
        </p:blipFill>
        <p:spPr>
          <a:xfrm>
            <a:off x="6671239" y="4827709"/>
            <a:ext cx="1819968" cy="1680098"/>
          </a:xfrm>
          <a:prstGeom prst="rect">
            <a:avLst/>
          </a:prstGeom>
        </p:spPr>
      </p:pic>
      <p:pic>
        <p:nvPicPr>
          <p:cNvPr id="10" name="Picture 9">
            <a:extLst>
              <a:ext uri="{FF2B5EF4-FFF2-40B4-BE49-F238E27FC236}">
                <a16:creationId xmlns:a16="http://schemas.microsoft.com/office/drawing/2014/main" id="{B7BDA2B6-B8BA-ABE8-82F2-46E7FCE23EF1}"/>
              </a:ext>
            </a:extLst>
          </p:cNvPr>
          <p:cNvPicPr>
            <a:picLocks noChangeAspect="1"/>
          </p:cNvPicPr>
          <p:nvPr/>
        </p:nvPicPr>
        <p:blipFill rotWithShape="1">
          <a:blip r:embed="rId5"/>
          <a:srcRect t="15571" b="3278"/>
          <a:stretch/>
        </p:blipFill>
        <p:spPr>
          <a:xfrm>
            <a:off x="3938160" y="1556784"/>
            <a:ext cx="4698539" cy="3402732"/>
          </a:xfrm>
          <a:prstGeom prst="rect">
            <a:avLst/>
          </a:prstGeom>
        </p:spPr>
      </p:pic>
      <p:cxnSp>
        <p:nvCxnSpPr>
          <p:cNvPr id="11" name="Straight Arrow Connector 10">
            <a:extLst>
              <a:ext uri="{FF2B5EF4-FFF2-40B4-BE49-F238E27FC236}">
                <a16:creationId xmlns:a16="http://schemas.microsoft.com/office/drawing/2014/main" id="{5E0FF80F-1A87-E0C7-C390-5FF2F63F1AD1}"/>
              </a:ext>
            </a:extLst>
          </p:cNvPr>
          <p:cNvCxnSpPr>
            <a:cxnSpLocks/>
          </p:cNvCxnSpPr>
          <p:nvPr/>
        </p:nvCxnSpPr>
        <p:spPr>
          <a:xfrm flipV="1">
            <a:off x="5643030" y="3667124"/>
            <a:ext cx="644400" cy="1137600"/>
          </a:xfrm>
          <a:prstGeom prst="straightConnector1">
            <a:avLst/>
          </a:prstGeom>
          <a:ln w="19050">
            <a:solidFill>
              <a:srgbClr val="F392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261735E-85A7-A27B-D49B-75D627E3BD5E}"/>
              </a:ext>
            </a:extLst>
          </p:cNvPr>
          <p:cNvCxnSpPr>
            <a:cxnSpLocks/>
          </p:cNvCxnSpPr>
          <p:nvPr/>
        </p:nvCxnSpPr>
        <p:spPr>
          <a:xfrm flipH="1" flipV="1">
            <a:off x="6967007" y="3667125"/>
            <a:ext cx="645219" cy="1138899"/>
          </a:xfrm>
          <a:prstGeom prst="straightConnector1">
            <a:avLst/>
          </a:prstGeom>
          <a:ln w="19050">
            <a:solidFill>
              <a:srgbClr val="F392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54B3747-B421-A949-2055-967F56145CDA}"/>
              </a:ext>
            </a:extLst>
          </p:cNvPr>
          <p:cNvSpPr/>
          <p:nvPr/>
        </p:nvSpPr>
        <p:spPr>
          <a:xfrm>
            <a:off x="4396126" y="4800601"/>
            <a:ext cx="4123656" cy="1764000"/>
          </a:xfrm>
          <a:prstGeom prst="rect">
            <a:avLst/>
          </a:prstGeom>
          <a:noFill/>
          <a:ln w="19050">
            <a:solidFill>
              <a:srgbClr val="F39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a:extLst>
              <a:ext uri="{FF2B5EF4-FFF2-40B4-BE49-F238E27FC236}">
                <a16:creationId xmlns:a16="http://schemas.microsoft.com/office/drawing/2014/main" id="{1EF97CA3-2D4A-9CCC-C074-B65FABD4C41F}"/>
              </a:ext>
            </a:extLst>
          </p:cNvPr>
          <p:cNvPicPr>
            <a:picLocks noChangeAspect="1"/>
          </p:cNvPicPr>
          <p:nvPr/>
        </p:nvPicPr>
        <p:blipFill>
          <a:blip r:embed="rId6"/>
          <a:stretch>
            <a:fillRect/>
          </a:stretch>
        </p:blipFill>
        <p:spPr>
          <a:xfrm>
            <a:off x="8977748" y="1467737"/>
            <a:ext cx="3072650" cy="4285859"/>
          </a:xfrm>
          <a:prstGeom prst="rect">
            <a:avLst/>
          </a:prstGeom>
        </p:spPr>
      </p:pic>
    </p:spTree>
    <p:extLst>
      <p:ext uri="{BB962C8B-B14F-4D97-AF65-F5344CB8AC3E}">
        <p14:creationId xmlns:p14="http://schemas.microsoft.com/office/powerpoint/2010/main" val="492097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EA40-8BCA-2651-00F0-4F191FBD8FA7}"/>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MIDI status</a:t>
            </a:r>
            <a:endParaRPr lang="en-GB" b="1" i="0" dirty="0">
              <a:solidFill>
                <a:schemeClr val="bg1"/>
              </a:solidFill>
              <a:latin typeface="Arial" panose="020B0604020202020204" pitchFamily="34" charset="0"/>
              <a:cs typeface="Arial" panose="020B0604020202020204" pitchFamily="34" charset="0"/>
            </a:endParaRPr>
          </a:p>
        </p:txBody>
      </p:sp>
      <p:sp>
        <p:nvSpPr>
          <p:cNvPr id="3" name="TextBox 3">
            <a:extLst>
              <a:ext uri="{FF2B5EF4-FFF2-40B4-BE49-F238E27FC236}">
                <a16:creationId xmlns:a16="http://schemas.microsoft.com/office/drawing/2014/main" id="{9D5B4DC2-3767-FF2A-F690-86403D13BCAF}"/>
              </a:ext>
            </a:extLst>
          </p:cNvPr>
          <p:cNvSpPr txBox="1"/>
          <p:nvPr/>
        </p:nvSpPr>
        <p:spPr>
          <a:xfrm>
            <a:off x="103129" y="2803382"/>
            <a:ext cx="2194834" cy="241980"/>
          </a:xfrm>
          <a:prstGeom prst="rect">
            <a:avLst/>
          </a:prstGeom>
          <a:noFill/>
        </p:spPr>
        <p:txBody>
          <a:bodyPr wrap="square" lIns="36000" tIns="36000" rIns="36000" bIns="36000" rtlCol="0">
            <a:spAutoFit/>
          </a:bodyPr>
          <a:lstStyle/>
          <a:p>
            <a:pPr algn="r"/>
            <a:r>
              <a:rPr lang="en-GB" sz="1100" b="1" dirty="0">
                <a:solidFill>
                  <a:srgbClr val="339933"/>
                </a:solidFill>
                <a:latin typeface="Century Gothic" panose="020B0502020202020204" pitchFamily="34" charset="0"/>
              </a:rPr>
              <a:t>Design, </a:t>
            </a:r>
            <a:r>
              <a:rPr lang="en-GB" sz="1100" b="1" dirty="0">
                <a:latin typeface="Century Gothic" panose="020B0502020202020204" pitchFamily="34" charset="0"/>
              </a:rPr>
              <a:t>Fabrication, </a:t>
            </a:r>
            <a:r>
              <a:rPr lang="en-GB" sz="1100" b="1" dirty="0">
                <a:solidFill>
                  <a:srgbClr val="F09609"/>
                </a:solidFill>
                <a:latin typeface="Century Gothic" panose="020B0502020202020204" pitchFamily="34" charset="0"/>
              </a:rPr>
              <a:t>Irradiation</a:t>
            </a:r>
          </a:p>
        </p:txBody>
      </p:sp>
      <p:sp>
        <p:nvSpPr>
          <p:cNvPr id="5" name="Rectangle: Rounded Corners 22">
            <a:extLst>
              <a:ext uri="{FF2B5EF4-FFF2-40B4-BE49-F238E27FC236}">
                <a16:creationId xmlns:a16="http://schemas.microsoft.com/office/drawing/2014/main" id="{A9865264-F892-4656-FECC-2498534E89A0}"/>
              </a:ext>
            </a:extLst>
          </p:cNvPr>
          <p:cNvSpPr/>
          <p:nvPr/>
        </p:nvSpPr>
        <p:spPr>
          <a:xfrm>
            <a:off x="2339800" y="2798372"/>
            <a:ext cx="6432510" cy="252000"/>
          </a:xfrm>
          <a:prstGeom prst="roundRect">
            <a:avLst>
              <a:gd name="adj" fmla="val 50000"/>
            </a:avLst>
          </a:prstGeom>
          <a:solidFill>
            <a:schemeClr val="accent5">
              <a:lumMod val="20000"/>
              <a:lumOff val="80000"/>
            </a:schemeClr>
          </a:solidFill>
          <a:ln>
            <a:noFill/>
          </a:ln>
          <a:effectLst>
            <a:innerShdw blurRad="12700" dist="254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29">
            <a:extLst>
              <a:ext uri="{FF2B5EF4-FFF2-40B4-BE49-F238E27FC236}">
                <a16:creationId xmlns:a16="http://schemas.microsoft.com/office/drawing/2014/main" id="{F242D2E0-F894-75C4-E847-539A7713B83E}"/>
              </a:ext>
            </a:extLst>
          </p:cNvPr>
          <p:cNvSpPr/>
          <p:nvPr/>
        </p:nvSpPr>
        <p:spPr>
          <a:xfrm>
            <a:off x="2349860" y="2798372"/>
            <a:ext cx="1057919" cy="252000"/>
          </a:xfrm>
          <a:prstGeom prst="roundRect">
            <a:avLst>
              <a:gd name="adj" fmla="val 50000"/>
            </a:avLst>
          </a:prstGeom>
          <a:solidFill>
            <a:srgbClr val="3399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Concept</a:t>
            </a:r>
          </a:p>
        </p:txBody>
      </p:sp>
      <p:sp>
        <p:nvSpPr>
          <p:cNvPr id="9" name="TextBox 10">
            <a:extLst>
              <a:ext uri="{FF2B5EF4-FFF2-40B4-BE49-F238E27FC236}">
                <a16:creationId xmlns:a16="http://schemas.microsoft.com/office/drawing/2014/main" id="{B06E5D00-B795-F808-5544-09365B06CC12}"/>
              </a:ext>
            </a:extLst>
          </p:cNvPr>
          <p:cNvSpPr txBox="1"/>
          <p:nvPr/>
        </p:nvSpPr>
        <p:spPr>
          <a:xfrm>
            <a:off x="5356000" y="1473847"/>
            <a:ext cx="400110" cy="584993"/>
          </a:xfrm>
          <a:prstGeom prst="rect">
            <a:avLst/>
          </a:prstGeom>
          <a:noFill/>
        </p:spPr>
        <p:txBody>
          <a:bodyPr vert="vert270" wrap="square" rtlCol="0">
            <a:spAutoFit/>
          </a:bodyPr>
          <a:lstStyle/>
          <a:p>
            <a:r>
              <a:rPr lang="en-GB" sz="1400" b="1" dirty="0">
                <a:solidFill>
                  <a:schemeClr val="bg1">
                    <a:lumMod val="50000"/>
                  </a:schemeClr>
                </a:solidFill>
                <a:latin typeface="Century Gothic" panose="020B0502020202020204" pitchFamily="34" charset="0"/>
              </a:rPr>
              <a:t>H1</a:t>
            </a:r>
          </a:p>
        </p:txBody>
      </p:sp>
      <p:sp>
        <p:nvSpPr>
          <p:cNvPr id="10" name="TextBox 11">
            <a:extLst>
              <a:ext uri="{FF2B5EF4-FFF2-40B4-BE49-F238E27FC236}">
                <a16:creationId xmlns:a16="http://schemas.microsoft.com/office/drawing/2014/main" id="{D18EAD6F-C04B-3641-C954-BB18C1DBFE4B}"/>
              </a:ext>
            </a:extLst>
          </p:cNvPr>
          <p:cNvSpPr txBox="1"/>
          <p:nvPr/>
        </p:nvSpPr>
        <p:spPr>
          <a:xfrm>
            <a:off x="6361400" y="1473847"/>
            <a:ext cx="400110" cy="584993"/>
          </a:xfrm>
          <a:prstGeom prst="rect">
            <a:avLst/>
          </a:prstGeom>
          <a:noFill/>
        </p:spPr>
        <p:txBody>
          <a:bodyPr vert="vert270" wrap="square" rtlCol="0">
            <a:spAutoFit/>
          </a:bodyPr>
          <a:lstStyle/>
          <a:p>
            <a:r>
              <a:rPr lang="en-GB" sz="1400" b="1" dirty="0">
                <a:solidFill>
                  <a:schemeClr val="bg1">
                    <a:lumMod val="50000"/>
                  </a:schemeClr>
                </a:solidFill>
                <a:latin typeface="Century Gothic" panose="020B0502020202020204" pitchFamily="34" charset="0"/>
              </a:rPr>
              <a:t>H2</a:t>
            </a:r>
          </a:p>
        </p:txBody>
      </p:sp>
      <p:sp>
        <p:nvSpPr>
          <p:cNvPr id="11" name="TextBox 19">
            <a:extLst>
              <a:ext uri="{FF2B5EF4-FFF2-40B4-BE49-F238E27FC236}">
                <a16:creationId xmlns:a16="http://schemas.microsoft.com/office/drawing/2014/main" id="{9F36DFED-9CB4-8F1A-2940-19CF05669B81}"/>
              </a:ext>
            </a:extLst>
          </p:cNvPr>
          <p:cNvSpPr txBox="1"/>
          <p:nvPr/>
        </p:nvSpPr>
        <p:spPr>
          <a:xfrm>
            <a:off x="2339800" y="1473847"/>
            <a:ext cx="400110" cy="584993"/>
          </a:xfrm>
          <a:prstGeom prst="rect">
            <a:avLst/>
          </a:prstGeom>
          <a:noFill/>
        </p:spPr>
        <p:txBody>
          <a:bodyPr vert="vert270" wrap="square" rtlCol="0">
            <a:spAutoFit/>
          </a:bodyPr>
          <a:lstStyle/>
          <a:p>
            <a:r>
              <a:rPr lang="en-GB" sz="1400" b="1" dirty="0">
                <a:solidFill>
                  <a:schemeClr val="bg1">
                    <a:lumMod val="50000"/>
                  </a:schemeClr>
                </a:solidFill>
                <a:latin typeface="Century Gothic" panose="020B0502020202020204" pitchFamily="34" charset="0"/>
              </a:rPr>
              <a:t>H2</a:t>
            </a:r>
          </a:p>
        </p:txBody>
      </p:sp>
      <p:sp>
        <p:nvSpPr>
          <p:cNvPr id="12" name="TextBox 20">
            <a:extLst>
              <a:ext uri="{FF2B5EF4-FFF2-40B4-BE49-F238E27FC236}">
                <a16:creationId xmlns:a16="http://schemas.microsoft.com/office/drawing/2014/main" id="{EFB15C53-BFAB-D059-BF57-478271DCF850}"/>
              </a:ext>
            </a:extLst>
          </p:cNvPr>
          <p:cNvSpPr txBox="1"/>
          <p:nvPr/>
        </p:nvSpPr>
        <p:spPr>
          <a:xfrm>
            <a:off x="3345200" y="1473847"/>
            <a:ext cx="400110" cy="584993"/>
          </a:xfrm>
          <a:prstGeom prst="rect">
            <a:avLst/>
          </a:prstGeom>
          <a:noFill/>
        </p:spPr>
        <p:txBody>
          <a:bodyPr vert="vert270" wrap="square" rtlCol="0">
            <a:spAutoFit/>
          </a:bodyPr>
          <a:lstStyle/>
          <a:p>
            <a:r>
              <a:rPr lang="en-GB" sz="1400" b="1" dirty="0">
                <a:solidFill>
                  <a:schemeClr val="bg1">
                    <a:lumMod val="50000"/>
                  </a:schemeClr>
                </a:solidFill>
                <a:latin typeface="Century Gothic" panose="020B0502020202020204" pitchFamily="34" charset="0"/>
              </a:rPr>
              <a:t>H1</a:t>
            </a:r>
          </a:p>
        </p:txBody>
      </p:sp>
      <p:sp>
        <p:nvSpPr>
          <p:cNvPr id="13" name="TextBox 21">
            <a:extLst>
              <a:ext uri="{FF2B5EF4-FFF2-40B4-BE49-F238E27FC236}">
                <a16:creationId xmlns:a16="http://schemas.microsoft.com/office/drawing/2014/main" id="{9A461C8C-2711-9467-7046-733C5FB7C6D2}"/>
              </a:ext>
            </a:extLst>
          </p:cNvPr>
          <p:cNvSpPr txBox="1"/>
          <p:nvPr/>
        </p:nvSpPr>
        <p:spPr>
          <a:xfrm>
            <a:off x="4350600" y="1473847"/>
            <a:ext cx="400110" cy="584993"/>
          </a:xfrm>
          <a:prstGeom prst="rect">
            <a:avLst/>
          </a:prstGeom>
          <a:noFill/>
        </p:spPr>
        <p:txBody>
          <a:bodyPr vert="vert270" wrap="square" rtlCol="0">
            <a:spAutoFit/>
          </a:bodyPr>
          <a:lstStyle/>
          <a:p>
            <a:r>
              <a:rPr lang="en-GB" sz="1400" b="1" dirty="0">
                <a:solidFill>
                  <a:schemeClr val="bg1">
                    <a:lumMod val="50000"/>
                  </a:schemeClr>
                </a:solidFill>
                <a:latin typeface="Century Gothic" panose="020B0502020202020204" pitchFamily="34" charset="0"/>
              </a:rPr>
              <a:t>H2</a:t>
            </a:r>
          </a:p>
        </p:txBody>
      </p:sp>
      <p:sp>
        <p:nvSpPr>
          <p:cNvPr id="14" name="Rectangle: Rounded Corners 22">
            <a:extLst>
              <a:ext uri="{FF2B5EF4-FFF2-40B4-BE49-F238E27FC236}">
                <a16:creationId xmlns:a16="http://schemas.microsoft.com/office/drawing/2014/main" id="{A50492C0-43E6-465C-8182-60FB448CB1EE}"/>
              </a:ext>
            </a:extLst>
          </p:cNvPr>
          <p:cNvSpPr/>
          <p:nvPr/>
        </p:nvSpPr>
        <p:spPr>
          <a:xfrm>
            <a:off x="2339800" y="2130848"/>
            <a:ext cx="6432510" cy="252000"/>
          </a:xfrm>
          <a:prstGeom prst="roundRect">
            <a:avLst>
              <a:gd name="adj" fmla="val 50000"/>
            </a:avLst>
          </a:prstGeom>
          <a:solidFill>
            <a:schemeClr val="accent5">
              <a:lumMod val="20000"/>
              <a:lumOff val="80000"/>
            </a:schemeClr>
          </a:solidFill>
          <a:ln>
            <a:noFill/>
          </a:ln>
          <a:effectLst>
            <a:innerShdw blurRad="12700" dist="254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Rounded Corners 29">
            <a:extLst>
              <a:ext uri="{FF2B5EF4-FFF2-40B4-BE49-F238E27FC236}">
                <a16:creationId xmlns:a16="http://schemas.microsoft.com/office/drawing/2014/main" id="{B07DAA08-59A7-9D26-9118-878B1337509D}"/>
              </a:ext>
            </a:extLst>
          </p:cNvPr>
          <p:cNvSpPr/>
          <p:nvPr/>
        </p:nvSpPr>
        <p:spPr>
          <a:xfrm>
            <a:off x="2339801" y="2130848"/>
            <a:ext cx="1476000" cy="252000"/>
          </a:xfrm>
          <a:prstGeom prst="roundRect">
            <a:avLst>
              <a:gd name="adj" fmla="val 50000"/>
            </a:avLst>
          </a:prstGeom>
          <a:solidFill>
            <a:srgbClr val="D80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Partners</a:t>
            </a:r>
          </a:p>
        </p:txBody>
      </p:sp>
      <p:sp>
        <p:nvSpPr>
          <p:cNvPr id="17" name="TextBox 3">
            <a:extLst>
              <a:ext uri="{FF2B5EF4-FFF2-40B4-BE49-F238E27FC236}">
                <a16:creationId xmlns:a16="http://schemas.microsoft.com/office/drawing/2014/main" id="{24763C27-B6C7-CF88-38DC-75AD874846F6}"/>
              </a:ext>
            </a:extLst>
          </p:cNvPr>
          <p:cNvSpPr txBox="1"/>
          <p:nvPr/>
        </p:nvSpPr>
        <p:spPr>
          <a:xfrm>
            <a:off x="350779" y="2135858"/>
            <a:ext cx="1947183" cy="241980"/>
          </a:xfrm>
          <a:prstGeom prst="rect">
            <a:avLst/>
          </a:prstGeom>
          <a:noFill/>
        </p:spPr>
        <p:txBody>
          <a:bodyPr wrap="square" lIns="36000" tIns="36000" rIns="36000" bIns="36000" rtlCol="0">
            <a:spAutoFit/>
          </a:bodyPr>
          <a:lstStyle/>
          <a:p>
            <a:pPr algn="r"/>
            <a:r>
              <a:rPr lang="en-GB" sz="1100" b="1" dirty="0">
                <a:solidFill>
                  <a:srgbClr val="D80073"/>
                </a:solidFill>
                <a:latin typeface="Century Gothic" panose="020B0502020202020204" pitchFamily="34" charset="0"/>
              </a:rPr>
              <a:t>Finalise Partners, Materials</a:t>
            </a:r>
          </a:p>
        </p:txBody>
      </p:sp>
      <p:sp>
        <p:nvSpPr>
          <p:cNvPr id="20" name="TextBox 20">
            <a:extLst>
              <a:ext uri="{FF2B5EF4-FFF2-40B4-BE49-F238E27FC236}">
                <a16:creationId xmlns:a16="http://schemas.microsoft.com/office/drawing/2014/main" id="{BEF685EC-9648-56C5-EA2A-C2944348AAC4}"/>
              </a:ext>
            </a:extLst>
          </p:cNvPr>
          <p:cNvSpPr txBox="1"/>
          <p:nvPr/>
        </p:nvSpPr>
        <p:spPr>
          <a:xfrm>
            <a:off x="7366800" y="1473847"/>
            <a:ext cx="400110" cy="584993"/>
          </a:xfrm>
          <a:prstGeom prst="rect">
            <a:avLst/>
          </a:prstGeom>
          <a:noFill/>
        </p:spPr>
        <p:txBody>
          <a:bodyPr vert="vert270" wrap="square" rtlCol="0">
            <a:spAutoFit/>
          </a:bodyPr>
          <a:lstStyle/>
          <a:p>
            <a:r>
              <a:rPr lang="en-GB" sz="1400" b="1" dirty="0">
                <a:solidFill>
                  <a:schemeClr val="bg1">
                    <a:lumMod val="50000"/>
                  </a:schemeClr>
                </a:solidFill>
                <a:latin typeface="Century Gothic" panose="020B0502020202020204" pitchFamily="34" charset="0"/>
              </a:rPr>
              <a:t>H1</a:t>
            </a:r>
          </a:p>
        </p:txBody>
      </p:sp>
      <p:sp>
        <p:nvSpPr>
          <p:cNvPr id="21" name="TextBox 21">
            <a:extLst>
              <a:ext uri="{FF2B5EF4-FFF2-40B4-BE49-F238E27FC236}">
                <a16:creationId xmlns:a16="http://schemas.microsoft.com/office/drawing/2014/main" id="{06BADD33-54A7-CF8F-8849-9948BCB20D61}"/>
              </a:ext>
            </a:extLst>
          </p:cNvPr>
          <p:cNvSpPr txBox="1"/>
          <p:nvPr/>
        </p:nvSpPr>
        <p:spPr>
          <a:xfrm>
            <a:off x="8372200" y="1473847"/>
            <a:ext cx="400110" cy="584993"/>
          </a:xfrm>
          <a:prstGeom prst="rect">
            <a:avLst/>
          </a:prstGeom>
          <a:noFill/>
        </p:spPr>
        <p:txBody>
          <a:bodyPr vert="vert270" wrap="square" rtlCol="0">
            <a:spAutoFit/>
          </a:bodyPr>
          <a:lstStyle/>
          <a:p>
            <a:r>
              <a:rPr lang="en-GB" sz="1400" b="1" dirty="0">
                <a:solidFill>
                  <a:schemeClr val="bg1">
                    <a:lumMod val="50000"/>
                  </a:schemeClr>
                </a:solidFill>
                <a:latin typeface="Century Gothic" panose="020B0502020202020204" pitchFamily="34" charset="0"/>
              </a:rPr>
              <a:t>H2</a:t>
            </a:r>
          </a:p>
        </p:txBody>
      </p:sp>
      <p:sp>
        <p:nvSpPr>
          <p:cNvPr id="22" name="Tekstvak 46">
            <a:extLst>
              <a:ext uri="{FF2B5EF4-FFF2-40B4-BE49-F238E27FC236}">
                <a16:creationId xmlns:a16="http://schemas.microsoft.com/office/drawing/2014/main" id="{A789DBBC-2E86-3512-B930-33E44CBE9176}"/>
              </a:ext>
            </a:extLst>
          </p:cNvPr>
          <p:cNvSpPr txBox="1"/>
          <p:nvPr/>
        </p:nvSpPr>
        <p:spPr>
          <a:xfrm>
            <a:off x="2349859" y="1345479"/>
            <a:ext cx="790575" cy="307777"/>
          </a:xfrm>
          <a:prstGeom prst="rect">
            <a:avLst/>
          </a:prstGeom>
          <a:noFill/>
        </p:spPr>
        <p:txBody>
          <a:bodyPr wrap="square" rtlCol="0">
            <a:spAutoFit/>
          </a:bodyPr>
          <a:lstStyle/>
          <a:p>
            <a:r>
              <a:rPr lang="en-GB" sz="1400" b="1" dirty="0">
                <a:solidFill>
                  <a:schemeClr val="bg1">
                    <a:lumMod val="50000"/>
                  </a:schemeClr>
                </a:solidFill>
                <a:latin typeface="Century Gothic" panose="020B0502020202020204" pitchFamily="34" charset="0"/>
              </a:rPr>
              <a:t>2024</a:t>
            </a:r>
          </a:p>
        </p:txBody>
      </p:sp>
      <p:sp>
        <p:nvSpPr>
          <p:cNvPr id="23" name="Tekstvak 47">
            <a:extLst>
              <a:ext uri="{FF2B5EF4-FFF2-40B4-BE49-F238E27FC236}">
                <a16:creationId xmlns:a16="http://schemas.microsoft.com/office/drawing/2014/main" id="{217BBE28-D6DD-E0DA-B68E-FE84E3C5EE3B}"/>
              </a:ext>
            </a:extLst>
          </p:cNvPr>
          <p:cNvSpPr txBox="1"/>
          <p:nvPr/>
        </p:nvSpPr>
        <p:spPr>
          <a:xfrm>
            <a:off x="3408837" y="1345479"/>
            <a:ext cx="790575" cy="307777"/>
          </a:xfrm>
          <a:prstGeom prst="rect">
            <a:avLst/>
          </a:prstGeom>
          <a:noFill/>
        </p:spPr>
        <p:txBody>
          <a:bodyPr wrap="square" rtlCol="0">
            <a:spAutoFit/>
          </a:bodyPr>
          <a:lstStyle/>
          <a:p>
            <a:r>
              <a:rPr lang="en-GB" sz="1400" b="1" dirty="0">
                <a:solidFill>
                  <a:schemeClr val="bg1">
                    <a:lumMod val="50000"/>
                  </a:schemeClr>
                </a:solidFill>
                <a:latin typeface="Century Gothic" panose="020B0502020202020204" pitchFamily="34" charset="0"/>
              </a:rPr>
              <a:t>2025</a:t>
            </a:r>
          </a:p>
        </p:txBody>
      </p:sp>
      <p:sp>
        <p:nvSpPr>
          <p:cNvPr id="24" name="Tekstvak 48">
            <a:extLst>
              <a:ext uri="{FF2B5EF4-FFF2-40B4-BE49-F238E27FC236}">
                <a16:creationId xmlns:a16="http://schemas.microsoft.com/office/drawing/2014/main" id="{3A4A4EB8-B5E4-10D6-6459-F324B39F666B}"/>
              </a:ext>
            </a:extLst>
          </p:cNvPr>
          <p:cNvSpPr txBox="1"/>
          <p:nvPr/>
        </p:nvSpPr>
        <p:spPr>
          <a:xfrm>
            <a:off x="7425618" y="1325647"/>
            <a:ext cx="790575" cy="307777"/>
          </a:xfrm>
          <a:prstGeom prst="rect">
            <a:avLst/>
          </a:prstGeom>
          <a:noFill/>
        </p:spPr>
        <p:txBody>
          <a:bodyPr wrap="square" rtlCol="0">
            <a:spAutoFit/>
          </a:bodyPr>
          <a:lstStyle/>
          <a:p>
            <a:r>
              <a:rPr lang="en-GB" sz="1400" b="1" dirty="0">
                <a:solidFill>
                  <a:schemeClr val="bg1">
                    <a:lumMod val="50000"/>
                  </a:schemeClr>
                </a:solidFill>
                <a:latin typeface="Century Gothic" panose="020B0502020202020204" pitchFamily="34" charset="0"/>
              </a:rPr>
              <a:t>2027</a:t>
            </a:r>
          </a:p>
        </p:txBody>
      </p:sp>
      <p:cxnSp>
        <p:nvCxnSpPr>
          <p:cNvPr id="25" name="Rechte verbindingslijn 50">
            <a:extLst>
              <a:ext uri="{FF2B5EF4-FFF2-40B4-BE49-F238E27FC236}">
                <a16:creationId xmlns:a16="http://schemas.microsoft.com/office/drawing/2014/main" id="{E7DC6126-D7FA-BC8E-D026-EB2489DDE8F9}"/>
              </a:ext>
            </a:extLst>
          </p:cNvPr>
          <p:cNvCxnSpPr>
            <a:cxnSpLocks/>
          </p:cNvCxnSpPr>
          <p:nvPr/>
        </p:nvCxnSpPr>
        <p:spPr>
          <a:xfrm>
            <a:off x="7423298" y="1325647"/>
            <a:ext cx="0" cy="767715"/>
          </a:xfrm>
          <a:prstGeom prst="line">
            <a:avLst/>
          </a:prstGeom>
        </p:spPr>
        <p:style>
          <a:lnRef idx="1">
            <a:schemeClr val="accent3"/>
          </a:lnRef>
          <a:fillRef idx="0">
            <a:schemeClr val="accent3"/>
          </a:fillRef>
          <a:effectRef idx="0">
            <a:schemeClr val="accent3"/>
          </a:effectRef>
          <a:fontRef idx="minor">
            <a:schemeClr val="tx1"/>
          </a:fontRef>
        </p:style>
      </p:cxnSp>
      <p:cxnSp>
        <p:nvCxnSpPr>
          <p:cNvPr id="26" name="Rechte verbindingslijn 51">
            <a:extLst>
              <a:ext uri="{FF2B5EF4-FFF2-40B4-BE49-F238E27FC236}">
                <a16:creationId xmlns:a16="http://schemas.microsoft.com/office/drawing/2014/main" id="{9618565C-5360-22B1-1EA5-DDBB8499750F}"/>
              </a:ext>
            </a:extLst>
          </p:cNvPr>
          <p:cNvCxnSpPr>
            <a:cxnSpLocks/>
          </p:cNvCxnSpPr>
          <p:nvPr/>
        </p:nvCxnSpPr>
        <p:spPr>
          <a:xfrm>
            <a:off x="3398778" y="1345479"/>
            <a:ext cx="0" cy="767715"/>
          </a:xfrm>
          <a:prstGeom prst="line">
            <a:avLst/>
          </a:prstGeom>
        </p:spPr>
        <p:style>
          <a:lnRef idx="1">
            <a:schemeClr val="accent3"/>
          </a:lnRef>
          <a:fillRef idx="0">
            <a:schemeClr val="accent3"/>
          </a:fillRef>
          <a:effectRef idx="0">
            <a:schemeClr val="accent3"/>
          </a:effectRef>
          <a:fontRef idx="minor">
            <a:schemeClr val="tx1"/>
          </a:fontRef>
        </p:style>
      </p:cxnSp>
      <p:sp>
        <p:nvSpPr>
          <p:cNvPr id="27" name="Tekstvak 48">
            <a:extLst>
              <a:ext uri="{FF2B5EF4-FFF2-40B4-BE49-F238E27FC236}">
                <a16:creationId xmlns:a16="http://schemas.microsoft.com/office/drawing/2014/main" id="{A3707EF0-173D-73D7-1F70-CA9A99A1AB74}"/>
              </a:ext>
            </a:extLst>
          </p:cNvPr>
          <p:cNvSpPr txBox="1"/>
          <p:nvPr/>
        </p:nvSpPr>
        <p:spPr>
          <a:xfrm>
            <a:off x="5414818" y="1325647"/>
            <a:ext cx="790575" cy="307777"/>
          </a:xfrm>
          <a:prstGeom prst="rect">
            <a:avLst/>
          </a:prstGeom>
          <a:noFill/>
        </p:spPr>
        <p:txBody>
          <a:bodyPr wrap="square" rtlCol="0">
            <a:spAutoFit/>
          </a:bodyPr>
          <a:lstStyle/>
          <a:p>
            <a:r>
              <a:rPr lang="en-GB" sz="1400" b="1" dirty="0">
                <a:solidFill>
                  <a:schemeClr val="bg1">
                    <a:lumMod val="50000"/>
                  </a:schemeClr>
                </a:solidFill>
                <a:latin typeface="Century Gothic" panose="020B0502020202020204" pitchFamily="34" charset="0"/>
              </a:rPr>
              <a:t>2026</a:t>
            </a:r>
          </a:p>
        </p:txBody>
      </p:sp>
      <p:cxnSp>
        <p:nvCxnSpPr>
          <p:cNvPr id="28" name="Rechte verbindingslijn 50">
            <a:extLst>
              <a:ext uri="{FF2B5EF4-FFF2-40B4-BE49-F238E27FC236}">
                <a16:creationId xmlns:a16="http://schemas.microsoft.com/office/drawing/2014/main" id="{EFD30B4D-097F-FE9D-A898-0A99C772B94B}"/>
              </a:ext>
            </a:extLst>
          </p:cNvPr>
          <p:cNvCxnSpPr>
            <a:cxnSpLocks/>
          </p:cNvCxnSpPr>
          <p:nvPr/>
        </p:nvCxnSpPr>
        <p:spPr>
          <a:xfrm>
            <a:off x="5412498" y="1325647"/>
            <a:ext cx="0" cy="767715"/>
          </a:xfrm>
          <a:prstGeom prst="line">
            <a:avLst/>
          </a:prstGeom>
        </p:spPr>
        <p:style>
          <a:lnRef idx="1">
            <a:schemeClr val="accent3"/>
          </a:lnRef>
          <a:fillRef idx="0">
            <a:schemeClr val="accent3"/>
          </a:fillRef>
          <a:effectRef idx="0">
            <a:schemeClr val="accent3"/>
          </a:effectRef>
          <a:fontRef idx="minor">
            <a:schemeClr val="tx1"/>
          </a:fontRef>
        </p:style>
      </p:cxnSp>
      <p:sp>
        <p:nvSpPr>
          <p:cNvPr id="31" name="Rectangle: Rounded Corners 22">
            <a:extLst>
              <a:ext uri="{FF2B5EF4-FFF2-40B4-BE49-F238E27FC236}">
                <a16:creationId xmlns:a16="http://schemas.microsoft.com/office/drawing/2014/main" id="{CE8F87DE-E8C8-480A-FFA9-03FB0D2008BB}"/>
              </a:ext>
            </a:extLst>
          </p:cNvPr>
          <p:cNvSpPr/>
          <p:nvPr/>
        </p:nvSpPr>
        <p:spPr>
          <a:xfrm>
            <a:off x="2339800" y="2454884"/>
            <a:ext cx="6432510" cy="252000"/>
          </a:xfrm>
          <a:prstGeom prst="roundRect">
            <a:avLst>
              <a:gd name="adj" fmla="val 50000"/>
            </a:avLst>
          </a:prstGeom>
          <a:solidFill>
            <a:schemeClr val="accent5">
              <a:lumMod val="20000"/>
              <a:lumOff val="80000"/>
            </a:schemeClr>
          </a:solidFill>
          <a:ln>
            <a:noFill/>
          </a:ln>
          <a:effectLst>
            <a:innerShdw blurRad="12700" dist="254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Rounded Corners 29">
            <a:extLst>
              <a:ext uri="{FF2B5EF4-FFF2-40B4-BE49-F238E27FC236}">
                <a16:creationId xmlns:a16="http://schemas.microsoft.com/office/drawing/2014/main" id="{987DE90A-30F2-56E1-34C2-70E515E66F53}"/>
              </a:ext>
            </a:extLst>
          </p:cNvPr>
          <p:cNvSpPr/>
          <p:nvPr/>
        </p:nvSpPr>
        <p:spPr>
          <a:xfrm>
            <a:off x="2820203" y="2454884"/>
            <a:ext cx="5952108" cy="252000"/>
          </a:xfrm>
          <a:prstGeom prst="roundRect">
            <a:avLst>
              <a:gd name="adj" fmla="val 50000"/>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a:p>
        </p:txBody>
      </p:sp>
      <p:sp>
        <p:nvSpPr>
          <p:cNvPr id="33" name="TextBox 3">
            <a:extLst>
              <a:ext uri="{FF2B5EF4-FFF2-40B4-BE49-F238E27FC236}">
                <a16:creationId xmlns:a16="http://schemas.microsoft.com/office/drawing/2014/main" id="{06C6C174-C338-0858-DD01-FA6F18A38BD9}"/>
              </a:ext>
            </a:extLst>
          </p:cNvPr>
          <p:cNvSpPr txBox="1"/>
          <p:nvPr/>
        </p:nvSpPr>
        <p:spPr>
          <a:xfrm>
            <a:off x="103129" y="2459894"/>
            <a:ext cx="2194834" cy="241980"/>
          </a:xfrm>
          <a:prstGeom prst="rect">
            <a:avLst/>
          </a:prstGeom>
          <a:noFill/>
        </p:spPr>
        <p:txBody>
          <a:bodyPr wrap="square" lIns="36000" tIns="36000" rIns="36000" bIns="36000" rtlCol="0">
            <a:spAutoFit/>
          </a:bodyPr>
          <a:lstStyle/>
          <a:p>
            <a:pPr algn="r"/>
            <a:r>
              <a:rPr lang="en-GB" sz="1100" b="1" dirty="0">
                <a:solidFill>
                  <a:srgbClr val="7030A0"/>
                </a:solidFill>
                <a:latin typeface="Century Gothic" panose="020B0502020202020204" pitchFamily="34" charset="0"/>
              </a:rPr>
              <a:t>Dissemination &amp; knowledge</a:t>
            </a:r>
          </a:p>
        </p:txBody>
      </p:sp>
      <p:sp>
        <p:nvSpPr>
          <p:cNvPr id="34" name="TextBox 50">
            <a:extLst>
              <a:ext uri="{FF2B5EF4-FFF2-40B4-BE49-F238E27FC236}">
                <a16:creationId xmlns:a16="http://schemas.microsoft.com/office/drawing/2014/main" id="{D1A5E2D2-F2CB-C37A-143B-BAFE701209C0}"/>
              </a:ext>
            </a:extLst>
          </p:cNvPr>
          <p:cNvSpPr txBox="1"/>
          <p:nvPr/>
        </p:nvSpPr>
        <p:spPr>
          <a:xfrm>
            <a:off x="5921821" y="2457672"/>
            <a:ext cx="2758407" cy="253916"/>
          </a:xfrm>
          <a:prstGeom prst="rect">
            <a:avLst/>
          </a:prstGeom>
          <a:noFill/>
        </p:spPr>
        <p:txBody>
          <a:bodyPr wrap="square" rtlCol="0">
            <a:spAutoFit/>
          </a:bodyPr>
          <a:lstStyle/>
          <a:p>
            <a:pPr algn="r"/>
            <a:r>
              <a:rPr lang="en-US" sz="1050" dirty="0">
                <a:solidFill>
                  <a:schemeClr val="bg1"/>
                </a:solidFill>
                <a:latin typeface="Century Gothic" panose="020B0502020202020204" pitchFamily="34" charset="0"/>
              </a:rPr>
              <a:t>Conferences, Publications, Workshops</a:t>
            </a:r>
            <a:endParaRPr lang="en-GB" sz="1050" dirty="0">
              <a:solidFill>
                <a:schemeClr val="bg1"/>
              </a:solidFill>
              <a:latin typeface="Century Gothic" panose="020B0502020202020204" pitchFamily="34" charset="0"/>
            </a:endParaRPr>
          </a:p>
        </p:txBody>
      </p:sp>
      <p:sp>
        <p:nvSpPr>
          <p:cNvPr id="36" name="TextBox 3">
            <a:extLst>
              <a:ext uri="{FF2B5EF4-FFF2-40B4-BE49-F238E27FC236}">
                <a16:creationId xmlns:a16="http://schemas.microsoft.com/office/drawing/2014/main" id="{E3099BF4-CE01-1EDB-2A5E-C30E9C45CBBD}"/>
              </a:ext>
            </a:extLst>
          </p:cNvPr>
          <p:cNvSpPr txBox="1"/>
          <p:nvPr/>
        </p:nvSpPr>
        <p:spPr>
          <a:xfrm>
            <a:off x="233756" y="3144471"/>
            <a:ext cx="2074266" cy="241980"/>
          </a:xfrm>
          <a:prstGeom prst="rect">
            <a:avLst/>
          </a:prstGeom>
          <a:noFill/>
        </p:spPr>
        <p:txBody>
          <a:bodyPr wrap="square" lIns="36000" tIns="36000" rIns="36000" bIns="36000" rtlCol="0">
            <a:spAutoFit/>
          </a:bodyPr>
          <a:lstStyle/>
          <a:p>
            <a:pPr algn="r"/>
            <a:r>
              <a:rPr lang="en-GB" sz="1100" b="1" dirty="0">
                <a:solidFill>
                  <a:srgbClr val="A5A5A5"/>
                </a:solidFill>
                <a:latin typeface="Century Gothic" panose="020B0502020202020204" pitchFamily="34" charset="0"/>
              </a:rPr>
              <a:t>Characterisation</a:t>
            </a:r>
            <a:endParaRPr lang="en-GB" sz="1100" b="1" dirty="0">
              <a:solidFill>
                <a:srgbClr val="F09609"/>
              </a:solidFill>
              <a:latin typeface="Century Gothic" panose="020B0502020202020204" pitchFamily="34" charset="0"/>
            </a:endParaRPr>
          </a:p>
        </p:txBody>
      </p:sp>
      <p:sp>
        <p:nvSpPr>
          <p:cNvPr id="37" name="Rectangle: Rounded Corners 22">
            <a:extLst>
              <a:ext uri="{FF2B5EF4-FFF2-40B4-BE49-F238E27FC236}">
                <a16:creationId xmlns:a16="http://schemas.microsoft.com/office/drawing/2014/main" id="{12CC04ED-88C0-024C-CDB6-B7A70E4E9C46}"/>
              </a:ext>
            </a:extLst>
          </p:cNvPr>
          <p:cNvSpPr/>
          <p:nvPr/>
        </p:nvSpPr>
        <p:spPr>
          <a:xfrm>
            <a:off x="2349859" y="3139461"/>
            <a:ext cx="6432510" cy="252000"/>
          </a:xfrm>
          <a:prstGeom prst="roundRect">
            <a:avLst>
              <a:gd name="adj" fmla="val 50000"/>
            </a:avLst>
          </a:prstGeom>
          <a:solidFill>
            <a:schemeClr val="accent5">
              <a:lumMod val="20000"/>
              <a:lumOff val="80000"/>
            </a:schemeClr>
          </a:solidFill>
          <a:ln>
            <a:noFill/>
          </a:ln>
          <a:effectLst>
            <a:innerShdw blurRad="12700" dist="254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Rounded Corners 37">
            <a:extLst>
              <a:ext uri="{FF2B5EF4-FFF2-40B4-BE49-F238E27FC236}">
                <a16:creationId xmlns:a16="http://schemas.microsoft.com/office/drawing/2014/main" id="{3E6DB490-4FD7-8FF9-3667-CF76D340719E}"/>
              </a:ext>
            </a:extLst>
          </p:cNvPr>
          <p:cNvSpPr/>
          <p:nvPr/>
        </p:nvSpPr>
        <p:spPr>
          <a:xfrm>
            <a:off x="4896700" y="3139461"/>
            <a:ext cx="1620000" cy="252000"/>
          </a:xfrm>
          <a:prstGeom prst="roundRect">
            <a:avLst>
              <a:gd name="adj" fmla="val 50000"/>
            </a:avLst>
          </a:prstGeom>
          <a:solidFill>
            <a:srgbClr val="A5A5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Pre-IE</a:t>
            </a:r>
          </a:p>
        </p:txBody>
      </p:sp>
      <p:sp>
        <p:nvSpPr>
          <p:cNvPr id="47" name="Rectangle: Rounded Corners 46">
            <a:extLst>
              <a:ext uri="{FF2B5EF4-FFF2-40B4-BE49-F238E27FC236}">
                <a16:creationId xmlns:a16="http://schemas.microsoft.com/office/drawing/2014/main" id="{720AEC6D-E507-6DED-4971-CE819BA7FBB8}"/>
              </a:ext>
            </a:extLst>
          </p:cNvPr>
          <p:cNvSpPr/>
          <p:nvPr/>
        </p:nvSpPr>
        <p:spPr>
          <a:xfrm>
            <a:off x="7196521" y="2796255"/>
            <a:ext cx="1057920" cy="252000"/>
          </a:xfrm>
          <a:prstGeom prst="roundRect">
            <a:avLst>
              <a:gd name="adj" fmla="val 50000"/>
            </a:avLst>
          </a:prstGeom>
          <a:solidFill>
            <a:srgbClr val="F0960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Irradiation</a:t>
            </a:r>
          </a:p>
        </p:txBody>
      </p:sp>
      <p:sp>
        <p:nvSpPr>
          <p:cNvPr id="93" name="Rectangle: Rounded Corners 29">
            <a:extLst>
              <a:ext uri="{FF2B5EF4-FFF2-40B4-BE49-F238E27FC236}">
                <a16:creationId xmlns:a16="http://schemas.microsoft.com/office/drawing/2014/main" id="{8ADE1590-6DDC-B44E-5100-C6829E4FDA00}"/>
              </a:ext>
            </a:extLst>
          </p:cNvPr>
          <p:cNvSpPr/>
          <p:nvPr/>
        </p:nvSpPr>
        <p:spPr>
          <a:xfrm>
            <a:off x="3417840" y="2798372"/>
            <a:ext cx="1792620" cy="252000"/>
          </a:xfrm>
          <a:prstGeom prst="roundRect">
            <a:avLst>
              <a:gd name="adj" fmla="val 50000"/>
            </a:avLst>
          </a:prstGeom>
          <a:solidFill>
            <a:srgbClr val="3399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Detailed</a:t>
            </a:r>
          </a:p>
        </p:txBody>
      </p:sp>
      <p:sp>
        <p:nvSpPr>
          <p:cNvPr id="94" name="Rectangle: Rounded Corners 29">
            <a:extLst>
              <a:ext uri="{FF2B5EF4-FFF2-40B4-BE49-F238E27FC236}">
                <a16:creationId xmlns:a16="http://schemas.microsoft.com/office/drawing/2014/main" id="{81659E62-9E0D-C317-DBED-FA6292D86B1F}"/>
              </a:ext>
            </a:extLst>
          </p:cNvPr>
          <p:cNvSpPr/>
          <p:nvPr/>
        </p:nvSpPr>
        <p:spPr>
          <a:xfrm>
            <a:off x="5225179" y="2798372"/>
            <a:ext cx="1504490" cy="252000"/>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Manufacture</a:t>
            </a:r>
          </a:p>
        </p:txBody>
      </p:sp>
      <p:sp>
        <p:nvSpPr>
          <p:cNvPr id="18" name="Date Placeholder 3">
            <a:extLst>
              <a:ext uri="{FF2B5EF4-FFF2-40B4-BE49-F238E27FC236}">
                <a16:creationId xmlns:a16="http://schemas.microsoft.com/office/drawing/2014/main" id="{E243818B-743C-8A5F-B369-3654EE22831B}"/>
              </a:ext>
            </a:extLst>
          </p:cNvPr>
          <p:cNvSpPr>
            <a:spLocks noGrp="1"/>
          </p:cNvSpPr>
          <p:nvPr>
            <p:ph type="dt" sz="half" idx="10"/>
          </p:nvPr>
        </p:nvSpPr>
        <p:spPr>
          <a:xfrm>
            <a:off x="838200" y="6356350"/>
            <a:ext cx="2743200" cy="365125"/>
          </a:xfrm>
        </p:spPr>
        <p:txBody>
          <a:bodyPr/>
          <a:lstStyle/>
          <a:p>
            <a:r>
              <a:rPr lang="en-GB" dirty="0"/>
              <a:t>24/10/2024</a:t>
            </a:r>
          </a:p>
        </p:txBody>
      </p:sp>
      <p:sp>
        <p:nvSpPr>
          <p:cNvPr id="19" name="Slide Number Placeholder 5">
            <a:extLst>
              <a:ext uri="{FF2B5EF4-FFF2-40B4-BE49-F238E27FC236}">
                <a16:creationId xmlns:a16="http://schemas.microsoft.com/office/drawing/2014/main" id="{E0135248-CDE1-BF07-825F-EE8080811548}"/>
              </a:ext>
            </a:extLst>
          </p:cNvPr>
          <p:cNvSpPr>
            <a:spLocks noGrp="1"/>
          </p:cNvSpPr>
          <p:nvPr>
            <p:ph type="sldNum" sz="quarter" idx="12"/>
          </p:nvPr>
        </p:nvSpPr>
        <p:spPr>
          <a:xfrm>
            <a:off x="8610600" y="6356350"/>
            <a:ext cx="2743200" cy="365125"/>
          </a:xfrm>
        </p:spPr>
        <p:txBody>
          <a:bodyPr/>
          <a:lstStyle/>
          <a:p>
            <a:fld id="{D73811D0-9594-4DB5-A4AA-7A4A397618D5}" type="slidenum">
              <a:rPr lang="en-GB" smtClean="0"/>
              <a:t>11</a:t>
            </a:fld>
            <a:endParaRPr lang="en-GB"/>
          </a:p>
        </p:txBody>
      </p:sp>
      <p:sp>
        <p:nvSpPr>
          <p:cNvPr id="29" name="Rectangle: Rounded Corners 28">
            <a:extLst>
              <a:ext uri="{FF2B5EF4-FFF2-40B4-BE49-F238E27FC236}">
                <a16:creationId xmlns:a16="http://schemas.microsoft.com/office/drawing/2014/main" id="{EB997F54-12E3-DA75-A322-9E05DB519218}"/>
              </a:ext>
            </a:extLst>
          </p:cNvPr>
          <p:cNvSpPr/>
          <p:nvPr/>
        </p:nvSpPr>
        <p:spPr>
          <a:xfrm>
            <a:off x="8462476" y="3139461"/>
            <a:ext cx="643023" cy="252000"/>
          </a:xfrm>
          <a:prstGeom prst="roundRect">
            <a:avLst>
              <a:gd name="adj" fmla="val 50000"/>
            </a:avLst>
          </a:prstGeom>
          <a:solidFill>
            <a:srgbClr val="A5A5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PIE</a:t>
            </a:r>
          </a:p>
        </p:txBody>
      </p:sp>
      <p:pic>
        <p:nvPicPr>
          <p:cNvPr id="30" name="Picture 7" descr="EXP126-ged">
            <a:extLst>
              <a:ext uri="{FF2B5EF4-FFF2-40B4-BE49-F238E27FC236}">
                <a16:creationId xmlns:a16="http://schemas.microsoft.com/office/drawing/2014/main" id="{15C694E4-AEA0-628F-131F-30F1B29E97C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2272" t="-1" b="1345"/>
          <a:stretch/>
        </p:blipFill>
        <p:spPr bwMode="auto">
          <a:xfrm>
            <a:off x="9827463" y="1290374"/>
            <a:ext cx="1445578" cy="516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Rounded Corners 29">
            <a:extLst>
              <a:ext uri="{FF2B5EF4-FFF2-40B4-BE49-F238E27FC236}">
                <a16:creationId xmlns:a16="http://schemas.microsoft.com/office/drawing/2014/main" id="{8D9E4E5F-AB26-D487-B621-49D6B26DC9D1}"/>
              </a:ext>
            </a:extLst>
          </p:cNvPr>
          <p:cNvSpPr/>
          <p:nvPr/>
        </p:nvSpPr>
        <p:spPr>
          <a:xfrm>
            <a:off x="3840264" y="2130848"/>
            <a:ext cx="1044000" cy="252000"/>
          </a:xfrm>
          <a:prstGeom prst="roundRect">
            <a:avLst>
              <a:gd name="adj" fmla="val 50000"/>
            </a:avLst>
          </a:prstGeom>
          <a:solidFill>
            <a:srgbClr val="D80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Materials</a:t>
            </a:r>
          </a:p>
        </p:txBody>
      </p:sp>
      <p:sp>
        <p:nvSpPr>
          <p:cNvPr id="41" name="Content Placeholder 1">
            <a:extLst>
              <a:ext uri="{FF2B5EF4-FFF2-40B4-BE49-F238E27FC236}">
                <a16:creationId xmlns:a16="http://schemas.microsoft.com/office/drawing/2014/main" id="{4C07A734-AF5C-45C1-EB98-A69C57C1E3EC}"/>
              </a:ext>
            </a:extLst>
          </p:cNvPr>
          <p:cNvSpPr txBox="1">
            <a:spLocks/>
          </p:cNvSpPr>
          <p:nvPr/>
        </p:nvSpPr>
        <p:spPr>
          <a:xfrm>
            <a:off x="838199" y="3586965"/>
            <a:ext cx="8543926" cy="31345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MIDI located in the pool-side facility provides neutronic potential akin to LYRA facility</a:t>
            </a:r>
          </a:p>
          <a:p>
            <a:r>
              <a:rPr lang="en-US" dirty="0"/>
              <a:t>Nuclear heat supplemented by heaters to give</a:t>
            </a:r>
          </a:p>
          <a:p>
            <a:pPr lvl="1"/>
            <a:r>
              <a:rPr lang="en-US" dirty="0"/>
              <a:t>Predicted w/g of 0.46 to 1.66 at 573 K (300°C)</a:t>
            </a:r>
          </a:p>
          <a:p>
            <a:r>
              <a:rPr lang="en-US" dirty="0"/>
              <a:t>Opportunity to engage with the project as collaborator</a:t>
            </a:r>
          </a:p>
          <a:p>
            <a:pPr lvl="1"/>
            <a:r>
              <a:rPr lang="en-US" dirty="0"/>
              <a:t>HEA/</a:t>
            </a:r>
            <a:r>
              <a:rPr lang="en-US" dirty="0" err="1"/>
              <a:t>FeCrAl</a:t>
            </a:r>
            <a:r>
              <a:rPr lang="en-US" dirty="0"/>
              <a:t>/AFA</a:t>
            </a:r>
          </a:p>
          <a:p>
            <a:pPr lvl="1"/>
            <a:r>
              <a:rPr lang="en-US" dirty="0"/>
              <a:t>Additive Manufacture, e-beam weld, HIP, </a:t>
            </a:r>
            <a:r>
              <a:rPr lang="en-US" dirty="0" err="1"/>
              <a:t>etc</a:t>
            </a:r>
            <a:r>
              <a:rPr lang="en-US" dirty="0"/>
              <a:t>…</a:t>
            </a:r>
          </a:p>
          <a:p>
            <a:pPr lvl="1"/>
            <a:endParaRPr lang="en-US" dirty="0"/>
          </a:p>
        </p:txBody>
      </p:sp>
    </p:spTree>
    <p:extLst>
      <p:ext uri="{BB962C8B-B14F-4D97-AF65-F5344CB8AC3E}">
        <p14:creationId xmlns:p14="http://schemas.microsoft.com/office/powerpoint/2010/main" val="3532024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CCC283-3AF0-D6A7-C41C-3F6FC381E1CA}"/>
              </a:ext>
            </a:extLst>
          </p:cNvPr>
          <p:cNvSpPr>
            <a:spLocks noGrp="1"/>
          </p:cNvSpPr>
          <p:nvPr>
            <p:ph sz="half" idx="1"/>
          </p:nvPr>
        </p:nvSpPr>
        <p:spPr/>
        <p:txBody>
          <a:bodyPr/>
          <a:lstStyle/>
          <a:p>
            <a:r>
              <a:rPr lang="en-GB" dirty="0"/>
              <a:t>Proven irradiation experience</a:t>
            </a:r>
          </a:p>
          <a:p>
            <a:pPr lvl="1"/>
            <a:r>
              <a:rPr lang="en-GB" dirty="0"/>
              <a:t>Fuel &amp; materials in helium, liquid metal and molten salt</a:t>
            </a:r>
          </a:p>
          <a:p>
            <a:endParaRPr lang="en-GB" dirty="0"/>
          </a:p>
        </p:txBody>
      </p:sp>
      <p:sp>
        <p:nvSpPr>
          <p:cNvPr id="3" name="Content Placeholder 2">
            <a:extLst>
              <a:ext uri="{FF2B5EF4-FFF2-40B4-BE49-F238E27FC236}">
                <a16:creationId xmlns:a16="http://schemas.microsoft.com/office/drawing/2014/main" id="{D803318E-79EA-7AA0-717E-89ED99122140}"/>
              </a:ext>
            </a:extLst>
          </p:cNvPr>
          <p:cNvSpPr>
            <a:spLocks noGrp="1"/>
          </p:cNvSpPr>
          <p:nvPr>
            <p:ph sz="half" idx="2"/>
          </p:nvPr>
        </p:nvSpPr>
        <p:spPr>
          <a:xfrm>
            <a:off x="6172199" y="1825625"/>
            <a:ext cx="5551371" cy="4895850"/>
          </a:xfrm>
        </p:spPr>
        <p:txBody>
          <a:bodyPr>
            <a:normAutofit/>
          </a:bodyPr>
          <a:lstStyle/>
          <a:p>
            <a:r>
              <a:rPr lang="en-GB" dirty="0"/>
              <a:t>New re-usable MIDI facility underdevelopment</a:t>
            </a:r>
          </a:p>
          <a:p>
            <a:pPr lvl="1"/>
            <a:r>
              <a:rPr lang="en-GB" dirty="0"/>
              <a:t>Advanced Manufacturing</a:t>
            </a:r>
          </a:p>
          <a:p>
            <a:pPr lvl="1"/>
            <a:r>
              <a:rPr lang="en-GB" dirty="0"/>
              <a:t>Innovative Materials</a:t>
            </a:r>
          </a:p>
          <a:p>
            <a:pPr lvl="1"/>
            <a:r>
              <a:rPr lang="en-GB" dirty="0"/>
              <a:t>Flexible Operations</a:t>
            </a:r>
          </a:p>
          <a:p>
            <a:r>
              <a:rPr lang="en-GB" dirty="0"/>
              <a:t>First structural material research irradiation late-2026</a:t>
            </a:r>
          </a:p>
          <a:p>
            <a:pPr lvl="1"/>
            <a:r>
              <a:rPr lang="en-GB" dirty="0"/>
              <a:t>Research collaborations possible</a:t>
            </a:r>
          </a:p>
          <a:p>
            <a:r>
              <a:rPr lang="en-GB" dirty="0"/>
              <a:t>Bespoke irradiations possible</a:t>
            </a:r>
          </a:p>
          <a:p>
            <a:pPr lvl="1"/>
            <a:r>
              <a:rPr lang="en-GB" dirty="0"/>
              <a:t>Engage with us!</a:t>
            </a:r>
          </a:p>
        </p:txBody>
      </p:sp>
      <p:sp>
        <p:nvSpPr>
          <p:cNvPr id="4" name="Title 1">
            <a:extLst>
              <a:ext uri="{FF2B5EF4-FFF2-40B4-BE49-F238E27FC236}">
                <a16:creationId xmlns:a16="http://schemas.microsoft.com/office/drawing/2014/main" id="{80B497D9-A87A-9597-7194-C83EC6A64802}"/>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Conclusion</a:t>
            </a:r>
            <a:endParaRPr lang="en-GB" b="1" i="0" dirty="0">
              <a:solidFill>
                <a:schemeClr val="bg1"/>
              </a:solidFill>
              <a:latin typeface="Arial" panose="020B0604020202020204" pitchFamily="34" charset="0"/>
              <a:cs typeface="Arial" panose="020B0604020202020204" pitchFamily="34" charset="0"/>
            </a:endParaRPr>
          </a:p>
        </p:txBody>
      </p:sp>
      <p:sp>
        <p:nvSpPr>
          <p:cNvPr id="11" name="Date Placeholder 3">
            <a:extLst>
              <a:ext uri="{FF2B5EF4-FFF2-40B4-BE49-F238E27FC236}">
                <a16:creationId xmlns:a16="http://schemas.microsoft.com/office/drawing/2014/main" id="{624F6477-BB1C-AF87-B45E-390EEADBF645}"/>
              </a:ext>
            </a:extLst>
          </p:cNvPr>
          <p:cNvSpPr>
            <a:spLocks noGrp="1"/>
          </p:cNvSpPr>
          <p:nvPr>
            <p:ph type="dt" sz="half" idx="10"/>
          </p:nvPr>
        </p:nvSpPr>
        <p:spPr>
          <a:xfrm>
            <a:off x="838200" y="6356350"/>
            <a:ext cx="2743200" cy="365125"/>
          </a:xfrm>
        </p:spPr>
        <p:txBody>
          <a:bodyPr/>
          <a:lstStyle/>
          <a:p>
            <a:r>
              <a:rPr lang="en-GB" dirty="0"/>
              <a:t>24/10/2024</a:t>
            </a:r>
          </a:p>
        </p:txBody>
      </p:sp>
      <p:sp>
        <p:nvSpPr>
          <p:cNvPr id="12" name="Slide Number Placeholder 5">
            <a:extLst>
              <a:ext uri="{FF2B5EF4-FFF2-40B4-BE49-F238E27FC236}">
                <a16:creationId xmlns:a16="http://schemas.microsoft.com/office/drawing/2014/main" id="{FA64ED9F-36AA-9EB1-A33E-088EEB213064}"/>
              </a:ext>
            </a:extLst>
          </p:cNvPr>
          <p:cNvSpPr>
            <a:spLocks noGrp="1"/>
          </p:cNvSpPr>
          <p:nvPr>
            <p:ph type="sldNum" sz="quarter" idx="12"/>
          </p:nvPr>
        </p:nvSpPr>
        <p:spPr>
          <a:xfrm>
            <a:off x="8610600" y="6356350"/>
            <a:ext cx="2743200" cy="365125"/>
          </a:xfrm>
        </p:spPr>
        <p:txBody>
          <a:bodyPr/>
          <a:lstStyle/>
          <a:p>
            <a:fld id="{D73811D0-9594-4DB5-A4AA-7A4A397618D5}" type="slidenum">
              <a:rPr lang="en-GB" smtClean="0"/>
              <a:t>12</a:t>
            </a:fld>
            <a:endParaRPr lang="en-GB"/>
          </a:p>
        </p:txBody>
      </p:sp>
      <p:pic>
        <p:nvPicPr>
          <p:cNvPr id="10" name="Afbeelding 6">
            <a:extLst>
              <a:ext uri="{FF2B5EF4-FFF2-40B4-BE49-F238E27FC236}">
                <a16:creationId xmlns:a16="http://schemas.microsoft.com/office/drawing/2014/main" id="{77CDECBC-CEDD-9996-43F0-9716B2D59D4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031" r="3903" b="6882"/>
          <a:stretch/>
        </p:blipFill>
        <p:spPr>
          <a:xfrm>
            <a:off x="543559" y="3031767"/>
            <a:ext cx="5628640" cy="3689708"/>
          </a:xfrm>
          <a:prstGeom prst="rect">
            <a:avLst/>
          </a:prstGeom>
        </p:spPr>
      </p:pic>
    </p:spTree>
    <p:extLst>
      <p:ext uri="{BB962C8B-B14F-4D97-AF65-F5344CB8AC3E}">
        <p14:creationId xmlns:p14="http://schemas.microsoft.com/office/powerpoint/2010/main" val="2648659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39F9C1-811F-4FE5-A656-1616D6F16D44}"/>
              </a:ext>
            </a:extLst>
          </p:cNvPr>
          <p:cNvSpPr>
            <a:spLocks noGrp="1"/>
          </p:cNvSpPr>
          <p:nvPr>
            <p:ph type="ctrTitle"/>
          </p:nvPr>
        </p:nvSpPr>
        <p:spPr/>
        <p:txBody>
          <a:bodyPr>
            <a:normAutofit fontScale="90000"/>
          </a:bodyPr>
          <a:lstStyle/>
          <a:p>
            <a:r>
              <a:rPr lang="en-US" dirty="0"/>
              <a:t>DESIGN OF A REUSABLE MATERIALS IRRADIATION DEVICE (MIDI) IN THE HIGH FLUX REACTOR</a:t>
            </a:r>
            <a:endParaRPr lang="en-GB" dirty="0"/>
          </a:p>
        </p:txBody>
      </p:sp>
      <p:sp>
        <p:nvSpPr>
          <p:cNvPr id="5" name="Subtitle 4">
            <a:extLst>
              <a:ext uri="{FF2B5EF4-FFF2-40B4-BE49-F238E27FC236}">
                <a16:creationId xmlns:a16="http://schemas.microsoft.com/office/drawing/2014/main" id="{831E5A99-86B7-4696-9D98-C28D48D14812}"/>
              </a:ext>
            </a:extLst>
          </p:cNvPr>
          <p:cNvSpPr>
            <a:spLocks noGrp="1"/>
          </p:cNvSpPr>
          <p:nvPr>
            <p:ph type="subTitle" idx="1"/>
          </p:nvPr>
        </p:nvSpPr>
        <p:spPr/>
        <p:txBody>
          <a:bodyPr>
            <a:normAutofit/>
          </a:bodyPr>
          <a:lstStyle/>
          <a:p>
            <a:r>
              <a:rPr lang="en-US" dirty="0"/>
              <a:t>FOR TESTING AND QUALIFICATION OF SMR MATERIALS</a:t>
            </a:r>
          </a:p>
          <a:p>
            <a:endParaRPr lang="en-US" dirty="0"/>
          </a:p>
          <a:p>
            <a:endParaRPr lang="en-GB" dirty="0"/>
          </a:p>
        </p:txBody>
      </p:sp>
      <p:sp>
        <p:nvSpPr>
          <p:cNvPr id="7" name="TextBox 6">
            <a:extLst>
              <a:ext uri="{FF2B5EF4-FFF2-40B4-BE49-F238E27FC236}">
                <a16:creationId xmlns:a16="http://schemas.microsoft.com/office/drawing/2014/main" id="{32B45F1C-CEC4-EB3F-99F0-77033CC01803}"/>
              </a:ext>
            </a:extLst>
          </p:cNvPr>
          <p:cNvSpPr txBox="1"/>
          <p:nvPr/>
        </p:nvSpPr>
        <p:spPr>
          <a:xfrm>
            <a:off x="116541" y="6187111"/>
            <a:ext cx="11958918" cy="670889"/>
          </a:xfrm>
          <a:prstGeom prst="rect">
            <a:avLst/>
          </a:prstGeom>
          <a:noFill/>
        </p:spPr>
        <p:txBody>
          <a:bodyPr wrap="square">
            <a:spAutoFit/>
          </a:bodyPr>
          <a:lstStyle/>
          <a:p>
            <a:pPr algn="ctr">
              <a:lnSpc>
                <a:spcPct val="107000"/>
              </a:lnSpc>
              <a:spcBef>
                <a:spcPts val="300"/>
              </a:spcBef>
              <a:spcAft>
                <a:spcPts val="300"/>
              </a:spcAft>
            </a:pPr>
            <a:r>
              <a:rPr lang="en-US" sz="1200" spc="-15" dirty="0">
                <a:effectLst/>
                <a:latin typeface="Arial" panose="020B0604020202020204" pitchFamily="34" charset="0"/>
                <a:ea typeface="Arial" panose="020B0604020202020204" pitchFamily="34" charset="0"/>
                <a:cs typeface="Times New Roman" panose="02020603050405020304" pitchFamily="18" charset="0"/>
              </a:rPr>
              <a:t>The content within this document is classified with the code European dual use code (</a:t>
            </a:r>
            <a:r>
              <a:rPr lang="en-US" sz="1200" b="1" spc="-15" dirty="0">
                <a:effectLst/>
                <a:latin typeface="Arial" panose="020B0604020202020204" pitchFamily="34" charset="0"/>
                <a:ea typeface="Arial" panose="020B0604020202020204" pitchFamily="34" charset="0"/>
                <a:cs typeface="Times New Roman" panose="02020603050405020304" pitchFamily="18" charset="0"/>
              </a:rPr>
              <a:t>EU </a:t>
            </a:r>
            <a:r>
              <a:rPr lang="en-US" sz="1200" b="1" spc="-15" dirty="0" err="1">
                <a:effectLst/>
                <a:latin typeface="Arial" panose="020B0604020202020204" pitchFamily="34" charset="0"/>
                <a:ea typeface="Arial" panose="020B0604020202020204" pitchFamily="34" charset="0"/>
                <a:cs typeface="Times New Roman" panose="02020603050405020304" pitchFamily="18" charset="0"/>
              </a:rPr>
              <a:t>DuC</a:t>
            </a:r>
            <a:r>
              <a:rPr lang="en-US" sz="1200" spc="-15" dirty="0">
                <a:effectLst/>
                <a:latin typeface="Arial" panose="020B0604020202020204" pitchFamily="34" charset="0"/>
                <a:ea typeface="Arial" panose="020B0604020202020204" pitchFamily="34" charset="0"/>
                <a:cs typeface="Times New Roman" panose="02020603050405020304" pitchFamily="18" charset="0"/>
              </a:rPr>
              <a:t>) = </a:t>
            </a:r>
            <a:r>
              <a:rPr lang="en-US" sz="1200" b="1" spc="-15" dirty="0">
                <a:effectLst/>
                <a:latin typeface="Arial" panose="020B0604020202020204" pitchFamily="34" charset="0"/>
                <a:ea typeface="Arial" panose="020B0604020202020204" pitchFamily="34" charset="0"/>
                <a:cs typeface="Times New Roman" panose="02020603050405020304" pitchFamily="18" charset="0"/>
              </a:rPr>
              <a:t>N</a:t>
            </a:r>
            <a:r>
              <a:rPr lang="en-US" sz="1200" spc="-15" dirty="0">
                <a:effectLst/>
                <a:latin typeface="Arial" panose="020B0604020202020204" pitchFamily="34" charset="0"/>
                <a:ea typeface="Arial" panose="020B0604020202020204" pitchFamily="34" charset="0"/>
                <a:cs typeface="Times New Roman" panose="02020603050405020304" pitchFamily="18" charset="0"/>
              </a:rPr>
              <a:t>. Goods labelled with an EU </a:t>
            </a:r>
            <a:r>
              <a:rPr lang="en-US" sz="1200" spc="-15" dirty="0" err="1">
                <a:effectLst/>
                <a:latin typeface="Arial" panose="020B0604020202020204" pitchFamily="34" charset="0"/>
                <a:ea typeface="Arial" panose="020B0604020202020204" pitchFamily="34" charset="0"/>
                <a:cs typeface="Times New Roman" panose="02020603050405020304" pitchFamily="18" charset="0"/>
              </a:rPr>
              <a:t>DuC</a:t>
            </a:r>
            <a:r>
              <a:rPr lang="en-US" sz="1200" spc="-15" dirty="0">
                <a:effectLst/>
                <a:latin typeface="Arial" panose="020B0604020202020204" pitchFamily="34" charset="0"/>
                <a:ea typeface="Arial" panose="020B0604020202020204" pitchFamily="34" charset="0"/>
                <a:cs typeface="Times New Roman" panose="02020603050405020304" pitchFamily="18" charset="0"/>
              </a:rPr>
              <a:t> (European Dual-use Codification) not equal to ‘N’ are subject to European and national export authorization when exported from the EU and may be subject to national export authorization when exported to another EU country as well. No rights may be derived from the specified EU </a:t>
            </a:r>
            <a:r>
              <a:rPr lang="en-US" sz="1200" spc="-15" dirty="0" err="1">
                <a:effectLst/>
                <a:latin typeface="Arial" panose="020B0604020202020204" pitchFamily="34" charset="0"/>
                <a:ea typeface="Arial" panose="020B0604020202020204" pitchFamily="34" charset="0"/>
                <a:cs typeface="Times New Roman" panose="02020603050405020304" pitchFamily="18" charset="0"/>
              </a:rPr>
              <a:t>DuC</a:t>
            </a:r>
            <a:r>
              <a:rPr lang="en-US" sz="1200" spc="-15" dirty="0">
                <a:effectLst/>
                <a:latin typeface="Arial" panose="020B0604020202020204" pitchFamily="34" charset="0"/>
                <a:ea typeface="Arial" panose="020B0604020202020204" pitchFamily="34" charset="0"/>
                <a:cs typeface="Times New Roman" panose="02020603050405020304" pitchFamily="18" charset="0"/>
              </a:rPr>
              <a:t> or absence of an EU </a:t>
            </a:r>
            <a:r>
              <a:rPr lang="en-US" sz="1200" spc="-15" dirty="0" err="1">
                <a:effectLst/>
                <a:latin typeface="Arial" panose="020B0604020202020204" pitchFamily="34" charset="0"/>
                <a:ea typeface="Arial" panose="020B0604020202020204" pitchFamily="34" charset="0"/>
                <a:cs typeface="Times New Roman" panose="02020603050405020304" pitchFamily="18" charset="0"/>
              </a:rPr>
              <a:t>DuC</a:t>
            </a:r>
            <a:r>
              <a:rPr lang="en-US" sz="1200" spc="-15" dirty="0">
                <a:effectLst/>
                <a:latin typeface="Arial" panose="020B0604020202020204" pitchFamily="34" charset="0"/>
                <a:ea typeface="Arial" panose="020B0604020202020204" pitchFamily="34" charset="0"/>
                <a:cs typeface="Times New Roman" panose="02020603050405020304" pitchFamily="18" charset="0"/>
              </a:rPr>
              <a:t>."</a:t>
            </a:r>
          </a:p>
        </p:txBody>
      </p:sp>
      <p:grpSp>
        <p:nvGrpSpPr>
          <p:cNvPr id="8" name="Group 7">
            <a:extLst>
              <a:ext uri="{FF2B5EF4-FFF2-40B4-BE49-F238E27FC236}">
                <a16:creationId xmlns:a16="http://schemas.microsoft.com/office/drawing/2014/main" id="{ADBA9062-9FF3-3F05-B67E-8E824FB97726}"/>
              </a:ext>
            </a:extLst>
          </p:cNvPr>
          <p:cNvGrpSpPr/>
          <p:nvPr/>
        </p:nvGrpSpPr>
        <p:grpSpPr>
          <a:xfrm>
            <a:off x="3407132" y="4050413"/>
            <a:ext cx="5377736" cy="1995469"/>
            <a:chOff x="3644932" y="4050413"/>
            <a:chExt cx="5377736" cy="1995469"/>
          </a:xfrm>
        </p:grpSpPr>
        <p:pic>
          <p:nvPicPr>
            <p:cNvPr id="3" name="Afbeelding 13">
              <a:extLst>
                <a:ext uri="{FF2B5EF4-FFF2-40B4-BE49-F238E27FC236}">
                  <a16:creationId xmlns:a16="http://schemas.microsoft.com/office/drawing/2014/main" id="{146D54DF-CE62-C4E0-2832-463760793152}"/>
                </a:ext>
              </a:extLst>
            </p:cNvPr>
            <p:cNvPicPr>
              <a:picLocks noChangeAspect="1"/>
            </p:cNvPicPr>
            <p:nvPr/>
          </p:nvPicPr>
          <p:blipFill>
            <a:blip r:embed="rId2"/>
            <a:srcRect/>
            <a:stretch/>
          </p:blipFill>
          <p:spPr>
            <a:xfrm>
              <a:off x="6716428" y="4050413"/>
              <a:ext cx="2306240" cy="1995469"/>
            </a:xfrm>
            <a:prstGeom prst="rect">
              <a:avLst/>
            </a:prstGeom>
          </p:spPr>
        </p:pic>
        <p:pic>
          <p:nvPicPr>
            <p:cNvPr id="2" name="Picture 2" descr="JRC - Joint Research Centre | Knowledge for policy">
              <a:extLst>
                <a:ext uri="{FF2B5EF4-FFF2-40B4-BE49-F238E27FC236}">
                  <a16:creationId xmlns:a16="http://schemas.microsoft.com/office/drawing/2014/main" id="{0F908AFF-6597-0B99-AC56-8FD680FA5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932" y="4050413"/>
              <a:ext cx="2852327" cy="199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49761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F71A38C-B6A1-D87D-1C16-736F4F66B97C}"/>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Nuclear R&amp;D at EC-JRC</a:t>
            </a:r>
          </a:p>
        </p:txBody>
      </p:sp>
      <p:sp>
        <p:nvSpPr>
          <p:cNvPr id="30" name="Text Placeholder 1">
            <a:extLst>
              <a:ext uri="{FF2B5EF4-FFF2-40B4-BE49-F238E27FC236}">
                <a16:creationId xmlns:a16="http://schemas.microsoft.com/office/drawing/2014/main" id="{6836909B-8275-BC31-3380-15789DA75505}"/>
              </a:ext>
            </a:extLst>
          </p:cNvPr>
          <p:cNvSpPr>
            <a:spLocks noGrp="1"/>
          </p:cNvSpPr>
          <p:nvPr>
            <p:ph type="body" idx="1"/>
          </p:nvPr>
        </p:nvSpPr>
        <p:spPr>
          <a:xfrm>
            <a:off x="394231" y="3917336"/>
            <a:ext cx="1569647" cy="307180"/>
          </a:xfrm>
        </p:spPr>
        <p:txBody>
          <a:bodyPr>
            <a:normAutofit/>
          </a:bodyPr>
          <a:lstStyle/>
          <a:p>
            <a:pPr algn="ctr"/>
            <a:r>
              <a:rPr lang="en-GB" sz="1400" dirty="0">
                <a:latin typeface="+mn-lt"/>
                <a:ea typeface="Open Sans Light" panose="020B0306030504020204" pitchFamily="34" charset="0"/>
                <a:cs typeface="Open Sans Light" panose="020B0306030504020204" pitchFamily="34" charset="0"/>
              </a:rPr>
              <a:t>TEM &amp; SEM</a:t>
            </a:r>
          </a:p>
        </p:txBody>
      </p:sp>
      <p:sp>
        <p:nvSpPr>
          <p:cNvPr id="31" name="Text Placeholder 1">
            <a:extLst>
              <a:ext uri="{FF2B5EF4-FFF2-40B4-BE49-F238E27FC236}">
                <a16:creationId xmlns:a16="http://schemas.microsoft.com/office/drawing/2014/main" id="{8871BD05-9882-0AF4-7494-A1A134B1193D}"/>
              </a:ext>
            </a:extLst>
          </p:cNvPr>
          <p:cNvSpPr txBox="1">
            <a:spLocks/>
          </p:cNvSpPr>
          <p:nvPr/>
        </p:nvSpPr>
        <p:spPr>
          <a:xfrm>
            <a:off x="2854310" y="3812860"/>
            <a:ext cx="1805620" cy="297203"/>
          </a:xfrm>
          <a:prstGeom prst="rect">
            <a:avLst/>
          </a:prstGeom>
        </p:spPr>
        <p:txBody>
          <a:bodyPr vert="horz" lIns="91440" tIns="45720" rIns="91440" bIns="45720" rtlCol="0" anchor="b">
            <a:normAutofit/>
          </a:bodyPr>
          <a:lstStyle>
            <a:lvl1pPr indent="0" algn="ctr">
              <a:lnSpc>
                <a:spcPct val="90000"/>
              </a:lnSpc>
              <a:spcBef>
                <a:spcPts val="1000"/>
              </a:spcBef>
              <a:buFont typeface="Arial" panose="020B0604020202020204" pitchFamily="34" charset="0"/>
              <a:buNone/>
              <a:defRPr sz="1400" b="1">
                <a:ea typeface="Open Sans Light" panose="020B0306030504020204" pitchFamily="34" charset="0"/>
                <a:cs typeface="Open Sans Light" panose="020B0306030504020204" pitchFamily="34" charset="0"/>
              </a:defRPr>
            </a:lvl1pPr>
            <a:lvl2pPr indent="0">
              <a:lnSpc>
                <a:spcPct val="90000"/>
              </a:lnSpc>
              <a:spcBef>
                <a:spcPts val="500"/>
              </a:spcBef>
              <a:buFont typeface="Arial" panose="020B0604020202020204" pitchFamily="34" charset="0"/>
              <a:buNone/>
              <a:defRPr sz="2000" b="1"/>
            </a:lvl2pPr>
            <a:lvl3pPr indent="0">
              <a:lnSpc>
                <a:spcPct val="90000"/>
              </a:lnSpc>
              <a:spcBef>
                <a:spcPts val="500"/>
              </a:spcBef>
              <a:buFont typeface="Arial" panose="020B0604020202020204" pitchFamily="34" charset="0"/>
              <a:buNone/>
              <a:defRPr b="1"/>
            </a:lvl3pPr>
            <a:lvl4pPr indent="0">
              <a:lnSpc>
                <a:spcPct val="90000"/>
              </a:lnSpc>
              <a:spcBef>
                <a:spcPts val="500"/>
              </a:spcBef>
              <a:buFont typeface="Arial" panose="020B0604020202020204" pitchFamily="34" charset="0"/>
              <a:buNone/>
              <a:defRPr sz="1600" b="1"/>
            </a:lvl4pPr>
            <a:lvl5pPr indent="0">
              <a:lnSpc>
                <a:spcPct val="90000"/>
              </a:lnSpc>
              <a:spcBef>
                <a:spcPts val="500"/>
              </a:spcBef>
              <a:buFont typeface="Arial" panose="020B0604020202020204" pitchFamily="34" charset="0"/>
              <a:buNone/>
              <a:defRPr sz="1600" b="1"/>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r>
              <a:rPr lang="en-GB" dirty="0"/>
              <a:t>Hot cells labs</a:t>
            </a:r>
          </a:p>
        </p:txBody>
      </p:sp>
      <p:sp>
        <p:nvSpPr>
          <p:cNvPr id="32" name="Text Placeholder 1">
            <a:extLst>
              <a:ext uri="{FF2B5EF4-FFF2-40B4-BE49-F238E27FC236}">
                <a16:creationId xmlns:a16="http://schemas.microsoft.com/office/drawing/2014/main" id="{31840560-D42F-F632-A02A-79A61E8CA6EA}"/>
              </a:ext>
            </a:extLst>
          </p:cNvPr>
          <p:cNvSpPr txBox="1">
            <a:spLocks/>
          </p:cNvSpPr>
          <p:nvPr/>
        </p:nvSpPr>
        <p:spPr>
          <a:xfrm>
            <a:off x="5317742" y="3736543"/>
            <a:ext cx="2721931" cy="38071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400" dirty="0">
                <a:latin typeface="+mn-lt"/>
              </a:rPr>
              <a:t>Thermophysical &amp; thermodynamics: </a:t>
            </a:r>
            <a:r>
              <a:rPr lang="en-GB" sz="1400" dirty="0" err="1">
                <a:latin typeface="+mn-lt"/>
              </a:rPr>
              <a:t>Laserflash</a:t>
            </a:r>
            <a:endParaRPr lang="en-GB" sz="1400" dirty="0">
              <a:latin typeface="+mn-lt"/>
            </a:endParaRPr>
          </a:p>
        </p:txBody>
      </p:sp>
      <p:pic>
        <p:nvPicPr>
          <p:cNvPr id="33" name="Picture Placeholder 18">
            <a:extLst>
              <a:ext uri="{FF2B5EF4-FFF2-40B4-BE49-F238E27FC236}">
                <a16:creationId xmlns:a16="http://schemas.microsoft.com/office/drawing/2014/main" id="{EF72485A-E5C8-7988-1A46-07A3E8B734C1}"/>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a:xfrm>
            <a:off x="8376688" y="1471869"/>
            <a:ext cx="3330000" cy="2088000"/>
          </a:xfrm>
          <a:prstGeom prst="rect">
            <a:avLst/>
          </a:prstGeom>
          <a:ln>
            <a:noFill/>
          </a:ln>
          <a:effectLst/>
        </p:spPr>
      </p:pic>
      <p:sp>
        <p:nvSpPr>
          <p:cNvPr id="34" name="Text Placeholder 1">
            <a:extLst>
              <a:ext uri="{FF2B5EF4-FFF2-40B4-BE49-F238E27FC236}">
                <a16:creationId xmlns:a16="http://schemas.microsoft.com/office/drawing/2014/main" id="{BA9DC621-F1B5-1429-F156-B57F936C4AAD}"/>
              </a:ext>
            </a:extLst>
          </p:cNvPr>
          <p:cNvSpPr txBox="1">
            <a:spLocks/>
          </p:cNvSpPr>
          <p:nvPr/>
        </p:nvSpPr>
        <p:spPr>
          <a:xfrm>
            <a:off x="8568256" y="3509724"/>
            <a:ext cx="2946863" cy="370847"/>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400" dirty="0">
                <a:latin typeface="+mn-lt"/>
              </a:rPr>
              <a:t>AMALIA – water corrosion loop</a:t>
            </a:r>
          </a:p>
        </p:txBody>
      </p:sp>
      <p:pic>
        <p:nvPicPr>
          <p:cNvPr id="35" name="Picture 5" descr="U:\NPPUB\Photos\aerial views Geel site\photos\JRC250718-1.jpg">
            <a:extLst>
              <a:ext uri="{FF2B5EF4-FFF2-40B4-BE49-F238E27FC236}">
                <a16:creationId xmlns:a16="http://schemas.microsoft.com/office/drawing/2014/main" id="{973F5F0F-DFB1-305A-6B2C-19F4CEF6981C}"/>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22394" y="4570043"/>
            <a:ext cx="3132226" cy="1761878"/>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36" name="Text Box 8">
            <a:extLst>
              <a:ext uri="{FF2B5EF4-FFF2-40B4-BE49-F238E27FC236}">
                <a16:creationId xmlns:a16="http://schemas.microsoft.com/office/drawing/2014/main" id="{7D27FC56-3F8B-879F-E955-86049009F9EC}"/>
              </a:ext>
            </a:extLst>
          </p:cNvPr>
          <p:cNvSpPr txBox="1">
            <a:spLocks noChangeArrowheads="1"/>
          </p:cNvSpPr>
          <p:nvPr/>
        </p:nvSpPr>
        <p:spPr bwMode="auto">
          <a:xfrm>
            <a:off x="456587" y="5755437"/>
            <a:ext cx="1026721" cy="307777"/>
          </a:xfrm>
          <a:prstGeom prst="rect">
            <a:avLst/>
          </a:prstGeom>
          <a:solidFill>
            <a:srgbClr val="19AFEC">
              <a:alpha val="25098"/>
            </a:srgbClr>
          </a:solidFill>
          <a:ln>
            <a:noFill/>
          </a:ln>
          <a:effectLst/>
        </p:spPr>
        <p:txBody>
          <a:bodyPr wrap="square">
            <a:spAutoFit/>
          </a:bodyPr>
          <a:lstStyle>
            <a:lvl1pPr eaLnBrk="0" hangingPunct="0">
              <a:spcBef>
                <a:spcPct val="20000"/>
              </a:spcBef>
              <a:buClr>
                <a:srgbClr val="003399"/>
              </a:buClr>
              <a:buFont typeface="Wingdings" pitchFamily="2" charset="2"/>
              <a:buChar char="§"/>
              <a:defRPr sz="2400" b="1">
                <a:solidFill>
                  <a:srgbClr val="003399"/>
                </a:solidFill>
                <a:latin typeface="Calibri" pitchFamily="34" charset="0"/>
              </a:defRPr>
            </a:lvl1pPr>
            <a:lvl2pPr marL="742950" indent="-285750" eaLnBrk="0" hangingPunct="0">
              <a:spcBef>
                <a:spcPct val="20000"/>
              </a:spcBef>
              <a:buClr>
                <a:srgbClr val="006600"/>
              </a:buClr>
              <a:buChar char="•"/>
              <a:defRPr sz="2200" b="1">
                <a:solidFill>
                  <a:srgbClr val="006600"/>
                </a:solidFill>
                <a:latin typeface="Calibri" pitchFamily="34" charset="0"/>
              </a:defRPr>
            </a:lvl2pPr>
            <a:lvl3pPr marL="1143000" indent="-228600" eaLnBrk="0" hangingPunct="0">
              <a:spcBef>
                <a:spcPct val="20000"/>
              </a:spcBef>
              <a:buFont typeface="Arial" pitchFamily="34" charset="0"/>
              <a:buChar char="−"/>
              <a:defRPr b="1">
                <a:solidFill>
                  <a:srgbClr val="333399"/>
                </a:solidFill>
                <a:latin typeface="Calibri"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ClrTx/>
              <a:buFontTx/>
              <a:buNone/>
            </a:pPr>
            <a:r>
              <a:rPr lang="en-GB" altLang="en-US" sz="1400" dirty="0">
                <a:solidFill>
                  <a:schemeClr val="bg1"/>
                </a:solidFill>
                <a:latin typeface="+mn-lt"/>
                <a:ea typeface="ＭＳ Ｐゴシック" pitchFamily="34" charset="-128"/>
              </a:rPr>
              <a:t>MONNET</a:t>
            </a:r>
          </a:p>
        </p:txBody>
      </p:sp>
      <p:sp>
        <p:nvSpPr>
          <p:cNvPr id="37" name="Text Box 8">
            <a:extLst>
              <a:ext uri="{FF2B5EF4-FFF2-40B4-BE49-F238E27FC236}">
                <a16:creationId xmlns:a16="http://schemas.microsoft.com/office/drawing/2014/main" id="{23DAD3EA-EE94-6FBF-F4CD-EE89774D736D}"/>
              </a:ext>
            </a:extLst>
          </p:cNvPr>
          <p:cNvSpPr txBox="1">
            <a:spLocks noChangeArrowheads="1"/>
          </p:cNvSpPr>
          <p:nvPr/>
        </p:nvSpPr>
        <p:spPr bwMode="auto">
          <a:xfrm>
            <a:off x="1871488" y="5755436"/>
            <a:ext cx="920662" cy="307777"/>
          </a:xfrm>
          <a:prstGeom prst="rect">
            <a:avLst/>
          </a:prstGeom>
          <a:solidFill>
            <a:srgbClr val="FF0000">
              <a:alpha val="25098"/>
            </a:srgbClr>
          </a:solidFill>
          <a:ln>
            <a:noFill/>
          </a:ln>
          <a:effectLst/>
        </p:spPr>
        <p:txBody>
          <a:bodyPr wrap="square">
            <a:spAutoFit/>
          </a:bodyPr>
          <a:lstStyle>
            <a:lvl1pPr eaLnBrk="0" hangingPunct="0">
              <a:spcBef>
                <a:spcPct val="20000"/>
              </a:spcBef>
              <a:buClr>
                <a:srgbClr val="003399"/>
              </a:buClr>
              <a:buFont typeface="Wingdings" pitchFamily="2" charset="2"/>
              <a:buChar char="§"/>
              <a:defRPr sz="2400" b="1">
                <a:solidFill>
                  <a:srgbClr val="003399"/>
                </a:solidFill>
                <a:latin typeface="Calibri" pitchFamily="34" charset="0"/>
              </a:defRPr>
            </a:lvl1pPr>
            <a:lvl2pPr marL="742950" indent="-285750" eaLnBrk="0" hangingPunct="0">
              <a:spcBef>
                <a:spcPct val="20000"/>
              </a:spcBef>
              <a:buClr>
                <a:srgbClr val="006600"/>
              </a:buClr>
              <a:buChar char="•"/>
              <a:defRPr sz="2200" b="1">
                <a:solidFill>
                  <a:srgbClr val="006600"/>
                </a:solidFill>
                <a:latin typeface="Calibri" pitchFamily="34" charset="0"/>
              </a:defRPr>
            </a:lvl2pPr>
            <a:lvl3pPr marL="1143000" indent="-228600" eaLnBrk="0" hangingPunct="0">
              <a:spcBef>
                <a:spcPct val="20000"/>
              </a:spcBef>
              <a:buFont typeface="Arial" pitchFamily="34" charset="0"/>
              <a:buChar char="−"/>
              <a:defRPr b="1">
                <a:solidFill>
                  <a:srgbClr val="333399"/>
                </a:solidFill>
                <a:latin typeface="Calibri"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ClrTx/>
              <a:buFontTx/>
              <a:buNone/>
            </a:pPr>
            <a:r>
              <a:rPr lang="en-GB" altLang="en-US" sz="1400" dirty="0">
                <a:solidFill>
                  <a:schemeClr val="bg1"/>
                </a:solidFill>
                <a:latin typeface="+mn-lt"/>
                <a:ea typeface="ＭＳ Ｐゴシック" pitchFamily="34" charset="-128"/>
              </a:rPr>
              <a:t>GELINA</a:t>
            </a:r>
          </a:p>
        </p:txBody>
      </p:sp>
      <p:sp>
        <p:nvSpPr>
          <p:cNvPr id="38" name="Text Placeholder 1">
            <a:extLst>
              <a:ext uri="{FF2B5EF4-FFF2-40B4-BE49-F238E27FC236}">
                <a16:creationId xmlns:a16="http://schemas.microsoft.com/office/drawing/2014/main" id="{4217DF27-9670-80A4-9AF7-B9B7432F35A9}"/>
              </a:ext>
            </a:extLst>
          </p:cNvPr>
          <p:cNvSpPr txBox="1">
            <a:spLocks/>
          </p:cNvSpPr>
          <p:nvPr/>
        </p:nvSpPr>
        <p:spPr>
          <a:xfrm>
            <a:off x="1043760" y="6341706"/>
            <a:ext cx="1489493" cy="33574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400" dirty="0">
                <a:latin typeface="+mn-lt"/>
              </a:rPr>
              <a:t>Neutron facility</a:t>
            </a:r>
          </a:p>
        </p:txBody>
      </p:sp>
      <p:pic>
        <p:nvPicPr>
          <p:cNvPr id="39" name="Picture 2" descr="10113_1102">
            <a:extLst>
              <a:ext uri="{FF2B5EF4-FFF2-40B4-BE49-F238E27FC236}">
                <a16:creationId xmlns:a16="http://schemas.microsoft.com/office/drawing/2014/main" id="{F48D2841-4C4D-5663-2448-D22CD8B43CE6}"/>
              </a:ext>
            </a:extLst>
          </p:cNvPr>
          <p:cNvPicPr>
            <a:picLocks noChangeAspect="1" noChangeArrowheads="1"/>
          </p:cNvPicPr>
          <p:nvPr/>
        </p:nvPicPr>
        <p:blipFill>
          <a:blip r:embed="rId4"/>
          <a:srcRect t="9366" b="6335"/>
          <a:stretch>
            <a:fillRect/>
          </a:stretch>
        </p:blipFill>
        <p:spPr bwMode="auto">
          <a:xfrm>
            <a:off x="10006269" y="4017091"/>
            <a:ext cx="1902581" cy="235064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40" name="Text Placeholder 1">
            <a:extLst>
              <a:ext uri="{FF2B5EF4-FFF2-40B4-BE49-F238E27FC236}">
                <a16:creationId xmlns:a16="http://schemas.microsoft.com/office/drawing/2014/main" id="{63C22E4B-83AA-529D-5BB5-7A9209005143}"/>
              </a:ext>
            </a:extLst>
          </p:cNvPr>
          <p:cNvSpPr txBox="1">
            <a:spLocks/>
          </p:cNvSpPr>
          <p:nvPr/>
        </p:nvSpPr>
        <p:spPr>
          <a:xfrm>
            <a:off x="10055748" y="6348487"/>
            <a:ext cx="1834515" cy="303360"/>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400" dirty="0">
                <a:latin typeface="+mn-lt"/>
              </a:rPr>
              <a:t>Minor Actinide Lab</a:t>
            </a:r>
          </a:p>
        </p:txBody>
      </p:sp>
      <p:pic>
        <p:nvPicPr>
          <p:cNvPr id="41" name="Picture Placeholder 3">
            <a:extLst>
              <a:ext uri="{FF2B5EF4-FFF2-40B4-BE49-F238E27FC236}">
                <a16:creationId xmlns:a16="http://schemas.microsoft.com/office/drawing/2014/main" id="{5913AF7F-725E-FFA3-D952-DB62C9B73B48}"/>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a:xfrm>
            <a:off x="3527814" y="4284130"/>
            <a:ext cx="3330000" cy="2088000"/>
          </a:xfrm>
          <a:prstGeom prst="rect">
            <a:avLst/>
          </a:prstGeom>
          <a:ln>
            <a:noFill/>
          </a:ln>
          <a:effectLst/>
        </p:spPr>
      </p:pic>
      <p:sp>
        <p:nvSpPr>
          <p:cNvPr id="42" name="Text Placeholder 1">
            <a:extLst>
              <a:ext uri="{FF2B5EF4-FFF2-40B4-BE49-F238E27FC236}">
                <a16:creationId xmlns:a16="http://schemas.microsoft.com/office/drawing/2014/main" id="{30752A62-5614-849E-B5F5-342F45D78744}"/>
              </a:ext>
            </a:extLst>
          </p:cNvPr>
          <p:cNvSpPr txBox="1">
            <a:spLocks/>
          </p:cNvSpPr>
          <p:nvPr/>
        </p:nvSpPr>
        <p:spPr>
          <a:xfrm>
            <a:off x="4142426" y="6388926"/>
            <a:ext cx="2350631" cy="300159"/>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400" dirty="0">
                <a:latin typeface="+mn-lt"/>
              </a:rPr>
              <a:t>LILLA – Lead corrosion loop</a:t>
            </a:r>
          </a:p>
        </p:txBody>
      </p:sp>
      <p:pic>
        <p:nvPicPr>
          <p:cNvPr id="43" name="Picture 15" descr="IMS 1280 top">
            <a:extLst>
              <a:ext uri="{FF2B5EF4-FFF2-40B4-BE49-F238E27FC236}">
                <a16:creationId xmlns:a16="http://schemas.microsoft.com/office/drawing/2014/main" id="{469F6590-109E-515D-36CE-D7C8331837ED}"/>
              </a:ext>
            </a:extLst>
          </p:cNvPr>
          <p:cNvPicPr>
            <a:picLocks noChangeAspect="1" noChangeArrowheads="1"/>
          </p:cNvPicPr>
          <p:nvPr/>
        </p:nvPicPr>
        <p:blipFill>
          <a:blip r:embed="rId6"/>
          <a:srcRect/>
          <a:stretch>
            <a:fillRect/>
          </a:stretch>
        </p:blipFill>
        <p:spPr bwMode="auto">
          <a:xfrm>
            <a:off x="7109549" y="4322458"/>
            <a:ext cx="2738715" cy="2060729"/>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44" name="Text Placeholder 1">
            <a:extLst>
              <a:ext uri="{FF2B5EF4-FFF2-40B4-BE49-F238E27FC236}">
                <a16:creationId xmlns:a16="http://schemas.microsoft.com/office/drawing/2014/main" id="{3A173330-E375-073C-0ADC-E3A270D9C606}"/>
              </a:ext>
            </a:extLst>
          </p:cNvPr>
          <p:cNvSpPr txBox="1">
            <a:spLocks/>
          </p:cNvSpPr>
          <p:nvPr/>
        </p:nvSpPr>
        <p:spPr>
          <a:xfrm>
            <a:off x="7323867" y="6271136"/>
            <a:ext cx="2105641" cy="38071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400" dirty="0">
                <a:latin typeface="+mn-lt"/>
              </a:rPr>
              <a:t>Large geometry SIMS</a:t>
            </a:r>
          </a:p>
        </p:txBody>
      </p:sp>
      <p:pic>
        <p:nvPicPr>
          <p:cNvPr id="45" name="Picture 44">
            <a:extLst>
              <a:ext uri="{FF2B5EF4-FFF2-40B4-BE49-F238E27FC236}">
                <a16:creationId xmlns:a16="http://schemas.microsoft.com/office/drawing/2014/main" id="{F07DE44A-B6BB-651A-DB87-C73306006D13}"/>
              </a:ext>
            </a:extLst>
          </p:cNvPr>
          <p:cNvPicPr>
            <a:picLocks noChangeAspect="1"/>
          </p:cNvPicPr>
          <p:nvPr/>
        </p:nvPicPr>
        <p:blipFill rotWithShape="1">
          <a:blip r:embed="rId7">
            <a:extLst>
              <a:ext uri="{28A0092B-C50C-407E-A947-70E740481C1C}">
                <a14:useLocalDpi xmlns:a14="http://schemas.microsoft.com/office/drawing/2010/main" val="0"/>
              </a:ext>
            </a:extLst>
          </a:blip>
          <a:srcRect r="11491" b="9182"/>
          <a:stretch/>
        </p:blipFill>
        <p:spPr>
          <a:xfrm>
            <a:off x="276244" y="1389598"/>
            <a:ext cx="1805620" cy="2490973"/>
          </a:xfrm>
          <a:prstGeom prst="rect">
            <a:avLst/>
          </a:prstGeom>
          <a:ln>
            <a:noFill/>
          </a:ln>
          <a:effectLst/>
        </p:spPr>
      </p:pic>
      <p:sp>
        <p:nvSpPr>
          <p:cNvPr id="47" name="AutoShape 7">
            <a:extLst>
              <a:ext uri="{FF2B5EF4-FFF2-40B4-BE49-F238E27FC236}">
                <a16:creationId xmlns:a16="http://schemas.microsoft.com/office/drawing/2014/main" id="{649EE605-B471-D6C2-5D87-5B523DDF3FDD}"/>
              </a:ext>
            </a:extLst>
          </p:cNvPr>
          <p:cNvSpPr>
            <a:spLocks noChangeAspect="1" noChangeArrowheads="1" noTextEdit="1"/>
          </p:cNvSpPr>
          <p:nvPr/>
        </p:nvSpPr>
        <p:spPr bwMode="auto">
          <a:xfrm>
            <a:off x="2413000" y="1633538"/>
            <a:ext cx="2409430" cy="208267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9" name="Picture 10">
            <a:extLst>
              <a:ext uri="{FF2B5EF4-FFF2-40B4-BE49-F238E27FC236}">
                <a16:creationId xmlns:a16="http://schemas.microsoft.com/office/drawing/2014/main" id="{7E59444B-891D-AC93-BC27-D4A05D747D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46825" y="1404766"/>
            <a:ext cx="2739938" cy="239118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ED3FF9C5-BBB6-01AB-698C-757521DCDA64}"/>
              </a:ext>
            </a:extLst>
          </p:cNvPr>
          <p:cNvPicPr>
            <a:picLocks noChangeAspect="1"/>
          </p:cNvPicPr>
          <p:nvPr/>
        </p:nvPicPr>
        <p:blipFill rotWithShape="1">
          <a:blip r:embed="rId9">
            <a:extLst>
              <a:ext uri="{28A0092B-C50C-407E-A947-70E740481C1C}">
                <a14:useLocalDpi xmlns:a14="http://schemas.microsoft.com/office/drawing/2010/main" val="0"/>
              </a:ext>
            </a:extLst>
          </a:blip>
          <a:srcRect r="5834" b="6525"/>
          <a:stretch/>
        </p:blipFill>
        <p:spPr>
          <a:xfrm>
            <a:off x="5317742" y="1422169"/>
            <a:ext cx="2721931" cy="2231779"/>
          </a:xfrm>
          <a:prstGeom prst="rect">
            <a:avLst/>
          </a:prstGeom>
          <a:ln>
            <a:noFill/>
          </a:ln>
          <a:effectLst/>
        </p:spPr>
      </p:pic>
    </p:spTree>
    <p:extLst>
      <p:ext uri="{BB962C8B-B14F-4D97-AF65-F5344CB8AC3E}">
        <p14:creationId xmlns:p14="http://schemas.microsoft.com/office/powerpoint/2010/main" val="966602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971FE-C05E-2BCB-EF7D-2DE891EACED6}"/>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NRG-PALLAS</a:t>
            </a:r>
            <a:endParaRPr lang="en-GB" b="1" i="0" dirty="0">
              <a:solidFill>
                <a:schemeClr val="bg1"/>
              </a:solidFill>
              <a:latin typeface="Arial" panose="020B0604020202020204" pitchFamily="34" charset="0"/>
              <a:cs typeface="Arial" panose="020B0604020202020204" pitchFamily="34" charset="0"/>
            </a:endParaRPr>
          </a:p>
        </p:txBody>
      </p:sp>
      <p:pic>
        <p:nvPicPr>
          <p:cNvPr id="3" name="Afbeelding 33">
            <a:extLst>
              <a:ext uri="{FF2B5EF4-FFF2-40B4-BE49-F238E27FC236}">
                <a16:creationId xmlns:a16="http://schemas.microsoft.com/office/drawing/2014/main" id="{AC87AD8A-B084-5E9D-663B-DBFCFF31845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01086" y="1416596"/>
            <a:ext cx="11389828" cy="2530861"/>
          </a:xfrm>
          <a:prstGeom prst="rect">
            <a:avLst/>
          </a:prstGeom>
        </p:spPr>
      </p:pic>
      <p:sp>
        <p:nvSpPr>
          <p:cNvPr id="4" name="Tekstvak 34">
            <a:extLst>
              <a:ext uri="{FF2B5EF4-FFF2-40B4-BE49-F238E27FC236}">
                <a16:creationId xmlns:a16="http://schemas.microsoft.com/office/drawing/2014/main" id="{DCE22C3A-C83C-EE75-5DA0-A73B9BE5AD5C}"/>
              </a:ext>
            </a:extLst>
          </p:cNvPr>
          <p:cNvSpPr txBox="1"/>
          <p:nvPr/>
        </p:nvSpPr>
        <p:spPr>
          <a:xfrm>
            <a:off x="556781" y="3731336"/>
            <a:ext cx="3187445" cy="307777"/>
          </a:xfrm>
          <a:prstGeom prst="rect">
            <a:avLst/>
          </a:prstGeom>
          <a:noFill/>
        </p:spPr>
        <p:txBody>
          <a:bodyPr wrap="square" rtlCol="0">
            <a:spAutoFit/>
          </a:bodyPr>
          <a:lstStyle/>
          <a:p>
            <a:pPr algn="ctr" defTabSz="685800" hangingPunct="1"/>
            <a:r>
              <a:rPr lang="en-GB" sz="1400" b="1" kern="1200" dirty="0">
                <a:ea typeface="Open Sans Light" panose="020B0306030504020204" pitchFamily="34" charset="0"/>
                <a:cs typeface="Open Sans Light" panose="020B0306030504020204" pitchFamily="34" charset="0"/>
              </a:rPr>
              <a:t>Molybdenum production facility</a:t>
            </a:r>
          </a:p>
        </p:txBody>
      </p:sp>
      <p:sp>
        <p:nvSpPr>
          <p:cNvPr id="5" name="Tekstvak 35">
            <a:extLst>
              <a:ext uri="{FF2B5EF4-FFF2-40B4-BE49-F238E27FC236}">
                <a16:creationId xmlns:a16="http://schemas.microsoft.com/office/drawing/2014/main" id="{5AFE1A09-D964-94F5-18E4-58907F7F8F88}"/>
              </a:ext>
            </a:extLst>
          </p:cNvPr>
          <p:cNvSpPr txBox="1"/>
          <p:nvPr/>
        </p:nvSpPr>
        <p:spPr>
          <a:xfrm>
            <a:off x="4141826" y="3727823"/>
            <a:ext cx="3712389" cy="307777"/>
          </a:xfrm>
          <a:prstGeom prst="rect">
            <a:avLst/>
          </a:prstGeom>
          <a:noFill/>
        </p:spPr>
        <p:txBody>
          <a:bodyPr wrap="square" rtlCol="0">
            <a:spAutoFit/>
          </a:bodyPr>
          <a:lstStyle/>
          <a:p>
            <a:pPr algn="ctr" defTabSz="685800" hangingPunct="1"/>
            <a:r>
              <a:rPr lang="en-GB" sz="1400" b="1" kern="1200" dirty="0">
                <a:ea typeface="Open Sans Light" panose="020B0306030504020204" pitchFamily="34" charset="0"/>
                <a:cs typeface="Open Sans Light" panose="020B0306030504020204" pitchFamily="34" charset="0"/>
              </a:rPr>
              <a:t>Radiological laboratory (fuel &amp; materials)</a:t>
            </a:r>
          </a:p>
        </p:txBody>
      </p:sp>
      <p:sp>
        <p:nvSpPr>
          <p:cNvPr id="6" name="Tekstvak 36">
            <a:extLst>
              <a:ext uri="{FF2B5EF4-FFF2-40B4-BE49-F238E27FC236}">
                <a16:creationId xmlns:a16="http://schemas.microsoft.com/office/drawing/2014/main" id="{69CE1E00-CDBA-A3E8-7417-446EDBC9ACAC}"/>
              </a:ext>
            </a:extLst>
          </p:cNvPr>
          <p:cNvSpPr txBox="1"/>
          <p:nvPr/>
        </p:nvSpPr>
        <p:spPr>
          <a:xfrm>
            <a:off x="8167442" y="3727823"/>
            <a:ext cx="3467777" cy="307777"/>
          </a:xfrm>
          <a:prstGeom prst="rect">
            <a:avLst/>
          </a:prstGeom>
          <a:noFill/>
        </p:spPr>
        <p:txBody>
          <a:bodyPr wrap="square" rtlCol="0">
            <a:spAutoFit/>
          </a:bodyPr>
          <a:lstStyle/>
          <a:p>
            <a:pPr algn="ctr" defTabSz="685800" hangingPunct="1"/>
            <a:r>
              <a:rPr lang="en-GB" sz="1400" b="1" kern="1200" dirty="0">
                <a:ea typeface="Open Sans Light" panose="020B0306030504020204" pitchFamily="34" charset="0"/>
                <a:cs typeface="Open Sans Light" panose="020B0306030504020204" pitchFamily="34" charset="0"/>
              </a:rPr>
              <a:t>Radiological laboratory (nuclear medicine)</a:t>
            </a:r>
          </a:p>
        </p:txBody>
      </p:sp>
      <p:pic>
        <p:nvPicPr>
          <p:cNvPr id="7" name="Afbeelding 37">
            <a:extLst>
              <a:ext uri="{FF2B5EF4-FFF2-40B4-BE49-F238E27FC236}">
                <a16:creationId xmlns:a16="http://schemas.microsoft.com/office/drawing/2014/main" id="{DECBCADF-C06D-8D94-AFD5-3FA04E9E8F8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94670" y="4163239"/>
            <a:ext cx="11389827" cy="2100518"/>
          </a:xfrm>
          <a:prstGeom prst="rect">
            <a:avLst/>
          </a:prstGeom>
        </p:spPr>
      </p:pic>
      <p:sp>
        <p:nvSpPr>
          <p:cNvPr id="8" name="Tekstvak 38">
            <a:extLst>
              <a:ext uri="{FF2B5EF4-FFF2-40B4-BE49-F238E27FC236}">
                <a16:creationId xmlns:a16="http://schemas.microsoft.com/office/drawing/2014/main" id="{B00C42FB-A7AF-3079-2A78-FD0FAD349971}"/>
              </a:ext>
            </a:extLst>
          </p:cNvPr>
          <p:cNvSpPr txBox="1"/>
          <p:nvPr/>
        </p:nvSpPr>
        <p:spPr>
          <a:xfrm>
            <a:off x="556781" y="6276910"/>
            <a:ext cx="3053215" cy="307777"/>
          </a:xfrm>
          <a:prstGeom prst="rect">
            <a:avLst/>
          </a:prstGeom>
          <a:noFill/>
        </p:spPr>
        <p:txBody>
          <a:bodyPr wrap="square" rtlCol="0">
            <a:spAutoFit/>
          </a:bodyPr>
          <a:lstStyle/>
          <a:p>
            <a:pPr algn="ctr" defTabSz="685800" hangingPunct="1"/>
            <a:r>
              <a:rPr lang="en-GB" sz="1400" b="1" kern="1200" dirty="0">
                <a:ea typeface="Open Sans Light" panose="020B0306030504020204" pitchFamily="34" charset="0"/>
                <a:cs typeface="Open Sans Light" panose="020B0306030504020204" pitchFamily="34" charset="0"/>
              </a:rPr>
              <a:t>High Flux Reactor</a:t>
            </a:r>
          </a:p>
        </p:txBody>
      </p:sp>
      <p:sp>
        <p:nvSpPr>
          <p:cNvPr id="9" name="Tekstvak 39">
            <a:extLst>
              <a:ext uri="{FF2B5EF4-FFF2-40B4-BE49-F238E27FC236}">
                <a16:creationId xmlns:a16="http://schemas.microsoft.com/office/drawing/2014/main" id="{AE050493-6A26-C2D2-FCA4-821383308B54}"/>
              </a:ext>
            </a:extLst>
          </p:cNvPr>
          <p:cNvSpPr txBox="1"/>
          <p:nvPr/>
        </p:nvSpPr>
        <p:spPr>
          <a:xfrm>
            <a:off x="4141826" y="6273397"/>
            <a:ext cx="3625761" cy="307777"/>
          </a:xfrm>
          <a:prstGeom prst="rect">
            <a:avLst/>
          </a:prstGeom>
          <a:noFill/>
        </p:spPr>
        <p:txBody>
          <a:bodyPr wrap="square" rtlCol="0">
            <a:spAutoFit/>
          </a:bodyPr>
          <a:lstStyle/>
          <a:p>
            <a:pPr algn="ctr" defTabSz="685800" hangingPunct="1"/>
            <a:r>
              <a:rPr lang="en-GB" sz="1400" b="1" kern="1200" dirty="0">
                <a:ea typeface="Open Sans Light" panose="020B0306030504020204" pitchFamily="34" charset="0"/>
                <a:cs typeface="Open Sans Light" panose="020B0306030504020204" pitchFamily="34" charset="0"/>
              </a:rPr>
              <a:t>Waste Management Facilities</a:t>
            </a:r>
          </a:p>
        </p:txBody>
      </p:sp>
      <p:sp>
        <p:nvSpPr>
          <p:cNvPr id="10" name="Tekstvak 40">
            <a:extLst>
              <a:ext uri="{FF2B5EF4-FFF2-40B4-BE49-F238E27FC236}">
                <a16:creationId xmlns:a16="http://schemas.microsoft.com/office/drawing/2014/main" id="{67FAC24F-F133-C613-F983-DFA9746C9718}"/>
              </a:ext>
            </a:extLst>
          </p:cNvPr>
          <p:cNvSpPr txBox="1"/>
          <p:nvPr/>
        </p:nvSpPr>
        <p:spPr>
          <a:xfrm>
            <a:off x="8366241" y="6273397"/>
            <a:ext cx="3070177" cy="307777"/>
          </a:xfrm>
          <a:prstGeom prst="rect">
            <a:avLst/>
          </a:prstGeom>
          <a:noFill/>
        </p:spPr>
        <p:txBody>
          <a:bodyPr wrap="square" rtlCol="0">
            <a:spAutoFit/>
          </a:bodyPr>
          <a:lstStyle/>
          <a:p>
            <a:pPr algn="ctr" defTabSz="685800" hangingPunct="1"/>
            <a:r>
              <a:rPr lang="en-GB" sz="1400" b="1" kern="1200" dirty="0">
                <a:ea typeface="Open Sans Light" panose="020B0306030504020204" pitchFamily="34" charset="0"/>
                <a:cs typeface="Open Sans Light" panose="020B0306030504020204" pitchFamily="34" charset="0"/>
              </a:rPr>
              <a:t>Hot </a:t>
            </a:r>
            <a:r>
              <a:rPr lang="en-GB" sz="1400" b="1" dirty="0">
                <a:ea typeface="Open Sans Light" panose="020B0306030504020204" pitchFamily="34" charset="0"/>
                <a:cs typeface="Open Sans Light" panose="020B0306030504020204" pitchFamily="34" charset="0"/>
              </a:rPr>
              <a:t>C</a:t>
            </a:r>
            <a:r>
              <a:rPr lang="en-GB" sz="1400" b="1" kern="1200" dirty="0">
                <a:ea typeface="Open Sans Light" panose="020B0306030504020204" pitchFamily="34" charset="0"/>
                <a:cs typeface="Open Sans Light" panose="020B0306030504020204" pitchFamily="34" charset="0"/>
              </a:rPr>
              <a:t>ell Laboratories</a:t>
            </a:r>
          </a:p>
        </p:txBody>
      </p:sp>
    </p:spTree>
    <p:extLst>
      <p:ext uri="{BB962C8B-B14F-4D97-AF65-F5344CB8AC3E}">
        <p14:creationId xmlns:p14="http://schemas.microsoft.com/office/powerpoint/2010/main" val="2689877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1C1A92-7523-28C3-9191-57676BC2B2C5}"/>
              </a:ext>
            </a:extLst>
          </p:cNvPr>
          <p:cNvSpPr>
            <a:spLocks noGrp="1"/>
          </p:cNvSpPr>
          <p:nvPr>
            <p:ph sz="half" idx="2"/>
          </p:nvPr>
        </p:nvSpPr>
        <p:spPr>
          <a:xfrm>
            <a:off x="6757603" y="1825625"/>
            <a:ext cx="5181600" cy="4351338"/>
          </a:xfrm>
        </p:spPr>
        <p:txBody>
          <a:bodyPr>
            <a:normAutofit/>
          </a:bodyPr>
          <a:lstStyle/>
          <a:p>
            <a:r>
              <a:rPr lang="en-GB" dirty="0"/>
              <a:t>HFR is a multipurpose reactor designed for nuclear energy research and optimised to produce medical isotopes.</a:t>
            </a:r>
          </a:p>
          <a:p>
            <a:r>
              <a:rPr lang="en-GB" dirty="0"/>
              <a:t>PALLAS reactor will follow </a:t>
            </a:r>
          </a:p>
        </p:txBody>
      </p:sp>
      <p:pic>
        <p:nvPicPr>
          <p:cNvPr id="4" name="Afbeelding 15" descr="Afbeelding met dokken&#10;&#10;Automatisch gegenereerde beschrijving">
            <a:extLst>
              <a:ext uri="{FF2B5EF4-FFF2-40B4-BE49-F238E27FC236}">
                <a16:creationId xmlns:a16="http://schemas.microsoft.com/office/drawing/2014/main" id="{E2650F61-AC9B-F301-F83E-26C939F210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797" y="1825625"/>
            <a:ext cx="6504806" cy="3979410"/>
          </a:xfrm>
          <a:prstGeom prst="rect">
            <a:avLst/>
          </a:prstGeom>
        </p:spPr>
      </p:pic>
      <p:sp>
        <p:nvSpPr>
          <p:cNvPr id="5" name="Date Placeholder 3">
            <a:extLst>
              <a:ext uri="{FF2B5EF4-FFF2-40B4-BE49-F238E27FC236}">
                <a16:creationId xmlns:a16="http://schemas.microsoft.com/office/drawing/2014/main" id="{E70DA584-85F4-4258-51F4-6E96051B0A79}"/>
              </a:ext>
            </a:extLst>
          </p:cNvPr>
          <p:cNvSpPr>
            <a:spLocks noGrp="1"/>
          </p:cNvSpPr>
          <p:nvPr>
            <p:ph type="dt" sz="half" idx="10"/>
          </p:nvPr>
        </p:nvSpPr>
        <p:spPr>
          <a:xfrm>
            <a:off x="838200" y="6356350"/>
            <a:ext cx="2743200" cy="365125"/>
          </a:xfrm>
        </p:spPr>
        <p:txBody>
          <a:bodyPr/>
          <a:lstStyle/>
          <a:p>
            <a:r>
              <a:rPr lang="en-GB" dirty="0"/>
              <a:t>24/10/2024</a:t>
            </a:r>
          </a:p>
        </p:txBody>
      </p:sp>
      <p:sp>
        <p:nvSpPr>
          <p:cNvPr id="7" name="Slide Number Placeholder 5">
            <a:extLst>
              <a:ext uri="{FF2B5EF4-FFF2-40B4-BE49-F238E27FC236}">
                <a16:creationId xmlns:a16="http://schemas.microsoft.com/office/drawing/2014/main" id="{755A7E74-426E-20BD-FF4D-567843E6C2B0}"/>
              </a:ext>
            </a:extLst>
          </p:cNvPr>
          <p:cNvSpPr>
            <a:spLocks noGrp="1"/>
          </p:cNvSpPr>
          <p:nvPr>
            <p:ph type="sldNum" sz="quarter" idx="12"/>
          </p:nvPr>
        </p:nvSpPr>
        <p:spPr>
          <a:xfrm>
            <a:off x="8610600" y="6356350"/>
            <a:ext cx="2743200" cy="365125"/>
          </a:xfrm>
        </p:spPr>
        <p:txBody>
          <a:bodyPr/>
          <a:lstStyle/>
          <a:p>
            <a:fld id="{D73811D0-9594-4DB5-A4AA-7A4A397618D5}" type="slidenum">
              <a:rPr lang="en-GB" smtClean="0"/>
              <a:t>5</a:t>
            </a:fld>
            <a:endParaRPr lang="en-GB"/>
          </a:p>
        </p:txBody>
      </p:sp>
      <p:sp>
        <p:nvSpPr>
          <p:cNvPr id="9" name="Title 1">
            <a:extLst>
              <a:ext uri="{FF2B5EF4-FFF2-40B4-BE49-F238E27FC236}">
                <a16:creationId xmlns:a16="http://schemas.microsoft.com/office/drawing/2014/main" id="{3235D1C1-2586-B404-C7FB-7A2156565F82}"/>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Neutron irradiation capabilities</a:t>
            </a:r>
            <a:endParaRPr lang="en-GB" b="1" i="0"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EF5BCAE-009A-AE3C-969A-A1123A689E2E}"/>
              </a:ext>
            </a:extLst>
          </p:cNvPr>
          <p:cNvPicPr>
            <a:picLocks noChangeAspect="1"/>
          </p:cNvPicPr>
          <p:nvPr/>
        </p:nvPicPr>
        <p:blipFill>
          <a:blip r:embed="rId4"/>
          <a:stretch>
            <a:fillRect/>
          </a:stretch>
        </p:blipFill>
        <p:spPr>
          <a:xfrm>
            <a:off x="6856644" y="4001294"/>
            <a:ext cx="4831118" cy="2459148"/>
          </a:xfrm>
          <a:prstGeom prst="rect">
            <a:avLst/>
          </a:prstGeom>
        </p:spPr>
      </p:pic>
    </p:spTree>
    <p:extLst>
      <p:ext uri="{BB962C8B-B14F-4D97-AF65-F5344CB8AC3E}">
        <p14:creationId xmlns:p14="http://schemas.microsoft.com/office/powerpoint/2010/main" val="3630212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7462ED77-DE31-795F-705F-DC7D0A355AD3}"/>
              </a:ext>
            </a:extLst>
          </p:cNvPr>
          <p:cNvGraphicFramePr>
            <a:graphicFrameLocks noGrp="1"/>
          </p:cNvGraphicFramePr>
          <p:nvPr>
            <p:ph sz="half" idx="2"/>
            <p:extLst>
              <p:ext uri="{D42A27DB-BD31-4B8C-83A1-F6EECF244321}">
                <p14:modId xmlns:p14="http://schemas.microsoft.com/office/powerpoint/2010/main" val="2834150798"/>
              </p:ext>
            </p:extLst>
          </p:nvPr>
        </p:nvGraphicFramePr>
        <p:xfrm>
          <a:off x="5891598" y="1282511"/>
          <a:ext cx="5999520" cy="5153760"/>
        </p:xfrm>
        <a:graphic>
          <a:graphicData uri="http://schemas.openxmlformats.org/drawingml/2006/table">
            <a:tbl>
              <a:tblPr firstRow="1" bandRow="1">
                <a:tableStyleId>{073A0DAA-6AF3-43AB-8588-CEC1D06C72B9}</a:tableStyleId>
              </a:tblPr>
              <a:tblGrid>
                <a:gridCol w="960120">
                  <a:extLst>
                    <a:ext uri="{9D8B030D-6E8A-4147-A177-3AD203B41FA5}">
                      <a16:colId xmlns:a16="http://schemas.microsoft.com/office/drawing/2014/main" val="2124302860"/>
                    </a:ext>
                  </a:extLst>
                </a:gridCol>
                <a:gridCol w="1872000">
                  <a:extLst>
                    <a:ext uri="{9D8B030D-6E8A-4147-A177-3AD203B41FA5}">
                      <a16:colId xmlns:a16="http://schemas.microsoft.com/office/drawing/2014/main" val="2472961658"/>
                    </a:ext>
                  </a:extLst>
                </a:gridCol>
                <a:gridCol w="1295400">
                  <a:extLst>
                    <a:ext uri="{9D8B030D-6E8A-4147-A177-3AD203B41FA5}">
                      <a16:colId xmlns:a16="http://schemas.microsoft.com/office/drawing/2014/main" val="427009726"/>
                    </a:ext>
                  </a:extLst>
                </a:gridCol>
                <a:gridCol w="1872000">
                  <a:extLst>
                    <a:ext uri="{9D8B030D-6E8A-4147-A177-3AD203B41FA5}">
                      <a16:colId xmlns:a16="http://schemas.microsoft.com/office/drawing/2014/main" val="3431661713"/>
                    </a:ext>
                  </a:extLst>
                </a:gridCol>
              </a:tblGrid>
              <a:tr h="363000">
                <a:tc>
                  <a:txBody>
                    <a:bodyPr/>
                    <a:lstStyle/>
                    <a:p>
                      <a:r>
                        <a:rPr lang="en-GB" dirty="0"/>
                        <a:t>Name</a:t>
                      </a:r>
                    </a:p>
                  </a:txBody>
                  <a:tcPr/>
                </a:tc>
                <a:tc>
                  <a:txBody>
                    <a:bodyPr/>
                    <a:lstStyle/>
                    <a:p>
                      <a:r>
                        <a:rPr lang="en-GB" dirty="0"/>
                        <a:t>Irradiations</a:t>
                      </a:r>
                    </a:p>
                  </a:txBody>
                  <a:tcPr/>
                </a:tc>
                <a:tc>
                  <a:txBody>
                    <a:bodyPr/>
                    <a:lstStyle/>
                    <a:p>
                      <a:r>
                        <a:rPr lang="en-GB" dirty="0"/>
                        <a:t>Name</a:t>
                      </a:r>
                    </a:p>
                  </a:txBody>
                  <a:tcPr/>
                </a:tc>
                <a:tc>
                  <a:txBody>
                    <a:bodyPr/>
                    <a:lstStyle/>
                    <a:p>
                      <a:r>
                        <a:rPr lang="en-GB" dirty="0"/>
                        <a:t>Irradiations</a:t>
                      </a:r>
                    </a:p>
                  </a:txBody>
                  <a:tcPr/>
                </a:tc>
                <a:extLst>
                  <a:ext uri="{0D108BD9-81ED-4DB2-BD59-A6C34878D82A}">
                    <a16:rowId xmlns:a16="http://schemas.microsoft.com/office/drawing/2014/main" val="3599356823"/>
                  </a:ext>
                </a:extLst>
              </a:tr>
              <a:tr h="324000">
                <a:tc>
                  <a:txBody>
                    <a:bodyPr/>
                    <a:lstStyle/>
                    <a:p>
                      <a:pPr algn="ctr">
                        <a:lnSpc>
                          <a:spcPts val="1300"/>
                        </a:lnSpc>
                      </a:pPr>
                      <a:r>
                        <a:rPr lang="en-GB" sz="1400" b="1" kern="1200" dirty="0">
                          <a:solidFill>
                            <a:schemeClr val="dk1"/>
                          </a:solidFill>
                        </a:rPr>
                        <a:t>CONFIRM</a:t>
                      </a:r>
                      <a:endParaRPr lang="en-GB" sz="1400" b="1" kern="1200" dirty="0">
                        <a:solidFill>
                          <a:schemeClr val="dk1"/>
                        </a:solidFill>
                        <a:latin typeface="+mn-lt"/>
                        <a:ea typeface="+mn-ea"/>
                        <a:cs typeface="+mn-cs"/>
                      </a:endParaRPr>
                    </a:p>
                  </a:txBody>
                  <a:tcPr marL="36000" marR="36000" marT="0" marB="0" anchor="ctr"/>
                </a:tc>
                <a:tc>
                  <a:txBody>
                    <a:bodyPr/>
                    <a:lstStyle/>
                    <a:p>
                      <a:pPr algn="ctr">
                        <a:lnSpc>
                          <a:spcPts val="1300"/>
                        </a:lnSpc>
                        <a:spcAft>
                          <a:spcPts val="300"/>
                        </a:spcAft>
                      </a:pPr>
                      <a:r>
                        <a:rPr lang="en-GB" sz="1400" kern="1200" dirty="0">
                          <a:solidFill>
                            <a:schemeClr val="dk1"/>
                          </a:solidFill>
                        </a:rPr>
                        <a:t>Nitride fuels</a:t>
                      </a:r>
                      <a:endParaRPr lang="en-GB" sz="1400"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b="1" kern="1200" dirty="0">
                          <a:solidFill>
                            <a:schemeClr val="dk1"/>
                          </a:solidFill>
                        </a:rPr>
                        <a:t>CIWI</a:t>
                      </a:r>
                      <a:endParaRPr lang="en-GB" sz="1400" b="1"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kern="1200" dirty="0">
                          <a:solidFill>
                            <a:schemeClr val="dk1"/>
                          </a:solidFill>
                        </a:rPr>
                        <a:t>BWR core shroud welds</a:t>
                      </a:r>
                      <a:endParaRPr lang="en-GB" sz="1400" kern="1200" dirty="0">
                        <a:solidFill>
                          <a:schemeClr val="dk1"/>
                        </a:solidFill>
                        <a:latin typeface="+mn-lt"/>
                        <a:ea typeface="+mn-ea"/>
                        <a:cs typeface="+mn-cs"/>
                      </a:endParaRPr>
                    </a:p>
                  </a:txBody>
                  <a:tcPr marL="36000" marR="36000" marT="0" marB="0" anchor="ctr"/>
                </a:tc>
                <a:extLst>
                  <a:ext uri="{0D108BD9-81ED-4DB2-BD59-A6C34878D82A}">
                    <a16:rowId xmlns:a16="http://schemas.microsoft.com/office/drawing/2014/main" val="550323678"/>
                  </a:ext>
                </a:extLst>
              </a:tr>
              <a:tr h="324000">
                <a:tc>
                  <a:txBody>
                    <a:bodyPr/>
                    <a:lstStyle/>
                    <a:p>
                      <a:pPr algn="ctr">
                        <a:lnSpc>
                          <a:spcPts val="1300"/>
                        </a:lnSpc>
                      </a:pPr>
                      <a:r>
                        <a:rPr lang="en-GB" sz="1400" b="1" kern="1200" dirty="0">
                          <a:solidFill>
                            <a:schemeClr val="dk1"/>
                          </a:solidFill>
                        </a:rPr>
                        <a:t>EFFTRA</a:t>
                      </a:r>
                      <a:endParaRPr lang="en-GB" sz="1400" b="1" kern="1200" dirty="0">
                        <a:solidFill>
                          <a:schemeClr val="dk1"/>
                        </a:solidFill>
                        <a:latin typeface="+mn-lt"/>
                        <a:ea typeface="+mn-ea"/>
                        <a:cs typeface="+mn-cs"/>
                      </a:endParaRPr>
                    </a:p>
                  </a:txBody>
                  <a:tcPr marL="36000" marR="36000" marT="0" marB="0" anchor="ctr"/>
                </a:tc>
                <a:tc>
                  <a:txBody>
                    <a:bodyPr/>
                    <a:lstStyle/>
                    <a:p>
                      <a:pPr algn="ctr">
                        <a:lnSpc>
                          <a:spcPts val="1300"/>
                        </a:lnSpc>
                        <a:spcAft>
                          <a:spcPts val="300"/>
                        </a:spcAft>
                      </a:pPr>
                      <a:r>
                        <a:rPr lang="en-GB" sz="1400" kern="1200" dirty="0">
                          <a:solidFill>
                            <a:schemeClr val="dk1"/>
                          </a:solidFill>
                        </a:rPr>
                        <a:t>Transmutation</a:t>
                      </a:r>
                      <a:endParaRPr lang="en-GB" sz="1400"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b="1" kern="1200" dirty="0">
                          <a:solidFill>
                            <a:schemeClr val="dk1"/>
                          </a:solidFill>
                        </a:rPr>
                        <a:t>ENICKMA</a:t>
                      </a:r>
                      <a:endParaRPr lang="en-GB" sz="1400" b="1"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kern="1200" dirty="0">
                          <a:solidFill>
                            <a:schemeClr val="dk1"/>
                          </a:solidFill>
                        </a:rPr>
                        <a:t>Ni-alloys for MSRs</a:t>
                      </a:r>
                      <a:endParaRPr lang="en-GB" sz="1400" kern="1200" dirty="0">
                        <a:solidFill>
                          <a:schemeClr val="dk1"/>
                        </a:solidFill>
                        <a:latin typeface="+mn-lt"/>
                        <a:ea typeface="+mn-ea"/>
                        <a:cs typeface="+mn-cs"/>
                      </a:endParaRPr>
                    </a:p>
                  </a:txBody>
                  <a:tcPr marL="36000" marR="36000" marT="0" marB="0" anchor="ctr"/>
                </a:tc>
                <a:extLst>
                  <a:ext uri="{0D108BD9-81ED-4DB2-BD59-A6C34878D82A}">
                    <a16:rowId xmlns:a16="http://schemas.microsoft.com/office/drawing/2014/main" val="745180943"/>
                  </a:ext>
                </a:extLst>
              </a:tr>
              <a:tr h="396000">
                <a:tc>
                  <a:txBody>
                    <a:bodyPr/>
                    <a:lstStyle/>
                    <a:p>
                      <a:pPr algn="ctr">
                        <a:lnSpc>
                          <a:spcPts val="1300"/>
                        </a:lnSpc>
                      </a:pPr>
                      <a:r>
                        <a:rPr lang="en-GB" sz="1400" b="1" kern="1200" dirty="0">
                          <a:solidFill>
                            <a:schemeClr val="dk1"/>
                          </a:solidFill>
                        </a:rPr>
                        <a:t>Fuel CREEP</a:t>
                      </a:r>
                      <a:endParaRPr lang="en-GB" sz="1400" b="1" kern="1200" dirty="0">
                        <a:solidFill>
                          <a:schemeClr val="dk1"/>
                        </a:solidFill>
                        <a:latin typeface="+mn-lt"/>
                        <a:ea typeface="+mn-ea"/>
                        <a:cs typeface="+mn-cs"/>
                      </a:endParaRPr>
                    </a:p>
                  </a:txBody>
                  <a:tcPr marL="36000" marR="36000" marT="0" marB="0" anchor="ctr"/>
                </a:tc>
                <a:tc>
                  <a:txBody>
                    <a:bodyPr/>
                    <a:lstStyle/>
                    <a:p>
                      <a:pPr algn="ctr">
                        <a:lnSpc>
                          <a:spcPts val="1300"/>
                        </a:lnSpc>
                        <a:spcAft>
                          <a:spcPts val="300"/>
                        </a:spcAft>
                      </a:pPr>
                      <a:r>
                        <a:rPr lang="en-GB" sz="1400" kern="1200" dirty="0">
                          <a:solidFill>
                            <a:schemeClr val="dk1"/>
                          </a:solidFill>
                        </a:rPr>
                        <a:t>Online fuel creep measurement</a:t>
                      </a:r>
                      <a:endParaRPr lang="en-GB" sz="1400"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b="1" kern="1200" dirty="0">
                          <a:solidFill>
                            <a:schemeClr val="dk1"/>
                          </a:solidFill>
                        </a:rPr>
                        <a:t>EXTREMAT</a:t>
                      </a:r>
                      <a:endParaRPr lang="en-GB" sz="1400" b="1"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kern="1200" dirty="0">
                          <a:solidFill>
                            <a:schemeClr val="dk1"/>
                          </a:solidFill>
                        </a:rPr>
                        <a:t>High temperature advanced materials</a:t>
                      </a:r>
                      <a:endParaRPr lang="en-GB" sz="1400" kern="1200" dirty="0">
                        <a:solidFill>
                          <a:schemeClr val="dk1"/>
                        </a:solidFill>
                        <a:latin typeface="+mn-lt"/>
                        <a:ea typeface="+mn-ea"/>
                        <a:cs typeface="+mn-cs"/>
                      </a:endParaRPr>
                    </a:p>
                  </a:txBody>
                  <a:tcPr marL="36000" marR="36000" marT="0" marB="0" anchor="ctr"/>
                </a:tc>
                <a:extLst>
                  <a:ext uri="{0D108BD9-81ED-4DB2-BD59-A6C34878D82A}">
                    <a16:rowId xmlns:a16="http://schemas.microsoft.com/office/drawing/2014/main" val="2650001306"/>
                  </a:ext>
                </a:extLst>
              </a:tr>
              <a:tr h="396000">
                <a:tc>
                  <a:txBody>
                    <a:bodyPr/>
                    <a:lstStyle/>
                    <a:p>
                      <a:pPr algn="ctr">
                        <a:lnSpc>
                          <a:spcPts val="1300"/>
                        </a:lnSpc>
                      </a:pPr>
                      <a:r>
                        <a:rPr lang="en-GB" sz="1400" b="1" kern="1200" dirty="0">
                          <a:solidFill>
                            <a:schemeClr val="dk1"/>
                          </a:solidFill>
                        </a:rPr>
                        <a:t>HELIOS</a:t>
                      </a:r>
                      <a:endParaRPr lang="en-GB" sz="1400" b="1" kern="1200" dirty="0">
                        <a:solidFill>
                          <a:schemeClr val="dk1"/>
                        </a:solidFill>
                        <a:latin typeface="+mn-lt"/>
                        <a:ea typeface="+mn-ea"/>
                        <a:cs typeface="+mn-cs"/>
                      </a:endParaRPr>
                    </a:p>
                  </a:txBody>
                  <a:tcPr marL="36000" marR="36000" marT="0" marB="0" anchor="ctr"/>
                </a:tc>
                <a:tc>
                  <a:txBody>
                    <a:bodyPr/>
                    <a:lstStyle/>
                    <a:p>
                      <a:pPr algn="ctr">
                        <a:lnSpc>
                          <a:spcPts val="1300"/>
                        </a:lnSpc>
                        <a:spcAft>
                          <a:spcPts val="300"/>
                        </a:spcAft>
                      </a:pPr>
                      <a:r>
                        <a:rPr lang="en-GB" sz="1400" kern="1200" dirty="0">
                          <a:solidFill>
                            <a:schemeClr val="dk1"/>
                          </a:solidFill>
                        </a:rPr>
                        <a:t>Minor actinide fuels &amp; targets</a:t>
                      </a:r>
                      <a:endParaRPr lang="en-GB" sz="1400"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b="1" kern="1200" dirty="0">
                          <a:solidFill>
                            <a:schemeClr val="dk1"/>
                          </a:solidFill>
                        </a:rPr>
                        <a:t>EXOTIC</a:t>
                      </a:r>
                      <a:endParaRPr lang="en-GB" sz="1400" b="1"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kern="1200" dirty="0">
                          <a:solidFill>
                            <a:schemeClr val="dk1"/>
                          </a:solidFill>
                        </a:rPr>
                        <a:t>Solid tritium breeder materials</a:t>
                      </a:r>
                      <a:endParaRPr lang="en-GB" sz="1400" kern="1200" dirty="0">
                        <a:solidFill>
                          <a:schemeClr val="dk1"/>
                        </a:solidFill>
                        <a:latin typeface="+mn-lt"/>
                        <a:ea typeface="+mn-ea"/>
                        <a:cs typeface="+mn-cs"/>
                      </a:endParaRPr>
                    </a:p>
                  </a:txBody>
                  <a:tcPr marL="36000" marR="36000" marT="0" marB="0" anchor="ctr"/>
                </a:tc>
                <a:extLst>
                  <a:ext uri="{0D108BD9-81ED-4DB2-BD59-A6C34878D82A}">
                    <a16:rowId xmlns:a16="http://schemas.microsoft.com/office/drawing/2014/main" val="751454625"/>
                  </a:ext>
                </a:extLst>
              </a:tr>
              <a:tr h="396000">
                <a:tc>
                  <a:txBody>
                    <a:bodyPr/>
                    <a:lstStyle/>
                    <a:p>
                      <a:pPr algn="ctr">
                        <a:lnSpc>
                          <a:spcPts val="1300"/>
                        </a:lnSpc>
                      </a:pPr>
                      <a:r>
                        <a:rPr lang="en-GB" sz="1400" b="1" kern="1200" dirty="0">
                          <a:solidFill>
                            <a:schemeClr val="dk1"/>
                          </a:solidFill>
                        </a:rPr>
                        <a:t>INET</a:t>
                      </a:r>
                      <a:endParaRPr lang="en-GB" sz="1400" b="1" kern="1200" dirty="0">
                        <a:solidFill>
                          <a:schemeClr val="dk1"/>
                        </a:solidFill>
                        <a:latin typeface="+mn-lt"/>
                        <a:ea typeface="+mn-ea"/>
                        <a:cs typeface="+mn-cs"/>
                      </a:endParaRPr>
                    </a:p>
                  </a:txBody>
                  <a:tcPr marL="36000" marR="36000" marT="0" marB="0" anchor="ctr"/>
                </a:tc>
                <a:tc>
                  <a:txBody>
                    <a:bodyPr/>
                    <a:lstStyle/>
                    <a:p>
                      <a:pPr algn="ctr">
                        <a:lnSpc>
                          <a:spcPts val="1300"/>
                        </a:lnSpc>
                        <a:spcAft>
                          <a:spcPts val="300"/>
                        </a:spcAft>
                      </a:pPr>
                      <a:r>
                        <a:rPr lang="en-GB" sz="1400" kern="1200" dirty="0">
                          <a:solidFill>
                            <a:schemeClr val="dk1"/>
                          </a:solidFill>
                        </a:rPr>
                        <a:t>HTR-PM fuel qualification</a:t>
                      </a:r>
                      <a:endParaRPr lang="en-GB" sz="1400"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b="1" kern="1200" dirty="0">
                          <a:solidFill>
                            <a:schemeClr val="dk1"/>
                          </a:solidFill>
                        </a:rPr>
                        <a:t>HICU</a:t>
                      </a:r>
                      <a:endParaRPr lang="en-GB" sz="1400" b="1"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kern="1200" dirty="0">
                          <a:solidFill>
                            <a:schemeClr val="dk1"/>
                          </a:solidFill>
                        </a:rPr>
                        <a:t>Breeder materials for fusion</a:t>
                      </a:r>
                      <a:endParaRPr lang="en-GB" sz="1400" kern="1200" dirty="0">
                        <a:solidFill>
                          <a:schemeClr val="dk1"/>
                        </a:solidFill>
                        <a:latin typeface="+mn-lt"/>
                        <a:ea typeface="+mn-ea"/>
                        <a:cs typeface="+mn-cs"/>
                      </a:endParaRPr>
                    </a:p>
                  </a:txBody>
                  <a:tcPr marL="36000" marR="36000" marT="0" marB="0" anchor="ctr"/>
                </a:tc>
                <a:extLst>
                  <a:ext uri="{0D108BD9-81ED-4DB2-BD59-A6C34878D82A}">
                    <a16:rowId xmlns:a16="http://schemas.microsoft.com/office/drawing/2014/main" val="4062550844"/>
                  </a:ext>
                </a:extLst>
              </a:tr>
              <a:tr h="324000">
                <a:tc>
                  <a:txBody>
                    <a:bodyPr/>
                    <a:lstStyle/>
                    <a:p>
                      <a:pPr algn="ctr">
                        <a:lnSpc>
                          <a:spcPts val="1300"/>
                        </a:lnSpc>
                      </a:pPr>
                      <a:r>
                        <a:rPr lang="en-GB" sz="1400" b="1" kern="1200" dirty="0">
                          <a:solidFill>
                            <a:schemeClr val="dk1"/>
                          </a:solidFill>
                        </a:rPr>
                        <a:t>MARIOS</a:t>
                      </a:r>
                      <a:endParaRPr lang="en-GB" sz="1400" b="1" kern="1200" dirty="0">
                        <a:solidFill>
                          <a:schemeClr val="dk1"/>
                        </a:solidFill>
                        <a:latin typeface="+mn-lt"/>
                        <a:ea typeface="+mn-ea"/>
                        <a:cs typeface="+mn-cs"/>
                      </a:endParaRPr>
                    </a:p>
                  </a:txBody>
                  <a:tcPr marL="36000" marR="36000" marT="0" marB="0" anchor="ctr"/>
                </a:tc>
                <a:tc>
                  <a:txBody>
                    <a:bodyPr/>
                    <a:lstStyle/>
                    <a:p>
                      <a:pPr algn="ctr">
                        <a:lnSpc>
                          <a:spcPts val="1300"/>
                        </a:lnSpc>
                        <a:spcAft>
                          <a:spcPts val="300"/>
                        </a:spcAft>
                      </a:pPr>
                      <a:r>
                        <a:rPr lang="en-GB" sz="1400" kern="1200" dirty="0">
                          <a:solidFill>
                            <a:schemeClr val="dk1"/>
                          </a:solidFill>
                        </a:rPr>
                        <a:t>Minor actinide fuels</a:t>
                      </a:r>
                      <a:endParaRPr lang="en-GB" sz="1400"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b="1" kern="1200" dirty="0">
                          <a:solidFill>
                            <a:schemeClr val="dk1"/>
                          </a:solidFill>
                        </a:rPr>
                        <a:t>IBIS</a:t>
                      </a:r>
                      <a:endParaRPr lang="en-GB" sz="1400" b="1"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kern="1200" dirty="0">
                          <a:solidFill>
                            <a:schemeClr val="dk1"/>
                          </a:solidFill>
                        </a:rPr>
                        <a:t>Material(s) in LBE</a:t>
                      </a:r>
                      <a:endParaRPr lang="en-GB" sz="1400" kern="1200" dirty="0">
                        <a:solidFill>
                          <a:schemeClr val="dk1"/>
                        </a:solidFill>
                        <a:latin typeface="+mn-lt"/>
                        <a:ea typeface="+mn-ea"/>
                        <a:cs typeface="+mn-cs"/>
                      </a:endParaRPr>
                    </a:p>
                  </a:txBody>
                  <a:tcPr marL="36000" marR="36000" marT="0" marB="0" anchor="ctr"/>
                </a:tc>
                <a:extLst>
                  <a:ext uri="{0D108BD9-81ED-4DB2-BD59-A6C34878D82A}">
                    <a16:rowId xmlns:a16="http://schemas.microsoft.com/office/drawing/2014/main" val="814399878"/>
                  </a:ext>
                </a:extLst>
              </a:tr>
              <a:tr h="324000">
                <a:tc>
                  <a:txBody>
                    <a:bodyPr/>
                    <a:lstStyle/>
                    <a:p>
                      <a:pPr algn="ctr">
                        <a:lnSpc>
                          <a:spcPts val="1300"/>
                        </a:lnSpc>
                      </a:pPr>
                      <a:r>
                        <a:rPr lang="en-GB" sz="1400" b="1" kern="1200" dirty="0">
                          <a:solidFill>
                            <a:schemeClr val="dk1"/>
                          </a:solidFill>
                        </a:rPr>
                        <a:t>SMART</a:t>
                      </a:r>
                      <a:endParaRPr lang="en-GB" sz="1400" b="1" kern="1200" dirty="0">
                        <a:solidFill>
                          <a:schemeClr val="dk1"/>
                        </a:solidFill>
                        <a:latin typeface="+mn-lt"/>
                        <a:ea typeface="+mn-ea"/>
                        <a:cs typeface="+mn-cs"/>
                      </a:endParaRPr>
                    </a:p>
                  </a:txBody>
                  <a:tcPr marL="36000" marR="36000" marT="0" marB="0" anchor="ctr"/>
                </a:tc>
                <a:tc>
                  <a:txBody>
                    <a:bodyPr/>
                    <a:lstStyle/>
                    <a:p>
                      <a:pPr algn="ctr">
                        <a:lnSpc>
                          <a:spcPts val="1300"/>
                        </a:lnSpc>
                        <a:spcAft>
                          <a:spcPts val="300"/>
                        </a:spcAft>
                      </a:pPr>
                      <a:r>
                        <a:rPr lang="en-GB" sz="1400" kern="1200" dirty="0">
                          <a:solidFill>
                            <a:schemeClr val="dk1"/>
                          </a:solidFill>
                        </a:rPr>
                        <a:t>Nitride fuels</a:t>
                      </a:r>
                      <a:endParaRPr lang="en-GB" sz="1400"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b="1" kern="1200" dirty="0">
                          <a:solidFill>
                            <a:schemeClr val="dk1"/>
                          </a:solidFill>
                        </a:rPr>
                        <a:t>INNOGRAPH</a:t>
                      </a:r>
                      <a:endParaRPr lang="en-GB" sz="1400" b="1"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kern="1200" dirty="0">
                          <a:solidFill>
                            <a:schemeClr val="dk1"/>
                          </a:solidFill>
                        </a:rPr>
                        <a:t>HTR graphite</a:t>
                      </a:r>
                      <a:endParaRPr lang="en-GB" sz="1400" kern="1200" dirty="0">
                        <a:solidFill>
                          <a:schemeClr val="dk1"/>
                        </a:solidFill>
                        <a:latin typeface="+mn-lt"/>
                        <a:ea typeface="+mn-ea"/>
                        <a:cs typeface="+mn-cs"/>
                      </a:endParaRPr>
                    </a:p>
                  </a:txBody>
                  <a:tcPr marL="36000" marR="36000" marT="0" marB="0" anchor="ctr"/>
                </a:tc>
                <a:extLst>
                  <a:ext uri="{0D108BD9-81ED-4DB2-BD59-A6C34878D82A}">
                    <a16:rowId xmlns:a16="http://schemas.microsoft.com/office/drawing/2014/main" val="2384921649"/>
                  </a:ext>
                </a:extLst>
              </a:tr>
              <a:tr h="396000">
                <a:tc>
                  <a:txBody>
                    <a:bodyPr/>
                    <a:lstStyle/>
                    <a:p>
                      <a:pPr algn="ctr">
                        <a:lnSpc>
                          <a:spcPts val="1300"/>
                        </a:lnSpc>
                      </a:pPr>
                      <a:r>
                        <a:rPr lang="en-GB" sz="1400" b="1" kern="1200" dirty="0">
                          <a:solidFill>
                            <a:schemeClr val="dk1"/>
                          </a:solidFill>
                        </a:rPr>
                        <a:t>OTTO</a:t>
                      </a:r>
                      <a:endParaRPr lang="en-GB" sz="1400" b="1" kern="1200" dirty="0">
                        <a:solidFill>
                          <a:schemeClr val="dk1"/>
                        </a:solidFill>
                        <a:latin typeface="+mn-lt"/>
                        <a:ea typeface="+mn-ea"/>
                        <a:cs typeface="+mn-cs"/>
                      </a:endParaRPr>
                    </a:p>
                  </a:txBody>
                  <a:tcPr marL="36000" marR="36000" marT="0" marB="0" anchor="ctr"/>
                </a:tc>
                <a:tc>
                  <a:txBody>
                    <a:bodyPr/>
                    <a:lstStyle/>
                    <a:p>
                      <a:pPr algn="ctr">
                        <a:lnSpc>
                          <a:spcPts val="1300"/>
                        </a:lnSpc>
                        <a:spcAft>
                          <a:spcPts val="300"/>
                        </a:spcAft>
                      </a:pPr>
                      <a:r>
                        <a:rPr lang="en-GB" sz="1400" kern="1200" dirty="0">
                          <a:solidFill>
                            <a:schemeClr val="dk1"/>
                          </a:solidFill>
                        </a:rPr>
                        <a:t>Once through Pu transmutation</a:t>
                      </a:r>
                      <a:endParaRPr lang="en-GB" sz="1400"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b="1" kern="1200" dirty="0">
                          <a:solidFill>
                            <a:schemeClr val="dk1"/>
                          </a:solidFill>
                        </a:rPr>
                        <a:t>LYRA</a:t>
                      </a:r>
                      <a:endParaRPr lang="en-GB" sz="1400" b="1"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kern="1200" dirty="0">
                          <a:solidFill>
                            <a:schemeClr val="dk1"/>
                          </a:solidFill>
                        </a:rPr>
                        <a:t>Reactor Pressure Vessel Steels</a:t>
                      </a:r>
                      <a:endParaRPr lang="en-GB" sz="1400" kern="1200" dirty="0">
                        <a:solidFill>
                          <a:schemeClr val="dk1"/>
                        </a:solidFill>
                        <a:latin typeface="+mn-lt"/>
                        <a:ea typeface="+mn-ea"/>
                        <a:cs typeface="+mn-cs"/>
                      </a:endParaRPr>
                    </a:p>
                  </a:txBody>
                  <a:tcPr marL="36000" marR="36000" marT="0" marB="0" anchor="ctr"/>
                </a:tc>
                <a:extLst>
                  <a:ext uri="{0D108BD9-81ED-4DB2-BD59-A6C34878D82A}">
                    <a16:rowId xmlns:a16="http://schemas.microsoft.com/office/drawing/2014/main" val="18049520"/>
                  </a:ext>
                </a:extLst>
              </a:tr>
              <a:tr h="324000">
                <a:tc>
                  <a:txBody>
                    <a:bodyPr/>
                    <a:lstStyle/>
                    <a:p>
                      <a:pPr algn="ctr">
                        <a:lnSpc>
                          <a:spcPts val="1300"/>
                        </a:lnSpc>
                      </a:pPr>
                      <a:r>
                        <a:rPr lang="en-GB" sz="1400" b="1" kern="1200" dirty="0">
                          <a:solidFill>
                            <a:schemeClr val="dk1"/>
                          </a:solidFill>
                        </a:rPr>
                        <a:t>FUJI</a:t>
                      </a:r>
                      <a:endParaRPr lang="en-GB" sz="1400" b="1" kern="1200" dirty="0">
                        <a:solidFill>
                          <a:schemeClr val="dk1"/>
                        </a:solidFill>
                        <a:latin typeface="+mn-lt"/>
                        <a:ea typeface="+mn-ea"/>
                        <a:cs typeface="+mn-cs"/>
                      </a:endParaRPr>
                    </a:p>
                  </a:txBody>
                  <a:tcPr marL="36000" marR="36000" marT="0" marB="0" anchor="ctr"/>
                </a:tc>
                <a:tc>
                  <a:txBody>
                    <a:bodyPr/>
                    <a:lstStyle/>
                    <a:p>
                      <a:pPr algn="ctr">
                        <a:lnSpc>
                          <a:spcPts val="1300"/>
                        </a:lnSpc>
                        <a:spcAft>
                          <a:spcPts val="300"/>
                        </a:spcAft>
                      </a:pPr>
                      <a:r>
                        <a:rPr lang="en-GB" sz="1400" kern="1200" dirty="0">
                          <a:solidFill>
                            <a:schemeClr val="dk1"/>
                          </a:solidFill>
                        </a:rPr>
                        <a:t>Breeder reactor fuels</a:t>
                      </a:r>
                      <a:endParaRPr lang="en-GB" sz="1400"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b="1" kern="1200" dirty="0">
                          <a:solidFill>
                            <a:schemeClr val="dk1"/>
                          </a:solidFill>
                        </a:rPr>
                        <a:t>PYCASSO</a:t>
                      </a:r>
                      <a:endParaRPr lang="en-GB" sz="1400" b="1"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kern="1200" dirty="0">
                          <a:solidFill>
                            <a:schemeClr val="dk1"/>
                          </a:solidFill>
                        </a:rPr>
                        <a:t>HTR surrogate particles</a:t>
                      </a:r>
                      <a:endParaRPr lang="en-GB" sz="1400" kern="1200" dirty="0">
                        <a:solidFill>
                          <a:schemeClr val="dk1"/>
                        </a:solidFill>
                        <a:latin typeface="+mn-lt"/>
                        <a:ea typeface="+mn-ea"/>
                        <a:cs typeface="+mn-cs"/>
                      </a:endParaRPr>
                    </a:p>
                  </a:txBody>
                  <a:tcPr marL="36000" marR="36000" marT="0" marB="0" anchor="ctr"/>
                </a:tc>
                <a:extLst>
                  <a:ext uri="{0D108BD9-81ED-4DB2-BD59-A6C34878D82A}">
                    <a16:rowId xmlns:a16="http://schemas.microsoft.com/office/drawing/2014/main" val="1809684058"/>
                  </a:ext>
                </a:extLst>
              </a:tr>
              <a:tr h="396000">
                <a:tc>
                  <a:txBody>
                    <a:bodyPr/>
                    <a:lstStyle/>
                    <a:p>
                      <a:pPr algn="ctr">
                        <a:lnSpc>
                          <a:spcPts val="1300"/>
                        </a:lnSpc>
                      </a:pPr>
                      <a:r>
                        <a:rPr lang="en-GB" sz="1400" b="1" kern="1200" dirty="0">
                          <a:solidFill>
                            <a:schemeClr val="dk1"/>
                          </a:solidFill>
                        </a:rPr>
                        <a:t>THORIUM CYCLE</a:t>
                      </a:r>
                      <a:endParaRPr lang="en-GB" sz="1400" b="1" kern="1200" dirty="0">
                        <a:solidFill>
                          <a:schemeClr val="dk1"/>
                        </a:solidFill>
                        <a:latin typeface="+mn-lt"/>
                        <a:ea typeface="+mn-ea"/>
                        <a:cs typeface="+mn-cs"/>
                      </a:endParaRPr>
                    </a:p>
                  </a:txBody>
                  <a:tcPr marL="36000" marR="36000" marT="0" marB="0" anchor="ctr"/>
                </a:tc>
                <a:tc>
                  <a:txBody>
                    <a:bodyPr/>
                    <a:lstStyle/>
                    <a:p>
                      <a:pPr algn="ctr">
                        <a:lnSpc>
                          <a:spcPts val="1300"/>
                        </a:lnSpc>
                        <a:spcAft>
                          <a:spcPts val="300"/>
                        </a:spcAft>
                      </a:pPr>
                      <a:r>
                        <a:rPr lang="en-GB" sz="1400" kern="1200" dirty="0">
                          <a:solidFill>
                            <a:schemeClr val="dk1"/>
                          </a:solidFill>
                        </a:rPr>
                        <a:t>Thorium fuel</a:t>
                      </a:r>
                      <a:endParaRPr lang="en-GB" sz="1400"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b="1" kern="1200" dirty="0">
                          <a:solidFill>
                            <a:schemeClr val="dk1"/>
                          </a:solidFill>
                        </a:rPr>
                        <a:t>SPICES</a:t>
                      </a:r>
                      <a:endParaRPr lang="en-GB" sz="1400" b="1" kern="1200" dirty="0">
                        <a:solidFill>
                          <a:schemeClr val="dk1"/>
                        </a:solidFill>
                        <a:latin typeface="+mn-lt"/>
                        <a:ea typeface="+mn-ea"/>
                        <a:cs typeface="+mn-cs"/>
                      </a:endParaRPr>
                    </a:p>
                  </a:txBody>
                  <a:tcPr marL="36000" marR="36000" marT="0" marB="0" anchor="ctr"/>
                </a:tc>
                <a:tc>
                  <a:txBody>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lang="en-GB" sz="1400" kern="1200" dirty="0">
                          <a:solidFill>
                            <a:schemeClr val="dk1"/>
                          </a:solidFill>
                        </a:rPr>
                        <a:t>RAFM steel</a:t>
                      </a:r>
                      <a:endParaRPr lang="en-GB" sz="1400" kern="1200" dirty="0">
                        <a:solidFill>
                          <a:schemeClr val="dk1"/>
                        </a:solidFill>
                        <a:latin typeface="+mn-lt"/>
                        <a:ea typeface="+mn-ea"/>
                        <a:cs typeface="+mn-cs"/>
                      </a:endParaRPr>
                    </a:p>
                  </a:txBody>
                  <a:tcPr marL="36000" marR="36000" marT="0" marB="0" anchor="ctr"/>
                </a:tc>
                <a:extLst>
                  <a:ext uri="{0D108BD9-81ED-4DB2-BD59-A6C34878D82A}">
                    <a16:rowId xmlns:a16="http://schemas.microsoft.com/office/drawing/2014/main" val="1038439480"/>
                  </a:ext>
                </a:extLst>
              </a:tr>
              <a:tr h="396000">
                <a:tc>
                  <a:txBody>
                    <a:bodyPr/>
                    <a:lstStyle/>
                    <a:p>
                      <a:pPr algn="ctr">
                        <a:lnSpc>
                          <a:spcPts val="1300"/>
                        </a:lnSpc>
                      </a:pPr>
                      <a:r>
                        <a:rPr lang="en-GB" sz="1400" b="1" kern="1200" dirty="0">
                          <a:solidFill>
                            <a:schemeClr val="dk1"/>
                          </a:solidFill>
                        </a:rPr>
                        <a:t>TRABANT</a:t>
                      </a:r>
                      <a:endParaRPr lang="en-GB" sz="1400" b="1" kern="1200" dirty="0">
                        <a:solidFill>
                          <a:schemeClr val="dk1"/>
                        </a:solidFill>
                        <a:latin typeface="+mn-lt"/>
                        <a:ea typeface="+mn-ea"/>
                        <a:cs typeface="+mn-cs"/>
                      </a:endParaRPr>
                    </a:p>
                  </a:txBody>
                  <a:tcPr marL="36000" marR="36000" marT="0" marB="0" anchor="ctr"/>
                </a:tc>
                <a:tc>
                  <a:txBody>
                    <a:bodyPr/>
                    <a:lstStyle/>
                    <a:p>
                      <a:pPr algn="ctr">
                        <a:lnSpc>
                          <a:spcPts val="1300"/>
                        </a:lnSpc>
                        <a:spcAft>
                          <a:spcPts val="300"/>
                        </a:spcAft>
                      </a:pPr>
                      <a:r>
                        <a:rPr lang="en-GB" sz="1400" kern="1200" dirty="0">
                          <a:solidFill>
                            <a:schemeClr val="dk1"/>
                          </a:solidFill>
                        </a:rPr>
                        <a:t>Fast breeder annular MOX</a:t>
                      </a:r>
                      <a:endParaRPr lang="en-GB" sz="1400"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b="1" kern="1200" dirty="0">
                          <a:solidFill>
                            <a:schemeClr val="dk1"/>
                          </a:solidFill>
                          <a:latin typeface="+mn-lt"/>
                          <a:ea typeface="+mn-ea"/>
                          <a:cs typeface="+mn-cs"/>
                        </a:rPr>
                        <a:t>SOSIA</a:t>
                      </a:r>
                    </a:p>
                  </a:txBody>
                  <a:tcPr marL="36000" marR="36000" marT="0" marB="0" anchor="ctr"/>
                </a:tc>
                <a:tc>
                  <a:txBody>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lang="en-GB" sz="1400" kern="1200" dirty="0">
                          <a:solidFill>
                            <a:schemeClr val="dk1"/>
                          </a:solidFill>
                        </a:rPr>
                        <a:t>9Cr creep and creep fatigue</a:t>
                      </a:r>
                      <a:endParaRPr lang="en-GB" sz="1400" kern="1200" dirty="0">
                        <a:solidFill>
                          <a:schemeClr val="dk1"/>
                        </a:solidFill>
                        <a:latin typeface="+mn-lt"/>
                        <a:ea typeface="+mn-ea"/>
                        <a:cs typeface="+mn-cs"/>
                      </a:endParaRPr>
                    </a:p>
                  </a:txBody>
                  <a:tcPr marL="36000" marR="36000" marT="0" marB="0" anchor="ctr"/>
                </a:tc>
                <a:extLst>
                  <a:ext uri="{0D108BD9-81ED-4DB2-BD59-A6C34878D82A}">
                    <a16:rowId xmlns:a16="http://schemas.microsoft.com/office/drawing/2014/main" val="4237665498"/>
                  </a:ext>
                </a:extLst>
              </a:tr>
              <a:tr h="396000">
                <a:tc>
                  <a:txBody>
                    <a:bodyPr/>
                    <a:lstStyle/>
                    <a:p>
                      <a:pPr algn="ctr">
                        <a:lnSpc>
                          <a:spcPts val="1300"/>
                        </a:lnSpc>
                      </a:pPr>
                      <a:r>
                        <a:rPr lang="en-GB" sz="1400" b="1" kern="1200" dirty="0">
                          <a:solidFill>
                            <a:schemeClr val="dk1"/>
                          </a:solidFill>
                        </a:rPr>
                        <a:t>SALIENT-1</a:t>
                      </a:r>
                      <a:endParaRPr lang="en-GB" sz="1400" b="1" kern="1200" dirty="0">
                        <a:solidFill>
                          <a:schemeClr val="dk1"/>
                        </a:solidFill>
                        <a:latin typeface="+mn-lt"/>
                        <a:ea typeface="+mn-ea"/>
                        <a:cs typeface="+mn-cs"/>
                      </a:endParaRPr>
                    </a:p>
                  </a:txBody>
                  <a:tcPr marL="36000" marR="36000" marT="0" marB="0" anchor="ctr"/>
                </a:tc>
                <a:tc>
                  <a:txBody>
                    <a:bodyPr/>
                    <a:lstStyle/>
                    <a:p>
                      <a:pPr algn="ctr">
                        <a:lnSpc>
                          <a:spcPts val="1300"/>
                        </a:lnSpc>
                        <a:spcAft>
                          <a:spcPts val="300"/>
                        </a:spcAft>
                      </a:pPr>
                      <a:r>
                        <a:rPr lang="en-GB" sz="1400" kern="1200" dirty="0">
                          <a:solidFill>
                            <a:schemeClr val="dk1"/>
                          </a:solidFill>
                        </a:rPr>
                        <a:t>Molten Salt (LiF-ThF</a:t>
                      </a:r>
                      <a:r>
                        <a:rPr lang="en-GB" sz="1400" kern="1200" baseline="-25000" dirty="0">
                          <a:solidFill>
                            <a:schemeClr val="dk1"/>
                          </a:solidFill>
                        </a:rPr>
                        <a:t>4</a:t>
                      </a:r>
                      <a:r>
                        <a:rPr lang="en-GB" sz="1400" kern="1200" dirty="0">
                          <a:solidFill>
                            <a:schemeClr val="dk1"/>
                          </a:solidFill>
                        </a:rPr>
                        <a:t>) Irradiation</a:t>
                      </a:r>
                      <a:endParaRPr lang="en-GB" sz="1400"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b="1" kern="1200" dirty="0">
                          <a:solidFill>
                            <a:schemeClr val="dk1"/>
                          </a:solidFill>
                        </a:rPr>
                        <a:t>STROBO</a:t>
                      </a:r>
                      <a:endParaRPr lang="en-GB" sz="1400" b="1"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kern="1200" dirty="0">
                          <a:solidFill>
                            <a:schemeClr val="dk1"/>
                          </a:solidFill>
                        </a:rPr>
                        <a:t>Stress relaxation of bolt materials</a:t>
                      </a:r>
                      <a:endParaRPr lang="en-GB" sz="1400" kern="1200" dirty="0">
                        <a:solidFill>
                          <a:schemeClr val="dk1"/>
                        </a:solidFill>
                        <a:latin typeface="+mn-lt"/>
                        <a:ea typeface="+mn-ea"/>
                        <a:cs typeface="+mn-cs"/>
                      </a:endParaRPr>
                    </a:p>
                  </a:txBody>
                  <a:tcPr marL="36000" marR="36000" marT="0" marB="0" anchor="ctr"/>
                </a:tc>
                <a:extLst>
                  <a:ext uri="{0D108BD9-81ED-4DB2-BD59-A6C34878D82A}">
                    <a16:rowId xmlns:a16="http://schemas.microsoft.com/office/drawing/2014/main" val="3454099695"/>
                  </a:ext>
                </a:extLst>
              </a:tr>
              <a:tr h="396000">
                <a:tc>
                  <a:txBody>
                    <a:bodyPr/>
                    <a:lstStyle/>
                    <a:p>
                      <a:pPr algn="ctr">
                        <a:lnSpc>
                          <a:spcPts val="1300"/>
                        </a:lnSpc>
                      </a:pPr>
                      <a:r>
                        <a:rPr lang="en-GB" sz="1400" b="1" kern="1200" dirty="0">
                          <a:solidFill>
                            <a:schemeClr val="dk1"/>
                          </a:solidFill>
                          <a:latin typeface="+mn-lt"/>
                          <a:ea typeface="+mn-ea"/>
                          <a:cs typeface="+mn-cs"/>
                        </a:rPr>
                        <a:t>SPHERE</a:t>
                      </a:r>
                    </a:p>
                  </a:txBody>
                  <a:tcPr marL="36000" marR="36000" marT="0" marB="0" anchor="ctr"/>
                </a:tc>
                <a:tc>
                  <a:txBody>
                    <a:bodyPr/>
                    <a:lstStyle/>
                    <a:p>
                      <a:pPr algn="ctr">
                        <a:lnSpc>
                          <a:spcPts val="1300"/>
                        </a:lnSpc>
                        <a:spcAft>
                          <a:spcPts val="300"/>
                        </a:spcAft>
                      </a:pPr>
                      <a:r>
                        <a:rPr lang="en-GB" sz="1400" kern="1200" dirty="0">
                          <a:solidFill>
                            <a:schemeClr val="dk1"/>
                          </a:solidFill>
                        </a:rPr>
                        <a:t>Minor actinide sphere-</a:t>
                      </a:r>
                      <a:r>
                        <a:rPr lang="en-GB" sz="1400" kern="1200" dirty="0" err="1">
                          <a:solidFill>
                            <a:schemeClr val="dk1"/>
                          </a:solidFill>
                        </a:rPr>
                        <a:t>pac</a:t>
                      </a:r>
                      <a:r>
                        <a:rPr lang="en-GB" sz="1400" kern="1200" dirty="0">
                          <a:solidFill>
                            <a:schemeClr val="dk1"/>
                          </a:solidFill>
                        </a:rPr>
                        <a:t> fuel</a:t>
                      </a:r>
                      <a:endParaRPr lang="en-GB" sz="1400"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b="1" kern="1200" dirty="0">
                          <a:solidFill>
                            <a:schemeClr val="dk1"/>
                          </a:solidFill>
                        </a:rPr>
                        <a:t>SUMO</a:t>
                      </a:r>
                      <a:endParaRPr lang="en-GB" sz="1400" b="1" kern="1200" dirty="0">
                        <a:solidFill>
                          <a:schemeClr val="dk1"/>
                        </a:solidFill>
                        <a:latin typeface="+mn-lt"/>
                        <a:ea typeface="+mn-ea"/>
                        <a:cs typeface="+mn-cs"/>
                      </a:endParaRPr>
                    </a:p>
                  </a:txBody>
                  <a:tcPr marL="36000" marR="36000" marT="0" marB="0" anchor="ctr"/>
                </a:tc>
                <a:tc>
                  <a:txBody>
                    <a:bodyPr/>
                    <a:lstStyle/>
                    <a:p>
                      <a:pPr algn="ctr">
                        <a:lnSpc>
                          <a:spcPts val="1300"/>
                        </a:lnSpc>
                      </a:pPr>
                      <a:r>
                        <a:rPr lang="en-GB" sz="1400" kern="1200" dirty="0">
                          <a:solidFill>
                            <a:schemeClr val="dk1"/>
                          </a:solidFill>
                        </a:rPr>
                        <a:t>9Cr steels and joints</a:t>
                      </a:r>
                      <a:endParaRPr lang="en-GB" sz="1400" kern="1200" dirty="0">
                        <a:solidFill>
                          <a:schemeClr val="dk1"/>
                        </a:solidFill>
                        <a:latin typeface="+mn-lt"/>
                        <a:ea typeface="+mn-ea"/>
                        <a:cs typeface="+mn-cs"/>
                      </a:endParaRPr>
                    </a:p>
                  </a:txBody>
                  <a:tcPr marL="36000" marR="36000" marT="0" marB="0" anchor="ctr"/>
                </a:tc>
                <a:extLst>
                  <a:ext uri="{0D108BD9-81ED-4DB2-BD59-A6C34878D82A}">
                    <a16:rowId xmlns:a16="http://schemas.microsoft.com/office/drawing/2014/main" val="1438296340"/>
                  </a:ext>
                </a:extLst>
              </a:tr>
            </a:tbl>
          </a:graphicData>
        </a:graphic>
      </p:graphicFrame>
      <p:sp>
        <p:nvSpPr>
          <p:cNvPr id="5" name="Date Placeholder 3">
            <a:extLst>
              <a:ext uri="{FF2B5EF4-FFF2-40B4-BE49-F238E27FC236}">
                <a16:creationId xmlns:a16="http://schemas.microsoft.com/office/drawing/2014/main" id="{E70DA584-85F4-4258-51F4-6E96051B0A79}"/>
              </a:ext>
            </a:extLst>
          </p:cNvPr>
          <p:cNvSpPr>
            <a:spLocks noGrp="1"/>
          </p:cNvSpPr>
          <p:nvPr>
            <p:ph type="dt" sz="half" idx="10"/>
          </p:nvPr>
        </p:nvSpPr>
        <p:spPr>
          <a:xfrm>
            <a:off x="838200" y="6356350"/>
            <a:ext cx="2743200" cy="365125"/>
          </a:xfrm>
        </p:spPr>
        <p:txBody>
          <a:bodyPr/>
          <a:lstStyle/>
          <a:p>
            <a:r>
              <a:rPr lang="en-GB" dirty="0"/>
              <a:t>24/10/2024</a:t>
            </a:r>
          </a:p>
        </p:txBody>
      </p:sp>
      <p:sp>
        <p:nvSpPr>
          <p:cNvPr id="7" name="Slide Number Placeholder 5">
            <a:extLst>
              <a:ext uri="{FF2B5EF4-FFF2-40B4-BE49-F238E27FC236}">
                <a16:creationId xmlns:a16="http://schemas.microsoft.com/office/drawing/2014/main" id="{755A7E74-426E-20BD-FF4D-567843E6C2B0}"/>
              </a:ext>
            </a:extLst>
          </p:cNvPr>
          <p:cNvSpPr>
            <a:spLocks noGrp="1"/>
          </p:cNvSpPr>
          <p:nvPr>
            <p:ph type="sldNum" sz="quarter" idx="12"/>
          </p:nvPr>
        </p:nvSpPr>
        <p:spPr>
          <a:xfrm>
            <a:off x="8610600" y="6356350"/>
            <a:ext cx="2743200" cy="365125"/>
          </a:xfrm>
        </p:spPr>
        <p:txBody>
          <a:bodyPr/>
          <a:lstStyle/>
          <a:p>
            <a:fld id="{D73811D0-9594-4DB5-A4AA-7A4A397618D5}" type="slidenum">
              <a:rPr lang="en-GB" smtClean="0"/>
              <a:t>6</a:t>
            </a:fld>
            <a:endParaRPr lang="en-GB"/>
          </a:p>
        </p:txBody>
      </p:sp>
      <p:pic>
        <p:nvPicPr>
          <p:cNvPr id="6" name="Picture 5">
            <a:extLst>
              <a:ext uri="{FF2B5EF4-FFF2-40B4-BE49-F238E27FC236}">
                <a16:creationId xmlns:a16="http://schemas.microsoft.com/office/drawing/2014/main" id="{4329DE65-B6A4-8FFC-4ACA-11D5E897CD80}"/>
              </a:ext>
            </a:extLst>
          </p:cNvPr>
          <p:cNvPicPr>
            <a:picLocks noChangeAspect="1"/>
          </p:cNvPicPr>
          <p:nvPr/>
        </p:nvPicPr>
        <p:blipFill>
          <a:blip r:embed="rId3"/>
          <a:stretch>
            <a:fillRect/>
          </a:stretch>
        </p:blipFill>
        <p:spPr>
          <a:xfrm>
            <a:off x="838200" y="1364387"/>
            <a:ext cx="4807457" cy="4943838"/>
          </a:xfrm>
          <a:prstGeom prst="rect">
            <a:avLst/>
          </a:prstGeom>
        </p:spPr>
      </p:pic>
      <p:sp>
        <p:nvSpPr>
          <p:cNvPr id="9" name="Title 1">
            <a:extLst>
              <a:ext uri="{FF2B5EF4-FFF2-40B4-BE49-F238E27FC236}">
                <a16:creationId xmlns:a16="http://schemas.microsoft.com/office/drawing/2014/main" id="{27ABCA13-7301-992C-BF9A-302D6324278D}"/>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HFR Fuel &amp; Material Irradiations</a:t>
            </a:r>
            <a:endParaRPr lang="en-GB"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275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E70DA584-85F4-4258-51F4-6E96051B0A79}"/>
              </a:ext>
            </a:extLst>
          </p:cNvPr>
          <p:cNvSpPr>
            <a:spLocks noGrp="1"/>
          </p:cNvSpPr>
          <p:nvPr>
            <p:ph type="dt" sz="half" idx="10"/>
          </p:nvPr>
        </p:nvSpPr>
        <p:spPr>
          <a:xfrm>
            <a:off x="838200" y="6356350"/>
            <a:ext cx="2743200" cy="365125"/>
          </a:xfrm>
        </p:spPr>
        <p:txBody>
          <a:bodyPr/>
          <a:lstStyle/>
          <a:p>
            <a:r>
              <a:rPr lang="en-GB" dirty="0"/>
              <a:t>24/10/2024</a:t>
            </a:r>
          </a:p>
        </p:txBody>
      </p:sp>
      <p:sp>
        <p:nvSpPr>
          <p:cNvPr id="7" name="Slide Number Placeholder 5">
            <a:extLst>
              <a:ext uri="{FF2B5EF4-FFF2-40B4-BE49-F238E27FC236}">
                <a16:creationId xmlns:a16="http://schemas.microsoft.com/office/drawing/2014/main" id="{755A7E74-426E-20BD-FF4D-567843E6C2B0}"/>
              </a:ext>
            </a:extLst>
          </p:cNvPr>
          <p:cNvSpPr>
            <a:spLocks noGrp="1"/>
          </p:cNvSpPr>
          <p:nvPr>
            <p:ph type="sldNum" sz="quarter" idx="12"/>
          </p:nvPr>
        </p:nvSpPr>
        <p:spPr>
          <a:xfrm>
            <a:off x="8610600" y="6356350"/>
            <a:ext cx="2743200" cy="365125"/>
          </a:xfrm>
        </p:spPr>
        <p:txBody>
          <a:bodyPr/>
          <a:lstStyle/>
          <a:p>
            <a:fld id="{D73811D0-9594-4DB5-A4AA-7A4A397618D5}" type="slidenum">
              <a:rPr lang="en-GB" smtClean="0"/>
              <a:t>7</a:t>
            </a:fld>
            <a:endParaRPr lang="en-GB"/>
          </a:p>
        </p:txBody>
      </p:sp>
      <p:sp>
        <p:nvSpPr>
          <p:cNvPr id="9" name="Title 1">
            <a:extLst>
              <a:ext uri="{FF2B5EF4-FFF2-40B4-BE49-F238E27FC236}">
                <a16:creationId xmlns:a16="http://schemas.microsoft.com/office/drawing/2014/main" id="{27ABCA13-7301-992C-BF9A-302D6324278D}"/>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Fuel &amp; Material R&amp;D at NRG</a:t>
            </a:r>
            <a:endParaRPr lang="en-GB" b="1" i="0" dirty="0">
              <a:solidFill>
                <a:schemeClr val="bg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62B4EBB9-335A-0405-F234-69D446514A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187" t="17676"/>
          <a:stretch/>
        </p:blipFill>
        <p:spPr>
          <a:xfrm>
            <a:off x="158717" y="1255776"/>
            <a:ext cx="6321947" cy="2808224"/>
          </a:xfrm>
          <a:prstGeom prst="rect">
            <a:avLst/>
          </a:prstGeom>
        </p:spPr>
      </p:pic>
      <p:pic>
        <p:nvPicPr>
          <p:cNvPr id="17" name="Picture 16">
            <a:extLst>
              <a:ext uri="{FF2B5EF4-FFF2-40B4-BE49-F238E27FC236}">
                <a16:creationId xmlns:a16="http://schemas.microsoft.com/office/drawing/2014/main" id="{B6C3E3C2-D968-90C0-2DC6-8912E483DFA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2420" r="-371"/>
          <a:stretch/>
        </p:blipFill>
        <p:spPr>
          <a:xfrm>
            <a:off x="257175" y="4381500"/>
            <a:ext cx="6186695" cy="2178036"/>
          </a:xfrm>
          <a:prstGeom prst="rect">
            <a:avLst/>
          </a:prstGeom>
        </p:spPr>
      </p:pic>
      <p:pic>
        <p:nvPicPr>
          <p:cNvPr id="18" name="Picture 4" descr="INET HTR Fuel Pebble Qualification">
            <a:extLst>
              <a:ext uri="{FF2B5EF4-FFF2-40B4-BE49-F238E27FC236}">
                <a16:creationId xmlns:a16="http://schemas.microsoft.com/office/drawing/2014/main" id="{A6DA7035-F355-A891-D265-1955C638E7B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14148" y="1255776"/>
            <a:ext cx="1731264" cy="1731264"/>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
            <a:extLst>
              <a:ext uri="{FF2B5EF4-FFF2-40B4-BE49-F238E27FC236}">
                <a16:creationId xmlns:a16="http://schemas.microsoft.com/office/drawing/2014/main" id="{C498F6DD-BF54-AB29-C751-6544A63B581F}"/>
              </a:ext>
            </a:extLst>
          </p:cNvPr>
          <p:cNvSpPr txBox="1">
            <a:spLocks/>
          </p:cNvSpPr>
          <p:nvPr/>
        </p:nvSpPr>
        <p:spPr>
          <a:xfrm>
            <a:off x="257175" y="3959226"/>
            <a:ext cx="6010275" cy="365124"/>
          </a:xfrm>
          <a:prstGeom prst="rect">
            <a:avLst/>
          </a:prstGeom>
        </p:spPr>
        <p:txBody>
          <a:bodyPr vert="horz" lIns="91440" tIns="45720" rIns="91440" bIns="45720" rtlCol="0" anchor="b">
            <a:normAutofit/>
          </a:bodyPr>
          <a:lstStyle>
            <a:lvl1pPr indent="0" algn="ctr">
              <a:lnSpc>
                <a:spcPct val="90000"/>
              </a:lnSpc>
              <a:spcBef>
                <a:spcPts val="1000"/>
              </a:spcBef>
              <a:buFont typeface="Arial" panose="020B0604020202020204" pitchFamily="34" charset="0"/>
              <a:buNone/>
              <a:defRPr sz="1400" b="1">
                <a:ea typeface="Open Sans Light" panose="020B0306030504020204" pitchFamily="34" charset="0"/>
                <a:cs typeface="Open Sans Light" panose="020B0306030504020204" pitchFamily="34" charset="0"/>
              </a:defRPr>
            </a:lvl1pPr>
            <a:lvl2pPr indent="0">
              <a:lnSpc>
                <a:spcPct val="90000"/>
              </a:lnSpc>
              <a:spcBef>
                <a:spcPts val="500"/>
              </a:spcBef>
              <a:buFont typeface="Arial" panose="020B0604020202020204" pitchFamily="34" charset="0"/>
              <a:buNone/>
              <a:defRPr sz="2000" b="1"/>
            </a:lvl2pPr>
            <a:lvl3pPr indent="0">
              <a:lnSpc>
                <a:spcPct val="90000"/>
              </a:lnSpc>
              <a:spcBef>
                <a:spcPts val="500"/>
              </a:spcBef>
              <a:buFont typeface="Arial" panose="020B0604020202020204" pitchFamily="34" charset="0"/>
              <a:buNone/>
              <a:defRPr b="1"/>
            </a:lvl3pPr>
            <a:lvl4pPr indent="0">
              <a:lnSpc>
                <a:spcPct val="90000"/>
              </a:lnSpc>
              <a:spcBef>
                <a:spcPts val="500"/>
              </a:spcBef>
              <a:buFont typeface="Arial" panose="020B0604020202020204" pitchFamily="34" charset="0"/>
              <a:buNone/>
              <a:defRPr sz="1600" b="1"/>
            </a:lvl4pPr>
            <a:lvl5pPr indent="0">
              <a:lnSpc>
                <a:spcPct val="90000"/>
              </a:lnSpc>
              <a:spcBef>
                <a:spcPts val="500"/>
              </a:spcBef>
              <a:buFont typeface="Arial" panose="020B0604020202020204" pitchFamily="34" charset="0"/>
              <a:buNone/>
              <a:defRPr sz="1600" b="1"/>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r>
              <a:rPr lang="en-GB" dirty="0"/>
              <a:t>Selected TRISO irradiations &amp; activities conducted by NRG (1980-2019)</a:t>
            </a:r>
          </a:p>
        </p:txBody>
      </p:sp>
      <p:sp>
        <p:nvSpPr>
          <p:cNvPr id="20" name="Text Placeholder 1">
            <a:extLst>
              <a:ext uri="{FF2B5EF4-FFF2-40B4-BE49-F238E27FC236}">
                <a16:creationId xmlns:a16="http://schemas.microsoft.com/office/drawing/2014/main" id="{9E54711B-BEDE-BB71-692D-33963017F29F}"/>
              </a:ext>
            </a:extLst>
          </p:cNvPr>
          <p:cNvSpPr txBox="1">
            <a:spLocks/>
          </p:cNvSpPr>
          <p:nvPr/>
        </p:nvSpPr>
        <p:spPr>
          <a:xfrm>
            <a:off x="399843" y="6475407"/>
            <a:ext cx="5945570" cy="365124"/>
          </a:xfrm>
          <a:prstGeom prst="rect">
            <a:avLst/>
          </a:prstGeom>
        </p:spPr>
        <p:txBody>
          <a:bodyPr vert="horz" lIns="91440" tIns="45720" rIns="91440" bIns="45720" rtlCol="0" anchor="b">
            <a:normAutofit/>
          </a:bodyPr>
          <a:lstStyle>
            <a:lvl1pPr indent="0" algn="ctr">
              <a:lnSpc>
                <a:spcPct val="90000"/>
              </a:lnSpc>
              <a:spcBef>
                <a:spcPts val="1000"/>
              </a:spcBef>
              <a:buFont typeface="Arial" panose="020B0604020202020204" pitchFamily="34" charset="0"/>
              <a:buNone/>
              <a:defRPr sz="1400" b="1">
                <a:ea typeface="Open Sans Light" panose="020B0306030504020204" pitchFamily="34" charset="0"/>
                <a:cs typeface="Open Sans Light" panose="020B0306030504020204" pitchFamily="34" charset="0"/>
              </a:defRPr>
            </a:lvl1pPr>
            <a:lvl2pPr indent="0">
              <a:lnSpc>
                <a:spcPct val="90000"/>
              </a:lnSpc>
              <a:spcBef>
                <a:spcPts val="500"/>
              </a:spcBef>
              <a:buFont typeface="Arial" panose="020B0604020202020204" pitchFamily="34" charset="0"/>
              <a:buNone/>
              <a:defRPr sz="2000" b="1"/>
            </a:lvl2pPr>
            <a:lvl3pPr indent="0">
              <a:lnSpc>
                <a:spcPct val="90000"/>
              </a:lnSpc>
              <a:spcBef>
                <a:spcPts val="500"/>
              </a:spcBef>
              <a:buFont typeface="Arial" panose="020B0604020202020204" pitchFamily="34" charset="0"/>
              <a:buNone/>
              <a:defRPr b="1"/>
            </a:lvl3pPr>
            <a:lvl4pPr indent="0">
              <a:lnSpc>
                <a:spcPct val="90000"/>
              </a:lnSpc>
              <a:spcBef>
                <a:spcPts val="500"/>
              </a:spcBef>
              <a:buFont typeface="Arial" panose="020B0604020202020204" pitchFamily="34" charset="0"/>
              <a:buNone/>
              <a:defRPr sz="1600" b="1"/>
            </a:lvl4pPr>
            <a:lvl5pPr indent="0">
              <a:lnSpc>
                <a:spcPct val="90000"/>
              </a:lnSpc>
              <a:spcBef>
                <a:spcPts val="500"/>
              </a:spcBef>
              <a:buFont typeface="Arial" panose="020B0604020202020204" pitchFamily="34" charset="0"/>
              <a:buNone/>
              <a:defRPr sz="1600" b="1"/>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r>
              <a:rPr lang="en-GB" dirty="0"/>
              <a:t>In-cell material machining and re-assembly capabilities</a:t>
            </a:r>
          </a:p>
        </p:txBody>
      </p:sp>
      <p:pic>
        <p:nvPicPr>
          <p:cNvPr id="21" name="Picture 20">
            <a:extLst>
              <a:ext uri="{FF2B5EF4-FFF2-40B4-BE49-F238E27FC236}">
                <a16:creationId xmlns:a16="http://schemas.microsoft.com/office/drawing/2014/main" id="{D4E0872D-134F-3B32-54E3-8FD6DB986C95}"/>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42328" y="3634003"/>
            <a:ext cx="4415232" cy="2904909"/>
          </a:xfrm>
          <a:prstGeom prst="rect">
            <a:avLst/>
          </a:prstGeom>
          <a:noFill/>
          <a:ln>
            <a:noFill/>
          </a:ln>
        </p:spPr>
      </p:pic>
      <p:sp>
        <p:nvSpPr>
          <p:cNvPr id="23" name="Text Placeholder 1">
            <a:extLst>
              <a:ext uri="{FF2B5EF4-FFF2-40B4-BE49-F238E27FC236}">
                <a16:creationId xmlns:a16="http://schemas.microsoft.com/office/drawing/2014/main" id="{06ADF77B-3B32-8F6F-FAAE-CFD078CAFDB6}"/>
              </a:ext>
            </a:extLst>
          </p:cNvPr>
          <p:cNvSpPr txBox="1">
            <a:spLocks/>
          </p:cNvSpPr>
          <p:nvPr/>
        </p:nvSpPr>
        <p:spPr>
          <a:xfrm>
            <a:off x="6632257" y="6460166"/>
            <a:ext cx="4264343" cy="382594"/>
          </a:xfrm>
          <a:prstGeom prst="rect">
            <a:avLst/>
          </a:prstGeom>
        </p:spPr>
        <p:txBody>
          <a:bodyPr vert="horz" lIns="91440" tIns="45720" rIns="91440" bIns="45720" rtlCol="0" anchor="b">
            <a:normAutofit/>
          </a:bodyPr>
          <a:lstStyle>
            <a:lvl1pPr indent="0" algn="ctr">
              <a:lnSpc>
                <a:spcPct val="90000"/>
              </a:lnSpc>
              <a:spcBef>
                <a:spcPts val="1000"/>
              </a:spcBef>
              <a:buFont typeface="Arial" panose="020B0604020202020204" pitchFamily="34" charset="0"/>
              <a:buNone/>
              <a:defRPr sz="1400" b="1">
                <a:ea typeface="Open Sans Light" panose="020B0306030504020204" pitchFamily="34" charset="0"/>
                <a:cs typeface="Open Sans Light" panose="020B0306030504020204" pitchFamily="34" charset="0"/>
              </a:defRPr>
            </a:lvl1pPr>
            <a:lvl2pPr indent="0">
              <a:lnSpc>
                <a:spcPct val="90000"/>
              </a:lnSpc>
              <a:spcBef>
                <a:spcPts val="500"/>
              </a:spcBef>
              <a:buFont typeface="Arial" panose="020B0604020202020204" pitchFamily="34" charset="0"/>
              <a:buNone/>
              <a:defRPr sz="2000" b="1"/>
            </a:lvl2pPr>
            <a:lvl3pPr indent="0">
              <a:lnSpc>
                <a:spcPct val="90000"/>
              </a:lnSpc>
              <a:spcBef>
                <a:spcPts val="500"/>
              </a:spcBef>
              <a:buFont typeface="Arial" panose="020B0604020202020204" pitchFamily="34" charset="0"/>
              <a:buNone/>
              <a:defRPr b="1"/>
            </a:lvl3pPr>
            <a:lvl4pPr indent="0">
              <a:lnSpc>
                <a:spcPct val="90000"/>
              </a:lnSpc>
              <a:spcBef>
                <a:spcPts val="500"/>
              </a:spcBef>
              <a:buFont typeface="Arial" panose="020B0604020202020204" pitchFamily="34" charset="0"/>
              <a:buNone/>
              <a:defRPr sz="1600" b="1"/>
            </a:lvl4pPr>
            <a:lvl5pPr indent="0">
              <a:lnSpc>
                <a:spcPct val="90000"/>
              </a:lnSpc>
              <a:spcBef>
                <a:spcPts val="500"/>
              </a:spcBef>
              <a:buFont typeface="Arial" panose="020B0604020202020204" pitchFamily="34" charset="0"/>
              <a:buNone/>
              <a:defRPr sz="1600" b="1"/>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r>
              <a:rPr lang="en-GB" dirty="0"/>
              <a:t>INNOGRAPH &amp; BLACKSTONE summaries</a:t>
            </a:r>
          </a:p>
        </p:txBody>
      </p:sp>
      <p:pic>
        <p:nvPicPr>
          <p:cNvPr id="24" name="Picture 4">
            <a:extLst>
              <a:ext uri="{FF2B5EF4-FFF2-40B4-BE49-F238E27FC236}">
                <a16:creationId xmlns:a16="http://schemas.microsoft.com/office/drawing/2014/main" id="{6D3C5A6C-68D2-AA51-BB3D-1EBCD4A5BC8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01419" y="2586577"/>
            <a:ext cx="2160893" cy="11619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B88E5E7C-42BD-235F-79E4-B2241E1FD6A7}"/>
              </a:ext>
            </a:extLst>
          </p:cNvPr>
          <p:cNvPicPr>
            <a:picLocks noChangeAspect="1"/>
          </p:cNvPicPr>
          <p:nvPr/>
        </p:nvPicPr>
        <p:blipFill>
          <a:blip r:embed="rId8"/>
          <a:stretch>
            <a:fillRect/>
          </a:stretch>
        </p:blipFill>
        <p:spPr>
          <a:xfrm>
            <a:off x="6467890" y="1559624"/>
            <a:ext cx="3419658" cy="2399602"/>
          </a:xfrm>
          <a:prstGeom prst="rect">
            <a:avLst/>
          </a:prstGeom>
        </p:spPr>
      </p:pic>
      <p:pic>
        <p:nvPicPr>
          <p:cNvPr id="26" name="Picture 3" descr="S:\23788_LUMOS\D Work &amp; Reports\2. Fabricage\Salt samples characteristics\SALIENT filling at ITU\FLIBE topped.JPG">
            <a:extLst>
              <a:ext uri="{FF2B5EF4-FFF2-40B4-BE49-F238E27FC236}">
                <a16:creationId xmlns:a16="http://schemas.microsoft.com/office/drawing/2014/main" id="{0820D901-0D1E-E884-E404-4CE92B28F6DC}"/>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27391" t="6596" r="34130" b="22155"/>
          <a:stretch/>
        </p:blipFill>
        <p:spPr bwMode="auto">
          <a:xfrm>
            <a:off x="9979430" y="1341815"/>
            <a:ext cx="2162533" cy="1988340"/>
          </a:xfrm>
          <a:prstGeom prst="rect">
            <a:avLst/>
          </a:prstGeom>
          <a:noFill/>
          <a:extLst>
            <a:ext uri="{909E8E84-426E-40DD-AFC4-6F175D3DCCD1}">
              <a14:hiddenFill xmlns:a14="http://schemas.microsoft.com/office/drawing/2010/main">
                <a:solidFill>
                  <a:srgbClr val="FFFFFF"/>
                </a:solidFill>
              </a14:hiddenFill>
            </a:ext>
          </a:extLst>
        </p:spPr>
      </p:pic>
      <p:sp>
        <p:nvSpPr>
          <p:cNvPr id="28" name="Text Placeholder 1">
            <a:extLst>
              <a:ext uri="{FF2B5EF4-FFF2-40B4-BE49-F238E27FC236}">
                <a16:creationId xmlns:a16="http://schemas.microsoft.com/office/drawing/2014/main" id="{178D43E7-391A-2489-2A0B-51A90C3B2032}"/>
              </a:ext>
            </a:extLst>
          </p:cNvPr>
          <p:cNvSpPr txBox="1">
            <a:spLocks/>
          </p:cNvSpPr>
          <p:nvPr/>
        </p:nvSpPr>
        <p:spPr>
          <a:xfrm>
            <a:off x="9994670" y="3244671"/>
            <a:ext cx="2148840" cy="382594"/>
          </a:xfrm>
          <a:prstGeom prst="rect">
            <a:avLst/>
          </a:prstGeom>
        </p:spPr>
        <p:txBody>
          <a:bodyPr vert="horz" lIns="91440" tIns="45720" rIns="91440" bIns="45720" rtlCol="0" anchor="b">
            <a:normAutofit/>
          </a:bodyPr>
          <a:lstStyle>
            <a:lvl1pPr indent="0" algn="ctr">
              <a:lnSpc>
                <a:spcPct val="90000"/>
              </a:lnSpc>
              <a:spcBef>
                <a:spcPts val="1000"/>
              </a:spcBef>
              <a:buFont typeface="Arial" panose="020B0604020202020204" pitchFamily="34" charset="0"/>
              <a:buNone/>
              <a:defRPr sz="1400" b="1">
                <a:ea typeface="Open Sans Light" panose="020B0306030504020204" pitchFamily="34" charset="0"/>
                <a:cs typeface="Open Sans Light" panose="020B0306030504020204" pitchFamily="34" charset="0"/>
              </a:defRPr>
            </a:lvl1pPr>
            <a:lvl2pPr indent="0">
              <a:lnSpc>
                <a:spcPct val="90000"/>
              </a:lnSpc>
              <a:spcBef>
                <a:spcPts val="500"/>
              </a:spcBef>
              <a:buFont typeface="Arial" panose="020B0604020202020204" pitchFamily="34" charset="0"/>
              <a:buNone/>
              <a:defRPr sz="2000" b="1"/>
            </a:lvl2pPr>
            <a:lvl3pPr indent="0">
              <a:lnSpc>
                <a:spcPct val="90000"/>
              </a:lnSpc>
              <a:spcBef>
                <a:spcPts val="500"/>
              </a:spcBef>
              <a:buFont typeface="Arial" panose="020B0604020202020204" pitchFamily="34" charset="0"/>
              <a:buNone/>
              <a:defRPr b="1"/>
            </a:lvl3pPr>
            <a:lvl4pPr indent="0">
              <a:lnSpc>
                <a:spcPct val="90000"/>
              </a:lnSpc>
              <a:spcBef>
                <a:spcPts val="500"/>
              </a:spcBef>
              <a:buFont typeface="Arial" panose="020B0604020202020204" pitchFamily="34" charset="0"/>
              <a:buNone/>
              <a:defRPr sz="1600" b="1"/>
            </a:lvl4pPr>
            <a:lvl5pPr indent="0">
              <a:lnSpc>
                <a:spcPct val="90000"/>
              </a:lnSpc>
              <a:spcBef>
                <a:spcPts val="500"/>
              </a:spcBef>
              <a:buFont typeface="Arial" panose="020B0604020202020204" pitchFamily="34" charset="0"/>
              <a:buNone/>
              <a:defRPr sz="1600" b="1"/>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r>
              <a:rPr lang="en-GB" dirty="0"/>
              <a:t>Molten Salt Irradiation</a:t>
            </a:r>
          </a:p>
        </p:txBody>
      </p:sp>
    </p:spTree>
    <p:extLst>
      <p:ext uri="{BB962C8B-B14F-4D97-AF65-F5344CB8AC3E}">
        <p14:creationId xmlns:p14="http://schemas.microsoft.com/office/powerpoint/2010/main" val="630735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80BE70-0FF3-A88C-9972-F80C16F237D0}"/>
              </a:ext>
            </a:extLst>
          </p:cNvPr>
          <p:cNvSpPr>
            <a:spLocks noGrp="1"/>
          </p:cNvSpPr>
          <p:nvPr>
            <p:ph sz="half" idx="1"/>
          </p:nvPr>
        </p:nvSpPr>
        <p:spPr>
          <a:xfrm>
            <a:off x="838200" y="1825625"/>
            <a:ext cx="5575300" cy="4351338"/>
          </a:xfrm>
        </p:spPr>
        <p:txBody>
          <a:bodyPr>
            <a:normAutofit/>
          </a:bodyPr>
          <a:lstStyle/>
          <a:p>
            <a:r>
              <a:rPr lang="en-GB" dirty="0"/>
              <a:t>The re-usable LYRA facility </a:t>
            </a:r>
          </a:p>
          <a:p>
            <a:pPr lvl="1"/>
            <a:r>
              <a:rPr lang="en-US" dirty="0"/>
              <a:t>LYRA-1,-2,-3 provided irradiated material for REFEREE, RESQUE and MODELL ALLOY projects</a:t>
            </a:r>
          </a:p>
          <a:p>
            <a:pPr lvl="1"/>
            <a:r>
              <a:rPr lang="en-US" dirty="0"/>
              <a:t>LYRA-4 featured in the FRAME project (</a:t>
            </a:r>
            <a:r>
              <a:rPr lang="en-US" dirty="0" err="1"/>
              <a:t>FRActure</a:t>
            </a:r>
            <a:r>
              <a:rPr lang="en-US" dirty="0"/>
              <a:t> </a:t>
            </a:r>
            <a:r>
              <a:rPr lang="en-US" dirty="0" err="1"/>
              <a:t>MEchanics</a:t>
            </a:r>
            <a:r>
              <a:rPr lang="en-US" dirty="0"/>
              <a:t> based Embrittlement trend curves) </a:t>
            </a:r>
          </a:p>
          <a:p>
            <a:pPr lvl="1"/>
            <a:r>
              <a:rPr lang="en-US" dirty="0"/>
              <a:t>LYRA-8 irradiated HTGR structural materials</a:t>
            </a:r>
          </a:p>
          <a:p>
            <a:pPr lvl="1"/>
            <a:r>
              <a:rPr lang="en-US" dirty="0"/>
              <a:t>LYRA-10 irradiated over 600 specimens* of PWR RPV steels for LTO studies (STUMAT-LTO)</a:t>
            </a:r>
          </a:p>
        </p:txBody>
      </p:sp>
      <p:sp>
        <p:nvSpPr>
          <p:cNvPr id="5" name="Date Placeholder 3">
            <a:extLst>
              <a:ext uri="{FF2B5EF4-FFF2-40B4-BE49-F238E27FC236}">
                <a16:creationId xmlns:a16="http://schemas.microsoft.com/office/drawing/2014/main" id="{CCB6FAD3-7CCC-B6C0-BD45-3223E6FC25DD}"/>
              </a:ext>
            </a:extLst>
          </p:cNvPr>
          <p:cNvSpPr>
            <a:spLocks noGrp="1"/>
          </p:cNvSpPr>
          <p:nvPr>
            <p:ph type="dt" sz="half" idx="10"/>
          </p:nvPr>
        </p:nvSpPr>
        <p:spPr>
          <a:xfrm>
            <a:off x="838200" y="6356350"/>
            <a:ext cx="2743200" cy="365125"/>
          </a:xfrm>
        </p:spPr>
        <p:txBody>
          <a:bodyPr/>
          <a:lstStyle/>
          <a:p>
            <a:r>
              <a:rPr lang="en-GB" dirty="0"/>
              <a:t>24/10/2024</a:t>
            </a:r>
          </a:p>
        </p:txBody>
      </p:sp>
      <p:sp>
        <p:nvSpPr>
          <p:cNvPr id="6" name="Slide Number Placeholder 5">
            <a:extLst>
              <a:ext uri="{FF2B5EF4-FFF2-40B4-BE49-F238E27FC236}">
                <a16:creationId xmlns:a16="http://schemas.microsoft.com/office/drawing/2014/main" id="{823E5009-6344-01EA-1FCB-A0769C959B4B}"/>
              </a:ext>
            </a:extLst>
          </p:cNvPr>
          <p:cNvSpPr>
            <a:spLocks noGrp="1"/>
          </p:cNvSpPr>
          <p:nvPr>
            <p:ph type="sldNum" sz="quarter" idx="12"/>
          </p:nvPr>
        </p:nvSpPr>
        <p:spPr>
          <a:xfrm>
            <a:off x="8610600" y="6356350"/>
            <a:ext cx="2743200" cy="365125"/>
          </a:xfrm>
        </p:spPr>
        <p:txBody>
          <a:bodyPr/>
          <a:lstStyle/>
          <a:p>
            <a:fld id="{D73811D0-9594-4DB5-A4AA-7A4A397618D5}" type="slidenum">
              <a:rPr lang="en-GB" smtClean="0"/>
              <a:t>8</a:t>
            </a:fld>
            <a:endParaRPr lang="en-GB"/>
          </a:p>
        </p:txBody>
      </p:sp>
      <p:sp>
        <p:nvSpPr>
          <p:cNvPr id="8" name="Title 1">
            <a:extLst>
              <a:ext uri="{FF2B5EF4-FFF2-40B4-BE49-F238E27FC236}">
                <a16:creationId xmlns:a16="http://schemas.microsoft.com/office/drawing/2014/main" id="{F3B63B3B-59BD-4269-3064-09699DCFC8D5}"/>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Structural Material Irradiations</a:t>
            </a:r>
            <a:endParaRPr lang="en-GB" b="1" i="0" dirty="0">
              <a:solidFill>
                <a:schemeClr val="bg1"/>
              </a:solidFill>
              <a:latin typeface="Arial" panose="020B0604020202020204" pitchFamily="34" charset="0"/>
              <a:cs typeface="Arial" panose="020B0604020202020204" pitchFamily="34" charset="0"/>
            </a:endParaRPr>
          </a:p>
        </p:txBody>
      </p:sp>
      <p:pic>
        <p:nvPicPr>
          <p:cNvPr id="9" name="Content Placeholder 8">
            <a:extLst>
              <a:ext uri="{FF2B5EF4-FFF2-40B4-BE49-F238E27FC236}">
                <a16:creationId xmlns:a16="http://schemas.microsoft.com/office/drawing/2014/main" id="{EB4BB252-00C5-8306-22C5-763B5B70698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13500" y="1548955"/>
            <a:ext cx="5149482" cy="4904677"/>
          </a:xfrm>
          <a:prstGeom prst="rect">
            <a:avLst/>
          </a:prstGeom>
          <a:noFill/>
        </p:spPr>
      </p:pic>
      <p:sp>
        <p:nvSpPr>
          <p:cNvPr id="12" name="TextBox 11">
            <a:extLst>
              <a:ext uri="{FF2B5EF4-FFF2-40B4-BE49-F238E27FC236}">
                <a16:creationId xmlns:a16="http://schemas.microsoft.com/office/drawing/2014/main" id="{3E88733D-766D-3921-FE0A-6A4399FDA358}"/>
              </a:ext>
            </a:extLst>
          </p:cNvPr>
          <p:cNvSpPr txBox="1"/>
          <p:nvPr/>
        </p:nvSpPr>
        <p:spPr>
          <a:xfrm>
            <a:off x="2095500" y="6078230"/>
            <a:ext cx="3886200" cy="523220"/>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*comprising: tensile, KLST, full-size Charpy, half-Charpy and slices for microscopy</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2610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A00A39-A235-0CE7-C9F6-9A406EFA084A}"/>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The need for the MIDI facility</a:t>
            </a:r>
            <a:endParaRPr lang="en-GB" b="1" i="0" dirty="0">
              <a:solidFill>
                <a:schemeClr val="bg1"/>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293EB6C0-1D81-0104-8F9B-F79A1509424B}"/>
              </a:ext>
            </a:extLst>
          </p:cNvPr>
          <p:cNvGrpSpPr/>
          <p:nvPr/>
        </p:nvGrpSpPr>
        <p:grpSpPr>
          <a:xfrm>
            <a:off x="254000" y="1382776"/>
            <a:ext cx="6032500" cy="5257800"/>
            <a:chOff x="5699760" y="1382776"/>
            <a:chExt cx="6350000" cy="5257800"/>
          </a:xfrm>
        </p:grpSpPr>
        <p:graphicFrame>
          <p:nvGraphicFramePr>
            <p:cNvPr id="5" name="Diagram 4">
              <a:extLst>
                <a:ext uri="{FF2B5EF4-FFF2-40B4-BE49-F238E27FC236}">
                  <a16:creationId xmlns:a16="http://schemas.microsoft.com/office/drawing/2014/main" id="{3FC11542-86C9-17C1-622E-D38FA35FE12A}"/>
                </a:ext>
              </a:extLst>
            </p:cNvPr>
            <p:cNvGraphicFramePr/>
            <p:nvPr>
              <p:extLst>
                <p:ext uri="{D42A27DB-BD31-4B8C-83A1-F6EECF244321}">
                  <p14:modId xmlns:p14="http://schemas.microsoft.com/office/powerpoint/2010/main" val="2657233489"/>
                </p:ext>
              </p:extLst>
            </p:nvPr>
          </p:nvGraphicFramePr>
          <p:xfrm>
            <a:off x="5699760" y="1382776"/>
            <a:ext cx="6350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tar: 5 Points 9">
              <a:extLst>
                <a:ext uri="{FF2B5EF4-FFF2-40B4-BE49-F238E27FC236}">
                  <a16:creationId xmlns:a16="http://schemas.microsoft.com/office/drawing/2014/main" id="{48069D1A-C4AE-144D-37B1-4F3996A4CE19}"/>
                </a:ext>
              </a:extLst>
            </p:cNvPr>
            <p:cNvSpPr/>
            <p:nvPr/>
          </p:nvSpPr>
          <p:spPr>
            <a:xfrm>
              <a:off x="8417560" y="3554476"/>
              <a:ext cx="914400" cy="914400"/>
            </a:xfrm>
            <a:prstGeom prst="star5">
              <a:avLst/>
            </a:prstGeom>
            <a:gradFill flip="none" rotWithShape="1">
              <a:gsLst>
                <a:gs pos="0">
                  <a:srgbClr val="C29323"/>
                </a:gs>
                <a:gs pos="100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Text Placeholder 13">
            <a:extLst>
              <a:ext uri="{FF2B5EF4-FFF2-40B4-BE49-F238E27FC236}">
                <a16:creationId xmlns:a16="http://schemas.microsoft.com/office/drawing/2014/main" id="{C6C665EA-03A2-7937-27A6-BE35FFFB2288}"/>
              </a:ext>
            </a:extLst>
          </p:cNvPr>
          <p:cNvSpPr>
            <a:spLocks noGrp="1"/>
          </p:cNvSpPr>
          <p:nvPr>
            <p:ph type="body" sz="quarter" idx="3"/>
          </p:nvPr>
        </p:nvSpPr>
        <p:spPr/>
        <p:txBody>
          <a:bodyPr>
            <a:normAutofit/>
          </a:bodyPr>
          <a:lstStyle/>
          <a:p>
            <a:r>
              <a:rPr lang="en-GB" dirty="0"/>
              <a:t>A new R&amp;D irradiation facility is need for structural materials</a:t>
            </a:r>
          </a:p>
        </p:txBody>
      </p:sp>
      <p:sp>
        <p:nvSpPr>
          <p:cNvPr id="15" name="Content Placeholder 14">
            <a:extLst>
              <a:ext uri="{FF2B5EF4-FFF2-40B4-BE49-F238E27FC236}">
                <a16:creationId xmlns:a16="http://schemas.microsoft.com/office/drawing/2014/main" id="{E840427B-EF7B-E818-C786-02641B11E680}"/>
              </a:ext>
            </a:extLst>
          </p:cNvPr>
          <p:cNvSpPr>
            <a:spLocks noGrp="1"/>
          </p:cNvSpPr>
          <p:nvPr>
            <p:ph sz="quarter" idx="4"/>
          </p:nvPr>
        </p:nvSpPr>
        <p:spPr>
          <a:xfrm>
            <a:off x="6172200" y="2505074"/>
            <a:ext cx="5314950" cy="4135501"/>
          </a:xfrm>
        </p:spPr>
        <p:txBody>
          <a:bodyPr>
            <a:normAutofit/>
          </a:bodyPr>
          <a:lstStyle/>
          <a:p>
            <a:r>
              <a:rPr lang="en-GB" dirty="0"/>
              <a:t>Base Requirements:</a:t>
            </a:r>
          </a:p>
          <a:p>
            <a:pPr lvl="1"/>
            <a:r>
              <a:rPr lang="en-GB" dirty="0"/>
              <a:t>Nominal irradiation temperature 280-310°C with higher possible</a:t>
            </a:r>
          </a:p>
          <a:p>
            <a:pPr lvl="1"/>
            <a:r>
              <a:rPr lang="pt-BR" dirty="0"/>
              <a:t>Minimum fluence (E&gt;1 MeV)       6 x 10</a:t>
            </a:r>
            <a:r>
              <a:rPr lang="pt-BR" baseline="30000" dirty="0"/>
              <a:t>19</a:t>
            </a:r>
            <a:r>
              <a:rPr lang="pt-BR" dirty="0"/>
              <a:t> n/cm</a:t>
            </a:r>
            <a:r>
              <a:rPr lang="pt-BR" baseline="30000" dirty="0"/>
              <a:t>2</a:t>
            </a:r>
          </a:p>
          <a:p>
            <a:pPr lvl="1"/>
            <a:r>
              <a:rPr lang="pt-BR" dirty="0"/>
              <a:t>Inert atmosphere irradiation</a:t>
            </a:r>
          </a:p>
          <a:p>
            <a:pPr lvl="1"/>
            <a:r>
              <a:rPr lang="pt-BR" dirty="0"/>
              <a:t>Contains thermocouples and monitor sets for data analysis</a:t>
            </a:r>
          </a:p>
          <a:p>
            <a:pPr lvl="1"/>
            <a:r>
              <a:rPr lang="en-GB" dirty="0"/>
              <a:t>Loadable with reference and pre-irradiated samples</a:t>
            </a:r>
          </a:p>
        </p:txBody>
      </p:sp>
      <p:sp>
        <p:nvSpPr>
          <p:cNvPr id="3" name="Date Placeholder 3">
            <a:extLst>
              <a:ext uri="{FF2B5EF4-FFF2-40B4-BE49-F238E27FC236}">
                <a16:creationId xmlns:a16="http://schemas.microsoft.com/office/drawing/2014/main" id="{F6849830-624C-5ECC-467A-20834F1065C2}"/>
              </a:ext>
            </a:extLst>
          </p:cNvPr>
          <p:cNvSpPr>
            <a:spLocks noGrp="1"/>
          </p:cNvSpPr>
          <p:nvPr>
            <p:ph type="dt" sz="half" idx="10"/>
          </p:nvPr>
        </p:nvSpPr>
        <p:spPr>
          <a:xfrm>
            <a:off x="838200" y="6356350"/>
            <a:ext cx="2743200" cy="365125"/>
          </a:xfrm>
        </p:spPr>
        <p:txBody>
          <a:bodyPr/>
          <a:lstStyle/>
          <a:p>
            <a:r>
              <a:rPr lang="en-GB" dirty="0"/>
              <a:t>24/10/2024</a:t>
            </a:r>
          </a:p>
        </p:txBody>
      </p:sp>
      <p:sp>
        <p:nvSpPr>
          <p:cNvPr id="6" name="Slide Number Placeholder 5">
            <a:extLst>
              <a:ext uri="{FF2B5EF4-FFF2-40B4-BE49-F238E27FC236}">
                <a16:creationId xmlns:a16="http://schemas.microsoft.com/office/drawing/2014/main" id="{9CB7F52C-A349-C61C-D6F0-A0309238018C}"/>
              </a:ext>
            </a:extLst>
          </p:cNvPr>
          <p:cNvSpPr>
            <a:spLocks noGrp="1"/>
          </p:cNvSpPr>
          <p:nvPr>
            <p:ph type="sldNum" sz="quarter" idx="12"/>
          </p:nvPr>
        </p:nvSpPr>
        <p:spPr>
          <a:xfrm>
            <a:off x="8610600" y="6356350"/>
            <a:ext cx="2743200" cy="365125"/>
          </a:xfrm>
        </p:spPr>
        <p:txBody>
          <a:bodyPr/>
          <a:lstStyle/>
          <a:p>
            <a:fld id="{D73811D0-9594-4DB5-A4AA-7A4A397618D5}" type="slidenum">
              <a:rPr lang="en-GB" smtClean="0"/>
              <a:t>9</a:t>
            </a:fld>
            <a:endParaRPr lang="en-GB"/>
          </a:p>
        </p:txBody>
      </p:sp>
    </p:spTree>
    <p:extLst>
      <p:ext uri="{BB962C8B-B14F-4D97-AF65-F5344CB8AC3E}">
        <p14:creationId xmlns:p14="http://schemas.microsoft.com/office/powerpoint/2010/main" val="29183375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4bacced-d3e9-4230-8110-5185e6b8723a">
      <Terms xmlns="http://schemas.microsoft.com/office/infopath/2007/PartnerControls"/>
    </lcf76f155ced4ddcb4097134ff3c332f>
    <TaxCatchAll xmlns="0311a6d6-6c49-40aa-926b-e98182ea64d2" xsi:nil="true"/>
    <Open_x0020_with_x0020_Seclore xmlns="94bacced-d3e9-4230-8110-5185e6b872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B1572403A950A449F03D309DCDCB39C" ma:contentTypeVersion="18" ma:contentTypeDescription="Create a new document." ma:contentTypeScope="" ma:versionID="c3ff5bd11e6bfd98406c8a4dae36b260">
  <xsd:schema xmlns:xsd="http://www.w3.org/2001/XMLSchema" xmlns:xs="http://www.w3.org/2001/XMLSchema" xmlns:p="http://schemas.microsoft.com/office/2006/metadata/properties" xmlns:ns2="94bacced-d3e9-4230-8110-5185e6b8723a" xmlns:ns3="89039979-132d-4e33-b8d6-8b0f084d9471" xmlns:ns4="0311a6d6-6c49-40aa-926b-e98182ea64d2" targetNamespace="http://schemas.microsoft.com/office/2006/metadata/properties" ma:root="true" ma:fieldsID="12ff1ac6586bb3cc493a838c4adcd485" ns2:_="" ns3:_="" ns4:_="">
    <xsd:import namespace="94bacced-d3e9-4230-8110-5185e6b8723a"/>
    <xsd:import namespace="89039979-132d-4e33-b8d6-8b0f084d9471"/>
    <xsd:import namespace="0311a6d6-6c49-40aa-926b-e98182ea64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Open_x0020_with_x0020_Seclore" minOccurs="0"/>
                <xsd:element ref="ns2:MediaServiceDateTaken" minOccurs="0"/>
                <xsd:element ref="ns2:MediaLengthInSeconds" minOccurs="0"/>
                <xsd:element ref="ns2:MediaServiceObjectDetectorVersions" minOccurs="0"/>
                <xsd:element ref="ns2:MediaServiceSearchProperties" minOccurs="0"/>
                <xsd:element ref="ns2:MediaServiceGenerationTime" minOccurs="0"/>
                <xsd:element ref="ns2:MediaServiceEventHashCode" minOccurs="0"/>
                <xsd:element ref="ns2:lcf76f155ced4ddcb4097134ff3c332f" minOccurs="0"/>
                <xsd:element ref="ns4: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bacced-d3e9-4230-8110-5185e6b872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Open_x0020_with_x0020_Seclore" ma:index="14" nillable="true" ma:displayName="Open with Seclore" ma:hidden="true" ma:internalName="Open_x0020_with_x0020_Seclor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8c7bd71-0de2-450a-8d3d-78c5334383f5"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039979-132d-4e33-b8d6-8b0f084d947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11a6d6-6c49-40aa-926b-e98182ea64d2"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ec759ce-e5e5-4926-916d-bee7019b82dd}" ma:internalName="TaxCatchAll" ma:showField="CatchAllData" ma:web="0311a6d6-6c49-40aa-926b-e98182ea64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F5A183-8DB8-4E33-A3B8-B56576635C6B}">
  <ds:schemaRefs>
    <ds:schemaRef ds:uri="http://schemas.microsoft.com/office/2006/metadata/properties"/>
    <ds:schemaRef ds:uri="http://schemas.microsoft.com/office/infopath/2007/PartnerControls"/>
    <ds:schemaRef ds:uri="2d1b3375-85a6-4ec3-9d45-85c3f7ff19cc"/>
    <ds:schemaRef ds:uri="a8853164-03d1-4052-89d1-ac895618168d"/>
    <ds:schemaRef ds:uri="28c46709-a72c-47b6-8a9d-476190a8ab3f"/>
    <ds:schemaRef ds:uri="94bacced-d3e9-4230-8110-5185e6b8723a"/>
    <ds:schemaRef ds:uri="0311a6d6-6c49-40aa-926b-e98182ea64d2"/>
  </ds:schemaRefs>
</ds:datastoreItem>
</file>

<file path=customXml/itemProps2.xml><?xml version="1.0" encoding="utf-8"?>
<ds:datastoreItem xmlns:ds="http://schemas.openxmlformats.org/officeDocument/2006/customXml" ds:itemID="{B4F7C2D9-DCD9-4091-AC19-AF672454B1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bacced-d3e9-4230-8110-5185e6b8723a"/>
    <ds:schemaRef ds:uri="89039979-132d-4e33-b8d6-8b0f084d9471"/>
    <ds:schemaRef ds:uri="0311a6d6-6c49-40aa-926b-e98182ea6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803D3D1-F39D-490F-A4CD-77C72E40E0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1218</TotalTime>
  <Words>835</Words>
  <Application>Microsoft Office PowerPoint</Application>
  <PresentationFormat>Widescreen</PresentationFormat>
  <Paragraphs>178</Paragraphs>
  <Slides>12</Slides>
  <Notes>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12</vt:i4>
      </vt:variant>
    </vt:vector>
  </HeadingPairs>
  <TitlesOfParts>
    <vt:vector size="20" baseType="lpstr">
      <vt:lpstr>Arial</vt:lpstr>
      <vt:lpstr>Calibri</vt:lpstr>
      <vt:lpstr>Calibri Light</vt:lpstr>
      <vt:lpstr>Century Gothic</vt:lpstr>
      <vt:lpstr>Open Sans Light</vt:lpstr>
      <vt:lpstr>Office Theme</vt:lpstr>
      <vt:lpstr>1_Office Theme</vt:lpstr>
      <vt:lpstr>2_Office Theme</vt:lpstr>
      <vt:lpstr>PowerPoint Presentation</vt:lpstr>
      <vt:lpstr>DESIGN OF A REUSABLE MATERIALS IRRADIATION DEVICE (MIDI) IN THE HIGH FLUX REACTOR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PARKER, Gregory</dc:creator>
  <cp:lastModifiedBy>Barron, N.J. (Nick)</cp:lastModifiedBy>
  <cp:revision>41</cp:revision>
  <dcterms:created xsi:type="dcterms:W3CDTF">2019-10-29T08:33:20Z</dcterms:created>
  <dcterms:modified xsi:type="dcterms:W3CDTF">2024-10-04T14:40:47Z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0x010100DB1572403A950A449F03D309DCDCB39C</vt:lpwstr>
  </property>
  <property fmtid="{D5CDD505-2E9C-101B-9397-08002B2CF9AE}" pid="3" name="MediaServiceImageTags">
    <vt:lpwstr/>
  </property>
</Properties>
</file>