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sdx" ContentType="application/vnd.ms-visio.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 id="2147483672" r:id="rId6"/>
  </p:sldMasterIdLst>
  <p:notesMasterIdLst>
    <p:notesMasterId r:id="rId24"/>
  </p:notesMasterIdLst>
  <p:sldIdLst>
    <p:sldId id="256" r:id="rId7"/>
    <p:sldId id="257" r:id="rId8"/>
    <p:sldId id="265" r:id="rId9"/>
    <p:sldId id="258" r:id="rId10"/>
    <p:sldId id="260" r:id="rId11"/>
    <p:sldId id="261" r:id="rId12"/>
    <p:sldId id="262" r:id="rId13"/>
    <p:sldId id="263" r:id="rId14"/>
    <p:sldId id="266" r:id="rId15"/>
    <p:sldId id="267" r:id="rId16"/>
    <p:sldId id="268" r:id="rId17"/>
    <p:sldId id="269" r:id="rId18"/>
    <p:sldId id="270" r:id="rId19"/>
    <p:sldId id="275" r:id="rId20"/>
    <p:sldId id="272" r:id="rId21"/>
    <p:sldId id="273" r:id="rId22"/>
    <p:sldId id="27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4472C4"/>
    <a:srgbClr val="0099FF"/>
    <a:srgbClr val="000000"/>
    <a:srgbClr val="03036E"/>
    <a:srgbClr val="03036D"/>
    <a:srgbClr val="04046E"/>
    <a:srgbClr val="DBD9DA"/>
    <a:srgbClr val="78C9F4"/>
    <a:srgbClr val="FFCB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D1E60A-E91D-4133-BB2C-661244190895}" v="3" dt="2024-07-15T11:49:10.8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94" autoAdjust="0"/>
    <p:restoredTop sz="92840" autoAdjust="0"/>
  </p:normalViewPr>
  <p:slideViewPr>
    <p:cSldViewPr snapToGrid="0">
      <p:cViewPr varScale="1">
        <p:scale>
          <a:sx n="115" d="100"/>
          <a:sy n="115" d="100"/>
        </p:scale>
        <p:origin x="138"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7C1934-D88E-4F23-883E-4411A3AFF65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A0E11C95-75D1-46B7-9ECB-09A17C49FB55}">
      <dgm:prSet phldrT="[文本]" custT="1"/>
      <dgm:spPr/>
      <dgm:t>
        <a:bodyPr/>
        <a:lstStyle/>
        <a:p>
          <a:pPr>
            <a:buFont typeface="Wingdings" panose="05000000000000000000" pitchFamily="2" charset="2"/>
            <a:buChar char="l"/>
          </a:pPr>
          <a:r>
            <a:rPr lang="en-US" altLang="zh-CN" sz="1800" b="0" dirty="0">
              <a:solidFill>
                <a:srgbClr val="FFFF00"/>
              </a:solidFill>
              <a:latin typeface="Arial" panose="020B0604020202020204" pitchFamily="34" charset="0"/>
              <a:cs typeface="Arial" panose="020B0604020202020204" pitchFamily="34" charset="0"/>
            </a:rPr>
            <a:t>Multi-dimensional data fusion technology for system equipment operation and maintenance</a:t>
          </a:r>
          <a:endParaRPr lang="zh-CN" altLang="en-US" sz="1800" dirty="0">
            <a:solidFill>
              <a:srgbClr val="FFFF00"/>
            </a:solidFill>
            <a:latin typeface="Arial" panose="020B0604020202020204" pitchFamily="34" charset="0"/>
            <a:cs typeface="Arial" panose="020B0604020202020204" pitchFamily="34" charset="0"/>
          </a:endParaRPr>
        </a:p>
      </dgm:t>
    </dgm:pt>
    <dgm:pt modelId="{C55F6C83-3F5E-4EEE-ACAF-D1F92F0F8C82}" type="parTrans" cxnId="{967B31C4-4B3B-45CC-84A5-AC66897BC91B}">
      <dgm:prSet/>
      <dgm:spPr/>
      <dgm:t>
        <a:bodyPr/>
        <a:lstStyle/>
        <a:p>
          <a:endParaRPr lang="zh-CN" altLang="en-US" sz="1800">
            <a:solidFill>
              <a:schemeClr val="bg1"/>
            </a:solidFill>
          </a:endParaRPr>
        </a:p>
      </dgm:t>
    </dgm:pt>
    <dgm:pt modelId="{B909E589-F964-4514-8321-5EB7858830D1}" type="sibTrans" cxnId="{967B31C4-4B3B-45CC-84A5-AC66897BC91B}">
      <dgm:prSet/>
      <dgm:spPr/>
      <dgm:t>
        <a:bodyPr/>
        <a:lstStyle/>
        <a:p>
          <a:endParaRPr lang="zh-CN" altLang="en-US" sz="1800">
            <a:solidFill>
              <a:schemeClr val="bg1"/>
            </a:solidFill>
          </a:endParaRPr>
        </a:p>
      </dgm:t>
    </dgm:pt>
    <dgm:pt modelId="{98B623B5-0DC3-466D-B520-E6A0645FBBE8}">
      <dgm:prSet phldrT="[文本]" custT="1"/>
      <dgm:spPr/>
      <dgm:t>
        <a:bodyPr/>
        <a:lstStyle/>
        <a:p>
          <a:r>
            <a:rPr lang="en-US" altLang="zh-CN" sz="1600" dirty="0">
              <a:latin typeface="Arial" panose="020B0604020202020204" pitchFamily="34" charset="0"/>
              <a:cs typeface="Arial" panose="020B0604020202020204" pitchFamily="34" charset="0"/>
            </a:rPr>
            <a:t>F</a:t>
          </a:r>
          <a:r>
            <a:rPr lang="en-US" sz="1600" dirty="0">
              <a:latin typeface="Arial" panose="020B0604020202020204" pitchFamily="34" charset="0"/>
              <a:cs typeface="Arial" panose="020B0604020202020204" pitchFamily="34" charset="0"/>
            </a:rPr>
            <a:t>eature selection</a:t>
          </a:r>
          <a:endParaRPr lang="zh-CN" altLang="en-US" sz="1600" dirty="0">
            <a:solidFill>
              <a:schemeClr val="bg1"/>
            </a:solidFill>
            <a:latin typeface="Arial" panose="020B0604020202020204" pitchFamily="34" charset="0"/>
            <a:cs typeface="Arial" panose="020B0604020202020204" pitchFamily="34" charset="0"/>
          </a:endParaRPr>
        </a:p>
      </dgm:t>
    </dgm:pt>
    <dgm:pt modelId="{9B61A1E4-5398-481F-819A-580F138036AC}" type="parTrans" cxnId="{971A50A2-71D4-4A0D-8671-0BA3815D956D}">
      <dgm:prSet/>
      <dgm:spPr/>
      <dgm:t>
        <a:bodyPr/>
        <a:lstStyle/>
        <a:p>
          <a:endParaRPr lang="zh-CN" altLang="en-US" sz="1800">
            <a:solidFill>
              <a:schemeClr val="bg1"/>
            </a:solidFill>
          </a:endParaRPr>
        </a:p>
      </dgm:t>
    </dgm:pt>
    <dgm:pt modelId="{4E783084-B7CA-4B24-ABDB-613C9932FD7A}" type="sibTrans" cxnId="{971A50A2-71D4-4A0D-8671-0BA3815D956D}">
      <dgm:prSet/>
      <dgm:spPr/>
      <dgm:t>
        <a:bodyPr/>
        <a:lstStyle/>
        <a:p>
          <a:endParaRPr lang="zh-CN" altLang="en-US" sz="1800">
            <a:solidFill>
              <a:schemeClr val="bg1"/>
            </a:solidFill>
          </a:endParaRPr>
        </a:p>
      </dgm:t>
    </dgm:pt>
    <dgm:pt modelId="{BC1B84CA-C67A-4ECE-A862-426B0C5B7958}">
      <dgm:prSet phldrT="[文本]" custT="1"/>
      <dgm:spPr/>
      <dgm:t>
        <a:bodyPr/>
        <a:lstStyle/>
        <a:p>
          <a:pPr>
            <a:buFont typeface="Wingdings" panose="05000000000000000000" pitchFamily="2" charset="2"/>
            <a:buChar char="l"/>
          </a:pPr>
          <a:r>
            <a:rPr lang="en-US" altLang="zh-CN" sz="1800" b="0" dirty="0">
              <a:solidFill>
                <a:srgbClr val="FFFF00"/>
              </a:solidFill>
              <a:latin typeface="Arial" panose="020B0604020202020204" pitchFamily="34" charset="0"/>
              <a:cs typeface="Arial" panose="020B0604020202020204" pitchFamily="34" charset="0"/>
            </a:rPr>
            <a:t>Early warning of critical system/equipment and self-diagnosis technology for faults</a:t>
          </a:r>
          <a:endParaRPr lang="zh-CN" altLang="en-US" sz="1800" dirty="0">
            <a:solidFill>
              <a:srgbClr val="FFFF00"/>
            </a:solidFill>
            <a:latin typeface="Arial" panose="020B0604020202020204" pitchFamily="34" charset="0"/>
            <a:cs typeface="Arial" panose="020B0604020202020204" pitchFamily="34" charset="0"/>
          </a:endParaRPr>
        </a:p>
      </dgm:t>
    </dgm:pt>
    <dgm:pt modelId="{04FDDF10-6A84-4ED9-91F5-F28AE5704A8A}" type="parTrans" cxnId="{883D87FC-8323-4CCA-9D95-DA894E9F44A5}">
      <dgm:prSet/>
      <dgm:spPr/>
      <dgm:t>
        <a:bodyPr/>
        <a:lstStyle/>
        <a:p>
          <a:endParaRPr lang="zh-CN" altLang="en-US" sz="1800">
            <a:solidFill>
              <a:schemeClr val="bg1"/>
            </a:solidFill>
          </a:endParaRPr>
        </a:p>
      </dgm:t>
    </dgm:pt>
    <dgm:pt modelId="{FE4C8AB8-4030-4BA0-8241-4B600237114D}" type="sibTrans" cxnId="{883D87FC-8323-4CCA-9D95-DA894E9F44A5}">
      <dgm:prSet/>
      <dgm:spPr/>
      <dgm:t>
        <a:bodyPr/>
        <a:lstStyle/>
        <a:p>
          <a:endParaRPr lang="zh-CN" altLang="en-US" sz="1800">
            <a:solidFill>
              <a:schemeClr val="bg1"/>
            </a:solidFill>
          </a:endParaRPr>
        </a:p>
      </dgm:t>
    </dgm:pt>
    <dgm:pt modelId="{478320AA-D3DD-461A-BECD-FB68C0D85F20}">
      <dgm:prSet phldrT="[文本]" custT="1"/>
      <dgm:spPr/>
      <dgm:t>
        <a:bodyPr/>
        <a:lstStyle/>
        <a:p>
          <a:r>
            <a:rPr lang="en-US" sz="1600" dirty="0">
              <a:latin typeface="Arial" panose="020B0604020202020204" pitchFamily="34" charset="0"/>
              <a:cs typeface="Arial" panose="020B0604020202020204" pitchFamily="34" charset="0"/>
            </a:rPr>
            <a:t>Intelligent equipment monitoring</a:t>
          </a:r>
          <a:endParaRPr lang="zh-CN" altLang="en-US" sz="1600" dirty="0">
            <a:solidFill>
              <a:schemeClr val="bg1"/>
            </a:solidFill>
            <a:latin typeface="Arial" panose="020B0604020202020204" pitchFamily="34" charset="0"/>
            <a:cs typeface="Arial" panose="020B0604020202020204" pitchFamily="34" charset="0"/>
          </a:endParaRPr>
        </a:p>
      </dgm:t>
    </dgm:pt>
    <dgm:pt modelId="{9FFE225F-B3A5-4398-99EF-4BD294CC159F}" type="parTrans" cxnId="{7906BBA2-BA2E-4DDF-96EC-17C9326E5305}">
      <dgm:prSet/>
      <dgm:spPr/>
      <dgm:t>
        <a:bodyPr/>
        <a:lstStyle/>
        <a:p>
          <a:endParaRPr lang="zh-CN" altLang="en-US" sz="1800">
            <a:solidFill>
              <a:schemeClr val="bg1"/>
            </a:solidFill>
          </a:endParaRPr>
        </a:p>
      </dgm:t>
    </dgm:pt>
    <dgm:pt modelId="{D2C67BC8-01A8-483C-85C5-3E189D1994AE}" type="sibTrans" cxnId="{7906BBA2-BA2E-4DDF-96EC-17C9326E5305}">
      <dgm:prSet/>
      <dgm:spPr/>
      <dgm:t>
        <a:bodyPr/>
        <a:lstStyle/>
        <a:p>
          <a:endParaRPr lang="zh-CN" altLang="en-US" sz="1800">
            <a:solidFill>
              <a:schemeClr val="bg1"/>
            </a:solidFill>
          </a:endParaRPr>
        </a:p>
      </dgm:t>
    </dgm:pt>
    <dgm:pt modelId="{46F4602A-678F-49BE-8ADC-1BA73B71D7DB}">
      <dgm:prSet phldrT="[文本]" custT="1"/>
      <dgm:spPr/>
      <dgm:t>
        <a:bodyPr/>
        <a:lstStyle/>
        <a:p>
          <a:pPr>
            <a:buFont typeface="Wingdings" panose="05000000000000000000" pitchFamily="2" charset="2"/>
            <a:buChar char="l"/>
          </a:pPr>
          <a:r>
            <a:rPr lang="en-US" altLang="zh-CN" sz="1800" b="0" dirty="0">
              <a:solidFill>
                <a:srgbClr val="FFFF00"/>
              </a:solidFill>
              <a:latin typeface="Arial" panose="020B0604020202020204" pitchFamily="34" charset="0"/>
              <a:cs typeface="Arial" panose="020B0604020202020204" pitchFamily="34" charset="0"/>
            </a:rPr>
            <a:t>Intelligent inspection technology under complex operating conditions</a:t>
          </a:r>
          <a:endParaRPr lang="zh-CN" altLang="en-US" sz="1800" dirty="0">
            <a:solidFill>
              <a:srgbClr val="FFFF00"/>
            </a:solidFill>
            <a:latin typeface="Arial" panose="020B0604020202020204" pitchFamily="34" charset="0"/>
            <a:cs typeface="Arial" panose="020B0604020202020204" pitchFamily="34" charset="0"/>
          </a:endParaRPr>
        </a:p>
      </dgm:t>
    </dgm:pt>
    <dgm:pt modelId="{1AA76417-2976-48DC-84C4-36323E613A42}" type="parTrans" cxnId="{AB927BFA-5785-444A-B174-52682FB87AC7}">
      <dgm:prSet/>
      <dgm:spPr/>
      <dgm:t>
        <a:bodyPr/>
        <a:lstStyle/>
        <a:p>
          <a:endParaRPr lang="zh-CN" altLang="en-US" sz="1800">
            <a:solidFill>
              <a:schemeClr val="bg1"/>
            </a:solidFill>
          </a:endParaRPr>
        </a:p>
      </dgm:t>
    </dgm:pt>
    <dgm:pt modelId="{FED97308-3912-456E-BA11-39E502D6F401}" type="sibTrans" cxnId="{AB927BFA-5785-444A-B174-52682FB87AC7}">
      <dgm:prSet/>
      <dgm:spPr/>
      <dgm:t>
        <a:bodyPr/>
        <a:lstStyle/>
        <a:p>
          <a:endParaRPr lang="zh-CN" altLang="en-US" sz="1800">
            <a:solidFill>
              <a:schemeClr val="bg1"/>
            </a:solidFill>
          </a:endParaRPr>
        </a:p>
      </dgm:t>
    </dgm:pt>
    <dgm:pt modelId="{02C231EC-B8CF-49DF-991D-D4B85DB15B85}">
      <dgm:prSet phldrT="[文本]" custT="1"/>
      <dgm:spPr/>
      <dgm:t>
        <a:bodyPr/>
        <a:lstStyle/>
        <a:p>
          <a:r>
            <a:rPr lang="en-US" sz="1600" dirty="0">
              <a:latin typeface="Arial" panose="020B0604020202020204" pitchFamily="34" charset="0"/>
              <a:cs typeface="Arial" panose="020B0604020202020204" pitchFamily="34" charset="0"/>
            </a:rPr>
            <a:t>Intelligent inspection robot automatic inspection</a:t>
          </a:r>
          <a:endParaRPr lang="zh-CN" altLang="en-US" sz="1600" dirty="0">
            <a:solidFill>
              <a:schemeClr val="bg1"/>
            </a:solidFill>
            <a:latin typeface="Arial" panose="020B0604020202020204" pitchFamily="34" charset="0"/>
            <a:cs typeface="Arial" panose="020B0604020202020204" pitchFamily="34" charset="0"/>
          </a:endParaRPr>
        </a:p>
      </dgm:t>
    </dgm:pt>
    <dgm:pt modelId="{5AC6C041-7DFA-49FC-AEC9-63A45943AE1D}" type="parTrans" cxnId="{B5E336DD-40A7-4D11-AC94-FB3BB21AA5C5}">
      <dgm:prSet/>
      <dgm:spPr/>
      <dgm:t>
        <a:bodyPr/>
        <a:lstStyle/>
        <a:p>
          <a:endParaRPr lang="zh-CN" altLang="en-US" sz="1800">
            <a:solidFill>
              <a:schemeClr val="bg1"/>
            </a:solidFill>
          </a:endParaRPr>
        </a:p>
      </dgm:t>
    </dgm:pt>
    <dgm:pt modelId="{5948F9E8-5E0E-4363-BACB-968B800DEE6E}" type="sibTrans" cxnId="{B5E336DD-40A7-4D11-AC94-FB3BB21AA5C5}">
      <dgm:prSet/>
      <dgm:spPr/>
      <dgm:t>
        <a:bodyPr/>
        <a:lstStyle/>
        <a:p>
          <a:endParaRPr lang="zh-CN" altLang="en-US" sz="1800">
            <a:solidFill>
              <a:schemeClr val="bg1"/>
            </a:solidFill>
          </a:endParaRPr>
        </a:p>
      </dgm:t>
    </dgm:pt>
    <dgm:pt modelId="{A0BAF83B-865F-49E1-B80F-845358B768E9}">
      <dgm:prSet custT="1"/>
      <dgm:spPr/>
      <dgm:t>
        <a:bodyPr/>
        <a:lstStyle/>
        <a:p>
          <a:r>
            <a:rPr lang="en-US" sz="1600" dirty="0">
              <a:latin typeface="Arial" panose="020B0604020202020204" pitchFamily="34" charset="0"/>
              <a:cs typeface="Arial" panose="020B0604020202020204" pitchFamily="34" charset="0"/>
            </a:rPr>
            <a:t>Effective integration of multi-source data</a:t>
          </a:r>
        </a:p>
      </dgm:t>
    </dgm:pt>
    <dgm:pt modelId="{0127FFD2-50E8-4D20-9ECB-C03A0104772A}" type="parTrans" cxnId="{442805FC-03AC-455A-96B1-A13575A1C36E}">
      <dgm:prSet/>
      <dgm:spPr/>
      <dgm:t>
        <a:bodyPr/>
        <a:lstStyle/>
        <a:p>
          <a:endParaRPr lang="zh-CN" altLang="en-US" sz="1800"/>
        </a:p>
      </dgm:t>
    </dgm:pt>
    <dgm:pt modelId="{B0E384D6-08A6-4E97-A8C3-2DD8878EE5AF}" type="sibTrans" cxnId="{442805FC-03AC-455A-96B1-A13575A1C36E}">
      <dgm:prSet/>
      <dgm:spPr/>
      <dgm:t>
        <a:bodyPr/>
        <a:lstStyle/>
        <a:p>
          <a:endParaRPr lang="zh-CN" altLang="en-US" sz="1800"/>
        </a:p>
      </dgm:t>
    </dgm:pt>
    <dgm:pt modelId="{CDDF7759-ECAD-477D-8AB6-92FB9C1F151A}">
      <dgm:prSet custT="1"/>
      <dgm:spPr/>
      <dgm:t>
        <a:bodyPr/>
        <a:lstStyle/>
        <a:p>
          <a:r>
            <a:rPr lang="en-US" sz="1600" dirty="0">
              <a:latin typeface="Arial" panose="020B0604020202020204" pitchFamily="34" charset="0"/>
              <a:cs typeface="Arial" panose="020B0604020202020204" pitchFamily="34" charset="0"/>
            </a:rPr>
            <a:t>Develop data fusion methods based on weight, probability, or fuzzy logic</a:t>
          </a:r>
          <a:endParaRPr lang="en-US" altLang="zh-CN" sz="1600" dirty="0">
            <a:latin typeface="Arial" panose="020B0604020202020204" pitchFamily="34" charset="0"/>
            <a:cs typeface="Arial" panose="020B0604020202020204" pitchFamily="34" charset="0"/>
          </a:endParaRPr>
        </a:p>
      </dgm:t>
    </dgm:pt>
    <dgm:pt modelId="{0995516C-499E-4B09-B8E5-EDB1B5B9619E}" type="parTrans" cxnId="{46D18C97-00B3-473D-814E-3E3E2D84B6BC}">
      <dgm:prSet/>
      <dgm:spPr/>
      <dgm:t>
        <a:bodyPr/>
        <a:lstStyle/>
        <a:p>
          <a:endParaRPr lang="zh-CN" altLang="en-US" sz="1800"/>
        </a:p>
      </dgm:t>
    </dgm:pt>
    <dgm:pt modelId="{C8BCF0EE-4A52-40E5-886D-A05354DE36D9}" type="sibTrans" cxnId="{46D18C97-00B3-473D-814E-3E3E2D84B6BC}">
      <dgm:prSet/>
      <dgm:spPr/>
      <dgm:t>
        <a:bodyPr/>
        <a:lstStyle/>
        <a:p>
          <a:endParaRPr lang="zh-CN" altLang="en-US" sz="1800"/>
        </a:p>
      </dgm:t>
    </dgm:pt>
    <dgm:pt modelId="{A44B9FBB-451E-4B30-B5AA-7F77F086ABE5}">
      <dgm:prSet custT="1"/>
      <dgm:spPr/>
      <dgm:t>
        <a:bodyPr/>
        <a:lstStyle/>
        <a:p>
          <a:r>
            <a:rPr lang="en-US" sz="1600">
              <a:latin typeface="Arial" panose="020B0604020202020204" pitchFamily="34" charset="0"/>
              <a:cs typeface="Arial" panose="020B0604020202020204" pitchFamily="34" charset="0"/>
            </a:rPr>
            <a:t>Equipment predimension strategy management is intelligent</a:t>
          </a:r>
        </a:p>
      </dgm:t>
    </dgm:pt>
    <dgm:pt modelId="{311012C8-D6F4-4657-A478-497391CAAEA3}" type="parTrans" cxnId="{B6E35728-B3B2-430F-9EB3-C0BABF609039}">
      <dgm:prSet/>
      <dgm:spPr/>
      <dgm:t>
        <a:bodyPr/>
        <a:lstStyle/>
        <a:p>
          <a:endParaRPr lang="zh-CN" altLang="en-US" sz="1800"/>
        </a:p>
      </dgm:t>
    </dgm:pt>
    <dgm:pt modelId="{69D59991-894A-4025-86D1-70FD5CA993C8}" type="sibTrans" cxnId="{B6E35728-B3B2-430F-9EB3-C0BABF609039}">
      <dgm:prSet/>
      <dgm:spPr/>
      <dgm:t>
        <a:bodyPr/>
        <a:lstStyle/>
        <a:p>
          <a:endParaRPr lang="zh-CN" altLang="en-US" sz="1800"/>
        </a:p>
      </dgm:t>
    </dgm:pt>
    <dgm:pt modelId="{6A8CBF4C-CBDC-4A47-84C0-AF26559F5969}">
      <dgm:prSet custT="1"/>
      <dgm:spPr/>
      <dgm:t>
        <a:bodyPr/>
        <a:lstStyle/>
        <a:p>
          <a:r>
            <a:rPr lang="en-US" sz="1600">
              <a:latin typeface="Arial" panose="020B0604020202020204" pitchFamily="34" charset="0"/>
              <a:cs typeface="Arial" panose="020B0604020202020204" pitchFamily="34" charset="0"/>
            </a:rPr>
            <a:t>Equipment fault identification and classification</a:t>
          </a:r>
        </a:p>
      </dgm:t>
    </dgm:pt>
    <dgm:pt modelId="{1D5185EE-74F7-4E10-8FC3-1B587D5FE448}" type="parTrans" cxnId="{E96F368B-38AB-4F4F-9642-C2C779066DB7}">
      <dgm:prSet/>
      <dgm:spPr/>
      <dgm:t>
        <a:bodyPr/>
        <a:lstStyle/>
        <a:p>
          <a:endParaRPr lang="zh-CN" altLang="en-US" sz="1800"/>
        </a:p>
      </dgm:t>
    </dgm:pt>
    <dgm:pt modelId="{53F3AABA-0755-4481-B17F-806BF2CA88F1}" type="sibTrans" cxnId="{E96F368B-38AB-4F4F-9642-C2C779066DB7}">
      <dgm:prSet/>
      <dgm:spPr/>
      <dgm:t>
        <a:bodyPr/>
        <a:lstStyle/>
        <a:p>
          <a:endParaRPr lang="zh-CN" altLang="en-US" sz="1800"/>
        </a:p>
      </dgm:t>
    </dgm:pt>
    <dgm:pt modelId="{96BC6FB2-19D3-4CDB-85D4-E05942F44A2E}">
      <dgm:prSet custT="1"/>
      <dgm:spPr/>
      <dgm:t>
        <a:bodyPr/>
        <a:lstStyle/>
        <a:p>
          <a:r>
            <a:rPr lang="en-US" sz="1600" dirty="0">
              <a:latin typeface="Arial" panose="020B0604020202020204" pitchFamily="34" charset="0"/>
              <a:cs typeface="Arial" panose="020B0604020202020204" pitchFamily="34" charset="0"/>
            </a:rPr>
            <a:t>Equipment remaining life and fault assessment</a:t>
          </a:r>
          <a:endParaRPr lang="en-US" altLang="zh-CN" sz="1600" dirty="0">
            <a:latin typeface="Arial" panose="020B0604020202020204" pitchFamily="34" charset="0"/>
            <a:cs typeface="Arial" panose="020B0604020202020204" pitchFamily="34" charset="0"/>
          </a:endParaRPr>
        </a:p>
      </dgm:t>
    </dgm:pt>
    <dgm:pt modelId="{D97C2591-B2A2-4E91-9A75-8D0B29ADEA43}" type="parTrans" cxnId="{8EA47EE1-FBBE-46C9-B7A0-C0490957C7C4}">
      <dgm:prSet/>
      <dgm:spPr/>
      <dgm:t>
        <a:bodyPr/>
        <a:lstStyle/>
        <a:p>
          <a:endParaRPr lang="zh-CN" altLang="en-US" sz="1800"/>
        </a:p>
      </dgm:t>
    </dgm:pt>
    <dgm:pt modelId="{F82A8DF5-11EF-4A9A-8120-6ADE433FF0E8}" type="sibTrans" cxnId="{8EA47EE1-FBBE-46C9-B7A0-C0490957C7C4}">
      <dgm:prSet/>
      <dgm:spPr/>
      <dgm:t>
        <a:bodyPr/>
        <a:lstStyle/>
        <a:p>
          <a:endParaRPr lang="zh-CN" altLang="en-US" sz="1800"/>
        </a:p>
      </dgm:t>
    </dgm:pt>
    <dgm:pt modelId="{07EC1B8A-D9DF-4392-8DBB-86DE36562D66}">
      <dgm:prSet custT="1"/>
      <dgm:spPr/>
      <dgm:t>
        <a:bodyPr/>
        <a:lstStyle/>
        <a:p>
          <a:r>
            <a:rPr lang="en-US" sz="1600" dirty="0">
              <a:latin typeface="Arial" panose="020B0604020202020204" pitchFamily="34" charset="0"/>
              <a:cs typeface="Arial" panose="020B0604020202020204" pitchFamily="34" charset="0"/>
            </a:rPr>
            <a:t>Multi-system interconnection, intelligent and automatic fault reminder process</a:t>
          </a:r>
          <a:endParaRPr lang="en-US" altLang="zh-CN" sz="1600" dirty="0">
            <a:latin typeface="Arial" panose="020B0604020202020204" pitchFamily="34" charset="0"/>
            <a:cs typeface="Arial" panose="020B0604020202020204" pitchFamily="34" charset="0"/>
          </a:endParaRPr>
        </a:p>
      </dgm:t>
    </dgm:pt>
    <dgm:pt modelId="{DA02D9AC-F5D4-425D-8AD0-DC7D9A5689F3}" type="parTrans" cxnId="{E973CFFC-580B-4816-9145-E1F2A378C452}">
      <dgm:prSet/>
      <dgm:spPr/>
      <dgm:t>
        <a:bodyPr/>
        <a:lstStyle/>
        <a:p>
          <a:endParaRPr lang="zh-CN" altLang="en-US" sz="1800"/>
        </a:p>
      </dgm:t>
    </dgm:pt>
    <dgm:pt modelId="{F23F0EE9-6A79-4421-B630-4430F24F4CA3}" type="sibTrans" cxnId="{E973CFFC-580B-4816-9145-E1F2A378C452}">
      <dgm:prSet/>
      <dgm:spPr/>
      <dgm:t>
        <a:bodyPr/>
        <a:lstStyle/>
        <a:p>
          <a:endParaRPr lang="zh-CN" altLang="en-US" sz="1800"/>
        </a:p>
      </dgm:t>
    </dgm:pt>
    <dgm:pt modelId="{63F418C4-DC79-4259-ADB6-091DC5D50EC0}" type="pres">
      <dgm:prSet presAssocID="{F47C1934-D88E-4F23-883E-4411A3AFF65E}" presName="Name0" presStyleCnt="0">
        <dgm:presLayoutVars>
          <dgm:dir/>
          <dgm:animLvl val="lvl"/>
          <dgm:resizeHandles val="exact"/>
        </dgm:presLayoutVars>
      </dgm:prSet>
      <dgm:spPr/>
    </dgm:pt>
    <dgm:pt modelId="{F3B5F114-B732-4317-AA66-804310BEE92A}" type="pres">
      <dgm:prSet presAssocID="{A0E11C95-75D1-46B7-9ECB-09A17C49FB55}" presName="linNode" presStyleCnt="0"/>
      <dgm:spPr/>
    </dgm:pt>
    <dgm:pt modelId="{B1A8A199-E76A-4A63-969A-FC41C50E97BB}" type="pres">
      <dgm:prSet presAssocID="{A0E11C95-75D1-46B7-9ECB-09A17C49FB55}" presName="parentText" presStyleLbl="node1" presStyleIdx="0" presStyleCnt="3">
        <dgm:presLayoutVars>
          <dgm:chMax val="1"/>
          <dgm:bulletEnabled val="1"/>
        </dgm:presLayoutVars>
      </dgm:prSet>
      <dgm:spPr/>
    </dgm:pt>
    <dgm:pt modelId="{ACBE1C73-B063-49CC-80DA-CF3903C9DEAA}" type="pres">
      <dgm:prSet presAssocID="{A0E11C95-75D1-46B7-9ECB-09A17C49FB55}" presName="descendantText" presStyleLbl="alignAccFollowNode1" presStyleIdx="0" presStyleCnt="3" custScaleX="119535">
        <dgm:presLayoutVars>
          <dgm:bulletEnabled val="1"/>
        </dgm:presLayoutVars>
      </dgm:prSet>
      <dgm:spPr/>
    </dgm:pt>
    <dgm:pt modelId="{905D302A-591C-44B6-9721-A4BD42E2A6E0}" type="pres">
      <dgm:prSet presAssocID="{B909E589-F964-4514-8321-5EB7858830D1}" presName="sp" presStyleCnt="0"/>
      <dgm:spPr/>
    </dgm:pt>
    <dgm:pt modelId="{9D6B03B6-7647-4496-A8FB-E741143D439E}" type="pres">
      <dgm:prSet presAssocID="{BC1B84CA-C67A-4ECE-A862-426B0C5B7958}" presName="linNode" presStyleCnt="0"/>
      <dgm:spPr/>
    </dgm:pt>
    <dgm:pt modelId="{93DAE8C5-20BF-4AAB-92B6-2D37B167029B}" type="pres">
      <dgm:prSet presAssocID="{BC1B84CA-C67A-4ECE-A862-426B0C5B7958}" presName="parentText" presStyleLbl="node1" presStyleIdx="1" presStyleCnt="3">
        <dgm:presLayoutVars>
          <dgm:chMax val="1"/>
          <dgm:bulletEnabled val="1"/>
        </dgm:presLayoutVars>
      </dgm:prSet>
      <dgm:spPr/>
    </dgm:pt>
    <dgm:pt modelId="{D9590600-E981-4F69-944C-CC0008549DED}" type="pres">
      <dgm:prSet presAssocID="{BC1B84CA-C67A-4ECE-A862-426B0C5B7958}" presName="descendantText" presStyleLbl="alignAccFollowNode1" presStyleIdx="1" presStyleCnt="3" custScaleX="119535">
        <dgm:presLayoutVars>
          <dgm:bulletEnabled val="1"/>
        </dgm:presLayoutVars>
      </dgm:prSet>
      <dgm:spPr/>
    </dgm:pt>
    <dgm:pt modelId="{D13A1813-9F0F-429C-A698-AA805AFF1DA1}" type="pres">
      <dgm:prSet presAssocID="{FE4C8AB8-4030-4BA0-8241-4B600237114D}" presName="sp" presStyleCnt="0"/>
      <dgm:spPr/>
    </dgm:pt>
    <dgm:pt modelId="{F0FDDD2C-7D09-457E-8B1D-5D110945F016}" type="pres">
      <dgm:prSet presAssocID="{46F4602A-678F-49BE-8ADC-1BA73B71D7DB}" presName="linNode" presStyleCnt="0"/>
      <dgm:spPr/>
    </dgm:pt>
    <dgm:pt modelId="{44D1B253-CF7B-4D49-9D17-1A807DCFD8A2}" type="pres">
      <dgm:prSet presAssocID="{46F4602A-678F-49BE-8ADC-1BA73B71D7DB}" presName="parentText" presStyleLbl="node1" presStyleIdx="2" presStyleCnt="3">
        <dgm:presLayoutVars>
          <dgm:chMax val="1"/>
          <dgm:bulletEnabled val="1"/>
        </dgm:presLayoutVars>
      </dgm:prSet>
      <dgm:spPr/>
    </dgm:pt>
    <dgm:pt modelId="{48AA2F8D-4775-4856-8BC3-13E6A6BE5831}" type="pres">
      <dgm:prSet presAssocID="{46F4602A-678F-49BE-8ADC-1BA73B71D7DB}" presName="descendantText" presStyleLbl="alignAccFollowNode1" presStyleIdx="2" presStyleCnt="3" custScaleX="119535">
        <dgm:presLayoutVars>
          <dgm:bulletEnabled val="1"/>
        </dgm:presLayoutVars>
      </dgm:prSet>
      <dgm:spPr/>
    </dgm:pt>
  </dgm:ptLst>
  <dgm:cxnLst>
    <dgm:cxn modelId="{F30BA805-FC9E-4464-893A-AED1A35C81EF}" type="presOf" srcId="{A0E11C95-75D1-46B7-9ECB-09A17C49FB55}" destId="{B1A8A199-E76A-4A63-969A-FC41C50E97BB}" srcOrd="0" destOrd="0" presId="urn:microsoft.com/office/officeart/2005/8/layout/vList5"/>
    <dgm:cxn modelId="{2D038B11-0193-4DA8-9F13-8852702B9826}" type="presOf" srcId="{F47C1934-D88E-4F23-883E-4411A3AFF65E}" destId="{63F418C4-DC79-4259-ADB6-091DC5D50EC0}" srcOrd="0" destOrd="0" presId="urn:microsoft.com/office/officeart/2005/8/layout/vList5"/>
    <dgm:cxn modelId="{D290C713-B0A1-4CCA-B5BB-AEF4AFCC0FE6}" type="presOf" srcId="{BC1B84CA-C67A-4ECE-A862-426B0C5B7958}" destId="{93DAE8C5-20BF-4AAB-92B6-2D37B167029B}" srcOrd="0" destOrd="0" presId="urn:microsoft.com/office/officeart/2005/8/layout/vList5"/>
    <dgm:cxn modelId="{B6E35728-B3B2-430F-9EB3-C0BABF609039}" srcId="{BC1B84CA-C67A-4ECE-A862-426B0C5B7958}" destId="{A44B9FBB-451E-4B30-B5AA-7F77F086ABE5}" srcOrd="1" destOrd="0" parTransId="{311012C8-D6F4-4657-A478-497391CAAEA3}" sibTransId="{69D59991-894A-4025-86D1-70FD5CA993C8}"/>
    <dgm:cxn modelId="{F2F2CA29-A8AC-4D62-93D0-32F273DA28E2}" type="presOf" srcId="{96BC6FB2-19D3-4CDB-85D4-E05942F44A2E}" destId="{D9590600-E981-4F69-944C-CC0008549DED}" srcOrd="0" destOrd="3" presId="urn:microsoft.com/office/officeart/2005/8/layout/vList5"/>
    <dgm:cxn modelId="{504C522C-D688-43BD-B46F-1C492894B38D}" type="presOf" srcId="{07EC1B8A-D9DF-4392-8DBB-86DE36562D66}" destId="{48AA2F8D-4775-4856-8BC3-13E6A6BE5831}" srcOrd="0" destOrd="1" presId="urn:microsoft.com/office/officeart/2005/8/layout/vList5"/>
    <dgm:cxn modelId="{2BAD683C-E9BD-4CF1-A8E8-9DA14ABCFBE2}" type="presOf" srcId="{46F4602A-678F-49BE-8ADC-1BA73B71D7DB}" destId="{44D1B253-CF7B-4D49-9D17-1A807DCFD8A2}" srcOrd="0" destOrd="0" presId="urn:microsoft.com/office/officeart/2005/8/layout/vList5"/>
    <dgm:cxn modelId="{F73B6861-29F2-446B-8972-5907A9007CF5}" type="presOf" srcId="{A44B9FBB-451E-4B30-B5AA-7F77F086ABE5}" destId="{D9590600-E981-4F69-944C-CC0008549DED}" srcOrd="0" destOrd="1" presId="urn:microsoft.com/office/officeart/2005/8/layout/vList5"/>
    <dgm:cxn modelId="{E96F368B-38AB-4F4F-9642-C2C779066DB7}" srcId="{BC1B84CA-C67A-4ECE-A862-426B0C5B7958}" destId="{6A8CBF4C-CBDC-4A47-84C0-AF26559F5969}" srcOrd="2" destOrd="0" parTransId="{1D5185EE-74F7-4E10-8FC3-1B587D5FE448}" sibTransId="{53F3AABA-0755-4481-B17F-806BF2CA88F1}"/>
    <dgm:cxn modelId="{F3CC3C90-9926-4C91-947D-2F311E200BE2}" type="presOf" srcId="{98B623B5-0DC3-466D-B520-E6A0645FBBE8}" destId="{ACBE1C73-B063-49CC-80DA-CF3903C9DEAA}" srcOrd="0" destOrd="0" presId="urn:microsoft.com/office/officeart/2005/8/layout/vList5"/>
    <dgm:cxn modelId="{A82DC296-96FC-4519-BCF7-CC438BF83215}" type="presOf" srcId="{478320AA-D3DD-461A-BECD-FB68C0D85F20}" destId="{D9590600-E981-4F69-944C-CC0008549DED}" srcOrd="0" destOrd="0" presId="urn:microsoft.com/office/officeart/2005/8/layout/vList5"/>
    <dgm:cxn modelId="{46D18C97-00B3-473D-814E-3E3E2D84B6BC}" srcId="{A0E11C95-75D1-46B7-9ECB-09A17C49FB55}" destId="{CDDF7759-ECAD-477D-8AB6-92FB9C1F151A}" srcOrd="2" destOrd="0" parTransId="{0995516C-499E-4B09-B8E5-EDB1B5B9619E}" sibTransId="{C8BCF0EE-4A52-40E5-886D-A05354DE36D9}"/>
    <dgm:cxn modelId="{971A50A2-71D4-4A0D-8671-0BA3815D956D}" srcId="{A0E11C95-75D1-46B7-9ECB-09A17C49FB55}" destId="{98B623B5-0DC3-466D-B520-E6A0645FBBE8}" srcOrd="0" destOrd="0" parTransId="{9B61A1E4-5398-481F-819A-580F138036AC}" sibTransId="{4E783084-B7CA-4B24-ABDB-613C9932FD7A}"/>
    <dgm:cxn modelId="{7906BBA2-BA2E-4DDF-96EC-17C9326E5305}" srcId="{BC1B84CA-C67A-4ECE-A862-426B0C5B7958}" destId="{478320AA-D3DD-461A-BECD-FB68C0D85F20}" srcOrd="0" destOrd="0" parTransId="{9FFE225F-B3A5-4398-99EF-4BD294CC159F}" sibTransId="{D2C67BC8-01A8-483C-85C5-3E189D1994AE}"/>
    <dgm:cxn modelId="{D1304FA8-E5D2-45E0-8928-0838A242EB11}" type="presOf" srcId="{6A8CBF4C-CBDC-4A47-84C0-AF26559F5969}" destId="{D9590600-E981-4F69-944C-CC0008549DED}" srcOrd="0" destOrd="2" presId="urn:microsoft.com/office/officeart/2005/8/layout/vList5"/>
    <dgm:cxn modelId="{98AEA7AF-241C-4B42-AF1C-6290CF357947}" type="presOf" srcId="{CDDF7759-ECAD-477D-8AB6-92FB9C1F151A}" destId="{ACBE1C73-B063-49CC-80DA-CF3903C9DEAA}" srcOrd="0" destOrd="2" presId="urn:microsoft.com/office/officeart/2005/8/layout/vList5"/>
    <dgm:cxn modelId="{75F08AB9-7FF2-43C7-8376-D1003B292CC6}" type="presOf" srcId="{02C231EC-B8CF-49DF-991D-D4B85DB15B85}" destId="{48AA2F8D-4775-4856-8BC3-13E6A6BE5831}" srcOrd="0" destOrd="0" presId="urn:microsoft.com/office/officeart/2005/8/layout/vList5"/>
    <dgm:cxn modelId="{967B31C4-4B3B-45CC-84A5-AC66897BC91B}" srcId="{F47C1934-D88E-4F23-883E-4411A3AFF65E}" destId="{A0E11C95-75D1-46B7-9ECB-09A17C49FB55}" srcOrd="0" destOrd="0" parTransId="{C55F6C83-3F5E-4EEE-ACAF-D1F92F0F8C82}" sibTransId="{B909E589-F964-4514-8321-5EB7858830D1}"/>
    <dgm:cxn modelId="{B5E336DD-40A7-4D11-AC94-FB3BB21AA5C5}" srcId="{46F4602A-678F-49BE-8ADC-1BA73B71D7DB}" destId="{02C231EC-B8CF-49DF-991D-D4B85DB15B85}" srcOrd="0" destOrd="0" parTransId="{5AC6C041-7DFA-49FC-AEC9-63A45943AE1D}" sibTransId="{5948F9E8-5E0E-4363-BACB-968B800DEE6E}"/>
    <dgm:cxn modelId="{8EA47EE1-FBBE-46C9-B7A0-C0490957C7C4}" srcId="{BC1B84CA-C67A-4ECE-A862-426B0C5B7958}" destId="{96BC6FB2-19D3-4CDB-85D4-E05942F44A2E}" srcOrd="3" destOrd="0" parTransId="{D97C2591-B2A2-4E91-9A75-8D0B29ADEA43}" sibTransId="{F82A8DF5-11EF-4A9A-8120-6ADE433FF0E8}"/>
    <dgm:cxn modelId="{28F9EFED-8C14-459A-AE97-9C2A38E0375A}" type="presOf" srcId="{A0BAF83B-865F-49E1-B80F-845358B768E9}" destId="{ACBE1C73-B063-49CC-80DA-CF3903C9DEAA}" srcOrd="0" destOrd="1" presId="urn:microsoft.com/office/officeart/2005/8/layout/vList5"/>
    <dgm:cxn modelId="{AB927BFA-5785-444A-B174-52682FB87AC7}" srcId="{F47C1934-D88E-4F23-883E-4411A3AFF65E}" destId="{46F4602A-678F-49BE-8ADC-1BA73B71D7DB}" srcOrd="2" destOrd="0" parTransId="{1AA76417-2976-48DC-84C4-36323E613A42}" sibTransId="{FED97308-3912-456E-BA11-39E502D6F401}"/>
    <dgm:cxn modelId="{442805FC-03AC-455A-96B1-A13575A1C36E}" srcId="{A0E11C95-75D1-46B7-9ECB-09A17C49FB55}" destId="{A0BAF83B-865F-49E1-B80F-845358B768E9}" srcOrd="1" destOrd="0" parTransId="{0127FFD2-50E8-4D20-9ECB-C03A0104772A}" sibTransId="{B0E384D6-08A6-4E97-A8C3-2DD8878EE5AF}"/>
    <dgm:cxn modelId="{883D87FC-8323-4CCA-9D95-DA894E9F44A5}" srcId="{F47C1934-D88E-4F23-883E-4411A3AFF65E}" destId="{BC1B84CA-C67A-4ECE-A862-426B0C5B7958}" srcOrd="1" destOrd="0" parTransId="{04FDDF10-6A84-4ED9-91F5-F28AE5704A8A}" sibTransId="{FE4C8AB8-4030-4BA0-8241-4B600237114D}"/>
    <dgm:cxn modelId="{E973CFFC-580B-4816-9145-E1F2A378C452}" srcId="{46F4602A-678F-49BE-8ADC-1BA73B71D7DB}" destId="{07EC1B8A-D9DF-4392-8DBB-86DE36562D66}" srcOrd="1" destOrd="0" parTransId="{DA02D9AC-F5D4-425D-8AD0-DC7D9A5689F3}" sibTransId="{F23F0EE9-6A79-4421-B630-4430F24F4CA3}"/>
    <dgm:cxn modelId="{515ED948-CDF5-4986-B95B-E6042D3C6627}" type="presParOf" srcId="{63F418C4-DC79-4259-ADB6-091DC5D50EC0}" destId="{F3B5F114-B732-4317-AA66-804310BEE92A}" srcOrd="0" destOrd="0" presId="urn:microsoft.com/office/officeart/2005/8/layout/vList5"/>
    <dgm:cxn modelId="{5E6EAB12-0A9D-4B08-8198-E55294CCBDAF}" type="presParOf" srcId="{F3B5F114-B732-4317-AA66-804310BEE92A}" destId="{B1A8A199-E76A-4A63-969A-FC41C50E97BB}" srcOrd="0" destOrd="0" presId="urn:microsoft.com/office/officeart/2005/8/layout/vList5"/>
    <dgm:cxn modelId="{FA919824-FDC5-471A-852C-47E6759CB724}" type="presParOf" srcId="{F3B5F114-B732-4317-AA66-804310BEE92A}" destId="{ACBE1C73-B063-49CC-80DA-CF3903C9DEAA}" srcOrd="1" destOrd="0" presId="urn:microsoft.com/office/officeart/2005/8/layout/vList5"/>
    <dgm:cxn modelId="{296F2B2F-1873-445D-B300-7132B426D9F4}" type="presParOf" srcId="{63F418C4-DC79-4259-ADB6-091DC5D50EC0}" destId="{905D302A-591C-44B6-9721-A4BD42E2A6E0}" srcOrd="1" destOrd="0" presId="urn:microsoft.com/office/officeart/2005/8/layout/vList5"/>
    <dgm:cxn modelId="{4215318A-6241-4ABF-AF14-EFC0402703D2}" type="presParOf" srcId="{63F418C4-DC79-4259-ADB6-091DC5D50EC0}" destId="{9D6B03B6-7647-4496-A8FB-E741143D439E}" srcOrd="2" destOrd="0" presId="urn:microsoft.com/office/officeart/2005/8/layout/vList5"/>
    <dgm:cxn modelId="{2EA9D5A3-0A4A-4092-AE00-BF217D6D2056}" type="presParOf" srcId="{9D6B03B6-7647-4496-A8FB-E741143D439E}" destId="{93DAE8C5-20BF-4AAB-92B6-2D37B167029B}" srcOrd="0" destOrd="0" presId="urn:microsoft.com/office/officeart/2005/8/layout/vList5"/>
    <dgm:cxn modelId="{D4DE298E-5888-4077-8156-4257484DCA8C}" type="presParOf" srcId="{9D6B03B6-7647-4496-A8FB-E741143D439E}" destId="{D9590600-E981-4F69-944C-CC0008549DED}" srcOrd="1" destOrd="0" presId="urn:microsoft.com/office/officeart/2005/8/layout/vList5"/>
    <dgm:cxn modelId="{443376FF-09E3-4C75-8EA0-C3634AA461D6}" type="presParOf" srcId="{63F418C4-DC79-4259-ADB6-091DC5D50EC0}" destId="{D13A1813-9F0F-429C-A698-AA805AFF1DA1}" srcOrd="3" destOrd="0" presId="urn:microsoft.com/office/officeart/2005/8/layout/vList5"/>
    <dgm:cxn modelId="{ADE6853D-6B28-483D-BD60-EE5D691EB143}" type="presParOf" srcId="{63F418C4-DC79-4259-ADB6-091DC5D50EC0}" destId="{F0FDDD2C-7D09-457E-8B1D-5D110945F016}" srcOrd="4" destOrd="0" presId="urn:microsoft.com/office/officeart/2005/8/layout/vList5"/>
    <dgm:cxn modelId="{6AC9DCAA-BA7E-47C4-BDE9-1DA2CC3A39A7}" type="presParOf" srcId="{F0FDDD2C-7D09-457E-8B1D-5D110945F016}" destId="{44D1B253-CF7B-4D49-9D17-1A807DCFD8A2}" srcOrd="0" destOrd="0" presId="urn:microsoft.com/office/officeart/2005/8/layout/vList5"/>
    <dgm:cxn modelId="{117E401A-6DF5-48CF-A5F5-C66010FFB42B}" type="presParOf" srcId="{F0FDDD2C-7D09-457E-8B1D-5D110945F016}" destId="{48AA2F8D-4775-4856-8BC3-13E6A6BE583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B40596-4F07-4884-9173-97E004BBA685}"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zh-CN" altLang="en-US"/>
        </a:p>
      </dgm:t>
    </dgm:pt>
    <dgm:pt modelId="{71CF6D7D-0FCB-4B9E-97E5-FAB0674F2FF0}">
      <dgm:prSet phldrT="[文本]" custT="1"/>
      <dgm:spPr/>
      <dgm:t>
        <a:bodyPr/>
        <a:lstStyle/>
        <a:p>
          <a:r>
            <a:rPr lang="en-US" altLang="en-US" sz="1600" dirty="0"/>
            <a:t>Digital twin platform with “unified standards, unified models, and unified services”.</a:t>
          </a:r>
          <a:endParaRPr lang="zh-CN" altLang="en-US" sz="1600" dirty="0"/>
        </a:p>
      </dgm:t>
    </dgm:pt>
    <dgm:pt modelId="{BFAEBFC8-9C2B-4FEB-B361-E25A664A8E86}" type="parTrans" cxnId="{7F4C95C7-D483-4152-97F5-C066CCFFF8C4}">
      <dgm:prSet/>
      <dgm:spPr/>
      <dgm:t>
        <a:bodyPr/>
        <a:lstStyle/>
        <a:p>
          <a:endParaRPr lang="zh-CN" altLang="en-US" sz="1600"/>
        </a:p>
      </dgm:t>
    </dgm:pt>
    <dgm:pt modelId="{B07C8005-399B-4648-8008-6C3A61C12B6C}" type="sibTrans" cxnId="{7F4C95C7-D483-4152-97F5-C066CCFFF8C4}">
      <dgm:prSet/>
      <dgm:spPr/>
      <dgm:t>
        <a:bodyPr/>
        <a:lstStyle/>
        <a:p>
          <a:endParaRPr lang="zh-CN" altLang="en-US" sz="1600"/>
        </a:p>
      </dgm:t>
    </dgm:pt>
    <dgm:pt modelId="{F7C7E4D8-9740-4913-8901-F562AD6FF22D}">
      <dgm:prSet phldrT="[文本]" custT="1"/>
      <dgm:spPr/>
      <dgm:t>
        <a:bodyPr/>
        <a:lstStyle/>
        <a:p>
          <a:r>
            <a:rPr lang="en-US" altLang="en-US" sz="1600" dirty="0"/>
            <a:t>Equipment system intelligent operation and maintenance canter platform with "integrated monitoring, intelligent analysis, and unified management".</a:t>
          </a:r>
          <a:endParaRPr lang="zh-CN" altLang="en-US" sz="1600" dirty="0"/>
        </a:p>
      </dgm:t>
    </dgm:pt>
    <dgm:pt modelId="{A1CA9275-1E07-42AC-A884-268ED7FFB685}" type="parTrans" cxnId="{D091630A-9FDF-442C-A9B0-FF004F267704}">
      <dgm:prSet/>
      <dgm:spPr/>
      <dgm:t>
        <a:bodyPr/>
        <a:lstStyle/>
        <a:p>
          <a:endParaRPr lang="zh-CN" altLang="en-US" sz="1600"/>
        </a:p>
      </dgm:t>
    </dgm:pt>
    <dgm:pt modelId="{321C8DBE-6323-4D12-B543-87ABF850A68F}" type="sibTrans" cxnId="{D091630A-9FDF-442C-A9B0-FF004F267704}">
      <dgm:prSet/>
      <dgm:spPr/>
      <dgm:t>
        <a:bodyPr/>
        <a:lstStyle/>
        <a:p>
          <a:endParaRPr lang="zh-CN" altLang="en-US" sz="1600"/>
        </a:p>
      </dgm:t>
    </dgm:pt>
    <dgm:pt modelId="{88C67BA5-BC73-421B-A263-642D0258D904}">
      <dgm:prSet phldrT="[文本]" custT="1"/>
      <dgm:spPr/>
      <dgm:t>
        <a:bodyPr/>
        <a:lstStyle/>
        <a:p>
          <a:r>
            <a:rPr lang="en-US" altLang="en-US" sz="1600" dirty="0"/>
            <a:t>Real-time data collection and monitoring system for equipment system operation.</a:t>
          </a:r>
          <a:endParaRPr lang="zh-CN" altLang="en-US" sz="1600" dirty="0"/>
        </a:p>
      </dgm:t>
    </dgm:pt>
    <dgm:pt modelId="{59A06B60-6B1C-48F7-954D-20C03A79B24A}" type="parTrans" cxnId="{5DED7623-C7C5-463B-B8F6-C843AA65104B}">
      <dgm:prSet/>
      <dgm:spPr/>
      <dgm:t>
        <a:bodyPr/>
        <a:lstStyle/>
        <a:p>
          <a:endParaRPr lang="zh-CN" altLang="en-US" sz="1600"/>
        </a:p>
      </dgm:t>
    </dgm:pt>
    <dgm:pt modelId="{FB5813CC-483F-4B59-87A4-4CC1B663DDA4}" type="sibTrans" cxnId="{5DED7623-C7C5-463B-B8F6-C843AA65104B}">
      <dgm:prSet/>
      <dgm:spPr/>
      <dgm:t>
        <a:bodyPr/>
        <a:lstStyle/>
        <a:p>
          <a:endParaRPr lang="zh-CN" altLang="en-US" sz="1600"/>
        </a:p>
      </dgm:t>
    </dgm:pt>
    <dgm:pt modelId="{9BDEFC7D-4D72-450D-A6BD-773259BC8D0D}">
      <dgm:prSet phldrT="[文本]" custT="1"/>
      <dgm:spPr/>
      <dgm:t>
        <a:bodyPr/>
        <a:lstStyle/>
        <a:p>
          <a:r>
            <a:rPr lang="en-US" altLang="en-US" sz="1600" dirty="0"/>
            <a:t>Virtual Reality or Augmented Reality technology-supported remote cooperation and maintenance guidance platform.</a:t>
          </a:r>
          <a:endParaRPr lang="zh-CN" altLang="en-US" sz="1600" dirty="0"/>
        </a:p>
      </dgm:t>
    </dgm:pt>
    <dgm:pt modelId="{7B9C9D87-E2DF-4F69-877F-EE3DA8204929}" type="parTrans" cxnId="{5D0C0581-60F7-476D-B6E2-871D8CEB6C72}">
      <dgm:prSet/>
      <dgm:spPr/>
      <dgm:t>
        <a:bodyPr/>
        <a:lstStyle/>
        <a:p>
          <a:endParaRPr lang="zh-CN" altLang="en-US" sz="1600"/>
        </a:p>
      </dgm:t>
    </dgm:pt>
    <dgm:pt modelId="{B043FC5B-5C97-4F24-9BEF-A84EEF6E5475}" type="sibTrans" cxnId="{5D0C0581-60F7-476D-B6E2-871D8CEB6C72}">
      <dgm:prSet/>
      <dgm:spPr/>
      <dgm:t>
        <a:bodyPr/>
        <a:lstStyle/>
        <a:p>
          <a:endParaRPr lang="zh-CN" altLang="en-US" sz="1600"/>
        </a:p>
      </dgm:t>
    </dgm:pt>
    <dgm:pt modelId="{1216A195-271B-4023-8AE8-F8DEDB406731}">
      <dgm:prSet phldrT="[文本]" custT="1"/>
      <dgm:spPr/>
      <dgm:t>
        <a:bodyPr/>
        <a:lstStyle/>
        <a:p>
          <a:r>
            <a:rPr lang="en-US" altLang="en-US" sz="1600" dirty="0"/>
            <a:t>Intelligent operation platform.</a:t>
          </a:r>
          <a:endParaRPr lang="zh-CN" altLang="en-US" sz="1600" dirty="0"/>
        </a:p>
      </dgm:t>
    </dgm:pt>
    <dgm:pt modelId="{56436C46-3A14-4E30-B70F-253CB3E7C3E2}" type="parTrans" cxnId="{6DD744AF-A886-4759-AA9C-EF92D62A20BC}">
      <dgm:prSet/>
      <dgm:spPr/>
      <dgm:t>
        <a:bodyPr/>
        <a:lstStyle/>
        <a:p>
          <a:endParaRPr lang="zh-CN" altLang="en-US" sz="1600"/>
        </a:p>
      </dgm:t>
    </dgm:pt>
    <dgm:pt modelId="{C6B0E5F0-D525-40E2-8E8B-AF9C2C2FA654}" type="sibTrans" cxnId="{6DD744AF-A886-4759-AA9C-EF92D62A20BC}">
      <dgm:prSet/>
      <dgm:spPr/>
      <dgm:t>
        <a:bodyPr/>
        <a:lstStyle/>
        <a:p>
          <a:endParaRPr lang="zh-CN" altLang="en-US" sz="1600"/>
        </a:p>
      </dgm:t>
    </dgm:pt>
    <dgm:pt modelId="{F968394E-7D3E-4D7F-9F38-A2F1E6ED2A9C}">
      <dgm:prSet phldrT="[文本]" custT="1"/>
      <dgm:spPr/>
      <dgm:t>
        <a:bodyPr/>
        <a:lstStyle/>
        <a:p>
          <a:r>
            <a:rPr lang="en-US" sz="1600" dirty="0"/>
            <a:t>The robot that meets the requirements of the radiation environment is capable of fast component plug-ins, visual recognition, audio analysis, infrared analysis, and robotic arm operation.</a:t>
          </a:r>
          <a:endParaRPr lang="zh-CN" altLang="en-US" sz="1600" dirty="0"/>
        </a:p>
      </dgm:t>
    </dgm:pt>
    <dgm:pt modelId="{40D54299-0F5B-43FB-A3C8-57F77B34DB3E}" type="parTrans" cxnId="{D014E573-8CBC-4D96-BDC6-981ED3FB08A8}">
      <dgm:prSet/>
      <dgm:spPr/>
      <dgm:t>
        <a:bodyPr/>
        <a:lstStyle/>
        <a:p>
          <a:endParaRPr lang="zh-CN" altLang="en-US" sz="1600"/>
        </a:p>
      </dgm:t>
    </dgm:pt>
    <dgm:pt modelId="{0801DFD6-DA58-471C-93EF-70E200AC6FCA}" type="sibTrans" cxnId="{D014E573-8CBC-4D96-BDC6-981ED3FB08A8}">
      <dgm:prSet/>
      <dgm:spPr/>
      <dgm:t>
        <a:bodyPr/>
        <a:lstStyle/>
        <a:p>
          <a:endParaRPr lang="zh-CN" altLang="en-US" sz="1600"/>
        </a:p>
      </dgm:t>
    </dgm:pt>
    <dgm:pt modelId="{65EA5ED7-D86D-4AFB-BA91-B6018705EFF5}">
      <dgm:prSet phldrT="[文本]" custT="1"/>
      <dgm:spPr/>
      <dgm:t>
        <a:bodyPr/>
        <a:lstStyle/>
        <a:p>
          <a:r>
            <a:rPr lang="en-US" altLang="en-US" sz="1600" dirty="0"/>
            <a:t>Large model based on feedback training from nuclear power plant experience, with intelligent voice interaction capability.</a:t>
          </a:r>
          <a:endParaRPr lang="zh-CN" altLang="en-US" sz="1600" dirty="0"/>
        </a:p>
      </dgm:t>
    </dgm:pt>
    <dgm:pt modelId="{CF090695-2818-4360-BA68-11AA332C5029}" type="parTrans" cxnId="{F065639E-0E37-45BA-A5B5-4E05E268100A}">
      <dgm:prSet/>
      <dgm:spPr/>
      <dgm:t>
        <a:bodyPr/>
        <a:lstStyle/>
        <a:p>
          <a:endParaRPr lang="zh-CN" altLang="en-US" sz="1600"/>
        </a:p>
      </dgm:t>
    </dgm:pt>
    <dgm:pt modelId="{EE2A82AA-609A-4156-8763-7EA6872DBDE0}" type="sibTrans" cxnId="{F065639E-0E37-45BA-A5B5-4E05E268100A}">
      <dgm:prSet custLinFactNeighborX="-52786" custLinFactNeighborY="-78168"/>
      <dgm:spPr/>
      <dgm:t>
        <a:bodyPr/>
        <a:lstStyle/>
        <a:p>
          <a:endParaRPr lang="zh-CN" altLang="en-US" sz="1600"/>
        </a:p>
      </dgm:t>
    </dgm:pt>
    <dgm:pt modelId="{D424B4CF-73C7-455E-8A0D-7C0F997D58EF}">
      <dgm:prSet phldrT="[文本]" custT="1"/>
      <dgm:spPr/>
      <dgm:t>
        <a:bodyPr/>
        <a:lstStyle/>
        <a:p>
          <a:r>
            <a:rPr lang="zh-CN" altLang="en-US" sz="1600" dirty="0"/>
            <a:t>。。。。。。</a:t>
          </a:r>
        </a:p>
      </dgm:t>
    </dgm:pt>
    <dgm:pt modelId="{B6495139-BF7D-449D-90CC-67A04F434E94}" type="parTrans" cxnId="{68BD080B-7C35-4689-BE35-4ACD5F518354}">
      <dgm:prSet/>
      <dgm:spPr/>
      <dgm:t>
        <a:bodyPr/>
        <a:lstStyle/>
        <a:p>
          <a:endParaRPr lang="zh-CN" altLang="en-US" sz="1600"/>
        </a:p>
      </dgm:t>
    </dgm:pt>
    <dgm:pt modelId="{E0F6B44A-6290-4243-BA4D-EBC46B9DB9B0}" type="sibTrans" cxnId="{68BD080B-7C35-4689-BE35-4ACD5F518354}">
      <dgm:prSet/>
      <dgm:spPr/>
      <dgm:t>
        <a:bodyPr/>
        <a:lstStyle/>
        <a:p>
          <a:endParaRPr lang="zh-CN" altLang="en-US" sz="1600"/>
        </a:p>
      </dgm:t>
    </dgm:pt>
    <dgm:pt modelId="{BE7456AA-F10D-4BD9-BA78-C6C512072FB4}" type="pres">
      <dgm:prSet presAssocID="{E0B40596-4F07-4884-9173-97E004BBA685}" presName="diagram" presStyleCnt="0">
        <dgm:presLayoutVars>
          <dgm:dir/>
          <dgm:resizeHandles val="exact"/>
        </dgm:presLayoutVars>
      </dgm:prSet>
      <dgm:spPr/>
    </dgm:pt>
    <dgm:pt modelId="{9E28ED23-7E68-4370-9125-84BAAEB47D5F}" type="pres">
      <dgm:prSet presAssocID="{71CF6D7D-0FCB-4B9E-97E5-FAB0674F2FF0}" presName="node" presStyleLbl="node1" presStyleIdx="0" presStyleCnt="8">
        <dgm:presLayoutVars>
          <dgm:bulletEnabled val="1"/>
        </dgm:presLayoutVars>
      </dgm:prSet>
      <dgm:spPr/>
    </dgm:pt>
    <dgm:pt modelId="{59354DA1-7248-40E1-A5F8-E32EC6039A12}" type="pres">
      <dgm:prSet presAssocID="{B07C8005-399B-4648-8008-6C3A61C12B6C}" presName="sibTrans" presStyleCnt="0"/>
      <dgm:spPr/>
    </dgm:pt>
    <dgm:pt modelId="{13B6ADE0-745A-467D-8317-144A1EEE5DCC}" type="pres">
      <dgm:prSet presAssocID="{F7C7E4D8-9740-4913-8901-F562AD6FF22D}" presName="node" presStyleLbl="node1" presStyleIdx="1" presStyleCnt="8">
        <dgm:presLayoutVars>
          <dgm:bulletEnabled val="1"/>
        </dgm:presLayoutVars>
      </dgm:prSet>
      <dgm:spPr/>
    </dgm:pt>
    <dgm:pt modelId="{14058E27-D109-4EAD-A6AD-225AAB7C6E75}" type="pres">
      <dgm:prSet presAssocID="{321C8DBE-6323-4D12-B543-87ABF850A68F}" presName="sibTrans" presStyleCnt="0"/>
      <dgm:spPr/>
    </dgm:pt>
    <dgm:pt modelId="{412E872D-FD09-4834-A296-D7E539D843A0}" type="pres">
      <dgm:prSet presAssocID="{88C67BA5-BC73-421B-A263-642D0258D904}" presName="node" presStyleLbl="node1" presStyleIdx="2" presStyleCnt="8">
        <dgm:presLayoutVars>
          <dgm:bulletEnabled val="1"/>
        </dgm:presLayoutVars>
      </dgm:prSet>
      <dgm:spPr/>
    </dgm:pt>
    <dgm:pt modelId="{7A953D46-9D6D-4409-A15E-D9FD969442FD}" type="pres">
      <dgm:prSet presAssocID="{FB5813CC-483F-4B59-87A4-4CC1B663DDA4}" presName="sibTrans" presStyleCnt="0"/>
      <dgm:spPr/>
    </dgm:pt>
    <dgm:pt modelId="{11650176-0FB5-4E3C-A530-A13697AD3B9C}" type="pres">
      <dgm:prSet presAssocID="{9BDEFC7D-4D72-450D-A6BD-773259BC8D0D}" presName="node" presStyleLbl="node1" presStyleIdx="3" presStyleCnt="8">
        <dgm:presLayoutVars>
          <dgm:bulletEnabled val="1"/>
        </dgm:presLayoutVars>
      </dgm:prSet>
      <dgm:spPr/>
    </dgm:pt>
    <dgm:pt modelId="{403C820B-5D9B-4541-BD9C-A18D261C2A83}" type="pres">
      <dgm:prSet presAssocID="{B043FC5B-5C97-4F24-9BEF-A84EEF6E5475}" presName="sibTrans" presStyleCnt="0"/>
      <dgm:spPr/>
    </dgm:pt>
    <dgm:pt modelId="{34821B03-3A73-4B7F-9412-B370C5D8FB04}" type="pres">
      <dgm:prSet presAssocID="{1216A195-271B-4023-8AE8-F8DEDB406731}" presName="node" presStyleLbl="node1" presStyleIdx="4" presStyleCnt="8">
        <dgm:presLayoutVars>
          <dgm:bulletEnabled val="1"/>
        </dgm:presLayoutVars>
      </dgm:prSet>
      <dgm:spPr/>
    </dgm:pt>
    <dgm:pt modelId="{0435A563-5B33-4488-9F65-5740FC73588E}" type="pres">
      <dgm:prSet presAssocID="{C6B0E5F0-D525-40E2-8E8B-AF9C2C2FA654}" presName="sibTrans" presStyleCnt="0"/>
      <dgm:spPr/>
    </dgm:pt>
    <dgm:pt modelId="{6ADC16D1-300A-4569-BAAD-7FCF9D3C6889}" type="pres">
      <dgm:prSet presAssocID="{F968394E-7D3E-4D7F-9F38-A2F1E6ED2A9C}" presName="node" presStyleLbl="node1" presStyleIdx="5" presStyleCnt="8">
        <dgm:presLayoutVars>
          <dgm:bulletEnabled val="1"/>
        </dgm:presLayoutVars>
      </dgm:prSet>
      <dgm:spPr/>
    </dgm:pt>
    <dgm:pt modelId="{D89B5D60-055B-4186-B815-33CD9C072496}" type="pres">
      <dgm:prSet presAssocID="{0801DFD6-DA58-471C-93EF-70E200AC6FCA}" presName="sibTrans" presStyleCnt="0"/>
      <dgm:spPr/>
    </dgm:pt>
    <dgm:pt modelId="{FBE3ED0B-2355-4477-9E64-5FDD56973ED9}" type="pres">
      <dgm:prSet presAssocID="{65EA5ED7-D86D-4AFB-BA91-B6018705EFF5}" presName="node" presStyleLbl="node1" presStyleIdx="6" presStyleCnt="8">
        <dgm:presLayoutVars>
          <dgm:bulletEnabled val="1"/>
        </dgm:presLayoutVars>
      </dgm:prSet>
      <dgm:spPr/>
    </dgm:pt>
    <dgm:pt modelId="{AD85AE98-7C0D-4073-92E1-AC26CCE951EB}" type="pres">
      <dgm:prSet presAssocID="{EE2A82AA-609A-4156-8763-7EA6872DBDE0}" presName="sibTrans" presStyleCnt="0"/>
      <dgm:spPr/>
    </dgm:pt>
    <dgm:pt modelId="{E84074FC-BD65-4BAE-B554-93F8615B24B0}" type="pres">
      <dgm:prSet presAssocID="{D424B4CF-73C7-455E-8A0D-7C0F997D58EF}" presName="node" presStyleLbl="node1" presStyleIdx="7" presStyleCnt="8">
        <dgm:presLayoutVars>
          <dgm:bulletEnabled val="1"/>
        </dgm:presLayoutVars>
      </dgm:prSet>
      <dgm:spPr/>
    </dgm:pt>
  </dgm:ptLst>
  <dgm:cxnLst>
    <dgm:cxn modelId="{D091630A-9FDF-442C-A9B0-FF004F267704}" srcId="{E0B40596-4F07-4884-9173-97E004BBA685}" destId="{F7C7E4D8-9740-4913-8901-F562AD6FF22D}" srcOrd="1" destOrd="0" parTransId="{A1CA9275-1E07-42AC-A884-268ED7FFB685}" sibTransId="{321C8DBE-6323-4D12-B543-87ABF850A68F}"/>
    <dgm:cxn modelId="{68BD080B-7C35-4689-BE35-4ACD5F518354}" srcId="{E0B40596-4F07-4884-9173-97E004BBA685}" destId="{D424B4CF-73C7-455E-8A0D-7C0F997D58EF}" srcOrd="7" destOrd="0" parTransId="{B6495139-BF7D-449D-90CC-67A04F434E94}" sibTransId="{E0F6B44A-6290-4243-BA4D-EBC46B9DB9B0}"/>
    <dgm:cxn modelId="{90AF5516-532E-41D9-A067-819558E50C72}" type="presOf" srcId="{F7C7E4D8-9740-4913-8901-F562AD6FF22D}" destId="{13B6ADE0-745A-467D-8317-144A1EEE5DCC}" srcOrd="0" destOrd="0" presId="urn:microsoft.com/office/officeart/2005/8/layout/default"/>
    <dgm:cxn modelId="{5DED7623-C7C5-463B-B8F6-C843AA65104B}" srcId="{E0B40596-4F07-4884-9173-97E004BBA685}" destId="{88C67BA5-BC73-421B-A263-642D0258D904}" srcOrd="2" destOrd="0" parTransId="{59A06B60-6B1C-48F7-954D-20C03A79B24A}" sibTransId="{FB5813CC-483F-4B59-87A4-4CC1B663DDA4}"/>
    <dgm:cxn modelId="{FE778868-D2F5-4297-ADAE-37FA98DFC76F}" type="presOf" srcId="{D424B4CF-73C7-455E-8A0D-7C0F997D58EF}" destId="{E84074FC-BD65-4BAE-B554-93F8615B24B0}" srcOrd="0" destOrd="0" presId="urn:microsoft.com/office/officeart/2005/8/layout/default"/>
    <dgm:cxn modelId="{26CC484F-63F8-4639-9166-4A5261867B6C}" type="presOf" srcId="{1216A195-271B-4023-8AE8-F8DEDB406731}" destId="{34821B03-3A73-4B7F-9412-B370C5D8FB04}" srcOrd="0" destOrd="0" presId="urn:microsoft.com/office/officeart/2005/8/layout/default"/>
    <dgm:cxn modelId="{D014E573-8CBC-4D96-BDC6-981ED3FB08A8}" srcId="{E0B40596-4F07-4884-9173-97E004BBA685}" destId="{F968394E-7D3E-4D7F-9F38-A2F1E6ED2A9C}" srcOrd="5" destOrd="0" parTransId="{40D54299-0F5B-43FB-A3C8-57F77B34DB3E}" sibTransId="{0801DFD6-DA58-471C-93EF-70E200AC6FCA}"/>
    <dgm:cxn modelId="{C4D37454-2FDE-44DB-A6E4-22FDB3518EF6}" type="presOf" srcId="{F968394E-7D3E-4D7F-9F38-A2F1E6ED2A9C}" destId="{6ADC16D1-300A-4569-BAAD-7FCF9D3C6889}" srcOrd="0" destOrd="0" presId="urn:microsoft.com/office/officeart/2005/8/layout/default"/>
    <dgm:cxn modelId="{5D0C0581-60F7-476D-B6E2-871D8CEB6C72}" srcId="{E0B40596-4F07-4884-9173-97E004BBA685}" destId="{9BDEFC7D-4D72-450D-A6BD-773259BC8D0D}" srcOrd="3" destOrd="0" parTransId="{7B9C9D87-E2DF-4F69-877F-EE3DA8204929}" sibTransId="{B043FC5B-5C97-4F24-9BEF-A84EEF6E5475}"/>
    <dgm:cxn modelId="{B8D3B590-21A4-43D7-ACB7-91BCD309B08C}" type="presOf" srcId="{88C67BA5-BC73-421B-A263-642D0258D904}" destId="{412E872D-FD09-4834-A296-D7E539D843A0}" srcOrd="0" destOrd="0" presId="urn:microsoft.com/office/officeart/2005/8/layout/default"/>
    <dgm:cxn modelId="{F065639E-0E37-45BA-A5B5-4E05E268100A}" srcId="{E0B40596-4F07-4884-9173-97E004BBA685}" destId="{65EA5ED7-D86D-4AFB-BA91-B6018705EFF5}" srcOrd="6" destOrd="0" parTransId="{CF090695-2818-4360-BA68-11AA332C5029}" sibTransId="{EE2A82AA-609A-4156-8763-7EA6872DBDE0}"/>
    <dgm:cxn modelId="{93C1BBAB-35CC-45AB-A882-39FE16BD294D}" type="presOf" srcId="{9BDEFC7D-4D72-450D-A6BD-773259BC8D0D}" destId="{11650176-0FB5-4E3C-A530-A13697AD3B9C}" srcOrd="0" destOrd="0" presId="urn:microsoft.com/office/officeart/2005/8/layout/default"/>
    <dgm:cxn modelId="{6DD744AF-A886-4759-AA9C-EF92D62A20BC}" srcId="{E0B40596-4F07-4884-9173-97E004BBA685}" destId="{1216A195-271B-4023-8AE8-F8DEDB406731}" srcOrd="4" destOrd="0" parTransId="{56436C46-3A14-4E30-B70F-253CB3E7C3E2}" sibTransId="{C6B0E5F0-D525-40E2-8E8B-AF9C2C2FA654}"/>
    <dgm:cxn modelId="{18A8F0C2-8849-4379-A04D-2115A9730259}" type="presOf" srcId="{E0B40596-4F07-4884-9173-97E004BBA685}" destId="{BE7456AA-F10D-4BD9-BA78-C6C512072FB4}" srcOrd="0" destOrd="0" presId="urn:microsoft.com/office/officeart/2005/8/layout/default"/>
    <dgm:cxn modelId="{7F4C95C7-D483-4152-97F5-C066CCFFF8C4}" srcId="{E0B40596-4F07-4884-9173-97E004BBA685}" destId="{71CF6D7D-0FCB-4B9E-97E5-FAB0674F2FF0}" srcOrd="0" destOrd="0" parTransId="{BFAEBFC8-9C2B-4FEB-B361-E25A664A8E86}" sibTransId="{B07C8005-399B-4648-8008-6C3A61C12B6C}"/>
    <dgm:cxn modelId="{C3A327E1-FA5D-40A0-A6DC-D1B0EEF8B77E}" type="presOf" srcId="{65EA5ED7-D86D-4AFB-BA91-B6018705EFF5}" destId="{FBE3ED0B-2355-4477-9E64-5FDD56973ED9}" srcOrd="0" destOrd="0" presId="urn:microsoft.com/office/officeart/2005/8/layout/default"/>
    <dgm:cxn modelId="{7F1583FC-7612-47C6-AEF6-07DD68D4B307}" type="presOf" srcId="{71CF6D7D-0FCB-4B9E-97E5-FAB0674F2FF0}" destId="{9E28ED23-7E68-4370-9125-84BAAEB47D5F}" srcOrd="0" destOrd="0" presId="urn:microsoft.com/office/officeart/2005/8/layout/default"/>
    <dgm:cxn modelId="{76A1F240-0598-4571-A91E-240311670D75}" type="presParOf" srcId="{BE7456AA-F10D-4BD9-BA78-C6C512072FB4}" destId="{9E28ED23-7E68-4370-9125-84BAAEB47D5F}" srcOrd="0" destOrd="0" presId="urn:microsoft.com/office/officeart/2005/8/layout/default"/>
    <dgm:cxn modelId="{AA5928C0-638B-441D-968E-F954214A066B}" type="presParOf" srcId="{BE7456AA-F10D-4BD9-BA78-C6C512072FB4}" destId="{59354DA1-7248-40E1-A5F8-E32EC6039A12}" srcOrd="1" destOrd="0" presId="urn:microsoft.com/office/officeart/2005/8/layout/default"/>
    <dgm:cxn modelId="{CA52A748-4B3B-49D3-BCBD-F43E4592EF00}" type="presParOf" srcId="{BE7456AA-F10D-4BD9-BA78-C6C512072FB4}" destId="{13B6ADE0-745A-467D-8317-144A1EEE5DCC}" srcOrd="2" destOrd="0" presId="urn:microsoft.com/office/officeart/2005/8/layout/default"/>
    <dgm:cxn modelId="{64859C7A-BBDD-43DD-A5B1-2AE57E565943}" type="presParOf" srcId="{BE7456AA-F10D-4BD9-BA78-C6C512072FB4}" destId="{14058E27-D109-4EAD-A6AD-225AAB7C6E75}" srcOrd="3" destOrd="0" presId="urn:microsoft.com/office/officeart/2005/8/layout/default"/>
    <dgm:cxn modelId="{DC853F41-B8C0-45B8-BC76-6F44E193B2E3}" type="presParOf" srcId="{BE7456AA-F10D-4BD9-BA78-C6C512072FB4}" destId="{412E872D-FD09-4834-A296-D7E539D843A0}" srcOrd="4" destOrd="0" presId="urn:microsoft.com/office/officeart/2005/8/layout/default"/>
    <dgm:cxn modelId="{EF08ADFA-55DC-430F-A62B-C6057F5BF4C5}" type="presParOf" srcId="{BE7456AA-F10D-4BD9-BA78-C6C512072FB4}" destId="{7A953D46-9D6D-4409-A15E-D9FD969442FD}" srcOrd="5" destOrd="0" presId="urn:microsoft.com/office/officeart/2005/8/layout/default"/>
    <dgm:cxn modelId="{CE6727EB-CEC5-4591-B214-F3BCD09A3DA7}" type="presParOf" srcId="{BE7456AA-F10D-4BD9-BA78-C6C512072FB4}" destId="{11650176-0FB5-4E3C-A530-A13697AD3B9C}" srcOrd="6" destOrd="0" presId="urn:microsoft.com/office/officeart/2005/8/layout/default"/>
    <dgm:cxn modelId="{324A9FEC-5956-4557-8BCA-D8449AC2FAF2}" type="presParOf" srcId="{BE7456AA-F10D-4BD9-BA78-C6C512072FB4}" destId="{403C820B-5D9B-4541-BD9C-A18D261C2A83}" srcOrd="7" destOrd="0" presId="urn:microsoft.com/office/officeart/2005/8/layout/default"/>
    <dgm:cxn modelId="{D5F2EFE6-3EA0-44FB-94AF-21F1C6774E03}" type="presParOf" srcId="{BE7456AA-F10D-4BD9-BA78-C6C512072FB4}" destId="{34821B03-3A73-4B7F-9412-B370C5D8FB04}" srcOrd="8" destOrd="0" presId="urn:microsoft.com/office/officeart/2005/8/layout/default"/>
    <dgm:cxn modelId="{2050E2B0-1306-4456-8903-F4D961646749}" type="presParOf" srcId="{BE7456AA-F10D-4BD9-BA78-C6C512072FB4}" destId="{0435A563-5B33-4488-9F65-5740FC73588E}" srcOrd="9" destOrd="0" presId="urn:microsoft.com/office/officeart/2005/8/layout/default"/>
    <dgm:cxn modelId="{6DD1158C-109C-4EC0-8D20-BA89959C934E}" type="presParOf" srcId="{BE7456AA-F10D-4BD9-BA78-C6C512072FB4}" destId="{6ADC16D1-300A-4569-BAAD-7FCF9D3C6889}" srcOrd="10" destOrd="0" presId="urn:microsoft.com/office/officeart/2005/8/layout/default"/>
    <dgm:cxn modelId="{3057E84D-12EA-4A1F-B69C-76FD13364C13}" type="presParOf" srcId="{BE7456AA-F10D-4BD9-BA78-C6C512072FB4}" destId="{D89B5D60-055B-4186-B815-33CD9C072496}" srcOrd="11" destOrd="0" presId="urn:microsoft.com/office/officeart/2005/8/layout/default"/>
    <dgm:cxn modelId="{2DFCEE24-84AF-4419-A433-E4018F9CFC09}" type="presParOf" srcId="{BE7456AA-F10D-4BD9-BA78-C6C512072FB4}" destId="{FBE3ED0B-2355-4477-9E64-5FDD56973ED9}" srcOrd="12" destOrd="0" presId="urn:microsoft.com/office/officeart/2005/8/layout/default"/>
    <dgm:cxn modelId="{83244234-4035-44A1-880E-B9DA57C7884B}" type="presParOf" srcId="{BE7456AA-F10D-4BD9-BA78-C6C512072FB4}" destId="{AD85AE98-7C0D-4073-92E1-AC26CCE951EB}" srcOrd="13" destOrd="0" presId="urn:microsoft.com/office/officeart/2005/8/layout/default"/>
    <dgm:cxn modelId="{EF603954-DEA3-43DC-A2F4-C50F29A916D8}" type="presParOf" srcId="{BE7456AA-F10D-4BD9-BA78-C6C512072FB4}" destId="{E84074FC-BD65-4BAE-B554-93F8615B24B0}"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E1C73-B063-49CC-80DA-CF3903C9DEAA}">
      <dsp:nvSpPr>
        <dsp:cNvPr id="0" name=""/>
        <dsp:cNvSpPr/>
      </dsp:nvSpPr>
      <dsp:spPr>
        <a:xfrm rot="5400000">
          <a:off x="6969072" y="-3196447"/>
          <a:ext cx="1064358" cy="772737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altLang="zh-CN" sz="1600" kern="1200" dirty="0">
              <a:latin typeface="Arial" panose="020B0604020202020204" pitchFamily="34" charset="0"/>
              <a:cs typeface="Arial" panose="020B0604020202020204" pitchFamily="34" charset="0"/>
            </a:rPr>
            <a:t>F</a:t>
          </a:r>
          <a:r>
            <a:rPr lang="en-US" sz="1600" kern="1200" dirty="0">
              <a:latin typeface="Arial" panose="020B0604020202020204" pitchFamily="34" charset="0"/>
              <a:cs typeface="Arial" panose="020B0604020202020204" pitchFamily="34" charset="0"/>
            </a:rPr>
            <a:t>eature selection</a:t>
          </a:r>
          <a:endParaRPr lang="zh-CN" altLang="en-US" sz="1600" kern="1200" dirty="0">
            <a:solidFill>
              <a:schemeClr val="bg1"/>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Effective integration of multi-source data</a:t>
          </a: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Develop data fusion methods based on weight, probability, or fuzzy logic</a:t>
          </a:r>
          <a:endParaRPr lang="en-US" altLang="zh-CN" sz="1600" kern="1200" dirty="0">
            <a:latin typeface="Arial" panose="020B0604020202020204" pitchFamily="34" charset="0"/>
            <a:cs typeface="Arial" panose="020B0604020202020204" pitchFamily="34" charset="0"/>
          </a:endParaRPr>
        </a:p>
      </dsp:txBody>
      <dsp:txXfrm rot="-5400000">
        <a:off x="3637564" y="187019"/>
        <a:ext cx="7675417" cy="960442"/>
      </dsp:txXfrm>
    </dsp:sp>
    <dsp:sp modelId="{B1A8A199-E76A-4A63-969A-FC41C50E97BB}">
      <dsp:nvSpPr>
        <dsp:cNvPr id="0" name=""/>
        <dsp:cNvSpPr/>
      </dsp:nvSpPr>
      <dsp:spPr>
        <a:xfrm>
          <a:off x="1266" y="2015"/>
          <a:ext cx="3636297" cy="133044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Font typeface="Wingdings" panose="05000000000000000000" pitchFamily="2" charset="2"/>
            <a:buNone/>
          </a:pPr>
          <a:r>
            <a:rPr lang="en-US" altLang="zh-CN" sz="1800" b="0" kern="1200" dirty="0">
              <a:solidFill>
                <a:srgbClr val="FFFF00"/>
              </a:solidFill>
              <a:latin typeface="Arial" panose="020B0604020202020204" pitchFamily="34" charset="0"/>
              <a:cs typeface="Arial" panose="020B0604020202020204" pitchFamily="34" charset="0"/>
            </a:rPr>
            <a:t>Multi-dimensional data fusion technology for system equipment operation and maintenance</a:t>
          </a:r>
          <a:endParaRPr lang="zh-CN" altLang="en-US" sz="1800" kern="1200" dirty="0">
            <a:solidFill>
              <a:srgbClr val="FFFF00"/>
            </a:solidFill>
            <a:latin typeface="Arial" panose="020B0604020202020204" pitchFamily="34" charset="0"/>
            <a:cs typeface="Arial" panose="020B0604020202020204" pitchFamily="34" charset="0"/>
          </a:endParaRPr>
        </a:p>
      </dsp:txBody>
      <dsp:txXfrm>
        <a:off x="66213" y="66962"/>
        <a:ext cx="3506403" cy="1200554"/>
      </dsp:txXfrm>
    </dsp:sp>
    <dsp:sp modelId="{D9590600-E981-4F69-944C-CC0008549DED}">
      <dsp:nvSpPr>
        <dsp:cNvPr id="0" name=""/>
        <dsp:cNvSpPr/>
      </dsp:nvSpPr>
      <dsp:spPr>
        <a:xfrm rot="5400000">
          <a:off x="6969072" y="-1799476"/>
          <a:ext cx="1064358" cy="772737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Intelligent equipment monitoring</a:t>
          </a:r>
          <a:endParaRPr lang="zh-CN" altLang="en-US" sz="1600" kern="1200" dirty="0">
            <a:solidFill>
              <a:schemeClr val="bg1"/>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a:latin typeface="Arial" panose="020B0604020202020204" pitchFamily="34" charset="0"/>
              <a:cs typeface="Arial" panose="020B0604020202020204" pitchFamily="34" charset="0"/>
            </a:rPr>
            <a:t>Equipment predimension strategy management is intelligent</a:t>
          </a:r>
        </a:p>
        <a:p>
          <a:pPr marL="171450" lvl="1" indent="-171450" algn="l" defTabSz="711200">
            <a:lnSpc>
              <a:spcPct val="90000"/>
            </a:lnSpc>
            <a:spcBef>
              <a:spcPct val="0"/>
            </a:spcBef>
            <a:spcAft>
              <a:spcPct val="15000"/>
            </a:spcAft>
            <a:buChar char="•"/>
          </a:pPr>
          <a:r>
            <a:rPr lang="en-US" sz="1600" kern="1200">
              <a:latin typeface="Arial" panose="020B0604020202020204" pitchFamily="34" charset="0"/>
              <a:cs typeface="Arial" panose="020B0604020202020204" pitchFamily="34" charset="0"/>
            </a:rPr>
            <a:t>Equipment fault identification and classification</a:t>
          </a: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Equipment remaining life and fault assessment</a:t>
          </a:r>
          <a:endParaRPr lang="en-US" altLang="zh-CN" sz="1600" kern="1200" dirty="0">
            <a:latin typeface="Arial" panose="020B0604020202020204" pitchFamily="34" charset="0"/>
            <a:cs typeface="Arial" panose="020B0604020202020204" pitchFamily="34" charset="0"/>
          </a:endParaRPr>
        </a:p>
      </dsp:txBody>
      <dsp:txXfrm rot="-5400000">
        <a:off x="3637564" y="1583990"/>
        <a:ext cx="7675417" cy="960442"/>
      </dsp:txXfrm>
    </dsp:sp>
    <dsp:sp modelId="{93DAE8C5-20BF-4AAB-92B6-2D37B167029B}">
      <dsp:nvSpPr>
        <dsp:cNvPr id="0" name=""/>
        <dsp:cNvSpPr/>
      </dsp:nvSpPr>
      <dsp:spPr>
        <a:xfrm>
          <a:off x="1266" y="1398986"/>
          <a:ext cx="3636297" cy="133044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Font typeface="Wingdings" panose="05000000000000000000" pitchFamily="2" charset="2"/>
            <a:buNone/>
          </a:pPr>
          <a:r>
            <a:rPr lang="en-US" altLang="zh-CN" sz="1800" b="0" kern="1200" dirty="0">
              <a:solidFill>
                <a:srgbClr val="FFFF00"/>
              </a:solidFill>
              <a:latin typeface="Arial" panose="020B0604020202020204" pitchFamily="34" charset="0"/>
              <a:cs typeface="Arial" panose="020B0604020202020204" pitchFamily="34" charset="0"/>
            </a:rPr>
            <a:t>Early warning of critical system/equipment and self-diagnosis technology for faults</a:t>
          </a:r>
          <a:endParaRPr lang="zh-CN" altLang="en-US" sz="1800" kern="1200" dirty="0">
            <a:solidFill>
              <a:srgbClr val="FFFF00"/>
            </a:solidFill>
            <a:latin typeface="Arial" panose="020B0604020202020204" pitchFamily="34" charset="0"/>
            <a:cs typeface="Arial" panose="020B0604020202020204" pitchFamily="34" charset="0"/>
          </a:endParaRPr>
        </a:p>
      </dsp:txBody>
      <dsp:txXfrm>
        <a:off x="66213" y="1463933"/>
        <a:ext cx="3506403" cy="1200554"/>
      </dsp:txXfrm>
    </dsp:sp>
    <dsp:sp modelId="{48AA2F8D-4775-4856-8BC3-13E6A6BE5831}">
      <dsp:nvSpPr>
        <dsp:cNvPr id="0" name=""/>
        <dsp:cNvSpPr/>
      </dsp:nvSpPr>
      <dsp:spPr>
        <a:xfrm rot="5400000">
          <a:off x="6969072" y="-402505"/>
          <a:ext cx="1064358" cy="772737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Intelligent inspection robot automatic inspection</a:t>
          </a:r>
          <a:endParaRPr lang="zh-CN" altLang="en-US" sz="1600" kern="1200" dirty="0">
            <a:solidFill>
              <a:schemeClr val="bg1"/>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Multi-system interconnection, intelligent and automatic fault reminder process</a:t>
          </a:r>
          <a:endParaRPr lang="en-US" altLang="zh-CN" sz="1600" kern="1200" dirty="0">
            <a:latin typeface="Arial" panose="020B0604020202020204" pitchFamily="34" charset="0"/>
            <a:cs typeface="Arial" panose="020B0604020202020204" pitchFamily="34" charset="0"/>
          </a:endParaRPr>
        </a:p>
      </dsp:txBody>
      <dsp:txXfrm rot="-5400000">
        <a:off x="3637564" y="2980961"/>
        <a:ext cx="7675417" cy="960442"/>
      </dsp:txXfrm>
    </dsp:sp>
    <dsp:sp modelId="{44D1B253-CF7B-4D49-9D17-1A807DCFD8A2}">
      <dsp:nvSpPr>
        <dsp:cNvPr id="0" name=""/>
        <dsp:cNvSpPr/>
      </dsp:nvSpPr>
      <dsp:spPr>
        <a:xfrm>
          <a:off x="1266" y="2795957"/>
          <a:ext cx="3636297" cy="133044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Font typeface="Wingdings" panose="05000000000000000000" pitchFamily="2" charset="2"/>
            <a:buNone/>
          </a:pPr>
          <a:r>
            <a:rPr lang="en-US" altLang="zh-CN" sz="1800" b="0" kern="1200" dirty="0">
              <a:solidFill>
                <a:srgbClr val="FFFF00"/>
              </a:solidFill>
              <a:latin typeface="Arial" panose="020B0604020202020204" pitchFamily="34" charset="0"/>
              <a:cs typeface="Arial" panose="020B0604020202020204" pitchFamily="34" charset="0"/>
            </a:rPr>
            <a:t>Intelligent inspection technology under complex operating conditions</a:t>
          </a:r>
          <a:endParaRPr lang="zh-CN" altLang="en-US" sz="1800" kern="1200" dirty="0">
            <a:solidFill>
              <a:srgbClr val="FFFF00"/>
            </a:solidFill>
            <a:latin typeface="Arial" panose="020B0604020202020204" pitchFamily="34" charset="0"/>
            <a:cs typeface="Arial" panose="020B0604020202020204" pitchFamily="34" charset="0"/>
          </a:endParaRPr>
        </a:p>
      </dsp:txBody>
      <dsp:txXfrm>
        <a:off x="66213" y="2860904"/>
        <a:ext cx="3506403" cy="12005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28ED23-7E68-4370-9125-84BAAEB47D5F}">
      <dsp:nvSpPr>
        <dsp:cNvPr id="0" name=""/>
        <dsp:cNvSpPr/>
      </dsp:nvSpPr>
      <dsp:spPr>
        <a:xfrm>
          <a:off x="3334" y="155769"/>
          <a:ext cx="2645755" cy="158745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en-US" sz="1600" kern="1200" dirty="0"/>
            <a:t>Digital twin platform with “unified standards, unified models, and unified services”.</a:t>
          </a:r>
          <a:endParaRPr lang="zh-CN" altLang="en-US" sz="1600" kern="1200" dirty="0"/>
        </a:p>
      </dsp:txBody>
      <dsp:txXfrm>
        <a:off x="3334" y="155769"/>
        <a:ext cx="2645755" cy="1587453"/>
      </dsp:txXfrm>
    </dsp:sp>
    <dsp:sp modelId="{13B6ADE0-745A-467D-8317-144A1EEE5DCC}">
      <dsp:nvSpPr>
        <dsp:cNvPr id="0" name=""/>
        <dsp:cNvSpPr/>
      </dsp:nvSpPr>
      <dsp:spPr>
        <a:xfrm>
          <a:off x="2913665" y="155769"/>
          <a:ext cx="2645755" cy="158745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en-US" sz="1600" kern="1200" dirty="0"/>
            <a:t>Equipment system intelligent operation and maintenance canter platform with "integrated monitoring, intelligent analysis, and unified management".</a:t>
          </a:r>
          <a:endParaRPr lang="zh-CN" altLang="en-US" sz="1600" kern="1200" dirty="0"/>
        </a:p>
      </dsp:txBody>
      <dsp:txXfrm>
        <a:off x="2913665" y="155769"/>
        <a:ext cx="2645755" cy="1587453"/>
      </dsp:txXfrm>
    </dsp:sp>
    <dsp:sp modelId="{412E872D-FD09-4834-A296-D7E539D843A0}">
      <dsp:nvSpPr>
        <dsp:cNvPr id="0" name=""/>
        <dsp:cNvSpPr/>
      </dsp:nvSpPr>
      <dsp:spPr>
        <a:xfrm>
          <a:off x="5823996" y="155769"/>
          <a:ext cx="2645755" cy="158745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en-US" sz="1600" kern="1200" dirty="0"/>
            <a:t>Real-time data collection and monitoring system for equipment system operation.</a:t>
          </a:r>
          <a:endParaRPr lang="zh-CN" altLang="en-US" sz="1600" kern="1200" dirty="0"/>
        </a:p>
      </dsp:txBody>
      <dsp:txXfrm>
        <a:off x="5823996" y="155769"/>
        <a:ext cx="2645755" cy="1587453"/>
      </dsp:txXfrm>
    </dsp:sp>
    <dsp:sp modelId="{11650176-0FB5-4E3C-A530-A13697AD3B9C}">
      <dsp:nvSpPr>
        <dsp:cNvPr id="0" name=""/>
        <dsp:cNvSpPr/>
      </dsp:nvSpPr>
      <dsp:spPr>
        <a:xfrm>
          <a:off x="8734326" y="155769"/>
          <a:ext cx="2645755" cy="158745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en-US" sz="1600" kern="1200" dirty="0"/>
            <a:t>Virtual Reality or Augmented Reality technology-supported remote cooperation and maintenance guidance platform.</a:t>
          </a:r>
          <a:endParaRPr lang="zh-CN" altLang="en-US" sz="1600" kern="1200" dirty="0"/>
        </a:p>
      </dsp:txBody>
      <dsp:txXfrm>
        <a:off x="8734326" y="155769"/>
        <a:ext cx="2645755" cy="1587453"/>
      </dsp:txXfrm>
    </dsp:sp>
    <dsp:sp modelId="{34821B03-3A73-4B7F-9412-B370C5D8FB04}">
      <dsp:nvSpPr>
        <dsp:cNvPr id="0" name=""/>
        <dsp:cNvSpPr/>
      </dsp:nvSpPr>
      <dsp:spPr>
        <a:xfrm>
          <a:off x="3334" y="2007797"/>
          <a:ext cx="2645755" cy="158745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en-US" sz="1600" kern="1200" dirty="0"/>
            <a:t>Intelligent operation platform.</a:t>
          </a:r>
          <a:endParaRPr lang="zh-CN" altLang="en-US" sz="1600" kern="1200" dirty="0"/>
        </a:p>
      </dsp:txBody>
      <dsp:txXfrm>
        <a:off x="3334" y="2007797"/>
        <a:ext cx="2645755" cy="1587453"/>
      </dsp:txXfrm>
    </dsp:sp>
    <dsp:sp modelId="{6ADC16D1-300A-4569-BAAD-7FCF9D3C6889}">
      <dsp:nvSpPr>
        <dsp:cNvPr id="0" name=""/>
        <dsp:cNvSpPr/>
      </dsp:nvSpPr>
      <dsp:spPr>
        <a:xfrm>
          <a:off x="2913665" y="2007797"/>
          <a:ext cx="2645755" cy="158745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The robot that meets the requirements of the radiation environment is capable of fast component plug-ins, visual recognition, audio analysis, infrared analysis, and robotic arm operation.</a:t>
          </a:r>
          <a:endParaRPr lang="zh-CN" altLang="en-US" sz="1600" kern="1200" dirty="0"/>
        </a:p>
      </dsp:txBody>
      <dsp:txXfrm>
        <a:off x="2913665" y="2007797"/>
        <a:ext cx="2645755" cy="1587453"/>
      </dsp:txXfrm>
    </dsp:sp>
    <dsp:sp modelId="{FBE3ED0B-2355-4477-9E64-5FDD56973ED9}">
      <dsp:nvSpPr>
        <dsp:cNvPr id="0" name=""/>
        <dsp:cNvSpPr/>
      </dsp:nvSpPr>
      <dsp:spPr>
        <a:xfrm>
          <a:off x="5823996" y="2007797"/>
          <a:ext cx="2645755" cy="158745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en-US" sz="1600" kern="1200" dirty="0"/>
            <a:t>Large model based on feedback training from nuclear power plant experience, with intelligent voice interaction capability.</a:t>
          </a:r>
          <a:endParaRPr lang="zh-CN" altLang="en-US" sz="1600" kern="1200" dirty="0"/>
        </a:p>
      </dsp:txBody>
      <dsp:txXfrm>
        <a:off x="5823996" y="2007797"/>
        <a:ext cx="2645755" cy="1587453"/>
      </dsp:txXfrm>
    </dsp:sp>
    <dsp:sp modelId="{E84074FC-BD65-4BAE-B554-93F8615B24B0}">
      <dsp:nvSpPr>
        <dsp:cNvPr id="0" name=""/>
        <dsp:cNvSpPr/>
      </dsp:nvSpPr>
      <dsp:spPr>
        <a:xfrm>
          <a:off x="8734326" y="2007797"/>
          <a:ext cx="2645755" cy="158745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a:t>
          </a:r>
        </a:p>
      </dsp:txBody>
      <dsp:txXfrm>
        <a:off x="8734326" y="2007797"/>
        <a:ext cx="2645755" cy="158745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6E86DB-77D9-4F31-99D0-656315856247}" type="datetimeFigureOut">
              <a:rPr lang="zh-CN" altLang="en-US" smtClean="0"/>
              <a:t>2024/10/7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1DA881-F18F-438A-8300-3EEA21E3626D}" type="slidenum">
              <a:rPr lang="zh-CN" altLang="en-US" smtClean="0"/>
              <a:t>‹#›</a:t>
            </a:fld>
            <a:endParaRPr lang="zh-CN" altLang="en-US"/>
          </a:p>
        </p:txBody>
      </p:sp>
    </p:spTree>
    <p:extLst>
      <p:ext uri="{BB962C8B-B14F-4D97-AF65-F5344CB8AC3E}">
        <p14:creationId xmlns:p14="http://schemas.microsoft.com/office/powerpoint/2010/main" val="420354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2C1DA881-F18F-438A-8300-3EEA21E3626D}" type="slidenum">
              <a:rPr lang="zh-CN" altLang="en-US" smtClean="0"/>
              <a:t>3</a:t>
            </a:fld>
            <a:endParaRPr lang="zh-CN" altLang="en-US"/>
          </a:p>
        </p:txBody>
      </p:sp>
    </p:spTree>
    <p:extLst>
      <p:ext uri="{BB962C8B-B14F-4D97-AF65-F5344CB8AC3E}">
        <p14:creationId xmlns:p14="http://schemas.microsoft.com/office/powerpoint/2010/main" val="3117798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C1DA881-F18F-438A-8300-3EEA21E3626D}" type="slidenum">
              <a:rPr lang="zh-CN" altLang="en-US" smtClean="0"/>
              <a:t>16</a:t>
            </a:fld>
            <a:endParaRPr lang="zh-CN" altLang="en-US"/>
          </a:p>
        </p:txBody>
      </p:sp>
    </p:spTree>
    <p:extLst>
      <p:ext uri="{BB962C8B-B14F-4D97-AF65-F5344CB8AC3E}">
        <p14:creationId xmlns:p14="http://schemas.microsoft.com/office/powerpoint/2010/main" val="503407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C1DA881-F18F-438A-8300-3EEA21E3626D}" type="slidenum">
              <a:rPr lang="zh-CN" altLang="en-US" smtClean="0"/>
              <a:t>17</a:t>
            </a:fld>
            <a:endParaRPr lang="zh-CN" altLang="en-US"/>
          </a:p>
        </p:txBody>
      </p:sp>
    </p:spTree>
    <p:extLst>
      <p:ext uri="{BB962C8B-B14F-4D97-AF65-F5344CB8AC3E}">
        <p14:creationId xmlns:p14="http://schemas.microsoft.com/office/powerpoint/2010/main" val="2307234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2C1DA881-F18F-438A-8300-3EEA21E3626D}" type="slidenum">
              <a:rPr lang="zh-CN" altLang="en-US" smtClean="0"/>
              <a:t>4</a:t>
            </a:fld>
            <a:endParaRPr lang="zh-CN" altLang="en-US"/>
          </a:p>
        </p:txBody>
      </p:sp>
    </p:spTree>
    <p:extLst>
      <p:ext uri="{BB962C8B-B14F-4D97-AF65-F5344CB8AC3E}">
        <p14:creationId xmlns:p14="http://schemas.microsoft.com/office/powerpoint/2010/main" val="3023220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C1DA881-F18F-438A-8300-3EEA21E3626D}" type="slidenum">
              <a:rPr lang="zh-CN" altLang="en-US" smtClean="0"/>
              <a:t>6</a:t>
            </a:fld>
            <a:endParaRPr lang="zh-CN" altLang="en-US"/>
          </a:p>
        </p:txBody>
      </p:sp>
    </p:spTree>
    <p:extLst>
      <p:ext uri="{BB962C8B-B14F-4D97-AF65-F5344CB8AC3E}">
        <p14:creationId xmlns:p14="http://schemas.microsoft.com/office/powerpoint/2010/main" val="1988853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C1DA881-F18F-438A-8300-3EEA21E3626D}" type="slidenum">
              <a:rPr lang="zh-CN" altLang="en-US" smtClean="0"/>
              <a:t>8</a:t>
            </a:fld>
            <a:endParaRPr lang="zh-CN" altLang="en-US"/>
          </a:p>
        </p:txBody>
      </p:sp>
    </p:spTree>
    <p:extLst>
      <p:ext uri="{BB962C8B-B14F-4D97-AF65-F5344CB8AC3E}">
        <p14:creationId xmlns:p14="http://schemas.microsoft.com/office/powerpoint/2010/main" val="1740968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C1DA881-F18F-438A-8300-3EEA21E3626D}" type="slidenum">
              <a:rPr lang="zh-CN" altLang="en-US" smtClean="0"/>
              <a:t>11</a:t>
            </a:fld>
            <a:endParaRPr lang="zh-CN" altLang="en-US"/>
          </a:p>
        </p:txBody>
      </p:sp>
    </p:spTree>
    <p:extLst>
      <p:ext uri="{BB962C8B-B14F-4D97-AF65-F5344CB8AC3E}">
        <p14:creationId xmlns:p14="http://schemas.microsoft.com/office/powerpoint/2010/main" val="492850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C1DA881-F18F-438A-8300-3EEA21E3626D}" type="slidenum">
              <a:rPr lang="zh-CN" altLang="en-US" smtClean="0"/>
              <a:t>12</a:t>
            </a:fld>
            <a:endParaRPr lang="zh-CN" altLang="en-US"/>
          </a:p>
        </p:txBody>
      </p:sp>
    </p:spTree>
    <p:extLst>
      <p:ext uri="{BB962C8B-B14F-4D97-AF65-F5344CB8AC3E}">
        <p14:creationId xmlns:p14="http://schemas.microsoft.com/office/powerpoint/2010/main" val="2568614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C1DA881-F18F-438A-8300-3EEA21E3626D}" type="slidenum">
              <a:rPr lang="zh-CN" altLang="en-US" smtClean="0"/>
              <a:t>13</a:t>
            </a:fld>
            <a:endParaRPr lang="zh-CN" altLang="en-US"/>
          </a:p>
        </p:txBody>
      </p:sp>
    </p:spTree>
    <p:extLst>
      <p:ext uri="{BB962C8B-B14F-4D97-AF65-F5344CB8AC3E}">
        <p14:creationId xmlns:p14="http://schemas.microsoft.com/office/powerpoint/2010/main" val="2799965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C1DA881-F18F-438A-8300-3EEA21E3626D}" type="slidenum">
              <a:rPr lang="zh-CN" altLang="en-US" smtClean="0"/>
              <a:t>14</a:t>
            </a:fld>
            <a:endParaRPr lang="zh-CN" altLang="en-US"/>
          </a:p>
        </p:txBody>
      </p:sp>
    </p:spTree>
    <p:extLst>
      <p:ext uri="{BB962C8B-B14F-4D97-AF65-F5344CB8AC3E}">
        <p14:creationId xmlns:p14="http://schemas.microsoft.com/office/powerpoint/2010/main" val="3943554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C1DA881-F18F-438A-8300-3EEA21E3626D}" type="slidenum">
              <a:rPr lang="zh-CN" altLang="en-US" smtClean="0"/>
              <a:t>15</a:t>
            </a:fld>
            <a:endParaRPr lang="zh-CN" altLang="en-US"/>
          </a:p>
        </p:txBody>
      </p:sp>
    </p:spTree>
    <p:extLst>
      <p:ext uri="{BB962C8B-B14F-4D97-AF65-F5344CB8AC3E}">
        <p14:creationId xmlns:p14="http://schemas.microsoft.com/office/powerpoint/2010/main" val="3838706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82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60759FE-B453-423D-8A3E-DBE4C176F25D}"/>
              </a:ext>
            </a:extLst>
          </p:cNvPr>
          <p:cNvSpPr>
            <a:spLocks noGrp="1"/>
          </p:cNvSpPr>
          <p:nvPr>
            <p:ph type="dt" sz="half" idx="10"/>
          </p:nvPr>
        </p:nvSpPr>
        <p:spPr/>
        <p:txBody>
          <a:bodyPr/>
          <a:lstStyle/>
          <a:p>
            <a:fld id="{D2500521-38F5-47E8-A68C-45F41C6028C1}" type="datetimeFigureOut">
              <a:rPr lang="en-GB" smtClean="0"/>
              <a:t>2024-10-07</a:t>
            </a:fld>
            <a:endParaRPr lang="en-GB"/>
          </a:p>
        </p:txBody>
      </p:sp>
      <p:sp>
        <p:nvSpPr>
          <p:cNvPr id="5" name="Footer Placeholder 4">
            <a:extLst>
              <a:ext uri="{FF2B5EF4-FFF2-40B4-BE49-F238E27FC236}">
                <a16:creationId xmlns:a16="http://schemas.microsoft.com/office/drawing/2014/main"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3728919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D1B8BB-2B32-4C3B-AE7E-001194DFDD96}"/>
              </a:ext>
            </a:extLst>
          </p:cNvPr>
          <p:cNvSpPr>
            <a:spLocks noGrp="1"/>
          </p:cNvSpPr>
          <p:nvPr>
            <p:ph idx="1"/>
          </p:nvPr>
        </p:nvSpPr>
        <p:spPr>
          <a:xfrm>
            <a:off x="838200" y="1591056"/>
            <a:ext cx="10515600" cy="458590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BC4D69A-33C5-486D-BF72-5D6613E0B49A}"/>
              </a:ext>
            </a:extLst>
          </p:cNvPr>
          <p:cNvSpPr>
            <a:spLocks noGrp="1"/>
          </p:cNvSpPr>
          <p:nvPr>
            <p:ph type="dt" sz="half" idx="10"/>
          </p:nvPr>
        </p:nvSpPr>
        <p:spPr/>
        <p:txBody>
          <a:bodyPr/>
          <a:lstStyle/>
          <a:p>
            <a:fld id="{D2500521-38F5-47E8-A68C-45F41C6028C1}" type="datetimeFigureOut">
              <a:rPr lang="en-GB" smtClean="0"/>
              <a:t>2024-10-07</a:t>
            </a:fld>
            <a:endParaRPr lang="en-GB"/>
          </a:p>
        </p:txBody>
      </p:sp>
      <p:sp>
        <p:nvSpPr>
          <p:cNvPr id="5" name="Footer Placeholder 4">
            <a:extLst>
              <a:ext uri="{FF2B5EF4-FFF2-40B4-BE49-F238E27FC236}">
                <a16:creationId xmlns:a16="http://schemas.microsoft.com/office/drawing/2014/main"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7" name="Title 1">
            <a:extLst>
              <a:ext uri="{FF2B5EF4-FFF2-40B4-BE49-F238E27FC236}">
                <a16:creationId xmlns:a16="http://schemas.microsoft.com/office/drawing/2014/main" id="{CDC51232-3849-4FF5-B284-73C697C97A62}"/>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3863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0A1CEB-4E9D-40A0-9676-277BC606AC30}"/>
              </a:ext>
            </a:extLst>
          </p:cNvPr>
          <p:cNvSpPr>
            <a:spLocks noGrp="1"/>
          </p:cNvSpPr>
          <p:nvPr>
            <p:ph type="dt" sz="half" idx="10"/>
          </p:nvPr>
        </p:nvSpPr>
        <p:spPr/>
        <p:txBody>
          <a:bodyPr/>
          <a:lstStyle/>
          <a:p>
            <a:fld id="{D2500521-38F5-47E8-A68C-45F41C6028C1}" type="datetimeFigureOut">
              <a:rPr lang="en-GB" smtClean="0"/>
              <a:t>2024-10-07</a:t>
            </a:fld>
            <a:endParaRPr lang="en-GB"/>
          </a:p>
        </p:txBody>
      </p:sp>
      <p:sp>
        <p:nvSpPr>
          <p:cNvPr id="5" name="Footer Placeholder 4">
            <a:extLst>
              <a:ext uri="{FF2B5EF4-FFF2-40B4-BE49-F238E27FC236}">
                <a16:creationId xmlns:a16="http://schemas.microsoft.com/office/drawing/2014/main"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803220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4BD5D8C-512C-42CB-AF28-79A4CF2D6E3C}"/>
              </a:ext>
            </a:extLst>
          </p:cNvPr>
          <p:cNvSpPr>
            <a:spLocks noGrp="1"/>
          </p:cNvSpPr>
          <p:nvPr>
            <p:ph type="dt" sz="half" idx="10"/>
          </p:nvPr>
        </p:nvSpPr>
        <p:spPr/>
        <p:txBody>
          <a:bodyPr/>
          <a:lstStyle/>
          <a:p>
            <a:fld id="{D2500521-38F5-47E8-A68C-45F41C6028C1}" type="datetimeFigureOut">
              <a:rPr lang="en-GB" smtClean="0"/>
              <a:t>2024-10-07</a:t>
            </a:fld>
            <a:endParaRPr lang="en-GB"/>
          </a:p>
        </p:txBody>
      </p:sp>
      <p:sp>
        <p:nvSpPr>
          <p:cNvPr id="6" name="Footer Placeholder 5">
            <a:extLst>
              <a:ext uri="{FF2B5EF4-FFF2-40B4-BE49-F238E27FC236}">
                <a16:creationId xmlns:a16="http://schemas.microsoft.com/office/drawing/2014/main"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8" name="Title 1">
            <a:extLst>
              <a:ext uri="{FF2B5EF4-FFF2-40B4-BE49-F238E27FC236}">
                <a16:creationId xmlns:a16="http://schemas.microsoft.com/office/drawing/2014/main" id="{E0271F8C-0430-4817-9691-A9152CDA6335}"/>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105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B5357067-4C60-4A3C-8D0C-E6ECBBF6A0D4}"/>
              </a:ext>
            </a:extLst>
          </p:cNvPr>
          <p:cNvSpPr>
            <a:spLocks noGrp="1"/>
          </p:cNvSpPr>
          <p:nvPr>
            <p:ph type="dt" sz="half" idx="10"/>
          </p:nvPr>
        </p:nvSpPr>
        <p:spPr/>
        <p:txBody>
          <a:bodyPr/>
          <a:lstStyle/>
          <a:p>
            <a:fld id="{D2500521-38F5-47E8-A68C-45F41C6028C1}" type="datetimeFigureOut">
              <a:rPr lang="en-GB" smtClean="0"/>
              <a:t>2024-10-07</a:t>
            </a:fld>
            <a:endParaRPr lang="en-GB"/>
          </a:p>
        </p:txBody>
      </p:sp>
      <p:sp>
        <p:nvSpPr>
          <p:cNvPr id="8" name="Footer Placeholder 7">
            <a:extLst>
              <a:ext uri="{FF2B5EF4-FFF2-40B4-BE49-F238E27FC236}">
                <a16:creationId xmlns:a16="http://schemas.microsoft.com/office/drawing/2014/main"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10" name="Title 1">
            <a:extLst>
              <a:ext uri="{FF2B5EF4-FFF2-40B4-BE49-F238E27FC236}">
                <a16:creationId xmlns:a16="http://schemas.microsoft.com/office/drawing/2014/main" id="{DDB35753-45F7-4205-8B26-196B0355869B}"/>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Click to edit Master title style</a:t>
            </a:r>
            <a:endParaRPr lang="en-GB"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7621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257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BE28C-D55D-458D-A65A-6A7DEF3D6060}"/>
              </a:ext>
            </a:extLst>
          </p:cNvPr>
          <p:cNvSpPr>
            <a:spLocks noGrp="1"/>
          </p:cNvSpPr>
          <p:nvPr>
            <p:ph type="dt" sz="half" idx="10"/>
          </p:nvPr>
        </p:nvSpPr>
        <p:spPr/>
        <p:txBody>
          <a:bodyPr/>
          <a:lstStyle/>
          <a:p>
            <a:fld id="{D2500521-38F5-47E8-A68C-45F41C6028C1}" type="datetimeFigureOut">
              <a:rPr lang="en-GB" smtClean="0"/>
              <a:t>2024-10-07</a:t>
            </a:fld>
            <a:endParaRPr lang="en-GB"/>
          </a:p>
        </p:txBody>
      </p:sp>
      <p:sp>
        <p:nvSpPr>
          <p:cNvPr id="3" name="Footer Placeholder 2">
            <a:extLst>
              <a:ext uri="{FF2B5EF4-FFF2-40B4-BE49-F238E27FC236}">
                <a16:creationId xmlns:a16="http://schemas.microsoft.com/office/drawing/2014/main" id="{325F28E1-7A4D-47A1-B72D-4744884C38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3157178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122363"/>
            <a:ext cx="9144000" cy="2387600"/>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60759FE-B453-423D-8A3E-DBE4C176F25D}"/>
              </a:ext>
            </a:extLst>
          </p:cNvPr>
          <p:cNvSpPr>
            <a:spLocks noGrp="1"/>
          </p:cNvSpPr>
          <p:nvPr>
            <p:ph type="dt" sz="half" idx="10"/>
          </p:nvPr>
        </p:nvSpPr>
        <p:spPr/>
        <p:txBody>
          <a:bodyPr/>
          <a:lstStyle/>
          <a:p>
            <a:fld id="{D2500521-38F5-47E8-A68C-45F41C6028C1}" type="datetimeFigureOut">
              <a:rPr lang="en-GB" smtClean="0"/>
              <a:t>2024-10-07</a:t>
            </a:fld>
            <a:endParaRPr lang="en-GB"/>
          </a:p>
        </p:txBody>
      </p:sp>
      <p:sp>
        <p:nvSpPr>
          <p:cNvPr id="5" name="Footer Placeholder 4">
            <a:extLst>
              <a:ext uri="{FF2B5EF4-FFF2-40B4-BE49-F238E27FC236}">
                <a16:creationId xmlns:a16="http://schemas.microsoft.com/office/drawing/2014/main"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388354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EB9B2-A5AD-426B-A36E-14CA2DFACF63}"/>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7D1B8BB-2B32-4C3B-AE7E-001194DFDD96}"/>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BC4D69A-33C5-486D-BF72-5D6613E0B49A}"/>
              </a:ext>
            </a:extLst>
          </p:cNvPr>
          <p:cNvSpPr>
            <a:spLocks noGrp="1"/>
          </p:cNvSpPr>
          <p:nvPr>
            <p:ph type="dt" sz="half" idx="10"/>
          </p:nvPr>
        </p:nvSpPr>
        <p:spPr/>
        <p:txBody>
          <a:bodyPr/>
          <a:lstStyle/>
          <a:p>
            <a:fld id="{D2500521-38F5-47E8-A68C-45F41C6028C1}" type="datetimeFigureOut">
              <a:rPr lang="en-GB" smtClean="0"/>
              <a:t>2024-10-07</a:t>
            </a:fld>
            <a:endParaRPr lang="en-GB"/>
          </a:p>
        </p:txBody>
      </p:sp>
      <p:sp>
        <p:nvSpPr>
          <p:cNvPr id="5" name="Footer Placeholder 4">
            <a:extLst>
              <a:ext uri="{FF2B5EF4-FFF2-40B4-BE49-F238E27FC236}">
                <a16:creationId xmlns:a16="http://schemas.microsoft.com/office/drawing/2014/main"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97155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0A1CEB-4E9D-40A0-9676-277BC606AC30}"/>
              </a:ext>
            </a:extLst>
          </p:cNvPr>
          <p:cNvSpPr>
            <a:spLocks noGrp="1"/>
          </p:cNvSpPr>
          <p:nvPr>
            <p:ph type="dt" sz="half" idx="10"/>
          </p:nvPr>
        </p:nvSpPr>
        <p:spPr/>
        <p:txBody>
          <a:bodyPr/>
          <a:lstStyle/>
          <a:p>
            <a:fld id="{D2500521-38F5-47E8-A68C-45F41C6028C1}" type="datetimeFigureOut">
              <a:rPr lang="en-GB" smtClean="0"/>
              <a:t>2024-10-07</a:t>
            </a:fld>
            <a:endParaRPr lang="en-GB"/>
          </a:p>
        </p:txBody>
      </p:sp>
      <p:sp>
        <p:nvSpPr>
          <p:cNvPr id="5" name="Footer Placeholder 4">
            <a:extLst>
              <a:ext uri="{FF2B5EF4-FFF2-40B4-BE49-F238E27FC236}">
                <a16:creationId xmlns:a16="http://schemas.microsoft.com/office/drawing/2014/main"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217816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8ABD7-C77C-46B5-8E32-90A2168AADE7}"/>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4BD5D8C-512C-42CB-AF28-79A4CF2D6E3C}"/>
              </a:ext>
            </a:extLst>
          </p:cNvPr>
          <p:cNvSpPr>
            <a:spLocks noGrp="1"/>
          </p:cNvSpPr>
          <p:nvPr>
            <p:ph type="dt" sz="half" idx="10"/>
          </p:nvPr>
        </p:nvSpPr>
        <p:spPr/>
        <p:txBody>
          <a:bodyPr/>
          <a:lstStyle/>
          <a:p>
            <a:fld id="{D2500521-38F5-47E8-A68C-45F41C6028C1}" type="datetimeFigureOut">
              <a:rPr lang="en-GB" smtClean="0"/>
              <a:t>2024-10-07</a:t>
            </a:fld>
            <a:endParaRPr lang="en-GB"/>
          </a:p>
        </p:txBody>
      </p:sp>
      <p:sp>
        <p:nvSpPr>
          <p:cNvPr id="6" name="Footer Placeholder 5">
            <a:extLst>
              <a:ext uri="{FF2B5EF4-FFF2-40B4-BE49-F238E27FC236}">
                <a16:creationId xmlns:a16="http://schemas.microsoft.com/office/drawing/2014/main"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1432917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B32F5-3031-47F0-9B45-6741134A9B56}"/>
              </a:ext>
            </a:extLst>
          </p:cNvPr>
          <p:cNvSpPr>
            <a:spLocks noGrp="1"/>
          </p:cNvSpPr>
          <p:nvPr>
            <p:ph type="title"/>
          </p:nvPr>
        </p:nvSpPr>
        <p:spPr>
          <a:xfrm>
            <a:off x="839788" y="365125"/>
            <a:ext cx="10515600" cy="1325563"/>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B5357067-4C60-4A3C-8D0C-E6ECBBF6A0D4}"/>
              </a:ext>
            </a:extLst>
          </p:cNvPr>
          <p:cNvSpPr>
            <a:spLocks noGrp="1"/>
          </p:cNvSpPr>
          <p:nvPr>
            <p:ph type="dt" sz="half" idx="10"/>
          </p:nvPr>
        </p:nvSpPr>
        <p:spPr/>
        <p:txBody>
          <a:bodyPr/>
          <a:lstStyle/>
          <a:p>
            <a:fld id="{D2500521-38F5-47E8-A68C-45F41C6028C1}" type="datetimeFigureOut">
              <a:rPr lang="en-GB" smtClean="0"/>
              <a:t>2024-10-07</a:t>
            </a:fld>
            <a:endParaRPr lang="en-GB"/>
          </a:p>
        </p:txBody>
      </p:sp>
      <p:sp>
        <p:nvSpPr>
          <p:cNvPr id="8" name="Footer Placeholder 7">
            <a:extLst>
              <a:ext uri="{FF2B5EF4-FFF2-40B4-BE49-F238E27FC236}">
                <a16:creationId xmlns:a16="http://schemas.microsoft.com/office/drawing/2014/main"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097883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698E3-73A1-47DF-BE6D-AC36FE94C235}"/>
              </a:ext>
            </a:extLst>
          </p:cNvPr>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4D3C976-B07D-4478-AA37-DEF2D410F255}"/>
              </a:ext>
            </a:extLst>
          </p:cNvPr>
          <p:cNvSpPr>
            <a:spLocks noGrp="1"/>
          </p:cNvSpPr>
          <p:nvPr>
            <p:ph type="dt" sz="half" idx="10"/>
          </p:nvPr>
        </p:nvSpPr>
        <p:spPr/>
        <p:txBody>
          <a:bodyPr/>
          <a:lstStyle/>
          <a:p>
            <a:fld id="{D2500521-38F5-47E8-A68C-45F41C6028C1}" type="datetimeFigureOut">
              <a:rPr lang="en-GB" smtClean="0"/>
              <a:t>2024-10-07</a:t>
            </a:fld>
            <a:endParaRPr lang="en-GB"/>
          </a:p>
        </p:txBody>
      </p:sp>
      <p:sp>
        <p:nvSpPr>
          <p:cNvPr id="4" name="Footer Placeholder 3">
            <a:extLst>
              <a:ext uri="{FF2B5EF4-FFF2-40B4-BE49-F238E27FC236}">
                <a16:creationId xmlns:a16="http://schemas.microsoft.com/office/drawing/2014/main" id="{ADF66520-0B13-46B6-A3D1-2B712CB1F8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BB3A0B-6EDF-463C-8982-24B539CA8E23}"/>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564904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BE28C-D55D-458D-A65A-6A7DEF3D6060}"/>
              </a:ext>
            </a:extLst>
          </p:cNvPr>
          <p:cNvSpPr>
            <a:spLocks noGrp="1"/>
          </p:cNvSpPr>
          <p:nvPr>
            <p:ph type="dt" sz="half" idx="10"/>
          </p:nvPr>
        </p:nvSpPr>
        <p:spPr/>
        <p:txBody>
          <a:bodyPr/>
          <a:lstStyle/>
          <a:p>
            <a:fld id="{D2500521-38F5-47E8-A68C-45F41C6028C1}" type="datetimeFigureOut">
              <a:rPr lang="en-GB" smtClean="0"/>
              <a:t>2024-10-07</a:t>
            </a:fld>
            <a:endParaRPr lang="en-GB"/>
          </a:p>
        </p:txBody>
      </p:sp>
      <p:sp>
        <p:nvSpPr>
          <p:cNvPr id="3" name="Footer Placeholder 2">
            <a:extLst>
              <a:ext uri="{FF2B5EF4-FFF2-40B4-BE49-F238E27FC236}">
                <a16:creationId xmlns:a16="http://schemas.microsoft.com/office/drawing/2014/main" id="{325F28E1-7A4D-47A1-B72D-4744884C38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05486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42612479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3.jpeg"/><Relationship Id="rId4" Type="http://schemas.openxmlformats.org/officeDocument/2006/relationships/slideLayout" Target="../slideLayouts/slideLayout12.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2024-10-07</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80761259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2024-10-07</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9"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384131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2024-10-07</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10"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653792511"/>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75" r:id="rId4"/>
    <p:sldLayoutId id="2147483676" r:id="rId5"/>
    <p:sldLayoutId id="2147483677" r:id="rId6"/>
    <p:sldLayoutId id="2147483678" r:id="rId7"/>
    <p:sldLayoutId id="214748367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5.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3" Type="http://schemas.openxmlformats.org/officeDocument/2006/relationships/image" Target="../media/image33.jpg"/><Relationship Id="rId7" Type="http://schemas.openxmlformats.org/officeDocument/2006/relationships/image" Target="../media/image37.svg"/><Relationship Id="rId12"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5" Type="http://schemas.openxmlformats.org/officeDocument/2006/relationships/image" Target="../media/image4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 Id="rId1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mailto:chenzw01@cnnp.com.c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package" Target="../embeddings/Microsoft_Visio_Drawing.vsdx"/><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5.xml"/><Relationship Id="rId6" Type="http://schemas.openxmlformats.org/officeDocument/2006/relationships/image" Target="../media/image27.jpeg"/><Relationship Id="rId5" Type="http://schemas.openxmlformats.org/officeDocument/2006/relationships/image" Target="../media/image26.jp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141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3">
            <a:extLst>
              <a:ext uri="{FF2B5EF4-FFF2-40B4-BE49-F238E27FC236}">
                <a16:creationId xmlns:a16="http://schemas.microsoft.com/office/drawing/2014/main" id="{1B23B82F-D3AC-4A56-BA02-5799E57B26AE}"/>
              </a:ext>
            </a:extLst>
          </p:cNvPr>
          <p:cNvSpPr txBox="1"/>
          <p:nvPr/>
        </p:nvSpPr>
        <p:spPr>
          <a:xfrm>
            <a:off x="0" y="6581001"/>
            <a:ext cx="12191999" cy="276999"/>
          </a:xfrm>
          <a:prstGeom prst="rect">
            <a:avLst/>
          </a:prstGeom>
          <a:noFill/>
        </p:spPr>
        <p:txBody>
          <a:bodyPr wrap="square">
            <a:spAutoFit/>
          </a:bodyPr>
          <a:lstStyle/>
          <a:p>
            <a:r>
              <a:rPr lang="en-GB" sz="1200" dirty="0">
                <a:solidFill>
                  <a:schemeClr val="accent1"/>
                </a:solidFill>
                <a:latin typeface="Arial" panose="020B0604020202020204" pitchFamily="34" charset="0"/>
                <a:cs typeface="Arial" panose="020B0604020202020204" pitchFamily="34" charset="0"/>
              </a:rPr>
              <a:t>International Conference on </a:t>
            </a:r>
            <a:r>
              <a:rPr lang="en-GB" sz="1200" dirty="0">
                <a:solidFill>
                  <a:schemeClr val="accent4">
                    <a:lumMod val="75000"/>
                  </a:schemeClr>
                </a:solidFill>
                <a:latin typeface="Arial" panose="020B0604020202020204" pitchFamily="34" charset="0"/>
                <a:cs typeface="Arial" panose="020B0604020202020204" pitchFamily="34" charset="0"/>
              </a:rPr>
              <a:t>small modular reactors </a:t>
            </a:r>
            <a:r>
              <a:rPr lang="en-GB" sz="1200" dirty="0">
                <a:solidFill>
                  <a:schemeClr val="accent4">
                    <a:lumMod val="50000"/>
                  </a:schemeClr>
                </a:solidFill>
                <a:latin typeface="Arial" panose="020B0604020202020204" pitchFamily="34" charset="0"/>
                <a:cs typeface="Arial" panose="020B0604020202020204" pitchFamily="34" charset="0"/>
              </a:rPr>
              <a:t>and their applications      </a:t>
            </a:r>
            <a:r>
              <a:rPr lang="en-GB" sz="1200" dirty="0">
                <a:solidFill>
                  <a:schemeClr val="accent1"/>
                </a:solidFill>
                <a:latin typeface="Arial" panose="020B0604020202020204" pitchFamily="34" charset="0"/>
                <a:cs typeface="Arial" panose="020B0604020202020204" pitchFamily="34" charset="0"/>
              </a:rPr>
              <a:t>21-25 October 2024, Vienna, Austria      </a:t>
            </a:r>
            <a:r>
              <a:rPr lang="en-US" altLang="zh-CN" sz="1200" dirty="0">
                <a:solidFill>
                  <a:srgbClr val="FFC000"/>
                </a:solidFill>
                <a:latin typeface="Arial" panose="020B0604020202020204" pitchFamily="34" charset="0"/>
                <a:cs typeface="Arial" panose="020B0604020202020204" pitchFamily="34" charset="0"/>
              </a:rPr>
              <a:t>Paper No.</a:t>
            </a:r>
            <a:r>
              <a:rPr lang="en-US" altLang="zh-CN" sz="1200" dirty="0">
                <a:solidFill>
                  <a:schemeClr val="accent2"/>
                </a:solidFill>
                <a:latin typeface="Arial" panose="020B0604020202020204" pitchFamily="34" charset="0"/>
                <a:cs typeface="Arial" panose="020B0604020202020204" pitchFamily="34" charset="0"/>
              </a:rPr>
              <a:t>158                                                            </a:t>
            </a:r>
            <a:fld id="{58F1A166-CD65-431D-A46D-0FEA95785382}" type="slidenum">
              <a:rPr lang="en-US" altLang="zh-CN" sz="1200" smtClean="0">
                <a:latin typeface="Arial" panose="020B0604020202020204" pitchFamily="34" charset="0"/>
                <a:cs typeface="Arial" panose="020B0604020202020204" pitchFamily="34" charset="0"/>
              </a:rPr>
              <a:t>10</a:t>
            </a:fld>
            <a:endParaRPr lang="en-GB" altLang="zh-CN" sz="1200" dirty="0">
              <a:latin typeface="Arial" panose="020B0604020202020204" pitchFamily="34" charset="0"/>
              <a:cs typeface="Arial" panose="020B0604020202020204" pitchFamily="34" charset="0"/>
            </a:endParaRPr>
          </a:p>
        </p:txBody>
      </p:sp>
      <p:sp>
        <p:nvSpPr>
          <p:cNvPr id="100" name="Title 1">
            <a:extLst>
              <a:ext uri="{FF2B5EF4-FFF2-40B4-BE49-F238E27FC236}">
                <a16:creationId xmlns:a16="http://schemas.microsoft.com/office/drawing/2014/main" id="{83DB02C3-306A-42C8-9A3A-F7CA0960709C}"/>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zh-CN" b="1" dirty="0">
                <a:solidFill>
                  <a:schemeClr val="bg1"/>
                </a:solidFill>
                <a:latin typeface="Arial" panose="020B0604020202020204" pitchFamily="34" charset="0"/>
                <a:cs typeface="Arial" panose="020B0604020202020204" pitchFamily="34" charset="0"/>
              </a:rPr>
              <a:t>3. SOLUTION</a:t>
            </a:r>
            <a:endParaRPr lang="en-GB" b="1" dirty="0">
              <a:solidFill>
                <a:schemeClr val="bg1"/>
              </a:solidFill>
              <a:latin typeface="Arial" panose="020B0604020202020204" pitchFamily="34" charset="0"/>
              <a:cs typeface="Arial" panose="020B0604020202020204" pitchFamily="34" charset="0"/>
            </a:endParaRPr>
          </a:p>
        </p:txBody>
      </p:sp>
      <p:sp>
        <p:nvSpPr>
          <p:cNvPr id="101" name="文本框 100">
            <a:extLst>
              <a:ext uri="{FF2B5EF4-FFF2-40B4-BE49-F238E27FC236}">
                <a16:creationId xmlns:a16="http://schemas.microsoft.com/office/drawing/2014/main" id="{88373190-CE29-4354-9E76-CAB138D3DD96}"/>
              </a:ext>
            </a:extLst>
          </p:cNvPr>
          <p:cNvSpPr txBox="1"/>
          <p:nvPr/>
        </p:nvSpPr>
        <p:spPr>
          <a:xfrm>
            <a:off x="0" y="1189198"/>
            <a:ext cx="12191999" cy="701731"/>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4400" b="1">
                <a:solidFill>
                  <a:schemeClr val="bg1"/>
                </a:solidFill>
                <a:latin typeface="Arial" panose="020B0604020202020204" pitchFamily="34" charset="0"/>
                <a:ea typeface="+mj-ea"/>
                <a:cs typeface="Arial" panose="020B0604020202020204" pitchFamily="34" charset="0"/>
              </a:defRPr>
            </a:lvl1pPr>
          </a:lstStyle>
          <a:p>
            <a:pPr marL="504000"/>
            <a:r>
              <a:rPr lang="en-US" altLang="zh-CN" sz="2800" dirty="0">
                <a:solidFill>
                  <a:schemeClr val="tx2"/>
                </a:solidFill>
                <a:effectLst>
                  <a:outerShdw blurRad="38100" dist="38100" dir="2700000" algn="tl">
                    <a:srgbClr val="000000">
                      <a:alpha val="43137"/>
                    </a:srgbClr>
                  </a:outerShdw>
                </a:effectLst>
              </a:rPr>
              <a:t>3.3 </a:t>
            </a:r>
            <a:r>
              <a:rPr lang="en-GB" altLang="zh-CN" sz="2800" dirty="0">
                <a:solidFill>
                  <a:schemeClr val="tx2"/>
                </a:solidFill>
                <a:effectLst>
                  <a:outerShdw blurRad="38100" dist="38100" dir="2700000" algn="tl">
                    <a:srgbClr val="000000">
                      <a:alpha val="43137"/>
                    </a:srgbClr>
                  </a:outerShdw>
                </a:effectLst>
              </a:rPr>
              <a:t>Scene</a:t>
            </a:r>
            <a:endParaRPr lang="zh-CN" altLang="en-US" sz="2800" dirty="0">
              <a:solidFill>
                <a:schemeClr val="tx2"/>
              </a:solidFill>
              <a:effectLst>
                <a:outerShdw blurRad="38100" dist="38100" dir="2700000" algn="tl">
                  <a:srgbClr val="000000">
                    <a:alpha val="43137"/>
                  </a:srgbClr>
                </a:outerShdw>
              </a:effectLst>
            </a:endParaRPr>
          </a:p>
        </p:txBody>
      </p:sp>
      <p:sp>
        <p:nvSpPr>
          <p:cNvPr id="102" name="文本框 101">
            <a:extLst>
              <a:ext uri="{FF2B5EF4-FFF2-40B4-BE49-F238E27FC236}">
                <a16:creationId xmlns:a16="http://schemas.microsoft.com/office/drawing/2014/main" id="{DB55512D-73D9-4F00-95E3-50BD362B63E2}"/>
              </a:ext>
            </a:extLst>
          </p:cNvPr>
          <p:cNvSpPr txBox="1"/>
          <p:nvPr/>
        </p:nvSpPr>
        <p:spPr>
          <a:xfrm>
            <a:off x="0" y="1732530"/>
            <a:ext cx="12191999" cy="701731"/>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4400" b="1">
                <a:solidFill>
                  <a:schemeClr val="bg1"/>
                </a:solidFill>
                <a:latin typeface="Arial" panose="020B0604020202020204" pitchFamily="34" charset="0"/>
                <a:ea typeface="+mj-ea"/>
                <a:cs typeface="Arial" panose="020B0604020202020204" pitchFamily="34" charset="0"/>
              </a:defRPr>
            </a:lvl1pPr>
          </a:lstStyle>
          <a:p>
            <a:pPr marL="504000"/>
            <a:r>
              <a:rPr lang="en-US" altLang="zh-CN" sz="2400" b="0" i="1" dirty="0">
                <a:solidFill>
                  <a:schemeClr val="accent1"/>
                </a:solidFill>
              </a:rPr>
              <a:t>3.3.2 Operation digital scenario</a:t>
            </a:r>
            <a:endParaRPr lang="zh-CN" altLang="en-US" sz="2400" b="0" i="1" dirty="0">
              <a:solidFill>
                <a:schemeClr val="accent1"/>
              </a:solidFill>
            </a:endParaRPr>
          </a:p>
        </p:txBody>
      </p:sp>
      <p:sp>
        <p:nvSpPr>
          <p:cNvPr id="16" name="矩形: 圆角 15">
            <a:extLst>
              <a:ext uri="{FF2B5EF4-FFF2-40B4-BE49-F238E27FC236}">
                <a16:creationId xmlns:a16="http://schemas.microsoft.com/office/drawing/2014/main" id="{7C190468-1AAD-4AED-BAF0-B9E092084FDB}"/>
              </a:ext>
            </a:extLst>
          </p:cNvPr>
          <p:cNvSpPr/>
          <p:nvPr/>
        </p:nvSpPr>
        <p:spPr>
          <a:xfrm>
            <a:off x="1068804" y="2434261"/>
            <a:ext cx="2251912" cy="41093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Data base</a:t>
            </a:r>
            <a:endParaRPr lang="en-US" b="1" dirty="0">
              <a:latin typeface="Arial" panose="020B0604020202020204" pitchFamily="34" charset="0"/>
              <a:ea typeface="微软雅黑" panose="020B0503020204020204" pitchFamily="34" charset="-122"/>
              <a:cs typeface="Arial" panose="020B0604020202020204" pitchFamily="34" charset="0"/>
            </a:endParaRPr>
          </a:p>
        </p:txBody>
      </p:sp>
      <p:sp>
        <p:nvSpPr>
          <p:cNvPr id="17" name="矩形: 圆角 16">
            <a:extLst>
              <a:ext uri="{FF2B5EF4-FFF2-40B4-BE49-F238E27FC236}">
                <a16:creationId xmlns:a16="http://schemas.microsoft.com/office/drawing/2014/main" id="{F5450CD0-927A-48F7-94CF-993E1155EA72}"/>
              </a:ext>
            </a:extLst>
          </p:cNvPr>
          <p:cNvSpPr/>
          <p:nvPr/>
        </p:nvSpPr>
        <p:spPr>
          <a:xfrm>
            <a:off x="3898232" y="2434261"/>
            <a:ext cx="7700762" cy="41093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Intelligent operation platform</a:t>
            </a:r>
            <a:endParaRPr lang="en-US" b="1" dirty="0">
              <a:latin typeface="Arial" panose="020B0604020202020204" pitchFamily="34" charset="0"/>
              <a:ea typeface="微软雅黑" panose="020B0503020204020204" pitchFamily="34" charset="-122"/>
              <a:cs typeface="Arial" panose="020B0604020202020204" pitchFamily="34" charset="0"/>
            </a:endParaRPr>
          </a:p>
        </p:txBody>
      </p:sp>
      <p:pic>
        <p:nvPicPr>
          <p:cNvPr id="18" name="Picture 2" descr="36氪首发 | 「科杰科技」完成亿元融资，致力于自主可控的大数据底座-36氪">
            <a:extLst>
              <a:ext uri="{FF2B5EF4-FFF2-40B4-BE49-F238E27FC236}">
                <a16:creationId xmlns:a16="http://schemas.microsoft.com/office/drawing/2014/main" id="{7A40A95F-B994-43DB-AC49-856D6ABBAD3C}"/>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93006" y="3750105"/>
            <a:ext cx="3016468" cy="1650138"/>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18">
            <a:extLst>
              <a:ext uri="{FF2B5EF4-FFF2-40B4-BE49-F238E27FC236}">
                <a16:creationId xmlns:a16="http://schemas.microsoft.com/office/drawing/2014/main" id="{31B1AAB0-2ADB-445B-9CC7-A2D23875171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60510" y="3206527"/>
            <a:ext cx="3787943" cy="1324287"/>
          </a:xfrm>
          <a:prstGeom prst="rect">
            <a:avLst/>
          </a:prstGeom>
        </p:spPr>
      </p:pic>
      <p:grpSp>
        <p:nvGrpSpPr>
          <p:cNvPr id="20" name="组合 19">
            <a:extLst>
              <a:ext uri="{FF2B5EF4-FFF2-40B4-BE49-F238E27FC236}">
                <a16:creationId xmlns:a16="http://schemas.microsoft.com/office/drawing/2014/main" id="{B0BB7CFC-A17A-4B75-80CB-E24213845429}"/>
              </a:ext>
            </a:extLst>
          </p:cNvPr>
          <p:cNvGrpSpPr/>
          <p:nvPr/>
        </p:nvGrpSpPr>
        <p:grpSpPr>
          <a:xfrm>
            <a:off x="4217203" y="3066980"/>
            <a:ext cx="2539197" cy="3273663"/>
            <a:chOff x="4162927" y="1913019"/>
            <a:chExt cx="2539197" cy="4439656"/>
          </a:xfrm>
        </p:grpSpPr>
        <p:pic>
          <p:nvPicPr>
            <p:cNvPr id="21" name="Picture 4" descr="图片">
              <a:extLst>
                <a:ext uri="{FF2B5EF4-FFF2-40B4-BE49-F238E27FC236}">
                  <a16:creationId xmlns:a16="http://schemas.microsoft.com/office/drawing/2014/main" id="{90FBE6E9-74E3-4C00-9FF4-DD66C73D3FBF}"/>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875315" y="2281165"/>
              <a:ext cx="1099794" cy="1034718"/>
            </a:xfrm>
            <a:prstGeom prst="rect">
              <a:avLst/>
            </a:prstGeom>
            <a:noFill/>
            <a:extLst>
              <a:ext uri="{909E8E84-426E-40DD-AFC4-6F175D3DCCD1}">
                <a14:hiddenFill xmlns:a14="http://schemas.microsoft.com/office/drawing/2010/main">
                  <a:solidFill>
                    <a:srgbClr val="FFFFFF"/>
                  </a:solidFill>
                </a14:hiddenFill>
              </a:ext>
            </a:extLst>
          </p:spPr>
        </p:pic>
        <p:pic>
          <p:nvPicPr>
            <p:cNvPr id="22" name="图片 21">
              <a:extLst>
                <a:ext uri="{FF2B5EF4-FFF2-40B4-BE49-F238E27FC236}">
                  <a16:creationId xmlns:a16="http://schemas.microsoft.com/office/drawing/2014/main" id="{0175FF53-FED6-4A83-BD74-D033EA2E6C63}"/>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43704" y="4989659"/>
              <a:ext cx="1363016" cy="1363016"/>
            </a:xfrm>
            <a:prstGeom prst="rect">
              <a:avLst/>
            </a:prstGeom>
          </p:spPr>
        </p:pic>
        <p:sp>
          <p:nvSpPr>
            <p:cNvPr id="23" name="文本框 22">
              <a:extLst>
                <a:ext uri="{FF2B5EF4-FFF2-40B4-BE49-F238E27FC236}">
                  <a16:creationId xmlns:a16="http://schemas.microsoft.com/office/drawing/2014/main" id="{0AEC4DEB-B634-4B95-A90C-84BBB826F5E3}"/>
                </a:ext>
              </a:extLst>
            </p:cNvPr>
            <p:cNvSpPr txBox="1"/>
            <p:nvPr/>
          </p:nvSpPr>
          <p:spPr>
            <a:xfrm>
              <a:off x="4162927" y="1913019"/>
              <a:ext cx="2539197" cy="459138"/>
            </a:xfrm>
            <a:prstGeom prst="rect">
              <a:avLst/>
            </a:prstGeom>
            <a:no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big data</a:t>
              </a:r>
              <a:endParaRPr lang="en-US" sz="1600" b="1" dirty="0">
                <a:latin typeface="Arial" panose="020B0604020202020204" pitchFamily="34" charset="0"/>
                <a:cs typeface="Arial" panose="020B0604020202020204" pitchFamily="34" charset="0"/>
              </a:endParaRPr>
            </a:p>
          </p:txBody>
        </p:sp>
        <p:sp>
          <p:nvSpPr>
            <p:cNvPr id="24" name="文本框 23">
              <a:extLst>
                <a:ext uri="{FF2B5EF4-FFF2-40B4-BE49-F238E27FC236}">
                  <a16:creationId xmlns:a16="http://schemas.microsoft.com/office/drawing/2014/main" id="{973FD5C0-7D5C-4D73-99DD-AA3A084FFCF9}"/>
                </a:ext>
              </a:extLst>
            </p:cNvPr>
            <p:cNvSpPr txBox="1"/>
            <p:nvPr/>
          </p:nvSpPr>
          <p:spPr>
            <a:xfrm>
              <a:off x="4162927" y="3393600"/>
              <a:ext cx="2502568" cy="459138"/>
            </a:xfrm>
            <a:prstGeom prst="rect">
              <a:avLst/>
            </a:prstGeom>
            <a:no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modelling by mechanism</a:t>
              </a:r>
              <a:endParaRPr lang="en-US" sz="1600" b="1" dirty="0">
                <a:latin typeface="Arial" panose="020B0604020202020204" pitchFamily="34" charset="0"/>
                <a:cs typeface="Arial" panose="020B0604020202020204" pitchFamily="34" charset="0"/>
              </a:endParaRPr>
            </a:p>
          </p:txBody>
        </p:sp>
        <p:sp>
          <p:nvSpPr>
            <p:cNvPr id="25" name="文本框 24">
              <a:extLst>
                <a:ext uri="{FF2B5EF4-FFF2-40B4-BE49-F238E27FC236}">
                  <a16:creationId xmlns:a16="http://schemas.microsoft.com/office/drawing/2014/main" id="{2E321EAB-A56F-445C-81AF-EA98A36FAB3D}"/>
                </a:ext>
              </a:extLst>
            </p:cNvPr>
            <p:cNvSpPr txBox="1"/>
            <p:nvPr/>
          </p:nvSpPr>
          <p:spPr>
            <a:xfrm>
              <a:off x="4162927" y="4729799"/>
              <a:ext cx="2502568" cy="459138"/>
            </a:xfrm>
            <a:prstGeom prst="rect">
              <a:avLst/>
            </a:prstGeom>
            <a:no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Machine vision algorithm</a:t>
              </a:r>
              <a:endParaRPr lang="en-US" sz="1600" b="1" dirty="0">
                <a:latin typeface="Arial" panose="020B0604020202020204" pitchFamily="34" charset="0"/>
                <a:cs typeface="Arial" panose="020B0604020202020204" pitchFamily="34" charset="0"/>
              </a:endParaRPr>
            </a:p>
          </p:txBody>
        </p:sp>
      </p:grpSp>
      <p:sp>
        <p:nvSpPr>
          <p:cNvPr id="26" name="文本框 25">
            <a:extLst>
              <a:ext uri="{FF2B5EF4-FFF2-40B4-BE49-F238E27FC236}">
                <a16:creationId xmlns:a16="http://schemas.microsoft.com/office/drawing/2014/main" id="{3845A697-C9E3-4822-B114-863E88E267F4}"/>
              </a:ext>
            </a:extLst>
          </p:cNvPr>
          <p:cNvSpPr txBox="1"/>
          <p:nvPr/>
        </p:nvSpPr>
        <p:spPr>
          <a:xfrm>
            <a:off x="7528294" y="4592916"/>
            <a:ext cx="4333506" cy="1569660"/>
          </a:xfrm>
          <a:prstGeom prst="rect">
            <a:avLst/>
          </a:prstGeom>
          <a:noFill/>
        </p:spPr>
        <p:txBody>
          <a:bodyPr wrap="square" rtlCol="0">
            <a:spAutoFit/>
          </a:bodyPr>
          <a:lstStyle/>
          <a:p>
            <a:pPr marL="285750" indent="-285750">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Intelligent operation-assisted decision-making</a:t>
            </a:r>
          </a:p>
          <a:p>
            <a:pPr marL="285750" indent="-285750">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Intelligent control optimization</a:t>
            </a:r>
          </a:p>
          <a:p>
            <a:pPr marL="285750" indent="-285750">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Intelligent early warning and diagnosis</a:t>
            </a:r>
          </a:p>
          <a:p>
            <a:pPr marL="285750" indent="-285750">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Intelligent procedures, knowledge and experience management</a:t>
            </a:r>
            <a:endParaRPr lang="en-US" sz="1600" b="1" dirty="0">
              <a:latin typeface="Arial" panose="020B0604020202020204" pitchFamily="34" charset="0"/>
              <a:ea typeface="微软雅黑" panose="020B0503020204020204" pitchFamily="34" charset="-122"/>
              <a:cs typeface="Arial" panose="020B0604020202020204" pitchFamily="34" charset="0"/>
            </a:endParaRPr>
          </a:p>
        </p:txBody>
      </p:sp>
      <p:sp>
        <p:nvSpPr>
          <p:cNvPr id="27" name="矩形: 圆角 26">
            <a:extLst>
              <a:ext uri="{FF2B5EF4-FFF2-40B4-BE49-F238E27FC236}">
                <a16:creationId xmlns:a16="http://schemas.microsoft.com/office/drawing/2014/main" id="{30E056DA-9240-4099-8A28-AE241B05F695}"/>
              </a:ext>
            </a:extLst>
          </p:cNvPr>
          <p:cNvSpPr/>
          <p:nvPr/>
        </p:nvSpPr>
        <p:spPr>
          <a:xfrm>
            <a:off x="4217203" y="3022624"/>
            <a:ext cx="2502568" cy="3324618"/>
          </a:xfrm>
          <a:prstGeom prst="roundRect">
            <a:avLst>
              <a:gd name="adj" fmla="val 4167"/>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28" name="矩形: 圆角 27">
            <a:extLst>
              <a:ext uri="{FF2B5EF4-FFF2-40B4-BE49-F238E27FC236}">
                <a16:creationId xmlns:a16="http://schemas.microsoft.com/office/drawing/2014/main" id="{51BA4556-8EDF-460D-B8D1-145324B00240}"/>
              </a:ext>
            </a:extLst>
          </p:cNvPr>
          <p:cNvSpPr/>
          <p:nvPr/>
        </p:nvSpPr>
        <p:spPr>
          <a:xfrm>
            <a:off x="7353968" y="3022624"/>
            <a:ext cx="4245026" cy="3324618"/>
          </a:xfrm>
          <a:prstGeom prst="roundRect">
            <a:avLst>
              <a:gd name="adj" fmla="val 2000"/>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29" name="箭头: 右 28">
            <a:extLst>
              <a:ext uri="{FF2B5EF4-FFF2-40B4-BE49-F238E27FC236}">
                <a16:creationId xmlns:a16="http://schemas.microsoft.com/office/drawing/2014/main" id="{8ED902BC-7519-4AB5-BF86-36F104099837}"/>
              </a:ext>
            </a:extLst>
          </p:cNvPr>
          <p:cNvSpPr/>
          <p:nvPr/>
        </p:nvSpPr>
        <p:spPr>
          <a:xfrm>
            <a:off x="3609474" y="4397740"/>
            <a:ext cx="493295" cy="354868"/>
          </a:xfrm>
          <a:prstGeom prst="righ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30" name="箭头: 右 29">
            <a:extLst>
              <a:ext uri="{FF2B5EF4-FFF2-40B4-BE49-F238E27FC236}">
                <a16:creationId xmlns:a16="http://schemas.microsoft.com/office/drawing/2014/main" id="{FE8BDD61-D157-41C7-A087-81D643FA3B57}"/>
              </a:ext>
            </a:extLst>
          </p:cNvPr>
          <p:cNvSpPr/>
          <p:nvPr/>
        </p:nvSpPr>
        <p:spPr>
          <a:xfrm>
            <a:off x="6864685" y="4397740"/>
            <a:ext cx="493295" cy="354868"/>
          </a:xfrm>
          <a:prstGeom prst="righ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pic>
        <p:nvPicPr>
          <p:cNvPr id="31" name="Picture 2" descr="反应堆图像图片-彩色图像解释核反应堆矢量的阶段素材-高清图片-摄影照片-寻图免费打包下载">
            <a:extLst>
              <a:ext uri="{FF2B5EF4-FFF2-40B4-BE49-F238E27FC236}">
                <a16:creationId xmlns:a16="http://schemas.microsoft.com/office/drawing/2014/main" id="{791ED537-672D-4D44-A8A2-3A3DFE0C4800}"/>
              </a:ext>
            </a:extLst>
          </p:cNvPr>
          <p:cNvPicPr>
            <a:picLocks noChangeAspect="1" noChangeArrowheads="1"/>
          </p:cNvPicPr>
          <p:nvPr/>
        </p:nvPicPr>
        <p:blipFill rotWithShape="1">
          <a:blip r:embed="rId6" cstate="print">
            <a:clrChange>
              <a:clrFrom>
                <a:srgbClr val="FEF7EF"/>
              </a:clrFrom>
              <a:clrTo>
                <a:srgbClr val="FEF7EF">
                  <a:alpha val="0"/>
                </a:srgbClr>
              </a:clrTo>
            </a:clrChange>
            <a:extLst>
              <a:ext uri="{28A0092B-C50C-407E-A947-70E740481C1C}">
                <a14:useLocalDpi xmlns:a14="http://schemas.microsoft.com/office/drawing/2010/main"/>
              </a:ext>
            </a:extLst>
          </a:blip>
          <a:srcRect/>
          <a:stretch/>
        </p:blipFill>
        <p:spPr bwMode="auto">
          <a:xfrm>
            <a:off x="4602212" y="4421880"/>
            <a:ext cx="1735023" cy="685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421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4AA23D38-D385-454C-9CA8-90AA58C8059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5000" y="2742595"/>
            <a:ext cx="6998800" cy="3838406"/>
          </a:xfrm>
          <a:prstGeom prst="rect">
            <a:avLst/>
          </a:prstGeom>
          <a:ln>
            <a:noFill/>
          </a:ln>
          <a:effectLst>
            <a:softEdge rad="112500"/>
          </a:effectLst>
        </p:spPr>
      </p:pic>
      <p:sp>
        <p:nvSpPr>
          <p:cNvPr id="71" name="TextBox 3">
            <a:extLst>
              <a:ext uri="{FF2B5EF4-FFF2-40B4-BE49-F238E27FC236}">
                <a16:creationId xmlns:a16="http://schemas.microsoft.com/office/drawing/2014/main" id="{1B23B82F-D3AC-4A56-BA02-5799E57B26AE}"/>
              </a:ext>
            </a:extLst>
          </p:cNvPr>
          <p:cNvSpPr txBox="1"/>
          <p:nvPr/>
        </p:nvSpPr>
        <p:spPr>
          <a:xfrm>
            <a:off x="0" y="6581001"/>
            <a:ext cx="12191999" cy="276999"/>
          </a:xfrm>
          <a:prstGeom prst="rect">
            <a:avLst/>
          </a:prstGeom>
          <a:noFill/>
        </p:spPr>
        <p:txBody>
          <a:bodyPr wrap="square">
            <a:spAutoFit/>
          </a:bodyPr>
          <a:lstStyle/>
          <a:p>
            <a:r>
              <a:rPr lang="en-GB" sz="1200" dirty="0">
                <a:solidFill>
                  <a:schemeClr val="accent1"/>
                </a:solidFill>
                <a:latin typeface="Arial" panose="020B0604020202020204" pitchFamily="34" charset="0"/>
                <a:cs typeface="Arial" panose="020B0604020202020204" pitchFamily="34" charset="0"/>
              </a:rPr>
              <a:t>International Conference on </a:t>
            </a:r>
            <a:r>
              <a:rPr lang="en-GB" sz="1200" dirty="0">
                <a:solidFill>
                  <a:schemeClr val="accent4">
                    <a:lumMod val="75000"/>
                  </a:schemeClr>
                </a:solidFill>
                <a:latin typeface="Arial" panose="020B0604020202020204" pitchFamily="34" charset="0"/>
                <a:cs typeface="Arial" panose="020B0604020202020204" pitchFamily="34" charset="0"/>
              </a:rPr>
              <a:t>small modular reactors </a:t>
            </a:r>
            <a:r>
              <a:rPr lang="en-GB" sz="1200" dirty="0">
                <a:solidFill>
                  <a:schemeClr val="accent4">
                    <a:lumMod val="50000"/>
                  </a:schemeClr>
                </a:solidFill>
                <a:latin typeface="Arial" panose="020B0604020202020204" pitchFamily="34" charset="0"/>
                <a:cs typeface="Arial" panose="020B0604020202020204" pitchFamily="34" charset="0"/>
              </a:rPr>
              <a:t>and their applications      </a:t>
            </a:r>
            <a:r>
              <a:rPr lang="en-GB" sz="1200" dirty="0">
                <a:solidFill>
                  <a:schemeClr val="accent1"/>
                </a:solidFill>
                <a:latin typeface="Arial" panose="020B0604020202020204" pitchFamily="34" charset="0"/>
                <a:cs typeface="Arial" panose="020B0604020202020204" pitchFamily="34" charset="0"/>
              </a:rPr>
              <a:t>21-25 October 2024, Vienna, Austria      </a:t>
            </a:r>
            <a:r>
              <a:rPr lang="en-US" altLang="zh-CN" sz="1200" dirty="0">
                <a:solidFill>
                  <a:srgbClr val="FFC000"/>
                </a:solidFill>
                <a:latin typeface="Arial" panose="020B0604020202020204" pitchFamily="34" charset="0"/>
                <a:cs typeface="Arial" panose="020B0604020202020204" pitchFamily="34" charset="0"/>
              </a:rPr>
              <a:t>Paper No.</a:t>
            </a:r>
            <a:r>
              <a:rPr lang="en-US" altLang="zh-CN" sz="1200" dirty="0">
                <a:solidFill>
                  <a:schemeClr val="accent2"/>
                </a:solidFill>
                <a:latin typeface="Arial" panose="020B0604020202020204" pitchFamily="34" charset="0"/>
                <a:cs typeface="Arial" panose="020B0604020202020204" pitchFamily="34" charset="0"/>
              </a:rPr>
              <a:t>158                                                            </a:t>
            </a:r>
            <a:fld id="{58F1A166-CD65-431D-A46D-0FEA95785382}" type="slidenum">
              <a:rPr lang="en-US" altLang="zh-CN" sz="1200" smtClean="0">
                <a:latin typeface="Arial" panose="020B0604020202020204" pitchFamily="34" charset="0"/>
                <a:cs typeface="Arial" panose="020B0604020202020204" pitchFamily="34" charset="0"/>
              </a:rPr>
              <a:t>11</a:t>
            </a:fld>
            <a:endParaRPr lang="en-GB" altLang="zh-CN" sz="1200" dirty="0">
              <a:latin typeface="Arial" panose="020B0604020202020204" pitchFamily="34" charset="0"/>
              <a:cs typeface="Arial" panose="020B0604020202020204" pitchFamily="34" charset="0"/>
            </a:endParaRPr>
          </a:p>
        </p:txBody>
      </p:sp>
      <p:sp>
        <p:nvSpPr>
          <p:cNvPr id="100" name="Title 1">
            <a:extLst>
              <a:ext uri="{FF2B5EF4-FFF2-40B4-BE49-F238E27FC236}">
                <a16:creationId xmlns:a16="http://schemas.microsoft.com/office/drawing/2014/main" id="{83DB02C3-306A-42C8-9A3A-F7CA0960709C}"/>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zh-CN" b="1" dirty="0">
                <a:solidFill>
                  <a:schemeClr val="bg1"/>
                </a:solidFill>
                <a:latin typeface="Arial" panose="020B0604020202020204" pitchFamily="34" charset="0"/>
                <a:cs typeface="Arial" panose="020B0604020202020204" pitchFamily="34" charset="0"/>
              </a:rPr>
              <a:t>3. SOLUTION</a:t>
            </a:r>
            <a:endParaRPr lang="en-GB" b="1" dirty="0">
              <a:solidFill>
                <a:schemeClr val="bg1"/>
              </a:solidFill>
              <a:latin typeface="Arial" panose="020B0604020202020204" pitchFamily="34" charset="0"/>
              <a:cs typeface="Arial" panose="020B0604020202020204" pitchFamily="34" charset="0"/>
            </a:endParaRPr>
          </a:p>
        </p:txBody>
      </p:sp>
      <p:sp>
        <p:nvSpPr>
          <p:cNvPr id="101" name="文本框 100">
            <a:extLst>
              <a:ext uri="{FF2B5EF4-FFF2-40B4-BE49-F238E27FC236}">
                <a16:creationId xmlns:a16="http://schemas.microsoft.com/office/drawing/2014/main" id="{88373190-CE29-4354-9E76-CAB138D3DD96}"/>
              </a:ext>
            </a:extLst>
          </p:cNvPr>
          <p:cNvSpPr txBox="1"/>
          <p:nvPr/>
        </p:nvSpPr>
        <p:spPr>
          <a:xfrm>
            <a:off x="0" y="1189198"/>
            <a:ext cx="12191999" cy="701731"/>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4400" b="1">
                <a:solidFill>
                  <a:schemeClr val="bg1"/>
                </a:solidFill>
                <a:latin typeface="Arial" panose="020B0604020202020204" pitchFamily="34" charset="0"/>
                <a:ea typeface="+mj-ea"/>
                <a:cs typeface="Arial" panose="020B0604020202020204" pitchFamily="34" charset="0"/>
              </a:defRPr>
            </a:lvl1pPr>
          </a:lstStyle>
          <a:p>
            <a:pPr marL="504000"/>
            <a:r>
              <a:rPr lang="en-US" altLang="zh-CN" sz="2800" dirty="0">
                <a:solidFill>
                  <a:schemeClr val="tx2"/>
                </a:solidFill>
                <a:effectLst>
                  <a:outerShdw blurRad="38100" dist="38100" dir="2700000" algn="tl">
                    <a:srgbClr val="000000">
                      <a:alpha val="43137"/>
                    </a:srgbClr>
                  </a:outerShdw>
                </a:effectLst>
              </a:rPr>
              <a:t>3.3 </a:t>
            </a:r>
            <a:r>
              <a:rPr lang="en-GB" altLang="zh-CN" sz="2800" dirty="0">
                <a:solidFill>
                  <a:schemeClr val="tx2"/>
                </a:solidFill>
                <a:effectLst>
                  <a:outerShdw blurRad="38100" dist="38100" dir="2700000" algn="tl">
                    <a:srgbClr val="000000">
                      <a:alpha val="43137"/>
                    </a:srgbClr>
                  </a:outerShdw>
                </a:effectLst>
              </a:rPr>
              <a:t>Scene</a:t>
            </a:r>
            <a:endParaRPr lang="zh-CN" altLang="en-US" sz="2800" dirty="0">
              <a:solidFill>
                <a:schemeClr val="tx2"/>
              </a:solidFill>
              <a:effectLst>
                <a:outerShdw blurRad="38100" dist="38100" dir="2700000" algn="tl">
                  <a:srgbClr val="000000">
                    <a:alpha val="43137"/>
                  </a:srgbClr>
                </a:outerShdw>
              </a:effectLst>
            </a:endParaRPr>
          </a:p>
        </p:txBody>
      </p:sp>
      <p:sp>
        <p:nvSpPr>
          <p:cNvPr id="102" name="文本框 101">
            <a:extLst>
              <a:ext uri="{FF2B5EF4-FFF2-40B4-BE49-F238E27FC236}">
                <a16:creationId xmlns:a16="http://schemas.microsoft.com/office/drawing/2014/main" id="{DB55512D-73D9-4F00-95E3-50BD362B63E2}"/>
              </a:ext>
            </a:extLst>
          </p:cNvPr>
          <p:cNvSpPr txBox="1"/>
          <p:nvPr/>
        </p:nvSpPr>
        <p:spPr>
          <a:xfrm>
            <a:off x="0" y="1732530"/>
            <a:ext cx="12191999" cy="701731"/>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4400" b="1">
                <a:solidFill>
                  <a:schemeClr val="bg1"/>
                </a:solidFill>
                <a:latin typeface="Arial" panose="020B0604020202020204" pitchFamily="34" charset="0"/>
                <a:ea typeface="+mj-ea"/>
                <a:cs typeface="Arial" panose="020B0604020202020204" pitchFamily="34" charset="0"/>
              </a:defRPr>
            </a:lvl1pPr>
          </a:lstStyle>
          <a:p>
            <a:pPr marL="504000"/>
            <a:r>
              <a:rPr lang="en-US" altLang="zh-CN" sz="2400" b="0" i="1" dirty="0">
                <a:solidFill>
                  <a:schemeClr val="accent1"/>
                </a:solidFill>
              </a:rPr>
              <a:t>3.3.3 Maintenance digital scenario</a:t>
            </a:r>
            <a:endParaRPr lang="zh-CN" altLang="en-US" sz="2400" b="0" i="1" dirty="0">
              <a:solidFill>
                <a:schemeClr val="accent1"/>
              </a:solidFill>
            </a:endParaRPr>
          </a:p>
        </p:txBody>
      </p:sp>
      <p:grpSp>
        <p:nvGrpSpPr>
          <p:cNvPr id="5" name="组合 4">
            <a:extLst>
              <a:ext uri="{FF2B5EF4-FFF2-40B4-BE49-F238E27FC236}">
                <a16:creationId xmlns:a16="http://schemas.microsoft.com/office/drawing/2014/main" id="{B7CF2F53-54C6-4400-AF09-D0749849FEB7}"/>
              </a:ext>
            </a:extLst>
          </p:cNvPr>
          <p:cNvGrpSpPr/>
          <p:nvPr/>
        </p:nvGrpSpPr>
        <p:grpSpPr>
          <a:xfrm>
            <a:off x="5798908" y="3616247"/>
            <a:ext cx="916967" cy="1139381"/>
            <a:chOff x="1950678" y="2628173"/>
            <a:chExt cx="916967" cy="1139381"/>
          </a:xfrm>
        </p:grpSpPr>
        <p:pic>
          <p:nvPicPr>
            <p:cNvPr id="35" name="图形 34" descr="条形图 纯色填充">
              <a:extLst>
                <a:ext uri="{FF2B5EF4-FFF2-40B4-BE49-F238E27FC236}">
                  <a16:creationId xmlns:a16="http://schemas.microsoft.com/office/drawing/2014/main" id="{394D92E6-8363-4B1C-9961-137537CDB637}"/>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953245" y="2628173"/>
              <a:ext cx="914400" cy="914400"/>
            </a:xfrm>
            <a:prstGeom prst="rect">
              <a:avLst/>
            </a:prstGeom>
          </p:spPr>
        </p:pic>
        <p:sp>
          <p:nvSpPr>
            <p:cNvPr id="36" name="文本框 35">
              <a:extLst>
                <a:ext uri="{FF2B5EF4-FFF2-40B4-BE49-F238E27FC236}">
                  <a16:creationId xmlns:a16="http://schemas.microsoft.com/office/drawing/2014/main" id="{F8A36788-3421-408E-A19C-94120248B2D2}"/>
                </a:ext>
              </a:extLst>
            </p:cNvPr>
            <p:cNvSpPr txBox="1"/>
            <p:nvPr/>
          </p:nvSpPr>
          <p:spPr>
            <a:xfrm>
              <a:off x="1950678" y="3429000"/>
              <a:ext cx="914399" cy="338554"/>
            </a:xfrm>
            <a:prstGeom prst="rect">
              <a:avLst/>
            </a:prstGeom>
            <a:noFill/>
          </p:spPr>
          <p:txBody>
            <a:bodyPr wrap="square" rtlCol="0">
              <a:spAutoFit/>
            </a:bodyPr>
            <a:lstStyle/>
            <a:p>
              <a:r>
                <a:rPr lang="en-US" altLang="zh-CN" sz="1600" dirty="0">
                  <a:solidFill>
                    <a:srgbClr val="C00000"/>
                  </a:solidFill>
                  <a:latin typeface="Arial" panose="020B0604020202020204" pitchFamily="34" charset="0"/>
                  <a:cs typeface="Arial" panose="020B0604020202020204" pitchFamily="34" charset="0"/>
                </a:rPr>
                <a:t>big data</a:t>
              </a:r>
              <a:endParaRPr lang="en-US" sz="1600" dirty="0">
                <a:solidFill>
                  <a:srgbClr val="C00000"/>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 name="组合 5">
            <a:extLst>
              <a:ext uri="{FF2B5EF4-FFF2-40B4-BE49-F238E27FC236}">
                <a16:creationId xmlns:a16="http://schemas.microsoft.com/office/drawing/2014/main" id="{1B9F38F5-09F4-4837-B1F1-5FF17C93F869}"/>
              </a:ext>
            </a:extLst>
          </p:cNvPr>
          <p:cNvGrpSpPr/>
          <p:nvPr/>
        </p:nvGrpSpPr>
        <p:grpSpPr>
          <a:xfrm>
            <a:off x="5378747" y="5046487"/>
            <a:ext cx="2628900" cy="1203393"/>
            <a:chOff x="599622" y="3772161"/>
            <a:chExt cx="2628900" cy="1203393"/>
          </a:xfrm>
        </p:grpSpPr>
        <p:pic>
          <p:nvPicPr>
            <p:cNvPr id="37" name="图形 36" descr="原子 纯色填充">
              <a:extLst>
                <a:ext uri="{FF2B5EF4-FFF2-40B4-BE49-F238E27FC236}">
                  <a16:creationId xmlns:a16="http://schemas.microsoft.com/office/drawing/2014/main" id="{1B44AD8A-F1A0-4DC7-9740-C89DAA2E42BB}"/>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19783" y="3772161"/>
              <a:ext cx="914400" cy="914400"/>
            </a:xfrm>
            <a:prstGeom prst="rect">
              <a:avLst/>
            </a:prstGeom>
          </p:spPr>
        </p:pic>
        <p:sp>
          <p:nvSpPr>
            <p:cNvPr id="38" name="文本框 37">
              <a:extLst>
                <a:ext uri="{FF2B5EF4-FFF2-40B4-BE49-F238E27FC236}">
                  <a16:creationId xmlns:a16="http://schemas.microsoft.com/office/drawing/2014/main" id="{A4371DD7-BA80-4767-9131-D3F11B98AEDD}"/>
                </a:ext>
              </a:extLst>
            </p:cNvPr>
            <p:cNvSpPr txBox="1"/>
            <p:nvPr/>
          </p:nvSpPr>
          <p:spPr>
            <a:xfrm>
              <a:off x="599622" y="4637000"/>
              <a:ext cx="2628900" cy="338554"/>
            </a:xfrm>
            <a:prstGeom prst="rect">
              <a:avLst/>
            </a:prstGeom>
            <a:noFill/>
          </p:spPr>
          <p:txBody>
            <a:bodyPr wrap="square" rtlCol="0">
              <a:spAutoFit/>
            </a:bodyPr>
            <a:lstStyle/>
            <a:p>
              <a:r>
                <a:rPr lang="en-US" altLang="zh-CN" sz="1600" dirty="0">
                  <a:solidFill>
                    <a:schemeClr val="bg1"/>
                  </a:solidFill>
                  <a:latin typeface="Arial" panose="020B0604020202020204" pitchFamily="34" charset="0"/>
                  <a:cs typeface="Arial" panose="020B0604020202020204" pitchFamily="34" charset="0"/>
                </a:rPr>
                <a:t>artificial intelligence</a:t>
              </a:r>
              <a:endParaRPr lang="en-US" sz="16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7" name="组合 6">
            <a:extLst>
              <a:ext uri="{FF2B5EF4-FFF2-40B4-BE49-F238E27FC236}">
                <a16:creationId xmlns:a16="http://schemas.microsoft.com/office/drawing/2014/main" id="{F7D317F1-50D1-43F3-AD9A-FCB40AF8ED3D}"/>
              </a:ext>
            </a:extLst>
          </p:cNvPr>
          <p:cNvGrpSpPr/>
          <p:nvPr/>
        </p:nvGrpSpPr>
        <p:grpSpPr>
          <a:xfrm>
            <a:off x="7690139" y="3598180"/>
            <a:ext cx="2315588" cy="1155102"/>
            <a:chOff x="1478084" y="5136439"/>
            <a:chExt cx="2315588" cy="1155102"/>
          </a:xfrm>
        </p:grpSpPr>
        <p:pic>
          <p:nvPicPr>
            <p:cNvPr id="43" name="图形 42" descr="社交网络 纯色填充">
              <a:extLst>
                <a:ext uri="{FF2B5EF4-FFF2-40B4-BE49-F238E27FC236}">
                  <a16:creationId xmlns:a16="http://schemas.microsoft.com/office/drawing/2014/main" id="{89D7F668-CADA-4E6E-BF6A-90742549C4FB}"/>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953245" y="5136439"/>
              <a:ext cx="914400" cy="914400"/>
            </a:xfrm>
            <a:prstGeom prst="rect">
              <a:avLst/>
            </a:prstGeom>
          </p:spPr>
        </p:pic>
        <p:sp>
          <p:nvSpPr>
            <p:cNvPr id="44" name="文本框 43">
              <a:extLst>
                <a:ext uri="{FF2B5EF4-FFF2-40B4-BE49-F238E27FC236}">
                  <a16:creationId xmlns:a16="http://schemas.microsoft.com/office/drawing/2014/main" id="{5EE20ECB-9DD7-4AD6-B13B-B90687A83CB2}"/>
                </a:ext>
              </a:extLst>
            </p:cNvPr>
            <p:cNvSpPr txBox="1"/>
            <p:nvPr/>
          </p:nvSpPr>
          <p:spPr>
            <a:xfrm>
              <a:off x="1478084" y="5952987"/>
              <a:ext cx="2315588" cy="338554"/>
            </a:xfrm>
            <a:prstGeom prst="rect">
              <a:avLst/>
            </a:prstGeom>
            <a:noFill/>
          </p:spPr>
          <p:txBody>
            <a:bodyPr wrap="square" rtlCol="0">
              <a:spAutoFit/>
            </a:bodyPr>
            <a:lstStyle/>
            <a:p>
              <a:r>
                <a:rPr lang="en-US" altLang="zh-CN" sz="1600" dirty="0">
                  <a:solidFill>
                    <a:srgbClr val="4472C4"/>
                  </a:solidFill>
                  <a:latin typeface="Arial" panose="020B0604020202020204" pitchFamily="34" charset="0"/>
                  <a:ea typeface="微软雅黑" panose="020B0503020204020204" pitchFamily="34" charset="-122"/>
                  <a:cs typeface="Arial" panose="020B0604020202020204" pitchFamily="34" charset="0"/>
                </a:rPr>
                <a:t> Internet of things</a:t>
              </a:r>
              <a:endParaRPr lang="en-US" sz="1600" dirty="0">
                <a:solidFill>
                  <a:srgbClr val="4472C4"/>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1" name="组合 10">
            <a:extLst>
              <a:ext uri="{FF2B5EF4-FFF2-40B4-BE49-F238E27FC236}">
                <a16:creationId xmlns:a16="http://schemas.microsoft.com/office/drawing/2014/main" id="{4B001F56-74FC-4737-ADB7-8C9C21A5137D}"/>
              </a:ext>
            </a:extLst>
          </p:cNvPr>
          <p:cNvGrpSpPr/>
          <p:nvPr/>
        </p:nvGrpSpPr>
        <p:grpSpPr>
          <a:xfrm>
            <a:off x="9640271" y="3663719"/>
            <a:ext cx="2315588" cy="1096774"/>
            <a:chOff x="9799766" y="3663719"/>
            <a:chExt cx="2315588" cy="1096774"/>
          </a:xfrm>
        </p:grpSpPr>
        <p:sp>
          <p:nvSpPr>
            <p:cNvPr id="40" name="文本框 39">
              <a:extLst>
                <a:ext uri="{FF2B5EF4-FFF2-40B4-BE49-F238E27FC236}">
                  <a16:creationId xmlns:a16="http://schemas.microsoft.com/office/drawing/2014/main" id="{DF364679-A2E5-4732-8710-FFDA81C8A317}"/>
                </a:ext>
              </a:extLst>
            </p:cNvPr>
            <p:cNvSpPr txBox="1"/>
            <p:nvPr/>
          </p:nvSpPr>
          <p:spPr>
            <a:xfrm>
              <a:off x="9799766" y="4418064"/>
              <a:ext cx="2315588" cy="342429"/>
            </a:xfrm>
            <a:prstGeom prst="rect">
              <a:avLst/>
            </a:prstGeom>
            <a:noFill/>
          </p:spPr>
          <p:txBody>
            <a:bodyPr wrap="square" rtlCol="0">
              <a:spAutoFit/>
            </a:bodyPr>
            <a:lstStyle/>
            <a:p>
              <a:r>
                <a:rPr lang="en-US" altLang="zh-CN" sz="1600" dirty="0">
                  <a:solidFill>
                    <a:srgbClr val="7030A0"/>
                  </a:solidFill>
                  <a:latin typeface="Arial" panose="020B0604020202020204" pitchFamily="34" charset="0"/>
                  <a:cs typeface="Arial" panose="020B0604020202020204" pitchFamily="34" charset="0"/>
                </a:rPr>
                <a:t>Performance detection</a:t>
              </a:r>
              <a:endParaRPr lang="en-US" sz="1600" dirty="0">
                <a:solidFill>
                  <a:srgbClr val="7030A0"/>
                </a:solidFill>
                <a:latin typeface="Arial" panose="020B0604020202020204" pitchFamily="34" charset="0"/>
                <a:ea typeface="微软雅黑" panose="020B0503020204020204" pitchFamily="34" charset="-122"/>
                <a:cs typeface="Arial" panose="020B0604020202020204" pitchFamily="34" charset="0"/>
              </a:endParaRPr>
            </a:p>
          </p:txBody>
        </p:sp>
        <p:pic>
          <p:nvPicPr>
            <p:cNvPr id="49" name="图形 48" descr="清单 纯色填充">
              <a:extLst>
                <a:ext uri="{FF2B5EF4-FFF2-40B4-BE49-F238E27FC236}">
                  <a16:creationId xmlns:a16="http://schemas.microsoft.com/office/drawing/2014/main" id="{9FF05996-D57C-45B3-9FFE-65DE3D6A42D7}"/>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582910" y="3663719"/>
              <a:ext cx="749300" cy="749300"/>
            </a:xfrm>
            <a:prstGeom prst="rect">
              <a:avLst/>
            </a:prstGeom>
          </p:spPr>
        </p:pic>
      </p:grpSp>
      <p:grpSp>
        <p:nvGrpSpPr>
          <p:cNvPr id="10" name="组合 9">
            <a:extLst>
              <a:ext uri="{FF2B5EF4-FFF2-40B4-BE49-F238E27FC236}">
                <a16:creationId xmlns:a16="http://schemas.microsoft.com/office/drawing/2014/main" id="{16EA8B61-2825-4C87-8DF7-E8E7B08C99A0}"/>
              </a:ext>
            </a:extLst>
          </p:cNvPr>
          <p:cNvGrpSpPr/>
          <p:nvPr/>
        </p:nvGrpSpPr>
        <p:grpSpPr>
          <a:xfrm>
            <a:off x="7686054" y="5128940"/>
            <a:ext cx="2181845" cy="1128152"/>
            <a:chOff x="8563632" y="2692023"/>
            <a:chExt cx="2181845" cy="1128152"/>
          </a:xfrm>
        </p:grpSpPr>
        <p:sp>
          <p:nvSpPr>
            <p:cNvPr id="39" name="文本框 38">
              <a:extLst>
                <a:ext uri="{FF2B5EF4-FFF2-40B4-BE49-F238E27FC236}">
                  <a16:creationId xmlns:a16="http://schemas.microsoft.com/office/drawing/2014/main" id="{E7BB1CF6-71CD-4FD1-873F-2DF1FC3B2BAB}"/>
                </a:ext>
              </a:extLst>
            </p:cNvPr>
            <p:cNvSpPr txBox="1"/>
            <p:nvPr/>
          </p:nvSpPr>
          <p:spPr>
            <a:xfrm>
              <a:off x="8563632" y="3481621"/>
              <a:ext cx="2181845" cy="338554"/>
            </a:xfrm>
            <a:prstGeom prst="rect">
              <a:avLst/>
            </a:prstGeom>
            <a:noFill/>
          </p:spPr>
          <p:txBody>
            <a:bodyPr wrap="square" rtlCol="0">
              <a:spAutoFit/>
            </a:bodyPr>
            <a:lstStyle/>
            <a:p>
              <a:r>
                <a:rPr lang="en-US" altLang="zh-CN" sz="1600" dirty="0">
                  <a:solidFill>
                    <a:srgbClr val="00B050"/>
                  </a:solidFill>
                  <a:latin typeface="Arial" panose="020B0604020202020204" pitchFamily="34" charset="0"/>
                  <a:cs typeface="Arial" panose="020B0604020202020204" pitchFamily="34" charset="0"/>
                </a:rPr>
                <a:t>historical analysis</a:t>
              </a:r>
              <a:endParaRPr lang="en-US" sz="1600" dirty="0">
                <a:solidFill>
                  <a:srgbClr val="00B050"/>
                </a:solidFill>
                <a:latin typeface="Arial" panose="020B0604020202020204" pitchFamily="34" charset="0"/>
                <a:ea typeface="微软雅黑" panose="020B0503020204020204" pitchFamily="34" charset="-122"/>
                <a:cs typeface="Arial" panose="020B0604020202020204" pitchFamily="34" charset="0"/>
              </a:endParaRPr>
            </a:p>
          </p:txBody>
        </p:sp>
        <p:pic>
          <p:nvPicPr>
            <p:cNvPr id="50" name="图形 49" descr="数据库 纯色填充">
              <a:extLst>
                <a:ext uri="{FF2B5EF4-FFF2-40B4-BE49-F238E27FC236}">
                  <a16:creationId xmlns:a16="http://schemas.microsoft.com/office/drawing/2014/main" id="{273FDCB9-4E06-4998-A405-C18B08B9687D}"/>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092978" y="2692023"/>
              <a:ext cx="789800" cy="789800"/>
            </a:xfrm>
            <a:prstGeom prst="rect">
              <a:avLst/>
            </a:prstGeom>
          </p:spPr>
        </p:pic>
      </p:grpSp>
      <p:sp>
        <p:nvSpPr>
          <p:cNvPr id="41" name="文本框 40">
            <a:extLst>
              <a:ext uri="{FF2B5EF4-FFF2-40B4-BE49-F238E27FC236}">
                <a16:creationId xmlns:a16="http://schemas.microsoft.com/office/drawing/2014/main" id="{18A76501-275D-4FD5-A4A4-021695E5C19E}"/>
              </a:ext>
            </a:extLst>
          </p:cNvPr>
          <p:cNvSpPr txBox="1"/>
          <p:nvPr/>
        </p:nvSpPr>
        <p:spPr>
          <a:xfrm>
            <a:off x="9640271" y="5907280"/>
            <a:ext cx="2315588" cy="338554"/>
          </a:xfrm>
          <a:prstGeom prst="rect">
            <a:avLst/>
          </a:prstGeom>
          <a:noFill/>
        </p:spPr>
        <p:txBody>
          <a:bodyPr wrap="square" rtlCol="0">
            <a:spAutoFit/>
          </a:bodyPr>
          <a:lstStyle/>
          <a:p>
            <a:r>
              <a:rPr lang="en-US" altLang="zh-CN" sz="1600" dirty="0">
                <a:solidFill>
                  <a:schemeClr val="accent2"/>
                </a:solidFill>
                <a:latin typeface="Arial" panose="020B0604020202020204" pitchFamily="34" charset="0"/>
                <a:cs typeface="Arial" panose="020B0604020202020204" pitchFamily="34" charset="0"/>
              </a:rPr>
              <a:t>Maintenance decision</a:t>
            </a:r>
            <a:endParaRPr lang="en-US" sz="1600" dirty="0">
              <a:solidFill>
                <a:schemeClr val="accent2"/>
              </a:solidFill>
              <a:latin typeface="Arial" panose="020B0604020202020204" pitchFamily="34" charset="0"/>
              <a:ea typeface="微软雅黑" panose="020B0503020204020204" pitchFamily="34" charset="-122"/>
              <a:cs typeface="Arial" panose="020B0604020202020204" pitchFamily="34" charset="0"/>
            </a:endParaRPr>
          </a:p>
        </p:txBody>
      </p:sp>
      <p:pic>
        <p:nvPicPr>
          <p:cNvPr id="51" name="图形 50" descr="工具 纯色填充">
            <a:extLst>
              <a:ext uri="{FF2B5EF4-FFF2-40B4-BE49-F238E27FC236}">
                <a16:creationId xmlns:a16="http://schemas.microsoft.com/office/drawing/2014/main" id="{23B51739-BA98-4226-AB36-5DEAD235DC21}"/>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0459146" y="5276513"/>
            <a:ext cx="652500" cy="652500"/>
          </a:xfrm>
          <a:prstGeom prst="rect">
            <a:avLst/>
          </a:prstGeom>
        </p:spPr>
      </p:pic>
      <p:sp>
        <p:nvSpPr>
          <p:cNvPr id="52" name="文本框 51">
            <a:extLst>
              <a:ext uri="{FF2B5EF4-FFF2-40B4-BE49-F238E27FC236}">
                <a16:creationId xmlns:a16="http://schemas.microsoft.com/office/drawing/2014/main" id="{236811F5-0D91-4635-98D3-C77EA975A13D}"/>
              </a:ext>
            </a:extLst>
          </p:cNvPr>
          <p:cNvSpPr txBox="1"/>
          <p:nvPr/>
        </p:nvSpPr>
        <p:spPr>
          <a:xfrm>
            <a:off x="2937532" y="2400095"/>
            <a:ext cx="6210300" cy="369332"/>
          </a:xfrm>
          <a:prstGeom prst="rect">
            <a:avLst/>
          </a:prstGeom>
          <a:noFill/>
        </p:spPr>
        <p:txBody>
          <a:bodyPr wrap="square" rtlCol="0">
            <a:spAutoFit/>
          </a:bodyPr>
          <a:lstStyle/>
          <a:p>
            <a:pPr algn="ctr"/>
            <a:r>
              <a:rPr lang="en-US" altLang="zh-CN" dirty="0">
                <a:latin typeface="Arial" panose="020B0604020202020204" pitchFamily="34" charset="0"/>
                <a:cs typeface="Arial" panose="020B0604020202020204" pitchFamily="34" charset="0"/>
              </a:rPr>
              <a:t>Intelligent operation and maintenance technology platform</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1065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itle 1">
            <a:extLst>
              <a:ext uri="{FF2B5EF4-FFF2-40B4-BE49-F238E27FC236}">
                <a16:creationId xmlns:a16="http://schemas.microsoft.com/office/drawing/2014/main" id="{83DB02C3-306A-42C8-9A3A-F7CA0960709C}"/>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zh-CN" b="1" dirty="0">
                <a:solidFill>
                  <a:schemeClr val="bg1"/>
                </a:solidFill>
                <a:latin typeface="Arial" panose="020B0604020202020204" pitchFamily="34" charset="0"/>
                <a:cs typeface="Arial" panose="020B0604020202020204" pitchFamily="34" charset="0"/>
              </a:rPr>
              <a:t>3. SOLUTION</a:t>
            </a:r>
            <a:endParaRPr lang="en-GB" b="1" dirty="0">
              <a:solidFill>
                <a:schemeClr val="bg1"/>
              </a:solidFill>
              <a:latin typeface="Arial" panose="020B0604020202020204" pitchFamily="34" charset="0"/>
              <a:cs typeface="Arial" panose="020B0604020202020204" pitchFamily="34" charset="0"/>
            </a:endParaRPr>
          </a:p>
        </p:txBody>
      </p:sp>
      <p:sp>
        <p:nvSpPr>
          <p:cNvPr id="101" name="文本框 100">
            <a:extLst>
              <a:ext uri="{FF2B5EF4-FFF2-40B4-BE49-F238E27FC236}">
                <a16:creationId xmlns:a16="http://schemas.microsoft.com/office/drawing/2014/main" id="{88373190-CE29-4354-9E76-CAB138D3DD96}"/>
              </a:ext>
            </a:extLst>
          </p:cNvPr>
          <p:cNvSpPr txBox="1"/>
          <p:nvPr/>
        </p:nvSpPr>
        <p:spPr>
          <a:xfrm>
            <a:off x="0" y="1189198"/>
            <a:ext cx="12191999" cy="701731"/>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4400" b="1">
                <a:solidFill>
                  <a:schemeClr val="bg1"/>
                </a:solidFill>
                <a:latin typeface="Arial" panose="020B0604020202020204" pitchFamily="34" charset="0"/>
                <a:ea typeface="+mj-ea"/>
                <a:cs typeface="Arial" panose="020B0604020202020204" pitchFamily="34" charset="0"/>
              </a:defRPr>
            </a:lvl1pPr>
          </a:lstStyle>
          <a:p>
            <a:pPr marL="504000"/>
            <a:r>
              <a:rPr lang="en-US" altLang="zh-CN" sz="2800" dirty="0">
                <a:solidFill>
                  <a:schemeClr val="tx2"/>
                </a:solidFill>
                <a:effectLst>
                  <a:outerShdw blurRad="38100" dist="38100" dir="2700000" algn="tl">
                    <a:srgbClr val="000000">
                      <a:alpha val="43137"/>
                    </a:srgbClr>
                  </a:outerShdw>
                </a:effectLst>
              </a:rPr>
              <a:t>3.4 Technology</a:t>
            </a:r>
            <a:endParaRPr lang="zh-CN" altLang="en-US" sz="2800" dirty="0">
              <a:solidFill>
                <a:schemeClr val="tx2"/>
              </a:solidFill>
              <a:effectLst>
                <a:outerShdw blurRad="38100" dist="38100" dir="2700000" algn="tl">
                  <a:srgbClr val="000000">
                    <a:alpha val="43137"/>
                  </a:srgbClr>
                </a:outerShdw>
              </a:effectLst>
            </a:endParaRPr>
          </a:p>
        </p:txBody>
      </p:sp>
      <p:sp>
        <p:nvSpPr>
          <p:cNvPr id="102" name="文本框 101">
            <a:extLst>
              <a:ext uri="{FF2B5EF4-FFF2-40B4-BE49-F238E27FC236}">
                <a16:creationId xmlns:a16="http://schemas.microsoft.com/office/drawing/2014/main" id="{DB55512D-73D9-4F00-95E3-50BD362B63E2}"/>
              </a:ext>
            </a:extLst>
          </p:cNvPr>
          <p:cNvSpPr txBox="1"/>
          <p:nvPr/>
        </p:nvSpPr>
        <p:spPr>
          <a:xfrm>
            <a:off x="0" y="1732530"/>
            <a:ext cx="12191999" cy="701731"/>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4400" b="1">
                <a:solidFill>
                  <a:schemeClr val="bg1"/>
                </a:solidFill>
                <a:latin typeface="Arial" panose="020B0604020202020204" pitchFamily="34" charset="0"/>
                <a:ea typeface="+mj-ea"/>
                <a:cs typeface="Arial" panose="020B0604020202020204" pitchFamily="34" charset="0"/>
              </a:defRPr>
            </a:lvl1pPr>
          </a:lstStyle>
          <a:p>
            <a:pPr marL="504000"/>
            <a:r>
              <a:rPr lang="en-US" altLang="zh-CN" sz="2400" b="0" i="1" dirty="0">
                <a:solidFill>
                  <a:schemeClr val="accent1"/>
                </a:solidFill>
              </a:rPr>
              <a:t>3.4.1 Digital Twin Base Construction</a:t>
            </a:r>
            <a:endParaRPr lang="zh-CN" altLang="en-US" sz="2400" b="0" i="1" dirty="0">
              <a:solidFill>
                <a:schemeClr val="accent1"/>
              </a:solidFill>
            </a:endParaRPr>
          </a:p>
        </p:txBody>
      </p:sp>
      <p:sp>
        <p:nvSpPr>
          <p:cNvPr id="27" name="文本框 26">
            <a:extLst>
              <a:ext uri="{FF2B5EF4-FFF2-40B4-BE49-F238E27FC236}">
                <a16:creationId xmlns:a16="http://schemas.microsoft.com/office/drawing/2014/main" id="{2CFA52B5-FF83-4C23-8F42-2DA522DCADCB}"/>
              </a:ext>
            </a:extLst>
          </p:cNvPr>
          <p:cNvSpPr txBox="1"/>
          <p:nvPr/>
        </p:nvSpPr>
        <p:spPr>
          <a:xfrm>
            <a:off x="1" y="2310531"/>
            <a:ext cx="5539562" cy="4029309"/>
          </a:xfrm>
          <a:prstGeom prst="rect">
            <a:avLst/>
          </a:prstGeom>
        </p:spPr>
        <p:txBody>
          <a:bodyPr vert="horz" lIns="91440" tIns="45720" rIns="91440" bIns="45720" rtlCol="0" anchor="ctr">
            <a:noAutofit/>
          </a:bodyPr>
          <a:lstStyle>
            <a:defPPr>
              <a:defRPr lang="en-US"/>
            </a:defPPr>
            <a:lvl1pPr>
              <a:lnSpc>
                <a:spcPct val="90000"/>
              </a:lnSpc>
              <a:spcBef>
                <a:spcPct val="0"/>
              </a:spcBef>
              <a:buNone/>
              <a:defRPr sz="4400" b="1">
                <a:solidFill>
                  <a:schemeClr val="bg1"/>
                </a:solidFill>
                <a:latin typeface="Arial" panose="020B0604020202020204" pitchFamily="34" charset="0"/>
                <a:ea typeface="+mj-ea"/>
                <a:cs typeface="Arial" panose="020B0604020202020204" pitchFamily="34" charset="0"/>
              </a:defRPr>
            </a:lvl1pPr>
          </a:lstStyle>
          <a:p>
            <a:pPr marL="789750" indent="-285750" algn="just">
              <a:lnSpc>
                <a:spcPct val="150000"/>
              </a:lnSpc>
              <a:spcBef>
                <a:spcPts val="600"/>
              </a:spcBef>
              <a:spcAft>
                <a:spcPts val="600"/>
              </a:spcAft>
              <a:buFont typeface="Wingdings" panose="05000000000000000000" pitchFamily="2" charset="2"/>
              <a:buChar char="l"/>
            </a:pPr>
            <a:r>
              <a:rPr lang="en-US" altLang="zh-CN" sz="1800" b="0" dirty="0">
                <a:solidFill>
                  <a:schemeClr val="accent1"/>
                </a:solidFill>
              </a:rPr>
              <a:t>Based on data architecture and information model analysis</a:t>
            </a:r>
          </a:p>
          <a:p>
            <a:pPr marL="789750" indent="-285750" algn="just">
              <a:lnSpc>
                <a:spcPct val="150000"/>
              </a:lnSpc>
              <a:spcBef>
                <a:spcPts val="600"/>
              </a:spcBef>
              <a:spcAft>
                <a:spcPts val="600"/>
              </a:spcAft>
              <a:buFont typeface="Wingdings" panose="05000000000000000000" pitchFamily="2" charset="2"/>
              <a:buChar char="l"/>
            </a:pPr>
            <a:r>
              <a:rPr lang="en-US" altLang="zh-CN" sz="1800" b="0" dirty="0">
                <a:solidFill>
                  <a:schemeClr val="accent1"/>
                </a:solidFill>
              </a:rPr>
              <a:t>Digital technologies for the entire process of handover and production transfer for SMR</a:t>
            </a:r>
          </a:p>
          <a:p>
            <a:pPr marL="789750" indent="-285750" algn="just">
              <a:lnSpc>
                <a:spcPct val="150000"/>
              </a:lnSpc>
              <a:spcBef>
                <a:spcPts val="600"/>
              </a:spcBef>
              <a:spcAft>
                <a:spcPts val="600"/>
              </a:spcAft>
              <a:buFont typeface="Wingdings" panose="05000000000000000000" pitchFamily="2" charset="2"/>
              <a:buChar char="l"/>
            </a:pPr>
            <a:r>
              <a:rPr lang="en-US" altLang="zh-CN" sz="1800" b="0" dirty="0">
                <a:solidFill>
                  <a:schemeClr val="accent1"/>
                </a:solidFill>
              </a:rPr>
              <a:t>Multi-source heterogeneous data and 3D lightweight visualization technology</a:t>
            </a:r>
          </a:p>
          <a:p>
            <a:pPr marL="789750" indent="-285750" algn="just">
              <a:lnSpc>
                <a:spcPct val="150000"/>
              </a:lnSpc>
              <a:spcBef>
                <a:spcPts val="600"/>
              </a:spcBef>
              <a:spcAft>
                <a:spcPts val="600"/>
              </a:spcAft>
              <a:buFont typeface="Wingdings" panose="05000000000000000000" pitchFamily="2" charset="2"/>
              <a:buChar char="l"/>
            </a:pPr>
            <a:r>
              <a:rPr lang="en-US" altLang="zh-CN" sz="1800" b="0" dirty="0">
                <a:solidFill>
                  <a:schemeClr val="accent1"/>
                </a:solidFill>
              </a:rPr>
              <a:t>In-depth research on the application scenarios of digital twin technologies in various business areas</a:t>
            </a:r>
            <a:endParaRPr lang="zh-CN" altLang="en-US" sz="1800" b="0" dirty="0">
              <a:solidFill>
                <a:schemeClr val="accent1"/>
              </a:solidFill>
            </a:endParaRPr>
          </a:p>
        </p:txBody>
      </p:sp>
      <p:sp>
        <p:nvSpPr>
          <p:cNvPr id="63" name="TextBox 3">
            <a:extLst>
              <a:ext uri="{FF2B5EF4-FFF2-40B4-BE49-F238E27FC236}">
                <a16:creationId xmlns:a16="http://schemas.microsoft.com/office/drawing/2014/main" id="{E379EB32-2F17-4DB9-8F7B-833A6D0B3DC1}"/>
              </a:ext>
            </a:extLst>
          </p:cNvPr>
          <p:cNvSpPr txBox="1"/>
          <p:nvPr/>
        </p:nvSpPr>
        <p:spPr>
          <a:xfrm>
            <a:off x="0" y="6581001"/>
            <a:ext cx="12191999" cy="276999"/>
          </a:xfrm>
          <a:prstGeom prst="rect">
            <a:avLst/>
          </a:prstGeom>
          <a:noFill/>
        </p:spPr>
        <p:txBody>
          <a:bodyPr wrap="square">
            <a:spAutoFit/>
          </a:bodyPr>
          <a:lstStyle/>
          <a:p>
            <a:r>
              <a:rPr lang="en-GB" sz="1200" dirty="0">
                <a:solidFill>
                  <a:schemeClr val="accent1"/>
                </a:solidFill>
                <a:latin typeface="Arial" panose="020B0604020202020204" pitchFamily="34" charset="0"/>
                <a:cs typeface="Arial" panose="020B0604020202020204" pitchFamily="34" charset="0"/>
              </a:rPr>
              <a:t>International Conference on </a:t>
            </a:r>
            <a:r>
              <a:rPr lang="en-GB" sz="1200" dirty="0">
                <a:solidFill>
                  <a:schemeClr val="accent4">
                    <a:lumMod val="75000"/>
                  </a:schemeClr>
                </a:solidFill>
                <a:latin typeface="Arial" panose="020B0604020202020204" pitchFamily="34" charset="0"/>
                <a:cs typeface="Arial" panose="020B0604020202020204" pitchFamily="34" charset="0"/>
              </a:rPr>
              <a:t>small modular reactors </a:t>
            </a:r>
            <a:r>
              <a:rPr lang="en-GB" sz="1200" dirty="0">
                <a:solidFill>
                  <a:schemeClr val="accent4">
                    <a:lumMod val="50000"/>
                  </a:schemeClr>
                </a:solidFill>
                <a:latin typeface="Arial" panose="020B0604020202020204" pitchFamily="34" charset="0"/>
                <a:cs typeface="Arial" panose="020B0604020202020204" pitchFamily="34" charset="0"/>
              </a:rPr>
              <a:t>and their applications      </a:t>
            </a:r>
            <a:r>
              <a:rPr lang="en-GB" sz="1200" dirty="0">
                <a:solidFill>
                  <a:schemeClr val="accent1"/>
                </a:solidFill>
                <a:latin typeface="Arial" panose="020B0604020202020204" pitchFamily="34" charset="0"/>
                <a:cs typeface="Arial" panose="020B0604020202020204" pitchFamily="34" charset="0"/>
              </a:rPr>
              <a:t>21-25 October 2024, Vienna, Austria      </a:t>
            </a:r>
            <a:r>
              <a:rPr lang="en-US" altLang="zh-CN" sz="1200" dirty="0">
                <a:solidFill>
                  <a:srgbClr val="FFC000"/>
                </a:solidFill>
                <a:latin typeface="Arial" panose="020B0604020202020204" pitchFamily="34" charset="0"/>
                <a:cs typeface="Arial" panose="020B0604020202020204" pitchFamily="34" charset="0"/>
              </a:rPr>
              <a:t>Paper No.</a:t>
            </a:r>
            <a:r>
              <a:rPr lang="en-US" altLang="zh-CN" sz="1200" dirty="0">
                <a:solidFill>
                  <a:schemeClr val="accent2"/>
                </a:solidFill>
                <a:latin typeface="Arial" panose="020B0604020202020204" pitchFamily="34" charset="0"/>
                <a:cs typeface="Arial" panose="020B0604020202020204" pitchFamily="34" charset="0"/>
              </a:rPr>
              <a:t>158                                                            </a:t>
            </a:r>
            <a:fld id="{58F1A166-CD65-431D-A46D-0FEA95785382}" type="slidenum">
              <a:rPr lang="en-US" altLang="zh-CN" sz="1200" smtClean="0">
                <a:latin typeface="Arial" panose="020B0604020202020204" pitchFamily="34" charset="0"/>
                <a:cs typeface="Arial" panose="020B0604020202020204" pitchFamily="34" charset="0"/>
              </a:rPr>
              <a:t>12</a:t>
            </a:fld>
            <a:endParaRPr lang="en-GB" altLang="zh-CN" sz="1200" dirty="0">
              <a:latin typeface="Arial" panose="020B0604020202020204" pitchFamily="34" charset="0"/>
              <a:cs typeface="Arial" panose="020B0604020202020204" pitchFamily="34" charset="0"/>
            </a:endParaRPr>
          </a:p>
        </p:txBody>
      </p:sp>
      <p:pic>
        <p:nvPicPr>
          <p:cNvPr id="6" name="图片 5">
            <a:extLst>
              <a:ext uri="{FF2B5EF4-FFF2-40B4-BE49-F238E27FC236}">
                <a16:creationId xmlns:a16="http://schemas.microsoft.com/office/drawing/2014/main" id="{EAB77B5A-42CC-46CC-8130-0F5CA2D8275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99051" y="1890929"/>
            <a:ext cx="6156948" cy="4448911"/>
          </a:xfrm>
          <a:prstGeom prst="rect">
            <a:avLst/>
          </a:prstGeom>
          <a:ln>
            <a:noFill/>
          </a:ln>
          <a:effectLst>
            <a:softEdge rad="112500"/>
          </a:effectLst>
        </p:spPr>
      </p:pic>
    </p:spTree>
    <p:extLst>
      <p:ext uri="{BB962C8B-B14F-4D97-AF65-F5344CB8AC3E}">
        <p14:creationId xmlns:p14="http://schemas.microsoft.com/office/powerpoint/2010/main" val="706030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itle 1">
            <a:extLst>
              <a:ext uri="{FF2B5EF4-FFF2-40B4-BE49-F238E27FC236}">
                <a16:creationId xmlns:a16="http://schemas.microsoft.com/office/drawing/2014/main" id="{83DB02C3-306A-42C8-9A3A-F7CA0960709C}"/>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zh-CN" b="1" dirty="0">
                <a:solidFill>
                  <a:schemeClr val="bg1"/>
                </a:solidFill>
                <a:latin typeface="Arial" panose="020B0604020202020204" pitchFamily="34" charset="0"/>
                <a:cs typeface="Arial" panose="020B0604020202020204" pitchFamily="34" charset="0"/>
              </a:rPr>
              <a:t>3. SOLUTION</a:t>
            </a:r>
            <a:endParaRPr lang="en-GB" b="1" dirty="0">
              <a:solidFill>
                <a:schemeClr val="bg1"/>
              </a:solidFill>
              <a:latin typeface="Arial" panose="020B0604020202020204" pitchFamily="34" charset="0"/>
              <a:cs typeface="Arial" panose="020B0604020202020204" pitchFamily="34" charset="0"/>
            </a:endParaRPr>
          </a:p>
        </p:txBody>
      </p:sp>
      <p:sp>
        <p:nvSpPr>
          <p:cNvPr id="101" name="文本框 100">
            <a:extLst>
              <a:ext uri="{FF2B5EF4-FFF2-40B4-BE49-F238E27FC236}">
                <a16:creationId xmlns:a16="http://schemas.microsoft.com/office/drawing/2014/main" id="{88373190-CE29-4354-9E76-CAB138D3DD96}"/>
              </a:ext>
            </a:extLst>
          </p:cNvPr>
          <p:cNvSpPr txBox="1"/>
          <p:nvPr/>
        </p:nvSpPr>
        <p:spPr>
          <a:xfrm>
            <a:off x="0" y="1189198"/>
            <a:ext cx="12191999" cy="701731"/>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4400" b="1">
                <a:solidFill>
                  <a:schemeClr val="bg1"/>
                </a:solidFill>
                <a:latin typeface="Arial" panose="020B0604020202020204" pitchFamily="34" charset="0"/>
                <a:ea typeface="+mj-ea"/>
                <a:cs typeface="Arial" panose="020B0604020202020204" pitchFamily="34" charset="0"/>
              </a:defRPr>
            </a:lvl1pPr>
          </a:lstStyle>
          <a:p>
            <a:pPr marL="504000"/>
            <a:r>
              <a:rPr lang="en-US" altLang="zh-CN" sz="2800" dirty="0">
                <a:solidFill>
                  <a:schemeClr val="tx2"/>
                </a:solidFill>
                <a:effectLst>
                  <a:outerShdw blurRad="38100" dist="38100" dir="2700000" algn="tl">
                    <a:srgbClr val="000000">
                      <a:alpha val="43137"/>
                    </a:srgbClr>
                  </a:outerShdw>
                </a:effectLst>
              </a:rPr>
              <a:t>3.4 Technology</a:t>
            </a:r>
            <a:endParaRPr lang="zh-CN" altLang="en-US" sz="2800" dirty="0">
              <a:solidFill>
                <a:schemeClr val="tx2"/>
              </a:solidFill>
              <a:effectLst>
                <a:outerShdw blurRad="38100" dist="38100" dir="2700000" algn="tl">
                  <a:srgbClr val="000000">
                    <a:alpha val="43137"/>
                  </a:srgbClr>
                </a:outerShdw>
              </a:effectLst>
            </a:endParaRPr>
          </a:p>
        </p:txBody>
      </p:sp>
      <p:sp>
        <p:nvSpPr>
          <p:cNvPr id="102" name="文本框 101">
            <a:extLst>
              <a:ext uri="{FF2B5EF4-FFF2-40B4-BE49-F238E27FC236}">
                <a16:creationId xmlns:a16="http://schemas.microsoft.com/office/drawing/2014/main" id="{DB55512D-73D9-4F00-95E3-50BD362B63E2}"/>
              </a:ext>
            </a:extLst>
          </p:cNvPr>
          <p:cNvSpPr txBox="1"/>
          <p:nvPr/>
        </p:nvSpPr>
        <p:spPr>
          <a:xfrm>
            <a:off x="0" y="1732530"/>
            <a:ext cx="12191999" cy="701731"/>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4400" b="1">
                <a:solidFill>
                  <a:schemeClr val="bg1"/>
                </a:solidFill>
                <a:latin typeface="Arial" panose="020B0604020202020204" pitchFamily="34" charset="0"/>
                <a:ea typeface="+mj-ea"/>
                <a:cs typeface="Arial" panose="020B0604020202020204" pitchFamily="34" charset="0"/>
              </a:defRPr>
            </a:lvl1pPr>
          </a:lstStyle>
          <a:p>
            <a:pPr marL="504000"/>
            <a:r>
              <a:rPr lang="en-US" altLang="zh-CN" sz="2400" b="0" i="1" dirty="0">
                <a:solidFill>
                  <a:schemeClr val="accent1"/>
                </a:solidFill>
              </a:rPr>
              <a:t>3.4.2 Intelligent Operation</a:t>
            </a:r>
            <a:endParaRPr lang="zh-CN" altLang="en-US" sz="2400" b="0" i="1" dirty="0">
              <a:solidFill>
                <a:schemeClr val="accent1"/>
              </a:solidFill>
            </a:endParaRPr>
          </a:p>
        </p:txBody>
      </p:sp>
      <p:sp>
        <p:nvSpPr>
          <p:cNvPr id="27" name="文本框 26">
            <a:extLst>
              <a:ext uri="{FF2B5EF4-FFF2-40B4-BE49-F238E27FC236}">
                <a16:creationId xmlns:a16="http://schemas.microsoft.com/office/drawing/2014/main" id="{2CFA52B5-FF83-4C23-8F42-2DA522DCADCB}"/>
              </a:ext>
            </a:extLst>
          </p:cNvPr>
          <p:cNvSpPr txBox="1"/>
          <p:nvPr/>
        </p:nvSpPr>
        <p:spPr>
          <a:xfrm>
            <a:off x="0" y="2310531"/>
            <a:ext cx="12191999" cy="3250297"/>
          </a:xfrm>
          <a:prstGeom prst="rect">
            <a:avLst/>
          </a:prstGeom>
        </p:spPr>
        <p:txBody>
          <a:bodyPr vert="horz" lIns="91440" tIns="45720" rIns="91440" bIns="45720" rtlCol="0" anchor="ctr">
            <a:noAutofit/>
          </a:bodyPr>
          <a:lstStyle>
            <a:defPPr>
              <a:defRPr lang="en-US"/>
            </a:defPPr>
            <a:lvl1pPr marL="789750" indent="-285750">
              <a:lnSpc>
                <a:spcPct val="150000"/>
              </a:lnSpc>
              <a:spcBef>
                <a:spcPts val="600"/>
              </a:spcBef>
              <a:spcAft>
                <a:spcPts val="600"/>
              </a:spcAft>
              <a:buFont typeface="Wingdings" panose="05000000000000000000" pitchFamily="2" charset="2"/>
              <a:buChar char="l"/>
              <a:defRPr b="0">
                <a:solidFill>
                  <a:schemeClr val="accent1"/>
                </a:solidFill>
                <a:latin typeface="Arial" panose="020B0604020202020204" pitchFamily="34" charset="0"/>
                <a:ea typeface="+mj-ea"/>
                <a:cs typeface="Arial" panose="020B0604020202020204" pitchFamily="34" charset="0"/>
              </a:defRPr>
            </a:lvl1pPr>
          </a:lstStyle>
          <a:p>
            <a:r>
              <a:rPr lang="en-US" altLang="zh-CN" dirty="0"/>
              <a:t>Multi-dimensional operation health assessment</a:t>
            </a:r>
          </a:p>
          <a:p>
            <a:r>
              <a:rPr lang="en-US" altLang="zh-CN" dirty="0"/>
              <a:t>Mechanism, data and knowledge integration diagnosis technology</a:t>
            </a:r>
          </a:p>
          <a:p>
            <a:r>
              <a:rPr lang="en-US" altLang="zh-CN" dirty="0"/>
              <a:t>Automated operation procedure technology</a:t>
            </a:r>
          </a:p>
          <a:p>
            <a:r>
              <a:rPr lang="en-US" altLang="zh-CN" dirty="0"/>
              <a:t>Nuclear power plant control optimization technology</a:t>
            </a:r>
          </a:p>
          <a:p>
            <a:r>
              <a:rPr lang="en-US" altLang="zh-CN" dirty="0"/>
              <a:t>Nuclear-specific robotics technology</a:t>
            </a:r>
          </a:p>
          <a:p>
            <a:r>
              <a:rPr lang="en-US" altLang="zh-CN" dirty="0"/>
              <a:t>Experience feedback system</a:t>
            </a:r>
          </a:p>
        </p:txBody>
      </p:sp>
      <p:sp>
        <p:nvSpPr>
          <p:cNvPr id="43" name="TextBox 3">
            <a:extLst>
              <a:ext uri="{FF2B5EF4-FFF2-40B4-BE49-F238E27FC236}">
                <a16:creationId xmlns:a16="http://schemas.microsoft.com/office/drawing/2014/main" id="{8E097C88-8EBF-4812-8828-BF6B960491C1}"/>
              </a:ext>
            </a:extLst>
          </p:cNvPr>
          <p:cNvSpPr txBox="1"/>
          <p:nvPr/>
        </p:nvSpPr>
        <p:spPr>
          <a:xfrm>
            <a:off x="0" y="6581001"/>
            <a:ext cx="12191999" cy="276999"/>
          </a:xfrm>
          <a:prstGeom prst="rect">
            <a:avLst/>
          </a:prstGeom>
          <a:noFill/>
        </p:spPr>
        <p:txBody>
          <a:bodyPr wrap="square">
            <a:spAutoFit/>
          </a:bodyPr>
          <a:lstStyle/>
          <a:p>
            <a:r>
              <a:rPr lang="en-GB" sz="1200" dirty="0">
                <a:solidFill>
                  <a:schemeClr val="accent1"/>
                </a:solidFill>
                <a:latin typeface="Arial" panose="020B0604020202020204" pitchFamily="34" charset="0"/>
                <a:cs typeface="Arial" panose="020B0604020202020204" pitchFamily="34" charset="0"/>
              </a:rPr>
              <a:t>International Conference on </a:t>
            </a:r>
            <a:r>
              <a:rPr lang="en-GB" sz="1200" dirty="0">
                <a:solidFill>
                  <a:schemeClr val="accent4">
                    <a:lumMod val="75000"/>
                  </a:schemeClr>
                </a:solidFill>
                <a:latin typeface="Arial" panose="020B0604020202020204" pitchFamily="34" charset="0"/>
                <a:cs typeface="Arial" panose="020B0604020202020204" pitchFamily="34" charset="0"/>
              </a:rPr>
              <a:t>small modular reactors </a:t>
            </a:r>
            <a:r>
              <a:rPr lang="en-GB" sz="1200" dirty="0">
                <a:solidFill>
                  <a:schemeClr val="accent4">
                    <a:lumMod val="50000"/>
                  </a:schemeClr>
                </a:solidFill>
                <a:latin typeface="Arial" panose="020B0604020202020204" pitchFamily="34" charset="0"/>
                <a:cs typeface="Arial" panose="020B0604020202020204" pitchFamily="34" charset="0"/>
              </a:rPr>
              <a:t>and their applications      </a:t>
            </a:r>
            <a:r>
              <a:rPr lang="en-GB" sz="1200" dirty="0">
                <a:solidFill>
                  <a:schemeClr val="accent1"/>
                </a:solidFill>
                <a:latin typeface="Arial" panose="020B0604020202020204" pitchFamily="34" charset="0"/>
                <a:cs typeface="Arial" panose="020B0604020202020204" pitchFamily="34" charset="0"/>
              </a:rPr>
              <a:t>21-25 October 2024, Vienna, Austria      </a:t>
            </a:r>
            <a:r>
              <a:rPr lang="en-US" altLang="zh-CN" sz="1200" dirty="0">
                <a:solidFill>
                  <a:srgbClr val="FFC000"/>
                </a:solidFill>
                <a:latin typeface="Arial" panose="020B0604020202020204" pitchFamily="34" charset="0"/>
                <a:cs typeface="Arial" panose="020B0604020202020204" pitchFamily="34" charset="0"/>
              </a:rPr>
              <a:t>Paper No.</a:t>
            </a:r>
            <a:r>
              <a:rPr lang="en-US" altLang="zh-CN" sz="1200" dirty="0">
                <a:solidFill>
                  <a:schemeClr val="accent2"/>
                </a:solidFill>
                <a:latin typeface="Arial" panose="020B0604020202020204" pitchFamily="34" charset="0"/>
                <a:cs typeface="Arial" panose="020B0604020202020204" pitchFamily="34" charset="0"/>
              </a:rPr>
              <a:t>158                                                            </a:t>
            </a:r>
            <a:fld id="{58F1A166-CD65-431D-A46D-0FEA95785382}" type="slidenum">
              <a:rPr lang="en-US" altLang="zh-CN" sz="1200" smtClean="0">
                <a:latin typeface="Arial" panose="020B0604020202020204" pitchFamily="34" charset="0"/>
                <a:cs typeface="Arial" panose="020B0604020202020204" pitchFamily="34" charset="0"/>
              </a:rPr>
              <a:t>13</a:t>
            </a:fld>
            <a:endParaRPr lang="en-GB" altLang="zh-CN"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4245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itle 1">
            <a:extLst>
              <a:ext uri="{FF2B5EF4-FFF2-40B4-BE49-F238E27FC236}">
                <a16:creationId xmlns:a16="http://schemas.microsoft.com/office/drawing/2014/main" id="{83DB02C3-306A-42C8-9A3A-F7CA0960709C}"/>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zh-CN" b="1" dirty="0">
                <a:solidFill>
                  <a:schemeClr val="bg1"/>
                </a:solidFill>
                <a:latin typeface="Arial" panose="020B0604020202020204" pitchFamily="34" charset="0"/>
                <a:cs typeface="Arial" panose="020B0604020202020204" pitchFamily="34" charset="0"/>
              </a:rPr>
              <a:t>3. SOLUTION</a:t>
            </a:r>
            <a:endParaRPr lang="en-GB" b="1" dirty="0">
              <a:solidFill>
                <a:schemeClr val="bg1"/>
              </a:solidFill>
              <a:latin typeface="Arial" panose="020B0604020202020204" pitchFamily="34" charset="0"/>
              <a:cs typeface="Arial" panose="020B0604020202020204" pitchFamily="34" charset="0"/>
            </a:endParaRPr>
          </a:p>
        </p:txBody>
      </p:sp>
      <p:sp>
        <p:nvSpPr>
          <p:cNvPr id="101" name="文本框 100">
            <a:extLst>
              <a:ext uri="{FF2B5EF4-FFF2-40B4-BE49-F238E27FC236}">
                <a16:creationId xmlns:a16="http://schemas.microsoft.com/office/drawing/2014/main" id="{88373190-CE29-4354-9E76-CAB138D3DD96}"/>
              </a:ext>
            </a:extLst>
          </p:cNvPr>
          <p:cNvSpPr txBox="1"/>
          <p:nvPr/>
        </p:nvSpPr>
        <p:spPr>
          <a:xfrm>
            <a:off x="0" y="1189198"/>
            <a:ext cx="12191999" cy="701731"/>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4400" b="1">
                <a:solidFill>
                  <a:schemeClr val="bg1"/>
                </a:solidFill>
                <a:latin typeface="Arial" panose="020B0604020202020204" pitchFamily="34" charset="0"/>
                <a:ea typeface="+mj-ea"/>
                <a:cs typeface="Arial" panose="020B0604020202020204" pitchFamily="34" charset="0"/>
              </a:defRPr>
            </a:lvl1pPr>
          </a:lstStyle>
          <a:p>
            <a:pPr marL="504000"/>
            <a:r>
              <a:rPr lang="en-US" altLang="zh-CN" sz="2800" dirty="0">
                <a:solidFill>
                  <a:schemeClr val="tx2"/>
                </a:solidFill>
                <a:effectLst>
                  <a:outerShdw blurRad="38100" dist="38100" dir="2700000" algn="tl">
                    <a:srgbClr val="000000">
                      <a:alpha val="43137"/>
                    </a:srgbClr>
                  </a:outerShdw>
                </a:effectLst>
              </a:rPr>
              <a:t>3.4 Technology</a:t>
            </a:r>
            <a:endParaRPr lang="zh-CN" altLang="en-US" sz="2800" dirty="0">
              <a:solidFill>
                <a:schemeClr val="tx2"/>
              </a:solidFill>
              <a:effectLst>
                <a:outerShdw blurRad="38100" dist="38100" dir="2700000" algn="tl">
                  <a:srgbClr val="000000">
                    <a:alpha val="43137"/>
                  </a:srgbClr>
                </a:outerShdw>
              </a:effectLst>
            </a:endParaRPr>
          </a:p>
        </p:txBody>
      </p:sp>
      <p:sp>
        <p:nvSpPr>
          <p:cNvPr id="102" name="文本框 101">
            <a:extLst>
              <a:ext uri="{FF2B5EF4-FFF2-40B4-BE49-F238E27FC236}">
                <a16:creationId xmlns:a16="http://schemas.microsoft.com/office/drawing/2014/main" id="{DB55512D-73D9-4F00-95E3-50BD362B63E2}"/>
              </a:ext>
            </a:extLst>
          </p:cNvPr>
          <p:cNvSpPr txBox="1"/>
          <p:nvPr/>
        </p:nvSpPr>
        <p:spPr>
          <a:xfrm>
            <a:off x="0" y="1732530"/>
            <a:ext cx="12191999" cy="701731"/>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4400" b="1">
                <a:solidFill>
                  <a:schemeClr val="bg1"/>
                </a:solidFill>
                <a:latin typeface="Arial" panose="020B0604020202020204" pitchFamily="34" charset="0"/>
                <a:ea typeface="+mj-ea"/>
                <a:cs typeface="Arial" panose="020B0604020202020204" pitchFamily="34" charset="0"/>
              </a:defRPr>
            </a:lvl1pPr>
          </a:lstStyle>
          <a:p>
            <a:pPr marL="504000"/>
            <a:r>
              <a:rPr lang="en-US" altLang="zh-CN" sz="2400" b="0" i="1" dirty="0">
                <a:solidFill>
                  <a:schemeClr val="accent1"/>
                </a:solidFill>
              </a:rPr>
              <a:t>3.4.3 Intelligent Maintenance</a:t>
            </a:r>
            <a:endParaRPr lang="zh-CN" altLang="en-US" sz="2400" b="0" i="1" dirty="0">
              <a:solidFill>
                <a:schemeClr val="accent1"/>
              </a:solidFill>
            </a:endParaRPr>
          </a:p>
        </p:txBody>
      </p:sp>
      <p:sp>
        <p:nvSpPr>
          <p:cNvPr id="58" name="TextBox 3">
            <a:extLst>
              <a:ext uri="{FF2B5EF4-FFF2-40B4-BE49-F238E27FC236}">
                <a16:creationId xmlns:a16="http://schemas.microsoft.com/office/drawing/2014/main" id="{D9C76580-4AD4-499F-AC6B-1B714FE24BE0}"/>
              </a:ext>
            </a:extLst>
          </p:cNvPr>
          <p:cNvSpPr txBox="1"/>
          <p:nvPr/>
        </p:nvSpPr>
        <p:spPr>
          <a:xfrm>
            <a:off x="0" y="6581001"/>
            <a:ext cx="12191999" cy="276999"/>
          </a:xfrm>
          <a:prstGeom prst="rect">
            <a:avLst/>
          </a:prstGeom>
          <a:noFill/>
        </p:spPr>
        <p:txBody>
          <a:bodyPr wrap="square">
            <a:spAutoFit/>
          </a:bodyPr>
          <a:lstStyle/>
          <a:p>
            <a:r>
              <a:rPr lang="en-GB" sz="1200" dirty="0">
                <a:solidFill>
                  <a:schemeClr val="accent1"/>
                </a:solidFill>
                <a:latin typeface="Arial" panose="020B0604020202020204" pitchFamily="34" charset="0"/>
                <a:cs typeface="Arial" panose="020B0604020202020204" pitchFamily="34" charset="0"/>
              </a:rPr>
              <a:t>International Conference on </a:t>
            </a:r>
            <a:r>
              <a:rPr lang="en-GB" sz="1200" dirty="0">
                <a:solidFill>
                  <a:schemeClr val="accent4">
                    <a:lumMod val="75000"/>
                  </a:schemeClr>
                </a:solidFill>
                <a:latin typeface="Arial" panose="020B0604020202020204" pitchFamily="34" charset="0"/>
                <a:cs typeface="Arial" panose="020B0604020202020204" pitchFamily="34" charset="0"/>
              </a:rPr>
              <a:t>small modular reactors </a:t>
            </a:r>
            <a:r>
              <a:rPr lang="en-GB" sz="1200" dirty="0">
                <a:solidFill>
                  <a:schemeClr val="accent4">
                    <a:lumMod val="50000"/>
                  </a:schemeClr>
                </a:solidFill>
                <a:latin typeface="Arial" panose="020B0604020202020204" pitchFamily="34" charset="0"/>
                <a:cs typeface="Arial" panose="020B0604020202020204" pitchFamily="34" charset="0"/>
              </a:rPr>
              <a:t>and their applications      </a:t>
            </a:r>
            <a:r>
              <a:rPr lang="en-GB" sz="1200" dirty="0">
                <a:solidFill>
                  <a:schemeClr val="accent1"/>
                </a:solidFill>
                <a:latin typeface="Arial" panose="020B0604020202020204" pitchFamily="34" charset="0"/>
                <a:cs typeface="Arial" panose="020B0604020202020204" pitchFamily="34" charset="0"/>
              </a:rPr>
              <a:t>21-25 October 2024, Vienna, Austria      </a:t>
            </a:r>
            <a:r>
              <a:rPr lang="en-US" altLang="zh-CN" sz="1200" dirty="0">
                <a:solidFill>
                  <a:srgbClr val="FFC000"/>
                </a:solidFill>
                <a:latin typeface="Arial" panose="020B0604020202020204" pitchFamily="34" charset="0"/>
                <a:cs typeface="Arial" panose="020B0604020202020204" pitchFamily="34" charset="0"/>
              </a:rPr>
              <a:t>Paper No.</a:t>
            </a:r>
            <a:r>
              <a:rPr lang="en-US" altLang="zh-CN" sz="1200" dirty="0">
                <a:solidFill>
                  <a:schemeClr val="accent2"/>
                </a:solidFill>
                <a:latin typeface="Arial" panose="020B0604020202020204" pitchFamily="34" charset="0"/>
                <a:cs typeface="Arial" panose="020B0604020202020204" pitchFamily="34" charset="0"/>
              </a:rPr>
              <a:t>158                                                            </a:t>
            </a:r>
            <a:fld id="{58F1A166-CD65-431D-A46D-0FEA95785382}" type="slidenum">
              <a:rPr lang="en-US" altLang="zh-CN" sz="1200" smtClean="0">
                <a:latin typeface="Arial" panose="020B0604020202020204" pitchFamily="34" charset="0"/>
                <a:cs typeface="Arial" panose="020B0604020202020204" pitchFamily="34" charset="0"/>
              </a:rPr>
              <a:t>14</a:t>
            </a:fld>
            <a:endParaRPr lang="en-GB" altLang="zh-CN" sz="1200" dirty="0">
              <a:latin typeface="Arial" panose="020B0604020202020204" pitchFamily="34" charset="0"/>
              <a:cs typeface="Arial" panose="020B0604020202020204" pitchFamily="34" charset="0"/>
            </a:endParaRPr>
          </a:p>
        </p:txBody>
      </p:sp>
      <p:graphicFrame>
        <p:nvGraphicFramePr>
          <p:cNvPr id="57" name="图示 56">
            <a:extLst>
              <a:ext uri="{FF2B5EF4-FFF2-40B4-BE49-F238E27FC236}">
                <a16:creationId xmlns:a16="http://schemas.microsoft.com/office/drawing/2014/main" id="{A38B1FB5-E0FB-468E-9D4A-F397778263E9}"/>
              </a:ext>
            </a:extLst>
          </p:cNvPr>
          <p:cNvGraphicFramePr/>
          <p:nvPr>
            <p:extLst>
              <p:ext uri="{D42A27DB-BD31-4B8C-83A1-F6EECF244321}">
                <p14:modId xmlns:p14="http://schemas.microsoft.com/office/powerpoint/2010/main" val="338727044"/>
              </p:ext>
            </p:extLst>
          </p:nvPr>
        </p:nvGraphicFramePr>
        <p:xfrm>
          <a:off x="637952" y="2310532"/>
          <a:ext cx="11366206" cy="41284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1899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itle 1">
            <a:extLst>
              <a:ext uri="{FF2B5EF4-FFF2-40B4-BE49-F238E27FC236}">
                <a16:creationId xmlns:a16="http://schemas.microsoft.com/office/drawing/2014/main" id="{83DB02C3-306A-42C8-9A3A-F7CA0960709C}"/>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zh-CN" b="1" dirty="0">
                <a:solidFill>
                  <a:schemeClr val="bg1"/>
                </a:solidFill>
                <a:latin typeface="Arial" panose="020B0604020202020204" pitchFamily="34" charset="0"/>
                <a:cs typeface="Arial" panose="020B0604020202020204" pitchFamily="34" charset="0"/>
              </a:rPr>
              <a:t>3. SOLUTION</a:t>
            </a:r>
            <a:endParaRPr lang="en-GB" b="1" dirty="0">
              <a:solidFill>
                <a:schemeClr val="bg1"/>
              </a:solidFill>
              <a:latin typeface="Arial" panose="020B0604020202020204" pitchFamily="34" charset="0"/>
              <a:cs typeface="Arial" panose="020B0604020202020204" pitchFamily="34" charset="0"/>
            </a:endParaRPr>
          </a:p>
        </p:txBody>
      </p:sp>
      <p:sp>
        <p:nvSpPr>
          <p:cNvPr id="101" name="文本框 100">
            <a:extLst>
              <a:ext uri="{FF2B5EF4-FFF2-40B4-BE49-F238E27FC236}">
                <a16:creationId xmlns:a16="http://schemas.microsoft.com/office/drawing/2014/main" id="{88373190-CE29-4354-9E76-CAB138D3DD96}"/>
              </a:ext>
            </a:extLst>
          </p:cNvPr>
          <p:cNvSpPr txBox="1"/>
          <p:nvPr/>
        </p:nvSpPr>
        <p:spPr>
          <a:xfrm>
            <a:off x="0" y="1189198"/>
            <a:ext cx="12191999" cy="701731"/>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4400" b="1">
                <a:solidFill>
                  <a:schemeClr val="bg1"/>
                </a:solidFill>
                <a:latin typeface="Arial" panose="020B0604020202020204" pitchFamily="34" charset="0"/>
                <a:ea typeface="+mj-ea"/>
                <a:cs typeface="Arial" panose="020B0604020202020204" pitchFamily="34" charset="0"/>
              </a:defRPr>
            </a:lvl1pPr>
          </a:lstStyle>
          <a:p>
            <a:pPr marL="504000"/>
            <a:r>
              <a:rPr lang="en-US" altLang="zh-CN" sz="2800" dirty="0">
                <a:solidFill>
                  <a:schemeClr val="tx2"/>
                </a:solidFill>
                <a:effectLst>
                  <a:outerShdw blurRad="38100" dist="38100" dir="2700000" algn="tl">
                    <a:srgbClr val="000000">
                      <a:alpha val="43137"/>
                    </a:srgbClr>
                  </a:outerShdw>
                </a:effectLst>
              </a:rPr>
              <a:t>3.5 Platform</a:t>
            </a:r>
            <a:endParaRPr lang="zh-CN" altLang="en-US" sz="2800" dirty="0">
              <a:solidFill>
                <a:schemeClr val="tx2"/>
              </a:solidFill>
              <a:effectLst>
                <a:outerShdw blurRad="38100" dist="38100" dir="2700000" algn="tl">
                  <a:srgbClr val="000000">
                    <a:alpha val="43137"/>
                  </a:srgbClr>
                </a:outerShdw>
              </a:effectLst>
            </a:endParaRPr>
          </a:p>
        </p:txBody>
      </p:sp>
      <p:sp>
        <p:nvSpPr>
          <p:cNvPr id="58" name="TextBox 3">
            <a:extLst>
              <a:ext uri="{FF2B5EF4-FFF2-40B4-BE49-F238E27FC236}">
                <a16:creationId xmlns:a16="http://schemas.microsoft.com/office/drawing/2014/main" id="{D9C76580-4AD4-499F-AC6B-1B714FE24BE0}"/>
              </a:ext>
            </a:extLst>
          </p:cNvPr>
          <p:cNvSpPr txBox="1"/>
          <p:nvPr/>
        </p:nvSpPr>
        <p:spPr>
          <a:xfrm>
            <a:off x="0" y="6581001"/>
            <a:ext cx="12191999" cy="276999"/>
          </a:xfrm>
          <a:prstGeom prst="rect">
            <a:avLst/>
          </a:prstGeom>
          <a:noFill/>
        </p:spPr>
        <p:txBody>
          <a:bodyPr wrap="square">
            <a:spAutoFit/>
          </a:bodyPr>
          <a:lstStyle/>
          <a:p>
            <a:r>
              <a:rPr lang="en-GB" sz="1200" dirty="0">
                <a:solidFill>
                  <a:schemeClr val="accent1"/>
                </a:solidFill>
                <a:latin typeface="Arial" panose="020B0604020202020204" pitchFamily="34" charset="0"/>
                <a:cs typeface="Arial" panose="020B0604020202020204" pitchFamily="34" charset="0"/>
              </a:rPr>
              <a:t>International Conference on </a:t>
            </a:r>
            <a:r>
              <a:rPr lang="en-GB" sz="1200" dirty="0">
                <a:solidFill>
                  <a:schemeClr val="accent4">
                    <a:lumMod val="75000"/>
                  </a:schemeClr>
                </a:solidFill>
                <a:latin typeface="Arial" panose="020B0604020202020204" pitchFamily="34" charset="0"/>
                <a:cs typeface="Arial" panose="020B0604020202020204" pitchFamily="34" charset="0"/>
              </a:rPr>
              <a:t>small modular reactors </a:t>
            </a:r>
            <a:r>
              <a:rPr lang="en-GB" sz="1200" dirty="0">
                <a:solidFill>
                  <a:schemeClr val="accent4">
                    <a:lumMod val="50000"/>
                  </a:schemeClr>
                </a:solidFill>
                <a:latin typeface="Arial" panose="020B0604020202020204" pitchFamily="34" charset="0"/>
                <a:cs typeface="Arial" panose="020B0604020202020204" pitchFamily="34" charset="0"/>
              </a:rPr>
              <a:t>and their applications      </a:t>
            </a:r>
            <a:r>
              <a:rPr lang="en-GB" sz="1200" dirty="0">
                <a:solidFill>
                  <a:schemeClr val="accent1"/>
                </a:solidFill>
                <a:latin typeface="Arial" panose="020B0604020202020204" pitchFamily="34" charset="0"/>
                <a:cs typeface="Arial" panose="020B0604020202020204" pitchFamily="34" charset="0"/>
              </a:rPr>
              <a:t>21-25 October 2024, Vienna, Austria      </a:t>
            </a:r>
            <a:r>
              <a:rPr lang="en-US" altLang="zh-CN" sz="1200" dirty="0">
                <a:solidFill>
                  <a:srgbClr val="FFC000"/>
                </a:solidFill>
                <a:latin typeface="Arial" panose="020B0604020202020204" pitchFamily="34" charset="0"/>
                <a:cs typeface="Arial" panose="020B0604020202020204" pitchFamily="34" charset="0"/>
              </a:rPr>
              <a:t>Paper No.</a:t>
            </a:r>
            <a:r>
              <a:rPr lang="en-US" altLang="zh-CN" sz="1200" dirty="0">
                <a:solidFill>
                  <a:schemeClr val="accent2"/>
                </a:solidFill>
                <a:latin typeface="Arial" panose="020B0604020202020204" pitchFamily="34" charset="0"/>
                <a:cs typeface="Arial" panose="020B0604020202020204" pitchFamily="34" charset="0"/>
              </a:rPr>
              <a:t>158                                                            </a:t>
            </a:r>
            <a:fld id="{58F1A166-CD65-431D-A46D-0FEA95785382}" type="slidenum">
              <a:rPr lang="en-US" altLang="zh-CN" sz="1200" smtClean="0">
                <a:latin typeface="Arial" panose="020B0604020202020204" pitchFamily="34" charset="0"/>
                <a:cs typeface="Arial" panose="020B0604020202020204" pitchFamily="34" charset="0"/>
              </a:rPr>
              <a:t>15</a:t>
            </a:fld>
            <a:endParaRPr lang="en-GB" altLang="zh-CN" sz="1200" dirty="0">
              <a:latin typeface="Arial" panose="020B0604020202020204" pitchFamily="34" charset="0"/>
              <a:cs typeface="Arial" panose="020B0604020202020204" pitchFamily="34" charset="0"/>
            </a:endParaRPr>
          </a:p>
        </p:txBody>
      </p:sp>
      <p:graphicFrame>
        <p:nvGraphicFramePr>
          <p:cNvPr id="6" name="图示 5">
            <a:extLst>
              <a:ext uri="{FF2B5EF4-FFF2-40B4-BE49-F238E27FC236}">
                <a16:creationId xmlns:a16="http://schemas.microsoft.com/office/drawing/2014/main" id="{54947195-520E-4F89-956A-CF462B762F73}"/>
              </a:ext>
            </a:extLst>
          </p:cNvPr>
          <p:cNvGraphicFramePr/>
          <p:nvPr>
            <p:extLst>
              <p:ext uri="{D42A27DB-BD31-4B8C-83A1-F6EECF244321}">
                <p14:modId xmlns:p14="http://schemas.microsoft.com/office/powerpoint/2010/main" val="1289541657"/>
              </p:ext>
            </p:extLst>
          </p:nvPr>
        </p:nvGraphicFramePr>
        <p:xfrm>
          <a:off x="441960" y="1725302"/>
          <a:ext cx="11383417" cy="3751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861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itle 1">
            <a:extLst>
              <a:ext uri="{FF2B5EF4-FFF2-40B4-BE49-F238E27FC236}">
                <a16:creationId xmlns:a16="http://schemas.microsoft.com/office/drawing/2014/main" id="{83DB02C3-306A-42C8-9A3A-F7CA0960709C}"/>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dirty="0">
                <a:solidFill>
                  <a:schemeClr val="bg1"/>
                </a:solidFill>
                <a:latin typeface="Arial" panose="020B0604020202020204" pitchFamily="34" charset="0"/>
                <a:cs typeface="Arial" panose="020B0604020202020204" pitchFamily="34" charset="0"/>
              </a:rPr>
              <a:t>4</a:t>
            </a:r>
            <a:r>
              <a:rPr lang="en-GB" altLang="zh-CN" b="1" dirty="0">
                <a:solidFill>
                  <a:schemeClr val="bg1"/>
                </a:solidFill>
                <a:latin typeface="Arial" panose="020B0604020202020204" pitchFamily="34" charset="0"/>
                <a:cs typeface="Arial" panose="020B0604020202020204" pitchFamily="34" charset="0"/>
              </a:rPr>
              <a:t>. S</a:t>
            </a:r>
            <a:r>
              <a:rPr lang="en-US" altLang="zh-CN" b="1" dirty="0">
                <a:solidFill>
                  <a:schemeClr val="bg1"/>
                </a:solidFill>
                <a:latin typeface="Arial" panose="020B0604020202020204" pitchFamily="34" charset="0"/>
                <a:cs typeface="Arial" panose="020B0604020202020204" pitchFamily="34" charset="0"/>
              </a:rPr>
              <a:t>UMMARY</a:t>
            </a:r>
            <a:endParaRPr lang="en-GB" b="1" dirty="0">
              <a:solidFill>
                <a:schemeClr val="bg1"/>
              </a:solidFill>
              <a:latin typeface="Arial" panose="020B0604020202020204" pitchFamily="34" charset="0"/>
              <a:cs typeface="Arial" panose="020B0604020202020204" pitchFamily="34" charset="0"/>
            </a:endParaRPr>
          </a:p>
        </p:txBody>
      </p:sp>
      <p:sp>
        <p:nvSpPr>
          <p:cNvPr id="58" name="TextBox 3">
            <a:extLst>
              <a:ext uri="{FF2B5EF4-FFF2-40B4-BE49-F238E27FC236}">
                <a16:creationId xmlns:a16="http://schemas.microsoft.com/office/drawing/2014/main" id="{D9C76580-4AD4-499F-AC6B-1B714FE24BE0}"/>
              </a:ext>
            </a:extLst>
          </p:cNvPr>
          <p:cNvSpPr txBox="1"/>
          <p:nvPr/>
        </p:nvSpPr>
        <p:spPr>
          <a:xfrm>
            <a:off x="0" y="6581001"/>
            <a:ext cx="12191999" cy="276999"/>
          </a:xfrm>
          <a:prstGeom prst="rect">
            <a:avLst/>
          </a:prstGeom>
          <a:noFill/>
        </p:spPr>
        <p:txBody>
          <a:bodyPr wrap="square">
            <a:spAutoFit/>
          </a:bodyPr>
          <a:lstStyle/>
          <a:p>
            <a:r>
              <a:rPr lang="en-GB" sz="1200" dirty="0">
                <a:solidFill>
                  <a:schemeClr val="accent1"/>
                </a:solidFill>
                <a:latin typeface="Arial" panose="020B0604020202020204" pitchFamily="34" charset="0"/>
                <a:cs typeface="Arial" panose="020B0604020202020204" pitchFamily="34" charset="0"/>
              </a:rPr>
              <a:t>International Conference on </a:t>
            </a:r>
            <a:r>
              <a:rPr lang="en-GB" sz="1200" dirty="0">
                <a:solidFill>
                  <a:schemeClr val="accent4">
                    <a:lumMod val="75000"/>
                  </a:schemeClr>
                </a:solidFill>
                <a:latin typeface="Arial" panose="020B0604020202020204" pitchFamily="34" charset="0"/>
                <a:cs typeface="Arial" panose="020B0604020202020204" pitchFamily="34" charset="0"/>
              </a:rPr>
              <a:t>small modular reactors </a:t>
            </a:r>
            <a:r>
              <a:rPr lang="en-GB" sz="1200" dirty="0">
                <a:solidFill>
                  <a:schemeClr val="accent4">
                    <a:lumMod val="50000"/>
                  </a:schemeClr>
                </a:solidFill>
                <a:latin typeface="Arial" panose="020B0604020202020204" pitchFamily="34" charset="0"/>
                <a:cs typeface="Arial" panose="020B0604020202020204" pitchFamily="34" charset="0"/>
              </a:rPr>
              <a:t>and their applications      </a:t>
            </a:r>
            <a:r>
              <a:rPr lang="en-GB" sz="1200" dirty="0">
                <a:solidFill>
                  <a:schemeClr val="accent1"/>
                </a:solidFill>
                <a:latin typeface="Arial" panose="020B0604020202020204" pitchFamily="34" charset="0"/>
                <a:cs typeface="Arial" panose="020B0604020202020204" pitchFamily="34" charset="0"/>
              </a:rPr>
              <a:t>21-25 October 2024, Vienna, Austria      </a:t>
            </a:r>
            <a:r>
              <a:rPr lang="en-US" altLang="zh-CN" sz="1200" dirty="0">
                <a:solidFill>
                  <a:srgbClr val="FFC000"/>
                </a:solidFill>
                <a:latin typeface="Arial" panose="020B0604020202020204" pitchFamily="34" charset="0"/>
                <a:cs typeface="Arial" panose="020B0604020202020204" pitchFamily="34" charset="0"/>
              </a:rPr>
              <a:t>Paper No.</a:t>
            </a:r>
            <a:r>
              <a:rPr lang="en-US" altLang="zh-CN" sz="1200" dirty="0">
                <a:solidFill>
                  <a:schemeClr val="accent2"/>
                </a:solidFill>
                <a:latin typeface="Arial" panose="020B0604020202020204" pitchFamily="34" charset="0"/>
                <a:cs typeface="Arial" panose="020B0604020202020204" pitchFamily="34" charset="0"/>
              </a:rPr>
              <a:t>158                                                            </a:t>
            </a:r>
            <a:fld id="{58F1A166-CD65-431D-A46D-0FEA95785382}" type="slidenum">
              <a:rPr lang="en-US" altLang="zh-CN" sz="1200" smtClean="0">
                <a:latin typeface="Arial" panose="020B0604020202020204" pitchFamily="34" charset="0"/>
                <a:cs typeface="Arial" panose="020B0604020202020204" pitchFamily="34" charset="0"/>
              </a:rPr>
              <a:t>16</a:t>
            </a:fld>
            <a:endParaRPr lang="en-GB" altLang="zh-CN" sz="1200" dirty="0">
              <a:latin typeface="Arial" panose="020B0604020202020204" pitchFamily="34" charset="0"/>
              <a:cs typeface="Arial" panose="020B0604020202020204" pitchFamily="34" charset="0"/>
            </a:endParaRPr>
          </a:p>
        </p:txBody>
      </p:sp>
      <p:sp>
        <p:nvSpPr>
          <p:cNvPr id="7" name="文本框 6">
            <a:extLst>
              <a:ext uri="{FF2B5EF4-FFF2-40B4-BE49-F238E27FC236}">
                <a16:creationId xmlns:a16="http://schemas.microsoft.com/office/drawing/2014/main" id="{BC66C73A-2532-4C5F-AC85-FD977FF9DB70}"/>
              </a:ext>
            </a:extLst>
          </p:cNvPr>
          <p:cNvSpPr txBox="1"/>
          <p:nvPr/>
        </p:nvSpPr>
        <p:spPr>
          <a:xfrm>
            <a:off x="-345439" y="1255776"/>
            <a:ext cx="6262576" cy="4549601"/>
          </a:xfrm>
          <a:prstGeom prst="rect">
            <a:avLst/>
          </a:prstGeom>
        </p:spPr>
        <p:txBody>
          <a:bodyPr vert="horz" lIns="91440" tIns="45720" rIns="91440" bIns="45720" rtlCol="0" anchor="t">
            <a:noAutofit/>
          </a:bodyPr>
          <a:lstStyle>
            <a:defPPr>
              <a:defRPr lang="en-US"/>
            </a:defPPr>
            <a:lvl1pPr>
              <a:lnSpc>
                <a:spcPct val="90000"/>
              </a:lnSpc>
              <a:spcBef>
                <a:spcPct val="0"/>
              </a:spcBef>
              <a:buNone/>
              <a:defRPr sz="4400" b="1">
                <a:solidFill>
                  <a:schemeClr val="bg1"/>
                </a:solidFill>
                <a:latin typeface="Arial" panose="020B0604020202020204" pitchFamily="34" charset="0"/>
                <a:ea typeface="+mj-ea"/>
                <a:cs typeface="Arial" panose="020B0604020202020204" pitchFamily="34" charset="0"/>
              </a:defRPr>
            </a:lvl1pPr>
          </a:lstStyle>
          <a:p>
            <a:pPr marL="961200" indent="-457200" algn="just">
              <a:lnSpc>
                <a:spcPct val="150000"/>
              </a:lnSpc>
              <a:spcBef>
                <a:spcPts val="600"/>
              </a:spcBef>
              <a:spcAft>
                <a:spcPts val="600"/>
              </a:spcAft>
              <a:buClr>
                <a:srgbClr val="FF0000"/>
              </a:buClr>
              <a:buFont typeface="Wingdings" panose="05000000000000000000" pitchFamily="2" charset="2"/>
              <a:buChar char="n"/>
            </a:pPr>
            <a:r>
              <a:rPr lang="en-US" altLang="zh-CN" sz="1800" b="0" dirty="0">
                <a:solidFill>
                  <a:schemeClr val="tx2"/>
                </a:solidFill>
              </a:rPr>
              <a:t>Labor cost has a great impact on the economic benefits of SMR operation and maintenance stage. Too much reliance on manual operation is not conducive to the deployment of SMR in remote areas, and it is difficult to avoid human error.</a:t>
            </a:r>
          </a:p>
          <a:p>
            <a:pPr marL="961200" indent="-457200" algn="just">
              <a:lnSpc>
                <a:spcPct val="150000"/>
              </a:lnSpc>
              <a:spcBef>
                <a:spcPts val="600"/>
              </a:spcBef>
              <a:spcAft>
                <a:spcPts val="600"/>
              </a:spcAft>
              <a:buClr>
                <a:srgbClr val="FF0000"/>
              </a:buClr>
              <a:buFont typeface="Wingdings" panose="05000000000000000000" pitchFamily="2" charset="2"/>
              <a:buChar char="n"/>
            </a:pPr>
            <a:r>
              <a:rPr lang="en-US" altLang="zh-CN" sz="1800" b="0" dirty="0">
                <a:solidFill>
                  <a:schemeClr val="tx2"/>
                </a:solidFill>
              </a:rPr>
              <a:t>The digital intelligent technology discussed in this paper can improve the automation and intelligence level of SMR operation and maintenance, help to reduce manual operation, reduce human error, reduce labor costs, and improve the security and economic benefits of SMR operation and maintenance.</a:t>
            </a:r>
            <a:endParaRPr lang="zh-CN" altLang="en-US" sz="1800" b="0" dirty="0">
              <a:solidFill>
                <a:schemeClr val="tx2"/>
              </a:solidFill>
            </a:endParaRPr>
          </a:p>
        </p:txBody>
      </p:sp>
      <p:pic>
        <p:nvPicPr>
          <p:cNvPr id="8" name="图片 7">
            <a:extLst>
              <a:ext uri="{FF2B5EF4-FFF2-40B4-BE49-F238E27FC236}">
                <a16:creationId xmlns:a16="http://schemas.microsoft.com/office/drawing/2014/main" id="{EC105B90-4DCA-4662-87AA-2406F45DED6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74865" y="2282628"/>
            <a:ext cx="5816574" cy="327152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667489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39F9C1-811F-4FE5-A656-1616D6F16D44}"/>
              </a:ext>
            </a:extLst>
          </p:cNvPr>
          <p:cNvSpPr>
            <a:spLocks noGrp="1"/>
          </p:cNvSpPr>
          <p:nvPr>
            <p:ph type="ctrTitle"/>
          </p:nvPr>
        </p:nvSpPr>
        <p:spPr>
          <a:xfrm>
            <a:off x="696000" y="1214438"/>
            <a:ext cx="10800000" cy="2387600"/>
          </a:xfrm>
        </p:spPr>
        <p:txBody>
          <a:bodyPr anchor="ctr">
            <a:noAutofit/>
          </a:bodyPr>
          <a:lstStyle/>
          <a:p>
            <a:pPr algn="l"/>
            <a:r>
              <a:rPr lang="en-US" altLang="zh-CN" sz="8800" i="1" dirty="0">
                <a:ln w="0"/>
                <a:solidFill>
                  <a:srgbClr val="00B050"/>
                </a:solidFill>
                <a:effectLst>
                  <a:reflection blurRad="6350" stA="53000" endA="300" endPos="35500" dir="5400000" sy="-90000" algn="bl" rotWithShape="0"/>
                </a:effectLst>
                <a:latin typeface="Freestyle Script" panose="030804020302050B0404" pitchFamily="66" charset="0"/>
              </a:rPr>
              <a:t>Thank you!</a:t>
            </a:r>
            <a:endParaRPr lang="en-GB" sz="8800" dirty="0">
              <a:ln w="0"/>
              <a:solidFill>
                <a:srgbClr val="00B050"/>
              </a:solidFill>
              <a:effectLst>
                <a:reflection blurRad="6350" stA="53000" endA="300" endPos="35500" dir="5400000" sy="-90000" algn="bl" rotWithShape="0"/>
              </a:effectLst>
              <a:latin typeface="Freestyle Script" panose="030804020302050B0404" pitchFamily="66" charset="0"/>
            </a:endParaRPr>
          </a:p>
        </p:txBody>
      </p:sp>
      <p:sp>
        <p:nvSpPr>
          <p:cNvPr id="5" name="Subtitle 4">
            <a:extLst>
              <a:ext uri="{FF2B5EF4-FFF2-40B4-BE49-F238E27FC236}">
                <a16:creationId xmlns:a16="http://schemas.microsoft.com/office/drawing/2014/main" id="{831E5A99-86B7-4696-9D98-C28D48D14812}"/>
              </a:ext>
            </a:extLst>
          </p:cNvPr>
          <p:cNvSpPr>
            <a:spLocks noGrp="1"/>
          </p:cNvSpPr>
          <p:nvPr>
            <p:ph type="subTitle" idx="1"/>
          </p:nvPr>
        </p:nvSpPr>
        <p:spPr>
          <a:xfrm>
            <a:off x="2" y="5241851"/>
            <a:ext cx="12191998" cy="1339150"/>
          </a:xfrm>
          <a:solidFill>
            <a:schemeClr val="bg1">
              <a:alpha val="70000"/>
            </a:schemeClr>
          </a:solidFill>
        </p:spPr>
        <p:txBody>
          <a:bodyPr anchor="b">
            <a:normAutofit/>
          </a:bodyPr>
          <a:lstStyle/>
          <a:p>
            <a:pPr algn="r"/>
            <a:r>
              <a:rPr lang="en-US" altLang="zh-CN" dirty="0">
                <a:solidFill>
                  <a:schemeClr val="accent1"/>
                </a:solidFill>
                <a:latin typeface="Stylus BT" panose="020E0402020206020304" pitchFamily="34" charset="0"/>
              </a:rPr>
              <a:t>Chen </a:t>
            </a:r>
            <a:r>
              <a:rPr lang="en-US" altLang="zh-CN" dirty="0" err="1">
                <a:solidFill>
                  <a:schemeClr val="accent1"/>
                </a:solidFill>
                <a:latin typeface="Stylus BT" panose="020E0402020206020304" pitchFamily="34" charset="0"/>
              </a:rPr>
              <a:t>Zhiwen</a:t>
            </a:r>
            <a:endParaRPr lang="en-US" altLang="zh-CN" dirty="0">
              <a:solidFill>
                <a:schemeClr val="accent1"/>
              </a:solidFill>
              <a:latin typeface="Stylus BT" panose="020E0402020206020304" pitchFamily="34" charset="0"/>
            </a:endParaRPr>
          </a:p>
          <a:p>
            <a:pPr algn="r"/>
            <a:r>
              <a:rPr lang="en-GB" altLang="zh-CN" dirty="0">
                <a:solidFill>
                  <a:srgbClr val="00B050"/>
                </a:solidFill>
                <a:latin typeface="Stylus BT" panose="020E0402020206020304" pitchFamily="34" charset="0"/>
              </a:rPr>
              <a:t>Email: </a:t>
            </a:r>
            <a:r>
              <a:rPr lang="en-GB" altLang="zh-CN" dirty="0">
                <a:solidFill>
                  <a:srgbClr val="0099FF"/>
                </a:solidFill>
                <a:latin typeface="Stylus BT" panose="020E0402020206020304" pitchFamily="34" charset="0"/>
                <a:hlinkClick r:id="rId3">
                  <a:extLst>
                    <a:ext uri="{A12FA001-AC4F-418D-AE19-62706E023703}">
                      <ahyp:hlinkClr xmlns:ahyp="http://schemas.microsoft.com/office/drawing/2018/hyperlinkcolor" val="tx"/>
                    </a:ext>
                  </a:extLst>
                </a:hlinkClick>
              </a:rPr>
              <a:t>chenzw01@cnnp.com.cn</a:t>
            </a:r>
            <a:endParaRPr lang="en-GB" dirty="0">
              <a:solidFill>
                <a:srgbClr val="0099FF"/>
              </a:solidFill>
              <a:latin typeface="Stylus BT" panose="020E0402020206020304" pitchFamily="34" charset="0"/>
            </a:endParaRPr>
          </a:p>
          <a:p>
            <a:pPr algn="r"/>
            <a:r>
              <a:rPr lang="en-GB" dirty="0">
                <a:latin typeface="Stylus BT" panose="020E0402020206020304" pitchFamily="34" charset="0"/>
              </a:rPr>
              <a:t>China / Hainan Nuclear Power </a:t>
            </a:r>
            <a:r>
              <a:rPr lang="en-GB" dirty="0" err="1">
                <a:latin typeface="Stylus BT" panose="020E0402020206020304" pitchFamily="34" charset="0"/>
              </a:rPr>
              <a:t>Co.,Ltd</a:t>
            </a:r>
            <a:endParaRPr lang="en-GB" dirty="0">
              <a:latin typeface="Stylus BT" panose="020E0402020206020304" pitchFamily="34" charset="0"/>
            </a:endParaRPr>
          </a:p>
        </p:txBody>
      </p:sp>
      <p:sp>
        <p:nvSpPr>
          <p:cNvPr id="6" name="TextBox 3">
            <a:extLst>
              <a:ext uri="{FF2B5EF4-FFF2-40B4-BE49-F238E27FC236}">
                <a16:creationId xmlns:a16="http://schemas.microsoft.com/office/drawing/2014/main" id="{B3530A0D-78F4-4CD8-AF2F-2757134D5099}"/>
              </a:ext>
            </a:extLst>
          </p:cNvPr>
          <p:cNvSpPr txBox="1"/>
          <p:nvPr/>
        </p:nvSpPr>
        <p:spPr>
          <a:xfrm>
            <a:off x="0" y="6581001"/>
            <a:ext cx="12191999" cy="276999"/>
          </a:xfrm>
          <a:prstGeom prst="rect">
            <a:avLst/>
          </a:prstGeom>
          <a:noFill/>
        </p:spPr>
        <p:txBody>
          <a:bodyPr wrap="square">
            <a:spAutoFit/>
          </a:bodyPr>
          <a:lstStyle/>
          <a:p>
            <a:r>
              <a:rPr lang="en-GB" sz="1200" dirty="0">
                <a:solidFill>
                  <a:schemeClr val="accent1"/>
                </a:solidFill>
                <a:latin typeface="Arial" panose="020B0604020202020204" pitchFamily="34" charset="0"/>
                <a:cs typeface="Arial" panose="020B0604020202020204" pitchFamily="34" charset="0"/>
              </a:rPr>
              <a:t>International Conference on </a:t>
            </a:r>
            <a:r>
              <a:rPr lang="en-GB" sz="1200" dirty="0">
                <a:solidFill>
                  <a:schemeClr val="accent4">
                    <a:lumMod val="75000"/>
                  </a:schemeClr>
                </a:solidFill>
                <a:latin typeface="Arial" panose="020B0604020202020204" pitchFamily="34" charset="0"/>
                <a:cs typeface="Arial" panose="020B0604020202020204" pitchFamily="34" charset="0"/>
              </a:rPr>
              <a:t>small modular reactors </a:t>
            </a:r>
            <a:r>
              <a:rPr lang="en-GB" sz="1200" dirty="0">
                <a:solidFill>
                  <a:schemeClr val="accent4">
                    <a:lumMod val="50000"/>
                  </a:schemeClr>
                </a:solidFill>
                <a:latin typeface="Arial" panose="020B0604020202020204" pitchFamily="34" charset="0"/>
                <a:cs typeface="Arial" panose="020B0604020202020204" pitchFamily="34" charset="0"/>
              </a:rPr>
              <a:t>and their applications      </a:t>
            </a:r>
            <a:r>
              <a:rPr lang="en-GB" sz="1200" dirty="0">
                <a:solidFill>
                  <a:schemeClr val="accent1"/>
                </a:solidFill>
                <a:latin typeface="Arial" panose="020B0604020202020204" pitchFamily="34" charset="0"/>
                <a:cs typeface="Arial" panose="020B0604020202020204" pitchFamily="34" charset="0"/>
              </a:rPr>
              <a:t>21-25 October 2024, Vienna, Austria      </a:t>
            </a:r>
            <a:r>
              <a:rPr lang="en-US" altLang="zh-CN" sz="1200" dirty="0">
                <a:solidFill>
                  <a:srgbClr val="FFC000"/>
                </a:solidFill>
                <a:latin typeface="Arial" panose="020B0604020202020204" pitchFamily="34" charset="0"/>
                <a:cs typeface="Arial" panose="020B0604020202020204" pitchFamily="34" charset="0"/>
              </a:rPr>
              <a:t>Paper No.</a:t>
            </a:r>
            <a:r>
              <a:rPr lang="en-US" altLang="zh-CN" sz="1200" dirty="0">
                <a:solidFill>
                  <a:schemeClr val="accent2"/>
                </a:solidFill>
                <a:latin typeface="Arial" panose="020B0604020202020204" pitchFamily="34" charset="0"/>
                <a:cs typeface="Arial" panose="020B0604020202020204" pitchFamily="34" charset="0"/>
              </a:rPr>
              <a:t>158                                                            </a:t>
            </a:r>
            <a:fld id="{58F1A166-CD65-431D-A46D-0FEA95785382}" type="slidenum">
              <a:rPr lang="en-US" altLang="zh-CN" sz="1200" smtClean="0">
                <a:latin typeface="Arial" panose="020B0604020202020204" pitchFamily="34" charset="0"/>
                <a:cs typeface="Arial" panose="020B0604020202020204" pitchFamily="34" charset="0"/>
              </a:rPr>
              <a:t>17</a:t>
            </a:fld>
            <a:endParaRPr lang="en-GB" altLang="zh-CN"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3275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39F9C1-811F-4FE5-A656-1616D6F16D44}"/>
              </a:ext>
            </a:extLst>
          </p:cNvPr>
          <p:cNvSpPr>
            <a:spLocks noGrp="1"/>
          </p:cNvSpPr>
          <p:nvPr>
            <p:ph type="ctrTitle"/>
          </p:nvPr>
        </p:nvSpPr>
        <p:spPr>
          <a:xfrm>
            <a:off x="696000" y="1214438"/>
            <a:ext cx="10800000" cy="2387600"/>
          </a:xfrm>
        </p:spPr>
        <p:txBody>
          <a:bodyPr>
            <a:noAutofit/>
          </a:bodyPr>
          <a:lstStyle/>
          <a:p>
            <a:r>
              <a:rPr lang="en-US" b="1" dirty="0">
                <a:solidFill>
                  <a:schemeClr val="accent1">
                    <a:lumMod val="75000"/>
                  </a:schemeClr>
                </a:solidFill>
                <a:effectLst>
                  <a:outerShdw blurRad="50800" dist="38100" dir="2700000" algn="tl" rotWithShape="0">
                    <a:prstClr val="black">
                      <a:alpha val="40000"/>
                    </a:prstClr>
                  </a:outerShdw>
                </a:effectLst>
              </a:rPr>
              <a:t>Research on Digital Intelligent Operation and Maintenance Technology for SMR</a:t>
            </a:r>
            <a:endParaRPr lang="en-GB" b="1" dirty="0">
              <a:solidFill>
                <a:schemeClr val="accent1">
                  <a:lumMod val="75000"/>
                </a:schemeClr>
              </a:solidFill>
              <a:effectLst>
                <a:outerShdw blurRad="50800" dist="38100" dir="2700000" algn="tl" rotWithShape="0">
                  <a:prstClr val="black">
                    <a:alpha val="40000"/>
                  </a:prstClr>
                </a:outerShdw>
              </a:effectLst>
            </a:endParaRPr>
          </a:p>
        </p:txBody>
      </p:sp>
      <p:sp>
        <p:nvSpPr>
          <p:cNvPr id="5" name="Subtitle 4">
            <a:extLst>
              <a:ext uri="{FF2B5EF4-FFF2-40B4-BE49-F238E27FC236}">
                <a16:creationId xmlns:a16="http://schemas.microsoft.com/office/drawing/2014/main" id="{831E5A99-86B7-4696-9D98-C28D48D14812}"/>
              </a:ext>
            </a:extLst>
          </p:cNvPr>
          <p:cNvSpPr>
            <a:spLocks noGrp="1"/>
          </p:cNvSpPr>
          <p:nvPr>
            <p:ph type="subTitle" idx="1"/>
          </p:nvPr>
        </p:nvSpPr>
        <p:spPr>
          <a:xfrm>
            <a:off x="1524000" y="3602038"/>
            <a:ext cx="9144000" cy="1655762"/>
          </a:xfrm>
        </p:spPr>
        <p:txBody>
          <a:bodyPr anchor="b"/>
          <a:lstStyle/>
          <a:p>
            <a:r>
              <a:rPr lang="en-GB" sz="1600" dirty="0">
                <a:solidFill>
                  <a:schemeClr val="accent5">
                    <a:lumMod val="50000"/>
                  </a:schemeClr>
                </a:solidFill>
              </a:rPr>
              <a:t>Chen </a:t>
            </a:r>
            <a:r>
              <a:rPr lang="en-GB" sz="1600" dirty="0" err="1">
                <a:solidFill>
                  <a:schemeClr val="accent5">
                    <a:lumMod val="50000"/>
                  </a:schemeClr>
                </a:solidFill>
              </a:rPr>
              <a:t>Zhiwen</a:t>
            </a:r>
            <a:r>
              <a:rPr lang="en-GB" sz="1600" dirty="0">
                <a:solidFill>
                  <a:schemeClr val="accent5">
                    <a:lumMod val="50000"/>
                  </a:schemeClr>
                </a:solidFill>
              </a:rPr>
              <a:t>, Xu </a:t>
            </a:r>
            <a:r>
              <a:rPr lang="en-GB" sz="1600" dirty="0" err="1">
                <a:solidFill>
                  <a:schemeClr val="accent5">
                    <a:lumMod val="50000"/>
                  </a:schemeClr>
                </a:solidFill>
              </a:rPr>
              <a:t>Weizu</a:t>
            </a:r>
            <a:r>
              <a:rPr lang="en-GB" sz="1600" dirty="0">
                <a:solidFill>
                  <a:schemeClr val="accent5">
                    <a:lumMod val="50000"/>
                  </a:schemeClr>
                </a:solidFill>
              </a:rPr>
              <a:t>, Liu Yang, Yang </a:t>
            </a:r>
            <a:r>
              <a:rPr lang="en-GB" sz="1600" dirty="0" err="1">
                <a:solidFill>
                  <a:schemeClr val="accent5">
                    <a:lumMod val="50000"/>
                  </a:schemeClr>
                </a:solidFill>
              </a:rPr>
              <a:t>Panyun</a:t>
            </a:r>
            <a:endParaRPr lang="en-GB" sz="1600" dirty="0">
              <a:solidFill>
                <a:schemeClr val="accent5">
                  <a:lumMod val="50000"/>
                </a:schemeClr>
              </a:solidFill>
            </a:endParaRPr>
          </a:p>
          <a:p>
            <a:r>
              <a:rPr lang="en-GB" b="1" dirty="0">
                <a:solidFill>
                  <a:schemeClr val="accent5">
                    <a:lumMod val="50000"/>
                  </a:schemeClr>
                </a:solidFill>
              </a:rPr>
              <a:t>China / Hainan Nuclear Power </a:t>
            </a:r>
            <a:r>
              <a:rPr lang="en-GB" b="1" dirty="0" err="1">
                <a:solidFill>
                  <a:schemeClr val="accent5">
                    <a:lumMod val="50000"/>
                  </a:schemeClr>
                </a:solidFill>
              </a:rPr>
              <a:t>Co.,Ltd</a:t>
            </a:r>
            <a:endParaRPr lang="en-GB" b="1" dirty="0">
              <a:solidFill>
                <a:schemeClr val="accent5">
                  <a:lumMod val="50000"/>
                </a:schemeClr>
              </a:solidFill>
            </a:endParaRPr>
          </a:p>
        </p:txBody>
      </p:sp>
      <p:sp>
        <p:nvSpPr>
          <p:cNvPr id="6" name="TextBox 3">
            <a:extLst>
              <a:ext uri="{FF2B5EF4-FFF2-40B4-BE49-F238E27FC236}">
                <a16:creationId xmlns:a16="http://schemas.microsoft.com/office/drawing/2014/main" id="{B3530A0D-78F4-4CD8-AF2F-2757134D5099}"/>
              </a:ext>
            </a:extLst>
          </p:cNvPr>
          <p:cNvSpPr txBox="1"/>
          <p:nvPr/>
        </p:nvSpPr>
        <p:spPr>
          <a:xfrm>
            <a:off x="0" y="6581001"/>
            <a:ext cx="12191999" cy="276999"/>
          </a:xfrm>
          <a:prstGeom prst="rect">
            <a:avLst/>
          </a:prstGeom>
          <a:noFill/>
        </p:spPr>
        <p:txBody>
          <a:bodyPr wrap="square">
            <a:spAutoFit/>
          </a:bodyPr>
          <a:lstStyle/>
          <a:p>
            <a:r>
              <a:rPr lang="en-GB" sz="1200" dirty="0">
                <a:solidFill>
                  <a:schemeClr val="accent1"/>
                </a:solidFill>
                <a:latin typeface="Arial" panose="020B0604020202020204" pitchFamily="34" charset="0"/>
                <a:cs typeface="Arial" panose="020B0604020202020204" pitchFamily="34" charset="0"/>
              </a:rPr>
              <a:t>International Conference on </a:t>
            </a:r>
            <a:r>
              <a:rPr lang="en-GB" sz="1200" dirty="0">
                <a:solidFill>
                  <a:schemeClr val="accent4">
                    <a:lumMod val="75000"/>
                  </a:schemeClr>
                </a:solidFill>
                <a:latin typeface="Arial" panose="020B0604020202020204" pitchFamily="34" charset="0"/>
                <a:cs typeface="Arial" panose="020B0604020202020204" pitchFamily="34" charset="0"/>
              </a:rPr>
              <a:t>small modular reactors </a:t>
            </a:r>
            <a:r>
              <a:rPr lang="en-GB" sz="1200" dirty="0">
                <a:solidFill>
                  <a:schemeClr val="accent4">
                    <a:lumMod val="50000"/>
                  </a:schemeClr>
                </a:solidFill>
                <a:latin typeface="Arial" panose="020B0604020202020204" pitchFamily="34" charset="0"/>
                <a:cs typeface="Arial" panose="020B0604020202020204" pitchFamily="34" charset="0"/>
              </a:rPr>
              <a:t>and their applications      </a:t>
            </a:r>
            <a:r>
              <a:rPr lang="en-GB" sz="1200" dirty="0">
                <a:solidFill>
                  <a:schemeClr val="accent1"/>
                </a:solidFill>
                <a:latin typeface="Arial" panose="020B0604020202020204" pitchFamily="34" charset="0"/>
                <a:cs typeface="Arial" panose="020B0604020202020204" pitchFamily="34" charset="0"/>
              </a:rPr>
              <a:t>21-25 October 2024, Vienna, Austria      </a:t>
            </a:r>
            <a:r>
              <a:rPr lang="en-US" altLang="zh-CN" sz="1200" dirty="0">
                <a:solidFill>
                  <a:srgbClr val="FFC000"/>
                </a:solidFill>
                <a:latin typeface="Arial" panose="020B0604020202020204" pitchFamily="34" charset="0"/>
                <a:cs typeface="Arial" panose="020B0604020202020204" pitchFamily="34" charset="0"/>
              </a:rPr>
              <a:t>Paper No.</a:t>
            </a:r>
            <a:r>
              <a:rPr lang="en-US" altLang="zh-CN" sz="1200" dirty="0">
                <a:solidFill>
                  <a:schemeClr val="accent2"/>
                </a:solidFill>
                <a:latin typeface="Arial" panose="020B0604020202020204" pitchFamily="34" charset="0"/>
                <a:cs typeface="Arial" panose="020B0604020202020204" pitchFamily="34" charset="0"/>
              </a:rPr>
              <a:t>158                                                            </a:t>
            </a:r>
            <a:fld id="{58F1A166-CD65-431D-A46D-0FEA95785382}" type="slidenum">
              <a:rPr lang="en-US" altLang="zh-CN" sz="1200" smtClean="0">
                <a:latin typeface="Arial" panose="020B0604020202020204" pitchFamily="34" charset="0"/>
                <a:cs typeface="Arial" panose="020B0604020202020204" pitchFamily="34" charset="0"/>
              </a:rPr>
              <a:t>2</a:t>
            </a:fld>
            <a:endParaRPr lang="en-GB" altLang="zh-CN"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9761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zh-CN" b="1" dirty="0">
                <a:solidFill>
                  <a:schemeClr val="bg1"/>
                </a:solidFill>
                <a:latin typeface="Arial" panose="020B0604020202020204" pitchFamily="34" charset="0"/>
                <a:cs typeface="Arial" panose="020B0604020202020204" pitchFamily="34" charset="0"/>
              </a:rPr>
              <a:t>CONTENTS</a:t>
            </a:r>
            <a:endParaRPr lang="en-GB" b="1" dirty="0">
              <a:solidFill>
                <a:schemeClr val="bg1"/>
              </a:solidFill>
              <a:latin typeface="Arial" panose="020B0604020202020204" pitchFamily="34" charset="0"/>
              <a:cs typeface="Arial" panose="020B0604020202020204" pitchFamily="34" charset="0"/>
            </a:endParaRPr>
          </a:p>
        </p:txBody>
      </p:sp>
      <p:sp>
        <p:nvSpPr>
          <p:cNvPr id="5" name="TextBox 3">
            <a:extLst>
              <a:ext uri="{FF2B5EF4-FFF2-40B4-BE49-F238E27FC236}">
                <a16:creationId xmlns:a16="http://schemas.microsoft.com/office/drawing/2014/main" id="{55E6B273-121B-433F-8EE8-AE9852F066A8}"/>
              </a:ext>
            </a:extLst>
          </p:cNvPr>
          <p:cNvSpPr txBox="1"/>
          <p:nvPr/>
        </p:nvSpPr>
        <p:spPr>
          <a:xfrm>
            <a:off x="0" y="6581001"/>
            <a:ext cx="12191999" cy="276999"/>
          </a:xfrm>
          <a:prstGeom prst="rect">
            <a:avLst/>
          </a:prstGeom>
          <a:noFill/>
        </p:spPr>
        <p:txBody>
          <a:bodyPr wrap="square">
            <a:spAutoFit/>
          </a:bodyPr>
          <a:lstStyle/>
          <a:p>
            <a:r>
              <a:rPr lang="en-GB" sz="1200" dirty="0">
                <a:solidFill>
                  <a:schemeClr val="accent1"/>
                </a:solidFill>
                <a:latin typeface="Arial" panose="020B0604020202020204" pitchFamily="34" charset="0"/>
                <a:cs typeface="Arial" panose="020B0604020202020204" pitchFamily="34" charset="0"/>
              </a:rPr>
              <a:t>International Conference on </a:t>
            </a:r>
            <a:r>
              <a:rPr lang="en-GB" sz="1200" dirty="0">
                <a:solidFill>
                  <a:schemeClr val="accent4">
                    <a:lumMod val="75000"/>
                  </a:schemeClr>
                </a:solidFill>
                <a:latin typeface="Arial" panose="020B0604020202020204" pitchFamily="34" charset="0"/>
                <a:cs typeface="Arial" panose="020B0604020202020204" pitchFamily="34" charset="0"/>
              </a:rPr>
              <a:t>small modular reactors </a:t>
            </a:r>
            <a:r>
              <a:rPr lang="en-GB" sz="1200" dirty="0">
                <a:solidFill>
                  <a:schemeClr val="accent4">
                    <a:lumMod val="50000"/>
                  </a:schemeClr>
                </a:solidFill>
                <a:latin typeface="Arial" panose="020B0604020202020204" pitchFamily="34" charset="0"/>
                <a:cs typeface="Arial" panose="020B0604020202020204" pitchFamily="34" charset="0"/>
              </a:rPr>
              <a:t>and their applications      </a:t>
            </a:r>
            <a:r>
              <a:rPr lang="en-GB" sz="1200" dirty="0">
                <a:solidFill>
                  <a:schemeClr val="accent1"/>
                </a:solidFill>
                <a:latin typeface="Arial" panose="020B0604020202020204" pitchFamily="34" charset="0"/>
                <a:cs typeface="Arial" panose="020B0604020202020204" pitchFamily="34" charset="0"/>
              </a:rPr>
              <a:t>21-25 October 2024, Vienna, Austria      </a:t>
            </a:r>
            <a:r>
              <a:rPr lang="en-US" altLang="zh-CN" sz="1200" dirty="0">
                <a:solidFill>
                  <a:srgbClr val="FFC000"/>
                </a:solidFill>
                <a:latin typeface="Arial" panose="020B0604020202020204" pitchFamily="34" charset="0"/>
                <a:cs typeface="Arial" panose="020B0604020202020204" pitchFamily="34" charset="0"/>
              </a:rPr>
              <a:t>Paper No.</a:t>
            </a:r>
            <a:r>
              <a:rPr lang="en-US" altLang="zh-CN" sz="1200" dirty="0">
                <a:solidFill>
                  <a:schemeClr val="accent2"/>
                </a:solidFill>
                <a:latin typeface="Arial" panose="020B0604020202020204" pitchFamily="34" charset="0"/>
                <a:cs typeface="Arial" panose="020B0604020202020204" pitchFamily="34" charset="0"/>
              </a:rPr>
              <a:t>158                                                            </a:t>
            </a:r>
            <a:fld id="{58F1A166-CD65-431D-A46D-0FEA95785382}" type="slidenum">
              <a:rPr lang="en-US" altLang="zh-CN" sz="1200" smtClean="0">
                <a:latin typeface="Arial" panose="020B0604020202020204" pitchFamily="34" charset="0"/>
                <a:cs typeface="Arial" panose="020B0604020202020204" pitchFamily="34" charset="0"/>
              </a:rPr>
              <a:t>3</a:t>
            </a:fld>
            <a:endParaRPr lang="en-GB" altLang="zh-CN" sz="1200" dirty="0">
              <a:latin typeface="Arial" panose="020B0604020202020204" pitchFamily="34" charset="0"/>
              <a:cs typeface="Arial" panose="020B0604020202020204" pitchFamily="34" charset="0"/>
            </a:endParaRPr>
          </a:p>
        </p:txBody>
      </p:sp>
      <p:sp>
        <p:nvSpPr>
          <p:cNvPr id="16" name="文本框 15">
            <a:extLst>
              <a:ext uri="{FF2B5EF4-FFF2-40B4-BE49-F238E27FC236}">
                <a16:creationId xmlns:a16="http://schemas.microsoft.com/office/drawing/2014/main" id="{DA8E2C2B-BEDB-48EB-BD8C-392986255083}"/>
              </a:ext>
            </a:extLst>
          </p:cNvPr>
          <p:cNvSpPr txBox="1"/>
          <p:nvPr/>
        </p:nvSpPr>
        <p:spPr>
          <a:xfrm>
            <a:off x="0" y="1255776"/>
            <a:ext cx="12192000" cy="3987737"/>
          </a:xfrm>
          <a:prstGeom prst="rect">
            <a:avLst/>
          </a:prstGeom>
        </p:spPr>
        <p:txBody>
          <a:bodyPr vert="horz" lIns="91440" tIns="45720" rIns="91440" bIns="45720" rtlCol="0" anchor="ctr">
            <a:noAutofit/>
          </a:bodyPr>
          <a:lstStyle>
            <a:defPPr>
              <a:defRPr lang="en-US"/>
            </a:defPPr>
            <a:lvl1pPr>
              <a:lnSpc>
                <a:spcPct val="90000"/>
              </a:lnSpc>
              <a:spcBef>
                <a:spcPct val="0"/>
              </a:spcBef>
              <a:buNone/>
              <a:defRPr sz="2400" b="1" i="1">
                <a:solidFill>
                  <a:srgbClr val="000000"/>
                </a:solidFill>
                <a:latin typeface="Arial" panose="020B0604020202020204" pitchFamily="34" charset="0"/>
                <a:ea typeface="+mj-ea"/>
                <a:cs typeface="Arial" panose="020B0604020202020204" pitchFamily="34" charset="0"/>
              </a:defRPr>
            </a:lvl1pPr>
          </a:lstStyle>
          <a:p>
            <a:pPr marL="432000">
              <a:lnSpc>
                <a:spcPct val="100000"/>
              </a:lnSpc>
              <a:buFont typeface="+mj-lt"/>
              <a:buAutoNum type="arabicPeriod"/>
            </a:pPr>
            <a:r>
              <a:rPr lang="en-GB" altLang="zh-CN" sz="4400" i="0" dirty="0">
                <a:solidFill>
                  <a:schemeClr val="accent1">
                    <a:lumMod val="75000"/>
                  </a:schemeClr>
                </a:solidFill>
                <a:effectLst>
                  <a:outerShdw blurRad="50800" dist="38100" dir="2700000" algn="tl" rotWithShape="0">
                    <a:prstClr val="black">
                      <a:alpha val="40000"/>
                    </a:prstClr>
                  </a:outerShdw>
                </a:effectLst>
              </a:rPr>
              <a:t>BACKGROUND</a:t>
            </a:r>
          </a:p>
          <a:p>
            <a:pPr marL="432000">
              <a:lnSpc>
                <a:spcPct val="100000"/>
              </a:lnSpc>
              <a:buFont typeface="+mj-lt"/>
              <a:buAutoNum type="arabicPeriod"/>
            </a:pPr>
            <a:r>
              <a:rPr lang="en-US" altLang="zh-CN" sz="4400" i="0" dirty="0">
                <a:solidFill>
                  <a:schemeClr val="accent1">
                    <a:lumMod val="75000"/>
                  </a:schemeClr>
                </a:solidFill>
                <a:effectLst>
                  <a:outerShdw blurRad="50800" dist="38100" dir="2700000" algn="tl" rotWithShape="0">
                    <a:prstClr val="black">
                      <a:alpha val="40000"/>
                    </a:prstClr>
                  </a:outerShdw>
                </a:effectLst>
              </a:rPr>
              <a:t>PROJECT REQUIREMENTS</a:t>
            </a:r>
          </a:p>
          <a:p>
            <a:pPr marL="432000">
              <a:lnSpc>
                <a:spcPct val="100000"/>
              </a:lnSpc>
              <a:buFont typeface="+mj-lt"/>
              <a:buAutoNum type="arabicPeriod"/>
            </a:pPr>
            <a:r>
              <a:rPr lang="en-US" altLang="zh-CN" sz="4400" i="0" dirty="0">
                <a:solidFill>
                  <a:schemeClr val="accent1">
                    <a:lumMod val="75000"/>
                  </a:schemeClr>
                </a:solidFill>
                <a:effectLst>
                  <a:outerShdw blurRad="50800" dist="38100" dir="2700000" algn="tl" rotWithShape="0">
                    <a:prstClr val="black">
                      <a:alpha val="40000"/>
                    </a:prstClr>
                  </a:outerShdw>
                </a:effectLst>
              </a:rPr>
              <a:t>SOLUTION</a:t>
            </a:r>
          </a:p>
          <a:p>
            <a:pPr marL="432000">
              <a:lnSpc>
                <a:spcPct val="100000"/>
              </a:lnSpc>
              <a:buFont typeface="+mj-lt"/>
              <a:buAutoNum type="arabicPeriod"/>
            </a:pPr>
            <a:r>
              <a:rPr lang="en-US" altLang="zh-CN" sz="4400" i="0" dirty="0">
                <a:solidFill>
                  <a:schemeClr val="accent1">
                    <a:lumMod val="75000"/>
                  </a:schemeClr>
                </a:solidFill>
                <a:effectLst>
                  <a:outerShdw blurRad="50800" dist="38100" dir="2700000" algn="tl" rotWithShape="0">
                    <a:prstClr val="black">
                      <a:alpha val="40000"/>
                    </a:prstClr>
                  </a:outerShdw>
                </a:effectLst>
              </a:rPr>
              <a:t>SUMMARIZING</a:t>
            </a:r>
            <a:endParaRPr lang="zh-CN" altLang="en-US" sz="4400" i="0" dirty="0">
              <a:solidFill>
                <a:schemeClr val="accent1">
                  <a:lumMod val="75000"/>
                </a:schemeClr>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599307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zh-CN" b="1" dirty="0">
                <a:solidFill>
                  <a:schemeClr val="bg1"/>
                </a:solidFill>
                <a:latin typeface="Arial" panose="020B0604020202020204" pitchFamily="34" charset="0"/>
                <a:cs typeface="Arial" panose="020B0604020202020204" pitchFamily="34" charset="0"/>
              </a:rPr>
              <a:t>1. BACKGROUND</a:t>
            </a:r>
            <a:endParaRPr lang="en-GB" b="1" dirty="0">
              <a:solidFill>
                <a:schemeClr val="bg1"/>
              </a:solidFill>
              <a:latin typeface="Arial" panose="020B0604020202020204" pitchFamily="34" charset="0"/>
              <a:cs typeface="Arial" panose="020B0604020202020204" pitchFamily="34" charset="0"/>
            </a:endParaRPr>
          </a:p>
        </p:txBody>
      </p:sp>
      <p:sp>
        <p:nvSpPr>
          <p:cNvPr id="5" name="TextBox 3">
            <a:extLst>
              <a:ext uri="{FF2B5EF4-FFF2-40B4-BE49-F238E27FC236}">
                <a16:creationId xmlns:a16="http://schemas.microsoft.com/office/drawing/2014/main" id="{55E6B273-121B-433F-8EE8-AE9852F066A8}"/>
              </a:ext>
            </a:extLst>
          </p:cNvPr>
          <p:cNvSpPr txBox="1"/>
          <p:nvPr/>
        </p:nvSpPr>
        <p:spPr>
          <a:xfrm>
            <a:off x="0" y="6581001"/>
            <a:ext cx="12191999" cy="276999"/>
          </a:xfrm>
          <a:prstGeom prst="rect">
            <a:avLst/>
          </a:prstGeom>
          <a:noFill/>
        </p:spPr>
        <p:txBody>
          <a:bodyPr wrap="square">
            <a:spAutoFit/>
          </a:bodyPr>
          <a:lstStyle/>
          <a:p>
            <a:r>
              <a:rPr lang="en-GB" sz="1200" dirty="0">
                <a:solidFill>
                  <a:schemeClr val="accent1"/>
                </a:solidFill>
                <a:latin typeface="Arial" panose="020B0604020202020204" pitchFamily="34" charset="0"/>
                <a:cs typeface="Arial" panose="020B0604020202020204" pitchFamily="34" charset="0"/>
              </a:rPr>
              <a:t>International Conference on </a:t>
            </a:r>
            <a:r>
              <a:rPr lang="en-GB" sz="1200" dirty="0">
                <a:solidFill>
                  <a:schemeClr val="accent4">
                    <a:lumMod val="75000"/>
                  </a:schemeClr>
                </a:solidFill>
                <a:latin typeface="Arial" panose="020B0604020202020204" pitchFamily="34" charset="0"/>
                <a:cs typeface="Arial" panose="020B0604020202020204" pitchFamily="34" charset="0"/>
              </a:rPr>
              <a:t>small modular reactors </a:t>
            </a:r>
            <a:r>
              <a:rPr lang="en-GB" sz="1200" dirty="0">
                <a:solidFill>
                  <a:schemeClr val="accent4">
                    <a:lumMod val="50000"/>
                  </a:schemeClr>
                </a:solidFill>
                <a:latin typeface="Arial" panose="020B0604020202020204" pitchFamily="34" charset="0"/>
                <a:cs typeface="Arial" panose="020B0604020202020204" pitchFamily="34" charset="0"/>
              </a:rPr>
              <a:t>and their applications      </a:t>
            </a:r>
            <a:r>
              <a:rPr lang="en-GB" sz="1200" dirty="0">
                <a:solidFill>
                  <a:schemeClr val="accent1"/>
                </a:solidFill>
                <a:latin typeface="Arial" panose="020B0604020202020204" pitchFamily="34" charset="0"/>
                <a:cs typeface="Arial" panose="020B0604020202020204" pitchFamily="34" charset="0"/>
              </a:rPr>
              <a:t>21-25 October 2024, Vienna, Austria      </a:t>
            </a:r>
            <a:r>
              <a:rPr lang="en-US" altLang="zh-CN" sz="1200" dirty="0">
                <a:solidFill>
                  <a:srgbClr val="FFC000"/>
                </a:solidFill>
                <a:latin typeface="Arial" panose="020B0604020202020204" pitchFamily="34" charset="0"/>
                <a:cs typeface="Arial" panose="020B0604020202020204" pitchFamily="34" charset="0"/>
              </a:rPr>
              <a:t>Paper No.</a:t>
            </a:r>
            <a:r>
              <a:rPr lang="en-US" altLang="zh-CN" sz="1200" dirty="0">
                <a:solidFill>
                  <a:schemeClr val="accent2"/>
                </a:solidFill>
                <a:latin typeface="Arial" panose="020B0604020202020204" pitchFamily="34" charset="0"/>
                <a:cs typeface="Arial" panose="020B0604020202020204" pitchFamily="34" charset="0"/>
              </a:rPr>
              <a:t>158                                                            </a:t>
            </a:r>
            <a:fld id="{58F1A166-CD65-431D-A46D-0FEA95785382}" type="slidenum">
              <a:rPr lang="en-US" altLang="zh-CN" sz="1200" smtClean="0">
                <a:latin typeface="Arial" panose="020B0604020202020204" pitchFamily="34" charset="0"/>
                <a:cs typeface="Arial" panose="020B0604020202020204" pitchFamily="34" charset="0"/>
              </a:rPr>
              <a:t>4</a:t>
            </a:fld>
            <a:endParaRPr lang="en-GB" altLang="zh-CN" sz="1200" dirty="0">
              <a:latin typeface="Arial" panose="020B0604020202020204" pitchFamily="34" charset="0"/>
              <a:cs typeface="Arial" panose="020B0604020202020204" pitchFamily="34" charset="0"/>
            </a:endParaRPr>
          </a:p>
        </p:txBody>
      </p:sp>
      <p:pic>
        <p:nvPicPr>
          <p:cNvPr id="6" name="图片 5">
            <a:extLst>
              <a:ext uri="{FF2B5EF4-FFF2-40B4-BE49-F238E27FC236}">
                <a16:creationId xmlns:a16="http://schemas.microsoft.com/office/drawing/2014/main" id="{A8B03A34-730A-4C5C-8612-6C57829AC05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023"/>
          <a:stretch/>
        </p:blipFill>
        <p:spPr>
          <a:xfrm>
            <a:off x="562616" y="1255776"/>
            <a:ext cx="4590651" cy="5220000"/>
          </a:xfrm>
          <a:prstGeom prst="rect">
            <a:avLst/>
          </a:prstGeom>
        </p:spPr>
      </p:pic>
      <p:pic>
        <p:nvPicPr>
          <p:cNvPr id="12" name="Picture 2" descr="C:\Users\fanli.CNPE\Pictures\素材\海水淡化.jpg">
            <a:extLst>
              <a:ext uri="{FF2B5EF4-FFF2-40B4-BE49-F238E27FC236}">
                <a16:creationId xmlns:a16="http://schemas.microsoft.com/office/drawing/2014/main" id="{BCD117C1-C98F-4DE4-93C3-CB5BE256AFDE}"/>
              </a:ext>
            </a:extLst>
          </p:cNvPr>
          <p:cNvPicPr>
            <a:picLocks noChangeArrowheads="1"/>
          </p:cNvPicPr>
          <p:nvPr/>
        </p:nvPicPr>
        <p:blipFill rotWithShape="1">
          <a:blip r:embed="rId4"/>
          <a:stretch>
            <a:fillRect/>
          </a:stretch>
        </p:blipFill>
        <p:spPr bwMode="auto">
          <a:xfrm>
            <a:off x="7103970" y="1328173"/>
            <a:ext cx="1440000" cy="1080000"/>
          </a:xfrm>
          <a:prstGeom prst="rect">
            <a:avLst/>
          </a:prstGeom>
          <a:ln w="12700">
            <a:solidFill>
              <a:schemeClr val="tx2"/>
            </a:solidFill>
          </a:ln>
          <a:effectLst/>
        </p:spPr>
      </p:pic>
      <p:pic>
        <p:nvPicPr>
          <p:cNvPr id="15" name="Picture 4">
            <a:extLst>
              <a:ext uri="{FF2B5EF4-FFF2-40B4-BE49-F238E27FC236}">
                <a16:creationId xmlns:a16="http://schemas.microsoft.com/office/drawing/2014/main" id="{9960FDC2-D79A-4C37-B8CA-BFEB3C25611B}"/>
              </a:ext>
            </a:extLst>
          </p:cNvPr>
          <p:cNvPicPr>
            <a:picLocks noChangeArrowheads="1"/>
          </p:cNvPicPr>
          <p:nvPr/>
        </p:nvPicPr>
        <p:blipFill>
          <a:blip r:embed="rId5"/>
          <a:srcRect/>
          <a:stretch>
            <a:fillRect/>
          </a:stretch>
        </p:blipFill>
        <p:spPr bwMode="auto">
          <a:xfrm>
            <a:off x="8707006" y="1328173"/>
            <a:ext cx="1440000" cy="1080000"/>
          </a:xfrm>
          <a:prstGeom prst="rect">
            <a:avLst/>
          </a:prstGeom>
          <a:ln w="12700">
            <a:solidFill>
              <a:schemeClr val="tx2"/>
            </a:solidFill>
          </a:ln>
          <a:effectLst/>
        </p:spPr>
      </p:pic>
      <p:sp>
        <p:nvSpPr>
          <p:cNvPr id="21" name="TextBox 10">
            <a:extLst>
              <a:ext uri="{FF2B5EF4-FFF2-40B4-BE49-F238E27FC236}">
                <a16:creationId xmlns:a16="http://schemas.microsoft.com/office/drawing/2014/main" id="{844EE310-39E0-44B6-97EE-C52A30F15449}"/>
              </a:ext>
            </a:extLst>
          </p:cNvPr>
          <p:cNvSpPr txBox="1"/>
          <p:nvPr/>
        </p:nvSpPr>
        <p:spPr>
          <a:xfrm>
            <a:off x="5494338" y="2421090"/>
            <a:ext cx="1440000" cy="265738"/>
          </a:xfrm>
          <a:prstGeom prst="rect">
            <a:avLst/>
          </a:prstGeom>
          <a:solidFill>
            <a:schemeClr val="bg1"/>
          </a:solidFill>
          <a:ln w="12700">
            <a:solidFill>
              <a:schemeClr val="bg1"/>
            </a:solidFill>
          </a:ln>
        </p:spPr>
        <p:style>
          <a:lnRef idx="1">
            <a:schemeClr val="accent3"/>
          </a:lnRef>
          <a:fillRef idx="3">
            <a:schemeClr val="accent3"/>
          </a:fillRef>
          <a:effectRef idx="2">
            <a:schemeClr val="accent3"/>
          </a:effectRef>
          <a:fontRef idx="minor">
            <a:schemeClr val="lt1"/>
          </a:fontRef>
        </p:style>
        <p:txBody>
          <a:bodyPr wrap="square" rtlCol="0" anchor="ctr" anchorCtr="0">
            <a:no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en-US" altLang="zh-CN" sz="900" b="0" dirty="0">
                <a:solidFill>
                  <a:schemeClr val="tx2"/>
                </a:solidFill>
              </a:rPr>
              <a:t>power</a:t>
            </a:r>
            <a:r>
              <a:rPr lang="zh-CN" altLang="en-US" sz="900" b="0" dirty="0">
                <a:solidFill>
                  <a:schemeClr val="tx2"/>
                </a:solidFill>
              </a:rPr>
              <a:t>、</a:t>
            </a:r>
            <a:r>
              <a:rPr lang="en-US" altLang="zh-CN" sz="900" b="0" dirty="0">
                <a:solidFill>
                  <a:schemeClr val="tx2"/>
                </a:solidFill>
              </a:rPr>
              <a:t>heat addition</a:t>
            </a:r>
          </a:p>
        </p:txBody>
      </p:sp>
      <p:sp>
        <p:nvSpPr>
          <p:cNvPr id="24" name="矩形 23">
            <a:extLst>
              <a:ext uri="{FF2B5EF4-FFF2-40B4-BE49-F238E27FC236}">
                <a16:creationId xmlns:a16="http://schemas.microsoft.com/office/drawing/2014/main" id="{867D19D6-786A-4AB7-9DE3-351C53A83FD2}"/>
              </a:ext>
            </a:extLst>
          </p:cNvPr>
          <p:cNvSpPr/>
          <p:nvPr/>
        </p:nvSpPr>
        <p:spPr>
          <a:xfrm>
            <a:off x="553861" y="4906308"/>
            <a:ext cx="4590651" cy="1569660"/>
          </a:xfrm>
          <a:prstGeom prst="rect">
            <a:avLst/>
          </a:prstGeom>
        </p:spPr>
        <p:txBody>
          <a:bodyPr wrap="square">
            <a:spAutoFit/>
          </a:bodyPr>
          <a:lstStyle/>
          <a:p>
            <a:pPr marL="342900" indent="-342900">
              <a:buFont typeface="Wingdings" panose="05000000000000000000" pitchFamily="2" charset="2"/>
              <a:buChar char="ü"/>
            </a:pPr>
            <a:r>
              <a:rPr lang="en-GB" altLang="zh-CN" sz="2400" b="1" dirty="0">
                <a:solidFill>
                  <a:srgbClr val="92D050"/>
                </a:solidFill>
                <a:latin typeface="Arial" panose="020B0604020202020204" pitchFamily="34" charset="0"/>
                <a:ea typeface="宋体" panose="02010600030101010101" pitchFamily="2" charset="-122"/>
                <a:cs typeface="Arial" panose="020B0604020202020204" pitchFamily="34" charset="0"/>
              </a:rPr>
              <a:t>inherent safety</a:t>
            </a:r>
          </a:p>
          <a:p>
            <a:pPr marL="342900" indent="-342900">
              <a:buFont typeface="Wingdings" panose="05000000000000000000" pitchFamily="2" charset="2"/>
              <a:buChar char="ü"/>
            </a:pPr>
            <a:r>
              <a:rPr lang="en-GB" altLang="zh-CN" sz="2400" b="1" dirty="0">
                <a:solidFill>
                  <a:srgbClr val="92D050"/>
                </a:solidFill>
                <a:latin typeface="Arial" panose="020B0604020202020204" pitchFamily="34" charset="0"/>
                <a:ea typeface="宋体" panose="02010600030101010101" pitchFamily="2" charset="-122"/>
                <a:cs typeface="Arial" panose="020B0604020202020204" pitchFamily="34" charset="0"/>
              </a:rPr>
              <a:t>flexible deployment</a:t>
            </a:r>
          </a:p>
          <a:p>
            <a:pPr marL="342900" indent="-342900">
              <a:buFont typeface="Wingdings" panose="05000000000000000000" pitchFamily="2" charset="2"/>
              <a:buChar char="ü"/>
            </a:pPr>
            <a:r>
              <a:rPr lang="en-GB" altLang="zh-CN" sz="2400" b="1" dirty="0">
                <a:solidFill>
                  <a:srgbClr val="92D050"/>
                </a:solidFill>
                <a:latin typeface="Arial" panose="020B0604020202020204" pitchFamily="34" charset="0"/>
                <a:ea typeface="宋体" panose="02010600030101010101" pitchFamily="2" charset="-122"/>
                <a:cs typeface="Arial" panose="020B0604020202020204" pitchFamily="34" charset="0"/>
              </a:rPr>
              <a:t>wide range of applications</a:t>
            </a:r>
          </a:p>
          <a:p>
            <a:pPr marL="342900" indent="-342900">
              <a:buFont typeface="Wingdings" panose="05000000000000000000" pitchFamily="2" charset="2"/>
              <a:buChar char="ü"/>
            </a:pPr>
            <a:r>
              <a:rPr lang="zh-CN" altLang="en-US" sz="2400" b="1" dirty="0">
                <a:solidFill>
                  <a:srgbClr val="92D050"/>
                </a:solidFill>
                <a:latin typeface="Arial" panose="020B0604020202020204" pitchFamily="34" charset="0"/>
                <a:ea typeface="宋体" panose="02010600030101010101" pitchFamily="2" charset="-122"/>
                <a:cs typeface="Arial" panose="020B0604020202020204" pitchFamily="34" charset="0"/>
              </a:rPr>
              <a:t>。。。。。。</a:t>
            </a:r>
          </a:p>
        </p:txBody>
      </p:sp>
      <p:pic>
        <p:nvPicPr>
          <p:cNvPr id="26" name="Picture 2">
            <a:extLst>
              <a:ext uri="{FF2B5EF4-FFF2-40B4-BE49-F238E27FC236}">
                <a16:creationId xmlns:a16="http://schemas.microsoft.com/office/drawing/2014/main" id="{1F308899-425C-4AD0-A945-18A529639793}"/>
              </a:ext>
            </a:extLst>
          </p:cNvPr>
          <p:cNvPicPr>
            <a:picLocks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500934" y="1328173"/>
            <a:ext cx="1440000" cy="1080000"/>
          </a:xfrm>
          <a:prstGeom prst="rect">
            <a:avLst/>
          </a:prstGeom>
          <a:ln w="12700">
            <a:solidFill>
              <a:schemeClr val="tx2"/>
            </a:solidFill>
          </a:ln>
          <a:effectLst/>
        </p:spPr>
      </p:pic>
      <p:sp>
        <p:nvSpPr>
          <p:cNvPr id="27" name="TextBox 10">
            <a:extLst>
              <a:ext uri="{FF2B5EF4-FFF2-40B4-BE49-F238E27FC236}">
                <a16:creationId xmlns:a16="http://schemas.microsoft.com/office/drawing/2014/main" id="{F6B450B8-261A-4D9C-956C-2145744481BC}"/>
              </a:ext>
            </a:extLst>
          </p:cNvPr>
          <p:cNvSpPr txBox="1"/>
          <p:nvPr/>
        </p:nvSpPr>
        <p:spPr>
          <a:xfrm>
            <a:off x="7103970" y="2421090"/>
            <a:ext cx="1440000" cy="265738"/>
          </a:xfrm>
          <a:prstGeom prst="rect">
            <a:avLst/>
          </a:prstGeom>
          <a:solidFill>
            <a:schemeClr val="bg1"/>
          </a:solidFill>
          <a:ln w="12700">
            <a:solidFill>
              <a:schemeClr val="bg1"/>
            </a:solidFill>
          </a:ln>
        </p:spPr>
        <p:style>
          <a:lnRef idx="1">
            <a:schemeClr val="accent3"/>
          </a:lnRef>
          <a:fillRef idx="3">
            <a:schemeClr val="accent3"/>
          </a:fillRef>
          <a:effectRef idx="2">
            <a:schemeClr val="accent3"/>
          </a:effectRef>
          <a:fontRef idx="minor">
            <a:schemeClr val="lt1"/>
          </a:fontRef>
        </p:style>
        <p:txBody>
          <a:bodyPr wrap="square" rtlCol="0" anchor="ctr" anchorCtr="0">
            <a:noAutofit/>
          </a:bodyPr>
          <a:lstStyle>
            <a:defPPr>
              <a:defRPr lang="en-US"/>
            </a:defPPr>
            <a:lvl1pPr algn="ctr">
              <a:defRPr sz="900" b="0">
                <a:solidFill>
                  <a:schemeClr val="tx2"/>
                </a:solidFill>
                <a:latin typeface="微软雅黑" panose="020B0503020204020204" pitchFamily="34" charset="-122"/>
                <a:ea typeface="微软雅黑" panose="020B0503020204020204" pitchFamily="34" charset="-122"/>
              </a:defRPr>
            </a:lvl1pPr>
          </a:lstStyle>
          <a:p>
            <a:r>
              <a:rPr lang="en-US" altLang="zh-CN" dirty="0"/>
              <a:t>desalination</a:t>
            </a:r>
            <a:endParaRPr lang="zh-CN" altLang="en-US" dirty="0"/>
          </a:p>
        </p:txBody>
      </p:sp>
      <p:sp>
        <p:nvSpPr>
          <p:cNvPr id="28" name="TextBox 10">
            <a:extLst>
              <a:ext uri="{FF2B5EF4-FFF2-40B4-BE49-F238E27FC236}">
                <a16:creationId xmlns:a16="http://schemas.microsoft.com/office/drawing/2014/main" id="{938B79B6-9CC9-482C-874C-53A0E6136F09}"/>
              </a:ext>
            </a:extLst>
          </p:cNvPr>
          <p:cNvSpPr txBox="1"/>
          <p:nvPr/>
        </p:nvSpPr>
        <p:spPr>
          <a:xfrm>
            <a:off x="8713602" y="2421090"/>
            <a:ext cx="1440000" cy="265738"/>
          </a:xfrm>
          <a:prstGeom prst="rect">
            <a:avLst/>
          </a:prstGeom>
          <a:solidFill>
            <a:schemeClr val="bg1"/>
          </a:solidFill>
          <a:ln w="12700">
            <a:solidFill>
              <a:schemeClr val="bg1"/>
            </a:solidFill>
          </a:ln>
        </p:spPr>
        <p:style>
          <a:lnRef idx="1">
            <a:schemeClr val="accent3"/>
          </a:lnRef>
          <a:fillRef idx="3">
            <a:schemeClr val="accent3"/>
          </a:fillRef>
          <a:effectRef idx="2">
            <a:schemeClr val="accent3"/>
          </a:effectRef>
          <a:fontRef idx="minor">
            <a:schemeClr val="lt1"/>
          </a:fontRef>
        </p:style>
        <p:txBody>
          <a:bodyPr wrap="square" rtlCol="0" anchor="ctr" anchorCtr="0">
            <a:noAutofit/>
          </a:bodyPr>
          <a:lstStyle>
            <a:defPPr>
              <a:defRPr lang="en-US"/>
            </a:defPPr>
            <a:lvl1pPr algn="ctr">
              <a:defRPr sz="900" b="0">
                <a:solidFill>
                  <a:schemeClr val="tx2"/>
                </a:solidFill>
                <a:latin typeface="微软雅黑" panose="020B0503020204020204" pitchFamily="34" charset="-122"/>
                <a:ea typeface="微软雅黑" panose="020B0503020204020204" pitchFamily="34" charset="-122"/>
              </a:defRPr>
            </a:lvl1pPr>
          </a:lstStyle>
          <a:p>
            <a:r>
              <a:rPr lang="en-US" altLang="zh-CN" dirty="0"/>
              <a:t>mining and metallurgy</a:t>
            </a:r>
            <a:endParaRPr lang="zh-CN" altLang="en-US" dirty="0"/>
          </a:p>
        </p:txBody>
      </p:sp>
      <p:sp>
        <p:nvSpPr>
          <p:cNvPr id="29" name="TextBox 10">
            <a:extLst>
              <a:ext uri="{FF2B5EF4-FFF2-40B4-BE49-F238E27FC236}">
                <a16:creationId xmlns:a16="http://schemas.microsoft.com/office/drawing/2014/main" id="{02CD0B84-33EC-485B-98DA-86476C463598}"/>
              </a:ext>
            </a:extLst>
          </p:cNvPr>
          <p:cNvSpPr txBox="1"/>
          <p:nvPr/>
        </p:nvSpPr>
        <p:spPr>
          <a:xfrm>
            <a:off x="10323234" y="2421090"/>
            <a:ext cx="1440000" cy="265738"/>
          </a:xfrm>
          <a:prstGeom prst="rect">
            <a:avLst/>
          </a:prstGeom>
          <a:solidFill>
            <a:schemeClr val="bg1"/>
          </a:solidFill>
          <a:ln w="12700">
            <a:solidFill>
              <a:schemeClr val="bg1"/>
            </a:solidFill>
          </a:ln>
        </p:spPr>
        <p:style>
          <a:lnRef idx="1">
            <a:schemeClr val="accent3"/>
          </a:lnRef>
          <a:fillRef idx="3">
            <a:schemeClr val="accent3"/>
          </a:fillRef>
          <a:effectRef idx="2">
            <a:schemeClr val="accent3"/>
          </a:effectRef>
          <a:fontRef idx="minor">
            <a:schemeClr val="lt1"/>
          </a:fontRef>
        </p:style>
        <p:txBody>
          <a:bodyPr wrap="square" rtlCol="0" anchor="ctr" anchorCtr="0">
            <a:noAutofit/>
          </a:bodyPr>
          <a:lstStyle>
            <a:defPPr>
              <a:defRPr lang="en-US"/>
            </a:defPPr>
            <a:lvl1pPr algn="ctr">
              <a:defRPr sz="900" b="0">
                <a:solidFill>
                  <a:schemeClr val="tx2"/>
                </a:solidFill>
                <a:latin typeface="微软雅黑" panose="020B0503020204020204" pitchFamily="34" charset="-122"/>
                <a:ea typeface="微软雅黑" panose="020B0503020204020204" pitchFamily="34" charset="-122"/>
              </a:defRPr>
            </a:lvl1pPr>
          </a:lstStyle>
          <a:p>
            <a:r>
              <a:rPr lang="en-US" altLang="zh-CN" dirty="0"/>
              <a:t>Big data and cloud</a:t>
            </a:r>
            <a:endParaRPr lang="zh-CN" altLang="en-US" dirty="0"/>
          </a:p>
        </p:txBody>
      </p:sp>
      <p:sp>
        <p:nvSpPr>
          <p:cNvPr id="31" name="矩形 30">
            <a:extLst>
              <a:ext uri="{FF2B5EF4-FFF2-40B4-BE49-F238E27FC236}">
                <a16:creationId xmlns:a16="http://schemas.microsoft.com/office/drawing/2014/main" id="{EAF7E03B-172C-4082-85B8-FD854047C489}"/>
              </a:ext>
            </a:extLst>
          </p:cNvPr>
          <p:cNvSpPr/>
          <p:nvPr/>
        </p:nvSpPr>
        <p:spPr>
          <a:xfrm>
            <a:off x="5500933" y="2888008"/>
            <a:ext cx="6262301" cy="3693319"/>
          </a:xfrm>
          <a:prstGeom prst="rect">
            <a:avLst/>
          </a:prstGeom>
        </p:spPr>
        <p:txBody>
          <a:bodyPr wrap="square">
            <a:spAutoFit/>
          </a:bodyPr>
          <a:lstStyle/>
          <a:p>
            <a:pPr algn="just"/>
            <a:r>
              <a:rPr lang="en-GB" altLang="zh-CN" dirty="0">
                <a:latin typeface="Arial" panose="020B0604020202020204" pitchFamily="34" charset="0"/>
                <a:cs typeface="Arial" panose="020B0604020202020204" pitchFamily="34" charset="0"/>
              </a:rPr>
              <a:t>Due to its </a:t>
            </a:r>
            <a:r>
              <a:rPr lang="en-GB" altLang="zh-CN" dirty="0">
                <a:solidFill>
                  <a:srgbClr val="FF0000"/>
                </a:solidFill>
                <a:latin typeface="Arial" panose="020B0604020202020204" pitchFamily="34" charset="0"/>
                <a:cs typeface="Arial" panose="020B0604020202020204" pitchFamily="34" charset="0"/>
              </a:rPr>
              <a:t>inherent safety</a:t>
            </a:r>
            <a:r>
              <a:rPr lang="en-GB" altLang="zh-CN" dirty="0">
                <a:latin typeface="Arial" panose="020B0604020202020204" pitchFamily="34" charset="0"/>
                <a:cs typeface="Arial" panose="020B0604020202020204" pitchFamily="34" charset="0"/>
              </a:rPr>
              <a:t>, </a:t>
            </a:r>
            <a:r>
              <a:rPr lang="en-GB" altLang="zh-CN" dirty="0">
                <a:solidFill>
                  <a:srgbClr val="FF0000"/>
                </a:solidFill>
                <a:latin typeface="Arial" panose="020B0604020202020204" pitchFamily="34" charset="0"/>
                <a:cs typeface="Arial" panose="020B0604020202020204" pitchFamily="34" charset="0"/>
              </a:rPr>
              <a:t>flexible deployment</a:t>
            </a:r>
            <a:r>
              <a:rPr lang="en-GB" altLang="zh-CN" dirty="0">
                <a:latin typeface="Arial" panose="020B0604020202020204" pitchFamily="34" charset="0"/>
                <a:cs typeface="Arial" panose="020B0604020202020204" pitchFamily="34" charset="0"/>
              </a:rPr>
              <a:t>, and </a:t>
            </a:r>
            <a:r>
              <a:rPr lang="en-GB" altLang="zh-CN" dirty="0">
                <a:solidFill>
                  <a:srgbClr val="FF0000"/>
                </a:solidFill>
                <a:latin typeface="Arial" panose="020B0604020202020204" pitchFamily="34" charset="0"/>
                <a:cs typeface="Arial" panose="020B0604020202020204" pitchFamily="34" charset="0"/>
              </a:rPr>
              <a:t>wide range of applications</a:t>
            </a:r>
            <a:r>
              <a:rPr lang="en-GB" altLang="zh-CN" dirty="0">
                <a:latin typeface="Arial" panose="020B0604020202020204" pitchFamily="34" charset="0"/>
                <a:cs typeface="Arial" panose="020B0604020202020204" pitchFamily="34" charset="0"/>
              </a:rPr>
              <a:t>, Small Modular Reactor (SMR) have garnered continuous attention and follow-ups from both domestic and international markets. With the power scale of SMR and their suitability for deployment in remote areas like islands and mountainous regions, integrating intelligent operation control, monitoring and diagnosis, inspection and surveillance, and maintenance management technologies can </a:t>
            </a:r>
            <a:r>
              <a:rPr lang="en-GB" altLang="zh-CN" dirty="0">
                <a:solidFill>
                  <a:schemeClr val="accent1"/>
                </a:solidFill>
                <a:latin typeface="Arial" panose="020B0604020202020204" pitchFamily="34" charset="0"/>
                <a:cs typeface="Arial" panose="020B0604020202020204" pitchFamily="34" charset="0"/>
              </a:rPr>
              <a:t>further enhance the automation and intelligence levels </a:t>
            </a:r>
            <a:r>
              <a:rPr lang="en-GB" altLang="zh-CN" dirty="0">
                <a:latin typeface="Arial" panose="020B0604020202020204" pitchFamily="34" charset="0"/>
                <a:cs typeface="Arial" panose="020B0604020202020204" pitchFamily="34" charset="0"/>
              </a:rPr>
              <a:t>of SMR. This can lead to reduced operation and maintenance costs and address the demands and challenges of global advanced energy development by </a:t>
            </a:r>
            <a:r>
              <a:rPr lang="en-GB" altLang="zh-CN" dirty="0">
                <a:solidFill>
                  <a:srgbClr val="00B050"/>
                </a:solidFill>
                <a:latin typeface="Arial" panose="020B0604020202020204" pitchFamily="34" charset="0"/>
                <a:cs typeface="Arial" panose="020B0604020202020204" pitchFamily="34" charset="0"/>
              </a:rPr>
              <a:t>offering higher safety and economic efficiency</a:t>
            </a:r>
            <a:r>
              <a:rPr lang="en-GB" altLang="zh-CN" dirty="0">
                <a:latin typeface="Arial" panose="020B0604020202020204" pitchFamily="34" charset="0"/>
                <a:cs typeface="Arial" panose="020B0604020202020204" pitchFamily="34" charset="0"/>
              </a:rPr>
              <a:t>.</a:t>
            </a:r>
            <a:endParaRPr lang="zh-CN" altLang="en-US" dirty="0">
              <a:latin typeface="Arial" panose="020B0604020202020204" pitchFamily="34" charset="0"/>
              <a:cs typeface="Arial" panose="020B0604020202020204" pitchFamily="34" charset="0"/>
            </a:endParaRPr>
          </a:p>
        </p:txBody>
      </p:sp>
      <p:pic>
        <p:nvPicPr>
          <p:cNvPr id="8" name="图片 7">
            <a:extLst>
              <a:ext uri="{FF2B5EF4-FFF2-40B4-BE49-F238E27FC236}">
                <a16:creationId xmlns:a16="http://schemas.microsoft.com/office/drawing/2014/main" id="{D9D861A3-AB3C-4A55-9617-6FAECF6DD6BD}"/>
              </a:ext>
            </a:extLst>
          </p:cNvPr>
          <p:cNvPicPr>
            <a:picLocks/>
          </p:cNvPicPr>
          <p:nvPr/>
        </p:nvPicPr>
        <p:blipFill>
          <a:blip r:embed="rId7" cstate="print">
            <a:extLst>
              <a:ext uri="{28A0092B-C50C-407E-A947-70E740481C1C}">
                <a14:useLocalDpi xmlns:a14="http://schemas.microsoft.com/office/drawing/2010/main"/>
              </a:ext>
            </a:extLst>
          </a:blip>
          <a:stretch>
            <a:fillRect/>
          </a:stretch>
        </p:blipFill>
        <p:spPr>
          <a:xfrm>
            <a:off x="10323234" y="1328173"/>
            <a:ext cx="1440000" cy="1080000"/>
          </a:xfrm>
          <a:prstGeom prst="rect">
            <a:avLst/>
          </a:prstGeom>
          <a:ln w="12700">
            <a:solidFill>
              <a:schemeClr val="tx2"/>
            </a:solidFill>
          </a:ln>
          <a:effectLst/>
        </p:spPr>
      </p:pic>
    </p:spTree>
    <p:extLst>
      <p:ext uri="{BB962C8B-B14F-4D97-AF65-F5344CB8AC3E}">
        <p14:creationId xmlns:p14="http://schemas.microsoft.com/office/powerpoint/2010/main" val="1434716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圆角 35">
            <a:extLst>
              <a:ext uri="{FF2B5EF4-FFF2-40B4-BE49-F238E27FC236}">
                <a16:creationId xmlns:a16="http://schemas.microsoft.com/office/drawing/2014/main" id="{B0689722-BFDF-44E7-BE76-FDFCB0273E2A}"/>
              </a:ext>
            </a:extLst>
          </p:cNvPr>
          <p:cNvSpPr/>
          <p:nvPr/>
        </p:nvSpPr>
        <p:spPr>
          <a:xfrm>
            <a:off x="5099152" y="3936047"/>
            <a:ext cx="6056715" cy="2102668"/>
          </a:xfrm>
          <a:prstGeom prst="roundRect">
            <a:avLst>
              <a:gd name="adj" fmla="val 50000"/>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37" name="矩形: 圆角 36">
            <a:extLst>
              <a:ext uri="{FF2B5EF4-FFF2-40B4-BE49-F238E27FC236}">
                <a16:creationId xmlns:a16="http://schemas.microsoft.com/office/drawing/2014/main" id="{D717665F-157D-4DF2-A49F-7B47313FAF0B}"/>
              </a:ext>
            </a:extLst>
          </p:cNvPr>
          <p:cNvSpPr/>
          <p:nvPr/>
        </p:nvSpPr>
        <p:spPr>
          <a:xfrm>
            <a:off x="5099152" y="1812471"/>
            <a:ext cx="6056715" cy="2102668"/>
          </a:xfrm>
          <a:prstGeom prst="roundRect">
            <a:avLst>
              <a:gd name="adj" fmla="val 50000"/>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35" name="矩形: 圆角 34">
            <a:extLst>
              <a:ext uri="{FF2B5EF4-FFF2-40B4-BE49-F238E27FC236}">
                <a16:creationId xmlns:a16="http://schemas.microsoft.com/office/drawing/2014/main" id="{BBB64039-E2CD-4A55-ADD9-6C8F8F7955A9}"/>
              </a:ext>
            </a:extLst>
          </p:cNvPr>
          <p:cNvSpPr/>
          <p:nvPr/>
        </p:nvSpPr>
        <p:spPr>
          <a:xfrm>
            <a:off x="857250" y="3936047"/>
            <a:ext cx="6056715" cy="2102668"/>
          </a:xfrm>
          <a:prstGeom prst="roundRect">
            <a:avLst>
              <a:gd name="adj" fmla="val 50000"/>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zh-CN" b="1" dirty="0">
                <a:solidFill>
                  <a:schemeClr val="bg1"/>
                </a:solidFill>
                <a:latin typeface="Arial" panose="020B0604020202020204" pitchFamily="34" charset="0"/>
                <a:cs typeface="Arial" panose="020B0604020202020204" pitchFamily="34" charset="0"/>
              </a:rPr>
              <a:t>2. PROJECT REQUIREMENTS</a:t>
            </a:r>
            <a:endParaRPr lang="en-GB" b="1" dirty="0">
              <a:solidFill>
                <a:schemeClr val="bg1"/>
              </a:solidFill>
              <a:latin typeface="Arial" panose="020B0604020202020204" pitchFamily="34" charset="0"/>
              <a:cs typeface="Arial" panose="020B0604020202020204" pitchFamily="34" charset="0"/>
            </a:endParaRPr>
          </a:p>
        </p:txBody>
      </p:sp>
      <p:sp>
        <p:nvSpPr>
          <p:cNvPr id="43" name="椭圆 42">
            <a:extLst>
              <a:ext uri="{FF2B5EF4-FFF2-40B4-BE49-F238E27FC236}">
                <a16:creationId xmlns:a16="http://schemas.microsoft.com/office/drawing/2014/main" id="{10001CD6-8387-4699-BEE2-964723101150}"/>
              </a:ext>
            </a:extLst>
          </p:cNvPr>
          <p:cNvSpPr/>
          <p:nvPr/>
        </p:nvSpPr>
        <p:spPr>
          <a:xfrm>
            <a:off x="10055500" y="4513153"/>
            <a:ext cx="947146" cy="947146"/>
          </a:xfrm>
          <a:prstGeom prst="ellipse">
            <a:avLst/>
          </a:prstGeom>
          <a:ln/>
        </p:spPr>
        <p:style>
          <a:lnRef idx="0">
            <a:schemeClr val="accent6"/>
          </a:lnRef>
          <a:fillRef idx="3">
            <a:schemeClr val="accent6"/>
          </a:fillRef>
          <a:effectRef idx="3">
            <a:schemeClr val="accent6"/>
          </a:effectRef>
          <a:fontRef idx="minor">
            <a:schemeClr val="lt1"/>
          </a:fontRef>
        </p:style>
        <p:txBody>
          <a:bodyPr wrap="square" rtlCol="0" anchor="ctr">
            <a:noAutofit/>
          </a:bodyPr>
          <a:lstStyle/>
          <a:p>
            <a:pPr algn="ctr"/>
            <a:r>
              <a:rPr lang="en-US" altLang="zh-CN" dirty="0">
                <a:solidFill>
                  <a:schemeClr val="bg1"/>
                </a:solidFill>
              </a:rPr>
              <a:t>04</a:t>
            </a:r>
            <a:endParaRPr lang="zh-CN" altLang="en-US" dirty="0">
              <a:solidFill>
                <a:schemeClr val="bg1"/>
              </a:solidFill>
            </a:endParaRPr>
          </a:p>
        </p:txBody>
      </p:sp>
      <p:sp>
        <p:nvSpPr>
          <p:cNvPr id="46" name="矩形: 圆角 45">
            <a:extLst>
              <a:ext uri="{FF2B5EF4-FFF2-40B4-BE49-F238E27FC236}">
                <a16:creationId xmlns:a16="http://schemas.microsoft.com/office/drawing/2014/main" id="{844049B6-6756-4E5E-84EB-78AB8C08CE96}"/>
              </a:ext>
            </a:extLst>
          </p:cNvPr>
          <p:cNvSpPr/>
          <p:nvPr/>
        </p:nvSpPr>
        <p:spPr>
          <a:xfrm>
            <a:off x="857250" y="1812471"/>
            <a:ext cx="6056715" cy="2102668"/>
          </a:xfrm>
          <a:prstGeom prst="roundRect">
            <a:avLst>
              <a:gd name="adj" fmla="val 50000"/>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pic>
        <p:nvPicPr>
          <p:cNvPr id="32" name="图片 31">
            <a:extLst>
              <a:ext uri="{FF2B5EF4-FFF2-40B4-BE49-F238E27FC236}">
                <a16:creationId xmlns:a16="http://schemas.microsoft.com/office/drawing/2014/main" id="{AC3FAD3C-8CFA-4F73-8EFA-D0096022322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
          <a:stretch>
            <a:fillRect/>
          </a:stretch>
        </p:blipFill>
        <p:spPr>
          <a:xfrm>
            <a:off x="4641450" y="2432764"/>
            <a:ext cx="2788023" cy="2880000"/>
          </a:xfrm>
          <a:prstGeom prst="roundRect">
            <a:avLst>
              <a:gd name="adj" fmla="val 8594"/>
            </a:avLst>
          </a:prstGeom>
          <a:solidFill>
            <a:schemeClr val="bg1"/>
          </a:solidFill>
          <a:ln>
            <a:solidFill>
              <a:schemeClr val="bg1"/>
            </a:solidFill>
          </a:ln>
        </p:spPr>
      </p:pic>
      <p:sp>
        <p:nvSpPr>
          <p:cNvPr id="49" name="任意多边形: 形状 48">
            <a:extLst>
              <a:ext uri="{FF2B5EF4-FFF2-40B4-BE49-F238E27FC236}">
                <a16:creationId xmlns:a16="http://schemas.microsoft.com/office/drawing/2014/main" id="{476F56AE-04EE-4171-87E3-993D85220639}"/>
              </a:ext>
            </a:extLst>
          </p:cNvPr>
          <p:cNvSpPr/>
          <p:nvPr/>
        </p:nvSpPr>
        <p:spPr>
          <a:xfrm>
            <a:off x="6007581" y="1811437"/>
            <a:ext cx="2107528" cy="2107528"/>
          </a:xfrm>
          <a:custGeom>
            <a:avLst/>
            <a:gdLst>
              <a:gd name="connsiteX0" fmla="*/ 0 w 2700000"/>
              <a:gd name="connsiteY0" fmla="*/ 0 h 2700000"/>
              <a:gd name="connsiteX1" fmla="*/ 2700000 w 2700000"/>
              <a:gd name="connsiteY1" fmla="*/ 2700000 h 2700000"/>
              <a:gd name="connsiteX2" fmla="*/ 1708830 w 2700000"/>
              <a:gd name="connsiteY2" fmla="*/ 2700000 h 2700000"/>
              <a:gd name="connsiteX3" fmla="*/ 0 w 2700000"/>
              <a:gd name="connsiteY3" fmla="*/ 991170 h 2700000"/>
            </a:gdLst>
            <a:ahLst/>
            <a:cxnLst>
              <a:cxn ang="0">
                <a:pos x="connsiteX0" y="connsiteY0"/>
              </a:cxn>
              <a:cxn ang="0">
                <a:pos x="connsiteX1" y="connsiteY1"/>
              </a:cxn>
              <a:cxn ang="0">
                <a:pos x="connsiteX2" y="connsiteY2"/>
              </a:cxn>
              <a:cxn ang="0">
                <a:pos x="connsiteX3" y="connsiteY3"/>
              </a:cxn>
            </a:cxnLst>
            <a:rect l="l" t="t" r="r" b="b"/>
            <a:pathLst>
              <a:path w="2700000" h="2700000">
                <a:moveTo>
                  <a:pt x="0" y="0"/>
                </a:moveTo>
                <a:cubicBezTo>
                  <a:pt x="1491169" y="0"/>
                  <a:pt x="2700000" y="1208831"/>
                  <a:pt x="2700000" y="2700000"/>
                </a:cubicBezTo>
                <a:lnTo>
                  <a:pt x="1708830" y="2700000"/>
                </a:lnTo>
                <a:cubicBezTo>
                  <a:pt x="1708830" y="1756239"/>
                  <a:pt x="943761" y="991170"/>
                  <a:pt x="0" y="991170"/>
                </a:cubicBezTo>
                <a:close/>
              </a:path>
            </a:pathLst>
          </a:custGeom>
          <a:ln/>
        </p:spPr>
        <p:style>
          <a:lnRef idx="0">
            <a:schemeClr val="accent2"/>
          </a:lnRef>
          <a:fillRef idx="3">
            <a:schemeClr val="accent2"/>
          </a:fillRef>
          <a:effectRef idx="3">
            <a:schemeClr val="accent2"/>
          </a:effectRef>
          <a:fontRef idx="minor">
            <a:schemeClr val="lt1"/>
          </a:fontRef>
        </p:style>
        <p:txBody>
          <a:bodyPr wrap="square" rtlCol="0" anchor="ctr">
            <a:noAutofit/>
          </a:bodyPr>
          <a:lstStyle/>
          <a:p>
            <a:pPr algn="ctr"/>
            <a:endParaRPr lang="zh-CN" altLang="en-US" dirty="0">
              <a:solidFill>
                <a:schemeClr val="tx1"/>
              </a:solidFill>
            </a:endParaRPr>
          </a:p>
        </p:txBody>
      </p:sp>
      <p:sp>
        <p:nvSpPr>
          <p:cNvPr id="50" name="任意多边形: 形状 49">
            <a:extLst>
              <a:ext uri="{FF2B5EF4-FFF2-40B4-BE49-F238E27FC236}">
                <a16:creationId xmlns:a16="http://schemas.microsoft.com/office/drawing/2014/main" id="{1EE0916B-3882-4E9F-9BB7-538515FAA5D8}"/>
              </a:ext>
            </a:extLst>
          </p:cNvPr>
          <p:cNvSpPr/>
          <p:nvPr/>
        </p:nvSpPr>
        <p:spPr>
          <a:xfrm rot="5400000">
            <a:off x="6007581" y="3918965"/>
            <a:ext cx="2107528" cy="2107528"/>
          </a:xfrm>
          <a:custGeom>
            <a:avLst/>
            <a:gdLst>
              <a:gd name="connsiteX0" fmla="*/ 0 w 2700000"/>
              <a:gd name="connsiteY0" fmla="*/ 0 h 2700000"/>
              <a:gd name="connsiteX1" fmla="*/ 2700000 w 2700000"/>
              <a:gd name="connsiteY1" fmla="*/ 2700000 h 2700000"/>
              <a:gd name="connsiteX2" fmla="*/ 1708830 w 2700000"/>
              <a:gd name="connsiteY2" fmla="*/ 2700000 h 2700000"/>
              <a:gd name="connsiteX3" fmla="*/ 0 w 2700000"/>
              <a:gd name="connsiteY3" fmla="*/ 991170 h 2700000"/>
            </a:gdLst>
            <a:ahLst/>
            <a:cxnLst>
              <a:cxn ang="0">
                <a:pos x="connsiteX0" y="connsiteY0"/>
              </a:cxn>
              <a:cxn ang="0">
                <a:pos x="connsiteX1" y="connsiteY1"/>
              </a:cxn>
              <a:cxn ang="0">
                <a:pos x="connsiteX2" y="connsiteY2"/>
              </a:cxn>
              <a:cxn ang="0">
                <a:pos x="connsiteX3" y="connsiteY3"/>
              </a:cxn>
            </a:cxnLst>
            <a:rect l="l" t="t" r="r" b="b"/>
            <a:pathLst>
              <a:path w="2700000" h="2700000">
                <a:moveTo>
                  <a:pt x="0" y="0"/>
                </a:moveTo>
                <a:cubicBezTo>
                  <a:pt x="1491169" y="0"/>
                  <a:pt x="2700000" y="1208831"/>
                  <a:pt x="2700000" y="2700000"/>
                </a:cubicBezTo>
                <a:lnTo>
                  <a:pt x="1708830" y="2700000"/>
                </a:lnTo>
                <a:cubicBezTo>
                  <a:pt x="1708830" y="1756239"/>
                  <a:pt x="943761" y="991170"/>
                  <a:pt x="0" y="991170"/>
                </a:cubicBezTo>
                <a:close/>
              </a:path>
            </a:pathLst>
          </a:custGeom>
          <a:ln/>
        </p:spPr>
        <p:style>
          <a:lnRef idx="0">
            <a:schemeClr val="accent6"/>
          </a:lnRef>
          <a:fillRef idx="3">
            <a:schemeClr val="accent6"/>
          </a:fillRef>
          <a:effectRef idx="3">
            <a:schemeClr val="accent6"/>
          </a:effectRef>
          <a:fontRef idx="minor">
            <a:schemeClr val="lt1"/>
          </a:fontRef>
        </p:style>
        <p:txBody>
          <a:bodyPr wrap="square" rtlCol="0" anchor="ctr">
            <a:noAutofit/>
          </a:bodyPr>
          <a:lstStyle/>
          <a:p>
            <a:pPr algn="ctr"/>
            <a:endParaRPr lang="zh-CN" altLang="en-US" dirty="0">
              <a:solidFill>
                <a:schemeClr val="tx1"/>
              </a:solidFill>
            </a:endParaRPr>
          </a:p>
        </p:txBody>
      </p:sp>
      <p:sp>
        <p:nvSpPr>
          <p:cNvPr id="51" name="任意多边形: 形状 50">
            <a:extLst>
              <a:ext uri="{FF2B5EF4-FFF2-40B4-BE49-F238E27FC236}">
                <a16:creationId xmlns:a16="http://schemas.microsoft.com/office/drawing/2014/main" id="{6AD0AB88-7D74-4EF1-ACDA-0535E6349BA1}"/>
              </a:ext>
            </a:extLst>
          </p:cNvPr>
          <p:cNvSpPr/>
          <p:nvPr/>
        </p:nvSpPr>
        <p:spPr>
          <a:xfrm rot="10800000">
            <a:off x="3906247" y="3918965"/>
            <a:ext cx="2107528" cy="2107528"/>
          </a:xfrm>
          <a:custGeom>
            <a:avLst/>
            <a:gdLst>
              <a:gd name="connsiteX0" fmla="*/ 0 w 2700000"/>
              <a:gd name="connsiteY0" fmla="*/ 0 h 2700000"/>
              <a:gd name="connsiteX1" fmla="*/ 2700000 w 2700000"/>
              <a:gd name="connsiteY1" fmla="*/ 2700000 h 2700000"/>
              <a:gd name="connsiteX2" fmla="*/ 1708830 w 2700000"/>
              <a:gd name="connsiteY2" fmla="*/ 2700000 h 2700000"/>
              <a:gd name="connsiteX3" fmla="*/ 0 w 2700000"/>
              <a:gd name="connsiteY3" fmla="*/ 991170 h 2700000"/>
            </a:gdLst>
            <a:ahLst/>
            <a:cxnLst>
              <a:cxn ang="0">
                <a:pos x="connsiteX0" y="connsiteY0"/>
              </a:cxn>
              <a:cxn ang="0">
                <a:pos x="connsiteX1" y="connsiteY1"/>
              </a:cxn>
              <a:cxn ang="0">
                <a:pos x="connsiteX2" y="connsiteY2"/>
              </a:cxn>
              <a:cxn ang="0">
                <a:pos x="connsiteX3" y="connsiteY3"/>
              </a:cxn>
            </a:cxnLst>
            <a:rect l="l" t="t" r="r" b="b"/>
            <a:pathLst>
              <a:path w="2700000" h="2700000">
                <a:moveTo>
                  <a:pt x="0" y="0"/>
                </a:moveTo>
                <a:cubicBezTo>
                  <a:pt x="1491169" y="0"/>
                  <a:pt x="2700000" y="1208831"/>
                  <a:pt x="2700000" y="2700000"/>
                </a:cubicBezTo>
                <a:lnTo>
                  <a:pt x="1708830" y="2700000"/>
                </a:lnTo>
                <a:cubicBezTo>
                  <a:pt x="1708830" y="1756239"/>
                  <a:pt x="943761" y="991170"/>
                  <a:pt x="0" y="991170"/>
                </a:cubicBezTo>
                <a:close/>
              </a:path>
            </a:pathLst>
          </a:custGeom>
          <a:ln/>
        </p:spPr>
        <p:style>
          <a:lnRef idx="0">
            <a:schemeClr val="accent4"/>
          </a:lnRef>
          <a:fillRef idx="3">
            <a:schemeClr val="accent4"/>
          </a:fillRef>
          <a:effectRef idx="3">
            <a:schemeClr val="accent4"/>
          </a:effectRef>
          <a:fontRef idx="minor">
            <a:schemeClr val="lt1"/>
          </a:fontRef>
        </p:style>
        <p:txBody>
          <a:bodyPr wrap="square" rtlCol="0" anchor="ctr">
            <a:noAutofit/>
          </a:bodyPr>
          <a:lstStyle/>
          <a:p>
            <a:pPr algn="ctr"/>
            <a:endParaRPr lang="zh-CN" altLang="en-US" dirty="0">
              <a:solidFill>
                <a:schemeClr val="tx1"/>
              </a:solidFill>
            </a:endParaRPr>
          </a:p>
        </p:txBody>
      </p:sp>
      <p:sp>
        <p:nvSpPr>
          <p:cNvPr id="52" name="任意多边形: 形状 51">
            <a:extLst>
              <a:ext uri="{FF2B5EF4-FFF2-40B4-BE49-F238E27FC236}">
                <a16:creationId xmlns:a16="http://schemas.microsoft.com/office/drawing/2014/main" id="{773D1F66-5AD1-495F-A140-1702D279CCFE}"/>
              </a:ext>
            </a:extLst>
          </p:cNvPr>
          <p:cNvSpPr/>
          <p:nvPr/>
        </p:nvSpPr>
        <p:spPr>
          <a:xfrm rot="16200000">
            <a:off x="3906246" y="1810283"/>
            <a:ext cx="2107528" cy="2107528"/>
          </a:xfrm>
          <a:custGeom>
            <a:avLst/>
            <a:gdLst>
              <a:gd name="connsiteX0" fmla="*/ 0 w 2700000"/>
              <a:gd name="connsiteY0" fmla="*/ 0 h 2700000"/>
              <a:gd name="connsiteX1" fmla="*/ 2700000 w 2700000"/>
              <a:gd name="connsiteY1" fmla="*/ 2700000 h 2700000"/>
              <a:gd name="connsiteX2" fmla="*/ 1708830 w 2700000"/>
              <a:gd name="connsiteY2" fmla="*/ 2700000 h 2700000"/>
              <a:gd name="connsiteX3" fmla="*/ 0 w 2700000"/>
              <a:gd name="connsiteY3" fmla="*/ 991170 h 2700000"/>
            </a:gdLst>
            <a:ahLst/>
            <a:cxnLst>
              <a:cxn ang="0">
                <a:pos x="connsiteX0" y="connsiteY0"/>
              </a:cxn>
              <a:cxn ang="0">
                <a:pos x="connsiteX1" y="connsiteY1"/>
              </a:cxn>
              <a:cxn ang="0">
                <a:pos x="connsiteX2" y="connsiteY2"/>
              </a:cxn>
              <a:cxn ang="0">
                <a:pos x="connsiteX3" y="connsiteY3"/>
              </a:cxn>
            </a:cxnLst>
            <a:rect l="l" t="t" r="r" b="b"/>
            <a:pathLst>
              <a:path w="2700000" h="2700000">
                <a:moveTo>
                  <a:pt x="0" y="0"/>
                </a:moveTo>
                <a:cubicBezTo>
                  <a:pt x="1491169" y="0"/>
                  <a:pt x="2700000" y="1208831"/>
                  <a:pt x="2700000" y="2700000"/>
                </a:cubicBezTo>
                <a:lnTo>
                  <a:pt x="1708830" y="2700000"/>
                </a:lnTo>
                <a:cubicBezTo>
                  <a:pt x="1708830" y="1756239"/>
                  <a:pt x="943761" y="991170"/>
                  <a:pt x="0" y="991170"/>
                </a:cubicBezTo>
                <a:close/>
              </a:path>
            </a:pathLst>
          </a:custGeom>
          <a:ln/>
        </p:spPr>
        <p:style>
          <a:lnRef idx="0">
            <a:schemeClr val="accent1"/>
          </a:lnRef>
          <a:fillRef idx="3">
            <a:schemeClr val="accent1"/>
          </a:fillRef>
          <a:effectRef idx="3">
            <a:schemeClr val="accent1"/>
          </a:effectRef>
          <a:fontRef idx="minor">
            <a:schemeClr val="lt1"/>
          </a:fontRef>
        </p:style>
        <p:txBody>
          <a:bodyPr wrap="square" rtlCol="0" anchor="ctr">
            <a:noAutofit/>
          </a:bodyPr>
          <a:lstStyle/>
          <a:p>
            <a:pPr algn="ctr"/>
            <a:endParaRPr lang="zh-CN" altLang="en-US" dirty="0">
              <a:solidFill>
                <a:schemeClr val="tx1"/>
              </a:solidFill>
            </a:endParaRPr>
          </a:p>
        </p:txBody>
      </p:sp>
      <p:sp>
        <p:nvSpPr>
          <p:cNvPr id="54" name="椭圆 53">
            <a:extLst>
              <a:ext uri="{FF2B5EF4-FFF2-40B4-BE49-F238E27FC236}">
                <a16:creationId xmlns:a16="http://schemas.microsoft.com/office/drawing/2014/main" id="{C793A4BE-5566-48D8-8773-538905FCD3E6}"/>
              </a:ext>
            </a:extLst>
          </p:cNvPr>
          <p:cNvSpPr/>
          <p:nvPr/>
        </p:nvSpPr>
        <p:spPr>
          <a:xfrm>
            <a:off x="1036133" y="2330525"/>
            <a:ext cx="947146" cy="947146"/>
          </a:xfrm>
          <a:prstGeom prst="ellipse">
            <a:avLst/>
          </a:prstGeom>
          <a:ln/>
        </p:spPr>
        <p:style>
          <a:lnRef idx="0">
            <a:schemeClr val="accent1"/>
          </a:lnRef>
          <a:fillRef idx="3">
            <a:schemeClr val="accent1"/>
          </a:fillRef>
          <a:effectRef idx="3">
            <a:schemeClr val="accent1"/>
          </a:effectRef>
          <a:fontRef idx="minor">
            <a:schemeClr val="lt1"/>
          </a:fontRef>
        </p:style>
        <p:txBody>
          <a:bodyPr wrap="square" rtlCol="0" anchor="ctr">
            <a:noAutofit/>
          </a:bodyPr>
          <a:lstStyle/>
          <a:p>
            <a:pPr algn="ctr"/>
            <a:r>
              <a:rPr lang="en-US" altLang="zh-CN" dirty="0">
                <a:solidFill>
                  <a:schemeClr val="bg1"/>
                </a:solidFill>
              </a:rPr>
              <a:t>01</a:t>
            </a:r>
            <a:endParaRPr lang="zh-CN" altLang="en-US" dirty="0">
              <a:solidFill>
                <a:schemeClr val="bg1"/>
              </a:solidFill>
            </a:endParaRPr>
          </a:p>
        </p:txBody>
      </p:sp>
      <p:sp>
        <p:nvSpPr>
          <p:cNvPr id="55" name="椭圆 54">
            <a:extLst>
              <a:ext uri="{FF2B5EF4-FFF2-40B4-BE49-F238E27FC236}">
                <a16:creationId xmlns:a16="http://schemas.microsoft.com/office/drawing/2014/main" id="{F60220E0-A6B1-49CE-B3CC-6DB6939A0A52}"/>
              </a:ext>
            </a:extLst>
          </p:cNvPr>
          <p:cNvSpPr/>
          <p:nvPr/>
        </p:nvSpPr>
        <p:spPr>
          <a:xfrm>
            <a:off x="1030417" y="4513153"/>
            <a:ext cx="947146" cy="947146"/>
          </a:xfrm>
          <a:prstGeom prst="ellipse">
            <a:avLst/>
          </a:prstGeom>
          <a:ln/>
        </p:spPr>
        <p:style>
          <a:lnRef idx="0">
            <a:schemeClr val="accent4"/>
          </a:lnRef>
          <a:fillRef idx="3">
            <a:schemeClr val="accent4"/>
          </a:fillRef>
          <a:effectRef idx="3">
            <a:schemeClr val="accent4"/>
          </a:effectRef>
          <a:fontRef idx="minor">
            <a:schemeClr val="lt1"/>
          </a:fontRef>
        </p:style>
        <p:txBody>
          <a:bodyPr wrap="square" rtlCol="0" anchor="ctr">
            <a:noAutofit/>
          </a:bodyPr>
          <a:lstStyle/>
          <a:p>
            <a:pPr algn="ctr"/>
            <a:r>
              <a:rPr lang="en-US" altLang="zh-CN" dirty="0">
                <a:solidFill>
                  <a:schemeClr val="bg1"/>
                </a:solidFill>
              </a:rPr>
              <a:t>02</a:t>
            </a:r>
            <a:endParaRPr lang="zh-CN" altLang="en-US" dirty="0">
              <a:solidFill>
                <a:schemeClr val="bg1"/>
              </a:solidFill>
            </a:endParaRPr>
          </a:p>
        </p:txBody>
      </p:sp>
      <p:sp>
        <p:nvSpPr>
          <p:cNvPr id="56" name="椭圆 55">
            <a:extLst>
              <a:ext uri="{FF2B5EF4-FFF2-40B4-BE49-F238E27FC236}">
                <a16:creationId xmlns:a16="http://schemas.microsoft.com/office/drawing/2014/main" id="{9D52C72E-89F5-4F39-AB5A-60A0935648D8}"/>
              </a:ext>
            </a:extLst>
          </p:cNvPr>
          <p:cNvSpPr/>
          <p:nvPr/>
        </p:nvSpPr>
        <p:spPr>
          <a:xfrm>
            <a:off x="10055500" y="2390232"/>
            <a:ext cx="947146" cy="947146"/>
          </a:xfrm>
          <a:prstGeom prst="ellipse">
            <a:avLst/>
          </a:prstGeom>
          <a:ln/>
        </p:spPr>
        <p:style>
          <a:lnRef idx="0">
            <a:schemeClr val="accent2"/>
          </a:lnRef>
          <a:fillRef idx="3">
            <a:schemeClr val="accent2"/>
          </a:fillRef>
          <a:effectRef idx="3">
            <a:schemeClr val="accent2"/>
          </a:effectRef>
          <a:fontRef idx="minor">
            <a:schemeClr val="lt1"/>
          </a:fontRef>
        </p:style>
        <p:txBody>
          <a:bodyPr wrap="square" rtlCol="0" anchor="ctr">
            <a:noAutofit/>
          </a:bodyPr>
          <a:lstStyle/>
          <a:p>
            <a:pPr algn="ctr"/>
            <a:r>
              <a:rPr lang="en-US" altLang="zh-CN" dirty="0">
                <a:solidFill>
                  <a:schemeClr val="bg1"/>
                </a:solidFill>
              </a:rPr>
              <a:t>03</a:t>
            </a:r>
            <a:endParaRPr lang="zh-CN" altLang="en-US" dirty="0">
              <a:solidFill>
                <a:schemeClr val="bg1"/>
              </a:solidFill>
            </a:endParaRPr>
          </a:p>
        </p:txBody>
      </p:sp>
      <p:sp>
        <p:nvSpPr>
          <p:cNvPr id="59" name="文本框 58">
            <a:extLst>
              <a:ext uri="{FF2B5EF4-FFF2-40B4-BE49-F238E27FC236}">
                <a16:creationId xmlns:a16="http://schemas.microsoft.com/office/drawing/2014/main" id="{35B3FA74-C38B-421F-AAFA-76E511376C05}"/>
              </a:ext>
            </a:extLst>
          </p:cNvPr>
          <p:cNvSpPr txBox="1"/>
          <p:nvPr/>
        </p:nvSpPr>
        <p:spPr>
          <a:xfrm>
            <a:off x="2065449" y="1880768"/>
            <a:ext cx="2365543" cy="1846659"/>
          </a:xfrm>
          <a:prstGeom prst="rect">
            <a:avLst/>
          </a:prstGeom>
          <a:noFill/>
        </p:spPr>
        <p:txBody>
          <a:bodyPr wrap="square" rtlCol="0">
            <a:spAutoFit/>
          </a:bodyPr>
          <a:lstStyle/>
          <a:p>
            <a:r>
              <a:rPr lang="en-US" altLang="zh-CN" b="1" dirty="0">
                <a:solidFill>
                  <a:schemeClr val="bg1"/>
                </a:solidFill>
                <a:latin typeface="Arial" panose="020B0604020202020204" pitchFamily="34" charset="0"/>
                <a:cs typeface="Arial" panose="020B0604020202020204" pitchFamily="34" charset="0"/>
              </a:rPr>
              <a:t>Data processing</a:t>
            </a:r>
          </a:p>
          <a:p>
            <a:pPr algn="just"/>
            <a:r>
              <a:rPr lang="en-US" altLang="zh-CN" sz="1600" dirty="0">
                <a:latin typeface="Arial" panose="020B0604020202020204" pitchFamily="34" charset="0"/>
                <a:cs typeface="Arial" panose="020B0604020202020204" pitchFamily="34" charset="0"/>
              </a:rPr>
              <a:t>Intelligent early warning, fault diagnosis and predictive maintenance based on the mechanism model and data analysis.</a:t>
            </a:r>
            <a:endParaRPr lang="zh-CN" altLang="en-US" sz="1400" dirty="0">
              <a:latin typeface="Arial" panose="020B0604020202020204" pitchFamily="34" charset="0"/>
              <a:ea typeface="微软雅黑" panose="020B0503020204020204" pitchFamily="34" charset="-122"/>
              <a:cs typeface="Arial" panose="020B0604020202020204" pitchFamily="34" charset="0"/>
            </a:endParaRPr>
          </a:p>
        </p:txBody>
      </p:sp>
      <p:sp>
        <p:nvSpPr>
          <p:cNvPr id="60" name="文本框 59">
            <a:extLst>
              <a:ext uri="{FF2B5EF4-FFF2-40B4-BE49-F238E27FC236}">
                <a16:creationId xmlns:a16="http://schemas.microsoft.com/office/drawing/2014/main" id="{8E02D368-F40E-4B7C-8EE2-D46E23294FB3}"/>
              </a:ext>
            </a:extLst>
          </p:cNvPr>
          <p:cNvSpPr txBox="1"/>
          <p:nvPr/>
        </p:nvSpPr>
        <p:spPr>
          <a:xfrm>
            <a:off x="7496165" y="1891735"/>
            <a:ext cx="2530887" cy="2092881"/>
          </a:xfrm>
          <a:prstGeom prst="rect">
            <a:avLst/>
          </a:prstGeom>
          <a:noFill/>
        </p:spPr>
        <p:txBody>
          <a:bodyPr wrap="square" rtlCol="0">
            <a:spAutoFit/>
          </a:bodyPr>
          <a:lstStyle/>
          <a:p>
            <a:r>
              <a:rPr lang="en-US" altLang="zh-CN" b="1" dirty="0">
                <a:solidFill>
                  <a:schemeClr val="bg1"/>
                </a:solidFill>
                <a:latin typeface="Arial" panose="020B0604020202020204" pitchFamily="34" charset="0"/>
                <a:cs typeface="Arial" panose="020B0604020202020204" pitchFamily="34" charset="0"/>
              </a:rPr>
              <a:t>Real-time</a:t>
            </a:r>
          </a:p>
          <a:p>
            <a:pPr algn="just"/>
            <a:r>
              <a:rPr lang="en-US" altLang="zh-CN" sz="1600" dirty="0">
                <a:latin typeface="Arial" panose="020B0604020202020204" pitchFamily="34" charset="0"/>
                <a:cs typeface="Arial" panose="020B0604020202020204" pitchFamily="34" charset="0"/>
              </a:rPr>
              <a:t>Real-time monitoring of operation status, trend prediction, early warning analysis, fault diagnosis and positioning, and decision-making optimization.</a:t>
            </a:r>
            <a:endParaRPr lang="zh-CN" altLang="en-US" sz="1400" dirty="0">
              <a:latin typeface="Arial" panose="020B0604020202020204" pitchFamily="34" charset="0"/>
              <a:ea typeface="微软雅黑" panose="020B0503020204020204" pitchFamily="34" charset="-122"/>
              <a:cs typeface="Arial" panose="020B0604020202020204" pitchFamily="34" charset="0"/>
            </a:endParaRPr>
          </a:p>
        </p:txBody>
      </p:sp>
      <p:sp>
        <p:nvSpPr>
          <p:cNvPr id="61" name="文本框 60">
            <a:extLst>
              <a:ext uri="{FF2B5EF4-FFF2-40B4-BE49-F238E27FC236}">
                <a16:creationId xmlns:a16="http://schemas.microsoft.com/office/drawing/2014/main" id="{6526C416-822A-4EBF-804E-4D30CEA35DF1}"/>
              </a:ext>
            </a:extLst>
          </p:cNvPr>
          <p:cNvSpPr txBox="1"/>
          <p:nvPr/>
        </p:nvSpPr>
        <p:spPr>
          <a:xfrm>
            <a:off x="2051841" y="4062109"/>
            <a:ext cx="2372097" cy="1846659"/>
          </a:xfrm>
          <a:prstGeom prst="rect">
            <a:avLst/>
          </a:prstGeom>
          <a:noFill/>
        </p:spPr>
        <p:txBody>
          <a:bodyPr wrap="square" rtlCol="0">
            <a:spAutoFit/>
          </a:bodyPr>
          <a:lstStyle/>
          <a:p>
            <a:r>
              <a:rPr lang="en-US" altLang="zh-CN" b="1" dirty="0">
                <a:solidFill>
                  <a:schemeClr val="bg1"/>
                </a:solidFill>
                <a:latin typeface="Arial" panose="020B0604020202020204" pitchFamily="34" charset="0"/>
                <a:cs typeface="Arial" panose="020B0604020202020204" pitchFamily="34" charset="0"/>
              </a:rPr>
              <a:t>Digital twin</a:t>
            </a:r>
          </a:p>
          <a:p>
            <a:pPr algn="just"/>
            <a:r>
              <a:rPr lang="en-US" altLang="zh-CN" sz="1600" dirty="0">
                <a:latin typeface="Arial" panose="020B0604020202020204" pitchFamily="34" charset="0"/>
                <a:cs typeface="Arial" panose="020B0604020202020204" pitchFamily="34" charset="0"/>
              </a:rPr>
              <a:t>Large-scale multi-modal data acquisition, virtual and real mapping and real-time interaction, digital twin AI applications.</a:t>
            </a:r>
            <a:endParaRPr lang="zh-CN" altLang="en-US" sz="1400" dirty="0">
              <a:latin typeface="Arial" panose="020B0604020202020204" pitchFamily="34" charset="0"/>
              <a:ea typeface="微软雅黑" panose="020B0503020204020204" pitchFamily="34" charset="-122"/>
              <a:cs typeface="Arial" panose="020B0604020202020204" pitchFamily="34" charset="0"/>
            </a:endParaRPr>
          </a:p>
        </p:txBody>
      </p:sp>
      <p:sp>
        <p:nvSpPr>
          <p:cNvPr id="62" name="文本框 61">
            <a:extLst>
              <a:ext uri="{FF2B5EF4-FFF2-40B4-BE49-F238E27FC236}">
                <a16:creationId xmlns:a16="http://schemas.microsoft.com/office/drawing/2014/main" id="{51D26270-270A-4181-BBC0-F859EFDEE711}"/>
              </a:ext>
            </a:extLst>
          </p:cNvPr>
          <p:cNvSpPr txBox="1"/>
          <p:nvPr/>
        </p:nvSpPr>
        <p:spPr>
          <a:xfrm>
            <a:off x="7490450" y="4106912"/>
            <a:ext cx="2565049" cy="1754326"/>
          </a:xfrm>
          <a:prstGeom prst="rect">
            <a:avLst/>
          </a:prstGeom>
          <a:noFill/>
        </p:spPr>
        <p:txBody>
          <a:bodyPr wrap="square" rtlCol="0">
            <a:spAutoFit/>
          </a:bodyPr>
          <a:lstStyle/>
          <a:p>
            <a:r>
              <a:rPr lang="en-US" altLang="zh-CN" dirty="0">
                <a:solidFill>
                  <a:schemeClr val="bg1"/>
                </a:solidFill>
                <a:latin typeface="Arial" panose="020B0604020202020204" pitchFamily="34" charset="0"/>
                <a:cs typeface="Arial" panose="020B0604020202020204" pitchFamily="34" charset="0"/>
              </a:rPr>
              <a:t>Effect target</a:t>
            </a:r>
          </a:p>
          <a:p>
            <a:pPr algn="just"/>
            <a:r>
              <a:rPr lang="en-US" altLang="zh-CN" dirty="0"/>
              <a:t>Improve the safety and economy of SMR, and explore the structure of SMR digital management during the whole life. </a:t>
            </a:r>
            <a:endParaRPr lang="zh-CN" altLang="en-US" sz="1400" dirty="0">
              <a:latin typeface="微软雅黑" panose="020B0503020204020204" pitchFamily="34" charset="-122"/>
              <a:ea typeface="微软雅黑" panose="020B0503020204020204" pitchFamily="34" charset="-122"/>
            </a:endParaRPr>
          </a:p>
        </p:txBody>
      </p:sp>
      <p:sp>
        <p:nvSpPr>
          <p:cNvPr id="63" name="Freeform 42">
            <a:extLst>
              <a:ext uri="{FF2B5EF4-FFF2-40B4-BE49-F238E27FC236}">
                <a16:creationId xmlns:a16="http://schemas.microsoft.com/office/drawing/2014/main" id="{B43FA2FC-C651-4166-BDC2-9C41093242A0}"/>
              </a:ext>
            </a:extLst>
          </p:cNvPr>
          <p:cNvSpPr>
            <a:spLocks noEditPoints="1"/>
          </p:cNvSpPr>
          <p:nvPr/>
        </p:nvSpPr>
        <p:spPr bwMode="auto">
          <a:xfrm>
            <a:off x="4446501" y="2566702"/>
            <a:ext cx="542926" cy="371474"/>
          </a:xfrm>
          <a:custGeom>
            <a:avLst/>
            <a:gdLst>
              <a:gd name="T0" fmla="*/ 157 w 200"/>
              <a:gd name="T1" fmla="*/ 0 h 136"/>
              <a:gd name="T2" fmla="*/ 44 w 200"/>
              <a:gd name="T3" fmla="*/ 0 h 136"/>
              <a:gd name="T4" fmla="*/ 0 w 200"/>
              <a:gd name="T5" fmla="*/ 48 h 136"/>
              <a:gd name="T6" fmla="*/ 0 w 200"/>
              <a:gd name="T7" fmla="*/ 136 h 136"/>
              <a:gd name="T8" fmla="*/ 200 w 200"/>
              <a:gd name="T9" fmla="*/ 136 h 136"/>
              <a:gd name="T10" fmla="*/ 200 w 200"/>
              <a:gd name="T11" fmla="*/ 48 h 136"/>
              <a:gd name="T12" fmla="*/ 157 w 200"/>
              <a:gd name="T13" fmla="*/ 0 h 136"/>
              <a:gd name="T14" fmla="*/ 48 w 200"/>
              <a:gd name="T15" fmla="*/ 8 h 136"/>
              <a:gd name="T16" fmla="*/ 153 w 200"/>
              <a:gd name="T17" fmla="*/ 8 h 136"/>
              <a:gd name="T18" fmla="*/ 190 w 200"/>
              <a:gd name="T19" fmla="*/ 48 h 136"/>
              <a:gd name="T20" fmla="*/ 128 w 200"/>
              <a:gd name="T21" fmla="*/ 48 h 136"/>
              <a:gd name="T22" fmla="*/ 100 w 200"/>
              <a:gd name="T23" fmla="*/ 75 h 136"/>
              <a:gd name="T24" fmla="*/ 72 w 200"/>
              <a:gd name="T25" fmla="*/ 48 h 136"/>
              <a:gd name="T26" fmla="*/ 11 w 200"/>
              <a:gd name="T27" fmla="*/ 48 h 136"/>
              <a:gd name="T28" fmla="*/ 48 w 200"/>
              <a:gd name="T29"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36">
                <a:moveTo>
                  <a:pt x="157" y="0"/>
                </a:moveTo>
                <a:cubicBezTo>
                  <a:pt x="44" y="0"/>
                  <a:pt x="44" y="0"/>
                  <a:pt x="44" y="0"/>
                </a:cubicBezTo>
                <a:cubicBezTo>
                  <a:pt x="0" y="48"/>
                  <a:pt x="0" y="48"/>
                  <a:pt x="0" y="48"/>
                </a:cubicBezTo>
                <a:cubicBezTo>
                  <a:pt x="0" y="136"/>
                  <a:pt x="0" y="136"/>
                  <a:pt x="0" y="136"/>
                </a:cubicBezTo>
                <a:cubicBezTo>
                  <a:pt x="200" y="136"/>
                  <a:pt x="200" y="136"/>
                  <a:pt x="200" y="136"/>
                </a:cubicBezTo>
                <a:cubicBezTo>
                  <a:pt x="200" y="48"/>
                  <a:pt x="200" y="48"/>
                  <a:pt x="200" y="48"/>
                </a:cubicBezTo>
                <a:lnTo>
                  <a:pt x="157" y="0"/>
                </a:lnTo>
                <a:close/>
                <a:moveTo>
                  <a:pt x="48" y="8"/>
                </a:moveTo>
                <a:cubicBezTo>
                  <a:pt x="153" y="8"/>
                  <a:pt x="153" y="8"/>
                  <a:pt x="153" y="8"/>
                </a:cubicBezTo>
                <a:cubicBezTo>
                  <a:pt x="190" y="48"/>
                  <a:pt x="190" y="48"/>
                  <a:pt x="190" y="48"/>
                </a:cubicBezTo>
                <a:cubicBezTo>
                  <a:pt x="128" y="48"/>
                  <a:pt x="128" y="48"/>
                  <a:pt x="128" y="48"/>
                </a:cubicBezTo>
                <a:cubicBezTo>
                  <a:pt x="128" y="63"/>
                  <a:pt x="115" y="75"/>
                  <a:pt x="100" y="75"/>
                </a:cubicBezTo>
                <a:cubicBezTo>
                  <a:pt x="85" y="75"/>
                  <a:pt x="72" y="63"/>
                  <a:pt x="72" y="48"/>
                </a:cubicBezTo>
                <a:cubicBezTo>
                  <a:pt x="11" y="48"/>
                  <a:pt x="11" y="48"/>
                  <a:pt x="11" y="48"/>
                </a:cubicBezTo>
                <a:lnTo>
                  <a:pt x="48"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4" name="Freeform 50">
            <a:extLst>
              <a:ext uri="{FF2B5EF4-FFF2-40B4-BE49-F238E27FC236}">
                <a16:creationId xmlns:a16="http://schemas.microsoft.com/office/drawing/2014/main" id="{AB1D15B8-2BE2-4D47-9190-6C47D66187A2}"/>
              </a:ext>
            </a:extLst>
          </p:cNvPr>
          <p:cNvSpPr>
            <a:spLocks noEditPoints="1"/>
          </p:cNvSpPr>
          <p:nvPr/>
        </p:nvSpPr>
        <p:spPr bwMode="auto">
          <a:xfrm>
            <a:off x="4396534" y="4779557"/>
            <a:ext cx="652463" cy="414338"/>
          </a:xfrm>
          <a:custGeom>
            <a:avLst/>
            <a:gdLst>
              <a:gd name="T0" fmla="*/ 196 w 240"/>
              <a:gd name="T1" fmla="*/ 64 h 152"/>
              <a:gd name="T2" fmla="*/ 197 w 240"/>
              <a:gd name="T3" fmla="*/ 62 h 152"/>
              <a:gd name="T4" fmla="*/ 135 w 240"/>
              <a:gd name="T5" fmla="*/ 0 h 152"/>
              <a:gd name="T6" fmla="*/ 79 w 240"/>
              <a:gd name="T7" fmla="*/ 35 h 152"/>
              <a:gd name="T8" fmla="*/ 64 w 240"/>
              <a:gd name="T9" fmla="*/ 32 h 152"/>
              <a:gd name="T10" fmla="*/ 33 w 240"/>
              <a:gd name="T11" fmla="*/ 58 h 152"/>
              <a:gd name="T12" fmla="*/ 0 w 240"/>
              <a:gd name="T13" fmla="*/ 104 h 152"/>
              <a:gd name="T14" fmla="*/ 48 w 240"/>
              <a:gd name="T15" fmla="*/ 152 h 152"/>
              <a:gd name="T16" fmla="*/ 197 w 240"/>
              <a:gd name="T17" fmla="*/ 152 h 152"/>
              <a:gd name="T18" fmla="*/ 197 w 240"/>
              <a:gd name="T19" fmla="*/ 152 h 152"/>
              <a:gd name="T20" fmla="*/ 240 w 240"/>
              <a:gd name="T21" fmla="*/ 108 h 152"/>
              <a:gd name="T22" fmla="*/ 196 w 240"/>
              <a:gd name="T23" fmla="*/ 64 h 152"/>
              <a:gd name="T24" fmla="*/ 120 w 240"/>
              <a:gd name="T25" fmla="*/ 124 h 152"/>
              <a:gd name="T26" fmla="*/ 84 w 240"/>
              <a:gd name="T27" fmla="*/ 88 h 152"/>
              <a:gd name="T28" fmla="*/ 120 w 240"/>
              <a:gd name="T29" fmla="*/ 52 h 152"/>
              <a:gd name="T30" fmla="*/ 120 w 240"/>
              <a:gd name="T31" fmla="*/ 40 h 152"/>
              <a:gd name="T32" fmla="*/ 150 w 240"/>
              <a:gd name="T33" fmla="*/ 57 h 152"/>
              <a:gd name="T34" fmla="*/ 120 w 240"/>
              <a:gd name="T35" fmla="*/ 75 h 152"/>
              <a:gd name="T36" fmla="*/ 120 w 240"/>
              <a:gd name="T37" fmla="*/ 60 h 152"/>
              <a:gd name="T38" fmla="*/ 92 w 240"/>
              <a:gd name="T39" fmla="*/ 88 h 152"/>
              <a:gd name="T40" fmla="*/ 120 w 240"/>
              <a:gd name="T41" fmla="*/ 116 h 152"/>
              <a:gd name="T42" fmla="*/ 148 w 240"/>
              <a:gd name="T43" fmla="*/ 88 h 152"/>
              <a:gd name="T44" fmla="*/ 156 w 240"/>
              <a:gd name="T45" fmla="*/ 88 h 152"/>
              <a:gd name="T46" fmla="*/ 120 w 240"/>
              <a:gd name="T47" fmla="*/ 12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0" h="152">
                <a:moveTo>
                  <a:pt x="196" y="64"/>
                </a:moveTo>
                <a:cubicBezTo>
                  <a:pt x="196" y="63"/>
                  <a:pt x="197" y="63"/>
                  <a:pt x="197" y="62"/>
                </a:cubicBezTo>
                <a:cubicBezTo>
                  <a:pt x="197" y="28"/>
                  <a:pt x="169" y="0"/>
                  <a:pt x="135" y="0"/>
                </a:cubicBezTo>
                <a:cubicBezTo>
                  <a:pt x="110" y="0"/>
                  <a:pt x="89" y="14"/>
                  <a:pt x="79" y="35"/>
                </a:cubicBezTo>
                <a:cubicBezTo>
                  <a:pt x="74" y="33"/>
                  <a:pt x="69" y="32"/>
                  <a:pt x="64" y="32"/>
                </a:cubicBezTo>
                <a:cubicBezTo>
                  <a:pt x="48" y="32"/>
                  <a:pt x="35" y="43"/>
                  <a:pt x="33" y="58"/>
                </a:cubicBezTo>
                <a:cubicBezTo>
                  <a:pt x="14" y="65"/>
                  <a:pt x="0" y="83"/>
                  <a:pt x="0" y="104"/>
                </a:cubicBezTo>
                <a:cubicBezTo>
                  <a:pt x="0" y="130"/>
                  <a:pt x="22" y="152"/>
                  <a:pt x="48" y="152"/>
                </a:cubicBezTo>
                <a:cubicBezTo>
                  <a:pt x="197" y="152"/>
                  <a:pt x="197" y="152"/>
                  <a:pt x="197" y="152"/>
                </a:cubicBezTo>
                <a:cubicBezTo>
                  <a:pt x="197" y="152"/>
                  <a:pt x="197" y="152"/>
                  <a:pt x="197" y="152"/>
                </a:cubicBezTo>
                <a:cubicBezTo>
                  <a:pt x="221" y="152"/>
                  <a:pt x="240" y="132"/>
                  <a:pt x="240" y="108"/>
                </a:cubicBezTo>
                <a:cubicBezTo>
                  <a:pt x="240" y="84"/>
                  <a:pt x="221" y="64"/>
                  <a:pt x="196" y="64"/>
                </a:cubicBezTo>
                <a:close/>
                <a:moveTo>
                  <a:pt x="120" y="124"/>
                </a:moveTo>
                <a:cubicBezTo>
                  <a:pt x="100" y="124"/>
                  <a:pt x="84" y="108"/>
                  <a:pt x="84" y="88"/>
                </a:cubicBezTo>
                <a:cubicBezTo>
                  <a:pt x="84" y="68"/>
                  <a:pt x="100" y="52"/>
                  <a:pt x="120" y="52"/>
                </a:cubicBezTo>
                <a:cubicBezTo>
                  <a:pt x="120" y="40"/>
                  <a:pt x="120" y="40"/>
                  <a:pt x="120" y="40"/>
                </a:cubicBezTo>
                <a:cubicBezTo>
                  <a:pt x="150" y="57"/>
                  <a:pt x="150" y="57"/>
                  <a:pt x="150" y="57"/>
                </a:cubicBezTo>
                <a:cubicBezTo>
                  <a:pt x="120" y="75"/>
                  <a:pt x="120" y="75"/>
                  <a:pt x="120" y="75"/>
                </a:cubicBezTo>
                <a:cubicBezTo>
                  <a:pt x="120" y="60"/>
                  <a:pt x="120" y="60"/>
                  <a:pt x="120" y="60"/>
                </a:cubicBezTo>
                <a:cubicBezTo>
                  <a:pt x="105" y="60"/>
                  <a:pt x="92" y="72"/>
                  <a:pt x="92" y="88"/>
                </a:cubicBezTo>
                <a:cubicBezTo>
                  <a:pt x="92" y="103"/>
                  <a:pt x="105" y="116"/>
                  <a:pt x="120" y="116"/>
                </a:cubicBezTo>
                <a:cubicBezTo>
                  <a:pt x="136" y="116"/>
                  <a:pt x="148" y="103"/>
                  <a:pt x="148" y="88"/>
                </a:cubicBezTo>
                <a:cubicBezTo>
                  <a:pt x="156" y="88"/>
                  <a:pt x="156" y="88"/>
                  <a:pt x="156" y="88"/>
                </a:cubicBezTo>
                <a:cubicBezTo>
                  <a:pt x="156" y="108"/>
                  <a:pt x="140" y="124"/>
                  <a:pt x="120" y="1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65" name="组合 64">
            <a:extLst>
              <a:ext uri="{FF2B5EF4-FFF2-40B4-BE49-F238E27FC236}">
                <a16:creationId xmlns:a16="http://schemas.microsoft.com/office/drawing/2014/main" id="{AF3D4E46-6DE4-4500-9075-19572AC11D71}"/>
              </a:ext>
            </a:extLst>
          </p:cNvPr>
          <p:cNvGrpSpPr/>
          <p:nvPr/>
        </p:nvGrpSpPr>
        <p:grpSpPr>
          <a:xfrm>
            <a:off x="6992928" y="2444145"/>
            <a:ext cx="503238" cy="501651"/>
            <a:chOff x="7063010" y="1774825"/>
            <a:chExt cx="503238" cy="501651"/>
          </a:xfrm>
        </p:grpSpPr>
        <p:sp>
          <p:nvSpPr>
            <p:cNvPr id="66" name="Freeform 61">
              <a:extLst>
                <a:ext uri="{FF2B5EF4-FFF2-40B4-BE49-F238E27FC236}">
                  <a16:creationId xmlns:a16="http://schemas.microsoft.com/office/drawing/2014/main" id="{71ABA0B9-5121-4282-BC28-AFBB4CD0EA36}"/>
                </a:ext>
              </a:extLst>
            </p:cNvPr>
            <p:cNvSpPr>
              <a:spLocks/>
            </p:cNvSpPr>
            <p:nvPr/>
          </p:nvSpPr>
          <p:spPr bwMode="auto">
            <a:xfrm>
              <a:off x="7237635" y="1774825"/>
              <a:ext cx="328613" cy="327025"/>
            </a:xfrm>
            <a:custGeom>
              <a:avLst/>
              <a:gdLst>
                <a:gd name="T0" fmla="*/ 116 w 121"/>
                <a:gd name="T1" fmla="*/ 3 h 120"/>
                <a:gd name="T2" fmla="*/ 107 w 121"/>
                <a:gd name="T3" fmla="*/ 0 h 120"/>
                <a:gd name="T4" fmla="*/ 99 w 121"/>
                <a:gd name="T5" fmla="*/ 3 h 120"/>
                <a:gd name="T6" fmla="*/ 70 w 121"/>
                <a:gd name="T7" fmla="*/ 32 h 120"/>
                <a:gd name="T8" fmla="*/ 66 w 121"/>
                <a:gd name="T9" fmla="*/ 36 h 120"/>
                <a:gd name="T10" fmla="*/ 62 w 121"/>
                <a:gd name="T11" fmla="*/ 40 h 120"/>
                <a:gd name="T12" fmla="*/ 39 w 121"/>
                <a:gd name="T13" fmla="*/ 63 h 120"/>
                <a:gd name="T14" fmla="*/ 0 w 121"/>
                <a:gd name="T15" fmla="*/ 103 h 120"/>
                <a:gd name="T16" fmla="*/ 0 w 121"/>
                <a:gd name="T17" fmla="*/ 103 h 120"/>
                <a:gd name="T18" fmla="*/ 0 w 121"/>
                <a:gd name="T19" fmla="*/ 120 h 120"/>
                <a:gd name="T20" fmla="*/ 16 w 121"/>
                <a:gd name="T21" fmla="*/ 120 h 120"/>
                <a:gd name="T22" fmla="*/ 16 w 121"/>
                <a:gd name="T23" fmla="*/ 120 h 120"/>
                <a:gd name="T24" fmla="*/ 36 w 121"/>
                <a:gd name="T25" fmla="*/ 100 h 120"/>
                <a:gd name="T26" fmla="*/ 80 w 121"/>
                <a:gd name="T27" fmla="*/ 57 h 120"/>
                <a:gd name="T28" fmla="*/ 80 w 121"/>
                <a:gd name="T29" fmla="*/ 56 h 120"/>
                <a:gd name="T30" fmla="*/ 80 w 121"/>
                <a:gd name="T31" fmla="*/ 56 h 120"/>
                <a:gd name="T32" fmla="*/ 82 w 121"/>
                <a:gd name="T33" fmla="*/ 54 h 120"/>
                <a:gd name="T34" fmla="*/ 82 w 121"/>
                <a:gd name="T35" fmla="*/ 54 h 120"/>
                <a:gd name="T36" fmla="*/ 116 w 121"/>
                <a:gd name="T37" fmla="*/ 20 h 120"/>
                <a:gd name="T38" fmla="*/ 116 w 121"/>
                <a:gd name="T39" fmla="*/ 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20">
                  <a:moveTo>
                    <a:pt x="116" y="3"/>
                  </a:moveTo>
                  <a:cubicBezTo>
                    <a:pt x="113" y="1"/>
                    <a:pt x="110" y="0"/>
                    <a:pt x="107" y="0"/>
                  </a:cubicBezTo>
                  <a:cubicBezTo>
                    <a:pt x="104" y="0"/>
                    <a:pt x="101" y="1"/>
                    <a:pt x="99" y="3"/>
                  </a:cubicBezTo>
                  <a:cubicBezTo>
                    <a:pt x="70" y="32"/>
                    <a:pt x="70" y="32"/>
                    <a:pt x="70" y="32"/>
                  </a:cubicBezTo>
                  <a:cubicBezTo>
                    <a:pt x="66" y="36"/>
                    <a:pt x="66" y="36"/>
                    <a:pt x="66" y="36"/>
                  </a:cubicBezTo>
                  <a:cubicBezTo>
                    <a:pt x="62" y="40"/>
                    <a:pt x="62" y="40"/>
                    <a:pt x="62" y="40"/>
                  </a:cubicBezTo>
                  <a:cubicBezTo>
                    <a:pt x="39" y="63"/>
                    <a:pt x="39" y="63"/>
                    <a:pt x="39" y="63"/>
                  </a:cubicBezTo>
                  <a:cubicBezTo>
                    <a:pt x="0" y="103"/>
                    <a:pt x="0" y="103"/>
                    <a:pt x="0" y="103"/>
                  </a:cubicBezTo>
                  <a:cubicBezTo>
                    <a:pt x="0" y="103"/>
                    <a:pt x="0" y="103"/>
                    <a:pt x="0" y="103"/>
                  </a:cubicBezTo>
                  <a:cubicBezTo>
                    <a:pt x="0" y="120"/>
                    <a:pt x="0" y="120"/>
                    <a:pt x="0" y="120"/>
                  </a:cubicBezTo>
                  <a:cubicBezTo>
                    <a:pt x="16" y="120"/>
                    <a:pt x="16" y="120"/>
                    <a:pt x="16" y="120"/>
                  </a:cubicBezTo>
                  <a:cubicBezTo>
                    <a:pt x="16" y="120"/>
                    <a:pt x="16" y="120"/>
                    <a:pt x="16" y="120"/>
                  </a:cubicBezTo>
                  <a:cubicBezTo>
                    <a:pt x="36" y="100"/>
                    <a:pt x="36" y="100"/>
                    <a:pt x="36" y="100"/>
                  </a:cubicBezTo>
                  <a:cubicBezTo>
                    <a:pt x="80" y="57"/>
                    <a:pt x="80" y="57"/>
                    <a:pt x="80" y="57"/>
                  </a:cubicBezTo>
                  <a:cubicBezTo>
                    <a:pt x="80" y="56"/>
                    <a:pt x="80" y="56"/>
                    <a:pt x="80" y="56"/>
                  </a:cubicBezTo>
                  <a:cubicBezTo>
                    <a:pt x="80" y="56"/>
                    <a:pt x="80" y="56"/>
                    <a:pt x="80" y="56"/>
                  </a:cubicBezTo>
                  <a:cubicBezTo>
                    <a:pt x="82" y="54"/>
                    <a:pt x="82" y="54"/>
                    <a:pt x="82" y="54"/>
                  </a:cubicBezTo>
                  <a:cubicBezTo>
                    <a:pt x="82" y="54"/>
                    <a:pt x="82" y="54"/>
                    <a:pt x="82" y="54"/>
                  </a:cubicBezTo>
                  <a:cubicBezTo>
                    <a:pt x="116" y="20"/>
                    <a:pt x="116" y="20"/>
                    <a:pt x="116" y="20"/>
                  </a:cubicBezTo>
                  <a:cubicBezTo>
                    <a:pt x="121" y="16"/>
                    <a:pt x="121" y="8"/>
                    <a:pt x="11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7" name="Freeform 62">
              <a:extLst>
                <a:ext uri="{FF2B5EF4-FFF2-40B4-BE49-F238E27FC236}">
                  <a16:creationId xmlns:a16="http://schemas.microsoft.com/office/drawing/2014/main" id="{E9531273-F46F-49EE-B993-AC0EDD7F86FA}"/>
                </a:ext>
              </a:extLst>
            </p:cNvPr>
            <p:cNvSpPr>
              <a:spLocks/>
            </p:cNvSpPr>
            <p:nvPr/>
          </p:nvSpPr>
          <p:spPr bwMode="auto">
            <a:xfrm>
              <a:off x="7063010" y="1862138"/>
              <a:ext cx="412750" cy="414338"/>
            </a:xfrm>
            <a:custGeom>
              <a:avLst/>
              <a:gdLst>
                <a:gd name="T0" fmla="*/ 255 w 260"/>
                <a:gd name="T1" fmla="*/ 51 h 261"/>
                <a:gd name="T2" fmla="*/ 180 w 260"/>
                <a:gd name="T3" fmla="*/ 127 h 261"/>
                <a:gd name="T4" fmla="*/ 147 w 260"/>
                <a:gd name="T5" fmla="*/ 161 h 261"/>
                <a:gd name="T6" fmla="*/ 142 w 260"/>
                <a:gd name="T7" fmla="*/ 165 h 261"/>
                <a:gd name="T8" fmla="*/ 137 w 260"/>
                <a:gd name="T9" fmla="*/ 165 h 261"/>
                <a:gd name="T10" fmla="*/ 110 w 260"/>
                <a:gd name="T11" fmla="*/ 165 h 261"/>
                <a:gd name="T12" fmla="*/ 96 w 260"/>
                <a:gd name="T13" fmla="*/ 165 h 261"/>
                <a:gd name="T14" fmla="*/ 96 w 260"/>
                <a:gd name="T15" fmla="*/ 151 h 261"/>
                <a:gd name="T16" fmla="*/ 96 w 260"/>
                <a:gd name="T17" fmla="*/ 122 h 261"/>
                <a:gd name="T18" fmla="*/ 96 w 260"/>
                <a:gd name="T19" fmla="*/ 115 h 261"/>
                <a:gd name="T20" fmla="*/ 99 w 260"/>
                <a:gd name="T21" fmla="*/ 111 h 261"/>
                <a:gd name="T22" fmla="*/ 168 w 260"/>
                <a:gd name="T23" fmla="*/ 43 h 261"/>
                <a:gd name="T24" fmla="*/ 207 w 260"/>
                <a:gd name="T25" fmla="*/ 3 h 261"/>
                <a:gd name="T26" fmla="*/ 211 w 260"/>
                <a:gd name="T27" fmla="*/ 0 h 261"/>
                <a:gd name="T28" fmla="*/ 0 w 260"/>
                <a:gd name="T29" fmla="*/ 0 h 261"/>
                <a:gd name="T30" fmla="*/ 0 w 260"/>
                <a:gd name="T31" fmla="*/ 261 h 261"/>
                <a:gd name="T32" fmla="*/ 260 w 260"/>
                <a:gd name="T33" fmla="*/ 261 h 261"/>
                <a:gd name="T34" fmla="*/ 260 w 260"/>
                <a:gd name="T35" fmla="*/ 48 h 261"/>
                <a:gd name="T36" fmla="*/ 257 w 260"/>
                <a:gd name="T37" fmla="*/ 51 h 261"/>
                <a:gd name="T38" fmla="*/ 255 w 260"/>
                <a:gd name="T39" fmla="*/ 5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0" h="261">
                  <a:moveTo>
                    <a:pt x="255" y="51"/>
                  </a:moveTo>
                  <a:lnTo>
                    <a:pt x="180" y="127"/>
                  </a:lnTo>
                  <a:lnTo>
                    <a:pt x="147" y="161"/>
                  </a:lnTo>
                  <a:lnTo>
                    <a:pt x="142" y="165"/>
                  </a:lnTo>
                  <a:lnTo>
                    <a:pt x="137" y="165"/>
                  </a:lnTo>
                  <a:lnTo>
                    <a:pt x="110" y="165"/>
                  </a:lnTo>
                  <a:lnTo>
                    <a:pt x="96" y="165"/>
                  </a:lnTo>
                  <a:lnTo>
                    <a:pt x="96" y="151"/>
                  </a:lnTo>
                  <a:lnTo>
                    <a:pt x="96" y="122"/>
                  </a:lnTo>
                  <a:lnTo>
                    <a:pt x="96" y="115"/>
                  </a:lnTo>
                  <a:lnTo>
                    <a:pt x="99" y="111"/>
                  </a:lnTo>
                  <a:lnTo>
                    <a:pt x="168" y="43"/>
                  </a:lnTo>
                  <a:lnTo>
                    <a:pt x="207" y="3"/>
                  </a:lnTo>
                  <a:lnTo>
                    <a:pt x="211" y="0"/>
                  </a:lnTo>
                  <a:lnTo>
                    <a:pt x="0" y="0"/>
                  </a:lnTo>
                  <a:lnTo>
                    <a:pt x="0" y="261"/>
                  </a:lnTo>
                  <a:lnTo>
                    <a:pt x="260" y="261"/>
                  </a:lnTo>
                  <a:lnTo>
                    <a:pt x="260" y="48"/>
                  </a:lnTo>
                  <a:lnTo>
                    <a:pt x="257" y="51"/>
                  </a:lnTo>
                  <a:lnTo>
                    <a:pt x="255" y="5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68" name="组合 67">
            <a:extLst>
              <a:ext uri="{FF2B5EF4-FFF2-40B4-BE49-F238E27FC236}">
                <a16:creationId xmlns:a16="http://schemas.microsoft.com/office/drawing/2014/main" id="{F2915E90-A3CC-497B-B47D-4150672DB145}"/>
              </a:ext>
            </a:extLst>
          </p:cNvPr>
          <p:cNvGrpSpPr/>
          <p:nvPr/>
        </p:nvGrpSpPr>
        <p:grpSpPr>
          <a:xfrm>
            <a:off x="6977688" y="4806538"/>
            <a:ext cx="528638" cy="528637"/>
            <a:chOff x="7057269" y="4057057"/>
            <a:chExt cx="528638" cy="528637"/>
          </a:xfrm>
        </p:grpSpPr>
        <p:sp>
          <p:nvSpPr>
            <p:cNvPr id="69" name="Freeform 51">
              <a:extLst>
                <a:ext uri="{FF2B5EF4-FFF2-40B4-BE49-F238E27FC236}">
                  <a16:creationId xmlns:a16="http://schemas.microsoft.com/office/drawing/2014/main" id="{8805F475-7C5F-401F-8871-80177519DC60}"/>
                </a:ext>
              </a:extLst>
            </p:cNvPr>
            <p:cNvSpPr>
              <a:spLocks/>
            </p:cNvSpPr>
            <p:nvPr/>
          </p:nvSpPr>
          <p:spPr bwMode="auto">
            <a:xfrm>
              <a:off x="7057269" y="4057057"/>
              <a:ext cx="512763" cy="327025"/>
            </a:xfrm>
            <a:custGeom>
              <a:avLst/>
              <a:gdLst>
                <a:gd name="T0" fmla="*/ 323 w 323"/>
                <a:gd name="T1" fmla="*/ 0 h 206"/>
                <a:gd name="T2" fmla="*/ 0 w 323"/>
                <a:gd name="T3" fmla="*/ 155 h 206"/>
                <a:gd name="T4" fmla="*/ 116 w 323"/>
                <a:gd name="T5" fmla="*/ 206 h 206"/>
                <a:gd name="T6" fmla="*/ 323 w 323"/>
                <a:gd name="T7" fmla="*/ 0 h 206"/>
              </a:gdLst>
              <a:ahLst/>
              <a:cxnLst>
                <a:cxn ang="0">
                  <a:pos x="T0" y="T1"/>
                </a:cxn>
                <a:cxn ang="0">
                  <a:pos x="T2" y="T3"/>
                </a:cxn>
                <a:cxn ang="0">
                  <a:pos x="T4" y="T5"/>
                </a:cxn>
                <a:cxn ang="0">
                  <a:pos x="T6" y="T7"/>
                </a:cxn>
              </a:cxnLst>
              <a:rect l="0" t="0" r="r" b="b"/>
              <a:pathLst>
                <a:path w="323" h="206">
                  <a:moveTo>
                    <a:pt x="323" y="0"/>
                  </a:moveTo>
                  <a:lnTo>
                    <a:pt x="0" y="155"/>
                  </a:lnTo>
                  <a:lnTo>
                    <a:pt x="116" y="206"/>
                  </a:lnTo>
                  <a:lnTo>
                    <a:pt x="32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0" name="Freeform 52">
              <a:extLst>
                <a:ext uri="{FF2B5EF4-FFF2-40B4-BE49-F238E27FC236}">
                  <a16:creationId xmlns:a16="http://schemas.microsoft.com/office/drawing/2014/main" id="{EA04D947-75B6-4E70-A757-40A976A9DF0C}"/>
                </a:ext>
              </a:extLst>
            </p:cNvPr>
            <p:cNvSpPr>
              <a:spLocks/>
            </p:cNvSpPr>
            <p:nvPr/>
          </p:nvSpPr>
          <p:spPr bwMode="auto">
            <a:xfrm>
              <a:off x="7257294" y="4071344"/>
              <a:ext cx="328613" cy="514350"/>
            </a:xfrm>
            <a:custGeom>
              <a:avLst/>
              <a:gdLst>
                <a:gd name="T0" fmla="*/ 0 w 207"/>
                <a:gd name="T1" fmla="*/ 207 h 324"/>
                <a:gd name="T2" fmla="*/ 59 w 207"/>
                <a:gd name="T3" fmla="*/ 324 h 324"/>
                <a:gd name="T4" fmla="*/ 207 w 207"/>
                <a:gd name="T5" fmla="*/ 0 h 324"/>
                <a:gd name="T6" fmla="*/ 0 w 207"/>
                <a:gd name="T7" fmla="*/ 207 h 324"/>
              </a:gdLst>
              <a:ahLst/>
              <a:cxnLst>
                <a:cxn ang="0">
                  <a:pos x="T0" y="T1"/>
                </a:cxn>
                <a:cxn ang="0">
                  <a:pos x="T2" y="T3"/>
                </a:cxn>
                <a:cxn ang="0">
                  <a:pos x="T4" y="T5"/>
                </a:cxn>
                <a:cxn ang="0">
                  <a:pos x="T6" y="T7"/>
                </a:cxn>
              </a:cxnLst>
              <a:rect l="0" t="0" r="r" b="b"/>
              <a:pathLst>
                <a:path w="207" h="324">
                  <a:moveTo>
                    <a:pt x="0" y="207"/>
                  </a:moveTo>
                  <a:lnTo>
                    <a:pt x="59" y="324"/>
                  </a:lnTo>
                  <a:lnTo>
                    <a:pt x="207" y="0"/>
                  </a:lnTo>
                  <a:lnTo>
                    <a:pt x="0" y="20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71" name="TextBox 3">
            <a:extLst>
              <a:ext uri="{FF2B5EF4-FFF2-40B4-BE49-F238E27FC236}">
                <a16:creationId xmlns:a16="http://schemas.microsoft.com/office/drawing/2014/main" id="{1B23B82F-D3AC-4A56-BA02-5799E57B26AE}"/>
              </a:ext>
            </a:extLst>
          </p:cNvPr>
          <p:cNvSpPr txBox="1"/>
          <p:nvPr/>
        </p:nvSpPr>
        <p:spPr>
          <a:xfrm>
            <a:off x="0" y="6581001"/>
            <a:ext cx="12191999" cy="276999"/>
          </a:xfrm>
          <a:prstGeom prst="rect">
            <a:avLst/>
          </a:prstGeom>
          <a:noFill/>
        </p:spPr>
        <p:txBody>
          <a:bodyPr wrap="square">
            <a:spAutoFit/>
          </a:bodyPr>
          <a:lstStyle/>
          <a:p>
            <a:r>
              <a:rPr lang="en-GB" sz="1200" dirty="0">
                <a:solidFill>
                  <a:schemeClr val="accent1"/>
                </a:solidFill>
                <a:latin typeface="Arial" panose="020B0604020202020204" pitchFamily="34" charset="0"/>
                <a:cs typeface="Arial" panose="020B0604020202020204" pitchFamily="34" charset="0"/>
              </a:rPr>
              <a:t>International Conference on </a:t>
            </a:r>
            <a:r>
              <a:rPr lang="en-GB" sz="1200" dirty="0">
                <a:solidFill>
                  <a:schemeClr val="accent4">
                    <a:lumMod val="75000"/>
                  </a:schemeClr>
                </a:solidFill>
                <a:latin typeface="Arial" panose="020B0604020202020204" pitchFamily="34" charset="0"/>
                <a:cs typeface="Arial" panose="020B0604020202020204" pitchFamily="34" charset="0"/>
              </a:rPr>
              <a:t>small modular reactors </a:t>
            </a:r>
            <a:r>
              <a:rPr lang="en-GB" sz="1200" dirty="0">
                <a:solidFill>
                  <a:schemeClr val="accent4">
                    <a:lumMod val="50000"/>
                  </a:schemeClr>
                </a:solidFill>
                <a:latin typeface="Arial" panose="020B0604020202020204" pitchFamily="34" charset="0"/>
                <a:cs typeface="Arial" panose="020B0604020202020204" pitchFamily="34" charset="0"/>
              </a:rPr>
              <a:t>and their applications      </a:t>
            </a:r>
            <a:r>
              <a:rPr lang="en-GB" sz="1200" dirty="0">
                <a:solidFill>
                  <a:schemeClr val="accent1"/>
                </a:solidFill>
                <a:latin typeface="Arial" panose="020B0604020202020204" pitchFamily="34" charset="0"/>
                <a:cs typeface="Arial" panose="020B0604020202020204" pitchFamily="34" charset="0"/>
              </a:rPr>
              <a:t>21-25 October 2024, Vienna, Austria      </a:t>
            </a:r>
            <a:r>
              <a:rPr lang="en-US" altLang="zh-CN" sz="1200" dirty="0">
                <a:solidFill>
                  <a:srgbClr val="FFC000"/>
                </a:solidFill>
                <a:latin typeface="Arial" panose="020B0604020202020204" pitchFamily="34" charset="0"/>
                <a:cs typeface="Arial" panose="020B0604020202020204" pitchFamily="34" charset="0"/>
              </a:rPr>
              <a:t>Paper No.</a:t>
            </a:r>
            <a:r>
              <a:rPr lang="en-US" altLang="zh-CN" sz="1200" dirty="0">
                <a:solidFill>
                  <a:schemeClr val="accent2"/>
                </a:solidFill>
                <a:latin typeface="Arial" panose="020B0604020202020204" pitchFamily="34" charset="0"/>
                <a:cs typeface="Arial" panose="020B0604020202020204" pitchFamily="34" charset="0"/>
              </a:rPr>
              <a:t>158                                                            </a:t>
            </a:r>
            <a:fld id="{58F1A166-CD65-431D-A46D-0FEA95785382}" type="slidenum">
              <a:rPr lang="en-US" altLang="zh-CN" sz="1200" smtClean="0">
                <a:latin typeface="Arial" panose="020B0604020202020204" pitchFamily="34" charset="0"/>
                <a:cs typeface="Arial" panose="020B0604020202020204" pitchFamily="34" charset="0"/>
              </a:rPr>
              <a:t>5</a:t>
            </a:fld>
            <a:endParaRPr lang="en-GB" altLang="zh-CN" sz="1200" dirty="0">
              <a:latin typeface="Arial" panose="020B0604020202020204" pitchFamily="34" charset="0"/>
              <a:cs typeface="Arial" panose="020B0604020202020204" pitchFamily="34" charset="0"/>
            </a:endParaRPr>
          </a:p>
        </p:txBody>
      </p:sp>
      <p:sp>
        <p:nvSpPr>
          <p:cNvPr id="58" name="文本框 57">
            <a:extLst>
              <a:ext uri="{FF2B5EF4-FFF2-40B4-BE49-F238E27FC236}">
                <a16:creationId xmlns:a16="http://schemas.microsoft.com/office/drawing/2014/main" id="{99FC6943-9183-46E4-B17E-07D39CAE95A0}"/>
              </a:ext>
            </a:extLst>
          </p:cNvPr>
          <p:cNvSpPr txBox="1"/>
          <p:nvPr/>
        </p:nvSpPr>
        <p:spPr>
          <a:xfrm>
            <a:off x="4555843" y="3667561"/>
            <a:ext cx="2923973" cy="646331"/>
          </a:xfrm>
          <a:prstGeom prst="rect">
            <a:avLst/>
          </a:prstGeom>
          <a:noFill/>
        </p:spPr>
        <p:txBody>
          <a:bodyPr wrap="square">
            <a:spAutoFit/>
          </a:bodyPr>
          <a:lstStyle/>
          <a:p>
            <a:pPr algn="ct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Unmanned monitoring</a:t>
            </a:r>
          </a:p>
          <a:p>
            <a:pPr algn="ct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Less manned operation</a:t>
            </a:r>
            <a:endParaRPr lang="zh-CN" altLang="en-US"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3288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68099C4F-94EA-40DC-A73D-9787420EAD6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9703" y="2857264"/>
            <a:ext cx="3397281" cy="2599797"/>
          </a:xfrm>
          <a:prstGeom prst="ellipse">
            <a:avLst/>
          </a:prstGeom>
          <a:ln>
            <a:noFill/>
          </a:ln>
          <a:effectLst>
            <a:softEdge rad="112500"/>
          </a:effectLst>
        </p:spPr>
      </p:pic>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zh-CN" b="1" dirty="0">
                <a:solidFill>
                  <a:schemeClr val="bg1"/>
                </a:solidFill>
                <a:latin typeface="Arial" panose="020B0604020202020204" pitchFamily="34" charset="0"/>
                <a:cs typeface="Arial" panose="020B0604020202020204" pitchFamily="34" charset="0"/>
              </a:rPr>
              <a:t>3. SOLUTION</a:t>
            </a:r>
            <a:endParaRPr lang="en-GB" b="1" dirty="0">
              <a:solidFill>
                <a:schemeClr val="bg1"/>
              </a:solidFill>
              <a:latin typeface="Arial" panose="020B0604020202020204" pitchFamily="34" charset="0"/>
              <a:cs typeface="Arial" panose="020B0604020202020204" pitchFamily="34" charset="0"/>
            </a:endParaRPr>
          </a:p>
        </p:txBody>
      </p:sp>
      <p:sp>
        <p:nvSpPr>
          <p:cNvPr id="71" name="TextBox 3">
            <a:extLst>
              <a:ext uri="{FF2B5EF4-FFF2-40B4-BE49-F238E27FC236}">
                <a16:creationId xmlns:a16="http://schemas.microsoft.com/office/drawing/2014/main" id="{1B23B82F-D3AC-4A56-BA02-5799E57B26AE}"/>
              </a:ext>
            </a:extLst>
          </p:cNvPr>
          <p:cNvSpPr txBox="1"/>
          <p:nvPr/>
        </p:nvSpPr>
        <p:spPr>
          <a:xfrm>
            <a:off x="0" y="6581001"/>
            <a:ext cx="12191999" cy="276999"/>
          </a:xfrm>
          <a:prstGeom prst="rect">
            <a:avLst/>
          </a:prstGeom>
          <a:noFill/>
        </p:spPr>
        <p:txBody>
          <a:bodyPr wrap="square">
            <a:spAutoFit/>
          </a:bodyPr>
          <a:lstStyle/>
          <a:p>
            <a:r>
              <a:rPr lang="en-GB" sz="1200" dirty="0">
                <a:solidFill>
                  <a:schemeClr val="accent1"/>
                </a:solidFill>
                <a:latin typeface="Arial" panose="020B0604020202020204" pitchFamily="34" charset="0"/>
                <a:cs typeface="Arial" panose="020B0604020202020204" pitchFamily="34" charset="0"/>
              </a:rPr>
              <a:t>International Conference on </a:t>
            </a:r>
            <a:r>
              <a:rPr lang="en-GB" sz="1200" dirty="0">
                <a:solidFill>
                  <a:schemeClr val="accent4">
                    <a:lumMod val="75000"/>
                  </a:schemeClr>
                </a:solidFill>
                <a:latin typeface="Arial" panose="020B0604020202020204" pitchFamily="34" charset="0"/>
                <a:cs typeface="Arial" panose="020B0604020202020204" pitchFamily="34" charset="0"/>
              </a:rPr>
              <a:t>small modular reactors </a:t>
            </a:r>
            <a:r>
              <a:rPr lang="en-GB" sz="1200" dirty="0">
                <a:solidFill>
                  <a:schemeClr val="accent4">
                    <a:lumMod val="50000"/>
                  </a:schemeClr>
                </a:solidFill>
                <a:latin typeface="Arial" panose="020B0604020202020204" pitchFamily="34" charset="0"/>
                <a:cs typeface="Arial" panose="020B0604020202020204" pitchFamily="34" charset="0"/>
              </a:rPr>
              <a:t>and their applications      </a:t>
            </a:r>
            <a:r>
              <a:rPr lang="en-GB" sz="1200" dirty="0">
                <a:solidFill>
                  <a:schemeClr val="accent1"/>
                </a:solidFill>
                <a:latin typeface="Arial" panose="020B0604020202020204" pitchFamily="34" charset="0"/>
                <a:cs typeface="Arial" panose="020B0604020202020204" pitchFamily="34" charset="0"/>
              </a:rPr>
              <a:t>21-25 October 2024, Vienna, Austria      </a:t>
            </a:r>
            <a:r>
              <a:rPr lang="en-US" altLang="zh-CN" sz="1200" dirty="0">
                <a:solidFill>
                  <a:srgbClr val="FFC000"/>
                </a:solidFill>
                <a:latin typeface="Arial" panose="020B0604020202020204" pitchFamily="34" charset="0"/>
                <a:cs typeface="Arial" panose="020B0604020202020204" pitchFamily="34" charset="0"/>
              </a:rPr>
              <a:t>Paper No.</a:t>
            </a:r>
            <a:r>
              <a:rPr lang="en-US" altLang="zh-CN" sz="1200" dirty="0">
                <a:solidFill>
                  <a:schemeClr val="accent2"/>
                </a:solidFill>
                <a:latin typeface="Arial" panose="020B0604020202020204" pitchFamily="34" charset="0"/>
                <a:cs typeface="Arial" panose="020B0604020202020204" pitchFamily="34" charset="0"/>
              </a:rPr>
              <a:t>158                                                            </a:t>
            </a:r>
            <a:fld id="{58F1A166-CD65-431D-A46D-0FEA95785382}" type="slidenum">
              <a:rPr lang="en-US" altLang="zh-CN" sz="1200" smtClean="0">
                <a:latin typeface="Arial" panose="020B0604020202020204" pitchFamily="34" charset="0"/>
                <a:cs typeface="Arial" panose="020B0604020202020204" pitchFamily="34" charset="0"/>
              </a:rPr>
              <a:t>6</a:t>
            </a:fld>
            <a:endParaRPr lang="en-GB" altLang="zh-CN" sz="1200" dirty="0">
              <a:latin typeface="Arial" panose="020B0604020202020204" pitchFamily="34" charset="0"/>
              <a:cs typeface="Arial" panose="020B0604020202020204" pitchFamily="34" charset="0"/>
            </a:endParaRPr>
          </a:p>
        </p:txBody>
      </p:sp>
      <p:sp>
        <p:nvSpPr>
          <p:cNvPr id="2" name="文本框 1">
            <a:extLst>
              <a:ext uri="{FF2B5EF4-FFF2-40B4-BE49-F238E27FC236}">
                <a16:creationId xmlns:a16="http://schemas.microsoft.com/office/drawing/2014/main" id="{C662E367-E222-4E4B-B3E9-8D81557AC33D}"/>
              </a:ext>
            </a:extLst>
          </p:cNvPr>
          <p:cNvSpPr txBox="1"/>
          <p:nvPr/>
        </p:nvSpPr>
        <p:spPr>
          <a:xfrm>
            <a:off x="0" y="1189198"/>
            <a:ext cx="12191999" cy="701731"/>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4400" b="1">
                <a:solidFill>
                  <a:schemeClr val="bg1"/>
                </a:solidFill>
                <a:latin typeface="Arial" panose="020B0604020202020204" pitchFamily="34" charset="0"/>
                <a:ea typeface="+mj-ea"/>
                <a:cs typeface="Arial" panose="020B0604020202020204" pitchFamily="34" charset="0"/>
              </a:defRPr>
            </a:lvl1pPr>
          </a:lstStyle>
          <a:p>
            <a:pPr marL="504000"/>
            <a:r>
              <a:rPr lang="en-US" altLang="zh-CN" sz="2800" dirty="0">
                <a:solidFill>
                  <a:schemeClr val="tx2"/>
                </a:solidFill>
                <a:effectLst>
                  <a:outerShdw blurRad="38100" dist="38100" dir="2700000" algn="tl">
                    <a:srgbClr val="000000">
                      <a:alpha val="43137"/>
                    </a:srgbClr>
                  </a:outerShdw>
                </a:effectLst>
              </a:rPr>
              <a:t>3.1 </a:t>
            </a:r>
            <a:r>
              <a:rPr lang="en-GB" altLang="zh-CN" sz="2800" dirty="0">
                <a:solidFill>
                  <a:schemeClr val="tx2"/>
                </a:solidFill>
                <a:effectLst>
                  <a:outerShdw blurRad="38100" dist="38100" dir="2700000" algn="tl">
                    <a:srgbClr val="000000">
                      <a:alpha val="43137"/>
                    </a:srgbClr>
                  </a:outerShdw>
                </a:effectLst>
              </a:rPr>
              <a:t>Overall Technical Architecture</a:t>
            </a:r>
            <a:endParaRPr lang="zh-CN" altLang="en-US" sz="2800" dirty="0">
              <a:solidFill>
                <a:schemeClr val="tx2"/>
              </a:solidFill>
              <a:effectLst>
                <a:outerShdw blurRad="38100" dist="38100" dir="2700000" algn="tl">
                  <a:srgbClr val="000000">
                    <a:alpha val="43137"/>
                  </a:srgbClr>
                </a:outerShdw>
              </a:effectLst>
            </a:endParaRPr>
          </a:p>
        </p:txBody>
      </p:sp>
      <p:sp>
        <p:nvSpPr>
          <p:cNvPr id="90" name="文本框 89">
            <a:extLst>
              <a:ext uri="{FF2B5EF4-FFF2-40B4-BE49-F238E27FC236}">
                <a16:creationId xmlns:a16="http://schemas.microsoft.com/office/drawing/2014/main" id="{FB00C392-D25A-4C86-A369-81F9D6A15D69}"/>
              </a:ext>
            </a:extLst>
          </p:cNvPr>
          <p:cNvSpPr txBox="1"/>
          <p:nvPr/>
        </p:nvSpPr>
        <p:spPr>
          <a:xfrm>
            <a:off x="7871257" y="2311116"/>
            <a:ext cx="184731" cy="400110"/>
          </a:xfrm>
          <a:prstGeom prst="rect">
            <a:avLst/>
          </a:prstGeom>
          <a:noFill/>
        </p:spPr>
        <p:txBody>
          <a:bodyPr wrap="square" rtlCol="0">
            <a:spAutoFit/>
          </a:bodyPr>
          <a:lstStyle/>
          <a:p>
            <a:endParaRPr lang="zh-CN" altLang="en-US" sz="2000" b="1" dirty="0"/>
          </a:p>
        </p:txBody>
      </p:sp>
      <p:sp>
        <p:nvSpPr>
          <p:cNvPr id="99" name="矩形 98">
            <a:extLst>
              <a:ext uri="{FF2B5EF4-FFF2-40B4-BE49-F238E27FC236}">
                <a16:creationId xmlns:a16="http://schemas.microsoft.com/office/drawing/2014/main" id="{2CD1FC50-5937-4257-A166-3F8B9F02F15D}"/>
              </a:ext>
            </a:extLst>
          </p:cNvPr>
          <p:cNvSpPr/>
          <p:nvPr/>
        </p:nvSpPr>
        <p:spPr>
          <a:xfrm>
            <a:off x="3976985" y="1992820"/>
            <a:ext cx="5689904" cy="966216"/>
          </a:xfrm>
          <a:prstGeom prst="rect">
            <a:avLst/>
          </a:prstGeom>
          <a:solidFill>
            <a:srgbClr val="8EA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b="1" dirty="0">
                <a:solidFill>
                  <a:srgbClr val="FFFF00"/>
                </a:solidFill>
                <a:latin typeface="Arial" panose="020B0604020202020204" pitchFamily="34" charset="0"/>
                <a:cs typeface="Arial" panose="020B0604020202020204" pitchFamily="34" charset="0"/>
              </a:rPr>
              <a:t>Multi-model fusion</a:t>
            </a:r>
          </a:p>
          <a:p>
            <a:r>
              <a:rPr lang="en-US" altLang="zh-CN" sz="1600" dirty="0">
                <a:latin typeface="Arial" panose="020B0604020202020204" pitchFamily="34" charset="0"/>
                <a:cs typeface="Arial" panose="020B0604020202020204" pitchFamily="34" charset="0"/>
              </a:rPr>
              <a:t>Reactor physics, thermal and hydraulic forces, structural mechanics, electric power distribution</a:t>
            </a:r>
            <a:endParaRPr lang="zh-CN" altLang="en-US" sz="1600" dirty="0">
              <a:latin typeface="Arial" panose="020B0604020202020204" pitchFamily="34" charset="0"/>
              <a:cs typeface="Arial" panose="020B0604020202020204" pitchFamily="34" charset="0"/>
            </a:endParaRPr>
          </a:p>
        </p:txBody>
      </p:sp>
      <p:sp>
        <p:nvSpPr>
          <p:cNvPr id="100" name="矩形 99">
            <a:extLst>
              <a:ext uri="{FF2B5EF4-FFF2-40B4-BE49-F238E27FC236}">
                <a16:creationId xmlns:a16="http://schemas.microsoft.com/office/drawing/2014/main" id="{B2C00E4C-246B-4CCB-9788-34DDAC289272}"/>
              </a:ext>
            </a:extLst>
          </p:cNvPr>
          <p:cNvSpPr/>
          <p:nvPr/>
        </p:nvSpPr>
        <p:spPr>
          <a:xfrm>
            <a:off x="3976986" y="3115698"/>
            <a:ext cx="5689904" cy="966216"/>
          </a:xfrm>
          <a:prstGeom prst="rect">
            <a:avLst/>
          </a:prstGeom>
          <a:solidFill>
            <a:srgbClr val="8EA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b="1" dirty="0">
                <a:solidFill>
                  <a:srgbClr val="FFFF00"/>
                </a:solidFill>
                <a:latin typeface="Arial" panose="020B0604020202020204" pitchFamily="34" charset="0"/>
                <a:cs typeface="Arial" panose="020B0604020202020204" pitchFamily="34" charset="0"/>
              </a:rPr>
              <a:t>Data interaction platform</a:t>
            </a:r>
          </a:p>
          <a:p>
            <a:r>
              <a:rPr lang="en-US" altLang="zh-CN" sz="1600" dirty="0">
                <a:latin typeface="Arial" panose="020B0604020202020204" pitchFamily="34" charset="0"/>
                <a:cs typeface="Arial" panose="020B0604020202020204" pitchFamily="34" charset="0"/>
              </a:rPr>
              <a:t>Digital control system, real-time data acquisition system, intelligent diagnosis and early warning system, remote monitoring and operating system</a:t>
            </a:r>
          </a:p>
        </p:txBody>
      </p:sp>
      <p:sp>
        <p:nvSpPr>
          <p:cNvPr id="101" name="矩形 100">
            <a:extLst>
              <a:ext uri="{FF2B5EF4-FFF2-40B4-BE49-F238E27FC236}">
                <a16:creationId xmlns:a16="http://schemas.microsoft.com/office/drawing/2014/main" id="{2AE18ECB-44BF-4B01-A104-BA0928A0C86A}"/>
              </a:ext>
            </a:extLst>
          </p:cNvPr>
          <p:cNvSpPr/>
          <p:nvPr/>
        </p:nvSpPr>
        <p:spPr>
          <a:xfrm>
            <a:off x="3976984" y="4238576"/>
            <a:ext cx="5697593" cy="966216"/>
          </a:xfrm>
          <a:prstGeom prst="rect">
            <a:avLst/>
          </a:prstGeom>
          <a:solidFill>
            <a:srgbClr val="8EA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b="1" dirty="0">
                <a:solidFill>
                  <a:srgbClr val="FFFF00"/>
                </a:solidFill>
                <a:latin typeface="Arial" panose="020B0604020202020204" pitchFamily="34" charset="0"/>
                <a:cs typeface="Arial" panose="020B0604020202020204" pitchFamily="34" charset="0"/>
              </a:rPr>
              <a:t>Virtual reality mapping</a:t>
            </a:r>
          </a:p>
          <a:p>
            <a:r>
              <a:rPr lang="en-US" altLang="zh-CN" sz="1600" dirty="0">
                <a:latin typeface="Arial" panose="020B0604020202020204" pitchFamily="34" charset="0"/>
                <a:cs typeface="Arial" panose="020B0604020202020204" pitchFamily="34" charset="0"/>
              </a:rPr>
              <a:t>Operating status, operating parameters, design parameters, and simulated trend data</a:t>
            </a:r>
          </a:p>
        </p:txBody>
      </p:sp>
      <p:sp>
        <p:nvSpPr>
          <p:cNvPr id="102" name="矩形 101">
            <a:extLst>
              <a:ext uri="{FF2B5EF4-FFF2-40B4-BE49-F238E27FC236}">
                <a16:creationId xmlns:a16="http://schemas.microsoft.com/office/drawing/2014/main" id="{4C95D72A-0404-4618-BA46-3E8FDD1582BE}"/>
              </a:ext>
            </a:extLst>
          </p:cNvPr>
          <p:cNvSpPr/>
          <p:nvPr/>
        </p:nvSpPr>
        <p:spPr>
          <a:xfrm>
            <a:off x="3976985" y="5361455"/>
            <a:ext cx="5697592" cy="966216"/>
          </a:xfrm>
          <a:prstGeom prst="rect">
            <a:avLst/>
          </a:prstGeom>
          <a:solidFill>
            <a:srgbClr val="8EA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b="1" dirty="0">
                <a:solidFill>
                  <a:srgbClr val="FFFF00"/>
                </a:solidFill>
                <a:latin typeface="Arial" panose="020B0604020202020204" pitchFamily="34" charset="0"/>
                <a:cs typeface="Arial" panose="020B0604020202020204" pitchFamily="34" charset="0"/>
              </a:rPr>
              <a:t>Applying extensions</a:t>
            </a:r>
          </a:p>
          <a:p>
            <a:r>
              <a:rPr lang="en-US" altLang="zh-CN" sz="1600" dirty="0">
                <a:latin typeface="Arial" panose="020B0604020202020204" pitchFamily="34" charset="0"/>
                <a:cs typeface="Arial" panose="020B0604020202020204" pitchFamily="34" charset="0"/>
              </a:rPr>
              <a:t>Equipment, system and structure of the entire nuclear power </a:t>
            </a:r>
            <a:r>
              <a:rPr lang="en-US" altLang="zh-CN" sz="1600" dirty="0" err="1">
                <a:latin typeface="Arial" panose="020B0604020202020204" pitchFamily="34" charset="0"/>
                <a:cs typeface="Arial" panose="020B0604020202020204" pitchFamily="34" charset="0"/>
              </a:rPr>
              <a:t>plant;Commissioning</a:t>
            </a:r>
            <a:r>
              <a:rPr lang="en-US" altLang="zh-CN" sz="1600" dirty="0">
                <a:latin typeface="Arial" panose="020B0604020202020204" pitchFamily="34" charset="0"/>
                <a:cs typeface="Arial" panose="020B0604020202020204" pitchFamily="34" charset="0"/>
              </a:rPr>
              <a:t>, operation, and overhaul</a:t>
            </a:r>
          </a:p>
        </p:txBody>
      </p:sp>
      <p:cxnSp>
        <p:nvCxnSpPr>
          <p:cNvPr id="104" name="连接符: 肘形 103">
            <a:extLst>
              <a:ext uri="{FF2B5EF4-FFF2-40B4-BE49-F238E27FC236}">
                <a16:creationId xmlns:a16="http://schemas.microsoft.com/office/drawing/2014/main" id="{83DF825E-FC9C-4A4F-85A5-127B3C74C2AA}"/>
              </a:ext>
            </a:extLst>
          </p:cNvPr>
          <p:cNvCxnSpPr>
            <a:cxnSpLocks/>
            <a:stCxn id="9" idx="4"/>
            <a:endCxn id="102" idx="1"/>
          </p:cNvCxnSpPr>
          <p:nvPr/>
        </p:nvCxnSpPr>
        <p:spPr>
          <a:xfrm rot="16200000" flipH="1">
            <a:off x="2843913" y="4711491"/>
            <a:ext cx="387502" cy="1878641"/>
          </a:xfrm>
          <a:prstGeom prst="bentConnector2">
            <a:avLst/>
          </a:prstGeom>
          <a:ln w="6350">
            <a:prstDash val="lg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5" name="连接符: 肘形 104">
            <a:extLst>
              <a:ext uri="{FF2B5EF4-FFF2-40B4-BE49-F238E27FC236}">
                <a16:creationId xmlns:a16="http://schemas.microsoft.com/office/drawing/2014/main" id="{1C6E58AC-382B-46DA-A3F7-3D32061236D1}"/>
              </a:ext>
            </a:extLst>
          </p:cNvPr>
          <p:cNvCxnSpPr>
            <a:cxnSpLocks/>
          </p:cNvCxnSpPr>
          <p:nvPr/>
        </p:nvCxnSpPr>
        <p:spPr>
          <a:xfrm>
            <a:off x="3616984" y="3598271"/>
            <a:ext cx="360000" cy="535"/>
          </a:xfrm>
          <a:prstGeom prst="bentConnector3">
            <a:avLst>
              <a:gd name="adj1" fmla="val 59072"/>
            </a:avLst>
          </a:prstGeom>
          <a:ln w="6350">
            <a:prstDash val="lg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7" name="文本框 106">
            <a:extLst>
              <a:ext uri="{FF2B5EF4-FFF2-40B4-BE49-F238E27FC236}">
                <a16:creationId xmlns:a16="http://schemas.microsoft.com/office/drawing/2014/main" id="{599F507F-A3CD-4245-84A1-528DE04F142B}"/>
              </a:ext>
            </a:extLst>
          </p:cNvPr>
          <p:cNvSpPr txBox="1"/>
          <p:nvPr/>
        </p:nvSpPr>
        <p:spPr>
          <a:xfrm>
            <a:off x="950034" y="3397130"/>
            <a:ext cx="2296617" cy="461665"/>
          </a:xfrm>
          <a:prstGeom prst="rect">
            <a:avLst/>
          </a:prstGeom>
          <a:noFill/>
          <a:ln>
            <a:noFill/>
          </a:ln>
        </p:spPr>
        <p:txBody>
          <a:bodyPr wrap="square" rtlCol="0">
            <a:spAutoFit/>
          </a:bodyPr>
          <a:lstStyle/>
          <a:p>
            <a:pPr algn="ctr"/>
            <a:r>
              <a:rPr lang="en-US" altLang="zh-CN" sz="2400" dirty="0">
                <a:solidFill>
                  <a:srgbClr val="FFFF00"/>
                </a:solidFill>
              </a:rPr>
              <a:t>SMR Digital twin</a:t>
            </a:r>
            <a:endParaRPr lang="zh-CN" altLang="en-US" sz="2400" b="1" dirty="0">
              <a:solidFill>
                <a:srgbClr val="FFFF00"/>
              </a:solidFill>
              <a:effectLst>
                <a:outerShdw blurRad="38100" dist="38100" dir="2700000" algn="tl">
                  <a:srgbClr val="000000">
                    <a:alpha val="43137"/>
                  </a:srgbClr>
                </a:outerShdw>
              </a:effectLst>
            </a:endParaRPr>
          </a:p>
        </p:txBody>
      </p:sp>
      <p:graphicFrame>
        <p:nvGraphicFramePr>
          <p:cNvPr id="108" name="对象 107">
            <a:extLst>
              <a:ext uri="{FF2B5EF4-FFF2-40B4-BE49-F238E27FC236}">
                <a16:creationId xmlns:a16="http://schemas.microsoft.com/office/drawing/2014/main" id="{78D0B957-5869-421E-BC50-E6A3EB81C4FF}"/>
              </a:ext>
            </a:extLst>
          </p:cNvPr>
          <p:cNvGraphicFramePr>
            <a:graphicFrameLocks noChangeAspect="1"/>
          </p:cNvGraphicFramePr>
          <p:nvPr>
            <p:extLst>
              <p:ext uri="{D42A27DB-BD31-4B8C-83A1-F6EECF244321}">
                <p14:modId xmlns:p14="http://schemas.microsoft.com/office/powerpoint/2010/main" val="2122077819"/>
              </p:ext>
            </p:extLst>
          </p:nvPr>
        </p:nvGraphicFramePr>
        <p:xfrm>
          <a:off x="9682268" y="1992820"/>
          <a:ext cx="2040730" cy="987090"/>
        </p:xfrm>
        <a:graphic>
          <a:graphicData uri="http://schemas.openxmlformats.org/presentationml/2006/ole">
            <mc:AlternateContent xmlns:mc="http://schemas.openxmlformats.org/markup-compatibility/2006">
              <mc:Choice xmlns:v="urn:schemas-microsoft-com:vml" Requires="v">
                <p:oleObj name="Visio" r:id="rId4" imgW="6124571" imgH="2705203" progId="Visio.Drawing.15">
                  <p:embed/>
                </p:oleObj>
              </mc:Choice>
              <mc:Fallback>
                <p:oleObj name="Visio" r:id="rId4" imgW="6124571" imgH="2705203" progId="Visio.Drawing.15">
                  <p:embed/>
                  <p:pic>
                    <p:nvPicPr>
                      <p:cNvPr id="26" name="对象 25">
                        <a:extLst>
                          <a:ext uri="{FF2B5EF4-FFF2-40B4-BE49-F238E27FC236}">
                            <a16:creationId xmlns:a16="http://schemas.microsoft.com/office/drawing/2014/main" id="{CBE543E6-8655-47FF-A919-2FD0E13908D8}"/>
                          </a:ext>
                        </a:extLst>
                      </p:cNvPr>
                      <p:cNvPicPr>
                        <a:picLocks noChangeAspect="1" noChangeArrowheads="1"/>
                      </p:cNvPicPr>
                      <p:nvPr/>
                    </p:nvPicPr>
                    <p:blipFill>
                      <a:blip r:embed="rId5"/>
                      <a:srcRect/>
                      <a:stretch>
                        <a:fillRect/>
                      </a:stretch>
                    </p:blipFill>
                    <p:spPr bwMode="auto">
                      <a:xfrm>
                        <a:off x="9682268" y="1992820"/>
                        <a:ext cx="2040730" cy="987090"/>
                      </a:xfrm>
                      <a:prstGeom prst="rect">
                        <a:avLst/>
                      </a:prstGeom>
                      <a:noFill/>
                    </p:spPr>
                  </p:pic>
                </p:oleObj>
              </mc:Fallback>
            </mc:AlternateContent>
          </a:graphicData>
        </a:graphic>
      </p:graphicFrame>
      <p:pic>
        <p:nvPicPr>
          <p:cNvPr id="109" name="图片 108">
            <a:extLst>
              <a:ext uri="{FF2B5EF4-FFF2-40B4-BE49-F238E27FC236}">
                <a16:creationId xmlns:a16="http://schemas.microsoft.com/office/drawing/2014/main" id="{387C548D-EC0A-4AA5-AABE-ADDA13B3ED38}"/>
              </a:ext>
            </a:extLst>
          </p:cNvPr>
          <p:cNvPicPr>
            <a:picLocks noChangeAspect="1"/>
          </p:cNvPicPr>
          <p:nvPr/>
        </p:nvPicPr>
        <p:blipFill>
          <a:blip r:embed="rId6"/>
          <a:stretch>
            <a:fillRect/>
          </a:stretch>
        </p:blipFill>
        <p:spPr>
          <a:xfrm>
            <a:off x="9682267" y="3115698"/>
            <a:ext cx="2040729" cy="965013"/>
          </a:xfrm>
          <a:prstGeom prst="rect">
            <a:avLst/>
          </a:prstGeom>
        </p:spPr>
      </p:pic>
      <p:pic>
        <p:nvPicPr>
          <p:cNvPr id="110" name="图片 109">
            <a:extLst>
              <a:ext uri="{FF2B5EF4-FFF2-40B4-BE49-F238E27FC236}">
                <a16:creationId xmlns:a16="http://schemas.microsoft.com/office/drawing/2014/main" id="{92719984-CCCF-4D31-841B-9766510E26D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725810" y="4284917"/>
            <a:ext cx="663227" cy="877394"/>
          </a:xfrm>
          <a:prstGeom prst="rect">
            <a:avLst/>
          </a:prstGeom>
        </p:spPr>
      </p:pic>
      <p:pic>
        <p:nvPicPr>
          <p:cNvPr id="111" name="图片 110">
            <a:extLst>
              <a:ext uri="{FF2B5EF4-FFF2-40B4-BE49-F238E27FC236}">
                <a16:creationId xmlns:a16="http://schemas.microsoft.com/office/drawing/2014/main" id="{50753317-0D63-4B2B-ACD4-0D2E83E157DC}"/>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494625" y="4348658"/>
            <a:ext cx="1228371" cy="749889"/>
          </a:xfrm>
          <a:prstGeom prst="rect">
            <a:avLst/>
          </a:prstGeom>
        </p:spPr>
      </p:pic>
      <p:sp>
        <p:nvSpPr>
          <p:cNvPr id="112" name="矩形 111">
            <a:extLst>
              <a:ext uri="{FF2B5EF4-FFF2-40B4-BE49-F238E27FC236}">
                <a16:creationId xmlns:a16="http://schemas.microsoft.com/office/drawing/2014/main" id="{AEFDEEB0-A07E-4EE2-BF2E-EA3EB5EA9E1F}"/>
              </a:ext>
            </a:extLst>
          </p:cNvPr>
          <p:cNvSpPr/>
          <p:nvPr/>
        </p:nvSpPr>
        <p:spPr>
          <a:xfrm>
            <a:off x="9682267" y="4290602"/>
            <a:ext cx="2040729" cy="8773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3" name="图片 112">
            <a:extLst>
              <a:ext uri="{FF2B5EF4-FFF2-40B4-BE49-F238E27FC236}">
                <a16:creationId xmlns:a16="http://schemas.microsoft.com/office/drawing/2014/main" id="{EA72B4D4-1050-439D-9BE4-B61B86B46DEA}"/>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682267" y="5372203"/>
            <a:ext cx="2040729" cy="955468"/>
          </a:xfrm>
          <a:prstGeom prst="rect">
            <a:avLst/>
          </a:prstGeom>
        </p:spPr>
      </p:pic>
      <p:cxnSp>
        <p:nvCxnSpPr>
          <p:cNvPr id="37" name="连接符: 肘形 36">
            <a:extLst>
              <a:ext uri="{FF2B5EF4-FFF2-40B4-BE49-F238E27FC236}">
                <a16:creationId xmlns:a16="http://schemas.microsoft.com/office/drawing/2014/main" id="{72F93C99-A1A4-488D-BFE2-5BA72486C987}"/>
              </a:ext>
            </a:extLst>
          </p:cNvPr>
          <p:cNvCxnSpPr>
            <a:cxnSpLocks/>
          </p:cNvCxnSpPr>
          <p:nvPr/>
        </p:nvCxnSpPr>
        <p:spPr>
          <a:xfrm>
            <a:off x="3616984" y="4726354"/>
            <a:ext cx="360000" cy="535"/>
          </a:xfrm>
          <a:prstGeom prst="bentConnector3">
            <a:avLst>
              <a:gd name="adj1" fmla="val 59072"/>
            </a:avLst>
          </a:prstGeom>
          <a:ln w="6350">
            <a:prstDash val="lg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连接符: 肘形 38">
            <a:extLst>
              <a:ext uri="{FF2B5EF4-FFF2-40B4-BE49-F238E27FC236}">
                <a16:creationId xmlns:a16="http://schemas.microsoft.com/office/drawing/2014/main" id="{2B40B183-89C1-4BF5-8AAA-77B3D18E0E26}"/>
              </a:ext>
            </a:extLst>
          </p:cNvPr>
          <p:cNvCxnSpPr>
            <a:cxnSpLocks/>
            <a:stCxn id="9" idx="0"/>
          </p:cNvCxnSpPr>
          <p:nvPr/>
        </p:nvCxnSpPr>
        <p:spPr>
          <a:xfrm rot="5400000" flipH="1" flipV="1">
            <a:off x="2854761" y="1735041"/>
            <a:ext cx="365807" cy="1878640"/>
          </a:xfrm>
          <a:prstGeom prst="bentConnector2">
            <a:avLst/>
          </a:prstGeom>
          <a:ln w="6350">
            <a:prstDash val="lg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1278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3">
            <a:extLst>
              <a:ext uri="{FF2B5EF4-FFF2-40B4-BE49-F238E27FC236}">
                <a16:creationId xmlns:a16="http://schemas.microsoft.com/office/drawing/2014/main" id="{1B23B82F-D3AC-4A56-BA02-5799E57B26AE}"/>
              </a:ext>
            </a:extLst>
          </p:cNvPr>
          <p:cNvSpPr txBox="1"/>
          <p:nvPr/>
        </p:nvSpPr>
        <p:spPr>
          <a:xfrm>
            <a:off x="0" y="6581001"/>
            <a:ext cx="12191999" cy="276999"/>
          </a:xfrm>
          <a:prstGeom prst="rect">
            <a:avLst/>
          </a:prstGeom>
          <a:noFill/>
        </p:spPr>
        <p:txBody>
          <a:bodyPr wrap="square">
            <a:spAutoFit/>
          </a:bodyPr>
          <a:lstStyle/>
          <a:p>
            <a:r>
              <a:rPr lang="en-GB" sz="1200" dirty="0">
                <a:solidFill>
                  <a:schemeClr val="accent1"/>
                </a:solidFill>
                <a:latin typeface="Arial" panose="020B0604020202020204" pitchFamily="34" charset="0"/>
                <a:cs typeface="Arial" panose="020B0604020202020204" pitchFamily="34" charset="0"/>
              </a:rPr>
              <a:t>International Conference on </a:t>
            </a:r>
            <a:r>
              <a:rPr lang="en-GB" sz="1200" dirty="0">
                <a:solidFill>
                  <a:schemeClr val="accent4">
                    <a:lumMod val="75000"/>
                  </a:schemeClr>
                </a:solidFill>
                <a:latin typeface="Arial" panose="020B0604020202020204" pitchFamily="34" charset="0"/>
                <a:cs typeface="Arial" panose="020B0604020202020204" pitchFamily="34" charset="0"/>
              </a:rPr>
              <a:t>small modular reactors </a:t>
            </a:r>
            <a:r>
              <a:rPr lang="en-GB" sz="1200" dirty="0">
                <a:solidFill>
                  <a:schemeClr val="accent4">
                    <a:lumMod val="50000"/>
                  </a:schemeClr>
                </a:solidFill>
                <a:latin typeface="Arial" panose="020B0604020202020204" pitchFamily="34" charset="0"/>
                <a:cs typeface="Arial" panose="020B0604020202020204" pitchFamily="34" charset="0"/>
              </a:rPr>
              <a:t>and their applications      </a:t>
            </a:r>
            <a:r>
              <a:rPr lang="en-GB" sz="1200" dirty="0">
                <a:solidFill>
                  <a:schemeClr val="accent1"/>
                </a:solidFill>
                <a:latin typeface="Arial" panose="020B0604020202020204" pitchFamily="34" charset="0"/>
                <a:cs typeface="Arial" panose="020B0604020202020204" pitchFamily="34" charset="0"/>
              </a:rPr>
              <a:t>21-25 October 2024, Vienna, Austria      </a:t>
            </a:r>
            <a:r>
              <a:rPr lang="en-US" altLang="zh-CN" sz="1200" dirty="0">
                <a:solidFill>
                  <a:srgbClr val="FFC000"/>
                </a:solidFill>
                <a:latin typeface="Arial" panose="020B0604020202020204" pitchFamily="34" charset="0"/>
                <a:cs typeface="Arial" panose="020B0604020202020204" pitchFamily="34" charset="0"/>
              </a:rPr>
              <a:t>Paper No.</a:t>
            </a:r>
            <a:r>
              <a:rPr lang="en-US" altLang="zh-CN" sz="1200" dirty="0">
                <a:solidFill>
                  <a:schemeClr val="accent2"/>
                </a:solidFill>
                <a:latin typeface="Arial" panose="020B0604020202020204" pitchFamily="34" charset="0"/>
                <a:cs typeface="Arial" panose="020B0604020202020204" pitchFamily="34" charset="0"/>
              </a:rPr>
              <a:t>158                                                            </a:t>
            </a:r>
            <a:fld id="{58F1A166-CD65-431D-A46D-0FEA95785382}" type="slidenum">
              <a:rPr lang="en-US" altLang="zh-CN" sz="1200" smtClean="0">
                <a:latin typeface="Arial" panose="020B0604020202020204" pitchFamily="34" charset="0"/>
                <a:cs typeface="Arial" panose="020B0604020202020204" pitchFamily="34" charset="0"/>
              </a:rPr>
              <a:t>7</a:t>
            </a:fld>
            <a:endParaRPr lang="en-GB" altLang="zh-CN" sz="1200" dirty="0">
              <a:latin typeface="Arial" panose="020B0604020202020204" pitchFamily="34" charset="0"/>
              <a:cs typeface="Arial" panose="020B0604020202020204" pitchFamily="34" charset="0"/>
            </a:endParaRPr>
          </a:p>
        </p:txBody>
      </p:sp>
      <p:pic>
        <p:nvPicPr>
          <p:cNvPr id="42" name="图片 41" descr="图片包含 室内, 桌子, 前, 小&#10;&#10;描述已自动生成">
            <a:extLst>
              <a:ext uri="{FF2B5EF4-FFF2-40B4-BE49-F238E27FC236}">
                <a16:creationId xmlns:a16="http://schemas.microsoft.com/office/drawing/2014/main" id="{153BCA73-B31B-4D3A-9B79-47AF145E520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441826" y="3015977"/>
            <a:ext cx="2772000" cy="1303734"/>
          </a:xfrm>
          <a:prstGeom prst="rect">
            <a:avLst/>
          </a:prstGeom>
          <a:noFill/>
        </p:spPr>
      </p:pic>
      <p:pic>
        <p:nvPicPr>
          <p:cNvPr id="43" name="图片 42" descr="图片包含 桌子, 室内, 杯子, 眼镜&#10;&#10;描述已自动生成">
            <a:extLst>
              <a:ext uri="{FF2B5EF4-FFF2-40B4-BE49-F238E27FC236}">
                <a16:creationId xmlns:a16="http://schemas.microsoft.com/office/drawing/2014/main" id="{62864105-7F7D-47EA-9A46-40D4B510B237}"/>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tretch>
            <a:fillRect/>
          </a:stretch>
        </p:blipFill>
        <p:spPr>
          <a:xfrm>
            <a:off x="8441826" y="4429336"/>
            <a:ext cx="2771999" cy="1267768"/>
          </a:xfrm>
          <a:prstGeom prst="rect">
            <a:avLst/>
          </a:prstGeom>
          <a:noFill/>
        </p:spPr>
      </p:pic>
      <p:sp>
        <p:nvSpPr>
          <p:cNvPr id="44" name="箭头: 左弧形 43">
            <a:extLst>
              <a:ext uri="{FF2B5EF4-FFF2-40B4-BE49-F238E27FC236}">
                <a16:creationId xmlns:a16="http://schemas.microsoft.com/office/drawing/2014/main" id="{B1ACE789-FC8D-42FF-B6AD-C121C52F1402}"/>
              </a:ext>
            </a:extLst>
          </p:cNvPr>
          <p:cNvSpPr/>
          <p:nvPr/>
        </p:nvSpPr>
        <p:spPr>
          <a:xfrm>
            <a:off x="7950128" y="3988731"/>
            <a:ext cx="463429" cy="936104"/>
          </a:xfrm>
          <a:prstGeom prst="curv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箭头: 左弧形 44">
            <a:extLst>
              <a:ext uri="{FF2B5EF4-FFF2-40B4-BE49-F238E27FC236}">
                <a16:creationId xmlns:a16="http://schemas.microsoft.com/office/drawing/2014/main" id="{A0263436-A81C-40C6-9D40-1FD1AD603E63}"/>
              </a:ext>
            </a:extLst>
          </p:cNvPr>
          <p:cNvSpPr/>
          <p:nvPr/>
        </p:nvSpPr>
        <p:spPr>
          <a:xfrm flipH="1" flipV="1">
            <a:off x="11242094" y="3907679"/>
            <a:ext cx="463429" cy="936104"/>
          </a:xfrm>
          <a:prstGeom prst="curv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4" name="矩形 53">
            <a:extLst>
              <a:ext uri="{FF2B5EF4-FFF2-40B4-BE49-F238E27FC236}">
                <a16:creationId xmlns:a16="http://schemas.microsoft.com/office/drawing/2014/main" id="{67036550-C08E-4D86-A15B-D6C536A51DEA}"/>
              </a:ext>
            </a:extLst>
          </p:cNvPr>
          <p:cNvSpPr/>
          <p:nvPr/>
        </p:nvSpPr>
        <p:spPr>
          <a:xfrm>
            <a:off x="8456676" y="2364486"/>
            <a:ext cx="2736647" cy="369332"/>
          </a:xfrm>
          <a:prstGeom prst="rect">
            <a:avLst/>
          </a:prstGeom>
        </p:spPr>
        <p:txBody>
          <a:bodyPr wrap="none">
            <a:spAutoFit/>
          </a:bodyPr>
          <a:lstStyle/>
          <a:p>
            <a:r>
              <a:rPr lang="en-US" altLang="zh-CN" dirty="0">
                <a:latin typeface="Arial" panose="020B0604020202020204" pitchFamily="34" charset="0"/>
                <a:cs typeface="Arial" panose="020B0604020202020204" pitchFamily="34" charset="0"/>
              </a:rPr>
              <a:t>Real nuclear power plant</a:t>
            </a:r>
            <a:endParaRPr lang="zh-CN" altLang="en-US" b="1" dirty="0">
              <a:latin typeface="Arial" panose="020B0604020202020204" pitchFamily="34" charset="0"/>
              <a:cs typeface="Arial" panose="020B0604020202020204" pitchFamily="34" charset="0"/>
            </a:endParaRPr>
          </a:p>
        </p:txBody>
      </p:sp>
      <p:sp>
        <p:nvSpPr>
          <p:cNvPr id="55" name="矩形 54">
            <a:extLst>
              <a:ext uri="{FF2B5EF4-FFF2-40B4-BE49-F238E27FC236}">
                <a16:creationId xmlns:a16="http://schemas.microsoft.com/office/drawing/2014/main" id="{0D1C00E5-F805-4959-A71E-8CFCADD9387D}"/>
              </a:ext>
            </a:extLst>
          </p:cNvPr>
          <p:cNvSpPr/>
          <p:nvPr/>
        </p:nvSpPr>
        <p:spPr>
          <a:xfrm>
            <a:off x="7950128" y="5979264"/>
            <a:ext cx="3749744" cy="369332"/>
          </a:xfrm>
          <a:prstGeom prst="rect">
            <a:avLst/>
          </a:prstGeom>
        </p:spPr>
        <p:txBody>
          <a:bodyPr wrap="none">
            <a:spAutoFit/>
          </a:bodyPr>
          <a:lstStyle/>
          <a:p>
            <a:r>
              <a:rPr lang="en-US" altLang="zh-CN" dirty="0">
                <a:latin typeface="Arial" panose="020B0604020202020204" pitchFamily="34" charset="0"/>
                <a:cs typeface="Arial" panose="020B0604020202020204" pitchFamily="34" charset="0"/>
              </a:rPr>
              <a:t>Digital twin of nuclear power plants</a:t>
            </a:r>
            <a:endParaRPr lang="zh-CN" altLang="en-US" dirty="0">
              <a:latin typeface="Arial" panose="020B0604020202020204" pitchFamily="34" charset="0"/>
              <a:cs typeface="Arial" panose="020B0604020202020204" pitchFamily="34" charset="0"/>
            </a:endParaRPr>
          </a:p>
        </p:txBody>
      </p:sp>
      <p:sp>
        <p:nvSpPr>
          <p:cNvPr id="56" name="矩形 55">
            <a:extLst>
              <a:ext uri="{FF2B5EF4-FFF2-40B4-BE49-F238E27FC236}">
                <a16:creationId xmlns:a16="http://schemas.microsoft.com/office/drawing/2014/main" id="{864239EA-7A74-432D-9C36-8E8A53608D25}"/>
              </a:ext>
            </a:extLst>
          </p:cNvPr>
          <p:cNvSpPr/>
          <p:nvPr/>
        </p:nvSpPr>
        <p:spPr>
          <a:xfrm>
            <a:off x="8039867" y="4235602"/>
            <a:ext cx="1326004" cy="369332"/>
          </a:xfrm>
          <a:prstGeom prst="rect">
            <a:avLst/>
          </a:prstGeom>
        </p:spPr>
        <p:txBody>
          <a:bodyPr wrap="none">
            <a:spAutoFit/>
          </a:bodyPr>
          <a:lstStyle/>
          <a:p>
            <a:r>
              <a:rPr lang="en-US" altLang="zh-CN" dirty="0">
                <a:latin typeface="Arial" panose="020B0604020202020204" pitchFamily="34" charset="0"/>
                <a:cs typeface="Arial" panose="020B0604020202020204" pitchFamily="34" charset="0"/>
              </a:rPr>
              <a:t>Information</a:t>
            </a:r>
            <a:endParaRPr lang="zh-CN" altLang="en-US" dirty="0">
              <a:latin typeface="Arial" panose="020B0604020202020204" pitchFamily="34" charset="0"/>
              <a:cs typeface="Arial" panose="020B0604020202020204" pitchFamily="34" charset="0"/>
            </a:endParaRPr>
          </a:p>
        </p:txBody>
      </p:sp>
      <p:sp>
        <p:nvSpPr>
          <p:cNvPr id="57" name="矩形 56">
            <a:extLst>
              <a:ext uri="{FF2B5EF4-FFF2-40B4-BE49-F238E27FC236}">
                <a16:creationId xmlns:a16="http://schemas.microsoft.com/office/drawing/2014/main" id="{63347088-83AB-477E-86BD-6B39E0F46E90}"/>
              </a:ext>
            </a:extLst>
          </p:cNvPr>
          <p:cNvSpPr/>
          <p:nvPr/>
        </p:nvSpPr>
        <p:spPr>
          <a:xfrm>
            <a:off x="10716269" y="4244670"/>
            <a:ext cx="992579" cy="369332"/>
          </a:xfrm>
          <a:prstGeom prst="rect">
            <a:avLst/>
          </a:prstGeom>
        </p:spPr>
        <p:txBody>
          <a:bodyPr wrap="none">
            <a:spAutoFit/>
          </a:bodyPr>
          <a:lstStyle/>
          <a:p>
            <a:r>
              <a:rPr lang="en-US" altLang="zh-CN" dirty="0">
                <a:latin typeface="Arial" panose="020B0604020202020204" pitchFamily="34" charset="0"/>
                <a:cs typeface="Arial" panose="020B0604020202020204" pitchFamily="34" charset="0"/>
              </a:rPr>
              <a:t>Support</a:t>
            </a:r>
            <a:endParaRPr lang="zh-CN" altLang="en-US" dirty="0">
              <a:latin typeface="Arial" panose="020B0604020202020204" pitchFamily="34" charset="0"/>
              <a:cs typeface="Arial" panose="020B0604020202020204" pitchFamily="34" charset="0"/>
            </a:endParaRPr>
          </a:p>
        </p:txBody>
      </p:sp>
      <p:sp>
        <p:nvSpPr>
          <p:cNvPr id="62" name="Title 1">
            <a:extLst>
              <a:ext uri="{FF2B5EF4-FFF2-40B4-BE49-F238E27FC236}">
                <a16:creationId xmlns:a16="http://schemas.microsoft.com/office/drawing/2014/main" id="{9E837528-2FFF-405E-8208-F291DCF05054}"/>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zh-CN" b="1" dirty="0">
                <a:solidFill>
                  <a:schemeClr val="bg1"/>
                </a:solidFill>
                <a:latin typeface="Arial" panose="020B0604020202020204" pitchFamily="34" charset="0"/>
                <a:cs typeface="Arial" panose="020B0604020202020204" pitchFamily="34" charset="0"/>
              </a:rPr>
              <a:t>3. SOLUTION</a:t>
            </a:r>
            <a:endParaRPr lang="en-GB" b="1" dirty="0">
              <a:solidFill>
                <a:schemeClr val="bg1"/>
              </a:solidFill>
              <a:latin typeface="Arial" panose="020B0604020202020204" pitchFamily="34" charset="0"/>
              <a:cs typeface="Arial" panose="020B0604020202020204" pitchFamily="34" charset="0"/>
            </a:endParaRPr>
          </a:p>
        </p:txBody>
      </p:sp>
      <p:sp>
        <p:nvSpPr>
          <p:cNvPr id="63" name="文本框 62">
            <a:extLst>
              <a:ext uri="{FF2B5EF4-FFF2-40B4-BE49-F238E27FC236}">
                <a16:creationId xmlns:a16="http://schemas.microsoft.com/office/drawing/2014/main" id="{DE4FC2EA-724F-4947-8794-DE68F2BB09F7}"/>
              </a:ext>
            </a:extLst>
          </p:cNvPr>
          <p:cNvSpPr txBox="1"/>
          <p:nvPr/>
        </p:nvSpPr>
        <p:spPr>
          <a:xfrm>
            <a:off x="0" y="1189198"/>
            <a:ext cx="12191999" cy="701731"/>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4400" b="1">
                <a:solidFill>
                  <a:schemeClr val="bg1"/>
                </a:solidFill>
                <a:latin typeface="Arial" panose="020B0604020202020204" pitchFamily="34" charset="0"/>
                <a:ea typeface="+mj-ea"/>
                <a:cs typeface="Arial" panose="020B0604020202020204" pitchFamily="34" charset="0"/>
              </a:defRPr>
            </a:lvl1pPr>
          </a:lstStyle>
          <a:p>
            <a:pPr marL="504000"/>
            <a:r>
              <a:rPr lang="en-US" altLang="zh-CN" sz="2800" dirty="0">
                <a:solidFill>
                  <a:schemeClr val="tx2"/>
                </a:solidFill>
                <a:effectLst>
                  <a:outerShdw blurRad="38100" dist="38100" dir="2700000" algn="tl">
                    <a:srgbClr val="000000">
                      <a:alpha val="43137"/>
                    </a:srgbClr>
                  </a:outerShdw>
                </a:effectLst>
              </a:rPr>
              <a:t>3.2 </a:t>
            </a:r>
            <a:r>
              <a:rPr lang="en-GB" altLang="zh-CN" sz="2800" dirty="0">
                <a:solidFill>
                  <a:schemeClr val="tx2"/>
                </a:solidFill>
                <a:effectLst>
                  <a:outerShdw blurRad="38100" dist="38100" dir="2700000" algn="tl">
                    <a:srgbClr val="000000">
                      <a:alpha val="43137"/>
                    </a:srgbClr>
                  </a:outerShdw>
                </a:effectLst>
              </a:rPr>
              <a:t>Applications</a:t>
            </a:r>
            <a:endParaRPr lang="zh-CN" altLang="en-US" sz="2800" dirty="0">
              <a:solidFill>
                <a:schemeClr val="tx2"/>
              </a:solidFill>
              <a:effectLst>
                <a:outerShdw blurRad="38100" dist="38100" dir="2700000" algn="tl">
                  <a:srgbClr val="000000">
                    <a:alpha val="43137"/>
                  </a:srgbClr>
                </a:outerShdw>
              </a:effectLst>
            </a:endParaRPr>
          </a:p>
        </p:txBody>
      </p:sp>
      <p:sp>
        <p:nvSpPr>
          <p:cNvPr id="64" name="文本框 63">
            <a:extLst>
              <a:ext uri="{FF2B5EF4-FFF2-40B4-BE49-F238E27FC236}">
                <a16:creationId xmlns:a16="http://schemas.microsoft.com/office/drawing/2014/main" id="{0A8E18E6-651E-4203-AE2F-E398A33EE51C}"/>
              </a:ext>
            </a:extLst>
          </p:cNvPr>
          <p:cNvSpPr txBox="1"/>
          <p:nvPr/>
        </p:nvSpPr>
        <p:spPr>
          <a:xfrm>
            <a:off x="1" y="1732530"/>
            <a:ext cx="12191999" cy="701731"/>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4400" b="1">
                <a:solidFill>
                  <a:schemeClr val="bg1"/>
                </a:solidFill>
                <a:latin typeface="Arial" panose="020B0604020202020204" pitchFamily="34" charset="0"/>
                <a:ea typeface="+mj-ea"/>
                <a:cs typeface="Arial" panose="020B0604020202020204" pitchFamily="34" charset="0"/>
              </a:defRPr>
            </a:lvl1pPr>
          </a:lstStyle>
          <a:p>
            <a:pPr marL="504000"/>
            <a:r>
              <a:rPr lang="en-US" altLang="zh-CN" sz="2400" b="0" i="1" dirty="0">
                <a:solidFill>
                  <a:schemeClr val="accent1"/>
                </a:solidFill>
              </a:rPr>
              <a:t>3.2.1 </a:t>
            </a:r>
            <a:r>
              <a:rPr lang="en-GB" altLang="zh-CN" sz="2400" b="0" i="1" dirty="0">
                <a:solidFill>
                  <a:schemeClr val="accent1"/>
                </a:solidFill>
              </a:rPr>
              <a:t>Digital Delivery</a:t>
            </a:r>
            <a:r>
              <a:rPr lang="en-US" altLang="zh-CN" sz="2400" b="0" i="1" dirty="0">
                <a:solidFill>
                  <a:schemeClr val="accent1"/>
                </a:solidFill>
              </a:rPr>
              <a:t>, </a:t>
            </a:r>
            <a:r>
              <a:rPr lang="en-GB" altLang="zh-CN" sz="2400" b="0" i="1" dirty="0">
                <a:solidFill>
                  <a:schemeClr val="accent1"/>
                </a:solidFill>
              </a:rPr>
              <a:t>Physical Factory Twin Application</a:t>
            </a:r>
            <a:endParaRPr lang="zh-CN" altLang="en-US" sz="2400" b="0" i="1" dirty="0">
              <a:solidFill>
                <a:schemeClr val="accent1"/>
              </a:solidFill>
            </a:endParaRPr>
          </a:p>
        </p:txBody>
      </p:sp>
      <p:grpSp>
        <p:nvGrpSpPr>
          <p:cNvPr id="2" name="组合 1">
            <a:extLst>
              <a:ext uri="{FF2B5EF4-FFF2-40B4-BE49-F238E27FC236}">
                <a16:creationId xmlns:a16="http://schemas.microsoft.com/office/drawing/2014/main" id="{5B8A0181-D1CD-4FC5-BF94-41996B4460BF}"/>
              </a:ext>
            </a:extLst>
          </p:cNvPr>
          <p:cNvGrpSpPr/>
          <p:nvPr/>
        </p:nvGrpSpPr>
        <p:grpSpPr>
          <a:xfrm>
            <a:off x="83211" y="2881132"/>
            <a:ext cx="7822048" cy="2727075"/>
            <a:chOff x="214494" y="2855648"/>
            <a:chExt cx="7797103" cy="2727075"/>
          </a:xfrm>
        </p:grpSpPr>
        <p:sp>
          <p:nvSpPr>
            <p:cNvPr id="4" name="任意多边形: 形状 3">
              <a:extLst>
                <a:ext uri="{FF2B5EF4-FFF2-40B4-BE49-F238E27FC236}">
                  <a16:creationId xmlns:a16="http://schemas.microsoft.com/office/drawing/2014/main" id="{A1992CE7-207C-43B6-806C-B9E60FD8DE2A}"/>
                </a:ext>
              </a:extLst>
            </p:cNvPr>
            <p:cNvSpPr/>
            <p:nvPr/>
          </p:nvSpPr>
          <p:spPr>
            <a:xfrm>
              <a:off x="214494" y="2946847"/>
              <a:ext cx="2152048" cy="1979784"/>
            </a:xfrm>
            <a:custGeom>
              <a:avLst/>
              <a:gdLst>
                <a:gd name="connsiteX0" fmla="*/ 0 w 1750830"/>
                <a:gd name="connsiteY0" fmla="*/ 175083 h 1979784"/>
                <a:gd name="connsiteX1" fmla="*/ 175083 w 1750830"/>
                <a:gd name="connsiteY1" fmla="*/ 0 h 1979784"/>
                <a:gd name="connsiteX2" fmla="*/ 1575747 w 1750830"/>
                <a:gd name="connsiteY2" fmla="*/ 0 h 1979784"/>
                <a:gd name="connsiteX3" fmla="*/ 1750830 w 1750830"/>
                <a:gd name="connsiteY3" fmla="*/ 175083 h 1979784"/>
                <a:gd name="connsiteX4" fmla="*/ 1750830 w 1750830"/>
                <a:gd name="connsiteY4" fmla="*/ 1804701 h 1979784"/>
                <a:gd name="connsiteX5" fmla="*/ 1575747 w 1750830"/>
                <a:gd name="connsiteY5" fmla="*/ 1979784 h 1979784"/>
                <a:gd name="connsiteX6" fmla="*/ 175083 w 1750830"/>
                <a:gd name="connsiteY6" fmla="*/ 1979784 h 1979784"/>
                <a:gd name="connsiteX7" fmla="*/ 0 w 1750830"/>
                <a:gd name="connsiteY7" fmla="*/ 1804701 h 1979784"/>
                <a:gd name="connsiteX8" fmla="*/ 0 w 1750830"/>
                <a:gd name="connsiteY8" fmla="*/ 175083 h 197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0830" h="1979784">
                  <a:moveTo>
                    <a:pt x="0" y="175083"/>
                  </a:moveTo>
                  <a:cubicBezTo>
                    <a:pt x="0" y="78387"/>
                    <a:pt x="78387" y="0"/>
                    <a:pt x="175083" y="0"/>
                  </a:cubicBezTo>
                  <a:lnTo>
                    <a:pt x="1575747" y="0"/>
                  </a:lnTo>
                  <a:cubicBezTo>
                    <a:pt x="1672443" y="0"/>
                    <a:pt x="1750830" y="78387"/>
                    <a:pt x="1750830" y="175083"/>
                  </a:cubicBezTo>
                  <a:lnTo>
                    <a:pt x="1750830" y="1804701"/>
                  </a:lnTo>
                  <a:cubicBezTo>
                    <a:pt x="1750830" y="1901397"/>
                    <a:pt x="1672443" y="1979784"/>
                    <a:pt x="1575747" y="1979784"/>
                  </a:cubicBezTo>
                  <a:lnTo>
                    <a:pt x="175083" y="1979784"/>
                  </a:lnTo>
                  <a:cubicBezTo>
                    <a:pt x="78387" y="1979784"/>
                    <a:pt x="0" y="1901397"/>
                    <a:pt x="0" y="1804701"/>
                  </a:cubicBezTo>
                  <a:lnTo>
                    <a:pt x="0" y="175083"/>
                  </a:lnTo>
                  <a:close/>
                </a:path>
              </a:pathLst>
            </a:custGeom>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9385" tIns="169385" rIns="169385" bIns="593625" numCol="1" spcCol="1270" anchor="t" anchorCtr="0">
              <a:noAutofit/>
            </a:bodyPr>
            <a:lstStyle/>
            <a:p>
              <a:pPr marL="57150" lvl="1" indent="-57150" algn="just" defTabSz="488950">
                <a:lnSpc>
                  <a:spcPct val="90000"/>
                </a:lnSpc>
                <a:spcBef>
                  <a:spcPct val="0"/>
                </a:spcBef>
                <a:spcAft>
                  <a:spcPct val="15000"/>
                </a:spcAft>
                <a:buChar char="•"/>
              </a:pPr>
              <a:r>
                <a:rPr lang="en-US" altLang="zh-CN" sz="1100" kern="1200" dirty="0"/>
                <a:t>Objective</a:t>
              </a:r>
              <a:endParaRPr lang="zh-CN" altLang="en-US" sz="1100" kern="1200" dirty="0"/>
            </a:p>
            <a:p>
              <a:pPr marL="57150" lvl="1" indent="-57150" algn="just" defTabSz="488950">
                <a:lnSpc>
                  <a:spcPct val="90000"/>
                </a:lnSpc>
                <a:spcBef>
                  <a:spcPct val="0"/>
                </a:spcBef>
                <a:spcAft>
                  <a:spcPct val="15000"/>
                </a:spcAft>
                <a:buChar char="•"/>
              </a:pPr>
              <a:r>
                <a:rPr lang="en-US" altLang="zh-CN" sz="1100" kern="1200" dirty="0"/>
                <a:t>Scope of delivery and content of delivery</a:t>
              </a:r>
            </a:p>
            <a:p>
              <a:pPr marL="57150" lvl="1" indent="-57150" algn="just" defTabSz="488950">
                <a:lnSpc>
                  <a:spcPct val="90000"/>
                </a:lnSpc>
                <a:spcBef>
                  <a:spcPct val="0"/>
                </a:spcBef>
                <a:spcAft>
                  <a:spcPct val="15000"/>
                </a:spcAft>
                <a:buChar char="•"/>
              </a:pPr>
              <a:r>
                <a:rPr lang="en-US" altLang="zh-CN" sz="1100" kern="1200" dirty="0"/>
                <a:t>The organization unit of the delivery</a:t>
              </a:r>
            </a:p>
            <a:p>
              <a:pPr marL="57150" lvl="1" indent="-57150" algn="just" defTabSz="488950">
                <a:lnSpc>
                  <a:spcPct val="90000"/>
                </a:lnSpc>
                <a:spcBef>
                  <a:spcPct val="0"/>
                </a:spcBef>
                <a:spcAft>
                  <a:spcPct val="15000"/>
                </a:spcAft>
                <a:buChar char="•"/>
              </a:pPr>
              <a:r>
                <a:rPr lang="en-US" altLang="zh-CN" sz="1100" dirty="0"/>
                <a:t>D</a:t>
              </a:r>
              <a:r>
                <a:rPr lang="en-US" altLang="zh-CN" sz="1100" kern="1200" dirty="0"/>
                <a:t>elivery plan</a:t>
              </a:r>
            </a:p>
            <a:p>
              <a:pPr marL="57150" lvl="1" indent="-57150" algn="just" defTabSz="488950">
                <a:lnSpc>
                  <a:spcPct val="90000"/>
                </a:lnSpc>
                <a:spcBef>
                  <a:spcPct val="0"/>
                </a:spcBef>
                <a:spcAft>
                  <a:spcPct val="15000"/>
                </a:spcAft>
                <a:buChar char="•"/>
              </a:pPr>
              <a:r>
                <a:rPr lang="en-US" altLang="zh-CN" sz="1100" kern="1200" dirty="0"/>
                <a:t>Delivery standards and requirements</a:t>
              </a:r>
            </a:p>
            <a:p>
              <a:pPr marL="57150" lvl="1" indent="-57150" algn="just" defTabSz="488950">
                <a:lnSpc>
                  <a:spcPct val="90000"/>
                </a:lnSpc>
                <a:spcBef>
                  <a:spcPct val="0"/>
                </a:spcBef>
                <a:spcAft>
                  <a:spcPct val="15000"/>
                </a:spcAft>
                <a:buChar char="•"/>
              </a:pPr>
              <a:r>
                <a:rPr lang="en-US" altLang="zh-CN" sz="1100" kern="1200" dirty="0"/>
                <a:t>Information receiving system</a:t>
              </a:r>
            </a:p>
          </p:txBody>
        </p:sp>
        <p:sp>
          <p:nvSpPr>
            <p:cNvPr id="5" name="形状 4">
              <a:extLst>
                <a:ext uri="{FF2B5EF4-FFF2-40B4-BE49-F238E27FC236}">
                  <a16:creationId xmlns:a16="http://schemas.microsoft.com/office/drawing/2014/main" id="{B9DCA630-1905-47A9-8E07-A27F1CB2EE89}"/>
                </a:ext>
              </a:extLst>
            </p:cNvPr>
            <p:cNvSpPr/>
            <p:nvPr/>
          </p:nvSpPr>
          <p:spPr>
            <a:xfrm>
              <a:off x="1564892" y="3973622"/>
              <a:ext cx="1609101" cy="1609101"/>
            </a:xfrm>
            <a:prstGeom prst="leftCircularArrow">
              <a:avLst>
                <a:gd name="adj1" fmla="val 2096"/>
                <a:gd name="adj2" fmla="val 251664"/>
                <a:gd name="adj3" fmla="val 2351715"/>
                <a:gd name="adj4" fmla="val 9349030"/>
                <a:gd name="adj5" fmla="val 2445"/>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6" name="任意多边形: 形状 5">
              <a:extLst>
                <a:ext uri="{FF2B5EF4-FFF2-40B4-BE49-F238E27FC236}">
                  <a16:creationId xmlns:a16="http://schemas.microsoft.com/office/drawing/2014/main" id="{1092C738-D9AC-48E0-9A32-9583B948B873}"/>
                </a:ext>
              </a:extLst>
            </p:cNvPr>
            <p:cNvSpPr/>
            <p:nvPr/>
          </p:nvSpPr>
          <p:spPr>
            <a:xfrm>
              <a:off x="1199172" y="4657293"/>
              <a:ext cx="937922" cy="372980"/>
            </a:xfrm>
            <a:custGeom>
              <a:avLst/>
              <a:gdLst>
                <a:gd name="connsiteX0" fmla="*/ 0 w 937922"/>
                <a:gd name="connsiteY0" fmla="*/ 37298 h 372980"/>
                <a:gd name="connsiteX1" fmla="*/ 37298 w 937922"/>
                <a:gd name="connsiteY1" fmla="*/ 0 h 372980"/>
                <a:gd name="connsiteX2" fmla="*/ 900624 w 937922"/>
                <a:gd name="connsiteY2" fmla="*/ 0 h 372980"/>
                <a:gd name="connsiteX3" fmla="*/ 937922 w 937922"/>
                <a:gd name="connsiteY3" fmla="*/ 37298 h 372980"/>
                <a:gd name="connsiteX4" fmla="*/ 937922 w 937922"/>
                <a:gd name="connsiteY4" fmla="*/ 335682 h 372980"/>
                <a:gd name="connsiteX5" fmla="*/ 900624 w 937922"/>
                <a:gd name="connsiteY5" fmla="*/ 372980 h 372980"/>
                <a:gd name="connsiteX6" fmla="*/ 37298 w 937922"/>
                <a:gd name="connsiteY6" fmla="*/ 372980 h 372980"/>
                <a:gd name="connsiteX7" fmla="*/ 0 w 937922"/>
                <a:gd name="connsiteY7" fmla="*/ 335682 h 372980"/>
                <a:gd name="connsiteX8" fmla="*/ 0 w 937922"/>
                <a:gd name="connsiteY8" fmla="*/ 37298 h 37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922" h="372980">
                  <a:moveTo>
                    <a:pt x="0" y="37298"/>
                  </a:moveTo>
                  <a:cubicBezTo>
                    <a:pt x="0" y="16699"/>
                    <a:pt x="16699" y="0"/>
                    <a:pt x="37298" y="0"/>
                  </a:cubicBezTo>
                  <a:lnTo>
                    <a:pt x="900624" y="0"/>
                  </a:lnTo>
                  <a:cubicBezTo>
                    <a:pt x="921223" y="0"/>
                    <a:pt x="937922" y="16699"/>
                    <a:pt x="937922" y="37298"/>
                  </a:cubicBezTo>
                  <a:lnTo>
                    <a:pt x="937922" y="335682"/>
                  </a:lnTo>
                  <a:cubicBezTo>
                    <a:pt x="937922" y="356281"/>
                    <a:pt x="921223" y="372980"/>
                    <a:pt x="900624" y="372980"/>
                  </a:cubicBezTo>
                  <a:lnTo>
                    <a:pt x="37298" y="372980"/>
                  </a:lnTo>
                  <a:cubicBezTo>
                    <a:pt x="16699" y="372980"/>
                    <a:pt x="0" y="356281"/>
                    <a:pt x="0" y="335682"/>
                  </a:cubicBezTo>
                  <a:lnTo>
                    <a:pt x="0" y="37298"/>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33784" tIns="26164" rIns="33784" bIns="26164" numCol="1" spcCol="1270" anchor="ctr" anchorCtr="0">
              <a:noAutofit/>
            </a:bodyPr>
            <a:lstStyle/>
            <a:p>
              <a:pPr marL="0" lvl="0" indent="0" algn="ctr" defTabSz="533400">
                <a:lnSpc>
                  <a:spcPct val="90000"/>
                </a:lnSpc>
                <a:spcBef>
                  <a:spcPct val="0"/>
                </a:spcBef>
                <a:spcAft>
                  <a:spcPct val="35000"/>
                </a:spcAft>
                <a:buNone/>
              </a:pPr>
              <a:r>
                <a:rPr lang="en-US" altLang="zh-CN" sz="1200" kern="1200" dirty="0"/>
                <a:t>Strategy</a:t>
              </a:r>
              <a:endParaRPr lang="zh-CN" altLang="en-US" sz="1200" kern="1200" dirty="0"/>
            </a:p>
          </p:txBody>
        </p:sp>
        <p:sp>
          <p:nvSpPr>
            <p:cNvPr id="7" name="任意多边形: 形状 6">
              <a:extLst>
                <a:ext uri="{FF2B5EF4-FFF2-40B4-BE49-F238E27FC236}">
                  <a16:creationId xmlns:a16="http://schemas.microsoft.com/office/drawing/2014/main" id="{E4EE86DA-57B2-479F-A7D8-28B084ACDE58}"/>
                </a:ext>
              </a:extLst>
            </p:cNvPr>
            <p:cNvSpPr/>
            <p:nvPr/>
          </p:nvSpPr>
          <p:spPr>
            <a:xfrm>
              <a:off x="2536328" y="3730528"/>
              <a:ext cx="1433743" cy="1419474"/>
            </a:xfrm>
            <a:custGeom>
              <a:avLst/>
              <a:gdLst>
                <a:gd name="connsiteX0" fmla="*/ 0 w 1381692"/>
                <a:gd name="connsiteY0" fmla="*/ 135073 h 1350730"/>
                <a:gd name="connsiteX1" fmla="*/ 135073 w 1381692"/>
                <a:gd name="connsiteY1" fmla="*/ 0 h 1350730"/>
                <a:gd name="connsiteX2" fmla="*/ 1246619 w 1381692"/>
                <a:gd name="connsiteY2" fmla="*/ 0 h 1350730"/>
                <a:gd name="connsiteX3" fmla="*/ 1381692 w 1381692"/>
                <a:gd name="connsiteY3" fmla="*/ 135073 h 1350730"/>
                <a:gd name="connsiteX4" fmla="*/ 1381692 w 1381692"/>
                <a:gd name="connsiteY4" fmla="*/ 1215657 h 1350730"/>
                <a:gd name="connsiteX5" fmla="*/ 1246619 w 1381692"/>
                <a:gd name="connsiteY5" fmla="*/ 1350730 h 1350730"/>
                <a:gd name="connsiteX6" fmla="*/ 135073 w 1381692"/>
                <a:gd name="connsiteY6" fmla="*/ 1350730 h 1350730"/>
                <a:gd name="connsiteX7" fmla="*/ 0 w 1381692"/>
                <a:gd name="connsiteY7" fmla="*/ 1215657 h 1350730"/>
                <a:gd name="connsiteX8" fmla="*/ 0 w 1381692"/>
                <a:gd name="connsiteY8" fmla="*/ 135073 h 1350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1692" h="1350730">
                  <a:moveTo>
                    <a:pt x="0" y="135073"/>
                  </a:moveTo>
                  <a:cubicBezTo>
                    <a:pt x="0" y="60474"/>
                    <a:pt x="60474" y="0"/>
                    <a:pt x="135073" y="0"/>
                  </a:cubicBezTo>
                  <a:lnTo>
                    <a:pt x="1246619" y="0"/>
                  </a:lnTo>
                  <a:cubicBezTo>
                    <a:pt x="1321218" y="0"/>
                    <a:pt x="1381692" y="60474"/>
                    <a:pt x="1381692" y="135073"/>
                  </a:cubicBezTo>
                  <a:lnTo>
                    <a:pt x="1381692" y="1215657"/>
                  </a:lnTo>
                  <a:cubicBezTo>
                    <a:pt x="1381692" y="1290256"/>
                    <a:pt x="1321218" y="1350730"/>
                    <a:pt x="1246619" y="1350730"/>
                  </a:cubicBezTo>
                  <a:lnTo>
                    <a:pt x="135073" y="1350730"/>
                  </a:lnTo>
                  <a:cubicBezTo>
                    <a:pt x="60474" y="1350730"/>
                    <a:pt x="0" y="1290256"/>
                    <a:pt x="0" y="1215657"/>
                  </a:cubicBezTo>
                  <a:lnTo>
                    <a:pt x="0" y="135073"/>
                  </a:lnTo>
                  <a:close/>
                </a:path>
              </a:pathLst>
            </a:custGeom>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4909" tIns="444352" rIns="154909" bIns="154908" numCol="1" spcCol="1270" anchor="t" anchorCtr="0">
              <a:noAutofit/>
            </a:bodyPr>
            <a:lstStyle/>
            <a:p>
              <a:pPr marL="57150" lvl="1" indent="-57150" algn="just" defTabSz="488950">
                <a:lnSpc>
                  <a:spcPct val="90000"/>
                </a:lnSpc>
                <a:spcBef>
                  <a:spcPct val="0"/>
                </a:spcBef>
                <a:spcAft>
                  <a:spcPct val="15000"/>
                </a:spcAft>
                <a:buChar char="•"/>
              </a:pPr>
              <a:r>
                <a:rPr lang="en-US" altLang="zh-CN" sz="1100" kern="1200" dirty="0"/>
                <a:t>Review of the project operation and maintenance stages</a:t>
              </a:r>
              <a:endParaRPr lang="zh-CN" altLang="en-US" sz="1100" kern="1200" dirty="0"/>
            </a:p>
            <a:p>
              <a:pPr marL="57150" lvl="1" indent="-57150" algn="just" defTabSz="488950">
                <a:lnSpc>
                  <a:spcPct val="90000"/>
                </a:lnSpc>
                <a:spcBef>
                  <a:spcPct val="0"/>
                </a:spcBef>
                <a:spcAft>
                  <a:spcPct val="15000"/>
                </a:spcAft>
                <a:buChar char="•"/>
              </a:pPr>
              <a:r>
                <a:rPr lang="en-US" altLang="zh-CN" sz="1100" kern="1200" dirty="0"/>
                <a:t>Determine the data requirements</a:t>
              </a:r>
            </a:p>
          </p:txBody>
        </p:sp>
        <p:sp>
          <p:nvSpPr>
            <p:cNvPr id="8" name="箭头: 环形 7">
              <a:extLst>
                <a:ext uri="{FF2B5EF4-FFF2-40B4-BE49-F238E27FC236}">
                  <a16:creationId xmlns:a16="http://schemas.microsoft.com/office/drawing/2014/main" id="{26481FD3-FB70-40F3-BD60-0CF74555C051}"/>
                </a:ext>
              </a:extLst>
            </p:cNvPr>
            <p:cNvSpPr/>
            <p:nvPr/>
          </p:nvSpPr>
          <p:spPr>
            <a:xfrm>
              <a:off x="3262701" y="2855648"/>
              <a:ext cx="2063803" cy="2063803"/>
            </a:xfrm>
            <a:prstGeom prst="circularArrow">
              <a:avLst>
                <a:gd name="adj1" fmla="val 1634"/>
                <a:gd name="adj2" fmla="val 194164"/>
                <a:gd name="adj3" fmla="val 18996124"/>
                <a:gd name="adj4" fmla="val 11941309"/>
                <a:gd name="adj5" fmla="val 1907"/>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9" name="任意多边形: 形状 8">
              <a:extLst>
                <a:ext uri="{FF2B5EF4-FFF2-40B4-BE49-F238E27FC236}">
                  <a16:creationId xmlns:a16="http://schemas.microsoft.com/office/drawing/2014/main" id="{A0739932-DD28-44C6-8987-7C19A3540300}"/>
                </a:ext>
              </a:extLst>
            </p:cNvPr>
            <p:cNvSpPr/>
            <p:nvPr/>
          </p:nvSpPr>
          <p:spPr>
            <a:xfrm>
              <a:off x="2923823" y="3599510"/>
              <a:ext cx="937922" cy="372980"/>
            </a:xfrm>
            <a:custGeom>
              <a:avLst/>
              <a:gdLst>
                <a:gd name="connsiteX0" fmla="*/ 0 w 937922"/>
                <a:gd name="connsiteY0" fmla="*/ 37298 h 372980"/>
                <a:gd name="connsiteX1" fmla="*/ 37298 w 937922"/>
                <a:gd name="connsiteY1" fmla="*/ 0 h 372980"/>
                <a:gd name="connsiteX2" fmla="*/ 900624 w 937922"/>
                <a:gd name="connsiteY2" fmla="*/ 0 h 372980"/>
                <a:gd name="connsiteX3" fmla="*/ 937922 w 937922"/>
                <a:gd name="connsiteY3" fmla="*/ 37298 h 372980"/>
                <a:gd name="connsiteX4" fmla="*/ 937922 w 937922"/>
                <a:gd name="connsiteY4" fmla="*/ 335682 h 372980"/>
                <a:gd name="connsiteX5" fmla="*/ 900624 w 937922"/>
                <a:gd name="connsiteY5" fmla="*/ 372980 h 372980"/>
                <a:gd name="connsiteX6" fmla="*/ 37298 w 937922"/>
                <a:gd name="connsiteY6" fmla="*/ 372980 h 372980"/>
                <a:gd name="connsiteX7" fmla="*/ 0 w 937922"/>
                <a:gd name="connsiteY7" fmla="*/ 335682 h 372980"/>
                <a:gd name="connsiteX8" fmla="*/ 0 w 937922"/>
                <a:gd name="connsiteY8" fmla="*/ 37298 h 37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922" h="372980">
                  <a:moveTo>
                    <a:pt x="0" y="37298"/>
                  </a:moveTo>
                  <a:cubicBezTo>
                    <a:pt x="0" y="16699"/>
                    <a:pt x="16699" y="0"/>
                    <a:pt x="37298" y="0"/>
                  </a:cubicBezTo>
                  <a:lnTo>
                    <a:pt x="900624" y="0"/>
                  </a:lnTo>
                  <a:cubicBezTo>
                    <a:pt x="921223" y="0"/>
                    <a:pt x="937922" y="16699"/>
                    <a:pt x="937922" y="37298"/>
                  </a:cubicBezTo>
                  <a:lnTo>
                    <a:pt x="937922" y="335682"/>
                  </a:lnTo>
                  <a:cubicBezTo>
                    <a:pt x="937922" y="356281"/>
                    <a:pt x="921223" y="372980"/>
                    <a:pt x="900624" y="372980"/>
                  </a:cubicBezTo>
                  <a:lnTo>
                    <a:pt x="37298" y="372980"/>
                  </a:lnTo>
                  <a:cubicBezTo>
                    <a:pt x="16699" y="372980"/>
                    <a:pt x="0" y="356281"/>
                    <a:pt x="0" y="335682"/>
                  </a:cubicBezTo>
                  <a:lnTo>
                    <a:pt x="0" y="37298"/>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33784" tIns="26164" rIns="33784" bIns="26164" numCol="1" spcCol="1270" anchor="ctr" anchorCtr="0">
              <a:noAutofit/>
            </a:bodyPr>
            <a:lstStyle/>
            <a:p>
              <a:pPr marL="0" lvl="0" indent="0" algn="ctr" defTabSz="533400">
                <a:lnSpc>
                  <a:spcPct val="90000"/>
                </a:lnSpc>
                <a:spcBef>
                  <a:spcPct val="0"/>
                </a:spcBef>
                <a:spcAft>
                  <a:spcPct val="35000"/>
                </a:spcAft>
                <a:buNone/>
              </a:pPr>
              <a:r>
                <a:rPr lang="en-US" altLang="zh-CN" sz="1200" kern="1200" dirty="0"/>
                <a:t>Requirement</a:t>
              </a:r>
              <a:endParaRPr lang="zh-CN" altLang="en-US" sz="1200" kern="1200" dirty="0"/>
            </a:p>
          </p:txBody>
        </p:sp>
        <p:sp>
          <p:nvSpPr>
            <p:cNvPr id="10" name="任意多边形: 形状 9">
              <a:extLst>
                <a:ext uri="{FF2B5EF4-FFF2-40B4-BE49-F238E27FC236}">
                  <a16:creationId xmlns:a16="http://schemas.microsoft.com/office/drawing/2014/main" id="{69C0792E-7697-40EA-AA46-CA1461FF2342}"/>
                </a:ext>
              </a:extLst>
            </p:cNvPr>
            <p:cNvSpPr/>
            <p:nvPr/>
          </p:nvSpPr>
          <p:spPr>
            <a:xfrm>
              <a:off x="4120714" y="3344838"/>
              <a:ext cx="2176103" cy="1386943"/>
            </a:xfrm>
            <a:custGeom>
              <a:avLst/>
              <a:gdLst>
                <a:gd name="connsiteX0" fmla="*/ 0 w 2176103"/>
                <a:gd name="connsiteY0" fmla="*/ 138694 h 1386943"/>
                <a:gd name="connsiteX1" fmla="*/ 138694 w 2176103"/>
                <a:gd name="connsiteY1" fmla="*/ 0 h 1386943"/>
                <a:gd name="connsiteX2" fmla="*/ 2037409 w 2176103"/>
                <a:gd name="connsiteY2" fmla="*/ 0 h 1386943"/>
                <a:gd name="connsiteX3" fmla="*/ 2176103 w 2176103"/>
                <a:gd name="connsiteY3" fmla="*/ 138694 h 1386943"/>
                <a:gd name="connsiteX4" fmla="*/ 2176103 w 2176103"/>
                <a:gd name="connsiteY4" fmla="*/ 1248249 h 1386943"/>
                <a:gd name="connsiteX5" fmla="*/ 2037409 w 2176103"/>
                <a:gd name="connsiteY5" fmla="*/ 1386943 h 1386943"/>
                <a:gd name="connsiteX6" fmla="*/ 138694 w 2176103"/>
                <a:gd name="connsiteY6" fmla="*/ 1386943 h 1386943"/>
                <a:gd name="connsiteX7" fmla="*/ 0 w 2176103"/>
                <a:gd name="connsiteY7" fmla="*/ 1248249 h 1386943"/>
                <a:gd name="connsiteX8" fmla="*/ 0 w 2176103"/>
                <a:gd name="connsiteY8" fmla="*/ 138694 h 138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6103" h="1386943">
                  <a:moveTo>
                    <a:pt x="0" y="138694"/>
                  </a:moveTo>
                  <a:cubicBezTo>
                    <a:pt x="0" y="62095"/>
                    <a:pt x="62095" y="0"/>
                    <a:pt x="138694" y="0"/>
                  </a:cubicBezTo>
                  <a:lnTo>
                    <a:pt x="2037409" y="0"/>
                  </a:lnTo>
                  <a:cubicBezTo>
                    <a:pt x="2114008" y="0"/>
                    <a:pt x="2176103" y="62095"/>
                    <a:pt x="2176103" y="138694"/>
                  </a:cubicBezTo>
                  <a:lnTo>
                    <a:pt x="2176103" y="1248249"/>
                  </a:lnTo>
                  <a:cubicBezTo>
                    <a:pt x="2176103" y="1324848"/>
                    <a:pt x="2114008" y="1386943"/>
                    <a:pt x="2037409" y="1386943"/>
                  </a:cubicBezTo>
                  <a:lnTo>
                    <a:pt x="138694" y="1386943"/>
                  </a:lnTo>
                  <a:cubicBezTo>
                    <a:pt x="62095" y="1386943"/>
                    <a:pt x="0" y="1324848"/>
                    <a:pt x="0" y="1248249"/>
                  </a:cubicBezTo>
                  <a:lnTo>
                    <a:pt x="0" y="138694"/>
                  </a:lnTo>
                  <a:close/>
                </a:path>
              </a:pathLst>
            </a:custGeom>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5742" tIns="155742" rIns="155742" bIns="452944" numCol="1" spcCol="1270" anchor="t" anchorCtr="0">
              <a:noAutofit/>
            </a:bodyPr>
            <a:lstStyle/>
            <a:p>
              <a:pPr marL="57150" lvl="1" indent="-57150" algn="l" defTabSz="488950">
                <a:lnSpc>
                  <a:spcPct val="90000"/>
                </a:lnSpc>
                <a:spcBef>
                  <a:spcPct val="0"/>
                </a:spcBef>
                <a:spcAft>
                  <a:spcPct val="15000"/>
                </a:spcAft>
                <a:buChar char="•"/>
              </a:pPr>
              <a:r>
                <a:rPr lang="en-US" altLang="zh-CN" sz="1100" kern="1200" dirty="0"/>
                <a:t>Submit delivery content</a:t>
              </a:r>
              <a:endParaRPr lang="zh-CN" altLang="en-US" sz="1100" kern="1200" dirty="0"/>
            </a:p>
            <a:p>
              <a:pPr marL="57150" lvl="1" indent="-57150" algn="l" defTabSz="488950">
                <a:lnSpc>
                  <a:spcPct val="90000"/>
                </a:lnSpc>
                <a:spcBef>
                  <a:spcPct val="0"/>
                </a:spcBef>
                <a:spcAft>
                  <a:spcPct val="15000"/>
                </a:spcAft>
                <a:buChar char="•"/>
              </a:pPr>
              <a:r>
                <a:rPr lang="en-US" altLang="zh-CN" sz="1100" kern="1200" dirty="0"/>
                <a:t>Virus information granularity</a:t>
              </a:r>
            </a:p>
            <a:p>
              <a:pPr marL="57150" lvl="1" indent="-57150" algn="l" defTabSz="488950">
                <a:lnSpc>
                  <a:spcPct val="90000"/>
                </a:lnSpc>
                <a:spcBef>
                  <a:spcPct val="0"/>
                </a:spcBef>
                <a:spcAft>
                  <a:spcPct val="15000"/>
                </a:spcAft>
                <a:buChar char="•"/>
              </a:pPr>
              <a:r>
                <a:rPr lang="en-US" altLang="zh-CN" sz="1100" kern="1200" dirty="0"/>
                <a:t>Data level</a:t>
              </a:r>
            </a:p>
            <a:p>
              <a:pPr marL="57150" lvl="1" indent="-57150" algn="l" defTabSz="488950">
                <a:lnSpc>
                  <a:spcPct val="90000"/>
                </a:lnSpc>
                <a:spcBef>
                  <a:spcPct val="0"/>
                </a:spcBef>
                <a:spcAft>
                  <a:spcPct val="15000"/>
                </a:spcAft>
                <a:buChar char="•"/>
              </a:pPr>
              <a:r>
                <a:rPr lang="en-US" altLang="zh-CN" sz="1100" kern="1200" dirty="0"/>
                <a:t>Data format</a:t>
              </a:r>
            </a:p>
            <a:p>
              <a:pPr marL="57150" lvl="1" indent="-57150" algn="l" defTabSz="488950">
                <a:lnSpc>
                  <a:spcPct val="90000"/>
                </a:lnSpc>
                <a:spcBef>
                  <a:spcPct val="0"/>
                </a:spcBef>
                <a:spcAft>
                  <a:spcPct val="15000"/>
                </a:spcAft>
                <a:buChar char="•"/>
              </a:pPr>
              <a:r>
                <a:rPr lang="en-US" altLang="zh-CN" sz="1100" kern="1200" dirty="0"/>
                <a:t>Quality requirement</a:t>
              </a:r>
            </a:p>
            <a:p>
              <a:pPr marL="57150" lvl="1" indent="-57150" algn="l" defTabSz="488950">
                <a:lnSpc>
                  <a:spcPct val="90000"/>
                </a:lnSpc>
                <a:spcBef>
                  <a:spcPct val="0"/>
                </a:spcBef>
                <a:spcAft>
                  <a:spcPct val="15000"/>
                </a:spcAft>
                <a:buChar char="•"/>
              </a:pPr>
              <a:r>
                <a:rPr lang="en-US" altLang="zh-CN" sz="1100" kern="1200" dirty="0"/>
                <a:t>Time of the delivery method</a:t>
              </a:r>
            </a:p>
          </p:txBody>
        </p:sp>
        <p:sp>
          <p:nvSpPr>
            <p:cNvPr id="11" name="形状 10">
              <a:extLst>
                <a:ext uri="{FF2B5EF4-FFF2-40B4-BE49-F238E27FC236}">
                  <a16:creationId xmlns:a16="http://schemas.microsoft.com/office/drawing/2014/main" id="{1D1ACEA2-542E-4487-9735-9713B50D34B5}"/>
                </a:ext>
              </a:extLst>
            </p:cNvPr>
            <p:cNvSpPr/>
            <p:nvPr/>
          </p:nvSpPr>
          <p:spPr>
            <a:xfrm>
              <a:off x="5183021" y="3612946"/>
              <a:ext cx="1846132" cy="1846132"/>
            </a:xfrm>
            <a:prstGeom prst="leftCircularArrow">
              <a:avLst>
                <a:gd name="adj1" fmla="val 1827"/>
                <a:gd name="adj2" fmla="val 218008"/>
                <a:gd name="adj3" fmla="val 1993519"/>
                <a:gd name="adj4" fmla="val 9024489"/>
                <a:gd name="adj5" fmla="val 2131"/>
              </a:avLst>
            </a:pr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12" name="任意多边形: 形状 11">
              <a:extLst>
                <a:ext uri="{FF2B5EF4-FFF2-40B4-BE49-F238E27FC236}">
                  <a16:creationId xmlns:a16="http://schemas.microsoft.com/office/drawing/2014/main" id="{0B1F3AE4-F3FD-49FA-ACDC-2247684E080D}"/>
                </a:ext>
              </a:extLst>
            </p:cNvPr>
            <p:cNvSpPr/>
            <p:nvPr/>
          </p:nvSpPr>
          <p:spPr>
            <a:xfrm>
              <a:off x="4866231" y="4600816"/>
              <a:ext cx="937922" cy="372980"/>
            </a:xfrm>
            <a:custGeom>
              <a:avLst/>
              <a:gdLst>
                <a:gd name="connsiteX0" fmla="*/ 0 w 937922"/>
                <a:gd name="connsiteY0" fmla="*/ 37298 h 372980"/>
                <a:gd name="connsiteX1" fmla="*/ 37298 w 937922"/>
                <a:gd name="connsiteY1" fmla="*/ 0 h 372980"/>
                <a:gd name="connsiteX2" fmla="*/ 900624 w 937922"/>
                <a:gd name="connsiteY2" fmla="*/ 0 h 372980"/>
                <a:gd name="connsiteX3" fmla="*/ 937922 w 937922"/>
                <a:gd name="connsiteY3" fmla="*/ 37298 h 372980"/>
                <a:gd name="connsiteX4" fmla="*/ 937922 w 937922"/>
                <a:gd name="connsiteY4" fmla="*/ 335682 h 372980"/>
                <a:gd name="connsiteX5" fmla="*/ 900624 w 937922"/>
                <a:gd name="connsiteY5" fmla="*/ 372980 h 372980"/>
                <a:gd name="connsiteX6" fmla="*/ 37298 w 937922"/>
                <a:gd name="connsiteY6" fmla="*/ 372980 h 372980"/>
                <a:gd name="connsiteX7" fmla="*/ 0 w 937922"/>
                <a:gd name="connsiteY7" fmla="*/ 335682 h 372980"/>
                <a:gd name="connsiteX8" fmla="*/ 0 w 937922"/>
                <a:gd name="connsiteY8" fmla="*/ 37298 h 37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922" h="372980">
                  <a:moveTo>
                    <a:pt x="0" y="37298"/>
                  </a:moveTo>
                  <a:cubicBezTo>
                    <a:pt x="0" y="16699"/>
                    <a:pt x="16699" y="0"/>
                    <a:pt x="37298" y="0"/>
                  </a:cubicBezTo>
                  <a:lnTo>
                    <a:pt x="900624" y="0"/>
                  </a:lnTo>
                  <a:cubicBezTo>
                    <a:pt x="921223" y="0"/>
                    <a:pt x="937922" y="16699"/>
                    <a:pt x="937922" y="37298"/>
                  </a:cubicBezTo>
                  <a:lnTo>
                    <a:pt x="937922" y="335682"/>
                  </a:lnTo>
                  <a:cubicBezTo>
                    <a:pt x="937922" y="356281"/>
                    <a:pt x="921223" y="372980"/>
                    <a:pt x="900624" y="372980"/>
                  </a:cubicBezTo>
                  <a:lnTo>
                    <a:pt x="37298" y="372980"/>
                  </a:lnTo>
                  <a:cubicBezTo>
                    <a:pt x="16699" y="372980"/>
                    <a:pt x="0" y="356281"/>
                    <a:pt x="0" y="335682"/>
                  </a:cubicBezTo>
                  <a:lnTo>
                    <a:pt x="0" y="37298"/>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33784" tIns="26164" rIns="33784" bIns="26164" numCol="1" spcCol="1270" anchor="ctr" anchorCtr="0">
              <a:noAutofit/>
            </a:bodyPr>
            <a:lstStyle/>
            <a:p>
              <a:pPr marL="0" lvl="0" indent="0" algn="ctr" defTabSz="533400">
                <a:lnSpc>
                  <a:spcPct val="90000"/>
                </a:lnSpc>
                <a:spcBef>
                  <a:spcPct val="0"/>
                </a:spcBef>
                <a:spcAft>
                  <a:spcPct val="35000"/>
                </a:spcAft>
                <a:buNone/>
              </a:pPr>
              <a:r>
                <a:rPr lang="en-US" altLang="zh-CN" sz="1200" kern="1200" dirty="0"/>
                <a:t>Scheme</a:t>
              </a:r>
              <a:endParaRPr lang="zh-CN" altLang="en-US" sz="1200" kern="1200" dirty="0"/>
            </a:p>
          </p:txBody>
        </p:sp>
        <p:sp>
          <p:nvSpPr>
            <p:cNvPr id="13" name="任意多边形: 形状 12">
              <a:extLst>
                <a:ext uri="{FF2B5EF4-FFF2-40B4-BE49-F238E27FC236}">
                  <a16:creationId xmlns:a16="http://schemas.microsoft.com/office/drawing/2014/main" id="{08122262-E82C-42A9-AC86-1F4F77BE8D8B}"/>
                </a:ext>
              </a:extLst>
            </p:cNvPr>
            <p:cNvSpPr/>
            <p:nvPr/>
          </p:nvSpPr>
          <p:spPr>
            <a:xfrm>
              <a:off x="6407984" y="3917018"/>
              <a:ext cx="1603613" cy="870288"/>
            </a:xfrm>
            <a:custGeom>
              <a:avLst/>
              <a:gdLst>
                <a:gd name="connsiteX0" fmla="*/ 0 w 1395230"/>
                <a:gd name="connsiteY0" fmla="*/ 87029 h 870288"/>
                <a:gd name="connsiteX1" fmla="*/ 87029 w 1395230"/>
                <a:gd name="connsiteY1" fmla="*/ 0 h 870288"/>
                <a:gd name="connsiteX2" fmla="*/ 1308201 w 1395230"/>
                <a:gd name="connsiteY2" fmla="*/ 0 h 870288"/>
                <a:gd name="connsiteX3" fmla="*/ 1395230 w 1395230"/>
                <a:gd name="connsiteY3" fmla="*/ 87029 h 870288"/>
                <a:gd name="connsiteX4" fmla="*/ 1395230 w 1395230"/>
                <a:gd name="connsiteY4" fmla="*/ 783259 h 870288"/>
                <a:gd name="connsiteX5" fmla="*/ 1308201 w 1395230"/>
                <a:gd name="connsiteY5" fmla="*/ 870288 h 870288"/>
                <a:gd name="connsiteX6" fmla="*/ 87029 w 1395230"/>
                <a:gd name="connsiteY6" fmla="*/ 870288 h 870288"/>
                <a:gd name="connsiteX7" fmla="*/ 0 w 1395230"/>
                <a:gd name="connsiteY7" fmla="*/ 783259 h 870288"/>
                <a:gd name="connsiteX8" fmla="*/ 0 w 1395230"/>
                <a:gd name="connsiteY8" fmla="*/ 87029 h 87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5230" h="870288">
                  <a:moveTo>
                    <a:pt x="0" y="87029"/>
                  </a:moveTo>
                  <a:cubicBezTo>
                    <a:pt x="0" y="38964"/>
                    <a:pt x="38964" y="0"/>
                    <a:pt x="87029" y="0"/>
                  </a:cubicBezTo>
                  <a:lnTo>
                    <a:pt x="1308201" y="0"/>
                  </a:lnTo>
                  <a:cubicBezTo>
                    <a:pt x="1356266" y="0"/>
                    <a:pt x="1395230" y="38964"/>
                    <a:pt x="1395230" y="87029"/>
                  </a:cubicBezTo>
                  <a:lnTo>
                    <a:pt x="1395230" y="783259"/>
                  </a:lnTo>
                  <a:cubicBezTo>
                    <a:pt x="1395230" y="831324"/>
                    <a:pt x="1356266" y="870288"/>
                    <a:pt x="1308201" y="870288"/>
                  </a:cubicBezTo>
                  <a:lnTo>
                    <a:pt x="87029" y="870288"/>
                  </a:lnTo>
                  <a:cubicBezTo>
                    <a:pt x="38964" y="870288"/>
                    <a:pt x="0" y="831324"/>
                    <a:pt x="0" y="783259"/>
                  </a:cubicBezTo>
                  <a:lnTo>
                    <a:pt x="0" y="87029"/>
                  </a:lnTo>
                  <a:close/>
                </a:path>
              </a:pathLst>
            </a:custGeom>
          </p:spPr>
          <p:style>
            <a:lnRef idx="1">
              <a:schemeClr val="accent5">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3853" tIns="330343" rIns="143853" bIns="143854" numCol="1" spcCol="1270" anchor="t" anchorCtr="0">
              <a:noAutofit/>
            </a:bodyPr>
            <a:lstStyle/>
            <a:p>
              <a:pPr marL="57150" lvl="1" indent="-57150" algn="l" defTabSz="488950">
                <a:lnSpc>
                  <a:spcPct val="90000"/>
                </a:lnSpc>
                <a:spcBef>
                  <a:spcPct val="0"/>
                </a:spcBef>
                <a:spcAft>
                  <a:spcPct val="15000"/>
                </a:spcAft>
                <a:buChar char="•"/>
              </a:pPr>
              <a:r>
                <a:rPr lang="en-US" altLang="zh-CN" sz="1100" kern="1200" dirty="0"/>
                <a:t>Process traceability</a:t>
              </a:r>
              <a:endParaRPr lang="zh-CN" altLang="en-US" sz="1100" kern="1200" dirty="0"/>
            </a:p>
            <a:p>
              <a:pPr marL="57150" lvl="1" indent="-57150" algn="l" defTabSz="488950">
                <a:lnSpc>
                  <a:spcPct val="90000"/>
                </a:lnSpc>
                <a:spcBef>
                  <a:spcPct val="0"/>
                </a:spcBef>
                <a:spcAft>
                  <a:spcPct val="15000"/>
                </a:spcAft>
                <a:buChar char="•"/>
              </a:pPr>
              <a:r>
                <a:rPr lang="en-US" altLang="zh-CN" sz="1100" kern="1200" dirty="0"/>
                <a:t>Quality control</a:t>
              </a:r>
            </a:p>
          </p:txBody>
        </p:sp>
        <p:sp>
          <p:nvSpPr>
            <p:cNvPr id="14" name="任意多边形: 形状 13">
              <a:extLst>
                <a:ext uri="{FF2B5EF4-FFF2-40B4-BE49-F238E27FC236}">
                  <a16:creationId xmlns:a16="http://schemas.microsoft.com/office/drawing/2014/main" id="{4E3C5CC5-5EE4-428D-8104-26BECED60C5E}"/>
                </a:ext>
              </a:extLst>
            </p:cNvPr>
            <p:cNvSpPr/>
            <p:nvPr/>
          </p:nvSpPr>
          <p:spPr>
            <a:xfrm>
              <a:off x="6812500" y="3730528"/>
              <a:ext cx="937922" cy="372980"/>
            </a:xfrm>
            <a:custGeom>
              <a:avLst/>
              <a:gdLst>
                <a:gd name="connsiteX0" fmla="*/ 0 w 937922"/>
                <a:gd name="connsiteY0" fmla="*/ 37298 h 372980"/>
                <a:gd name="connsiteX1" fmla="*/ 37298 w 937922"/>
                <a:gd name="connsiteY1" fmla="*/ 0 h 372980"/>
                <a:gd name="connsiteX2" fmla="*/ 900624 w 937922"/>
                <a:gd name="connsiteY2" fmla="*/ 0 h 372980"/>
                <a:gd name="connsiteX3" fmla="*/ 937922 w 937922"/>
                <a:gd name="connsiteY3" fmla="*/ 37298 h 372980"/>
                <a:gd name="connsiteX4" fmla="*/ 937922 w 937922"/>
                <a:gd name="connsiteY4" fmla="*/ 335682 h 372980"/>
                <a:gd name="connsiteX5" fmla="*/ 900624 w 937922"/>
                <a:gd name="connsiteY5" fmla="*/ 372980 h 372980"/>
                <a:gd name="connsiteX6" fmla="*/ 37298 w 937922"/>
                <a:gd name="connsiteY6" fmla="*/ 372980 h 372980"/>
                <a:gd name="connsiteX7" fmla="*/ 0 w 937922"/>
                <a:gd name="connsiteY7" fmla="*/ 335682 h 372980"/>
                <a:gd name="connsiteX8" fmla="*/ 0 w 937922"/>
                <a:gd name="connsiteY8" fmla="*/ 37298 h 37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922" h="372980">
                  <a:moveTo>
                    <a:pt x="0" y="37298"/>
                  </a:moveTo>
                  <a:cubicBezTo>
                    <a:pt x="0" y="16699"/>
                    <a:pt x="16699" y="0"/>
                    <a:pt x="37298" y="0"/>
                  </a:cubicBezTo>
                  <a:lnTo>
                    <a:pt x="900624" y="0"/>
                  </a:lnTo>
                  <a:cubicBezTo>
                    <a:pt x="921223" y="0"/>
                    <a:pt x="937922" y="16699"/>
                    <a:pt x="937922" y="37298"/>
                  </a:cubicBezTo>
                  <a:lnTo>
                    <a:pt x="937922" y="335682"/>
                  </a:lnTo>
                  <a:cubicBezTo>
                    <a:pt x="937922" y="356281"/>
                    <a:pt x="921223" y="372980"/>
                    <a:pt x="900624" y="372980"/>
                  </a:cubicBezTo>
                  <a:lnTo>
                    <a:pt x="37298" y="372980"/>
                  </a:lnTo>
                  <a:cubicBezTo>
                    <a:pt x="16699" y="372980"/>
                    <a:pt x="0" y="356281"/>
                    <a:pt x="0" y="335682"/>
                  </a:cubicBezTo>
                  <a:lnTo>
                    <a:pt x="0" y="37298"/>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33784" tIns="26164" rIns="33784" bIns="26164" numCol="1" spcCol="1270" anchor="ctr" anchorCtr="0">
              <a:noAutofit/>
            </a:bodyPr>
            <a:lstStyle/>
            <a:p>
              <a:pPr marL="0" lvl="0" indent="0" algn="ctr" defTabSz="533400">
                <a:lnSpc>
                  <a:spcPct val="90000"/>
                </a:lnSpc>
                <a:spcBef>
                  <a:spcPct val="0"/>
                </a:spcBef>
                <a:spcAft>
                  <a:spcPct val="35000"/>
                </a:spcAft>
                <a:buNone/>
              </a:pPr>
              <a:r>
                <a:rPr lang="en-US" altLang="zh-CN" sz="1200" kern="1200" dirty="0"/>
                <a:t>Effect</a:t>
              </a:r>
              <a:endParaRPr lang="zh-CN" altLang="en-US" sz="1200" kern="1200" dirty="0"/>
            </a:p>
          </p:txBody>
        </p:sp>
      </p:grpSp>
    </p:spTree>
    <p:extLst>
      <p:ext uri="{BB962C8B-B14F-4D97-AF65-F5344CB8AC3E}">
        <p14:creationId xmlns:p14="http://schemas.microsoft.com/office/powerpoint/2010/main" val="2347334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id="{60B04381-AFBD-4828-BEDA-0DF49138DD16}"/>
              </a:ext>
            </a:extLst>
          </p:cNvPr>
          <p:cNvSpPr/>
          <p:nvPr/>
        </p:nvSpPr>
        <p:spPr>
          <a:xfrm>
            <a:off x="7872214" y="3449693"/>
            <a:ext cx="1598515" cy="276999"/>
          </a:xfrm>
          <a:prstGeom prst="rect">
            <a:avLst/>
          </a:prstGeom>
        </p:spPr>
        <p:txBody>
          <a:bodyPr wrap="none">
            <a:spAutoFit/>
          </a:bodyPr>
          <a:lstStyle/>
          <a:p>
            <a:r>
              <a:rPr lang="en-US" altLang="zh-CN" sz="1200" dirty="0">
                <a:latin typeface="Arial" panose="020B0604020202020204" pitchFamily="34" charset="0"/>
                <a:cs typeface="Arial" panose="020B0604020202020204" pitchFamily="34" charset="0"/>
              </a:rPr>
              <a:t>Intelligent monitoring</a:t>
            </a:r>
          </a:p>
        </p:txBody>
      </p:sp>
      <p:pic>
        <p:nvPicPr>
          <p:cNvPr id="15" name="图片 14">
            <a:extLst>
              <a:ext uri="{FF2B5EF4-FFF2-40B4-BE49-F238E27FC236}">
                <a16:creationId xmlns:a16="http://schemas.microsoft.com/office/drawing/2014/main" id="{33E77BD6-1DE8-44C1-8004-EBA03E86309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97265" y="4197792"/>
            <a:ext cx="1800000" cy="1770996"/>
          </a:xfrm>
          <a:prstGeom prst="rect">
            <a:avLst/>
          </a:prstGeom>
          <a:ln>
            <a:noFill/>
          </a:ln>
          <a:effectLst>
            <a:softEdge rad="112500"/>
          </a:effectLst>
        </p:spPr>
      </p:pic>
      <p:sp>
        <p:nvSpPr>
          <p:cNvPr id="71" name="TextBox 3">
            <a:extLst>
              <a:ext uri="{FF2B5EF4-FFF2-40B4-BE49-F238E27FC236}">
                <a16:creationId xmlns:a16="http://schemas.microsoft.com/office/drawing/2014/main" id="{1B23B82F-D3AC-4A56-BA02-5799E57B26AE}"/>
              </a:ext>
            </a:extLst>
          </p:cNvPr>
          <p:cNvSpPr txBox="1"/>
          <p:nvPr/>
        </p:nvSpPr>
        <p:spPr>
          <a:xfrm>
            <a:off x="0" y="6581001"/>
            <a:ext cx="12191999" cy="276999"/>
          </a:xfrm>
          <a:prstGeom prst="rect">
            <a:avLst/>
          </a:prstGeom>
          <a:noFill/>
        </p:spPr>
        <p:txBody>
          <a:bodyPr wrap="square">
            <a:spAutoFit/>
          </a:bodyPr>
          <a:lstStyle/>
          <a:p>
            <a:r>
              <a:rPr lang="en-GB" sz="1200" dirty="0">
                <a:solidFill>
                  <a:schemeClr val="accent1"/>
                </a:solidFill>
                <a:latin typeface="Arial" panose="020B0604020202020204" pitchFamily="34" charset="0"/>
                <a:cs typeface="Arial" panose="020B0604020202020204" pitchFamily="34" charset="0"/>
              </a:rPr>
              <a:t>International Conference on </a:t>
            </a:r>
            <a:r>
              <a:rPr lang="en-GB" sz="1200" dirty="0">
                <a:solidFill>
                  <a:schemeClr val="accent4">
                    <a:lumMod val="75000"/>
                  </a:schemeClr>
                </a:solidFill>
                <a:latin typeface="Arial" panose="020B0604020202020204" pitchFamily="34" charset="0"/>
                <a:cs typeface="Arial" panose="020B0604020202020204" pitchFamily="34" charset="0"/>
              </a:rPr>
              <a:t>small modular reactors </a:t>
            </a:r>
            <a:r>
              <a:rPr lang="en-GB" sz="1200" dirty="0">
                <a:solidFill>
                  <a:schemeClr val="accent4">
                    <a:lumMod val="50000"/>
                  </a:schemeClr>
                </a:solidFill>
                <a:latin typeface="Arial" panose="020B0604020202020204" pitchFamily="34" charset="0"/>
                <a:cs typeface="Arial" panose="020B0604020202020204" pitchFamily="34" charset="0"/>
              </a:rPr>
              <a:t>and their applications      </a:t>
            </a:r>
            <a:r>
              <a:rPr lang="en-GB" sz="1200" dirty="0">
                <a:solidFill>
                  <a:schemeClr val="accent1"/>
                </a:solidFill>
                <a:latin typeface="Arial" panose="020B0604020202020204" pitchFamily="34" charset="0"/>
                <a:cs typeface="Arial" panose="020B0604020202020204" pitchFamily="34" charset="0"/>
              </a:rPr>
              <a:t>21-25 October 2024, Vienna, Austria      </a:t>
            </a:r>
            <a:r>
              <a:rPr lang="en-US" altLang="zh-CN" sz="1200" dirty="0">
                <a:solidFill>
                  <a:srgbClr val="FFC000"/>
                </a:solidFill>
                <a:latin typeface="Arial" panose="020B0604020202020204" pitchFamily="34" charset="0"/>
                <a:cs typeface="Arial" panose="020B0604020202020204" pitchFamily="34" charset="0"/>
              </a:rPr>
              <a:t>Paper No.</a:t>
            </a:r>
            <a:r>
              <a:rPr lang="en-US" altLang="zh-CN" sz="1200" dirty="0">
                <a:solidFill>
                  <a:schemeClr val="accent2"/>
                </a:solidFill>
                <a:latin typeface="Arial" panose="020B0604020202020204" pitchFamily="34" charset="0"/>
                <a:cs typeface="Arial" panose="020B0604020202020204" pitchFamily="34" charset="0"/>
              </a:rPr>
              <a:t>158                                                            </a:t>
            </a:r>
            <a:fld id="{58F1A166-CD65-431D-A46D-0FEA95785382}" type="slidenum">
              <a:rPr lang="en-US" altLang="zh-CN" sz="1200" smtClean="0">
                <a:latin typeface="Arial" panose="020B0604020202020204" pitchFamily="34" charset="0"/>
                <a:cs typeface="Arial" panose="020B0604020202020204" pitchFamily="34" charset="0"/>
              </a:rPr>
              <a:t>8</a:t>
            </a:fld>
            <a:endParaRPr lang="en-GB" altLang="zh-CN" sz="1200" dirty="0">
              <a:latin typeface="Arial" panose="020B0604020202020204" pitchFamily="34" charset="0"/>
              <a:cs typeface="Arial" panose="020B0604020202020204" pitchFamily="34" charset="0"/>
            </a:endParaRPr>
          </a:p>
        </p:txBody>
      </p:sp>
      <p:grpSp>
        <p:nvGrpSpPr>
          <p:cNvPr id="78" name="组合 77">
            <a:extLst>
              <a:ext uri="{FF2B5EF4-FFF2-40B4-BE49-F238E27FC236}">
                <a16:creationId xmlns:a16="http://schemas.microsoft.com/office/drawing/2014/main" id="{04EF0CE5-2E13-47DF-BCB0-69875408FA60}"/>
              </a:ext>
            </a:extLst>
          </p:cNvPr>
          <p:cNvGrpSpPr/>
          <p:nvPr/>
        </p:nvGrpSpPr>
        <p:grpSpPr>
          <a:xfrm>
            <a:off x="5738750" y="3505456"/>
            <a:ext cx="1332000" cy="1332000"/>
            <a:chOff x="9430771" y="2704467"/>
            <a:chExt cx="1332000" cy="1332000"/>
          </a:xfrm>
        </p:grpSpPr>
        <p:sp>
          <p:nvSpPr>
            <p:cNvPr id="79" name="流程图: 接点 78">
              <a:extLst>
                <a:ext uri="{FF2B5EF4-FFF2-40B4-BE49-F238E27FC236}">
                  <a16:creationId xmlns:a16="http://schemas.microsoft.com/office/drawing/2014/main" id="{95F043F5-08A9-4747-814C-F5E673A97E1F}"/>
                </a:ext>
              </a:extLst>
            </p:cNvPr>
            <p:cNvSpPr/>
            <p:nvPr/>
          </p:nvSpPr>
          <p:spPr>
            <a:xfrm>
              <a:off x="9430771" y="2704467"/>
              <a:ext cx="1332000" cy="1332000"/>
            </a:xfrm>
            <a:prstGeom prst="flowChartConnector">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sz="1200">
                <a:latin typeface="Arial" panose="020B0604020202020204" pitchFamily="34" charset="0"/>
                <a:cs typeface="Arial" panose="020B0604020202020204" pitchFamily="34" charset="0"/>
              </a:endParaRPr>
            </a:p>
          </p:txBody>
        </p:sp>
        <p:sp>
          <p:nvSpPr>
            <p:cNvPr id="80" name="矩形 79">
              <a:extLst>
                <a:ext uri="{FF2B5EF4-FFF2-40B4-BE49-F238E27FC236}">
                  <a16:creationId xmlns:a16="http://schemas.microsoft.com/office/drawing/2014/main" id="{1366AE31-95F1-41F8-861F-95353C094BAD}"/>
                </a:ext>
              </a:extLst>
            </p:cNvPr>
            <p:cNvSpPr/>
            <p:nvPr/>
          </p:nvSpPr>
          <p:spPr>
            <a:xfrm>
              <a:off x="9542773" y="3185801"/>
              <a:ext cx="1094980" cy="276999"/>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wrap="square">
              <a:spAutoFit/>
            </a:bodyPr>
            <a:lstStyle/>
            <a:p>
              <a:r>
                <a:rPr lang="en-US" altLang="zh-CN" sz="1200" dirty="0">
                  <a:solidFill>
                    <a:srgbClr val="C00000"/>
                  </a:solidFill>
                  <a:latin typeface="Arial" panose="020B0604020202020204" pitchFamily="34" charset="0"/>
                  <a:cs typeface="Arial" panose="020B0604020202020204" pitchFamily="34" charset="0"/>
                </a:rPr>
                <a:t>Process Twin</a:t>
              </a:r>
              <a:endParaRPr lang="zh-CN" altLang="en-US" sz="1200" dirty="0">
                <a:solidFill>
                  <a:srgbClr val="C00000"/>
                </a:solidFill>
                <a:latin typeface="Arial" panose="020B0604020202020204" pitchFamily="34" charset="0"/>
                <a:cs typeface="Arial" panose="020B0604020202020204" pitchFamily="34" charset="0"/>
              </a:endParaRPr>
            </a:p>
          </p:txBody>
        </p:sp>
      </p:grpSp>
      <p:sp>
        <p:nvSpPr>
          <p:cNvPr id="93" name="文本框 92">
            <a:extLst>
              <a:ext uri="{FF2B5EF4-FFF2-40B4-BE49-F238E27FC236}">
                <a16:creationId xmlns:a16="http://schemas.microsoft.com/office/drawing/2014/main" id="{17690563-F71D-43A7-B37B-3FB355AC438C}"/>
              </a:ext>
            </a:extLst>
          </p:cNvPr>
          <p:cNvSpPr txBox="1"/>
          <p:nvPr/>
        </p:nvSpPr>
        <p:spPr>
          <a:xfrm>
            <a:off x="5801831" y="3067493"/>
            <a:ext cx="1199367" cy="276999"/>
          </a:xfrm>
          <a:prstGeom prst="rect">
            <a:avLst/>
          </a:prstGeom>
          <a:noFill/>
        </p:spPr>
        <p:txBody>
          <a:bodyPr wrap="none" rtlCol="0">
            <a:spAutoFit/>
          </a:bodyPr>
          <a:lstStyle/>
          <a:p>
            <a:r>
              <a:rPr lang="en-US" altLang="zh-CN" sz="1200" dirty="0">
                <a:latin typeface="Arial" panose="020B0604020202020204" pitchFamily="34" charset="0"/>
                <a:cs typeface="Arial" panose="020B0604020202020204" pitchFamily="34" charset="0"/>
              </a:rPr>
              <a:t>Process model</a:t>
            </a:r>
            <a:endParaRPr lang="zh-CN" altLang="en-US" sz="1200" dirty="0">
              <a:latin typeface="Arial" panose="020B0604020202020204" pitchFamily="34" charset="0"/>
              <a:cs typeface="Arial" panose="020B0604020202020204" pitchFamily="34" charset="0"/>
            </a:endParaRPr>
          </a:p>
        </p:txBody>
      </p:sp>
      <p:sp>
        <p:nvSpPr>
          <p:cNvPr id="94" name="文本框 93">
            <a:extLst>
              <a:ext uri="{FF2B5EF4-FFF2-40B4-BE49-F238E27FC236}">
                <a16:creationId xmlns:a16="http://schemas.microsoft.com/office/drawing/2014/main" id="{F7C06979-5316-4FC9-943F-C42A1A05BEF9}"/>
              </a:ext>
            </a:extLst>
          </p:cNvPr>
          <p:cNvSpPr txBox="1"/>
          <p:nvPr/>
        </p:nvSpPr>
        <p:spPr>
          <a:xfrm>
            <a:off x="7070750" y="3599855"/>
            <a:ext cx="369332" cy="1089401"/>
          </a:xfrm>
          <a:prstGeom prst="rect">
            <a:avLst/>
          </a:prstGeom>
          <a:noFill/>
        </p:spPr>
        <p:txBody>
          <a:bodyPr vert="eaVert" wrap="none" rtlCol="0">
            <a:spAutoFit/>
          </a:bodyPr>
          <a:lstStyle/>
          <a:p>
            <a:r>
              <a:rPr lang="en-US" altLang="zh-CN" sz="1200" dirty="0">
                <a:latin typeface="Arial" panose="020B0604020202020204" pitchFamily="34" charset="0"/>
                <a:cs typeface="Arial" panose="020B0604020202020204" pitchFamily="34" charset="0"/>
              </a:rPr>
              <a:t>Real-time data</a:t>
            </a:r>
            <a:endParaRPr lang="zh-CN" altLang="en-US" sz="1200" dirty="0">
              <a:latin typeface="Arial" panose="020B0604020202020204" pitchFamily="34" charset="0"/>
              <a:cs typeface="Arial" panose="020B0604020202020204" pitchFamily="34" charset="0"/>
            </a:endParaRPr>
          </a:p>
        </p:txBody>
      </p:sp>
      <p:sp>
        <p:nvSpPr>
          <p:cNvPr id="95" name="文本框 94">
            <a:extLst>
              <a:ext uri="{FF2B5EF4-FFF2-40B4-BE49-F238E27FC236}">
                <a16:creationId xmlns:a16="http://schemas.microsoft.com/office/drawing/2014/main" id="{8A00E31F-A706-4BAE-9FAE-6825D04259AE}"/>
              </a:ext>
            </a:extLst>
          </p:cNvPr>
          <p:cNvSpPr txBox="1"/>
          <p:nvPr/>
        </p:nvSpPr>
        <p:spPr>
          <a:xfrm>
            <a:off x="6228965" y="5063087"/>
            <a:ext cx="338554" cy="276999"/>
          </a:xfrm>
          <a:prstGeom prst="rect">
            <a:avLst/>
          </a:prstGeom>
          <a:noFill/>
        </p:spPr>
        <p:txBody>
          <a:bodyPr wrap="none" rtlCol="0">
            <a:spAutoFit/>
          </a:bodyPr>
          <a:lstStyle/>
          <a:p>
            <a:r>
              <a:rPr lang="en-US" altLang="zh-CN" sz="1200" dirty="0">
                <a:latin typeface="Arial" panose="020B0604020202020204" pitchFamily="34" charset="0"/>
                <a:cs typeface="Arial" panose="020B0604020202020204" pitchFamily="34" charset="0"/>
              </a:rPr>
              <a:t>AI</a:t>
            </a:r>
            <a:endParaRPr lang="zh-CN" altLang="en-US" sz="1200" dirty="0">
              <a:latin typeface="Arial" panose="020B0604020202020204" pitchFamily="34" charset="0"/>
              <a:cs typeface="Arial" panose="020B0604020202020204" pitchFamily="34" charset="0"/>
            </a:endParaRPr>
          </a:p>
        </p:txBody>
      </p:sp>
      <p:sp>
        <p:nvSpPr>
          <p:cNvPr id="96" name="文本框 95">
            <a:extLst>
              <a:ext uri="{FF2B5EF4-FFF2-40B4-BE49-F238E27FC236}">
                <a16:creationId xmlns:a16="http://schemas.microsoft.com/office/drawing/2014/main" id="{DFCA04AA-8B34-45C3-96E6-B40127029196}"/>
              </a:ext>
            </a:extLst>
          </p:cNvPr>
          <p:cNvSpPr txBox="1"/>
          <p:nvPr/>
        </p:nvSpPr>
        <p:spPr>
          <a:xfrm>
            <a:off x="5359917" y="3343950"/>
            <a:ext cx="369332" cy="1523815"/>
          </a:xfrm>
          <a:prstGeom prst="rect">
            <a:avLst/>
          </a:prstGeom>
          <a:noFill/>
        </p:spPr>
        <p:txBody>
          <a:bodyPr vert="eaVert" wrap="none" rtlCol="0">
            <a:spAutoFit/>
          </a:bodyPr>
          <a:lstStyle/>
          <a:p>
            <a:r>
              <a:rPr lang="en-US" altLang="zh-CN" sz="1200" dirty="0">
                <a:latin typeface="Arial" panose="020B0604020202020204" pitchFamily="34" charset="0"/>
                <a:cs typeface="Arial" panose="020B0604020202020204" pitchFamily="34" charset="0"/>
              </a:rPr>
              <a:t>Historical information</a:t>
            </a:r>
            <a:endParaRPr lang="zh-CN" altLang="en-US" sz="1200" dirty="0">
              <a:latin typeface="Arial" panose="020B0604020202020204" pitchFamily="34" charset="0"/>
              <a:cs typeface="Arial" panose="020B0604020202020204" pitchFamily="34" charset="0"/>
            </a:endParaRPr>
          </a:p>
        </p:txBody>
      </p:sp>
      <p:sp>
        <p:nvSpPr>
          <p:cNvPr id="100" name="Title 1">
            <a:extLst>
              <a:ext uri="{FF2B5EF4-FFF2-40B4-BE49-F238E27FC236}">
                <a16:creationId xmlns:a16="http://schemas.microsoft.com/office/drawing/2014/main" id="{83DB02C3-306A-42C8-9A3A-F7CA0960709C}"/>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zh-CN" b="1" dirty="0">
                <a:solidFill>
                  <a:schemeClr val="bg1"/>
                </a:solidFill>
                <a:latin typeface="Arial" panose="020B0604020202020204" pitchFamily="34" charset="0"/>
                <a:cs typeface="Arial" panose="020B0604020202020204" pitchFamily="34" charset="0"/>
              </a:rPr>
              <a:t>3. SOLUTION</a:t>
            </a:r>
            <a:endParaRPr lang="en-GB" b="1" dirty="0">
              <a:solidFill>
                <a:schemeClr val="bg1"/>
              </a:solidFill>
              <a:latin typeface="Arial" panose="020B0604020202020204" pitchFamily="34" charset="0"/>
              <a:cs typeface="Arial" panose="020B0604020202020204" pitchFamily="34" charset="0"/>
            </a:endParaRPr>
          </a:p>
        </p:txBody>
      </p:sp>
      <p:sp>
        <p:nvSpPr>
          <p:cNvPr id="101" name="文本框 100">
            <a:extLst>
              <a:ext uri="{FF2B5EF4-FFF2-40B4-BE49-F238E27FC236}">
                <a16:creationId xmlns:a16="http://schemas.microsoft.com/office/drawing/2014/main" id="{88373190-CE29-4354-9E76-CAB138D3DD96}"/>
              </a:ext>
            </a:extLst>
          </p:cNvPr>
          <p:cNvSpPr txBox="1"/>
          <p:nvPr/>
        </p:nvSpPr>
        <p:spPr>
          <a:xfrm>
            <a:off x="0" y="1189198"/>
            <a:ext cx="12191999" cy="701731"/>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4400" b="1">
                <a:solidFill>
                  <a:schemeClr val="bg1"/>
                </a:solidFill>
                <a:latin typeface="Arial" panose="020B0604020202020204" pitchFamily="34" charset="0"/>
                <a:ea typeface="+mj-ea"/>
                <a:cs typeface="Arial" panose="020B0604020202020204" pitchFamily="34" charset="0"/>
              </a:defRPr>
            </a:lvl1pPr>
          </a:lstStyle>
          <a:p>
            <a:pPr marL="504000"/>
            <a:r>
              <a:rPr lang="en-US" altLang="zh-CN" sz="2800" dirty="0">
                <a:solidFill>
                  <a:schemeClr val="tx2"/>
                </a:solidFill>
                <a:effectLst>
                  <a:outerShdw blurRad="38100" dist="38100" dir="2700000" algn="tl">
                    <a:srgbClr val="000000">
                      <a:alpha val="43137"/>
                    </a:srgbClr>
                  </a:outerShdw>
                </a:effectLst>
              </a:rPr>
              <a:t>3.2 </a:t>
            </a:r>
            <a:r>
              <a:rPr lang="en-GB" altLang="zh-CN" sz="2800" dirty="0">
                <a:solidFill>
                  <a:schemeClr val="tx2"/>
                </a:solidFill>
                <a:effectLst>
                  <a:outerShdw blurRad="38100" dist="38100" dir="2700000" algn="tl">
                    <a:srgbClr val="000000">
                      <a:alpha val="43137"/>
                    </a:srgbClr>
                  </a:outerShdw>
                </a:effectLst>
              </a:rPr>
              <a:t>Applications</a:t>
            </a:r>
            <a:endParaRPr lang="zh-CN" altLang="en-US" sz="2800" dirty="0">
              <a:solidFill>
                <a:schemeClr val="tx2"/>
              </a:solidFill>
              <a:effectLst>
                <a:outerShdw blurRad="38100" dist="38100" dir="2700000" algn="tl">
                  <a:srgbClr val="000000">
                    <a:alpha val="43137"/>
                  </a:srgbClr>
                </a:outerShdw>
              </a:effectLst>
            </a:endParaRPr>
          </a:p>
        </p:txBody>
      </p:sp>
      <p:sp>
        <p:nvSpPr>
          <p:cNvPr id="102" name="文本框 101">
            <a:extLst>
              <a:ext uri="{FF2B5EF4-FFF2-40B4-BE49-F238E27FC236}">
                <a16:creationId xmlns:a16="http://schemas.microsoft.com/office/drawing/2014/main" id="{DB55512D-73D9-4F00-95E3-50BD362B63E2}"/>
              </a:ext>
            </a:extLst>
          </p:cNvPr>
          <p:cNvSpPr txBox="1"/>
          <p:nvPr/>
        </p:nvSpPr>
        <p:spPr>
          <a:xfrm>
            <a:off x="0" y="1732530"/>
            <a:ext cx="12191999" cy="701731"/>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4400" b="1">
                <a:solidFill>
                  <a:schemeClr val="bg1"/>
                </a:solidFill>
                <a:latin typeface="Arial" panose="020B0604020202020204" pitchFamily="34" charset="0"/>
                <a:ea typeface="+mj-ea"/>
                <a:cs typeface="Arial" panose="020B0604020202020204" pitchFamily="34" charset="0"/>
              </a:defRPr>
            </a:lvl1pPr>
          </a:lstStyle>
          <a:p>
            <a:pPr marL="504000"/>
            <a:r>
              <a:rPr lang="en-US" altLang="zh-CN" sz="2400" b="0" i="1" dirty="0">
                <a:solidFill>
                  <a:schemeClr val="accent1"/>
                </a:solidFill>
              </a:rPr>
              <a:t>3.2.2 Equipment Twin, Process Twin, Terminal twin</a:t>
            </a:r>
            <a:endParaRPr lang="zh-CN" altLang="en-US" sz="2400" b="0" i="1" dirty="0">
              <a:solidFill>
                <a:schemeClr val="accent1"/>
              </a:solidFill>
            </a:endParaRPr>
          </a:p>
        </p:txBody>
      </p:sp>
      <p:grpSp>
        <p:nvGrpSpPr>
          <p:cNvPr id="2" name="组合 1">
            <a:extLst>
              <a:ext uri="{FF2B5EF4-FFF2-40B4-BE49-F238E27FC236}">
                <a16:creationId xmlns:a16="http://schemas.microsoft.com/office/drawing/2014/main" id="{46EA62A0-9FD0-4157-AA27-7AE80D60BB1E}"/>
              </a:ext>
            </a:extLst>
          </p:cNvPr>
          <p:cNvGrpSpPr/>
          <p:nvPr/>
        </p:nvGrpSpPr>
        <p:grpSpPr>
          <a:xfrm>
            <a:off x="646099" y="2851218"/>
            <a:ext cx="4505233" cy="2627368"/>
            <a:chOff x="646099" y="2851218"/>
            <a:chExt cx="4505233" cy="2627368"/>
          </a:xfrm>
        </p:grpSpPr>
        <p:pic>
          <p:nvPicPr>
            <p:cNvPr id="82" name="图片 81">
              <a:extLst>
                <a:ext uri="{FF2B5EF4-FFF2-40B4-BE49-F238E27FC236}">
                  <a16:creationId xmlns:a16="http://schemas.microsoft.com/office/drawing/2014/main" id="{7E261FE7-F0F2-4060-A39C-034C840BC87A}"/>
                </a:ext>
              </a:extLst>
            </p:cNvPr>
            <p:cNvPicPr>
              <a:picLocks noChangeAspect="1"/>
            </p:cNvPicPr>
            <p:nvPr/>
          </p:nvPicPr>
          <p:blipFill>
            <a:blip r:embed="rId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89376" y="3205993"/>
              <a:ext cx="4361321" cy="1877126"/>
            </a:xfrm>
            <a:prstGeom prst="rect">
              <a:avLst/>
            </a:prstGeom>
          </p:spPr>
        </p:pic>
        <p:sp>
          <p:nvSpPr>
            <p:cNvPr id="84" name="文本框 83">
              <a:extLst>
                <a:ext uri="{FF2B5EF4-FFF2-40B4-BE49-F238E27FC236}">
                  <a16:creationId xmlns:a16="http://schemas.microsoft.com/office/drawing/2014/main" id="{829C1923-AB46-48BA-8036-106B728EDF09}"/>
                </a:ext>
              </a:extLst>
            </p:cNvPr>
            <p:cNvSpPr txBox="1"/>
            <p:nvPr/>
          </p:nvSpPr>
          <p:spPr>
            <a:xfrm>
              <a:off x="646099" y="4769258"/>
              <a:ext cx="1436612" cy="276999"/>
            </a:xfrm>
            <a:prstGeom prst="rect">
              <a:avLst/>
            </a:prstGeom>
            <a:noFill/>
          </p:spPr>
          <p:txBody>
            <a:bodyPr wrap="none" rtlCol="0">
              <a:spAutoFit/>
            </a:bodyPr>
            <a:lstStyle/>
            <a:p>
              <a:r>
                <a:rPr lang="en-US" altLang="zh-CN" sz="1200" dirty="0">
                  <a:latin typeface="Arial" panose="020B0604020202020204" pitchFamily="34" charset="0"/>
                  <a:cs typeface="Arial" panose="020B0604020202020204" pitchFamily="34" charset="0"/>
                </a:rPr>
                <a:t>Design verification</a:t>
              </a:r>
              <a:endParaRPr lang="zh-CN" altLang="en-US" sz="1200" dirty="0">
                <a:latin typeface="Arial" panose="020B0604020202020204" pitchFamily="34" charset="0"/>
                <a:cs typeface="Arial" panose="020B0604020202020204" pitchFamily="34" charset="0"/>
              </a:endParaRPr>
            </a:p>
          </p:txBody>
        </p:sp>
        <p:sp>
          <p:nvSpPr>
            <p:cNvPr id="85" name="文本框 84">
              <a:extLst>
                <a:ext uri="{FF2B5EF4-FFF2-40B4-BE49-F238E27FC236}">
                  <a16:creationId xmlns:a16="http://schemas.microsoft.com/office/drawing/2014/main" id="{A960EEA4-FD56-455D-83C4-8A6FA111417F}"/>
                </a:ext>
              </a:extLst>
            </p:cNvPr>
            <p:cNvSpPr txBox="1"/>
            <p:nvPr/>
          </p:nvSpPr>
          <p:spPr>
            <a:xfrm>
              <a:off x="3621746" y="4754242"/>
              <a:ext cx="1529586" cy="276999"/>
            </a:xfrm>
            <a:prstGeom prst="rect">
              <a:avLst/>
            </a:prstGeom>
            <a:noFill/>
          </p:spPr>
          <p:txBody>
            <a:bodyPr wrap="none" rtlCol="0">
              <a:spAutoFit/>
            </a:bodyPr>
            <a:lstStyle/>
            <a:p>
              <a:r>
                <a:rPr lang="en-US" altLang="zh-CN" sz="1200" dirty="0">
                  <a:latin typeface="Arial" panose="020B0604020202020204" pitchFamily="34" charset="0"/>
                  <a:cs typeface="Arial" panose="020B0604020202020204" pitchFamily="34" charset="0"/>
                </a:rPr>
                <a:t>Digital maintenance</a:t>
              </a:r>
              <a:endParaRPr lang="zh-CN" altLang="en-US" sz="1200" dirty="0">
                <a:latin typeface="Arial" panose="020B0604020202020204" pitchFamily="34" charset="0"/>
                <a:cs typeface="Arial" panose="020B0604020202020204" pitchFamily="34" charset="0"/>
              </a:endParaRPr>
            </a:p>
          </p:txBody>
        </p:sp>
        <p:sp>
          <p:nvSpPr>
            <p:cNvPr id="86" name="矩形 85">
              <a:extLst>
                <a:ext uri="{FF2B5EF4-FFF2-40B4-BE49-F238E27FC236}">
                  <a16:creationId xmlns:a16="http://schemas.microsoft.com/office/drawing/2014/main" id="{DEB4F04E-5299-4B95-8F0F-F3CDF5C3E171}"/>
                </a:ext>
              </a:extLst>
            </p:cNvPr>
            <p:cNvSpPr/>
            <p:nvPr/>
          </p:nvSpPr>
          <p:spPr>
            <a:xfrm>
              <a:off x="650767" y="3802124"/>
              <a:ext cx="1061509" cy="276999"/>
            </a:xfrm>
            <a:prstGeom prst="rect">
              <a:avLst/>
            </a:prstGeom>
          </p:spPr>
          <p:txBody>
            <a:bodyPr wrap="none">
              <a:spAutoFit/>
            </a:bodyPr>
            <a:lstStyle/>
            <a:p>
              <a:r>
                <a:rPr lang="en-US" altLang="zh-CN" sz="1200" dirty="0">
                  <a:latin typeface="Arial" panose="020B0604020202020204" pitchFamily="34" charset="0"/>
                  <a:cs typeface="Arial" panose="020B0604020202020204" pitchFamily="34" charset="0"/>
                </a:rPr>
                <a:t>Digital space</a:t>
              </a:r>
              <a:endParaRPr lang="zh-CN" altLang="en-US" sz="1200" dirty="0">
                <a:solidFill>
                  <a:schemeClr val="bg1"/>
                </a:solidFill>
                <a:latin typeface="Arial" panose="020B0604020202020204" pitchFamily="34" charset="0"/>
                <a:cs typeface="Arial" panose="020B0604020202020204" pitchFamily="34" charset="0"/>
              </a:endParaRPr>
            </a:p>
          </p:txBody>
        </p:sp>
        <p:sp>
          <p:nvSpPr>
            <p:cNvPr id="87" name="矩形 86">
              <a:extLst>
                <a:ext uri="{FF2B5EF4-FFF2-40B4-BE49-F238E27FC236}">
                  <a16:creationId xmlns:a16="http://schemas.microsoft.com/office/drawing/2014/main" id="{A1736EF9-4B76-48D7-8AA1-F973414705FB}"/>
                </a:ext>
              </a:extLst>
            </p:cNvPr>
            <p:cNvSpPr/>
            <p:nvPr/>
          </p:nvSpPr>
          <p:spPr>
            <a:xfrm>
              <a:off x="650767" y="4233528"/>
              <a:ext cx="1257075" cy="276999"/>
            </a:xfrm>
            <a:prstGeom prst="rect">
              <a:avLst/>
            </a:prstGeom>
          </p:spPr>
          <p:txBody>
            <a:bodyPr wrap="none">
              <a:spAutoFit/>
            </a:bodyPr>
            <a:lstStyle/>
            <a:p>
              <a:r>
                <a:rPr lang="en-US" altLang="zh-CN" sz="1200" dirty="0">
                  <a:latin typeface="Arial" panose="020B0604020202020204" pitchFamily="34" charset="0"/>
                  <a:cs typeface="Arial" panose="020B0604020202020204" pitchFamily="34" charset="0"/>
                </a:rPr>
                <a:t>Real equipment</a:t>
              </a:r>
              <a:endParaRPr lang="zh-CN" altLang="en-US" sz="1200" dirty="0">
                <a:solidFill>
                  <a:schemeClr val="bg1"/>
                </a:solidFill>
                <a:latin typeface="Arial" panose="020B0604020202020204" pitchFamily="34" charset="0"/>
                <a:cs typeface="Arial" panose="020B0604020202020204" pitchFamily="34" charset="0"/>
              </a:endParaRPr>
            </a:p>
          </p:txBody>
        </p:sp>
        <p:sp>
          <p:nvSpPr>
            <p:cNvPr id="88" name="文本框 87">
              <a:extLst>
                <a:ext uri="{FF2B5EF4-FFF2-40B4-BE49-F238E27FC236}">
                  <a16:creationId xmlns:a16="http://schemas.microsoft.com/office/drawing/2014/main" id="{C6378960-5A23-4A6E-A742-38A845FDB6F4}"/>
                </a:ext>
              </a:extLst>
            </p:cNvPr>
            <p:cNvSpPr txBox="1"/>
            <p:nvPr/>
          </p:nvSpPr>
          <p:spPr>
            <a:xfrm>
              <a:off x="650780" y="3302189"/>
              <a:ext cx="1103186" cy="276999"/>
            </a:xfrm>
            <a:prstGeom prst="rect">
              <a:avLst/>
            </a:prstGeom>
            <a:noFill/>
          </p:spPr>
          <p:txBody>
            <a:bodyPr wrap="none" rtlCol="0">
              <a:spAutoFit/>
            </a:bodyPr>
            <a:lstStyle/>
            <a:p>
              <a:r>
                <a:rPr lang="en-US" altLang="zh-CN" sz="1200" dirty="0">
                  <a:latin typeface="Arial" panose="020B0604020202020204" pitchFamily="34" charset="0"/>
                  <a:cs typeface="Arial" panose="020B0604020202020204" pitchFamily="34" charset="0"/>
                </a:rPr>
                <a:t>Digital design</a:t>
              </a:r>
              <a:endParaRPr lang="zh-CN" altLang="en-US" sz="1200" dirty="0">
                <a:latin typeface="Arial" panose="020B0604020202020204" pitchFamily="34" charset="0"/>
                <a:cs typeface="Arial" panose="020B0604020202020204" pitchFamily="34" charset="0"/>
              </a:endParaRPr>
            </a:p>
          </p:txBody>
        </p:sp>
        <p:sp>
          <p:nvSpPr>
            <p:cNvPr id="89" name="文本框 88">
              <a:extLst>
                <a:ext uri="{FF2B5EF4-FFF2-40B4-BE49-F238E27FC236}">
                  <a16:creationId xmlns:a16="http://schemas.microsoft.com/office/drawing/2014/main" id="{A9037824-CE5B-4B16-BF0A-C59D2B2CAEAF}"/>
                </a:ext>
              </a:extLst>
            </p:cNvPr>
            <p:cNvSpPr txBox="1"/>
            <p:nvPr/>
          </p:nvSpPr>
          <p:spPr>
            <a:xfrm>
              <a:off x="1864426" y="5201587"/>
              <a:ext cx="1734770" cy="276999"/>
            </a:xfrm>
            <a:prstGeom prst="rect">
              <a:avLst/>
            </a:prstGeom>
            <a:noFill/>
          </p:spPr>
          <p:txBody>
            <a:bodyPr wrap="none" rtlCol="0">
              <a:spAutoFit/>
            </a:bodyPr>
            <a:lstStyle/>
            <a:p>
              <a:r>
                <a:rPr lang="en-US" altLang="zh-CN" sz="1200" dirty="0">
                  <a:latin typeface="Arial" panose="020B0604020202020204" pitchFamily="34" charset="0"/>
                  <a:cs typeface="Arial" panose="020B0604020202020204" pitchFamily="34" charset="0"/>
                </a:rPr>
                <a:t>Operational monitoring</a:t>
              </a:r>
              <a:endParaRPr lang="zh-CN" altLang="en-US" sz="1200" dirty="0">
                <a:latin typeface="Arial" panose="020B0604020202020204" pitchFamily="34" charset="0"/>
                <a:cs typeface="Arial" panose="020B0604020202020204" pitchFamily="34" charset="0"/>
              </a:endParaRPr>
            </a:p>
          </p:txBody>
        </p:sp>
        <p:sp>
          <p:nvSpPr>
            <p:cNvPr id="90" name="文本框 89">
              <a:extLst>
                <a:ext uri="{FF2B5EF4-FFF2-40B4-BE49-F238E27FC236}">
                  <a16:creationId xmlns:a16="http://schemas.microsoft.com/office/drawing/2014/main" id="{A4D9CE4D-0FB5-42F4-A16A-414AB0304A0F}"/>
                </a:ext>
              </a:extLst>
            </p:cNvPr>
            <p:cNvSpPr txBox="1"/>
            <p:nvPr/>
          </p:nvSpPr>
          <p:spPr>
            <a:xfrm>
              <a:off x="3624449" y="3302645"/>
              <a:ext cx="1290738" cy="276999"/>
            </a:xfrm>
            <a:prstGeom prst="rect">
              <a:avLst/>
            </a:prstGeom>
            <a:noFill/>
          </p:spPr>
          <p:txBody>
            <a:bodyPr wrap="none" rtlCol="0">
              <a:spAutoFit/>
            </a:bodyPr>
            <a:lstStyle/>
            <a:p>
              <a:r>
                <a:rPr lang="en-US" altLang="zh-CN" sz="1200" dirty="0">
                  <a:latin typeface="Arial" panose="020B0604020202020204" pitchFamily="34" charset="0"/>
                  <a:cs typeface="Arial" panose="020B0604020202020204" pitchFamily="34" charset="0"/>
                </a:rPr>
                <a:t>Digital operation</a:t>
              </a:r>
              <a:endParaRPr lang="zh-CN" altLang="en-US" sz="1200" dirty="0">
                <a:latin typeface="Arial" panose="020B0604020202020204" pitchFamily="34" charset="0"/>
                <a:cs typeface="Arial" panose="020B0604020202020204" pitchFamily="34" charset="0"/>
              </a:endParaRPr>
            </a:p>
          </p:txBody>
        </p:sp>
        <p:sp>
          <p:nvSpPr>
            <p:cNvPr id="91" name="文本框 90">
              <a:extLst>
                <a:ext uri="{FF2B5EF4-FFF2-40B4-BE49-F238E27FC236}">
                  <a16:creationId xmlns:a16="http://schemas.microsoft.com/office/drawing/2014/main" id="{C803ACE1-F06D-40AD-A684-F630E108642F}"/>
                </a:ext>
              </a:extLst>
            </p:cNvPr>
            <p:cNvSpPr txBox="1"/>
            <p:nvPr/>
          </p:nvSpPr>
          <p:spPr>
            <a:xfrm>
              <a:off x="2079225" y="2851218"/>
              <a:ext cx="1162498" cy="276999"/>
            </a:xfrm>
            <a:prstGeom prst="rect">
              <a:avLst/>
            </a:prstGeom>
            <a:noFill/>
          </p:spPr>
          <p:txBody>
            <a:bodyPr wrap="none" rtlCol="0">
              <a:spAutoFit/>
            </a:bodyPr>
            <a:lstStyle/>
            <a:p>
              <a:r>
                <a:rPr lang="en-US" altLang="zh-CN" sz="1200" dirty="0">
                  <a:latin typeface="Arial" panose="020B0604020202020204" pitchFamily="34" charset="0"/>
                  <a:cs typeface="Arial" panose="020B0604020202020204" pitchFamily="34" charset="0"/>
                </a:rPr>
                <a:t>Digital running</a:t>
              </a:r>
              <a:endParaRPr lang="zh-CN" altLang="en-US" sz="1200" dirty="0">
                <a:latin typeface="Arial" panose="020B0604020202020204" pitchFamily="34" charset="0"/>
                <a:cs typeface="Arial" panose="020B0604020202020204" pitchFamily="34" charset="0"/>
              </a:endParaRPr>
            </a:p>
          </p:txBody>
        </p:sp>
        <p:grpSp>
          <p:nvGrpSpPr>
            <p:cNvPr id="47" name="组合 46">
              <a:extLst>
                <a:ext uri="{FF2B5EF4-FFF2-40B4-BE49-F238E27FC236}">
                  <a16:creationId xmlns:a16="http://schemas.microsoft.com/office/drawing/2014/main" id="{DB4DDBD5-6D6B-4941-A9D4-5CE8D1DF99A2}"/>
                </a:ext>
              </a:extLst>
            </p:cNvPr>
            <p:cNvGrpSpPr/>
            <p:nvPr/>
          </p:nvGrpSpPr>
          <p:grpSpPr>
            <a:xfrm>
              <a:off x="1994474" y="3486025"/>
              <a:ext cx="1341218" cy="1332000"/>
              <a:chOff x="9430771" y="2704467"/>
              <a:chExt cx="1341218" cy="1332000"/>
            </a:xfrm>
          </p:grpSpPr>
          <p:sp>
            <p:nvSpPr>
              <p:cNvPr id="48" name="流程图: 接点 47">
                <a:extLst>
                  <a:ext uri="{FF2B5EF4-FFF2-40B4-BE49-F238E27FC236}">
                    <a16:creationId xmlns:a16="http://schemas.microsoft.com/office/drawing/2014/main" id="{A22CD291-A717-4EE6-9AEF-8DDE13BF641A}"/>
                  </a:ext>
                </a:extLst>
              </p:cNvPr>
              <p:cNvSpPr/>
              <p:nvPr/>
            </p:nvSpPr>
            <p:spPr>
              <a:xfrm>
                <a:off x="9430771" y="2704467"/>
                <a:ext cx="1332000" cy="1332000"/>
              </a:xfrm>
              <a:prstGeom prst="flowChartConnector">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sz="1200">
                  <a:latin typeface="Arial" panose="020B0604020202020204" pitchFamily="34" charset="0"/>
                  <a:cs typeface="Arial" panose="020B0604020202020204" pitchFamily="34" charset="0"/>
                </a:endParaRPr>
              </a:p>
            </p:txBody>
          </p:sp>
          <p:sp>
            <p:nvSpPr>
              <p:cNvPr id="49" name="矩形 48">
                <a:extLst>
                  <a:ext uri="{FF2B5EF4-FFF2-40B4-BE49-F238E27FC236}">
                    <a16:creationId xmlns:a16="http://schemas.microsoft.com/office/drawing/2014/main" id="{1EA81EBB-BAB7-4CBC-91EB-43347D714C05}"/>
                  </a:ext>
                </a:extLst>
              </p:cNvPr>
              <p:cNvSpPr/>
              <p:nvPr/>
            </p:nvSpPr>
            <p:spPr>
              <a:xfrm>
                <a:off x="9465359" y="3185801"/>
                <a:ext cx="1306630" cy="276999"/>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wrap="square">
                <a:spAutoFit/>
              </a:bodyPr>
              <a:lstStyle/>
              <a:p>
                <a:r>
                  <a:rPr lang="en-US" altLang="zh-CN" sz="1200" dirty="0">
                    <a:solidFill>
                      <a:schemeClr val="bg1"/>
                    </a:solidFill>
                    <a:latin typeface="Arial" panose="020B0604020202020204" pitchFamily="34" charset="0"/>
                    <a:cs typeface="Arial" panose="020B0604020202020204" pitchFamily="34" charset="0"/>
                  </a:rPr>
                  <a:t>Equipment twin</a:t>
                </a:r>
                <a:endParaRPr lang="zh-CN" altLang="en-US" sz="1200" dirty="0">
                  <a:solidFill>
                    <a:schemeClr val="bg1"/>
                  </a:solidFill>
                  <a:latin typeface="Arial" panose="020B0604020202020204" pitchFamily="34" charset="0"/>
                  <a:cs typeface="Arial" panose="020B0604020202020204" pitchFamily="34" charset="0"/>
                </a:endParaRPr>
              </a:p>
            </p:txBody>
          </p:sp>
        </p:grpSp>
      </p:grpSp>
      <p:sp>
        <p:nvSpPr>
          <p:cNvPr id="66" name="矩形 65">
            <a:extLst>
              <a:ext uri="{FF2B5EF4-FFF2-40B4-BE49-F238E27FC236}">
                <a16:creationId xmlns:a16="http://schemas.microsoft.com/office/drawing/2014/main" id="{6192C0BB-BC1E-4220-9F60-3D4DB29D7E22}"/>
              </a:ext>
            </a:extLst>
          </p:cNvPr>
          <p:cNvSpPr/>
          <p:nvPr/>
        </p:nvSpPr>
        <p:spPr>
          <a:xfrm>
            <a:off x="10252679" y="3449693"/>
            <a:ext cx="1274708" cy="276999"/>
          </a:xfrm>
          <a:prstGeom prst="rect">
            <a:avLst/>
          </a:prstGeom>
        </p:spPr>
        <p:txBody>
          <a:bodyPr wrap="none">
            <a:spAutoFit/>
          </a:bodyPr>
          <a:lstStyle/>
          <a:p>
            <a:r>
              <a:rPr lang="en-US" altLang="zh-CN" sz="1200" dirty="0">
                <a:latin typeface="Arial" panose="020B0604020202020204" pitchFamily="34" charset="0"/>
                <a:cs typeface="Arial" panose="020B0604020202020204" pitchFamily="34" charset="0"/>
              </a:rPr>
              <a:t>Intelligent vision</a:t>
            </a:r>
            <a:endParaRPr lang="zh-CN" alt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7" name="矩形 66">
            <a:extLst>
              <a:ext uri="{FF2B5EF4-FFF2-40B4-BE49-F238E27FC236}">
                <a16:creationId xmlns:a16="http://schemas.microsoft.com/office/drawing/2014/main" id="{685DC309-4CD8-4EAC-AB1D-FAEECF7BC1D0}"/>
              </a:ext>
            </a:extLst>
          </p:cNvPr>
          <p:cNvSpPr/>
          <p:nvPr/>
        </p:nvSpPr>
        <p:spPr>
          <a:xfrm>
            <a:off x="10167720" y="5967231"/>
            <a:ext cx="1444626" cy="276999"/>
          </a:xfrm>
          <a:prstGeom prst="rect">
            <a:avLst/>
          </a:prstGeom>
        </p:spPr>
        <p:txBody>
          <a:bodyPr wrap="none">
            <a:spAutoFit/>
          </a:bodyPr>
          <a:lstStyle/>
          <a:p>
            <a:r>
              <a:rPr lang="en-US" altLang="zh-CN" sz="1200" dirty="0">
                <a:latin typeface="Arial" panose="020B0604020202020204" pitchFamily="34" charset="0"/>
                <a:cs typeface="Arial" panose="020B0604020202020204" pitchFamily="34" charset="0"/>
              </a:rPr>
              <a:t>Intelligent auxiliary</a:t>
            </a:r>
            <a:endParaRPr lang="zh-CN" alt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68" name="组合 67">
            <a:extLst>
              <a:ext uri="{FF2B5EF4-FFF2-40B4-BE49-F238E27FC236}">
                <a16:creationId xmlns:a16="http://schemas.microsoft.com/office/drawing/2014/main" id="{C7609B6A-1E93-4865-9765-5F7C370440D3}"/>
              </a:ext>
            </a:extLst>
          </p:cNvPr>
          <p:cNvGrpSpPr/>
          <p:nvPr/>
        </p:nvGrpSpPr>
        <p:grpSpPr>
          <a:xfrm>
            <a:off x="9200496" y="3486025"/>
            <a:ext cx="1332000" cy="1332000"/>
            <a:chOff x="9430771" y="2704467"/>
            <a:chExt cx="1332000" cy="1332000"/>
          </a:xfrm>
        </p:grpSpPr>
        <p:sp>
          <p:nvSpPr>
            <p:cNvPr id="69" name="流程图: 接点 68">
              <a:extLst>
                <a:ext uri="{FF2B5EF4-FFF2-40B4-BE49-F238E27FC236}">
                  <a16:creationId xmlns:a16="http://schemas.microsoft.com/office/drawing/2014/main" id="{8BE30518-33C3-4D64-A464-E25D3420534D}"/>
                </a:ext>
              </a:extLst>
            </p:cNvPr>
            <p:cNvSpPr/>
            <p:nvPr/>
          </p:nvSpPr>
          <p:spPr>
            <a:xfrm>
              <a:off x="9430771" y="2704467"/>
              <a:ext cx="1332000" cy="1332000"/>
            </a:xfrm>
            <a:prstGeom prst="flowChartConnector">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sz="1200">
                <a:latin typeface="Arial" panose="020B0604020202020204" pitchFamily="34" charset="0"/>
                <a:cs typeface="Arial" panose="020B0604020202020204" pitchFamily="34" charset="0"/>
              </a:endParaRPr>
            </a:p>
          </p:txBody>
        </p:sp>
        <p:sp>
          <p:nvSpPr>
            <p:cNvPr id="70" name="矩形 69">
              <a:extLst>
                <a:ext uri="{FF2B5EF4-FFF2-40B4-BE49-F238E27FC236}">
                  <a16:creationId xmlns:a16="http://schemas.microsoft.com/office/drawing/2014/main" id="{FDDE1230-3ADF-4A30-939E-211B5B1C883A}"/>
                </a:ext>
              </a:extLst>
            </p:cNvPr>
            <p:cNvSpPr/>
            <p:nvPr/>
          </p:nvSpPr>
          <p:spPr>
            <a:xfrm>
              <a:off x="9542773" y="3185801"/>
              <a:ext cx="1082669" cy="276999"/>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wrap="square">
              <a:spAutoFit/>
            </a:bodyPr>
            <a:lstStyle/>
            <a:p>
              <a:r>
                <a:rPr lang="en-US" altLang="zh-CN" sz="1200" dirty="0">
                  <a:solidFill>
                    <a:srgbClr val="FFFF00"/>
                  </a:solidFill>
                  <a:latin typeface="Arial" panose="020B0604020202020204" pitchFamily="34" charset="0"/>
                  <a:cs typeface="Arial" panose="020B0604020202020204" pitchFamily="34" charset="0"/>
                </a:rPr>
                <a:t>Terminal twin</a:t>
              </a:r>
              <a:endParaRPr lang="zh-CN" altLang="en-US" sz="1200" dirty="0">
                <a:solidFill>
                  <a:srgbClr val="FFFF00"/>
                </a:solidFill>
                <a:latin typeface="Arial" panose="020B0604020202020204" pitchFamily="34" charset="0"/>
                <a:cs typeface="Arial" panose="020B0604020202020204" pitchFamily="34" charset="0"/>
              </a:endParaRPr>
            </a:p>
          </p:txBody>
        </p:sp>
      </p:grpSp>
      <p:sp>
        <p:nvSpPr>
          <p:cNvPr id="103" name="矩形 102">
            <a:extLst>
              <a:ext uri="{FF2B5EF4-FFF2-40B4-BE49-F238E27FC236}">
                <a16:creationId xmlns:a16="http://schemas.microsoft.com/office/drawing/2014/main" id="{CFCF9EA8-29C0-44AD-8A20-487AE52C8240}"/>
              </a:ext>
            </a:extLst>
          </p:cNvPr>
          <p:cNvSpPr/>
          <p:nvPr/>
        </p:nvSpPr>
        <p:spPr>
          <a:xfrm>
            <a:off x="8070221" y="5964812"/>
            <a:ext cx="1262067" cy="276999"/>
          </a:xfrm>
          <a:prstGeom prst="rect">
            <a:avLst/>
          </a:prstGeom>
        </p:spPr>
        <p:txBody>
          <a:bodyPr wrap="square">
            <a:spAutoFit/>
          </a:bodyPr>
          <a:lstStyle/>
          <a:p>
            <a:r>
              <a:rPr lang="en-US" altLang="zh-CN" sz="1200" dirty="0">
                <a:latin typeface="Arial" panose="020B0604020202020204" pitchFamily="34" charset="0"/>
                <a:cs typeface="Arial" panose="020B0604020202020204" pitchFamily="34" charset="0"/>
              </a:rPr>
              <a:t>Intelligent robot</a:t>
            </a:r>
          </a:p>
        </p:txBody>
      </p:sp>
      <p:pic>
        <p:nvPicPr>
          <p:cNvPr id="9" name="图片 8">
            <a:extLst>
              <a:ext uri="{FF2B5EF4-FFF2-40B4-BE49-F238E27FC236}">
                <a16:creationId xmlns:a16="http://schemas.microsoft.com/office/drawing/2014/main" id="{4ED4C85F-D02C-455D-AE7A-3A1F16C209A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990033" y="2114614"/>
            <a:ext cx="1800000" cy="1330000"/>
          </a:xfrm>
          <a:prstGeom prst="rect">
            <a:avLst/>
          </a:prstGeom>
          <a:ln>
            <a:noFill/>
          </a:ln>
          <a:effectLst>
            <a:softEdge rad="112500"/>
          </a:effectLst>
        </p:spPr>
      </p:pic>
      <p:pic>
        <p:nvPicPr>
          <p:cNvPr id="17" name="图片 16">
            <a:extLst>
              <a:ext uri="{FF2B5EF4-FFF2-40B4-BE49-F238E27FC236}">
                <a16:creationId xmlns:a16="http://schemas.microsoft.com/office/drawing/2014/main" id="{2DD06766-A8FB-4F31-97C8-D27B453D228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990033" y="4956878"/>
            <a:ext cx="1800000" cy="956966"/>
          </a:xfrm>
          <a:prstGeom prst="rect">
            <a:avLst/>
          </a:prstGeom>
          <a:ln>
            <a:noFill/>
          </a:ln>
          <a:effectLst>
            <a:softEdge rad="112500"/>
          </a:effectLst>
        </p:spPr>
      </p:pic>
      <p:pic>
        <p:nvPicPr>
          <p:cNvPr id="19" name="图片 18">
            <a:extLst>
              <a:ext uri="{FF2B5EF4-FFF2-40B4-BE49-F238E27FC236}">
                <a16:creationId xmlns:a16="http://schemas.microsoft.com/office/drawing/2014/main" id="{A1EE921D-A1EB-4D45-97C6-82C7629F640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797265" y="2114614"/>
            <a:ext cx="1800000" cy="1335079"/>
          </a:xfrm>
          <a:prstGeom prst="rect">
            <a:avLst/>
          </a:prstGeom>
          <a:ln>
            <a:noFill/>
          </a:ln>
          <a:effectLst>
            <a:softEdge rad="112500"/>
          </a:effectLst>
        </p:spPr>
      </p:pic>
    </p:spTree>
    <p:extLst>
      <p:ext uri="{BB962C8B-B14F-4D97-AF65-F5344CB8AC3E}">
        <p14:creationId xmlns:p14="http://schemas.microsoft.com/office/powerpoint/2010/main" val="2578219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3">
            <a:extLst>
              <a:ext uri="{FF2B5EF4-FFF2-40B4-BE49-F238E27FC236}">
                <a16:creationId xmlns:a16="http://schemas.microsoft.com/office/drawing/2014/main" id="{1B23B82F-D3AC-4A56-BA02-5799E57B26AE}"/>
              </a:ext>
            </a:extLst>
          </p:cNvPr>
          <p:cNvSpPr txBox="1"/>
          <p:nvPr/>
        </p:nvSpPr>
        <p:spPr>
          <a:xfrm>
            <a:off x="0" y="6581001"/>
            <a:ext cx="12191999" cy="276999"/>
          </a:xfrm>
          <a:prstGeom prst="rect">
            <a:avLst/>
          </a:prstGeom>
          <a:noFill/>
        </p:spPr>
        <p:txBody>
          <a:bodyPr wrap="square">
            <a:spAutoFit/>
          </a:bodyPr>
          <a:lstStyle/>
          <a:p>
            <a:r>
              <a:rPr lang="en-GB" sz="1200" dirty="0">
                <a:solidFill>
                  <a:schemeClr val="accent1"/>
                </a:solidFill>
                <a:latin typeface="Arial" panose="020B0604020202020204" pitchFamily="34" charset="0"/>
                <a:cs typeface="Arial" panose="020B0604020202020204" pitchFamily="34" charset="0"/>
              </a:rPr>
              <a:t>International Conference on </a:t>
            </a:r>
            <a:r>
              <a:rPr lang="en-GB" sz="1200" dirty="0">
                <a:solidFill>
                  <a:schemeClr val="accent4">
                    <a:lumMod val="75000"/>
                  </a:schemeClr>
                </a:solidFill>
                <a:latin typeface="Arial" panose="020B0604020202020204" pitchFamily="34" charset="0"/>
                <a:cs typeface="Arial" panose="020B0604020202020204" pitchFamily="34" charset="0"/>
              </a:rPr>
              <a:t>small modular reactors </a:t>
            </a:r>
            <a:r>
              <a:rPr lang="en-GB" sz="1200" dirty="0">
                <a:solidFill>
                  <a:schemeClr val="accent4">
                    <a:lumMod val="50000"/>
                  </a:schemeClr>
                </a:solidFill>
                <a:latin typeface="Arial" panose="020B0604020202020204" pitchFamily="34" charset="0"/>
                <a:cs typeface="Arial" panose="020B0604020202020204" pitchFamily="34" charset="0"/>
              </a:rPr>
              <a:t>and their applications      </a:t>
            </a:r>
            <a:r>
              <a:rPr lang="en-GB" sz="1200" dirty="0">
                <a:solidFill>
                  <a:schemeClr val="accent1"/>
                </a:solidFill>
                <a:latin typeface="Arial" panose="020B0604020202020204" pitchFamily="34" charset="0"/>
                <a:cs typeface="Arial" panose="020B0604020202020204" pitchFamily="34" charset="0"/>
              </a:rPr>
              <a:t>21-25 October 2024, Vienna, Austria      </a:t>
            </a:r>
            <a:r>
              <a:rPr lang="en-US" altLang="zh-CN" sz="1200" dirty="0">
                <a:solidFill>
                  <a:srgbClr val="FFC000"/>
                </a:solidFill>
                <a:latin typeface="Arial" panose="020B0604020202020204" pitchFamily="34" charset="0"/>
                <a:cs typeface="Arial" panose="020B0604020202020204" pitchFamily="34" charset="0"/>
              </a:rPr>
              <a:t>Paper No.</a:t>
            </a:r>
            <a:r>
              <a:rPr lang="en-US" altLang="zh-CN" sz="1200" dirty="0">
                <a:solidFill>
                  <a:schemeClr val="accent2"/>
                </a:solidFill>
                <a:latin typeface="Arial" panose="020B0604020202020204" pitchFamily="34" charset="0"/>
                <a:cs typeface="Arial" panose="020B0604020202020204" pitchFamily="34" charset="0"/>
              </a:rPr>
              <a:t>158                                                            </a:t>
            </a:r>
            <a:fld id="{58F1A166-CD65-431D-A46D-0FEA95785382}" type="slidenum">
              <a:rPr lang="en-US" altLang="zh-CN" sz="1200" smtClean="0">
                <a:latin typeface="Arial" panose="020B0604020202020204" pitchFamily="34" charset="0"/>
                <a:cs typeface="Arial" panose="020B0604020202020204" pitchFamily="34" charset="0"/>
              </a:rPr>
              <a:t>9</a:t>
            </a:fld>
            <a:endParaRPr lang="en-GB" altLang="zh-CN" sz="1200" dirty="0">
              <a:latin typeface="Arial" panose="020B0604020202020204" pitchFamily="34" charset="0"/>
              <a:cs typeface="Arial" panose="020B0604020202020204" pitchFamily="34" charset="0"/>
            </a:endParaRPr>
          </a:p>
        </p:txBody>
      </p:sp>
      <p:sp>
        <p:nvSpPr>
          <p:cNvPr id="100" name="Title 1">
            <a:extLst>
              <a:ext uri="{FF2B5EF4-FFF2-40B4-BE49-F238E27FC236}">
                <a16:creationId xmlns:a16="http://schemas.microsoft.com/office/drawing/2014/main" id="{83DB02C3-306A-42C8-9A3A-F7CA0960709C}"/>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zh-CN" b="1" dirty="0">
                <a:solidFill>
                  <a:schemeClr val="bg1"/>
                </a:solidFill>
                <a:latin typeface="Arial" panose="020B0604020202020204" pitchFamily="34" charset="0"/>
                <a:cs typeface="Arial" panose="020B0604020202020204" pitchFamily="34" charset="0"/>
              </a:rPr>
              <a:t>3. SOLUTION</a:t>
            </a:r>
            <a:endParaRPr lang="en-GB" b="1" dirty="0">
              <a:solidFill>
                <a:schemeClr val="bg1"/>
              </a:solidFill>
              <a:latin typeface="Arial" panose="020B0604020202020204" pitchFamily="34" charset="0"/>
              <a:cs typeface="Arial" panose="020B0604020202020204" pitchFamily="34" charset="0"/>
            </a:endParaRPr>
          </a:p>
        </p:txBody>
      </p:sp>
      <p:sp>
        <p:nvSpPr>
          <p:cNvPr id="101" name="文本框 100">
            <a:extLst>
              <a:ext uri="{FF2B5EF4-FFF2-40B4-BE49-F238E27FC236}">
                <a16:creationId xmlns:a16="http://schemas.microsoft.com/office/drawing/2014/main" id="{88373190-CE29-4354-9E76-CAB138D3DD96}"/>
              </a:ext>
            </a:extLst>
          </p:cNvPr>
          <p:cNvSpPr txBox="1"/>
          <p:nvPr/>
        </p:nvSpPr>
        <p:spPr>
          <a:xfrm>
            <a:off x="0" y="1189198"/>
            <a:ext cx="12191999" cy="701731"/>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4400" b="1">
                <a:solidFill>
                  <a:schemeClr val="bg1"/>
                </a:solidFill>
                <a:latin typeface="Arial" panose="020B0604020202020204" pitchFamily="34" charset="0"/>
                <a:ea typeface="+mj-ea"/>
                <a:cs typeface="Arial" panose="020B0604020202020204" pitchFamily="34" charset="0"/>
              </a:defRPr>
            </a:lvl1pPr>
          </a:lstStyle>
          <a:p>
            <a:pPr marL="504000"/>
            <a:r>
              <a:rPr lang="en-US" altLang="zh-CN" sz="2800" dirty="0">
                <a:solidFill>
                  <a:schemeClr val="tx2"/>
                </a:solidFill>
                <a:effectLst>
                  <a:outerShdw blurRad="38100" dist="38100" dir="2700000" algn="tl">
                    <a:srgbClr val="000000">
                      <a:alpha val="43137"/>
                    </a:srgbClr>
                  </a:outerShdw>
                </a:effectLst>
              </a:rPr>
              <a:t>3.3 </a:t>
            </a:r>
            <a:r>
              <a:rPr lang="en-GB" altLang="zh-CN" sz="2800" dirty="0">
                <a:solidFill>
                  <a:schemeClr val="tx2"/>
                </a:solidFill>
                <a:effectLst>
                  <a:outerShdw blurRad="38100" dist="38100" dir="2700000" algn="tl">
                    <a:srgbClr val="000000">
                      <a:alpha val="43137"/>
                    </a:srgbClr>
                  </a:outerShdw>
                </a:effectLst>
              </a:rPr>
              <a:t>Scene</a:t>
            </a:r>
            <a:endParaRPr lang="zh-CN" altLang="en-US" sz="2800" dirty="0">
              <a:solidFill>
                <a:schemeClr val="tx2"/>
              </a:solidFill>
              <a:effectLst>
                <a:outerShdw blurRad="38100" dist="38100" dir="2700000" algn="tl">
                  <a:srgbClr val="000000">
                    <a:alpha val="43137"/>
                  </a:srgbClr>
                </a:outerShdw>
              </a:effectLst>
            </a:endParaRPr>
          </a:p>
        </p:txBody>
      </p:sp>
      <p:sp>
        <p:nvSpPr>
          <p:cNvPr id="102" name="文本框 101">
            <a:extLst>
              <a:ext uri="{FF2B5EF4-FFF2-40B4-BE49-F238E27FC236}">
                <a16:creationId xmlns:a16="http://schemas.microsoft.com/office/drawing/2014/main" id="{DB55512D-73D9-4F00-95E3-50BD362B63E2}"/>
              </a:ext>
            </a:extLst>
          </p:cNvPr>
          <p:cNvSpPr txBox="1"/>
          <p:nvPr/>
        </p:nvSpPr>
        <p:spPr>
          <a:xfrm>
            <a:off x="0" y="1732530"/>
            <a:ext cx="12191999" cy="701731"/>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4400" b="1">
                <a:solidFill>
                  <a:schemeClr val="bg1"/>
                </a:solidFill>
                <a:latin typeface="Arial" panose="020B0604020202020204" pitchFamily="34" charset="0"/>
                <a:ea typeface="+mj-ea"/>
                <a:cs typeface="Arial" panose="020B0604020202020204" pitchFamily="34" charset="0"/>
              </a:defRPr>
            </a:lvl1pPr>
          </a:lstStyle>
          <a:p>
            <a:pPr marL="504000"/>
            <a:r>
              <a:rPr lang="en-US" altLang="zh-CN" sz="2400" b="0" i="1" dirty="0">
                <a:solidFill>
                  <a:schemeClr val="accent1"/>
                </a:solidFill>
              </a:rPr>
              <a:t>3.3.1 Real-time monitoring module of equipment/system operation status</a:t>
            </a:r>
            <a:endParaRPr lang="zh-CN" altLang="en-US" sz="2400" b="0" i="1" dirty="0">
              <a:solidFill>
                <a:schemeClr val="accent1"/>
              </a:solidFill>
            </a:endParaRPr>
          </a:p>
        </p:txBody>
      </p:sp>
      <p:sp>
        <p:nvSpPr>
          <p:cNvPr id="42" name="矩形: 圆角 41">
            <a:extLst>
              <a:ext uri="{FF2B5EF4-FFF2-40B4-BE49-F238E27FC236}">
                <a16:creationId xmlns:a16="http://schemas.microsoft.com/office/drawing/2014/main" id="{6BD3820E-ECB8-4330-A935-3728E57A49D7}"/>
              </a:ext>
            </a:extLst>
          </p:cNvPr>
          <p:cNvSpPr/>
          <p:nvPr/>
        </p:nvSpPr>
        <p:spPr>
          <a:xfrm>
            <a:off x="8052249" y="2611565"/>
            <a:ext cx="3600000" cy="39467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Intelligent inspection robot</a:t>
            </a:r>
            <a:endParaRPr lang="en-US" sz="1600" dirty="0"/>
          </a:p>
        </p:txBody>
      </p:sp>
      <p:sp>
        <p:nvSpPr>
          <p:cNvPr id="43" name="矩形: 圆角 42">
            <a:extLst>
              <a:ext uri="{FF2B5EF4-FFF2-40B4-BE49-F238E27FC236}">
                <a16:creationId xmlns:a16="http://schemas.microsoft.com/office/drawing/2014/main" id="{3199FDE8-726D-44B3-A37F-4D6E7407AD80}"/>
              </a:ext>
            </a:extLst>
          </p:cNvPr>
          <p:cNvSpPr/>
          <p:nvPr/>
        </p:nvSpPr>
        <p:spPr>
          <a:xfrm>
            <a:off x="4387356" y="2611565"/>
            <a:ext cx="3600000" cy="394678"/>
          </a:xfrm>
          <a:prstGeom prst="round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Restricted space monitoring</a:t>
            </a:r>
            <a:endParaRPr lang="en-US" sz="1600" dirty="0"/>
          </a:p>
        </p:txBody>
      </p:sp>
      <p:sp>
        <p:nvSpPr>
          <p:cNvPr id="47" name="矩形: 圆角 46">
            <a:extLst>
              <a:ext uri="{FF2B5EF4-FFF2-40B4-BE49-F238E27FC236}">
                <a16:creationId xmlns:a16="http://schemas.microsoft.com/office/drawing/2014/main" id="{C7B2550F-D249-46CA-8FB6-9E4FA42DA7CA}"/>
              </a:ext>
            </a:extLst>
          </p:cNvPr>
          <p:cNvSpPr/>
          <p:nvPr/>
        </p:nvSpPr>
        <p:spPr>
          <a:xfrm>
            <a:off x="715057" y="2611565"/>
            <a:ext cx="3600000" cy="39467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Sensors and the data acquisition devices</a:t>
            </a:r>
            <a:endParaRPr lang="en-US" sz="1600" dirty="0"/>
          </a:p>
        </p:txBody>
      </p:sp>
      <p:sp>
        <p:nvSpPr>
          <p:cNvPr id="49" name="矩形: 圆角 48">
            <a:extLst>
              <a:ext uri="{FF2B5EF4-FFF2-40B4-BE49-F238E27FC236}">
                <a16:creationId xmlns:a16="http://schemas.microsoft.com/office/drawing/2014/main" id="{725751E8-53EC-43A6-A2F0-5406D62B6A58}"/>
              </a:ext>
            </a:extLst>
          </p:cNvPr>
          <p:cNvSpPr/>
          <p:nvPr/>
        </p:nvSpPr>
        <p:spPr>
          <a:xfrm>
            <a:off x="3119014" y="5863562"/>
            <a:ext cx="6487369" cy="583598"/>
          </a:xfrm>
          <a:prstGeom prst="roundRect">
            <a:avLst/>
          </a:prstGeom>
          <a:solidFill>
            <a:schemeClr val="bg1"/>
          </a:solidFill>
          <a:ln w="381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0" algn="ctr"/>
            <a:r>
              <a:rPr lang="en-US" altLang="zh-CN" dirty="0">
                <a:solidFill>
                  <a:schemeClr val="accent1"/>
                </a:solidFill>
              </a:rPr>
              <a:t>Intelligent patrol inspection system platform</a:t>
            </a:r>
            <a:endParaRPr lang="en-US" b="1" dirty="0">
              <a:solidFill>
                <a:schemeClr val="accent1"/>
              </a:solidFill>
            </a:endParaRPr>
          </a:p>
        </p:txBody>
      </p:sp>
      <p:pic>
        <p:nvPicPr>
          <p:cNvPr id="50" name="图形 49" descr="云计算 纯色填充">
            <a:extLst>
              <a:ext uri="{FF2B5EF4-FFF2-40B4-BE49-F238E27FC236}">
                <a16:creationId xmlns:a16="http://schemas.microsoft.com/office/drawing/2014/main" id="{71B7FC33-2A0E-4595-9894-BB3EAE31FBC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860361" y="5928710"/>
            <a:ext cx="549391" cy="468000"/>
          </a:xfrm>
          <a:prstGeom prst="rect">
            <a:avLst/>
          </a:prstGeom>
        </p:spPr>
      </p:pic>
      <p:sp>
        <p:nvSpPr>
          <p:cNvPr id="51" name="矩形: 圆角 50">
            <a:extLst>
              <a:ext uri="{FF2B5EF4-FFF2-40B4-BE49-F238E27FC236}">
                <a16:creationId xmlns:a16="http://schemas.microsoft.com/office/drawing/2014/main" id="{FDCF4390-29B6-4027-A6B0-E622F5E1458C}"/>
              </a:ext>
            </a:extLst>
          </p:cNvPr>
          <p:cNvSpPr/>
          <p:nvPr/>
        </p:nvSpPr>
        <p:spPr>
          <a:xfrm>
            <a:off x="539749" y="2434261"/>
            <a:ext cx="11322958" cy="3098800"/>
          </a:xfrm>
          <a:prstGeom prst="roundRect">
            <a:avLst/>
          </a:prstGeom>
          <a:noFill/>
          <a:ln w="28575">
            <a:solidFill>
              <a:srgbClr val="4472C4"/>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箭头: 下 51">
            <a:extLst>
              <a:ext uri="{FF2B5EF4-FFF2-40B4-BE49-F238E27FC236}">
                <a16:creationId xmlns:a16="http://schemas.microsoft.com/office/drawing/2014/main" id="{420C8974-C319-4CA0-8E53-4989256A46C0}"/>
              </a:ext>
            </a:extLst>
          </p:cNvPr>
          <p:cNvSpPr/>
          <p:nvPr/>
        </p:nvSpPr>
        <p:spPr>
          <a:xfrm>
            <a:off x="5934528" y="5441299"/>
            <a:ext cx="533400" cy="484262"/>
          </a:xfrm>
          <a:prstGeom prst="down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pic>
        <p:nvPicPr>
          <p:cNvPr id="3" name="图片 2">
            <a:extLst>
              <a:ext uri="{FF2B5EF4-FFF2-40B4-BE49-F238E27FC236}">
                <a16:creationId xmlns:a16="http://schemas.microsoft.com/office/drawing/2014/main" id="{1B5D1F76-4D4A-4FBC-9A66-43F42E3AB57D}"/>
              </a:ext>
            </a:extLst>
          </p:cNvPr>
          <p:cNvPicPr>
            <a:picLocks/>
          </p:cNvPicPr>
          <p:nvPr/>
        </p:nvPicPr>
        <p:blipFill>
          <a:blip r:embed="rId4" cstate="print">
            <a:extLst>
              <a:ext uri="{28A0092B-C50C-407E-A947-70E740481C1C}">
                <a14:useLocalDpi xmlns:a14="http://schemas.microsoft.com/office/drawing/2010/main"/>
              </a:ext>
            </a:extLst>
          </a:blip>
          <a:stretch>
            <a:fillRect/>
          </a:stretch>
        </p:blipFill>
        <p:spPr>
          <a:xfrm>
            <a:off x="8215031" y="3098770"/>
            <a:ext cx="3240000" cy="2250000"/>
          </a:xfrm>
          <a:prstGeom prst="rect">
            <a:avLst/>
          </a:prstGeom>
          <a:ln>
            <a:noFill/>
          </a:ln>
          <a:effectLst>
            <a:softEdge rad="112500"/>
          </a:effectLst>
        </p:spPr>
      </p:pic>
      <p:pic>
        <p:nvPicPr>
          <p:cNvPr id="10" name="图片 9">
            <a:extLst>
              <a:ext uri="{FF2B5EF4-FFF2-40B4-BE49-F238E27FC236}">
                <a16:creationId xmlns:a16="http://schemas.microsoft.com/office/drawing/2014/main" id="{FEF7CC85-BDBF-4177-992D-031D82AE360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581228" y="3098770"/>
            <a:ext cx="3240000" cy="2160000"/>
          </a:xfrm>
          <a:prstGeom prst="rect">
            <a:avLst/>
          </a:prstGeom>
          <a:ln>
            <a:noFill/>
          </a:ln>
          <a:effectLst>
            <a:softEdge rad="112500"/>
          </a:effectLst>
        </p:spPr>
      </p:pic>
      <p:pic>
        <p:nvPicPr>
          <p:cNvPr id="12" name="图片 11">
            <a:extLst>
              <a:ext uri="{FF2B5EF4-FFF2-40B4-BE49-F238E27FC236}">
                <a16:creationId xmlns:a16="http://schemas.microsoft.com/office/drawing/2014/main" id="{EF714D02-C5C6-40FD-BDD1-CE4ED0F52D1E}"/>
              </a:ext>
            </a:extLst>
          </p:cNvPr>
          <p:cNvPicPr>
            <a:picLocks/>
          </p:cNvPicPr>
          <p:nvPr/>
        </p:nvPicPr>
        <p:blipFill>
          <a:blip r:embed="rId6" cstate="print">
            <a:extLst>
              <a:ext uri="{28A0092B-C50C-407E-A947-70E740481C1C}">
                <a14:useLocalDpi xmlns:a14="http://schemas.microsoft.com/office/drawing/2010/main"/>
              </a:ext>
            </a:extLst>
          </a:blip>
          <a:stretch>
            <a:fillRect/>
          </a:stretch>
        </p:blipFill>
        <p:spPr>
          <a:xfrm>
            <a:off x="947425" y="3186738"/>
            <a:ext cx="3240000" cy="2160000"/>
          </a:xfrm>
          <a:prstGeom prst="rect">
            <a:avLst/>
          </a:prstGeom>
          <a:ln>
            <a:noFill/>
          </a:ln>
          <a:effectLst>
            <a:softEdge rad="112500"/>
          </a:effectLst>
        </p:spPr>
      </p:pic>
    </p:spTree>
    <p:extLst>
      <p:ext uri="{BB962C8B-B14F-4D97-AF65-F5344CB8AC3E}">
        <p14:creationId xmlns:p14="http://schemas.microsoft.com/office/powerpoint/2010/main" val="42128870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4bacced-d3e9-4230-8110-5185e6b8723a">
      <Terms xmlns="http://schemas.microsoft.com/office/infopath/2007/PartnerControls"/>
    </lcf76f155ced4ddcb4097134ff3c332f>
    <TaxCatchAll xmlns="0311a6d6-6c49-40aa-926b-e98182ea64d2" xsi:nil="true"/>
    <Open_x0020_with_x0020_Seclore xmlns="94bacced-d3e9-4230-8110-5185e6b8723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B1572403A950A449F03D309DCDCB39C" ma:contentTypeVersion="18" ma:contentTypeDescription="Create a new document." ma:contentTypeScope="" ma:versionID="c3ff5bd11e6bfd98406c8a4dae36b260">
  <xsd:schema xmlns:xsd="http://www.w3.org/2001/XMLSchema" xmlns:xs="http://www.w3.org/2001/XMLSchema" xmlns:p="http://schemas.microsoft.com/office/2006/metadata/properties" xmlns:ns2="94bacced-d3e9-4230-8110-5185e6b8723a" xmlns:ns3="89039979-132d-4e33-b8d6-8b0f084d9471" xmlns:ns4="0311a6d6-6c49-40aa-926b-e98182ea64d2" targetNamespace="http://schemas.microsoft.com/office/2006/metadata/properties" ma:root="true" ma:fieldsID="12ff1ac6586bb3cc493a838c4adcd485" ns2:_="" ns3:_="" ns4:_="">
    <xsd:import namespace="94bacced-d3e9-4230-8110-5185e6b8723a"/>
    <xsd:import namespace="89039979-132d-4e33-b8d6-8b0f084d9471"/>
    <xsd:import namespace="0311a6d6-6c49-40aa-926b-e98182ea64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Open_x0020_with_x0020_Seclore" minOccurs="0"/>
                <xsd:element ref="ns2:MediaServiceDateTaken" minOccurs="0"/>
                <xsd:element ref="ns2:MediaLengthInSeconds" minOccurs="0"/>
                <xsd:element ref="ns2:MediaServiceObjectDetectorVersions" minOccurs="0"/>
                <xsd:element ref="ns2:MediaServiceSearchProperties" minOccurs="0"/>
                <xsd:element ref="ns2:MediaServiceGenerationTime" minOccurs="0"/>
                <xsd:element ref="ns2:MediaServiceEventHashCode" minOccurs="0"/>
                <xsd:element ref="ns2:lcf76f155ced4ddcb4097134ff3c332f" minOccurs="0"/>
                <xsd:element ref="ns4: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bacced-d3e9-4230-8110-5185e6b872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Open_x0020_with_x0020_Seclore" ma:index="14" nillable="true" ma:displayName="Open with Seclore" ma:hidden="true" ma:internalName="Open_x0020_with_x0020_Seclor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8c7bd71-0de2-450a-8d3d-78c5334383f5"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039979-132d-4e33-b8d6-8b0f084d947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11a6d6-6c49-40aa-926b-e98182ea64d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ec759ce-e5e5-4926-916d-bee7019b82dd}" ma:internalName="TaxCatchAll" ma:showField="CatchAllData" ma:web="0311a6d6-6c49-40aa-926b-e98182ea64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03D3D1-F39D-490F-A4CD-77C72E40E012}">
  <ds:schemaRefs>
    <ds:schemaRef ds:uri="http://schemas.microsoft.com/sharepoint/v3/contenttype/forms"/>
  </ds:schemaRefs>
</ds:datastoreItem>
</file>

<file path=customXml/itemProps2.xml><?xml version="1.0" encoding="utf-8"?>
<ds:datastoreItem xmlns:ds="http://schemas.openxmlformats.org/officeDocument/2006/customXml" ds:itemID="{AEF5A183-8DB8-4E33-A3B8-B56576635C6B}">
  <ds:schemaRefs>
    <ds:schemaRef ds:uri="http://purl.org/dc/dcmitype/"/>
    <ds:schemaRef ds:uri="http://schemas.microsoft.com/office/2006/documentManagement/types"/>
    <ds:schemaRef ds:uri="94bacced-d3e9-4230-8110-5185e6b8723a"/>
    <ds:schemaRef ds:uri="89039979-132d-4e33-b8d6-8b0f084d9471"/>
    <ds:schemaRef ds:uri="http://schemas.microsoft.com/office/2006/metadata/properties"/>
    <ds:schemaRef ds:uri="0311a6d6-6c49-40aa-926b-e98182ea64d2"/>
    <ds:schemaRef ds:uri="http://schemas.openxmlformats.org/package/2006/metadata/core-properties"/>
    <ds:schemaRef ds:uri="http://purl.org/dc/terms/"/>
    <ds:schemaRef ds:uri="http://purl.org/dc/elements/1.1/"/>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B4F7C2D9-DCD9-4091-AC19-AF672454B1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bacced-d3e9-4230-8110-5185e6b8723a"/>
    <ds:schemaRef ds:uri="89039979-132d-4e33-b8d6-8b0f084d9471"/>
    <ds:schemaRef ds:uri="0311a6d6-6c49-40aa-926b-e98182ea64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1183</TotalTime>
  <Words>1364</Words>
  <Application>Microsoft Office PowerPoint</Application>
  <PresentationFormat>Widescreen</PresentationFormat>
  <Paragraphs>197</Paragraphs>
  <Slides>17</Slides>
  <Notes>11</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17</vt:i4>
      </vt:variant>
    </vt:vector>
  </HeadingPairs>
  <TitlesOfParts>
    <vt:vector size="29" baseType="lpstr">
      <vt:lpstr>等线</vt:lpstr>
      <vt:lpstr>微软雅黑</vt:lpstr>
      <vt:lpstr>Arial</vt:lpstr>
      <vt:lpstr>Calibri</vt:lpstr>
      <vt:lpstr>Calibri Light</vt:lpstr>
      <vt:lpstr>Freestyle Script</vt:lpstr>
      <vt:lpstr>Stylus BT</vt:lpstr>
      <vt:lpstr>Wingdings</vt:lpstr>
      <vt:lpstr>Office Theme</vt:lpstr>
      <vt:lpstr>1_Office Theme</vt:lpstr>
      <vt:lpstr>2_Office Theme</vt:lpstr>
      <vt:lpstr>Visio</vt:lpstr>
      <vt:lpstr>PowerPoint Presentation</vt:lpstr>
      <vt:lpstr>Research on Digital Intelligent Operation and Maintenance Technology for SMR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PARKER, Gregory</dc:creator>
  <cp:lastModifiedBy>CONSTANTIN, Alina</cp:lastModifiedBy>
  <cp:revision>122</cp:revision>
  <cp:lastPrinted>2024-10-04T15:28:51Z</cp:lastPrinted>
  <dcterms:created xsi:type="dcterms:W3CDTF">2019-10-29T08:33:20Z</dcterms:created>
  <dcterms:modified xsi:type="dcterms:W3CDTF">2024-10-07T09:05:26Z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0x010100DB1572403A950A449F03D309DCDCB39C</vt:lpwstr>
  </property>
  <property fmtid="{D5CDD505-2E9C-101B-9397-08002B2CF9AE}" pid="3" name="MediaServiceImageTags">
    <vt:lpwstr/>
  </property>
</Properties>
</file>