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4">
  <p:sldMasterIdLst>
    <p:sldMasterId id="2147483648" r:id="rId1"/>
  </p:sldMasterIdLst>
  <p:notesMasterIdLst>
    <p:notesMasterId r:id="rId29"/>
  </p:notesMasterIdLst>
  <p:sldIdLst>
    <p:sldId id="313" r:id="rId2"/>
    <p:sldId id="361" r:id="rId3"/>
    <p:sldId id="370" r:id="rId4"/>
    <p:sldId id="394" r:id="rId5"/>
    <p:sldId id="585" r:id="rId6"/>
    <p:sldId id="513" r:id="rId7"/>
    <p:sldId id="378" r:id="rId8"/>
    <p:sldId id="393" r:id="rId9"/>
    <p:sldId id="499" r:id="rId10"/>
    <p:sldId id="375" r:id="rId11"/>
    <p:sldId id="501" r:id="rId12"/>
    <p:sldId id="411" r:id="rId13"/>
    <p:sldId id="498" r:id="rId14"/>
    <p:sldId id="552" r:id="rId15"/>
    <p:sldId id="553" r:id="rId16"/>
    <p:sldId id="555" r:id="rId17"/>
    <p:sldId id="760" r:id="rId18"/>
    <p:sldId id="412" r:id="rId19"/>
    <p:sldId id="761" r:id="rId20"/>
    <p:sldId id="754" r:id="rId21"/>
    <p:sldId id="763" r:id="rId22"/>
    <p:sldId id="764" r:id="rId23"/>
    <p:sldId id="762" r:id="rId24"/>
    <p:sldId id="566" r:id="rId25"/>
    <p:sldId id="567" r:id="rId26"/>
    <p:sldId id="568" r:id="rId27"/>
    <p:sldId id="765" r:id="rId2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ADE"/>
    <a:srgbClr val="0000CC"/>
    <a:srgbClr val="0040C0"/>
    <a:srgbClr val="0052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52" autoAdjust="0"/>
    <p:restoredTop sz="92260" autoAdjust="0"/>
  </p:normalViewPr>
  <p:slideViewPr>
    <p:cSldViewPr snapToObjects="1">
      <p:cViewPr varScale="1">
        <p:scale>
          <a:sx n="76" d="100"/>
          <a:sy n="76" d="100"/>
        </p:scale>
        <p:origin x="1579"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G:\Night_CT_03_07_15\excel_files_CT\CT_exp_plot%20-organize.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G:\Night_CT_03_07_15\excel_files_CT\CT_exp_plot%20-organize.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G:\Night_CT_03_07_15\excel_files_CT\CT_exp_plot%20-organize.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G:\Night_CT_03_07_15\excel_files_CT\CT_exp_plot%20-organiz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400"/>
            </a:pPr>
            <a:r>
              <a:rPr lang="en-US" sz="1400"/>
              <a:t>Level z/D=0.8</a:t>
            </a:r>
          </a:p>
        </c:rich>
      </c:tx>
      <c:layout>
        <c:manualLayout>
          <c:xMode val="edge"/>
          <c:yMode val="edge"/>
          <c:x val="0.40169894956971203"/>
          <c:y val="9.2592592592592692E-3"/>
        </c:manualLayout>
      </c:layout>
      <c:overlay val="0"/>
    </c:title>
    <c:autoTitleDeleted val="0"/>
    <c:plotArea>
      <c:layout>
        <c:manualLayout>
          <c:layoutTarget val="inner"/>
          <c:xMode val="edge"/>
          <c:yMode val="edge"/>
          <c:x val="0.113216772382619"/>
          <c:y val="0.102305413253113"/>
          <c:w val="0.86208727034120702"/>
          <c:h val="0.73736913094196499"/>
        </c:manualLayout>
      </c:layout>
      <c:scatterChart>
        <c:scatterStyle val="lineMarker"/>
        <c:varyColors val="0"/>
        <c:ser>
          <c:idx val="1"/>
          <c:order val="0"/>
          <c:tx>
            <c:strRef>
              <c:f>'Comparison 6&amp;3 inch'!$C$1</c:f>
              <c:strCache>
                <c:ptCount val="1"/>
                <c:pt idx="0">
                  <c:v>Case A</c:v>
                </c:pt>
              </c:strCache>
            </c:strRef>
          </c:tx>
          <c:spPr>
            <a:ln>
              <a:noFill/>
            </a:ln>
          </c:spPr>
          <c:marker>
            <c:symbol val="square"/>
            <c:size val="4"/>
          </c:marker>
          <c:xVal>
            <c:numRef>
              <c:f>'Comparison 6&amp;3 inch'!$B$5:$B$44</c:f>
              <c:numCache>
                <c:formatCode>General</c:formatCode>
                <c:ptCount val="40"/>
                <c:pt idx="0">
                  <c:v>1.2500000000000001E-2</c:v>
                </c:pt>
                <c:pt idx="1">
                  <c:v>3.7499999999999999E-2</c:v>
                </c:pt>
                <c:pt idx="2">
                  <c:v>6.25E-2</c:v>
                </c:pt>
                <c:pt idx="3">
                  <c:v>8.7499999999999994E-2</c:v>
                </c:pt>
                <c:pt idx="4">
                  <c:v>0.1125</c:v>
                </c:pt>
                <c:pt idx="5">
                  <c:v>0.13750000000000001</c:v>
                </c:pt>
                <c:pt idx="6">
                  <c:v>0.16250000000000001</c:v>
                </c:pt>
                <c:pt idx="7">
                  <c:v>0.1875</c:v>
                </c:pt>
                <c:pt idx="8">
                  <c:v>0.21249999999999999</c:v>
                </c:pt>
                <c:pt idx="9">
                  <c:v>0.23749999999999999</c:v>
                </c:pt>
                <c:pt idx="10">
                  <c:v>0.26250000000000001</c:v>
                </c:pt>
                <c:pt idx="11">
                  <c:v>0.28749999999999998</c:v>
                </c:pt>
                <c:pt idx="12">
                  <c:v>0.3125</c:v>
                </c:pt>
                <c:pt idx="13">
                  <c:v>0.33750000000000002</c:v>
                </c:pt>
                <c:pt idx="14">
                  <c:v>0.36249999999999999</c:v>
                </c:pt>
                <c:pt idx="15">
                  <c:v>0.38750000000000001</c:v>
                </c:pt>
                <c:pt idx="16">
                  <c:v>0.41249999999999998</c:v>
                </c:pt>
                <c:pt idx="17">
                  <c:v>0.4375</c:v>
                </c:pt>
                <c:pt idx="18">
                  <c:v>0.46250000000000002</c:v>
                </c:pt>
                <c:pt idx="19">
                  <c:v>0.48749999999999999</c:v>
                </c:pt>
                <c:pt idx="20">
                  <c:v>0.51249999999999996</c:v>
                </c:pt>
                <c:pt idx="21">
                  <c:v>0.53749999999999998</c:v>
                </c:pt>
                <c:pt idx="22">
                  <c:v>0.5625</c:v>
                </c:pt>
                <c:pt idx="23">
                  <c:v>0.58750000000000002</c:v>
                </c:pt>
                <c:pt idx="24">
                  <c:v>0.61250000000000004</c:v>
                </c:pt>
                <c:pt idx="25">
                  <c:v>0.63749999999999996</c:v>
                </c:pt>
                <c:pt idx="26">
                  <c:v>0.66249999999999998</c:v>
                </c:pt>
                <c:pt idx="27">
                  <c:v>0.6875</c:v>
                </c:pt>
                <c:pt idx="28">
                  <c:v>0.71250000000000002</c:v>
                </c:pt>
                <c:pt idx="29">
                  <c:v>0.73750000000000004</c:v>
                </c:pt>
                <c:pt idx="30">
                  <c:v>0.76249999999999996</c:v>
                </c:pt>
                <c:pt idx="31">
                  <c:v>0.78749999999999998</c:v>
                </c:pt>
                <c:pt idx="32">
                  <c:v>0.8125</c:v>
                </c:pt>
                <c:pt idx="33">
                  <c:v>0.83750000000000002</c:v>
                </c:pt>
                <c:pt idx="34">
                  <c:v>0.86250000000000004</c:v>
                </c:pt>
                <c:pt idx="35">
                  <c:v>0.88749999999999996</c:v>
                </c:pt>
                <c:pt idx="36">
                  <c:v>0.91249999999999998</c:v>
                </c:pt>
                <c:pt idx="37">
                  <c:v>0.9375</c:v>
                </c:pt>
                <c:pt idx="38">
                  <c:v>0.96250000000000002</c:v>
                </c:pt>
                <c:pt idx="39">
                  <c:v>0.98750000000000004</c:v>
                </c:pt>
              </c:numCache>
            </c:numRef>
          </c:xVal>
          <c:yVal>
            <c:numRef>
              <c:f>'Comparison 6&amp;3 inch'!$G$5:$G$44</c:f>
              <c:numCache>
                <c:formatCode>General</c:formatCode>
                <c:ptCount val="40"/>
                <c:pt idx="0">
                  <c:v>0.91620000000000001</c:v>
                </c:pt>
                <c:pt idx="1">
                  <c:v>0.92861000000000005</c:v>
                </c:pt>
                <c:pt idx="2">
                  <c:v>0.91813999999999996</c:v>
                </c:pt>
                <c:pt idx="3">
                  <c:v>0.91190000000000004</c:v>
                </c:pt>
                <c:pt idx="4">
                  <c:v>0.90600000000000003</c:v>
                </c:pt>
                <c:pt idx="5">
                  <c:v>0.88744999999999996</c:v>
                </c:pt>
                <c:pt idx="6">
                  <c:v>0.86567000000000105</c:v>
                </c:pt>
                <c:pt idx="7">
                  <c:v>0.83545999999999998</c:v>
                </c:pt>
                <c:pt idx="8">
                  <c:v>0.80249999999999999</c:v>
                </c:pt>
                <c:pt idx="9">
                  <c:v>0.7641</c:v>
                </c:pt>
                <c:pt idx="10">
                  <c:v>0.71472999999999998</c:v>
                </c:pt>
                <c:pt idx="11">
                  <c:v>0.65580000000000105</c:v>
                </c:pt>
                <c:pt idx="12">
                  <c:v>0.60609999999999997</c:v>
                </c:pt>
                <c:pt idx="13">
                  <c:v>0.54688000000000003</c:v>
                </c:pt>
                <c:pt idx="14">
                  <c:v>0.49330000000000002</c:v>
                </c:pt>
                <c:pt idx="15">
                  <c:v>0.46028999999999998</c:v>
                </c:pt>
                <c:pt idx="16">
                  <c:v>0.43572</c:v>
                </c:pt>
                <c:pt idx="17">
                  <c:v>0.41899999999999998</c:v>
                </c:pt>
                <c:pt idx="18">
                  <c:v>0.40710000000000002</c:v>
                </c:pt>
                <c:pt idx="19">
                  <c:v>0.39806999999999998</c:v>
                </c:pt>
                <c:pt idx="20">
                  <c:v>0.39649000000000001</c:v>
                </c:pt>
                <c:pt idx="21">
                  <c:v>0.3952</c:v>
                </c:pt>
                <c:pt idx="22">
                  <c:v>0.39606000000000002</c:v>
                </c:pt>
                <c:pt idx="23">
                  <c:v>0.39850000000000002</c:v>
                </c:pt>
                <c:pt idx="24">
                  <c:v>0.39792</c:v>
                </c:pt>
                <c:pt idx="25">
                  <c:v>0.39539000000000002</c:v>
                </c:pt>
                <c:pt idx="26">
                  <c:v>0.39650000000000002</c:v>
                </c:pt>
                <c:pt idx="27">
                  <c:v>0.3952</c:v>
                </c:pt>
                <c:pt idx="28">
                  <c:v>0.39661999999999997</c:v>
                </c:pt>
                <c:pt idx="29">
                  <c:v>0.39609</c:v>
                </c:pt>
                <c:pt idx="30">
                  <c:v>0.39739999999999998</c:v>
                </c:pt>
                <c:pt idx="31">
                  <c:v>0.39507999999999999</c:v>
                </c:pt>
                <c:pt idx="32">
                  <c:v>0.39743000000000001</c:v>
                </c:pt>
                <c:pt idx="33">
                  <c:v>0.39612999999999998</c:v>
                </c:pt>
                <c:pt idx="34">
                  <c:v>0.39739999999999998</c:v>
                </c:pt>
                <c:pt idx="35">
                  <c:v>0.39324999999999999</c:v>
                </c:pt>
                <c:pt idx="36">
                  <c:v>0.39389999999999997</c:v>
                </c:pt>
                <c:pt idx="37">
                  <c:v>0.39318999999999998</c:v>
                </c:pt>
                <c:pt idx="38">
                  <c:v>0.39460000000000001</c:v>
                </c:pt>
                <c:pt idx="39">
                  <c:v>0.39781</c:v>
                </c:pt>
              </c:numCache>
            </c:numRef>
          </c:yVal>
          <c:smooth val="0"/>
          <c:extLst>
            <c:ext xmlns:c16="http://schemas.microsoft.com/office/drawing/2014/chart" uri="{C3380CC4-5D6E-409C-BE32-E72D297353CC}">
              <c16:uniqueId val="{00000000-A7E8-4204-A77A-9C115422A82E}"/>
            </c:ext>
          </c:extLst>
        </c:ser>
        <c:ser>
          <c:idx val="0"/>
          <c:order val="1"/>
          <c:tx>
            <c:strRef>
              <c:f>'Comparison 6&amp;3 inch'!$F$1</c:f>
              <c:strCache>
                <c:ptCount val="1"/>
                <c:pt idx="0">
                  <c:v>Similar Ɛg</c:v>
                </c:pt>
              </c:strCache>
            </c:strRef>
          </c:tx>
          <c:spPr>
            <a:ln>
              <a:noFill/>
            </a:ln>
          </c:spPr>
          <c:marker>
            <c:symbol val="star"/>
            <c:size val="5"/>
          </c:marker>
          <c:xVal>
            <c:numRef>
              <c:f>'Comparison 6&amp;3 inch'!$K$5:$K$24</c:f>
              <c:numCache>
                <c:formatCode>General</c:formatCode>
                <c:ptCount val="20"/>
                <c:pt idx="0">
                  <c:v>2.5000000000000001E-2</c:v>
                </c:pt>
                <c:pt idx="1">
                  <c:v>7.4999999999999997E-2</c:v>
                </c:pt>
                <c:pt idx="2">
                  <c:v>0.125</c:v>
                </c:pt>
                <c:pt idx="3">
                  <c:v>0.17499999999999999</c:v>
                </c:pt>
                <c:pt idx="4">
                  <c:v>0.22500000000000001</c:v>
                </c:pt>
                <c:pt idx="5">
                  <c:v>0.27500000000000002</c:v>
                </c:pt>
                <c:pt idx="6">
                  <c:v>0.32500000000000001</c:v>
                </c:pt>
                <c:pt idx="7">
                  <c:v>0.375</c:v>
                </c:pt>
                <c:pt idx="8">
                  <c:v>0.42499999999999999</c:v>
                </c:pt>
                <c:pt idx="9">
                  <c:v>0.47499999999999998</c:v>
                </c:pt>
                <c:pt idx="10">
                  <c:v>0.52500000000000002</c:v>
                </c:pt>
                <c:pt idx="11">
                  <c:v>0.57499999999999996</c:v>
                </c:pt>
                <c:pt idx="12">
                  <c:v>0.625</c:v>
                </c:pt>
                <c:pt idx="13">
                  <c:v>0.67500000000000104</c:v>
                </c:pt>
                <c:pt idx="14">
                  <c:v>0.72499999999999998</c:v>
                </c:pt>
                <c:pt idx="15">
                  <c:v>0.77500000000000002</c:v>
                </c:pt>
                <c:pt idx="16">
                  <c:v>0.82499999999999996</c:v>
                </c:pt>
                <c:pt idx="17">
                  <c:v>0.875</c:v>
                </c:pt>
                <c:pt idx="18">
                  <c:v>0.92500000000000004</c:v>
                </c:pt>
                <c:pt idx="19">
                  <c:v>0.97499999999999998</c:v>
                </c:pt>
              </c:numCache>
            </c:numRef>
          </c:xVal>
          <c:yVal>
            <c:numRef>
              <c:f>'Comparison 6&amp;3 inch'!$AJ$5:$AJ$24</c:f>
              <c:numCache>
                <c:formatCode>General</c:formatCode>
                <c:ptCount val="20"/>
                <c:pt idx="0">
                  <c:v>0.91715000000000002</c:v>
                </c:pt>
                <c:pt idx="1">
                  <c:v>0.92530000000000001</c:v>
                </c:pt>
                <c:pt idx="2">
                  <c:v>0.90720000000000001</c:v>
                </c:pt>
                <c:pt idx="3">
                  <c:v>0.85289999999999999</c:v>
                </c:pt>
                <c:pt idx="4">
                  <c:v>0.76987700000000003</c:v>
                </c:pt>
                <c:pt idx="5">
                  <c:v>0.67827999999999999</c:v>
                </c:pt>
                <c:pt idx="6">
                  <c:v>0.56335999999999997</c:v>
                </c:pt>
                <c:pt idx="7">
                  <c:v>0.47654999999999997</c:v>
                </c:pt>
                <c:pt idx="8">
                  <c:v>0.42599999999999999</c:v>
                </c:pt>
                <c:pt idx="9">
                  <c:v>0.40799999999999997</c:v>
                </c:pt>
                <c:pt idx="10">
                  <c:v>0.39600000000000002</c:v>
                </c:pt>
                <c:pt idx="11">
                  <c:v>0.39828999999999998</c:v>
                </c:pt>
                <c:pt idx="12">
                  <c:v>0.39631</c:v>
                </c:pt>
                <c:pt idx="13">
                  <c:v>0.39438000000000001</c:v>
                </c:pt>
                <c:pt idx="14">
                  <c:v>0.39539999999999997</c:v>
                </c:pt>
                <c:pt idx="15">
                  <c:v>0.39419999999999999</c:v>
                </c:pt>
                <c:pt idx="16">
                  <c:v>0.3982</c:v>
                </c:pt>
                <c:pt idx="17">
                  <c:v>0.39484999999999998</c:v>
                </c:pt>
                <c:pt idx="18">
                  <c:v>0.39334000000000002</c:v>
                </c:pt>
                <c:pt idx="19">
                  <c:v>0.39460000000000001</c:v>
                </c:pt>
              </c:numCache>
            </c:numRef>
          </c:yVal>
          <c:smooth val="0"/>
          <c:extLst>
            <c:ext xmlns:c16="http://schemas.microsoft.com/office/drawing/2014/chart" uri="{C3380CC4-5D6E-409C-BE32-E72D297353CC}">
              <c16:uniqueId val="{00000001-A7E8-4204-A77A-9C115422A82E}"/>
            </c:ext>
          </c:extLst>
        </c:ser>
        <c:dLbls>
          <c:showLegendKey val="0"/>
          <c:showVal val="0"/>
          <c:showCatName val="0"/>
          <c:showSerName val="0"/>
          <c:showPercent val="0"/>
          <c:showBubbleSize val="0"/>
        </c:dLbls>
        <c:axId val="161802984"/>
        <c:axId val="319582208"/>
      </c:scatterChart>
      <c:valAx>
        <c:axId val="161802984"/>
        <c:scaling>
          <c:orientation val="minMax"/>
          <c:max val="1"/>
        </c:scaling>
        <c:delete val="0"/>
        <c:axPos val="b"/>
        <c:title>
          <c:tx>
            <c:rich>
              <a:bodyPr rot="0" vert="horz"/>
              <a:lstStyle/>
              <a:p>
                <a:pPr>
                  <a:defRPr/>
                </a:pPr>
                <a:r>
                  <a:rPr lang="en-US"/>
                  <a:t>Dimensionless radius (r/R)</a:t>
                </a:r>
              </a:p>
            </c:rich>
          </c:tx>
          <c:overlay val="0"/>
        </c:title>
        <c:numFmt formatCode="General" sourceLinked="1"/>
        <c:majorTickMark val="out"/>
        <c:minorTickMark val="none"/>
        <c:tickLblPos val="nextTo"/>
        <c:txPr>
          <a:bodyPr rot="0"/>
          <a:lstStyle/>
          <a:p>
            <a:pPr>
              <a:defRPr/>
            </a:pPr>
            <a:endParaRPr lang="en-US"/>
          </a:p>
        </c:txPr>
        <c:crossAx val="319582208"/>
        <c:crosses val="autoZero"/>
        <c:crossBetween val="midCat"/>
      </c:valAx>
      <c:valAx>
        <c:axId val="319582208"/>
        <c:scaling>
          <c:orientation val="minMax"/>
          <c:max val="1"/>
          <c:min val="0.3"/>
        </c:scaling>
        <c:delete val="0"/>
        <c:axPos val="l"/>
        <c:title>
          <c:tx>
            <c:rich>
              <a:bodyPr rot="-5400000" vert="horz"/>
              <a:lstStyle/>
              <a:p>
                <a:pPr>
                  <a:defRPr/>
                </a:pPr>
                <a:r>
                  <a:rPr lang="en-US"/>
                  <a:t>gas_holdup</a:t>
                </a:r>
              </a:p>
            </c:rich>
          </c:tx>
          <c:layout>
            <c:manualLayout>
              <c:xMode val="edge"/>
              <c:yMode val="edge"/>
              <c:x val="1.1466308646903E-4"/>
              <c:y val="0.30966218915073801"/>
            </c:manualLayout>
          </c:layout>
          <c:overlay val="0"/>
        </c:title>
        <c:numFmt formatCode="General" sourceLinked="1"/>
        <c:majorTickMark val="out"/>
        <c:minorTickMark val="none"/>
        <c:tickLblPos val="nextTo"/>
        <c:txPr>
          <a:bodyPr rot="-60000000" vert="horz"/>
          <a:lstStyle/>
          <a:p>
            <a:pPr>
              <a:defRPr/>
            </a:pPr>
            <a:endParaRPr lang="en-US"/>
          </a:p>
        </c:txPr>
        <c:crossAx val="161802984"/>
        <c:crosses val="autoZero"/>
        <c:crossBetween val="midCat"/>
      </c:valAx>
      <c:spPr>
        <a:ln>
          <a:solidFill>
            <a:schemeClr val="lt1">
              <a:lumMod val="50000"/>
            </a:schemeClr>
          </a:solidFill>
        </a:ln>
      </c:spPr>
    </c:plotArea>
    <c:legend>
      <c:legendPos val="r"/>
      <c:layout>
        <c:manualLayout>
          <c:xMode val="edge"/>
          <c:yMode val="edge"/>
          <c:x val="0.78715223097112796"/>
          <c:y val="0.22288495188101501"/>
          <c:w val="0.174482454755892"/>
          <c:h val="0.20610827976064899"/>
        </c:manualLayout>
      </c:layout>
      <c:overlay val="0"/>
      <c:txPr>
        <a:bodyPr rot="0" vert="horz"/>
        <a:lstStyle/>
        <a:p>
          <a:pPr>
            <a:defRPr/>
          </a:pPr>
          <a:endParaRPr lang="en-US"/>
        </a:p>
      </c:txPr>
    </c:legend>
    <c:plotVisOnly val="1"/>
    <c:dispBlanksAs val="gap"/>
    <c:showDLblsOverMax val="0"/>
  </c:chart>
  <c:spPr>
    <a:solidFill>
      <a:schemeClr val="lt1"/>
    </a:solidFill>
    <a:ln w="1270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400"/>
            </a:pPr>
            <a:r>
              <a:rPr lang="en-US" sz="1400"/>
              <a:t>Level z/D=1.1</a:t>
            </a:r>
          </a:p>
        </c:rich>
      </c:tx>
      <c:layout>
        <c:manualLayout>
          <c:xMode val="edge"/>
          <c:yMode val="edge"/>
          <c:x val="0.40169894956971203"/>
          <c:y val="9.2592592592592692E-3"/>
        </c:manualLayout>
      </c:layout>
      <c:overlay val="0"/>
    </c:title>
    <c:autoTitleDeleted val="0"/>
    <c:plotArea>
      <c:layout>
        <c:manualLayout>
          <c:layoutTarget val="inner"/>
          <c:xMode val="edge"/>
          <c:yMode val="edge"/>
          <c:x val="0.11115780468785701"/>
          <c:y val="0.102305336832896"/>
          <c:w val="0.86084481853260397"/>
          <c:h val="0.73736913094196499"/>
        </c:manualLayout>
      </c:layout>
      <c:scatterChart>
        <c:scatterStyle val="lineMarker"/>
        <c:varyColors val="0"/>
        <c:ser>
          <c:idx val="1"/>
          <c:order val="0"/>
          <c:tx>
            <c:strRef>
              <c:f>'Comparison 6&amp;3 inch'!$C$1</c:f>
              <c:strCache>
                <c:ptCount val="1"/>
                <c:pt idx="0">
                  <c:v>Case A</c:v>
                </c:pt>
              </c:strCache>
            </c:strRef>
          </c:tx>
          <c:spPr>
            <a:ln>
              <a:noFill/>
            </a:ln>
          </c:spPr>
          <c:marker>
            <c:symbol val="square"/>
            <c:size val="4"/>
          </c:marker>
          <c:xVal>
            <c:numRef>
              <c:f>'Comparison 6&amp;3 inch'!$B$5:$B$44</c:f>
              <c:numCache>
                <c:formatCode>General</c:formatCode>
                <c:ptCount val="40"/>
                <c:pt idx="0">
                  <c:v>1.2500000000000001E-2</c:v>
                </c:pt>
                <c:pt idx="1">
                  <c:v>3.7499999999999999E-2</c:v>
                </c:pt>
                <c:pt idx="2">
                  <c:v>6.25E-2</c:v>
                </c:pt>
                <c:pt idx="3">
                  <c:v>8.7499999999999994E-2</c:v>
                </c:pt>
                <c:pt idx="4">
                  <c:v>0.1125</c:v>
                </c:pt>
                <c:pt idx="5">
                  <c:v>0.13750000000000001</c:v>
                </c:pt>
                <c:pt idx="6">
                  <c:v>0.16250000000000001</c:v>
                </c:pt>
                <c:pt idx="7">
                  <c:v>0.1875</c:v>
                </c:pt>
                <c:pt idx="8">
                  <c:v>0.21249999999999999</c:v>
                </c:pt>
                <c:pt idx="9">
                  <c:v>0.23749999999999999</c:v>
                </c:pt>
                <c:pt idx="10">
                  <c:v>0.26250000000000001</c:v>
                </c:pt>
                <c:pt idx="11">
                  <c:v>0.28749999999999998</c:v>
                </c:pt>
                <c:pt idx="12">
                  <c:v>0.3125</c:v>
                </c:pt>
                <c:pt idx="13">
                  <c:v>0.33750000000000002</c:v>
                </c:pt>
                <c:pt idx="14">
                  <c:v>0.36249999999999999</c:v>
                </c:pt>
                <c:pt idx="15">
                  <c:v>0.38750000000000001</c:v>
                </c:pt>
                <c:pt idx="16">
                  <c:v>0.41249999999999998</c:v>
                </c:pt>
                <c:pt idx="17">
                  <c:v>0.4375</c:v>
                </c:pt>
                <c:pt idx="18">
                  <c:v>0.46250000000000002</c:v>
                </c:pt>
                <c:pt idx="19">
                  <c:v>0.48749999999999999</c:v>
                </c:pt>
                <c:pt idx="20">
                  <c:v>0.51249999999999996</c:v>
                </c:pt>
                <c:pt idx="21">
                  <c:v>0.53749999999999998</c:v>
                </c:pt>
                <c:pt idx="22">
                  <c:v>0.5625</c:v>
                </c:pt>
                <c:pt idx="23">
                  <c:v>0.58750000000000002</c:v>
                </c:pt>
                <c:pt idx="24">
                  <c:v>0.61250000000000004</c:v>
                </c:pt>
                <c:pt idx="25">
                  <c:v>0.63749999999999996</c:v>
                </c:pt>
                <c:pt idx="26">
                  <c:v>0.66249999999999998</c:v>
                </c:pt>
                <c:pt idx="27">
                  <c:v>0.6875</c:v>
                </c:pt>
                <c:pt idx="28">
                  <c:v>0.71250000000000002</c:v>
                </c:pt>
                <c:pt idx="29">
                  <c:v>0.73750000000000004</c:v>
                </c:pt>
                <c:pt idx="30">
                  <c:v>0.76249999999999996</c:v>
                </c:pt>
                <c:pt idx="31">
                  <c:v>0.78749999999999998</c:v>
                </c:pt>
                <c:pt idx="32">
                  <c:v>0.8125</c:v>
                </c:pt>
                <c:pt idx="33">
                  <c:v>0.83750000000000002</c:v>
                </c:pt>
                <c:pt idx="34">
                  <c:v>0.86250000000000004</c:v>
                </c:pt>
                <c:pt idx="35">
                  <c:v>0.88749999999999996</c:v>
                </c:pt>
                <c:pt idx="36">
                  <c:v>0.91249999999999998</c:v>
                </c:pt>
                <c:pt idx="37">
                  <c:v>0.9375</c:v>
                </c:pt>
                <c:pt idx="38">
                  <c:v>0.96250000000000002</c:v>
                </c:pt>
                <c:pt idx="39">
                  <c:v>0.98750000000000004</c:v>
                </c:pt>
              </c:numCache>
            </c:numRef>
          </c:xVal>
          <c:yVal>
            <c:numRef>
              <c:f>'Comparison 6&amp;3 inch'!$H$5:$H$44</c:f>
              <c:numCache>
                <c:formatCode>General</c:formatCode>
                <c:ptCount val="40"/>
                <c:pt idx="0">
                  <c:v>0.84619999999999995</c:v>
                </c:pt>
                <c:pt idx="1">
                  <c:v>0.85860999999999998</c:v>
                </c:pt>
                <c:pt idx="2">
                  <c:v>0.84814000000000001</c:v>
                </c:pt>
                <c:pt idx="3">
                  <c:v>0.84189999999999998</c:v>
                </c:pt>
                <c:pt idx="4">
                  <c:v>0.82906000000000002</c:v>
                </c:pt>
                <c:pt idx="5">
                  <c:v>0.80745</c:v>
                </c:pt>
                <c:pt idx="6">
                  <c:v>0.78566999999999998</c:v>
                </c:pt>
                <c:pt idx="7">
                  <c:v>0.75546000000000002</c:v>
                </c:pt>
                <c:pt idx="8">
                  <c:v>0.71425000000000005</c:v>
                </c:pt>
                <c:pt idx="9">
                  <c:v>0.64541000000000004</c:v>
                </c:pt>
                <c:pt idx="10">
                  <c:v>0.57472999999999996</c:v>
                </c:pt>
                <c:pt idx="11">
                  <c:v>0.52858000000000005</c:v>
                </c:pt>
                <c:pt idx="12">
                  <c:v>0.48609999999999998</c:v>
                </c:pt>
                <c:pt idx="13">
                  <c:v>0.45688000000000001</c:v>
                </c:pt>
                <c:pt idx="14">
                  <c:v>0.43482999999999999</c:v>
                </c:pt>
                <c:pt idx="15">
                  <c:v>0.41478999999999999</c:v>
                </c:pt>
                <c:pt idx="16">
                  <c:v>0.41021999999999997</c:v>
                </c:pt>
                <c:pt idx="17">
                  <c:v>0.40368999999999999</c:v>
                </c:pt>
                <c:pt idx="18">
                  <c:v>0.40021000000000001</c:v>
                </c:pt>
                <c:pt idx="19">
                  <c:v>0.39856999999999998</c:v>
                </c:pt>
                <c:pt idx="20">
                  <c:v>0.39989999999999998</c:v>
                </c:pt>
                <c:pt idx="21">
                  <c:v>0.39501999999999998</c:v>
                </c:pt>
                <c:pt idx="22">
                  <c:v>0.39656000000000002</c:v>
                </c:pt>
                <c:pt idx="23">
                  <c:v>0.39634999999999998</c:v>
                </c:pt>
                <c:pt idx="24">
                  <c:v>0.39641999999999999</c:v>
                </c:pt>
                <c:pt idx="25">
                  <c:v>0.39889000000000002</c:v>
                </c:pt>
                <c:pt idx="26">
                  <c:v>0.39900000000000002</c:v>
                </c:pt>
                <c:pt idx="27">
                  <c:v>0.39701999999999998</c:v>
                </c:pt>
                <c:pt idx="28">
                  <c:v>0.39911999999999997</c:v>
                </c:pt>
                <c:pt idx="29">
                  <c:v>0.39759</c:v>
                </c:pt>
                <c:pt idx="30">
                  <c:v>0.39844000000000002</c:v>
                </c:pt>
                <c:pt idx="31">
                  <c:v>0.39957999999999999</c:v>
                </c:pt>
                <c:pt idx="32">
                  <c:v>0.39693000000000001</c:v>
                </c:pt>
                <c:pt idx="33">
                  <c:v>0.39562999999999998</c:v>
                </c:pt>
                <c:pt idx="34">
                  <c:v>0.39723999999999998</c:v>
                </c:pt>
                <c:pt idx="35">
                  <c:v>0.39874999999999999</c:v>
                </c:pt>
                <c:pt idx="36">
                  <c:v>0.39789000000000002</c:v>
                </c:pt>
                <c:pt idx="37">
                  <c:v>0.39868999999999999</c:v>
                </c:pt>
                <c:pt idx="38">
                  <c:v>0.39810000000000001</c:v>
                </c:pt>
                <c:pt idx="39">
                  <c:v>0.39831</c:v>
                </c:pt>
              </c:numCache>
            </c:numRef>
          </c:yVal>
          <c:smooth val="0"/>
          <c:extLst>
            <c:ext xmlns:c16="http://schemas.microsoft.com/office/drawing/2014/chart" uri="{C3380CC4-5D6E-409C-BE32-E72D297353CC}">
              <c16:uniqueId val="{00000000-4BE4-495D-9A12-482BC608B7DF}"/>
            </c:ext>
          </c:extLst>
        </c:ser>
        <c:ser>
          <c:idx val="0"/>
          <c:order val="1"/>
          <c:tx>
            <c:strRef>
              <c:f>'Comparison 6&amp;3 inch'!$F$1</c:f>
              <c:strCache>
                <c:ptCount val="1"/>
                <c:pt idx="0">
                  <c:v>Similar Ɛg</c:v>
                </c:pt>
              </c:strCache>
            </c:strRef>
          </c:tx>
          <c:spPr>
            <a:ln>
              <a:noFill/>
            </a:ln>
          </c:spPr>
          <c:marker>
            <c:symbol val="star"/>
            <c:size val="5"/>
          </c:marker>
          <c:xVal>
            <c:numRef>
              <c:f>'Comparison 6&amp;3 inch'!$K$5:$K$24</c:f>
              <c:numCache>
                <c:formatCode>General</c:formatCode>
                <c:ptCount val="20"/>
                <c:pt idx="0">
                  <c:v>2.5000000000000001E-2</c:v>
                </c:pt>
                <c:pt idx="1">
                  <c:v>7.4999999999999997E-2</c:v>
                </c:pt>
                <c:pt idx="2">
                  <c:v>0.125</c:v>
                </c:pt>
                <c:pt idx="3">
                  <c:v>0.17499999999999999</c:v>
                </c:pt>
                <c:pt idx="4">
                  <c:v>0.22500000000000001</c:v>
                </c:pt>
                <c:pt idx="5">
                  <c:v>0.27500000000000002</c:v>
                </c:pt>
                <c:pt idx="6">
                  <c:v>0.32500000000000001</c:v>
                </c:pt>
                <c:pt idx="7">
                  <c:v>0.375</c:v>
                </c:pt>
                <c:pt idx="8">
                  <c:v>0.42499999999999999</c:v>
                </c:pt>
                <c:pt idx="9">
                  <c:v>0.47499999999999998</c:v>
                </c:pt>
                <c:pt idx="10">
                  <c:v>0.52500000000000002</c:v>
                </c:pt>
                <c:pt idx="11">
                  <c:v>0.57499999999999996</c:v>
                </c:pt>
                <c:pt idx="12">
                  <c:v>0.625</c:v>
                </c:pt>
                <c:pt idx="13">
                  <c:v>0.67500000000000104</c:v>
                </c:pt>
                <c:pt idx="14">
                  <c:v>0.72499999999999998</c:v>
                </c:pt>
                <c:pt idx="15">
                  <c:v>0.77500000000000002</c:v>
                </c:pt>
                <c:pt idx="16">
                  <c:v>0.82499999999999996</c:v>
                </c:pt>
                <c:pt idx="17">
                  <c:v>0.875</c:v>
                </c:pt>
                <c:pt idx="18">
                  <c:v>0.92500000000000004</c:v>
                </c:pt>
                <c:pt idx="19">
                  <c:v>0.97499999999999998</c:v>
                </c:pt>
              </c:numCache>
            </c:numRef>
          </c:xVal>
          <c:yVal>
            <c:numRef>
              <c:f>'Comparison 6&amp;3 inch'!$AK$5:$AK$24</c:f>
              <c:numCache>
                <c:formatCode>General</c:formatCode>
                <c:ptCount val="20"/>
                <c:pt idx="0">
                  <c:v>0.84960000000000002</c:v>
                </c:pt>
                <c:pt idx="1">
                  <c:v>0.84611000000000003</c:v>
                </c:pt>
                <c:pt idx="2">
                  <c:v>0.81240000000000001</c:v>
                </c:pt>
                <c:pt idx="3">
                  <c:v>0.77046999999999999</c:v>
                </c:pt>
                <c:pt idx="4">
                  <c:v>0.66944000000000004</c:v>
                </c:pt>
                <c:pt idx="5">
                  <c:v>0.57243999999999995</c:v>
                </c:pt>
                <c:pt idx="6">
                  <c:v>0.47765000000000002</c:v>
                </c:pt>
                <c:pt idx="7">
                  <c:v>0.42964999999999998</c:v>
                </c:pt>
                <c:pt idx="8">
                  <c:v>0.40670000000000001</c:v>
                </c:pt>
                <c:pt idx="9">
                  <c:v>0.40300000000000002</c:v>
                </c:pt>
                <c:pt idx="10">
                  <c:v>0.39861000000000002</c:v>
                </c:pt>
                <c:pt idx="11">
                  <c:v>0.39595999999999998</c:v>
                </c:pt>
                <c:pt idx="12">
                  <c:v>0.40072000000000002</c:v>
                </c:pt>
                <c:pt idx="13">
                  <c:v>0.39406000000000002</c:v>
                </c:pt>
                <c:pt idx="14">
                  <c:v>0.39862999999999998</c:v>
                </c:pt>
                <c:pt idx="15">
                  <c:v>0.39533000000000001</c:v>
                </c:pt>
                <c:pt idx="16">
                  <c:v>0.39412000000000003</c:v>
                </c:pt>
                <c:pt idx="17">
                  <c:v>0.39515</c:v>
                </c:pt>
                <c:pt idx="18">
                  <c:v>0.39526</c:v>
                </c:pt>
                <c:pt idx="19">
                  <c:v>0.39600000000000002</c:v>
                </c:pt>
              </c:numCache>
            </c:numRef>
          </c:yVal>
          <c:smooth val="0"/>
          <c:extLst>
            <c:ext xmlns:c16="http://schemas.microsoft.com/office/drawing/2014/chart" uri="{C3380CC4-5D6E-409C-BE32-E72D297353CC}">
              <c16:uniqueId val="{00000001-4BE4-495D-9A12-482BC608B7DF}"/>
            </c:ext>
          </c:extLst>
        </c:ser>
        <c:dLbls>
          <c:showLegendKey val="0"/>
          <c:showVal val="0"/>
          <c:showCatName val="0"/>
          <c:showSerName val="0"/>
          <c:showPercent val="0"/>
          <c:showBubbleSize val="0"/>
        </c:dLbls>
        <c:axId val="319582992"/>
        <c:axId val="319586912"/>
      </c:scatterChart>
      <c:valAx>
        <c:axId val="319582992"/>
        <c:scaling>
          <c:orientation val="minMax"/>
          <c:max val="1"/>
        </c:scaling>
        <c:delete val="0"/>
        <c:axPos val="b"/>
        <c:title>
          <c:tx>
            <c:rich>
              <a:bodyPr rot="0" vert="horz"/>
              <a:lstStyle/>
              <a:p>
                <a:pPr>
                  <a:defRPr/>
                </a:pPr>
                <a:r>
                  <a:rPr lang="en-US"/>
                  <a:t>Dimensionless radius (r/R)</a:t>
                </a:r>
              </a:p>
            </c:rich>
          </c:tx>
          <c:overlay val="0"/>
        </c:title>
        <c:numFmt formatCode="General" sourceLinked="1"/>
        <c:majorTickMark val="out"/>
        <c:minorTickMark val="none"/>
        <c:tickLblPos val="nextTo"/>
        <c:txPr>
          <a:bodyPr rot="0"/>
          <a:lstStyle/>
          <a:p>
            <a:pPr>
              <a:defRPr/>
            </a:pPr>
            <a:endParaRPr lang="en-US"/>
          </a:p>
        </c:txPr>
        <c:crossAx val="319586912"/>
        <c:crosses val="autoZero"/>
        <c:crossBetween val="midCat"/>
      </c:valAx>
      <c:valAx>
        <c:axId val="319586912"/>
        <c:scaling>
          <c:orientation val="minMax"/>
          <c:max val="1"/>
          <c:min val="0.3"/>
        </c:scaling>
        <c:delete val="0"/>
        <c:axPos val="l"/>
        <c:title>
          <c:tx>
            <c:rich>
              <a:bodyPr rot="-5400000" vert="horz"/>
              <a:lstStyle/>
              <a:p>
                <a:pPr>
                  <a:defRPr/>
                </a:pPr>
                <a:r>
                  <a:rPr lang="en-US"/>
                  <a:t>gas_holdup</a:t>
                </a:r>
              </a:p>
            </c:rich>
          </c:tx>
          <c:layout>
            <c:manualLayout>
              <c:xMode val="edge"/>
              <c:yMode val="edge"/>
              <c:x val="1.1466308646903E-4"/>
              <c:y val="0.30966218915073801"/>
            </c:manualLayout>
          </c:layout>
          <c:overlay val="0"/>
        </c:title>
        <c:numFmt formatCode="General" sourceLinked="1"/>
        <c:majorTickMark val="out"/>
        <c:minorTickMark val="none"/>
        <c:tickLblPos val="nextTo"/>
        <c:txPr>
          <a:bodyPr rot="-60000000" vert="horz"/>
          <a:lstStyle/>
          <a:p>
            <a:pPr>
              <a:defRPr/>
            </a:pPr>
            <a:endParaRPr lang="en-US"/>
          </a:p>
        </c:txPr>
        <c:crossAx val="319582992"/>
        <c:crosses val="autoZero"/>
        <c:crossBetween val="midCat"/>
      </c:valAx>
      <c:spPr>
        <a:ln>
          <a:solidFill>
            <a:schemeClr val="lt1">
              <a:lumMod val="50000"/>
            </a:schemeClr>
          </a:solidFill>
        </a:ln>
      </c:spPr>
    </c:plotArea>
    <c:legend>
      <c:legendPos val="r"/>
      <c:layout>
        <c:manualLayout>
          <c:xMode val="edge"/>
          <c:yMode val="edge"/>
          <c:x val="0.78715223097112796"/>
          <c:y val="0.22288495188101501"/>
          <c:w val="0.174482454755892"/>
          <c:h val="0.20610827976064899"/>
        </c:manualLayout>
      </c:layout>
      <c:overlay val="0"/>
      <c:txPr>
        <a:bodyPr rot="0" vert="horz"/>
        <a:lstStyle/>
        <a:p>
          <a:pPr>
            <a:defRPr/>
          </a:pPr>
          <a:endParaRPr lang="en-US"/>
        </a:p>
      </c:txPr>
    </c:legend>
    <c:plotVisOnly val="1"/>
    <c:dispBlanksAs val="gap"/>
    <c:showDLblsOverMax val="0"/>
  </c:chart>
  <c:spPr>
    <a:solidFill>
      <a:schemeClr val="lt1"/>
    </a:solidFill>
    <a:ln w="1270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400"/>
            </a:pPr>
            <a:r>
              <a:rPr lang="en-US" sz="1400"/>
              <a:t>Level z/D=1.8</a:t>
            </a:r>
          </a:p>
        </c:rich>
      </c:tx>
      <c:layout>
        <c:manualLayout>
          <c:xMode val="edge"/>
          <c:yMode val="edge"/>
          <c:x val="0.40169894956971203"/>
          <c:y val="9.2592592592592692E-3"/>
        </c:manualLayout>
      </c:layout>
      <c:overlay val="0"/>
    </c:title>
    <c:autoTitleDeleted val="0"/>
    <c:plotArea>
      <c:layout>
        <c:manualLayout>
          <c:layoutTarget val="inner"/>
          <c:xMode val="edge"/>
          <c:yMode val="edge"/>
          <c:x val="0.10266371408677399"/>
          <c:y val="0.102305336832896"/>
          <c:w val="0.87259077470978397"/>
          <c:h val="0.73736913094196499"/>
        </c:manualLayout>
      </c:layout>
      <c:scatterChart>
        <c:scatterStyle val="lineMarker"/>
        <c:varyColors val="0"/>
        <c:ser>
          <c:idx val="1"/>
          <c:order val="0"/>
          <c:tx>
            <c:strRef>
              <c:f>'Comparison 6&amp;3 inch'!$C$1</c:f>
              <c:strCache>
                <c:ptCount val="1"/>
                <c:pt idx="0">
                  <c:v>Case A</c:v>
                </c:pt>
              </c:strCache>
            </c:strRef>
          </c:tx>
          <c:spPr>
            <a:ln>
              <a:noFill/>
            </a:ln>
          </c:spPr>
          <c:marker>
            <c:symbol val="square"/>
            <c:size val="4"/>
          </c:marker>
          <c:xVal>
            <c:numRef>
              <c:f>'Comparison 6&amp;3 inch'!$B$5:$B$44</c:f>
              <c:numCache>
                <c:formatCode>General</c:formatCode>
                <c:ptCount val="40"/>
                <c:pt idx="0">
                  <c:v>1.2500000000000001E-2</c:v>
                </c:pt>
                <c:pt idx="1">
                  <c:v>3.7499999999999999E-2</c:v>
                </c:pt>
                <c:pt idx="2">
                  <c:v>6.25E-2</c:v>
                </c:pt>
                <c:pt idx="3">
                  <c:v>8.7499999999999994E-2</c:v>
                </c:pt>
                <c:pt idx="4">
                  <c:v>0.1125</c:v>
                </c:pt>
                <c:pt idx="5">
                  <c:v>0.13750000000000001</c:v>
                </c:pt>
                <c:pt idx="6">
                  <c:v>0.16250000000000001</c:v>
                </c:pt>
                <c:pt idx="7">
                  <c:v>0.1875</c:v>
                </c:pt>
                <c:pt idx="8">
                  <c:v>0.21249999999999999</c:v>
                </c:pt>
                <c:pt idx="9">
                  <c:v>0.23749999999999999</c:v>
                </c:pt>
                <c:pt idx="10">
                  <c:v>0.26250000000000001</c:v>
                </c:pt>
                <c:pt idx="11">
                  <c:v>0.28749999999999998</c:v>
                </c:pt>
                <c:pt idx="12">
                  <c:v>0.3125</c:v>
                </c:pt>
                <c:pt idx="13">
                  <c:v>0.33750000000000002</c:v>
                </c:pt>
                <c:pt idx="14">
                  <c:v>0.36249999999999999</c:v>
                </c:pt>
                <c:pt idx="15">
                  <c:v>0.38750000000000001</c:v>
                </c:pt>
                <c:pt idx="16">
                  <c:v>0.41249999999999998</c:v>
                </c:pt>
                <c:pt idx="17">
                  <c:v>0.4375</c:v>
                </c:pt>
                <c:pt idx="18">
                  <c:v>0.46250000000000002</c:v>
                </c:pt>
                <c:pt idx="19">
                  <c:v>0.48749999999999999</c:v>
                </c:pt>
                <c:pt idx="20">
                  <c:v>0.51249999999999996</c:v>
                </c:pt>
                <c:pt idx="21">
                  <c:v>0.53749999999999998</c:v>
                </c:pt>
                <c:pt idx="22">
                  <c:v>0.5625</c:v>
                </c:pt>
                <c:pt idx="23">
                  <c:v>0.58750000000000002</c:v>
                </c:pt>
                <c:pt idx="24">
                  <c:v>0.61250000000000004</c:v>
                </c:pt>
                <c:pt idx="25">
                  <c:v>0.63749999999999996</c:v>
                </c:pt>
                <c:pt idx="26">
                  <c:v>0.66249999999999998</c:v>
                </c:pt>
                <c:pt idx="27">
                  <c:v>0.6875</c:v>
                </c:pt>
                <c:pt idx="28">
                  <c:v>0.71250000000000002</c:v>
                </c:pt>
                <c:pt idx="29">
                  <c:v>0.73750000000000004</c:v>
                </c:pt>
                <c:pt idx="30">
                  <c:v>0.76249999999999996</c:v>
                </c:pt>
                <c:pt idx="31">
                  <c:v>0.78749999999999998</c:v>
                </c:pt>
                <c:pt idx="32">
                  <c:v>0.8125</c:v>
                </c:pt>
                <c:pt idx="33">
                  <c:v>0.83750000000000002</c:v>
                </c:pt>
                <c:pt idx="34">
                  <c:v>0.86250000000000004</c:v>
                </c:pt>
                <c:pt idx="35">
                  <c:v>0.88749999999999996</c:v>
                </c:pt>
                <c:pt idx="36">
                  <c:v>0.91249999999999998</c:v>
                </c:pt>
                <c:pt idx="37">
                  <c:v>0.9375</c:v>
                </c:pt>
                <c:pt idx="38">
                  <c:v>0.96250000000000002</c:v>
                </c:pt>
                <c:pt idx="39">
                  <c:v>0.98750000000000004</c:v>
                </c:pt>
              </c:numCache>
            </c:numRef>
          </c:xVal>
          <c:yVal>
            <c:numRef>
              <c:f>'Comparison 6&amp;3 inch'!$I$5:$I$44</c:f>
              <c:numCache>
                <c:formatCode>General</c:formatCode>
                <c:ptCount val="40"/>
                <c:pt idx="0">
                  <c:v>0.75370000000000004</c:v>
                </c:pt>
                <c:pt idx="1">
                  <c:v>0.77102000000000004</c:v>
                </c:pt>
                <c:pt idx="2">
                  <c:v>0.76636000000000004</c:v>
                </c:pt>
                <c:pt idx="3">
                  <c:v>0.76426000000000005</c:v>
                </c:pt>
                <c:pt idx="4">
                  <c:v>0.74548999999999999</c:v>
                </c:pt>
                <c:pt idx="5">
                  <c:v>0.72102999999999995</c:v>
                </c:pt>
                <c:pt idx="6">
                  <c:v>0.69274000000000002</c:v>
                </c:pt>
                <c:pt idx="7">
                  <c:v>0.67064000000000101</c:v>
                </c:pt>
                <c:pt idx="8">
                  <c:v>0.62853999999999999</c:v>
                </c:pt>
                <c:pt idx="9">
                  <c:v>0.56740000000000002</c:v>
                </c:pt>
                <c:pt idx="10">
                  <c:v>0.52810999999999997</c:v>
                </c:pt>
                <c:pt idx="11">
                  <c:v>0.48348000000000002</c:v>
                </c:pt>
                <c:pt idx="12">
                  <c:v>0.45733000000000001</c:v>
                </c:pt>
                <c:pt idx="13">
                  <c:v>0.43421999999999999</c:v>
                </c:pt>
                <c:pt idx="14">
                  <c:v>0.42248000000000002</c:v>
                </c:pt>
                <c:pt idx="15">
                  <c:v>0.40771000000000002</c:v>
                </c:pt>
                <c:pt idx="16">
                  <c:v>0.39810000000000001</c:v>
                </c:pt>
                <c:pt idx="17">
                  <c:v>0.39578000000000002</c:v>
                </c:pt>
                <c:pt idx="18">
                  <c:v>0.39800000000000002</c:v>
                </c:pt>
                <c:pt idx="19">
                  <c:v>0.39793000000000001</c:v>
                </c:pt>
                <c:pt idx="20">
                  <c:v>0.39604</c:v>
                </c:pt>
                <c:pt idx="21">
                  <c:v>0.39539999999999997</c:v>
                </c:pt>
                <c:pt idx="22">
                  <c:v>0.39590999999999998</c:v>
                </c:pt>
                <c:pt idx="23">
                  <c:v>0.39584000000000003</c:v>
                </c:pt>
                <c:pt idx="24">
                  <c:v>0.39760000000000001</c:v>
                </c:pt>
                <c:pt idx="25">
                  <c:v>0.39689999999999998</c:v>
                </c:pt>
                <c:pt idx="26">
                  <c:v>0.39516000000000001</c:v>
                </c:pt>
                <c:pt idx="27">
                  <c:v>0.39950000000000002</c:v>
                </c:pt>
                <c:pt idx="28">
                  <c:v>0.39812999999999998</c:v>
                </c:pt>
                <c:pt idx="29">
                  <c:v>0.39722000000000002</c:v>
                </c:pt>
                <c:pt idx="30">
                  <c:v>0.39507999999999999</c:v>
                </c:pt>
                <c:pt idx="31">
                  <c:v>0.39645000000000002</c:v>
                </c:pt>
                <c:pt idx="32">
                  <c:v>0.39779999999999999</c:v>
                </c:pt>
                <c:pt idx="33">
                  <c:v>0.39750000000000002</c:v>
                </c:pt>
                <c:pt idx="34">
                  <c:v>0.39639999999999997</c:v>
                </c:pt>
                <c:pt idx="35">
                  <c:v>0.39874999999999999</c:v>
                </c:pt>
                <c:pt idx="36">
                  <c:v>0.39889999999999998</c:v>
                </c:pt>
                <c:pt idx="37">
                  <c:v>0.39689999999999998</c:v>
                </c:pt>
                <c:pt idx="38">
                  <c:v>0.39810000000000001</c:v>
                </c:pt>
                <c:pt idx="39">
                  <c:v>0.39679999999999999</c:v>
                </c:pt>
              </c:numCache>
            </c:numRef>
          </c:yVal>
          <c:smooth val="0"/>
          <c:extLst>
            <c:ext xmlns:c16="http://schemas.microsoft.com/office/drawing/2014/chart" uri="{C3380CC4-5D6E-409C-BE32-E72D297353CC}">
              <c16:uniqueId val="{00000000-AEDE-47B8-BE7B-CF631B42D8B5}"/>
            </c:ext>
          </c:extLst>
        </c:ser>
        <c:ser>
          <c:idx val="0"/>
          <c:order val="1"/>
          <c:tx>
            <c:strRef>
              <c:f>'Comparison 6&amp;3 inch'!$F$1</c:f>
              <c:strCache>
                <c:ptCount val="1"/>
                <c:pt idx="0">
                  <c:v>Similar Ɛg</c:v>
                </c:pt>
              </c:strCache>
            </c:strRef>
          </c:tx>
          <c:spPr>
            <a:ln>
              <a:noFill/>
            </a:ln>
          </c:spPr>
          <c:marker>
            <c:symbol val="star"/>
            <c:size val="5"/>
          </c:marker>
          <c:xVal>
            <c:numRef>
              <c:f>'Comparison 6&amp;3 inch'!$K$5:$K$24</c:f>
              <c:numCache>
                <c:formatCode>General</c:formatCode>
                <c:ptCount val="20"/>
                <c:pt idx="0">
                  <c:v>2.5000000000000001E-2</c:v>
                </c:pt>
                <c:pt idx="1">
                  <c:v>7.4999999999999997E-2</c:v>
                </c:pt>
                <c:pt idx="2">
                  <c:v>0.125</c:v>
                </c:pt>
                <c:pt idx="3">
                  <c:v>0.17499999999999999</c:v>
                </c:pt>
                <c:pt idx="4">
                  <c:v>0.22500000000000001</c:v>
                </c:pt>
                <c:pt idx="5">
                  <c:v>0.27500000000000002</c:v>
                </c:pt>
                <c:pt idx="6">
                  <c:v>0.32500000000000001</c:v>
                </c:pt>
                <c:pt idx="7">
                  <c:v>0.375</c:v>
                </c:pt>
                <c:pt idx="8">
                  <c:v>0.42499999999999999</c:v>
                </c:pt>
                <c:pt idx="9">
                  <c:v>0.47499999999999998</c:v>
                </c:pt>
                <c:pt idx="10">
                  <c:v>0.52500000000000002</c:v>
                </c:pt>
                <c:pt idx="11">
                  <c:v>0.57499999999999996</c:v>
                </c:pt>
                <c:pt idx="12">
                  <c:v>0.625</c:v>
                </c:pt>
                <c:pt idx="13">
                  <c:v>0.67500000000000104</c:v>
                </c:pt>
                <c:pt idx="14">
                  <c:v>0.72499999999999998</c:v>
                </c:pt>
                <c:pt idx="15">
                  <c:v>0.77500000000000002</c:v>
                </c:pt>
                <c:pt idx="16">
                  <c:v>0.82499999999999996</c:v>
                </c:pt>
                <c:pt idx="17">
                  <c:v>0.875</c:v>
                </c:pt>
                <c:pt idx="18">
                  <c:v>0.92500000000000004</c:v>
                </c:pt>
                <c:pt idx="19">
                  <c:v>0.97499999999999998</c:v>
                </c:pt>
              </c:numCache>
            </c:numRef>
          </c:xVal>
          <c:yVal>
            <c:numRef>
              <c:f>'Comparison 6&amp;3 inch'!$AL$5:$AL$24</c:f>
              <c:numCache>
                <c:formatCode>General</c:formatCode>
                <c:ptCount val="20"/>
                <c:pt idx="0">
                  <c:v>0.75870000000000004</c:v>
                </c:pt>
                <c:pt idx="1">
                  <c:v>0.76734999999999998</c:v>
                </c:pt>
                <c:pt idx="2">
                  <c:v>0.74163999999999997</c:v>
                </c:pt>
                <c:pt idx="3">
                  <c:v>0.68716999999999995</c:v>
                </c:pt>
                <c:pt idx="4">
                  <c:v>0.60557000000000005</c:v>
                </c:pt>
                <c:pt idx="5">
                  <c:v>0.50490000000000002</c:v>
                </c:pt>
                <c:pt idx="6">
                  <c:v>0.44900000000000001</c:v>
                </c:pt>
                <c:pt idx="7">
                  <c:v>0.41020000000000001</c:v>
                </c:pt>
                <c:pt idx="8">
                  <c:v>0.39822000000000002</c:v>
                </c:pt>
                <c:pt idx="9">
                  <c:v>0.39700000000000002</c:v>
                </c:pt>
                <c:pt idx="10">
                  <c:v>0.39700000000000002</c:v>
                </c:pt>
                <c:pt idx="11">
                  <c:v>0.39800000000000002</c:v>
                </c:pt>
                <c:pt idx="12">
                  <c:v>0.39960000000000001</c:v>
                </c:pt>
                <c:pt idx="13">
                  <c:v>0.39344000000000001</c:v>
                </c:pt>
                <c:pt idx="14">
                  <c:v>0.39538000000000001</c:v>
                </c:pt>
                <c:pt idx="15">
                  <c:v>0.39582000000000001</c:v>
                </c:pt>
                <c:pt idx="16">
                  <c:v>0.39727000000000001</c:v>
                </c:pt>
                <c:pt idx="17">
                  <c:v>0.39750000000000002</c:v>
                </c:pt>
                <c:pt idx="18">
                  <c:v>0.39804600000000001</c:v>
                </c:pt>
                <c:pt idx="19">
                  <c:v>0.39673000000000003</c:v>
                </c:pt>
              </c:numCache>
            </c:numRef>
          </c:yVal>
          <c:smooth val="0"/>
          <c:extLst>
            <c:ext xmlns:c16="http://schemas.microsoft.com/office/drawing/2014/chart" uri="{C3380CC4-5D6E-409C-BE32-E72D297353CC}">
              <c16:uniqueId val="{00000001-AEDE-47B8-BE7B-CF631B42D8B5}"/>
            </c:ext>
          </c:extLst>
        </c:ser>
        <c:dLbls>
          <c:showLegendKey val="0"/>
          <c:showVal val="0"/>
          <c:showCatName val="0"/>
          <c:showSerName val="0"/>
          <c:showPercent val="0"/>
          <c:showBubbleSize val="0"/>
        </c:dLbls>
        <c:axId val="319586128"/>
        <c:axId val="319583384"/>
      </c:scatterChart>
      <c:valAx>
        <c:axId val="319586128"/>
        <c:scaling>
          <c:orientation val="minMax"/>
          <c:max val="1"/>
        </c:scaling>
        <c:delete val="0"/>
        <c:axPos val="b"/>
        <c:title>
          <c:tx>
            <c:rich>
              <a:bodyPr rot="0" vert="horz"/>
              <a:lstStyle/>
              <a:p>
                <a:pPr>
                  <a:defRPr/>
                </a:pPr>
                <a:r>
                  <a:rPr lang="en-US"/>
                  <a:t>Dimensionless radius (r/R)</a:t>
                </a:r>
              </a:p>
            </c:rich>
          </c:tx>
          <c:overlay val="0"/>
        </c:title>
        <c:numFmt formatCode="General" sourceLinked="1"/>
        <c:majorTickMark val="out"/>
        <c:minorTickMark val="none"/>
        <c:tickLblPos val="nextTo"/>
        <c:txPr>
          <a:bodyPr rot="0"/>
          <a:lstStyle/>
          <a:p>
            <a:pPr>
              <a:defRPr/>
            </a:pPr>
            <a:endParaRPr lang="en-US"/>
          </a:p>
        </c:txPr>
        <c:crossAx val="319583384"/>
        <c:crosses val="autoZero"/>
        <c:crossBetween val="midCat"/>
      </c:valAx>
      <c:valAx>
        <c:axId val="319583384"/>
        <c:scaling>
          <c:orientation val="minMax"/>
          <c:max val="0.9"/>
          <c:min val="0.3"/>
        </c:scaling>
        <c:delete val="0"/>
        <c:axPos val="l"/>
        <c:title>
          <c:tx>
            <c:rich>
              <a:bodyPr rot="-5400000" vert="horz"/>
              <a:lstStyle/>
              <a:p>
                <a:pPr>
                  <a:defRPr/>
                </a:pPr>
                <a:r>
                  <a:rPr lang="en-US"/>
                  <a:t>gas_holdup</a:t>
                </a:r>
              </a:p>
            </c:rich>
          </c:tx>
          <c:layout>
            <c:manualLayout>
              <c:xMode val="edge"/>
              <c:yMode val="edge"/>
              <c:x val="1.1466308646903E-4"/>
              <c:y val="0.30966218915073801"/>
            </c:manualLayout>
          </c:layout>
          <c:overlay val="0"/>
        </c:title>
        <c:numFmt formatCode="General" sourceLinked="1"/>
        <c:majorTickMark val="out"/>
        <c:minorTickMark val="none"/>
        <c:tickLblPos val="nextTo"/>
        <c:txPr>
          <a:bodyPr rot="-60000000" vert="horz"/>
          <a:lstStyle/>
          <a:p>
            <a:pPr>
              <a:defRPr/>
            </a:pPr>
            <a:endParaRPr lang="en-US"/>
          </a:p>
        </c:txPr>
        <c:crossAx val="319586128"/>
        <c:crosses val="autoZero"/>
        <c:crossBetween val="midCat"/>
      </c:valAx>
      <c:spPr>
        <a:ln>
          <a:solidFill>
            <a:schemeClr val="lt1">
              <a:lumMod val="50000"/>
            </a:schemeClr>
          </a:solidFill>
        </a:ln>
      </c:spPr>
    </c:plotArea>
    <c:legend>
      <c:legendPos val="r"/>
      <c:layout>
        <c:manualLayout>
          <c:xMode val="edge"/>
          <c:yMode val="edge"/>
          <c:x val="0.78715223097112796"/>
          <c:y val="0.22288495188101501"/>
          <c:w val="0.174482454755892"/>
          <c:h val="0.20610827976064899"/>
        </c:manualLayout>
      </c:layout>
      <c:overlay val="0"/>
      <c:txPr>
        <a:bodyPr rot="0" vert="horz"/>
        <a:lstStyle/>
        <a:p>
          <a:pPr>
            <a:defRPr/>
          </a:pPr>
          <a:endParaRPr lang="en-US"/>
        </a:p>
      </c:txPr>
    </c:legend>
    <c:plotVisOnly val="1"/>
    <c:dispBlanksAs val="gap"/>
    <c:showDLblsOverMax val="0"/>
  </c:chart>
  <c:spPr>
    <a:solidFill>
      <a:schemeClr val="lt1"/>
    </a:solidFill>
    <a:ln w="1270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400"/>
            </a:pPr>
            <a:r>
              <a:rPr lang="en-US" sz="1400"/>
              <a:t>Level z/D=2.4</a:t>
            </a:r>
          </a:p>
        </c:rich>
      </c:tx>
      <c:layout>
        <c:manualLayout>
          <c:xMode val="edge"/>
          <c:yMode val="edge"/>
          <c:x val="0.40169894956971203"/>
          <c:y val="9.2592592592592692E-3"/>
        </c:manualLayout>
      </c:layout>
      <c:overlay val="0"/>
    </c:title>
    <c:autoTitleDeleted val="0"/>
    <c:plotArea>
      <c:layout>
        <c:manualLayout>
          <c:layoutTarget val="inner"/>
          <c:xMode val="edge"/>
          <c:yMode val="edge"/>
          <c:x val="0.1171517297317"/>
          <c:y val="0.102305336832896"/>
          <c:w val="0.85815220363079603"/>
          <c:h val="0.73736913094196499"/>
        </c:manualLayout>
      </c:layout>
      <c:scatterChart>
        <c:scatterStyle val="lineMarker"/>
        <c:varyColors val="0"/>
        <c:ser>
          <c:idx val="1"/>
          <c:order val="0"/>
          <c:tx>
            <c:strRef>
              <c:f>'Comparison 6&amp;3 inch'!$C$1</c:f>
              <c:strCache>
                <c:ptCount val="1"/>
                <c:pt idx="0">
                  <c:v>Case A</c:v>
                </c:pt>
              </c:strCache>
            </c:strRef>
          </c:tx>
          <c:spPr>
            <a:ln>
              <a:noFill/>
            </a:ln>
          </c:spPr>
          <c:marker>
            <c:symbol val="square"/>
            <c:size val="4"/>
          </c:marker>
          <c:xVal>
            <c:numRef>
              <c:f>'Comparison 6&amp;3 inch'!$B$5:$B$44</c:f>
              <c:numCache>
                <c:formatCode>General</c:formatCode>
                <c:ptCount val="40"/>
                <c:pt idx="0">
                  <c:v>1.2500000000000001E-2</c:v>
                </c:pt>
                <c:pt idx="1">
                  <c:v>3.7499999999999999E-2</c:v>
                </c:pt>
                <c:pt idx="2">
                  <c:v>6.25E-2</c:v>
                </c:pt>
                <c:pt idx="3">
                  <c:v>8.7499999999999994E-2</c:v>
                </c:pt>
                <c:pt idx="4">
                  <c:v>0.1125</c:v>
                </c:pt>
                <c:pt idx="5">
                  <c:v>0.13750000000000001</c:v>
                </c:pt>
                <c:pt idx="6">
                  <c:v>0.16250000000000001</c:v>
                </c:pt>
                <c:pt idx="7">
                  <c:v>0.1875</c:v>
                </c:pt>
                <c:pt idx="8">
                  <c:v>0.21249999999999999</c:v>
                </c:pt>
                <c:pt idx="9">
                  <c:v>0.23749999999999999</c:v>
                </c:pt>
                <c:pt idx="10">
                  <c:v>0.26250000000000001</c:v>
                </c:pt>
                <c:pt idx="11">
                  <c:v>0.28749999999999998</c:v>
                </c:pt>
                <c:pt idx="12">
                  <c:v>0.3125</c:v>
                </c:pt>
                <c:pt idx="13">
                  <c:v>0.33750000000000002</c:v>
                </c:pt>
                <c:pt idx="14">
                  <c:v>0.36249999999999999</c:v>
                </c:pt>
                <c:pt idx="15">
                  <c:v>0.38750000000000001</c:v>
                </c:pt>
                <c:pt idx="16">
                  <c:v>0.41249999999999998</c:v>
                </c:pt>
                <c:pt idx="17">
                  <c:v>0.4375</c:v>
                </c:pt>
                <c:pt idx="18">
                  <c:v>0.46250000000000002</c:v>
                </c:pt>
                <c:pt idx="19">
                  <c:v>0.48749999999999999</c:v>
                </c:pt>
                <c:pt idx="20">
                  <c:v>0.51249999999999996</c:v>
                </c:pt>
                <c:pt idx="21">
                  <c:v>0.53749999999999998</c:v>
                </c:pt>
                <c:pt idx="22">
                  <c:v>0.5625</c:v>
                </c:pt>
                <c:pt idx="23">
                  <c:v>0.58750000000000002</c:v>
                </c:pt>
                <c:pt idx="24">
                  <c:v>0.61250000000000004</c:v>
                </c:pt>
                <c:pt idx="25">
                  <c:v>0.63749999999999996</c:v>
                </c:pt>
                <c:pt idx="26">
                  <c:v>0.66249999999999998</c:v>
                </c:pt>
                <c:pt idx="27">
                  <c:v>0.6875</c:v>
                </c:pt>
                <c:pt idx="28">
                  <c:v>0.71250000000000002</c:v>
                </c:pt>
                <c:pt idx="29">
                  <c:v>0.73750000000000004</c:v>
                </c:pt>
                <c:pt idx="30">
                  <c:v>0.76249999999999996</c:v>
                </c:pt>
                <c:pt idx="31">
                  <c:v>0.78749999999999998</c:v>
                </c:pt>
                <c:pt idx="32">
                  <c:v>0.8125</c:v>
                </c:pt>
                <c:pt idx="33">
                  <c:v>0.83750000000000002</c:v>
                </c:pt>
                <c:pt idx="34">
                  <c:v>0.86250000000000004</c:v>
                </c:pt>
                <c:pt idx="35">
                  <c:v>0.88749999999999996</c:v>
                </c:pt>
                <c:pt idx="36">
                  <c:v>0.91249999999999998</c:v>
                </c:pt>
                <c:pt idx="37">
                  <c:v>0.9375</c:v>
                </c:pt>
                <c:pt idx="38">
                  <c:v>0.96250000000000002</c:v>
                </c:pt>
                <c:pt idx="39">
                  <c:v>0.98750000000000004</c:v>
                </c:pt>
              </c:numCache>
            </c:numRef>
          </c:xVal>
          <c:yVal>
            <c:numRef>
              <c:f>'Comparison 6&amp;3 inch'!$J$5:$J$44</c:f>
              <c:numCache>
                <c:formatCode>General</c:formatCode>
                <c:ptCount val="40"/>
                <c:pt idx="0">
                  <c:v>0.75668835266326095</c:v>
                </c:pt>
                <c:pt idx="1">
                  <c:v>0.76662156124960401</c:v>
                </c:pt>
                <c:pt idx="2">
                  <c:v>0.77395751203486096</c:v>
                </c:pt>
                <c:pt idx="3">
                  <c:v>0.78059123550230003</c:v>
                </c:pt>
                <c:pt idx="4">
                  <c:v>0.79479304218187496</c:v>
                </c:pt>
                <c:pt idx="5">
                  <c:v>0.80614563012320195</c:v>
                </c:pt>
                <c:pt idx="6">
                  <c:v>0.82899275101208902</c:v>
                </c:pt>
                <c:pt idx="7">
                  <c:v>0.83783687172338195</c:v>
                </c:pt>
                <c:pt idx="8">
                  <c:v>0.85258358703213599</c:v>
                </c:pt>
                <c:pt idx="9">
                  <c:v>0.86754645533531305</c:v>
                </c:pt>
                <c:pt idx="10">
                  <c:v>0.87590518558207897</c:v>
                </c:pt>
                <c:pt idx="11">
                  <c:v>0.88904875415321105</c:v>
                </c:pt>
                <c:pt idx="12">
                  <c:v>0.89893983885503903</c:v>
                </c:pt>
                <c:pt idx="13">
                  <c:v>0.904353227320565</c:v>
                </c:pt>
                <c:pt idx="14">
                  <c:v>0.91197145739642205</c:v>
                </c:pt>
                <c:pt idx="15">
                  <c:v>0.91815892383961295</c:v>
                </c:pt>
                <c:pt idx="16">
                  <c:v>0.92020207501764895</c:v>
                </c:pt>
                <c:pt idx="17">
                  <c:v>0.925577298764238</c:v>
                </c:pt>
                <c:pt idx="18">
                  <c:v>0.92799950572832202</c:v>
                </c:pt>
                <c:pt idx="19">
                  <c:v>0.93005337057305904</c:v>
                </c:pt>
                <c:pt idx="20">
                  <c:v>0.93244078209773096</c:v>
                </c:pt>
                <c:pt idx="21">
                  <c:v>0.93428047366241895</c:v>
                </c:pt>
                <c:pt idx="22">
                  <c:v>0.93641802392862605</c:v>
                </c:pt>
                <c:pt idx="23">
                  <c:v>0.93500642850895499</c:v>
                </c:pt>
                <c:pt idx="24">
                  <c:v>0.93483831603912504</c:v>
                </c:pt>
                <c:pt idx="25">
                  <c:v>0.93464123731214599</c:v>
                </c:pt>
                <c:pt idx="26">
                  <c:v>0.93895370754310503</c:v>
                </c:pt>
                <c:pt idx="27">
                  <c:v>0.94001057489448803</c:v>
                </c:pt>
                <c:pt idx="28">
                  <c:v>0.94044369790014903</c:v>
                </c:pt>
                <c:pt idx="29">
                  <c:v>0.94140053361992704</c:v>
                </c:pt>
                <c:pt idx="30">
                  <c:v>0.93939176765280596</c:v>
                </c:pt>
                <c:pt idx="31">
                  <c:v>0.93862068098626505</c:v>
                </c:pt>
                <c:pt idx="32">
                  <c:v>0.93848143248983595</c:v>
                </c:pt>
                <c:pt idx="33">
                  <c:v>0.93839621398997597</c:v>
                </c:pt>
                <c:pt idx="34">
                  <c:v>0.93951944649408503</c:v>
                </c:pt>
                <c:pt idx="35">
                  <c:v>0.94014698879570502</c:v>
                </c:pt>
                <c:pt idx="36">
                  <c:v>0.93970361153210102</c:v>
                </c:pt>
                <c:pt idx="37">
                  <c:v>0.93869039195461901</c:v>
                </c:pt>
                <c:pt idx="38">
                  <c:v>0.9366790331839</c:v>
                </c:pt>
                <c:pt idx="39">
                  <c:v>0.93726199762340001</c:v>
                </c:pt>
              </c:numCache>
            </c:numRef>
          </c:yVal>
          <c:smooth val="0"/>
          <c:extLst>
            <c:ext xmlns:c16="http://schemas.microsoft.com/office/drawing/2014/chart" uri="{C3380CC4-5D6E-409C-BE32-E72D297353CC}">
              <c16:uniqueId val="{00000000-7786-47DE-8A8C-E61CBD8905F2}"/>
            </c:ext>
          </c:extLst>
        </c:ser>
        <c:ser>
          <c:idx val="0"/>
          <c:order val="1"/>
          <c:tx>
            <c:strRef>
              <c:f>'Comparison 6&amp;3 inch'!$F$1</c:f>
              <c:strCache>
                <c:ptCount val="1"/>
                <c:pt idx="0">
                  <c:v>Similar Ɛg</c:v>
                </c:pt>
              </c:strCache>
            </c:strRef>
          </c:tx>
          <c:spPr>
            <a:ln>
              <a:noFill/>
            </a:ln>
          </c:spPr>
          <c:marker>
            <c:symbol val="star"/>
            <c:size val="5"/>
          </c:marker>
          <c:xVal>
            <c:numRef>
              <c:f>'Comparison 6&amp;3 inch'!$K$5:$K$24</c:f>
              <c:numCache>
                <c:formatCode>General</c:formatCode>
                <c:ptCount val="20"/>
                <c:pt idx="0">
                  <c:v>2.5000000000000001E-2</c:v>
                </c:pt>
                <c:pt idx="1">
                  <c:v>7.4999999999999997E-2</c:v>
                </c:pt>
                <c:pt idx="2">
                  <c:v>0.125</c:v>
                </c:pt>
                <c:pt idx="3">
                  <c:v>0.17499999999999999</c:v>
                </c:pt>
                <c:pt idx="4">
                  <c:v>0.22500000000000001</c:v>
                </c:pt>
                <c:pt idx="5">
                  <c:v>0.27500000000000002</c:v>
                </c:pt>
                <c:pt idx="6">
                  <c:v>0.32500000000000001</c:v>
                </c:pt>
                <c:pt idx="7">
                  <c:v>0.375</c:v>
                </c:pt>
                <c:pt idx="8">
                  <c:v>0.42499999999999999</c:v>
                </c:pt>
                <c:pt idx="9">
                  <c:v>0.47499999999999998</c:v>
                </c:pt>
                <c:pt idx="10">
                  <c:v>0.52500000000000002</c:v>
                </c:pt>
                <c:pt idx="11">
                  <c:v>0.57499999999999996</c:v>
                </c:pt>
                <c:pt idx="12">
                  <c:v>0.625</c:v>
                </c:pt>
                <c:pt idx="13">
                  <c:v>0.67500000000000104</c:v>
                </c:pt>
                <c:pt idx="14">
                  <c:v>0.72499999999999998</c:v>
                </c:pt>
                <c:pt idx="15">
                  <c:v>0.77500000000000002</c:v>
                </c:pt>
                <c:pt idx="16">
                  <c:v>0.82499999999999996</c:v>
                </c:pt>
                <c:pt idx="17">
                  <c:v>0.875</c:v>
                </c:pt>
                <c:pt idx="18">
                  <c:v>0.92500000000000004</c:v>
                </c:pt>
                <c:pt idx="19">
                  <c:v>0.97499999999999998</c:v>
                </c:pt>
              </c:numCache>
            </c:numRef>
          </c:xVal>
          <c:yVal>
            <c:numRef>
              <c:f>'Comparison 6&amp;3 inch'!$AM$5:$AM$24</c:f>
              <c:numCache>
                <c:formatCode>General</c:formatCode>
                <c:ptCount val="20"/>
                <c:pt idx="0">
                  <c:v>0.75038136508023001</c:v>
                </c:pt>
                <c:pt idx="1">
                  <c:v>0.77094527834318505</c:v>
                </c:pt>
                <c:pt idx="2">
                  <c:v>0.79167115646938602</c:v>
                </c:pt>
                <c:pt idx="3">
                  <c:v>0.820828056827</c:v>
                </c:pt>
                <c:pt idx="4">
                  <c:v>0.85825907008619995</c:v>
                </c:pt>
                <c:pt idx="5">
                  <c:v>0.87880702647191</c:v>
                </c:pt>
                <c:pt idx="6">
                  <c:v>0.90015941050916704</c:v>
                </c:pt>
                <c:pt idx="7">
                  <c:v>0.91613255548824502</c:v>
                </c:pt>
                <c:pt idx="8">
                  <c:v>0.92175653296374804</c:v>
                </c:pt>
                <c:pt idx="9">
                  <c:v>0.92913447091441304</c:v>
                </c:pt>
                <c:pt idx="10">
                  <c:v>0.93419506214194203</c:v>
                </c:pt>
                <c:pt idx="11">
                  <c:v>0.93992314700000001</c:v>
                </c:pt>
                <c:pt idx="12">
                  <c:v>0.93969000000000003</c:v>
                </c:pt>
                <c:pt idx="13">
                  <c:v>0.93995632760000003</c:v>
                </c:pt>
                <c:pt idx="14">
                  <c:v>0.93988000000000005</c:v>
                </c:pt>
                <c:pt idx="15">
                  <c:v>0.93978315851062</c:v>
                </c:pt>
                <c:pt idx="16">
                  <c:v>0.93927000000000005</c:v>
                </c:pt>
                <c:pt idx="17">
                  <c:v>0.93977200000000005</c:v>
                </c:pt>
                <c:pt idx="18">
                  <c:v>0.93959376700395703</c:v>
                </c:pt>
                <c:pt idx="19">
                  <c:v>0.93957861740569804</c:v>
                </c:pt>
              </c:numCache>
            </c:numRef>
          </c:yVal>
          <c:smooth val="0"/>
          <c:extLst>
            <c:ext xmlns:c16="http://schemas.microsoft.com/office/drawing/2014/chart" uri="{C3380CC4-5D6E-409C-BE32-E72D297353CC}">
              <c16:uniqueId val="{00000001-7786-47DE-8A8C-E61CBD8905F2}"/>
            </c:ext>
          </c:extLst>
        </c:ser>
        <c:dLbls>
          <c:showLegendKey val="0"/>
          <c:showVal val="0"/>
          <c:showCatName val="0"/>
          <c:showSerName val="0"/>
          <c:showPercent val="0"/>
          <c:showBubbleSize val="0"/>
        </c:dLbls>
        <c:axId val="319581424"/>
        <c:axId val="319583776"/>
      </c:scatterChart>
      <c:valAx>
        <c:axId val="319581424"/>
        <c:scaling>
          <c:orientation val="minMax"/>
          <c:max val="1"/>
        </c:scaling>
        <c:delete val="0"/>
        <c:axPos val="b"/>
        <c:title>
          <c:tx>
            <c:rich>
              <a:bodyPr rot="0" vert="horz"/>
              <a:lstStyle/>
              <a:p>
                <a:pPr>
                  <a:defRPr/>
                </a:pPr>
                <a:r>
                  <a:rPr lang="en-US"/>
                  <a:t>Dimensionless radius (r/R)</a:t>
                </a:r>
              </a:p>
            </c:rich>
          </c:tx>
          <c:overlay val="0"/>
        </c:title>
        <c:numFmt formatCode="General" sourceLinked="1"/>
        <c:majorTickMark val="out"/>
        <c:minorTickMark val="none"/>
        <c:tickLblPos val="nextTo"/>
        <c:txPr>
          <a:bodyPr rot="0"/>
          <a:lstStyle/>
          <a:p>
            <a:pPr>
              <a:defRPr/>
            </a:pPr>
            <a:endParaRPr lang="en-US"/>
          </a:p>
        </c:txPr>
        <c:crossAx val="319583776"/>
        <c:crosses val="autoZero"/>
        <c:crossBetween val="midCat"/>
      </c:valAx>
      <c:valAx>
        <c:axId val="319583776"/>
        <c:scaling>
          <c:orientation val="minMax"/>
          <c:max val="1"/>
          <c:min val="0.7"/>
        </c:scaling>
        <c:delete val="0"/>
        <c:axPos val="l"/>
        <c:title>
          <c:tx>
            <c:rich>
              <a:bodyPr rot="-5400000" vert="horz"/>
              <a:lstStyle/>
              <a:p>
                <a:pPr>
                  <a:defRPr/>
                </a:pPr>
                <a:r>
                  <a:rPr lang="en-US"/>
                  <a:t>gas_holdup</a:t>
                </a:r>
              </a:p>
            </c:rich>
          </c:tx>
          <c:layout>
            <c:manualLayout>
              <c:xMode val="edge"/>
              <c:yMode val="edge"/>
              <c:x val="1.1466308646903E-4"/>
              <c:y val="0.30966218915073801"/>
            </c:manualLayout>
          </c:layout>
          <c:overlay val="0"/>
        </c:title>
        <c:numFmt formatCode="General" sourceLinked="1"/>
        <c:majorTickMark val="out"/>
        <c:minorTickMark val="none"/>
        <c:tickLblPos val="nextTo"/>
        <c:txPr>
          <a:bodyPr rot="-60000000" vert="horz"/>
          <a:lstStyle/>
          <a:p>
            <a:pPr>
              <a:defRPr/>
            </a:pPr>
            <a:endParaRPr lang="en-US"/>
          </a:p>
        </c:txPr>
        <c:crossAx val="319581424"/>
        <c:crosses val="autoZero"/>
        <c:crossBetween val="midCat"/>
      </c:valAx>
      <c:spPr>
        <a:ln>
          <a:solidFill>
            <a:schemeClr val="lt1">
              <a:lumMod val="50000"/>
            </a:schemeClr>
          </a:solidFill>
        </a:ln>
      </c:spPr>
    </c:plotArea>
    <c:legend>
      <c:legendPos val="r"/>
      <c:layout>
        <c:manualLayout>
          <c:xMode val="edge"/>
          <c:yMode val="edge"/>
          <c:x val="0.78250475002707998"/>
          <c:y val="0.53769976669583097"/>
          <c:w val="0.176942346826093"/>
          <c:h val="0.20610827976064899"/>
        </c:manualLayout>
      </c:layout>
      <c:overlay val="0"/>
      <c:txPr>
        <a:bodyPr rot="0" vert="horz"/>
        <a:lstStyle/>
        <a:p>
          <a:pPr>
            <a:defRPr/>
          </a:pPr>
          <a:endParaRPr lang="en-US"/>
        </a:p>
      </c:txPr>
    </c:legend>
    <c:plotVisOnly val="1"/>
    <c:dispBlanksAs val="gap"/>
    <c:showDLblsOverMax val="0"/>
  </c:chart>
  <c:spPr>
    <a:solidFill>
      <a:schemeClr val="lt1"/>
    </a:solidFill>
    <a:ln w="1270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0.44492</cdr:x>
      <cdr:y>0.1048</cdr:y>
    </cdr:from>
    <cdr:to>
      <cdr:x>0.44782</cdr:x>
      <cdr:y>0.83886</cdr:y>
    </cdr:to>
    <cdr:cxnSp macro="">
      <cdr:nvCxnSpPr>
        <cdr:cNvPr id="10" name="Straight Connector 9">
          <a:extLst xmlns:a="http://schemas.openxmlformats.org/drawingml/2006/main">
            <a:ext uri="{FF2B5EF4-FFF2-40B4-BE49-F238E27FC236}">
              <a16:creationId xmlns:a16="http://schemas.microsoft.com/office/drawing/2014/main" id="{3131BDEB-C80A-4EE1-89BB-92DD70C5EC57}"/>
            </a:ext>
          </a:extLst>
        </cdr:cNvPr>
        <cdr:cNvCxnSpPr/>
      </cdr:nvCxnSpPr>
      <cdr:spPr>
        <a:xfrm xmlns:a="http://schemas.openxmlformats.org/drawingml/2006/main">
          <a:off x="2454026" y="287481"/>
          <a:ext cx="15980" cy="2013671"/>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0.52182</cdr:x>
      <cdr:y>0.33049</cdr:y>
    </cdr:from>
    <cdr:to>
      <cdr:x>0.75588</cdr:x>
      <cdr:y>0.42635</cdr:y>
    </cdr:to>
    <cdr:sp macro="" textlink="">
      <cdr:nvSpPr>
        <cdr:cNvPr id="12" name="Rectangle 11"/>
        <cdr:cNvSpPr/>
      </cdr:nvSpPr>
      <cdr:spPr>
        <a:xfrm xmlns:a="http://schemas.openxmlformats.org/drawingml/2006/main">
          <a:off x="2290341" y="726732"/>
          <a:ext cx="1027307" cy="210783"/>
        </a:xfrm>
        <a:prstGeom xmlns:a="http://schemas.openxmlformats.org/drawingml/2006/main" prst="rect">
          <a:avLst/>
        </a:prstGeom>
        <a:ln xmlns:a="http://schemas.openxmlformats.org/drawingml/2006/main" w="9525"/>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en-US" sz="1000" dirty="0"/>
            <a:t>Annulus region</a:t>
          </a:r>
        </a:p>
      </cdr:txBody>
    </cdr:sp>
  </cdr:relSizeAnchor>
  <cdr:relSizeAnchor xmlns:cdr="http://schemas.openxmlformats.org/drawingml/2006/chartDrawing">
    <cdr:from>
      <cdr:x>0.11464</cdr:x>
      <cdr:y>0.55459</cdr:y>
    </cdr:from>
    <cdr:to>
      <cdr:x>0.44797</cdr:x>
      <cdr:y>0.55459</cdr:y>
    </cdr:to>
    <cdr:cxnSp macro="">
      <cdr:nvCxnSpPr>
        <cdr:cNvPr id="14" name="Straight Arrow Connector 13">
          <a:extLst xmlns:a="http://schemas.openxmlformats.org/drawingml/2006/main">
            <a:ext uri="{FF2B5EF4-FFF2-40B4-BE49-F238E27FC236}">
              <a16:creationId xmlns:a16="http://schemas.microsoft.com/office/drawing/2014/main" id="{B1F755F9-1B8B-4A4F-9B95-2E74319CE62D}"/>
            </a:ext>
          </a:extLst>
        </cdr:cNvPr>
        <cdr:cNvCxnSpPr/>
      </cdr:nvCxnSpPr>
      <cdr:spPr>
        <a:xfrm xmlns:a="http://schemas.openxmlformats.org/drawingml/2006/main" flipH="1">
          <a:off x="503165" y="1219519"/>
          <a:ext cx="1463040" cy="0"/>
        </a:xfrm>
        <a:prstGeom xmlns:a="http://schemas.openxmlformats.org/drawingml/2006/main" prst="straightConnector1">
          <a:avLst/>
        </a:prstGeom>
        <a:ln xmlns:a="http://schemas.openxmlformats.org/drawingml/2006/main">
          <a:headEnd type="triangle"/>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0.12841</cdr:x>
      <cdr:y>0.60573</cdr:y>
    </cdr:from>
    <cdr:to>
      <cdr:x>0.33306</cdr:x>
      <cdr:y>0.69734</cdr:y>
    </cdr:to>
    <cdr:sp macro="" textlink="">
      <cdr:nvSpPr>
        <cdr:cNvPr id="15" name="Rectangle 14"/>
        <cdr:cNvSpPr/>
      </cdr:nvSpPr>
      <cdr:spPr>
        <a:xfrm xmlns:a="http://schemas.openxmlformats.org/drawingml/2006/main">
          <a:off x="563606" y="1331973"/>
          <a:ext cx="898225" cy="201443"/>
        </a:xfrm>
        <a:prstGeom xmlns:a="http://schemas.openxmlformats.org/drawingml/2006/main" prst="rect">
          <a:avLst/>
        </a:prstGeom>
        <a:ln xmlns:a="http://schemas.openxmlformats.org/drawingml/2006/main" w="9525"/>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000" dirty="0"/>
            <a:t>Spout </a:t>
          </a:r>
          <a:r>
            <a:rPr lang="en-US" sz="1000" baseline="0" dirty="0"/>
            <a:t>Region </a:t>
          </a:r>
          <a:endParaRPr lang="en-US" sz="1000" dirty="0"/>
        </a:p>
      </cdr:txBody>
    </cdr:sp>
  </cdr:relSizeAnchor>
  <cdr:relSizeAnchor xmlns:cdr="http://schemas.openxmlformats.org/drawingml/2006/chartDrawing">
    <cdr:from>
      <cdr:x>0.44401</cdr:x>
      <cdr:y>0.4822</cdr:y>
    </cdr:from>
    <cdr:to>
      <cdr:x>0.97318</cdr:x>
      <cdr:y>0.48255</cdr:y>
    </cdr:to>
    <cdr:cxnSp macro="">
      <cdr:nvCxnSpPr>
        <cdr:cNvPr id="22" name="Straight Arrow Connector 21">
          <a:extLst xmlns:a="http://schemas.openxmlformats.org/drawingml/2006/main">
            <a:ext uri="{FF2B5EF4-FFF2-40B4-BE49-F238E27FC236}">
              <a16:creationId xmlns:a16="http://schemas.microsoft.com/office/drawing/2014/main" id="{6E5739F6-78BB-410B-A0EB-B561D349B0CE}"/>
            </a:ext>
          </a:extLst>
        </cdr:cNvPr>
        <cdr:cNvCxnSpPr/>
      </cdr:nvCxnSpPr>
      <cdr:spPr>
        <a:xfrm xmlns:a="http://schemas.openxmlformats.org/drawingml/2006/main" flipH="1" flipV="1">
          <a:off x="1948831" y="1060327"/>
          <a:ext cx="2322576" cy="784"/>
        </a:xfrm>
        <a:prstGeom xmlns:a="http://schemas.openxmlformats.org/drawingml/2006/main" prst="straightConnector1">
          <a:avLst/>
        </a:prstGeom>
        <a:ln xmlns:a="http://schemas.openxmlformats.org/drawingml/2006/main">
          <a:headEnd type="triangle"/>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0.44492</cdr:x>
      <cdr:y>0.1048</cdr:y>
    </cdr:from>
    <cdr:to>
      <cdr:x>0.44782</cdr:x>
      <cdr:y>0.83886</cdr:y>
    </cdr:to>
    <cdr:cxnSp macro="">
      <cdr:nvCxnSpPr>
        <cdr:cNvPr id="10" name="Straight Connector 9">
          <a:extLst xmlns:a="http://schemas.openxmlformats.org/drawingml/2006/main">
            <a:ext uri="{FF2B5EF4-FFF2-40B4-BE49-F238E27FC236}">
              <a16:creationId xmlns:a16="http://schemas.microsoft.com/office/drawing/2014/main" id="{83F81FA2-9800-4146-84EF-9864E10CEB0B}"/>
            </a:ext>
          </a:extLst>
        </cdr:cNvPr>
        <cdr:cNvCxnSpPr/>
      </cdr:nvCxnSpPr>
      <cdr:spPr>
        <a:xfrm xmlns:a="http://schemas.openxmlformats.org/drawingml/2006/main">
          <a:off x="2454026" y="287481"/>
          <a:ext cx="15980" cy="2013671"/>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0.54354</cdr:x>
      <cdr:y>0.33049</cdr:y>
    </cdr:from>
    <cdr:to>
      <cdr:x>0.76826</cdr:x>
      <cdr:y>0.41784</cdr:y>
    </cdr:to>
    <cdr:sp macro="" textlink="">
      <cdr:nvSpPr>
        <cdr:cNvPr id="12" name="Rectangle 11"/>
        <cdr:cNvSpPr/>
      </cdr:nvSpPr>
      <cdr:spPr>
        <a:xfrm xmlns:a="http://schemas.openxmlformats.org/drawingml/2006/main">
          <a:off x="2385659" y="725281"/>
          <a:ext cx="986318" cy="191686"/>
        </a:xfrm>
        <a:prstGeom xmlns:a="http://schemas.openxmlformats.org/drawingml/2006/main" prst="rect">
          <a:avLst/>
        </a:prstGeom>
        <a:ln xmlns:a="http://schemas.openxmlformats.org/drawingml/2006/main" w="9525"/>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en-US" sz="1000" dirty="0"/>
            <a:t>Annulus</a:t>
          </a:r>
          <a:r>
            <a:rPr lang="en-US" sz="1000" baseline="0" dirty="0"/>
            <a:t> Region </a:t>
          </a:r>
          <a:endParaRPr lang="en-US" sz="1000" dirty="0"/>
        </a:p>
      </cdr:txBody>
    </cdr:sp>
  </cdr:relSizeAnchor>
  <cdr:relSizeAnchor xmlns:cdr="http://schemas.openxmlformats.org/drawingml/2006/chartDrawing">
    <cdr:from>
      <cdr:x>0.11273</cdr:x>
      <cdr:y>0.55459</cdr:y>
    </cdr:from>
    <cdr:to>
      <cdr:x>0.44606</cdr:x>
      <cdr:y>0.55459</cdr:y>
    </cdr:to>
    <cdr:cxnSp macro="">
      <cdr:nvCxnSpPr>
        <cdr:cNvPr id="14" name="Straight Arrow Connector 13">
          <a:extLst xmlns:a="http://schemas.openxmlformats.org/drawingml/2006/main">
            <a:ext uri="{FF2B5EF4-FFF2-40B4-BE49-F238E27FC236}">
              <a16:creationId xmlns:a16="http://schemas.microsoft.com/office/drawing/2014/main" id="{42731B62-BA75-472F-862C-04EBAE10F428}"/>
            </a:ext>
          </a:extLst>
        </cdr:cNvPr>
        <cdr:cNvCxnSpPr/>
      </cdr:nvCxnSpPr>
      <cdr:spPr>
        <a:xfrm xmlns:a="http://schemas.openxmlformats.org/drawingml/2006/main" flipH="1">
          <a:off x="494791" y="1217081"/>
          <a:ext cx="1463040" cy="0"/>
        </a:xfrm>
        <a:prstGeom xmlns:a="http://schemas.openxmlformats.org/drawingml/2006/main" prst="straightConnector1">
          <a:avLst/>
        </a:prstGeom>
        <a:ln xmlns:a="http://schemas.openxmlformats.org/drawingml/2006/main">
          <a:headEnd type="triangle"/>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0.12841</cdr:x>
      <cdr:y>0.60573</cdr:y>
    </cdr:from>
    <cdr:to>
      <cdr:x>0.33989</cdr:x>
      <cdr:y>0.7081</cdr:y>
    </cdr:to>
    <cdr:sp macro="" textlink="">
      <cdr:nvSpPr>
        <cdr:cNvPr id="15" name="Rectangle 14"/>
        <cdr:cNvSpPr/>
      </cdr:nvSpPr>
      <cdr:spPr>
        <a:xfrm xmlns:a="http://schemas.openxmlformats.org/drawingml/2006/main">
          <a:off x="563606" y="1329310"/>
          <a:ext cx="928201" cy="224654"/>
        </a:xfrm>
        <a:prstGeom xmlns:a="http://schemas.openxmlformats.org/drawingml/2006/main" prst="rect">
          <a:avLst/>
        </a:prstGeom>
        <a:ln xmlns:a="http://schemas.openxmlformats.org/drawingml/2006/main" w="9525"/>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000" dirty="0"/>
            <a:t>Spout </a:t>
          </a:r>
          <a:r>
            <a:rPr lang="en-US" sz="1000" baseline="0" dirty="0"/>
            <a:t>Region </a:t>
          </a:r>
          <a:endParaRPr lang="en-US" sz="1000" dirty="0"/>
        </a:p>
      </cdr:txBody>
    </cdr:sp>
  </cdr:relSizeAnchor>
  <cdr:relSizeAnchor xmlns:cdr="http://schemas.openxmlformats.org/drawingml/2006/chartDrawing">
    <cdr:from>
      <cdr:x>0.44663</cdr:x>
      <cdr:y>0.47771</cdr:y>
    </cdr:from>
    <cdr:to>
      <cdr:x>0.97163</cdr:x>
      <cdr:y>0.47771</cdr:y>
    </cdr:to>
    <cdr:cxnSp macro="">
      <cdr:nvCxnSpPr>
        <cdr:cNvPr id="22" name="Straight Arrow Connector 21">
          <a:extLst xmlns:a="http://schemas.openxmlformats.org/drawingml/2006/main">
            <a:ext uri="{FF2B5EF4-FFF2-40B4-BE49-F238E27FC236}">
              <a16:creationId xmlns:a16="http://schemas.microsoft.com/office/drawing/2014/main" id="{F85F7324-D991-49D2-86E4-0E4C09ABF5A1}"/>
            </a:ext>
          </a:extLst>
        </cdr:cNvPr>
        <cdr:cNvCxnSpPr/>
      </cdr:nvCxnSpPr>
      <cdr:spPr>
        <a:xfrm xmlns:a="http://schemas.openxmlformats.org/drawingml/2006/main" flipH="1">
          <a:off x="1960313" y="1048363"/>
          <a:ext cx="2304288" cy="0"/>
        </a:xfrm>
        <a:prstGeom xmlns:a="http://schemas.openxmlformats.org/drawingml/2006/main" prst="straightConnector1">
          <a:avLst/>
        </a:prstGeom>
        <a:ln xmlns:a="http://schemas.openxmlformats.org/drawingml/2006/main">
          <a:headEnd type="triangle"/>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0.44492</cdr:x>
      <cdr:y>0.1048</cdr:y>
    </cdr:from>
    <cdr:to>
      <cdr:x>0.44782</cdr:x>
      <cdr:y>0.83886</cdr:y>
    </cdr:to>
    <cdr:cxnSp macro="">
      <cdr:nvCxnSpPr>
        <cdr:cNvPr id="10" name="Straight Connector 9">
          <a:extLst xmlns:a="http://schemas.openxmlformats.org/drawingml/2006/main">
            <a:ext uri="{FF2B5EF4-FFF2-40B4-BE49-F238E27FC236}">
              <a16:creationId xmlns:a16="http://schemas.microsoft.com/office/drawing/2014/main" id="{3BCB5051-9E25-4259-98EC-4D22AFD9FCE0}"/>
            </a:ext>
          </a:extLst>
        </cdr:cNvPr>
        <cdr:cNvCxnSpPr/>
      </cdr:nvCxnSpPr>
      <cdr:spPr>
        <a:xfrm xmlns:a="http://schemas.openxmlformats.org/drawingml/2006/main">
          <a:off x="2454026" y="287481"/>
          <a:ext cx="15980" cy="2013671"/>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0.54145</cdr:x>
      <cdr:y>0.33049</cdr:y>
    </cdr:from>
    <cdr:to>
      <cdr:x>0.77847</cdr:x>
      <cdr:y>0.43973</cdr:y>
    </cdr:to>
    <cdr:sp macro="" textlink="">
      <cdr:nvSpPr>
        <cdr:cNvPr id="12" name="Rectangle 11"/>
        <cdr:cNvSpPr/>
      </cdr:nvSpPr>
      <cdr:spPr>
        <a:xfrm xmlns:a="http://schemas.openxmlformats.org/drawingml/2006/main">
          <a:off x="2371726" y="725280"/>
          <a:ext cx="1038224" cy="239741"/>
        </a:xfrm>
        <a:prstGeom xmlns:a="http://schemas.openxmlformats.org/drawingml/2006/main" prst="rect">
          <a:avLst/>
        </a:prstGeom>
        <a:ln xmlns:a="http://schemas.openxmlformats.org/drawingml/2006/main" w="9525"/>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en-US" sz="1000" dirty="0"/>
            <a:t>Annulus</a:t>
          </a:r>
          <a:r>
            <a:rPr lang="en-US" baseline="0" dirty="0"/>
            <a:t> Region </a:t>
          </a:r>
          <a:endParaRPr lang="en-US" dirty="0"/>
        </a:p>
      </cdr:txBody>
    </cdr:sp>
  </cdr:relSizeAnchor>
  <cdr:relSizeAnchor xmlns:cdr="http://schemas.openxmlformats.org/drawingml/2006/chartDrawing">
    <cdr:from>
      <cdr:x>0.10094</cdr:x>
      <cdr:y>0.55459</cdr:y>
    </cdr:from>
    <cdr:to>
      <cdr:x>0.44746</cdr:x>
      <cdr:y>0.55459</cdr:y>
    </cdr:to>
    <cdr:cxnSp macro="">
      <cdr:nvCxnSpPr>
        <cdr:cNvPr id="14" name="Straight Arrow Connector 13">
          <a:extLst xmlns:a="http://schemas.openxmlformats.org/drawingml/2006/main">
            <a:ext uri="{FF2B5EF4-FFF2-40B4-BE49-F238E27FC236}">
              <a16:creationId xmlns:a16="http://schemas.microsoft.com/office/drawing/2014/main" id="{4E88AA34-C90E-435C-B60F-66F9596307E2}"/>
            </a:ext>
          </a:extLst>
        </cdr:cNvPr>
        <cdr:cNvCxnSpPr/>
      </cdr:nvCxnSpPr>
      <cdr:spPr>
        <a:xfrm xmlns:a="http://schemas.openxmlformats.org/drawingml/2006/main" flipH="1">
          <a:off x="442141" y="1217081"/>
          <a:ext cx="1517904" cy="0"/>
        </a:xfrm>
        <a:prstGeom xmlns:a="http://schemas.openxmlformats.org/drawingml/2006/main" prst="straightConnector1">
          <a:avLst/>
        </a:prstGeom>
        <a:ln xmlns:a="http://schemas.openxmlformats.org/drawingml/2006/main">
          <a:headEnd type="triangle"/>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0.10438</cdr:x>
      <cdr:y>0.60573</cdr:y>
    </cdr:from>
    <cdr:to>
      <cdr:x>0.32617</cdr:x>
      <cdr:y>0.69147</cdr:y>
    </cdr:to>
    <cdr:sp macro="" textlink="">
      <cdr:nvSpPr>
        <cdr:cNvPr id="15" name="Rectangle 14"/>
        <cdr:cNvSpPr/>
      </cdr:nvSpPr>
      <cdr:spPr>
        <a:xfrm xmlns:a="http://schemas.openxmlformats.org/drawingml/2006/main">
          <a:off x="457201" y="1329310"/>
          <a:ext cx="971550" cy="188161"/>
        </a:xfrm>
        <a:prstGeom xmlns:a="http://schemas.openxmlformats.org/drawingml/2006/main" prst="rect">
          <a:avLst/>
        </a:prstGeom>
        <a:ln xmlns:a="http://schemas.openxmlformats.org/drawingml/2006/main" w="9525"/>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000" dirty="0"/>
            <a:t>Spout </a:t>
          </a:r>
          <a:r>
            <a:rPr lang="en-US" sz="1000" baseline="0" dirty="0"/>
            <a:t>Region </a:t>
          </a:r>
          <a:endParaRPr lang="en-US" sz="1000" dirty="0"/>
        </a:p>
      </cdr:txBody>
    </cdr:sp>
  </cdr:relSizeAnchor>
  <cdr:relSizeAnchor xmlns:cdr="http://schemas.openxmlformats.org/drawingml/2006/chartDrawing">
    <cdr:from>
      <cdr:x>0.44663</cdr:x>
      <cdr:y>0.47771</cdr:y>
    </cdr:from>
    <cdr:to>
      <cdr:x>0.97686</cdr:x>
      <cdr:y>0.47771</cdr:y>
    </cdr:to>
    <cdr:cxnSp macro="">
      <cdr:nvCxnSpPr>
        <cdr:cNvPr id="22" name="Straight Arrow Connector 21">
          <a:extLst xmlns:a="http://schemas.openxmlformats.org/drawingml/2006/main">
            <a:ext uri="{FF2B5EF4-FFF2-40B4-BE49-F238E27FC236}">
              <a16:creationId xmlns:a16="http://schemas.microsoft.com/office/drawing/2014/main" id="{A69F62D1-851A-4B78-BA6A-DDF4A5F14321}"/>
            </a:ext>
          </a:extLst>
        </cdr:cNvPr>
        <cdr:cNvCxnSpPr/>
      </cdr:nvCxnSpPr>
      <cdr:spPr>
        <a:xfrm xmlns:a="http://schemas.openxmlformats.org/drawingml/2006/main" flipH="1">
          <a:off x="1956396" y="1048363"/>
          <a:ext cx="2322576" cy="0"/>
        </a:xfrm>
        <a:prstGeom xmlns:a="http://schemas.openxmlformats.org/drawingml/2006/main" prst="straightConnector1">
          <a:avLst/>
        </a:prstGeom>
        <a:ln xmlns:a="http://schemas.openxmlformats.org/drawingml/2006/main">
          <a:headEnd type="triangle"/>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0.42284</cdr:x>
      <cdr:y>0.60367</cdr:y>
    </cdr:from>
    <cdr:to>
      <cdr:x>0.67528</cdr:x>
      <cdr:y>0.70564</cdr:y>
    </cdr:to>
    <cdr:sp macro="" textlink="">
      <cdr:nvSpPr>
        <cdr:cNvPr id="12" name="Rectangle 11"/>
        <cdr:cNvSpPr/>
      </cdr:nvSpPr>
      <cdr:spPr>
        <a:xfrm xmlns:a="http://schemas.openxmlformats.org/drawingml/2006/main">
          <a:off x="1855903" y="1327445"/>
          <a:ext cx="1107994" cy="224223"/>
        </a:xfrm>
        <a:prstGeom xmlns:a="http://schemas.openxmlformats.org/drawingml/2006/main" prst="rect">
          <a:avLst/>
        </a:prstGeom>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en-US" dirty="0"/>
            <a:t>Fountain </a:t>
          </a:r>
          <a:r>
            <a:rPr lang="en-US" baseline="0" dirty="0"/>
            <a:t>Region </a:t>
          </a:r>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3180BF32-78AF-43CD-830D-EA58DA41A3C2}" type="datetimeFigureOut">
              <a:rPr lang="en-US"/>
              <a:pPr>
                <a:defRPr/>
              </a:pPr>
              <a:t>10/16/2024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6BFF4683-4CA1-4F79-A29F-0C1C122ABDE9}" type="slidenum">
              <a:rPr lang="en-US"/>
              <a:pPr>
                <a:defRPr/>
              </a:pPr>
              <a:t>‹#›</a:t>
            </a:fld>
            <a:endParaRPr lang="en-US"/>
          </a:p>
        </p:txBody>
      </p:sp>
    </p:spTree>
    <p:extLst>
      <p:ext uri="{BB962C8B-B14F-4D97-AF65-F5344CB8AC3E}">
        <p14:creationId xmlns:p14="http://schemas.microsoft.com/office/powerpoint/2010/main" val="23407386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BFF4683-4CA1-4F79-A29F-0C1C122ABDE9}" type="slidenum">
              <a:rPr lang="en-US" smtClean="0"/>
              <a:pPr>
                <a:defRPr/>
              </a:pPr>
              <a:t>1</a:t>
            </a:fld>
            <a:endParaRPr lang="en-US"/>
          </a:p>
        </p:txBody>
      </p:sp>
    </p:spTree>
    <p:extLst>
      <p:ext uri="{BB962C8B-B14F-4D97-AF65-F5344CB8AC3E}">
        <p14:creationId xmlns:p14="http://schemas.microsoft.com/office/powerpoint/2010/main" val="990283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BFF4683-4CA1-4F79-A29F-0C1C122ABDE9}" type="slidenum">
              <a:rPr lang="en-US" smtClean="0"/>
              <a:pPr>
                <a:defRPr/>
              </a:pPr>
              <a:t>10</a:t>
            </a:fld>
            <a:endParaRPr lang="en-US"/>
          </a:p>
        </p:txBody>
      </p:sp>
    </p:spTree>
    <p:extLst>
      <p:ext uri="{BB962C8B-B14F-4D97-AF65-F5344CB8AC3E}">
        <p14:creationId xmlns:p14="http://schemas.microsoft.com/office/powerpoint/2010/main" val="1405192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BFF4683-4CA1-4F79-A29F-0C1C122ABDE9}" type="slidenum">
              <a:rPr lang="en-US" smtClean="0"/>
              <a:pPr>
                <a:defRPr/>
              </a:pPr>
              <a:t>11</a:t>
            </a:fld>
            <a:endParaRPr lang="en-US"/>
          </a:p>
        </p:txBody>
      </p:sp>
    </p:spTree>
    <p:extLst>
      <p:ext uri="{BB962C8B-B14F-4D97-AF65-F5344CB8AC3E}">
        <p14:creationId xmlns:p14="http://schemas.microsoft.com/office/powerpoint/2010/main" val="1475651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0030528D-470F-4817-B4AB-7FC5798406DE}" type="slidenum">
              <a:rPr lang="en-US" smtClean="0">
                <a:solidFill>
                  <a:prstClr val="black"/>
                </a:solidFill>
                <a:latin typeface="Calibri" pitchFamily="34" charset="0"/>
              </a:rPr>
              <a:pPr eaLnBrk="1" hangingPunct="1"/>
              <a:t>12</a:t>
            </a:fld>
            <a:endParaRPr lang="en-US">
              <a:solidFill>
                <a:prstClr val="black"/>
              </a:solidFill>
              <a:latin typeface="Calibri" pitchFamily="34" charset="0"/>
            </a:endParaRPr>
          </a:p>
        </p:txBody>
      </p:sp>
    </p:spTree>
    <p:extLst>
      <p:ext uri="{BB962C8B-B14F-4D97-AF65-F5344CB8AC3E}">
        <p14:creationId xmlns:p14="http://schemas.microsoft.com/office/powerpoint/2010/main" val="2265538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171450" indent="-171450">
              <a:buFont typeface="Arial" panose="020B0604020202020204" pitchFamily="34" charset="0"/>
              <a:buChar char="•"/>
            </a:pPr>
            <a:r>
              <a:rPr lang="en-US" sz="1200" b="0" i="0" u="none" strike="noStrike" kern="1200" baseline="0" dirty="0">
                <a:solidFill>
                  <a:srgbClr val="0033CC"/>
                </a:solidFill>
                <a:latin typeface="+mn-lt"/>
                <a:ea typeface="+mn-ea"/>
                <a:cs typeface="+mn-cs"/>
              </a:rPr>
              <a:t>This slid shows the experimental setup_ …….The experimental works were carried out in two Plexiglas conical base spouted bed columns with inner diameter of a 0.152 m (6 inch) and 0.076 m (3 inch). The schematic of spouted bed with detailed dimensions of 6-inch and 3-inch spouted bed is shown here. </a:t>
            </a:r>
          </a:p>
          <a:p>
            <a:pPr marL="171450" indent="-171450">
              <a:buFont typeface="Arial" panose="020B0604020202020204" pitchFamily="34" charset="0"/>
              <a:buChar char="•"/>
            </a:pPr>
            <a:endParaRPr lang="en-US" sz="1200" b="0" i="0" u="none" strike="noStrike" kern="1200" baseline="0" dirty="0">
              <a:solidFill>
                <a:srgbClr val="0033CC"/>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rgbClr val="0033CC"/>
                </a:solidFill>
                <a:latin typeface="+mn-lt"/>
                <a:ea typeface="+mn-ea"/>
                <a:cs typeface="+mn-cs"/>
              </a:rPr>
              <a:t>Both columns were designed to be geometrically similar with 1.14m tall and conical base of 60-degree angle.</a:t>
            </a:r>
          </a:p>
          <a:p>
            <a:pPr marL="0" indent="0">
              <a:buFont typeface="Arial" panose="020B0604020202020204" pitchFamily="34" charset="0"/>
              <a:buNone/>
            </a:pPr>
            <a:endParaRPr lang="en-US" sz="1200" b="0" i="0" u="none" strike="noStrike" kern="1200" baseline="0" dirty="0">
              <a:solidFill>
                <a:srgbClr val="0033CC"/>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rgbClr val="0033CC"/>
                </a:solidFill>
                <a:latin typeface="+mn-lt"/>
                <a:ea typeface="+mn-ea"/>
                <a:cs typeface="+mn-cs"/>
              </a:rPr>
              <a:t>The spouted bed columns are constructed from </a:t>
            </a:r>
            <a:r>
              <a:rPr lang="en-US" sz="1200" b="0" i="0" u="none" strike="noStrike" kern="1200" baseline="0" dirty="0" err="1">
                <a:solidFill>
                  <a:srgbClr val="0033CC"/>
                </a:solidFill>
                <a:latin typeface="+mn-lt"/>
                <a:ea typeface="+mn-ea"/>
                <a:cs typeface="+mn-cs"/>
              </a:rPr>
              <a:t>plexiglass</a:t>
            </a:r>
            <a:r>
              <a:rPr lang="en-US" sz="1200" b="0" i="0" u="none" strike="noStrike" kern="1200" baseline="0" dirty="0">
                <a:solidFill>
                  <a:srgbClr val="0033CC"/>
                </a:solidFill>
                <a:latin typeface="+mn-lt"/>
                <a:ea typeface="+mn-ea"/>
                <a:cs typeface="+mn-cs"/>
              </a:rPr>
              <a:t> and consist of one-piece column attached to a conical base. Having a one piece column will improve the symmetry of the column and help stabilize the fountain. </a:t>
            </a:r>
          </a:p>
          <a:p>
            <a:pPr marL="171450" indent="-171450">
              <a:buFont typeface="Arial" panose="020B0604020202020204" pitchFamily="34" charset="0"/>
              <a:buChar char="•"/>
            </a:pPr>
            <a:endParaRPr lang="en-US" sz="1200" b="0" i="0" u="none" strike="noStrike" kern="1200" baseline="0" dirty="0">
              <a:solidFill>
                <a:srgbClr val="0033CC"/>
              </a:solidFill>
              <a:latin typeface="+mn-lt"/>
              <a:ea typeface="+mn-ea"/>
              <a:cs typeface="+mn-cs"/>
            </a:endParaRPr>
          </a:p>
          <a:p>
            <a:pPr marL="171450" indent="-171450">
              <a:buFont typeface="Arial" panose="020B0604020202020204" pitchFamily="34" charset="0"/>
              <a:buChar char="•"/>
            </a:pPr>
            <a:r>
              <a:rPr lang="en-US" sz="1200" dirty="0">
                <a:solidFill>
                  <a:srgbClr val="0033CC"/>
                </a:solidFill>
                <a:latin typeface="Times New Roman" pitchFamily="18" charset="0"/>
                <a:cs typeface="Times New Roman" pitchFamily="18" charset="0"/>
              </a:rPr>
              <a:t>At the bottom of the conical base the gas distributor is placed to pass through the gas flow inside the column. The diameter of the inlet orifice is 19.1 mm and 9.5 mm for 6-inch and 3-inch spouted beds respectively. </a:t>
            </a:r>
          </a:p>
          <a:p>
            <a:pPr marL="171450" indent="-171450">
              <a:buFont typeface="Arial" panose="020B0604020202020204" pitchFamily="34" charset="0"/>
              <a:buChar char="•"/>
            </a:pPr>
            <a:endParaRPr lang="en-US" sz="1200" dirty="0">
              <a:solidFill>
                <a:srgbClr val="0033CC"/>
              </a:solidFill>
              <a:latin typeface="Times New Roman" pitchFamily="18" charset="0"/>
              <a:cs typeface="Times New Roman" pitchFamily="18" charset="0"/>
            </a:endParaRPr>
          </a:p>
          <a:p>
            <a:pPr marL="171450" indent="-171450">
              <a:buFont typeface="Arial" panose="020B0604020202020204" pitchFamily="34" charset="0"/>
              <a:buChar char="•"/>
            </a:pPr>
            <a:r>
              <a:rPr lang="en-US" sz="1200" dirty="0">
                <a:solidFill>
                  <a:srgbClr val="0033CC"/>
                </a:solidFill>
                <a:latin typeface="Times New Roman" pitchFamily="18" charset="0"/>
                <a:cs typeface="Times New Roman" pitchFamily="18" charset="0"/>
              </a:rPr>
              <a:t>The gas used was dry compressed air supplied from an industrial compressor with capacity up to 735 CFM and 200 Psig.</a:t>
            </a:r>
          </a:p>
          <a:p>
            <a:pPr marL="171450" indent="-171450">
              <a:buFont typeface="Arial" panose="020B0604020202020204" pitchFamily="34" charset="0"/>
              <a:buChar char="•"/>
            </a:pPr>
            <a:endParaRPr lang="en-US" sz="1200" b="0" i="0" u="none" strike="noStrike" kern="1200" baseline="0" dirty="0">
              <a:solidFill>
                <a:srgbClr val="0033CC"/>
              </a:solidFill>
              <a:latin typeface="Times New Roman" pitchFamily="18" charset="0"/>
              <a:ea typeface="+mn-ea"/>
              <a:cs typeface="Times New Roman" pitchFamily="18" charset="0"/>
            </a:endParaRPr>
          </a:p>
          <a:p>
            <a:pPr marL="171450" indent="-171450">
              <a:buFont typeface="Arial" panose="020B0604020202020204" pitchFamily="34" charset="0"/>
              <a:buChar char="•"/>
            </a:pPr>
            <a:r>
              <a:rPr lang="en-US" sz="1200" b="0" i="0" u="none" strike="noStrike" kern="1200" baseline="0" dirty="0">
                <a:solidFill>
                  <a:srgbClr val="0033CC"/>
                </a:solidFill>
                <a:latin typeface="+mn-lt"/>
                <a:ea typeface="+mn-ea"/>
                <a:cs typeface="+mn-cs"/>
              </a:rPr>
              <a:t>The two columns were designed without any ports or connections on the wall because these create non-symmetry, which complicates the CT and RPT data reconstructions.</a:t>
            </a:r>
          </a:p>
          <a:p>
            <a:endParaRPr lang="en-US" dirty="0"/>
          </a:p>
        </p:txBody>
      </p:sp>
      <p:sp>
        <p:nvSpPr>
          <p:cNvPr id="4" name="Slide Number Placeholder 3"/>
          <p:cNvSpPr>
            <a:spLocks noGrp="1"/>
          </p:cNvSpPr>
          <p:nvPr>
            <p:ph type="sldNum" sz="quarter" idx="10"/>
          </p:nvPr>
        </p:nvSpPr>
        <p:spPr/>
        <p:txBody>
          <a:bodyPr/>
          <a:lstStyle/>
          <a:p>
            <a:fld id="{141931E9-721A-4ACC-AFE4-483888FCE183}" type="slidenum">
              <a:rPr lang="en-US" smtClean="0"/>
              <a:pPr/>
              <a:t>13</a:t>
            </a:fld>
            <a:endParaRPr lang="en-US"/>
          </a:p>
        </p:txBody>
      </p:sp>
    </p:spTree>
    <p:extLst>
      <p:ext uri="{BB962C8B-B14F-4D97-AF65-F5344CB8AC3E}">
        <p14:creationId xmlns:p14="http://schemas.microsoft.com/office/powerpoint/2010/main" val="2099168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1931E9-721A-4ACC-AFE4-483888FCE183}" type="slidenum">
              <a:rPr lang="en-US" smtClean="0"/>
              <a:pPr/>
              <a:t>14</a:t>
            </a:fld>
            <a:endParaRPr lang="en-US"/>
          </a:p>
        </p:txBody>
      </p:sp>
    </p:spTree>
    <p:extLst>
      <p:ext uri="{BB962C8B-B14F-4D97-AF65-F5344CB8AC3E}">
        <p14:creationId xmlns:p14="http://schemas.microsoft.com/office/powerpoint/2010/main" val="3475694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solidFill>
                <a:schemeClr val="tx2"/>
              </a:solidFill>
            </a:endParaRP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DEC32B28-B203-4C5C-A589-169634ECE0DF}" type="slidenum">
              <a:rPr lang="en-US" smtClean="0">
                <a:latin typeface="Calibri" pitchFamily="34" charset="0"/>
              </a:rPr>
              <a:pPr eaLnBrk="1" hangingPunct="1"/>
              <a:t>15</a:t>
            </a:fld>
            <a:endParaRPr lang="en-US">
              <a:latin typeface="Calibri" pitchFamily="34" charset="0"/>
            </a:endParaRPr>
          </a:p>
        </p:txBody>
      </p:sp>
    </p:spTree>
    <p:extLst>
      <p:ext uri="{BB962C8B-B14F-4D97-AF65-F5344CB8AC3E}">
        <p14:creationId xmlns:p14="http://schemas.microsoft.com/office/powerpoint/2010/main" val="2916804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1931E9-721A-4ACC-AFE4-483888FCE183}" type="slidenum">
              <a:rPr lang="en-US" smtClean="0"/>
              <a:pPr/>
              <a:t>16</a:t>
            </a:fld>
            <a:endParaRPr lang="en-US"/>
          </a:p>
        </p:txBody>
      </p:sp>
    </p:spTree>
    <p:extLst>
      <p:ext uri="{BB962C8B-B14F-4D97-AF65-F5344CB8AC3E}">
        <p14:creationId xmlns:p14="http://schemas.microsoft.com/office/powerpoint/2010/main" val="72176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285750" indent="-285750">
              <a:lnSpc>
                <a:spcPct val="150000"/>
              </a:lnSpc>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285750" marR="0" lvl="0" indent="-285750" algn="l" defTabSz="914400" rtl="0" eaLnBrk="0" fontAlgn="base" latinLnBrk="0" hangingPunct="0">
              <a:lnSpc>
                <a:spcPct val="150000"/>
              </a:lnSpc>
              <a:spcBef>
                <a:spcPct val="30000"/>
              </a:spcBef>
              <a:spcAft>
                <a:spcPct val="0"/>
              </a:spcAft>
              <a:buClrTx/>
              <a:buSzTx/>
              <a:buFont typeface="Arial" panose="020B0604020202020204" pitchFamily="34" charset="0"/>
              <a:buChar char="•"/>
              <a:tabLst/>
              <a:defRPr/>
            </a:pPr>
            <a:r>
              <a:rPr lang="en-US" sz="1200" dirty="0">
                <a:latin typeface="Times New Roman" panose="02020603050405020304" pitchFamily="18" charset="0"/>
                <a:cs typeface="Times New Roman" panose="02020603050405020304" pitchFamily="18" charset="0"/>
              </a:rPr>
              <a:t>TRPT experiments were performed for different composition of </a:t>
            </a:r>
            <a:r>
              <a:rPr lang="en-US" sz="1200" b="1" dirty="0">
                <a:solidFill>
                  <a:srgbClr val="0000CC"/>
                </a:solidFill>
                <a:latin typeface="Times New Roman" panose="02020603050405020304" pitchFamily="18" charset="0"/>
                <a:cs typeface="Times New Roman" panose="02020603050405020304" pitchFamily="18" charset="0"/>
              </a:rPr>
              <a:t>binary</a:t>
            </a:r>
            <a:r>
              <a:rPr lang="en-US" sz="1200" dirty="0">
                <a:latin typeface="Times New Roman" panose="02020603050405020304" pitchFamily="18" charset="0"/>
                <a:cs typeface="Times New Roman" panose="02020603050405020304" pitchFamily="18" charset="0"/>
              </a:rPr>
              <a:t> mixture at different gas inlet velocity to quantify the effect of composition of binary mixture on flow behavior of binary mixture spouted bed</a:t>
            </a:r>
          </a:p>
          <a:p>
            <a:pPr marL="285750" indent="-285750">
              <a:lnSpc>
                <a:spcPct val="150000"/>
              </a:lnSpc>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sz="1200" kern="1200" dirty="0">
                <a:solidFill>
                  <a:schemeClr val="tx1"/>
                </a:solidFill>
                <a:effectLst/>
                <a:latin typeface="+mn-lt"/>
                <a:ea typeface="+mn-ea"/>
                <a:cs typeface="+mn-cs"/>
              </a:rPr>
              <a:t>Since the flow behavior of the gas-solid spouted beds is chaotic, the RPT experiments were carried out for each one of the solids phases on an individual basis, and then the statistical averages of each flow fields are combined together to formulate the entire picture of the binary mixture flow field</a:t>
            </a:r>
          </a:p>
          <a:p>
            <a:pPr marL="285750" indent="-285750">
              <a:lnSpc>
                <a:spcPct val="150000"/>
              </a:lnSpc>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he existing designs fail to capture the impact of particle property and size variation</a:t>
            </a:r>
          </a:p>
          <a:p>
            <a:pPr marL="285750" indent="-285750">
              <a:lnSpc>
                <a:spcPct val="150000"/>
              </a:lnSpc>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Few studies have also been reported on the mixing action of binary mixture fluidized bed</a:t>
            </a:r>
          </a:p>
          <a:p>
            <a:endParaRPr lang="en-US" dirty="0"/>
          </a:p>
        </p:txBody>
      </p:sp>
      <p:sp>
        <p:nvSpPr>
          <p:cNvPr id="4" name="Slide Number Placeholder 3"/>
          <p:cNvSpPr>
            <a:spLocks noGrp="1"/>
          </p:cNvSpPr>
          <p:nvPr>
            <p:ph type="sldNum" sz="quarter" idx="10"/>
          </p:nvPr>
        </p:nvSpPr>
        <p:spPr/>
        <p:txBody>
          <a:bodyPr/>
          <a:lstStyle/>
          <a:p>
            <a:pPr>
              <a:defRPr/>
            </a:pPr>
            <a:fld id="{6BFF4683-4CA1-4F79-A29F-0C1C122ABDE9}" type="slidenum">
              <a:rPr lang="en-US" smtClean="0"/>
              <a:pPr>
                <a:defRPr/>
              </a:pPr>
              <a:t>17</a:t>
            </a:fld>
            <a:endParaRPr lang="en-US"/>
          </a:p>
        </p:txBody>
      </p:sp>
    </p:spTree>
    <p:extLst>
      <p:ext uri="{BB962C8B-B14F-4D97-AF65-F5344CB8AC3E}">
        <p14:creationId xmlns:p14="http://schemas.microsoft.com/office/powerpoint/2010/main" val="3943830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0030528D-470F-4817-B4AB-7FC5798406DE}" type="slidenum">
              <a:rPr lang="en-US" smtClean="0">
                <a:solidFill>
                  <a:prstClr val="black"/>
                </a:solidFill>
                <a:latin typeface="Calibri" pitchFamily="34" charset="0"/>
              </a:rPr>
              <a:pPr eaLnBrk="1" hangingPunct="1"/>
              <a:t>18</a:t>
            </a:fld>
            <a:endParaRPr lang="en-US">
              <a:solidFill>
                <a:prstClr val="black"/>
              </a:solidFill>
              <a:latin typeface="Calibri" pitchFamily="34" charset="0"/>
            </a:endParaRPr>
          </a:p>
        </p:txBody>
      </p:sp>
    </p:spTree>
    <p:extLst>
      <p:ext uri="{BB962C8B-B14F-4D97-AF65-F5344CB8AC3E}">
        <p14:creationId xmlns:p14="http://schemas.microsoft.com/office/powerpoint/2010/main" val="2265538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demonstrate the detail local cross sectional distribution of solids holdup between 6 inch and 3 inch and you could see here the mean and variance of the histogram are close.</a:t>
            </a:r>
            <a:r>
              <a:rPr lang="en-US" baseline="0" dirty="0"/>
              <a:t> The colors varies due to the variation in the scale of the color verses solids holdup.   </a:t>
            </a:r>
            <a:endParaRPr lang="en-US" dirty="0"/>
          </a:p>
          <a:p>
            <a:endParaRPr lang="en-US" dirty="0"/>
          </a:p>
          <a:p>
            <a:endParaRPr lang="en-US" dirty="0"/>
          </a:p>
          <a:p>
            <a:endParaRPr lang="en-US" dirty="0"/>
          </a:p>
          <a:p>
            <a:endParaRPr lang="en-US" dirty="0"/>
          </a:p>
          <a:p>
            <a:endParaRPr lang="en-US" dirty="0"/>
          </a:p>
          <a:p>
            <a:r>
              <a:rPr lang="en-US" dirty="0"/>
              <a:t>The detailed comparison of the cross sectional distribution of local solids holdup confirm the validation of the newly developed mechanistic scale up methodology</a:t>
            </a:r>
          </a:p>
          <a:p>
            <a:endParaRPr lang="en-US" dirty="0"/>
          </a:p>
        </p:txBody>
      </p:sp>
      <p:sp>
        <p:nvSpPr>
          <p:cNvPr id="4" name="Slide Number Placeholder 3"/>
          <p:cNvSpPr>
            <a:spLocks noGrp="1"/>
          </p:cNvSpPr>
          <p:nvPr>
            <p:ph type="sldNum" sz="quarter" idx="10"/>
          </p:nvPr>
        </p:nvSpPr>
        <p:spPr/>
        <p:txBody>
          <a:bodyPr/>
          <a:lstStyle/>
          <a:p>
            <a:fld id="{141931E9-721A-4ACC-AFE4-483888FCE183}" type="slidenum">
              <a:rPr lang="en-US" smtClean="0"/>
              <a:pPr/>
              <a:t>19</a:t>
            </a:fld>
            <a:endParaRPr lang="en-US"/>
          </a:p>
        </p:txBody>
      </p:sp>
    </p:spTree>
    <p:extLst>
      <p:ext uri="{BB962C8B-B14F-4D97-AF65-F5344CB8AC3E}">
        <p14:creationId xmlns:p14="http://schemas.microsoft.com/office/powerpoint/2010/main" val="1827468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BFF4683-4CA1-4F79-A29F-0C1C122ABDE9}" type="slidenum">
              <a:rPr lang="en-US" smtClean="0"/>
              <a:pPr>
                <a:defRPr/>
              </a:pPr>
              <a:t>2</a:t>
            </a:fld>
            <a:endParaRPr lang="en-US"/>
          </a:p>
        </p:txBody>
      </p:sp>
    </p:spTree>
    <p:extLst>
      <p:ext uri="{BB962C8B-B14F-4D97-AF65-F5344CB8AC3E}">
        <p14:creationId xmlns:p14="http://schemas.microsoft.com/office/powerpoint/2010/main" val="3390763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A43F447D-F454-4EB2-8656-A95AE64E1C5C}" type="slidenum">
              <a:rPr lang="en-US" smtClean="0"/>
              <a:t>20</a:t>
            </a:fld>
            <a:endParaRPr lang="en-US"/>
          </a:p>
        </p:txBody>
      </p:sp>
    </p:spTree>
    <p:extLst>
      <p:ext uri="{BB962C8B-B14F-4D97-AF65-F5344CB8AC3E}">
        <p14:creationId xmlns:p14="http://schemas.microsoft.com/office/powerpoint/2010/main" val="2716451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BFF4683-4CA1-4F79-A29F-0C1C122ABDE9}" type="slidenum">
              <a:rPr lang="en-US" smtClean="0"/>
              <a:pPr>
                <a:defRPr/>
              </a:pPr>
              <a:t>21</a:t>
            </a:fld>
            <a:endParaRPr lang="en-US"/>
          </a:p>
        </p:txBody>
      </p:sp>
    </p:spTree>
    <p:extLst>
      <p:ext uri="{BB962C8B-B14F-4D97-AF65-F5344CB8AC3E}">
        <p14:creationId xmlns:p14="http://schemas.microsoft.com/office/powerpoint/2010/main" val="988784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BFF4683-4CA1-4F79-A29F-0C1C122ABDE9}" type="slidenum">
              <a:rPr lang="en-US" smtClean="0"/>
              <a:pPr>
                <a:defRPr/>
              </a:pPr>
              <a:t>22</a:t>
            </a:fld>
            <a:endParaRPr lang="en-US"/>
          </a:p>
        </p:txBody>
      </p:sp>
    </p:spTree>
    <p:extLst>
      <p:ext uri="{BB962C8B-B14F-4D97-AF65-F5344CB8AC3E}">
        <p14:creationId xmlns:p14="http://schemas.microsoft.com/office/powerpoint/2010/main" val="4183742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Comparison of the dimensionless spout diameter profiles derived from CT and RPT for the pilot plant-scale spouted beds at the condition of the reference case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Dimensionless spout diameters (or penetration of the solids in the spout) as a function of dimensionless height for the conditions of the reference case, similar gas holdup profiles and dissimilar gas holdup profile. </a:t>
            </a:r>
          </a:p>
          <a:p>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Cumulative distribution of particles crossing boundaries between regions for binary spouted bed at U/U</a:t>
            </a:r>
            <a:r>
              <a:rPr lang="en-US" sz="1200" kern="1200" baseline="-25000" dirty="0">
                <a:solidFill>
                  <a:schemeClr val="tx1"/>
                </a:solidFill>
                <a:effectLst/>
                <a:latin typeface="+mn-lt"/>
                <a:ea typeface="+mn-ea"/>
                <a:cs typeface="+mn-cs"/>
              </a:rPr>
              <a:t>ms</a:t>
            </a:r>
            <a:r>
              <a:rPr lang="en-US" sz="1200" kern="1200" dirty="0">
                <a:solidFill>
                  <a:schemeClr val="tx1"/>
                </a:solidFill>
                <a:effectLst/>
                <a:latin typeface="+mn-lt"/>
                <a:ea typeface="+mn-ea"/>
                <a:cs typeface="+mn-cs"/>
              </a:rPr>
              <a:t> =1.1. (a) Landing on annulus surface; (b) Being entrained into spout from the annulus; (c) Entering fountain at z = H.</a:t>
            </a:r>
          </a:p>
          <a:p>
            <a:endParaRPr lang="en-US" dirty="0"/>
          </a:p>
        </p:txBody>
      </p:sp>
      <p:sp>
        <p:nvSpPr>
          <p:cNvPr id="4" name="Slide Number Placeholder 3"/>
          <p:cNvSpPr>
            <a:spLocks noGrp="1"/>
          </p:cNvSpPr>
          <p:nvPr>
            <p:ph type="sldNum" sz="quarter" idx="10"/>
          </p:nvPr>
        </p:nvSpPr>
        <p:spPr/>
        <p:txBody>
          <a:bodyPr/>
          <a:lstStyle/>
          <a:p>
            <a:pPr>
              <a:defRPr/>
            </a:pPr>
            <a:fld id="{6BFF4683-4CA1-4F79-A29F-0C1C122ABDE9}" type="slidenum">
              <a:rPr lang="en-US" smtClean="0"/>
              <a:pPr>
                <a:defRPr/>
              </a:pPr>
              <a:t>23</a:t>
            </a:fld>
            <a:endParaRPr lang="en-US"/>
          </a:p>
        </p:txBody>
      </p:sp>
    </p:spTree>
    <p:extLst>
      <p:ext uri="{BB962C8B-B14F-4D97-AF65-F5344CB8AC3E}">
        <p14:creationId xmlns:p14="http://schemas.microsoft.com/office/powerpoint/2010/main" val="1478880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lvl="0"/>
            <a:r>
              <a:rPr lang="en-US" sz="1200" kern="1200" dirty="0">
                <a:solidFill>
                  <a:schemeClr val="tx1"/>
                </a:solidFill>
                <a:effectLst/>
                <a:latin typeface="+mn-lt"/>
                <a:ea typeface="+mn-ea"/>
                <a:cs typeface="+mn-cs"/>
              </a:rPr>
              <a:t>Performing measurements of the gas holdup radial profile at selected heights in the lab or pilot plant spouted beds that is needed to be scaled up or down. The measurements step can be performed without disturbing the flow using our method of non-invasive measurement techniques such as the gamma-ray densitometry (GRD), and gamma-ray computed tomography (CT). The selected heights in the spouted bed have to include the spout-annulus regions in the cylindrical part of the bed.</a:t>
            </a:r>
          </a:p>
          <a:p>
            <a:pPr lvl="0"/>
            <a:r>
              <a:rPr lang="en-US" sz="1200" kern="1200" dirty="0">
                <a:solidFill>
                  <a:schemeClr val="tx1"/>
                </a:solidFill>
                <a:effectLst/>
                <a:latin typeface="+mn-lt"/>
                <a:ea typeface="+mn-ea"/>
                <a:cs typeface="+mn-cs"/>
              </a:rPr>
              <a:t>Applying validated computational fluid dynamics (CFD) simulation to seek out the similar or closer gas holdup radial profile in larger or smaller sizes spouted beds and/or different operating conditions. The implementation of CFD will allow defining the scale-up or scale-down sizes and the conditions that will provide similar or closer gas-holdup radial profile of that of the bed under investigation measured in step 1. Note that the first condition in the scale-up approach “</a:t>
            </a:r>
            <a:r>
              <a:rPr lang="en-US" sz="1200" i="1" kern="1200" dirty="0">
                <a:solidFill>
                  <a:schemeClr val="tx1"/>
                </a:solidFill>
                <a:effectLst/>
                <a:latin typeface="+mn-lt"/>
                <a:ea typeface="+mn-ea"/>
                <a:cs typeface="+mn-cs"/>
              </a:rPr>
              <a:t>when spouted beds with different sizes and/or conditions are geometrically similar” </a:t>
            </a:r>
            <a:r>
              <a:rPr lang="en-US" sz="1200" kern="1200" dirty="0">
                <a:solidFill>
                  <a:schemeClr val="tx1"/>
                </a:solidFill>
                <a:effectLst/>
                <a:latin typeface="+mn-lt"/>
                <a:ea typeface="+mn-ea"/>
                <a:cs typeface="+mn-cs"/>
              </a:rPr>
              <a:t>has to be met in the larger or smaller sizes of spouted beds when performing the CFD. </a:t>
            </a:r>
          </a:p>
          <a:p>
            <a:pPr lvl="0"/>
            <a:r>
              <a:rPr lang="en-US" sz="1200" kern="1200" dirty="0">
                <a:solidFill>
                  <a:schemeClr val="tx1"/>
                </a:solidFill>
                <a:effectLst/>
                <a:latin typeface="+mn-lt"/>
                <a:ea typeface="+mn-ea"/>
                <a:cs typeface="+mn-cs"/>
              </a:rPr>
              <a:t>Designing, constructing and operating the newly identified size and conditions of the gas-solid spouted bed.</a:t>
            </a:r>
          </a:p>
          <a:p>
            <a:pPr lvl="0"/>
            <a:r>
              <a:rPr lang="en-US" sz="1200" kern="1200" dirty="0">
                <a:solidFill>
                  <a:schemeClr val="tx1"/>
                </a:solidFill>
                <a:effectLst/>
                <a:latin typeface="+mn-lt"/>
                <a:ea typeface="+mn-ea"/>
                <a:cs typeface="+mn-cs"/>
              </a:rPr>
              <a:t>Evaluating the radial profile of the gas holdup of the constructed and operated spouted bed of step 3 using our method of gamma-ray densitometry technique which is an on-line monitoring technique that has been developed in our laboratory (cite </a:t>
            </a:r>
            <a:r>
              <a:rPr lang="en-US" sz="1200" kern="1200" dirty="0" err="1">
                <a:solidFill>
                  <a:schemeClr val="tx1"/>
                </a:solidFill>
                <a:effectLst/>
                <a:latin typeface="+mn-lt"/>
                <a:ea typeface="+mn-ea"/>
                <a:cs typeface="+mn-cs"/>
              </a:rPr>
              <a:t>kanta</a:t>
            </a:r>
            <a:r>
              <a:rPr lang="en-US" sz="1200" kern="1200" dirty="0">
                <a:solidFill>
                  <a:schemeClr val="tx1"/>
                </a:solidFill>
                <a:effectLst/>
                <a:latin typeface="+mn-lt"/>
                <a:ea typeface="+mn-ea"/>
                <a:cs typeface="+mn-cs"/>
              </a:rPr>
              <a:t> paper of GRD ) to measure radial/diameters profiles of gas and solids holdups and flow regimes in a non-invasive manner and at both laboratory and pilot plant conditions. Also, the optical fiber probe technique that has been implemented in our laboratory can be applied to large-scale and pilot plant condition to measure radial profiles of gas and solids holdup and solids velocity. The measurements can be utilized to provide benchmarking data to refine the validation of the validated CFD used in step 2.</a:t>
            </a:r>
          </a:p>
          <a:p>
            <a:pPr lvl="0"/>
            <a:r>
              <a:rPr lang="en-US" sz="1200" kern="1200" dirty="0">
                <a:solidFill>
                  <a:schemeClr val="tx1"/>
                </a:solidFill>
                <a:effectLst/>
                <a:latin typeface="+mn-lt"/>
                <a:ea typeface="+mn-ea"/>
                <a:cs typeface="+mn-cs"/>
              </a:rPr>
              <a:t>If needed, refining and tuning the operating conditions that are possible to adjust during the operation of the constructed and operated spouted bed in step 3 to ensure as close as possible to the radial profile of gas holdup to that of the bed under investigation of step 1. </a:t>
            </a:r>
          </a:p>
          <a:p>
            <a:r>
              <a:rPr lang="en-US" sz="1200" kern="1200" dirty="0">
                <a:solidFill>
                  <a:schemeClr val="tx1"/>
                </a:solidFill>
                <a:effectLst/>
                <a:latin typeface="+mn-lt"/>
                <a:ea typeface="+mn-ea"/>
                <a:cs typeface="+mn-cs"/>
              </a:rPr>
              <a:t>The above steps can be implemented on larger spouted bed of those studied in this work and at pilot plant conditions as well. Furthermore, for liquid-solid spouted beds where the hydrodynamics, in this case, are dictated by the dynamics of the liquid, same steps and methodology can be applied.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Cite his paper</a:t>
            </a:r>
          </a:p>
          <a:p>
            <a:endParaRPr lang="en-US" dirty="0"/>
          </a:p>
        </p:txBody>
      </p:sp>
      <p:sp>
        <p:nvSpPr>
          <p:cNvPr id="4" name="Slide Number Placeholder 3"/>
          <p:cNvSpPr>
            <a:spLocks noGrp="1"/>
          </p:cNvSpPr>
          <p:nvPr>
            <p:ph type="sldNum" sz="quarter" idx="10"/>
          </p:nvPr>
        </p:nvSpPr>
        <p:spPr/>
        <p:txBody>
          <a:bodyPr/>
          <a:lstStyle/>
          <a:p>
            <a:pPr>
              <a:defRPr/>
            </a:pPr>
            <a:fld id="{6BFF4683-4CA1-4F79-A29F-0C1C122ABDE9}" type="slidenum">
              <a:rPr lang="en-US" smtClean="0"/>
              <a:pPr>
                <a:defRPr/>
              </a:pPr>
              <a:t>24</a:t>
            </a:fld>
            <a:endParaRPr lang="en-US"/>
          </a:p>
        </p:txBody>
      </p:sp>
    </p:spTree>
    <p:extLst>
      <p:ext uri="{BB962C8B-B14F-4D97-AF65-F5344CB8AC3E}">
        <p14:creationId xmlns:p14="http://schemas.microsoft.com/office/powerpoint/2010/main" val="3927353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FEFA21-E625-4BA2-BD5B-7102D2F99457}" type="slidenum">
              <a:rPr lang="en-US" smtClean="0"/>
              <a:pPr>
                <a:defRPr/>
              </a:pPr>
              <a:t>25</a:t>
            </a:fld>
            <a:endParaRPr lang="en-US" dirty="0"/>
          </a:p>
        </p:txBody>
      </p:sp>
    </p:spTree>
    <p:extLst>
      <p:ext uri="{BB962C8B-B14F-4D97-AF65-F5344CB8AC3E}">
        <p14:creationId xmlns:p14="http://schemas.microsoft.com/office/powerpoint/2010/main" val="27976249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FEFA21-E625-4BA2-BD5B-7102D2F99457}" type="slidenum">
              <a:rPr lang="en-US" smtClean="0"/>
              <a:pPr>
                <a:defRPr/>
              </a:pPr>
              <a:t>26</a:t>
            </a:fld>
            <a:endParaRPr lang="en-US" dirty="0"/>
          </a:p>
        </p:txBody>
      </p:sp>
    </p:spTree>
    <p:extLst>
      <p:ext uri="{BB962C8B-B14F-4D97-AF65-F5344CB8AC3E}">
        <p14:creationId xmlns:p14="http://schemas.microsoft.com/office/powerpoint/2010/main" val="788038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Nuclear reactors are characterized by generation and as of today there are four generations (I, II, III, III+, and IV), of nuclear reactors’ designs, only two of them are in actual use in energy production field. The others are still under experimental phase and there are no expectations yet of when these reactors are going to put into service. However, and after the last tsunami accident in Japan in 2011, calls for the deployment of latest developed nuclear reactors were raised from many different disciplines. Reactors counts on enriched uranium fuel rods to generate power through controlled fusion reaction. In new reactors generations these fuel rods turns into particles were the enriched uranium is coated by certain materials that keeps its radio active waste safe and generate more power then in rods operated reactors.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Generation IV International Forum (GIF) is founded on eight technology goals that include to improve nuclear safety, improve proliferation resistance, minimize waste and natural resource utilization, and decrease the cost to build and run such plants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For the purpose of this thesis, it is important to concentrate on the fuel cycle as an important factor among the above-mentioned ones.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6BFF4683-4CA1-4F79-A29F-0C1C122ABDE9}" type="slidenum">
              <a:rPr lang="en-US" smtClean="0"/>
              <a:pPr>
                <a:defRPr/>
              </a:pPr>
              <a:t>3</a:t>
            </a:fld>
            <a:endParaRPr lang="en-US"/>
          </a:p>
        </p:txBody>
      </p:sp>
    </p:spTree>
    <p:extLst>
      <p:ext uri="{BB962C8B-B14F-4D97-AF65-F5344CB8AC3E}">
        <p14:creationId xmlns:p14="http://schemas.microsoft.com/office/powerpoint/2010/main" val="705534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the purpose of this thesis, it is important to concentrate on the fuel cycle as an important factor among the above-mentioned ones. Nuclear reactor’s fuel is used in many different ways and forms, and from that one can identify reactor type. First reactor generations used nuclear fuel in form of rods that slide down the reactor core, which is coated with certain anti radiation materials, and used either light or heavy water as a cooling system for the reaction process and also as a heat transfer channel. Fuel used in IV generation reactors is different form the one used in first and second generation. Fourth generations’ reactors, which are divided into two types, uses nuclear fuel that is commonly known as TRISO Fuel, which takes the form of particles instead of rods. This type of fuel, if used properly, would produce twice the power being produced recently by the first and second generation’s reactors. This type of fuel and reactors using it would be the core objective of my thesis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As for the earlier models, many of it are still functioning and producing in different countries like the European Union, US, Canada, Japan, and China. These reactors are generally functioning well despite some of the accidents (i.e. Ukraine (1987), Japan (2011), US (1987)), however most of it are about time to be replaced or shut down due to building aging or license expiration. As a result, many states now are considering building new reactors with new designs.   </a:t>
            </a:r>
          </a:p>
          <a:p>
            <a:endParaRPr lang="en-US" dirty="0"/>
          </a:p>
        </p:txBody>
      </p:sp>
      <p:sp>
        <p:nvSpPr>
          <p:cNvPr id="4" name="Slide Number Placeholder 3"/>
          <p:cNvSpPr>
            <a:spLocks noGrp="1"/>
          </p:cNvSpPr>
          <p:nvPr>
            <p:ph type="sldNum" sz="quarter" idx="10"/>
          </p:nvPr>
        </p:nvSpPr>
        <p:spPr/>
        <p:txBody>
          <a:bodyPr/>
          <a:lstStyle/>
          <a:p>
            <a:pPr>
              <a:defRPr/>
            </a:pPr>
            <a:fld id="{6BFF4683-4CA1-4F79-A29F-0C1C122ABDE9}" type="slidenum">
              <a:rPr lang="en-US" smtClean="0"/>
              <a:pPr>
                <a:defRPr/>
              </a:pPr>
              <a:t>4</a:t>
            </a:fld>
            <a:endParaRPr lang="en-US"/>
          </a:p>
        </p:txBody>
      </p:sp>
    </p:spTree>
    <p:extLst>
      <p:ext uri="{BB962C8B-B14F-4D97-AF65-F5344CB8AC3E}">
        <p14:creationId xmlns:p14="http://schemas.microsoft.com/office/powerpoint/2010/main" val="2305767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dirty="0">
                <a:solidFill>
                  <a:schemeClr val="tx1"/>
                </a:solidFill>
                <a:effectLst/>
                <a:latin typeface="+mn-lt"/>
                <a:ea typeface="+mn-ea"/>
                <a:cs typeface="+mn-cs"/>
              </a:rPr>
              <a:t>New reactor designs now days more focused on a concept called passive safety, and security. Passive safety simply means a newly designed feature in newly designed reactors that relay on engineered components of the reactors that would, in the case of any emergency, cool, and eventually shut down the nuclear reaction instead of accelerating it as in the old, yet common reactors designs. Newly designed reactors are simply uses simple physics approaches to build the reactor that allows the core to shut down automatically in case of any emergency without the need to sophisticated engineered safety tools, rotary mechanisms, or human intervention.  </a:t>
            </a:r>
          </a:p>
          <a:p>
            <a:pPr eaLnBrk="1" hangingPunct="1"/>
            <a:endParaRPr lang="en-US" altLang="en-US" sz="2400" dirty="0"/>
          </a:p>
          <a:p>
            <a:pPr eaLnBrk="1" hangingPunct="1"/>
            <a:endParaRPr lang="en-US" altLang="en-US" sz="2400" dirty="0"/>
          </a:p>
          <a:p>
            <a:pPr eaLnBrk="1" hangingPunct="1"/>
            <a:r>
              <a:rPr lang="en-US" altLang="en-US" sz="2400" dirty="0"/>
              <a:t>The Very-High-Temperature Reactor (VHTR) is</a:t>
            </a:r>
          </a:p>
          <a:p>
            <a:pPr lvl="1" eaLnBrk="1" hangingPunct="1"/>
            <a:r>
              <a:rPr lang="en-US" altLang="en-US" sz="2200" dirty="0"/>
              <a:t>graphite-moderated (thermal spectrum)</a:t>
            </a:r>
          </a:p>
          <a:p>
            <a:pPr lvl="1" eaLnBrk="1" hangingPunct="1"/>
            <a:r>
              <a:rPr lang="en-US" altLang="en-US" sz="2200" dirty="0"/>
              <a:t>helium-cooled reactor</a:t>
            </a:r>
          </a:p>
          <a:p>
            <a:pPr lvl="1" eaLnBrk="1" hangingPunct="1"/>
            <a:r>
              <a:rPr lang="en-US" altLang="en-US" sz="2200" dirty="0"/>
              <a:t>once-through uranium fuel cycle (no reprocessing)</a:t>
            </a:r>
          </a:p>
          <a:p>
            <a:pPr lvl="1" eaLnBrk="1" hangingPunct="1"/>
            <a:r>
              <a:rPr lang="en-US" altLang="en-US" sz="2200" dirty="0"/>
              <a:t>core outlet temperatures of 1,000 </a:t>
            </a:r>
            <a:r>
              <a:rPr lang="en-US" altLang="en-US" sz="2200" dirty="0">
                <a:latin typeface="Times New Roman" pitchFamily="18" charset="0"/>
                <a:cs typeface="Times New Roman" pitchFamily="18" charset="0"/>
              </a:rPr>
              <a:t>◦C</a:t>
            </a:r>
          </a:p>
          <a:p>
            <a:endParaRPr lang="en-US" dirty="0"/>
          </a:p>
          <a:p>
            <a:pPr>
              <a:buFont typeface="Wingdings" panose="05000000000000000000" pitchFamily="2" charset="2"/>
              <a:buChar char="§"/>
              <a:defRPr/>
            </a:pPr>
            <a:endParaRPr lang="en-US" sz="12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defRPr/>
            </a:pPr>
            <a:r>
              <a:rPr lang="en-US" sz="1200" dirty="0">
                <a:latin typeface="Times New Roman" panose="02020603050405020304" pitchFamily="18" charset="0"/>
                <a:cs typeface="Times New Roman" panose="02020603050405020304" pitchFamily="18" charset="0"/>
              </a:rPr>
              <a:t>High temperature, helium cooled, graphite moderated reactor graphite-moderated</a:t>
            </a:r>
          </a:p>
          <a:p>
            <a:pPr>
              <a:buFont typeface="Wingdings" panose="05000000000000000000" pitchFamily="2" charset="2"/>
              <a:buChar char="§"/>
              <a:defRPr/>
            </a:pPr>
            <a:r>
              <a:rPr lang="en-US" sz="1200" dirty="0">
                <a:latin typeface="Times New Roman" panose="02020603050405020304" pitchFamily="18" charset="0"/>
                <a:cs typeface="Times New Roman" panose="02020603050405020304" pitchFamily="18" charset="0"/>
              </a:rPr>
              <a:t>Goal – reach 1000 °C, with near term focus on 700 - 950 °C</a:t>
            </a:r>
          </a:p>
          <a:p>
            <a:pPr>
              <a:buFont typeface="Wingdings" panose="05000000000000000000" pitchFamily="2" charset="2"/>
              <a:buChar char="§"/>
              <a:defRPr/>
            </a:pPr>
            <a:r>
              <a:rPr lang="en-US" sz="1200" dirty="0">
                <a:latin typeface="Times New Roman" panose="02020603050405020304" pitchFamily="18" charset="0"/>
                <a:cs typeface="Times New Roman" panose="02020603050405020304" pitchFamily="18" charset="0"/>
              </a:rPr>
              <a:t>Reference configurations are the prismatic and the pebble bed</a:t>
            </a:r>
          </a:p>
          <a:p>
            <a:pPr>
              <a:buFont typeface="Wingdings" panose="05000000000000000000" pitchFamily="2" charset="2"/>
              <a:buChar char="§"/>
              <a:defRPr/>
            </a:pPr>
            <a:r>
              <a:rPr lang="en-US" sz="1200" dirty="0">
                <a:latin typeface="Times New Roman" panose="02020603050405020304" pitchFamily="18" charset="0"/>
                <a:cs typeface="Times New Roman" panose="02020603050405020304" pitchFamily="18" charset="0"/>
              </a:rPr>
              <a:t>Many countries remain interested in VHTR, more countries are becoming interested (Safety, high efficiency, process heat application, hydrogen production).</a:t>
            </a:r>
          </a:p>
          <a:p>
            <a:pPr>
              <a:buFont typeface="Wingdings" panose="05000000000000000000" pitchFamily="2" charset="2"/>
              <a:buChar char="§"/>
              <a:defRPr/>
            </a:pPr>
            <a:endParaRPr lang="en-US" sz="12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defRPr/>
            </a:pP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6BFF4683-4CA1-4F79-A29F-0C1C122ABDE9}" type="slidenum">
              <a:rPr lang="en-US" smtClean="0"/>
              <a:pPr>
                <a:defRPr/>
              </a:pPr>
              <a:t>5</a:t>
            </a:fld>
            <a:endParaRPr lang="en-US"/>
          </a:p>
        </p:txBody>
      </p:sp>
    </p:spTree>
    <p:extLst>
      <p:ext uri="{BB962C8B-B14F-4D97-AF65-F5344CB8AC3E}">
        <p14:creationId xmlns:p14="http://schemas.microsoft.com/office/powerpoint/2010/main" val="1667410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FF4683-4CA1-4F79-A29F-0C1C122ABDE9}" type="slidenum">
              <a:rPr lang="en-US" smtClean="0"/>
              <a:pPr>
                <a:defRPr/>
              </a:pPr>
              <a:t>6</a:t>
            </a:fld>
            <a:endParaRPr lang="en-US"/>
          </a:p>
        </p:txBody>
      </p:sp>
    </p:spTree>
    <p:extLst>
      <p:ext uri="{BB962C8B-B14F-4D97-AF65-F5344CB8AC3E}">
        <p14:creationId xmlns:p14="http://schemas.microsoft.com/office/powerpoint/2010/main" val="2098811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panose="02020603050405020304" pitchFamily="18" charset="0"/>
                <a:cs typeface="Times New Roman" panose="02020603050405020304" pitchFamily="18" charset="0"/>
              </a:rPr>
              <a:t>The </a:t>
            </a:r>
            <a:r>
              <a:rPr lang="en-US" sz="1200" b="1" dirty="0">
                <a:solidFill>
                  <a:srgbClr val="0033CC"/>
                </a:solidFill>
                <a:latin typeface="Times New Roman" panose="02020603050405020304" pitchFamily="18" charset="0"/>
                <a:cs typeface="Times New Roman" panose="02020603050405020304" pitchFamily="18" charset="0"/>
              </a:rPr>
              <a:t>TRISO</a:t>
            </a:r>
            <a:r>
              <a:rPr lang="en-US" sz="1200" dirty="0">
                <a:latin typeface="Times New Roman" panose="02020603050405020304" pitchFamily="18" charset="0"/>
                <a:cs typeface="Times New Roman" panose="02020603050405020304" pitchFamily="18" charset="0"/>
              </a:rPr>
              <a:t> nuclear fuel particles consist of fuel kernel made of  </a:t>
            </a:r>
            <a:r>
              <a:rPr lang="en-US" sz="1200" dirty="0">
                <a:solidFill>
                  <a:srgbClr val="0033CC"/>
                </a:solidFill>
                <a:latin typeface="Times New Roman" panose="02020603050405020304" pitchFamily="18" charset="0"/>
                <a:cs typeface="Times New Roman" panose="02020603050405020304" pitchFamily="18" charset="0"/>
              </a:rPr>
              <a:t>UO2</a:t>
            </a:r>
            <a:r>
              <a:rPr lang="en-US" sz="1200" dirty="0">
                <a:latin typeface="Times New Roman" panose="02020603050405020304" pitchFamily="18" charset="0"/>
                <a:cs typeface="Times New Roman" panose="02020603050405020304" pitchFamily="18" charset="0"/>
              </a:rPr>
              <a:t> or </a:t>
            </a:r>
            <a:r>
              <a:rPr lang="en-US" sz="1200" dirty="0">
                <a:solidFill>
                  <a:srgbClr val="0033CC"/>
                </a:solidFill>
                <a:latin typeface="Times New Roman" panose="02020603050405020304" pitchFamily="18" charset="0"/>
                <a:cs typeface="Times New Roman" panose="02020603050405020304" pitchFamily="18" charset="0"/>
              </a:rPr>
              <a:t>other fertile materials</a:t>
            </a:r>
            <a:r>
              <a:rPr lang="en-US" sz="1200" dirty="0">
                <a:latin typeface="Times New Roman" panose="02020603050405020304" pitchFamily="18" charset="0"/>
                <a:cs typeface="Times New Roman" panose="02020603050405020304" pitchFamily="18" charset="0"/>
              </a:rPr>
              <a:t> surrounded by four layers of isotropic materials for protection and containment.</a:t>
            </a:r>
          </a:p>
          <a:p>
            <a:r>
              <a:rPr lang="en-US" sz="1200" dirty="0">
                <a:latin typeface="Times New Roman" panose="02020603050405020304" pitchFamily="18" charset="0"/>
                <a:cs typeface="Times New Roman" panose="02020603050405020304" pitchFamily="18" charset="0"/>
              </a:rPr>
              <a:t>The coated particle fuel has many attractive features, such as the ability to operate at high temperatures, to achieve high burn up, and to survive adverse conditions. </a:t>
            </a:r>
          </a:p>
          <a:p>
            <a:r>
              <a:rPr lang="en-US" sz="1200" dirty="0">
                <a:latin typeface="Times New Roman" panose="02020603050405020304" pitchFamily="18" charset="0"/>
                <a:cs typeface="Times New Roman" panose="02020603050405020304" pitchFamily="18" charset="0"/>
              </a:rPr>
              <a:t>Size from approximately </a:t>
            </a:r>
            <a:r>
              <a:rPr lang="en-US" sz="1200" b="1" dirty="0">
                <a:solidFill>
                  <a:srgbClr val="0052F6"/>
                </a:solidFill>
                <a:latin typeface="Times New Roman" panose="02020603050405020304" pitchFamily="18" charset="0"/>
                <a:cs typeface="Times New Roman" panose="02020603050405020304" pitchFamily="18" charset="0"/>
              </a:rPr>
              <a:t>920 µm </a:t>
            </a:r>
            <a:r>
              <a:rPr lang="en-US" sz="1200" dirty="0">
                <a:solidFill>
                  <a:srgbClr val="0052F6"/>
                </a:solidFill>
                <a:latin typeface="Times New Roman" panose="02020603050405020304" pitchFamily="18" charset="0"/>
                <a:cs typeface="Times New Roman" panose="02020603050405020304" pitchFamily="18" charset="0"/>
              </a:rPr>
              <a:t>to </a:t>
            </a:r>
            <a:r>
              <a:rPr lang="en-US" sz="1200" b="1" dirty="0">
                <a:solidFill>
                  <a:srgbClr val="0052F6"/>
                </a:solidFill>
                <a:latin typeface="Times New Roman" panose="02020603050405020304" pitchFamily="18" charset="0"/>
                <a:cs typeface="Times New Roman" panose="02020603050405020304" pitchFamily="18" charset="0"/>
              </a:rPr>
              <a:t>1000 µm</a:t>
            </a:r>
            <a:r>
              <a:rPr lang="en-US" sz="1200" dirty="0">
                <a:latin typeface="Times New Roman" panose="02020603050405020304" pitchFamily="18" charset="0"/>
                <a:cs typeface="Times New Roman" panose="02020603050405020304" pitchFamily="18" charset="0"/>
              </a:rPr>
              <a:t>, the particles are durable and impervious to moisture for long periods of times, making them an attractive alternative to current metallic fuel containers. </a:t>
            </a:r>
          </a:p>
          <a:p>
            <a:endParaRPr lang="en-US" sz="1200" dirty="0">
              <a:latin typeface="Times New Roman" panose="02020603050405020304" pitchFamily="18" charset="0"/>
              <a:cs typeface="Times New Roman" panose="02020603050405020304" pitchFamily="18" charset="0"/>
            </a:endParaRPr>
          </a:p>
          <a:p>
            <a:r>
              <a:rPr lang="en-US" dirty="0"/>
              <a:t>Layers are designed to keep the fuel and the fission products contained.</a:t>
            </a:r>
          </a:p>
          <a:p>
            <a:endParaRPr lang="en-US" dirty="0"/>
          </a:p>
          <a:p>
            <a:r>
              <a:rPr lang="en-US" dirty="0"/>
              <a:t>Failure of the layers can result in fuel failure and radioactive contamination in the primary system. </a:t>
            </a:r>
          </a:p>
          <a:p>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6BFF4683-4CA1-4F79-A29F-0C1C122ABDE9}" type="slidenum">
              <a:rPr lang="en-US" smtClean="0"/>
              <a:pPr>
                <a:defRPr/>
              </a:pPr>
              <a:t>7</a:t>
            </a:fld>
            <a:endParaRPr lang="en-US"/>
          </a:p>
        </p:txBody>
      </p:sp>
    </p:spTree>
    <p:extLst>
      <p:ext uri="{BB962C8B-B14F-4D97-AF65-F5344CB8AC3E}">
        <p14:creationId xmlns:p14="http://schemas.microsoft.com/office/powerpoint/2010/main" val="2341381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dirty="0">
                <a:latin typeface="Times New Roman" panose="02020603050405020304" pitchFamily="18" charset="0"/>
                <a:cs typeface="Times New Roman" panose="02020603050405020304" pitchFamily="18" charset="0"/>
              </a:rPr>
              <a:t>They are Gas-solid contactors that can handle heavy coarse particles where the circulation of solids is important and is dictated by the gas dynamics. As you see,</a:t>
            </a:r>
            <a:r>
              <a:rPr lang="en-US" sz="1200" baseline="0" dirty="0">
                <a:latin typeface="Times New Roman" panose="02020603050405020304" pitchFamily="18" charset="0"/>
                <a:cs typeface="Times New Roman" panose="02020603050405020304" pitchFamily="18" charset="0"/>
              </a:rPr>
              <a:t> bottom of the spouted bed is conical and the rest of the bed is cylindrical. The spouted bed can be all conical. The chemical vapor (gas) is fed from the bottom as a jet where it creates </a:t>
            </a:r>
            <a:r>
              <a:rPr lang="en-US" sz="1800" dirty="0">
                <a:solidFill>
                  <a:srgbClr val="0033CC"/>
                </a:solidFill>
                <a:latin typeface="Times New Roman" panose="02020603050405020304" pitchFamily="18" charset="0"/>
                <a:cs typeface="Times New Roman" panose="02020603050405020304" pitchFamily="18" charset="0"/>
              </a:rPr>
              <a:t>three distinct regions</a:t>
            </a:r>
            <a:r>
              <a:rPr lang="en-US" sz="1800" dirty="0">
                <a:latin typeface="Times New Roman" panose="02020603050405020304" pitchFamily="18" charset="0"/>
                <a:cs typeface="Times New Roman" panose="02020603050405020304" pitchFamily="18" charset="0"/>
              </a:rPr>
              <a:t>:</a:t>
            </a:r>
          </a:p>
          <a:p>
            <a:pPr lvl="1"/>
            <a:r>
              <a:rPr lang="en-US" sz="1600" dirty="0">
                <a:latin typeface="Times New Roman" panose="02020603050405020304" pitchFamily="18" charset="0"/>
                <a:cs typeface="Times New Roman" panose="02020603050405020304" pitchFamily="18" charset="0"/>
              </a:rPr>
              <a:t>Spout in the center of the bed</a:t>
            </a:r>
          </a:p>
          <a:p>
            <a:pPr lvl="1"/>
            <a:r>
              <a:rPr lang="en-US" sz="1600" dirty="0">
                <a:latin typeface="Times New Roman" panose="02020603050405020304" pitchFamily="18" charset="0"/>
                <a:cs typeface="Times New Roman" panose="02020603050405020304" pitchFamily="18" charset="0"/>
              </a:rPr>
              <a:t>Fountain above the spout</a:t>
            </a:r>
          </a:p>
          <a:p>
            <a:pPr lvl="1"/>
            <a:r>
              <a:rPr lang="en-US" sz="1600" dirty="0">
                <a:latin typeface="Times New Roman" panose="02020603050405020304" pitchFamily="18" charset="0"/>
                <a:cs typeface="Times New Roman" panose="02020603050405020304" pitchFamily="18" charset="0"/>
              </a:rPr>
              <a:t>Annulus where the particles move as packed bed</a:t>
            </a:r>
          </a:p>
          <a:p>
            <a:pPr lvl="1"/>
            <a:endParaRPr lang="en-US" dirty="0"/>
          </a:p>
          <a:p>
            <a:r>
              <a:rPr lang="en-US" dirty="0"/>
              <a:t>Spouted beds has many attractive features including</a:t>
            </a:r>
            <a:r>
              <a:rPr lang="en-US" baseline="0" dirty="0"/>
              <a:t> </a:t>
            </a:r>
          </a:p>
          <a:p>
            <a:r>
              <a:rPr lang="en-US" baseline="0" dirty="0"/>
              <a:t>1- good particle circulation.</a:t>
            </a:r>
          </a:p>
          <a:p>
            <a:r>
              <a:rPr lang="en-US" baseline="0" dirty="0"/>
              <a:t>2- effective fluid-particle contact</a:t>
            </a:r>
          </a:p>
          <a:p>
            <a:r>
              <a:rPr lang="en-US" baseline="0" dirty="0"/>
              <a:t>3- high rate of heat and mass transfer</a:t>
            </a:r>
          </a:p>
          <a:p>
            <a:endParaRPr lang="en-US" baseline="0" dirty="0"/>
          </a:p>
          <a:p>
            <a:r>
              <a:rPr lang="en-US" baseline="0" dirty="0"/>
              <a:t>Their </a:t>
            </a:r>
            <a:r>
              <a:rPr lang="en-US" sz="1800" dirty="0">
                <a:latin typeface="Times New Roman" panose="02020603050405020304" pitchFamily="18" charset="0"/>
                <a:cs typeface="Times New Roman" panose="02020603050405020304" pitchFamily="18" charset="0"/>
              </a:rPr>
              <a:t>Applications include:</a:t>
            </a:r>
          </a:p>
          <a:p>
            <a:r>
              <a:rPr lang="en-US" sz="1800" dirty="0">
                <a:solidFill>
                  <a:srgbClr val="0033CC"/>
                </a:solidFill>
                <a:latin typeface="Times New Roman" panose="02020603050405020304" pitchFamily="18" charset="0"/>
                <a:cs typeface="Times New Roman" panose="02020603050405020304" pitchFamily="18" charset="0"/>
              </a:rPr>
              <a:t>Coating (e.g., TRISO process)</a:t>
            </a:r>
            <a:r>
              <a:rPr lang="en-US" sz="1800" dirty="0">
                <a:latin typeface="Times New Roman" panose="02020603050405020304" pitchFamily="18" charset="0"/>
                <a:cs typeface="Times New Roman" panose="02020603050405020304" pitchFamily="18" charset="0"/>
              </a:rPr>
              <a:t>, drying, gasification, chemical vapor deposition, etc.</a:t>
            </a:r>
          </a:p>
          <a:p>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6BFF4683-4CA1-4F79-A29F-0C1C122ABDE9}" type="slidenum">
              <a:rPr lang="en-US" smtClean="0"/>
              <a:pPr>
                <a:defRPr/>
              </a:pPr>
              <a:t>8</a:t>
            </a:fld>
            <a:endParaRPr lang="en-US"/>
          </a:p>
        </p:txBody>
      </p:sp>
    </p:spTree>
    <p:extLst>
      <p:ext uri="{BB962C8B-B14F-4D97-AF65-F5344CB8AC3E}">
        <p14:creationId xmlns:p14="http://schemas.microsoft.com/office/powerpoint/2010/main" val="823981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BFF4683-4CA1-4F79-A29F-0C1C122ABDE9}" type="slidenum">
              <a:rPr lang="en-US" smtClean="0"/>
              <a:pPr>
                <a:defRPr/>
              </a:pPr>
              <a:t>9</a:t>
            </a:fld>
            <a:endParaRPr lang="en-US"/>
          </a:p>
        </p:txBody>
      </p:sp>
    </p:spTree>
    <p:extLst>
      <p:ext uri="{BB962C8B-B14F-4D97-AF65-F5344CB8AC3E}">
        <p14:creationId xmlns:p14="http://schemas.microsoft.com/office/powerpoint/2010/main" val="1550992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31A3B62-BC9A-43E7-ACBD-A36CCA217238}" type="datetime1">
              <a:rPr lang="en-US" smtClean="0"/>
              <a:t>10/16/2024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E961C4A-669F-4FF8-A633-4BE579B282E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3B51EE5-ABB0-461D-94AB-AE0721B12C47}" type="datetime1">
              <a:rPr lang="en-US" smtClean="0"/>
              <a:t>10/16/2024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B6949B-DE5B-400B-B89C-822CAEB0DBF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23AD2E9-91EF-4933-999B-D244729235E7}" type="datetime1">
              <a:rPr lang="en-US" smtClean="0"/>
              <a:t>10/16/2024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6F0F31C-6C74-46F9-AFF4-8B8B4E526E4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9B0A213-8C10-4C1F-A79E-6F2DDC1A3E5B}" type="datetime1">
              <a:rPr lang="en-US" smtClean="0"/>
              <a:t>10/16/2024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A5EACE-5817-4E7B-8CF7-F49DE18B9B6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E4DC316-72D8-4619-B95E-A9CFCFAD47A6}" type="datetime1">
              <a:rPr lang="en-US" smtClean="0"/>
              <a:t>10/16/2024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FE7A9F-A49C-4DA8-B46D-04DF9748780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D63F6F0-6DC2-4F50-9A53-8C9BB4DBBC29}" type="datetime1">
              <a:rPr lang="en-US" smtClean="0"/>
              <a:t>10/16/2024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E254C1-F6E0-4B06-93A4-1AE8D732195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122085C-709A-4877-8532-448456E81423}" type="datetime1">
              <a:rPr lang="en-US" smtClean="0"/>
              <a:t>10/16/2024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2F60CB0-5E2A-4008-8CCF-3CE635570A8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F8D2F77-0C60-42EA-85DE-F6AB8801BAB9}" type="datetime1">
              <a:rPr lang="en-US" smtClean="0"/>
              <a:t>10/16/2024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DBA6EA6-A3AC-4688-9869-FA0A1315564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1682205-2AC8-4E87-A04C-6D7120729F68}" type="datetime1">
              <a:rPr lang="en-US" smtClean="0"/>
              <a:t>10/16/2024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D443AD8-6EB9-4678-82C7-C6E4A1019BE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C2AF09C-885B-48B6-8BBA-D0B4488BEAB1}" type="datetime1">
              <a:rPr lang="en-US" smtClean="0"/>
              <a:t>10/16/2024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83CC1C9-B3C0-43B6-8422-DCC40DC963A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AB68C19-3F8B-4837-9B60-B4749E4D73CB}" type="datetime1">
              <a:rPr lang="en-US" smtClean="0"/>
              <a:t>10/16/2024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EC64DB8-0798-4E99-989B-0AD923206D2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088574C-9E0A-4C3A-B735-1834E90E9BCA}" type="datetime1">
              <a:rPr lang="en-US" smtClean="0"/>
              <a:t>10/16/2024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2869542-0391-4E21-B0FB-6D03BDD57A76}" type="slidenum">
              <a:rPr lang="en-US"/>
              <a:pPr>
                <a:defRPr/>
              </a:pPr>
              <a:t>‹#›</a:t>
            </a:fld>
            <a:endParaRPr lang="en-US"/>
          </a:p>
        </p:txBody>
      </p:sp>
      <p:pic>
        <p:nvPicPr>
          <p:cNvPr id="1030" name="Picture 7" descr="GOLD_RIGHT.jpg"/>
          <p:cNvPicPr>
            <a:picLocks noChangeAspect="1"/>
          </p:cNvPicPr>
          <p:nvPr/>
        </p:nvPicPr>
        <p:blipFill>
          <a:blip r:embed="rId13"/>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emf"/><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0.emf"/><Relationship Id="rId11" Type="http://schemas.openxmlformats.org/officeDocument/2006/relationships/image" Target="../media/image35.emf"/><Relationship Id="rId5" Type="http://schemas.openxmlformats.org/officeDocument/2006/relationships/image" Target="../media/image29.emf"/><Relationship Id="rId10" Type="http://schemas.openxmlformats.org/officeDocument/2006/relationships/image" Target="../media/image34.emf"/><Relationship Id="rId4" Type="http://schemas.openxmlformats.org/officeDocument/2006/relationships/image" Target="../media/image28.emf"/><Relationship Id="rId9" Type="http://schemas.openxmlformats.org/officeDocument/2006/relationships/image" Target="../media/image33.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tif"/><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48.emf"/><Relationship Id="rId4" Type="http://schemas.openxmlformats.org/officeDocument/2006/relationships/image" Target="../media/image8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3.emf"/><Relationship Id="rId7"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2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10.png"/></Relationships>
</file>

<file path=ppt/slides/_rels/slide2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hyperlink" Target="http://nuclear.inel.gov/gen4/gfr.shtml" TargetMode="External"/><Relationship Id="rId13" Type="http://schemas.openxmlformats.org/officeDocument/2006/relationships/image" Target="../media/image8.jpeg"/><Relationship Id="rId3" Type="http://schemas.openxmlformats.org/officeDocument/2006/relationships/hyperlink" Target="http://nuclear.inel.gov/gen4/vhtr.shtml" TargetMode="External"/><Relationship Id="rId7" Type="http://schemas.openxmlformats.org/officeDocument/2006/relationships/image" Target="../media/image5.jpeg"/><Relationship Id="rId12" Type="http://schemas.openxmlformats.org/officeDocument/2006/relationships/hyperlink" Target="http://nuclear.inel.gov/gen4/sfr.s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nuclear.inel.gov/gen4/scwr.shtml" TargetMode="External"/><Relationship Id="rId11" Type="http://schemas.openxmlformats.org/officeDocument/2006/relationships/image" Target="../media/image7.jpeg"/><Relationship Id="rId5" Type="http://schemas.openxmlformats.org/officeDocument/2006/relationships/image" Target="../media/image4.jpeg"/><Relationship Id="rId10" Type="http://schemas.openxmlformats.org/officeDocument/2006/relationships/hyperlink" Target="http://nuclear.inel.gov/gen4/lfr.shtml" TargetMode="External"/><Relationship Id="rId4" Type="http://schemas.openxmlformats.org/officeDocument/2006/relationships/image" Target="../media/image3.jpeg"/><Relationship Id="rId9" Type="http://schemas.openxmlformats.org/officeDocument/2006/relationships/image" Target="../media/image6.jpeg"/><Relationship Id="rId14" Type="http://schemas.openxmlformats.org/officeDocument/2006/relationships/hyperlink" Target="http://nuclear.inel.gov/gen4/msr.s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hyperlink" Target="https://en.wikipedia.org/wiki/China_Huaneng_Group" TargetMode="External"/><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png"/><Relationship Id="rId10" Type="http://schemas.openxmlformats.org/officeDocument/2006/relationships/hyperlink" Target="https://en.wikipedia.org/wiki/Tsinghua_University" TargetMode="External"/><Relationship Id="rId4" Type="http://schemas.openxmlformats.org/officeDocument/2006/relationships/image" Target="../media/image13.png"/><Relationship Id="rId9" Type="http://schemas.openxmlformats.org/officeDocument/2006/relationships/hyperlink" Target="https://en.wikipedia.org/wiki/Nuclear_power_in_Chin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9.tiff"/></Relationships>
</file>

<file path=ppt/slides/_rels/slide9.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 Id="rId9"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txBox="1">
            <a:spLocks/>
          </p:cNvSpPr>
          <p:nvPr/>
        </p:nvSpPr>
        <p:spPr bwMode="auto">
          <a:xfrm>
            <a:off x="419100" y="914400"/>
            <a:ext cx="8305800" cy="1905000"/>
          </a:xfrm>
          <a:prstGeom prst="rect">
            <a:avLst/>
          </a:prstGeom>
          <a:noFill/>
          <a:ln w="9525">
            <a:noFill/>
            <a:miter lim="800000"/>
            <a:headEnd/>
            <a:tailEnd/>
          </a:ln>
        </p:spPr>
        <p:txBody>
          <a:bodyPr/>
          <a:lstStyle/>
          <a:p>
            <a:pPr algn="ctr"/>
            <a:r>
              <a:rPr lang="en-US" sz="2800" b="1" dirty="0">
                <a:latin typeface="Arial" panose="020B0604020202020204" pitchFamily="34" charset="0"/>
                <a:cs typeface="Arial" panose="020B0604020202020204" pitchFamily="34" charset="0"/>
              </a:rPr>
              <a:t> Investigation of hydrodynamic and scaling of TRISO coaters for high temperature small modular reactors</a:t>
            </a:r>
            <a:endParaRPr lang="en-US" sz="28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065EE74-8418-A2A6-260E-56728B087C18}"/>
              </a:ext>
            </a:extLst>
          </p:cNvPr>
          <p:cNvSpPr>
            <a:spLocks noGrp="1"/>
          </p:cNvSpPr>
          <p:nvPr>
            <p:ph type="sldNum" sz="quarter" idx="12"/>
          </p:nvPr>
        </p:nvSpPr>
        <p:spPr/>
        <p:txBody>
          <a:bodyPr/>
          <a:lstStyle/>
          <a:p>
            <a:pPr>
              <a:defRPr/>
            </a:pPr>
            <a:fld id="{DDBA6EA6-A3AC-4688-9869-FA0A13155644}" type="slidenum">
              <a:rPr lang="en-US" smtClean="0"/>
              <a:pPr>
                <a:defRPr/>
              </a:pPr>
              <a:t>1</a:t>
            </a:fld>
            <a:endParaRPr lang="en-US"/>
          </a:p>
        </p:txBody>
      </p:sp>
      <p:sp>
        <p:nvSpPr>
          <p:cNvPr id="6" name="TextBox 5">
            <a:extLst>
              <a:ext uri="{FF2B5EF4-FFF2-40B4-BE49-F238E27FC236}">
                <a16:creationId xmlns:a16="http://schemas.microsoft.com/office/drawing/2014/main" id="{6689E7D9-DDD3-A079-7B06-DF19102EE3AB}"/>
              </a:ext>
            </a:extLst>
          </p:cNvPr>
          <p:cNvSpPr txBox="1"/>
          <p:nvPr/>
        </p:nvSpPr>
        <p:spPr>
          <a:xfrm>
            <a:off x="1219200" y="2288354"/>
            <a:ext cx="670560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75000"/>
                  </a:srgbClr>
                </a:solidFill>
                <a:effectLst/>
                <a:uLnTx/>
                <a:uFillTx/>
                <a:latin typeface="Arial" panose="020B0604020202020204" pitchFamily="34" charset="0"/>
                <a:cs typeface="Arial" panose="020B0604020202020204" pitchFamily="34" charset="0"/>
              </a:rPr>
              <a:t> Thaar Aljuwaya </a:t>
            </a:r>
            <a:r>
              <a:rPr kumimoji="0" lang="en-US" sz="2000" b="1" i="0" u="none" strike="noStrike" kern="1200" cap="none" spc="0" normalizeH="0" baseline="30000" noProof="0" dirty="0">
                <a:ln>
                  <a:noFill/>
                </a:ln>
                <a:solidFill>
                  <a:srgbClr val="70AD47">
                    <a:lumMod val="75000"/>
                  </a:srgbClr>
                </a:solidFill>
                <a:effectLst/>
                <a:uLnTx/>
                <a:uFillTx/>
                <a:latin typeface="Arial" panose="020B0604020202020204" pitchFamily="34" charset="0"/>
                <a:cs typeface="Arial" panose="020B0604020202020204" pitchFamily="34" charset="0"/>
              </a:rPr>
              <a:t>[1,2]</a:t>
            </a:r>
            <a:r>
              <a:rPr kumimoji="0" lang="en-US" sz="2000" b="1" i="0" u="none" strike="noStrike" kern="1200" cap="none" spc="0" normalizeH="0" baseline="0" noProof="0" dirty="0">
                <a:ln>
                  <a:noFill/>
                </a:ln>
                <a:solidFill>
                  <a:srgbClr val="70AD47">
                    <a:lumMod val="75000"/>
                  </a:srgbClr>
                </a:solidFill>
                <a:effectLst/>
                <a:uLnTx/>
                <a:uFillTx/>
                <a:latin typeface="Arial" panose="020B0604020202020204" pitchFamily="34" charset="0"/>
                <a:cs typeface="Arial" panose="020B0604020202020204" pitchFamily="34" charset="0"/>
              </a:rPr>
              <a:t>, and Muthanna H. Al-</a:t>
            </a:r>
            <a:r>
              <a:rPr kumimoji="0" lang="en-US" sz="2000" b="1" i="0" u="none" strike="noStrike" kern="1200" cap="none" spc="0" normalizeH="0" baseline="0" noProof="0" dirty="0" err="1">
                <a:ln>
                  <a:noFill/>
                </a:ln>
                <a:solidFill>
                  <a:srgbClr val="70AD47">
                    <a:lumMod val="75000"/>
                  </a:srgbClr>
                </a:solidFill>
                <a:effectLst/>
                <a:uLnTx/>
                <a:uFillTx/>
                <a:latin typeface="Arial" panose="020B0604020202020204" pitchFamily="34" charset="0"/>
                <a:cs typeface="Arial" panose="020B0604020202020204" pitchFamily="34" charset="0"/>
              </a:rPr>
              <a:t>Dahhan</a:t>
            </a:r>
            <a:r>
              <a:rPr kumimoji="0" lang="en-US" sz="2000" b="1" i="0" u="none" strike="noStrike" kern="1200" cap="none" spc="0" normalizeH="0" baseline="0" noProof="0" dirty="0">
                <a:ln>
                  <a:noFill/>
                </a:ln>
                <a:solidFill>
                  <a:srgbClr val="70AD47">
                    <a:lumMod val="75000"/>
                  </a:srgbClr>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30000" noProof="0" dirty="0">
                <a:ln>
                  <a:noFill/>
                </a:ln>
                <a:solidFill>
                  <a:srgbClr val="70AD47">
                    <a:lumMod val="75000"/>
                  </a:srgbClr>
                </a:solidFill>
                <a:effectLst/>
                <a:uLnTx/>
                <a:uFillTx/>
                <a:latin typeface="Arial" panose="020B0604020202020204" pitchFamily="34" charset="0"/>
                <a:cs typeface="Arial" panose="020B0604020202020204" pitchFamily="34" charset="0"/>
              </a:rPr>
              <a:t>[1,3,4]</a:t>
            </a:r>
          </a:p>
        </p:txBody>
      </p:sp>
      <p:sp>
        <p:nvSpPr>
          <p:cNvPr id="8" name="Subtitle 6">
            <a:extLst>
              <a:ext uri="{FF2B5EF4-FFF2-40B4-BE49-F238E27FC236}">
                <a16:creationId xmlns:a16="http://schemas.microsoft.com/office/drawing/2014/main" id="{A980A8EC-C3FD-7AF1-EDED-E59071FA12A1}"/>
              </a:ext>
            </a:extLst>
          </p:cNvPr>
          <p:cNvSpPr txBox="1">
            <a:spLocks/>
          </p:cNvSpPr>
          <p:nvPr/>
        </p:nvSpPr>
        <p:spPr>
          <a:xfrm>
            <a:off x="838200" y="2955484"/>
            <a:ext cx="7467600" cy="215231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lnSpc>
                <a:spcPct val="100000"/>
              </a:lnSpc>
              <a:spcBef>
                <a:spcPts val="0"/>
              </a:spcBef>
              <a:spcAft>
                <a:spcPts val="0"/>
              </a:spcAft>
            </a:pPr>
            <a:r>
              <a:rPr lang="en-US" sz="1400" b="1" dirty="0">
                <a:solidFill>
                  <a:srgbClr val="002060"/>
                </a:solidFill>
                <a:latin typeface="Calibri Light" panose="020F0302020204030204"/>
              </a:rPr>
              <a:t>[1] Department of Mining and Nuclear Engineering, Missouri University of Science and Technology, Rolla 65409, MO, United States </a:t>
            </a:r>
          </a:p>
          <a:p>
            <a:pPr fontAlgn="auto">
              <a:lnSpc>
                <a:spcPct val="100000"/>
              </a:lnSpc>
              <a:spcBef>
                <a:spcPts val="0"/>
              </a:spcBef>
              <a:spcAft>
                <a:spcPts val="0"/>
              </a:spcAft>
            </a:pPr>
            <a:r>
              <a:rPr lang="en-US" sz="1400" b="1" dirty="0">
                <a:solidFill>
                  <a:srgbClr val="002060"/>
                </a:solidFill>
                <a:latin typeface="Calibri Light" panose="020F0302020204030204"/>
              </a:rPr>
              <a:t>[2] Nuclear Technologies Institute, King Abdulaziz City for Science and Technology (KACST),</a:t>
            </a:r>
          </a:p>
          <a:p>
            <a:pPr fontAlgn="auto">
              <a:lnSpc>
                <a:spcPct val="100000"/>
              </a:lnSpc>
              <a:spcBef>
                <a:spcPts val="0"/>
              </a:spcBef>
              <a:spcAft>
                <a:spcPts val="0"/>
              </a:spcAft>
            </a:pPr>
            <a:r>
              <a:rPr lang="en-US" sz="1400" b="1" dirty="0">
                <a:solidFill>
                  <a:srgbClr val="002060"/>
                </a:solidFill>
                <a:latin typeface="Calibri Light" panose="020F0302020204030204"/>
              </a:rPr>
              <a:t>P.O. Box 6086, Riyadh 11442, Saudi Arabia</a:t>
            </a:r>
          </a:p>
          <a:p>
            <a:pPr fontAlgn="auto">
              <a:lnSpc>
                <a:spcPct val="100000"/>
              </a:lnSpc>
              <a:spcBef>
                <a:spcPts val="0"/>
              </a:spcBef>
              <a:spcAft>
                <a:spcPts val="0"/>
              </a:spcAft>
            </a:pPr>
            <a:r>
              <a:rPr lang="en-US" sz="1400" b="1" dirty="0">
                <a:solidFill>
                  <a:srgbClr val="002060"/>
                </a:solidFill>
                <a:latin typeface="Calibri Light" panose="020F0302020204030204"/>
              </a:rPr>
              <a:t>[3] Multiphase Flows and Reactors Engineering and Education Laboratory (</a:t>
            </a:r>
            <a:r>
              <a:rPr lang="en-US" sz="1400" b="1" dirty="0" err="1">
                <a:solidFill>
                  <a:srgbClr val="002060"/>
                </a:solidFill>
                <a:latin typeface="Calibri Light" panose="020F0302020204030204"/>
              </a:rPr>
              <a:t>mFReel</a:t>
            </a:r>
            <a:r>
              <a:rPr lang="en-US" sz="1400" b="1" dirty="0">
                <a:solidFill>
                  <a:srgbClr val="002060"/>
                </a:solidFill>
                <a:latin typeface="Calibri Light" panose="020F0302020204030204"/>
              </a:rPr>
              <a:t>), Department of Chemical and Biochemical Engineering, Missouri University of Science and Technology, Rolla 65409, MO, United States</a:t>
            </a:r>
          </a:p>
          <a:p>
            <a:pPr fontAlgn="auto">
              <a:lnSpc>
                <a:spcPct val="100000"/>
              </a:lnSpc>
              <a:spcBef>
                <a:spcPts val="0"/>
              </a:spcBef>
              <a:spcAft>
                <a:spcPts val="0"/>
              </a:spcAft>
            </a:pPr>
            <a:r>
              <a:rPr lang="en-US" sz="1400" b="1" dirty="0">
                <a:solidFill>
                  <a:srgbClr val="002060"/>
                </a:solidFill>
                <a:latin typeface="Calibri Light" panose="020F0302020204030204"/>
              </a:rPr>
              <a:t>[4] Technology Development Cell (</a:t>
            </a:r>
            <a:r>
              <a:rPr lang="en-US" sz="1400" b="1" dirty="0" err="1">
                <a:solidFill>
                  <a:srgbClr val="002060"/>
                </a:solidFill>
                <a:latin typeface="Calibri Light" panose="020F0302020204030204"/>
              </a:rPr>
              <a:t>TechCell</a:t>
            </a:r>
            <a:r>
              <a:rPr lang="en-US" sz="1400" b="1" dirty="0">
                <a:solidFill>
                  <a:srgbClr val="002060"/>
                </a:solidFill>
                <a:latin typeface="Calibri Light" panose="020F0302020204030204"/>
              </a:rPr>
              <a:t>), Mohamed VI Polytechnic University (UM6P), Ben </a:t>
            </a:r>
            <a:r>
              <a:rPr lang="en-US" sz="1400" b="1" dirty="0" err="1">
                <a:solidFill>
                  <a:srgbClr val="002060"/>
                </a:solidFill>
                <a:latin typeface="Calibri Light" panose="020F0302020204030204"/>
              </a:rPr>
              <a:t>Guerir</a:t>
            </a:r>
            <a:r>
              <a:rPr lang="en-US" sz="1400" b="1" dirty="0">
                <a:solidFill>
                  <a:srgbClr val="002060"/>
                </a:solidFill>
                <a:latin typeface="Calibri Light" panose="020F0302020204030204"/>
              </a:rPr>
              <a:t> 43150, Morocco</a:t>
            </a:r>
          </a:p>
        </p:txBody>
      </p:sp>
      <p:sp>
        <p:nvSpPr>
          <p:cNvPr id="9" name="TextBox 8">
            <a:extLst>
              <a:ext uri="{FF2B5EF4-FFF2-40B4-BE49-F238E27FC236}">
                <a16:creationId xmlns:a16="http://schemas.microsoft.com/office/drawing/2014/main" id="{75B64444-B1F5-9CC7-6DDB-AA97006F912A}"/>
              </a:ext>
            </a:extLst>
          </p:cNvPr>
          <p:cNvSpPr txBox="1"/>
          <p:nvPr/>
        </p:nvSpPr>
        <p:spPr>
          <a:xfrm>
            <a:off x="3162300" y="5181600"/>
            <a:ext cx="2819400" cy="338554"/>
          </a:xfrm>
          <a:prstGeom prst="rect">
            <a:avLst/>
          </a:prstGeom>
          <a:noFill/>
        </p:spPr>
        <p:txBody>
          <a:bodyPr wrap="square" rtlCol="0">
            <a:spAutoFit/>
          </a:bodyPr>
          <a:lstStyle/>
          <a:p>
            <a:pPr algn="ctr"/>
            <a:r>
              <a:rPr lang="en-US" sz="1600" dirty="0">
                <a:solidFill>
                  <a:srgbClr val="C00000"/>
                </a:solidFill>
              </a:rPr>
              <a:t>20/23/2024</a:t>
            </a:r>
            <a:endParaRPr lang="en-US" dirty="0">
              <a:solidFill>
                <a:srgbClr val="C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idx="1"/>
          </p:nvPr>
        </p:nvSpPr>
        <p:spPr bwMode="auto">
          <a:xfrm>
            <a:off x="457200" y="2215358"/>
            <a:ext cx="8229600" cy="2603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indent="0" algn="ctr">
              <a:buNone/>
            </a:pPr>
            <a:r>
              <a:rPr lang="en-US" sz="4800" b="1" i="1" dirty="0">
                <a:solidFill>
                  <a:srgbClr val="C00000"/>
                </a:solidFill>
                <a:latin typeface="Times New Roman" pitchFamily="18" charset="0"/>
                <a:cs typeface="Times New Roman" pitchFamily="18" charset="0"/>
              </a:rPr>
              <a:t>Motivation</a:t>
            </a:r>
          </a:p>
          <a:p>
            <a:pPr marL="0" indent="0" algn="ctr">
              <a:buNone/>
            </a:pPr>
            <a:r>
              <a:rPr lang="en-US" sz="4800" i="1" dirty="0">
                <a:solidFill>
                  <a:srgbClr val="C00000"/>
                </a:solidFill>
                <a:latin typeface="Times New Roman" pitchFamily="18" charset="0"/>
                <a:cs typeface="Times New Roman" pitchFamily="18" charset="0"/>
              </a:rPr>
              <a:t>&amp;</a:t>
            </a:r>
          </a:p>
          <a:p>
            <a:pPr marL="0" indent="0" algn="ctr">
              <a:buNone/>
            </a:pPr>
            <a:r>
              <a:rPr lang="en-US" sz="4800" b="1" i="1" dirty="0">
                <a:solidFill>
                  <a:srgbClr val="C00000"/>
                </a:solidFill>
                <a:latin typeface="Times New Roman" pitchFamily="18" charset="0"/>
                <a:cs typeface="Times New Roman" pitchFamily="18" charset="0"/>
              </a:rPr>
              <a:t>Objectives</a:t>
            </a:r>
          </a:p>
        </p:txBody>
      </p:sp>
      <p:sp>
        <p:nvSpPr>
          <p:cNvPr id="3" name="Slide Number Placeholder 2"/>
          <p:cNvSpPr>
            <a:spLocks noGrp="1"/>
          </p:cNvSpPr>
          <p:nvPr>
            <p:ph type="sldNum" sz="quarter" idx="12"/>
          </p:nvPr>
        </p:nvSpPr>
        <p:spPr/>
        <p:txBody>
          <a:bodyPr/>
          <a:lstStyle/>
          <a:p>
            <a:pPr>
              <a:defRPr/>
            </a:pPr>
            <a:fld id="{B5A5EACE-5817-4E7B-8CF7-F49DE18B9B66}" type="slidenum">
              <a:rPr lang="en-US" smtClean="0"/>
              <a:pPr>
                <a:defRPr/>
              </a:pPr>
              <a:t>10</a:t>
            </a:fld>
            <a:endParaRPr lang="en-US"/>
          </a:p>
        </p:txBody>
      </p:sp>
    </p:spTree>
    <p:extLst>
      <p:ext uri="{BB962C8B-B14F-4D97-AF65-F5344CB8AC3E}">
        <p14:creationId xmlns:p14="http://schemas.microsoft.com/office/powerpoint/2010/main" val="1504272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43400" y="795171"/>
            <a:ext cx="4800600" cy="1545991"/>
          </a:xfrm>
          <a:prstGeom prst="rect">
            <a:avLst/>
          </a:prstGeom>
        </p:spPr>
      </p:pic>
      <p:sp>
        <p:nvSpPr>
          <p:cNvPr id="6" name="Title 1"/>
          <p:cNvSpPr txBox="1">
            <a:spLocks/>
          </p:cNvSpPr>
          <p:nvPr/>
        </p:nvSpPr>
        <p:spPr>
          <a:xfrm>
            <a:off x="0" y="746234"/>
            <a:ext cx="8686800" cy="853968"/>
          </a:xfrm>
          <a:prstGeom prst="rect">
            <a:avLst/>
          </a:prstGeom>
        </p:spPr>
        <p:txBody>
          <a:bodyPr/>
          <a:lstStyle>
            <a:lvl1pPr algn="ctr" defTabSz="342900" rtl="0" eaLnBrk="0" fontAlgn="base" hangingPunct="0">
              <a:spcBef>
                <a:spcPct val="0"/>
              </a:spcBef>
              <a:spcAft>
                <a:spcPct val="0"/>
              </a:spcAft>
              <a:defRPr sz="3300" kern="1200">
                <a:solidFill>
                  <a:schemeClr val="tx1"/>
                </a:solidFill>
                <a:latin typeface="+mj-lt"/>
                <a:ea typeface="MS PGothic" pitchFamily="34" charset="-128"/>
                <a:cs typeface="ＭＳ Ｐゴシック" charset="0"/>
              </a:defRPr>
            </a:lvl1pPr>
            <a:lvl2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2pPr>
            <a:lvl3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3pPr>
            <a:lvl4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4pPr>
            <a:lvl5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5pPr>
            <a:lvl6pPr marL="342900" algn="ctr" defTabSz="342900" rtl="0" fontAlgn="base">
              <a:spcBef>
                <a:spcPct val="0"/>
              </a:spcBef>
              <a:spcAft>
                <a:spcPct val="0"/>
              </a:spcAft>
              <a:defRPr sz="3300">
                <a:solidFill>
                  <a:schemeClr val="tx1"/>
                </a:solidFill>
                <a:latin typeface="Calibri" pitchFamily="34" charset="0"/>
              </a:defRPr>
            </a:lvl6pPr>
            <a:lvl7pPr marL="685800" algn="ctr" defTabSz="342900" rtl="0" fontAlgn="base">
              <a:spcBef>
                <a:spcPct val="0"/>
              </a:spcBef>
              <a:spcAft>
                <a:spcPct val="0"/>
              </a:spcAft>
              <a:defRPr sz="3300">
                <a:solidFill>
                  <a:schemeClr val="tx1"/>
                </a:solidFill>
                <a:latin typeface="Calibri" pitchFamily="34" charset="0"/>
              </a:defRPr>
            </a:lvl7pPr>
            <a:lvl8pPr marL="1028700" algn="ctr" defTabSz="342900" rtl="0" fontAlgn="base">
              <a:spcBef>
                <a:spcPct val="0"/>
              </a:spcBef>
              <a:spcAft>
                <a:spcPct val="0"/>
              </a:spcAft>
              <a:defRPr sz="3300">
                <a:solidFill>
                  <a:schemeClr val="tx1"/>
                </a:solidFill>
                <a:latin typeface="Calibri" pitchFamily="34" charset="0"/>
              </a:defRPr>
            </a:lvl8pPr>
            <a:lvl9pPr marL="1371600" algn="ctr" defTabSz="342900" rtl="0" fontAlgn="base">
              <a:spcBef>
                <a:spcPct val="0"/>
              </a:spcBef>
              <a:spcAft>
                <a:spcPct val="0"/>
              </a:spcAft>
              <a:defRPr sz="3300">
                <a:solidFill>
                  <a:schemeClr val="tx1"/>
                </a:solidFill>
                <a:latin typeface="Calibri" pitchFamily="34" charset="0"/>
              </a:defRPr>
            </a:lvl9pPr>
          </a:lstStyle>
          <a:p>
            <a:pPr algn="l"/>
            <a:r>
              <a:rPr lang="en-US" sz="2400" b="1" dirty="0">
                <a:solidFill>
                  <a:srgbClr val="C00000"/>
                </a:solidFill>
              </a:rPr>
              <a:t>TRISO fuel coating process (cont.)</a:t>
            </a:r>
          </a:p>
        </p:txBody>
      </p:sp>
      <p:pic>
        <p:nvPicPr>
          <p:cNvPr id="7" name="Picture 6"/>
          <p:cNvPicPr>
            <a:picLocks noChangeAspect="1"/>
          </p:cNvPicPr>
          <p:nvPr/>
        </p:nvPicPr>
        <p:blipFill>
          <a:blip r:embed="rId4"/>
          <a:stretch>
            <a:fillRect/>
          </a:stretch>
        </p:blipFill>
        <p:spPr>
          <a:xfrm>
            <a:off x="152400" y="1600200"/>
            <a:ext cx="2788599" cy="1828800"/>
          </a:xfrm>
          <a:prstGeom prst="rect">
            <a:avLst/>
          </a:prstGeom>
        </p:spPr>
      </p:pic>
      <p:pic>
        <p:nvPicPr>
          <p:cNvPr id="8" name="Picture 7"/>
          <p:cNvPicPr>
            <a:picLocks noChangeAspect="1"/>
          </p:cNvPicPr>
          <p:nvPr/>
        </p:nvPicPr>
        <p:blipFill>
          <a:blip r:embed="rId5"/>
          <a:stretch>
            <a:fillRect/>
          </a:stretch>
        </p:blipFill>
        <p:spPr>
          <a:xfrm>
            <a:off x="3123773" y="1734980"/>
            <a:ext cx="1015009" cy="1828800"/>
          </a:xfrm>
          <a:prstGeom prst="rect">
            <a:avLst/>
          </a:prstGeom>
        </p:spPr>
      </p:pic>
      <p:pic>
        <p:nvPicPr>
          <p:cNvPr id="9" name="Picture 8"/>
          <p:cNvPicPr>
            <a:picLocks noChangeAspect="1"/>
          </p:cNvPicPr>
          <p:nvPr/>
        </p:nvPicPr>
        <p:blipFill>
          <a:blip r:embed="rId6"/>
          <a:stretch>
            <a:fillRect/>
          </a:stretch>
        </p:blipFill>
        <p:spPr>
          <a:xfrm>
            <a:off x="5121771" y="4451322"/>
            <a:ext cx="3641229" cy="2149820"/>
          </a:xfrm>
          <a:prstGeom prst="rect">
            <a:avLst/>
          </a:prstGeom>
        </p:spPr>
      </p:pic>
      <p:pic>
        <p:nvPicPr>
          <p:cNvPr id="10" name="Picture 9"/>
          <p:cNvPicPr>
            <a:picLocks noChangeAspect="1"/>
          </p:cNvPicPr>
          <p:nvPr/>
        </p:nvPicPr>
        <p:blipFill>
          <a:blip r:embed="rId7"/>
          <a:stretch>
            <a:fillRect/>
          </a:stretch>
        </p:blipFill>
        <p:spPr>
          <a:xfrm>
            <a:off x="146125" y="3868968"/>
            <a:ext cx="2531962" cy="1280160"/>
          </a:xfrm>
          <a:prstGeom prst="rect">
            <a:avLst/>
          </a:prstGeom>
        </p:spPr>
      </p:pic>
      <p:pic>
        <p:nvPicPr>
          <p:cNvPr id="11" name="Picture 10"/>
          <p:cNvPicPr>
            <a:picLocks noChangeAspect="1"/>
          </p:cNvPicPr>
          <p:nvPr/>
        </p:nvPicPr>
        <p:blipFill>
          <a:blip r:embed="rId8"/>
          <a:stretch>
            <a:fillRect/>
          </a:stretch>
        </p:blipFill>
        <p:spPr>
          <a:xfrm>
            <a:off x="2877236" y="4370307"/>
            <a:ext cx="1694764" cy="914400"/>
          </a:xfrm>
          <a:prstGeom prst="rect">
            <a:avLst/>
          </a:prstGeom>
        </p:spPr>
      </p:pic>
      <p:pic>
        <p:nvPicPr>
          <p:cNvPr id="12" name="Picture 11"/>
          <p:cNvPicPr>
            <a:picLocks noChangeAspect="1"/>
          </p:cNvPicPr>
          <p:nvPr/>
        </p:nvPicPr>
        <p:blipFill>
          <a:blip r:embed="rId9"/>
          <a:stretch>
            <a:fillRect/>
          </a:stretch>
        </p:blipFill>
        <p:spPr>
          <a:xfrm>
            <a:off x="4343400" y="2341162"/>
            <a:ext cx="4103486" cy="416091"/>
          </a:xfrm>
          <a:prstGeom prst="rect">
            <a:avLst/>
          </a:prstGeom>
        </p:spPr>
      </p:pic>
      <p:pic>
        <p:nvPicPr>
          <p:cNvPr id="15" name="Picture 14"/>
          <p:cNvPicPr>
            <a:picLocks noChangeAspect="1"/>
          </p:cNvPicPr>
          <p:nvPr/>
        </p:nvPicPr>
        <p:blipFill>
          <a:blip r:embed="rId10"/>
          <a:stretch>
            <a:fillRect/>
          </a:stretch>
        </p:blipFill>
        <p:spPr>
          <a:xfrm>
            <a:off x="4343400" y="2972937"/>
            <a:ext cx="4103486" cy="1451246"/>
          </a:xfrm>
          <a:prstGeom prst="rect">
            <a:avLst/>
          </a:prstGeom>
        </p:spPr>
      </p:pic>
      <p:pic>
        <p:nvPicPr>
          <p:cNvPr id="16" name="Picture 15"/>
          <p:cNvPicPr>
            <a:picLocks noChangeAspect="1"/>
          </p:cNvPicPr>
          <p:nvPr/>
        </p:nvPicPr>
        <p:blipFill rotWithShape="1">
          <a:blip r:embed="rId11"/>
          <a:srcRect b="11401"/>
          <a:stretch/>
        </p:blipFill>
        <p:spPr>
          <a:xfrm>
            <a:off x="16712" y="5703801"/>
            <a:ext cx="4184743" cy="773267"/>
          </a:xfrm>
          <a:prstGeom prst="rect">
            <a:avLst/>
          </a:prstGeom>
        </p:spPr>
      </p:pic>
      <p:cxnSp>
        <p:nvCxnSpPr>
          <p:cNvPr id="18" name="Straight Arrow Connector 17"/>
          <p:cNvCxnSpPr/>
          <p:nvPr/>
        </p:nvCxnSpPr>
        <p:spPr>
          <a:xfrm>
            <a:off x="2057400" y="2760734"/>
            <a:ext cx="1295400" cy="2122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2057400" y="5309275"/>
            <a:ext cx="883599" cy="7529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pPr>
              <a:defRPr/>
            </a:pPr>
            <a:fld id="{B7E254C1-F6E0-4B06-93A4-1AE8D7321959}" type="slidenum">
              <a:rPr lang="en-US" smtClean="0"/>
              <a:pPr>
                <a:defRPr/>
              </a:pPr>
              <a:t>11</a:t>
            </a:fld>
            <a:endParaRPr lang="en-US"/>
          </a:p>
        </p:txBody>
      </p:sp>
      <p:sp>
        <p:nvSpPr>
          <p:cNvPr id="4" name="Rectangle 3"/>
          <p:cNvSpPr/>
          <p:nvPr/>
        </p:nvSpPr>
        <p:spPr>
          <a:xfrm>
            <a:off x="4419600" y="1896878"/>
            <a:ext cx="533400" cy="228600"/>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21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457200" y="2332038"/>
            <a:ext cx="8229600" cy="4525962"/>
          </a:xfrm>
        </p:spPr>
        <p:txBody>
          <a:bodyPr/>
          <a:lstStyle/>
          <a:p>
            <a:pPr algn="ctr">
              <a:buNone/>
            </a:pPr>
            <a:r>
              <a:rPr lang="en-US" sz="4000" b="1" i="1" dirty="0">
                <a:solidFill>
                  <a:srgbClr val="C00000"/>
                </a:solidFill>
                <a:latin typeface="Times New Roman" pitchFamily="18" charset="0"/>
                <a:cs typeface="Times New Roman" pitchFamily="18" charset="0"/>
              </a:rPr>
              <a:t>Experimental Setup</a:t>
            </a:r>
          </a:p>
          <a:p>
            <a:pPr algn="ctr">
              <a:buNone/>
            </a:pPr>
            <a:r>
              <a:rPr lang="en-US" sz="4000" i="1" dirty="0">
                <a:solidFill>
                  <a:srgbClr val="C00000"/>
                </a:solidFill>
                <a:latin typeface="Times New Roman" pitchFamily="18" charset="0"/>
                <a:cs typeface="Times New Roman" pitchFamily="18" charset="0"/>
              </a:rPr>
              <a:t>&amp;</a:t>
            </a:r>
            <a:endParaRPr lang="en-US" sz="4000" b="1" i="1" dirty="0">
              <a:solidFill>
                <a:srgbClr val="C00000"/>
              </a:solidFill>
              <a:latin typeface="Times New Roman" pitchFamily="18" charset="0"/>
              <a:cs typeface="Times New Roman" pitchFamily="18" charset="0"/>
            </a:endParaRPr>
          </a:p>
          <a:p>
            <a:pPr algn="ctr">
              <a:buNone/>
            </a:pPr>
            <a:r>
              <a:rPr lang="en-US" sz="4000" b="1" i="1" dirty="0">
                <a:solidFill>
                  <a:srgbClr val="C00000"/>
                </a:solidFill>
                <a:latin typeface="Times New Roman" pitchFamily="18" charset="0"/>
                <a:cs typeface="Times New Roman" pitchFamily="18" charset="0"/>
              </a:rPr>
              <a:t>Measurement Techniques</a:t>
            </a:r>
          </a:p>
          <a:p>
            <a:pPr algn="ctr">
              <a:buNone/>
            </a:pPr>
            <a:r>
              <a:rPr lang="en-US" sz="4000" i="1" dirty="0">
                <a:solidFill>
                  <a:srgbClr val="C00000"/>
                </a:solidFill>
                <a:latin typeface="Times New Roman" pitchFamily="18" charset="0"/>
                <a:cs typeface="Times New Roman" pitchFamily="18" charset="0"/>
              </a:rPr>
              <a:t> </a:t>
            </a:r>
            <a:endParaRPr lang="en-US" sz="4000" b="1" i="1" dirty="0">
              <a:solidFill>
                <a:srgbClr val="C00000"/>
              </a:solidFill>
              <a:latin typeface="Times New Roman" pitchFamily="18" charset="0"/>
              <a:cs typeface="Times New Roman" pitchFamily="18" charset="0"/>
            </a:endParaRPr>
          </a:p>
          <a:p>
            <a:pPr algn="ctr">
              <a:buFont typeface="Arial" charset="0"/>
              <a:buNone/>
            </a:pPr>
            <a:r>
              <a:rPr lang="en-US" sz="4000" i="1" dirty="0">
                <a:solidFill>
                  <a:srgbClr val="C00000"/>
                </a:solidFill>
                <a:latin typeface="Times New Roman" pitchFamily="18" charset="0"/>
                <a:cs typeface="Times New Roman" pitchFamily="18" charset="0"/>
              </a:rPr>
              <a:t> </a:t>
            </a:r>
          </a:p>
        </p:txBody>
      </p:sp>
      <p:sp>
        <p:nvSpPr>
          <p:cNvPr id="3" name="Slide Number Placeholder 2"/>
          <p:cNvSpPr>
            <a:spLocks noGrp="1"/>
          </p:cNvSpPr>
          <p:nvPr>
            <p:ph type="sldNum" sz="quarter" idx="12"/>
          </p:nvPr>
        </p:nvSpPr>
        <p:spPr/>
        <p:txBody>
          <a:bodyPr/>
          <a:lstStyle/>
          <a:p>
            <a:pPr>
              <a:defRPr/>
            </a:pPr>
            <a:fld id="{B5A5EACE-5817-4E7B-8CF7-F49DE18B9B66}" type="slidenum">
              <a:rPr lang="en-US" smtClean="0"/>
              <a:pPr>
                <a:defRPr/>
              </a:pPr>
              <a:t>12</a:t>
            </a:fld>
            <a:endParaRPr lang="en-US"/>
          </a:p>
        </p:txBody>
      </p:sp>
    </p:spTree>
    <p:extLst>
      <p:ext uri="{BB962C8B-B14F-4D97-AF65-F5344CB8AC3E}">
        <p14:creationId xmlns:p14="http://schemas.microsoft.com/office/powerpoint/2010/main" val="4002654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tmap8b\Desktop\Untitled10.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55" r="32581" b="3505"/>
          <a:stretch/>
        </p:blipFill>
        <p:spPr bwMode="auto">
          <a:xfrm>
            <a:off x="4688734" y="1173218"/>
            <a:ext cx="4483538" cy="568478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746234"/>
            <a:ext cx="8686800" cy="853968"/>
          </a:xfrm>
          <a:prstGeom prst="rect">
            <a:avLst/>
          </a:prstGeom>
        </p:spPr>
        <p:txBody>
          <a:bodyPr/>
          <a:lstStyle>
            <a:lvl1pPr algn="ctr" defTabSz="342900" rtl="0" eaLnBrk="0" fontAlgn="base" hangingPunct="0">
              <a:spcBef>
                <a:spcPct val="0"/>
              </a:spcBef>
              <a:spcAft>
                <a:spcPct val="0"/>
              </a:spcAft>
              <a:defRPr sz="3300" kern="1200">
                <a:solidFill>
                  <a:schemeClr val="tx1"/>
                </a:solidFill>
                <a:latin typeface="+mj-lt"/>
                <a:ea typeface="MS PGothic" pitchFamily="34" charset="-128"/>
                <a:cs typeface="ＭＳ Ｐゴシック" charset="0"/>
              </a:defRPr>
            </a:lvl1pPr>
            <a:lvl2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2pPr>
            <a:lvl3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3pPr>
            <a:lvl4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4pPr>
            <a:lvl5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5pPr>
            <a:lvl6pPr marL="342900" algn="ctr" defTabSz="342900" rtl="0" fontAlgn="base">
              <a:spcBef>
                <a:spcPct val="0"/>
              </a:spcBef>
              <a:spcAft>
                <a:spcPct val="0"/>
              </a:spcAft>
              <a:defRPr sz="3300">
                <a:solidFill>
                  <a:schemeClr val="tx1"/>
                </a:solidFill>
                <a:latin typeface="Calibri" pitchFamily="34" charset="0"/>
              </a:defRPr>
            </a:lvl6pPr>
            <a:lvl7pPr marL="685800" algn="ctr" defTabSz="342900" rtl="0" fontAlgn="base">
              <a:spcBef>
                <a:spcPct val="0"/>
              </a:spcBef>
              <a:spcAft>
                <a:spcPct val="0"/>
              </a:spcAft>
              <a:defRPr sz="3300">
                <a:solidFill>
                  <a:schemeClr val="tx1"/>
                </a:solidFill>
                <a:latin typeface="Calibri" pitchFamily="34" charset="0"/>
              </a:defRPr>
            </a:lvl7pPr>
            <a:lvl8pPr marL="1028700" algn="ctr" defTabSz="342900" rtl="0" fontAlgn="base">
              <a:spcBef>
                <a:spcPct val="0"/>
              </a:spcBef>
              <a:spcAft>
                <a:spcPct val="0"/>
              </a:spcAft>
              <a:defRPr sz="3300">
                <a:solidFill>
                  <a:schemeClr val="tx1"/>
                </a:solidFill>
                <a:latin typeface="Calibri" pitchFamily="34" charset="0"/>
              </a:defRPr>
            </a:lvl8pPr>
            <a:lvl9pPr marL="1371600" algn="ctr" defTabSz="342900" rtl="0" fontAlgn="base">
              <a:spcBef>
                <a:spcPct val="0"/>
              </a:spcBef>
              <a:spcAft>
                <a:spcPct val="0"/>
              </a:spcAft>
              <a:defRPr sz="3300">
                <a:solidFill>
                  <a:schemeClr val="tx1"/>
                </a:solidFill>
                <a:latin typeface="Calibri" pitchFamily="34" charset="0"/>
              </a:defRPr>
            </a:lvl9pPr>
          </a:lstStyle>
          <a:p>
            <a:pPr algn="l"/>
            <a:r>
              <a:rPr lang="en-US" sz="2400" b="1" dirty="0">
                <a:solidFill>
                  <a:srgbClr val="C00000"/>
                </a:solidFill>
              </a:rPr>
              <a:t>Experimental Setup</a:t>
            </a:r>
          </a:p>
        </p:txBody>
      </p:sp>
      <p:sp>
        <p:nvSpPr>
          <p:cNvPr id="14" name="TextBox 13"/>
          <p:cNvSpPr txBox="1"/>
          <p:nvPr/>
        </p:nvSpPr>
        <p:spPr>
          <a:xfrm>
            <a:off x="111816" y="1372122"/>
            <a:ext cx="4242015" cy="3816429"/>
          </a:xfrm>
          <a:prstGeom prst="rect">
            <a:avLst/>
          </a:prstGeom>
          <a:noFill/>
        </p:spPr>
        <p:txBody>
          <a:bodyPr wrap="square" rtlCol="0">
            <a:spAutoFit/>
          </a:bodyPr>
          <a:lstStyle/>
          <a:p>
            <a:pPr marL="285750" indent="-285750">
              <a:buFont typeface="Wingdings" panose="05000000000000000000" pitchFamily="2" charset="2"/>
              <a:buChar char="§"/>
            </a:pPr>
            <a:r>
              <a:rPr lang="en-US" sz="1600" dirty="0">
                <a:latin typeface="Times New Roman" pitchFamily="18" charset="0"/>
                <a:cs typeface="Times New Roman" pitchFamily="18" charset="0"/>
              </a:rPr>
              <a:t>Two spouted beds have been used; one is </a:t>
            </a:r>
            <a:r>
              <a:rPr lang="en-US" sz="1600" dirty="0">
                <a:solidFill>
                  <a:srgbClr val="0033CC"/>
                </a:solidFill>
                <a:latin typeface="Times New Roman" pitchFamily="18" charset="0"/>
                <a:cs typeface="Times New Roman" pitchFamily="18" charset="0"/>
              </a:rPr>
              <a:t>6-inch</a:t>
            </a:r>
            <a:r>
              <a:rPr lang="en-US" sz="1600" dirty="0">
                <a:latin typeface="Times New Roman" pitchFamily="18" charset="0"/>
                <a:cs typeface="Times New Roman" pitchFamily="18" charset="0"/>
              </a:rPr>
              <a:t> and the second one is </a:t>
            </a:r>
            <a:r>
              <a:rPr lang="en-US" sz="1600" dirty="0">
                <a:solidFill>
                  <a:srgbClr val="0033CC"/>
                </a:solidFill>
                <a:latin typeface="Times New Roman" pitchFamily="18" charset="0"/>
                <a:cs typeface="Times New Roman" pitchFamily="18" charset="0"/>
              </a:rPr>
              <a:t>3-inch</a:t>
            </a:r>
            <a:r>
              <a:rPr lang="en-US" sz="1600" dirty="0">
                <a:latin typeface="Times New Roman" pitchFamily="18" charset="0"/>
                <a:cs typeface="Times New Roman" pitchFamily="18" charset="0"/>
              </a:rPr>
              <a:t>. Both spouted bed columns are constructed from </a:t>
            </a:r>
            <a:r>
              <a:rPr lang="en-US" sz="1600" dirty="0">
                <a:solidFill>
                  <a:srgbClr val="0033CC"/>
                </a:solidFill>
                <a:latin typeface="Times New Roman" pitchFamily="18" charset="0"/>
                <a:cs typeface="Times New Roman" pitchFamily="18" charset="0"/>
              </a:rPr>
              <a:t>Plexiglas</a:t>
            </a:r>
            <a:r>
              <a:rPr lang="en-US" sz="1600" dirty="0">
                <a:latin typeface="Times New Roman" pitchFamily="18" charset="0"/>
                <a:cs typeface="Times New Roman" pitchFamily="18" charset="0"/>
              </a:rPr>
              <a:t> and consist of one-piece column attached to a conical base.</a:t>
            </a:r>
          </a:p>
          <a:p>
            <a:pPr marL="285750" indent="-285750">
              <a:buFont typeface="Wingdings" panose="05000000000000000000" pitchFamily="2" charset="2"/>
              <a:buChar char="§"/>
            </a:pPr>
            <a:r>
              <a:rPr lang="en-US" sz="1600" dirty="0">
                <a:latin typeface="Times New Roman" pitchFamily="18" charset="0"/>
                <a:cs typeface="Times New Roman" pitchFamily="18" charset="0"/>
              </a:rPr>
              <a:t>For both columns, the cone is angled at </a:t>
            </a:r>
            <a:r>
              <a:rPr lang="en-US" sz="1600" dirty="0">
                <a:solidFill>
                  <a:srgbClr val="0033CC"/>
                </a:solidFill>
                <a:latin typeface="Times New Roman" pitchFamily="18" charset="0"/>
                <a:cs typeface="Times New Roman" pitchFamily="18" charset="0"/>
              </a:rPr>
              <a:t>60</a:t>
            </a:r>
            <a:r>
              <a:rPr lang="en-US" sz="1600" dirty="0">
                <a:latin typeface="Times New Roman" pitchFamily="18" charset="0"/>
                <a:cs typeface="Times New Roman" pitchFamily="18" charset="0"/>
              </a:rPr>
              <a:t> degrees and the diameter of the gas inlet orifice for the gas jet are </a:t>
            </a:r>
            <a:r>
              <a:rPr lang="en-US" sz="1600" dirty="0">
                <a:solidFill>
                  <a:srgbClr val="0033CC"/>
                </a:solidFill>
                <a:latin typeface="Times New Roman" pitchFamily="18" charset="0"/>
                <a:cs typeface="Times New Roman" pitchFamily="18" charset="0"/>
              </a:rPr>
              <a:t>19.05</a:t>
            </a:r>
            <a:r>
              <a:rPr lang="en-US" sz="1600" dirty="0">
                <a:latin typeface="Times New Roman" pitchFamily="18" charset="0"/>
                <a:cs typeface="Times New Roman" pitchFamily="18" charset="0"/>
              </a:rPr>
              <a:t> mm and </a:t>
            </a:r>
            <a:r>
              <a:rPr lang="en-US" sz="1600" dirty="0">
                <a:solidFill>
                  <a:srgbClr val="0033CC"/>
                </a:solidFill>
                <a:latin typeface="Times New Roman" pitchFamily="18" charset="0"/>
                <a:cs typeface="Times New Roman" pitchFamily="18" charset="0"/>
              </a:rPr>
              <a:t>9.5 </a:t>
            </a:r>
            <a:r>
              <a:rPr lang="en-US" sz="1600" dirty="0">
                <a:latin typeface="Times New Roman" pitchFamily="18" charset="0"/>
                <a:cs typeface="Times New Roman" pitchFamily="18" charset="0"/>
              </a:rPr>
              <a:t>mm for 6-inch and 3-inch spouted beds respectively.</a:t>
            </a:r>
          </a:p>
          <a:p>
            <a:pPr marL="285750" indent="-285750">
              <a:buFont typeface="Wingdings" panose="05000000000000000000" pitchFamily="2" charset="2"/>
              <a:buChar char="§"/>
            </a:pPr>
            <a:r>
              <a:rPr lang="en-US" sz="1600" dirty="0">
                <a:latin typeface="Times New Roman" pitchFamily="18" charset="0"/>
                <a:cs typeface="Times New Roman" pitchFamily="18" charset="0"/>
              </a:rPr>
              <a:t>Both columns are </a:t>
            </a:r>
            <a:r>
              <a:rPr lang="en-US" sz="1600" dirty="0">
                <a:solidFill>
                  <a:srgbClr val="0033CC"/>
                </a:solidFill>
                <a:latin typeface="Times New Roman" pitchFamily="18" charset="0"/>
                <a:cs typeface="Times New Roman" pitchFamily="18" charset="0"/>
              </a:rPr>
              <a:t>1.14</a:t>
            </a:r>
            <a:r>
              <a:rPr lang="en-US" sz="1600" dirty="0">
                <a:latin typeface="Times New Roman" pitchFamily="18" charset="0"/>
                <a:cs typeface="Times New Roman" pitchFamily="18" charset="0"/>
              </a:rPr>
              <a:t> m tall. </a:t>
            </a:r>
          </a:p>
          <a:p>
            <a:pPr marL="285750" indent="-285750">
              <a:buFont typeface="Wingdings" panose="05000000000000000000" pitchFamily="2" charset="2"/>
              <a:buChar char="§"/>
            </a:pPr>
            <a:r>
              <a:rPr lang="en-US" sz="1600" dirty="0">
                <a:latin typeface="Times New Roman" pitchFamily="18" charset="0"/>
                <a:cs typeface="Times New Roman" pitchFamily="18" charset="0"/>
              </a:rPr>
              <a:t>The fluidization gas is </a:t>
            </a:r>
            <a:r>
              <a:rPr lang="en-US" sz="1600" dirty="0">
                <a:solidFill>
                  <a:srgbClr val="0033CC"/>
                </a:solidFill>
                <a:latin typeface="Times New Roman" pitchFamily="18" charset="0"/>
                <a:cs typeface="Times New Roman" pitchFamily="18" charset="0"/>
              </a:rPr>
              <a:t>Dry-air</a:t>
            </a:r>
            <a:r>
              <a:rPr lang="en-US" sz="1600" dirty="0">
                <a:latin typeface="Times New Roman" pitchFamily="18" charset="0"/>
                <a:cs typeface="Times New Roman" pitchFamily="18" charset="0"/>
              </a:rPr>
              <a:t> .</a:t>
            </a:r>
          </a:p>
          <a:p>
            <a:pPr marL="285750" indent="-285750">
              <a:buFont typeface="Wingdings" panose="05000000000000000000" pitchFamily="2" charset="2"/>
              <a:buChar char="§"/>
            </a:pPr>
            <a:endParaRPr lang="en-US" sz="1600" dirty="0"/>
          </a:p>
          <a:p>
            <a:pPr marL="285750" indent="-285750">
              <a:buFont typeface="Wingdings" panose="05000000000000000000" pitchFamily="2" charset="2"/>
              <a:buChar char="§"/>
            </a:pPr>
            <a:endParaRPr lang="en-US" sz="1600" dirty="0"/>
          </a:p>
          <a:p>
            <a:pPr marL="285750" indent="-285750">
              <a:buFont typeface="Wingdings" panose="05000000000000000000" pitchFamily="2" charset="2"/>
              <a:buChar char="§"/>
            </a:pPr>
            <a:endParaRPr lang="en-US" dirty="0"/>
          </a:p>
        </p:txBody>
      </p:sp>
      <p:pic>
        <p:nvPicPr>
          <p:cNvPr id="16" name="Picture 7" descr="newdistribut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2733" y="5291919"/>
            <a:ext cx="1684562" cy="13237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8" name="Rounded Rectangle 17"/>
          <p:cNvSpPr/>
          <p:nvPr/>
        </p:nvSpPr>
        <p:spPr>
          <a:xfrm>
            <a:off x="941829" y="4736821"/>
            <a:ext cx="3266243" cy="304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1000"/>
              </a:spcAft>
              <a:defRPr/>
            </a:pPr>
            <a:r>
              <a:rPr lang="en-US" sz="1400" b="1" dirty="0">
                <a:solidFill>
                  <a:schemeClr val="tx1"/>
                </a:solidFill>
                <a:latin typeface="Times New Roman" pitchFamily="18" charset="0"/>
                <a:cs typeface="Times New Roman" pitchFamily="18" charset="0"/>
              </a:rPr>
              <a:t>Gas Distributor (stainless steel)</a:t>
            </a:r>
            <a:endParaRPr lang="en-US" sz="1400" dirty="0">
              <a:solidFill>
                <a:schemeClr val="tx1"/>
              </a:solidFill>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4951" y="5085184"/>
            <a:ext cx="2113782" cy="1772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2D9E3435-0556-4D6F-A82B-1CEA5525BABA}" type="slidenum">
              <a:rPr lang="en-US" smtClean="0"/>
              <a:pPr>
                <a:defRPr/>
              </a:pPr>
              <a:t>13</a:t>
            </a:fld>
            <a:endParaRPr lang="en-US" dirty="0"/>
          </a:p>
        </p:txBody>
      </p:sp>
    </p:spTree>
    <p:extLst>
      <p:ext uri="{BB962C8B-B14F-4D97-AF65-F5344CB8AC3E}">
        <p14:creationId xmlns:p14="http://schemas.microsoft.com/office/powerpoint/2010/main" val="976842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746234"/>
            <a:ext cx="8686800" cy="853968"/>
          </a:xfrm>
          <a:prstGeom prst="rect">
            <a:avLst/>
          </a:prstGeom>
        </p:spPr>
        <p:txBody>
          <a:bodyPr/>
          <a:lstStyle>
            <a:lvl1pPr algn="ctr" defTabSz="342900" rtl="0" eaLnBrk="0" fontAlgn="base" hangingPunct="0">
              <a:spcBef>
                <a:spcPct val="0"/>
              </a:spcBef>
              <a:spcAft>
                <a:spcPct val="0"/>
              </a:spcAft>
              <a:defRPr sz="3300" kern="1200">
                <a:solidFill>
                  <a:schemeClr val="tx1"/>
                </a:solidFill>
                <a:latin typeface="+mj-lt"/>
                <a:ea typeface="MS PGothic" pitchFamily="34" charset="-128"/>
                <a:cs typeface="ＭＳ Ｐゴシック" charset="0"/>
              </a:defRPr>
            </a:lvl1pPr>
            <a:lvl2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2pPr>
            <a:lvl3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3pPr>
            <a:lvl4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4pPr>
            <a:lvl5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5pPr>
            <a:lvl6pPr marL="342900" algn="ctr" defTabSz="342900" rtl="0" fontAlgn="base">
              <a:spcBef>
                <a:spcPct val="0"/>
              </a:spcBef>
              <a:spcAft>
                <a:spcPct val="0"/>
              </a:spcAft>
              <a:defRPr sz="3300">
                <a:solidFill>
                  <a:schemeClr val="tx1"/>
                </a:solidFill>
                <a:latin typeface="Calibri" pitchFamily="34" charset="0"/>
              </a:defRPr>
            </a:lvl6pPr>
            <a:lvl7pPr marL="685800" algn="ctr" defTabSz="342900" rtl="0" fontAlgn="base">
              <a:spcBef>
                <a:spcPct val="0"/>
              </a:spcBef>
              <a:spcAft>
                <a:spcPct val="0"/>
              </a:spcAft>
              <a:defRPr sz="3300">
                <a:solidFill>
                  <a:schemeClr val="tx1"/>
                </a:solidFill>
                <a:latin typeface="Calibri" pitchFamily="34" charset="0"/>
              </a:defRPr>
            </a:lvl7pPr>
            <a:lvl8pPr marL="1028700" algn="ctr" defTabSz="342900" rtl="0" fontAlgn="base">
              <a:spcBef>
                <a:spcPct val="0"/>
              </a:spcBef>
              <a:spcAft>
                <a:spcPct val="0"/>
              </a:spcAft>
              <a:defRPr sz="3300">
                <a:solidFill>
                  <a:schemeClr val="tx1"/>
                </a:solidFill>
                <a:latin typeface="Calibri" pitchFamily="34" charset="0"/>
              </a:defRPr>
            </a:lvl8pPr>
            <a:lvl9pPr marL="1371600" algn="ctr" defTabSz="342900" rtl="0" fontAlgn="base">
              <a:spcBef>
                <a:spcPct val="0"/>
              </a:spcBef>
              <a:spcAft>
                <a:spcPct val="0"/>
              </a:spcAft>
              <a:defRPr sz="3300">
                <a:solidFill>
                  <a:schemeClr val="tx1"/>
                </a:solidFill>
                <a:latin typeface="Calibri" pitchFamily="34" charset="0"/>
              </a:defRPr>
            </a:lvl9pPr>
          </a:lstStyle>
          <a:p>
            <a:pPr algn="l"/>
            <a:r>
              <a:rPr lang="en-US" sz="2400" b="1" dirty="0">
                <a:solidFill>
                  <a:srgbClr val="C00000"/>
                </a:solidFill>
              </a:rPr>
              <a:t>Dual Sources Gamma Ray Computed Tomography (DSCT) Technique</a:t>
            </a:r>
          </a:p>
        </p:txBody>
      </p:sp>
      <p:sp>
        <p:nvSpPr>
          <p:cNvPr id="3" name="Slide Number Placeholder 2"/>
          <p:cNvSpPr>
            <a:spLocks noGrp="1"/>
          </p:cNvSpPr>
          <p:nvPr>
            <p:ph type="sldNum" sz="quarter" idx="12"/>
          </p:nvPr>
        </p:nvSpPr>
        <p:spPr/>
        <p:txBody>
          <a:bodyPr/>
          <a:lstStyle/>
          <a:p>
            <a:pPr>
              <a:defRPr/>
            </a:pPr>
            <a:fld id="{2D9E3435-0556-4D6F-A82B-1CEA5525BABA}" type="slidenum">
              <a:rPr lang="en-US" smtClean="0"/>
              <a:pPr>
                <a:defRPr/>
              </a:pPr>
              <a:t>14</a:t>
            </a:fld>
            <a:endParaRPr lang="en-US" dirty="0"/>
          </a:p>
        </p:txBody>
      </p:sp>
      <p:sp>
        <p:nvSpPr>
          <p:cNvPr id="11" name="TextBox 10">
            <a:extLst>
              <a:ext uri="{FF2B5EF4-FFF2-40B4-BE49-F238E27FC236}">
                <a16:creationId xmlns:a16="http://schemas.microsoft.com/office/drawing/2014/main" id="{9FE77CB6-F058-40C3-A145-CC70BF5C0DD0}"/>
              </a:ext>
            </a:extLst>
          </p:cNvPr>
          <p:cNvSpPr txBox="1"/>
          <p:nvPr/>
        </p:nvSpPr>
        <p:spPr>
          <a:xfrm>
            <a:off x="1997771" y="2808490"/>
            <a:ext cx="5148458" cy="369332"/>
          </a:xfrm>
          <a:prstGeom prst="rect">
            <a:avLst/>
          </a:prstGeom>
          <a:noFill/>
        </p:spPr>
        <p:txBody>
          <a:bodyPr wrap="square" rtlCol="0">
            <a:spAutoFit/>
          </a:bodyPr>
          <a:lstStyle/>
          <a:p>
            <a:pPr marL="285750" indent="-285750" algn="ct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Video comes here</a:t>
            </a:r>
          </a:p>
        </p:txBody>
      </p:sp>
      <p:pic>
        <p:nvPicPr>
          <p:cNvPr id="6" name="Picture 5">
            <a:extLst>
              <a:ext uri="{FF2B5EF4-FFF2-40B4-BE49-F238E27FC236}">
                <a16:creationId xmlns:a16="http://schemas.microsoft.com/office/drawing/2014/main" id="{51191EFF-F85F-E65C-8F89-0AAC41FA1314}"/>
              </a:ext>
            </a:extLst>
          </p:cNvPr>
          <p:cNvPicPr>
            <a:picLocks noChangeAspect="1"/>
          </p:cNvPicPr>
          <p:nvPr/>
        </p:nvPicPr>
        <p:blipFill>
          <a:blip r:embed="rId3"/>
          <a:srcRect l="20000" t="8518" r="19167" b="5556"/>
          <a:stretch/>
        </p:blipFill>
        <p:spPr>
          <a:xfrm>
            <a:off x="1562100" y="1538659"/>
            <a:ext cx="5562600" cy="4419600"/>
          </a:xfrm>
          <a:prstGeom prst="rect">
            <a:avLst/>
          </a:prstGeom>
        </p:spPr>
      </p:pic>
    </p:spTree>
    <p:extLst>
      <p:ext uri="{BB962C8B-B14F-4D97-AF65-F5344CB8AC3E}">
        <p14:creationId xmlns:p14="http://schemas.microsoft.com/office/powerpoint/2010/main" val="3691465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bwMode="auto">
          <a:xfrm>
            <a:off x="0" y="762000"/>
            <a:ext cx="8686800" cy="655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2400" b="1" dirty="0">
                <a:solidFill>
                  <a:srgbClr val="C00000"/>
                </a:solidFill>
                <a:latin typeface="Times New Roman" pitchFamily="18" charset="0"/>
                <a:cs typeface="Times New Roman" pitchFamily="18" charset="0"/>
              </a:rPr>
              <a:t>Radioactive Particle Tracking  (RPT) </a:t>
            </a:r>
            <a:endParaRPr lang="en-US" sz="2400" dirty="0"/>
          </a:p>
        </p:txBody>
      </p:sp>
      <p:sp>
        <p:nvSpPr>
          <p:cNvPr id="19459" name="Content Placeholder 2"/>
          <p:cNvSpPr>
            <a:spLocks noGrp="1"/>
          </p:cNvSpPr>
          <p:nvPr>
            <p:ph idx="1"/>
          </p:nvPr>
        </p:nvSpPr>
        <p:spPr>
          <a:xfrm>
            <a:off x="0" y="1179468"/>
            <a:ext cx="8986832" cy="1563732"/>
          </a:xfrm>
        </p:spPr>
        <p:txBody>
          <a:bodyPr/>
          <a:lstStyle/>
          <a:p>
            <a:pPr algn="just">
              <a:buFont typeface="Arial" pitchFamily="34" charset="0"/>
              <a:buChar char="•"/>
              <a:defRPr/>
            </a:pPr>
            <a:r>
              <a:rPr lang="en-US" sz="1600" dirty="0">
                <a:latin typeface="Times New Roman" pitchFamily="18" charset="0"/>
                <a:cs typeface="Times New Roman" pitchFamily="18" charset="0"/>
              </a:rPr>
              <a:t>Radioactive Particle Tracking (RPT) is a technique for tracking of a single radioactive tracer particle by detecting the intensity distribution of emitted </a:t>
            </a:r>
            <a:r>
              <a:rPr lang="el-GR" sz="1600" dirty="0">
                <a:latin typeface="Times New Roman" pitchFamily="18" charset="0"/>
                <a:cs typeface="Times New Roman" pitchFamily="18" charset="0"/>
              </a:rPr>
              <a:t>γ </a:t>
            </a:r>
            <a:r>
              <a:rPr lang="en-US" sz="1600" dirty="0">
                <a:latin typeface="Times New Roman" pitchFamily="18" charset="0"/>
                <a:cs typeface="Times New Roman" pitchFamily="18" charset="0"/>
              </a:rPr>
              <a:t>-rays. The </a:t>
            </a:r>
            <a:r>
              <a:rPr lang="el-GR" sz="1600" dirty="0">
                <a:latin typeface="Times New Roman" pitchFamily="18" charset="0"/>
                <a:cs typeface="Times New Roman" pitchFamily="18" charset="0"/>
              </a:rPr>
              <a:t>γ </a:t>
            </a:r>
            <a:r>
              <a:rPr lang="en-US" sz="1600" dirty="0">
                <a:latin typeface="Times New Roman" pitchFamily="18" charset="0"/>
                <a:cs typeface="Times New Roman" pitchFamily="18" charset="0"/>
              </a:rPr>
              <a:t>-ray intensity distribution is detected using an array of </a:t>
            </a:r>
            <a:r>
              <a:rPr lang="en-US" sz="1600" dirty="0" err="1">
                <a:latin typeface="Times New Roman" pitchFamily="18" charset="0"/>
                <a:cs typeface="Times New Roman" pitchFamily="18" charset="0"/>
              </a:rPr>
              <a:t>NaI</a:t>
            </a:r>
            <a:r>
              <a:rPr lang="en-US" sz="1600" dirty="0">
                <a:latin typeface="Times New Roman" pitchFamily="18" charset="0"/>
                <a:cs typeface="Times New Roman" pitchFamily="18" charset="0"/>
              </a:rPr>
              <a:t> scintillating detectors strategically placed around the system being investigated</a:t>
            </a:r>
            <a:r>
              <a:rPr lang="en-US" sz="1800" dirty="0">
                <a:latin typeface="Times New Roman" pitchFamily="18" charset="0"/>
                <a:cs typeface="Times New Roman" pitchFamily="18" charset="0"/>
              </a:rPr>
              <a:t>.</a:t>
            </a:r>
            <a:endParaRPr lang="en-US" sz="1600" dirty="0">
              <a:latin typeface="Times New Roman" pitchFamily="18" charset="0"/>
              <a:cs typeface="Times New Roman" pitchFamily="18" charset="0"/>
            </a:endParaRPr>
          </a:p>
          <a:p>
            <a:pPr algn="just">
              <a:buFont typeface="Arial" pitchFamily="34" charset="0"/>
              <a:buChar char="•"/>
              <a:defRPr/>
            </a:pPr>
            <a:r>
              <a:rPr lang="en-US" sz="1600" dirty="0">
                <a:latin typeface="Times New Roman" pitchFamily="18" charset="0"/>
                <a:cs typeface="Times New Roman" pitchFamily="18" charset="0"/>
              </a:rPr>
              <a:t>Collected radiation intensity data is used to reconstruct the tracer particle trajectory (tracer particle location in time), which is used to obtain the tracer particle: </a:t>
            </a:r>
          </a:p>
        </p:txBody>
      </p:sp>
      <p:sp>
        <p:nvSpPr>
          <p:cNvPr id="3" name="Slide Number Placeholder 2"/>
          <p:cNvSpPr>
            <a:spLocks noGrp="1"/>
          </p:cNvSpPr>
          <p:nvPr>
            <p:ph type="sldNum" sz="quarter" idx="12"/>
          </p:nvPr>
        </p:nvSpPr>
        <p:spPr/>
        <p:txBody>
          <a:bodyPr/>
          <a:lstStyle/>
          <a:p>
            <a:pPr>
              <a:defRPr/>
            </a:pPr>
            <a:fld id="{B5A5EACE-5817-4E7B-8CF7-F49DE18B9B66}" type="slidenum">
              <a:rPr lang="en-US" smtClean="0"/>
              <a:pPr>
                <a:defRPr/>
              </a:pPr>
              <a:t>15</a:t>
            </a:fld>
            <a:endParaRPr lang="en-US"/>
          </a:p>
        </p:txBody>
      </p:sp>
      <p:pic>
        <p:nvPicPr>
          <p:cNvPr id="7" name="Picture 6"/>
          <p:cNvPicPr>
            <a:picLocks noChangeAspect="1"/>
          </p:cNvPicPr>
          <p:nvPr/>
        </p:nvPicPr>
        <p:blipFill rotWithShape="1">
          <a:blip r:embed="rId3">
            <a:lum bright="-20000" contrast="40000"/>
            <a:extLst>
              <a:ext uri="{28A0092B-C50C-407E-A947-70E740481C1C}">
                <a14:useLocalDpi xmlns:a14="http://schemas.microsoft.com/office/drawing/2010/main" val="0"/>
              </a:ext>
            </a:extLst>
          </a:blip>
          <a:srcRect t="6274" b="1961"/>
          <a:stretch/>
        </p:blipFill>
        <p:spPr bwMode="auto">
          <a:xfrm>
            <a:off x="4101919" y="3371024"/>
            <a:ext cx="1920240" cy="3205251"/>
          </a:xfrm>
          <a:prstGeom prst="rect">
            <a:avLst/>
          </a:prstGeom>
          <a:noFill/>
          <a:ln>
            <a:noFill/>
          </a:ln>
          <a:extLst>
            <a:ext uri="{53640926-AAD7-44D8-BBD7-CCE9431645EC}">
              <a14:shadowObscured xmlns:a14="http://schemas.microsoft.com/office/drawing/2010/main"/>
            </a:ext>
          </a:extLst>
        </p:spPr>
      </p:pic>
      <p:sp>
        <p:nvSpPr>
          <p:cNvPr id="8" name="Rectangle 7"/>
          <p:cNvSpPr/>
          <p:nvPr/>
        </p:nvSpPr>
        <p:spPr>
          <a:xfrm>
            <a:off x="3971658" y="6470906"/>
            <a:ext cx="2147851" cy="461665"/>
          </a:xfrm>
          <a:prstGeom prst="rect">
            <a:avLst/>
          </a:prstGeom>
        </p:spPr>
        <p:txBody>
          <a:bodyPr wrap="square">
            <a:spAutoFit/>
          </a:bodyPr>
          <a:lstStyle/>
          <a:p>
            <a:pPr algn="ctr"/>
            <a:r>
              <a:rPr lang="en-US" sz="1200" dirty="0">
                <a:solidFill>
                  <a:srgbClr val="C00000"/>
                </a:solidFill>
              </a:rPr>
              <a:t>Calibration points along the 6-inch spouted beds column</a:t>
            </a:r>
          </a:p>
        </p:txBody>
      </p:sp>
      <p:sp>
        <p:nvSpPr>
          <p:cNvPr id="2" name="Rectangle 1"/>
          <p:cNvSpPr/>
          <p:nvPr/>
        </p:nvSpPr>
        <p:spPr>
          <a:xfrm>
            <a:off x="228600" y="2539560"/>
            <a:ext cx="5334000" cy="830997"/>
          </a:xfrm>
          <a:prstGeom prst="rect">
            <a:avLst/>
          </a:prstGeom>
        </p:spPr>
        <p:txBody>
          <a:bodyPr wrap="square">
            <a:spAutoFit/>
          </a:bodyPr>
          <a:lstStyle/>
          <a:p>
            <a:pPr marL="342900" indent="-342900" algn="just">
              <a:buFont typeface="+mj-lt"/>
              <a:buAutoNum type="alphaLcParenR"/>
              <a:defRPr/>
            </a:pPr>
            <a:r>
              <a:rPr lang="en-US" sz="1600" dirty="0">
                <a:solidFill>
                  <a:srgbClr val="0000CC"/>
                </a:solidFill>
                <a:latin typeface="Times New Roman" pitchFamily="18" charset="0"/>
                <a:cs typeface="Times New Roman" pitchFamily="18" charset="0"/>
              </a:rPr>
              <a:t>Velocity Field Profiles</a:t>
            </a:r>
          </a:p>
          <a:p>
            <a:pPr marL="342900" indent="-342900" algn="just">
              <a:buFont typeface="+mj-lt"/>
              <a:buAutoNum type="alphaLcParenR"/>
              <a:defRPr/>
            </a:pPr>
            <a:r>
              <a:rPr lang="en-US" sz="1600" dirty="0">
                <a:solidFill>
                  <a:srgbClr val="0000CC"/>
                </a:solidFill>
                <a:latin typeface="Times New Roman" pitchFamily="18" charset="0"/>
                <a:ea typeface="ＭＳ Ｐゴシック" charset="0"/>
                <a:cs typeface="Times New Roman" pitchFamily="18" charset="0"/>
              </a:rPr>
              <a:t>Turbulent Parameters (Reynolds’ stresses  and TKE)</a:t>
            </a:r>
          </a:p>
          <a:p>
            <a:pPr marL="342900" indent="-342900" algn="just">
              <a:buFont typeface="+mj-lt"/>
              <a:buAutoNum type="alphaLcParenR"/>
              <a:defRPr/>
            </a:pPr>
            <a:r>
              <a:rPr lang="en-US" sz="1600" dirty="0">
                <a:solidFill>
                  <a:srgbClr val="0000CC"/>
                </a:solidFill>
                <a:latin typeface="Times New Roman" pitchFamily="18" charset="0"/>
                <a:ea typeface="ＭＳ Ｐゴシック" charset="0"/>
                <a:cs typeface="Times New Roman" pitchFamily="18" charset="0"/>
              </a:rPr>
              <a:t>Eddy diffusivities  profiles</a:t>
            </a:r>
            <a:r>
              <a:rPr lang="en-US" sz="1600" dirty="0">
                <a:solidFill>
                  <a:srgbClr val="0000CC"/>
                </a:solidFill>
                <a:latin typeface="Times New Roman" pitchFamily="18" charset="0"/>
                <a:cs typeface="Times New Roman" pitchFamily="18" charset="0"/>
              </a:rPr>
              <a:t>.</a:t>
            </a:r>
          </a:p>
        </p:txBody>
      </p:sp>
      <p:sp>
        <p:nvSpPr>
          <p:cNvPr id="4" name="Rectangle 3"/>
          <p:cNvSpPr/>
          <p:nvPr/>
        </p:nvSpPr>
        <p:spPr>
          <a:xfrm>
            <a:off x="0" y="3362037"/>
            <a:ext cx="4572000" cy="830997"/>
          </a:xfrm>
          <a:prstGeom prst="rect">
            <a:avLst/>
          </a:prstGeom>
        </p:spPr>
        <p:txBody>
          <a:bodyPr wrap="square">
            <a:spAutoFit/>
          </a:bodyPr>
          <a:lstStyle/>
          <a:p>
            <a:pPr marL="285750" indent="-285750">
              <a:buFont typeface="Arial" panose="020B0604020202020204" pitchFamily="34" charset="0"/>
              <a:buChar char="•"/>
              <a:defRPr/>
            </a:pPr>
            <a:r>
              <a:rPr lang="en-US" sz="1600" dirty="0">
                <a:latin typeface="Times New Roman" pitchFamily="18" charset="0"/>
                <a:ea typeface="ＭＳ Ｐゴシック" charset="0"/>
                <a:cs typeface="Times New Roman" pitchFamily="18" charset="0"/>
              </a:rPr>
              <a:t>RPT experiment comprises two steps:</a:t>
            </a:r>
          </a:p>
          <a:p>
            <a:pPr marL="342900" indent="-342900">
              <a:buFont typeface="+mj-lt"/>
              <a:buAutoNum type="alphaLcParenR"/>
              <a:defRPr/>
            </a:pPr>
            <a:r>
              <a:rPr lang="en-US" sz="1600" dirty="0">
                <a:solidFill>
                  <a:srgbClr val="0000CC"/>
                </a:solidFill>
                <a:latin typeface="Times New Roman" pitchFamily="18" charset="0"/>
                <a:ea typeface="ＭＳ Ｐゴシック" charset="0"/>
                <a:cs typeface="Times New Roman" pitchFamily="18" charset="0"/>
              </a:rPr>
              <a:t>RPT calibration ( a ‘static’ experiment  or in-situ)</a:t>
            </a:r>
          </a:p>
          <a:p>
            <a:pPr marL="342900" indent="-342900">
              <a:buFont typeface="+mj-lt"/>
              <a:buAutoNum type="alphaLcParenR"/>
              <a:defRPr/>
            </a:pPr>
            <a:r>
              <a:rPr lang="en-US" sz="1600" dirty="0">
                <a:solidFill>
                  <a:srgbClr val="0000CC"/>
                </a:solidFill>
                <a:latin typeface="Times New Roman" pitchFamily="18" charset="0"/>
                <a:ea typeface="ＭＳ Ｐゴシック" charset="0"/>
                <a:cs typeface="Times New Roman" pitchFamily="18" charset="0"/>
              </a:rPr>
              <a:t>RPT experiment (a ‘dynamic’ experiment).</a:t>
            </a:r>
            <a:endParaRPr lang="en-US" sz="1600" dirty="0">
              <a:solidFill>
                <a:srgbClr val="0000CC"/>
              </a:solidFill>
            </a:endParaRPr>
          </a:p>
        </p:txBody>
      </p:sp>
      <p:pic>
        <p:nvPicPr>
          <p:cNvPr id="12" name="Picture 11"/>
          <p:cNvPicPr>
            <a:picLocks noChangeAspect="1"/>
          </p:cNvPicPr>
          <p:nvPr/>
        </p:nvPicPr>
        <p:blipFill>
          <a:blip r:embed="rId4"/>
          <a:stretch>
            <a:fillRect/>
          </a:stretch>
        </p:blipFill>
        <p:spPr>
          <a:xfrm>
            <a:off x="527429" y="4685669"/>
            <a:ext cx="1097828" cy="1920240"/>
          </a:xfrm>
          <a:prstGeom prst="rect">
            <a:avLst/>
          </a:prstGeom>
        </p:spPr>
      </p:pic>
      <p:sp>
        <p:nvSpPr>
          <p:cNvPr id="5" name="Rectangle 4"/>
          <p:cNvSpPr/>
          <p:nvPr/>
        </p:nvSpPr>
        <p:spPr>
          <a:xfrm>
            <a:off x="0" y="6594517"/>
            <a:ext cx="2292615" cy="253916"/>
          </a:xfrm>
          <a:prstGeom prst="rect">
            <a:avLst/>
          </a:prstGeom>
        </p:spPr>
        <p:txBody>
          <a:bodyPr wrap="none">
            <a:spAutoFit/>
          </a:bodyPr>
          <a:lstStyle/>
          <a:p>
            <a:pPr algn="ctr"/>
            <a:r>
              <a:rPr lang="en-US" sz="1050" dirty="0">
                <a:solidFill>
                  <a:srgbClr val="C00000"/>
                </a:solidFill>
              </a:rPr>
              <a:t>A fully automatic calibration device </a:t>
            </a:r>
          </a:p>
        </p:txBody>
      </p:sp>
      <p:pic>
        <p:nvPicPr>
          <p:cNvPr id="14" name="Picture 13"/>
          <p:cNvPicPr>
            <a:picLocks noChangeAspect="1"/>
          </p:cNvPicPr>
          <p:nvPr/>
        </p:nvPicPr>
        <p:blipFill>
          <a:blip r:embed="rId5" cstate="print">
            <a:lum bright="-20000" contrast="40000"/>
            <a:extLst>
              <a:ext uri="{28A0092B-C50C-407E-A947-70E740481C1C}">
                <a14:useLocalDpi xmlns:a14="http://schemas.microsoft.com/office/drawing/2010/main" val="0"/>
              </a:ext>
            </a:extLst>
          </a:blip>
          <a:srcRect/>
          <a:stretch>
            <a:fillRect/>
          </a:stretch>
        </p:blipFill>
        <p:spPr bwMode="auto">
          <a:xfrm>
            <a:off x="6119509" y="2443471"/>
            <a:ext cx="3000981" cy="3200400"/>
          </a:xfrm>
          <a:prstGeom prst="rect">
            <a:avLst/>
          </a:prstGeom>
          <a:noFill/>
          <a:ln>
            <a:noFill/>
          </a:ln>
        </p:spPr>
      </p:pic>
      <p:sp>
        <p:nvSpPr>
          <p:cNvPr id="10" name="Rectangle 9"/>
          <p:cNvSpPr/>
          <p:nvPr/>
        </p:nvSpPr>
        <p:spPr>
          <a:xfrm>
            <a:off x="6301022" y="5818042"/>
            <a:ext cx="2647415" cy="646331"/>
          </a:xfrm>
          <a:prstGeom prst="rect">
            <a:avLst/>
          </a:prstGeom>
        </p:spPr>
        <p:txBody>
          <a:bodyPr wrap="square">
            <a:spAutoFit/>
          </a:bodyPr>
          <a:lstStyle/>
          <a:p>
            <a:pPr marL="0" marR="0" indent="0" algn="just">
              <a:spcBef>
                <a:spcPts val="0"/>
              </a:spcBef>
              <a:spcAft>
                <a:spcPts val="0"/>
              </a:spcAft>
            </a:pPr>
            <a:r>
              <a:rPr lang="en-US" sz="1200" dirty="0">
                <a:solidFill>
                  <a:srgbClr val="C00000"/>
                </a:solidFill>
                <a:latin typeface="Times New Roman" panose="02020603050405020304" pitchFamily="18" charset="0"/>
                <a:ea typeface="Times New Roman" panose="02020603050405020304" pitchFamily="18" charset="0"/>
              </a:rPr>
              <a:t>Schematic diagram showing the positions of 14-detecors arranged around the 0.152 m spouted bed.</a:t>
            </a:r>
            <a:endParaRPr lang="en-US" sz="1200" dirty="0">
              <a:solidFill>
                <a:srgbClr val="C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11635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7" name="image67.png"/>
          <p:cNvPicPr/>
          <p:nvPr/>
        </p:nvPicPr>
        <p:blipFill>
          <a:blip r:embed="rId3"/>
          <a:srcRect b="22905"/>
          <a:stretch>
            <a:fillRect/>
          </a:stretch>
        </p:blipFill>
        <p:spPr>
          <a:xfrm>
            <a:off x="1082601" y="4764513"/>
            <a:ext cx="1588503" cy="1655812"/>
          </a:xfrm>
          <a:prstGeom prst="rect">
            <a:avLst/>
          </a:prstGeom>
          <a:ln w="12700">
            <a:miter lim="400000"/>
          </a:ln>
        </p:spPr>
      </p:pic>
      <p:pic>
        <p:nvPicPr>
          <p:cNvPr id="588" name="image68.jpeg" descr="E:\July\pic7.JPG"/>
          <p:cNvPicPr/>
          <p:nvPr/>
        </p:nvPicPr>
        <p:blipFill>
          <a:blip r:embed="rId4"/>
          <a:srcRect l="50936" t="26028" r="40240" b="47231"/>
          <a:stretch>
            <a:fillRect/>
          </a:stretch>
        </p:blipFill>
        <p:spPr>
          <a:xfrm>
            <a:off x="4512896" y="4880698"/>
            <a:ext cx="822961" cy="1528222"/>
          </a:xfrm>
          <a:prstGeom prst="rect">
            <a:avLst/>
          </a:prstGeom>
          <a:ln w="12700">
            <a:miter lim="400000"/>
          </a:ln>
        </p:spPr>
      </p:pic>
      <p:sp>
        <p:nvSpPr>
          <p:cNvPr id="589" name="Shape 589"/>
          <p:cNvSpPr/>
          <p:nvPr/>
        </p:nvSpPr>
        <p:spPr>
          <a:xfrm>
            <a:off x="213404" y="6408920"/>
            <a:ext cx="3307327" cy="46166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200" b="1">
                <a:solidFill>
                  <a:srgbClr val="FF0000"/>
                </a:solidFill>
              </a:defRPr>
            </a:lvl1pPr>
          </a:lstStyle>
          <a:p>
            <a:pPr lvl="0">
              <a:defRPr sz="1800" b="0">
                <a:solidFill>
                  <a:srgbClr val="000000"/>
                </a:solidFill>
              </a:defRPr>
            </a:pPr>
            <a:r>
              <a:rPr sz="1200" b="0" dirty="0">
                <a:solidFill>
                  <a:srgbClr val="C00000"/>
                </a:solidFill>
                <a:latin typeface="Times New Roman" panose="02020603050405020304" pitchFamily="18" charset="0"/>
                <a:cs typeface="Times New Roman" panose="02020603050405020304" pitchFamily="18" charset="0"/>
              </a:rPr>
              <a:t>The lead pig containing the radioactive particles when it arrived</a:t>
            </a:r>
          </a:p>
        </p:txBody>
      </p:sp>
      <p:sp>
        <p:nvSpPr>
          <p:cNvPr id="590" name="Shape 590"/>
          <p:cNvSpPr/>
          <p:nvPr/>
        </p:nvSpPr>
        <p:spPr>
          <a:xfrm>
            <a:off x="3940864" y="6356350"/>
            <a:ext cx="1967024" cy="46166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b="1">
                <a:solidFill>
                  <a:srgbClr val="FF0000"/>
                </a:solidFill>
              </a:defRPr>
            </a:lvl1pPr>
          </a:lstStyle>
          <a:p>
            <a:pPr lvl="0" algn="ctr">
              <a:defRPr sz="1800" b="0">
                <a:solidFill>
                  <a:srgbClr val="000000"/>
                </a:solidFill>
              </a:defRPr>
            </a:pPr>
            <a:r>
              <a:rPr sz="1200" b="0" dirty="0">
                <a:solidFill>
                  <a:srgbClr val="C00000"/>
                </a:solidFill>
                <a:latin typeface="Times New Roman" panose="02020603050405020304" pitchFamily="18" charset="0"/>
                <a:cs typeface="Times New Roman" panose="02020603050405020304" pitchFamily="18" charset="0"/>
              </a:rPr>
              <a:t>Vial containing tracer particle for 6-inch SPB </a:t>
            </a:r>
            <a:r>
              <a:rPr sz="1200" b="0" dirty="0" err="1">
                <a:solidFill>
                  <a:srgbClr val="C00000"/>
                </a:solidFill>
                <a:latin typeface="Times New Roman" panose="02020603050405020304" pitchFamily="18" charset="0"/>
                <a:cs typeface="Times New Roman" panose="02020603050405020304" pitchFamily="18" charset="0"/>
              </a:rPr>
              <a:t>exps</a:t>
            </a:r>
            <a:r>
              <a:rPr sz="1200" b="0" dirty="0">
                <a:solidFill>
                  <a:srgbClr val="C00000"/>
                </a:solidFill>
                <a:latin typeface="Times New Roman" panose="02020603050405020304" pitchFamily="18" charset="0"/>
                <a:cs typeface="Times New Roman" panose="02020603050405020304" pitchFamily="18" charset="0"/>
              </a:rPr>
              <a:t>. </a:t>
            </a:r>
          </a:p>
        </p:txBody>
      </p:sp>
      <p:sp>
        <p:nvSpPr>
          <p:cNvPr id="591" name="Shape 591"/>
          <p:cNvSpPr/>
          <p:nvPr/>
        </p:nvSpPr>
        <p:spPr>
          <a:xfrm>
            <a:off x="6553200" y="6356350"/>
            <a:ext cx="2133600" cy="36512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r" defTabSz="457200">
              <a:defRPr sz="1200">
                <a:solidFill>
                  <a:srgbClr val="898989"/>
                </a:solidFill>
              </a:defRPr>
            </a:lvl1pPr>
          </a:lstStyle>
          <a:p>
            <a:pPr lvl="0">
              <a:defRPr sz="1800">
                <a:solidFill>
                  <a:srgbClr val="000000"/>
                </a:solidFill>
              </a:defRPr>
            </a:pPr>
            <a:r>
              <a:rPr sz="1200">
                <a:solidFill>
                  <a:srgbClr val="898989"/>
                </a:solidFill>
              </a:rPr>
              <a:t>￼</a:t>
            </a:r>
          </a:p>
        </p:txBody>
      </p:sp>
      <p:sp>
        <p:nvSpPr>
          <p:cNvPr id="592" name="Shape 592"/>
          <p:cNvSpPr/>
          <p:nvPr/>
        </p:nvSpPr>
        <p:spPr>
          <a:xfrm>
            <a:off x="76200" y="1330542"/>
            <a:ext cx="5685869" cy="14157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54000" lvl="0" indent="-254000">
              <a:buSzPct val="100000"/>
              <a:buFont typeface="Arial"/>
              <a:buChar char="•"/>
            </a:pPr>
            <a:r>
              <a:rPr sz="1600" dirty="0">
                <a:latin typeface="Times New Roman"/>
                <a:ea typeface="Times New Roman"/>
                <a:cs typeface="Times New Roman"/>
                <a:sym typeface="Times New Roman"/>
              </a:rPr>
              <a:t>The radioactive </a:t>
            </a:r>
            <a:r>
              <a:rPr sz="1600" b="1" dirty="0">
                <a:solidFill>
                  <a:srgbClr val="0033CC"/>
                </a:solidFill>
                <a:latin typeface="Times New Roman"/>
                <a:ea typeface="Times New Roman"/>
                <a:cs typeface="Times New Roman"/>
                <a:sym typeface="Times New Roman"/>
              </a:rPr>
              <a:t>tracer</a:t>
            </a:r>
            <a:r>
              <a:rPr sz="1600" dirty="0">
                <a:latin typeface="Times New Roman"/>
                <a:ea typeface="Times New Roman"/>
                <a:cs typeface="Times New Roman"/>
                <a:sym typeface="Times New Roman"/>
              </a:rPr>
              <a:t> particles were mad as closely as closely as possible to resample the tagged solid phase particles in: </a:t>
            </a:r>
          </a:p>
          <a:p>
            <a:pPr marL="857250" lvl="1" indent="-400050">
              <a:buClr>
                <a:srgbClr val="0033CC"/>
              </a:buClr>
              <a:buSzPct val="100000"/>
              <a:buFont typeface="Times New Roman"/>
              <a:buAutoNum type="romanUcPeriod"/>
            </a:pPr>
            <a:r>
              <a:rPr b="1" dirty="0">
                <a:solidFill>
                  <a:srgbClr val="0033CC"/>
                </a:solidFill>
                <a:latin typeface="Times New Roman"/>
                <a:ea typeface="Times New Roman"/>
                <a:cs typeface="Times New Roman"/>
                <a:sym typeface="Times New Roman"/>
              </a:rPr>
              <a:t>Size </a:t>
            </a:r>
          </a:p>
          <a:p>
            <a:pPr marL="857250" lvl="1" indent="-400050">
              <a:buClr>
                <a:srgbClr val="0033CC"/>
              </a:buClr>
              <a:buSzPct val="100000"/>
              <a:buFont typeface="Times New Roman"/>
              <a:buAutoNum type="romanUcPeriod"/>
            </a:pPr>
            <a:r>
              <a:rPr b="1" dirty="0">
                <a:solidFill>
                  <a:srgbClr val="0033CC"/>
                </a:solidFill>
                <a:latin typeface="Times New Roman"/>
                <a:ea typeface="Times New Roman"/>
                <a:cs typeface="Times New Roman"/>
                <a:sym typeface="Times New Roman"/>
              </a:rPr>
              <a:t>Density </a:t>
            </a:r>
          </a:p>
          <a:p>
            <a:pPr marL="857250" lvl="1" indent="-400050">
              <a:buClr>
                <a:srgbClr val="0033CC"/>
              </a:buClr>
              <a:buSzPct val="100000"/>
              <a:buFont typeface="Times New Roman"/>
              <a:buAutoNum type="romanUcPeriod"/>
            </a:pPr>
            <a:r>
              <a:rPr b="1" dirty="0">
                <a:solidFill>
                  <a:srgbClr val="0033CC"/>
                </a:solidFill>
                <a:latin typeface="Times New Roman"/>
                <a:ea typeface="Times New Roman"/>
                <a:cs typeface="Times New Roman"/>
                <a:sym typeface="Times New Roman"/>
              </a:rPr>
              <a:t>Shape  </a:t>
            </a:r>
          </a:p>
        </p:txBody>
      </p:sp>
      <p:pic>
        <p:nvPicPr>
          <p:cNvPr id="595" name="pasted-image.tif"/>
          <p:cNvPicPr/>
          <p:nvPr/>
        </p:nvPicPr>
        <p:blipFill>
          <a:blip r:embed="rId5"/>
          <a:srcRect l="37294" t="33905" r="41106" b="38263"/>
          <a:stretch>
            <a:fillRect/>
          </a:stretch>
        </p:blipFill>
        <p:spPr>
          <a:xfrm>
            <a:off x="6979920" y="1149473"/>
            <a:ext cx="1280160" cy="1188720"/>
          </a:xfrm>
          <a:prstGeom prst="rect">
            <a:avLst/>
          </a:prstGeom>
          <a:ln w="12700">
            <a:miter lim="400000"/>
          </a:ln>
        </p:spPr>
      </p:pic>
      <p:sp>
        <p:nvSpPr>
          <p:cNvPr id="14" name="Title 1"/>
          <p:cNvSpPr txBox="1">
            <a:spLocks/>
          </p:cNvSpPr>
          <p:nvPr/>
        </p:nvSpPr>
        <p:spPr bwMode="auto">
          <a:xfrm>
            <a:off x="0" y="747270"/>
            <a:ext cx="8229600" cy="5032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2400" b="1" dirty="0">
                <a:solidFill>
                  <a:srgbClr val="C00000"/>
                </a:solidFill>
                <a:latin typeface="Times New Roman" pitchFamily="18" charset="0"/>
                <a:cs typeface="Times New Roman" pitchFamily="18" charset="0"/>
              </a:rPr>
              <a:t>Preparation  of  Tracer particles</a:t>
            </a:r>
            <a:endParaRPr lang="en-US" sz="2400" dirty="0"/>
          </a:p>
        </p:txBody>
      </p:sp>
      <p:sp>
        <p:nvSpPr>
          <p:cNvPr id="15" name="Rectangle 19"/>
          <p:cNvSpPr>
            <a:spLocks noChangeArrowheads="1"/>
          </p:cNvSpPr>
          <p:nvPr/>
        </p:nvSpPr>
        <p:spPr bwMode="auto">
          <a:xfrm>
            <a:off x="5638800" y="2247459"/>
            <a:ext cx="36647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a:solidFill>
                  <a:srgbClr val="C00000"/>
                </a:solidFill>
                <a:latin typeface="Times New Roman" pitchFamily="18" charset="0"/>
                <a:cs typeface="Times New Roman" pitchFamily="18" charset="0"/>
              </a:rPr>
              <a:t>Microscopic picture of the Cobalt particle (D = 600µm) </a:t>
            </a:r>
          </a:p>
        </p:txBody>
      </p:sp>
      <p:pic>
        <p:nvPicPr>
          <p:cNvPr id="2" name="Picture 1"/>
          <p:cNvPicPr>
            <a:picLocks noChangeAspect="1"/>
          </p:cNvPicPr>
          <p:nvPr/>
        </p:nvPicPr>
        <p:blipFill>
          <a:blip r:embed="rId6"/>
          <a:stretch>
            <a:fillRect/>
          </a:stretch>
        </p:blipFill>
        <p:spPr>
          <a:xfrm>
            <a:off x="6702667" y="3102760"/>
            <a:ext cx="2286198" cy="3048264"/>
          </a:xfrm>
          <a:prstGeom prst="rect">
            <a:avLst/>
          </a:prstGeom>
        </p:spPr>
      </p:pic>
      <p:sp>
        <p:nvSpPr>
          <p:cNvPr id="16" name="Rectangle 15"/>
          <p:cNvSpPr/>
          <p:nvPr/>
        </p:nvSpPr>
        <p:spPr>
          <a:xfrm>
            <a:off x="0" y="2522482"/>
            <a:ext cx="6400800" cy="1261884"/>
          </a:xfrm>
          <a:prstGeom prst="rect">
            <a:avLst/>
          </a:prstGeom>
        </p:spPr>
        <p:txBody>
          <a:bodyPr wrap="square">
            <a:spAutoFit/>
          </a:bodyPr>
          <a:lstStyle/>
          <a:p>
            <a:pPr marL="285750" indent="-285750">
              <a:buFont typeface="Arial" panose="020B0604020202020204" pitchFamily="34" charset="0"/>
              <a:buChar char="•"/>
              <a:defRPr/>
            </a:pPr>
            <a:endParaRPr lang="en-US" sz="1600" dirty="0">
              <a:latin typeface="Times New Roman" pitchFamily="18" charset="0"/>
              <a:ea typeface="ＭＳ Ｐゴシック" charset="0"/>
              <a:cs typeface="Times New Roman" pitchFamily="18" charset="0"/>
            </a:endParaRPr>
          </a:p>
          <a:p>
            <a:pPr marL="285750" indent="-285750">
              <a:buFont typeface="Arial" panose="020B0604020202020204" pitchFamily="34" charset="0"/>
              <a:buChar char="•"/>
              <a:defRPr/>
            </a:pPr>
            <a:r>
              <a:rPr lang="en-US" sz="1600" dirty="0">
                <a:latin typeface="Times New Roman" pitchFamily="18" charset="0"/>
                <a:ea typeface="ＭＳ Ｐゴシック" charset="0"/>
                <a:cs typeface="Times New Roman" pitchFamily="18" charset="0"/>
              </a:rPr>
              <a:t>Two tracer particles were manufactured in our lab to track tow solid phases:</a:t>
            </a:r>
          </a:p>
          <a:p>
            <a:pPr marL="857250" lvl="1" indent="-400050">
              <a:buFont typeface="+mj-lt"/>
              <a:buAutoNum type="romanUcPeriod"/>
              <a:defRPr/>
            </a:pPr>
            <a:r>
              <a:rPr lang="en-US" sz="1400" b="1" dirty="0">
                <a:solidFill>
                  <a:srgbClr val="0033CC"/>
                </a:solidFill>
                <a:latin typeface="Times New Roman" pitchFamily="18" charset="0"/>
                <a:ea typeface="ＭＳ Ｐゴシック" charset="0"/>
                <a:cs typeface="Times New Roman" pitchFamily="18" charset="0"/>
              </a:rPr>
              <a:t>Glass (</a:t>
            </a:r>
            <a:r>
              <a:rPr lang="el-GR" sz="1400" b="1" i="1" dirty="0">
                <a:solidFill>
                  <a:srgbClr val="0033CC"/>
                </a:solidFill>
                <a:latin typeface="Times New Roman" pitchFamily="18" charset="0"/>
                <a:ea typeface="ＭＳ Ｐゴシック" charset="0"/>
                <a:cs typeface="Times New Roman" pitchFamily="18" charset="0"/>
              </a:rPr>
              <a:t>ρ</a:t>
            </a:r>
            <a:r>
              <a:rPr lang="en-US" sz="1400" b="1" dirty="0">
                <a:solidFill>
                  <a:srgbClr val="0033CC"/>
                </a:solidFill>
                <a:latin typeface="Times New Roman" pitchFamily="18" charset="0"/>
                <a:ea typeface="ＭＳ Ｐゴシック" charset="0"/>
                <a:cs typeface="Times New Roman" pitchFamily="18" charset="0"/>
              </a:rPr>
              <a:t> ~ 2.4 g/cm^3)</a:t>
            </a:r>
          </a:p>
          <a:p>
            <a:pPr marL="857250" lvl="1" indent="-400050">
              <a:buFont typeface="+mj-lt"/>
              <a:buAutoNum type="romanUcPeriod"/>
              <a:defRPr/>
            </a:pPr>
            <a:r>
              <a:rPr lang="en-US" sz="1400" b="1" dirty="0">
                <a:solidFill>
                  <a:srgbClr val="0033CC"/>
                </a:solidFill>
                <a:latin typeface="Times New Roman" pitchFamily="18" charset="0"/>
                <a:ea typeface="ＭＳ Ｐゴシック" charset="0"/>
                <a:cs typeface="Times New Roman" pitchFamily="18" charset="0"/>
              </a:rPr>
              <a:t>Steel (</a:t>
            </a:r>
            <a:r>
              <a:rPr lang="el-GR" sz="1400" b="1" i="1" dirty="0">
                <a:solidFill>
                  <a:srgbClr val="0033CC"/>
                </a:solidFill>
                <a:latin typeface="Times New Roman" pitchFamily="18" charset="0"/>
                <a:ea typeface="ＭＳ Ｐゴシック" charset="0"/>
                <a:cs typeface="Times New Roman" pitchFamily="18" charset="0"/>
              </a:rPr>
              <a:t>ρ</a:t>
            </a:r>
            <a:r>
              <a:rPr lang="en-US" sz="1400" b="1" dirty="0">
                <a:solidFill>
                  <a:srgbClr val="0033CC"/>
                </a:solidFill>
                <a:latin typeface="Times New Roman" pitchFamily="18" charset="0"/>
                <a:ea typeface="ＭＳ Ｐゴシック" charset="0"/>
                <a:cs typeface="Times New Roman" pitchFamily="18" charset="0"/>
              </a:rPr>
              <a:t> ~ 7.4 g/cm^3).</a:t>
            </a:r>
          </a:p>
        </p:txBody>
      </p:sp>
      <p:sp>
        <p:nvSpPr>
          <p:cNvPr id="21" name="Shape 589"/>
          <p:cNvSpPr/>
          <p:nvPr/>
        </p:nvSpPr>
        <p:spPr>
          <a:xfrm>
            <a:off x="752278" y="7950908"/>
            <a:ext cx="3307327" cy="46166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200" b="1">
                <a:solidFill>
                  <a:srgbClr val="FF0000"/>
                </a:solidFill>
              </a:defRPr>
            </a:lvl1pPr>
          </a:lstStyle>
          <a:p>
            <a:pPr lvl="0">
              <a:defRPr sz="1800" b="0">
                <a:solidFill>
                  <a:srgbClr val="000000"/>
                </a:solidFill>
              </a:defRPr>
            </a:pPr>
            <a:r>
              <a:rPr sz="1200" b="0" dirty="0">
                <a:solidFill>
                  <a:srgbClr val="004ADE"/>
                </a:solidFill>
                <a:latin typeface="Times New Roman" panose="02020603050405020304" pitchFamily="18" charset="0"/>
                <a:cs typeface="Times New Roman" panose="02020603050405020304" pitchFamily="18" charset="0"/>
              </a:rPr>
              <a:t>The lead pig containing the radioactive particles when it arrived</a:t>
            </a:r>
          </a:p>
        </p:txBody>
      </p:sp>
      <p:sp>
        <p:nvSpPr>
          <p:cNvPr id="3" name="Rectangle 2"/>
          <p:cNvSpPr/>
          <p:nvPr/>
        </p:nvSpPr>
        <p:spPr>
          <a:xfrm>
            <a:off x="0" y="3684190"/>
            <a:ext cx="3783615" cy="800219"/>
          </a:xfrm>
          <a:prstGeom prst="rect">
            <a:avLst/>
          </a:prstGeom>
        </p:spPr>
        <p:txBody>
          <a:bodyPr wrap="square">
            <a:spAutoFit/>
          </a:bodyPr>
          <a:lstStyle/>
          <a:p>
            <a:pPr>
              <a:defRPr/>
            </a:pPr>
            <a:endParaRPr lang="en-US" sz="1400" dirty="0">
              <a:latin typeface="Times New Roman" pitchFamily="18" charset="0"/>
              <a:ea typeface="ＭＳ Ｐゴシック" charset="0"/>
              <a:cs typeface="Times New Roman" pitchFamily="18" charset="0"/>
            </a:endParaRPr>
          </a:p>
          <a:p>
            <a:pPr marL="285750" indent="-285750">
              <a:buFont typeface="Arial" panose="020B0604020202020204" pitchFamily="34" charset="0"/>
              <a:buChar char="•"/>
              <a:defRPr/>
            </a:pPr>
            <a:r>
              <a:rPr lang="en-US" sz="1400" dirty="0">
                <a:latin typeface="Times New Roman" pitchFamily="18" charset="0"/>
                <a:ea typeface="ＭＳ Ｐゴシック" charset="0"/>
                <a:cs typeface="Times New Roman" pitchFamily="18" charset="0"/>
              </a:rPr>
              <a:t>Each Tracer particle is embedded with </a:t>
            </a:r>
            <a:r>
              <a:rPr lang="en-US" sz="1400" b="1" dirty="0">
                <a:solidFill>
                  <a:srgbClr val="0033CC"/>
                </a:solidFill>
                <a:latin typeface="Times New Roman" pitchFamily="18" charset="0"/>
                <a:ea typeface="ＭＳ Ｐゴシック" charset="0"/>
                <a:cs typeface="Times New Roman" pitchFamily="18" charset="0"/>
              </a:rPr>
              <a:t>Co-60</a:t>
            </a:r>
          </a:p>
          <a:p>
            <a:pPr>
              <a:defRPr/>
            </a:pPr>
            <a:r>
              <a:rPr lang="en-US" sz="1400" dirty="0">
                <a:latin typeface="Times New Roman" pitchFamily="18" charset="0"/>
                <a:ea typeface="ＭＳ Ｐゴシック" charset="0"/>
                <a:cs typeface="Times New Roman" pitchFamily="18" charset="0"/>
              </a:rPr>
              <a:t> (</a:t>
            </a:r>
            <a:r>
              <a:rPr lang="en-US" sz="1400" b="1" dirty="0">
                <a:solidFill>
                  <a:srgbClr val="0033CC"/>
                </a:solidFill>
                <a:latin typeface="Times New Roman" pitchFamily="18" charset="0"/>
                <a:cs typeface="Times New Roman" pitchFamily="18" charset="0"/>
              </a:rPr>
              <a:t>D = 600µm</a:t>
            </a:r>
            <a:r>
              <a:rPr lang="en-US" sz="1400" dirty="0">
                <a:latin typeface="Times New Roman" pitchFamily="18" charset="0"/>
                <a:cs typeface="Times New Roman" pitchFamily="18" charset="0"/>
              </a:rPr>
              <a:t>) and initial activity of </a:t>
            </a:r>
            <a:r>
              <a:rPr lang="en-US" sz="1400" b="1" dirty="0">
                <a:solidFill>
                  <a:srgbClr val="0033CC"/>
                </a:solidFill>
                <a:latin typeface="Times New Roman" pitchFamily="18" charset="0"/>
                <a:cs typeface="Times New Roman" pitchFamily="18" charset="0"/>
              </a:rPr>
              <a:t>~ 500 µci</a:t>
            </a:r>
            <a:r>
              <a:rPr lang="en-US" dirty="0">
                <a:latin typeface="Times New Roman" pitchFamily="18" charset="0"/>
                <a:cs typeface="Times New Roman" pitchFamily="18" charset="0"/>
              </a:rPr>
              <a:t>.</a:t>
            </a:r>
            <a:endParaRPr lang="en-US" b="1" dirty="0">
              <a:solidFill>
                <a:srgbClr val="0033CC"/>
              </a:solidFill>
              <a:latin typeface="Times New Roman" pitchFamily="18" charset="0"/>
              <a:ea typeface="ＭＳ Ｐゴシック" charset="0"/>
              <a:cs typeface="Times New Roman" pitchFamily="18" charset="0"/>
            </a:endParaRPr>
          </a:p>
        </p:txBody>
      </p:sp>
      <p:sp>
        <p:nvSpPr>
          <p:cNvPr id="5" name="Slide Number Placeholder 4"/>
          <p:cNvSpPr>
            <a:spLocks noGrp="1"/>
          </p:cNvSpPr>
          <p:nvPr>
            <p:ph type="sldNum" sz="quarter" idx="12"/>
          </p:nvPr>
        </p:nvSpPr>
        <p:spPr/>
        <p:txBody>
          <a:bodyPr/>
          <a:lstStyle/>
          <a:p>
            <a:pPr>
              <a:defRPr/>
            </a:pPr>
            <a:fld id="{4D443AD8-6EB9-4678-82C7-C6E4A1019BE6}" type="slidenum">
              <a:rPr lang="en-US" smtClean="0"/>
              <a:pPr>
                <a:defRPr/>
              </a:pPr>
              <a:t>16</a:t>
            </a:fld>
            <a:endParaRPr lang="en-US"/>
          </a:p>
        </p:txBody>
      </p:sp>
    </p:spTree>
    <p:extLst>
      <p:ext uri="{BB962C8B-B14F-4D97-AF65-F5344CB8AC3E}">
        <p14:creationId xmlns:p14="http://schemas.microsoft.com/office/powerpoint/2010/main" val="3363394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5A5EACE-5817-4E7B-8CF7-F49DE18B9B66}" type="slidenum">
              <a:rPr lang="en-US" smtClean="0"/>
              <a:pPr>
                <a:defRPr/>
              </a:pPr>
              <a:t>17</a:t>
            </a:fld>
            <a:endParaRPr lang="en-US"/>
          </a:p>
        </p:txBody>
      </p:sp>
      <p:sp>
        <p:nvSpPr>
          <p:cNvPr id="8" name="Title 1"/>
          <p:cNvSpPr txBox="1">
            <a:spLocks/>
          </p:cNvSpPr>
          <p:nvPr/>
        </p:nvSpPr>
        <p:spPr>
          <a:xfrm>
            <a:off x="0" y="746234"/>
            <a:ext cx="8686800" cy="853968"/>
          </a:xfrm>
          <a:prstGeom prst="rect">
            <a:avLst/>
          </a:prstGeom>
        </p:spPr>
        <p:txBody>
          <a:bodyPr/>
          <a:lstStyle>
            <a:lvl1pPr algn="ctr" defTabSz="342900" rtl="0" eaLnBrk="0" fontAlgn="base" hangingPunct="0">
              <a:spcBef>
                <a:spcPct val="0"/>
              </a:spcBef>
              <a:spcAft>
                <a:spcPct val="0"/>
              </a:spcAft>
              <a:defRPr sz="3300" kern="1200">
                <a:solidFill>
                  <a:schemeClr val="tx1"/>
                </a:solidFill>
                <a:latin typeface="+mj-lt"/>
                <a:ea typeface="MS PGothic" pitchFamily="34" charset="-128"/>
                <a:cs typeface="ＭＳ Ｐゴシック" charset="0"/>
              </a:defRPr>
            </a:lvl1pPr>
            <a:lvl2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2pPr>
            <a:lvl3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3pPr>
            <a:lvl4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4pPr>
            <a:lvl5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5pPr>
            <a:lvl6pPr marL="342900" algn="ctr" defTabSz="342900" rtl="0" fontAlgn="base">
              <a:spcBef>
                <a:spcPct val="0"/>
              </a:spcBef>
              <a:spcAft>
                <a:spcPct val="0"/>
              </a:spcAft>
              <a:defRPr sz="3300">
                <a:solidFill>
                  <a:schemeClr val="tx1"/>
                </a:solidFill>
                <a:latin typeface="Calibri" pitchFamily="34" charset="0"/>
              </a:defRPr>
            </a:lvl6pPr>
            <a:lvl7pPr marL="685800" algn="ctr" defTabSz="342900" rtl="0" fontAlgn="base">
              <a:spcBef>
                <a:spcPct val="0"/>
              </a:spcBef>
              <a:spcAft>
                <a:spcPct val="0"/>
              </a:spcAft>
              <a:defRPr sz="3300">
                <a:solidFill>
                  <a:schemeClr val="tx1"/>
                </a:solidFill>
                <a:latin typeface="Calibri" pitchFamily="34" charset="0"/>
              </a:defRPr>
            </a:lvl7pPr>
            <a:lvl8pPr marL="1028700" algn="ctr" defTabSz="342900" rtl="0" fontAlgn="base">
              <a:spcBef>
                <a:spcPct val="0"/>
              </a:spcBef>
              <a:spcAft>
                <a:spcPct val="0"/>
              </a:spcAft>
              <a:defRPr sz="3300">
                <a:solidFill>
                  <a:schemeClr val="tx1"/>
                </a:solidFill>
                <a:latin typeface="Calibri" pitchFamily="34" charset="0"/>
              </a:defRPr>
            </a:lvl8pPr>
            <a:lvl9pPr marL="1371600" algn="ctr" defTabSz="342900" rtl="0" fontAlgn="base">
              <a:spcBef>
                <a:spcPct val="0"/>
              </a:spcBef>
              <a:spcAft>
                <a:spcPct val="0"/>
              </a:spcAft>
              <a:defRPr sz="3300">
                <a:solidFill>
                  <a:schemeClr val="tx1"/>
                </a:solidFill>
                <a:latin typeface="Calibri" pitchFamily="34" charset="0"/>
              </a:defRPr>
            </a:lvl9pPr>
          </a:lstStyle>
          <a:p>
            <a:pPr algn="l"/>
            <a:r>
              <a:rPr lang="en-US" sz="2400" b="1" dirty="0">
                <a:solidFill>
                  <a:srgbClr val="C00000"/>
                </a:solidFill>
              </a:rPr>
              <a:t>Data treatment</a:t>
            </a: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852625"/>
            <a:ext cx="4754880" cy="2199500"/>
          </a:xfrm>
          <a:prstGeom prst="rect">
            <a:avLst/>
          </a:prstGeom>
          <a:noFill/>
        </p:spPr>
      </p:pic>
      <mc:AlternateContent xmlns:mc="http://schemas.openxmlformats.org/markup-compatibility/2006" xmlns:a14="http://schemas.microsoft.com/office/drawing/2010/main">
        <mc:Choice Requires="a14">
          <p:sp>
            <p:nvSpPr>
              <p:cNvPr id="38" name="Rectangle 37"/>
              <p:cNvSpPr/>
              <p:nvPr/>
            </p:nvSpPr>
            <p:spPr>
              <a:xfrm>
                <a:off x="200175" y="3889950"/>
                <a:ext cx="8680938" cy="2726131"/>
              </a:xfrm>
              <a:prstGeom prst="rect">
                <a:avLst/>
              </a:prstGeom>
            </p:spPr>
            <p:txBody>
              <a:bodyPr wrap="square">
                <a:spAutoFit/>
              </a:bodyPr>
              <a:lstStyle/>
              <a:p>
                <a:pPr marR="0" algn="just">
                  <a:lnSpc>
                    <a:spcPct val="150000"/>
                  </a:lnSpc>
                  <a:spcBef>
                    <a:spcPts val="0"/>
                  </a:spcBef>
                  <a:spcAft>
                    <a:spcPts val="0"/>
                  </a:spcAft>
                </a:pPr>
                <a:r>
                  <a:rPr lang="en-US" sz="1600" dirty="0">
                    <a:latin typeface="Times New Roman" panose="02020603050405020304" pitchFamily="18" charset="0"/>
                    <a:ea typeface="Times New Roman" panose="02020603050405020304" pitchFamily="18" charset="0"/>
                  </a:rPr>
                  <a:t>The following key parameters of solids flow in the spouted beds were calculated:</a:t>
                </a:r>
              </a:p>
              <a:p>
                <a:pPr marL="342900" marR="0" lvl="0" indent="-342900" algn="just">
                  <a:lnSpc>
                    <a:spcPct val="150000"/>
                  </a:lnSpc>
                  <a:spcBef>
                    <a:spcPts val="0"/>
                  </a:spcBef>
                  <a:spcAft>
                    <a:spcPts val="0"/>
                  </a:spcAft>
                  <a:buFont typeface="Symbol" panose="05050102010706020507" pitchFamily="18" charset="2"/>
                  <a:buChar char=""/>
                </a:pPr>
                <a:r>
                  <a:rPr lang="en-US" sz="1600" dirty="0">
                    <a:effectLst/>
                    <a:latin typeface="Times New Roman" panose="02020603050405020304" pitchFamily="18" charset="0"/>
                    <a:ea typeface="Times New Roman" panose="02020603050405020304" pitchFamily="18" charset="0"/>
                  </a:rPr>
                  <a:t>Cumulative probability distribution of the solids particles penetration into the spout (</a:t>
                </a:r>
                <a14:m>
                  <m:oMath xmlns:m="http://schemas.openxmlformats.org/officeDocument/2006/math">
                    <m:r>
                      <a:rPr lang="en-US" sz="1600" b="1" i="1">
                        <a:effectLst/>
                        <a:latin typeface="Cambria Math" panose="02040503050406030204" pitchFamily="18" charset="0"/>
                        <a:ea typeface="Times New Roman" panose="02020603050405020304" pitchFamily="18" charset="0"/>
                      </a:rPr>
                      <m:t>𝑷</m:t>
                    </m:r>
                  </m:oMath>
                </a14:m>
                <a:r>
                  <a:rPr lang="en-US" sz="1600" dirty="0">
                    <a:effectLst/>
                    <a:latin typeface="Times New Roman" panose="02020603050405020304" pitchFamily="18" charset="0"/>
                    <a:ea typeface="Times New Roman" panose="02020603050405020304" pitchFamily="18" charset="0"/>
                  </a:rPr>
                  <a:t>).</a:t>
                </a:r>
              </a:p>
              <a:p>
                <a:pPr marL="342900" marR="0" lvl="0" indent="-342900" algn="just">
                  <a:lnSpc>
                    <a:spcPct val="150000"/>
                  </a:lnSpc>
                  <a:spcBef>
                    <a:spcPts val="0"/>
                  </a:spcBef>
                  <a:spcAft>
                    <a:spcPts val="0"/>
                  </a:spcAft>
                  <a:buFont typeface="Symbol" panose="05050102010706020507" pitchFamily="18" charset="2"/>
                  <a:buChar char=""/>
                </a:pPr>
                <a:r>
                  <a:rPr lang="en-US" sz="1600" dirty="0">
                    <a:latin typeface="Times New Roman" panose="02020603050405020304" pitchFamily="18" charset="0"/>
                    <a:ea typeface="Times New Roman" panose="02020603050405020304" pitchFamily="18" charset="0"/>
                  </a:rPr>
                  <a:t>Cumulative probability of the landing position of the solid particles at the annulus surface.</a:t>
                </a:r>
              </a:p>
              <a:p>
                <a:pPr marL="342900" marR="0" lvl="0" indent="-342900" algn="just">
                  <a:lnSpc>
                    <a:spcPct val="150000"/>
                  </a:lnSpc>
                  <a:spcBef>
                    <a:spcPts val="0"/>
                  </a:spcBef>
                  <a:spcAft>
                    <a:spcPts val="0"/>
                  </a:spcAft>
                  <a:buFont typeface="Symbol" panose="05050102010706020507" pitchFamily="18" charset="2"/>
                  <a:buChar char=""/>
                </a:pPr>
                <a:r>
                  <a:rPr lang="en-US" sz="1600" dirty="0">
                    <a:latin typeface="Times New Roman" panose="02020603050405020304" pitchFamily="18" charset="0"/>
                    <a:ea typeface="Times New Roman" panose="02020603050405020304" pitchFamily="18" charset="0"/>
                  </a:rPr>
                  <a:t>Cumulative probability of the penetration of the solid particles into the base of the fountain region.</a:t>
                </a:r>
              </a:p>
              <a:p>
                <a:pPr marL="342900" marR="0" lvl="0" indent="-342900" algn="just">
                  <a:lnSpc>
                    <a:spcPct val="150000"/>
                  </a:lnSpc>
                  <a:spcBef>
                    <a:spcPts val="0"/>
                  </a:spcBef>
                  <a:spcAft>
                    <a:spcPts val="0"/>
                  </a:spcAft>
                  <a:buFont typeface="Symbol" panose="05050102010706020507" pitchFamily="18" charset="2"/>
                  <a:buChar char=""/>
                </a:pPr>
                <a:r>
                  <a:rPr lang="en-US" sz="1600" dirty="0">
                    <a:latin typeface="Times New Roman" panose="02020603050405020304" pitchFamily="18" charset="0"/>
                    <a:ea typeface="Times New Roman" panose="02020603050405020304" pitchFamily="18" charset="0"/>
                  </a:rPr>
                  <a:t>Mean  value of the spout radius (</a:t>
                </a:r>
                <a14:m>
                  <m:oMath xmlns:m="http://schemas.openxmlformats.org/officeDocument/2006/math">
                    <m:sSub>
                      <m:sSubPr>
                        <m:ctrlPr>
                          <a:rPr lang="en-US" sz="1600" i="1">
                            <a:latin typeface="Cambria Math" panose="02040503050406030204" pitchFamily="18" charset="0"/>
                            <a:ea typeface="Times New Roman" panose="02020603050405020304" pitchFamily="18" charset="0"/>
                          </a:rPr>
                        </m:ctrlPr>
                      </m:sSubPr>
                      <m:e>
                        <m:r>
                          <a:rPr lang="en-US" sz="1600">
                            <a:latin typeface="Cambria Math" panose="02040503050406030204" pitchFamily="18" charset="0"/>
                            <a:ea typeface="Times New Roman" panose="02020603050405020304" pitchFamily="18" charset="0"/>
                          </a:rPr>
                          <m:t>𝑅</m:t>
                        </m:r>
                      </m:e>
                      <m:sub>
                        <m:r>
                          <a:rPr lang="en-US" sz="1600">
                            <a:latin typeface="Cambria Math" panose="02040503050406030204" pitchFamily="18" charset="0"/>
                            <a:ea typeface="Times New Roman" panose="02020603050405020304" pitchFamily="18" charset="0"/>
                          </a:rPr>
                          <m:t>𝑠</m:t>
                        </m:r>
                      </m:sub>
                    </m:sSub>
                  </m:oMath>
                </a14:m>
                <a:r>
                  <a:rPr lang="en-US" sz="1600" dirty="0">
                    <a:latin typeface="Times New Roman" panose="02020603050405020304" pitchFamily="18" charset="0"/>
                    <a:ea typeface="Times New Roman" panose="02020603050405020304" pitchFamily="18" charset="0"/>
                  </a:rPr>
                  <a:t>);</a:t>
                </a:r>
              </a:p>
              <a:p>
                <a:pPr marL="342900" marR="0" lvl="0" indent="-342900" algn="just">
                  <a:lnSpc>
                    <a:spcPct val="150000"/>
                  </a:lnSpc>
                  <a:spcBef>
                    <a:spcPts val="0"/>
                  </a:spcBef>
                  <a:spcAft>
                    <a:spcPts val="0"/>
                  </a:spcAft>
                  <a:buFont typeface="Symbol" panose="05050102010706020507" pitchFamily="18" charset="2"/>
                  <a:buChar char=""/>
                </a:pPr>
                <a:r>
                  <a:rPr lang="en-US" sz="1600" dirty="0">
                    <a:latin typeface="Times New Roman" panose="02020603050405020304" pitchFamily="18" charset="0"/>
                    <a:ea typeface="Times New Roman" panose="02020603050405020304" pitchFamily="18" charset="0"/>
                  </a:rPr>
                  <a:t>Mean residence time of solids in the spout (</a:t>
                </a:r>
                <a14:m>
                  <m:oMath xmlns:m="http://schemas.openxmlformats.org/officeDocument/2006/math">
                    <m:sSub>
                      <m:sSubPr>
                        <m:ctrlPr>
                          <a:rPr lang="en-US" sz="1600" i="1">
                            <a:latin typeface="Cambria Math" panose="02040503050406030204" pitchFamily="18" charset="0"/>
                            <a:ea typeface="Times New Roman" panose="02020603050405020304" pitchFamily="18" charset="0"/>
                          </a:rPr>
                        </m:ctrlPr>
                      </m:sSubPr>
                      <m:e>
                        <m:acc>
                          <m:accPr>
                            <m:chr m:val="̅"/>
                            <m:ctrlPr>
                              <a:rPr lang="en-US" sz="1600" i="1">
                                <a:latin typeface="Cambria Math" panose="02040503050406030204" pitchFamily="18" charset="0"/>
                                <a:ea typeface="Times New Roman" panose="02020603050405020304" pitchFamily="18" charset="0"/>
                              </a:rPr>
                            </m:ctrlPr>
                          </m:accPr>
                          <m:e>
                            <m:r>
                              <a:rPr lang="en-US" sz="1600">
                                <a:latin typeface="Cambria Math" panose="02040503050406030204" pitchFamily="18" charset="0"/>
                                <a:ea typeface="Times New Roman" panose="02020603050405020304" pitchFamily="18" charset="0"/>
                              </a:rPr>
                              <m:t>𝑇</m:t>
                            </m:r>
                          </m:e>
                        </m:acc>
                      </m:e>
                      <m:sub>
                        <m:r>
                          <a:rPr lang="en-US" sz="1600">
                            <a:latin typeface="Cambria Math" panose="02040503050406030204" pitchFamily="18" charset="0"/>
                            <a:ea typeface="Times New Roman" panose="02020603050405020304" pitchFamily="18" charset="0"/>
                          </a:rPr>
                          <m:t>𝑠𝑝</m:t>
                        </m:r>
                      </m:sub>
                    </m:sSub>
                  </m:oMath>
                </a14:m>
                <a:r>
                  <a:rPr lang="en-US" sz="1600" dirty="0">
                    <a:latin typeface="Times New Roman" panose="02020603050405020304" pitchFamily="18" charset="0"/>
                    <a:ea typeface="Times New Roman" panose="02020603050405020304" pitchFamily="18" charset="0"/>
                  </a:rPr>
                  <a:t>), in the annulus (</a:t>
                </a:r>
                <a14:m>
                  <m:oMath xmlns:m="http://schemas.openxmlformats.org/officeDocument/2006/math">
                    <m:sSub>
                      <m:sSubPr>
                        <m:ctrlPr>
                          <a:rPr lang="en-US" sz="1600" i="1">
                            <a:latin typeface="Cambria Math" panose="02040503050406030204" pitchFamily="18" charset="0"/>
                            <a:ea typeface="Times New Roman" panose="02020603050405020304" pitchFamily="18" charset="0"/>
                          </a:rPr>
                        </m:ctrlPr>
                      </m:sSubPr>
                      <m:e>
                        <m:acc>
                          <m:accPr>
                            <m:chr m:val="̅"/>
                            <m:ctrlPr>
                              <a:rPr lang="en-US" sz="1600" i="1">
                                <a:latin typeface="Cambria Math" panose="02040503050406030204" pitchFamily="18" charset="0"/>
                                <a:ea typeface="Times New Roman" panose="02020603050405020304" pitchFamily="18" charset="0"/>
                              </a:rPr>
                            </m:ctrlPr>
                          </m:accPr>
                          <m:e>
                            <m:r>
                              <a:rPr lang="en-US" sz="1600">
                                <a:latin typeface="Cambria Math" panose="02040503050406030204" pitchFamily="18" charset="0"/>
                                <a:ea typeface="Times New Roman" panose="02020603050405020304" pitchFamily="18" charset="0"/>
                              </a:rPr>
                              <m:t>𝑇</m:t>
                            </m:r>
                          </m:e>
                        </m:acc>
                      </m:e>
                      <m:sub>
                        <m:r>
                          <a:rPr lang="en-US" sz="1600">
                            <a:latin typeface="Cambria Math" panose="02040503050406030204" pitchFamily="18" charset="0"/>
                            <a:ea typeface="Times New Roman" panose="02020603050405020304" pitchFamily="18" charset="0"/>
                          </a:rPr>
                          <m:t>𝑎𝑛</m:t>
                        </m:r>
                      </m:sub>
                    </m:sSub>
                  </m:oMath>
                </a14:m>
                <a:r>
                  <a:rPr lang="en-US" sz="1600" dirty="0">
                    <a:latin typeface="Times New Roman" panose="02020603050405020304" pitchFamily="18" charset="0"/>
                    <a:ea typeface="Times New Roman" panose="02020603050405020304" pitchFamily="18" charset="0"/>
                  </a:rPr>
                  <a:t>), in fountain (</a:t>
                </a:r>
                <a14:m>
                  <m:oMath xmlns:m="http://schemas.openxmlformats.org/officeDocument/2006/math">
                    <m:sSub>
                      <m:sSubPr>
                        <m:ctrlPr>
                          <a:rPr lang="en-US" sz="1600" i="1">
                            <a:latin typeface="Cambria Math" panose="02040503050406030204" pitchFamily="18" charset="0"/>
                            <a:ea typeface="Times New Roman" panose="02020603050405020304" pitchFamily="18" charset="0"/>
                          </a:rPr>
                        </m:ctrlPr>
                      </m:sSubPr>
                      <m:e>
                        <m:acc>
                          <m:accPr>
                            <m:chr m:val="̅"/>
                            <m:ctrlPr>
                              <a:rPr lang="en-US" sz="1600" i="1">
                                <a:latin typeface="Cambria Math" panose="02040503050406030204" pitchFamily="18" charset="0"/>
                                <a:ea typeface="Times New Roman" panose="02020603050405020304" pitchFamily="18" charset="0"/>
                              </a:rPr>
                            </m:ctrlPr>
                          </m:accPr>
                          <m:e>
                            <m:r>
                              <a:rPr lang="en-US" sz="1600">
                                <a:latin typeface="Cambria Math" panose="02040503050406030204" pitchFamily="18" charset="0"/>
                                <a:ea typeface="Times New Roman" panose="02020603050405020304" pitchFamily="18" charset="0"/>
                              </a:rPr>
                              <m:t>𝑇</m:t>
                            </m:r>
                          </m:e>
                        </m:acc>
                      </m:e>
                      <m:sub>
                        <m:r>
                          <a:rPr lang="en-US" sz="1600">
                            <a:latin typeface="Cambria Math" panose="02040503050406030204" pitchFamily="18" charset="0"/>
                            <a:ea typeface="Times New Roman" panose="02020603050405020304" pitchFamily="18" charset="0"/>
                          </a:rPr>
                          <m:t>𝑓𝑜</m:t>
                        </m:r>
                      </m:sub>
                    </m:sSub>
                  </m:oMath>
                </a14:m>
                <a:r>
                  <a:rPr lang="en-US" sz="1600" dirty="0">
                    <a:latin typeface="Times New Roman" panose="02020603050405020304" pitchFamily="18" charset="0"/>
                    <a:ea typeface="Times New Roman" panose="02020603050405020304" pitchFamily="18" charset="0"/>
                  </a:rPr>
                  <a:t>);</a:t>
                </a:r>
              </a:p>
              <a:p>
                <a:pPr marL="342900" marR="0" lvl="0" indent="-342900" algn="just">
                  <a:lnSpc>
                    <a:spcPct val="150000"/>
                  </a:lnSpc>
                  <a:spcBef>
                    <a:spcPts val="0"/>
                  </a:spcBef>
                  <a:spcAft>
                    <a:spcPts val="0"/>
                  </a:spcAft>
                  <a:buFont typeface="Symbol" panose="05050102010706020507" pitchFamily="18" charset="2"/>
                  <a:buChar char=""/>
                </a:pPr>
                <a:r>
                  <a:rPr lang="en-US" sz="1600" dirty="0">
                    <a:latin typeface="Times New Roman" panose="02020603050405020304" pitchFamily="18" charset="0"/>
                    <a:ea typeface="Times New Roman" panose="02020603050405020304" pitchFamily="18" charset="0"/>
                  </a:rPr>
                  <a:t>Mean cycle time of solids in the spouted beds (</a:t>
                </a:r>
                <a14:m>
                  <m:oMath xmlns:m="http://schemas.openxmlformats.org/officeDocument/2006/math">
                    <m:sSub>
                      <m:sSubPr>
                        <m:ctrlPr>
                          <a:rPr lang="en-US" sz="1600" i="1">
                            <a:latin typeface="Cambria Math" panose="02040503050406030204" pitchFamily="18" charset="0"/>
                            <a:ea typeface="Times New Roman" panose="02020603050405020304" pitchFamily="18" charset="0"/>
                          </a:rPr>
                        </m:ctrlPr>
                      </m:sSubPr>
                      <m:e>
                        <m:acc>
                          <m:accPr>
                            <m:chr m:val="̅"/>
                            <m:ctrlPr>
                              <a:rPr lang="en-US" sz="1600" i="1">
                                <a:latin typeface="Cambria Math" panose="02040503050406030204" pitchFamily="18" charset="0"/>
                                <a:ea typeface="Times New Roman" panose="02020603050405020304" pitchFamily="18" charset="0"/>
                              </a:rPr>
                            </m:ctrlPr>
                          </m:accPr>
                          <m:e>
                            <m:r>
                              <a:rPr lang="en-US" sz="1600">
                                <a:latin typeface="Cambria Math" panose="02040503050406030204" pitchFamily="18" charset="0"/>
                                <a:ea typeface="Times New Roman" panose="02020603050405020304" pitchFamily="18" charset="0"/>
                              </a:rPr>
                              <m:t>𝑇</m:t>
                            </m:r>
                          </m:e>
                        </m:acc>
                      </m:e>
                      <m:sub>
                        <m:r>
                          <a:rPr lang="en-US" sz="1600">
                            <a:latin typeface="Cambria Math" panose="02040503050406030204" pitchFamily="18" charset="0"/>
                            <a:ea typeface="Times New Roman" panose="02020603050405020304" pitchFamily="18" charset="0"/>
                          </a:rPr>
                          <m:t>𝑐𝑦𝑐𝑙𝑒</m:t>
                        </m:r>
                      </m:sub>
                    </m:sSub>
                  </m:oMath>
                </a14:m>
                <a:r>
                  <a:rPr lang="en-US" sz="1600" dirty="0">
                    <a:latin typeface="Times New Roman" panose="02020603050405020304" pitchFamily="18" charset="0"/>
                    <a:ea typeface="Times New Roman" panose="02020603050405020304" pitchFamily="18" charset="0"/>
                  </a:rPr>
                  <a:t>);</a:t>
                </a:r>
              </a:p>
            </p:txBody>
          </p:sp>
        </mc:Choice>
        <mc:Fallback xmlns="">
          <p:sp>
            <p:nvSpPr>
              <p:cNvPr id="38" name="Rectangle 37"/>
              <p:cNvSpPr>
                <a:spLocks noRot="1" noChangeAspect="1" noMove="1" noResize="1" noEditPoints="1" noAdjustHandles="1" noChangeArrowheads="1" noChangeShapeType="1" noTextEdit="1"/>
              </p:cNvSpPr>
              <p:nvPr/>
            </p:nvSpPr>
            <p:spPr>
              <a:xfrm>
                <a:off x="200175" y="3889950"/>
                <a:ext cx="8680938" cy="2726131"/>
              </a:xfrm>
              <a:prstGeom prst="rect">
                <a:avLst/>
              </a:prstGeom>
              <a:blipFill>
                <a:blip r:embed="rId4"/>
                <a:stretch>
                  <a:fillRect l="-421" b="-1119"/>
                </a:stretch>
              </a:blipFill>
            </p:spPr>
            <p:txBody>
              <a:bodyPr/>
              <a:lstStyle/>
              <a:p>
                <a:r>
                  <a:rPr lang="en-US">
                    <a:noFill/>
                  </a:rPr>
                  <a:t> </a:t>
                </a:r>
              </a:p>
            </p:txBody>
          </p:sp>
        </mc:Fallback>
      </mc:AlternateContent>
      <p:pic>
        <p:nvPicPr>
          <p:cNvPr id="40" name="Picture 39"/>
          <p:cNvPicPr>
            <a:picLocks noChangeAspect="1"/>
          </p:cNvPicPr>
          <p:nvPr/>
        </p:nvPicPr>
        <p:blipFill>
          <a:blip r:embed="rId5"/>
          <a:stretch>
            <a:fillRect/>
          </a:stretch>
        </p:blipFill>
        <p:spPr>
          <a:xfrm>
            <a:off x="2362200" y="832747"/>
            <a:ext cx="1828800" cy="2494386"/>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3678" y="3090331"/>
                <a:ext cx="9108643" cy="672556"/>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Times of transitions between the adjacent regions of the bed:</a:t>
                </a:r>
              </a:p>
              <a:p>
                <a:pPr marL="285750" indent="-285750" algn="ctr">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a:t>
                </a:r>
                <a14:m>
                  <m:oMath xmlns:m="http://schemas.openxmlformats.org/officeDocument/2006/math">
                    <m:sSub>
                      <m:sSubPr>
                        <m:ctrlPr>
                          <a:rPr lang="en-US" i="1">
                            <a:effectLst/>
                            <a:latin typeface="Cambria Math" panose="020405030504060302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𝑇</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𝑎𝑛</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𝑠𝑝</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𝑞</m:t>
                        </m:r>
                      </m:sub>
                    </m:sSub>
                  </m:oMath>
                </a14:m>
                <a:r>
                  <a:rPr lang="en-US" sz="1800" dirty="0">
                    <a:effectLst/>
                    <a:latin typeface="Times New Roman" panose="02020603050405020304" pitchFamily="18" charset="0"/>
                    <a:ea typeface="Times New Roman" panose="02020603050405020304" pitchFamily="18" charset="0"/>
                  </a:rPr>
                  <a:t>)			</a:t>
                </a:r>
                <a:r>
                  <a:rPr lang="en-US" dirty="0"/>
                  <a:t>(</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𝑠𝑝</m:t>
                        </m:r>
                        <m:r>
                          <a:rPr lang="en-US" i="1">
                            <a:latin typeface="Cambria Math" panose="02040503050406030204" pitchFamily="18" charset="0"/>
                          </a:rPr>
                          <m:t>−</m:t>
                        </m:r>
                        <m:r>
                          <a:rPr lang="en-US" i="1">
                            <a:latin typeface="Cambria Math" panose="02040503050406030204" pitchFamily="18" charset="0"/>
                          </a:rPr>
                          <m:t>𝑓𝑜</m:t>
                        </m:r>
                        <m:r>
                          <a:rPr lang="en-US" i="1">
                            <a:latin typeface="Cambria Math" panose="02040503050406030204" pitchFamily="18" charset="0"/>
                          </a:rPr>
                          <m:t>,</m:t>
                        </m:r>
                        <m:r>
                          <a:rPr lang="en-US" i="1">
                            <a:latin typeface="Cambria Math" panose="02040503050406030204" pitchFamily="18" charset="0"/>
                          </a:rPr>
                          <m:t>𝑞</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𝑓𝑜</m:t>
                        </m:r>
                        <m:r>
                          <a:rPr lang="en-US" i="1">
                            <a:latin typeface="Cambria Math" panose="02040503050406030204" pitchFamily="18" charset="0"/>
                          </a:rPr>
                          <m:t>−</m:t>
                        </m:r>
                        <m:r>
                          <a:rPr lang="en-US" i="1">
                            <a:latin typeface="Cambria Math" panose="02040503050406030204" pitchFamily="18" charset="0"/>
                          </a:rPr>
                          <m:t>𝑎𝑛</m:t>
                        </m:r>
                        <m:r>
                          <a:rPr lang="en-US" i="1">
                            <a:latin typeface="Cambria Math" panose="02040503050406030204" pitchFamily="18" charset="0"/>
                          </a:rPr>
                          <m:t>,</m:t>
                        </m:r>
                        <m:r>
                          <a:rPr lang="en-US" i="1">
                            <a:latin typeface="Cambria Math" panose="02040503050406030204" pitchFamily="18" charset="0"/>
                          </a:rPr>
                          <m:t>𝑞</m:t>
                        </m:r>
                      </m:sub>
                    </m:sSub>
                  </m:oMath>
                </a14:m>
                <a:r>
                  <a:rPr lang="en-US" dirty="0"/>
                  <a:t>)</a:t>
                </a:r>
              </a:p>
            </p:txBody>
          </p:sp>
        </mc:Choice>
        <mc:Fallback xmlns="">
          <p:sp>
            <p:nvSpPr>
              <p:cNvPr id="3" name="Rectangle 2"/>
              <p:cNvSpPr>
                <a:spLocks noRot="1" noChangeAspect="1" noMove="1" noResize="1" noEditPoints="1" noAdjustHandles="1" noChangeArrowheads="1" noChangeShapeType="1" noTextEdit="1"/>
              </p:cNvSpPr>
              <p:nvPr/>
            </p:nvSpPr>
            <p:spPr>
              <a:xfrm>
                <a:off x="-13678" y="3090331"/>
                <a:ext cx="9108643" cy="672556"/>
              </a:xfrm>
              <a:prstGeom prst="rect">
                <a:avLst/>
              </a:prstGeom>
              <a:blipFill>
                <a:blip r:embed="rId6"/>
                <a:stretch>
                  <a:fillRect l="-469" t="-5455" b="-10000"/>
                </a:stretch>
              </a:blipFill>
            </p:spPr>
            <p:txBody>
              <a:bodyPr/>
              <a:lstStyle/>
              <a:p>
                <a:r>
                  <a:rPr lang="en-US">
                    <a:noFill/>
                  </a:rPr>
                  <a:t> </a:t>
                </a:r>
              </a:p>
            </p:txBody>
          </p:sp>
        </mc:Fallback>
      </mc:AlternateContent>
    </p:spTree>
    <p:extLst>
      <p:ext uri="{BB962C8B-B14F-4D97-AF65-F5344CB8AC3E}">
        <p14:creationId xmlns:p14="http://schemas.microsoft.com/office/powerpoint/2010/main" val="2552907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457200" y="2332038"/>
            <a:ext cx="8229600" cy="3154362"/>
          </a:xfrm>
        </p:spPr>
        <p:txBody>
          <a:bodyPr/>
          <a:lstStyle/>
          <a:p>
            <a:pPr algn="ctr">
              <a:buNone/>
            </a:pPr>
            <a:r>
              <a:rPr lang="en-US" sz="4000" b="1" i="1" dirty="0">
                <a:solidFill>
                  <a:srgbClr val="C00000"/>
                </a:solidFill>
                <a:latin typeface="Times New Roman" pitchFamily="18" charset="0"/>
                <a:cs typeface="Times New Roman" pitchFamily="18" charset="0"/>
              </a:rPr>
              <a:t>Focus Subjects</a:t>
            </a:r>
          </a:p>
          <a:p>
            <a:pPr algn="ctr">
              <a:buNone/>
            </a:pPr>
            <a:endParaRPr lang="en-US" sz="4000" b="1" i="1" dirty="0">
              <a:solidFill>
                <a:srgbClr val="C00000"/>
              </a:solidFill>
              <a:latin typeface="Times New Roman" pitchFamily="18" charset="0"/>
              <a:cs typeface="Times New Roman" pitchFamily="18" charset="0"/>
            </a:endParaRPr>
          </a:p>
          <a:p>
            <a:pPr algn="ctr">
              <a:buNone/>
            </a:pPr>
            <a:endParaRPr lang="en-US" sz="4000" b="1" i="1" dirty="0">
              <a:solidFill>
                <a:srgbClr val="C00000"/>
              </a:solidFill>
              <a:latin typeface="Times New Roman" pitchFamily="18" charset="0"/>
              <a:cs typeface="Times New Roman" pitchFamily="18" charset="0"/>
            </a:endParaRPr>
          </a:p>
          <a:p>
            <a:pPr algn="ctr">
              <a:buNone/>
            </a:pPr>
            <a:r>
              <a:rPr lang="en-US" sz="4000" b="1" i="1" dirty="0">
                <a:solidFill>
                  <a:srgbClr val="C00000"/>
                </a:solidFill>
                <a:latin typeface="Times New Roman" pitchFamily="18" charset="0"/>
                <a:cs typeface="Times New Roman" pitchFamily="18" charset="0"/>
              </a:rPr>
              <a:t>Scale-up of gas-solids spouted beds</a:t>
            </a:r>
          </a:p>
        </p:txBody>
      </p:sp>
      <p:sp>
        <p:nvSpPr>
          <p:cNvPr id="3" name="Slide Number Placeholder 2"/>
          <p:cNvSpPr>
            <a:spLocks noGrp="1"/>
          </p:cNvSpPr>
          <p:nvPr>
            <p:ph type="sldNum" sz="quarter" idx="12"/>
          </p:nvPr>
        </p:nvSpPr>
        <p:spPr/>
        <p:txBody>
          <a:bodyPr/>
          <a:lstStyle/>
          <a:p>
            <a:pPr>
              <a:defRPr/>
            </a:pPr>
            <a:fld id="{B5A5EACE-5817-4E7B-8CF7-F49DE18B9B66}" type="slidenum">
              <a:rPr lang="en-US" smtClean="0"/>
              <a:pPr>
                <a:defRPr/>
              </a:pPr>
              <a:t>18</a:t>
            </a:fld>
            <a:endParaRPr lang="en-US"/>
          </a:p>
        </p:txBody>
      </p:sp>
    </p:spTree>
    <p:extLst>
      <p:ext uri="{BB962C8B-B14F-4D97-AF65-F5344CB8AC3E}">
        <p14:creationId xmlns:p14="http://schemas.microsoft.com/office/powerpoint/2010/main" val="2212025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33" name="Slide Number Placeholder 20732"/>
          <p:cNvSpPr>
            <a:spLocks noGrp="1"/>
          </p:cNvSpPr>
          <p:nvPr>
            <p:ph type="sldNum" sz="quarter" idx="12"/>
          </p:nvPr>
        </p:nvSpPr>
        <p:spPr/>
        <p:txBody>
          <a:bodyPr/>
          <a:lstStyle/>
          <a:p>
            <a:pPr>
              <a:defRPr/>
            </a:pPr>
            <a:fld id="{2D9E3435-0556-4D6F-A82B-1CEA5525BABA}" type="slidenum">
              <a:rPr lang="en-US" smtClean="0"/>
              <a:pPr>
                <a:defRPr/>
              </a:pPr>
              <a:t>19</a:t>
            </a:fld>
            <a:endParaRPr lang="en-US" dirty="0"/>
          </a:p>
        </p:txBody>
      </p:sp>
      <p:sp>
        <p:nvSpPr>
          <p:cNvPr id="317" name="Title 1"/>
          <p:cNvSpPr txBox="1">
            <a:spLocks/>
          </p:cNvSpPr>
          <p:nvPr/>
        </p:nvSpPr>
        <p:spPr>
          <a:xfrm>
            <a:off x="-1" y="746234"/>
            <a:ext cx="8994169" cy="853968"/>
          </a:xfrm>
          <a:prstGeom prst="rect">
            <a:avLst/>
          </a:prstGeom>
        </p:spPr>
        <p:txBody>
          <a:bodyPr/>
          <a:lstStyle>
            <a:lvl1pPr algn="ctr" defTabSz="342900" rtl="0" eaLnBrk="0" fontAlgn="base" hangingPunct="0">
              <a:spcBef>
                <a:spcPct val="0"/>
              </a:spcBef>
              <a:spcAft>
                <a:spcPct val="0"/>
              </a:spcAft>
              <a:defRPr sz="3300" kern="1200">
                <a:solidFill>
                  <a:schemeClr val="tx1"/>
                </a:solidFill>
                <a:latin typeface="+mj-lt"/>
                <a:ea typeface="MS PGothic" pitchFamily="34" charset="-128"/>
                <a:cs typeface="ＭＳ Ｐゴシック" charset="0"/>
              </a:defRPr>
            </a:lvl1pPr>
            <a:lvl2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2pPr>
            <a:lvl3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3pPr>
            <a:lvl4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4pPr>
            <a:lvl5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5pPr>
            <a:lvl6pPr marL="342900" algn="ctr" defTabSz="342900" rtl="0" fontAlgn="base">
              <a:spcBef>
                <a:spcPct val="0"/>
              </a:spcBef>
              <a:spcAft>
                <a:spcPct val="0"/>
              </a:spcAft>
              <a:defRPr sz="3300">
                <a:solidFill>
                  <a:schemeClr val="tx1"/>
                </a:solidFill>
                <a:latin typeface="Calibri" pitchFamily="34" charset="0"/>
              </a:defRPr>
            </a:lvl6pPr>
            <a:lvl7pPr marL="685800" algn="ctr" defTabSz="342900" rtl="0" fontAlgn="base">
              <a:spcBef>
                <a:spcPct val="0"/>
              </a:spcBef>
              <a:spcAft>
                <a:spcPct val="0"/>
              </a:spcAft>
              <a:defRPr sz="3300">
                <a:solidFill>
                  <a:schemeClr val="tx1"/>
                </a:solidFill>
                <a:latin typeface="Calibri" pitchFamily="34" charset="0"/>
              </a:defRPr>
            </a:lvl7pPr>
            <a:lvl8pPr marL="1028700" algn="ctr" defTabSz="342900" rtl="0" fontAlgn="base">
              <a:spcBef>
                <a:spcPct val="0"/>
              </a:spcBef>
              <a:spcAft>
                <a:spcPct val="0"/>
              </a:spcAft>
              <a:defRPr sz="3300">
                <a:solidFill>
                  <a:schemeClr val="tx1"/>
                </a:solidFill>
                <a:latin typeface="Calibri" pitchFamily="34" charset="0"/>
              </a:defRPr>
            </a:lvl8pPr>
            <a:lvl9pPr marL="1371600" algn="ctr" defTabSz="342900" rtl="0" fontAlgn="base">
              <a:spcBef>
                <a:spcPct val="0"/>
              </a:spcBef>
              <a:spcAft>
                <a:spcPct val="0"/>
              </a:spcAft>
              <a:defRPr sz="3300">
                <a:solidFill>
                  <a:schemeClr val="tx1"/>
                </a:solidFill>
                <a:latin typeface="Calibri" pitchFamily="34" charset="0"/>
              </a:defRPr>
            </a:lvl9pPr>
          </a:lstStyle>
          <a:p>
            <a:pPr algn="l"/>
            <a:r>
              <a:rPr lang="en-US" sz="2000" b="1" dirty="0">
                <a:solidFill>
                  <a:srgbClr val="C00000"/>
                </a:solidFill>
              </a:rPr>
              <a:t>Comparison of local detailed solids distribution between 6-inch and 3-inch at similar gas holdup profile condition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567" y="1441938"/>
            <a:ext cx="7726697" cy="1463040"/>
          </a:xfrm>
          <a:prstGeom prst="rect">
            <a:avLst/>
          </a:prstGeom>
        </p:spPr>
      </p:pic>
      <p:pic>
        <p:nvPicPr>
          <p:cNvPr id="318" name="Picture 317" descr="Case A tif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567" y="2928424"/>
            <a:ext cx="4528757" cy="1828800"/>
          </a:xfrm>
          <a:prstGeom prst="rect">
            <a:avLst/>
          </a:prstGeom>
          <a:noFill/>
          <a:ln>
            <a:noFill/>
          </a:ln>
        </p:spPr>
      </p:pic>
      <p:pic>
        <p:nvPicPr>
          <p:cNvPr id="319" name="Picture 318" descr="E:\Article 3\export_fig_out.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567" y="4892675"/>
            <a:ext cx="4433455" cy="1828800"/>
          </a:xfrm>
          <a:prstGeom prst="rect">
            <a:avLst/>
          </a:prstGeom>
          <a:noFill/>
          <a:ln>
            <a:noFill/>
          </a:ln>
        </p:spPr>
      </p:pic>
      <p:pic>
        <p:nvPicPr>
          <p:cNvPr id="320" name="Picture 319"/>
          <p:cNvPicPr>
            <a:picLocks noChangeAspect="1"/>
          </p:cNvPicPr>
          <p:nvPr/>
        </p:nvPicPr>
        <p:blipFill>
          <a:blip r:embed="rId6"/>
          <a:stretch>
            <a:fillRect/>
          </a:stretch>
        </p:blipFill>
        <p:spPr>
          <a:xfrm>
            <a:off x="5334000" y="3063875"/>
            <a:ext cx="2806663" cy="3657600"/>
          </a:xfrm>
          <a:prstGeom prst="rect">
            <a:avLst/>
          </a:prstGeom>
        </p:spPr>
      </p:pic>
    </p:spTree>
    <p:extLst>
      <p:ext uri="{BB962C8B-B14F-4D97-AF65-F5344CB8AC3E}">
        <p14:creationId xmlns:p14="http://schemas.microsoft.com/office/powerpoint/2010/main" val="3519092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52400" y="1219201"/>
            <a:ext cx="7772400" cy="2971800"/>
          </a:xfrm>
        </p:spPr>
        <p:txBody>
          <a:bodyPr/>
          <a:lstStyle/>
          <a:p>
            <a:pPr marL="257175" marR="0" lvl="0" indent="-257175" algn="l" defTabSz="342900" rtl="0" eaLnBrk="0" fontAlgn="base" latinLnBrk="0" hangingPunct="0">
              <a:lnSpc>
                <a:spcPct val="150000"/>
              </a:lnSpc>
              <a:spcBef>
                <a:spcPct val="20000"/>
              </a:spcBef>
              <a:spcAft>
                <a:spcPct val="0"/>
              </a:spcAft>
              <a:buClrTx/>
              <a:buSzTx/>
              <a:buFont typeface="Arial" charset="0"/>
              <a:buChar char="•"/>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Times New Roman" panose="02020603050405020304" pitchFamily="18" charset="0"/>
              </a:rPr>
              <a:t>Introduction</a:t>
            </a:r>
          </a:p>
          <a:p>
            <a:pPr marL="557213" marR="0" lvl="1" indent="-214313" algn="l" defTabSz="342900" rtl="0" eaLnBrk="0" fontAlgn="base" latinLnBrk="0" hangingPunct="0">
              <a:lnSpc>
                <a:spcPct val="150000"/>
              </a:lnSpc>
              <a:spcBef>
                <a:spcPct val="20000"/>
              </a:spcBef>
              <a:spcAft>
                <a:spcPct val="0"/>
              </a:spcAft>
              <a:buClrTx/>
              <a:buSzTx/>
              <a:buFont typeface="Arial" charset="0"/>
              <a:buChar char="–"/>
              <a:tabLst/>
              <a:defRPr/>
            </a:pPr>
            <a:r>
              <a:rPr kumimoji="0" lang="en-US" sz="1600" b="1" i="0" u="none" strike="noStrike" kern="1200" cap="none" spc="0" normalizeH="0" baseline="0" noProof="0" dirty="0">
                <a:ln>
                  <a:noFill/>
                </a:ln>
                <a:solidFill>
                  <a:srgbClr val="C00000"/>
                </a:solidFill>
                <a:effectLst/>
                <a:uLnTx/>
                <a:uFillTx/>
                <a:latin typeface="Arial" charset="0"/>
                <a:ea typeface="+mn-ea"/>
                <a:cs typeface="+mn-cs"/>
              </a:rPr>
              <a:t>Generations of Nuclear Reactors, Generation IV Systems: GIF Goals, </a:t>
            </a:r>
          </a:p>
          <a:p>
            <a:pPr marL="557213" marR="0" lvl="1" indent="-214313" algn="l" defTabSz="342900" rtl="0" eaLnBrk="0" fontAlgn="base" latinLnBrk="0" hangingPunct="0">
              <a:lnSpc>
                <a:spcPct val="150000"/>
              </a:lnSpc>
              <a:spcBef>
                <a:spcPct val="20000"/>
              </a:spcBef>
              <a:spcAft>
                <a:spcPct val="0"/>
              </a:spcAft>
              <a:buClrTx/>
              <a:buSzTx/>
              <a:buFont typeface="Arial" charset="0"/>
              <a:buChar char="–"/>
              <a:tabLst/>
              <a:defRPr/>
            </a:pPr>
            <a:r>
              <a:rPr kumimoji="0" lang="en-US" sz="1600" b="1" i="0" u="none" strike="noStrike" kern="1200" cap="none" spc="0" normalizeH="0" baseline="0" noProof="0" dirty="0">
                <a:ln>
                  <a:noFill/>
                </a:ln>
                <a:solidFill>
                  <a:srgbClr val="C00000"/>
                </a:solidFill>
                <a:effectLst/>
                <a:uLnTx/>
                <a:uFillTx/>
                <a:latin typeface="Arial" charset="0"/>
                <a:ea typeface="+mn-ea"/>
                <a:cs typeface="+mn-cs"/>
              </a:rPr>
              <a:t>Very High Temperature Reactors (VHTRs), </a:t>
            </a:r>
          </a:p>
          <a:p>
            <a:pPr marL="557213" marR="0" lvl="1" indent="-214313" algn="l" defTabSz="342900" rtl="0" eaLnBrk="0" fontAlgn="base" latinLnBrk="0" hangingPunct="0">
              <a:lnSpc>
                <a:spcPct val="150000"/>
              </a:lnSpc>
              <a:spcBef>
                <a:spcPct val="20000"/>
              </a:spcBef>
              <a:spcAft>
                <a:spcPct val="0"/>
              </a:spcAft>
              <a:buClrTx/>
              <a:buSzTx/>
              <a:buFont typeface="Arial" charset="0"/>
              <a:buChar char="–"/>
              <a:tabLst/>
              <a:defRPr/>
            </a:pPr>
            <a:r>
              <a:rPr kumimoji="0" lang="en-US" sz="1600" b="1" i="0" u="none" strike="noStrike" kern="1200" cap="none" spc="0" normalizeH="0" baseline="0" noProof="0" dirty="0">
                <a:ln>
                  <a:noFill/>
                </a:ln>
                <a:solidFill>
                  <a:srgbClr val="C00000"/>
                </a:solidFill>
                <a:effectLst/>
                <a:uLnTx/>
                <a:uFillTx/>
                <a:latin typeface="Arial" charset="0"/>
                <a:ea typeface="+mn-ea"/>
                <a:cs typeface="+mn-cs"/>
              </a:rPr>
              <a:t>TRISO nuclear fuel particles. </a:t>
            </a:r>
          </a:p>
          <a:p>
            <a:pPr marL="557213" marR="0" lvl="1" indent="-214313" algn="l" defTabSz="342900" rtl="0" eaLnBrk="0" fontAlgn="base" latinLnBrk="0" hangingPunct="0">
              <a:lnSpc>
                <a:spcPct val="150000"/>
              </a:lnSpc>
              <a:spcBef>
                <a:spcPct val="20000"/>
              </a:spcBef>
              <a:spcAft>
                <a:spcPct val="0"/>
              </a:spcAft>
              <a:buClrTx/>
              <a:buSzTx/>
              <a:buFont typeface="Arial" charset="0"/>
              <a:buChar char="–"/>
              <a:tabLst/>
              <a:defRPr/>
            </a:pPr>
            <a:r>
              <a:rPr kumimoji="0" lang="en-US" sz="1600" b="1" i="0" u="none" strike="noStrike" kern="1200" cap="none" spc="0" normalizeH="0" baseline="0" noProof="0" dirty="0">
                <a:ln>
                  <a:noFill/>
                </a:ln>
                <a:solidFill>
                  <a:srgbClr val="C00000"/>
                </a:solidFill>
                <a:effectLst/>
                <a:uLnTx/>
                <a:uFillTx/>
                <a:latin typeface="Arial" charset="0"/>
                <a:ea typeface="+mn-ea"/>
                <a:cs typeface="+mn-cs"/>
              </a:rPr>
              <a:t>TRISO fuel coating process, Spouted beds. </a:t>
            </a:r>
            <a:endParaRPr kumimoji="0" lang="en-US" sz="1600" b="1" i="0" u="none" strike="noStrike" kern="1200" cap="none" spc="0" normalizeH="0" baseline="0" noProof="0" dirty="0">
              <a:ln>
                <a:noFill/>
              </a:ln>
              <a:solidFill>
                <a:prstClr val="black"/>
              </a:solidFill>
              <a:effectLst/>
              <a:uLnTx/>
              <a:uFillTx/>
              <a:latin typeface="Arial" charset="0"/>
              <a:ea typeface="+mn-ea"/>
              <a:cs typeface="Times New Roman" panose="02020603050405020304" pitchFamily="18" charset="0"/>
            </a:endParaRPr>
          </a:p>
          <a:p>
            <a:pPr marL="257175" marR="0" lvl="0" indent="-257175" algn="l" defTabSz="342900" rtl="0" eaLnBrk="0" fontAlgn="base" latinLnBrk="0" hangingPunct="0">
              <a:lnSpc>
                <a:spcPct val="150000"/>
              </a:lnSpc>
              <a:spcBef>
                <a:spcPct val="20000"/>
              </a:spcBef>
              <a:spcAft>
                <a:spcPct val="0"/>
              </a:spcAft>
              <a:buClrTx/>
              <a:buSzTx/>
              <a:buFont typeface="Arial" charset="0"/>
              <a:buChar char="•"/>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Times New Roman" panose="02020603050405020304" pitchFamily="18" charset="0"/>
              </a:rPr>
              <a:t>Motivation &amp; Objectives</a:t>
            </a:r>
          </a:p>
          <a:p>
            <a:pPr marL="257175" marR="0" lvl="0" indent="-257175" algn="l" defTabSz="342900" rtl="0" eaLnBrk="0" fontAlgn="base" latinLnBrk="0" hangingPunct="0">
              <a:lnSpc>
                <a:spcPct val="150000"/>
              </a:lnSpc>
              <a:spcBef>
                <a:spcPct val="20000"/>
              </a:spcBef>
              <a:spcAft>
                <a:spcPct val="0"/>
              </a:spcAft>
              <a:buClrTx/>
              <a:buSzTx/>
              <a:buFont typeface="Arial" charset="0"/>
              <a:buChar char="•"/>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Times New Roman" panose="02020603050405020304" pitchFamily="18" charset="0"/>
              </a:rPr>
              <a:t>Experimental setup and Measurement Techniques</a:t>
            </a:r>
          </a:p>
          <a:p>
            <a:pPr marL="257175" marR="0" lvl="0" indent="-257175" algn="l" defTabSz="342900" rtl="0" eaLnBrk="0" fontAlgn="base" latinLnBrk="0" hangingPunct="0">
              <a:lnSpc>
                <a:spcPct val="150000"/>
              </a:lnSpc>
              <a:spcBef>
                <a:spcPct val="20000"/>
              </a:spcBef>
              <a:spcAft>
                <a:spcPct val="0"/>
              </a:spcAft>
              <a:buClrTx/>
              <a:buSzTx/>
              <a:buFont typeface="Arial" charset="0"/>
              <a:buChar char="•"/>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Times New Roman" panose="02020603050405020304" pitchFamily="18" charset="0"/>
              </a:rPr>
              <a:t>Results and Discussion </a:t>
            </a:r>
          </a:p>
          <a:p>
            <a:pPr marL="257175" marR="0" lvl="0" indent="-257175" algn="l" defTabSz="342900" rtl="0" eaLnBrk="0" fontAlgn="base" latinLnBrk="0" hangingPunct="0">
              <a:lnSpc>
                <a:spcPct val="150000"/>
              </a:lnSpc>
              <a:spcBef>
                <a:spcPct val="20000"/>
              </a:spcBef>
              <a:spcAft>
                <a:spcPct val="0"/>
              </a:spcAft>
              <a:buClrTx/>
              <a:buSzTx/>
              <a:buFont typeface="Arial" charset="0"/>
              <a:buChar char="•"/>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Times New Roman" panose="02020603050405020304" pitchFamily="18" charset="0"/>
              </a:rPr>
              <a:t>Conclusion</a:t>
            </a:r>
            <a:endParaRPr kumimoji="0" lang="en-US" sz="3200" b="0" i="0" u="none" strike="noStrike" kern="1200" cap="none" spc="0" normalizeH="0" baseline="0" noProof="0" dirty="0">
              <a:ln>
                <a:noFill/>
              </a:ln>
              <a:solidFill>
                <a:prstClr val="black"/>
              </a:solidFill>
              <a:effectLst/>
              <a:uLnTx/>
              <a:uFillTx/>
              <a:latin typeface="Arial" charset="0"/>
              <a:ea typeface="+mn-ea"/>
              <a:cs typeface="+mn-cs"/>
            </a:endParaRPr>
          </a:p>
          <a:p>
            <a:endParaRPr lang="en-US" sz="1800" dirty="0">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190500" y="772513"/>
            <a:ext cx="8686800" cy="656895"/>
          </a:xfrm>
          <a:prstGeom prst="rect">
            <a:avLst/>
          </a:prstGeom>
        </p:spPr>
        <p:txBody>
          <a:bodyPr/>
          <a:lstStyle>
            <a:lvl1pPr algn="ctr" defTabSz="342900" rtl="0" eaLnBrk="0" fontAlgn="base" hangingPunct="0">
              <a:spcBef>
                <a:spcPct val="0"/>
              </a:spcBef>
              <a:spcAft>
                <a:spcPct val="0"/>
              </a:spcAft>
              <a:defRPr sz="3300" kern="1200">
                <a:solidFill>
                  <a:schemeClr val="tx1"/>
                </a:solidFill>
                <a:latin typeface="+mj-lt"/>
                <a:ea typeface="MS PGothic" pitchFamily="34" charset="-128"/>
                <a:cs typeface="ＭＳ Ｐゴシック" charset="0"/>
              </a:defRPr>
            </a:lvl1pPr>
            <a:lvl2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2pPr>
            <a:lvl3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3pPr>
            <a:lvl4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4pPr>
            <a:lvl5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5pPr>
            <a:lvl6pPr marL="342900" algn="ctr" defTabSz="342900" rtl="0" fontAlgn="base">
              <a:spcBef>
                <a:spcPct val="0"/>
              </a:spcBef>
              <a:spcAft>
                <a:spcPct val="0"/>
              </a:spcAft>
              <a:defRPr sz="3300">
                <a:solidFill>
                  <a:schemeClr val="tx1"/>
                </a:solidFill>
                <a:latin typeface="Calibri" pitchFamily="34" charset="0"/>
              </a:defRPr>
            </a:lvl6pPr>
            <a:lvl7pPr marL="685800" algn="ctr" defTabSz="342900" rtl="0" fontAlgn="base">
              <a:spcBef>
                <a:spcPct val="0"/>
              </a:spcBef>
              <a:spcAft>
                <a:spcPct val="0"/>
              </a:spcAft>
              <a:defRPr sz="3300">
                <a:solidFill>
                  <a:schemeClr val="tx1"/>
                </a:solidFill>
                <a:latin typeface="Calibri" pitchFamily="34" charset="0"/>
              </a:defRPr>
            </a:lvl7pPr>
            <a:lvl8pPr marL="1028700" algn="ctr" defTabSz="342900" rtl="0" fontAlgn="base">
              <a:spcBef>
                <a:spcPct val="0"/>
              </a:spcBef>
              <a:spcAft>
                <a:spcPct val="0"/>
              </a:spcAft>
              <a:defRPr sz="3300">
                <a:solidFill>
                  <a:schemeClr val="tx1"/>
                </a:solidFill>
                <a:latin typeface="Calibri" pitchFamily="34" charset="0"/>
              </a:defRPr>
            </a:lvl8pPr>
            <a:lvl9pPr marL="1371600" algn="ctr" defTabSz="342900" rtl="0" fontAlgn="base">
              <a:spcBef>
                <a:spcPct val="0"/>
              </a:spcBef>
              <a:spcAft>
                <a:spcPct val="0"/>
              </a:spcAft>
              <a:defRPr sz="3300">
                <a:solidFill>
                  <a:schemeClr val="tx1"/>
                </a:solidFill>
                <a:latin typeface="Calibri" pitchFamily="34" charset="0"/>
              </a:defRPr>
            </a:lvl9pPr>
          </a:lstStyle>
          <a:p>
            <a:pPr algn="l"/>
            <a:r>
              <a:rPr lang="en-US" sz="2400" b="1" dirty="0">
                <a:solidFill>
                  <a:srgbClr val="C00000"/>
                </a:solidFill>
              </a:rPr>
              <a:t>Outlines</a:t>
            </a:r>
          </a:p>
        </p:txBody>
      </p:sp>
      <p:sp>
        <p:nvSpPr>
          <p:cNvPr id="3" name="Slide Number Placeholder 2"/>
          <p:cNvSpPr>
            <a:spLocks noGrp="1"/>
          </p:cNvSpPr>
          <p:nvPr>
            <p:ph type="sldNum" sz="quarter" idx="12"/>
          </p:nvPr>
        </p:nvSpPr>
        <p:spPr/>
        <p:txBody>
          <a:bodyPr/>
          <a:lstStyle/>
          <a:p>
            <a:pPr>
              <a:defRPr/>
            </a:pPr>
            <a:fld id="{B7E254C1-F6E0-4B06-93A4-1AE8D7321959}" type="slidenum">
              <a:rPr lang="en-US" smtClean="0"/>
              <a:pPr>
                <a:defRPr/>
              </a:pPr>
              <a:t>2</a:t>
            </a:fld>
            <a:endParaRPr lang="en-US"/>
          </a:p>
        </p:txBody>
      </p:sp>
    </p:spTree>
    <p:extLst>
      <p:ext uri="{BB962C8B-B14F-4D97-AF65-F5344CB8AC3E}">
        <p14:creationId xmlns:p14="http://schemas.microsoft.com/office/powerpoint/2010/main" val="3214839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Text Placeholder 2">
            <a:extLst>
              <a:ext uri="{FF2B5EF4-FFF2-40B4-BE49-F238E27FC236}">
                <a16:creationId xmlns:a16="http://schemas.microsoft.com/office/drawing/2014/main" id="{53171195-7AEC-8DA0-0562-8BBC127758DF}"/>
              </a:ext>
            </a:extLst>
          </p:cNvPr>
          <p:cNvSpPr txBox="1">
            <a:spLocks/>
          </p:cNvSpPr>
          <p:nvPr/>
        </p:nvSpPr>
        <p:spPr>
          <a:xfrm>
            <a:off x="698996" y="1443891"/>
            <a:ext cx="4710113" cy="200025"/>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050" dirty="0">
              <a:latin typeface="Century Gothic" panose="020B0502020202020204" pitchFamily="34" charset="0"/>
            </a:endParaRPr>
          </a:p>
        </p:txBody>
      </p:sp>
      <p:sp>
        <p:nvSpPr>
          <p:cNvPr id="181" name="Text Placeholder 2">
            <a:extLst>
              <a:ext uri="{FF2B5EF4-FFF2-40B4-BE49-F238E27FC236}">
                <a16:creationId xmlns:a16="http://schemas.microsoft.com/office/drawing/2014/main" id="{C554C6BA-02E7-0A49-B4B3-9DA4299EBBC4}"/>
              </a:ext>
            </a:extLst>
          </p:cNvPr>
          <p:cNvSpPr txBox="1">
            <a:spLocks/>
          </p:cNvSpPr>
          <p:nvPr/>
        </p:nvSpPr>
        <p:spPr>
          <a:xfrm>
            <a:off x="516026" y="2034265"/>
            <a:ext cx="4711112" cy="31570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baseline="0">
                <a:solidFill>
                  <a:srgbClr val="003268"/>
                </a:solidFill>
                <a:latin typeface="Century Gothic" panose="020B0502020202020204" pitchFamily="34" charset="0"/>
                <a:ea typeface="Century Gothic" panose="020B0502020202020204" pitchFamily="34" charset="0"/>
                <a:cs typeface="RB"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350" dirty="0"/>
          </a:p>
        </p:txBody>
      </p:sp>
      <p:sp>
        <p:nvSpPr>
          <p:cNvPr id="183" name="Text Placeholder 4">
            <a:extLst>
              <a:ext uri="{FF2B5EF4-FFF2-40B4-BE49-F238E27FC236}">
                <a16:creationId xmlns:a16="http://schemas.microsoft.com/office/drawing/2014/main" id="{9A2CA20A-DFF9-E346-9F4F-5B4B1089B108}"/>
              </a:ext>
            </a:extLst>
          </p:cNvPr>
          <p:cNvSpPr txBox="1">
            <a:spLocks/>
          </p:cNvSpPr>
          <p:nvPr/>
        </p:nvSpPr>
        <p:spPr>
          <a:xfrm>
            <a:off x="178865" y="2339473"/>
            <a:ext cx="7145736" cy="38777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baseline="0">
                <a:solidFill>
                  <a:schemeClr val="tx1">
                    <a:lumMod val="85000"/>
                    <a:lumOff val="15000"/>
                  </a:schemeClr>
                </a:solidFill>
                <a:latin typeface="Century Gothic" panose="020B0502020202020204" pitchFamily="34" charset="0"/>
                <a:ea typeface="Century Gothic" panose="020B0502020202020204" pitchFamily="34" charset="0"/>
                <a:cs typeface="Century Gothic" panose="020B0502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350" dirty="0"/>
          </a:p>
        </p:txBody>
      </p:sp>
      <p:sp>
        <p:nvSpPr>
          <p:cNvPr id="184" name="Text Placeholder 2">
            <a:extLst>
              <a:ext uri="{FF2B5EF4-FFF2-40B4-BE49-F238E27FC236}">
                <a16:creationId xmlns:a16="http://schemas.microsoft.com/office/drawing/2014/main" id="{4C5C1CE0-FDEF-BD48-BB62-2A0EF92E367E}"/>
              </a:ext>
            </a:extLst>
          </p:cNvPr>
          <p:cNvSpPr txBox="1">
            <a:spLocks/>
          </p:cNvSpPr>
          <p:nvPr/>
        </p:nvSpPr>
        <p:spPr>
          <a:xfrm>
            <a:off x="591335" y="1052644"/>
            <a:ext cx="7240931" cy="47075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baseline="0">
                <a:solidFill>
                  <a:srgbClr val="003268"/>
                </a:solidFill>
                <a:latin typeface="Century Gothic" panose="020B0502020202020204" pitchFamily="34" charset="0"/>
                <a:ea typeface="Century Gothic" panose="020B0502020202020204" pitchFamily="34" charset="0"/>
                <a:cs typeface="RB"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solidFill>
                  <a:srgbClr val="C00000"/>
                </a:solidFill>
              </a:rPr>
              <a:t>Comparison of local detailed solids distribution between 6-inch and 3-inch at similar gas holdup profile conditions</a:t>
            </a:r>
          </a:p>
        </p:txBody>
      </p:sp>
      <p:sp>
        <p:nvSpPr>
          <p:cNvPr id="185" name="Text Placeholder 4">
            <a:extLst>
              <a:ext uri="{FF2B5EF4-FFF2-40B4-BE49-F238E27FC236}">
                <a16:creationId xmlns:a16="http://schemas.microsoft.com/office/drawing/2014/main" id="{9A2CA20A-DFF9-E346-9F4F-5B4B1089B108}"/>
              </a:ext>
            </a:extLst>
          </p:cNvPr>
          <p:cNvSpPr txBox="1">
            <a:spLocks/>
          </p:cNvSpPr>
          <p:nvPr/>
        </p:nvSpPr>
        <p:spPr>
          <a:xfrm>
            <a:off x="591335" y="1381195"/>
            <a:ext cx="7145736" cy="38777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baseline="0">
                <a:solidFill>
                  <a:schemeClr val="tx1">
                    <a:lumMod val="85000"/>
                    <a:lumOff val="15000"/>
                  </a:schemeClr>
                </a:solidFill>
                <a:latin typeface="Century Gothic" panose="020B0502020202020204" pitchFamily="34" charset="0"/>
                <a:ea typeface="Century Gothic" panose="020B0502020202020204" pitchFamily="34" charset="0"/>
                <a:cs typeface="Century Gothic" panose="020B0502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a:t>
            </a:r>
          </a:p>
        </p:txBody>
      </p:sp>
      <p:cxnSp>
        <p:nvCxnSpPr>
          <p:cNvPr id="186" name="Straight Connector 185">
            <a:extLst>
              <a:ext uri="{FF2B5EF4-FFF2-40B4-BE49-F238E27FC236}">
                <a16:creationId xmlns:a16="http://schemas.microsoft.com/office/drawing/2014/main" id="{7780C67F-7536-1C44-8D74-68CB72DDD518}"/>
              </a:ext>
            </a:extLst>
          </p:cNvPr>
          <p:cNvCxnSpPr>
            <a:cxnSpLocks/>
          </p:cNvCxnSpPr>
          <p:nvPr/>
        </p:nvCxnSpPr>
        <p:spPr>
          <a:xfrm>
            <a:off x="470678" y="1073218"/>
            <a:ext cx="0" cy="507845"/>
          </a:xfrm>
          <a:prstGeom prst="line">
            <a:avLst/>
          </a:prstGeom>
          <a:ln w="444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79" name="Picture 178">
            <a:extLst>
              <a:ext uri="{FF2B5EF4-FFF2-40B4-BE49-F238E27FC236}">
                <a16:creationId xmlns:a16="http://schemas.microsoft.com/office/drawing/2014/main" id="{117C03DD-F3E2-4488-9E91-056288B4FD73}"/>
              </a:ext>
            </a:extLst>
          </p:cNvPr>
          <p:cNvPicPr>
            <a:picLocks noChangeAspect="1"/>
          </p:cNvPicPr>
          <p:nvPr/>
        </p:nvPicPr>
        <p:blipFill>
          <a:blip r:embed="rId3"/>
          <a:stretch>
            <a:fillRect/>
          </a:stretch>
        </p:blipFill>
        <p:spPr>
          <a:xfrm>
            <a:off x="8588629" y="1073279"/>
            <a:ext cx="348746" cy="348746"/>
          </a:xfrm>
          <a:prstGeom prst="rect">
            <a:avLst/>
          </a:prstGeom>
        </p:spPr>
      </p:pic>
      <p:graphicFrame>
        <p:nvGraphicFramePr>
          <p:cNvPr id="6" name="Chart 5">
            <a:extLst>
              <a:ext uri="{FF2B5EF4-FFF2-40B4-BE49-F238E27FC236}">
                <a16:creationId xmlns:a16="http://schemas.microsoft.com/office/drawing/2014/main" id="{81286F67-EA5B-FE4E-F1B4-0C611563BE8E}"/>
              </a:ext>
            </a:extLst>
          </p:cNvPr>
          <p:cNvGraphicFramePr>
            <a:graphicFrameLocks noChangeAspect="1"/>
          </p:cNvGraphicFramePr>
          <p:nvPr/>
        </p:nvGraphicFramePr>
        <p:xfrm>
          <a:off x="70904" y="2025359"/>
          <a:ext cx="3291840" cy="16492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0907E0B4-837D-E4C2-2EBA-4A2496246056}"/>
              </a:ext>
            </a:extLst>
          </p:cNvPr>
          <p:cNvGraphicFramePr>
            <a:graphicFrameLocks noChangeAspect="1"/>
          </p:cNvGraphicFramePr>
          <p:nvPr/>
        </p:nvGraphicFramePr>
        <p:xfrm>
          <a:off x="3459129" y="2034265"/>
          <a:ext cx="3291840" cy="16459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3142C833-86BE-06DE-97FF-04BDDC30218A}"/>
              </a:ext>
            </a:extLst>
          </p:cNvPr>
          <p:cNvGraphicFramePr>
            <a:graphicFrameLocks noChangeAspect="1"/>
          </p:cNvGraphicFramePr>
          <p:nvPr/>
        </p:nvGraphicFramePr>
        <p:xfrm>
          <a:off x="77481" y="3868202"/>
          <a:ext cx="3285263" cy="164592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hart 8">
            <a:extLst>
              <a:ext uri="{FF2B5EF4-FFF2-40B4-BE49-F238E27FC236}">
                <a16:creationId xmlns:a16="http://schemas.microsoft.com/office/drawing/2014/main" id="{D280DA93-3F27-7E76-40BE-D462C7D00D54}"/>
              </a:ext>
            </a:extLst>
          </p:cNvPr>
          <p:cNvGraphicFramePr>
            <a:graphicFrameLocks noChangeAspect="1"/>
          </p:cNvGraphicFramePr>
          <p:nvPr/>
        </p:nvGraphicFramePr>
        <p:xfrm>
          <a:off x="3450737" y="3870085"/>
          <a:ext cx="3291840" cy="1649216"/>
        </p:xfrm>
        <a:graphic>
          <a:graphicData uri="http://schemas.openxmlformats.org/drawingml/2006/chart">
            <c:chart xmlns:c="http://schemas.openxmlformats.org/drawingml/2006/chart" xmlns:r="http://schemas.openxmlformats.org/officeDocument/2006/relationships" r:id="rId7"/>
          </a:graphicData>
        </a:graphic>
      </p:graphicFrame>
      <p:pic>
        <p:nvPicPr>
          <p:cNvPr id="10" name="Picture 9">
            <a:extLst>
              <a:ext uri="{FF2B5EF4-FFF2-40B4-BE49-F238E27FC236}">
                <a16:creationId xmlns:a16="http://schemas.microsoft.com/office/drawing/2014/main" id="{66796150-971C-3477-22A3-3E3318C48B19}"/>
              </a:ext>
            </a:extLst>
          </p:cNvPr>
          <p:cNvPicPr>
            <a:picLocks noChangeAspect="1"/>
          </p:cNvPicPr>
          <p:nvPr/>
        </p:nvPicPr>
        <p:blipFill>
          <a:blip r:embed="rId8"/>
          <a:stretch>
            <a:fillRect/>
          </a:stretch>
        </p:blipFill>
        <p:spPr>
          <a:xfrm>
            <a:off x="6860138" y="2369242"/>
            <a:ext cx="2104997" cy="2743200"/>
          </a:xfrm>
          <a:prstGeom prst="rect">
            <a:avLst/>
          </a:prstGeom>
        </p:spPr>
      </p:pic>
    </p:spTree>
    <p:extLst>
      <p:ext uri="{BB962C8B-B14F-4D97-AF65-F5344CB8AC3E}">
        <p14:creationId xmlns:p14="http://schemas.microsoft.com/office/powerpoint/2010/main" val="1336762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5A5EACE-5817-4E7B-8CF7-F49DE18B9B66}" type="slidenum">
              <a:rPr lang="en-US" smtClean="0"/>
              <a:pPr>
                <a:defRPr/>
              </a:pPr>
              <a:t>21</a:t>
            </a:fld>
            <a:endParaRPr lang="en-US" dirty="0"/>
          </a:p>
        </p:txBody>
      </p:sp>
      <p:pic>
        <p:nvPicPr>
          <p:cNvPr id="5" name="Picture 4"/>
          <p:cNvPicPr>
            <a:picLocks noChangeAspect="1"/>
          </p:cNvPicPr>
          <p:nvPr/>
        </p:nvPicPr>
        <p:blipFill>
          <a:blip r:embed="rId3"/>
          <a:stretch>
            <a:fillRect/>
          </a:stretch>
        </p:blipFill>
        <p:spPr>
          <a:xfrm>
            <a:off x="210898" y="1173218"/>
            <a:ext cx="5212080" cy="5954318"/>
          </a:xfrm>
          <a:prstGeom prst="rect">
            <a:avLst/>
          </a:prstGeom>
        </p:spPr>
      </p:pic>
      <p:sp>
        <p:nvSpPr>
          <p:cNvPr id="7" name="Title 1"/>
          <p:cNvSpPr txBox="1">
            <a:spLocks/>
          </p:cNvSpPr>
          <p:nvPr/>
        </p:nvSpPr>
        <p:spPr>
          <a:xfrm>
            <a:off x="0" y="746234"/>
            <a:ext cx="8686800" cy="853968"/>
          </a:xfrm>
          <a:prstGeom prst="rect">
            <a:avLst/>
          </a:prstGeom>
        </p:spPr>
        <p:txBody>
          <a:bodyPr/>
          <a:lstStyle>
            <a:lvl1pPr algn="ctr" defTabSz="342900" rtl="0" eaLnBrk="0" fontAlgn="base" hangingPunct="0">
              <a:spcBef>
                <a:spcPct val="0"/>
              </a:spcBef>
              <a:spcAft>
                <a:spcPct val="0"/>
              </a:spcAft>
              <a:defRPr sz="3300" kern="1200">
                <a:solidFill>
                  <a:schemeClr val="tx1"/>
                </a:solidFill>
                <a:latin typeface="+mj-lt"/>
                <a:ea typeface="MS PGothic" pitchFamily="34" charset="-128"/>
                <a:cs typeface="ＭＳ Ｐゴシック" charset="0"/>
              </a:defRPr>
            </a:lvl1pPr>
            <a:lvl2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2pPr>
            <a:lvl3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3pPr>
            <a:lvl4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4pPr>
            <a:lvl5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5pPr>
            <a:lvl6pPr marL="342900" algn="ctr" defTabSz="342900" rtl="0" fontAlgn="base">
              <a:spcBef>
                <a:spcPct val="0"/>
              </a:spcBef>
              <a:spcAft>
                <a:spcPct val="0"/>
              </a:spcAft>
              <a:defRPr sz="3300">
                <a:solidFill>
                  <a:schemeClr val="tx1"/>
                </a:solidFill>
                <a:latin typeface="Calibri" pitchFamily="34" charset="0"/>
              </a:defRPr>
            </a:lvl6pPr>
            <a:lvl7pPr marL="685800" algn="ctr" defTabSz="342900" rtl="0" fontAlgn="base">
              <a:spcBef>
                <a:spcPct val="0"/>
              </a:spcBef>
              <a:spcAft>
                <a:spcPct val="0"/>
              </a:spcAft>
              <a:defRPr sz="3300">
                <a:solidFill>
                  <a:schemeClr val="tx1"/>
                </a:solidFill>
                <a:latin typeface="Calibri" pitchFamily="34" charset="0"/>
              </a:defRPr>
            </a:lvl7pPr>
            <a:lvl8pPr marL="1028700" algn="ctr" defTabSz="342900" rtl="0" fontAlgn="base">
              <a:spcBef>
                <a:spcPct val="0"/>
              </a:spcBef>
              <a:spcAft>
                <a:spcPct val="0"/>
              </a:spcAft>
              <a:defRPr sz="3300">
                <a:solidFill>
                  <a:schemeClr val="tx1"/>
                </a:solidFill>
                <a:latin typeface="Calibri" pitchFamily="34" charset="0"/>
              </a:defRPr>
            </a:lvl8pPr>
            <a:lvl9pPr marL="1371600" algn="ctr" defTabSz="342900" rtl="0" fontAlgn="base">
              <a:spcBef>
                <a:spcPct val="0"/>
              </a:spcBef>
              <a:spcAft>
                <a:spcPct val="0"/>
              </a:spcAft>
              <a:defRPr sz="3300">
                <a:solidFill>
                  <a:schemeClr val="tx1"/>
                </a:solidFill>
                <a:latin typeface="Calibri" pitchFamily="34" charset="0"/>
              </a:defRPr>
            </a:lvl9pPr>
          </a:lstStyle>
          <a:p>
            <a:pPr algn="l"/>
            <a:r>
              <a:rPr lang="en-US" sz="2400" b="1" dirty="0">
                <a:solidFill>
                  <a:srgbClr val="C00000"/>
                </a:solidFill>
              </a:rPr>
              <a:t>Dimensionless residence time distribution</a:t>
            </a:r>
          </a:p>
        </p:txBody>
      </p:sp>
      <mc:AlternateContent xmlns:mc="http://schemas.openxmlformats.org/markup-compatibility/2006" xmlns:a14="http://schemas.microsoft.com/office/drawing/2010/main">
        <mc:Choice Requires="a14">
          <p:sp>
            <p:nvSpPr>
              <p:cNvPr id="8" name="Rectangle 7"/>
              <p:cNvSpPr/>
              <p:nvPr/>
            </p:nvSpPr>
            <p:spPr>
              <a:xfrm>
                <a:off x="5294026" y="1150312"/>
                <a:ext cx="3603672" cy="122052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sz="1400" b="1" i="1">
                          <a:solidFill>
                            <a:srgbClr val="0000CC"/>
                          </a:solidFill>
                          <a:latin typeface="Cambria Math" panose="02040503050406030204" pitchFamily="18" charset="0"/>
                        </a:rPr>
                        <m:t>𝑫𝒊𝒎𝒆𝒏𝒔𝒊𝒐𝒏𝒍𝒆𝒔𝒔</m:t>
                      </m:r>
                      <m:r>
                        <a:rPr lang="en-US" sz="1400" b="1">
                          <a:solidFill>
                            <a:srgbClr val="0000CC"/>
                          </a:solidFill>
                          <a:latin typeface="Cambria Math" panose="02040503050406030204" pitchFamily="18" charset="0"/>
                        </a:rPr>
                        <m:t> </m:t>
                      </m:r>
                      <m:r>
                        <a:rPr lang="en-US" sz="1400" b="1" i="1">
                          <a:solidFill>
                            <a:srgbClr val="0000CC"/>
                          </a:solidFill>
                          <a:latin typeface="Cambria Math" panose="02040503050406030204" pitchFamily="18" charset="0"/>
                        </a:rPr>
                        <m:t>𝒔𝒐𝒍𝒊𝒅𝒔</m:t>
                      </m:r>
                      <m:r>
                        <a:rPr lang="en-US" sz="1400" b="1">
                          <a:solidFill>
                            <a:srgbClr val="0000CC"/>
                          </a:solidFill>
                          <a:latin typeface="Cambria Math" panose="02040503050406030204" pitchFamily="18" charset="0"/>
                        </a:rPr>
                        <m:t> </m:t>
                      </m:r>
                      <m:r>
                        <a:rPr lang="en-US" sz="1400" b="1" i="1">
                          <a:solidFill>
                            <a:srgbClr val="0000CC"/>
                          </a:solidFill>
                          <a:latin typeface="Cambria Math" panose="02040503050406030204" pitchFamily="18" charset="0"/>
                        </a:rPr>
                        <m:t>𝒓𝒆𝒔𝒊𝒅𝒆𝒏𝒄𝒆</m:t>
                      </m:r>
                      <m:r>
                        <a:rPr lang="en-US" sz="1400" b="1">
                          <a:solidFill>
                            <a:srgbClr val="0000CC"/>
                          </a:solidFill>
                          <a:latin typeface="Cambria Math" panose="02040503050406030204" pitchFamily="18" charset="0"/>
                        </a:rPr>
                        <m:t> </m:t>
                      </m:r>
                      <m:r>
                        <a:rPr lang="en-US" sz="1400" b="1" i="1">
                          <a:solidFill>
                            <a:srgbClr val="0000CC"/>
                          </a:solidFill>
                          <a:latin typeface="Cambria Math" panose="02040503050406030204" pitchFamily="18" charset="0"/>
                        </a:rPr>
                        <m:t>𝒕𝒊𝒎𝒆</m:t>
                      </m:r>
                      <m:r>
                        <a:rPr lang="en-US" sz="1400" b="1">
                          <a:solidFill>
                            <a:srgbClr val="0000CC"/>
                          </a:solidFill>
                          <a:latin typeface="Cambria Math" panose="02040503050406030204" pitchFamily="18" charset="0"/>
                        </a:rPr>
                        <m:t> (</m:t>
                      </m:r>
                      <m:acc>
                        <m:accPr>
                          <m:chr m:val="́"/>
                          <m:ctrlPr>
                            <a:rPr lang="en-US" sz="1400" b="1" i="1">
                              <a:solidFill>
                                <a:srgbClr val="0000CC"/>
                              </a:solidFill>
                              <a:latin typeface="Cambria Math" panose="02040503050406030204" pitchFamily="18" charset="0"/>
                            </a:rPr>
                          </m:ctrlPr>
                        </m:accPr>
                        <m:e>
                          <m:d>
                            <m:dPr>
                              <m:begChr m:val=""/>
                              <m:ctrlPr>
                                <a:rPr lang="en-US" sz="1400" b="1" i="1">
                                  <a:solidFill>
                                    <a:srgbClr val="0000CC"/>
                                  </a:solidFill>
                                  <a:latin typeface="Cambria Math" panose="02040503050406030204" pitchFamily="18" charset="0"/>
                                </a:rPr>
                              </m:ctrlPr>
                            </m:dPr>
                            <m:e>
                              <m:sSub>
                                <m:sSubPr>
                                  <m:ctrlPr>
                                    <a:rPr lang="en-US" sz="1400" b="1" i="1">
                                      <a:solidFill>
                                        <a:srgbClr val="0000CC"/>
                                      </a:solidFill>
                                      <a:latin typeface="Cambria Math" panose="02040503050406030204" pitchFamily="18" charset="0"/>
                                    </a:rPr>
                                  </m:ctrlPr>
                                </m:sSubPr>
                                <m:e>
                                  <m:r>
                                    <a:rPr lang="en-US" sz="1400" b="1" i="1">
                                      <a:solidFill>
                                        <a:srgbClr val="0000CC"/>
                                      </a:solidFill>
                                      <a:latin typeface="Cambria Math" panose="02040503050406030204" pitchFamily="18" charset="0"/>
                                    </a:rPr>
                                    <m:t>𝑻</m:t>
                                  </m:r>
                                </m:e>
                                <m:sub>
                                  <m:r>
                                    <a:rPr lang="en-US" sz="1400" b="1" i="1">
                                      <a:solidFill>
                                        <a:srgbClr val="0000CC"/>
                                      </a:solidFill>
                                      <a:latin typeface="Cambria Math" panose="02040503050406030204" pitchFamily="18" charset="0"/>
                                    </a:rPr>
                                    <m:t>𝒒</m:t>
                                  </m:r>
                                </m:sub>
                              </m:sSub>
                            </m:e>
                          </m:d>
                        </m:e>
                      </m:acc>
                      <m:r>
                        <a:rPr lang="en-US" sz="1400" b="1">
                          <a:solidFill>
                            <a:srgbClr val="0000CC"/>
                          </a:solidFill>
                          <a:latin typeface="Cambria Math" panose="02040503050406030204" pitchFamily="18" charset="0"/>
                        </a:rPr>
                        <m:t> </m:t>
                      </m:r>
                    </m:oMath>
                  </m:oMathPara>
                </a14:m>
                <a:endParaRPr lang="en-US" b="1" dirty="0">
                  <a:solidFill>
                    <a:srgbClr val="0000CC"/>
                  </a:solidFill>
                  <a:latin typeface="Cambria Math" panose="02040503050406030204" pitchFamily="18" charset="0"/>
                </a:endParaRPr>
              </a:p>
              <a:p>
                <a:pPr/>
                <a14:m>
                  <m:oMathPara xmlns:m="http://schemas.openxmlformats.org/officeDocument/2006/math">
                    <m:oMathParaPr>
                      <m:jc m:val="center"/>
                    </m:oMathParaPr>
                    <m:oMath xmlns:m="http://schemas.openxmlformats.org/officeDocument/2006/math">
                      <m:r>
                        <a:rPr lang="en-US" b="1">
                          <a:solidFill>
                            <a:srgbClr val="0000CC"/>
                          </a:solidFill>
                          <a:latin typeface="Cambria Math" panose="02040503050406030204" pitchFamily="18" charset="0"/>
                        </a:rPr>
                        <m:t>= </m:t>
                      </m:r>
                      <m:sSub>
                        <m:sSubPr>
                          <m:ctrlPr>
                            <a:rPr lang="en-US" b="1" i="1">
                              <a:solidFill>
                                <a:srgbClr val="0000CC"/>
                              </a:solidFill>
                              <a:latin typeface="Cambria Math" panose="02040503050406030204" pitchFamily="18" charset="0"/>
                            </a:rPr>
                          </m:ctrlPr>
                        </m:sSubPr>
                        <m:e>
                          <m:r>
                            <a:rPr lang="en-US" b="1" i="1">
                              <a:solidFill>
                                <a:srgbClr val="0000CC"/>
                              </a:solidFill>
                              <a:latin typeface="Cambria Math" panose="02040503050406030204" pitchFamily="18" charset="0"/>
                            </a:rPr>
                            <m:t>𝑻</m:t>
                          </m:r>
                        </m:e>
                        <m:sub>
                          <m:r>
                            <a:rPr lang="en-US" b="1" i="1">
                              <a:solidFill>
                                <a:srgbClr val="0000CC"/>
                              </a:solidFill>
                              <a:latin typeface="Cambria Math" panose="02040503050406030204" pitchFamily="18" charset="0"/>
                            </a:rPr>
                            <m:t>𝒒</m:t>
                          </m:r>
                        </m:sub>
                      </m:sSub>
                      <m:r>
                        <a:rPr lang="en-US" b="1">
                          <a:solidFill>
                            <a:srgbClr val="0000CC"/>
                          </a:solidFill>
                          <a:latin typeface="Cambria Math" panose="02040503050406030204" pitchFamily="18" charset="0"/>
                        </a:rPr>
                        <m:t>.</m:t>
                      </m:r>
                      <m:f>
                        <m:fPr>
                          <m:ctrlPr>
                            <a:rPr lang="en-US" b="1" i="1">
                              <a:solidFill>
                                <a:srgbClr val="0000CC"/>
                              </a:solidFill>
                              <a:latin typeface="Cambria Math" panose="02040503050406030204" pitchFamily="18" charset="0"/>
                            </a:rPr>
                          </m:ctrlPr>
                        </m:fPr>
                        <m:num>
                          <m:sSub>
                            <m:sSubPr>
                              <m:ctrlPr>
                                <a:rPr lang="en-US" b="1" i="1">
                                  <a:solidFill>
                                    <a:srgbClr val="0000CC"/>
                                  </a:solidFill>
                                  <a:latin typeface="Cambria Math" panose="02040503050406030204" pitchFamily="18" charset="0"/>
                                </a:rPr>
                              </m:ctrlPr>
                            </m:sSubPr>
                            <m:e>
                              <m:r>
                                <a:rPr lang="en-US" b="1" i="1">
                                  <a:solidFill>
                                    <a:srgbClr val="0000CC"/>
                                  </a:solidFill>
                                  <a:latin typeface="Cambria Math" panose="02040503050406030204" pitchFamily="18" charset="0"/>
                                </a:rPr>
                                <m:t>𝑼</m:t>
                              </m:r>
                            </m:e>
                            <m:sub>
                              <m:r>
                                <a:rPr lang="en-US" b="1" i="1">
                                  <a:solidFill>
                                    <a:srgbClr val="0000CC"/>
                                  </a:solidFill>
                                  <a:latin typeface="Cambria Math" panose="02040503050406030204" pitchFamily="18" charset="0"/>
                                </a:rPr>
                                <m:t>𝒎𝒔</m:t>
                              </m:r>
                            </m:sub>
                          </m:sSub>
                        </m:num>
                        <m:den>
                          <m:sSub>
                            <m:sSubPr>
                              <m:ctrlPr>
                                <a:rPr lang="en-US" b="1" i="1">
                                  <a:solidFill>
                                    <a:srgbClr val="0000CC"/>
                                  </a:solidFill>
                                  <a:latin typeface="Cambria Math" panose="02040503050406030204" pitchFamily="18" charset="0"/>
                                </a:rPr>
                              </m:ctrlPr>
                            </m:sSubPr>
                            <m:e>
                              <m:r>
                                <a:rPr lang="en-US" b="1" i="1">
                                  <a:solidFill>
                                    <a:srgbClr val="0000CC"/>
                                  </a:solidFill>
                                  <a:latin typeface="Cambria Math" panose="02040503050406030204" pitchFamily="18" charset="0"/>
                                </a:rPr>
                                <m:t>𝑫</m:t>
                              </m:r>
                            </m:e>
                            <m:sub>
                              <m:r>
                                <a:rPr lang="en-US" b="1" i="1">
                                  <a:solidFill>
                                    <a:srgbClr val="0000CC"/>
                                  </a:solidFill>
                                  <a:latin typeface="Cambria Math" panose="02040503050406030204" pitchFamily="18" charset="0"/>
                                </a:rPr>
                                <m:t>𝒄</m:t>
                              </m:r>
                            </m:sub>
                          </m:sSub>
                        </m:den>
                      </m:f>
                      <m:r>
                        <a:rPr lang="en-US" b="1">
                          <a:solidFill>
                            <a:srgbClr val="0000CC"/>
                          </a:solidFill>
                          <a:latin typeface="Cambria Math" panose="02040503050406030204" pitchFamily="18" charset="0"/>
                        </a:rPr>
                        <m:t>         </m:t>
                      </m:r>
                    </m:oMath>
                  </m:oMathPara>
                </a14:m>
                <a:endParaRPr lang="en-US" b="1" dirty="0">
                  <a:solidFill>
                    <a:srgbClr val="0000CC"/>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1" i="1">
                          <a:solidFill>
                            <a:srgbClr val="0000CC"/>
                          </a:solidFill>
                          <a:latin typeface="Cambria Math" panose="02040503050406030204" pitchFamily="18" charset="0"/>
                        </a:rPr>
                        <m:t>𝒒</m:t>
                      </m:r>
                      <m:r>
                        <a:rPr lang="en-US" b="1">
                          <a:solidFill>
                            <a:srgbClr val="0000CC"/>
                          </a:solidFill>
                          <a:latin typeface="Cambria Math" panose="02040503050406030204" pitchFamily="18" charset="0"/>
                        </a:rPr>
                        <m:t>=</m:t>
                      </m:r>
                      <m:r>
                        <a:rPr lang="en-US" b="1" i="1">
                          <a:solidFill>
                            <a:srgbClr val="0000CC"/>
                          </a:solidFill>
                          <a:latin typeface="Cambria Math" panose="02040503050406030204" pitchFamily="18" charset="0"/>
                        </a:rPr>
                        <m:t>𝒔𝒑</m:t>
                      </m:r>
                      <m:r>
                        <a:rPr lang="en-US" b="1">
                          <a:solidFill>
                            <a:srgbClr val="0000CC"/>
                          </a:solidFill>
                          <a:latin typeface="Cambria Math" panose="02040503050406030204" pitchFamily="18" charset="0"/>
                        </a:rPr>
                        <m:t>, </m:t>
                      </m:r>
                      <m:r>
                        <a:rPr lang="en-US" b="1" i="1">
                          <a:solidFill>
                            <a:srgbClr val="0000CC"/>
                          </a:solidFill>
                          <a:latin typeface="Cambria Math" panose="02040503050406030204" pitchFamily="18" charset="0"/>
                        </a:rPr>
                        <m:t>𝒇𝒐</m:t>
                      </m:r>
                      <m:r>
                        <a:rPr lang="en-US" b="1">
                          <a:solidFill>
                            <a:srgbClr val="0000CC"/>
                          </a:solidFill>
                          <a:latin typeface="Cambria Math" panose="02040503050406030204" pitchFamily="18" charset="0"/>
                        </a:rPr>
                        <m:t>, </m:t>
                      </m:r>
                      <m:r>
                        <a:rPr lang="en-US" b="1" i="1">
                          <a:solidFill>
                            <a:srgbClr val="0000CC"/>
                          </a:solidFill>
                          <a:latin typeface="Cambria Math" panose="02040503050406030204" pitchFamily="18" charset="0"/>
                        </a:rPr>
                        <m:t>𝒂𝒏</m:t>
                      </m:r>
                    </m:oMath>
                  </m:oMathPara>
                </a14:m>
                <a:endParaRPr lang="en-US" b="1" dirty="0">
                  <a:solidFill>
                    <a:srgbClr val="0000CC"/>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5294026" y="1150312"/>
                <a:ext cx="3603672" cy="1220527"/>
              </a:xfrm>
              <a:prstGeom prst="rect">
                <a:avLst/>
              </a:prstGeom>
              <a:blipFill>
                <a:blip r:embed="rId4"/>
                <a:stretch>
                  <a:fillRect t="-34500" r="-18750" b="-4000"/>
                </a:stretch>
              </a:blipFill>
            </p:spPr>
            <p:txBody>
              <a:bodyPr/>
              <a:lstStyle/>
              <a:p>
                <a:r>
                  <a:rPr lang="en-US">
                    <a:noFill/>
                  </a:rPr>
                  <a:t> </a:t>
                </a:r>
              </a:p>
            </p:txBody>
          </p:sp>
        </mc:Fallback>
      </mc:AlternateContent>
      <p:sp>
        <p:nvSpPr>
          <p:cNvPr id="9" name="Rectangle 8"/>
          <p:cNvSpPr/>
          <p:nvPr/>
        </p:nvSpPr>
        <p:spPr>
          <a:xfrm>
            <a:off x="5294026" y="2690336"/>
            <a:ext cx="3849974" cy="1200329"/>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rPr>
              <a:t>The absolute relative deviation </a:t>
            </a:r>
            <a:r>
              <a:rPr lang="en-US" dirty="0">
                <a:latin typeface="Times New Roman" panose="02020603050405020304" pitchFamily="18" charset="0"/>
                <a:ea typeface="Times New Roman" panose="02020603050405020304" pitchFamily="18" charset="0"/>
              </a:rPr>
              <a:t>in the </a:t>
            </a:r>
            <a:r>
              <a:rPr lang="en-US" b="1" u="sng" dirty="0">
                <a:latin typeface="Times New Roman" panose="02020603050405020304" pitchFamily="18" charset="0"/>
                <a:ea typeface="Times New Roman" panose="02020603050405020304" pitchFamily="18" charset="0"/>
              </a:rPr>
              <a:t>spout</a:t>
            </a:r>
            <a:r>
              <a:rPr lang="en-US" dirty="0">
                <a:latin typeface="Times New Roman" panose="02020603050405020304" pitchFamily="18" charset="0"/>
                <a:ea typeface="Times New Roman" panose="02020603050405020304" pitchFamily="18" charset="0"/>
              </a:rPr>
              <a:t>: </a:t>
            </a:r>
          </a:p>
          <a:p>
            <a:r>
              <a:rPr lang="en-US" dirty="0">
                <a:solidFill>
                  <a:srgbClr val="0000CC"/>
                </a:solidFill>
                <a:latin typeface="Times New Roman" panose="02020603050405020304" pitchFamily="18" charset="0"/>
                <a:ea typeface="Times New Roman" panose="02020603050405020304" pitchFamily="18" charset="0"/>
              </a:rPr>
              <a:t>1.9%</a:t>
            </a:r>
            <a:r>
              <a:rPr lang="en-US" dirty="0">
                <a:latin typeface="Times New Roman" panose="02020603050405020304" pitchFamily="18" charset="0"/>
                <a:ea typeface="Times New Roman" panose="02020603050405020304" pitchFamily="18" charset="0"/>
              </a:rPr>
              <a:t> for </a:t>
            </a:r>
            <a:r>
              <a:rPr lang="en-US" dirty="0">
                <a:solidFill>
                  <a:srgbClr val="0000CC"/>
                </a:solidFill>
                <a:latin typeface="Times New Roman" panose="02020603050405020304" pitchFamily="18" charset="0"/>
                <a:ea typeface="Times New Roman" panose="02020603050405020304" pitchFamily="18" charset="0"/>
              </a:rPr>
              <a:t>Similar</a:t>
            </a:r>
            <a:r>
              <a:rPr lang="en-US" dirty="0">
                <a:latin typeface="Times New Roman" panose="02020603050405020304" pitchFamily="18" charset="0"/>
                <a:ea typeface="Times New Roman" panose="02020603050405020304" pitchFamily="18" charset="0"/>
              </a:rPr>
              <a:t> gas holdup conditions </a:t>
            </a:r>
            <a:r>
              <a:rPr lang="en-US" dirty="0">
                <a:solidFill>
                  <a:srgbClr val="C00000"/>
                </a:solidFill>
                <a:latin typeface="Times New Roman" panose="02020603050405020304" pitchFamily="18" charset="0"/>
                <a:ea typeface="Times New Roman" panose="02020603050405020304" pitchFamily="18" charset="0"/>
              </a:rPr>
              <a:t>57.67%</a:t>
            </a:r>
            <a:r>
              <a:rPr lang="en-US" dirty="0">
                <a:latin typeface="Times New Roman" panose="02020603050405020304" pitchFamily="18" charset="0"/>
                <a:ea typeface="Times New Roman" panose="02020603050405020304" pitchFamily="18" charset="0"/>
              </a:rPr>
              <a:t> for </a:t>
            </a:r>
            <a:r>
              <a:rPr lang="en-US" dirty="0">
                <a:solidFill>
                  <a:srgbClr val="C00000"/>
                </a:solidFill>
                <a:latin typeface="Times New Roman" panose="02020603050405020304" pitchFamily="18" charset="0"/>
                <a:ea typeface="Times New Roman" panose="02020603050405020304" pitchFamily="18" charset="0"/>
              </a:rPr>
              <a:t>Dissimilar</a:t>
            </a:r>
            <a:r>
              <a:rPr lang="en-US" dirty="0">
                <a:latin typeface="Times New Roman" panose="02020603050405020304" pitchFamily="18" charset="0"/>
                <a:ea typeface="Times New Roman" panose="02020603050405020304" pitchFamily="18" charset="0"/>
              </a:rPr>
              <a:t> conditions</a:t>
            </a:r>
            <a:endParaRPr lang="en-US" dirty="0"/>
          </a:p>
        </p:txBody>
      </p:sp>
      <p:sp>
        <p:nvSpPr>
          <p:cNvPr id="2" name="Rectangle 1"/>
          <p:cNvSpPr/>
          <p:nvPr/>
        </p:nvSpPr>
        <p:spPr>
          <a:xfrm>
            <a:off x="5279312" y="4005113"/>
            <a:ext cx="3864687" cy="923330"/>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in the </a:t>
            </a:r>
            <a:r>
              <a:rPr lang="en-US" b="1" u="sng" dirty="0">
                <a:latin typeface="Times New Roman" panose="02020603050405020304" pitchFamily="18" charset="0"/>
                <a:ea typeface="Times New Roman" panose="02020603050405020304" pitchFamily="18" charset="0"/>
              </a:rPr>
              <a:t>fountain</a:t>
            </a:r>
            <a:r>
              <a:rPr lang="en-US" dirty="0">
                <a:latin typeface="Times New Roman" panose="02020603050405020304" pitchFamily="18" charset="0"/>
                <a:ea typeface="Times New Roman" panose="02020603050405020304" pitchFamily="18" charset="0"/>
              </a:rPr>
              <a:t>: </a:t>
            </a:r>
          </a:p>
          <a:p>
            <a:r>
              <a:rPr lang="en-US" dirty="0">
                <a:solidFill>
                  <a:srgbClr val="0000CC"/>
                </a:solidFill>
                <a:latin typeface="Times New Roman" panose="02020603050405020304" pitchFamily="18" charset="0"/>
                <a:ea typeface="Times New Roman" panose="02020603050405020304" pitchFamily="18" charset="0"/>
              </a:rPr>
              <a:t>3.8%</a:t>
            </a:r>
            <a:r>
              <a:rPr lang="en-US" dirty="0">
                <a:latin typeface="Times New Roman" panose="02020603050405020304" pitchFamily="18" charset="0"/>
                <a:ea typeface="Times New Roman" panose="02020603050405020304" pitchFamily="18" charset="0"/>
              </a:rPr>
              <a:t> for </a:t>
            </a:r>
            <a:r>
              <a:rPr lang="en-US" dirty="0">
                <a:solidFill>
                  <a:srgbClr val="0000CC"/>
                </a:solidFill>
                <a:latin typeface="Times New Roman" panose="02020603050405020304" pitchFamily="18" charset="0"/>
                <a:ea typeface="Times New Roman" panose="02020603050405020304" pitchFamily="18" charset="0"/>
              </a:rPr>
              <a:t>Similar</a:t>
            </a:r>
            <a:r>
              <a:rPr lang="en-US" dirty="0">
                <a:latin typeface="Times New Roman" panose="02020603050405020304" pitchFamily="18" charset="0"/>
                <a:ea typeface="Times New Roman" panose="02020603050405020304" pitchFamily="18" charset="0"/>
              </a:rPr>
              <a:t> gas holdup conditions </a:t>
            </a:r>
            <a:r>
              <a:rPr lang="en-US" dirty="0">
                <a:solidFill>
                  <a:srgbClr val="C00000"/>
                </a:solidFill>
                <a:latin typeface="Times New Roman" panose="02020603050405020304" pitchFamily="18" charset="0"/>
                <a:ea typeface="Times New Roman" panose="02020603050405020304" pitchFamily="18" charset="0"/>
              </a:rPr>
              <a:t>54.65%</a:t>
            </a:r>
            <a:r>
              <a:rPr lang="en-US" dirty="0">
                <a:latin typeface="Times New Roman" panose="02020603050405020304" pitchFamily="18" charset="0"/>
                <a:ea typeface="Times New Roman" panose="02020603050405020304" pitchFamily="18" charset="0"/>
              </a:rPr>
              <a:t> for </a:t>
            </a:r>
            <a:r>
              <a:rPr lang="en-US" dirty="0">
                <a:solidFill>
                  <a:srgbClr val="C00000"/>
                </a:solidFill>
                <a:latin typeface="Times New Roman" panose="02020603050405020304" pitchFamily="18" charset="0"/>
                <a:ea typeface="Times New Roman" panose="02020603050405020304" pitchFamily="18" charset="0"/>
              </a:rPr>
              <a:t>Dissimilar</a:t>
            </a:r>
            <a:r>
              <a:rPr lang="en-US" dirty="0">
                <a:latin typeface="Times New Roman" panose="02020603050405020304" pitchFamily="18" charset="0"/>
                <a:ea typeface="Times New Roman" panose="02020603050405020304" pitchFamily="18" charset="0"/>
              </a:rPr>
              <a:t> conditions</a:t>
            </a:r>
            <a:endParaRPr lang="en-US" dirty="0"/>
          </a:p>
        </p:txBody>
      </p:sp>
      <p:sp>
        <p:nvSpPr>
          <p:cNvPr id="12" name="Rectangle 11"/>
          <p:cNvSpPr/>
          <p:nvPr/>
        </p:nvSpPr>
        <p:spPr>
          <a:xfrm>
            <a:off x="5294026" y="5324434"/>
            <a:ext cx="3926174" cy="923330"/>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in the </a:t>
            </a:r>
            <a:r>
              <a:rPr lang="en-US" b="1" u="sng" dirty="0">
                <a:latin typeface="Times New Roman" panose="02020603050405020304" pitchFamily="18" charset="0"/>
                <a:ea typeface="Times New Roman" panose="02020603050405020304" pitchFamily="18" charset="0"/>
              </a:rPr>
              <a:t>annulus</a:t>
            </a:r>
            <a:r>
              <a:rPr lang="en-US" dirty="0">
                <a:latin typeface="Times New Roman" panose="02020603050405020304" pitchFamily="18" charset="0"/>
                <a:ea typeface="Times New Roman" panose="02020603050405020304" pitchFamily="18" charset="0"/>
              </a:rPr>
              <a:t>: </a:t>
            </a:r>
          </a:p>
          <a:p>
            <a:r>
              <a:rPr lang="en-US" dirty="0">
                <a:solidFill>
                  <a:srgbClr val="0000CC"/>
                </a:solidFill>
                <a:latin typeface="Times New Roman" panose="02020603050405020304" pitchFamily="18" charset="0"/>
                <a:ea typeface="Times New Roman" panose="02020603050405020304" pitchFamily="18" charset="0"/>
              </a:rPr>
              <a:t>9.14%</a:t>
            </a:r>
            <a:r>
              <a:rPr lang="en-US" dirty="0">
                <a:latin typeface="Times New Roman" panose="02020603050405020304" pitchFamily="18" charset="0"/>
                <a:ea typeface="Times New Roman" panose="02020603050405020304" pitchFamily="18" charset="0"/>
              </a:rPr>
              <a:t> for </a:t>
            </a:r>
            <a:r>
              <a:rPr lang="en-US" dirty="0">
                <a:solidFill>
                  <a:srgbClr val="0000CC"/>
                </a:solidFill>
                <a:latin typeface="Times New Roman" panose="02020603050405020304" pitchFamily="18" charset="0"/>
                <a:ea typeface="Times New Roman" panose="02020603050405020304" pitchFamily="18" charset="0"/>
              </a:rPr>
              <a:t>Similar</a:t>
            </a:r>
            <a:r>
              <a:rPr lang="en-US" dirty="0">
                <a:latin typeface="Times New Roman" panose="02020603050405020304" pitchFamily="18" charset="0"/>
                <a:ea typeface="Times New Roman" panose="02020603050405020304" pitchFamily="18" charset="0"/>
              </a:rPr>
              <a:t> gas holdup conditions </a:t>
            </a:r>
            <a:r>
              <a:rPr lang="en-US" dirty="0">
                <a:solidFill>
                  <a:srgbClr val="C00000"/>
                </a:solidFill>
                <a:latin typeface="Times New Roman" panose="02020603050405020304" pitchFamily="18" charset="0"/>
                <a:ea typeface="Times New Roman" panose="02020603050405020304" pitchFamily="18" charset="0"/>
              </a:rPr>
              <a:t>27.24%</a:t>
            </a:r>
            <a:r>
              <a:rPr lang="en-US" dirty="0">
                <a:latin typeface="Times New Roman" panose="02020603050405020304" pitchFamily="18" charset="0"/>
                <a:ea typeface="Times New Roman" panose="02020603050405020304" pitchFamily="18" charset="0"/>
              </a:rPr>
              <a:t> for </a:t>
            </a:r>
            <a:r>
              <a:rPr lang="en-US" dirty="0">
                <a:solidFill>
                  <a:srgbClr val="C00000"/>
                </a:solidFill>
                <a:latin typeface="Times New Roman" panose="02020603050405020304" pitchFamily="18" charset="0"/>
                <a:ea typeface="Times New Roman" panose="02020603050405020304" pitchFamily="18" charset="0"/>
              </a:rPr>
              <a:t>Dissimilar</a:t>
            </a:r>
            <a:r>
              <a:rPr lang="en-US" dirty="0">
                <a:latin typeface="Times New Roman" panose="02020603050405020304" pitchFamily="18" charset="0"/>
                <a:ea typeface="Times New Roman" panose="02020603050405020304" pitchFamily="18" charset="0"/>
              </a:rPr>
              <a:t> conditions</a:t>
            </a:r>
            <a:endParaRPr lang="en-US" dirty="0"/>
          </a:p>
        </p:txBody>
      </p:sp>
    </p:spTree>
    <p:extLst>
      <p:ext uri="{BB962C8B-B14F-4D97-AF65-F5344CB8AC3E}">
        <p14:creationId xmlns:p14="http://schemas.microsoft.com/office/powerpoint/2010/main" val="609272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5A5EACE-5817-4E7B-8CF7-F49DE18B9B66}" type="slidenum">
              <a:rPr lang="en-US" smtClean="0"/>
              <a:pPr>
                <a:defRPr/>
              </a:pPr>
              <a:t>22</a:t>
            </a:fld>
            <a:endParaRPr lang="en-US" dirty="0"/>
          </a:p>
        </p:txBody>
      </p:sp>
      <p:pic>
        <p:nvPicPr>
          <p:cNvPr id="5" name="Picture 4"/>
          <p:cNvPicPr>
            <a:picLocks noChangeAspect="1"/>
          </p:cNvPicPr>
          <p:nvPr/>
        </p:nvPicPr>
        <p:blipFill>
          <a:blip r:embed="rId3"/>
          <a:stretch>
            <a:fillRect/>
          </a:stretch>
        </p:blipFill>
        <p:spPr>
          <a:xfrm>
            <a:off x="118753" y="1173218"/>
            <a:ext cx="5212080" cy="5954319"/>
          </a:xfrm>
          <a:prstGeom prst="rect">
            <a:avLst/>
          </a:prstGeom>
        </p:spPr>
      </p:pic>
      <p:sp>
        <p:nvSpPr>
          <p:cNvPr id="7" name="Title 1"/>
          <p:cNvSpPr txBox="1">
            <a:spLocks/>
          </p:cNvSpPr>
          <p:nvPr/>
        </p:nvSpPr>
        <p:spPr>
          <a:xfrm>
            <a:off x="0" y="746234"/>
            <a:ext cx="8686800" cy="853968"/>
          </a:xfrm>
          <a:prstGeom prst="rect">
            <a:avLst/>
          </a:prstGeom>
        </p:spPr>
        <p:txBody>
          <a:bodyPr/>
          <a:lstStyle>
            <a:lvl1pPr algn="ctr" defTabSz="342900" rtl="0" eaLnBrk="0" fontAlgn="base" hangingPunct="0">
              <a:spcBef>
                <a:spcPct val="0"/>
              </a:spcBef>
              <a:spcAft>
                <a:spcPct val="0"/>
              </a:spcAft>
              <a:defRPr sz="3300" kern="1200">
                <a:solidFill>
                  <a:schemeClr val="tx1"/>
                </a:solidFill>
                <a:latin typeface="+mj-lt"/>
                <a:ea typeface="MS PGothic" pitchFamily="34" charset="-128"/>
                <a:cs typeface="ＭＳ Ｐゴシック" charset="0"/>
              </a:defRPr>
            </a:lvl1pPr>
            <a:lvl2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2pPr>
            <a:lvl3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3pPr>
            <a:lvl4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4pPr>
            <a:lvl5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5pPr>
            <a:lvl6pPr marL="342900" algn="ctr" defTabSz="342900" rtl="0" fontAlgn="base">
              <a:spcBef>
                <a:spcPct val="0"/>
              </a:spcBef>
              <a:spcAft>
                <a:spcPct val="0"/>
              </a:spcAft>
              <a:defRPr sz="3300">
                <a:solidFill>
                  <a:schemeClr val="tx1"/>
                </a:solidFill>
                <a:latin typeface="Calibri" pitchFamily="34" charset="0"/>
              </a:defRPr>
            </a:lvl6pPr>
            <a:lvl7pPr marL="685800" algn="ctr" defTabSz="342900" rtl="0" fontAlgn="base">
              <a:spcBef>
                <a:spcPct val="0"/>
              </a:spcBef>
              <a:spcAft>
                <a:spcPct val="0"/>
              </a:spcAft>
              <a:defRPr sz="3300">
                <a:solidFill>
                  <a:schemeClr val="tx1"/>
                </a:solidFill>
                <a:latin typeface="Calibri" pitchFamily="34" charset="0"/>
              </a:defRPr>
            </a:lvl7pPr>
            <a:lvl8pPr marL="1028700" algn="ctr" defTabSz="342900" rtl="0" fontAlgn="base">
              <a:spcBef>
                <a:spcPct val="0"/>
              </a:spcBef>
              <a:spcAft>
                <a:spcPct val="0"/>
              </a:spcAft>
              <a:defRPr sz="3300">
                <a:solidFill>
                  <a:schemeClr val="tx1"/>
                </a:solidFill>
                <a:latin typeface="Calibri" pitchFamily="34" charset="0"/>
              </a:defRPr>
            </a:lvl8pPr>
            <a:lvl9pPr marL="1371600" algn="ctr" defTabSz="342900" rtl="0" fontAlgn="base">
              <a:spcBef>
                <a:spcPct val="0"/>
              </a:spcBef>
              <a:spcAft>
                <a:spcPct val="0"/>
              </a:spcAft>
              <a:defRPr sz="3300">
                <a:solidFill>
                  <a:schemeClr val="tx1"/>
                </a:solidFill>
                <a:latin typeface="Calibri" pitchFamily="34" charset="0"/>
              </a:defRPr>
            </a:lvl9pPr>
          </a:lstStyle>
          <a:p>
            <a:pPr algn="l"/>
            <a:r>
              <a:rPr lang="en-US" sz="2400" b="1" dirty="0">
                <a:solidFill>
                  <a:srgbClr val="C00000"/>
                </a:solidFill>
              </a:rPr>
              <a:t>Fraction of particle cycle time spent each region of the bed</a:t>
            </a:r>
          </a:p>
        </p:txBody>
      </p:sp>
      <p:pic>
        <p:nvPicPr>
          <p:cNvPr id="9" name="Picture 8"/>
          <p:cNvPicPr>
            <a:picLocks noChangeAspect="1"/>
          </p:cNvPicPr>
          <p:nvPr/>
        </p:nvPicPr>
        <p:blipFill rotWithShape="1">
          <a:blip r:embed="rId4"/>
          <a:srcRect l="7623" r="7839" b="17851"/>
          <a:stretch/>
        </p:blipFill>
        <p:spPr>
          <a:xfrm>
            <a:off x="5180017" y="1258063"/>
            <a:ext cx="3931920" cy="1173709"/>
          </a:xfrm>
          <a:prstGeom prst="rect">
            <a:avLst/>
          </a:prstGeom>
        </p:spPr>
      </p:pic>
      <p:sp>
        <p:nvSpPr>
          <p:cNvPr id="10" name="Rectangle 9"/>
          <p:cNvSpPr/>
          <p:nvPr/>
        </p:nvSpPr>
        <p:spPr>
          <a:xfrm>
            <a:off x="5158446" y="2563376"/>
            <a:ext cx="4002374" cy="1200329"/>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rPr>
              <a:t>The absolute relative deviation </a:t>
            </a:r>
            <a:r>
              <a:rPr lang="en-US" dirty="0">
                <a:latin typeface="Times New Roman" panose="02020603050405020304" pitchFamily="18" charset="0"/>
                <a:ea typeface="Times New Roman" panose="02020603050405020304" pitchFamily="18" charset="0"/>
              </a:rPr>
              <a:t>in the </a:t>
            </a:r>
            <a:r>
              <a:rPr lang="en-US" b="1" u="sng" dirty="0">
                <a:latin typeface="Times New Roman" panose="02020603050405020304" pitchFamily="18" charset="0"/>
                <a:ea typeface="Times New Roman" panose="02020603050405020304" pitchFamily="18" charset="0"/>
              </a:rPr>
              <a:t>spout</a:t>
            </a:r>
            <a:r>
              <a:rPr lang="en-US" dirty="0">
                <a:latin typeface="Times New Roman" panose="02020603050405020304" pitchFamily="18" charset="0"/>
                <a:ea typeface="Times New Roman" panose="02020603050405020304" pitchFamily="18" charset="0"/>
              </a:rPr>
              <a:t>: </a:t>
            </a:r>
          </a:p>
          <a:p>
            <a:r>
              <a:rPr lang="en-US" dirty="0">
                <a:solidFill>
                  <a:srgbClr val="0000CC"/>
                </a:solidFill>
                <a:latin typeface="Times New Roman" panose="02020603050405020304" pitchFamily="18" charset="0"/>
                <a:ea typeface="Times New Roman" panose="02020603050405020304" pitchFamily="18" charset="0"/>
              </a:rPr>
              <a:t>5.36%</a:t>
            </a:r>
            <a:r>
              <a:rPr lang="en-US" dirty="0">
                <a:latin typeface="Times New Roman" panose="02020603050405020304" pitchFamily="18" charset="0"/>
                <a:ea typeface="Times New Roman" panose="02020603050405020304" pitchFamily="18" charset="0"/>
              </a:rPr>
              <a:t> for </a:t>
            </a:r>
            <a:r>
              <a:rPr lang="en-US" dirty="0">
                <a:solidFill>
                  <a:srgbClr val="0000CC"/>
                </a:solidFill>
                <a:latin typeface="Times New Roman" panose="02020603050405020304" pitchFamily="18" charset="0"/>
                <a:ea typeface="Times New Roman" panose="02020603050405020304" pitchFamily="18" charset="0"/>
              </a:rPr>
              <a:t>Similar</a:t>
            </a:r>
            <a:r>
              <a:rPr lang="en-US" dirty="0">
                <a:latin typeface="Times New Roman" panose="02020603050405020304" pitchFamily="18" charset="0"/>
                <a:ea typeface="Times New Roman" panose="02020603050405020304" pitchFamily="18" charset="0"/>
              </a:rPr>
              <a:t> gas holdup conditions </a:t>
            </a:r>
            <a:r>
              <a:rPr lang="en-US" dirty="0">
                <a:solidFill>
                  <a:srgbClr val="C00000"/>
                </a:solidFill>
                <a:latin typeface="Times New Roman" panose="02020603050405020304" pitchFamily="18" charset="0"/>
                <a:ea typeface="Times New Roman" panose="02020603050405020304" pitchFamily="18" charset="0"/>
              </a:rPr>
              <a:t>18.26%</a:t>
            </a:r>
            <a:r>
              <a:rPr lang="en-US" dirty="0">
                <a:latin typeface="Times New Roman" panose="02020603050405020304" pitchFamily="18" charset="0"/>
                <a:ea typeface="Times New Roman" panose="02020603050405020304" pitchFamily="18" charset="0"/>
              </a:rPr>
              <a:t> for </a:t>
            </a:r>
            <a:r>
              <a:rPr lang="en-US" dirty="0">
                <a:solidFill>
                  <a:srgbClr val="C00000"/>
                </a:solidFill>
                <a:latin typeface="Times New Roman" panose="02020603050405020304" pitchFamily="18" charset="0"/>
                <a:ea typeface="Times New Roman" panose="02020603050405020304" pitchFamily="18" charset="0"/>
              </a:rPr>
              <a:t>Dissimilar</a:t>
            </a:r>
            <a:r>
              <a:rPr lang="en-US" dirty="0">
                <a:latin typeface="Times New Roman" panose="02020603050405020304" pitchFamily="18" charset="0"/>
                <a:ea typeface="Times New Roman" panose="02020603050405020304" pitchFamily="18" charset="0"/>
              </a:rPr>
              <a:t> conditions</a:t>
            </a:r>
            <a:endParaRPr lang="en-US" dirty="0"/>
          </a:p>
        </p:txBody>
      </p:sp>
      <p:sp>
        <p:nvSpPr>
          <p:cNvPr id="11" name="Rectangle 10"/>
          <p:cNvSpPr/>
          <p:nvPr/>
        </p:nvSpPr>
        <p:spPr>
          <a:xfrm>
            <a:off x="5141626" y="3863658"/>
            <a:ext cx="4002374" cy="1200329"/>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rPr>
              <a:t>The absolute relative deviation </a:t>
            </a:r>
            <a:r>
              <a:rPr lang="en-US" dirty="0">
                <a:latin typeface="Times New Roman" panose="02020603050405020304" pitchFamily="18" charset="0"/>
                <a:ea typeface="Times New Roman" panose="02020603050405020304" pitchFamily="18" charset="0"/>
              </a:rPr>
              <a:t>in the </a:t>
            </a:r>
            <a:r>
              <a:rPr lang="en-US" b="1" u="sng" dirty="0">
                <a:latin typeface="Times New Roman" panose="02020603050405020304" pitchFamily="18" charset="0"/>
                <a:ea typeface="Times New Roman" panose="02020603050405020304" pitchFamily="18" charset="0"/>
              </a:rPr>
              <a:t>fountain</a:t>
            </a:r>
            <a:r>
              <a:rPr lang="en-US" dirty="0">
                <a:latin typeface="Times New Roman" panose="02020603050405020304" pitchFamily="18" charset="0"/>
                <a:ea typeface="Times New Roman" panose="02020603050405020304" pitchFamily="18" charset="0"/>
              </a:rPr>
              <a:t>: </a:t>
            </a:r>
          </a:p>
          <a:p>
            <a:r>
              <a:rPr lang="en-US" dirty="0">
                <a:solidFill>
                  <a:srgbClr val="0000CC"/>
                </a:solidFill>
                <a:latin typeface="Times New Roman" panose="02020603050405020304" pitchFamily="18" charset="0"/>
                <a:ea typeface="Times New Roman" panose="02020603050405020304" pitchFamily="18" charset="0"/>
              </a:rPr>
              <a:t>3.38%</a:t>
            </a:r>
            <a:r>
              <a:rPr lang="en-US" dirty="0">
                <a:latin typeface="Times New Roman" panose="02020603050405020304" pitchFamily="18" charset="0"/>
                <a:ea typeface="Times New Roman" panose="02020603050405020304" pitchFamily="18" charset="0"/>
              </a:rPr>
              <a:t> for </a:t>
            </a:r>
            <a:r>
              <a:rPr lang="en-US" dirty="0">
                <a:solidFill>
                  <a:srgbClr val="0000CC"/>
                </a:solidFill>
                <a:latin typeface="Times New Roman" panose="02020603050405020304" pitchFamily="18" charset="0"/>
                <a:ea typeface="Times New Roman" panose="02020603050405020304" pitchFamily="18" charset="0"/>
              </a:rPr>
              <a:t>Similar</a:t>
            </a:r>
            <a:r>
              <a:rPr lang="en-US" dirty="0">
                <a:latin typeface="Times New Roman" panose="02020603050405020304" pitchFamily="18" charset="0"/>
                <a:ea typeface="Times New Roman" panose="02020603050405020304" pitchFamily="18" charset="0"/>
              </a:rPr>
              <a:t> gas holdup conditions </a:t>
            </a:r>
            <a:r>
              <a:rPr lang="en-US" dirty="0">
                <a:solidFill>
                  <a:srgbClr val="C00000"/>
                </a:solidFill>
                <a:latin typeface="Times New Roman" panose="02020603050405020304" pitchFamily="18" charset="0"/>
                <a:ea typeface="Times New Roman" panose="02020603050405020304" pitchFamily="18" charset="0"/>
              </a:rPr>
              <a:t>24.83%</a:t>
            </a:r>
            <a:r>
              <a:rPr lang="en-US" dirty="0">
                <a:latin typeface="Times New Roman" panose="02020603050405020304" pitchFamily="18" charset="0"/>
                <a:ea typeface="Times New Roman" panose="02020603050405020304" pitchFamily="18" charset="0"/>
              </a:rPr>
              <a:t> for </a:t>
            </a:r>
            <a:r>
              <a:rPr lang="en-US" dirty="0">
                <a:solidFill>
                  <a:srgbClr val="C00000"/>
                </a:solidFill>
                <a:latin typeface="Times New Roman" panose="02020603050405020304" pitchFamily="18" charset="0"/>
                <a:ea typeface="Times New Roman" panose="02020603050405020304" pitchFamily="18" charset="0"/>
              </a:rPr>
              <a:t>Dissimilar</a:t>
            </a:r>
            <a:r>
              <a:rPr lang="en-US" dirty="0">
                <a:latin typeface="Times New Roman" panose="02020603050405020304" pitchFamily="18" charset="0"/>
                <a:ea typeface="Times New Roman" panose="02020603050405020304" pitchFamily="18" charset="0"/>
              </a:rPr>
              <a:t> conditions</a:t>
            </a:r>
            <a:endParaRPr lang="en-US" dirty="0"/>
          </a:p>
        </p:txBody>
      </p:sp>
      <p:sp>
        <p:nvSpPr>
          <p:cNvPr id="12" name="Rectangle 11"/>
          <p:cNvSpPr/>
          <p:nvPr/>
        </p:nvSpPr>
        <p:spPr>
          <a:xfrm>
            <a:off x="5180017" y="5163940"/>
            <a:ext cx="4002374" cy="1200329"/>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rPr>
              <a:t>The absolute relative deviation </a:t>
            </a:r>
            <a:r>
              <a:rPr lang="en-US" dirty="0">
                <a:latin typeface="Times New Roman" panose="02020603050405020304" pitchFamily="18" charset="0"/>
                <a:ea typeface="Times New Roman" panose="02020603050405020304" pitchFamily="18" charset="0"/>
              </a:rPr>
              <a:t>in the </a:t>
            </a:r>
            <a:r>
              <a:rPr lang="en-US" b="1" u="sng" dirty="0">
                <a:latin typeface="Times New Roman" panose="02020603050405020304" pitchFamily="18" charset="0"/>
                <a:ea typeface="Times New Roman" panose="02020603050405020304" pitchFamily="18" charset="0"/>
              </a:rPr>
              <a:t>annulus</a:t>
            </a:r>
            <a:r>
              <a:rPr lang="en-US" dirty="0">
                <a:latin typeface="Times New Roman" panose="02020603050405020304" pitchFamily="18" charset="0"/>
                <a:ea typeface="Times New Roman" panose="02020603050405020304" pitchFamily="18" charset="0"/>
              </a:rPr>
              <a:t>: </a:t>
            </a:r>
          </a:p>
          <a:p>
            <a:r>
              <a:rPr lang="en-US" dirty="0">
                <a:solidFill>
                  <a:srgbClr val="0000CC"/>
                </a:solidFill>
                <a:latin typeface="Times New Roman" panose="02020603050405020304" pitchFamily="18" charset="0"/>
                <a:ea typeface="Times New Roman" panose="02020603050405020304" pitchFamily="18" charset="0"/>
              </a:rPr>
              <a:t>0.79%</a:t>
            </a:r>
            <a:r>
              <a:rPr lang="en-US" dirty="0">
                <a:latin typeface="Times New Roman" panose="02020603050405020304" pitchFamily="18" charset="0"/>
                <a:ea typeface="Times New Roman" panose="02020603050405020304" pitchFamily="18" charset="0"/>
              </a:rPr>
              <a:t> for </a:t>
            </a:r>
            <a:r>
              <a:rPr lang="en-US" dirty="0">
                <a:solidFill>
                  <a:srgbClr val="0000CC"/>
                </a:solidFill>
                <a:latin typeface="Times New Roman" panose="02020603050405020304" pitchFamily="18" charset="0"/>
                <a:ea typeface="Times New Roman" panose="02020603050405020304" pitchFamily="18" charset="0"/>
              </a:rPr>
              <a:t>Similar</a:t>
            </a:r>
            <a:r>
              <a:rPr lang="en-US" dirty="0">
                <a:latin typeface="Times New Roman" panose="02020603050405020304" pitchFamily="18" charset="0"/>
                <a:ea typeface="Times New Roman" panose="02020603050405020304" pitchFamily="18" charset="0"/>
              </a:rPr>
              <a:t> gas holdup conditions </a:t>
            </a:r>
            <a:r>
              <a:rPr lang="en-US" dirty="0">
                <a:solidFill>
                  <a:srgbClr val="C00000"/>
                </a:solidFill>
                <a:latin typeface="Times New Roman" panose="02020603050405020304" pitchFamily="18" charset="0"/>
                <a:ea typeface="Times New Roman" panose="02020603050405020304" pitchFamily="18" charset="0"/>
              </a:rPr>
              <a:t>4.29%</a:t>
            </a:r>
            <a:r>
              <a:rPr lang="en-US" dirty="0">
                <a:latin typeface="Times New Roman" panose="02020603050405020304" pitchFamily="18" charset="0"/>
                <a:ea typeface="Times New Roman" panose="02020603050405020304" pitchFamily="18" charset="0"/>
              </a:rPr>
              <a:t> for </a:t>
            </a:r>
            <a:r>
              <a:rPr lang="en-US" dirty="0">
                <a:solidFill>
                  <a:srgbClr val="C00000"/>
                </a:solidFill>
                <a:latin typeface="Times New Roman" panose="02020603050405020304" pitchFamily="18" charset="0"/>
                <a:ea typeface="Times New Roman" panose="02020603050405020304" pitchFamily="18" charset="0"/>
              </a:rPr>
              <a:t>Dissimilar</a:t>
            </a:r>
            <a:r>
              <a:rPr lang="en-US" dirty="0">
                <a:latin typeface="Times New Roman" panose="02020603050405020304" pitchFamily="18" charset="0"/>
                <a:ea typeface="Times New Roman" panose="02020603050405020304" pitchFamily="18" charset="0"/>
              </a:rPr>
              <a:t> conditions</a:t>
            </a:r>
            <a:endParaRPr lang="en-US" dirty="0"/>
          </a:p>
        </p:txBody>
      </p:sp>
    </p:spTree>
    <p:extLst>
      <p:ext uri="{BB962C8B-B14F-4D97-AF65-F5344CB8AC3E}">
        <p14:creationId xmlns:p14="http://schemas.microsoft.com/office/powerpoint/2010/main" val="2147193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5A5EACE-5817-4E7B-8CF7-F49DE18B9B66}" type="slidenum">
              <a:rPr lang="en-US" smtClean="0"/>
              <a:pPr>
                <a:defRPr/>
              </a:pPr>
              <a:t>23</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95" y="1356610"/>
            <a:ext cx="2918298" cy="4572000"/>
          </a:xfrm>
          <a:prstGeom prst="rect">
            <a:avLst/>
          </a:prstGeom>
          <a:noFill/>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58128" y="1356610"/>
            <a:ext cx="2860812" cy="4572000"/>
          </a:xfrm>
          <a:prstGeom prst="rect">
            <a:avLst/>
          </a:prstGeom>
          <a:noFill/>
        </p:spPr>
      </p:pic>
      <p:sp>
        <p:nvSpPr>
          <p:cNvPr id="8" name="Title 1"/>
          <p:cNvSpPr txBox="1">
            <a:spLocks/>
          </p:cNvSpPr>
          <p:nvPr/>
        </p:nvSpPr>
        <p:spPr>
          <a:xfrm>
            <a:off x="0" y="746234"/>
            <a:ext cx="8686800" cy="853968"/>
          </a:xfrm>
          <a:prstGeom prst="rect">
            <a:avLst/>
          </a:prstGeom>
        </p:spPr>
        <p:txBody>
          <a:bodyPr/>
          <a:lstStyle>
            <a:lvl1pPr algn="ctr" defTabSz="342900" rtl="0" eaLnBrk="0" fontAlgn="base" hangingPunct="0">
              <a:spcBef>
                <a:spcPct val="0"/>
              </a:spcBef>
              <a:spcAft>
                <a:spcPct val="0"/>
              </a:spcAft>
              <a:defRPr sz="3300" kern="1200">
                <a:solidFill>
                  <a:schemeClr val="tx1"/>
                </a:solidFill>
                <a:latin typeface="+mj-lt"/>
                <a:ea typeface="MS PGothic" pitchFamily="34" charset="-128"/>
                <a:cs typeface="ＭＳ Ｐゴシック" charset="0"/>
              </a:defRPr>
            </a:lvl1pPr>
            <a:lvl2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2pPr>
            <a:lvl3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3pPr>
            <a:lvl4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4pPr>
            <a:lvl5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5pPr>
            <a:lvl6pPr marL="342900" algn="ctr" defTabSz="342900" rtl="0" fontAlgn="base">
              <a:spcBef>
                <a:spcPct val="0"/>
              </a:spcBef>
              <a:spcAft>
                <a:spcPct val="0"/>
              </a:spcAft>
              <a:defRPr sz="3300">
                <a:solidFill>
                  <a:schemeClr val="tx1"/>
                </a:solidFill>
                <a:latin typeface="Calibri" pitchFamily="34" charset="0"/>
              </a:defRPr>
            </a:lvl6pPr>
            <a:lvl7pPr marL="685800" algn="ctr" defTabSz="342900" rtl="0" fontAlgn="base">
              <a:spcBef>
                <a:spcPct val="0"/>
              </a:spcBef>
              <a:spcAft>
                <a:spcPct val="0"/>
              </a:spcAft>
              <a:defRPr sz="3300">
                <a:solidFill>
                  <a:schemeClr val="tx1"/>
                </a:solidFill>
                <a:latin typeface="Calibri" pitchFamily="34" charset="0"/>
              </a:defRPr>
            </a:lvl7pPr>
            <a:lvl8pPr marL="1028700" algn="ctr" defTabSz="342900" rtl="0" fontAlgn="base">
              <a:spcBef>
                <a:spcPct val="0"/>
              </a:spcBef>
              <a:spcAft>
                <a:spcPct val="0"/>
              </a:spcAft>
              <a:defRPr sz="3300">
                <a:solidFill>
                  <a:schemeClr val="tx1"/>
                </a:solidFill>
                <a:latin typeface="Calibri" pitchFamily="34" charset="0"/>
              </a:defRPr>
            </a:lvl8pPr>
            <a:lvl9pPr marL="1371600" algn="ctr" defTabSz="342900" rtl="0" fontAlgn="base">
              <a:spcBef>
                <a:spcPct val="0"/>
              </a:spcBef>
              <a:spcAft>
                <a:spcPct val="0"/>
              </a:spcAft>
              <a:defRPr sz="3300">
                <a:solidFill>
                  <a:schemeClr val="tx1"/>
                </a:solidFill>
                <a:latin typeface="Calibri" pitchFamily="34" charset="0"/>
              </a:defRPr>
            </a:lvl9pPr>
          </a:lstStyle>
          <a:p>
            <a:pPr algn="l"/>
            <a:r>
              <a:rPr lang="en-US" sz="2400" b="1" dirty="0">
                <a:solidFill>
                  <a:srgbClr val="C00000"/>
                </a:solidFill>
              </a:rPr>
              <a:t>Spout diameter </a:t>
            </a:r>
          </a:p>
        </p:txBody>
      </p:sp>
      <p:sp>
        <p:nvSpPr>
          <p:cNvPr id="10" name="Rectangle 9"/>
          <p:cNvSpPr/>
          <p:nvPr/>
        </p:nvSpPr>
        <p:spPr>
          <a:xfrm>
            <a:off x="6233788" y="1628507"/>
            <a:ext cx="2681612" cy="2031325"/>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The average deviation for the profile of the similar gas holdup case from that of the reference case as found to be 4.32% and for the similar gas holdup case were 19.64%</a:t>
            </a:r>
            <a:endParaRPr lang="en-US" dirty="0"/>
          </a:p>
        </p:txBody>
      </p:sp>
      <p:sp>
        <p:nvSpPr>
          <p:cNvPr id="2" name="Rectangle 1"/>
          <p:cNvSpPr/>
          <p:nvPr/>
        </p:nvSpPr>
        <p:spPr>
          <a:xfrm>
            <a:off x="8112" y="5987211"/>
            <a:ext cx="8670266" cy="923330"/>
          </a:xfrm>
          <a:prstGeom prst="rect">
            <a:avLst/>
          </a:prstGeom>
        </p:spPr>
        <p:txBody>
          <a:bodyPr wrap="square">
            <a:spAutoFit/>
          </a:bodyPr>
          <a:lstStyle/>
          <a:p>
            <a:r>
              <a:rPr lang="en-US" dirty="0">
                <a:solidFill>
                  <a:srgbClr val="231F20"/>
                </a:solidFill>
                <a:latin typeface="AdvTT6120e2aa"/>
              </a:rPr>
              <a:t>Considering the fact that the profiles were derived from two independent</a:t>
            </a:r>
          </a:p>
          <a:p>
            <a:r>
              <a:rPr lang="en-US" dirty="0">
                <a:solidFill>
                  <a:srgbClr val="231F20"/>
                </a:solidFill>
                <a:latin typeface="AdvTT6120e2aa"/>
              </a:rPr>
              <a:t>experimental techniques, this comparison serves as a validation of results for both the techniques.</a:t>
            </a:r>
            <a:endParaRPr lang="en-US" dirty="0"/>
          </a:p>
        </p:txBody>
      </p:sp>
    </p:spTree>
    <p:extLst>
      <p:ext uri="{BB962C8B-B14F-4D97-AF65-F5344CB8AC3E}">
        <p14:creationId xmlns:p14="http://schemas.microsoft.com/office/powerpoint/2010/main" val="2708516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5A5EACE-5817-4E7B-8CF7-F49DE18B9B66}" type="slidenum">
              <a:rPr lang="en-US" smtClean="0"/>
              <a:pPr>
                <a:defRPr/>
              </a:pPr>
              <a:t>24</a:t>
            </a:fld>
            <a:endParaRPr lang="en-US"/>
          </a:p>
        </p:txBody>
      </p:sp>
      <p:sp>
        <p:nvSpPr>
          <p:cNvPr id="7" name="Title 1"/>
          <p:cNvSpPr txBox="1">
            <a:spLocks/>
          </p:cNvSpPr>
          <p:nvPr/>
        </p:nvSpPr>
        <p:spPr>
          <a:xfrm>
            <a:off x="0" y="746234"/>
            <a:ext cx="8686800" cy="853968"/>
          </a:xfrm>
          <a:prstGeom prst="rect">
            <a:avLst/>
          </a:prstGeom>
        </p:spPr>
        <p:txBody>
          <a:bodyPr/>
          <a:lstStyle>
            <a:lvl1pPr algn="ctr" defTabSz="342900" rtl="0" eaLnBrk="0" fontAlgn="base" hangingPunct="0">
              <a:spcBef>
                <a:spcPct val="0"/>
              </a:spcBef>
              <a:spcAft>
                <a:spcPct val="0"/>
              </a:spcAft>
              <a:defRPr sz="3300" kern="1200">
                <a:solidFill>
                  <a:schemeClr val="tx1"/>
                </a:solidFill>
                <a:latin typeface="+mj-lt"/>
                <a:ea typeface="MS PGothic" pitchFamily="34" charset="-128"/>
                <a:cs typeface="ＭＳ Ｐゴシック" charset="0"/>
              </a:defRPr>
            </a:lvl1pPr>
            <a:lvl2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2pPr>
            <a:lvl3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3pPr>
            <a:lvl4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4pPr>
            <a:lvl5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5pPr>
            <a:lvl6pPr marL="342900" algn="ctr" defTabSz="342900" rtl="0" fontAlgn="base">
              <a:spcBef>
                <a:spcPct val="0"/>
              </a:spcBef>
              <a:spcAft>
                <a:spcPct val="0"/>
              </a:spcAft>
              <a:defRPr sz="3300">
                <a:solidFill>
                  <a:schemeClr val="tx1"/>
                </a:solidFill>
                <a:latin typeface="Calibri" pitchFamily="34" charset="0"/>
              </a:defRPr>
            </a:lvl6pPr>
            <a:lvl7pPr marL="685800" algn="ctr" defTabSz="342900" rtl="0" fontAlgn="base">
              <a:spcBef>
                <a:spcPct val="0"/>
              </a:spcBef>
              <a:spcAft>
                <a:spcPct val="0"/>
              </a:spcAft>
              <a:defRPr sz="3300">
                <a:solidFill>
                  <a:schemeClr val="tx1"/>
                </a:solidFill>
                <a:latin typeface="Calibri" pitchFamily="34" charset="0"/>
              </a:defRPr>
            </a:lvl7pPr>
            <a:lvl8pPr marL="1028700" algn="ctr" defTabSz="342900" rtl="0" fontAlgn="base">
              <a:spcBef>
                <a:spcPct val="0"/>
              </a:spcBef>
              <a:spcAft>
                <a:spcPct val="0"/>
              </a:spcAft>
              <a:defRPr sz="3300">
                <a:solidFill>
                  <a:schemeClr val="tx1"/>
                </a:solidFill>
                <a:latin typeface="Calibri" pitchFamily="34" charset="0"/>
              </a:defRPr>
            </a:lvl8pPr>
            <a:lvl9pPr marL="1371600" algn="ctr" defTabSz="342900" rtl="0" fontAlgn="base">
              <a:spcBef>
                <a:spcPct val="0"/>
              </a:spcBef>
              <a:spcAft>
                <a:spcPct val="0"/>
              </a:spcAft>
              <a:defRPr sz="3300">
                <a:solidFill>
                  <a:schemeClr val="tx1"/>
                </a:solidFill>
                <a:latin typeface="Calibri" pitchFamily="34" charset="0"/>
              </a:defRPr>
            </a:lvl9pPr>
          </a:lstStyle>
          <a:p>
            <a:pPr algn="l"/>
            <a:r>
              <a:rPr lang="en-US" sz="2400" b="1" dirty="0">
                <a:solidFill>
                  <a:srgbClr val="C00000"/>
                </a:solidFill>
              </a:rPr>
              <a:t>Our New scale-up methodology implementation </a:t>
            </a:r>
          </a:p>
        </p:txBody>
      </p:sp>
      <p:sp>
        <p:nvSpPr>
          <p:cNvPr id="3" name="Rectangle 2"/>
          <p:cNvSpPr/>
          <p:nvPr/>
        </p:nvSpPr>
        <p:spPr>
          <a:xfrm>
            <a:off x="24740" y="1297291"/>
            <a:ext cx="8738260" cy="5488682"/>
          </a:xfrm>
          <a:prstGeom prst="rect">
            <a:avLst/>
          </a:prstGeom>
        </p:spPr>
        <p:txBody>
          <a:bodyPr wrap="square">
            <a:spAutoFit/>
          </a:bodyPr>
          <a:lstStyle/>
          <a:p>
            <a:pPr marL="342900" marR="0" lvl="0" indent="-342900" algn="just">
              <a:lnSpc>
                <a:spcPct val="150000"/>
              </a:lnSpc>
              <a:spcBef>
                <a:spcPts val="0"/>
              </a:spcBef>
              <a:spcAft>
                <a:spcPts val="800"/>
              </a:spcAft>
              <a:buFont typeface="+mj-lt"/>
              <a:buAutoNum type="arabicPeriod"/>
            </a:pPr>
            <a:r>
              <a:rPr lang="en-US" dirty="0">
                <a:latin typeface="Times New Roman" panose="02020603050405020304" pitchFamily="18" charset="0"/>
                <a:ea typeface="Times New Roman" panose="02020603050405020304" pitchFamily="18" charset="0"/>
              </a:rPr>
              <a:t>Performing measurements of the gas holdup radial profile at selected heights in the lab or pilot plant spouted beds that is needed to be scaled up or down.</a:t>
            </a:r>
          </a:p>
          <a:p>
            <a:pPr marL="342900" marR="0" lvl="0" indent="-342900" algn="just">
              <a:lnSpc>
                <a:spcPct val="150000"/>
              </a:lnSpc>
              <a:spcBef>
                <a:spcPts val="0"/>
              </a:spcBef>
              <a:spcAft>
                <a:spcPts val="800"/>
              </a:spcAft>
              <a:buFont typeface="+mj-lt"/>
              <a:buAutoNum type="arabicPeriod"/>
            </a:pPr>
            <a:r>
              <a:rPr lang="en-US" dirty="0">
                <a:latin typeface="Times New Roman" panose="02020603050405020304" pitchFamily="18" charset="0"/>
                <a:ea typeface="Times New Roman" panose="02020603050405020304" pitchFamily="18" charset="0"/>
              </a:rPr>
              <a:t>Applying validated computational fluid dynamics (CFD) simulation to seek out the similar or closer gas holdup radial profile in larger or smaller sizes spouted beds and/or different operating conditions.</a:t>
            </a:r>
          </a:p>
          <a:p>
            <a:pPr marL="342900" marR="0" lvl="0" indent="-342900" algn="just">
              <a:lnSpc>
                <a:spcPct val="150000"/>
              </a:lnSpc>
              <a:spcBef>
                <a:spcPts val="0"/>
              </a:spcBef>
              <a:spcAft>
                <a:spcPts val="800"/>
              </a:spcAft>
              <a:buFont typeface="+mj-lt"/>
              <a:buAutoNum type="arabicPeriod"/>
            </a:pPr>
            <a:r>
              <a:rPr lang="en-US" dirty="0">
                <a:latin typeface="Times New Roman" panose="02020603050405020304" pitchFamily="18" charset="0"/>
                <a:ea typeface="Times New Roman" panose="02020603050405020304" pitchFamily="18" charset="0"/>
              </a:rPr>
              <a:t>Designing, constructing and operating the newly identified size and conditions of the gas-solid spouted bed.</a:t>
            </a:r>
          </a:p>
          <a:p>
            <a:pPr marL="342900" marR="0" lvl="0" indent="-342900" algn="just">
              <a:lnSpc>
                <a:spcPct val="150000"/>
              </a:lnSpc>
              <a:spcBef>
                <a:spcPts val="0"/>
              </a:spcBef>
              <a:spcAft>
                <a:spcPts val="800"/>
              </a:spcAft>
              <a:buFont typeface="+mj-lt"/>
              <a:buAutoNum type="arabicPeriod"/>
            </a:pPr>
            <a:r>
              <a:rPr lang="en-US" dirty="0">
                <a:latin typeface="Times New Roman" panose="02020603050405020304" pitchFamily="18" charset="0"/>
                <a:ea typeface="Times New Roman" panose="02020603050405020304" pitchFamily="18" charset="0"/>
              </a:rPr>
              <a:t>Evaluating the radial profile of the gas holdup of the constructed and operated spouted bed of step 3. </a:t>
            </a:r>
          </a:p>
          <a:p>
            <a:pPr marL="342900" marR="0" lvl="0" indent="-342900" algn="just">
              <a:lnSpc>
                <a:spcPct val="150000"/>
              </a:lnSpc>
              <a:spcBef>
                <a:spcPts val="0"/>
              </a:spcBef>
              <a:spcAft>
                <a:spcPts val="800"/>
              </a:spcAft>
              <a:buFont typeface="+mj-lt"/>
              <a:buAutoNum type="arabicPeriod"/>
            </a:pPr>
            <a:r>
              <a:rPr lang="en-US" dirty="0">
                <a:latin typeface="Times New Roman" panose="02020603050405020304" pitchFamily="18" charset="0"/>
                <a:ea typeface="Times New Roman" panose="02020603050405020304" pitchFamily="18" charset="0"/>
              </a:rPr>
              <a:t>If needed, refining and tuning the operating conditions that are possible to adjust during the operation of the constructed and operated spouted bed in step 3 to ensure as close as possible to the radial profile of gas holdup to that of the bed under investigation of step 1</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48338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0"/>
            <a:ext cx="8229600" cy="1066800"/>
          </a:xfrm>
        </p:spPr>
        <p:txBody>
          <a:bodyPr/>
          <a:lstStyle/>
          <a:p>
            <a:r>
              <a:rPr lang="en-US" b="1" i="1" dirty="0">
                <a:solidFill>
                  <a:srgbClr val="C00000"/>
                </a:solidFill>
                <a:latin typeface="Times New Roman" pitchFamily="18" charset="0"/>
                <a:cs typeface="Times New Roman" pitchFamily="18" charset="0"/>
              </a:rPr>
              <a:t>Conclusions </a:t>
            </a:r>
            <a:br>
              <a:rPr lang="en-US" b="1" i="1" dirty="0">
                <a:solidFill>
                  <a:srgbClr val="C00000"/>
                </a:solidFill>
                <a:latin typeface="Times New Roman" pitchFamily="18" charset="0"/>
                <a:cs typeface="Times New Roman" pitchFamily="18" charset="0"/>
              </a:rPr>
            </a:br>
            <a:r>
              <a:rPr lang="en-US" b="1" i="1" dirty="0">
                <a:solidFill>
                  <a:srgbClr val="C00000"/>
                </a:solidFill>
                <a:latin typeface="Times New Roman" pitchFamily="18" charset="0"/>
                <a:cs typeface="Times New Roman" pitchFamily="18" charset="0"/>
              </a:rPr>
              <a:t>&amp;</a:t>
            </a:r>
            <a:br>
              <a:rPr lang="en-US" b="1" i="1" dirty="0">
                <a:solidFill>
                  <a:srgbClr val="C00000"/>
                </a:solidFill>
                <a:latin typeface="Times New Roman" pitchFamily="18" charset="0"/>
                <a:cs typeface="Times New Roman" pitchFamily="18" charset="0"/>
              </a:rPr>
            </a:br>
            <a:r>
              <a:rPr lang="en-US" b="1" i="1" dirty="0">
                <a:solidFill>
                  <a:srgbClr val="C00000"/>
                </a:solidFill>
                <a:latin typeface="Times New Roman" pitchFamily="18" charset="0"/>
                <a:cs typeface="Times New Roman" pitchFamily="18" charset="0"/>
              </a:rPr>
              <a:t> Recommendations</a:t>
            </a:r>
            <a:br>
              <a:rPr lang="en-US" dirty="0"/>
            </a:br>
            <a:endParaRPr lang="en-US" dirty="0"/>
          </a:p>
        </p:txBody>
      </p:sp>
      <p:sp>
        <p:nvSpPr>
          <p:cNvPr id="3" name="Slide Number Placeholder 2">
            <a:extLst>
              <a:ext uri="{FF2B5EF4-FFF2-40B4-BE49-F238E27FC236}">
                <a16:creationId xmlns:a16="http://schemas.microsoft.com/office/drawing/2014/main" id="{FB83A4BE-6624-CAC6-7065-2179F13B259E}"/>
              </a:ext>
            </a:extLst>
          </p:cNvPr>
          <p:cNvSpPr>
            <a:spLocks noGrp="1"/>
          </p:cNvSpPr>
          <p:nvPr>
            <p:ph type="sldNum" sz="quarter" idx="12"/>
          </p:nvPr>
        </p:nvSpPr>
        <p:spPr/>
        <p:txBody>
          <a:bodyPr/>
          <a:lstStyle/>
          <a:p>
            <a:pPr>
              <a:defRPr/>
            </a:pPr>
            <a:fld id="{DDBA6EA6-A3AC-4688-9869-FA0A13155644}" type="slidenum">
              <a:rPr lang="en-US" smtClean="0"/>
              <a:pPr>
                <a:defRPr/>
              </a:pPr>
              <a:t>25</a:t>
            </a:fld>
            <a:endParaRPr lang="en-US"/>
          </a:p>
        </p:txBody>
      </p:sp>
    </p:spTree>
    <p:extLst>
      <p:ext uri="{BB962C8B-B14F-4D97-AF65-F5344CB8AC3E}">
        <p14:creationId xmlns:p14="http://schemas.microsoft.com/office/powerpoint/2010/main" val="4277519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1371600"/>
            <a:ext cx="8915400" cy="4862870"/>
          </a:xfrm>
          <a:prstGeom prst="rect">
            <a:avLst/>
          </a:prstGeom>
        </p:spPr>
        <p:txBody>
          <a:bodyPr wrap="square">
            <a:spAutoFit/>
          </a:bodyPr>
          <a:lstStyle/>
          <a:p>
            <a:pPr marL="342900" marR="0" lvl="0" indent="-342900" algn="just">
              <a:spcBef>
                <a:spcPts val="0"/>
              </a:spcBef>
              <a:spcAft>
                <a:spcPts val="800"/>
              </a:spcAft>
              <a:buFont typeface="+mj-lt"/>
              <a:buAutoNum type="arabicPeriod"/>
            </a:pPr>
            <a:r>
              <a:rPr lang="en-US" dirty="0">
                <a:latin typeface="Times New Roman" panose="02020603050405020304" pitchFamily="18" charset="0"/>
                <a:ea typeface="Calibri" panose="020F0502020204030204" pitchFamily="34" charset="0"/>
                <a:cs typeface="Times New Roman" panose="02020603050405020304" pitchFamily="18" charset="0"/>
              </a:rPr>
              <a:t>The hydrodynamics of gas-solid spouted beds largely depend on the particle properties. Also, the results have shown that the assumption that stable spouting mode would result in uniform coating layers for the particles in the TRISO fuel coating process is not adequate. </a:t>
            </a:r>
          </a:p>
          <a:p>
            <a:pPr marL="342900" marR="0" lvl="0" indent="-342900" algn="just">
              <a:spcBef>
                <a:spcPts val="0"/>
              </a:spcBef>
              <a:spcAft>
                <a:spcPts val="800"/>
              </a:spcAft>
              <a:buFont typeface="+mj-lt"/>
              <a:buAutoNum type="arabicPeriod"/>
            </a:pPr>
            <a:r>
              <a:rPr lang="en-US" dirty="0">
                <a:latin typeface="Times New Roman" panose="02020603050405020304" pitchFamily="18" charset="0"/>
                <a:ea typeface="Calibri" panose="020F0502020204030204" pitchFamily="34" charset="0"/>
                <a:cs typeface="Times New Roman" panose="02020603050405020304" pitchFamily="18" charset="0"/>
              </a:rPr>
              <a:t>Also, the results showed that even though the particles were operated at the stable spouting state and same U/U</a:t>
            </a:r>
            <a:r>
              <a:rPr lang="en-US" baseline="-25000" dirty="0">
                <a:latin typeface="Times New Roman" panose="02020603050405020304" pitchFamily="18" charset="0"/>
                <a:ea typeface="Calibri" panose="020F0502020204030204" pitchFamily="34" charset="0"/>
                <a:cs typeface="Times New Roman" panose="02020603050405020304" pitchFamily="18" charset="0"/>
              </a:rPr>
              <a:t>ms</a:t>
            </a:r>
            <a:r>
              <a:rPr lang="en-US" dirty="0">
                <a:latin typeface="Times New Roman" panose="02020603050405020304" pitchFamily="18" charset="0"/>
                <a:ea typeface="Calibri" panose="020F0502020204030204" pitchFamily="34" charset="0"/>
                <a:cs typeface="Times New Roman" panose="02020603050405020304" pitchFamily="18" charset="0"/>
              </a:rPr>
              <a:t> and H</a:t>
            </a:r>
            <a:r>
              <a:rPr lang="en-US" baseline="-25000" dirty="0">
                <a:latin typeface="Times New Roman" panose="02020603050405020304" pitchFamily="18" charset="0"/>
                <a:ea typeface="Calibri" panose="020F0502020204030204" pitchFamily="34" charset="0"/>
                <a:cs typeface="Times New Roman" panose="02020603050405020304" pitchFamily="18" charset="0"/>
              </a:rPr>
              <a:t>o</a:t>
            </a:r>
            <a:r>
              <a:rPr lang="en-US" dirty="0">
                <a:latin typeface="Times New Roman" panose="02020603050405020304" pitchFamily="18" charset="0"/>
                <a:ea typeface="Calibri" panose="020F0502020204030204" pitchFamily="34" charset="0"/>
                <a:cs typeface="Times New Roman" panose="02020603050405020304" pitchFamily="18" charset="0"/>
              </a:rPr>
              <a:t>, differences were obtained in the solids holdup distributions in the spout and the fountain regions.</a:t>
            </a:r>
          </a:p>
          <a:p>
            <a:pPr marL="342900" marR="0" lvl="0" indent="-342900" algn="just">
              <a:spcBef>
                <a:spcPts val="0"/>
              </a:spcBef>
              <a:spcAft>
                <a:spcPts val="800"/>
              </a:spcAft>
              <a:buFont typeface="+mj-lt"/>
              <a:buAutoNum type="arabicPeriod"/>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mj-lt"/>
              <a:buAutoNum type="arabicPeriod"/>
            </a:pPr>
            <a:r>
              <a:rPr lang="en-US" dirty="0">
                <a:latin typeface="Times New Roman" panose="02020603050405020304" pitchFamily="18" charset="0"/>
                <a:ea typeface="Calibri" panose="020F0502020204030204" pitchFamily="34" charset="0"/>
                <a:cs typeface="Arial" panose="020B0604020202020204" pitchFamily="34" charset="0"/>
              </a:rPr>
              <a:t>The common assumption that the gas holdup in the annulus is equal to the loos-packed bed value, particularly with increasing the applied gas flow rate.</a:t>
            </a:r>
          </a:p>
          <a:p>
            <a:pPr marL="342900" marR="0" lvl="0" indent="-342900" algn="just">
              <a:spcBef>
                <a:spcPts val="0"/>
              </a:spcBef>
              <a:spcAft>
                <a:spcPts val="800"/>
              </a:spcAft>
              <a:buFont typeface="+mj-lt"/>
              <a:buAutoNum type="arabicPeriod"/>
            </a:pPr>
            <a:endParaRPr lang="en-US" dirty="0">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just">
              <a:spcBef>
                <a:spcPts val="0"/>
              </a:spcBef>
              <a:spcAft>
                <a:spcPts val="800"/>
              </a:spcAft>
              <a:buFont typeface="+mj-lt"/>
              <a:buAutoNum type="arabicPeriod"/>
            </a:pPr>
            <a:r>
              <a:rPr lang="en-US" dirty="0">
                <a:latin typeface="Times New Roman" panose="02020603050405020304" pitchFamily="18" charset="0"/>
                <a:ea typeface="Calibri" panose="020F0502020204030204" pitchFamily="34" charset="0"/>
                <a:cs typeface="Arial" panose="020B0604020202020204" pitchFamily="34" charset="0"/>
              </a:rPr>
              <a:t>The principle conclusion is that that segregation always takes place in the spout due to the unlike behavior between the different solids phases in terms of mean solids velocities, fluctuating velocities, turbulent stresses and kinetic energy which are determined by particle-particle interaction and other forces exerted on the different solids phases.</a:t>
            </a:r>
          </a:p>
          <a:p>
            <a:pPr marL="342900" marR="0" lvl="0" indent="-342900" algn="just">
              <a:spcBef>
                <a:spcPts val="0"/>
              </a:spcBef>
              <a:spcAft>
                <a:spcPts val="800"/>
              </a:spcAft>
              <a:buFont typeface="+mj-lt"/>
              <a:buAutoNum type="arabicPeriod"/>
            </a:pP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7" name="Title 1"/>
          <p:cNvSpPr txBox="1">
            <a:spLocks/>
          </p:cNvSpPr>
          <p:nvPr/>
        </p:nvSpPr>
        <p:spPr>
          <a:xfrm>
            <a:off x="0" y="746234"/>
            <a:ext cx="8686800" cy="853968"/>
          </a:xfrm>
          <a:prstGeom prst="rect">
            <a:avLst/>
          </a:prstGeom>
        </p:spPr>
        <p:txBody>
          <a:bodyPr/>
          <a:lstStyle>
            <a:lvl1pPr algn="ctr" defTabSz="342900" rtl="0" eaLnBrk="0" fontAlgn="base" hangingPunct="0">
              <a:spcBef>
                <a:spcPct val="0"/>
              </a:spcBef>
              <a:spcAft>
                <a:spcPct val="0"/>
              </a:spcAft>
              <a:defRPr sz="3300" kern="1200">
                <a:solidFill>
                  <a:schemeClr val="tx1"/>
                </a:solidFill>
                <a:latin typeface="+mj-lt"/>
                <a:ea typeface="MS PGothic" pitchFamily="34" charset="-128"/>
                <a:cs typeface="ＭＳ Ｐゴシック" charset="0"/>
              </a:defRPr>
            </a:lvl1pPr>
            <a:lvl2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2pPr>
            <a:lvl3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3pPr>
            <a:lvl4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4pPr>
            <a:lvl5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5pPr>
            <a:lvl6pPr marL="342900" algn="ctr" defTabSz="342900" rtl="0" fontAlgn="base">
              <a:spcBef>
                <a:spcPct val="0"/>
              </a:spcBef>
              <a:spcAft>
                <a:spcPct val="0"/>
              </a:spcAft>
              <a:defRPr sz="3300">
                <a:solidFill>
                  <a:schemeClr val="tx1"/>
                </a:solidFill>
                <a:latin typeface="Calibri" pitchFamily="34" charset="0"/>
              </a:defRPr>
            </a:lvl6pPr>
            <a:lvl7pPr marL="685800" algn="ctr" defTabSz="342900" rtl="0" fontAlgn="base">
              <a:spcBef>
                <a:spcPct val="0"/>
              </a:spcBef>
              <a:spcAft>
                <a:spcPct val="0"/>
              </a:spcAft>
              <a:defRPr sz="3300">
                <a:solidFill>
                  <a:schemeClr val="tx1"/>
                </a:solidFill>
                <a:latin typeface="Calibri" pitchFamily="34" charset="0"/>
              </a:defRPr>
            </a:lvl7pPr>
            <a:lvl8pPr marL="1028700" algn="ctr" defTabSz="342900" rtl="0" fontAlgn="base">
              <a:spcBef>
                <a:spcPct val="0"/>
              </a:spcBef>
              <a:spcAft>
                <a:spcPct val="0"/>
              </a:spcAft>
              <a:defRPr sz="3300">
                <a:solidFill>
                  <a:schemeClr val="tx1"/>
                </a:solidFill>
                <a:latin typeface="Calibri" pitchFamily="34" charset="0"/>
              </a:defRPr>
            </a:lvl8pPr>
            <a:lvl9pPr marL="1371600" algn="ctr" defTabSz="342900" rtl="0" fontAlgn="base">
              <a:spcBef>
                <a:spcPct val="0"/>
              </a:spcBef>
              <a:spcAft>
                <a:spcPct val="0"/>
              </a:spcAft>
              <a:defRPr sz="3300">
                <a:solidFill>
                  <a:schemeClr val="tx1"/>
                </a:solidFill>
                <a:latin typeface="Calibri" pitchFamily="34" charset="0"/>
              </a:defRPr>
            </a:lvl9pPr>
          </a:lstStyle>
          <a:p>
            <a:pPr algn="l"/>
            <a:r>
              <a:rPr lang="en-US" sz="2400" b="1" dirty="0">
                <a:solidFill>
                  <a:srgbClr val="C00000"/>
                </a:solidFill>
              </a:rPr>
              <a:t>Conclusion remarks</a:t>
            </a:r>
          </a:p>
        </p:txBody>
      </p:sp>
      <p:sp>
        <p:nvSpPr>
          <p:cNvPr id="2" name="Slide Number Placeholder 1">
            <a:extLst>
              <a:ext uri="{FF2B5EF4-FFF2-40B4-BE49-F238E27FC236}">
                <a16:creationId xmlns:a16="http://schemas.microsoft.com/office/drawing/2014/main" id="{6B68CE62-C9F7-2C1A-C3C6-114402E0A66A}"/>
              </a:ext>
            </a:extLst>
          </p:cNvPr>
          <p:cNvSpPr>
            <a:spLocks noGrp="1"/>
          </p:cNvSpPr>
          <p:nvPr>
            <p:ph type="sldNum" sz="quarter" idx="12"/>
          </p:nvPr>
        </p:nvSpPr>
        <p:spPr/>
        <p:txBody>
          <a:bodyPr/>
          <a:lstStyle/>
          <a:p>
            <a:pPr>
              <a:defRPr/>
            </a:pPr>
            <a:fld id="{B5A5EACE-5817-4E7B-8CF7-F49DE18B9B66}" type="slidenum">
              <a:rPr lang="en-US" smtClean="0"/>
              <a:pPr>
                <a:defRPr/>
              </a:pPr>
              <a:t>26</a:t>
            </a:fld>
            <a:endParaRPr lang="en-US"/>
          </a:p>
        </p:txBody>
      </p:sp>
    </p:spTree>
    <p:extLst>
      <p:ext uri="{BB962C8B-B14F-4D97-AF65-F5344CB8AC3E}">
        <p14:creationId xmlns:p14="http://schemas.microsoft.com/office/powerpoint/2010/main" val="2520928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BBE396-8912-0ED7-A355-22F9CEA91C03}"/>
              </a:ext>
            </a:extLst>
          </p:cNvPr>
          <p:cNvSpPr>
            <a:spLocks noGrp="1"/>
          </p:cNvSpPr>
          <p:nvPr>
            <p:ph idx="1"/>
          </p:nvPr>
        </p:nvSpPr>
        <p:spPr/>
        <p:txBody>
          <a:bodyPr/>
          <a:lstStyle/>
          <a:p>
            <a:pPr marL="0" indent="0" algn="ctr">
              <a:buNone/>
            </a:pPr>
            <a:endParaRPr lang="en-US" sz="4800" dirty="0"/>
          </a:p>
          <a:p>
            <a:pPr marL="0" indent="0" algn="ctr">
              <a:buNone/>
            </a:pPr>
            <a:endParaRPr lang="en-US" sz="4800" dirty="0"/>
          </a:p>
          <a:p>
            <a:pPr marL="0" indent="0" algn="ctr">
              <a:buNone/>
            </a:pPr>
            <a:r>
              <a:rPr lang="en-US" sz="4800" dirty="0"/>
              <a:t>Thank you </a:t>
            </a:r>
          </a:p>
        </p:txBody>
      </p:sp>
      <p:sp>
        <p:nvSpPr>
          <p:cNvPr id="4" name="Slide Number Placeholder 3">
            <a:extLst>
              <a:ext uri="{FF2B5EF4-FFF2-40B4-BE49-F238E27FC236}">
                <a16:creationId xmlns:a16="http://schemas.microsoft.com/office/drawing/2014/main" id="{CEE6F3F1-943F-DEC5-B84A-4F4B24766B05}"/>
              </a:ext>
            </a:extLst>
          </p:cNvPr>
          <p:cNvSpPr>
            <a:spLocks noGrp="1"/>
          </p:cNvSpPr>
          <p:nvPr>
            <p:ph type="sldNum" sz="quarter" idx="12"/>
          </p:nvPr>
        </p:nvSpPr>
        <p:spPr/>
        <p:txBody>
          <a:bodyPr/>
          <a:lstStyle/>
          <a:p>
            <a:pPr>
              <a:defRPr/>
            </a:pPr>
            <a:fld id="{B5A5EACE-5817-4E7B-8CF7-F49DE18B9B66}" type="slidenum">
              <a:rPr lang="en-US" smtClean="0"/>
              <a:pPr>
                <a:defRPr/>
              </a:pPr>
              <a:t>27</a:t>
            </a:fld>
            <a:endParaRPr lang="en-US"/>
          </a:p>
        </p:txBody>
      </p:sp>
    </p:spTree>
    <p:extLst>
      <p:ext uri="{BB962C8B-B14F-4D97-AF65-F5344CB8AC3E}">
        <p14:creationId xmlns:p14="http://schemas.microsoft.com/office/powerpoint/2010/main" val="3930442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8077200" cy="4759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0" y="772513"/>
            <a:ext cx="8686800" cy="656895"/>
          </a:xfrm>
          <a:prstGeom prst="rect">
            <a:avLst/>
          </a:prstGeom>
        </p:spPr>
        <p:txBody>
          <a:bodyPr/>
          <a:lstStyle>
            <a:lvl1pPr algn="ctr" defTabSz="342900" rtl="0" eaLnBrk="0" fontAlgn="base" hangingPunct="0">
              <a:spcBef>
                <a:spcPct val="0"/>
              </a:spcBef>
              <a:spcAft>
                <a:spcPct val="0"/>
              </a:spcAft>
              <a:defRPr sz="3300" kern="1200">
                <a:solidFill>
                  <a:schemeClr val="tx1"/>
                </a:solidFill>
                <a:latin typeface="+mj-lt"/>
                <a:ea typeface="MS PGothic" pitchFamily="34" charset="-128"/>
                <a:cs typeface="ＭＳ Ｐゴシック" charset="0"/>
              </a:defRPr>
            </a:lvl1pPr>
            <a:lvl2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2pPr>
            <a:lvl3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3pPr>
            <a:lvl4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4pPr>
            <a:lvl5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5pPr>
            <a:lvl6pPr marL="342900" algn="ctr" defTabSz="342900" rtl="0" fontAlgn="base">
              <a:spcBef>
                <a:spcPct val="0"/>
              </a:spcBef>
              <a:spcAft>
                <a:spcPct val="0"/>
              </a:spcAft>
              <a:defRPr sz="3300">
                <a:solidFill>
                  <a:schemeClr val="tx1"/>
                </a:solidFill>
                <a:latin typeface="Calibri" pitchFamily="34" charset="0"/>
              </a:defRPr>
            </a:lvl6pPr>
            <a:lvl7pPr marL="685800" algn="ctr" defTabSz="342900" rtl="0" fontAlgn="base">
              <a:spcBef>
                <a:spcPct val="0"/>
              </a:spcBef>
              <a:spcAft>
                <a:spcPct val="0"/>
              </a:spcAft>
              <a:defRPr sz="3300">
                <a:solidFill>
                  <a:schemeClr val="tx1"/>
                </a:solidFill>
                <a:latin typeface="Calibri" pitchFamily="34" charset="0"/>
              </a:defRPr>
            </a:lvl7pPr>
            <a:lvl8pPr marL="1028700" algn="ctr" defTabSz="342900" rtl="0" fontAlgn="base">
              <a:spcBef>
                <a:spcPct val="0"/>
              </a:spcBef>
              <a:spcAft>
                <a:spcPct val="0"/>
              </a:spcAft>
              <a:defRPr sz="3300">
                <a:solidFill>
                  <a:schemeClr val="tx1"/>
                </a:solidFill>
                <a:latin typeface="Calibri" pitchFamily="34" charset="0"/>
              </a:defRPr>
            </a:lvl8pPr>
            <a:lvl9pPr marL="1371600" algn="ctr" defTabSz="342900" rtl="0" fontAlgn="base">
              <a:spcBef>
                <a:spcPct val="0"/>
              </a:spcBef>
              <a:spcAft>
                <a:spcPct val="0"/>
              </a:spcAft>
              <a:defRPr sz="3300">
                <a:solidFill>
                  <a:schemeClr val="tx1"/>
                </a:solidFill>
                <a:latin typeface="Calibri" pitchFamily="34" charset="0"/>
              </a:defRPr>
            </a:lvl9pPr>
          </a:lstStyle>
          <a:p>
            <a:pPr algn="l"/>
            <a:r>
              <a:rPr lang="en-US" sz="2400" b="1" dirty="0">
                <a:solidFill>
                  <a:srgbClr val="C00000"/>
                </a:solidFill>
              </a:rPr>
              <a:t>Generations of Nuclear Reactors</a:t>
            </a:r>
          </a:p>
        </p:txBody>
      </p:sp>
      <p:sp>
        <p:nvSpPr>
          <p:cNvPr id="3" name="Slide Number Placeholder 2"/>
          <p:cNvSpPr>
            <a:spLocks noGrp="1"/>
          </p:cNvSpPr>
          <p:nvPr>
            <p:ph type="sldNum" sz="quarter" idx="12"/>
          </p:nvPr>
        </p:nvSpPr>
        <p:spPr/>
        <p:txBody>
          <a:bodyPr/>
          <a:lstStyle/>
          <a:p>
            <a:pPr>
              <a:defRPr/>
            </a:pPr>
            <a:fld id="{B7E254C1-F6E0-4B06-93A4-1AE8D7321959}" type="slidenum">
              <a:rPr lang="en-US" smtClean="0"/>
              <a:pPr>
                <a:defRPr/>
              </a:pPr>
              <a:t>3</a:t>
            </a:fld>
            <a:endParaRPr lang="en-US"/>
          </a:p>
        </p:txBody>
      </p:sp>
    </p:spTree>
    <p:extLst>
      <p:ext uri="{BB962C8B-B14F-4D97-AF65-F5344CB8AC3E}">
        <p14:creationId xmlns:p14="http://schemas.microsoft.com/office/powerpoint/2010/main" val="1229042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Box 4"/>
          <p:cNvSpPr txBox="1">
            <a:spLocks noChangeArrowheads="1"/>
          </p:cNvSpPr>
          <p:nvPr/>
        </p:nvSpPr>
        <p:spPr bwMode="auto">
          <a:xfrm>
            <a:off x="2667000" y="1576387"/>
            <a:ext cx="16764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000" dirty="0">
                <a:latin typeface="Times New Roman" pitchFamily="18" charset="0"/>
                <a:cs typeface="Times New Roman" pitchFamily="18" charset="0"/>
                <a:hlinkClick r:id="rId3" action="ppaction://hlinkfile"/>
              </a:rPr>
              <a:t>1.Very-High-Temperature Reactor</a:t>
            </a:r>
            <a:r>
              <a:rPr lang="en-US" altLang="en-US" sz="1000" dirty="0">
                <a:latin typeface="Times New Roman" pitchFamily="18" charset="0"/>
                <a:cs typeface="Times New Roman" pitchFamily="18" charset="0"/>
              </a:rPr>
              <a:t> (VHTR):  </a:t>
            </a:r>
          </a:p>
          <a:p>
            <a:pPr eaLnBrk="1" hangingPunct="1"/>
            <a:endParaRPr lang="en-US" altLang="en-US" sz="1000" dirty="0">
              <a:latin typeface="Times New Roman" pitchFamily="18" charset="0"/>
              <a:cs typeface="Times New Roman" pitchFamily="18" charset="0"/>
            </a:endParaRPr>
          </a:p>
          <a:p>
            <a:pPr eaLnBrk="1" hangingPunct="1">
              <a:buFont typeface="Arial" pitchFamily="34" charset="0"/>
              <a:buChar char="•"/>
            </a:pPr>
            <a:r>
              <a:rPr lang="en-US" altLang="en-US" sz="1000" dirty="0">
                <a:latin typeface="Times New Roman" pitchFamily="18" charset="0"/>
                <a:cs typeface="Times New Roman" pitchFamily="18" charset="0"/>
              </a:rPr>
              <a:t> graphite-moderated </a:t>
            </a:r>
          </a:p>
          <a:p>
            <a:pPr eaLnBrk="1" hangingPunct="1">
              <a:buFont typeface="Arial" pitchFamily="34" charset="0"/>
              <a:buChar char="•"/>
            </a:pPr>
            <a:r>
              <a:rPr lang="en-US" altLang="en-US" sz="1000" dirty="0">
                <a:latin typeface="Times New Roman" pitchFamily="18" charset="0"/>
                <a:cs typeface="Times New Roman" pitchFamily="18" charset="0"/>
              </a:rPr>
              <a:t> helium-cooled</a:t>
            </a:r>
          </a:p>
          <a:p>
            <a:pPr eaLnBrk="1" hangingPunct="1">
              <a:buFont typeface="Arial" pitchFamily="34" charset="0"/>
              <a:buChar char="•"/>
            </a:pPr>
            <a:r>
              <a:rPr lang="en-US" altLang="en-US" sz="1000" dirty="0">
                <a:latin typeface="Times New Roman" pitchFamily="18" charset="0"/>
                <a:cs typeface="Times New Roman" pitchFamily="18" charset="0"/>
              </a:rPr>
              <a:t> once-through uranium fuel cycle </a:t>
            </a:r>
          </a:p>
        </p:txBody>
      </p:sp>
      <p:pic>
        <p:nvPicPr>
          <p:cNvPr id="7172" name="Picture 1" descr="\\warehouse\home\links\vzh1\documents\My Pictures\spoutedbed\veryhightempreact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63" y="1500187"/>
            <a:ext cx="209073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2" descr="\\warehouse\home\links\vzh1\documents\My Pictures\spoutedbed\scwr-l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2900" y="1500187"/>
            <a:ext cx="1981200"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7"/>
          <p:cNvSpPr txBox="1">
            <a:spLocks noChangeArrowheads="1"/>
          </p:cNvSpPr>
          <p:nvPr/>
        </p:nvSpPr>
        <p:spPr bwMode="auto">
          <a:xfrm>
            <a:off x="4343400" y="1576387"/>
            <a:ext cx="1905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000" dirty="0">
                <a:latin typeface="Times New Roman" pitchFamily="18" charset="0"/>
                <a:cs typeface="Times New Roman" pitchFamily="18" charset="0"/>
                <a:hlinkClick r:id="rId6" action="ppaction://hlinkfile"/>
              </a:rPr>
              <a:t>2. Supercritical-Water-Cooled Reactor</a:t>
            </a:r>
            <a:r>
              <a:rPr lang="en-US" altLang="en-US" sz="1000" dirty="0">
                <a:latin typeface="Times New Roman" pitchFamily="18" charset="0"/>
                <a:cs typeface="Times New Roman" pitchFamily="18" charset="0"/>
              </a:rPr>
              <a:t> (SCWR): </a:t>
            </a:r>
          </a:p>
          <a:p>
            <a:pPr eaLnBrk="1" hangingPunct="1"/>
            <a:endParaRPr lang="en-US" altLang="en-US" sz="1000" dirty="0">
              <a:latin typeface="Times New Roman" pitchFamily="18" charset="0"/>
              <a:cs typeface="Times New Roman" pitchFamily="18" charset="0"/>
            </a:endParaRPr>
          </a:p>
          <a:p>
            <a:pPr eaLnBrk="1" hangingPunct="1">
              <a:buFont typeface="Arial" pitchFamily="34" charset="0"/>
              <a:buChar char="•"/>
            </a:pPr>
            <a:r>
              <a:rPr lang="en-US" altLang="en-US" sz="1000" dirty="0">
                <a:latin typeface="Times New Roman" pitchFamily="18" charset="0"/>
                <a:cs typeface="Times New Roman" pitchFamily="18" charset="0"/>
              </a:rPr>
              <a:t> high-temperature</a:t>
            </a:r>
          </a:p>
          <a:p>
            <a:pPr eaLnBrk="1" hangingPunct="1">
              <a:buFont typeface="Arial" pitchFamily="34" charset="0"/>
              <a:buChar char="•"/>
            </a:pPr>
            <a:r>
              <a:rPr lang="en-US" altLang="en-US" sz="1000" dirty="0">
                <a:latin typeface="Times New Roman" pitchFamily="18" charset="0"/>
                <a:cs typeface="Times New Roman" pitchFamily="18" charset="0"/>
              </a:rPr>
              <a:t> high-pressure water-cooled </a:t>
            </a:r>
          </a:p>
          <a:p>
            <a:pPr eaLnBrk="1" hangingPunct="1">
              <a:buFont typeface="Arial" pitchFamily="34" charset="0"/>
              <a:buChar char="•"/>
            </a:pPr>
            <a:r>
              <a:rPr lang="en-US" altLang="en-US" sz="1000" dirty="0">
                <a:latin typeface="Times New Roman" pitchFamily="18" charset="0"/>
                <a:cs typeface="Times New Roman" pitchFamily="18" charset="0"/>
              </a:rPr>
              <a:t> operates above the thermodynamic critical point of water </a:t>
            </a:r>
          </a:p>
        </p:txBody>
      </p:sp>
      <p:pic>
        <p:nvPicPr>
          <p:cNvPr id="7175" name="Picture 3" descr="\\warehouse\home\links\vzh1\documents\My Pictures\spoutedbed\gfr-l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863" y="3139373"/>
            <a:ext cx="20415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Box 9"/>
          <p:cNvSpPr txBox="1">
            <a:spLocks noChangeArrowheads="1"/>
          </p:cNvSpPr>
          <p:nvPr/>
        </p:nvSpPr>
        <p:spPr bwMode="auto">
          <a:xfrm>
            <a:off x="2590800" y="3100387"/>
            <a:ext cx="17526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000">
                <a:latin typeface="Times New Roman" pitchFamily="18" charset="0"/>
                <a:cs typeface="Times New Roman" pitchFamily="18" charset="0"/>
                <a:hlinkClick r:id="rId8" action="ppaction://hlinkfile"/>
              </a:rPr>
              <a:t>3. Gas-Cooled Fast Reactor</a:t>
            </a:r>
            <a:r>
              <a:rPr lang="en-US" altLang="en-US" sz="1000">
                <a:latin typeface="Times New Roman" pitchFamily="18" charset="0"/>
                <a:cs typeface="Times New Roman" pitchFamily="18" charset="0"/>
              </a:rPr>
              <a:t> (GFR):</a:t>
            </a:r>
          </a:p>
          <a:p>
            <a:pPr eaLnBrk="1" hangingPunct="1"/>
            <a:endParaRPr lang="en-US" altLang="en-US" sz="1000">
              <a:latin typeface="Times New Roman" pitchFamily="18" charset="0"/>
              <a:cs typeface="Times New Roman" pitchFamily="18" charset="0"/>
            </a:endParaRPr>
          </a:p>
          <a:p>
            <a:pPr eaLnBrk="1" hangingPunct="1">
              <a:buFont typeface="Arial" pitchFamily="34" charset="0"/>
              <a:buChar char="•"/>
            </a:pPr>
            <a:r>
              <a:rPr lang="en-US" altLang="en-US" sz="1000">
                <a:latin typeface="Times New Roman" pitchFamily="18" charset="0"/>
                <a:cs typeface="Times New Roman" pitchFamily="18" charset="0"/>
              </a:rPr>
              <a:t> features a fast-neutron-spectrum</a:t>
            </a:r>
          </a:p>
          <a:p>
            <a:pPr eaLnBrk="1" hangingPunct="1">
              <a:buFont typeface="Arial" pitchFamily="34" charset="0"/>
              <a:buChar char="•"/>
            </a:pPr>
            <a:r>
              <a:rPr lang="en-US" altLang="en-US" sz="1000">
                <a:latin typeface="Times New Roman" pitchFamily="18" charset="0"/>
                <a:cs typeface="Times New Roman" pitchFamily="18" charset="0"/>
              </a:rPr>
              <a:t> helium-cooled </a:t>
            </a:r>
          </a:p>
          <a:p>
            <a:pPr eaLnBrk="1" hangingPunct="1">
              <a:buFont typeface="Arial" pitchFamily="34" charset="0"/>
              <a:buChar char="•"/>
            </a:pPr>
            <a:r>
              <a:rPr lang="en-US" altLang="en-US" sz="1000">
                <a:latin typeface="Times New Roman" pitchFamily="18" charset="0"/>
                <a:cs typeface="Times New Roman" pitchFamily="18" charset="0"/>
              </a:rPr>
              <a:t> closed fuel cycle </a:t>
            </a:r>
          </a:p>
          <a:p>
            <a:pPr eaLnBrk="1" hangingPunct="1"/>
            <a:endParaRPr lang="en-US" altLang="en-US">
              <a:latin typeface="Calibri" pitchFamily="34" charset="0"/>
            </a:endParaRPr>
          </a:p>
        </p:txBody>
      </p:sp>
      <p:pic>
        <p:nvPicPr>
          <p:cNvPr id="7177" name="Picture 4" descr="\\warehouse\home\links\vzh1\documents\My Pictures\spoutedbed\lfr-lg.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3176587"/>
            <a:ext cx="205740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TextBox 11"/>
          <p:cNvSpPr txBox="1">
            <a:spLocks noChangeArrowheads="1"/>
          </p:cNvSpPr>
          <p:nvPr/>
        </p:nvSpPr>
        <p:spPr bwMode="auto">
          <a:xfrm>
            <a:off x="4343400" y="3100387"/>
            <a:ext cx="16764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000">
                <a:latin typeface="Times New Roman" pitchFamily="18" charset="0"/>
                <a:cs typeface="Times New Roman" pitchFamily="18" charset="0"/>
                <a:hlinkClick r:id="rId10" action="ppaction://hlinkfile"/>
              </a:rPr>
              <a:t>4. Lead-Cooled Fast Reactor</a:t>
            </a:r>
            <a:r>
              <a:rPr lang="en-US" altLang="en-US" sz="1000">
                <a:latin typeface="Times New Roman" pitchFamily="18" charset="0"/>
                <a:cs typeface="Times New Roman" pitchFamily="18" charset="0"/>
              </a:rPr>
              <a:t> (LFR):</a:t>
            </a:r>
          </a:p>
          <a:p>
            <a:pPr eaLnBrk="1" hangingPunct="1"/>
            <a:endParaRPr lang="en-US" altLang="en-US" sz="1000">
              <a:latin typeface="Times New Roman" pitchFamily="18" charset="0"/>
              <a:cs typeface="Times New Roman" pitchFamily="18" charset="0"/>
            </a:endParaRPr>
          </a:p>
          <a:p>
            <a:pPr eaLnBrk="1" hangingPunct="1">
              <a:buFont typeface="Arial" pitchFamily="34" charset="0"/>
              <a:buChar char="•"/>
            </a:pPr>
            <a:r>
              <a:rPr lang="en-US" altLang="en-US" sz="1000">
                <a:latin typeface="Times New Roman" pitchFamily="18" charset="0"/>
                <a:cs typeface="Times New Roman" pitchFamily="18" charset="0"/>
              </a:rPr>
              <a:t>  features a fast-spectrum lead of lead/bismuth eutectic liquid </a:t>
            </a:r>
          </a:p>
          <a:p>
            <a:pPr eaLnBrk="1" hangingPunct="1">
              <a:buFont typeface="Arial" pitchFamily="34" charset="0"/>
              <a:buChar char="•"/>
            </a:pPr>
            <a:r>
              <a:rPr lang="en-US" altLang="en-US" sz="1000">
                <a:latin typeface="Times New Roman" pitchFamily="18" charset="0"/>
                <a:cs typeface="Times New Roman" pitchFamily="18" charset="0"/>
              </a:rPr>
              <a:t> metal-cooled </a:t>
            </a:r>
          </a:p>
          <a:p>
            <a:pPr eaLnBrk="1" hangingPunct="1">
              <a:buFont typeface="Arial" pitchFamily="34" charset="0"/>
              <a:buChar char="•"/>
            </a:pPr>
            <a:r>
              <a:rPr lang="en-US" altLang="en-US" sz="1000">
                <a:latin typeface="Times New Roman" pitchFamily="18" charset="0"/>
                <a:cs typeface="Times New Roman" pitchFamily="18" charset="0"/>
              </a:rPr>
              <a:t> closed fuel cycle for efficient conversion of fertile uranium and management of actinides </a:t>
            </a:r>
          </a:p>
        </p:txBody>
      </p:sp>
      <p:pic>
        <p:nvPicPr>
          <p:cNvPr id="7179" name="Picture 5" descr="\\warehouse\home\links\vzh1\documents\My Pictures\spoutedbed\sfr-pool-layout-lg.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2275" y="5157787"/>
            <a:ext cx="20161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TextBox 16"/>
          <p:cNvSpPr txBox="1">
            <a:spLocks noChangeArrowheads="1"/>
          </p:cNvSpPr>
          <p:nvPr/>
        </p:nvSpPr>
        <p:spPr bwMode="auto">
          <a:xfrm>
            <a:off x="2514600" y="5157787"/>
            <a:ext cx="1905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000" dirty="0">
                <a:latin typeface="Times New Roman" pitchFamily="18" charset="0"/>
                <a:cs typeface="Times New Roman" pitchFamily="18" charset="0"/>
                <a:hlinkClick r:id="rId12" action="ppaction://hlinkfile"/>
              </a:rPr>
              <a:t>5. Sodium-Cooled Fast Reactor</a:t>
            </a:r>
            <a:r>
              <a:rPr lang="en-US" altLang="en-US" sz="1000" dirty="0">
                <a:latin typeface="Times New Roman" pitchFamily="18" charset="0"/>
                <a:cs typeface="Times New Roman" pitchFamily="18" charset="0"/>
              </a:rPr>
              <a:t> (SFR): </a:t>
            </a:r>
          </a:p>
          <a:p>
            <a:pPr eaLnBrk="1" hangingPunct="1"/>
            <a:endParaRPr lang="en-US" altLang="en-US" sz="1000" dirty="0">
              <a:latin typeface="Times New Roman" pitchFamily="18" charset="0"/>
              <a:cs typeface="Times New Roman" pitchFamily="18" charset="0"/>
            </a:endParaRPr>
          </a:p>
          <a:p>
            <a:pPr eaLnBrk="1" hangingPunct="1">
              <a:buFont typeface="Arial" pitchFamily="34" charset="0"/>
              <a:buChar char="•"/>
            </a:pPr>
            <a:r>
              <a:rPr lang="en-US" altLang="en-US" sz="1000" dirty="0">
                <a:latin typeface="Times New Roman" pitchFamily="18" charset="0"/>
                <a:cs typeface="Times New Roman" pitchFamily="18" charset="0"/>
              </a:rPr>
              <a:t> features a fast-spectrum </a:t>
            </a:r>
          </a:p>
          <a:p>
            <a:pPr eaLnBrk="1" hangingPunct="1">
              <a:buFont typeface="Arial" pitchFamily="34" charset="0"/>
              <a:buChar char="•"/>
            </a:pPr>
            <a:r>
              <a:rPr lang="en-US" altLang="en-US" sz="1000" dirty="0">
                <a:latin typeface="Times New Roman" pitchFamily="18" charset="0"/>
                <a:cs typeface="Times New Roman" pitchFamily="18" charset="0"/>
              </a:rPr>
              <a:t> sodium-cooled </a:t>
            </a:r>
          </a:p>
          <a:p>
            <a:pPr eaLnBrk="1" hangingPunct="1">
              <a:buFont typeface="Arial" pitchFamily="34" charset="0"/>
              <a:buChar char="•"/>
            </a:pPr>
            <a:r>
              <a:rPr lang="en-US" altLang="en-US" sz="1000" dirty="0">
                <a:latin typeface="Times New Roman" pitchFamily="18" charset="0"/>
                <a:cs typeface="Times New Roman" pitchFamily="18" charset="0"/>
              </a:rPr>
              <a:t> closed fuel cycle for efficient management of actinides and conversion of fertile uranium </a:t>
            </a:r>
          </a:p>
          <a:p>
            <a:pPr eaLnBrk="1" hangingPunct="1"/>
            <a:endParaRPr lang="en-US" altLang="en-US" dirty="0">
              <a:latin typeface="Calibri" pitchFamily="34" charset="0"/>
            </a:endParaRPr>
          </a:p>
        </p:txBody>
      </p:sp>
      <p:pic>
        <p:nvPicPr>
          <p:cNvPr id="7181" name="Picture 6" descr="\\warehouse\home\links\vzh1\documents\My Pictures\spoutedbed\msr-lg.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29400" y="5157787"/>
            <a:ext cx="2057400"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2" name="TextBox 18"/>
          <p:cNvSpPr txBox="1">
            <a:spLocks noChangeArrowheads="1"/>
          </p:cNvSpPr>
          <p:nvPr/>
        </p:nvSpPr>
        <p:spPr bwMode="auto">
          <a:xfrm>
            <a:off x="4343400" y="5157787"/>
            <a:ext cx="1828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000" dirty="0">
                <a:latin typeface="Times New Roman" pitchFamily="18" charset="0"/>
                <a:cs typeface="Times New Roman" pitchFamily="18" charset="0"/>
                <a:hlinkClick r:id="rId14" action="ppaction://hlinkfile"/>
              </a:rPr>
              <a:t>6. Molten Salt Reactor</a:t>
            </a:r>
            <a:r>
              <a:rPr lang="en-US" altLang="en-US" sz="1000" dirty="0">
                <a:latin typeface="Times New Roman" pitchFamily="18" charset="0"/>
                <a:cs typeface="Times New Roman" pitchFamily="18" charset="0"/>
              </a:rPr>
              <a:t> (MSR):</a:t>
            </a:r>
          </a:p>
          <a:p>
            <a:pPr eaLnBrk="1" hangingPunct="1"/>
            <a:endParaRPr lang="en-US" altLang="en-US" sz="1000" dirty="0">
              <a:latin typeface="Times New Roman" pitchFamily="18" charset="0"/>
              <a:cs typeface="Times New Roman" pitchFamily="18" charset="0"/>
            </a:endParaRPr>
          </a:p>
          <a:p>
            <a:pPr eaLnBrk="1" hangingPunct="1">
              <a:buFont typeface="Arial" pitchFamily="34" charset="0"/>
              <a:buChar char="•"/>
            </a:pPr>
            <a:r>
              <a:rPr lang="en-US" altLang="en-US" sz="1000" dirty="0">
                <a:latin typeface="Times New Roman" pitchFamily="18" charset="0"/>
                <a:cs typeface="Times New Roman" pitchFamily="18" charset="0"/>
              </a:rPr>
              <a:t>  produces fission power in a circulating molten salt fuel mixture</a:t>
            </a:r>
          </a:p>
          <a:p>
            <a:pPr eaLnBrk="1" hangingPunct="1">
              <a:buFont typeface="Arial" pitchFamily="34" charset="0"/>
              <a:buChar char="•"/>
            </a:pPr>
            <a:r>
              <a:rPr lang="en-US" altLang="en-US" sz="1000" dirty="0">
                <a:latin typeface="Times New Roman" pitchFamily="18" charset="0"/>
                <a:cs typeface="Times New Roman" pitchFamily="18" charset="0"/>
              </a:rPr>
              <a:t> an epithermal-spectrum reactor</a:t>
            </a:r>
          </a:p>
          <a:p>
            <a:pPr eaLnBrk="1" hangingPunct="1">
              <a:buFont typeface="Arial" pitchFamily="34" charset="0"/>
              <a:buChar char="•"/>
            </a:pPr>
            <a:r>
              <a:rPr lang="en-US" altLang="en-US" sz="1000" dirty="0">
                <a:latin typeface="Times New Roman" pitchFamily="18" charset="0"/>
                <a:cs typeface="Times New Roman" pitchFamily="18" charset="0"/>
              </a:rPr>
              <a:t> full actinide recycle fuel cycle </a:t>
            </a:r>
          </a:p>
          <a:p>
            <a:pPr eaLnBrk="1" hangingPunct="1"/>
            <a:endParaRPr lang="en-US" altLang="en-US" dirty="0">
              <a:latin typeface="Calibri" pitchFamily="34" charset="0"/>
            </a:endParaRPr>
          </a:p>
        </p:txBody>
      </p:sp>
      <p:sp>
        <p:nvSpPr>
          <p:cNvPr id="16" name="Title 1"/>
          <p:cNvSpPr txBox="1">
            <a:spLocks/>
          </p:cNvSpPr>
          <p:nvPr/>
        </p:nvSpPr>
        <p:spPr>
          <a:xfrm>
            <a:off x="0" y="772513"/>
            <a:ext cx="8686800" cy="656895"/>
          </a:xfrm>
          <a:prstGeom prst="rect">
            <a:avLst/>
          </a:prstGeom>
        </p:spPr>
        <p:txBody>
          <a:bodyPr/>
          <a:lstStyle>
            <a:lvl1pPr algn="ctr" defTabSz="342900" rtl="0" eaLnBrk="0" fontAlgn="base" hangingPunct="0">
              <a:spcBef>
                <a:spcPct val="0"/>
              </a:spcBef>
              <a:spcAft>
                <a:spcPct val="0"/>
              </a:spcAft>
              <a:defRPr sz="3300" kern="1200">
                <a:solidFill>
                  <a:schemeClr val="tx1"/>
                </a:solidFill>
                <a:latin typeface="+mj-lt"/>
                <a:ea typeface="MS PGothic" pitchFamily="34" charset="-128"/>
                <a:cs typeface="ＭＳ Ｐゴシック" charset="0"/>
              </a:defRPr>
            </a:lvl1pPr>
            <a:lvl2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2pPr>
            <a:lvl3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3pPr>
            <a:lvl4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4pPr>
            <a:lvl5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5pPr>
            <a:lvl6pPr marL="342900" algn="ctr" defTabSz="342900" rtl="0" fontAlgn="base">
              <a:spcBef>
                <a:spcPct val="0"/>
              </a:spcBef>
              <a:spcAft>
                <a:spcPct val="0"/>
              </a:spcAft>
              <a:defRPr sz="3300">
                <a:solidFill>
                  <a:schemeClr val="tx1"/>
                </a:solidFill>
                <a:latin typeface="Calibri" pitchFamily="34" charset="0"/>
              </a:defRPr>
            </a:lvl6pPr>
            <a:lvl7pPr marL="685800" algn="ctr" defTabSz="342900" rtl="0" fontAlgn="base">
              <a:spcBef>
                <a:spcPct val="0"/>
              </a:spcBef>
              <a:spcAft>
                <a:spcPct val="0"/>
              </a:spcAft>
              <a:defRPr sz="3300">
                <a:solidFill>
                  <a:schemeClr val="tx1"/>
                </a:solidFill>
                <a:latin typeface="Calibri" pitchFamily="34" charset="0"/>
              </a:defRPr>
            </a:lvl7pPr>
            <a:lvl8pPr marL="1028700" algn="ctr" defTabSz="342900" rtl="0" fontAlgn="base">
              <a:spcBef>
                <a:spcPct val="0"/>
              </a:spcBef>
              <a:spcAft>
                <a:spcPct val="0"/>
              </a:spcAft>
              <a:defRPr sz="3300">
                <a:solidFill>
                  <a:schemeClr val="tx1"/>
                </a:solidFill>
                <a:latin typeface="Calibri" pitchFamily="34" charset="0"/>
              </a:defRPr>
            </a:lvl8pPr>
            <a:lvl9pPr marL="1371600" algn="ctr" defTabSz="342900" rtl="0" fontAlgn="base">
              <a:spcBef>
                <a:spcPct val="0"/>
              </a:spcBef>
              <a:spcAft>
                <a:spcPct val="0"/>
              </a:spcAft>
              <a:defRPr sz="3300">
                <a:solidFill>
                  <a:schemeClr val="tx1"/>
                </a:solidFill>
                <a:latin typeface="Calibri" pitchFamily="34" charset="0"/>
              </a:defRPr>
            </a:lvl9pPr>
          </a:lstStyle>
          <a:p>
            <a:pPr algn="l"/>
            <a:r>
              <a:rPr lang="en-US" sz="2400" b="1" dirty="0">
                <a:solidFill>
                  <a:srgbClr val="C00000"/>
                </a:solidFill>
              </a:rPr>
              <a:t>Generation IV Candidates Reactors</a:t>
            </a:r>
          </a:p>
          <a:p>
            <a:pPr algn="l"/>
            <a:endParaRPr lang="en-US" b="1" dirty="0">
              <a:solidFill>
                <a:srgbClr val="C00000"/>
              </a:solidFill>
            </a:endParaRPr>
          </a:p>
        </p:txBody>
      </p:sp>
      <p:sp>
        <p:nvSpPr>
          <p:cNvPr id="3" name="Slide Number Placeholder 2"/>
          <p:cNvSpPr>
            <a:spLocks noGrp="1"/>
          </p:cNvSpPr>
          <p:nvPr>
            <p:ph type="sldNum" sz="quarter" idx="12"/>
          </p:nvPr>
        </p:nvSpPr>
        <p:spPr/>
        <p:txBody>
          <a:bodyPr/>
          <a:lstStyle/>
          <a:p>
            <a:pPr>
              <a:defRPr/>
            </a:pPr>
            <a:fld id="{B5A5EACE-5817-4E7B-8CF7-F49DE18B9B66}" type="slidenum">
              <a:rPr lang="en-US" smtClean="0"/>
              <a:pPr>
                <a:defRPr/>
              </a:pPr>
              <a:t>4</a:t>
            </a:fld>
            <a:endParaRPr lang="en-US"/>
          </a:p>
        </p:txBody>
      </p:sp>
    </p:spTree>
    <p:extLst>
      <p:ext uri="{BB962C8B-B14F-4D97-AF65-F5344CB8AC3E}">
        <p14:creationId xmlns:p14="http://schemas.microsoft.com/office/powerpoint/2010/main" val="100514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7E254C1-F6E0-4B06-93A4-1AE8D7321959}" type="slidenum">
              <a:rPr lang="en-US" smtClean="0"/>
              <a:pPr>
                <a:defRPr/>
              </a:pPr>
              <a:t>5</a:t>
            </a:fld>
            <a:endParaRPr lang="en-US"/>
          </a:p>
        </p:txBody>
      </p:sp>
      <p:pic>
        <p:nvPicPr>
          <p:cNvPr id="15" name="Picture 14"/>
          <p:cNvPicPr>
            <a:picLocks noChangeAspect="1"/>
          </p:cNvPicPr>
          <p:nvPr/>
        </p:nvPicPr>
        <p:blipFill>
          <a:blip r:embed="rId3" cstate="print"/>
          <a:stretch>
            <a:fillRect/>
          </a:stretch>
        </p:blipFill>
        <p:spPr>
          <a:xfrm>
            <a:off x="6407278" y="1145196"/>
            <a:ext cx="2651760" cy="3329603"/>
          </a:xfrm>
          <a:prstGeom prst="rect">
            <a:avLst/>
          </a:prstGeom>
        </p:spPr>
      </p:pic>
      <p:sp>
        <p:nvSpPr>
          <p:cNvPr id="16" name="Title 1"/>
          <p:cNvSpPr txBox="1">
            <a:spLocks/>
          </p:cNvSpPr>
          <p:nvPr/>
        </p:nvSpPr>
        <p:spPr>
          <a:xfrm>
            <a:off x="0" y="772513"/>
            <a:ext cx="8686800" cy="656895"/>
          </a:xfrm>
          <a:prstGeom prst="rect">
            <a:avLst/>
          </a:prstGeom>
        </p:spPr>
        <p:txBody>
          <a:bodyPr/>
          <a:lstStyle>
            <a:lvl1pPr algn="ctr" defTabSz="342900" rtl="0" eaLnBrk="0" fontAlgn="base" hangingPunct="0">
              <a:spcBef>
                <a:spcPct val="0"/>
              </a:spcBef>
              <a:spcAft>
                <a:spcPct val="0"/>
              </a:spcAft>
              <a:defRPr sz="3300" kern="1200">
                <a:solidFill>
                  <a:schemeClr val="tx1"/>
                </a:solidFill>
                <a:latin typeface="+mj-lt"/>
                <a:ea typeface="MS PGothic" pitchFamily="34" charset="-128"/>
                <a:cs typeface="ＭＳ Ｐゴシック" charset="0"/>
              </a:defRPr>
            </a:lvl1pPr>
            <a:lvl2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2pPr>
            <a:lvl3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3pPr>
            <a:lvl4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4pPr>
            <a:lvl5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5pPr>
            <a:lvl6pPr marL="342900" algn="ctr" defTabSz="342900" rtl="0" fontAlgn="base">
              <a:spcBef>
                <a:spcPct val="0"/>
              </a:spcBef>
              <a:spcAft>
                <a:spcPct val="0"/>
              </a:spcAft>
              <a:defRPr sz="3300">
                <a:solidFill>
                  <a:schemeClr val="tx1"/>
                </a:solidFill>
                <a:latin typeface="Calibri" pitchFamily="34" charset="0"/>
              </a:defRPr>
            </a:lvl6pPr>
            <a:lvl7pPr marL="685800" algn="ctr" defTabSz="342900" rtl="0" fontAlgn="base">
              <a:spcBef>
                <a:spcPct val="0"/>
              </a:spcBef>
              <a:spcAft>
                <a:spcPct val="0"/>
              </a:spcAft>
              <a:defRPr sz="3300">
                <a:solidFill>
                  <a:schemeClr val="tx1"/>
                </a:solidFill>
                <a:latin typeface="Calibri" pitchFamily="34" charset="0"/>
              </a:defRPr>
            </a:lvl7pPr>
            <a:lvl8pPr marL="1028700" algn="ctr" defTabSz="342900" rtl="0" fontAlgn="base">
              <a:spcBef>
                <a:spcPct val="0"/>
              </a:spcBef>
              <a:spcAft>
                <a:spcPct val="0"/>
              </a:spcAft>
              <a:defRPr sz="3300">
                <a:solidFill>
                  <a:schemeClr val="tx1"/>
                </a:solidFill>
                <a:latin typeface="Calibri" pitchFamily="34" charset="0"/>
              </a:defRPr>
            </a:lvl8pPr>
            <a:lvl9pPr marL="1371600" algn="ctr" defTabSz="342900" rtl="0" fontAlgn="base">
              <a:spcBef>
                <a:spcPct val="0"/>
              </a:spcBef>
              <a:spcAft>
                <a:spcPct val="0"/>
              </a:spcAft>
              <a:defRPr sz="3300">
                <a:solidFill>
                  <a:schemeClr val="tx1"/>
                </a:solidFill>
                <a:latin typeface="Calibri" pitchFamily="34" charset="0"/>
              </a:defRPr>
            </a:lvl9pPr>
          </a:lstStyle>
          <a:p>
            <a:pPr algn="l"/>
            <a:r>
              <a:rPr lang="en-US" sz="2400" b="1" dirty="0">
                <a:solidFill>
                  <a:srgbClr val="C00000"/>
                </a:solidFill>
              </a:rPr>
              <a:t>Very High Temperature Reactors (VHTRs)</a:t>
            </a:r>
          </a:p>
        </p:txBody>
      </p:sp>
      <p:sp>
        <p:nvSpPr>
          <p:cNvPr id="17" name="Rectangle 16"/>
          <p:cNvSpPr/>
          <p:nvPr/>
        </p:nvSpPr>
        <p:spPr>
          <a:xfrm>
            <a:off x="6249418" y="4507004"/>
            <a:ext cx="2967479" cy="369332"/>
          </a:xfrm>
          <a:prstGeom prst="rect">
            <a:avLst/>
          </a:prstGeom>
        </p:spPr>
        <p:txBody>
          <a:bodyPr wrap="none">
            <a:spAutoFit/>
          </a:bodyPr>
          <a:lstStyle/>
          <a:p>
            <a:r>
              <a:rPr lang="en-US" b="1" dirty="0">
                <a:solidFill>
                  <a:srgbClr val="C00000"/>
                </a:solidFill>
              </a:rPr>
              <a:t>Prismatic Blocks Reactor</a:t>
            </a:r>
          </a:p>
        </p:txBody>
      </p:sp>
      <p:sp>
        <p:nvSpPr>
          <p:cNvPr id="18" name="Rectangle 17"/>
          <p:cNvSpPr/>
          <p:nvPr/>
        </p:nvSpPr>
        <p:spPr>
          <a:xfrm>
            <a:off x="3823507" y="4511430"/>
            <a:ext cx="2364750" cy="369332"/>
          </a:xfrm>
          <a:prstGeom prst="rect">
            <a:avLst/>
          </a:prstGeom>
        </p:spPr>
        <p:txBody>
          <a:bodyPr wrap="none">
            <a:spAutoFit/>
          </a:bodyPr>
          <a:lstStyle/>
          <a:p>
            <a:r>
              <a:rPr lang="en-US" b="1" dirty="0">
                <a:solidFill>
                  <a:srgbClr val="C00000"/>
                </a:solidFill>
              </a:rPr>
              <a:t>Pebble Bed Reactor</a:t>
            </a:r>
          </a:p>
        </p:txBody>
      </p:sp>
      <p:pic>
        <p:nvPicPr>
          <p:cNvPr id="2" name="Picture 1"/>
          <p:cNvPicPr>
            <a:picLocks noChangeAspect="1"/>
          </p:cNvPicPr>
          <p:nvPr/>
        </p:nvPicPr>
        <p:blipFill>
          <a:blip r:embed="rId4"/>
          <a:stretch>
            <a:fillRect/>
          </a:stretch>
        </p:blipFill>
        <p:spPr>
          <a:xfrm>
            <a:off x="3664078" y="1418391"/>
            <a:ext cx="2743200" cy="3070746"/>
          </a:xfrm>
          <a:prstGeom prst="rect">
            <a:avLst/>
          </a:prstGeom>
        </p:spPr>
      </p:pic>
      <p:sp>
        <p:nvSpPr>
          <p:cNvPr id="3" name="Rectangle 2"/>
          <p:cNvSpPr/>
          <p:nvPr/>
        </p:nvSpPr>
        <p:spPr>
          <a:xfrm>
            <a:off x="-2754" y="1304578"/>
            <a:ext cx="3805292" cy="4247317"/>
          </a:xfrm>
          <a:prstGeom prst="rect">
            <a:avLst/>
          </a:prstGeom>
        </p:spPr>
        <p:txBody>
          <a:bodyPr wrap="square">
            <a:spAutoFit/>
          </a:bodyPr>
          <a:lstStyle/>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Helium coolant </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Coated particle fuel</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Reference configurations are the </a:t>
            </a:r>
            <a:r>
              <a:rPr lang="en-US" b="1" dirty="0">
                <a:solidFill>
                  <a:srgbClr val="C00000"/>
                </a:solidFill>
                <a:latin typeface="Arial" panose="020B0604020202020204" pitchFamily="34" charset="0"/>
                <a:cs typeface="Arial" panose="020B0604020202020204" pitchFamily="34" charset="0"/>
              </a:rPr>
              <a:t>prismatic</a:t>
            </a:r>
            <a:r>
              <a:rPr lang="en-US" dirty="0">
                <a:latin typeface="Arial" panose="020B0604020202020204" pitchFamily="34" charset="0"/>
                <a:cs typeface="Arial" panose="020B0604020202020204" pitchFamily="34" charset="0"/>
              </a:rPr>
              <a:t> and the </a:t>
            </a:r>
            <a:r>
              <a:rPr lang="en-US" b="1" dirty="0">
                <a:solidFill>
                  <a:srgbClr val="C00000"/>
                </a:solidFill>
                <a:latin typeface="Arial" panose="020B0604020202020204" pitchFamily="34" charset="0"/>
                <a:cs typeface="Arial" panose="020B0604020202020204" pitchFamily="34" charset="0"/>
              </a:rPr>
              <a:t>pebble bed</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Outlet temperature 750-950°C</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Production of electricity and high temperature process heat for industrial applications</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Passive safety characteristics</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High thermal efficiency </a:t>
            </a:r>
          </a:p>
        </p:txBody>
      </p:sp>
      <p:sp>
        <p:nvSpPr>
          <p:cNvPr id="12" name="Rectangle 11"/>
          <p:cNvSpPr/>
          <p:nvPr/>
        </p:nvSpPr>
        <p:spPr>
          <a:xfrm>
            <a:off x="148669" y="5736561"/>
            <a:ext cx="5490131" cy="646331"/>
          </a:xfrm>
          <a:prstGeom prst="rect">
            <a:avLst/>
          </a:prstGeom>
        </p:spPr>
        <p:txBody>
          <a:bodyPr wrap="square">
            <a:spAutoFit/>
          </a:bodyPr>
          <a:lstStyle/>
          <a:p>
            <a:r>
              <a:rPr lang="en-US" b="1" dirty="0">
                <a:solidFill>
                  <a:srgbClr val="C00000"/>
                </a:solidFill>
                <a:latin typeface="Arial" panose="020B0604020202020204" pitchFamily="34" charset="0"/>
              </a:rPr>
              <a:t>TRISO</a:t>
            </a:r>
            <a:r>
              <a:rPr lang="en-US" dirty="0">
                <a:latin typeface="Arial" panose="020B0604020202020204" pitchFamily="34" charset="0"/>
              </a:rPr>
              <a:t> fuel is at the </a:t>
            </a:r>
            <a:r>
              <a:rPr lang="en-US" u="sng" dirty="0">
                <a:solidFill>
                  <a:srgbClr val="C00000"/>
                </a:solidFill>
                <a:latin typeface="Arial" panose="020B0604020202020204" pitchFamily="34" charset="0"/>
              </a:rPr>
              <a:t>heart</a:t>
            </a:r>
            <a:r>
              <a:rPr lang="en-US" dirty="0">
                <a:latin typeface="Arial" panose="020B0604020202020204" pitchFamily="34" charset="0"/>
              </a:rPr>
              <a:t> of the operating and safety for the high temperature gas-cooled reactors. </a:t>
            </a:r>
          </a:p>
        </p:txBody>
      </p:sp>
      <p:pic>
        <p:nvPicPr>
          <p:cNvPr id="4" name="Picture 3"/>
          <p:cNvPicPr>
            <a:picLocks noChangeAspect="1"/>
          </p:cNvPicPr>
          <p:nvPr/>
        </p:nvPicPr>
        <p:blipFill>
          <a:blip r:embed="rId5"/>
          <a:stretch>
            <a:fillRect/>
          </a:stretch>
        </p:blipFill>
        <p:spPr>
          <a:xfrm>
            <a:off x="5847438" y="5089184"/>
            <a:ext cx="1828800" cy="1711013"/>
          </a:xfrm>
          <a:prstGeom prst="rect">
            <a:avLst/>
          </a:prstGeom>
        </p:spPr>
      </p:pic>
    </p:spTree>
    <p:extLst>
      <p:ext uri="{BB962C8B-B14F-4D97-AF65-F5344CB8AC3E}">
        <p14:creationId xmlns:p14="http://schemas.microsoft.com/office/powerpoint/2010/main" val="1766421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txBox="1">
            <a:spLocks/>
          </p:cNvSpPr>
          <p:nvPr/>
        </p:nvSpPr>
        <p:spPr>
          <a:xfrm>
            <a:off x="152400" y="1212077"/>
            <a:ext cx="4038600" cy="1988323"/>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Times New Roman" panose="02020603050405020304" pitchFamily="18" charset="0"/>
                <a:cs typeface="Times New Roman" panose="02020603050405020304" pitchFamily="18" charset="0"/>
              </a:rPr>
              <a:t>Chinese HTR-PM demonstration plant is under construction Pebble bed core, 750 °C outlet temperature, steam cycle, 40% efficiency </a:t>
            </a:r>
          </a:p>
          <a:p>
            <a:pPr lvl="1"/>
            <a:r>
              <a:rPr lang="en-US" sz="1800" dirty="0">
                <a:latin typeface="Times New Roman" panose="02020603050405020304" pitchFamily="18" charset="0"/>
                <a:cs typeface="Times New Roman" panose="02020603050405020304" pitchFamily="18" charset="0"/>
              </a:rPr>
              <a:t>Two 250 </a:t>
            </a:r>
            <a:r>
              <a:rPr lang="en-US" sz="1800" dirty="0" err="1">
                <a:latin typeface="Times New Roman" panose="02020603050405020304" pitchFamily="18" charset="0"/>
                <a:cs typeface="Times New Roman" panose="02020603050405020304" pitchFamily="18" charset="0"/>
              </a:rPr>
              <a:t>MWt</a:t>
            </a:r>
            <a:r>
              <a:rPr lang="en-US" sz="1800" dirty="0">
                <a:latin typeface="Times New Roman" panose="02020603050405020304" pitchFamily="18" charset="0"/>
                <a:cs typeface="Times New Roman" panose="02020603050405020304" pitchFamily="18" charset="0"/>
              </a:rPr>
              <a:t> NSSS modules for 210 </a:t>
            </a:r>
            <a:r>
              <a:rPr lang="en-US" sz="1800" dirty="0" err="1">
                <a:latin typeface="Times New Roman" panose="02020603050405020304" pitchFamily="18" charset="0"/>
                <a:cs typeface="Times New Roman" panose="02020603050405020304" pitchFamily="18" charset="0"/>
              </a:rPr>
              <a:t>MWe</a:t>
            </a:r>
            <a:r>
              <a:rPr lang="en-US" sz="1800" dirty="0">
                <a:latin typeface="Times New Roman" panose="02020603050405020304" pitchFamily="18" charset="0"/>
                <a:cs typeface="Times New Roman" panose="02020603050405020304" pitchFamily="18" charset="0"/>
              </a:rPr>
              <a:t> electricity</a:t>
            </a:r>
          </a:p>
          <a:p>
            <a:pPr lvl="1"/>
            <a:r>
              <a:rPr lang="en-US" sz="1800" dirty="0">
                <a:latin typeface="Times New Roman" panose="02020603050405020304" pitchFamily="18" charset="0"/>
                <a:cs typeface="Times New Roman" panose="02020603050405020304" pitchFamily="18" charset="0"/>
              </a:rPr>
              <a:t>First Concrete in December 2012</a:t>
            </a:r>
          </a:p>
          <a:p>
            <a:pPr lvl="1"/>
            <a:r>
              <a:rPr lang="en-US" sz="1800" dirty="0">
                <a:latin typeface="Times New Roman" panose="02020603050405020304" pitchFamily="18" charset="0"/>
                <a:cs typeface="Times New Roman" panose="02020603050405020304" pitchFamily="18" charset="0"/>
              </a:rPr>
              <a:t>Plant operation expected around end of 2018 </a:t>
            </a:r>
            <a:endParaRPr lang="en-US" sz="1600" dirty="0"/>
          </a:p>
          <a:p>
            <a:endParaRPr lang="en-US" sz="16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5485" y="1308043"/>
            <a:ext cx="2052572"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txBox="1">
            <a:spLocks/>
          </p:cNvSpPr>
          <p:nvPr/>
        </p:nvSpPr>
        <p:spPr>
          <a:xfrm>
            <a:off x="0" y="772513"/>
            <a:ext cx="8686800" cy="656895"/>
          </a:xfrm>
          <a:prstGeom prst="rect">
            <a:avLst/>
          </a:prstGeom>
        </p:spPr>
        <p:txBody>
          <a:bodyPr/>
          <a:lstStyle>
            <a:lvl1pPr algn="ctr" defTabSz="342900" rtl="0" eaLnBrk="0" fontAlgn="base" hangingPunct="0">
              <a:spcBef>
                <a:spcPct val="0"/>
              </a:spcBef>
              <a:spcAft>
                <a:spcPct val="0"/>
              </a:spcAft>
              <a:defRPr sz="3300" kern="1200">
                <a:solidFill>
                  <a:schemeClr val="tx1"/>
                </a:solidFill>
                <a:latin typeface="+mj-lt"/>
                <a:ea typeface="MS PGothic" pitchFamily="34" charset="-128"/>
                <a:cs typeface="ＭＳ Ｐゴシック" charset="0"/>
              </a:defRPr>
            </a:lvl1pPr>
            <a:lvl2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2pPr>
            <a:lvl3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3pPr>
            <a:lvl4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4pPr>
            <a:lvl5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5pPr>
            <a:lvl6pPr marL="342900" algn="ctr" defTabSz="342900" rtl="0" fontAlgn="base">
              <a:spcBef>
                <a:spcPct val="0"/>
              </a:spcBef>
              <a:spcAft>
                <a:spcPct val="0"/>
              </a:spcAft>
              <a:defRPr sz="3300">
                <a:solidFill>
                  <a:schemeClr val="tx1"/>
                </a:solidFill>
                <a:latin typeface="Calibri" pitchFamily="34" charset="0"/>
              </a:defRPr>
            </a:lvl6pPr>
            <a:lvl7pPr marL="685800" algn="ctr" defTabSz="342900" rtl="0" fontAlgn="base">
              <a:spcBef>
                <a:spcPct val="0"/>
              </a:spcBef>
              <a:spcAft>
                <a:spcPct val="0"/>
              </a:spcAft>
              <a:defRPr sz="3300">
                <a:solidFill>
                  <a:schemeClr val="tx1"/>
                </a:solidFill>
                <a:latin typeface="Calibri" pitchFamily="34" charset="0"/>
              </a:defRPr>
            </a:lvl7pPr>
            <a:lvl8pPr marL="1028700" algn="ctr" defTabSz="342900" rtl="0" fontAlgn="base">
              <a:spcBef>
                <a:spcPct val="0"/>
              </a:spcBef>
              <a:spcAft>
                <a:spcPct val="0"/>
              </a:spcAft>
              <a:defRPr sz="3300">
                <a:solidFill>
                  <a:schemeClr val="tx1"/>
                </a:solidFill>
                <a:latin typeface="Calibri" pitchFamily="34" charset="0"/>
              </a:defRPr>
            </a:lvl8pPr>
            <a:lvl9pPr marL="1371600" algn="ctr" defTabSz="342900" rtl="0" fontAlgn="base">
              <a:spcBef>
                <a:spcPct val="0"/>
              </a:spcBef>
              <a:spcAft>
                <a:spcPct val="0"/>
              </a:spcAft>
              <a:defRPr sz="3300">
                <a:solidFill>
                  <a:schemeClr val="tx1"/>
                </a:solidFill>
                <a:latin typeface="Calibri" pitchFamily="34" charset="0"/>
              </a:defRPr>
            </a:lvl9pPr>
          </a:lstStyle>
          <a:p>
            <a:pPr algn="l"/>
            <a:r>
              <a:rPr lang="en-US" sz="2400" b="1" dirty="0" err="1">
                <a:solidFill>
                  <a:srgbClr val="C00000"/>
                </a:solidFill>
              </a:rPr>
              <a:t>Shidao</a:t>
            </a:r>
            <a:r>
              <a:rPr lang="en-US" sz="2400" b="1" dirty="0">
                <a:solidFill>
                  <a:srgbClr val="C00000"/>
                </a:solidFill>
              </a:rPr>
              <a:t> Bay Nuclear Power Plant</a:t>
            </a:r>
          </a:p>
        </p:txBody>
      </p:sp>
      <p:sp>
        <p:nvSpPr>
          <p:cNvPr id="8" name="Rectangle 7"/>
          <p:cNvSpPr/>
          <p:nvPr/>
        </p:nvSpPr>
        <p:spPr>
          <a:xfrm>
            <a:off x="5757476" y="4370162"/>
            <a:ext cx="4572000" cy="246221"/>
          </a:xfrm>
          <a:prstGeom prst="rect">
            <a:avLst/>
          </a:prstGeom>
        </p:spPr>
        <p:txBody>
          <a:bodyPr>
            <a:spAutoFit/>
          </a:bodyPr>
          <a:lstStyle/>
          <a:p>
            <a:pPr algn="ctr"/>
            <a:r>
              <a:rPr lang="en-US" sz="1000" b="1" dirty="0">
                <a:solidFill>
                  <a:srgbClr val="0052F6"/>
                </a:solidFill>
                <a:latin typeface="Times New Roman" panose="02020603050405020304" pitchFamily="18" charset="0"/>
                <a:cs typeface="Times New Roman" panose="02020603050405020304" pitchFamily="18" charset="0"/>
              </a:rPr>
              <a:t>HTR-PM demonstration plant</a:t>
            </a:r>
            <a:endParaRPr lang="en-US" sz="1000" dirty="0">
              <a:solidFill>
                <a:srgbClr val="0052F6"/>
              </a:solidFill>
              <a:latin typeface="Times New Roman" panose="02020603050405020304" pitchFamily="18" charset="0"/>
              <a:cs typeface="Times New Roman" panose="02020603050405020304" pitchFamily="18" charset="0"/>
            </a:endParaRP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4276" y="2986833"/>
            <a:ext cx="2199587"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5635771" y="2648809"/>
            <a:ext cx="4572000" cy="246221"/>
          </a:xfrm>
          <a:prstGeom prst="rect">
            <a:avLst/>
          </a:prstGeom>
        </p:spPr>
        <p:txBody>
          <a:bodyPr>
            <a:spAutoFit/>
          </a:bodyPr>
          <a:lstStyle/>
          <a:p>
            <a:pPr algn="ctr"/>
            <a:r>
              <a:rPr lang="en-US" sz="1000" b="1" dirty="0">
                <a:solidFill>
                  <a:srgbClr val="0052F6"/>
                </a:solidFill>
                <a:latin typeface="Times New Roman" panose="02020603050405020304" pitchFamily="18" charset="0"/>
                <a:cs typeface="Times New Roman" panose="02020603050405020304" pitchFamily="18" charset="0"/>
              </a:rPr>
              <a:t>First pour of concrete </a:t>
            </a:r>
            <a:endParaRPr lang="en-US" sz="1000" dirty="0">
              <a:solidFill>
                <a:srgbClr val="0052F6"/>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912885" y="5521146"/>
            <a:ext cx="3429000" cy="1200329"/>
          </a:xfrm>
          <a:prstGeom prst="rect">
            <a:avLst/>
          </a:prstGeom>
        </p:spPr>
        <p:txBody>
          <a:bodyPr wrap="square" numCol="1">
            <a:spAutoFit/>
          </a:bodyPr>
          <a:lstStyle/>
          <a:p>
            <a:pPr algn="just"/>
            <a:r>
              <a:rPr lang="en-US" dirty="0">
                <a:solidFill>
                  <a:srgbClr val="0052F6"/>
                </a:solidFill>
                <a:latin typeface="Times New Roman" panose="02020603050405020304" pitchFamily="18" charset="0"/>
                <a:cs typeface="Times New Roman" panose="02020603050405020304" pitchFamily="18" charset="0"/>
              </a:rPr>
              <a:t>Successful construction and operation of the Chinese HTR-PM plant should significantly help the promotion of VHTR technologies.</a:t>
            </a:r>
          </a:p>
        </p:txBody>
      </p:sp>
      <p:sp>
        <p:nvSpPr>
          <p:cNvPr id="2" name="Right Arrow 1"/>
          <p:cNvSpPr/>
          <p:nvPr/>
        </p:nvSpPr>
        <p:spPr>
          <a:xfrm>
            <a:off x="137428" y="5834159"/>
            <a:ext cx="533400" cy="66692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pPr>
              <a:defRPr/>
            </a:pPr>
            <a:fld id="{B5A5EACE-5817-4E7B-8CF7-F49DE18B9B66}" type="slidenum">
              <a:rPr lang="en-US" smtClean="0"/>
              <a:pPr>
                <a:defRPr/>
              </a:pPr>
              <a:t>6</a:t>
            </a:fld>
            <a:endParaRPr lang="en-US"/>
          </a:p>
        </p:txBody>
      </p:sp>
      <p:pic>
        <p:nvPicPr>
          <p:cNvPr id="3" name="Picture 2"/>
          <p:cNvPicPr>
            <a:picLocks noChangeAspect="1"/>
          </p:cNvPicPr>
          <p:nvPr/>
        </p:nvPicPr>
        <p:blipFill>
          <a:blip r:embed="rId5"/>
          <a:stretch>
            <a:fillRect/>
          </a:stretch>
        </p:blipFill>
        <p:spPr>
          <a:xfrm>
            <a:off x="4783977" y="1212077"/>
            <a:ext cx="1371600" cy="914400"/>
          </a:xfrm>
          <a:prstGeom prst="rect">
            <a:avLst/>
          </a:prstGeom>
        </p:spPr>
      </p:pic>
      <p:pic>
        <p:nvPicPr>
          <p:cNvPr id="5" name="Picture 4"/>
          <p:cNvPicPr>
            <a:picLocks noChangeAspect="1"/>
          </p:cNvPicPr>
          <p:nvPr/>
        </p:nvPicPr>
        <p:blipFill>
          <a:blip r:embed="rId6"/>
          <a:stretch>
            <a:fillRect/>
          </a:stretch>
        </p:blipFill>
        <p:spPr>
          <a:xfrm>
            <a:off x="4900534" y="2546805"/>
            <a:ext cx="1676400" cy="3422908"/>
          </a:xfrm>
          <a:prstGeom prst="rect">
            <a:avLst/>
          </a:prstGeom>
        </p:spPr>
      </p:pic>
      <p:sp>
        <p:nvSpPr>
          <p:cNvPr id="6" name="Rectangle 5"/>
          <p:cNvSpPr/>
          <p:nvPr/>
        </p:nvSpPr>
        <p:spPr>
          <a:xfrm>
            <a:off x="4724400" y="5969713"/>
            <a:ext cx="2236510" cy="246221"/>
          </a:xfrm>
          <a:prstGeom prst="rect">
            <a:avLst/>
          </a:prstGeom>
        </p:spPr>
        <p:txBody>
          <a:bodyPr wrap="none">
            <a:spAutoFit/>
          </a:bodyPr>
          <a:lstStyle/>
          <a:p>
            <a:r>
              <a:rPr lang="en-US" sz="1000" dirty="0">
                <a:solidFill>
                  <a:srgbClr val="004ADE"/>
                </a:solidFill>
              </a:rPr>
              <a:t>HTR-PM Reactor &amp; SG Side by side</a:t>
            </a:r>
          </a:p>
        </p:txBody>
      </p:sp>
      <p:pic>
        <p:nvPicPr>
          <p:cNvPr id="10" name="Picture 9"/>
          <p:cNvPicPr>
            <a:picLocks noChangeAspect="1"/>
          </p:cNvPicPr>
          <p:nvPr/>
        </p:nvPicPr>
        <p:blipFill>
          <a:blip r:embed="rId7"/>
          <a:stretch>
            <a:fillRect/>
          </a:stretch>
        </p:blipFill>
        <p:spPr>
          <a:xfrm>
            <a:off x="6895485" y="4710112"/>
            <a:ext cx="1449029" cy="1828800"/>
          </a:xfrm>
          <a:prstGeom prst="rect">
            <a:avLst/>
          </a:prstGeom>
        </p:spPr>
      </p:pic>
      <p:sp>
        <p:nvSpPr>
          <p:cNvPr id="11" name="Rectangle 10"/>
          <p:cNvSpPr/>
          <p:nvPr/>
        </p:nvSpPr>
        <p:spPr>
          <a:xfrm>
            <a:off x="6534807" y="6577409"/>
            <a:ext cx="2289409" cy="246221"/>
          </a:xfrm>
          <a:prstGeom prst="rect">
            <a:avLst/>
          </a:prstGeom>
        </p:spPr>
        <p:txBody>
          <a:bodyPr wrap="none">
            <a:spAutoFit/>
          </a:bodyPr>
          <a:lstStyle/>
          <a:p>
            <a:r>
              <a:rPr lang="en-US" sz="1000" dirty="0">
                <a:solidFill>
                  <a:srgbClr val="004ADE"/>
                </a:solidFill>
              </a:rPr>
              <a:t>Fuel Samples for Irradiation in Patten</a:t>
            </a:r>
          </a:p>
        </p:txBody>
      </p:sp>
      <p:sp>
        <p:nvSpPr>
          <p:cNvPr id="14" name="Rectangle 13"/>
          <p:cNvSpPr/>
          <p:nvPr/>
        </p:nvSpPr>
        <p:spPr>
          <a:xfrm>
            <a:off x="152400" y="4016218"/>
            <a:ext cx="4572000" cy="1200329"/>
          </a:xfrm>
          <a:prstGeom prst="rect">
            <a:avLst/>
          </a:prstGeom>
        </p:spPr>
        <p:txBody>
          <a:bodyPr>
            <a:spAutoFit/>
          </a:bodyPr>
          <a:lstStyle/>
          <a:p>
            <a:pPr marL="0" marR="0" indent="228600" algn="just">
              <a:spcBef>
                <a:spcPts val="0"/>
              </a:spcBef>
              <a:spcAft>
                <a:spcPts val="800"/>
              </a:spcAft>
            </a:pPr>
            <a:r>
              <a:rPr lang="en-US" dirty="0">
                <a:latin typeface="Times New Roman" panose="02020603050405020304" pitchFamily="18" charset="0"/>
                <a:ea typeface="Times New Roman" panose="02020603050405020304" pitchFamily="18" charset="0"/>
              </a:rPr>
              <a:t>The </a:t>
            </a:r>
            <a:r>
              <a:rPr lang="en-US" dirty="0" err="1">
                <a:latin typeface="Times New Roman" panose="02020603050405020304" pitchFamily="18" charset="0"/>
                <a:ea typeface="Times New Roman" panose="02020603050405020304" pitchFamily="18" charset="0"/>
              </a:rPr>
              <a:t>Shidao</a:t>
            </a:r>
            <a:r>
              <a:rPr lang="en-US" dirty="0">
                <a:latin typeface="Times New Roman" panose="02020603050405020304" pitchFamily="18" charset="0"/>
                <a:ea typeface="Times New Roman" panose="02020603050405020304" pitchFamily="18" charset="0"/>
              </a:rPr>
              <a:t> Bay nuclear power plant is a joint venture by </a:t>
            </a:r>
            <a:r>
              <a:rPr lang="en-US" u="sng" dirty="0">
                <a:solidFill>
                  <a:srgbClr val="0563C1"/>
                </a:solidFill>
                <a:latin typeface="Times New Roman" panose="02020603050405020304" pitchFamily="18" charset="0"/>
                <a:ea typeface="Times New Roman" panose="02020603050405020304" pitchFamily="18" charset="0"/>
                <a:hlinkClick r:id="rId8"/>
              </a:rPr>
              <a:t>China </a:t>
            </a:r>
            <a:r>
              <a:rPr lang="en-US" u="sng" dirty="0" err="1">
                <a:solidFill>
                  <a:srgbClr val="0563C1"/>
                </a:solidFill>
                <a:latin typeface="Times New Roman" panose="02020603050405020304" pitchFamily="18" charset="0"/>
                <a:ea typeface="Times New Roman" panose="02020603050405020304" pitchFamily="18" charset="0"/>
                <a:hlinkClick r:id="rId8"/>
              </a:rPr>
              <a:t>Huaneng</a:t>
            </a:r>
            <a:r>
              <a:rPr lang="en-US" u="sng" dirty="0">
                <a:solidFill>
                  <a:srgbClr val="0563C1"/>
                </a:solidFill>
                <a:latin typeface="Times New Roman" panose="02020603050405020304" pitchFamily="18" charset="0"/>
                <a:ea typeface="Times New Roman" panose="02020603050405020304" pitchFamily="18" charset="0"/>
                <a:hlinkClick r:id="rId8"/>
              </a:rPr>
              <a:t> Group</a:t>
            </a:r>
            <a:r>
              <a:rPr lang="en-US" dirty="0">
                <a:latin typeface="Times New Roman" panose="02020603050405020304" pitchFamily="18" charset="0"/>
                <a:ea typeface="Times New Roman" panose="02020603050405020304" pitchFamily="18" charset="0"/>
              </a:rPr>
              <a:t>, </a:t>
            </a:r>
            <a:r>
              <a:rPr lang="en-US" u="sng" dirty="0">
                <a:solidFill>
                  <a:srgbClr val="0563C1"/>
                </a:solidFill>
                <a:latin typeface="Times New Roman" panose="02020603050405020304" pitchFamily="18" charset="0"/>
                <a:ea typeface="Times New Roman" panose="02020603050405020304" pitchFamily="18" charset="0"/>
                <a:hlinkClick r:id="rId9"/>
              </a:rPr>
              <a:t>China Nuclear Engineering &amp; Construction Group</a:t>
            </a:r>
            <a:r>
              <a:rPr lang="en-US" dirty="0">
                <a:latin typeface="Times New Roman" panose="02020603050405020304" pitchFamily="18" charset="0"/>
                <a:ea typeface="Times New Roman" panose="02020603050405020304" pitchFamily="18" charset="0"/>
              </a:rPr>
              <a:t>, and </a:t>
            </a:r>
            <a:r>
              <a:rPr lang="en-US" u="sng" dirty="0">
                <a:solidFill>
                  <a:srgbClr val="0563C1"/>
                </a:solidFill>
                <a:latin typeface="Times New Roman" panose="02020603050405020304" pitchFamily="18" charset="0"/>
                <a:ea typeface="Times New Roman" panose="02020603050405020304" pitchFamily="18" charset="0"/>
                <a:hlinkClick r:id="rId10"/>
              </a:rPr>
              <a:t>Tsinghua University</a:t>
            </a:r>
            <a:r>
              <a:rPr lang="en-US" dirty="0">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00510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972" y="1600195"/>
            <a:ext cx="8229600" cy="5165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0" y="772513"/>
            <a:ext cx="8686800" cy="656895"/>
          </a:xfrm>
          <a:prstGeom prst="rect">
            <a:avLst/>
          </a:prstGeom>
        </p:spPr>
        <p:txBody>
          <a:bodyPr/>
          <a:lstStyle>
            <a:lvl1pPr algn="ctr" defTabSz="342900" rtl="0" eaLnBrk="0" fontAlgn="base" hangingPunct="0">
              <a:spcBef>
                <a:spcPct val="0"/>
              </a:spcBef>
              <a:spcAft>
                <a:spcPct val="0"/>
              </a:spcAft>
              <a:defRPr sz="3300" kern="1200">
                <a:solidFill>
                  <a:schemeClr val="tx1"/>
                </a:solidFill>
                <a:latin typeface="+mj-lt"/>
                <a:ea typeface="MS PGothic" pitchFamily="34" charset="-128"/>
                <a:cs typeface="ＭＳ Ｐゴシック" charset="0"/>
              </a:defRPr>
            </a:lvl1pPr>
            <a:lvl2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2pPr>
            <a:lvl3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3pPr>
            <a:lvl4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4pPr>
            <a:lvl5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5pPr>
            <a:lvl6pPr marL="342900" algn="ctr" defTabSz="342900" rtl="0" fontAlgn="base">
              <a:spcBef>
                <a:spcPct val="0"/>
              </a:spcBef>
              <a:spcAft>
                <a:spcPct val="0"/>
              </a:spcAft>
              <a:defRPr sz="3300">
                <a:solidFill>
                  <a:schemeClr val="tx1"/>
                </a:solidFill>
                <a:latin typeface="Calibri" pitchFamily="34" charset="0"/>
              </a:defRPr>
            </a:lvl6pPr>
            <a:lvl7pPr marL="685800" algn="ctr" defTabSz="342900" rtl="0" fontAlgn="base">
              <a:spcBef>
                <a:spcPct val="0"/>
              </a:spcBef>
              <a:spcAft>
                <a:spcPct val="0"/>
              </a:spcAft>
              <a:defRPr sz="3300">
                <a:solidFill>
                  <a:schemeClr val="tx1"/>
                </a:solidFill>
                <a:latin typeface="Calibri" pitchFamily="34" charset="0"/>
              </a:defRPr>
            </a:lvl7pPr>
            <a:lvl8pPr marL="1028700" algn="ctr" defTabSz="342900" rtl="0" fontAlgn="base">
              <a:spcBef>
                <a:spcPct val="0"/>
              </a:spcBef>
              <a:spcAft>
                <a:spcPct val="0"/>
              </a:spcAft>
              <a:defRPr sz="3300">
                <a:solidFill>
                  <a:schemeClr val="tx1"/>
                </a:solidFill>
                <a:latin typeface="Calibri" pitchFamily="34" charset="0"/>
              </a:defRPr>
            </a:lvl8pPr>
            <a:lvl9pPr marL="1371600" algn="ctr" defTabSz="342900" rtl="0" fontAlgn="base">
              <a:spcBef>
                <a:spcPct val="0"/>
              </a:spcBef>
              <a:spcAft>
                <a:spcPct val="0"/>
              </a:spcAft>
              <a:defRPr sz="3300">
                <a:solidFill>
                  <a:schemeClr val="tx1"/>
                </a:solidFill>
                <a:latin typeface="Calibri" pitchFamily="34" charset="0"/>
              </a:defRPr>
            </a:lvl9pPr>
          </a:lstStyle>
          <a:p>
            <a:pPr algn="l"/>
            <a:r>
              <a:rPr lang="en-US" sz="2400" b="1" dirty="0">
                <a:solidFill>
                  <a:srgbClr val="C00000"/>
                </a:solidFill>
              </a:rPr>
              <a:t>TRISO nuclear fuel particles</a:t>
            </a:r>
          </a:p>
        </p:txBody>
      </p:sp>
      <p:sp>
        <p:nvSpPr>
          <p:cNvPr id="3" name="Slide Number Placeholder 2"/>
          <p:cNvSpPr>
            <a:spLocks noGrp="1"/>
          </p:cNvSpPr>
          <p:nvPr>
            <p:ph type="sldNum" sz="quarter" idx="12"/>
          </p:nvPr>
        </p:nvSpPr>
        <p:spPr/>
        <p:txBody>
          <a:bodyPr/>
          <a:lstStyle/>
          <a:p>
            <a:pPr>
              <a:defRPr/>
            </a:pPr>
            <a:fld id="{B5A5EACE-5817-4E7B-8CF7-F49DE18B9B66}" type="slidenum">
              <a:rPr lang="en-US" smtClean="0"/>
              <a:pPr>
                <a:defRPr/>
              </a:pPr>
              <a:t>7</a:t>
            </a:fld>
            <a:endParaRPr lang="en-US"/>
          </a:p>
        </p:txBody>
      </p:sp>
    </p:spTree>
    <p:extLst>
      <p:ext uri="{BB962C8B-B14F-4D97-AF65-F5344CB8AC3E}">
        <p14:creationId xmlns:p14="http://schemas.microsoft.com/office/powerpoint/2010/main" val="1554874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ine 5"/>
          <p:cNvSpPr>
            <a:spLocks noChangeShapeType="1"/>
          </p:cNvSpPr>
          <p:nvPr/>
        </p:nvSpPr>
        <p:spPr bwMode="auto">
          <a:xfrm>
            <a:off x="253897" y="4114800"/>
            <a:ext cx="8495537" cy="0"/>
          </a:xfrm>
          <a:prstGeom prst="line">
            <a:avLst/>
          </a:prstGeom>
          <a:noFill/>
          <a:ln w="38100" cap="rnd">
            <a:solidFill>
              <a:schemeClr val="bg2">
                <a:lumMod val="25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Title 1"/>
          <p:cNvSpPr txBox="1">
            <a:spLocks/>
          </p:cNvSpPr>
          <p:nvPr/>
        </p:nvSpPr>
        <p:spPr>
          <a:xfrm>
            <a:off x="0" y="746234"/>
            <a:ext cx="8686800" cy="853968"/>
          </a:xfrm>
          <a:prstGeom prst="rect">
            <a:avLst/>
          </a:prstGeom>
        </p:spPr>
        <p:txBody>
          <a:bodyPr/>
          <a:lstStyle>
            <a:lvl1pPr algn="ctr" defTabSz="342900" rtl="0" eaLnBrk="0" fontAlgn="base" hangingPunct="0">
              <a:spcBef>
                <a:spcPct val="0"/>
              </a:spcBef>
              <a:spcAft>
                <a:spcPct val="0"/>
              </a:spcAft>
              <a:defRPr sz="3300" kern="1200">
                <a:solidFill>
                  <a:schemeClr val="tx1"/>
                </a:solidFill>
                <a:latin typeface="+mj-lt"/>
                <a:ea typeface="MS PGothic" pitchFamily="34" charset="-128"/>
                <a:cs typeface="ＭＳ Ｐゴシック" charset="0"/>
              </a:defRPr>
            </a:lvl1pPr>
            <a:lvl2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2pPr>
            <a:lvl3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3pPr>
            <a:lvl4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4pPr>
            <a:lvl5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5pPr>
            <a:lvl6pPr marL="342900" algn="ctr" defTabSz="342900" rtl="0" fontAlgn="base">
              <a:spcBef>
                <a:spcPct val="0"/>
              </a:spcBef>
              <a:spcAft>
                <a:spcPct val="0"/>
              </a:spcAft>
              <a:defRPr sz="3300">
                <a:solidFill>
                  <a:schemeClr val="tx1"/>
                </a:solidFill>
                <a:latin typeface="Calibri" pitchFamily="34" charset="0"/>
              </a:defRPr>
            </a:lvl6pPr>
            <a:lvl7pPr marL="685800" algn="ctr" defTabSz="342900" rtl="0" fontAlgn="base">
              <a:spcBef>
                <a:spcPct val="0"/>
              </a:spcBef>
              <a:spcAft>
                <a:spcPct val="0"/>
              </a:spcAft>
              <a:defRPr sz="3300">
                <a:solidFill>
                  <a:schemeClr val="tx1"/>
                </a:solidFill>
                <a:latin typeface="Calibri" pitchFamily="34" charset="0"/>
              </a:defRPr>
            </a:lvl7pPr>
            <a:lvl8pPr marL="1028700" algn="ctr" defTabSz="342900" rtl="0" fontAlgn="base">
              <a:spcBef>
                <a:spcPct val="0"/>
              </a:spcBef>
              <a:spcAft>
                <a:spcPct val="0"/>
              </a:spcAft>
              <a:defRPr sz="3300">
                <a:solidFill>
                  <a:schemeClr val="tx1"/>
                </a:solidFill>
                <a:latin typeface="Calibri" pitchFamily="34" charset="0"/>
              </a:defRPr>
            </a:lvl8pPr>
            <a:lvl9pPr marL="1371600" algn="ctr" defTabSz="342900" rtl="0" fontAlgn="base">
              <a:spcBef>
                <a:spcPct val="0"/>
              </a:spcBef>
              <a:spcAft>
                <a:spcPct val="0"/>
              </a:spcAft>
              <a:defRPr sz="3300">
                <a:solidFill>
                  <a:schemeClr val="tx1"/>
                </a:solidFill>
                <a:latin typeface="Calibri" pitchFamily="34" charset="0"/>
              </a:defRPr>
            </a:lvl9pPr>
          </a:lstStyle>
          <a:p>
            <a:pPr algn="l"/>
            <a:r>
              <a:rPr lang="en-US" sz="2400" b="1" dirty="0">
                <a:solidFill>
                  <a:srgbClr val="C00000"/>
                </a:solidFill>
              </a:rPr>
              <a:t>TRISO fuel coating process </a:t>
            </a:r>
          </a:p>
        </p:txBody>
      </p:sp>
      <p:sp>
        <p:nvSpPr>
          <p:cNvPr id="13" name="TextBox 4"/>
          <p:cNvSpPr txBox="1">
            <a:spLocks noChangeArrowheads="1"/>
          </p:cNvSpPr>
          <p:nvPr/>
        </p:nvSpPr>
        <p:spPr bwMode="auto">
          <a:xfrm>
            <a:off x="145715" y="6501864"/>
            <a:ext cx="2667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b="1" dirty="0">
                <a:solidFill>
                  <a:srgbClr val="FF0000"/>
                </a:solidFill>
                <a:latin typeface="Arial Narrow" panose="020B0606020202030204" pitchFamily="34" charset="0"/>
                <a:cs typeface="Times New Roman" pitchFamily="18" charset="0"/>
              </a:rPr>
              <a:t>Schematic Diagram of a Spouted Bed</a:t>
            </a:r>
          </a:p>
        </p:txBody>
      </p:sp>
      <p:sp>
        <p:nvSpPr>
          <p:cNvPr id="20" name="Rectangle 19"/>
          <p:cNvSpPr/>
          <p:nvPr/>
        </p:nvSpPr>
        <p:spPr>
          <a:xfrm>
            <a:off x="2878228" y="4309667"/>
            <a:ext cx="5585340" cy="2554545"/>
          </a:xfrm>
          <a:prstGeom prst="rect">
            <a:avLst/>
          </a:prstGeom>
        </p:spPr>
        <p:txBody>
          <a:bodyPr wrap="square">
            <a:spAutoFit/>
          </a:bodyPr>
          <a:lstStyle/>
          <a:p>
            <a:r>
              <a:rPr lang="en-US" sz="1600" b="1" dirty="0">
                <a:solidFill>
                  <a:srgbClr val="C00000"/>
                </a:solidFill>
                <a:latin typeface="Times New Roman" panose="02020603050405020304" pitchFamily="18" charset="0"/>
                <a:cs typeface="Times New Roman" panose="02020603050405020304" pitchFamily="18" charset="0"/>
              </a:rPr>
              <a:t>Spouted beds </a:t>
            </a:r>
            <a:r>
              <a:rPr lang="en-US" sz="1600" dirty="0">
                <a:latin typeface="Times New Roman" panose="02020603050405020304" pitchFamily="18" charset="0"/>
                <a:cs typeface="Times New Roman" panose="02020603050405020304" pitchFamily="18" charset="0"/>
              </a:rPr>
              <a:t>: Gas-solid contactors that can handle heavy coarse particles where the circulation of solids is important and is dictated by the gas dynamics.</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Spouted beds has many attractive features including </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1- good particle circulation.</a:t>
            </a:r>
          </a:p>
          <a:p>
            <a:r>
              <a:rPr lang="en-US" sz="1600" dirty="0">
                <a:latin typeface="Times New Roman" panose="02020603050405020304" pitchFamily="18" charset="0"/>
                <a:cs typeface="Times New Roman" panose="02020603050405020304" pitchFamily="18" charset="0"/>
              </a:rPr>
              <a:t>2- effective fluid-particle contact</a:t>
            </a:r>
          </a:p>
          <a:p>
            <a:r>
              <a:rPr lang="en-US" sz="1600" dirty="0">
                <a:latin typeface="Times New Roman" panose="02020603050405020304" pitchFamily="18" charset="0"/>
                <a:cs typeface="Times New Roman" panose="02020603050405020304" pitchFamily="18" charset="0"/>
              </a:rPr>
              <a:t>3- high rate of heat and mass transfer</a:t>
            </a:r>
          </a:p>
          <a:p>
            <a:endParaRPr lang="en-US" sz="1600" dirty="0"/>
          </a:p>
        </p:txBody>
      </p:sp>
      <p:sp>
        <p:nvSpPr>
          <p:cNvPr id="4" name="Slide Number Placeholder 3"/>
          <p:cNvSpPr>
            <a:spLocks noGrp="1"/>
          </p:cNvSpPr>
          <p:nvPr>
            <p:ph type="sldNum" sz="quarter" idx="12"/>
          </p:nvPr>
        </p:nvSpPr>
        <p:spPr/>
        <p:txBody>
          <a:bodyPr/>
          <a:lstStyle/>
          <a:p>
            <a:pPr>
              <a:defRPr/>
            </a:pPr>
            <a:fld id="{B7E254C1-F6E0-4B06-93A4-1AE8D7321959}" type="slidenum">
              <a:rPr lang="en-US" smtClean="0"/>
              <a:pPr>
                <a:defRPr/>
              </a:pPr>
              <a:t>8</a:t>
            </a:fld>
            <a:endParaRPr lang="en-US" dirty="0"/>
          </a:p>
        </p:txBody>
      </p:sp>
      <p:pic>
        <p:nvPicPr>
          <p:cNvPr id="14" name="Content Placeholder 5"/>
          <p:cNvPicPr>
            <a:picLocks noGrp="1" noChangeAspect="1"/>
          </p:cNvPicPr>
          <p:nvPr>
            <p:ph idx="1"/>
          </p:nvPr>
        </p:nvPicPr>
        <p:blipFill>
          <a:blip r:embed="rId3">
            <a:grayscl/>
            <a:lum bright="-20000" contrast="40000"/>
          </a:blip>
          <a:stretch>
            <a:fillRect/>
          </a:stretch>
        </p:blipFill>
        <p:spPr>
          <a:xfrm>
            <a:off x="153978" y="1219200"/>
            <a:ext cx="2216143" cy="2380652"/>
          </a:xfrm>
          <a:prstGeom prst="rect">
            <a:avLst/>
          </a:prstGeom>
          <a:noFill/>
          <a:ln>
            <a:noFill/>
          </a:ln>
        </p:spPr>
      </p:pic>
      <p:sp>
        <p:nvSpPr>
          <p:cNvPr id="15" name="TextBox 14"/>
          <p:cNvSpPr txBox="1"/>
          <p:nvPr/>
        </p:nvSpPr>
        <p:spPr>
          <a:xfrm>
            <a:off x="65695" y="3605943"/>
            <a:ext cx="2698069" cy="400110"/>
          </a:xfrm>
          <a:prstGeom prst="rect">
            <a:avLst/>
          </a:prstGeom>
          <a:noFill/>
        </p:spPr>
        <p:txBody>
          <a:bodyPr wrap="square" rtlCol="0">
            <a:spAutoFit/>
          </a:bodyPr>
          <a:lstStyle/>
          <a:p>
            <a:pPr algn="ctr"/>
            <a:r>
              <a:rPr lang="en-US" sz="1000" dirty="0"/>
              <a:t> </a:t>
            </a:r>
            <a:r>
              <a:rPr lang="en-US" sz="1000" dirty="0">
                <a:solidFill>
                  <a:srgbClr val="FF0000"/>
                </a:solidFill>
              </a:rPr>
              <a:t>2-inch diameter Spouted beds used for coating TRISO fuel at </a:t>
            </a:r>
            <a:r>
              <a:rPr lang="en-US" sz="1000" b="1" dirty="0">
                <a:solidFill>
                  <a:srgbClr val="FF0000"/>
                </a:solidFill>
              </a:rPr>
              <a:t>ORNL.</a:t>
            </a:r>
          </a:p>
        </p:txBody>
      </p:sp>
      <p:sp>
        <p:nvSpPr>
          <p:cNvPr id="17" name="Rectangle 16"/>
          <p:cNvSpPr/>
          <p:nvPr/>
        </p:nvSpPr>
        <p:spPr>
          <a:xfrm>
            <a:off x="2873389" y="2908768"/>
            <a:ext cx="5761081" cy="923330"/>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rPr>
              <a:t>The issue becomes more complex when we know that probability of successfully coating a layer depends on the success of the preceding coating</a:t>
            </a:r>
            <a:endParaRPr lang="en-US" dirty="0"/>
          </a:p>
        </p:txBody>
      </p:sp>
      <p:sp>
        <p:nvSpPr>
          <p:cNvPr id="18" name="Rectangle 17"/>
          <p:cNvSpPr/>
          <p:nvPr/>
        </p:nvSpPr>
        <p:spPr>
          <a:xfrm>
            <a:off x="2878228" y="1481649"/>
            <a:ext cx="5871206" cy="1200329"/>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The </a:t>
            </a:r>
            <a:r>
              <a:rPr lang="en-US" u="sng" dirty="0">
                <a:solidFill>
                  <a:srgbClr val="C00000"/>
                </a:solidFill>
                <a:latin typeface="Times New Roman" panose="02020603050405020304" pitchFamily="18" charset="0"/>
                <a:cs typeface="Times New Roman" panose="02020603050405020304" pitchFamily="18" charset="0"/>
              </a:rPr>
              <a:t>quality</a:t>
            </a:r>
            <a:r>
              <a:rPr lang="en-US" dirty="0">
                <a:latin typeface="Times New Roman" panose="02020603050405020304" pitchFamily="18" charset="0"/>
                <a:cs typeface="Times New Roman" panose="02020603050405020304" pitchFamily="18" charset="0"/>
              </a:rPr>
              <a:t> of the </a:t>
            </a:r>
            <a:r>
              <a:rPr lang="en-US" b="1" dirty="0">
                <a:solidFill>
                  <a:srgbClr val="C00000"/>
                </a:solidFill>
                <a:latin typeface="Times New Roman" panose="02020603050405020304" pitchFamily="18" charset="0"/>
                <a:cs typeface="Times New Roman" panose="02020603050405020304" pitchFamily="18" charset="0"/>
              </a:rPr>
              <a:t>TRISO</a:t>
            </a:r>
            <a:r>
              <a:rPr lang="en-US" dirty="0">
                <a:latin typeface="Times New Roman" panose="02020603050405020304" pitchFamily="18" charset="0"/>
                <a:cs typeface="Times New Roman" panose="02020603050405020304" pitchFamily="18" charset="0"/>
              </a:rPr>
              <a:t> fuel, i.e. whether particles produced are uniformly or non-uniformly coated, is strongly impacted by the hydrodynamics of the gas-solid spouted bed, the solids flow field, and the flow regime characteristics. </a:t>
            </a:r>
          </a:p>
        </p:txBody>
      </p:sp>
      <p:pic>
        <p:nvPicPr>
          <p:cNvPr id="21" name="Picture 20" descr="C:\Users\RPT\Desktop\Graph2.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338" y="4226341"/>
            <a:ext cx="1747136" cy="2377440"/>
          </a:xfrm>
          <a:prstGeom prst="rect">
            <a:avLst/>
          </a:prstGeom>
          <a:noFill/>
          <a:ln>
            <a:noFill/>
          </a:ln>
        </p:spPr>
      </p:pic>
    </p:spTree>
    <p:extLst>
      <p:ext uri="{BB962C8B-B14F-4D97-AF65-F5344CB8AC3E}">
        <p14:creationId xmlns:p14="http://schemas.microsoft.com/office/powerpoint/2010/main" val="3556311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3"/>
          <a:stretch>
            <a:fillRect/>
          </a:stretch>
        </p:blipFill>
        <p:spPr>
          <a:xfrm>
            <a:off x="4191000" y="784475"/>
            <a:ext cx="4953000" cy="1631453"/>
          </a:xfrm>
          <a:prstGeom prst="rect">
            <a:avLst/>
          </a:prstGeom>
        </p:spPr>
      </p:pic>
      <p:sp>
        <p:nvSpPr>
          <p:cNvPr id="5" name="Title 1"/>
          <p:cNvSpPr txBox="1">
            <a:spLocks/>
          </p:cNvSpPr>
          <p:nvPr/>
        </p:nvSpPr>
        <p:spPr>
          <a:xfrm>
            <a:off x="0" y="746234"/>
            <a:ext cx="8686800" cy="853968"/>
          </a:xfrm>
          <a:prstGeom prst="rect">
            <a:avLst/>
          </a:prstGeom>
        </p:spPr>
        <p:txBody>
          <a:bodyPr/>
          <a:lstStyle>
            <a:lvl1pPr algn="ctr" defTabSz="342900" rtl="0" eaLnBrk="0" fontAlgn="base" hangingPunct="0">
              <a:spcBef>
                <a:spcPct val="0"/>
              </a:spcBef>
              <a:spcAft>
                <a:spcPct val="0"/>
              </a:spcAft>
              <a:defRPr sz="3300" kern="1200">
                <a:solidFill>
                  <a:schemeClr val="tx1"/>
                </a:solidFill>
                <a:latin typeface="+mj-lt"/>
                <a:ea typeface="MS PGothic" pitchFamily="34" charset="-128"/>
                <a:cs typeface="ＭＳ Ｐゴシック" charset="0"/>
              </a:defRPr>
            </a:lvl1pPr>
            <a:lvl2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2pPr>
            <a:lvl3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3pPr>
            <a:lvl4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4pPr>
            <a:lvl5pPr algn="ctr" defTabSz="342900" rtl="0" eaLnBrk="0" fontAlgn="base" hangingPunct="0">
              <a:spcBef>
                <a:spcPct val="0"/>
              </a:spcBef>
              <a:spcAft>
                <a:spcPct val="0"/>
              </a:spcAft>
              <a:defRPr sz="3300">
                <a:solidFill>
                  <a:schemeClr val="tx1"/>
                </a:solidFill>
                <a:latin typeface="Calibri" pitchFamily="34" charset="0"/>
                <a:ea typeface="MS PGothic" pitchFamily="34" charset="-128"/>
                <a:cs typeface="ＭＳ Ｐゴシック" charset="0"/>
              </a:defRPr>
            </a:lvl5pPr>
            <a:lvl6pPr marL="342900" algn="ctr" defTabSz="342900" rtl="0" fontAlgn="base">
              <a:spcBef>
                <a:spcPct val="0"/>
              </a:spcBef>
              <a:spcAft>
                <a:spcPct val="0"/>
              </a:spcAft>
              <a:defRPr sz="3300">
                <a:solidFill>
                  <a:schemeClr val="tx1"/>
                </a:solidFill>
                <a:latin typeface="Calibri" pitchFamily="34" charset="0"/>
              </a:defRPr>
            </a:lvl6pPr>
            <a:lvl7pPr marL="685800" algn="ctr" defTabSz="342900" rtl="0" fontAlgn="base">
              <a:spcBef>
                <a:spcPct val="0"/>
              </a:spcBef>
              <a:spcAft>
                <a:spcPct val="0"/>
              </a:spcAft>
              <a:defRPr sz="3300">
                <a:solidFill>
                  <a:schemeClr val="tx1"/>
                </a:solidFill>
                <a:latin typeface="Calibri" pitchFamily="34" charset="0"/>
              </a:defRPr>
            </a:lvl7pPr>
            <a:lvl8pPr marL="1028700" algn="ctr" defTabSz="342900" rtl="0" fontAlgn="base">
              <a:spcBef>
                <a:spcPct val="0"/>
              </a:spcBef>
              <a:spcAft>
                <a:spcPct val="0"/>
              </a:spcAft>
              <a:defRPr sz="3300">
                <a:solidFill>
                  <a:schemeClr val="tx1"/>
                </a:solidFill>
                <a:latin typeface="Calibri" pitchFamily="34" charset="0"/>
              </a:defRPr>
            </a:lvl8pPr>
            <a:lvl9pPr marL="1371600" algn="ctr" defTabSz="342900" rtl="0" fontAlgn="base">
              <a:spcBef>
                <a:spcPct val="0"/>
              </a:spcBef>
              <a:spcAft>
                <a:spcPct val="0"/>
              </a:spcAft>
              <a:defRPr sz="3300">
                <a:solidFill>
                  <a:schemeClr val="tx1"/>
                </a:solidFill>
                <a:latin typeface="Calibri" pitchFamily="34" charset="0"/>
              </a:defRPr>
            </a:lvl9pPr>
          </a:lstStyle>
          <a:p>
            <a:pPr algn="l"/>
            <a:r>
              <a:rPr lang="en-US" sz="2400" b="1" dirty="0">
                <a:solidFill>
                  <a:srgbClr val="C00000"/>
                </a:solidFill>
              </a:rPr>
              <a:t>Spouted beds Nuclear reactor (conceptual)</a:t>
            </a:r>
          </a:p>
        </p:txBody>
      </p:sp>
      <p:pic>
        <p:nvPicPr>
          <p:cNvPr id="7" name="Picture 6"/>
          <p:cNvPicPr>
            <a:picLocks noChangeAspect="1"/>
          </p:cNvPicPr>
          <p:nvPr/>
        </p:nvPicPr>
        <p:blipFill>
          <a:blip r:embed="rId4"/>
          <a:stretch>
            <a:fillRect/>
          </a:stretch>
        </p:blipFill>
        <p:spPr>
          <a:xfrm>
            <a:off x="487444" y="1420954"/>
            <a:ext cx="2722115" cy="3227246"/>
          </a:xfrm>
          <a:prstGeom prst="rect">
            <a:avLst/>
          </a:prstGeom>
        </p:spPr>
      </p:pic>
      <p:pic>
        <p:nvPicPr>
          <p:cNvPr id="11" name="Picture 10"/>
          <p:cNvPicPr>
            <a:picLocks noChangeAspect="1"/>
          </p:cNvPicPr>
          <p:nvPr/>
        </p:nvPicPr>
        <p:blipFill>
          <a:blip r:embed="rId5"/>
          <a:stretch>
            <a:fillRect/>
          </a:stretch>
        </p:blipFill>
        <p:spPr>
          <a:xfrm>
            <a:off x="658119" y="4876798"/>
            <a:ext cx="2371037" cy="1828800"/>
          </a:xfrm>
          <a:prstGeom prst="rect">
            <a:avLst/>
          </a:prstGeom>
        </p:spPr>
      </p:pic>
      <p:pic>
        <p:nvPicPr>
          <p:cNvPr id="16" name="Picture 15"/>
          <p:cNvPicPr>
            <a:picLocks noChangeAspect="1"/>
          </p:cNvPicPr>
          <p:nvPr/>
        </p:nvPicPr>
        <p:blipFill>
          <a:blip r:embed="rId6"/>
          <a:stretch>
            <a:fillRect/>
          </a:stretch>
        </p:blipFill>
        <p:spPr>
          <a:xfrm>
            <a:off x="4191000" y="2540109"/>
            <a:ext cx="4953000" cy="608914"/>
          </a:xfrm>
          <a:prstGeom prst="rect">
            <a:avLst/>
          </a:prstGeom>
        </p:spPr>
      </p:pic>
      <p:pic>
        <p:nvPicPr>
          <p:cNvPr id="17" name="Picture 16"/>
          <p:cNvPicPr>
            <a:picLocks noChangeAspect="1"/>
          </p:cNvPicPr>
          <p:nvPr/>
        </p:nvPicPr>
        <p:blipFill rotWithShape="1">
          <a:blip r:embed="rId7"/>
          <a:srcRect b="14721"/>
          <a:stretch/>
        </p:blipFill>
        <p:spPr>
          <a:xfrm>
            <a:off x="4191000" y="3355676"/>
            <a:ext cx="4022229" cy="614477"/>
          </a:xfrm>
          <a:prstGeom prst="rect">
            <a:avLst/>
          </a:prstGeom>
        </p:spPr>
      </p:pic>
      <p:pic>
        <p:nvPicPr>
          <p:cNvPr id="18" name="Picture 17"/>
          <p:cNvPicPr>
            <a:picLocks noChangeAspect="1"/>
          </p:cNvPicPr>
          <p:nvPr/>
        </p:nvPicPr>
        <p:blipFill>
          <a:blip r:embed="rId8"/>
          <a:stretch>
            <a:fillRect/>
          </a:stretch>
        </p:blipFill>
        <p:spPr>
          <a:xfrm>
            <a:off x="3167795" y="4252919"/>
            <a:ext cx="3907937" cy="852480"/>
          </a:xfrm>
          <a:prstGeom prst="rect">
            <a:avLst/>
          </a:prstGeom>
        </p:spPr>
      </p:pic>
      <p:pic>
        <p:nvPicPr>
          <p:cNvPr id="19" name="Picture 18"/>
          <p:cNvPicPr>
            <a:picLocks noChangeAspect="1"/>
          </p:cNvPicPr>
          <p:nvPr/>
        </p:nvPicPr>
        <p:blipFill>
          <a:blip r:embed="rId9"/>
          <a:stretch>
            <a:fillRect/>
          </a:stretch>
        </p:blipFill>
        <p:spPr>
          <a:xfrm>
            <a:off x="7075732" y="4401206"/>
            <a:ext cx="2068268" cy="2456793"/>
          </a:xfrm>
          <a:prstGeom prst="rect">
            <a:avLst/>
          </a:prstGeom>
        </p:spPr>
      </p:pic>
      <p:cxnSp>
        <p:nvCxnSpPr>
          <p:cNvPr id="21" name="Straight Arrow Connector 20"/>
          <p:cNvCxnSpPr/>
          <p:nvPr/>
        </p:nvCxnSpPr>
        <p:spPr>
          <a:xfrm>
            <a:off x="8686800" y="4079806"/>
            <a:ext cx="0" cy="8211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2438400" y="1828800"/>
            <a:ext cx="1752600" cy="3810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456967" y="4374774"/>
            <a:ext cx="3040787" cy="1447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8264778" y="3758223"/>
            <a:ext cx="1031622" cy="369332"/>
          </a:xfrm>
          <a:prstGeom prst="rect">
            <a:avLst/>
          </a:prstGeom>
          <a:noFill/>
        </p:spPr>
        <p:txBody>
          <a:bodyPr wrap="square" rtlCol="0">
            <a:spAutoFit/>
          </a:bodyPr>
          <a:lstStyle/>
          <a:p>
            <a:r>
              <a:rPr lang="en-US" dirty="0">
                <a:solidFill>
                  <a:srgbClr val="004ADE"/>
                </a:solidFill>
              </a:rPr>
              <a:t>TRISO</a:t>
            </a:r>
          </a:p>
        </p:txBody>
      </p:sp>
      <p:sp>
        <p:nvSpPr>
          <p:cNvPr id="3" name="Slide Number Placeholder 2"/>
          <p:cNvSpPr>
            <a:spLocks noGrp="1"/>
          </p:cNvSpPr>
          <p:nvPr>
            <p:ph type="sldNum" sz="quarter" idx="12"/>
          </p:nvPr>
        </p:nvSpPr>
        <p:spPr/>
        <p:txBody>
          <a:bodyPr/>
          <a:lstStyle/>
          <a:p>
            <a:pPr>
              <a:defRPr/>
            </a:pPr>
            <a:fld id="{B7E254C1-F6E0-4B06-93A4-1AE8D7321959}" type="slidenum">
              <a:rPr lang="en-US" smtClean="0"/>
              <a:pPr>
                <a:defRPr/>
              </a:pPr>
              <a:t>9</a:t>
            </a:fld>
            <a:endParaRPr lang="en-US"/>
          </a:p>
        </p:txBody>
      </p:sp>
    </p:spTree>
    <p:extLst>
      <p:ext uri="{BB962C8B-B14F-4D97-AF65-F5344CB8AC3E}">
        <p14:creationId xmlns:p14="http://schemas.microsoft.com/office/powerpoint/2010/main" val="1697615778"/>
      </p:ext>
    </p:extLst>
  </p:cSld>
  <p:clrMapOvr>
    <a:masterClrMapping/>
  </p:clrMapOvr>
</p:sld>
</file>

<file path=ppt/theme/theme1.xml><?xml version="1.0" encoding="utf-8"?>
<a:theme xmlns:a="http://schemas.openxmlformats.org/drawingml/2006/main" name="SilverGold-r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SilverGold-right</Template>
  <TotalTime>18193</TotalTime>
  <Words>3835</Words>
  <Application>Microsoft Office PowerPoint</Application>
  <PresentationFormat>On-screen Show (4:3)</PresentationFormat>
  <Paragraphs>341</Paragraphs>
  <Slides>27</Slides>
  <Notes>26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AdvTT6120e2aa</vt:lpstr>
      <vt:lpstr>Arial</vt:lpstr>
      <vt:lpstr>Arial Narrow</vt:lpstr>
      <vt:lpstr>Calibri</vt:lpstr>
      <vt:lpstr>Calibri Light</vt:lpstr>
      <vt:lpstr>Cambria Math</vt:lpstr>
      <vt:lpstr>Century Gothic</vt:lpstr>
      <vt:lpstr>Symbol</vt:lpstr>
      <vt:lpstr>Times New Roman</vt:lpstr>
      <vt:lpstr>Wingdings</vt:lpstr>
      <vt:lpstr>SilverGold-right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Radioactive Particle Tracking  (RPT)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  &amp;  Recommendations </vt:lpstr>
      <vt:lpstr>PowerPoint Presentation</vt:lpstr>
      <vt:lpstr>PowerPoint Presentation</vt:lpstr>
    </vt:vector>
  </TitlesOfParts>
  <Company>UMR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Title Slide</dc:title>
  <dc:creator>limbackm</dc:creator>
  <cp:lastModifiedBy>Thaar Aljuwaya</cp:lastModifiedBy>
  <cp:revision>653</cp:revision>
  <dcterms:created xsi:type="dcterms:W3CDTF">2008-09-10T13:28:37Z</dcterms:created>
  <dcterms:modified xsi:type="dcterms:W3CDTF">2024-10-16T11:55:23Z</dcterms:modified>
</cp:coreProperties>
</file>