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61" r:id="rId5"/>
    <p:sldId id="268" r:id="rId6"/>
    <p:sldId id="309" r:id="rId7"/>
    <p:sldId id="270" r:id="rId8"/>
    <p:sldId id="264" r:id="rId9"/>
    <p:sldId id="308" r:id="rId10"/>
    <p:sldId id="321" r:id="rId11"/>
    <p:sldId id="322" r:id="rId12"/>
    <p:sldId id="292" r:id="rId13"/>
    <p:sldId id="304" r:id="rId14"/>
    <p:sldId id="294" r:id="rId15"/>
    <p:sldId id="302" r:id="rId16"/>
    <p:sldId id="320" r:id="rId17"/>
    <p:sldId id="311" r:id="rId18"/>
    <p:sldId id="277" r:id="rId19"/>
    <p:sldId id="267" r:id="rId20"/>
    <p:sldId id="269" r:id="rId21"/>
    <p:sldId id="260" r:id="rId22"/>
    <p:sldId id="263" r:id="rId23"/>
    <p:sldId id="285" r:id="rId24"/>
    <p:sldId id="307" r:id="rId25"/>
    <p:sldId id="303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324"/>
    <a:srgbClr val="464646"/>
    <a:srgbClr val="FFFFFF"/>
    <a:srgbClr val="83A9D4"/>
    <a:srgbClr val="989898"/>
    <a:srgbClr val="E6571E"/>
    <a:srgbClr val="444444"/>
    <a:srgbClr val="035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8" autoAdjust="0"/>
    <p:restoredTop sz="96122" autoAdjust="0"/>
  </p:normalViewPr>
  <p:slideViewPr>
    <p:cSldViewPr snapToGrid="0">
      <p:cViewPr>
        <p:scale>
          <a:sx n="125" d="100"/>
          <a:sy n="125" d="100"/>
        </p:scale>
        <p:origin x="166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8C61414-969B-4920-99DC-A399939BA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C1E6BE-B13D-4B00-97DE-A1264F040B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E4BB4-7EEE-4871-A068-37538AD81B16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43B106-C030-43B4-B52B-F4445C206B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1950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38B21E-7AF5-479F-BD75-DF72ABF59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E88E8-5213-49C0-8883-2E6DD1E6FC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094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30165-0CCF-403D-9B70-B1162B1E85B5}" type="datetimeFigureOut">
              <a:rPr lang="de-DE" smtClean="0"/>
              <a:t>25.09.2024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63EB-E4D2-4A0C-A628-7B4E2F2EC0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4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7459B4F-CD75-4647-A3F6-C71CE3146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73" y="6100210"/>
            <a:ext cx="2050313" cy="4604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A7C2F3-717A-46C9-B34B-9FFC7685E2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5895" y="1896518"/>
            <a:ext cx="5105714" cy="96769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46CD37-1D30-4E65-BF99-A885AB7BF5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5896" y="2986286"/>
            <a:ext cx="5105714" cy="1249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13384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4C131-DAF6-4251-AB8A-11887519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5877A3-239B-4D74-B5DA-3F25E9FB99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D8186B-2EE2-4369-BFAC-421A5659F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03662"/>
            <a:ext cx="11232352" cy="4698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090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4C131-DAF6-4251-AB8A-11887519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5877A3-239B-4D74-B5DA-3F25E9FB99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EBB31B2-4019-4F22-9F7E-6E9548E034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06836" y="1503363"/>
            <a:ext cx="5454142" cy="4699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C2F0A55-8DC2-46B5-A2E3-6C2173E337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8625" y="1503363"/>
            <a:ext cx="5630430" cy="4699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9688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7C2F3-717A-46C9-B34B-9FFC7685E2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5895" y="2340992"/>
            <a:ext cx="5105714" cy="523220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</a:t>
            </a:r>
            <a:r>
              <a:rPr lang="de-DE" dirty="0" err="1"/>
              <a:t>Dividerfolie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46CD37-1D30-4E65-BF99-A885AB7BF5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5896" y="2986286"/>
            <a:ext cx="5105714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91C3734-EF83-40BB-873C-F6C0EE01A3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73" y="6102000"/>
            <a:ext cx="2052000" cy="5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4C131-DAF6-4251-AB8A-11887519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572155"/>
            <a:ext cx="9086850" cy="523220"/>
          </a:xfrm>
        </p:spPr>
        <p:txBody>
          <a:bodyPr>
            <a:sp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5877A3-239B-4D74-B5DA-3F25E9FB99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11">
            <a:extLst>
              <a:ext uri="{FF2B5EF4-FFF2-40B4-BE49-F238E27FC236}">
                <a16:creationId xmlns:a16="http://schemas.microsoft.com/office/drawing/2014/main" id="{33F1E9B2-3334-4D56-A890-B1690C7193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625" y="1503363"/>
            <a:ext cx="5630430" cy="4699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97112D-0664-4399-BA2E-8347A06D01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6650" y="1503363"/>
            <a:ext cx="5443538" cy="4699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8976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F1916A-9F56-4C4D-9106-C608E91A75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64" y="567617"/>
            <a:ext cx="2050313" cy="460416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9F1E7EA1-8600-4EF4-AF4B-65B554AFD600}"/>
              </a:ext>
            </a:extLst>
          </p:cNvPr>
          <p:cNvCxnSpPr>
            <a:cxnSpLocks/>
          </p:cNvCxnSpPr>
          <p:nvPr userDrawn="1"/>
        </p:nvCxnSpPr>
        <p:spPr>
          <a:xfrm>
            <a:off x="528593" y="1250303"/>
            <a:ext cx="11132384" cy="0"/>
          </a:xfrm>
          <a:prstGeom prst="line">
            <a:avLst/>
          </a:prstGeom>
          <a:ln w="12700">
            <a:solidFill>
              <a:srgbClr val="E657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FD338D-A062-4C5C-883C-FAEB4D102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7777" y="62280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49CA7-B91D-439F-B856-8F0BF156785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A974303-0788-46A6-A5EC-65E30ED7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90501"/>
            <a:ext cx="9086850" cy="904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EC05A02-36CD-4A52-9472-CE70733F0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503662"/>
            <a:ext cx="11232352" cy="4698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1366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62" r:id="rId4"/>
    <p:sldLayoutId id="2147483676" r:id="rId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2800" indent="-2664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99200" indent="-2664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65600" indent="-2664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32000" indent="-2664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598400" indent="-2664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64800" indent="-2664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200" indent="-2664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63" userDrawn="1">
          <p15:clr>
            <a:srgbClr val="F26B43"/>
          </p15:clr>
        </p15:guide>
        <p15:guide id="3" pos="619" userDrawn="1">
          <p15:clr>
            <a:srgbClr val="F26B43"/>
          </p15:clr>
        </p15:guide>
        <p15:guide id="4" orient="horz" pos="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8BD9D-BE49-4765-BC0E-C796AF6BA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5895" y="1896518"/>
            <a:ext cx="5692162" cy="967694"/>
          </a:xfrm>
        </p:spPr>
        <p:txBody>
          <a:bodyPr/>
          <a:lstStyle/>
          <a:p>
            <a:r>
              <a:rPr lang="en-GB" dirty="0"/>
              <a:t>Facilitating SMR fuel fabrication from HALEU UF</a:t>
            </a:r>
            <a:r>
              <a:rPr lang="en-GB" baseline="-25000" dirty="0"/>
              <a:t>6</a:t>
            </a:r>
            <a:endParaRPr lang="de-DE" baseline="-25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A291AD7-0279-4D11-9FF2-636F4B7AD7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Marina Sokcic-Kostic</a:t>
            </a:r>
          </a:p>
        </p:txBody>
      </p:sp>
    </p:spTree>
    <p:extLst>
      <p:ext uri="{BB962C8B-B14F-4D97-AF65-F5344CB8AC3E}">
        <p14:creationId xmlns:p14="http://schemas.microsoft.com/office/powerpoint/2010/main" val="413853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ylinder 8">
            <a:extLst>
              <a:ext uri="{FF2B5EF4-FFF2-40B4-BE49-F238E27FC236}">
                <a16:creationId xmlns:a16="http://schemas.microsoft.com/office/drawing/2014/main" id="{53D3D947-E58A-9B52-9A10-72D1983A5393}"/>
              </a:ext>
            </a:extLst>
          </p:cNvPr>
          <p:cNvSpPr/>
          <p:nvPr/>
        </p:nvSpPr>
        <p:spPr>
          <a:xfrm>
            <a:off x="9515475" y="1596702"/>
            <a:ext cx="991383" cy="4064391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HTR Fuel Production – Kernels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10</a:t>
            </a:fld>
            <a:endParaRPr lang="de-DE" dirty="0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78B4049D-9C40-387B-1D59-24AE5566ED44}"/>
              </a:ext>
            </a:extLst>
          </p:cNvPr>
          <p:cNvSpPr txBox="1">
            <a:spLocks/>
          </p:cNvSpPr>
          <p:nvPr/>
        </p:nvSpPr>
        <p:spPr>
          <a:xfrm>
            <a:off x="490692" y="1710424"/>
            <a:ext cx="4624233" cy="39506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2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9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56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20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84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64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1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Kernel Casting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/>
              <a:t>Drip casting of Kernels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/>
              <a:t>ADU Precipitation from Uranyl nitrate and additives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/>
              <a:t>UO</a:t>
            </a:r>
            <a:r>
              <a:rPr lang="en-GB" baseline="-25000" dirty="0"/>
              <a:t>2 </a:t>
            </a:r>
            <a:r>
              <a:rPr lang="en-GB" dirty="0"/>
              <a:t>or UCO-based</a:t>
            </a:r>
          </a:p>
        </p:txBody>
      </p:sp>
      <p:pic>
        <p:nvPicPr>
          <p:cNvPr id="11" name="Grafik 10" descr="Ein Bild, das Bild, Kinderkunst, Farbe, Malkunst enthält.&#10;&#10;Automatisch generierte Beschreibung">
            <a:extLst>
              <a:ext uri="{FF2B5EF4-FFF2-40B4-BE49-F238E27FC236}">
                <a16:creationId xmlns:a16="http://schemas.microsoft.com/office/drawing/2014/main" id="{8F9E74E7-E2E0-B126-FE5B-90B910F70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06" y="1913952"/>
            <a:ext cx="2650506" cy="3543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rafik 3" descr="Ein Bild, das Text, Screenshot, Kugel, Kreis enthält.&#10;&#10;Automatisch generierte Beschreibung">
            <a:extLst>
              <a:ext uri="{FF2B5EF4-FFF2-40B4-BE49-F238E27FC236}">
                <a16:creationId xmlns:a16="http://schemas.microsoft.com/office/drawing/2014/main" id="{36B08AA2-904F-1D6C-5E58-4B939081B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4"/>
          <a:stretch/>
        </p:blipFill>
        <p:spPr>
          <a:xfrm>
            <a:off x="428627" y="4931605"/>
            <a:ext cx="2743200" cy="1296402"/>
          </a:xfrm>
          <a:prstGeom prst="roundRect">
            <a:avLst>
              <a:gd name="adj" fmla="val 82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1EA461-D9FD-B2D6-4773-544799919077}"/>
              </a:ext>
            </a:extLst>
          </p:cNvPr>
          <p:cNvSpPr/>
          <p:nvPr/>
        </p:nvSpPr>
        <p:spPr>
          <a:xfrm>
            <a:off x="428625" y="5736715"/>
            <a:ext cx="819521" cy="491291"/>
          </a:xfrm>
          <a:prstGeom prst="roundRect">
            <a:avLst>
              <a:gd name="adj" fmla="val 134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3CE0D35E-08C9-9257-3ADA-561253F1E8A7}"/>
              </a:ext>
            </a:extLst>
          </p:cNvPr>
          <p:cNvCxnSpPr>
            <a:cxnSpLocks/>
          </p:cNvCxnSpPr>
          <p:nvPr/>
        </p:nvCxnSpPr>
        <p:spPr>
          <a:xfrm>
            <a:off x="8047298" y="5377099"/>
            <a:ext cx="1633543" cy="71201"/>
          </a:xfrm>
          <a:prstGeom prst="line">
            <a:avLst/>
          </a:prstGeom>
          <a:ln w="19050">
            <a:solidFill>
              <a:srgbClr val="E673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6EB957-0B5A-1527-9BC3-87E3684FBCA4}"/>
              </a:ext>
            </a:extLst>
          </p:cNvPr>
          <p:cNvSpPr/>
          <p:nvPr/>
        </p:nvSpPr>
        <p:spPr>
          <a:xfrm>
            <a:off x="1340644" y="5448300"/>
            <a:ext cx="819521" cy="782373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2E41519-229D-4EBA-64F6-0979C18B88EB}"/>
              </a:ext>
            </a:extLst>
          </p:cNvPr>
          <p:cNvSpPr/>
          <p:nvPr/>
        </p:nvSpPr>
        <p:spPr>
          <a:xfrm>
            <a:off x="2355056" y="5105401"/>
            <a:ext cx="816771" cy="865592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pic>
        <p:nvPicPr>
          <p:cNvPr id="13" name="Grafik 12" descr="Ein Bild, das Bild, Kinderkunst, Farbe, Malkunst enthält.&#10;&#10;Automatisch generierte Beschreibung">
            <a:extLst>
              <a:ext uri="{FF2B5EF4-FFF2-40B4-BE49-F238E27FC236}">
                <a16:creationId xmlns:a16="http://schemas.microsoft.com/office/drawing/2014/main" id="{FAA372CF-5DAC-FF8D-4C61-F2FEDC2B8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90" y="4467627"/>
            <a:ext cx="800752" cy="107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BA95051-B8FF-FA34-6407-40352170726C}"/>
              </a:ext>
            </a:extLst>
          </p:cNvPr>
          <p:cNvCxnSpPr>
            <a:cxnSpLocks/>
          </p:cNvCxnSpPr>
          <p:nvPr/>
        </p:nvCxnSpPr>
        <p:spPr>
          <a:xfrm>
            <a:off x="8098971" y="2161903"/>
            <a:ext cx="1511819" cy="2396619"/>
          </a:xfrm>
          <a:prstGeom prst="line">
            <a:avLst/>
          </a:prstGeom>
          <a:ln w="19050">
            <a:solidFill>
              <a:srgbClr val="E673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366029A4-232A-4E02-71A6-1D0442207732}"/>
              </a:ext>
            </a:extLst>
          </p:cNvPr>
          <p:cNvSpPr/>
          <p:nvPr/>
        </p:nvSpPr>
        <p:spPr>
          <a:xfrm>
            <a:off x="9658349" y="2023479"/>
            <a:ext cx="700918" cy="13842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416DF43E-9FF7-F0FD-0230-5E6B01AA946B}"/>
              </a:ext>
            </a:extLst>
          </p:cNvPr>
          <p:cNvSpPr/>
          <p:nvPr/>
        </p:nvSpPr>
        <p:spPr>
          <a:xfrm>
            <a:off x="9969500" y="1489075"/>
            <a:ext cx="74233" cy="5808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74C7674F-F6A0-1E8C-2D2D-209FBF22C456}"/>
              </a:ext>
            </a:extLst>
          </p:cNvPr>
          <p:cNvSpPr/>
          <p:nvPr/>
        </p:nvSpPr>
        <p:spPr>
          <a:xfrm>
            <a:off x="9728136" y="2069878"/>
            <a:ext cx="36000" cy="2899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03710C50-7B08-0B40-1908-4D7BC0C8B1D3}"/>
              </a:ext>
            </a:extLst>
          </p:cNvPr>
          <p:cNvSpPr/>
          <p:nvPr/>
        </p:nvSpPr>
        <p:spPr>
          <a:xfrm>
            <a:off x="9850069" y="2071339"/>
            <a:ext cx="36000" cy="2899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25F8BA82-5C39-388C-9216-B849E830B339}"/>
              </a:ext>
            </a:extLst>
          </p:cNvPr>
          <p:cNvSpPr/>
          <p:nvPr/>
        </p:nvSpPr>
        <p:spPr>
          <a:xfrm>
            <a:off x="9988058" y="2069877"/>
            <a:ext cx="36000" cy="2899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8B5D1CB7-CFA9-6EEF-6EFC-4D11998078F1}"/>
              </a:ext>
            </a:extLst>
          </p:cNvPr>
          <p:cNvSpPr/>
          <p:nvPr/>
        </p:nvSpPr>
        <p:spPr>
          <a:xfrm>
            <a:off x="10123358" y="2069876"/>
            <a:ext cx="36000" cy="2899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C80880CF-F93D-7C25-AD74-71290474BA4A}"/>
              </a:ext>
            </a:extLst>
          </p:cNvPr>
          <p:cNvSpPr/>
          <p:nvPr/>
        </p:nvSpPr>
        <p:spPr>
          <a:xfrm>
            <a:off x="10253377" y="2069876"/>
            <a:ext cx="36000" cy="2899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E8B40AC8-23B5-0F71-0964-60AB09D0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571" y="2451543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D9DE76DD-99C0-EEE4-C4A7-17C22065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571" y="2670487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909EFF92-8334-13C2-83E1-3438EB866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571" y="2889431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C551CABE-7181-98FB-76CC-8D503F53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47" y="2449282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FBBF7BBA-4CE2-8C75-7EA6-3C8F629D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47" y="2668226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537FBCBE-8D8C-8034-E84B-2E51DA8D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47" y="2887170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66A8BC88-DB63-F1B1-A304-DDB7FDC4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523" y="2448267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F53F8CB1-8E61-C4B0-C885-5B7A8909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523" y="2667211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79BDDA20-D300-5BB7-25E1-65EAD0F1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523" y="2886155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33ADB227-C50F-A8FD-A5BE-A9F26DCA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214" y="2448267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6FEBF34C-3C05-11EB-9C59-5B1EF37B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214" y="2667211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9E0864D0-871D-C065-3241-49AF6FC2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214" y="2886155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9CB2041D-E456-1183-7F63-51BDC817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029" y="2448267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3B44D798-35DF-6D2C-53A1-7487B555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029" y="2667211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7DE2A15C-2736-78D8-0381-BB790E53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029" y="2886155"/>
            <a:ext cx="94054" cy="1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63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HTR Fuel Production – Kernels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11</a:t>
            </a:fld>
            <a:endParaRPr lang="de-DE" dirty="0"/>
          </a:p>
        </p:txBody>
      </p:sp>
      <p:pic>
        <p:nvPicPr>
          <p:cNvPr id="5" name="Grafik 4" descr="Ein Bild, das Bernstein, Kunst enthält.&#10;&#10;Automatisch generierte Beschreibung">
            <a:extLst>
              <a:ext uri="{FF2B5EF4-FFF2-40B4-BE49-F238E27FC236}">
                <a16:creationId xmlns:a16="http://schemas.microsoft.com/office/drawing/2014/main" id="{5FF9C1FA-4CE9-A3E1-9BEC-2DD5192C8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1875299"/>
            <a:ext cx="4436409" cy="3482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F552EAF-04C6-7846-577D-8F683A4F11D3}"/>
              </a:ext>
            </a:extLst>
          </p:cNvPr>
          <p:cNvSpPr txBox="1"/>
          <p:nvPr/>
        </p:nvSpPr>
        <p:spPr>
          <a:xfrm>
            <a:off x="7603724" y="1413634"/>
            <a:ext cx="278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vibro-dropped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9EDB37F-C961-09FE-8703-F9BE079F672C}"/>
              </a:ext>
            </a:extLst>
          </p:cNvPr>
          <p:cNvSpPr txBox="1"/>
          <p:nvPr/>
        </p:nvSpPr>
        <p:spPr>
          <a:xfrm rot="5400000">
            <a:off x="10488516" y="3812752"/>
            <a:ext cx="165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dried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25F3BF-F15D-C156-5F03-4E430626B798}"/>
              </a:ext>
            </a:extLst>
          </p:cNvPr>
          <p:cNvSpPr txBox="1"/>
          <p:nvPr/>
        </p:nvSpPr>
        <p:spPr>
          <a:xfrm>
            <a:off x="8346277" y="5350611"/>
            <a:ext cx="162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calcined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77A7DC-6CFF-9A6C-1D45-8B7D163C4B0D}"/>
              </a:ext>
            </a:extLst>
          </p:cNvPr>
          <p:cNvSpPr txBox="1"/>
          <p:nvPr/>
        </p:nvSpPr>
        <p:spPr>
          <a:xfrm rot="16200000">
            <a:off x="5455387" y="3198167"/>
            <a:ext cx="1924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sintered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78B4049D-9C40-387B-1D59-24AE5566ED44}"/>
              </a:ext>
            </a:extLst>
          </p:cNvPr>
          <p:cNvSpPr txBox="1">
            <a:spLocks/>
          </p:cNvSpPr>
          <p:nvPr/>
        </p:nvSpPr>
        <p:spPr>
          <a:xfrm>
            <a:off x="490692" y="1710425"/>
            <a:ext cx="4155631" cy="2297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2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9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56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20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84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64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1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Kernel Casting</a:t>
            </a:r>
          </a:p>
          <a:p>
            <a:pPr lvl="1"/>
            <a:r>
              <a:rPr lang="en-GB" dirty="0"/>
              <a:t>Ageing, Washing, Drying (AWD)</a:t>
            </a:r>
          </a:p>
          <a:p>
            <a:pPr lvl="1"/>
            <a:r>
              <a:rPr lang="en-GB" dirty="0"/>
              <a:t>Calcining</a:t>
            </a:r>
          </a:p>
          <a:p>
            <a:pPr lvl="1"/>
            <a:r>
              <a:rPr lang="en-GB" dirty="0"/>
              <a:t>Sintering</a:t>
            </a:r>
          </a:p>
          <a:p>
            <a:pPr lvl="1"/>
            <a:r>
              <a:rPr lang="en-GB" dirty="0"/>
              <a:t>Sieving, Sorting, Sampling and Portioning (SSSP)</a:t>
            </a:r>
          </a:p>
          <a:p>
            <a:pPr lvl="2"/>
            <a:endParaRPr lang="en-GB" dirty="0"/>
          </a:p>
        </p:txBody>
      </p:sp>
      <p:pic>
        <p:nvPicPr>
          <p:cNvPr id="11" name="Grafik 10" descr="Ein Bild, das Text, Screenshot, Kugel, Kreis enthält.&#10;&#10;Automatisch generierte Beschreibung">
            <a:extLst>
              <a:ext uri="{FF2B5EF4-FFF2-40B4-BE49-F238E27FC236}">
                <a16:creationId xmlns:a16="http://schemas.microsoft.com/office/drawing/2014/main" id="{1523937E-5388-7B07-E7B1-C4F770688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4"/>
          <a:stretch/>
        </p:blipFill>
        <p:spPr>
          <a:xfrm>
            <a:off x="428627" y="4931605"/>
            <a:ext cx="2743200" cy="1296402"/>
          </a:xfrm>
          <a:prstGeom prst="roundRect">
            <a:avLst>
              <a:gd name="adj" fmla="val 82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D918F6B6-0A82-C76E-C30E-753B42B9413A}"/>
              </a:ext>
            </a:extLst>
          </p:cNvPr>
          <p:cNvSpPr/>
          <p:nvPr/>
        </p:nvSpPr>
        <p:spPr>
          <a:xfrm>
            <a:off x="428625" y="5736715"/>
            <a:ext cx="819521" cy="491291"/>
          </a:xfrm>
          <a:prstGeom prst="roundRect">
            <a:avLst>
              <a:gd name="adj" fmla="val 134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862E3C3A-D2AC-55FA-B482-010C094068DB}"/>
              </a:ext>
            </a:extLst>
          </p:cNvPr>
          <p:cNvSpPr/>
          <p:nvPr/>
        </p:nvSpPr>
        <p:spPr>
          <a:xfrm>
            <a:off x="1340644" y="5448300"/>
            <a:ext cx="819521" cy="782373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FB2D017-E5A9-B81D-04AB-5A706867C3F7}"/>
              </a:ext>
            </a:extLst>
          </p:cNvPr>
          <p:cNvSpPr/>
          <p:nvPr/>
        </p:nvSpPr>
        <p:spPr>
          <a:xfrm>
            <a:off x="2355056" y="5105401"/>
            <a:ext cx="816771" cy="865592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25611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ADD94-BA31-317A-9F20-6C3ADDBF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HTR Fuel Production – Coating Facility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2A1757-79AA-E542-757C-E2D1B043C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17369C2-1023-1D14-49CE-73C6279914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8625" y="1503363"/>
            <a:ext cx="5431156" cy="4699000"/>
          </a:xfrm>
        </p:spPr>
        <p:txBody>
          <a:bodyPr/>
          <a:lstStyle/>
          <a:p>
            <a:pPr lvl="1"/>
            <a:endParaRPr lang="en-GB" dirty="0"/>
          </a:p>
          <a:p>
            <a:pPr lvl="1"/>
            <a:r>
              <a:rPr lang="en-GB" dirty="0"/>
              <a:t>NUKEM Coater </a:t>
            </a:r>
          </a:p>
          <a:p>
            <a:pPr lvl="1"/>
            <a:r>
              <a:rPr lang="en-GB" dirty="0"/>
              <a:t>Key equipment to achieve </a:t>
            </a:r>
            <a:r>
              <a:rPr lang="en-GB" b="1" dirty="0"/>
              <a:t>standard quality </a:t>
            </a:r>
            <a:r>
              <a:rPr lang="en-GB" dirty="0"/>
              <a:t>fuel</a:t>
            </a:r>
          </a:p>
          <a:p>
            <a:pPr lvl="1"/>
            <a:r>
              <a:rPr lang="en-GB" dirty="0"/>
              <a:t>Chemical Vapor Deposition (CVD) Coating with </a:t>
            </a:r>
            <a:r>
              <a:rPr lang="en-GB" sz="1800" dirty="0">
                <a:solidFill>
                  <a:schemeClr val="tx1"/>
                </a:solidFill>
              </a:rPr>
              <a:t>Acetylene, Propylene and MTS</a:t>
            </a:r>
          </a:p>
          <a:p>
            <a:pPr lvl="1"/>
            <a:r>
              <a:rPr lang="en-GB" dirty="0"/>
              <a:t>Sieving, Sorting, Sampling and Portioning (SSSP)</a:t>
            </a:r>
          </a:p>
          <a:p>
            <a:pPr marL="0" lvl="1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lvl="1"/>
            <a:endParaRPr lang="en-GB" sz="1800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2E8600D-F5E5-A4FC-6228-5DBCB7C0116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8070365" y="1503363"/>
            <a:ext cx="2016143" cy="469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E534675-7D03-61D3-72BA-1597A25BBD4B}"/>
              </a:ext>
            </a:extLst>
          </p:cNvPr>
          <p:cNvGrpSpPr/>
          <p:nvPr/>
        </p:nvGrpSpPr>
        <p:grpSpPr>
          <a:xfrm>
            <a:off x="6200025" y="1503363"/>
            <a:ext cx="1983855" cy="569277"/>
            <a:chOff x="6200025" y="1503363"/>
            <a:chExt cx="1983855" cy="56927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0B486B0C-448E-1549-1F02-4BCAE67EEA07}"/>
                </a:ext>
              </a:extLst>
            </p:cNvPr>
            <p:cNvSpPr/>
            <p:nvPr/>
          </p:nvSpPr>
          <p:spPr>
            <a:xfrm>
              <a:off x="6200025" y="1503363"/>
              <a:ext cx="1303020" cy="4789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CVD Off-Gas Exhaust</a:t>
              </a:r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C253DA7A-9B82-0A56-02D2-1FEB62CD8BB4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7503045" y="1742849"/>
              <a:ext cx="680835" cy="32979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30A499A-3E2C-87DB-25B1-B716B1C884E2}"/>
              </a:ext>
            </a:extLst>
          </p:cNvPr>
          <p:cNvGrpSpPr/>
          <p:nvPr/>
        </p:nvGrpSpPr>
        <p:grpSpPr>
          <a:xfrm>
            <a:off x="6600490" y="5882640"/>
            <a:ext cx="2551130" cy="559208"/>
            <a:chOff x="6448090" y="5730240"/>
            <a:chExt cx="2551130" cy="559208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9EB859D-387B-3E3F-D2EF-5DBD44289DFF}"/>
                </a:ext>
              </a:extLst>
            </p:cNvPr>
            <p:cNvSpPr/>
            <p:nvPr/>
          </p:nvSpPr>
          <p:spPr>
            <a:xfrm>
              <a:off x="6448090" y="5810477"/>
              <a:ext cx="1303020" cy="4789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Fluidized Bed Nozzle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B1369E6F-DAA6-5E4D-05F7-8FA77337CC12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7751110" y="5730240"/>
              <a:ext cx="1248110" cy="31972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4FDAC1A-9C89-341D-94FC-5D429B8E8225}"/>
              </a:ext>
            </a:extLst>
          </p:cNvPr>
          <p:cNvGrpSpPr/>
          <p:nvPr/>
        </p:nvGrpSpPr>
        <p:grpSpPr>
          <a:xfrm>
            <a:off x="9372600" y="2671037"/>
            <a:ext cx="2613661" cy="613183"/>
            <a:chOff x="5552087" y="5810477"/>
            <a:chExt cx="2613661" cy="613183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3610538D-6315-2307-909C-D0CB97DF29FC}"/>
                </a:ext>
              </a:extLst>
            </p:cNvPr>
            <p:cNvSpPr/>
            <p:nvPr/>
          </p:nvSpPr>
          <p:spPr>
            <a:xfrm>
              <a:off x="6448090" y="5810477"/>
              <a:ext cx="1717658" cy="4789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Graphite Heating Element</a:t>
              </a: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5C3F1BC0-126E-69B6-C9DE-50B2FC4A7831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5552087" y="6049963"/>
              <a:ext cx="896003" cy="37369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B612DA0-C5F0-177F-49DA-0F02D43ABCAE}"/>
              </a:ext>
            </a:extLst>
          </p:cNvPr>
          <p:cNvGrpSpPr/>
          <p:nvPr/>
        </p:nvGrpSpPr>
        <p:grpSpPr>
          <a:xfrm>
            <a:off x="9960946" y="3984719"/>
            <a:ext cx="1918334" cy="704288"/>
            <a:chOff x="5888800" y="5585160"/>
            <a:chExt cx="1918334" cy="704288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F5458D3-771A-3FC7-B9F0-6C09F8FCBC0A}"/>
                </a:ext>
              </a:extLst>
            </p:cNvPr>
            <p:cNvSpPr/>
            <p:nvPr/>
          </p:nvSpPr>
          <p:spPr>
            <a:xfrm>
              <a:off x="6448089" y="5810477"/>
              <a:ext cx="1359045" cy="4789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Temperature Sensors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F63FB2B2-E728-D4FB-D70F-4FB4DF6B6264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888800" y="5585160"/>
              <a:ext cx="559289" cy="46480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4B21902-1005-96B5-29B3-F43E741BDF3A}"/>
              </a:ext>
            </a:extLst>
          </p:cNvPr>
          <p:cNvGrpSpPr/>
          <p:nvPr/>
        </p:nvGrpSpPr>
        <p:grpSpPr>
          <a:xfrm>
            <a:off x="6332220" y="3533140"/>
            <a:ext cx="2308860" cy="633798"/>
            <a:chOff x="6269170" y="5655650"/>
            <a:chExt cx="2308860" cy="63379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25D6526-C897-48F5-E818-8681E8AF2303}"/>
                </a:ext>
              </a:extLst>
            </p:cNvPr>
            <p:cNvSpPr/>
            <p:nvPr/>
          </p:nvSpPr>
          <p:spPr>
            <a:xfrm>
              <a:off x="6269170" y="5810477"/>
              <a:ext cx="1481940" cy="4789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Water Cooling Jacket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103B3BAF-103B-78D1-9E87-A6EEA79073BC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V="1">
              <a:off x="7751110" y="5655650"/>
              <a:ext cx="826920" cy="39431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Grafik 9" descr="Ein Bild, das Text, Screenshot, Kugel, Kreis enthält.&#10;&#10;Automatisch generierte Beschreibung">
            <a:extLst>
              <a:ext uri="{FF2B5EF4-FFF2-40B4-BE49-F238E27FC236}">
                <a16:creationId xmlns:a16="http://schemas.microsoft.com/office/drawing/2014/main" id="{A1CFB23B-8712-0495-5F9F-27FB49E90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4"/>
          <a:stretch/>
        </p:blipFill>
        <p:spPr>
          <a:xfrm>
            <a:off x="428627" y="4931605"/>
            <a:ext cx="2743200" cy="1296402"/>
          </a:xfrm>
          <a:prstGeom prst="roundRect">
            <a:avLst>
              <a:gd name="adj" fmla="val 82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FB98CEE1-0FD9-44C8-A8B9-11B94839A33A}"/>
              </a:ext>
            </a:extLst>
          </p:cNvPr>
          <p:cNvSpPr/>
          <p:nvPr/>
        </p:nvSpPr>
        <p:spPr>
          <a:xfrm>
            <a:off x="428625" y="5736715"/>
            <a:ext cx="819521" cy="491291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4F986463-7180-179B-6572-6AF8EB1DD579}"/>
              </a:ext>
            </a:extLst>
          </p:cNvPr>
          <p:cNvSpPr/>
          <p:nvPr/>
        </p:nvSpPr>
        <p:spPr>
          <a:xfrm>
            <a:off x="1340644" y="5448300"/>
            <a:ext cx="819521" cy="782373"/>
          </a:xfrm>
          <a:prstGeom prst="roundRect">
            <a:avLst>
              <a:gd name="adj" fmla="val 134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EA13887-7A4B-4D40-6956-5A26C05CF11D}"/>
              </a:ext>
            </a:extLst>
          </p:cNvPr>
          <p:cNvSpPr/>
          <p:nvPr/>
        </p:nvSpPr>
        <p:spPr>
          <a:xfrm>
            <a:off x="2355056" y="5105401"/>
            <a:ext cx="816771" cy="865592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1964979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HTR Fuel Production – Fuel Facility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13</a:t>
            </a:fld>
            <a:endParaRPr lang="de-DE" dirty="0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78B4049D-9C40-387B-1D59-24AE5566ED44}"/>
              </a:ext>
            </a:extLst>
          </p:cNvPr>
          <p:cNvSpPr txBox="1">
            <a:spLocks/>
          </p:cNvSpPr>
          <p:nvPr/>
        </p:nvSpPr>
        <p:spPr>
          <a:xfrm>
            <a:off x="528342" y="1675259"/>
            <a:ext cx="3038908" cy="15539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2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9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56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20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84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64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1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Fuel Compact or Fuel Sphere </a:t>
            </a:r>
            <a:r>
              <a:rPr lang="en-GB" b="1" dirty="0"/>
              <a:t>Pressing</a:t>
            </a:r>
          </a:p>
          <a:p>
            <a:pPr lvl="1"/>
            <a:r>
              <a:rPr lang="en-GB" dirty="0"/>
              <a:t>OCPs are filled into pressing moulds</a:t>
            </a:r>
          </a:p>
        </p:txBody>
      </p:sp>
      <p:pic>
        <p:nvPicPr>
          <p:cNvPr id="9" name="Grafik 8" descr="Ein Bild, das Zylinder enthält.&#10;&#10;Automatisch generierte Beschreibung">
            <a:extLst>
              <a:ext uri="{FF2B5EF4-FFF2-40B4-BE49-F238E27FC236}">
                <a16:creationId xmlns:a16="http://schemas.microsoft.com/office/drawing/2014/main" id="{1B15C80D-CEFC-93E5-9AC4-EEC718E98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5" r="1234" b="8605"/>
          <a:stretch/>
        </p:blipFill>
        <p:spPr>
          <a:xfrm>
            <a:off x="5914603" y="3416183"/>
            <a:ext cx="779193" cy="2366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5F05231-D8B6-075E-E43D-8AE1A0B85865}"/>
              </a:ext>
            </a:extLst>
          </p:cNvPr>
          <p:cNvSpPr txBox="1"/>
          <p:nvPr/>
        </p:nvSpPr>
        <p:spPr>
          <a:xfrm>
            <a:off x="5200924" y="142615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Fuel Compacts</a:t>
            </a:r>
          </a:p>
        </p:txBody>
      </p:sp>
      <p:pic>
        <p:nvPicPr>
          <p:cNvPr id="17" name="Grafik 16" descr="Ein Bild, das Text, Screenshot, Kugel, Kreis enthält.&#10;&#10;Automatisch generierte Beschreibung">
            <a:extLst>
              <a:ext uri="{FF2B5EF4-FFF2-40B4-BE49-F238E27FC236}">
                <a16:creationId xmlns:a16="http://schemas.microsoft.com/office/drawing/2014/main" id="{B658FA65-BA3E-80CC-C985-5477F53C4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4"/>
          <a:stretch/>
        </p:blipFill>
        <p:spPr>
          <a:xfrm>
            <a:off x="428627" y="4931605"/>
            <a:ext cx="2743200" cy="1296402"/>
          </a:xfrm>
          <a:prstGeom prst="roundRect">
            <a:avLst>
              <a:gd name="adj" fmla="val 82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8478C68D-3391-78DD-9AB1-8F5FF27469CA}"/>
              </a:ext>
            </a:extLst>
          </p:cNvPr>
          <p:cNvSpPr/>
          <p:nvPr/>
        </p:nvSpPr>
        <p:spPr>
          <a:xfrm>
            <a:off x="428625" y="5736715"/>
            <a:ext cx="819521" cy="491291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B0CDB44D-D80D-221F-EBB6-A9CEB3D1A554}"/>
              </a:ext>
            </a:extLst>
          </p:cNvPr>
          <p:cNvSpPr/>
          <p:nvPr/>
        </p:nvSpPr>
        <p:spPr>
          <a:xfrm>
            <a:off x="1340644" y="5448300"/>
            <a:ext cx="819521" cy="782373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92FCE539-3BA6-1F87-09CE-DB91092F74FF}"/>
              </a:ext>
            </a:extLst>
          </p:cNvPr>
          <p:cNvSpPr/>
          <p:nvPr/>
        </p:nvSpPr>
        <p:spPr>
          <a:xfrm>
            <a:off x="2355056" y="5105401"/>
            <a:ext cx="816771" cy="865592"/>
          </a:xfrm>
          <a:prstGeom prst="roundRect">
            <a:avLst>
              <a:gd name="adj" fmla="val 134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538737CC-E2BA-EC12-5C1D-B51C93998CCF}"/>
              </a:ext>
            </a:extLst>
          </p:cNvPr>
          <p:cNvCxnSpPr>
            <a:cxnSpLocks/>
          </p:cNvCxnSpPr>
          <p:nvPr/>
        </p:nvCxnSpPr>
        <p:spPr>
          <a:xfrm>
            <a:off x="4772025" y="2597562"/>
            <a:ext cx="1532174" cy="0"/>
          </a:xfrm>
          <a:prstGeom prst="line">
            <a:avLst/>
          </a:prstGeom>
          <a:ln w="38100">
            <a:solidFill>
              <a:srgbClr val="E6732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9FED774-A339-3753-2A19-B689A6AEFB30}"/>
              </a:ext>
            </a:extLst>
          </p:cNvPr>
          <p:cNvGrpSpPr/>
          <p:nvPr/>
        </p:nvGrpSpPr>
        <p:grpSpPr>
          <a:xfrm>
            <a:off x="7817789" y="1426158"/>
            <a:ext cx="3801243" cy="4768652"/>
            <a:chOff x="7817789" y="1426158"/>
            <a:chExt cx="3801243" cy="4768652"/>
          </a:xfrm>
        </p:grpSpPr>
        <p:pic>
          <p:nvPicPr>
            <p:cNvPr id="14" name="Grafik 13" descr="Ein Bild, das Kleidung, Person, Bautechnik, Maschine enthält.&#10;&#10;Automatisch generierte Beschreibung">
              <a:extLst>
                <a:ext uri="{FF2B5EF4-FFF2-40B4-BE49-F238E27FC236}">
                  <a16:creationId xmlns:a16="http://schemas.microsoft.com/office/drawing/2014/main" id="{2E4F9BDB-9E0F-3D96-89FF-F71710815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55" r="12424"/>
            <a:stretch/>
          </p:blipFill>
          <p:spPr>
            <a:xfrm>
              <a:off x="7817789" y="2208866"/>
              <a:ext cx="3083698" cy="3380932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877197C-C6AC-174C-9421-448D5C08BF7F}"/>
                </a:ext>
              </a:extLst>
            </p:cNvPr>
            <p:cNvSpPr txBox="1"/>
            <p:nvPr/>
          </p:nvSpPr>
          <p:spPr>
            <a:xfrm>
              <a:off x="7817789" y="5610035"/>
              <a:ext cx="3801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600" dirty="0"/>
                <a:t>Fuel Sphere Pressing Line,</a:t>
              </a:r>
            </a:p>
            <a:p>
              <a:pPr algn="l"/>
              <a:r>
                <a:rPr lang="en-GB" sz="1600" dirty="0"/>
                <a:t>(NUKEM HOBEG, Hanau, Germany)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401F941-E6F6-BB3A-F315-A2BFAF03B180}"/>
                </a:ext>
              </a:extLst>
            </p:cNvPr>
            <p:cNvSpPr txBox="1"/>
            <p:nvPr/>
          </p:nvSpPr>
          <p:spPr>
            <a:xfrm>
              <a:off x="8392426" y="1426158"/>
              <a:ext cx="1688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Fuel Spheres</a:t>
              </a:r>
            </a:p>
          </p:txBody>
        </p:sp>
      </p:grp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3FA8E339-6A04-AE99-F40C-0C7CBB8A28BD}"/>
              </a:ext>
            </a:extLst>
          </p:cNvPr>
          <p:cNvCxnSpPr/>
          <p:nvPr/>
        </p:nvCxnSpPr>
        <p:spPr>
          <a:xfrm>
            <a:off x="5881449" y="3212983"/>
            <a:ext cx="0" cy="262650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EA7CE0B-45D4-1F10-AD03-C5D0A4BD130A}"/>
              </a:ext>
            </a:extLst>
          </p:cNvPr>
          <p:cNvCxnSpPr/>
          <p:nvPr/>
        </p:nvCxnSpPr>
        <p:spPr>
          <a:xfrm>
            <a:off x="6704350" y="3212983"/>
            <a:ext cx="0" cy="262650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05515B0-A0BC-C20E-92A1-80CF9A00F45C}"/>
              </a:ext>
            </a:extLst>
          </p:cNvPr>
          <p:cNvCxnSpPr>
            <a:cxnSpLocks/>
          </p:cNvCxnSpPr>
          <p:nvPr/>
        </p:nvCxnSpPr>
        <p:spPr>
          <a:xfrm flipH="1">
            <a:off x="5865644" y="5830622"/>
            <a:ext cx="854023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F22C0CA-1D97-171E-3A9F-43C765DF7C88}"/>
              </a:ext>
            </a:extLst>
          </p:cNvPr>
          <p:cNvCxnSpPr>
            <a:cxnSpLocks/>
          </p:cNvCxnSpPr>
          <p:nvPr/>
        </p:nvCxnSpPr>
        <p:spPr>
          <a:xfrm flipH="1">
            <a:off x="6704350" y="2869231"/>
            <a:ext cx="360000" cy="3600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D9A273FF-DA22-F48C-43D3-B8D1FA1E433E}"/>
              </a:ext>
            </a:extLst>
          </p:cNvPr>
          <p:cNvCxnSpPr>
            <a:cxnSpLocks/>
          </p:cNvCxnSpPr>
          <p:nvPr/>
        </p:nvCxnSpPr>
        <p:spPr>
          <a:xfrm flipH="1" flipV="1">
            <a:off x="5521449" y="2869231"/>
            <a:ext cx="360000" cy="3600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93D8B7A6-71AF-E524-6330-B90EAD3717DC}"/>
              </a:ext>
            </a:extLst>
          </p:cNvPr>
          <p:cNvCxnSpPr>
            <a:cxnSpLocks/>
          </p:cNvCxnSpPr>
          <p:nvPr/>
        </p:nvCxnSpPr>
        <p:spPr>
          <a:xfrm>
            <a:off x="6292655" y="2581275"/>
            <a:ext cx="0" cy="742684"/>
          </a:xfrm>
          <a:prstGeom prst="line">
            <a:avLst/>
          </a:prstGeom>
          <a:ln w="38100">
            <a:solidFill>
              <a:srgbClr val="E6732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F1F29C6-385C-5540-4DF0-52E91A507DFC}"/>
              </a:ext>
            </a:extLst>
          </p:cNvPr>
          <p:cNvGrpSpPr/>
          <p:nvPr/>
        </p:nvGrpSpPr>
        <p:grpSpPr>
          <a:xfrm>
            <a:off x="3626871" y="1884207"/>
            <a:ext cx="1294842" cy="1426710"/>
            <a:chOff x="4064559" y="3410188"/>
            <a:chExt cx="1294842" cy="1426710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2F82801-572C-8082-43ED-89BF04041FFF}"/>
                </a:ext>
              </a:extLst>
            </p:cNvPr>
            <p:cNvGrpSpPr/>
            <p:nvPr/>
          </p:nvGrpSpPr>
          <p:grpSpPr>
            <a:xfrm>
              <a:off x="4330223" y="3749673"/>
              <a:ext cx="693381" cy="734988"/>
              <a:chOff x="2293965" y="3213697"/>
              <a:chExt cx="1296425" cy="1321987"/>
            </a:xfrm>
          </p:grpSpPr>
          <p:pic>
            <p:nvPicPr>
              <p:cNvPr id="23" name="Grafik 22" descr="Ein Bild, das Text, Screenshot, Karte Menü enthält.&#10;&#10;Automatisch generierte Beschreibung">
                <a:extLst>
                  <a:ext uri="{FF2B5EF4-FFF2-40B4-BE49-F238E27FC236}">
                    <a16:creationId xmlns:a16="http://schemas.microsoft.com/office/drawing/2014/main" id="{E9CC303D-7004-3F6D-96A0-15E7ABD627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28" t="9561" r="13689" b="61253"/>
              <a:stretch/>
            </p:blipFill>
            <p:spPr>
              <a:xfrm>
                <a:off x="2506657" y="3441563"/>
                <a:ext cx="773722" cy="772407"/>
              </a:xfrm>
              <a:prstGeom prst="flowChartConnector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F6EAF9C9-E8D1-B42D-7675-40C44B5E7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738" b="83965" l="78544" r="95922">
                            <a14:foregroundMark x1="95631" y1="48397" x2="95243" y2="64723"/>
                            <a14:foregroundMark x1="91942" y1="77843" x2="84175" y2="81341"/>
                            <a14:foregroundMark x1="78544" y1="65598" x2="79417" y2="46064"/>
                            <a14:foregroundMark x1="85534" y1="31487" x2="88738" y2="31487"/>
                            <a14:foregroundMark x1="87961" y1="30029" x2="86117" y2="30029"/>
                            <a14:foregroundMark x1="96019" y1="49854" x2="95728" y2="60933"/>
                            <a14:foregroundMark x1="89223" y1="83965" x2="86214" y2="83965"/>
                            <a14:backgroundMark x1="81165" y1="54227" x2="88544" y2="45190"/>
                            <a14:backgroundMark x1="88544" y1="45190" x2="85825" y2="51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72" t="23508" r="2576" b="12949"/>
              <a:stretch/>
            </p:blipFill>
            <p:spPr>
              <a:xfrm>
                <a:off x="2293965" y="3213697"/>
                <a:ext cx="1296425" cy="1321987"/>
              </a:xfrm>
              <a:prstGeom prst="rect">
                <a:avLst/>
              </a:prstGeom>
            </p:spPr>
          </p:pic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988CD73-A5AD-90CB-E921-69C279F2EEF5}"/>
                </a:ext>
              </a:extLst>
            </p:cNvPr>
            <p:cNvSpPr txBox="1"/>
            <p:nvPr/>
          </p:nvSpPr>
          <p:spPr>
            <a:xfrm>
              <a:off x="4364980" y="4467566"/>
              <a:ext cx="778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OCP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98641D8-57EE-C071-CD13-B9EE13B06D12}"/>
                </a:ext>
              </a:extLst>
            </p:cNvPr>
            <p:cNvSpPr txBox="1"/>
            <p:nvPr/>
          </p:nvSpPr>
          <p:spPr>
            <a:xfrm>
              <a:off x="4648121" y="3410188"/>
              <a:ext cx="711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MGP 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D039EDDF-BFBA-E55A-9FF2-07E7650C5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0067" y="3734612"/>
              <a:ext cx="155092" cy="1706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9923985-8123-4F59-4EE2-46329214F6F9}"/>
                </a:ext>
              </a:extLst>
            </p:cNvPr>
            <p:cNvSpPr txBox="1"/>
            <p:nvPr/>
          </p:nvSpPr>
          <p:spPr>
            <a:xfrm>
              <a:off x="4064559" y="3535918"/>
              <a:ext cx="600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CP </a:t>
              </a: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F384D645-2252-7641-A561-E62FDDB727C7}"/>
                </a:ext>
              </a:extLst>
            </p:cNvPr>
            <p:cNvCxnSpPr>
              <a:cxnSpLocks/>
            </p:cNvCxnSpPr>
            <p:nvPr/>
          </p:nvCxnSpPr>
          <p:spPr>
            <a:xfrm>
              <a:off x="4364937" y="3899332"/>
              <a:ext cx="209818" cy="1400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34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HTR Fuel Production – Fuel Facility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14</a:t>
            </a:fld>
            <a:endParaRPr lang="de-DE" dirty="0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78B4049D-9C40-387B-1D59-24AE5566ED44}"/>
              </a:ext>
            </a:extLst>
          </p:cNvPr>
          <p:cNvSpPr txBox="1">
            <a:spLocks/>
          </p:cNvSpPr>
          <p:nvPr/>
        </p:nvSpPr>
        <p:spPr>
          <a:xfrm>
            <a:off x="490692" y="1710425"/>
            <a:ext cx="3638393" cy="18900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2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9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56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20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84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64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1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>
                <a:solidFill>
                  <a:schemeClr val="tx1"/>
                </a:solidFill>
              </a:rPr>
              <a:t>Carbonizing (800 </a:t>
            </a:r>
            <a:r>
              <a:rPr lang="en-GB" dirty="0"/>
              <a:t>°C</a:t>
            </a:r>
            <a:r>
              <a:rPr lang="en-GB" sz="1800" dirty="0">
                <a:solidFill>
                  <a:schemeClr val="tx1"/>
                </a:solidFill>
              </a:rPr>
              <a:t>)</a:t>
            </a:r>
          </a:p>
          <a:p>
            <a:pPr lvl="1"/>
            <a:endParaRPr lang="en-GB" sz="1800" dirty="0">
              <a:solidFill>
                <a:schemeClr val="tx1"/>
              </a:solidFill>
            </a:endParaRP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A</a:t>
            </a:r>
            <a:r>
              <a:rPr lang="en-GB" dirty="0"/>
              <a:t>nnealing (1900 °C)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Final Quality Control</a:t>
            </a:r>
          </a:p>
          <a:p>
            <a:pPr lvl="1"/>
            <a:endParaRPr lang="en-GB" dirty="0"/>
          </a:p>
          <a:p>
            <a:pPr marL="0" lvl="1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lvl="1"/>
            <a:endParaRPr lang="en-GB" dirty="0"/>
          </a:p>
          <a:p>
            <a:pPr lvl="2"/>
            <a:endParaRPr lang="en-GB" dirty="0"/>
          </a:p>
        </p:txBody>
      </p:sp>
      <p:pic>
        <p:nvPicPr>
          <p:cNvPr id="14" name="Grafik 13" descr="Ein Bild, das Industrie, Maschine, Fabrik, Im Haus enthält.&#10;&#10;Automatisch generierte Beschreibung">
            <a:extLst>
              <a:ext uri="{FF2B5EF4-FFF2-40B4-BE49-F238E27FC236}">
                <a16:creationId xmlns:a16="http://schemas.microsoft.com/office/drawing/2014/main" id="{89B56A36-9B9B-CB1D-53DE-95C0A2965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43" y="1985769"/>
            <a:ext cx="4154001" cy="3038863"/>
          </a:xfrm>
          <a:prstGeom prst="roundRect">
            <a:avLst>
              <a:gd name="adj" fmla="val 534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877888-F813-350E-5319-22ED233FA693}"/>
              </a:ext>
            </a:extLst>
          </p:cNvPr>
          <p:cNvSpPr txBox="1"/>
          <p:nvPr/>
        </p:nvSpPr>
        <p:spPr>
          <a:xfrm>
            <a:off x="6915801" y="1474275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Fuel Spheres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B4B0C6F-A029-3CC8-435D-A084C3795F80}"/>
              </a:ext>
            </a:extLst>
          </p:cNvPr>
          <p:cNvSpPr txBox="1"/>
          <p:nvPr/>
        </p:nvSpPr>
        <p:spPr>
          <a:xfrm>
            <a:off x="5602349" y="5049799"/>
            <a:ext cx="439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Fuel Sphere Pressing Line</a:t>
            </a:r>
          </a:p>
          <a:p>
            <a:pPr algn="l"/>
            <a:r>
              <a:rPr lang="en-GB" sz="1600" dirty="0"/>
              <a:t>(NUKEM HOBEG, Hanau, Germany)</a:t>
            </a:r>
          </a:p>
        </p:txBody>
      </p:sp>
      <p:pic>
        <p:nvPicPr>
          <p:cNvPr id="21" name="Grafik 20" descr="Ein Bild, das Text, Screenshot, Kugel, Kreis enthält.&#10;&#10;Automatisch generierte Beschreibung">
            <a:extLst>
              <a:ext uri="{FF2B5EF4-FFF2-40B4-BE49-F238E27FC236}">
                <a16:creationId xmlns:a16="http://schemas.microsoft.com/office/drawing/2014/main" id="{E8275ABB-A49B-20DF-8CEA-60DBF373A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4"/>
          <a:stretch/>
        </p:blipFill>
        <p:spPr>
          <a:xfrm>
            <a:off x="428627" y="4931605"/>
            <a:ext cx="2743200" cy="1296402"/>
          </a:xfrm>
          <a:prstGeom prst="roundRect">
            <a:avLst>
              <a:gd name="adj" fmla="val 82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215B471-86E1-DCCB-BF56-9AB8CB716E47}"/>
              </a:ext>
            </a:extLst>
          </p:cNvPr>
          <p:cNvSpPr/>
          <p:nvPr/>
        </p:nvSpPr>
        <p:spPr>
          <a:xfrm>
            <a:off x="428625" y="5736715"/>
            <a:ext cx="819521" cy="491291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23012C8-6453-F450-07EE-C5E4C6AB57BE}"/>
              </a:ext>
            </a:extLst>
          </p:cNvPr>
          <p:cNvSpPr/>
          <p:nvPr/>
        </p:nvSpPr>
        <p:spPr>
          <a:xfrm>
            <a:off x="1340644" y="5448300"/>
            <a:ext cx="819521" cy="782373"/>
          </a:xfrm>
          <a:prstGeom prst="roundRect">
            <a:avLst>
              <a:gd name="adj" fmla="val 1345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A6823457-C297-7819-D8AE-D569F48589CE}"/>
              </a:ext>
            </a:extLst>
          </p:cNvPr>
          <p:cNvSpPr/>
          <p:nvPr/>
        </p:nvSpPr>
        <p:spPr>
          <a:xfrm>
            <a:off x="2355056" y="5105401"/>
            <a:ext cx="816771" cy="865592"/>
          </a:xfrm>
          <a:prstGeom prst="roundRect">
            <a:avLst>
              <a:gd name="adj" fmla="val 134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406974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C0164B2-9E76-4EC6-B6CB-63044C86AB52}"/>
              </a:ext>
            </a:extLst>
          </p:cNvPr>
          <p:cNvGrpSpPr/>
          <p:nvPr/>
        </p:nvGrpSpPr>
        <p:grpSpPr>
          <a:xfrm>
            <a:off x="5844404" y="1351278"/>
            <a:ext cx="4637833" cy="3410267"/>
            <a:chOff x="5844404" y="1351278"/>
            <a:chExt cx="4637833" cy="3410267"/>
          </a:xfrm>
        </p:grpSpPr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777BB0D5-366E-4652-9BEA-6264CC06DFB6}"/>
                </a:ext>
              </a:extLst>
            </p:cNvPr>
            <p:cNvSpPr/>
            <p:nvPr/>
          </p:nvSpPr>
          <p:spPr>
            <a:xfrm>
              <a:off x="5844404" y="2467818"/>
              <a:ext cx="3259136" cy="2293727"/>
            </a:xfrm>
            <a:prstGeom prst="roundRect">
              <a:avLst>
                <a:gd name="adj" fmla="val 6977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F5A1C9C1-51E3-4963-8289-72CC67DB1C11}"/>
                </a:ext>
              </a:extLst>
            </p:cNvPr>
            <p:cNvSpPr/>
            <p:nvPr/>
          </p:nvSpPr>
          <p:spPr>
            <a:xfrm>
              <a:off x="8009257" y="1389201"/>
              <a:ext cx="1514768" cy="9613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Precipitation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NH</a:t>
              </a:r>
              <a:r>
                <a:rPr lang="en-GB" sz="1400" baseline="-25000" dirty="0">
                  <a:solidFill>
                    <a:schemeClr val="tx1"/>
                  </a:solidFill>
                </a:rPr>
                <a:t>4</a:t>
              </a:r>
              <a:r>
                <a:rPr lang="en-GB" sz="1400" dirty="0">
                  <a:solidFill>
                    <a:schemeClr val="tx1"/>
                  </a:solidFill>
                </a:rPr>
                <a:t>OH/H</a:t>
              </a:r>
              <a:r>
                <a:rPr lang="en-GB" sz="1400" baseline="-25000" dirty="0">
                  <a:solidFill>
                    <a:schemeClr val="tx1"/>
                  </a:solidFill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</a:rPr>
                <a:t>O</a:t>
              </a:r>
              <a:r>
                <a:rPr lang="en-GB" sz="1400" baseline="-25000" dirty="0">
                  <a:solidFill>
                    <a:schemeClr val="tx1"/>
                  </a:solidFill>
                </a:rPr>
                <a:t>2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and 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Filtration</a:t>
              </a:r>
            </a:p>
          </p:txBody>
        </p:sp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4CB13EB1-4492-4ED3-BA22-BF53A5B0E1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9" t="19852" r="15277" b="12710"/>
            <a:stretch/>
          </p:blipFill>
          <p:spPr bwMode="auto">
            <a:xfrm>
              <a:off x="6062671" y="2843427"/>
              <a:ext cx="909799" cy="145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Pfeil: nach rechts 43">
              <a:extLst>
                <a:ext uri="{FF2B5EF4-FFF2-40B4-BE49-F238E27FC236}">
                  <a16:creationId xmlns:a16="http://schemas.microsoft.com/office/drawing/2014/main" id="{3A7E31E4-625C-432B-97A6-F3D8364981FD}"/>
                </a:ext>
              </a:extLst>
            </p:cNvPr>
            <p:cNvSpPr/>
            <p:nvPr/>
          </p:nvSpPr>
          <p:spPr>
            <a:xfrm>
              <a:off x="9700944" y="1351278"/>
              <a:ext cx="781293" cy="51945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ADU</a:t>
              </a:r>
            </a:p>
          </p:txBody>
        </p:sp>
        <p:sp>
          <p:nvSpPr>
            <p:cNvPr id="45" name="Pfeil: nach rechts 44">
              <a:extLst>
                <a:ext uri="{FF2B5EF4-FFF2-40B4-BE49-F238E27FC236}">
                  <a16:creationId xmlns:a16="http://schemas.microsoft.com/office/drawing/2014/main" id="{4977E165-1653-4DC8-97D1-082679CC0A66}"/>
                </a:ext>
              </a:extLst>
            </p:cNvPr>
            <p:cNvSpPr/>
            <p:nvPr/>
          </p:nvSpPr>
          <p:spPr>
            <a:xfrm>
              <a:off x="9700944" y="1913869"/>
              <a:ext cx="781293" cy="51945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UP</a:t>
              </a:r>
              <a:endParaRPr lang="en-GB" sz="1400" baseline="-25000" dirty="0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37CFAE52-BA58-4BBB-B345-EBFE74B2C527}"/>
                </a:ext>
              </a:extLst>
            </p:cNvPr>
            <p:cNvSpPr txBox="1"/>
            <p:nvPr/>
          </p:nvSpPr>
          <p:spPr>
            <a:xfrm>
              <a:off x="6156590" y="4408065"/>
              <a:ext cx="2833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Wet UO</a:t>
              </a:r>
              <a:r>
                <a:rPr lang="en-GB" sz="1600" baseline="-25000" dirty="0"/>
                <a:t>4 </a:t>
              </a:r>
              <a:r>
                <a:rPr lang="en-GB" sz="1600" dirty="0"/>
                <a:t>∙</a:t>
              </a:r>
              <a:r>
                <a:rPr lang="en-GB" sz="1600" baseline="-25000" dirty="0"/>
                <a:t> </a:t>
              </a:r>
              <a:r>
                <a:rPr lang="en-GB" sz="1600" dirty="0"/>
                <a:t>H</a:t>
              </a:r>
              <a:r>
                <a:rPr lang="en-GB" sz="1600" baseline="-25000" dirty="0"/>
                <a:t>2</a:t>
              </a:r>
              <a:r>
                <a:rPr lang="en-GB" sz="1600" dirty="0"/>
                <a:t>O</a:t>
              </a:r>
              <a:r>
                <a:rPr lang="en-GB" sz="1600" baseline="-25000" dirty="0"/>
                <a:t> </a:t>
              </a:r>
              <a:r>
                <a:rPr lang="en-GB" sz="1600" dirty="0"/>
                <a:t>precipitate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3B97CBF3-6C7F-4554-B572-05CBA34E89B4}"/>
                </a:ext>
              </a:extLst>
            </p:cNvPr>
            <p:cNvSpPr txBox="1"/>
            <p:nvPr/>
          </p:nvSpPr>
          <p:spPr>
            <a:xfrm>
              <a:off x="6330113" y="2469538"/>
              <a:ext cx="13244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Add H</a:t>
              </a:r>
              <a:r>
                <a:rPr lang="en-GB" sz="1600" baseline="-25000" dirty="0"/>
                <a:t>2</a:t>
              </a:r>
              <a:r>
                <a:rPr lang="en-GB" sz="1600" dirty="0"/>
                <a:t>O</a:t>
              </a:r>
              <a:r>
                <a:rPr lang="en-GB" sz="1600" baseline="-25000" dirty="0"/>
                <a:t>2</a:t>
              </a:r>
              <a:endParaRPr lang="en-GB" sz="160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99CC697-32D2-4E7F-9235-D2561696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HTR Fuel Plant - </a:t>
            </a:r>
            <a:r>
              <a:rPr lang="en-GB" dirty="0"/>
              <a:t>Uranium Recovery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FD3573-39AB-4E09-BFD8-BF057201F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15</a:t>
            </a:fld>
            <a:endParaRPr lang="de-DE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364C8142-F931-42DF-9EBD-E4D826E023F5}"/>
              </a:ext>
            </a:extLst>
          </p:cNvPr>
          <p:cNvSpPr/>
          <p:nvPr/>
        </p:nvSpPr>
        <p:spPr>
          <a:xfrm>
            <a:off x="1532844" y="1449289"/>
            <a:ext cx="1367767" cy="75357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Dissolution in HNO</a:t>
            </a:r>
            <a:r>
              <a:rPr lang="en-GB" sz="140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280D7732-88C0-442D-A391-73335E66FEB7}"/>
              </a:ext>
            </a:extLst>
          </p:cNvPr>
          <p:cNvSpPr/>
          <p:nvPr/>
        </p:nvSpPr>
        <p:spPr>
          <a:xfrm>
            <a:off x="544635" y="1513555"/>
            <a:ext cx="965235" cy="5732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U</a:t>
            </a:r>
            <a:r>
              <a:rPr lang="en-GB" sz="1400" baseline="-25000" dirty="0"/>
              <a:t>3</a:t>
            </a:r>
            <a:r>
              <a:rPr lang="en-GB" sz="1400" dirty="0"/>
              <a:t>O</a:t>
            </a:r>
            <a:r>
              <a:rPr lang="en-GB" sz="1400" baseline="-25000" dirty="0"/>
              <a:t>8</a:t>
            </a:r>
          </a:p>
        </p:txBody>
      </p: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C26C3D74-E99C-4A80-8FD5-2E252D032EA1}"/>
              </a:ext>
            </a:extLst>
          </p:cNvPr>
          <p:cNvSpPr/>
          <p:nvPr/>
        </p:nvSpPr>
        <p:spPr>
          <a:xfrm>
            <a:off x="2980358" y="1546325"/>
            <a:ext cx="1755338" cy="5732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UO</a:t>
            </a:r>
            <a:r>
              <a:rPr lang="en-GB" sz="1400" baseline="-25000" dirty="0"/>
              <a:t>2</a:t>
            </a:r>
            <a:r>
              <a:rPr lang="en-GB" sz="1400" dirty="0"/>
              <a:t>(NO</a:t>
            </a:r>
            <a:r>
              <a:rPr lang="en-GB" sz="1400" baseline="-25000" dirty="0"/>
              <a:t>3</a:t>
            </a:r>
            <a:r>
              <a:rPr lang="en-GB" sz="1400" dirty="0"/>
              <a:t>)</a:t>
            </a:r>
            <a:r>
              <a:rPr lang="en-GB" sz="1400" baseline="-25000" dirty="0"/>
              <a:t>2 </a:t>
            </a:r>
            <a:r>
              <a:rPr lang="en-GB" sz="1400" dirty="0"/>
              <a:t>+ C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8466429-688A-435C-9187-A3E854617172}"/>
              </a:ext>
            </a:extLst>
          </p:cNvPr>
          <p:cNvSpPr/>
          <p:nvPr/>
        </p:nvSpPr>
        <p:spPr>
          <a:xfrm>
            <a:off x="283151" y="2621770"/>
            <a:ext cx="1359920" cy="2933321"/>
          </a:xfrm>
          <a:prstGeom prst="roundRect">
            <a:avLst>
              <a:gd name="adj" fmla="val 6977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200946-71FF-4266-B994-549B99130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0" t="10754" r="29213" b="8184"/>
          <a:stretch/>
        </p:blipFill>
        <p:spPr bwMode="auto">
          <a:xfrm>
            <a:off x="400126" y="2750239"/>
            <a:ext cx="823064" cy="22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A205D96B-F105-4F99-BB55-911B0FE24E8F}"/>
              </a:ext>
            </a:extLst>
          </p:cNvPr>
          <p:cNvSpPr txBox="1"/>
          <p:nvPr/>
        </p:nvSpPr>
        <p:spPr>
          <a:xfrm>
            <a:off x="179553" y="5788857"/>
            <a:ext cx="2037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Source: </a:t>
            </a:r>
            <a:r>
              <a:rPr lang="en-GB" sz="900" dirty="0" err="1"/>
              <a:t>Leiem</a:t>
            </a:r>
            <a:r>
              <a:rPr lang="en-GB" sz="900" dirty="0"/>
              <a:t>, wikipedia.org, CC BY-SA 3.0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52ACF8D2-279F-4D81-BFD0-239A98AEC046}"/>
              </a:ext>
            </a:extLst>
          </p:cNvPr>
          <p:cNvGrpSpPr/>
          <p:nvPr/>
        </p:nvGrpSpPr>
        <p:grpSpPr>
          <a:xfrm>
            <a:off x="4817459" y="1449289"/>
            <a:ext cx="3084231" cy="4105802"/>
            <a:chOff x="4817459" y="1449289"/>
            <a:chExt cx="3084231" cy="4105802"/>
          </a:xfrm>
        </p:grpSpPr>
        <p:sp>
          <p:nvSpPr>
            <p:cNvPr id="43" name="Pfeil: nach rechts 42">
              <a:extLst>
                <a:ext uri="{FF2B5EF4-FFF2-40B4-BE49-F238E27FC236}">
                  <a16:creationId xmlns:a16="http://schemas.microsoft.com/office/drawing/2014/main" id="{C47C5DD4-F94D-4890-A1E6-015CFF8CDEA6}"/>
                </a:ext>
              </a:extLst>
            </p:cNvPr>
            <p:cNvSpPr/>
            <p:nvPr/>
          </p:nvSpPr>
          <p:spPr>
            <a:xfrm>
              <a:off x="6033813" y="1523243"/>
              <a:ext cx="1867877" cy="5732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Clean UO</a:t>
              </a:r>
              <a:r>
                <a:rPr lang="en-GB" sz="1400" baseline="-25000" dirty="0"/>
                <a:t>2</a:t>
              </a:r>
              <a:r>
                <a:rPr lang="en-GB" sz="1400" dirty="0"/>
                <a:t>(NO</a:t>
              </a:r>
              <a:r>
                <a:rPr lang="en-GB" sz="1400" baseline="-25000" dirty="0"/>
                <a:t>3</a:t>
              </a:r>
              <a:r>
                <a:rPr lang="en-GB" sz="1400" dirty="0"/>
                <a:t>)</a:t>
              </a:r>
              <a:r>
                <a:rPr lang="en-GB" sz="1400" baseline="-25000" dirty="0"/>
                <a:t>2</a:t>
              </a:r>
              <a:endParaRPr lang="en-GB" sz="1400" dirty="0"/>
            </a:p>
          </p:txBody>
        </p: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1D5CF7BD-1352-4249-834D-70696E3286B4}"/>
                </a:ext>
              </a:extLst>
            </p:cNvPr>
            <p:cNvGrpSpPr/>
            <p:nvPr/>
          </p:nvGrpSpPr>
          <p:grpSpPr>
            <a:xfrm>
              <a:off x="4817459" y="1449289"/>
              <a:ext cx="1120044" cy="4105802"/>
              <a:chOff x="4817459" y="1449289"/>
              <a:chExt cx="1120044" cy="4105802"/>
            </a:xfrm>
          </p:grpSpPr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825D0414-40FE-4CB0-97FC-5EFCE37E9428}"/>
                  </a:ext>
                </a:extLst>
              </p:cNvPr>
              <p:cNvSpPr/>
              <p:nvPr/>
            </p:nvSpPr>
            <p:spPr>
              <a:xfrm>
                <a:off x="4817459" y="1449289"/>
                <a:ext cx="1120044" cy="75357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Particle Filtering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18E9D8D7-8D49-4FAD-AE16-AFBD181658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7391" y="2621770"/>
                <a:ext cx="0" cy="2933321"/>
              </a:xfrm>
              <a:prstGeom prst="line">
                <a:avLst/>
              </a:prstGeom>
              <a:ln w="762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59BD0207-E688-43FE-BA8F-45FD5233C338}"/>
              </a:ext>
            </a:extLst>
          </p:cNvPr>
          <p:cNvSpPr txBox="1"/>
          <p:nvPr/>
        </p:nvSpPr>
        <p:spPr>
          <a:xfrm>
            <a:off x="408714" y="5106452"/>
            <a:ext cx="124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Dirty U</a:t>
            </a:r>
            <a:r>
              <a:rPr lang="en-GB" sz="1600" baseline="-25000" dirty="0"/>
              <a:t>3</a:t>
            </a:r>
            <a:r>
              <a:rPr lang="en-GB" sz="1600" dirty="0"/>
              <a:t>O</a:t>
            </a:r>
            <a:r>
              <a:rPr lang="en-GB" sz="1600" baseline="-25000" dirty="0"/>
              <a:t>8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AF70F1-18DE-4A74-BDDB-55D568777AE0}"/>
              </a:ext>
            </a:extLst>
          </p:cNvPr>
          <p:cNvGrpSpPr/>
          <p:nvPr/>
        </p:nvGrpSpPr>
        <p:grpSpPr>
          <a:xfrm>
            <a:off x="1851285" y="2408113"/>
            <a:ext cx="3395716" cy="3924294"/>
            <a:chOff x="1851285" y="2408113"/>
            <a:chExt cx="3395716" cy="3924294"/>
          </a:xfrm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04CA5E13-92B0-4977-B5D4-3AA5248BF3E3}"/>
                </a:ext>
              </a:extLst>
            </p:cNvPr>
            <p:cNvSpPr/>
            <p:nvPr/>
          </p:nvSpPr>
          <p:spPr>
            <a:xfrm>
              <a:off x="1851285" y="2408113"/>
              <a:ext cx="3395716" cy="3150269"/>
            </a:xfrm>
            <a:prstGeom prst="roundRect">
              <a:avLst>
                <a:gd name="adj" fmla="val 3898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3A4794B-E80E-4111-9557-679FFD107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776" y="2557377"/>
              <a:ext cx="1229507" cy="922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0D12603-F608-425D-8A95-20F3348316C2}"/>
                </a:ext>
              </a:extLst>
            </p:cNvPr>
            <p:cNvSpPr txBox="1"/>
            <p:nvPr/>
          </p:nvSpPr>
          <p:spPr>
            <a:xfrm>
              <a:off x="2597364" y="5824576"/>
              <a:ext cx="2037174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dirty="0"/>
                <a:t>Source: </a:t>
              </a:r>
              <a:r>
                <a:rPr lang="en-GB" sz="900" dirty="0" err="1"/>
                <a:t>Chemolunatic</a:t>
              </a:r>
              <a:r>
                <a:rPr lang="en-GB" sz="900" dirty="0"/>
                <a:t>, wikipedia.org, CC BY-SA 4.0;</a:t>
              </a:r>
            </a:p>
            <a:p>
              <a:r>
                <a:rPr lang="en-GB" sz="900" dirty="0"/>
                <a:t>woelen.homescience.net</a:t>
              </a: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1C949ED6-AC8D-4212-B9BB-75690BA0C4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04"/>
            <a:stretch/>
          </p:blipFill>
          <p:spPr bwMode="auto">
            <a:xfrm>
              <a:off x="1930393" y="3663520"/>
              <a:ext cx="1210271" cy="137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59ABF93D-DB06-4301-9E3D-8F1D3FCB7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33" y="2954703"/>
              <a:ext cx="1603763" cy="120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1C42615-FE21-4FB1-9571-F5A973DF9AFB}"/>
                </a:ext>
              </a:extLst>
            </p:cNvPr>
            <p:cNvSpPr txBox="1"/>
            <p:nvPr/>
          </p:nvSpPr>
          <p:spPr>
            <a:xfrm>
              <a:off x="1851384" y="5123113"/>
              <a:ext cx="20371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UO</a:t>
              </a:r>
              <a:r>
                <a:rPr lang="en-GB" sz="1600" baseline="-25000" dirty="0"/>
                <a:t>2</a:t>
              </a:r>
              <a:r>
                <a:rPr lang="en-GB" sz="1600" dirty="0"/>
                <a:t>(NO</a:t>
              </a:r>
              <a:r>
                <a:rPr lang="en-GB" sz="1600" baseline="-25000" dirty="0"/>
                <a:t>3</a:t>
              </a:r>
              <a:r>
                <a:rPr lang="en-GB" sz="1600" dirty="0"/>
                <a:t>)</a:t>
              </a:r>
              <a:r>
                <a:rPr lang="en-GB" sz="1600" baseline="-25000" dirty="0"/>
                <a:t>2 </a:t>
              </a:r>
              <a:r>
                <a:rPr lang="en-GB" sz="1600" dirty="0"/>
                <a:t>(aq.)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89D93B2-4621-4FCF-BEEB-B17F24F05688}"/>
                </a:ext>
              </a:extLst>
            </p:cNvPr>
            <p:cNvSpPr txBox="1"/>
            <p:nvPr/>
          </p:nvSpPr>
          <p:spPr>
            <a:xfrm>
              <a:off x="3234130" y="4274873"/>
              <a:ext cx="19226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/>
                <a:t>Carbon particles</a:t>
              </a:r>
            </a:p>
          </p:txBody>
        </p:sp>
      </p:grp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12817D25-780E-4158-8749-EE51E4452A2F}"/>
              </a:ext>
            </a:extLst>
          </p:cNvPr>
          <p:cNvCxnSpPr>
            <a:cxnSpLocks/>
          </p:cNvCxnSpPr>
          <p:nvPr/>
        </p:nvCxnSpPr>
        <p:spPr>
          <a:xfrm>
            <a:off x="3569814" y="2681314"/>
            <a:ext cx="1103200" cy="1963564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pieren 2048">
            <a:extLst>
              <a:ext uri="{FF2B5EF4-FFF2-40B4-BE49-F238E27FC236}">
                <a16:creationId xmlns:a16="http://schemas.microsoft.com/office/drawing/2014/main" id="{118438D7-DAC1-4298-8322-A529D8121997}"/>
              </a:ext>
            </a:extLst>
          </p:cNvPr>
          <p:cNvGrpSpPr/>
          <p:nvPr/>
        </p:nvGrpSpPr>
        <p:grpSpPr>
          <a:xfrm>
            <a:off x="7515790" y="1466948"/>
            <a:ext cx="4267234" cy="4813763"/>
            <a:chOff x="7515790" y="1466948"/>
            <a:chExt cx="4267234" cy="4813763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8D1D9C4B-B39F-4813-BFEE-124348EBE846}"/>
                </a:ext>
              </a:extLst>
            </p:cNvPr>
            <p:cNvGrpSpPr/>
            <p:nvPr/>
          </p:nvGrpSpPr>
          <p:grpSpPr>
            <a:xfrm>
              <a:off x="7515790" y="1466948"/>
              <a:ext cx="4267234" cy="4813763"/>
              <a:chOff x="7515790" y="1466948"/>
              <a:chExt cx="4267234" cy="4813763"/>
            </a:xfrm>
          </p:grpSpPr>
          <p:sp>
            <p:nvSpPr>
              <p:cNvPr id="62" name="Rechteck: abgerundete Ecken 61">
                <a:extLst>
                  <a:ext uri="{FF2B5EF4-FFF2-40B4-BE49-F238E27FC236}">
                    <a16:creationId xmlns:a16="http://schemas.microsoft.com/office/drawing/2014/main" id="{EBC33EFD-A932-4426-8742-2C1630576938}"/>
                  </a:ext>
                </a:extLst>
              </p:cNvPr>
              <p:cNvSpPr/>
              <p:nvPr/>
            </p:nvSpPr>
            <p:spPr>
              <a:xfrm>
                <a:off x="9705786" y="2621770"/>
                <a:ext cx="2077238" cy="2933321"/>
              </a:xfrm>
              <a:prstGeom prst="roundRect">
                <a:avLst>
                  <a:gd name="adj" fmla="val 697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 err="1"/>
              </a:p>
            </p:txBody>
          </p:sp>
          <p:sp>
            <p:nvSpPr>
              <p:cNvPr id="30" name="Rechteck: abgerundete Ecken 29">
                <a:extLst>
                  <a:ext uri="{FF2B5EF4-FFF2-40B4-BE49-F238E27FC236}">
                    <a16:creationId xmlns:a16="http://schemas.microsoft.com/office/drawing/2014/main" id="{FA1CAFEE-17AE-47A5-AA9C-FFA89C3D13B0}"/>
                  </a:ext>
                </a:extLst>
              </p:cNvPr>
              <p:cNvSpPr/>
              <p:nvPr/>
            </p:nvSpPr>
            <p:spPr>
              <a:xfrm>
                <a:off x="10596811" y="1466948"/>
                <a:ext cx="1186213" cy="75357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Calcining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EFAB6C08-BDCA-4026-A5CD-DA5E38289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5790" y="4892914"/>
                <a:ext cx="986934" cy="1387797"/>
              </a:xfrm>
              <a:prstGeom prst="rect">
                <a:avLst/>
              </a:prstGeom>
            </p:spPr>
          </p:pic>
          <p:pic>
            <p:nvPicPr>
              <p:cNvPr id="63" name="Picture 2">
                <a:extLst>
                  <a:ext uri="{FF2B5EF4-FFF2-40B4-BE49-F238E27FC236}">
                    <a16:creationId xmlns:a16="http://schemas.microsoft.com/office/drawing/2014/main" id="{431CEADF-EDA6-40F7-858E-3F45460AB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10" t="10754" r="29213" b="8184"/>
              <a:stretch/>
            </p:blipFill>
            <p:spPr bwMode="auto">
              <a:xfrm>
                <a:off x="10025096" y="2780020"/>
                <a:ext cx="823064" cy="2262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Pfeil: nach rechts 30">
                <a:extLst>
                  <a:ext uri="{FF2B5EF4-FFF2-40B4-BE49-F238E27FC236}">
                    <a16:creationId xmlns:a16="http://schemas.microsoft.com/office/drawing/2014/main" id="{F921AEAE-0EF9-4956-9814-BF084C9EF078}"/>
                  </a:ext>
                </a:extLst>
              </p:cNvPr>
              <p:cNvSpPr/>
              <p:nvPr/>
            </p:nvSpPr>
            <p:spPr>
              <a:xfrm rot="5400000">
                <a:off x="10685708" y="2606835"/>
                <a:ext cx="1136783" cy="57321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NG U</a:t>
                </a:r>
                <a:r>
                  <a:rPr lang="en-GB" sz="1400" baseline="-25000" dirty="0"/>
                  <a:t>3</a:t>
                </a:r>
                <a:r>
                  <a:rPr lang="en-GB" sz="1400" dirty="0"/>
                  <a:t>O</a:t>
                </a:r>
                <a:r>
                  <a:rPr lang="en-GB" sz="1400" baseline="-25000" dirty="0"/>
                  <a:t>8</a:t>
                </a:r>
              </a:p>
            </p:txBody>
          </p:sp>
        </p:grp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2A2B592D-8D7B-473F-B645-72B02A916BB9}"/>
                </a:ext>
              </a:extLst>
            </p:cNvPr>
            <p:cNvSpPr txBox="1"/>
            <p:nvPr/>
          </p:nvSpPr>
          <p:spPr>
            <a:xfrm>
              <a:off x="9831349" y="5106452"/>
              <a:ext cx="13163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Clean U</a:t>
              </a:r>
              <a:r>
                <a:rPr lang="en-GB" sz="1600" baseline="-25000" dirty="0"/>
                <a:t>3</a:t>
              </a:r>
              <a:r>
                <a:rPr lang="en-GB" sz="1600" dirty="0"/>
                <a:t>O</a:t>
              </a:r>
              <a:r>
                <a:rPr lang="en-GB" sz="1600" baseline="-25000" dirty="0"/>
                <a:t>8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A5E4AE6-A392-4AB5-931E-5CB06EB61DC2}"/>
              </a:ext>
            </a:extLst>
          </p:cNvPr>
          <p:cNvGrpSpPr/>
          <p:nvPr/>
        </p:nvGrpSpPr>
        <p:grpSpPr>
          <a:xfrm>
            <a:off x="7126204" y="2845551"/>
            <a:ext cx="1647883" cy="1503037"/>
            <a:chOff x="7126204" y="2845551"/>
            <a:chExt cx="1647883" cy="1503037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7C545030-9BC7-43BE-8FD3-452038C5F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516" y="2845551"/>
              <a:ext cx="1507571" cy="140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B2873808-26A0-4667-A379-D032A39B5B46}"/>
                </a:ext>
              </a:extLst>
            </p:cNvPr>
            <p:cNvCxnSpPr>
              <a:cxnSpLocks/>
            </p:cNvCxnSpPr>
            <p:nvPr/>
          </p:nvCxnSpPr>
          <p:spPr>
            <a:xfrm>
              <a:off x="7126204" y="2881927"/>
              <a:ext cx="0" cy="1466661"/>
            </a:xfrm>
            <a:prstGeom prst="line">
              <a:avLst/>
            </a:prstGeom>
            <a:ln w="762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52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High temperature SMRs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17776" y="6157214"/>
            <a:ext cx="2743200" cy="365125"/>
          </a:xfrm>
        </p:spPr>
        <p:txBody>
          <a:bodyPr/>
          <a:lstStyle/>
          <a:p>
            <a:fld id="{D8F49CA7-B91D-439F-B856-8F0BF156785C}" type="slidenum">
              <a:rPr lang="de-DE" smtClean="0"/>
              <a:t>16</a:t>
            </a:fld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61A6D4-5FA5-44E6-8F30-A1FCC76D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29186"/>
            <a:ext cx="6125558" cy="4698821"/>
          </a:xfrm>
        </p:spPr>
        <p:txBody>
          <a:bodyPr/>
          <a:lstStyle/>
          <a:p>
            <a:pPr lvl="1"/>
            <a:r>
              <a:rPr lang="en-GB" sz="1600" dirty="0"/>
              <a:t>Nearly all reactor designs (established to Gen IV) can be designed as SMR</a:t>
            </a:r>
          </a:p>
          <a:p>
            <a:pPr lvl="1"/>
            <a:endParaRPr lang="en-GB" sz="1600" dirty="0"/>
          </a:p>
          <a:p>
            <a:pPr lvl="1"/>
            <a:r>
              <a:rPr lang="en-GB" sz="1600" dirty="0"/>
              <a:t>Common HTR concepts: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High-temperature gas-cooled reactor (HTR), outlet: 750 °C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Very-High-Temperature Reactor (VHTR), outlet: 1000 °C</a:t>
            </a:r>
          </a:p>
          <a:p>
            <a:pPr marL="266400" lvl="2" indent="0">
              <a:buNone/>
            </a:pPr>
            <a:endParaRPr lang="en-GB" sz="1600" dirty="0"/>
          </a:p>
          <a:p>
            <a:pPr lvl="1" indent="-266400"/>
            <a:r>
              <a:rPr lang="en-GB" sz="1600" dirty="0"/>
              <a:t>Advantages of </a:t>
            </a:r>
            <a:r>
              <a:rPr lang="en-GB" sz="1600" b="1" dirty="0"/>
              <a:t>high temperatures</a:t>
            </a:r>
            <a:r>
              <a:rPr lang="en-GB" sz="1600" dirty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Replacing fossil fuel generated process heat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e.g., synchronous electricity and hydrogen production via high-temperature water electrolysis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High thermal conversion efficiency</a:t>
            </a:r>
          </a:p>
          <a:p>
            <a:pPr lvl="2"/>
            <a:endParaRPr lang="en-GB" sz="1600" dirty="0"/>
          </a:p>
          <a:p>
            <a:r>
              <a:rPr lang="en-GB" sz="16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6" name="Grafik 5" descr="Ein Bild, das Drink, Flasche, Alkohol enthält.&#10;&#10;Automatisch generierte Beschreibung">
            <a:extLst>
              <a:ext uri="{FF2B5EF4-FFF2-40B4-BE49-F238E27FC236}">
                <a16:creationId xmlns:a16="http://schemas.microsoft.com/office/drawing/2014/main" id="{C3EFC3D8-A8EF-8F01-9F84-819E9D23D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16" y="1955258"/>
            <a:ext cx="4653921" cy="2947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A2DA01-28A7-CDBE-EACD-149F760E079B}"/>
              </a:ext>
            </a:extLst>
          </p:cNvPr>
          <p:cNvSpPr txBox="1"/>
          <p:nvPr/>
        </p:nvSpPr>
        <p:spPr>
          <a:xfrm>
            <a:off x="6554183" y="4902741"/>
            <a:ext cx="4690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dirty="0"/>
              <a:t>Source: Wikipedia, https://en.wikipedia.org/wiki/High-temperature_gas_reactor#/media/File:Very_High_Temperature_Reactor.svg</a:t>
            </a:r>
          </a:p>
        </p:txBody>
      </p:sp>
    </p:spTree>
    <p:extLst>
      <p:ext uri="{BB962C8B-B14F-4D97-AF65-F5344CB8AC3E}">
        <p14:creationId xmlns:p14="http://schemas.microsoft.com/office/powerpoint/2010/main" val="20498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High temperature SMRs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17</a:t>
            </a:fld>
            <a:endParaRPr lang="de-DE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4196E0A5-9C6D-715B-0E35-2822BB985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15" y="3652724"/>
            <a:ext cx="6349734" cy="2507814"/>
          </a:xfrm>
        </p:spPr>
        <p:txBody>
          <a:bodyPr/>
          <a:lstStyle/>
          <a:p>
            <a:pPr marL="266400" lvl="2" indent="0">
              <a:buNone/>
            </a:pPr>
            <a:endParaRPr lang="en-GB" sz="1400" dirty="0"/>
          </a:p>
          <a:p>
            <a:pPr lvl="1"/>
            <a:r>
              <a:rPr lang="en-GB" sz="1400" b="1" dirty="0"/>
              <a:t>Inherent safety </a:t>
            </a:r>
            <a:r>
              <a:rPr lang="en-GB" sz="1400" dirty="0"/>
              <a:t>features of the </a:t>
            </a:r>
            <a:r>
              <a:rPr lang="en-GB" sz="1400" b="1" dirty="0"/>
              <a:t>HTR concept</a:t>
            </a:r>
            <a:r>
              <a:rPr lang="en-GB" sz="1400" dirty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b="1" dirty="0"/>
              <a:t>Retention</a:t>
            </a:r>
            <a:r>
              <a:rPr lang="en-GB" sz="1400" dirty="0"/>
              <a:t> of fission products (TRISO fuel)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Core </a:t>
            </a:r>
            <a:r>
              <a:rPr lang="en-GB" sz="1400" b="1" dirty="0"/>
              <a:t>meltdown impossible</a:t>
            </a:r>
            <a:r>
              <a:rPr lang="en-GB" sz="1400" dirty="0"/>
              <a:t>: heat can always passively dissipate even without an active helium cooling circuit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Small core </a:t>
            </a:r>
            <a:r>
              <a:rPr lang="en-GB" sz="1400" b="1" dirty="0"/>
              <a:t>power density </a:t>
            </a:r>
            <a:r>
              <a:rPr lang="en-GB" sz="1400" dirty="0"/>
              <a:t>(compared to PWR)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Large </a:t>
            </a:r>
            <a:r>
              <a:rPr lang="en-GB" sz="1400" b="1" dirty="0"/>
              <a:t>heat capacity </a:t>
            </a:r>
            <a:r>
              <a:rPr lang="en-GB" sz="1400" dirty="0"/>
              <a:t>and temperature stability of graphite-based reactor cores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GB" sz="1400" dirty="0"/>
          </a:p>
          <a:p>
            <a:pPr lvl="2"/>
            <a:endParaRPr lang="en-GB" sz="1400" dirty="0"/>
          </a:p>
          <a:p>
            <a:endParaRPr lang="en-GB" sz="1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70995F8-FF0B-13AE-BF5C-7DCED5FA4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2472"/>
          <a:stretch/>
        </p:blipFill>
        <p:spPr bwMode="auto">
          <a:xfrm>
            <a:off x="7748959" y="3995016"/>
            <a:ext cx="2863537" cy="1745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158001-CD2D-3CC5-62AA-643876B9E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8959" y="1714948"/>
            <a:ext cx="2898476" cy="1937776"/>
          </a:xfrm>
          <a:prstGeom prst="roundRect">
            <a:avLst>
              <a:gd name="adj" fmla="val 2925"/>
            </a:avLst>
          </a:prstGeom>
        </p:spPr>
      </p:pic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CA6DD1AA-5D8A-CF52-0DDE-B59AB44582B3}"/>
              </a:ext>
            </a:extLst>
          </p:cNvPr>
          <p:cNvSpPr txBox="1">
            <a:spLocks/>
          </p:cNvSpPr>
          <p:nvPr/>
        </p:nvSpPr>
        <p:spPr>
          <a:xfrm>
            <a:off x="512515" y="1461717"/>
            <a:ext cx="6349734" cy="2119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2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9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56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20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84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64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1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GB" sz="1400" dirty="0"/>
          </a:p>
          <a:p>
            <a:pPr lvl="1"/>
            <a:r>
              <a:rPr lang="en-GB" sz="1400" b="1" dirty="0"/>
              <a:t>Advantages</a:t>
            </a:r>
            <a:r>
              <a:rPr lang="en-GB" sz="1400" dirty="0"/>
              <a:t> of the </a:t>
            </a:r>
            <a:r>
              <a:rPr lang="en-GB" sz="1400" b="1" dirty="0"/>
              <a:t>SMR concept</a:t>
            </a:r>
            <a:r>
              <a:rPr lang="en-GB" sz="1400" dirty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Less fissile material increases </a:t>
            </a:r>
            <a:r>
              <a:rPr lang="en-GB" sz="1400" b="1" dirty="0"/>
              <a:t>safety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b="1" dirty="0"/>
              <a:t>Standardisation</a:t>
            </a:r>
            <a:r>
              <a:rPr lang="en-GB" sz="1400" dirty="0"/>
              <a:t> of components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Design </a:t>
            </a:r>
            <a:r>
              <a:rPr lang="en-GB" sz="1400" b="1" dirty="0"/>
              <a:t>integration</a:t>
            </a:r>
            <a:r>
              <a:rPr lang="en-GB" sz="1400" dirty="0"/>
              <a:t> to reduce complexity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b="1" dirty="0"/>
              <a:t>Flexible</a:t>
            </a:r>
            <a:r>
              <a:rPr lang="en-GB" sz="1400" dirty="0"/>
              <a:t> application in industrial cluster areas: less grid restrictions</a:t>
            </a:r>
          </a:p>
          <a:p>
            <a:pPr lvl="2"/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9140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95C22-4240-428D-8A90-FB4CDA051D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Questions?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0925F3-482C-49BB-805D-172A29546A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081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19</a:t>
            </a:fld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61A6D4-5FA5-44E6-8F30-A1FCC76D7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80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2</a:t>
            </a:fld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61A6D4-5FA5-44E6-8F30-A1FCC76D7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NUKEM’s fuel production history</a:t>
            </a:r>
          </a:p>
          <a:p>
            <a:pPr marL="3429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Major SMR concepts and their fuel</a:t>
            </a:r>
          </a:p>
          <a:p>
            <a:pPr marL="3429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SMR fuels from HALEU UF</a:t>
            </a:r>
            <a:r>
              <a:rPr lang="en-GB" baseline="-25000" dirty="0"/>
              <a:t>6 </a:t>
            </a:r>
            <a:r>
              <a:rPr lang="en-GB" dirty="0"/>
              <a:t>deconversion</a:t>
            </a:r>
          </a:p>
          <a:p>
            <a:pPr marL="3429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Metallic uranium vs. HTR TRISO fuel production route</a:t>
            </a:r>
          </a:p>
          <a:p>
            <a:pPr marL="3429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High temperature Small Modular Reactors (HT-SMRs)</a:t>
            </a:r>
            <a:endParaRPr lang="en-GB" baseline="-25000" dirty="0"/>
          </a:p>
        </p:txBody>
      </p:sp>
      <p:pic>
        <p:nvPicPr>
          <p:cNvPr id="5" name="Grafik 4" descr="Ein Bild, das Kleidung enthält.&#10;&#10;Automatisch generierte Beschreibung">
            <a:extLst>
              <a:ext uri="{FF2B5EF4-FFF2-40B4-BE49-F238E27FC236}">
                <a16:creationId xmlns:a16="http://schemas.microsoft.com/office/drawing/2014/main" id="{37B1BD07-F0DF-DA1B-EB04-0CA0B83F6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"/>
          <a:stretch/>
        </p:blipFill>
        <p:spPr>
          <a:xfrm>
            <a:off x="7464284" y="1577494"/>
            <a:ext cx="4102381" cy="4015994"/>
          </a:xfrm>
          <a:prstGeom prst="roundRect">
            <a:avLst>
              <a:gd name="adj" fmla="val 424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763A521-BB2A-DCCB-A6DA-AC226A1F2100}"/>
              </a:ext>
            </a:extLst>
          </p:cNvPr>
          <p:cNvSpPr txBox="1"/>
          <p:nvPr/>
        </p:nvSpPr>
        <p:spPr>
          <a:xfrm>
            <a:off x="7464284" y="5589631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THTR-300, Hamm-</a:t>
            </a:r>
            <a:r>
              <a:rPr lang="en-GB" sz="1400" dirty="0" err="1"/>
              <a:t>Uentrop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0524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CAE30-E861-4B88-BD2B-227272D61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Criticality Safety - Practice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D14471-4C78-4635-A4BA-5D29D0583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20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1211508-DAF5-497D-540F-3F03DE274959}"/>
              </a:ext>
            </a:extLst>
          </p:cNvPr>
          <p:cNvSpPr txBox="1"/>
          <p:nvPr/>
        </p:nvSpPr>
        <p:spPr>
          <a:xfrm>
            <a:off x="5280213" y="1364181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/>
              <a:t>Slab Tank</a:t>
            </a:r>
          </a:p>
        </p:txBody>
      </p:sp>
      <p:pic>
        <p:nvPicPr>
          <p:cNvPr id="7" name="Grafik 6" descr="Ein Bild, das Text, Gebäude enthält.&#10;&#10;Automatisch generierte Beschreibung">
            <a:extLst>
              <a:ext uri="{FF2B5EF4-FFF2-40B4-BE49-F238E27FC236}">
                <a16:creationId xmlns:a16="http://schemas.microsoft.com/office/drawing/2014/main" id="{D989A3AD-2FCA-CDAB-B45C-CD4C01DD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9" r="54114" b="5804"/>
          <a:stretch/>
        </p:blipFill>
        <p:spPr>
          <a:xfrm>
            <a:off x="4433409" y="1914798"/>
            <a:ext cx="2860551" cy="40732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D457E9-9B41-2AF2-4950-8EB6BA88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922" y="1733513"/>
            <a:ext cx="2823105" cy="459923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AE4DA6A-FBA5-7C56-6204-4425AAC3883D}"/>
              </a:ext>
            </a:extLst>
          </p:cNvPr>
          <p:cNvSpPr txBox="1"/>
          <p:nvPr/>
        </p:nvSpPr>
        <p:spPr>
          <a:xfrm>
            <a:off x="8259501" y="136418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/>
              <a:t>Tube Array Tank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8B79B21F-97AF-2E34-CFC1-2594C61E01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625" y="1765363"/>
            <a:ext cx="3560749" cy="1676807"/>
          </a:xfrm>
        </p:spPr>
        <p:txBody>
          <a:bodyPr/>
          <a:lstStyle/>
          <a:p>
            <a:pPr lvl="1"/>
            <a:r>
              <a:rPr lang="en-GB" dirty="0"/>
              <a:t>Safe Mass principle is avoided wherever feasible</a:t>
            </a:r>
          </a:p>
          <a:p>
            <a:pPr marL="266400" lvl="2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CAE30-E861-4B88-BD2B-227272D61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Criticality Safety - Principles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D14471-4C78-4635-A4BA-5D29D0583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21</a:t>
            </a:fld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8B79B21F-97AF-2E34-CFC1-2594C61E01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0087" y="2055614"/>
            <a:ext cx="3504096" cy="3923767"/>
          </a:xfrm>
        </p:spPr>
        <p:txBody>
          <a:bodyPr/>
          <a:lstStyle/>
          <a:p>
            <a:pPr lvl="1"/>
            <a:r>
              <a:rPr lang="en-GB" dirty="0"/>
              <a:t>Safe Mass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Safe Volume</a:t>
            </a:r>
          </a:p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lvl="1"/>
            <a:r>
              <a:rPr lang="en-GB" dirty="0"/>
              <a:t>Safe Cylinder Diameter</a:t>
            </a:r>
          </a:p>
          <a:p>
            <a:pPr lvl="1"/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lvl="1"/>
            <a:r>
              <a:rPr lang="en-GB" dirty="0"/>
              <a:t>Safe Slab Thickness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266400" lvl="2" indent="0">
              <a:buNone/>
            </a:pPr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6EEB2B9-07F9-FA57-5E48-E27D84EFE621}"/>
              </a:ext>
            </a:extLst>
          </p:cNvPr>
          <p:cNvSpPr/>
          <p:nvPr/>
        </p:nvSpPr>
        <p:spPr>
          <a:xfrm>
            <a:off x="1033668" y="5144494"/>
            <a:ext cx="2830665" cy="83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threePt" dir="t">
              <a:rot lat="0" lon="0" rev="780000"/>
            </a:lightRig>
          </a:scene3d>
          <a:sp3d extrusionH="254000" contourW="12700">
            <a:bevelT w="25400" h="25400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5E357B8-2277-EBA1-6BAF-82CF8FDCD383}"/>
              </a:ext>
            </a:extLst>
          </p:cNvPr>
          <p:cNvCxnSpPr>
            <a:cxnSpLocks/>
          </p:cNvCxnSpPr>
          <p:nvPr/>
        </p:nvCxnSpPr>
        <p:spPr>
          <a:xfrm flipV="1">
            <a:off x="3633225" y="5349875"/>
            <a:ext cx="379975" cy="603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89044A5-C050-6537-ACBF-ADE477EB3DA3}"/>
              </a:ext>
            </a:extLst>
          </p:cNvPr>
          <p:cNvCxnSpPr>
            <a:cxnSpLocks/>
          </p:cNvCxnSpPr>
          <p:nvPr/>
        </p:nvCxnSpPr>
        <p:spPr>
          <a:xfrm>
            <a:off x="2423506" y="6096832"/>
            <a:ext cx="45850" cy="2730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4E59E5F-574C-26A6-AD20-A23DAE4144BF}"/>
              </a:ext>
            </a:extLst>
          </p:cNvPr>
          <p:cNvCxnSpPr>
            <a:cxnSpLocks/>
          </p:cNvCxnSpPr>
          <p:nvPr/>
        </p:nvCxnSpPr>
        <p:spPr>
          <a:xfrm>
            <a:off x="975955" y="6195806"/>
            <a:ext cx="283726" cy="90039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6EAFF5EC-BFCB-ECCC-980F-8D0AE34C148D}"/>
              </a:ext>
            </a:extLst>
          </p:cNvPr>
          <p:cNvSpPr txBox="1">
            <a:spLocks/>
          </p:cNvSpPr>
          <p:nvPr/>
        </p:nvSpPr>
        <p:spPr>
          <a:xfrm>
            <a:off x="8431243" y="2055614"/>
            <a:ext cx="3273118" cy="12405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2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9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56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20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84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648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1200" indent="-26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u="sng" dirty="0"/>
              <a:t>Assumptions: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/>
              <a:t>Optimal moderation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/>
              <a:t>Worst-case reflection</a:t>
            </a:r>
          </a:p>
        </p:txBody>
      </p:sp>
      <p:sp>
        <p:nvSpPr>
          <p:cNvPr id="26" name="Zylinder 25">
            <a:extLst>
              <a:ext uri="{FF2B5EF4-FFF2-40B4-BE49-F238E27FC236}">
                <a16:creationId xmlns:a16="http://schemas.microsoft.com/office/drawing/2014/main" id="{2DCEE99C-FBAB-8EE6-F7BA-95049654D350}"/>
              </a:ext>
            </a:extLst>
          </p:cNvPr>
          <p:cNvSpPr/>
          <p:nvPr/>
        </p:nvSpPr>
        <p:spPr>
          <a:xfrm>
            <a:off x="2158983" y="3304903"/>
            <a:ext cx="529046" cy="1125650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24BB08F8-E405-849B-3344-B27261C5A0E1}"/>
              </a:ext>
            </a:extLst>
          </p:cNvPr>
          <p:cNvCxnSpPr>
            <a:cxnSpLocks/>
          </p:cNvCxnSpPr>
          <p:nvPr/>
        </p:nvCxnSpPr>
        <p:spPr>
          <a:xfrm>
            <a:off x="2281643" y="3323981"/>
            <a:ext cx="283726" cy="90039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F3AC277-5B03-611B-F3D7-E94166167D5D}"/>
              </a:ext>
            </a:extLst>
          </p:cNvPr>
          <p:cNvCxnSpPr>
            <a:cxnSpLocks/>
          </p:cNvCxnSpPr>
          <p:nvPr/>
        </p:nvCxnSpPr>
        <p:spPr>
          <a:xfrm>
            <a:off x="2423506" y="4506915"/>
            <a:ext cx="0" cy="2980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3D-Modell 30" descr="Dunkelgraue Kugel">
                <a:extLst>
                  <a:ext uri="{FF2B5EF4-FFF2-40B4-BE49-F238E27FC236}">
                    <a16:creationId xmlns:a16="http://schemas.microsoft.com/office/drawing/2014/main" id="{CEE2F423-5EF5-FC27-DA01-9E2475C75D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3467337"/>
                  </p:ext>
                </p:extLst>
              </p:nvPr>
            </p:nvGraphicFramePr>
            <p:xfrm>
              <a:off x="1895576" y="1809316"/>
              <a:ext cx="1055860" cy="10558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55860" cy="10558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9748878" ay="1684456" az="1029302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7787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3D-Modell 30" descr="Dunkelgraue Kugel">
                <a:extLst>
                  <a:ext uri="{FF2B5EF4-FFF2-40B4-BE49-F238E27FC236}">
                    <a16:creationId xmlns:a16="http://schemas.microsoft.com/office/drawing/2014/main" id="{CEE2F423-5EF5-FC27-DA01-9E2475C75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5576" y="1809316"/>
                <a:ext cx="1055860" cy="1055860"/>
              </a:xfrm>
              <a:prstGeom prst="rect">
                <a:avLst/>
              </a:prstGeom>
            </p:spPr>
          </p:pic>
        </mc:Fallback>
      </mc:AlternateContent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BCC41B3A-DB71-8712-C7F7-DB64511A4D46}"/>
              </a:ext>
            </a:extLst>
          </p:cNvPr>
          <p:cNvCxnSpPr>
            <a:cxnSpLocks/>
          </p:cNvCxnSpPr>
          <p:nvPr/>
        </p:nvCxnSpPr>
        <p:spPr>
          <a:xfrm>
            <a:off x="2036713" y="2117679"/>
            <a:ext cx="726080" cy="4406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446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CC697-32D2-4E7F-9235-D2561696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 K – Kernel Production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FD3573-39AB-4E09-BFD8-BF057201F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22</a:t>
            </a:fld>
            <a:endParaRPr lang="de-DE" dirty="0"/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7D812EE3-9D07-426B-9E98-77070230F9D5}"/>
              </a:ext>
            </a:extLst>
          </p:cNvPr>
          <p:cNvSpPr txBox="1">
            <a:spLocks/>
          </p:cNvSpPr>
          <p:nvPr/>
        </p:nvSpPr>
        <p:spPr>
          <a:xfrm>
            <a:off x="428625" y="6228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2023-01-18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94ED19C-BAE2-49B8-9DF3-45075146D629}"/>
              </a:ext>
            </a:extLst>
          </p:cNvPr>
          <p:cNvSpPr/>
          <p:nvPr/>
        </p:nvSpPr>
        <p:spPr>
          <a:xfrm>
            <a:off x="510209" y="1427024"/>
            <a:ext cx="1303399" cy="502308"/>
          </a:xfrm>
          <a:prstGeom prst="roundRect">
            <a:avLst/>
          </a:prstGeom>
          <a:solidFill>
            <a:schemeClr val="tx1">
              <a:lumMod val="20000"/>
              <a:lumOff val="8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U</a:t>
            </a:r>
            <a:r>
              <a:rPr lang="en-GB" sz="1200" baseline="-25000" dirty="0">
                <a:solidFill>
                  <a:schemeClr val="tx1"/>
                </a:solidFill>
              </a:rPr>
              <a:t>3</a:t>
            </a:r>
            <a:r>
              <a:rPr lang="en-GB" sz="1200" dirty="0">
                <a:solidFill>
                  <a:schemeClr val="tx1"/>
                </a:solidFill>
              </a:rPr>
              <a:t>O</a:t>
            </a:r>
            <a:r>
              <a:rPr lang="en-GB" sz="1200" baseline="-25000" dirty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en-GB" sz="1050" b="1" dirty="0">
                <a:solidFill>
                  <a:schemeClr val="tx1"/>
                </a:solidFill>
              </a:rPr>
              <a:t>Fresh and Area 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364C8142-F931-42DF-9EBD-E4D826E023F5}"/>
              </a:ext>
            </a:extLst>
          </p:cNvPr>
          <p:cNvSpPr/>
          <p:nvPr/>
        </p:nvSpPr>
        <p:spPr>
          <a:xfrm>
            <a:off x="2505726" y="1334500"/>
            <a:ext cx="1974339" cy="1158323"/>
          </a:xfrm>
          <a:prstGeom prst="roundRect">
            <a:avLst>
              <a:gd name="adj" fmla="val 9787"/>
            </a:avLst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Dissolution in HNO</a:t>
            </a:r>
            <a:r>
              <a:rPr lang="en-GB" sz="1400" baseline="-2500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and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Pre-neutralisation</a:t>
            </a: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60E59EC7-1441-4673-95FF-C3DC8774D60D}"/>
              </a:ext>
            </a:extLst>
          </p:cNvPr>
          <p:cNvSpPr/>
          <p:nvPr/>
        </p:nvSpPr>
        <p:spPr>
          <a:xfrm>
            <a:off x="1924317" y="1453768"/>
            <a:ext cx="534532" cy="396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aseline="-25000" dirty="0"/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72D9E910-CAB2-423F-A10C-44E769954B41}"/>
              </a:ext>
            </a:extLst>
          </p:cNvPr>
          <p:cNvSpPr/>
          <p:nvPr/>
        </p:nvSpPr>
        <p:spPr>
          <a:xfrm rot="10800000" flipV="1">
            <a:off x="4574179" y="2910747"/>
            <a:ext cx="1996050" cy="573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ADU ~(NH</a:t>
            </a:r>
            <a:r>
              <a:rPr lang="en-GB" sz="1400" baseline="-25000" dirty="0"/>
              <a:t>4</a:t>
            </a:r>
            <a:r>
              <a:rPr lang="en-GB" sz="1400" dirty="0"/>
              <a:t>)</a:t>
            </a:r>
            <a:r>
              <a:rPr lang="en-GB" sz="1400" baseline="-25000" dirty="0"/>
              <a:t>2</a:t>
            </a:r>
            <a:r>
              <a:rPr lang="en-GB" sz="1400" dirty="0"/>
              <a:t>U</a:t>
            </a:r>
            <a:r>
              <a:rPr lang="en-GB" sz="1400" baseline="-25000" dirty="0"/>
              <a:t>2</a:t>
            </a:r>
            <a:r>
              <a:rPr lang="en-GB" sz="1400" dirty="0"/>
              <a:t>O</a:t>
            </a:r>
            <a:r>
              <a:rPr lang="en-GB" sz="1400" baseline="-25000" dirty="0"/>
              <a:t>7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FC628B42-6BEE-4C7F-8534-A452A71B32E1}"/>
              </a:ext>
            </a:extLst>
          </p:cNvPr>
          <p:cNvSpPr/>
          <p:nvPr/>
        </p:nvSpPr>
        <p:spPr>
          <a:xfrm>
            <a:off x="511453" y="1988967"/>
            <a:ext cx="1303399" cy="577890"/>
          </a:xfrm>
          <a:prstGeom prst="roundRect">
            <a:avLst/>
          </a:prstGeom>
          <a:solidFill>
            <a:schemeClr val="tx1">
              <a:lumMod val="20000"/>
              <a:lumOff val="8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DI Water, NH</a:t>
            </a:r>
            <a:r>
              <a:rPr lang="en-GB" sz="1200" baseline="-25000" dirty="0">
                <a:solidFill>
                  <a:schemeClr val="tx1"/>
                </a:solidFill>
              </a:rPr>
              <a:t>4</a:t>
            </a:r>
            <a:r>
              <a:rPr lang="en-GB" sz="1200" dirty="0">
                <a:solidFill>
                  <a:schemeClr val="tx1"/>
                </a:solidFill>
              </a:rPr>
              <a:t>OH, HNO</a:t>
            </a:r>
            <a:r>
              <a:rPr lang="en-GB" sz="1200" baseline="-2500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n-GB" sz="1050" b="1" dirty="0">
                <a:solidFill>
                  <a:schemeClr val="tx1"/>
                </a:solidFill>
              </a:rPr>
              <a:t>Utilities</a:t>
            </a: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626804AD-CB25-4E56-8E9F-F5C36637D260}"/>
              </a:ext>
            </a:extLst>
          </p:cNvPr>
          <p:cNvSpPr/>
          <p:nvPr/>
        </p:nvSpPr>
        <p:spPr>
          <a:xfrm>
            <a:off x="1924317" y="2073366"/>
            <a:ext cx="534532" cy="396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aseline="-25000" dirty="0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91304BEE-E118-4D67-A1F7-8BCF36EC94C1}"/>
              </a:ext>
            </a:extLst>
          </p:cNvPr>
          <p:cNvSpPr/>
          <p:nvPr/>
        </p:nvSpPr>
        <p:spPr>
          <a:xfrm>
            <a:off x="4578418" y="1583756"/>
            <a:ext cx="1996049" cy="5732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Uranyl Nitrate sol.</a:t>
            </a:r>
            <a:endParaRPr lang="en-GB" sz="1400" baseline="-250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F4EA8D4-25DE-4342-9617-F59BC428F743}"/>
              </a:ext>
            </a:extLst>
          </p:cNvPr>
          <p:cNvGrpSpPr/>
          <p:nvPr/>
        </p:nvGrpSpPr>
        <p:grpSpPr>
          <a:xfrm>
            <a:off x="6672820" y="1460019"/>
            <a:ext cx="4356027" cy="2212783"/>
            <a:chOff x="6672820" y="1460019"/>
            <a:chExt cx="4356027" cy="2212783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F5A1C9C1-51E3-4963-8289-72CC67DB1C11}"/>
                </a:ext>
              </a:extLst>
            </p:cNvPr>
            <p:cNvSpPr/>
            <p:nvPr/>
          </p:nvSpPr>
          <p:spPr>
            <a:xfrm>
              <a:off x="6672820" y="2331614"/>
              <a:ext cx="1643865" cy="1341188"/>
            </a:xfrm>
            <a:prstGeom prst="roundRect">
              <a:avLst>
                <a:gd name="adj" fmla="val 4419"/>
              </a:avLst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Drip Casting</a:t>
              </a:r>
              <a:endParaRPr lang="en-GB" sz="1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" name="Pfeil: nach rechts 13">
              <a:extLst>
                <a:ext uri="{FF2B5EF4-FFF2-40B4-BE49-F238E27FC236}">
                  <a16:creationId xmlns:a16="http://schemas.microsoft.com/office/drawing/2014/main" id="{73B6B89B-52F4-4E10-BB67-04D50E41AB26}"/>
                </a:ext>
              </a:extLst>
            </p:cNvPr>
            <p:cNvSpPr/>
            <p:nvPr/>
          </p:nvSpPr>
          <p:spPr>
            <a:xfrm rot="5400000">
              <a:off x="6948517" y="2485191"/>
              <a:ext cx="1092468" cy="627247"/>
            </a:xfrm>
            <a:prstGeom prst="rightArrow">
              <a:avLst>
                <a:gd name="adj1" fmla="val 39453"/>
                <a:gd name="adj2" fmla="val 5481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400" dirty="0"/>
                <a:t>UNOH</a:t>
              </a:r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825D0414-40FE-4CB0-97FC-5EFCE37E9428}"/>
                </a:ext>
              </a:extLst>
            </p:cNvPr>
            <p:cNvSpPr/>
            <p:nvPr/>
          </p:nvSpPr>
          <p:spPr>
            <a:xfrm>
              <a:off x="6672820" y="1460019"/>
              <a:ext cx="1643865" cy="753578"/>
            </a:xfrm>
            <a:prstGeom prst="roundRect">
              <a:avLst>
                <a:gd name="adj" fmla="val 5291"/>
              </a:avLst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Casting Solution</a:t>
              </a:r>
              <a:endParaRPr lang="en-GB" sz="1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0FE9EC5-325D-4EFD-A9FA-CD8315A836DE}"/>
                </a:ext>
              </a:extLst>
            </p:cNvPr>
            <p:cNvSpPr/>
            <p:nvPr/>
          </p:nvSpPr>
          <p:spPr>
            <a:xfrm>
              <a:off x="9120847" y="1466059"/>
              <a:ext cx="1908000" cy="767418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PVA, THFA, Carbon Black, DI Water</a:t>
              </a:r>
              <a:endParaRPr lang="en-GB" sz="1200" baseline="-250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050" b="1" dirty="0">
                  <a:solidFill>
                    <a:schemeClr val="tx1"/>
                  </a:solidFill>
                </a:rPr>
                <a:t>Utilities</a:t>
              </a:r>
              <a:r>
                <a:rPr lang="de-DE" sz="1050" b="1" dirty="0">
                  <a:solidFill>
                    <a:schemeClr val="tx1"/>
                  </a:solidFill>
                </a:rPr>
                <a:t> </a:t>
              </a:r>
              <a:r>
                <a:rPr lang="de-DE" sz="1050" b="1" dirty="0" err="1">
                  <a:solidFill>
                    <a:schemeClr val="tx1"/>
                  </a:solidFill>
                </a:rPr>
                <a:t>and</a:t>
              </a:r>
              <a:r>
                <a:rPr lang="de-DE" sz="1050" b="1" dirty="0">
                  <a:solidFill>
                    <a:schemeClr val="tx1"/>
                  </a:solidFill>
                </a:rPr>
                <a:t> Area E</a:t>
              </a:r>
              <a:endParaRPr lang="en-GB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Pfeil: nach rechts 23">
              <a:extLst>
                <a:ext uri="{FF2B5EF4-FFF2-40B4-BE49-F238E27FC236}">
                  <a16:creationId xmlns:a16="http://schemas.microsoft.com/office/drawing/2014/main" id="{49FE911F-C20F-4EA6-9FD8-9188B7A590BE}"/>
                </a:ext>
              </a:extLst>
            </p:cNvPr>
            <p:cNvSpPr/>
            <p:nvPr/>
          </p:nvSpPr>
          <p:spPr>
            <a:xfrm rot="10800000">
              <a:off x="8454254" y="1645728"/>
              <a:ext cx="534532" cy="396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aseline="-25000" dirty="0"/>
            </a:p>
          </p:txBody>
        </p:sp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74EDA7D5-82F5-47AD-8922-CF6D7EB47AB1}"/>
                </a:ext>
              </a:extLst>
            </p:cNvPr>
            <p:cNvSpPr/>
            <p:nvPr/>
          </p:nvSpPr>
          <p:spPr>
            <a:xfrm>
              <a:off x="9120847" y="2497459"/>
              <a:ext cx="1908000" cy="615018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NH</a:t>
              </a:r>
              <a:r>
                <a:rPr lang="en-GB" sz="1200" baseline="-25000" dirty="0">
                  <a:solidFill>
                    <a:schemeClr val="tx1"/>
                  </a:solidFill>
                </a:rPr>
                <a:t>4</a:t>
              </a:r>
              <a:r>
                <a:rPr lang="en-GB" sz="1200" dirty="0">
                  <a:solidFill>
                    <a:schemeClr val="tx1"/>
                  </a:solidFill>
                </a:rPr>
                <a:t>OH, NH</a:t>
              </a:r>
              <a:r>
                <a:rPr lang="en-GB" sz="1200" baseline="-25000" dirty="0">
                  <a:solidFill>
                    <a:schemeClr val="tx1"/>
                  </a:solidFill>
                </a:rPr>
                <a:t>3</a:t>
              </a:r>
            </a:p>
            <a:p>
              <a:pPr algn="ctr"/>
              <a:r>
                <a:rPr lang="en-GB" sz="1050" b="1" dirty="0">
                  <a:solidFill>
                    <a:schemeClr val="tx1"/>
                  </a:solidFill>
                </a:rPr>
                <a:t>Utilities</a:t>
              </a:r>
              <a:r>
                <a:rPr lang="de-DE" sz="1050" b="1" dirty="0">
                  <a:solidFill>
                    <a:schemeClr val="tx1"/>
                  </a:solidFill>
                </a:rPr>
                <a:t> </a:t>
              </a:r>
              <a:r>
                <a:rPr lang="de-DE" sz="1050" b="1" dirty="0" err="1">
                  <a:solidFill>
                    <a:schemeClr val="tx1"/>
                  </a:solidFill>
                </a:rPr>
                <a:t>and</a:t>
              </a:r>
              <a:r>
                <a:rPr lang="de-DE" sz="1050" b="1" dirty="0">
                  <a:solidFill>
                    <a:schemeClr val="tx1"/>
                  </a:solidFill>
                </a:rPr>
                <a:t> Area E</a:t>
              </a:r>
              <a:endParaRPr lang="en-GB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Pfeil: nach rechts 28">
              <a:extLst>
                <a:ext uri="{FF2B5EF4-FFF2-40B4-BE49-F238E27FC236}">
                  <a16:creationId xmlns:a16="http://schemas.microsoft.com/office/drawing/2014/main" id="{814EEE6D-0E93-4658-8D3B-14331F1CAE5C}"/>
                </a:ext>
              </a:extLst>
            </p:cNvPr>
            <p:cNvSpPr/>
            <p:nvPr/>
          </p:nvSpPr>
          <p:spPr>
            <a:xfrm rot="10800000">
              <a:off x="8479327" y="2606352"/>
              <a:ext cx="534532" cy="396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aseline="-25000" dirty="0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BB76FDBC-9686-48A6-8E91-8681A4D1CBC4}"/>
              </a:ext>
            </a:extLst>
          </p:cNvPr>
          <p:cNvGrpSpPr/>
          <p:nvPr/>
        </p:nvGrpSpPr>
        <p:grpSpPr>
          <a:xfrm>
            <a:off x="219075" y="2651345"/>
            <a:ext cx="4260990" cy="2779631"/>
            <a:chOff x="219075" y="2647001"/>
            <a:chExt cx="4260990" cy="2779631"/>
          </a:xfrm>
        </p:grpSpPr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E36FE769-E814-41B7-8ACB-04114F6F6999}"/>
                </a:ext>
              </a:extLst>
            </p:cNvPr>
            <p:cNvSpPr/>
            <p:nvPr/>
          </p:nvSpPr>
          <p:spPr>
            <a:xfrm>
              <a:off x="505523" y="2882417"/>
              <a:ext cx="1303399" cy="577890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Water, IPA</a:t>
              </a:r>
              <a:endParaRPr lang="en-GB" sz="1200" baseline="-250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050" b="1" dirty="0">
                  <a:solidFill>
                    <a:schemeClr val="tx1"/>
                  </a:solidFill>
                </a:rPr>
                <a:t>Utilities and Area E</a:t>
              </a:r>
            </a:p>
          </p:txBody>
        </p:sp>
        <p:sp>
          <p:nvSpPr>
            <p:cNvPr id="31" name="Pfeil: nach rechts 30">
              <a:extLst>
                <a:ext uri="{FF2B5EF4-FFF2-40B4-BE49-F238E27FC236}">
                  <a16:creationId xmlns:a16="http://schemas.microsoft.com/office/drawing/2014/main" id="{B0FABE16-06B5-4C62-9656-F15696A1D830}"/>
                </a:ext>
              </a:extLst>
            </p:cNvPr>
            <p:cNvSpPr/>
            <p:nvPr/>
          </p:nvSpPr>
          <p:spPr>
            <a:xfrm>
              <a:off x="1883176" y="2995394"/>
              <a:ext cx="534532" cy="396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aseline="-25000" dirty="0"/>
            </a:p>
          </p:txBody>
        </p:sp>
        <p:sp>
          <p:nvSpPr>
            <p:cNvPr id="32" name="Pfeil: nach rechts 31">
              <a:extLst>
                <a:ext uri="{FF2B5EF4-FFF2-40B4-BE49-F238E27FC236}">
                  <a16:creationId xmlns:a16="http://schemas.microsoft.com/office/drawing/2014/main" id="{6D03035A-CD3C-4D05-BFDF-AB5CDB20F4E6}"/>
                </a:ext>
              </a:extLst>
            </p:cNvPr>
            <p:cNvSpPr/>
            <p:nvPr/>
          </p:nvSpPr>
          <p:spPr>
            <a:xfrm rot="10800000">
              <a:off x="1861286" y="3696596"/>
              <a:ext cx="534532" cy="3960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aseline="-25000" dirty="0"/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D8E452-9B51-45DE-AE10-219CEF1E2E3C}"/>
                </a:ext>
              </a:extLst>
            </p:cNvPr>
            <p:cNvSpPr/>
            <p:nvPr/>
          </p:nvSpPr>
          <p:spPr>
            <a:xfrm>
              <a:off x="506630" y="3580024"/>
              <a:ext cx="1303399" cy="577890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Used Water, IPA</a:t>
              </a:r>
              <a:endParaRPr lang="en-GB" sz="1200" baseline="-250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050" b="1" dirty="0">
                  <a:solidFill>
                    <a:schemeClr val="tx1"/>
                  </a:solidFill>
                </a:rPr>
                <a:t>Area E</a:t>
              </a:r>
            </a:p>
          </p:txBody>
        </p:sp>
        <p:sp>
          <p:nvSpPr>
            <p:cNvPr id="4" name="Pfeil: 180-Grad 3">
              <a:extLst>
                <a:ext uri="{FF2B5EF4-FFF2-40B4-BE49-F238E27FC236}">
                  <a16:creationId xmlns:a16="http://schemas.microsoft.com/office/drawing/2014/main" id="{3383311C-303C-4E2C-84B6-ED4091B7C195}"/>
                </a:ext>
              </a:extLst>
            </p:cNvPr>
            <p:cNvSpPr/>
            <p:nvPr/>
          </p:nvSpPr>
          <p:spPr>
            <a:xfrm rot="16200000">
              <a:off x="-52647" y="3393341"/>
              <a:ext cx="776283" cy="232840"/>
            </a:xfrm>
            <a:prstGeom prst="uturnArrow">
              <a:avLst>
                <a:gd name="adj1" fmla="val 26583"/>
                <a:gd name="adj2" fmla="val 25000"/>
                <a:gd name="adj3" fmla="val 30456"/>
                <a:gd name="adj4" fmla="val 43750"/>
                <a:gd name="adj5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0480D26-2F0C-448A-9DB6-FC36601295FB}"/>
                </a:ext>
              </a:extLst>
            </p:cNvPr>
            <p:cNvGrpSpPr/>
            <p:nvPr/>
          </p:nvGrpSpPr>
          <p:grpSpPr>
            <a:xfrm>
              <a:off x="2505726" y="2647001"/>
              <a:ext cx="1974339" cy="1628111"/>
              <a:chOff x="3106817" y="2867574"/>
              <a:chExt cx="1974339" cy="1628111"/>
            </a:xfrm>
          </p:grpSpPr>
          <p:sp>
            <p:nvSpPr>
              <p:cNvPr id="30" name="Rechteck: abgerundete Ecken 29">
                <a:extLst>
                  <a:ext uri="{FF2B5EF4-FFF2-40B4-BE49-F238E27FC236}">
                    <a16:creationId xmlns:a16="http://schemas.microsoft.com/office/drawing/2014/main" id="{9210EC88-8C3A-4552-A307-14028FB1A027}"/>
                  </a:ext>
                </a:extLst>
              </p:cNvPr>
              <p:cNvSpPr/>
              <p:nvPr/>
            </p:nvSpPr>
            <p:spPr>
              <a:xfrm>
                <a:off x="3106817" y="2867574"/>
                <a:ext cx="1974339" cy="1628111"/>
              </a:xfrm>
              <a:prstGeom prst="roundRect">
                <a:avLst>
                  <a:gd name="adj" fmla="val 6963"/>
                </a:avLst>
              </a:prstGeom>
              <a:solidFill>
                <a:schemeClr val="accent2">
                  <a:lumMod val="20000"/>
                  <a:lumOff val="8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Ageing, Washing, Drying</a:t>
                </a:r>
                <a:endParaRPr lang="en-GB" sz="14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A74ECFA0-6AE2-46D6-8781-7BDF85DD2E2D}"/>
                  </a:ext>
                </a:extLst>
              </p:cNvPr>
              <p:cNvSpPr/>
              <p:nvPr/>
            </p:nvSpPr>
            <p:spPr>
              <a:xfrm>
                <a:off x="3201108" y="3505879"/>
                <a:ext cx="851326" cy="41907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Evaporate NH</a:t>
                </a:r>
                <a:r>
                  <a:rPr lang="en-GB" sz="1100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GB" sz="1100" dirty="0">
                    <a:solidFill>
                      <a:schemeClr val="tx1"/>
                    </a:solidFill>
                  </a:rPr>
                  <a:t>OH</a:t>
                </a:r>
              </a:p>
            </p:txBody>
          </p:sp>
          <p:sp>
            <p:nvSpPr>
              <p:cNvPr id="36" name="Rechteck: abgerundete Ecken 35">
                <a:extLst>
                  <a:ext uri="{FF2B5EF4-FFF2-40B4-BE49-F238E27FC236}">
                    <a16:creationId xmlns:a16="http://schemas.microsoft.com/office/drawing/2014/main" id="{90CC3478-F376-44E9-B3E6-3FDB9D6E51D4}"/>
                  </a:ext>
                </a:extLst>
              </p:cNvPr>
              <p:cNvSpPr/>
              <p:nvPr/>
            </p:nvSpPr>
            <p:spPr>
              <a:xfrm>
                <a:off x="4140632" y="3505879"/>
                <a:ext cx="851327" cy="41907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Rinse with</a:t>
                </a:r>
              </a:p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H</a:t>
                </a:r>
                <a:r>
                  <a:rPr lang="en-GB" sz="11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GB" sz="1100" dirty="0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37" name="Rechteck: abgerundete Ecken 36">
                <a:extLst>
                  <a:ext uri="{FF2B5EF4-FFF2-40B4-BE49-F238E27FC236}">
                    <a16:creationId xmlns:a16="http://schemas.microsoft.com/office/drawing/2014/main" id="{32F8BD5F-1522-4430-8CD0-CCC7A2E113C2}"/>
                  </a:ext>
                </a:extLst>
              </p:cNvPr>
              <p:cNvSpPr/>
              <p:nvPr/>
            </p:nvSpPr>
            <p:spPr>
              <a:xfrm>
                <a:off x="3619452" y="4003622"/>
                <a:ext cx="970777" cy="41907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Remove</a:t>
                </a:r>
              </a:p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H</a:t>
                </a:r>
                <a:r>
                  <a:rPr lang="en-GB" sz="11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GB" sz="1100" dirty="0">
                    <a:solidFill>
                      <a:schemeClr val="tx1"/>
                    </a:solidFill>
                  </a:rPr>
                  <a:t>O by IPA</a:t>
                </a: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87EB66D-34B0-4770-BF0F-775C490AE06A}"/>
                </a:ext>
              </a:extLst>
            </p:cNvPr>
            <p:cNvGrpSpPr/>
            <p:nvPr/>
          </p:nvGrpSpPr>
          <p:grpSpPr>
            <a:xfrm>
              <a:off x="2533343" y="4445718"/>
              <a:ext cx="862553" cy="980914"/>
              <a:chOff x="3171826" y="4736950"/>
              <a:chExt cx="1236520" cy="795503"/>
            </a:xfrm>
          </p:grpSpPr>
          <p:sp>
            <p:nvSpPr>
              <p:cNvPr id="6" name="Pfeil: gebogen 5">
                <a:extLst>
                  <a:ext uri="{FF2B5EF4-FFF2-40B4-BE49-F238E27FC236}">
                    <a16:creationId xmlns:a16="http://schemas.microsoft.com/office/drawing/2014/main" id="{DC444A88-FEC3-4DE2-986B-06C357377AF8}"/>
                  </a:ext>
                </a:extLst>
              </p:cNvPr>
              <p:cNvSpPr/>
              <p:nvPr/>
            </p:nvSpPr>
            <p:spPr>
              <a:xfrm rot="10800000" flipH="1">
                <a:off x="3171826" y="4736950"/>
                <a:ext cx="1236520" cy="795503"/>
              </a:xfrm>
              <a:prstGeom prst="bentArrow">
                <a:avLst>
                  <a:gd name="adj1" fmla="val 25008"/>
                  <a:gd name="adj2" fmla="val 28307"/>
                  <a:gd name="adj3" fmla="val 36478"/>
                  <a:gd name="adj4" fmla="val 21197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8C7C511E-4825-47B4-AD1C-411556F85D56}"/>
                  </a:ext>
                </a:extLst>
              </p:cNvPr>
              <p:cNvSpPr txBox="1"/>
              <p:nvPr/>
            </p:nvSpPr>
            <p:spPr>
              <a:xfrm>
                <a:off x="3310460" y="5195571"/>
                <a:ext cx="8715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</a:rPr>
                  <a:t>ADU </a:t>
                </a:r>
              </a:p>
            </p:txBody>
          </p:sp>
        </p:grp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ABE29E5C-3A3B-4074-B8B6-655C65275AE3}"/>
              </a:ext>
            </a:extLst>
          </p:cNvPr>
          <p:cNvGrpSpPr/>
          <p:nvPr/>
        </p:nvGrpSpPr>
        <p:grpSpPr>
          <a:xfrm>
            <a:off x="3471183" y="4429291"/>
            <a:ext cx="2959434" cy="1834756"/>
            <a:chOff x="3471183" y="4429291"/>
            <a:chExt cx="2959434" cy="1834756"/>
          </a:xfrm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724737BB-AFFC-41B5-A70E-0BD9612028CE}"/>
                </a:ext>
              </a:extLst>
            </p:cNvPr>
            <p:cNvSpPr/>
            <p:nvPr/>
          </p:nvSpPr>
          <p:spPr>
            <a:xfrm>
              <a:off x="3471183" y="4429291"/>
              <a:ext cx="1757881" cy="1834756"/>
            </a:xfrm>
            <a:prstGeom prst="roundRect">
              <a:avLst>
                <a:gd name="adj" fmla="val 7033"/>
              </a:avLst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Calcining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up to 430 °C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Air, </a:t>
              </a:r>
              <a:r>
                <a:rPr lang="en-GB" sz="1400" dirty="0" err="1">
                  <a:solidFill>
                    <a:schemeClr val="tx1"/>
                  </a:solidFill>
                </a:rPr>
                <a:t>Ar</a:t>
              </a:r>
              <a:r>
                <a:rPr lang="en-GB" sz="1400" dirty="0">
                  <a:solidFill>
                    <a:schemeClr val="tx1"/>
                  </a:solidFill>
                </a:rPr>
                <a:t>, N</a:t>
              </a:r>
              <a:r>
                <a:rPr lang="en-GB" sz="1400" baseline="-25000" dirty="0">
                  <a:solidFill>
                    <a:schemeClr val="tx1"/>
                  </a:solidFill>
                </a:rPr>
                <a:t>2</a:t>
              </a:r>
            </a:p>
            <a:p>
              <a:pPr algn="ctr"/>
              <a:endParaRPr lang="en-GB" sz="1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4" name="Pfeil: nach rechts 43">
              <a:extLst>
                <a:ext uri="{FF2B5EF4-FFF2-40B4-BE49-F238E27FC236}">
                  <a16:creationId xmlns:a16="http://schemas.microsoft.com/office/drawing/2014/main" id="{89DC2029-D32A-41E3-AF84-EEC8CB3D25AF}"/>
                </a:ext>
              </a:extLst>
            </p:cNvPr>
            <p:cNvSpPr/>
            <p:nvPr/>
          </p:nvSpPr>
          <p:spPr>
            <a:xfrm>
              <a:off x="5322646" y="4911428"/>
              <a:ext cx="1107971" cy="5732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/>
              <a:r>
                <a:rPr lang="en-GB" sz="1400" dirty="0"/>
                <a:t>UO</a:t>
              </a:r>
              <a:r>
                <a:rPr lang="en-GB" sz="1400" baseline="-25000" dirty="0"/>
                <a:t>3</a:t>
              </a:r>
              <a:r>
                <a:rPr lang="en-GB" sz="1400" dirty="0"/>
                <a:t>/C</a:t>
              </a:r>
              <a:endParaRPr lang="en-GB" sz="1400" baseline="-25000" dirty="0"/>
            </a:p>
          </p:txBody>
        </p:sp>
        <p:sp>
          <p:nvSpPr>
            <p:cNvPr id="48" name="Rechteck: abgerundete Ecken 47">
              <a:extLst>
                <a:ext uri="{FF2B5EF4-FFF2-40B4-BE49-F238E27FC236}">
                  <a16:creationId xmlns:a16="http://schemas.microsoft.com/office/drawing/2014/main" id="{95DE48F7-61C5-4FB3-A905-64DB6E98F3AB}"/>
                </a:ext>
              </a:extLst>
            </p:cNvPr>
            <p:cNvSpPr/>
            <p:nvPr/>
          </p:nvSpPr>
          <p:spPr>
            <a:xfrm>
              <a:off x="3920732" y="5215605"/>
              <a:ext cx="851326" cy="419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PVA</a:t>
              </a:r>
            </a:p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Oxidation</a:t>
              </a:r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6D5D6BC8-40E7-4B3A-A054-F8744E8C092D}"/>
                </a:ext>
              </a:extLst>
            </p:cNvPr>
            <p:cNvSpPr/>
            <p:nvPr/>
          </p:nvSpPr>
          <p:spPr>
            <a:xfrm>
              <a:off x="3722377" y="5711423"/>
              <a:ext cx="1248036" cy="419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ADU decomposition</a:t>
              </a: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C2DE6B51-7668-4F88-A958-D0B122B5451D}"/>
              </a:ext>
            </a:extLst>
          </p:cNvPr>
          <p:cNvGrpSpPr/>
          <p:nvPr/>
        </p:nvGrpSpPr>
        <p:grpSpPr>
          <a:xfrm>
            <a:off x="9752977" y="3919940"/>
            <a:ext cx="1908000" cy="2202569"/>
            <a:chOff x="9752977" y="3919940"/>
            <a:chExt cx="1908000" cy="2202569"/>
          </a:xfrm>
        </p:grpSpPr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F9CD4793-EEC0-45BD-9CB7-F6CF68A34FFB}"/>
                </a:ext>
              </a:extLst>
            </p:cNvPr>
            <p:cNvSpPr/>
            <p:nvPr/>
          </p:nvSpPr>
          <p:spPr>
            <a:xfrm>
              <a:off x="10410445" y="5585796"/>
              <a:ext cx="1236802" cy="536713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UCO Kernels</a:t>
              </a:r>
            </a:p>
            <a:p>
              <a:pPr algn="ctr"/>
              <a:r>
                <a:rPr lang="en-GB" sz="1050" b="1" dirty="0">
                  <a:solidFill>
                    <a:schemeClr val="tx1"/>
                  </a:solidFill>
                </a:rPr>
                <a:t>Area C</a:t>
              </a:r>
            </a:p>
          </p:txBody>
        </p:sp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9AA7DAD7-94DA-4173-A5E5-7195AA865C0E}"/>
                </a:ext>
              </a:extLst>
            </p:cNvPr>
            <p:cNvSpPr/>
            <p:nvPr/>
          </p:nvSpPr>
          <p:spPr>
            <a:xfrm>
              <a:off x="9752977" y="4682617"/>
              <a:ext cx="1908000" cy="688250"/>
            </a:xfrm>
            <a:prstGeom prst="roundRect">
              <a:avLst>
                <a:gd name="adj" fmla="val 9083"/>
              </a:avLst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Sieving, Sorting, Sampling and Portioning</a:t>
              </a:r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3B9BCA02-662B-4AB9-837C-CDABA6BF6B6C}"/>
                </a:ext>
              </a:extLst>
            </p:cNvPr>
            <p:cNvSpPr/>
            <p:nvPr/>
          </p:nvSpPr>
          <p:spPr>
            <a:xfrm>
              <a:off x="10410446" y="3919940"/>
              <a:ext cx="1236801" cy="552148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Off-Spec UCO Kernels</a:t>
              </a:r>
            </a:p>
            <a:p>
              <a:pPr algn="ctr"/>
              <a:r>
                <a:rPr lang="en-GB" sz="1050" b="1" dirty="0">
                  <a:solidFill>
                    <a:schemeClr val="tx1"/>
                  </a:solidFill>
                </a:rPr>
                <a:t>Area R</a:t>
              </a:r>
            </a:p>
          </p:txBody>
        </p:sp>
        <p:sp>
          <p:nvSpPr>
            <p:cNvPr id="11" name="Pfeil: gebogen 10">
              <a:extLst>
                <a:ext uri="{FF2B5EF4-FFF2-40B4-BE49-F238E27FC236}">
                  <a16:creationId xmlns:a16="http://schemas.microsoft.com/office/drawing/2014/main" id="{119A392A-9BC6-4B99-A994-6F1E53F5760B}"/>
                </a:ext>
              </a:extLst>
            </p:cNvPr>
            <p:cNvSpPr/>
            <p:nvPr/>
          </p:nvSpPr>
          <p:spPr>
            <a:xfrm>
              <a:off x="9760441" y="4047690"/>
              <a:ext cx="570274" cy="552471"/>
            </a:xfrm>
            <a:prstGeom prst="bentArrow">
              <a:avLst>
                <a:gd name="adj1" fmla="val 16954"/>
                <a:gd name="adj2" fmla="val 25000"/>
                <a:gd name="adj3" fmla="val 25000"/>
                <a:gd name="adj4" fmla="val 4375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52" name="Pfeil: gebogen 51">
              <a:extLst>
                <a:ext uri="{FF2B5EF4-FFF2-40B4-BE49-F238E27FC236}">
                  <a16:creationId xmlns:a16="http://schemas.microsoft.com/office/drawing/2014/main" id="{DFB6A769-97F9-45C7-B22D-0BD41B87DF1E}"/>
                </a:ext>
              </a:extLst>
            </p:cNvPr>
            <p:cNvSpPr/>
            <p:nvPr/>
          </p:nvSpPr>
          <p:spPr>
            <a:xfrm flipV="1">
              <a:off x="9760441" y="5459174"/>
              <a:ext cx="570274" cy="611426"/>
            </a:xfrm>
            <a:prstGeom prst="bentArrow">
              <a:avLst>
                <a:gd name="adj1" fmla="val 41035"/>
                <a:gd name="adj2" fmla="val 39890"/>
                <a:gd name="adj3" fmla="val 30727"/>
                <a:gd name="adj4" fmla="val 4375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EA4CCD31-81F6-447A-BBD8-1770A4D715AC}"/>
              </a:ext>
            </a:extLst>
          </p:cNvPr>
          <p:cNvGrpSpPr/>
          <p:nvPr/>
        </p:nvGrpSpPr>
        <p:grpSpPr>
          <a:xfrm>
            <a:off x="6510348" y="4429289"/>
            <a:ext cx="3215422" cy="1834757"/>
            <a:chOff x="6510348" y="4429289"/>
            <a:chExt cx="3215422" cy="1834757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65E64E7A-F7C0-486B-B073-9A285E8B2534}"/>
                </a:ext>
              </a:extLst>
            </p:cNvPr>
            <p:cNvSpPr/>
            <p:nvPr/>
          </p:nvSpPr>
          <p:spPr>
            <a:xfrm>
              <a:off x="6510348" y="4429289"/>
              <a:ext cx="1806338" cy="1834757"/>
            </a:xfrm>
            <a:prstGeom prst="roundRect">
              <a:avLst>
                <a:gd name="adj" fmla="val 7033"/>
              </a:avLst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Sintering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up to 1890 °C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err="1">
                  <a:solidFill>
                    <a:schemeClr val="tx1"/>
                  </a:solidFill>
                </a:rPr>
                <a:t>Ar</a:t>
              </a:r>
              <a:r>
                <a:rPr lang="en-GB" sz="1400" dirty="0">
                  <a:solidFill>
                    <a:schemeClr val="tx1"/>
                  </a:solidFill>
                </a:rPr>
                <a:t>, H</a:t>
              </a:r>
              <a:r>
                <a:rPr lang="en-GB" sz="1400" baseline="-25000" dirty="0">
                  <a:solidFill>
                    <a:schemeClr val="tx1"/>
                  </a:solidFill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</a:rPr>
                <a:t>, CO/</a:t>
              </a:r>
              <a:r>
                <a:rPr lang="en-GB" sz="1400" dirty="0" err="1">
                  <a:solidFill>
                    <a:schemeClr val="tx1"/>
                  </a:solidFill>
                </a:rPr>
                <a:t>Ar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Pfeil: nach rechts 45">
              <a:extLst>
                <a:ext uri="{FF2B5EF4-FFF2-40B4-BE49-F238E27FC236}">
                  <a16:creationId xmlns:a16="http://schemas.microsoft.com/office/drawing/2014/main" id="{6E942D35-02B4-412F-9F07-0D7B64AD54AC}"/>
                </a:ext>
              </a:extLst>
            </p:cNvPr>
            <p:cNvSpPr/>
            <p:nvPr/>
          </p:nvSpPr>
          <p:spPr>
            <a:xfrm>
              <a:off x="8383798" y="4757681"/>
              <a:ext cx="1341972" cy="5732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/>
              <a:r>
                <a:rPr lang="en-GB" sz="1400" dirty="0"/>
                <a:t>UO</a:t>
              </a:r>
              <a:r>
                <a:rPr lang="en-GB" sz="1400" baseline="-25000" dirty="0"/>
                <a:t>2</a:t>
              </a:r>
              <a:r>
                <a:rPr lang="en-GB" sz="1400" dirty="0"/>
                <a:t>/UC/UC</a:t>
              </a:r>
              <a:r>
                <a:rPr lang="en-GB" sz="1400" baseline="-25000" dirty="0"/>
                <a:t>2</a:t>
              </a:r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F107266A-074D-44F0-9DF0-69109056608D}"/>
                </a:ext>
              </a:extLst>
            </p:cNvPr>
            <p:cNvSpPr/>
            <p:nvPr/>
          </p:nvSpPr>
          <p:spPr>
            <a:xfrm>
              <a:off x="6922756" y="5215605"/>
              <a:ext cx="973363" cy="419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UO</a:t>
              </a:r>
              <a:r>
                <a:rPr lang="en-GB" sz="1100" baseline="-25000" dirty="0">
                  <a:solidFill>
                    <a:schemeClr val="tx1"/>
                  </a:solidFill>
                </a:rPr>
                <a:t>3</a:t>
              </a:r>
              <a:r>
                <a:rPr lang="en-GB" sz="1100" dirty="0">
                  <a:solidFill>
                    <a:schemeClr val="tx1"/>
                  </a:solidFill>
                </a:rPr>
                <a:t> → UO</a:t>
              </a:r>
              <a:r>
                <a:rPr lang="en-GB" sz="1100" baseline="-25000" dirty="0">
                  <a:solidFill>
                    <a:schemeClr val="tx1"/>
                  </a:solidFill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</a:rPr>
                <a:t> </a:t>
              </a:r>
              <a:endParaRPr lang="en-GB" sz="1100" baseline="-250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Reduction</a:t>
              </a:r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AA25FF09-9979-46B7-91D0-E7EB9A539496}"/>
                </a:ext>
              </a:extLst>
            </p:cNvPr>
            <p:cNvSpPr/>
            <p:nvPr/>
          </p:nvSpPr>
          <p:spPr>
            <a:xfrm>
              <a:off x="6570229" y="5711423"/>
              <a:ext cx="1698000" cy="419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UO</a:t>
              </a:r>
              <a:r>
                <a:rPr lang="en-GB" sz="1100" baseline="-25000" dirty="0">
                  <a:solidFill>
                    <a:schemeClr val="tx1"/>
                  </a:solidFill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</a:rPr>
                <a:t> + 4C → UC</a:t>
              </a:r>
              <a:r>
                <a:rPr lang="en-GB" sz="1100" baseline="-25000" dirty="0">
                  <a:solidFill>
                    <a:schemeClr val="tx1"/>
                  </a:solidFill>
                </a:rPr>
                <a:t>2 </a:t>
              </a:r>
              <a:r>
                <a:rPr lang="en-GB" sz="1100" dirty="0">
                  <a:solidFill>
                    <a:schemeClr val="tx1"/>
                  </a:solidFill>
                </a:rPr>
                <a:t>+ 2CO</a:t>
              </a:r>
            </a:p>
            <a:p>
              <a:pPr algn="ctr"/>
              <a:r>
                <a:rPr lang="en-GB" sz="1100" dirty="0" err="1">
                  <a:solidFill>
                    <a:schemeClr val="tx1"/>
                  </a:solidFill>
                </a:rPr>
                <a:t>Carbotherm</a:t>
              </a:r>
              <a:r>
                <a:rPr lang="en-GB" sz="1100" dirty="0">
                  <a:solidFill>
                    <a:schemeClr val="tx1"/>
                  </a:solidFill>
                </a:rPr>
                <a:t>. Red.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92848123-24C0-445B-85B2-2F05E549CEAB}"/>
              </a:ext>
            </a:extLst>
          </p:cNvPr>
          <p:cNvSpPr txBox="1"/>
          <p:nvPr/>
        </p:nvSpPr>
        <p:spPr>
          <a:xfrm>
            <a:off x="4699475" y="2001532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UO</a:t>
            </a:r>
            <a:r>
              <a:rPr lang="en-GB" sz="1400" baseline="-25000" dirty="0"/>
              <a:t>2</a:t>
            </a:r>
            <a:r>
              <a:rPr lang="en-GB" sz="1400" dirty="0"/>
              <a:t>(NO</a:t>
            </a:r>
            <a:r>
              <a:rPr lang="en-GB" sz="1400" baseline="-25000" dirty="0"/>
              <a:t>3</a:t>
            </a:r>
            <a:r>
              <a:rPr lang="en-GB" sz="1400" dirty="0"/>
              <a:t>)</a:t>
            </a:r>
            <a:r>
              <a:rPr lang="en-GB" sz="1400" baseline="-25000" dirty="0"/>
              <a:t>2</a:t>
            </a:r>
            <a:r>
              <a:rPr lang="en-GB" sz="1400" dirty="0"/>
              <a:t>(aq.)</a:t>
            </a:r>
          </a:p>
        </p:txBody>
      </p:sp>
    </p:spTree>
    <p:extLst>
      <p:ext uri="{BB962C8B-B14F-4D97-AF65-F5344CB8AC3E}">
        <p14:creationId xmlns:p14="http://schemas.microsoft.com/office/powerpoint/2010/main" val="35685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66ACC5D4-7A6A-5759-45CB-DC2C01626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839205"/>
              </p:ext>
            </p:extLst>
          </p:nvPr>
        </p:nvGraphicFramePr>
        <p:xfrm>
          <a:off x="8289237" y="1503662"/>
          <a:ext cx="3371740" cy="4580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05233" imgH="5848107" progId="AcroExch.Document.11">
                  <p:embed/>
                </p:oleObj>
              </mc:Choice>
              <mc:Fallback>
                <p:oleObj name="Acrobat Document" r:id="rId2" imgW="4305233" imgH="5848107" progId="AcroExch.Document.1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89237" y="1503662"/>
                        <a:ext cx="3371740" cy="4580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NUKEM’s Fuel Production History:</a:t>
            </a:r>
            <a:br>
              <a:rPr lang="en-GB" dirty="0"/>
            </a:br>
            <a:r>
              <a:rPr lang="en-GB" dirty="0"/>
              <a:t>    UO</a:t>
            </a:r>
            <a:r>
              <a:rPr lang="en-GB" baseline="-25000" dirty="0"/>
              <a:t>2</a:t>
            </a:r>
            <a:r>
              <a:rPr lang="en-GB" dirty="0"/>
              <a:t> and U metal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3</a:t>
            </a:fld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61A6D4-5FA5-44E6-8F30-A1FCC76D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385037"/>
            <a:ext cx="7625716" cy="4698821"/>
          </a:xfrm>
        </p:spPr>
        <p:txBody>
          <a:bodyPr/>
          <a:lstStyle/>
          <a:p>
            <a:pPr marL="0" lvl="1" indent="0">
              <a:buNone/>
            </a:pPr>
            <a:endParaRPr lang="en-GB" sz="1600" b="1" u="sng" dirty="0"/>
          </a:p>
          <a:p>
            <a:pPr lvl="1"/>
            <a:r>
              <a:rPr lang="en-GB" sz="1600" b="1" dirty="0"/>
              <a:t>NUKEM/Siemens Fuel plant</a:t>
            </a:r>
            <a:r>
              <a:rPr lang="en-GB" sz="1600" dirty="0"/>
              <a:t> (RBU, </a:t>
            </a:r>
            <a:r>
              <a:rPr lang="en-GB" sz="1600" dirty="0" err="1"/>
              <a:t>Reaktor</a:t>
            </a:r>
            <a:r>
              <a:rPr lang="en-GB" sz="1600" dirty="0"/>
              <a:t> </a:t>
            </a:r>
            <a:r>
              <a:rPr lang="en-GB" sz="1600" dirty="0" err="1"/>
              <a:t>Brennelement</a:t>
            </a:r>
            <a:r>
              <a:rPr lang="en-GB" sz="1600" dirty="0"/>
              <a:t> Union) in Hanau Wolfgang (Germany)</a:t>
            </a:r>
            <a:endParaRPr lang="en-GB" sz="1600" dirty="0">
              <a:highlight>
                <a:srgbClr val="FFFF00"/>
              </a:highlight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1950’s: Fuel assemblies from </a:t>
            </a:r>
            <a:r>
              <a:rPr lang="en-GB" sz="1600" b="1" dirty="0"/>
              <a:t>U-metal</a:t>
            </a:r>
            <a:r>
              <a:rPr lang="en-GB" sz="1600" dirty="0"/>
              <a:t>, FR2 (Karlsruhe), ECO (ISPRA)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1960’s: </a:t>
            </a:r>
            <a:r>
              <a:rPr lang="en-GB" sz="1600" b="1" dirty="0" err="1"/>
              <a:t>UAl</a:t>
            </a:r>
            <a:r>
              <a:rPr lang="en-GB" sz="1600" b="1" baseline="-25000" dirty="0" err="1"/>
              <a:t>x</a:t>
            </a:r>
            <a:r>
              <a:rPr lang="en-GB" sz="1600" b="1" dirty="0"/>
              <a:t> in Al</a:t>
            </a:r>
            <a:r>
              <a:rPr lang="en-GB" sz="1600" dirty="0"/>
              <a:t>, up to 93% U-235 (HEU), FA for material test reactors (MTR)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1970’s: </a:t>
            </a:r>
            <a:r>
              <a:rPr lang="en-GB" sz="1600" b="1" dirty="0"/>
              <a:t>AUC pilot plant</a:t>
            </a:r>
            <a:r>
              <a:rPr lang="en-GB" sz="1600" dirty="0"/>
              <a:t>,</a:t>
            </a:r>
            <a:r>
              <a:rPr lang="en-GB" sz="1600" b="1" dirty="0"/>
              <a:t> </a:t>
            </a:r>
            <a:r>
              <a:rPr lang="en-GB" sz="1600" dirty="0"/>
              <a:t>93% U-235 (HEU), for </a:t>
            </a:r>
            <a:r>
              <a:rPr lang="en-GB" altLang="de-DE" sz="1600" dirty="0"/>
              <a:t>Oxide based (UO</a:t>
            </a:r>
            <a:r>
              <a:rPr lang="en-GB" altLang="de-DE" sz="1600" baseline="-25000" dirty="0"/>
              <a:t>2</a:t>
            </a:r>
            <a:r>
              <a:rPr lang="en-GB" altLang="de-DE" sz="1600" dirty="0"/>
              <a:t>) FA, production route for all German power reactors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GB" altLang="de-DE" sz="1600" dirty="0"/>
          </a:p>
          <a:p>
            <a:pPr lvl="1"/>
            <a:r>
              <a:rPr lang="en-GB" sz="1600" dirty="0"/>
              <a:t>1980’s-2000’s: </a:t>
            </a:r>
            <a:r>
              <a:rPr lang="en-GB" sz="1600" b="1" dirty="0"/>
              <a:t>AUC/U metal plant</a:t>
            </a:r>
            <a:r>
              <a:rPr lang="en-GB" sz="1600" dirty="0"/>
              <a:t> (BATAN, Indonesia)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de-DE" sz="1600" dirty="0"/>
              <a:t>for MTR by Siemens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de-DE" sz="1600" dirty="0"/>
              <a:t>HALEU, up to 20% U-235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de-DE" sz="1600" dirty="0"/>
              <a:t>Rework/recycling included</a:t>
            </a:r>
          </a:p>
          <a:p>
            <a:pPr lvl="2"/>
            <a:endParaRPr lang="en-GB" altLang="de-DE" sz="1600" dirty="0"/>
          </a:p>
        </p:txBody>
      </p:sp>
    </p:spTree>
    <p:extLst>
      <p:ext uri="{BB962C8B-B14F-4D97-AF65-F5344CB8AC3E}">
        <p14:creationId xmlns:p14="http://schemas.microsoft.com/office/powerpoint/2010/main" val="26832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NUKEM’s Fuel Production History:</a:t>
            </a:r>
            <a:br>
              <a:rPr lang="en-GB" dirty="0"/>
            </a:br>
            <a:r>
              <a:rPr lang="en-GB" dirty="0"/>
              <a:t>    HTR fuel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4</a:t>
            </a:fld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61A6D4-5FA5-44E6-8F30-A1FCC76D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503662"/>
            <a:ext cx="6977191" cy="4698821"/>
          </a:xfrm>
        </p:spPr>
        <p:txBody>
          <a:bodyPr/>
          <a:lstStyle/>
          <a:p>
            <a:pPr lvl="1"/>
            <a:r>
              <a:rPr lang="en-GB" sz="1600" dirty="0"/>
              <a:t>1960’s: </a:t>
            </a:r>
            <a:r>
              <a:rPr lang="en-GB" sz="1600" b="1" dirty="0"/>
              <a:t>German HTR program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NUKEM’s responsibility: Fuel specifications, Fuel element design and manufacturing process</a:t>
            </a:r>
          </a:p>
          <a:p>
            <a:pPr marL="266400" lvl="2" indent="0">
              <a:buNone/>
            </a:pPr>
            <a:endParaRPr lang="en-GB" sz="1000" dirty="0"/>
          </a:p>
          <a:p>
            <a:pPr lvl="1"/>
            <a:r>
              <a:rPr lang="en-GB" sz="1600" dirty="0"/>
              <a:t>1970’s: </a:t>
            </a:r>
            <a:r>
              <a:rPr lang="en-GB" sz="1600" b="1" dirty="0"/>
              <a:t>HTR fuel plant</a:t>
            </a:r>
            <a:r>
              <a:rPr lang="en-GB" sz="1600" dirty="0"/>
              <a:t> (HOBEG) in Hanau (Germany)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250 000 Fuel Spheres for experimental AVR, Jülich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/>
              <a:t>1 000 000 Fuel Spheres for THTR-300, Hamm-</a:t>
            </a:r>
            <a:r>
              <a:rPr lang="en-GB" sz="1600" dirty="0" err="1"/>
              <a:t>Uentrop</a:t>
            </a:r>
            <a:endParaRPr lang="en-GB" sz="1600" dirty="0"/>
          </a:p>
          <a:p>
            <a:pPr marL="266400" lvl="2" indent="0">
              <a:buNone/>
            </a:pPr>
            <a:endParaRPr lang="en-GB" sz="1000" dirty="0"/>
          </a:p>
          <a:p>
            <a:pPr lvl="1"/>
            <a:r>
              <a:rPr lang="en-GB" sz="1600" dirty="0"/>
              <a:t>2000’s: </a:t>
            </a:r>
            <a:r>
              <a:rPr lang="en-GB" sz="1600" b="1" dirty="0"/>
              <a:t>PBMR</a:t>
            </a:r>
            <a:r>
              <a:rPr lang="en-GB" sz="1600" dirty="0"/>
              <a:t> Project in South Africa (PBMR Pty. Lt.)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de-DE" sz="1600" dirty="0"/>
              <a:t>Basic, Detail And Procurement Design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de-DE" sz="1600" dirty="0"/>
              <a:t>Unfortunately stopped during procurement phase due to financial reasons </a:t>
            </a:r>
          </a:p>
          <a:p>
            <a:pPr marL="266400" lvl="2" indent="0">
              <a:buNone/>
            </a:pPr>
            <a:endParaRPr lang="en-GB" altLang="de-DE" sz="1000" dirty="0"/>
          </a:p>
          <a:p>
            <a:pPr lvl="1"/>
            <a:r>
              <a:rPr lang="en-GB" altLang="de-DE" sz="1600" dirty="0"/>
              <a:t>2010’s: </a:t>
            </a:r>
            <a:r>
              <a:rPr lang="en-GB" altLang="de-DE" sz="1600" b="1" dirty="0"/>
              <a:t>Laboratory-scale</a:t>
            </a:r>
            <a:r>
              <a:rPr lang="en-GB" altLang="de-DE" sz="1600" dirty="0"/>
              <a:t> facilities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de-DE" sz="1600" dirty="0"/>
              <a:t>Indonesia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de-DE" sz="1600" dirty="0"/>
              <a:t>South Korea</a:t>
            </a:r>
          </a:p>
          <a:p>
            <a:pPr lvl="2"/>
            <a:endParaRPr lang="en-GB" altLang="de-DE" sz="1600" dirty="0"/>
          </a:p>
          <a:p>
            <a:pPr lvl="1"/>
            <a:endParaRPr lang="en-GB" altLang="de-DE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52E982-2641-34A4-03F6-AA0D7474F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921" y="1592766"/>
            <a:ext cx="2529321" cy="1542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Grafik 5" descr="Ein Bild, das Ball, Kugel enthält.&#10;&#10;Automatisch generierte Beschreibung">
            <a:extLst>
              <a:ext uri="{FF2B5EF4-FFF2-40B4-BE49-F238E27FC236}">
                <a16:creationId xmlns:a16="http://schemas.microsoft.com/office/drawing/2014/main" id="{31BC4141-0E6A-2FDF-FEBF-9FE5D3806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556" r="1733" b="1703"/>
          <a:stretch/>
        </p:blipFill>
        <p:spPr>
          <a:xfrm>
            <a:off x="8464368" y="3429000"/>
            <a:ext cx="2862426" cy="230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27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The Spherical HTR Fuel Element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5</a:t>
            </a:fld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86B03A2-F830-178D-CBD1-9FCD17E39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4" y="1318046"/>
            <a:ext cx="10148898" cy="5033999"/>
          </a:xfrm>
        </p:spPr>
      </p:pic>
    </p:spTree>
    <p:extLst>
      <p:ext uri="{BB962C8B-B14F-4D97-AF65-F5344CB8AC3E}">
        <p14:creationId xmlns:p14="http://schemas.microsoft.com/office/powerpoint/2010/main" val="283530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Major SMR concepts and their fuel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9BDB37B-4A83-CBA0-E18B-3657F4446B04}"/>
              </a:ext>
            </a:extLst>
          </p:cNvPr>
          <p:cNvSpPr/>
          <p:nvPr/>
        </p:nvSpPr>
        <p:spPr>
          <a:xfrm>
            <a:off x="4148986" y="1744753"/>
            <a:ext cx="3604132" cy="4086834"/>
          </a:xfrm>
          <a:prstGeom prst="roundRect">
            <a:avLst>
              <a:gd name="adj" fmla="val 3782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b="1" dirty="0">
                <a:solidFill>
                  <a:schemeClr val="tx1"/>
                </a:solidFill>
              </a:rPr>
              <a:t>Small Modular Reactors (SMR)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IAEA definition: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Advanced reactor </a:t>
            </a:r>
            <a:r>
              <a:rPr lang="en-GB" sz="1400" b="1" i="1" dirty="0">
                <a:solidFill>
                  <a:schemeClr val="tx1"/>
                </a:solidFill>
              </a:rPr>
              <a:t>up to 300 MW</a:t>
            </a:r>
            <a:r>
              <a:rPr lang="en-GB" sz="1400" b="1" i="1" baseline="-25000" dirty="0">
                <a:solidFill>
                  <a:schemeClr val="tx1"/>
                </a:solidFill>
              </a:rPr>
              <a:t>e </a:t>
            </a:r>
            <a:r>
              <a:rPr lang="en-GB" sz="1400" b="1" i="1" dirty="0">
                <a:solidFill>
                  <a:schemeClr val="tx1"/>
                </a:solidFill>
              </a:rPr>
              <a:t>per module</a:t>
            </a:r>
            <a:endParaRPr lang="en-GB" sz="1400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4F5E00A-5CD1-F725-3CEC-3D3F7FFC2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452" y="3445978"/>
            <a:ext cx="3280089" cy="2192903"/>
          </a:xfrm>
          <a:prstGeom prst="roundRect">
            <a:avLst>
              <a:gd name="adj" fmla="val 2925"/>
            </a:avLst>
          </a:prstGeom>
        </p:spPr>
      </p:pic>
      <p:graphicFrame>
        <p:nvGraphicFramePr>
          <p:cNvPr id="15" name="Tabelle 10">
            <a:extLst>
              <a:ext uri="{FF2B5EF4-FFF2-40B4-BE49-F238E27FC236}">
                <a16:creationId xmlns:a16="http://schemas.microsoft.com/office/drawing/2014/main" id="{7281AA5A-9755-9CDF-6503-07F376921B16}"/>
              </a:ext>
            </a:extLst>
          </p:cNvPr>
          <p:cNvGraphicFramePr>
            <a:graphicFrameLocks noGrp="1"/>
          </p:cNvGraphicFramePr>
          <p:nvPr/>
        </p:nvGraphicFramePr>
        <p:xfrm>
          <a:off x="638957" y="1608908"/>
          <a:ext cx="2874952" cy="196559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47729">
                  <a:extLst>
                    <a:ext uri="{9D8B030D-6E8A-4147-A177-3AD203B41FA5}">
                      <a16:colId xmlns:a16="http://schemas.microsoft.com/office/drawing/2014/main" val="4174388485"/>
                    </a:ext>
                  </a:extLst>
                </a:gridCol>
                <a:gridCol w="1927223">
                  <a:extLst>
                    <a:ext uri="{9D8B030D-6E8A-4147-A177-3AD203B41FA5}">
                      <a16:colId xmlns:a16="http://schemas.microsoft.com/office/drawing/2014/main" val="229917891"/>
                    </a:ext>
                  </a:extLst>
                </a:gridCol>
              </a:tblGrid>
              <a:tr h="265042"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Liquid-metal cooled SMR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487639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Fuel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U metal alloy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MOX (low fissile)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200" dirty="0"/>
                        <a:t> Pu and DU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415026"/>
                  </a:ext>
                </a:extLst>
              </a:tr>
              <a:tr h="289191">
                <a:tc>
                  <a:txBody>
                    <a:bodyPr/>
                    <a:lstStyle/>
                    <a:p>
                      <a:r>
                        <a:rPr lang="en-GB" sz="1200" b="1" dirty="0"/>
                        <a:t>Neutrons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dirty="0"/>
                        <a:t>fast (mainly)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08577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Coolant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Na, Hg, Pb, Sn, …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767986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Example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Sodium-cooled fast reactor (SFR)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118698"/>
                  </a:ext>
                </a:extLst>
              </a:tr>
            </a:tbl>
          </a:graphicData>
        </a:graphic>
      </p:graphicFrame>
      <p:graphicFrame>
        <p:nvGraphicFramePr>
          <p:cNvPr id="17" name="Tabelle 10">
            <a:extLst>
              <a:ext uri="{FF2B5EF4-FFF2-40B4-BE49-F238E27FC236}">
                <a16:creationId xmlns:a16="http://schemas.microsoft.com/office/drawing/2014/main" id="{AA2C3C74-A98D-EF64-486A-62D9341A3279}"/>
              </a:ext>
            </a:extLst>
          </p:cNvPr>
          <p:cNvGraphicFramePr>
            <a:graphicFrameLocks noGrp="1"/>
          </p:cNvGraphicFramePr>
          <p:nvPr/>
        </p:nvGraphicFramePr>
        <p:xfrm>
          <a:off x="634473" y="4097839"/>
          <a:ext cx="2808000" cy="1767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4174388485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29917891"/>
                    </a:ext>
                  </a:extLst>
                </a:gridCol>
              </a:tblGrid>
              <a:tr h="265042"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Water-cooled SMR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487639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Fuel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UO</a:t>
                      </a:r>
                      <a:r>
                        <a:rPr lang="en-GB" sz="1200" baseline="-25000" dirty="0"/>
                        <a:t>2</a:t>
                      </a:r>
                      <a:r>
                        <a:rPr lang="en-GB" sz="1200" dirty="0"/>
                        <a:t> pellets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MOX (high fissile)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415026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Neutrons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thermal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08577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Coolant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Light water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767986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Example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Pressurized water reactor (PWR)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118698"/>
                  </a:ext>
                </a:extLst>
              </a:tr>
            </a:tbl>
          </a:graphicData>
        </a:graphic>
      </p:graphicFrame>
      <p:graphicFrame>
        <p:nvGraphicFramePr>
          <p:cNvPr id="21" name="Tabelle 10">
            <a:extLst>
              <a:ext uri="{FF2B5EF4-FFF2-40B4-BE49-F238E27FC236}">
                <a16:creationId xmlns:a16="http://schemas.microsoft.com/office/drawing/2014/main" id="{DBA6527D-31BA-C5EF-EA08-B09E61972541}"/>
              </a:ext>
            </a:extLst>
          </p:cNvPr>
          <p:cNvGraphicFramePr>
            <a:graphicFrameLocks noGrp="1"/>
          </p:cNvGraphicFramePr>
          <p:nvPr/>
        </p:nvGraphicFramePr>
        <p:xfrm>
          <a:off x="8675984" y="1608908"/>
          <a:ext cx="3056956" cy="1767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68182">
                  <a:extLst>
                    <a:ext uri="{9D8B030D-6E8A-4147-A177-3AD203B41FA5}">
                      <a16:colId xmlns:a16="http://schemas.microsoft.com/office/drawing/2014/main" val="4174388485"/>
                    </a:ext>
                  </a:extLst>
                </a:gridCol>
                <a:gridCol w="2188774">
                  <a:extLst>
                    <a:ext uri="{9D8B030D-6E8A-4147-A177-3AD203B41FA5}">
                      <a16:colId xmlns:a16="http://schemas.microsoft.com/office/drawing/2014/main" val="229917891"/>
                    </a:ext>
                  </a:extLst>
                </a:gridCol>
              </a:tblGrid>
              <a:tr h="265042"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Molten-salt SMR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487639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Fuel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UF</a:t>
                      </a:r>
                      <a:r>
                        <a:rPr lang="en-GB" sz="1200" baseline="-25000" dirty="0"/>
                        <a:t>4</a:t>
                      </a:r>
                      <a:r>
                        <a:rPr lang="en-GB" sz="1200" dirty="0"/>
                        <a:t> in molten salt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also, with Pu (or Th)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415026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Neutrons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fast or thermal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08577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Coolant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Molten salt (F</a:t>
                      </a:r>
                      <a:r>
                        <a:rPr lang="en-GB" sz="1200" baseline="30000" dirty="0"/>
                        <a:t>-</a:t>
                      </a:r>
                      <a:r>
                        <a:rPr lang="en-GB" sz="1200" dirty="0"/>
                        <a:t>, Li</a:t>
                      </a:r>
                      <a:r>
                        <a:rPr lang="en-GB" sz="1200" baseline="30000" dirty="0"/>
                        <a:t>+</a:t>
                      </a:r>
                      <a:r>
                        <a:rPr lang="en-GB" sz="1200" dirty="0"/>
                        <a:t>, Be</a:t>
                      </a:r>
                      <a:r>
                        <a:rPr lang="en-GB" sz="1200" baseline="30000" dirty="0"/>
                        <a:t>+</a:t>
                      </a:r>
                      <a:r>
                        <a:rPr lang="en-GB" sz="1200" dirty="0"/>
                        <a:t>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767986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Example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Molten salt fast reactor (MSFR)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118698"/>
                  </a:ext>
                </a:extLst>
              </a:tr>
            </a:tbl>
          </a:graphicData>
        </a:graphic>
      </p:graphicFrame>
      <p:graphicFrame>
        <p:nvGraphicFramePr>
          <p:cNvPr id="23" name="Tabelle 10">
            <a:extLst>
              <a:ext uri="{FF2B5EF4-FFF2-40B4-BE49-F238E27FC236}">
                <a16:creationId xmlns:a16="http://schemas.microsoft.com/office/drawing/2014/main" id="{EE0104C2-5F9B-8B08-71CD-120384350DAA}"/>
              </a:ext>
            </a:extLst>
          </p:cNvPr>
          <p:cNvGraphicFramePr>
            <a:graphicFrameLocks noGrp="1"/>
          </p:cNvGraphicFramePr>
          <p:nvPr/>
        </p:nvGraphicFramePr>
        <p:xfrm>
          <a:off x="8675985" y="3982812"/>
          <a:ext cx="2881544" cy="1767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97457">
                  <a:extLst>
                    <a:ext uri="{9D8B030D-6E8A-4147-A177-3AD203B41FA5}">
                      <a16:colId xmlns:a16="http://schemas.microsoft.com/office/drawing/2014/main" val="4174388485"/>
                    </a:ext>
                  </a:extLst>
                </a:gridCol>
                <a:gridCol w="1884087">
                  <a:extLst>
                    <a:ext uri="{9D8B030D-6E8A-4147-A177-3AD203B41FA5}">
                      <a16:colId xmlns:a16="http://schemas.microsoft.com/office/drawing/2014/main" val="229917891"/>
                    </a:ext>
                  </a:extLst>
                </a:gridCol>
              </a:tblGrid>
              <a:tr h="265042"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Gas-cooled SMR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487639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Fuel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UO</a:t>
                      </a:r>
                      <a:r>
                        <a:rPr lang="en-GB" sz="1200" baseline="-25000" dirty="0"/>
                        <a:t>2 </a:t>
                      </a:r>
                      <a:r>
                        <a:rPr lang="en-GB" sz="1200" dirty="0"/>
                        <a:t>TRISO particles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415026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Neutrons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thermal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08577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Coolant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He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767986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r>
                        <a:rPr lang="en-GB" sz="1200" b="1" dirty="0"/>
                        <a:t>Example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High temperature gas-cooled reactor (</a:t>
                      </a:r>
                      <a:r>
                        <a:rPr lang="en-GB" sz="1200" b="1" dirty="0"/>
                        <a:t>HTGR</a:t>
                      </a:r>
                      <a:r>
                        <a:rPr lang="en-GB" sz="1200" dirty="0"/>
                        <a:t>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118698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C8A3515-5A7E-7DAE-C220-D4EBB99D3F0C}"/>
              </a:ext>
            </a:extLst>
          </p:cNvPr>
          <p:cNvGrpSpPr/>
          <p:nvPr/>
        </p:nvGrpSpPr>
        <p:grpSpPr>
          <a:xfrm>
            <a:off x="502038" y="1463898"/>
            <a:ext cx="3646948" cy="2324272"/>
            <a:chOff x="502038" y="1463898"/>
            <a:chExt cx="3646948" cy="2324272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DCAC902B-5C44-6AE4-F3E2-A383CBE9B1F5}"/>
                </a:ext>
              </a:extLst>
            </p:cNvPr>
            <p:cNvSpPr/>
            <p:nvPr/>
          </p:nvSpPr>
          <p:spPr>
            <a:xfrm>
              <a:off x="502038" y="1463898"/>
              <a:ext cx="3101263" cy="2278609"/>
            </a:xfrm>
            <a:prstGeom prst="roundRect">
              <a:avLst>
                <a:gd name="adj" fmla="val 7228"/>
              </a:avLst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GB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304E65A3-60DB-D72E-8809-047651DC10CF}"/>
                </a:ext>
              </a:extLst>
            </p:cNvPr>
            <p:cNvCxnSpPr>
              <a:cxnSpLocks/>
              <a:stCxn id="14" idx="3"/>
              <a:endCxn id="5" idx="1"/>
            </p:cNvCxnSpPr>
            <p:nvPr/>
          </p:nvCxnSpPr>
          <p:spPr>
            <a:xfrm>
              <a:off x="3603301" y="2603203"/>
              <a:ext cx="545685" cy="11849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B8AF8B3-6CA9-7A7D-FBF5-ABD024B7D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19" t="28241" r="30307" b="10075"/>
            <a:stretch/>
          </p:blipFill>
          <p:spPr bwMode="auto">
            <a:xfrm>
              <a:off x="3137484" y="2366757"/>
              <a:ext cx="827374" cy="799538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3DB1333-2F3F-98A5-6BB2-46AAFF15DE4A}"/>
              </a:ext>
            </a:extLst>
          </p:cNvPr>
          <p:cNvGrpSpPr/>
          <p:nvPr/>
        </p:nvGrpSpPr>
        <p:grpSpPr>
          <a:xfrm>
            <a:off x="502038" y="3788170"/>
            <a:ext cx="3646948" cy="2211003"/>
            <a:chOff x="502038" y="3788170"/>
            <a:chExt cx="3646948" cy="2211003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47780298-D125-F706-BB41-32863ADB41CE}"/>
                </a:ext>
              </a:extLst>
            </p:cNvPr>
            <p:cNvSpPr/>
            <p:nvPr/>
          </p:nvSpPr>
          <p:spPr>
            <a:xfrm>
              <a:off x="502038" y="3952831"/>
              <a:ext cx="3101263" cy="2046342"/>
            </a:xfrm>
            <a:prstGeom prst="roundRect">
              <a:avLst>
                <a:gd name="adj" fmla="val 7228"/>
              </a:avLst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GB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6BB5F4DF-D2B9-25F2-203C-F4C1DB289D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8817" y="3788170"/>
              <a:ext cx="550169" cy="11878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5894D30-5026-B9AF-CBF1-68E50287B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498" y="4674123"/>
              <a:ext cx="500798" cy="73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3C643F-66C5-8E4C-4567-09393D5E98E4}"/>
              </a:ext>
            </a:extLst>
          </p:cNvPr>
          <p:cNvGrpSpPr/>
          <p:nvPr/>
        </p:nvGrpSpPr>
        <p:grpSpPr>
          <a:xfrm>
            <a:off x="7753118" y="1463899"/>
            <a:ext cx="3887211" cy="2324271"/>
            <a:chOff x="7753118" y="1463899"/>
            <a:chExt cx="3887211" cy="2324271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9070ADA0-CDBC-B0B0-F785-4CE5FD56B493}"/>
                </a:ext>
              </a:extLst>
            </p:cNvPr>
            <p:cNvSpPr/>
            <p:nvPr/>
          </p:nvSpPr>
          <p:spPr>
            <a:xfrm>
              <a:off x="8539066" y="1463899"/>
              <a:ext cx="3101263" cy="2161042"/>
            </a:xfrm>
            <a:prstGeom prst="roundRect">
              <a:avLst>
                <a:gd name="adj" fmla="val 7228"/>
              </a:avLst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GB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24" name="Gerader Verbinder 1023">
              <a:extLst>
                <a:ext uri="{FF2B5EF4-FFF2-40B4-BE49-F238E27FC236}">
                  <a16:creationId xmlns:a16="http://schemas.microsoft.com/office/drawing/2014/main" id="{018859EF-9844-9C87-43C8-B42F93BBD1A8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7753118" y="2843213"/>
              <a:ext cx="375690" cy="944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Picture 8" descr="Spoon Full of Salt">
              <a:extLst>
                <a:ext uri="{FF2B5EF4-FFF2-40B4-BE49-F238E27FC236}">
                  <a16:creationId xmlns:a16="http://schemas.microsoft.com/office/drawing/2014/main" id="{8671070E-4CA2-6DC4-30A9-15712B06D1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53" t="7488" r="11927" b="9681"/>
            <a:stretch/>
          </p:blipFill>
          <p:spPr bwMode="auto">
            <a:xfrm>
              <a:off x="7899033" y="2135824"/>
              <a:ext cx="799539" cy="799539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4363E42-BF3D-F6A8-8407-54FE12170583}"/>
              </a:ext>
            </a:extLst>
          </p:cNvPr>
          <p:cNvGrpSpPr/>
          <p:nvPr/>
        </p:nvGrpSpPr>
        <p:grpSpPr>
          <a:xfrm>
            <a:off x="7753118" y="3788170"/>
            <a:ext cx="3878243" cy="2153134"/>
            <a:chOff x="7753118" y="3788170"/>
            <a:chExt cx="3878243" cy="2153134"/>
          </a:xfrm>
        </p:grpSpPr>
        <p:cxnSp>
          <p:nvCxnSpPr>
            <p:cNvPr id="1028" name="Gerader Verbinder 1027">
              <a:extLst>
                <a:ext uri="{FF2B5EF4-FFF2-40B4-BE49-F238E27FC236}">
                  <a16:creationId xmlns:a16="http://schemas.microsoft.com/office/drawing/2014/main" id="{F601152B-923F-77EE-323E-A722868D8AC6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7753118" y="3788170"/>
              <a:ext cx="375690" cy="12157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3735B33-D021-A34E-F09B-DB66F2B43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95947" y="4640856"/>
              <a:ext cx="555613" cy="1019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DA9AA6FA-EAD3-118D-E249-78F5DE2F74BD}"/>
                </a:ext>
              </a:extLst>
            </p:cNvPr>
            <p:cNvSpPr/>
            <p:nvPr/>
          </p:nvSpPr>
          <p:spPr>
            <a:xfrm>
              <a:off x="8530098" y="3894962"/>
              <a:ext cx="3101263" cy="2046342"/>
            </a:xfrm>
            <a:prstGeom prst="roundRect">
              <a:avLst>
                <a:gd name="adj" fmla="val 7228"/>
              </a:avLst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GB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34B1E-5EFF-4B70-ABA8-3059C037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SMR fuels from HALEU UF</a:t>
            </a:r>
            <a:r>
              <a:rPr lang="en-GB" baseline="-25000" dirty="0"/>
              <a:t>6 </a:t>
            </a:r>
            <a:r>
              <a:rPr lang="en-GB" dirty="0"/>
              <a:t>deconversion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2C8E2C-3E33-4DE9-A146-6E1D4C931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7</a:t>
            </a:fld>
            <a:endParaRPr lang="de-DE" dirty="0"/>
          </a:p>
        </p:txBody>
      </p:sp>
      <p:pic>
        <p:nvPicPr>
          <p:cNvPr id="1141" name="Grafik 1140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7E417A7B-9CD3-13F6-D413-7C474CC5D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07" y="1512645"/>
            <a:ext cx="8736034" cy="42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3E68FA78-C6DF-F2A6-9788-4B981F0C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710940"/>
            <a:ext cx="3263824" cy="251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5858BD-89F3-7F01-A439-BE6FC0A1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Metallic Uranium Fuel Production Route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14FD62-0889-BBAB-5D18-38F33ECA1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88A5023-5226-F48F-0550-6E93C64629A2}"/>
              </a:ext>
            </a:extLst>
          </p:cNvPr>
          <p:cNvSpPr txBox="1"/>
          <p:nvPr/>
        </p:nvSpPr>
        <p:spPr>
          <a:xfrm>
            <a:off x="415484" y="1439219"/>
            <a:ext cx="3944002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ts val="1000"/>
              </a:spcBef>
            </a:pPr>
            <a:r>
              <a:rPr lang="en-GB" sz="1400" b="1" dirty="0">
                <a:solidFill>
                  <a:srgbClr val="464646"/>
                </a:solidFill>
                <a:latin typeface="+mj-lt"/>
              </a:rPr>
              <a:t>U metal production</a:t>
            </a:r>
          </a:p>
          <a:p>
            <a:pPr marL="228600" lvl="3" indent="-228600">
              <a:spcBef>
                <a:spcPts val="100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464646"/>
                </a:solidFill>
                <a:latin typeface="+mj-lt"/>
              </a:rPr>
              <a:t>UF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6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 + (H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O/CO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/NH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3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) 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AUC + (NH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4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F)</a:t>
            </a:r>
          </a:p>
          <a:p>
            <a:pPr marL="228600" lvl="3" indent="-228600">
              <a:spcBef>
                <a:spcPts val="100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464646"/>
                </a:solidFill>
                <a:latin typeface="+mj-lt"/>
              </a:rPr>
              <a:t>AUC + (H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)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+mj-lt"/>
              </a:rPr>
              <a:t> → 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UO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 + (NH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3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/CO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/H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O)</a:t>
            </a:r>
            <a:endParaRPr lang="en-GB" sz="1400" dirty="0">
              <a:latin typeface="+mj-lt"/>
            </a:endParaRPr>
          </a:p>
          <a:p>
            <a:pPr marL="228600" lvl="3" indent="-228600">
              <a:spcBef>
                <a:spcPts val="100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464646"/>
                </a:solidFill>
                <a:latin typeface="+mj-lt"/>
              </a:rPr>
              <a:t>UO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 + 4HF 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UF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4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 + (4H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2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O)</a:t>
            </a:r>
          </a:p>
          <a:p>
            <a:pPr marL="228600" lvl="3" indent="-228600">
              <a:spcBef>
                <a:spcPts val="100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464646"/>
                </a:solidFill>
                <a:latin typeface="+mj-lt"/>
              </a:rPr>
              <a:t>UF</a:t>
            </a:r>
            <a:r>
              <a:rPr lang="en-GB" sz="1400" baseline="-25000" dirty="0">
                <a:solidFill>
                  <a:srgbClr val="464646"/>
                </a:solidFill>
                <a:latin typeface="+mj-lt"/>
              </a:rPr>
              <a:t>4</a:t>
            </a:r>
            <a:r>
              <a:rPr lang="en-GB" sz="1400" dirty="0">
                <a:solidFill>
                  <a:srgbClr val="464646"/>
                </a:solidFill>
                <a:latin typeface="+mj-lt"/>
              </a:rPr>
              <a:t> + 2Ca 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+mj-lt"/>
              </a:rPr>
              <a:t>→ U + (2CaF</a:t>
            </a:r>
            <a:r>
              <a:rPr lang="en-GB" sz="1400" b="0" i="0" baseline="-25000" dirty="0">
                <a:solidFill>
                  <a:srgbClr val="202122"/>
                </a:solidFill>
                <a:effectLst/>
                <a:latin typeface="+mj-lt"/>
              </a:rPr>
              <a:t>2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+mj-lt"/>
              </a:rPr>
              <a:t>)</a:t>
            </a:r>
            <a:endParaRPr lang="en-GB" sz="1400" dirty="0">
              <a:solidFill>
                <a:srgbClr val="464646"/>
              </a:solidFill>
              <a:latin typeface="+mj-lt"/>
            </a:endParaRPr>
          </a:p>
        </p:txBody>
      </p:sp>
      <p:pic>
        <p:nvPicPr>
          <p:cNvPr id="7" name="Picture 6" descr="SP000A919910122012401">
            <a:extLst>
              <a:ext uri="{FF2B5EF4-FFF2-40B4-BE49-F238E27FC236}">
                <a16:creationId xmlns:a16="http://schemas.microsoft.com/office/drawing/2014/main" id="{E90235CA-2C18-1C99-2FB8-DBBDF39AE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09" y="1361552"/>
            <a:ext cx="1873684" cy="27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A1333AD-E386-65B3-8C09-5A4A94C7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b="6727"/>
          <a:stretch/>
        </p:blipFill>
        <p:spPr bwMode="auto">
          <a:xfrm>
            <a:off x="4359518" y="1390919"/>
            <a:ext cx="1750498" cy="262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4718516-8C2A-1F2A-A78D-B6E8985328FC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758486" y="3957310"/>
            <a:ext cx="759691" cy="10493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618779D9-F05D-4F91-6F7E-C92C2AD8B912}"/>
              </a:ext>
            </a:extLst>
          </p:cNvPr>
          <p:cNvSpPr txBox="1"/>
          <p:nvPr/>
        </p:nvSpPr>
        <p:spPr>
          <a:xfrm>
            <a:off x="8479786" y="1340547"/>
            <a:ext cx="3030029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lnSpc>
                <a:spcPct val="150000"/>
              </a:lnSpc>
              <a:spcBef>
                <a:spcPts val="1000"/>
              </a:spcBef>
            </a:pPr>
            <a:r>
              <a:rPr lang="en-GB" sz="1400" b="1" dirty="0">
                <a:solidFill>
                  <a:srgbClr val="464646"/>
                </a:solidFill>
              </a:rPr>
              <a:t>Calciothermic reduction (4.)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Inside graphite crucible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Filled with UF</a:t>
            </a:r>
            <a:r>
              <a:rPr lang="en-GB" sz="1400" baseline="-25000" dirty="0"/>
              <a:t>4</a:t>
            </a:r>
            <a:r>
              <a:rPr lang="en-GB" sz="1400" dirty="0"/>
              <a:t>/Ca mixture (5 kg 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Heating up to ignition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Regulus with more  than 90%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Scrap recycled via recovery</a:t>
            </a:r>
          </a:p>
        </p:txBody>
      </p:sp>
      <p:pic>
        <p:nvPicPr>
          <p:cNvPr id="40" name="Grafik 39" descr="Ein Bild, das Text, Screenshot, Essen enthält.&#10;&#10;Automatisch generierte Beschreibung">
            <a:extLst>
              <a:ext uri="{FF2B5EF4-FFF2-40B4-BE49-F238E27FC236}">
                <a16:creationId xmlns:a16="http://schemas.microsoft.com/office/drawing/2014/main" id="{0EDCA87B-CB88-DC35-1D79-B5B4075C9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77" y="4609512"/>
            <a:ext cx="4517751" cy="1739269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EA374F15-0827-B15D-370C-66C32D317F30}"/>
              </a:ext>
            </a:extLst>
          </p:cNvPr>
          <p:cNvSpPr txBox="1"/>
          <p:nvPr/>
        </p:nvSpPr>
        <p:spPr>
          <a:xfrm>
            <a:off x="2700235" y="3695700"/>
            <a:ext cx="1058251" cy="52322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AUC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E347378C-23D9-4AA2-1A65-1E41D99FFA8C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6110016" y="4061460"/>
            <a:ext cx="667037" cy="5480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8EEF2339-C6A4-BA05-8B5F-F8598BAFE6D0}"/>
              </a:ext>
            </a:extLst>
          </p:cNvPr>
          <p:cNvCxnSpPr>
            <a:cxnSpLocks/>
          </p:cNvCxnSpPr>
          <p:nvPr/>
        </p:nvCxnSpPr>
        <p:spPr>
          <a:xfrm>
            <a:off x="7606622" y="4032093"/>
            <a:ext cx="758471" cy="5774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Logo enthält.&#10;&#10;Automatisch generierte Beschreibung">
            <a:extLst>
              <a:ext uri="{FF2B5EF4-FFF2-40B4-BE49-F238E27FC236}">
                <a16:creationId xmlns:a16="http://schemas.microsoft.com/office/drawing/2014/main" id="{0B5969B8-075A-E618-C454-AB2490F03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57" y="1392227"/>
            <a:ext cx="7326324" cy="4388906"/>
          </a:xfrm>
          <a:prstGeom prst="rect">
            <a:avLst/>
          </a:prstGeom>
        </p:spPr>
      </p:pic>
      <p:pic>
        <p:nvPicPr>
          <p:cNvPr id="4" name="Grafik 3" descr="Ein Bild, das Text, Screenshot, Kugel, Kreis enthält.&#10;&#10;Automatisch generierte Beschreibung">
            <a:extLst>
              <a:ext uri="{FF2B5EF4-FFF2-40B4-BE49-F238E27FC236}">
                <a16:creationId xmlns:a16="http://schemas.microsoft.com/office/drawing/2014/main" id="{F55BF5AF-C306-0AF3-65A2-19197BAF9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4"/>
          <a:stretch/>
        </p:blipFill>
        <p:spPr>
          <a:xfrm>
            <a:off x="1298723" y="2901315"/>
            <a:ext cx="5307001" cy="2508023"/>
          </a:xfrm>
          <a:prstGeom prst="roundRect">
            <a:avLst>
              <a:gd name="adj" fmla="val 30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5858BD-89F3-7F01-A439-BE6FC0A1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HTR TRISO Fuel Production Route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14FD62-0889-BBAB-5D18-38F33ECA1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49CA7-B91D-439F-B856-8F0BF156785C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431276"/>
      </p:ext>
    </p:extLst>
  </p:cSld>
  <p:clrMapOvr>
    <a:masterClrMapping/>
  </p:clrMapOvr>
</p:sld>
</file>

<file path=ppt/theme/theme1.xml><?xml version="1.0" encoding="utf-8"?>
<a:theme xmlns:a="http://schemas.openxmlformats.org/drawingml/2006/main" name="Deckfolie | NUKEM">
  <a:themeElements>
    <a:clrScheme name="NUKEM">
      <a:dk1>
        <a:srgbClr val="464646"/>
      </a:dk1>
      <a:lt1>
        <a:sysClr val="window" lastClr="FFFFFF"/>
      </a:lt1>
      <a:dk2>
        <a:srgbClr val="464646"/>
      </a:dk2>
      <a:lt2>
        <a:srgbClr val="989898"/>
      </a:lt2>
      <a:accent1>
        <a:srgbClr val="E6571E"/>
      </a:accent1>
      <a:accent2>
        <a:srgbClr val="B33900"/>
      </a:accent2>
      <a:accent3>
        <a:srgbClr val="989898"/>
      </a:accent3>
      <a:accent4>
        <a:srgbClr val="464646"/>
      </a:accent4>
      <a:accent5>
        <a:srgbClr val="0B1984"/>
      </a:accent5>
      <a:accent6>
        <a:srgbClr val="FFA800"/>
      </a:accent6>
      <a:hlink>
        <a:srgbClr val="E6571E"/>
      </a:hlink>
      <a:folHlink>
        <a:srgbClr val="B33900"/>
      </a:folHlink>
    </a:clrScheme>
    <a:fontScheme name="NUKE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svorlage NUKEM Technologies" id="{05B02F17-5AC6-4773-8E8A-530F1F1382E5}" vid="{E31E3269-24B1-4B7E-94C7-60E55CA7B53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UKE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UKE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3A89E2AC726B418C700820CAC4889E" ma:contentTypeVersion="7" ma:contentTypeDescription="Ein neues Dokument erstellen." ma:contentTypeScope="" ma:versionID="f7758a1668aa7e170e979722874d47ba">
  <xsd:schema xmlns:xsd="http://www.w3.org/2001/XMLSchema" xmlns:xs="http://www.w3.org/2001/XMLSchema" xmlns:p="http://schemas.microsoft.com/office/2006/metadata/properties" xmlns:ns2="18cf1ae2-8e36-4995-b8e8-8be2de632ad9" targetNamespace="http://schemas.microsoft.com/office/2006/metadata/properties" ma:root="true" ma:fieldsID="779233f10e9fe3d02b8090d326b4a2cb" ns2:_="">
    <xsd:import namespace="18cf1ae2-8e36-4995-b8e8-8be2de632a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cf1ae2-8e36-4995-b8e8-8be2de632a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DF9A64-C078-476D-AE82-59F3FF740951}">
  <ds:schemaRefs>
    <ds:schemaRef ds:uri="http://schemas.microsoft.com/office/2006/metadata/properties"/>
    <ds:schemaRef ds:uri="b240c9a4-e81d-4a0c-9422-942bd1d33be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94538bcd-1645-4250-a3b0-66dc268a4869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911518B-EA84-42A2-950E-E82313951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cf1ae2-8e36-4995-b8e8-8be2de632a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EB10AF-C92B-4E75-BA4E-4234E773E4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Praesentationsvorlage2020_NUKEM</Template>
  <TotalTime>0</TotalTime>
  <Words>1195</Words>
  <Application>Microsoft Office PowerPoint</Application>
  <PresentationFormat>Breitbild</PresentationFormat>
  <Paragraphs>291</Paragraphs>
  <Slides>22</Slides>
  <Notes>0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Verdana</vt:lpstr>
      <vt:lpstr>Wingdings</vt:lpstr>
      <vt:lpstr>Deckfolie | NUKEM</vt:lpstr>
      <vt:lpstr>Acrobat Document</vt:lpstr>
      <vt:lpstr>Facilitating SMR fuel fabrication from HALEU UF6</vt:lpstr>
      <vt:lpstr>Overview</vt:lpstr>
      <vt:lpstr>1. NUKEM’s Fuel Production History:     UO2 and U metal</vt:lpstr>
      <vt:lpstr>1. NUKEM’s Fuel Production History:     HTR fuel</vt:lpstr>
      <vt:lpstr>1. The Spherical HTR Fuel Element</vt:lpstr>
      <vt:lpstr>2. Major SMR concepts and their fuel</vt:lpstr>
      <vt:lpstr>3. SMR fuels from HALEU UF6 deconversion</vt:lpstr>
      <vt:lpstr>4. Metallic Uranium Fuel Production Route</vt:lpstr>
      <vt:lpstr>4. HTR TRISO Fuel Production Route</vt:lpstr>
      <vt:lpstr>4. HTR Fuel Production – Kernels</vt:lpstr>
      <vt:lpstr>4. HTR Fuel Production – Kernels</vt:lpstr>
      <vt:lpstr>4. HTR Fuel Production – Coating Facility</vt:lpstr>
      <vt:lpstr>4. HTR Fuel Production – Fuel Facility</vt:lpstr>
      <vt:lpstr>4. HTR Fuel Production – Fuel Facility</vt:lpstr>
      <vt:lpstr>4. HTR Fuel Plant - Uranium Recovery</vt:lpstr>
      <vt:lpstr>5. High temperature SMRs</vt:lpstr>
      <vt:lpstr>5. High temperature SMRs</vt:lpstr>
      <vt:lpstr>Questions?</vt:lpstr>
      <vt:lpstr>Content slide</vt:lpstr>
      <vt:lpstr>Criticality Safety - Practice</vt:lpstr>
      <vt:lpstr>Criticality Safety - Principles</vt:lpstr>
      <vt:lpstr>Area K – Kernel Production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Fuelling high temperature SMRs</dc:title>
  <dc:creator>Christopher Reiser | NTES</dc:creator>
  <cp:lastModifiedBy>Christopher Reiser | NTES</cp:lastModifiedBy>
  <cp:revision>15</cp:revision>
  <dcterms:created xsi:type="dcterms:W3CDTF">2023-10-23T08:05:16Z</dcterms:created>
  <dcterms:modified xsi:type="dcterms:W3CDTF">2024-09-25T16:28:19Z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0x010100303A89E2AC726B418C700820CAC4889E</vt:lpwstr>
  </property>
</Properties>
</file>