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24" r:id="rId6"/>
    <p:sldId id="313" r:id="rId7"/>
    <p:sldId id="310" r:id="rId8"/>
    <p:sldId id="315" r:id="rId9"/>
    <p:sldId id="330" r:id="rId10"/>
    <p:sldId id="331" r:id="rId11"/>
    <p:sldId id="332" r:id="rId12"/>
    <p:sldId id="333" r:id="rId13"/>
    <p:sldId id="319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54"/>
    <a:srgbClr val="B989F4"/>
    <a:srgbClr val="00E3A9"/>
    <a:srgbClr val="1D1D1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4BE4C-40A0-406B-8478-74D09A9FADA0}" v="180" dt="2024-10-05T01:21:23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0" autoAdjust="0"/>
    <p:restoredTop sz="83706" autoAdjust="0"/>
  </p:normalViewPr>
  <p:slideViewPr>
    <p:cSldViewPr snapToGrid="0" snapToObjects="1" showGuides="1">
      <p:cViewPr varScale="1">
        <p:scale>
          <a:sx n="94" d="100"/>
          <a:sy n="94" d="100"/>
        </p:scale>
        <p:origin x="84" y="3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572"/>
    </p:cViewPr>
  </p:sorterViewPr>
  <p:notesViewPr>
    <p:cSldViewPr snapToGrid="0" snapToObject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Gillin" userId="2b501b0b-7ab8-4784-9b96-4cd2514fb011" providerId="ADAL" clId="{7E14BE4C-40A0-406B-8478-74D09A9FADA0}"/>
    <pc:docChg chg="modSld">
      <pc:chgData name="Kristina Gillin" userId="2b501b0b-7ab8-4784-9b96-4cd2514fb011" providerId="ADAL" clId="{7E14BE4C-40A0-406B-8478-74D09A9FADA0}" dt="2024-10-05T01:21:23.829" v="179" actId="113"/>
      <pc:docMkLst>
        <pc:docMk/>
      </pc:docMkLst>
      <pc:sldChg chg="modSp modAnim">
        <pc:chgData name="Kristina Gillin" userId="2b501b0b-7ab8-4784-9b96-4cd2514fb011" providerId="ADAL" clId="{7E14BE4C-40A0-406B-8478-74D09A9FADA0}" dt="2024-10-05T01:21:23.829" v="179" actId="113"/>
        <pc:sldMkLst>
          <pc:docMk/>
          <pc:sldMk cId="2652717997" sldId="319"/>
        </pc:sldMkLst>
        <pc:spChg chg="mod">
          <ac:chgData name="Kristina Gillin" userId="2b501b0b-7ab8-4784-9b96-4cd2514fb011" providerId="ADAL" clId="{7E14BE4C-40A0-406B-8478-74D09A9FADA0}" dt="2024-10-05T01:21:23.829" v="179" actId="113"/>
          <ac:spMkLst>
            <pc:docMk/>
            <pc:sldMk cId="2652717997" sldId="319"/>
            <ac:spMk id="6" creationId="{F00E6382-04FC-EA7F-652F-A02280849D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972E79-764F-478A-8475-C9B0A08DB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02CD3-1402-4EB8-AE6A-A755C3ADBD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1178-2F9C-411D-A8AB-514659716F1F}" type="datetimeFigureOut">
              <a:rPr lang="en-GB" smtClean="0">
                <a:latin typeface="Arial" panose="020B0604020202020204" pitchFamily="34" charset="0"/>
              </a:rPr>
              <a:t>05/10/2024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4570E-E6FE-4490-AE6C-AAC744EA86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7BFAD-88A7-40E9-B55F-39C937B9A5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D3E3D-EB80-41C2-9691-EEDC91E3DBD7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49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F5A77B6-E083-E244-AB98-BDBBE6A205FF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FEC855F-0203-2041-896E-C41C6E082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25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33.emf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emf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4.emf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26" Type="http://schemas.openxmlformats.org/officeDocument/2006/relationships/image" Target="../media/image75.sv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svg"/><Relationship Id="rId42" Type="http://schemas.openxmlformats.org/officeDocument/2006/relationships/image" Target="../media/image91.sv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6" Type="http://schemas.openxmlformats.org/officeDocument/2006/relationships/image" Target="../media/image65.svg"/><Relationship Id="rId20" Type="http://schemas.openxmlformats.org/officeDocument/2006/relationships/image" Target="../media/image69.sv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24" Type="http://schemas.openxmlformats.org/officeDocument/2006/relationships/image" Target="../media/image73.svg"/><Relationship Id="rId32" Type="http://schemas.openxmlformats.org/officeDocument/2006/relationships/image" Target="../media/image81.svg"/><Relationship Id="rId37" Type="http://schemas.openxmlformats.org/officeDocument/2006/relationships/image" Target="../media/image86.png"/><Relationship Id="rId40" Type="http://schemas.openxmlformats.org/officeDocument/2006/relationships/image" Target="../media/image89.sv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svg"/><Relationship Id="rId36" Type="http://schemas.openxmlformats.org/officeDocument/2006/relationships/image" Target="../media/image85.svg"/><Relationship Id="rId10" Type="http://schemas.openxmlformats.org/officeDocument/2006/relationships/image" Target="../media/image59.sv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Relationship Id="rId22" Type="http://schemas.openxmlformats.org/officeDocument/2006/relationships/image" Target="../media/image71.svg"/><Relationship Id="rId27" Type="http://schemas.openxmlformats.org/officeDocument/2006/relationships/image" Target="../media/image76.png"/><Relationship Id="rId30" Type="http://schemas.openxmlformats.org/officeDocument/2006/relationships/image" Target="../media/image79.sv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12" Type="http://schemas.openxmlformats.org/officeDocument/2006/relationships/image" Target="../media/image61.sv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png"/><Relationship Id="rId4" Type="http://schemas.openxmlformats.org/officeDocument/2006/relationships/image" Target="../media/image9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9.png"/><Relationship Id="rId5" Type="http://schemas.openxmlformats.org/officeDocument/2006/relationships/image" Target="../media/image98.svg"/><Relationship Id="rId4" Type="http://schemas.openxmlformats.org/officeDocument/2006/relationships/image" Target="../media/image9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795" y="3229896"/>
            <a:ext cx="8783818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134D6E6B-003C-8044-9BDE-14C4124D0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44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54F2A97D-29FE-C540-9B98-F712B06E5E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744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0346645-F17B-D84F-8BE8-A2EB4ADC46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7065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DC038EE-3FAB-0949-A0D5-29E356E2F9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7065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05E0686-9355-475E-9B53-E1D4504A1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38" y="1525702"/>
            <a:ext cx="2475188" cy="3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46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montage 1">
    <p:bg>
      <p:bgPr>
        <a:solidFill>
          <a:srgbClr val="00E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7EA4B8DF-699B-2E8F-FA19-050783E5F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28DBD-A9D2-48C1-AC23-DA8B669821AC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E187-539D-4218-89DD-6449316AC8FF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77926-D9FC-4E3D-8C44-BBF89F3AA85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A6EB9B6-7753-4E20-BA99-CB7E4AF77EE2}"/>
              </a:ext>
            </a:extLst>
          </p:cNvPr>
          <p:cNvSpPr txBox="1"/>
          <p:nvPr userDrawn="1"/>
        </p:nvSpPr>
        <p:spPr>
          <a:xfrm>
            <a:off x="623518" y="593615"/>
            <a:ext cx="967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Pushing performance beyond expectations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305D6B-674A-4A26-AAFF-4BD04CCF2728}"/>
              </a:ext>
            </a:extLst>
          </p:cNvPr>
          <p:cNvCxnSpPr>
            <a:cxnSpLocks/>
          </p:cNvCxnSpPr>
          <p:nvPr userDrawn="1"/>
        </p:nvCxnSpPr>
        <p:spPr>
          <a:xfrm>
            <a:off x="725367" y="4628975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8FBD5BD-8B8A-4722-9476-013F54CEE83E}"/>
              </a:ext>
            </a:extLst>
          </p:cNvPr>
          <p:cNvCxnSpPr>
            <a:cxnSpLocks/>
          </p:cNvCxnSpPr>
          <p:nvPr userDrawn="1"/>
        </p:nvCxnSpPr>
        <p:spPr>
          <a:xfrm>
            <a:off x="725367" y="6178650"/>
            <a:ext cx="225533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B63C36B-E905-4326-B088-D94FC68BB287}"/>
              </a:ext>
            </a:extLst>
          </p:cNvPr>
          <p:cNvCxnSpPr>
            <a:cxnSpLocks/>
          </p:cNvCxnSpPr>
          <p:nvPr userDrawn="1"/>
        </p:nvCxnSpPr>
        <p:spPr>
          <a:xfrm>
            <a:off x="725367" y="3067328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0FB8B64-B32B-4A41-A500-1CDDE68EFE0C}"/>
              </a:ext>
            </a:extLst>
          </p:cNvPr>
          <p:cNvCxnSpPr>
            <a:cxnSpLocks/>
          </p:cNvCxnSpPr>
          <p:nvPr userDrawn="1"/>
        </p:nvCxnSpPr>
        <p:spPr>
          <a:xfrm>
            <a:off x="725367" y="1377986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BD3EAD9-9971-4B69-A5EB-72C5F0B0E4AD}"/>
              </a:ext>
            </a:extLst>
          </p:cNvPr>
          <p:cNvCxnSpPr>
            <a:cxnSpLocks/>
          </p:cNvCxnSpPr>
          <p:nvPr userDrawn="1"/>
        </p:nvCxnSpPr>
        <p:spPr>
          <a:xfrm>
            <a:off x="3215680" y="4628975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B68002C-4927-4511-8366-F129D4072A12}"/>
              </a:ext>
            </a:extLst>
          </p:cNvPr>
          <p:cNvCxnSpPr>
            <a:cxnSpLocks/>
          </p:cNvCxnSpPr>
          <p:nvPr userDrawn="1"/>
        </p:nvCxnSpPr>
        <p:spPr>
          <a:xfrm>
            <a:off x="3215680" y="6178650"/>
            <a:ext cx="225533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2A9B5D-953F-4CFA-88C1-FAACAEDF811A}"/>
              </a:ext>
            </a:extLst>
          </p:cNvPr>
          <p:cNvCxnSpPr>
            <a:cxnSpLocks/>
          </p:cNvCxnSpPr>
          <p:nvPr userDrawn="1"/>
        </p:nvCxnSpPr>
        <p:spPr>
          <a:xfrm>
            <a:off x="3215680" y="3067328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1142862-ED83-407C-BC84-C7002BB009D0}"/>
              </a:ext>
            </a:extLst>
          </p:cNvPr>
          <p:cNvCxnSpPr>
            <a:cxnSpLocks/>
          </p:cNvCxnSpPr>
          <p:nvPr userDrawn="1"/>
        </p:nvCxnSpPr>
        <p:spPr>
          <a:xfrm>
            <a:off x="3215680" y="1377986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F8840D4-2285-46B0-958C-F6A91464DD43}"/>
              </a:ext>
            </a:extLst>
          </p:cNvPr>
          <p:cNvCxnSpPr>
            <a:cxnSpLocks/>
          </p:cNvCxnSpPr>
          <p:nvPr userDrawn="1"/>
        </p:nvCxnSpPr>
        <p:spPr>
          <a:xfrm>
            <a:off x="5699745" y="4628975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6B6683-E4C9-41D0-9C1F-FC2C974AEC65}"/>
              </a:ext>
            </a:extLst>
          </p:cNvPr>
          <p:cNvCxnSpPr>
            <a:cxnSpLocks/>
          </p:cNvCxnSpPr>
          <p:nvPr userDrawn="1"/>
        </p:nvCxnSpPr>
        <p:spPr>
          <a:xfrm>
            <a:off x="5699745" y="6178650"/>
            <a:ext cx="225533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1960DEE-A96B-4C35-A999-56D7C4D7A065}"/>
              </a:ext>
            </a:extLst>
          </p:cNvPr>
          <p:cNvCxnSpPr>
            <a:cxnSpLocks/>
          </p:cNvCxnSpPr>
          <p:nvPr userDrawn="1"/>
        </p:nvCxnSpPr>
        <p:spPr>
          <a:xfrm>
            <a:off x="5699745" y="3067328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A21746-92FC-41F8-9459-D6DAF0570E84}"/>
              </a:ext>
            </a:extLst>
          </p:cNvPr>
          <p:cNvCxnSpPr>
            <a:cxnSpLocks/>
          </p:cNvCxnSpPr>
          <p:nvPr userDrawn="1"/>
        </p:nvCxnSpPr>
        <p:spPr>
          <a:xfrm>
            <a:off x="5699745" y="1377986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52DDEC6-E58C-4EA2-BAB4-09D24230B197}"/>
              </a:ext>
            </a:extLst>
          </p:cNvPr>
          <p:cNvCxnSpPr>
            <a:cxnSpLocks/>
          </p:cNvCxnSpPr>
          <p:nvPr userDrawn="1"/>
        </p:nvCxnSpPr>
        <p:spPr>
          <a:xfrm>
            <a:off x="8184232" y="4628975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21C0960-D486-4197-B762-922581638DB6}"/>
              </a:ext>
            </a:extLst>
          </p:cNvPr>
          <p:cNvCxnSpPr>
            <a:cxnSpLocks/>
          </p:cNvCxnSpPr>
          <p:nvPr userDrawn="1"/>
        </p:nvCxnSpPr>
        <p:spPr>
          <a:xfrm>
            <a:off x="8184232" y="6178650"/>
            <a:ext cx="225533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637C448-B97B-4967-B825-B3D3D1CC30B6}"/>
              </a:ext>
            </a:extLst>
          </p:cNvPr>
          <p:cNvCxnSpPr>
            <a:cxnSpLocks/>
          </p:cNvCxnSpPr>
          <p:nvPr userDrawn="1"/>
        </p:nvCxnSpPr>
        <p:spPr>
          <a:xfrm>
            <a:off x="8184232" y="3067328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9EF4C94-2A8E-4862-9136-DAD1CCDC1E90}"/>
              </a:ext>
            </a:extLst>
          </p:cNvPr>
          <p:cNvCxnSpPr>
            <a:cxnSpLocks/>
          </p:cNvCxnSpPr>
          <p:nvPr userDrawn="1"/>
        </p:nvCxnSpPr>
        <p:spPr>
          <a:xfrm>
            <a:off x="8184232" y="1377986"/>
            <a:ext cx="223158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phic 76">
            <a:extLst>
              <a:ext uri="{FF2B5EF4-FFF2-40B4-BE49-F238E27FC236}">
                <a16:creationId xmlns:a16="http://schemas.microsoft.com/office/drawing/2014/main" id="{7C962CD1-EECC-40EE-905F-94237A6080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0120" y="3172658"/>
            <a:ext cx="452494" cy="452494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F03B2F49-6DAC-4184-96B0-BCEA5274B4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3433" y="1476664"/>
            <a:ext cx="410512" cy="44451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DB364E7D-F55C-420E-8A6A-AB9FDC6E5AA2}"/>
              </a:ext>
            </a:extLst>
          </p:cNvPr>
          <p:cNvSpPr txBox="1"/>
          <p:nvPr userDrawn="1"/>
        </p:nvSpPr>
        <p:spPr>
          <a:xfrm>
            <a:off x="636156" y="1465126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200 wells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857192-0C7B-4319-AC91-E117FAC99AE7}"/>
              </a:ext>
            </a:extLst>
          </p:cNvPr>
          <p:cNvSpPr txBox="1"/>
          <p:nvPr userDrawn="1"/>
        </p:nvSpPr>
        <p:spPr>
          <a:xfrm>
            <a:off x="609050" y="2092694"/>
            <a:ext cx="1747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Our Senergy Wells team has operated over 200 wells in the UKCS as an outsourced well operator.</a:t>
            </a:r>
            <a:endParaRPr lang="en-GB" sz="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12286F-8BF9-4D5D-9FBC-0D8456E62334}"/>
              </a:ext>
            </a:extLst>
          </p:cNvPr>
          <p:cNvSpPr txBox="1"/>
          <p:nvPr userDrawn="1"/>
        </p:nvSpPr>
        <p:spPr>
          <a:xfrm>
            <a:off x="3157170" y="1473251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2 million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ED6DEAC-B289-4234-AA6A-BBE69459ABBD}"/>
              </a:ext>
            </a:extLst>
          </p:cNvPr>
          <p:cNvSpPr txBox="1"/>
          <p:nvPr userDrawn="1"/>
        </p:nvSpPr>
        <p:spPr>
          <a:xfrm>
            <a:off x="3130063" y="2100819"/>
            <a:ext cx="2016733" cy="868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Our Asset Management Consulting team has carried out over 2 million asset assessments.</a:t>
            </a:r>
            <a:endParaRPr lang="en-GB" sz="1000" dirty="0">
              <a:solidFill>
                <a:schemeClr val="bg1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sz="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AE924EB-0BED-4DE0-B849-38ACC219EEEA}"/>
              </a:ext>
            </a:extLst>
          </p:cNvPr>
          <p:cNvSpPr txBox="1"/>
          <p:nvPr userDrawn="1"/>
        </p:nvSpPr>
        <p:spPr>
          <a:xfrm>
            <a:off x="5624910" y="1464472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100MW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C5E5D25-7405-4F9A-8137-BD04F42F706D}"/>
              </a:ext>
            </a:extLst>
          </p:cNvPr>
          <p:cNvSpPr txBox="1"/>
          <p:nvPr userDrawn="1"/>
        </p:nvSpPr>
        <p:spPr>
          <a:xfrm>
            <a:off x="5597803" y="2092040"/>
            <a:ext cx="21769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Our Grid Connection team has provided technical support for the Hornsdale Power Reserve, one of the world’s largest lithium-ion batteries.</a:t>
            </a:r>
            <a:endParaRPr lang="en-GB" sz="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37D8116-B2F7-48EB-B015-937F5B54AD07}"/>
              </a:ext>
            </a:extLst>
          </p:cNvPr>
          <p:cNvSpPr txBox="1"/>
          <p:nvPr userDrawn="1"/>
        </p:nvSpPr>
        <p:spPr>
          <a:xfrm>
            <a:off x="8141610" y="1459518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50GW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507F63D-7B38-4A2D-BC1B-7FCDDCD90A2E}"/>
              </a:ext>
            </a:extLst>
          </p:cNvPr>
          <p:cNvSpPr txBox="1"/>
          <p:nvPr userDrawn="1"/>
        </p:nvSpPr>
        <p:spPr>
          <a:xfrm>
            <a:off x="8114503" y="2087085"/>
            <a:ext cx="15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We have supported over 50GW of offshore wind projects.</a:t>
            </a:r>
            <a:endParaRPr lang="en-GB" sz="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7C4E9B1-4D86-4CF5-8B76-59D0C2773230}"/>
              </a:ext>
            </a:extLst>
          </p:cNvPr>
          <p:cNvSpPr txBox="1"/>
          <p:nvPr userDrawn="1"/>
        </p:nvSpPr>
        <p:spPr>
          <a:xfrm>
            <a:off x="663263" y="3148351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1st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BBD71BA-7817-48FC-B647-ECA219D2BE95}"/>
              </a:ext>
            </a:extLst>
          </p:cNvPr>
          <p:cNvSpPr txBox="1"/>
          <p:nvPr userDrawn="1"/>
        </p:nvSpPr>
        <p:spPr>
          <a:xfrm>
            <a:off x="636156" y="3775919"/>
            <a:ext cx="2107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We have one of the world’s largest dedicated grid connection consultancies in Australia.</a:t>
            </a:r>
            <a:endParaRPr lang="en-GB" sz="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010551-CFC3-48A1-98D5-5BE459F4AD1B}"/>
              </a:ext>
            </a:extLst>
          </p:cNvPr>
          <p:cNvSpPr txBox="1"/>
          <p:nvPr userDrawn="1"/>
        </p:nvSpPr>
        <p:spPr>
          <a:xfrm>
            <a:off x="3157170" y="3157263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$1bn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8666184-7554-4E25-84C9-161CD6144E91}"/>
              </a:ext>
            </a:extLst>
          </p:cNvPr>
          <p:cNvSpPr txBox="1"/>
          <p:nvPr userDrawn="1"/>
        </p:nvSpPr>
        <p:spPr>
          <a:xfrm>
            <a:off x="3130063" y="3784831"/>
            <a:ext cx="217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Our Asset Management Consultancy team has advised </a:t>
            </a:r>
          </a:p>
          <a:p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on asset evaluations in excess of $1 billion over the past 12 months.</a:t>
            </a:r>
            <a:endParaRPr lang="en-GB" sz="100" i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D1D4EB6-646E-4F62-8E19-447EA43F4A12}"/>
              </a:ext>
            </a:extLst>
          </p:cNvPr>
          <p:cNvSpPr txBox="1"/>
          <p:nvPr userDrawn="1"/>
        </p:nvSpPr>
        <p:spPr>
          <a:xfrm>
            <a:off x="5597803" y="3776052"/>
            <a:ext cx="2016733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Our maintenance optimisation strategies can help you reduce costs by approximately 30%.</a:t>
            </a:r>
            <a:endParaRPr lang="en-GB" sz="1000" dirty="0">
              <a:solidFill>
                <a:schemeClr val="bg1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sz="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883B115-DDD4-4232-8106-B8F7CE2FDD22}"/>
              </a:ext>
            </a:extLst>
          </p:cNvPr>
          <p:cNvSpPr txBox="1"/>
          <p:nvPr userDrawn="1"/>
        </p:nvSpPr>
        <p:spPr>
          <a:xfrm>
            <a:off x="8141610" y="3143530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1,000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DD014E-3645-4489-8812-613C791C8EFF}"/>
              </a:ext>
            </a:extLst>
          </p:cNvPr>
          <p:cNvSpPr txBox="1"/>
          <p:nvPr userDrawn="1"/>
        </p:nvSpPr>
        <p:spPr>
          <a:xfrm>
            <a:off x="8114502" y="3771098"/>
            <a:ext cx="1632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Our Senergy Wells team has engineered over 1,000 wells worldwide.</a:t>
            </a:r>
            <a:endParaRPr lang="en-GB" sz="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AF8A942-FE58-47DE-B041-CD2CCF6A5743}"/>
              </a:ext>
            </a:extLst>
          </p:cNvPr>
          <p:cNvSpPr txBox="1"/>
          <p:nvPr userDrawn="1"/>
        </p:nvSpPr>
        <p:spPr>
          <a:xfrm>
            <a:off x="662645" y="4718585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$2bn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12F57FF-6D82-4780-97D6-93239D5A3DE2}"/>
              </a:ext>
            </a:extLst>
          </p:cNvPr>
          <p:cNvSpPr txBox="1"/>
          <p:nvPr userDrawn="1"/>
        </p:nvSpPr>
        <p:spPr>
          <a:xfrm>
            <a:off x="635539" y="5346153"/>
            <a:ext cx="1624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Our Senergy Wells team has project managed a cumulative wells spend of over $2 billion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GB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87ACBD7-06F3-4E7F-945E-80BD72C08EC9}"/>
              </a:ext>
            </a:extLst>
          </p:cNvPr>
          <p:cNvSpPr txBox="1"/>
          <p:nvPr userDrawn="1"/>
        </p:nvSpPr>
        <p:spPr>
          <a:xfrm>
            <a:off x="3160948" y="4726455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50%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2BEE800-1913-4742-9781-4A5B17B7DCEB}"/>
              </a:ext>
            </a:extLst>
          </p:cNvPr>
          <p:cNvSpPr txBox="1"/>
          <p:nvPr userDrawn="1"/>
        </p:nvSpPr>
        <p:spPr>
          <a:xfrm>
            <a:off x="3133841" y="5354023"/>
            <a:ext cx="2231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Our Survey and GeoEngineering team has supported approximately 50% of the UK's offshore wind projects.</a:t>
            </a:r>
            <a:endParaRPr lang="en-GB" sz="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1184D50-BE84-4389-9126-0E5086349007}"/>
              </a:ext>
            </a:extLst>
          </p:cNvPr>
          <p:cNvSpPr txBox="1"/>
          <p:nvPr userDrawn="1"/>
        </p:nvSpPr>
        <p:spPr>
          <a:xfrm>
            <a:off x="5628688" y="4717676"/>
            <a:ext cx="179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60%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29007B1-9CF3-4DD3-BAA2-981922ABDC0A}"/>
              </a:ext>
            </a:extLst>
          </p:cNvPr>
          <p:cNvSpPr txBox="1"/>
          <p:nvPr userDrawn="1"/>
        </p:nvSpPr>
        <p:spPr>
          <a:xfrm>
            <a:off x="5601581" y="5345244"/>
            <a:ext cx="201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Our ModuSpec team has supported over 60% of new build rigs in the North Sea.</a:t>
            </a:r>
            <a:endParaRPr lang="en-GB" sz="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65EA19B-B94F-4717-81FB-FEE6F835ED75}"/>
              </a:ext>
            </a:extLst>
          </p:cNvPr>
          <p:cNvSpPr txBox="1"/>
          <p:nvPr userDrawn="1"/>
        </p:nvSpPr>
        <p:spPr>
          <a:xfrm>
            <a:off x="8145388" y="4712722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100+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42D5042-5039-4F0F-AAA5-80FDDE3599A5}"/>
              </a:ext>
            </a:extLst>
          </p:cNvPr>
          <p:cNvSpPr txBox="1"/>
          <p:nvPr userDrawn="1"/>
        </p:nvSpPr>
        <p:spPr>
          <a:xfrm>
            <a:off x="8118281" y="5340290"/>
            <a:ext cx="2012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</a:rPr>
              <a:t>Over the past 2 years our ModuSpec team has completed 100+ rig intake projects.</a:t>
            </a:r>
            <a:endParaRPr lang="en-GB" sz="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A5B12803-703A-4723-A4A2-BF0C76C13B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88227" y="4760877"/>
            <a:ext cx="461204" cy="453374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988A3D63-765F-4AB6-8D88-595BF2ECB2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0681" y="1501717"/>
            <a:ext cx="315140" cy="435931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6A636DBA-2DBC-46C5-8F64-17F2A87F8C2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33579" y="4768656"/>
            <a:ext cx="482242" cy="445595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790B6C76-1009-4540-98FF-9DADCBB69E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59063" y="3181757"/>
            <a:ext cx="365986" cy="448865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633E248A-549F-474E-A6CD-E575B5A7009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22180" y="4743435"/>
            <a:ext cx="327749" cy="453373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C2BBB189-CD3F-4C1F-A9A1-91375306E255}"/>
              </a:ext>
            </a:extLst>
          </p:cNvPr>
          <p:cNvSpPr txBox="1"/>
          <p:nvPr userDrawn="1"/>
        </p:nvSpPr>
        <p:spPr>
          <a:xfrm>
            <a:off x="5624909" y="3148484"/>
            <a:ext cx="221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30%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reduction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80FB3802-25A6-4211-A22E-38CD0215C94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95851" y="3162716"/>
            <a:ext cx="255441" cy="4562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1FC9CCE-8BE5-B769-CFAC-2C23F1A260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20822" y="1498701"/>
            <a:ext cx="410512" cy="4348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D06F0B9-DE54-7F02-08A0-96013F57730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29523" y="3172659"/>
            <a:ext cx="337329" cy="45796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437FD76-57DF-E719-077F-E1BB3C25375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21601" y="1510298"/>
            <a:ext cx="443195" cy="4020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E9C640D-964A-366F-F1B7-CB5361ED6D4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557144" y="4757168"/>
            <a:ext cx="380324" cy="4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4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3498" userDrawn="1">
          <p15:clr>
            <a:srgbClr val="FBAE40"/>
          </p15:clr>
        </p15:guide>
        <p15:guide id="9" orient="horz" pos="3884" userDrawn="1">
          <p15:clr>
            <a:srgbClr val="FBAE40"/>
          </p15:clr>
        </p15:guide>
        <p15:guide id="10" pos="1867" userDrawn="1">
          <p15:clr>
            <a:srgbClr val="FBAE40"/>
          </p15:clr>
        </p15:guide>
        <p15:guide id="11" pos="3432" userDrawn="1">
          <p15:clr>
            <a:srgbClr val="FBAE40"/>
          </p15:clr>
        </p15:guide>
        <p15:guide id="12" pos="3591" userDrawn="1">
          <p15:clr>
            <a:srgbClr val="FBAE40"/>
          </p15:clr>
        </p15:guide>
        <p15:guide id="13" pos="4997" userDrawn="1">
          <p15:clr>
            <a:srgbClr val="FBAE40"/>
          </p15:clr>
        </p15:guide>
        <p15:guide id="14" pos="515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mont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Background pattern&#10;&#10;Description automatically generated">
            <a:extLst>
              <a:ext uri="{FF2B5EF4-FFF2-40B4-BE49-F238E27FC236}">
                <a16:creationId xmlns:a16="http://schemas.microsoft.com/office/drawing/2014/main" id="{E9113CD4-B58A-4434-B950-79F087EC4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28DBD-A9D2-48C1-AC23-DA8B669821AC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E187-539D-4218-89DD-6449316AC8FF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77926-D9FC-4E3D-8C44-BBF89F3AA85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496EB70-576D-4667-A23A-E326066C3857}"/>
              </a:ext>
            </a:extLst>
          </p:cNvPr>
          <p:cNvSpPr txBox="1"/>
          <p:nvPr userDrawn="1"/>
        </p:nvSpPr>
        <p:spPr>
          <a:xfrm>
            <a:off x="623518" y="593615"/>
            <a:ext cx="967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5454"/>
                </a:solidFill>
              </a:rPr>
              <a:t>Pushing performance beyond expectations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2F7281-614A-4AA8-859A-904C613FBA6A}"/>
              </a:ext>
            </a:extLst>
          </p:cNvPr>
          <p:cNvCxnSpPr>
            <a:cxnSpLocks/>
          </p:cNvCxnSpPr>
          <p:nvPr userDrawn="1"/>
        </p:nvCxnSpPr>
        <p:spPr>
          <a:xfrm>
            <a:off x="725367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FBB07B9-E878-4846-8EF7-A1E9ECE709D1}"/>
              </a:ext>
            </a:extLst>
          </p:cNvPr>
          <p:cNvCxnSpPr>
            <a:cxnSpLocks/>
          </p:cNvCxnSpPr>
          <p:nvPr userDrawn="1"/>
        </p:nvCxnSpPr>
        <p:spPr>
          <a:xfrm>
            <a:off x="725367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1514CFE-5D4F-4BA1-82FF-BF6DBD710E35}"/>
              </a:ext>
            </a:extLst>
          </p:cNvPr>
          <p:cNvCxnSpPr>
            <a:cxnSpLocks/>
          </p:cNvCxnSpPr>
          <p:nvPr userDrawn="1"/>
        </p:nvCxnSpPr>
        <p:spPr>
          <a:xfrm>
            <a:off x="725367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43D973C-FB2A-4C20-963E-2F644C7E76A9}"/>
              </a:ext>
            </a:extLst>
          </p:cNvPr>
          <p:cNvCxnSpPr>
            <a:cxnSpLocks/>
          </p:cNvCxnSpPr>
          <p:nvPr userDrawn="1"/>
        </p:nvCxnSpPr>
        <p:spPr>
          <a:xfrm>
            <a:off x="725367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897573E-9C2F-4266-9632-062140E70C9E}"/>
              </a:ext>
            </a:extLst>
          </p:cNvPr>
          <p:cNvCxnSpPr>
            <a:cxnSpLocks/>
          </p:cNvCxnSpPr>
          <p:nvPr userDrawn="1"/>
        </p:nvCxnSpPr>
        <p:spPr>
          <a:xfrm>
            <a:off x="3215680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5D348EF-608C-4C3C-A5D6-2CA378C7BCA4}"/>
              </a:ext>
            </a:extLst>
          </p:cNvPr>
          <p:cNvCxnSpPr>
            <a:cxnSpLocks/>
          </p:cNvCxnSpPr>
          <p:nvPr userDrawn="1"/>
        </p:nvCxnSpPr>
        <p:spPr>
          <a:xfrm>
            <a:off x="3215680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548CEDC-1D98-4CF2-BD9C-597E3F1BE935}"/>
              </a:ext>
            </a:extLst>
          </p:cNvPr>
          <p:cNvCxnSpPr>
            <a:cxnSpLocks/>
          </p:cNvCxnSpPr>
          <p:nvPr userDrawn="1"/>
        </p:nvCxnSpPr>
        <p:spPr>
          <a:xfrm>
            <a:off x="3215680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E36CECE-6DB3-4BD9-B692-EC428719CDEE}"/>
              </a:ext>
            </a:extLst>
          </p:cNvPr>
          <p:cNvCxnSpPr>
            <a:cxnSpLocks/>
          </p:cNvCxnSpPr>
          <p:nvPr userDrawn="1"/>
        </p:nvCxnSpPr>
        <p:spPr>
          <a:xfrm>
            <a:off x="3215680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2C6F70D-9BFC-483A-9D95-F19CEB9B537D}"/>
              </a:ext>
            </a:extLst>
          </p:cNvPr>
          <p:cNvCxnSpPr>
            <a:cxnSpLocks/>
          </p:cNvCxnSpPr>
          <p:nvPr userDrawn="1"/>
        </p:nvCxnSpPr>
        <p:spPr>
          <a:xfrm>
            <a:off x="5699745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6F019B0-FD82-4F87-999B-497780317701}"/>
              </a:ext>
            </a:extLst>
          </p:cNvPr>
          <p:cNvCxnSpPr>
            <a:cxnSpLocks/>
          </p:cNvCxnSpPr>
          <p:nvPr userDrawn="1"/>
        </p:nvCxnSpPr>
        <p:spPr>
          <a:xfrm>
            <a:off x="5699745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5B927EF-E7DF-46CB-99B6-EDCF2E40D0D5}"/>
              </a:ext>
            </a:extLst>
          </p:cNvPr>
          <p:cNvCxnSpPr>
            <a:cxnSpLocks/>
          </p:cNvCxnSpPr>
          <p:nvPr userDrawn="1"/>
        </p:nvCxnSpPr>
        <p:spPr>
          <a:xfrm>
            <a:off x="5699745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DA2321E-FA6F-4E84-810E-1A751A69F96C}"/>
              </a:ext>
            </a:extLst>
          </p:cNvPr>
          <p:cNvCxnSpPr>
            <a:cxnSpLocks/>
          </p:cNvCxnSpPr>
          <p:nvPr userDrawn="1"/>
        </p:nvCxnSpPr>
        <p:spPr>
          <a:xfrm>
            <a:off x="5699745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0CA84BC-C4FD-4499-BBCA-1886841C79F5}"/>
              </a:ext>
            </a:extLst>
          </p:cNvPr>
          <p:cNvCxnSpPr>
            <a:cxnSpLocks/>
          </p:cNvCxnSpPr>
          <p:nvPr userDrawn="1"/>
        </p:nvCxnSpPr>
        <p:spPr>
          <a:xfrm>
            <a:off x="8184232" y="4628975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15875E8-37FF-4D63-9A9D-B2CBDAECBAD4}"/>
              </a:ext>
            </a:extLst>
          </p:cNvPr>
          <p:cNvCxnSpPr>
            <a:cxnSpLocks/>
          </p:cNvCxnSpPr>
          <p:nvPr userDrawn="1"/>
        </p:nvCxnSpPr>
        <p:spPr>
          <a:xfrm>
            <a:off x="8184232" y="6178650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3966641-B78F-42F3-9124-C277A0003292}"/>
              </a:ext>
            </a:extLst>
          </p:cNvPr>
          <p:cNvCxnSpPr>
            <a:cxnSpLocks/>
          </p:cNvCxnSpPr>
          <p:nvPr userDrawn="1"/>
        </p:nvCxnSpPr>
        <p:spPr>
          <a:xfrm>
            <a:off x="8184232" y="3067328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E9AAFC6-4F04-4DD9-9BCA-A2DFC2B183F0}"/>
              </a:ext>
            </a:extLst>
          </p:cNvPr>
          <p:cNvCxnSpPr>
            <a:cxnSpLocks/>
          </p:cNvCxnSpPr>
          <p:nvPr userDrawn="1"/>
        </p:nvCxnSpPr>
        <p:spPr>
          <a:xfrm>
            <a:off x="8184232" y="1377986"/>
            <a:ext cx="223158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1D17E1DC-63BE-43BD-B860-EEADB44667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081" y="1507991"/>
            <a:ext cx="455450" cy="41319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F3B3D4A-720B-4EE2-829A-D9CFEB3856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272" y="4753214"/>
            <a:ext cx="380324" cy="46953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271EDC6-5682-4367-A74E-ADBBCEE4F6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361" y="3162717"/>
            <a:ext cx="333372" cy="450756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534EB223-9D45-4659-9E1C-582D891C52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0120" y="3172658"/>
            <a:ext cx="452494" cy="452494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64DC0DE6-7B5C-4B83-B391-8E6F015C46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3433" y="1476664"/>
            <a:ext cx="410512" cy="44451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CC24F3E8-3F23-40B0-806B-01DC163F4AD8}"/>
              </a:ext>
            </a:extLst>
          </p:cNvPr>
          <p:cNvSpPr txBox="1"/>
          <p:nvPr userDrawn="1"/>
        </p:nvSpPr>
        <p:spPr>
          <a:xfrm>
            <a:off x="636156" y="1465126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200 wells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A211315-B562-46EC-8B2C-620BD59F7356}"/>
              </a:ext>
            </a:extLst>
          </p:cNvPr>
          <p:cNvSpPr txBox="1"/>
          <p:nvPr userDrawn="1"/>
        </p:nvSpPr>
        <p:spPr>
          <a:xfrm>
            <a:off x="609050" y="2092694"/>
            <a:ext cx="179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Senergy Wells team has operated over 200 wells in the UKCS as an outsourced well operator.</a:t>
            </a:r>
            <a:endParaRPr lang="en-GB" sz="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708DA0-F5B5-4E2D-9D44-CA16A08B9A27}"/>
              </a:ext>
            </a:extLst>
          </p:cNvPr>
          <p:cNvSpPr txBox="1"/>
          <p:nvPr userDrawn="1"/>
        </p:nvSpPr>
        <p:spPr>
          <a:xfrm>
            <a:off x="3157170" y="1473251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2 million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EA606DA-E7D0-4378-9441-86D260440F62}"/>
              </a:ext>
            </a:extLst>
          </p:cNvPr>
          <p:cNvSpPr txBox="1"/>
          <p:nvPr userDrawn="1"/>
        </p:nvSpPr>
        <p:spPr>
          <a:xfrm>
            <a:off x="3130063" y="2100819"/>
            <a:ext cx="2016733" cy="868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Our Asset Management Consulting team has carried out over 2 million asset assessments.</a:t>
            </a:r>
            <a:endParaRPr lang="en-GB" sz="1000" dirty="0">
              <a:solidFill>
                <a:schemeClr val="tx2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3CED8F-3C63-4461-AADC-99E07CFE98D7}"/>
              </a:ext>
            </a:extLst>
          </p:cNvPr>
          <p:cNvSpPr txBox="1"/>
          <p:nvPr userDrawn="1"/>
        </p:nvSpPr>
        <p:spPr>
          <a:xfrm>
            <a:off x="5624910" y="1464472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100MW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E356448-853E-429C-8275-00EF28763542}"/>
              </a:ext>
            </a:extLst>
          </p:cNvPr>
          <p:cNvSpPr txBox="1"/>
          <p:nvPr userDrawn="1"/>
        </p:nvSpPr>
        <p:spPr>
          <a:xfrm>
            <a:off x="5597803" y="2092040"/>
            <a:ext cx="21444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Grid Connection team has provided technical support for the Hornsdale Power Reserve, one of the worlds largest lithium-ion batteries.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0D343CC-32A1-40A8-BCC3-6A4650ED2E1C}"/>
              </a:ext>
            </a:extLst>
          </p:cNvPr>
          <p:cNvSpPr txBox="1"/>
          <p:nvPr userDrawn="1"/>
        </p:nvSpPr>
        <p:spPr>
          <a:xfrm>
            <a:off x="8141610" y="1459518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50GW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69FD1CC-2618-4121-A771-A61847EFF00B}"/>
              </a:ext>
            </a:extLst>
          </p:cNvPr>
          <p:cNvSpPr txBox="1"/>
          <p:nvPr userDrawn="1"/>
        </p:nvSpPr>
        <p:spPr>
          <a:xfrm>
            <a:off x="8114503" y="2087085"/>
            <a:ext cx="15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We have supported over 50GW of offshore wind projects.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343C9F5-7D1D-4BD6-BE1B-BBC61DD33CA5}"/>
              </a:ext>
            </a:extLst>
          </p:cNvPr>
          <p:cNvSpPr txBox="1"/>
          <p:nvPr userDrawn="1"/>
        </p:nvSpPr>
        <p:spPr>
          <a:xfrm>
            <a:off x="663263" y="3148351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1st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13590A-02CC-4C92-B9F0-81DB49558E68}"/>
              </a:ext>
            </a:extLst>
          </p:cNvPr>
          <p:cNvSpPr txBox="1"/>
          <p:nvPr userDrawn="1"/>
        </p:nvSpPr>
        <p:spPr>
          <a:xfrm>
            <a:off x="636156" y="3775919"/>
            <a:ext cx="2107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We have one of the world’s largest dedicated grid connection consultancies in Australia.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922B4AB-2AE7-485A-98C2-B5D037867915}"/>
              </a:ext>
            </a:extLst>
          </p:cNvPr>
          <p:cNvSpPr txBox="1"/>
          <p:nvPr userDrawn="1"/>
        </p:nvSpPr>
        <p:spPr>
          <a:xfrm>
            <a:off x="3157170" y="3157263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$1bn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83EB86-281B-4D8F-B019-EED5E758483F}"/>
              </a:ext>
            </a:extLst>
          </p:cNvPr>
          <p:cNvSpPr txBox="1"/>
          <p:nvPr userDrawn="1"/>
        </p:nvSpPr>
        <p:spPr>
          <a:xfrm>
            <a:off x="3130062" y="3784831"/>
            <a:ext cx="2231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Asset Management Consultancy team has advised </a:t>
            </a:r>
          </a:p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on asset evaluations in excess of </a:t>
            </a:r>
          </a:p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$1 billion over the past 12 months.</a:t>
            </a:r>
            <a:endParaRPr lang="en-GB" sz="100" i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948FF73-0034-46B5-B120-6C9C97680DD0}"/>
              </a:ext>
            </a:extLst>
          </p:cNvPr>
          <p:cNvSpPr txBox="1"/>
          <p:nvPr userDrawn="1"/>
        </p:nvSpPr>
        <p:spPr>
          <a:xfrm>
            <a:off x="5597803" y="3776052"/>
            <a:ext cx="2016733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Our maintenance optimisation strategies can help you reduce costs by approximately 30%.</a:t>
            </a:r>
            <a:endParaRPr lang="en-GB" sz="1000" dirty="0">
              <a:solidFill>
                <a:schemeClr val="tx2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0DAC0F7-AB05-4775-9F7C-87791FCEE358}"/>
              </a:ext>
            </a:extLst>
          </p:cNvPr>
          <p:cNvSpPr txBox="1"/>
          <p:nvPr userDrawn="1"/>
        </p:nvSpPr>
        <p:spPr>
          <a:xfrm>
            <a:off x="8141610" y="3143530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1,000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780FF8E-F1A8-4CD8-8128-FE40F3D918F4}"/>
              </a:ext>
            </a:extLst>
          </p:cNvPr>
          <p:cNvSpPr txBox="1"/>
          <p:nvPr userDrawn="1"/>
        </p:nvSpPr>
        <p:spPr>
          <a:xfrm>
            <a:off x="8114502" y="3771098"/>
            <a:ext cx="1632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Senergy Wells team has engineered over 1,000 wells worldwide.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FCEC57E-1130-434D-B39C-CE26667D63B6}"/>
              </a:ext>
            </a:extLst>
          </p:cNvPr>
          <p:cNvSpPr txBox="1"/>
          <p:nvPr userDrawn="1"/>
        </p:nvSpPr>
        <p:spPr>
          <a:xfrm>
            <a:off x="662645" y="4718585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$2bn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4E2952A-3358-41BE-BE3D-7EC6234EFD6A}"/>
              </a:ext>
            </a:extLst>
          </p:cNvPr>
          <p:cNvSpPr txBox="1"/>
          <p:nvPr userDrawn="1"/>
        </p:nvSpPr>
        <p:spPr>
          <a:xfrm>
            <a:off x="635539" y="5346153"/>
            <a:ext cx="16156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Senergy Wells team has project managed a cumulative wells spend of over $2 billion</a:t>
            </a:r>
            <a:r>
              <a:rPr lang="en-US" sz="10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endParaRPr lang="en-GB" sz="1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312292E-EC6D-4EDA-8940-A3455EE3C766}"/>
              </a:ext>
            </a:extLst>
          </p:cNvPr>
          <p:cNvSpPr txBox="1"/>
          <p:nvPr userDrawn="1"/>
        </p:nvSpPr>
        <p:spPr>
          <a:xfrm>
            <a:off x="3160948" y="4726455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50%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8A6D98-A180-4B0F-B2FB-3F7FF5F8BB2B}"/>
              </a:ext>
            </a:extLst>
          </p:cNvPr>
          <p:cNvSpPr txBox="1"/>
          <p:nvPr userDrawn="1"/>
        </p:nvSpPr>
        <p:spPr>
          <a:xfrm>
            <a:off x="3133841" y="5354023"/>
            <a:ext cx="2231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Survey and GeoEngineering team has supported approximately 50% of the UK's offshore wind projects.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AD22297-9C62-4768-8E91-43165079171B}"/>
              </a:ext>
            </a:extLst>
          </p:cNvPr>
          <p:cNvSpPr txBox="1"/>
          <p:nvPr userDrawn="1"/>
        </p:nvSpPr>
        <p:spPr>
          <a:xfrm>
            <a:off x="5628688" y="4717676"/>
            <a:ext cx="179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60%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8B2791-A61C-4F13-A65B-2717BB14C68E}"/>
              </a:ext>
            </a:extLst>
          </p:cNvPr>
          <p:cNvSpPr txBox="1"/>
          <p:nvPr userDrawn="1"/>
        </p:nvSpPr>
        <p:spPr>
          <a:xfrm>
            <a:off x="5601581" y="5345244"/>
            <a:ext cx="201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Our ModuSpec team has supported over 60% of new build rigs in the North Sea.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594FE53-443F-4023-B590-CC40A0195A6E}"/>
              </a:ext>
            </a:extLst>
          </p:cNvPr>
          <p:cNvSpPr txBox="1"/>
          <p:nvPr userDrawn="1"/>
        </p:nvSpPr>
        <p:spPr>
          <a:xfrm>
            <a:off x="8145388" y="4712722"/>
            <a:ext cx="169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100+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D8047AA-7975-4083-B47C-00B1A1FA5531}"/>
              </a:ext>
            </a:extLst>
          </p:cNvPr>
          <p:cNvSpPr txBox="1"/>
          <p:nvPr userDrawn="1"/>
        </p:nvSpPr>
        <p:spPr>
          <a:xfrm>
            <a:off x="8118281" y="5340290"/>
            <a:ext cx="2012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5" dirty="0">
                <a:solidFill>
                  <a:schemeClr val="tx2"/>
                </a:solidFill>
                <a:effectLst/>
                <a:latin typeface="+mn-lt"/>
                <a:ea typeface="DengXian" panose="02010600030101010101" pitchFamily="2" charset="-122"/>
              </a:rPr>
              <a:t>Over the past 2 years our ModuSpec team has completed 100+ rig intake projects.</a:t>
            </a:r>
            <a:endParaRPr lang="en-GB" sz="1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2" name="Graphic 121">
            <a:extLst>
              <a:ext uri="{FF2B5EF4-FFF2-40B4-BE49-F238E27FC236}">
                <a16:creationId xmlns:a16="http://schemas.microsoft.com/office/drawing/2014/main" id="{3C11A1FB-678A-4872-B25C-E93B90E6D37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88227" y="4760877"/>
            <a:ext cx="461204" cy="453374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BDA859C9-F23F-433A-AC9F-41044372A5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00681" y="1501717"/>
            <a:ext cx="315140" cy="435931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8B4C285D-1740-4541-BF83-E77616F0755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33579" y="4768656"/>
            <a:ext cx="482242" cy="445595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974344A4-F1A6-49B8-BF73-D0FB85D98FF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59063" y="3181757"/>
            <a:ext cx="365986" cy="448865"/>
          </a:xfrm>
          <a:prstGeom prst="rect">
            <a:avLst/>
          </a:prstGeom>
        </p:spPr>
      </p:pic>
      <p:pic>
        <p:nvPicPr>
          <p:cNvPr id="128" name="Graphic 127">
            <a:extLst>
              <a:ext uri="{FF2B5EF4-FFF2-40B4-BE49-F238E27FC236}">
                <a16:creationId xmlns:a16="http://schemas.microsoft.com/office/drawing/2014/main" id="{6442F298-5F65-41F5-B02D-3B027FD8B7B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22180" y="4743435"/>
            <a:ext cx="327749" cy="45337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2C3C364-D71C-4E2C-89F9-24B5885ACB25}"/>
              </a:ext>
            </a:extLst>
          </p:cNvPr>
          <p:cNvSpPr txBox="1"/>
          <p:nvPr userDrawn="1"/>
        </p:nvSpPr>
        <p:spPr>
          <a:xfrm>
            <a:off x="5624909" y="3148484"/>
            <a:ext cx="221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5454"/>
                </a:solidFill>
                <a:latin typeface="+mj-lt"/>
              </a:rPr>
              <a:t>30% </a:t>
            </a:r>
            <a:r>
              <a:rPr lang="en-GB" sz="2000" dirty="0">
                <a:solidFill>
                  <a:srgbClr val="005454"/>
                </a:solidFill>
                <a:latin typeface="+mj-lt"/>
              </a:rPr>
              <a:t>reduction</a:t>
            </a:r>
            <a:endParaRPr lang="en-GB" sz="2400" dirty="0">
              <a:solidFill>
                <a:srgbClr val="005454"/>
              </a:solidFill>
              <a:latin typeface="+mj-lt"/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5ED23300-1B51-4C19-BF7F-497D8F552E9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95851" y="3162716"/>
            <a:ext cx="255441" cy="4562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657DEFC-E445-415E-9592-9C902E7A06F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527831" y="1507479"/>
            <a:ext cx="404499" cy="4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6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3498" userDrawn="1">
          <p15:clr>
            <a:srgbClr val="FBAE40"/>
          </p15:clr>
        </p15:guide>
        <p15:guide id="9" orient="horz" pos="3884" userDrawn="1">
          <p15:clr>
            <a:srgbClr val="FBAE40"/>
          </p15:clr>
        </p15:guide>
        <p15:guide id="10" pos="1867" userDrawn="1">
          <p15:clr>
            <a:srgbClr val="FBAE40"/>
          </p15:clr>
        </p15:guide>
        <p15:guide id="11" pos="3432" userDrawn="1">
          <p15:clr>
            <a:srgbClr val="FBAE40"/>
          </p15:clr>
        </p15:guide>
        <p15:guide id="12" pos="3591" userDrawn="1">
          <p15:clr>
            <a:srgbClr val="FBAE40"/>
          </p15:clr>
        </p15:guide>
        <p15:guide id="13" pos="4997" userDrawn="1">
          <p15:clr>
            <a:srgbClr val="FBAE40"/>
          </p15:clr>
        </p15:guide>
        <p15:guide id="14" pos="51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value ch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7BFAEBB-7FF1-467E-8EAC-9E1338AA0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86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DC001-6456-4C84-8B01-48BBD7099B1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8CD15-18E7-4D19-9C0B-4CACCB073B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819C5-B53C-4784-BBCA-39917F514D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4" name="Rectangle: Diagonal Corners Rounded 63">
            <a:extLst>
              <a:ext uri="{FF2B5EF4-FFF2-40B4-BE49-F238E27FC236}">
                <a16:creationId xmlns:a16="http://schemas.microsoft.com/office/drawing/2014/main" id="{669EB32F-4992-474F-9FCD-6EC93CD8B236}"/>
              </a:ext>
            </a:extLst>
          </p:cNvPr>
          <p:cNvSpPr/>
          <p:nvPr userDrawn="1"/>
        </p:nvSpPr>
        <p:spPr>
          <a:xfrm>
            <a:off x="3685952" y="1772727"/>
            <a:ext cx="6037911" cy="330634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5454"/>
                </a:solidFill>
                <a:latin typeface="Arial" panose="020B0604020202020204" pitchFamily="34" charset="0"/>
              </a:rPr>
              <a:t>Power, Renewables &amp; Transition</a:t>
            </a:r>
          </a:p>
        </p:txBody>
      </p:sp>
      <p:sp>
        <p:nvSpPr>
          <p:cNvPr id="66" name="Rectangle: Diagonal Corners Rounded 65">
            <a:extLst>
              <a:ext uri="{FF2B5EF4-FFF2-40B4-BE49-F238E27FC236}">
                <a16:creationId xmlns:a16="http://schemas.microsoft.com/office/drawing/2014/main" id="{43977597-292F-4548-BA85-458D1EDBF7D1}"/>
              </a:ext>
            </a:extLst>
          </p:cNvPr>
          <p:cNvSpPr/>
          <p:nvPr userDrawn="1"/>
        </p:nvSpPr>
        <p:spPr>
          <a:xfrm>
            <a:off x="715926" y="1325942"/>
            <a:ext cx="6315739" cy="330634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5454"/>
                </a:solidFill>
              </a:rPr>
              <a:t>Upstream Oil &amp; Gas </a:t>
            </a:r>
          </a:p>
        </p:txBody>
      </p:sp>
      <p:sp>
        <p:nvSpPr>
          <p:cNvPr id="65" name="Rectangle: Diagonal Corners Rounded 64">
            <a:extLst>
              <a:ext uri="{FF2B5EF4-FFF2-40B4-BE49-F238E27FC236}">
                <a16:creationId xmlns:a16="http://schemas.microsoft.com/office/drawing/2014/main" id="{95402359-E8F3-4E4A-847B-3B589F9249E2}"/>
              </a:ext>
            </a:extLst>
          </p:cNvPr>
          <p:cNvSpPr/>
          <p:nvPr userDrawn="1"/>
        </p:nvSpPr>
        <p:spPr>
          <a:xfrm>
            <a:off x="7563293" y="2201384"/>
            <a:ext cx="4108514" cy="330634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5454"/>
                </a:solidFill>
                <a:latin typeface="Arial" panose="020B0604020202020204" pitchFamily="34" charset="0"/>
              </a:rPr>
              <a:t>Infrastructure &amp; Process Industries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FD8282-C9EB-4689-A37F-1D26F37766F1}"/>
              </a:ext>
            </a:extLst>
          </p:cNvPr>
          <p:cNvGrpSpPr/>
          <p:nvPr userDrawn="1"/>
        </p:nvGrpSpPr>
        <p:grpSpPr>
          <a:xfrm>
            <a:off x="-137831" y="2283855"/>
            <a:ext cx="12327221" cy="4030461"/>
            <a:chOff x="-137831" y="2336512"/>
            <a:chExt cx="12327221" cy="40304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53EF2C-DD9A-45DF-AB9F-CC95CF06BD0F}"/>
                </a:ext>
              </a:extLst>
            </p:cNvPr>
            <p:cNvGrpSpPr/>
            <p:nvPr userDrawn="1"/>
          </p:nvGrpSpPr>
          <p:grpSpPr>
            <a:xfrm>
              <a:off x="-137831" y="2411130"/>
              <a:ext cx="12327221" cy="3736564"/>
              <a:chOff x="-137831" y="2411130"/>
              <a:chExt cx="12327221" cy="3736564"/>
            </a:xfrm>
          </p:grpSpPr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A36BBDE3-670A-4ACE-867F-B1BC5AD414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V="1">
                <a:off x="-137831" y="3829771"/>
                <a:ext cx="6454200" cy="48650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EAA0484E-27B7-4A03-8A5F-C6592B3715C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05086" y="2411130"/>
                <a:ext cx="333879" cy="212468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1C0F4456-15EC-4E17-A7EC-B762403240D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065321" y="2440646"/>
                <a:ext cx="251945" cy="233510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84A6C063-D064-4473-9A92-DE0960E9093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842914" y="2704707"/>
                <a:ext cx="444815" cy="546641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5D188CA8-A7FF-4420-AF65-46C7D1AF37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119978" y="3479996"/>
                <a:ext cx="249248" cy="267052"/>
              </a:xfrm>
              <a:prstGeom prst="rect">
                <a:avLst/>
              </a:prstGeom>
            </p:spPr>
          </p:pic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10D94A0-4A38-44A0-A380-686C949A9E8C}"/>
                  </a:ext>
                </a:extLst>
              </p:cNvPr>
              <p:cNvGrpSpPr/>
              <p:nvPr userDrawn="1"/>
            </p:nvGrpSpPr>
            <p:grpSpPr>
              <a:xfrm>
                <a:off x="809854" y="3613522"/>
                <a:ext cx="720457" cy="2534172"/>
                <a:chOff x="733496" y="3728480"/>
                <a:chExt cx="720457" cy="2534172"/>
              </a:xfrm>
            </p:grpSpPr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2CBC0615-F3C9-433E-80CF-FCC208B87CA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496" y="3728480"/>
                  <a:ext cx="720457" cy="257307"/>
                </a:xfrm>
                <a:prstGeom prst="rect">
                  <a:avLst/>
                </a:prstGeom>
              </p:spPr>
            </p:pic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A535BB5A-908D-472A-91CC-84B669333B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25" y="4034031"/>
                  <a:ext cx="181139" cy="2047414"/>
                </a:xfrm>
                <a:prstGeom prst="rect">
                  <a:avLst/>
                </a:prstGeom>
              </p:spPr>
            </p:pic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8D0F9F59-1E0D-49AE-A9D4-C0577EA5E29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616" y="6113119"/>
                  <a:ext cx="550067" cy="149533"/>
                </a:xfrm>
                <a:prstGeom prst="rect">
                  <a:avLst/>
                </a:prstGeom>
              </p:spPr>
            </p:pic>
          </p:grpSp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AA93E4D3-892C-447F-AB8A-51A9A6DE5E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729063" y="3504639"/>
                <a:ext cx="920476" cy="2482863"/>
              </a:xfrm>
              <a:prstGeom prst="rect">
                <a:avLst/>
              </a:prstGeom>
            </p:spPr>
          </p:pic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181ECD24-69D3-43AB-9941-25840922EC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3763666" y="3288847"/>
                <a:ext cx="720255" cy="1463559"/>
              </a:xfrm>
              <a:prstGeom prst="rect">
                <a:avLst/>
              </a:prstGeom>
            </p:spPr>
          </p:pic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134C5DAD-C9CE-4533-9013-8942D7C5BB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840045" y="3335178"/>
                <a:ext cx="774982" cy="2091819"/>
              </a:xfrm>
              <a:prstGeom prst="rect">
                <a:avLst/>
              </a:prstGeom>
            </p:spPr>
          </p:pic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165FF3A3-A5CE-401D-945B-375D7B5858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4566122" y="3352692"/>
                <a:ext cx="249248" cy="845276"/>
              </a:xfrm>
              <a:prstGeom prst="rect">
                <a:avLst/>
              </a:prstGeom>
            </p:spPr>
          </p:pic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0BAFF5BB-E12A-4B71-941E-129C9C44BE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4921830" y="3350418"/>
                <a:ext cx="397110" cy="845276"/>
              </a:xfrm>
              <a:prstGeom prst="rect">
                <a:avLst/>
              </a:prstGeom>
            </p:spPr>
          </p:pic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72E08AA1-642D-4CC7-AF15-C2C5C23F48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5308478" y="3894755"/>
                <a:ext cx="166432" cy="296457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76B01EF6-CEF9-4565-88F5-A3A3E9AA27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503079" y="4061918"/>
                <a:ext cx="342552" cy="122802"/>
              </a:xfrm>
              <a:prstGeom prst="rect">
                <a:avLst/>
              </a:prstGeom>
            </p:spPr>
          </p:pic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3226646A-7314-4893-992E-15CA6D02A1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8555403" y="3200333"/>
                <a:ext cx="430020" cy="587345"/>
              </a:xfrm>
              <a:prstGeom prst="rect">
                <a:avLst/>
              </a:prstGeom>
            </p:spPr>
          </p:pic>
          <p:pic>
            <p:nvPicPr>
              <p:cNvPr id="43" name="Graphic 42">
                <a:extLst>
                  <a:ext uri="{FF2B5EF4-FFF2-40B4-BE49-F238E27FC236}">
                    <a16:creationId xmlns:a16="http://schemas.microsoft.com/office/drawing/2014/main" id="{E76EB2A3-A412-49BA-BC2F-CC50F586DA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9090608" y="3321732"/>
                <a:ext cx="831767" cy="463870"/>
              </a:xfrm>
              <a:prstGeom prst="rect">
                <a:avLst/>
              </a:prstGeom>
            </p:spPr>
          </p:pic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51CC3DE3-5E7E-46B1-84FB-5B19C9FD64C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6291753" y="3238329"/>
                <a:ext cx="682597" cy="547161"/>
              </a:xfrm>
              <a:prstGeom prst="rect">
                <a:avLst/>
              </a:prstGeom>
            </p:spPr>
          </p:pic>
          <p:pic>
            <p:nvPicPr>
              <p:cNvPr id="49" name="Graphic 48">
                <a:extLst>
                  <a:ext uri="{FF2B5EF4-FFF2-40B4-BE49-F238E27FC236}">
                    <a16:creationId xmlns:a16="http://schemas.microsoft.com/office/drawing/2014/main" id="{66FF0F75-0D91-4553-B445-983F98D2CB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7040277" y="3286987"/>
                <a:ext cx="816184" cy="1545539"/>
              </a:xfrm>
              <a:prstGeom prst="rect">
                <a:avLst/>
              </a:prstGeom>
            </p:spPr>
          </p:pic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2E6CB0BC-53B7-4801-8C41-B6B6EB3F18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7496050" y="3365945"/>
                <a:ext cx="538284" cy="419545"/>
              </a:xfrm>
              <a:prstGeom prst="rect">
                <a:avLst/>
              </a:prstGeom>
            </p:spPr>
          </p:pic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F8068268-467B-4369-8CBF-75770E7702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3">
                <a:extLs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/>
              </a:stretch>
            </p:blipFill>
            <p:spPr>
              <a:xfrm>
                <a:off x="10058930" y="3468378"/>
                <a:ext cx="1311867" cy="330633"/>
              </a:xfrm>
              <a:prstGeom prst="rect">
                <a:avLst/>
              </a:prstGeom>
            </p:spPr>
          </p:pic>
          <p:sp>
            <p:nvSpPr>
              <p:cNvPr id="9" name="Graphic 59">
                <a:extLst>
                  <a:ext uri="{FF2B5EF4-FFF2-40B4-BE49-F238E27FC236}">
                    <a16:creationId xmlns:a16="http://schemas.microsoft.com/office/drawing/2014/main" id="{2CBFF124-FA7A-4C42-B5F6-2AA48AB2AD9B}"/>
                  </a:ext>
                </a:extLst>
              </p:cNvPr>
              <p:cNvSpPr/>
              <p:nvPr/>
            </p:nvSpPr>
            <p:spPr>
              <a:xfrm>
                <a:off x="-1913" y="3700438"/>
                <a:ext cx="12191303" cy="1513040"/>
              </a:xfrm>
              <a:custGeom>
                <a:avLst/>
                <a:gdLst>
                  <a:gd name="connsiteX0" fmla="*/ 12192890 w 12192889"/>
                  <a:gd name="connsiteY0" fmla="*/ 88502 h 1513040"/>
                  <a:gd name="connsiteX1" fmla="*/ 8112032 w 12192889"/>
                  <a:gd name="connsiteY1" fmla="*/ 80814 h 1513040"/>
                  <a:gd name="connsiteX2" fmla="*/ 8115527 w 12192889"/>
                  <a:gd name="connsiteY2" fmla="*/ 117536 h 1513040"/>
                  <a:gd name="connsiteX3" fmla="*/ 8042019 w 12192889"/>
                  <a:gd name="connsiteY3" fmla="*/ 135198 h 1513040"/>
                  <a:gd name="connsiteX4" fmla="*/ 7936173 w 12192889"/>
                  <a:gd name="connsiteY4" fmla="*/ 0 h 1513040"/>
                  <a:gd name="connsiteX5" fmla="*/ 7715268 w 12192889"/>
                  <a:gd name="connsiteY5" fmla="*/ 81068 h 1513040"/>
                  <a:gd name="connsiteX6" fmla="*/ 7251096 w 12192889"/>
                  <a:gd name="connsiteY6" fmla="*/ 81831 h 1513040"/>
                  <a:gd name="connsiteX7" fmla="*/ 7083813 w 12192889"/>
                  <a:gd name="connsiteY7" fmla="*/ 82212 h 1513040"/>
                  <a:gd name="connsiteX8" fmla="*/ 6003750 w 12192889"/>
                  <a:gd name="connsiteY8" fmla="*/ 83737 h 1513040"/>
                  <a:gd name="connsiteX9" fmla="*/ 5909276 w 12192889"/>
                  <a:gd name="connsiteY9" fmla="*/ 83737 h 1513040"/>
                  <a:gd name="connsiteX10" fmla="*/ 5831385 w 12192889"/>
                  <a:gd name="connsiteY10" fmla="*/ 154640 h 1513040"/>
                  <a:gd name="connsiteX11" fmla="*/ 5814994 w 12192889"/>
                  <a:gd name="connsiteY11" fmla="*/ 196063 h 1513040"/>
                  <a:gd name="connsiteX12" fmla="*/ 5767852 w 12192889"/>
                  <a:gd name="connsiteY12" fmla="*/ 293078 h 1513040"/>
                  <a:gd name="connsiteX13" fmla="*/ 5676682 w 12192889"/>
                  <a:gd name="connsiteY13" fmla="*/ 366904 h 1513040"/>
                  <a:gd name="connsiteX14" fmla="*/ 5598917 w 12192889"/>
                  <a:gd name="connsiteY14" fmla="*/ 450894 h 1513040"/>
                  <a:gd name="connsiteX15" fmla="*/ 5510098 w 12192889"/>
                  <a:gd name="connsiteY15" fmla="*/ 489459 h 1513040"/>
                  <a:gd name="connsiteX16" fmla="*/ 4120629 w 12192889"/>
                  <a:gd name="connsiteY16" fmla="*/ 492000 h 1513040"/>
                  <a:gd name="connsiteX17" fmla="*/ 3879458 w 12192889"/>
                  <a:gd name="connsiteY17" fmla="*/ 580819 h 1513040"/>
                  <a:gd name="connsiteX18" fmla="*/ 3478691 w 12192889"/>
                  <a:gd name="connsiteY18" fmla="*/ 581328 h 1513040"/>
                  <a:gd name="connsiteX19" fmla="*/ 3428500 w 12192889"/>
                  <a:gd name="connsiteY19" fmla="*/ 584759 h 1513040"/>
                  <a:gd name="connsiteX20" fmla="*/ 3325322 w 12192889"/>
                  <a:gd name="connsiteY20" fmla="*/ 741876 h 1513040"/>
                  <a:gd name="connsiteX21" fmla="*/ 3318079 w 12192889"/>
                  <a:gd name="connsiteY21" fmla="*/ 788255 h 1513040"/>
                  <a:gd name="connsiteX22" fmla="*/ 3252450 w 12192889"/>
                  <a:gd name="connsiteY22" fmla="*/ 825676 h 1513040"/>
                  <a:gd name="connsiteX23" fmla="*/ 3212106 w 12192889"/>
                  <a:gd name="connsiteY23" fmla="*/ 827582 h 1513040"/>
                  <a:gd name="connsiteX24" fmla="*/ 2912738 w 12192889"/>
                  <a:gd name="connsiteY24" fmla="*/ 826502 h 1513040"/>
                  <a:gd name="connsiteX25" fmla="*/ 2699330 w 12192889"/>
                  <a:gd name="connsiteY25" fmla="*/ 825041 h 1513040"/>
                  <a:gd name="connsiteX26" fmla="*/ 2486939 w 12192889"/>
                  <a:gd name="connsiteY26" fmla="*/ 838954 h 1513040"/>
                  <a:gd name="connsiteX27" fmla="*/ 2398946 w 12192889"/>
                  <a:gd name="connsiteY27" fmla="*/ 898612 h 1513040"/>
                  <a:gd name="connsiteX28" fmla="*/ 2214255 w 12192889"/>
                  <a:gd name="connsiteY28" fmla="*/ 1301412 h 1513040"/>
                  <a:gd name="connsiteX29" fmla="*/ 2001801 w 12192889"/>
                  <a:gd name="connsiteY29" fmla="*/ 1513040 h 1513040"/>
                  <a:gd name="connsiteX30" fmla="*/ 773897 w 12192889"/>
                  <a:gd name="connsiteY30" fmla="*/ 1513040 h 1513040"/>
                  <a:gd name="connsiteX31" fmla="*/ 0 w 12192889"/>
                  <a:gd name="connsiteY31" fmla="*/ 1512850 h 1513040"/>
                  <a:gd name="connsiteX0" fmla="*/ 12546903 w 12546903"/>
                  <a:gd name="connsiteY0" fmla="*/ 88502 h 1513040"/>
                  <a:gd name="connsiteX1" fmla="*/ 8466045 w 12546903"/>
                  <a:gd name="connsiteY1" fmla="*/ 80814 h 1513040"/>
                  <a:gd name="connsiteX2" fmla="*/ 8469540 w 12546903"/>
                  <a:gd name="connsiteY2" fmla="*/ 117536 h 1513040"/>
                  <a:gd name="connsiteX3" fmla="*/ 8396032 w 12546903"/>
                  <a:gd name="connsiteY3" fmla="*/ 135198 h 1513040"/>
                  <a:gd name="connsiteX4" fmla="*/ 8290186 w 12546903"/>
                  <a:gd name="connsiteY4" fmla="*/ 0 h 1513040"/>
                  <a:gd name="connsiteX5" fmla="*/ 8069281 w 12546903"/>
                  <a:gd name="connsiteY5" fmla="*/ 81068 h 1513040"/>
                  <a:gd name="connsiteX6" fmla="*/ 7605109 w 12546903"/>
                  <a:gd name="connsiteY6" fmla="*/ 81831 h 1513040"/>
                  <a:gd name="connsiteX7" fmla="*/ 7437826 w 12546903"/>
                  <a:gd name="connsiteY7" fmla="*/ 82212 h 1513040"/>
                  <a:gd name="connsiteX8" fmla="*/ 6357763 w 12546903"/>
                  <a:gd name="connsiteY8" fmla="*/ 83737 h 1513040"/>
                  <a:gd name="connsiteX9" fmla="*/ 6263289 w 12546903"/>
                  <a:gd name="connsiteY9" fmla="*/ 83737 h 1513040"/>
                  <a:gd name="connsiteX10" fmla="*/ 6185398 w 12546903"/>
                  <a:gd name="connsiteY10" fmla="*/ 154640 h 1513040"/>
                  <a:gd name="connsiteX11" fmla="*/ 6169007 w 12546903"/>
                  <a:gd name="connsiteY11" fmla="*/ 196063 h 1513040"/>
                  <a:gd name="connsiteX12" fmla="*/ 6121865 w 12546903"/>
                  <a:gd name="connsiteY12" fmla="*/ 293078 h 1513040"/>
                  <a:gd name="connsiteX13" fmla="*/ 6030695 w 12546903"/>
                  <a:gd name="connsiteY13" fmla="*/ 366904 h 1513040"/>
                  <a:gd name="connsiteX14" fmla="*/ 5952930 w 12546903"/>
                  <a:gd name="connsiteY14" fmla="*/ 450894 h 1513040"/>
                  <a:gd name="connsiteX15" fmla="*/ 5864111 w 12546903"/>
                  <a:gd name="connsiteY15" fmla="*/ 489459 h 1513040"/>
                  <a:gd name="connsiteX16" fmla="*/ 4474642 w 12546903"/>
                  <a:gd name="connsiteY16" fmla="*/ 492000 h 1513040"/>
                  <a:gd name="connsiteX17" fmla="*/ 4233471 w 12546903"/>
                  <a:gd name="connsiteY17" fmla="*/ 580819 h 1513040"/>
                  <a:gd name="connsiteX18" fmla="*/ 3832704 w 12546903"/>
                  <a:gd name="connsiteY18" fmla="*/ 581328 h 1513040"/>
                  <a:gd name="connsiteX19" fmla="*/ 3782513 w 12546903"/>
                  <a:gd name="connsiteY19" fmla="*/ 584759 h 1513040"/>
                  <a:gd name="connsiteX20" fmla="*/ 3679335 w 12546903"/>
                  <a:gd name="connsiteY20" fmla="*/ 741876 h 1513040"/>
                  <a:gd name="connsiteX21" fmla="*/ 3672092 w 12546903"/>
                  <a:gd name="connsiteY21" fmla="*/ 788255 h 1513040"/>
                  <a:gd name="connsiteX22" fmla="*/ 3606463 w 12546903"/>
                  <a:gd name="connsiteY22" fmla="*/ 825676 h 1513040"/>
                  <a:gd name="connsiteX23" fmla="*/ 3566119 w 12546903"/>
                  <a:gd name="connsiteY23" fmla="*/ 827582 h 1513040"/>
                  <a:gd name="connsiteX24" fmla="*/ 3266751 w 12546903"/>
                  <a:gd name="connsiteY24" fmla="*/ 826502 h 1513040"/>
                  <a:gd name="connsiteX25" fmla="*/ 3053343 w 12546903"/>
                  <a:gd name="connsiteY25" fmla="*/ 825041 h 1513040"/>
                  <a:gd name="connsiteX26" fmla="*/ 2840952 w 12546903"/>
                  <a:gd name="connsiteY26" fmla="*/ 838954 h 1513040"/>
                  <a:gd name="connsiteX27" fmla="*/ 2752959 w 12546903"/>
                  <a:gd name="connsiteY27" fmla="*/ 898612 h 1513040"/>
                  <a:gd name="connsiteX28" fmla="*/ 2568268 w 12546903"/>
                  <a:gd name="connsiteY28" fmla="*/ 1301412 h 1513040"/>
                  <a:gd name="connsiteX29" fmla="*/ 2355814 w 12546903"/>
                  <a:gd name="connsiteY29" fmla="*/ 1513040 h 1513040"/>
                  <a:gd name="connsiteX30" fmla="*/ 1127910 w 12546903"/>
                  <a:gd name="connsiteY30" fmla="*/ 1513040 h 1513040"/>
                  <a:gd name="connsiteX31" fmla="*/ 0 w 12546903"/>
                  <a:gd name="connsiteY31" fmla="*/ 1509675 h 1513040"/>
                  <a:gd name="connsiteX0" fmla="*/ 12191303 w 12191303"/>
                  <a:gd name="connsiteY0" fmla="*/ 93264 h 1513040"/>
                  <a:gd name="connsiteX1" fmla="*/ 8466045 w 12191303"/>
                  <a:gd name="connsiteY1" fmla="*/ 80814 h 1513040"/>
                  <a:gd name="connsiteX2" fmla="*/ 8469540 w 12191303"/>
                  <a:gd name="connsiteY2" fmla="*/ 117536 h 1513040"/>
                  <a:gd name="connsiteX3" fmla="*/ 8396032 w 12191303"/>
                  <a:gd name="connsiteY3" fmla="*/ 135198 h 1513040"/>
                  <a:gd name="connsiteX4" fmla="*/ 8290186 w 12191303"/>
                  <a:gd name="connsiteY4" fmla="*/ 0 h 1513040"/>
                  <a:gd name="connsiteX5" fmla="*/ 8069281 w 12191303"/>
                  <a:gd name="connsiteY5" fmla="*/ 81068 h 1513040"/>
                  <a:gd name="connsiteX6" fmla="*/ 7605109 w 12191303"/>
                  <a:gd name="connsiteY6" fmla="*/ 81831 h 1513040"/>
                  <a:gd name="connsiteX7" fmla="*/ 7437826 w 12191303"/>
                  <a:gd name="connsiteY7" fmla="*/ 82212 h 1513040"/>
                  <a:gd name="connsiteX8" fmla="*/ 6357763 w 12191303"/>
                  <a:gd name="connsiteY8" fmla="*/ 83737 h 1513040"/>
                  <a:gd name="connsiteX9" fmla="*/ 6263289 w 12191303"/>
                  <a:gd name="connsiteY9" fmla="*/ 83737 h 1513040"/>
                  <a:gd name="connsiteX10" fmla="*/ 6185398 w 12191303"/>
                  <a:gd name="connsiteY10" fmla="*/ 154640 h 1513040"/>
                  <a:gd name="connsiteX11" fmla="*/ 6169007 w 12191303"/>
                  <a:gd name="connsiteY11" fmla="*/ 196063 h 1513040"/>
                  <a:gd name="connsiteX12" fmla="*/ 6121865 w 12191303"/>
                  <a:gd name="connsiteY12" fmla="*/ 293078 h 1513040"/>
                  <a:gd name="connsiteX13" fmla="*/ 6030695 w 12191303"/>
                  <a:gd name="connsiteY13" fmla="*/ 366904 h 1513040"/>
                  <a:gd name="connsiteX14" fmla="*/ 5952930 w 12191303"/>
                  <a:gd name="connsiteY14" fmla="*/ 450894 h 1513040"/>
                  <a:gd name="connsiteX15" fmla="*/ 5864111 w 12191303"/>
                  <a:gd name="connsiteY15" fmla="*/ 489459 h 1513040"/>
                  <a:gd name="connsiteX16" fmla="*/ 4474642 w 12191303"/>
                  <a:gd name="connsiteY16" fmla="*/ 492000 h 1513040"/>
                  <a:gd name="connsiteX17" fmla="*/ 4233471 w 12191303"/>
                  <a:gd name="connsiteY17" fmla="*/ 580819 h 1513040"/>
                  <a:gd name="connsiteX18" fmla="*/ 3832704 w 12191303"/>
                  <a:gd name="connsiteY18" fmla="*/ 581328 h 1513040"/>
                  <a:gd name="connsiteX19" fmla="*/ 3782513 w 12191303"/>
                  <a:gd name="connsiteY19" fmla="*/ 584759 h 1513040"/>
                  <a:gd name="connsiteX20" fmla="*/ 3679335 w 12191303"/>
                  <a:gd name="connsiteY20" fmla="*/ 741876 h 1513040"/>
                  <a:gd name="connsiteX21" fmla="*/ 3672092 w 12191303"/>
                  <a:gd name="connsiteY21" fmla="*/ 788255 h 1513040"/>
                  <a:gd name="connsiteX22" fmla="*/ 3606463 w 12191303"/>
                  <a:gd name="connsiteY22" fmla="*/ 825676 h 1513040"/>
                  <a:gd name="connsiteX23" fmla="*/ 3566119 w 12191303"/>
                  <a:gd name="connsiteY23" fmla="*/ 827582 h 1513040"/>
                  <a:gd name="connsiteX24" fmla="*/ 3266751 w 12191303"/>
                  <a:gd name="connsiteY24" fmla="*/ 826502 h 1513040"/>
                  <a:gd name="connsiteX25" fmla="*/ 3053343 w 12191303"/>
                  <a:gd name="connsiteY25" fmla="*/ 825041 h 1513040"/>
                  <a:gd name="connsiteX26" fmla="*/ 2840952 w 12191303"/>
                  <a:gd name="connsiteY26" fmla="*/ 838954 h 1513040"/>
                  <a:gd name="connsiteX27" fmla="*/ 2752959 w 12191303"/>
                  <a:gd name="connsiteY27" fmla="*/ 898612 h 1513040"/>
                  <a:gd name="connsiteX28" fmla="*/ 2568268 w 12191303"/>
                  <a:gd name="connsiteY28" fmla="*/ 1301412 h 1513040"/>
                  <a:gd name="connsiteX29" fmla="*/ 2355814 w 12191303"/>
                  <a:gd name="connsiteY29" fmla="*/ 1513040 h 1513040"/>
                  <a:gd name="connsiteX30" fmla="*/ 1127910 w 12191303"/>
                  <a:gd name="connsiteY30" fmla="*/ 1513040 h 1513040"/>
                  <a:gd name="connsiteX31" fmla="*/ 0 w 12191303"/>
                  <a:gd name="connsiteY31" fmla="*/ 1509675 h 151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191303" h="1513040">
                    <a:moveTo>
                      <a:pt x="12191303" y="93264"/>
                    </a:moveTo>
                    <a:lnTo>
                      <a:pt x="8466045" y="80814"/>
                    </a:lnTo>
                    <a:lnTo>
                      <a:pt x="8469540" y="117536"/>
                    </a:lnTo>
                    <a:lnTo>
                      <a:pt x="8396032" y="135198"/>
                    </a:lnTo>
                    <a:lnTo>
                      <a:pt x="8290186" y="0"/>
                    </a:lnTo>
                    <a:lnTo>
                      <a:pt x="8069281" y="81068"/>
                    </a:lnTo>
                    <a:lnTo>
                      <a:pt x="7605109" y="81831"/>
                    </a:lnTo>
                    <a:lnTo>
                      <a:pt x="7437826" y="82212"/>
                    </a:lnTo>
                    <a:lnTo>
                      <a:pt x="6357763" y="83737"/>
                    </a:lnTo>
                    <a:lnTo>
                      <a:pt x="6263289" y="83737"/>
                    </a:lnTo>
                    <a:cubicBezTo>
                      <a:pt x="6230697" y="83737"/>
                      <a:pt x="6213543" y="93140"/>
                      <a:pt x="6185398" y="154640"/>
                    </a:cubicBezTo>
                    <a:cubicBezTo>
                      <a:pt x="6180125" y="166203"/>
                      <a:pt x="6174597" y="179862"/>
                      <a:pt x="6169007" y="196063"/>
                    </a:cubicBezTo>
                    <a:cubicBezTo>
                      <a:pt x="6155792" y="234310"/>
                      <a:pt x="6141243" y="266267"/>
                      <a:pt x="6121865" y="293078"/>
                    </a:cubicBezTo>
                    <a:cubicBezTo>
                      <a:pt x="6099501" y="324082"/>
                      <a:pt x="6070784" y="348098"/>
                      <a:pt x="6030695" y="366904"/>
                    </a:cubicBezTo>
                    <a:cubicBezTo>
                      <a:pt x="6004519" y="379165"/>
                      <a:pt x="5982346" y="419445"/>
                      <a:pt x="5952930" y="450894"/>
                    </a:cubicBezTo>
                    <a:cubicBezTo>
                      <a:pt x="5931647" y="473830"/>
                      <a:pt x="5885395" y="489459"/>
                      <a:pt x="5864111" y="489459"/>
                    </a:cubicBezTo>
                    <a:lnTo>
                      <a:pt x="4474642" y="492000"/>
                    </a:lnTo>
                    <a:cubicBezTo>
                      <a:pt x="4237727" y="492000"/>
                      <a:pt x="4339444" y="580819"/>
                      <a:pt x="4233471" y="580819"/>
                    </a:cubicBezTo>
                    <a:lnTo>
                      <a:pt x="3832704" y="581328"/>
                    </a:lnTo>
                    <a:cubicBezTo>
                      <a:pt x="3815804" y="581201"/>
                      <a:pt x="3798968" y="583869"/>
                      <a:pt x="3782513" y="584759"/>
                    </a:cubicBezTo>
                    <a:cubicBezTo>
                      <a:pt x="3686896" y="589968"/>
                      <a:pt x="3689056" y="681583"/>
                      <a:pt x="3679335" y="741876"/>
                    </a:cubicBezTo>
                    <a:cubicBezTo>
                      <a:pt x="3677239" y="754837"/>
                      <a:pt x="3680098" y="776501"/>
                      <a:pt x="3672092" y="788255"/>
                    </a:cubicBezTo>
                    <a:cubicBezTo>
                      <a:pt x="3660656" y="805091"/>
                      <a:pt x="3631749" y="819704"/>
                      <a:pt x="3606463" y="825676"/>
                    </a:cubicBezTo>
                    <a:cubicBezTo>
                      <a:pt x="3593057" y="828853"/>
                      <a:pt x="3580605" y="827137"/>
                      <a:pt x="3566119" y="827582"/>
                    </a:cubicBezTo>
                    <a:cubicBezTo>
                      <a:pt x="3529270" y="828726"/>
                      <a:pt x="3309318" y="826502"/>
                      <a:pt x="3266751" y="826502"/>
                    </a:cubicBezTo>
                    <a:lnTo>
                      <a:pt x="3053343" y="825041"/>
                    </a:lnTo>
                    <a:cubicBezTo>
                      <a:pt x="3007028" y="823770"/>
                      <a:pt x="2879644" y="821165"/>
                      <a:pt x="2840952" y="838954"/>
                    </a:cubicBezTo>
                    <a:cubicBezTo>
                      <a:pt x="2809122" y="853567"/>
                      <a:pt x="2768271" y="876884"/>
                      <a:pt x="2752959" y="898612"/>
                    </a:cubicBezTo>
                    <a:cubicBezTo>
                      <a:pt x="2663505" y="1025615"/>
                      <a:pt x="2630785" y="1161766"/>
                      <a:pt x="2568268" y="1301412"/>
                    </a:cubicBezTo>
                    <a:cubicBezTo>
                      <a:pt x="2465535" y="1531020"/>
                      <a:pt x="2414137" y="1507386"/>
                      <a:pt x="2355814" y="1513040"/>
                    </a:cubicBezTo>
                    <a:lnTo>
                      <a:pt x="1127910" y="1513040"/>
                    </a:lnTo>
                    <a:lnTo>
                      <a:pt x="0" y="1509675"/>
                    </a:lnTo>
                  </a:path>
                </a:pathLst>
              </a:custGeom>
              <a:noFill/>
              <a:ln w="8259" cap="flat">
                <a:solidFill>
                  <a:srgbClr val="00E2A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A8E709-24C9-423A-8C15-3A153CFA712B}"/>
                </a:ext>
              </a:extLst>
            </p:cNvPr>
            <p:cNvGrpSpPr/>
            <p:nvPr userDrawn="1"/>
          </p:nvGrpSpPr>
          <p:grpSpPr>
            <a:xfrm>
              <a:off x="764103" y="2336512"/>
              <a:ext cx="10400461" cy="4030461"/>
              <a:chOff x="764103" y="2336512"/>
              <a:chExt cx="10400461" cy="403046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25514F-8AE6-40E9-A262-8B8F1F3B5024}"/>
                  </a:ext>
                </a:extLst>
              </p:cNvPr>
              <p:cNvSpPr txBox="1"/>
              <p:nvPr userDrawn="1"/>
            </p:nvSpPr>
            <p:spPr>
              <a:xfrm>
                <a:off x="764103" y="3049253"/>
                <a:ext cx="84876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Survey vessel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B42115-C979-452C-BA0B-0F48ECC16BBE}"/>
                  </a:ext>
                </a:extLst>
              </p:cNvPr>
              <p:cNvSpPr txBox="1"/>
              <p:nvPr userDrawn="1"/>
            </p:nvSpPr>
            <p:spPr>
              <a:xfrm>
                <a:off x="1759063" y="3049253"/>
                <a:ext cx="94857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Tankers &amp; OSV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2FD3EA-B6E5-414E-8EA6-B0D5685EF74E}"/>
                  </a:ext>
                </a:extLst>
              </p:cNvPr>
              <p:cNvSpPr txBox="1"/>
              <p:nvPr userDrawn="1"/>
            </p:nvSpPr>
            <p:spPr>
              <a:xfrm>
                <a:off x="2869756" y="3021003"/>
                <a:ext cx="78327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 unit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016C7B-6F78-4F9D-B47A-60A52D056485}"/>
                  </a:ext>
                </a:extLst>
              </p:cNvPr>
              <p:cNvSpPr txBox="1"/>
              <p:nvPr userDrawn="1"/>
            </p:nvSpPr>
            <p:spPr>
              <a:xfrm>
                <a:off x="1530470" y="6028419"/>
                <a:ext cx="1737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Well data interpretation &amp; computational fluid dynamics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321611E-469A-48C5-BA51-72015357E14F}"/>
                  </a:ext>
                </a:extLst>
              </p:cNvPr>
              <p:cNvSpPr txBox="1"/>
              <p:nvPr userDrawn="1"/>
            </p:nvSpPr>
            <p:spPr>
              <a:xfrm>
                <a:off x="2757907" y="5491131"/>
                <a:ext cx="112171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 development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0E1D75-9AD4-45A6-B888-E14F427A689D}"/>
                  </a:ext>
                </a:extLst>
              </p:cNvPr>
              <p:cNvSpPr txBox="1"/>
              <p:nvPr userDrawn="1"/>
            </p:nvSpPr>
            <p:spPr>
              <a:xfrm>
                <a:off x="3519849" y="4855486"/>
                <a:ext cx="123905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Wells management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774298D-1C21-4A12-894E-D59732BE324A}"/>
                  </a:ext>
                </a:extLst>
              </p:cNvPr>
              <p:cNvSpPr txBox="1"/>
              <p:nvPr userDrawn="1"/>
            </p:nvSpPr>
            <p:spPr>
              <a:xfrm>
                <a:off x="2782706" y="2423213"/>
                <a:ext cx="116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Remote inspection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CEE9A7-B410-4BBF-A312-892A1AA9CDEE}"/>
                  </a:ext>
                </a:extLst>
              </p:cNvPr>
              <p:cNvSpPr txBox="1"/>
              <p:nvPr userDrawn="1"/>
            </p:nvSpPr>
            <p:spPr>
              <a:xfrm>
                <a:off x="3758220" y="2788223"/>
                <a:ext cx="712307" cy="45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 &amp; floating MODU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B1AE2D-114B-4B90-A23B-38A4E00CF7C7}"/>
                  </a:ext>
                </a:extLst>
              </p:cNvPr>
              <p:cNvSpPr txBox="1"/>
              <p:nvPr userDrawn="1"/>
            </p:nvSpPr>
            <p:spPr>
              <a:xfrm>
                <a:off x="4438352" y="2785179"/>
                <a:ext cx="714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Floating offshore wind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E38E00-2B9F-4900-A7DB-9474EAC3583D}"/>
                  </a:ext>
                </a:extLst>
              </p:cNvPr>
              <p:cNvSpPr txBox="1"/>
              <p:nvPr userDrawn="1"/>
            </p:nvSpPr>
            <p:spPr>
              <a:xfrm>
                <a:off x="5074523" y="2919031"/>
                <a:ext cx="714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Offshore wind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FE5F39A-13EF-4A2F-991E-6E499CD7B223}"/>
                  </a:ext>
                </a:extLst>
              </p:cNvPr>
              <p:cNvSpPr txBox="1"/>
              <p:nvPr userDrawn="1"/>
            </p:nvSpPr>
            <p:spPr>
              <a:xfrm>
                <a:off x="5254714" y="3414185"/>
                <a:ext cx="714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Tidal Turbine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FC59A2-638E-4BE1-9CC6-0EDCC719811D}"/>
                  </a:ext>
                </a:extLst>
              </p:cNvPr>
              <p:cNvSpPr txBox="1"/>
              <p:nvPr userDrawn="1"/>
            </p:nvSpPr>
            <p:spPr>
              <a:xfrm>
                <a:off x="5344489" y="4266914"/>
                <a:ext cx="10577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Wave power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A9274D-E561-41AD-9D7C-8A7313EF6A19}"/>
                  </a:ext>
                </a:extLst>
              </p:cNvPr>
              <p:cNvSpPr txBox="1"/>
              <p:nvPr userDrawn="1"/>
            </p:nvSpPr>
            <p:spPr>
              <a:xfrm>
                <a:off x="6121046" y="2896000"/>
                <a:ext cx="7149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Refinery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B2A432-A763-453D-9173-6DCBFE03EE5B}"/>
                  </a:ext>
                </a:extLst>
              </p:cNvPr>
              <p:cNvSpPr txBox="1"/>
              <p:nvPr userDrawn="1"/>
            </p:nvSpPr>
            <p:spPr>
              <a:xfrm>
                <a:off x="7777285" y="3849304"/>
                <a:ext cx="714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Onshore pipeline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978BE4D-52D4-47BF-96DF-CE1CD68B2292}"/>
                  </a:ext>
                </a:extLst>
              </p:cNvPr>
              <p:cNvSpPr txBox="1"/>
              <p:nvPr userDrawn="1"/>
            </p:nvSpPr>
            <p:spPr>
              <a:xfrm>
                <a:off x="7235033" y="2878642"/>
                <a:ext cx="7149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Land rig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C48BE90-7A2C-48AC-BE38-EF8FEA648A57}"/>
                  </a:ext>
                </a:extLst>
              </p:cNvPr>
              <p:cNvSpPr txBox="1"/>
              <p:nvPr userDrawn="1"/>
            </p:nvSpPr>
            <p:spPr>
              <a:xfrm>
                <a:off x="5945115" y="2336512"/>
                <a:ext cx="1066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Routing &amp; mapping with GIS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8262999-B5A1-4C48-8BAB-705C03C83878}"/>
                  </a:ext>
                </a:extLst>
              </p:cNvPr>
              <p:cNvSpPr txBox="1"/>
              <p:nvPr userDrawn="1"/>
            </p:nvSpPr>
            <p:spPr>
              <a:xfrm>
                <a:off x="8452636" y="2749754"/>
                <a:ext cx="714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Onshore wind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3C39A6-264C-4187-9D0E-7E0B3A8CD428}"/>
                  </a:ext>
                </a:extLst>
              </p:cNvPr>
              <p:cNvSpPr txBox="1"/>
              <p:nvPr userDrawn="1"/>
            </p:nvSpPr>
            <p:spPr>
              <a:xfrm>
                <a:off x="9208257" y="2875396"/>
                <a:ext cx="890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 &amp; transmission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139140E-5829-4C31-A2CE-88124D51B6C8}"/>
                  </a:ext>
                </a:extLst>
              </p:cNvPr>
              <p:cNvSpPr txBox="1"/>
              <p:nvPr userDrawn="1"/>
            </p:nvSpPr>
            <p:spPr>
              <a:xfrm>
                <a:off x="9653374" y="3849304"/>
                <a:ext cx="6503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storage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A5FB10F-5007-46AD-B354-DF5ABED1F213}"/>
                  </a:ext>
                </a:extLst>
              </p:cNvPr>
              <p:cNvSpPr txBox="1"/>
              <p:nvPr userDrawn="1"/>
            </p:nvSpPr>
            <p:spPr>
              <a:xfrm>
                <a:off x="7273781" y="4948272"/>
                <a:ext cx="189379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Pipeline monitoring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642848E-9750-4236-BAD7-58472DC29C1A}"/>
                  </a:ext>
                </a:extLst>
              </p:cNvPr>
              <p:cNvSpPr txBox="1"/>
              <p:nvPr userDrawn="1"/>
            </p:nvSpPr>
            <p:spPr>
              <a:xfrm>
                <a:off x="10358143" y="3088308"/>
                <a:ext cx="8064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Transport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EA981DA-3D58-4B26-B88E-24A1D2736359}"/>
                  </a:ext>
                </a:extLst>
              </p:cNvPr>
              <p:cNvSpPr txBox="1"/>
              <p:nvPr userDrawn="1"/>
            </p:nvSpPr>
            <p:spPr>
              <a:xfrm>
                <a:off x="4139379" y="4312174"/>
                <a:ext cx="111533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Decommissioning /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plug &amp; abandonment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6B449A2-C680-4870-968D-127CFD90C717}"/>
                  </a:ext>
                </a:extLst>
              </p:cNvPr>
              <p:cNvSpPr txBox="1"/>
              <p:nvPr userDrawn="1"/>
            </p:nvSpPr>
            <p:spPr>
              <a:xfrm>
                <a:off x="7722901" y="3111444"/>
                <a:ext cx="7149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b="0" i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Nuclear</a:t>
                </a: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DBA4A33-F18E-481B-9348-6EFD1091A157}"/>
              </a:ext>
            </a:extLst>
          </p:cNvPr>
          <p:cNvSpPr txBox="1"/>
          <p:nvPr userDrawn="1"/>
        </p:nvSpPr>
        <p:spPr>
          <a:xfrm>
            <a:off x="623518" y="593615"/>
            <a:ext cx="967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Sector expertise</a:t>
            </a:r>
          </a:p>
        </p:txBody>
      </p:sp>
    </p:spTree>
    <p:extLst>
      <p:ext uri="{BB962C8B-B14F-4D97-AF65-F5344CB8AC3E}">
        <p14:creationId xmlns:p14="http://schemas.microsoft.com/office/powerpoint/2010/main" val="37146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958">
          <p15:clr>
            <a:srgbClr val="FBAE40"/>
          </p15:clr>
        </p15:guide>
        <p15:guide id="7" orient="horz" pos="1230">
          <p15:clr>
            <a:srgbClr val="FBAE40"/>
          </p15:clr>
        </p15:guide>
        <p15:guide id="8" orient="horz" pos="3498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1867">
          <p15:clr>
            <a:srgbClr val="FBAE40"/>
          </p15:clr>
        </p15:guide>
        <p15:guide id="11" pos="3432">
          <p15:clr>
            <a:srgbClr val="FBAE40"/>
          </p15:clr>
        </p15:guide>
        <p15:guide id="12" pos="3591">
          <p15:clr>
            <a:srgbClr val="FBAE40"/>
          </p15:clr>
        </p15:guide>
        <p15:guide id="13" pos="4997">
          <p15:clr>
            <a:srgbClr val="FBAE40"/>
          </p15:clr>
        </p15:guide>
        <p15:guide id="14" pos="51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print &amp; Lega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Background pattern&#10;&#10;Description automatically generated">
            <a:extLst>
              <a:ext uri="{FF2B5EF4-FFF2-40B4-BE49-F238E27FC236}">
                <a16:creationId xmlns:a16="http://schemas.microsoft.com/office/drawing/2014/main" id="{21F0421A-F374-410A-9E94-E082066B3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C250D-3AE1-46E1-A0D9-B71394DDA979}"/>
              </a:ext>
            </a:extLst>
          </p:cNvPr>
          <p:cNvSpPr>
            <a:spLocks noGrp="1"/>
          </p:cNvSpPr>
          <p:nvPr userDrawn="1">
            <p:ph type="dt" sz="half" idx="36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6BD2C-A845-47D3-921C-FEDDBE0BE4F2}"/>
              </a:ext>
            </a:extLst>
          </p:cNvPr>
          <p:cNvSpPr>
            <a:spLocks noGrp="1"/>
          </p:cNvSpPr>
          <p:nvPr userDrawn="1">
            <p:ph type="ftr" sz="quarter" idx="37"/>
          </p:nvPr>
        </p:nvSpPr>
        <p:spPr/>
        <p:txBody>
          <a:bodyPr/>
          <a:lstStyle/>
          <a:p>
            <a:r>
              <a:rPr lang="en-GB"/>
              <a:t>Who we are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CE38-001A-4B0F-84FC-8F6A13E3F1CF}"/>
              </a:ext>
            </a:extLst>
          </p:cNvPr>
          <p:cNvSpPr>
            <a:spLocks noGrp="1"/>
          </p:cNvSpPr>
          <p:nvPr userDrawn="1">
            <p:ph type="sldNum" sz="quarter" idx="38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4BD9A94B-9720-435E-AE14-5219C80A6364}"/>
              </a:ext>
            </a:extLst>
          </p:cNvPr>
          <p:cNvSpPr txBox="1"/>
          <p:nvPr userDrawn="1"/>
        </p:nvSpPr>
        <p:spPr>
          <a:xfrm>
            <a:off x="623518" y="594606"/>
            <a:ext cx="712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legacy and global scale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988A390-1F7D-4E2D-A9C4-8EB3147173E3}"/>
              </a:ext>
            </a:extLst>
          </p:cNvPr>
          <p:cNvCxnSpPr>
            <a:cxnSpLocks/>
          </p:cNvCxnSpPr>
          <p:nvPr userDrawn="1"/>
        </p:nvCxnSpPr>
        <p:spPr>
          <a:xfrm flipV="1">
            <a:off x="686215" y="4508963"/>
            <a:ext cx="1654448" cy="1426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7D40B6-D9AF-4012-98B3-6B909E53656A}"/>
              </a:ext>
            </a:extLst>
          </p:cNvPr>
          <p:cNvSpPr txBox="1"/>
          <p:nvPr userDrawn="1"/>
        </p:nvSpPr>
        <p:spPr>
          <a:xfrm>
            <a:off x="575988" y="3562327"/>
            <a:ext cx="1578395" cy="47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80+ </a:t>
            </a:r>
            <a:r>
              <a:rPr lang="en-GB" sz="16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GB" sz="2000">
              <a:solidFill>
                <a:srgbClr val="00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4AC2323-89AE-47DD-B387-2631FB1E5193}"/>
              </a:ext>
            </a:extLst>
          </p:cNvPr>
          <p:cNvSpPr txBox="1"/>
          <p:nvPr userDrawn="1"/>
        </p:nvSpPr>
        <p:spPr>
          <a:xfrm>
            <a:off x="577049" y="4063122"/>
            <a:ext cx="1534818" cy="3101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050" dirty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B2FA1D5-D770-4BD4-9BB6-D5EFE5105CDF}"/>
              </a:ext>
            </a:extLst>
          </p:cNvPr>
          <p:cNvSpPr txBox="1"/>
          <p:nvPr userDrawn="1"/>
        </p:nvSpPr>
        <p:spPr>
          <a:xfrm>
            <a:off x="575988" y="4588790"/>
            <a:ext cx="1906682" cy="47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650+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2040148-533E-4FA7-B26B-98E09550138C}"/>
              </a:ext>
            </a:extLst>
          </p:cNvPr>
          <p:cNvSpPr txBox="1"/>
          <p:nvPr userDrawn="1"/>
        </p:nvSpPr>
        <p:spPr>
          <a:xfrm>
            <a:off x="599528" y="5080019"/>
            <a:ext cx="2106024" cy="3101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050" dirty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worldwide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032150AF-17CA-4B42-8CB4-6B53B52E2D76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113" y="3504900"/>
            <a:ext cx="1654448" cy="1426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42FC786-E266-44FE-8AF1-AC6399CE91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88497" y="5513026"/>
            <a:ext cx="1654448" cy="1426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 Placeholder 23">
            <a:extLst>
              <a:ext uri="{FF2B5EF4-FFF2-40B4-BE49-F238E27FC236}">
                <a16:creationId xmlns:a16="http://schemas.microsoft.com/office/drawing/2014/main" id="{2BBB0F0B-03E1-40BE-9CE5-B847DAE5128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3518" y="1602851"/>
            <a:ext cx="6198107" cy="238521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889ACBD-8106-4F00-8396-85DD7FC29D5A}"/>
              </a:ext>
            </a:extLst>
          </p:cNvPr>
          <p:cNvGrpSpPr/>
          <p:nvPr userDrawn="1"/>
        </p:nvGrpSpPr>
        <p:grpSpPr>
          <a:xfrm>
            <a:off x="2540050" y="3331019"/>
            <a:ext cx="4207118" cy="2481592"/>
            <a:chOff x="956171" y="610071"/>
            <a:chExt cx="9476910" cy="5590008"/>
          </a:xfrm>
        </p:grpSpPr>
        <p:pic>
          <p:nvPicPr>
            <p:cNvPr id="285" name="Graphic 284">
              <a:extLst>
                <a:ext uri="{FF2B5EF4-FFF2-40B4-BE49-F238E27FC236}">
                  <a16:creationId xmlns:a16="http://schemas.microsoft.com/office/drawing/2014/main" id="{22302CE0-44B6-4180-A599-B78E7B120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6171" y="610071"/>
              <a:ext cx="9476910" cy="5590008"/>
            </a:xfrm>
            <a:prstGeom prst="rect">
              <a:avLst/>
            </a:prstGeom>
          </p:spPr>
        </p:pic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CE8F992D-EC49-4EE9-A43F-CE26029D0860}"/>
                </a:ext>
              </a:extLst>
            </p:cNvPr>
            <p:cNvSpPr/>
            <p:nvPr/>
          </p:nvSpPr>
          <p:spPr>
            <a:xfrm>
              <a:off x="4248448" y="525439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D56EC92-BD71-4516-A52C-C21C8FAB687A}"/>
                </a:ext>
              </a:extLst>
            </p:cNvPr>
            <p:cNvSpPr/>
            <p:nvPr/>
          </p:nvSpPr>
          <p:spPr>
            <a:xfrm>
              <a:off x="3081619" y="359494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937F1B5-B645-49BC-80CE-D3798555786B}"/>
                </a:ext>
              </a:extLst>
            </p:cNvPr>
            <p:cNvSpPr/>
            <p:nvPr/>
          </p:nvSpPr>
          <p:spPr>
            <a:xfrm>
              <a:off x="2503606" y="2893443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2E006E6-0A5C-40D5-BA4C-5DAFDF2CD6C0}"/>
                </a:ext>
              </a:extLst>
            </p:cNvPr>
            <p:cNvSpPr/>
            <p:nvPr/>
          </p:nvSpPr>
          <p:spPr>
            <a:xfrm>
              <a:off x="3664378" y="324793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4AB28EE-BEB6-435C-AF97-6EC44FE0FCCE}"/>
                </a:ext>
              </a:extLst>
            </p:cNvPr>
            <p:cNvSpPr/>
            <p:nvPr/>
          </p:nvSpPr>
          <p:spPr>
            <a:xfrm>
              <a:off x="3664378" y="3150200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9159550A-91B7-40CE-B592-8D22375D666D}"/>
                </a:ext>
              </a:extLst>
            </p:cNvPr>
            <p:cNvSpPr/>
            <p:nvPr/>
          </p:nvSpPr>
          <p:spPr>
            <a:xfrm>
              <a:off x="3564575" y="315340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C747F77-C43D-4578-863A-26CC761D834E}"/>
                </a:ext>
              </a:extLst>
            </p:cNvPr>
            <p:cNvSpPr/>
            <p:nvPr/>
          </p:nvSpPr>
          <p:spPr>
            <a:xfrm>
              <a:off x="3765444" y="3067393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E3AD1FEC-1BA6-4590-A602-77E6212B738E}"/>
                </a:ext>
              </a:extLst>
            </p:cNvPr>
            <p:cNvSpPr/>
            <p:nvPr/>
          </p:nvSpPr>
          <p:spPr>
            <a:xfrm>
              <a:off x="3277309" y="3503731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647054B-D193-4B75-9358-0BD826020B64}"/>
                </a:ext>
              </a:extLst>
            </p:cNvPr>
            <p:cNvSpPr/>
            <p:nvPr/>
          </p:nvSpPr>
          <p:spPr>
            <a:xfrm>
              <a:off x="3375227" y="367709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83847A20-2133-4BAB-A9DB-F512307971D5}"/>
                </a:ext>
              </a:extLst>
            </p:cNvPr>
            <p:cNvSpPr/>
            <p:nvPr/>
          </p:nvSpPr>
          <p:spPr>
            <a:xfrm>
              <a:off x="5410215" y="2718244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09BF5DAA-FBD8-4F68-96CF-005F990CD155}"/>
                </a:ext>
              </a:extLst>
            </p:cNvPr>
            <p:cNvSpPr/>
            <p:nvPr/>
          </p:nvSpPr>
          <p:spPr>
            <a:xfrm>
              <a:off x="5319945" y="2799052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C9A3029-7B30-4427-8354-DE3CB0973032}"/>
                </a:ext>
              </a:extLst>
            </p:cNvPr>
            <p:cNvSpPr/>
            <p:nvPr/>
          </p:nvSpPr>
          <p:spPr>
            <a:xfrm>
              <a:off x="5319944" y="2894853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48087683-6359-42AB-9F3E-40F30339EFD4}"/>
                </a:ext>
              </a:extLst>
            </p:cNvPr>
            <p:cNvSpPr/>
            <p:nvPr/>
          </p:nvSpPr>
          <p:spPr>
            <a:xfrm>
              <a:off x="5410215" y="2893442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DC47BDC7-7A58-4D3B-8D37-FBFBD8442E50}"/>
                </a:ext>
              </a:extLst>
            </p:cNvPr>
            <p:cNvSpPr/>
            <p:nvPr/>
          </p:nvSpPr>
          <p:spPr>
            <a:xfrm>
              <a:off x="5801643" y="262519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7E130C1-5AA8-4B72-9156-6A116EFB5CDB}"/>
                </a:ext>
              </a:extLst>
            </p:cNvPr>
            <p:cNvSpPr/>
            <p:nvPr/>
          </p:nvSpPr>
          <p:spPr>
            <a:xfrm>
              <a:off x="5701311" y="254358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2E83A0C5-B285-4BB0-B988-3D815AFBD715}"/>
                </a:ext>
              </a:extLst>
            </p:cNvPr>
            <p:cNvSpPr/>
            <p:nvPr/>
          </p:nvSpPr>
          <p:spPr>
            <a:xfrm>
              <a:off x="5701310" y="262519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0F63F610-ED04-476E-8C7B-F9353EFC8BBE}"/>
                </a:ext>
              </a:extLst>
            </p:cNvPr>
            <p:cNvSpPr/>
            <p:nvPr/>
          </p:nvSpPr>
          <p:spPr>
            <a:xfrm>
              <a:off x="5795725" y="2448736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A0F8F03E-35DF-45DB-996A-1B24455459CD}"/>
                </a:ext>
              </a:extLst>
            </p:cNvPr>
            <p:cNvSpPr/>
            <p:nvPr/>
          </p:nvSpPr>
          <p:spPr>
            <a:xfrm>
              <a:off x="5795827" y="253696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EB9A1321-6ABE-434B-9113-3A8731D09EE8}"/>
                </a:ext>
              </a:extLst>
            </p:cNvPr>
            <p:cNvSpPr/>
            <p:nvPr/>
          </p:nvSpPr>
          <p:spPr>
            <a:xfrm>
              <a:off x="5901376" y="262519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C9BF1FF-A13D-4D4D-B4E3-37E3E359B1C3}"/>
                </a:ext>
              </a:extLst>
            </p:cNvPr>
            <p:cNvSpPr/>
            <p:nvPr/>
          </p:nvSpPr>
          <p:spPr>
            <a:xfrm>
              <a:off x="5895560" y="253696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E4CF3B56-8250-40DE-B5FC-811693E406B1}"/>
                </a:ext>
              </a:extLst>
            </p:cNvPr>
            <p:cNvSpPr/>
            <p:nvPr/>
          </p:nvSpPr>
          <p:spPr>
            <a:xfrm>
              <a:off x="5795724" y="2803515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A65FE62A-368C-47A5-B921-5DAE38C387B6}"/>
                </a:ext>
              </a:extLst>
            </p:cNvPr>
            <p:cNvSpPr/>
            <p:nvPr/>
          </p:nvSpPr>
          <p:spPr>
            <a:xfrm>
              <a:off x="5508073" y="429391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8A8DD88D-2084-43F0-B0F1-FDA160A81DFE}"/>
                </a:ext>
              </a:extLst>
            </p:cNvPr>
            <p:cNvSpPr/>
            <p:nvPr/>
          </p:nvSpPr>
          <p:spPr>
            <a:xfrm>
              <a:off x="5313527" y="4378735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E5EAB90A-2EF6-4F3C-84C6-C5FFA83D16E4}"/>
                </a:ext>
              </a:extLst>
            </p:cNvPr>
            <p:cNvSpPr/>
            <p:nvPr/>
          </p:nvSpPr>
          <p:spPr>
            <a:xfrm>
              <a:off x="8514861" y="332633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34AE0FC-9933-4D82-82D8-BD96B608C943}"/>
                </a:ext>
              </a:extLst>
            </p:cNvPr>
            <p:cNvSpPr/>
            <p:nvPr/>
          </p:nvSpPr>
          <p:spPr>
            <a:xfrm>
              <a:off x="7448061" y="3150200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52575BD3-DB92-4431-A4D0-C9AD78F5B607}"/>
                </a:ext>
              </a:extLst>
            </p:cNvPr>
            <p:cNvSpPr/>
            <p:nvPr/>
          </p:nvSpPr>
          <p:spPr>
            <a:xfrm>
              <a:off x="2886791" y="3943848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465AA134-DF1F-4A7D-A071-061127C93877}"/>
                </a:ext>
              </a:extLst>
            </p:cNvPr>
            <p:cNvSpPr/>
            <p:nvPr/>
          </p:nvSpPr>
          <p:spPr>
            <a:xfrm>
              <a:off x="5704229" y="280225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B1D796D-2D50-4C37-A9F0-0BD19710D6E2}"/>
                </a:ext>
              </a:extLst>
            </p:cNvPr>
            <p:cNvSpPr/>
            <p:nvPr/>
          </p:nvSpPr>
          <p:spPr>
            <a:xfrm>
              <a:off x="9191735" y="5688235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62615979-5B25-4D6A-BA7A-4F426EEEC8C5}"/>
                </a:ext>
              </a:extLst>
            </p:cNvPr>
            <p:cNvSpPr/>
            <p:nvPr/>
          </p:nvSpPr>
          <p:spPr>
            <a:xfrm>
              <a:off x="6673227" y="3761916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C0F581A2-5714-4785-9D7B-F8F3FD868E89}"/>
                </a:ext>
              </a:extLst>
            </p:cNvPr>
            <p:cNvSpPr/>
            <p:nvPr/>
          </p:nvSpPr>
          <p:spPr>
            <a:xfrm>
              <a:off x="5508073" y="3503730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94CF961C-6671-43A1-A840-41BDFA7F5236}"/>
                </a:ext>
              </a:extLst>
            </p:cNvPr>
            <p:cNvSpPr/>
            <p:nvPr/>
          </p:nvSpPr>
          <p:spPr>
            <a:xfrm>
              <a:off x="5410215" y="332633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1B50F170-4888-4EAF-998F-C781EDA8FF7D}"/>
                </a:ext>
              </a:extLst>
            </p:cNvPr>
            <p:cNvSpPr/>
            <p:nvPr/>
          </p:nvSpPr>
          <p:spPr>
            <a:xfrm>
              <a:off x="7740027" y="3849943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3B2CB920-5840-4D76-A73E-715B42DCB5E2}"/>
                </a:ext>
              </a:extLst>
            </p:cNvPr>
            <p:cNvSpPr/>
            <p:nvPr/>
          </p:nvSpPr>
          <p:spPr>
            <a:xfrm>
              <a:off x="8133058" y="4378735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BA6EF629-68E4-4C0B-A51A-064A2E36EF16}"/>
                </a:ext>
              </a:extLst>
            </p:cNvPr>
            <p:cNvSpPr/>
            <p:nvPr/>
          </p:nvSpPr>
          <p:spPr>
            <a:xfrm>
              <a:off x="6763166" y="3853151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A91C0506-0BC9-489E-A220-7894089A1DF7}"/>
                </a:ext>
              </a:extLst>
            </p:cNvPr>
            <p:cNvSpPr/>
            <p:nvPr/>
          </p:nvSpPr>
          <p:spPr>
            <a:xfrm>
              <a:off x="6867440" y="3849942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1F20E50E-77B8-4E3F-9E15-AC953749F4B5}"/>
                </a:ext>
              </a:extLst>
            </p:cNvPr>
            <p:cNvSpPr/>
            <p:nvPr/>
          </p:nvSpPr>
          <p:spPr>
            <a:xfrm>
              <a:off x="8133058" y="4649846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13DD565C-6BE9-49C6-87FA-32861ABCAE5D}"/>
                </a:ext>
              </a:extLst>
            </p:cNvPr>
            <p:cNvSpPr/>
            <p:nvPr/>
          </p:nvSpPr>
          <p:spPr>
            <a:xfrm>
              <a:off x="8708970" y="341950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3A1E2854-D8B2-4B8F-A667-9DBEE3A1CC60}"/>
                </a:ext>
              </a:extLst>
            </p:cNvPr>
            <p:cNvSpPr/>
            <p:nvPr/>
          </p:nvSpPr>
          <p:spPr>
            <a:xfrm>
              <a:off x="8033495" y="4293917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E11707C0-AC0D-45EC-93F3-58044D79FD4E}"/>
                </a:ext>
              </a:extLst>
            </p:cNvPr>
            <p:cNvSpPr/>
            <p:nvPr/>
          </p:nvSpPr>
          <p:spPr>
            <a:xfrm>
              <a:off x="7061769" y="2977464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191C45-2909-4761-ADA5-D485416D7397}"/>
                </a:ext>
              </a:extLst>
            </p:cNvPr>
            <p:cNvSpPr/>
            <p:nvPr/>
          </p:nvSpPr>
          <p:spPr>
            <a:xfrm>
              <a:off x="5598012" y="298177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43A10D6C-F5C5-4319-B3E8-99BE753A0AD0}"/>
                </a:ext>
              </a:extLst>
            </p:cNvPr>
            <p:cNvSpPr/>
            <p:nvPr/>
          </p:nvSpPr>
          <p:spPr>
            <a:xfrm>
              <a:off x="6382865" y="3589230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20B4518F-AE7E-4340-B5A8-B7DCC74D0B80}"/>
                </a:ext>
              </a:extLst>
            </p:cNvPr>
            <p:cNvSpPr/>
            <p:nvPr/>
          </p:nvSpPr>
          <p:spPr>
            <a:xfrm>
              <a:off x="3664377" y="4204079"/>
              <a:ext cx="80315" cy="71985"/>
            </a:xfrm>
            <a:prstGeom prst="ellipse">
              <a:avLst/>
            </a:prstGeom>
            <a:solidFill>
              <a:srgbClr val="00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63ADF63-A7BB-4006-8410-2EE125B671BD}"/>
              </a:ext>
            </a:extLst>
          </p:cNvPr>
          <p:cNvGrpSpPr/>
          <p:nvPr userDrawn="1"/>
        </p:nvGrpSpPr>
        <p:grpSpPr>
          <a:xfrm>
            <a:off x="7272157" y="770763"/>
            <a:ext cx="4036917" cy="5070773"/>
            <a:chOff x="7272157" y="770763"/>
            <a:chExt cx="4036917" cy="507077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99B2F96-A15C-4EF4-A5C0-0471F1D1D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16751" y="1059552"/>
              <a:ext cx="0" cy="383157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CE0699A-A668-4130-9CFC-7A157758C2B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016104" y="4968222"/>
              <a:ext cx="0" cy="59727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28AD896-8841-4E97-BC32-F642F7140C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69850" y="3639880"/>
              <a:ext cx="1874363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 Placeholder 26">
              <a:extLst>
                <a:ext uri="{FF2B5EF4-FFF2-40B4-BE49-F238E27FC236}">
                  <a16:creationId xmlns:a16="http://schemas.microsoft.com/office/drawing/2014/main" id="{58F1BEDD-2C43-4EF4-9D5A-51EA53B0511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277541" y="1726570"/>
              <a:ext cx="1241749" cy="49165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Capstone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ODS</a:t>
              </a:r>
            </a:p>
            <a:p>
              <a:endParaRPr lang="en-US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 Placeholder 26">
              <a:extLst>
                <a:ext uri="{FF2B5EF4-FFF2-40B4-BE49-F238E27FC236}">
                  <a16:creationId xmlns:a16="http://schemas.microsoft.com/office/drawing/2014/main" id="{E655267A-34BD-4BDF-B576-1B87F0D698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51514" y="2380784"/>
              <a:ext cx="1944741" cy="64214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Engineering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Celerity3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ModuSpec  </a:t>
              </a:r>
            </a:p>
          </p:txBody>
        </p:sp>
        <p:sp>
          <p:nvSpPr>
            <p:cNvPr id="101" name="Text Placeholder 26">
              <a:extLst>
                <a:ext uri="{FF2B5EF4-FFF2-40B4-BE49-F238E27FC236}">
                  <a16:creationId xmlns:a16="http://schemas.microsoft.com/office/drawing/2014/main" id="{5B169F6C-4E5D-448C-9636-3495A03D691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272157" y="3118790"/>
              <a:ext cx="1408004" cy="34619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Scandpower</a:t>
              </a:r>
            </a:p>
            <a:p>
              <a:endParaRPr lang="en-US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 Placeholder 26">
              <a:extLst>
                <a:ext uri="{FF2B5EF4-FFF2-40B4-BE49-F238E27FC236}">
                  <a16:creationId xmlns:a16="http://schemas.microsoft.com/office/drawing/2014/main" id="{1D907C32-AD0E-408E-83CF-1B2279AB59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51515" y="3689727"/>
              <a:ext cx="1957559" cy="34619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West Engineering</a:t>
              </a:r>
            </a:p>
            <a:p>
              <a:endParaRPr lang="en-US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BF27EEB-9F89-4A80-B431-60A3D566C927}"/>
                </a:ext>
              </a:extLst>
            </p:cNvPr>
            <p:cNvSpPr/>
            <p:nvPr userDrawn="1"/>
          </p:nvSpPr>
          <p:spPr>
            <a:xfrm>
              <a:off x="8783630" y="1445193"/>
              <a:ext cx="474373" cy="47437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105" name="Text Placeholder 23">
              <a:extLst>
                <a:ext uri="{FF2B5EF4-FFF2-40B4-BE49-F238E27FC236}">
                  <a16:creationId xmlns:a16="http://schemas.microsoft.com/office/drawing/2014/main" id="{45E05B52-88B9-49DC-92B2-FC9257ED1D4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749827" y="1553382"/>
              <a:ext cx="596476" cy="30216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aseline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6D857BA-1213-49A6-A445-2530983F3330}"/>
                </a:ext>
              </a:extLst>
            </p:cNvPr>
            <p:cNvSpPr/>
            <p:nvPr userDrawn="1"/>
          </p:nvSpPr>
          <p:spPr>
            <a:xfrm>
              <a:off x="8793596" y="2120727"/>
              <a:ext cx="474373" cy="47437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107" name="Text Placeholder 23">
              <a:extLst>
                <a:ext uri="{FF2B5EF4-FFF2-40B4-BE49-F238E27FC236}">
                  <a16:creationId xmlns:a16="http://schemas.microsoft.com/office/drawing/2014/main" id="{349C3841-DE7E-42E1-808D-9F90640A82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755039" y="2210247"/>
              <a:ext cx="596476" cy="30216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aseline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08369D6-C887-48CF-B9B9-E715D065891C}"/>
                </a:ext>
              </a:extLst>
            </p:cNvPr>
            <p:cNvSpPr/>
            <p:nvPr userDrawn="1"/>
          </p:nvSpPr>
          <p:spPr>
            <a:xfrm>
              <a:off x="8795475" y="2773413"/>
              <a:ext cx="474373" cy="47437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109" name="Text Placeholder 23">
              <a:extLst>
                <a:ext uri="{FF2B5EF4-FFF2-40B4-BE49-F238E27FC236}">
                  <a16:creationId xmlns:a16="http://schemas.microsoft.com/office/drawing/2014/main" id="{52DD80D5-FCBD-46D4-8A5A-9F0976A545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766367" y="2878153"/>
              <a:ext cx="596476" cy="30216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aseline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41FF154-AD76-46B1-8B7F-5C143E7CC4B2}"/>
                </a:ext>
              </a:extLst>
            </p:cNvPr>
            <p:cNvSpPr/>
            <p:nvPr userDrawn="1"/>
          </p:nvSpPr>
          <p:spPr>
            <a:xfrm>
              <a:off x="8793596" y="3402694"/>
              <a:ext cx="474373" cy="47437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111" name="Text Placeholder 23">
              <a:extLst>
                <a:ext uri="{FF2B5EF4-FFF2-40B4-BE49-F238E27FC236}">
                  <a16:creationId xmlns:a16="http://schemas.microsoft.com/office/drawing/2014/main" id="{4074ED0A-4E23-4777-B93D-0316929D67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759829" y="3491902"/>
              <a:ext cx="596476" cy="30216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aseline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5C86F18-2926-4186-8122-5944315295D0}"/>
                </a:ext>
              </a:extLst>
            </p:cNvPr>
            <p:cNvSpPr/>
            <p:nvPr userDrawn="1"/>
          </p:nvSpPr>
          <p:spPr>
            <a:xfrm>
              <a:off x="8776398" y="4036016"/>
              <a:ext cx="474373" cy="47437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113" name="Text Placeholder 23">
              <a:extLst>
                <a:ext uri="{FF2B5EF4-FFF2-40B4-BE49-F238E27FC236}">
                  <a16:creationId xmlns:a16="http://schemas.microsoft.com/office/drawing/2014/main" id="{3E164B82-9421-4F17-AFB8-3244DCD5D19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749827" y="4129937"/>
              <a:ext cx="596476" cy="30216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aseline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321530C-9733-4202-B52F-B95D80A05435}"/>
                </a:ext>
              </a:extLst>
            </p:cNvPr>
            <p:cNvSpPr/>
            <p:nvPr userDrawn="1"/>
          </p:nvSpPr>
          <p:spPr>
            <a:xfrm>
              <a:off x="8783630" y="770763"/>
              <a:ext cx="474373" cy="47437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115" name="Text Placeholder 23">
              <a:extLst>
                <a:ext uri="{FF2B5EF4-FFF2-40B4-BE49-F238E27FC236}">
                  <a16:creationId xmlns:a16="http://schemas.microsoft.com/office/drawing/2014/main" id="{D06D3E2C-D32D-4CE5-8C75-002FA4B68FC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732544" y="869705"/>
              <a:ext cx="596476" cy="30216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aseline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1930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A4704B0-A88B-4A31-930B-FDA7943702B2}"/>
                </a:ext>
              </a:extLst>
            </p:cNvPr>
            <p:cNvSpPr/>
            <p:nvPr userDrawn="1"/>
          </p:nvSpPr>
          <p:spPr>
            <a:xfrm>
              <a:off x="8777464" y="5367163"/>
              <a:ext cx="474373" cy="474373"/>
            </a:xfrm>
            <a:prstGeom prst="ellipse">
              <a:avLst/>
            </a:prstGeom>
            <a:solidFill>
              <a:srgbClr val="005454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118" name="Text Placeholder 23">
              <a:extLst>
                <a:ext uri="{FF2B5EF4-FFF2-40B4-BE49-F238E27FC236}">
                  <a16:creationId xmlns:a16="http://schemas.microsoft.com/office/drawing/2014/main" id="{AF9DF6DF-9F11-40B1-8C9A-2154848E816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758208" y="5464269"/>
              <a:ext cx="596476" cy="302167"/>
            </a:xfrm>
            <a:prstGeom prst="rect">
              <a:avLst/>
            </a:prstGeom>
            <a:ln w="19050">
              <a:noFill/>
            </a:ln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BAA2047-2FA6-4460-96DC-646DBE9AE0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69850" y="2345972"/>
              <a:ext cx="1874363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32A1D63-0DD6-49B1-9E1E-6BD31A66F1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60424" y="997337"/>
              <a:ext cx="1874363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5A6E049-DE06-4810-8E83-D06F8909E2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60418" y="4285515"/>
              <a:ext cx="1425349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3E0B5C2-0DBB-4D6C-A553-76820EB155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95735" y="5627126"/>
              <a:ext cx="137300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C487AC6-324B-4E93-8BC9-EE6A003455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71866" y="3032686"/>
              <a:ext cx="1419245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0BC3889-930B-4B32-A36A-38A90C52EA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66522" y="1684050"/>
              <a:ext cx="1419245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16427CB-9EDF-4014-BE32-F99D4202E4A6}"/>
                </a:ext>
              </a:extLst>
            </p:cNvPr>
            <p:cNvSpPr/>
            <p:nvPr userDrawn="1"/>
          </p:nvSpPr>
          <p:spPr>
            <a:xfrm>
              <a:off x="8777464" y="4694805"/>
              <a:ext cx="474373" cy="474373"/>
            </a:xfrm>
            <a:prstGeom prst="ellipse">
              <a:avLst/>
            </a:prstGeom>
            <a:solidFill>
              <a:srgbClr val="005454"/>
            </a:solidFill>
            <a:ln w="12700">
              <a:solidFill>
                <a:srgbClr val="005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126" name="Text Placeholder 23">
              <a:extLst>
                <a:ext uri="{FF2B5EF4-FFF2-40B4-BE49-F238E27FC236}">
                  <a16:creationId xmlns:a16="http://schemas.microsoft.com/office/drawing/2014/main" id="{34F8FCBF-D114-453F-87E2-E5D7DC10ED4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747456" y="4788262"/>
              <a:ext cx="596476" cy="30216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127" name="Text Placeholder 26">
              <a:extLst>
                <a:ext uri="{FF2B5EF4-FFF2-40B4-BE49-F238E27FC236}">
                  <a16:creationId xmlns:a16="http://schemas.microsoft.com/office/drawing/2014/main" id="{FECA0E71-14D9-4230-8F84-8CAEC03AD9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57923" y="1069587"/>
              <a:ext cx="1944741" cy="37560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LR Energy formed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ACB59D8-F8B4-4BF7-A049-468D9F33C4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50771" y="4920959"/>
              <a:ext cx="189344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8542F2C9-F345-4C01-93C0-2EE352A5A6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8324" y="4866467"/>
              <a:ext cx="1893435" cy="543795"/>
            </a:xfrm>
            <a:prstGeom prst="rect">
              <a:avLst/>
            </a:prstGeom>
          </p:spPr>
        </p:pic>
        <p:sp>
          <p:nvSpPr>
            <p:cNvPr id="130" name="Text Placeholder 26">
              <a:extLst>
                <a:ext uri="{FF2B5EF4-FFF2-40B4-BE49-F238E27FC236}">
                  <a16:creationId xmlns:a16="http://schemas.microsoft.com/office/drawing/2014/main" id="{D9982F1D-CFEC-4289-B870-CE862BD9C05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401171" y="5308717"/>
              <a:ext cx="1177648" cy="34619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formed</a:t>
              </a:r>
            </a:p>
          </p:txBody>
        </p:sp>
      </p:grpSp>
      <p:sp>
        <p:nvSpPr>
          <p:cNvPr id="103" name="Text Placeholder 26">
            <a:extLst>
              <a:ext uri="{FF2B5EF4-FFF2-40B4-BE49-F238E27FC236}">
                <a16:creationId xmlns:a16="http://schemas.microsoft.com/office/drawing/2014/main" id="{D01FFCD4-7E60-498A-8929-5FAC5B6AE524}"/>
              </a:ext>
            </a:extLst>
          </p:cNvPr>
          <p:cNvSpPr txBox="1">
            <a:spLocks/>
          </p:cNvSpPr>
          <p:nvPr userDrawn="1"/>
        </p:nvSpPr>
        <p:spPr>
          <a:xfrm>
            <a:off x="7278049" y="4371618"/>
            <a:ext cx="1408004" cy="3461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Senergy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 Placeholder 26">
            <a:extLst>
              <a:ext uri="{FF2B5EF4-FFF2-40B4-BE49-F238E27FC236}">
                <a16:creationId xmlns:a16="http://schemas.microsoft.com/office/drawing/2014/main" id="{68F43DE0-5E34-47AF-9DDE-EF4A165E07A1}"/>
              </a:ext>
            </a:extLst>
          </p:cNvPr>
          <p:cNvSpPr txBox="1">
            <a:spLocks/>
          </p:cNvSpPr>
          <p:nvPr userDrawn="1"/>
        </p:nvSpPr>
        <p:spPr>
          <a:xfrm>
            <a:off x="7280275" y="5702704"/>
            <a:ext cx="1482733" cy="837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Promaps Technology</a:t>
            </a:r>
            <a:r>
              <a:rPr lang="en-GB" sz="1200" baseline="30000" dirty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GB" sz="1200" dirty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acquired by Vysus Group</a:t>
            </a:r>
            <a:endParaRPr lang="en-US" sz="1200" dirty="0">
              <a:solidFill>
                <a:srgbClr val="00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3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981">
          <p15:clr>
            <a:srgbClr val="FBAE40"/>
          </p15:clr>
        </p15:guide>
        <p15:guide id="7" orient="horz" pos="1230">
          <p15:clr>
            <a:srgbClr val="FBAE40"/>
          </p15:clr>
        </p15:guide>
        <p15:guide id="8" orient="horz" pos="3498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1867">
          <p15:clr>
            <a:srgbClr val="FBAE40"/>
          </p15:clr>
        </p15:guide>
        <p15:guide id="11" pos="3432">
          <p15:clr>
            <a:srgbClr val="FBAE40"/>
          </p15:clr>
        </p15:guide>
        <p15:guide id="12" pos="3591">
          <p15:clr>
            <a:srgbClr val="FBAE40"/>
          </p15:clr>
        </p15:guide>
        <p15:guide id="13" pos="4997">
          <p15:clr>
            <a:srgbClr val="FBAE40"/>
          </p15:clr>
        </p15:guide>
        <p15:guide id="14" pos="51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print &amp; Lega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Background pattern&#10;&#10;Description automatically generated">
            <a:extLst>
              <a:ext uri="{FF2B5EF4-FFF2-40B4-BE49-F238E27FC236}">
                <a16:creationId xmlns:a16="http://schemas.microsoft.com/office/drawing/2014/main" id="{21F0421A-F374-410A-9E94-E082066B3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9E2BEB-1FA8-56DA-F9B7-BFB3AE25CA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C250D-3AE1-46E1-A0D9-B71394DDA979}"/>
              </a:ext>
            </a:extLst>
          </p:cNvPr>
          <p:cNvSpPr>
            <a:spLocks noGrp="1"/>
          </p:cNvSpPr>
          <p:nvPr userDrawn="1">
            <p:ph type="dt" sz="half" idx="3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6BD2C-A845-47D3-921C-FEDDBE0BE4F2}"/>
              </a:ext>
            </a:extLst>
          </p:cNvPr>
          <p:cNvSpPr>
            <a:spLocks noGrp="1"/>
          </p:cNvSpPr>
          <p:nvPr userDrawn="1">
            <p:ph type="ftr" sz="quarter" idx="3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CE38-001A-4B0F-84FC-8F6A13E3F1CF}"/>
              </a:ext>
            </a:extLst>
          </p:cNvPr>
          <p:cNvSpPr>
            <a:spLocks noGrp="1"/>
          </p:cNvSpPr>
          <p:nvPr userDrawn="1"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4BD9A94B-9720-435E-AE14-5219C80A6364}"/>
              </a:ext>
            </a:extLst>
          </p:cNvPr>
          <p:cNvSpPr txBox="1"/>
          <p:nvPr userDrawn="1"/>
        </p:nvSpPr>
        <p:spPr>
          <a:xfrm>
            <a:off x="623518" y="594606"/>
            <a:ext cx="712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legacy and global scale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988A390-1F7D-4E2D-A9C4-8EB3147173E3}"/>
              </a:ext>
            </a:extLst>
          </p:cNvPr>
          <p:cNvCxnSpPr>
            <a:cxnSpLocks/>
          </p:cNvCxnSpPr>
          <p:nvPr userDrawn="1"/>
        </p:nvCxnSpPr>
        <p:spPr>
          <a:xfrm flipV="1">
            <a:off x="686215" y="4508963"/>
            <a:ext cx="1654448" cy="142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7D40B6-D9AF-4012-98B3-6B909E53656A}"/>
              </a:ext>
            </a:extLst>
          </p:cNvPr>
          <p:cNvSpPr txBox="1"/>
          <p:nvPr userDrawn="1"/>
        </p:nvSpPr>
        <p:spPr>
          <a:xfrm>
            <a:off x="575988" y="3562327"/>
            <a:ext cx="1578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80+ </a:t>
            </a:r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GB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4AC2323-89AE-47DD-B387-2631FB1E5193}"/>
              </a:ext>
            </a:extLst>
          </p:cNvPr>
          <p:cNvSpPr txBox="1"/>
          <p:nvPr userDrawn="1"/>
        </p:nvSpPr>
        <p:spPr>
          <a:xfrm>
            <a:off x="577049" y="4119379"/>
            <a:ext cx="1534818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B2FA1D5-D770-4BD4-9BB6-D5EFE5105CDF}"/>
              </a:ext>
            </a:extLst>
          </p:cNvPr>
          <p:cNvSpPr txBox="1"/>
          <p:nvPr userDrawn="1"/>
        </p:nvSpPr>
        <p:spPr>
          <a:xfrm>
            <a:off x="575988" y="4588790"/>
            <a:ext cx="190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700+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2040148-533E-4FA7-B26B-98E09550138C}"/>
              </a:ext>
            </a:extLst>
          </p:cNvPr>
          <p:cNvSpPr txBox="1"/>
          <p:nvPr userDrawn="1"/>
        </p:nvSpPr>
        <p:spPr>
          <a:xfrm>
            <a:off x="599528" y="5136276"/>
            <a:ext cx="2106024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worldwide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032150AF-17CA-4B42-8CB4-6B53B52E2D76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113" y="3504900"/>
            <a:ext cx="1654448" cy="142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42FC786-E266-44FE-8AF1-AC6399CE91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88497" y="5513026"/>
            <a:ext cx="1654448" cy="142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 Placeholder 23">
            <a:extLst>
              <a:ext uri="{FF2B5EF4-FFF2-40B4-BE49-F238E27FC236}">
                <a16:creationId xmlns:a16="http://schemas.microsoft.com/office/drawing/2014/main" id="{2BBB0F0B-03E1-40BE-9CE5-B847DAE5128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3518" y="1602851"/>
            <a:ext cx="6198107" cy="238521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B3B2EA-326C-7053-19B8-545602115A80}"/>
              </a:ext>
            </a:extLst>
          </p:cNvPr>
          <p:cNvGrpSpPr/>
          <p:nvPr userDrawn="1"/>
        </p:nvGrpSpPr>
        <p:grpSpPr>
          <a:xfrm>
            <a:off x="2540050" y="3331019"/>
            <a:ext cx="4207118" cy="2481592"/>
            <a:chOff x="2540050" y="3331019"/>
            <a:chExt cx="4207118" cy="2481592"/>
          </a:xfrm>
        </p:grpSpPr>
        <p:pic>
          <p:nvPicPr>
            <p:cNvPr id="285" name="Graphic 284">
              <a:extLst>
                <a:ext uri="{FF2B5EF4-FFF2-40B4-BE49-F238E27FC236}">
                  <a16:creationId xmlns:a16="http://schemas.microsoft.com/office/drawing/2014/main" id="{22302CE0-44B6-4180-A599-B78E7B120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40050" y="3331019"/>
              <a:ext cx="4207118" cy="2481592"/>
            </a:xfrm>
            <a:prstGeom prst="rect">
              <a:avLst/>
            </a:prstGeom>
          </p:spPr>
        </p:pic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CE8F992D-EC49-4EE9-A43F-CE26029D0860}"/>
                </a:ext>
              </a:extLst>
            </p:cNvPr>
            <p:cNvSpPr/>
            <p:nvPr/>
          </p:nvSpPr>
          <p:spPr>
            <a:xfrm>
              <a:off x="4001602" y="5392792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D56EC92-BD71-4516-A52C-C21C8FAB687A}"/>
                </a:ext>
              </a:extLst>
            </p:cNvPr>
            <p:cNvSpPr/>
            <p:nvPr/>
          </p:nvSpPr>
          <p:spPr>
            <a:xfrm>
              <a:off x="3483608" y="4656106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937F1B5-B645-49BC-80CE-D3798555786B}"/>
                </a:ext>
              </a:extLst>
            </p:cNvPr>
            <p:cNvSpPr/>
            <p:nvPr/>
          </p:nvSpPr>
          <p:spPr>
            <a:xfrm>
              <a:off x="3227008" y="4344684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2E006E6-0A5C-40D5-BA4C-5DAFDF2CD6C0}"/>
                </a:ext>
              </a:extLst>
            </p:cNvPr>
            <p:cNvSpPr/>
            <p:nvPr/>
          </p:nvSpPr>
          <p:spPr>
            <a:xfrm>
              <a:off x="3742314" y="4502056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4AB28EE-BEB6-435C-AF97-6EC44FE0FCCE}"/>
                </a:ext>
              </a:extLst>
            </p:cNvPr>
            <p:cNvSpPr/>
            <p:nvPr/>
          </p:nvSpPr>
          <p:spPr>
            <a:xfrm>
              <a:off x="3742314" y="4458667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9159550A-91B7-40CE-B592-8D22375D666D}"/>
                </a:ext>
              </a:extLst>
            </p:cNvPr>
            <p:cNvSpPr/>
            <p:nvPr/>
          </p:nvSpPr>
          <p:spPr>
            <a:xfrm>
              <a:off x="3698008" y="4460091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C747F77-C43D-4578-863A-26CC761D834E}"/>
                </a:ext>
              </a:extLst>
            </p:cNvPr>
            <p:cNvSpPr/>
            <p:nvPr/>
          </p:nvSpPr>
          <p:spPr>
            <a:xfrm>
              <a:off x="3787180" y="4421907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E3AD1FEC-1BA6-4590-A602-77E6212B738E}"/>
                </a:ext>
              </a:extLst>
            </p:cNvPr>
            <p:cNvSpPr/>
            <p:nvPr/>
          </p:nvSpPr>
          <p:spPr>
            <a:xfrm>
              <a:off x="3570481" y="4615612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E647054B-D193-4B75-9358-0BD826020B64}"/>
                </a:ext>
              </a:extLst>
            </p:cNvPr>
            <p:cNvSpPr/>
            <p:nvPr/>
          </p:nvSpPr>
          <p:spPr>
            <a:xfrm>
              <a:off x="3613950" y="4692576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83847A20-2133-4BAB-A9DB-F512307971D5}"/>
                </a:ext>
              </a:extLst>
            </p:cNvPr>
            <p:cNvSpPr/>
            <p:nvPr/>
          </p:nvSpPr>
          <p:spPr>
            <a:xfrm>
              <a:off x="4517349" y="4266908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09BF5DAA-FBD8-4F68-96CF-005F990CD155}"/>
                </a:ext>
              </a:extLst>
            </p:cNvPr>
            <p:cNvSpPr/>
            <p:nvPr/>
          </p:nvSpPr>
          <p:spPr>
            <a:xfrm>
              <a:off x="4477276" y="4302781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C9A3029-7B30-4427-8354-DE3CB0973032}"/>
                </a:ext>
              </a:extLst>
            </p:cNvPr>
            <p:cNvSpPr/>
            <p:nvPr/>
          </p:nvSpPr>
          <p:spPr>
            <a:xfrm>
              <a:off x="4477275" y="4345310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48087683-6359-42AB-9F3E-40F30339EFD4}"/>
                </a:ext>
              </a:extLst>
            </p:cNvPr>
            <p:cNvSpPr/>
            <p:nvPr/>
          </p:nvSpPr>
          <p:spPr>
            <a:xfrm>
              <a:off x="4517349" y="4344684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DC47BDC7-7A58-4D3B-8D37-FBFBD8442E50}"/>
                </a:ext>
              </a:extLst>
            </p:cNvPr>
            <p:cNvSpPr/>
            <p:nvPr/>
          </p:nvSpPr>
          <p:spPr>
            <a:xfrm>
              <a:off x="4691117" y="4225601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7E130C1-5AA8-4B72-9156-6A116EFB5CDB}"/>
                </a:ext>
              </a:extLst>
            </p:cNvPr>
            <p:cNvSpPr/>
            <p:nvPr/>
          </p:nvSpPr>
          <p:spPr>
            <a:xfrm>
              <a:off x="4646577" y="4189372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2E83A0C5-B285-4BB0-B988-3D815AFBD715}"/>
                </a:ext>
              </a:extLst>
            </p:cNvPr>
            <p:cNvSpPr/>
            <p:nvPr/>
          </p:nvSpPr>
          <p:spPr>
            <a:xfrm>
              <a:off x="4646576" y="4225601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0F63F610-ED04-476E-8C7B-F9353EFC8BBE}"/>
                </a:ext>
              </a:extLst>
            </p:cNvPr>
            <p:cNvSpPr/>
            <p:nvPr/>
          </p:nvSpPr>
          <p:spPr>
            <a:xfrm>
              <a:off x="4688490" y="4147264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A0F8F03E-35DF-45DB-996A-1B24455459CD}"/>
                </a:ext>
              </a:extLst>
            </p:cNvPr>
            <p:cNvSpPr/>
            <p:nvPr/>
          </p:nvSpPr>
          <p:spPr>
            <a:xfrm>
              <a:off x="4688536" y="4186433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EB9A1321-6ABE-434B-9113-3A8731D09EE8}"/>
                </a:ext>
              </a:extLst>
            </p:cNvPr>
            <p:cNvSpPr/>
            <p:nvPr/>
          </p:nvSpPr>
          <p:spPr>
            <a:xfrm>
              <a:off x="4735392" y="4225601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C9BF1FF-A13D-4D4D-B4E3-37E3E359B1C3}"/>
                </a:ext>
              </a:extLst>
            </p:cNvPr>
            <p:cNvSpPr/>
            <p:nvPr/>
          </p:nvSpPr>
          <p:spPr>
            <a:xfrm>
              <a:off x="4732810" y="4186433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E4CF3B56-8250-40DE-B5FC-811693E406B1}"/>
                </a:ext>
              </a:extLst>
            </p:cNvPr>
            <p:cNvSpPr/>
            <p:nvPr/>
          </p:nvSpPr>
          <p:spPr>
            <a:xfrm>
              <a:off x="4688490" y="4304762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A65FE62A-368C-47A5-B921-5DAE38C387B6}"/>
                </a:ext>
              </a:extLst>
            </p:cNvPr>
            <p:cNvSpPr/>
            <p:nvPr/>
          </p:nvSpPr>
          <p:spPr>
            <a:xfrm>
              <a:off x="4560792" y="4966402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8A8DD88D-2084-43F0-B0F1-FDA160A81DFE}"/>
                </a:ext>
              </a:extLst>
            </p:cNvPr>
            <p:cNvSpPr/>
            <p:nvPr/>
          </p:nvSpPr>
          <p:spPr>
            <a:xfrm>
              <a:off x="4474426" y="5004055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E5EAB90A-2EF6-4F3C-84C6-C5FFA83D16E4}"/>
                </a:ext>
              </a:extLst>
            </p:cNvPr>
            <p:cNvSpPr/>
            <p:nvPr/>
          </p:nvSpPr>
          <p:spPr>
            <a:xfrm>
              <a:off x="5895606" y="4536861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434AE0FC-9933-4D82-82D8-BD96B608C943}"/>
                </a:ext>
              </a:extLst>
            </p:cNvPr>
            <p:cNvSpPr/>
            <p:nvPr/>
          </p:nvSpPr>
          <p:spPr>
            <a:xfrm>
              <a:off x="5422018" y="4458667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52575BD3-DB92-4431-A4D0-C9AD78F5B607}"/>
                </a:ext>
              </a:extLst>
            </p:cNvPr>
            <p:cNvSpPr/>
            <p:nvPr/>
          </p:nvSpPr>
          <p:spPr>
            <a:xfrm>
              <a:off x="3397117" y="4810994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465AA134-DF1F-4A7D-A071-061127C93877}"/>
                </a:ext>
              </a:extLst>
            </p:cNvPr>
            <p:cNvSpPr/>
            <p:nvPr/>
          </p:nvSpPr>
          <p:spPr>
            <a:xfrm>
              <a:off x="4647872" y="4304205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B1D796D-2D50-4C37-A9F0-0BD19710D6E2}"/>
                </a:ext>
              </a:extLst>
            </p:cNvPr>
            <p:cNvSpPr/>
            <p:nvPr/>
          </p:nvSpPr>
          <p:spPr>
            <a:xfrm>
              <a:off x="6196093" y="5585386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62615979-5B25-4D6A-BA7A-4F426EEEC8C5}"/>
                </a:ext>
              </a:extLst>
            </p:cNvPr>
            <p:cNvSpPr/>
            <p:nvPr/>
          </p:nvSpPr>
          <p:spPr>
            <a:xfrm>
              <a:off x="5078043" y="4730229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C0F581A2-5714-4785-9D7B-F8F3FD868E89}"/>
                </a:ext>
              </a:extLst>
            </p:cNvPr>
            <p:cNvSpPr/>
            <p:nvPr/>
          </p:nvSpPr>
          <p:spPr>
            <a:xfrm>
              <a:off x="4560792" y="4615611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94CF961C-6671-43A1-A840-41BDFA7F5236}"/>
                </a:ext>
              </a:extLst>
            </p:cNvPr>
            <p:cNvSpPr/>
            <p:nvPr/>
          </p:nvSpPr>
          <p:spPr>
            <a:xfrm>
              <a:off x="4517349" y="4536861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1B50F170-4888-4EAF-998F-C781EDA8FF7D}"/>
                </a:ext>
              </a:extLst>
            </p:cNvPr>
            <p:cNvSpPr/>
            <p:nvPr/>
          </p:nvSpPr>
          <p:spPr>
            <a:xfrm>
              <a:off x="5551631" y="4769307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3B2CB920-5840-4D76-A73E-715B42DCB5E2}"/>
                </a:ext>
              </a:extLst>
            </p:cNvPr>
            <p:cNvSpPr/>
            <p:nvPr/>
          </p:nvSpPr>
          <p:spPr>
            <a:xfrm>
              <a:off x="5726111" y="5004055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BA6EF629-68E4-4C0B-A51A-064A2E36EF16}"/>
                </a:ext>
              </a:extLst>
            </p:cNvPr>
            <p:cNvSpPr/>
            <p:nvPr/>
          </p:nvSpPr>
          <p:spPr>
            <a:xfrm>
              <a:off x="5117970" y="4770731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A91C0506-0BC9-489E-A220-7894089A1DF7}"/>
                </a:ext>
              </a:extLst>
            </p:cNvPr>
            <p:cNvSpPr/>
            <p:nvPr/>
          </p:nvSpPr>
          <p:spPr>
            <a:xfrm>
              <a:off x="5164260" y="4769306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1F20E50E-77B8-4E3F-9E15-AC953749F4B5}"/>
                </a:ext>
              </a:extLst>
            </p:cNvPr>
            <p:cNvSpPr/>
            <p:nvPr/>
          </p:nvSpPr>
          <p:spPr>
            <a:xfrm>
              <a:off x="5726111" y="5124411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13DD565C-6BE9-49C6-87FA-32861ABCAE5D}"/>
                </a:ext>
              </a:extLst>
            </p:cNvPr>
            <p:cNvSpPr/>
            <p:nvPr/>
          </p:nvSpPr>
          <p:spPr>
            <a:xfrm>
              <a:off x="5981777" y="4578223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3A1E2854-D8B2-4B8F-A667-9DBEE3A1CC60}"/>
                </a:ext>
              </a:extLst>
            </p:cNvPr>
            <p:cNvSpPr/>
            <p:nvPr/>
          </p:nvSpPr>
          <p:spPr>
            <a:xfrm>
              <a:off x="5681911" y="4966402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E11707C0-AC0D-45EC-93F3-58044D79FD4E}"/>
                </a:ext>
              </a:extLst>
            </p:cNvPr>
            <p:cNvSpPr/>
            <p:nvPr/>
          </p:nvSpPr>
          <p:spPr>
            <a:xfrm>
              <a:off x="5250530" y="4381984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191C45-2909-4761-ADA5-D485416D7397}"/>
                </a:ext>
              </a:extLst>
            </p:cNvPr>
            <p:cNvSpPr/>
            <p:nvPr/>
          </p:nvSpPr>
          <p:spPr>
            <a:xfrm>
              <a:off x="4600719" y="4383900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43A10D6C-F5C5-4319-B3E8-99BE753A0AD0}"/>
                </a:ext>
              </a:extLst>
            </p:cNvPr>
            <p:cNvSpPr/>
            <p:nvPr/>
          </p:nvSpPr>
          <p:spPr>
            <a:xfrm>
              <a:off x="4949141" y="4653568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20B4518F-AE7E-4340-B5A8-B7DCC74D0B80}"/>
                </a:ext>
              </a:extLst>
            </p:cNvPr>
            <p:cNvSpPr/>
            <p:nvPr/>
          </p:nvSpPr>
          <p:spPr>
            <a:xfrm>
              <a:off x="3742313" y="4926520"/>
              <a:ext cx="35655" cy="3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99B2F96-A15C-4EF4-A5C0-0471F1D1D6D1}"/>
              </a:ext>
            </a:extLst>
          </p:cNvPr>
          <p:cNvCxnSpPr>
            <a:cxnSpLocks/>
          </p:cNvCxnSpPr>
          <p:nvPr userDrawn="1"/>
        </p:nvCxnSpPr>
        <p:spPr>
          <a:xfrm>
            <a:off x="9016751" y="1059552"/>
            <a:ext cx="0" cy="38315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CE0699A-A668-4130-9CFC-7A157758C2B8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6104" y="4968222"/>
            <a:ext cx="0" cy="5972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28AD896-8841-4E97-BC32-F642F7140C23}"/>
              </a:ext>
            </a:extLst>
          </p:cNvPr>
          <p:cNvCxnSpPr>
            <a:cxnSpLocks/>
          </p:cNvCxnSpPr>
          <p:nvPr userDrawn="1"/>
        </p:nvCxnSpPr>
        <p:spPr>
          <a:xfrm>
            <a:off x="9269850" y="3639880"/>
            <a:ext cx="18743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6">
            <a:extLst>
              <a:ext uri="{FF2B5EF4-FFF2-40B4-BE49-F238E27FC236}">
                <a16:creationId xmlns:a16="http://schemas.microsoft.com/office/drawing/2014/main" id="{58F1BEDD-2C43-4EF4-9D5A-51EA53B05116}"/>
              </a:ext>
            </a:extLst>
          </p:cNvPr>
          <p:cNvSpPr txBox="1">
            <a:spLocks/>
          </p:cNvSpPr>
          <p:nvPr userDrawn="1"/>
        </p:nvSpPr>
        <p:spPr>
          <a:xfrm>
            <a:off x="7277541" y="1726570"/>
            <a:ext cx="1241749" cy="4916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Capstone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Placeholder 26">
            <a:extLst>
              <a:ext uri="{FF2B5EF4-FFF2-40B4-BE49-F238E27FC236}">
                <a16:creationId xmlns:a16="http://schemas.microsoft.com/office/drawing/2014/main" id="{E655267A-34BD-4BDF-B576-1B87F0D69888}"/>
              </a:ext>
            </a:extLst>
          </p:cNvPr>
          <p:cNvSpPr txBox="1">
            <a:spLocks/>
          </p:cNvSpPr>
          <p:nvPr userDrawn="1"/>
        </p:nvSpPr>
        <p:spPr>
          <a:xfrm>
            <a:off x="9351514" y="2380784"/>
            <a:ext cx="1944741" cy="6421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Engineering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Celerity3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ModuSpec  </a:t>
            </a:r>
          </a:p>
        </p:txBody>
      </p:sp>
      <p:sp>
        <p:nvSpPr>
          <p:cNvPr id="101" name="Text Placeholder 26">
            <a:extLst>
              <a:ext uri="{FF2B5EF4-FFF2-40B4-BE49-F238E27FC236}">
                <a16:creationId xmlns:a16="http://schemas.microsoft.com/office/drawing/2014/main" id="{5B169F6C-4E5D-448C-9636-3495A03D691C}"/>
              </a:ext>
            </a:extLst>
          </p:cNvPr>
          <p:cNvSpPr txBox="1">
            <a:spLocks/>
          </p:cNvSpPr>
          <p:nvPr userDrawn="1"/>
        </p:nvSpPr>
        <p:spPr>
          <a:xfrm>
            <a:off x="7272157" y="3118790"/>
            <a:ext cx="1408004" cy="3461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Scandpower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Placeholder 26">
            <a:extLst>
              <a:ext uri="{FF2B5EF4-FFF2-40B4-BE49-F238E27FC236}">
                <a16:creationId xmlns:a16="http://schemas.microsoft.com/office/drawing/2014/main" id="{1D907C32-AD0E-408E-83CF-1B2279AB59EB}"/>
              </a:ext>
            </a:extLst>
          </p:cNvPr>
          <p:cNvSpPr txBox="1">
            <a:spLocks/>
          </p:cNvSpPr>
          <p:nvPr userDrawn="1"/>
        </p:nvSpPr>
        <p:spPr>
          <a:xfrm>
            <a:off x="9351515" y="3689727"/>
            <a:ext cx="1957559" cy="34619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Engineering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BF27EEB-9F89-4A80-B431-60A3D566C927}"/>
              </a:ext>
            </a:extLst>
          </p:cNvPr>
          <p:cNvSpPr/>
          <p:nvPr userDrawn="1"/>
        </p:nvSpPr>
        <p:spPr>
          <a:xfrm>
            <a:off x="8783630" y="1445193"/>
            <a:ext cx="474373" cy="474373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5" name="Text Placeholder 23">
            <a:extLst>
              <a:ext uri="{FF2B5EF4-FFF2-40B4-BE49-F238E27FC236}">
                <a16:creationId xmlns:a16="http://schemas.microsoft.com/office/drawing/2014/main" id="{45E05B52-88B9-49DC-92B2-FC9257ED1D44}"/>
              </a:ext>
            </a:extLst>
          </p:cNvPr>
          <p:cNvSpPr txBox="1">
            <a:spLocks/>
          </p:cNvSpPr>
          <p:nvPr userDrawn="1"/>
        </p:nvSpPr>
        <p:spPr>
          <a:xfrm>
            <a:off x="8749827" y="1553382"/>
            <a:ext cx="596476" cy="3021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05454"/>
                </a:solidFill>
                <a:effectLst/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6D857BA-1213-49A6-A445-2530983F3330}"/>
              </a:ext>
            </a:extLst>
          </p:cNvPr>
          <p:cNvSpPr/>
          <p:nvPr userDrawn="1"/>
        </p:nvSpPr>
        <p:spPr>
          <a:xfrm>
            <a:off x="8793596" y="2120727"/>
            <a:ext cx="474373" cy="474373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7" name="Text Placeholder 23">
            <a:extLst>
              <a:ext uri="{FF2B5EF4-FFF2-40B4-BE49-F238E27FC236}">
                <a16:creationId xmlns:a16="http://schemas.microsoft.com/office/drawing/2014/main" id="{349C3841-DE7E-42E1-808D-9F90640A8274}"/>
              </a:ext>
            </a:extLst>
          </p:cNvPr>
          <p:cNvSpPr txBox="1">
            <a:spLocks/>
          </p:cNvSpPr>
          <p:nvPr userDrawn="1"/>
        </p:nvSpPr>
        <p:spPr>
          <a:xfrm>
            <a:off x="8755039" y="2210247"/>
            <a:ext cx="596476" cy="3021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05454"/>
                </a:solidFill>
                <a:effectLst/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08369D6-C887-48CF-B9B9-E715D065891C}"/>
              </a:ext>
            </a:extLst>
          </p:cNvPr>
          <p:cNvSpPr/>
          <p:nvPr userDrawn="1"/>
        </p:nvSpPr>
        <p:spPr>
          <a:xfrm>
            <a:off x="8795475" y="2773413"/>
            <a:ext cx="474373" cy="474373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9" name="Text Placeholder 23">
            <a:extLst>
              <a:ext uri="{FF2B5EF4-FFF2-40B4-BE49-F238E27FC236}">
                <a16:creationId xmlns:a16="http://schemas.microsoft.com/office/drawing/2014/main" id="{52DD80D5-FCBD-46D4-8A5A-9F0976A54595}"/>
              </a:ext>
            </a:extLst>
          </p:cNvPr>
          <p:cNvSpPr txBox="1">
            <a:spLocks/>
          </p:cNvSpPr>
          <p:nvPr userDrawn="1"/>
        </p:nvSpPr>
        <p:spPr>
          <a:xfrm>
            <a:off x="8766367" y="2878153"/>
            <a:ext cx="596476" cy="3021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05454"/>
                </a:solidFill>
                <a:effectLst/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41FF154-AD76-46B1-8B7F-5C143E7CC4B2}"/>
              </a:ext>
            </a:extLst>
          </p:cNvPr>
          <p:cNvSpPr/>
          <p:nvPr userDrawn="1"/>
        </p:nvSpPr>
        <p:spPr>
          <a:xfrm>
            <a:off x="8793596" y="3402694"/>
            <a:ext cx="474373" cy="474373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1" name="Text Placeholder 23">
            <a:extLst>
              <a:ext uri="{FF2B5EF4-FFF2-40B4-BE49-F238E27FC236}">
                <a16:creationId xmlns:a16="http://schemas.microsoft.com/office/drawing/2014/main" id="{4074ED0A-4E23-4777-B93D-0316929D6711}"/>
              </a:ext>
            </a:extLst>
          </p:cNvPr>
          <p:cNvSpPr txBox="1">
            <a:spLocks/>
          </p:cNvSpPr>
          <p:nvPr userDrawn="1"/>
        </p:nvSpPr>
        <p:spPr>
          <a:xfrm>
            <a:off x="8759829" y="3491902"/>
            <a:ext cx="596476" cy="3021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05454"/>
                </a:solidFill>
                <a:effectLst/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5C86F18-2926-4186-8122-5944315295D0}"/>
              </a:ext>
            </a:extLst>
          </p:cNvPr>
          <p:cNvSpPr/>
          <p:nvPr userDrawn="1"/>
        </p:nvSpPr>
        <p:spPr>
          <a:xfrm>
            <a:off x="8776398" y="4036016"/>
            <a:ext cx="474373" cy="474373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3" name="Text Placeholder 23">
            <a:extLst>
              <a:ext uri="{FF2B5EF4-FFF2-40B4-BE49-F238E27FC236}">
                <a16:creationId xmlns:a16="http://schemas.microsoft.com/office/drawing/2014/main" id="{3E164B82-9421-4F17-AFB8-3244DCD5D198}"/>
              </a:ext>
            </a:extLst>
          </p:cNvPr>
          <p:cNvSpPr txBox="1">
            <a:spLocks/>
          </p:cNvSpPr>
          <p:nvPr userDrawn="1"/>
        </p:nvSpPr>
        <p:spPr>
          <a:xfrm>
            <a:off x="8749827" y="4129937"/>
            <a:ext cx="596476" cy="3021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05454"/>
                </a:solidFill>
                <a:effectLst/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321530C-9733-4202-B52F-B95D80A05435}"/>
              </a:ext>
            </a:extLst>
          </p:cNvPr>
          <p:cNvSpPr/>
          <p:nvPr userDrawn="1"/>
        </p:nvSpPr>
        <p:spPr>
          <a:xfrm>
            <a:off x="8783630" y="770763"/>
            <a:ext cx="474373" cy="474373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D06D3E2C-D32D-4CE5-8C75-002FA4B68FCF}"/>
              </a:ext>
            </a:extLst>
          </p:cNvPr>
          <p:cNvSpPr txBox="1">
            <a:spLocks/>
          </p:cNvSpPr>
          <p:nvPr userDrawn="1"/>
        </p:nvSpPr>
        <p:spPr>
          <a:xfrm>
            <a:off x="8732544" y="869705"/>
            <a:ext cx="596476" cy="3021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05454"/>
                </a:solidFill>
                <a:effectLst/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A4704B0-A88B-4A31-930B-FDA7943702B2}"/>
              </a:ext>
            </a:extLst>
          </p:cNvPr>
          <p:cNvSpPr/>
          <p:nvPr userDrawn="1"/>
        </p:nvSpPr>
        <p:spPr>
          <a:xfrm>
            <a:off x="8777464" y="5367163"/>
            <a:ext cx="474373" cy="4743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8" name="Text Placeholder 23">
            <a:extLst>
              <a:ext uri="{FF2B5EF4-FFF2-40B4-BE49-F238E27FC236}">
                <a16:creationId xmlns:a16="http://schemas.microsoft.com/office/drawing/2014/main" id="{AF9DF6DF-9F11-40B1-8C9A-2154848E816C}"/>
              </a:ext>
            </a:extLst>
          </p:cNvPr>
          <p:cNvSpPr txBox="1">
            <a:spLocks/>
          </p:cNvSpPr>
          <p:nvPr userDrawn="1"/>
        </p:nvSpPr>
        <p:spPr>
          <a:xfrm>
            <a:off x="8758208" y="5464269"/>
            <a:ext cx="596476" cy="302167"/>
          </a:xfrm>
          <a:prstGeom prst="rect">
            <a:avLst/>
          </a:prstGeom>
          <a:ln w="19050">
            <a:noFill/>
          </a:ln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05454"/>
                </a:solidFill>
                <a:effectLst/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BAA2047-2FA6-4460-96DC-646DBE9AE04F}"/>
              </a:ext>
            </a:extLst>
          </p:cNvPr>
          <p:cNvCxnSpPr>
            <a:cxnSpLocks/>
          </p:cNvCxnSpPr>
          <p:nvPr userDrawn="1"/>
        </p:nvCxnSpPr>
        <p:spPr>
          <a:xfrm>
            <a:off x="9269850" y="2345972"/>
            <a:ext cx="18743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32A1D63-0DD6-49B1-9E1E-6BD31A66F1EE}"/>
              </a:ext>
            </a:extLst>
          </p:cNvPr>
          <p:cNvCxnSpPr>
            <a:cxnSpLocks/>
          </p:cNvCxnSpPr>
          <p:nvPr userDrawn="1"/>
        </p:nvCxnSpPr>
        <p:spPr>
          <a:xfrm>
            <a:off x="9260424" y="997337"/>
            <a:ext cx="18743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5A6E049-DE06-4810-8E83-D06F8909E22E}"/>
              </a:ext>
            </a:extLst>
          </p:cNvPr>
          <p:cNvCxnSpPr>
            <a:cxnSpLocks/>
          </p:cNvCxnSpPr>
          <p:nvPr userDrawn="1"/>
        </p:nvCxnSpPr>
        <p:spPr>
          <a:xfrm>
            <a:off x="7360418" y="4285515"/>
            <a:ext cx="14253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3E0B5C2-0DBB-4D6C-A553-76820EB15522}"/>
              </a:ext>
            </a:extLst>
          </p:cNvPr>
          <p:cNvCxnSpPr>
            <a:cxnSpLocks/>
          </p:cNvCxnSpPr>
          <p:nvPr userDrawn="1"/>
        </p:nvCxnSpPr>
        <p:spPr>
          <a:xfrm>
            <a:off x="7395735" y="5627126"/>
            <a:ext cx="137300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C487AC6-324B-4E93-8BC9-EE6A003455B3}"/>
              </a:ext>
            </a:extLst>
          </p:cNvPr>
          <p:cNvCxnSpPr>
            <a:cxnSpLocks/>
          </p:cNvCxnSpPr>
          <p:nvPr userDrawn="1"/>
        </p:nvCxnSpPr>
        <p:spPr>
          <a:xfrm>
            <a:off x="7371866" y="3032686"/>
            <a:ext cx="141924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0BC3889-930B-4B32-A36A-38A90C52EAD8}"/>
              </a:ext>
            </a:extLst>
          </p:cNvPr>
          <p:cNvCxnSpPr>
            <a:cxnSpLocks/>
          </p:cNvCxnSpPr>
          <p:nvPr userDrawn="1"/>
        </p:nvCxnSpPr>
        <p:spPr>
          <a:xfrm>
            <a:off x="7366522" y="1684050"/>
            <a:ext cx="141924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016427CB-9EDF-4014-BE32-F99D4202E4A6}"/>
              </a:ext>
            </a:extLst>
          </p:cNvPr>
          <p:cNvSpPr/>
          <p:nvPr userDrawn="1"/>
        </p:nvSpPr>
        <p:spPr>
          <a:xfrm>
            <a:off x="8777464" y="4694805"/>
            <a:ext cx="474373" cy="4743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6" name="Text Placeholder 23">
            <a:extLst>
              <a:ext uri="{FF2B5EF4-FFF2-40B4-BE49-F238E27FC236}">
                <a16:creationId xmlns:a16="http://schemas.microsoft.com/office/drawing/2014/main" id="{34F8FCBF-D114-453F-87E2-E5D7DC10ED45}"/>
              </a:ext>
            </a:extLst>
          </p:cNvPr>
          <p:cNvSpPr txBox="1">
            <a:spLocks/>
          </p:cNvSpPr>
          <p:nvPr userDrawn="1"/>
        </p:nvSpPr>
        <p:spPr>
          <a:xfrm>
            <a:off x="8747456" y="4788262"/>
            <a:ext cx="596476" cy="3021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005454"/>
                </a:solidFill>
                <a:effectLst/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504000000000000" pitchFamily="34" charset="-78"/>
                <a:ea typeface="+mn-ea"/>
                <a:cs typeface="arial" panose="020B0504000000000000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27" name="Text Placeholder 26">
            <a:extLst>
              <a:ext uri="{FF2B5EF4-FFF2-40B4-BE49-F238E27FC236}">
                <a16:creationId xmlns:a16="http://schemas.microsoft.com/office/drawing/2014/main" id="{FECA0E71-14D9-4230-8F84-8CAEC03AD969}"/>
              </a:ext>
            </a:extLst>
          </p:cNvPr>
          <p:cNvSpPr txBox="1">
            <a:spLocks/>
          </p:cNvSpPr>
          <p:nvPr userDrawn="1"/>
        </p:nvSpPr>
        <p:spPr>
          <a:xfrm>
            <a:off x="9357923" y="1069587"/>
            <a:ext cx="1944741" cy="3756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 Energy formed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ACB59D8-F8B4-4BF7-A049-468D9F33C441}"/>
              </a:ext>
            </a:extLst>
          </p:cNvPr>
          <p:cNvCxnSpPr>
            <a:cxnSpLocks/>
          </p:cNvCxnSpPr>
          <p:nvPr userDrawn="1"/>
        </p:nvCxnSpPr>
        <p:spPr>
          <a:xfrm>
            <a:off x="9250771" y="4920959"/>
            <a:ext cx="189344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6">
            <a:extLst>
              <a:ext uri="{FF2B5EF4-FFF2-40B4-BE49-F238E27FC236}">
                <a16:creationId xmlns:a16="http://schemas.microsoft.com/office/drawing/2014/main" id="{D01FFCD4-7E60-498A-8929-5FAC5B6AE524}"/>
              </a:ext>
            </a:extLst>
          </p:cNvPr>
          <p:cNvSpPr txBox="1">
            <a:spLocks/>
          </p:cNvSpPr>
          <p:nvPr userDrawn="1"/>
        </p:nvSpPr>
        <p:spPr>
          <a:xfrm>
            <a:off x="7278049" y="4371618"/>
            <a:ext cx="1408004" cy="3461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Senergy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 Placeholder 26">
            <a:extLst>
              <a:ext uri="{FF2B5EF4-FFF2-40B4-BE49-F238E27FC236}">
                <a16:creationId xmlns:a16="http://schemas.microsoft.com/office/drawing/2014/main" id="{68F43DE0-5E34-47AF-9DDE-EF4A165E07A1}"/>
              </a:ext>
            </a:extLst>
          </p:cNvPr>
          <p:cNvSpPr txBox="1">
            <a:spLocks/>
          </p:cNvSpPr>
          <p:nvPr userDrawn="1"/>
        </p:nvSpPr>
        <p:spPr>
          <a:xfrm>
            <a:off x="7280275" y="5702704"/>
            <a:ext cx="1482733" cy="837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Promaps Technology</a:t>
            </a:r>
            <a:r>
              <a:rPr lang="en-GB" sz="1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acquired by Vysus Group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ADCD3-1A66-5339-EB95-90438A0C06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2035" y="4916728"/>
            <a:ext cx="1873220" cy="5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8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981">
          <p15:clr>
            <a:srgbClr val="FBAE40"/>
          </p15:clr>
        </p15:guide>
        <p15:guide id="7" orient="horz" pos="1230">
          <p15:clr>
            <a:srgbClr val="FBAE40"/>
          </p15:clr>
        </p15:guide>
        <p15:guide id="8" orient="horz" pos="3498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1867">
          <p15:clr>
            <a:srgbClr val="FBAE40"/>
          </p15:clr>
        </p15:guide>
        <p15:guide id="11" pos="3432">
          <p15:clr>
            <a:srgbClr val="FBAE40"/>
          </p15:clr>
        </p15:guide>
        <p15:guide id="12" pos="3591">
          <p15:clr>
            <a:srgbClr val="FBAE40"/>
          </p15:clr>
        </p15:guide>
        <p15:guide id="13" pos="4997">
          <p15:clr>
            <a:srgbClr val="FBAE40"/>
          </p15:clr>
        </p15:guide>
        <p15:guide id="14" pos="51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c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405CA-853B-B848-8368-5FF51D9D1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7" y="0"/>
            <a:ext cx="12191701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1AC84-C3C8-43B6-AEA2-B14C8120EA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F161-C1D0-4B3C-B897-0308724EAF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3C159-8D3A-422E-8F01-CCBA0C9C62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947D44-E155-47DC-9460-51E4D4B0BF75}"/>
              </a:ext>
            </a:extLst>
          </p:cNvPr>
          <p:cNvSpPr txBox="1"/>
          <p:nvPr userDrawn="1"/>
        </p:nvSpPr>
        <p:spPr>
          <a:xfrm>
            <a:off x="623518" y="593615"/>
            <a:ext cx="967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Our growth journey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A0382A-01EA-48FE-894D-F854572F9F28}"/>
              </a:ext>
            </a:extLst>
          </p:cNvPr>
          <p:cNvGrpSpPr/>
          <p:nvPr userDrawn="1"/>
        </p:nvGrpSpPr>
        <p:grpSpPr>
          <a:xfrm>
            <a:off x="521493" y="2078787"/>
            <a:ext cx="10630659" cy="2878270"/>
            <a:chOff x="521493" y="2462404"/>
            <a:chExt cx="10717338" cy="2901738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CBE18D3-ABB9-4352-BE8E-BA6D59F3E410}"/>
                </a:ext>
              </a:extLst>
            </p:cNvPr>
            <p:cNvCxnSpPr/>
            <p:nvPr userDrawn="1"/>
          </p:nvCxnSpPr>
          <p:spPr>
            <a:xfrm flipH="1">
              <a:off x="9337031" y="2573736"/>
              <a:ext cx="2488" cy="10692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C37DDD5-BF92-456C-ACF6-3F1F944348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8650" y="3864612"/>
              <a:ext cx="1002987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Placeholder 26">
              <a:extLst>
                <a:ext uri="{FF2B5EF4-FFF2-40B4-BE49-F238E27FC236}">
                  <a16:creationId xmlns:a16="http://schemas.microsoft.com/office/drawing/2014/main" id="{ED7A5D2A-00BD-41B8-BE92-7672CCCA1F0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69609" y="4771688"/>
              <a:ext cx="1382498" cy="441409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Capstone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ODS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 Placeholder 26">
              <a:extLst>
                <a:ext uri="{FF2B5EF4-FFF2-40B4-BE49-F238E27FC236}">
                  <a16:creationId xmlns:a16="http://schemas.microsoft.com/office/drawing/2014/main" id="{DDCD3F9A-DDAC-4ED2-85BE-356F191CD30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79322" y="2485934"/>
              <a:ext cx="1756772" cy="74723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Engineering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Celerity3</a:t>
              </a:r>
            </a:p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ModuSpec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 Placeholder 26">
              <a:extLst>
                <a:ext uri="{FF2B5EF4-FFF2-40B4-BE49-F238E27FC236}">
                  <a16:creationId xmlns:a16="http://schemas.microsoft.com/office/drawing/2014/main" id="{BD904E02-4E59-4899-B0B9-ED1D796B8B4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36311" y="4961288"/>
              <a:ext cx="1618976" cy="40285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Scandpower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 Placeholder 26">
              <a:extLst>
                <a:ext uri="{FF2B5EF4-FFF2-40B4-BE49-F238E27FC236}">
                  <a16:creationId xmlns:a16="http://schemas.microsoft.com/office/drawing/2014/main" id="{C057B8B3-462C-4B6E-A417-5F1C0AACCE4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76767" y="2488001"/>
              <a:ext cx="1541817" cy="40285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West Engineering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FB0464-8EEA-4964-9749-B9079E154571}"/>
                </a:ext>
              </a:extLst>
            </p:cNvPr>
            <p:cNvSpPr/>
            <p:nvPr userDrawn="1"/>
          </p:nvSpPr>
          <p:spPr>
            <a:xfrm>
              <a:off x="1979079" y="3587459"/>
              <a:ext cx="552011" cy="552011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59" name="Text Placeholder 23">
              <a:extLst>
                <a:ext uri="{FF2B5EF4-FFF2-40B4-BE49-F238E27FC236}">
                  <a16:creationId xmlns:a16="http://schemas.microsoft.com/office/drawing/2014/main" id="{1F3AEACE-03ED-4A9A-8AF1-808EC1B73DD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939744" y="3713355"/>
              <a:ext cx="694096" cy="35162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006EF9A-2425-4BE2-AE74-F8DEB7AC4FB4}"/>
                </a:ext>
              </a:extLst>
            </p:cNvPr>
            <p:cNvSpPr/>
            <p:nvPr userDrawn="1"/>
          </p:nvSpPr>
          <p:spPr>
            <a:xfrm>
              <a:off x="3377408" y="3574779"/>
              <a:ext cx="552011" cy="552011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1" name="Text Placeholder 23">
              <a:extLst>
                <a:ext uri="{FF2B5EF4-FFF2-40B4-BE49-F238E27FC236}">
                  <a16:creationId xmlns:a16="http://schemas.microsoft.com/office/drawing/2014/main" id="{1869CB30-D65F-45ED-9272-CCE91A04781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365783" y="3700675"/>
              <a:ext cx="694096" cy="35162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AEC673C-0969-49B5-BCE7-6489DCAB8002}"/>
                </a:ext>
              </a:extLst>
            </p:cNvPr>
            <p:cNvSpPr/>
            <p:nvPr userDrawn="1"/>
          </p:nvSpPr>
          <p:spPr>
            <a:xfrm>
              <a:off x="4828904" y="3595429"/>
              <a:ext cx="552011" cy="552011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63" name="Text Placeholder 23">
              <a:extLst>
                <a:ext uri="{FF2B5EF4-FFF2-40B4-BE49-F238E27FC236}">
                  <a16:creationId xmlns:a16="http://schemas.microsoft.com/office/drawing/2014/main" id="{0874AB8C-B39A-48B9-B58D-F0A2277A411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43405" y="3721325"/>
              <a:ext cx="694096" cy="35162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093BCCB-5396-4EC4-B882-E4C0E2B7B438}"/>
                </a:ext>
              </a:extLst>
            </p:cNvPr>
            <p:cNvSpPr/>
            <p:nvPr userDrawn="1"/>
          </p:nvSpPr>
          <p:spPr>
            <a:xfrm>
              <a:off x="6254420" y="3582749"/>
              <a:ext cx="552011" cy="552011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78" name="Text Placeholder 23">
              <a:extLst>
                <a:ext uri="{FF2B5EF4-FFF2-40B4-BE49-F238E27FC236}">
                  <a16:creationId xmlns:a16="http://schemas.microsoft.com/office/drawing/2014/main" id="{D8315A25-CA0A-4BC0-9D57-08685AFFBEC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50045" y="3708645"/>
              <a:ext cx="694096" cy="35162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D7C59E5-03A5-4C83-958E-D9BDA831608B}"/>
                </a:ext>
              </a:extLst>
            </p:cNvPr>
            <p:cNvSpPr/>
            <p:nvPr userDrawn="1"/>
          </p:nvSpPr>
          <p:spPr>
            <a:xfrm>
              <a:off x="7654151" y="3580425"/>
              <a:ext cx="552011" cy="552011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0" name="Text Placeholder 23">
              <a:extLst>
                <a:ext uri="{FF2B5EF4-FFF2-40B4-BE49-F238E27FC236}">
                  <a16:creationId xmlns:a16="http://schemas.microsoft.com/office/drawing/2014/main" id="{C0B1607F-7FD8-4014-BFAD-1D3B1A98D8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4007" y="3706321"/>
              <a:ext cx="694096" cy="35162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20F27F2-4973-43BB-A4B9-A2A8A945B131}"/>
                </a:ext>
              </a:extLst>
            </p:cNvPr>
            <p:cNvCxnSpPr>
              <a:stCxn id="58" idx="4"/>
            </p:cNvCxnSpPr>
            <p:nvPr userDrawn="1"/>
          </p:nvCxnSpPr>
          <p:spPr>
            <a:xfrm flipH="1">
              <a:off x="2252597" y="4139470"/>
              <a:ext cx="2488" cy="10677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E2E9504-2019-491B-B4F1-C53B96B2390E}"/>
                </a:ext>
              </a:extLst>
            </p:cNvPr>
            <p:cNvCxnSpPr/>
            <p:nvPr userDrawn="1"/>
          </p:nvCxnSpPr>
          <p:spPr>
            <a:xfrm flipH="1">
              <a:off x="5107200" y="4139470"/>
              <a:ext cx="2488" cy="10692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C448122-6916-4C0E-9F8E-A9365C514A8C}"/>
                </a:ext>
              </a:extLst>
            </p:cNvPr>
            <p:cNvCxnSpPr/>
            <p:nvPr userDrawn="1"/>
          </p:nvCxnSpPr>
          <p:spPr>
            <a:xfrm flipH="1">
              <a:off x="7932084" y="4141983"/>
              <a:ext cx="2488" cy="10692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B585001-D410-4F9D-AFBB-AAEF35B6B85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638236" y="2573736"/>
              <a:ext cx="2488" cy="1009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18F975E-150C-4A84-B157-41FD60680AE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518306" y="2573736"/>
              <a:ext cx="2488" cy="1009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FADD875-0489-43C2-8459-8DAB60817609}"/>
                </a:ext>
              </a:extLst>
            </p:cNvPr>
            <p:cNvSpPr/>
            <p:nvPr userDrawn="1"/>
          </p:nvSpPr>
          <p:spPr>
            <a:xfrm>
              <a:off x="529909" y="3589749"/>
              <a:ext cx="552011" cy="552011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7" name="Text Placeholder 23">
              <a:extLst>
                <a:ext uri="{FF2B5EF4-FFF2-40B4-BE49-F238E27FC236}">
                  <a16:creationId xmlns:a16="http://schemas.microsoft.com/office/drawing/2014/main" id="{40A30525-358A-4A5E-884E-E66989E2DC2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21493" y="3715645"/>
              <a:ext cx="694096" cy="35162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1930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D12CFB6-23A2-453B-8AF2-346B5E2FA3CC}"/>
                </a:ext>
              </a:extLst>
            </p:cNvPr>
            <p:cNvSpPr/>
            <p:nvPr userDrawn="1"/>
          </p:nvSpPr>
          <p:spPr>
            <a:xfrm>
              <a:off x="9065885" y="3580425"/>
              <a:ext cx="552011" cy="552011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89" name="Text Placeholder 23">
              <a:extLst>
                <a:ext uri="{FF2B5EF4-FFF2-40B4-BE49-F238E27FC236}">
                  <a16:creationId xmlns:a16="http://schemas.microsoft.com/office/drawing/2014/main" id="{93450D6F-947B-4238-926D-61C7E4AC789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058677" y="3706321"/>
              <a:ext cx="694096" cy="35162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D21D831-F565-4180-985D-46C22E0C3A44}"/>
                </a:ext>
              </a:extLst>
            </p:cNvPr>
            <p:cNvSpPr/>
            <p:nvPr userDrawn="1"/>
          </p:nvSpPr>
          <p:spPr>
            <a:xfrm>
              <a:off x="10308889" y="3594275"/>
              <a:ext cx="552011" cy="552011"/>
            </a:xfrm>
            <a:prstGeom prst="ellipse">
              <a:avLst/>
            </a:prstGeom>
            <a:solidFill>
              <a:srgbClr val="00545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sp>
          <p:nvSpPr>
            <p:cNvPr id="91" name="Text Placeholder 23">
              <a:extLst>
                <a:ext uri="{FF2B5EF4-FFF2-40B4-BE49-F238E27FC236}">
                  <a16:creationId xmlns:a16="http://schemas.microsoft.com/office/drawing/2014/main" id="{E9DDE0D8-60E1-49BF-BB03-42331CC889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01685" y="3706316"/>
              <a:ext cx="694096" cy="35162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0" i="0" kern="1200">
                  <a:solidFill>
                    <a:srgbClr val="005454"/>
                  </a:solidFill>
                  <a:effectLst/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504000000000000" pitchFamily="34" charset="-78"/>
                  <a:ea typeface="+mn-ea"/>
                  <a:cs typeface="arial" panose="020B0504000000000000" pitchFamily="34" charset="-7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3943609-F71F-47D5-B2D4-8BAF422298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580785" y="4141040"/>
              <a:ext cx="0" cy="10729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E60D8C8-6091-4D5D-ACAD-F2F1942FFF5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00071" y="2569833"/>
              <a:ext cx="2488" cy="1009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Placeholder 26">
              <a:extLst>
                <a:ext uri="{FF2B5EF4-FFF2-40B4-BE49-F238E27FC236}">
                  <a16:creationId xmlns:a16="http://schemas.microsoft.com/office/drawing/2014/main" id="{CFE17C33-3C51-4861-B52E-8B256312F06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68541" y="2488001"/>
              <a:ext cx="1541817" cy="40285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indent="-1800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LR Energy formed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7D12263-0F73-470B-A53B-66DD333ECC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725" y="2462404"/>
              <a:ext cx="545965" cy="585274"/>
            </a:xfrm>
            <a:prstGeom prst="rect">
              <a:avLst/>
            </a:prstGeom>
          </p:spPr>
        </p:pic>
        <p:sp>
          <p:nvSpPr>
            <p:cNvPr id="97" name="Text Placeholder 26">
              <a:extLst>
                <a:ext uri="{FF2B5EF4-FFF2-40B4-BE49-F238E27FC236}">
                  <a16:creationId xmlns:a16="http://schemas.microsoft.com/office/drawing/2014/main" id="{98825FB3-EC26-4AA4-9153-842B059F9C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97898" y="2488714"/>
              <a:ext cx="1340933" cy="55896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b="0" i="0" kern="1200">
                  <a:solidFill>
                    <a:srgbClr val="005454"/>
                  </a:solidFill>
                  <a:latin typeface="arial" panose="020B0304000000000000" pitchFamily="34" charset="-78"/>
                  <a:ea typeface="+mn-ea"/>
                  <a:cs typeface="arial" panose="020B0304000000000000" pitchFamily="34" charset="-7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Vysus Group formed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9BD958F9-F13D-4473-8446-0B86DA639231}"/>
              </a:ext>
            </a:extLst>
          </p:cNvPr>
          <p:cNvSpPr txBox="1">
            <a:spLocks/>
          </p:cNvSpPr>
          <p:nvPr userDrawn="1"/>
        </p:nvSpPr>
        <p:spPr>
          <a:xfrm>
            <a:off x="10551240" y="4043645"/>
            <a:ext cx="1482733" cy="837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Promaps Technology</a:t>
            </a:r>
            <a:r>
              <a:rPr lang="en-GB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acquired by Vysus Group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D63B8EE2-AD4F-4766-8912-E8E9946F084B}"/>
              </a:ext>
            </a:extLst>
          </p:cNvPr>
          <p:cNvSpPr txBox="1">
            <a:spLocks/>
          </p:cNvSpPr>
          <p:nvPr userDrawn="1"/>
        </p:nvSpPr>
        <p:spPr>
          <a:xfrm>
            <a:off x="7955757" y="4560346"/>
            <a:ext cx="1605882" cy="3995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>
                <a:solidFill>
                  <a:srgbClr val="005454"/>
                </a:solidFill>
                <a:latin typeface="arial" panose="020B0304000000000000" pitchFamily="34" charset="-78"/>
                <a:ea typeface="+mn-ea"/>
                <a:cs typeface="arial" panose="020B0304000000000000" pitchFamily="34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Senergy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7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2591" userDrawn="1">
          <p15:clr>
            <a:srgbClr val="FBAE40"/>
          </p15:clr>
        </p15:guide>
        <p15:guide id="7" orient="horz" pos="1548" userDrawn="1">
          <p15:clr>
            <a:srgbClr val="FBAE40"/>
          </p15:clr>
        </p15:guide>
        <p15:guide id="8" orient="horz" pos="2047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02BE5FB-3784-49A8-8779-B4B731F2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3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CBA0B94-9828-9642-88CB-EA19808AB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518" y="1071790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19" y="1880683"/>
            <a:ext cx="4862882" cy="328919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87577-63CD-364B-9103-1F81C1233D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3805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1B09C-2845-4518-A1AD-0787481174B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45437-A2AC-44D8-A015-8654F0D7ED8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209915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D38DEC6-94E0-4778-9F37-36324D52C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3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Title	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CBA0B94-9828-9642-88CB-EA19808AB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518" y="1071790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19" y="1880683"/>
            <a:ext cx="4862882" cy="328919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7361" y="944563"/>
            <a:ext cx="5472482" cy="5463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6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“”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2857" y="5514293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728663"/>
            <a:ext cx="536416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129338"/>
            <a:ext cx="536416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DA3F837-8A79-4048-A2FB-C15B2BD29E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87681" y="1428117"/>
            <a:ext cx="5472482" cy="328612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7895A-758C-466B-900A-B0E76FF3660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EE408-2AF3-4364-93D6-A87A0ABF2D6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D89FB-B40E-4E48-8714-A9F5F8A9114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0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6160E11D-2361-4BBD-95F4-7FF99F650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3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Title		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CBA0B94-9828-9642-88CB-EA19808AB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518" y="1071790"/>
            <a:ext cx="5472482" cy="715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19" y="1880683"/>
            <a:ext cx="4862882" cy="328919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02796" y="1285283"/>
            <a:ext cx="2844086" cy="18846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2857" y="3665173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728663"/>
            <a:ext cx="2791522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127818"/>
            <a:ext cx="2791522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CC322AF-67DD-C146-8FBD-65B82358B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99802" y="825753"/>
            <a:ext cx="2260361" cy="15618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8000" b="0" i="0" spc="-400" baseline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80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4BE7BD-B2EC-1449-BDA0-74202AAC8A14}"/>
              </a:ext>
            </a:extLst>
          </p:cNvPr>
          <p:cNvCxnSpPr>
            <a:cxnSpLocks/>
          </p:cNvCxnSpPr>
          <p:nvPr userDrawn="1"/>
        </p:nvCxnSpPr>
        <p:spPr>
          <a:xfrm>
            <a:off x="9251794" y="728663"/>
            <a:ext cx="220836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BB0C57-7A7F-5A40-967E-801DF5DF0892}"/>
              </a:ext>
            </a:extLst>
          </p:cNvPr>
          <p:cNvCxnSpPr>
            <a:cxnSpLocks/>
          </p:cNvCxnSpPr>
          <p:nvPr userDrawn="1"/>
        </p:nvCxnSpPr>
        <p:spPr>
          <a:xfrm>
            <a:off x="9251794" y="4127818"/>
            <a:ext cx="2208369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9284B88-9F9A-514E-9D0F-19531F765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8650" y="3313920"/>
            <a:ext cx="2260361" cy="5739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adispiscing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B84F3EB-FACD-D849-A4FD-9D59AD380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2796" y="944563"/>
            <a:ext cx="2844086" cy="3603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“”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44748-55BA-4709-AAD7-91487975FE6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55AE2-AE34-403C-B934-104B806DB48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E249C-5E79-4F33-9BE3-5178E221F59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9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197" y="4744858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740340" y="728663"/>
            <a:ext cx="6727260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740340" y="5359903"/>
            <a:ext cx="6737420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6450CB44-AAF0-CD4F-8C96-F2261B322B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98" y="944563"/>
            <a:ext cx="5472482" cy="54637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60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“”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FC5C3051-2166-9C47-BD60-C5EBDF959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18" y="1428117"/>
            <a:ext cx="6844082" cy="328612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0E69B-6807-4F50-87C3-76CCD8857FF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40F57-5584-48CA-B5AA-6150BB33F7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63519-801E-4282-BBE1-69F776031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57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252E68-ED8B-4674-B782-11DD9F1ECC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795" y="3229896"/>
            <a:ext cx="8783818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134D6E6B-003C-8044-9BDE-14C4124D0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44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54F2A97D-29FE-C540-9B98-F712B06E5E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744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0346645-F17B-D84F-8BE8-A2EB4ADC46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7065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DC038EE-3FAB-0949-A0D5-29E356E2F9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7065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05E0686-9355-475E-9B53-E1D4504A1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38" y="1525702"/>
            <a:ext cx="2475188" cy="3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1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3786522-C3F4-8541-AC94-BC9821BD2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24" r="6878" b="6041"/>
          <a:stretch/>
        </p:blipFill>
        <p:spPr>
          <a:xfrm>
            <a:off x="0" y="1708557"/>
            <a:ext cx="1710175" cy="32835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7" y="597434"/>
            <a:ext cx="10907711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Click to add solution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80FE4-7F8C-447F-9516-6D84EB6B19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0400B-2DF2-4035-BB0C-8998AFAD75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6B1B4-222E-4A3D-9D38-D75F6E2531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105662-DBC6-486A-A748-CF526C3F49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3888" y="1559513"/>
            <a:ext cx="10907712" cy="439837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2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2591">
          <p15:clr>
            <a:srgbClr val="FBAE40"/>
          </p15:clr>
        </p15:guide>
        <p15:guide id="7" orient="horz" pos="1548">
          <p15:clr>
            <a:srgbClr val="FBAE40"/>
          </p15:clr>
        </p15:guide>
        <p15:guide id="8" orient="horz" pos="2047">
          <p15:clr>
            <a:srgbClr val="FBAE40"/>
          </p15:clr>
        </p15:guide>
        <p15:guide id="9" orient="horz" pos="38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1AAB551-FA3F-48B8-8AAD-BF18AA13A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7" y="597434"/>
            <a:ext cx="10907893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32735-8FD1-40CC-9805-C7BB3B701E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32479-944C-41E6-A003-27A70FA5E1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728BC-498E-4A30-BF3F-DC5A3DD048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4106-FF58-42C0-A784-C8BB6F183AD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588" y="1559512"/>
            <a:ext cx="10870823" cy="439837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93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2591">
          <p15:clr>
            <a:srgbClr val="FBAE40"/>
          </p15:clr>
        </p15:guide>
        <p15:guide id="7" orient="horz" pos="1548">
          <p15:clr>
            <a:srgbClr val="FBAE40"/>
          </p15:clr>
        </p15:guide>
        <p15:guide id="8" orient="horz" pos="2047">
          <p15:clr>
            <a:srgbClr val="FBAE40"/>
          </p15:clr>
        </p15:guide>
        <p15:guide id="9" orient="horz" pos="386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mont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Background pattern&#10;&#10;Description automatically generated">
            <a:extLst>
              <a:ext uri="{FF2B5EF4-FFF2-40B4-BE49-F238E27FC236}">
                <a16:creationId xmlns:a16="http://schemas.microsoft.com/office/drawing/2014/main" id="{B587225E-4FCC-4333-A832-17205DDE7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B4A37-CBF0-47C2-9B55-C85EEE3F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489C8-C417-416B-B1DD-A676758F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87CDC-556A-45EB-B823-4376790C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D6B886-8707-4CAB-926B-EDD8195B3441}"/>
              </a:ext>
            </a:extLst>
          </p:cNvPr>
          <p:cNvCxnSpPr>
            <a:cxnSpLocks/>
          </p:cNvCxnSpPr>
          <p:nvPr userDrawn="1"/>
        </p:nvCxnSpPr>
        <p:spPr>
          <a:xfrm>
            <a:off x="725367" y="4797137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24FB27-F1B4-4864-B686-D7356D2E2BC8}"/>
              </a:ext>
            </a:extLst>
          </p:cNvPr>
          <p:cNvCxnSpPr>
            <a:cxnSpLocks/>
          </p:cNvCxnSpPr>
          <p:nvPr userDrawn="1"/>
        </p:nvCxnSpPr>
        <p:spPr>
          <a:xfrm>
            <a:off x="725367" y="6304772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87FCDD-AF72-4176-8B6C-56DF78DAB7EA}"/>
              </a:ext>
            </a:extLst>
          </p:cNvPr>
          <p:cNvCxnSpPr>
            <a:cxnSpLocks/>
          </p:cNvCxnSpPr>
          <p:nvPr userDrawn="1"/>
        </p:nvCxnSpPr>
        <p:spPr>
          <a:xfrm>
            <a:off x="725367" y="3041053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8243F8-C913-4925-9D6C-936FD4218103}"/>
              </a:ext>
            </a:extLst>
          </p:cNvPr>
          <p:cNvCxnSpPr>
            <a:cxnSpLocks/>
          </p:cNvCxnSpPr>
          <p:nvPr userDrawn="1"/>
        </p:nvCxnSpPr>
        <p:spPr>
          <a:xfrm>
            <a:off x="725367" y="1377986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A0DD54-6718-49A3-A192-2ECA3CB79600}"/>
              </a:ext>
            </a:extLst>
          </p:cNvPr>
          <p:cNvCxnSpPr>
            <a:cxnSpLocks/>
          </p:cNvCxnSpPr>
          <p:nvPr userDrawn="1"/>
        </p:nvCxnSpPr>
        <p:spPr>
          <a:xfrm>
            <a:off x="3215680" y="4797137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B9770-C16F-48D0-8902-2B931AB655F1}"/>
              </a:ext>
            </a:extLst>
          </p:cNvPr>
          <p:cNvCxnSpPr>
            <a:cxnSpLocks/>
          </p:cNvCxnSpPr>
          <p:nvPr userDrawn="1"/>
        </p:nvCxnSpPr>
        <p:spPr>
          <a:xfrm>
            <a:off x="3215680" y="6304772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553B80-644F-4609-9DBF-E6D80DEB179D}"/>
              </a:ext>
            </a:extLst>
          </p:cNvPr>
          <p:cNvCxnSpPr>
            <a:cxnSpLocks/>
          </p:cNvCxnSpPr>
          <p:nvPr userDrawn="1"/>
        </p:nvCxnSpPr>
        <p:spPr>
          <a:xfrm>
            <a:off x="3215680" y="3041053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9F876-E534-47DD-B98F-AC0180522947}"/>
              </a:ext>
            </a:extLst>
          </p:cNvPr>
          <p:cNvCxnSpPr>
            <a:cxnSpLocks/>
          </p:cNvCxnSpPr>
          <p:nvPr userDrawn="1"/>
        </p:nvCxnSpPr>
        <p:spPr>
          <a:xfrm>
            <a:off x="3215680" y="1377986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4B9836-093A-4CD8-891F-F0CFA6B2DF48}"/>
              </a:ext>
            </a:extLst>
          </p:cNvPr>
          <p:cNvCxnSpPr>
            <a:cxnSpLocks/>
          </p:cNvCxnSpPr>
          <p:nvPr userDrawn="1"/>
        </p:nvCxnSpPr>
        <p:spPr>
          <a:xfrm>
            <a:off x="5699745" y="4797137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8DD598-3950-4ED1-845B-3ADFF4437E2B}"/>
              </a:ext>
            </a:extLst>
          </p:cNvPr>
          <p:cNvCxnSpPr>
            <a:cxnSpLocks/>
          </p:cNvCxnSpPr>
          <p:nvPr userDrawn="1"/>
        </p:nvCxnSpPr>
        <p:spPr>
          <a:xfrm>
            <a:off x="5699745" y="6304772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7BB8EE-3EA4-4611-B8D7-60DC451E64BA}"/>
              </a:ext>
            </a:extLst>
          </p:cNvPr>
          <p:cNvCxnSpPr>
            <a:cxnSpLocks/>
          </p:cNvCxnSpPr>
          <p:nvPr userDrawn="1"/>
        </p:nvCxnSpPr>
        <p:spPr>
          <a:xfrm>
            <a:off x="5699745" y="3041053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6FCD5D-D434-4BB2-8B04-422D348F3352}"/>
              </a:ext>
            </a:extLst>
          </p:cNvPr>
          <p:cNvCxnSpPr>
            <a:cxnSpLocks/>
          </p:cNvCxnSpPr>
          <p:nvPr userDrawn="1"/>
        </p:nvCxnSpPr>
        <p:spPr>
          <a:xfrm>
            <a:off x="5699745" y="1377986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9D648E-7A05-42FA-9917-FDA5D6AA888F}"/>
              </a:ext>
            </a:extLst>
          </p:cNvPr>
          <p:cNvCxnSpPr>
            <a:cxnSpLocks/>
          </p:cNvCxnSpPr>
          <p:nvPr userDrawn="1"/>
        </p:nvCxnSpPr>
        <p:spPr>
          <a:xfrm>
            <a:off x="8184232" y="4797137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F6D12C-EA4B-4215-9432-EC36557381C6}"/>
              </a:ext>
            </a:extLst>
          </p:cNvPr>
          <p:cNvCxnSpPr>
            <a:cxnSpLocks/>
          </p:cNvCxnSpPr>
          <p:nvPr userDrawn="1"/>
        </p:nvCxnSpPr>
        <p:spPr>
          <a:xfrm>
            <a:off x="8184232" y="6304772"/>
            <a:ext cx="225533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AF73E0-BEAD-46A5-A958-E54C4006D04C}"/>
              </a:ext>
            </a:extLst>
          </p:cNvPr>
          <p:cNvCxnSpPr>
            <a:cxnSpLocks/>
          </p:cNvCxnSpPr>
          <p:nvPr userDrawn="1"/>
        </p:nvCxnSpPr>
        <p:spPr>
          <a:xfrm>
            <a:off x="8184232" y="3041053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2CAE20-549A-404C-AFE9-DB13DCE6F6F1}"/>
              </a:ext>
            </a:extLst>
          </p:cNvPr>
          <p:cNvCxnSpPr>
            <a:cxnSpLocks/>
          </p:cNvCxnSpPr>
          <p:nvPr userDrawn="1"/>
        </p:nvCxnSpPr>
        <p:spPr>
          <a:xfrm>
            <a:off x="8184232" y="1377986"/>
            <a:ext cx="2231589" cy="0"/>
          </a:xfrm>
          <a:prstGeom prst="line">
            <a:avLst/>
          </a:prstGeom>
          <a:ln w="3175">
            <a:solidFill>
              <a:srgbClr val="00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6E121C4-0587-4B29-9DFA-7B45EE2383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049" y="2096884"/>
            <a:ext cx="2378310" cy="7777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037D9BC1-3304-471B-9A3C-9D4F28B28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04039" y="2096884"/>
            <a:ext cx="2354813" cy="80360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2A23FFE5-BA60-4968-BDD8-219F9432B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89890" y="2096885"/>
            <a:ext cx="2327706" cy="7777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FA333573-1EB5-45C1-A4EC-B7F53DCBC6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2590" y="2096884"/>
            <a:ext cx="2354813" cy="86001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D0F09F39-3BFE-46A4-B6C8-D981BE911A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155" y="3660160"/>
            <a:ext cx="2316376" cy="98039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4A78EDC-0735-49F0-8D46-6530848AD6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1147" y="3660159"/>
            <a:ext cx="2327706" cy="9705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8B6190CA-F833-4BCA-A6D6-0F577342BD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890" y="3660159"/>
            <a:ext cx="2327706" cy="9705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  <a:p>
            <a:endParaRPr lang="en-US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0893FC8-8444-4AFC-937C-5755C29031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72591" y="3660159"/>
            <a:ext cx="2349548" cy="9705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F36017C8-0672-4391-9D3F-77B14EDF38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55" y="5547800"/>
            <a:ext cx="2316376" cy="600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  <a:p>
            <a:endParaRPr lang="en-US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79EC55E9-6A99-498F-9111-76FFF6C5B6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31146" y="5547800"/>
            <a:ext cx="2327707" cy="600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4F6263D7-043A-4CC6-8EF2-4E11187FB2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996" y="5547800"/>
            <a:ext cx="2327707" cy="600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940E4308-6AAC-44A4-9F73-539317CE4E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9698" y="5547800"/>
            <a:ext cx="2007937" cy="600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 description.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B046DF39-8ADF-46BD-9BE5-05885AD651B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155" y="1430390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9496413F-7A6D-44E9-AF70-ED1CDF9FED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31146" y="1430390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4CB1DFFA-1695-4EEE-AE64-4B86EC43F6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04470" y="1430390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BFD0A8AB-C5A4-418A-9548-22A2C7A1EB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2224" y="1430390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55F6D7E3-E7C0-40EF-BC51-9705E0360E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6155" y="3091608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E9F9B857-3377-4371-95FA-D214EC1448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1146" y="3091608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0E19BC9A-4103-4EB4-83AE-A08FA264F5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04470" y="3091608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5F65D889-F835-4E72-8684-4D9E8F1B8DF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224" y="3091608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7F86C15B-FB41-46E7-A2E6-7D7553DBF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6155" y="4847692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4F00FB09-5480-4AF2-999A-EBE204A0A1F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31146" y="4847692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77005F5E-440B-47B3-8723-4C77E797B9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04470" y="4847692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906D6C5F-255E-4B87-A76A-F7BE0147914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12224" y="4847692"/>
            <a:ext cx="2327707" cy="484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stat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AC0381A-3CB6-4773-948B-EAE865D0C45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3517" y="597434"/>
            <a:ext cx="10907893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505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4FA4A47-0C65-4DAE-BC4C-EF01E4041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4E784-7404-4A58-BE4A-0F143E190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17" y="637187"/>
            <a:ext cx="10907893" cy="70382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545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A7ABC-3920-418B-8522-9D95F5E8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D280-492C-42ED-ABF8-DA744EB8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F3F4B-77DB-4668-8E65-D97C636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EB4EB0-0746-492F-A8C0-F3957D989F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18" y="1559512"/>
            <a:ext cx="5317014" cy="423373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A806C6A-0AB8-4DDC-BB1B-8D22A94DB2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1559512"/>
            <a:ext cx="5435410" cy="423373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372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62872237-889B-475E-96E3-24F1951BB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4E784-7404-4A58-BE4A-0F143E190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18" y="638260"/>
            <a:ext cx="10730282" cy="63984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545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A7ABC-3920-418B-8522-9D95F5E8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D280-492C-42ED-ABF8-DA744EB8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F3F4B-77DB-4668-8E65-D97C636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EB4EB0-0746-492F-A8C0-F3957D989F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18" y="2424080"/>
            <a:ext cx="5317014" cy="33691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A806C6A-0AB8-4DDC-BB1B-8D22A94DB2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2424080"/>
            <a:ext cx="5257800" cy="33691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40DFFC-4426-4C7A-95BC-AA9877179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518" y="1559512"/>
            <a:ext cx="5317014" cy="803275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solidFill>
                  <a:srgbClr val="005454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3F3089-F79F-44C0-91D9-5B65BBD6C8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559512"/>
            <a:ext cx="5257800" cy="803275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solidFill>
                  <a:srgbClr val="005454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813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26" y="732521"/>
            <a:ext cx="9203356" cy="3326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0" b="0" i="0" spc="-400" baseline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1000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196" y="4744858"/>
            <a:ext cx="5154891" cy="17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adispiscing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740340" y="728663"/>
            <a:ext cx="1071982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740340" y="5359903"/>
            <a:ext cx="1071982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39C7B-B4C6-4CF6-ACBE-959A91CF241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972FD-95E6-4BC2-BDB5-1B061051F73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FA597-729B-40CA-A9DC-8D8D90A2AF7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8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D2364-BEA2-653E-6C5D-D4E56198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50D4B-9EE0-A29E-99EB-2C1BCCC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499E-46B6-9B90-5064-9A44054B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2FA732-6BE6-F40A-B638-1BCD3BC01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18" y="638260"/>
            <a:ext cx="10730282" cy="63984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545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23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D2364-BEA2-653E-6C5D-D4E56198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50D4B-9EE0-A29E-99EB-2C1BCCC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499E-46B6-9B90-5064-9A44054B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2FA732-6BE6-F40A-B638-1BCD3BC01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18" y="638260"/>
            <a:ext cx="10730282" cy="63984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545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3BF26D-689F-73E3-27B7-E2D18B412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7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D2364-BEA2-653E-6C5D-D4E56198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50D4B-9EE0-A29E-99EB-2C1BCCC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499E-46B6-9B90-5064-9A44054B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2FA732-6BE6-F40A-B638-1BCD3BC01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18" y="638260"/>
            <a:ext cx="10730282" cy="63984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545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3BF26D-689F-73E3-27B7-E2D18B412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43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D2364-BEA2-653E-6C5D-D4E56198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50D4B-9EE0-A29E-99EB-2C1BCCC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499E-46B6-9B90-5064-9A44054B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2FA732-6BE6-F40A-B638-1BCD3BC01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18" y="638260"/>
            <a:ext cx="10730282" cy="63984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545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3BF26D-689F-73E3-27B7-E2D18B412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12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C954D3-1755-4825-AC29-27F1EE967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795" y="3229896"/>
            <a:ext cx="8783818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134D6E6B-003C-8044-9BDE-14C4124D0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44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54F2A97D-29FE-C540-9B98-F712B06E5E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744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0346645-F17B-D84F-8BE8-A2EB4ADC46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7065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DC038EE-3FAB-0949-A0D5-29E356E2F9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7065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05E0686-9355-475E-9B53-E1D4504A1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38" y="1525702"/>
            <a:ext cx="2475188" cy="3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D2364-BEA2-653E-6C5D-D4E56198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50D4B-9EE0-A29E-99EB-2C1BCCC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499E-46B6-9B90-5064-9A44054B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2FA732-6BE6-F40A-B638-1BCD3BC01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18" y="638260"/>
            <a:ext cx="10730282" cy="63984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545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3BF26D-689F-73E3-27B7-E2D18B412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ontent 2">
    <p:bg>
      <p:bgPr>
        <a:solidFill>
          <a:srgbClr val="00E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26" y="732521"/>
            <a:ext cx="9203356" cy="3326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0" b="0" i="0" spc="-400" baseline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1000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196" y="4744858"/>
            <a:ext cx="5154891" cy="17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adispiscing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740340" y="728663"/>
            <a:ext cx="1071982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740340" y="5359903"/>
            <a:ext cx="10719823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91813-BF6A-4173-96A1-A2967B18C22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9D2FF-E0F8-4B98-AAC7-B2694C24A87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4C6D9-0AD9-46B1-A893-98F39C677BE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8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ontent 3">
    <p:bg>
      <p:bgPr>
        <a:solidFill>
          <a:srgbClr val="00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26" y="732521"/>
            <a:ext cx="9203356" cy="3326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0" b="0" i="0" spc="-40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1000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196" y="4744858"/>
            <a:ext cx="5154891" cy="17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adispiscing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740340" y="728663"/>
            <a:ext cx="107198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7ACE4-E171-4F13-B0B5-8E8912C3DD7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95EC7-5EBB-4F6B-AB83-A3101307200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F5EE9-C1DF-45C8-A8AC-176EE2F1B58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124431-6494-42C2-92CD-5164BD4A348E}"/>
              </a:ext>
            </a:extLst>
          </p:cNvPr>
          <p:cNvCxnSpPr>
            <a:cxnSpLocks/>
          </p:cNvCxnSpPr>
          <p:nvPr userDrawn="1"/>
        </p:nvCxnSpPr>
        <p:spPr>
          <a:xfrm>
            <a:off x="740340" y="5359903"/>
            <a:ext cx="107198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3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FB0665-FE15-4840-AAA3-6E8202CAA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B802541F-C49A-1D4F-A729-6E5119CA7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26" y="732521"/>
            <a:ext cx="9203356" cy="3326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0" b="0" i="0" spc="-40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1000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6C06AAB6-CDDA-A441-BA8E-9D90EB065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196" y="4744858"/>
            <a:ext cx="5154891" cy="17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adispiscing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6B19F-20DC-444D-BC75-F44E240ECB6A}"/>
              </a:ext>
            </a:extLst>
          </p:cNvPr>
          <p:cNvCxnSpPr>
            <a:cxnSpLocks/>
          </p:cNvCxnSpPr>
          <p:nvPr userDrawn="1"/>
        </p:nvCxnSpPr>
        <p:spPr>
          <a:xfrm>
            <a:off x="740340" y="728663"/>
            <a:ext cx="107198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ED956-EE64-6F48-891C-9E00A29DA2D7}"/>
              </a:ext>
            </a:extLst>
          </p:cNvPr>
          <p:cNvCxnSpPr>
            <a:cxnSpLocks/>
          </p:cNvCxnSpPr>
          <p:nvPr userDrawn="1"/>
        </p:nvCxnSpPr>
        <p:spPr>
          <a:xfrm>
            <a:off x="740340" y="5359903"/>
            <a:ext cx="107198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C9711-1411-43F0-B6D6-0F579844FC0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F9014-CF43-4955-8506-A6664D21601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8468-0FCC-485B-BBC2-DA941DFB35A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88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BFA09E0-1207-4FB7-A19D-FEAA985E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4"/>
            <a:ext cx="8450144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Our services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123D41-FD1F-1942-BFE0-A763ED53D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26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3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4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251E2A-DE45-624E-BFB3-05F13BC79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0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5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6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3513E-0E50-423B-AAA5-AC71D49278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599C6-A879-4E61-9A01-AEF8AD039B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EE63D-F742-4933-8BC6-0AE335E9BE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23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981">
          <p15:clr>
            <a:srgbClr val="FBAE40"/>
          </p15:clr>
        </p15:guide>
        <p15:guide id="8" orient="horz" pos="3385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2751">
          <p15:clr>
            <a:srgbClr val="FBAE40"/>
          </p15:clr>
        </p15:guide>
        <p15:guide id="11" pos="4951">
          <p15:clr>
            <a:srgbClr val="FBAE40"/>
          </p15:clr>
        </p15:guide>
        <p15:guide id="12" pos="501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slide 2">
    <p:bg>
      <p:bgPr>
        <a:solidFill>
          <a:srgbClr val="00E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4"/>
            <a:ext cx="8450144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Our services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123D41-FD1F-1942-BFE0-A763ED53D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26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3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4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251E2A-DE45-624E-BFB3-05F13BC79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0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5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6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8EE15-0F38-4048-A653-BA891194B4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45F18-5AC3-45CA-8E79-1E3CC0A10B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0AEE9-F083-4A03-B03F-8E1611B223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59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pos="2751" userDrawn="1">
          <p15:clr>
            <a:srgbClr val="FBAE40"/>
          </p15:clr>
        </p15:guide>
        <p15:guide id="11" pos="4951" userDrawn="1">
          <p15:clr>
            <a:srgbClr val="FBAE40"/>
          </p15:clr>
        </p15:guide>
        <p15:guide id="12" pos="501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F1D28-0F86-9F72-CE63-D821004C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3ACB8-8408-E200-4196-9B394841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B5D55-9138-791E-2230-DA29EDAB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13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templat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CD8F8048-68B1-40F0-863C-F9E217D48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9400158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123D41-FD1F-1942-BFE0-A763ED53D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26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3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4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251E2A-DE45-624E-BFB3-05F13BC79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050" y="1511038"/>
            <a:ext cx="3587730" cy="6187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Subsection text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CA9E796-34C3-A94B-8E55-6AA1F8CB6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63490" y="2573717"/>
            <a:ext cx="3587730" cy="3236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E45F71-6F80-D64C-8997-46E4009A7EFD}"/>
              </a:ext>
            </a:extLst>
          </p:cNvPr>
          <p:cNvCxnSpPr>
            <a:cxnSpLocks/>
          </p:cNvCxnSpPr>
          <p:nvPr userDrawn="1"/>
        </p:nvCxnSpPr>
        <p:spPr>
          <a:xfrm>
            <a:off x="7967663" y="2418567"/>
            <a:ext cx="3492500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53C322-1470-CA4F-B0BB-B72F06942BCF}"/>
              </a:ext>
            </a:extLst>
          </p:cNvPr>
          <p:cNvCxnSpPr>
            <a:cxnSpLocks/>
          </p:cNvCxnSpPr>
          <p:nvPr userDrawn="1"/>
        </p:nvCxnSpPr>
        <p:spPr>
          <a:xfrm>
            <a:off x="7967663" y="5377884"/>
            <a:ext cx="3492500" cy="0"/>
          </a:xfrm>
          <a:prstGeom prst="line">
            <a:avLst/>
          </a:prstGeom>
          <a:ln w="3175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FC3B3D85-687E-CB43-B9A0-2EB94F2C9E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1288" y="4849792"/>
            <a:ext cx="3588875" cy="2881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685271C-6850-7340-900E-607A1A93DF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3050" y="2924943"/>
            <a:ext cx="3587730" cy="1901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text 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42749862-43E0-B64B-92C3-D48F9FF9E1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744" y="404664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A57D7-912D-47E3-A5A0-323C94DAE83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9622D-E071-4A52-A9F7-5DCC89FA98E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D774D-2715-49B2-8CF2-3D819519914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9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>
          <p15:clr>
            <a:srgbClr val="FBAE40"/>
          </p15:clr>
        </p15:guide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95">
          <p15:clr>
            <a:srgbClr val="FBAE40"/>
          </p15:clr>
        </p15:guide>
        <p15:guide id="6" orient="horz" pos="981">
          <p15:clr>
            <a:srgbClr val="FBAE40"/>
          </p15:clr>
        </p15:guide>
        <p15:guide id="8" orient="horz" pos="3385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2751">
          <p15:clr>
            <a:srgbClr val="FBAE40"/>
          </p15:clr>
        </p15:guide>
        <p15:guide id="11" pos="4951">
          <p15:clr>
            <a:srgbClr val="FBAE40"/>
          </p15:clr>
        </p15:guide>
        <p15:guide id="12" pos="5019">
          <p15:clr>
            <a:srgbClr val="FBAE40"/>
          </p15:clr>
        </p15:guide>
        <p15:guide id="13" orient="horz" pos="1661">
          <p15:clr>
            <a:srgbClr val="FBAE40"/>
          </p15:clr>
        </p15:guide>
        <p15:guide id="14" orient="horz" pos="27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templa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6E3C404E-B25B-42A5-81A7-52F647F82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3" r="7019" b="6204"/>
          <a:stretch/>
        </p:blipFill>
        <p:spPr>
          <a:xfrm>
            <a:off x="0" y="283741"/>
            <a:ext cx="810705" cy="1552128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4573515" cy="95990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979270"/>
            <a:ext cx="3587730" cy="270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Result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5FD9373-495F-A341-9D14-362BF5EFD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744" y="5654912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Client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DBF3FDD-8FE9-E64B-8B1B-427A66B246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744" y="5777355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EDP Renewables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D6F0CEB-6FED-CA41-A958-EB8F12BF2C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3805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654DCDCD-9881-6B42-B765-AF1C63B828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744" y="404664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A948C-45E4-4A08-9758-992328D9F7F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B0A5E-3A73-44C8-99D3-D52D28A8679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263259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2954">
          <p15:clr>
            <a:srgbClr val="FBAE40"/>
          </p15:clr>
        </p15:guide>
        <p15:guide id="6" orient="horz" pos="890">
          <p15:clr>
            <a:srgbClr val="FBAE40"/>
          </p15:clr>
        </p15:guide>
        <p15:guide id="8" orient="horz" pos="3385">
          <p15:clr>
            <a:srgbClr val="FBAE40"/>
          </p15:clr>
        </p15:guide>
        <p15:guide id="9" orient="horz" pos="3861">
          <p15:clr>
            <a:srgbClr val="FBAE40"/>
          </p15:clr>
        </p15:guide>
        <p15:guide id="10" pos="3273">
          <p15:clr>
            <a:srgbClr val="FBAE40"/>
          </p15:clr>
        </p15:guide>
        <p15:guide id="11" pos="3817">
          <p15:clr>
            <a:srgbClr val="FBAE40"/>
          </p15:clr>
        </p15:guide>
        <p15:guide id="13" orient="horz" pos="1275">
          <p15:clr>
            <a:srgbClr val="FBAE40"/>
          </p15:clr>
        </p15:guide>
        <p15:guide id="14" orient="horz" pos="27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4E98B-BB37-F84F-A361-E99BE9CC2A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12192001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9682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A36E9A-779A-44AB-A871-9E9767997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629DF3F-E37D-4270-8519-93DDF296D4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795" y="3013515"/>
            <a:ext cx="6507787" cy="324196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F1D1B054-2F7E-4046-8FA5-5BE5B966A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44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453B8E4C-D6C7-4DC7-AC37-6DCDDA787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44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F897A818-FE98-448A-8B61-2BF63BB2EA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5453" y="666209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F4AD89A5-BF8D-4D8F-9D54-2A0B43889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5453" y="788652"/>
            <a:ext cx="1472066" cy="215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E9B5D01-DDED-4C14-8D25-3ACC019694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38" y="1704939"/>
            <a:ext cx="2475188" cy="357858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B2A3826-A09D-4938-ACD1-F0283EE6E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53637" y="0"/>
            <a:ext cx="7138362" cy="6858000"/>
          </a:xfrm>
          <a:custGeom>
            <a:avLst/>
            <a:gdLst>
              <a:gd name="connsiteX0" fmla="*/ 0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0 w 7128837"/>
              <a:gd name="connsiteY4" fmla="*/ 0 h 6858000"/>
              <a:gd name="connsiteX0" fmla="*/ 0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0 w 7128837"/>
              <a:gd name="connsiteY4" fmla="*/ 0 h 6858000"/>
              <a:gd name="connsiteX0" fmla="*/ 0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0 w 7128837"/>
              <a:gd name="connsiteY4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47026 w 7128837"/>
              <a:gd name="connsiteY4" fmla="*/ 0 h 6858000"/>
              <a:gd name="connsiteX0" fmla="*/ 142937 w 7224748"/>
              <a:gd name="connsiteY0" fmla="*/ 0 h 6858000"/>
              <a:gd name="connsiteX1" fmla="*/ 7224748 w 7224748"/>
              <a:gd name="connsiteY1" fmla="*/ 0 h 6858000"/>
              <a:gd name="connsiteX2" fmla="*/ 7224748 w 7224748"/>
              <a:gd name="connsiteY2" fmla="*/ 6858000 h 6858000"/>
              <a:gd name="connsiteX3" fmla="*/ 95911 w 7224748"/>
              <a:gd name="connsiteY3" fmla="*/ 6858000 h 6858000"/>
              <a:gd name="connsiteX4" fmla="*/ 3758737 w 7224748"/>
              <a:gd name="connsiteY4" fmla="*/ 3427694 h 6858000"/>
              <a:gd name="connsiteX5" fmla="*/ 142937 w 7224748"/>
              <a:gd name="connsiteY5" fmla="*/ 0 h 6858000"/>
              <a:gd name="connsiteX0" fmla="*/ 142550 w 7224361"/>
              <a:gd name="connsiteY0" fmla="*/ 0 h 6858000"/>
              <a:gd name="connsiteX1" fmla="*/ 7224361 w 7224361"/>
              <a:gd name="connsiteY1" fmla="*/ 0 h 6858000"/>
              <a:gd name="connsiteX2" fmla="*/ 7224361 w 7224361"/>
              <a:gd name="connsiteY2" fmla="*/ 6858000 h 6858000"/>
              <a:gd name="connsiteX3" fmla="*/ 95524 w 7224361"/>
              <a:gd name="connsiteY3" fmla="*/ 6858000 h 6858000"/>
              <a:gd name="connsiteX4" fmla="*/ 3758350 w 7224361"/>
              <a:gd name="connsiteY4" fmla="*/ 3427694 h 6858000"/>
              <a:gd name="connsiteX5" fmla="*/ 142550 w 7224361"/>
              <a:gd name="connsiteY5" fmla="*/ 0 h 6858000"/>
              <a:gd name="connsiteX0" fmla="*/ 142743 w 7224554"/>
              <a:gd name="connsiteY0" fmla="*/ 0 h 6858000"/>
              <a:gd name="connsiteX1" fmla="*/ 7224554 w 7224554"/>
              <a:gd name="connsiteY1" fmla="*/ 0 h 6858000"/>
              <a:gd name="connsiteX2" fmla="*/ 7224554 w 7224554"/>
              <a:gd name="connsiteY2" fmla="*/ 6858000 h 6858000"/>
              <a:gd name="connsiteX3" fmla="*/ 95717 w 7224554"/>
              <a:gd name="connsiteY3" fmla="*/ 6858000 h 6858000"/>
              <a:gd name="connsiteX4" fmla="*/ 3758543 w 7224554"/>
              <a:gd name="connsiteY4" fmla="*/ 3427694 h 6858000"/>
              <a:gd name="connsiteX5" fmla="*/ 142743 w 7224554"/>
              <a:gd name="connsiteY5" fmla="*/ 0 h 6858000"/>
              <a:gd name="connsiteX0" fmla="*/ 142743 w 7224554"/>
              <a:gd name="connsiteY0" fmla="*/ 0 h 6858000"/>
              <a:gd name="connsiteX1" fmla="*/ 7224554 w 7224554"/>
              <a:gd name="connsiteY1" fmla="*/ 0 h 6858000"/>
              <a:gd name="connsiteX2" fmla="*/ 7224554 w 7224554"/>
              <a:gd name="connsiteY2" fmla="*/ 6858000 h 6858000"/>
              <a:gd name="connsiteX3" fmla="*/ 95717 w 7224554"/>
              <a:gd name="connsiteY3" fmla="*/ 6858000 h 6858000"/>
              <a:gd name="connsiteX4" fmla="*/ 3758543 w 7224554"/>
              <a:gd name="connsiteY4" fmla="*/ 3427694 h 6858000"/>
              <a:gd name="connsiteX5" fmla="*/ 142743 w 7224554"/>
              <a:gd name="connsiteY5" fmla="*/ 0 h 6858000"/>
              <a:gd name="connsiteX0" fmla="*/ 160094 w 7241905"/>
              <a:gd name="connsiteY0" fmla="*/ 0 h 6858000"/>
              <a:gd name="connsiteX1" fmla="*/ 7241905 w 7241905"/>
              <a:gd name="connsiteY1" fmla="*/ 0 h 6858000"/>
              <a:gd name="connsiteX2" fmla="*/ 7241905 w 7241905"/>
              <a:gd name="connsiteY2" fmla="*/ 6858000 h 6858000"/>
              <a:gd name="connsiteX3" fmla="*/ 113068 w 7241905"/>
              <a:gd name="connsiteY3" fmla="*/ 6858000 h 6858000"/>
              <a:gd name="connsiteX4" fmla="*/ 3007798 w 7241905"/>
              <a:gd name="connsiteY4" fmla="*/ 2565545 h 6858000"/>
              <a:gd name="connsiteX5" fmla="*/ 160094 w 7241905"/>
              <a:gd name="connsiteY5" fmla="*/ 0 h 6858000"/>
              <a:gd name="connsiteX0" fmla="*/ 146530 w 7228341"/>
              <a:gd name="connsiteY0" fmla="*/ 0 h 6858000"/>
              <a:gd name="connsiteX1" fmla="*/ 7228341 w 7228341"/>
              <a:gd name="connsiteY1" fmla="*/ 0 h 6858000"/>
              <a:gd name="connsiteX2" fmla="*/ 7228341 w 7228341"/>
              <a:gd name="connsiteY2" fmla="*/ 6858000 h 6858000"/>
              <a:gd name="connsiteX3" fmla="*/ 99504 w 7228341"/>
              <a:gd name="connsiteY3" fmla="*/ 6858000 h 6858000"/>
              <a:gd name="connsiteX4" fmla="*/ 2994234 w 7228341"/>
              <a:gd name="connsiteY4" fmla="*/ 2565545 h 6858000"/>
              <a:gd name="connsiteX5" fmla="*/ 146530 w 7228341"/>
              <a:gd name="connsiteY5" fmla="*/ 0 h 6858000"/>
              <a:gd name="connsiteX0" fmla="*/ 146530 w 7228341"/>
              <a:gd name="connsiteY0" fmla="*/ 0 h 6858000"/>
              <a:gd name="connsiteX1" fmla="*/ 7228341 w 7228341"/>
              <a:gd name="connsiteY1" fmla="*/ 0 h 6858000"/>
              <a:gd name="connsiteX2" fmla="*/ 7228341 w 7228341"/>
              <a:gd name="connsiteY2" fmla="*/ 6858000 h 6858000"/>
              <a:gd name="connsiteX3" fmla="*/ 99504 w 7228341"/>
              <a:gd name="connsiteY3" fmla="*/ 6858000 h 6858000"/>
              <a:gd name="connsiteX4" fmla="*/ 2994234 w 7228341"/>
              <a:gd name="connsiteY4" fmla="*/ 2565545 h 6858000"/>
              <a:gd name="connsiteX5" fmla="*/ 146530 w 7228341"/>
              <a:gd name="connsiteY5" fmla="*/ 0 h 6858000"/>
              <a:gd name="connsiteX0" fmla="*/ 144721 w 7226532"/>
              <a:gd name="connsiteY0" fmla="*/ 0 h 6858000"/>
              <a:gd name="connsiteX1" fmla="*/ 7226532 w 7226532"/>
              <a:gd name="connsiteY1" fmla="*/ 0 h 6858000"/>
              <a:gd name="connsiteX2" fmla="*/ 7226532 w 7226532"/>
              <a:gd name="connsiteY2" fmla="*/ 6858000 h 6858000"/>
              <a:gd name="connsiteX3" fmla="*/ 97695 w 7226532"/>
              <a:gd name="connsiteY3" fmla="*/ 6858000 h 6858000"/>
              <a:gd name="connsiteX4" fmla="*/ 3081252 w 7226532"/>
              <a:gd name="connsiteY4" fmla="*/ 2602121 h 6858000"/>
              <a:gd name="connsiteX5" fmla="*/ 144721 w 7226532"/>
              <a:gd name="connsiteY5" fmla="*/ 0 h 6858000"/>
              <a:gd name="connsiteX0" fmla="*/ 144721 w 7226532"/>
              <a:gd name="connsiteY0" fmla="*/ 0 h 6858000"/>
              <a:gd name="connsiteX1" fmla="*/ 7226532 w 7226532"/>
              <a:gd name="connsiteY1" fmla="*/ 0 h 6858000"/>
              <a:gd name="connsiteX2" fmla="*/ 7226532 w 7226532"/>
              <a:gd name="connsiteY2" fmla="*/ 6858000 h 6858000"/>
              <a:gd name="connsiteX3" fmla="*/ 97695 w 7226532"/>
              <a:gd name="connsiteY3" fmla="*/ 6858000 h 6858000"/>
              <a:gd name="connsiteX4" fmla="*/ 3081252 w 7226532"/>
              <a:gd name="connsiteY4" fmla="*/ 2602121 h 6858000"/>
              <a:gd name="connsiteX5" fmla="*/ 144721 w 7226532"/>
              <a:gd name="connsiteY5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2983557 w 7128837"/>
              <a:gd name="connsiteY4" fmla="*/ 2602121 h 6858000"/>
              <a:gd name="connsiteX5" fmla="*/ 47026 w 7128837"/>
              <a:gd name="connsiteY5" fmla="*/ 0 h 6858000"/>
              <a:gd name="connsiteX0" fmla="*/ 161259 w 7243070"/>
              <a:gd name="connsiteY0" fmla="*/ 0 h 6858000"/>
              <a:gd name="connsiteX1" fmla="*/ 7243070 w 7243070"/>
              <a:gd name="connsiteY1" fmla="*/ 0 h 6858000"/>
              <a:gd name="connsiteX2" fmla="*/ 7243070 w 7243070"/>
              <a:gd name="connsiteY2" fmla="*/ 6858000 h 6858000"/>
              <a:gd name="connsiteX3" fmla="*/ 114233 w 7243070"/>
              <a:gd name="connsiteY3" fmla="*/ 6858000 h 6858000"/>
              <a:gd name="connsiteX4" fmla="*/ 3191843 w 7243070"/>
              <a:gd name="connsiteY4" fmla="*/ 4122638 h 6858000"/>
              <a:gd name="connsiteX5" fmla="*/ 3097790 w 7243070"/>
              <a:gd name="connsiteY5" fmla="*/ 2602121 h 6858000"/>
              <a:gd name="connsiteX6" fmla="*/ 161259 w 7243070"/>
              <a:gd name="connsiteY6" fmla="*/ 0 h 6858000"/>
              <a:gd name="connsiteX0" fmla="*/ 160529 w 7242340"/>
              <a:gd name="connsiteY0" fmla="*/ 0 h 6858000"/>
              <a:gd name="connsiteX1" fmla="*/ 7242340 w 7242340"/>
              <a:gd name="connsiteY1" fmla="*/ 0 h 6858000"/>
              <a:gd name="connsiteX2" fmla="*/ 7242340 w 7242340"/>
              <a:gd name="connsiteY2" fmla="*/ 6858000 h 6858000"/>
              <a:gd name="connsiteX3" fmla="*/ 113503 w 7242340"/>
              <a:gd name="connsiteY3" fmla="*/ 6858000 h 6858000"/>
              <a:gd name="connsiteX4" fmla="*/ 3191113 w 7242340"/>
              <a:gd name="connsiteY4" fmla="*/ 4122638 h 6858000"/>
              <a:gd name="connsiteX5" fmla="*/ 3097060 w 7242340"/>
              <a:gd name="connsiteY5" fmla="*/ 2602121 h 6858000"/>
              <a:gd name="connsiteX6" fmla="*/ 160529 w 7242340"/>
              <a:gd name="connsiteY6" fmla="*/ 0 h 6858000"/>
              <a:gd name="connsiteX0" fmla="*/ 160529 w 7242340"/>
              <a:gd name="connsiteY0" fmla="*/ 0 h 6858000"/>
              <a:gd name="connsiteX1" fmla="*/ 7242340 w 7242340"/>
              <a:gd name="connsiteY1" fmla="*/ 0 h 6858000"/>
              <a:gd name="connsiteX2" fmla="*/ 7242340 w 7242340"/>
              <a:gd name="connsiteY2" fmla="*/ 6858000 h 6858000"/>
              <a:gd name="connsiteX3" fmla="*/ 113503 w 7242340"/>
              <a:gd name="connsiteY3" fmla="*/ 6858000 h 6858000"/>
              <a:gd name="connsiteX4" fmla="*/ 3191113 w 7242340"/>
              <a:gd name="connsiteY4" fmla="*/ 4122638 h 6858000"/>
              <a:gd name="connsiteX5" fmla="*/ 3097060 w 7242340"/>
              <a:gd name="connsiteY5" fmla="*/ 2602121 h 6858000"/>
              <a:gd name="connsiteX6" fmla="*/ 160529 w 7242340"/>
              <a:gd name="connsiteY6" fmla="*/ 0 h 6858000"/>
              <a:gd name="connsiteX0" fmla="*/ 161998 w 7243809"/>
              <a:gd name="connsiteY0" fmla="*/ 0 h 6858000"/>
              <a:gd name="connsiteX1" fmla="*/ 7243809 w 7243809"/>
              <a:gd name="connsiteY1" fmla="*/ 0 h 6858000"/>
              <a:gd name="connsiteX2" fmla="*/ 7243809 w 7243809"/>
              <a:gd name="connsiteY2" fmla="*/ 6858000 h 6858000"/>
              <a:gd name="connsiteX3" fmla="*/ 114972 w 7243809"/>
              <a:gd name="connsiteY3" fmla="*/ 6858000 h 6858000"/>
              <a:gd name="connsiteX4" fmla="*/ 3192582 w 7243809"/>
              <a:gd name="connsiteY4" fmla="*/ 4122638 h 6858000"/>
              <a:gd name="connsiteX5" fmla="*/ 3098529 w 7243809"/>
              <a:gd name="connsiteY5" fmla="*/ 2602121 h 6858000"/>
              <a:gd name="connsiteX6" fmla="*/ 161998 w 7243809"/>
              <a:gd name="connsiteY6" fmla="*/ 0 h 6858000"/>
              <a:gd name="connsiteX0" fmla="*/ 161998 w 7243809"/>
              <a:gd name="connsiteY0" fmla="*/ 0 h 6858000"/>
              <a:gd name="connsiteX1" fmla="*/ 7243809 w 7243809"/>
              <a:gd name="connsiteY1" fmla="*/ 0 h 6858000"/>
              <a:gd name="connsiteX2" fmla="*/ 7243809 w 7243809"/>
              <a:gd name="connsiteY2" fmla="*/ 6858000 h 6858000"/>
              <a:gd name="connsiteX3" fmla="*/ 114972 w 7243809"/>
              <a:gd name="connsiteY3" fmla="*/ 6858000 h 6858000"/>
              <a:gd name="connsiteX4" fmla="*/ 3192582 w 7243809"/>
              <a:gd name="connsiteY4" fmla="*/ 4122638 h 6858000"/>
              <a:gd name="connsiteX5" fmla="*/ 3098529 w 7243809"/>
              <a:gd name="connsiteY5" fmla="*/ 2602121 h 6858000"/>
              <a:gd name="connsiteX6" fmla="*/ 161998 w 7243809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077610 w 7128837"/>
              <a:gd name="connsiteY4" fmla="*/ 4122638 h 6858000"/>
              <a:gd name="connsiteX5" fmla="*/ 2983557 w 7128837"/>
              <a:gd name="connsiteY5" fmla="*/ 2602121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077610 w 7128837"/>
              <a:gd name="connsiteY4" fmla="*/ 4122638 h 6858000"/>
              <a:gd name="connsiteX5" fmla="*/ 3171662 w 7128837"/>
              <a:gd name="connsiteY5" fmla="*/ 2758875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23192 w 7128837"/>
              <a:gd name="connsiteY4" fmla="*/ 3903182 h 6858000"/>
              <a:gd name="connsiteX5" fmla="*/ 3171662 w 7128837"/>
              <a:gd name="connsiteY5" fmla="*/ 2758875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23192 w 7128837"/>
              <a:gd name="connsiteY4" fmla="*/ 3903182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23192 w 7128837"/>
              <a:gd name="connsiteY4" fmla="*/ 3903182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31873 w 7128837"/>
              <a:gd name="connsiteY4" fmla="*/ 3908970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31873 w 7128837"/>
              <a:gd name="connsiteY4" fmla="*/ 3908970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31873 w 7128837"/>
              <a:gd name="connsiteY4" fmla="*/ 3908970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31873 w 7128837"/>
              <a:gd name="connsiteY4" fmla="*/ 3908970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57916 w 7128837"/>
              <a:gd name="connsiteY4" fmla="*/ 3880034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43448 w 7128837"/>
              <a:gd name="connsiteY4" fmla="*/ 3882928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43448 w 7128837"/>
              <a:gd name="connsiteY4" fmla="*/ 3882928 h 6858000"/>
              <a:gd name="connsiteX5" fmla="*/ 3333642 w 7128837"/>
              <a:gd name="connsiteY5" fmla="*/ 2899954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43448 w 7128837"/>
              <a:gd name="connsiteY4" fmla="*/ 3882928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43448 w 7128837"/>
              <a:gd name="connsiteY4" fmla="*/ 3882928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404215 w 7128837"/>
              <a:gd name="connsiteY4" fmla="*/ 3836629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404215 w 7128837"/>
              <a:gd name="connsiteY4" fmla="*/ 3836629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404215 w 7128837"/>
              <a:gd name="connsiteY4" fmla="*/ 3836629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89747 w 7128837"/>
              <a:gd name="connsiteY4" fmla="*/ 3851097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63704 w 7128837"/>
              <a:gd name="connsiteY4" fmla="*/ 3865566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63704 w 7128837"/>
              <a:gd name="connsiteY4" fmla="*/ 3865566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63704 w 7128837"/>
              <a:gd name="connsiteY4" fmla="*/ 3865566 h 6858000"/>
              <a:gd name="connsiteX5" fmla="*/ 3400196 w 7128837"/>
              <a:gd name="connsiteY5" fmla="*/ 2957827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63704 w 7128837"/>
              <a:gd name="connsiteY4" fmla="*/ 3865566 h 6858000"/>
              <a:gd name="connsiteX5" fmla="*/ 3388621 w 7128837"/>
              <a:gd name="connsiteY5" fmla="*/ 2960721 h 6858000"/>
              <a:gd name="connsiteX6" fmla="*/ 47026 w 7128837"/>
              <a:gd name="connsiteY6" fmla="*/ 0 h 6858000"/>
              <a:gd name="connsiteX0" fmla="*/ 47026 w 7128837"/>
              <a:gd name="connsiteY0" fmla="*/ 0 h 6858000"/>
              <a:gd name="connsiteX1" fmla="*/ 7128837 w 7128837"/>
              <a:gd name="connsiteY1" fmla="*/ 0 h 6858000"/>
              <a:gd name="connsiteX2" fmla="*/ 7128837 w 7128837"/>
              <a:gd name="connsiteY2" fmla="*/ 6858000 h 6858000"/>
              <a:gd name="connsiteX3" fmla="*/ 0 w 7128837"/>
              <a:gd name="connsiteY3" fmla="*/ 6858000 h 6858000"/>
              <a:gd name="connsiteX4" fmla="*/ 3363704 w 7128837"/>
              <a:gd name="connsiteY4" fmla="*/ 3865566 h 6858000"/>
              <a:gd name="connsiteX5" fmla="*/ 3388621 w 7128837"/>
              <a:gd name="connsiteY5" fmla="*/ 2960721 h 6858000"/>
              <a:gd name="connsiteX6" fmla="*/ 47026 w 7128837"/>
              <a:gd name="connsiteY6" fmla="*/ 0 h 6858000"/>
              <a:gd name="connsiteX0" fmla="*/ 56551 w 7138362"/>
              <a:gd name="connsiteY0" fmla="*/ 0 h 6858000"/>
              <a:gd name="connsiteX1" fmla="*/ 7138362 w 7138362"/>
              <a:gd name="connsiteY1" fmla="*/ 0 h 6858000"/>
              <a:gd name="connsiteX2" fmla="*/ 7138362 w 7138362"/>
              <a:gd name="connsiteY2" fmla="*/ 6858000 h 6858000"/>
              <a:gd name="connsiteX3" fmla="*/ 0 w 7138362"/>
              <a:gd name="connsiteY3" fmla="*/ 6858000 h 6858000"/>
              <a:gd name="connsiteX4" fmla="*/ 3373229 w 7138362"/>
              <a:gd name="connsiteY4" fmla="*/ 3865566 h 6858000"/>
              <a:gd name="connsiteX5" fmla="*/ 3398146 w 7138362"/>
              <a:gd name="connsiteY5" fmla="*/ 2960721 h 6858000"/>
              <a:gd name="connsiteX6" fmla="*/ 56551 w 71383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8362" h="6858000">
                <a:moveTo>
                  <a:pt x="56551" y="0"/>
                </a:moveTo>
                <a:lnTo>
                  <a:pt x="7138362" y="0"/>
                </a:lnTo>
                <a:lnTo>
                  <a:pt x="7138362" y="6858000"/>
                </a:lnTo>
                <a:lnTo>
                  <a:pt x="0" y="6858000"/>
                </a:lnTo>
                <a:lnTo>
                  <a:pt x="3373229" y="3865566"/>
                </a:lnTo>
                <a:cubicBezTo>
                  <a:pt x="3570192" y="3692408"/>
                  <a:pt x="3872797" y="3393745"/>
                  <a:pt x="3398146" y="2960721"/>
                </a:cubicBezTo>
                <a:cubicBezTo>
                  <a:pt x="2923495" y="2527697"/>
                  <a:pt x="1174274" y="985942"/>
                  <a:pt x="56551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718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4E98B-BB37-F84F-A361-E99BE9CC2A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838" y="728663"/>
            <a:ext cx="4944133" cy="540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7ED75EF-A1AF-5E48-A5C4-EF3C0A3AD3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16029" y="728663"/>
            <a:ext cx="4944133" cy="540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28EE8-F674-4E5C-8C30-1E823C0F5AF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7A9FF-6EB1-45D0-A129-28C055C51F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8488C-0251-4DBA-ABED-39E3BC89BE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783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69780F4-520B-1249-BCE8-D490662AF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" y="84"/>
            <a:ext cx="12191701" cy="6857831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9400158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123D41-FD1F-1942-BFE0-A763ED53D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26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3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4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251E2A-DE45-624E-BFB3-05F13BC79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050" y="1511038"/>
            <a:ext cx="3587730" cy="6187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Subsection text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E45F71-6F80-D64C-8997-46E4009A7EFD}"/>
              </a:ext>
            </a:extLst>
          </p:cNvPr>
          <p:cNvCxnSpPr>
            <a:cxnSpLocks/>
          </p:cNvCxnSpPr>
          <p:nvPr userDrawn="1"/>
        </p:nvCxnSpPr>
        <p:spPr>
          <a:xfrm>
            <a:off x="7967663" y="2418567"/>
            <a:ext cx="34925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53C322-1470-CA4F-B0BB-B72F06942BCF}"/>
              </a:ext>
            </a:extLst>
          </p:cNvPr>
          <p:cNvCxnSpPr>
            <a:cxnSpLocks/>
          </p:cNvCxnSpPr>
          <p:nvPr userDrawn="1"/>
        </p:nvCxnSpPr>
        <p:spPr>
          <a:xfrm>
            <a:off x="7967663" y="5377884"/>
            <a:ext cx="34925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7958F-31A7-4814-9AAC-DF562EEFB4F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9196C-E0D3-4E8E-9C87-AC9BC295B3E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7DB32-BCCB-4B0C-856A-CC3D617CC76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8A05C-FA9D-489F-8FC9-1CB8EB855D89}"/>
              </a:ext>
            </a:extLst>
          </p:cNvPr>
          <p:cNvSpPr txBox="1"/>
          <p:nvPr userDrawn="1"/>
        </p:nvSpPr>
        <p:spPr>
          <a:xfrm>
            <a:off x="7860380" y="2509444"/>
            <a:ext cx="64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0" dirty="0">
                <a:solidFill>
                  <a:schemeClr val="bg1"/>
                </a:solidFill>
              </a:rPr>
              <a:t>“”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685271C-6850-7340-900E-607A1A93DF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3050" y="2924943"/>
            <a:ext cx="3587730" cy="1901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text 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FC3B3D85-687E-CB43-B9A0-2EB94F2C9E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1288" y="4849792"/>
            <a:ext cx="3588875" cy="2881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F8266C-ED73-4176-9911-9933368FCF6B}"/>
              </a:ext>
            </a:extLst>
          </p:cNvPr>
          <p:cNvSpPr txBox="1"/>
          <p:nvPr userDrawn="1"/>
        </p:nvSpPr>
        <p:spPr>
          <a:xfrm>
            <a:off x="644512" y="385516"/>
            <a:ext cx="1174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687177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pos="2751" userDrawn="1">
          <p15:clr>
            <a:srgbClr val="FBAE40"/>
          </p15:clr>
        </p15:guide>
        <p15:guide id="11" pos="4951" userDrawn="1">
          <p15:clr>
            <a:srgbClr val="FBAE40"/>
          </p15:clr>
        </p15:guide>
        <p15:guide id="12" pos="5019" userDrawn="1">
          <p15:clr>
            <a:srgbClr val="FBAE40"/>
          </p15:clr>
        </p15:guide>
        <p15:guide id="13" orient="horz" pos="1661" userDrawn="1">
          <p15:clr>
            <a:srgbClr val="FBAE40"/>
          </p15:clr>
        </p15:guide>
        <p15:guide id="14" orient="horz" pos="27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80A52-1A7A-6B49-ABEB-4EE607601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" y="84"/>
            <a:ext cx="12191701" cy="6857831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9400158" cy="703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B123D41-FD1F-1942-BFE0-A763ED53D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2650" y="1511038"/>
            <a:ext cx="3587730" cy="38626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3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4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B251E2A-DE45-624E-BFB3-05F13BC79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050" y="1511038"/>
            <a:ext cx="3587730" cy="6187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Subsection text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66228-9218-45C9-B56C-9BF487B234B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86A9C-8AF1-4BCC-9535-EDF1A3EC937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A4ED-AE5C-452D-836D-0DB4FCA1099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CCD47-3997-4206-A6A9-C9971D992A13}"/>
              </a:ext>
            </a:extLst>
          </p:cNvPr>
          <p:cNvSpPr txBox="1"/>
          <p:nvPr userDrawn="1"/>
        </p:nvSpPr>
        <p:spPr>
          <a:xfrm>
            <a:off x="644512" y="385516"/>
            <a:ext cx="1174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60910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pos="2751" userDrawn="1">
          <p15:clr>
            <a:srgbClr val="FBAE40"/>
          </p15:clr>
        </p15:guide>
        <p15:guide id="11" pos="4951" userDrawn="1">
          <p15:clr>
            <a:srgbClr val="FBAE40"/>
          </p15:clr>
        </p15:guide>
        <p15:guide id="12" pos="5019" userDrawn="1">
          <p15:clr>
            <a:srgbClr val="FBAE40"/>
          </p15:clr>
        </p15:guide>
        <p15:guide id="13" orient="horz" pos="1661" userDrawn="1">
          <p15:clr>
            <a:srgbClr val="FBAE40"/>
          </p15:clr>
        </p15:guide>
        <p15:guide id="14" orient="horz" pos="278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ECF8E-32F2-6248-ACA5-2B297F884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" y="84"/>
            <a:ext cx="12191701" cy="6857831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E57231F7-97B2-0A48-838B-4D4E29183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518" y="597434"/>
            <a:ext cx="4573515" cy="95990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26D253-059B-1F4B-AE6E-D74461E4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183" y="1979270"/>
            <a:ext cx="3587730" cy="270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1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Section 2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b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</a:br>
            <a:r>
              <a:rPr lang="en-US" dirty="0"/>
              <a:t>Result</a:t>
            </a:r>
            <a:br>
              <a:rPr lang="en-US" dirty="0"/>
            </a:br>
            <a:r>
              <a:rPr lang="en-US" b="0" i="0" dirty="0">
                <a:latin typeface="arial" panose="020B0304000000000000" pitchFamily="34" charset="-78"/>
                <a:cs typeface="arial" panose="020B0304000000000000" pitchFamily="34" charset="-78"/>
              </a:rPr>
              <a:t>Text</a:t>
            </a:r>
            <a:endParaRPr lang="en-US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5FD9373-495F-A341-9D14-362BF5EFD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744" y="5467070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Client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DBF3FDD-8FE9-E64B-8B1B-427A66B246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744" y="5645785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EDP Renewables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D6F0CEB-6FED-CA41-A958-EB8F12BF2C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3805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241D5-15CD-4789-8DAA-F0A8AED35C3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A25BF-8FFD-458F-A6B8-034088504AD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663E6-A785-4CF5-9946-1DD47DF25812}"/>
              </a:ext>
            </a:extLst>
          </p:cNvPr>
          <p:cNvSpPr txBox="1"/>
          <p:nvPr userDrawn="1"/>
        </p:nvSpPr>
        <p:spPr>
          <a:xfrm>
            <a:off x="644512" y="385516"/>
            <a:ext cx="1174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48253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2954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8" orient="horz" pos="338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pos="3273" userDrawn="1">
          <p15:clr>
            <a:srgbClr val="FBAE40"/>
          </p15:clr>
        </p15:guide>
        <p15:guide id="11" pos="3817" userDrawn="1">
          <p15:clr>
            <a:srgbClr val="FBAE40"/>
          </p15:clr>
        </p15:guide>
        <p15:guide id="13" orient="horz" pos="1275" userDrawn="1">
          <p15:clr>
            <a:srgbClr val="FBAE40"/>
          </p15:clr>
        </p15:guide>
        <p15:guide id="14" orient="horz" pos="278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7D57DC1E-B761-4F03-8E85-B1AE2B8170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55924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839C182E-87FD-482C-9EFF-FC4B51983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40680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589C5248-98D6-4976-9B85-F643931D07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73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FF85C0B-926A-48E7-8A87-FBF26BF703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54277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A83B3AFA-F9E7-4085-85D9-11C823F56A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79755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E0B362C-DC0A-1E41-9CE4-326E8E258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35" y="673264"/>
            <a:ext cx="5443565" cy="12793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8000"/>
              </a:lnSpc>
              <a:buNone/>
              <a:defRPr sz="8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9C383052-F125-4605-9228-8FC235299A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95" y="3209576"/>
            <a:ext cx="9938974" cy="324196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58265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A326427-41AA-4D29-A64B-62D31F758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24" r="6878" b="6041"/>
          <a:stretch/>
        </p:blipFill>
        <p:spPr>
          <a:xfrm>
            <a:off x="0" y="1708557"/>
            <a:ext cx="1710175" cy="3283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F8BDE7-E065-443E-B499-819A639C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482" y="1386942"/>
            <a:ext cx="8787036" cy="231975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B55A4E-AFE8-4906-8A5A-8FC1F1CEF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2482" y="3786794"/>
            <a:ext cx="8787036" cy="1957356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D70FA85-85F2-4E7C-A241-9974809F93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D3173D4-B537-47F4-9976-BC0135E526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E07280-FFB9-4B1A-8F5C-13988BFCB2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5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E02CDD-2480-3F45-B6F6-2D5DD8C38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D1EE7F6-A3C2-CD43-9E31-48A8DB52D8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44" y="684904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92B1ED6C-2812-A243-BCCB-C932F562F4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44" y="807347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2021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34EA9527-19C5-0745-BBB9-2DFD0B9D7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7065" y="684904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84952DF-0704-C54D-A2C6-76E665C8EC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7065" y="807347"/>
            <a:ext cx="1472066" cy="178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Position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54E7CB4E-1E5B-AD40-8000-776D4D885B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744" y="2793682"/>
            <a:ext cx="4898074" cy="21302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 Person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Phone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Email</a:t>
            </a:r>
          </a:p>
          <a:p>
            <a:pPr lvl="0"/>
            <a:r>
              <a:rPr lang="en-US" dirty="0"/>
              <a:t>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446030-0530-4C02-AD88-7FED1C2118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38" y="1525702"/>
            <a:ext cx="2475188" cy="3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5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58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EED5B-A609-4344-88C4-9D3BE8BA6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F8BDE7-E065-443E-B499-819A639C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2482" y="1386942"/>
            <a:ext cx="8787036" cy="231975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B55A4E-AFE8-4906-8A5A-8FC1F1CEF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2482" y="3786794"/>
            <a:ext cx="8787036" cy="1957356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A04C1-5E51-404E-9FE3-01E9331263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7C9A3-0D76-4690-A01D-683E077ED3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28A37-EF99-4958-81A7-DDC4B1A0A0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7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892A6C-F370-A544-BE8C-7033F3FA72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4"/>
            <a:ext cx="5472482" cy="124443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459" y="1887310"/>
            <a:ext cx="6857683" cy="263270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11977-066E-429A-8CC3-0021BE003A3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E0C80-00B0-4759-BE5A-AEEE46B26D3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C05DA-0193-4681-A956-93F6BC25766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892A6C-F370-A544-BE8C-7033F3FA72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4"/>
            <a:ext cx="5472482" cy="124443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459" y="1887310"/>
            <a:ext cx="6857683" cy="263270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br>
              <a:rPr lang="en-GB" dirty="0"/>
            </a:br>
            <a:r>
              <a:rPr lang="en-GB" dirty="0"/>
              <a:t>Content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0AF5C-87C2-49AD-BD38-90234E6855D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F180B-A1C6-4BB5-A52D-A56EBC1F356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13F20-343D-4D6D-8AB1-BAE390ECB1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5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ea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9EBC47-CE54-EE4C-A858-E58926CC2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2FF2E1-12D0-294A-A9CD-E9396B357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18" y="597434"/>
            <a:ext cx="5472482" cy="124443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A3C18DF-2B64-164C-A782-063E707C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644" y="1892161"/>
            <a:ext cx="5472482" cy="290467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2pPr>
            <a:lvl3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3pPr>
            <a:lvl4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4pPr>
            <a:lvl5pPr>
              <a:defRPr>
                <a:latin typeface="arial" panose="020B0504000000000000" pitchFamily="34" charset="-78"/>
                <a:cs typeface="arial" panose="020B0504000000000000" pitchFamily="34" charset="-78"/>
              </a:defRPr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B5747-C68D-435D-B67C-ABB8FD2A5BC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19695-A221-4482-9915-77746463A8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C2ACC-2802-4439-8A07-2742094B1A3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92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595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2115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35060-D08C-447A-9E9E-068E90D8F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588" y="6365185"/>
            <a:ext cx="1304690" cy="2090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Vysus Group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14CA7-7A82-4E5F-88FF-A46008420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0063" y="6365185"/>
            <a:ext cx="3525495" cy="2090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C6F44-A4F2-4F51-8C87-D19DED41D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3850" y="6365185"/>
            <a:ext cx="1477561" cy="2090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rgbClr val="00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EBD639-FBDF-4BE7-86EE-7F59109565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0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11" r:id="rId3"/>
    <p:sldLayoutId id="2147483712" r:id="rId4"/>
    <p:sldLayoutId id="2147483704" r:id="rId5"/>
    <p:sldLayoutId id="2147483705" r:id="rId6"/>
    <p:sldLayoutId id="2147483665" r:id="rId7"/>
    <p:sldLayoutId id="2147483692" r:id="rId8"/>
    <p:sldLayoutId id="2147483652" r:id="rId9"/>
    <p:sldLayoutId id="2147483673" r:id="rId10"/>
    <p:sldLayoutId id="2147483703" r:id="rId11"/>
    <p:sldLayoutId id="2147483700" r:id="rId12"/>
    <p:sldLayoutId id="2147483697" r:id="rId13"/>
    <p:sldLayoutId id="2147483715" r:id="rId14"/>
    <p:sldLayoutId id="2147483693" r:id="rId15"/>
    <p:sldLayoutId id="2147483653" r:id="rId16"/>
    <p:sldLayoutId id="2147483654" r:id="rId17"/>
    <p:sldLayoutId id="2147483655" r:id="rId18"/>
    <p:sldLayoutId id="2147483656" r:id="rId19"/>
    <p:sldLayoutId id="2147483691" r:id="rId20"/>
    <p:sldLayoutId id="2147483702" r:id="rId21"/>
    <p:sldLayoutId id="2147483709" r:id="rId22"/>
    <p:sldLayoutId id="2147483706" r:id="rId23"/>
    <p:sldLayoutId id="2147483708" r:id="rId24"/>
    <p:sldLayoutId id="2147483657" r:id="rId25"/>
    <p:sldLayoutId id="2147483714" r:id="rId26"/>
    <p:sldLayoutId id="2147483716" r:id="rId27"/>
    <p:sldLayoutId id="2147483717" r:id="rId28"/>
    <p:sldLayoutId id="2147483718" r:id="rId29"/>
    <p:sldLayoutId id="2147483719" r:id="rId30"/>
    <p:sldLayoutId id="2147483659" r:id="rId31"/>
    <p:sldLayoutId id="2147483658" r:id="rId32"/>
    <p:sldLayoutId id="2147483660" r:id="rId33"/>
    <p:sldLayoutId id="2147483687" r:id="rId34"/>
    <p:sldLayoutId id="2147483676" r:id="rId35"/>
    <p:sldLayoutId id="2147483713" r:id="rId36"/>
    <p:sldLayoutId id="2147483688" r:id="rId37"/>
    <p:sldLayoutId id="2147483689" r:id="rId38"/>
    <p:sldLayoutId id="2147483661" r:id="rId39"/>
    <p:sldLayoutId id="2147483662" r:id="rId40"/>
    <p:sldLayoutId id="2147483677" r:id="rId41"/>
    <p:sldLayoutId id="2147483679" r:id="rId42"/>
    <p:sldLayoutId id="2147483678" r:id="rId43"/>
    <p:sldLayoutId id="2147483672" r:id="rId44"/>
    <p:sldLayoutId id="2147483681" r:id="rId45"/>
    <p:sldLayoutId id="2147483682" r:id="rId46"/>
    <p:sldLayoutId id="2147483684" r:id="rId47"/>
    <p:sldLayoutId id="2147483685" r:id="rId48"/>
    <p:sldLayoutId id="2147483683" r:id="rId49"/>
    <p:sldLayoutId id="2147483663" r:id="rId5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9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Relationship Id="rId9" Type="http://schemas.openxmlformats.org/officeDocument/2006/relationships/image" Target="../media/image1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sv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sv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80EED-2720-DC44-B3CC-6FD5A6B73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606" y="3117576"/>
            <a:ext cx="7108540" cy="2173733"/>
          </a:xfrm>
        </p:spPr>
        <p:txBody>
          <a:bodyPr/>
          <a:lstStyle/>
          <a:p>
            <a:r>
              <a:rPr lang="en-US" sz="4800" dirty="0"/>
              <a:t>Designing</a:t>
            </a:r>
            <a:br>
              <a:rPr lang="en-US" sz="4800" dirty="0"/>
            </a:br>
            <a:r>
              <a:rPr lang="en-US" sz="4800" dirty="0"/>
              <a:t>small modular reactors for a circular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8E567-0DD1-7142-899F-1954E6108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606" y="779807"/>
            <a:ext cx="2162094" cy="679991"/>
          </a:xfrm>
        </p:spPr>
        <p:txBody>
          <a:bodyPr/>
          <a:lstStyle/>
          <a:p>
            <a:r>
              <a:rPr lang="en-US" sz="1600" dirty="0"/>
              <a:t>October 21-25,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9855F-312F-DA47-A510-DBFB65112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612" y="5653639"/>
            <a:ext cx="2073194" cy="579922"/>
          </a:xfrm>
        </p:spPr>
        <p:txBody>
          <a:bodyPr/>
          <a:lstStyle/>
          <a:p>
            <a:r>
              <a:rPr lang="en-US" sz="1600" dirty="0"/>
              <a:t>Kristina Gillin,</a:t>
            </a:r>
            <a:br>
              <a:rPr lang="en-US" sz="1600" dirty="0"/>
            </a:br>
            <a:r>
              <a:rPr lang="en-US" sz="1600" dirty="0"/>
              <a:t>Principal Consultant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47796-C97F-D4B3-EA79-71AEC300A36D}"/>
              </a:ext>
            </a:extLst>
          </p:cNvPr>
          <p:cNvSpPr txBox="1"/>
          <p:nvPr/>
        </p:nvSpPr>
        <p:spPr>
          <a:xfrm>
            <a:off x="9760335" y="628801"/>
            <a:ext cx="1924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Ingenuity. 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Imagination. 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Insight.</a:t>
            </a:r>
          </a:p>
        </p:txBody>
      </p:sp>
    </p:spTree>
    <p:extLst>
      <p:ext uri="{BB962C8B-B14F-4D97-AF65-F5344CB8AC3E}">
        <p14:creationId xmlns:p14="http://schemas.microsoft.com/office/powerpoint/2010/main" val="221478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1433-F7BD-21AF-2F6F-EF5A4467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FBE9B-96EC-FE40-99B9-56A77A52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B77E4-543E-625B-30DB-E02ED171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>
                <a:solidFill>
                  <a:schemeClr val="bg1"/>
                </a:solidFill>
              </a:rPr>
              <a:pPr/>
              <a:t>10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E6382-04FC-EA7F-652F-A02280849D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0588" y="1553993"/>
            <a:ext cx="6464112" cy="4233733"/>
          </a:xfrm>
        </p:spPr>
        <p:txBody>
          <a:bodyPr/>
          <a:lstStyle/>
          <a:p>
            <a:r>
              <a:rPr lang="en-US" sz="2400" dirty="0"/>
              <a:t>Many </a:t>
            </a:r>
            <a:r>
              <a:rPr lang="en-US" sz="2400" dirty="0">
                <a:solidFill>
                  <a:schemeClr val="accent4"/>
                </a:solidFill>
              </a:rPr>
              <a:t>common practices already consistent </a:t>
            </a:r>
            <a:r>
              <a:rPr lang="en-US" sz="2400" dirty="0"/>
              <a:t>with circularity but not recognized as such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Design principles for circular SMRs </a:t>
            </a:r>
            <a:r>
              <a:rPr lang="en-US" sz="2400" dirty="0"/>
              <a:t>need to be established – if nuclear is to fully contribute to sustainability</a:t>
            </a:r>
          </a:p>
          <a:p>
            <a:r>
              <a:rPr lang="en-US" sz="2400" dirty="0"/>
              <a:t>The framework and design principles derived in this paper can be used: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To spark discussion </a:t>
            </a:r>
            <a:r>
              <a:rPr lang="en-US" dirty="0"/>
              <a:t>on that reality 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By early adopters </a:t>
            </a:r>
            <a:r>
              <a:rPr lang="en-US" dirty="0"/>
              <a:t>who want to ensure that their SMR designs are aligned with circularity principles at high level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As starting point for further work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Purple crocuses in snow">
            <a:extLst>
              <a:ext uri="{FF2B5EF4-FFF2-40B4-BE49-F238E27FC236}">
                <a16:creationId xmlns:a16="http://schemas.microsoft.com/office/drawing/2014/main" id="{10126810-7526-E7EA-A5A2-3E2FEF9A6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4700" y="1635116"/>
            <a:ext cx="4572731" cy="430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02FAFD8-DD6C-803B-DE1F-F5290BDAC6F3}"/>
              </a:ext>
            </a:extLst>
          </p:cNvPr>
          <p:cNvSpPr txBox="1">
            <a:spLocks/>
          </p:cNvSpPr>
          <p:nvPr/>
        </p:nvSpPr>
        <p:spPr>
          <a:xfrm>
            <a:off x="3431645" y="2897326"/>
            <a:ext cx="6882397" cy="2173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6CCA02B-8210-FD97-666C-A391D00A6B52}"/>
              </a:ext>
            </a:extLst>
          </p:cNvPr>
          <p:cNvSpPr txBox="1">
            <a:spLocks/>
          </p:cNvSpPr>
          <p:nvPr/>
        </p:nvSpPr>
        <p:spPr>
          <a:xfrm>
            <a:off x="679612" y="4505976"/>
            <a:ext cx="6654638" cy="5799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Kristina Gillin,</a:t>
            </a:r>
            <a:br>
              <a:rPr lang="en-US" sz="2400" dirty="0"/>
            </a:br>
            <a:r>
              <a:rPr lang="en-US" sz="2400" dirty="0"/>
              <a:t>Principal Consultant</a:t>
            </a:r>
          </a:p>
          <a:p>
            <a:r>
              <a:rPr lang="en-US" sz="2400" dirty="0"/>
              <a:t>Email: kristina.gillin@vysusgroup.com</a:t>
            </a:r>
          </a:p>
        </p:txBody>
      </p:sp>
    </p:spTree>
    <p:extLst>
      <p:ext uri="{BB962C8B-B14F-4D97-AF65-F5344CB8AC3E}">
        <p14:creationId xmlns:p14="http://schemas.microsoft.com/office/powerpoint/2010/main" val="204704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1433-F7BD-21AF-2F6F-EF5A4467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16" y="637187"/>
            <a:ext cx="10907893" cy="70382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FBE9B-96EC-FE40-99B9-56A77A52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B77E4-543E-625B-30DB-E02ED171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E6382-04FC-EA7F-652F-A02280849D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516" y="1559512"/>
            <a:ext cx="7537258" cy="423373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 striving for </a:t>
            </a:r>
            <a:r>
              <a:rPr lang="en-US" sz="2800" dirty="0">
                <a:solidFill>
                  <a:schemeClr val="accent2"/>
                </a:solidFill>
              </a:rPr>
              <a:t>sustainability</a:t>
            </a:r>
            <a:r>
              <a:rPr lang="en-US" sz="2800" dirty="0"/>
              <a:t>, interest is </a:t>
            </a:r>
            <a:br>
              <a:rPr lang="en-US" sz="2800" dirty="0"/>
            </a:br>
            <a:r>
              <a:rPr lang="en-US" sz="2800" dirty="0"/>
              <a:t>growing in:</a:t>
            </a:r>
          </a:p>
          <a:p>
            <a:r>
              <a:rPr lang="en-US" sz="2800" dirty="0"/>
              <a:t>New reactors – particularly SMRs</a:t>
            </a:r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chemeClr val="accent2"/>
                </a:solidFill>
              </a:rPr>
              <a:t>circular economy </a:t>
            </a:r>
            <a:r>
              <a:rPr lang="en-US" sz="2800" dirty="0"/>
              <a:t>concept – </a:t>
            </a:r>
            <a:br>
              <a:rPr lang="en-US" sz="2800" dirty="0"/>
            </a:br>
            <a:r>
              <a:rPr lang="en-US" sz="2800" dirty="0"/>
              <a:t>which is enabled through design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00B7637-EA51-BB48-81C0-DD7718607BAC}"/>
              </a:ext>
            </a:extLst>
          </p:cNvPr>
          <p:cNvSpPr txBox="1">
            <a:spLocks/>
          </p:cNvSpPr>
          <p:nvPr/>
        </p:nvSpPr>
        <p:spPr>
          <a:xfrm>
            <a:off x="765438" y="4192842"/>
            <a:ext cx="5868444" cy="127709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Now is a window of opportunity to ensure that future reactors are designed for a circular economy.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 descr="Sun peeking through forest trees">
            <a:extLst>
              <a:ext uri="{FF2B5EF4-FFF2-40B4-BE49-F238E27FC236}">
                <a16:creationId xmlns:a16="http://schemas.microsoft.com/office/drawing/2014/main" id="{7B0BBACA-80E9-73CB-C23A-0FF9AF405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753" y="-68602"/>
            <a:ext cx="5271247" cy="69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3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B77E4-543E-625B-30DB-E02ED171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D1433-F7BD-21AF-2F6F-EF5A4467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circular economy?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FBE9B-96EC-FE40-99B9-56A77A52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Vysus Group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6D0AAD0-CDE7-91FA-05B6-97C4C993B2E0}"/>
              </a:ext>
            </a:extLst>
          </p:cNvPr>
          <p:cNvSpPr txBox="1">
            <a:spLocks/>
          </p:cNvSpPr>
          <p:nvPr/>
        </p:nvSpPr>
        <p:spPr>
          <a:xfrm>
            <a:off x="623516" y="1559512"/>
            <a:ext cx="7472734" cy="4233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Focuses on </a:t>
            </a:r>
            <a:r>
              <a:rPr lang="en-US" sz="2800" dirty="0">
                <a:solidFill>
                  <a:schemeClr val="accent2"/>
                </a:solidFill>
              </a:rPr>
              <a:t>resources </a:t>
            </a:r>
            <a:r>
              <a:rPr lang="en-US" sz="2800" dirty="0"/>
              <a:t>and promotes using: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As little as possible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As long as possible</a:t>
            </a:r>
          </a:p>
          <a:p>
            <a:r>
              <a:rPr lang="en-US" sz="2800" u="sng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the same as the waste hierarchy</a:t>
            </a:r>
          </a:p>
          <a:p>
            <a:r>
              <a:rPr lang="en-US" sz="2800" dirty="0"/>
              <a:t>Cannot be achieved by one </a:t>
            </a:r>
            <a:br>
              <a:rPr lang="en-US" sz="2800" dirty="0"/>
            </a:br>
            <a:r>
              <a:rPr lang="en-US" sz="2800" dirty="0"/>
              <a:t>organization alone – hence requires </a:t>
            </a:r>
            <a:br>
              <a:rPr lang="en-US" sz="2800" dirty="0"/>
            </a:br>
            <a:r>
              <a:rPr lang="en-US" sz="2800" dirty="0">
                <a:solidFill>
                  <a:schemeClr val="accent2"/>
                </a:solidFill>
              </a:rPr>
              <a:t>circular supply chains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Emerging field</a:t>
            </a:r>
            <a:r>
              <a:rPr lang="en-US" sz="2800" dirty="0"/>
              <a:t>, mainly focused on:</a:t>
            </a:r>
          </a:p>
          <a:p>
            <a:pPr lvl="1"/>
            <a:r>
              <a:rPr lang="en-US" sz="2800" dirty="0"/>
              <a:t>Products that are transportable</a:t>
            </a:r>
          </a:p>
          <a:p>
            <a:pPr lvl="1"/>
            <a:r>
              <a:rPr lang="en-US" sz="2800" dirty="0"/>
              <a:t>Conventional built environment </a:t>
            </a:r>
          </a:p>
        </p:txBody>
      </p:sp>
      <p:pic>
        <p:nvPicPr>
          <p:cNvPr id="13" name="Picture 12" descr="Close-up of metal pipes">
            <a:extLst>
              <a:ext uri="{FF2B5EF4-FFF2-40B4-BE49-F238E27FC236}">
                <a16:creationId xmlns:a16="http://schemas.microsoft.com/office/drawing/2014/main" id="{6E810548-6DE2-8D57-5303-C5D465A64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09691"/>
            <a:ext cx="5181601" cy="34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FEA55CEC-DF33-7DFD-FA07-B5654F56F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896" y="1567966"/>
            <a:ext cx="8047613" cy="4717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7D1433-F7BD-21AF-2F6F-EF5A4467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model for circularity of a nuclear site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FBE9B-96EC-FE40-99B9-56A77A52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Vysus Group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B77E4-543E-625B-30DB-E02ED171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846E9A-BB6C-EB8A-6723-3E20673AF1FF}"/>
              </a:ext>
            </a:extLst>
          </p:cNvPr>
          <p:cNvSpPr txBox="1">
            <a:spLocks/>
          </p:cNvSpPr>
          <p:nvPr/>
        </p:nvSpPr>
        <p:spPr>
          <a:xfrm>
            <a:off x="623517" y="5428469"/>
            <a:ext cx="2717889" cy="12136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None/>
            </a:pPr>
            <a:r>
              <a:rPr lang="en-US" sz="1100" dirty="0">
                <a:solidFill>
                  <a:schemeClr val="tx2"/>
                </a:solidFill>
              </a:rPr>
              <a:t>* 	</a:t>
            </a:r>
            <a:r>
              <a:rPr lang="en-US" sz="1100" i="1" dirty="0">
                <a:solidFill>
                  <a:schemeClr val="tx2"/>
                </a:solidFill>
              </a:rPr>
              <a:t>Includes decommissioning, preparation for release from regulatory control, and construction and commissioning for the next operation stage, as applicable.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3AEDD6-EC38-E3C6-862D-A445FE1C469F}"/>
              </a:ext>
            </a:extLst>
          </p:cNvPr>
          <p:cNvCxnSpPr>
            <a:cxnSpLocks/>
          </p:cNvCxnSpPr>
          <p:nvPr/>
        </p:nvCxnSpPr>
        <p:spPr>
          <a:xfrm flipV="1">
            <a:off x="3733800" y="4495169"/>
            <a:ext cx="660400" cy="80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9850CEB-5828-BBD8-BB0D-CAD5F3C59CA6}"/>
              </a:ext>
            </a:extLst>
          </p:cNvPr>
          <p:cNvSpPr txBox="1"/>
          <p:nvPr/>
        </p:nvSpPr>
        <p:spPr>
          <a:xfrm rot="19004038">
            <a:off x="3867730" y="5012857"/>
            <a:ext cx="1116418" cy="127997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no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C27AB-BF00-4A3F-81D2-A6E0EEC1E840}"/>
              </a:ext>
            </a:extLst>
          </p:cNvPr>
          <p:cNvSpPr txBox="1"/>
          <p:nvPr/>
        </p:nvSpPr>
        <p:spPr>
          <a:xfrm rot="18996101">
            <a:off x="3735433" y="4942175"/>
            <a:ext cx="644896" cy="1285627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noAutofit/>
          </a:bodyPr>
          <a:lstStyle/>
          <a:p>
            <a:endParaRPr lang="en-US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09EE50A-8815-0F04-4DF9-3FC1B23AC8A1}"/>
              </a:ext>
            </a:extLst>
          </p:cNvPr>
          <p:cNvSpPr/>
          <p:nvPr/>
        </p:nvSpPr>
        <p:spPr>
          <a:xfrm rot="10800000">
            <a:off x="8663499" y="3456572"/>
            <a:ext cx="1458540" cy="12382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2B05B63-08CD-BEDC-FA33-4D1B4D566E45}"/>
              </a:ext>
            </a:extLst>
          </p:cNvPr>
          <p:cNvSpPr/>
          <p:nvPr/>
        </p:nvSpPr>
        <p:spPr>
          <a:xfrm rot="10800000">
            <a:off x="8663499" y="3585161"/>
            <a:ext cx="1458540" cy="12382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8240ADB5-EB66-9BB2-D067-8394D78E61FB}"/>
              </a:ext>
            </a:extLst>
          </p:cNvPr>
          <p:cNvSpPr/>
          <p:nvPr/>
        </p:nvSpPr>
        <p:spPr>
          <a:xfrm>
            <a:off x="8663499" y="4725150"/>
            <a:ext cx="1458540" cy="12382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C6933E52-2C09-C626-EFDB-7EBAAD847D04}"/>
              </a:ext>
            </a:extLst>
          </p:cNvPr>
          <p:cNvSpPr/>
          <p:nvPr/>
        </p:nvSpPr>
        <p:spPr>
          <a:xfrm>
            <a:off x="8663499" y="4852339"/>
            <a:ext cx="1458540" cy="12382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11AA013E-39E4-74FB-7E48-92A1B7ADD16C}"/>
              </a:ext>
            </a:extLst>
          </p:cNvPr>
          <p:cNvSpPr/>
          <p:nvPr/>
        </p:nvSpPr>
        <p:spPr>
          <a:xfrm rot="10800000">
            <a:off x="2491299" y="2990879"/>
            <a:ext cx="1458540" cy="12382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F54A5F3-B67A-235F-94C8-88841A97708B}"/>
              </a:ext>
            </a:extLst>
          </p:cNvPr>
          <p:cNvSpPr/>
          <p:nvPr/>
        </p:nvSpPr>
        <p:spPr>
          <a:xfrm rot="10800000">
            <a:off x="2491299" y="3119468"/>
            <a:ext cx="1458540" cy="12382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37789671-2711-1072-EE76-F5CA0F9E542E}"/>
              </a:ext>
            </a:extLst>
          </p:cNvPr>
          <p:cNvSpPr/>
          <p:nvPr/>
        </p:nvSpPr>
        <p:spPr>
          <a:xfrm>
            <a:off x="2491298" y="4009847"/>
            <a:ext cx="1458540" cy="12382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3FB8D734-423D-BDD8-6614-704C322260B2}"/>
              </a:ext>
            </a:extLst>
          </p:cNvPr>
          <p:cNvSpPr/>
          <p:nvPr/>
        </p:nvSpPr>
        <p:spPr>
          <a:xfrm>
            <a:off x="2491299" y="4139752"/>
            <a:ext cx="1458540" cy="12382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E6382-04FC-EA7F-652F-A02280849D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515" y="1499207"/>
            <a:ext cx="11224355" cy="4233733"/>
          </a:xfrm>
        </p:spPr>
        <p:txBody>
          <a:bodyPr/>
          <a:lstStyle/>
          <a:p>
            <a:r>
              <a:rPr lang="en-US" sz="2800" dirty="0"/>
              <a:t>Defining three levels of resources:</a:t>
            </a:r>
          </a:p>
          <a:p>
            <a:pPr lvl="1"/>
            <a:r>
              <a:rPr lang="en-US" b="1" dirty="0"/>
              <a:t>Site and facility </a:t>
            </a:r>
            <a:r>
              <a:rPr lang="en-US" dirty="0"/>
              <a:t>(incl. structures that are not easily transportable)</a:t>
            </a:r>
          </a:p>
          <a:p>
            <a:pPr lvl="1"/>
            <a:r>
              <a:rPr lang="en-US" b="1" dirty="0"/>
              <a:t>Systems and components </a:t>
            </a:r>
            <a:r>
              <a:rPr lang="en-US" dirty="0"/>
              <a:t>(incl. structures that are easily transportable)</a:t>
            </a:r>
          </a:p>
          <a:p>
            <a:pPr lvl="1"/>
            <a:r>
              <a:rPr lang="en-US" b="1" dirty="0"/>
              <a:t>Materials</a:t>
            </a:r>
          </a:p>
          <a:p>
            <a:r>
              <a:rPr lang="en-US" sz="2800" dirty="0"/>
              <a:t>Assessing each level against four supply chain resource loops:</a:t>
            </a:r>
            <a:br>
              <a:rPr lang="en-US" sz="1000" dirty="0"/>
            </a:br>
            <a:endParaRPr lang="en-US" sz="1000" dirty="0"/>
          </a:p>
          <a:p>
            <a:pPr marL="457200" lvl="1" indent="0">
              <a:buNone/>
            </a:pPr>
            <a:r>
              <a:rPr lang="en-US" b="1" dirty="0"/>
              <a:t>Narrowing		Slowing	        Intensifying		Closing</a:t>
            </a:r>
          </a:p>
          <a:p>
            <a:pPr marL="457200" lvl="1" indent="0">
              <a:buNone/>
            </a:pPr>
            <a:endParaRPr lang="en-US" b="1" dirty="0"/>
          </a:p>
          <a:p>
            <a:endParaRPr lang="en-US" sz="2800" dirty="0"/>
          </a:p>
          <a:p>
            <a:r>
              <a:rPr lang="en-US" sz="2800" dirty="0"/>
              <a:t>Considering the lifecycle phases of a nuclear facility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B77E4-543E-625B-30DB-E02ED171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D1433-F7BD-21AF-2F6F-EF5A4467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deriving design principles for a circular economy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FBE9B-96EC-FE40-99B9-56A77A52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Vysus Group</a:t>
            </a:r>
            <a:endParaRPr lang="en-GB" dirty="0"/>
          </a:p>
        </p:txBody>
      </p:sp>
      <p:pic>
        <p:nvPicPr>
          <p:cNvPr id="4" name="Graphic 3" descr="Cone with solid fill">
            <a:extLst>
              <a:ext uri="{FF2B5EF4-FFF2-40B4-BE49-F238E27FC236}">
                <a16:creationId xmlns:a16="http://schemas.microsoft.com/office/drawing/2014/main" id="{D4830794-5F09-D99C-32C9-262969EF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54472" y="4089384"/>
            <a:ext cx="914400" cy="914400"/>
          </a:xfrm>
          <a:prstGeom prst="rect">
            <a:avLst/>
          </a:prstGeom>
        </p:spPr>
      </p:pic>
      <p:pic>
        <p:nvPicPr>
          <p:cNvPr id="7" name="Graphic 6" descr="Turtle outline">
            <a:extLst>
              <a:ext uri="{FF2B5EF4-FFF2-40B4-BE49-F238E27FC236}">
                <a16:creationId xmlns:a16="http://schemas.microsoft.com/office/drawing/2014/main" id="{9D2FEB92-6B3B-20B8-C1DF-09089AAF6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8743" y="4011269"/>
            <a:ext cx="1070629" cy="1070629"/>
          </a:xfrm>
          <a:prstGeom prst="rect">
            <a:avLst/>
          </a:prstGeom>
        </p:spPr>
      </p:pic>
      <p:pic>
        <p:nvPicPr>
          <p:cNvPr id="8" name="Graphic 7" descr="Upstairs with solid fill">
            <a:extLst>
              <a:ext uri="{FF2B5EF4-FFF2-40B4-BE49-F238E27FC236}">
                <a16:creationId xmlns:a16="http://schemas.microsoft.com/office/drawing/2014/main" id="{6C59C3F5-1713-1B67-C94C-9D9C0B40B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5615" y="4194669"/>
            <a:ext cx="703828" cy="703828"/>
          </a:xfrm>
          <a:prstGeom prst="rect">
            <a:avLst/>
          </a:prstGeom>
        </p:spPr>
      </p:pic>
      <p:pic>
        <p:nvPicPr>
          <p:cNvPr id="9" name="Graphic 8" descr="Recycle with solid fill">
            <a:extLst>
              <a:ext uri="{FF2B5EF4-FFF2-40B4-BE49-F238E27FC236}">
                <a16:creationId xmlns:a16="http://schemas.microsoft.com/office/drawing/2014/main" id="{E50B5E4B-C759-A357-FE2A-468B654DF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04595" y="4162111"/>
            <a:ext cx="768943" cy="7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B77E4-543E-625B-30DB-E02ED171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D1433-F7BD-21AF-2F6F-EF5A4467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Narrowing loop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FBE9B-96EC-FE40-99B9-56A77A52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Vysus Group</a:t>
            </a:r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6EB0E93-5B88-C1CF-A5EE-FCC3A1F47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21134"/>
              </p:ext>
            </p:extLst>
          </p:nvPr>
        </p:nvGraphicFramePr>
        <p:xfrm>
          <a:off x="750455" y="2336553"/>
          <a:ext cx="1078095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0955">
                  <a:extLst>
                    <a:ext uri="{9D8B030D-6E8A-4147-A177-3AD203B41FA5}">
                      <a16:colId xmlns:a16="http://schemas.microsoft.com/office/drawing/2014/main" val="622413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solidFill>
                            <a:schemeClr val="bg1"/>
                          </a:solidFill>
                        </a:rPr>
                        <a:t>Site and 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3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noProof="0" dirty="0">
                          <a:solidFill>
                            <a:schemeClr val="tx1"/>
                          </a:solidFill>
                        </a:rPr>
                        <a:t>Minimize physical footprint 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of the site and the facility.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Minimize duration of construction and commissioning.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7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Systems and components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9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Minimize need for replacement of systems and components.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8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Materials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02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noProof="0" dirty="0">
                          <a:solidFill>
                            <a:schemeClr val="tx1"/>
                          </a:solidFill>
                        </a:rPr>
                        <a:t>Minimize amount of material 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needed during construction and commissioning; operation; and decommissioning, respectively.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2321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B41C258-ABB0-EAF0-E87E-59D1EE19D878}"/>
              </a:ext>
            </a:extLst>
          </p:cNvPr>
          <p:cNvSpPr txBox="1"/>
          <p:nvPr/>
        </p:nvSpPr>
        <p:spPr>
          <a:xfrm>
            <a:off x="3861954" y="1264028"/>
            <a:ext cx="662824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Reducing the input of resources that enable usage, i.e., </a:t>
            </a:r>
            <a:r>
              <a:rPr lang="en-US" sz="2000" b="1" dirty="0">
                <a:solidFill>
                  <a:schemeClr val="accent4"/>
                </a:solidFill>
              </a:rPr>
              <a:t>needing less to make something ready for use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20" name="Graphic 19" descr="Cone with solid fill">
            <a:extLst>
              <a:ext uri="{FF2B5EF4-FFF2-40B4-BE49-F238E27FC236}">
                <a16:creationId xmlns:a16="http://schemas.microsoft.com/office/drawing/2014/main" id="{F98C3097-6AD7-D4DD-D9A3-CD93F9588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701878" y="11607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6EB0E93-5B88-C1CF-A5EE-FCC3A1F47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57641"/>
              </p:ext>
            </p:extLst>
          </p:nvPr>
        </p:nvGraphicFramePr>
        <p:xfrm>
          <a:off x="750454" y="1587253"/>
          <a:ext cx="952773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7731">
                  <a:extLst>
                    <a:ext uri="{9D8B030D-6E8A-4147-A177-3AD203B41FA5}">
                      <a16:colId xmlns:a16="http://schemas.microsoft.com/office/drawing/2014/main" val="622413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solidFill>
                            <a:schemeClr val="bg1"/>
                          </a:solidFill>
                        </a:rPr>
                        <a:t>Site and 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3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Maximize design life of buildings and other structures.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Maximize duration of planned operation.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noProof="0" dirty="0">
                          <a:solidFill>
                            <a:schemeClr val="tx1"/>
                          </a:solidFill>
                        </a:rPr>
                        <a:t>Facilitate life extension, refurbishment and recommissioning.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7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Systems and components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9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Maximize design life of systems and components.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Facilitate repair of systems and components.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noProof="0" dirty="0">
                          <a:solidFill>
                            <a:schemeClr val="tx1"/>
                          </a:solidFill>
                        </a:rPr>
                        <a:t>Enable usage of applicable systems and components during decommissioning.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8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Materials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02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noProof="0" dirty="0">
                          <a:solidFill>
                            <a:schemeClr val="tx1"/>
                          </a:solidFill>
                        </a:rPr>
                        <a:t>Use material that degrades minimally under the relevant environmental conditions.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2321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B77E4-543E-625B-30DB-E02ED171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D1433-F7BD-21AF-2F6F-EF5A4467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Slowing loop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41C258-ABB0-EAF0-E87E-59D1EE19D878}"/>
              </a:ext>
            </a:extLst>
          </p:cNvPr>
          <p:cNvSpPr txBox="1"/>
          <p:nvPr/>
        </p:nvSpPr>
        <p:spPr>
          <a:xfrm>
            <a:off x="3492500" y="1013352"/>
            <a:ext cx="840624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Extending the time period of usage, i.e., </a:t>
            </a:r>
            <a:r>
              <a:rPr lang="en-US" sz="2000" b="1" dirty="0">
                <a:solidFill>
                  <a:schemeClr val="accent4"/>
                </a:solidFill>
              </a:rPr>
              <a:t>using something longer.</a:t>
            </a:r>
          </a:p>
        </p:txBody>
      </p:sp>
      <p:pic>
        <p:nvPicPr>
          <p:cNvPr id="7" name="Graphic 6" descr="Turtle outline">
            <a:extLst>
              <a:ext uri="{FF2B5EF4-FFF2-40B4-BE49-F238E27FC236}">
                <a16:creationId xmlns:a16="http://schemas.microsoft.com/office/drawing/2014/main" id="{2CB8DC69-C085-640B-C647-6A2FDE69E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9012" y="1346854"/>
            <a:ext cx="1070629" cy="10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6EB0E93-5B88-C1CF-A5EE-FCC3A1F47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08032"/>
              </p:ext>
            </p:extLst>
          </p:nvPr>
        </p:nvGraphicFramePr>
        <p:xfrm>
          <a:off x="750455" y="1282453"/>
          <a:ext cx="1100974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9745">
                  <a:extLst>
                    <a:ext uri="{9D8B030D-6E8A-4147-A177-3AD203B41FA5}">
                      <a16:colId xmlns:a16="http://schemas.microsoft.com/office/drawing/2014/main" val="622413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solidFill>
                            <a:schemeClr val="bg1"/>
                          </a:solidFill>
                        </a:rPr>
                        <a:t>Site and 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3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noProof="0" dirty="0">
                          <a:solidFill>
                            <a:schemeClr val="tx1"/>
                          </a:solidFill>
                        </a:rPr>
                        <a:t>Facilitate colocation with other nuclear and non-nuclear facilities.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noProof="0" dirty="0">
                          <a:solidFill>
                            <a:schemeClr val="tx1"/>
                          </a:solidFill>
                        </a:rPr>
                        <a:t>Utilize multiple outputs (power, heat, radioisotopes, </a:t>
                      </a:r>
                      <a:r>
                        <a:rPr lang="en-US" sz="1900" b="1" noProof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1900" b="1" noProof="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noProof="0" dirty="0">
                          <a:solidFill>
                            <a:schemeClr val="tx1"/>
                          </a:solidFill>
                        </a:rPr>
                        <a:t>Minimize number and duration of planned and unplanned outages.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noProof="0" dirty="0">
                          <a:solidFill>
                            <a:schemeClr val="tx1"/>
                          </a:solidFill>
                        </a:rPr>
                        <a:t>Facilitate power uprating.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noProof="0" dirty="0">
                          <a:solidFill>
                            <a:schemeClr val="tx1"/>
                          </a:solidFill>
                        </a:rPr>
                        <a:t>Facilitate addition of adjacent reactors.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noProof="0" dirty="0">
                          <a:solidFill>
                            <a:schemeClr val="tx1"/>
                          </a:solidFill>
                        </a:rPr>
                        <a:t>Facilitate permanent shutdown and decommissioning of adjacent reactors.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7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Systems and components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9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noProof="0" dirty="0">
                          <a:solidFill>
                            <a:schemeClr val="tx1"/>
                          </a:solidFill>
                        </a:rPr>
                        <a:t>Minimize number of different system and component types.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noProof="0" dirty="0">
                          <a:solidFill>
                            <a:schemeClr val="tx1"/>
                          </a:solidFill>
                        </a:rPr>
                        <a:t>Minimize need for maintenance of systems and components.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noProof="0" dirty="0">
                          <a:solidFill>
                            <a:schemeClr val="tx1"/>
                          </a:solidFill>
                        </a:rPr>
                        <a:t>Maximize shared use of systems and components between different reactors on the site (unless it has a negative impact on safety).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8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Materials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02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noProof="0" dirty="0">
                          <a:solidFill>
                            <a:schemeClr val="tx1"/>
                          </a:solidFill>
                        </a:rPr>
                        <a:t>Minimize number of different material types.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noProof="0" dirty="0">
                          <a:solidFill>
                            <a:schemeClr val="tx1"/>
                          </a:solidFill>
                        </a:rPr>
                        <a:t>Minimize amount of material that is expected to become irradiated or contaminated.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2321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B77E4-543E-625B-30DB-E02ED171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D1433-F7BD-21AF-2F6F-EF5A4467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Intensifying loop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FBE9B-96EC-FE40-99B9-56A77A52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Vysus Group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41C258-ABB0-EAF0-E87E-59D1EE19D878}"/>
              </a:ext>
            </a:extLst>
          </p:cNvPr>
          <p:cNvSpPr txBox="1"/>
          <p:nvPr/>
        </p:nvSpPr>
        <p:spPr>
          <a:xfrm>
            <a:off x="3721099" y="406150"/>
            <a:ext cx="823056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Increasing the degree of usage, i.e., </a:t>
            </a:r>
            <a:br>
              <a:rPr lang="en-US" sz="2000" dirty="0"/>
            </a:br>
            <a:r>
              <a:rPr lang="en-US" sz="2000" b="1" dirty="0">
                <a:solidFill>
                  <a:schemeClr val="accent4"/>
                </a:solidFill>
              </a:rPr>
              <a:t>using something by more, for more, and with less disruptions, etc.</a:t>
            </a:r>
          </a:p>
        </p:txBody>
      </p:sp>
      <p:pic>
        <p:nvPicPr>
          <p:cNvPr id="7" name="Graphic 6" descr="Upstairs with solid fill">
            <a:extLst>
              <a:ext uri="{FF2B5EF4-FFF2-40B4-BE49-F238E27FC236}">
                <a16:creationId xmlns:a16="http://schemas.microsoft.com/office/drawing/2014/main" id="{8D21745C-E282-786A-EB99-C0E978AA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8481" y="9806"/>
            <a:ext cx="703828" cy="7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6EB0E93-5B88-C1CF-A5EE-FCC3A1F47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286"/>
              </p:ext>
            </p:extLst>
          </p:nvPr>
        </p:nvGraphicFramePr>
        <p:xfrm>
          <a:off x="750455" y="1282453"/>
          <a:ext cx="11009745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9745">
                  <a:extLst>
                    <a:ext uri="{9D8B030D-6E8A-4147-A177-3AD203B41FA5}">
                      <a16:colId xmlns:a16="http://schemas.microsoft.com/office/drawing/2014/main" val="622413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solidFill>
                            <a:schemeClr val="bg1"/>
                          </a:solidFill>
                        </a:rPr>
                        <a:t>Site and 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3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noProof="0" dirty="0">
                          <a:solidFill>
                            <a:schemeClr val="tx1"/>
                          </a:solidFill>
                        </a:rPr>
                        <a:t>Reuse or repurpose existing structures on the site during construction and operation.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noProof="0" dirty="0">
                          <a:solidFill>
                            <a:schemeClr val="tx1"/>
                          </a:solidFill>
                        </a:rPr>
                        <a:t>Facilitate reuse and repurposing of structures after operation has ceased.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noProof="0" dirty="0">
                          <a:solidFill>
                            <a:schemeClr val="tx1"/>
                          </a:solidFill>
                        </a:rPr>
                        <a:t>Minimize duration of decommissioning.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7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Systems and components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9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noProof="0" dirty="0">
                          <a:solidFill>
                            <a:schemeClr val="tx1"/>
                          </a:solidFill>
                        </a:rPr>
                        <a:t>Consider opportunities for reuse or repurposing of systems and components no longer of use in the facility or other facilities.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noProof="0" dirty="0">
                          <a:solidFill>
                            <a:schemeClr val="tx1"/>
                          </a:solidFill>
                        </a:rPr>
                        <a:t>Facilitate reuse and repurposing of systems and components.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noProof="0" dirty="0">
                          <a:solidFill>
                            <a:schemeClr val="tx1"/>
                          </a:solidFill>
                        </a:rPr>
                        <a:t>Consider opportunities for remanufacturing of systems and components.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8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Materials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02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noProof="0" dirty="0">
                          <a:solidFill>
                            <a:schemeClr val="tx1"/>
                          </a:solidFill>
                        </a:rPr>
                        <a:t>Consider opportunities for use of material that has been discarded elsewhere.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noProof="0" dirty="0">
                          <a:solidFill>
                            <a:schemeClr val="tx1"/>
                          </a:solidFill>
                        </a:rPr>
                        <a:t>Facilitate clearance and recycling of material.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noProof="0" dirty="0">
                          <a:solidFill>
                            <a:schemeClr val="tx1"/>
                          </a:solidFill>
                        </a:rPr>
                        <a:t>Consider opportunities for reuse and recycling of material that will be above clearance levels.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2321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B77E4-543E-625B-30DB-E02ED171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D639-FBDF-4BE7-86EE-7F591095651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D1433-F7BD-21AF-2F6F-EF5A4467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loop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41C258-ABB0-EAF0-E87E-59D1EE19D878}"/>
              </a:ext>
            </a:extLst>
          </p:cNvPr>
          <p:cNvSpPr txBox="1"/>
          <p:nvPr/>
        </p:nvSpPr>
        <p:spPr>
          <a:xfrm>
            <a:off x="3197177" y="399201"/>
            <a:ext cx="773752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Ensuring that resources are recovered after a period of usage; i.e., </a:t>
            </a:r>
            <a:r>
              <a:rPr lang="en-US" sz="2000" b="1" dirty="0">
                <a:solidFill>
                  <a:schemeClr val="accent4"/>
                </a:solidFill>
              </a:rPr>
              <a:t>enabling something to be used again.</a:t>
            </a:r>
          </a:p>
        </p:txBody>
      </p:sp>
      <p:pic>
        <p:nvPicPr>
          <p:cNvPr id="4" name="Graphic 3" descr="Recycle with solid fill">
            <a:extLst>
              <a:ext uri="{FF2B5EF4-FFF2-40B4-BE49-F238E27FC236}">
                <a16:creationId xmlns:a16="http://schemas.microsoft.com/office/drawing/2014/main" id="{5E4091B9-E75A-E579-F630-26B1F669F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938" y="338144"/>
            <a:ext cx="768943" cy="7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ysus">
      <a:dk1>
        <a:srgbClr val="1D1D1B"/>
      </a:dk1>
      <a:lt1>
        <a:srgbClr val="FFFFFF"/>
      </a:lt1>
      <a:dk2>
        <a:srgbClr val="005454"/>
      </a:dk2>
      <a:lt2>
        <a:srgbClr val="E7E6E6"/>
      </a:lt2>
      <a:accent1>
        <a:srgbClr val="00E3A9"/>
      </a:accent1>
      <a:accent2>
        <a:srgbClr val="F92D63"/>
      </a:accent2>
      <a:accent3>
        <a:srgbClr val="4C0B3D"/>
      </a:accent3>
      <a:accent4>
        <a:srgbClr val="8E329C"/>
      </a:accent4>
      <a:accent5>
        <a:srgbClr val="1CA0F9"/>
      </a:accent5>
      <a:accent6>
        <a:srgbClr val="05275E"/>
      </a:accent6>
      <a:hlink>
        <a:srgbClr val="00E3A9"/>
      </a:hlink>
      <a:folHlink>
        <a:srgbClr val="00E3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ysus Group Who we are 2022" id="{35BB5604-BDCF-4338-A689-929349C0F687}" vid="{A52A84AF-FFB2-4145-9655-23E873CC5B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F8D514A0EBF04E89F2274396676A61" ma:contentTypeVersion="4" ma:contentTypeDescription="Create a new document." ma:contentTypeScope="" ma:versionID="5b4359cdcc08e8d045f0ad59b2fcdfde">
  <xsd:schema xmlns:xsd="http://www.w3.org/2001/XMLSchema" xmlns:xs="http://www.w3.org/2001/XMLSchema" xmlns:p="http://schemas.microsoft.com/office/2006/metadata/properties" xmlns:ns2="b46bedb1-664a-4cb2-915f-837ee28d0957" xmlns:ns3="1c5975d1-2f44-462c-a438-eb3813407cdc" targetNamespace="http://schemas.microsoft.com/office/2006/metadata/properties" ma:root="true" ma:fieldsID="900cc19443618650cf421d84312fb51d" ns2:_="" ns3:_="">
    <xsd:import namespace="b46bedb1-664a-4cb2-915f-837ee28d0957"/>
    <xsd:import namespace="1c5975d1-2f44-462c-a438-eb3813407c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bedb1-664a-4cb2-915f-837ee28d0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975d1-2f44-462c-a438-eb3813407c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430B37-05DC-4867-9291-D175988FF12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c5975d1-2f44-462c-a438-eb3813407cdc"/>
    <ds:schemaRef ds:uri="b46bedb1-664a-4cb2-915f-837ee28d0957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CFE4DAA-642C-48F0-8E29-A189254CE7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6bedb1-664a-4cb2-915f-837ee28d0957"/>
    <ds:schemaRef ds:uri="1c5975d1-2f44-462c-a438-eb3813407c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E1FCFE-9E48-4A77-AD2E-23A00D3FFB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Vysus Group Who we are 2022</Template>
  <TotalTime>4278</TotalTime>
  <Words>782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</vt:lpstr>
      <vt:lpstr>Office Theme</vt:lpstr>
      <vt:lpstr>PowerPoint Presentation</vt:lpstr>
      <vt:lpstr>Introduction</vt:lpstr>
      <vt:lpstr>What is a circular economy?</vt:lpstr>
      <vt:lpstr>Conceptual model for circularity of a nuclear site</vt:lpstr>
      <vt:lpstr>Approach for deriving design principles for a circular economy</vt:lpstr>
      <vt:lpstr>Narrowing loop</vt:lpstr>
      <vt:lpstr>Slowing loop</vt:lpstr>
      <vt:lpstr>Intensifying loop</vt:lpstr>
      <vt:lpstr>Closing loop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Gillin</dc:creator>
  <cp:lastModifiedBy>Kristina Gillin</cp:lastModifiedBy>
  <cp:revision>15</cp:revision>
  <dcterms:created xsi:type="dcterms:W3CDTF">2022-11-21T15:25:47Z</dcterms:created>
  <dcterms:modified xsi:type="dcterms:W3CDTF">2024-10-05T01:21:38Z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0x0101000AF8D514A0EBF04E89F2274396676A61</vt:lpwstr>
  </property>
  <property fmtid="{D5CDD505-2E9C-101B-9397-08002B2CF9AE}" pid="3" name="MSIP_Label_d5c4c49b-ebde-4356-a4f6-d1d955faa706_Enabled">
    <vt:lpwstr>true</vt:lpwstr>
  </property>
  <property fmtid="{D5CDD505-2E9C-101B-9397-08002B2CF9AE}" pid="4" name="MSIP_Label_d5c4c49b-ebde-4356-a4f6-d1d955faa706_SetDate">
    <vt:lpwstr>2021-03-30T07:09:45Z</vt:lpwstr>
  </property>
  <property fmtid="{D5CDD505-2E9C-101B-9397-08002B2CF9AE}" pid="5" name="MSIP_Label_d5c4c49b-ebde-4356-a4f6-d1d955faa706_Method">
    <vt:lpwstr>Standard</vt:lpwstr>
  </property>
  <property fmtid="{D5CDD505-2E9C-101B-9397-08002B2CF9AE}" pid="6" name="MSIP_Label_d5c4c49b-ebde-4356-a4f6-d1d955faa706_Name">
    <vt:lpwstr>ConfidentialLR_LR</vt:lpwstr>
  </property>
  <property fmtid="{D5CDD505-2E9C-101B-9397-08002B2CF9AE}" pid="7" name="MSIP_Label_d5c4c49b-ebde-4356-a4f6-d1d955faa706_SiteId">
    <vt:lpwstr>4a3454a0-8cf4-4a9c-b1c0-6ce4d1495f82</vt:lpwstr>
  </property>
  <property fmtid="{D5CDD505-2E9C-101B-9397-08002B2CF9AE}" pid="8" name="MSIP_Label_d5c4c49b-ebde-4356-a4f6-d1d955faa706_ActionId">
    <vt:lpwstr>bc13bd9d-ff29-480e-9d04-d046cb814427</vt:lpwstr>
  </property>
  <property fmtid="{D5CDD505-2E9C-101B-9397-08002B2CF9AE}" pid="9" name="MSIP_Label_d5c4c49b-ebde-4356-a4f6-d1d955faa706_ContentBits">
    <vt:lpwstr>0</vt:lpwstr>
  </property>
  <property fmtid="{D5CDD505-2E9C-101B-9397-08002B2CF9AE}" pid="10" name="LR_Classification">
    <vt:lpwstr>Confidential - LR \ LR</vt:lpwstr>
  </property>
  <property fmtid="{D5CDD505-2E9C-101B-9397-08002B2CF9AE}" pid="11" name="MediaServiceImageTags">
    <vt:lpwstr/>
  </property>
</Properties>
</file>