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700866-4B7F-32A1-B0FD-B7DBB280BBAF}" name="Siiri Salupere" initials="SS" userId="S::ssuursoo@ut.ee::78aed78f-4199-4c0e-aa59-3b1b319c1a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F7E"/>
    <a:srgbClr val="0000FF"/>
    <a:srgbClr val="7EE889"/>
    <a:srgbClr val="FFD7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11" d="100"/>
          <a:sy n="11" d="100"/>
        </p:scale>
        <p:origin x="1804"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42BBAB-8E74-4254-B405-2C136570ED7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4FCACC2A-E6A1-4849-BB7A-FBC9B874E556}">
      <dgm:prSet phldrT="[Text]" custT="1"/>
      <dgm:spPr>
        <a:solidFill>
          <a:srgbClr val="7EE889"/>
        </a:solidFill>
      </dgm:spPr>
      <dgm:t>
        <a:bodyPr/>
        <a:lstStyle/>
        <a:p>
          <a:r>
            <a:rPr lang="en-US" sz="4500" dirty="0">
              <a:latin typeface="Arial" panose="020B0604020202020204" pitchFamily="34" charset="0"/>
              <a:cs typeface="Arial" panose="020B0604020202020204" pitchFamily="34" charset="0"/>
            </a:rPr>
            <a:t>300 MWe BWR </a:t>
          </a:r>
        </a:p>
      </dgm:t>
    </dgm:pt>
    <dgm:pt modelId="{B0BA803E-5D85-48F1-803C-F073BF032893}" type="parTrans" cxnId="{9E653E41-8C0B-4EED-BAF2-02D24228245C}">
      <dgm:prSet/>
      <dgm:spPr/>
      <dgm:t>
        <a:bodyPr/>
        <a:lstStyle/>
        <a:p>
          <a:endParaRPr lang="en-US"/>
        </a:p>
      </dgm:t>
    </dgm:pt>
    <dgm:pt modelId="{DBB7CBCB-3A88-44CF-9655-36E4A66A825B}" type="sibTrans" cxnId="{9E653E41-8C0B-4EED-BAF2-02D24228245C}">
      <dgm:prSet/>
      <dgm:spPr/>
      <dgm:t>
        <a:bodyPr/>
        <a:lstStyle/>
        <a:p>
          <a:endParaRPr lang="en-US"/>
        </a:p>
      </dgm:t>
    </dgm:pt>
    <dgm:pt modelId="{72A30E8A-F6B7-48B6-B8AC-25697575E5DF}">
      <dgm:prSet phldrT="[Text]" custT="1"/>
      <dgm:spPr>
        <a:solidFill>
          <a:schemeClr val="bg1">
            <a:lumMod val="95000"/>
            <a:alpha val="90000"/>
          </a:schemeClr>
        </a:solidFill>
      </dgm:spPr>
      <dgm:t>
        <a:bodyPr/>
        <a:lstStyle/>
        <a:p>
          <a:r>
            <a:rPr lang="en-US" sz="3100" dirty="0">
              <a:latin typeface="Arial" panose="020B0604020202020204" pitchFamily="34" charset="0"/>
              <a:cs typeface="Arial" panose="020B0604020202020204" pitchFamily="34" charset="0"/>
            </a:rPr>
            <a:t>34 bundles per year</a:t>
          </a:r>
        </a:p>
      </dgm:t>
    </dgm:pt>
    <dgm:pt modelId="{74A597D6-493D-4EE9-B4E6-CB6DA5BB0D06}" type="parTrans" cxnId="{06D31B9A-D72A-4655-BE3C-148F5321ED90}">
      <dgm:prSet/>
      <dgm:spPr/>
      <dgm:t>
        <a:bodyPr/>
        <a:lstStyle/>
        <a:p>
          <a:endParaRPr lang="en-US"/>
        </a:p>
      </dgm:t>
    </dgm:pt>
    <dgm:pt modelId="{21C89EAD-BF1E-49AD-86CB-5D3530175E26}" type="sibTrans" cxnId="{06D31B9A-D72A-4655-BE3C-148F5321ED90}">
      <dgm:prSet/>
      <dgm:spPr/>
      <dgm:t>
        <a:bodyPr/>
        <a:lstStyle/>
        <a:p>
          <a:endParaRPr lang="en-US"/>
        </a:p>
      </dgm:t>
    </dgm:pt>
    <dgm:pt modelId="{C7DE0FA1-AC01-4BD6-9211-C50705385C20}">
      <dgm:prSet phldrT="[Text]" custT="1"/>
      <dgm:spPr>
        <a:solidFill>
          <a:schemeClr val="bg1">
            <a:lumMod val="95000"/>
            <a:alpha val="90000"/>
          </a:schemeClr>
        </a:solidFill>
      </dgm:spPr>
      <dgm:t>
        <a:bodyPr/>
        <a:lstStyle/>
        <a:p>
          <a:r>
            <a:rPr lang="en-US" sz="3100" dirty="0">
              <a:latin typeface="Arial" panose="020B0604020202020204" pitchFamily="34" charset="0"/>
              <a:cs typeface="Arial" panose="020B0604020202020204" pitchFamily="34" charset="0"/>
            </a:rPr>
            <a:t>Burnup of 50 GWd/</a:t>
          </a:r>
          <a:r>
            <a:rPr lang="en-US" sz="3100" dirty="0" err="1">
              <a:latin typeface="Arial" panose="020B0604020202020204" pitchFamily="34" charset="0"/>
              <a:cs typeface="Arial" panose="020B0604020202020204" pitchFamily="34" charset="0"/>
            </a:rPr>
            <a:t>tU</a:t>
          </a:r>
          <a:endParaRPr lang="en-US" sz="3100" dirty="0">
            <a:latin typeface="Arial" panose="020B0604020202020204" pitchFamily="34" charset="0"/>
            <a:cs typeface="Arial" panose="020B0604020202020204" pitchFamily="34" charset="0"/>
          </a:endParaRPr>
        </a:p>
      </dgm:t>
    </dgm:pt>
    <dgm:pt modelId="{C14E0ECF-5C48-4B5D-83D2-6213D743B6B9}" type="parTrans" cxnId="{78696165-C20A-4EC2-B779-5E7675E0F45E}">
      <dgm:prSet/>
      <dgm:spPr/>
      <dgm:t>
        <a:bodyPr/>
        <a:lstStyle/>
        <a:p>
          <a:endParaRPr lang="en-US"/>
        </a:p>
      </dgm:t>
    </dgm:pt>
    <dgm:pt modelId="{F00DD528-8BB4-4275-B626-14359235A534}" type="sibTrans" cxnId="{78696165-C20A-4EC2-B779-5E7675E0F45E}">
      <dgm:prSet/>
      <dgm:spPr/>
      <dgm:t>
        <a:bodyPr/>
        <a:lstStyle/>
        <a:p>
          <a:endParaRPr lang="en-US"/>
        </a:p>
      </dgm:t>
    </dgm:pt>
    <dgm:pt modelId="{E74282B9-F920-4D46-86F7-072F97A354A0}">
      <dgm:prSet phldrT="[Text]" custT="1"/>
      <dgm:spPr>
        <a:solidFill>
          <a:srgbClr val="7EE889"/>
        </a:solidFill>
      </dgm:spPr>
      <dgm:t>
        <a:bodyPr/>
        <a:lstStyle/>
        <a:p>
          <a:r>
            <a:rPr lang="en-US" sz="4500" dirty="0"/>
            <a:t>Spent fuel pool</a:t>
          </a:r>
        </a:p>
      </dgm:t>
    </dgm:pt>
    <dgm:pt modelId="{28C49FCA-C784-40D4-A3C3-043E511073FE}" type="parTrans" cxnId="{F483CD11-9E38-4052-92EB-309C68B3084D}">
      <dgm:prSet/>
      <dgm:spPr/>
      <dgm:t>
        <a:bodyPr/>
        <a:lstStyle/>
        <a:p>
          <a:endParaRPr lang="en-US"/>
        </a:p>
      </dgm:t>
    </dgm:pt>
    <dgm:pt modelId="{A5029F0F-73E3-41C6-A746-A67D24B5B5F5}" type="sibTrans" cxnId="{F483CD11-9E38-4052-92EB-309C68B3084D}">
      <dgm:prSet/>
      <dgm:spPr/>
      <dgm:t>
        <a:bodyPr/>
        <a:lstStyle/>
        <a:p>
          <a:endParaRPr lang="en-US"/>
        </a:p>
      </dgm:t>
    </dgm:pt>
    <dgm:pt modelId="{C4399506-0C27-42DA-91D8-A1259C31320D}">
      <dgm:prSet phldrT="[Text]" custT="1"/>
      <dgm:spPr>
        <a:solidFill>
          <a:schemeClr val="bg1">
            <a:lumMod val="95000"/>
            <a:alpha val="90000"/>
          </a:schemeClr>
        </a:solidFill>
      </dgm:spPr>
      <dgm:t>
        <a:bodyPr/>
        <a:lstStyle/>
        <a:p>
          <a:r>
            <a:rPr lang="en-US" sz="3100" dirty="0">
              <a:latin typeface="Arial" panose="020B0604020202020204" pitchFamily="34" charset="0"/>
              <a:cs typeface="Arial" panose="020B0604020202020204" pitchFamily="34" charset="0"/>
            </a:rPr>
            <a:t>Maximum pool capacity of 8 operational years</a:t>
          </a:r>
        </a:p>
      </dgm:t>
    </dgm:pt>
    <dgm:pt modelId="{9A1FD1A1-8B04-41E2-B6F7-600167044E7F}" type="parTrans" cxnId="{48F2D8BC-086E-49B4-8E23-A46E57C58A15}">
      <dgm:prSet/>
      <dgm:spPr/>
      <dgm:t>
        <a:bodyPr/>
        <a:lstStyle/>
        <a:p>
          <a:endParaRPr lang="en-US"/>
        </a:p>
      </dgm:t>
    </dgm:pt>
    <dgm:pt modelId="{F7D6B7DD-9962-4414-9A32-5E3D398802E3}" type="sibTrans" cxnId="{48F2D8BC-086E-49B4-8E23-A46E57C58A15}">
      <dgm:prSet/>
      <dgm:spPr/>
      <dgm:t>
        <a:bodyPr/>
        <a:lstStyle/>
        <a:p>
          <a:endParaRPr lang="en-US"/>
        </a:p>
      </dgm:t>
    </dgm:pt>
    <dgm:pt modelId="{B2AE2151-70BC-42C1-96D2-EB592AFF5FDC}">
      <dgm:prSet phldrT="[Text]" custT="1"/>
      <dgm:spPr>
        <a:solidFill>
          <a:srgbClr val="7EE889"/>
        </a:solidFill>
      </dgm:spPr>
      <dgm:t>
        <a:bodyPr/>
        <a:lstStyle/>
        <a:p>
          <a:r>
            <a:rPr lang="en-US" sz="4600" dirty="0"/>
            <a:t>Dry </a:t>
          </a:r>
          <a:r>
            <a:rPr lang="en-US" sz="4500" dirty="0"/>
            <a:t>storage</a:t>
          </a:r>
          <a:r>
            <a:rPr lang="en-US" sz="4600" dirty="0"/>
            <a:t> cask</a:t>
          </a:r>
        </a:p>
      </dgm:t>
    </dgm:pt>
    <dgm:pt modelId="{CE9753A1-ABC3-4DD0-9037-5487322BB2C8}" type="parTrans" cxnId="{08A941FF-E667-4290-B3B9-019BE9E47826}">
      <dgm:prSet/>
      <dgm:spPr/>
      <dgm:t>
        <a:bodyPr/>
        <a:lstStyle/>
        <a:p>
          <a:endParaRPr lang="en-US"/>
        </a:p>
      </dgm:t>
    </dgm:pt>
    <dgm:pt modelId="{48214A1F-C30A-4574-9B81-C10A14B0EC40}" type="sibTrans" cxnId="{08A941FF-E667-4290-B3B9-019BE9E47826}">
      <dgm:prSet/>
      <dgm:spPr/>
      <dgm:t>
        <a:bodyPr/>
        <a:lstStyle/>
        <a:p>
          <a:endParaRPr lang="en-US"/>
        </a:p>
      </dgm:t>
    </dgm:pt>
    <dgm:pt modelId="{5BC1932D-731D-4303-90D4-3BA76B51D6DF}">
      <dgm:prSet phldrT="[Text]" custT="1"/>
      <dgm:spPr>
        <a:solidFill>
          <a:schemeClr val="bg1">
            <a:lumMod val="95000"/>
            <a:alpha val="90000"/>
          </a:schemeClr>
        </a:solidFill>
      </dgm:spPr>
      <dgm:t>
        <a:bodyPr/>
        <a:lstStyle/>
        <a:p>
          <a:r>
            <a:rPr lang="en-US" sz="3100" dirty="0">
              <a:latin typeface="Arial" panose="020B0604020202020204" pitchFamily="34" charset="0"/>
              <a:cs typeface="Arial" panose="020B0604020202020204" pitchFamily="34" charset="0"/>
            </a:rPr>
            <a:t>Decay heat limit of 1.5 kW per package (12 bundles)</a:t>
          </a:r>
        </a:p>
      </dgm:t>
    </dgm:pt>
    <dgm:pt modelId="{50A4D82D-1DDE-46FA-8834-EBE4867C0348}" type="parTrans" cxnId="{E72AE708-9B3D-43E9-ACF3-BA67ED44920D}">
      <dgm:prSet/>
      <dgm:spPr/>
      <dgm:t>
        <a:bodyPr/>
        <a:lstStyle/>
        <a:p>
          <a:endParaRPr lang="en-US"/>
        </a:p>
      </dgm:t>
    </dgm:pt>
    <dgm:pt modelId="{2CDC5BED-7E67-4264-A0A8-2F7080FE8B2C}" type="sibTrans" cxnId="{E72AE708-9B3D-43E9-ACF3-BA67ED44920D}">
      <dgm:prSet/>
      <dgm:spPr/>
      <dgm:t>
        <a:bodyPr/>
        <a:lstStyle/>
        <a:p>
          <a:endParaRPr lang="en-US"/>
        </a:p>
      </dgm:t>
    </dgm:pt>
    <dgm:pt modelId="{E4D5511D-61BF-454E-8889-3BBCA1B2E5A1}">
      <dgm:prSet phldrT="[Text]" custT="1"/>
      <dgm:spPr>
        <a:solidFill>
          <a:srgbClr val="7EE889"/>
        </a:solidFill>
      </dgm:spPr>
      <dgm:t>
        <a:bodyPr/>
        <a:lstStyle/>
        <a:p>
          <a:r>
            <a:rPr lang="en-US" sz="4500" dirty="0">
              <a:latin typeface="Arial" panose="020B0604020202020204" pitchFamily="34" charset="0"/>
              <a:cs typeface="Arial" panose="020B0604020202020204" pitchFamily="34" charset="0"/>
            </a:rPr>
            <a:t>Geological disposal</a:t>
          </a:r>
        </a:p>
      </dgm:t>
    </dgm:pt>
    <dgm:pt modelId="{37272ABF-D062-4E85-9330-C3A4138722D9}" type="parTrans" cxnId="{9D93C87A-87BF-4F63-B818-CF7C24E016F5}">
      <dgm:prSet/>
      <dgm:spPr/>
      <dgm:t>
        <a:bodyPr/>
        <a:lstStyle/>
        <a:p>
          <a:endParaRPr lang="en-US"/>
        </a:p>
      </dgm:t>
    </dgm:pt>
    <dgm:pt modelId="{3316FC02-8AD1-401D-806D-296657B34865}" type="sibTrans" cxnId="{9D93C87A-87BF-4F63-B818-CF7C24E016F5}">
      <dgm:prSet/>
      <dgm:spPr/>
      <dgm:t>
        <a:bodyPr/>
        <a:lstStyle/>
        <a:p>
          <a:endParaRPr lang="en-US"/>
        </a:p>
      </dgm:t>
    </dgm:pt>
    <dgm:pt modelId="{3DE6D5FC-D276-41DA-8214-69F4651D3DEC}">
      <dgm:prSet phldrT="[Text]" custT="1"/>
      <dgm:spPr>
        <a:solidFill>
          <a:schemeClr val="bg1">
            <a:lumMod val="95000"/>
            <a:alpha val="90000"/>
          </a:schemeClr>
        </a:solidFill>
      </dgm:spPr>
      <dgm:t>
        <a:bodyPr/>
        <a:lstStyle/>
        <a:p>
          <a:r>
            <a:rPr lang="en-US" sz="3100" dirty="0">
              <a:latin typeface="Arial" panose="020B0604020202020204" pitchFamily="34" charset="0"/>
              <a:cs typeface="Arial" panose="020B0604020202020204" pitchFamily="34" charset="0"/>
            </a:rPr>
            <a:t>Decay heat limit of 40 kW per canister (89 bundles)</a:t>
          </a:r>
        </a:p>
      </dgm:t>
    </dgm:pt>
    <dgm:pt modelId="{0960F5DC-F5D4-4DB0-AC06-FC24CE0DB435}" type="parTrans" cxnId="{95925659-6431-4820-81E6-02D1A7D45A83}">
      <dgm:prSet/>
      <dgm:spPr/>
      <dgm:t>
        <a:bodyPr/>
        <a:lstStyle/>
        <a:p>
          <a:endParaRPr lang="en-US"/>
        </a:p>
      </dgm:t>
    </dgm:pt>
    <dgm:pt modelId="{1B961EC6-B199-4FE3-AB60-AE72DFD5DAC2}" type="sibTrans" cxnId="{95925659-6431-4820-81E6-02D1A7D45A83}">
      <dgm:prSet/>
      <dgm:spPr/>
      <dgm:t>
        <a:bodyPr/>
        <a:lstStyle/>
        <a:p>
          <a:endParaRPr lang="en-US"/>
        </a:p>
      </dgm:t>
    </dgm:pt>
    <dgm:pt modelId="{24A94F0F-010E-4501-9633-C1052D3D28CC}" type="pres">
      <dgm:prSet presAssocID="{F442BBAB-8E74-4254-B405-2C136570ED72}" presName="Name0" presStyleCnt="0">
        <dgm:presLayoutVars>
          <dgm:dir/>
          <dgm:animLvl val="lvl"/>
          <dgm:resizeHandles val="exact"/>
        </dgm:presLayoutVars>
      </dgm:prSet>
      <dgm:spPr/>
    </dgm:pt>
    <dgm:pt modelId="{988D432B-8B30-4D23-98DC-DBBEFD294526}" type="pres">
      <dgm:prSet presAssocID="{E4D5511D-61BF-454E-8889-3BBCA1B2E5A1}" presName="boxAndChildren" presStyleCnt="0"/>
      <dgm:spPr/>
    </dgm:pt>
    <dgm:pt modelId="{CBAFAD0C-DEC0-4FE8-9FDB-E4F4A1CDEBFA}" type="pres">
      <dgm:prSet presAssocID="{E4D5511D-61BF-454E-8889-3BBCA1B2E5A1}" presName="parentTextBox" presStyleLbl="node1" presStyleIdx="0" presStyleCnt="4"/>
      <dgm:spPr/>
    </dgm:pt>
    <dgm:pt modelId="{C5262A91-F2FB-4BA1-BFA4-24FA5FDBFCB3}" type="pres">
      <dgm:prSet presAssocID="{E4D5511D-61BF-454E-8889-3BBCA1B2E5A1}" presName="entireBox" presStyleLbl="node1" presStyleIdx="0" presStyleCnt="4"/>
      <dgm:spPr/>
    </dgm:pt>
    <dgm:pt modelId="{8BACB92A-A206-4D43-896E-30DDAC7AC91E}" type="pres">
      <dgm:prSet presAssocID="{E4D5511D-61BF-454E-8889-3BBCA1B2E5A1}" presName="descendantBox" presStyleCnt="0"/>
      <dgm:spPr/>
    </dgm:pt>
    <dgm:pt modelId="{C3E66AC0-B371-4E19-A57D-044EF1382B06}" type="pres">
      <dgm:prSet presAssocID="{5BC1932D-731D-4303-90D4-3BA76B51D6DF}" presName="childTextBox" presStyleLbl="fgAccFollowNode1" presStyleIdx="0" presStyleCnt="5">
        <dgm:presLayoutVars>
          <dgm:bulletEnabled val="1"/>
        </dgm:presLayoutVars>
      </dgm:prSet>
      <dgm:spPr/>
    </dgm:pt>
    <dgm:pt modelId="{41CC54FE-2B67-4390-813E-74054A7460D0}" type="pres">
      <dgm:prSet presAssocID="{48214A1F-C30A-4574-9B81-C10A14B0EC40}" presName="sp" presStyleCnt="0"/>
      <dgm:spPr/>
    </dgm:pt>
    <dgm:pt modelId="{5BEC201B-F66D-4E52-B721-D38091E7658F}" type="pres">
      <dgm:prSet presAssocID="{B2AE2151-70BC-42C1-96D2-EB592AFF5FDC}" presName="arrowAndChildren" presStyleCnt="0"/>
      <dgm:spPr/>
    </dgm:pt>
    <dgm:pt modelId="{C9B969D9-2B9C-4726-81F2-431CB65E0E0F}" type="pres">
      <dgm:prSet presAssocID="{B2AE2151-70BC-42C1-96D2-EB592AFF5FDC}" presName="parentTextArrow" presStyleLbl="node1" presStyleIdx="0" presStyleCnt="4"/>
      <dgm:spPr/>
    </dgm:pt>
    <dgm:pt modelId="{8A3A9FA8-7A42-4341-81DA-74813C686100}" type="pres">
      <dgm:prSet presAssocID="{B2AE2151-70BC-42C1-96D2-EB592AFF5FDC}" presName="arrow" presStyleLbl="node1" presStyleIdx="1" presStyleCnt="4"/>
      <dgm:spPr/>
    </dgm:pt>
    <dgm:pt modelId="{75F4225A-51E8-4967-8EE3-D3547164F047}" type="pres">
      <dgm:prSet presAssocID="{B2AE2151-70BC-42C1-96D2-EB592AFF5FDC}" presName="descendantArrow" presStyleCnt="0"/>
      <dgm:spPr/>
    </dgm:pt>
    <dgm:pt modelId="{53BD0FFC-0060-407A-8F2C-A36885FB0402}" type="pres">
      <dgm:prSet presAssocID="{3DE6D5FC-D276-41DA-8214-69F4651D3DEC}" presName="childTextArrow" presStyleLbl="fgAccFollowNode1" presStyleIdx="1" presStyleCnt="5">
        <dgm:presLayoutVars>
          <dgm:bulletEnabled val="1"/>
        </dgm:presLayoutVars>
      </dgm:prSet>
      <dgm:spPr/>
    </dgm:pt>
    <dgm:pt modelId="{A3A1E3C7-25BF-422B-8E0B-FFB9AA4C5A0A}" type="pres">
      <dgm:prSet presAssocID="{A5029F0F-73E3-41C6-A746-A67D24B5B5F5}" presName="sp" presStyleCnt="0"/>
      <dgm:spPr/>
    </dgm:pt>
    <dgm:pt modelId="{7764CAB0-0CE5-4E57-BF1E-2DFBD4B6D47A}" type="pres">
      <dgm:prSet presAssocID="{E74282B9-F920-4D46-86F7-072F97A354A0}" presName="arrowAndChildren" presStyleCnt="0"/>
      <dgm:spPr/>
    </dgm:pt>
    <dgm:pt modelId="{D402B83A-1689-4841-874B-0F721DD82E89}" type="pres">
      <dgm:prSet presAssocID="{E74282B9-F920-4D46-86F7-072F97A354A0}" presName="parentTextArrow" presStyleLbl="node1" presStyleIdx="1" presStyleCnt="4"/>
      <dgm:spPr/>
    </dgm:pt>
    <dgm:pt modelId="{F26D9C6E-8177-4D77-84D3-84FEA1A38403}" type="pres">
      <dgm:prSet presAssocID="{E74282B9-F920-4D46-86F7-072F97A354A0}" presName="arrow" presStyleLbl="node1" presStyleIdx="2" presStyleCnt="4"/>
      <dgm:spPr/>
    </dgm:pt>
    <dgm:pt modelId="{AF6E7518-2D3B-41F0-99E5-CE5746EB82A1}" type="pres">
      <dgm:prSet presAssocID="{E74282B9-F920-4D46-86F7-072F97A354A0}" presName="descendantArrow" presStyleCnt="0"/>
      <dgm:spPr/>
    </dgm:pt>
    <dgm:pt modelId="{740D03EF-1199-4C94-B517-9EEE468A2DE7}" type="pres">
      <dgm:prSet presAssocID="{C4399506-0C27-42DA-91D8-A1259C31320D}" presName="childTextArrow" presStyleLbl="fgAccFollowNode1" presStyleIdx="2" presStyleCnt="5">
        <dgm:presLayoutVars>
          <dgm:bulletEnabled val="1"/>
        </dgm:presLayoutVars>
      </dgm:prSet>
      <dgm:spPr/>
    </dgm:pt>
    <dgm:pt modelId="{90216DED-99A3-4BBA-BE14-BB5040368DD8}" type="pres">
      <dgm:prSet presAssocID="{DBB7CBCB-3A88-44CF-9655-36E4A66A825B}" presName="sp" presStyleCnt="0"/>
      <dgm:spPr/>
    </dgm:pt>
    <dgm:pt modelId="{12A9EBB0-06AE-44B6-9940-E293106B747C}" type="pres">
      <dgm:prSet presAssocID="{4FCACC2A-E6A1-4849-BB7A-FBC9B874E556}" presName="arrowAndChildren" presStyleCnt="0"/>
      <dgm:spPr/>
    </dgm:pt>
    <dgm:pt modelId="{B176386A-6EE9-4C30-9B33-0411F273BD16}" type="pres">
      <dgm:prSet presAssocID="{4FCACC2A-E6A1-4849-BB7A-FBC9B874E556}" presName="parentTextArrow" presStyleLbl="node1" presStyleIdx="2" presStyleCnt="4"/>
      <dgm:spPr/>
    </dgm:pt>
    <dgm:pt modelId="{1D146ED8-9CFE-4670-A824-EA091BA9E12F}" type="pres">
      <dgm:prSet presAssocID="{4FCACC2A-E6A1-4849-BB7A-FBC9B874E556}" presName="arrow" presStyleLbl="node1" presStyleIdx="3" presStyleCnt="4" custLinFactNeighborY="470"/>
      <dgm:spPr/>
    </dgm:pt>
    <dgm:pt modelId="{9E52CD99-DE46-45D6-9C89-F7D425D358CB}" type="pres">
      <dgm:prSet presAssocID="{4FCACC2A-E6A1-4849-BB7A-FBC9B874E556}" presName="descendantArrow" presStyleCnt="0"/>
      <dgm:spPr/>
    </dgm:pt>
    <dgm:pt modelId="{FBAECAC2-2FD4-45D2-9262-80D42DAA4037}" type="pres">
      <dgm:prSet presAssocID="{72A30E8A-F6B7-48B6-B8AC-25697575E5DF}" presName="childTextArrow" presStyleLbl="fgAccFollowNode1" presStyleIdx="3" presStyleCnt="5">
        <dgm:presLayoutVars>
          <dgm:bulletEnabled val="1"/>
        </dgm:presLayoutVars>
      </dgm:prSet>
      <dgm:spPr/>
    </dgm:pt>
    <dgm:pt modelId="{6F1AF93C-698F-41BC-871B-35D84A4B500F}" type="pres">
      <dgm:prSet presAssocID="{C7DE0FA1-AC01-4BD6-9211-C50705385C20}" presName="childTextArrow" presStyleLbl="fgAccFollowNode1" presStyleIdx="4" presStyleCnt="5">
        <dgm:presLayoutVars>
          <dgm:bulletEnabled val="1"/>
        </dgm:presLayoutVars>
      </dgm:prSet>
      <dgm:spPr/>
    </dgm:pt>
  </dgm:ptLst>
  <dgm:cxnLst>
    <dgm:cxn modelId="{E72AE708-9B3D-43E9-ACF3-BA67ED44920D}" srcId="{E4D5511D-61BF-454E-8889-3BBCA1B2E5A1}" destId="{5BC1932D-731D-4303-90D4-3BA76B51D6DF}" srcOrd="0" destOrd="0" parTransId="{50A4D82D-1DDE-46FA-8834-EBE4867C0348}" sibTransId="{2CDC5BED-7E67-4264-A0A8-2F7080FE8B2C}"/>
    <dgm:cxn modelId="{F483CD11-9E38-4052-92EB-309C68B3084D}" srcId="{F442BBAB-8E74-4254-B405-2C136570ED72}" destId="{E74282B9-F920-4D46-86F7-072F97A354A0}" srcOrd="1" destOrd="0" parTransId="{28C49FCA-C784-40D4-A3C3-043E511073FE}" sibTransId="{A5029F0F-73E3-41C6-A746-A67D24B5B5F5}"/>
    <dgm:cxn modelId="{56472F1E-4B17-42AB-984F-04A2B84FA3BA}" type="presOf" srcId="{F442BBAB-8E74-4254-B405-2C136570ED72}" destId="{24A94F0F-010E-4501-9633-C1052D3D28CC}" srcOrd="0" destOrd="0" presId="urn:microsoft.com/office/officeart/2005/8/layout/process4"/>
    <dgm:cxn modelId="{FC4BCD1F-E947-4C64-AB2D-E76CA79C027E}" type="presOf" srcId="{72A30E8A-F6B7-48B6-B8AC-25697575E5DF}" destId="{FBAECAC2-2FD4-45D2-9262-80D42DAA4037}" srcOrd="0" destOrd="0" presId="urn:microsoft.com/office/officeart/2005/8/layout/process4"/>
    <dgm:cxn modelId="{60E3BC24-5AB6-4EBF-9929-11E57F676EF5}" type="presOf" srcId="{E4D5511D-61BF-454E-8889-3BBCA1B2E5A1}" destId="{CBAFAD0C-DEC0-4FE8-9FDB-E4F4A1CDEBFA}" srcOrd="0" destOrd="0" presId="urn:microsoft.com/office/officeart/2005/8/layout/process4"/>
    <dgm:cxn modelId="{0F614233-F242-42F4-A1D8-F9F25C1CAC58}" type="presOf" srcId="{3DE6D5FC-D276-41DA-8214-69F4651D3DEC}" destId="{53BD0FFC-0060-407A-8F2C-A36885FB0402}" srcOrd="0" destOrd="0" presId="urn:microsoft.com/office/officeart/2005/8/layout/process4"/>
    <dgm:cxn modelId="{2DC8ED5D-F09A-4445-9D72-A5E0FA1CB30A}" type="presOf" srcId="{B2AE2151-70BC-42C1-96D2-EB592AFF5FDC}" destId="{8A3A9FA8-7A42-4341-81DA-74813C686100}" srcOrd="1" destOrd="0" presId="urn:microsoft.com/office/officeart/2005/8/layout/process4"/>
    <dgm:cxn modelId="{4DE27F5E-EFFE-4A79-9321-25644165F784}" type="presOf" srcId="{B2AE2151-70BC-42C1-96D2-EB592AFF5FDC}" destId="{C9B969D9-2B9C-4726-81F2-431CB65E0E0F}" srcOrd="0" destOrd="0" presId="urn:microsoft.com/office/officeart/2005/8/layout/process4"/>
    <dgm:cxn modelId="{9E653E41-8C0B-4EED-BAF2-02D24228245C}" srcId="{F442BBAB-8E74-4254-B405-2C136570ED72}" destId="{4FCACC2A-E6A1-4849-BB7A-FBC9B874E556}" srcOrd="0" destOrd="0" parTransId="{B0BA803E-5D85-48F1-803C-F073BF032893}" sibTransId="{DBB7CBCB-3A88-44CF-9655-36E4A66A825B}"/>
    <dgm:cxn modelId="{212C8264-E398-456A-B223-2DD4456F9E7A}" type="presOf" srcId="{4FCACC2A-E6A1-4849-BB7A-FBC9B874E556}" destId="{1D146ED8-9CFE-4670-A824-EA091BA9E12F}" srcOrd="1" destOrd="0" presId="urn:microsoft.com/office/officeart/2005/8/layout/process4"/>
    <dgm:cxn modelId="{78696165-C20A-4EC2-B779-5E7675E0F45E}" srcId="{4FCACC2A-E6A1-4849-BB7A-FBC9B874E556}" destId="{C7DE0FA1-AC01-4BD6-9211-C50705385C20}" srcOrd="1" destOrd="0" parTransId="{C14E0ECF-5C48-4B5D-83D2-6213D743B6B9}" sibTransId="{F00DD528-8BB4-4275-B626-14359235A534}"/>
    <dgm:cxn modelId="{6B32FA67-9A68-4AF3-8EE0-D19FACCD48E7}" type="presOf" srcId="{E74282B9-F920-4D46-86F7-072F97A354A0}" destId="{F26D9C6E-8177-4D77-84D3-84FEA1A38403}" srcOrd="1" destOrd="0" presId="urn:microsoft.com/office/officeart/2005/8/layout/process4"/>
    <dgm:cxn modelId="{B9267D4F-1D9B-4AAD-B587-E02633E9E94F}" type="presOf" srcId="{4FCACC2A-E6A1-4849-BB7A-FBC9B874E556}" destId="{B176386A-6EE9-4C30-9B33-0411F273BD16}" srcOrd="0" destOrd="0" presId="urn:microsoft.com/office/officeart/2005/8/layout/process4"/>
    <dgm:cxn modelId="{CBCFD16F-3F68-4896-B1FE-FB996AB045C8}" type="presOf" srcId="{C4399506-0C27-42DA-91D8-A1259C31320D}" destId="{740D03EF-1199-4C94-B517-9EEE468A2DE7}" srcOrd="0" destOrd="0" presId="urn:microsoft.com/office/officeart/2005/8/layout/process4"/>
    <dgm:cxn modelId="{95925659-6431-4820-81E6-02D1A7D45A83}" srcId="{B2AE2151-70BC-42C1-96D2-EB592AFF5FDC}" destId="{3DE6D5FC-D276-41DA-8214-69F4651D3DEC}" srcOrd="0" destOrd="0" parTransId="{0960F5DC-F5D4-4DB0-AC06-FC24CE0DB435}" sibTransId="{1B961EC6-B199-4FE3-AB60-AE72DFD5DAC2}"/>
    <dgm:cxn modelId="{9D93C87A-87BF-4F63-B818-CF7C24E016F5}" srcId="{F442BBAB-8E74-4254-B405-2C136570ED72}" destId="{E4D5511D-61BF-454E-8889-3BBCA1B2E5A1}" srcOrd="3" destOrd="0" parTransId="{37272ABF-D062-4E85-9330-C3A4138722D9}" sibTransId="{3316FC02-8AD1-401D-806D-296657B34865}"/>
    <dgm:cxn modelId="{06D31B9A-D72A-4655-BE3C-148F5321ED90}" srcId="{4FCACC2A-E6A1-4849-BB7A-FBC9B874E556}" destId="{72A30E8A-F6B7-48B6-B8AC-25697575E5DF}" srcOrd="0" destOrd="0" parTransId="{74A597D6-493D-4EE9-B4E6-CB6DA5BB0D06}" sibTransId="{21C89EAD-BF1E-49AD-86CB-5D3530175E26}"/>
    <dgm:cxn modelId="{69D6659A-0E9D-47D1-A36D-0B11F2F69A0C}" type="presOf" srcId="{E4D5511D-61BF-454E-8889-3BBCA1B2E5A1}" destId="{C5262A91-F2FB-4BA1-BFA4-24FA5FDBFCB3}" srcOrd="1" destOrd="0" presId="urn:microsoft.com/office/officeart/2005/8/layout/process4"/>
    <dgm:cxn modelId="{95F4CFB6-93EF-4465-9B98-44DD9B5AB32B}" type="presOf" srcId="{C7DE0FA1-AC01-4BD6-9211-C50705385C20}" destId="{6F1AF93C-698F-41BC-871B-35D84A4B500F}" srcOrd="0" destOrd="0" presId="urn:microsoft.com/office/officeart/2005/8/layout/process4"/>
    <dgm:cxn modelId="{48F2D8BC-086E-49B4-8E23-A46E57C58A15}" srcId="{E74282B9-F920-4D46-86F7-072F97A354A0}" destId="{C4399506-0C27-42DA-91D8-A1259C31320D}" srcOrd="0" destOrd="0" parTransId="{9A1FD1A1-8B04-41E2-B6F7-600167044E7F}" sibTransId="{F7D6B7DD-9962-4414-9A32-5E3D398802E3}"/>
    <dgm:cxn modelId="{B34E08E2-746A-42F1-B44B-A0E281D9EFAD}" type="presOf" srcId="{5BC1932D-731D-4303-90D4-3BA76B51D6DF}" destId="{C3E66AC0-B371-4E19-A57D-044EF1382B06}" srcOrd="0" destOrd="0" presId="urn:microsoft.com/office/officeart/2005/8/layout/process4"/>
    <dgm:cxn modelId="{D2DB53F1-A455-4389-AC6B-7E9B0D22E205}" type="presOf" srcId="{E74282B9-F920-4D46-86F7-072F97A354A0}" destId="{D402B83A-1689-4841-874B-0F721DD82E89}" srcOrd="0" destOrd="0" presId="urn:microsoft.com/office/officeart/2005/8/layout/process4"/>
    <dgm:cxn modelId="{08A941FF-E667-4290-B3B9-019BE9E47826}" srcId="{F442BBAB-8E74-4254-B405-2C136570ED72}" destId="{B2AE2151-70BC-42C1-96D2-EB592AFF5FDC}" srcOrd="2" destOrd="0" parTransId="{CE9753A1-ABC3-4DD0-9037-5487322BB2C8}" sibTransId="{48214A1F-C30A-4574-9B81-C10A14B0EC40}"/>
    <dgm:cxn modelId="{92F58598-D6B9-4808-A350-459C547F1C4A}" type="presParOf" srcId="{24A94F0F-010E-4501-9633-C1052D3D28CC}" destId="{988D432B-8B30-4D23-98DC-DBBEFD294526}" srcOrd="0" destOrd="0" presId="urn:microsoft.com/office/officeart/2005/8/layout/process4"/>
    <dgm:cxn modelId="{A8A0D529-FBEB-4DB5-8FBA-3ACEFEA599FB}" type="presParOf" srcId="{988D432B-8B30-4D23-98DC-DBBEFD294526}" destId="{CBAFAD0C-DEC0-4FE8-9FDB-E4F4A1CDEBFA}" srcOrd="0" destOrd="0" presId="urn:microsoft.com/office/officeart/2005/8/layout/process4"/>
    <dgm:cxn modelId="{51C64925-BDC6-4392-B0CB-082627E86030}" type="presParOf" srcId="{988D432B-8B30-4D23-98DC-DBBEFD294526}" destId="{C5262A91-F2FB-4BA1-BFA4-24FA5FDBFCB3}" srcOrd="1" destOrd="0" presId="urn:microsoft.com/office/officeart/2005/8/layout/process4"/>
    <dgm:cxn modelId="{92625EB3-FC3D-40D7-94F2-AD0FBA243C92}" type="presParOf" srcId="{988D432B-8B30-4D23-98DC-DBBEFD294526}" destId="{8BACB92A-A206-4D43-896E-30DDAC7AC91E}" srcOrd="2" destOrd="0" presId="urn:microsoft.com/office/officeart/2005/8/layout/process4"/>
    <dgm:cxn modelId="{39C222E1-B16E-4596-A479-30B46FC19B6D}" type="presParOf" srcId="{8BACB92A-A206-4D43-896E-30DDAC7AC91E}" destId="{C3E66AC0-B371-4E19-A57D-044EF1382B06}" srcOrd="0" destOrd="0" presId="urn:microsoft.com/office/officeart/2005/8/layout/process4"/>
    <dgm:cxn modelId="{C1922463-BD5E-4C4F-BA6F-54D5250F8567}" type="presParOf" srcId="{24A94F0F-010E-4501-9633-C1052D3D28CC}" destId="{41CC54FE-2B67-4390-813E-74054A7460D0}" srcOrd="1" destOrd="0" presId="urn:microsoft.com/office/officeart/2005/8/layout/process4"/>
    <dgm:cxn modelId="{3BFF759B-6115-4CC2-9027-B5A8C06215B4}" type="presParOf" srcId="{24A94F0F-010E-4501-9633-C1052D3D28CC}" destId="{5BEC201B-F66D-4E52-B721-D38091E7658F}" srcOrd="2" destOrd="0" presId="urn:microsoft.com/office/officeart/2005/8/layout/process4"/>
    <dgm:cxn modelId="{86079633-0CFB-46D4-9CAC-D13FAC62DDD2}" type="presParOf" srcId="{5BEC201B-F66D-4E52-B721-D38091E7658F}" destId="{C9B969D9-2B9C-4726-81F2-431CB65E0E0F}" srcOrd="0" destOrd="0" presId="urn:microsoft.com/office/officeart/2005/8/layout/process4"/>
    <dgm:cxn modelId="{CC096A31-489E-4DA3-B395-80BD38087F35}" type="presParOf" srcId="{5BEC201B-F66D-4E52-B721-D38091E7658F}" destId="{8A3A9FA8-7A42-4341-81DA-74813C686100}" srcOrd="1" destOrd="0" presId="urn:microsoft.com/office/officeart/2005/8/layout/process4"/>
    <dgm:cxn modelId="{753F4430-D2CA-4546-A532-A926F1862358}" type="presParOf" srcId="{5BEC201B-F66D-4E52-B721-D38091E7658F}" destId="{75F4225A-51E8-4967-8EE3-D3547164F047}" srcOrd="2" destOrd="0" presId="urn:microsoft.com/office/officeart/2005/8/layout/process4"/>
    <dgm:cxn modelId="{2F7C363E-6D0E-4B5A-913F-86D0A03F66B6}" type="presParOf" srcId="{75F4225A-51E8-4967-8EE3-D3547164F047}" destId="{53BD0FFC-0060-407A-8F2C-A36885FB0402}" srcOrd="0" destOrd="0" presId="urn:microsoft.com/office/officeart/2005/8/layout/process4"/>
    <dgm:cxn modelId="{EA4D2E2A-5C54-4FC1-960B-B142258DD695}" type="presParOf" srcId="{24A94F0F-010E-4501-9633-C1052D3D28CC}" destId="{A3A1E3C7-25BF-422B-8E0B-FFB9AA4C5A0A}" srcOrd="3" destOrd="0" presId="urn:microsoft.com/office/officeart/2005/8/layout/process4"/>
    <dgm:cxn modelId="{C4A2C719-F8F1-4E66-A566-A4B838E7264D}" type="presParOf" srcId="{24A94F0F-010E-4501-9633-C1052D3D28CC}" destId="{7764CAB0-0CE5-4E57-BF1E-2DFBD4B6D47A}" srcOrd="4" destOrd="0" presId="urn:microsoft.com/office/officeart/2005/8/layout/process4"/>
    <dgm:cxn modelId="{B9957693-B65C-448B-9738-354D78EC6B27}" type="presParOf" srcId="{7764CAB0-0CE5-4E57-BF1E-2DFBD4B6D47A}" destId="{D402B83A-1689-4841-874B-0F721DD82E89}" srcOrd="0" destOrd="0" presId="urn:microsoft.com/office/officeart/2005/8/layout/process4"/>
    <dgm:cxn modelId="{AB1D60AA-D6AB-40D1-AD07-95656A7B5240}" type="presParOf" srcId="{7764CAB0-0CE5-4E57-BF1E-2DFBD4B6D47A}" destId="{F26D9C6E-8177-4D77-84D3-84FEA1A38403}" srcOrd="1" destOrd="0" presId="urn:microsoft.com/office/officeart/2005/8/layout/process4"/>
    <dgm:cxn modelId="{36FCC1DE-C00C-406C-B301-27F4F26A9203}" type="presParOf" srcId="{7764CAB0-0CE5-4E57-BF1E-2DFBD4B6D47A}" destId="{AF6E7518-2D3B-41F0-99E5-CE5746EB82A1}" srcOrd="2" destOrd="0" presId="urn:microsoft.com/office/officeart/2005/8/layout/process4"/>
    <dgm:cxn modelId="{B7AC6C4D-7D74-4400-BE0E-688CE3904024}" type="presParOf" srcId="{AF6E7518-2D3B-41F0-99E5-CE5746EB82A1}" destId="{740D03EF-1199-4C94-B517-9EEE468A2DE7}" srcOrd="0" destOrd="0" presId="urn:microsoft.com/office/officeart/2005/8/layout/process4"/>
    <dgm:cxn modelId="{015F4EA0-F613-46E7-94B1-0C4CC1333E0C}" type="presParOf" srcId="{24A94F0F-010E-4501-9633-C1052D3D28CC}" destId="{90216DED-99A3-4BBA-BE14-BB5040368DD8}" srcOrd="5" destOrd="0" presId="urn:microsoft.com/office/officeart/2005/8/layout/process4"/>
    <dgm:cxn modelId="{0C96F0FE-0763-43CE-86DE-A08A8BC3A220}" type="presParOf" srcId="{24A94F0F-010E-4501-9633-C1052D3D28CC}" destId="{12A9EBB0-06AE-44B6-9940-E293106B747C}" srcOrd="6" destOrd="0" presId="urn:microsoft.com/office/officeart/2005/8/layout/process4"/>
    <dgm:cxn modelId="{C01F80A8-4AB6-4A6C-918F-A76CF43CD1C1}" type="presParOf" srcId="{12A9EBB0-06AE-44B6-9940-E293106B747C}" destId="{B176386A-6EE9-4C30-9B33-0411F273BD16}" srcOrd="0" destOrd="0" presId="urn:microsoft.com/office/officeart/2005/8/layout/process4"/>
    <dgm:cxn modelId="{9B3ECDB4-0676-4DBE-A05E-CA240EB75FB0}" type="presParOf" srcId="{12A9EBB0-06AE-44B6-9940-E293106B747C}" destId="{1D146ED8-9CFE-4670-A824-EA091BA9E12F}" srcOrd="1" destOrd="0" presId="urn:microsoft.com/office/officeart/2005/8/layout/process4"/>
    <dgm:cxn modelId="{EC2BCD04-A2D5-4273-A1FC-E02A5E089E1C}" type="presParOf" srcId="{12A9EBB0-06AE-44B6-9940-E293106B747C}" destId="{9E52CD99-DE46-45D6-9C89-F7D425D358CB}" srcOrd="2" destOrd="0" presId="urn:microsoft.com/office/officeart/2005/8/layout/process4"/>
    <dgm:cxn modelId="{CF862EFA-F941-4223-BC82-AA102A8495A5}" type="presParOf" srcId="{9E52CD99-DE46-45D6-9C89-F7D425D358CB}" destId="{FBAECAC2-2FD4-45D2-9262-80D42DAA4037}" srcOrd="0" destOrd="0" presId="urn:microsoft.com/office/officeart/2005/8/layout/process4"/>
    <dgm:cxn modelId="{E0776631-5C0D-4F85-B8AA-D13E5C2B52ED}" type="presParOf" srcId="{9E52CD99-DE46-45D6-9C89-F7D425D358CB}" destId="{6F1AF93C-698F-41BC-871B-35D84A4B500F}" srcOrd="1"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42BBAB-8E74-4254-B405-2C136570ED7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4FCACC2A-E6A1-4849-BB7A-FBC9B874E556}">
      <dgm:prSet phldrT="[Text]" custT="1"/>
      <dgm:spPr>
        <a:solidFill>
          <a:srgbClr val="FFAF7E"/>
        </a:solidFill>
      </dgm:spPr>
      <dgm:t>
        <a:bodyPr/>
        <a:lstStyle/>
        <a:p>
          <a:r>
            <a:rPr lang="en-US" sz="4500" dirty="0">
              <a:latin typeface="Arial" panose="020B0604020202020204" pitchFamily="34" charset="0"/>
              <a:cs typeface="Arial" panose="020B0604020202020204" pitchFamily="34" charset="0"/>
            </a:rPr>
            <a:t>300 MWe BWR </a:t>
          </a:r>
          <a:endParaRPr lang="en-US" sz="4500" dirty="0"/>
        </a:p>
      </dgm:t>
    </dgm:pt>
    <dgm:pt modelId="{B0BA803E-5D85-48F1-803C-F073BF032893}" type="parTrans" cxnId="{9E653E41-8C0B-4EED-BAF2-02D24228245C}">
      <dgm:prSet/>
      <dgm:spPr/>
      <dgm:t>
        <a:bodyPr/>
        <a:lstStyle/>
        <a:p>
          <a:endParaRPr lang="en-US"/>
        </a:p>
      </dgm:t>
    </dgm:pt>
    <dgm:pt modelId="{DBB7CBCB-3A88-44CF-9655-36E4A66A825B}" type="sibTrans" cxnId="{9E653E41-8C0B-4EED-BAF2-02D24228245C}">
      <dgm:prSet/>
      <dgm:spPr/>
      <dgm:t>
        <a:bodyPr/>
        <a:lstStyle/>
        <a:p>
          <a:endParaRPr lang="en-US"/>
        </a:p>
      </dgm:t>
    </dgm:pt>
    <dgm:pt modelId="{72A30E8A-F6B7-48B6-B8AC-25697575E5DF}">
      <dgm:prSet phldrT="[Text]" custT="1"/>
      <dgm:spPr>
        <a:solidFill>
          <a:schemeClr val="bg1">
            <a:lumMod val="95000"/>
            <a:alpha val="90000"/>
          </a:schemeClr>
        </a:solidFill>
      </dgm:spPr>
      <dgm:t>
        <a:bodyPr/>
        <a:lstStyle/>
        <a:p>
          <a:r>
            <a:rPr lang="en-US" sz="3200" dirty="0">
              <a:latin typeface="Arial" panose="020B0604020202020204" pitchFamily="34" charset="0"/>
              <a:cs typeface="Arial" panose="020B0604020202020204" pitchFamily="34" charset="0"/>
            </a:rPr>
            <a:t>61 m</a:t>
          </a:r>
          <a:r>
            <a:rPr lang="en-US" sz="3200" baseline="30000" dirty="0">
              <a:latin typeface="Arial" panose="020B0604020202020204" pitchFamily="34" charset="0"/>
              <a:cs typeface="Arial" panose="020B0604020202020204" pitchFamily="34" charset="0"/>
            </a:rPr>
            <a:t>3</a:t>
          </a:r>
          <a:r>
            <a:rPr lang="en-US" sz="3200" dirty="0">
              <a:latin typeface="Arial" panose="020B0604020202020204" pitchFamily="34" charset="0"/>
              <a:cs typeface="Arial" panose="020B0604020202020204" pitchFamily="34" charset="0"/>
            </a:rPr>
            <a:t> of concentrated sludges per year</a:t>
          </a:r>
        </a:p>
      </dgm:t>
    </dgm:pt>
    <dgm:pt modelId="{74A597D6-493D-4EE9-B4E6-CB6DA5BB0D06}" type="parTrans" cxnId="{06D31B9A-D72A-4655-BE3C-148F5321ED90}">
      <dgm:prSet/>
      <dgm:spPr/>
      <dgm:t>
        <a:bodyPr/>
        <a:lstStyle/>
        <a:p>
          <a:endParaRPr lang="en-US"/>
        </a:p>
      </dgm:t>
    </dgm:pt>
    <dgm:pt modelId="{21C89EAD-BF1E-49AD-86CB-5D3530175E26}" type="sibTrans" cxnId="{06D31B9A-D72A-4655-BE3C-148F5321ED90}">
      <dgm:prSet/>
      <dgm:spPr/>
      <dgm:t>
        <a:bodyPr/>
        <a:lstStyle/>
        <a:p>
          <a:endParaRPr lang="en-US"/>
        </a:p>
      </dgm:t>
    </dgm:pt>
    <dgm:pt modelId="{E74282B9-F920-4D46-86F7-072F97A354A0}">
      <dgm:prSet phldrT="[Text]" custT="1"/>
      <dgm:spPr>
        <a:solidFill>
          <a:srgbClr val="FFAF7E"/>
        </a:solidFill>
      </dgm:spPr>
      <dgm:t>
        <a:bodyPr/>
        <a:lstStyle/>
        <a:p>
          <a:r>
            <a:rPr lang="en-US" sz="4500" dirty="0"/>
            <a:t>Liquid Storage Tank</a:t>
          </a:r>
        </a:p>
      </dgm:t>
    </dgm:pt>
    <dgm:pt modelId="{28C49FCA-C784-40D4-A3C3-043E511073FE}" type="parTrans" cxnId="{F483CD11-9E38-4052-92EB-309C68B3084D}">
      <dgm:prSet/>
      <dgm:spPr/>
      <dgm:t>
        <a:bodyPr/>
        <a:lstStyle/>
        <a:p>
          <a:endParaRPr lang="en-US"/>
        </a:p>
      </dgm:t>
    </dgm:pt>
    <dgm:pt modelId="{A5029F0F-73E3-41C6-A746-A67D24B5B5F5}" type="sibTrans" cxnId="{F483CD11-9E38-4052-92EB-309C68B3084D}">
      <dgm:prSet/>
      <dgm:spPr/>
      <dgm:t>
        <a:bodyPr/>
        <a:lstStyle/>
        <a:p>
          <a:endParaRPr lang="en-US"/>
        </a:p>
      </dgm:t>
    </dgm:pt>
    <dgm:pt modelId="{C4399506-0C27-42DA-91D8-A1259C31320D}">
      <dgm:prSet phldrT="[Text]" custT="1"/>
      <dgm:spPr>
        <a:solidFill>
          <a:schemeClr val="bg1">
            <a:lumMod val="95000"/>
            <a:alpha val="90000"/>
          </a:schemeClr>
        </a:solidFill>
      </dgm:spPr>
      <dgm:t>
        <a:bodyPr/>
        <a:lstStyle/>
        <a:p>
          <a:r>
            <a:rPr lang="en-US" sz="3200" dirty="0">
              <a:latin typeface="Arial" panose="020B0604020202020204" pitchFamily="34" charset="0"/>
              <a:cs typeface="Arial" panose="020B0604020202020204" pitchFamily="34" charset="0"/>
            </a:rPr>
            <a:t>Waste processing rate-based limit</a:t>
          </a:r>
        </a:p>
      </dgm:t>
    </dgm:pt>
    <dgm:pt modelId="{9A1FD1A1-8B04-41E2-B6F7-600167044E7F}" type="parTrans" cxnId="{48F2D8BC-086E-49B4-8E23-A46E57C58A15}">
      <dgm:prSet/>
      <dgm:spPr/>
      <dgm:t>
        <a:bodyPr/>
        <a:lstStyle/>
        <a:p>
          <a:endParaRPr lang="en-US"/>
        </a:p>
      </dgm:t>
    </dgm:pt>
    <dgm:pt modelId="{F7D6B7DD-9962-4414-9A32-5E3D398802E3}" type="sibTrans" cxnId="{48F2D8BC-086E-49B4-8E23-A46E57C58A15}">
      <dgm:prSet/>
      <dgm:spPr/>
      <dgm:t>
        <a:bodyPr/>
        <a:lstStyle/>
        <a:p>
          <a:endParaRPr lang="en-US"/>
        </a:p>
      </dgm:t>
    </dgm:pt>
    <dgm:pt modelId="{B2AE2151-70BC-42C1-96D2-EB592AFF5FDC}">
      <dgm:prSet phldrT="[Text]" custT="1"/>
      <dgm:spPr>
        <a:solidFill>
          <a:srgbClr val="FFAF7E"/>
        </a:solidFill>
      </dgm:spPr>
      <dgm:t>
        <a:bodyPr/>
        <a:lstStyle/>
        <a:p>
          <a:r>
            <a:rPr lang="en-US" sz="4500" dirty="0"/>
            <a:t>Near-surface disposal</a:t>
          </a:r>
        </a:p>
      </dgm:t>
    </dgm:pt>
    <dgm:pt modelId="{CE9753A1-ABC3-4DD0-9037-5487322BB2C8}" type="parTrans" cxnId="{08A941FF-E667-4290-B3B9-019BE9E47826}">
      <dgm:prSet/>
      <dgm:spPr/>
      <dgm:t>
        <a:bodyPr/>
        <a:lstStyle/>
        <a:p>
          <a:endParaRPr lang="en-US"/>
        </a:p>
      </dgm:t>
    </dgm:pt>
    <dgm:pt modelId="{48214A1F-C30A-4574-9B81-C10A14B0EC40}" type="sibTrans" cxnId="{08A941FF-E667-4290-B3B9-019BE9E47826}">
      <dgm:prSet/>
      <dgm:spPr/>
      <dgm:t>
        <a:bodyPr/>
        <a:lstStyle/>
        <a:p>
          <a:endParaRPr lang="en-US"/>
        </a:p>
      </dgm:t>
    </dgm:pt>
    <dgm:pt modelId="{5BC1932D-731D-4303-90D4-3BA76B51D6DF}">
      <dgm:prSet phldrT="[Text]" custT="1"/>
      <dgm:spPr>
        <a:solidFill>
          <a:schemeClr val="bg1">
            <a:lumMod val="95000"/>
            <a:alpha val="90000"/>
          </a:schemeClr>
        </a:solidFill>
      </dgm:spPr>
      <dgm:t>
        <a:bodyPr/>
        <a:lstStyle/>
        <a:p>
          <a:r>
            <a:rPr lang="en-US" sz="3200" dirty="0">
              <a:latin typeface="Arial" panose="020B0604020202020204" pitchFamily="34" charset="0"/>
              <a:cs typeface="Arial" panose="020B0604020202020204" pitchFamily="34" charset="0"/>
            </a:rPr>
            <a:t>Activity-based radionuclide release criteria</a:t>
          </a:r>
        </a:p>
      </dgm:t>
    </dgm:pt>
    <dgm:pt modelId="{50A4D82D-1DDE-46FA-8834-EBE4867C0348}" type="parTrans" cxnId="{E72AE708-9B3D-43E9-ACF3-BA67ED44920D}">
      <dgm:prSet/>
      <dgm:spPr/>
      <dgm:t>
        <a:bodyPr/>
        <a:lstStyle/>
        <a:p>
          <a:endParaRPr lang="en-US"/>
        </a:p>
      </dgm:t>
    </dgm:pt>
    <dgm:pt modelId="{2CDC5BED-7E67-4264-A0A8-2F7080FE8B2C}" type="sibTrans" cxnId="{E72AE708-9B3D-43E9-ACF3-BA67ED44920D}">
      <dgm:prSet/>
      <dgm:spPr/>
      <dgm:t>
        <a:bodyPr/>
        <a:lstStyle/>
        <a:p>
          <a:endParaRPr lang="en-US"/>
        </a:p>
      </dgm:t>
    </dgm:pt>
    <dgm:pt modelId="{E4D5511D-61BF-454E-8889-3BBCA1B2E5A1}">
      <dgm:prSet phldrT="[Text]" custT="1"/>
      <dgm:spPr>
        <a:solidFill>
          <a:srgbClr val="FFAF7E"/>
        </a:solidFill>
      </dgm:spPr>
      <dgm:t>
        <a:bodyPr/>
        <a:lstStyle/>
        <a:p>
          <a:r>
            <a:rPr lang="en-US" sz="4500" dirty="0"/>
            <a:t>Waste package release</a:t>
          </a:r>
        </a:p>
      </dgm:t>
    </dgm:pt>
    <dgm:pt modelId="{37272ABF-D062-4E85-9330-C3A4138722D9}" type="parTrans" cxnId="{9D93C87A-87BF-4F63-B818-CF7C24E016F5}">
      <dgm:prSet/>
      <dgm:spPr/>
      <dgm:t>
        <a:bodyPr/>
        <a:lstStyle/>
        <a:p>
          <a:endParaRPr lang="en-US"/>
        </a:p>
      </dgm:t>
    </dgm:pt>
    <dgm:pt modelId="{3316FC02-8AD1-401D-806D-296657B34865}" type="sibTrans" cxnId="{9D93C87A-87BF-4F63-B818-CF7C24E016F5}">
      <dgm:prSet/>
      <dgm:spPr/>
      <dgm:t>
        <a:bodyPr/>
        <a:lstStyle/>
        <a:p>
          <a:endParaRPr lang="en-US"/>
        </a:p>
      </dgm:t>
    </dgm:pt>
    <dgm:pt modelId="{3DE6D5FC-D276-41DA-8214-69F4651D3DEC}">
      <dgm:prSet phldrT="[Text]" custT="1"/>
      <dgm:spPr>
        <a:solidFill>
          <a:schemeClr val="bg1">
            <a:lumMod val="95000"/>
            <a:alpha val="90000"/>
          </a:schemeClr>
        </a:solidFill>
      </dgm:spPr>
      <dgm:t>
        <a:bodyPr/>
        <a:lstStyle/>
        <a:p>
          <a:r>
            <a:rPr lang="en-US" sz="3200" dirty="0">
              <a:latin typeface="Arial" panose="020B0604020202020204" pitchFamily="34" charset="0"/>
              <a:cs typeface="Arial" panose="020B0604020202020204" pitchFamily="34" charset="0"/>
            </a:rPr>
            <a:t>Transportation-based radionuclide activity limits</a:t>
          </a:r>
        </a:p>
      </dgm:t>
    </dgm:pt>
    <dgm:pt modelId="{0960F5DC-F5D4-4DB0-AC06-FC24CE0DB435}" type="parTrans" cxnId="{95925659-6431-4820-81E6-02D1A7D45A83}">
      <dgm:prSet/>
      <dgm:spPr/>
      <dgm:t>
        <a:bodyPr/>
        <a:lstStyle/>
        <a:p>
          <a:endParaRPr lang="en-US"/>
        </a:p>
      </dgm:t>
    </dgm:pt>
    <dgm:pt modelId="{1B961EC6-B199-4FE3-AB60-AE72DFD5DAC2}" type="sibTrans" cxnId="{95925659-6431-4820-81E6-02D1A7D45A83}">
      <dgm:prSet/>
      <dgm:spPr/>
      <dgm:t>
        <a:bodyPr/>
        <a:lstStyle/>
        <a:p>
          <a:endParaRPr lang="en-US"/>
        </a:p>
      </dgm:t>
    </dgm:pt>
    <dgm:pt modelId="{24A94F0F-010E-4501-9633-C1052D3D28CC}" type="pres">
      <dgm:prSet presAssocID="{F442BBAB-8E74-4254-B405-2C136570ED72}" presName="Name0" presStyleCnt="0">
        <dgm:presLayoutVars>
          <dgm:dir/>
          <dgm:animLvl val="lvl"/>
          <dgm:resizeHandles val="exact"/>
        </dgm:presLayoutVars>
      </dgm:prSet>
      <dgm:spPr/>
    </dgm:pt>
    <dgm:pt modelId="{988D432B-8B30-4D23-98DC-DBBEFD294526}" type="pres">
      <dgm:prSet presAssocID="{E4D5511D-61BF-454E-8889-3BBCA1B2E5A1}" presName="boxAndChildren" presStyleCnt="0"/>
      <dgm:spPr/>
    </dgm:pt>
    <dgm:pt modelId="{CBAFAD0C-DEC0-4FE8-9FDB-E4F4A1CDEBFA}" type="pres">
      <dgm:prSet presAssocID="{E4D5511D-61BF-454E-8889-3BBCA1B2E5A1}" presName="parentTextBox" presStyleLbl="node1" presStyleIdx="0" presStyleCnt="4"/>
      <dgm:spPr/>
    </dgm:pt>
    <dgm:pt modelId="{C5262A91-F2FB-4BA1-BFA4-24FA5FDBFCB3}" type="pres">
      <dgm:prSet presAssocID="{E4D5511D-61BF-454E-8889-3BBCA1B2E5A1}" presName="entireBox" presStyleLbl="node1" presStyleIdx="0" presStyleCnt="4"/>
      <dgm:spPr/>
    </dgm:pt>
    <dgm:pt modelId="{8BACB92A-A206-4D43-896E-30DDAC7AC91E}" type="pres">
      <dgm:prSet presAssocID="{E4D5511D-61BF-454E-8889-3BBCA1B2E5A1}" presName="descendantBox" presStyleCnt="0"/>
      <dgm:spPr/>
    </dgm:pt>
    <dgm:pt modelId="{C3E66AC0-B371-4E19-A57D-044EF1382B06}" type="pres">
      <dgm:prSet presAssocID="{5BC1932D-731D-4303-90D4-3BA76B51D6DF}" presName="childTextBox" presStyleLbl="fgAccFollowNode1" presStyleIdx="0" presStyleCnt="4">
        <dgm:presLayoutVars>
          <dgm:bulletEnabled val="1"/>
        </dgm:presLayoutVars>
      </dgm:prSet>
      <dgm:spPr/>
    </dgm:pt>
    <dgm:pt modelId="{41CC54FE-2B67-4390-813E-74054A7460D0}" type="pres">
      <dgm:prSet presAssocID="{48214A1F-C30A-4574-9B81-C10A14B0EC40}" presName="sp" presStyleCnt="0"/>
      <dgm:spPr/>
    </dgm:pt>
    <dgm:pt modelId="{5BEC201B-F66D-4E52-B721-D38091E7658F}" type="pres">
      <dgm:prSet presAssocID="{B2AE2151-70BC-42C1-96D2-EB592AFF5FDC}" presName="arrowAndChildren" presStyleCnt="0"/>
      <dgm:spPr/>
    </dgm:pt>
    <dgm:pt modelId="{C9B969D9-2B9C-4726-81F2-431CB65E0E0F}" type="pres">
      <dgm:prSet presAssocID="{B2AE2151-70BC-42C1-96D2-EB592AFF5FDC}" presName="parentTextArrow" presStyleLbl="node1" presStyleIdx="0" presStyleCnt="4"/>
      <dgm:spPr/>
    </dgm:pt>
    <dgm:pt modelId="{8A3A9FA8-7A42-4341-81DA-74813C686100}" type="pres">
      <dgm:prSet presAssocID="{B2AE2151-70BC-42C1-96D2-EB592AFF5FDC}" presName="arrow" presStyleLbl="node1" presStyleIdx="1" presStyleCnt="4"/>
      <dgm:spPr/>
    </dgm:pt>
    <dgm:pt modelId="{75F4225A-51E8-4967-8EE3-D3547164F047}" type="pres">
      <dgm:prSet presAssocID="{B2AE2151-70BC-42C1-96D2-EB592AFF5FDC}" presName="descendantArrow" presStyleCnt="0"/>
      <dgm:spPr/>
    </dgm:pt>
    <dgm:pt modelId="{53BD0FFC-0060-407A-8F2C-A36885FB0402}" type="pres">
      <dgm:prSet presAssocID="{3DE6D5FC-D276-41DA-8214-69F4651D3DEC}" presName="childTextArrow" presStyleLbl="fgAccFollowNode1" presStyleIdx="1" presStyleCnt="4">
        <dgm:presLayoutVars>
          <dgm:bulletEnabled val="1"/>
        </dgm:presLayoutVars>
      </dgm:prSet>
      <dgm:spPr/>
    </dgm:pt>
    <dgm:pt modelId="{A3A1E3C7-25BF-422B-8E0B-FFB9AA4C5A0A}" type="pres">
      <dgm:prSet presAssocID="{A5029F0F-73E3-41C6-A746-A67D24B5B5F5}" presName="sp" presStyleCnt="0"/>
      <dgm:spPr/>
    </dgm:pt>
    <dgm:pt modelId="{7764CAB0-0CE5-4E57-BF1E-2DFBD4B6D47A}" type="pres">
      <dgm:prSet presAssocID="{E74282B9-F920-4D46-86F7-072F97A354A0}" presName="arrowAndChildren" presStyleCnt="0"/>
      <dgm:spPr/>
    </dgm:pt>
    <dgm:pt modelId="{D402B83A-1689-4841-874B-0F721DD82E89}" type="pres">
      <dgm:prSet presAssocID="{E74282B9-F920-4D46-86F7-072F97A354A0}" presName="parentTextArrow" presStyleLbl="node1" presStyleIdx="1" presStyleCnt="4"/>
      <dgm:spPr/>
    </dgm:pt>
    <dgm:pt modelId="{F26D9C6E-8177-4D77-84D3-84FEA1A38403}" type="pres">
      <dgm:prSet presAssocID="{E74282B9-F920-4D46-86F7-072F97A354A0}" presName="arrow" presStyleLbl="node1" presStyleIdx="2" presStyleCnt="4"/>
      <dgm:spPr/>
    </dgm:pt>
    <dgm:pt modelId="{AF6E7518-2D3B-41F0-99E5-CE5746EB82A1}" type="pres">
      <dgm:prSet presAssocID="{E74282B9-F920-4D46-86F7-072F97A354A0}" presName="descendantArrow" presStyleCnt="0"/>
      <dgm:spPr/>
    </dgm:pt>
    <dgm:pt modelId="{740D03EF-1199-4C94-B517-9EEE468A2DE7}" type="pres">
      <dgm:prSet presAssocID="{C4399506-0C27-42DA-91D8-A1259C31320D}" presName="childTextArrow" presStyleLbl="fgAccFollowNode1" presStyleIdx="2" presStyleCnt="4">
        <dgm:presLayoutVars>
          <dgm:bulletEnabled val="1"/>
        </dgm:presLayoutVars>
      </dgm:prSet>
      <dgm:spPr/>
    </dgm:pt>
    <dgm:pt modelId="{90216DED-99A3-4BBA-BE14-BB5040368DD8}" type="pres">
      <dgm:prSet presAssocID="{DBB7CBCB-3A88-44CF-9655-36E4A66A825B}" presName="sp" presStyleCnt="0"/>
      <dgm:spPr/>
    </dgm:pt>
    <dgm:pt modelId="{12A9EBB0-06AE-44B6-9940-E293106B747C}" type="pres">
      <dgm:prSet presAssocID="{4FCACC2A-E6A1-4849-BB7A-FBC9B874E556}" presName="arrowAndChildren" presStyleCnt="0"/>
      <dgm:spPr/>
    </dgm:pt>
    <dgm:pt modelId="{B176386A-6EE9-4C30-9B33-0411F273BD16}" type="pres">
      <dgm:prSet presAssocID="{4FCACC2A-E6A1-4849-BB7A-FBC9B874E556}" presName="parentTextArrow" presStyleLbl="node1" presStyleIdx="2" presStyleCnt="4"/>
      <dgm:spPr/>
    </dgm:pt>
    <dgm:pt modelId="{1D146ED8-9CFE-4670-A824-EA091BA9E12F}" type="pres">
      <dgm:prSet presAssocID="{4FCACC2A-E6A1-4849-BB7A-FBC9B874E556}" presName="arrow" presStyleLbl="node1" presStyleIdx="3" presStyleCnt="4" custLinFactNeighborX="-5753" custLinFactNeighborY="1047"/>
      <dgm:spPr/>
    </dgm:pt>
    <dgm:pt modelId="{9E52CD99-DE46-45D6-9C89-F7D425D358CB}" type="pres">
      <dgm:prSet presAssocID="{4FCACC2A-E6A1-4849-BB7A-FBC9B874E556}" presName="descendantArrow" presStyleCnt="0"/>
      <dgm:spPr/>
    </dgm:pt>
    <dgm:pt modelId="{FBAECAC2-2FD4-45D2-9262-80D42DAA4037}" type="pres">
      <dgm:prSet presAssocID="{72A30E8A-F6B7-48B6-B8AC-25697575E5DF}" presName="childTextArrow" presStyleLbl="fgAccFollowNode1" presStyleIdx="3" presStyleCnt="4">
        <dgm:presLayoutVars>
          <dgm:bulletEnabled val="1"/>
        </dgm:presLayoutVars>
      </dgm:prSet>
      <dgm:spPr/>
    </dgm:pt>
  </dgm:ptLst>
  <dgm:cxnLst>
    <dgm:cxn modelId="{E72AE708-9B3D-43E9-ACF3-BA67ED44920D}" srcId="{E4D5511D-61BF-454E-8889-3BBCA1B2E5A1}" destId="{5BC1932D-731D-4303-90D4-3BA76B51D6DF}" srcOrd="0" destOrd="0" parTransId="{50A4D82D-1DDE-46FA-8834-EBE4867C0348}" sibTransId="{2CDC5BED-7E67-4264-A0A8-2F7080FE8B2C}"/>
    <dgm:cxn modelId="{F483CD11-9E38-4052-92EB-309C68B3084D}" srcId="{F442BBAB-8E74-4254-B405-2C136570ED72}" destId="{E74282B9-F920-4D46-86F7-072F97A354A0}" srcOrd="1" destOrd="0" parTransId="{28C49FCA-C784-40D4-A3C3-043E511073FE}" sibTransId="{A5029F0F-73E3-41C6-A746-A67D24B5B5F5}"/>
    <dgm:cxn modelId="{56472F1E-4B17-42AB-984F-04A2B84FA3BA}" type="presOf" srcId="{F442BBAB-8E74-4254-B405-2C136570ED72}" destId="{24A94F0F-010E-4501-9633-C1052D3D28CC}" srcOrd="0" destOrd="0" presId="urn:microsoft.com/office/officeart/2005/8/layout/process4"/>
    <dgm:cxn modelId="{FC4BCD1F-E947-4C64-AB2D-E76CA79C027E}" type="presOf" srcId="{72A30E8A-F6B7-48B6-B8AC-25697575E5DF}" destId="{FBAECAC2-2FD4-45D2-9262-80D42DAA4037}" srcOrd="0" destOrd="0" presId="urn:microsoft.com/office/officeart/2005/8/layout/process4"/>
    <dgm:cxn modelId="{60E3BC24-5AB6-4EBF-9929-11E57F676EF5}" type="presOf" srcId="{E4D5511D-61BF-454E-8889-3BBCA1B2E5A1}" destId="{CBAFAD0C-DEC0-4FE8-9FDB-E4F4A1CDEBFA}" srcOrd="0" destOrd="0" presId="urn:microsoft.com/office/officeart/2005/8/layout/process4"/>
    <dgm:cxn modelId="{0F614233-F242-42F4-A1D8-F9F25C1CAC58}" type="presOf" srcId="{3DE6D5FC-D276-41DA-8214-69F4651D3DEC}" destId="{53BD0FFC-0060-407A-8F2C-A36885FB0402}" srcOrd="0" destOrd="0" presId="urn:microsoft.com/office/officeart/2005/8/layout/process4"/>
    <dgm:cxn modelId="{2DC8ED5D-F09A-4445-9D72-A5E0FA1CB30A}" type="presOf" srcId="{B2AE2151-70BC-42C1-96D2-EB592AFF5FDC}" destId="{8A3A9FA8-7A42-4341-81DA-74813C686100}" srcOrd="1" destOrd="0" presId="urn:microsoft.com/office/officeart/2005/8/layout/process4"/>
    <dgm:cxn modelId="{4DE27F5E-EFFE-4A79-9321-25644165F784}" type="presOf" srcId="{B2AE2151-70BC-42C1-96D2-EB592AFF5FDC}" destId="{C9B969D9-2B9C-4726-81F2-431CB65E0E0F}" srcOrd="0" destOrd="0" presId="urn:microsoft.com/office/officeart/2005/8/layout/process4"/>
    <dgm:cxn modelId="{9E653E41-8C0B-4EED-BAF2-02D24228245C}" srcId="{F442BBAB-8E74-4254-B405-2C136570ED72}" destId="{4FCACC2A-E6A1-4849-BB7A-FBC9B874E556}" srcOrd="0" destOrd="0" parTransId="{B0BA803E-5D85-48F1-803C-F073BF032893}" sibTransId="{DBB7CBCB-3A88-44CF-9655-36E4A66A825B}"/>
    <dgm:cxn modelId="{212C8264-E398-456A-B223-2DD4456F9E7A}" type="presOf" srcId="{4FCACC2A-E6A1-4849-BB7A-FBC9B874E556}" destId="{1D146ED8-9CFE-4670-A824-EA091BA9E12F}" srcOrd="1" destOrd="0" presId="urn:microsoft.com/office/officeart/2005/8/layout/process4"/>
    <dgm:cxn modelId="{6B32FA67-9A68-4AF3-8EE0-D19FACCD48E7}" type="presOf" srcId="{E74282B9-F920-4D46-86F7-072F97A354A0}" destId="{F26D9C6E-8177-4D77-84D3-84FEA1A38403}" srcOrd="1" destOrd="0" presId="urn:microsoft.com/office/officeart/2005/8/layout/process4"/>
    <dgm:cxn modelId="{B9267D4F-1D9B-4AAD-B587-E02633E9E94F}" type="presOf" srcId="{4FCACC2A-E6A1-4849-BB7A-FBC9B874E556}" destId="{B176386A-6EE9-4C30-9B33-0411F273BD16}" srcOrd="0" destOrd="0" presId="urn:microsoft.com/office/officeart/2005/8/layout/process4"/>
    <dgm:cxn modelId="{CBCFD16F-3F68-4896-B1FE-FB996AB045C8}" type="presOf" srcId="{C4399506-0C27-42DA-91D8-A1259C31320D}" destId="{740D03EF-1199-4C94-B517-9EEE468A2DE7}" srcOrd="0" destOrd="0" presId="urn:microsoft.com/office/officeart/2005/8/layout/process4"/>
    <dgm:cxn modelId="{95925659-6431-4820-81E6-02D1A7D45A83}" srcId="{B2AE2151-70BC-42C1-96D2-EB592AFF5FDC}" destId="{3DE6D5FC-D276-41DA-8214-69F4651D3DEC}" srcOrd="0" destOrd="0" parTransId="{0960F5DC-F5D4-4DB0-AC06-FC24CE0DB435}" sibTransId="{1B961EC6-B199-4FE3-AB60-AE72DFD5DAC2}"/>
    <dgm:cxn modelId="{9D93C87A-87BF-4F63-B818-CF7C24E016F5}" srcId="{F442BBAB-8E74-4254-B405-2C136570ED72}" destId="{E4D5511D-61BF-454E-8889-3BBCA1B2E5A1}" srcOrd="3" destOrd="0" parTransId="{37272ABF-D062-4E85-9330-C3A4138722D9}" sibTransId="{3316FC02-8AD1-401D-806D-296657B34865}"/>
    <dgm:cxn modelId="{06D31B9A-D72A-4655-BE3C-148F5321ED90}" srcId="{4FCACC2A-E6A1-4849-BB7A-FBC9B874E556}" destId="{72A30E8A-F6B7-48B6-B8AC-25697575E5DF}" srcOrd="0" destOrd="0" parTransId="{74A597D6-493D-4EE9-B4E6-CB6DA5BB0D06}" sibTransId="{21C89EAD-BF1E-49AD-86CB-5D3530175E26}"/>
    <dgm:cxn modelId="{69D6659A-0E9D-47D1-A36D-0B11F2F69A0C}" type="presOf" srcId="{E4D5511D-61BF-454E-8889-3BBCA1B2E5A1}" destId="{C5262A91-F2FB-4BA1-BFA4-24FA5FDBFCB3}" srcOrd="1" destOrd="0" presId="urn:microsoft.com/office/officeart/2005/8/layout/process4"/>
    <dgm:cxn modelId="{48F2D8BC-086E-49B4-8E23-A46E57C58A15}" srcId="{E74282B9-F920-4D46-86F7-072F97A354A0}" destId="{C4399506-0C27-42DA-91D8-A1259C31320D}" srcOrd="0" destOrd="0" parTransId="{9A1FD1A1-8B04-41E2-B6F7-600167044E7F}" sibTransId="{F7D6B7DD-9962-4414-9A32-5E3D398802E3}"/>
    <dgm:cxn modelId="{B34E08E2-746A-42F1-B44B-A0E281D9EFAD}" type="presOf" srcId="{5BC1932D-731D-4303-90D4-3BA76B51D6DF}" destId="{C3E66AC0-B371-4E19-A57D-044EF1382B06}" srcOrd="0" destOrd="0" presId="urn:microsoft.com/office/officeart/2005/8/layout/process4"/>
    <dgm:cxn modelId="{D2DB53F1-A455-4389-AC6B-7E9B0D22E205}" type="presOf" srcId="{E74282B9-F920-4D46-86F7-072F97A354A0}" destId="{D402B83A-1689-4841-874B-0F721DD82E89}" srcOrd="0" destOrd="0" presId="urn:microsoft.com/office/officeart/2005/8/layout/process4"/>
    <dgm:cxn modelId="{08A941FF-E667-4290-B3B9-019BE9E47826}" srcId="{F442BBAB-8E74-4254-B405-2C136570ED72}" destId="{B2AE2151-70BC-42C1-96D2-EB592AFF5FDC}" srcOrd="2" destOrd="0" parTransId="{CE9753A1-ABC3-4DD0-9037-5487322BB2C8}" sibTransId="{48214A1F-C30A-4574-9B81-C10A14B0EC40}"/>
    <dgm:cxn modelId="{92F58598-D6B9-4808-A350-459C547F1C4A}" type="presParOf" srcId="{24A94F0F-010E-4501-9633-C1052D3D28CC}" destId="{988D432B-8B30-4D23-98DC-DBBEFD294526}" srcOrd="0" destOrd="0" presId="urn:microsoft.com/office/officeart/2005/8/layout/process4"/>
    <dgm:cxn modelId="{A8A0D529-FBEB-4DB5-8FBA-3ACEFEA599FB}" type="presParOf" srcId="{988D432B-8B30-4D23-98DC-DBBEFD294526}" destId="{CBAFAD0C-DEC0-4FE8-9FDB-E4F4A1CDEBFA}" srcOrd="0" destOrd="0" presId="urn:microsoft.com/office/officeart/2005/8/layout/process4"/>
    <dgm:cxn modelId="{51C64925-BDC6-4392-B0CB-082627E86030}" type="presParOf" srcId="{988D432B-8B30-4D23-98DC-DBBEFD294526}" destId="{C5262A91-F2FB-4BA1-BFA4-24FA5FDBFCB3}" srcOrd="1" destOrd="0" presId="urn:microsoft.com/office/officeart/2005/8/layout/process4"/>
    <dgm:cxn modelId="{92625EB3-FC3D-40D7-94F2-AD0FBA243C92}" type="presParOf" srcId="{988D432B-8B30-4D23-98DC-DBBEFD294526}" destId="{8BACB92A-A206-4D43-896E-30DDAC7AC91E}" srcOrd="2" destOrd="0" presId="urn:microsoft.com/office/officeart/2005/8/layout/process4"/>
    <dgm:cxn modelId="{39C222E1-B16E-4596-A479-30B46FC19B6D}" type="presParOf" srcId="{8BACB92A-A206-4D43-896E-30DDAC7AC91E}" destId="{C3E66AC0-B371-4E19-A57D-044EF1382B06}" srcOrd="0" destOrd="0" presId="urn:microsoft.com/office/officeart/2005/8/layout/process4"/>
    <dgm:cxn modelId="{C1922463-BD5E-4C4F-BA6F-54D5250F8567}" type="presParOf" srcId="{24A94F0F-010E-4501-9633-C1052D3D28CC}" destId="{41CC54FE-2B67-4390-813E-74054A7460D0}" srcOrd="1" destOrd="0" presId="urn:microsoft.com/office/officeart/2005/8/layout/process4"/>
    <dgm:cxn modelId="{3BFF759B-6115-4CC2-9027-B5A8C06215B4}" type="presParOf" srcId="{24A94F0F-010E-4501-9633-C1052D3D28CC}" destId="{5BEC201B-F66D-4E52-B721-D38091E7658F}" srcOrd="2" destOrd="0" presId="urn:microsoft.com/office/officeart/2005/8/layout/process4"/>
    <dgm:cxn modelId="{86079633-0CFB-46D4-9CAC-D13FAC62DDD2}" type="presParOf" srcId="{5BEC201B-F66D-4E52-B721-D38091E7658F}" destId="{C9B969D9-2B9C-4726-81F2-431CB65E0E0F}" srcOrd="0" destOrd="0" presId="urn:microsoft.com/office/officeart/2005/8/layout/process4"/>
    <dgm:cxn modelId="{CC096A31-489E-4DA3-B395-80BD38087F35}" type="presParOf" srcId="{5BEC201B-F66D-4E52-B721-D38091E7658F}" destId="{8A3A9FA8-7A42-4341-81DA-74813C686100}" srcOrd="1" destOrd="0" presId="urn:microsoft.com/office/officeart/2005/8/layout/process4"/>
    <dgm:cxn modelId="{753F4430-D2CA-4546-A532-A926F1862358}" type="presParOf" srcId="{5BEC201B-F66D-4E52-B721-D38091E7658F}" destId="{75F4225A-51E8-4967-8EE3-D3547164F047}" srcOrd="2" destOrd="0" presId="urn:microsoft.com/office/officeart/2005/8/layout/process4"/>
    <dgm:cxn modelId="{2F7C363E-6D0E-4B5A-913F-86D0A03F66B6}" type="presParOf" srcId="{75F4225A-51E8-4967-8EE3-D3547164F047}" destId="{53BD0FFC-0060-407A-8F2C-A36885FB0402}" srcOrd="0" destOrd="0" presId="urn:microsoft.com/office/officeart/2005/8/layout/process4"/>
    <dgm:cxn modelId="{EA4D2E2A-5C54-4FC1-960B-B142258DD695}" type="presParOf" srcId="{24A94F0F-010E-4501-9633-C1052D3D28CC}" destId="{A3A1E3C7-25BF-422B-8E0B-FFB9AA4C5A0A}" srcOrd="3" destOrd="0" presId="urn:microsoft.com/office/officeart/2005/8/layout/process4"/>
    <dgm:cxn modelId="{C4A2C719-F8F1-4E66-A566-A4B838E7264D}" type="presParOf" srcId="{24A94F0F-010E-4501-9633-C1052D3D28CC}" destId="{7764CAB0-0CE5-4E57-BF1E-2DFBD4B6D47A}" srcOrd="4" destOrd="0" presId="urn:microsoft.com/office/officeart/2005/8/layout/process4"/>
    <dgm:cxn modelId="{B9957693-B65C-448B-9738-354D78EC6B27}" type="presParOf" srcId="{7764CAB0-0CE5-4E57-BF1E-2DFBD4B6D47A}" destId="{D402B83A-1689-4841-874B-0F721DD82E89}" srcOrd="0" destOrd="0" presId="urn:microsoft.com/office/officeart/2005/8/layout/process4"/>
    <dgm:cxn modelId="{AB1D60AA-D6AB-40D1-AD07-95656A7B5240}" type="presParOf" srcId="{7764CAB0-0CE5-4E57-BF1E-2DFBD4B6D47A}" destId="{F26D9C6E-8177-4D77-84D3-84FEA1A38403}" srcOrd="1" destOrd="0" presId="urn:microsoft.com/office/officeart/2005/8/layout/process4"/>
    <dgm:cxn modelId="{36FCC1DE-C00C-406C-B301-27F4F26A9203}" type="presParOf" srcId="{7764CAB0-0CE5-4E57-BF1E-2DFBD4B6D47A}" destId="{AF6E7518-2D3B-41F0-99E5-CE5746EB82A1}" srcOrd="2" destOrd="0" presId="urn:microsoft.com/office/officeart/2005/8/layout/process4"/>
    <dgm:cxn modelId="{B7AC6C4D-7D74-4400-BE0E-688CE3904024}" type="presParOf" srcId="{AF6E7518-2D3B-41F0-99E5-CE5746EB82A1}" destId="{740D03EF-1199-4C94-B517-9EEE468A2DE7}" srcOrd="0" destOrd="0" presId="urn:microsoft.com/office/officeart/2005/8/layout/process4"/>
    <dgm:cxn modelId="{015F4EA0-F613-46E7-94B1-0C4CC1333E0C}" type="presParOf" srcId="{24A94F0F-010E-4501-9633-C1052D3D28CC}" destId="{90216DED-99A3-4BBA-BE14-BB5040368DD8}" srcOrd="5" destOrd="0" presId="urn:microsoft.com/office/officeart/2005/8/layout/process4"/>
    <dgm:cxn modelId="{0C96F0FE-0763-43CE-86DE-A08A8BC3A220}" type="presParOf" srcId="{24A94F0F-010E-4501-9633-C1052D3D28CC}" destId="{12A9EBB0-06AE-44B6-9940-E293106B747C}" srcOrd="6" destOrd="0" presId="urn:microsoft.com/office/officeart/2005/8/layout/process4"/>
    <dgm:cxn modelId="{C01F80A8-4AB6-4A6C-918F-A76CF43CD1C1}" type="presParOf" srcId="{12A9EBB0-06AE-44B6-9940-E293106B747C}" destId="{B176386A-6EE9-4C30-9B33-0411F273BD16}" srcOrd="0" destOrd="0" presId="urn:microsoft.com/office/officeart/2005/8/layout/process4"/>
    <dgm:cxn modelId="{9B3ECDB4-0676-4DBE-A05E-CA240EB75FB0}" type="presParOf" srcId="{12A9EBB0-06AE-44B6-9940-E293106B747C}" destId="{1D146ED8-9CFE-4670-A824-EA091BA9E12F}" srcOrd="1" destOrd="0" presId="urn:microsoft.com/office/officeart/2005/8/layout/process4"/>
    <dgm:cxn modelId="{EC2BCD04-A2D5-4273-A1FC-E02A5E089E1C}" type="presParOf" srcId="{12A9EBB0-06AE-44B6-9940-E293106B747C}" destId="{9E52CD99-DE46-45D6-9C89-F7D425D358CB}" srcOrd="2" destOrd="0" presId="urn:microsoft.com/office/officeart/2005/8/layout/process4"/>
    <dgm:cxn modelId="{CF862EFA-F941-4223-BC82-AA102A8495A5}" type="presParOf" srcId="{9E52CD99-DE46-45D6-9C89-F7D425D358CB}" destId="{FBAECAC2-2FD4-45D2-9262-80D42DAA4037}" srcOrd="0" destOrd="0" presId="urn:microsoft.com/office/officeart/2005/8/layout/process4"/>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62A91-F2FB-4BA1-BFA4-24FA5FDBFCB3}">
      <dsp:nvSpPr>
        <dsp:cNvPr id="0" name=""/>
        <dsp:cNvSpPr/>
      </dsp:nvSpPr>
      <dsp:spPr>
        <a:xfrm>
          <a:off x="0" y="9956077"/>
          <a:ext cx="5796437" cy="2178146"/>
        </a:xfrm>
        <a:prstGeom prst="rect">
          <a:avLst/>
        </a:prstGeom>
        <a:solidFill>
          <a:srgbClr val="7EE8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Arial" panose="020B0604020202020204" pitchFamily="34" charset="0"/>
              <a:cs typeface="Arial" panose="020B0604020202020204" pitchFamily="34" charset="0"/>
            </a:rPr>
            <a:t>Geological disposal</a:t>
          </a:r>
        </a:p>
      </dsp:txBody>
      <dsp:txXfrm>
        <a:off x="0" y="9956077"/>
        <a:ext cx="5796437" cy="1176199"/>
      </dsp:txXfrm>
    </dsp:sp>
    <dsp:sp modelId="{C3E66AC0-B371-4E19-A57D-044EF1382B06}">
      <dsp:nvSpPr>
        <dsp:cNvPr id="0" name=""/>
        <dsp:cNvSpPr/>
      </dsp:nvSpPr>
      <dsp:spPr>
        <a:xfrm>
          <a:off x="0" y="11088714"/>
          <a:ext cx="5796437" cy="1001947"/>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rial" panose="020B0604020202020204" pitchFamily="34" charset="0"/>
              <a:cs typeface="Arial" panose="020B0604020202020204" pitchFamily="34" charset="0"/>
            </a:rPr>
            <a:t>Decay heat limit of 1.5 kW per package (12 bundles)</a:t>
          </a:r>
        </a:p>
      </dsp:txBody>
      <dsp:txXfrm>
        <a:off x="0" y="11088714"/>
        <a:ext cx="5796437" cy="1001947"/>
      </dsp:txXfrm>
    </dsp:sp>
    <dsp:sp modelId="{8A3A9FA8-7A42-4341-81DA-74813C686100}">
      <dsp:nvSpPr>
        <dsp:cNvPr id="0" name=""/>
        <dsp:cNvSpPr/>
      </dsp:nvSpPr>
      <dsp:spPr>
        <a:xfrm rot="10800000">
          <a:off x="0" y="6638760"/>
          <a:ext cx="5796437" cy="3349989"/>
        </a:xfrm>
        <a:prstGeom prst="upArrowCallout">
          <a:avLst/>
        </a:prstGeom>
        <a:solidFill>
          <a:srgbClr val="7EE8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7152" tIns="327152" rIns="327152" bIns="327152" numCol="1" spcCol="1270" anchor="ctr" anchorCtr="0">
          <a:noAutofit/>
        </a:bodyPr>
        <a:lstStyle/>
        <a:p>
          <a:pPr marL="0" lvl="0" indent="0" algn="ctr" defTabSz="2044700">
            <a:lnSpc>
              <a:spcPct val="90000"/>
            </a:lnSpc>
            <a:spcBef>
              <a:spcPct val="0"/>
            </a:spcBef>
            <a:spcAft>
              <a:spcPct val="35000"/>
            </a:spcAft>
            <a:buNone/>
          </a:pPr>
          <a:r>
            <a:rPr lang="en-US" sz="4600" kern="1200" dirty="0"/>
            <a:t>Dry </a:t>
          </a:r>
          <a:r>
            <a:rPr lang="en-US" sz="4500" kern="1200" dirty="0"/>
            <a:t>storage</a:t>
          </a:r>
          <a:r>
            <a:rPr lang="en-US" sz="4600" kern="1200" dirty="0"/>
            <a:t> cask</a:t>
          </a:r>
        </a:p>
      </dsp:txBody>
      <dsp:txXfrm rot="-10800000">
        <a:off x="0" y="6638760"/>
        <a:ext cx="5796437" cy="1175846"/>
      </dsp:txXfrm>
    </dsp:sp>
    <dsp:sp modelId="{53BD0FFC-0060-407A-8F2C-A36885FB0402}">
      <dsp:nvSpPr>
        <dsp:cNvPr id="0" name=""/>
        <dsp:cNvSpPr/>
      </dsp:nvSpPr>
      <dsp:spPr>
        <a:xfrm>
          <a:off x="0" y="7814607"/>
          <a:ext cx="5796437" cy="100164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rial" panose="020B0604020202020204" pitchFamily="34" charset="0"/>
              <a:cs typeface="Arial" panose="020B0604020202020204" pitchFamily="34" charset="0"/>
            </a:rPr>
            <a:t>Decay heat limit of 40 kW per canister (89 bundles)</a:t>
          </a:r>
        </a:p>
      </dsp:txBody>
      <dsp:txXfrm>
        <a:off x="0" y="7814607"/>
        <a:ext cx="5796437" cy="1001646"/>
      </dsp:txXfrm>
    </dsp:sp>
    <dsp:sp modelId="{F26D9C6E-8177-4D77-84D3-84FEA1A38403}">
      <dsp:nvSpPr>
        <dsp:cNvPr id="0" name=""/>
        <dsp:cNvSpPr/>
      </dsp:nvSpPr>
      <dsp:spPr>
        <a:xfrm rot="10800000">
          <a:off x="0" y="3321443"/>
          <a:ext cx="5796437" cy="3349989"/>
        </a:xfrm>
        <a:prstGeom prst="upArrowCallout">
          <a:avLst/>
        </a:prstGeom>
        <a:solidFill>
          <a:srgbClr val="7EE8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t>Spent fuel pool</a:t>
          </a:r>
        </a:p>
      </dsp:txBody>
      <dsp:txXfrm rot="-10800000">
        <a:off x="0" y="3321443"/>
        <a:ext cx="5796437" cy="1175846"/>
      </dsp:txXfrm>
    </dsp:sp>
    <dsp:sp modelId="{740D03EF-1199-4C94-B517-9EEE468A2DE7}">
      <dsp:nvSpPr>
        <dsp:cNvPr id="0" name=""/>
        <dsp:cNvSpPr/>
      </dsp:nvSpPr>
      <dsp:spPr>
        <a:xfrm>
          <a:off x="0" y="4497289"/>
          <a:ext cx="5796437" cy="100164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rial" panose="020B0604020202020204" pitchFamily="34" charset="0"/>
              <a:cs typeface="Arial" panose="020B0604020202020204" pitchFamily="34" charset="0"/>
            </a:rPr>
            <a:t>Maximum pool capacity of 8 operational years</a:t>
          </a:r>
        </a:p>
      </dsp:txBody>
      <dsp:txXfrm>
        <a:off x="0" y="4497289"/>
        <a:ext cx="5796437" cy="1001646"/>
      </dsp:txXfrm>
    </dsp:sp>
    <dsp:sp modelId="{1D146ED8-9CFE-4670-A824-EA091BA9E12F}">
      <dsp:nvSpPr>
        <dsp:cNvPr id="0" name=""/>
        <dsp:cNvSpPr/>
      </dsp:nvSpPr>
      <dsp:spPr>
        <a:xfrm rot="10800000">
          <a:off x="0" y="19871"/>
          <a:ext cx="5796437" cy="3349989"/>
        </a:xfrm>
        <a:prstGeom prst="upArrowCallout">
          <a:avLst/>
        </a:prstGeom>
        <a:solidFill>
          <a:srgbClr val="7EE889"/>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Arial" panose="020B0604020202020204" pitchFamily="34" charset="0"/>
              <a:cs typeface="Arial" panose="020B0604020202020204" pitchFamily="34" charset="0"/>
            </a:rPr>
            <a:t>300 MWe BWR </a:t>
          </a:r>
        </a:p>
      </dsp:txBody>
      <dsp:txXfrm rot="-10800000">
        <a:off x="0" y="19871"/>
        <a:ext cx="5796437" cy="1175846"/>
      </dsp:txXfrm>
    </dsp:sp>
    <dsp:sp modelId="{FBAECAC2-2FD4-45D2-9262-80D42DAA4037}">
      <dsp:nvSpPr>
        <dsp:cNvPr id="0" name=""/>
        <dsp:cNvSpPr/>
      </dsp:nvSpPr>
      <dsp:spPr>
        <a:xfrm>
          <a:off x="0" y="1179972"/>
          <a:ext cx="2898218" cy="100164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rial" panose="020B0604020202020204" pitchFamily="34" charset="0"/>
              <a:cs typeface="Arial" panose="020B0604020202020204" pitchFamily="34" charset="0"/>
            </a:rPr>
            <a:t>34 bundles per year</a:t>
          </a:r>
        </a:p>
      </dsp:txBody>
      <dsp:txXfrm>
        <a:off x="0" y="1179972"/>
        <a:ext cx="2898218" cy="1001646"/>
      </dsp:txXfrm>
    </dsp:sp>
    <dsp:sp modelId="{6F1AF93C-698F-41BC-871B-35D84A4B500F}">
      <dsp:nvSpPr>
        <dsp:cNvPr id="0" name=""/>
        <dsp:cNvSpPr/>
      </dsp:nvSpPr>
      <dsp:spPr>
        <a:xfrm>
          <a:off x="2898218" y="1179972"/>
          <a:ext cx="2898218" cy="100164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rial" panose="020B0604020202020204" pitchFamily="34" charset="0"/>
              <a:cs typeface="Arial" panose="020B0604020202020204" pitchFamily="34" charset="0"/>
            </a:rPr>
            <a:t>Burnup of 50 GWd/</a:t>
          </a:r>
          <a:r>
            <a:rPr lang="en-US" sz="3100" kern="1200" dirty="0" err="1">
              <a:latin typeface="Arial" panose="020B0604020202020204" pitchFamily="34" charset="0"/>
              <a:cs typeface="Arial" panose="020B0604020202020204" pitchFamily="34" charset="0"/>
            </a:rPr>
            <a:t>tU</a:t>
          </a:r>
          <a:endParaRPr lang="en-US" sz="3100" kern="1200" dirty="0">
            <a:latin typeface="Arial" panose="020B0604020202020204" pitchFamily="34" charset="0"/>
            <a:cs typeface="Arial" panose="020B0604020202020204" pitchFamily="34" charset="0"/>
          </a:endParaRPr>
        </a:p>
      </dsp:txBody>
      <dsp:txXfrm>
        <a:off x="2898218" y="1179972"/>
        <a:ext cx="2898218" cy="1001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62A91-F2FB-4BA1-BFA4-24FA5FDBFCB3}">
      <dsp:nvSpPr>
        <dsp:cNvPr id="0" name=""/>
        <dsp:cNvSpPr/>
      </dsp:nvSpPr>
      <dsp:spPr>
        <a:xfrm>
          <a:off x="0" y="9474093"/>
          <a:ext cx="5744759" cy="2072700"/>
        </a:xfrm>
        <a:prstGeom prst="rect">
          <a:avLst/>
        </a:prstGeom>
        <a:solidFill>
          <a:srgbClr val="FFAF7E"/>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t>Waste package release</a:t>
          </a:r>
        </a:p>
      </dsp:txBody>
      <dsp:txXfrm>
        <a:off x="0" y="9474093"/>
        <a:ext cx="5744759" cy="1119258"/>
      </dsp:txXfrm>
    </dsp:sp>
    <dsp:sp modelId="{C3E66AC0-B371-4E19-A57D-044EF1382B06}">
      <dsp:nvSpPr>
        <dsp:cNvPr id="0" name=""/>
        <dsp:cNvSpPr/>
      </dsp:nvSpPr>
      <dsp:spPr>
        <a:xfrm>
          <a:off x="0" y="10551898"/>
          <a:ext cx="5744759" cy="953442"/>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Activity-based radionuclide release criteria</a:t>
          </a:r>
        </a:p>
      </dsp:txBody>
      <dsp:txXfrm>
        <a:off x="0" y="10551898"/>
        <a:ext cx="5744759" cy="953442"/>
      </dsp:txXfrm>
    </dsp:sp>
    <dsp:sp modelId="{8A3A9FA8-7A42-4341-81DA-74813C686100}">
      <dsp:nvSpPr>
        <dsp:cNvPr id="0" name=""/>
        <dsp:cNvSpPr/>
      </dsp:nvSpPr>
      <dsp:spPr>
        <a:xfrm rot="10800000">
          <a:off x="0" y="6317371"/>
          <a:ext cx="5744759" cy="3187812"/>
        </a:xfrm>
        <a:prstGeom prst="upArrowCallout">
          <a:avLst/>
        </a:prstGeom>
        <a:solidFill>
          <a:srgbClr val="FFAF7E"/>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t>Near-surface disposal</a:t>
          </a:r>
        </a:p>
      </dsp:txBody>
      <dsp:txXfrm rot="-10800000">
        <a:off x="0" y="6317371"/>
        <a:ext cx="5744759" cy="1118922"/>
      </dsp:txXfrm>
    </dsp:sp>
    <dsp:sp modelId="{53BD0FFC-0060-407A-8F2C-A36885FB0402}">
      <dsp:nvSpPr>
        <dsp:cNvPr id="0" name=""/>
        <dsp:cNvSpPr/>
      </dsp:nvSpPr>
      <dsp:spPr>
        <a:xfrm>
          <a:off x="0" y="7436293"/>
          <a:ext cx="5744759" cy="95315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Transportation-based radionuclide activity limits</a:t>
          </a:r>
        </a:p>
      </dsp:txBody>
      <dsp:txXfrm>
        <a:off x="0" y="7436293"/>
        <a:ext cx="5744759" cy="953156"/>
      </dsp:txXfrm>
    </dsp:sp>
    <dsp:sp modelId="{F26D9C6E-8177-4D77-84D3-84FEA1A38403}">
      <dsp:nvSpPr>
        <dsp:cNvPr id="0" name=""/>
        <dsp:cNvSpPr/>
      </dsp:nvSpPr>
      <dsp:spPr>
        <a:xfrm rot="10800000">
          <a:off x="0" y="3160649"/>
          <a:ext cx="5744759" cy="3187812"/>
        </a:xfrm>
        <a:prstGeom prst="upArrowCallout">
          <a:avLst/>
        </a:prstGeom>
        <a:solidFill>
          <a:srgbClr val="FFAF7E"/>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t>Liquid Storage Tank</a:t>
          </a:r>
        </a:p>
      </dsp:txBody>
      <dsp:txXfrm rot="-10800000">
        <a:off x="0" y="3160649"/>
        <a:ext cx="5744759" cy="1118922"/>
      </dsp:txXfrm>
    </dsp:sp>
    <dsp:sp modelId="{740D03EF-1199-4C94-B517-9EEE468A2DE7}">
      <dsp:nvSpPr>
        <dsp:cNvPr id="0" name=""/>
        <dsp:cNvSpPr/>
      </dsp:nvSpPr>
      <dsp:spPr>
        <a:xfrm>
          <a:off x="0" y="4279571"/>
          <a:ext cx="5744759" cy="95315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Waste processing rate-based limit</a:t>
          </a:r>
        </a:p>
      </dsp:txBody>
      <dsp:txXfrm>
        <a:off x="0" y="4279571"/>
        <a:ext cx="5744759" cy="953156"/>
      </dsp:txXfrm>
    </dsp:sp>
    <dsp:sp modelId="{1D146ED8-9CFE-4670-A824-EA091BA9E12F}">
      <dsp:nvSpPr>
        <dsp:cNvPr id="0" name=""/>
        <dsp:cNvSpPr/>
      </dsp:nvSpPr>
      <dsp:spPr>
        <a:xfrm rot="10800000">
          <a:off x="0" y="37303"/>
          <a:ext cx="5744759" cy="3187812"/>
        </a:xfrm>
        <a:prstGeom prst="upArrowCallout">
          <a:avLst/>
        </a:prstGeom>
        <a:solidFill>
          <a:srgbClr val="FFAF7E"/>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320040" rIns="320040" bIns="320040"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Arial" panose="020B0604020202020204" pitchFamily="34" charset="0"/>
              <a:cs typeface="Arial" panose="020B0604020202020204" pitchFamily="34" charset="0"/>
            </a:rPr>
            <a:t>300 MWe BWR </a:t>
          </a:r>
          <a:endParaRPr lang="en-US" sz="4500" kern="1200" dirty="0"/>
        </a:p>
      </dsp:txBody>
      <dsp:txXfrm rot="-10800000">
        <a:off x="0" y="37303"/>
        <a:ext cx="5744759" cy="1118922"/>
      </dsp:txXfrm>
    </dsp:sp>
    <dsp:sp modelId="{FBAECAC2-2FD4-45D2-9262-80D42DAA4037}">
      <dsp:nvSpPr>
        <dsp:cNvPr id="0" name=""/>
        <dsp:cNvSpPr/>
      </dsp:nvSpPr>
      <dsp:spPr>
        <a:xfrm>
          <a:off x="0" y="1122849"/>
          <a:ext cx="5744759" cy="953156"/>
        </a:xfrm>
        <a:prstGeom prst="rect">
          <a:avLst/>
        </a:prstGeom>
        <a:solidFill>
          <a:schemeClr val="bg1">
            <a:lumMod val="9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61 m</a:t>
          </a:r>
          <a:r>
            <a:rPr lang="en-US" sz="3200" kern="1200" baseline="30000" dirty="0">
              <a:latin typeface="Arial" panose="020B0604020202020204" pitchFamily="34" charset="0"/>
              <a:cs typeface="Arial" panose="020B0604020202020204" pitchFamily="34" charset="0"/>
            </a:rPr>
            <a:t>3</a:t>
          </a:r>
          <a:r>
            <a:rPr lang="en-US" sz="3200" kern="1200" dirty="0">
              <a:latin typeface="Arial" panose="020B0604020202020204" pitchFamily="34" charset="0"/>
              <a:cs typeface="Arial" panose="020B0604020202020204" pitchFamily="34" charset="0"/>
            </a:rPr>
            <a:t> of concentrated sludges per year</a:t>
          </a:r>
        </a:p>
      </dsp:txBody>
      <dsp:txXfrm>
        <a:off x="0" y="1122849"/>
        <a:ext cx="5744759" cy="9531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ABF9BD9-63B6-47A8-833A-57E1274D9ED6}"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2826456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ABF9BD9-63B6-47A8-833A-57E1274D9ED6}"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302557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ABF9BD9-63B6-47A8-833A-57E1274D9ED6}"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159888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ABF9BD9-63B6-47A8-833A-57E1274D9ED6}"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162051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GB"/>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ABF9BD9-63B6-47A8-833A-57E1274D9ED6}"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725664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ABF9BD9-63B6-47A8-833A-57E1274D9ED6}"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43962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ABF9BD9-63B6-47A8-833A-57E1274D9ED6}"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3932343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ABF9BD9-63B6-47A8-833A-57E1274D9ED6}"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257394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F9BD9-63B6-47A8-833A-57E1274D9ED6}"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366549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4ABF9BD9-63B6-47A8-833A-57E1274D9ED6}"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2368905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4ABF9BD9-63B6-47A8-833A-57E1274D9ED6}"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26E5B-70BB-4643-B719-323D1CE2870A}" type="slidenum">
              <a:rPr lang="en-US" smtClean="0"/>
              <a:t>‹#›</a:t>
            </a:fld>
            <a:endParaRPr lang="en-US"/>
          </a:p>
        </p:txBody>
      </p:sp>
    </p:spTree>
    <p:extLst>
      <p:ext uri="{BB962C8B-B14F-4D97-AF65-F5344CB8AC3E}">
        <p14:creationId xmlns:p14="http://schemas.microsoft.com/office/powerpoint/2010/main" val="222648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4ABF9BD9-63B6-47A8-833A-57E1274D9ED6}" type="datetimeFigureOut">
              <a:rPr lang="en-US" smtClean="0"/>
              <a:t>10/3/2024</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29826E5B-70BB-4643-B719-323D1CE2870A}" type="slidenum">
              <a:rPr lang="en-US" smtClean="0"/>
              <a:t>‹#›</a:t>
            </a:fld>
            <a:endParaRPr lang="en-US"/>
          </a:p>
        </p:txBody>
      </p:sp>
    </p:spTree>
    <p:extLst>
      <p:ext uri="{BB962C8B-B14F-4D97-AF65-F5344CB8AC3E}">
        <p14:creationId xmlns:p14="http://schemas.microsoft.com/office/powerpoint/2010/main" val="3837746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microsoft.com/office/2007/relationships/diagramDrawing" Target="../diagrams/drawing2.xml"/><Relationship Id="rId18" Type="http://schemas.openxmlformats.org/officeDocument/2006/relationships/image" Target="../media/image7.png"/><Relationship Id="rId26" Type="http://schemas.openxmlformats.org/officeDocument/2006/relationships/image" Target="../media/image15.svg"/><Relationship Id="rId3" Type="http://schemas.openxmlformats.org/officeDocument/2006/relationships/image" Target="../media/image2.png"/><Relationship Id="rId21" Type="http://schemas.openxmlformats.org/officeDocument/2006/relationships/image" Target="../media/image10.png"/><Relationship Id="rId34" Type="http://schemas.openxmlformats.org/officeDocument/2006/relationships/image" Target="../media/image22.wmf"/><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image" Target="../media/image6.png"/><Relationship Id="rId25" Type="http://schemas.openxmlformats.org/officeDocument/2006/relationships/image" Target="../media/image14.png"/><Relationship Id="rId33" Type="http://schemas.openxmlformats.org/officeDocument/2006/relationships/oleObject" Target="../embeddings/oleObject1.bin"/><Relationship Id="rId2" Type="http://schemas.openxmlformats.org/officeDocument/2006/relationships/image" Target="../media/image1.png"/><Relationship Id="rId16" Type="http://schemas.openxmlformats.org/officeDocument/2006/relationships/image" Target="../media/image5.png"/><Relationship Id="rId20" Type="http://schemas.openxmlformats.org/officeDocument/2006/relationships/image" Target="../media/image9.svg"/><Relationship Id="rId29"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24" Type="http://schemas.openxmlformats.org/officeDocument/2006/relationships/image" Target="../media/image13.svg"/><Relationship Id="rId32" Type="http://schemas.openxmlformats.org/officeDocument/2006/relationships/image" Target="../media/image21.svg"/><Relationship Id="rId5" Type="http://schemas.openxmlformats.org/officeDocument/2006/relationships/diagramLayout" Target="../diagrams/layout1.xml"/><Relationship Id="rId15" Type="http://schemas.openxmlformats.org/officeDocument/2006/relationships/image" Target="../media/image4.png"/><Relationship Id="rId23" Type="http://schemas.openxmlformats.org/officeDocument/2006/relationships/image" Target="../media/image12.png"/><Relationship Id="rId28" Type="http://schemas.openxmlformats.org/officeDocument/2006/relationships/image" Target="../media/image17.svg"/><Relationship Id="rId10" Type="http://schemas.openxmlformats.org/officeDocument/2006/relationships/diagramLayout" Target="../diagrams/layout2.xml"/><Relationship Id="rId19" Type="http://schemas.openxmlformats.org/officeDocument/2006/relationships/image" Target="../media/image8.png"/><Relationship Id="rId31" Type="http://schemas.openxmlformats.org/officeDocument/2006/relationships/image" Target="../media/image20.png"/><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3.png"/><Relationship Id="rId22" Type="http://schemas.openxmlformats.org/officeDocument/2006/relationships/image" Target="../media/image11.svg"/><Relationship Id="rId27" Type="http://schemas.openxmlformats.org/officeDocument/2006/relationships/image" Target="../media/image16.png"/><Relationship Id="rId30" Type="http://schemas.openxmlformats.org/officeDocument/2006/relationships/image" Target="../media/image19.svg"/><Relationship Id="rId8"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20C74CC-3F39-86CE-4B89-5D7800B51C54}"/>
              </a:ext>
            </a:extLst>
          </p:cNvPr>
          <p:cNvSpPr/>
          <p:nvPr/>
        </p:nvSpPr>
        <p:spPr>
          <a:xfrm>
            <a:off x="14112406" y="17946616"/>
            <a:ext cx="15179631" cy="12891021"/>
          </a:xfrm>
          <a:prstGeom prst="roundRect">
            <a:avLst>
              <a:gd name="adj" fmla="val 6162"/>
            </a:avLst>
          </a:prstGeom>
          <a:solidFill>
            <a:srgbClr val="FFAF7E">
              <a:alpha val="15000"/>
            </a:srgbClr>
          </a:solidFill>
          <a:ln w="76200">
            <a:solidFill>
              <a:srgbClr val="FFAF7E"/>
            </a:solidFill>
          </a:ln>
        </p:spPr>
        <p:style>
          <a:lnRef idx="2">
            <a:schemeClr val="accent6"/>
          </a:lnRef>
          <a:fillRef idx="1">
            <a:schemeClr val="lt1"/>
          </a:fillRef>
          <a:effectRef idx="0">
            <a:schemeClr val="accent6"/>
          </a:effectRef>
          <a:fontRef idx="minor">
            <a:schemeClr val="dk1"/>
          </a:fontRef>
        </p:style>
        <p:txBody>
          <a:bodyPr rtlCol="0" anchor="ctr"/>
          <a:lstStyle/>
          <a:p>
            <a:endParaRPr lang="en-GB" sz="3100" dirty="0">
              <a:solidFill>
                <a:schemeClr val="tx1"/>
              </a:solidFill>
              <a:latin typeface="Arial" panose="020B0604020202020204" pitchFamily="34" charset="0"/>
              <a:cs typeface="Arial" panose="020B0604020202020204" pitchFamily="34" charset="0"/>
            </a:endParaRPr>
          </a:p>
        </p:txBody>
      </p:sp>
      <p:sp>
        <p:nvSpPr>
          <p:cNvPr id="4" name="Rectangle: Rounded Corners 3">
            <a:extLst>
              <a:ext uri="{FF2B5EF4-FFF2-40B4-BE49-F238E27FC236}">
                <a16:creationId xmlns:a16="http://schemas.microsoft.com/office/drawing/2014/main" id="{1C65C61F-167A-08F0-7C3F-6D862741859D}"/>
              </a:ext>
            </a:extLst>
          </p:cNvPr>
          <p:cNvSpPr/>
          <p:nvPr/>
        </p:nvSpPr>
        <p:spPr>
          <a:xfrm>
            <a:off x="1065819" y="17946616"/>
            <a:ext cx="12236843" cy="21776950"/>
          </a:xfrm>
          <a:prstGeom prst="roundRect">
            <a:avLst>
              <a:gd name="adj" fmla="val 6162"/>
            </a:avLst>
          </a:prstGeom>
          <a:solidFill>
            <a:srgbClr val="7EE889">
              <a:alpha val="15000"/>
            </a:srgbClr>
          </a:solidFill>
          <a:ln w="76200">
            <a:solidFill>
              <a:srgbClr val="7EE889"/>
            </a:solidFill>
          </a:ln>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3100" dirty="0">
              <a:solidFill>
                <a:schemeClr val="tx1"/>
              </a:solidFill>
              <a:latin typeface="Arial" panose="020B0604020202020204" pitchFamily="34" charset="0"/>
              <a:cs typeface="Arial" panose="020B0604020202020204" pitchFamily="34" charset="0"/>
            </a:endParaRPr>
          </a:p>
        </p:txBody>
      </p:sp>
      <p:sp>
        <p:nvSpPr>
          <p:cNvPr id="28" name="Rectangle: Rounded Corners 27">
            <a:extLst>
              <a:ext uri="{FF2B5EF4-FFF2-40B4-BE49-F238E27FC236}">
                <a16:creationId xmlns:a16="http://schemas.microsoft.com/office/drawing/2014/main" id="{B64A8BAE-012C-2CF7-C8AB-18D41BAC6020}"/>
              </a:ext>
            </a:extLst>
          </p:cNvPr>
          <p:cNvSpPr/>
          <p:nvPr/>
        </p:nvSpPr>
        <p:spPr>
          <a:xfrm>
            <a:off x="7707877" y="18129771"/>
            <a:ext cx="5334799" cy="6720417"/>
          </a:xfrm>
          <a:prstGeom prst="roundRect">
            <a:avLst>
              <a:gd name="adj" fmla="val 6162"/>
            </a:avLst>
          </a:prstGeom>
          <a:noFill/>
          <a:ln w="76200">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GB" sz="3100" dirty="0">
                <a:solidFill>
                  <a:schemeClr val="tx1"/>
                </a:solidFill>
                <a:latin typeface="Arial" panose="020B0604020202020204" pitchFamily="34" charset="0"/>
                <a:cs typeface="Arial" panose="020B0604020202020204" pitchFamily="34" charset="0"/>
              </a:rPr>
              <a:t>Wastimate requires waste production rates and isotopic composition as an input. For spent nuclear fuel, OpenMC</a:t>
            </a:r>
            <a:r>
              <a:rPr lang="en-GB" sz="3100" baseline="30000" dirty="0">
                <a:solidFill>
                  <a:schemeClr val="tx1"/>
                </a:solidFill>
                <a:latin typeface="Arial" panose="020B0604020202020204" pitchFamily="34" charset="0"/>
                <a:cs typeface="Arial" panose="020B0604020202020204" pitchFamily="34" charset="0"/>
              </a:rPr>
              <a:t>1</a:t>
            </a:r>
            <a:r>
              <a:rPr lang="en-GB" sz="3100" dirty="0">
                <a:solidFill>
                  <a:schemeClr val="tx1"/>
                </a:solidFill>
                <a:latin typeface="Arial" panose="020B0604020202020204" pitchFamily="34" charset="0"/>
                <a:cs typeface="Arial" panose="020B0604020202020204" pitchFamily="34" charset="0"/>
              </a:rPr>
              <a:t> depletion module was used to estimate the isotopic description of the SNF.</a:t>
            </a:r>
          </a:p>
          <a:p>
            <a:pPr algn="just"/>
            <a:endParaRPr lang="en-GB" sz="1600" dirty="0">
              <a:solidFill>
                <a:schemeClr val="tx1"/>
              </a:solidFill>
              <a:latin typeface="Arial" panose="020B0604020202020204" pitchFamily="34" charset="0"/>
              <a:cs typeface="Arial" panose="020B0604020202020204" pitchFamily="34" charset="0"/>
            </a:endParaRPr>
          </a:p>
          <a:p>
            <a:pPr algn="just"/>
            <a:r>
              <a:rPr lang="en-GB" sz="3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SNF model was created by replicating the OECD/NEA’s “Burn-up Credit Criticality Safety Benchmark Phase III-C” study</a:t>
            </a:r>
            <a:r>
              <a:rPr lang="en-GB" sz="3100" baseline="30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r>
              <a:rPr lang="en-GB" sz="3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p:txBody>
      </p:sp>
      <p:sp>
        <p:nvSpPr>
          <p:cNvPr id="23" name="Rectangle 2">
            <a:extLst>
              <a:ext uri="{FF2B5EF4-FFF2-40B4-BE49-F238E27FC236}">
                <a16:creationId xmlns:a16="http://schemas.microsoft.com/office/drawing/2014/main" id="{CF53C6ED-1CA5-E44E-B2B0-9C2AD3FE39CD}"/>
              </a:ext>
            </a:extLst>
          </p:cNvPr>
          <p:cNvSpPr>
            <a:spLocks noChangeArrowheads="1"/>
          </p:cNvSpPr>
          <p:nvPr/>
        </p:nvSpPr>
        <p:spPr bwMode="auto">
          <a:xfrm>
            <a:off x="-23959535" y="4558800"/>
            <a:ext cx="92823970" cy="1892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6" name="Rectangle 25">
            <a:extLst>
              <a:ext uri="{FF2B5EF4-FFF2-40B4-BE49-F238E27FC236}">
                <a16:creationId xmlns:a16="http://schemas.microsoft.com/office/drawing/2014/main" id="{7F80EF82-A1EC-3ECB-61D7-A25AEC1BD6D9}"/>
              </a:ext>
            </a:extLst>
          </p:cNvPr>
          <p:cNvSpPr/>
          <p:nvPr/>
        </p:nvSpPr>
        <p:spPr>
          <a:xfrm>
            <a:off x="0" y="-29918"/>
            <a:ext cx="30275213" cy="6173750"/>
          </a:xfrm>
          <a:prstGeom prst="rect">
            <a:avLst/>
          </a:prstGeom>
          <a:solidFill>
            <a:srgbClr val="7EE88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C0DEE7D1-4853-EF92-F7C2-9067C2B5A42F}"/>
              </a:ext>
            </a:extLst>
          </p:cNvPr>
          <p:cNvSpPr/>
          <p:nvPr/>
        </p:nvSpPr>
        <p:spPr>
          <a:xfrm>
            <a:off x="0" y="40077138"/>
            <a:ext cx="30275213" cy="2726623"/>
          </a:xfrm>
          <a:prstGeom prst="rect">
            <a:avLst/>
          </a:prstGeom>
          <a:solidFill>
            <a:srgbClr val="7EE88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0A93BFD2-C085-2689-8EB2-A26717AB5081}"/>
              </a:ext>
            </a:extLst>
          </p:cNvPr>
          <p:cNvSpPr txBox="1"/>
          <p:nvPr/>
        </p:nvSpPr>
        <p:spPr>
          <a:xfrm>
            <a:off x="4390269" y="493248"/>
            <a:ext cx="20098367" cy="2862322"/>
          </a:xfrm>
          <a:prstGeom prst="rect">
            <a:avLst/>
          </a:prstGeom>
          <a:noFill/>
        </p:spPr>
        <p:txBody>
          <a:bodyPr wrap="square">
            <a:spAutoFit/>
          </a:bodyPr>
          <a:lstStyle/>
          <a:p>
            <a:pPr marL="360045" marR="360045" algn="ctr">
              <a:spcBef>
                <a:spcPts val="0"/>
              </a:spcBef>
              <a:spcAft>
                <a:spcPts val="0"/>
              </a:spcAft>
            </a:pPr>
            <a:r>
              <a:rPr lang="en-US" sz="6000" b="1" kern="0" cap="small" dirty="0">
                <a:solidFill>
                  <a:schemeClr val="bg1"/>
                </a:solidFill>
                <a:effectLst/>
                <a:latin typeface="Tahoma" panose="020B0604030504040204" pitchFamily="34" charset="0"/>
                <a:ea typeface="Tahoma" panose="020B0604030504040204" pitchFamily="34" charset="0"/>
                <a:cs typeface="Tahoma" panose="020B0604030504040204" pitchFamily="34" charset="0"/>
              </a:rPr>
              <a:t>Empowering Emerging Nuclear Nations:</a:t>
            </a:r>
          </a:p>
          <a:p>
            <a:pPr marL="360045" marR="360045" algn="ctr"/>
            <a:r>
              <a:rPr lang="en-US" sz="6000" b="1" kern="0" cap="small" dirty="0">
                <a:solidFill>
                  <a:schemeClr val="bg1"/>
                </a:solidFill>
                <a:effectLst/>
                <a:latin typeface="Tahoma" panose="020B0604030504040204" pitchFamily="34" charset="0"/>
                <a:ea typeface="Tahoma" panose="020B0604030504040204" pitchFamily="34" charset="0"/>
                <a:cs typeface="Tahoma" panose="020B0604030504040204" pitchFamily="34" charset="0"/>
              </a:rPr>
              <a:t>Wastimate’s Approach for Small Modular Reactor</a:t>
            </a:r>
          </a:p>
          <a:p>
            <a:pPr marL="360045" marR="360045" algn="ctr"/>
            <a:r>
              <a:rPr lang="en-US" sz="6000" b="1" kern="0" cap="small" dirty="0">
                <a:solidFill>
                  <a:schemeClr val="bg1"/>
                </a:solidFill>
                <a:effectLst/>
                <a:latin typeface="Tahoma" panose="020B0604030504040204" pitchFamily="34" charset="0"/>
                <a:ea typeface="Tahoma" panose="020B0604030504040204" pitchFamily="34" charset="0"/>
                <a:cs typeface="Tahoma" panose="020B0604030504040204" pitchFamily="34" charset="0"/>
              </a:rPr>
              <a:t>Radioactive Waste Management</a:t>
            </a:r>
          </a:p>
        </p:txBody>
      </p:sp>
      <p:pic>
        <p:nvPicPr>
          <p:cNvPr id="1029" name="Picture 5">
            <a:extLst>
              <a:ext uri="{FF2B5EF4-FFF2-40B4-BE49-F238E27FC236}">
                <a16:creationId xmlns:a16="http://schemas.microsoft.com/office/drawing/2014/main" id="{E1B1154A-E431-3DC7-2895-F0E1B9483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594" y="204313"/>
            <a:ext cx="3183301" cy="31833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85B66F0-FA53-955E-3B7B-D53614964100}"/>
              </a:ext>
            </a:extLst>
          </p:cNvPr>
          <p:cNvSpPr txBox="1"/>
          <p:nvPr/>
        </p:nvSpPr>
        <p:spPr>
          <a:xfrm>
            <a:off x="5656144" y="3466163"/>
            <a:ext cx="17495470" cy="2554545"/>
          </a:xfrm>
          <a:prstGeom prst="rect">
            <a:avLst/>
          </a:prstGeom>
          <a:noFill/>
        </p:spPr>
        <p:txBody>
          <a:bodyPr wrap="square">
            <a:spAutoFit/>
          </a:bodyPr>
          <a:lstStyle/>
          <a:p>
            <a:pPr algn="ctr" rtl="0">
              <a:spcBef>
                <a:spcPts val="0"/>
              </a:spcBef>
              <a:spcAft>
                <a:spcPts val="0"/>
              </a:spcAft>
            </a:pPr>
            <a:r>
              <a:rPr lang="en-US" sz="3600" b="0" i="0" u="none" strike="noStrike" dirty="0">
                <a:solidFill>
                  <a:schemeClr val="bg1"/>
                </a:solidFill>
                <a:effectLst/>
                <a:latin typeface="Calibri" panose="020F0502020204030204" pitchFamily="34" charset="0"/>
              </a:rPr>
              <a:t>Hando Tohver</a:t>
            </a:r>
            <a:r>
              <a:rPr lang="en-US" sz="3600" b="0" i="0" u="none" strike="noStrike" baseline="30000" dirty="0">
                <a:solidFill>
                  <a:schemeClr val="bg1"/>
                </a:solidFill>
                <a:effectLst/>
                <a:latin typeface="Calibri" panose="020F0502020204030204" pitchFamily="34" charset="0"/>
              </a:rPr>
              <a:t>1,2*</a:t>
            </a:r>
            <a:r>
              <a:rPr lang="en-US" sz="3600" b="0" i="0" u="none" strike="noStrike" dirty="0">
                <a:solidFill>
                  <a:schemeClr val="bg1"/>
                </a:solidFill>
                <a:effectLst/>
                <a:latin typeface="Calibri" panose="020F0502020204030204" pitchFamily="34" charset="0"/>
              </a:rPr>
              <a:t>; Siiri Salupere</a:t>
            </a:r>
            <a:r>
              <a:rPr lang="en-US" sz="3600" b="0" i="0" u="none" strike="noStrike" baseline="30000" dirty="0">
                <a:solidFill>
                  <a:schemeClr val="bg1"/>
                </a:solidFill>
                <a:effectLst/>
                <a:latin typeface="Calibri" panose="020F0502020204030204" pitchFamily="34" charset="0"/>
              </a:rPr>
              <a:t>1</a:t>
            </a:r>
            <a:r>
              <a:rPr lang="en-US" sz="3600" b="0" i="0" u="none" strike="noStrike" dirty="0">
                <a:solidFill>
                  <a:schemeClr val="bg1"/>
                </a:solidFill>
                <a:effectLst/>
                <a:latin typeface="Calibri" panose="020F0502020204030204" pitchFamily="34" charset="0"/>
              </a:rPr>
              <a:t>; Marti Jeltsov</a:t>
            </a:r>
            <a:r>
              <a:rPr lang="en-US" sz="3600" baseline="30000" dirty="0">
                <a:solidFill>
                  <a:schemeClr val="bg1"/>
                </a:solidFill>
                <a:latin typeface="Calibri" panose="020F0502020204030204" pitchFamily="34" charset="0"/>
              </a:rPr>
              <a:t>3</a:t>
            </a:r>
            <a:endParaRPr lang="en-US" sz="3600" b="0" i="0" u="none" strike="noStrike" baseline="30000" dirty="0">
              <a:solidFill>
                <a:schemeClr val="bg1"/>
              </a:solidFill>
              <a:effectLst/>
              <a:latin typeface="Calibri" panose="020F0502020204030204" pitchFamily="34" charset="0"/>
            </a:endParaRPr>
          </a:p>
          <a:p>
            <a:pPr algn="ctr" rtl="0">
              <a:spcBef>
                <a:spcPts val="0"/>
              </a:spcBef>
              <a:spcAft>
                <a:spcPts val="0"/>
              </a:spcAft>
            </a:pPr>
            <a:endParaRPr lang="en-US" sz="1200" dirty="0">
              <a:solidFill>
                <a:schemeClr val="bg1"/>
              </a:solidFill>
              <a:effectLst/>
            </a:endParaRPr>
          </a:p>
          <a:p>
            <a:pPr algn="ctr" rtl="0">
              <a:spcBef>
                <a:spcPts val="0"/>
              </a:spcBef>
              <a:spcAft>
                <a:spcPts val="0"/>
              </a:spcAft>
            </a:pPr>
            <a:r>
              <a:rPr lang="en-US" sz="2800" b="0" i="0" u="none" strike="noStrike" baseline="30000" dirty="0">
                <a:solidFill>
                  <a:schemeClr val="bg1"/>
                </a:solidFill>
                <a:effectLst/>
                <a:latin typeface="Calibri" panose="020F0502020204030204" pitchFamily="34" charset="0"/>
              </a:rPr>
              <a:t>1</a:t>
            </a:r>
            <a:r>
              <a:rPr lang="en-US" sz="2800" b="0" i="0" u="none" strike="noStrike" dirty="0">
                <a:solidFill>
                  <a:schemeClr val="bg1"/>
                </a:solidFill>
                <a:effectLst/>
                <a:latin typeface="Calibri" panose="020F0502020204030204" pitchFamily="34" charset="0"/>
              </a:rPr>
              <a:t>University of Tartu, Institute of Physics, </a:t>
            </a:r>
            <a:r>
              <a:rPr lang="pl-PL" sz="2800" b="0" i="0" u="none" strike="noStrike" dirty="0">
                <a:solidFill>
                  <a:schemeClr val="bg1"/>
                </a:solidFill>
                <a:effectLst/>
                <a:latin typeface="Calibri" panose="020F0502020204030204" pitchFamily="34" charset="0"/>
              </a:rPr>
              <a:t>W. Ostwaldi 1 50411 Tartu</a:t>
            </a:r>
            <a:endParaRPr lang="en-US" sz="2800" b="0" i="0" u="none" strike="noStrike" dirty="0">
              <a:solidFill>
                <a:schemeClr val="bg1"/>
              </a:solidFill>
              <a:effectLst/>
              <a:latin typeface="Calibri" panose="020F0502020204030204" pitchFamily="34" charset="0"/>
            </a:endParaRPr>
          </a:p>
          <a:p>
            <a:pPr algn="ctr"/>
            <a:r>
              <a:rPr lang="en-US" sz="2800" b="0" i="0" u="none" strike="noStrike" baseline="30000" dirty="0">
                <a:solidFill>
                  <a:schemeClr val="bg1"/>
                </a:solidFill>
                <a:effectLst/>
                <a:latin typeface="Calibri" panose="020F0502020204030204" pitchFamily="34" charset="0"/>
              </a:rPr>
              <a:t>2</a:t>
            </a:r>
            <a:r>
              <a:rPr lang="en-US" sz="2800" b="0" i="0" u="none" strike="noStrike" dirty="0">
                <a:solidFill>
                  <a:schemeClr val="bg1"/>
                </a:solidFill>
                <a:effectLst/>
                <a:latin typeface="Calibri" panose="020F0502020204030204" pitchFamily="34" charset="0"/>
              </a:rPr>
              <a:t>Ministry of Climate, Suur-Ameerika 1, 10122 Tallinn</a:t>
            </a:r>
          </a:p>
          <a:p>
            <a:pPr algn="ctr"/>
            <a:r>
              <a:rPr lang="en-US" sz="2800" b="0" i="0" u="none" strike="noStrike" baseline="30000" dirty="0">
                <a:solidFill>
                  <a:schemeClr val="bg1"/>
                </a:solidFill>
                <a:effectLst/>
                <a:latin typeface="Calibri" panose="020F0502020204030204" pitchFamily="34" charset="0"/>
              </a:rPr>
              <a:t>3</a:t>
            </a:r>
            <a:r>
              <a:rPr lang="en-US" sz="2800" b="0" i="0" u="none" strike="noStrike" dirty="0">
                <a:solidFill>
                  <a:schemeClr val="bg1"/>
                </a:solidFill>
                <a:effectLst/>
                <a:latin typeface="Calibri" panose="020F0502020204030204" pitchFamily="34" charset="0"/>
              </a:rPr>
              <a:t>National Institute of Chemical Physics and Biophysics, </a:t>
            </a:r>
            <a:r>
              <a:rPr lang="fi-FI" sz="2800" b="0" i="0" u="none" strike="noStrike" dirty="0">
                <a:solidFill>
                  <a:schemeClr val="bg1"/>
                </a:solidFill>
                <a:effectLst/>
                <a:latin typeface="Calibri" panose="020F0502020204030204" pitchFamily="34" charset="0"/>
              </a:rPr>
              <a:t>Akadeemia tee 23, 12618 Tallinn</a:t>
            </a:r>
          </a:p>
          <a:p>
            <a:pPr algn="ctr"/>
            <a:r>
              <a:rPr lang="fi-FI" sz="2800" dirty="0">
                <a:solidFill>
                  <a:schemeClr val="bg1"/>
                </a:solidFill>
                <a:latin typeface="Calibri" panose="020F0502020204030204" pitchFamily="34" charset="0"/>
              </a:rPr>
              <a:t>* Corresponding author, hando.tohver@ut.ee</a:t>
            </a:r>
            <a:endParaRPr lang="en-US" sz="3600" b="0" i="0" u="none" strike="noStrike" dirty="0">
              <a:effectLst/>
              <a:latin typeface="Calibri" panose="020F0502020204030204" pitchFamily="34" charset="0"/>
            </a:endParaRPr>
          </a:p>
        </p:txBody>
      </p:sp>
      <p:pic>
        <p:nvPicPr>
          <p:cNvPr id="9" name="Picture 8" descr="A black and blue rectangle with black text&#10;&#10;Description automatically generated">
            <a:extLst>
              <a:ext uri="{FF2B5EF4-FFF2-40B4-BE49-F238E27FC236}">
                <a16:creationId xmlns:a16="http://schemas.microsoft.com/office/drawing/2014/main" id="{09D4F481-87A4-DBA4-1F6B-F939C00F7D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594" y="3744851"/>
            <a:ext cx="4495714" cy="2017558"/>
          </a:xfrm>
          <a:prstGeom prst="rect">
            <a:avLst/>
          </a:prstGeom>
        </p:spPr>
      </p:pic>
      <p:graphicFrame>
        <p:nvGraphicFramePr>
          <p:cNvPr id="22" name="Diagram 21">
            <a:extLst>
              <a:ext uri="{FF2B5EF4-FFF2-40B4-BE49-F238E27FC236}">
                <a16:creationId xmlns:a16="http://schemas.microsoft.com/office/drawing/2014/main" id="{3A23215A-CD2E-13A7-F29D-BE461193D634}"/>
              </a:ext>
            </a:extLst>
          </p:cNvPr>
          <p:cNvGraphicFramePr/>
          <p:nvPr>
            <p:extLst>
              <p:ext uri="{D42A27DB-BD31-4B8C-83A1-F6EECF244321}">
                <p14:modId xmlns:p14="http://schemas.microsoft.com/office/powerpoint/2010/main" val="1571458846"/>
              </p:ext>
            </p:extLst>
          </p:nvPr>
        </p:nvGraphicFramePr>
        <p:xfrm>
          <a:off x="1420056" y="18548499"/>
          <a:ext cx="5796437" cy="121383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30" name="Diagram 29">
            <a:extLst>
              <a:ext uri="{FF2B5EF4-FFF2-40B4-BE49-F238E27FC236}">
                <a16:creationId xmlns:a16="http://schemas.microsoft.com/office/drawing/2014/main" id="{52363F35-0EB3-2B44-33C9-E7E93A56BD1D}"/>
              </a:ext>
            </a:extLst>
          </p:cNvPr>
          <p:cNvGraphicFramePr/>
          <p:nvPr>
            <p:extLst>
              <p:ext uri="{D42A27DB-BD31-4B8C-83A1-F6EECF244321}">
                <p14:modId xmlns:p14="http://schemas.microsoft.com/office/powerpoint/2010/main" val="718649407"/>
              </p:ext>
            </p:extLst>
          </p:nvPr>
        </p:nvGraphicFramePr>
        <p:xfrm>
          <a:off x="23044766" y="18553048"/>
          <a:ext cx="5744760" cy="1155072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9" name="Rectangle: Rounded Corners 38">
            <a:extLst>
              <a:ext uri="{FF2B5EF4-FFF2-40B4-BE49-F238E27FC236}">
                <a16:creationId xmlns:a16="http://schemas.microsoft.com/office/drawing/2014/main" id="{6748B0E0-34D5-9CE3-10A7-3630E59FDD49}"/>
              </a:ext>
            </a:extLst>
          </p:cNvPr>
          <p:cNvSpPr/>
          <p:nvPr/>
        </p:nvSpPr>
        <p:spPr>
          <a:xfrm>
            <a:off x="1176245" y="7265107"/>
            <a:ext cx="27777229" cy="8849188"/>
          </a:xfrm>
          <a:prstGeom prst="roundRect">
            <a:avLst>
              <a:gd name="adj" fmla="val 6162"/>
            </a:avLst>
          </a:prstGeom>
          <a:solidFill>
            <a:schemeClr val="bg1"/>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pic>
        <p:nvPicPr>
          <p:cNvPr id="40" name="Picture 39" descr="A logo with white letters&#10;&#10;Description automatically generated">
            <a:extLst>
              <a:ext uri="{FF2B5EF4-FFF2-40B4-BE49-F238E27FC236}">
                <a16:creationId xmlns:a16="http://schemas.microsoft.com/office/drawing/2014/main" id="{B6E460FE-1143-4085-D85D-687BE36991FA}"/>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355544" y="13931757"/>
            <a:ext cx="6010493" cy="1514960"/>
          </a:xfrm>
          <a:prstGeom prst="rect">
            <a:avLst/>
          </a:prstGeom>
        </p:spPr>
      </p:pic>
      <p:sp>
        <p:nvSpPr>
          <p:cNvPr id="42" name="TextBox 41">
            <a:extLst>
              <a:ext uri="{FF2B5EF4-FFF2-40B4-BE49-F238E27FC236}">
                <a16:creationId xmlns:a16="http://schemas.microsoft.com/office/drawing/2014/main" id="{422F1C8C-8B59-DBEF-6386-52D7F0229E87}"/>
              </a:ext>
            </a:extLst>
          </p:cNvPr>
          <p:cNvSpPr txBox="1"/>
          <p:nvPr/>
        </p:nvSpPr>
        <p:spPr>
          <a:xfrm>
            <a:off x="1377306" y="6326835"/>
            <a:ext cx="46592196" cy="830997"/>
          </a:xfrm>
          <a:prstGeom prst="rect">
            <a:avLst/>
          </a:prstGeom>
          <a:noFill/>
        </p:spPr>
        <p:txBody>
          <a:bodyPr wrap="square">
            <a:spAutoFit/>
          </a:bodyPr>
          <a:lstStyle/>
          <a:p>
            <a:r>
              <a:rPr lang="en-US" sz="4800" b="1" i="0" u="none" strike="noStrike" dirty="0">
                <a:effectLst/>
                <a:latin typeface="Calibri" panose="020F0502020204030204" pitchFamily="34" charset="0"/>
              </a:rPr>
              <a:t>Wastimate – what it is and what can it do?</a:t>
            </a:r>
            <a:endParaRPr lang="en-US" sz="4800" b="1" dirty="0"/>
          </a:p>
        </p:txBody>
      </p:sp>
      <p:sp>
        <p:nvSpPr>
          <p:cNvPr id="48" name="TextBox 47">
            <a:extLst>
              <a:ext uri="{FF2B5EF4-FFF2-40B4-BE49-F238E27FC236}">
                <a16:creationId xmlns:a16="http://schemas.microsoft.com/office/drawing/2014/main" id="{52AE1A31-A847-2293-272D-64B69B73D7B6}"/>
              </a:ext>
            </a:extLst>
          </p:cNvPr>
          <p:cNvSpPr txBox="1"/>
          <p:nvPr/>
        </p:nvSpPr>
        <p:spPr>
          <a:xfrm>
            <a:off x="1617785" y="7574619"/>
            <a:ext cx="11589819" cy="6186309"/>
          </a:xfrm>
          <a:prstGeom prst="rect">
            <a:avLst/>
          </a:prstGeom>
          <a:noFill/>
        </p:spPr>
        <p:txBody>
          <a:bodyPr wrap="square">
            <a:spAutoFit/>
          </a:bodyPr>
          <a:lstStyle/>
          <a:p>
            <a:pPr algn="just" rtl="0" fontAlgn="base">
              <a:spcBef>
                <a:spcPts val="1200"/>
              </a:spcBef>
              <a:spcAft>
                <a:spcPts val="0"/>
              </a:spcAft>
            </a:pPr>
            <a:r>
              <a:rPr lang="en-GB" sz="3200" i="0" u="none" strike="noStrike" dirty="0">
                <a:solidFill>
                  <a:srgbClr val="000000"/>
                </a:solidFill>
                <a:effectLst/>
                <a:latin typeface="Arial" panose="020B0604020202020204" pitchFamily="34" charset="0"/>
              </a:rPr>
              <a:t>For nuclear newcomer nations, early </a:t>
            </a:r>
            <a:r>
              <a:rPr lang="en-GB" sz="3200" dirty="0">
                <a:solidFill>
                  <a:srgbClr val="000000"/>
                </a:solidFill>
                <a:latin typeface="Arial" panose="020B0604020202020204" pitchFamily="34" charset="0"/>
              </a:rPr>
              <a:t>p</a:t>
            </a:r>
            <a:r>
              <a:rPr lang="en-GB" sz="3200" i="0" u="none" strike="noStrike" dirty="0">
                <a:solidFill>
                  <a:srgbClr val="000000"/>
                </a:solidFill>
                <a:effectLst/>
                <a:latin typeface="Arial" panose="020B0604020202020204" pitchFamily="34" charset="0"/>
              </a:rPr>
              <a:t>lanning of the nuclear fuel cycle is critical.</a:t>
            </a:r>
            <a:endParaRPr lang="en-GB" sz="3200" dirty="0">
              <a:solidFill>
                <a:srgbClr val="000000"/>
              </a:solidFill>
              <a:latin typeface="Arial" panose="020B0604020202020204" pitchFamily="34" charset="0"/>
            </a:endParaRPr>
          </a:p>
          <a:p>
            <a:pPr algn="just" rtl="0" fontAlgn="base">
              <a:spcBef>
                <a:spcPts val="1200"/>
              </a:spcBef>
              <a:spcAft>
                <a:spcPts val="0"/>
              </a:spcAft>
            </a:pPr>
            <a:r>
              <a:rPr lang="en-GB" sz="3200" b="1" i="0" u="none" strike="noStrike" dirty="0">
                <a:solidFill>
                  <a:srgbClr val="000000"/>
                </a:solidFill>
                <a:effectLst/>
                <a:latin typeface="Arial" panose="020B0604020202020204" pitchFamily="34" charset="0"/>
              </a:rPr>
              <a:t>One solution to address the challenges of early planning </a:t>
            </a:r>
          </a:p>
          <a:p>
            <a:pPr algn="just" rtl="0" fontAlgn="base">
              <a:spcBef>
                <a:spcPts val="1200"/>
              </a:spcBef>
              <a:spcAft>
                <a:spcPts val="0"/>
              </a:spcAft>
            </a:pPr>
            <a:r>
              <a:rPr lang="en-GB" sz="3200" b="1" dirty="0">
                <a:solidFill>
                  <a:srgbClr val="000000"/>
                </a:solidFill>
                <a:latin typeface="Arial" panose="020B0604020202020204" pitchFamily="34" charset="0"/>
              </a:rPr>
              <a:t>	</a:t>
            </a:r>
            <a:r>
              <a:rPr lang="en-GB" sz="3200" b="1" i="0" u="none" strike="noStrike" dirty="0">
                <a:solidFill>
                  <a:srgbClr val="000000"/>
                </a:solidFill>
                <a:effectLst/>
                <a:latin typeface="Arial" panose="020B0604020202020204" pitchFamily="34" charset="0"/>
              </a:rPr>
              <a:t>- </a:t>
            </a:r>
            <a:r>
              <a:rPr lang="en-GB" sz="3200" b="1" i="0" u="none" strike="noStrike" dirty="0">
                <a:effectLst/>
                <a:latin typeface="Arial" panose="020B0604020202020204" pitchFamily="34" charset="0"/>
              </a:rPr>
              <a:t>Wastimate</a:t>
            </a:r>
            <a:r>
              <a:rPr lang="en-GB" sz="3200" b="1" i="0" u="none" strike="noStrike" dirty="0">
                <a:solidFill>
                  <a:srgbClr val="000000"/>
                </a:solidFill>
                <a:effectLst/>
                <a:latin typeface="Arial" panose="020B0604020202020204" pitchFamily="34" charset="0"/>
              </a:rPr>
              <a:t>! </a:t>
            </a:r>
            <a:endParaRPr lang="en-GB" sz="2800" b="1" i="0" u="none" strike="noStrike" dirty="0">
              <a:solidFill>
                <a:srgbClr val="000000"/>
              </a:solidFill>
              <a:effectLst/>
              <a:latin typeface="Arial" panose="020B0604020202020204" pitchFamily="34" charset="0"/>
            </a:endParaRPr>
          </a:p>
          <a:p>
            <a:pPr lvl="2" algn="just" fontAlgn="base">
              <a:spcBef>
                <a:spcPts val="1200"/>
              </a:spcBef>
              <a:buFont typeface="Arial" panose="020B0604020202020204" pitchFamily="34" charset="0"/>
              <a:buChar char="•"/>
            </a:pPr>
            <a:r>
              <a:rPr lang="en-GB" sz="3200" b="1" i="0" u="none" strike="noStrike" dirty="0">
                <a:solidFill>
                  <a:srgbClr val="000000"/>
                </a:solidFill>
                <a:effectLst/>
                <a:latin typeface="Arial" panose="020B0604020202020204" pitchFamily="34" charset="0"/>
              </a:rPr>
              <a:t> Purpose</a:t>
            </a:r>
            <a:r>
              <a:rPr lang="en-GB" sz="3200" b="0" i="0" u="none" strike="noStrike" dirty="0">
                <a:solidFill>
                  <a:srgbClr val="000000"/>
                </a:solidFill>
                <a:effectLst/>
                <a:latin typeface="Arial" panose="020B0604020202020204" pitchFamily="34" charset="0"/>
              </a:rPr>
              <a:t>: Tracks movement and decay of radioactive materials in waste management systems.</a:t>
            </a:r>
            <a:endParaRPr lang="en-GB" sz="3200" dirty="0">
              <a:solidFill>
                <a:srgbClr val="000000"/>
              </a:solidFill>
              <a:latin typeface="Arial" panose="020B0604020202020204" pitchFamily="34" charset="0"/>
            </a:endParaRPr>
          </a:p>
          <a:p>
            <a:pPr lvl="2" algn="just" fontAlgn="base">
              <a:spcBef>
                <a:spcPts val="1200"/>
              </a:spcBef>
              <a:buFont typeface="Arial" panose="020B0604020202020204" pitchFamily="34" charset="0"/>
              <a:buChar char="•"/>
            </a:pPr>
            <a:endParaRPr lang="en-GB" sz="1200" b="0" i="0" u="none" strike="noStrike" dirty="0">
              <a:solidFill>
                <a:srgbClr val="000000"/>
              </a:solidFill>
              <a:effectLst/>
              <a:latin typeface="Arial" panose="020B0604020202020204" pitchFamily="34" charset="0"/>
            </a:endParaRPr>
          </a:p>
          <a:p>
            <a:pPr lvl="2" algn="just" fontAlgn="base">
              <a:buFont typeface="Arial" panose="020B0604020202020204" pitchFamily="34" charset="0"/>
              <a:buChar char="•"/>
            </a:pPr>
            <a:r>
              <a:rPr lang="en-GB" sz="3200" b="1" i="0" u="none" strike="noStrike" dirty="0">
                <a:solidFill>
                  <a:srgbClr val="000000"/>
                </a:solidFill>
                <a:effectLst/>
                <a:latin typeface="Arial" panose="020B0604020202020204" pitchFamily="34" charset="0"/>
              </a:rPr>
              <a:t> Open-Source</a:t>
            </a:r>
            <a:r>
              <a:rPr lang="en-GB" sz="3200" b="0" i="0" u="none" strike="noStrike" dirty="0">
                <a:solidFill>
                  <a:srgbClr val="000000"/>
                </a:solidFill>
                <a:effectLst/>
                <a:latin typeface="Arial" panose="020B0604020202020204" pitchFamily="34" charset="0"/>
              </a:rPr>
              <a:t>: </a:t>
            </a:r>
            <a:r>
              <a:rPr lang="en-GB" sz="3200" dirty="0">
                <a:solidFill>
                  <a:srgbClr val="000000"/>
                </a:solidFill>
                <a:latin typeface="Arial" panose="020B0604020202020204" pitchFamily="34" charset="0"/>
              </a:rPr>
              <a:t>W</a:t>
            </a:r>
            <a:r>
              <a:rPr lang="en-GB" sz="3200" b="0" i="0" u="none" strike="noStrike" dirty="0">
                <a:solidFill>
                  <a:srgbClr val="000000"/>
                </a:solidFill>
                <a:effectLst/>
                <a:latin typeface="Arial" panose="020B0604020202020204" pitchFamily="34" charset="0"/>
              </a:rPr>
              <a:t>ritten in Python for ease of use and installation.</a:t>
            </a:r>
            <a:endParaRPr lang="en-GB" sz="3200" dirty="0">
              <a:solidFill>
                <a:srgbClr val="000000"/>
              </a:solidFill>
              <a:latin typeface="Arial" panose="020B0604020202020204" pitchFamily="34" charset="0"/>
            </a:endParaRPr>
          </a:p>
          <a:p>
            <a:pPr lvl="2" algn="just" fontAlgn="base">
              <a:buFont typeface="Arial" panose="020B0604020202020204" pitchFamily="34" charset="0"/>
              <a:buChar char="•"/>
            </a:pPr>
            <a:endParaRPr lang="en-GB" sz="1200" b="0" i="0" u="none" strike="noStrike" dirty="0">
              <a:solidFill>
                <a:srgbClr val="000000"/>
              </a:solidFill>
              <a:effectLst/>
              <a:latin typeface="Arial" panose="020B0604020202020204" pitchFamily="34" charset="0"/>
            </a:endParaRPr>
          </a:p>
          <a:p>
            <a:pPr lvl="2" algn="just" fontAlgn="base">
              <a:buFont typeface="Arial" panose="020B0604020202020204" pitchFamily="34" charset="0"/>
              <a:buChar char="•"/>
            </a:pPr>
            <a:r>
              <a:rPr lang="en-GB" sz="3200" b="1" i="0" u="none" strike="noStrike" dirty="0">
                <a:solidFill>
                  <a:srgbClr val="000000"/>
                </a:solidFill>
                <a:effectLst/>
                <a:latin typeface="Arial" panose="020B0604020202020204" pitchFamily="34" charset="0"/>
              </a:rPr>
              <a:t> No GUI</a:t>
            </a:r>
            <a:r>
              <a:rPr lang="en-GB" sz="3200" b="0" i="0" u="none" strike="noStrike" dirty="0">
                <a:solidFill>
                  <a:srgbClr val="000000"/>
                </a:solidFill>
                <a:effectLst/>
                <a:latin typeface="Arial" panose="020B0604020202020204" pitchFamily="34" charset="0"/>
              </a:rPr>
              <a:t>: Uses a modular, class-based approach for creating and running simulations.</a:t>
            </a:r>
          </a:p>
          <a:p>
            <a:pPr rtl="0" fontAlgn="base">
              <a:spcBef>
                <a:spcPts val="0"/>
              </a:spcBef>
              <a:spcAft>
                <a:spcPts val="0"/>
              </a:spcAft>
            </a:pPr>
            <a:endParaRPr lang="en-GB" sz="1200" b="0" i="0" u="none" strike="noStrike" dirty="0">
              <a:solidFill>
                <a:srgbClr val="000000"/>
              </a:solidFill>
              <a:effectLst/>
              <a:latin typeface="Arial" panose="020B0604020202020204" pitchFamily="34" charset="0"/>
            </a:endParaRPr>
          </a:p>
        </p:txBody>
      </p:sp>
      <p:sp>
        <p:nvSpPr>
          <p:cNvPr id="54" name="TextBox 53">
            <a:extLst>
              <a:ext uri="{FF2B5EF4-FFF2-40B4-BE49-F238E27FC236}">
                <a16:creationId xmlns:a16="http://schemas.microsoft.com/office/drawing/2014/main" id="{66D11B69-A3E2-1375-B282-7ED92DAEE748}"/>
              </a:ext>
            </a:extLst>
          </p:cNvPr>
          <p:cNvSpPr txBox="1"/>
          <p:nvPr/>
        </p:nvSpPr>
        <p:spPr>
          <a:xfrm>
            <a:off x="14316654" y="8080685"/>
            <a:ext cx="14166003" cy="2000548"/>
          </a:xfrm>
          <a:prstGeom prst="rect">
            <a:avLst/>
          </a:prstGeom>
          <a:solidFill>
            <a:srgbClr val="FFAF7E">
              <a:alpha val="25000"/>
            </a:srgbClr>
          </a:solidFill>
          <a:ln>
            <a:noFill/>
          </a:ln>
        </p:spPr>
        <p:txBody>
          <a:bodyPr wrap="square">
            <a:spAutoFit/>
          </a:bodyPr>
          <a:lstStyle/>
          <a:p>
            <a:pPr rtl="0">
              <a:spcBef>
                <a:spcPts val="0"/>
              </a:spcBef>
              <a:spcAft>
                <a:spcPts val="0"/>
              </a:spcAft>
            </a:pPr>
            <a:r>
              <a:rPr lang="en-US" sz="3100" b="1" i="0" u="none" strike="noStrike" dirty="0" err="1">
                <a:solidFill>
                  <a:srgbClr val="FF0000"/>
                </a:solidFill>
                <a:effectLst/>
                <a:latin typeface="Arial" panose="020B0604020202020204" pitchFamily="34" charset="0"/>
              </a:rPr>
              <a:t>WastePackage</a:t>
            </a:r>
            <a:r>
              <a:rPr lang="en-US" sz="3100" b="0" i="0" u="none" strike="noStrike" dirty="0">
                <a:solidFill>
                  <a:srgbClr val="000000"/>
                </a:solidFill>
                <a:effectLst/>
                <a:latin typeface="Arial" panose="020B0604020202020204" pitchFamily="34" charset="0"/>
              </a:rPr>
              <a:t>  = </a:t>
            </a:r>
            <a:r>
              <a:rPr lang="en-US" sz="3100" b="0" i="0" u="none" strike="noStrike" dirty="0">
                <a:solidFill>
                  <a:srgbClr val="FF0000"/>
                </a:solidFill>
                <a:effectLst/>
                <a:latin typeface="Arial" panose="020B0604020202020204" pitchFamily="34" charset="0"/>
              </a:rPr>
              <a:t>Package(</a:t>
            </a:r>
            <a:r>
              <a:rPr lang="en-US" sz="3100" b="0" i="0" u="none" strike="noStrike" dirty="0">
                <a:solidFill>
                  <a:srgbClr val="000000"/>
                </a:solidFill>
                <a:effectLst/>
                <a:latin typeface="Arial" panose="020B0604020202020204" pitchFamily="34" charset="0"/>
              </a:rPr>
              <a:t>Mass=1, Inventory={"Sr90":1e9}, mode="activity"</a:t>
            </a:r>
            <a:r>
              <a:rPr lang="en-US" sz="3100" b="0" i="0" u="none" strike="noStrike" dirty="0">
                <a:solidFill>
                  <a:srgbClr val="FF0000"/>
                </a:solidFill>
                <a:effectLst/>
                <a:latin typeface="Arial" panose="020B0604020202020204" pitchFamily="34" charset="0"/>
              </a:rPr>
              <a:t>)</a:t>
            </a:r>
            <a:endParaRPr lang="en-US" sz="1000" dirty="0">
              <a:effectLst/>
            </a:endParaRPr>
          </a:p>
          <a:p>
            <a:pPr rtl="0">
              <a:spcBef>
                <a:spcPts val="0"/>
              </a:spcBef>
              <a:spcAft>
                <a:spcPts val="0"/>
              </a:spcAft>
            </a:pPr>
            <a:r>
              <a:rPr lang="en-US" sz="3100" b="1" i="0" u="none" strike="noStrike" dirty="0" err="1">
                <a:solidFill>
                  <a:srgbClr val="0000FF"/>
                </a:solidFill>
                <a:effectLst/>
                <a:latin typeface="Arial" panose="020B0604020202020204" pitchFamily="34" charset="0"/>
              </a:rPr>
              <a:t>DisposalNode</a:t>
            </a:r>
            <a:r>
              <a:rPr lang="en-US" sz="3100" b="0" i="0" u="none" strike="noStrike" dirty="0">
                <a:solidFill>
                  <a:srgbClr val="000000"/>
                </a:solidFill>
                <a:effectLst/>
                <a:latin typeface="Arial" panose="020B0604020202020204" pitchFamily="34" charset="0"/>
              </a:rPr>
              <a:t>   = </a:t>
            </a:r>
            <a:r>
              <a:rPr lang="en-US" sz="3100" b="0" i="0" u="none" strike="noStrike" dirty="0">
                <a:solidFill>
                  <a:srgbClr val="0000FF"/>
                </a:solidFill>
                <a:effectLst/>
                <a:latin typeface="Arial" panose="020B0604020202020204" pitchFamily="34" charset="0"/>
              </a:rPr>
              <a:t>Node(</a:t>
            </a:r>
            <a:r>
              <a:rPr lang="en-US" sz="3100" b="0" i="0" u="none" strike="noStrike" dirty="0">
                <a:solidFill>
                  <a:srgbClr val="000000"/>
                </a:solidFill>
                <a:effectLst/>
                <a:latin typeface="Arial" panose="020B0604020202020204" pitchFamily="34" charset="0"/>
              </a:rPr>
              <a:t>[</a:t>
            </a:r>
            <a:r>
              <a:rPr lang="en-US" sz="3100" b="1" i="0" u="none" strike="noStrike" dirty="0" err="1">
                <a:solidFill>
                  <a:srgbClr val="FF0000"/>
                </a:solidFill>
                <a:effectLst/>
                <a:latin typeface="Arial" panose="020B0604020202020204" pitchFamily="34" charset="0"/>
              </a:rPr>
              <a:t>WastePackage</a:t>
            </a:r>
            <a:r>
              <a:rPr lang="en-US" sz="3100" b="0" i="0" u="none" strike="noStrike" dirty="0">
                <a:solidFill>
                  <a:srgbClr val="000000"/>
                </a:solidFill>
                <a:effectLst/>
                <a:latin typeface="Arial" panose="020B0604020202020204" pitchFamily="34" charset="0"/>
              </a:rPr>
              <a:t>]</a:t>
            </a:r>
            <a:r>
              <a:rPr lang="en-US" sz="3100" b="0" i="0" u="none" strike="noStrike" dirty="0">
                <a:solidFill>
                  <a:srgbClr val="0000FF"/>
                </a:solidFill>
                <a:effectLst/>
                <a:latin typeface="Arial" panose="020B0604020202020204" pitchFamily="34" charset="0"/>
              </a:rPr>
              <a:t>)</a:t>
            </a:r>
            <a:endParaRPr lang="en-US" sz="1000" dirty="0">
              <a:effectLst/>
            </a:endParaRPr>
          </a:p>
          <a:p>
            <a:pPr rtl="0">
              <a:spcBef>
                <a:spcPts val="0"/>
              </a:spcBef>
              <a:spcAft>
                <a:spcPts val="0"/>
              </a:spcAft>
            </a:pPr>
            <a:r>
              <a:rPr lang="en-US" sz="3100" b="1" i="0" u="none" strike="noStrike" dirty="0" err="1">
                <a:solidFill>
                  <a:srgbClr val="FF00FF"/>
                </a:solidFill>
                <a:effectLst/>
                <a:latin typeface="Arial" panose="020B0604020202020204" pitchFamily="34" charset="0"/>
              </a:rPr>
              <a:t>ModelUniverse</a:t>
            </a:r>
            <a:r>
              <a:rPr lang="en-US" sz="3100" b="0" i="0" u="none" strike="noStrike" dirty="0">
                <a:solidFill>
                  <a:srgbClr val="000000"/>
                </a:solidFill>
                <a:effectLst/>
                <a:latin typeface="Arial" panose="020B0604020202020204" pitchFamily="34" charset="0"/>
              </a:rPr>
              <a:t> = </a:t>
            </a:r>
            <a:r>
              <a:rPr lang="en-US" sz="3100" b="0" i="0" u="none" strike="noStrike" dirty="0">
                <a:solidFill>
                  <a:srgbClr val="FF00FF"/>
                </a:solidFill>
                <a:effectLst/>
                <a:latin typeface="Arial" panose="020B0604020202020204" pitchFamily="34" charset="0"/>
              </a:rPr>
              <a:t>Universe(</a:t>
            </a:r>
            <a:r>
              <a:rPr lang="en-US" sz="3100" b="0" i="0" u="none" strike="noStrike" dirty="0" err="1">
                <a:solidFill>
                  <a:srgbClr val="FF00FF"/>
                </a:solidFill>
                <a:effectLst/>
                <a:latin typeface="Arial" panose="020B0604020202020204" pitchFamily="34" charset="0"/>
              </a:rPr>
              <a:t>stepsize</a:t>
            </a:r>
            <a:r>
              <a:rPr lang="en-US" sz="3100" b="0" i="0" u="none" strike="noStrike" dirty="0">
                <a:solidFill>
                  <a:srgbClr val="FF00FF"/>
                </a:solidFill>
                <a:effectLst/>
                <a:latin typeface="Arial" panose="020B0604020202020204" pitchFamily="34" charset="0"/>
              </a:rPr>
              <a:t>=1*60*60*24*365)</a:t>
            </a:r>
            <a:r>
              <a:rPr lang="en-US" sz="3100" b="0" i="0" u="none" strike="noStrike" dirty="0">
                <a:solidFill>
                  <a:srgbClr val="000000"/>
                </a:solidFill>
                <a:effectLst/>
                <a:latin typeface="Arial" panose="020B0604020202020204" pitchFamily="34" charset="0"/>
              </a:rPr>
              <a:t> + </a:t>
            </a:r>
            <a:r>
              <a:rPr lang="en-US" sz="3100" b="1" i="0" u="none" strike="noStrike" dirty="0" err="1">
                <a:solidFill>
                  <a:srgbClr val="0000FF"/>
                </a:solidFill>
                <a:effectLst/>
                <a:latin typeface="Arial" panose="020B0604020202020204" pitchFamily="34" charset="0"/>
              </a:rPr>
              <a:t>DisposalNode</a:t>
            </a:r>
            <a:endParaRPr lang="en-US" sz="1000" dirty="0">
              <a:effectLst/>
            </a:endParaRPr>
          </a:p>
          <a:p>
            <a:pPr rtl="0">
              <a:spcBef>
                <a:spcPts val="0"/>
              </a:spcBef>
              <a:spcAft>
                <a:spcPts val="0"/>
              </a:spcAft>
            </a:pPr>
            <a:r>
              <a:rPr lang="en-US" sz="3100" b="1" i="0" u="none" strike="noStrike" dirty="0" err="1">
                <a:solidFill>
                  <a:srgbClr val="FF00FF"/>
                </a:solidFill>
                <a:effectLst/>
                <a:latin typeface="Arial" panose="020B0604020202020204" pitchFamily="34" charset="0"/>
              </a:rPr>
              <a:t>ModelUniverse</a:t>
            </a:r>
            <a:r>
              <a:rPr lang="en-US" sz="3100" b="0" i="0" u="none" strike="noStrike" dirty="0" err="1">
                <a:solidFill>
                  <a:srgbClr val="000000"/>
                </a:solidFill>
                <a:effectLst/>
                <a:latin typeface="Arial" panose="020B0604020202020204" pitchFamily="34" charset="0"/>
              </a:rPr>
              <a:t>.simulate</a:t>
            </a:r>
            <a:r>
              <a:rPr lang="en-US" sz="3100" b="0" i="0" u="none" strike="noStrike" dirty="0">
                <a:solidFill>
                  <a:srgbClr val="000000"/>
                </a:solidFill>
                <a:effectLst/>
                <a:latin typeface="Arial" panose="020B0604020202020204" pitchFamily="34" charset="0"/>
              </a:rPr>
              <a:t>(timesteps=60)</a:t>
            </a:r>
            <a:endParaRPr lang="en-US" sz="3100" dirty="0">
              <a:effectLst/>
            </a:endParaRPr>
          </a:p>
        </p:txBody>
      </p:sp>
      <p:pic>
        <p:nvPicPr>
          <p:cNvPr id="1026" name="Picture 2">
            <a:extLst>
              <a:ext uri="{FF2B5EF4-FFF2-40B4-BE49-F238E27FC236}">
                <a16:creationId xmlns:a16="http://schemas.microsoft.com/office/drawing/2014/main" id="{8C167168-A3CF-1267-B2E1-EF6FB724CE7B}"/>
              </a:ext>
            </a:extLst>
          </p:cNvPr>
          <p:cNvPicPr>
            <a:picLocks noChangeAspect="1" noChangeArrowheads="1"/>
          </p:cNvPicPr>
          <p:nvPr/>
        </p:nvPicPr>
        <p:blipFill rotWithShape="1">
          <a:blip r:embed="rId15">
            <a:extLst>
              <a:ext uri="{28A0092B-C50C-407E-A947-70E740481C1C}">
                <a14:useLocalDpi xmlns:a14="http://schemas.microsoft.com/office/drawing/2010/main" val="0"/>
              </a:ext>
            </a:extLst>
          </a:blip>
          <a:srcRect t="2000" r="1117" b="1620"/>
          <a:stretch/>
        </p:blipFill>
        <p:spPr bwMode="auto">
          <a:xfrm>
            <a:off x="14434267" y="10886811"/>
            <a:ext cx="7143707" cy="4983810"/>
          </a:xfrm>
          <a:prstGeom prst="rect">
            <a:avLst/>
          </a:prstGeom>
          <a:noFill/>
          <a:extLst>
            <a:ext uri="{909E8E84-426E-40DD-AFC4-6F175D3DCCD1}">
              <a14:hiddenFill xmlns:a14="http://schemas.microsoft.com/office/drawing/2010/main">
                <a:solidFill>
                  <a:srgbClr val="FFFFFF"/>
                </a:solidFill>
              </a14:hiddenFill>
            </a:ext>
          </a:extLst>
        </p:spPr>
      </p:pic>
      <p:sp>
        <p:nvSpPr>
          <p:cNvPr id="59" name="TextBox 58">
            <a:extLst>
              <a:ext uri="{FF2B5EF4-FFF2-40B4-BE49-F238E27FC236}">
                <a16:creationId xmlns:a16="http://schemas.microsoft.com/office/drawing/2014/main" id="{D9C4C6B8-CB7F-6ACC-D785-3332B5EF4886}"/>
              </a:ext>
            </a:extLst>
          </p:cNvPr>
          <p:cNvSpPr txBox="1"/>
          <p:nvPr/>
        </p:nvSpPr>
        <p:spPr>
          <a:xfrm>
            <a:off x="21870615" y="11255961"/>
            <a:ext cx="6454073" cy="2215991"/>
          </a:xfrm>
          <a:prstGeom prst="rect">
            <a:avLst/>
          </a:prstGeom>
          <a:noFill/>
        </p:spPr>
        <p:txBody>
          <a:bodyPr wrap="square">
            <a:spAutoFit/>
          </a:bodyPr>
          <a:lstStyle/>
          <a:p>
            <a:pPr algn="just" rtl="0">
              <a:spcBef>
                <a:spcPts val="1200"/>
              </a:spcBef>
              <a:spcAft>
                <a:spcPts val="0"/>
              </a:spcAft>
            </a:pPr>
            <a:r>
              <a:rPr lang="en-GB" sz="3200" b="0" i="0" u="none" strike="noStrike" dirty="0">
                <a:solidFill>
                  <a:srgbClr val="000000"/>
                </a:solidFill>
                <a:effectLst/>
                <a:latin typeface="Arial" panose="020B0604020202020204" pitchFamily="34" charset="0"/>
              </a:rPr>
              <a:t>Sudden increase in the activity in the first model step</a:t>
            </a:r>
            <a:r>
              <a:rPr lang="en-GB" sz="3200" b="1" i="0" u="none" strike="noStrike" dirty="0">
                <a:solidFill>
                  <a:srgbClr val="000000"/>
                </a:solidFill>
                <a:effectLst/>
                <a:latin typeface="Arial" panose="020B0604020202020204" pitchFamily="34" charset="0"/>
              </a:rPr>
              <a:t>: </a:t>
            </a:r>
            <a:endParaRPr lang="en-GB" sz="3200" dirty="0">
              <a:effectLst/>
            </a:endParaRPr>
          </a:p>
          <a:p>
            <a:pPr lvl="1" algn="just" fontAlgn="base">
              <a:spcBef>
                <a:spcPts val="1200"/>
              </a:spcBef>
              <a:buFont typeface="Arial" panose="020B0604020202020204" pitchFamily="34" charset="0"/>
              <a:buChar char="•"/>
            </a:pPr>
            <a:r>
              <a:rPr lang="en-GB" sz="3200" b="0" i="0" u="none" strike="noStrike" dirty="0">
                <a:solidFill>
                  <a:srgbClr val="000000"/>
                </a:solidFill>
                <a:effectLst/>
                <a:latin typeface="Arial" panose="020B0604020202020204" pitchFamily="34" charset="0"/>
              </a:rPr>
              <a:t> Ingrowth of Sr-90 daughter nuclide Y-90,</a:t>
            </a:r>
            <a:r>
              <a:rPr lang="en-GB" sz="3200" b="1" i="0" u="none" strike="noStrike" dirty="0">
                <a:solidFill>
                  <a:srgbClr val="000000"/>
                </a:solidFill>
                <a:effectLst/>
                <a:latin typeface="Arial" panose="020B0604020202020204" pitchFamily="34" charset="0"/>
              </a:rPr>
              <a:t> activity doubles</a:t>
            </a:r>
          </a:p>
        </p:txBody>
      </p:sp>
      <p:pic>
        <p:nvPicPr>
          <p:cNvPr id="60" name="Picture 59" descr="A qr code on a white background&#10;&#10;Description automatically generated">
            <a:extLst>
              <a:ext uri="{FF2B5EF4-FFF2-40B4-BE49-F238E27FC236}">
                <a16:creationId xmlns:a16="http://schemas.microsoft.com/office/drawing/2014/main" id="{3CF0F91F-47EC-3D02-E1EE-A86E1228E04E}"/>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156796" y="13028003"/>
            <a:ext cx="3003805" cy="3003805"/>
          </a:xfrm>
          <a:prstGeom prst="rect">
            <a:avLst/>
          </a:prstGeom>
        </p:spPr>
      </p:pic>
      <p:pic>
        <p:nvPicPr>
          <p:cNvPr id="62" name="Picture 61" descr="A graph of a function&#10;&#10;Description automatically generated">
            <a:extLst>
              <a:ext uri="{FF2B5EF4-FFF2-40B4-BE49-F238E27FC236}">
                <a16:creationId xmlns:a16="http://schemas.microsoft.com/office/drawing/2014/main" id="{F3E53A71-1F37-5D19-01CB-DA3870BF9000}"/>
              </a:ext>
            </a:extLst>
          </p:cNvPr>
          <p:cNvPicPr>
            <a:picLocks noChangeAspect="1"/>
          </p:cNvPicPr>
          <p:nvPr/>
        </p:nvPicPr>
        <p:blipFill>
          <a:blip r:embed="rId17">
            <a:extLst>
              <a:ext uri="{28A0092B-C50C-407E-A947-70E740481C1C}">
                <a14:useLocalDpi xmlns:a14="http://schemas.microsoft.com/office/drawing/2010/main" val="0"/>
              </a:ext>
            </a:extLst>
          </a:blip>
          <a:srcRect l="2843" t="7103" r="6557"/>
          <a:stretch/>
        </p:blipFill>
        <p:spPr>
          <a:xfrm>
            <a:off x="14623894" y="23457155"/>
            <a:ext cx="7595816" cy="5841316"/>
          </a:xfrm>
          <a:prstGeom prst="rect">
            <a:avLst/>
          </a:prstGeom>
        </p:spPr>
      </p:pic>
      <p:pic>
        <p:nvPicPr>
          <p:cNvPr id="1024" name="Picture 1023" descr="A graph of a storage unit&#10;&#10;Description automatically generated with medium confidence">
            <a:extLst>
              <a:ext uri="{FF2B5EF4-FFF2-40B4-BE49-F238E27FC236}">
                <a16:creationId xmlns:a16="http://schemas.microsoft.com/office/drawing/2014/main" id="{91B331F9-CF36-7369-044C-7BC495B63F52}"/>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488959" y="32999843"/>
            <a:ext cx="11387417" cy="5382578"/>
          </a:xfrm>
          <a:prstGeom prst="rect">
            <a:avLst/>
          </a:prstGeom>
        </p:spPr>
      </p:pic>
      <p:sp>
        <p:nvSpPr>
          <p:cNvPr id="7" name="TextBox 6">
            <a:extLst>
              <a:ext uri="{FF2B5EF4-FFF2-40B4-BE49-F238E27FC236}">
                <a16:creationId xmlns:a16="http://schemas.microsoft.com/office/drawing/2014/main" id="{E5EEB6D1-5547-1BAE-94BC-B24DB4CA26DC}"/>
              </a:ext>
            </a:extLst>
          </p:cNvPr>
          <p:cNvSpPr txBox="1"/>
          <p:nvPr/>
        </p:nvSpPr>
        <p:spPr>
          <a:xfrm>
            <a:off x="14312893" y="10081233"/>
            <a:ext cx="14166003" cy="584775"/>
          </a:xfrm>
          <a:prstGeom prst="rect">
            <a:avLst/>
          </a:prstGeom>
          <a:solidFill>
            <a:srgbClr val="7EE889">
              <a:alpha val="50000"/>
            </a:srgbClr>
          </a:solidFill>
        </p:spPr>
        <p:txBody>
          <a:bodyPr wrap="square">
            <a:spAutoFit/>
          </a:bodyPr>
          <a:lstStyle/>
          <a:p>
            <a:pPr rtl="0">
              <a:spcBef>
                <a:spcPts val="0"/>
              </a:spcBef>
              <a:spcAft>
                <a:spcPts val="0"/>
              </a:spcAft>
            </a:pPr>
            <a:r>
              <a:rPr lang="en-US" sz="3200" b="1" i="0" u="none" strike="noStrike" dirty="0">
                <a:solidFill>
                  <a:srgbClr val="FF00FF"/>
                </a:solidFill>
                <a:effectLst/>
                <a:latin typeface="Arial" panose="020B0604020202020204" pitchFamily="34" charset="0"/>
              </a:rPr>
              <a:t>ModelUniverse</a:t>
            </a:r>
            <a:r>
              <a:rPr lang="en-US" sz="3200" b="0" i="0" u="none" strike="noStrike" dirty="0">
                <a:solidFill>
                  <a:srgbClr val="000000"/>
                </a:solidFill>
                <a:effectLst/>
                <a:latin typeface="Arial" panose="020B0604020202020204" pitchFamily="34" charset="0"/>
              </a:rPr>
              <a:t>.plot(</a:t>
            </a:r>
            <a:r>
              <a:rPr lang="en-US" sz="3200" b="1" i="0" u="none" strike="noStrike" dirty="0" err="1">
                <a:solidFill>
                  <a:srgbClr val="0000FF"/>
                </a:solidFill>
                <a:effectLst/>
                <a:latin typeface="Arial" panose="020B0604020202020204" pitchFamily="34" charset="0"/>
              </a:rPr>
              <a:t>DisposalNode</a:t>
            </a:r>
            <a:r>
              <a:rPr lang="en-US" sz="3200" b="0" i="0" u="none" strike="noStrike" dirty="0">
                <a:solidFill>
                  <a:srgbClr val="000000"/>
                </a:solidFill>
                <a:effectLst/>
                <a:latin typeface="Arial" panose="020B0604020202020204" pitchFamily="34" charset="0"/>
              </a:rPr>
              <a:t>, variable="activity", </a:t>
            </a:r>
            <a:r>
              <a:rPr lang="en-US" sz="3200" b="0" i="0" u="none" strike="noStrike" dirty="0" err="1">
                <a:solidFill>
                  <a:srgbClr val="000000"/>
                </a:solidFill>
                <a:effectLst/>
                <a:latin typeface="Arial" panose="020B0604020202020204" pitchFamily="34" charset="0"/>
              </a:rPr>
              <a:t>time_units</a:t>
            </a:r>
            <a:r>
              <a:rPr lang="en-US" sz="3200" b="0" i="0" u="none" strike="noStrike" dirty="0">
                <a:solidFill>
                  <a:srgbClr val="000000"/>
                </a:solidFill>
                <a:effectLst/>
                <a:latin typeface="Arial" panose="020B0604020202020204" pitchFamily="34" charset="0"/>
              </a:rPr>
              <a:t>="yr")</a:t>
            </a:r>
            <a:endParaRPr lang="en-US" sz="3200" dirty="0">
              <a:effectLst/>
            </a:endParaRPr>
          </a:p>
        </p:txBody>
      </p:sp>
      <p:sp>
        <p:nvSpPr>
          <p:cNvPr id="13" name="Rectangle 12">
            <a:extLst>
              <a:ext uri="{FF2B5EF4-FFF2-40B4-BE49-F238E27FC236}">
                <a16:creationId xmlns:a16="http://schemas.microsoft.com/office/drawing/2014/main" id="{687098A0-0044-A8D4-907E-FCEEA914FC56}"/>
              </a:ext>
            </a:extLst>
          </p:cNvPr>
          <p:cNvSpPr/>
          <p:nvPr/>
        </p:nvSpPr>
        <p:spPr>
          <a:xfrm>
            <a:off x="8339188" y="16751235"/>
            <a:ext cx="13214188" cy="5395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tx1"/>
                </a:solidFill>
                <a:latin typeface="Arial" panose="020B0604020202020204" pitchFamily="34" charset="0"/>
                <a:cs typeface="Arial" panose="020B0604020202020204" pitchFamily="34" charset="0"/>
              </a:rPr>
              <a:t>To verify Wastimate and demonstrate the basic functionality, two benchmarks were used:</a:t>
            </a:r>
          </a:p>
        </p:txBody>
      </p:sp>
      <p:sp>
        <p:nvSpPr>
          <p:cNvPr id="17" name="TextBox 16">
            <a:extLst>
              <a:ext uri="{FF2B5EF4-FFF2-40B4-BE49-F238E27FC236}">
                <a16:creationId xmlns:a16="http://schemas.microsoft.com/office/drawing/2014/main" id="{0DB1D5A8-4B16-4F1D-4A06-FAB5E098FC5C}"/>
              </a:ext>
            </a:extLst>
          </p:cNvPr>
          <p:cNvSpPr txBox="1"/>
          <p:nvPr/>
        </p:nvSpPr>
        <p:spPr>
          <a:xfrm>
            <a:off x="1126111" y="17034350"/>
            <a:ext cx="6411997" cy="784830"/>
          </a:xfrm>
          <a:prstGeom prst="rect">
            <a:avLst/>
          </a:prstGeom>
          <a:noFill/>
        </p:spPr>
        <p:txBody>
          <a:bodyPr wrap="square">
            <a:spAutoFit/>
          </a:bodyPr>
          <a:lstStyle/>
          <a:p>
            <a:pPr algn="ctr"/>
            <a:r>
              <a:rPr lang="en-GB" sz="4500" b="1" dirty="0">
                <a:latin typeface="Arial" panose="020B0604020202020204" pitchFamily="34" charset="0"/>
                <a:cs typeface="Arial" panose="020B0604020202020204" pitchFamily="34" charset="0"/>
              </a:rPr>
              <a:t>SNF benchmark</a:t>
            </a:r>
            <a:endParaRPr lang="en-US" sz="4500" dirty="0"/>
          </a:p>
        </p:txBody>
      </p:sp>
      <p:sp>
        <p:nvSpPr>
          <p:cNvPr id="18" name="TextBox 17">
            <a:extLst>
              <a:ext uri="{FF2B5EF4-FFF2-40B4-BE49-F238E27FC236}">
                <a16:creationId xmlns:a16="http://schemas.microsoft.com/office/drawing/2014/main" id="{29583CD6-BC0B-14D5-2E45-F65F2AC82257}"/>
              </a:ext>
            </a:extLst>
          </p:cNvPr>
          <p:cNvSpPr txBox="1"/>
          <p:nvPr/>
        </p:nvSpPr>
        <p:spPr>
          <a:xfrm>
            <a:off x="22794850" y="17034350"/>
            <a:ext cx="6411997" cy="784830"/>
          </a:xfrm>
          <a:prstGeom prst="rect">
            <a:avLst/>
          </a:prstGeom>
          <a:noFill/>
        </p:spPr>
        <p:txBody>
          <a:bodyPr wrap="square">
            <a:spAutoFit/>
          </a:bodyPr>
          <a:lstStyle/>
          <a:p>
            <a:pPr algn="ctr"/>
            <a:r>
              <a:rPr lang="en-GB" sz="4500" b="1" dirty="0">
                <a:latin typeface="Arial" panose="020B0604020202020204" pitchFamily="34" charset="0"/>
                <a:cs typeface="Arial" panose="020B0604020202020204" pitchFamily="34" charset="0"/>
              </a:rPr>
              <a:t>LLW benchmark</a:t>
            </a:r>
            <a:endParaRPr lang="en-US" sz="4500" dirty="0"/>
          </a:p>
        </p:txBody>
      </p:sp>
      <p:sp>
        <p:nvSpPr>
          <p:cNvPr id="25" name="Arrow: Right 24">
            <a:extLst>
              <a:ext uri="{FF2B5EF4-FFF2-40B4-BE49-F238E27FC236}">
                <a16:creationId xmlns:a16="http://schemas.microsoft.com/office/drawing/2014/main" id="{E47E5308-02DA-5EF9-14D3-43FAF30CF4A6}"/>
              </a:ext>
            </a:extLst>
          </p:cNvPr>
          <p:cNvSpPr/>
          <p:nvPr/>
        </p:nvSpPr>
        <p:spPr>
          <a:xfrm>
            <a:off x="8710877" y="14382091"/>
            <a:ext cx="1266356" cy="533210"/>
          </a:xfrm>
          <a:prstGeom prst="rightArrow">
            <a:avLst/>
          </a:prstGeom>
          <a:solidFill>
            <a:schemeClr val="tx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Rounded Corners 28">
            <a:extLst>
              <a:ext uri="{FF2B5EF4-FFF2-40B4-BE49-F238E27FC236}">
                <a16:creationId xmlns:a16="http://schemas.microsoft.com/office/drawing/2014/main" id="{5A237217-85BA-CBF3-6870-B72E2588CB26}"/>
              </a:ext>
            </a:extLst>
          </p:cNvPr>
          <p:cNvSpPr/>
          <p:nvPr/>
        </p:nvSpPr>
        <p:spPr>
          <a:xfrm>
            <a:off x="1194139" y="31428117"/>
            <a:ext cx="11827331" cy="1286721"/>
          </a:xfrm>
          <a:prstGeom prst="roundRect">
            <a:avLst>
              <a:gd name="adj" fmla="val 29417"/>
            </a:avLst>
          </a:prstGeom>
          <a:noFill/>
          <a:ln w="76200">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GB" sz="3100" dirty="0">
                <a:solidFill>
                  <a:srgbClr val="000000"/>
                </a:solidFill>
                <a:latin typeface="Arial" panose="020B0604020202020204" pitchFamily="34" charset="0"/>
              </a:rPr>
              <a:t>Wastimate calculations were verified</a:t>
            </a:r>
            <a:r>
              <a:rPr lang="en-GB" sz="3100" b="0" i="0" u="none" strike="noStrike" dirty="0">
                <a:solidFill>
                  <a:srgbClr val="000000"/>
                </a:solidFill>
                <a:effectLst/>
                <a:latin typeface="Arial" panose="020B0604020202020204" pitchFamily="34" charset="0"/>
              </a:rPr>
              <a:t> by manually tracking individual packages and comparing the results.</a:t>
            </a:r>
            <a:endParaRPr lang="en-US" sz="3100" dirty="0"/>
          </a:p>
        </p:txBody>
      </p:sp>
      <p:sp>
        <p:nvSpPr>
          <p:cNvPr id="31" name="Rectangle: Rounded Corners 30">
            <a:extLst>
              <a:ext uri="{FF2B5EF4-FFF2-40B4-BE49-F238E27FC236}">
                <a16:creationId xmlns:a16="http://schemas.microsoft.com/office/drawing/2014/main" id="{92B50897-E304-07EA-3B2A-723A985BDE1F}"/>
              </a:ext>
            </a:extLst>
          </p:cNvPr>
          <p:cNvSpPr/>
          <p:nvPr/>
        </p:nvSpPr>
        <p:spPr>
          <a:xfrm>
            <a:off x="14386970" y="18297583"/>
            <a:ext cx="8567148" cy="4951703"/>
          </a:xfrm>
          <a:prstGeom prst="roundRect">
            <a:avLst>
              <a:gd name="adj" fmla="val 6162"/>
            </a:avLst>
          </a:prstGeom>
          <a:noFill/>
          <a:ln w="76200">
            <a:noFill/>
          </a:ln>
        </p:spPr>
        <p:style>
          <a:lnRef idx="2">
            <a:schemeClr val="accent6"/>
          </a:lnRef>
          <a:fillRef idx="1">
            <a:schemeClr val="lt1"/>
          </a:fillRef>
          <a:effectRef idx="0">
            <a:schemeClr val="accent6"/>
          </a:effectRef>
          <a:fontRef idx="minor">
            <a:schemeClr val="dk1"/>
          </a:fontRef>
        </p:style>
        <p:txBody>
          <a:bodyPr rtlCol="0" anchor="ctr"/>
          <a:lstStyle/>
          <a:p>
            <a:r>
              <a:rPr lang="en-US" sz="3100" dirty="0">
                <a:solidFill>
                  <a:schemeClr val="tx1"/>
                </a:solidFill>
                <a:latin typeface="Arial" panose="020B0604020202020204" pitchFamily="34" charset="0"/>
                <a:cs typeface="Arial" panose="020B0604020202020204" pitchFamily="34" charset="0"/>
              </a:rPr>
              <a:t>LLW benchmark demonstrated the modeling of continuous waste quantities using two built-in Wastimate methods:</a:t>
            </a:r>
          </a:p>
          <a:p>
            <a:endParaRPr lang="en-US" sz="1200" dirty="0">
              <a:solidFill>
                <a:schemeClr val="tx1"/>
              </a:solidFill>
              <a:latin typeface="Arial" panose="020B0604020202020204" pitchFamily="34" charset="0"/>
              <a:cs typeface="Arial" panose="020B0604020202020204" pitchFamily="34" charset="0"/>
            </a:endParaRPr>
          </a:p>
          <a:p>
            <a:pPr rtl="0" fontAlgn="base">
              <a:spcBef>
                <a:spcPts val="0"/>
              </a:spcBef>
              <a:spcAft>
                <a:spcPts val="0"/>
              </a:spcAft>
              <a:buFont typeface="Arial" panose="020B0604020202020204" pitchFamily="34" charset="0"/>
              <a:buChar char="•"/>
            </a:pPr>
            <a:r>
              <a:rPr lang="en-GB" sz="3100" b="1" i="0" u="none" strike="noStrike" dirty="0">
                <a:solidFill>
                  <a:schemeClr val="tx1"/>
                </a:solidFill>
                <a:effectLst/>
                <a:latin typeface="Arial" panose="020B0604020202020204" pitchFamily="34" charset="0"/>
                <a:cs typeface="Arial" panose="020B0604020202020204" pitchFamily="34" charset="0"/>
              </a:rPr>
              <a:t> Combine</a:t>
            </a:r>
            <a:r>
              <a:rPr lang="en-GB" sz="3100" b="0" i="0" u="none" strike="noStrike" dirty="0">
                <a:solidFill>
                  <a:schemeClr val="tx1"/>
                </a:solidFill>
                <a:effectLst/>
                <a:latin typeface="Arial" panose="020B0604020202020204" pitchFamily="34" charset="0"/>
                <a:cs typeface="Arial" panose="020B0604020202020204" pitchFamily="34" charset="0"/>
              </a:rPr>
              <a:t>: Merges packages into larger collections.</a:t>
            </a:r>
          </a:p>
          <a:p>
            <a:pPr rtl="0" fontAlgn="base">
              <a:spcBef>
                <a:spcPts val="0"/>
              </a:spcBef>
              <a:spcAft>
                <a:spcPts val="0"/>
              </a:spcAft>
              <a:buFont typeface="Arial" panose="020B0604020202020204" pitchFamily="34" charset="0"/>
              <a:buChar char="•"/>
            </a:pPr>
            <a:r>
              <a:rPr lang="en-GB" sz="3100" dirty="0">
                <a:solidFill>
                  <a:schemeClr val="tx1"/>
                </a:solidFill>
                <a:latin typeface="Arial" panose="020B0604020202020204" pitchFamily="34" charset="0"/>
                <a:cs typeface="Arial" panose="020B0604020202020204" pitchFamily="34" charset="0"/>
              </a:rPr>
              <a:t> </a:t>
            </a:r>
            <a:r>
              <a:rPr lang="en-GB" sz="3100" b="1" i="0" u="none" strike="noStrike" dirty="0">
                <a:solidFill>
                  <a:schemeClr val="tx1"/>
                </a:solidFill>
                <a:effectLst/>
                <a:latin typeface="Arial" panose="020B0604020202020204" pitchFamily="34" charset="0"/>
                <a:cs typeface="Arial" panose="020B0604020202020204" pitchFamily="34" charset="0"/>
              </a:rPr>
              <a:t>Separate</a:t>
            </a:r>
            <a:r>
              <a:rPr lang="en-GB" sz="3100" b="0" i="0" u="none" strike="noStrike" dirty="0">
                <a:solidFill>
                  <a:schemeClr val="tx1"/>
                </a:solidFill>
                <a:effectLst/>
                <a:latin typeface="Arial" panose="020B0604020202020204" pitchFamily="34" charset="0"/>
                <a:cs typeface="Arial" panose="020B0604020202020204" pitchFamily="34" charset="0"/>
              </a:rPr>
              <a:t>: Homogenizes node contents and moves a fraction to a new node.</a:t>
            </a:r>
          </a:p>
          <a:p>
            <a:endParaRPr lang="en-GB" sz="1600" dirty="0">
              <a:solidFill>
                <a:schemeClr val="tx1"/>
              </a:solidFill>
              <a:latin typeface="Arial" panose="020B0604020202020204" pitchFamily="34" charset="0"/>
              <a:cs typeface="Arial" panose="020B0604020202020204" pitchFamily="34" charset="0"/>
            </a:endParaRPr>
          </a:p>
          <a:p>
            <a:r>
              <a:rPr lang="en-GB" sz="3100" dirty="0">
                <a:solidFill>
                  <a:schemeClr val="tx1"/>
                </a:solidFill>
                <a:latin typeface="Arial" panose="020B0604020202020204" pitchFamily="34" charset="0"/>
                <a:cs typeface="Arial" panose="020B0604020202020204" pitchFamily="34" charset="0"/>
              </a:rPr>
              <a:t>Nuclide concentrations can be inputted as statistical distributions using SciPy</a:t>
            </a:r>
            <a:r>
              <a:rPr lang="en-GB" sz="3100" baseline="30000" dirty="0">
                <a:solidFill>
                  <a:schemeClr val="tx1"/>
                </a:solidFill>
                <a:latin typeface="Arial" panose="020B0604020202020204" pitchFamily="34" charset="0"/>
                <a:cs typeface="Arial" panose="020B0604020202020204" pitchFamily="34" charset="0"/>
              </a:rPr>
              <a:t>3</a:t>
            </a:r>
            <a:r>
              <a:rPr lang="en-GB" sz="3100" dirty="0">
                <a:solidFill>
                  <a:schemeClr val="tx1"/>
                </a:solidFill>
                <a:latin typeface="Arial" panose="020B0604020202020204" pitchFamily="34" charset="0"/>
                <a:cs typeface="Arial" panose="020B0604020202020204" pitchFamily="34" charset="0"/>
              </a:rPr>
              <a:t>.</a:t>
            </a:r>
          </a:p>
        </p:txBody>
      </p:sp>
      <p:sp>
        <p:nvSpPr>
          <p:cNvPr id="47" name="Rectangle: Top Corners Rounded 46">
            <a:extLst>
              <a:ext uri="{FF2B5EF4-FFF2-40B4-BE49-F238E27FC236}">
                <a16:creationId xmlns:a16="http://schemas.microsoft.com/office/drawing/2014/main" id="{7B29AB0B-D8A7-4E5A-F4A3-F6A7DA5730E1}"/>
              </a:ext>
            </a:extLst>
          </p:cNvPr>
          <p:cNvSpPr/>
          <p:nvPr/>
        </p:nvSpPr>
        <p:spPr>
          <a:xfrm rot="5400000">
            <a:off x="21590980" y="32141937"/>
            <a:ext cx="7580807" cy="7656015"/>
          </a:xfrm>
          <a:prstGeom prst="round2SameRect">
            <a:avLst>
              <a:gd name="adj1" fmla="val 7415"/>
              <a:gd name="adj2" fmla="val 0"/>
            </a:avLst>
          </a:prstGeom>
          <a:solidFill>
            <a:srgbClr val="FFAF7E">
              <a:alpha val="1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Top Corners Rounded 48">
            <a:extLst>
              <a:ext uri="{FF2B5EF4-FFF2-40B4-BE49-F238E27FC236}">
                <a16:creationId xmlns:a16="http://schemas.microsoft.com/office/drawing/2014/main" id="{788889D1-0BC4-CEEB-D9CF-7FD83CD35C4C}"/>
              </a:ext>
            </a:extLst>
          </p:cNvPr>
          <p:cNvSpPr/>
          <p:nvPr/>
        </p:nvSpPr>
        <p:spPr>
          <a:xfrm rot="16200000">
            <a:off x="14078170" y="32288018"/>
            <a:ext cx="7580806" cy="7369615"/>
          </a:xfrm>
          <a:prstGeom prst="round2SameRect">
            <a:avLst>
              <a:gd name="adj1" fmla="val 7415"/>
              <a:gd name="adj2" fmla="val 0"/>
            </a:avLst>
          </a:prstGeom>
          <a:solidFill>
            <a:srgbClr val="7EE889">
              <a:alpha val="1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6FDDAF61-00E8-9D56-C4F5-15588DBEA20D}"/>
              </a:ext>
            </a:extLst>
          </p:cNvPr>
          <p:cNvSpPr/>
          <p:nvPr/>
        </p:nvSpPr>
        <p:spPr>
          <a:xfrm>
            <a:off x="14183765" y="32179540"/>
            <a:ext cx="15033513" cy="7584124"/>
          </a:xfrm>
          <a:prstGeom prst="roundRect">
            <a:avLst>
              <a:gd name="adj" fmla="val 6162"/>
            </a:avLst>
          </a:prstGeom>
          <a:noFill/>
          <a:ln w="76200">
            <a:solidFill>
              <a:schemeClr val="tx1"/>
            </a:solidFill>
          </a:ln>
        </p:spPr>
        <p:style>
          <a:lnRef idx="2">
            <a:schemeClr val="accent6"/>
          </a:lnRef>
          <a:fillRef idx="1">
            <a:schemeClr val="lt1"/>
          </a:fillRef>
          <a:effectRef idx="0">
            <a:schemeClr val="accent6"/>
          </a:effectRef>
          <a:fontRef idx="minor">
            <a:schemeClr val="dk1"/>
          </a:fontRef>
        </p:style>
        <p:txBody>
          <a:bodyPr numCol="2" rtlCol="0" anchor="ctr"/>
          <a:lstStyle/>
          <a:p>
            <a:pPr algn="just" rtl="0" fontAlgn="base">
              <a:spcBef>
                <a:spcPts val="1200"/>
              </a:spcBef>
              <a:spcAft>
                <a:spcPts val="0"/>
              </a:spcAft>
            </a:pPr>
            <a:endParaRPr lang="en-GB" dirty="0">
              <a:solidFill>
                <a:srgbClr val="000000"/>
              </a:solidFill>
              <a:latin typeface="Arial" panose="020B0604020202020204" pitchFamily="34" charset="0"/>
            </a:endParaRPr>
          </a:p>
        </p:txBody>
      </p:sp>
      <p:sp>
        <p:nvSpPr>
          <p:cNvPr id="51" name="TextBox 50">
            <a:extLst>
              <a:ext uri="{FF2B5EF4-FFF2-40B4-BE49-F238E27FC236}">
                <a16:creationId xmlns:a16="http://schemas.microsoft.com/office/drawing/2014/main" id="{324A5627-9746-6866-1B8B-C2309033EDDD}"/>
              </a:ext>
            </a:extLst>
          </p:cNvPr>
          <p:cNvSpPr txBox="1"/>
          <p:nvPr/>
        </p:nvSpPr>
        <p:spPr>
          <a:xfrm>
            <a:off x="14486985" y="31329145"/>
            <a:ext cx="46592196" cy="830997"/>
          </a:xfrm>
          <a:prstGeom prst="rect">
            <a:avLst/>
          </a:prstGeom>
          <a:noFill/>
        </p:spPr>
        <p:txBody>
          <a:bodyPr wrap="square">
            <a:spAutoFit/>
          </a:bodyPr>
          <a:lstStyle/>
          <a:p>
            <a:r>
              <a:rPr lang="en-US" sz="4800" b="1" i="0" u="none" strike="noStrike" dirty="0">
                <a:effectLst/>
                <a:latin typeface="Calibri" panose="020F0502020204030204" pitchFamily="34" charset="0"/>
              </a:rPr>
              <a:t>Results - Estimated design-based criteria</a:t>
            </a:r>
            <a:endParaRPr lang="en-US" sz="4800" b="1" dirty="0"/>
          </a:p>
        </p:txBody>
      </p:sp>
      <p:sp>
        <p:nvSpPr>
          <p:cNvPr id="52" name="TextBox 51">
            <a:extLst>
              <a:ext uri="{FF2B5EF4-FFF2-40B4-BE49-F238E27FC236}">
                <a16:creationId xmlns:a16="http://schemas.microsoft.com/office/drawing/2014/main" id="{F1B4C193-BFC7-AA79-9754-A9F45497FC2F}"/>
              </a:ext>
            </a:extLst>
          </p:cNvPr>
          <p:cNvSpPr txBox="1"/>
          <p:nvPr/>
        </p:nvSpPr>
        <p:spPr>
          <a:xfrm>
            <a:off x="14486985" y="32357126"/>
            <a:ext cx="6811367" cy="754053"/>
          </a:xfrm>
          <a:prstGeom prst="rect">
            <a:avLst/>
          </a:prstGeom>
          <a:noFill/>
        </p:spPr>
        <p:txBody>
          <a:bodyPr wrap="square">
            <a:spAutoFit/>
          </a:bodyPr>
          <a:lstStyle/>
          <a:p>
            <a:pPr rtl="0" fontAlgn="base">
              <a:spcBef>
                <a:spcPts val="1200"/>
              </a:spcBef>
              <a:spcAft>
                <a:spcPts val="0"/>
              </a:spcAft>
            </a:pPr>
            <a:r>
              <a:rPr lang="en-GB" sz="3200" b="1" dirty="0">
                <a:solidFill>
                  <a:srgbClr val="7EE889"/>
                </a:solidFill>
                <a:latin typeface="Arial" panose="020B0604020202020204" pitchFamily="34" charset="0"/>
              </a:rPr>
              <a:t>SNF benchmark summary</a:t>
            </a:r>
          </a:p>
          <a:p>
            <a:pPr rtl="0" fontAlgn="base">
              <a:spcBef>
                <a:spcPts val="1200"/>
              </a:spcBef>
              <a:spcAft>
                <a:spcPts val="0"/>
              </a:spcAft>
            </a:pPr>
            <a:endParaRPr lang="en-GB" sz="100" b="1" i="0" u="none" strike="noStrike" dirty="0">
              <a:solidFill>
                <a:srgbClr val="FF00FF"/>
              </a:solidFill>
              <a:effectLst/>
              <a:latin typeface="Arial" panose="020B0604020202020204" pitchFamily="34" charset="0"/>
            </a:endParaRPr>
          </a:p>
        </p:txBody>
      </p:sp>
      <p:sp>
        <p:nvSpPr>
          <p:cNvPr id="53" name="TextBox 52">
            <a:extLst>
              <a:ext uri="{FF2B5EF4-FFF2-40B4-BE49-F238E27FC236}">
                <a16:creationId xmlns:a16="http://schemas.microsoft.com/office/drawing/2014/main" id="{ABBB62A7-A43F-33CA-5038-1E5B16198C87}"/>
              </a:ext>
            </a:extLst>
          </p:cNvPr>
          <p:cNvSpPr txBox="1"/>
          <p:nvPr/>
        </p:nvSpPr>
        <p:spPr>
          <a:xfrm>
            <a:off x="21700521" y="32336928"/>
            <a:ext cx="5967673" cy="7171194"/>
          </a:xfrm>
          <a:prstGeom prst="rect">
            <a:avLst/>
          </a:prstGeom>
          <a:noFill/>
        </p:spPr>
        <p:txBody>
          <a:bodyPr wrap="square">
            <a:spAutoFit/>
          </a:bodyPr>
          <a:lstStyle/>
          <a:p>
            <a:pPr algn="just" fontAlgn="base">
              <a:spcBef>
                <a:spcPts val="1200"/>
              </a:spcBef>
            </a:pPr>
            <a:r>
              <a:rPr lang="en-GB" sz="3200" b="1" dirty="0">
                <a:solidFill>
                  <a:srgbClr val="FFAF7E"/>
                </a:solidFill>
                <a:latin typeface="Arial" panose="020B0604020202020204" pitchFamily="34" charset="0"/>
                <a:cs typeface="Arial" panose="020B0604020202020204" pitchFamily="34" charset="0"/>
              </a:rPr>
              <a:t>LLW benchmark summary</a:t>
            </a:r>
            <a:endParaRPr lang="en-GB" sz="3200" b="0" i="0" u="none" strike="noStrike" dirty="0">
              <a:solidFill>
                <a:srgbClr val="FFAF7E"/>
              </a:solidFill>
              <a:effectLst/>
              <a:latin typeface="Arial" panose="020B0604020202020204" pitchFamily="34" charset="0"/>
              <a:cs typeface="Arial" panose="020B0604020202020204" pitchFamily="34" charset="0"/>
            </a:endParaRPr>
          </a:p>
          <a:p>
            <a:pPr algn="just" rtl="0" fontAlgn="base">
              <a:spcBef>
                <a:spcPts val="1200"/>
              </a:spcBef>
              <a:spcAft>
                <a:spcPts val="0"/>
              </a:spcAft>
            </a:pPr>
            <a:endParaRPr lang="en-GB" sz="100"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100" dirty="0">
                <a:latin typeface="Arial" panose="020B0604020202020204" pitchFamily="34" charset="0"/>
                <a:cs typeface="Arial" panose="020B0604020202020204" pitchFamily="34" charset="0"/>
              </a:rPr>
              <a:t>Waste volume in tank: ~</a:t>
            </a:r>
            <a:r>
              <a:rPr lang="en-GB" sz="3100" b="1" dirty="0">
                <a:latin typeface="Arial" panose="020B0604020202020204" pitchFamily="34" charset="0"/>
                <a:cs typeface="Arial" panose="020B0604020202020204" pitchFamily="34" charset="0"/>
              </a:rPr>
              <a:t>320 m</a:t>
            </a:r>
            <a:r>
              <a:rPr lang="en-GB" sz="3100" b="1" baseline="30000" dirty="0">
                <a:latin typeface="Arial" panose="020B0604020202020204" pitchFamily="34" charset="0"/>
                <a:cs typeface="Arial" panose="020B0604020202020204" pitchFamily="34" charset="0"/>
              </a:rPr>
              <a:t>3</a:t>
            </a:r>
            <a:r>
              <a:rPr lang="en-GB" sz="3100" dirty="0">
                <a:latin typeface="Arial" panose="020B0604020202020204" pitchFamily="34" charset="0"/>
                <a:cs typeface="Arial" panose="020B0604020202020204" pitchFamily="34" charset="0"/>
              </a:rPr>
              <a:t> by end of reactor cycle.</a:t>
            </a:r>
          </a:p>
          <a:p>
            <a:pPr algn="just" rtl="0" fontAlgn="base">
              <a:spcBef>
                <a:spcPts val="1200"/>
              </a:spcBef>
              <a:spcAft>
                <a:spcPts val="0"/>
              </a:spcAft>
            </a:pPr>
            <a:endParaRPr lang="en-GB" sz="3100"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200" dirty="0">
                <a:latin typeface="Arial" panose="020B0604020202020204" pitchFamily="34" charset="0"/>
                <a:cs typeface="Arial" panose="020B0604020202020204" pitchFamily="34" charset="0"/>
              </a:rPr>
              <a:t>Disposal facility capacity: 3660 m</a:t>
            </a:r>
            <a:r>
              <a:rPr lang="en-GB" sz="3200" baseline="30000" dirty="0">
                <a:latin typeface="Arial" panose="020B0604020202020204" pitchFamily="34" charset="0"/>
                <a:cs typeface="Arial" panose="020B0604020202020204" pitchFamily="34" charset="0"/>
              </a:rPr>
              <a:t>3</a:t>
            </a:r>
            <a:r>
              <a:rPr lang="en-GB" sz="3200" dirty="0">
                <a:latin typeface="Arial" panose="020B0604020202020204" pitchFamily="34" charset="0"/>
                <a:cs typeface="Arial" panose="020B0604020202020204" pitchFamily="34" charset="0"/>
              </a:rPr>
              <a:t> of liquids or </a:t>
            </a:r>
            <a:r>
              <a:rPr lang="en-GB" sz="3200" b="1" dirty="0">
                <a:latin typeface="Arial" panose="020B0604020202020204" pitchFamily="34" charset="0"/>
                <a:cs typeface="Arial" panose="020B0604020202020204" pitchFamily="34" charset="0"/>
              </a:rPr>
              <a:t>2925 grouted waste packages</a:t>
            </a:r>
            <a:r>
              <a:rPr lang="en-GB" sz="3200" dirty="0">
                <a:latin typeface="Arial" panose="020B0604020202020204" pitchFamily="34" charset="0"/>
                <a:cs typeface="Arial" panose="020B0604020202020204" pitchFamily="34" charset="0"/>
              </a:rPr>
              <a:t>.</a:t>
            </a:r>
          </a:p>
          <a:p>
            <a:pPr algn="just" rtl="0" fontAlgn="base">
              <a:spcBef>
                <a:spcPts val="1200"/>
              </a:spcBef>
              <a:spcAft>
                <a:spcPts val="0"/>
              </a:spcAft>
            </a:pPr>
            <a:endParaRPr lang="en-GB"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endParaRPr lang="en-GB" sz="100"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200" b="1" i="0" u="none" strike="noStrike" dirty="0">
                <a:solidFill>
                  <a:srgbClr val="000000"/>
                </a:solidFill>
                <a:effectLst/>
                <a:latin typeface="Arial" panose="020B0604020202020204" pitchFamily="34" charset="0"/>
                <a:cs typeface="Arial" panose="020B0604020202020204" pitchFamily="34" charset="0"/>
              </a:rPr>
              <a:t>First package </a:t>
            </a:r>
            <a:r>
              <a:rPr lang="en-GB" sz="3200" b="0" i="0" u="none" strike="noStrike" dirty="0">
                <a:solidFill>
                  <a:srgbClr val="000000"/>
                </a:solidFill>
                <a:effectLst/>
                <a:latin typeface="Arial" panose="020B0604020202020204" pitchFamily="34" charset="0"/>
                <a:cs typeface="Arial" panose="020B0604020202020204" pitchFamily="34" charset="0"/>
              </a:rPr>
              <a:t>meets clearance criteria after </a:t>
            </a:r>
            <a:r>
              <a:rPr lang="en-GB" sz="3200" b="1" i="0" u="none" strike="noStrike" dirty="0">
                <a:solidFill>
                  <a:srgbClr val="000000"/>
                </a:solidFill>
                <a:effectLst/>
                <a:latin typeface="Arial" panose="020B0604020202020204" pitchFamily="34" charset="0"/>
                <a:cs typeface="Arial" panose="020B0604020202020204" pitchFamily="34" charset="0"/>
              </a:rPr>
              <a:t>550 years</a:t>
            </a:r>
          </a:p>
          <a:p>
            <a:pPr algn="just" rtl="0" fontAlgn="base">
              <a:spcBef>
                <a:spcPts val="1200"/>
              </a:spcBef>
              <a:spcAft>
                <a:spcPts val="0"/>
              </a:spcAft>
            </a:pPr>
            <a:endParaRPr lang="en-GB" sz="100" dirty="0">
              <a:solidFill>
                <a:srgbClr val="000000"/>
              </a:solidFill>
              <a:latin typeface="Arial" panose="020B0604020202020204" pitchFamily="34" charset="0"/>
              <a:cs typeface="Arial" panose="020B0604020202020204" pitchFamily="34" charset="0"/>
            </a:endParaRPr>
          </a:p>
          <a:p>
            <a:pPr algn="just" fontAlgn="base">
              <a:spcBef>
                <a:spcPts val="1200"/>
              </a:spcBef>
            </a:pPr>
            <a:r>
              <a:rPr lang="en-GB" sz="3200" dirty="0">
                <a:latin typeface="Arial" panose="020B0604020202020204" pitchFamily="34" charset="0"/>
                <a:cs typeface="Arial" panose="020B0604020202020204" pitchFamily="34" charset="0"/>
              </a:rPr>
              <a:t>Release activities </a:t>
            </a:r>
            <a:r>
              <a:rPr lang="en-GB" sz="3200" b="1" dirty="0">
                <a:latin typeface="Arial" panose="020B0604020202020204" pitchFamily="34" charset="0"/>
                <a:cs typeface="Arial" panose="020B0604020202020204" pitchFamily="34" charset="0"/>
              </a:rPr>
              <a:t>delayed due to Cs-137</a:t>
            </a:r>
            <a:r>
              <a:rPr lang="en-GB" sz="3200" dirty="0">
                <a:latin typeface="Arial" panose="020B0604020202020204" pitchFamily="34" charset="0"/>
                <a:cs typeface="Arial" panose="020B0604020202020204" pitchFamily="34" charset="0"/>
              </a:rPr>
              <a:t>, followed by Sr-90.</a:t>
            </a:r>
            <a:endParaRPr lang="en-GB" sz="3200" b="0" i="0" u="none" strike="noStrike" dirty="0">
              <a:solidFill>
                <a:srgbClr val="000000"/>
              </a:solidFill>
              <a:effectLst/>
              <a:latin typeface="Arial" panose="020B0604020202020204" pitchFamily="34" charset="0"/>
              <a:cs typeface="Arial" panose="020B0604020202020204" pitchFamily="34" charset="0"/>
            </a:endParaRPr>
          </a:p>
        </p:txBody>
      </p:sp>
      <p:pic>
        <p:nvPicPr>
          <p:cNvPr id="55" name="Graphic 54" descr="Truck with solid fill">
            <a:extLst>
              <a:ext uri="{FF2B5EF4-FFF2-40B4-BE49-F238E27FC236}">
                <a16:creationId xmlns:a16="http://schemas.microsoft.com/office/drawing/2014/main" id="{CFF2AEE3-F2C9-CCA7-CDC5-5FCA6EEF4442}"/>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4531540" y="32925220"/>
            <a:ext cx="1440000" cy="1440000"/>
          </a:xfrm>
          <a:prstGeom prst="rect">
            <a:avLst/>
          </a:prstGeom>
        </p:spPr>
      </p:pic>
      <p:pic>
        <p:nvPicPr>
          <p:cNvPr id="56" name="Graphic 55" descr="Warehouse with solid fill">
            <a:extLst>
              <a:ext uri="{FF2B5EF4-FFF2-40B4-BE49-F238E27FC236}">
                <a16:creationId xmlns:a16="http://schemas.microsoft.com/office/drawing/2014/main" id="{5568B7A3-E0F3-B1F7-7294-9A53954F9B02}"/>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4486985" y="36261376"/>
            <a:ext cx="1440000" cy="1440000"/>
          </a:xfrm>
          <a:prstGeom prst="rect">
            <a:avLst/>
          </a:prstGeom>
        </p:spPr>
      </p:pic>
      <p:pic>
        <p:nvPicPr>
          <p:cNvPr id="57" name="Graphic 56" descr="Scuba diving with solid fill">
            <a:extLst>
              <a:ext uri="{FF2B5EF4-FFF2-40B4-BE49-F238E27FC236}">
                <a16:creationId xmlns:a16="http://schemas.microsoft.com/office/drawing/2014/main" id="{AB5973EE-7E3F-3CB7-E912-830368141E50}"/>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14531540" y="34569177"/>
            <a:ext cx="1440000" cy="1440000"/>
          </a:xfrm>
          <a:prstGeom prst="rect">
            <a:avLst/>
          </a:prstGeom>
        </p:spPr>
      </p:pic>
      <p:pic>
        <p:nvPicPr>
          <p:cNvPr id="58" name="Graphic 57" descr="Rubbish with solid fill">
            <a:extLst>
              <a:ext uri="{FF2B5EF4-FFF2-40B4-BE49-F238E27FC236}">
                <a16:creationId xmlns:a16="http://schemas.microsoft.com/office/drawing/2014/main" id="{A7FA2550-CCD0-C700-A231-2FF5036D53E8}"/>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7668195" y="37363511"/>
            <a:ext cx="1440000" cy="1440000"/>
          </a:xfrm>
          <a:prstGeom prst="rect">
            <a:avLst/>
          </a:prstGeom>
        </p:spPr>
      </p:pic>
      <p:pic>
        <p:nvPicPr>
          <p:cNvPr id="61" name="Graphic 60" descr="Cylinder with solid fill">
            <a:extLst>
              <a:ext uri="{FF2B5EF4-FFF2-40B4-BE49-F238E27FC236}">
                <a16:creationId xmlns:a16="http://schemas.microsoft.com/office/drawing/2014/main" id="{2D076AB2-0B22-242F-72EB-4861F2CCE12C}"/>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27668195" y="33051697"/>
            <a:ext cx="1440000" cy="1440000"/>
          </a:xfrm>
          <a:prstGeom prst="rect">
            <a:avLst/>
          </a:prstGeom>
        </p:spPr>
      </p:pic>
      <p:pic>
        <p:nvPicPr>
          <p:cNvPr id="63" name="Graphic 62" descr="Continuous Improvement with solid fill">
            <a:extLst>
              <a:ext uri="{FF2B5EF4-FFF2-40B4-BE49-F238E27FC236}">
                <a16:creationId xmlns:a16="http://schemas.microsoft.com/office/drawing/2014/main" id="{9A089D4E-DE07-708D-54E2-C519D744EA0B}"/>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14486985" y="38083511"/>
            <a:ext cx="1440000" cy="1440000"/>
          </a:xfrm>
          <a:prstGeom prst="rect">
            <a:avLst/>
          </a:prstGeom>
        </p:spPr>
      </p:pic>
      <p:pic>
        <p:nvPicPr>
          <p:cNvPr id="1025" name="Graphic 1024" descr="Hydropower with solid fill">
            <a:extLst>
              <a:ext uri="{FF2B5EF4-FFF2-40B4-BE49-F238E27FC236}">
                <a16:creationId xmlns:a16="http://schemas.microsoft.com/office/drawing/2014/main" id="{887DC84C-EA2B-C2D7-8490-946B049B918D}"/>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rot="10800000">
            <a:off x="27668194" y="34944971"/>
            <a:ext cx="1440000" cy="1440000"/>
          </a:xfrm>
          <a:prstGeom prst="rect">
            <a:avLst/>
          </a:prstGeom>
        </p:spPr>
      </p:pic>
      <p:sp>
        <p:nvSpPr>
          <p:cNvPr id="1027" name="TextBox 1026">
            <a:extLst>
              <a:ext uri="{FF2B5EF4-FFF2-40B4-BE49-F238E27FC236}">
                <a16:creationId xmlns:a16="http://schemas.microsoft.com/office/drawing/2014/main" id="{7ED6A977-A328-9E6B-D581-0EC37BC30A5C}"/>
              </a:ext>
            </a:extLst>
          </p:cNvPr>
          <p:cNvSpPr txBox="1"/>
          <p:nvPr/>
        </p:nvSpPr>
        <p:spPr>
          <a:xfrm>
            <a:off x="16157505" y="33140071"/>
            <a:ext cx="5322302" cy="6247864"/>
          </a:xfrm>
          <a:prstGeom prst="rect">
            <a:avLst/>
          </a:prstGeom>
          <a:noFill/>
        </p:spPr>
        <p:txBody>
          <a:bodyPr wrap="square">
            <a:spAutoFit/>
          </a:bodyPr>
          <a:lstStyle/>
          <a:p>
            <a:pPr algn="just" rtl="0" fontAlgn="base">
              <a:spcBef>
                <a:spcPts val="1200"/>
              </a:spcBef>
              <a:spcAft>
                <a:spcPts val="0"/>
              </a:spcAft>
            </a:pPr>
            <a:r>
              <a:rPr lang="en-GB" sz="3100" dirty="0">
                <a:latin typeface="Arial" panose="020B0604020202020204" pitchFamily="34" charset="0"/>
                <a:cs typeface="Arial" panose="020B0604020202020204" pitchFamily="34" charset="0"/>
              </a:rPr>
              <a:t>First transfer: </a:t>
            </a:r>
            <a:r>
              <a:rPr lang="en-GB" sz="3100" b="1" dirty="0">
                <a:latin typeface="Arial" panose="020B0604020202020204" pitchFamily="34" charset="0"/>
                <a:cs typeface="Arial" panose="020B0604020202020204" pitchFamily="34" charset="0"/>
              </a:rPr>
              <a:t>89 assemblies </a:t>
            </a:r>
            <a:r>
              <a:rPr lang="en-GB" sz="3100" dirty="0">
                <a:latin typeface="Arial" panose="020B0604020202020204" pitchFamily="34" charset="0"/>
                <a:cs typeface="Arial" panose="020B0604020202020204" pitchFamily="34" charset="0"/>
              </a:rPr>
              <a:t>to dry storage after </a:t>
            </a:r>
            <a:r>
              <a:rPr lang="en-GB" sz="3100" b="1" dirty="0">
                <a:latin typeface="Arial" panose="020B0604020202020204" pitchFamily="34" charset="0"/>
                <a:cs typeface="Arial" panose="020B0604020202020204" pitchFamily="34" charset="0"/>
              </a:rPr>
              <a:t>7 years</a:t>
            </a:r>
            <a:r>
              <a:rPr lang="en-GB" sz="3100" dirty="0">
                <a:latin typeface="Arial" panose="020B0604020202020204" pitchFamily="34" charset="0"/>
                <a:cs typeface="Arial" panose="020B0604020202020204" pitchFamily="34" charset="0"/>
              </a:rPr>
              <a:t>.</a:t>
            </a:r>
          </a:p>
          <a:p>
            <a:pPr algn="just" rtl="0" fontAlgn="base">
              <a:spcBef>
                <a:spcPts val="1200"/>
              </a:spcBef>
              <a:spcAft>
                <a:spcPts val="0"/>
              </a:spcAft>
            </a:pPr>
            <a:endParaRPr lang="en-GB"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100" dirty="0">
                <a:latin typeface="Arial" panose="020B0604020202020204" pitchFamily="34" charset="0"/>
                <a:cs typeface="Arial" panose="020B0604020202020204" pitchFamily="34" charset="0"/>
              </a:rPr>
              <a:t>Wet storage capacity: </a:t>
            </a:r>
            <a:r>
              <a:rPr lang="en-GB" sz="3100" b="1" dirty="0">
                <a:latin typeface="Arial" panose="020B0604020202020204" pitchFamily="34" charset="0"/>
                <a:cs typeface="Arial" panose="020B0604020202020204" pitchFamily="34" charset="0"/>
              </a:rPr>
              <a:t>250 assemblies</a:t>
            </a:r>
            <a:r>
              <a:rPr lang="en-GB" sz="3100" dirty="0">
                <a:latin typeface="Arial" panose="020B0604020202020204" pitchFamily="34" charset="0"/>
                <a:cs typeface="Arial" panose="020B0604020202020204" pitchFamily="34" charset="0"/>
              </a:rPr>
              <a:t> + entire reactor core</a:t>
            </a:r>
            <a:endParaRPr lang="en-GB" sz="1600" dirty="0">
              <a:latin typeface="Arial" panose="020B0604020202020204" pitchFamily="34" charset="0"/>
              <a:cs typeface="Arial" panose="020B0604020202020204" pitchFamily="34" charset="0"/>
            </a:endParaRPr>
          </a:p>
          <a:p>
            <a:pPr algn="just" rtl="0" fontAlgn="base">
              <a:spcBef>
                <a:spcPts val="1200"/>
              </a:spcBef>
              <a:spcAft>
                <a:spcPts val="0"/>
              </a:spcAft>
            </a:pPr>
            <a:endParaRPr lang="en-GB" sz="1000"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100" dirty="0">
                <a:latin typeface="Arial" panose="020B0604020202020204" pitchFamily="34" charset="0"/>
                <a:cs typeface="Arial" panose="020B0604020202020204" pitchFamily="34" charset="0"/>
              </a:rPr>
              <a:t>Dry storage: </a:t>
            </a:r>
            <a:r>
              <a:rPr lang="en-GB" sz="3100" b="1" dirty="0">
                <a:latin typeface="Arial" panose="020B0604020202020204" pitchFamily="34" charset="0"/>
                <a:cs typeface="Arial" panose="020B0604020202020204" pitchFamily="34" charset="0"/>
              </a:rPr>
              <a:t>15 canisters </a:t>
            </a:r>
            <a:r>
              <a:rPr lang="en-GB" sz="3100" dirty="0">
                <a:latin typeface="Arial" panose="020B0604020202020204" pitchFamily="34" charset="0"/>
                <a:cs typeface="Arial" panose="020B0604020202020204" pitchFamily="34" charset="0"/>
              </a:rPr>
              <a:t>for 89 assemblies (total 1335).</a:t>
            </a:r>
          </a:p>
          <a:p>
            <a:pPr algn="just" rtl="0" fontAlgn="base">
              <a:spcBef>
                <a:spcPts val="1200"/>
              </a:spcBef>
              <a:spcAft>
                <a:spcPts val="0"/>
              </a:spcAft>
            </a:pPr>
            <a:endParaRPr lang="en-GB" sz="3100" b="0" i="0" u="none" strike="noStrike" dirty="0">
              <a:solidFill>
                <a:srgbClr val="000000"/>
              </a:solidFill>
              <a:effectLst/>
              <a:latin typeface="Arial" panose="020B0604020202020204" pitchFamily="34" charset="0"/>
              <a:cs typeface="Arial" panose="020B0604020202020204" pitchFamily="34" charset="0"/>
            </a:endParaRPr>
          </a:p>
          <a:p>
            <a:pPr algn="just" rtl="0" fontAlgn="base">
              <a:spcBef>
                <a:spcPts val="1200"/>
              </a:spcBef>
              <a:spcAft>
                <a:spcPts val="0"/>
              </a:spcAft>
            </a:pPr>
            <a:r>
              <a:rPr lang="en-GB" sz="3100" dirty="0">
                <a:latin typeface="Arial" panose="020B0604020202020204" pitchFamily="34" charset="0"/>
                <a:cs typeface="Arial" panose="020B0604020202020204" pitchFamily="34" charset="0"/>
              </a:rPr>
              <a:t>Packaging rate: </a:t>
            </a:r>
            <a:r>
              <a:rPr lang="en-GB" sz="3100" b="1" dirty="0">
                <a:latin typeface="Arial" panose="020B0604020202020204" pitchFamily="34" charset="0"/>
                <a:cs typeface="Arial" panose="020B0604020202020204" pitchFamily="34" charset="0"/>
              </a:rPr>
              <a:t>3 packages </a:t>
            </a:r>
            <a:r>
              <a:rPr lang="en-GB" sz="3100" dirty="0">
                <a:latin typeface="Arial" panose="020B0604020202020204" pitchFamily="34" charset="0"/>
                <a:cs typeface="Arial" panose="020B0604020202020204" pitchFamily="34" charset="0"/>
              </a:rPr>
              <a:t>of 12 assemblies/year.</a:t>
            </a:r>
            <a:endParaRPr lang="en-GB" sz="3100" b="0" i="0" u="none" strike="noStrike" dirty="0">
              <a:solidFill>
                <a:srgbClr val="000000"/>
              </a:solidFill>
              <a:effectLst/>
              <a:latin typeface="Arial" panose="020B0604020202020204" pitchFamily="34" charset="0"/>
              <a:cs typeface="Arial" panose="020B0604020202020204" pitchFamily="34" charset="0"/>
            </a:endParaRPr>
          </a:p>
        </p:txBody>
      </p:sp>
      <p:sp>
        <p:nvSpPr>
          <p:cNvPr id="1036" name="TextBox 1035">
            <a:extLst>
              <a:ext uri="{FF2B5EF4-FFF2-40B4-BE49-F238E27FC236}">
                <a16:creationId xmlns:a16="http://schemas.microsoft.com/office/drawing/2014/main" id="{57A86CE6-B74C-E8FC-1E40-433A3F7DF02B}"/>
              </a:ext>
            </a:extLst>
          </p:cNvPr>
          <p:cNvSpPr txBox="1"/>
          <p:nvPr/>
        </p:nvSpPr>
        <p:spPr>
          <a:xfrm>
            <a:off x="24070176" y="237713"/>
            <a:ext cx="5385730" cy="2554545"/>
          </a:xfrm>
          <a:prstGeom prst="rect">
            <a:avLst/>
          </a:prstGeom>
          <a:noFill/>
        </p:spPr>
        <p:txBody>
          <a:bodyPr wrap="square">
            <a:spAutoFit/>
          </a:bodyPr>
          <a:lstStyle/>
          <a:p>
            <a:pPr algn="r"/>
            <a:r>
              <a:rPr lang="en-GB" sz="8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IAEA-CN-327-</a:t>
            </a:r>
            <a:r>
              <a:rPr lang="en-GB" sz="8000" b="1" dirty="0">
                <a:solidFill>
                  <a:schemeClr val="bg1"/>
                </a:solidFill>
                <a:latin typeface="Arial" panose="020B0604020202020204" pitchFamily="34" charset="0"/>
                <a:ea typeface="Times New Roman" panose="02020603050405020304" pitchFamily="18" charset="0"/>
                <a:cs typeface="Arial" panose="020B0604020202020204" pitchFamily="34" charset="0"/>
              </a:rPr>
              <a:t>134</a:t>
            </a:r>
            <a:endParaRPr lang="en-US" sz="8000" b="1" dirty="0">
              <a:solidFill>
                <a:schemeClr val="bg1"/>
              </a:solidFill>
              <a:latin typeface="Arial" panose="020B0604020202020204" pitchFamily="34" charset="0"/>
              <a:cs typeface="Arial" panose="020B0604020202020204" pitchFamily="34" charset="0"/>
            </a:endParaRPr>
          </a:p>
        </p:txBody>
      </p:sp>
      <p:sp>
        <p:nvSpPr>
          <p:cNvPr id="1037" name="Rectangle: Top Corners Rounded 1036">
            <a:extLst>
              <a:ext uri="{FF2B5EF4-FFF2-40B4-BE49-F238E27FC236}">
                <a16:creationId xmlns:a16="http://schemas.microsoft.com/office/drawing/2014/main" id="{559D886C-4DBB-96C1-D2A4-D617197C2E24}"/>
              </a:ext>
            </a:extLst>
          </p:cNvPr>
          <p:cNvSpPr/>
          <p:nvPr/>
        </p:nvSpPr>
        <p:spPr>
          <a:xfrm>
            <a:off x="14312893" y="7547990"/>
            <a:ext cx="5343757" cy="519625"/>
          </a:xfrm>
          <a:prstGeom prst="round2SameRect">
            <a:avLst>
              <a:gd name="adj1" fmla="val 50000"/>
              <a:gd name="adj2" fmla="val 0"/>
            </a:avLst>
          </a:prstGeom>
          <a:solidFill>
            <a:srgbClr val="FFAF7E">
              <a:alpha val="2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u="sng" dirty="0">
                <a:solidFill>
                  <a:schemeClr val="tx1"/>
                </a:solidFill>
                <a:latin typeface="Arial" panose="020B0604020202020204" pitchFamily="34" charset="0"/>
                <a:cs typeface="Arial" panose="020B0604020202020204" pitchFamily="34" charset="0"/>
              </a:rPr>
              <a:t>“Hello World!” of Wastimate</a:t>
            </a:r>
          </a:p>
        </p:txBody>
      </p:sp>
      <p:sp>
        <p:nvSpPr>
          <p:cNvPr id="1038" name="TextBox 1037">
            <a:extLst>
              <a:ext uri="{FF2B5EF4-FFF2-40B4-BE49-F238E27FC236}">
                <a16:creationId xmlns:a16="http://schemas.microsoft.com/office/drawing/2014/main" id="{DC0CC45D-8742-A8AC-2956-300CDB31F460}"/>
              </a:ext>
            </a:extLst>
          </p:cNvPr>
          <p:cNvSpPr txBox="1"/>
          <p:nvPr/>
        </p:nvSpPr>
        <p:spPr>
          <a:xfrm>
            <a:off x="461395" y="40290343"/>
            <a:ext cx="29248584" cy="2677656"/>
          </a:xfrm>
          <a:prstGeom prst="rect">
            <a:avLst/>
          </a:prstGeom>
          <a:noFill/>
        </p:spPr>
        <p:txBody>
          <a:bodyPr wrap="square">
            <a:spAutoFit/>
          </a:bodyPr>
          <a:lstStyle/>
          <a:p>
            <a:pPr algn="just" rtl="0" fontAlgn="base">
              <a:spcBef>
                <a:spcPts val="1200"/>
              </a:spcBef>
              <a:spcAft>
                <a:spcPts val="0"/>
              </a:spcAft>
            </a:pPr>
            <a:r>
              <a:rPr lang="en-GB" sz="3200" b="1" dirty="0">
                <a:latin typeface="Arial" panose="020B0604020202020204" pitchFamily="34" charset="0"/>
                <a:cs typeface="Arial" panose="020B0604020202020204" pitchFamily="34" charset="0"/>
              </a:rPr>
              <a:t>References</a:t>
            </a:r>
            <a:endParaRPr lang="en-GB" sz="3200" b="1" i="0" u="none" strike="noStrike" dirty="0">
              <a:solidFill>
                <a:srgbClr val="000000"/>
              </a:solidFill>
              <a:effectLst/>
              <a:latin typeface="Arial" panose="020B0604020202020204" pitchFamily="34" charset="0"/>
              <a:cs typeface="Arial" panose="020B0604020202020204" pitchFamily="34" charset="0"/>
            </a:endParaRPr>
          </a:p>
          <a:p>
            <a:pPr algn="just" fontAlgn="base">
              <a:spcBef>
                <a:spcPts val="1200"/>
              </a:spcBef>
            </a:pPr>
            <a:r>
              <a:rPr lang="en-GB" sz="2400" baseline="30000" dirty="0">
                <a:latin typeface="Times New Roman" panose="02020603050405020304" pitchFamily="18" charset="0"/>
                <a:ea typeface="Times New Roman" panose="02020603050405020304" pitchFamily="18" charset="0"/>
              </a:rPr>
              <a:t>1 </a:t>
            </a:r>
            <a:r>
              <a:rPr lang="en-GB" sz="2400" dirty="0">
                <a:effectLst/>
                <a:latin typeface="Times New Roman" panose="02020603050405020304" pitchFamily="18" charset="0"/>
                <a:ea typeface="Times New Roman" panose="02020603050405020304" pitchFamily="18" charset="0"/>
              </a:rPr>
              <a:t>ROMANO, P. K., HORELIK, N. E., HERMAN, B. R., NELSON, A. G., FORGET, B., et al., OpenMC: A State-of-the-Art Monte Carlo Code for Research and Development, Annals of Nuclear Energy 82 (2015) 90–97</a:t>
            </a:r>
            <a:endParaRPr lang="en-US" sz="2400" dirty="0">
              <a:effectLst/>
              <a:latin typeface="Times New Roman" panose="02020603050405020304" pitchFamily="18" charset="0"/>
              <a:ea typeface="Times New Roman" panose="02020603050405020304" pitchFamily="18" charset="0"/>
            </a:endParaRPr>
          </a:p>
          <a:p>
            <a:pPr algn="just" fontAlgn="base">
              <a:spcBef>
                <a:spcPts val="1200"/>
              </a:spcBef>
            </a:pPr>
            <a:r>
              <a:rPr lang="en-GB" sz="2400" b="0" i="0" u="none" strike="noStrike" baseline="30000" dirty="0">
                <a:solidFill>
                  <a:srgbClr val="000000"/>
                </a:solidFill>
                <a:effectLst/>
                <a:latin typeface="Arial" panose="020B0604020202020204" pitchFamily="34" charset="0"/>
                <a:cs typeface="Arial" panose="020B0604020202020204" pitchFamily="34" charset="0"/>
              </a:rPr>
              <a:t>2 </a:t>
            </a:r>
            <a:r>
              <a:rPr lang="en-GB" sz="2400" dirty="0">
                <a:effectLst/>
                <a:latin typeface="Times New Roman" panose="02020603050405020304" pitchFamily="18" charset="0"/>
                <a:ea typeface="Times New Roman" panose="02020603050405020304" pitchFamily="18" charset="0"/>
              </a:rPr>
              <a:t>Burn-up Credit Criticality Safety Benchmark Phase III-C, Nuclear Science NEA/NSC/R(2015)6, OECD (2016)</a:t>
            </a:r>
          </a:p>
          <a:p>
            <a:pPr algn="just" fontAlgn="base">
              <a:spcBef>
                <a:spcPts val="1200"/>
              </a:spcBef>
            </a:pPr>
            <a:r>
              <a:rPr lang="en-GB" sz="2400" b="0" i="0" u="none" strike="noStrike" baseline="30000" dirty="0">
                <a:solidFill>
                  <a:srgbClr val="000000"/>
                </a:solidFill>
                <a:effectLst/>
                <a:latin typeface="Arial" panose="020B0604020202020204" pitchFamily="34" charset="0"/>
                <a:cs typeface="Arial" panose="020B0604020202020204" pitchFamily="34" charset="0"/>
              </a:rPr>
              <a:t>3 </a:t>
            </a:r>
            <a:r>
              <a:rPr lang="en-US" sz="2400" dirty="0">
                <a:effectLst/>
                <a:latin typeface="Times New Roman" panose="02020603050405020304" pitchFamily="18" charset="0"/>
                <a:ea typeface="Times New Roman" panose="02020603050405020304" pitchFamily="18" charset="0"/>
              </a:rPr>
              <a:t>VIRTANEN, P., GOMMERS, R., OLIPHANT, T. E., HABERLAND, M., REDDY, T., </a:t>
            </a:r>
            <a:r>
              <a:rPr lang="en-GB" sz="2400" dirty="0">
                <a:effectLst/>
                <a:latin typeface="Times New Roman" panose="02020603050405020304" pitchFamily="18" charset="0"/>
                <a:ea typeface="Times New Roman" panose="02020603050405020304" pitchFamily="18" charset="0"/>
              </a:rPr>
              <a:t>et al., SciPy 1.0: Fundamental Algorithms for Scientific Computing in Python. Nature Methods 17(3) (2020) 261-272.</a:t>
            </a:r>
            <a:endParaRPr lang="en-US" sz="2400" dirty="0">
              <a:effectLst/>
              <a:latin typeface="Times New Roman" panose="02020603050405020304" pitchFamily="18" charset="0"/>
              <a:ea typeface="Times New Roman" panose="02020603050405020304" pitchFamily="18" charset="0"/>
            </a:endParaRPr>
          </a:p>
          <a:p>
            <a:pPr algn="just" fontAlgn="base">
              <a:spcBef>
                <a:spcPts val="1200"/>
              </a:spcBef>
            </a:pPr>
            <a:endParaRPr lang="en-US" sz="2400" dirty="0">
              <a:effectLst/>
              <a:latin typeface="Times New Roman" panose="02020603050405020304" pitchFamily="18" charset="0"/>
              <a:ea typeface="Times New Roman" panose="02020603050405020304" pitchFamily="18" charset="0"/>
            </a:endParaRPr>
          </a:p>
        </p:txBody>
      </p:sp>
      <p:graphicFrame>
        <p:nvGraphicFramePr>
          <p:cNvPr id="1040" name="Object 1039">
            <a:extLst>
              <a:ext uri="{FF2B5EF4-FFF2-40B4-BE49-F238E27FC236}">
                <a16:creationId xmlns:a16="http://schemas.microsoft.com/office/drawing/2014/main" id="{FBC860B3-06C5-BF15-86C8-0FB43EBB0BF8}"/>
              </a:ext>
            </a:extLst>
          </p:cNvPr>
          <p:cNvGraphicFramePr>
            <a:graphicFrameLocks noChangeAspect="1"/>
          </p:cNvGraphicFramePr>
          <p:nvPr>
            <p:extLst>
              <p:ext uri="{D42A27DB-BD31-4B8C-83A1-F6EECF244321}">
                <p14:modId xmlns:p14="http://schemas.microsoft.com/office/powerpoint/2010/main" val="2994317629"/>
              </p:ext>
            </p:extLst>
          </p:nvPr>
        </p:nvGraphicFramePr>
        <p:xfrm>
          <a:off x="24211121" y="3195124"/>
          <a:ext cx="5385731" cy="3130257"/>
        </p:xfrm>
        <a:graphic>
          <a:graphicData uri="http://schemas.openxmlformats.org/presentationml/2006/ole">
            <mc:AlternateContent xmlns:mc="http://schemas.openxmlformats.org/markup-compatibility/2006">
              <mc:Choice xmlns:v="urn:schemas-microsoft-com:vml" Requires="v">
                <p:oleObj name="PDF" r:id="rId33" imgW="0" imgH="360" progId="FoxitReader.Document">
                  <p:embed/>
                </p:oleObj>
              </mc:Choice>
              <mc:Fallback>
                <p:oleObj name="PDF" r:id="rId33" imgW="0" imgH="360" progId="FoxitReader.Document">
                  <p:embed/>
                  <p:pic>
                    <p:nvPicPr>
                      <p:cNvPr id="24" name="Object 23">
                        <a:extLst>
                          <a:ext uri="{FF2B5EF4-FFF2-40B4-BE49-F238E27FC236}">
                            <a16:creationId xmlns:a16="http://schemas.microsoft.com/office/drawing/2014/main" id="{FBC860B3-06C5-BF15-86C8-0FB43EBB0BF8}"/>
                          </a:ext>
                        </a:extLst>
                      </p:cNvPr>
                      <p:cNvPicPr/>
                      <p:nvPr/>
                    </p:nvPicPr>
                    <p:blipFill>
                      <a:blip r:embed="rId34"/>
                      <a:stretch>
                        <a:fillRect/>
                      </a:stretch>
                    </p:blipFill>
                    <p:spPr>
                      <a:xfrm>
                        <a:off x="24211121" y="3195124"/>
                        <a:ext cx="5385731" cy="3130257"/>
                      </a:xfrm>
                      <a:prstGeom prst="rect">
                        <a:avLst/>
                      </a:prstGeom>
                    </p:spPr>
                  </p:pic>
                </p:oleObj>
              </mc:Fallback>
            </mc:AlternateContent>
          </a:graphicData>
        </a:graphic>
      </p:graphicFrame>
      <p:sp>
        <p:nvSpPr>
          <p:cNvPr id="3" name="Rectangle: Rounded Corners 2">
            <a:extLst>
              <a:ext uri="{FF2B5EF4-FFF2-40B4-BE49-F238E27FC236}">
                <a16:creationId xmlns:a16="http://schemas.microsoft.com/office/drawing/2014/main" id="{42BE1931-7D1E-CA37-E999-6A830121E221}"/>
              </a:ext>
            </a:extLst>
          </p:cNvPr>
          <p:cNvSpPr/>
          <p:nvPr/>
        </p:nvSpPr>
        <p:spPr>
          <a:xfrm>
            <a:off x="7714908" y="24939427"/>
            <a:ext cx="5334799" cy="6527200"/>
          </a:xfrm>
          <a:prstGeom prst="roundRect">
            <a:avLst>
              <a:gd name="adj" fmla="val 6162"/>
            </a:avLst>
          </a:prstGeom>
          <a:noFill/>
          <a:ln w="76200">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GB" sz="3100" dirty="0">
                <a:solidFill>
                  <a:schemeClr val="tx1"/>
                </a:solidFill>
                <a:latin typeface="Arial" panose="020B0604020202020204" pitchFamily="34" charset="0"/>
                <a:cs typeface="Arial" panose="020B0604020202020204" pitchFamily="34" charset="0"/>
              </a:rPr>
              <a:t>Movement of packages can be limited based on mass, inventory, activity, dose, or heat of the package or node. Technical criteria are set by the waste package requirements or applicable legislation.</a:t>
            </a:r>
            <a:endParaRPr lang="en-US" sz="3100" dirty="0">
              <a:solidFill>
                <a:schemeClr val="tx1"/>
              </a:solidFill>
              <a:latin typeface="Arial" panose="020B0604020202020204" pitchFamily="34" charset="0"/>
              <a:cs typeface="Arial" panose="020B0604020202020204" pitchFamily="34" charset="0"/>
            </a:endParaRPr>
          </a:p>
          <a:p>
            <a:pPr algn="just"/>
            <a:endParaRPr lang="en-GB" sz="1600" dirty="0">
              <a:solidFill>
                <a:schemeClr val="tx1"/>
              </a:solidFill>
              <a:latin typeface="Arial" panose="020B0604020202020204" pitchFamily="34" charset="0"/>
              <a:cs typeface="Arial" panose="020B0604020202020204" pitchFamily="34" charset="0"/>
            </a:endParaRPr>
          </a:p>
          <a:p>
            <a:pPr algn="just"/>
            <a:r>
              <a:rPr lang="en-US" sz="3100" dirty="0">
                <a:solidFill>
                  <a:schemeClr val="tx1"/>
                </a:solidFill>
                <a:latin typeface="Arial" panose="020B0604020202020204" pitchFamily="34" charset="0"/>
                <a:cs typeface="Arial" panose="020B0604020202020204" pitchFamily="34" charset="0"/>
              </a:rPr>
              <a:t>Modeling results in node and package mass, activity, or decay heat distribution in time.</a:t>
            </a:r>
          </a:p>
        </p:txBody>
      </p:sp>
      <p:sp>
        <p:nvSpPr>
          <p:cNvPr id="5" name="TextBox 4">
            <a:extLst>
              <a:ext uri="{FF2B5EF4-FFF2-40B4-BE49-F238E27FC236}">
                <a16:creationId xmlns:a16="http://schemas.microsoft.com/office/drawing/2014/main" id="{36E82368-E344-FDAB-031E-B97F8C1C81A3}"/>
              </a:ext>
            </a:extLst>
          </p:cNvPr>
          <p:cNvSpPr txBox="1"/>
          <p:nvPr/>
        </p:nvSpPr>
        <p:spPr>
          <a:xfrm>
            <a:off x="21995852" y="13904497"/>
            <a:ext cx="5989578" cy="1384995"/>
          </a:xfrm>
          <a:prstGeom prst="rect">
            <a:avLst/>
          </a:prstGeom>
          <a:noFill/>
        </p:spPr>
        <p:txBody>
          <a:bodyPr wrap="square">
            <a:spAutoFit/>
          </a:bodyPr>
          <a:lstStyle/>
          <a:p>
            <a:r>
              <a:rPr lang="en-GB" sz="2800" b="1" i="1" u="none" strike="noStrike" dirty="0">
                <a:solidFill>
                  <a:srgbClr val="000000"/>
                </a:solidFill>
                <a:effectLst/>
                <a:latin typeface="Arial" panose="020B0604020202020204" pitchFamily="34" charset="0"/>
              </a:rPr>
              <a:t>Fig. 1</a:t>
            </a:r>
            <a:r>
              <a:rPr lang="en-GB" sz="2800" b="0" i="1" u="none" strike="noStrike" dirty="0">
                <a:solidFill>
                  <a:srgbClr val="000000"/>
                </a:solidFill>
                <a:effectLst/>
                <a:latin typeface="Arial" panose="020B0604020202020204" pitchFamily="34" charset="0"/>
              </a:rPr>
              <a:t>: Activity of </a:t>
            </a:r>
            <a:r>
              <a:rPr lang="en-GB" sz="2800" i="1" dirty="0" err="1">
                <a:solidFill>
                  <a:srgbClr val="000000"/>
                </a:solidFill>
                <a:latin typeface="Arial" panose="020B0604020202020204" pitchFamily="34" charset="0"/>
              </a:rPr>
              <a:t>WastePackage</a:t>
            </a:r>
            <a:r>
              <a:rPr lang="en-GB" sz="2800" i="1" dirty="0">
                <a:solidFill>
                  <a:srgbClr val="000000"/>
                </a:solidFill>
                <a:latin typeface="Arial" panose="020B0604020202020204" pitchFamily="34" charset="0"/>
              </a:rPr>
              <a:t> in time as generated by the </a:t>
            </a:r>
            <a:r>
              <a:rPr lang="en-GB" sz="2800" b="0" i="1" u="none" strike="noStrike" dirty="0">
                <a:solidFill>
                  <a:srgbClr val="000000"/>
                </a:solidFill>
                <a:effectLst/>
                <a:latin typeface="Arial" panose="020B0604020202020204" pitchFamily="34" charset="0"/>
              </a:rPr>
              <a:t>“Hello World!” Wastimate </a:t>
            </a:r>
            <a:r>
              <a:rPr lang="en-GB" sz="2800" i="1" dirty="0">
                <a:solidFill>
                  <a:srgbClr val="000000"/>
                </a:solidFill>
                <a:latin typeface="Arial" panose="020B0604020202020204" pitchFamily="34" charset="0"/>
              </a:rPr>
              <a:t>prompt.</a:t>
            </a:r>
            <a:endParaRPr lang="en-US" sz="2800" i="1" dirty="0"/>
          </a:p>
        </p:txBody>
      </p:sp>
      <p:sp>
        <p:nvSpPr>
          <p:cNvPr id="8" name="TextBox 7">
            <a:extLst>
              <a:ext uri="{FF2B5EF4-FFF2-40B4-BE49-F238E27FC236}">
                <a16:creationId xmlns:a16="http://schemas.microsoft.com/office/drawing/2014/main" id="{ADCC862E-838D-6F1C-4EF9-0F2CE1E0EA82}"/>
              </a:ext>
            </a:extLst>
          </p:cNvPr>
          <p:cNvSpPr txBox="1"/>
          <p:nvPr/>
        </p:nvSpPr>
        <p:spPr>
          <a:xfrm>
            <a:off x="14623894" y="29637026"/>
            <a:ext cx="7595816" cy="954107"/>
          </a:xfrm>
          <a:prstGeom prst="rect">
            <a:avLst/>
          </a:prstGeom>
          <a:noFill/>
        </p:spPr>
        <p:txBody>
          <a:bodyPr wrap="square">
            <a:spAutoFit/>
          </a:bodyPr>
          <a:lstStyle/>
          <a:p>
            <a:pPr algn="ctr"/>
            <a:r>
              <a:rPr lang="en-GB" sz="2800" b="1" i="1" u="none" strike="noStrike" dirty="0">
                <a:solidFill>
                  <a:srgbClr val="000000"/>
                </a:solidFill>
                <a:effectLst/>
                <a:latin typeface="Arial" panose="020B0604020202020204" pitchFamily="34" charset="0"/>
              </a:rPr>
              <a:t>Fig. 3</a:t>
            </a:r>
            <a:r>
              <a:rPr lang="en-GB" sz="2800" b="0" i="1" u="none" strike="noStrike" dirty="0">
                <a:solidFill>
                  <a:srgbClr val="000000"/>
                </a:solidFill>
                <a:effectLst/>
                <a:latin typeface="Arial" panose="020B0604020202020204" pitchFamily="34" charset="0"/>
              </a:rPr>
              <a:t>: Activity distribution of the near-surface disposal node in time over 1000 simulations.</a:t>
            </a:r>
            <a:endParaRPr lang="en-US" sz="2800" i="1" dirty="0"/>
          </a:p>
        </p:txBody>
      </p:sp>
      <p:sp>
        <p:nvSpPr>
          <p:cNvPr id="10" name="TextBox 9">
            <a:extLst>
              <a:ext uri="{FF2B5EF4-FFF2-40B4-BE49-F238E27FC236}">
                <a16:creationId xmlns:a16="http://schemas.microsoft.com/office/drawing/2014/main" id="{435CC8C0-4151-2F67-2CE2-6C49C74961D1}"/>
              </a:ext>
            </a:extLst>
          </p:cNvPr>
          <p:cNvSpPr txBox="1"/>
          <p:nvPr/>
        </p:nvSpPr>
        <p:spPr>
          <a:xfrm>
            <a:off x="1617784" y="38539375"/>
            <a:ext cx="11147013" cy="954107"/>
          </a:xfrm>
          <a:prstGeom prst="rect">
            <a:avLst/>
          </a:prstGeom>
          <a:noFill/>
        </p:spPr>
        <p:txBody>
          <a:bodyPr wrap="square">
            <a:spAutoFit/>
          </a:bodyPr>
          <a:lstStyle/>
          <a:p>
            <a:pPr algn="ctr"/>
            <a:r>
              <a:rPr lang="en-GB" sz="2800" b="1" i="1" u="none" strike="noStrike" dirty="0">
                <a:solidFill>
                  <a:srgbClr val="000000"/>
                </a:solidFill>
                <a:effectLst/>
                <a:latin typeface="Arial" panose="020B0604020202020204" pitchFamily="34" charset="0"/>
              </a:rPr>
              <a:t>Fig. 2</a:t>
            </a:r>
            <a:r>
              <a:rPr lang="en-GB" sz="2800" b="0" i="1" u="none" strike="noStrike" dirty="0">
                <a:solidFill>
                  <a:srgbClr val="000000"/>
                </a:solidFill>
                <a:effectLst/>
                <a:latin typeface="Arial" panose="020B0604020202020204" pitchFamily="34" charset="0"/>
              </a:rPr>
              <a:t>: SNF quantity and total decay heat output of wet, dry storage and final disposal node.</a:t>
            </a:r>
            <a:endParaRPr lang="en-US" sz="2800" i="1" dirty="0"/>
          </a:p>
        </p:txBody>
      </p:sp>
    </p:spTree>
    <p:extLst>
      <p:ext uri="{BB962C8B-B14F-4D97-AF65-F5344CB8AC3E}">
        <p14:creationId xmlns:p14="http://schemas.microsoft.com/office/powerpoint/2010/main" val="4049727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1129</TotalTime>
  <Words>793</Words>
  <Application>Microsoft Office PowerPoint</Application>
  <PresentationFormat>Custom</PresentationFormat>
  <Paragraphs>86</Paragraphs>
  <Slides>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Tahoma</vt:lpstr>
      <vt:lpstr>Times New Roman</vt:lpstr>
      <vt:lpstr>Office Theme</vt:lpstr>
      <vt:lpstr>PDF</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Hando Tohver</dc:creator>
  <cp:lastModifiedBy>Hando Tohver</cp:lastModifiedBy>
  <cp:revision>76</cp:revision>
  <dcterms:created xsi:type="dcterms:W3CDTF">2024-09-25T04:36:35Z</dcterms:created>
  <dcterms:modified xsi:type="dcterms:W3CDTF">2024-10-03T13:01:35Z</dcterms:modified>
</cp:coreProperties>
</file>