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handoutMasterIdLst>
    <p:handoutMasterId r:id="rId18"/>
  </p:handoutMasterIdLst>
  <p:sldIdLst>
    <p:sldId id="256" r:id="rId7"/>
    <p:sldId id="257" r:id="rId8"/>
    <p:sldId id="259" r:id="rId9"/>
    <p:sldId id="261" r:id="rId10"/>
    <p:sldId id="260"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ADDF2E-AEE6-D712-74DD-D72999929B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C79B020-04EB-ADA7-CC6A-D3B0B423F6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1F9072-9AAC-4D46-96BC-5B191BC2A0AF}" type="datetimeFigureOut">
              <a:rPr lang="en-AU" smtClean="0"/>
              <a:t>4/10/2024</a:t>
            </a:fld>
            <a:endParaRPr lang="en-AU"/>
          </a:p>
        </p:txBody>
      </p:sp>
      <p:sp>
        <p:nvSpPr>
          <p:cNvPr id="4" name="Footer Placeholder 3">
            <a:extLst>
              <a:ext uri="{FF2B5EF4-FFF2-40B4-BE49-F238E27FC236}">
                <a16:creationId xmlns:a16="http://schemas.microsoft.com/office/drawing/2014/main" id="{79DA84D4-C69C-66DA-AA5D-451D07D48C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7612EDA-E326-6C92-8ADB-8F70F534B1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C22DB-CA03-4987-873D-F86BB067FB74}" type="slidenum">
              <a:rPr lang="en-AU" smtClean="0"/>
              <a:t>‹#›</a:t>
            </a:fld>
            <a:endParaRPr lang="en-AU"/>
          </a:p>
        </p:txBody>
      </p:sp>
    </p:spTree>
    <p:extLst>
      <p:ext uri="{BB962C8B-B14F-4D97-AF65-F5344CB8AC3E}">
        <p14:creationId xmlns:p14="http://schemas.microsoft.com/office/powerpoint/2010/main" val="33885724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524000" y="1583140"/>
            <a:ext cx="9144000" cy="5274860"/>
          </a:xfrm>
        </p:spPr>
        <p:txBody>
          <a:bodyPr>
            <a:normAutofit fontScale="92500" lnSpcReduction="10000"/>
          </a:bodyPr>
          <a:lstStyle/>
          <a:p>
            <a:r>
              <a:rPr lang="en-US" sz="1800" dirty="0"/>
              <a:t>. </a:t>
            </a:r>
          </a:p>
          <a:p>
            <a:pPr algn="just"/>
            <a:r>
              <a:rPr lang="en-US" b="1" dirty="0"/>
              <a:t>There is a need</a:t>
            </a:r>
            <a:r>
              <a:rPr lang="en-US" dirty="0"/>
              <a:t>:</a:t>
            </a:r>
          </a:p>
          <a:p>
            <a:pPr marL="285750" indent="-285750" algn="just">
              <a:buFont typeface="Wingdings" panose="05000000000000000000" pitchFamily="2" charset="2"/>
              <a:buChar char="v"/>
            </a:pPr>
            <a:r>
              <a:rPr lang="en-US" dirty="0"/>
              <a:t>For a </a:t>
            </a:r>
            <a:r>
              <a:rPr lang="en-US" b="1" i="1" dirty="0"/>
              <a:t>regulatory body </a:t>
            </a:r>
            <a:r>
              <a:rPr lang="en-US" dirty="0"/>
              <a:t>to regulate FNPPs in international waters and for </a:t>
            </a:r>
            <a:r>
              <a:rPr lang="en-US" b="1" dirty="0"/>
              <a:t>Member States to strengthen their national laws to complement the legally binding international instruments </a:t>
            </a:r>
            <a:r>
              <a:rPr lang="en-US" dirty="0"/>
              <a:t>under the auspices of the IAEA in relation to nuclear activities</a:t>
            </a:r>
          </a:p>
          <a:p>
            <a:pPr marL="285750" indent="-285750" algn="just">
              <a:buFont typeface="Wingdings" panose="05000000000000000000" pitchFamily="2" charset="2"/>
              <a:buChar char="v"/>
            </a:pPr>
            <a:r>
              <a:rPr lang="en-US" b="1" dirty="0"/>
              <a:t>To amend</a:t>
            </a:r>
            <a:r>
              <a:rPr lang="en-US" dirty="0"/>
              <a:t>, </a:t>
            </a:r>
            <a:r>
              <a:rPr lang="en-US" b="1" dirty="0"/>
              <a:t>expand the scope</a:t>
            </a:r>
            <a:r>
              <a:rPr lang="en-US" dirty="0"/>
              <a:t>, and </a:t>
            </a:r>
            <a:r>
              <a:rPr lang="en-US" b="1" dirty="0"/>
              <a:t>harmonize</a:t>
            </a:r>
            <a:r>
              <a:rPr lang="en-US" dirty="0"/>
              <a:t> legally binding international instruments and the civil nuclear liability regime</a:t>
            </a:r>
          </a:p>
          <a:p>
            <a:pPr marL="285750" indent="-285750" algn="just">
              <a:buFont typeface="Wingdings" panose="05000000000000000000" pitchFamily="2" charset="2"/>
              <a:buChar char="v"/>
            </a:pPr>
            <a:r>
              <a:rPr lang="en-US" dirty="0"/>
              <a:t>To conduct marine environmental impact assessment</a:t>
            </a:r>
          </a:p>
          <a:p>
            <a:pPr marL="285750" indent="-285750" algn="just">
              <a:buFont typeface="Wingdings" panose="05000000000000000000" pitchFamily="2" charset="2"/>
              <a:buChar char="v"/>
            </a:pPr>
            <a:r>
              <a:rPr lang="en-US" dirty="0"/>
              <a:t>States which intend to deploy FNPPs to engage other states which may be affected before the deployment of such FNPP and also if there is unresolved territorial dispute or issue, it should be addressed before the deployment of the FNPP and/or else mechanism should be put in place to allow the smooth operation of the FNNP</a:t>
            </a:r>
          </a:p>
          <a:p>
            <a:r>
              <a:rPr lang="en-US" dirty="0"/>
              <a:t> </a:t>
            </a:r>
            <a:endParaRPr lang="en-GB"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0"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Conclusion</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48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523999" y="1583140"/>
            <a:ext cx="9981063" cy="5274860"/>
          </a:xfrm>
        </p:spPr>
        <p:txBody>
          <a:bodyPr>
            <a:normAutofit/>
          </a:bodyPr>
          <a:lstStyle/>
          <a:p>
            <a:endParaRPr lang="en-US" sz="1800" dirty="0"/>
          </a:p>
          <a:p>
            <a:endParaRPr lang="en-US" sz="1800" b="1" dirty="0"/>
          </a:p>
          <a:p>
            <a:endParaRPr lang="en-US" sz="1800" b="1" dirty="0"/>
          </a:p>
          <a:p>
            <a:endParaRPr lang="en-US" sz="1800" b="1" dirty="0"/>
          </a:p>
          <a:p>
            <a:endParaRPr lang="en-US" sz="1800" b="1" dirty="0"/>
          </a:p>
          <a:p>
            <a:r>
              <a:rPr lang="en-US" sz="3600" b="1" dirty="0"/>
              <a:t>Thank you very much for your attention!</a:t>
            </a:r>
          </a:p>
        </p:txBody>
      </p:sp>
    </p:spTree>
    <p:extLst>
      <p:ext uri="{BB962C8B-B14F-4D97-AF65-F5344CB8AC3E}">
        <p14:creationId xmlns:p14="http://schemas.microsoft.com/office/powerpoint/2010/main" val="308740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607736" y="401935"/>
            <a:ext cx="10078573" cy="3027066"/>
          </a:xfrm>
        </p:spPr>
        <p:txBody>
          <a:bodyPr/>
          <a:lstStyle/>
          <a:p>
            <a:pPr marL="360045" marR="360045">
              <a:lnSpc>
                <a:spcPts val="1400"/>
              </a:lnSpc>
              <a:spcBef>
                <a:spcPts val="0"/>
              </a:spcBef>
            </a:pPr>
            <a:r>
              <a:rPr lang="en-US" sz="3200" b="1" i="0" cap="all" dirty="0">
                <a:effectLst/>
                <a:ea typeface="Times New Roman" panose="02020603050405020304" pitchFamily="18" charset="0"/>
              </a:rPr>
              <a:t>Readiness of International</a:t>
            </a:r>
            <a:br>
              <a:rPr lang="en-US" sz="1800" b="1" i="0" cap="all" dirty="0">
                <a:effectLst/>
                <a:ea typeface="Times New Roman" panose="02020603050405020304" pitchFamily="18" charset="0"/>
              </a:rPr>
            </a:br>
            <a:br>
              <a:rPr lang="en-US" sz="1800" b="1" i="0" cap="all" dirty="0">
                <a:effectLst/>
                <a:ea typeface="Times New Roman" panose="02020603050405020304" pitchFamily="18" charset="0"/>
              </a:rPr>
            </a:br>
            <a:br>
              <a:rPr lang="en-US" sz="1800" b="1" i="0" cap="all" dirty="0">
                <a:effectLst/>
                <a:ea typeface="Times New Roman" panose="02020603050405020304" pitchFamily="18" charset="0"/>
              </a:rPr>
            </a:br>
            <a:br>
              <a:rPr lang="en-US" sz="1800" b="1" i="0" cap="all" dirty="0">
                <a:effectLst/>
                <a:ea typeface="Times New Roman" panose="02020603050405020304" pitchFamily="18" charset="0"/>
              </a:rPr>
            </a:br>
            <a:r>
              <a:rPr lang="en-US" sz="1800" b="1" i="0" cap="all" dirty="0">
                <a:effectLst/>
                <a:ea typeface="Times New Roman" panose="02020603050405020304" pitchFamily="18" charset="0"/>
              </a:rPr>
              <a:t> </a:t>
            </a:r>
            <a:br>
              <a:rPr lang="en-US" sz="1800" b="1" i="1" dirty="0">
                <a:effectLst/>
                <a:ea typeface="Times New Roman" panose="02020603050405020304" pitchFamily="18" charset="0"/>
              </a:rPr>
            </a:br>
            <a:r>
              <a:rPr lang="en-US" sz="3200" b="1" i="0" cap="all" dirty="0">
                <a:effectLst/>
                <a:ea typeface="Times New Roman" panose="02020603050405020304" pitchFamily="18" charset="0"/>
              </a:rPr>
              <a:t>Legal Instruments to Regulate </a:t>
            </a:r>
            <a:br>
              <a:rPr lang="en-US" sz="3200" b="1" i="0" cap="all" dirty="0">
                <a:effectLst/>
                <a:ea typeface="Times New Roman" panose="02020603050405020304" pitchFamily="18" charset="0"/>
              </a:rPr>
            </a:br>
            <a:br>
              <a:rPr lang="en-US" sz="3200" b="1" i="0" cap="all" dirty="0">
                <a:effectLst/>
                <a:ea typeface="Times New Roman" panose="02020603050405020304" pitchFamily="18" charset="0"/>
              </a:rPr>
            </a:br>
            <a:br>
              <a:rPr lang="en-US" sz="3200" b="1" i="0" cap="all" dirty="0">
                <a:effectLst/>
                <a:ea typeface="Times New Roman" panose="02020603050405020304" pitchFamily="18" charset="0"/>
              </a:rPr>
            </a:br>
            <a:br>
              <a:rPr lang="en-US" sz="3200" b="1" i="0" cap="all" dirty="0">
                <a:solidFill>
                  <a:srgbClr val="FF0000"/>
                </a:solidFill>
                <a:effectLst/>
                <a:ea typeface="Times New Roman" panose="02020603050405020304" pitchFamily="18" charset="0"/>
              </a:rPr>
            </a:br>
            <a:r>
              <a:rPr lang="en-US" sz="3200" b="1" i="0" cap="all" dirty="0">
                <a:solidFill>
                  <a:srgbClr val="FF0000"/>
                </a:solidFill>
                <a:effectLst/>
                <a:ea typeface="Times New Roman" panose="02020603050405020304" pitchFamily="18" charset="0"/>
              </a:rPr>
              <a:t>Small Modular Reactors</a:t>
            </a:r>
            <a:br>
              <a:rPr lang="en-US" sz="1800" b="1" i="1" dirty="0">
                <a:effectLst/>
                <a:ea typeface="Times New Roman" panose="02020603050405020304" pitchFamily="18" charset="0"/>
              </a:rPr>
            </a:b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pPr marL="360045" marR="0">
              <a:spcBef>
                <a:spcPts val="0"/>
              </a:spcBef>
              <a:spcAft>
                <a:spcPts val="0"/>
              </a:spcAft>
            </a:pPr>
            <a:r>
              <a:rPr lang="en-US" sz="2400" dirty="0">
                <a:effectLst/>
                <a:ea typeface="Times New Roman" panose="02020603050405020304" pitchFamily="18" charset="0"/>
              </a:rPr>
              <a:t>H.N. Naimbale</a:t>
            </a:r>
          </a:p>
          <a:p>
            <a:pPr marL="360045" marR="0">
              <a:spcBef>
                <a:spcPts val="0"/>
              </a:spcBef>
              <a:spcAft>
                <a:spcPts val="0"/>
              </a:spcAft>
            </a:pPr>
            <a:r>
              <a:rPr lang="en-US" sz="2400" dirty="0">
                <a:effectLst/>
                <a:ea typeface="Times New Roman" panose="02020603050405020304" pitchFamily="18" charset="0"/>
              </a:rPr>
              <a:t>Office of the Attorney-General</a:t>
            </a:r>
          </a:p>
          <a:p>
            <a:pPr marL="360045" marR="0">
              <a:spcBef>
                <a:spcPts val="0"/>
              </a:spcBef>
              <a:spcAft>
                <a:spcPts val="0"/>
              </a:spcAft>
            </a:pPr>
            <a:r>
              <a:rPr lang="en-US" sz="2400" dirty="0">
                <a:effectLst/>
                <a:ea typeface="Times New Roman" panose="02020603050405020304" pitchFamily="18" charset="0"/>
              </a:rPr>
              <a:t>Windhoek, Namibia</a:t>
            </a:r>
          </a:p>
          <a:p>
            <a:pPr marL="360045" marR="0">
              <a:spcBef>
                <a:spcPts val="0"/>
              </a:spcBef>
              <a:spcAft>
                <a:spcPts val="0"/>
              </a:spcAft>
            </a:pPr>
            <a:r>
              <a:rPr lang="en-US" sz="2400" dirty="0">
                <a:effectLst/>
                <a:ea typeface="Times New Roman" panose="02020603050405020304" pitchFamily="18" charset="0"/>
              </a:rPr>
              <a:t>Email: hnaimbale@gmail.com</a:t>
            </a:r>
          </a:p>
          <a:p>
            <a:endParaRPr lang="en-GB" dirty="0"/>
          </a:p>
        </p:txBody>
      </p:sp>
    </p:spTree>
    <p:extLst>
      <p:ext uri="{BB962C8B-B14F-4D97-AF65-F5344CB8AC3E}">
        <p14:creationId xmlns:p14="http://schemas.microsoft.com/office/powerpoint/2010/main" val="14497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523999" y="1624083"/>
            <a:ext cx="10213075" cy="4517409"/>
          </a:xfrm>
        </p:spPr>
        <p:txBody>
          <a:bodyPr/>
          <a:lstStyle/>
          <a:p>
            <a:pPr marL="342900" indent="-342900" algn="l">
              <a:buFont typeface="Wingdings" panose="05000000000000000000" pitchFamily="2" charset="2"/>
              <a:buChar char="v"/>
            </a:pPr>
            <a:r>
              <a:rPr lang="en-GB" sz="2800" dirty="0"/>
              <a:t>Introduction</a:t>
            </a:r>
          </a:p>
          <a:p>
            <a:pPr marL="342900" indent="-342900" algn="l">
              <a:buFont typeface="Wingdings" panose="05000000000000000000" pitchFamily="2" charset="2"/>
              <a:buChar char="v"/>
            </a:pPr>
            <a:r>
              <a:rPr lang="en-GB" sz="2800" dirty="0"/>
              <a:t>Legally binding instruments under the auspices of the IAEA vs FNPPs:</a:t>
            </a:r>
          </a:p>
          <a:p>
            <a:pPr marL="285750" indent="-285750" algn="l">
              <a:buFont typeface="Arial" panose="020B0604020202020204" pitchFamily="34" charset="0"/>
              <a:buChar char="•"/>
            </a:pPr>
            <a:r>
              <a:rPr lang="en-GB" sz="2000" dirty="0"/>
              <a:t>Safety</a:t>
            </a:r>
          </a:p>
          <a:p>
            <a:pPr marL="285750" indent="-285750" algn="l">
              <a:buFont typeface="Arial" panose="020B0604020202020204" pitchFamily="34" charset="0"/>
              <a:buChar char="•"/>
            </a:pPr>
            <a:r>
              <a:rPr lang="en-GB" sz="2000" dirty="0"/>
              <a:t>Security</a:t>
            </a:r>
          </a:p>
          <a:p>
            <a:pPr marL="285750" indent="-285750" algn="l">
              <a:buFont typeface="Arial" panose="020B0604020202020204" pitchFamily="34" charset="0"/>
              <a:buChar char="•"/>
            </a:pPr>
            <a:r>
              <a:rPr lang="en-GB" sz="2000" dirty="0"/>
              <a:t>Safeguards</a:t>
            </a:r>
          </a:p>
          <a:p>
            <a:pPr marL="285750" indent="-285750" algn="l">
              <a:buFont typeface="Arial" panose="020B0604020202020204" pitchFamily="34" charset="0"/>
              <a:buChar char="•"/>
            </a:pPr>
            <a:r>
              <a:rPr lang="en-GB" sz="2000" dirty="0"/>
              <a:t>Nuclear Civil Liability</a:t>
            </a:r>
          </a:p>
          <a:p>
            <a:pPr marL="342900" indent="-342900" algn="l">
              <a:buFont typeface="Wingdings" panose="05000000000000000000" pitchFamily="2" charset="2"/>
              <a:buChar char="v"/>
            </a:pPr>
            <a:r>
              <a:rPr lang="en-GB" sz="2800" dirty="0"/>
              <a:t>FNPPs (Challenges)</a:t>
            </a:r>
          </a:p>
          <a:p>
            <a:pPr marL="342900" indent="-342900" algn="l">
              <a:buFont typeface="Wingdings" panose="05000000000000000000" pitchFamily="2" charset="2"/>
              <a:buChar char="v"/>
            </a:pPr>
            <a:r>
              <a:rPr lang="en-GB" sz="2800" dirty="0"/>
              <a:t>Conclusion</a:t>
            </a:r>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Outline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4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606836" y="1663527"/>
            <a:ext cx="9707158" cy="5194473"/>
          </a:xfrm>
        </p:spPr>
        <p:txBody>
          <a:bodyPr/>
          <a:lstStyle/>
          <a:p>
            <a:pPr algn="just">
              <a:lnSpc>
                <a:spcPct val="150000"/>
              </a:lnSpc>
            </a:pPr>
            <a:r>
              <a:rPr lang="en-GB" sz="2200" dirty="0">
                <a:effectLst/>
                <a:ea typeface="Times New Roman" panose="02020603050405020304" pitchFamily="18" charset="0"/>
              </a:rPr>
              <a:t>There are diverse views that international legally binding instruments under the auspices of the IAEA are not ready to regulate and control SMRs. Therefore, the research will analyse these instruments, their compatibility, and their effectiveness in regulating and controlling SMRs irrespective of the risk and quantity of nuclear material involved, especially the SMRs being commissioned in floating nuclear power plants.</a:t>
            </a:r>
            <a:endParaRPr lang="en-US" sz="2200" dirty="0">
              <a:effectLst/>
              <a:ea typeface="Times New Roman" panose="02020603050405020304" pitchFamily="18" charset="0"/>
            </a:endParaRPr>
          </a:p>
          <a:p>
            <a:endParaRPr lang="en-GB"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Introduction</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56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811763" y="1255776"/>
            <a:ext cx="9144000" cy="737616"/>
          </a:xfrm>
        </p:spPr>
        <p:txBody>
          <a:bodyPr>
            <a:normAutofit/>
          </a:bodyPr>
          <a:lstStyle/>
          <a:p>
            <a:r>
              <a:rPr lang="en-GB" sz="4400" dirty="0"/>
              <a:t>Safety</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586273" y="2090058"/>
            <a:ext cx="11019453" cy="5109833"/>
          </a:xfrm>
        </p:spPr>
        <p:txBody>
          <a:bodyPr>
            <a:noAutofit/>
          </a:bodyPr>
          <a:lstStyle/>
          <a:p>
            <a:pPr marL="342900" indent="-342900" algn="just">
              <a:buFont typeface="Wingdings" panose="05000000000000000000" pitchFamily="2" charset="2"/>
              <a:buChar char="v"/>
            </a:pPr>
            <a:r>
              <a:rPr lang="en-GB" sz="2200" b="1" dirty="0">
                <a:effectLst/>
                <a:ea typeface="Times New Roman" panose="02020603050405020304" pitchFamily="18" charset="0"/>
              </a:rPr>
              <a:t>Convention on Early Notification of a Nuclear Accident</a:t>
            </a:r>
            <a:r>
              <a:rPr lang="en-GB" sz="2200" b="1" dirty="0">
                <a:ea typeface="Times New Roman" panose="02020603050405020304" pitchFamily="18" charset="0"/>
              </a:rPr>
              <a:t>,</a:t>
            </a:r>
            <a:r>
              <a:rPr lang="en-GB" sz="2200" dirty="0">
                <a:effectLst/>
                <a:ea typeface="Times New Roman" panose="02020603050405020304" pitchFamily="18" charset="0"/>
              </a:rPr>
              <a:t> </a:t>
            </a:r>
            <a:r>
              <a:rPr lang="en-US" sz="2200" dirty="0">
                <a:effectLst/>
                <a:ea typeface="Times New Roman" panose="02020603050405020304" pitchFamily="18" charset="0"/>
              </a:rPr>
              <a:t>applies to  SMRs if there is international transboundary, including FNPPs</a:t>
            </a:r>
          </a:p>
          <a:p>
            <a:pPr marL="342900" indent="-342900" algn="just">
              <a:buFont typeface="Wingdings" panose="05000000000000000000" pitchFamily="2" charset="2"/>
              <a:buChar char="v"/>
            </a:pPr>
            <a:r>
              <a:rPr lang="en-US" sz="2200" b="1" dirty="0"/>
              <a:t>Convention on Assistance in the Case of a Nuclear Accident or Radiological- Emergency </a:t>
            </a:r>
            <a:r>
              <a:rPr lang="en-US" sz="2200" dirty="0"/>
              <a:t>applies to  SMRs except to SMRs in FNPPs</a:t>
            </a:r>
          </a:p>
          <a:p>
            <a:pPr marL="342900" indent="-342900" algn="just">
              <a:buFont typeface="Wingdings" panose="05000000000000000000" pitchFamily="2" charset="2"/>
              <a:buChar char="v"/>
            </a:pPr>
            <a:r>
              <a:rPr lang="en-US" sz="2200" b="1" dirty="0"/>
              <a:t>Convention on Nuclear Safety </a:t>
            </a:r>
            <a:r>
              <a:rPr lang="en-US" sz="2200" dirty="0"/>
              <a:t>does not apply to SMRs, except if they are land-based SMRs</a:t>
            </a:r>
          </a:p>
          <a:p>
            <a:pPr marL="342900" indent="-342900" algn="just">
              <a:buFont typeface="Wingdings" panose="05000000000000000000" pitchFamily="2" charset="2"/>
              <a:buChar char="v"/>
            </a:pPr>
            <a:r>
              <a:rPr lang="en-US" sz="2200" b="1" dirty="0"/>
              <a:t>Joint Convention on the Safety of Spent Fuel Management and the Safety of Radioactive Waste Management, </a:t>
            </a:r>
            <a:r>
              <a:rPr lang="en-US" sz="2200" dirty="0"/>
              <a:t>applies to all SMRs in civilian nuclear operations, except to SMRs within the military and defence programmes, unless declared as spent fuel or radioactive waste in terms of the Convention by the Contracting Party</a:t>
            </a:r>
            <a:endParaRPr lang="en-GB" sz="2200"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Legally binding instruments </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25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622042" y="1155358"/>
            <a:ext cx="9144000" cy="737616"/>
          </a:xfrm>
        </p:spPr>
        <p:txBody>
          <a:bodyPr>
            <a:normAutofit/>
          </a:bodyPr>
          <a:lstStyle/>
          <a:p>
            <a:r>
              <a:rPr lang="en-GB" sz="4400" dirty="0"/>
              <a:t>Security</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283027" y="1744286"/>
            <a:ext cx="11632165" cy="4992416"/>
          </a:xfrm>
        </p:spPr>
        <p:txBody>
          <a:bodyPr>
            <a:noAutofit/>
          </a:bodyPr>
          <a:lstStyle/>
          <a:p>
            <a:pPr marL="285750" indent="-285750" algn="just">
              <a:lnSpc>
                <a:spcPct val="150000"/>
              </a:lnSpc>
              <a:buFont typeface="Wingdings" panose="05000000000000000000" pitchFamily="2" charset="2"/>
              <a:buChar char="v"/>
            </a:pPr>
            <a:r>
              <a:rPr lang="en-US" sz="2200" b="1" dirty="0">
                <a:effectLst/>
                <a:ea typeface="Times New Roman" panose="02020603050405020304" pitchFamily="18" charset="0"/>
              </a:rPr>
              <a:t>Convention on the Physical Protection of Nuclear Material and its Amendments: </a:t>
            </a:r>
            <a:r>
              <a:rPr lang="en-US" sz="2200" dirty="0">
                <a:effectLst/>
                <a:ea typeface="Times New Roman" panose="02020603050405020304" pitchFamily="18" charset="0"/>
              </a:rPr>
              <a:t>SMRs are covered as long as they are being used for peaceful purposes, in international nuclear transport, in domestic use, storage and transport and SMRs to be used in remote areas or international water would also be covered as what matters is the geographical location of the nuclear material</a:t>
            </a:r>
          </a:p>
          <a:p>
            <a:pPr marL="285750" indent="-285750" algn="just">
              <a:lnSpc>
                <a:spcPct val="150000"/>
              </a:lnSpc>
              <a:buFont typeface="Wingdings" panose="05000000000000000000" pitchFamily="2" charset="2"/>
              <a:buChar char="v"/>
            </a:pPr>
            <a:r>
              <a:rPr lang="en-US" sz="2200" b="1" dirty="0">
                <a:effectLst/>
                <a:ea typeface="Times New Roman" panose="02020603050405020304" pitchFamily="18" charset="0"/>
              </a:rPr>
              <a:t>The Amendments </a:t>
            </a:r>
            <a:r>
              <a:rPr lang="en-US" sz="2200" dirty="0">
                <a:effectLst/>
                <a:ea typeface="Times New Roman" panose="02020603050405020304" pitchFamily="18" charset="0"/>
              </a:rPr>
              <a:t>expanded the scope to SMRs, nuclear material and sabotage of SMRs irrespective of the geographical location. SMRs and nuclear material in possession of or used for military purposes or in armed conflicts are excluded by the Convention and its Amendments</a:t>
            </a:r>
            <a:endParaRPr lang="en-GB" sz="2200"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Legally binding instruments </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50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1524000" y="1350492"/>
            <a:ext cx="9144000" cy="737616"/>
          </a:xfrm>
        </p:spPr>
        <p:txBody>
          <a:bodyPr>
            <a:normAutofit/>
          </a:bodyPr>
          <a:lstStyle/>
          <a:p>
            <a:r>
              <a:rPr lang="en-GB" sz="4400" dirty="0"/>
              <a:t>Safeguards</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618931" y="2088108"/>
            <a:ext cx="10515600" cy="4558352"/>
          </a:xfrm>
        </p:spPr>
        <p:txBody>
          <a:bodyPr>
            <a:normAutofit/>
          </a:bodyPr>
          <a:lstStyle/>
          <a:p>
            <a:pPr marL="285750" indent="-285750" algn="just">
              <a:lnSpc>
                <a:spcPct val="150000"/>
              </a:lnSpc>
              <a:buFont typeface="Wingdings" panose="05000000000000000000" pitchFamily="2" charset="2"/>
              <a:buChar char="v"/>
            </a:pPr>
            <a:endParaRPr lang="en-US" sz="2200" b="1" dirty="0">
              <a:effectLst/>
              <a:ea typeface="Times New Roman" panose="02020603050405020304" pitchFamily="18" charset="0"/>
            </a:endParaRPr>
          </a:p>
          <a:p>
            <a:pPr marL="285750" indent="-285750" algn="just">
              <a:lnSpc>
                <a:spcPct val="150000"/>
              </a:lnSpc>
              <a:buFont typeface="Wingdings" panose="05000000000000000000" pitchFamily="2" charset="2"/>
              <a:buChar char="v"/>
            </a:pPr>
            <a:r>
              <a:rPr lang="en-US" sz="2200" dirty="0">
                <a:ea typeface="Times New Roman" panose="02020603050405020304" pitchFamily="18" charset="0"/>
              </a:rPr>
              <a:t>The </a:t>
            </a:r>
            <a:r>
              <a:rPr lang="en-US" sz="2200" b="1" dirty="0">
                <a:ea typeface="Times New Roman" panose="02020603050405020304" pitchFamily="18" charset="0"/>
              </a:rPr>
              <a:t>Non-Proliferation Treaty </a:t>
            </a:r>
            <a:r>
              <a:rPr lang="en-US" sz="2200" dirty="0">
                <a:ea typeface="Times New Roman" panose="02020603050405020304" pitchFamily="18" charset="0"/>
              </a:rPr>
              <a:t>(under the auspices of the United Nations) mandated the IAEA to conclude Comprehensive Safeguards Agreements with non-nuclear-weapon State Parties to the NPT and nuclear-weapon-free zone States. Article III (5) of the IAEA Statute also complements the conclusion of such agreements</a:t>
            </a:r>
          </a:p>
          <a:p>
            <a:pPr marL="285750" indent="-285750" algn="just">
              <a:lnSpc>
                <a:spcPct val="150000"/>
              </a:lnSpc>
              <a:buFont typeface="Wingdings" panose="05000000000000000000" pitchFamily="2" charset="2"/>
              <a:buChar char="v"/>
            </a:pPr>
            <a:r>
              <a:rPr lang="en-US" sz="2200" b="1" dirty="0">
                <a:effectLst/>
                <a:ea typeface="Times New Roman" panose="02020603050405020304" pitchFamily="18" charset="0"/>
              </a:rPr>
              <a:t>Comprehensive Safeguards Agreement </a:t>
            </a:r>
            <a:r>
              <a:rPr lang="en-US" sz="2200" dirty="0">
                <a:effectLst/>
                <a:ea typeface="Times New Roman" panose="02020603050405020304" pitchFamily="18" charset="0"/>
              </a:rPr>
              <a:t>and </a:t>
            </a:r>
            <a:r>
              <a:rPr lang="en-US" sz="2200" b="1" dirty="0">
                <a:effectLst/>
                <a:ea typeface="Times New Roman" panose="02020603050405020304" pitchFamily="18" charset="0"/>
              </a:rPr>
              <a:t>Additional Protocol </a:t>
            </a:r>
            <a:r>
              <a:rPr lang="en-US" sz="2200" dirty="0">
                <a:effectLst/>
                <a:ea typeface="Times New Roman" panose="02020603050405020304" pitchFamily="18" charset="0"/>
              </a:rPr>
              <a:t>applies to SMRs wherever they are located except the SMRs used for military purposes</a:t>
            </a:r>
            <a:endParaRPr lang="en-GB" sz="2200"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Legally binding inst</a:t>
            </a:r>
            <a:r>
              <a:rPr lang="en-US" b="1" dirty="0">
                <a:solidFill>
                  <a:schemeClr val="bg1"/>
                </a:solidFill>
                <a:latin typeface="Arial" panose="020B0604020202020204" pitchFamily="34" charset="0"/>
                <a:cs typeface="Arial" panose="020B0604020202020204" pitchFamily="34" charset="0"/>
              </a:rPr>
              <a:t>ruments</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84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1524000" y="1350492"/>
            <a:ext cx="9144000" cy="737616"/>
          </a:xfrm>
        </p:spPr>
        <p:txBody>
          <a:bodyPr>
            <a:normAutofit/>
          </a:bodyPr>
          <a:lstStyle/>
          <a:p>
            <a:r>
              <a:rPr lang="en-GB" sz="4400" dirty="0"/>
              <a:t>Nuclear Civil Liability</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491723" y="2087569"/>
            <a:ext cx="11284470" cy="4525886"/>
          </a:xfrm>
        </p:spPr>
        <p:txBody>
          <a:bodyPr>
            <a:noAutofit/>
          </a:bodyPr>
          <a:lstStyle/>
          <a:p>
            <a:pPr marL="285750" indent="-285750" algn="just">
              <a:lnSpc>
                <a:spcPct val="150000"/>
              </a:lnSpc>
              <a:buFont typeface="Wingdings" panose="05000000000000000000" pitchFamily="2" charset="2"/>
              <a:buChar char="v"/>
            </a:pPr>
            <a:r>
              <a:rPr lang="en-US" sz="2200" b="1" dirty="0">
                <a:effectLst/>
                <a:ea typeface="Times New Roman" panose="02020603050405020304" pitchFamily="18" charset="0"/>
              </a:rPr>
              <a:t>The Vienna Convention on Civil Liability for Nuclear Damage (Vienna Convention) </a:t>
            </a:r>
            <a:r>
              <a:rPr lang="en-US" sz="2200" dirty="0">
                <a:effectLst/>
                <a:ea typeface="Times New Roman" panose="02020603050405020304" pitchFamily="18" charset="0"/>
              </a:rPr>
              <a:t>applies to SMRs except those used in air, sea transportation and for military purposes. Protocol to amend the Vienna Convention on Civil Nuclear Liability also applies to SMRs similar to the Vienna Convention and does not apply to FNPPs </a:t>
            </a:r>
          </a:p>
          <a:p>
            <a:pPr marL="285750" indent="-285750" algn="just">
              <a:lnSpc>
                <a:spcPct val="150000"/>
              </a:lnSpc>
              <a:buFont typeface="Wingdings" panose="05000000000000000000" pitchFamily="2" charset="2"/>
              <a:buChar char="v"/>
            </a:pPr>
            <a:r>
              <a:rPr lang="en-US" sz="2200" b="1" dirty="0">
                <a:effectLst/>
                <a:ea typeface="Times New Roman" panose="02020603050405020304" pitchFamily="18" charset="0"/>
              </a:rPr>
              <a:t>Convention on Supplementary Compensation for Nuclear Damage </a:t>
            </a:r>
            <a:r>
              <a:rPr lang="en-US" sz="2200" dirty="0">
                <a:effectLst/>
                <a:ea typeface="Times New Roman" panose="02020603050405020304" pitchFamily="18" charset="0"/>
              </a:rPr>
              <a:t>applies to SMRs, except for FNPPs in international water or beyond exclusive economic zones of Contracting Parties</a:t>
            </a:r>
            <a:endParaRPr lang="en-GB" sz="2200"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Legally binding inst</a:t>
            </a:r>
            <a:r>
              <a:rPr lang="en-US" b="1" dirty="0">
                <a:solidFill>
                  <a:schemeClr val="bg1"/>
                </a:solidFill>
                <a:latin typeface="Arial" panose="020B0604020202020204" pitchFamily="34" charset="0"/>
                <a:cs typeface="Arial" panose="020B0604020202020204" pitchFamily="34" charset="0"/>
              </a:rPr>
              <a:t>ruments</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38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1524000" y="1350492"/>
            <a:ext cx="9144000" cy="737616"/>
          </a:xfrm>
        </p:spPr>
        <p:txBody>
          <a:bodyPr>
            <a:normAutofit/>
          </a:bodyPr>
          <a:lstStyle/>
          <a:p>
            <a:r>
              <a:rPr lang="en-GB" sz="4400" dirty="0"/>
              <a:t>Challenges facing FNPPs</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524000" y="2182823"/>
            <a:ext cx="9144000" cy="4381749"/>
          </a:xfrm>
        </p:spPr>
        <p:txBody>
          <a:bodyPr>
            <a:normAutofit fontScale="70000" lnSpcReduction="20000"/>
          </a:bodyPr>
          <a:lstStyle/>
          <a:p>
            <a:r>
              <a:rPr lang="en-US" sz="1800" dirty="0"/>
              <a:t>. </a:t>
            </a:r>
          </a:p>
          <a:p>
            <a:pPr marL="285750" indent="-285750" algn="just">
              <a:buFont typeface="Wingdings" panose="05000000000000000000" pitchFamily="2" charset="2"/>
              <a:buChar char="v"/>
            </a:pPr>
            <a:r>
              <a:rPr lang="en-US" sz="3100" b="1" dirty="0"/>
              <a:t>Classification</a:t>
            </a:r>
            <a:r>
              <a:rPr lang="en-US" sz="3100" dirty="0"/>
              <a:t> (is the first important step in determining their safety and security requirements and how they will be regulated)</a:t>
            </a:r>
          </a:p>
          <a:p>
            <a:pPr marL="285750" indent="-285750" algn="just">
              <a:buFont typeface="Wingdings" panose="05000000000000000000" pitchFamily="2" charset="2"/>
              <a:buChar char="v"/>
            </a:pPr>
            <a:r>
              <a:rPr lang="en-US" sz="3100" dirty="0"/>
              <a:t> </a:t>
            </a:r>
            <a:r>
              <a:rPr lang="en-US" sz="3100" b="1" dirty="0"/>
              <a:t>Legislative and regulatory framework </a:t>
            </a:r>
            <a:r>
              <a:rPr lang="en-US" sz="3100" dirty="0"/>
              <a:t>(regulation, reporting of accidents, and licensing of the operator to operate in international waters, as there is no regulatory body to regulate such FNPPs)</a:t>
            </a:r>
          </a:p>
          <a:p>
            <a:pPr marL="285750" indent="-285750" algn="just">
              <a:buFont typeface="Wingdings" panose="05000000000000000000" pitchFamily="2" charset="2"/>
              <a:buChar char="v"/>
            </a:pPr>
            <a:r>
              <a:rPr lang="en-US" sz="3100" dirty="0"/>
              <a:t> </a:t>
            </a:r>
            <a:r>
              <a:rPr lang="en-US" sz="3100" b="1" dirty="0"/>
              <a:t>Unresolved territorial disputes</a:t>
            </a:r>
            <a:r>
              <a:rPr lang="en-US" sz="3100" dirty="0"/>
              <a:t> </a:t>
            </a:r>
          </a:p>
          <a:p>
            <a:pPr marL="285750" indent="-285750" algn="just">
              <a:buFont typeface="Wingdings" panose="05000000000000000000" pitchFamily="2" charset="2"/>
              <a:buChar char="v"/>
            </a:pPr>
            <a:r>
              <a:rPr lang="en-US" sz="3100" b="1" dirty="0"/>
              <a:t>Fragile ecological balance</a:t>
            </a:r>
            <a:endParaRPr lang="en-US" sz="3100" dirty="0"/>
          </a:p>
          <a:p>
            <a:pPr marL="285750" indent="-285750" algn="just">
              <a:buFont typeface="Wingdings" panose="05000000000000000000" pitchFamily="2" charset="2"/>
              <a:buChar char="v"/>
            </a:pPr>
            <a:r>
              <a:rPr lang="en-US" sz="3100" b="1" dirty="0"/>
              <a:t>Accidents caused by natural disasters such as Tsunamis or rough seas(oceans) or as a result of piracy or ocean collision </a:t>
            </a:r>
            <a:r>
              <a:rPr lang="en-US" sz="3100" dirty="0"/>
              <a:t>(Safety and Security concerns)</a:t>
            </a:r>
          </a:p>
          <a:p>
            <a:pPr marL="285750" indent="-285750" algn="just">
              <a:buFont typeface="Wingdings" panose="05000000000000000000" pitchFamily="2" charset="2"/>
              <a:buChar char="v"/>
            </a:pPr>
            <a:r>
              <a:rPr lang="en-US" sz="3100" dirty="0"/>
              <a:t> </a:t>
            </a:r>
            <a:r>
              <a:rPr lang="en-US" sz="3100" b="1" dirty="0"/>
              <a:t>Lack of harmonization of the international legally binding instruments under the auspices of the United Nations, International Maritime Organisation and IAEA</a:t>
            </a:r>
            <a:endParaRPr lang="en-GB" sz="3100" b="1"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0" dirty="0">
                <a:solidFill>
                  <a:schemeClr val="bg1"/>
                </a:solidFill>
                <a:latin typeface="Arial" panose="020B0604020202020204" pitchFamily="34" charset="0"/>
                <a:cs typeface="Arial" panose="020B0604020202020204" pitchFamily="34" charset="0"/>
              </a:rPr>
              <a:t> </a:t>
            </a:r>
            <a:r>
              <a:rPr lang="en-US" b="1" i="0" dirty="0">
                <a:solidFill>
                  <a:schemeClr val="bg1"/>
                </a:solidFill>
                <a:latin typeface="Arial" panose="020B0604020202020204" pitchFamily="34" charset="0"/>
                <a:cs typeface="Arial" panose="020B0604020202020204" pitchFamily="34" charset="0"/>
              </a:rPr>
              <a:t>FNPPs</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11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docProps/app.xml><?xml version="1.0" encoding="utf-8"?>
<Properties xmlns="http://schemas.openxmlformats.org/officeDocument/2006/extended-properties" xmlns:vt="http://schemas.openxmlformats.org/officeDocument/2006/docPropsVTypes">
  <TotalTime>129</TotalTime>
  <Words>773</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Aptos</vt:lpstr>
      <vt:lpstr>Arial</vt:lpstr>
      <vt:lpstr>Calibri</vt:lpstr>
      <vt:lpstr>Calibri Light</vt:lpstr>
      <vt:lpstr>Times New Roman</vt:lpstr>
      <vt:lpstr>Wingdings</vt:lpstr>
      <vt:lpstr>Office Theme</vt:lpstr>
      <vt:lpstr>1_Office Theme</vt:lpstr>
      <vt:lpstr>2_Office Theme</vt:lpstr>
      <vt:lpstr>PowerPoint Presentation</vt:lpstr>
      <vt:lpstr>Readiness of International      Legal Instruments to Regulate     Small Modular Reactors </vt:lpstr>
      <vt:lpstr>PowerPoint Presentation</vt:lpstr>
      <vt:lpstr>PowerPoint Presentation</vt:lpstr>
      <vt:lpstr>Safety</vt:lpstr>
      <vt:lpstr>Security</vt:lpstr>
      <vt:lpstr>Safeguards</vt:lpstr>
      <vt:lpstr>Nuclear Civil Liability</vt:lpstr>
      <vt:lpstr>Challenges facing FNPPs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Hilma Naimbale</cp:lastModifiedBy>
  <cp:revision>18</cp:revision>
  <dcterms:created xsi:type="dcterms:W3CDTF">2019-10-29T08:33:20Z</dcterms:created>
  <dcterms:modified xsi:type="dcterms:W3CDTF">2024-10-04T12:55:42Z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y fmtid="{D5CDD505-2E9C-101B-9397-08002B2CF9AE}" pid="4" name="MSIP_Label_f2dd7006-e730-4b94-aa2f-346cbd41aad2_Enabled">
    <vt:lpwstr>true</vt:lpwstr>
  </property>
  <property fmtid="{D5CDD505-2E9C-101B-9397-08002B2CF9AE}" pid="5" name="MSIP_Label_f2dd7006-e730-4b94-aa2f-346cbd41aad2_SetDate">
    <vt:lpwstr>2024-10-03T12:46:50Z</vt:lpwstr>
  </property>
  <property fmtid="{D5CDD505-2E9C-101B-9397-08002B2CF9AE}" pid="6" name="MSIP_Label_f2dd7006-e730-4b94-aa2f-346cbd41aad2_Method">
    <vt:lpwstr>Standard</vt:lpwstr>
  </property>
  <property fmtid="{D5CDD505-2E9C-101B-9397-08002B2CF9AE}" pid="7" name="MSIP_Label_f2dd7006-e730-4b94-aa2f-346cbd41aad2_Name">
    <vt:lpwstr>Public</vt:lpwstr>
  </property>
  <property fmtid="{D5CDD505-2E9C-101B-9397-08002B2CF9AE}" pid="8" name="MSIP_Label_f2dd7006-e730-4b94-aa2f-346cbd41aad2_SiteId">
    <vt:lpwstr>bf7d8352-feb0-4f42-b2d0-5694550303ed</vt:lpwstr>
  </property>
  <property fmtid="{D5CDD505-2E9C-101B-9397-08002B2CF9AE}" pid="9" name="MSIP_Label_f2dd7006-e730-4b94-aa2f-346cbd41aad2_ActionId">
    <vt:lpwstr>1c637b5b-4cf1-4366-ac93-4c065cda7ff6</vt:lpwstr>
  </property>
  <property fmtid="{D5CDD505-2E9C-101B-9397-08002B2CF9AE}" pid="10" name="MSIP_Label_f2dd7006-e730-4b94-aa2f-346cbd41aad2_ContentBits">
    <vt:lpwstr>0</vt:lpwstr>
  </property>
</Properties>
</file>