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2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58" r:id="rId9"/>
    <p:sldId id="270" r:id="rId10"/>
    <p:sldId id="273" r:id="rId11"/>
    <p:sldId id="261" r:id="rId12"/>
    <p:sldId id="262" r:id="rId13"/>
    <p:sldId id="271" r:id="rId14"/>
    <p:sldId id="272" r:id="rId15"/>
    <p:sldId id="264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>
        <p:scale>
          <a:sx n="75" d="100"/>
          <a:sy n="75" d="100"/>
        </p:scale>
        <p:origin x="1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655D-3FB8-43CB-87D1-E9488D50B391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91E3-35D0-4161-81C5-23E14FB7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9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E8E8-1812-4206-881C-563A7AD9E626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D20A6-0C48-4437-90E0-DCB1AFB97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SMR2024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mburu@nuclear.co.ke" TargetMode="External"/><Relationship Id="rId2" Type="http://schemas.openxmlformats.org/officeDocument/2006/relationships/hyperlink" Target="mailto:cowino@nuclear.co.ke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oogle Shape;208;p21"/>
          <p:cNvGraphicFramePr/>
          <p:nvPr>
            <p:extLst>
              <p:ext uri="{D42A27DB-BD31-4B8C-83A1-F6EECF244321}">
                <p14:modId xmlns:p14="http://schemas.microsoft.com/office/powerpoint/2010/main" val="3922944236"/>
              </p:ext>
            </p:extLst>
          </p:nvPr>
        </p:nvGraphicFramePr>
        <p:xfrm>
          <a:off x="241546" y="1386738"/>
          <a:ext cx="11814987" cy="51287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1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ISSUE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APPLICABILITY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REMARKS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FULLY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PARTLY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NO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Siting 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No action Required.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(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except if target technology id FNPP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)</a:t>
                      </a: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Licensing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Action required: 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to address the 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off-site licensing activities</a:t>
                      </a:r>
                      <a:endParaRPr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EPZ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No action Required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. ( 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regulations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have to be develop for the EPZ) </a:t>
                      </a: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Nuclear Security 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Action Required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- review the legal framework on nuclear security  that is proportionate and 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specific to the circumstances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.</a:t>
                      </a: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Decommissioning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Action Required: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Inclusion of the provisions on 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off site decommissioning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in the legal and regulatory framework. </a:t>
                      </a: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Safeguards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Action Required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: Enhancing  the framework on </a:t>
                      </a:r>
                      <a:r>
                        <a:rPr lang="en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safeguard</a:t>
                      </a:r>
                      <a:endParaRPr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RWM &amp; SNF</a:t>
                      </a:r>
                      <a:endParaRPr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rbel"/>
                          <a:ea typeface="Corbel"/>
                          <a:cs typeface="Corbel"/>
                          <a:sym typeface="Corbel"/>
                        </a:rPr>
                        <a:t>🗹</a:t>
                      </a: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Action Required:</a:t>
                      </a:r>
                      <a:r>
                        <a:rPr lang="en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Develop regulations for radioactive waste, including fuel leasing, export for reprocessing of spent fuel, waste management plan establishment.</a:t>
                      </a:r>
                      <a:endParaRPr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22;p22"/>
          <p:cNvSpPr txBox="1"/>
          <p:nvPr/>
        </p:nvSpPr>
        <p:spPr>
          <a:xfrm>
            <a:off x="204822" y="1944334"/>
            <a:ext cx="11667067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SMR technology provides an avenue for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clean reliable electricity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that requires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legal and regulatory infrastructure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to be developed in advance in preparation for future bids of acquiring the technology in Kenya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The development of Kenya's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legal and regulatory framework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(Nuclear Regulatory Act) focused on  supporting the deployment of a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large nuclear power plant.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Most of the provision stipulate by the NRA support the deployment of SMRs technology in Kenya with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minimal revisions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" sz="2400" dirty="0" smtClean="0">
                <a:latin typeface="Corbel"/>
                <a:ea typeface="Corbel"/>
                <a:cs typeface="Corbel"/>
                <a:sym typeface="Corbel"/>
              </a:rPr>
              <a:t>LWRs,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for Non-LWR might necessitate extensive revision of the framework)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It is vital to take into consideration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technology neutrality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to ensure the legal framework will support LWR or Non-LWR SMR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1355" y="2920999"/>
            <a:ext cx="34492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500" b="1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THANK YOU</a:t>
            </a:r>
            <a:endParaRPr lang="en-US" sz="45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460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u="sng" dirty="0">
                <a:latin typeface="Corbel"/>
                <a:ea typeface="Corbel"/>
                <a:cs typeface="Corbel"/>
                <a:sym typeface="Corbel"/>
              </a:rPr>
              <a:t>CONTACT</a:t>
            </a:r>
          </a:p>
          <a:p>
            <a:pPr lvl="0" algn="ctr"/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lang="en-US" sz="2400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cowi</a:t>
            </a:r>
            <a:r>
              <a:rPr lang="en-US" sz="2400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no@n</a:t>
            </a:r>
            <a:r>
              <a:rPr lang="en-US" sz="2400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uclear.co.ke</a:t>
            </a:r>
            <a:endParaRPr lang="en-US" sz="2400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algn="ctr"/>
            <a:r>
              <a:rPr lang="en-US" sz="2400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jmburu@nuclear.co.ke</a:t>
            </a:r>
            <a:endParaRPr lang="en-US" sz="2400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000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59" y="1312334"/>
            <a:ext cx="10761135" cy="1306346"/>
          </a:xfrm>
        </p:spPr>
        <p:txBody>
          <a:bodyPr>
            <a:noAutofit/>
          </a:bodyPr>
          <a:lstStyle/>
          <a:p>
            <a:pPr lvl="0"/>
            <a:r>
              <a:rPr lang="en-US" sz="3000" b="1" dirty="0">
                <a:latin typeface="Corbel"/>
                <a:ea typeface="Corbel"/>
                <a:cs typeface="Corbel"/>
                <a:sym typeface="Corbel"/>
              </a:rPr>
              <a:t>APPLICABILITY OF KENYA’S LEGAL FRAMEWORK TO SUPPORT THE DEPLOYMENT OF SMALL MODULAR REACTOR</a:t>
            </a:r>
            <a:r>
              <a:rPr lang="en-US" sz="3000" b="1" dirty="0" smtClean="0">
                <a:latin typeface="Corbel"/>
                <a:ea typeface="Corbel"/>
                <a:cs typeface="Corbel"/>
                <a:sym typeface="Corbel"/>
              </a:rPr>
              <a:t>.</a:t>
            </a:r>
            <a:endParaRPr lang="en-GB" sz="3000" dirty="0"/>
          </a:p>
        </p:txBody>
      </p:sp>
      <p:graphicFrame>
        <p:nvGraphicFramePr>
          <p:cNvPr id="6" name="Google Shape;76;p13"/>
          <p:cNvGraphicFramePr/>
          <p:nvPr>
            <p:extLst>
              <p:ext uri="{D42A27DB-BD31-4B8C-83A1-F6EECF244321}">
                <p14:modId xmlns:p14="http://schemas.microsoft.com/office/powerpoint/2010/main" val="1042960074"/>
              </p:ext>
            </p:extLst>
          </p:nvPr>
        </p:nvGraphicFramePr>
        <p:xfrm>
          <a:off x="2723295" y="5367866"/>
          <a:ext cx="6764865" cy="127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57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AUTHOR</a:t>
                      </a:r>
                      <a:endParaRPr sz="20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CO-AUTHOR</a:t>
                      </a:r>
                      <a:endParaRPr sz="20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COLLINS OWINO JUMA</a:t>
                      </a:r>
                      <a:endParaRPr sz="20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JOE MWANGI MBURU</a:t>
                      </a:r>
                      <a:endParaRPr sz="20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72733" y="3322580"/>
            <a:ext cx="8796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cs typeface="Calibri" panose="020F0502020204030204" pitchFamily="34" charset="0"/>
              </a:rPr>
              <a:t>Track 6: International and National Legal Frameworks and SMRs (B.6)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0;p14"/>
          <p:cNvSpPr txBox="1"/>
          <p:nvPr/>
        </p:nvSpPr>
        <p:spPr>
          <a:xfrm>
            <a:off x="441960" y="1630969"/>
            <a:ext cx="11441007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Kenya is in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phase II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and adopted the IAEA milestone approach for the development and implementation of its NPProg. 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Kenya plans to  introduce 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about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300 MWe  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to its  national grid  by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2034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two (2) additional similar sized units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to be added in subsequent years.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➔"/>
            </a:pP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Kenya 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targeting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SMR technologies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that will be commercially available in the next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3 - 5 years.</a:t>
            </a:r>
            <a:endParaRPr sz="2400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➔"/>
            </a:pPr>
            <a:r>
              <a:rPr lang="en" sz="2400" b="1" u="sng" dirty="0">
                <a:latin typeface="Corbel"/>
                <a:ea typeface="Corbel"/>
                <a:cs typeface="Corbel"/>
                <a:sym typeface="Corbel"/>
              </a:rPr>
              <a:t>Why SMRs?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Suitability for non-electric application 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(desalination)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Scalability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Site flexibility</a:t>
            </a:r>
            <a:r>
              <a:rPr lang="en" sz="2400" dirty="0">
                <a:latin typeface="Corbel"/>
                <a:ea typeface="Corbel"/>
                <a:cs typeface="Corbel"/>
                <a:sym typeface="Corbel"/>
              </a:rPr>
              <a:t> and</a:t>
            </a:r>
            <a:r>
              <a:rPr lang="en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" sz="2400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ease for deployment in smaller </a:t>
            </a:r>
            <a:r>
              <a:rPr lang="en" sz="2400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electricity grids </a:t>
            </a:r>
            <a:endParaRPr sz="2400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INTRO…CONT’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39788" y="1532622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latin typeface="Corbel"/>
                <a:ea typeface="Corbel"/>
                <a:cs typeface="Corbel"/>
                <a:sym typeface="Corbel"/>
              </a:rPr>
              <a:t>Legal Framework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" y="2093119"/>
            <a:ext cx="5157787" cy="36845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➔"/>
            </a:pP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Kenya  has </a:t>
            </a:r>
            <a:r>
              <a:rPr lang="en-US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ratified/signed</a:t>
            </a: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 various  </a:t>
            </a:r>
            <a:r>
              <a:rPr lang="en-US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international legal instruments, treaties</a:t>
            </a: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-US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conventions</a:t>
            </a: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 on peaceful application of nuclear science and technology.</a:t>
            </a:r>
          </a:p>
          <a:p>
            <a:pPr marL="457200" indent="-342900" algn="just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➔"/>
            </a:pP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Pending international legal instruments, treaties and conventions, in the areas of </a:t>
            </a:r>
            <a:r>
              <a:rPr lang="en-US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nuclear safety, security, safeguards,</a:t>
            </a:r>
            <a:r>
              <a:rPr lang="en-US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and</a:t>
            </a:r>
            <a:r>
              <a:rPr lang="en-US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civil  liability for nuclear damage. 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395403" y="1887141"/>
            <a:ext cx="5627985" cy="205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orbel"/>
                <a:ea typeface="Corbel"/>
                <a:cs typeface="Corbel"/>
                <a:sym typeface="Corbel"/>
              </a:rPr>
              <a:t>Nuclear Regulator Act 2019 (NRA)</a:t>
            </a:r>
            <a:endParaRPr lang="en-US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105;p15"/>
          <p:cNvSpPr txBox="1">
            <a:spLocks/>
          </p:cNvSpPr>
          <p:nvPr/>
        </p:nvSpPr>
        <p:spPr>
          <a:xfrm>
            <a:off x="6155871" y="2356534"/>
            <a:ext cx="5679122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0"/>
              </a:spcBef>
              <a:buSzPts val="1800"/>
              <a:buFont typeface="Corbel"/>
              <a:buChar char="➔"/>
            </a:pPr>
            <a:r>
              <a:rPr lang="en-US" sz="2400" dirty="0" smtClean="0">
                <a:latin typeface="Corbel"/>
                <a:ea typeface="Corbel"/>
                <a:cs typeface="Corbel"/>
                <a:sym typeface="Corbel"/>
              </a:rPr>
              <a:t>Provides for a comprehensive framework for the regulation of </a:t>
            </a:r>
            <a:r>
              <a:rPr lang="en-US" sz="2400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safe, secure and peaceful utilization</a:t>
            </a:r>
            <a:r>
              <a:rPr lang="en-US" sz="2400" dirty="0" smtClean="0">
                <a:latin typeface="Corbel"/>
                <a:ea typeface="Corbel"/>
                <a:cs typeface="Corbel"/>
                <a:sym typeface="Corbel"/>
              </a:rPr>
              <a:t> of atomic energy and nuclear technology; the production and use of radiation sources and the management of radioactive waste. </a:t>
            </a:r>
            <a:endParaRPr lang="en-US" sz="2400" dirty="0">
              <a:latin typeface="Corbel"/>
              <a:ea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40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6"/>
          <p:cNvSpPr/>
          <p:nvPr/>
        </p:nvSpPr>
        <p:spPr>
          <a:xfrm>
            <a:off x="4720110" y="4418828"/>
            <a:ext cx="1959300" cy="1653300"/>
          </a:xfrm>
          <a:prstGeom prst="roundRect">
            <a:avLst>
              <a:gd name="adj" fmla="val 701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Siting 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Licensing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EPR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Nuclear security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Decommissioning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Safeguards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orbel"/>
              <a:buAutoNum type="romanLcPeriod"/>
            </a:pPr>
            <a:r>
              <a:rPr lang="en" sz="1300" dirty="0">
                <a:latin typeface="Corbel"/>
                <a:ea typeface="Corbel"/>
                <a:cs typeface="Corbel"/>
                <a:sym typeface="Corbel"/>
              </a:rPr>
              <a:t>RWM (SNF) </a:t>
            </a:r>
            <a:endParaRPr sz="13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Google Shape;121;p16"/>
          <p:cNvSpPr txBox="1"/>
          <p:nvPr/>
        </p:nvSpPr>
        <p:spPr>
          <a:xfrm>
            <a:off x="4753710" y="3690652"/>
            <a:ext cx="189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orbel"/>
                <a:ea typeface="Corbel"/>
                <a:cs typeface="Corbel"/>
                <a:sym typeface="Corbel"/>
              </a:rPr>
              <a:t>SMR Unique Xtic</a:t>
            </a:r>
            <a:endParaRPr sz="1800" b="1" u="sng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Google Shape;122;p16"/>
          <p:cNvSpPr/>
          <p:nvPr/>
        </p:nvSpPr>
        <p:spPr>
          <a:xfrm>
            <a:off x="7554810" y="4716228"/>
            <a:ext cx="2142900" cy="1066200"/>
          </a:xfrm>
          <a:prstGeom prst="roundRect">
            <a:avLst>
              <a:gd name="adj" fmla="val 701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123;p16"/>
          <p:cNvSpPr txBox="1"/>
          <p:nvPr/>
        </p:nvSpPr>
        <p:spPr>
          <a:xfrm>
            <a:off x="7554810" y="4925228"/>
            <a:ext cx="1959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rbel"/>
                <a:ea typeface="Corbel"/>
                <a:cs typeface="Corbel"/>
                <a:sym typeface="Corbel"/>
              </a:rPr>
              <a:t>Nuclear Regulator Act of 2019</a:t>
            </a: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" name="Google Shape;124;p16"/>
          <p:cNvCxnSpPr>
            <a:stCxn id="3" idx="2"/>
            <a:endCxn id="6" idx="2"/>
          </p:cNvCxnSpPr>
          <p:nvPr/>
        </p:nvCxnSpPr>
        <p:spPr>
          <a:xfrm rot="16200000">
            <a:off x="7018110" y="4463978"/>
            <a:ext cx="289800" cy="2926500"/>
          </a:xfrm>
          <a:prstGeom prst="curvedConnector3">
            <a:avLst>
              <a:gd name="adj1" fmla="val -8216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" name="Google Shape;125;p16"/>
          <p:cNvCxnSpPr>
            <a:stCxn id="3" idx="0"/>
            <a:endCxn id="6" idx="0"/>
          </p:cNvCxnSpPr>
          <p:nvPr/>
        </p:nvCxnSpPr>
        <p:spPr>
          <a:xfrm rot="16200000" flipH="1">
            <a:off x="7014360" y="3104228"/>
            <a:ext cx="297300" cy="2926500"/>
          </a:xfrm>
          <a:prstGeom prst="curvedConnector3">
            <a:avLst>
              <a:gd name="adj1" fmla="val -8009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" name="Google Shape;126;p16"/>
          <p:cNvCxnSpPr>
            <a:stCxn id="3" idx="3"/>
            <a:endCxn id="6" idx="1"/>
          </p:cNvCxnSpPr>
          <p:nvPr/>
        </p:nvCxnSpPr>
        <p:spPr>
          <a:xfrm>
            <a:off x="6679410" y="5245478"/>
            <a:ext cx="875400" cy="3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" name="Google Shape;127;p16"/>
          <p:cNvSpPr/>
          <p:nvPr/>
        </p:nvSpPr>
        <p:spPr>
          <a:xfrm>
            <a:off x="10000039" y="4714086"/>
            <a:ext cx="1824600" cy="1066200"/>
          </a:xfrm>
          <a:prstGeom prst="roundRect">
            <a:avLst>
              <a:gd name="adj" fmla="val 701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rbel"/>
                <a:ea typeface="Corbel"/>
                <a:cs typeface="Corbel"/>
                <a:sym typeface="Corbel"/>
              </a:rPr>
              <a:t>Remarks/recommendation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8;p16"/>
          <p:cNvSpPr txBox="1"/>
          <p:nvPr/>
        </p:nvSpPr>
        <p:spPr>
          <a:xfrm>
            <a:off x="7680210" y="3749028"/>
            <a:ext cx="26415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Corbel"/>
                <a:ea typeface="Corbel"/>
                <a:cs typeface="Corbel"/>
                <a:sym typeface="Corbel"/>
              </a:rPr>
              <a:t>Legal Framework </a:t>
            </a:r>
            <a:r>
              <a:rPr lang="en" sz="1800" b="1" u="sng" dirty="0" smtClean="0">
                <a:latin typeface="Corbel"/>
                <a:ea typeface="Corbel"/>
                <a:cs typeface="Corbel"/>
                <a:sym typeface="Corbel"/>
              </a:rPr>
              <a:t>(NRA)</a:t>
            </a:r>
            <a:endParaRPr sz="1800" b="1" u="sng" dirty="0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" name="Google Shape;129;p16"/>
          <p:cNvCxnSpPr>
            <a:stCxn id="6" idx="3"/>
            <a:endCxn id="11" idx="1"/>
          </p:cNvCxnSpPr>
          <p:nvPr/>
        </p:nvCxnSpPr>
        <p:spPr>
          <a:xfrm flipV="1">
            <a:off x="9697710" y="5247186"/>
            <a:ext cx="302329" cy="21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" name="Google Shape;10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960" y="1436278"/>
            <a:ext cx="3991149" cy="24568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1041400" y="2048933"/>
            <a:ext cx="3310468" cy="6180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endCxn id="6" idx="0"/>
          </p:cNvCxnSpPr>
          <p:nvPr/>
        </p:nvCxnSpPr>
        <p:spPr>
          <a:xfrm>
            <a:off x="4351868" y="2336800"/>
            <a:ext cx="4274392" cy="2379428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383594" y="381973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UNIQUE ASPECTS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15606"/>
              </p:ext>
            </p:extLst>
          </p:nvPr>
        </p:nvGraphicFramePr>
        <p:xfrm>
          <a:off x="81425" y="1261421"/>
          <a:ext cx="12052210" cy="54360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2742">
                  <a:extLst>
                    <a:ext uri="{9D8B030D-6E8A-4147-A177-3AD203B41FA5}">
                      <a16:colId xmlns:a16="http://schemas.microsoft.com/office/drawing/2014/main" val="1673970186"/>
                    </a:ext>
                  </a:extLst>
                </a:gridCol>
                <a:gridCol w="10439468">
                  <a:extLst>
                    <a:ext uri="{9D8B030D-6E8A-4147-A177-3AD203B41FA5}">
                      <a16:colId xmlns:a16="http://schemas.microsoft.com/office/drawing/2014/main" val="351223749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ASPECT</a:t>
                      </a:r>
                      <a:endParaRPr sz="2200" b="1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EXPLANATION</a:t>
                      </a:r>
                      <a:endParaRPr sz="22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288978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Siting </a:t>
                      </a:r>
                      <a:endParaRPr sz="22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SMR designs presents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unconventional siting </a:t>
                      </a: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from conventional large NPPs. (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underground, Marine- based </a:t>
                      </a: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)</a:t>
                      </a:r>
                      <a:endParaRPr sz="22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47982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Licensing</a:t>
                      </a:r>
                      <a:endParaRPr sz="22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Typical licensing process for nuclear installations -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site selection, design, manufacturing, construction, commissioning, operation and decommissioning. </a:t>
                      </a:r>
                      <a:endParaRPr sz="220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Licensing process of SMRs may also require additional considerations such as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manufacturing of SMR modules, their offsite commissioning and transportation, onsite commissioning of multiple reactor types at one project site, different operating concepts of SMRs, and onsite &amp; offsite decommissioning. </a:t>
                      </a:r>
                      <a:endParaRPr sz="220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4736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EPZ</a:t>
                      </a:r>
                      <a:endParaRPr sz="220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SMR technologies feature a</a:t>
                      </a:r>
                      <a:r>
                        <a:rPr lang="en" sz="2200" dirty="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smaller/no EPZ </a:t>
                      </a: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compared to conventional large NPPs, making them advantageous for placement near densely populated areas. </a:t>
                      </a:r>
                      <a:endParaRPr sz="220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Reduce the burden on the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population living in the vicinity </a:t>
                      </a:r>
                      <a:r>
                        <a:rPr lang="en" sz="22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of an SMR allowing, at the same time, </a:t>
                      </a:r>
                      <a:r>
                        <a:rPr lang="en" sz="220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SMRs to be located closer to the end-users. </a:t>
                      </a:r>
                      <a:endParaRPr sz="220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816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364139" y="323607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UNIQUE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ASPECTS…CONT,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99918"/>
              </p:ext>
            </p:extLst>
          </p:nvPr>
        </p:nvGraphicFramePr>
        <p:xfrm>
          <a:off x="147358" y="1279077"/>
          <a:ext cx="11836400" cy="53989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2503">
                  <a:extLst>
                    <a:ext uri="{9D8B030D-6E8A-4147-A177-3AD203B41FA5}">
                      <a16:colId xmlns:a16="http://schemas.microsoft.com/office/drawing/2014/main" val="2390039766"/>
                    </a:ext>
                  </a:extLst>
                </a:gridCol>
                <a:gridCol w="9853897">
                  <a:extLst>
                    <a:ext uri="{9D8B030D-6E8A-4147-A177-3AD203B41FA5}">
                      <a16:colId xmlns:a16="http://schemas.microsoft.com/office/drawing/2014/main" val="113478642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5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Nuclear Security </a:t>
                      </a:r>
                      <a:endParaRPr sz="2050" b="1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Deployment of SMRs might have fewer nuclear security needs compared to their larger counterparts given that SMR incorporates the concept of 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security by design. </a:t>
                      </a:r>
                      <a:endParaRPr sz="205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Security challenges may arise based on the SMRs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’ design, transportability, potential siting and deployment. </a:t>
                      </a:r>
                      <a:endParaRPr sz="205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5182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Decommissioning</a:t>
                      </a:r>
                      <a:endParaRPr sz="2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SMRs offer the option of both</a:t>
                      </a:r>
                      <a:r>
                        <a:rPr lang="en" sz="2050" dirty="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onsite</a:t>
                      </a: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and</a:t>
                      </a:r>
                      <a:r>
                        <a:rPr lang="en" sz="2050" dirty="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offsite decommissioning</a:t>
                      </a: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. </a:t>
                      </a:r>
                      <a:endParaRPr sz="205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Offsite decommissioning offers a viable approach to managing the end-of-life phase of these reactors, leveraging specialized facilities and expertise to enhance safety and efficiency. </a:t>
                      </a:r>
                      <a:endParaRPr sz="205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3500" marR="63500" marT="63500" marB="635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707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5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Safeguards</a:t>
                      </a:r>
                      <a:endParaRPr sz="2050" b="1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Most of the SMR designs, that  are still at conceptual or under design stage,  incorporate various 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safeguards features by design. </a:t>
                      </a:r>
                      <a:endParaRPr sz="2050" dirty="0">
                        <a:solidFill>
                          <a:srgbClr val="00B0F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SMR technologies incorporated</a:t>
                      </a:r>
                      <a:r>
                        <a:rPr lang="en" sz="2050" dirty="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" sz="205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factory-fuelled reactor cores </a:t>
                      </a: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in their designs.. </a:t>
                      </a:r>
                      <a:endParaRPr sz="205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55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RWM &amp; SNF</a:t>
                      </a:r>
                      <a:endParaRPr sz="2050" b="1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Most of the LWR SMRs use the same fuel as their conventional counterparts, hence they will generate spent fuel and radioactive waste.</a:t>
                      </a:r>
                      <a:endParaRPr sz="205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175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rbel"/>
                        <a:buChar char="➔"/>
                      </a:pP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Management of</a:t>
                      </a:r>
                      <a:r>
                        <a:rPr lang="en" sz="2050" dirty="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" sz="2050" b="0" dirty="0">
                          <a:solidFill>
                            <a:srgbClr val="00B0F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RW and SNF from the Non-LWR </a:t>
                      </a:r>
                      <a:r>
                        <a:rPr lang="en" sz="205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differs from the conventional NPPs</a:t>
                      </a:r>
                      <a:endParaRPr sz="2050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35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14340" y="312776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FRAMEWORK…NRA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128" y="2207504"/>
            <a:ext cx="5743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Emergency preparedness and response.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Implementation of EPR plan.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Trans-boundary nuclear or radiological emergency.</a:t>
            </a:r>
            <a:endParaRPr lang="en-US" sz="2400" b="1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b="1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Information to public about pl</a:t>
            </a: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9170" y="2337698"/>
            <a:ext cx="5953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Threat assessment processes.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Primary responsibility for physical protection.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International cooperation and assistance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Protection of confidential information.</a:t>
            </a:r>
            <a:endParaRPr lang="en-US" sz="24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3941" y="4836042"/>
            <a:ext cx="6984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Authorization of nuclear facilities. 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Responsibility for safety of facilities and activities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Site evaluation.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Authorization for construction and operations.</a:t>
            </a:r>
          </a:p>
          <a:p>
            <a: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Decommissioning </a:t>
            </a:r>
            <a:endParaRPr lang="en-US" sz="24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76;p19"/>
          <p:cNvSpPr txBox="1"/>
          <p:nvPr/>
        </p:nvSpPr>
        <p:spPr>
          <a:xfrm>
            <a:off x="414340" y="1268738"/>
            <a:ext cx="5791907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EMERGENCY PREPAREDNESS &amp; RESPONSE</a:t>
            </a:r>
            <a:endParaRPr sz="2400" b="1" u="sng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74;p19"/>
          <p:cNvSpPr txBox="1"/>
          <p:nvPr/>
        </p:nvSpPr>
        <p:spPr>
          <a:xfrm>
            <a:off x="2589003" y="4322006"/>
            <a:ext cx="7954336" cy="76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SAFETY OF NUCLEAR FACILITIES &amp; DECOMMISSIONING</a:t>
            </a:r>
            <a:endParaRPr sz="2400" b="1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4186" y="1470562"/>
            <a:ext cx="57878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NUCLEAR SECURITY &amp; PHYSICAL </a:t>
            </a:r>
            <a:endParaRPr lang="en-US" sz="2400" b="1" u="sng" dirty="0" smtClean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>
              <a:spcAft>
                <a:spcPts val="1200"/>
              </a:spcAft>
            </a:pPr>
            <a:r>
              <a:rPr lang="en-US" sz="2400" b="1" u="sng" dirty="0" smtClean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PROTECTION</a:t>
            </a:r>
            <a:endParaRPr lang="en-US" sz="2400" b="1" u="sng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14340" y="312776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FRAMEWORK…NRA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889" y="2522364"/>
            <a:ext cx="58872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Scope of RW and SF management.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Responsibility for ROW and SF management.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Classification of RW.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Waste management plan.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Collection, segregation and characterization of RW.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Discharge of RW. </a:t>
            </a:r>
            <a:endParaRPr lang="en-US" sz="24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677" y="2337698"/>
            <a:ext cx="64688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Peaceful uses.</a:t>
            </a:r>
          </a:p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Application of safeguards.</a:t>
            </a:r>
          </a:p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Safeguard inspections.</a:t>
            </a:r>
          </a:p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Designation of inspectors.</a:t>
            </a:r>
          </a:p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State system of accounting and control for nuclear material.</a:t>
            </a:r>
          </a:p>
          <a:p>
            <a:pPr marL="457200" lvl="0" indent="-342900" algn="just">
              <a:buClr>
                <a:srgbClr val="000000"/>
              </a:buClr>
              <a:buSzPts val="1800"/>
              <a:buFont typeface="Corbel"/>
              <a:buChar char="➔"/>
            </a:pPr>
            <a:r>
              <a:rPr lang="en-US" sz="24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Information requirements for research and development activities related to the nuclear fuel cycle. </a:t>
            </a:r>
            <a:endParaRPr lang="en-US" sz="24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76;p19"/>
          <p:cNvSpPr txBox="1"/>
          <p:nvPr/>
        </p:nvSpPr>
        <p:spPr>
          <a:xfrm>
            <a:off x="1066971" y="1787397"/>
            <a:ext cx="4177115" cy="76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n-US" sz="2400" b="1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RW AND SF MANAGEMENT </a:t>
            </a:r>
            <a:endParaRPr lang="en-US" sz="2400" b="1" u="sng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7692" y="1787397"/>
            <a:ext cx="303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" sz="2400" b="1" u="sng" dirty="0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SAFEGUARDS</a:t>
            </a:r>
            <a:endParaRPr lang="en-US" sz="2400" b="1" u="sng" dirty="0">
              <a:solidFill>
                <a:srgbClr val="00B0F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7800" y="624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311a6d6-6c49-40aa-926b-e98182ea64d2"/>
    <ds:schemaRef ds:uri="http://purl.org/dc/terms/"/>
    <ds:schemaRef ds:uri="http://purl.org/dc/elements/1.1/"/>
    <ds:schemaRef ds:uri="http://purl.org/dc/dcmitype/"/>
    <ds:schemaRef ds:uri="94bacced-d3e9-4230-8110-5185e6b8723a"/>
    <ds:schemaRef ds:uri="http://schemas.microsoft.com/office/2006/metadata/properties"/>
    <ds:schemaRef ds:uri="http://schemas.microsoft.com/office/infopath/2007/PartnerControls"/>
    <ds:schemaRef ds:uri="89039979-132d-4e33-b8d6-8b0f084d9471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962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Times New Roman</vt:lpstr>
      <vt:lpstr>Office Theme</vt:lpstr>
      <vt:lpstr>1_Office Theme</vt:lpstr>
      <vt:lpstr>2_Office Theme</vt:lpstr>
      <vt:lpstr>PowerPoint Presentation</vt:lpstr>
      <vt:lpstr>APPLICABILITY OF KENYA’S LEGAL FRAMEWORK TO SUPPORT THE DEPLOYMENT OF SMALL MODULAR REACTOR.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Collins Owino</cp:lastModifiedBy>
  <cp:revision>19</cp:revision>
  <dcterms:created xsi:type="dcterms:W3CDTF">2019-10-29T08:33:20Z</dcterms:created>
  <dcterms:modified xsi:type="dcterms:W3CDTF">2024-10-19T06:32:44Z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