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110" d="100"/>
          <a:sy n="110"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2BC0A-8BBB-44C7-8FD7-A9D6D93B4E7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C8FEDE9-197A-4645-B4F2-747F40182504}">
      <dgm:prSet/>
      <dgm:spPr/>
      <dgm:t>
        <a:bodyPr/>
        <a:lstStyle/>
        <a:p>
          <a:pPr>
            <a:lnSpc>
              <a:spcPct val="100000"/>
            </a:lnSpc>
          </a:pPr>
          <a:r>
            <a:rPr lang="en-US" b="1" dirty="0">
              <a:latin typeface="Arial" panose="020B0604020202020204" pitchFamily="34" charset="0"/>
              <a:cs typeface="Arial" panose="020B0604020202020204" pitchFamily="34" charset="0"/>
            </a:rPr>
            <a:t>An event that causes « nuclear damage »</a:t>
          </a:r>
          <a:r>
            <a:rPr lang="en-US" dirty="0">
              <a:latin typeface="Arial" panose="020B0604020202020204" pitchFamily="34" charset="0"/>
              <a:cs typeface="Arial" panose="020B0604020202020204" pitchFamily="34" charset="0"/>
            </a:rPr>
            <a:t>: damage arising out of or resulting from </a:t>
          </a:r>
          <a:r>
            <a:rPr lang="en-US" dirty="0" err="1">
              <a:latin typeface="Arial" panose="020B0604020202020204" pitchFamily="34" charset="0"/>
              <a:cs typeface="Arial" panose="020B0604020202020204" pitchFamily="34" charset="0"/>
            </a:rPr>
            <a:t>ionising</a:t>
          </a:r>
          <a:r>
            <a:rPr lang="en-US" dirty="0">
              <a:latin typeface="Arial" panose="020B0604020202020204" pitchFamily="34" charset="0"/>
              <a:cs typeface="Arial" panose="020B0604020202020204" pitchFamily="34" charset="0"/>
            </a:rPr>
            <a:t> radiation emitted by any source of radiation</a:t>
          </a:r>
        </a:p>
      </dgm:t>
    </dgm:pt>
    <dgm:pt modelId="{E89AC7C4-C3F4-47A6-8610-A58CDD2D0601}" type="parTrans" cxnId="{0CB8993B-F5E8-4EB2-A523-050FF5FF7E2D}">
      <dgm:prSet/>
      <dgm:spPr/>
      <dgm:t>
        <a:bodyPr/>
        <a:lstStyle/>
        <a:p>
          <a:endParaRPr lang="en-US"/>
        </a:p>
      </dgm:t>
    </dgm:pt>
    <dgm:pt modelId="{6612E767-1D89-4B04-BF95-DE9B88C8138B}" type="sibTrans" cxnId="{0CB8993B-F5E8-4EB2-A523-050FF5FF7E2D}">
      <dgm:prSet/>
      <dgm:spPr/>
      <dgm:t>
        <a:bodyPr/>
        <a:lstStyle/>
        <a:p>
          <a:endParaRPr lang="en-US"/>
        </a:p>
      </dgm:t>
    </dgm:pt>
    <dgm:pt modelId="{0119D621-890A-43BE-83CB-479EE8556DD6}">
      <dgm:prSet/>
      <dgm:spPr/>
      <dgm:t>
        <a:bodyPr/>
        <a:lstStyle/>
        <a:p>
          <a:pPr>
            <a:lnSpc>
              <a:spcPct val="100000"/>
            </a:lnSpc>
          </a:pPr>
          <a:r>
            <a:rPr lang="en-US" b="1" dirty="0">
              <a:latin typeface="Arial" panose="020B0604020202020204" pitchFamily="34" charset="0"/>
              <a:cs typeface="Arial" panose="020B0604020202020204" pitchFamily="34" charset="0"/>
            </a:rPr>
            <a:t>Emergency Planning Zone</a:t>
          </a:r>
          <a:r>
            <a:rPr lang="en-US" dirty="0">
              <a:latin typeface="Arial" panose="020B0604020202020204" pitchFamily="34" charset="0"/>
              <a:cs typeface="Arial" panose="020B0604020202020204" pitchFamily="34" charset="0"/>
            </a:rPr>
            <a:t>: operator liable for the costs of preventive measures and related loss or damage in case of evacuation</a:t>
          </a:r>
        </a:p>
      </dgm:t>
    </dgm:pt>
    <dgm:pt modelId="{55BBFC2A-256F-4120-ABC4-CD49B076FA52}" type="parTrans" cxnId="{93DDD2A9-F2BD-4199-97CA-11D5D2E2C825}">
      <dgm:prSet/>
      <dgm:spPr/>
      <dgm:t>
        <a:bodyPr/>
        <a:lstStyle/>
        <a:p>
          <a:endParaRPr lang="en-US"/>
        </a:p>
      </dgm:t>
    </dgm:pt>
    <dgm:pt modelId="{31C9F025-8BE1-4B63-AD55-9379C48E3737}" type="sibTrans" cxnId="{93DDD2A9-F2BD-4199-97CA-11D5D2E2C825}">
      <dgm:prSet/>
      <dgm:spPr/>
      <dgm:t>
        <a:bodyPr/>
        <a:lstStyle/>
        <a:p>
          <a:endParaRPr lang="en-US"/>
        </a:p>
      </dgm:t>
    </dgm:pt>
    <dgm:pt modelId="{96DA6DD2-AC6F-4F0A-8DAE-C765BA5A7420}">
      <dgm:prSet/>
      <dgm:spPr/>
      <dgm:t>
        <a:bodyPr/>
        <a:lstStyle/>
        <a:p>
          <a:pPr>
            <a:lnSpc>
              <a:spcPct val="100000"/>
            </a:lnSpc>
          </a:pPr>
          <a:r>
            <a:rPr lang="en-US" b="1" dirty="0">
              <a:latin typeface="Arial" panose="020B0604020202020204" pitchFamily="34" charset="0"/>
              <a:cs typeface="Arial" panose="020B0604020202020204" pitchFamily="34" charset="0"/>
            </a:rPr>
            <a:t>If nuclear damage is caused jointly by a nuclear incident and by another non-nuclear incident:</a:t>
          </a:r>
          <a:r>
            <a:rPr lang="en-US" dirty="0">
              <a:latin typeface="Arial" panose="020B0604020202020204" pitchFamily="34" charset="0"/>
              <a:cs typeface="Arial" panose="020B0604020202020204" pitchFamily="34" charset="0"/>
            </a:rPr>
            <a:t> the part of the damage that is not reasonably separable from the nuclear damage will be compensated by the nuclear operator under the nuclear liability regime</a:t>
          </a:r>
        </a:p>
      </dgm:t>
    </dgm:pt>
    <dgm:pt modelId="{CA255C71-0B01-440A-97B8-7E204A0D0847}" type="parTrans" cxnId="{709800B7-7A5A-466A-BB0C-1A7B7A7FB1B9}">
      <dgm:prSet/>
      <dgm:spPr/>
      <dgm:t>
        <a:bodyPr/>
        <a:lstStyle/>
        <a:p>
          <a:endParaRPr lang="en-US"/>
        </a:p>
      </dgm:t>
    </dgm:pt>
    <dgm:pt modelId="{6276C937-0214-48B1-9A66-E1D41322C3F2}" type="sibTrans" cxnId="{709800B7-7A5A-466A-BB0C-1A7B7A7FB1B9}">
      <dgm:prSet/>
      <dgm:spPr/>
      <dgm:t>
        <a:bodyPr/>
        <a:lstStyle/>
        <a:p>
          <a:endParaRPr lang="en-US"/>
        </a:p>
      </dgm:t>
    </dgm:pt>
    <dgm:pt modelId="{2B6056F9-0C23-466F-9F1D-D1D1854CB49D}" type="pres">
      <dgm:prSet presAssocID="{5882BC0A-8BBB-44C7-8FD7-A9D6D93B4E73}" presName="root" presStyleCnt="0">
        <dgm:presLayoutVars>
          <dgm:dir/>
          <dgm:resizeHandles val="exact"/>
        </dgm:presLayoutVars>
      </dgm:prSet>
      <dgm:spPr/>
    </dgm:pt>
    <dgm:pt modelId="{86D9BCC3-9886-44FB-8D3F-CB0F09DA3E5C}" type="pres">
      <dgm:prSet presAssocID="{9C8FEDE9-197A-4645-B4F2-747F40182504}" presName="compNode" presStyleCnt="0"/>
      <dgm:spPr/>
    </dgm:pt>
    <dgm:pt modelId="{02940A3D-7CDE-455E-AA81-0EEDF18B417B}" type="pres">
      <dgm:prSet presAssocID="{9C8FEDE9-197A-4645-B4F2-747F40182504}" presName="bgRect" presStyleLbl="bgShp" presStyleIdx="0" presStyleCnt="3"/>
      <dgm:spPr/>
    </dgm:pt>
    <dgm:pt modelId="{7931CD39-B4A0-4762-AC00-1AEC2AC1B5B6}" type="pres">
      <dgm:prSet presAssocID="{9C8FEDE9-197A-4645-B4F2-747F401825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dioactive"/>
        </a:ext>
      </dgm:extLst>
    </dgm:pt>
    <dgm:pt modelId="{5D9132B5-6AD2-40CC-A91E-0D2F8DC97B34}" type="pres">
      <dgm:prSet presAssocID="{9C8FEDE9-197A-4645-B4F2-747F40182504}" presName="spaceRect" presStyleCnt="0"/>
      <dgm:spPr/>
    </dgm:pt>
    <dgm:pt modelId="{253C3D23-123A-4F15-A9C7-2C9788263365}" type="pres">
      <dgm:prSet presAssocID="{9C8FEDE9-197A-4645-B4F2-747F40182504}" presName="parTx" presStyleLbl="revTx" presStyleIdx="0" presStyleCnt="3">
        <dgm:presLayoutVars>
          <dgm:chMax val="0"/>
          <dgm:chPref val="0"/>
        </dgm:presLayoutVars>
      </dgm:prSet>
      <dgm:spPr/>
    </dgm:pt>
    <dgm:pt modelId="{9910AD70-F335-48FE-80CB-62512A7C5AE4}" type="pres">
      <dgm:prSet presAssocID="{6612E767-1D89-4B04-BF95-DE9B88C8138B}" presName="sibTrans" presStyleCnt="0"/>
      <dgm:spPr/>
    </dgm:pt>
    <dgm:pt modelId="{E56CEC39-287A-4BC7-A616-ACEE88458A66}" type="pres">
      <dgm:prSet presAssocID="{0119D621-890A-43BE-83CB-479EE8556DD6}" presName="compNode" presStyleCnt="0"/>
      <dgm:spPr/>
    </dgm:pt>
    <dgm:pt modelId="{B8845937-C397-4048-BA07-02ACBFEF7E94}" type="pres">
      <dgm:prSet presAssocID="{0119D621-890A-43BE-83CB-479EE8556DD6}" presName="bgRect" presStyleLbl="bgShp" presStyleIdx="1" presStyleCnt="3"/>
      <dgm:spPr/>
    </dgm:pt>
    <dgm:pt modelId="{4E36846F-320F-4E0C-A7CD-1123C7211E53}" type="pres">
      <dgm:prSet presAssocID="{0119D621-890A-43BE-83CB-479EE8556D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4F71F577-B0FD-40E4-B153-1162BB7F78EF}" type="pres">
      <dgm:prSet presAssocID="{0119D621-890A-43BE-83CB-479EE8556DD6}" presName="spaceRect" presStyleCnt="0"/>
      <dgm:spPr/>
    </dgm:pt>
    <dgm:pt modelId="{1DC72172-A785-4EEC-95F1-FA1A4FB85A34}" type="pres">
      <dgm:prSet presAssocID="{0119D621-890A-43BE-83CB-479EE8556DD6}" presName="parTx" presStyleLbl="revTx" presStyleIdx="1" presStyleCnt="3">
        <dgm:presLayoutVars>
          <dgm:chMax val="0"/>
          <dgm:chPref val="0"/>
        </dgm:presLayoutVars>
      </dgm:prSet>
      <dgm:spPr/>
    </dgm:pt>
    <dgm:pt modelId="{59CC5296-C746-4CA5-A45E-66B5A370A27E}" type="pres">
      <dgm:prSet presAssocID="{31C9F025-8BE1-4B63-AD55-9379C48E3737}" presName="sibTrans" presStyleCnt="0"/>
      <dgm:spPr/>
    </dgm:pt>
    <dgm:pt modelId="{C402AEF0-33CF-437F-B1E9-37F6B5EBE195}" type="pres">
      <dgm:prSet presAssocID="{96DA6DD2-AC6F-4F0A-8DAE-C765BA5A7420}" presName="compNode" presStyleCnt="0"/>
      <dgm:spPr/>
    </dgm:pt>
    <dgm:pt modelId="{73A81C53-14DC-4779-965E-777824FE9244}" type="pres">
      <dgm:prSet presAssocID="{96DA6DD2-AC6F-4F0A-8DAE-C765BA5A7420}" presName="bgRect" presStyleLbl="bgShp" presStyleIdx="2" presStyleCnt="3"/>
      <dgm:spPr/>
    </dgm:pt>
    <dgm:pt modelId="{84F36ECD-4C35-48DB-8C94-1A5B89B400E8}" type="pres">
      <dgm:prSet presAssocID="{96DA6DD2-AC6F-4F0A-8DAE-C765BA5A74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dioactive Sign"/>
        </a:ext>
      </dgm:extLst>
    </dgm:pt>
    <dgm:pt modelId="{77E52E33-F543-4AF2-8A87-D69DF0EDE632}" type="pres">
      <dgm:prSet presAssocID="{96DA6DD2-AC6F-4F0A-8DAE-C765BA5A7420}" presName="spaceRect" presStyleCnt="0"/>
      <dgm:spPr/>
    </dgm:pt>
    <dgm:pt modelId="{541B0E21-B569-4F62-A8BB-529ABB382416}" type="pres">
      <dgm:prSet presAssocID="{96DA6DD2-AC6F-4F0A-8DAE-C765BA5A7420}" presName="parTx" presStyleLbl="revTx" presStyleIdx="2" presStyleCnt="3">
        <dgm:presLayoutVars>
          <dgm:chMax val="0"/>
          <dgm:chPref val="0"/>
        </dgm:presLayoutVars>
      </dgm:prSet>
      <dgm:spPr/>
    </dgm:pt>
  </dgm:ptLst>
  <dgm:cxnLst>
    <dgm:cxn modelId="{0CB8993B-F5E8-4EB2-A523-050FF5FF7E2D}" srcId="{5882BC0A-8BBB-44C7-8FD7-A9D6D93B4E73}" destId="{9C8FEDE9-197A-4645-B4F2-747F40182504}" srcOrd="0" destOrd="0" parTransId="{E89AC7C4-C3F4-47A6-8610-A58CDD2D0601}" sibTransId="{6612E767-1D89-4B04-BF95-DE9B88C8138B}"/>
    <dgm:cxn modelId="{56433464-ECE3-43AB-A06F-1711FDF072C8}" type="presOf" srcId="{96DA6DD2-AC6F-4F0A-8DAE-C765BA5A7420}" destId="{541B0E21-B569-4F62-A8BB-529ABB382416}" srcOrd="0" destOrd="0" presId="urn:microsoft.com/office/officeart/2018/2/layout/IconVerticalSolidList"/>
    <dgm:cxn modelId="{2252149F-C9E9-415B-A24A-3A0F1AE07D37}" type="presOf" srcId="{5882BC0A-8BBB-44C7-8FD7-A9D6D93B4E73}" destId="{2B6056F9-0C23-466F-9F1D-D1D1854CB49D}" srcOrd="0" destOrd="0" presId="urn:microsoft.com/office/officeart/2018/2/layout/IconVerticalSolidList"/>
    <dgm:cxn modelId="{93DDD2A9-F2BD-4199-97CA-11D5D2E2C825}" srcId="{5882BC0A-8BBB-44C7-8FD7-A9D6D93B4E73}" destId="{0119D621-890A-43BE-83CB-479EE8556DD6}" srcOrd="1" destOrd="0" parTransId="{55BBFC2A-256F-4120-ABC4-CD49B076FA52}" sibTransId="{31C9F025-8BE1-4B63-AD55-9379C48E3737}"/>
    <dgm:cxn modelId="{F7F105B1-5061-4F1D-9FD5-E29C9F928F24}" type="presOf" srcId="{0119D621-890A-43BE-83CB-479EE8556DD6}" destId="{1DC72172-A785-4EEC-95F1-FA1A4FB85A34}" srcOrd="0" destOrd="0" presId="urn:microsoft.com/office/officeart/2018/2/layout/IconVerticalSolidList"/>
    <dgm:cxn modelId="{709800B7-7A5A-466A-BB0C-1A7B7A7FB1B9}" srcId="{5882BC0A-8BBB-44C7-8FD7-A9D6D93B4E73}" destId="{96DA6DD2-AC6F-4F0A-8DAE-C765BA5A7420}" srcOrd="2" destOrd="0" parTransId="{CA255C71-0B01-440A-97B8-7E204A0D0847}" sibTransId="{6276C937-0214-48B1-9A66-E1D41322C3F2}"/>
    <dgm:cxn modelId="{D610DEC6-F46D-4445-90E0-B131CD337BF2}" type="presOf" srcId="{9C8FEDE9-197A-4645-B4F2-747F40182504}" destId="{253C3D23-123A-4F15-A9C7-2C9788263365}" srcOrd="0" destOrd="0" presId="urn:microsoft.com/office/officeart/2018/2/layout/IconVerticalSolidList"/>
    <dgm:cxn modelId="{FEA3E38B-706F-4B7A-A47B-55DC8CF68A47}" type="presParOf" srcId="{2B6056F9-0C23-466F-9F1D-D1D1854CB49D}" destId="{86D9BCC3-9886-44FB-8D3F-CB0F09DA3E5C}" srcOrd="0" destOrd="0" presId="urn:microsoft.com/office/officeart/2018/2/layout/IconVerticalSolidList"/>
    <dgm:cxn modelId="{0EDC237B-9B0B-46F1-83B6-2711AD100418}" type="presParOf" srcId="{86D9BCC3-9886-44FB-8D3F-CB0F09DA3E5C}" destId="{02940A3D-7CDE-455E-AA81-0EEDF18B417B}" srcOrd="0" destOrd="0" presId="urn:microsoft.com/office/officeart/2018/2/layout/IconVerticalSolidList"/>
    <dgm:cxn modelId="{0988375B-1B8E-4F2C-9933-5B80CF56FE96}" type="presParOf" srcId="{86D9BCC3-9886-44FB-8D3F-CB0F09DA3E5C}" destId="{7931CD39-B4A0-4762-AC00-1AEC2AC1B5B6}" srcOrd="1" destOrd="0" presId="urn:microsoft.com/office/officeart/2018/2/layout/IconVerticalSolidList"/>
    <dgm:cxn modelId="{C955FD11-34DF-4B12-9CFB-34FDB0E91C25}" type="presParOf" srcId="{86D9BCC3-9886-44FB-8D3F-CB0F09DA3E5C}" destId="{5D9132B5-6AD2-40CC-A91E-0D2F8DC97B34}" srcOrd="2" destOrd="0" presId="urn:microsoft.com/office/officeart/2018/2/layout/IconVerticalSolidList"/>
    <dgm:cxn modelId="{6433DC6D-15C3-43CF-A7B6-2703A0E2B983}" type="presParOf" srcId="{86D9BCC3-9886-44FB-8D3F-CB0F09DA3E5C}" destId="{253C3D23-123A-4F15-A9C7-2C9788263365}" srcOrd="3" destOrd="0" presId="urn:microsoft.com/office/officeart/2018/2/layout/IconVerticalSolidList"/>
    <dgm:cxn modelId="{FB6707F0-27C7-414B-B25D-35F322600BA4}" type="presParOf" srcId="{2B6056F9-0C23-466F-9F1D-D1D1854CB49D}" destId="{9910AD70-F335-48FE-80CB-62512A7C5AE4}" srcOrd="1" destOrd="0" presId="urn:microsoft.com/office/officeart/2018/2/layout/IconVerticalSolidList"/>
    <dgm:cxn modelId="{59AAD283-13EB-403D-AB22-10D8B4F16104}" type="presParOf" srcId="{2B6056F9-0C23-466F-9F1D-D1D1854CB49D}" destId="{E56CEC39-287A-4BC7-A616-ACEE88458A66}" srcOrd="2" destOrd="0" presId="urn:microsoft.com/office/officeart/2018/2/layout/IconVerticalSolidList"/>
    <dgm:cxn modelId="{1605DDCD-BD46-4C12-A789-30D13CBF7812}" type="presParOf" srcId="{E56CEC39-287A-4BC7-A616-ACEE88458A66}" destId="{B8845937-C397-4048-BA07-02ACBFEF7E94}" srcOrd="0" destOrd="0" presId="urn:microsoft.com/office/officeart/2018/2/layout/IconVerticalSolidList"/>
    <dgm:cxn modelId="{0E40C86E-DFB4-4C05-8875-E46B81503595}" type="presParOf" srcId="{E56CEC39-287A-4BC7-A616-ACEE88458A66}" destId="{4E36846F-320F-4E0C-A7CD-1123C7211E53}" srcOrd="1" destOrd="0" presId="urn:microsoft.com/office/officeart/2018/2/layout/IconVerticalSolidList"/>
    <dgm:cxn modelId="{20EFB73B-1D52-4F76-8A8A-61C003721C8C}" type="presParOf" srcId="{E56CEC39-287A-4BC7-A616-ACEE88458A66}" destId="{4F71F577-B0FD-40E4-B153-1162BB7F78EF}" srcOrd="2" destOrd="0" presId="urn:microsoft.com/office/officeart/2018/2/layout/IconVerticalSolidList"/>
    <dgm:cxn modelId="{D19D6167-6CD3-4604-93C1-A5E718002734}" type="presParOf" srcId="{E56CEC39-287A-4BC7-A616-ACEE88458A66}" destId="{1DC72172-A785-4EEC-95F1-FA1A4FB85A34}" srcOrd="3" destOrd="0" presId="urn:microsoft.com/office/officeart/2018/2/layout/IconVerticalSolidList"/>
    <dgm:cxn modelId="{D6C42C6F-EB9A-4A76-989C-21163870CA24}" type="presParOf" srcId="{2B6056F9-0C23-466F-9F1D-D1D1854CB49D}" destId="{59CC5296-C746-4CA5-A45E-66B5A370A27E}" srcOrd="3" destOrd="0" presId="urn:microsoft.com/office/officeart/2018/2/layout/IconVerticalSolidList"/>
    <dgm:cxn modelId="{2DB38AEF-CA66-4228-B60F-C0313A713C32}" type="presParOf" srcId="{2B6056F9-0C23-466F-9F1D-D1D1854CB49D}" destId="{C402AEF0-33CF-437F-B1E9-37F6B5EBE195}" srcOrd="4" destOrd="0" presId="urn:microsoft.com/office/officeart/2018/2/layout/IconVerticalSolidList"/>
    <dgm:cxn modelId="{3845220B-84B7-4B48-BA21-4F68DF8A653F}" type="presParOf" srcId="{C402AEF0-33CF-437F-B1E9-37F6B5EBE195}" destId="{73A81C53-14DC-4779-965E-777824FE9244}" srcOrd="0" destOrd="0" presId="urn:microsoft.com/office/officeart/2018/2/layout/IconVerticalSolidList"/>
    <dgm:cxn modelId="{D0AA19E4-90C4-4B68-9890-C5F538D8572A}" type="presParOf" srcId="{C402AEF0-33CF-437F-B1E9-37F6B5EBE195}" destId="{84F36ECD-4C35-48DB-8C94-1A5B89B400E8}" srcOrd="1" destOrd="0" presId="urn:microsoft.com/office/officeart/2018/2/layout/IconVerticalSolidList"/>
    <dgm:cxn modelId="{F206F7A6-67FC-4A38-955A-DF114D959B5A}" type="presParOf" srcId="{C402AEF0-33CF-437F-B1E9-37F6B5EBE195}" destId="{77E52E33-F543-4AF2-8A87-D69DF0EDE632}" srcOrd="2" destOrd="0" presId="urn:microsoft.com/office/officeart/2018/2/layout/IconVerticalSolidList"/>
    <dgm:cxn modelId="{BD4A0A05-52BA-4207-9A2D-EB1D1019CB15}" type="presParOf" srcId="{C402AEF0-33CF-437F-B1E9-37F6B5EBE195}" destId="{541B0E21-B569-4F62-A8BB-529ABB3824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2DC07-E599-43DF-BA39-95478DCF67A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A69330A-7288-415D-9E66-954C83CA737E}">
      <dgm:prSet/>
      <dgm:spPr/>
      <dgm:t>
        <a:bodyPr/>
        <a:lstStyle/>
        <a:p>
          <a:pPr>
            <a:lnSpc>
              <a:spcPct val="100000"/>
            </a:lnSpc>
          </a:pPr>
          <a:r>
            <a:rPr lang="en-GB" dirty="0">
              <a:latin typeface="Arial" panose="020B0604020202020204" pitchFamily="34" charset="0"/>
              <a:cs typeface="Arial" panose="020B0604020202020204" pitchFamily="34" charset="0"/>
            </a:rPr>
            <a:t>Having regard to the nature of the nuclear substances involved and to the likely consequences of a nuclear incident originating therefrom, a State may establish a lower nuclear liability amount, provided that in no event shall any amount be less than the amounts provided in the international nuclear liability conventions</a:t>
          </a:r>
          <a:endParaRPr lang="en-US" dirty="0">
            <a:latin typeface="Arial" panose="020B0604020202020204" pitchFamily="34" charset="0"/>
            <a:cs typeface="Arial" panose="020B0604020202020204" pitchFamily="34" charset="0"/>
          </a:endParaRPr>
        </a:p>
      </dgm:t>
    </dgm:pt>
    <dgm:pt modelId="{79EC5494-565F-47A0-AA44-1D7348D22BC4}" type="parTrans" cxnId="{B9BE1C2D-F46A-4E60-B99C-B4A434E37164}">
      <dgm:prSet/>
      <dgm:spPr/>
      <dgm:t>
        <a:bodyPr/>
        <a:lstStyle/>
        <a:p>
          <a:endParaRPr lang="en-US"/>
        </a:p>
      </dgm:t>
    </dgm:pt>
    <dgm:pt modelId="{F007E617-552D-47C6-8CC1-24EDD3285AD2}" type="sibTrans" cxnId="{B9BE1C2D-F46A-4E60-B99C-B4A434E37164}">
      <dgm:prSet/>
      <dgm:spPr/>
      <dgm:t>
        <a:bodyPr/>
        <a:lstStyle/>
        <a:p>
          <a:pPr>
            <a:lnSpc>
              <a:spcPct val="100000"/>
            </a:lnSpc>
          </a:pPr>
          <a:endParaRPr lang="en-US"/>
        </a:p>
      </dgm:t>
    </dgm:pt>
    <dgm:pt modelId="{635A6EA9-20D5-44FE-A425-C6F53D00E06A}">
      <dgm:prSet/>
      <dgm:spPr/>
      <dgm:t>
        <a:bodyPr/>
        <a:lstStyle/>
        <a:p>
          <a:pPr>
            <a:lnSpc>
              <a:spcPct val="100000"/>
            </a:lnSpc>
          </a:pPr>
          <a:r>
            <a:rPr lang="en-US" dirty="0">
              <a:latin typeface="Arial" panose="020B0604020202020204" pitchFamily="34" charset="0"/>
              <a:cs typeface="Arial" panose="020B0604020202020204" pitchFamily="34" charset="0"/>
            </a:rPr>
            <a:t>To avoid burdening the nuclear operators with unjustified insurance or financial security costs</a:t>
          </a:r>
        </a:p>
      </dgm:t>
    </dgm:pt>
    <dgm:pt modelId="{5627E081-EAB2-4A85-A4F1-644E7C3D5A8A}" type="parTrans" cxnId="{A66875F1-B4BB-47FE-A80B-C7F5C5595CDE}">
      <dgm:prSet/>
      <dgm:spPr/>
      <dgm:t>
        <a:bodyPr/>
        <a:lstStyle/>
        <a:p>
          <a:endParaRPr lang="en-US"/>
        </a:p>
      </dgm:t>
    </dgm:pt>
    <dgm:pt modelId="{532103FC-39CE-4143-8748-1290B52DE770}" type="sibTrans" cxnId="{A66875F1-B4BB-47FE-A80B-C7F5C5595CDE}">
      <dgm:prSet/>
      <dgm:spPr/>
      <dgm:t>
        <a:bodyPr/>
        <a:lstStyle/>
        <a:p>
          <a:pPr>
            <a:lnSpc>
              <a:spcPct val="100000"/>
            </a:lnSpc>
          </a:pPr>
          <a:endParaRPr lang="en-US"/>
        </a:p>
      </dgm:t>
    </dgm:pt>
    <dgm:pt modelId="{CA343807-583B-47FB-91EA-7EE663AC233F}">
      <dgm:prSet/>
      <dgm:spPr/>
      <dgm:t>
        <a:bodyPr/>
        <a:lstStyle/>
        <a:p>
          <a:pPr>
            <a:lnSpc>
              <a:spcPct val="100000"/>
            </a:lnSpc>
          </a:pPr>
          <a:r>
            <a:rPr lang="en-GB" dirty="0">
              <a:latin typeface="Arial" panose="020B0604020202020204" pitchFamily="34" charset="0"/>
              <a:cs typeface="Arial" panose="020B0604020202020204" pitchFamily="34" charset="0"/>
            </a:rPr>
            <a:t>A safety assessment will need to be made. If compensation amounts exceed the lower nuclear liability amount established by the State, the later will have to provide public funds up to the nuclear liability amount applicable to large nuclear power plants</a:t>
          </a:r>
          <a:endParaRPr lang="en-US" dirty="0">
            <a:latin typeface="Arial" panose="020B0604020202020204" pitchFamily="34" charset="0"/>
            <a:cs typeface="Arial" panose="020B0604020202020204" pitchFamily="34" charset="0"/>
          </a:endParaRPr>
        </a:p>
      </dgm:t>
    </dgm:pt>
    <dgm:pt modelId="{CC5BDE14-C423-4B5C-8B91-12A11556A538}" type="parTrans" cxnId="{9AD968A1-3093-44FB-AAE0-8C68CBE9738A}">
      <dgm:prSet/>
      <dgm:spPr/>
      <dgm:t>
        <a:bodyPr/>
        <a:lstStyle/>
        <a:p>
          <a:endParaRPr lang="en-US"/>
        </a:p>
      </dgm:t>
    </dgm:pt>
    <dgm:pt modelId="{5EF48A9F-D550-40DC-AFE9-2473DF323EBA}" type="sibTrans" cxnId="{9AD968A1-3093-44FB-AAE0-8C68CBE9738A}">
      <dgm:prSet/>
      <dgm:spPr/>
      <dgm:t>
        <a:bodyPr/>
        <a:lstStyle/>
        <a:p>
          <a:pPr>
            <a:lnSpc>
              <a:spcPct val="100000"/>
            </a:lnSpc>
          </a:pPr>
          <a:endParaRPr lang="en-US"/>
        </a:p>
      </dgm:t>
    </dgm:pt>
    <dgm:pt modelId="{3EB7378A-96DA-493A-B016-C33487587E59}">
      <dgm:prSet/>
      <dgm:spPr/>
      <dgm:t>
        <a:bodyPr/>
        <a:lstStyle/>
        <a:p>
          <a:pPr>
            <a:lnSpc>
              <a:spcPct val="100000"/>
            </a:lnSpc>
          </a:pPr>
          <a:r>
            <a:rPr lang="en-GB" dirty="0">
              <a:latin typeface="Arial" panose="020B0604020202020204" pitchFamily="34" charset="0"/>
              <a:cs typeface="Arial" panose="020B0604020202020204" pitchFamily="34" charset="0"/>
            </a:rPr>
            <a:t>Interest and costs awarded by a court are in addition to the amounts for which the operator is liable for nuclear damage</a:t>
          </a:r>
          <a:endParaRPr lang="en-US" dirty="0">
            <a:latin typeface="Arial" panose="020B0604020202020204" pitchFamily="34" charset="0"/>
            <a:cs typeface="Arial" panose="020B0604020202020204" pitchFamily="34" charset="0"/>
          </a:endParaRPr>
        </a:p>
      </dgm:t>
    </dgm:pt>
    <dgm:pt modelId="{01024E23-E073-44B8-B367-7F2669A9652D}" type="parTrans" cxnId="{043FD726-468B-4DC5-B815-A18ABC9A0432}">
      <dgm:prSet/>
      <dgm:spPr/>
      <dgm:t>
        <a:bodyPr/>
        <a:lstStyle/>
        <a:p>
          <a:endParaRPr lang="en-US"/>
        </a:p>
      </dgm:t>
    </dgm:pt>
    <dgm:pt modelId="{FE49A664-B5E3-4085-8BD0-2738493321EF}" type="sibTrans" cxnId="{043FD726-468B-4DC5-B815-A18ABC9A0432}">
      <dgm:prSet/>
      <dgm:spPr/>
      <dgm:t>
        <a:bodyPr/>
        <a:lstStyle/>
        <a:p>
          <a:endParaRPr lang="en-US"/>
        </a:p>
      </dgm:t>
    </dgm:pt>
    <dgm:pt modelId="{9F91491A-C516-4477-A7F5-653D3DCD8981}" type="pres">
      <dgm:prSet presAssocID="{44B2DC07-E599-43DF-BA39-95478DCF67AD}" presName="root" presStyleCnt="0">
        <dgm:presLayoutVars>
          <dgm:dir/>
          <dgm:resizeHandles val="exact"/>
        </dgm:presLayoutVars>
      </dgm:prSet>
      <dgm:spPr/>
    </dgm:pt>
    <dgm:pt modelId="{D705203F-3007-4BFA-A148-E66DDD24575E}" type="pres">
      <dgm:prSet presAssocID="{44B2DC07-E599-43DF-BA39-95478DCF67AD}" presName="container" presStyleCnt="0">
        <dgm:presLayoutVars>
          <dgm:dir/>
          <dgm:resizeHandles val="exact"/>
        </dgm:presLayoutVars>
      </dgm:prSet>
      <dgm:spPr/>
    </dgm:pt>
    <dgm:pt modelId="{EDEC2FF2-CB90-4AAB-88D6-6422E3EEFD1E}" type="pres">
      <dgm:prSet presAssocID="{DA69330A-7288-415D-9E66-954C83CA737E}" presName="compNode" presStyleCnt="0"/>
      <dgm:spPr/>
    </dgm:pt>
    <dgm:pt modelId="{F8EE74D8-1341-4C6F-A02F-8BD456D64465}" type="pres">
      <dgm:prSet presAssocID="{DA69330A-7288-415D-9E66-954C83CA737E}" presName="iconBgRect" presStyleLbl="bgShp" presStyleIdx="0" presStyleCnt="4"/>
      <dgm:spPr/>
    </dgm:pt>
    <dgm:pt modelId="{251533E4-CCCF-4B89-846E-724E6034E960}" type="pres">
      <dgm:prSet presAssocID="{DA69330A-7288-415D-9E66-954C83CA73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dioactive"/>
        </a:ext>
      </dgm:extLst>
    </dgm:pt>
    <dgm:pt modelId="{85A1D411-4073-460C-9B4A-83D407967C28}" type="pres">
      <dgm:prSet presAssocID="{DA69330A-7288-415D-9E66-954C83CA737E}" presName="spaceRect" presStyleCnt="0"/>
      <dgm:spPr/>
    </dgm:pt>
    <dgm:pt modelId="{9A3447CA-2C13-4C54-8836-6CDEDBDD2952}" type="pres">
      <dgm:prSet presAssocID="{DA69330A-7288-415D-9E66-954C83CA737E}" presName="textRect" presStyleLbl="revTx" presStyleIdx="0" presStyleCnt="4">
        <dgm:presLayoutVars>
          <dgm:chMax val="1"/>
          <dgm:chPref val="1"/>
        </dgm:presLayoutVars>
      </dgm:prSet>
      <dgm:spPr/>
    </dgm:pt>
    <dgm:pt modelId="{52BB2CCC-3ADC-4D6D-9B91-88281B4043A3}" type="pres">
      <dgm:prSet presAssocID="{F007E617-552D-47C6-8CC1-24EDD3285AD2}" presName="sibTrans" presStyleLbl="sibTrans2D1" presStyleIdx="0" presStyleCnt="0"/>
      <dgm:spPr/>
    </dgm:pt>
    <dgm:pt modelId="{47E9726C-9A5D-4960-885F-E087AF2D6916}" type="pres">
      <dgm:prSet presAssocID="{635A6EA9-20D5-44FE-A425-C6F53D00E06A}" presName="compNode" presStyleCnt="0"/>
      <dgm:spPr/>
    </dgm:pt>
    <dgm:pt modelId="{3BF02B93-91B4-46FE-97B7-F5EC1BDCD38E}" type="pres">
      <dgm:prSet presAssocID="{635A6EA9-20D5-44FE-A425-C6F53D00E06A}" presName="iconBgRect" presStyleLbl="bgShp" presStyleIdx="1" presStyleCnt="4"/>
      <dgm:spPr/>
    </dgm:pt>
    <dgm:pt modelId="{57DABD0A-7CBA-42F7-BF0C-77C742C9EE03}" type="pres">
      <dgm:prSet presAssocID="{635A6EA9-20D5-44FE-A425-C6F53D00E0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B47C6795-4576-417F-B720-5D0DCDAD9873}" type="pres">
      <dgm:prSet presAssocID="{635A6EA9-20D5-44FE-A425-C6F53D00E06A}" presName="spaceRect" presStyleCnt="0"/>
      <dgm:spPr/>
    </dgm:pt>
    <dgm:pt modelId="{5CC4C905-9C0B-4538-9651-7479EEC54457}" type="pres">
      <dgm:prSet presAssocID="{635A6EA9-20D5-44FE-A425-C6F53D00E06A}" presName="textRect" presStyleLbl="revTx" presStyleIdx="1" presStyleCnt="4">
        <dgm:presLayoutVars>
          <dgm:chMax val="1"/>
          <dgm:chPref val="1"/>
        </dgm:presLayoutVars>
      </dgm:prSet>
      <dgm:spPr/>
    </dgm:pt>
    <dgm:pt modelId="{4BD2BF9D-DFAF-4049-8074-8896CF505747}" type="pres">
      <dgm:prSet presAssocID="{532103FC-39CE-4143-8748-1290B52DE770}" presName="sibTrans" presStyleLbl="sibTrans2D1" presStyleIdx="0" presStyleCnt="0"/>
      <dgm:spPr/>
    </dgm:pt>
    <dgm:pt modelId="{3FBA1BFF-4BD3-470B-8EE9-DAEBD07B061C}" type="pres">
      <dgm:prSet presAssocID="{CA343807-583B-47FB-91EA-7EE663AC233F}" presName="compNode" presStyleCnt="0"/>
      <dgm:spPr/>
    </dgm:pt>
    <dgm:pt modelId="{804BA598-76B7-46CC-A01C-7496000F9E77}" type="pres">
      <dgm:prSet presAssocID="{CA343807-583B-47FB-91EA-7EE663AC233F}" presName="iconBgRect" presStyleLbl="bgShp" presStyleIdx="2" presStyleCnt="4"/>
      <dgm:spPr/>
    </dgm:pt>
    <dgm:pt modelId="{F36829AD-1D89-4637-B56E-9D583AB0A4FB}" type="pres">
      <dgm:prSet presAssocID="{CA343807-583B-47FB-91EA-7EE663AC233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dioactive Sign"/>
        </a:ext>
      </dgm:extLst>
    </dgm:pt>
    <dgm:pt modelId="{FF3E0FAC-1342-49AF-8427-191583E924BE}" type="pres">
      <dgm:prSet presAssocID="{CA343807-583B-47FB-91EA-7EE663AC233F}" presName="spaceRect" presStyleCnt="0"/>
      <dgm:spPr/>
    </dgm:pt>
    <dgm:pt modelId="{04C9F853-AFA8-47C1-BF94-93A9ECCDB5CE}" type="pres">
      <dgm:prSet presAssocID="{CA343807-583B-47FB-91EA-7EE663AC233F}" presName="textRect" presStyleLbl="revTx" presStyleIdx="2" presStyleCnt="4">
        <dgm:presLayoutVars>
          <dgm:chMax val="1"/>
          <dgm:chPref val="1"/>
        </dgm:presLayoutVars>
      </dgm:prSet>
      <dgm:spPr/>
    </dgm:pt>
    <dgm:pt modelId="{C2D67EDB-6783-43FA-869A-F28ABABA3B38}" type="pres">
      <dgm:prSet presAssocID="{5EF48A9F-D550-40DC-AFE9-2473DF323EBA}" presName="sibTrans" presStyleLbl="sibTrans2D1" presStyleIdx="0" presStyleCnt="0"/>
      <dgm:spPr/>
    </dgm:pt>
    <dgm:pt modelId="{C908C793-7172-48F2-940B-4366E7B25412}" type="pres">
      <dgm:prSet presAssocID="{3EB7378A-96DA-493A-B016-C33487587E59}" presName="compNode" presStyleCnt="0"/>
      <dgm:spPr/>
    </dgm:pt>
    <dgm:pt modelId="{8ED1EF30-5070-4A34-9AEF-527C8003EAA2}" type="pres">
      <dgm:prSet presAssocID="{3EB7378A-96DA-493A-B016-C33487587E59}" presName="iconBgRect" presStyleLbl="bgShp" presStyleIdx="3" presStyleCnt="4"/>
      <dgm:spPr/>
    </dgm:pt>
    <dgm:pt modelId="{648DB98A-B213-4063-BA38-88BBDCD34140}" type="pres">
      <dgm:prSet presAssocID="{3EB7378A-96DA-493A-B016-C33487587E5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B494AC97-0FC1-4711-9A59-6F7D4B9354DE}" type="pres">
      <dgm:prSet presAssocID="{3EB7378A-96DA-493A-B016-C33487587E59}" presName="spaceRect" presStyleCnt="0"/>
      <dgm:spPr/>
    </dgm:pt>
    <dgm:pt modelId="{17D92A96-1247-4342-83B2-88D1E4502AEE}" type="pres">
      <dgm:prSet presAssocID="{3EB7378A-96DA-493A-B016-C33487587E59}" presName="textRect" presStyleLbl="revTx" presStyleIdx="3" presStyleCnt="4">
        <dgm:presLayoutVars>
          <dgm:chMax val="1"/>
          <dgm:chPref val="1"/>
        </dgm:presLayoutVars>
      </dgm:prSet>
      <dgm:spPr/>
    </dgm:pt>
  </dgm:ptLst>
  <dgm:cxnLst>
    <dgm:cxn modelId="{DDE1FD20-1D8E-417B-8BA3-D1773F5FAC02}" type="presOf" srcId="{CA343807-583B-47FB-91EA-7EE663AC233F}" destId="{04C9F853-AFA8-47C1-BF94-93A9ECCDB5CE}" srcOrd="0" destOrd="0" presId="urn:microsoft.com/office/officeart/2018/2/layout/IconCircleList"/>
    <dgm:cxn modelId="{043FD726-468B-4DC5-B815-A18ABC9A0432}" srcId="{44B2DC07-E599-43DF-BA39-95478DCF67AD}" destId="{3EB7378A-96DA-493A-B016-C33487587E59}" srcOrd="3" destOrd="0" parTransId="{01024E23-E073-44B8-B367-7F2669A9652D}" sibTransId="{FE49A664-B5E3-4085-8BD0-2738493321EF}"/>
    <dgm:cxn modelId="{B9BE1C2D-F46A-4E60-B99C-B4A434E37164}" srcId="{44B2DC07-E599-43DF-BA39-95478DCF67AD}" destId="{DA69330A-7288-415D-9E66-954C83CA737E}" srcOrd="0" destOrd="0" parTransId="{79EC5494-565F-47A0-AA44-1D7348D22BC4}" sibTransId="{F007E617-552D-47C6-8CC1-24EDD3285AD2}"/>
    <dgm:cxn modelId="{31D90080-3DBD-49B4-865A-A03D2F096EA6}" type="presOf" srcId="{635A6EA9-20D5-44FE-A425-C6F53D00E06A}" destId="{5CC4C905-9C0B-4538-9651-7479EEC54457}" srcOrd="0" destOrd="0" presId="urn:microsoft.com/office/officeart/2018/2/layout/IconCircleList"/>
    <dgm:cxn modelId="{9AD968A1-3093-44FB-AAE0-8C68CBE9738A}" srcId="{44B2DC07-E599-43DF-BA39-95478DCF67AD}" destId="{CA343807-583B-47FB-91EA-7EE663AC233F}" srcOrd="2" destOrd="0" parTransId="{CC5BDE14-C423-4B5C-8B91-12A11556A538}" sibTransId="{5EF48A9F-D550-40DC-AFE9-2473DF323EBA}"/>
    <dgm:cxn modelId="{A2CDC2A9-8CA8-4159-9FF3-861F482E41AF}" type="presOf" srcId="{F007E617-552D-47C6-8CC1-24EDD3285AD2}" destId="{52BB2CCC-3ADC-4D6D-9B91-88281B4043A3}" srcOrd="0" destOrd="0" presId="urn:microsoft.com/office/officeart/2018/2/layout/IconCircleList"/>
    <dgm:cxn modelId="{74EF13B4-EE0D-486E-903C-8441DC0960AC}" type="presOf" srcId="{DA69330A-7288-415D-9E66-954C83CA737E}" destId="{9A3447CA-2C13-4C54-8836-6CDEDBDD2952}" srcOrd="0" destOrd="0" presId="urn:microsoft.com/office/officeart/2018/2/layout/IconCircleList"/>
    <dgm:cxn modelId="{F06F2DB6-BFA6-439C-8445-E4E3798AB01A}" type="presOf" srcId="{44B2DC07-E599-43DF-BA39-95478DCF67AD}" destId="{9F91491A-C516-4477-A7F5-653D3DCD8981}" srcOrd="0" destOrd="0" presId="urn:microsoft.com/office/officeart/2018/2/layout/IconCircleList"/>
    <dgm:cxn modelId="{E1918ECC-842F-4737-809D-7ADC6691D2EA}" type="presOf" srcId="{532103FC-39CE-4143-8748-1290B52DE770}" destId="{4BD2BF9D-DFAF-4049-8074-8896CF505747}" srcOrd="0" destOrd="0" presId="urn:microsoft.com/office/officeart/2018/2/layout/IconCircleList"/>
    <dgm:cxn modelId="{C97F11DD-EA2B-4DFD-8D45-B2914F75B441}" type="presOf" srcId="{3EB7378A-96DA-493A-B016-C33487587E59}" destId="{17D92A96-1247-4342-83B2-88D1E4502AEE}" srcOrd="0" destOrd="0" presId="urn:microsoft.com/office/officeart/2018/2/layout/IconCircleList"/>
    <dgm:cxn modelId="{B53ED2E1-CF9D-4C4B-B6FC-4C8BA7966C45}" type="presOf" srcId="{5EF48A9F-D550-40DC-AFE9-2473DF323EBA}" destId="{C2D67EDB-6783-43FA-869A-F28ABABA3B38}" srcOrd="0" destOrd="0" presId="urn:microsoft.com/office/officeart/2018/2/layout/IconCircleList"/>
    <dgm:cxn modelId="{A66875F1-B4BB-47FE-A80B-C7F5C5595CDE}" srcId="{44B2DC07-E599-43DF-BA39-95478DCF67AD}" destId="{635A6EA9-20D5-44FE-A425-C6F53D00E06A}" srcOrd="1" destOrd="0" parTransId="{5627E081-EAB2-4A85-A4F1-644E7C3D5A8A}" sibTransId="{532103FC-39CE-4143-8748-1290B52DE770}"/>
    <dgm:cxn modelId="{55E35602-B7AD-4BF7-81C9-B418895D68C8}" type="presParOf" srcId="{9F91491A-C516-4477-A7F5-653D3DCD8981}" destId="{D705203F-3007-4BFA-A148-E66DDD24575E}" srcOrd="0" destOrd="0" presId="urn:microsoft.com/office/officeart/2018/2/layout/IconCircleList"/>
    <dgm:cxn modelId="{EA6C765D-A68B-4B30-B512-C3FBE648262D}" type="presParOf" srcId="{D705203F-3007-4BFA-A148-E66DDD24575E}" destId="{EDEC2FF2-CB90-4AAB-88D6-6422E3EEFD1E}" srcOrd="0" destOrd="0" presId="urn:microsoft.com/office/officeart/2018/2/layout/IconCircleList"/>
    <dgm:cxn modelId="{4977CC29-5B51-4E87-9D6D-93CF395A7D86}" type="presParOf" srcId="{EDEC2FF2-CB90-4AAB-88D6-6422E3EEFD1E}" destId="{F8EE74D8-1341-4C6F-A02F-8BD456D64465}" srcOrd="0" destOrd="0" presId="urn:microsoft.com/office/officeart/2018/2/layout/IconCircleList"/>
    <dgm:cxn modelId="{D473D956-5F3B-4D42-8AEA-5CE022573558}" type="presParOf" srcId="{EDEC2FF2-CB90-4AAB-88D6-6422E3EEFD1E}" destId="{251533E4-CCCF-4B89-846E-724E6034E960}" srcOrd="1" destOrd="0" presId="urn:microsoft.com/office/officeart/2018/2/layout/IconCircleList"/>
    <dgm:cxn modelId="{EC6B90BA-CCB7-4FE2-B15E-37F53EFF9A47}" type="presParOf" srcId="{EDEC2FF2-CB90-4AAB-88D6-6422E3EEFD1E}" destId="{85A1D411-4073-460C-9B4A-83D407967C28}" srcOrd="2" destOrd="0" presId="urn:microsoft.com/office/officeart/2018/2/layout/IconCircleList"/>
    <dgm:cxn modelId="{B3051BFE-6840-468D-97FA-D100D5F7F1C8}" type="presParOf" srcId="{EDEC2FF2-CB90-4AAB-88D6-6422E3EEFD1E}" destId="{9A3447CA-2C13-4C54-8836-6CDEDBDD2952}" srcOrd="3" destOrd="0" presId="urn:microsoft.com/office/officeart/2018/2/layout/IconCircleList"/>
    <dgm:cxn modelId="{61D9AF8B-8838-4AF0-93B2-DC3C835C5CEA}" type="presParOf" srcId="{D705203F-3007-4BFA-A148-E66DDD24575E}" destId="{52BB2CCC-3ADC-4D6D-9B91-88281B4043A3}" srcOrd="1" destOrd="0" presId="urn:microsoft.com/office/officeart/2018/2/layout/IconCircleList"/>
    <dgm:cxn modelId="{DC8ED71A-F958-4BF3-AE40-D9AAF69F39CB}" type="presParOf" srcId="{D705203F-3007-4BFA-A148-E66DDD24575E}" destId="{47E9726C-9A5D-4960-885F-E087AF2D6916}" srcOrd="2" destOrd="0" presId="urn:microsoft.com/office/officeart/2018/2/layout/IconCircleList"/>
    <dgm:cxn modelId="{1405D68C-E560-4F6D-82CD-890E0779CC9C}" type="presParOf" srcId="{47E9726C-9A5D-4960-885F-E087AF2D6916}" destId="{3BF02B93-91B4-46FE-97B7-F5EC1BDCD38E}" srcOrd="0" destOrd="0" presId="urn:microsoft.com/office/officeart/2018/2/layout/IconCircleList"/>
    <dgm:cxn modelId="{A7D7AE43-0E82-4597-98BF-C5C06812DBDB}" type="presParOf" srcId="{47E9726C-9A5D-4960-885F-E087AF2D6916}" destId="{57DABD0A-7CBA-42F7-BF0C-77C742C9EE03}" srcOrd="1" destOrd="0" presId="urn:microsoft.com/office/officeart/2018/2/layout/IconCircleList"/>
    <dgm:cxn modelId="{AA392849-77AE-46B6-B2AB-316A4AFBC2FD}" type="presParOf" srcId="{47E9726C-9A5D-4960-885F-E087AF2D6916}" destId="{B47C6795-4576-417F-B720-5D0DCDAD9873}" srcOrd="2" destOrd="0" presId="urn:microsoft.com/office/officeart/2018/2/layout/IconCircleList"/>
    <dgm:cxn modelId="{72F53122-454F-49DE-BF92-D077A867E1DE}" type="presParOf" srcId="{47E9726C-9A5D-4960-885F-E087AF2D6916}" destId="{5CC4C905-9C0B-4538-9651-7479EEC54457}" srcOrd="3" destOrd="0" presId="urn:microsoft.com/office/officeart/2018/2/layout/IconCircleList"/>
    <dgm:cxn modelId="{BD6314F3-BCBF-4393-9E3D-6ABE5C93F650}" type="presParOf" srcId="{D705203F-3007-4BFA-A148-E66DDD24575E}" destId="{4BD2BF9D-DFAF-4049-8074-8896CF505747}" srcOrd="3" destOrd="0" presId="urn:microsoft.com/office/officeart/2018/2/layout/IconCircleList"/>
    <dgm:cxn modelId="{22E69CC5-D23C-4282-BCA8-C231E7E533C3}" type="presParOf" srcId="{D705203F-3007-4BFA-A148-E66DDD24575E}" destId="{3FBA1BFF-4BD3-470B-8EE9-DAEBD07B061C}" srcOrd="4" destOrd="0" presId="urn:microsoft.com/office/officeart/2018/2/layout/IconCircleList"/>
    <dgm:cxn modelId="{F80C6CFE-2F79-42D7-B371-BFB67B177EC0}" type="presParOf" srcId="{3FBA1BFF-4BD3-470B-8EE9-DAEBD07B061C}" destId="{804BA598-76B7-46CC-A01C-7496000F9E77}" srcOrd="0" destOrd="0" presId="urn:microsoft.com/office/officeart/2018/2/layout/IconCircleList"/>
    <dgm:cxn modelId="{1374905C-864C-4C57-96E8-B685B298F877}" type="presParOf" srcId="{3FBA1BFF-4BD3-470B-8EE9-DAEBD07B061C}" destId="{F36829AD-1D89-4637-B56E-9D583AB0A4FB}" srcOrd="1" destOrd="0" presId="urn:microsoft.com/office/officeart/2018/2/layout/IconCircleList"/>
    <dgm:cxn modelId="{FD0A42F7-DBC6-4E4B-9C00-5B0FA6CF21D7}" type="presParOf" srcId="{3FBA1BFF-4BD3-470B-8EE9-DAEBD07B061C}" destId="{FF3E0FAC-1342-49AF-8427-191583E924BE}" srcOrd="2" destOrd="0" presId="urn:microsoft.com/office/officeart/2018/2/layout/IconCircleList"/>
    <dgm:cxn modelId="{68159C19-2EB2-4A39-837F-2B702295B677}" type="presParOf" srcId="{3FBA1BFF-4BD3-470B-8EE9-DAEBD07B061C}" destId="{04C9F853-AFA8-47C1-BF94-93A9ECCDB5CE}" srcOrd="3" destOrd="0" presId="urn:microsoft.com/office/officeart/2018/2/layout/IconCircleList"/>
    <dgm:cxn modelId="{E5CD423B-7494-4028-A853-662300CAE851}" type="presParOf" srcId="{D705203F-3007-4BFA-A148-E66DDD24575E}" destId="{C2D67EDB-6783-43FA-869A-F28ABABA3B38}" srcOrd="5" destOrd="0" presId="urn:microsoft.com/office/officeart/2018/2/layout/IconCircleList"/>
    <dgm:cxn modelId="{C4445834-15F0-40C4-9DDC-91C1AC889B9E}" type="presParOf" srcId="{D705203F-3007-4BFA-A148-E66DDD24575E}" destId="{C908C793-7172-48F2-940B-4366E7B25412}" srcOrd="6" destOrd="0" presId="urn:microsoft.com/office/officeart/2018/2/layout/IconCircleList"/>
    <dgm:cxn modelId="{77201A2D-5BBF-4050-B3FF-A84CE18BC528}" type="presParOf" srcId="{C908C793-7172-48F2-940B-4366E7B25412}" destId="{8ED1EF30-5070-4A34-9AEF-527C8003EAA2}" srcOrd="0" destOrd="0" presId="urn:microsoft.com/office/officeart/2018/2/layout/IconCircleList"/>
    <dgm:cxn modelId="{6012B9BE-11C9-4CCD-BA54-6A72DC31F2DE}" type="presParOf" srcId="{C908C793-7172-48F2-940B-4366E7B25412}" destId="{648DB98A-B213-4063-BA38-88BBDCD34140}" srcOrd="1" destOrd="0" presId="urn:microsoft.com/office/officeart/2018/2/layout/IconCircleList"/>
    <dgm:cxn modelId="{7824C7AE-CB19-49A4-99CC-D30A5DD2AB6C}" type="presParOf" srcId="{C908C793-7172-48F2-940B-4366E7B25412}" destId="{B494AC97-0FC1-4711-9A59-6F7D4B9354DE}" srcOrd="2" destOrd="0" presId="urn:microsoft.com/office/officeart/2018/2/layout/IconCircleList"/>
    <dgm:cxn modelId="{2725CA2F-338A-4E30-9A2B-786FCFAA565D}" type="presParOf" srcId="{C908C793-7172-48F2-940B-4366E7B25412}" destId="{17D92A96-1247-4342-83B2-88D1E4502AE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867C12-8D3D-44AB-B7E4-F6D54E0627B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672952-6D78-4CEF-B04C-9FB7A9F293A8}">
      <dgm:prSet/>
      <dgm:spPr/>
      <dgm:t>
        <a:bodyPr/>
        <a:lstStyle/>
        <a:p>
          <a:pPr>
            <a:lnSpc>
              <a:spcPct val="100000"/>
            </a:lnSpc>
          </a:pPr>
          <a:r>
            <a:rPr lang="en-US" dirty="0"/>
            <a:t>SMRs could be excluded from the scope of the international nuclear liability conventions, but is it worth it? </a:t>
          </a:r>
        </a:p>
      </dgm:t>
    </dgm:pt>
    <dgm:pt modelId="{0CB735A9-52E2-4DA1-880A-EE813921B22F}" type="parTrans" cxnId="{EB1A2AEB-EC08-49EE-B60B-84AC47FB68C8}">
      <dgm:prSet/>
      <dgm:spPr/>
      <dgm:t>
        <a:bodyPr/>
        <a:lstStyle/>
        <a:p>
          <a:endParaRPr lang="en-US"/>
        </a:p>
      </dgm:t>
    </dgm:pt>
    <dgm:pt modelId="{872F3155-BF5C-4921-B695-D6BA0BF6FAC1}" type="sibTrans" cxnId="{EB1A2AEB-EC08-49EE-B60B-84AC47FB68C8}">
      <dgm:prSet/>
      <dgm:spPr/>
      <dgm:t>
        <a:bodyPr/>
        <a:lstStyle/>
        <a:p>
          <a:endParaRPr lang="en-US"/>
        </a:p>
      </dgm:t>
    </dgm:pt>
    <dgm:pt modelId="{A62BDD03-0AB4-42DA-9821-B9DFBBB2E7B0}">
      <dgm:prSet/>
      <dgm:spPr/>
      <dgm:t>
        <a:bodyPr/>
        <a:lstStyle/>
        <a:p>
          <a:pPr>
            <a:lnSpc>
              <a:spcPct val="100000"/>
            </a:lnSpc>
          </a:pPr>
          <a:r>
            <a:rPr lang="en-GB" b="1"/>
            <a:t>Nuclear liability </a:t>
          </a:r>
          <a:r>
            <a:rPr lang="en-GB"/>
            <a:t>and </a:t>
          </a:r>
          <a:r>
            <a:rPr lang="en-GB" b="1"/>
            <a:t>nuclear safety/regulatory </a:t>
          </a:r>
          <a:r>
            <a:rPr lang="en-GB"/>
            <a:t>issues impact / structure the corporate and financial aspects of the project</a:t>
          </a:r>
          <a:endParaRPr lang="en-US"/>
        </a:p>
      </dgm:t>
    </dgm:pt>
    <dgm:pt modelId="{FA78CEE4-D37A-4C87-ABE0-CDF51FDE8773}" type="parTrans" cxnId="{EDEEC779-0C06-4F6D-82E0-819D20823625}">
      <dgm:prSet/>
      <dgm:spPr/>
      <dgm:t>
        <a:bodyPr/>
        <a:lstStyle/>
        <a:p>
          <a:endParaRPr lang="en-US"/>
        </a:p>
      </dgm:t>
    </dgm:pt>
    <dgm:pt modelId="{BFAFC7F0-99BE-4AB2-8738-0594643EF0EE}" type="sibTrans" cxnId="{EDEEC779-0C06-4F6D-82E0-819D20823625}">
      <dgm:prSet/>
      <dgm:spPr/>
      <dgm:t>
        <a:bodyPr/>
        <a:lstStyle/>
        <a:p>
          <a:endParaRPr lang="en-US"/>
        </a:p>
      </dgm:t>
    </dgm:pt>
    <dgm:pt modelId="{EE3B3836-B11C-4ABF-9929-C484FAE77471}">
      <dgm:prSet/>
      <dgm:spPr/>
      <dgm:t>
        <a:bodyPr/>
        <a:lstStyle/>
        <a:p>
          <a:pPr>
            <a:lnSpc>
              <a:spcPct val="100000"/>
            </a:lnSpc>
          </a:pPr>
          <a:r>
            <a:rPr lang="en-US" dirty="0"/>
            <a:t>From a project finance perspective, the </a:t>
          </a:r>
          <a:r>
            <a:rPr lang="en-US" b="1" dirty="0"/>
            <a:t>allocation of risks </a:t>
          </a:r>
          <a:r>
            <a:rPr lang="en-US" dirty="0"/>
            <a:t>and </a:t>
          </a:r>
          <a:r>
            <a:rPr lang="en-US" b="1" dirty="0"/>
            <a:t>certainty</a:t>
          </a:r>
          <a:r>
            <a:rPr lang="en-US" dirty="0"/>
            <a:t> are key</a:t>
          </a:r>
        </a:p>
      </dgm:t>
    </dgm:pt>
    <dgm:pt modelId="{EF31AFB6-7CF6-466C-81E2-79C304D4B744}" type="parTrans" cxnId="{0988DF55-2977-40FD-93AD-21A6180D3219}">
      <dgm:prSet/>
      <dgm:spPr/>
      <dgm:t>
        <a:bodyPr/>
        <a:lstStyle/>
        <a:p>
          <a:endParaRPr lang="en-US"/>
        </a:p>
      </dgm:t>
    </dgm:pt>
    <dgm:pt modelId="{E2D45B62-20ED-460B-975C-CF773645C0CA}" type="sibTrans" cxnId="{0988DF55-2977-40FD-93AD-21A6180D3219}">
      <dgm:prSet/>
      <dgm:spPr/>
      <dgm:t>
        <a:bodyPr/>
        <a:lstStyle/>
        <a:p>
          <a:endParaRPr lang="en-US"/>
        </a:p>
      </dgm:t>
    </dgm:pt>
    <dgm:pt modelId="{75BFBBA2-637E-4E86-9A10-C4F7465CCEAF}" type="pres">
      <dgm:prSet presAssocID="{38867C12-8D3D-44AB-B7E4-F6D54E0627B4}" presName="root" presStyleCnt="0">
        <dgm:presLayoutVars>
          <dgm:dir/>
          <dgm:resizeHandles val="exact"/>
        </dgm:presLayoutVars>
      </dgm:prSet>
      <dgm:spPr/>
    </dgm:pt>
    <dgm:pt modelId="{9D579471-52EA-45CA-A23D-F79BA92C04E1}" type="pres">
      <dgm:prSet presAssocID="{A6672952-6D78-4CEF-B04C-9FB7A9F293A8}" presName="compNode" presStyleCnt="0"/>
      <dgm:spPr/>
    </dgm:pt>
    <dgm:pt modelId="{00BA9220-175F-43E6-B12C-F91E5F2DFE64}" type="pres">
      <dgm:prSet presAssocID="{A6672952-6D78-4CEF-B04C-9FB7A9F293A8}" presName="bgRect" presStyleLbl="bgShp" presStyleIdx="0" presStyleCnt="3"/>
      <dgm:spPr/>
    </dgm:pt>
    <dgm:pt modelId="{F69D40CE-8F21-43F2-A69B-4DBF04440E2C}" type="pres">
      <dgm:prSet presAssocID="{A6672952-6D78-4CEF-B04C-9FB7A9F293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dioactive"/>
        </a:ext>
      </dgm:extLst>
    </dgm:pt>
    <dgm:pt modelId="{45E17CE6-CD38-48D0-A046-9115AB95E34D}" type="pres">
      <dgm:prSet presAssocID="{A6672952-6D78-4CEF-B04C-9FB7A9F293A8}" presName="spaceRect" presStyleCnt="0"/>
      <dgm:spPr/>
    </dgm:pt>
    <dgm:pt modelId="{46722C02-3EB6-4D58-AA4C-39B8F599095A}" type="pres">
      <dgm:prSet presAssocID="{A6672952-6D78-4CEF-B04C-9FB7A9F293A8}" presName="parTx" presStyleLbl="revTx" presStyleIdx="0" presStyleCnt="3">
        <dgm:presLayoutVars>
          <dgm:chMax val="0"/>
          <dgm:chPref val="0"/>
        </dgm:presLayoutVars>
      </dgm:prSet>
      <dgm:spPr/>
    </dgm:pt>
    <dgm:pt modelId="{C2788B56-BC53-44E9-B361-E0E4026EE249}" type="pres">
      <dgm:prSet presAssocID="{872F3155-BF5C-4921-B695-D6BA0BF6FAC1}" presName="sibTrans" presStyleCnt="0"/>
      <dgm:spPr/>
    </dgm:pt>
    <dgm:pt modelId="{BBDF47C2-B37B-4752-80FC-5063C5CF3352}" type="pres">
      <dgm:prSet presAssocID="{A62BDD03-0AB4-42DA-9821-B9DFBBB2E7B0}" presName="compNode" presStyleCnt="0"/>
      <dgm:spPr/>
    </dgm:pt>
    <dgm:pt modelId="{ECEBFAC3-EDB3-4A52-9D75-A4D793329E0C}" type="pres">
      <dgm:prSet presAssocID="{A62BDD03-0AB4-42DA-9821-B9DFBBB2E7B0}" presName="bgRect" presStyleLbl="bgShp" presStyleIdx="1" presStyleCnt="3"/>
      <dgm:spPr/>
    </dgm:pt>
    <dgm:pt modelId="{FCCBCBDD-1F5D-4081-A344-D88500CBEA93}" type="pres">
      <dgm:prSet presAssocID="{A62BDD03-0AB4-42DA-9821-B9DFBBB2E7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tom"/>
        </a:ext>
      </dgm:extLst>
    </dgm:pt>
    <dgm:pt modelId="{6A9AAD10-EC7B-407C-9655-78DDFAE4B49A}" type="pres">
      <dgm:prSet presAssocID="{A62BDD03-0AB4-42DA-9821-B9DFBBB2E7B0}" presName="spaceRect" presStyleCnt="0"/>
      <dgm:spPr/>
    </dgm:pt>
    <dgm:pt modelId="{36D7B807-AB7F-4973-9B11-3B8E51705185}" type="pres">
      <dgm:prSet presAssocID="{A62BDD03-0AB4-42DA-9821-B9DFBBB2E7B0}" presName="parTx" presStyleLbl="revTx" presStyleIdx="1" presStyleCnt="3">
        <dgm:presLayoutVars>
          <dgm:chMax val="0"/>
          <dgm:chPref val="0"/>
        </dgm:presLayoutVars>
      </dgm:prSet>
      <dgm:spPr/>
    </dgm:pt>
    <dgm:pt modelId="{87B0DD0B-4886-4E4D-A0D7-2BF6364C0950}" type="pres">
      <dgm:prSet presAssocID="{BFAFC7F0-99BE-4AB2-8738-0594643EF0EE}" presName="sibTrans" presStyleCnt="0"/>
      <dgm:spPr/>
    </dgm:pt>
    <dgm:pt modelId="{EEBB34B8-843A-4732-978F-CE704EED54F0}" type="pres">
      <dgm:prSet presAssocID="{EE3B3836-B11C-4ABF-9929-C484FAE77471}" presName="compNode" presStyleCnt="0"/>
      <dgm:spPr/>
    </dgm:pt>
    <dgm:pt modelId="{D4FD0C96-17D1-42ED-953B-FDEC33517054}" type="pres">
      <dgm:prSet presAssocID="{EE3B3836-B11C-4ABF-9929-C484FAE77471}" presName="bgRect" presStyleLbl="bgShp" presStyleIdx="2" presStyleCnt="3"/>
      <dgm:spPr/>
    </dgm:pt>
    <dgm:pt modelId="{41E52A85-61D6-4BF8-978A-5243B947E721}" type="pres">
      <dgm:prSet presAssocID="{EE3B3836-B11C-4ABF-9929-C484FAE774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B3195D5F-1BE1-4046-A561-349C2285A248}" type="pres">
      <dgm:prSet presAssocID="{EE3B3836-B11C-4ABF-9929-C484FAE77471}" presName="spaceRect" presStyleCnt="0"/>
      <dgm:spPr/>
    </dgm:pt>
    <dgm:pt modelId="{AEF766FE-43A4-4747-9528-90AC75820DB9}" type="pres">
      <dgm:prSet presAssocID="{EE3B3836-B11C-4ABF-9929-C484FAE77471}" presName="parTx" presStyleLbl="revTx" presStyleIdx="2" presStyleCnt="3">
        <dgm:presLayoutVars>
          <dgm:chMax val="0"/>
          <dgm:chPref val="0"/>
        </dgm:presLayoutVars>
      </dgm:prSet>
      <dgm:spPr/>
    </dgm:pt>
  </dgm:ptLst>
  <dgm:cxnLst>
    <dgm:cxn modelId="{D63EC808-DEE0-4016-AA2D-74A65A2A0FA8}" type="presOf" srcId="{A62BDD03-0AB4-42DA-9821-B9DFBBB2E7B0}" destId="{36D7B807-AB7F-4973-9B11-3B8E51705185}" srcOrd="0" destOrd="0" presId="urn:microsoft.com/office/officeart/2018/2/layout/IconVerticalSolidList"/>
    <dgm:cxn modelId="{2DFB0B11-EC6F-4C1A-83F8-AFB2F1404A71}" type="presOf" srcId="{38867C12-8D3D-44AB-B7E4-F6D54E0627B4}" destId="{75BFBBA2-637E-4E86-9A10-C4F7465CCEAF}" srcOrd="0" destOrd="0" presId="urn:microsoft.com/office/officeart/2018/2/layout/IconVerticalSolidList"/>
    <dgm:cxn modelId="{0988DF55-2977-40FD-93AD-21A6180D3219}" srcId="{38867C12-8D3D-44AB-B7E4-F6D54E0627B4}" destId="{EE3B3836-B11C-4ABF-9929-C484FAE77471}" srcOrd="2" destOrd="0" parTransId="{EF31AFB6-7CF6-466C-81E2-79C304D4B744}" sibTransId="{E2D45B62-20ED-460B-975C-CF773645C0CA}"/>
    <dgm:cxn modelId="{EDEEC779-0C06-4F6D-82E0-819D20823625}" srcId="{38867C12-8D3D-44AB-B7E4-F6D54E0627B4}" destId="{A62BDD03-0AB4-42DA-9821-B9DFBBB2E7B0}" srcOrd="1" destOrd="0" parTransId="{FA78CEE4-D37A-4C87-ABE0-CDF51FDE8773}" sibTransId="{BFAFC7F0-99BE-4AB2-8738-0594643EF0EE}"/>
    <dgm:cxn modelId="{ABC5A35A-D48D-4717-B135-F2C0A2F92B14}" type="presOf" srcId="{EE3B3836-B11C-4ABF-9929-C484FAE77471}" destId="{AEF766FE-43A4-4747-9528-90AC75820DB9}" srcOrd="0" destOrd="0" presId="urn:microsoft.com/office/officeart/2018/2/layout/IconVerticalSolidList"/>
    <dgm:cxn modelId="{81065FD2-5380-43E1-8606-6E6C1B2A764A}" type="presOf" srcId="{A6672952-6D78-4CEF-B04C-9FB7A9F293A8}" destId="{46722C02-3EB6-4D58-AA4C-39B8F599095A}" srcOrd="0" destOrd="0" presId="urn:microsoft.com/office/officeart/2018/2/layout/IconVerticalSolidList"/>
    <dgm:cxn modelId="{EB1A2AEB-EC08-49EE-B60B-84AC47FB68C8}" srcId="{38867C12-8D3D-44AB-B7E4-F6D54E0627B4}" destId="{A6672952-6D78-4CEF-B04C-9FB7A9F293A8}" srcOrd="0" destOrd="0" parTransId="{0CB735A9-52E2-4DA1-880A-EE813921B22F}" sibTransId="{872F3155-BF5C-4921-B695-D6BA0BF6FAC1}"/>
    <dgm:cxn modelId="{57E5CA9A-C7DB-4F28-81A7-9780CC5D3D11}" type="presParOf" srcId="{75BFBBA2-637E-4E86-9A10-C4F7465CCEAF}" destId="{9D579471-52EA-45CA-A23D-F79BA92C04E1}" srcOrd="0" destOrd="0" presId="urn:microsoft.com/office/officeart/2018/2/layout/IconVerticalSolidList"/>
    <dgm:cxn modelId="{1F6B8A1F-60C1-4A4C-AECD-90FC48E6F52A}" type="presParOf" srcId="{9D579471-52EA-45CA-A23D-F79BA92C04E1}" destId="{00BA9220-175F-43E6-B12C-F91E5F2DFE64}" srcOrd="0" destOrd="0" presId="urn:microsoft.com/office/officeart/2018/2/layout/IconVerticalSolidList"/>
    <dgm:cxn modelId="{002CD619-567A-47FF-8CF8-775F77F3E96D}" type="presParOf" srcId="{9D579471-52EA-45CA-A23D-F79BA92C04E1}" destId="{F69D40CE-8F21-43F2-A69B-4DBF04440E2C}" srcOrd="1" destOrd="0" presId="urn:microsoft.com/office/officeart/2018/2/layout/IconVerticalSolidList"/>
    <dgm:cxn modelId="{BD84152B-2F27-4A49-909E-7894BAF5FD71}" type="presParOf" srcId="{9D579471-52EA-45CA-A23D-F79BA92C04E1}" destId="{45E17CE6-CD38-48D0-A046-9115AB95E34D}" srcOrd="2" destOrd="0" presId="urn:microsoft.com/office/officeart/2018/2/layout/IconVerticalSolidList"/>
    <dgm:cxn modelId="{F48A7C69-407B-488E-9108-6FDA79BAF72A}" type="presParOf" srcId="{9D579471-52EA-45CA-A23D-F79BA92C04E1}" destId="{46722C02-3EB6-4D58-AA4C-39B8F599095A}" srcOrd="3" destOrd="0" presId="urn:microsoft.com/office/officeart/2018/2/layout/IconVerticalSolidList"/>
    <dgm:cxn modelId="{42DBC3A9-736A-46D0-9701-B4A939622749}" type="presParOf" srcId="{75BFBBA2-637E-4E86-9A10-C4F7465CCEAF}" destId="{C2788B56-BC53-44E9-B361-E0E4026EE249}" srcOrd="1" destOrd="0" presId="urn:microsoft.com/office/officeart/2018/2/layout/IconVerticalSolidList"/>
    <dgm:cxn modelId="{F4F28622-8BD9-47C9-A622-B8B11F6F7B66}" type="presParOf" srcId="{75BFBBA2-637E-4E86-9A10-C4F7465CCEAF}" destId="{BBDF47C2-B37B-4752-80FC-5063C5CF3352}" srcOrd="2" destOrd="0" presId="urn:microsoft.com/office/officeart/2018/2/layout/IconVerticalSolidList"/>
    <dgm:cxn modelId="{E259D228-B75E-442E-8E67-A17554024B83}" type="presParOf" srcId="{BBDF47C2-B37B-4752-80FC-5063C5CF3352}" destId="{ECEBFAC3-EDB3-4A52-9D75-A4D793329E0C}" srcOrd="0" destOrd="0" presId="urn:microsoft.com/office/officeart/2018/2/layout/IconVerticalSolidList"/>
    <dgm:cxn modelId="{F6927F0C-8010-4445-B1B8-0D18BDC24439}" type="presParOf" srcId="{BBDF47C2-B37B-4752-80FC-5063C5CF3352}" destId="{FCCBCBDD-1F5D-4081-A344-D88500CBEA93}" srcOrd="1" destOrd="0" presId="urn:microsoft.com/office/officeart/2018/2/layout/IconVerticalSolidList"/>
    <dgm:cxn modelId="{F2519B82-049D-48E5-BA65-E486EAEBD843}" type="presParOf" srcId="{BBDF47C2-B37B-4752-80FC-5063C5CF3352}" destId="{6A9AAD10-EC7B-407C-9655-78DDFAE4B49A}" srcOrd="2" destOrd="0" presId="urn:microsoft.com/office/officeart/2018/2/layout/IconVerticalSolidList"/>
    <dgm:cxn modelId="{4BCE5438-BD17-469B-9113-6EC631F06F0F}" type="presParOf" srcId="{BBDF47C2-B37B-4752-80FC-5063C5CF3352}" destId="{36D7B807-AB7F-4973-9B11-3B8E51705185}" srcOrd="3" destOrd="0" presId="urn:microsoft.com/office/officeart/2018/2/layout/IconVerticalSolidList"/>
    <dgm:cxn modelId="{0344453F-E720-4148-866A-9F82C56825DF}" type="presParOf" srcId="{75BFBBA2-637E-4E86-9A10-C4F7465CCEAF}" destId="{87B0DD0B-4886-4E4D-A0D7-2BF6364C0950}" srcOrd="3" destOrd="0" presId="urn:microsoft.com/office/officeart/2018/2/layout/IconVerticalSolidList"/>
    <dgm:cxn modelId="{0AFB51F7-D94E-47A1-A6E2-5EDFCFA81A33}" type="presParOf" srcId="{75BFBBA2-637E-4E86-9A10-C4F7465CCEAF}" destId="{EEBB34B8-843A-4732-978F-CE704EED54F0}" srcOrd="4" destOrd="0" presId="urn:microsoft.com/office/officeart/2018/2/layout/IconVerticalSolidList"/>
    <dgm:cxn modelId="{B6BB1AD0-0FEE-4F7F-8551-B0E2C381AFD0}" type="presParOf" srcId="{EEBB34B8-843A-4732-978F-CE704EED54F0}" destId="{D4FD0C96-17D1-42ED-953B-FDEC33517054}" srcOrd="0" destOrd="0" presId="urn:microsoft.com/office/officeart/2018/2/layout/IconVerticalSolidList"/>
    <dgm:cxn modelId="{EA5BC244-14A2-4253-B95B-3A0DF8720898}" type="presParOf" srcId="{EEBB34B8-843A-4732-978F-CE704EED54F0}" destId="{41E52A85-61D6-4BF8-978A-5243B947E721}" srcOrd="1" destOrd="0" presId="urn:microsoft.com/office/officeart/2018/2/layout/IconVerticalSolidList"/>
    <dgm:cxn modelId="{49029195-9118-494B-8838-263617761307}" type="presParOf" srcId="{EEBB34B8-843A-4732-978F-CE704EED54F0}" destId="{B3195D5F-1BE1-4046-A561-349C2285A248}" srcOrd="2" destOrd="0" presId="urn:microsoft.com/office/officeart/2018/2/layout/IconVerticalSolidList"/>
    <dgm:cxn modelId="{2967F99D-4B24-4D5F-9B6C-81B0C099516E}" type="presParOf" srcId="{EEBB34B8-843A-4732-978F-CE704EED54F0}" destId="{AEF766FE-43A4-4747-9528-90AC75820D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0A3D-7CDE-455E-AA81-0EEDF18B417B}">
      <dsp:nvSpPr>
        <dsp:cNvPr id="0" name=""/>
        <dsp:cNvSpPr/>
      </dsp:nvSpPr>
      <dsp:spPr>
        <a:xfrm>
          <a:off x="0" y="4098"/>
          <a:ext cx="5823857" cy="1403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1CD39-B4A0-4762-AC00-1AEC2AC1B5B6}">
      <dsp:nvSpPr>
        <dsp:cNvPr id="0" name=""/>
        <dsp:cNvSpPr/>
      </dsp:nvSpPr>
      <dsp:spPr>
        <a:xfrm>
          <a:off x="424696" y="319988"/>
          <a:ext cx="772929" cy="7721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C3D23-123A-4F15-A9C7-2C9788263365}">
      <dsp:nvSpPr>
        <dsp:cNvPr id="0" name=""/>
        <dsp:cNvSpPr/>
      </dsp:nvSpPr>
      <dsp:spPr>
        <a:xfrm>
          <a:off x="1622322" y="4098"/>
          <a:ext cx="4116312" cy="140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30" tIns="148730" rIns="148730" bIns="14873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An event that causes « nuclear damage »</a:t>
          </a:r>
          <a:r>
            <a:rPr lang="en-US" sz="1400" kern="1200" dirty="0">
              <a:latin typeface="Arial" panose="020B0604020202020204" pitchFamily="34" charset="0"/>
              <a:cs typeface="Arial" panose="020B0604020202020204" pitchFamily="34" charset="0"/>
            </a:rPr>
            <a:t>: damage arising out of or resulting from </a:t>
          </a:r>
          <a:r>
            <a:rPr lang="en-US" sz="1400" kern="1200" dirty="0" err="1">
              <a:latin typeface="Arial" panose="020B0604020202020204" pitchFamily="34" charset="0"/>
              <a:cs typeface="Arial" panose="020B0604020202020204" pitchFamily="34" charset="0"/>
            </a:rPr>
            <a:t>ionising</a:t>
          </a:r>
          <a:r>
            <a:rPr lang="en-US" sz="1400" kern="1200" dirty="0">
              <a:latin typeface="Arial" panose="020B0604020202020204" pitchFamily="34" charset="0"/>
              <a:cs typeface="Arial" panose="020B0604020202020204" pitchFamily="34" charset="0"/>
            </a:rPr>
            <a:t> radiation emitted by any source of radiation</a:t>
          </a:r>
        </a:p>
      </dsp:txBody>
      <dsp:txXfrm>
        <a:off x="1622322" y="4098"/>
        <a:ext cx="4116312" cy="1405327"/>
      </dsp:txXfrm>
    </dsp:sp>
    <dsp:sp modelId="{B8845937-C397-4048-BA07-02ACBFEF7E94}">
      <dsp:nvSpPr>
        <dsp:cNvPr id="0" name=""/>
        <dsp:cNvSpPr/>
      </dsp:nvSpPr>
      <dsp:spPr>
        <a:xfrm>
          <a:off x="0" y="1740090"/>
          <a:ext cx="5823857" cy="1403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6846F-320F-4E0C-A7CD-1123C7211E53}">
      <dsp:nvSpPr>
        <dsp:cNvPr id="0" name=""/>
        <dsp:cNvSpPr/>
      </dsp:nvSpPr>
      <dsp:spPr>
        <a:xfrm>
          <a:off x="424696" y="2055980"/>
          <a:ext cx="772929" cy="7721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72172-A785-4EEC-95F1-FA1A4FB85A34}">
      <dsp:nvSpPr>
        <dsp:cNvPr id="0" name=""/>
        <dsp:cNvSpPr/>
      </dsp:nvSpPr>
      <dsp:spPr>
        <a:xfrm>
          <a:off x="1622322" y="1740090"/>
          <a:ext cx="4116312" cy="140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30" tIns="148730" rIns="148730" bIns="14873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Emergency Planning Zone</a:t>
          </a:r>
          <a:r>
            <a:rPr lang="en-US" sz="1400" kern="1200" dirty="0">
              <a:latin typeface="Arial" panose="020B0604020202020204" pitchFamily="34" charset="0"/>
              <a:cs typeface="Arial" panose="020B0604020202020204" pitchFamily="34" charset="0"/>
            </a:rPr>
            <a:t>: operator liable for the costs of preventive measures and related loss or damage in case of evacuation</a:t>
          </a:r>
        </a:p>
      </dsp:txBody>
      <dsp:txXfrm>
        <a:off x="1622322" y="1740090"/>
        <a:ext cx="4116312" cy="1405327"/>
      </dsp:txXfrm>
    </dsp:sp>
    <dsp:sp modelId="{73A81C53-14DC-4779-965E-777824FE9244}">
      <dsp:nvSpPr>
        <dsp:cNvPr id="0" name=""/>
        <dsp:cNvSpPr/>
      </dsp:nvSpPr>
      <dsp:spPr>
        <a:xfrm>
          <a:off x="0" y="3476083"/>
          <a:ext cx="5823857" cy="14039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36ECD-4C35-48DB-8C94-1A5B89B400E8}">
      <dsp:nvSpPr>
        <dsp:cNvPr id="0" name=""/>
        <dsp:cNvSpPr/>
      </dsp:nvSpPr>
      <dsp:spPr>
        <a:xfrm>
          <a:off x="425111" y="3791973"/>
          <a:ext cx="772929" cy="7721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B0E21-B569-4F62-A8BB-529ABB382416}">
      <dsp:nvSpPr>
        <dsp:cNvPr id="0" name=""/>
        <dsp:cNvSpPr/>
      </dsp:nvSpPr>
      <dsp:spPr>
        <a:xfrm>
          <a:off x="1623152" y="3476083"/>
          <a:ext cx="4116312" cy="140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30" tIns="148730" rIns="148730" bIns="14873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If nuclear damage is caused jointly by a nuclear incident and by another non-nuclear incident:</a:t>
          </a:r>
          <a:r>
            <a:rPr lang="en-US" sz="1400" kern="1200" dirty="0">
              <a:latin typeface="Arial" panose="020B0604020202020204" pitchFamily="34" charset="0"/>
              <a:cs typeface="Arial" panose="020B0604020202020204" pitchFamily="34" charset="0"/>
            </a:rPr>
            <a:t> the part of the damage that is not reasonably separable from the nuclear damage will be compensated by the nuclear operator under the nuclear liability regime</a:t>
          </a:r>
        </a:p>
      </dsp:txBody>
      <dsp:txXfrm>
        <a:off x="1623152" y="3476083"/>
        <a:ext cx="4116312" cy="1405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E74D8-1341-4C6F-A02F-8BD456D64465}">
      <dsp:nvSpPr>
        <dsp:cNvPr id="0" name=""/>
        <dsp:cNvSpPr/>
      </dsp:nvSpPr>
      <dsp:spPr>
        <a:xfrm>
          <a:off x="1111492" y="39322"/>
          <a:ext cx="1132715" cy="1132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533E4-CCCF-4B89-846E-724E6034E960}">
      <dsp:nvSpPr>
        <dsp:cNvPr id="0" name=""/>
        <dsp:cNvSpPr/>
      </dsp:nvSpPr>
      <dsp:spPr>
        <a:xfrm>
          <a:off x="1349362" y="277192"/>
          <a:ext cx="656975" cy="6569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447CA-2C13-4C54-8836-6CDEDBDD2952}">
      <dsp:nvSpPr>
        <dsp:cNvPr id="0" name=""/>
        <dsp:cNvSpPr/>
      </dsp:nvSpPr>
      <dsp:spPr>
        <a:xfrm>
          <a:off x="2486932" y="39322"/>
          <a:ext cx="2669973" cy="113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latin typeface="Arial" panose="020B0604020202020204" pitchFamily="34" charset="0"/>
              <a:cs typeface="Arial" panose="020B0604020202020204" pitchFamily="34" charset="0"/>
            </a:rPr>
            <a:t>Having regard to the nature of the nuclear substances involved and to the likely consequences of a nuclear incident originating therefrom, a State may establish a lower nuclear liability amount, provided that in no event shall any amount be less than the amounts provided in the international nuclear liability conventions</a:t>
          </a:r>
          <a:endParaRPr lang="en-US" sz="1100" kern="1200" dirty="0">
            <a:latin typeface="Arial" panose="020B0604020202020204" pitchFamily="34" charset="0"/>
            <a:cs typeface="Arial" panose="020B0604020202020204" pitchFamily="34" charset="0"/>
          </a:endParaRPr>
        </a:p>
      </dsp:txBody>
      <dsp:txXfrm>
        <a:off x="2486932" y="39322"/>
        <a:ext cx="2669973" cy="1132715"/>
      </dsp:txXfrm>
    </dsp:sp>
    <dsp:sp modelId="{3BF02B93-91B4-46FE-97B7-F5EC1BDCD38E}">
      <dsp:nvSpPr>
        <dsp:cNvPr id="0" name=""/>
        <dsp:cNvSpPr/>
      </dsp:nvSpPr>
      <dsp:spPr>
        <a:xfrm>
          <a:off x="5622128" y="39322"/>
          <a:ext cx="1132715" cy="1132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ABD0A-7CBA-42F7-BF0C-77C742C9EE03}">
      <dsp:nvSpPr>
        <dsp:cNvPr id="0" name=""/>
        <dsp:cNvSpPr/>
      </dsp:nvSpPr>
      <dsp:spPr>
        <a:xfrm>
          <a:off x="5859998" y="277192"/>
          <a:ext cx="656975" cy="6569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4C905-9C0B-4538-9651-7479EEC54457}">
      <dsp:nvSpPr>
        <dsp:cNvPr id="0" name=""/>
        <dsp:cNvSpPr/>
      </dsp:nvSpPr>
      <dsp:spPr>
        <a:xfrm>
          <a:off x="6997568" y="39322"/>
          <a:ext cx="2669973" cy="113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latin typeface="Arial" panose="020B0604020202020204" pitchFamily="34" charset="0"/>
              <a:cs typeface="Arial" panose="020B0604020202020204" pitchFamily="34" charset="0"/>
            </a:rPr>
            <a:t>To avoid burdening the nuclear operators with unjustified insurance or financial security costs</a:t>
          </a:r>
        </a:p>
      </dsp:txBody>
      <dsp:txXfrm>
        <a:off x="6997568" y="39322"/>
        <a:ext cx="2669973" cy="1132715"/>
      </dsp:txXfrm>
    </dsp:sp>
    <dsp:sp modelId="{804BA598-76B7-46CC-A01C-7496000F9E77}">
      <dsp:nvSpPr>
        <dsp:cNvPr id="0" name=""/>
        <dsp:cNvSpPr/>
      </dsp:nvSpPr>
      <dsp:spPr>
        <a:xfrm>
          <a:off x="1111492" y="1652150"/>
          <a:ext cx="1132715" cy="1132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829AD-1D89-4637-B56E-9D583AB0A4FB}">
      <dsp:nvSpPr>
        <dsp:cNvPr id="0" name=""/>
        <dsp:cNvSpPr/>
      </dsp:nvSpPr>
      <dsp:spPr>
        <a:xfrm>
          <a:off x="1349362" y="1890020"/>
          <a:ext cx="656975" cy="656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9F853-AFA8-47C1-BF94-93A9ECCDB5CE}">
      <dsp:nvSpPr>
        <dsp:cNvPr id="0" name=""/>
        <dsp:cNvSpPr/>
      </dsp:nvSpPr>
      <dsp:spPr>
        <a:xfrm>
          <a:off x="2486932" y="1652150"/>
          <a:ext cx="2669973" cy="113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latin typeface="Arial" panose="020B0604020202020204" pitchFamily="34" charset="0"/>
              <a:cs typeface="Arial" panose="020B0604020202020204" pitchFamily="34" charset="0"/>
            </a:rPr>
            <a:t>A safety assessment will need to be made. If compensation amounts exceed the lower nuclear liability amount established by the State, the later will have to provide public funds up to the nuclear liability amount applicable to large nuclear power plants</a:t>
          </a:r>
          <a:endParaRPr lang="en-US" sz="1100" kern="1200" dirty="0">
            <a:latin typeface="Arial" panose="020B0604020202020204" pitchFamily="34" charset="0"/>
            <a:cs typeface="Arial" panose="020B0604020202020204" pitchFamily="34" charset="0"/>
          </a:endParaRPr>
        </a:p>
      </dsp:txBody>
      <dsp:txXfrm>
        <a:off x="2486932" y="1652150"/>
        <a:ext cx="2669973" cy="1132715"/>
      </dsp:txXfrm>
    </dsp:sp>
    <dsp:sp modelId="{8ED1EF30-5070-4A34-9AEF-527C8003EAA2}">
      <dsp:nvSpPr>
        <dsp:cNvPr id="0" name=""/>
        <dsp:cNvSpPr/>
      </dsp:nvSpPr>
      <dsp:spPr>
        <a:xfrm>
          <a:off x="5622128" y="1652150"/>
          <a:ext cx="1132715" cy="1132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DB98A-B213-4063-BA38-88BBDCD34140}">
      <dsp:nvSpPr>
        <dsp:cNvPr id="0" name=""/>
        <dsp:cNvSpPr/>
      </dsp:nvSpPr>
      <dsp:spPr>
        <a:xfrm>
          <a:off x="5859998" y="1890020"/>
          <a:ext cx="656975" cy="6569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92A96-1247-4342-83B2-88D1E4502AEE}">
      <dsp:nvSpPr>
        <dsp:cNvPr id="0" name=""/>
        <dsp:cNvSpPr/>
      </dsp:nvSpPr>
      <dsp:spPr>
        <a:xfrm>
          <a:off x="6997568" y="1652150"/>
          <a:ext cx="2669973" cy="113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latin typeface="Arial" panose="020B0604020202020204" pitchFamily="34" charset="0"/>
              <a:cs typeface="Arial" panose="020B0604020202020204" pitchFamily="34" charset="0"/>
            </a:rPr>
            <a:t>Interest and costs awarded by a court are in addition to the amounts for which the operator is liable for nuclear damage</a:t>
          </a:r>
          <a:endParaRPr lang="en-US" sz="1100" kern="1200" dirty="0">
            <a:latin typeface="Arial" panose="020B0604020202020204" pitchFamily="34" charset="0"/>
            <a:cs typeface="Arial" panose="020B0604020202020204" pitchFamily="34" charset="0"/>
          </a:endParaRPr>
        </a:p>
      </dsp:txBody>
      <dsp:txXfrm>
        <a:off x="6997568" y="1652150"/>
        <a:ext cx="2669973" cy="1132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A9220-175F-43E6-B12C-F91E5F2DFE64}">
      <dsp:nvSpPr>
        <dsp:cNvPr id="0" name=""/>
        <dsp:cNvSpPr/>
      </dsp:nvSpPr>
      <dsp:spPr>
        <a:xfrm>
          <a:off x="0" y="515"/>
          <a:ext cx="5701937" cy="12072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D40CE-8F21-43F2-A69B-4DBF04440E2C}">
      <dsp:nvSpPr>
        <dsp:cNvPr id="0" name=""/>
        <dsp:cNvSpPr/>
      </dsp:nvSpPr>
      <dsp:spPr>
        <a:xfrm>
          <a:off x="365178" y="272136"/>
          <a:ext cx="663961" cy="6639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22C02-3EB6-4D58-AA4C-39B8F599095A}">
      <dsp:nvSpPr>
        <dsp:cNvPr id="0" name=""/>
        <dsp:cNvSpPr/>
      </dsp:nvSpPr>
      <dsp:spPr>
        <a:xfrm>
          <a:off x="1394319" y="515"/>
          <a:ext cx="4307617" cy="1207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62" tIns="127762" rIns="127762" bIns="127762" numCol="1" spcCol="1270" anchor="ctr" anchorCtr="0">
          <a:noAutofit/>
        </a:bodyPr>
        <a:lstStyle/>
        <a:p>
          <a:pPr marL="0" lvl="0" indent="0" algn="l" defTabSz="711200">
            <a:lnSpc>
              <a:spcPct val="100000"/>
            </a:lnSpc>
            <a:spcBef>
              <a:spcPct val="0"/>
            </a:spcBef>
            <a:spcAft>
              <a:spcPct val="35000"/>
            </a:spcAft>
            <a:buNone/>
          </a:pPr>
          <a:r>
            <a:rPr lang="en-US" sz="1600" kern="1200" dirty="0"/>
            <a:t>SMRs could be excluded from the scope of the international nuclear liability conventions, but is it worth it? </a:t>
          </a:r>
        </a:p>
      </dsp:txBody>
      <dsp:txXfrm>
        <a:off x="1394319" y="515"/>
        <a:ext cx="4307617" cy="1207203"/>
      </dsp:txXfrm>
    </dsp:sp>
    <dsp:sp modelId="{ECEBFAC3-EDB3-4A52-9D75-A4D793329E0C}">
      <dsp:nvSpPr>
        <dsp:cNvPr id="0" name=""/>
        <dsp:cNvSpPr/>
      </dsp:nvSpPr>
      <dsp:spPr>
        <a:xfrm>
          <a:off x="0" y="1509519"/>
          <a:ext cx="5701937" cy="12072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BCBDD-1F5D-4081-A344-D88500CBEA93}">
      <dsp:nvSpPr>
        <dsp:cNvPr id="0" name=""/>
        <dsp:cNvSpPr/>
      </dsp:nvSpPr>
      <dsp:spPr>
        <a:xfrm>
          <a:off x="365178" y="1781140"/>
          <a:ext cx="663961" cy="6639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7B807-AB7F-4973-9B11-3B8E51705185}">
      <dsp:nvSpPr>
        <dsp:cNvPr id="0" name=""/>
        <dsp:cNvSpPr/>
      </dsp:nvSpPr>
      <dsp:spPr>
        <a:xfrm>
          <a:off x="1394319" y="1509519"/>
          <a:ext cx="4307617" cy="1207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62" tIns="127762" rIns="127762" bIns="127762" numCol="1" spcCol="1270" anchor="ctr" anchorCtr="0">
          <a:noAutofit/>
        </a:bodyPr>
        <a:lstStyle/>
        <a:p>
          <a:pPr marL="0" lvl="0" indent="0" algn="l" defTabSz="711200">
            <a:lnSpc>
              <a:spcPct val="100000"/>
            </a:lnSpc>
            <a:spcBef>
              <a:spcPct val="0"/>
            </a:spcBef>
            <a:spcAft>
              <a:spcPct val="35000"/>
            </a:spcAft>
            <a:buNone/>
          </a:pPr>
          <a:r>
            <a:rPr lang="en-GB" sz="1600" b="1" kern="1200"/>
            <a:t>Nuclear liability </a:t>
          </a:r>
          <a:r>
            <a:rPr lang="en-GB" sz="1600" kern="1200"/>
            <a:t>and </a:t>
          </a:r>
          <a:r>
            <a:rPr lang="en-GB" sz="1600" b="1" kern="1200"/>
            <a:t>nuclear safety/regulatory </a:t>
          </a:r>
          <a:r>
            <a:rPr lang="en-GB" sz="1600" kern="1200"/>
            <a:t>issues impact / structure the corporate and financial aspects of the project</a:t>
          </a:r>
          <a:endParaRPr lang="en-US" sz="1600" kern="1200"/>
        </a:p>
      </dsp:txBody>
      <dsp:txXfrm>
        <a:off x="1394319" y="1509519"/>
        <a:ext cx="4307617" cy="1207203"/>
      </dsp:txXfrm>
    </dsp:sp>
    <dsp:sp modelId="{D4FD0C96-17D1-42ED-953B-FDEC33517054}">
      <dsp:nvSpPr>
        <dsp:cNvPr id="0" name=""/>
        <dsp:cNvSpPr/>
      </dsp:nvSpPr>
      <dsp:spPr>
        <a:xfrm>
          <a:off x="0" y="3018523"/>
          <a:ext cx="5701937" cy="12072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52A85-61D6-4BF8-978A-5243B947E721}">
      <dsp:nvSpPr>
        <dsp:cNvPr id="0" name=""/>
        <dsp:cNvSpPr/>
      </dsp:nvSpPr>
      <dsp:spPr>
        <a:xfrm>
          <a:off x="365178" y="3290144"/>
          <a:ext cx="663961" cy="6639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766FE-43A4-4747-9528-90AC75820DB9}">
      <dsp:nvSpPr>
        <dsp:cNvPr id="0" name=""/>
        <dsp:cNvSpPr/>
      </dsp:nvSpPr>
      <dsp:spPr>
        <a:xfrm>
          <a:off x="1394319" y="3018523"/>
          <a:ext cx="4307617" cy="1207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62" tIns="127762" rIns="127762" bIns="127762" numCol="1" spcCol="1270" anchor="ctr" anchorCtr="0">
          <a:noAutofit/>
        </a:bodyPr>
        <a:lstStyle/>
        <a:p>
          <a:pPr marL="0" lvl="0" indent="0" algn="l" defTabSz="711200">
            <a:lnSpc>
              <a:spcPct val="100000"/>
            </a:lnSpc>
            <a:spcBef>
              <a:spcPct val="0"/>
            </a:spcBef>
            <a:spcAft>
              <a:spcPct val="35000"/>
            </a:spcAft>
            <a:buNone/>
          </a:pPr>
          <a:r>
            <a:rPr lang="en-US" sz="1600" kern="1200" dirty="0"/>
            <a:t>From a project finance perspective, the </a:t>
          </a:r>
          <a:r>
            <a:rPr lang="en-US" sz="1600" b="1" kern="1200" dirty="0"/>
            <a:t>allocation of risks </a:t>
          </a:r>
          <a:r>
            <a:rPr lang="en-US" sz="1600" kern="1200" dirty="0"/>
            <a:t>and </a:t>
          </a:r>
          <a:r>
            <a:rPr lang="en-US" sz="1600" b="1" kern="1200" dirty="0"/>
            <a:t>certainty</a:t>
          </a:r>
          <a:r>
            <a:rPr lang="en-US" sz="1600" kern="1200" dirty="0"/>
            <a:t> are key</a:t>
          </a:r>
        </a:p>
      </dsp:txBody>
      <dsp:txXfrm>
        <a:off x="1394319" y="3018523"/>
        <a:ext cx="4307617" cy="12072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06/10/2024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06/10/2024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hyperlink" Target="https://www.iaea.org/publications/11140/managing-the-financial-risk-associated-with-the-financing-of-new-nuclear-power-plant-projects" TargetMode="External"/><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linkedin.com/in/ms-ximena-v&#225;squez-maignan"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p:txBody>
          <a:bodyPr/>
          <a:lstStyle/>
          <a:p>
            <a:r>
              <a:rPr lang="fr-FR" dirty="0"/>
              <a:t>SMRS TO DECARBONISE THE INDUSTRY </a:t>
            </a:r>
            <a:br>
              <a:rPr lang="fr-FR" dirty="0"/>
            </a:br>
            <a:r>
              <a:rPr lang="fr-FR" dirty="0"/>
              <a:t>The impact of nuclear </a:t>
            </a:r>
            <a:r>
              <a:rPr lang="fr-FR" dirty="0" err="1"/>
              <a:t>liability</a:t>
            </a:r>
            <a:endParaRPr lang="en-GB"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p:txBody>
          <a:bodyPr/>
          <a:lstStyle/>
          <a:p>
            <a:r>
              <a:rPr lang="fr-FR" dirty="0"/>
              <a:t>Issues to have in </a:t>
            </a:r>
            <a:r>
              <a:rPr lang="fr-FR" dirty="0" err="1"/>
              <a:t>mind</a:t>
            </a:r>
            <a:r>
              <a:rPr lang="fr-FR" dirty="0"/>
              <a:t> </a:t>
            </a:r>
            <a:r>
              <a:rPr lang="fr-FR" dirty="0" err="1"/>
              <a:t>when</a:t>
            </a:r>
            <a:r>
              <a:rPr lang="fr-FR" dirty="0"/>
              <a:t> </a:t>
            </a:r>
            <a:r>
              <a:rPr lang="fr-FR" dirty="0" err="1"/>
              <a:t>developing</a:t>
            </a:r>
            <a:r>
              <a:rPr lang="fr-FR" dirty="0"/>
              <a:t> </a:t>
            </a:r>
            <a:r>
              <a:rPr lang="fr-FR" dirty="0" err="1"/>
              <a:t>such</a:t>
            </a:r>
            <a:r>
              <a:rPr lang="fr-FR" dirty="0"/>
              <a:t> </a:t>
            </a:r>
            <a:r>
              <a:rPr lang="fr-FR" dirty="0" err="1"/>
              <a:t>projects</a:t>
            </a:r>
            <a:endParaRPr lang="en-GB" dirty="0"/>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AF01B1-6652-B21D-260E-826A3CBEDFD8}"/>
              </a:ext>
            </a:extLst>
          </p:cNvPr>
          <p:cNvSpPr>
            <a:spLocks noGrp="1"/>
          </p:cNvSpPr>
          <p:nvPr>
            <p:ph idx="1"/>
          </p:nvPr>
        </p:nvSpPr>
        <p:spPr>
          <a:xfrm>
            <a:off x="646611" y="1915886"/>
            <a:ext cx="6372497" cy="3843065"/>
          </a:xfrm>
        </p:spPr>
        <p:txBody>
          <a:bodyPr>
            <a:normAutofit lnSpcReduction="10000"/>
          </a:bodyPr>
          <a:lstStyle/>
          <a:p>
            <a:r>
              <a:rPr lang="en-US" sz="2000" dirty="0"/>
              <a:t>Nuclear operator is </a:t>
            </a:r>
            <a:r>
              <a:rPr lang="en-US" sz="2000" b="1" dirty="0"/>
              <a:t>strictly</a:t>
            </a:r>
            <a:r>
              <a:rPr lang="en-US" sz="2000" dirty="0"/>
              <a:t> and </a:t>
            </a:r>
            <a:r>
              <a:rPr lang="en-US" sz="2000" b="1" dirty="0"/>
              <a:t>exclusively liable </a:t>
            </a:r>
            <a:r>
              <a:rPr lang="en-US" sz="2000" dirty="0"/>
              <a:t>for nuclear damage caused by a nuclear incident occurring at a nuclear installation</a:t>
            </a:r>
          </a:p>
          <a:p>
            <a:r>
              <a:rPr lang="en-US" sz="2000" dirty="0"/>
              <a:t>« Person designated or </a:t>
            </a:r>
            <a:r>
              <a:rPr lang="en-US" sz="2000" dirty="0" err="1"/>
              <a:t>recognised</a:t>
            </a:r>
            <a:r>
              <a:rPr lang="en-US" sz="2000" dirty="0"/>
              <a:t> by the competent public authority as the operator of [the] nuclear installation »</a:t>
            </a:r>
          </a:p>
          <a:p>
            <a:r>
              <a:rPr lang="en-US" sz="2000" dirty="0"/>
              <a:t>Need to have the financial, technical and human resources to operate the reactor</a:t>
            </a:r>
          </a:p>
          <a:p>
            <a:r>
              <a:rPr lang="en-US" sz="2000" dirty="0"/>
              <a:t>If nuclear damage gives rise to [nuclear] liability of more than one operator […], the liability of these operators shall be joint and several” if the damage attributable to each operator is not reasonably separable</a:t>
            </a:r>
          </a:p>
        </p:txBody>
      </p:sp>
      <p:pic>
        <p:nvPicPr>
          <p:cNvPr id="1026" name="Picture 2">
            <a:extLst>
              <a:ext uri="{FF2B5EF4-FFF2-40B4-BE49-F238E27FC236}">
                <a16:creationId xmlns:a16="http://schemas.microsoft.com/office/drawing/2014/main" id="{9D4EF732-A6F6-BF3F-60BA-30887134A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2177478"/>
            <a:ext cx="4452529" cy="250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8BB1AB-EDAF-6D4D-2EDF-8F469A2AD78C}"/>
              </a:ext>
            </a:extLst>
          </p:cNvPr>
          <p:cNvSpPr txBox="1"/>
          <p:nvPr/>
        </p:nvSpPr>
        <p:spPr>
          <a:xfrm>
            <a:off x="7858524" y="4787962"/>
            <a:ext cx="3308729" cy="92333"/>
          </a:xfrm>
          <a:prstGeom prst="rect">
            <a:avLst/>
          </a:prstGeom>
        </p:spPr>
        <p:txBody>
          <a:bodyPr wrap="square" lIns="0" tIns="0" rIns="0" bIns="0" rtlCol="0">
            <a:spAutoFit/>
          </a:bodyPr>
          <a:lstStyle/>
          <a:p>
            <a:pPr algn="l"/>
            <a:r>
              <a:rPr lang="en-GB" sz="600" i="1" dirty="0"/>
              <a:t>Photo: D. </a:t>
            </a:r>
            <a:r>
              <a:rPr lang="en-GB" sz="600" i="1" dirty="0" err="1"/>
              <a:t>Calma</a:t>
            </a:r>
            <a:r>
              <a:rPr lang="en-GB" sz="600" i="1" dirty="0"/>
              <a:t>/IAEA</a:t>
            </a:r>
          </a:p>
        </p:txBody>
      </p:sp>
      <p:sp>
        <p:nvSpPr>
          <p:cNvPr id="10" name="Title 1">
            <a:extLst>
              <a:ext uri="{FF2B5EF4-FFF2-40B4-BE49-F238E27FC236}">
                <a16:creationId xmlns:a16="http://schemas.microsoft.com/office/drawing/2014/main" id="{C099C083-E04C-11D9-BDB0-76C630274A2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highlight>
                  <a:srgbClr val="000000"/>
                </a:highlight>
                <a:latin typeface="Arial" panose="020B0604020202020204" pitchFamily="34" charset="0"/>
                <a:cs typeface="Arial" panose="020B0604020202020204" pitchFamily="34" charset="0"/>
              </a:rPr>
              <a:t>Determining the “Nuclear Operator”  </a:t>
            </a:r>
            <a:endParaRPr lang="en-GB" b="1" i="0" dirty="0">
              <a:solidFill>
                <a:schemeClr val="bg1"/>
              </a:solidFill>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31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AF01B1-6652-B21D-260E-826A3CBEDFD8}"/>
              </a:ext>
            </a:extLst>
          </p:cNvPr>
          <p:cNvSpPr>
            <a:spLocks noGrp="1"/>
          </p:cNvSpPr>
          <p:nvPr>
            <p:ph idx="1"/>
          </p:nvPr>
        </p:nvSpPr>
        <p:spPr>
          <a:xfrm>
            <a:off x="838200" y="1790504"/>
            <a:ext cx="5693229" cy="4386459"/>
          </a:xfrm>
        </p:spPr>
        <p:txBody>
          <a:bodyPr>
            <a:normAutofit lnSpcReduction="10000"/>
          </a:bodyPr>
          <a:lstStyle/>
          <a:p>
            <a:r>
              <a:rPr lang="en-US" sz="2000" dirty="0"/>
              <a:t>Defining the “nuclear site” is critical:</a:t>
            </a:r>
          </a:p>
          <a:p>
            <a:pPr lvl="1"/>
            <a:r>
              <a:rPr lang="en-US" sz="2000" dirty="0"/>
              <a:t>Nuclear operator compensates third parties / off-site damage</a:t>
            </a:r>
          </a:p>
          <a:p>
            <a:pPr lvl="1"/>
            <a:r>
              <a:rPr lang="en-US" sz="2000" dirty="0"/>
              <a:t>Nuclear operator bears losses caused by damage to the nuclear installation itself and  any property on that same site which is used or to be used in connection with the installation (</a:t>
            </a:r>
            <a:r>
              <a:rPr lang="en-US" sz="2000" b="1" i="1" dirty="0"/>
              <a:t>including spent fuel and radioactive waste storage facilities</a:t>
            </a:r>
            <a:r>
              <a:rPr lang="en-US" sz="2000" dirty="0"/>
              <a:t>)</a:t>
            </a:r>
          </a:p>
          <a:p>
            <a:pPr lvl="1"/>
            <a:r>
              <a:rPr lang="en-US" sz="2000" dirty="0"/>
              <a:t>Nuclear operator bears the costs of preventive measures</a:t>
            </a:r>
          </a:p>
          <a:p>
            <a:pPr lvl="1"/>
            <a:endParaRPr lang="en-US" sz="2000" dirty="0"/>
          </a:p>
          <a:p>
            <a:pPr marL="228600" lvl="1">
              <a:spcBef>
                <a:spcPts val="1000"/>
              </a:spcBef>
            </a:pPr>
            <a:r>
              <a:rPr lang="en-US" sz="2000" dirty="0"/>
              <a:t>Distance between the “nuclear site” and the industrial site to fulfill safety/security requirements of both industries</a:t>
            </a:r>
          </a:p>
          <a:p>
            <a:pPr lvl="1"/>
            <a:endParaRPr lang="fr-FR" dirty="0"/>
          </a:p>
          <a:p>
            <a:pPr lvl="1"/>
            <a:endParaRPr lang="en-GB" dirty="0"/>
          </a:p>
        </p:txBody>
      </p:sp>
      <p:pic>
        <p:nvPicPr>
          <p:cNvPr id="2050" name="Picture 2" descr="IAEA launches project to examine economics of SMRs">
            <a:extLst>
              <a:ext uri="{FF2B5EF4-FFF2-40B4-BE49-F238E27FC236}">
                <a16:creationId xmlns:a16="http://schemas.microsoft.com/office/drawing/2014/main" id="{F2B88A63-610D-B0C8-6EEB-71283899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768" y="1591056"/>
            <a:ext cx="4543115" cy="25516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C5620E-20A8-E4DB-F8CA-95459E87B166}"/>
              </a:ext>
            </a:extLst>
          </p:cNvPr>
          <p:cNvSpPr txBox="1"/>
          <p:nvPr/>
        </p:nvSpPr>
        <p:spPr>
          <a:xfrm>
            <a:off x="7405594" y="4225372"/>
            <a:ext cx="3308729" cy="92333"/>
          </a:xfrm>
          <a:prstGeom prst="rect">
            <a:avLst/>
          </a:prstGeom>
        </p:spPr>
        <p:txBody>
          <a:bodyPr wrap="square" lIns="0" tIns="0" rIns="0" bIns="0" rtlCol="0">
            <a:spAutoFit/>
          </a:bodyPr>
          <a:lstStyle/>
          <a:p>
            <a:pPr algn="l"/>
            <a:r>
              <a:rPr lang="en-GB" sz="600" i="1" dirty="0"/>
              <a:t>Image: IAEA</a:t>
            </a:r>
          </a:p>
        </p:txBody>
      </p:sp>
      <p:sp>
        <p:nvSpPr>
          <p:cNvPr id="7" name="TextBox 6">
            <a:extLst>
              <a:ext uri="{FF2B5EF4-FFF2-40B4-BE49-F238E27FC236}">
                <a16:creationId xmlns:a16="http://schemas.microsoft.com/office/drawing/2014/main" id="{7E93FE75-EAF3-F080-6E29-57665E830644}"/>
              </a:ext>
            </a:extLst>
          </p:cNvPr>
          <p:cNvSpPr txBox="1"/>
          <p:nvPr/>
        </p:nvSpPr>
        <p:spPr>
          <a:xfrm>
            <a:off x="8697659" y="6442857"/>
            <a:ext cx="2344353" cy="184666"/>
          </a:xfrm>
          <a:prstGeom prst="rect">
            <a:avLst/>
          </a:prstGeom>
        </p:spPr>
        <p:txBody>
          <a:bodyPr wrap="square" lIns="0" tIns="0" rIns="0" bIns="0" rtlCol="0">
            <a:spAutoFit/>
          </a:bodyPr>
          <a:lstStyle/>
          <a:p>
            <a:r>
              <a:rPr lang="en-GB" sz="600" i="1" dirty="0"/>
              <a:t>HolosGen </a:t>
            </a:r>
            <a:r>
              <a:rPr lang="fr-FR" sz="600" i="1" dirty="0"/>
              <a:t>HOLOS-QUAD  10 </a:t>
            </a:r>
            <a:r>
              <a:rPr lang="fr-FR" sz="600" i="1" dirty="0" err="1"/>
              <a:t>MWe</a:t>
            </a:r>
            <a:r>
              <a:rPr lang="fr-FR" sz="600" i="1" dirty="0"/>
              <a:t> HTGR</a:t>
            </a:r>
            <a:br>
              <a:rPr lang="en-GB" sz="600" i="1" dirty="0"/>
            </a:br>
            <a:endParaRPr lang="en-GB" sz="600" i="1" dirty="0"/>
          </a:p>
        </p:txBody>
      </p:sp>
      <p:pic>
        <p:nvPicPr>
          <p:cNvPr id="8" name="Picture 7">
            <a:extLst>
              <a:ext uri="{FF2B5EF4-FFF2-40B4-BE49-F238E27FC236}">
                <a16:creationId xmlns:a16="http://schemas.microsoft.com/office/drawing/2014/main" id="{6515F8D5-4316-36F5-4F73-E94E185364B8}"/>
              </a:ext>
            </a:extLst>
          </p:cNvPr>
          <p:cNvPicPr>
            <a:picLocks noChangeAspect="1"/>
          </p:cNvPicPr>
          <p:nvPr/>
        </p:nvPicPr>
        <p:blipFill>
          <a:blip r:embed="rId3"/>
          <a:stretch>
            <a:fillRect/>
          </a:stretch>
        </p:blipFill>
        <p:spPr>
          <a:xfrm>
            <a:off x="8242964" y="4497991"/>
            <a:ext cx="3384450" cy="1866543"/>
          </a:xfrm>
          <a:prstGeom prst="rect">
            <a:avLst/>
          </a:prstGeom>
        </p:spPr>
      </p:pic>
      <p:sp>
        <p:nvSpPr>
          <p:cNvPr id="9" name="Title 1">
            <a:extLst>
              <a:ext uri="{FF2B5EF4-FFF2-40B4-BE49-F238E27FC236}">
                <a16:creationId xmlns:a16="http://schemas.microsoft.com/office/drawing/2014/main" id="{F7EC00CF-2015-E47A-90FB-1BE89DF6C297}"/>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highlight>
                  <a:srgbClr val="000000"/>
                </a:highlight>
                <a:latin typeface="Arial" panose="020B0604020202020204" pitchFamily="34" charset="0"/>
                <a:cs typeface="Arial" panose="020B0604020202020204" pitchFamily="34" charset="0"/>
              </a:rPr>
              <a:t>Determining the “Nuclear Installation”</a:t>
            </a:r>
            <a:endParaRPr lang="en-GB" b="1" i="0" dirty="0">
              <a:solidFill>
                <a:schemeClr val="bg1"/>
              </a:solidFill>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31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
            <a:extLst>
              <a:ext uri="{FF2B5EF4-FFF2-40B4-BE49-F238E27FC236}">
                <a16:creationId xmlns:a16="http://schemas.microsoft.com/office/drawing/2014/main" id="{C6DB70B5-39B7-DE60-F263-2BD87142B6D6}"/>
              </a:ext>
            </a:extLst>
          </p:cNvPr>
          <p:cNvGraphicFramePr>
            <a:graphicFrameLocks noGrp="1"/>
          </p:cNvGraphicFramePr>
          <p:nvPr>
            <p:ph idx="1"/>
            <p:extLst>
              <p:ext uri="{D42A27DB-BD31-4B8C-83A1-F6EECF244321}">
                <p14:modId xmlns:p14="http://schemas.microsoft.com/office/powerpoint/2010/main" val="3748462741"/>
              </p:ext>
            </p:extLst>
          </p:nvPr>
        </p:nvGraphicFramePr>
        <p:xfrm>
          <a:off x="829491" y="1584960"/>
          <a:ext cx="5823857" cy="488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41B2635A-BD5E-1C62-1CEE-EF0477C70183}"/>
              </a:ext>
            </a:extLst>
          </p:cNvPr>
          <p:cNvPicPr>
            <a:picLocks noChangeAspect="1"/>
          </p:cNvPicPr>
          <p:nvPr/>
        </p:nvPicPr>
        <p:blipFill>
          <a:blip r:embed="rId7"/>
          <a:stretch>
            <a:fillRect/>
          </a:stretch>
        </p:blipFill>
        <p:spPr>
          <a:xfrm>
            <a:off x="7193281" y="2532568"/>
            <a:ext cx="4511040" cy="2366573"/>
          </a:xfrm>
          <a:prstGeom prst="rect">
            <a:avLst/>
          </a:prstGeom>
        </p:spPr>
      </p:pic>
      <p:sp>
        <p:nvSpPr>
          <p:cNvPr id="10" name="Title 1">
            <a:extLst>
              <a:ext uri="{FF2B5EF4-FFF2-40B4-BE49-F238E27FC236}">
                <a16:creationId xmlns:a16="http://schemas.microsoft.com/office/drawing/2014/main" id="{C876D6A8-7EB0-04A2-A9FB-04ABD8D7ACC8}"/>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highlight>
                  <a:srgbClr val="000000"/>
                </a:highlight>
                <a:latin typeface="Arial" panose="020B0604020202020204" pitchFamily="34" charset="0"/>
                <a:cs typeface="Arial" panose="020B0604020202020204" pitchFamily="34" charset="0"/>
              </a:rPr>
              <a:t>Impact of a “Nuclear Incident”</a:t>
            </a:r>
            <a:endParaRPr lang="en-GB" b="1" i="0" dirty="0">
              <a:solidFill>
                <a:schemeClr val="bg1"/>
              </a:solidFill>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78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42C90387-D573-452E-FD44-0091D9D31666}"/>
              </a:ext>
            </a:extLst>
          </p:cNvPr>
          <p:cNvGraphicFramePr>
            <a:graphicFrameLocks noGrp="1"/>
          </p:cNvGraphicFramePr>
          <p:nvPr>
            <p:ph idx="1"/>
            <p:extLst>
              <p:ext uri="{D42A27DB-BD31-4B8C-83A1-F6EECF244321}">
                <p14:modId xmlns:p14="http://schemas.microsoft.com/office/powerpoint/2010/main" val="3039739247"/>
              </p:ext>
            </p:extLst>
          </p:nvPr>
        </p:nvGraphicFramePr>
        <p:xfrm>
          <a:off x="542109" y="1617182"/>
          <a:ext cx="10779034" cy="2824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a:extLst>
              <a:ext uri="{FF2B5EF4-FFF2-40B4-BE49-F238E27FC236}">
                <a16:creationId xmlns:a16="http://schemas.microsoft.com/office/drawing/2014/main" id="{4AB1D277-19F1-AB01-C3D9-D09F338CBFAC}"/>
              </a:ext>
            </a:extLst>
          </p:cNvPr>
          <p:cNvGraphicFramePr>
            <a:graphicFrameLocks noGrp="1"/>
          </p:cNvGraphicFramePr>
          <p:nvPr>
            <p:extLst>
              <p:ext uri="{D42A27DB-BD31-4B8C-83A1-F6EECF244321}">
                <p14:modId xmlns:p14="http://schemas.microsoft.com/office/powerpoint/2010/main" val="1957493568"/>
              </p:ext>
            </p:extLst>
          </p:nvPr>
        </p:nvGraphicFramePr>
        <p:xfrm>
          <a:off x="1376038" y="4882675"/>
          <a:ext cx="9191561" cy="1568501"/>
        </p:xfrm>
        <a:graphic>
          <a:graphicData uri="http://schemas.openxmlformats.org/drawingml/2006/table">
            <a:tbl>
              <a:tblPr firstRow="1" bandRow="1">
                <a:tableStyleId>{5C22544A-7EE6-4342-B048-85BDC9FD1C3A}</a:tableStyleId>
              </a:tblPr>
              <a:tblGrid>
                <a:gridCol w="1838312">
                  <a:extLst>
                    <a:ext uri="{9D8B030D-6E8A-4147-A177-3AD203B41FA5}">
                      <a16:colId xmlns:a16="http://schemas.microsoft.com/office/drawing/2014/main" val="4270375829"/>
                    </a:ext>
                  </a:extLst>
                </a:gridCol>
                <a:gridCol w="1557891">
                  <a:extLst>
                    <a:ext uri="{9D8B030D-6E8A-4147-A177-3AD203B41FA5}">
                      <a16:colId xmlns:a16="http://schemas.microsoft.com/office/drawing/2014/main" val="3371728864"/>
                    </a:ext>
                  </a:extLst>
                </a:gridCol>
                <a:gridCol w="2117660">
                  <a:extLst>
                    <a:ext uri="{9D8B030D-6E8A-4147-A177-3AD203B41FA5}">
                      <a16:colId xmlns:a16="http://schemas.microsoft.com/office/drawing/2014/main" val="1831384155"/>
                    </a:ext>
                  </a:extLst>
                </a:gridCol>
                <a:gridCol w="1778558">
                  <a:extLst>
                    <a:ext uri="{9D8B030D-6E8A-4147-A177-3AD203B41FA5}">
                      <a16:colId xmlns:a16="http://schemas.microsoft.com/office/drawing/2014/main" val="1833886977"/>
                    </a:ext>
                  </a:extLst>
                </a:gridCol>
                <a:gridCol w="1899140">
                  <a:extLst>
                    <a:ext uri="{9D8B030D-6E8A-4147-A177-3AD203B41FA5}">
                      <a16:colId xmlns:a16="http://schemas.microsoft.com/office/drawing/2014/main" val="4274247625"/>
                    </a:ext>
                  </a:extLst>
                </a:gridCol>
              </a:tblGrid>
              <a:tr h="323690">
                <a:tc>
                  <a:txBody>
                    <a:bodyPr/>
                    <a:lstStyle/>
                    <a:p>
                      <a:pPr algn="ctr"/>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Paris Convention</a:t>
                      </a:r>
                    </a:p>
                  </a:txBody>
                  <a:tcPr/>
                </a:tc>
                <a:tc>
                  <a:txBody>
                    <a:bodyPr/>
                    <a:lstStyle/>
                    <a:p>
                      <a:pPr algn="ctr"/>
                      <a:r>
                        <a:rPr lang="en-GB" sz="1200" dirty="0">
                          <a:latin typeface="Arial" panose="020B0604020202020204" pitchFamily="34" charset="0"/>
                          <a:cs typeface="Arial" panose="020B0604020202020204" pitchFamily="34" charset="0"/>
                        </a:rPr>
                        <a:t>Vienna Convention</a:t>
                      </a:r>
                    </a:p>
                  </a:txBody>
                  <a:tcPr/>
                </a:tc>
                <a:tc>
                  <a:txBody>
                    <a:bodyPr/>
                    <a:lstStyle/>
                    <a:p>
                      <a:pPr algn="ctr"/>
                      <a:r>
                        <a:rPr lang="en-GB" sz="1200" dirty="0">
                          <a:latin typeface="Arial" panose="020B0604020202020204" pitchFamily="34" charset="0"/>
                          <a:cs typeface="Arial" panose="020B0604020202020204" pitchFamily="34" charset="0"/>
                        </a:rPr>
                        <a:t>Revised Vienna Convention</a:t>
                      </a:r>
                    </a:p>
                  </a:txBody>
                  <a:tcPr/>
                </a:tc>
                <a:tc>
                  <a:txBody>
                    <a:bodyPr/>
                    <a:lstStyle/>
                    <a:p>
                      <a:pPr algn="ctr"/>
                      <a:r>
                        <a:rPr lang="en-GB" sz="1200" dirty="0">
                          <a:latin typeface="Arial" panose="020B0604020202020204" pitchFamily="34" charset="0"/>
                          <a:cs typeface="Arial" panose="020B0604020202020204" pitchFamily="34" charset="0"/>
                        </a:rPr>
                        <a:t>Convention on Supplementary Compensation</a:t>
                      </a:r>
                    </a:p>
                  </a:txBody>
                  <a:tcPr/>
                </a:tc>
                <a:extLst>
                  <a:ext uri="{0D108BD9-81ED-4DB2-BD59-A6C34878D82A}">
                    <a16:rowId xmlns:a16="http://schemas.microsoft.com/office/drawing/2014/main" val="2776337137"/>
                  </a:ext>
                </a:extLst>
              </a:tr>
              <a:tr h="403676">
                <a:tc>
                  <a:txBody>
                    <a:bodyPr/>
                    <a:lstStyle/>
                    <a:p>
                      <a:pPr algn="ctr"/>
                      <a:r>
                        <a:rPr lang="en-GB" sz="1200" b="0" dirty="0">
                          <a:latin typeface="Arial" panose="020B0604020202020204" pitchFamily="34" charset="0"/>
                          <a:cs typeface="Arial" panose="020B0604020202020204" pitchFamily="34" charset="0"/>
                        </a:rPr>
                        <a:t>Large nuclear </a:t>
                      </a:r>
                      <a:br>
                        <a:rPr lang="en-GB" sz="1200" b="0" dirty="0">
                          <a:latin typeface="Arial" panose="020B0604020202020204" pitchFamily="34" charset="0"/>
                          <a:cs typeface="Arial" panose="020B0604020202020204" pitchFamily="34" charset="0"/>
                        </a:rPr>
                      </a:br>
                      <a:r>
                        <a:rPr lang="en-GB" sz="1200" b="0" dirty="0">
                          <a:latin typeface="Arial" panose="020B0604020202020204" pitchFamily="34" charset="0"/>
                          <a:cs typeface="Arial" panose="020B0604020202020204" pitchFamily="34" charset="0"/>
                        </a:rPr>
                        <a:t>power plants</a:t>
                      </a:r>
                    </a:p>
                  </a:txBody>
                  <a:tcPr/>
                </a:tc>
                <a:tc>
                  <a:txBody>
                    <a:bodyPr/>
                    <a:lstStyle/>
                    <a:p>
                      <a:pPr algn="ctr"/>
                      <a:r>
                        <a:rPr lang="en-GB" sz="1200" b="0" dirty="0">
                          <a:latin typeface="Arial" panose="020B0604020202020204" pitchFamily="34" charset="0"/>
                          <a:cs typeface="Arial" panose="020B0604020202020204" pitchFamily="34" charset="0"/>
                        </a:rPr>
                        <a:t>€ 700 million</a:t>
                      </a:r>
                    </a:p>
                  </a:txBody>
                  <a:tcPr/>
                </a:tc>
                <a:tc>
                  <a:txBody>
                    <a:bodyPr/>
                    <a:lstStyle/>
                    <a:p>
                      <a:pPr algn="ctr"/>
                      <a:r>
                        <a:rPr lang="en-US" sz="1200" b="0" dirty="0">
                          <a:latin typeface="Arial" panose="020B0604020202020204" pitchFamily="34" charset="0"/>
                          <a:cs typeface="Arial" panose="020B0604020202020204" pitchFamily="34" charset="0"/>
                        </a:rPr>
                        <a:t>US$ 5 million, </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based on US$ gold value </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on 29 April 1963</a:t>
                      </a:r>
                      <a:endParaRPr lang="en-GB" sz="1200" b="0" dirty="0">
                        <a:latin typeface="Arial" panose="020B0604020202020204" pitchFamily="34" charset="0"/>
                        <a:cs typeface="Arial" panose="020B0604020202020204" pitchFamily="34" charset="0"/>
                      </a:endParaRPr>
                    </a:p>
                  </a:txBody>
                  <a:tcPr/>
                </a:tc>
                <a:tc>
                  <a:txBody>
                    <a:bodyPr/>
                    <a:lstStyle/>
                    <a:p>
                      <a:pPr marL="0" marR="0" lvl="0" indent="0" algn="ctr" defTabSz="514325" rtl="0" eaLnBrk="1" fontAlgn="auto" latinLnBrk="0" hangingPunct="1">
                        <a:lnSpc>
                          <a:spcPct val="100000"/>
                        </a:lnSpc>
                        <a:spcBef>
                          <a:spcPts val="0"/>
                        </a:spcBef>
                        <a:spcAft>
                          <a:spcPts val="0"/>
                        </a:spcAft>
                        <a:buClrTx/>
                        <a:buSzTx/>
                        <a:buFontTx/>
                        <a:buNone/>
                        <a:tabLst/>
                        <a:defRPr/>
                      </a:pPr>
                      <a:r>
                        <a:rPr lang="fr-FR" sz="1200" b="0" dirty="0">
                          <a:latin typeface="Arial" panose="020B0604020202020204" pitchFamily="34" charset="0"/>
                          <a:cs typeface="Arial" panose="020B0604020202020204" pitchFamily="34" charset="0"/>
                        </a:rPr>
                        <a:t>SDR 300 million</a:t>
                      </a:r>
                      <a:endParaRPr lang="en-GB" sz="1200" b="0" dirty="0">
                        <a:latin typeface="Arial" panose="020B0604020202020204" pitchFamily="34" charset="0"/>
                        <a:cs typeface="Arial" panose="020B0604020202020204" pitchFamily="34" charset="0"/>
                      </a:endParaRPr>
                    </a:p>
                  </a:txBody>
                  <a:tcPr/>
                </a:tc>
                <a:tc>
                  <a:txBody>
                    <a:bodyPr/>
                    <a:lstStyle/>
                    <a:p>
                      <a:pPr marL="0" marR="0" lvl="0" indent="0" algn="ctr" defTabSz="514325" rtl="0" eaLnBrk="1" fontAlgn="auto" latinLnBrk="0" hangingPunct="1">
                        <a:lnSpc>
                          <a:spcPct val="100000"/>
                        </a:lnSpc>
                        <a:spcBef>
                          <a:spcPts val="0"/>
                        </a:spcBef>
                        <a:spcAft>
                          <a:spcPts val="0"/>
                        </a:spcAft>
                        <a:buClrTx/>
                        <a:buSzTx/>
                        <a:buFontTx/>
                        <a:buNone/>
                        <a:tabLst/>
                        <a:defRPr/>
                      </a:pPr>
                      <a:r>
                        <a:rPr lang="fr-FR" sz="1200" b="0" dirty="0">
                          <a:latin typeface="Arial" panose="020B0604020202020204" pitchFamily="34" charset="0"/>
                          <a:cs typeface="Arial" panose="020B0604020202020204" pitchFamily="34" charset="0"/>
                        </a:rPr>
                        <a:t>SDR 300 million</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1792940"/>
                  </a:ext>
                </a:extLst>
              </a:tr>
              <a:tr h="288341">
                <a:tc>
                  <a:txBody>
                    <a:bodyPr/>
                    <a:lstStyle/>
                    <a:p>
                      <a:pPr algn="ctr"/>
                      <a:r>
                        <a:rPr lang="en-GB" sz="1200" b="0" dirty="0">
                          <a:latin typeface="Arial" panose="020B0604020202020204" pitchFamily="34" charset="0"/>
                          <a:cs typeface="Arial" panose="020B0604020202020204" pitchFamily="34" charset="0"/>
                        </a:rPr>
                        <a:t>Low risk installations</a:t>
                      </a:r>
                    </a:p>
                  </a:txBody>
                  <a:tcPr/>
                </a:tc>
                <a:tc>
                  <a:txBody>
                    <a:bodyPr/>
                    <a:lstStyle/>
                    <a:p>
                      <a:pPr algn="ctr"/>
                      <a:r>
                        <a:rPr lang="en-GB" sz="1200" b="0" dirty="0">
                          <a:latin typeface="Arial" panose="020B0604020202020204" pitchFamily="34" charset="0"/>
                          <a:cs typeface="Arial" panose="020B0604020202020204" pitchFamily="34" charset="0"/>
                        </a:rPr>
                        <a:t>€ 70 million</a:t>
                      </a:r>
                    </a:p>
                  </a:txBody>
                  <a:tcPr/>
                </a:tc>
                <a:tc>
                  <a:txBody>
                    <a:bodyPr/>
                    <a:lstStyle/>
                    <a:p>
                      <a:pPr algn="ctr"/>
                      <a:r>
                        <a:rPr lang="en-GB" sz="1200" b="0" dirty="0">
                          <a:latin typeface="Arial" panose="020B0604020202020204" pitchFamily="34" charset="0"/>
                          <a:cs typeface="Arial" panose="020B0604020202020204" pitchFamily="34" charset="0"/>
                        </a:rPr>
                        <a:t>/</a:t>
                      </a:r>
                    </a:p>
                  </a:txBody>
                  <a:tcPr/>
                </a:tc>
                <a:tc>
                  <a:txBody>
                    <a:bodyPr/>
                    <a:lstStyle/>
                    <a:p>
                      <a:pPr algn="ctr"/>
                      <a:r>
                        <a:rPr lang="fr-FR" sz="1200" b="0" dirty="0">
                          <a:latin typeface="Arial" panose="020B0604020202020204" pitchFamily="34" charset="0"/>
                          <a:cs typeface="Arial" panose="020B0604020202020204" pitchFamily="34" charset="0"/>
                        </a:rPr>
                        <a:t>5 million SDRs</a:t>
                      </a:r>
                      <a:endParaRPr lang="en-GB" sz="1200" b="0" dirty="0">
                        <a:latin typeface="Arial" panose="020B0604020202020204" pitchFamily="34" charset="0"/>
                        <a:cs typeface="Arial" panose="020B0604020202020204" pitchFamily="34" charset="0"/>
                      </a:endParaRPr>
                    </a:p>
                  </a:txBody>
                  <a:tcPr/>
                </a:tc>
                <a:tc>
                  <a:txBody>
                    <a:bodyPr/>
                    <a:lstStyle/>
                    <a:p>
                      <a:pPr algn="ctr"/>
                      <a:r>
                        <a:rPr lang="fr-FR" sz="1200" b="0" dirty="0">
                          <a:latin typeface="Arial" panose="020B0604020202020204" pitchFamily="34" charset="0"/>
                          <a:cs typeface="Arial" panose="020B0604020202020204" pitchFamily="34" charset="0"/>
                        </a:rPr>
                        <a:t>5 million SDRs</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2311902"/>
                  </a:ext>
                </a:extLst>
              </a:tr>
            </a:tbl>
          </a:graphicData>
        </a:graphic>
      </p:graphicFrame>
      <p:sp>
        <p:nvSpPr>
          <p:cNvPr id="8" name="Title 1">
            <a:extLst>
              <a:ext uri="{FF2B5EF4-FFF2-40B4-BE49-F238E27FC236}">
                <a16:creationId xmlns:a16="http://schemas.microsoft.com/office/drawing/2014/main" id="{CB7F051C-2A5E-96C0-6B89-1EE893B78940}"/>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highlight>
                  <a:srgbClr val="000000"/>
                </a:highlight>
                <a:latin typeface="Arial" panose="020B0604020202020204" pitchFamily="34" charset="0"/>
                <a:cs typeface="Arial" panose="020B0604020202020204" pitchFamily="34" charset="0"/>
              </a:rPr>
              <a:t>Nuclear liability in amount &amp; Insurance</a:t>
            </a:r>
            <a:endParaRPr lang="en-GB" b="1" i="0" dirty="0">
              <a:solidFill>
                <a:schemeClr val="bg1"/>
              </a:solidFill>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43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C6ADFA2B-B56E-DAAC-2116-49B7F9876757}"/>
              </a:ext>
            </a:extLst>
          </p:cNvPr>
          <p:cNvGraphicFramePr>
            <a:graphicFrameLocks noGrp="1"/>
          </p:cNvGraphicFramePr>
          <p:nvPr>
            <p:ph idx="1"/>
            <p:extLst>
              <p:ext uri="{D42A27DB-BD31-4B8C-83A1-F6EECF244321}">
                <p14:modId xmlns:p14="http://schemas.microsoft.com/office/powerpoint/2010/main" val="1015466224"/>
              </p:ext>
            </p:extLst>
          </p:nvPr>
        </p:nvGraphicFramePr>
        <p:xfrm>
          <a:off x="620486" y="1863634"/>
          <a:ext cx="5701937" cy="4226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diagram of a project&#10;&#10;Description automatically generated">
            <a:extLst>
              <a:ext uri="{FF2B5EF4-FFF2-40B4-BE49-F238E27FC236}">
                <a16:creationId xmlns:a16="http://schemas.microsoft.com/office/drawing/2014/main" id="{6289E865-74D0-AFF2-289C-978B7157AAE6}"/>
              </a:ext>
            </a:extLst>
          </p:cNvPr>
          <p:cNvPicPr>
            <a:picLocks noChangeAspect="1"/>
          </p:cNvPicPr>
          <p:nvPr/>
        </p:nvPicPr>
        <p:blipFill>
          <a:blip r:embed="rId7"/>
          <a:stretch>
            <a:fillRect/>
          </a:stretch>
        </p:blipFill>
        <p:spPr>
          <a:xfrm>
            <a:off x="7120947" y="2149818"/>
            <a:ext cx="4729241" cy="2958957"/>
          </a:xfrm>
          <a:prstGeom prst="rect">
            <a:avLst/>
          </a:prstGeom>
        </p:spPr>
      </p:pic>
      <p:sp>
        <p:nvSpPr>
          <p:cNvPr id="5" name="TextBox 4">
            <a:extLst>
              <a:ext uri="{FF2B5EF4-FFF2-40B4-BE49-F238E27FC236}">
                <a16:creationId xmlns:a16="http://schemas.microsoft.com/office/drawing/2014/main" id="{E0C8E953-3DF8-5CA2-F989-411D0B13C473}"/>
              </a:ext>
            </a:extLst>
          </p:cNvPr>
          <p:cNvSpPr txBox="1"/>
          <p:nvPr/>
        </p:nvSpPr>
        <p:spPr>
          <a:xfrm>
            <a:off x="8076216" y="5223328"/>
            <a:ext cx="3016852" cy="92333"/>
          </a:xfrm>
          <a:prstGeom prst="rect">
            <a:avLst/>
          </a:prstGeom>
        </p:spPr>
        <p:txBody>
          <a:bodyPr wrap="none" lIns="0" tIns="0" rIns="0" bIns="0" rtlCol="0">
            <a:spAutoFit/>
          </a:bodyPr>
          <a:lstStyle/>
          <a:p>
            <a:pPr algn="l"/>
            <a:r>
              <a:rPr lang="en-GB" sz="600" i="1" dirty="0"/>
              <a:t>IAEA – </a:t>
            </a:r>
            <a:r>
              <a:rPr lang="en-GB" sz="600" i="1" dirty="0">
                <a:hlinkClick r:id="rId8"/>
              </a:rPr>
              <a:t>Managing the Financial Risk Associated with the Financing of New NPP Projects</a:t>
            </a:r>
            <a:endParaRPr lang="en-GB" sz="600" i="1" dirty="0"/>
          </a:p>
        </p:txBody>
      </p:sp>
      <p:sp>
        <p:nvSpPr>
          <p:cNvPr id="6" name="Title 1">
            <a:extLst>
              <a:ext uri="{FF2B5EF4-FFF2-40B4-BE49-F238E27FC236}">
                <a16:creationId xmlns:a16="http://schemas.microsoft.com/office/drawing/2014/main" id="{1B0AB731-4BFE-4671-0E1A-A375FCCEAB23}"/>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highlight>
                  <a:srgbClr val="000000"/>
                </a:highlight>
                <a:latin typeface="Arial" panose="020B0604020202020204" pitchFamily="34" charset="0"/>
                <a:cs typeface="Arial" panose="020B0604020202020204" pitchFamily="34" charset="0"/>
              </a:rPr>
              <a:t>Structuring and Financing  a project</a:t>
            </a:r>
            <a:endParaRPr lang="en-GB" b="1" i="0" dirty="0">
              <a:solidFill>
                <a:schemeClr val="bg1"/>
              </a:solidFill>
              <a:highlight>
                <a:srgbClr val="0000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3AA3770-66E5-F500-0D07-4BAE07C73FBF}"/>
              </a:ext>
            </a:extLst>
          </p:cNvPr>
          <p:cNvSpPr txBox="1"/>
          <p:nvPr/>
        </p:nvSpPr>
        <p:spPr>
          <a:xfrm>
            <a:off x="10310949" y="2042774"/>
            <a:ext cx="1482069" cy="430887"/>
          </a:xfrm>
          <a:prstGeom prst="rect">
            <a:avLst/>
          </a:prstGeom>
          <a:solidFill>
            <a:schemeClr val="bg1">
              <a:lumMod val="85000"/>
            </a:schemeClr>
          </a:solidFill>
          <a:ln>
            <a:solidFill>
              <a:schemeClr val="tx1"/>
            </a:solidFill>
          </a:ln>
        </p:spPr>
        <p:txBody>
          <a:bodyPr wrap="square" rtlCol="0">
            <a:spAutoFit/>
          </a:bodyPr>
          <a:lstStyle/>
          <a:p>
            <a:pPr algn="ctr"/>
            <a:r>
              <a:rPr lang="fr-FR" sz="1100" b="1" dirty="0" err="1">
                <a:solidFill>
                  <a:srgbClr val="FF0000"/>
                </a:solidFill>
                <a:latin typeface="Arial" panose="020B0604020202020204" pitchFamily="34" charset="0"/>
                <a:cs typeface="Arial" panose="020B0604020202020204" pitchFamily="34" charset="0"/>
              </a:rPr>
              <a:t>What</a:t>
            </a:r>
            <a:r>
              <a:rPr lang="fr-FR" sz="1100" b="1" dirty="0">
                <a:solidFill>
                  <a:srgbClr val="FF0000"/>
                </a:solidFill>
                <a:latin typeface="Arial" panose="020B0604020202020204" pitchFamily="34" charset="0"/>
                <a:cs typeface="Arial" panose="020B0604020202020204" pitchFamily="34" charset="0"/>
              </a:rPr>
              <a:t> about the Nuclear </a:t>
            </a:r>
            <a:r>
              <a:rPr lang="fr-FR" sz="1100" b="1" dirty="0" err="1">
                <a:solidFill>
                  <a:srgbClr val="FF0000"/>
                </a:solidFill>
                <a:latin typeface="Arial" panose="020B0604020202020204" pitchFamily="34" charset="0"/>
                <a:cs typeface="Arial" panose="020B0604020202020204" pitchFamily="34" charset="0"/>
              </a:rPr>
              <a:t>Operator</a:t>
            </a:r>
            <a:r>
              <a:rPr lang="fr-FR" sz="1100" b="1" dirty="0">
                <a:solidFill>
                  <a:srgbClr val="FF0000"/>
                </a:solidFill>
                <a:latin typeface="Arial" panose="020B0604020202020204" pitchFamily="34" charset="0"/>
                <a:cs typeface="Arial" panose="020B0604020202020204" pitchFamily="34" charset="0"/>
              </a:rPr>
              <a:t> ?</a:t>
            </a:r>
            <a:endParaRPr lang="en-GB" sz="11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6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C326AE31-FC3E-8F4C-266A-76B179C3353C}"/>
              </a:ext>
            </a:extLst>
          </p:cNvPr>
          <p:cNvSpPr txBox="1">
            <a:spLocks/>
          </p:cNvSpPr>
          <p:nvPr/>
        </p:nvSpPr>
        <p:spPr>
          <a:xfrm>
            <a:off x="463731" y="2728134"/>
            <a:ext cx="3820885" cy="106009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tx1"/>
                </a:solidFill>
              </a:rPr>
              <a:t>Ximena Vásquez-Maignan</a:t>
            </a:r>
          </a:p>
          <a:p>
            <a:pPr marL="0" lvl="1"/>
            <a:r>
              <a:rPr lang="en-US" sz="1100" b="1" dirty="0"/>
              <a:t>Counsel, Paris</a:t>
            </a:r>
          </a:p>
          <a:p>
            <a:pPr marL="0" lvl="1"/>
            <a:r>
              <a:rPr lang="en-US" sz="1100" b="1" dirty="0"/>
              <a:t>White &amp; Case</a:t>
            </a:r>
          </a:p>
          <a:p>
            <a:pPr marL="0" lvl="2">
              <a:spcBef>
                <a:spcPts val="300"/>
              </a:spcBef>
            </a:pPr>
            <a:r>
              <a:rPr lang="en-GB" sz="800" b="1"/>
              <a:t>E</a:t>
            </a:r>
            <a:r>
              <a:rPr lang="en-GB" sz="800"/>
              <a:t> </a:t>
            </a:r>
            <a:r>
              <a:rPr lang="en-GB" sz="800" dirty="0"/>
              <a:t>ximena.vasquez-maignan@whitecase.com </a:t>
            </a:r>
          </a:p>
          <a:p>
            <a:pPr marL="0" lvl="2">
              <a:spcBef>
                <a:spcPts val="300"/>
              </a:spcBef>
            </a:pPr>
            <a:r>
              <a:rPr lang="en-GB" sz="800" dirty="0">
                <a:hlinkClick r:id="rId2"/>
              </a:rPr>
              <a:t>LinkedIn</a:t>
            </a:r>
            <a:r>
              <a:rPr lang="en-GB" sz="800" dirty="0"/>
              <a:t> </a:t>
            </a:r>
            <a:endParaRPr lang="en-US" sz="800" dirty="0"/>
          </a:p>
        </p:txBody>
      </p:sp>
      <p:pic>
        <p:nvPicPr>
          <p:cNvPr id="3" name="Picture Placeholder 9">
            <a:extLst>
              <a:ext uri="{FF2B5EF4-FFF2-40B4-BE49-F238E27FC236}">
                <a16:creationId xmlns:a16="http://schemas.microsoft.com/office/drawing/2014/main" id="{1AA15B16-308B-8F15-A8C7-445A39CAB66A}"/>
              </a:ext>
            </a:extLst>
          </p:cNvPr>
          <p:cNvPicPr>
            <a:picLocks noChangeAspect="1"/>
          </p:cNvPicPr>
          <p:nvPr/>
        </p:nvPicPr>
        <p:blipFill>
          <a:blip r:embed="rId3">
            <a:extLst>
              <a:ext uri="{28A0092B-C50C-407E-A947-70E740481C1C}">
                <a14:useLocalDpi xmlns:a14="http://schemas.microsoft.com/office/drawing/2010/main" val="0"/>
              </a:ext>
            </a:extLst>
          </a:blip>
          <a:srcRect l="662" r="662"/>
          <a:stretch>
            <a:fillRect/>
          </a:stretch>
        </p:blipFill>
        <p:spPr>
          <a:xfrm>
            <a:off x="457200" y="1209040"/>
            <a:ext cx="2225039" cy="1362710"/>
          </a:xfrm>
          <a:prstGeom prst="rect">
            <a:avLst/>
          </a:prstGeom>
        </p:spPr>
      </p:pic>
    </p:spTree>
    <p:extLst>
      <p:ext uri="{BB962C8B-B14F-4D97-AF65-F5344CB8AC3E}">
        <p14:creationId xmlns:p14="http://schemas.microsoft.com/office/powerpoint/2010/main" val="2256939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docProps/app.xml><?xml version="1.0" encoding="utf-8"?>
<Properties xmlns="http://schemas.openxmlformats.org/officeDocument/2006/extended-properties" xmlns:vt="http://schemas.openxmlformats.org/officeDocument/2006/docPropsVTypes">
  <TotalTime>587</TotalTime>
  <Words>605</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Calibri Light</vt:lpstr>
      <vt:lpstr>Office Theme</vt:lpstr>
      <vt:lpstr>1_Office Theme</vt:lpstr>
      <vt:lpstr>2_Office Theme</vt:lpstr>
      <vt:lpstr>PowerPoint Presentation</vt:lpstr>
      <vt:lpstr>SMRS TO DECARBONISE THE INDUSTRY  The impact of nuclear liability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Vasquez-Maignan, Ximena</cp:lastModifiedBy>
  <cp:revision>19</cp:revision>
  <dcterms:created xsi:type="dcterms:W3CDTF">2019-10-29T08:33:20Z</dcterms:created>
  <dcterms:modified xsi:type="dcterms:W3CDTF">2024-10-05T22:57:12Z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