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7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95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A78A83-3070-496E-B870-9F5E4BEBAA5A}"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DB8BE7F0-E679-4D87-88B7-C223A5C51D72}">
      <dgm:prSet phldrT="[Text]" custT="1"/>
      <dgm:spPr/>
      <dgm:t>
        <a:bodyPr/>
        <a:lstStyle/>
        <a:p>
          <a:r>
            <a:rPr lang="en-US" sz="900" b="1" u="sng"/>
            <a:t>Production</a:t>
          </a:r>
        </a:p>
        <a:p>
          <a:r>
            <a:rPr lang="en-US" sz="900"/>
            <a:t>-  Renewable (solar, wind hydroelectrolysis and thermochemical processes)</a:t>
          </a:r>
        </a:p>
        <a:p>
          <a:r>
            <a:rPr lang="en-US" sz="900"/>
            <a:t>- Nuclear electrolysis and thermochemical processes</a:t>
          </a:r>
        </a:p>
        <a:p>
          <a:r>
            <a:rPr lang="en-US" sz="900"/>
            <a:t>-Biological and bio-inspired water decomposition</a:t>
          </a:r>
        </a:p>
        <a:p>
          <a:r>
            <a:rPr lang="en-US" sz="900"/>
            <a:t>-Fossil fuel reforming+ carbon capture</a:t>
          </a:r>
        </a:p>
        <a:p>
          <a:endParaRPr lang="en-US" sz="900"/>
        </a:p>
      </dgm:t>
    </dgm:pt>
    <dgm:pt modelId="{7398EA01-0173-408B-96D2-30B18F53EBE8}" type="parTrans" cxnId="{141EA40B-16EB-495E-9AC1-E708D0CD8311}">
      <dgm:prSet/>
      <dgm:spPr/>
      <dgm:t>
        <a:bodyPr/>
        <a:lstStyle/>
        <a:p>
          <a:endParaRPr lang="en-US"/>
        </a:p>
      </dgm:t>
    </dgm:pt>
    <dgm:pt modelId="{31753E2B-7C0F-43E8-99F6-B4AD9BC83D3A}" type="sibTrans" cxnId="{141EA40B-16EB-495E-9AC1-E708D0CD8311}">
      <dgm:prSet/>
      <dgm:spPr/>
      <dgm:t>
        <a:bodyPr/>
        <a:lstStyle/>
        <a:p>
          <a:endParaRPr lang="en-US"/>
        </a:p>
      </dgm:t>
    </dgm:pt>
    <dgm:pt modelId="{F99C873B-E525-41EF-9223-2B041B20ED47}">
      <dgm:prSet phldrT="[Text]" custT="1"/>
      <dgm:spPr/>
      <dgm:t>
        <a:bodyPr/>
        <a:lstStyle/>
        <a:p>
          <a:r>
            <a:rPr lang="en-US" sz="900" b="1" u="sng"/>
            <a:t>Storage and transport</a:t>
          </a:r>
        </a:p>
        <a:p>
          <a:r>
            <a:rPr lang="en-US" sz="900"/>
            <a:t>Compressed gas, liquefied H2, Hybrid storage </a:t>
          </a:r>
        </a:p>
      </dgm:t>
    </dgm:pt>
    <dgm:pt modelId="{A9679DFA-7723-4A72-B919-DF25845464ED}" type="parTrans" cxnId="{96B97A4F-DC9A-49EA-9007-2E8F05B3F84A}">
      <dgm:prSet/>
      <dgm:spPr/>
      <dgm:t>
        <a:bodyPr/>
        <a:lstStyle/>
        <a:p>
          <a:endParaRPr lang="en-US"/>
        </a:p>
      </dgm:t>
    </dgm:pt>
    <dgm:pt modelId="{4D62577C-C2D1-4474-9718-04E8444F7FF3}" type="sibTrans" cxnId="{96B97A4F-DC9A-49EA-9007-2E8F05B3F84A}">
      <dgm:prSet/>
      <dgm:spPr/>
      <dgm:t>
        <a:bodyPr/>
        <a:lstStyle/>
        <a:p>
          <a:endParaRPr lang="en-US"/>
        </a:p>
      </dgm:t>
    </dgm:pt>
    <dgm:pt modelId="{DBDC75E3-3C9D-4FC9-A40F-DA0F58096C4D}">
      <dgm:prSet phldrT="[Text]" custT="1"/>
      <dgm:spPr/>
      <dgm:t>
        <a:bodyPr/>
        <a:lstStyle/>
        <a:p>
          <a:r>
            <a:rPr lang="en-US" sz="900" b="1" u="sng"/>
            <a:t>Use</a:t>
          </a:r>
        </a:p>
        <a:p>
          <a:r>
            <a:rPr lang="en-US" sz="900"/>
            <a:t>-Automotive fuel cell</a:t>
          </a:r>
        </a:p>
        <a:p>
          <a:r>
            <a:rPr lang="en-US" sz="900"/>
            <a:t>-Consumer electronics </a:t>
          </a:r>
        </a:p>
        <a:p>
          <a:r>
            <a:rPr lang="en-US" sz="900"/>
            <a:t>-Stationary electricity and heat generation </a:t>
          </a:r>
        </a:p>
      </dgm:t>
    </dgm:pt>
    <dgm:pt modelId="{271ADB2A-7CE8-4E0B-8480-57C548BEC810}" type="parTrans" cxnId="{E561A484-0121-44AF-B862-570F8172D708}">
      <dgm:prSet/>
      <dgm:spPr/>
      <dgm:t>
        <a:bodyPr/>
        <a:lstStyle/>
        <a:p>
          <a:endParaRPr lang="en-US"/>
        </a:p>
      </dgm:t>
    </dgm:pt>
    <dgm:pt modelId="{9E642667-6C6D-4ED0-8007-EB0452A12504}" type="sibTrans" cxnId="{E561A484-0121-44AF-B862-570F8172D708}">
      <dgm:prSet/>
      <dgm:spPr/>
      <dgm:t>
        <a:bodyPr/>
        <a:lstStyle/>
        <a:p>
          <a:endParaRPr lang="en-US"/>
        </a:p>
      </dgm:t>
    </dgm:pt>
    <dgm:pt modelId="{2E0C9587-20E0-4E9B-8A83-A5615D904B39}" type="pres">
      <dgm:prSet presAssocID="{62A78A83-3070-496E-B870-9F5E4BEBAA5A}" presName="Name0" presStyleCnt="0">
        <dgm:presLayoutVars>
          <dgm:dir/>
          <dgm:resizeHandles val="exact"/>
        </dgm:presLayoutVars>
      </dgm:prSet>
      <dgm:spPr/>
    </dgm:pt>
    <dgm:pt modelId="{53A9E23E-37B1-4928-B739-A15A9B761242}" type="pres">
      <dgm:prSet presAssocID="{DB8BE7F0-E679-4D87-88B7-C223A5C51D72}" presName="node" presStyleLbl="node1" presStyleIdx="0" presStyleCnt="3" custScaleY="273823">
        <dgm:presLayoutVars>
          <dgm:bulletEnabled val="1"/>
        </dgm:presLayoutVars>
      </dgm:prSet>
      <dgm:spPr/>
    </dgm:pt>
    <dgm:pt modelId="{279C8E5E-8AB5-43C6-AE9B-068C798A0F21}" type="pres">
      <dgm:prSet presAssocID="{31753E2B-7C0F-43E8-99F6-B4AD9BC83D3A}" presName="sibTrans" presStyleLbl="sibTrans2D1" presStyleIdx="0" presStyleCnt="2"/>
      <dgm:spPr/>
    </dgm:pt>
    <dgm:pt modelId="{BD45D82A-A98C-40F2-9639-53D6B0BBDB5C}" type="pres">
      <dgm:prSet presAssocID="{31753E2B-7C0F-43E8-99F6-B4AD9BC83D3A}" presName="connectorText" presStyleLbl="sibTrans2D1" presStyleIdx="0" presStyleCnt="2"/>
      <dgm:spPr/>
    </dgm:pt>
    <dgm:pt modelId="{0763B0D6-CCFB-4353-AD94-89C7E8A49F4D}" type="pres">
      <dgm:prSet presAssocID="{F99C873B-E525-41EF-9223-2B041B20ED47}" presName="node" presStyleLbl="node1" presStyleIdx="1" presStyleCnt="3" custScaleY="270320">
        <dgm:presLayoutVars>
          <dgm:bulletEnabled val="1"/>
        </dgm:presLayoutVars>
      </dgm:prSet>
      <dgm:spPr/>
    </dgm:pt>
    <dgm:pt modelId="{1730EFA0-6BAC-4643-9078-CF624064ACA4}" type="pres">
      <dgm:prSet presAssocID="{4D62577C-C2D1-4474-9718-04E8444F7FF3}" presName="sibTrans" presStyleLbl="sibTrans2D1" presStyleIdx="1" presStyleCnt="2"/>
      <dgm:spPr/>
    </dgm:pt>
    <dgm:pt modelId="{E42C2AE7-979D-4F8B-AE9E-67C94C33396B}" type="pres">
      <dgm:prSet presAssocID="{4D62577C-C2D1-4474-9718-04E8444F7FF3}" presName="connectorText" presStyleLbl="sibTrans2D1" presStyleIdx="1" presStyleCnt="2"/>
      <dgm:spPr/>
    </dgm:pt>
    <dgm:pt modelId="{642597F4-D86C-4799-B92E-1D2FA6E7D454}" type="pres">
      <dgm:prSet presAssocID="{DBDC75E3-3C9D-4FC9-A40F-DA0F58096C4D}" presName="node" presStyleLbl="node1" presStyleIdx="2" presStyleCnt="3" custScaleY="267985">
        <dgm:presLayoutVars>
          <dgm:bulletEnabled val="1"/>
        </dgm:presLayoutVars>
      </dgm:prSet>
      <dgm:spPr/>
    </dgm:pt>
  </dgm:ptLst>
  <dgm:cxnLst>
    <dgm:cxn modelId="{E656D706-8C56-4B12-99D1-8070767BAE3A}" type="presOf" srcId="{31753E2B-7C0F-43E8-99F6-B4AD9BC83D3A}" destId="{279C8E5E-8AB5-43C6-AE9B-068C798A0F21}" srcOrd="0" destOrd="0" presId="urn:microsoft.com/office/officeart/2005/8/layout/process1"/>
    <dgm:cxn modelId="{141EA40B-16EB-495E-9AC1-E708D0CD8311}" srcId="{62A78A83-3070-496E-B870-9F5E4BEBAA5A}" destId="{DB8BE7F0-E679-4D87-88B7-C223A5C51D72}" srcOrd="0" destOrd="0" parTransId="{7398EA01-0173-408B-96D2-30B18F53EBE8}" sibTransId="{31753E2B-7C0F-43E8-99F6-B4AD9BC83D3A}"/>
    <dgm:cxn modelId="{4F716F12-84C5-4767-816C-6D41DE02A498}" type="presOf" srcId="{31753E2B-7C0F-43E8-99F6-B4AD9BC83D3A}" destId="{BD45D82A-A98C-40F2-9639-53D6B0BBDB5C}" srcOrd="1" destOrd="0" presId="urn:microsoft.com/office/officeart/2005/8/layout/process1"/>
    <dgm:cxn modelId="{ADA69831-BEF4-4A11-BD3D-DF43225B23B1}" type="presOf" srcId="{62A78A83-3070-496E-B870-9F5E4BEBAA5A}" destId="{2E0C9587-20E0-4E9B-8A83-A5615D904B39}" srcOrd="0" destOrd="0" presId="urn:microsoft.com/office/officeart/2005/8/layout/process1"/>
    <dgm:cxn modelId="{792A0A60-44A6-46C2-A436-3C4B3C340311}" type="presOf" srcId="{4D62577C-C2D1-4474-9718-04E8444F7FF3}" destId="{E42C2AE7-979D-4F8B-AE9E-67C94C33396B}" srcOrd="1" destOrd="0" presId="urn:microsoft.com/office/officeart/2005/8/layout/process1"/>
    <dgm:cxn modelId="{96B97A4F-DC9A-49EA-9007-2E8F05B3F84A}" srcId="{62A78A83-3070-496E-B870-9F5E4BEBAA5A}" destId="{F99C873B-E525-41EF-9223-2B041B20ED47}" srcOrd="1" destOrd="0" parTransId="{A9679DFA-7723-4A72-B919-DF25845464ED}" sibTransId="{4D62577C-C2D1-4474-9718-04E8444F7FF3}"/>
    <dgm:cxn modelId="{B70D9781-90F0-4A71-A063-65945B29BDAB}" type="presOf" srcId="{4D62577C-C2D1-4474-9718-04E8444F7FF3}" destId="{1730EFA0-6BAC-4643-9078-CF624064ACA4}" srcOrd="0" destOrd="0" presId="urn:microsoft.com/office/officeart/2005/8/layout/process1"/>
    <dgm:cxn modelId="{E561A484-0121-44AF-B862-570F8172D708}" srcId="{62A78A83-3070-496E-B870-9F5E4BEBAA5A}" destId="{DBDC75E3-3C9D-4FC9-A40F-DA0F58096C4D}" srcOrd="2" destOrd="0" parTransId="{271ADB2A-7CE8-4E0B-8480-57C548BEC810}" sibTransId="{9E642667-6C6D-4ED0-8007-EB0452A12504}"/>
    <dgm:cxn modelId="{A6E1B4AC-DEE9-4530-91A2-3C78B1B71000}" type="presOf" srcId="{DB8BE7F0-E679-4D87-88B7-C223A5C51D72}" destId="{53A9E23E-37B1-4928-B739-A15A9B761242}" srcOrd="0" destOrd="0" presId="urn:microsoft.com/office/officeart/2005/8/layout/process1"/>
    <dgm:cxn modelId="{FC2C0DD2-6AB2-4B22-921D-60D95922CE72}" type="presOf" srcId="{F99C873B-E525-41EF-9223-2B041B20ED47}" destId="{0763B0D6-CCFB-4353-AD94-89C7E8A49F4D}" srcOrd="0" destOrd="0" presId="urn:microsoft.com/office/officeart/2005/8/layout/process1"/>
    <dgm:cxn modelId="{022108D4-AD8B-425B-B02D-6E85B5D7776A}" type="presOf" srcId="{DBDC75E3-3C9D-4FC9-A40F-DA0F58096C4D}" destId="{642597F4-D86C-4799-B92E-1D2FA6E7D454}" srcOrd="0" destOrd="0" presId="urn:microsoft.com/office/officeart/2005/8/layout/process1"/>
    <dgm:cxn modelId="{8A47379F-13F6-4832-82E4-ADDD60ABF02D}" type="presParOf" srcId="{2E0C9587-20E0-4E9B-8A83-A5615D904B39}" destId="{53A9E23E-37B1-4928-B739-A15A9B761242}" srcOrd="0" destOrd="0" presId="urn:microsoft.com/office/officeart/2005/8/layout/process1"/>
    <dgm:cxn modelId="{54AB0095-9B53-42EE-9E2B-B017AF9E000F}" type="presParOf" srcId="{2E0C9587-20E0-4E9B-8A83-A5615D904B39}" destId="{279C8E5E-8AB5-43C6-AE9B-068C798A0F21}" srcOrd="1" destOrd="0" presId="urn:microsoft.com/office/officeart/2005/8/layout/process1"/>
    <dgm:cxn modelId="{9B303CEA-D304-4BE1-BC10-56F94E5CA37D}" type="presParOf" srcId="{279C8E5E-8AB5-43C6-AE9B-068C798A0F21}" destId="{BD45D82A-A98C-40F2-9639-53D6B0BBDB5C}" srcOrd="0" destOrd="0" presId="urn:microsoft.com/office/officeart/2005/8/layout/process1"/>
    <dgm:cxn modelId="{7C13CC11-7D27-4328-9179-500CA75DFAF5}" type="presParOf" srcId="{2E0C9587-20E0-4E9B-8A83-A5615D904B39}" destId="{0763B0D6-CCFB-4353-AD94-89C7E8A49F4D}" srcOrd="2" destOrd="0" presId="urn:microsoft.com/office/officeart/2005/8/layout/process1"/>
    <dgm:cxn modelId="{23D45CAC-4F5F-44D2-A89E-70852DA929CE}" type="presParOf" srcId="{2E0C9587-20E0-4E9B-8A83-A5615D904B39}" destId="{1730EFA0-6BAC-4643-9078-CF624064ACA4}" srcOrd="3" destOrd="0" presId="urn:microsoft.com/office/officeart/2005/8/layout/process1"/>
    <dgm:cxn modelId="{48BDEB8D-FDED-4227-B03B-F6BE2C0D6580}" type="presParOf" srcId="{1730EFA0-6BAC-4643-9078-CF624064ACA4}" destId="{E42C2AE7-979D-4F8B-AE9E-67C94C33396B}" srcOrd="0" destOrd="0" presId="urn:microsoft.com/office/officeart/2005/8/layout/process1"/>
    <dgm:cxn modelId="{0AAF5AD1-35A9-442C-BD94-1E18DF4DDBE2}" type="presParOf" srcId="{2E0C9587-20E0-4E9B-8A83-A5615D904B39}" destId="{642597F4-D86C-4799-B92E-1D2FA6E7D454}"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0AEBA2-884B-4A84-974B-D8FB636D43D7}"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A9117951-1C24-4D53-B98E-33DDC120B70F}">
      <dgm:prSet phldrT="[Text]"/>
      <dgm:spPr/>
      <dgm:t>
        <a:bodyPr/>
        <a:lstStyle/>
        <a:p>
          <a:r>
            <a:rPr lang="en-GB" dirty="0"/>
            <a:t>Economic Impact</a:t>
          </a:r>
          <a:endParaRPr lang="en-US" dirty="0"/>
        </a:p>
      </dgm:t>
    </dgm:pt>
    <dgm:pt modelId="{73552B7C-24CC-48BB-9A76-76F08675A855}" type="parTrans" cxnId="{16CE7EF9-EC2C-474A-9E0E-D4D57DE93D7B}">
      <dgm:prSet/>
      <dgm:spPr/>
      <dgm:t>
        <a:bodyPr/>
        <a:lstStyle/>
        <a:p>
          <a:endParaRPr lang="en-US"/>
        </a:p>
      </dgm:t>
    </dgm:pt>
    <dgm:pt modelId="{E7D1CA6D-A70D-4ECA-A674-BBD98C608B48}" type="sibTrans" cxnId="{16CE7EF9-EC2C-474A-9E0E-D4D57DE93D7B}">
      <dgm:prSet/>
      <dgm:spPr/>
      <dgm:t>
        <a:bodyPr/>
        <a:lstStyle/>
        <a:p>
          <a:endParaRPr lang="en-US"/>
        </a:p>
      </dgm:t>
    </dgm:pt>
    <dgm:pt modelId="{3C070FE1-02CC-464E-91B7-7BA66CD00954}">
      <dgm:prSet phldrT="[Text]"/>
      <dgm:spPr/>
      <dgm:t>
        <a:bodyPr/>
        <a:lstStyle/>
        <a:p>
          <a:r>
            <a:rPr lang="en-GB" dirty="0"/>
            <a:t>Huge</a:t>
          </a:r>
          <a:endParaRPr lang="en-US" dirty="0"/>
        </a:p>
      </dgm:t>
    </dgm:pt>
    <dgm:pt modelId="{37017660-34AE-4137-B81E-EB4FFE8398C0}" type="parTrans" cxnId="{0C95D44D-3597-4AF5-9C29-7A649114EF42}">
      <dgm:prSet/>
      <dgm:spPr/>
      <dgm:t>
        <a:bodyPr/>
        <a:lstStyle/>
        <a:p>
          <a:endParaRPr lang="en-US"/>
        </a:p>
      </dgm:t>
    </dgm:pt>
    <dgm:pt modelId="{742BECF9-3491-4D4A-ACEF-7C50C82E746A}" type="sibTrans" cxnId="{0C95D44D-3597-4AF5-9C29-7A649114EF42}">
      <dgm:prSet/>
      <dgm:spPr/>
      <dgm:t>
        <a:bodyPr/>
        <a:lstStyle/>
        <a:p>
          <a:endParaRPr lang="en-US"/>
        </a:p>
      </dgm:t>
    </dgm:pt>
    <dgm:pt modelId="{FB791A1C-2483-40BA-8D5B-B04E69F7533E}">
      <dgm:prSet phldrT="[Text]"/>
      <dgm:spPr/>
      <dgm:t>
        <a:bodyPr/>
        <a:lstStyle/>
        <a:p>
          <a:r>
            <a:rPr lang="en-GB" dirty="0"/>
            <a:t>Cross-sectoral</a:t>
          </a:r>
          <a:endParaRPr lang="en-US" dirty="0"/>
        </a:p>
      </dgm:t>
    </dgm:pt>
    <dgm:pt modelId="{EBC0E1DC-D7A5-4CE0-B236-9B1EA550A36F}" type="parTrans" cxnId="{E5311F5B-927C-4F1D-B39E-A357E67DA166}">
      <dgm:prSet/>
      <dgm:spPr/>
      <dgm:t>
        <a:bodyPr/>
        <a:lstStyle/>
        <a:p>
          <a:endParaRPr lang="en-US"/>
        </a:p>
      </dgm:t>
    </dgm:pt>
    <dgm:pt modelId="{C4AED25C-1DE5-4137-BEDB-EF4FB27D71F6}" type="sibTrans" cxnId="{E5311F5B-927C-4F1D-B39E-A357E67DA166}">
      <dgm:prSet/>
      <dgm:spPr/>
      <dgm:t>
        <a:bodyPr/>
        <a:lstStyle/>
        <a:p>
          <a:endParaRPr lang="en-US"/>
        </a:p>
      </dgm:t>
    </dgm:pt>
    <dgm:pt modelId="{5D46BF01-D414-4006-BC66-9092F0415B4E}">
      <dgm:prSet phldrT="[Text]"/>
      <dgm:spPr/>
      <dgm:t>
        <a:bodyPr/>
        <a:lstStyle/>
        <a:p>
          <a:r>
            <a:rPr lang="en-GB" dirty="0"/>
            <a:t>Benefits</a:t>
          </a:r>
          <a:endParaRPr lang="en-US" dirty="0"/>
        </a:p>
      </dgm:t>
    </dgm:pt>
    <dgm:pt modelId="{08EAC03D-1D4A-4D48-8731-923518901F32}" type="parTrans" cxnId="{E1689686-C74D-4A32-A1B2-97EB5E4B15EB}">
      <dgm:prSet/>
      <dgm:spPr/>
      <dgm:t>
        <a:bodyPr/>
        <a:lstStyle/>
        <a:p>
          <a:endParaRPr lang="en-US"/>
        </a:p>
      </dgm:t>
    </dgm:pt>
    <dgm:pt modelId="{E5E4C9DF-696E-4DF8-B252-CD7D09DF13CC}" type="sibTrans" cxnId="{E1689686-C74D-4A32-A1B2-97EB5E4B15EB}">
      <dgm:prSet/>
      <dgm:spPr/>
      <dgm:t>
        <a:bodyPr/>
        <a:lstStyle/>
        <a:p>
          <a:endParaRPr lang="en-US"/>
        </a:p>
      </dgm:t>
    </dgm:pt>
    <dgm:pt modelId="{4040EFAB-4401-4176-9B96-7A4CE21D8577}">
      <dgm:prSet phldrT="[Text]"/>
      <dgm:spPr/>
      <dgm:t>
        <a:bodyPr/>
        <a:lstStyle/>
        <a:p>
          <a:r>
            <a:rPr lang="en-GB" dirty="0"/>
            <a:t>Direct</a:t>
          </a:r>
          <a:endParaRPr lang="en-US" dirty="0"/>
        </a:p>
      </dgm:t>
    </dgm:pt>
    <dgm:pt modelId="{9C1A6198-32C2-4C5A-ABDC-C14BAB3E38D4}" type="parTrans" cxnId="{52B90C5B-4257-4FCB-A007-0530877E2018}">
      <dgm:prSet/>
      <dgm:spPr/>
      <dgm:t>
        <a:bodyPr/>
        <a:lstStyle/>
        <a:p>
          <a:endParaRPr lang="en-US"/>
        </a:p>
      </dgm:t>
    </dgm:pt>
    <dgm:pt modelId="{19300609-E281-4C45-9B9D-2C1A6D13E33B}" type="sibTrans" cxnId="{52B90C5B-4257-4FCB-A007-0530877E2018}">
      <dgm:prSet/>
      <dgm:spPr/>
      <dgm:t>
        <a:bodyPr/>
        <a:lstStyle/>
        <a:p>
          <a:endParaRPr lang="en-US"/>
        </a:p>
      </dgm:t>
    </dgm:pt>
    <dgm:pt modelId="{F4AB8FD4-CBE0-442F-940D-C5303671DF21}">
      <dgm:prSet phldrT="[Text]"/>
      <dgm:spPr/>
      <dgm:t>
        <a:bodyPr/>
        <a:lstStyle/>
        <a:p>
          <a:r>
            <a:rPr lang="en-GB" dirty="0"/>
            <a:t>Indirect</a:t>
          </a:r>
          <a:endParaRPr lang="en-US" dirty="0"/>
        </a:p>
      </dgm:t>
    </dgm:pt>
    <dgm:pt modelId="{6354159C-A6DF-48C1-9C26-E4E049D79842}" type="parTrans" cxnId="{50651235-0B6B-4817-935E-73E9CE326B49}">
      <dgm:prSet/>
      <dgm:spPr/>
      <dgm:t>
        <a:bodyPr/>
        <a:lstStyle/>
        <a:p>
          <a:endParaRPr lang="en-US"/>
        </a:p>
      </dgm:t>
    </dgm:pt>
    <dgm:pt modelId="{54CD46C0-735C-490A-AF03-9B1D4E9BB877}" type="sibTrans" cxnId="{50651235-0B6B-4817-935E-73E9CE326B49}">
      <dgm:prSet/>
      <dgm:spPr/>
      <dgm:t>
        <a:bodyPr/>
        <a:lstStyle/>
        <a:p>
          <a:endParaRPr lang="en-US"/>
        </a:p>
      </dgm:t>
    </dgm:pt>
    <dgm:pt modelId="{03E6A67D-5125-42D2-80F6-DB7D5FAD047D}">
      <dgm:prSet phldrT="[Text]"/>
      <dgm:spPr/>
      <dgm:t>
        <a:bodyPr/>
        <a:lstStyle/>
        <a:p>
          <a:r>
            <a:rPr lang="en-GB" dirty="0"/>
            <a:t>Jobs</a:t>
          </a:r>
          <a:endParaRPr lang="en-US" dirty="0"/>
        </a:p>
      </dgm:t>
    </dgm:pt>
    <dgm:pt modelId="{5AB6AA48-530C-4DC8-A294-D75F14450AB5}" type="parTrans" cxnId="{608DA5B6-906E-4991-8953-D0C4FDB515B1}">
      <dgm:prSet/>
      <dgm:spPr/>
      <dgm:t>
        <a:bodyPr/>
        <a:lstStyle/>
        <a:p>
          <a:endParaRPr lang="en-US"/>
        </a:p>
      </dgm:t>
    </dgm:pt>
    <dgm:pt modelId="{382D8793-A247-4928-ADE0-26C69EAB4A6D}" type="sibTrans" cxnId="{608DA5B6-906E-4991-8953-D0C4FDB515B1}">
      <dgm:prSet/>
      <dgm:spPr/>
      <dgm:t>
        <a:bodyPr/>
        <a:lstStyle/>
        <a:p>
          <a:endParaRPr lang="en-US"/>
        </a:p>
      </dgm:t>
    </dgm:pt>
    <dgm:pt modelId="{58E99B2E-B9A9-4EA4-A0DE-255CAFDE9D63}">
      <dgm:prSet phldrT="[Text]"/>
      <dgm:spPr/>
      <dgm:t>
        <a:bodyPr/>
        <a:lstStyle/>
        <a:p>
          <a:r>
            <a:rPr lang="en-GB" dirty="0"/>
            <a:t>Engineers</a:t>
          </a:r>
          <a:endParaRPr lang="en-US" dirty="0"/>
        </a:p>
      </dgm:t>
    </dgm:pt>
    <dgm:pt modelId="{97B8D86B-AD45-4C30-90DC-B951EE381F3D}" type="parTrans" cxnId="{BF458C48-EFB5-4FF2-8473-128657CB9953}">
      <dgm:prSet/>
      <dgm:spPr/>
      <dgm:t>
        <a:bodyPr/>
        <a:lstStyle/>
        <a:p>
          <a:endParaRPr lang="en-US"/>
        </a:p>
      </dgm:t>
    </dgm:pt>
    <dgm:pt modelId="{22DA8A84-9728-4EAD-B5E1-1717D94BB5F7}" type="sibTrans" cxnId="{BF458C48-EFB5-4FF2-8473-128657CB9953}">
      <dgm:prSet/>
      <dgm:spPr/>
      <dgm:t>
        <a:bodyPr/>
        <a:lstStyle/>
        <a:p>
          <a:endParaRPr lang="en-US"/>
        </a:p>
      </dgm:t>
    </dgm:pt>
    <dgm:pt modelId="{35BF0556-9BA0-4050-A94B-BFC296442079}">
      <dgm:prSet phldrT="[Text]"/>
      <dgm:spPr/>
      <dgm:t>
        <a:bodyPr/>
        <a:lstStyle/>
        <a:p>
          <a:r>
            <a:rPr lang="en-GB" dirty="0"/>
            <a:t>Technicians</a:t>
          </a:r>
          <a:endParaRPr lang="en-US" dirty="0"/>
        </a:p>
      </dgm:t>
    </dgm:pt>
    <dgm:pt modelId="{7DC90968-4036-4FD3-BDBE-ADC8A1162036}" type="parTrans" cxnId="{0EB95C73-57FC-4EF7-B28A-1293C70291FD}">
      <dgm:prSet/>
      <dgm:spPr/>
      <dgm:t>
        <a:bodyPr/>
        <a:lstStyle/>
        <a:p>
          <a:endParaRPr lang="en-US"/>
        </a:p>
      </dgm:t>
    </dgm:pt>
    <dgm:pt modelId="{5F934EAD-9235-483D-B344-A607F26A50E5}" type="sibTrans" cxnId="{0EB95C73-57FC-4EF7-B28A-1293C70291FD}">
      <dgm:prSet/>
      <dgm:spPr/>
      <dgm:t>
        <a:bodyPr/>
        <a:lstStyle/>
        <a:p>
          <a:endParaRPr lang="en-US"/>
        </a:p>
      </dgm:t>
    </dgm:pt>
    <dgm:pt modelId="{E9874AD5-3F09-4394-B1C2-301000860C24}">
      <dgm:prSet phldrT="[Text]"/>
      <dgm:spPr/>
      <dgm:t>
        <a:bodyPr/>
        <a:lstStyle/>
        <a:p>
          <a:r>
            <a:rPr lang="en-GB" dirty="0"/>
            <a:t>Induced</a:t>
          </a:r>
          <a:endParaRPr lang="en-US" dirty="0"/>
        </a:p>
      </dgm:t>
    </dgm:pt>
    <dgm:pt modelId="{33034F58-D0E1-40BF-9942-898C74F2FA59}" type="parTrans" cxnId="{16AA632D-56B7-4C79-ACDE-6E25E3830059}">
      <dgm:prSet/>
      <dgm:spPr/>
      <dgm:t>
        <a:bodyPr/>
        <a:lstStyle/>
        <a:p>
          <a:endParaRPr lang="en-US"/>
        </a:p>
      </dgm:t>
    </dgm:pt>
    <dgm:pt modelId="{B2CBAA88-8BB4-4669-A2AD-9E722018C89F}" type="sibTrans" cxnId="{16AA632D-56B7-4C79-ACDE-6E25E3830059}">
      <dgm:prSet/>
      <dgm:spPr/>
      <dgm:t>
        <a:bodyPr/>
        <a:lstStyle/>
        <a:p>
          <a:endParaRPr lang="en-US"/>
        </a:p>
      </dgm:t>
    </dgm:pt>
    <dgm:pt modelId="{EBE25BEE-3AC4-42CE-8D36-EC6069840C80}">
      <dgm:prSet phldrT="[Text]"/>
      <dgm:spPr/>
      <dgm:t>
        <a:bodyPr/>
        <a:lstStyle/>
        <a:p>
          <a:r>
            <a:rPr lang="en-GB" dirty="0"/>
            <a:t>Finance experts etc.</a:t>
          </a:r>
          <a:endParaRPr lang="en-US" dirty="0"/>
        </a:p>
      </dgm:t>
    </dgm:pt>
    <dgm:pt modelId="{DC614F4C-33D9-47A8-A801-67CB2FC74204}" type="parTrans" cxnId="{4F543A8F-0791-4595-BFE1-B9BA06B929D7}">
      <dgm:prSet/>
      <dgm:spPr/>
      <dgm:t>
        <a:bodyPr/>
        <a:lstStyle/>
        <a:p>
          <a:endParaRPr lang="en-US"/>
        </a:p>
      </dgm:t>
    </dgm:pt>
    <dgm:pt modelId="{5C8A2E44-D06E-4C11-B341-D0D6C3C39C8E}" type="sibTrans" cxnId="{4F543A8F-0791-4595-BFE1-B9BA06B929D7}">
      <dgm:prSet/>
      <dgm:spPr/>
      <dgm:t>
        <a:bodyPr/>
        <a:lstStyle/>
        <a:p>
          <a:endParaRPr lang="en-US"/>
        </a:p>
      </dgm:t>
    </dgm:pt>
    <dgm:pt modelId="{28C02011-520D-452B-BF6F-FAA48BDC0ED0}" type="pres">
      <dgm:prSet presAssocID="{580AEBA2-884B-4A84-974B-D8FB636D43D7}" presName="linear" presStyleCnt="0">
        <dgm:presLayoutVars>
          <dgm:dir/>
          <dgm:resizeHandles val="exact"/>
        </dgm:presLayoutVars>
      </dgm:prSet>
      <dgm:spPr/>
    </dgm:pt>
    <dgm:pt modelId="{AB9C9F75-CB21-47F9-ACD1-A8EADD97CE2D}" type="pres">
      <dgm:prSet presAssocID="{A9117951-1C24-4D53-B98E-33DDC120B70F}" presName="comp" presStyleCnt="0"/>
      <dgm:spPr/>
    </dgm:pt>
    <dgm:pt modelId="{C54DD516-EBF7-4458-A5C5-0C485EAA7C04}" type="pres">
      <dgm:prSet presAssocID="{A9117951-1C24-4D53-B98E-33DDC120B70F}" presName="box" presStyleLbl="node1" presStyleIdx="0" presStyleCnt="3"/>
      <dgm:spPr/>
    </dgm:pt>
    <dgm:pt modelId="{413EE65F-1A5D-4FF9-BB1F-6948CA686D1E}" type="pres">
      <dgm:prSet presAssocID="{A9117951-1C24-4D53-B98E-33DDC120B70F}" presName="img" presStyleLbl="fgImgPlace1" presStyleIdx="0" presStyleCnt="3"/>
      <dgm:spPr>
        <a:blipFill>
          <a:blip xmlns:r="http://schemas.openxmlformats.org/officeDocument/2006/relationships" r:embed="rId1"/>
          <a:srcRect/>
          <a:stretch>
            <a:fillRect l="-13000" r="-13000"/>
          </a:stretch>
        </a:blipFill>
      </dgm:spPr>
    </dgm:pt>
    <dgm:pt modelId="{8A7DA65E-2AE6-48E0-8DA8-5281F5E8095D}" type="pres">
      <dgm:prSet presAssocID="{A9117951-1C24-4D53-B98E-33DDC120B70F}" presName="text" presStyleLbl="node1" presStyleIdx="0" presStyleCnt="3">
        <dgm:presLayoutVars>
          <dgm:bulletEnabled val="1"/>
        </dgm:presLayoutVars>
      </dgm:prSet>
      <dgm:spPr/>
    </dgm:pt>
    <dgm:pt modelId="{7E159D09-07D8-468C-85C7-8D15D5673985}" type="pres">
      <dgm:prSet presAssocID="{E7D1CA6D-A70D-4ECA-A674-BBD98C608B48}" presName="spacer" presStyleCnt="0"/>
      <dgm:spPr/>
    </dgm:pt>
    <dgm:pt modelId="{D5AED525-7033-48C6-B0D7-7485AE1CE499}" type="pres">
      <dgm:prSet presAssocID="{5D46BF01-D414-4006-BC66-9092F0415B4E}" presName="comp" presStyleCnt="0"/>
      <dgm:spPr/>
    </dgm:pt>
    <dgm:pt modelId="{A461E823-1E0E-4E14-932D-999152207263}" type="pres">
      <dgm:prSet presAssocID="{5D46BF01-D414-4006-BC66-9092F0415B4E}" presName="box" presStyleLbl="node1" presStyleIdx="1" presStyleCnt="3"/>
      <dgm:spPr/>
    </dgm:pt>
    <dgm:pt modelId="{89FC58C5-A0F4-4F55-92D8-35884CBFAC96}" type="pres">
      <dgm:prSet presAssocID="{5D46BF01-D414-4006-BC66-9092F0415B4E}"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dgm:spPr>
    </dgm:pt>
    <dgm:pt modelId="{288D86E9-18B0-4083-811E-7527A3D0B011}" type="pres">
      <dgm:prSet presAssocID="{5D46BF01-D414-4006-BC66-9092F0415B4E}" presName="text" presStyleLbl="node1" presStyleIdx="1" presStyleCnt="3">
        <dgm:presLayoutVars>
          <dgm:bulletEnabled val="1"/>
        </dgm:presLayoutVars>
      </dgm:prSet>
      <dgm:spPr/>
    </dgm:pt>
    <dgm:pt modelId="{DD679C57-0A79-42C0-961B-2391C40FF76F}" type="pres">
      <dgm:prSet presAssocID="{E5E4C9DF-696E-4DF8-B252-CD7D09DF13CC}" presName="spacer" presStyleCnt="0"/>
      <dgm:spPr/>
    </dgm:pt>
    <dgm:pt modelId="{4874F522-0876-4461-BF88-0D60825A5684}" type="pres">
      <dgm:prSet presAssocID="{03E6A67D-5125-42D2-80F6-DB7D5FAD047D}" presName="comp" presStyleCnt="0"/>
      <dgm:spPr/>
    </dgm:pt>
    <dgm:pt modelId="{52C302B8-6F94-461A-A529-15BBE0141AFA}" type="pres">
      <dgm:prSet presAssocID="{03E6A67D-5125-42D2-80F6-DB7D5FAD047D}" presName="box" presStyleLbl="node1" presStyleIdx="2" presStyleCnt="3"/>
      <dgm:spPr/>
    </dgm:pt>
    <dgm:pt modelId="{541C0B09-AA35-472A-9700-03363BE9BE7F}" type="pres">
      <dgm:prSet presAssocID="{03E6A67D-5125-42D2-80F6-DB7D5FAD047D}"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4000" r="-24000"/>
          </a:stretch>
        </a:blipFill>
      </dgm:spPr>
    </dgm:pt>
    <dgm:pt modelId="{6EF24415-00DC-4A76-BE2D-569A2632D29F}" type="pres">
      <dgm:prSet presAssocID="{03E6A67D-5125-42D2-80F6-DB7D5FAD047D}" presName="text" presStyleLbl="node1" presStyleIdx="2" presStyleCnt="3">
        <dgm:presLayoutVars>
          <dgm:bulletEnabled val="1"/>
        </dgm:presLayoutVars>
      </dgm:prSet>
      <dgm:spPr/>
    </dgm:pt>
  </dgm:ptLst>
  <dgm:cxnLst>
    <dgm:cxn modelId="{E122AB0E-60D5-40F1-901C-7DC4524A0C2B}" type="presOf" srcId="{03E6A67D-5125-42D2-80F6-DB7D5FAD047D}" destId="{52C302B8-6F94-461A-A529-15BBE0141AFA}" srcOrd="0" destOrd="0" presId="urn:microsoft.com/office/officeart/2005/8/layout/vList4"/>
    <dgm:cxn modelId="{F08DB126-3582-4E24-94E4-56FAF793737B}" type="presOf" srcId="{E9874AD5-3F09-4394-B1C2-301000860C24}" destId="{A461E823-1E0E-4E14-932D-999152207263}" srcOrd="0" destOrd="3" presId="urn:microsoft.com/office/officeart/2005/8/layout/vList4"/>
    <dgm:cxn modelId="{6ABCF729-7C79-4D9A-8FB8-2724B67CE5CD}" type="presOf" srcId="{EBE25BEE-3AC4-42CE-8D36-EC6069840C80}" destId="{6EF24415-00DC-4A76-BE2D-569A2632D29F}" srcOrd="1" destOrd="3" presId="urn:microsoft.com/office/officeart/2005/8/layout/vList4"/>
    <dgm:cxn modelId="{16AA632D-56B7-4C79-ACDE-6E25E3830059}" srcId="{5D46BF01-D414-4006-BC66-9092F0415B4E}" destId="{E9874AD5-3F09-4394-B1C2-301000860C24}" srcOrd="2" destOrd="0" parTransId="{33034F58-D0E1-40BF-9942-898C74F2FA59}" sibTransId="{B2CBAA88-8BB4-4669-A2AD-9E722018C89F}"/>
    <dgm:cxn modelId="{50651235-0B6B-4817-935E-73E9CE326B49}" srcId="{5D46BF01-D414-4006-BC66-9092F0415B4E}" destId="{F4AB8FD4-CBE0-442F-940D-C5303671DF21}" srcOrd="1" destOrd="0" parTransId="{6354159C-A6DF-48C1-9C26-E4E049D79842}" sibTransId="{54CD46C0-735C-490A-AF03-9B1D4E9BB877}"/>
    <dgm:cxn modelId="{3B8E5135-81AE-4B74-B1F4-BD95B7C2D5D6}" type="presOf" srcId="{3C070FE1-02CC-464E-91B7-7BA66CD00954}" destId="{8A7DA65E-2AE6-48E0-8DA8-5281F5E8095D}" srcOrd="1" destOrd="1" presId="urn:microsoft.com/office/officeart/2005/8/layout/vList4"/>
    <dgm:cxn modelId="{03792B3D-9294-45BA-B042-2DE049FE4E0F}" type="presOf" srcId="{5D46BF01-D414-4006-BC66-9092F0415B4E}" destId="{A461E823-1E0E-4E14-932D-999152207263}" srcOrd="0" destOrd="0" presId="urn:microsoft.com/office/officeart/2005/8/layout/vList4"/>
    <dgm:cxn modelId="{52B90C5B-4257-4FCB-A007-0530877E2018}" srcId="{5D46BF01-D414-4006-BC66-9092F0415B4E}" destId="{4040EFAB-4401-4176-9B96-7A4CE21D8577}" srcOrd="0" destOrd="0" parTransId="{9C1A6198-32C2-4C5A-ABDC-C14BAB3E38D4}" sibTransId="{19300609-E281-4C45-9B9D-2C1A6D13E33B}"/>
    <dgm:cxn modelId="{E5311F5B-927C-4F1D-B39E-A357E67DA166}" srcId="{A9117951-1C24-4D53-B98E-33DDC120B70F}" destId="{FB791A1C-2483-40BA-8D5B-B04E69F7533E}" srcOrd="1" destOrd="0" parTransId="{EBC0E1DC-D7A5-4CE0-B236-9B1EA550A36F}" sibTransId="{C4AED25C-1DE5-4137-BEDB-EF4FB27D71F6}"/>
    <dgm:cxn modelId="{9DBE9B64-E1C9-4C65-990E-12F9BE617A10}" type="presOf" srcId="{58E99B2E-B9A9-4EA4-A0DE-255CAFDE9D63}" destId="{52C302B8-6F94-461A-A529-15BBE0141AFA}" srcOrd="0" destOrd="1" presId="urn:microsoft.com/office/officeart/2005/8/layout/vList4"/>
    <dgm:cxn modelId="{BF458C48-EFB5-4FF2-8473-128657CB9953}" srcId="{03E6A67D-5125-42D2-80F6-DB7D5FAD047D}" destId="{58E99B2E-B9A9-4EA4-A0DE-255CAFDE9D63}" srcOrd="0" destOrd="0" parTransId="{97B8D86B-AD45-4C30-90DC-B951EE381F3D}" sibTransId="{22DA8A84-9728-4EAD-B5E1-1717D94BB5F7}"/>
    <dgm:cxn modelId="{8920C04C-5C2D-4ADC-8F5E-CC18DA4C1198}" type="presOf" srcId="{EBE25BEE-3AC4-42CE-8D36-EC6069840C80}" destId="{52C302B8-6F94-461A-A529-15BBE0141AFA}" srcOrd="0" destOrd="3" presId="urn:microsoft.com/office/officeart/2005/8/layout/vList4"/>
    <dgm:cxn modelId="{0C95D44D-3597-4AF5-9C29-7A649114EF42}" srcId="{A9117951-1C24-4D53-B98E-33DDC120B70F}" destId="{3C070FE1-02CC-464E-91B7-7BA66CD00954}" srcOrd="0" destOrd="0" parTransId="{37017660-34AE-4137-B81E-EB4FFE8398C0}" sibTransId="{742BECF9-3491-4D4A-ACEF-7C50C82E746A}"/>
    <dgm:cxn modelId="{0EB95C73-57FC-4EF7-B28A-1293C70291FD}" srcId="{03E6A67D-5125-42D2-80F6-DB7D5FAD047D}" destId="{35BF0556-9BA0-4050-A94B-BFC296442079}" srcOrd="1" destOrd="0" parTransId="{7DC90968-4036-4FD3-BDBE-ADC8A1162036}" sibTransId="{5F934EAD-9235-483D-B344-A607F26A50E5}"/>
    <dgm:cxn modelId="{D1EAD478-D846-4069-973E-8E094CEF3110}" type="presOf" srcId="{580AEBA2-884B-4A84-974B-D8FB636D43D7}" destId="{28C02011-520D-452B-BF6F-FAA48BDC0ED0}" srcOrd="0" destOrd="0" presId="urn:microsoft.com/office/officeart/2005/8/layout/vList4"/>
    <dgm:cxn modelId="{74F7147D-AA8E-4515-9AB2-FAAF6DCA67FE}" type="presOf" srcId="{4040EFAB-4401-4176-9B96-7A4CE21D8577}" destId="{288D86E9-18B0-4083-811E-7527A3D0B011}" srcOrd="1" destOrd="1" presId="urn:microsoft.com/office/officeart/2005/8/layout/vList4"/>
    <dgm:cxn modelId="{E1689686-C74D-4A32-A1B2-97EB5E4B15EB}" srcId="{580AEBA2-884B-4A84-974B-D8FB636D43D7}" destId="{5D46BF01-D414-4006-BC66-9092F0415B4E}" srcOrd="1" destOrd="0" parTransId="{08EAC03D-1D4A-4D48-8731-923518901F32}" sibTransId="{E5E4C9DF-696E-4DF8-B252-CD7D09DF13CC}"/>
    <dgm:cxn modelId="{4F543A8F-0791-4595-BFE1-B9BA06B929D7}" srcId="{03E6A67D-5125-42D2-80F6-DB7D5FAD047D}" destId="{EBE25BEE-3AC4-42CE-8D36-EC6069840C80}" srcOrd="2" destOrd="0" parTransId="{DC614F4C-33D9-47A8-A801-67CB2FC74204}" sibTransId="{5C8A2E44-D06E-4C11-B341-D0D6C3C39C8E}"/>
    <dgm:cxn modelId="{B2520B92-9F18-444B-B81F-0F96269458F3}" type="presOf" srcId="{A9117951-1C24-4D53-B98E-33DDC120B70F}" destId="{8A7DA65E-2AE6-48E0-8DA8-5281F5E8095D}" srcOrd="1" destOrd="0" presId="urn:microsoft.com/office/officeart/2005/8/layout/vList4"/>
    <dgm:cxn modelId="{168F5F9F-DB58-4D3B-AE20-FC1A5933A2DD}" type="presOf" srcId="{F4AB8FD4-CBE0-442F-940D-C5303671DF21}" destId="{A461E823-1E0E-4E14-932D-999152207263}" srcOrd="0" destOrd="2" presId="urn:microsoft.com/office/officeart/2005/8/layout/vList4"/>
    <dgm:cxn modelId="{427ED4AD-3D00-4124-B99C-52ECE24A244A}" type="presOf" srcId="{FB791A1C-2483-40BA-8D5B-B04E69F7533E}" destId="{8A7DA65E-2AE6-48E0-8DA8-5281F5E8095D}" srcOrd="1" destOrd="2" presId="urn:microsoft.com/office/officeart/2005/8/layout/vList4"/>
    <dgm:cxn modelId="{608DA5B6-906E-4991-8953-D0C4FDB515B1}" srcId="{580AEBA2-884B-4A84-974B-D8FB636D43D7}" destId="{03E6A67D-5125-42D2-80F6-DB7D5FAD047D}" srcOrd="2" destOrd="0" parTransId="{5AB6AA48-530C-4DC8-A294-D75F14450AB5}" sibTransId="{382D8793-A247-4928-ADE0-26C69EAB4A6D}"/>
    <dgm:cxn modelId="{0D0FD7BE-2A72-4069-8D6F-E53FE95E5C33}" type="presOf" srcId="{35BF0556-9BA0-4050-A94B-BFC296442079}" destId="{6EF24415-00DC-4A76-BE2D-569A2632D29F}" srcOrd="1" destOrd="2" presId="urn:microsoft.com/office/officeart/2005/8/layout/vList4"/>
    <dgm:cxn modelId="{784265C1-1047-4242-9281-5A9E5D93509B}" type="presOf" srcId="{E9874AD5-3F09-4394-B1C2-301000860C24}" destId="{288D86E9-18B0-4083-811E-7527A3D0B011}" srcOrd="1" destOrd="3" presId="urn:microsoft.com/office/officeart/2005/8/layout/vList4"/>
    <dgm:cxn modelId="{AC6AF3C5-F323-4DE7-8B77-AF5162D15685}" type="presOf" srcId="{FB791A1C-2483-40BA-8D5B-B04E69F7533E}" destId="{C54DD516-EBF7-4458-A5C5-0C485EAA7C04}" srcOrd="0" destOrd="2" presId="urn:microsoft.com/office/officeart/2005/8/layout/vList4"/>
    <dgm:cxn modelId="{C44AE3CA-BC32-4DBC-99BC-1D8F322B9366}" type="presOf" srcId="{A9117951-1C24-4D53-B98E-33DDC120B70F}" destId="{C54DD516-EBF7-4458-A5C5-0C485EAA7C04}" srcOrd="0" destOrd="0" presId="urn:microsoft.com/office/officeart/2005/8/layout/vList4"/>
    <dgm:cxn modelId="{ECE169CC-A2C0-424E-842D-E0CBD27847E9}" type="presOf" srcId="{5D46BF01-D414-4006-BC66-9092F0415B4E}" destId="{288D86E9-18B0-4083-811E-7527A3D0B011}" srcOrd="1" destOrd="0" presId="urn:microsoft.com/office/officeart/2005/8/layout/vList4"/>
    <dgm:cxn modelId="{E17B15CE-ED12-4FCB-8801-8FCC2F6B7BAE}" type="presOf" srcId="{35BF0556-9BA0-4050-A94B-BFC296442079}" destId="{52C302B8-6F94-461A-A529-15BBE0141AFA}" srcOrd="0" destOrd="2" presId="urn:microsoft.com/office/officeart/2005/8/layout/vList4"/>
    <dgm:cxn modelId="{C0058CD3-C9F3-47B2-A87D-5D3AD7552011}" type="presOf" srcId="{3C070FE1-02CC-464E-91B7-7BA66CD00954}" destId="{C54DD516-EBF7-4458-A5C5-0C485EAA7C04}" srcOrd="0" destOrd="1" presId="urn:microsoft.com/office/officeart/2005/8/layout/vList4"/>
    <dgm:cxn modelId="{F2C2A5E2-5A2B-468E-9358-750DD370BE87}" type="presOf" srcId="{03E6A67D-5125-42D2-80F6-DB7D5FAD047D}" destId="{6EF24415-00DC-4A76-BE2D-569A2632D29F}" srcOrd="1" destOrd="0" presId="urn:microsoft.com/office/officeart/2005/8/layout/vList4"/>
    <dgm:cxn modelId="{C9FCFDE5-50D2-410F-8878-D12767863EE9}" type="presOf" srcId="{F4AB8FD4-CBE0-442F-940D-C5303671DF21}" destId="{288D86E9-18B0-4083-811E-7527A3D0B011}" srcOrd="1" destOrd="2" presId="urn:microsoft.com/office/officeart/2005/8/layout/vList4"/>
    <dgm:cxn modelId="{8E72A2F1-62EB-4473-BA7A-712B83335E3B}" type="presOf" srcId="{4040EFAB-4401-4176-9B96-7A4CE21D8577}" destId="{A461E823-1E0E-4E14-932D-999152207263}" srcOrd="0" destOrd="1" presId="urn:microsoft.com/office/officeart/2005/8/layout/vList4"/>
    <dgm:cxn modelId="{16CE7EF9-EC2C-474A-9E0E-D4D57DE93D7B}" srcId="{580AEBA2-884B-4A84-974B-D8FB636D43D7}" destId="{A9117951-1C24-4D53-B98E-33DDC120B70F}" srcOrd="0" destOrd="0" parTransId="{73552B7C-24CC-48BB-9A76-76F08675A855}" sibTransId="{E7D1CA6D-A70D-4ECA-A674-BBD98C608B48}"/>
    <dgm:cxn modelId="{96355CFB-69A6-49D1-969F-217E4C893484}" type="presOf" srcId="{58E99B2E-B9A9-4EA4-A0DE-255CAFDE9D63}" destId="{6EF24415-00DC-4A76-BE2D-569A2632D29F}" srcOrd="1" destOrd="1" presId="urn:microsoft.com/office/officeart/2005/8/layout/vList4"/>
    <dgm:cxn modelId="{AD0D6556-7CB6-48D9-A1D8-E1FB7F2EA4DA}" type="presParOf" srcId="{28C02011-520D-452B-BF6F-FAA48BDC0ED0}" destId="{AB9C9F75-CB21-47F9-ACD1-A8EADD97CE2D}" srcOrd="0" destOrd="0" presId="urn:microsoft.com/office/officeart/2005/8/layout/vList4"/>
    <dgm:cxn modelId="{79AF2E9E-D9DD-4E8A-A989-7FDFF9BD4C5C}" type="presParOf" srcId="{AB9C9F75-CB21-47F9-ACD1-A8EADD97CE2D}" destId="{C54DD516-EBF7-4458-A5C5-0C485EAA7C04}" srcOrd="0" destOrd="0" presId="urn:microsoft.com/office/officeart/2005/8/layout/vList4"/>
    <dgm:cxn modelId="{99084C3C-560C-438D-9F48-4412182D1E38}" type="presParOf" srcId="{AB9C9F75-CB21-47F9-ACD1-A8EADD97CE2D}" destId="{413EE65F-1A5D-4FF9-BB1F-6948CA686D1E}" srcOrd="1" destOrd="0" presId="urn:microsoft.com/office/officeart/2005/8/layout/vList4"/>
    <dgm:cxn modelId="{8A043218-DA72-459E-9330-C6945EB1C9FF}" type="presParOf" srcId="{AB9C9F75-CB21-47F9-ACD1-A8EADD97CE2D}" destId="{8A7DA65E-2AE6-48E0-8DA8-5281F5E8095D}" srcOrd="2" destOrd="0" presId="urn:microsoft.com/office/officeart/2005/8/layout/vList4"/>
    <dgm:cxn modelId="{8F4364AE-4612-419E-A532-21104C1125ED}" type="presParOf" srcId="{28C02011-520D-452B-BF6F-FAA48BDC0ED0}" destId="{7E159D09-07D8-468C-85C7-8D15D5673985}" srcOrd="1" destOrd="0" presId="urn:microsoft.com/office/officeart/2005/8/layout/vList4"/>
    <dgm:cxn modelId="{CA367C46-B0D1-4ECD-A1D0-79679EFB00EC}" type="presParOf" srcId="{28C02011-520D-452B-BF6F-FAA48BDC0ED0}" destId="{D5AED525-7033-48C6-B0D7-7485AE1CE499}" srcOrd="2" destOrd="0" presId="urn:microsoft.com/office/officeart/2005/8/layout/vList4"/>
    <dgm:cxn modelId="{FA76E9DA-23B0-4BE2-81B3-FB810777F0F0}" type="presParOf" srcId="{D5AED525-7033-48C6-B0D7-7485AE1CE499}" destId="{A461E823-1E0E-4E14-932D-999152207263}" srcOrd="0" destOrd="0" presId="urn:microsoft.com/office/officeart/2005/8/layout/vList4"/>
    <dgm:cxn modelId="{B4AD6289-B985-494C-B948-395689828C19}" type="presParOf" srcId="{D5AED525-7033-48C6-B0D7-7485AE1CE499}" destId="{89FC58C5-A0F4-4F55-92D8-35884CBFAC96}" srcOrd="1" destOrd="0" presId="urn:microsoft.com/office/officeart/2005/8/layout/vList4"/>
    <dgm:cxn modelId="{05F7DCED-7D65-4854-BAD7-868CC5460924}" type="presParOf" srcId="{D5AED525-7033-48C6-B0D7-7485AE1CE499}" destId="{288D86E9-18B0-4083-811E-7527A3D0B011}" srcOrd="2" destOrd="0" presId="urn:microsoft.com/office/officeart/2005/8/layout/vList4"/>
    <dgm:cxn modelId="{4E2F8EBF-046E-4633-BEA5-B30D62B9AD65}" type="presParOf" srcId="{28C02011-520D-452B-BF6F-FAA48BDC0ED0}" destId="{DD679C57-0A79-42C0-961B-2391C40FF76F}" srcOrd="3" destOrd="0" presId="urn:microsoft.com/office/officeart/2005/8/layout/vList4"/>
    <dgm:cxn modelId="{E4B1102C-9283-42C5-A55A-8F091F639D17}" type="presParOf" srcId="{28C02011-520D-452B-BF6F-FAA48BDC0ED0}" destId="{4874F522-0876-4461-BF88-0D60825A5684}" srcOrd="4" destOrd="0" presId="urn:microsoft.com/office/officeart/2005/8/layout/vList4"/>
    <dgm:cxn modelId="{2A129D86-C454-471A-A07F-0F452F8D1874}" type="presParOf" srcId="{4874F522-0876-4461-BF88-0D60825A5684}" destId="{52C302B8-6F94-461A-A529-15BBE0141AFA}" srcOrd="0" destOrd="0" presId="urn:microsoft.com/office/officeart/2005/8/layout/vList4"/>
    <dgm:cxn modelId="{933013DD-D58D-42C9-B653-AA83F7E29545}" type="presParOf" srcId="{4874F522-0876-4461-BF88-0D60825A5684}" destId="{541C0B09-AA35-472A-9700-03363BE9BE7F}" srcOrd="1" destOrd="0" presId="urn:microsoft.com/office/officeart/2005/8/layout/vList4"/>
    <dgm:cxn modelId="{D0AB9D10-8A3B-4D51-9F8E-AEEE4C2FE99C}" type="presParOf" srcId="{4874F522-0876-4461-BF88-0D60825A5684}" destId="{6EF24415-00DC-4A76-BE2D-569A2632D29F}"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EC72E1-A0EF-44F5-ACE9-8C3F80B80D02}"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34F5E20D-DE0E-49D6-94D0-87B4A5142E05}">
      <dgm:prSet phldrT="[Text]"/>
      <dgm:spPr/>
      <dgm:t>
        <a:bodyPr/>
        <a:lstStyle/>
        <a:p>
          <a:r>
            <a:rPr lang="en-US"/>
            <a:t>TECHNICAL</a:t>
          </a:r>
        </a:p>
      </dgm:t>
    </dgm:pt>
    <dgm:pt modelId="{54BD3597-8911-4D1A-BCEF-B93BDEA42598}" type="parTrans" cxnId="{2083F9F4-3D1E-481D-AAB8-A774743A8D9D}">
      <dgm:prSet/>
      <dgm:spPr/>
      <dgm:t>
        <a:bodyPr/>
        <a:lstStyle/>
        <a:p>
          <a:endParaRPr lang="en-US"/>
        </a:p>
      </dgm:t>
    </dgm:pt>
    <dgm:pt modelId="{CE4B9597-95AC-4D73-B510-23AB3B567C49}" type="sibTrans" cxnId="{2083F9F4-3D1E-481D-AAB8-A774743A8D9D}">
      <dgm:prSet/>
      <dgm:spPr/>
      <dgm:t>
        <a:bodyPr/>
        <a:lstStyle/>
        <a:p>
          <a:endParaRPr lang="en-US"/>
        </a:p>
      </dgm:t>
    </dgm:pt>
    <dgm:pt modelId="{04B340D7-8B95-49EF-968F-D3217BBE28CF}">
      <dgm:prSet phldrT="[Text]"/>
      <dgm:spPr/>
      <dgm:t>
        <a:bodyPr/>
        <a:lstStyle/>
        <a:p>
          <a:r>
            <a:rPr lang="en-US"/>
            <a:t>REGULATORY</a:t>
          </a:r>
        </a:p>
      </dgm:t>
    </dgm:pt>
    <dgm:pt modelId="{0D5AC75D-6B81-4BF0-A7A8-E17020088BF6}" type="parTrans" cxnId="{24F6C961-E349-4E83-A1C2-E7AE0D80091B}">
      <dgm:prSet/>
      <dgm:spPr/>
      <dgm:t>
        <a:bodyPr/>
        <a:lstStyle/>
        <a:p>
          <a:endParaRPr lang="en-US"/>
        </a:p>
      </dgm:t>
    </dgm:pt>
    <dgm:pt modelId="{A8726DCB-A03E-4DB0-9225-7CF4553BBA6B}" type="sibTrans" cxnId="{24F6C961-E349-4E83-A1C2-E7AE0D80091B}">
      <dgm:prSet/>
      <dgm:spPr/>
      <dgm:t>
        <a:bodyPr/>
        <a:lstStyle/>
        <a:p>
          <a:endParaRPr lang="en-US"/>
        </a:p>
      </dgm:t>
    </dgm:pt>
    <dgm:pt modelId="{E12E1F0D-0B56-4401-83C8-2C89E7B5156F}">
      <dgm:prSet phldrT="[Text]"/>
      <dgm:spPr/>
      <dgm:t>
        <a:bodyPr/>
        <a:lstStyle/>
        <a:p>
          <a:r>
            <a:rPr lang="en-US"/>
            <a:t>SOCIAL</a:t>
          </a:r>
        </a:p>
      </dgm:t>
    </dgm:pt>
    <dgm:pt modelId="{1E3289C2-FE03-43DC-A186-262A7D5E6923}" type="parTrans" cxnId="{2D87E20B-E940-436D-B221-03F23F15C532}">
      <dgm:prSet/>
      <dgm:spPr/>
      <dgm:t>
        <a:bodyPr/>
        <a:lstStyle/>
        <a:p>
          <a:endParaRPr lang="en-US"/>
        </a:p>
      </dgm:t>
    </dgm:pt>
    <dgm:pt modelId="{D3FCA5DE-DB8E-4D2B-8B74-95F903380DE1}" type="sibTrans" cxnId="{2D87E20B-E940-436D-B221-03F23F15C532}">
      <dgm:prSet/>
      <dgm:spPr/>
      <dgm:t>
        <a:bodyPr/>
        <a:lstStyle/>
        <a:p>
          <a:endParaRPr lang="en-US"/>
        </a:p>
      </dgm:t>
    </dgm:pt>
    <dgm:pt modelId="{8DDBB372-8929-4DB5-BD29-8CD2C9D0AA83}" type="pres">
      <dgm:prSet presAssocID="{07EC72E1-A0EF-44F5-ACE9-8C3F80B80D02}" presName="Name0" presStyleCnt="0">
        <dgm:presLayoutVars>
          <dgm:dir/>
          <dgm:resizeHandles val="exact"/>
        </dgm:presLayoutVars>
      </dgm:prSet>
      <dgm:spPr/>
    </dgm:pt>
    <dgm:pt modelId="{7A1B39C5-5B5F-4CA1-9579-BFDE2EFF4492}" type="pres">
      <dgm:prSet presAssocID="{34F5E20D-DE0E-49D6-94D0-87B4A5142E05}" presName="node" presStyleLbl="node1" presStyleIdx="0" presStyleCnt="3">
        <dgm:presLayoutVars>
          <dgm:bulletEnabled val="1"/>
        </dgm:presLayoutVars>
      </dgm:prSet>
      <dgm:spPr/>
    </dgm:pt>
    <dgm:pt modelId="{61D7A767-6C80-478B-9D66-4911E901EC3B}" type="pres">
      <dgm:prSet presAssocID="{CE4B9597-95AC-4D73-B510-23AB3B567C49}" presName="sibTrans" presStyleLbl="sibTrans2D1" presStyleIdx="0" presStyleCnt="3"/>
      <dgm:spPr/>
    </dgm:pt>
    <dgm:pt modelId="{CAFE271A-9AD2-4E0E-8C57-E8CF99284222}" type="pres">
      <dgm:prSet presAssocID="{CE4B9597-95AC-4D73-B510-23AB3B567C49}" presName="connectorText" presStyleLbl="sibTrans2D1" presStyleIdx="0" presStyleCnt="3"/>
      <dgm:spPr/>
    </dgm:pt>
    <dgm:pt modelId="{5FB808DC-69AC-4AAD-A943-5A6F2EA16B2F}" type="pres">
      <dgm:prSet presAssocID="{04B340D7-8B95-49EF-968F-D3217BBE28CF}" presName="node" presStyleLbl="node1" presStyleIdx="1" presStyleCnt="3">
        <dgm:presLayoutVars>
          <dgm:bulletEnabled val="1"/>
        </dgm:presLayoutVars>
      </dgm:prSet>
      <dgm:spPr/>
    </dgm:pt>
    <dgm:pt modelId="{7BFEA12C-61F8-4CC9-BD42-3B2587F972E9}" type="pres">
      <dgm:prSet presAssocID="{A8726DCB-A03E-4DB0-9225-7CF4553BBA6B}" presName="sibTrans" presStyleLbl="sibTrans2D1" presStyleIdx="1" presStyleCnt="3"/>
      <dgm:spPr/>
    </dgm:pt>
    <dgm:pt modelId="{B7C833E2-D708-47F6-84FB-2A589C65D76E}" type="pres">
      <dgm:prSet presAssocID="{A8726DCB-A03E-4DB0-9225-7CF4553BBA6B}" presName="connectorText" presStyleLbl="sibTrans2D1" presStyleIdx="1" presStyleCnt="3"/>
      <dgm:spPr/>
    </dgm:pt>
    <dgm:pt modelId="{3F4D1DCD-49F5-4D8D-89A5-B0CADDB62F6B}" type="pres">
      <dgm:prSet presAssocID="{E12E1F0D-0B56-4401-83C8-2C89E7B5156F}" presName="node" presStyleLbl="node1" presStyleIdx="2" presStyleCnt="3">
        <dgm:presLayoutVars>
          <dgm:bulletEnabled val="1"/>
        </dgm:presLayoutVars>
      </dgm:prSet>
      <dgm:spPr/>
    </dgm:pt>
    <dgm:pt modelId="{875E14DB-8340-4FE5-B1E7-C05D3733D6DC}" type="pres">
      <dgm:prSet presAssocID="{D3FCA5DE-DB8E-4D2B-8B74-95F903380DE1}" presName="sibTrans" presStyleLbl="sibTrans2D1" presStyleIdx="2" presStyleCnt="3"/>
      <dgm:spPr/>
    </dgm:pt>
    <dgm:pt modelId="{B3AA3D0C-93B3-4D47-89DC-DE7DFA9E6C38}" type="pres">
      <dgm:prSet presAssocID="{D3FCA5DE-DB8E-4D2B-8B74-95F903380DE1}" presName="connectorText" presStyleLbl="sibTrans2D1" presStyleIdx="2" presStyleCnt="3"/>
      <dgm:spPr/>
    </dgm:pt>
  </dgm:ptLst>
  <dgm:cxnLst>
    <dgm:cxn modelId="{23839E0B-E425-492A-8DBA-9FB3DBCAC863}" type="presOf" srcId="{07EC72E1-A0EF-44F5-ACE9-8C3F80B80D02}" destId="{8DDBB372-8929-4DB5-BD29-8CD2C9D0AA83}" srcOrd="0" destOrd="0" presId="urn:microsoft.com/office/officeart/2005/8/layout/cycle7"/>
    <dgm:cxn modelId="{2D87E20B-E940-436D-B221-03F23F15C532}" srcId="{07EC72E1-A0EF-44F5-ACE9-8C3F80B80D02}" destId="{E12E1F0D-0B56-4401-83C8-2C89E7B5156F}" srcOrd="2" destOrd="0" parTransId="{1E3289C2-FE03-43DC-A186-262A7D5E6923}" sibTransId="{D3FCA5DE-DB8E-4D2B-8B74-95F903380DE1}"/>
    <dgm:cxn modelId="{60623316-C0A1-4A7D-B458-510048D3EBEC}" type="presOf" srcId="{A8726DCB-A03E-4DB0-9225-7CF4553BBA6B}" destId="{7BFEA12C-61F8-4CC9-BD42-3B2587F972E9}" srcOrd="0" destOrd="0" presId="urn:microsoft.com/office/officeart/2005/8/layout/cycle7"/>
    <dgm:cxn modelId="{D47AA81B-C469-44E4-8B78-C471EB771F92}" type="presOf" srcId="{04B340D7-8B95-49EF-968F-D3217BBE28CF}" destId="{5FB808DC-69AC-4AAD-A943-5A6F2EA16B2F}" srcOrd="0" destOrd="0" presId="urn:microsoft.com/office/officeart/2005/8/layout/cycle7"/>
    <dgm:cxn modelId="{394E1331-5C78-4B30-A062-F33375260FF5}" type="presOf" srcId="{34F5E20D-DE0E-49D6-94D0-87B4A5142E05}" destId="{7A1B39C5-5B5F-4CA1-9579-BFDE2EFF4492}" srcOrd="0" destOrd="0" presId="urn:microsoft.com/office/officeart/2005/8/layout/cycle7"/>
    <dgm:cxn modelId="{24F6C961-E349-4E83-A1C2-E7AE0D80091B}" srcId="{07EC72E1-A0EF-44F5-ACE9-8C3F80B80D02}" destId="{04B340D7-8B95-49EF-968F-D3217BBE28CF}" srcOrd="1" destOrd="0" parTransId="{0D5AC75D-6B81-4BF0-A7A8-E17020088BF6}" sibTransId="{A8726DCB-A03E-4DB0-9225-7CF4553BBA6B}"/>
    <dgm:cxn modelId="{8C7C0066-FD86-42E9-AB0C-A3A9DDA2A82E}" type="presOf" srcId="{A8726DCB-A03E-4DB0-9225-7CF4553BBA6B}" destId="{B7C833E2-D708-47F6-84FB-2A589C65D76E}" srcOrd="1" destOrd="0" presId="urn:microsoft.com/office/officeart/2005/8/layout/cycle7"/>
    <dgm:cxn modelId="{95D0738D-8F3E-4CFD-B58C-21302B8F0897}" type="presOf" srcId="{E12E1F0D-0B56-4401-83C8-2C89E7B5156F}" destId="{3F4D1DCD-49F5-4D8D-89A5-B0CADDB62F6B}" srcOrd="0" destOrd="0" presId="urn:microsoft.com/office/officeart/2005/8/layout/cycle7"/>
    <dgm:cxn modelId="{3414579E-F7CF-4405-B25F-8CC8544F4CAA}" type="presOf" srcId="{D3FCA5DE-DB8E-4D2B-8B74-95F903380DE1}" destId="{875E14DB-8340-4FE5-B1E7-C05D3733D6DC}" srcOrd="0" destOrd="0" presId="urn:microsoft.com/office/officeart/2005/8/layout/cycle7"/>
    <dgm:cxn modelId="{4246F5A9-CA79-40BE-8ADB-7F30AB4F5649}" type="presOf" srcId="{CE4B9597-95AC-4D73-B510-23AB3B567C49}" destId="{61D7A767-6C80-478B-9D66-4911E901EC3B}" srcOrd="0" destOrd="0" presId="urn:microsoft.com/office/officeart/2005/8/layout/cycle7"/>
    <dgm:cxn modelId="{016F64BD-C082-488B-BDB4-C8BA376CA4D0}" type="presOf" srcId="{D3FCA5DE-DB8E-4D2B-8B74-95F903380DE1}" destId="{B3AA3D0C-93B3-4D47-89DC-DE7DFA9E6C38}" srcOrd="1" destOrd="0" presId="urn:microsoft.com/office/officeart/2005/8/layout/cycle7"/>
    <dgm:cxn modelId="{FAD0C5E9-6D8D-4CE8-BDD4-671DDDDFE267}" type="presOf" srcId="{CE4B9597-95AC-4D73-B510-23AB3B567C49}" destId="{CAFE271A-9AD2-4E0E-8C57-E8CF99284222}" srcOrd="1" destOrd="0" presId="urn:microsoft.com/office/officeart/2005/8/layout/cycle7"/>
    <dgm:cxn modelId="{2083F9F4-3D1E-481D-AAB8-A774743A8D9D}" srcId="{07EC72E1-A0EF-44F5-ACE9-8C3F80B80D02}" destId="{34F5E20D-DE0E-49D6-94D0-87B4A5142E05}" srcOrd="0" destOrd="0" parTransId="{54BD3597-8911-4D1A-BCEF-B93BDEA42598}" sibTransId="{CE4B9597-95AC-4D73-B510-23AB3B567C49}"/>
    <dgm:cxn modelId="{C4313D2A-A74F-4BE6-8B08-4A359776ACAD}" type="presParOf" srcId="{8DDBB372-8929-4DB5-BD29-8CD2C9D0AA83}" destId="{7A1B39C5-5B5F-4CA1-9579-BFDE2EFF4492}" srcOrd="0" destOrd="0" presId="urn:microsoft.com/office/officeart/2005/8/layout/cycle7"/>
    <dgm:cxn modelId="{977FBCA5-4E3C-4374-A656-3DA6C8628B4B}" type="presParOf" srcId="{8DDBB372-8929-4DB5-BD29-8CD2C9D0AA83}" destId="{61D7A767-6C80-478B-9D66-4911E901EC3B}" srcOrd="1" destOrd="0" presId="urn:microsoft.com/office/officeart/2005/8/layout/cycle7"/>
    <dgm:cxn modelId="{EA66F1DD-6230-4C38-BE25-6C7E7B6DE1FD}" type="presParOf" srcId="{61D7A767-6C80-478B-9D66-4911E901EC3B}" destId="{CAFE271A-9AD2-4E0E-8C57-E8CF99284222}" srcOrd="0" destOrd="0" presId="urn:microsoft.com/office/officeart/2005/8/layout/cycle7"/>
    <dgm:cxn modelId="{51188C88-13A0-49A6-AFF4-B1990E0C2E04}" type="presParOf" srcId="{8DDBB372-8929-4DB5-BD29-8CD2C9D0AA83}" destId="{5FB808DC-69AC-4AAD-A943-5A6F2EA16B2F}" srcOrd="2" destOrd="0" presId="urn:microsoft.com/office/officeart/2005/8/layout/cycle7"/>
    <dgm:cxn modelId="{8D351E3F-5D59-41AA-960C-1C09716CAB65}" type="presParOf" srcId="{8DDBB372-8929-4DB5-BD29-8CD2C9D0AA83}" destId="{7BFEA12C-61F8-4CC9-BD42-3B2587F972E9}" srcOrd="3" destOrd="0" presId="urn:microsoft.com/office/officeart/2005/8/layout/cycle7"/>
    <dgm:cxn modelId="{CE4E753C-F36A-4A77-A752-B20CA4A87D36}" type="presParOf" srcId="{7BFEA12C-61F8-4CC9-BD42-3B2587F972E9}" destId="{B7C833E2-D708-47F6-84FB-2A589C65D76E}" srcOrd="0" destOrd="0" presId="urn:microsoft.com/office/officeart/2005/8/layout/cycle7"/>
    <dgm:cxn modelId="{76DF1B4C-1066-4E96-97C3-99D46BA285D9}" type="presParOf" srcId="{8DDBB372-8929-4DB5-BD29-8CD2C9D0AA83}" destId="{3F4D1DCD-49F5-4D8D-89A5-B0CADDB62F6B}" srcOrd="4" destOrd="0" presId="urn:microsoft.com/office/officeart/2005/8/layout/cycle7"/>
    <dgm:cxn modelId="{83CD4482-4FD0-4368-8EEC-E1B074A4A2D6}" type="presParOf" srcId="{8DDBB372-8929-4DB5-BD29-8CD2C9D0AA83}" destId="{875E14DB-8340-4FE5-B1E7-C05D3733D6DC}" srcOrd="5" destOrd="0" presId="urn:microsoft.com/office/officeart/2005/8/layout/cycle7"/>
    <dgm:cxn modelId="{C9581248-AA08-4652-935F-D96A8B8D0922}" type="presParOf" srcId="{875E14DB-8340-4FE5-B1E7-C05D3733D6DC}" destId="{B3AA3D0C-93B3-4D47-89DC-DE7DFA9E6C38}"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D5BBCE-B119-475E-9CAB-B4A1C26DF35D}"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BA608470-780B-4848-87F3-ECDA8B5DB999}">
      <dgm:prSet phldrT="[Text]"/>
      <dgm:spPr/>
      <dgm:t>
        <a:bodyPr/>
        <a:lstStyle/>
        <a:p>
          <a:r>
            <a:rPr lang="en-US"/>
            <a:t>Preparing to mainstream hydrogen </a:t>
          </a:r>
        </a:p>
      </dgm:t>
    </dgm:pt>
    <dgm:pt modelId="{F25B9429-989C-464D-B88B-C2B8560C40AD}" type="parTrans" cxnId="{99B8DEEC-0CFE-4E34-B79F-FA631A1272C7}">
      <dgm:prSet/>
      <dgm:spPr/>
      <dgm:t>
        <a:bodyPr/>
        <a:lstStyle/>
        <a:p>
          <a:endParaRPr lang="en-US"/>
        </a:p>
      </dgm:t>
    </dgm:pt>
    <dgm:pt modelId="{1269B5F6-7550-4454-8490-DF4E245D9A76}" type="sibTrans" cxnId="{99B8DEEC-0CFE-4E34-B79F-FA631A1272C7}">
      <dgm:prSet/>
      <dgm:spPr/>
      <dgm:t>
        <a:bodyPr/>
        <a:lstStyle/>
        <a:p>
          <a:endParaRPr lang="en-US"/>
        </a:p>
      </dgm:t>
    </dgm:pt>
    <dgm:pt modelId="{1A3499DE-F682-4880-A64B-E387D305528F}">
      <dgm:prSet phldrT="[Text]"/>
      <dgm:spPr/>
      <dgm:t>
        <a:bodyPr/>
        <a:lstStyle/>
        <a:p>
          <a:r>
            <a:rPr lang="en-US"/>
            <a:t>Phase 1 (Short term)</a:t>
          </a:r>
        </a:p>
        <a:p>
          <a:r>
            <a:rPr lang="en-US"/>
            <a:t>Strategic objective is to set the macro-environment to mainstream Hydrogen production,storage and transportation and use. </a:t>
          </a:r>
        </a:p>
      </dgm:t>
    </dgm:pt>
    <dgm:pt modelId="{F0807017-B59B-4D54-9637-B0E1536AE661}" type="parTrans" cxnId="{F6B18A7B-DF57-41B9-8B9B-2D99BBD11090}">
      <dgm:prSet/>
      <dgm:spPr/>
      <dgm:t>
        <a:bodyPr/>
        <a:lstStyle/>
        <a:p>
          <a:endParaRPr lang="en-US"/>
        </a:p>
      </dgm:t>
    </dgm:pt>
    <dgm:pt modelId="{64764686-791A-4AA0-A6FA-876C251E5BFC}" type="sibTrans" cxnId="{F6B18A7B-DF57-41B9-8B9B-2D99BBD11090}">
      <dgm:prSet/>
      <dgm:spPr/>
      <dgm:t>
        <a:bodyPr/>
        <a:lstStyle/>
        <a:p>
          <a:endParaRPr lang="en-US"/>
        </a:p>
      </dgm:t>
    </dgm:pt>
    <dgm:pt modelId="{263BE958-A8D9-44A7-90A8-24317C4905D7}">
      <dgm:prSet phldrT="[Text]"/>
      <dgm:spPr/>
      <dgm:t>
        <a:bodyPr/>
        <a:lstStyle/>
        <a:p>
          <a:r>
            <a:rPr lang="en-US"/>
            <a:t>Mainstreaming  hydrogen </a:t>
          </a:r>
        </a:p>
      </dgm:t>
    </dgm:pt>
    <dgm:pt modelId="{3E0D5799-D01D-4158-96DF-959D85523404}" type="parTrans" cxnId="{D5A1B7C6-8D38-41B0-81A6-B03A97AF4DE1}">
      <dgm:prSet/>
      <dgm:spPr/>
      <dgm:t>
        <a:bodyPr/>
        <a:lstStyle/>
        <a:p>
          <a:endParaRPr lang="en-US"/>
        </a:p>
      </dgm:t>
    </dgm:pt>
    <dgm:pt modelId="{E0393C6E-4BFA-40BA-A81D-918CA2E22AFE}" type="sibTrans" cxnId="{D5A1B7C6-8D38-41B0-81A6-B03A97AF4DE1}">
      <dgm:prSet/>
      <dgm:spPr/>
      <dgm:t>
        <a:bodyPr/>
        <a:lstStyle/>
        <a:p>
          <a:endParaRPr lang="en-US"/>
        </a:p>
      </dgm:t>
    </dgm:pt>
    <dgm:pt modelId="{B5715652-518B-49F6-B1F4-010C1B4287D5}">
      <dgm:prSet phldrT="[Text]"/>
      <dgm:spPr/>
      <dgm:t>
        <a:bodyPr/>
        <a:lstStyle/>
        <a:p>
          <a:r>
            <a:rPr lang="en-US"/>
            <a:t>Phase 2 (Medium term)</a:t>
          </a:r>
        </a:p>
        <a:p>
          <a:r>
            <a:rPr lang="en-US"/>
            <a:t>Strategic objective is to mainstream Hydrogen production, storage and transportation and use</a:t>
          </a:r>
        </a:p>
      </dgm:t>
    </dgm:pt>
    <dgm:pt modelId="{F2DB206E-849D-4B36-A878-725A88E61505}" type="parTrans" cxnId="{0D0F10A9-645A-4412-BA09-7AFCED90A25D}">
      <dgm:prSet/>
      <dgm:spPr/>
      <dgm:t>
        <a:bodyPr/>
        <a:lstStyle/>
        <a:p>
          <a:endParaRPr lang="en-US"/>
        </a:p>
      </dgm:t>
    </dgm:pt>
    <dgm:pt modelId="{64B1CE62-1C69-4100-A248-5246AE46086C}" type="sibTrans" cxnId="{0D0F10A9-645A-4412-BA09-7AFCED90A25D}">
      <dgm:prSet/>
      <dgm:spPr/>
      <dgm:t>
        <a:bodyPr/>
        <a:lstStyle/>
        <a:p>
          <a:endParaRPr lang="en-US"/>
        </a:p>
      </dgm:t>
    </dgm:pt>
    <dgm:pt modelId="{B3C07B7F-A49A-4E11-A2CF-068ACFD07A13}">
      <dgm:prSet phldrT="[Text]"/>
      <dgm:spPr/>
      <dgm:t>
        <a:bodyPr/>
        <a:lstStyle/>
        <a:p>
          <a:r>
            <a:rPr lang="en-US"/>
            <a:t>Optimising  hydogen</a:t>
          </a:r>
        </a:p>
      </dgm:t>
    </dgm:pt>
    <dgm:pt modelId="{ED99D642-9347-4894-9683-01EA681CD256}" type="parTrans" cxnId="{DA6CCC20-A332-4A79-B213-3A9E2341B7D3}">
      <dgm:prSet/>
      <dgm:spPr/>
      <dgm:t>
        <a:bodyPr/>
        <a:lstStyle/>
        <a:p>
          <a:endParaRPr lang="en-US"/>
        </a:p>
      </dgm:t>
    </dgm:pt>
    <dgm:pt modelId="{8262D056-5E4B-4AE4-9F30-468BAD7CE661}" type="sibTrans" cxnId="{DA6CCC20-A332-4A79-B213-3A9E2341B7D3}">
      <dgm:prSet/>
      <dgm:spPr/>
      <dgm:t>
        <a:bodyPr/>
        <a:lstStyle/>
        <a:p>
          <a:endParaRPr lang="en-US"/>
        </a:p>
      </dgm:t>
    </dgm:pt>
    <dgm:pt modelId="{08B96679-32DA-4554-8D48-2A48F053FD8A}">
      <dgm:prSet phldrT="[Text]"/>
      <dgm:spPr/>
      <dgm:t>
        <a:bodyPr/>
        <a:lstStyle/>
        <a:p>
          <a:r>
            <a:rPr lang="en-US"/>
            <a:t>Phase 3 (Long-term)</a:t>
          </a:r>
        </a:p>
        <a:p>
          <a:r>
            <a:rPr lang="en-US"/>
            <a:t>Strategic objective is optimise Hydrogen production, storage and transportation, and use.</a:t>
          </a:r>
        </a:p>
      </dgm:t>
    </dgm:pt>
    <dgm:pt modelId="{096FA2CA-088D-493D-A40B-E7B192947CC1}" type="parTrans" cxnId="{3ADB33BF-BBE5-4296-AC5C-27FE6941DF1C}">
      <dgm:prSet/>
      <dgm:spPr/>
      <dgm:t>
        <a:bodyPr/>
        <a:lstStyle/>
        <a:p>
          <a:endParaRPr lang="en-US"/>
        </a:p>
      </dgm:t>
    </dgm:pt>
    <dgm:pt modelId="{42AB8D9E-037A-48CC-93C9-9964058CB67B}" type="sibTrans" cxnId="{3ADB33BF-BBE5-4296-AC5C-27FE6941DF1C}">
      <dgm:prSet/>
      <dgm:spPr/>
      <dgm:t>
        <a:bodyPr/>
        <a:lstStyle/>
        <a:p>
          <a:endParaRPr lang="en-US"/>
        </a:p>
      </dgm:t>
    </dgm:pt>
    <dgm:pt modelId="{8702DD40-2FD6-4A8A-8D8D-F35055BEF268}" type="pres">
      <dgm:prSet presAssocID="{B2D5BBCE-B119-475E-9CAB-B4A1C26DF35D}" presName="Name0" presStyleCnt="0">
        <dgm:presLayoutVars>
          <dgm:chMax val="5"/>
          <dgm:chPref val="5"/>
          <dgm:dir/>
          <dgm:animLvl val="lvl"/>
        </dgm:presLayoutVars>
      </dgm:prSet>
      <dgm:spPr/>
    </dgm:pt>
    <dgm:pt modelId="{D555351B-EB27-46BC-85AD-36680789041A}" type="pres">
      <dgm:prSet presAssocID="{BA608470-780B-4848-87F3-ECDA8B5DB999}" presName="parentText1" presStyleLbl="node1" presStyleIdx="0" presStyleCnt="3">
        <dgm:presLayoutVars>
          <dgm:chMax/>
          <dgm:chPref val="3"/>
          <dgm:bulletEnabled val="1"/>
        </dgm:presLayoutVars>
      </dgm:prSet>
      <dgm:spPr/>
    </dgm:pt>
    <dgm:pt modelId="{976F2888-BA54-479D-B8F6-92B1A6E26231}" type="pres">
      <dgm:prSet presAssocID="{BA608470-780B-4848-87F3-ECDA8B5DB999}" presName="childText1" presStyleLbl="solidAlignAcc1" presStyleIdx="0" presStyleCnt="3">
        <dgm:presLayoutVars>
          <dgm:chMax val="0"/>
          <dgm:chPref val="0"/>
          <dgm:bulletEnabled val="1"/>
        </dgm:presLayoutVars>
      </dgm:prSet>
      <dgm:spPr/>
    </dgm:pt>
    <dgm:pt modelId="{506355C9-B93F-4B0A-8A73-07ABA37B915B}" type="pres">
      <dgm:prSet presAssocID="{263BE958-A8D9-44A7-90A8-24317C4905D7}" presName="parentText2" presStyleLbl="node1" presStyleIdx="1" presStyleCnt="3">
        <dgm:presLayoutVars>
          <dgm:chMax/>
          <dgm:chPref val="3"/>
          <dgm:bulletEnabled val="1"/>
        </dgm:presLayoutVars>
      </dgm:prSet>
      <dgm:spPr/>
    </dgm:pt>
    <dgm:pt modelId="{0D643E36-BE92-475F-9D2A-B238FA6C62FC}" type="pres">
      <dgm:prSet presAssocID="{263BE958-A8D9-44A7-90A8-24317C4905D7}" presName="childText2" presStyleLbl="solidAlignAcc1" presStyleIdx="1" presStyleCnt="3">
        <dgm:presLayoutVars>
          <dgm:chMax val="0"/>
          <dgm:chPref val="0"/>
          <dgm:bulletEnabled val="1"/>
        </dgm:presLayoutVars>
      </dgm:prSet>
      <dgm:spPr/>
    </dgm:pt>
    <dgm:pt modelId="{8BD67696-9217-4E54-B34A-323CBD74FEAA}" type="pres">
      <dgm:prSet presAssocID="{B3C07B7F-A49A-4E11-A2CF-068ACFD07A13}" presName="parentText3" presStyleLbl="node1" presStyleIdx="2" presStyleCnt="3">
        <dgm:presLayoutVars>
          <dgm:chMax/>
          <dgm:chPref val="3"/>
          <dgm:bulletEnabled val="1"/>
        </dgm:presLayoutVars>
      </dgm:prSet>
      <dgm:spPr/>
    </dgm:pt>
    <dgm:pt modelId="{C50E5C4F-B162-41AE-9C23-5927AC8FD74D}" type="pres">
      <dgm:prSet presAssocID="{B3C07B7F-A49A-4E11-A2CF-068ACFD07A13}" presName="childText3" presStyleLbl="solidAlignAcc1" presStyleIdx="2" presStyleCnt="3">
        <dgm:presLayoutVars>
          <dgm:chMax val="0"/>
          <dgm:chPref val="0"/>
          <dgm:bulletEnabled val="1"/>
        </dgm:presLayoutVars>
      </dgm:prSet>
      <dgm:spPr/>
    </dgm:pt>
  </dgm:ptLst>
  <dgm:cxnLst>
    <dgm:cxn modelId="{68B5AB06-5DC6-4505-AB56-9A3055E7BB98}" type="presOf" srcId="{1A3499DE-F682-4880-A64B-E387D305528F}" destId="{976F2888-BA54-479D-B8F6-92B1A6E26231}" srcOrd="0" destOrd="0" presId="urn:microsoft.com/office/officeart/2009/3/layout/IncreasingArrowsProcess"/>
    <dgm:cxn modelId="{DA6CCC20-A332-4A79-B213-3A9E2341B7D3}" srcId="{B2D5BBCE-B119-475E-9CAB-B4A1C26DF35D}" destId="{B3C07B7F-A49A-4E11-A2CF-068ACFD07A13}" srcOrd="2" destOrd="0" parTransId="{ED99D642-9347-4894-9683-01EA681CD256}" sibTransId="{8262D056-5E4B-4AE4-9F30-468BAD7CE661}"/>
    <dgm:cxn modelId="{2A5C5838-F946-4EF9-9D17-C2BB6E2A744A}" type="presOf" srcId="{B2D5BBCE-B119-475E-9CAB-B4A1C26DF35D}" destId="{8702DD40-2FD6-4A8A-8D8D-F35055BEF268}" srcOrd="0" destOrd="0" presId="urn:microsoft.com/office/officeart/2009/3/layout/IncreasingArrowsProcess"/>
    <dgm:cxn modelId="{9EFC835C-0ED1-4048-8B7F-DC13EF35E454}" type="presOf" srcId="{B3C07B7F-A49A-4E11-A2CF-068ACFD07A13}" destId="{8BD67696-9217-4E54-B34A-323CBD74FEAA}" srcOrd="0" destOrd="0" presId="urn:microsoft.com/office/officeart/2009/3/layout/IncreasingArrowsProcess"/>
    <dgm:cxn modelId="{C65F475F-71D1-4C53-A6D3-1D7FA5A368A8}" type="presOf" srcId="{B5715652-518B-49F6-B1F4-010C1B4287D5}" destId="{0D643E36-BE92-475F-9D2A-B238FA6C62FC}" srcOrd="0" destOrd="0" presId="urn:microsoft.com/office/officeart/2009/3/layout/IncreasingArrowsProcess"/>
    <dgm:cxn modelId="{F6B18A7B-DF57-41B9-8B9B-2D99BBD11090}" srcId="{BA608470-780B-4848-87F3-ECDA8B5DB999}" destId="{1A3499DE-F682-4880-A64B-E387D305528F}" srcOrd="0" destOrd="0" parTransId="{F0807017-B59B-4D54-9637-B0E1536AE661}" sibTransId="{64764686-791A-4AA0-A6FA-876C251E5BFC}"/>
    <dgm:cxn modelId="{D5A0AF90-5C10-49AE-9BED-B9BD7C5DDDEE}" type="presOf" srcId="{08B96679-32DA-4554-8D48-2A48F053FD8A}" destId="{C50E5C4F-B162-41AE-9C23-5927AC8FD74D}" srcOrd="0" destOrd="0" presId="urn:microsoft.com/office/officeart/2009/3/layout/IncreasingArrowsProcess"/>
    <dgm:cxn modelId="{62932D93-F67F-457F-B78C-54EB3302D23B}" type="presOf" srcId="{263BE958-A8D9-44A7-90A8-24317C4905D7}" destId="{506355C9-B93F-4B0A-8A73-07ABA37B915B}" srcOrd="0" destOrd="0" presId="urn:microsoft.com/office/officeart/2009/3/layout/IncreasingArrowsProcess"/>
    <dgm:cxn modelId="{0D0F10A9-645A-4412-BA09-7AFCED90A25D}" srcId="{263BE958-A8D9-44A7-90A8-24317C4905D7}" destId="{B5715652-518B-49F6-B1F4-010C1B4287D5}" srcOrd="0" destOrd="0" parTransId="{F2DB206E-849D-4B36-A878-725A88E61505}" sibTransId="{64B1CE62-1C69-4100-A248-5246AE46086C}"/>
    <dgm:cxn modelId="{3ADB33BF-BBE5-4296-AC5C-27FE6941DF1C}" srcId="{B3C07B7F-A49A-4E11-A2CF-068ACFD07A13}" destId="{08B96679-32DA-4554-8D48-2A48F053FD8A}" srcOrd="0" destOrd="0" parTransId="{096FA2CA-088D-493D-A40B-E7B192947CC1}" sibTransId="{42AB8D9E-037A-48CC-93C9-9964058CB67B}"/>
    <dgm:cxn modelId="{CC9300C0-AD1C-4C16-A2D1-1FADE738280B}" type="presOf" srcId="{BA608470-780B-4848-87F3-ECDA8B5DB999}" destId="{D555351B-EB27-46BC-85AD-36680789041A}" srcOrd="0" destOrd="0" presId="urn:microsoft.com/office/officeart/2009/3/layout/IncreasingArrowsProcess"/>
    <dgm:cxn modelId="{D5A1B7C6-8D38-41B0-81A6-B03A97AF4DE1}" srcId="{B2D5BBCE-B119-475E-9CAB-B4A1C26DF35D}" destId="{263BE958-A8D9-44A7-90A8-24317C4905D7}" srcOrd="1" destOrd="0" parTransId="{3E0D5799-D01D-4158-96DF-959D85523404}" sibTransId="{E0393C6E-4BFA-40BA-A81D-918CA2E22AFE}"/>
    <dgm:cxn modelId="{99B8DEEC-0CFE-4E34-B79F-FA631A1272C7}" srcId="{B2D5BBCE-B119-475E-9CAB-B4A1C26DF35D}" destId="{BA608470-780B-4848-87F3-ECDA8B5DB999}" srcOrd="0" destOrd="0" parTransId="{F25B9429-989C-464D-B88B-C2B8560C40AD}" sibTransId="{1269B5F6-7550-4454-8490-DF4E245D9A76}"/>
    <dgm:cxn modelId="{97745D4D-36D6-46DB-8C21-8BAAE2D9DAC9}" type="presParOf" srcId="{8702DD40-2FD6-4A8A-8D8D-F35055BEF268}" destId="{D555351B-EB27-46BC-85AD-36680789041A}" srcOrd="0" destOrd="0" presId="urn:microsoft.com/office/officeart/2009/3/layout/IncreasingArrowsProcess"/>
    <dgm:cxn modelId="{02687B60-FF4E-4578-B003-4815CBF2F202}" type="presParOf" srcId="{8702DD40-2FD6-4A8A-8D8D-F35055BEF268}" destId="{976F2888-BA54-479D-B8F6-92B1A6E26231}" srcOrd="1" destOrd="0" presId="urn:microsoft.com/office/officeart/2009/3/layout/IncreasingArrowsProcess"/>
    <dgm:cxn modelId="{1C59C674-64CF-45AC-A502-72AFB4683A03}" type="presParOf" srcId="{8702DD40-2FD6-4A8A-8D8D-F35055BEF268}" destId="{506355C9-B93F-4B0A-8A73-07ABA37B915B}" srcOrd="2" destOrd="0" presId="urn:microsoft.com/office/officeart/2009/3/layout/IncreasingArrowsProcess"/>
    <dgm:cxn modelId="{47682454-8D8B-467E-8B02-28F625D67CBF}" type="presParOf" srcId="{8702DD40-2FD6-4A8A-8D8D-F35055BEF268}" destId="{0D643E36-BE92-475F-9D2A-B238FA6C62FC}" srcOrd="3" destOrd="0" presId="urn:microsoft.com/office/officeart/2009/3/layout/IncreasingArrowsProcess"/>
    <dgm:cxn modelId="{EDC2D2A1-1DEE-48F6-9BA7-303B39A86B3B}" type="presParOf" srcId="{8702DD40-2FD6-4A8A-8D8D-F35055BEF268}" destId="{8BD67696-9217-4E54-B34A-323CBD74FEAA}" srcOrd="4" destOrd="0" presId="urn:microsoft.com/office/officeart/2009/3/layout/IncreasingArrowsProcess"/>
    <dgm:cxn modelId="{7FF93691-E1FB-4F15-8EE3-AEC081888FF1}" type="presParOf" srcId="{8702DD40-2FD6-4A8A-8D8D-F35055BEF268}" destId="{C50E5C4F-B162-41AE-9C23-5927AC8FD74D}"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EA88FE-0FCB-409F-B300-7C9A3199C22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A78BEE3-CE7D-403F-A168-55D7B98E630F}">
      <dgm:prSet phldrT="[Text]"/>
      <dgm:spPr/>
      <dgm:t>
        <a:bodyPr/>
        <a:lstStyle/>
        <a:p>
          <a:r>
            <a:rPr lang="en-GB" dirty="0"/>
            <a:t>Phase 1(Preparing to mainstream hydrogen)</a:t>
          </a:r>
          <a:endParaRPr lang="en-US" dirty="0"/>
        </a:p>
      </dgm:t>
    </dgm:pt>
    <dgm:pt modelId="{03B17A9D-9FCB-4C9F-BFBA-4E6E2E40378F}" type="parTrans" cxnId="{D388C0D4-A2FD-4CA5-8239-BA2FBB1CC8D5}">
      <dgm:prSet/>
      <dgm:spPr/>
      <dgm:t>
        <a:bodyPr/>
        <a:lstStyle/>
        <a:p>
          <a:endParaRPr lang="en-US"/>
        </a:p>
      </dgm:t>
    </dgm:pt>
    <dgm:pt modelId="{FE8BCCD3-01B8-4C7A-83D9-B0718F009EE8}" type="sibTrans" cxnId="{D388C0D4-A2FD-4CA5-8239-BA2FBB1CC8D5}">
      <dgm:prSet/>
      <dgm:spPr/>
      <dgm:t>
        <a:bodyPr/>
        <a:lstStyle/>
        <a:p>
          <a:endParaRPr lang="en-US"/>
        </a:p>
      </dgm:t>
    </dgm:pt>
    <dgm:pt modelId="{9567D7D0-E725-409B-9DED-97076AFD0B23}">
      <dgm:prSet phldrT="[Text]"/>
      <dgm:spPr/>
      <dgm:t>
        <a:bodyPr/>
        <a:lstStyle/>
        <a:p>
          <a:r>
            <a:rPr lang="en-US" dirty="0"/>
            <a:t>Policy direction</a:t>
          </a:r>
        </a:p>
      </dgm:t>
    </dgm:pt>
    <dgm:pt modelId="{5CEBD2BD-2FCF-491D-AA65-E1527C218B99}" type="parTrans" cxnId="{754DA7D0-793F-42F0-808C-A9CE54EFA838}">
      <dgm:prSet/>
      <dgm:spPr/>
      <dgm:t>
        <a:bodyPr/>
        <a:lstStyle/>
        <a:p>
          <a:endParaRPr lang="en-US"/>
        </a:p>
      </dgm:t>
    </dgm:pt>
    <dgm:pt modelId="{2C999199-0036-4075-A28D-08A1A7A898E4}" type="sibTrans" cxnId="{754DA7D0-793F-42F0-808C-A9CE54EFA838}">
      <dgm:prSet/>
      <dgm:spPr/>
      <dgm:t>
        <a:bodyPr/>
        <a:lstStyle/>
        <a:p>
          <a:endParaRPr lang="en-US"/>
        </a:p>
      </dgm:t>
    </dgm:pt>
    <dgm:pt modelId="{A8009DB3-2B86-4773-B8D6-45357A8E390F}">
      <dgm:prSet phldrT="[Text]"/>
      <dgm:spPr/>
      <dgm:t>
        <a:bodyPr/>
        <a:lstStyle/>
        <a:p>
          <a:r>
            <a:rPr lang="en-GB" dirty="0"/>
            <a:t>Phase 2 (Mainstreaming hydrogen)</a:t>
          </a:r>
          <a:endParaRPr lang="en-US" dirty="0"/>
        </a:p>
      </dgm:t>
    </dgm:pt>
    <dgm:pt modelId="{9BB0F39A-6258-4C62-9A48-C191891C5888}" type="parTrans" cxnId="{0C402F6D-50EB-41B6-9E36-4F3286D1AD94}">
      <dgm:prSet/>
      <dgm:spPr/>
      <dgm:t>
        <a:bodyPr/>
        <a:lstStyle/>
        <a:p>
          <a:endParaRPr lang="en-US"/>
        </a:p>
      </dgm:t>
    </dgm:pt>
    <dgm:pt modelId="{82FAF226-4F4A-4E0B-AF68-AC162E2A611B}" type="sibTrans" cxnId="{0C402F6D-50EB-41B6-9E36-4F3286D1AD94}">
      <dgm:prSet/>
      <dgm:spPr/>
      <dgm:t>
        <a:bodyPr/>
        <a:lstStyle/>
        <a:p>
          <a:endParaRPr lang="en-US"/>
        </a:p>
      </dgm:t>
    </dgm:pt>
    <dgm:pt modelId="{50DFD2E8-FC05-4B4F-97BA-1627403DCC21}">
      <dgm:prSet phldrT="[Text]"/>
      <dgm:spPr/>
      <dgm:t>
        <a:bodyPr/>
        <a:lstStyle/>
        <a:p>
          <a:pPr>
            <a:buFont typeface="Arial" panose="020B0604020202020204" pitchFamily="34" charset="0"/>
            <a:buChar char="•"/>
          </a:pPr>
          <a:r>
            <a:rPr lang="en-US" dirty="0"/>
            <a:t>Financing and Economic feasibilities</a:t>
          </a:r>
        </a:p>
      </dgm:t>
    </dgm:pt>
    <dgm:pt modelId="{6A8EA95D-3FFE-42A1-B522-46C57AA37832}" type="parTrans" cxnId="{F2AAEE81-B959-469B-A156-04FBE9ADBA29}">
      <dgm:prSet/>
      <dgm:spPr/>
      <dgm:t>
        <a:bodyPr/>
        <a:lstStyle/>
        <a:p>
          <a:endParaRPr lang="en-US"/>
        </a:p>
      </dgm:t>
    </dgm:pt>
    <dgm:pt modelId="{C04C365F-5360-4651-B617-B7BCDFE7E759}" type="sibTrans" cxnId="{F2AAEE81-B959-469B-A156-04FBE9ADBA29}">
      <dgm:prSet/>
      <dgm:spPr/>
      <dgm:t>
        <a:bodyPr/>
        <a:lstStyle/>
        <a:p>
          <a:endParaRPr lang="en-US"/>
        </a:p>
      </dgm:t>
    </dgm:pt>
    <dgm:pt modelId="{EE53B33A-E377-498A-804E-8EBF7F0304AA}">
      <dgm:prSet phldrT="[Text]"/>
      <dgm:spPr/>
      <dgm:t>
        <a:bodyPr/>
        <a:lstStyle/>
        <a:p>
          <a:r>
            <a:rPr lang="en-GB" dirty="0"/>
            <a:t>Phase 3 (Optimising hydrogen)</a:t>
          </a:r>
          <a:endParaRPr lang="en-US" dirty="0"/>
        </a:p>
      </dgm:t>
    </dgm:pt>
    <dgm:pt modelId="{41B5E628-3ADF-432E-8334-13FC4CE86124}" type="parTrans" cxnId="{453C30A4-D0B5-4D02-9248-948A26614328}">
      <dgm:prSet/>
      <dgm:spPr/>
      <dgm:t>
        <a:bodyPr/>
        <a:lstStyle/>
        <a:p>
          <a:endParaRPr lang="en-US"/>
        </a:p>
      </dgm:t>
    </dgm:pt>
    <dgm:pt modelId="{10C0D409-4F62-4292-9D47-2BBD39E25218}" type="sibTrans" cxnId="{453C30A4-D0B5-4D02-9248-948A26614328}">
      <dgm:prSet/>
      <dgm:spPr/>
      <dgm:t>
        <a:bodyPr/>
        <a:lstStyle/>
        <a:p>
          <a:endParaRPr lang="en-US"/>
        </a:p>
      </dgm:t>
    </dgm:pt>
    <dgm:pt modelId="{788E1849-A1C8-4C6A-A358-D6655F722060}">
      <dgm:prSet phldrT="[Text]"/>
      <dgm:spPr/>
      <dgm:t>
        <a:bodyPr/>
        <a:lstStyle/>
        <a:p>
          <a:r>
            <a:rPr lang="en-US" dirty="0"/>
            <a:t>Fiscal incentivization</a:t>
          </a:r>
        </a:p>
      </dgm:t>
    </dgm:pt>
    <dgm:pt modelId="{F3FE0AD0-1A79-4305-9E90-18A77E472286}" type="parTrans" cxnId="{0B9634B8-DFE8-438B-A390-476EE13B6F09}">
      <dgm:prSet/>
      <dgm:spPr/>
      <dgm:t>
        <a:bodyPr/>
        <a:lstStyle/>
        <a:p>
          <a:endParaRPr lang="en-US"/>
        </a:p>
      </dgm:t>
    </dgm:pt>
    <dgm:pt modelId="{2F673EFF-6D23-4524-B0D3-A8156A12FFB8}" type="sibTrans" cxnId="{0B9634B8-DFE8-438B-A390-476EE13B6F09}">
      <dgm:prSet/>
      <dgm:spPr/>
      <dgm:t>
        <a:bodyPr/>
        <a:lstStyle/>
        <a:p>
          <a:endParaRPr lang="en-US"/>
        </a:p>
      </dgm:t>
    </dgm:pt>
    <dgm:pt modelId="{4DE5E026-8796-4776-B28E-F62A3239006A}">
      <dgm:prSet/>
      <dgm:spPr/>
      <dgm:t>
        <a:bodyPr/>
        <a:lstStyle/>
        <a:p>
          <a:r>
            <a:rPr lang="en-US" dirty="0"/>
            <a:t>Hydrogen Infrastructure</a:t>
          </a:r>
        </a:p>
      </dgm:t>
    </dgm:pt>
    <dgm:pt modelId="{83408F66-6E27-4B50-967F-6B1A0B933018}" type="parTrans" cxnId="{26E53632-E317-4897-8E09-029C69803811}">
      <dgm:prSet/>
      <dgm:spPr/>
      <dgm:t>
        <a:bodyPr/>
        <a:lstStyle/>
        <a:p>
          <a:endParaRPr lang="en-US"/>
        </a:p>
      </dgm:t>
    </dgm:pt>
    <dgm:pt modelId="{23D3E25D-2255-4224-875B-45BA46C6697F}" type="sibTrans" cxnId="{26E53632-E317-4897-8E09-029C69803811}">
      <dgm:prSet/>
      <dgm:spPr/>
      <dgm:t>
        <a:bodyPr/>
        <a:lstStyle/>
        <a:p>
          <a:endParaRPr lang="en-US"/>
        </a:p>
      </dgm:t>
    </dgm:pt>
    <dgm:pt modelId="{79C31A30-4AFC-4568-B601-7225E8BFE8C5}">
      <dgm:prSet/>
      <dgm:spPr/>
      <dgm:t>
        <a:bodyPr/>
        <a:lstStyle/>
        <a:p>
          <a:r>
            <a:rPr lang="en-US" dirty="0"/>
            <a:t> Regulation and standards</a:t>
          </a:r>
        </a:p>
      </dgm:t>
    </dgm:pt>
    <dgm:pt modelId="{52A3684E-19D2-4646-8FB3-3D83B9723959}" type="parTrans" cxnId="{78BFB816-738C-4967-A4F1-A6CEBB46EC02}">
      <dgm:prSet/>
      <dgm:spPr/>
      <dgm:t>
        <a:bodyPr/>
        <a:lstStyle/>
        <a:p>
          <a:endParaRPr lang="en-US"/>
        </a:p>
      </dgm:t>
    </dgm:pt>
    <dgm:pt modelId="{79E8DD27-4420-4560-8E85-CC875A641980}" type="sibTrans" cxnId="{78BFB816-738C-4967-A4F1-A6CEBB46EC02}">
      <dgm:prSet/>
      <dgm:spPr/>
      <dgm:t>
        <a:bodyPr/>
        <a:lstStyle/>
        <a:p>
          <a:endParaRPr lang="en-US"/>
        </a:p>
      </dgm:t>
    </dgm:pt>
    <dgm:pt modelId="{7CDB251A-811F-4CCB-AB04-893A3356C1EE}">
      <dgm:prSet/>
      <dgm:spPr/>
      <dgm:t>
        <a:bodyPr/>
        <a:lstStyle/>
        <a:p>
          <a:r>
            <a:rPr lang="en-US" dirty="0"/>
            <a:t> Sustainability and climate requirements</a:t>
          </a:r>
        </a:p>
      </dgm:t>
    </dgm:pt>
    <dgm:pt modelId="{EFC0CCB3-86A5-4DA3-9CA7-5832E501E892}" type="parTrans" cxnId="{EE2EC81A-447C-458C-88CE-1A4CB190B930}">
      <dgm:prSet/>
      <dgm:spPr/>
      <dgm:t>
        <a:bodyPr/>
        <a:lstStyle/>
        <a:p>
          <a:endParaRPr lang="en-US"/>
        </a:p>
      </dgm:t>
    </dgm:pt>
    <dgm:pt modelId="{1111D5FF-4837-45ED-B228-7E792806F6E1}" type="sibTrans" cxnId="{EE2EC81A-447C-458C-88CE-1A4CB190B930}">
      <dgm:prSet/>
      <dgm:spPr/>
      <dgm:t>
        <a:bodyPr/>
        <a:lstStyle/>
        <a:p>
          <a:endParaRPr lang="en-US"/>
        </a:p>
      </dgm:t>
    </dgm:pt>
    <dgm:pt modelId="{30AD581A-B25D-4421-8976-A704E5477196}">
      <dgm:prSet/>
      <dgm:spPr/>
      <dgm:t>
        <a:bodyPr/>
        <a:lstStyle/>
        <a:p>
          <a:r>
            <a:rPr lang="en-US" dirty="0"/>
            <a:t>Macroeconomic stability</a:t>
          </a:r>
        </a:p>
      </dgm:t>
    </dgm:pt>
    <dgm:pt modelId="{47083678-641A-46E0-B43F-7790156EAEB9}" type="parTrans" cxnId="{D4E3F0A2-9CD3-44FF-AC5B-822DC35F3F0B}">
      <dgm:prSet/>
      <dgm:spPr/>
      <dgm:t>
        <a:bodyPr/>
        <a:lstStyle/>
        <a:p>
          <a:endParaRPr lang="en-US"/>
        </a:p>
      </dgm:t>
    </dgm:pt>
    <dgm:pt modelId="{ABE4AA28-C324-4508-961D-893BCED9BC40}" type="sibTrans" cxnId="{D4E3F0A2-9CD3-44FF-AC5B-822DC35F3F0B}">
      <dgm:prSet/>
      <dgm:spPr/>
      <dgm:t>
        <a:bodyPr/>
        <a:lstStyle/>
        <a:p>
          <a:endParaRPr lang="en-US"/>
        </a:p>
      </dgm:t>
    </dgm:pt>
    <dgm:pt modelId="{815C390E-775E-4DE8-B7E9-9A0C9637169C}">
      <dgm:prSet/>
      <dgm:spPr/>
      <dgm:t>
        <a:bodyPr/>
        <a:lstStyle/>
        <a:p>
          <a:r>
            <a:rPr lang="en-US" dirty="0"/>
            <a:t>Skills and Education </a:t>
          </a:r>
        </a:p>
      </dgm:t>
    </dgm:pt>
    <dgm:pt modelId="{89149352-70CD-4F60-94C5-0BC8FE281918}" type="parTrans" cxnId="{0F452AEE-D78B-4065-98A6-5B72D3C02357}">
      <dgm:prSet/>
      <dgm:spPr/>
      <dgm:t>
        <a:bodyPr/>
        <a:lstStyle/>
        <a:p>
          <a:endParaRPr lang="en-US"/>
        </a:p>
      </dgm:t>
    </dgm:pt>
    <dgm:pt modelId="{80430FB3-6C35-4A97-B2A1-4F1AFF6BBAFA}" type="sibTrans" cxnId="{0F452AEE-D78B-4065-98A6-5B72D3C02357}">
      <dgm:prSet/>
      <dgm:spPr/>
      <dgm:t>
        <a:bodyPr/>
        <a:lstStyle/>
        <a:p>
          <a:endParaRPr lang="en-US"/>
        </a:p>
      </dgm:t>
    </dgm:pt>
    <dgm:pt modelId="{82A9E833-5BEE-455E-9E63-68AA75D21E62}">
      <dgm:prSet/>
      <dgm:spPr/>
      <dgm:t>
        <a:bodyPr/>
        <a:lstStyle/>
        <a:p>
          <a:pPr>
            <a:buFont typeface="Arial" panose="020B0604020202020204" pitchFamily="34" charset="0"/>
            <a:buChar char="•"/>
          </a:pPr>
          <a:r>
            <a:rPr lang="en-US" dirty="0"/>
            <a:t>Social acceptance</a:t>
          </a:r>
        </a:p>
      </dgm:t>
    </dgm:pt>
    <dgm:pt modelId="{DFFAEEA4-377A-42D2-8AD2-61E4C3A4A3F6}" type="parTrans" cxnId="{B2F863DA-41A8-4717-9B30-92D405656828}">
      <dgm:prSet/>
      <dgm:spPr/>
      <dgm:t>
        <a:bodyPr/>
        <a:lstStyle/>
        <a:p>
          <a:endParaRPr lang="en-US"/>
        </a:p>
      </dgm:t>
    </dgm:pt>
    <dgm:pt modelId="{8FB50645-25AB-4704-872E-E61C7E609C78}" type="sibTrans" cxnId="{B2F863DA-41A8-4717-9B30-92D405656828}">
      <dgm:prSet/>
      <dgm:spPr/>
      <dgm:t>
        <a:bodyPr/>
        <a:lstStyle/>
        <a:p>
          <a:endParaRPr lang="en-US"/>
        </a:p>
      </dgm:t>
    </dgm:pt>
    <dgm:pt modelId="{368BD18E-83DF-47C4-A67C-7D4164508B77}">
      <dgm:prSet/>
      <dgm:spPr/>
      <dgm:t>
        <a:bodyPr/>
        <a:lstStyle/>
        <a:p>
          <a:pPr>
            <a:buFont typeface="Arial" panose="020B0604020202020204" pitchFamily="34" charset="0"/>
            <a:buChar char="•"/>
          </a:pPr>
          <a:r>
            <a:rPr lang="en-US" dirty="0"/>
            <a:t>Cost competitiveness</a:t>
          </a:r>
        </a:p>
      </dgm:t>
    </dgm:pt>
    <dgm:pt modelId="{8D792685-3782-499F-80F0-D8C32225112A}" type="parTrans" cxnId="{2FFA4EA9-4949-47C7-B473-B3AE206A36F5}">
      <dgm:prSet/>
      <dgm:spPr/>
      <dgm:t>
        <a:bodyPr/>
        <a:lstStyle/>
        <a:p>
          <a:endParaRPr lang="en-US"/>
        </a:p>
      </dgm:t>
    </dgm:pt>
    <dgm:pt modelId="{C18C0B69-DBF5-45DB-BFB7-3F8ACAC6757C}" type="sibTrans" cxnId="{2FFA4EA9-4949-47C7-B473-B3AE206A36F5}">
      <dgm:prSet/>
      <dgm:spPr/>
      <dgm:t>
        <a:bodyPr/>
        <a:lstStyle/>
        <a:p>
          <a:endParaRPr lang="en-US"/>
        </a:p>
      </dgm:t>
    </dgm:pt>
    <dgm:pt modelId="{4345DB4E-5724-4205-9F03-B8CB25C96124}">
      <dgm:prSet/>
      <dgm:spPr/>
      <dgm:t>
        <a:bodyPr/>
        <a:lstStyle/>
        <a:p>
          <a:pPr>
            <a:buFont typeface="Arial" panose="020B0604020202020204" pitchFamily="34" charset="0"/>
            <a:buChar char="•"/>
          </a:pPr>
          <a:r>
            <a:rPr lang="en-US" dirty="0"/>
            <a:t>Macroeconomic impacts</a:t>
          </a:r>
        </a:p>
      </dgm:t>
    </dgm:pt>
    <dgm:pt modelId="{BD855647-003C-472E-A947-6588E74315C9}" type="parTrans" cxnId="{5EBF9E53-FF77-4074-A67E-37E68DDB8A62}">
      <dgm:prSet/>
      <dgm:spPr/>
      <dgm:t>
        <a:bodyPr/>
        <a:lstStyle/>
        <a:p>
          <a:endParaRPr lang="en-US"/>
        </a:p>
      </dgm:t>
    </dgm:pt>
    <dgm:pt modelId="{99751442-EC96-4038-957F-1CD86CBBDE82}" type="sibTrans" cxnId="{5EBF9E53-FF77-4074-A67E-37E68DDB8A62}">
      <dgm:prSet/>
      <dgm:spPr/>
      <dgm:t>
        <a:bodyPr/>
        <a:lstStyle/>
        <a:p>
          <a:endParaRPr lang="en-US"/>
        </a:p>
      </dgm:t>
    </dgm:pt>
    <dgm:pt modelId="{83A0978C-13D2-4B53-90AD-D8F79974CDE3}">
      <dgm:prSet/>
      <dgm:spPr/>
      <dgm:t>
        <a:bodyPr/>
        <a:lstStyle/>
        <a:p>
          <a:pPr>
            <a:buFont typeface="Arial" panose="020B0604020202020204" pitchFamily="34" charset="0"/>
            <a:buChar char="•"/>
          </a:pPr>
          <a:r>
            <a:rPr lang="en-US" dirty="0"/>
            <a:t>Scientific innovation</a:t>
          </a:r>
        </a:p>
      </dgm:t>
    </dgm:pt>
    <dgm:pt modelId="{684C4651-2EDA-4E4F-91EC-8C53783757C3}" type="parTrans" cxnId="{7DDFFBE0-89C1-4326-ABAF-735B6B942EC3}">
      <dgm:prSet/>
      <dgm:spPr/>
      <dgm:t>
        <a:bodyPr/>
        <a:lstStyle/>
        <a:p>
          <a:endParaRPr lang="en-US"/>
        </a:p>
      </dgm:t>
    </dgm:pt>
    <dgm:pt modelId="{8B24697D-8B03-42AA-8327-04958B20647A}" type="sibTrans" cxnId="{7DDFFBE0-89C1-4326-ABAF-735B6B942EC3}">
      <dgm:prSet/>
      <dgm:spPr/>
      <dgm:t>
        <a:bodyPr/>
        <a:lstStyle/>
        <a:p>
          <a:endParaRPr lang="en-US"/>
        </a:p>
      </dgm:t>
    </dgm:pt>
    <dgm:pt modelId="{A9F6B068-D285-49AD-8F20-FBC265F53DA5}">
      <dgm:prSet/>
      <dgm:spPr/>
      <dgm:t>
        <a:bodyPr/>
        <a:lstStyle/>
        <a:p>
          <a:pPr>
            <a:buFont typeface="Arial" panose="020B0604020202020204" pitchFamily="34" charset="0"/>
            <a:buChar char="•"/>
          </a:pPr>
          <a:r>
            <a:rPr lang="en-US" dirty="0"/>
            <a:t>Innovations in Transport sector </a:t>
          </a:r>
        </a:p>
      </dgm:t>
    </dgm:pt>
    <dgm:pt modelId="{C87448EE-690E-49C8-A48A-D8803D6464EC}" type="parTrans" cxnId="{159DF866-4055-42F7-86B0-18239BC45F67}">
      <dgm:prSet/>
      <dgm:spPr/>
      <dgm:t>
        <a:bodyPr/>
        <a:lstStyle/>
        <a:p>
          <a:endParaRPr lang="en-US"/>
        </a:p>
      </dgm:t>
    </dgm:pt>
    <dgm:pt modelId="{C71950FF-4A63-445C-85F8-3CC116525F45}" type="sibTrans" cxnId="{159DF866-4055-42F7-86B0-18239BC45F67}">
      <dgm:prSet/>
      <dgm:spPr/>
      <dgm:t>
        <a:bodyPr/>
        <a:lstStyle/>
        <a:p>
          <a:endParaRPr lang="en-US"/>
        </a:p>
      </dgm:t>
    </dgm:pt>
    <dgm:pt modelId="{E27A84C0-987C-468C-ABD7-B7215C5D7F03}">
      <dgm:prSet/>
      <dgm:spPr/>
      <dgm:t>
        <a:bodyPr/>
        <a:lstStyle/>
        <a:p>
          <a:pPr>
            <a:buFont typeface="Arial" panose="020B0604020202020204" pitchFamily="34" charset="0"/>
            <a:buChar char="•"/>
          </a:pPr>
          <a:r>
            <a:rPr lang="en-US" dirty="0"/>
            <a:t>Research and Development programmes </a:t>
          </a:r>
        </a:p>
      </dgm:t>
    </dgm:pt>
    <dgm:pt modelId="{BEE6B175-3E07-4525-9FCD-B4159B4EE6B9}" type="parTrans" cxnId="{F83A5914-5F0D-4B8B-962D-B7DB3D2D0D0A}">
      <dgm:prSet/>
      <dgm:spPr/>
      <dgm:t>
        <a:bodyPr/>
        <a:lstStyle/>
        <a:p>
          <a:endParaRPr lang="en-US"/>
        </a:p>
      </dgm:t>
    </dgm:pt>
    <dgm:pt modelId="{0FE78EAC-09AD-48AA-BAB9-614CE84ED0B1}" type="sibTrans" cxnId="{F83A5914-5F0D-4B8B-962D-B7DB3D2D0D0A}">
      <dgm:prSet/>
      <dgm:spPr/>
      <dgm:t>
        <a:bodyPr/>
        <a:lstStyle/>
        <a:p>
          <a:endParaRPr lang="en-US"/>
        </a:p>
      </dgm:t>
    </dgm:pt>
    <dgm:pt modelId="{D77CDB35-306D-48E1-95D2-D7ADD8C480AA}">
      <dgm:prSet/>
      <dgm:spPr/>
      <dgm:t>
        <a:bodyPr/>
        <a:lstStyle/>
        <a:p>
          <a:r>
            <a:rPr lang="en-US" dirty="0"/>
            <a:t>Market requirements</a:t>
          </a:r>
        </a:p>
      </dgm:t>
    </dgm:pt>
    <dgm:pt modelId="{66C3107C-5FF6-4BCE-A8E1-10D4920B4993}" type="parTrans" cxnId="{81464BFF-FD20-4171-AF9D-6A4B723793B0}">
      <dgm:prSet/>
      <dgm:spPr/>
      <dgm:t>
        <a:bodyPr/>
        <a:lstStyle/>
        <a:p>
          <a:endParaRPr lang="en-US"/>
        </a:p>
      </dgm:t>
    </dgm:pt>
    <dgm:pt modelId="{308C0AB6-90ED-4D11-8F53-CD0DB9BD88AD}" type="sibTrans" cxnId="{81464BFF-FD20-4171-AF9D-6A4B723793B0}">
      <dgm:prSet/>
      <dgm:spPr/>
      <dgm:t>
        <a:bodyPr/>
        <a:lstStyle/>
        <a:p>
          <a:endParaRPr lang="en-US"/>
        </a:p>
      </dgm:t>
    </dgm:pt>
    <dgm:pt modelId="{20CCDE81-0E0E-4855-98DD-4AE0EABCC7CC}">
      <dgm:prSet/>
      <dgm:spPr/>
      <dgm:t>
        <a:bodyPr/>
        <a:lstStyle/>
        <a:p>
          <a:r>
            <a:rPr lang="en-US" dirty="0"/>
            <a:t>Technology development requirements </a:t>
          </a:r>
        </a:p>
      </dgm:t>
    </dgm:pt>
    <dgm:pt modelId="{4718AA36-BDFB-43F7-8D4B-5BF7F936461D}" type="parTrans" cxnId="{DCE70452-DCDA-487C-909A-CDB85B9FACDF}">
      <dgm:prSet/>
      <dgm:spPr/>
      <dgm:t>
        <a:bodyPr/>
        <a:lstStyle/>
        <a:p>
          <a:endParaRPr lang="en-US"/>
        </a:p>
      </dgm:t>
    </dgm:pt>
    <dgm:pt modelId="{56E08DDC-7A10-4666-AF5C-05010B4F26FD}" type="sibTrans" cxnId="{DCE70452-DCDA-487C-909A-CDB85B9FACDF}">
      <dgm:prSet/>
      <dgm:spPr/>
      <dgm:t>
        <a:bodyPr/>
        <a:lstStyle/>
        <a:p>
          <a:endParaRPr lang="en-US"/>
        </a:p>
      </dgm:t>
    </dgm:pt>
    <dgm:pt modelId="{36834607-5574-44BA-8697-BFE607E5B954}" type="pres">
      <dgm:prSet presAssocID="{9BEA88FE-0FCB-409F-B300-7C9A3199C222}" presName="Name0" presStyleCnt="0">
        <dgm:presLayoutVars>
          <dgm:dir/>
          <dgm:animLvl val="lvl"/>
          <dgm:resizeHandles val="exact"/>
        </dgm:presLayoutVars>
      </dgm:prSet>
      <dgm:spPr/>
    </dgm:pt>
    <dgm:pt modelId="{563449DD-5277-4D09-9ED6-0185BA50F003}" type="pres">
      <dgm:prSet presAssocID="{2A78BEE3-CE7D-403F-A168-55D7B98E630F}" presName="composite" presStyleCnt="0"/>
      <dgm:spPr/>
    </dgm:pt>
    <dgm:pt modelId="{3471FF00-50BB-4A49-B6FE-2A28ECF4E3A4}" type="pres">
      <dgm:prSet presAssocID="{2A78BEE3-CE7D-403F-A168-55D7B98E630F}" presName="parTx" presStyleLbl="alignNode1" presStyleIdx="0" presStyleCnt="3" custScaleY="122523" custLinFactNeighborX="-103" custLinFactNeighborY="17144">
        <dgm:presLayoutVars>
          <dgm:chMax val="0"/>
          <dgm:chPref val="0"/>
          <dgm:bulletEnabled val="1"/>
        </dgm:presLayoutVars>
      </dgm:prSet>
      <dgm:spPr/>
    </dgm:pt>
    <dgm:pt modelId="{798F2D51-E2EC-4FAD-8EAF-FD1DCA16D612}" type="pres">
      <dgm:prSet presAssocID="{2A78BEE3-CE7D-403F-A168-55D7B98E630F}" presName="desTx" presStyleLbl="alignAccFollowNode1" presStyleIdx="0" presStyleCnt="3">
        <dgm:presLayoutVars>
          <dgm:bulletEnabled val="1"/>
        </dgm:presLayoutVars>
      </dgm:prSet>
      <dgm:spPr/>
    </dgm:pt>
    <dgm:pt modelId="{DCFBE4EA-0D3A-48BB-AD78-5FD9081866C5}" type="pres">
      <dgm:prSet presAssocID="{FE8BCCD3-01B8-4C7A-83D9-B0718F009EE8}" presName="space" presStyleCnt="0"/>
      <dgm:spPr/>
    </dgm:pt>
    <dgm:pt modelId="{98F24C45-D46C-4175-AB9B-2868720BC939}" type="pres">
      <dgm:prSet presAssocID="{A8009DB3-2B86-4773-B8D6-45357A8E390F}" presName="composite" presStyleCnt="0"/>
      <dgm:spPr/>
    </dgm:pt>
    <dgm:pt modelId="{39E0EE66-ED22-4EF2-A8A1-CFE7FAE1EE51}" type="pres">
      <dgm:prSet presAssocID="{A8009DB3-2B86-4773-B8D6-45357A8E390F}" presName="parTx" presStyleLbl="alignNode1" presStyleIdx="1" presStyleCnt="3" custScaleY="88235">
        <dgm:presLayoutVars>
          <dgm:chMax val="0"/>
          <dgm:chPref val="0"/>
          <dgm:bulletEnabled val="1"/>
        </dgm:presLayoutVars>
      </dgm:prSet>
      <dgm:spPr/>
    </dgm:pt>
    <dgm:pt modelId="{A2E859DC-37E2-4FA1-BF74-80A47AACB260}" type="pres">
      <dgm:prSet presAssocID="{A8009DB3-2B86-4773-B8D6-45357A8E390F}" presName="desTx" presStyleLbl="alignAccFollowNode1" presStyleIdx="1" presStyleCnt="3">
        <dgm:presLayoutVars>
          <dgm:bulletEnabled val="1"/>
        </dgm:presLayoutVars>
      </dgm:prSet>
      <dgm:spPr/>
    </dgm:pt>
    <dgm:pt modelId="{4B84AA16-7F98-4ACF-820A-134BCA3CEF0C}" type="pres">
      <dgm:prSet presAssocID="{82FAF226-4F4A-4E0B-AF68-AC162E2A611B}" presName="space" presStyleCnt="0"/>
      <dgm:spPr/>
    </dgm:pt>
    <dgm:pt modelId="{41C4F4A2-D784-4072-945F-273A458353FC}" type="pres">
      <dgm:prSet presAssocID="{EE53B33A-E377-498A-804E-8EBF7F0304AA}" presName="composite" presStyleCnt="0"/>
      <dgm:spPr/>
    </dgm:pt>
    <dgm:pt modelId="{AD5D2BAC-BA0D-47C0-87B4-832222BF041E}" type="pres">
      <dgm:prSet presAssocID="{EE53B33A-E377-498A-804E-8EBF7F0304AA}" presName="parTx" presStyleLbl="alignNode1" presStyleIdx="2" presStyleCnt="3">
        <dgm:presLayoutVars>
          <dgm:chMax val="0"/>
          <dgm:chPref val="0"/>
          <dgm:bulletEnabled val="1"/>
        </dgm:presLayoutVars>
      </dgm:prSet>
      <dgm:spPr/>
    </dgm:pt>
    <dgm:pt modelId="{983249C5-15AC-43AB-B820-27EA1FD0CE29}" type="pres">
      <dgm:prSet presAssocID="{EE53B33A-E377-498A-804E-8EBF7F0304AA}" presName="desTx" presStyleLbl="alignAccFollowNode1" presStyleIdx="2" presStyleCnt="3">
        <dgm:presLayoutVars>
          <dgm:bulletEnabled val="1"/>
        </dgm:presLayoutVars>
      </dgm:prSet>
      <dgm:spPr/>
    </dgm:pt>
  </dgm:ptLst>
  <dgm:cxnLst>
    <dgm:cxn modelId="{F83A5914-5F0D-4B8B-962D-B7DB3D2D0D0A}" srcId="{A8009DB3-2B86-4773-B8D6-45357A8E390F}" destId="{E27A84C0-987C-468C-ABD7-B7215C5D7F03}" srcOrd="6" destOrd="0" parTransId="{BEE6B175-3E07-4525-9FCD-B4159B4EE6B9}" sibTransId="{0FE78EAC-09AD-48AA-BAB9-614CE84ED0B1}"/>
    <dgm:cxn modelId="{78BFB816-738C-4967-A4F1-A6CEBB46EC02}" srcId="{2A78BEE3-CE7D-403F-A168-55D7B98E630F}" destId="{79C31A30-4AFC-4568-B601-7225E8BFE8C5}" srcOrd="2" destOrd="0" parTransId="{52A3684E-19D2-4646-8FB3-3D83B9723959}" sibTransId="{79E8DD27-4420-4560-8E85-CC875A641980}"/>
    <dgm:cxn modelId="{EE2EC81A-447C-458C-88CE-1A4CB190B930}" srcId="{2A78BEE3-CE7D-403F-A168-55D7B98E630F}" destId="{7CDB251A-811F-4CCB-AB04-893A3356C1EE}" srcOrd="3" destOrd="0" parTransId="{EFC0CCB3-86A5-4DA3-9CA7-5832E501E892}" sibTransId="{1111D5FF-4837-45ED-B228-7E792806F6E1}"/>
    <dgm:cxn modelId="{F983511C-CE34-48AD-923F-862805E83DDE}" type="presOf" srcId="{A8009DB3-2B86-4773-B8D6-45357A8E390F}" destId="{39E0EE66-ED22-4EF2-A8A1-CFE7FAE1EE51}" srcOrd="0" destOrd="0" presId="urn:microsoft.com/office/officeart/2005/8/layout/hList1"/>
    <dgm:cxn modelId="{AE4EFF1F-04E9-462F-910F-6000155CA6CA}" type="presOf" srcId="{788E1849-A1C8-4C6A-A358-D6655F722060}" destId="{983249C5-15AC-43AB-B820-27EA1FD0CE29}" srcOrd="0" destOrd="0" presId="urn:microsoft.com/office/officeart/2005/8/layout/hList1"/>
    <dgm:cxn modelId="{C631762B-BEF4-405D-9532-C1AE184373D9}" type="presOf" srcId="{20CCDE81-0E0E-4855-98DD-4AE0EABCC7CC}" destId="{983249C5-15AC-43AB-B820-27EA1FD0CE29}" srcOrd="0" destOrd="2" presId="urn:microsoft.com/office/officeart/2005/8/layout/hList1"/>
    <dgm:cxn modelId="{7EA4CB31-867A-4156-86E4-D985DEF21BF9}" type="presOf" srcId="{368BD18E-83DF-47C4-A67C-7D4164508B77}" destId="{A2E859DC-37E2-4FA1-BF74-80A47AACB260}" srcOrd="0" destOrd="2" presId="urn:microsoft.com/office/officeart/2005/8/layout/hList1"/>
    <dgm:cxn modelId="{26E53632-E317-4897-8E09-029C69803811}" srcId="{2A78BEE3-CE7D-403F-A168-55D7B98E630F}" destId="{4DE5E026-8796-4776-B28E-F62A3239006A}" srcOrd="1" destOrd="0" parTransId="{83408F66-6E27-4B50-967F-6B1A0B933018}" sibTransId="{23D3E25D-2255-4224-875B-45BA46C6697F}"/>
    <dgm:cxn modelId="{39F60439-2673-42BF-B630-14331595ECBD}" type="presOf" srcId="{EE53B33A-E377-498A-804E-8EBF7F0304AA}" destId="{AD5D2BAC-BA0D-47C0-87B4-832222BF041E}" srcOrd="0" destOrd="0" presId="urn:microsoft.com/office/officeart/2005/8/layout/hList1"/>
    <dgm:cxn modelId="{0B8E1065-7A20-43CC-9195-15B7DB92847E}" type="presOf" srcId="{4DE5E026-8796-4776-B28E-F62A3239006A}" destId="{798F2D51-E2EC-4FAD-8EAF-FD1DCA16D612}" srcOrd="0" destOrd="1" presId="urn:microsoft.com/office/officeart/2005/8/layout/hList1"/>
    <dgm:cxn modelId="{159DF866-4055-42F7-86B0-18239BC45F67}" srcId="{A8009DB3-2B86-4773-B8D6-45357A8E390F}" destId="{A9F6B068-D285-49AD-8F20-FBC265F53DA5}" srcOrd="5" destOrd="0" parTransId="{C87448EE-690E-49C8-A48A-D8803D6464EC}" sibTransId="{C71950FF-4A63-445C-85F8-3CC116525F45}"/>
    <dgm:cxn modelId="{0C402F6D-50EB-41B6-9E36-4F3286D1AD94}" srcId="{9BEA88FE-0FCB-409F-B300-7C9A3199C222}" destId="{A8009DB3-2B86-4773-B8D6-45357A8E390F}" srcOrd="1" destOrd="0" parTransId="{9BB0F39A-6258-4C62-9A48-C191891C5888}" sibTransId="{82FAF226-4F4A-4E0B-AF68-AC162E2A611B}"/>
    <dgm:cxn modelId="{DCE70452-DCDA-487C-909A-CDB85B9FACDF}" srcId="{EE53B33A-E377-498A-804E-8EBF7F0304AA}" destId="{20CCDE81-0E0E-4855-98DD-4AE0EABCC7CC}" srcOrd="2" destOrd="0" parTransId="{4718AA36-BDFB-43F7-8D4B-5BF7F936461D}" sibTransId="{56E08DDC-7A10-4666-AF5C-05010B4F26FD}"/>
    <dgm:cxn modelId="{5EBF9E53-FF77-4074-A67E-37E68DDB8A62}" srcId="{A8009DB3-2B86-4773-B8D6-45357A8E390F}" destId="{4345DB4E-5724-4205-9F03-B8CB25C96124}" srcOrd="3" destOrd="0" parTransId="{BD855647-003C-472E-A947-6588E74315C9}" sibTransId="{99751442-EC96-4038-957F-1CD86CBBDE82}"/>
    <dgm:cxn modelId="{0585A476-ACE5-4851-B5CA-17771BAFD896}" type="presOf" srcId="{79C31A30-4AFC-4568-B601-7225E8BFE8C5}" destId="{798F2D51-E2EC-4FAD-8EAF-FD1DCA16D612}" srcOrd="0" destOrd="2" presId="urn:microsoft.com/office/officeart/2005/8/layout/hList1"/>
    <dgm:cxn modelId="{EAA8E876-25A8-4EDD-BCE7-0599D7F93CB6}" type="presOf" srcId="{4345DB4E-5724-4205-9F03-B8CB25C96124}" destId="{A2E859DC-37E2-4FA1-BF74-80A47AACB260}" srcOrd="0" destOrd="3" presId="urn:microsoft.com/office/officeart/2005/8/layout/hList1"/>
    <dgm:cxn modelId="{F2AAEE81-B959-469B-A156-04FBE9ADBA29}" srcId="{A8009DB3-2B86-4773-B8D6-45357A8E390F}" destId="{50DFD2E8-FC05-4B4F-97BA-1627403DCC21}" srcOrd="0" destOrd="0" parTransId="{6A8EA95D-3FFE-42A1-B522-46C57AA37832}" sibTransId="{C04C365F-5360-4651-B617-B7BCDFE7E759}"/>
    <dgm:cxn modelId="{79DE7384-44AE-4435-96B1-A12CD16F6487}" type="presOf" srcId="{D77CDB35-306D-48E1-95D2-D7ADD8C480AA}" destId="{983249C5-15AC-43AB-B820-27EA1FD0CE29}" srcOrd="0" destOrd="1" presId="urn:microsoft.com/office/officeart/2005/8/layout/hList1"/>
    <dgm:cxn modelId="{133E9689-DE95-4602-9ACC-1154035533AA}" type="presOf" srcId="{83A0978C-13D2-4B53-90AD-D8F79974CDE3}" destId="{A2E859DC-37E2-4FA1-BF74-80A47AACB260}" srcOrd="0" destOrd="4" presId="urn:microsoft.com/office/officeart/2005/8/layout/hList1"/>
    <dgm:cxn modelId="{0183168E-26A6-4B25-96DC-68076781E36D}" type="presOf" srcId="{9BEA88FE-0FCB-409F-B300-7C9A3199C222}" destId="{36834607-5574-44BA-8697-BFE607E5B954}" srcOrd="0" destOrd="0" presId="urn:microsoft.com/office/officeart/2005/8/layout/hList1"/>
    <dgm:cxn modelId="{D4E3F0A2-9CD3-44FF-AC5B-822DC35F3F0B}" srcId="{2A78BEE3-CE7D-403F-A168-55D7B98E630F}" destId="{30AD581A-B25D-4421-8976-A704E5477196}" srcOrd="4" destOrd="0" parTransId="{47083678-641A-46E0-B43F-7790156EAEB9}" sibTransId="{ABE4AA28-C324-4508-961D-893BCED9BC40}"/>
    <dgm:cxn modelId="{453C30A4-D0B5-4D02-9248-948A26614328}" srcId="{9BEA88FE-0FCB-409F-B300-7C9A3199C222}" destId="{EE53B33A-E377-498A-804E-8EBF7F0304AA}" srcOrd="2" destOrd="0" parTransId="{41B5E628-3ADF-432E-8334-13FC4CE86124}" sibTransId="{10C0D409-4F62-4292-9D47-2BBD39E25218}"/>
    <dgm:cxn modelId="{2FFA4EA9-4949-47C7-B473-B3AE206A36F5}" srcId="{A8009DB3-2B86-4773-B8D6-45357A8E390F}" destId="{368BD18E-83DF-47C4-A67C-7D4164508B77}" srcOrd="2" destOrd="0" parTransId="{8D792685-3782-499F-80F0-D8C32225112A}" sibTransId="{C18C0B69-DBF5-45DB-BFB7-3F8ACAC6757C}"/>
    <dgm:cxn modelId="{0B9634B8-DFE8-438B-A390-476EE13B6F09}" srcId="{EE53B33A-E377-498A-804E-8EBF7F0304AA}" destId="{788E1849-A1C8-4C6A-A358-D6655F722060}" srcOrd="0" destOrd="0" parTransId="{F3FE0AD0-1A79-4305-9E90-18A77E472286}" sibTransId="{2F673EFF-6D23-4524-B0D3-A8156A12FFB8}"/>
    <dgm:cxn modelId="{02CC9FBA-B218-4D55-A462-479147B45E58}" type="presOf" srcId="{9567D7D0-E725-409B-9DED-97076AFD0B23}" destId="{798F2D51-E2EC-4FAD-8EAF-FD1DCA16D612}" srcOrd="0" destOrd="0" presId="urn:microsoft.com/office/officeart/2005/8/layout/hList1"/>
    <dgm:cxn modelId="{6DC2F0BC-63FF-42AA-8AD4-A1C8321B6C44}" type="presOf" srcId="{30AD581A-B25D-4421-8976-A704E5477196}" destId="{798F2D51-E2EC-4FAD-8EAF-FD1DCA16D612}" srcOrd="0" destOrd="4" presId="urn:microsoft.com/office/officeart/2005/8/layout/hList1"/>
    <dgm:cxn modelId="{E2483DBD-2AC2-444F-84D2-7F35FE75FC41}" type="presOf" srcId="{815C390E-775E-4DE8-B7E9-9A0C9637169C}" destId="{798F2D51-E2EC-4FAD-8EAF-FD1DCA16D612}" srcOrd="0" destOrd="5" presId="urn:microsoft.com/office/officeart/2005/8/layout/hList1"/>
    <dgm:cxn modelId="{F38A71C2-C96B-4A4F-B74B-8C694072A21D}" type="presOf" srcId="{2A78BEE3-CE7D-403F-A168-55D7B98E630F}" destId="{3471FF00-50BB-4A49-B6FE-2A28ECF4E3A4}" srcOrd="0" destOrd="0" presId="urn:microsoft.com/office/officeart/2005/8/layout/hList1"/>
    <dgm:cxn modelId="{754DA7D0-793F-42F0-808C-A9CE54EFA838}" srcId="{2A78BEE3-CE7D-403F-A168-55D7B98E630F}" destId="{9567D7D0-E725-409B-9DED-97076AFD0B23}" srcOrd="0" destOrd="0" parTransId="{5CEBD2BD-2FCF-491D-AA65-E1527C218B99}" sibTransId="{2C999199-0036-4075-A28D-08A1A7A898E4}"/>
    <dgm:cxn modelId="{D388C0D4-A2FD-4CA5-8239-BA2FBB1CC8D5}" srcId="{9BEA88FE-0FCB-409F-B300-7C9A3199C222}" destId="{2A78BEE3-CE7D-403F-A168-55D7B98E630F}" srcOrd="0" destOrd="0" parTransId="{03B17A9D-9FCB-4C9F-BFBA-4E6E2E40378F}" sibTransId="{FE8BCCD3-01B8-4C7A-83D9-B0718F009EE8}"/>
    <dgm:cxn modelId="{B2F863DA-41A8-4717-9B30-92D405656828}" srcId="{A8009DB3-2B86-4773-B8D6-45357A8E390F}" destId="{82A9E833-5BEE-455E-9E63-68AA75D21E62}" srcOrd="1" destOrd="0" parTransId="{DFFAEEA4-377A-42D2-8AD2-61E4C3A4A3F6}" sibTransId="{8FB50645-25AB-4704-872E-E61C7E609C78}"/>
    <dgm:cxn modelId="{B15EDDDA-0D00-4523-9759-6DA8B53E547F}" type="presOf" srcId="{E27A84C0-987C-468C-ABD7-B7215C5D7F03}" destId="{A2E859DC-37E2-4FA1-BF74-80A47AACB260}" srcOrd="0" destOrd="6" presId="urn:microsoft.com/office/officeart/2005/8/layout/hList1"/>
    <dgm:cxn modelId="{912C6CDF-4FF4-4C4B-BDAB-05B2B6E5816B}" type="presOf" srcId="{82A9E833-5BEE-455E-9E63-68AA75D21E62}" destId="{A2E859DC-37E2-4FA1-BF74-80A47AACB260}" srcOrd="0" destOrd="1" presId="urn:microsoft.com/office/officeart/2005/8/layout/hList1"/>
    <dgm:cxn modelId="{7DDFFBE0-89C1-4326-ABAF-735B6B942EC3}" srcId="{A8009DB3-2B86-4773-B8D6-45357A8E390F}" destId="{83A0978C-13D2-4B53-90AD-D8F79974CDE3}" srcOrd="4" destOrd="0" parTransId="{684C4651-2EDA-4E4F-91EC-8C53783757C3}" sibTransId="{8B24697D-8B03-42AA-8327-04958B20647A}"/>
    <dgm:cxn modelId="{D710C2E7-D9B5-43E9-84D7-E01FC5631081}" type="presOf" srcId="{7CDB251A-811F-4CCB-AB04-893A3356C1EE}" destId="{798F2D51-E2EC-4FAD-8EAF-FD1DCA16D612}" srcOrd="0" destOrd="3" presId="urn:microsoft.com/office/officeart/2005/8/layout/hList1"/>
    <dgm:cxn modelId="{0F452AEE-D78B-4065-98A6-5B72D3C02357}" srcId="{2A78BEE3-CE7D-403F-A168-55D7B98E630F}" destId="{815C390E-775E-4DE8-B7E9-9A0C9637169C}" srcOrd="5" destOrd="0" parTransId="{89149352-70CD-4F60-94C5-0BC8FE281918}" sibTransId="{80430FB3-6C35-4A97-B2A1-4F1AFF6BBAFA}"/>
    <dgm:cxn modelId="{DD4E88F7-07F9-4431-B80C-301FB1BB6C0C}" type="presOf" srcId="{50DFD2E8-FC05-4B4F-97BA-1627403DCC21}" destId="{A2E859DC-37E2-4FA1-BF74-80A47AACB260}" srcOrd="0" destOrd="0" presId="urn:microsoft.com/office/officeart/2005/8/layout/hList1"/>
    <dgm:cxn modelId="{8BB8CBFC-FBA8-4754-9D09-5768CCE98647}" type="presOf" srcId="{A9F6B068-D285-49AD-8F20-FBC265F53DA5}" destId="{A2E859DC-37E2-4FA1-BF74-80A47AACB260}" srcOrd="0" destOrd="5" presId="urn:microsoft.com/office/officeart/2005/8/layout/hList1"/>
    <dgm:cxn modelId="{81464BFF-FD20-4171-AF9D-6A4B723793B0}" srcId="{EE53B33A-E377-498A-804E-8EBF7F0304AA}" destId="{D77CDB35-306D-48E1-95D2-D7ADD8C480AA}" srcOrd="1" destOrd="0" parTransId="{66C3107C-5FF6-4BCE-A8E1-10D4920B4993}" sibTransId="{308C0AB6-90ED-4D11-8F53-CD0DB9BD88AD}"/>
    <dgm:cxn modelId="{60236C3F-CA35-4CA4-9C00-87A1FA6EB9AC}" type="presParOf" srcId="{36834607-5574-44BA-8697-BFE607E5B954}" destId="{563449DD-5277-4D09-9ED6-0185BA50F003}" srcOrd="0" destOrd="0" presId="urn:microsoft.com/office/officeart/2005/8/layout/hList1"/>
    <dgm:cxn modelId="{B5AD258E-5FD4-499C-8766-F5807166A095}" type="presParOf" srcId="{563449DD-5277-4D09-9ED6-0185BA50F003}" destId="{3471FF00-50BB-4A49-B6FE-2A28ECF4E3A4}" srcOrd="0" destOrd="0" presId="urn:microsoft.com/office/officeart/2005/8/layout/hList1"/>
    <dgm:cxn modelId="{98A999F0-A2C3-47B7-991A-B844307BBD8D}" type="presParOf" srcId="{563449DD-5277-4D09-9ED6-0185BA50F003}" destId="{798F2D51-E2EC-4FAD-8EAF-FD1DCA16D612}" srcOrd="1" destOrd="0" presId="urn:microsoft.com/office/officeart/2005/8/layout/hList1"/>
    <dgm:cxn modelId="{A2FA838B-84AE-4578-B233-EC4BC9EEB8C4}" type="presParOf" srcId="{36834607-5574-44BA-8697-BFE607E5B954}" destId="{DCFBE4EA-0D3A-48BB-AD78-5FD9081866C5}" srcOrd="1" destOrd="0" presId="urn:microsoft.com/office/officeart/2005/8/layout/hList1"/>
    <dgm:cxn modelId="{761EC225-54A9-4A73-8FE7-F821DE6AC1BC}" type="presParOf" srcId="{36834607-5574-44BA-8697-BFE607E5B954}" destId="{98F24C45-D46C-4175-AB9B-2868720BC939}" srcOrd="2" destOrd="0" presId="urn:microsoft.com/office/officeart/2005/8/layout/hList1"/>
    <dgm:cxn modelId="{FC4AABA2-B380-4415-B841-490E938B2641}" type="presParOf" srcId="{98F24C45-D46C-4175-AB9B-2868720BC939}" destId="{39E0EE66-ED22-4EF2-A8A1-CFE7FAE1EE51}" srcOrd="0" destOrd="0" presId="urn:microsoft.com/office/officeart/2005/8/layout/hList1"/>
    <dgm:cxn modelId="{CA072E1F-E44A-467C-8FF6-D3BBB5CC1EB2}" type="presParOf" srcId="{98F24C45-D46C-4175-AB9B-2868720BC939}" destId="{A2E859DC-37E2-4FA1-BF74-80A47AACB260}" srcOrd="1" destOrd="0" presId="urn:microsoft.com/office/officeart/2005/8/layout/hList1"/>
    <dgm:cxn modelId="{DA520FED-0538-4DB4-9509-3075680EAB3D}" type="presParOf" srcId="{36834607-5574-44BA-8697-BFE607E5B954}" destId="{4B84AA16-7F98-4ACF-820A-134BCA3CEF0C}" srcOrd="3" destOrd="0" presId="urn:microsoft.com/office/officeart/2005/8/layout/hList1"/>
    <dgm:cxn modelId="{B1011794-5601-4841-A548-0E44CE97E167}" type="presParOf" srcId="{36834607-5574-44BA-8697-BFE607E5B954}" destId="{41C4F4A2-D784-4072-945F-273A458353FC}" srcOrd="4" destOrd="0" presId="urn:microsoft.com/office/officeart/2005/8/layout/hList1"/>
    <dgm:cxn modelId="{875D599D-BE4C-4878-BED2-D57E22F85B5F}" type="presParOf" srcId="{41C4F4A2-D784-4072-945F-273A458353FC}" destId="{AD5D2BAC-BA0D-47C0-87B4-832222BF041E}" srcOrd="0" destOrd="0" presId="urn:microsoft.com/office/officeart/2005/8/layout/hList1"/>
    <dgm:cxn modelId="{31F3DA6F-398B-43E1-8EA6-60255E7F5114}" type="presParOf" srcId="{41C4F4A2-D784-4072-945F-273A458353FC}" destId="{983249C5-15AC-43AB-B820-27EA1FD0CE2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A9E23E-37B1-4928-B739-A15A9B761242}">
      <dsp:nvSpPr>
        <dsp:cNvPr id="0" name=""/>
        <dsp:cNvSpPr/>
      </dsp:nvSpPr>
      <dsp:spPr>
        <a:xfrm>
          <a:off x="4959" y="0"/>
          <a:ext cx="1482339" cy="424474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u="sng" kern="1200"/>
            <a:t>Production</a:t>
          </a:r>
        </a:p>
        <a:p>
          <a:pPr marL="0" lvl="0" indent="0" algn="ctr" defTabSz="400050">
            <a:lnSpc>
              <a:spcPct val="90000"/>
            </a:lnSpc>
            <a:spcBef>
              <a:spcPct val="0"/>
            </a:spcBef>
            <a:spcAft>
              <a:spcPct val="35000"/>
            </a:spcAft>
            <a:buNone/>
          </a:pPr>
          <a:r>
            <a:rPr lang="en-US" sz="900" kern="1200"/>
            <a:t>-  Renewable (solar, wind hydroelectrolysis and thermochemical processes)</a:t>
          </a:r>
        </a:p>
        <a:p>
          <a:pPr marL="0" lvl="0" indent="0" algn="ctr" defTabSz="400050">
            <a:lnSpc>
              <a:spcPct val="90000"/>
            </a:lnSpc>
            <a:spcBef>
              <a:spcPct val="0"/>
            </a:spcBef>
            <a:spcAft>
              <a:spcPct val="35000"/>
            </a:spcAft>
            <a:buNone/>
          </a:pPr>
          <a:r>
            <a:rPr lang="en-US" sz="900" kern="1200"/>
            <a:t>- Nuclear electrolysis and thermochemical processes</a:t>
          </a:r>
        </a:p>
        <a:p>
          <a:pPr marL="0" lvl="0" indent="0" algn="ctr" defTabSz="400050">
            <a:lnSpc>
              <a:spcPct val="90000"/>
            </a:lnSpc>
            <a:spcBef>
              <a:spcPct val="0"/>
            </a:spcBef>
            <a:spcAft>
              <a:spcPct val="35000"/>
            </a:spcAft>
            <a:buNone/>
          </a:pPr>
          <a:r>
            <a:rPr lang="en-US" sz="900" kern="1200"/>
            <a:t>-Biological and bio-inspired water decomposition</a:t>
          </a:r>
        </a:p>
        <a:p>
          <a:pPr marL="0" lvl="0" indent="0" algn="ctr" defTabSz="400050">
            <a:lnSpc>
              <a:spcPct val="90000"/>
            </a:lnSpc>
            <a:spcBef>
              <a:spcPct val="0"/>
            </a:spcBef>
            <a:spcAft>
              <a:spcPct val="35000"/>
            </a:spcAft>
            <a:buNone/>
          </a:pPr>
          <a:r>
            <a:rPr lang="en-US" sz="900" kern="1200"/>
            <a:t>-Fossil fuel reforming+ carbon capture</a:t>
          </a:r>
        </a:p>
        <a:p>
          <a:pPr marL="0" lvl="0" indent="0" algn="ctr" defTabSz="400050">
            <a:lnSpc>
              <a:spcPct val="90000"/>
            </a:lnSpc>
            <a:spcBef>
              <a:spcPct val="0"/>
            </a:spcBef>
            <a:spcAft>
              <a:spcPct val="35000"/>
            </a:spcAft>
            <a:buNone/>
          </a:pPr>
          <a:endParaRPr lang="en-US" sz="900" kern="1200"/>
        </a:p>
      </dsp:txBody>
      <dsp:txXfrm>
        <a:off x="48375" y="43416"/>
        <a:ext cx="1395507" cy="4157917"/>
      </dsp:txXfrm>
    </dsp:sp>
    <dsp:sp modelId="{279C8E5E-8AB5-43C6-AE9B-068C798A0F21}">
      <dsp:nvSpPr>
        <dsp:cNvPr id="0" name=""/>
        <dsp:cNvSpPr/>
      </dsp:nvSpPr>
      <dsp:spPr>
        <a:xfrm>
          <a:off x="1635532" y="1938564"/>
          <a:ext cx="314255" cy="3676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1635532" y="2012088"/>
        <a:ext cx="219979" cy="220572"/>
      </dsp:txXfrm>
    </dsp:sp>
    <dsp:sp modelId="{0763B0D6-CCFB-4353-AD94-89C7E8A49F4D}">
      <dsp:nvSpPr>
        <dsp:cNvPr id="0" name=""/>
        <dsp:cNvSpPr/>
      </dsp:nvSpPr>
      <dsp:spPr>
        <a:xfrm>
          <a:off x="2080234" y="27151"/>
          <a:ext cx="1482339" cy="419044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u="sng" kern="1200"/>
            <a:t>Storage and transport</a:t>
          </a:r>
        </a:p>
        <a:p>
          <a:pPr marL="0" lvl="0" indent="0" algn="ctr" defTabSz="400050">
            <a:lnSpc>
              <a:spcPct val="90000"/>
            </a:lnSpc>
            <a:spcBef>
              <a:spcPct val="0"/>
            </a:spcBef>
            <a:spcAft>
              <a:spcPct val="35000"/>
            </a:spcAft>
            <a:buNone/>
          </a:pPr>
          <a:r>
            <a:rPr lang="en-US" sz="900" kern="1200"/>
            <a:t>Compressed gas, liquefied H2, Hybrid storage </a:t>
          </a:r>
        </a:p>
      </dsp:txBody>
      <dsp:txXfrm>
        <a:off x="2123650" y="70567"/>
        <a:ext cx="1395507" cy="4103614"/>
      </dsp:txXfrm>
    </dsp:sp>
    <dsp:sp modelId="{1730EFA0-6BAC-4643-9078-CF624064ACA4}">
      <dsp:nvSpPr>
        <dsp:cNvPr id="0" name=""/>
        <dsp:cNvSpPr/>
      </dsp:nvSpPr>
      <dsp:spPr>
        <a:xfrm>
          <a:off x="3710808" y="1938564"/>
          <a:ext cx="314255" cy="3676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710808" y="2012088"/>
        <a:ext cx="219979" cy="220572"/>
      </dsp:txXfrm>
    </dsp:sp>
    <dsp:sp modelId="{642597F4-D86C-4799-B92E-1D2FA6E7D454}">
      <dsp:nvSpPr>
        <dsp:cNvPr id="0" name=""/>
        <dsp:cNvSpPr/>
      </dsp:nvSpPr>
      <dsp:spPr>
        <a:xfrm>
          <a:off x="4155510" y="45249"/>
          <a:ext cx="1482339" cy="415424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u="sng" kern="1200"/>
            <a:t>Use</a:t>
          </a:r>
        </a:p>
        <a:p>
          <a:pPr marL="0" lvl="0" indent="0" algn="ctr" defTabSz="400050">
            <a:lnSpc>
              <a:spcPct val="90000"/>
            </a:lnSpc>
            <a:spcBef>
              <a:spcPct val="0"/>
            </a:spcBef>
            <a:spcAft>
              <a:spcPct val="35000"/>
            </a:spcAft>
            <a:buNone/>
          </a:pPr>
          <a:r>
            <a:rPr lang="en-US" sz="900" kern="1200"/>
            <a:t>-Automotive fuel cell</a:t>
          </a:r>
        </a:p>
        <a:p>
          <a:pPr marL="0" lvl="0" indent="0" algn="ctr" defTabSz="400050">
            <a:lnSpc>
              <a:spcPct val="90000"/>
            </a:lnSpc>
            <a:spcBef>
              <a:spcPct val="0"/>
            </a:spcBef>
            <a:spcAft>
              <a:spcPct val="35000"/>
            </a:spcAft>
            <a:buNone/>
          </a:pPr>
          <a:r>
            <a:rPr lang="en-US" sz="900" kern="1200"/>
            <a:t>-Consumer electronics </a:t>
          </a:r>
        </a:p>
        <a:p>
          <a:pPr marL="0" lvl="0" indent="0" algn="ctr" defTabSz="400050">
            <a:lnSpc>
              <a:spcPct val="90000"/>
            </a:lnSpc>
            <a:spcBef>
              <a:spcPct val="0"/>
            </a:spcBef>
            <a:spcAft>
              <a:spcPct val="35000"/>
            </a:spcAft>
            <a:buNone/>
          </a:pPr>
          <a:r>
            <a:rPr lang="en-US" sz="900" kern="1200"/>
            <a:t>-Stationary electricity and heat generation </a:t>
          </a:r>
        </a:p>
      </dsp:txBody>
      <dsp:txXfrm>
        <a:off x="4198926" y="88665"/>
        <a:ext cx="1395507" cy="40674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4DD516-EBF7-4458-A5C5-0C485EAA7C04}">
      <dsp:nvSpPr>
        <dsp:cNvPr id="0" name=""/>
        <dsp:cNvSpPr/>
      </dsp:nvSpPr>
      <dsp:spPr>
        <a:xfrm>
          <a:off x="0" y="0"/>
          <a:ext cx="5653782" cy="116569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Economic Impact</a:t>
          </a:r>
          <a:endParaRPr lang="en-US" sz="1800" kern="1200" dirty="0"/>
        </a:p>
        <a:p>
          <a:pPr marL="114300" lvl="1" indent="-114300" algn="l" defTabSz="622300">
            <a:lnSpc>
              <a:spcPct val="90000"/>
            </a:lnSpc>
            <a:spcBef>
              <a:spcPct val="0"/>
            </a:spcBef>
            <a:spcAft>
              <a:spcPct val="15000"/>
            </a:spcAft>
            <a:buChar char="•"/>
          </a:pPr>
          <a:r>
            <a:rPr lang="en-GB" sz="1400" kern="1200" dirty="0"/>
            <a:t>Huge</a:t>
          </a:r>
          <a:endParaRPr lang="en-US" sz="1400" kern="1200" dirty="0"/>
        </a:p>
        <a:p>
          <a:pPr marL="114300" lvl="1" indent="-114300" algn="l" defTabSz="622300">
            <a:lnSpc>
              <a:spcPct val="90000"/>
            </a:lnSpc>
            <a:spcBef>
              <a:spcPct val="0"/>
            </a:spcBef>
            <a:spcAft>
              <a:spcPct val="15000"/>
            </a:spcAft>
            <a:buChar char="•"/>
          </a:pPr>
          <a:r>
            <a:rPr lang="en-GB" sz="1400" kern="1200" dirty="0"/>
            <a:t>Cross-sectoral</a:t>
          </a:r>
          <a:endParaRPr lang="en-US" sz="1400" kern="1200" dirty="0"/>
        </a:p>
      </dsp:txBody>
      <dsp:txXfrm>
        <a:off x="1247325" y="0"/>
        <a:ext cx="4406456" cy="1165691"/>
      </dsp:txXfrm>
    </dsp:sp>
    <dsp:sp modelId="{413EE65F-1A5D-4FF9-BB1F-6948CA686D1E}">
      <dsp:nvSpPr>
        <dsp:cNvPr id="0" name=""/>
        <dsp:cNvSpPr/>
      </dsp:nvSpPr>
      <dsp:spPr>
        <a:xfrm>
          <a:off x="116569" y="116569"/>
          <a:ext cx="1130756" cy="932553"/>
        </a:xfrm>
        <a:prstGeom prst="roundRect">
          <a:avLst>
            <a:gd name="adj" fmla="val 10000"/>
          </a:avLst>
        </a:prstGeom>
        <a:blipFill>
          <a:blip xmlns:r="http://schemas.openxmlformats.org/officeDocument/2006/relationships" r:embed="rId1"/>
          <a:srcRect/>
          <a:stretch>
            <a:fillRect l="-13000" r="-13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61E823-1E0E-4E14-932D-999152207263}">
      <dsp:nvSpPr>
        <dsp:cNvPr id="0" name=""/>
        <dsp:cNvSpPr/>
      </dsp:nvSpPr>
      <dsp:spPr>
        <a:xfrm>
          <a:off x="0" y="1282261"/>
          <a:ext cx="5653782" cy="116569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Benefits</a:t>
          </a:r>
          <a:endParaRPr lang="en-US" sz="1800" kern="1200" dirty="0"/>
        </a:p>
        <a:p>
          <a:pPr marL="114300" lvl="1" indent="-114300" algn="l" defTabSz="622300">
            <a:lnSpc>
              <a:spcPct val="90000"/>
            </a:lnSpc>
            <a:spcBef>
              <a:spcPct val="0"/>
            </a:spcBef>
            <a:spcAft>
              <a:spcPct val="15000"/>
            </a:spcAft>
            <a:buChar char="•"/>
          </a:pPr>
          <a:r>
            <a:rPr lang="en-GB" sz="1400" kern="1200" dirty="0"/>
            <a:t>Direct</a:t>
          </a:r>
          <a:endParaRPr lang="en-US" sz="1400" kern="1200" dirty="0"/>
        </a:p>
        <a:p>
          <a:pPr marL="114300" lvl="1" indent="-114300" algn="l" defTabSz="622300">
            <a:lnSpc>
              <a:spcPct val="90000"/>
            </a:lnSpc>
            <a:spcBef>
              <a:spcPct val="0"/>
            </a:spcBef>
            <a:spcAft>
              <a:spcPct val="15000"/>
            </a:spcAft>
            <a:buChar char="•"/>
          </a:pPr>
          <a:r>
            <a:rPr lang="en-GB" sz="1400" kern="1200" dirty="0"/>
            <a:t>Indirect</a:t>
          </a:r>
          <a:endParaRPr lang="en-US" sz="1400" kern="1200" dirty="0"/>
        </a:p>
        <a:p>
          <a:pPr marL="114300" lvl="1" indent="-114300" algn="l" defTabSz="622300">
            <a:lnSpc>
              <a:spcPct val="90000"/>
            </a:lnSpc>
            <a:spcBef>
              <a:spcPct val="0"/>
            </a:spcBef>
            <a:spcAft>
              <a:spcPct val="15000"/>
            </a:spcAft>
            <a:buChar char="•"/>
          </a:pPr>
          <a:r>
            <a:rPr lang="en-GB" sz="1400" kern="1200" dirty="0"/>
            <a:t>Induced</a:t>
          </a:r>
          <a:endParaRPr lang="en-US" sz="1400" kern="1200" dirty="0"/>
        </a:p>
      </dsp:txBody>
      <dsp:txXfrm>
        <a:off x="1247325" y="1282261"/>
        <a:ext cx="4406456" cy="1165691"/>
      </dsp:txXfrm>
    </dsp:sp>
    <dsp:sp modelId="{89FC58C5-A0F4-4F55-92D8-35884CBFAC96}">
      <dsp:nvSpPr>
        <dsp:cNvPr id="0" name=""/>
        <dsp:cNvSpPr/>
      </dsp:nvSpPr>
      <dsp:spPr>
        <a:xfrm>
          <a:off x="116569" y="1398830"/>
          <a:ext cx="1130756" cy="932553"/>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C302B8-6F94-461A-A529-15BBE0141AFA}">
      <dsp:nvSpPr>
        <dsp:cNvPr id="0" name=""/>
        <dsp:cNvSpPr/>
      </dsp:nvSpPr>
      <dsp:spPr>
        <a:xfrm>
          <a:off x="0" y="2564522"/>
          <a:ext cx="5653782" cy="116569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Jobs</a:t>
          </a:r>
          <a:endParaRPr lang="en-US" sz="1800" kern="1200" dirty="0"/>
        </a:p>
        <a:p>
          <a:pPr marL="114300" lvl="1" indent="-114300" algn="l" defTabSz="622300">
            <a:lnSpc>
              <a:spcPct val="90000"/>
            </a:lnSpc>
            <a:spcBef>
              <a:spcPct val="0"/>
            </a:spcBef>
            <a:spcAft>
              <a:spcPct val="15000"/>
            </a:spcAft>
            <a:buChar char="•"/>
          </a:pPr>
          <a:r>
            <a:rPr lang="en-GB" sz="1400" kern="1200" dirty="0"/>
            <a:t>Engineers</a:t>
          </a:r>
          <a:endParaRPr lang="en-US" sz="1400" kern="1200" dirty="0"/>
        </a:p>
        <a:p>
          <a:pPr marL="114300" lvl="1" indent="-114300" algn="l" defTabSz="622300">
            <a:lnSpc>
              <a:spcPct val="90000"/>
            </a:lnSpc>
            <a:spcBef>
              <a:spcPct val="0"/>
            </a:spcBef>
            <a:spcAft>
              <a:spcPct val="15000"/>
            </a:spcAft>
            <a:buChar char="•"/>
          </a:pPr>
          <a:r>
            <a:rPr lang="en-GB" sz="1400" kern="1200" dirty="0"/>
            <a:t>Technicians</a:t>
          </a:r>
          <a:endParaRPr lang="en-US" sz="1400" kern="1200" dirty="0"/>
        </a:p>
        <a:p>
          <a:pPr marL="114300" lvl="1" indent="-114300" algn="l" defTabSz="622300">
            <a:lnSpc>
              <a:spcPct val="90000"/>
            </a:lnSpc>
            <a:spcBef>
              <a:spcPct val="0"/>
            </a:spcBef>
            <a:spcAft>
              <a:spcPct val="15000"/>
            </a:spcAft>
            <a:buChar char="•"/>
          </a:pPr>
          <a:r>
            <a:rPr lang="en-GB" sz="1400" kern="1200" dirty="0"/>
            <a:t>Finance experts etc.</a:t>
          </a:r>
          <a:endParaRPr lang="en-US" sz="1400" kern="1200" dirty="0"/>
        </a:p>
      </dsp:txBody>
      <dsp:txXfrm>
        <a:off x="1247325" y="2564522"/>
        <a:ext cx="4406456" cy="1165691"/>
      </dsp:txXfrm>
    </dsp:sp>
    <dsp:sp modelId="{541C0B09-AA35-472A-9700-03363BE9BE7F}">
      <dsp:nvSpPr>
        <dsp:cNvPr id="0" name=""/>
        <dsp:cNvSpPr/>
      </dsp:nvSpPr>
      <dsp:spPr>
        <a:xfrm>
          <a:off x="116569" y="2681091"/>
          <a:ext cx="1130756" cy="932553"/>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4000" r="-24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B39C5-5B5F-4CA1-9579-BFDE2EFF4492}">
      <dsp:nvSpPr>
        <dsp:cNvPr id="0" name=""/>
        <dsp:cNvSpPr/>
      </dsp:nvSpPr>
      <dsp:spPr>
        <a:xfrm>
          <a:off x="1538524" y="214838"/>
          <a:ext cx="1861662" cy="93083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TECHNICAL</a:t>
          </a:r>
        </a:p>
      </dsp:txBody>
      <dsp:txXfrm>
        <a:off x="1565787" y="242101"/>
        <a:ext cx="1807136" cy="876305"/>
      </dsp:txXfrm>
    </dsp:sp>
    <dsp:sp modelId="{61D7A767-6C80-478B-9D66-4911E901EC3B}">
      <dsp:nvSpPr>
        <dsp:cNvPr id="0" name=""/>
        <dsp:cNvSpPr/>
      </dsp:nvSpPr>
      <dsp:spPr>
        <a:xfrm rot="3600000">
          <a:off x="2752911" y="1848466"/>
          <a:ext cx="969920" cy="325791"/>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850648" y="1913624"/>
        <a:ext cx="774446" cy="195475"/>
      </dsp:txXfrm>
    </dsp:sp>
    <dsp:sp modelId="{5FB808DC-69AC-4AAD-A943-5A6F2EA16B2F}">
      <dsp:nvSpPr>
        <dsp:cNvPr id="0" name=""/>
        <dsp:cNvSpPr/>
      </dsp:nvSpPr>
      <dsp:spPr>
        <a:xfrm>
          <a:off x="3075556" y="2877055"/>
          <a:ext cx="1861662" cy="93083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REGULATORY</a:t>
          </a:r>
        </a:p>
      </dsp:txBody>
      <dsp:txXfrm>
        <a:off x="3102819" y="2904318"/>
        <a:ext cx="1807136" cy="876305"/>
      </dsp:txXfrm>
    </dsp:sp>
    <dsp:sp modelId="{7BFEA12C-61F8-4CC9-BD42-3B2587F972E9}">
      <dsp:nvSpPr>
        <dsp:cNvPr id="0" name=""/>
        <dsp:cNvSpPr/>
      </dsp:nvSpPr>
      <dsp:spPr>
        <a:xfrm rot="10800000">
          <a:off x="1984395" y="3179575"/>
          <a:ext cx="969920" cy="325791"/>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2082132" y="3244733"/>
        <a:ext cx="774446" cy="195475"/>
      </dsp:txXfrm>
    </dsp:sp>
    <dsp:sp modelId="{3F4D1DCD-49F5-4D8D-89A5-B0CADDB62F6B}">
      <dsp:nvSpPr>
        <dsp:cNvPr id="0" name=""/>
        <dsp:cNvSpPr/>
      </dsp:nvSpPr>
      <dsp:spPr>
        <a:xfrm>
          <a:off x="1493" y="2877055"/>
          <a:ext cx="1861662" cy="93083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SOCIAL</a:t>
          </a:r>
        </a:p>
      </dsp:txBody>
      <dsp:txXfrm>
        <a:off x="28756" y="2904318"/>
        <a:ext cx="1807136" cy="876305"/>
      </dsp:txXfrm>
    </dsp:sp>
    <dsp:sp modelId="{875E14DB-8340-4FE5-B1E7-C05D3733D6DC}">
      <dsp:nvSpPr>
        <dsp:cNvPr id="0" name=""/>
        <dsp:cNvSpPr/>
      </dsp:nvSpPr>
      <dsp:spPr>
        <a:xfrm rot="18000000">
          <a:off x="1215880" y="1848466"/>
          <a:ext cx="969920" cy="325791"/>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313617" y="1913624"/>
        <a:ext cx="774446" cy="1954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5351B-EB27-46BC-85AD-36680789041A}">
      <dsp:nvSpPr>
        <dsp:cNvPr id="0" name=""/>
        <dsp:cNvSpPr/>
      </dsp:nvSpPr>
      <dsp:spPr>
        <a:xfrm>
          <a:off x="908367" y="9269"/>
          <a:ext cx="8241664" cy="1200300"/>
        </a:xfrm>
        <a:prstGeom prst="rightArrow">
          <a:avLst>
            <a:gd name="adj1" fmla="val 50000"/>
            <a:gd name="adj2" fmla="val 5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90548" numCol="1" spcCol="1270" anchor="ctr" anchorCtr="0">
          <a:noAutofit/>
        </a:bodyPr>
        <a:lstStyle/>
        <a:p>
          <a:pPr marL="0" lvl="0" indent="0" algn="l" defTabSz="1022350">
            <a:lnSpc>
              <a:spcPct val="90000"/>
            </a:lnSpc>
            <a:spcBef>
              <a:spcPct val="0"/>
            </a:spcBef>
            <a:spcAft>
              <a:spcPct val="35000"/>
            </a:spcAft>
            <a:buNone/>
          </a:pPr>
          <a:r>
            <a:rPr lang="en-US" sz="2300" kern="1200"/>
            <a:t>Preparing to mainstream hydrogen </a:t>
          </a:r>
        </a:p>
      </dsp:txBody>
      <dsp:txXfrm>
        <a:off x="908367" y="309344"/>
        <a:ext cx="7941589" cy="600150"/>
      </dsp:txXfrm>
    </dsp:sp>
    <dsp:sp modelId="{976F2888-BA54-479D-B8F6-92B1A6E26231}">
      <dsp:nvSpPr>
        <dsp:cNvPr id="0" name=""/>
        <dsp:cNvSpPr/>
      </dsp:nvSpPr>
      <dsp:spPr>
        <a:xfrm>
          <a:off x="908367" y="934874"/>
          <a:ext cx="2538432" cy="2312220"/>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Phase 1 (Short term)</a:t>
          </a:r>
        </a:p>
        <a:p>
          <a:pPr marL="0" lvl="0" indent="0" algn="l" defTabSz="844550">
            <a:lnSpc>
              <a:spcPct val="90000"/>
            </a:lnSpc>
            <a:spcBef>
              <a:spcPct val="0"/>
            </a:spcBef>
            <a:spcAft>
              <a:spcPct val="35000"/>
            </a:spcAft>
            <a:buNone/>
          </a:pPr>
          <a:r>
            <a:rPr lang="en-US" sz="1900" kern="1200"/>
            <a:t>Strategic objective is to set the macro-environment to mainstream Hydrogen production,storage and transportation and use. </a:t>
          </a:r>
        </a:p>
      </dsp:txBody>
      <dsp:txXfrm>
        <a:off x="908367" y="934874"/>
        <a:ext cx="2538432" cy="2312220"/>
      </dsp:txXfrm>
    </dsp:sp>
    <dsp:sp modelId="{506355C9-B93F-4B0A-8A73-07ABA37B915B}">
      <dsp:nvSpPr>
        <dsp:cNvPr id="0" name=""/>
        <dsp:cNvSpPr/>
      </dsp:nvSpPr>
      <dsp:spPr>
        <a:xfrm>
          <a:off x="3446800" y="409369"/>
          <a:ext cx="5703231" cy="1200300"/>
        </a:xfrm>
        <a:prstGeom prst="rightArrow">
          <a:avLst>
            <a:gd name="adj1" fmla="val 50000"/>
            <a:gd name="adj2" fmla="val 5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90548" numCol="1" spcCol="1270" anchor="ctr" anchorCtr="0">
          <a:noAutofit/>
        </a:bodyPr>
        <a:lstStyle/>
        <a:p>
          <a:pPr marL="0" lvl="0" indent="0" algn="l" defTabSz="1022350">
            <a:lnSpc>
              <a:spcPct val="90000"/>
            </a:lnSpc>
            <a:spcBef>
              <a:spcPct val="0"/>
            </a:spcBef>
            <a:spcAft>
              <a:spcPct val="35000"/>
            </a:spcAft>
            <a:buNone/>
          </a:pPr>
          <a:r>
            <a:rPr lang="en-US" sz="2300" kern="1200"/>
            <a:t>Mainstreaming  hydrogen </a:t>
          </a:r>
        </a:p>
      </dsp:txBody>
      <dsp:txXfrm>
        <a:off x="3446800" y="709444"/>
        <a:ext cx="5403156" cy="600150"/>
      </dsp:txXfrm>
    </dsp:sp>
    <dsp:sp modelId="{0D643E36-BE92-475F-9D2A-B238FA6C62FC}">
      <dsp:nvSpPr>
        <dsp:cNvPr id="0" name=""/>
        <dsp:cNvSpPr/>
      </dsp:nvSpPr>
      <dsp:spPr>
        <a:xfrm>
          <a:off x="3446800" y="1334974"/>
          <a:ext cx="2538432" cy="2312220"/>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Phase 2 (Medium term)</a:t>
          </a:r>
        </a:p>
        <a:p>
          <a:pPr marL="0" lvl="0" indent="0" algn="l" defTabSz="844550">
            <a:lnSpc>
              <a:spcPct val="90000"/>
            </a:lnSpc>
            <a:spcBef>
              <a:spcPct val="0"/>
            </a:spcBef>
            <a:spcAft>
              <a:spcPct val="35000"/>
            </a:spcAft>
            <a:buNone/>
          </a:pPr>
          <a:r>
            <a:rPr lang="en-US" sz="1900" kern="1200"/>
            <a:t>Strategic objective is to mainstream Hydrogen production, storage and transportation and use</a:t>
          </a:r>
        </a:p>
      </dsp:txBody>
      <dsp:txXfrm>
        <a:off x="3446800" y="1334974"/>
        <a:ext cx="2538432" cy="2312220"/>
      </dsp:txXfrm>
    </dsp:sp>
    <dsp:sp modelId="{8BD67696-9217-4E54-B34A-323CBD74FEAA}">
      <dsp:nvSpPr>
        <dsp:cNvPr id="0" name=""/>
        <dsp:cNvSpPr/>
      </dsp:nvSpPr>
      <dsp:spPr>
        <a:xfrm>
          <a:off x="5985233" y="809469"/>
          <a:ext cx="3164799" cy="1200300"/>
        </a:xfrm>
        <a:prstGeom prst="rightArrow">
          <a:avLst>
            <a:gd name="adj1" fmla="val 50000"/>
            <a:gd name="adj2" fmla="val 5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90548" numCol="1" spcCol="1270" anchor="ctr" anchorCtr="0">
          <a:noAutofit/>
        </a:bodyPr>
        <a:lstStyle/>
        <a:p>
          <a:pPr marL="0" lvl="0" indent="0" algn="l" defTabSz="1022350">
            <a:lnSpc>
              <a:spcPct val="90000"/>
            </a:lnSpc>
            <a:spcBef>
              <a:spcPct val="0"/>
            </a:spcBef>
            <a:spcAft>
              <a:spcPct val="35000"/>
            </a:spcAft>
            <a:buNone/>
          </a:pPr>
          <a:r>
            <a:rPr lang="en-US" sz="2300" kern="1200"/>
            <a:t>Optimising  hydogen</a:t>
          </a:r>
        </a:p>
      </dsp:txBody>
      <dsp:txXfrm>
        <a:off x="5985233" y="1109544"/>
        <a:ext cx="2864724" cy="600150"/>
      </dsp:txXfrm>
    </dsp:sp>
    <dsp:sp modelId="{C50E5C4F-B162-41AE-9C23-5927AC8FD74D}">
      <dsp:nvSpPr>
        <dsp:cNvPr id="0" name=""/>
        <dsp:cNvSpPr/>
      </dsp:nvSpPr>
      <dsp:spPr>
        <a:xfrm>
          <a:off x="5985233" y="1735074"/>
          <a:ext cx="2538432" cy="2278381"/>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Phase 3 (Long-term)</a:t>
          </a:r>
        </a:p>
        <a:p>
          <a:pPr marL="0" lvl="0" indent="0" algn="l" defTabSz="844550">
            <a:lnSpc>
              <a:spcPct val="90000"/>
            </a:lnSpc>
            <a:spcBef>
              <a:spcPct val="0"/>
            </a:spcBef>
            <a:spcAft>
              <a:spcPct val="35000"/>
            </a:spcAft>
            <a:buNone/>
          </a:pPr>
          <a:r>
            <a:rPr lang="en-US" sz="1900" kern="1200"/>
            <a:t>Strategic objective is optimise Hydrogen production, storage and transportation, and use.</a:t>
          </a:r>
        </a:p>
      </dsp:txBody>
      <dsp:txXfrm>
        <a:off x="5985233" y="1735074"/>
        <a:ext cx="2538432" cy="22783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71FF00-50BB-4A49-B6FE-2A28ECF4E3A4}">
      <dsp:nvSpPr>
        <dsp:cNvPr id="0" name=""/>
        <dsp:cNvSpPr/>
      </dsp:nvSpPr>
      <dsp:spPr>
        <a:xfrm>
          <a:off x="0" y="401206"/>
          <a:ext cx="3203971" cy="801088"/>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kern="1200" dirty="0"/>
            <a:t>Phase 1(Preparing to mainstream hydrogen)</a:t>
          </a:r>
          <a:endParaRPr lang="en-US" sz="1600" kern="1200" dirty="0"/>
        </a:p>
      </dsp:txBody>
      <dsp:txXfrm>
        <a:off x="0" y="401206"/>
        <a:ext cx="3203971" cy="801088"/>
      </dsp:txXfrm>
    </dsp:sp>
    <dsp:sp modelId="{798F2D51-E2EC-4FAD-8EAF-FD1DCA16D612}">
      <dsp:nvSpPr>
        <dsp:cNvPr id="0" name=""/>
        <dsp:cNvSpPr/>
      </dsp:nvSpPr>
      <dsp:spPr>
        <a:xfrm>
          <a:off x="3286" y="1016571"/>
          <a:ext cx="3203971" cy="304565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Policy direction</a:t>
          </a:r>
        </a:p>
        <a:p>
          <a:pPr marL="171450" lvl="1" indent="-171450" algn="l" defTabSz="711200">
            <a:lnSpc>
              <a:spcPct val="90000"/>
            </a:lnSpc>
            <a:spcBef>
              <a:spcPct val="0"/>
            </a:spcBef>
            <a:spcAft>
              <a:spcPct val="15000"/>
            </a:spcAft>
            <a:buChar char="•"/>
          </a:pPr>
          <a:r>
            <a:rPr lang="en-US" sz="1600" kern="1200" dirty="0"/>
            <a:t>Hydrogen Infrastructure</a:t>
          </a:r>
        </a:p>
        <a:p>
          <a:pPr marL="171450" lvl="1" indent="-171450" algn="l" defTabSz="711200">
            <a:lnSpc>
              <a:spcPct val="90000"/>
            </a:lnSpc>
            <a:spcBef>
              <a:spcPct val="0"/>
            </a:spcBef>
            <a:spcAft>
              <a:spcPct val="15000"/>
            </a:spcAft>
            <a:buChar char="•"/>
          </a:pPr>
          <a:r>
            <a:rPr lang="en-US" sz="1600" kern="1200" dirty="0"/>
            <a:t> Regulation and standards</a:t>
          </a:r>
        </a:p>
        <a:p>
          <a:pPr marL="171450" lvl="1" indent="-171450" algn="l" defTabSz="711200">
            <a:lnSpc>
              <a:spcPct val="90000"/>
            </a:lnSpc>
            <a:spcBef>
              <a:spcPct val="0"/>
            </a:spcBef>
            <a:spcAft>
              <a:spcPct val="15000"/>
            </a:spcAft>
            <a:buChar char="•"/>
          </a:pPr>
          <a:r>
            <a:rPr lang="en-US" sz="1600" kern="1200" dirty="0"/>
            <a:t> Sustainability and climate requirements</a:t>
          </a:r>
        </a:p>
        <a:p>
          <a:pPr marL="171450" lvl="1" indent="-171450" algn="l" defTabSz="711200">
            <a:lnSpc>
              <a:spcPct val="90000"/>
            </a:lnSpc>
            <a:spcBef>
              <a:spcPct val="0"/>
            </a:spcBef>
            <a:spcAft>
              <a:spcPct val="15000"/>
            </a:spcAft>
            <a:buChar char="•"/>
          </a:pPr>
          <a:r>
            <a:rPr lang="en-US" sz="1600" kern="1200" dirty="0"/>
            <a:t>Macroeconomic stability</a:t>
          </a:r>
        </a:p>
        <a:p>
          <a:pPr marL="171450" lvl="1" indent="-171450" algn="l" defTabSz="711200">
            <a:lnSpc>
              <a:spcPct val="90000"/>
            </a:lnSpc>
            <a:spcBef>
              <a:spcPct val="0"/>
            </a:spcBef>
            <a:spcAft>
              <a:spcPct val="15000"/>
            </a:spcAft>
            <a:buChar char="•"/>
          </a:pPr>
          <a:r>
            <a:rPr lang="en-US" sz="1600" kern="1200" dirty="0"/>
            <a:t>Skills and Education </a:t>
          </a:r>
        </a:p>
      </dsp:txBody>
      <dsp:txXfrm>
        <a:off x="3286" y="1016571"/>
        <a:ext cx="3203971" cy="3045651"/>
      </dsp:txXfrm>
    </dsp:sp>
    <dsp:sp modelId="{39E0EE66-ED22-4EF2-A8A1-CFE7FAE1EE51}">
      <dsp:nvSpPr>
        <dsp:cNvPr id="0" name=""/>
        <dsp:cNvSpPr/>
      </dsp:nvSpPr>
      <dsp:spPr>
        <a:xfrm>
          <a:off x="3655814" y="383621"/>
          <a:ext cx="3203971" cy="576903"/>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kern="1200" dirty="0"/>
            <a:t>Phase 2 (Mainstreaming hydrogen)</a:t>
          </a:r>
          <a:endParaRPr lang="en-US" sz="1600" kern="1200" dirty="0"/>
        </a:p>
      </dsp:txBody>
      <dsp:txXfrm>
        <a:off x="3655814" y="383621"/>
        <a:ext cx="3203971" cy="576903"/>
      </dsp:txXfrm>
    </dsp:sp>
    <dsp:sp modelId="{A2E859DC-37E2-4FA1-BF74-80A47AACB260}">
      <dsp:nvSpPr>
        <dsp:cNvPr id="0" name=""/>
        <dsp:cNvSpPr/>
      </dsp:nvSpPr>
      <dsp:spPr>
        <a:xfrm>
          <a:off x="3655814" y="922064"/>
          <a:ext cx="3203971" cy="304565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t>Financing and Economic feasibilities</a:t>
          </a:r>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t>Social acceptance</a:t>
          </a:r>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t>Cost competitiveness</a:t>
          </a:r>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t>Macroeconomic impacts</a:t>
          </a:r>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t>Scientific innovation</a:t>
          </a:r>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t>Innovations in Transport sector </a:t>
          </a:r>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t>Research and Development programmes </a:t>
          </a:r>
        </a:p>
      </dsp:txBody>
      <dsp:txXfrm>
        <a:off x="3655814" y="922064"/>
        <a:ext cx="3203971" cy="3045651"/>
      </dsp:txXfrm>
    </dsp:sp>
    <dsp:sp modelId="{AD5D2BAC-BA0D-47C0-87B4-832222BF041E}">
      <dsp:nvSpPr>
        <dsp:cNvPr id="0" name=""/>
        <dsp:cNvSpPr/>
      </dsp:nvSpPr>
      <dsp:spPr>
        <a:xfrm>
          <a:off x="7308342" y="325929"/>
          <a:ext cx="3203971" cy="653826"/>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kern="1200" dirty="0"/>
            <a:t>Phase 3 (Optimising hydrogen)</a:t>
          </a:r>
          <a:endParaRPr lang="en-US" sz="1600" kern="1200" dirty="0"/>
        </a:p>
      </dsp:txBody>
      <dsp:txXfrm>
        <a:off x="7308342" y="325929"/>
        <a:ext cx="3203971" cy="653826"/>
      </dsp:txXfrm>
    </dsp:sp>
    <dsp:sp modelId="{983249C5-15AC-43AB-B820-27EA1FD0CE29}">
      <dsp:nvSpPr>
        <dsp:cNvPr id="0" name=""/>
        <dsp:cNvSpPr/>
      </dsp:nvSpPr>
      <dsp:spPr>
        <a:xfrm>
          <a:off x="7308342" y="979756"/>
          <a:ext cx="3203971" cy="304565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Fiscal incentivization</a:t>
          </a:r>
        </a:p>
        <a:p>
          <a:pPr marL="171450" lvl="1" indent="-171450" algn="l" defTabSz="711200">
            <a:lnSpc>
              <a:spcPct val="90000"/>
            </a:lnSpc>
            <a:spcBef>
              <a:spcPct val="0"/>
            </a:spcBef>
            <a:spcAft>
              <a:spcPct val="15000"/>
            </a:spcAft>
            <a:buChar char="•"/>
          </a:pPr>
          <a:r>
            <a:rPr lang="en-US" sz="1600" kern="1200" dirty="0"/>
            <a:t>Market requirements</a:t>
          </a:r>
        </a:p>
        <a:p>
          <a:pPr marL="171450" lvl="1" indent="-171450" algn="l" defTabSz="711200">
            <a:lnSpc>
              <a:spcPct val="90000"/>
            </a:lnSpc>
            <a:spcBef>
              <a:spcPct val="0"/>
            </a:spcBef>
            <a:spcAft>
              <a:spcPct val="15000"/>
            </a:spcAft>
            <a:buChar char="•"/>
          </a:pPr>
          <a:r>
            <a:rPr lang="en-US" sz="1600" kern="1200" dirty="0"/>
            <a:t>Technology development requirements </a:t>
          </a:r>
        </a:p>
      </dsp:txBody>
      <dsp:txXfrm>
        <a:off x="7308342" y="979756"/>
        <a:ext cx="3203971" cy="304565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DFF551-52FA-47ED-A68F-70C9AAE8EF6B}"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CD9AEA-DE21-4F66-9E4C-426787D2B60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8139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DFF551-52FA-47ED-A68F-70C9AAE8EF6B}"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CD9AEA-DE21-4F66-9E4C-426787D2B608}" type="slidenum">
              <a:rPr lang="en-US" smtClean="0"/>
              <a:t>‹#›</a:t>
            </a:fld>
            <a:endParaRPr lang="en-US"/>
          </a:p>
        </p:txBody>
      </p:sp>
    </p:spTree>
    <p:extLst>
      <p:ext uri="{BB962C8B-B14F-4D97-AF65-F5344CB8AC3E}">
        <p14:creationId xmlns:p14="http://schemas.microsoft.com/office/powerpoint/2010/main" val="3711003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DFF551-52FA-47ED-A68F-70C9AAE8EF6B}"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CD9AEA-DE21-4F66-9E4C-426787D2B608}" type="slidenum">
              <a:rPr lang="en-US" smtClean="0"/>
              <a:t>‹#›</a:t>
            </a:fld>
            <a:endParaRPr lang="en-US"/>
          </a:p>
        </p:txBody>
      </p:sp>
    </p:spTree>
    <p:extLst>
      <p:ext uri="{BB962C8B-B14F-4D97-AF65-F5344CB8AC3E}">
        <p14:creationId xmlns:p14="http://schemas.microsoft.com/office/powerpoint/2010/main" val="861527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DFF551-52FA-47ED-A68F-70C9AAE8EF6B}"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CD9AEA-DE21-4F66-9E4C-426787D2B608}" type="slidenum">
              <a:rPr lang="en-US" smtClean="0"/>
              <a:t>‹#›</a:t>
            </a:fld>
            <a:endParaRPr lang="en-US"/>
          </a:p>
        </p:txBody>
      </p:sp>
    </p:spTree>
    <p:extLst>
      <p:ext uri="{BB962C8B-B14F-4D97-AF65-F5344CB8AC3E}">
        <p14:creationId xmlns:p14="http://schemas.microsoft.com/office/powerpoint/2010/main" val="3484019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DFF551-52FA-47ED-A68F-70C9AAE8EF6B}"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CD9AEA-DE21-4F66-9E4C-426787D2B60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1977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DFF551-52FA-47ED-A68F-70C9AAE8EF6B}" type="datetimeFigureOut">
              <a:rPr lang="en-US" smtClean="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CD9AEA-DE21-4F66-9E4C-426787D2B608}" type="slidenum">
              <a:rPr lang="en-US" smtClean="0"/>
              <a:t>‹#›</a:t>
            </a:fld>
            <a:endParaRPr lang="en-US"/>
          </a:p>
        </p:txBody>
      </p:sp>
    </p:spTree>
    <p:extLst>
      <p:ext uri="{BB962C8B-B14F-4D97-AF65-F5344CB8AC3E}">
        <p14:creationId xmlns:p14="http://schemas.microsoft.com/office/powerpoint/2010/main" val="1542288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DFF551-52FA-47ED-A68F-70C9AAE8EF6B}" type="datetimeFigureOut">
              <a:rPr lang="en-US" smtClean="0"/>
              <a:t>10/23/2024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CD9AEA-DE21-4F66-9E4C-426787D2B608}" type="slidenum">
              <a:rPr lang="en-US" smtClean="0"/>
              <a:t>‹#›</a:t>
            </a:fld>
            <a:endParaRPr lang="en-US"/>
          </a:p>
        </p:txBody>
      </p:sp>
    </p:spTree>
    <p:extLst>
      <p:ext uri="{BB962C8B-B14F-4D97-AF65-F5344CB8AC3E}">
        <p14:creationId xmlns:p14="http://schemas.microsoft.com/office/powerpoint/2010/main" val="2483630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DFF551-52FA-47ED-A68F-70C9AAE8EF6B}" type="datetimeFigureOut">
              <a:rPr lang="en-US" smtClean="0"/>
              <a:t>10/23/2024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CD9AEA-DE21-4F66-9E4C-426787D2B608}" type="slidenum">
              <a:rPr lang="en-US" smtClean="0"/>
              <a:t>‹#›</a:t>
            </a:fld>
            <a:endParaRPr lang="en-US"/>
          </a:p>
        </p:txBody>
      </p:sp>
    </p:spTree>
    <p:extLst>
      <p:ext uri="{BB962C8B-B14F-4D97-AF65-F5344CB8AC3E}">
        <p14:creationId xmlns:p14="http://schemas.microsoft.com/office/powerpoint/2010/main" val="958665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6DFF551-52FA-47ED-A68F-70C9AAE8EF6B}" type="datetimeFigureOut">
              <a:rPr lang="en-US" smtClean="0"/>
              <a:t>10/23/2024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BCD9AEA-DE21-4F66-9E4C-426787D2B608}" type="slidenum">
              <a:rPr lang="en-US" smtClean="0"/>
              <a:t>‹#›</a:t>
            </a:fld>
            <a:endParaRPr lang="en-US"/>
          </a:p>
        </p:txBody>
      </p:sp>
    </p:spTree>
    <p:extLst>
      <p:ext uri="{BB962C8B-B14F-4D97-AF65-F5344CB8AC3E}">
        <p14:creationId xmlns:p14="http://schemas.microsoft.com/office/powerpoint/2010/main" val="2142906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6DFF551-52FA-47ED-A68F-70C9AAE8EF6B}" type="datetimeFigureOut">
              <a:rPr lang="en-US" smtClean="0"/>
              <a:t>10/23/2024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BCD9AEA-DE21-4F66-9E4C-426787D2B608}" type="slidenum">
              <a:rPr lang="en-US" smtClean="0"/>
              <a:t>‹#›</a:t>
            </a:fld>
            <a:endParaRPr lang="en-US"/>
          </a:p>
        </p:txBody>
      </p:sp>
    </p:spTree>
    <p:extLst>
      <p:ext uri="{BB962C8B-B14F-4D97-AF65-F5344CB8AC3E}">
        <p14:creationId xmlns:p14="http://schemas.microsoft.com/office/powerpoint/2010/main" val="1705429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DFF551-52FA-47ED-A68F-70C9AAE8EF6B}" type="datetimeFigureOut">
              <a:rPr lang="en-US" smtClean="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CD9AEA-DE21-4F66-9E4C-426787D2B608}" type="slidenum">
              <a:rPr lang="en-US" smtClean="0"/>
              <a:t>‹#›</a:t>
            </a:fld>
            <a:endParaRPr lang="en-US"/>
          </a:p>
        </p:txBody>
      </p:sp>
    </p:spTree>
    <p:extLst>
      <p:ext uri="{BB962C8B-B14F-4D97-AF65-F5344CB8AC3E}">
        <p14:creationId xmlns:p14="http://schemas.microsoft.com/office/powerpoint/2010/main" val="1753394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6DFF551-52FA-47ED-A68F-70C9AAE8EF6B}" type="datetimeFigureOut">
              <a:rPr lang="en-US" smtClean="0"/>
              <a:t>10/23/2024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BCD9AEA-DE21-4F66-9E4C-426787D2B60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82987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ECC41-F718-D764-E42A-FF43F5371946}"/>
              </a:ext>
            </a:extLst>
          </p:cNvPr>
          <p:cNvSpPr>
            <a:spLocks noGrp="1"/>
          </p:cNvSpPr>
          <p:nvPr>
            <p:ph type="ctrTitle"/>
          </p:nvPr>
        </p:nvSpPr>
        <p:spPr>
          <a:xfrm>
            <a:off x="4964989" y="20750"/>
            <a:ext cx="6137083" cy="3494398"/>
          </a:xfrm>
        </p:spPr>
        <p:txBody>
          <a:bodyPr anchor="b">
            <a:normAutofit/>
          </a:bodyPr>
          <a:lstStyle/>
          <a:p>
            <a:pPr algn="l"/>
            <a:r>
              <a:rPr lang="en-GB" sz="4400"/>
              <a:t>Mapping Ghana’s Hydrogen Economy: The strategic contribution of Small Modular Reactors</a:t>
            </a:r>
            <a:endParaRPr lang="en-US" sz="4400" dirty="0"/>
          </a:p>
        </p:txBody>
      </p:sp>
      <p:sp>
        <p:nvSpPr>
          <p:cNvPr id="3" name="Subtitle 2">
            <a:extLst>
              <a:ext uri="{FF2B5EF4-FFF2-40B4-BE49-F238E27FC236}">
                <a16:creationId xmlns:a16="http://schemas.microsoft.com/office/drawing/2014/main" id="{9193BA15-51B0-CBA6-91FA-2B176F536C8E}"/>
              </a:ext>
            </a:extLst>
          </p:cNvPr>
          <p:cNvSpPr>
            <a:spLocks noGrp="1"/>
          </p:cNvSpPr>
          <p:nvPr>
            <p:ph type="subTitle" idx="1"/>
          </p:nvPr>
        </p:nvSpPr>
        <p:spPr>
          <a:xfrm>
            <a:off x="5043162" y="3634077"/>
            <a:ext cx="4873137" cy="1261267"/>
          </a:xfrm>
        </p:spPr>
        <p:txBody>
          <a:bodyPr anchor="t">
            <a:normAutofit fontScale="25000" lnSpcReduction="20000"/>
          </a:bodyPr>
          <a:lstStyle/>
          <a:p>
            <a:pPr algn="l"/>
            <a:endParaRPr lang="en-GB" sz="600"/>
          </a:p>
          <a:p>
            <a:pPr algn="l"/>
            <a:endParaRPr lang="en-GB" sz="4000" b="1"/>
          </a:p>
          <a:p>
            <a:pPr algn="l"/>
            <a:r>
              <a:rPr lang="en-GB" sz="6000" b="1"/>
              <a:t>Festus Brew Quansah (BSc. MSc. MBA)</a:t>
            </a:r>
          </a:p>
          <a:p>
            <a:pPr algn="l"/>
            <a:r>
              <a:rPr lang="en-GB" sz="6000"/>
              <a:t>Financial Analyst </a:t>
            </a:r>
            <a:r>
              <a:rPr lang="en-GB" sz="6000" b="1"/>
              <a:t>, </a:t>
            </a:r>
            <a:r>
              <a:rPr lang="en-GB" sz="6000"/>
              <a:t>Nuclear Power Institute-Ghana Atomic Energy Commission </a:t>
            </a:r>
          </a:p>
          <a:p>
            <a:pPr algn="l"/>
            <a:endParaRPr lang="en-GB" sz="4800"/>
          </a:p>
          <a:p>
            <a:pPr algn="l"/>
            <a:r>
              <a:rPr lang="en-GB" sz="4800"/>
              <a:t>Presentation for the International conference on small modular reactors and their applications 2024 </a:t>
            </a:r>
          </a:p>
          <a:p>
            <a:pPr algn="l"/>
            <a:r>
              <a:rPr lang="en-GB" sz="4800"/>
              <a:t>(21-25 October 2024), vienna, austria</a:t>
            </a:r>
          </a:p>
          <a:p>
            <a:pPr algn="l"/>
            <a:endParaRPr lang="en-US" sz="600"/>
          </a:p>
          <a:p>
            <a:pPr algn="l"/>
            <a:r>
              <a:rPr lang="en-US" sz="600"/>
              <a:t> </a:t>
            </a:r>
            <a:endParaRPr lang="en-GB" sz="600" dirty="0"/>
          </a:p>
        </p:txBody>
      </p:sp>
      <p:pic>
        <p:nvPicPr>
          <p:cNvPr id="1026" name="Picture 2" descr="IAEA International Conference on Small Modular Reactors and their  Applications, 21 - 25 Oct. 2024, Vienna - ENS">
            <a:extLst>
              <a:ext uri="{FF2B5EF4-FFF2-40B4-BE49-F238E27FC236}">
                <a16:creationId xmlns:a16="http://schemas.microsoft.com/office/drawing/2014/main" id="{1A0B0C9C-C51D-276A-B3DA-9337550F73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338" y="1003443"/>
            <a:ext cx="3712723" cy="25117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ternational Atomic Energy Agency ...">
            <a:extLst>
              <a:ext uri="{FF2B5EF4-FFF2-40B4-BE49-F238E27FC236}">
                <a16:creationId xmlns:a16="http://schemas.microsoft.com/office/drawing/2014/main" id="{DDF6F775-ACFB-300A-3AE2-9E8F4701C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220" y="3731570"/>
            <a:ext cx="2432957" cy="1940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8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7F8632-B562-4C9A-48F5-023B1522ABEB}"/>
              </a:ext>
            </a:extLst>
          </p:cNvPr>
          <p:cNvSpPr>
            <a:spLocks noGrp="1"/>
          </p:cNvSpPr>
          <p:nvPr>
            <p:ph type="title"/>
          </p:nvPr>
        </p:nvSpPr>
        <p:spPr/>
        <p:txBody>
          <a:bodyPr/>
          <a:lstStyle/>
          <a:p>
            <a:r>
              <a:rPr lang="en-GB" dirty="0"/>
              <a:t>Mapping the hydrogen economy in Ghana [2]</a:t>
            </a:r>
            <a:endParaRPr lang="en-US" dirty="0"/>
          </a:p>
        </p:txBody>
      </p:sp>
      <p:sp>
        <p:nvSpPr>
          <p:cNvPr id="6" name="Content Placeholder 5">
            <a:extLst>
              <a:ext uri="{FF2B5EF4-FFF2-40B4-BE49-F238E27FC236}">
                <a16:creationId xmlns:a16="http://schemas.microsoft.com/office/drawing/2014/main" id="{A7750A5F-ECA7-ECF9-FEF6-90B33B5A1D83}"/>
              </a:ext>
            </a:extLst>
          </p:cNvPr>
          <p:cNvSpPr>
            <a:spLocks noGrp="1"/>
          </p:cNvSpPr>
          <p:nvPr>
            <p:ph idx="1"/>
          </p:nvPr>
        </p:nvSpPr>
        <p:spPr>
          <a:xfrm>
            <a:off x="712270" y="1535705"/>
            <a:ext cx="10828420" cy="4802187"/>
          </a:xfrm>
        </p:spPr>
        <p:txBody>
          <a:bodyPr>
            <a:normAutofit fontScale="70000" lnSpcReduction="20000"/>
          </a:bodyPr>
          <a:lstStyle/>
          <a:p>
            <a:endParaRPr lang="en-GB" dirty="0"/>
          </a:p>
          <a:p>
            <a:r>
              <a:rPr lang="en-GB" sz="2900" dirty="0"/>
              <a:t>Systems analysis towards a future hydrogen economy</a:t>
            </a:r>
          </a:p>
          <a:p>
            <a:pPr marL="0" indent="0">
              <a:buNone/>
            </a:pPr>
            <a:r>
              <a:rPr lang="en-US" sz="2700" dirty="0">
                <a:effectLst/>
                <a:latin typeface="+mj-lt"/>
                <a:ea typeface="Times New Roman" panose="02020603050405020304" pitchFamily="18" charset="0"/>
              </a:rPr>
              <a:t>These elements </a:t>
            </a:r>
            <a:r>
              <a:rPr lang="en-US" sz="2700" dirty="0">
                <a:latin typeface="+mj-lt"/>
                <a:ea typeface="Times New Roman" panose="02020603050405020304" pitchFamily="18" charset="0"/>
              </a:rPr>
              <a:t>or </a:t>
            </a:r>
            <a:r>
              <a:rPr lang="en-US" sz="2700" dirty="0">
                <a:effectLst/>
                <a:latin typeface="+mj-lt"/>
                <a:ea typeface="Times New Roman" panose="02020603050405020304" pitchFamily="18" charset="0"/>
              </a:rPr>
              <a:t>issues </a:t>
            </a:r>
            <a:r>
              <a:rPr lang="en-US" sz="2700" dirty="0">
                <a:latin typeface="+mj-lt"/>
                <a:ea typeface="Times New Roman" panose="02020603050405020304" pitchFamily="18" charset="0"/>
              </a:rPr>
              <a:t>identified </a:t>
            </a:r>
            <a:r>
              <a:rPr lang="en-US" sz="2700" dirty="0">
                <a:effectLst/>
                <a:latin typeface="+mj-lt"/>
                <a:ea typeface="Times New Roman" panose="02020603050405020304" pitchFamily="18" charset="0"/>
              </a:rPr>
              <a:t>are critical to structuring and </a:t>
            </a:r>
            <a:r>
              <a:rPr lang="en-US" sz="2700" dirty="0" err="1">
                <a:effectLst/>
                <a:latin typeface="+mj-lt"/>
                <a:ea typeface="Times New Roman" panose="02020603050405020304" pitchFamily="18" charset="0"/>
              </a:rPr>
              <a:t>formalising</a:t>
            </a:r>
            <a:r>
              <a:rPr lang="en-US" sz="2700" dirty="0">
                <a:effectLst/>
                <a:latin typeface="+mj-lt"/>
                <a:ea typeface="Times New Roman" panose="02020603050405020304" pitchFamily="18" charset="0"/>
              </a:rPr>
              <a:t> a hydrogen economy: </a:t>
            </a:r>
          </a:p>
          <a:p>
            <a:pPr marL="0" indent="0">
              <a:buNone/>
            </a:pPr>
            <a:endParaRPr lang="en-US" sz="2700" dirty="0">
              <a:effectLst/>
              <a:latin typeface="+mj-lt"/>
              <a:ea typeface="Times New Roman" panose="02020603050405020304" pitchFamily="18" charset="0"/>
            </a:endParaRPr>
          </a:p>
          <a:p>
            <a:pPr marL="0" marR="0" indent="0" algn="just">
              <a:lnSpc>
                <a:spcPts val="1200"/>
              </a:lnSpc>
              <a:spcBef>
                <a:spcPts val="0"/>
              </a:spcBef>
              <a:spcAft>
                <a:spcPts val="0"/>
              </a:spcAft>
              <a:buNone/>
            </a:pPr>
            <a:r>
              <a:rPr lang="en-US" sz="2700" dirty="0">
                <a:effectLst/>
                <a:latin typeface="+mj-lt"/>
                <a:ea typeface="Times New Roman" panose="02020603050405020304" pitchFamily="18" charset="0"/>
              </a:rPr>
              <a:t>1, Innovations in transport sector: Adoption of fuel-cell cars </a:t>
            </a:r>
          </a:p>
          <a:p>
            <a:pPr marL="0" marR="0" indent="0" algn="just">
              <a:lnSpc>
                <a:spcPts val="1200"/>
              </a:lnSpc>
              <a:spcBef>
                <a:spcPts val="0"/>
              </a:spcBef>
              <a:spcAft>
                <a:spcPts val="0"/>
              </a:spcAft>
              <a:buNone/>
            </a:pPr>
            <a:endParaRPr lang="en-US" sz="2700" dirty="0">
              <a:effectLst/>
              <a:latin typeface="+mj-lt"/>
              <a:ea typeface="Times New Roman" panose="02020603050405020304" pitchFamily="18" charset="0"/>
            </a:endParaRPr>
          </a:p>
          <a:p>
            <a:pPr marL="0" marR="0" indent="0" algn="just">
              <a:lnSpc>
                <a:spcPts val="1200"/>
              </a:lnSpc>
              <a:spcBef>
                <a:spcPts val="0"/>
              </a:spcBef>
              <a:spcAft>
                <a:spcPts val="0"/>
              </a:spcAft>
              <a:buNone/>
            </a:pPr>
            <a:endParaRPr lang="en-US" sz="2700" dirty="0">
              <a:effectLst/>
              <a:latin typeface="+mj-lt"/>
              <a:ea typeface="Times New Roman" panose="02020603050405020304" pitchFamily="18" charset="0"/>
            </a:endParaRPr>
          </a:p>
          <a:p>
            <a:pPr marL="0" marR="0" indent="0" algn="just">
              <a:lnSpc>
                <a:spcPts val="1200"/>
              </a:lnSpc>
              <a:spcBef>
                <a:spcPts val="0"/>
              </a:spcBef>
              <a:spcAft>
                <a:spcPts val="0"/>
              </a:spcAft>
              <a:buNone/>
            </a:pPr>
            <a:r>
              <a:rPr lang="en-US" sz="2700" dirty="0">
                <a:effectLst/>
                <a:latin typeface="+mj-lt"/>
                <a:ea typeface="Times New Roman" panose="02020603050405020304" pitchFamily="18" charset="0"/>
              </a:rPr>
              <a:t>2, Hydrogen Infrastructure: for storage, transportation and distribution </a:t>
            </a:r>
          </a:p>
          <a:p>
            <a:pPr marL="0" marR="0" indent="0" algn="just">
              <a:lnSpc>
                <a:spcPts val="1200"/>
              </a:lnSpc>
              <a:spcBef>
                <a:spcPts val="0"/>
              </a:spcBef>
              <a:spcAft>
                <a:spcPts val="0"/>
              </a:spcAft>
              <a:buNone/>
            </a:pPr>
            <a:endParaRPr lang="en-US" sz="2700" dirty="0">
              <a:effectLst/>
              <a:latin typeface="+mj-lt"/>
              <a:ea typeface="Times New Roman" panose="02020603050405020304" pitchFamily="18" charset="0"/>
            </a:endParaRPr>
          </a:p>
          <a:p>
            <a:pPr marL="0" marR="0" indent="0" algn="just">
              <a:lnSpc>
                <a:spcPts val="1200"/>
              </a:lnSpc>
              <a:spcBef>
                <a:spcPts val="0"/>
              </a:spcBef>
              <a:spcAft>
                <a:spcPts val="0"/>
              </a:spcAft>
              <a:buNone/>
            </a:pPr>
            <a:endParaRPr lang="en-US" sz="2700" dirty="0">
              <a:effectLst/>
              <a:latin typeface="+mj-lt"/>
              <a:ea typeface="Times New Roman" panose="02020603050405020304" pitchFamily="18" charset="0"/>
            </a:endParaRPr>
          </a:p>
          <a:p>
            <a:pPr marL="0" marR="0" indent="0" algn="just">
              <a:lnSpc>
                <a:spcPts val="1200"/>
              </a:lnSpc>
              <a:spcBef>
                <a:spcPts val="0"/>
              </a:spcBef>
              <a:spcAft>
                <a:spcPts val="0"/>
              </a:spcAft>
              <a:buNone/>
            </a:pPr>
            <a:r>
              <a:rPr lang="en-US" sz="2700" dirty="0">
                <a:effectLst/>
                <a:latin typeface="+mj-lt"/>
                <a:ea typeface="Times New Roman" panose="02020603050405020304" pitchFamily="18" charset="0"/>
              </a:rPr>
              <a:t>3, Scientific innovation </a:t>
            </a:r>
          </a:p>
          <a:p>
            <a:pPr marL="0" marR="0" indent="0" algn="just">
              <a:lnSpc>
                <a:spcPts val="1200"/>
              </a:lnSpc>
              <a:spcBef>
                <a:spcPts val="0"/>
              </a:spcBef>
              <a:spcAft>
                <a:spcPts val="0"/>
              </a:spcAft>
              <a:buNone/>
            </a:pPr>
            <a:endParaRPr lang="en-US" sz="2700" dirty="0">
              <a:effectLst/>
              <a:latin typeface="+mj-lt"/>
              <a:ea typeface="Times New Roman" panose="02020603050405020304" pitchFamily="18" charset="0"/>
            </a:endParaRPr>
          </a:p>
          <a:p>
            <a:pPr marL="0" marR="0" indent="0" algn="just">
              <a:lnSpc>
                <a:spcPts val="1200"/>
              </a:lnSpc>
              <a:spcBef>
                <a:spcPts val="0"/>
              </a:spcBef>
              <a:spcAft>
                <a:spcPts val="0"/>
              </a:spcAft>
              <a:buNone/>
            </a:pPr>
            <a:endParaRPr lang="en-US" sz="2700" dirty="0">
              <a:effectLst/>
              <a:latin typeface="+mj-lt"/>
              <a:ea typeface="Times New Roman" panose="02020603050405020304" pitchFamily="18" charset="0"/>
            </a:endParaRPr>
          </a:p>
          <a:p>
            <a:pPr marL="0" marR="0" indent="0" algn="just">
              <a:lnSpc>
                <a:spcPts val="1200"/>
              </a:lnSpc>
              <a:spcBef>
                <a:spcPts val="0"/>
              </a:spcBef>
              <a:spcAft>
                <a:spcPts val="0"/>
              </a:spcAft>
              <a:buNone/>
            </a:pPr>
            <a:r>
              <a:rPr lang="en-US" sz="2700" dirty="0">
                <a:effectLst/>
                <a:latin typeface="+mj-lt"/>
                <a:ea typeface="Times New Roman" panose="02020603050405020304" pitchFamily="18" charset="0"/>
              </a:rPr>
              <a:t>4, Cost competitiveness: Economics of hydrogen production</a:t>
            </a:r>
          </a:p>
          <a:p>
            <a:pPr marL="0" marR="0" indent="0" algn="just">
              <a:lnSpc>
                <a:spcPts val="1200"/>
              </a:lnSpc>
              <a:spcBef>
                <a:spcPts val="0"/>
              </a:spcBef>
              <a:spcAft>
                <a:spcPts val="0"/>
              </a:spcAft>
              <a:buNone/>
            </a:pPr>
            <a:endParaRPr lang="en-US" sz="2700" dirty="0">
              <a:effectLst/>
              <a:latin typeface="+mj-lt"/>
              <a:ea typeface="Times New Roman" panose="02020603050405020304" pitchFamily="18" charset="0"/>
            </a:endParaRPr>
          </a:p>
          <a:p>
            <a:pPr marL="0" marR="0" indent="0" algn="just">
              <a:lnSpc>
                <a:spcPts val="1200"/>
              </a:lnSpc>
              <a:spcBef>
                <a:spcPts val="0"/>
              </a:spcBef>
              <a:spcAft>
                <a:spcPts val="0"/>
              </a:spcAft>
              <a:buNone/>
            </a:pPr>
            <a:endParaRPr lang="en-US" sz="2700" dirty="0">
              <a:effectLst/>
              <a:latin typeface="+mj-lt"/>
              <a:ea typeface="Times New Roman" panose="02020603050405020304" pitchFamily="18" charset="0"/>
            </a:endParaRPr>
          </a:p>
          <a:p>
            <a:pPr marL="0" marR="0" indent="0" algn="just">
              <a:lnSpc>
                <a:spcPts val="1200"/>
              </a:lnSpc>
              <a:spcBef>
                <a:spcPts val="0"/>
              </a:spcBef>
              <a:spcAft>
                <a:spcPts val="0"/>
              </a:spcAft>
              <a:buNone/>
            </a:pPr>
            <a:r>
              <a:rPr lang="en-US" sz="2700" dirty="0">
                <a:effectLst/>
                <a:latin typeface="+mj-lt"/>
                <a:ea typeface="Times New Roman" panose="02020603050405020304" pitchFamily="18" charset="0"/>
              </a:rPr>
              <a:t>5, Macroeconomic impacts: benefits to National economy </a:t>
            </a:r>
          </a:p>
          <a:p>
            <a:pPr marL="0" marR="0" indent="0" algn="just">
              <a:lnSpc>
                <a:spcPts val="1200"/>
              </a:lnSpc>
              <a:spcBef>
                <a:spcPts val="0"/>
              </a:spcBef>
              <a:spcAft>
                <a:spcPts val="0"/>
              </a:spcAft>
              <a:buNone/>
            </a:pPr>
            <a:endParaRPr lang="en-US" sz="2700" dirty="0">
              <a:effectLst/>
              <a:latin typeface="+mj-lt"/>
              <a:ea typeface="Times New Roman" panose="02020603050405020304" pitchFamily="18" charset="0"/>
            </a:endParaRPr>
          </a:p>
          <a:p>
            <a:pPr marL="0" marR="0" indent="0" algn="just">
              <a:lnSpc>
                <a:spcPts val="1200"/>
              </a:lnSpc>
              <a:spcBef>
                <a:spcPts val="0"/>
              </a:spcBef>
              <a:spcAft>
                <a:spcPts val="0"/>
              </a:spcAft>
              <a:buNone/>
            </a:pPr>
            <a:endParaRPr lang="en-US" sz="2700" dirty="0">
              <a:effectLst/>
              <a:latin typeface="+mj-lt"/>
              <a:ea typeface="Times New Roman" panose="02020603050405020304" pitchFamily="18" charset="0"/>
            </a:endParaRPr>
          </a:p>
          <a:p>
            <a:pPr marL="0" marR="0" indent="0" algn="just">
              <a:lnSpc>
                <a:spcPts val="1200"/>
              </a:lnSpc>
              <a:spcBef>
                <a:spcPts val="0"/>
              </a:spcBef>
              <a:spcAft>
                <a:spcPts val="0"/>
              </a:spcAft>
              <a:buNone/>
            </a:pPr>
            <a:r>
              <a:rPr lang="en-US" sz="2700" dirty="0">
                <a:effectLst/>
                <a:latin typeface="+mj-lt"/>
                <a:ea typeface="Times New Roman" panose="02020603050405020304" pitchFamily="18" charset="0"/>
              </a:rPr>
              <a:t>6, Policy direction: Roadmap to National mainstreaming and complimentary policies not specific to hydrogen</a:t>
            </a:r>
          </a:p>
          <a:p>
            <a:pPr marL="0" marR="0" indent="0" algn="just">
              <a:lnSpc>
                <a:spcPts val="1200"/>
              </a:lnSpc>
              <a:spcBef>
                <a:spcPts val="0"/>
              </a:spcBef>
              <a:spcAft>
                <a:spcPts val="0"/>
              </a:spcAft>
            </a:pPr>
            <a:endParaRPr lang="en-US" sz="2700" dirty="0">
              <a:latin typeface="+mj-lt"/>
              <a:ea typeface="Times New Roman" panose="02020603050405020304" pitchFamily="18" charset="0"/>
            </a:endParaRPr>
          </a:p>
          <a:p>
            <a:pPr marL="0" marR="0" indent="0" algn="just">
              <a:lnSpc>
                <a:spcPts val="1200"/>
              </a:lnSpc>
              <a:spcBef>
                <a:spcPts val="0"/>
              </a:spcBef>
              <a:spcAft>
                <a:spcPts val="0"/>
              </a:spcAft>
              <a:buNone/>
            </a:pPr>
            <a:r>
              <a:rPr lang="en-US" sz="2700" dirty="0">
                <a:effectLst/>
                <a:latin typeface="+mj-lt"/>
                <a:ea typeface="Times New Roman" panose="02020603050405020304" pitchFamily="18" charset="0"/>
              </a:rPr>
              <a:t> </a:t>
            </a:r>
          </a:p>
          <a:p>
            <a:pPr marL="0" marR="0" indent="0" algn="just">
              <a:lnSpc>
                <a:spcPts val="1200"/>
              </a:lnSpc>
              <a:spcBef>
                <a:spcPts val="0"/>
              </a:spcBef>
              <a:spcAft>
                <a:spcPts val="0"/>
              </a:spcAft>
              <a:buNone/>
            </a:pPr>
            <a:r>
              <a:rPr lang="en-US" sz="2700" dirty="0">
                <a:effectLst/>
                <a:latin typeface="+mj-lt"/>
                <a:ea typeface="Times New Roman" panose="02020603050405020304" pitchFamily="18" charset="0"/>
              </a:rPr>
              <a:t>7, Fiscal incentivization: economic levers towards competitiveness including a low and flexible taxation system</a:t>
            </a:r>
          </a:p>
          <a:p>
            <a:pPr marL="0" marR="0" indent="0" algn="just">
              <a:lnSpc>
                <a:spcPts val="1200"/>
              </a:lnSpc>
              <a:spcBef>
                <a:spcPts val="0"/>
              </a:spcBef>
              <a:spcAft>
                <a:spcPts val="0"/>
              </a:spcAft>
              <a:buNone/>
            </a:pPr>
            <a:endParaRPr lang="en-US" sz="2700" dirty="0">
              <a:latin typeface="+mj-lt"/>
              <a:ea typeface="Times New Roman" panose="02020603050405020304" pitchFamily="18" charset="0"/>
            </a:endParaRPr>
          </a:p>
          <a:p>
            <a:pPr marL="0" marR="0" indent="0" algn="just">
              <a:lnSpc>
                <a:spcPts val="1200"/>
              </a:lnSpc>
              <a:spcBef>
                <a:spcPts val="0"/>
              </a:spcBef>
              <a:spcAft>
                <a:spcPts val="0"/>
              </a:spcAft>
              <a:buNone/>
            </a:pPr>
            <a:r>
              <a:rPr lang="en-US" sz="2700" dirty="0">
                <a:effectLst/>
                <a:latin typeface="+mj-lt"/>
                <a:ea typeface="Times New Roman" panose="02020603050405020304" pitchFamily="18" charset="0"/>
              </a:rPr>
              <a:t> </a:t>
            </a:r>
          </a:p>
          <a:p>
            <a:pPr marL="0" marR="0" indent="0" algn="just">
              <a:lnSpc>
                <a:spcPts val="1200"/>
              </a:lnSpc>
              <a:spcBef>
                <a:spcPts val="0"/>
              </a:spcBef>
              <a:spcAft>
                <a:spcPts val="0"/>
              </a:spcAft>
              <a:buNone/>
            </a:pPr>
            <a:r>
              <a:rPr lang="en-US" sz="2700" dirty="0">
                <a:effectLst/>
                <a:latin typeface="+mj-lt"/>
                <a:ea typeface="Times New Roman" panose="02020603050405020304" pitchFamily="18" charset="0"/>
              </a:rPr>
              <a:t>8, Market requirements: competitive pricing regime </a:t>
            </a:r>
          </a:p>
          <a:p>
            <a:pPr marL="0" indent="0">
              <a:buNone/>
            </a:pPr>
            <a:endParaRPr lang="en-US" dirty="0">
              <a:latin typeface="+mj-lt"/>
            </a:endParaRPr>
          </a:p>
        </p:txBody>
      </p:sp>
    </p:spTree>
    <p:extLst>
      <p:ext uri="{BB962C8B-B14F-4D97-AF65-F5344CB8AC3E}">
        <p14:creationId xmlns:p14="http://schemas.microsoft.com/office/powerpoint/2010/main" val="2520843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D6910-82E1-F4B5-7D5B-CA500269DC3E}"/>
              </a:ext>
            </a:extLst>
          </p:cNvPr>
          <p:cNvSpPr>
            <a:spLocks noGrp="1"/>
          </p:cNvSpPr>
          <p:nvPr>
            <p:ph type="title"/>
          </p:nvPr>
        </p:nvSpPr>
        <p:spPr/>
        <p:txBody>
          <a:bodyPr/>
          <a:lstStyle/>
          <a:p>
            <a:r>
              <a:rPr lang="en-GB" dirty="0"/>
              <a:t>Mapping the hydrogen economy in Ghana [2]</a:t>
            </a:r>
            <a:endParaRPr lang="en-US" dirty="0"/>
          </a:p>
        </p:txBody>
      </p:sp>
      <p:sp>
        <p:nvSpPr>
          <p:cNvPr id="3" name="Content Placeholder 2">
            <a:extLst>
              <a:ext uri="{FF2B5EF4-FFF2-40B4-BE49-F238E27FC236}">
                <a16:creationId xmlns:a16="http://schemas.microsoft.com/office/drawing/2014/main" id="{2813C27A-29A2-23C2-1C70-FBF24A07B1A9}"/>
              </a:ext>
            </a:extLst>
          </p:cNvPr>
          <p:cNvSpPr>
            <a:spLocks noGrp="1"/>
          </p:cNvSpPr>
          <p:nvPr>
            <p:ph idx="1"/>
          </p:nvPr>
        </p:nvSpPr>
        <p:spPr>
          <a:xfrm>
            <a:off x="838200" y="1534332"/>
            <a:ext cx="10515600" cy="4958543"/>
          </a:xfrm>
        </p:spPr>
        <p:txBody>
          <a:bodyPr/>
          <a:lstStyle/>
          <a:p>
            <a:pPr marL="0" marR="0" indent="0" algn="just">
              <a:lnSpc>
                <a:spcPts val="1200"/>
              </a:lnSpc>
              <a:spcBef>
                <a:spcPts val="0"/>
              </a:spcBef>
              <a:spcAft>
                <a:spcPts val="0"/>
              </a:spcAft>
              <a:buNone/>
            </a:pPr>
            <a:endParaRPr lang="en-US" sz="2300" dirty="0">
              <a:effectLst/>
              <a:latin typeface="+mj-lt"/>
              <a:ea typeface="Times New Roman" panose="02020603050405020304" pitchFamily="18" charset="0"/>
            </a:endParaRPr>
          </a:p>
          <a:p>
            <a:pPr marL="0" marR="0" indent="0" algn="just">
              <a:lnSpc>
                <a:spcPts val="1200"/>
              </a:lnSpc>
              <a:spcBef>
                <a:spcPts val="0"/>
              </a:spcBef>
              <a:spcAft>
                <a:spcPts val="0"/>
              </a:spcAft>
              <a:buNone/>
            </a:pPr>
            <a:endParaRPr lang="en-US" sz="2300" dirty="0">
              <a:latin typeface="+mj-lt"/>
              <a:ea typeface="Times New Roman" panose="02020603050405020304" pitchFamily="18" charset="0"/>
            </a:endParaRPr>
          </a:p>
          <a:p>
            <a:pPr marL="0" marR="0" indent="0" algn="just">
              <a:lnSpc>
                <a:spcPts val="1200"/>
              </a:lnSpc>
              <a:spcBef>
                <a:spcPts val="0"/>
              </a:spcBef>
              <a:spcAft>
                <a:spcPts val="0"/>
              </a:spcAft>
              <a:buNone/>
            </a:pPr>
            <a:r>
              <a:rPr lang="en-US" sz="2300" dirty="0">
                <a:effectLst/>
                <a:latin typeface="+mj-lt"/>
                <a:ea typeface="Times New Roman" panose="02020603050405020304" pitchFamily="18" charset="0"/>
              </a:rPr>
              <a:t>9, Sustainability and climate requirements- aligning political objectives and legislation of</a:t>
            </a:r>
          </a:p>
          <a:p>
            <a:pPr marL="0" marR="0" indent="0" algn="just">
              <a:lnSpc>
                <a:spcPts val="1200"/>
              </a:lnSpc>
              <a:spcBef>
                <a:spcPts val="0"/>
              </a:spcBef>
              <a:spcAft>
                <a:spcPts val="0"/>
              </a:spcAft>
              <a:buNone/>
            </a:pPr>
            <a:endParaRPr lang="en-US" sz="2300" dirty="0">
              <a:latin typeface="+mj-lt"/>
              <a:ea typeface="Times New Roman" panose="02020603050405020304" pitchFamily="18" charset="0"/>
            </a:endParaRPr>
          </a:p>
          <a:p>
            <a:pPr marL="0" marR="0" indent="0" algn="just">
              <a:lnSpc>
                <a:spcPts val="1200"/>
              </a:lnSpc>
              <a:spcBef>
                <a:spcPts val="0"/>
              </a:spcBef>
              <a:spcAft>
                <a:spcPts val="0"/>
              </a:spcAft>
              <a:buNone/>
            </a:pPr>
            <a:r>
              <a:rPr lang="en-US" sz="2300" dirty="0">
                <a:effectLst/>
                <a:latin typeface="+mj-lt"/>
                <a:ea typeface="Times New Roman" panose="02020603050405020304" pitchFamily="18" charset="0"/>
              </a:rPr>
              <a:t>      Hydrogen with sustainability and climate targets </a:t>
            </a:r>
          </a:p>
          <a:p>
            <a:pPr marL="0" marR="0" indent="0" algn="just">
              <a:lnSpc>
                <a:spcPts val="1200"/>
              </a:lnSpc>
              <a:spcBef>
                <a:spcPts val="0"/>
              </a:spcBef>
              <a:spcAft>
                <a:spcPts val="0"/>
              </a:spcAft>
              <a:buNone/>
            </a:pPr>
            <a:endParaRPr lang="en-US" sz="2300" dirty="0">
              <a:effectLst/>
              <a:latin typeface="+mj-lt"/>
              <a:ea typeface="Times New Roman" panose="02020603050405020304" pitchFamily="18" charset="0"/>
            </a:endParaRPr>
          </a:p>
          <a:p>
            <a:pPr marL="0" marR="0" indent="0" algn="just">
              <a:lnSpc>
                <a:spcPts val="1200"/>
              </a:lnSpc>
              <a:spcBef>
                <a:spcPts val="0"/>
              </a:spcBef>
              <a:spcAft>
                <a:spcPts val="0"/>
              </a:spcAft>
              <a:buNone/>
            </a:pPr>
            <a:endParaRPr lang="en-US" sz="2300" dirty="0">
              <a:effectLst/>
              <a:latin typeface="+mj-lt"/>
              <a:ea typeface="Times New Roman" panose="02020603050405020304" pitchFamily="18" charset="0"/>
            </a:endParaRPr>
          </a:p>
          <a:p>
            <a:pPr marL="0" marR="0" indent="0" algn="just">
              <a:lnSpc>
                <a:spcPts val="1200"/>
              </a:lnSpc>
              <a:spcBef>
                <a:spcPts val="0"/>
              </a:spcBef>
              <a:spcAft>
                <a:spcPts val="0"/>
              </a:spcAft>
              <a:buNone/>
            </a:pPr>
            <a:r>
              <a:rPr lang="en-US" sz="2300" dirty="0">
                <a:effectLst/>
                <a:latin typeface="+mj-lt"/>
                <a:ea typeface="Times New Roman" panose="02020603050405020304" pitchFamily="18" charset="0"/>
              </a:rPr>
              <a:t>10, Technology development requirements- mass market for hydrogen backed by</a:t>
            </a:r>
          </a:p>
          <a:p>
            <a:pPr marL="0" marR="0" indent="0" algn="just">
              <a:lnSpc>
                <a:spcPts val="1200"/>
              </a:lnSpc>
              <a:spcBef>
                <a:spcPts val="0"/>
              </a:spcBef>
              <a:spcAft>
                <a:spcPts val="0"/>
              </a:spcAft>
              <a:buNone/>
            </a:pPr>
            <a:r>
              <a:rPr lang="en-US" sz="2300" dirty="0">
                <a:latin typeface="+mj-lt"/>
                <a:ea typeface="Times New Roman" panose="02020603050405020304" pitchFamily="18" charset="0"/>
              </a:rPr>
              <a:t> </a:t>
            </a:r>
          </a:p>
          <a:p>
            <a:pPr marL="0" marR="0" indent="0" algn="just">
              <a:lnSpc>
                <a:spcPts val="1200"/>
              </a:lnSpc>
              <a:spcBef>
                <a:spcPts val="0"/>
              </a:spcBef>
              <a:spcAft>
                <a:spcPts val="0"/>
              </a:spcAft>
              <a:buNone/>
            </a:pPr>
            <a:r>
              <a:rPr lang="en-US" sz="2300" dirty="0">
                <a:effectLst/>
                <a:latin typeface="+mj-lt"/>
                <a:ea typeface="Times New Roman" panose="02020603050405020304" pitchFamily="18" charset="0"/>
              </a:rPr>
              <a:t>       reduced cost of cars and fueling stations </a:t>
            </a:r>
          </a:p>
          <a:p>
            <a:pPr marL="0" marR="0" indent="0" algn="just">
              <a:lnSpc>
                <a:spcPts val="1200"/>
              </a:lnSpc>
              <a:spcBef>
                <a:spcPts val="0"/>
              </a:spcBef>
              <a:spcAft>
                <a:spcPts val="0"/>
              </a:spcAft>
              <a:buNone/>
            </a:pPr>
            <a:endParaRPr lang="en-US" sz="2300" dirty="0">
              <a:effectLst/>
              <a:latin typeface="+mj-lt"/>
              <a:ea typeface="Times New Roman" panose="02020603050405020304" pitchFamily="18" charset="0"/>
            </a:endParaRPr>
          </a:p>
          <a:p>
            <a:pPr marL="0" marR="0" indent="0" algn="just">
              <a:lnSpc>
                <a:spcPts val="1200"/>
              </a:lnSpc>
              <a:spcBef>
                <a:spcPts val="0"/>
              </a:spcBef>
              <a:spcAft>
                <a:spcPts val="0"/>
              </a:spcAft>
            </a:pPr>
            <a:endParaRPr lang="en-US" sz="2300" dirty="0">
              <a:effectLst/>
              <a:latin typeface="+mj-lt"/>
              <a:ea typeface="Times New Roman" panose="02020603050405020304" pitchFamily="18" charset="0"/>
            </a:endParaRPr>
          </a:p>
          <a:p>
            <a:pPr marL="0" marR="0" indent="0" algn="just">
              <a:lnSpc>
                <a:spcPts val="1200"/>
              </a:lnSpc>
              <a:spcBef>
                <a:spcPts val="0"/>
              </a:spcBef>
              <a:spcAft>
                <a:spcPts val="0"/>
              </a:spcAft>
              <a:buNone/>
            </a:pPr>
            <a:r>
              <a:rPr lang="en-US" sz="2300" dirty="0">
                <a:effectLst/>
                <a:latin typeface="+mj-lt"/>
                <a:ea typeface="Times New Roman" panose="02020603050405020304" pitchFamily="18" charset="0"/>
              </a:rPr>
              <a:t>11, Macroeconomic environment -state of economy and long-term scenarios </a:t>
            </a:r>
          </a:p>
          <a:p>
            <a:pPr marL="0" marR="0" indent="0" algn="just">
              <a:lnSpc>
                <a:spcPts val="1200"/>
              </a:lnSpc>
              <a:spcBef>
                <a:spcPts val="0"/>
              </a:spcBef>
              <a:spcAft>
                <a:spcPts val="0"/>
              </a:spcAft>
              <a:buNone/>
            </a:pPr>
            <a:endParaRPr lang="en-US" sz="2300" dirty="0">
              <a:effectLst/>
              <a:latin typeface="+mj-lt"/>
              <a:ea typeface="Times New Roman" panose="02020603050405020304" pitchFamily="18" charset="0"/>
            </a:endParaRPr>
          </a:p>
          <a:p>
            <a:pPr marL="0" marR="0" indent="0" algn="just">
              <a:lnSpc>
                <a:spcPts val="1200"/>
              </a:lnSpc>
              <a:spcBef>
                <a:spcPts val="0"/>
              </a:spcBef>
              <a:spcAft>
                <a:spcPts val="0"/>
              </a:spcAft>
              <a:buNone/>
            </a:pPr>
            <a:endParaRPr lang="en-US" sz="2300" dirty="0">
              <a:effectLst/>
              <a:latin typeface="+mj-lt"/>
              <a:ea typeface="Times New Roman" panose="02020603050405020304" pitchFamily="18" charset="0"/>
            </a:endParaRPr>
          </a:p>
          <a:p>
            <a:pPr marL="0" marR="0" indent="0" algn="just">
              <a:lnSpc>
                <a:spcPts val="1200"/>
              </a:lnSpc>
              <a:spcBef>
                <a:spcPts val="0"/>
              </a:spcBef>
              <a:spcAft>
                <a:spcPts val="0"/>
              </a:spcAft>
              <a:buNone/>
            </a:pPr>
            <a:r>
              <a:rPr lang="en-US" sz="2300" dirty="0">
                <a:effectLst/>
                <a:latin typeface="+mj-lt"/>
                <a:ea typeface="Times New Roman" panose="02020603050405020304" pitchFamily="18" charset="0"/>
              </a:rPr>
              <a:t>12, Research and Development programmes </a:t>
            </a:r>
          </a:p>
          <a:p>
            <a:pPr marL="0" marR="0" indent="0" algn="just">
              <a:lnSpc>
                <a:spcPts val="1200"/>
              </a:lnSpc>
              <a:spcBef>
                <a:spcPts val="0"/>
              </a:spcBef>
              <a:spcAft>
                <a:spcPts val="0"/>
              </a:spcAft>
              <a:buNone/>
            </a:pPr>
            <a:endParaRPr lang="en-US" sz="2300" dirty="0">
              <a:effectLst/>
              <a:latin typeface="+mj-lt"/>
              <a:ea typeface="Times New Roman" panose="02020603050405020304" pitchFamily="18" charset="0"/>
            </a:endParaRPr>
          </a:p>
          <a:p>
            <a:pPr marL="0" marR="0" indent="0" algn="just">
              <a:lnSpc>
                <a:spcPts val="1200"/>
              </a:lnSpc>
              <a:spcBef>
                <a:spcPts val="0"/>
              </a:spcBef>
              <a:spcAft>
                <a:spcPts val="0"/>
              </a:spcAft>
              <a:buNone/>
            </a:pPr>
            <a:endParaRPr lang="en-US" sz="2300" dirty="0">
              <a:effectLst/>
              <a:latin typeface="+mj-lt"/>
              <a:ea typeface="Times New Roman" panose="02020603050405020304" pitchFamily="18" charset="0"/>
            </a:endParaRPr>
          </a:p>
          <a:p>
            <a:pPr marL="0" marR="0" indent="0" algn="just">
              <a:lnSpc>
                <a:spcPts val="1200"/>
              </a:lnSpc>
              <a:spcBef>
                <a:spcPts val="0"/>
              </a:spcBef>
              <a:spcAft>
                <a:spcPts val="0"/>
              </a:spcAft>
              <a:buNone/>
            </a:pPr>
            <a:r>
              <a:rPr lang="en-US" sz="2300" dirty="0">
                <a:effectLst/>
                <a:latin typeface="+mj-lt"/>
                <a:ea typeface="Times New Roman" panose="02020603050405020304" pitchFamily="18" charset="0"/>
              </a:rPr>
              <a:t>13, Social acceptance </a:t>
            </a:r>
          </a:p>
          <a:p>
            <a:pPr marL="0" marR="0" indent="0" algn="just">
              <a:lnSpc>
                <a:spcPts val="1200"/>
              </a:lnSpc>
              <a:spcBef>
                <a:spcPts val="0"/>
              </a:spcBef>
              <a:spcAft>
                <a:spcPts val="0"/>
              </a:spcAft>
              <a:buNone/>
            </a:pPr>
            <a:endParaRPr lang="en-US" sz="2300" dirty="0">
              <a:effectLst/>
              <a:latin typeface="+mj-lt"/>
              <a:ea typeface="Times New Roman" panose="02020603050405020304" pitchFamily="18" charset="0"/>
            </a:endParaRPr>
          </a:p>
          <a:p>
            <a:pPr marL="0" marR="0" indent="0" algn="just">
              <a:lnSpc>
                <a:spcPts val="1200"/>
              </a:lnSpc>
              <a:spcBef>
                <a:spcPts val="0"/>
              </a:spcBef>
              <a:spcAft>
                <a:spcPts val="0"/>
              </a:spcAft>
              <a:buNone/>
            </a:pPr>
            <a:endParaRPr lang="en-US" sz="2300" dirty="0">
              <a:effectLst/>
              <a:latin typeface="+mj-lt"/>
              <a:ea typeface="Times New Roman" panose="02020603050405020304" pitchFamily="18" charset="0"/>
            </a:endParaRPr>
          </a:p>
          <a:p>
            <a:pPr marL="0" marR="0" indent="0" algn="just">
              <a:lnSpc>
                <a:spcPts val="1200"/>
              </a:lnSpc>
              <a:spcBef>
                <a:spcPts val="0"/>
              </a:spcBef>
              <a:spcAft>
                <a:spcPts val="0"/>
              </a:spcAft>
              <a:buNone/>
            </a:pPr>
            <a:r>
              <a:rPr lang="en-US" sz="2300" dirty="0">
                <a:effectLst/>
                <a:latin typeface="+mj-lt"/>
                <a:ea typeface="Times New Roman" panose="02020603050405020304" pitchFamily="18" charset="0"/>
              </a:rPr>
              <a:t>14, Financing and Economic feasibilities – cost mitigation mechanisms to drive</a:t>
            </a:r>
          </a:p>
          <a:p>
            <a:pPr marL="0" marR="0" indent="0" algn="just">
              <a:lnSpc>
                <a:spcPts val="1200"/>
              </a:lnSpc>
              <a:spcBef>
                <a:spcPts val="0"/>
              </a:spcBef>
              <a:spcAft>
                <a:spcPts val="0"/>
              </a:spcAft>
              <a:buNone/>
            </a:pPr>
            <a:endParaRPr lang="en-US" sz="2300" dirty="0">
              <a:latin typeface="+mj-lt"/>
              <a:ea typeface="Times New Roman" panose="02020603050405020304" pitchFamily="18" charset="0"/>
            </a:endParaRPr>
          </a:p>
          <a:p>
            <a:pPr marL="0" marR="0" indent="0" algn="just">
              <a:lnSpc>
                <a:spcPts val="1200"/>
              </a:lnSpc>
              <a:spcBef>
                <a:spcPts val="0"/>
              </a:spcBef>
              <a:spcAft>
                <a:spcPts val="0"/>
              </a:spcAft>
              <a:buNone/>
            </a:pPr>
            <a:r>
              <a:rPr lang="en-US" sz="2300" dirty="0">
                <a:effectLst/>
                <a:latin typeface="+mj-lt"/>
                <a:ea typeface="Times New Roman" panose="02020603050405020304" pitchFamily="18" charset="0"/>
              </a:rPr>
              <a:t>        investment and reduce risks </a:t>
            </a:r>
          </a:p>
          <a:p>
            <a:pPr marL="0" marR="0" indent="0" algn="just">
              <a:lnSpc>
                <a:spcPts val="1200"/>
              </a:lnSpc>
              <a:spcBef>
                <a:spcPts val="0"/>
              </a:spcBef>
              <a:spcAft>
                <a:spcPts val="0"/>
              </a:spcAft>
              <a:buNone/>
            </a:pPr>
            <a:endParaRPr lang="en-US" sz="2300" dirty="0">
              <a:effectLst/>
              <a:latin typeface="+mj-lt"/>
              <a:ea typeface="Times New Roman" panose="02020603050405020304" pitchFamily="18" charset="0"/>
            </a:endParaRPr>
          </a:p>
          <a:p>
            <a:pPr marL="0" marR="0" indent="0" algn="just">
              <a:lnSpc>
                <a:spcPts val="1200"/>
              </a:lnSpc>
              <a:spcBef>
                <a:spcPts val="0"/>
              </a:spcBef>
              <a:spcAft>
                <a:spcPts val="0"/>
              </a:spcAft>
              <a:buNone/>
            </a:pPr>
            <a:endParaRPr lang="en-US" sz="2300" dirty="0">
              <a:effectLst/>
              <a:latin typeface="+mj-lt"/>
              <a:ea typeface="Times New Roman" panose="02020603050405020304" pitchFamily="18" charset="0"/>
            </a:endParaRPr>
          </a:p>
          <a:p>
            <a:pPr marL="0" marR="0" indent="0" algn="just">
              <a:lnSpc>
                <a:spcPts val="1200"/>
              </a:lnSpc>
              <a:spcBef>
                <a:spcPts val="0"/>
              </a:spcBef>
              <a:spcAft>
                <a:spcPts val="0"/>
              </a:spcAft>
              <a:buNone/>
            </a:pPr>
            <a:r>
              <a:rPr lang="en-US" sz="2300" dirty="0">
                <a:effectLst/>
                <a:latin typeface="+mj-lt"/>
                <a:ea typeface="Times New Roman" panose="02020603050405020304" pitchFamily="18" charset="0"/>
              </a:rPr>
              <a:t>15, Regulation and standards - Integrated regulatory frameworks </a:t>
            </a:r>
          </a:p>
          <a:p>
            <a:pPr marL="0" marR="0" indent="0" algn="just">
              <a:lnSpc>
                <a:spcPts val="1200"/>
              </a:lnSpc>
              <a:spcBef>
                <a:spcPts val="0"/>
              </a:spcBef>
              <a:spcAft>
                <a:spcPts val="0"/>
              </a:spcAft>
              <a:buNone/>
            </a:pPr>
            <a:endParaRPr lang="en-US" sz="2300" dirty="0">
              <a:effectLst/>
              <a:latin typeface="+mj-lt"/>
              <a:ea typeface="Times New Roman" panose="02020603050405020304" pitchFamily="18" charset="0"/>
            </a:endParaRPr>
          </a:p>
          <a:p>
            <a:pPr marL="0" marR="0" indent="0" algn="just">
              <a:lnSpc>
                <a:spcPts val="1200"/>
              </a:lnSpc>
              <a:spcBef>
                <a:spcPts val="0"/>
              </a:spcBef>
              <a:spcAft>
                <a:spcPts val="0"/>
              </a:spcAft>
              <a:buNone/>
            </a:pPr>
            <a:endParaRPr lang="en-US" sz="2300" dirty="0">
              <a:effectLst/>
              <a:latin typeface="+mj-lt"/>
              <a:ea typeface="Times New Roman" panose="02020603050405020304" pitchFamily="18" charset="0"/>
            </a:endParaRPr>
          </a:p>
          <a:p>
            <a:pPr marL="0" marR="0" indent="0" algn="just">
              <a:lnSpc>
                <a:spcPts val="1200"/>
              </a:lnSpc>
              <a:spcBef>
                <a:spcPts val="0"/>
              </a:spcBef>
              <a:spcAft>
                <a:spcPts val="0"/>
              </a:spcAft>
              <a:buNone/>
            </a:pPr>
            <a:r>
              <a:rPr lang="en-US" sz="2300" dirty="0">
                <a:effectLst/>
                <a:latin typeface="+mj-lt"/>
                <a:ea typeface="Times New Roman" panose="02020603050405020304" pitchFamily="18" charset="0"/>
              </a:rPr>
              <a:t>16, Skills and Education</a:t>
            </a:r>
          </a:p>
          <a:p>
            <a:endParaRPr lang="en-US" dirty="0"/>
          </a:p>
        </p:txBody>
      </p:sp>
    </p:spTree>
    <p:extLst>
      <p:ext uri="{BB962C8B-B14F-4D97-AF65-F5344CB8AC3E}">
        <p14:creationId xmlns:p14="http://schemas.microsoft.com/office/powerpoint/2010/main" val="507406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D40D15-ED84-D6AB-ED58-5B3E899C6813}"/>
              </a:ext>
            </a:extLst>
          </p:cNvPr>
          <p:cNvSpPr>
            <a:spLocks noGrp="1"/>
          </p:cNvSpPr>
          <p:nvPr>
            <p:ph type="title"/>
          </p:nvPr>
        </p:nvSpPr>
        <p:spPr/>
        <p:txBody>
          <a:bodyPr/>
          <a:lstStyle/>
          <a:p>
            <a:r>
              <a:rPr lang="en-GB" dirty="0"/>
              <a:t>Mapping the hydrogen economy in Ghana [3]</a:t>
            </a:r>
            <a:endParaRPr lang="en-US" dirty="0"/>
          </a:p>
        </p:txBody>
      </p:sp>
      <p:graphicFrame>
        <p:nvGraphicFramePr>
          <p:cNvPr id="7" name="Content Placeholder 6">
            <a:extLst>
              <a:ext uri="{FF2B5EF4-FFF2-40B4-BE49-F238E27FC236}">
                <a16:creationId xmlns:a16="http://schemas.microsoft.com/office/drawing/2014/main" id="{59DFE267-2CE7-4A3C-7581-8BB684C2C6FE}"/>
              </a:ext>
            </a:extLst>
          </p:cNvPr>
          <p:cNvGraphicFramePr>
            <a:graphicFrameLocks noGrp="1"/>
          </p:cNvGraphicFramePr>
          <p:nvPr>
            <p:ph sz="half" idx="1"/>
          </p:nvPr>
        </p:nvGraphicFramePr>
        <p:xfrm>
          <a:off x="1096963" y="1846263"/>
          <a:ext cx="493871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a:extLst>
              <a:ext uri="{FF2B5EF4-FFF2-40B4-BE49-F238E27FC236}">
                <a16:creationId xmlns:a16="http://schemas.microsoft.com/office/drawing/2014/main" id="{5EC1A1B9-8DCF-5B77-FD0C-B3CBD2A37A44}"/>
              </a:ext>
            </a:extLst>
          </p:cNvPr>
          <p:cNvSpPr>
            <a:spLocks noGrp="1"/>
          </p:cNvSpPr>
          <p:nvPr>
            <p:ph sz="half" idx="2"/>
          </p:nvPr>
        </p:nvSpPr>
        <p:spPr>
          <a:xfrm>
            <a:off x="6172200" y="1825625"/>
            <a:ext cx="5181600" cy="4667250"/>
          </a:xfrm>
        </p:spPr>
        <p:txBody>
          <a:bodyPr>
            <a:normAutofit/>
          </a:bodyPr>
          <a:lstStyle/>
          <a:p>
            <a:pPr>
              <a:buFont typeface="Arial" panose="020B0604020202020204" pitchFamily="34" charset="0"/>
              <a:buChar char="•"/>
            </a:pPr>
            <a:r>
              <a:rPr lang="en-US" sz="1800" dirty="0">
                <a:effectLst/>
                <a:latin typeface="+mj-lt"/>
                <a:ea typeface="Times New Roman" panose="02020603050405020304" pitchFamily="18" charset="0"/>
              </a:rPr>
              <a:t> </a:t>
            </a:r>
            <a:r>
              <a:rPr lang="en-US" sz="2000" b="1" i="1" dirty="0">
                <a:latin typeface="+mj-lt"/>
                <a:ea typeface="Times New Roman" panose="02020603050405020304" pitchFamily="18" charset="0"/>
              </a:rPr>
              <a:t>T</a:t>
            </a:r>
            <a:r>
              <a:rPr lang="en-US" sz="2000" b="1" i="1" dirty="0">
                <a:effectLst/>
                <a:latin typeface="+mj-lt"/>
                <a:ea typeface="Times New Roman" panose="02020603050405020304" pitchFamily="18" charset="0"/>
              </a:rPr>
              <a:t>echnical dimension</a:t>
            </a:r>
            <a:r>
              <a:rPr lang="en-US" sz="2000" dirty="0">
                <a:effectLst/>
                <a:latin typeface="+mj-lt"/>
                <a:ea typeface="Times New Roman" panose="02020603050405020304" pitchFamily="18" charset="0"/>
              </a:rPr>
              <a:t>.: all issues directly related to the hydrogen technology and its production.</a:t>
            </a:r>
          </a:p>
          <a:p>
            <a:pPr>
              <a:buFont typeface="Arial" panose="020B0604020202020204" pitchFamily="34" charset="0"/>
              <a:buChar char="•"/>
            </a:pPr>
            <a:r>
              <a:rPr lang="en-US" sz="2000" dirty="0">
                <a:effectLst/>
                <a:latin typeface="+mj-lt"/>
                <a:ea typeface="Times New Roman" panose="02020603050405020304" pitchFamily="18" charset="0"/>
              </a:rPr>
              <a:t> </a:t>
            </a:r>
            <a:r>
              <a:rPr lang="en-US" sz="2000" b="1" i="1" dirty="0">
                <a:latin typeface="+mj-lt"/>
                <a:ea typeface="Times New Roman" panose="02020603050405020304" pitchFamily="18" charset="0"/>
              </a:rPr>
              <a:t>S</a:t>
            </a:r>
            <a:r>
              <a:rPr lang="en-US" sz="2000" b="1" i="1" dirty="0">
                <a:effectLst/>
                <a:latin typeface="+mj-lt"/>
                <a:ea typeface="Times New Roman" panose="02020603050405020304" pitchFamily="18" charset="0"/>
              </a:rPr>
              <a:t>ocial dimension</a:t>
            </a:r>
            <a:r>
              <a:rPr lang="en-US" sz="2000" b="1" i="1" dirty="0">
                <a:latin typeface="+mj-lt"/>
                <a:ea typeface="Times New Roman" panose="02020603050405020304" pitchFamily="18" charset="0"/>
              </a:rPr>
              <a:t>:</a:t>
            </a:r>
            <a:r>
              <a:rPr lang="en-US" sz="2000" dirty="0">
                <a:effectLst/>
                <a:latin typeface="+mj-lt"/>
                <a:ea typeface="Times New Roman" panose="02020603050405020304" pitchFamily="18" charset="0"/>
              </a:rPr>
              <a:t> all behavioral, social and economic issues that must be addressed to drive the hydrogen economy.</a:t>
            </a:r>
          </a:p>
          <a:p>
            <a:pPr>
              <a:buFont typeface="Arial" panose="020B0604020202020204" pitchFamily="34" charset="0"/>
              <a:buChar char="•"/>
            </a:pPr>
            <a:r>
              <a:rPr lang="en-US" sz="2000" dirty="0">
                <a:effectLst/>
                <a:latin typeface="+mj-lt"/>
                <a:ea typeface="Times New Roman" panose="02020603050405020304" pitchFamily="18" charset="0"/>
              </a:rPr>
              <a:t>  </a:t>
            </a:r>
            <a:r>
              <a:rPr lang="en-US" sz="2000" b="1" i="1" dirty="0">
                <a:latin typeface="+mj-lt"/>
                <a:ea typeface="Times New Roman" panose="02020603050405020304" pitchFamily="18" charset="0"/>
              </a:rPr>
              <a:t>R</a:t>
            </a:r>
            <a:r>
              <a:rPr lang="en-US" sz="2000" b="1" i="1" dirty="0">
                <a:effectLst/>
                <a:latin typeface="+mj-lt"/>
                <a:ea typeface="Times New Roman" panose="02020603050405020304" pitchFamily="18" charset="0"/>
              </a:rPr>
              <a:t>egulatory dimension</a:t>
            </a:r>
            <a:r>
              <a:rPr lang="en-US" sz="2000" b="1" i="1" dirty="0">
                <a:latin typeface="+mj-lt"/>
                <a:ea typeface="Times New Roman" panose="02020603050405020304" pitchFamily="18" charset="0"/>
              </a:rPr>
              <a:t>: </a:t>
            </a:r>
            <a:r>
              <a:rPr lang="en-US" sz="2000" dirty="0">
                <a:effectLst/>
                <a:latin typeface="+mj-lt"/>
                <a:ea typeface="Times New Roman" panose="02020603050405020304" pitchFamily="18" charset="0"/>
              </a:rPr>
              <a:t>all  issues that </a:t>
            </a:r>
            <a:r>
              <a:rPr lang="en-US" sz="2000" dirty="0" err="1">
                <a:effectLst/>
                <a:latin typeface="+mj-lt"/>
                <a:ea typeface="Times New Roman" panose="02020603050405020304" pitchFamily="18" charset="0"/>
              </a:rPr>
              <a:t>optimises</a:t>
            </a:r>
            <a:r>
              <a:rPr lang="en-US" sz="2000" dirty="0">
                <a:effectLst/>
                <a:latin typeface="+mj-lt"/>
                <a:ea typeface="Times New Roman" panose="02020603050405020304" pitchFamily="18" charset="0"/>
              </a:rPr>
              <a:t> the macro-environment (economic, regulatory, legal, political etc.) for the hydrogen economy to thrive. </a:t>
            </a:r>
          </a:p>
          <a:p>
            <a:r>
              <a:rPr lang="en-US" sz="2000" dirty="0">
                <a:effectLst/>
                <a:latin typeface="+mj-lt"/>
                <a:ea typeface="Times New Roman" panose="02020603050405020304" pitchFamily="18" charset="0"/>
              </a:rPr>
              <a:t> In line with systems thinking, issues could be viewed as </a:t>
            </a:r>
            <a:r>
              <a:rPr lang="en-US" sz="2000" b="1" dirty="0">
                <a:effectLst/>
                <a:latin typeface="+mj-lt"/>
                <a:ea typeface="Times New Roman" panose="02020603050405020304" pitchFamily="18" charset="0"/>
              </a:rPr>
              <a:t>socio-technical</a:t>
            </a:r>
            <a:r>
              <a:rPr lang="en-US" sz="2000" dirty="0">
                <a:effectLst/>
                <a:latin typeface="+mj-lt"/>
                <a:ea typeface="Times New Roman" panose="02020603050405020304" pitchFamily="18" charset="0"/>
              </a:rPr>
              <a:t>, </a:t>
            </a:r>
            <a:r>
              <a:rPr lang="en-US" sz="2000" b="1" dirty="0">
                <a:effectLst/>
                <a:latin typeface="+mj-lt"/>
                <a:ea typeface="Times New Roman" panose="02020603050405020304" pitchFamily="18" charset="0"/>
              </a:rPr>
              <a:t>techno-regulatory</a:t>
            </a:r>
            <a:r>
              <a:rPr lang="en-US" sz="2000" dirty="0">
                <a:effectLst/>
                <a:latin typeface="+mj-lt"/>
                <a:ea typeface="Times New Roman" panose="02020603050405020304" pitchFamily="18" charset="0"/>
              </a:rPr>
              <a:t>, or </a:t>
            </a:r>
            <a:r>
              <a:rPr lang="en-US" sz="2000" b="1" dirty="0">
                <a:effectLst/>
                <a:latin typeface="+mj-lt"/>
                <a:ea typeface="Times New Roman" panose="02020603050405020304" pitchFamily="18" charset="0"/>
              </a:rPr>
              <a:t>socio-regulatory</a:t>
            </a:r>
            <a:r>
              <a:rPr lang="en-US" sz="2000" b="1" dirty="0">
                <a:latin typeface="+mj-lt"/>
                <a:ea typeface="Times New Roman" panose="02020603050405020304" pitchFamily="18" charset="0"/>
              </a:rPr>
              <a:t> a</a:t>
            </a:r>
            <a:r>
              <a:rPr lang="en-US" sz="2000" dirty="0">
                <a:effectLst/>
                <a:latin typeface="+mj-lt"/>
                <a:ea typeface="Times New Roman" panose="02020603050405020304" pitchFamily="18" charset="0"/>
              </a:rPr>
              <a:t>s they often overlap in practice</a:t>
            </a:r>
            <a:r>
              <a:rPr lang="en-US" sz="2000" dirty="0">
                <a:effectLst/>
                <a:latin typeface="Times New Roman" panose="02020603050405020304" pitchFamily="18" charset="0"/>
                <a:ea typeface="Times New Roman" panose="02020603050405020304" pitchFamily="18" charset="0"/>
              </a:rPr>
              <a:t>.</a:t>
            </a:r>
          </a:p>
          <a:p>
            <a:pPr marL="0" indent="0">
              <a:buNone/>
            </a:pPr>
            <a:endParaRPr lang="en-US" dirty="0"/>
          </a:p>
        </p:txBody>
      </p:sp>
    </p:spTree>
    <p:extLst>
      <p:ext uri="{BB962C8B-B14F-4D97-AF65-F5344CB8AC3E}">
        <p14:creationId xmlns:p14="http://schemas.microsoft.com/office/powerpoint/2010/main" val="3161631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92460-21F5-44CD-D786-E5136BC6428C}"/>
              </a:ext>
            </a:extLst>
          </p:cNvPr>
          <p:cNvSpPr>
            <a:spLocks noGrp="1"/>
          </p:cNvSpPr>
          <p:nvPr>
            <p:ph type="title"/>
          </p:nvPr>
        </p:nvSpPr>
        <p:spPr>
          <a:xfrm>
            <a:off x="838200" y="-240631"/>
            <a:ext cx="10515600" cy="1157121"/>
          </a:xfrm>
        </p:spPr>
        <p:txBody>
          <a:bodyPr>
            <a:normAutofit fontScale="90000"/>
          </a:bodyPr>
          <a:lstStyle/>
          <a:p>
            <a:r>
              <a:rPr lang="en-GB" dirty="0"/>
              <a:t>Mapping the hydrogen economy in Ghana [3] </a:t>
            </a:r>
            <a:endParaRPr lang="en-US" dirty="0"/>
          </a:p>
        </p:txBody>
      </p:sp>
      <p:graphicFrame>
        <p:nvGraphicFramePr>
          <p:cNvPr id="4" name="Content Placeholder 3">
            <a:extLst>
              <a:ext uri="{FF2B5EF4-FFF2-40B4-BE49-F238E27FC236}">
                <a16:creationId xmlns:a16="http://schemas.microsoft.com/office/drawing/2014/main" id="{3409A424-3ED4-15BF-DCCA-EB5937EAE937}"/>
              </a:ext>
            </a:extLst>
          </p:cNvPr>
          <p:cNvGraphicFramePr>
            <a:graphicFrameLocks noGrp="1"/>
          </p:cNvGraphicFramePr>
          <p:nvPr>
            <p:ph idx="1"/>
            <p:extLst>
              <p:ext uri="{D42A27DB-BD31-4B8C-83A1-F6EECF244321}">
                <p14:modId xmlns:p14="http://schemas.microsoft.com/office/powerpoint/2010/main" val="3604877499"/>
              </p:ext>
            </p:extLst>
          </p:nvPr>
        </p:nvGraphicFramePr>
        <p:xfrm>
          <a:off x="529390" y="916490"/>
          <a:ext cx="11133219" cy="5687060"/>
        </p:xfrm>
        <a:graphic>
          <a:graphicData uri="http://schemas.openxmlformats.org/drawingml/2006/table">
            <a:tbl>
              <a:tblPr firstRow="1" firstCol="1" bandRow="1">
                <a:tableStyleId>{5C22544A-7EE6-4342-B048-85BDC9FD1C3A}</a:tableStyleId>
              </a:tblPr>
              <a:tblGrid>
                <a:gridCol w="3675706">
                  <a:extLst>
                    <a:ext uri="{9D8B030D-6E8A-4147-A177-3AD203B41FA5}">
                      <a16:colId xmlns:a16="http://schemas.microsoft.com/office/drawing/2014/main" val="1847237061"/>
                    </a:ext>
                  </a:extLst>
                </a:gridCol>
                <a:gridCol w="3377320">
                  <a:extLst>
                    <a:ext uri="{9D8B030D-6E8A-4147-A177-3AD203B41FA5}">
                      <a16:colId xmlns:a16="http://schemas.microsoft.com/office/drawing/2014/main" val="3734434707"/>
                    </a:ext>
                  </a:extLst>
                </a:gridCol>
                <a:gridCol w="4080193">
                  <a:extLst>
                    <a:ext uri="{9D8B030D-6E8A-4147-A177-3AD203B41FA5}">
                      <a16:colId xmlns:a16="http://schemas.microsoft.com/office/drawing/2014/main" val="3749406182"/>
                    </a:ext>
                  </a:extLst>
                </a:gridCol>
              </a:tblGrid>
              <a:tr h="425980">
                <a:tc>
                  <a:txBody>
                    <a:bodyPr/>
                    <a:lstStyle/>
                    <a:p>
                      <a:pPr marL="0" marR="0" indent="44450" algn="ctr">
                        <a:lnSpc>
                          <a:spcPts val="1200"/>
                        </a:lnSpc>
                        <a:spcBef>
                          <a:spcPts val="600"/>
                        </a:spcBef>
                        <a:spcAft>
                          <a:spcPts val="600"/>
                        </a:spcAft>
                      </a:pPr>
                      <a:endParaRPr lang="en-US" sz="1900" dirty="0">
                        <a:effectLst/>
                      </a:endParaRPr>
                    </a:p>
                    <a:p>
                      <a:pPr marL="0" marR="0" indent="44450" algn="ctr">
                        <a:lnSpc>
                          <a:spcPts val="1200"/>
                        </a:lnSpc>
                        <a:spcBef>
                          <a:spcPts val="600"/>
                        </a:spcBef>
                        <a:spcAft>
                          <a:spcPts val="600"/>
                        </a:spcAft>
                      </a:pPr>
                      <a:r>
                        <a:rPr lang="en-US" sz="1900" dirty="0">
                          <a:effectLst/>
                        </a:rPr>
                        <a:t>Technical dimension</a:t>
                      </a:r>
                      <a:endParaRPr lang="en-US" sz="19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180340" algn="just">
                        <a:lnSpc>
                          <a:spcPts val="1200"/>
                        </a:lnSpc>
                        <a:spcBef>
                          <a:spcPts val="600"/>
                        </a:spcBef>
                        <a:spcAft>
                          <a:spcPts val="600"/>
                        </a:spcAft>
                      </a:pPr>
                      <a:endParaRPr lang="en-US" sz="1900" dirty="0">
                        <a:effectLst/>
                      </a:endParaRPr>
                    </a:p>
                    <a:p>
                      <a:pPr marL="0" marR="0" indent="180340" algn="ctr">
                        <a:lnSpc>
                          <a:spcPts val="1200"/>
                        </a:lnSpc>
                        <a:spcBef>
                          <a:spcPts val="600"/>
                        </a:spcBef>
                        <a:spcAft>
                          <a:spcPts val="600"/>
                        </a:spcAft>
                      </a:pPr>
                      <a:r>
                        <a:rPr lang="en-US" sz="1900" dirty="0">
                          <a:effectLst/>
                        </a:rPr>
                        <a:t>Social dimension</a:t>
                      </a:r>
                      <a:endParaRPr lang="en-US" sz="19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180340" algn="ctr">
                        <a:lnSpc>
                          <a:spcPts val="1200"/>
                        </a:lnSpc>
                        <a:spcBef>
                          <a:spcPts val="600"/>
                        </a:spcBef>
                        <a:spcAft>
                          <a:spcPts val="600"/>
                        </a:spcAft>
                      </a:pPr>
                      <a:endParaRPr lang="en-US" sz="1900" dirty="0">
                        <a:effectLst/>
                      </a:endParaRPr>
                    </a:p>
                    <a:p>
                      <a:pPr marL="0" marR="0" indent="180340" algn="ctr">
                        <a:lnSpc>
                          <a:spcPts val="1200"/>
                        </a:lnSpc>
                        <a:spcBef>
                          <a:spcPts val="600"/>
                        </a:spcBef>
                        <a:spcAft>
                          <a:spcPts val="600"/>
                        </a:spcAft>
                      </a:pPr>
                      <a:r>
                        <a:rPr lang="en-US" sz="1900" dirty="0">
                          <a:effectLst/>
                        </a:rPr>
                        <a:t>Regulatory dimension</a:t>
                      </a:r>
                      <a:endParaRPr lang="en-US" sz="19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6251439"/>
                  </a:ext>
                </a:extLst>
              </a:tr>
              <a:tr h="4607103">
                <a:tc>
                  <a:txBody>
                    <a:bodyPr/>
                    <a:lstStyle/>
                    <a:p>
                      <a:pPr marL="0" marR="0" lvl="0" indent="0" algn="l">
                        <a:lnSpc>
                          <a:spcPts val="1200"/>
                        </a:lnSpc>
                        <a:spcBef>
                          <a:spcPts val="0"/>
                        </a:spcBef>
                        <a:spcAft>
                          <a:spcPts val="0"/>
                        </a:spcAft>
                        <a:buFont typeface="Symbol" panose="05050102010706020507" pitchFamily="18" charset="2"/>
                        <a:buNone/>
                      </a:pPr>
                      <a:endParaRPr lang="en-US" sz="1900" dirty="0">
                        <a:effectLst/>
                      </a:endParaRPr>
                    </a:p>
                    <a:p>
                      <a:pPr marL="342900" marR="0" lvl="0" indent="-342900" algn="l">
                        <a:lnSpc>
                          <a:spcPts val="1200"/>
                        </a:lnSpc>
                        <a:spcBef>
                          <a:spcPts val="0"/>
                        </a:spcBef>
                        <a:spcAft>
                          <a:spcPts val="0"/>
                        </a:spcAft>
                        <a:buFont typeface="Symbol" panose="05050102010706020507" pitchFamily="18" charset="2"/>
                        <a:buChar char=""/>
                      </a:pPr>
                      <a:endParaRPr lang="en-US" sz="1900" dirty="0">
                        <a:effectLst/>
                      </a:endParaRPr>
                    </a:p>
                    <a:p>
                      <a:pPr marL="342900" marR="0" lvl="0" indent="-342900" algn="l">
                        <a:lnSpc>
                          <a:spcPts val="1200"/>
                        </a:lnSpc>
                        <a:spcBef>
                          <a:spcPts val="0"/>
                        </a:spcBef>
                        <a:spcAft>
                          <a:spcPts val="0"/>
                        </a:spcAft>
                        <a:buFont typeface="Symbol" panose="05050102010706020507" pitchFamily="18" charset="2"/>
                        <a:buChar char=""/>
                      </a:pPr>
                      <a:endParaRPr lang="en-US" sz="1900" dirty="0">
                        <a:effectLst/>
                      </a:endParaRPr>
                    </a:p>
                    <a:p>
                      <a:pPr marL="342900" marR="0" lvl="0" indent="-342900" algn="l">
                        <a:lnSpc>
                          <a:spcPts val="1200"/>
                        </a:lnSpc>
                        <a:spcBef>
                          <a:spcPts val="0"/>
                        </a:spcBef>
                        <a:spcAft>
                          <a:spcPts val="0"/>
                        </a:spcAft>
                        <a:buFont typeface="Symbol" panose="05050102010706020507" pitchFamily="18" charset="2"/>
                        <a:buChar char=""/>
                      </a:pPr>
                      <a:r>
                        <a:rPr lang="en-US" sz="1900" dirty="0">
                          <a:effectLst/>
                        </a:rPr>
                        <a:t>Innovations in transport</a:t>
                      </a:r>
                    </a:p>
                    <a:p>
                      <a:pPr marL="342900" marR="0" lvl="0" indent="-342900" algn="l">
                        <a:lnSpc>
                          <a:spcPts val="1200"/>
                        </a:lnSpc>
                        <a:spcBef>
                          <a:spcPts val="0"/>
                        </a:spcBef>
                        <a:spcAft>
                          <a:spcPts val="0"/>
                        </a:spcAft>
                        <a:buFont typeface="Symbol" panose="05050102010706020507" pitchFamily="18" charset="2"/>
                        <a:buChar char=""/>
                      </a:pPr>
                      <a:endParaRPr lang="en-US" sz="1900" dirty="0">
                        <a:effectLst/>
                      </a:endParaRPr>
                    </a:p>
                    <a:p>
                      <a:pPr marL="0" marR="0" lvl="0" indent="0" algn="l">
                        <a:lnSpc>
                          <a:spcPts val="1200"/>
                        </a:lnSpc>
                        <a:spcBef>
                          <a:spcPts val="0"/>
                        </a:spcBef>
                        <a:spcAft>
                          <a:spcPts val="0"/>
                        </a:spcAft>
                        <a:buFont typeface="Symbol" panose="05050102010706020507" pitchFamily="18" charset="2"/>
                        <a:buNone/>
                      </a:pPr>
                      <a:r>
                        <a:rPr lang="en-US" sz="1900" dirty="0">
                          <a:effectLst/>
                        </a:rPr>
                        <a:t>      sector</a:t>
                      </a:r>
                    </a:p>
                    <a:p>
                      <a:pPr marL="0" marR="0" lvl="0" indent="0" algn="l">
                        <a:lnSpc>
                          <a:spcPts val="1200"/>
                        </a:lnSpc>
                        <a:spcBef>
                          <a:spcPts val="0"/>
                        </a:spcBef>
                        <a:spcAft>
                          <a:spcPts val="0"/>
                        </a:spcAft>
                        <a:buFont typeface="Symbol" panose="05050102010706020507" pitchFamily="18" charset="2"/>
                        <a:buNone/>
                      </a:pPr>
                      <a:endParaRPr lang="en-US" sz="1900" dirty="0">
                        <a:effectLst/>
                      </a:endParaRPr>
                    </a:p>
                    <a:p>
                      <a:pPr marL="342900" marR="0" lvl="0" indent="-342900" algn="l">
                        <a:lnSpc>
                          <a:spcPts val="1200"/>
                        </a:lnSpc>
                        <a:spcBef>
                          <a:spcPts val="0"/>
                        </a:spcBef>
                        <a:spcAft>
                          <a:spcPts val="0"/>
                        </a:spcAft>
                        <a:buFont typeface="Symbol" panose="05050102010706020507" pitchFamily="18" charset="2"/>
                        <a:buChar char=""/>
                      </a:pPr>
                      <a:endParaRPr lang="en-US" sz="1900" dirty="0">
                        <a:effectLst/>
                      </a:endParaRPr>
                    </a:p>
                    <a:p>
                      <a:pPr marL="342900" marR="0" lvl="0" indent="-342900" algn="l">
                        <a:lnSpc>
                          <a:spcPts val="1200"/>
                        </a:lnSpc>
                        <a:spcBef>
                          <a:spcPts val="0"/>
                        </a:spcBef>
                        <a:spcAft>
                          <a:spcPts val="0"/>
                        </a:spcAft>
                        <a:buFont typeface="Symbol" panose="05050102010706020507" pitchFamily="18" charset="2"/>
                        <a:buChar char=""/>
                      </a:pPr>
                      <a:r>
                        <a:rPr lang="en-US" sz="1900" dirty="0">
                          <a:effectLst/>
                        </a:rPr>
                        <a:t>Hydrogen Infrastructure: </a:t>
                      </a:r>
                    </a:p>
                    <a:p>
                      <a:pPr marL="342900" marR="0" lvl="0" indent="-342900" algn="l">
                        <a:lnSpc>
                          <a:spcPts val="1200"/>
                        </a:lnSpc>
                        <a:spcBef>
                          <a:spcPts val="0"/>
                        </a:spcBef>
                        <a:spcAft>
                          <a:spcPts val="0"/>
                        </a:spcAft>
                        <a:buFont typeface="Symbol" panose="05050102010706020507" pitchFamily="18" charset="2"/>
                        <a:buChar char=""/>
                      </a:pPr>
                      <a:endParaRPr lang="en-US" sz="1900" dirty="0">
                        <a:effectLst/>
                      </a:endParaRPr>
                    </a:p>
                    <a:p>
                      <a:pPr marL="0" marR="0" lvl="0" indent="0" algn="l">
                        <a:lnSpc>
                          <a:spcPts val="1200"/>
                        </a:lnSpc>
                        <a:spcBef>
                          <a:spcPts val="0"/>
                        </a:spcBef>
                        <a:spcAft>
                          <a:spcPts val="0"/>
                        </a:spcAft>
                        <a:buFont typeface="Symbol" panose="05050102010706020507" pitchFamily="18" charset="2"/>
                        <a:buNone/>
                      </a:pPr>
                      <a:r>
                        <a:rPr lang="en-US" sz="1900" dirty="0">
                          <a:effectLst/>
                        </a:rPr>
                        <a:t>      storage, transportation and</a:t>
                      </a:r>
                    </a:p>
                    <a:p>
                      <a:pPr marL="0" marR="0" lvl="0" indent="0" algn="l">
                        <a:lnSpc>
                          <a:spcPts val="1200"/>
                        </a:lnSpc>
                        <a:spcBef>
                          <a:spcPts val="0"/>
                        </a:spcBef>
                        <a:spcAft>
                          <a:spcPts val="0"/>
                        </a:spcAft>
                        <a:buFont typeface="Symbol" panose="05050102010706020507" pitchFamily="18" charset="2"/>
                        <a:buNone/>
                      </a:pPr>
                      <a:r>
                        <a:rPr lang="en-US" sz="1900" dirty="0">
                          <a:effectLst/>
                        </a:rPr>
                        <a:t>  </a:t>
                      </a:r>
                    </a:p>
                    <a:p>
                      <a:pPr marL="0" marR="0" lvl="0" indent="0" algn="l">
                        <a:lnSpc>
                          <a:spcPts val="1200"/>
                        </a:lnSpc>
                        <a:spcBef>
                          <a:spcPts val="0"/>
                        </a:spcBef>
                        <a:spcAft>
                          <a:spcPts val="0"/>
                        </a:spcAft>
                        <a:buFont typeface="Symbol" panose="05050102010706020507" pitchFamily="18" charset="2"/>
                        <a:buNone/>
                      </a:pPr>
                      <a:r>
                        <a:rPr lang="en-US" sz="1900" dirty="0">
                          <a:effectLst/>
                        </a:rPr>
                        <a:t>      distribution </a:t>
                      </a:r>
                    </a:p>
                    <a:p>
                      <a:pPr marL="342900" marR="0" lvl="0" indent="-342900" algn="l">
                        <a:lnSpc>
                          <a:spcPts val="1200"/>
                        </a:lnSpc>
                        <a:spcBef>
                          <a:spcPts val="0"/>
                        </a:spcBef>
                        <a:spcAft>
                          <a:spcPts val="0"/>
                        </a:spcAft>
                        <a:buFont typeface="Symbol" panose="05050102010706020507" pitchFamily="18" charset="2"/>
                        <a:buChar char=""/>
                      </a:pPr>
                      <a:endParaRPr lang="en-US" sz="1900" dirty="0">
                        <a:effectLst/>
                      </a:endParaRPr>
                    </a:p>
                    <a:p>
                      <a:pPr marL="0" marR="0" lvl="0" indent="0" algn="l">
                        <a:lnSpc>
                          <a:spcPts val="1200"/>
                        </a:lnSpc>
                        <a:spcBef>
                          <a:spcPts val="0"/>
                        </a:spcBef>
                        <a:spcAft>
                          <a:spcPts val="0"/>
                        </a:spcAft>
                        <a:buFont typeface="Symbol" panose="05050102010706020507" pitchFamily="18" charset="2"/>
                        <a:buNone/>
                      </a:pPr>
                      <a:endParaRPr lang="en-US" sz="1900" dirty="0">
                        <a:effectLst/>
                      </a:endParaRPr>
                    </a:p>
                    <a:p>
                      <a:pPr marL="342900" marR="0" lvl="0" indent="-342900" algn="l">
                        <a:lnSpc>
                          <a:spcPts val="1200"/>
                        </a:lnSpc>
                        <a:spcBef>
                          <a:spcPts val="0"/>
                        </a:spcBef>
                        <a:spcAft>
                          <a:spcPts val="0"/>
                        </a:spcAft>
                        <a:buFont typeface="Symbol" panose="05050102010706020507" pitchFamily="18" charset="2"/>
                        <a:buChar char=""/>
                      </a:pPr>
                      <a:endParaRPr lang="en-US" sz="1900" dirty="0">
                        <a:effectLst/>
                      </a:endParaRPr>
                    </a:p>
                    <a:p>
                      <a:pPr marL="342900" marR="0" lvl="0" indent="-342900" algn="l">
                        <a:lnSpc>
                          <a:spcPts val="1200"/>
                        </a:lnSpc>
                        <a:spcBef>
                          <a:spcPts val="0"/>
                        </a:spcBef>
                        <a:spcAft>
                          <a:spcPts val="0"/>
                        </a:spcAft>
                        <a:buFont typeface="Symbol" panose="05050102010706020507" pitchFamily="18" charset="2"/>
                        <a:buChar char=""/>
                      </a:pPr>
                      <a:r>
                        <a:rPr lang="en-US" sz="1900" dirty="0">
                          <a:effectLst/>
                        </a:rPr>
                        <a:t>Scientific innovation</a:t>
                      </a:r>
                    </a:p>
                    <a:p>
                      <a:pPr marL="0" marR="0" lvl="0" indent="0" algn="l">
                        <a:lnSpc>
                          <a:spcPts val="1200"/>
                        </a:lnSpc>
                        <a:spcBef>
                          <a:spcPts val="0"/>
                        </a:spcBef>
                        <a:spcAft>
                          <a:spcPts val="0"/>
                        </a:spcAft>
                        <a:buFont typeface="Symbol" panose="05050102010706020507" pitchFamily="18" charset="2"/>
                        <a:buNone/>
                      </a:pPr>
                      <a:endParaRPr lang="en-US" sz="1900" dirty="0">
                        <a:effectLst/>
                      </a:endParaRPr>
                    </a:p>
                    <a:p>
                      <a:pPr marL="342900" marR="0" lvl="0" indent="-342900" algn="l">
                        <a:lnSpc>
                          <a:spcPts val="1200"/>
                        </a:lnSpc>
                        <a:spcBef>
                          <a:spcPts val="0"/>
                        </a:spcBef>
                        <a:spcAft>
                          <a:spcPts val="0"/>
                        </a:spcAft>
                        <a:buFont typeface="Symbol" panose="05050102010706020507" pitchFamily="18" charset="2"/>
                        <a:buChar char=""/>
                      </a:pPr>
                      <a:endParaRPr lang="en-US" sz="1900" dirty="0">
                        <a:effectLst/>
                      </a:endParaRPr>
                    </a:p>
                    <a:p>
                      <a:pPr marL="342900" marR="0" lvl="0" indent="-342900" algn="l">
                        <a:lnSpc>
                          <a:spcPts val="1200"/>
                        </a:lnSpc>
                        <a:spcBef>
                          <a:spcPts val="0"/>
                        </a:spcBef>
                        <a:spcAft>
                          <a:spcPts val="0"/>
                        </a:spcAft>
                        <a:buFont typeface="Symbol" panose="05050102010706020507" pitchFamily="18" charset="2"/>
                        <a:buChar char=""/>
                      </a:pPr>
                      <a:r>
                        <a:rPr lang="en-US" sz="1900" dirty="0">
                          <a:effectLst/>
                        </a:rPr>
                        <a:t>Technology development</a:t>
                      </a:r>
                    </a:p>
                    <a:p>
                      <a:pPr marL="0" marR="0" lvl="0" indent="0" algn="l">
                        <a:lnSpc>
                          <a:spcPts val="1200"/>
                        </a:lnSpc>
                        <a:spcBef>
                          <a:spcPts val="0"/>
                        </a:spcBef>
                        <a:spcAft>
                          <a:spcPts val="0"/>
                        </a:spcAft>
                        <a:buFont typeface="Symbol" panose="05050102010706020507" pitchFamily="18" charset="2"/>
                        <a:buNone/>
                      </a:pPr>
                      <a:endParaRPr lang="en-US" sz="1900" dirty="0">
                        <a:effectLst/>
                      </a:endParaRPr>
                    </a:p>
                    <a:p>
                      <a:pPr marL="0" marR="0" lvl="0" indent="0" algn="l">
                        <a:lnSpc>
                          <a:spcPts val="1200"/>
                        </a:lnSpc>
                        <a:spcBef>
                          <a:spcPts val="0"/>
                        </a:spcBef>
                        <a:spcAft>
                          <a:spcPts val="0"/>
                        </a:spcAft>
                        <a:buFont typeface="Symbol" panose="05050102010706020507" pitchFamily="18" charset="2"/>
                        <a:buNone/>
                      </a:pPr>
                      <a:r>
                        <a:rPr lang="en-US" sz="1900" dirty="0">
                          <a:effectLst/>
                        </a:rPr>
                        <a:t>      requirements</a:t>
                      </a:r>
                    </a:p>
                    <a:p>
                      <a:pPr marL="0" marR="0" lvl="0" indent="0" algn="l">
                        <a:lnSpc>
                          <a:spcPts val="1200"/>
                        </a:lnSpc>
                        <a:spcBef>
                          <a:spcPts val="0"/>
                        </a:spcBef>
                        <a:spcAft>
                          <a:spcPts val="0"/>
                        </a:spcAft>
                        <a:buFont typeface="Symbol" panose="05050102010706020507" pitchFamily="18" charset="2"/>
                        <a:buNone/>
                      </a:pPr>
                      <a:endParaRPr lang="en-US" sz="1900" dirty="0">
                        <a:effectLst/>
                      </a:endParaRPr>
                    </a:p>
                    <a:p>
                      <a:pPr marL="0" marR="0" lvl="0" indent="0" algn="l">
                        <a:lnSpc>
                          <a:spcPts val="1200"/>
                        </a:lnSpc>
                        <a:spcBef>
                          <a:spcPts val="0"/>
                        </a:spcBef>
                        <a:spcAft>
                          <a:spcPts val="0"/>
                        </a:spcAft>
                        <a:buFont typeface="Symbol" panose="05050102010706020507" pitchFamily="18" charset="2"/>
                        <a:buNone/>
                      </a:pPr>
                      <a:endParaRPr lang="en-US" sz="1900" dirty="0">
                        <a:effectLst/>
                      </a:endParaRPr>
                    </a:p>
                    <a:p>
                      <a:pPr marL="342900" marR="0" lvl="0" indent="-342900" algn="l">
                        <a:lnSpc>
                          <a:spcPts val="1200"/>
                        </a:lnSpc>
                        <a:spcBef>
                          <a:spcPts val="0"/>
                        </a:spcBef>
                        <a:spcAft>
                          <a:spcPts val="0"/>
                        </a:spcAft>
                        <a:buFont typeface="Symbol" panose="05050102010706020507" pitchFamily="18" charset="2"/>
                        <a:buChar char=""/>
                      </a:pPr>
                      <a:r>
                        <a:rPr lang="en-US" sz="1900" dirty="0">
                          <a:effectLst/>
                        </a:rPr>
                        <a:t>Skills and Education</a:t>
                      </a:r>
                    </a:p>
                    <a:p>
                      <a:pPr marL="0" marR="0" lvl="0" indent="0" algn="l">
                        <a:lnSpc>
                          <a:spcPts val="1200"/>
                        </a:lnSpc>
                        <a:spcBef>
                          <a:spcPts val="0"/>
                        </a:spcBef>
                        <a:spcAft>
                          <a:spcPts val="0"/>
                        </a:spcAft>
                        <a:buFont typeface="Symbol" panose="05050102010706020507" pitchFamily="18" charset="2"/>
                        <a:buNone/>
                      </a:pPr>
                      <a:endParaRPr lang="en-US" sz="1900" dirty="0">
                        <a:effectLst/>
                      </a:endParaRPr>
                    </a:p>
                    <a:p>
                      <a:pPr marL="342900" marR="0" lvl="0" indent="-342900" algn="l">
                        <a:lnSpc>
                          <a:spcPts val="1200"/>
                        </a:lnSpc>
                        <a:spcBef>
                          <a:spcPts val="0"/>
                        </a:spcBef>
                        <a:spcAft>
                          <a:spcPts val="0"/>
                        </a:spcAft>
                        <a:buFont typeface="Symbol" panose="05050102010706020507" pitchFamily="18" charset="2"/>
                        <a:buChar char=""/>
                      </a:pPr>
                      <a:endParaRPr lang="en-US" sz="1900" dirty="0">
                        <a:effectLst/>
                      </a:endParaRPr>
                    </a:p>
                    <a:p>
                      <a:pPr marL="342900" marR="0" lvl="0" indent="-342900" algn="l">
                        <a:lnSpc>
                          <a:spcPts val="1200"/>
                        </a:lnSpc>
                        <a:spcBef>
                          <a:spcPts val="0"/>
                        </a:spcBef>
                        <a:spcAft>
                          <a:spcPts val="0"/>
                        </a:spcAft>
                        <a:buFont typeface="Symbol" panose="05050102010706020507" pitchFamily="18" charset="2"/>
                        <a:buChar char=""/>
                      </a:pPr>
                      <a:r>
                        <a:rPr lang="en-US" sz="1900" dirty="0">
                          <a:effectLst/>
                        </a:rPr>
                        <a:t>Research and</a:t>
                      </a:r>
                    </a:p>
                    <a:p>
                      <a:pPr marL="342900" marR="0" lvl="0" indent="-342900" algn="l">
                        <a:lnSpc>
                          <a:spcPts val="1200"/>
                        </a:lnSpc>
                        <a:spcBef>
                          <a:spcPts val="0"/>
                        </a:spcBef>
                        <a:spcAft>
                          <a:spcPts val="0"/>
                        </a:spcAft>
                        <a:buFont typeface="Symbol" panose="05050102010706020507" pitchFamily="18" charset="2"/>
                        <a:buChar char=""/>
                      </a:pPr>
                      <a:endParaRPr lang="en-US" sz="1900" dirty="0">
                        <a:effectLst/>
                      </a:endParaRPr>
                    </a:p>
                    <a:p>
                      <a:pPr marL="0" marR="0" lvl="0" indent="0" algn="l">
                        <a:lnSpc>
                          <a:spcPts val="1200"/>
                        </a:lnSpc>
                        <a:spcBef>
                          <a:spcPts val="0"/>
                        </a:spcBef>
                        <a:spcAft>
                          <a:spcPts val="0"/>
                        </a:spcAft>
                        <a:buFont typeface="Symbol" panose="05050102010706020507" pitchFamily="18" charset="2"/>
                        <a:buNone/>
                      </a:pPr>
                      <a:r>
                        <a:rPr lang="en-US" sz="1900" dirty="0">
                          <a:effectLst/>
                        </a:rPr>
                        <a:t> Development programmes</a:t>
                      </a:r>
                    </a:p>
                    <a:p>
                      <a:pPr marL="0" marR="0" indent="180340" algn="l">
                        <a:lnSpc>
                          <a:spcPts val="1200"/>
                        </a:lnSpc>
                        <a:spcBef>
                          <a:spcPts val="0"/>
                        </a:spcBef>
                        <a:spcAft>
                          <a:spcPts val="0"/>
                        </a:spcAft>
                      </a:pPr>
                      <a:r>
                        <a:rPr lang="en-US" sz="1900" dirty="0">
                          <a:effectLst/>
                        </a:rPr>
                        <a:t> </a:t>
                      </a:r>
                    </a:p>
                    <a:p>
                      <a:pPr marL="0" marR="0" indent="180340" algn="l">
                        <a:lnSpc>
                          <a:spcPts val="1200"/>
                        </a:lnSpc>
                        <a:spcBef>
                          <a:spcPts val="0"/>
                        </a:spcBef>
                        <a:spcAft>
                          <a:spcPts val="0"/>
                        </a:spcAft>
                      </a:pPr>
                      <a:r>
                        <a:rPr lang="en-US" sz="1900" dirty="0">
                          <a:effectLst/>
                        </a:rPr>
                        <a:t> </a:t>
                      </a:r>
                    </a:p>
                    <a:p>
                      <a:pPr marL="0" marR="0" indent="180340" algn="l">
                        <a:lnSpc>
                          <a:spcPts val="1200"/>
                        </a:lnSpc>
                        <a:spcBef>
                          <a:spcPts val="0"/>
                        </a:spcBef>
                        <a:spcAft>
                          <a:spcPts val="0"/>
                        </a:spcAft>
                      </a:pPr>
                      <a:r>
                        <a:rPr lang="en-US" sz="1900" dirty="0">
                          <a:effectLst/>
                        </a:rPr>
                        <a:t> </a:t>
                      </a:r>
                    </a:p>
                    <a:p>
                      <a:pPr marL="0" marR="0" indent="0" algn="l">
                        <a:lnSpc>
                          <a:spcPts val="1200"/>
                        </a:lnSpc>
                        <a:spcBef>
                          <a:spcPts val="0"/>
                        </a:spcBef>
                        <a:spcAft>
                          <a:spcPts val="0"/>
                        </a:spcAft>
                      </a:pPr>
                      <a:r>
                        <a:rPr lang="en-US" sz="1900" dirty="0">
                          <a:effectLst/>
                        </a:rPr>
                        <a:t> </a:t>
                      </a:r>
                      <a:endParaRPr lang="en-US" sz="19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42900" marR="0" lvl="0" indent="-342900" algn="l">
                        <a:lnSpc>
                          <a:spcPts val="1200"/>
                        </a:lnSpc>
                        <a:spcBef>
                          <a:spcPts val="0"/>
                        </a:spcBef>
                        <a:spcAft>
                          <a:spcPts val="0"/>
                        </a:spcAft>
                        <a:buFont typeface="Symbol" panose="05050102010706020507" pitchFamily="18" charset="2"/>
                        <a:buChar char=""/>
                      </a:pPr>
                      <a:endParaRPr lang="en-US" sz="1900" dirty="0">
                        <a:effectLst/>
                      </a:endParaRPr>
                    </a:p>
                    <a:p>
                      <a:pPr marL="342900" marR="0" lvl="0" indent="-342900" algn="l">
                        <a:lnSpc>
                          <a:spcPts val="1200"/>
                        </a:lnSpc>
                        <a:spcBef>
                          <a:spcPts val="0"/>
                        </a:spcBef>
                        <a:spcAft>
                          <a:spcPts val="0"/>
                        </a:spcAft>
                        <a:buFont typeface="Symbol" panose="05050102010706020507" pitchFamily="18" charset="2"/>
                        <a:buChar char=""/>
                      </a:pPr>
                      <a:endParaRPr lang="en-US" sz="1900" dirty="0">
                        <a:effectLst/>
                      </a:endParaRPr>
                    </a:p>
                    <a:p>
                      <a:pPr marL="342900" marR="0" lvl="0" indent="-342900" algn="l">
                        <a:lnSpc>
                          <a:spcPts val="1200"/>
                        </a:lnSpc>
                        <a:spcBef>
                          <a:spcPts val="0"/>
                        </a:spcBef>
                        <a:spcAft>
                          <a:spcPts val="0"/>
                        </a:spcAft>
                        <a:buFont typeface="Symbol" panose="05050102010706020507" pitchFamily="18" charset="2"/>
                        <a:buChar char=""/>
                      </a:pPr>
                      <a:endParaRPr lang="en-US" sz="1900" dirty="0">
                        <a:effectLst/>
                      </a:endParaRPr>
                    </a:p>
                    <a:p>
                      <a:pPr marL="342900" marR="0" lvl="0" indent="-342900" algn="l">
                        <a:lnSpc>
                          <a:spcPts val="1200"/>
                        </a:lnSpc>
                        <a:spcBef>
                          <a:spcPts val="0"/>
                        </a:spcBef>
                        <a:spcAft>
                          <a:spcPts val="0"/>
                        </a:spcAft>
                        <a:buFont typeface="Symbol" panose="05050102010706020507" pitchFamily="18" charset="2"/>
                        <a:buChar char=""/>
                      </a:pPr>
                      <a:r>
                        <a:rPr lang="en-US" sz="1900" dirty="0">
                          <a:effectLst/>
                        </a:rPr>
                        <a:t>Macroeconomic</a:t>
                      </a:r>
                    </a:p>
                    <a:p>
                      <a:pPr marL="0" marR="0" lvl="0" indent="0" algn="l">
                        <a:lnSpc>
                          <a:spcPts val="1200"/>
                        </a:lnSpc>
                        <a:spcBef>
                          <a:spcPts val="0"/>
                        </a:spcBef>
                        <a:spcAft>
                          <a:spcPts val="0"/>
                        </a:spcAft>
                        <a:buFont typeface="Symbol" panose="05050102010706020507" pitchFamily="18" charset="2"/>
                        <a:buNone/>
                      </a:pPr>
                      <a:endParaRPr lang="en-US" sz="1900" dirty="0">
                        <a:effectLst/>
                      </a:endParaRPr>
                    </a:p>
                    <a:p>
                      <a:pPr marL="0" marR="0" lvl="0" indent="0" algn="l">
                        <a:lnSpc>
                          <a:spcPts val="1200"/>
                        </a:lnSpc>
                        <a:spcBef>
                          <a:spcPts val="0"/>
                        </a:spcBef>
                        <a:spcAft>
                          <a:spcPts val="0"/>
                        </a:spcAft>
                        <a:buFont typeface="Symbol" panose="05050102010706020507" pitchFamily="18" charset="2"/>
                        <a:buNone/>
                      </a:pPr>
                      <a:r>
                        <a:rPr lang="en-US" sz="1900" dirty="0">
                          <a:effectLst/>
                        </a:rPr>
                        <a:t>       impact Assessments</a:t>
                      </a:r>
                    </a:p>
                    <a:p>
                      <a:pPr marL="0" marR="0" lvl="0" indent="0" algn="l">
                        <a:lnSpc>
                          <a:spcPts val="1200"/>
                        </a:lnSpc>
                        <a:spcBef>
                          <a:spcPts val="0"/>
                        </a:spcBef>
                        <a:spcAft>
                          <a:spcPts val="0"/>
                        </a:spcAft>
                        <a:buFont typeface="Symbol" panose="05050102010706020507" pitchFamily="18" charset="2"/>
                        <a:buNone/>
                      </a:pPr>
                      <a:endParaRPr lang="en-US" sz="1900" dirty="0">
                        <a:effectLst/>
                      </a:endParaRPr>
                    </a:p>
                    <a:p>
                      <a:pPr marL="342900" marR="0" lvl="0" indent="-342900" algn="l">
                        <a:lnSpc>
                          <a:spcPts val="1200"/>
                        </a:lnSpc>
                        <a:spcBef>
                          <a:spcPts val="0"/>
                        </a:spcBef>
                        <a:spcAft>
                          <a:spcPts val="0"/>
                        </a:spcAft>
                        <a:buFont typeface="Symbol" panose="05050102010706020507" pitchFamily="18" charset="2"/>
                        <a:buChar char=""/>
                      </a:pPr>
                      <a:endParaRPr lang="en-US" sz="1900" dirty="0">
                        <a:effectLst/>
                      </a:endParaRPr>
                    </a:p>
                    <a:p>
                      <a:pPr marL="342900" marR="0" lvl="0" indent="-342900" algn="l">
                        <a:lnSpc>
                          <a:spcPts val="1200"/>
                        </a:lnSpc>
                        <a:spcBef>
                          <a:spcPts val="0"/>
                        </a:spcBef>
                        <a:spcAft>
                          <a:spcPts val="0"/>
                        </a:spcAft>
                        <a:buFont typeface="Symbol" panose="05050102010706020507" pitchFamily="18" charset="2"/>
                        <a:buChar char=""/>
                      </a:pPr>
                      <a:r>
                        <a:rPr lang="en-US" sz="1900" dirty="0">
                          <a:effectLst/>
                        </a:rPr>
                        <a:t>Cost competitiveness</a:t>
                      </a:r>
                    </a:p>
                    <a:p>
                      <a:pPr marL="342900" marR="0" lvl="0" indent="-342900" algn="l">
                        <a:lnSpc>
                          <a:spcPts val="1200"/>
                        </a:lnSpc>
                        <a:spcBef>
                          <a:spcPts val="0"/>
                        </a:spcBef>
                        <a:spcAft>
                          <a:spcPts val="0"/>
                        </a:spcAft>
                        <a:buFont typeface="Symbol" panose="05050102010706020507" pitchFamily="18" charset="2"/>
                        <a:buChar char=""/>
                      </a:pPr>
                      <a:endParaRPr lang="en-US" sz="1900" dirty="0">
                        <a:effectLst/>
                      </a:endParaRPr>
                    </a:p>
                    <a:p>
                      <a:pPr marL="342900" marR="0" lvl="0" indent="-342900" algn="l">
                        <a:lnSpc>
                          <a:spcPts val="1200"/>
                        </a:lnSpc>
                        <a:spcBef>
                          <a:spcPts val="0"/>
                        </a:spcBef>
                        <a:spcAft>
                          <a:spcPts val="0"/>
                        </a:spcAft>
                        <a:buFont typeface="Symbol" panose="05050102010706020507" pitchFamily="18" charset="2"/>
                        <a:buChar char=""/>
                      </a:pPr>
                      <a:endParaRPr lang="en-US" sz="1900" dirty="0">
                        <a:effectLst/>
                      </a:endParaRPr>
                    </a:p>
                    <a:p>
                      <a:pPr marL="0" marR="0" lvl="0" indent="0" algn="l">
                        <a:lnSpc>
                          <a:spcPts val="1200"/>
                        </a:lnSpc>
                        <a:spcBef>
                          <a:spcPts val="0"/>
                        </a:spcBef>
                        <a:spcAft>
                          <a:spcPts val="0"/>
                        </a:spcAft>
                        <a:buFont typeface="Symbol" panose="05050102010706020507" pitchFamily="18" charset="2"/>
                        <a:buNone/>
                      </a:pPr>
                      <a:endParaRPr lang="en-US" sz="1900" dirty="0">
                        <a:effectLst/>
                      </a:endParaRPr>
                    </a:p>
                    <a:p>
                      <a:pPr marL="342900" marR="0" lvl="0" indent="-342900" algn="l">
                        <a:lnSpc>
                          <a:spcPts val="1200"/>
                        </a:lnSpc>
                        <a:spcBef>
                          <a:spcPts val="0"/>
                        </a:spcBef>
                        <a:spcAft>
                          <a:spcPts val="0"/>
                        </a:spcAft>
                        <a:buFont typeface="Symbol" panose="05050102010706020507" pitchFamily="18" charset="2"/>
                        <a:buChar char=""/>
                      </a:pPr>
                      <a:r>
                        <a:rPr lang="en-US" sz="1900" dirty="0">
                          <a:effectLst/>
                        </a:rPr>
                        <a:t>Market requirements</a:t>
                      </a:r>
                    </a:p>
                    <a:p>
                      <a:pPr marL="0" marR="0" lvl="0" indent="0" algn="l">
                        <a:lnSpc>
                          <a:spcPts val="1200"/>
                        </a:lnSpc>
                        <a:spcBef>
                          <a:spcPts val="0"/>
                        </a:spcBef>
                        <a:spcAft>
                          <a:spcPts val="0"/>
                        </a:spcAft>
                        <a:buFont typeface="Symbol" panose="05050102010706020507" pitchFamily="18" charset="2"/>
                        <a:buNone/>
                      </a:pPr>
                      <a:endParaRPr lang="en-US" sz="1900" dirty="0">
                        <a:effectLst/>
                      </a:endParaRPr>
                    </a:p>
                    <a:p>
                      <a:pPr marL="0" marR="0" lvl="0" indent="0" algn="l">
                        <a:lnSpc>
                          <a:spcPts val="1200"/>
                        </a:lnSpc>
                        <a:spcBef>
                          <a:spcPts val="0"/>
                        </a:spcBef>
                        <a:spcAft>
                          <a:spcPts val="0"/>
                        </a:spcAft>
                        <a:buFont typeface="Symbol" panose="05050102010706020507" pitchFamily="18" charset="2"/>
                        <a:buNone/>
                      </a:pPr>
                      <a:endParaRPr lang="en-US" sz="1900" dirty="0">
                        <a:effectLst/>
                      </a:endParaRPr>
                    </a:p>
                    <a:p>
                      <a:pPr marL="342900" marR="0" lvl="0" indent="-342900" algn="l">
                        <a:lnSpc>
                          <a:spcPts val="1200"/>
                        </a:lnSpc>
                        <a:spcBef>
                          <a:spcPts val="0"/>
                        </a:spcBef>
                        <a:spcAft>
                          <a:spcPts val="0"/>
                        </a:spcAft>
                        <a:buFont typeface="Symbol" panose="05050102010706020507" pitchFamily="18" charset="2"/>
                        <a:buChar char=""/>
                      </a:pPr>
                      <a:r>
                        <a:rPr lang="en-US" sz="1900" dirty="0">
                          <a:effectLst/>
                        </a:rPr>
                        <a:t>Social acceptance</a:t>
                      </a:r>
                      <a:endParaRPr lang="en-US" sz="19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42900" marR="0" lvl="0" indent="-342900" algn="l">
                        <a:lnSpc>
                          <a:spcPts val="1200"/>
                        </a:lnSpc>
                        <a:spcBef>
                          <a:spcPts val="0"/>
                        </a:spcBef>
                        <a:spcAft>
                          <a:spcPts val="0"/>
                        </a:spcAft>
                        <a:buFont typeface="Symbol" panose="05050102010706020507" pitchFamily="18" charset="2"/>
                        <a:buChar char=""/>
                      </a:pPr>
                      <a:endParaRPr lang="en-US" sz="1900" dirty="0">
                        <a:effectLst/>
                      </a:endParaRPr>
                    </a:p>
                    <a:p>
                      <a:pPr marL="342900" marR="0" lvl="0" indent="-342900" algn="l">
                        <a:lnSpc>
                          <a:spcPts val="1200"/>
                        </a:lnSpc>
                        <a:spcBef>
                          <a:spcPts val="0"/>
                        </a:spcBef>
                        <a:spcAft>
                          <a:spcPts val="0"/>
                        </a:spcAft>
                        <a:buFont typeface="Symbol" panose="05050102010706020507" pitchFamily="18" charset="2"/>
                        <a:buChar char=""/>
                      </a:pPr>
                      <a:endParaRPr lang="en-US" sz="1900" dirty="0">
                        <a:effectLst/>
                      </a:endParaRPr>
                    </a:p>
                    <a:p>
                      <a:pPr marL="342900" marR="0" lvl="0" indent="-342900" algn="l">
                        <a:lnSpc>
                          <a:spcPts val="1200"/>
                        </a:lnSpc>
                        <a:spcBef>
                          <a:spcPts val="0"/>
                        </a:spcBef>
                        <a:spcAft>
                          <a:spcPts val="0"/>
                        </a:spcAft>
                        <a:buFont typeface="Symbol" panose="05050102010706020507" pitchFamily="18" charset="2"/>
                        <a:buChar char=""/>
                      </a:pPr>
                      <a:endParaRPr lang="en-US" sz="1900" dirty="0">
                        <a:effectLst/>
                      </a:endParaRPr>
                    </a:p>
                    <a:p>
                      <a:pPr marL="342900" marR="0" lvl="0" indent="-342900" algn="l">
                        <a:lnSpc>
                          <a:spcPts val="1200"/>
                        </a:lnSpc>
                        <a:spcBef>
                          <a:spcPts val="0"/>
                        </a:spcBef>
                        <a:spcAft>
                          <a:spcPts val="0"/>
                        </a:spcAft>
                        <a:buFont typeface="Symbol" panose="05050102010706020507" pitchFamily="18" charset="2"/>
                        <a:buChar char=""/>
                      </a:pPr>
                      <a:r>
                        <a:rPr lang="en-US" sz="1900" dirty="0">
                          <a:effectLst/>
                        </a:rPr>
                        <a:t>Policy direction</a:t>
                      </a:r>
                    </a:p>
                    <a:p>
                      <a:pPr marL="342900" marR="0" lvl="0" indent="-342900" algn="l">
                        <a:lnSpc>
                          <a:spcPts val="1200"/>
                        </a:lnSpc>
                        <a:spcBef>
                          <a:spcPts val="0"/>
                        </a:spcBef>
                        <a:spcAft>
                          <a:spcPts val="0"/>
                        </a:spcAft>
                        <a:buFont typeface="Symbol" panose="05050102010706020507" pitchFamily="18" charset="2"/>
                        <a:buChar char=""/>
                      </a:pPr>
                      <a:endParaRPr lang="en-US" sz="1900" dirty="0">
                        <a:effectLst/>
                      </a:endParaRPr>
                    </a:p>
                    <a:p>
                      <a:pPr marL="342900" marR="0" lvl="0" indent="-342900" algn="l">
                        <a:lnSpc>
                          <a:spcPts val="1200"/>
                        </a:lnSpc>
                        <a:spcBef>
                          <a:spcPts val="0"/>
                        </a:spcBef>
                        <a:spcAft>
                          <a:spcPts val="0"/>
                        </a:spcAft>
                        <a:buFont typeface="Symbol" panose="05050102010706020507" pitchFamily="18" charset="2"/>
                        <a:buChar char=""/>
                      </a:pPr>
                      <a:endParaRPr lang="en-US" sz="1900" dirty="0">
                        <a:effectLst/>
                      </a:endParaRPr>
                    </a:p>
                    <a:p>
                      <a:pPr marL="342900" marR="0" lvl="0" indent="-342900" algn="l">
                        <a:lnSpc>
                          <a:spcPts val="1200"/>
                        </a:lnSpc>
                        <a:spcBef>
                          <a:spcPts val="0"/>
                        </a:spcBef>
                        <a:spcAft>
                          <a:spcPts val="0"/>
                        </a:spcAft>
                        <a:buFont typeface="Symbol" panose="05050102010706020507" pitchFamily="18" charset="2"/>
                        <a:buChar char=""/>
                      </a:pPr>
                      <a:r>
                        <a:rPr lang="en-US" sz="1900" dirty="0">
                          <a:effectLst/>
                        </a:rPr>
                        <a:t>Fiscal incentivization</a:t>
                      </a:r>
                    </a:p>
                    <a:p>
                      <a:pPr marL="342900" marR="0" lvl="0" indent="-342900" algn="l">
                        <a:lnSpc>
                          <a:spcPts val="1200"/>
                        </a:lnSpc>
                        <a:spcBef>
                          <a:spcPts val="0"/>
                        </a:spcBef>
                        <a:spcAft>
                          <a:spcPts val="0"/>
                        </a:spcAft>
                        <a:buFont typeface="Symbol" panose="05050102010706020507" pitchFamily="18" charset="2"/>
                        <a:buChar char=""/>
                      </a:pPr>
                      <a:endParaRPr lang="en-US" sz="1900" dirty="0">
                        <a:effectLst/>
                      </a:endParaRPr>
                    </a:p>
                    <a:p>
                      <a:pPr marL="0" marR="0" lvl="0" indent="0" algn="l">
                        <a:lnSpc>
                          <a:spcPts val="1200"/>
                        </a:lnSpc>
                        <a:spcBef>
                          <a:spcPts val="0"/>
                        </a:spcBef>
                        <a:spcAft>
                          <a:spcPts val="0"/>
                        </a:spcAft>
                        <a:buFont typeface="Symbol" panose="05050102010706020507" pitchFamily="18" charset="2"/>
                        <a:buNone/>
                      </a:pPr>
                      <a:endParaRPr lang="en-US" sz="1900" dirty="0">
                        <a:effectLst/>
                      </a:endParaRPr>
                    </a:p>
                    <a:p>
                      <a:pPr marL="342900" marR="0" lvl="0" indent="-342900" algn="l">
                        <a:lnSpc>
                          <a:spcPts val="1200"/>
                        </a:lnSpc>
                        <a:spcBef>
                          <a:spcPts val="0"/>
                        </a:spcBef>
                        <a:spcAft>
                          <a:spcPts val="0"/>
                        </a:spcAft>
                        <a:buFont typeface="Symbol" panose="05050102010706020507" pitchFamily="18" charset="2"/>
                        <a:buChar char=""/>
                      </a:pPr>
                      <a:r>
                        <a:rPr lang="en-US" sz="1900" dirty="0">
                          <a:effectLst/>
                        </a:rPr>
                        <a:t>Sustainability and climate</a:t>
                      </a:r>
                    </a:p>
                    <a:p>
                      <a:pPr marL="342900" marR="0" lvl="0" indent="-342900" algn="l">
                        <a:lnSpc>
                          <a:spcPts val="1200"/>
                        </a:lnSpc>
                        <a:spcBef>
                          <a:spcPts val="0"/>
                        </a:spcBef>
                        <a:spcAft>
                          <a:spcPts val="0"/>
                        </a:spcAft>
                        <a:buFont typeface="Symbol" panose="05050102010706020507" pitchFamily="18" charset="2"/>
                        <a:buChar char=""/>
                      </a:pPr>
                      <a:endParaRPr lang="en-US" sz="1900" dirty="0">
                        <a:effectLst/>
                      </a:endParaRPr>
                    </a:p>
                    <a:p>
                      <a:pPr marL="0" marR="0" lvl="0" indent="0" algn="l">
                        <a:lnSpc>
                          <a:spcPts val="1200"/>
                        </a:lnSpc>
                        <a:spcBef>
                          <a:spcPts val="0"/>
                        </a:spcBef>
                        <a:spcAft>
                          <a:spcPts val="0"/>
                        </a:spcAft>
                        <a:buFont typeface="Symbol" panose="05050102010706020507" pitchFamily="18" charset="2"/>
                        <a:buNone/>
                      </a:pPr>
                      <a:r>
                        <a:rPr lang="en-US" sz="1900" dirty="0">
                          <a:effectLst/>
                        </a:rPr>
                        <a:t>       requirements</a:t>
                      </a:r>
                    </a:p>
                    <a:p>
                      <a:pPr marL="342900" marR="0" lvl="0" indent="-342900" algn="l">
                        <a:lnSpc>
                          <a:spcPts val="1200"/>
                        </a:lnSpc>
                        <a:spcBef>
                          <a:spcPts val="0"/>
                        </a:spcBef>
                        <a:spcAft>
                          <a:spcPts val="0"/>
                        </a:spcAft>
                        <a:buFont typeface="Symbol" panose="05050102010706020507" pitchFamily="18" charset="2"/>
                        <a:buChar char=""/>
                      </a:pPr>
                      <a:endParaRPr lang="en-US" sz="1900" dirty="0">
                        <a:effectLst/>
                      </a:endParaRPr>
                    </a:p>
                    <a:p>
                      <a:pPr marL="0" marR="0" lvl="0" indent="0" algn="l">
                        <a:lnSpc>
                          <a:spcPts val="1200"/>
                        </a:lnSpc>
                        <a:spcBef>
                          <a:spcPts val="0"/>
                        </a:spcBef>
                        <a:spcAft>
                          <a:spcPts val="0"/>
                        </a:spcAft>
                        <a:buFont typeface="Symbol" panose="05050102010706020507" pitchFamily="18" charset="2"/>
                        <a:buNone/>
                      </a:pPr>
                      <a:endParaRPr lang="en-US" sz="1900" dirty="0">
                        <a:effectLst/>
                      </a:endParaRPr>
                    </a:p>
                    <a:p>
                      <a:pPr marL="342900" marR="0" lvl="0" indent="-342900" algn="l">
                        <a:lnSpc>
                          <a:spcPts val="1200"/>
                        </a:lnSpc>
                        <a:spcBef>
                          <a:spcPts val="0"/>
                        </a:spcBef>
                        <a:spcAft>
                          <a:spcPts val="0"/>
                        </a:spcAft>
                        <a:buFont typeface="Symbol" panose="05050102010706020507" pitchFamily="18" charset="2"/>
                        <a:buChar char=""/>
                      </a:pPr>
                      <a:r>
                        <a:rPr lang="en-US" sz="1900" dirty="0">
                          <a:effectLst/>
                        </a:rPr>
                        <a:t>Macroeconomic environment</a:t>
                      </a:r>
                    </a:p>
                    <a:p>
                      <a:pPr marL="342900" marR="0" lvl="0" indent="-342900" algn="l">
                        <a:lnSpc>
                          <a:spcPts val="1200"/>
                        </a:lnSpc>
                        <a:spcBef>
                          <a:spcPts val="0"/>
                        </a:spcBef>
                        <a:spcAft>
                          <a:spcPts val="0"/>
                        </a:spcAft>
                        <a:buFont typeface="Symbol" panose="05050102010706020507" pitchFamily="18" charset="2"/>
                        <a:buChar char=""/>
                      </a:pPr>
                      <a:endParaRPr lang="en-US" sz="1900" dirty="0">
                        <a:effectLst/>
                      </a:endParaRPr>
                    </a:p>
                    <a:p>
                      <a:pPr marL="342900" marR="0" lvl="0" indent="-342900" algn="l">
                        <a:lnSpc>
                          <a:spcPts val="1200"/>
                        </a:lnSpc>
                        <a:spcBef>
                          <a:spcPts val="0"/>
                        </a:spcBef>
                        <a:spcAft>
                          <a:spcPts val="0"/>
                        </a:spcAft>
                        <a:buFont typeface="Symbol" panose="05050102010706020507" pitchFamily="18" charset="2"/>
                        <a:buChar char=""/>
                      </a:pPr>
                      <a:endParaRPr lang="en-US" sz="1900" dirty="0">
                        <a:effectLst/>
                      </a:endParaRPr>
                    </a:p>
                    <a:p>
                      <a:pPr marL="342900" marR="0" lvl="0" indent="-342900" algn="l">
                        <a:lnSpc>
                          <a:spcPts val="1200"/>
                        </a:lnSpc>
                        <a:spcBef>
                          <a:spcPts val="0"/>
                        </a:spcBef>
                        <a:spcAft>
                          <a:spcPts val="0"/>
                        </a:spcAft>
                        <a:buFont typeface="Symbol" panose="05050102010706020507" pitchFamily="18" charset="2"/>
                        <a:buChar char=""/>
                      </a:pPr>
                      <a:r>
                        <a:rPr lang="en-US" sz="1900" dirty="0">
                          <a:effectLst/>
                        </a:rPr>
                        <a:t>Financing and Economic</a:t>
                      </a:r>
                    </a:p>
                    <a:p>
                      <a:pPr marL="342900" marR="0" lvl="0" indent="-342900" algn="l">
                        <a:lnSpc>
                          <a:spcPts val="1200"/>
                        </a:lnSpc>
                        <a:spcBef>
                          <a:spcPts val="0"/>
                        </a:spcBef>
                        <a:spcAft>
                          <a:spcPts val="0"/>
                        </a:spcAft>
                        <a:buFont typeface="Symbol" panose="05050102010706020507" pitchFamily="18" charset="2"/>
                        <a:buChar char=""/>
                      </a:pPr>
                      <a:endParaRPr lang="en-US" sz="1900" dirty="0">
                        <a:effectLst/>
                      </a:endParaRPr>
                    </a:p>
                    <a:p>
                      <a:pPr marL="0" marR="0" lvl="0" indent="0" algn="l">
                        <a:lnSpc>
                          <a:spcPts val="1200"/>
                        </a:lnSpc>
                        <a:spcBef>
                          <a:spcPts val="0"/>
                        </a:spcBef>
                        <a:spcAft>
                          <a:spcPts val="0"/>
                        </a:spcAft>
                        <a:buFont typeface="Symbol" panose="05050102010706020507" pitchFamily="18" charset="2"/>
                        <a:buNone/>
                      </a:pPr>
                      <a:r>
                        <a:rPr lang="en-US" sz="1900" dirty="0">
                          <a:effectLst/>
                        </a:rPr>
                        <a:t>       feasibilities</a:t>
                      </a:r>
                    </a:p>
                    <a:p>
                      <a:pPr marL="342900" marR="0" lvl="0" indent="-342900" algn="l">
                        <a:lnSpc>
                          <a:spcPts val="1200"/>
                        </a:lnSpc>
                        <a:spcBef>
                          <a:spcPts val="0"/>
                        </a:spcBef>
                        <a:spcAft>
                          <a:spcPts val="0"/>
                        </a:spcAft>
                        <a:buFont typeface="Symbol" panose="05050102010706020507" pitchFamily="18" charset="2"/>
                        <a:buChar char=""/>
                      </a:pPr>
                      <a:endParaRPr lang="en-US" sz="1900" dirty="0">
                        <a:effectLst/>
                      </a:endParaRPr>
                    </a:p>
                    <a:p>
                      <a:pPr marL="342900" marR="0" lvl="0" indent="-342900" algn="l">
                        <a:lnSpc>
                          <a:spcPts val="1200"/>
                        </a:lnSpc>
                        <a:spcBef>
                          <a:spcPts val="0"/>
                        </a:spcBef>
                        <a:spcAft>
                          <a:spcPts val="0"/>
                        </a:spcAft>
                        <a:buFont typeface="Symbol" panose="05050102010706020507" pitchFamily="18" charset="2"/>
                        <a:buChar char=""/>
                      </a:pPr>
                      <a:endParaRPr lang="en-US" sz="1900" dirty="0">
                        <a:effectLst/>
                      </a:endParaRPr>
                    </a:p>
                    <a:p>
                      <a:pPr marL="0" marR="0" lvl="0" indent="0" algn="l">
                        <a:lnSpc>
                          <a:spcPts val="1200"/>
                        </a:lnSpc>
                        <a:spcBef>
                          <a:spcPts val="0"/>
                        </a:spcBef>
                        <a:spcAft>
                          <a:spcPts val="0"/>
                        </a:spcAft>
                        <a:buFont typeface="Symbol" panose="05050102010706020507" pitchFamily="18" charset="2"/>
                        <a:buNone/>
                      </a:pPr>
                      <a:endParaRPr lang="en-US" sz="1900" dirty="0">
                        <a:effectLst/>
                      </a:endParaRPr>
                    </a:p>
                    <a:p>
                      <a:pPr marL="342900" marR="0" lvl="0" indent="-342900" algn="l">
                        <a:lnSpc>
                          <a:spcPts val="1200"/>
                        </a:lnSpc>
                        <a:spcBef>
                          <a:spcPts val="0"/>
                        </a:spcBef>
                        <a:spcAft>
                          <a:spcPts val="0"/>
                        </a:spcAft>
                        <a:buFont typeface="Symbol" panose="05050102010706020507" pitchFamily="18" charset="2"/>
                        <a:buChar char=""/>
                      </a:pPr>
                      <a:r>
                        <a:rPr lang="en-US" sz="1900" dirty="0">
                          <a:effectLst/>
                        </a:rPr>
                        <a:t>Regulation and standards</a:t>
                      </a:r>
                      <a:endParaRPr lang="en-US" sz="19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573342334"/>
                  </a:ext>
                </a:extLst>
              </a:tr>
            </a:tbl>
          </a:graphicData>
        </a:graphic>
      </p:graphicFrame>
    </p:spTree>
    <p:extLst>
      <p:ext uri="{BB962C8B-B14F-4D97-AF65-F5344CB8AC3E}">
        <p14:creationId xmlns:p14="http://schemas.microsoft.com/office/powerpoint/2010/main" val="3365399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3F9E4-0367-EC58-5B88-7239FA3CDED7}"/>
              </a:ext>
            </a:extLst>
          </p:cNvPr>
          <p:cNvSpPr>
            <a:spLocks noGrp="1"/>
          </p:cNvSpPr>
          <p:nvPr>
            <p:ph type="title"/>
          </p:nvPr>
        </p:nvSpPr>
        <p:spPr/>
        <p:txBody>
          <a:bodyPr/>
          <a:lstStyle/>
          <a:p>
            <a:r>
              <a:rPr lang="en-GB" dirty="0"/>
              <a:t>Transition to the hydrogen economy (A phased framework)[1]</a:t>
            </a:r>
            <a:endParaRPr lang="en-US" dirty="0"/>
          </a:p>
        </p:txBody>
      </p:sp>
      <p:graphicFrame>
        <p:nvGraphicFramePr>
          <p:cNvPr id="4" name="Content Placeholder 3">
            <a:extLst>
              <a:ext uri="{FF2B5EF4-FFF2-40B4-BE49-F238E27FC236}">
                <a16:creationId xmlns:a16="http://schemas.microsoft.com/office/drawing/2014/main" id="{7170CF8C-1041-007A-5D0E-55AE14833CC6}"/>
              </a:ext>
            </a:extLst>
          </p:cNvPr>
          <p:cNvGraphicFramePr>
            <a:graphicFrameLocks noGrp="1"/>
          </p:cNvGraphicFramePr>
          <p:nvPr>
            <p:ph idx="1"/>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0927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DC815-D294-D771-FBE6-F92A0A473F6B}"/>
              </a:ext>
            </a:extLst>
          </p:cNvPr>
          <p:cNvSpPr>
            <a:spLocks noGrp="1"/>
          </p:cNvSpPr>
          <p:nvPr>
            <p:ph type="title"/>
          </p:nvPr>
        </p:nvSpPr>
        <p:spPr/>
        <p:txBody>
          <a:bodyPr/>
          <a:lstStyle/>
          <a:p>
            <a:r>
              <a:rPr lang="en-GB" dirty="0"/>
              <a:t>Transition to the hydrogen economy (A phased framework)[2]</a:t>
            </a:r>
            <a:endParaRPr lang="en-US" dirty="0"/>
          </a:p>
        </p:txBody>
      </p:sp>
      <p:graphicFrame>
        <p:nvGraphicFramePr>
          <p:cNvPr id="4" name="Content Placeholder 3">
            <a:extLst>
              <a:ext uri="{FF2B5EF4-FFF2-40B4-BE49-F238E27FC236}">
                <a16:creationId xmlns:a16="http://schemas.microsoft.com/office/drawing/2014/main" id="{CBCC6E99-AABE-0107-26F3-1F289B36574D}"/>
              </a:ext>
            </a:extLst>
          </p:cNvPr>
          <p:cNvGraphicFramePr>
            <a:graphicFrameLocks noGrp="1"/>
          </p:cNvGraphicFramePr>
          <p:nvPr>
            <p:ph idx="1"/>
            <p:extLst>
              <p:ext uri="{D42A27DB-BD31-4B8C-83A1-F6EECF244321}">
                <p14:modId xmlns:p14="http://schemas.microsoft.com/office/powerpoint/2010/main" val="2999929472"/>
              </p:ext>
            </p:extLst>
          </p:nvPr>
        </p:nvGraphicFramePr>
        <p:xfrm>
          <a:off x="946688" y="147739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Arrow: Right 5">
            <a:extLst>
              <a:ext uri="{FF2B5EF4-FFF2-40B4-BE49-F238E27FC236}">
                <a16:creationId xmlns:a16="http://schemas.microsoft.com/office/drawing/2014/main" id="{EB0AAD7D-EF46-D48D-C76D-86F482D7F13C}"/>
              </a:ext>
            </a:extLst>
          </p:cNvPr>
          <p:cNvSpPr/>
          <p:nvPr/>
        </p:nvSpPr>
        <p:spPr>
          <a:xfrm>
            <a:off x="946688" y="5634119"/>
            <a:ext cx="10515600" cy="32955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23CD9756-BEE1-9565-C9E3-83AD2746A054}"/>
              </a:ext>
            </a:extLst>
          </p:cNvPr>
          <p:cNvSpPr/>
          <p:nvPr/>
        </p:nvSpPr>
        <p:spPr>
          <a:xfrm>
            <a:off x="4633993" y="5936779"/>
            <a:ext cx="6828295" cy="32955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268D7BA2-666F-903E-8D84-9790043FD57A}"/>
              </a:ext>
            </a:extLst>
          </p:cNvPr>
          <p:cNvSpPr/>
          <p:nvPr/>
        </p:nvSpPr>
        <p:spPr>
          <a:xfrm>
            <a:off x="8291593" y="6266333"/>
            <a:ext cx="3170695" cy="32955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5919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754C0-D23A-FD7C-9FFC-117AC946C8CD}"/>
              </a:ext>
            </a:extLst>
          </p:cNvPr>
          <p:cNvSpPr>
            <a:spLocks noGrp="1"/>
          </p:cNvSpPr>
          <p:nvPr>
            <p:ph type="title"/>
          </p:nvPr>
        </p:nvSpPr>
        <p:spPr/>
        <p:txBody>
          <a:bodyPr/>
          <a:lstStyle/>
          <a:p>
            <a:r>
              <a:rPr lang="en-GB" dirty="0"/>
              <a:t>Policy focus for Ghana (Benchmarking experiences) [1]</a:t>
            </a:r>
            <a:endParaRPr lang="en-US" dirty="0"/>
          </a:p>
        </p:txBody>
      </p:sp>
      <p:sp>
        <p:nvSpPr>
          <p:cNvPr id="3" name="Content Placeholder 2">
            <a:extLst>
              <a:ext uri="{FF2B5EF4-FFF2-40B4-BE49-F238E27FC236}">
                <a16:creationId xmlns:a16="http://schemas.microsoft.com/office/drawing/2014/main" id="{B9B210D2-7906-B6A9-26FA-A778DC563D5C}"/>
              </a:ext>
            </a:extLst>
          </p:cNvPr>
          <p:cNvSpPr>
            <a:spLocks noGrp="1"/>
          </p:cNvSpPr>
          <p:nvPr>
            <p:ph idx="1"/>
          </p:nvPr>
        </p:nvSpPr>
        <p:spPr>
          <a:xfrm>
            <a:off x="838199" y="1825625"/>
            <a:ext cx="10784305" cy="4351338"/>
          </a:xfrm>
        </p:spPr>
        <p:txBody>
          <a:bodyPr>
            <a:noAutofit/>
          </a:bodyPr>
          <a:lstStyle/>
          <a:p>
            <a:pPr>
              <a:buFont typeface="Arial" panose="020B0604020202020204" pitchFamily="34" charset="0"/>
              <a:buChar char="•"/>
            </a:pPr>
            <a:r>
              <a:rPr lang="en-US" sz="2000" dirty="0">
                <a:effectLst/>
                <a:latin typeface="+mj-lt"/>
                <a:ea typeface="Times New Roman" panose="02020603050405020304" pitchFamily="18" charset="0"/>
              </a:rPr>
              <a:t>By the beginning of 2021, over 30 countries globally had created hydrogen roadmaps or strategies at a national level</a:t>
            </a:r>
          </a:p>
          <a:p>
            <a:pPr>
              <a:buFont typeface="Arial" panose="020B0604020202020204" pitchFamily="34" charset="0"/>
              <a:buChar char="•"/>
            </a:pPr>
            <a:r>
              <a:rPr lang="en-US" sz="2000" dirty="0">
                <a:effectLst/>
                <a:latin typeface="+mj-lt"/>
                <a:ea typeface="Times New Roman" panose="02020603050405020304" pitchFamily="18" charset="0"/>
              </a:rPr>
              <a:t>At continental level, policies and cooperation among various blocs have been identified as a vital tool to facilitate the deployment of hydrogen </a:t>
            </a:r>
          </a:p>
          <a:p>
            <a:pPr>
              <a:buFont typeface="Arial" panose="020B0604020202020204" pitchFamily="34" charset="0"/>
              <a:buChar char="•"/>
            </a:pPr>
            <a:r>
              <a:rPr lang="en-US" sz="2000" dirty="0">
                <a:effectLst/>
                <a:latin typeface="+mj-lt"/>
                <a:ea typeface="Times New Roman" panose="02020603050405020304" pitchFamily="18" charset="0"/>
              </a:rPr>
              <a:t>In Ghana, the National Energy Transition Plan envisions promoting the use of hydrogen to diversify the fuel mix in Ghana. A key scenario in this plan shows that by 2070 all road and rail mobilities should be electricity and hydrogen </a:t>
            </a:r>
            <a:r>
              <a:rPr lang="en-US" sz="2000" dirty="0" err="1">
                <a:effectLst/>
                <a:latin typeface="+mj-lt"/>
                <a:ea typeface="Times New Roman" panose="02020603050405020304" pitchFamily="18" charset="0"/>
              </a:rPr>
              <a:t>fuelled</a:t>
            </a:r>
            <a:r>
              <a:rPr lang="en-US" sz="2000" dirty="0">
                <a:effectLst/>
                <a:latin typeface="+mj-lt"/>
                <a:ea typeface="Times New Roman" panose="02020603050405020304" pitchFamily="18" charset="0"/>
              </a:rPr>
              <a:t> </a:t>
            </a:r>
            <a:endParaRPr lang="en-US" sz="2000" dirty="0">
              <a:latin typeface="+mj-lt"/>
              <a:ea typeface="Times New Roman" panose="02020603050405020304" pitchFamily="18" charset="0"/>
            </a:endParaRPr>
          </a:p>
          <a:p>
            <a:pPr>
              <a:buFont typeface="Arial" panose="020B0604020202020204" pitchFamily="34" charset="0"/>
              <a:buChar char="•"/>
            </a:pPr>
            <a:r>
              <a:rPr lang="en-US" sz="2000" dirty="0">
                <a:effectLst/>
                <a:latin typeface="+mj-lt"/>
                <a:ea typeface="Times New Roman" panose="02020603050405020304" pitchFamily="18" charset="0"/>
              </a:rPr>
              <a:t>Although the Ministry of Energy envisions that hydrogen will play a key role in Ghana’s energy sector especially through the transport sector by 2050, as at 2024, Ghana has not officially began production.  Ghana’s potential for producing hydrogen is seen as enormous. However, an omnibus hydrogen policy or initiative has not yet been structured at national level </a:t>
            </a:r>
          </a:p>
          <a:p>
            <a:pPr>
              <a:buFont typeface="Arial" panose="020B0604020202020204" pitchFamily="34" charset="0"/>
              <a:buChar char="•"/>
            </a:pPr>
            <a:r>
              <a:rPr lang="en-US" dirty="0">
                <a:latin typeface="+mj-lt"/>
                <a:ea typeface="Times New Roman" panose="02020603050405020304" pitchFamily="18" charset="0"/>
              </a:rPr>
              <a:t>Need to benchmark</a:t>
            </a:r>
            <a:endParaRPr lang="en-US" sz="2000" dirty="0">
              <a:effectLst/>
              <a:latin typeface="+mj-lt"/>
              <a:ea typeface="Times New Roman" panose="02020603050405020304" pitchFamily="18" charset="0"/>
            </a:endParaRPr>
          </a:p>
        </p:txBody>
      </p:sp>
    </p:spTree>
    <p:extLst>
      <p:ext uri="{BB962C8B-B14F-4D97-AF65-F5344CB8AC3E}">
        <p14:creationId xmlns:p14="http://schemas.microsoft.com/office/powerpoint/2010/main" val="1127834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539A4-5172-4045-6557-21824024A2A8}"/>
              </a:ext>
            </a:extLst>
          </p:cNvPr>
          <p:cNvSpPr>
            <a:spLocks noGrp="1"/>
          </p:cNvSpPr>
          <p:nvPr>
            <p:ph type="title"/>
          </p:nvPr>
        </p:nvSpPr>
        <p:spPr/>
        <p:txBody>
          <a:bodyPr/>
          <a:lstStyle/>
          <a:p>
            <a:r>
              <a:rPr lang="en-GB" dirty="0"/>
              <a:t>Policy focus for Ghana (Benchmarking experiences) [2]</a:t>
            </a:r>
            <a:endParaRPr lang="en-US" dirty="0"/>
          </a:p>
        </p:txBody>
      </p:sp>
      <p:sp>
        <p:nvSpPr>
          <p:cNvPr id="3" name="Content Placeholder 2">
            <a:extLst>
              <a:ext uri="{FF2B5EF4-FFF2-40B4-BE49-F238E27FC236}">
                <a16:creationId xmlns:a16="http://schemas.microsoft.com/office/drawing/2014/main" id="{7BAFD16F-9B6E-EAB3-F0D5-F2C3C5CCFF77}"/>
              </a:ext>
            </a:extLst>
          </p:cNvPr>
          <p:cNvSpPr>
            <a:spLocks noGrp="1"/>
          </p:cNvSpPr>
          <p:nvPr>
            <p:ph idx="1"/>
          </p:nvPr>
        </p:nvSpPr>
        <p:spPr/>
        <p:txBody>
          <a:bodyPr>
            <a:normAutofit fontScale="92500" lnSpcReduction="10000"/>
          </a:bodyPr>
          <a:lstStyle/>
          <a:p>
            <a:r>
              <a:rPr lang="en-GB" dirty="0"/>
              <a:t>Canada </a:t>
            </a:r>
          </a:p>
          <a:p>
            <a:pPr>
              <a:buFont typeface="Wingdings" panose="05000000000000000000" pitchFamily="2" charset="2"/>
              <a:buChar char="Ø"/>
            </a:pPr>
            <a:r>
              <a:rPr lang="en-US" sz="1800" dirty="0">
                <a:effectLst/>
                <a:latin typeface="+mj-lt"/>
                <a:ea typeface="Times New Roman" panose="02020603050405020304" pitchFamily="18" charset="0"/>
                <a:cs typeface="TimesNewRomanPSMT"/>
              </a:rPr>
              <a:t>Canada’s Hydrogen Strategy was developed in 2020 as a call to action intended to </a:t>
            </a:r>
            <a:r>
              <a:rPr lang="en-US" sz="1800" dirty="0" err="1">
                <a:effectLst/>
                <a:latin typeface="+mj-lt"/>
                <a:ea typeface="Times New Roman" panose="02020603050405020304" pitchFamily="18" charset="0"/>
                <a:cs typeface="TimesNewRomanPSMT"/>
              </a:rPr>
              <a:t>catalyse</a:t>
            </a:r>
            <a:r>
              <a:rPr lang="en-US" sz="1800" dirty="0">
                <a:effectLst/>
                <a:latin typeface="+mj-lt"/>
                <a:ea typeface="Times New Roman" panose="02020603050405020304" pitchFamily="18" charset="0"/>
                <a:cs typeface="TimesNewRomanPSMT"/>
              </a:rPr>
              <a:t> investment. </a:t>
            </a:r>
            <a:endParaRPr lang="en-GB" sz="1800" dirty="0">
              <a:effectLst/>
              <a:latin typeface="+mj-lt"/>
              <a:ea typeface="Times New Roman" panose="02020603050405020304" pitchFamily="18" charset="0"/>
              <a:cs typeface="TimesNewRomanPSMT"/>
            </a:endParaRPr>
          </a:p>
          <a:p>
            <a:pPr marL="0" marR="0" indent="180340" algn="just">
              <a:lnSpc>
                <a:spcPts val="1200"/>
              </a:lnSpc>
              <a:spcBef>
                <a:spcPts val="600"/>
              </a:spcBef>
              <a:spcAft>
                <a:spcPts val="0"/>
              </a:spcAft>
            </a:pPr>
            <a:endParaRPr lang="en-US" sz="1800" dirty="0">
              <a:effectLst/>
              <a:latin typeface="+mj-lt"/>
              <a:ea typeface="Times New Roman" panose="02020603050405020304" pitchFamily="18" charset="0"/>
              <a:cs typeface="TimesNewRomanPSMT"/>
            </a:endParaRPr>
          </a:p>
          <a:p>
            <a:pPr marR="0" algn="just">
              <a:lnSpc>
                <a:spcPts val="1200"/>
              </a:lnSpc>
              <a:spcBef>
                <a:spcPts val="600"/>
              </a:spcBef>
              <a:spcAft>
                <a:spcPts val="0"/>
              </a:spcAft>
              <a:buFont typeface="Wingdings" panose="05000000000000000000" pitchFamily="2" charset="2"/>
              <a:buChar char="Ø"/>
            </a:pPr>
            <a:r>
              <a:rPr lang="en-US" sz="1800" dirty="0">
                <a:effectLst/>
                <a:latin typeface="+mj-lt"/>
                <a:ea typeface="Times New Roman" panose="02020603050405020304" pitchFamily="18" charset="0"/>
                <a:cs typeface="TimesNewRomanPSMT"/>
              </a:rPr>
              <a:t>While the strategy places an emphasis on renewable energy sources as feedstocks for hydrogen, nuclear </a:t>
            </a:r>
          </a:p>
          <a:p>
            <a:pPr marL="0" marR="0" indent="0" algn="just">
              <a:lnSpc>
                <a:spcPts val="1200"/>
              </a:lnSpc>
              <a:spcBef>
                <a:spcPts val="600"/>
              </a:spcBef>
              <a:spcAft>
                <a:spcPts val="0"/>
              </a:spcAft>
              <a:buNone/>
            </a:pPr>
            <a:r>
              <a:rPr lang="en-US" sz="1800" dirty="0">
                <a:latin typeface="+mj-lt"/>
                <a:ea typeface="Times New Roman" panose="02020603050405020304" pitchFamily="18" charset="0"/>
                <a:cs typeface="TimesNewRomanPSMT"/>
              </a:rPr>
              <a:t>   </a:t>
            </a:r>
            <a:r>
              <a:rPr lang="en-US" sz="1800" dirty="0">
                <a:effectLst/>
                <a:latin typeface="+mj-lt"/>
                <a:ea typeface="Times New Roman" panose="02020603050405020304" pitchFamily="18" charset="0"/>
                <a:cs typeface="TimesNewRomanPSMT"/>
              </a:rPr>
              <a:t>pathways to producing hydrogen receive less attention. Key recommendations have been made. These include </a:t>
            </a:r>
          </a:p>
          <a:p>
            <a:pPr marL="0" marR="0" indent="0" algn="just">
              <a:lnSpc>
                <a:spcPts val="1200"/>
              </a:lnSpc>
              <a:spcBef>
                <a:spcPts val="600"/>
              </a:spcBef>
              <a:spcAft>
                <a:spcPts val="0"/>
              </a:spcAft>
              <a:buNone/>
            </a:pPr>
            <a:r>
              <a:rPr lang="en-US" sz="1800" dirty="0">
                <a:latin typeface="+mj-lt"/>
                <a:ea typeface="Times New Roman" panose="02020603050405020304" pitchFamily="18" charset="0"/>
                <a:cs typeface="TimesNewRomanPSMT"/>
              </a:rPr>
              <a:t>   </a:t>
            </a:r>
            <a:r>
              <a:rPr lang="en-US" sz="1800" dirty="0">
                <a:effectLst/>
                <a:latin typeface="+mj-lt"/>
                <a:ea typeface="Times New Roman" panose="02020603050405020304" pitchFamily="18" charset="0"/>
                <a:cs typeface="TimesNewRomanPSMT"/>
              </a:rPr>
              <a:t>recommendations for:  </a:t>
            </a:r>
            <a:endParaRPr lang="en-US" sz="1800" dirty="0">
              <a:effectLst/>
              <a:latin typeface="+mj-lt"/>
              <a:ea typeface="Times New Roman" panose="02020603050405020304" pitchFamily="18" charset="0"/>
            </a:endParaRPr>
          </a:p>
          <a:p>
            <a:pPr marL="342900" marR="0" indent="0" algn="just">
              <a:lnSpc>
                <a:spcPct val="100000"/>
              </a:lnSpc>
              <a:spcBef>
                <a:spcPts val="600"/>
              </a:spcBef>
              <a:spcAft>
                <a:spcPts val="0"/>
              </a:spcAft>
              <a:buNone/>
            </a:pPr>
            <a:r>
              <a:rPr lang="en-US" sz="1800" dirty="0">
                <a:effectLst/>
                <a:latin typeface="+mj-lt"/>
                <a:ea typeface="Times New Roman" panose="02020603050405020304" pitchFamily="18" charset="0"/>
                <a:cs typeface="TimesNewRomanPSMT"/>
              </a:rPr>
              <a:t>   -policies that support nuclear-based pathways while supporting non-nuclear supporting pathways</a:t>
            </a:r>
          </a:p>
          <a:p>
            <a:pPr marL="342900" marR="0" indent="0" algn="just">
              <a:lnSpc>
                <a:spcPct val="100000"/>
              </a:lnSpc>
              <a:spcBef>
                <a:spcPts val="600"/>
              </a:spcBef>
              <a:spcAft>
                <a:spcPts val="0"/>
              </a:spcAft>
              <a:buNone/>
            </a:pPr>
            <a:r>
              <a:rPr lang="en-US" sz="1800" dirty="0">
                <a:latin typeface="+mj-lt"/>
                <a:ea typeface="Times New Roman" panose="02020603050405020304" pitchFamily="18" charset="0"/>
                <a:cs typeface="TimesNewRomanPSMT"/>
              </a:rPr>
              <a:t>   </a:t>
            </a:r>
            <a:r>
              <a:rPr lang="en-US" sz="1800" dirty="0">
                <a:effectLst/>
                <a:latin typeface="+mj-lt"/>
                <a:ea typeface="Times New Roman" panose="02020603050405020304" pitchFamily="18" charset="0"/>
                <a:cs typeface="TimesNewRomanPSMT"/>
              </a:rPr>
              <a:t>-policies that increase end-use demand for clean hydrogen while mitigating investment risks</a:t>
            </a:r>
            <a:endParaRPr lang="en-US" sz="1800" dirty="0">
              <a:effectLst/>
              <a:latin typeface="+mj-lt"/>
              <a:ea typeface="Times New Roman" panose="02020603050405020304" pitchFamily="18" charset="0"/>
            </a:endParaRPr>
          </a:p>
          <a:p>
            <a:pPr marL="0" indent="0">
              <a:lnSpc>
                <a:spcPct val="100000"/>
              </a:lnSpc>
              <a:buNone/>
            </a:pPr>
            <a:r>
              <a:rPr lang="en-US" sz="1800" dirty="0">
                <a:effectLst/>
                <a:latin typeface="+mj-lt"/>
                <a:ea typeface="Times New Roman" panose="02020603050405020304" pitchFamily="18" charset="0"/>
                <a:cs typeface="TimesNewRomanPSMT"/>
              </a:rPr>
              <a:t>         -promote research and development and evidenced based policy </a:t>
            </a:r>
          </a:p>
          <a:p>
            <a:pPr>
              <a:lnSpc>
                <a:spcPct val="100000"/>
              </a:lnSpc>
              <a:buFont typeface="Wingdings" panose="05000000000000000000" pitchFamily="2" charset="2"/>
              <a:buChar char="Ø"/>
            </a:pPr>
            <a:r>
              <a:rPr lang="en-US" sz="1800" dirty="0">
                <a:effectLst/>
                <a:latin typeface="+mj-lt"/>
                <a:ea typeface="TimesNewRomanPS-BoldMT"/>
              </a:rPr>
              <a:t>With regards to nuclear, the federal government’s 2018 SMR Roadmap connects partners from different industries across the country as they work to introduce SMRs into Canada’s hydrogen future.</a:t>
            </a:r>
            <a:r>
              <a:rPr lang="en-US" sz="1800" dirty="0">
                <a:effectLst/>
                <a:latin typeface="+mj-lt"/>
                <a:ea typeface="Times New Roman" panose="02020603050405020304" pitchFamily="18" charset="0"/>
              </a:rPr>
              <a:t> </a:t>
            </a:r>
          </a:p>
          <a:p>
            <a:pPr>
              <a:lnSpc>
                <a:spcPct val="100000"/>
              </a:lnSpc>
              <a:buFont typeface="Wingdings" panose="05000000000000000000" pitchFamily="2" charset="2"/>
              <a:buChar char="Ø"/>
            </a:pPr>
            <a:r>
              <a:rPr lang="en-US" sz="1800" dirty="0">
                <a:effectLst/>
                <a:latin typeface="+mj-lt"/>
                <a:ea typeface="Times New Roman" panose="02020603050405020304" pitchFamily="18" charset="0"/>
              </a:rPr>
              <a:t>Nuclear energy is seen as key to producing clean hydrogen; however, continued Research and Development is required for SMRs</a:t>
            </a:r>
            <a:r>
              <a:rPr lang="en-US" sz="1800" dirty="0">
                <a:effectLst/>
                <a:latin typeface="+mj-lt"/>
                <a:ea typeface="TimesNewRomanPS-BoldMT"/>
              </a:rPr>
              <a:t> </a:t>
            </a:r>
            <a:r>
              <a:rPr lang="en-US" sz="1800" dirty="0">
                <a:effectLst/>
                <a:latin typeface="+mj-lt"/>
                <a:ea typeface="Times New Roman" panose="02020603050405020304" pitchFamily="18" charset="0"/>
              </a:rPr>
              <a:t>and their role in the hydrogen economy </a:t>
            </a:r>
            <a:endParaRPr lang="en-US" sz="1800" dirty="0">
              <a:latin typeface="+mj-lt"/>
            </a:endParaRPr>
          </a:p>
        </p:txBody>
      </p:sp>
    </p:spTree>
    <p:extLst>
      <p:ext uri="{BB962C8B-B14F-4D97-AF65-F5344CB8AC3E}">
        <p14:creationId xmlns:p14="http://schemas.microsoft.com/office/powerpoint/2010/main" val="924375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AC980-9910-5C9E-8FE2-9DDAA6082EB4}"/>
              </a:ext>
            </a:extLst>
          </p:cNvPr>
          <p:cNvSpPr>
            <a:spLocks noGrp="1"/>
          </p:cNvSpPr>
          <p:nvPr>
            <p:ph type="title"/>
          </p:nvPr>
        </p:nvSpPr>
        <p:spPr/>
        <p:txBody>
          <a:bodyPr/>
          <a:lstStyle/>
          <a:p>
            <a:r>
              <a:rPr lang="en-GB" dirty="0"/>
              <a:t>Policy focus for Ghana (Benchmarking experiences) [3]</a:t>
            </a:r>
            <a:endParaRPr lang="en-US" dirty="0"/>
          </a:p>
        </p:txBody>
      </p:sp>
      <p:sp>
        <p:nvSpPr>
          <p:cNvPr id="3" name="Content Placeholder 2">
            <a:extLst>
              <a:ext uri="{FF2B5EF4-FFF2-40B4-BE49-F238E27FC236}">
                <a16:creationId xmlns:a16="http://schemas.microsoft.com/office/drawing/2014/main" id="{CA127EFE-BC0A-4369-8B41-3E921C6941FB}"/>
              </a:ext>
            </a:extLst>
          </p:cNvPr>
          <p:cNvSpPr>
            <a:spLocks noGrp="1"/>
          </p:cNvSpPr>
          <p:nvPr>
            <p:ph idx="1"/>
          </p:nvPr>
        </p:nvSpPr>
        <p:spPr>
          <a:xfrm>
            <a:off x="838200" y="1737360"/>
            <a:ext cx="10515600" cy="4667250"/>
          </a:xfrm>
        </p:spPr>
        <p:txBody>
          <a:bodyPr>
            <a:normAutofit fontScale="70000" lnSpcReduction="20000"/>
          </a:bodyPr>
          <a:lstStyle/>
          <a:p>
            <a:r>
              <a:rPr lang="en-GB" dirty="0">
                <a:latin typeface="+mj-lt"/>
              </a:rPr>
              <a:t>Brazil</a:t>
            </a:r>
          </a:p>
          <a:p>
            <a:pPr>
              <a:buFont typeface="Wingdings" panose="05000000000000000000" pitchFamily="2" charset="2"/>
              <a:buChar char="Ø"/>
            </a:pPr>
            <a:r>
              <a:rPr lang="en-US" sz="1800" dirty="0">
                <a:effectLst/>
                <a:latin typeface="+mj-lt"/>
                <a:ea typeface="Times New Roman" panose="02020603050405020304" pitchFamily="18" charset="0"/>
              </a:rPr>
              <a:t>Brazil is one of the most competitive places in the world to produce green hydrogen. Although Brazil has been developing hydrogen-related policies for over 20 years </a:t>
            </a:r>
            <a:endParaRPr lang="en-GB" sz="1800" dirty="0">
              <a:effectLst/>
              <a:latin typeface="+mj-lt"/>
              <a:ea typeface="Times New Roman" panose="02020603050405020304" pitchFamily="18" charset="0"/>
            </a:endParaRPr>
          </a:p>
          <a:p>
            <a:pPr>
              <a:buFont typeface="Wingdings" panose="05000000000000000000" pitchFamily="2" charset="2"/>
              <a:buChar char="Ø"/>
            </a:pPr>
            <a:r>
              <a:rPr lang="en-US" sz="1800" dirty="0">
                <a:effectLst/>
                <a:latin typeface="+mj-lt"/>
                <a:ea typeface="Times New Roman" panose="02020603050405020304" pitchFamily="18" charset="0"/>
              </a:rPr>
              <a:t>recently has the fuel been looked at from a more strategic standpoint. In 2002, the Ministry of Science and Technology launched the Brazilian hydrogen and fuel cell System Program</a:t>
            </a:r>
            <a:endParaRPr lang="en-GB" sz="1800" dirty="0">
              <a:latin typeface="+mj-lt"/>
              <a:ea typeface="Times New Roman" panose="02020603050405020304" pitchFamily="18" charset="0"/>
            </a:endParaRPr>
          </a:p>
          <a:p>
            <a:pPr>
              <a:buFont typeface="Wingdings" panose="05000000000000000000" pitchFamily="2" charset="2"/>
              <a:buChar char="Ø"/>
            </a:pPr>
            <a:r>
              <a:rPr lang="en-US" sz="1800" dirty="0">
                <a:effectLst/>
                <a:latin typeface="+mj-lt"/>
                <a:ea typeface="Times New Roman" panose="02020603050405020304" pitchFamily="18" charset="0"/>
              </a:rPr>
              <a:t>In 2005, this program was renamed, becoming the Science, Technology and Innovation program for the hydrogen economy. In the same year, the Ministry of Mines and Energy coordinated the “Roadmap to structure the hydrogen economy in Brazil”, a study drafted with the Ministry of Science and Technology, focusing on valuing different technological routes in which the country could have competitive advantages, such as electrolysis and the use of ethanol and other biomass fuel</a:t>
            </a:r>
            <a:endParaRPr lang="en-GB" sz="1800" dirty="0">
              <a:effectLst/>
              <a:latin typeface="+mj-lt"/>
              <a:ea typeface="Times New Roman" panose="02020603050405020304" pitchFamily="18" charset="0"/>
            </a:endParaRPr>
          </a:p>
          <a:p>
            <a:pPr>
              <a:buFont typeface="Wingdings" panose="05000000000000000000" pitchFamily="2" charset="2"/>
              <a:buChar char="Ø"/>
            </a:pPr>
            <a:r>
              <a:rPr lang="en-US" sz="1800" dirty="0">
                <a:effectLst/>
                <a:latin typeface="+mj-lt"/>
                <a:ea typeface="Times New Roman" panose="02020603050405020304" pitchFamily="18" charset="0"/>
              </a:rPr>
              <a:t>In 2021, the Brazilian national council for energy policy established hydrogen as a priority area for R and D resources and tasks the ministry of mines and energy, in collaboration with other entities, to prepare guidelines for a National Hydrogen Program</a:t>
            </a:r>
            <a:endParaRPr lang="en-GB" sz="1800" dirty="0">
              <a:latin typeface="+mj-lt"/>
              <a:ea typeface="Times New Roman" panose="02020603050405020304" pitchFamily="18" charset="0"/>
            </a:endParaRPr>
          </a:p>
          <a:p>
            <a:pPr marL="0" marR="0" indent="0" algn="just">
              <a:lnSpc>
                <a:spcPts val="1200"/>
              </a:lnSpc>
              <a:spcBef>
                <a:spcPts val="600"/>
              </a:spcBef>
              <a:spcAft>
                <a:spcPts val="600"/>
              </a:spcAft>
            </a:pPr>
            <a:r>
              <a:rPr lang="en-US" sz="1800" dirty="0">
                <a:effectLst/>
                <a:latin typeface="+mj-lt"/>
                <a:ea typeface="Times New Roman" panose="02020603050405020304" pitchFamily="18" charset="0"/>
              </a:rPr>
              <a:t>In 2022, the Brazil national program was formally established, and it constituted a committee to manage the program. Given the cross sectoral nature of the subject, the PNH2 management committee provided for the participation of various government entities, as well as created five thematic committees with the purpose of discussing and </a:t>
            </a:r>
            <a:r>
              <a:rPr lang="en-US" sz="1800" dirty="0" err="1">
                <a:effectLst/>
                <a:latin typeface="+mj-lt"/>
                <a:ea typeface="Times New Roman" panose="02020603050405020304" pitchFamily="18" charset="0"/>
              </a:rPr>
              <a:t>analysing</a:t>
            </a:r>
            <a:r>
              <a:rPr lang="en-US" sz="1800" dirty="0">
                <a:effectLst/>
                <a:latin typeface="+mj-lt"/>
                <a:ea typeface="Times New Roman" panose="02020603050405020304" pitchFamily="18" charset="0"/>
              </a:rPr>
              <a:t>, developing studies and writing technical reports on their respective topic on: </a:t>
            </a:r>
          </a:p>
          <a:p>
            <a:pPr marL="408940" marR="0" indent="0" algn="just">
              <a:lnSpc>
                <a:spcPts val="1200"/>
              </a:lnSpc>
              <a:spcBef>
                <a:spcPts val="600"/>
              </a:spcBef>
              <a:spcAft>
                <a:spcPts val="0"/>
              </a:spcAft>
            </a:pPr>
            <a:r>
              <a:rPr lang="en-US" sz="1800" dirty="0">
                <a:effectLst/>
                <a:latin typeface="+mj-lt"/>
                <a:ea typeface="Times New Roman" panose="02020603050405020304" pitchFamily="18" charset="0"/>
              </a:rPr>
              <a:t>1, Scientific-technological strengthening</a:t>
            </a:r>
          </a:p>
          <a:p>
            <a:pPr marL="408940" marR="0" indent="0" algn="just">
              <a:lnSpc>
                <a:spcPts val="1200"/>
              </a:lnSpc>
              <a:spcBef>
                <a:spcPts val="600"/>
              </a:spcBef>
              <a:spcAft>
                <a:spcPts val="0"/>
              </a:spcAft>
            </a:pPr>
            <a:r>
              <a:rPr lang="en-US" sz="1800" dirty="0">
                <a:effectLst/>
                <a:latin typeface="+mj-lt"/>
                <a:ea typeface="Times New Roman" panose="02020603050405020304" pitchFamily="18" charset="0"/>
              </a:rPr>
              <a:t>2, Human resources training </a:t>
            </a:r>
          </a:p>
          <a:p>
            <a:pPr marL="408940" marR="0" indent="0" algn="just">
              <a:lnSpc>
                <a:spcPts val="1200"/>
              </a:lnSpc>
              <a:spcBef>
                <a:spcPts val="600"/>
              </a:spcBef>
              <a:spcAft>
                <a:spcPts val="0"/>
              </a:spcAft>
            </a:pPr>
            <a:r>
              <a:rPr lang="en-US" sz="1800" dirty="0">
                <a:effectLst/>
                <a:latin typeface="+mj-lt"/>
                <a:ea typeface="Times New Roman" panose="02020603050405020304" pitchFamily="18" charset="0"/>
              </a:rPr>
              <a:t>3, Energy planning </a:t>
            </a:r>
          </a:p>
          <a:p>
            <a:pPr marL="408940" marR="0" indent="0" algn="just">
              <a:lnSpc>
                <a:spcPts val="1200"/>
              </a:lnSpc>
              <a:spcBef>
                <a:spcPts val="600"/>
              </a:spcBef>
              <a:spcAft>
                <a:spcPts val="0"/>
              </a:spcAft>
            </a:pPr>
            <a:r>
              <a:rPr lang="en-US" sz="1800" dirty="0">
                <a:effectLst/>
                <a:latin typeface="+mj-lt"/>
                <a:ea typeface="Times New Roman" panose="02020603050405020304" pitchFamily="18" charset="0"/>
              </a:rPr>
              <a:t>4, legal and regulatory framework</a:t>
            </a:r>
          </a:p>
          <a:p>
            <a:r>
              <a:rPr lang="en-US" sz="1800" dirty="0">
                <a:effectLst/>
                <a:latin typeface="+mj-lt"/>
                <a:ea typeface="Times New Roman" panose="02020603050405020304" pitchFamily="18" charset="0"/>
              </a:rPr>
              <a:t>          5, market opening, growth and competitiveness</a:t>
            </a:r>
          </a:p>
          <a:p>
            <a:r>
              <a:rPr lang="en-US" sz="1800" dirty="0">
                <a:effectLst/>
                <a:latin typeface="+mj-lt"/>
                <a:ea typeface="Times New Roman" panose="02020603050405020304" pitchFamily="18" charset="0"/>
              </a:rPr>
              <a:t>The thematic committees were requested to prepare a 3-year plan, the triennial work plan of the national hydrogen program (2023-2025) which will guide the federal government’s actions in the development of the hydrogen sector in the years to come </a:t>
            </a:r>
            <a:endParaRPr lang="en-US" dirty="0">
              <a:latin typeface="+mj-lt"/>
            </a:endParaRPr>
          </a:p>
        </p:txBody>
      </p:sp>
    </p:spTree>
    <p:extLst>
      <p:ext uri="{BB962C8B-B14F-4D97-AF65-F5344CB8AC3E}">
        <p14:creationId xmlns:p14="http://schemas.microsoft.com/office/powerpoint/2010/main" val="3342971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90455-9FCF-3F65-CFE3-0B5BC425EE99}"/>
              </a:ext>
            </a:extLst>
          </p:cNvPr>
          <p:cNvSpPr>
            <a:spLocks noGrp="1"/>
          </p:cNvSpPr>
          <p:nvPr>
            <p:ph type="title"/>
          </p:nvPr>
        </p:nvSpPr>
        <p:spPr/>
        <p:txBody>
          <a:bodyPr/>
          <a:lstStyle/>
          <a:p>
            <a:r>
              <a:rPr lang="en-GB" dirty="0"/>
              <a:t>Policy focus for Ghana (Benchmarking experiences) [4]</a:t>
            </a:r>
            <a:endParaRPr lang="en-US" dirty="0"/>
          </a:p>
        </p:txBody>
      </p:sp>
      <p:sp>
        <p:nvSpPr>
          <p:cNvPr id="3" name="Content Placeholder 2">
            <a:extLst>
              <a:ext uri="{FF2B5EF4-FFF2-40B4-BE49-F238E27FC236}">
                <a16:creationId xmlns:a16="http://schemas.microsoft.com/office/drawing/2014/main" id="{56211F54-CD59-2C40-F1A3-3CAA5E45A879}"/>
              </a:ext>
            </a:extLst>
          </p:cNvPr>
          <p:cNvSpPr>
            <a:spLocks noGrp="1"/>
          </p:cNvSpPr>
          <p:nvPr>
            <p:ph idx="1"/>
          </p:nvPr>
        </p:nvSpPr>
        <p:spPr/>
        <p:txBody>
          <a:bodyPr>
            <a:normAutofit fontScale="92500" lnSpcReduction="20000"/>
          </a:bodyPr>
          <a:lstStyle/>
          <a:p>
            <a:r>
              <a:rPr lang="en-GB" dirty="0">
                <a:latin typeface="+mj-lt"/>
              </a:rPr>
              <a:t>European Union</a:t>
            </a:r>
          </a:p>
          <a:p>
            <a:pPr>
              <a:buFont typeface="Wingdings" panose="05000000000000000000" pitchFamily="2" charset="2"/>
              <a:buChar char="Ø"/>
            </a:pPr>
            <a:r>
              <a:rPr lang="en-US" sz="1800" dirty="0">
                <a:effectLst/>
                <a:latin typeface="+mj-lt"/>
                <a:ea typeface="Times New Roman" panose="02020603050405020304" pitchFamily="18" charset="0"/>
              </a:rPr>
              <a:t>The </a:t>
            </a:r>
            <a:r>
              <a:rPr lang="en-US" sz="1800" b="1" dirty="0">
                <a:effectLst/>
                <a:latin typeface="+mj-lt"/>
                <a:ea typeface="Times New Roman" panose="02020603050405020304" pitchFamily="18" charset="0"/>
              </a:rPr>
              <a:t>interplay and integration of different policies with a hydrogen policy </a:t>
            </a:r>
            <a:r>
              <a:rPr lang="en-US" sz="1800" dirty="0">
                <a:effectLst/>
                <a:latin typeface="+mj-lt"/>
                <a:ea typeface="Times New Roman" panose="02020603050405020304" pitchFamily="18" charset="0"/>
              </a:rPr>
              <a:t>must be emphasized. In the European Union, a noteworthy area of policy focus is the linkage of a green industrial policy with hydrogen economy development.</a:t>
            </a:r>
            <a:endParaRPr lang="en-GB" sz="1800" dirty="0">
              <a:effectLst/>
              <a:latin typeface="+mj-lt"/>
              <a:ea typeface="Times New Roman" panose="02020603050405020304" pitchFamily="18" charset="0"/>
            </a:endParaRPr>
          </a:p>
          <a:p>
            <a:pPr marR="0" algn="just">
              <a:lnSpc>
                <a:spcPct val="100000"/>
              </a:lnSpc>
              <a:spcBef>
                <a:spcPts val="600"/>
              </a:spcBef>
              <a:spcAft>
                <a:spcPts val="600"/>
              </a:spcAft>
              <a:buFont typeface="Wingdings" panose="05000000000000000000" pitchFamily="2" charset="2"/>
              <a:buChar char="Ø"/>
            </a:pPr>
            <a:r>
              <a:rPr lang="en-US" sz="1800" dirty="0">
                <a:effectLst/>
                <a:latin typeface="+mj-lt"/>
                <a:ea typeface="Times New Roman" panose="02020603050405020304" pitchFamily="18" charset="0"/>
              </a:rPr>
              <a:t>An empirical example can be found in Europe where In July 2020, </a:t>
            </a:r>
            <a:r>
              <a:rPr lang="en-US" sz="1800" i="1" dirty="0">
                <a:effectLst/>
                <a:latin typeface="+mj-lt"/>
                <a:ea typeface="Times New Roman" panose="02020603050405020304" pitchFamily="18" charset="0"/>
              </a:rPr>
              <a:t>A hydrogen strategy for a climate-neutral Europe</a:t>
            </a:r>
            <a:r>
              <a:rPr lang="en-US" sz="1800" dirty="0">
                <a:effectLst/>
                <a:latin typeface="+mj-lt"/>
                <a:ea typeface="Times New Roman" panose="02020603050405020304" pitchFamily="18" charset="0"/>
              </a:rPr>
              <a:t> was adopted, demonstrating a clear path for the hydrogen economy’s development.to install 40 GW of renewable hydrogen </a:t>
            </a:r>
            <a:r>
              <a:rPr lang="en-US" sz="1800" dirty="0" err="1">
                <a:effectLst/>
                <a:latin typeface="+mj-lt"/>
                <a:ea typeface="Times New Roman" panose="02020603050405020304" pitchFamily="18" charset="0"/>
              </a:rPr>
              <a:t>electrolysers</a:t>
            </a:r>
            <a:r>
              <a:rPr lang="en-US" sz="1800" dirty="0">
                <a:effectLst/>
                <a:latin typeface="+mj-lt"/>
                <a:ea typeface="Times New Roman" panose="02020603050405020304" pitchFamily="18" charset="0"/>
              </a:rPr>
              <a:t> by 2030 founded on five objectives: </a:t>
            </a:r>
          </a:p>
          <a:p>
            <a:pPr marL="408940" marR="0" indent="0" algn="just">
              <a:lnSpc>
                <a:spcPct val="100000"/>
              </a:lnSpc>
              <a:spcBef>
                <a:spcPts val="600"/>
              </a:spcBef>
              <a:spcAft>
                <a:spcPts val="0"/>
              </a:spcAft>
            </a:pPr>
            <a:r>
              <a:rPr lang="en-US" sz="1800" dirty="0">
                <a:effectLst/>
                <a:latin typeface="+mj-lt"/>
                <a:ea typeface="Times New Roman" panose="02020603050405020304" pitchFamily="18" charset="0"/>
              </a:rPr>
              <a:t> 1, increasing the EU investment for hydrogen. </a:t>
            </a:r>
          </a:p>
          <a:p>
            <a:pPr marL="408940" marR="0" indent="0" algn="just">
              <a:lnSpc>
                <a:spcPct val="100000"/>
              </a:lnSpc>
              <a:spcBef>
                <a:spcPts val="600"/>
              </a:spcBef>
              <a:spcAft>
                <a:spcPts val="0"/>
              </a:spcAft>
            </a:pPr>
            <a:r>
              <a:rPr lang="en-US" sz="1800" dirty="0">
                <a:effectLst/>
                <a:latin typeface="+mj-lt"/>
                <a:ea typeface="Times New Roman" panose="02020603050405020304" pitchFamily="18" charset="0"/>
              </a:rPr>
              <a:t>2, boosting demand for and scaling up hydrogen production.</a:t>
            </a:r>
          </a:p>
          <a:p>
            <a:pPr marL="408940" marR="0" indent="0" algn="just">
              <a:lnSpc>
                <a:spcPct val="100000"/>
              </a:lnSpc>
              <a:spcBef>
                <a:spcPts val="600"/>
              </a:spcBef>
              <a:spcAft>
                <a:spcPts val="0"/>
              </a:spcAft>
            </a:pPr>
            <a:r>
              <a:rPr lang="en-US" sz="1800" dirty="0">
                <a:effectLst/>
                <a:latin typeface="+mj-lt"/>
                <a:ea typeface="Times New Roman" panose="02020603050405020304" pitchFamily="18" charset="0"/>
              </a:rPr>
              <a:t>3, designing an enabling and supportive legal and regulatory framework. </a:t>
            </a:r>
          </a:p>
          <a:p>
            <a:pPr marL="408940" marR="0" indent="0" algn="just">
              <a:lnSpc>
                <a:spcPct val="100000"/>
              </a:lnSpc>
              <a:spcBef>
                <a:spcPts val="600"/>
              </a:spcBef>
              <a:spcAft>
                <a:spcPts val="0"/>
              </a:spcAft>
            </a:pPr>
            <a:r>
              <a:rPr lang="en-US" sz="1800" dirty="0">
                <a:effectLst/>
                <a:latin typeface="+mj-lt"/>
                <a:ea typeface="Times New Roman" panose="02020603050405020304" pitchFamily="18" charset="0"/>
              </a:rPr>
              <a:t>4, promoting research and innovation in hydrogen and fuel cell technologies. </a:t>
            </a:r>
          </a:p>
          <a:p>
            <a:pPr marL="408940" marR="0" indent="0" algn="just">
              <a:lnSpc>
                <a:spcPct val="100000"/>
              </a:lnSpc>
              <a:spcBef>
                <a:spcPts val="600"/>
              </a:spcBef>
              <a:spcAft>
                <a:spcPts val="0"/>
              </a:spcAft>
            </a:pPr>
            <a:r>
              <a:rPr lang="en-US" sz="1800" dirty="0">
                <a:effectLst/>
                <a:latin typeface="+mj-lt"/>
                <a:ea typeface="Times New Roman" panose="02020603050405020304" pitchFamily="18" charset="0"/>
              </a:rPr>
              <a:t>5, developing international cooperation </a:t>
            </a:r>
            <a:r>
              <a:rPr lang="en-US" sz="1800" dirty="0" err="1">
                <a:effectLst/>
                <a:latin typeface="+mj-lt"/>
                <a:ea typeface="Times New Roman" panose="02020603050405020304" pitchFamily="18" charset="0"/>
              </a:rPr>
              <a:t>andalliances</a:t>
            </a:r>
            <a:r>
              <a:rPr lang="en-US" sz="1800" dirty="0">
                <a:effectLst/>
                <a:latin typeface="+mj-lt"/>
                <a:ea typeface="Times New Roman" panose="02020603050405020304" pitchFamily="18" charset="0"/>
              </a:rPr>
              <a:t>. </a:t>
            </a:r>
          </a:p>
          <a:p>
            <a:pPr marL="408940" marR="0" indent="0" algn="just">
              <a:lnSpc>
                <a:spcPts val="1200"/>
              </a:lnSpc>
              <a:spcBef>
                <a:spcPts val="600"/>
              </a:spcBef>
              <a:spcAft>
                <a:spcPts val="0"/>
              </a:spcAft>
            </a:pPr>
            <a:endParaRPr lang="en-US" sz="1800" dirty="0">
              <a:latin typeface="+mj-lt"/>
              <a:ea typeface="Times New Roman" panose="02020603050405020304" pitchFamily="18" charset="0"/>
            </a:endParaRPr>
          </a:p>
          <a:p>
            <a:pPr marL="341313" marR="0" indent="-285750" algn="just">
              <a:lnSpc>
                <a:spcPts val="1200"/>
              </a:lnSpc>
              <a:spcBef>
                <a:spcPts val="600"/>
              </a:spcBef>
              <a:spcAft>
                <a:spcPts val="0"/>
              </a:spcAft>
              <a:buFont typeface="Wingdings" panose="05000000000000000000" pitchFamily="2" charset="2"/>
              <a:buChar char="Ø"/>
            </a:pPr>
            <a:r>
              <a:rPr lang="en-US" sz="1800" dirty="0">
                <a:effectLst/>
                <a:latin typeface="+mj-lt"/>
                <a:ea typeface="Times New Roman" panose="02020603050405020304" pitchFamily="18" charset="0"/>
              </a:rPr>
              <a:t>On the other hand</a:t>
            </a:r>
            <a:r>
              <a:rPr lang="en-US" sz="1800" i="1" dirty="0">
                <a:effectLst/>
                <a:latin typeface="+mj-lt"/>
                <a:ea typeface="Times New Roman" panose="02020603050405020304" pitchFamily="18" charset="0"/>
              </a:rPr>
              <a:t>, The Green Deal Industrial Plan for a net zero age </a:t>
            </a:r>
            <a:r>
              <a:rPr lang="en-US" sz="1800" dirty="0" err="1">
                <a:effectLst/>
                <a:latin typeface="+mj-lt"/>
                <a:ea typeface="Times New Roman" panose="02020603050405020304" pitchFamily="18" charset="0"/>
              </a:rPr>
              <a:t>recognises</a:t>
            </a:r>
            <a:r>
              <a:rPr lang="en-US" sz="1800" dirty="0">
                <a:effectLst/>
                <a:latin typeface="+mj-lt"/>
                <a:ea typeface="Times New Roman" panose="02020603050405020304" pitchFamily="18" charset="0"/>
              </a:rPr>
              <a:t> the significance of renewable hydrogen as a storage medium, fuel, and feedstock for the net-zero energy transition. </a:t>
            </a:r>
          </a:p>
        </p:txBody>
      </p:sp>
    </p:spTree>
    <p:extLst>
      <p:ext uri="{BB962C8B-B14F-4D97-AF65-F5344CB8AC3E}">
        <p14:creationId xmlns:p14="http://schemas.microsoft.com/office/powerpoint/2010/main" val="47176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3F56A-7A33-FE86-613A-418D3C378582}"/>
              </a:ext>
            </a:extLst>
          </p:cNvPr>
          <p:cNvSpPr>
            <a:spLocks noGrp="1"/>
          </p:cNvSpPr>
          <p:nvPr>
            <p:ph type="title"/>
          </p:nvPr>
        </p:nvSpPr>
        <p:spPr>
          <a:xfrm>
            <a:off x="838200" y="118226"/>
            <a:ext cx="10515600" cy="951157"/>
          </a:xfrm>
        </p:spPr>
        <p:txBody>
          <a:bodyPr/>
          <a:lstStyle/>
          <a:p>
            <a:r>
              <a:rPr lang="en-GB" dirty="0"/>
              <a:t>Presentation Outline</a:t>
            </a:r>
            <a:endParaRPr lang="en-US" dirty="0"/>
          </a:p>
        </p:txBody>
      </p:sp>
      <p:sp>
        <p:nvSpPr>
          <p:cNvPr id="3" name="Content Placeholder 2">
            <a:extLst>
              <a:ext uri="{FF2B5EF4-FFF2-40B4-BE49-F238E27FC236}">
                <a16:creationId xmlns:a16="http://schemas.microsoft.com/office/drawing/2014/main" id="{74612365-3E96-009F-58C1-538D422A0ECC}"/>
              </a:ext>
            </a:extLst>
          </p:cNvPr>
          <p:cNvSpPr>
            <a:spLocks noGrp="1"/>
          </p:cNvSpPr>
          <p:nvPr>
            <p:ph idx="1"/>
          </p:nvPr>
        </p:nvSpPr>
        <p:spPr>
          <a:xfrm>
            <a:off x="529389" y="1973179"/>
            <a:ext cx="11261558" cy="4451684"/>
          </a:xfrm>
        </p:spPr>
        <p:txBody>
          <a:bodyPr>
            <a:normAutofit fontScale="62500" lnSpcReduction="20000"/>
          </a:bodyPr>
          <a:lstStyle/>
          <a:p>
            <a:pPr>
              <a:buFont typeface="Arial" panose="020B0604020202020204" pitchFamily="34" charset="0"/>
              <a:buChar char="•"/>
            </a:pPr>
            <a:r>
              <a:rPr lang="en-GB" dirty="0"/>
              <a:t>Introduction</a:t>
            </a:r>
          </a:p>
          <a:p>
            <a:pPr>
              <a:buFont typeface="Arial" panose="020B0604020202020204" pitchFamily="34" charset="0"/>
              <a:buChar char="•"/>
            </a:pPr>
            <a:r>
              <a:rPr lang="en-GB" dirty="0"/>
              <a:t>Scope and Justification of paper</a:t>
            </a:r>
          </a:p>
          <a:p>
            <a:pPr>
              <a:buFont typeface="Arial" panose="020B0604020202020204" pitchFamily="34" charset="0"/>
              <a:buChar char="•"/>
            </a:pPr>
            <a:r>
              <a:rPr lang="en-GB" dirty="0"/>
              <a:t>Small Modular Reactor Deployment in Ghana</a:t>
            </a:r>
          </a:p>
          <a:p>
            <a:pPr marL="698500">
              <a:buFont typeface="Wingdings" panose="05000000000000000000" pitchFamily="2" charset="2"/>
              <a:buChar char="Ø"/>
            </a:pPr>
            <a:r>
              <a:rPr lang="en-GB" dirty="0"/>
              <a:t>Ghana’s Nuclear Power Programme</a:t>
            </a:r>
          </a:p>
          <a:p>
            <a:pPr marL="698500">
              <a:buFont typeface="Wingdings" panose="05000000000000000000" pitchFamily="2" charset="2"/>
              <a:buChar char="Ø"/>
            </a:pPr>
            <a:r>
              <a:rPr lang="en-GB" dirty="0"/>
              <a:t>Cogeneration Opportunities (going beyond electricity)</a:t>
            </a:r>
          </a:p>
          <a:p>
            <a:pPr>
              <a:buFont typeface="Arial" panose="020B0604020202020204" pitchFamily="34" charset="0"/>
              <a:buChar char="•"/>
            </a:pPr>
            <a:r>
              <a:rPr lang="en-GB" dirty="0"/>
              <a:t>Hydrogen in perspective</a:t>
            </a:r>
          </a:p>
          <a:p>
            <a:pPr>
              <a:buFont typeface="Arial" panose="020B0604020202020204" pitchFamily="34" charset="0"/>
              <a:buChar char="•"/>
            </a:pPr>
            <a:r>
              <a:rPr lang="en-GB" dirty="0"/>
              <a:t>Mapping the hydrogen Economy in Ghana </a:t>
            </a:r>
          </a:p>
          <a:p>
            <a:pPr marL="746125">
              <a:buFont typeface="Wingdings" panose="05000000000000000000" pitchFamily="2" charset="2"/>
              <a:buChar char="Ø"/>
            </a:pPr>
            <a:r>
              <a:rPr lang="en-GB" dirty="0"/>
              <a:t>Demand for Hydrogen in Ghana</a:t>
            </a:r>
          </a:p>
          <a:p>
            <a:pPr marL="746125">
              <a:buFont typeface="Wingdings" panose="05000000000000000000" pitchFamily="2" charset="2"/>
              <a:buChar char="Ø"/>
            </a:pPr>
            <a:r>
              <a:rPr lang="en-GB" dirty="0"/>
              <a:t>Benefits of hydrogen to the National economy</a:t>
            </a:r>
          </a:p>
          <a:p>
            <a:pPr marL="746125">
              <a:buFont typeface="Wingdings" panose="05000000000000000000" pitchFamily="2" charset="2"/>
              <a:buChar char="Ø"/>
            </a:pPr>
            <a:r>
              <a:rPr lang="en-GB" dirty="0"/>
              <a:t>Systems analysis towards a future hydrogen economy </a:t>
            </a:r>
          </a:p>
          <a:p>
            <a:pPr>
              <a:buFont typeface="Arial" panose="020B0604020202020204" pitchFamily="34" charset="0"/>
              <a:buChar char="•"/>
            </a:pPr>
            <a:r>
              <a:rPr lang="en-GB" dirty="0"/>
              <a:t>Transition to  the hydrogen economy (A phased framework)</a:t>
            </a:r>
          </a:p>
          <a:p>
            <a:pPr>
              <a:buFont typeface="Arial" panose="020B0604020202020204" pitchFamily="34" charset="0"/>
              <a:buChar char="•"/>
            </a:pPr>
            <a:r>
              <a:rPr lang="en-GB" dirty="0"/>
              <a:t>A policy focus for Ghana (Benchmarking experiences) </a:t>
            </a:r>
          </a:p>
          <a:p>
            <a:pPr>
              <a:buFont typeface="Arial" panose="020B0604020202020204" pitchFamily="34" charset="0"/>
              <a:buChar char="•"/>
            </a:pPr>
            <a:r>
              <a:rPr lang="en-GB" dirty="0"/>
              <a:t>Building hydrogen infrastructure in Ghana</a:t>
            </a:r>
          </a:p>
          <a:p>
            <a:pPr>
              <a:buFont typeface="Arial" panose="020B0604020202020204" pitchFamily="34" charset="0"/>
              <a:buChar char="•"/>
            </a:pPr>
            <a:r>
              <a:rPr lang="en-GB" dirty="0"/>
              <a:t>Conclusion</a:t>
            </a:r>
          </a:p>
          <a:p>
            <a:pPr>
              <a:buFont typeface="Wingdings" panose="05000000000000000000" pitchFamily="2" charset="2"/>
              <a:buChar char="Ø"/>
            </a:pPr>
            <a:endParaRPr lang="en-GB" dirty="0"/>
          </a:p>
          <a:p>
            <a:pPr marL="0" indent="0">
              <a:buNone/>
            </a:pPr>
            <a:endParaRPr lang="en-GB" dirty="0"/>
          </a:p>
          <a:p>
            <a:pPr>
              <a:buFont typeface="Wingdings" panose="05000000000000000000" pitchFamily="2" charset="2"/>
              <a:buChar char="Ø"/>
            </a:pPr>
            <a:endParaRPr lang="en-GB" dirty="0"/>
          </a:p>
          <a:p>
            <a:endParaRPr lang="en-US" dirty="0"/>
          </a:p>
        </p:txBody>
      </p:sp>
    </p:spTree>
    <p:extLst>
      <p:ext uri="{BB962C8B-B14F-4D97-AF65-F5344CB8AC3E}">
        <p14:creationId xmlns:p14="http://schemas.microsoft.com/office/powerpoint/2010/main" val="2518369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71E4D-0FCE-0C0B-E0AF-155ACDC9502C}"/>
              </a:ext>
            </a:extLst>
          </p:cNvPr>
          <p:cNvSpPr>
            <a:spLocks noGrp="1"/>
          </p:cNvSpPr>
          <p:nvPr>
            <p:ph type="title"/>
          </p:nvPr>
        </p:nvSpPr>
        <p:spPr/>
        <p:txBody>
          <a:bodyPr/>
          <a:lstStyle/>
          <a:p>
            <a:r>
              <a:rPr lang="en-GB" dirty="0"/>
              <a:t>Policy focus for Ghana (Benchmarking experiences) [5]</a:t>
            </a:r>
            <a:endParaRPr lang="en-US" dirty="0"/>
          </a:p>
        </p:txBody>
      </p:sp>
      <p:sp>
        <p:nvSpPr>
          <p:cNvPr id="3" name="Content Placeholder 2">
            <a:extLst>
              <a:ext uri="{FF2B5EF4-FFF2-40B4-BE49-F238E27FC236}">
                <a16:creationId xmlns:a16="http://schemas.microsoft.com/office/drawing/2014/main" id="{B9960D4C-9031-BA43-5073-0870C11C94D8}"/>
              </a:ext>
            </a:extLst>
          </p:cNvPr>
          <p:cNvSpPr>
            <a:spLocks noGrp="1"/>
          </p:cNvSpPr>
          <p:nvPr>
            <p:ph idx="1"/>
          </p:nvPr>
        </p:nvSpPr>
        <p:spPr/>
        <p:txBody>
          <a:bodyPr>
            <a:normAutofit fontScale="92500" lnSpcReduction="10000"/>
          </a:bodyPr>
          <a:lstStyle/>
          <a:p>
            <a:r>
              <a:rPr lang="en-GB" dirty="0"/>
              <a:t>United States of America</a:t>
            </a:r>
          </a:p>
          <a:p>
            <a:pPr>
              <a:buFont typeface="Wingdings" panose="05000000000000000000" pitchFamily="2" charset="2"/>
              <a:buChar char="Ø"/>
            </a:pPr>
            <a:r>
              <a:rPr lang="en-US" sz="2400" dirty="0">
                <a:effectLst/>
                <a:latin typeface="+mj-lt"/>
                <a:ea typeface="Times New Roman" panose="02020603050405020304" pitchFamily="18" charset="0"/>
              </a:rPr>
              <a:t>In the United States of America’s national clean hydrogen strategy and roadmap, the importance of </a:t>
            </a:r>
            <a:r>
              <a:rPr lang="en-US" sz="2400" b="1" dirty="0">
                <a:effectLst/>
                <a:latin typeface="+mj-lt"/>
                <a:ea typeface="Times New Roman" panose="02020603050405020304" pitchFamily="18" charset="0"/>
              </a:rPr>
              <a:t>robust and transparent analysis and modelling </a:t>
            </a:r>
            <a:r>
              <a:rPr lang="en-US" sz="2400" dirty="0">
                <a:effectLst/>
                <a:latin typeface="+mj-lt"/>
                <a:ea typeface="Times New Roman" panose="02020603050405020304" pitchFamily="18" charset="0"/>
              </a:rPr>
              <a:t>through collaborations between national laboratories, industry, and academia has been highlighted</a:t>
            </a:r>
            <a:endParaRPr lang="en-GB" sz="2400" dirty="0">
              <a:effectLst/>
              <a:latin typeface="+mj-lt"/>
              <a:ea typeface="Times New Roman" panose="02020603050405020304" pitchFamily="18" charset="0"/>
            </a:endParaRPr>
          </a:p>
          <a:p>
            <a:pPr>
              <a:buFont typeface="Wingdings" panose="05000000000000000000" pitchFamily="2" charset="2"/>
              <a:buChar char="Ø"/>
            </a:pPr>
            <a:r>
              <a:rPr lang="en-US" sz="2400" dirty="0">
                <a:effectLst/>
                <a:latin typeface="+mj-lt"/>
                <a:ea typeface="Times New Roman" panose="02020603050405020304" pitchFamily="18" charset="0"/>
              </a:rPr>
              <a:t>All analyses are used to inform R&amp;D activities and real-world data from technical demonstrations are fed back into foundational models to improve assessments in the future.</a:t>
            </a:r>
            <a:r>
              <a:rPr lang="en-GB" sz="2400" dirty="0">
                <a:latin typeface="+mj-lt"/>
                <a:ea typeface="Times New Roman" panose="02020603050405020304" pitchFamily="18" charset="0"/>
              </a:rPr>
              <a:t> </a:t>
            </a:r>
          </a:p>
          <a:p>
            <a:pPr>
              <a:buFont typeface="Wingdings" panose="05000000000000000000" pitchFamily="2" charset="2"/>
              <a:buChar char="Ø"/>
            </a:pPr>
            <a:r>
              <a:rPr lang="en-US" sz="2400" dirty="0">
                <a:effectLst/>
                <a:latin typeface="+mj-lt"/>
                <a:ea typeface="Times New Roman" panose="02020603050405020304" pitchFamily="18" charset="0"/>
              </a:rPr>
              <a:t> Again, </a:t>
            </a:r>
            <a:r>
              <a:rPr lang="en-US" sz="2400" b="1" dirty="0">
                <a:effectLst/>
                <a:latin typeface="+mj-lt"/>
                <a:ea typeface="Times New Roman" panose="02020603050405020304" pitchFamily="18" charset="0"/>
              </a:rPr>
              <a:t>efficient and effective collaboration </a:t>
            </a:r>
            <a:r>
              <a:rPr lang="en-US" sz="2400" dirty="0">
                <a:effectLst/>
                <a:latin typeface="+mj-lt"/>
                <a:ea typeface="Times New Roman" panose="02020603050405020304" pitchFamily="18" charset="0"/>
              </a:rPr>
              <a:t>has been emphasized. Agencies have already been coordinating with each other, and with industry, states, and numerous stakeholders to execute hydrogen related activities. Several opportunities exist across agencies, building on activities underway over more than a decade to accelerate progress aligned with the National Clean Hydrogen Strategy and Roadmap</a:t>
            </a:r>
            <a:endParaRPr lang="en-US" sz="2400" dirty="0">
              <a:latin typeface="+mj-lt"/>
            </a:endParaRPr>
          </a:p>
        </p:txBody>
      </p:sp>
    </p:spTree>
    <p:extLst>
      <p:ext uri="{BB962C8B-B14F-4D97-AF65-F5344CB8AC3E}">
        <p14:creationId xmlns:p14="http://schemas.microsoft.com/office/powerpoint/2010/main" val="2389380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DBBD8-8AFE-F1E0-4404-D39E7E125A6D}"/>
              </a:ext>
            </a:extLst>
          </p:cNvPr>
          <p:cNvSpPr>
            <a:spLocks noGrp="1"/>
          </p:cNvSpPr>
          <p:nvPr>
            <p:ph type="title"/>
          </p:nvPr>
        </p:nvSpPr>
        <p:spPr>
          <a:xfrm>
            <a:off x="5181601" y="263527"/>
            <a:ext cx="6368142" cy="1450757"/>
          </a:xfrm>
        </p:spPr>
        <p:txBody>
          <a:bodyPr>
            <a:normAutofit/>
          </a:bodyPr>
          <a:lstStyle/>
          <a:p>
            <a:r>
              <a:rPr lang="en-GB" dirty="0"/>
              <a:t>Building hydrogen infrastructure in Ghana</a:t>
            </a:r>
            <a:endParaRPr lang="en-US" dirty="0"/>
          </a:p>
        </p:txBody>
      </p:sp>
      <p:sp>
        <p:nvSpPr>
          <p:cNvPr id="3" name="Content Placeholder 2">
            <a:extLst>
              <a:ext uri="{FF2B5EF4-FFF2-40B4-BE49-F238E27FC236}">
                <a16:creationId xmlns:a16="http://schemas.microsoft.com/office/drawing/2014/main" id="{943FE84F-6268-0DA9-2BBD-050A2F9134AB}"/>
              </a:ext>
            </a:extLst>
          </p:cNvPr>
          <p:cNvSpPr>
            <a:spLocks noGrp="1"/>
          </p:cNvSpPr>
          <p:nvPr>
            <p:ph idx="1"/>
          </p:nvPr>
        </p:nvSpPr>
        <p:spPr>
          <a:xfrm>
            <a:off x="5181601" y="2222977"/>
            <a:ext cx="6368142" cy="3670180"/>
          </a:xfrm>
        </p:spPr>
        <p:txBody>
          <a:bodyPr>
            <a:noAutofit/>
          </a:bodyPr>
          <a:lstStyle/>
          <a:p>
            <a:pPr>
              <a:buFont typeface="Arial" panose="020B0604020202020204" pitchFamily="34" charset="0"/>
              <a:buChar char="•"/>
            </a:pPr>
            <a:r>
              <a:rPr lang="en-US" sz="1400" dirty="0">
                <a:effectLst/>
                <a:latin typeface="+mj-lt"/>
                <a:ea typeface="Times New Roman" panose="02020603050405020304" pitchFamily="18" charset="0"/>
              </a:rPr>
              <a:t>A hydrogen energy infrastructure is the system needed to produce hydrogen, store it, and deliver it to users</a:t>
            </a:r>
          </a:p>
          <a:p>
            <a:pPr>
              <a:buFont typeface="Arial" panose="020B0604020202020204" pitchFamily="34" charset="0"/>
              <a:buChar char="•"/>
            </a:pPr>
            <a:r>
              <a:rPr lang="en-US" sz="1400" dirty="0">
                <a:effectLst/>
                <a:latin typeface="+mj-lt"/>
                <a:ea typeface="Times New Roman" panose="02020603050405020304" pitchFamily="18" charset="0"/>
              </a:rPr>
              <a:t>This includes hydrogen production systems (for converting primary-energy sources or other energy carriers to hydrogen), hydrogen storage capacity (needed to match time-varying fuel demands to production output), long-distance transmission systems (if hydrogen is to be transported long distances from the production site to users), local pipeline distribution systems (analogous to a system of natural gas utility pipes), and equipment for dispensing hydrogen to users (for example, hydrogen compressors and dispensers at vehicle refueling stations</a:t>
            </a:r>
            <a:endParaRPr lang="en-US" sz="1400" dirty="0">
              <a:latin typeface="+mj-lt"/>
              <a:ea typeface="Times New Roman" panose="02020603050405020304" pitchFamily="18" charset="0"/>
            </a:endParaRPr>
          </a:p>
          <a:p>
            <a:pPr>
              <a:buFont typeface="Arial" panose="020B0604020202020204" pitchFamily="34" charset="0"/>
              <a:buChar char="•"/>
            </a:pPr>
            <a:r>
              <a:rPr lang="en-US" sz="1400" dirty="0">
                <a:effectLst/>
                <a:latin typeface="+mj-lt"/>
                <a:ea typeface="Times New Roman" panose="02020603050405020304" pitchFamily="18" charset="0"/>
              </a:rPr>
              <a:t>To build such an infrastructure heavily depends upon investment, which often is the other barrier to achieving a sustainable hydrogen fuel system</a:t>
            </a:r>
          </a:p>
          <a:p>
            <a:pPr>
              <a:buFont typeface="Arial" panose="020B0604020202020204" pitchFamily="34" charset="0"/>
              <a:buChar char="•"/>
            </a:pPr>
            <a:r>
              <a:rPr lang="en-US" sz="1400" dirty="0">
                <a:effectLst/>
                <a:latin typeface="+mj-lt"/>
                <a:ea typeface="Times New Roman" panose="02020603050405020304" pitchFamily="18" charset="0"/>
              </a:rPr>
              <a:t>Hydrogen infrastructure should be adequately robust. Such infrastructure must meet requirements of safety, energy efficiency, and cost-effectiveness. </a:t>
            </a:r>
          </a:p>
          <a:p>
            <a:pPr>
              <a:buFont typeface="Arial" panose="020B0604020202020204" pitchFamily="34" charset="0"/>
              <a:buChar char="•"/>
            </a:pPr>
            <a:r>
              <a:rPr lang="en-US" sz="1400" dirty="0">
                <a:effectLst/>
                <a:latin typeface="+mj-lt"/>
                <a:ea typeface="Times New Roman" panose="02020603050405020304" pitchFamily="18" charset="0"/>
              </a:rPr>
              <a:t> Again, a hydrogen fuel delivery infrastructure must ensure the correct balance between production locations and delivery options, considering the availability of feedstocks and the proximity of use centers. Hence, the type and size of market (urban, ru­ral, cross-border) will affect the delivery infrastructure.</a:t>
            </a:r>
            <a:endParaRPr lang="en-US" sz="1400" dirty="0">
              <a:latin typeface="+mj-lt"/>
            </a:endParaRPr>
          </a:p>
        </p:txBody>
      </p:sp>
      <p:pic>
        <p:nvPicPr>
          <p:cNvPr id="5" name="Picture 4" descr="Blue painted factory">
            <a:extLst>
              <a:ext uri="{FF2B5EF4-FFF2-40B4-BE49-F238E27FC236}">
                <a16:creationId xmlns:a16="http://schemas.microsoft.com/office/drawing/2014/main" id="{1C6DA7F4-3713-C01B-D61C-3F6FBF1FF33F}"/>
              </a:ext>
            </a:extLst>
          </p:cNvPr>
          <p:cNvPicPr>
            <a:picLocks noChangeAspect="1"/>
          </p:cNvPicPr>
          <p:nvPr/>
        </p:nvPicPr>
        <p:blipFill>
          <a:blip r:embed="rId2"/>
          <a:srcRect l="38093" r="16687" b="1"/>
          <a:stretch/>
        </p:blipFill>
        <p:spPr>
          <a:xfrm>
            <a:off x="20" y="-12128"/>
            <a:ext cx="4654276" cy="6870127"/>
          </a:xfrm>
          <a:prstGeom prst="rect">
            <a:avLst/>
          </a:prstGeom>
        </p:spPr>
      </p:pic>
    </p:spTree>
    <p:extLst>
      <p:ext uri="{BB962C8B-B14F-4D97-AF65-F5344CB8AC3E}">
        <p14:creationId xmlns:p14="http://schemas.microsoft.com/office/powerpoint/2010/main" val="3528916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38EFA-4DDE-A59D-E428-6ADBE28771A1}"/>
              </a:ext>
            </a:extLst>
          </p:cNvPr>
          <p:cNvSpPr>
            <a:spLocks noGrp="1"/>
          </p:cNvSpPr>
          <p:nvPr>
            <p:ph type="title"/>
          </p:nvPr>
        </p:nvSpPr>
        <p:spPr>
          <a:xfrm>
            <a:off x="1066800" y="365125"/>
            <a:ext cx="10058400" cy="1450757"/>
          </a:xfrm>
        </p:spPr>
        <p:txBody>
          <a:bodyPr/>
          <a:lstStyle/>
          <a:p>
            <a:r>
              <a:rPr lang="en-GB" dirty="0"/>
              <a:t>Conclusion [1]</a:t>
            </a:r>
            <a:endParaRPr lang="en-US" dirty="0"/>
          </a:p>
        </p:txBody>
      </p:sp>
      <p:sp>
        <p:nvSpPr>
          <p:cNvPr id="3" name="Content Placeholder 2">
            <a:extLst>
              <a:ext uri="{FF2B5EF4-FFF2-40B4-BE49-F238E27FC236}">
                <a16:creationId xmlns:a16="http://schemas.microsoft.com/office/drawing/2014/main" id="{9B481AE4-6C8B-08B8-7573-D7CC9BD55B9C}"/>
              </a:ext>
            </a:extLst>
          </p:cNvPr>
          <p:cNvSpPr>
            <a:spLocks noGrp="1"/>
          </p:cNvSpPr>
          <p:nvPr>
            <p:ph idx="1"/>
          </p:nvPr>
        </p:nvSpPr>
        <p:spPr>
          <a:xfrm>
            <a:off x="838200" y="1825625"/>
            <a:ext cx="11097126" cy="4667250"/>
          </a:xfrm>
        </p:spPr>
        <p:txBody>
          <a:bodyPr>
            <a:normAutofit/>
          </a:bodyPr>
          <a:lstStyle/>
          <a:p>
            <a:pPr>
              <a:buFont typeface="Arial" panose="020B0604020202020204" pitchFamily="34" charset="0"/>
              <a:buChar char="•"/>
            </a:pPr>
            <a:r>
              <a:rPr lang="en-US" sz="2000" dirty="0">
                <a:effectLst/>
                <a:latin typeface="+mj-lt"/>
                <a:ea typeface="Times New Roman" panose="02020603050405020304" pitchFamily="18" charset="0"/>
              </a:rPr>
              <a:t>a maiden effort to map a hydrogen economy in Ghana’s context</a:t>
            </a:r>
          </a:p>
          <a:p>
            <a:pPr>
              <a:buFont typeface="Arial" panose="020B0604020202020204" pitchFamily="34" charset="0"/>
              <a:buChar char="•"/>
            </a:pPr>
            <a:r>
              <a:rPr lang="en-US" sz="2000" dirty="0">
                <a:effectLst/>
                <a:latin typeface="+mj-lt"/>
                <a:ea typeface="Times New Roman" panose="02020603050405020304" pitchFamily="18" charset="0"/>
              </a:rPr>
              <a:t>As Ghana pursues a nuclear power programme and with the emergence of Small Modular Reactors, it is important now more than ever, </a:t>
            </a:r>
            <a:r>
              <a:rPr lang="en-US" sz="2000" dirty="0" err="1">
                <a:effectLst/>
                <a:latin typeface="+mj-lt"/>
                <a:ea typeface="Times New Roman" panose="02020603050405020304" pitchFamily="18" charset="0"/>
              </a:rPr>
              <a:t>catalyse</a:t>
            </a:r>
            <a:r>
              <a:rPr lang="en-US" sz="2000" dirty="0">
                <a:effectLst/>
                <a:latin typeface="+mj-lt"/>
                <a:ea typeface="Times New Roman" panose="02020603050405020304" pitchFamily="18" charset="0"/>
              </a:rPr>
              <a:t> discussions towards setting up the policy frameworks, strategies and actions towards this hydrogen economy</a:t>
            </a:r>
            <a:endParaRPr lang="en-US" sz="2000" dirty="0">
              <a:latin typeface="+mj-lt"/>
              <a:ea typeface="Times New Roman" panose="02020603050405020304" pitchFamily="18" charset="0"/>
            </a:endParaRPr>
          </a:p>
          <a:p>
            <a:pPr marR="0" algn="just">
              <a:lnSpc>
                <a:spcPts val="1200"/>
              </a:lnSpc>
              <a:spcBef>
                <a:spcPts val="600"/>
              </a:spcBef>
              <a:spcAft>
                <a:spcPts val="600"/>
              </a:spcAft>
              <a:buFont typeface="Arial" panose="020B0604020202020204" pitchFamily="34" charset="0"/>
              <a:buChar char="•"/>
            </a:pPr>
            <a:r>
              <a:rPr lang="en-US" sz="2000" dirty="0">
                <a:effectLst/>
                <a:latin typeface="+mj-lt"/>
                <a:ea typeface="Times New Roman" panose="02020603050405020304" pitchFamily="18" charset="0"/>
              </a:rPr>
              <a:t>The policy approaches of some countries have also been benchmarked. Key insights can be drawn: </a:t>
            </a:r>
          </a:p>
          <a:p>
            <a:pPr marR="0" algn="just">
              <a:lnSpc>
                <a:spcPct val="100000"/>
              </a:lnSpc>
              <a:spcBef>
                <a:spcPts val="600"/>
              </a:spcBef>
              <a:spcAft>
                <a:spcPts val="0"/>
              </a:spcAft>
              <a:buFont typeface="Wingdings" panose="05000000000000000000" pitchFamily="2" charset="2"/>
              <a:buChar char="Ø"/>
            </a:pPr>
            <a:r>
              <a:rPr lang="en-US" sz="2000" dirty="0">
                <a:effectLst/>
                <a:latin typeface="+mj-lt"/>
                <a:ea typeface="Times New Roman" panose="02020603050405020304" pitchFamily="18" charset="0"/>
              </a:rPr>
              <a:t>Ghana’s hydrogen policy must evolve with key strategic objectives such as competitiveness at its heart (the Brazilian case)</a:t>
            </a:r>
          </a:p>
          <a:p>
            <a:pPr marR="0" algn="just">
              <a:lnSpc>
                <a:spcPct val="100000"/>
              </a:lnSpc>
              <a:spcBef>
                <a:spcPts val="600"/>
              </a:spcBef>
              <a:spcAft>
                <a:spcPts val="0"/>
              </a:spcAft>
              <a:buFont typeface="Wingdings" panose="05000000000000000000" pitchFamily="2" charset="2"/>
              <a:buChar char="Ø"/>
            </a:pPr>
            <a:r>
              <a:rPr lang="en-US" sz="2000" dirty="0">
                <a:effectLst/>
                <a:latin typeface="+mj-lt"/>
                <a:ea typeface="Times New Roman" panose="02020603050405020304" pitchFamily="18" charset="0"/>
              </a:rPr>
              <a:t>From the outset, it is important to align nuclear energy policy with hydrogen policy in Ghana (the Canadian case)</a:t>
            </a:r>
          </a:p>
          <a:p>
            <a:pPr marR="0" algn="just">
              <a:lnSpc>
                <a:spcPct val="110000"/>
              </a:lnSpc>
              <a:spcBef>
                <a:spcPts val="600"/>
              </a:spcBef>
              <a:spcAft>
                <a:spcPts val="0"/>
              </a:spcAft>
              <a:buFont typeface="Wingdings" panose="05000000000000000000" pitchFamily="2" charset="2"/>
              <a:buChar char="Ø"/>
            </a:pPr>
            <a:r>
              <a:rPr lang="en-US" sz="2000" dirty="0">
                <a:effectLst/>
                <a:latin typeface="+mj-lt"/>
                <a:ea typeface="Times New Roman" panose="02020603050405020304" pitchFamily="18" charset="0"/>
              </a:rPr>
              <a:t> Ghana’s industrial policy should be adequately linked to its future hydrogen policies and strategies (the European union experience)</a:t>
            </a:r>
          </a:p>
          <a:p>
            <a:pPr marR="0" algn="just">
              <a:lnSpc>
                <a:spcPct val="120000"/>
              </a:lnSpc>
              <a:spcBef>
                <a:spcPts val="600"/>
              </a:spcBef>
              <a:spcAft>
                <a:spcPts val="0"/>
              </a:spcAft>
              <a:buFont typeface="Wingdings" panose="05000000000000000000" pitchFamily="2" charset="2"/>
              <a:buChar char="Ø"/>
            </a:pPr>
            <a:r>
              <a:rPr lang="en-US" sz="2000" dirty="0">
                <a:effectLst/>
                <a:latin typeface="+mj-lt"/>
                <a:ea typeface="Times New Roman" panose="02020603050405020304" pitchFamily="18" charset="0"/>
              </a:rPr>
              <a:t>Ghana’s hydrogen policy should be backed by robust modeling and tools and effective collaborations between national agencies and institutions (the American experience)</a:t>
            </a:r>
          </a:p>
          <a:p>
            <a:endParaRPr lang="en-US" dirty="0"/>
          </a:p>
        </p:txBody>
      </p:sp>
    </p:spTree>
    <p:extLst>
      <p:ext uri="{BB962C8B-B14F-4D97-AF65-F5344CB8AC3E}">
        <p14:creationId xmlns:p14="http://schemas.microsoft.com/office/powerpoint/2010/main" val="3626594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ADBC4-3680-FF6C-663C-D0FB1A532123}"/>
              </a:ext>
            </a:extLst>
          </p:cNvPr>
          <p:cNvSpPr>
            <a:spLocks noGrp="1"/>
          </p:cNvSpPr>
          <p:nvPr>
            <p:ph type="title"/>
          </p:nvPr>
        </p:nvSpPr>
        <p:spPr/>
        <p:txBody>
          <a:bodyPr/>
          <a:lstStyle/>
          <a:p>
            <a:r>
              <a:rPr lang="en-GB" dirty="0"/>
              <a:t>Conclusion [2]</a:t>
            </a:r>
            <a:endParaRPr lang="en-US" dirty="0"/>
          </a:p>
        </p:txBody>
      </p:sp>
      <p:sp>
        <p:nvSpPr>
          <p:cNvPr id="3" name="Content Placeholder 2">
            <a:extLst>
              <a:ext uri="{FF2B5EF4-FFF2-40B4-BE49-F238E27FC236}">
                <a16:creationId xmlns:a16="http://schemas.microsoft.com/office/drawing/2014/main" id="{31E93DE6-7EA2-E591-3750-564F09D42DCD}"/>
              </a:ext>
            </a:extLst>
          </p:cNvPr>
          <p:cNvSpPr>
            <a:spLocks noGrp="1"/>
          </p:cNvSpPr>
          <p:nvPr>
            <p:ph idx="1"/>
          </p:nvPr>
        </p:nvSpPr>
        <p:spPr>
          <a:xfrm>
            <a:off x="838199" y="1825625"/>
            <a:ext cx="10784305" cy="4478922"/>
          </a:xfrm>
        </p:spPr>
        <p:txBody>
          <a:bodyPr>
            <a:noAutofit/>
          </a:bodyPr>
          <a:lstStyle/>
          <a:p>
            <a:pPr marR="0" algn="just">
              <a:lnSpc>
                <a:spcPct val="100000"/>
              </a:lnSpc>
              <a:spcBef>
                <a:spcPts val="600"/>
              </a:spcBef>
              <a:spcAft>
                <a:spcPts val="600"/>
              </a:spcAft>
              <a:buFont typeface="Arial" panose="020B0604020202020204" pitchFamily="34" charset="0"/>
              <a:buChar char="•"/>
            </a:pPr>
            <a:r>
              <a:rPr lang="en-US" sz="2000" dirty="0">
                <a:effectLst/>
                <a:latin typeface="+mj-lt"/>
                <a:ea typeface="Times New Roman" panose="02020603050405020304" pitchFamily="18" charset="0"/>
              </a:rPr>
              <a:t>Finally, transitioning to a hydrogen economy in Ghana will require a robust hydrogen infrastructure which meets requirements of safety, energy efficiency, and cost-effectiveness and further ensures the correct balance between production locations and delivery options,</a:t>
            </a:r>
          </a:p>
          <a:p>
            <a:pPr algn="just">
              <a:lnSpc>
                <a:spcPct val="100000"/>
              </a:lnSpc>
              <a:spcBef>
                <a:spcPts val="600"/>
              </a:spcBef>
              <a:spcAft>
                <a:spcPts val="600"/>
              </a:spcAft>
              <a:buFont typeface="Arial" panose="020B0604020202020204" pitchFamily="34" charset="0"/>
              <a:buChar char="•"/>
            </a:pPr>
            <a:r>
              <a:rPr lang="en-US" sz="2000" dirty="0">
                <a:effectLst/>
                <a:latin typeface="+mj-lt"/>
                <a:ea typeface="Times New Roman" panose="02020603050405020304" pitchFamily="18" charset="0"/>
              </a:rPr>
              <a:t>This mapping effort provides a high-level point de depart towards a hydrogen policy in Ghana and further places nuclear hydrogen in perspective as Ghana progresses with its nuclear power programme and begins to consider SMRs as they emerge. Future studies could address key themes such as:</a:t>
            </a:r>
          </a:p>
          <a:p>
            <a:pPr marR="0" algn="just">
              <a:lnSpc>
                <a:spcPct val="100000"/>
              </a:lnSpc>
              <a:spcBef>
                <a:spcPts val="600"/>
              </a:spcBef>
              <a:spcAft>
                <a:spcPts val="0"/>
              </a:spcAft>
              <a:buFont typeface="Wingdings" panose="05000000000000000000" pitchFamily="2" charset="2"/>
              <a:buChar char="Ø"/>
            </a:pPr>
            <a:r>
              <a:rPr lang="en-US" sz="2000" dirty="0">
                <a:effectLst/>
                <a:latin typeface="+mj-lt"/>
                <a:ea typeface="Times New Roman" panose="02020603050405020304" pitchFamily="18" charset="0"/>
              </a:rPr>
              <a:t>assessing the economic impact of hydrogen adoption in Ghana (</a:t>
            </a:r>
            <a:r>
              <a:rPr lang="en-US" sz="2000" dirty="0" err="1">
                <a:effectLst/>
                <a:latin typeface="+mj-lt"/>
                <a:ea typeface="Times New Roman" panose="02020603050405020304" pitchFamily="18" charset="0"/>
              </a:rPr>
              <a:t>ie</a:t>
            </a:r>
            <a:r>
              <a:rPr lang="en-US" sz="2000" dirty="0">
                <a:effectLst/>
                <a:latin typeface="+mj-lt"/>
                <a:ea typeface="Times New Roman" panose="02020603050405020304" pitchFamily="18" charset="0"/>
              </a:rPr>
              <a:t>. quantitatively)</a:t>
            </a:r>
          </a:p>
          <a:p>
            <a:pPr marR="0" algn="just">
              <a:lnSpc>
                <a:spcPct val="100000"/>
              </a:lnSpc>
              <a:spcBef>
                <a:spcPts val="600"/>
              </a:spcBef>
              <a:spcAft>
                <a:spcPts val="0"/>
              </a:spcAft>
              <a:buFont typeface="Wingdings" panose="05000000000000000000" pitchFamily="2" charset="2"/>
              <a:buChar char="Ø"/>
            </a:pPr>
            <a:r>
              <a:rPr lang="en-US" sz="2000" dirty="0">
                <a:effectLst/>
                <a:latin typeface="+mj-lt"/>
                <a:ea typeface="Times New Roman" panose="02020603050405020304" pitchFamily="18" charset="0"/>
              </a:rPr>
              <a:t>analysis of regulatory frameworks required in Ghana to transition into a hydrogen economy</a:t>
            </a:r>
          </a:p>
          <a:p>
            <a:pPr marR="0" algn="just">
              <a:lnSpc>
                <a:spcPct val="100000"/>
              </a:lnSpc>
              <a:spcBef>
                <a:spcPts val="600"/>
              </a:spcBef>
              <a:spcAft>
                <a:spcPts val="0"/>
              </a:spcAft>
              <a:buFont typeface="Wingdings" panose="05000000000000000000" pitchFamily="2" charset="2"/>
              <a:buChar char="Ø"/>
            </a:pPr>
            <a:r>
              <a:rPr lang="en-US" sz="2000" dirty="0">
                <a:effectLst/>
                <a:latin typeface="+mj-lt"/>
                <a:ea typeface="Times New Roman" panose="02020603050405020304" pitchFamily="18" charset="0"/>
              </a:rPr>
              <a:t> financial feasibility assessments in projects in the hydrogen economy </a:t>
            </a:r>
          </a:p>
          <a:p>
            <a:pPr marR="0" algn="just">
              <a:lnSpc>
                <a:spcPct val="100000"/>
              </a:lnSpc>
              <a:spcBef>
                <a:spcPts val="600"/>
              </a:spcBef>
              <a:spcAft>
                <a:spcPts val="0"/>
              </a:spcAft>
              <a:buFont typeface="Wingdings" panose="05000000000000000000" pitchFamily="2" charset="2"/>
              <a:buChar char="Ø"/>
            </a:pPr>
            <a:r>
              <a:rPr lang="en-US" sz="2000" dirty="0">
                <a:effectLst/>
                <a:latin typeface="+mj-lt"/>
                <a:ea typeface="Times New Roman" panose="02020603050405020304" pitchFamily="18" charset="0"/>
              </a:rPr>
              <a:t> assessing human resource requirements of Ghana’s hydrogen economy. </a:t>
            </a:r>
          </a:p>
          <a:p>
            <a:pPr marL="0" indent="0">
              <a:buNone/>
            </a:pPr>
            <a:r>
              <a:rPr lang="en-US" sz="2000" dirty="0">
                <a:effectLst/>
                <a:latin typeface="+mj-lt"/>
                <a:ea typeface="Times New Roman" panose="02020603050405020304" pitchFamily="18" charset="0"/>
              </a:rPr>
              <a:t>The words of Jeremy Rifkin cannot be truer; “</a:t>
            </a:r>
            <a:r>
              <a:rPr lang="en-US" sz="2000" dirty="0">
                <a:effectLst/>
                <a:latin typeface="+mj-lt"/>
                <a:ea typeface="Times New Roman" panose="02020603050405020304" pitchFamily="18" charset="0"/>
                <a:cs typeface="TimesNewRomanPSMT"/>
              </a:rPr>
              <a:t>We are on the cusp of a third industrial revolution and a new energy era. Hydrogen is our common future.</a:t>
            </a:r>
            <a:endParaRPr lang="en-US" sz="2000" dirty="0">
              <a:latin typeface="+mj-lt"/>
            </a:endParaRPr>
          </a:p>
        </p:txBody>
      </p:sp>
    </p:spTree>
    <p:extLst>
      <p:ext uri="{BB962C8B-B14F-4D97-AF65-F5344CB8AC3E}">
        <p14:creationId xmlns:p14="http://schemas.microsoft.com/office/powerpoint/2010/main" val="4206798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1A03258A-52C6-4288-AA56-C3262A0D25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8" name="Straight Connector 17">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rgbClr val="33513B"/>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E5348104-C023-2B9A-12F1-9B94C17A8B2E}"/>
              </a:ext>
            </a:extLst>
          </p:cNvPr>
          <p:cNvSpPr>
            <a:spLocks noGrp="1"/>
          </p:cNvSpPr>
          <p:nvPr>
            <p:ph type="title"/>
          </p:nvPr>
        </p:nvSpPr>
        <p:spPr>
          <a:xfrm>
            <a:off x="492370" y="516835"/>
            <a:ext cx="3084844" cy="1994545"/>
          </a:xfrm>
        </p:spPr>
        <p:txBody>
          <a:bodyPr vert="horz" lIns="91440" tIns="45720" rIns="91440" bIns="45720" rtlCol="0" anchor="b">
            <a:normAutofit/>
          </a:bodyPr>
          <a:lstStyle/>
          <a:p>
            <a:r>
              <a:rPr lang="en-US" sz="4000">
                <a:solidFill>
                  <a:srgbClr val="FFFFFF"/>
                </a:solidFill>
              </a:rPr>
              <a:t>GHANA HYDROGEN INITIATIVE</a:t>
            </a:r>
          </a:p>
        </p:txBody>
      </p:sp>
      <p:sp>
        <p:nvSpPr>
          <p:cNvPr id="6" name="Content Placeholder 5">
            <a:extLst>
              <a:ext uri="{FF2B5EF4-FFF2-40B4-BE49-F238E27FC236}">
                <a16:creationId xmlns:a16="http://schemas.microsoft.com/office/drawing/2014/main" id="{557281E3-5C41-87C3-A3E8-BC85FA569C5C}"/>
              </a:ext>
            </a:extLst>
          </p:cNvPr>
          <p:cNvSpPr>
            <a:spLocks noGrp="1"/>
          </p:cNvSpPr>
          <p:nvPr>
            <p:ph sz="half" idx="2"/>
          </p:nvPr>
        </p:nvSpPr>
        <p:spPr>
          <a:xfrm>
            <a:off x="492371" y="2653800"/>
            <a:ext cx="3084844" cy="3335519"/>
          </a:xfrm>
        </p:spPr>
        <p:txBody>
          <a:bodyPr vert="horz" lIns="0" tIns="45720" rIns="0" bIns="45720" rtlCol="0">
            <a:normAutofit/>
          </a:bodyPr>
          <a:lstStyle/>
          <a:p>
            <a:pPr>
              <a:buFont typeface="Arial" panose="020B0604020202020204" pitchFamily="34" charset="0"/>
              <a:buChar char="•"/>
            </a:pPr>
            <a:r>
              <a:rPr lang="en-GB" sz="1600" dirty="0">
                <a:solidFill>
                  <a:srgbClr val="FFFFFF"/>
                </a:solidFill>
              </a:rPr>
              <a:t>Foster research and dialogue</a:t>
            </a:r>
          </a:p>
          <a:p>
            <a:pPr>
              <a:buFont typeface="Arial" panose="020B0604020202020204" pitchFamily="34" charset="0"/>
              <a:buChar char="•"/>
            </a:pPr>
            <a:r>
              <a:rPr lang="en-GB" sz="1600" dirty="0">
                <a:solidFill>
                  <a:srgbClr val="FFFFFF"/>
                </a:solidFill>
              </a:rPr>
              <a:t>Knowledge creation and sharing</a:t>
            </a:r>
          </a:p>
          <a:p>
            <a:pPr>
              <a:buFont typeface="Arial" panose="020B0604020202020204" pitchFamily="34" charset="0"/>
              <a:buChar char="•"/>
            </a:pPr>
            <a:r>
              <a:rPr lang="en-GB" sz="1600" dirty="0">
                <a:solidFill>
                  <a:srgbClr val="FFFFFF"/>
                </a:solidFill>
              </a:rPr>
              <a:t>Inform policy discussion</a:t>
            </a:r>
          </a:p>
          <a:p>
            <a:pPr>
              <a:buFont typeface="Arial" panose="020B0604020202020204" pitchFamily="34" charset="0"/>
              <a:buChar char="•"/>
            </a:pPr>
            <a:r>
              <a:rPr lang="en-GB" sz="1600" dirty="0">
                <a:solidFill>
                  <a:srgbClr val="FFFFFF"/>
                </a:solidFill>
              </a:rPr>
              <a:t>Support Ghana’s transition to a Hydrogen economy</a:t>
            </a:r>
            <a:endParaRPr lang="en-US" sz="1600" dirty="0">
              <a:solidFill>
                <a:srgbClr val="FFFFFF"/>
              </a:solidFill>
            </a:endParaRPr>
          </a:p>
        </p:txBody>
      </p:sp>
      <p:pic>
        <p:nvPicPr>
          <p:cNvPr id="9" name="Content Placeholder 8" descr="A logo of a hydrogen initiative&#10;&#10;Description automatically generated">
            <a:extLst>
              <a:ext uri="{FF2B5EF4-FFF2-40B4-BE49-F238E27FC236}">
                <a16:creationId xmlns:a16="http://schemas.microsoft.com/office/drawing/2014/main" id="{A01C9882-BBAF-E9C2-DC5E-912C28006E2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l="6121" r="5173"/>
          <a:stretch/>
        </p:blipFill>
        <p:spPr>
          <a:xfrm>
            <a:off x="4075043" y="10"/>
            <a:ext cx="8111272" cy="6857990"/>
          </a:xfrm>
          <a:prstGeom prst="rect">
            <a:avLst/>
          </a:prstGeom>
        </p:spPr>
      </p:pic>
      <p:sp>
        <p:nvSpPr>
          <p:cNvPr id="24" name="Rectangle 23">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rgbClr val="D0FF8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768570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6477A-3992-CA05-9B24-BF4F2C834CE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9210180-27B5-264E-1161-B6155ECFA113}"/>
              </a:ext>
            </a:extLst>
          </p:cNvPr>
          <p:cNvSpPr>
            <a:spLocks noGrp="1"/>
          </p:cNvSpPr>
          <p:nvPr>
            <p:ph idx="1"/>
          </p:nvPr>
        </p:nvSpPr>
        <p:spPr/>
        <p:txBody>
          <a:bodyPr>
            <a:normAutofit/>
          </a:bodyPr>
          <a:lstStyle/>
          <a:p>
            <a:pPr lvl="3" algn="ctr"/>
            <a:endParaRPr lang="en-GB" sz="4400" dirty="0"/>
          </a:p>
          <a:p>
            <a:pPr marL="566928" lvl="3" indent="0" algn="ctr">
              <a:buNone/>
            </a:pPr>
            <a:endParaRPr lang="en-GB" sz="4400" dirty="0"/>
          </a:p>
          <a:p>
            <a:pPr marL="566928" lvl="3" indent="0" algn="ctr">
              <a:buNone/>
            </a:pPr>
            <a:r>
              <a:rPr lang="en-GB" sz="4400" dirty="0"/>
              <a:t>THANK YOU FOR YOUR ATTENTION </a:t>
            </a:r>
            <a:endParaRPr lang="en-US" sz="4400" dirty="0"/>
          </a:p>
        </p:txBody>
      </p:sp>
    </p:spTree>
    <p:extLst>
      <p:ext uri="{BB962C8B-B14F-4D97-AF65-F5344CB8AC3E}">
        <p14:creationId xmlns:p14="http://schemas.microsoft.com/office/powerpoint/2010/main" val="2256041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5" name="Rectangle 1044">
            <a:extLst>
              <a:ext uri="{FF2B5EF4-FFF2-40B4-BE49-F238E27FC236}">
                <a16:creationId xmlns:a16="http://schemas.microsoft.com/office/drawing/2014/main" id="{94837155-5FB8-4A96-864C-066D5C655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46" name="Rectangle 1045">
            <a:extLst>
              <a:ext uri="{FF2B5EF4-FFF2-40B4-BE49-F238E27FC236}">
                <a16:creationId xmlns:a16="http://schemas.microsoft.com/office/drawing/2014/main" id="{585918EE-77B5-4057-BB22-B9CE13905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54280" cy="6858000"/>
          </a:xfrm>
          <a:prstGeom prst="rect">
            <a:avLst/>
          </a:prstGeom>
          <a:solidFill>
            <a:srgbClr val="396DA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EE69495-3121-2A41-B664-EB6EE5BD2189}"/>
              </a:ext>
            </a:extLst>
          </p:cNvPr>
          <p:cNvSpPr>
            <a:spLocks noGrp="1"/>
          </p:cNvSpPr>
          <p:nvPr>
            <p:ph type="title"/>
          </p:nvPr>
        </p:nvSpPr>
        <p:spPr>
          <a:xfrm>
            <a:off x="789676" y="516835"/>
            <a:ext cx="3325125" cy="1966169"/>
          </a:xfrm>
        </p:spPr>
        <p:txBody>
          <a:bodyPr>
            <a:normAutofit/>
          </a:bodyPr>
          <a:lstStyle/>
          <a:p>
            <a:r>
              <a:rPr lang="en-GB" sz="3600">
                <a:solidFill>
                  <a:srgbClr val="FFFFFF"/>
                </a:solidFill>
              </a:rPr>
              <a:t>Introduction</a:t>
            </a:r>
            <a:endParaRPr lang="en-US" sz="3600">
              <a:solidFill>
                <a:srgbClr val="FFFFFF"/>
              </a:solidFill>
            </a:endParaRPr>
          </a:p>
        </p:txBody>
      </p:sp>
      <p:sp>
        <p:nvSpPr>
          <p:cNvPr id="3" name="Content Placeholder 2">
            <a:extLst>
              <a:ext uri="{FF2B5EF4-FFF2-40B4-BE49-F238E27FC236}">
                <a16:creationId xmlns:a16="http://schemas.microsoft.com/office/drawing/2014/main" id="{D63608CB-C845-FF95-6ADD-0F5BA2153028}"/>
              </a:ext>
            </a:extLst>
          </p:cNvPr>
          <p:cNvSpPr>
            <a:spLocks noGrp="1"/>
          </p:cNvSpPr>
          <p:nvPr>
            <p:ph idx="1"/>
          </p:nvPr>
        </p:nvSpPr>
        <p:spPr>
          <a:xfrm>
            <a:off x="789674" y="2516094"/>
            <a:ext cx="3325125" cy="3372877"/>
          </a:xfrm>
        </p:spPr>
        <p:txBody>
          <a:bodyPr>
            <a:normAutofit/>
          </a:bodyPr>
          <a:lstStyle/>
          <a:p>
            <a:pPr>
              <a:buFont typeface="Arial" panose="020B0604020202020204" pitchFamily="34" charset="0"/>
              <a:buChar char="•"/>
            </a:pPr>
            <a:r>
              <a:rPr lang="en-GB" sz="1800">
                <a:solidFill>
                  <a:srgbClr val="FFFFFF"/>
                </a:solidFill>
              </a:rPr>
              <a:t>Importance of decarbonising energy systems</a:t>
            </a:r>
          </a:p>
          <a:p>
            <a:pPr>
              <a:buFont typeface="Arial" panose="020B0604020202020204" pitchFamily="34" charset="0"/>
              <a:buChar char="•"/>
            </a:pPr>
            <a:r>
              <a:rPr lang="en-GB" sz="1800">
                <a:solidFill>
                  <a:srgbClr val="FFFFFF"/>
                </a:solidFill>
              </a:rPr>
              <a:t>Coevolution of decarbonisation trends and the interest in hydrogen</a:t>
            </a:r>
          </a:p>
          <a:p>
            <a:pPr>
              <a:buFont typeface="Arial" panose="020B0604020202020204" pitchFamily="34" charset="0"/>
              <a:buChar char="•"/>
            </a:pPr>
            <a:r>
              <a:rPr lang="en-GB" sz="1800">
                <a:solidFill>
                  <a:srgbClr val="FFFFFF"/>
                </a:solidFill>
              </a:rPr>
              <a:t>The rise of the hydrogen economy</a:t>
            </a:r>
          </a:p>
          <a:p>
            <a:pPr>
              <a:buFont typeface="Arial" panose="020B0604020202020204" pitchFamily="34" charset="0"/>
              <a:buChar char="•"/>
            </a:pPr>
            <a:r>
              <a:rPr lang="en-GB" sz="1800">
                <a:solidFill>
                  <a:srgbClr val="FFFFFF"/>
                </a:solidFill>
              </a:rPr>
              <a:t>Ghana’s context</a:t>
            </a:r>
          </a:p>
          <a:p>
            <a:endParaRPr lang="en-US" sz="1800">
              <a:solidFill>
                <a:srgbClr val="FFFFFF"/>
              </a:solidFill>
            </a:endParaRPr>
          </a:p>
        </p:txBody>
      </p:sp>
      <p:sp>
        <p:nvSpPr>
          <p:cNvPr id="1047" name="Rectangle 1046">
            <a:extLst>
              <a:ext uri="{FF2B5EF4-FFF2-40B4-BE49-F238E27FC236}">
                <a16:creationId xmlns:a16="http://schemas.microsoft.com/office/drawing/2014/main" id="{9DC7B070-A583-45C7-AF93-0E8F020EF6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0272" y="0"/>
            <a:ext cx="64008" cy="6858000"/>
          </a:xfrm>
          <a:prstGeom prst="rect">
            <a:avLst/>
          </a:prstGeom>
          <a:solidFill>
            <a:srgbClr val="0C62C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26" name="Picture 2" descr="Achieving Net Zero Emissions by 2050: A ...">
            <a:extLst>
              <a:ext uri="{FF2B5EF4-FFF2-40B4-BE49-F238E27FC236}">
                <a16:creationId xmlns:a16="http://schemas.microsoft.com/office/drawing/2014/main" id="{608ADCC3-C34C-4DEF-9378-B7F41B21FEF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04473" y="541521"/>
            <a:ext cx="3401975" cy="272620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uclear option? What's next for 'clean' hydrogen - E&amp;E News by POLITICO">
            <a:extLst>
              <a:ext uri="{FF2B5EF4-FFF2-40B4-BE49-F238E27FC236}">
                <a16:creationId xmlns:a16="http://schemas.microsoft.com/office/drawing/2014/main" id="{AFB0D742-E8F5-8643-C10A-707FA97EA54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95702" y="583129"/>
            <a:ext cx="3401975" cy="266402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African map showing Ghana, Rwanda, the two African countries ...">
            <a:extLst>
              <a:ext uri="{FF2B5EF4-FFF2-40B4-BE49-F238E27FC236}">
                <a16:creationId xmlns:a16="http://schemas.microsoft.com/office/drawing/2014/main" id="{FD6064EB-EE8A-4222-24B6-803DD840693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African map showing Ghana, Rwanda, the two African countries ...">
            <a:extLst>
              <a:ext uri="{FF2B5EF4-FFF2-40B4-BE49-F238E27FC236}">
                <a16:creationId xmlns:a16="http://schemas.microsoft.com/office/drawing/2014/main" id="{660E4CD1-CA09-716A-E121-7A7EB58DE6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5125" y="3553196"/>
            <a:ext cx="4195169" cy="3112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930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9" name="Rectangle 2058">
            <a:extLst>
              <a:ext uri="{FF2B5EF4-FFF2-40B4-BE49-F238E27FC236}">
                <a16:creationId xmlns:a16="http://schemas.microsoft.com/office/drawing/2014/main" id="{BDD09657-6E8B-493B-8148-1635A67CA3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8E3CC1-FF3F-5228-F50B-7A05CF999F96}"/>
              </a:ext>
            </a:extLst>
          </p:cNvPr>
          <p:cNvSpPr>
            <a:spLocks noGrp="1"/>
          </p:cNvSpPr>
          <p:nvPr>
            <p:ph type="title"/>
          </p:nvPr>
        </p:nvSpPr>
        <p:spPr>
          <a:xfrm>
            <a:off x="5144679" y="634946"/>
            <a:ext cx="6405063" cy="1450757"/>
          </a:xfrm>
        </p:spPr>
        <p:txBody>
          <a:bodyPr>
            <a:normAutofit/>
          </a:bodyPr>
          <a:lstStyle/>
          <a:p>
            <a:r>
              <a:rPr lang="en-GB" dirty="0"/>
              <a:t>Scope and Justification </a:t>
            </a:r>
            <a:endParaRPr lang="en-US" dirty="0"/>
          </a:p>
        </p:txBody>
      </p:sp>
      <p:pic>
        <p:nvPicPr>
          <p:cNvPr id="2054" name="Picture 6" descr="It's Settled, More Nuclear Energy Means… | The Breakthrough Institute">
            <a:extLst>
              <a:ext uri="{FF2B5EF4-FFF2-40B4-BE49-F238E27FC236}">
                <a16:creationId xmlns:a16="http://schemas.microsoft.com/office/drawing/2014/main" id="{A20F76A2-0D23-A1C7-15FA-6C121A402A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473" r="34268" b="3"/>
          <a:stretch/>
        </p:blipFill>
        <p:spPr bwMode="auto">
          <a:xfrm>
            <a:off x="634001" y="581097"/>
            <a:ext cx="1964427" cy="255804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ydrogen economy ...">
            <a:extLst>
              <a:ext uri="{FF2B5EF4-FFF2-40B4-BE49-F238E27FC236}">
                <a16:creationId xmlns:a16="http://schemas.microsoft.com/office/drawing/2014/main" id="{A6257B5A-1913-55FA-6CCE-2112B776D9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426" r="17470" b="-3"/>
          <a:stretch/>
        </p:blipFill>
        <p:spPr bwMode="auto">
          <a:xfrm>
            <a:off x="2689867" y="581098"/>
            <a:ext cx="1964428" cy="2558039"/>
          </a:xfrm>
          <a:prstGeom prst="rect">
            <a:avLst/>
          </a:prstGeom>
          <a:noFill/>
          <a:extLst>
            <a:ext uri="{909E8E84-426E-40DD-AFC4-6F175D3DCCD1}">
              <a14:hiddenFill xmlns:a14="http://schemas.microsoft.com/office/drawing/2010/main">
                <a:solidFill>
                  <a:srgbClr val="FFFFFF"/>
                </a:solidFill>
              </a14:hiddenFill>
            </a:ext>
          </a:extLst>
        </p:spPr>
      </p:pic>
      <p:cxnSp>
        <p:nvCxnSpPr>
          <p:cNvPr id="2061" name="Straight Connector 2060">
            <a:extLst>
              <a:ext uri="{FF2B5EF4-FFF2-40B4-BE49-F238E27FC236}">
                <a16:creationId xmlns:a16="http://schemas.microsoft.com/office/drawing/2014/main" id="{9C94776E-C7B9-4678-9182-5E90ED808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2052" name="Picture 4" descr="A city at night with many buildings and streets&#10;&#10;Description automatically generated">
            <a:extLst>
              <a:ext uri="{FF2B5EF4-FFF2-40B4-BE49-F238E27FC236}">
                <a16:creationId xmlns:a16="http://schemas.microsoft.com/office/drawing/2014/main" id="{96516376-6B20-5417-302E-1781AC629F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658" r="9755" b="-1"/>
          <a:stretch/>
        </p:blipFill>
        <p:spPr bwMode="auto">
          <a:xfrm>
            <a:off x="633997" y="3218101"/>
            <a:ext cx="4020296" cy="247613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C5C6658-D65B-CC53-D63E-94C9E5FC2B34}"/>
              </a:ext>
            </a:extLst>
          </p:cNvPr>
          <p:cNvSpPr>
            <a:spLocks noGrp="1"/>
          </p:cNvSpPr>
          <p:nvPr>
            <p:ph idx="1"/>
          </p:nvPr>
        </p:nvSpPr>
        <p:spPr>
          <a:xfrm>
            <a:off x="5144679" y="2198914"/>
            <a:ext cx="6405063" cy="3670180"/>
          </a:xfrm>
        </p:spPr>
        <p:txBody>
          <a:bodyPr>
            <a:normAutofit/>
          </a:bodyPr>
          <a:lstStyle/>
          <a:p>
            <a:pPr>
              <a:buFont typeface="Arial" panose="020B0604020202020204" pitchFamily="34" charset="0"/>
              <a:buChar char="•"/>
            </a:pPr>
            <a:r>
              <a:rPr lang="en-GB" dirty="0"/>
              <a:t>The emergence of hydrogen as an energy alternative </a:t>
            </a:r>
          </a:p>
          <a:p>
            <a:pPr>
              <a:buFont typeface="Arial" panose="020B0604020202020204" pitchFamily="34" charset="0"/>
              <a:buChar char="•"/>
            </a:pPr>
            <a:r>
              <a:rPr lang="en-GB" dirty="0"/>
              <a:t>The strategic contributions of Small Modular Reactor technology through cogeneration systems</a:t>
            </a:r>
          </a:p>
          <a:p>
            <a:pPr>
              <a:buFont typeface="Arial" panose="020B0604020202020204" pitchFamily="34" charset="0"/>
              <a:buChar char="•"/>
            </a:pPr>
            <a:r>
              <a:rPr lang="en-GB" dirty="0"/>
              <a:t>Key elements to focus on, analyse and develop towards a hydrogen economy in Ghana</a:t>
            </a:r>
          </a:p>
          <a:p>
            <a:pPr>
              <a:buFont typeface="Arial" panose="020B0604020202020204" pitchFamily="34" charset="0"/>
              <a:buChar char="•"/>
            </a:pPr>
            <a:r>
              <a:rPr lang="en-GB" dirty="0"/>
              <a:t>Systems analysis</a:t>
            </a:r>
          </a:p>
          <a:p>
            <a:pPr>
              <a:buFont typeface="Arial" panose="020B0604020202020204" pitchFamily="34" charset="0"/>
              <a:buChar char="•"/>
            </a:pPr>
            <a:r>
              <a:rPr lang="en-GB" dirty="0"/>
              <a:t>Phased framework</a:t>
            </a:r>
            <a:endParaRPr lang="en-US" dirty="0"/>
          </a:p>
        </p:txBody>
      </p:sp>
      <p:sp>
        <p:nvSpPr>
          <p:cNvPr id="2063" name="Rectangle 2062">
            <a:extLst>
              <a:ext uri="{FF2B5EF4-FFF2-40B4-BE49-F238E27FC236}">
                <a16:creationId xmlns:a16="http://schemas.microsoft.com/office/drawing/2014/main" id="{80E1DFBE-66AE-426B-A6CB-CF383FACB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65" name="Rectangle 2064">
            <a:extLst>
              <a:ext uri="{FF2B5EF4-FFF2-40B4-BE49-F238E27FC236}">
                <a16:creationId xmlns:a16="http://schemas.microsoft.com/office/drawing/2014/main" id="{78252FE2-D64D-4664-9969-5169BD802C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74688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EE265-47A0-64BB-0260-DFEE1C162467}"/>
              </a:ext>
            </a:extLst>
          </p:cNvPr>
          <p:cNvSpPr>
            <a:spLocks noGrp="1"/>
          </p:cNvSpPr>
          <p:nvPr>
            <p:ph type="title"/>
          </p:nvPr>
        </p:nvSpPr>
        <p:spPr/>
        <p:txBody>
          <a:bodyPr>
            <a:normAutofit/>
          </a:bodyPr>
          <a:lstStyle/>
          <a:p>
            <a:r>
              <a:rPr lang="en-GB" sz="3000" dirty="0"/>
              <a:t>Small Modular Reactor deployment in Ghana [1](Ghana’s Nuclear Power Programme)</a:t>
            </a:r>
            <a:endParaRPr lang="en-US" sz="3000" dirty="0"/>
          </a:p>
        </p:txBody>
      </p:sp>
      <p:pic>
        <p:nvPicPr>
          <p:cNvPr id="4" name="Content Placeholder 3">
            <a:extLst>
              <a:ext uri="{FF2B5EF4-FFF2-40B4-BE49-F238E27FC236}">
                <a16:creationId xmlns:a16="http://schemas.microsoft.com/office/drawing/2014/main" id="{20EBFE02-4314-2086-42AD-A8D44E5DAEDA}"/>
              </a:ext>
            </a:extLst>
          </p:cNvPr>
          <p:cNvPicPr>
            <a:picLocks noGrp="1" noChangeAspect="1"/>
          </p:cNvPicPr>
          <p:nvPr>
            <p:ph idx="1"/>
          </p:nvPr>
        </p:nvPicPr>
        <p:blipFill rotWithShape="1">
          <a:blip r:embed="rId2"/>
          <a:srcRect l="6167" t="15852" r="35584"/>
          <a:stretch/>
        </p:blipFill>
        <p:spPr>
          <a:xfrm>
            <a:off x="6450548" y="1937288"/>
            <a:ext cx="5354820" cy="338178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6" name="TextBox 5">
            <a:extLst>
              <a:ext uri="{FF2B5EF4-FFF2-40B4-BE49-F238E27FC236}">
                <a16:creationId xmlns:a16="http://schemas.microsoft.com/office/drawing/2014/main" id="{547E096F-4E08-80AF-C80C-70F2486DF389}"/>
              </a:ext>
            </a:extLst>
          </p:cNvPr>
          <p:cNvSpPr txBox="1"/>
          <p:nvPr/>
        </p:nvSpPr>
        <p:spPr>
          <a:xfrm>
            <a:off x="350538" y="1538923"/>
            <a:ext cx="6100010" cy="1354217"/>
          </a:xfrm>
          <a:prstGeom prst="rect">
            <a:avLst/>
          </a:prstGeom>
          <a:noFill/>
        </p:spPr>
        <p:txBody>
          <a:bodyPr wrap="square">
            <a:spAutoFit/>
          </a:bodyPr>
          <a:lstStyle/>
          <a:p>
            <a:endParaRPr lang="en-US" dirty="0">
              <a:latin typeface="+mj-lt"/>
              <a:ea typeface="Times New Roman" panose="02020603050405020304" pitchFamily="18" charset="0"/>
            </a:endParaRPr>
          </a:p>
          <a:p>
            <a:r>
              <a:rPr lang="en-US" sz="1600" dirty="0">
                <a:effectLst/>
                <a:latin typeface="+mj-lt"/>
                <a:ea typeface="Times New Roman" panose="02020603050405020304" pitchFamily="18" charset="0"/>
              </a:rPr>
              <a:t>Several drivers have influenced this policy direction.</a:t>
            </a:r>
          </a:p>
          <a:p>
            <a:pPr marL="285750" indent="-285750">
              <a:buFont typeface="Arial" panose="020B0604020202020204" pitchFamily="34" charset="0"/>
              <a:buChar char="•"/>
            </a:pPr>
            <a:r>
              <a:rPr lang="en-US" sz="1600" dirty="0">
                <a:effectLst/>
                <a:latin typeface="+mj-lt"/>
                <a:ea typeface="Times New Roman" panose="02020603050405020304" pitchFamily="18" charset="0"/>
              </a:rPr>
              <a:t> Ghana’s long term economic vision</a:t>
            </a:r>
          </a:p>
          <a:p>
            <a:pPr marL="285750" indent="-285750">
              <a:buFont typeface="Arial" panose="020B0604020202020204" pitchFamily="34" charset="0"/>
              <a:buChar char="•"/>
            </a:pPr>
            <a:r>
              <a:rPr lang="en-US" sz="1600" dirty="0">
                <a:effectLst/>
                <a:latin typeface="+mj-lt"/>
                <a:ea typeface="Times New Roman" panose="02020603050405020304" pitchFamily="18" charset="0"/>
              </a:rPr>
              <a:t> limited hydro and gas resources and </a:t>
            </a:r>
          </a:p>
          <a:p>
            <a:pPr marL="285750" indent="-285750">
              <a:buFont typeface="Arial" panose="020B0604020202020204" pitchFamily="34" charset="0"/>
              <a:buChar char="•"/>
            </a:pPr>
            <a:r>
              <a:rPr lang="en-US" sz="1600" dirty="0">
                <a:effectLst/>
                <a:latin typeface="+mj-lt"/>
                <a:ea typeface="Times New Roman" panose="02020603050405020304" pitchFamily="18" charset="0"/>
              </a:rPr>
              <a:t> energy diversification </a:t>
            </a:r>
            <a:endParaRPr lang="en-US" sz="1600" dirty="0">
              <a:latin typeface="+mj-lt"/>
            </a:endParaRPr>
          </a:p>
        </p:txBody>
      </p:sp>
      <p:sp>
        <p:nvSpPr>
          <p:cNvPr id="8" name="TextBox 7">
            <a:extLst>
              <a:ext uri="{FF2B5EF4-FFF2-40B4-BE49-F238E27FC236}">
                <a16:creationId xmlns:a16="http://schemas.microsoft.com/office/drawing/2014/main" id="{2701F35E-38E6-8F76-4D94-DA60FBA79F0F}"/>
              </a:ext>
            </a:extLst>
          </p:cNvPr>
          <p:cNvSpPr txBox="1"/>
          <p:nvPr/>
        </p:nvSpPr>
        <p:spPr>
          <a:xfrm>
            <a:off x="316832" y="3139361"/>
            <a:ext cx="6100011" cy="3139321"/>
          </a:xfrm>
          <a:prstGeom prst="rect">
            <a:avLst/>
          </a:prstGeom>
          <a:noFill/>
        </p:spPr>
        <p:txBody>
          <a:bodyPr wrap="square">
            <a:spAutoFit/>
          </a:bodyPr>
          <a:lstStyle/>
          <a:p>
            <a:pPr algn="just"/>
            <a:r>
              <a:rPr lang="en-GB" altLang="zh-CN" sz="1800" dirty="0">
                <a:solidFill>
                  <a:prstClr val="black"/>
                </a:solidFill>
                <a:latin typeface="+mj-lt"/>
                <a:cs typeface="Arial" panose="020B0604020202020204" pitchFamily="34" charset="0"/>
              </a:rPr>
              <a:t>Status</a:t>
            </a:r>
          </a:p>
          <a:p>
            <a:pPr marL="342900" indent="-342900" algn="just">
              <a:buFont typeface="Arial" panose="020B0604020202020204" pitchFamily="34" charset="0"/>
              <a:buChar char="•"/>
            </a:pPr>
            <a:r>
              <a:rPr lang="en-GB" altLang="zh-CN" sz="1800" dirty="0">
                <a:solidFill>
                  <a:prstClr val="black"/>
                </a:solidFill>
                <a:latin typeface="+mj-lt"/>
                <a:cs typeface="Arial" panose="020B0604020202020204" pitchFamily="34" charset="0"/>
              </a:rPr>
              <a:t>President announced Ghana will continue its nuclear programme development based on Programme Comprehensive Report</a:t>
            </a:r>
          </a:p>
          <a:p>
            <a:pPr marL="342900" indent="-342900" algn="just">
              <a:buFont typeface="Arial" panose="020B0604020202020204" pitchFamily="34" charset="0"/>
              <a:buChar char="•"/>
            </a:pPr>
            <a:r>
              <a:rPr lang="en-GB" altLang="zh-CN" sz="1800" dirty="0">
                <a:solidFill>
                  <a:prstClr val="black"/>
                </a:solidFill>
                <a:latin typeface="+mj-lt"/>
                <a:cs typeface="Arial" panose="020B0604020202020204" pitchFamily="34" charset="0"/>
              </a:rPr>
              <a:t>Request for Information issued by Government through the Ministry of Energy</a:t>
            </a:r>
          </a:p>
          <a:p>
            <a:pPr marL="342900" indent="-342900" algn="just">
              <a:buFont typeface="Arial" panose="020B0604020202020204" pitchFamily="34" charset="0"/>
              <a:buChar char="•"/>
            </a:pPr>
            <a:r>
              <a:rPr lang="en-GB" altLang="zh-CN" sz="1800" dirty="0">
                <a:solidFill>
                  <a:prstClr val="black"/>
                </a:solidFill>
                <a:latin typeface="+mj-lt"/>
                <a:cs typeface="Arial" panose="020B0604020202020204" pitchFamily="34" charset="0"/>
              </a:rPr>
              <a:t> </a:t>
            </a:r>
            <a:r>
              <a:rPr lang="en-GB" altLang="zh-CN" sz="1800" spc="20" dirty="0">
                <a:solidFill>
                  <a:prstClr val="black"/>
                </a:solidFill>
                <a:latin typeface="+mj-lt"/>
                <a:cs typeface="Arial" panose="020B0604020202020204" pitchFamily="34" charset="0"/>
              </a:rPr>
              <a:t>Evaluation</a:t>
            </a:r>
            <a:r>
              <a:rPr lang="en-GB" altLang="zh-CN" sz="1800" dirty="0">
                <a:solidFill>
                  <a:prstClr val="black"/>
                </a:solidFill>
                <a:latin typeface="+mj-lt"/>
                <a:cs typeface="Arial" panose="020B0604020202020204" pitchFamily="34" charset="0"/>
              </a:rPr>
              <a:t> and Submission to Government for a decision</a:t>
            </a:r>
          </a:p>
          <a:p>
            <a:pPr marL="342900" indent="-342900" algn="just">
              <a:buFont typeface="Arial" panose="020B0604020202020204" pitchFamily="34" charset="0"/>
              <a:buChar char="•"/>
            </a:pPr>
            <a:r>
              <a:rPr lang="en-GB" altLang="zh-CN" sz="1800" dirty="0">
                <a:solidFill>
                  <a:prstClr val="black"/>
                </a:solidFill>
                <a:latin typeface="+mj-lt"/>
                <a:cs typeface="Arial" panose="020B0604020202020204" pitchFamily="34" charset="0"/>
              </a:rPr>
              <a:t>Ghana to continue stakeholder engagement </a:t>
            </a:r>
          </a:p>
          <a:p>
            <a:pPr marL="342900" indent="-342900" algn="just">
              <a:buFont typeface="Arial" panose="020B0604020202020204" pitchFamily="34" charset="0"/>
              <a:buChar char="•"/>
            </a:pPr>
            <a:r>
              <a:rPr lang="en-GB" altLang="zh-CN" sz="1800" dirty="0">
                <a:solidFill>
                  <a:prstClr val="black"/>
                </a:solidFill>
                <a:latin typeface="+mj-lt"/>
                <a:cs typeface="Arial" panose="020B0604020202020204" pitchFamily="34" charset="0"/>
              </a:rPr>
              <a:t>Preferred Site selected for first nuclear plant </a:t>
            </a:r>
          </a:p>
          <a:p>
            <a:pPr marL="342900" indent="-342900" algn="just">
              <a:buFont typeface="Arial" panose="020B0604020202020204" pitchFamily="34" charset="0"/>
              <a:buChar char="•"/>
            </a:pPr>
            <a:r>
              <a:rPr lang="en-GB" altLang="zh-CN" dirty="0">
                <a:solidFill>
                  <a:prstClr val="black"/>
                </a:solidFill>
                <a:latin typeface="+mj-lt"/>
                <a:cs typeface="Arial" panose="020B0604020202020204" pitchFamily="34" charset="0"/>
              </a:rPr>
              <a:t>Other deliverables at the end of phase 2 to include site approval, technology selection, feasibility reports</a:t>
            </a:r>
            <a:endParaRPr lang="en-GB" altLang="zh-CN" sz="1800" dirty="0">
              <a:solidFill>
                <a:prstClr val="black"/>
              </a:solidFill>
              <a:latin typeface="+mj-lt"/>
              <a:cs typeface="Arial" panose="020B0604020202020204" pitchFamily="34" charset="0"/>
            </a:endParaRPr>
          </a:p>
        </p:txBody>
      </p:sp>
      <p:sp>
        <p:nvSpPr>
          <p:cNvPr id="10" name="TextBox 9">
            <a:extLst>
              <a:ext uri="{FF2B5EF4-FFF2-40B4-BE49-F238E27FC236}">
                <a16:creationId xmlns:a16="http://schemas.microsoft.com/office/drawing/2014/main" id="{6DE53C1E-0F13-0A87-047B-79F2190021CA}"/>
              </a:ext>
            </a:extLst>
          </p:cNvPr>
          <p:cNvSpPr txBox="1"/>
          <p:nvPr/>
        </p:nvSpPr>
        <p:spPr>
          <a:xfrm>
            <a:off x="6416843" y="5533305"/>
            <a:ext cx="6100010" cy="646331"/>
          </a:xfrm>
          <a:prstGeom prst="rect">
            <a:avLst/>
          </a:prstGeom>
          <a:noFill/>
        </p:spPr>
        <p:txBody>
          <a:bodyPr wrap="square">
            <a:spAutoFit/>
          </a:bodyPr>
          <a:lstStyle/>
          <a:p>
            <a:r>
              <a:rPr lang="en-GB" altLang="zh-CN" sz="1800" dirty="0">
                <a:solidFill>
                  <a:prstClr val="black"/>
                </a:solidFill>
                <a:latin typeface="等线" panose="020F0502020204030204"/>
              </a:rPr>
              <a:t>https://gna.org.gh/2022/08/president-akufo-addo-approves-nuclear-technology-in-ghanas-energy-mix/</a:t>
            </a:r>
            <a:endParaRPr lang="zh-CN" altLang="en-US" sz="1800" dirty="0">
              <a:solidFill>
                <a:prstClr val="black"/>
              </a:solidFill>
              <a:latin typeface="等线" panose="020F0502020204030204"/>
            </a:endParaRPr>
          </a:p>
        </p:txBody>
      </p:sp>
    </p:spTree>
    <p:extLst>
      <p:ext uri="{BB962C8B-B14F-4D97-AF65-F5344CB8AC3E}">
        <p14:creationId xmlns:p14="http://schemas.microsoft.com/office/powerpoint/2010/main" val="1232520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69F7A-8767-35EB-3E6D-767D709640E7}"/>
              </a:ext>
            </a:extLst>
          </p:cNvPr>
          <p:cNvSpPr>
            <a:spLocks noGrp="1"/>
          </p:cNvSpPr>
          <p:nvPr>
            <p:ph type="title"/>
          </p:nvPr>
        </p:nvSpPr>
        <p:spPr/>
        <p:txBody>
          <a:bodyPr>
            <a:normAutofit/>
          </a:bodyPr>
          <a:lstStyle/>
          <a:p>
            <a:r>
              <a:rPr lang="en-GB" sz="3500" dirty="0"/>
              <a:t>Small Modular Reactor deployment in Ghana [2] –Cogeneration opportunities (going beyond electricity)</a:t>
            </a:r>
            <a:endParaRPr lang="en-US" sz="3500" dirty="0"/>
          </a:p>
        </p:txBody>
      </p:sp>
      <p:sp>
        <p:nvSpPr>
          <p:cNvPr id="3" name="Content Placeholder 2">
            <a:extLst>
              <a:ext uri="{FF2B5EF4-FFF2-40B4-BE49-F238E27FC236}">
                <a16:creationId xmlns:a16="http://schemas.microsoft.com/office/drawing/2014/main" id="{6D56B7ED-1EB9-8F3C-CB05-A48A2262E18C}"/>
              </a:ext>
            </a:extLst>
          </p:cNvPr>
          <p:cNvSpPr>
            <a:spLocks noGrp="1"/>
          </p:cNvSpPr>
          <p:nvPr>
            <p:ph idx="1"/>
          </p:nvPr>
        </p:nvSpPr>
        <p:spPr/>
        <p:txBody>
          <a:bodyPr>
            <a:normAutofit fontScale="77500" lnSpcReduction="20000"/>
          </a:bodyPr>
          <a:lstStyle/>
          <a:p>
            <a:pPr>
              <a:buFont typeface="Arial" panose="020B0604020202020204" pitchFamily="34" charset="0"/>
              <a:buChar char="•"/>
            </a:pPr>
            <a:r>
              <a:rPr lang="en-US" sz="3000" dirty="0">
                <a:effectLst/>
                <a:latin typeface="+mj-lt"/>
                <a:ea typeface="Times New Roman" panose="02020603050405020304" pitchFamily="18" charset="0"/>
              </a:rPr>
              <a:t>Cogeneration products such hydrogen show prospects in Ghana as the trend toward energy diversification intensifies</a:t>
            </a:r>
          </a:p>
          <a:p>
            <a:pPr>
              <a:buFont typeface="Arial" panose="020B0604020202020204" pitchFamily="34" charset="0"/>
              <a:buChar char="•"/>
            </a:pPr>
            <a:r>
              <a:rPr lang="en-US" sz="3000" dirty="0">
                <a:effectLst/>
                <a:latin typeface="+mj-lt"/>
                <a:ea typeface="Times New Roman" panose="02020603050405020304" pitchFamily="18" charset="0"/>
              </a:rPr>
              <a:t>In the foreseeable future, demand for hydrogen could increase from sectors such as transportation and manufacturing</a:t>
            </a:r>
            <a:endParaRPr lang="en-US" sz="3000" dirty="0">
              <a:latin typeface="+mj-lt"/>
              <a:ea typeface="Times New Roman" panose="02020603050405020304" pitchFamily="18" charset="0"/>
            </a:endParaRPr>
          </a:p>
          <a:p>
            <a:pPr>
              <a:buFont typeface="Arial" panose="020B0604020202020204" pitchFamily="34" charset="0"/>
              <a:buChar char="•"/>
            </a:pPr>
            <a:r>
              <a:rPr lang="en-US" sz="3000" dirty="0">
                <a:effectLst/>
                <a:latin typeface="+mj-lt"/>
                <a:ea typeface="Times New Roman" panose="02020603050405020304" pitchFamily="18" charset="0"/>
              </a:rPr>
              <a:t>An assessment of Ghana’s potential for green hydrogen production based on wind and solar energy has been conducted</a:t>
            </a:r>
          </a:p>
          <a:p>
            <a:pPr>
              <a:lnSpc>
                <a:spcPct val="120000"/>
              </a:lnSpc>
              <a:buFont typeface="Arial" panose="020B0604020202020204" pitchFamily="34" charset="0"/>
              <a:buChar char="•"/>
            </a:pPr>
            <a:r>
              <a:rPr lang="en-US" sz="3000" dirty="0">
                <a:effectLst/>
                <a:latin typeface="+mj-lt"/>
                <a:ea typeface="Times New Roman" panose="02020603050405020304" pitchFamily="18" charset="0"/>
              </a:rPr>
              <a:t>in this evolving energy outlook, the strategic contribution of nuclear hydrogen through Small Modular Reactors cannot be underestimated. SMRs offer a direct way of producing clean hydrogen with the added benefit of being placed where needed</a:t>
            </a:r>
          </a:p>
          <a:p>
            <a:pPr>
              <a:buFont typeface="Arial" panose="020B0604020202020204" pitchFamily="34" charset="0"/>
              <a:buChar char="•"/>
            </a:pPr>
            <a:r>
              <a:rPr lang="en-US" sz="3000" dirty="0">
                <a:effectLst/>
                <a:latin typeface="+mj-lt"/>
                <a:ea typeface="Times New Roman" panose="02020603050405020304" pitchFamily="18" charset="0"/>
              </a:rPr>
              <a:t>For large-scale hydrogen production, with no greenhouse emissions, nuclear energy is particularly seen as well suited</a:t>
            </a:r>
            <a:r>
              <a:rPr lang="en-US" sz="1800" dirty="0">
                <a:effectLst/>
                <a:latin typeface="Times New Roman" panose="02020603050405020304" pitchFamily="18" charset="0"/>
                <a:ea typeface="Times New Roman" panose="02020603050405020304" pitchFamily="18" charset="0"/>
              </a:rPr>
              <a:t>. </a:t>
            </a:r>
            <a:endParaRPr lang="en-US" sz="1800" dirty="0">
              <a:latin typeface="Times New Roman" panose="02020603050405020304" pitchFamily="18" charset="0"/>
            </a:endParaRPr>
          </a:p>
        </p:txBody>
      </p:sp>
    </p:spTree>
    <p:extLst>
      <p:ext uri="{BB962C8B-B14F-4D97-AF65-F5344CB8AC3E}">
        <p14:creationId xmlns:p14="http://schemas.microsoft.com/office/powerpoint/2010/main" val="1549885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1CC83-B243-1722-57F5-08EF4B52C7A2}"/>
              </a:ext>
            </a:extLst>
          </p:cNvPr>
          <p:cNvSpPr>
            <a:spLocks noGrp="1"/>
          </p:cNvSpPr>
          <p:nvPr>
            <p:ph type="title"/>
          </p:nvPr>
        </p:nvSpPr>
        <p:spPr/>
        <p:txBody>
          <a:bodyPr/>
          <a:lstStyle/>
          <a:p>
            <a:r>
              <a:rPr lang="en-GB" dirty="0"/>
              <a:t>Hydrogen in perspective [1]</a:t>
            </a:r>
            <a:endParaRPr lang="en-US" dirty="0"/>
          </a:p>
        </p:txBody>
      </p:sp>
      <p:sp>
        <p:nvSpPr>
          <p:cNvPr id="3" name="Content Placeholder 2">
            <a:extLst>
              <a:ext uri="{FF2B5EF4-FFF2-40B4-BE49-F238E27FC236}">
                <a16:creationId xmlns:a16="http://schemas.microsoft.com/office/drawing/2014/main" id="{3374533B-0491-8679-1DD0-20130E8CFE74}"/>
              </a:ext>
            </a:extLst>
          </p:cNvPr>
          <p:cNvSpPr>
            <a:spLocks noGrp="1"/>
          </p:cNvSpPr>
          <p:nvPr>
            <p:ph idx="1"/>
          </p:nvPr>
        </p:nvSpPr>
        <p:spPr>
          <a:xfrm>
            <a:off x="838200" y="1825625"/>
            <a:ext cx="10760242" cy="4667250"/>
          </a:xfrm>
        </p:spPr>
        <p:txBody>
          <a:bodyPr>
            <a:normAutofit fontScale="92500" lnSpcReduction="10000"/>
          </a:bodyPr>
          <a:lstStyle/>
          <a:p>
            <a:pPr algn="just">
              <a:buFont typeface="Arial" panose="020B0604020202020204" pitchFamily="34" charset="0"/>
              <a:buChar char="•"/>
            </a:pPr>
            <a:r>
              <a:rPr lang="en-US" sz="1800" dirty="0">
                <a:effectLst/>
                <a:latin typeface="+mj-lt"/>
                <a:ea typeface="Times New Roman" panose="02020603050405020304" pitchFamily="18" charset="0"/>
              </a:rPr>
              <a:t>Hydrogen is the lightest, most basic, and most plentiful of all chemical elements in the universe. However, it occurs only in combination with other elements, primarily with oxygen in water and with carbon, nitrogen and oxygen in living materials and fossil fuels.</a:t>
            </a:r>
          </a:p>
          <a:p>
            <a:pPr algn="just">
              <a:buFont typeface="Arial" panose="020B0604020202020204" pitchFamily="34" charset="0"/>
              <a:buChar char="•"/>
            </a:pPr>
            <a:r>
              <a:rPr lang="en-US" sz="1800" dirty="0">
                <a:effectLst/>
                <a:latin typeface="+mj-lt"/>
                <a:ea typeface="Times New Roman" panose="02020603050405020304" pitchFamily="18" charset="0"/>
              </a:rPr>
              <a:t>Although it is not a primary source of energy, it becomes an attractive energy carrier when split from these other elements by using a source of energy </a:t>
            </a:r>
            <a:endParaRPr lang="en-US" sz="1800" dirty="0">
              <a:latin typeface="+mj-lt"/>
              <a:ea typeface="Times New Roman" panose="02020603050405020304" pitchFamily="18" charset="0"/>
            </a:endParaRPr>
          </a:p>
          <a:p>
            <a:pPr algn="just">
              <a:buFont typeface="Arial" panose="020B0604020202020204" pitchFamily="34" charset="0"/>
              <a:buChar char="•"/>
            </a:pPr>
            <a:r>
              <a:rPr lang="en-US" sz="1800" dirty="0">
                <a:effectLst/>
                <a:latin typeface="+mj-lt"/>
                <a:ea typeface="Times New Roman" panose="02020603050405020304" pitchFamily="18" charset="0"/>
              </a:rPr>
              <a:t>as a carrier, it is not just a clean source of energy, but its method of production is clean </a:t>
            </a:r>
          </a:p>
          <a:p>
            <a:pPr algn="just">
              <a:buFont typeface="Arial" panose="020B0604020202020204" pitchFamily="34" charset="0"/>
              <a:buChar char="•"/>
            </a:pPr>
            <a:r>
              <a:rPr lang="en-US" sz="1800" dirty="0">
                <a:effectLst/>
                <a:latin typeface="+mj-lt"/>
                <a:ea typeface="Times New Roman" panose="02020603050405020304" pitchFamily="18" charset="0"/>
              </a:rPr>
              <a:t>Several methods of hydrogen production are under different stages of demonstration. </a:t>
            </a:r>
          </a:p>
          <a:p>
            <a:pPr algn="just">
              <a:buFont typeface="Wingdings" panose="05000000000000000000" pitchFamily="2" charset="2"/>
              <a:buChar char="Ø"/>
            </a:pPr>
            <a:r>
              <a:rPr lang="en-US" sz="1800" dirty="0">
                <a:effectLst/>
                <a:latin typeface="+mj-lt"/>
                <a:ea typeface="Times New Roman" panose="02020603050405020304" pitchFamily="18" charset="0"/>
              </a:rPr>
              <a:t>These range  from conventional technologies that process fossil fuels and includes the methods of hydrocarbon reforming and pyrolysis with chemical techniques such as steam reforming, partial oxidation and autothermal steam reforming</a:t>
            </a:r>
          </a:p>
          <a:p>
            <a:pPr algn="just">
              <a:buFont typeface="Wingdings" panose="05000000000000000000" pitchFamily="2" charset="2"/>
              <a:buChar char="Ø"/>
            </a:pPr>
            <a:r>
              <a:rPr lang="en-US" sz="1800" dirty="0">
                <a:effectLst/>
                <a:latin typeface="+mj-lt"/>
                <a:ea typeface="Times New Roman" panose="02020603050405020304" pitchFamily="18" charset="0"/>
              </a:rPr>
              <a:t>, to methods of production from  renewable methods (either from water or biomass) with thermochemical methods such as pyrolysis, gasification, combustion and liquefaction, and</a:t>
            </a:r>
          </a:p>
          <a:p>
            <a:pPr algn="just">
              <a:buFont typeface="Wingdings" panose="05000000000000000000" pitchFamily="2" charset="2"/>
              <a:buChar char="Ø"/>
            </a:pPr>
            <a:r>
              <a:rPr lang="en-US" sz="1800" dirty="0">
                <a:effectLst/>
                <a:latin typeface="+mj-lt"/>
                <a:ea typeface="Times New Roman" panose="02020603050405020304" pitchFamily="18" charset="0"/>
              </a:rPr>
              <a:t>  major biological processes such as direct and indirect bio-photolysis, dark fermentation, photo-fermentation and sequential dark and photo-fermentation.</a:t>
            </a:r>
          </a:p>
          <a:p>
            <a:pPr algn="just">
              <a:buFont typeface="Wingdings" panose="05000000000000000000" pitchFamily="2" charset="2"/>
              <a:buChar char="Ø"/>
            </a:pPr>
            <a:r>
              <a:rPr lang="en-US" sz="1800" dirty="0">
                <a:effectLst/>
                <a:latin typeface="+mj-lt"/>
                <a:ea typeface="Times New Roman" panose="02020603050405020304" pitchFamily="18" charset="0"/>
              </a:rPr>
              <a:t> A second category of renewable technologies regards the methods, which can produce hydrogen through water-splitting processes such as electrolysis, thermolysis and photo-electrolysis, utilizing water as the only material input </a:t>
            </a:r>
            <a:endParaRPr lang="en-US" dirty="0">
              <a:latin typeface="+mj-lt"/>
            </a:endParaRPr>
          </a:p>
        </p:txBody>
      </p:sp>
    </p:spTree>
    <p:extLst>
      <p:ext uri="{BB962C8B-B14F-4D97-AF65-F5344CB8AC3E}">
        <p14:creationId xmlns:p14="http://schemas.microsoft.com/office/powerpoint/2010/main" val="3519841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9BFD3-CF21-58F3-5E01-79C1D8DA1A98}"/>
              </a:ext>
            </a:extLst>
          </p:cNvPr>
          <p:cNvSpPr>
            <a:spLocks noGrp="1"/>
          </p:cNvSpPr>
          <p:nvPr>
            <p:ph type="title"/>
          </p:nvPr>
        </p:nvSpPr>
        <p:spPr/>
        <p:txBody>
          <a:bodyPr/>
          <a:lstStyle/>
          <a:p>
            <a:r>
              <a:rPr lang="en-GB" dirty="0"/>
              <a:t>Hydrogen in perspective [2]</a:t>
            </a:r>
            <a:endParaRPr lang="en-US" dirty="0"/>
          </a:p>
        </p:txBody>
      </p:sp>
      <p:sp>
        <p:nvSpPr>
          <p:cNvPr id="4" name="Content Placeholder 3">
            <a:extLst>
              <a:ext uri="{FF2B5EF4-FFF2-40B4-BE49-F238E27FC236}">
                <a16:creationId xmlns:a16="http://schemas.microsoft.com/office/drawing/2014/main" id="{6940EF9C-D598-1F2E-3AD4-1719FA62D1C9}"/>
              </a:ext>
            </a:extLst>
          </p:cNvPr>
          <p:cNvSpPr>
            <a:spLocks noGrp="1"/>
          </p:cNvSpPr>
          <p:nvPr>
            <p:ph sz="half" idx="1"/>
          </p:nvPr>
        </p:nvSpPr>
        <p:spPr/>
        <p:txBody>
          <a:bodyPr/>
          <a:lstStyle/>
          <a:p>
            <a:pPr>
              <a:buFont typeface="Arial" panose="020B0604020202020204" pitchFamily="34" charset="0"/>
              <a:buChar char="•"/>
            </a:pPr>
            <a:r>
              <a:rPr lang="en-US" sz="1800" dirty="0">
                <a:effectLst/>
                <a:latin typeface="+mj-lt"/>
                <a:ea typeface="Times New Roman" panose="02020603050405020304" pitchFamily="18" charset="0"/>
              </a:rPr>
              <a:t>It has been technically demonstrated that hydrogen can be used for transportation, heating, and power generation, and it could replace current fuels in all their present uses. </a:t>
            </a:r>
          </a:p>
          <a:p>
            <a:pPr>
              <a:buFont typeface="Arial" panose="020B0604020202020204" pitchFamily="34" charset="0"/>
              <a:buChar char="•"/>
            </a:pPr>
            <a:r>
              <a:rPr lang="en-US" sz="1800" dirty="0">
                <a:effectLst/>
                <a:latin typeface="+mj-lt"/>
                <a:ea typeface="Times New Roman" panose="02020603050405020304" pitchFamily="18" charset="0"/>
              </a:rPr>
              <a:t>The hydrogen fuel cell has been heralded as the most promising energy conversion device especially in transportation </a:t>
            </a:r>
          </a:p>
          <a:p>
            <a:pPr>
              <a:buFont typeface="Arial" panose="020B0604020202020204" pitchFamily="34" charset="0"/>
              <a:buChar char="•"/>
            </a:pPr>
            <a:r>
              <a:rPr lang="en-US" sz="1800" dirty="0">
                <a:effectLst/>
                <a:latin typeface="+mj-lt"/>
                <a:ea typeface="Times New Roman" panose="02020603050405020304" pitchFamily="18" charset="0"/>
              </a:rPr>
              <a:t>The economic infrastructure based on hydrogen energy carrier is called the hydrogen economy, which is composed of three functional steps, production, storage, and transportation, and use in all aspects of the economy</a:t>
            </a:r>
            <a:endParaRPr lang="en-US" dirty="0">
              <a:latin typeface="+mj-lt"/>
            </a:endParaRPr>
          </a:p>
        </p:txBody>
      </p:sp>
      <p:graphicFrame>
        <p:nvGraphicFramePr>
          <p:cNvPr id="6" name="Content Placeholder 5">
            <a:extLst>
              <a:ext uri="{FF2B5EF4-FFF2-40B4-BE49-F238E27FC236}">
                <a16:creationId xmlns:a16="http://schemas.microsoft.com/office/drawing/2014/main" id="{38053379-0A82-285F-DDD3-FAEC83202098}"/>
              </a:ext>
            </a:extLst>
          </p:cNvPr>
          <p:cNvGraphicFramePr>
            <a:graphicFrameLocks noGrp="1"/>
          </p:cNvGraphicFramePr>
          <p:nvPr>
            <p:ph sz="half" idx="2"/>
            <p:extLst>
              <p:ext uri="{D42A27DB-BD31-4B8C-83A1-F6EECF244321}">
                <p14:modId xmlns:p14="http://schemas.microsoft.com/office/powerpoint/2010/main" val="901149500"/>
              </p:ext>
            </p:extLst>
          </p:nvPr>
        </p:nvGraphicFramePr>
        <p:xfrm>
          <a:off x="6172201" y="1768592"/>
          <a:ext cx="5642809" cy="42447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91E5283D-48EA-9BA6-78F6-340F38DE2101}"/>
              </a:ext>
            </a:extLst>
          </p:cNvPr>
          <p:cNvSpPr txBox="1"/>
          <p:nvPr/>
        </p:nvSpPr>
        <p:spPr>
          <a:xfrm>
            <a:off x="6586780" y="6013342"/>
            <a:ext cx="4587498" cy="369332"/>
          </a:xfrm>
          <a:prstGeom prst="rect">
            <a:avLst/>
          </a:prstGeom>
          <a:noFill/>
        </p:spPr>
        <p:txBody>
          <a:bodyPr wrap="square" rtlCol="0">
            <a:spAutoFit/>
          </a:bodyPr>
          <a:lstStyle/>
          <a:p>
            <a:r>
              <a:rPr lang="en-GB" dirty="0"/>
              <a:t>Figure -Key features of the hydrogen economy</a:t>
            </a:r>
            <a:endParaRPr lang="en-US" dirty="0"/>
          </a:p>
        </p:txBody>
      </p:sp>
    </p:spTree>
    <p:extLst>
      <p:ext uri="{BB962C8B-B14F-4D97-AF65-F5344CB8AC3E}">
        <p14:creationId xmlns:p14="http://schemas.microsoft.com/office/powerpoint/2010/main" val="2147819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4B2B23-61B9-7BF6-A5C9-C45888315EB8}"/>
              </a:ext>
            </a:extLst>
          </p:cNvPr>
          <p:cNvSpPr>
            <a:spLocks noGrp="1"/>
          </p:cNvSpPr>
          <p:nvPr>
            <p:ph type="title"/>
          </p:nvPr>
        </p:nvSpPr>
        <p:spPr/>
        <p:txBody>
          <a:bodyPr/>
          <a:lstStyle/>
          <a:p>
            <a:r>
              <a:rPr lang="en-GB" dirty="0"/>
              <a:t>Mapping the hydrogen economy in Ghana [1]</a:t>
            </a:r>
            <a:endParaRPr lang="en-US" dirty="0"/>
          </a:p>
        </p:txBody>
      </p:sp>
      <p:sp>
        <p:nvSpPr>
          <p:cNvPr id="7" name="Content Placeholder 6">
            <a:extLst>
              <a:ext uri="{FF2B5EF4-FFF2-40B4-BE49-F238E27FC236}">
                <a16:creationId xmlns:a16="http://schemas.microsoft.com/office/drawing/2014/main" id="{D5EEB9CD-A44A-4002-CAA5-885A44BFA5BF}"/>
              </a:ext>
            </a:extLst>
          </p:cNvPr>
          <p:cNvSpPr>
            <a:spLocks noGrp="1"/>
          </p:cNvSpPr>
          <p:nvPr>
            <p:ph sz="half" idx="1"/>
          </p:nvPr>
        </p:nvSpPr>
        <p:spPr/>
        <p:txBody>
          <a:bodyPr>
            <a:normAutofit fontScale="92500" lnSpcReduction="20000"/>
          </a:bodyPr>
          <a:lstStyle/>
          <a:p>
            <a:pPr marL="0" indent="0">
              <a:buNone/>
            </a:pPr>
            <a:r>
              <a:rPr lang="en-GB" dirty="0"/>
              <a:t>Demand for hydrogen in Ghana</a:t>
            </a:r>
          </a:p>
          <a:p>
            <a:pPr>
              <a:buFont typeface="Arial" panose="020B0604020202020204" pitchFamily="34" charset="0"/>
              <a:buChar char="•"/>
            </a:pPr>
            <a:r>
              <a:rPr lang="en-US" sz="2000" dirty="0">
                <a:effectLst/>
                <a:latin typeface="+mj-lt"/>
                <a:ea typeface="Times New Roman" panose="02020603050405020304" pitchFamily="18" charset="0"/>
              </a:rPr>
              <a:t> Fuel for transportation, particularly in the context of decarbonizing the transport sector.</a:t>
            </a:r>
          </a:p>
          <a:p>
            <a:pPr>
              <a:buFont typeface="Arial" panose="020B0604020202020204" pitchFamily="34" charset="0"/>
              <a:buChar char="•"/>
            </a:pPr>
            <a:r>
              <a:rPr lang="en-US" sz="2000" dirty="0">
                <a:effectLst/>
                <a:latin typeface="+mj-lt"/>
                <a:ea typeface="Times New Roman" panose="02020603050405020304" pitchFamily="18" charset="0"/>
              </a:rPr>
              <a:t> Fuel cell-based power generation systems to provide clean and reliable electricity for off-grid and remote communities </a:t>
            </a:r>
          </a:p>
          <a:p>
            <a:pPr>
              <a:buFont typeface="Arial" panose="020B0604020202020204" pitchFamily="34" charset="0"/>
              <a:buChar char="•"/>
            </a:pPr>
            <a:r>
              <a:rPr lang="en-US" sz="2000" dirty="0">
                <a:effectLst/>
                <a:latin typeface="+mj-lt"/>
                <a:ea typeface="Times New Roman" panose="02020603050405020304" pitchFamily="18" charset="0"/>
              </a:rPr>
              <a:t> </a:t>
            </a:r>
            <a:r>
              <a:rPr lang="en-US" dirty="0">
                <a:latin typeface="+mj-lt"/>
                <a:ea typeface="Times New Roman" panose="02020603050405020304" pitchFamily="18" charset="0"/>
              </a:rPr>
              <a:t>I</a:t>
            </a:r>
            <a:r>
              <a:rPr lang="en-US" sz="2000" dirty="0">
                <a:effectLst/>
                <a:latin typeface="+mj-lt"/>
                <a:ea typeface="Times New Roman" panose="02020603050405020304" pitchFamily="18" charset="0"/>
              </a:rPr>
              <a:t>ndustrial processes, including steel and cement production, where it can serve as a low-carbon alternative to traditional fossil fuels</a:t>
            </a:r>
            <a:endParaRPr lang="en-US" sz="2000" dirty="0">
              <a:latin typeface="+mj-lt"/>
              <a:ea typeface="Times New Roman" panose="02020603050405020304" pitchFamily="18" charset="0"/>
            </a:endParaRPr>
          </a:p>
          <a:p>
            <a:pPr>
              <a:buFont typeface="Arial" panose="020B0604020202020204" pitchFamily="34" charset="0"/>
              <a:buChar char="•"/>
            </a:pPr>
            <a:r>
              <a:rPr lang="en-US" sz="2000" dirty="0">
                <a:effectLst/>
                <a:latin typeface="+mj-lt"/>
                <a:ea typeface="Times New Roman" panose="02020603050405020304" pitchFamily="18" charset="0"/>
              </a:rPr>
              <a:t>By integrating cogeneration systems with hydrogen production facilities, Ghana can maximize energy efficiency and reduce greenhouse gas emissions in key industrial sectors through nuclear technology </a:t>
            </a:r>
            <a:endParaRPr lang="en-US" sz="2000" dirty="0">
              <a:latin typeface="+mj-lt"/>
            </a:endParaRPr>
          </a:p>
        </p:txBody>
      </p:sp>
      <p:sp>
        <p:nvSpPr>
          <p:cNvPr id="8" name="Content Placeholder 7">
            <a:extLst>
              <a:ext uri="{FF2B5EF4-FFF2-40B4-BE49-F238E27FC236}">
                <a16:creationId xmlns:a16="http://schemas.microsoft.com/office/drawing/2014/main" id="{BA45CF1B-E1A4-F3F2-5F46-32AE7B1997EF}"/>
              </a:ext>
            </a:extLst>
          </p:cNvPr>
          <p:cNvSpPr>
            <a:spLocks noGrp="1"/>
          </p:cNvSpPr>
          <p:nvPr>
            <p:ph sz="half" idx="2"/>
          </p:nvPr>
        </p:nvSpPr>
        <p:spPr/>
        <p:txBody>
          <a:bodyPr>
            <a:normAutofit fontScale="92500" lnSpcReduction="20000"/>
          </a:bodyPr>
          <a:lstStyle/>
          <a:p>
            <a:pPr marL="0" indent="0">
              <a:buNone/>
            </a:pPr>
            <a:r>
              <a:rPr lang="en-GB" dirty="0"/>
              <a:t>Benefits of hydrogen to the National economy</a:t>
            </a:r>
          </a:p>
          <a:p>
            <a:pPr marL="0" indent="0">
              <a:buNone/>
            </a:pPr>
            <a:endParaRPr lang="en-US" dirty="0"/>
          </a:p>
        </p:txBody>
      </p:sp>
      <p:graphicFrame>
        <p:nvGraphicFramePr>
          <p:cNvPr id="3" name="Diagram 2">
            <a:extLst>
              <a:ext uri="{FF2B5EF4-FFF2-40B4-BE49-F238E27FC236}">
                <a16:creationId xmlns:a16="http://schemas.microsoft.com/office/drawing/2014/main" id="{DA986BFF-6310-A1E9-86FC-61BEC0F12BAA}"/>
              </a:ext>
            </a:extLst>
          </p:cNvPr>
          <p:cNvGraphicFramePr/>
          <p:nvPr>
            <p:extLst>
              <p:ext uri="{D42A27DB-BD31-4B8C-83A1-F6EECF244321}">
                <p14:modId xmlns:p14="http://schemas.microsoft.com/office/powerpoint/2010/main" val="3356387512"/>
              </p:ext>
            </p:extLst>
          </p:nvPr>
        </p:nvGraphicFramePr>
        <p:xfrm>
          <a:off x="6217920" y="2247257"/>
          <a:ext cx="5653782" cy="3730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9138604"/>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TM02900769[[fn=Retrospect]]</Template>
  <TotalTime>776</TotalTime>
  <Words>3042</Words>
  <Application>Microsoft Office PowerPoint</Application>
  <PresentationFormat>Widescreen</PresentationFormat>
  <Paragraphs>355</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等线</vt:lpstr>
      <vt:lpstr>Arial</vt:lpstr>
      <vt:lpstr>Calibri</vt:lpstr>
      <vt:lpstr>Calibri Light</vt:lpstr>
      <vt:lpstr>Symbol</vt:lpstr>
      <vt:lpstr>Times New Roman</vt:lpstr>
      <vt:lpstr>Wingdings</vt:lpstr>
      <vt:lpstr>Retrospect</vt:lpstr>
      <vt:lpstr>Mapping Ghana’s Hydrogen Economy: The strategic contribution of Small Modular Reactors</vt:lpstr>
      <vt:lpstr>Presentation Outline</vt:lpstr>
      <vt:lpstr>Introduction</vt:lpstr>
      <vt:lpstr>Scope and Justification </vt:lpstr>
      <vt:lpstr>Small Modular Reactor deployment in Ghana [1](Ghana’s Nuclear Power Programme)</vt:lpstr>
      <vt:lpstr>Small Modular Reactor deployment in Ghana [2] –Cogeneration opportunities (going beyond electricity)</vt:lpstr>
      <vt:lpstr>Hydrogen in perspective [1]</vt:lpstr>
      <vt:lpstr>Hydrogen in perspective [2]</vt:lpstr>
      <vt:lpstr>Mapping the hydrogen economy in Ghana [1]</vt:lpstr>
      <vt:lpstr>Mapping the hydrogen economy in Ghana [2]</vt:lpstr>
      <vt:lpstr>Mapping the hydrogen economy in Ghana [2]</vt:lpstr>
      <vt:lpstr>Mapping the hydrogen economy in Ghana [3]</vt:lpstr>
      <vt:lpstr>Mapping the hydrogen economy in Ghana [3] </vt:lpstr>
      <vt:lpstr>Transition to the hydrogen economy (A phased framework)[1]</vt:lpstr>
      <vt:lpstr>Transition to the hydrogen economy (A phased framework)[2]</vt:lpstr>
      <vt:lpstr>Policy focus for Ghana (Benchmarking experiences) [1]</vt:lpstr>
      <vt:lpstr>Policy focus for Ghana (Benchmarking experiences) [2]</vt:lpstr>
      <vt:lpstr>Policy focus for Ghana (Benchmarking experiences) [3]</vt:lpstr>
      <vt:lpstr>Policy focus for Ghana (Benchmarking experiences) [4]</vt:lpstr>
      <vt:lpstr>Policy focus for Ghana (Benchmarking experiences) [5]</vt:lpstr>
      <vt:lpstr>Building hydrogen infrastructure in Ghana</vt:lpstr>
      <vt:lpstr>Conclusion [1]</vt:lpstr>
      <vt:lpstr>Conclusion [2]</vt:lpstr>
      <vt:lpstr>GHANA HYDROGEN INITIATIVE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Festus Brew Quansah</dc:creator>
  <cp:lastModifiedBy>Festus Brew Quansah</cp:lastModifiedBy>
  <cp:revision>16</cp:revision>
  <dcterms:created xsi:type="dcterms:W3CDTF">2024-09-29T08:03:40Z</dcterms:created>
  <dcterms:modified xsi:type="dcterms:W3CDTF">2024-10-23T15:29:22Z</dcterms:modified>
</cp:coreProperties>
</file>