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5" r:id="rId7"/>
  </p:sldMasterIdLst>
  <p:notesMasterIdLst>
    <p:notesMasterId r:id="rId26"/>
  </p:notesMasterIdLst>
  <p:sldIdLst>
    <p:sldId id="256" r:id="rId8"/>
    <p:sldId id="392" r:id="rId9"/>
    <p:sldId id="3171" r:id="rId10"/>
    <p:sldId id="3165" r:id="rId11"/>
    <p:sldId id="2147479688" r:id="rId12"/>
    <p:sldId id="14372" r:id="rId13"/>
    <p:sldId id="3163" r:id="rId14"/>
    <p:sldId id="2147479696" r:id="rId15"/>
    <p:sldId id="2147374812" r:id="rId16"/>
    <p:sldId id="3167" r:id="rId17"/>
    <p:sldId id="258" r:id="rId18"/>
    <p:sldId id="383" r:id="rId19"/>
    <p:sldId id="3164" r:id="rId20"/>
    <p:sldId id="257" r:id="rId21"/>
    <p:sldId id="14705" r:id="rId22"/>
    <p:sldId id="14707" r:id="rId23"/>
    <p:sldId id="14706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88B4A-2ED2-4CDA-B98D-0D5FCECFC65E}" v="14" dt="2024-10-04T20:46:13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S. Epiney" userId="1fe7be1b-8429-46f2-85f3-23748d533f9b" providerId="ADAL" clId="{74788B4A-2ED2-4CDA-B98D-0D5FCECFC65E}"/>
    <pc:docChg chg="undo redo custSel addSld delSld modSld sldOrd">
      <pc:chgData name="Aaron S. Epiney" userId="1fe7be1b-8429-46f2-85f3-23748d533f9b" providerId="ADAL" clId="{74788B4A-2ED2-4CDA-B98D-0D5FCECFC65E}" dt="2024-10-07T16:39:29.385" v="213" actId="1076"/>
      <pc:docMkLst>
        <pc:docMk/>
      </pc:docMkLst>
      <pc:sldChg chg="addSp delSp modSp mod">
        <pc:chgData name="Aaron S. Epiney" userId="1fe7be1b-8429-46f2-85f3-23748d533f9b" providerId="ADAL" clId="{74788B4A-2ED2-4CDA-B98D-0D5FCECFC65E}" dt="2024-10-04T18:04:21.289" v="14" actId="478"/>
        <pc:sldMkLst>
          <pc:docMk/>
          <pc:sldMk cId="3770141743" sldId="256"/>
        </pc:sldMkLst>
        <pc:spChg chg="add del">
          <ac:chgData name="Aaron S. Epiney" userId="1fe7be1b-8429-46f2-85f3-23748d533f9b" providerId="ADAL" clId="{74788B4A-2ED2-4CDA-B98D-0D5FCECFC65E}" dt="2024-10-04T18:04:17.479" v="11" actId="22"/>
          <ac:spMkLst>
            <pc:docMk/>
            <pc:sldMk cId="3770141743" sldId="256"/>
            <ac:spMk id="3" creationId="{50A4AA05-66BD-FCC3-F5E0-47C040A741A2}"/>
          </ac:spMkLst>
        </pc:spChg>
        <pc:spChg chg="add del mod">
          <ac:chgData name="Aaron S. Epiney" userId="1fe7be1b-8429-46f2-85f3-23748d533f9b" providerId="ADAL" clId="{74788B4A-2ED2-4CDA-B98D-0D5FCECFC65E}" dt="2024-10-04T18:04:21.289" v="14" actId="478"/>
          <ac:spMkLst>
            <pc:docMk/>
            <pc:sldMk cId="3770141743" sldId="256"/>
            <ac:spMk id="5" creationId="{9A21F432-D97D-C0B7-CA61-75181DF7E720}"/>
          </ac:spMkLst>
        </pc:spChg>
      </pc:sldChg>
      <pc:sldChg chg="del">
        <pc:chgData name="Aaron S. Epiney" userId="1fe7be1b-8429-46f2-85f3-23748d533f9b" providerId="ADAL" clId="{74788B4A-2ED2-4CDA-B98D-0D5FCECFC65E}" dt="2024-10-04T18:02:38.183" v="0" actId="47"/>
        <pc:sldMkLst>
          <pc:docMk/>
          <pc:sldMk cId="1449761516" sldId="257"/>
        </pc:sldMkLst>
      </pc:sldChg>
      <pc:sldChg chg="delSp modSp add del mod ord">
        <pc:chgData name="Aaron S. Epiney" userId="1fe7be1b-8429-46f2-85f3-23748d533f9b" providerId="ADAL" clId="{74788B4A-2ED2-4CDA-B98D-0D5FCECFC65E}" dt="2024-10-07T16:39:29.385" v="213" actId="1076"/>
        <pc:sldMkLst>
          <pc:docMk/>
          <pc:sldMk cId="3595627244" sldId="257"/>
        </pc:sldMkLst>
        <pc:spChg chg="mod">
          <ac:chgData name="Aaron S. Epiney" userId="1fe7be1b-8429-46f2-85f3-23748d533f9b" providerId="ADAL" clId="{74788B4A-2ED2-4CDA-B98D-0D5FCECFC65E}" dt="2024-10-04T21:01:30.698" v="201" actId="6549"/>
          <ac:spMkLst>
            <pc:docMk/>
            <pc:sldMk cId="3595627244" sldId="257"/>
            <ac:spMk id="2" creationId="{2317CBB8-8053-1A4C-BB24-463343229A16}"/>
          </ac:spMkLst>
        </pc:spChg>
        <pc:spChg chg="del mod">
          <ac:chgData name="Aaron S. Epiney" userId="1fe7be1b-8429-46f2-85f3-23748d533f9b" providerId="ADAL" clId="{74788B4A-2ED2-4CDA-B98D-0D5FCECFC65E}" dt="2024-10-07T16:39:23.983" v="211" actId="478"/>
          <ac:spMkLst>
            <pc:docMk/>
            <pc:sldMk cId="3595627244" sldId="257"/>
            <ac:spMk id="9" creationId="{50B1B751-C285-4941-9DC4-F232C00158A7}"/>
          </ac:spMkLst>
        </pc:spChg>
        <pc:spChg chg="mod">
          <ac:chgData name="Aaron S. Epiney" userId="1fe7be1b-8429-46f2-85f3-23748d533f9b" providerId="ADAL" clId="{74788B4A-2ED2-4CDA-B98D-0D5FCECFC65E}" dt="2024-10-07T16:36:30.133" v="208" actId="27636"/>
          <ac:spMkLst>
            <pc:docMk/>
            <pc:sldMk cId="3595627244" sldId="257"/>
            <ac:spMk id="11" creationId="{E9C06B59-5FDA-0394-6286-AD5074949409}"/>
          </ac:spMkLst>
        </pc:spChg>
        <pc:spChg chg="mod">
          <ac:chgData name="Aaron S. Epiney" userId="1fe7be1b-8429-46f2-85f3-23748d533f9b" providerId="ADAL" clId="{74788B4A-2ED2-4CDA-B98D-0D5FCECFC65E}" dt="2024-10-07T16:39:27.920" v="212" actId="1076"/>
          <ac:spMkLst>
            <pc:docMk/>
            <pc:sldMk cId="3595627244" sldId="257"/>
            <ac:spMk id="14" creationId="{7BDD2415-E5A3-D25C-5D44-1A2BA3828096}"/>
          </ac:spMkLst>
        </pc:spChg>
        <pc:picChg chg="mod">
          <ac:chgData name="Aaron S. Epiney" userId="1fe7be1b-8429-46f2-85f3-23748d533f9b" providerId="ADAL" clId="{74788B4A-2ED2-4CDA-B98D-0D5FCECFC65E}" dt="2024-10-07T16:39:29.385" v="213" actId="1076"/>
          <ac:picMkLst>
            <pc:docMk/>
            <pc:sldMk cId="3595627244" sldId="257"/>
            <ac:picMk id="13" creationId="{84D503AB-0EC4-109F-E151-8B188A383B31}"/>
          </ac:picMkLst>
        </pc:picChg>
      </pc:sldChg>
      <pc:sldChg chg="modSp add del mod">
        <pc:chgData name="Aaron S. Epiney" userId="1fe7be1b-8429-46f2-85f3-23748d533f9b" providerId="ADAL" clId="{74788B4A-2ED2-4CDA-B98D-0D5FCECFC65E}" dt="2024-10-04T18:06:09.551" v="66" actId="20577"/>
        <pc:sldMkLst>
          <pc:docMk/>
          <pc:sldMk cId="728445436" sldId="258"/>
        </pc:sldMkLst>
        <pc:spChg chg="mod">
          <ac:chgData name="Aaron S. Epiney" userId="1fe7be1b-8429-46f2-85f3-23748d533f9b" providerId="ADAL" clId="{74788B4A-2ED2-4CDA-B98D-0D5FCECFC65E}" dt="2024-10-04T18:06:09.551" v="66" actId="20577"/>
          <ac:spMkLst>
            <pc:docMk/>
            <pc:sldMk cId="728445436" sldId="258"/>
            <ac:spMk id="2" creationId="{25A1C801-E22C-9547-A096-4A595BA034BC}"/>
          </ac:spMkLst>
        </pc:spChg>
        <pc:spChg chg="mod">
          <ac:chgData name="Aaron S. Epiney" userId="1fe7be1b-8429-46f2-85f3-23748d533f9b" providerId="ADAL" clId="{74788B4A-2ED2-4CDA-B98D-0D5FCECFC65E}" dt="2024-10-04T18:02:50.795" v="6"/>
          <ac:spMkLst>
            <pc:docMk/>
            <pc:sldMk cId="728445436" sldId="258"/>
            <ac:spMk id="3" creationId="{FA545980-6FB2-054C-B3F9-CC76A65F121A}"/>
          </ac:spMkLst>
        </pc:spChg>
      </pc:sldChg>
      <pc:sldChg chg="del">
        <pc:chgData name="Aaron S. Epiney" userId="1fe7be1b-8429-46f2-85f3-23748d533f9b" providerId="ADAL" clId="{74788B4A-2ED2-4CDA-B98D-0D5FCECFC65E}" dt="2024-10-04T18:02:38.183" v="0" actId="47"/>
        <pc:sldMkLst>
          <pc:docMk/>
          <pc:sldMk cId="1434716040" sldId="258"/>
        </pc:sldMkLst>
      </pc:sldChg>
      <pc:sldChg chg="del">
        <pc:chgData name="Aaron S. Epiney" userId="1fe7be1b-8429-46f2-85f3-23748d533f9b" providerId="ADAL" clId="{74788B4A-2ED2-4CDA-B98D-0D5FCECFC65E}" dt="2024-10-04T18:02:38.183" v="0" actId="47"/>
        <pc:sldMkLst>
          <pc:docMk/>
          <pc:sldMk cId="2279447705" sldId="259"/>
        </pc:sldMkLst>
      </pc:sldChg>
      <pc:sldChg chg="add">
        <pc:chgData name="Aaron S. Epiney" userId="1fe7be1b-8429-46f2-85f3-23748d533f9b" providerId="ADAL" clId="{74788B4A-2ED2-4CDA-B98D-0D5FCECFC65E}" dt="2024-10-04T18:19:37.862" v="79"/>
        <pc:sldMkLst>
          <pc:docMk/>
          <pc:sldMk cId="1021318921" sldId="273"/>
        </pc:sldMkLst>
      </pc:sldChg>
      <pc:sldChg chg="add del">
        <pc:chgData name="Aaron S. Epiney" userId="1fe7be1b-8429-46f2-85f3-23748d533f9b" providerId="ADAL" clId="{74788B4A-2ED2-4CDA-B98D-0D5FCECFC65E}" dt="2024-10-04T18:02:50.839" v="7"/>
        <pc:sldMkLst>
          <pc:docMk/>
          <pc:sldMk cId="3385699332" sldId="383"/>
        </pc:sldMkLst>
      </pc:sldChg>
      <pc:sldChg chg="delSp modSp add del mod">
        <pc:chgData name="Aaron S. Epiney" userId="1fe7be1b-8429-46f2-85f3-23748d533f9b" providerId="ADAL" clId="{74788B4A-2ED2-4CDA-B98D-0D5FCECFC65E}" dt="2024-10-04T21:04:10.392" v="204" actId="404"/>
        <pc:sldMkLst>
          <pc:docMk/>
          <pc:sldMk cId="2497056460" sldId="392"/>
        </pc:sldMkLst>
        <pc:spChg chg="mod">
          <ac:chgData name="Aaron S. Epiney" userId="1fe7be1b-8429-46f2-85f3-23748d533f9b" providerId="ADAL" clId="{74788B4A-2ED2-4CDA-B98D-0D5FCECFC65E}" dt="2024-10-04T18:04:31.952" v="20" actId="1076"/>
          <ac:spMkLst>
            <pc:docMk/>
            <pc:sldMk cId="2497056460" sldId="392"/>
            <ac:spMk id="8" creationId="{8F9CD244-F19E-464A-8CEF-3CE96064CF23}"/>
          </ac:spMkLst>
        </pc:spChg>
        <pc:spChg chg="del mod">
          <ac:chgData name="Aaron S. Epiney" userId="1fe7be1b-8429-46f2-85f3-23748d533f9b" providerId="ADAL" clId="{74788B4A-2ED2-4CDA-B98D-0D5FCECFC65E}" dt="2024-10-04T18:04:45.230" v="23" actId="478"/>
          <ac:spMkLst>
            <pc:docMk/>
            <pc:sldMk cId="2497056460" sldId="392"/>
            <ac:spMk id="11" creationId="{C1B5B5FE-92F6-4E40-8185-9260A5985FCA}"/>
          </ac:spMkLst>
        </pc:spChg>
        <pc:spChg chg="mod">
          <ac:chgData name="Aaron S. Epiney" userId="1fe7be1b-8429-46f2-85f3-23748d533f9b" providerId="ADAL" clId="{74788B4A-2ED2-4CDA-B98D-0D5FCECFC65E}" dt="2024-10-04T21:04:10.392" v="204" actId="404"/>
          <ac:spMkLst>
            <pc:docMk/>
            <pc:sldMk cId="2497056460" sldId="392"/>
            <ac:spMk id="12" creationId="{08CD0739-2E65-524C-893E-155625CAC0C7}"/>
          </ac:spMkLst>
        </pc:spChg>
      </pc:sldChg>
      <pc:sldChg chg="add">
        <pc:chgData name="Aaron S. Epiney" userId="1fe7be1b-8429-46f2-85f3-23748d533f9b" providerId="ADAL" clId="{74788B4A-2ED2-4CDA-B98D-0D5FCECFC65E}" dt="2024-10-04T18:18:54.342" v="76"/>
        <pc:sldMkLst>
          <pc:docMk/>
          <pc:sldMk cId="2774426565" sldId="3163"/>
        </pc:sldMkLst>
      </pc:sldChg>
      <pc:sldChg chg="add">
        <pc:chgData name="Aaron S. Epiney" userId="1fe7be1b-8429-46f2-85f3-23748d533f9b" providerId="ADAL" clId="{74788B4A-2ED2-4CDA-B98D-0D5FCECFC65E}" dt="2024-10-04T18:19:24.181" v="78"/>
        <pc:sldMkLst>
          <pc:docMk/>
          <pc:sldMk cId="3227573629" sldId="3164"/>
        </pc:sldMkLst>
      </pc:sldChg>
      <pc:sldChg chg="add">
        <pc:chgData name="Aaron S. Epiney" userId="1fe7be1b-8429-46f2-85f3-23748d533f9b" providerId="ADAL" clId="{74788B4A-2ED2-4CDA-B98D-0D5FCECFC65E}" dt="2024-10-04T18:14:39.062" v="75"/>
        <pc:sldMkLst>
          <pc:docMk/>
          <pc:sldMk cId="377891622" sldId="3165"/>
        </pc:sldMkLst>
      </pc:sldChg>
      <pc:sldChg chg="add">
        <pc:chgData name="Aaron S. Epiney" userId="1fe7be1b-8429-46f2-85f3-23748d533f9b" providerId="ADAL" clId="{74788B4A-2ED2-4CDA-B98D-0D5FCECFC65E}" dt="2024-10-04T18:19:07.942" v="77"/>
        <pc:sldMkLst>
          <pc:docMk/>
          <pc:sldMk cId="444571325" sldId="3167"/>
        </pc:sldMkLst>
      </pc:sldChg>
      <pc:sldChg chg="modSp add mod">
        <pc:chgData name="Aaron S. Epiney" userId="1fe7be1b-8429-46f2-85f3-23748d533f9b" providerId="ADAL" clId="{74788B4A-2ED2-4CDA-B98D-0D5FCECFC65E}" dt="2024-10-04T18:14:06.560" v="72" actId="20577"/>
        <pc:sldMkLst>
          <pc:docMk/>
          <pc:sldMk cId="1661464365" sldId="3171"/>
        </pc:sldMkLst>
        <pc:spChg chg="mod">
          <ac:chgData name="Aaron S. Epiney" userId="1fe7be1b-8429-46f2-85f3-23748d533f9b" providerId="ADAL" clId="{74788B4A-2ED2-4CDA-B98D-0D5FCECFC65E}" dt="2024-10-04T18:14:06.560" v="72" actId="20577"/>
          <ac:spMkLst>
            <pc:docMk/>
            <pc:sldMk cId="1661464365" sldId="3171"/>
            <ac:spMk id="5" creationId="{B318B109-54C8-2A46-919A-B284A3B50ABE}"/>
          </ac:spMkLst>
        </pc:spChg>
      </pc:sldChg>
      <pc:sldChg chg="add">
        <pc:chgData name="Aaron S. Epiney" userId="1fe7be1b-8429-46f2-85f3-23748d533f9b" providerId="ADAL" clId="{74788B4A-2ED2-4CDA-B98D-0D5FCECFC65E}" dt="2024-10-04T18:08:39.075" v="67"/>
        <pc:sldMkLst>
          <pc:docMk/>
          <pc:sldMk cId="486043186" sldId="14372"/>
        </pc:sldMkLst>
      </pc:sldChg>
      <pc:sldChg chg="add del ord">
        <pc:chgData name="Aaron S. Epiney" userId="1fe7be1b-8429-46f2-85f3-23748d533f9b" providerId="ADAL" clId="{74788B4A-2ED2-4CDA-B98D-0D5FCECFC65E}" dt="2024-10-04T20:59:32.919" v="193" actId="47"/>
        <pc:sldMkLst>
          <pc:docMk/>
          <pc:sldMk cId="1387693252" sldId="14384"/>
        </pc:sldMkLst>
      </pc:sldChg>
      <pc:sldChg chg="modSp add del mod">
        <pc:chgData name="Aaron S. Epiney" userId="1fe7be1b-8429-46f2-85f3-23748d533f9b" providerId="ADAL" clId="{74788B4A-2ED2-4CDA-B98D-0D5FCECFC65E}" dt="2024-10-04T18:02:50.839" v="7"/>
        <pc:sldMkLst>
          <pc:docMk/>
          <pc:sldMk cId="1987888199" sldId="14705"/>
        </pc:sldMkLst>
        <pc:spChg chg="mod">
          <ac:chgData name="Aaron S. Epiney" userId="1fe7be1b-8429-46f2-85f3-23748d533f9b" providerId="ADAL" clId="{74788B4A-2ED2-4CDA-B98D-0D5FCECFC65E}" dt="2024-10-04T18:02:50.795" v="6"/>
          <ac:spMkLst>
            <pc:docMk/>
            <pc:sldMk cId="1987888199" sldId="14705"/>
            <ac:spMk id="15" creationId="{0E62EBB3-4F26-DC1A-53F3-D865830650E5}"/>
          </ac:spMkLst>
        </pc:spChg>
      </pc:sldChg>
      <pc:sldChg chg="add del">
        <pc:chgData name="Aaron S. Epiney" userId="1fe7be1b-8429-46f2-85f3-23748d533f9b" providerId="ADAL" clId="{74788B4A-2ED2-4CDA-B98D-0D5FCECFC65E}" dt="2024-10-04T18:02:50.839" v="7"/>
        <pc:sldMkLst>
          <pc:docMk/>
          <pc:sldMk cId="2496444572" sldId="14706"/>
        </pc:sldMkLst>
      </pc:sldChg>
      <pc:sldChg chg="add del">
        <pc:chgData name="Aaron S. Epiney" userId="1fe7be1b-8429-46f2-85f3-23748d533f9b" providerId="ADAL" clId="{74788B4A-2ED2-4CDA-B98D-0D5FCECFC65E}" dt="2024-10-04T18:02:50.839" v="7"/>
        <pc:sldMkLst>
          <pc:docMk/>
          <pc:sldMk cId="2763627106" sldId="14707"/>
        </pc:sldMkLst>
      </pc:sldChg>
      <pc:sldChg chg="modSp add mod">
        <pc:chgData name="Aaron S. Epiney" userId="1fe7be1b-8429-46f2-85f3-23748d533f9b" providerId="ADAL" clId="{74788B4A-2ED2-4CDA-B98D-0D5FCECFC65E}" dt="2024-10-07T16:35:28.455" v="206" actId="14100"/>
        <pc:sldMkLst>
          <pc:docMk/>
          <pc:sldMk cId="1162337400" sldId="2147374812"/>
        </pc:sldMkLst>
        <pc:spChg chg="mod">
          <ac:chgData name="Aaron S. Epiney" userId="1fe7be1b-8429-46f2-85f3-23748d533f9b" providerId="ADAL" clId="{74788B4A-2ED2-4CDA-B98D-0D5FCECFC65E}" dt="2024-10-07T16:35:21.739" v="205" actId="14100"/>
          <ac:spMkLst>
            <pc:docMk/>
            <pc:sldMk cId="1162337400" sldId="2147374812"/>
            <ac:spMk id="16" creationId="{E888D550-212B-5B13-C06C-D7D8A6D479A7}"/>
          </ac:spMkLst>
        </pc:spChg>
        <pc:spChg chg="mod">
          <ac:chgData name="Aaron S. Epiney" userId="1fe7be1b-8429-46f2-85f3-23748d533f9b" providerId="ADAL" clId="{74788B4A-2ED2-4CDA-B98D-0D5FCECFC65E}" dt="2024-10-07T16:35:28.455" v="206" actId="14100"/>
          <ac:spMkLst>
            <pc:docMk/>
            <pc:sldMk cId="1162337400" sldId="2147374812"/>
            <ac:spMk id="45" creationId="{68733039-6765-A18D-1D35-2D15C258CF7F}"/>
          </ac:spMkLst>
        </pc:spChg>
      </pc:sldChg>
      <pc:sldChg chg="add del">
        <pc:chgData name="Aaron S. Epiney" userId="1fe7be1b-8429-46f2-85f3-23748d533f9b" providerId="ADAL" clId="{74788B4A-2ED2-4CDA-B98D-0D5FCECFC65E}" dt="2024-10-04T18:10:14.205" v="68" actId="47"/>
        <pc:sldMkLst>
          <pc:docMk/>
          <pc:sldMk cId="3212344419" sldId="2147479679"/>
        </pc:sldMkLst>
      </pc:sldChg>
      <pc:sldChg chg="add">
        <pc:chgData name="Aaron S. Epiney" userId="1fe7be1b-8429-46f2-85f3-23748d533f9b" providerId="ADAL" clId="{74788B4A-2ED2-4CDA-B98D-0D5FCECFC65E}" dt="2024-10-04T18:08:39.075" v="67"/>
        <pc:sldMkLst>
          <pc:docMk/>
          <pc:sldMk cId="3137414862" sldId="2147479688"/>
        </pc:sldMkLst>
      </pc:sldChg>
      <pc:sldChg chg="add del ord">
        <pc:chgData name="Aaron S. Epiney" userId="1fe7be1b-8429-46f2-85f3-23748d533f9b" providerId="ADAL" clId="{74788B4A-2ED2-4CDA-B98D-0D5FCECFC65E}" dt="2024-10-04T21:01:20.323" v="200" actId="47"/>
        <pc:sldMkLst>
          <pc:docMk/>
          <pc:sldMk cId="815135870" sldId="2147479692"/>
        </pc:sldMkLst>
      </pc:sldChg>
      <pc:sldChg chg="add del ord">
        <pc:chgData name="Aaron S. Epiney" userId="1fe7be1b-8429-46f2-85f3-23748d533f9b" providerId="ADAL" clId="{74788B4A-2ED2-4CDA-B98D-0D5FCECFC65E}" dt="2024-10-04T21:01:20.323" v="200" actId="47"/>
        <pc:sldMkLst>
          <pc:docMk/>
          <pc:sldMk cId="3707219979" sldId="2147479693"/>
        </pc:sldMkLst>
      </pc:sldChg>
      <pc:sldChg chg="add del ord">
        <pc:chgData name="Aaron S. Epiney" userId="1fe7be1b-8429-46f2-85f3-23748d533f9b" providerId="ADAL" clId="{74788B4A-2ED2-4CDA-B98D-0D5FCECFC65E}" dt="2024-10-04T21:01:20.323" v="200" actId="47"/>
        <pc:sldMkLst>
          <pc:docMk/>
          <pc:sldMk cId="86101798" sldId="2147479694"/>
        </pc:sldMkLst>
      </pc:sldChg>
      <pc:sldChg chg="add">
        <pc:chgData name="Aaron S. Epiney" userId="1fe7be1b-8429-46f2-85f3-23748d533f9b" providerId="ADAL" clId="{74788B4A-2ED2-4CDA-B98D-0D5FCECFC65E}" dt="2024-10-04T18:05:53.727" v="55"/>
        <pc:sldMkLst>
          <pc:docMk/>
          <pc:sldMk cId="3963995046" sldId="2147479696"/>
        </pc:sldMkLst>
      </pc:sldChg>
      <pc:sldChg chg="add del ord">
        <pc:chgData name="Aaron S. Epiney" userId="1fe7be1b-8429-46f2-85f3-23748d533f9b" providerId="ADAL" clId="{74788B4A-2ED2-4CDA-B98D-0D5FCECFC65E}" dt="2024-10-04T20:59:32.919" v="193" actId="47"/>
        <pc:sldMkLst>
          <pc:docMk/>
          <pc:sldMk cId="471808955" sldId="2147479698"/>
        </pc:sldMkLst>
      </pc:sldChg>
      <pc:sldChg chg="new del ord">
        <pc:chgData name="Aaron S. Epiney" userId="1fe7be1b-8429-46f2-85f3-23748d533f9b" providerId="ADAL" clId="{74788B4A-2ED2-4CDA-B98D-0D5FCECFC65E}" dt="2024-10-04T20:57:57.200" v="192" actId="47"/>
        <pc:sldMkLst>
          <pc:docMk/>
          <pc:sldMk cId="1375557682" sldId="2147479699"/>
        </pc:sldMkLst>
      </pc:sldChg>
      <pc:sldChg chg="add del">
        <pc:chgData name="Aaron S. Epiney" userId="1fe7be1b-8429-46f2-85f3-23748d533f9b" providerId="ADAL" clId="{74788B4A-2ED2-4CDA-B98D-0D5FCECFC65E}" dt="2024-10-04T18:14:21.504" v="74" actId="47"/>
        <pc:sldMkLst>
          <pc:docMk/>
          <pc:sldMk cId="3547548079" sldId="2147479699"/>
        </pc:sldMkLst>
      </pc:sldChg>
      <pc:sldChg chg="new del">
        <pc:chgData name="Aaron S. Epiney" userId="1fe7be1b-8429-46f2-85f3-23748d533f9b" providerId="ADAL" clId="{74788B4A-2ED2-4CDA-B98D-0D5FCECFC65E}" dt="2024-10-04T20:57:40.060" v="188" actId="47"/>
        <pc:sldMkLst>
          <pc:docMk/>
          <pc:sldMk cId="4259617057" sldId="2147479699"/>
        </pc:sldMkLst>
      </pc:sldChg>
      <pc:sldMasterChg chg="delSldLayout">
        <pc:chgData name="Aaron S. Epiney" userId="1fe7be1b-8429-46f2-85f3-23748d533f9b" providerId="ADAL" clId="{74788B4A-2ED2-4CDA-B98D-0D5FCECFC65E}" dt="2024-10-04T21:01:20.323" v="200" actId="47"/>
        <pc:sldMasterMkLst>
          <pc:docMk/>
          <pc:sldMasterMk cId="3636016787" sldId="2147483685"/>
        </pc:sldMasterMkLst>
        <pc:sldLayoutChg chg="del">
          <pc:chgData name="Aaron S. Epiney" userId="1fe7be1b-8429-46f2-85f3-23748d533f9b" providerId="ADAL" clId="{74788B4A-2ED2-4CDA-B98D-0D5FCECFC65E}" dt="2024-10-04T21:01:20.323" v="200" actId="47"/>
          <pc:sldLayoutMkLst>
            <pc:docMk/>
            <pc:sldMasterMk cId="3636016787" sldId="2147483685"/>
            <pc:sldLayoutMk cId="3748916072" sldId="214748370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5812F-31E6-4345-A9AC-D797B9D9757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F6D2E-C879-43C7-A7A5-008A4BBD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5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6FA37-8B6B-4C82-8C81-A63E9D233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2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6FA37-8B6B-4C82-8C81-A63E9D233B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97703D7-8744-1624-D6F9-6F515C229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B785922-6977-1B88-B560-5062C180B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DF0C266-7EAB-4736-22BD-A70F91766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C1846-DBA9-43E9-AC06-9C5FA98460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30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4B4F-CB96-4E69-8BDE-8A77854C5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2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6FA37-8B6B-4C82-8C81-A63E9D233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2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2000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862082"/>
            <a:ext cx="5852160" cy="378047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2DE202-27EF-184A-BEB4-A8B4E090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48" t="1277" r="2283"/>
          <a:stretch/>
        </p:blipFill>
        <p:spPr>
          <a:xfrm>
            <a:off x="0" y="0"/>
            <a:ext cx="12192000" cy="68680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A7E548-E259-744B-BD3C-122448DC830E}"/>
              </a:ext>
            </a:extLst>
          </p:cNvPr>
          <p:cNvSpPr/>
          <p:nvPr userDrawn="1"/>
        </p:nvSpPr>
        <p:spPr>
          <a:xfrm>
            <a:off x="0" y="3353"/>
            <a:ext cx="12192000" cy="6864706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0">
                <a:schemeClr val="bg1">
                  <a:lumMod val="99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A8ED65-CBE3-E64F-9AFE-858FAA61F970}"/>
              </a:ext>
            </a:extLst>
          </p:cNvPr>
          <p:cNvSpPr/>
          <p:nvPr userDrawn="1"/>
        </p:nvSpPr>
        <p:spPr>
          <a:xfrm>
            <a:off x="1" y="4069809"/>
            <a:ext cx="4267200" cy="1734342"/>
          </a:xfrm>
          <a:prstGeom prst="rect">
            <a:avLst/>
          </a:prstGeom>
          <a:solidFill>
            <a:srgbClr val="01597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7BA1C-B7EA-4948-A940-E2678C344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1771"/>
            <a:ext cx="9144000" cy="1405839"/>
          </a:xfrm>
          <a:effectLst/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1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31B1E0-F1A1-404C-94EF-DE851D7D8827}"/>
              </a:ext>
            </a:extLst>
          </p:cNvPr>
          <p:cNvSpPr/>
          <p:nvPr userDrawn="1"/>
        </p:nvSpPr>
        <p:spPr>
          <a:xfrm>
            <a:off x="4267201" y="4069809"/>
            <a:ext cx="7924799" cy="1734342"/>
          </a:xfrm>
          <a:prstGeom prst="rect">
            <a:avLst/>
          </a:prstGeom>
          <a:solidFill>
            <a:srgbClr val="2BAB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D32E1-49B1-8B44-88E6-07E05F6B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1AC9CA6C-D5F0-024F-94C7-287DF85F9079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8BBC9-632B-9049-8E0B-5C1E0450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933D-86F4-0140-8BDF-8694B664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D7631E-3F45-1B47-9782-9C65F801446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507007-C451-DF49-B1E5-AAE0C68257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249" y="4222209"/>
            <a:ext cx="4873625" cy="142954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01597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9CE15-939D-D949-BC91-2568102E2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0524" y="4222209"/>
            <a:ext cx="4929699" cy="1429542"/>
          </a:xfrm>
        </p:spPr>
        <p:txBody>
          <a:bodyPr/>
          <a:lstStyle>
            <a:lvl1pPr marL="0" indent="0" algn="r">
              <a:buNone/>
              <a:defRPr sz="1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E7C23-14CC-184A-8A63-141A4FEF38F4}"/>
              </a:ext>
            </a:extLst>
          </p:cNvPr>
          <p:cNvCxnSpPr>
            <a:cxnSpLocks/>
          </p:cNvCxnSpPr>
          <p:nvPr userDrawn="1"/>
        </p:nvCxnSpPr>
        <p:spPr>
          <a:xfrm>
            <a:off x="4267201" y="4069809"/>
            <a:ext cx="0" cy="173434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47CE1E6-AB95-4944-8313-79281222ED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800" y="413673"/>
            <a:ext cx="4087368" cy="1164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402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D9CE15-939D-D949-BC91-2568102E2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7BA1C-B7EA-4948-A940-E2678C344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1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D32E1-49B1-8B44-88E6-07E05F6B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AA59C3EA-1176-0A40-AE51-F48051199BBC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8BBC9-632B-9049-8E0B-5C1E0450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933D-86F4-0140-8BDF-8694B664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D7631E-3F45-1B47-9782-9C65F80144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202F2-7FB5-344F-9C80-69EE8A500CAB}"/>
              </a:ext>
            </a:extLst>
          </p:cNvPr>
          <p:cNvSpPr txBox="1"/>
          <p:nvPr userDrawn="1"/>
        </p:nvSpPr>
        <p:spPr>
          <a:xfrm>
            <a:off x="0" y="6603295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ies.inl.gov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31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BCBA-77F5-A840-86AC-9F401CB8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1149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D6E1-D7B9-AB47-8684-E05AE666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35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5D60-3EA3-1143-B164-6BA2FB16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BEC5C-34FA-8D44-8F5C-5F614A5885F5}"/>
              </a:ext>
            </a:extLst>
          </p:cNvPr>
          <p:cNvSpPr txBox="1"/>
          <p:nvPr userDrawn="1"/>
        </p:nvSpPr>
        <p:spPr>
          <a:xfrm>
            <a:off x="0" y="6603295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ies.inl.gov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7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FC7C-C095-884D-8B7A-628BD0DD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62DB2-04C0-0842-8C07-5EC935525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6A1B2-0FD6-8A4A-AFD3-C96454DD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2E0AA7CA-B2E0-C343-A612-162B60440BDC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E0C5D-7201-8340-9CE6-FA4EB8CE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919E0-C128-1742-B9F2-6AF02BCE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D7631E-3F45-1B47-9782-9C65F80144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AA9F1-CB47-0044-B56E-2309FDCAE948}"/>
              </a:ext>
            </a:extLst>
          </p:cNvPr>
          <p:cNvSpPr txBox="1"/>
          <p:nvPr userDrawn="1"/>
        </p:nvSpPr>
        <p:spPr>
          <a:xfrm>
            <a:off x="0" y="6603295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ies.inl.gov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90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470C-2B73-1E49-8372-D5B0D61F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092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9ECE7-A324-A942-B943-8B13D1DDF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935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811CE-7AC8-8441-9FF7-E7906BA9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935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3462-BE17-CA47-8225-62056826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0C004D2B-FD65-0E41-8A09-AB10B3AAC9BD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EF760-D745-5940-891A-9802F272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1CF323B-50E6-0B4A-BC36-2DE5CDFF88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4295A-93BD-DD4A-8F18-FCCC8AC8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D7631E-3F45-1B47-9782-9C65F80144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130FF-3790-A94D-8D03-D50E53078AD1}"/>
              </a:ext>
            </a:extLst>
          </p:cNvPr>
          <p:cNvSpPr txBox="1"/>
          <p:nvPr userDrawn="1"/>
        </p:nvSpPr>
        <p:spPr>
          <a:xfrm>
            <a:off x="0" y="6603295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ies.inl.gov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89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5592-435A-154A-9E5D-63987A9B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58092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92C79-F157-B84B-B9FD-3FA5B02D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5794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A93E2-A6B8-8B4C-B817-9F1F9D0C9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81858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D49D5-31E7-194A-8A1F-FCCEFE7E8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5794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77CE8-7115-F240-AC07-28EEBB55E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1858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46522-30D3-4840-B67E-7ABE361B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8DD58AA5-DE4C-1E42-B472-0F96CBD8BF5D}" type="datetime1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22DC5-F28B-7049-8E2E-D32DA55D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1A65C7BA-583F-2248-9EBC-BF5A64E780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022E2-7A43-7F40-BFAC-13E7820B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D7631E-3F45-1B47-9782-9C65F80144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68484-76F3-3C44-B982-B244ED51ED83}"/>
              </a:ext>
            </a:extLst>
          </p:cNvPr>
          <p:cNvSpPr txBox="1"/>
          <p:nvPr userDrawn="1"/>
        </p:nvSpPr>
        <p:spPr>
          <a:xfrm>
            <a:off x="0" y="6603295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ies.inl.gov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0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B285F-A499-DC45-BD19-EBD0C702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39F19E53-E097-E641-BEE0-11FC2CBC7C26}" type="datetime1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A4CE4-DBD6-1540-9F29-B127EC69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72624F8-BE17-314D-A34C-83ADEDBCD1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8A132-1ECB-7F4D-A0E1-171DA21B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D7631E-3F45-1B47-9782-9C65F80144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8FA16-396E-684E-876B-E744365A12C0}"/>
              </a:ext>
            </a:extLst>
          </p:cNvPr>
          <p:cNvSpPr txBox="1"/>
          <p:nvPr userDrawn="1"/>
        </p:nvSpPr>
        <p:spPr>
          <a:xfrm>
            <a:off x="0" y="6603295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ies.inl.gov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4BAD31-7D3B-E644-8086-5744DF84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1149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217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86393-2879-AF46-B7A1-D8D08ED8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C706FD15-2468-8141-9D26-2485549609C1}" type="datetime1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E6D2E-2BCD-C149-8587-163943CE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010EEFC-9194-0848-80F2-3C5F1EF0BC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3D8E0-8167-6546-82B9-071E0D98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D7631E-3F45-1B47-9782-9C65F801446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8335E-152D-E44E-ABE3-59DA401282CE}"/>
              </a:ext>
            </a:extLst>
          </p:cNvPr>
          <p:cNvSpPr txBox="1"/>
          <p:nvPr userDrawn="1"/>
        </p:nvSpPr>
        <p:spPr>
          <a:xfrm>
            <a:off x="0" y="6603295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ies.inl.gov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50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B71C-28A2-D045-B4F2-BE96E76DA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AD59D-F811-564F-94F8-C21B6E3EA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375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7852-17A1-4E48-AE5B-CB3CF297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3581-8696-E545-8391-2DA89A59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98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D6CF-F2F1-9245-98EC-5CC73943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C3C9F-CB6A-AA42-82E8-471D9F5A6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19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B21D-C110-7B4B-9A48-43C5E4A8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2F0E1-2FE3-4747-970C-1390E7AA6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D760C-9501-5D45-9A3C-0CB88DE26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128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73DA-BCCB-2144-8985-C4AC2866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D9A6E-66C9-764D-ACA6-F7841D20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C0B5D-BF6D-F348-9C9D-FA7DD81D2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9D48B-4765-6F4C-AEF2-7582E827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6B579-CB5D-3E43-BA83-0BA8C7496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80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7BE1-A02A-1B48-A6F6-35E17953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75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91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CB40-A0DA-9145-894A-93A81FFA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55A5-0789-EF48-9CBF-943DFE38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B0668-FDA6-8349-8871-81D9155B0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75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C3B9-A50A-9649-9FB1-153B9E04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DDC80-30E5-454A-88A9-7400D6574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E1FB8-DAE8-8B4E-89B9-35D1B3AFA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068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3703-901B-4F48-8DCB-AD580952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010ED-8F2C-2747-AC8C-42290B054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646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B807B-22D7-C24A-B2FD-92E0FE168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0EC06-65A6-3045-AAAB-2FA7710A3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433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2DE202-27EF-184A-BEB4-A8B4E090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48" t="1277" r="2283"/>
          <a:stretch/>
        </p:blipFill>
        <p:spPr>
          <a:xfrm>
            <a:off x="0" y="0"/>
            <a:ext cx="12192000" cy="68680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A7E548-E259-744B-BD3C-122448DC830E}"/>
              </a:ext>
            </a:extLst>
          </p:cNvPr>
          <p:cNvSpPr/>
          <p:nvPr userDrawn="1"/>
        </p:nvSpPr>
        <p:spPr>
          <a:xfrm>
            <a:off x="0" y="3353"/>
            <a:ext cx="12192000" cy="6864706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0">
                <a:schemeClr val="bg1">
                  <a:lumMod val="99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7BA1C-B7EA-4948-A940-E2678C3442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11771"/>
            <a:ext cx="9144000" cy="1405839"/>
          </a:xfrm>
          <a:effectLst/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15976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D32E1-49B1-8B44-88E6-07E05F6B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105" y="6413581"/>
            <a:ext cx="2743200" cy="365125"/>
          </a:xfrm>
          <a:prstGeom prst="rect">
            <a:avLst/>
          </a:prstGeom>
        </p:spPr>
        <p:txBody>
          <a:bodyPr/>
          <a:lstStyle/>
          <a:p>
            <a:fld id="{1AC9CA6C-D5F0-024F-94C7-287DF85F9079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8BBC9-632B-9049-8E0B-5C1E0450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933D-86F4-0140-8BDF-8694B664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D7631E-3F45-1B47-9782-9C65F80144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E7C23-14CC-184A-8A63-141A4FEF38F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069809"/>
            <a:ext cx="0" cy="173434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47CE1E6-AB95-4944-8313-79281222ED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800" y="413673"/>
            <a:ext cx="4087368" cy="1164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8123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8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0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4314" y="6492875"/>
            <a:ext cx="434428" cy="365125"/>
          </a:xfrm>
        </p:spPr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3E2E56-A95B-4341-8167-2264CC6281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8213" y="473075"/>
            <a:ext cx="10415587" cy="293688"/>
          </a:xfrm>
        </p:spPr>
        <p:txBody>
          <a:bodyPr anchor="b"/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For Research and Program Highlights only, list program or agreement type funding this work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A698740-F7A4-44E1-9D85-D6C131ABB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328611"/>
            <a:ext cx="3825875" cy="529389"/>
          </a:xfrm>
          <a:solidFill>
            <a:schemeClr val="tx2"/>
          </a:solidFill>
        </p:spPr>
        <p:txBody>
          <a:bodyPr lIns="91440" tIns="9144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DIVISION | DEPARTMENT</a:t>
            </a:r>
            <a:br>
              <a:rPr lang="en-US" dirty="0"/>
            </a:br>
            <a:r>
              <a:rPr lang="en-US" dirty="0"/>
              <a:t>Firstname.lastname@inl.gov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0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image" Target="../media/image4.emf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B2FE7-F943-9B4D-B0EE-B33B1EE9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B3F96-45C6-AC44-8A26-76566B20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7105-9E4B-CE43-9254-49678F613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269E-AEF3-5047-B492-151D25B56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A8135-A4F9-0049-95A1-5FCC4736D4E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982200" y="5970427"/>
            <a:ext cx="2050822" cy="5924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B4CCB7-EF23-BA43-92E1-6C88F95ABA28}"/>
              </a:ext>
            </a:extLst>
          </p:cNvPr>
          <p:cNvSpPr/>
          <p:nvPr userDrawn="1"/>
        </p:nvSpPr>
        <p:spPr>
          <a:xfrm rot="5400000">
            <a:off x="5628933" y="-5628932"/>
            <a:ext cx="934134" cy="12192000"/>
          </a:xfrm>
          <a:prstGeom prst="rect">
            <a:avLst/>
          </a:prstGeom>
          <a:solidFill>
            <a:srgbClr val="01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3B0F9-1063-C944-8BBD-0BC432367949}"/>
              </a:ext>
            </a:extLst>
          </p:cNvPr>
          <p:cNvSpPr/>
          <p:nvPr userDrawn="1"/>
        </p:nvSpPr>
        <p:spPr>
          <a:xfrm>
            <a:off x="0" y="932548"/>
            <a:ext cx="12192000" cy="45719"/>
          </a:xfrm>
          <a:prstGeom prst="rect">
            <a:avLst/>
          </a:prstGeom>
          <a:solidFill>
            <a:srgbClr val="2B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510DD-9FC5-034E-A7E7-E9B221B17D80}"/>
              </a:ext>
            </a:extLst>
          </p:cNvPr>
          <p:cNvSpPr/>
          <p:nvPr userDrawn="1"/>
        </p:nvSpPr>
        <p:spPr>
          <a:xfrm rot="5400000">
            <a:off x="5981700" y="647700"/>
            <a:ext cx="228600" cy="12192000"/>
          </a:xfrm>
          <a:prstGeom prst="rect">
            <a:avLst/>
          </a:prstGeom>
          <a:solidFill>
            <a:srgbClr val="015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E76BD0-0CEE-D742-A8C6-BAEE06DF3DA0}"/>
              </a:ext>
            </a:extLst>
          </p:cNvPr>
          <p:cNvSpPr txBox="1"/>
          <p:nvPr userDrawn="1"/>
        </p:nvSpPr>
        <p:spPr>
          <a:xfrm>
            <a:off x="0" y="6603295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ies.inl.gov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1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59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651"/>
        </a:buClr>
        <a:buFont typeface="Arial" panose="020B0604020202020204" pitchFamily="34" charset="0"/>
        <a:buChar char="•"/>
        <a:defRPr sz="2800" kern="1200">
          <a:solidFill>
            <a:srgbClr val="015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651"/>
        </a:buClr>
        <a:buFont typeface="Arial" panose="020B0604020202020204" pitchFamily="34" charset="0"/>
        <a:buChar char="•"/>
        <a:defRPr sz="2400" kern="1200">
          <a:solidFill>
            <a:srgbClr val="015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651"/>
        </a:buClr>
        <a:buFont typeface="Arial" panose="020B0604020202020204" pitchFamily="34" charset="0"/>
        <a:buChar char="•"/>
        <a:defRPr sz="2000" kern="1200">
          <a:solidFill>
            <a:srgbClr val="015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651"/>
        </a:buClr>
        <a:buFont typeface="Arial" panose="020B0604020202020204" pitchFamily="34" charset="0"/>
        <a:buChar char="•"/>
        <a:defRPr sz="1800" kern="1200">
          <a:solidFill>
            <a:srgbClr val="015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651"/>
        </a:buClr>
        <a:buFont typeface="Arial" panose="020B0604020202020204" pitchFamily="34" charset="0"/>
        <a:buChar char="•"/>
        <a:defRPr sz="1800" kern="1200">
          <a:solidFill>
            <a:srgbClr val="01597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daholab/HYBRI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github.com/idaholab/ORCA" TargetMode="External"/><Relationship Id="rId4" Type="http://schemas.openxmlformats.org/officeDocument/2006/relationships/hyperlink" Target="https://github.com/idaholab/HERO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575552-33D7-4946-980D-991A430C6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Tools</a:t>
            </a:r>
          </a:p>
        </p:txBody>
      </p:sp>
    </p:spTree>
    <p:extLst>
      <p:ext uri="{BB962C8B-B14F-4D97-AF65-F5344CB8AC3E}">
        <p14:creationId xmlns:p14="http://schemas.microsoft.com/office/powerpoint/2010/main" val="44457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C801-E22C-9547-A096-4A595BA0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IES Modeling Guiding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5980-6FB2-054C-B3F9-CC76A65F1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1428174"/>
            <a:ext cx="10415649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C00000"/>
                </a:solidFill>
              </a:rPr>
              <a:t>economically and technically viable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options for integrated energy system (IES) coupling to nuclear power plants in specific grid energy systems?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00000"/>
                </a:solidFill>
              </a:rPr>
              <a:t>statistically ideal </a:t>
            </a:r>
            <a:r>
              <a:rPr lang="en-US" dirty="0"/>
              <a:t>mix for Nuclear-IES within various markets?</a:t>
            </a:r>
          </a:p>
          <a:p>
            <a:r>
              <a:rPr lang="en-US" dirty="0"/>
              <a:t>What are </a:t>
            </a:r>
            <a:r>
              <a:rPr lang="en-US" dirty="0">
                <a:solidFill>
                  <a:srgbClr val="C00000"/>
                </a:solidFill>
              </a:rPr>
              <a:t>driving economic factors </a:t>
            </a:r>
            <a:r>
              <a:rPr lang="en-US" dirty="0"/>
              <a:t>that existing and future nuclear technology can leverage though IES production coupling?</a:t>
            </a:r>
          </a:p>
          <a:p>
            <a:r>
              <a:rPr lang="en-US" dirty="0"/>
              <a:t>What are </a:t>
            </a:r>
            <a:r>
              <a:rPr lang="en-US" dirty="0">
                <a:solidFill>
                  <a:srgbClr val="C00000"/>
                </a:solidFill>
              </a:rPr>
              <a:t>optimal coupling strategies </a:t>
            </a:r>
            <a:r>
              <a:rPr lang="en-US" dirty="0"/>
              <a:t>between IES technologies and nuclear power plants? Safety?</a:t>
            </a:r>
          </a:p>
          <a:p>
            <a:r>
              <a:rPr lang="en-US" dirty="0"/>
              <a:t>What is the </a:t>
            </a:r>
            <a:r>
              <a:rPr lang="en-US" dirty="0">
                <a:solidFill>
                  <a:srgbClr val="C00000"/>
                </a:solidFill>
              </a:rPr>
              <a:t>governing control </a:t>
            </a:r>
            <a:r>
              <a:rPr lang="en-US" dirty="0"/>
              <a:t>scheme for IES? </a:t>
            </a:r>
          </a:p>
        </p:txBody>
      </p:sp>
    </p:spTree>
    <p:extLst>
      <p:ext uri="{BB962C8B-B14F-4D97-AF65-F5344CB8AC3E}">
        <p14:creationId xmlns:p14="http://schemas.microsoft.com/office/powerpoint/2010/main" val="728445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11A1-601F-60F9-B25E-3FA34BD7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Analysis Paths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3E42E-2BB0-8C5B-36D4-EB1FE2F8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01" y="1007304"/>
            <a:ext cx="9240528" cy="5359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C2DDD-32C5-ED36-7043-780D2AB09A29}"/>
              </a:ext>
            </a:extLst>
          </p:cNvPr>
          <p:cNvSpPr txBox="1"/>
          <p:nvPr/>
        </p:nvSpPr>
        <p:spPr>
          <a:xfrm>
            <a:off x="4822549" y="1376964"/>
            <a:ext cx="4077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https://github.com/idaholab/HYBRID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75EF3-743F-8AEC-8F99-2F845DE5572E}"/>
              </a:ext>
            </a:extLst>
          </p:cNvPr>
          <p:cNvSpPr txBox="1"/>
          <p:nvPr/>
        </p:nvSpPr>
        <p:spPr>
          <a:xfrm>
            <a:off x="7086751" y="2602120"/>
            <a:ext cx="4077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https://github.com/idaholab/HERON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D0D74-5188-6224-C272-B55D40AF08BA}"/>
              </a:ext>
            </a:extLst>
          </p:cNvPr>
          <p:cNvSpPr txBox="1"/>
          <p:nvPr/>
        </p:nvSpPr>
        <p:spPr>
          <a:xfrm>
            <a:off x="6861288" y="5850696"/>
            <a:ext cx="40774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https://github.com/idaholab/ORCA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8569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5AC52-2C4B-8C40-82DE-2987BF3A2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6488"/>
            <a:ext cx="1002729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Nuclear Cogeneration &amp; Integrated Systems—Solutions and paths forward</a:t>
            </a:r>
          </a:p>
        </p:txBody>
      </p:sp>
    </p:spTree>
    <p:extLst>
      <p:ext uri="{BB962C8B-B14F-4D97-AF65-F5344CB8AC3E}">
        <p14:creationId xmlns:p14="http://schemas.microsoft.com/office/powerpoint/2010/main" val="322757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CBB8-8053-1A4C-BB24-46334322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30" y="87121"/>
            <a:ext cx="11779740" cy="8006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Supplying Industries with Clean Heat and Power Through a New Nuclear Thermal Island Design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C06B59-5FDA-0394-6286-AD5074949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99" y="1115724"/>
            <a:ext cx="6468569" cy="4983348"/>
          </a:xfrm>
        </p:spPr>
        <p:txBody>
          <a:bodyPr>
            <a:normAutofit/>
          </a:bodyPr>
          <a:lstStyle/>
          <a:p>
            <a:r>
              <a:rPr lang="en-US" sz="1500" dirty="0"/>
              <a:t>Most industries require heat, which is usually supplied by gas/coal fired boilers and combined heat and power (CHP) systems.</a:t>
            </a:r>
          </a:p>
          <a:p>
            <a:r>
              <a:rPr lang="en-US" sz="1500" dirty="0"/>
              <a:t>INL researchers study the technical feasibility of an alternative, conceptual nuclear thermal island design to deliver clean heat &amp; power.</a:t>
            </a:r>
          </a:p>
          <a:p>
            <a:pPr lvl="1"/>
            <a:r>
              <a:rPr lang="en-US" sz="1500" dirty="0"/>
              <a:t>An advanced nuclear reactor and an industrial energy park are coupled via salt thermal energy storage (TES) and CHP system.</a:t>
            </a:r>
          </a:p>
          <a:p>
            <a:pPr lvl="1"/>
            <a:r>
              <a:rPr lang="en-US" sz="1500" dirty="0"/>
              <a:t>Various industrial settings (chemical plants, oil refineries, iron &amp; steel, and methanol production) are studied</a:t>
            </a:r>
          </a:p>
          <a:p>
            <a:pPr lvl="1"/>
            <a:r>
              <a:rPr lang="en-US" sz="1500" dirty="0"/>
              <a:t>Dynamic heat and power demands from industrial processes are met by a synchronized and flexible nuclear TES-CHP system.</a:t>
            </a:r>
          </a:p>
          <a:p>
            <a:r>
              <a:rPr lang="en-US" sz="1500" dirty="0"/>
              <a:t>Preliminary results show promising decarbonization potential:</a:t>
            </a:r>
          </a:p>
          <a:p>
            <a:pPr lvl="1"/>
            <a:r>
              <a:rPr lang="en-US" sz="1500" dirty="0"/>
              <a:t>The TES+CHP island fully de-couples the nuclear from the energy and industrial islands, while addressing siting/licensing challenges.</a:t>
            </a:r>
          </a:p>
          <a:p>
            <a:pPr lvl="1"/>
            <a:r>
              <a:rPr lang="en-US" sz="1500" dirty="0"/>
              <a:t>The system can supply all the heat and power for industries with stable energy demands (e.g., petroleum refining) – </a:t>
            </a:r>
            <a:r>
              <a:rPr lang="en-US" sz="1500" i="1" dirty="0"/>
              <a:t>with the possibility to export excess power to the grid for energy arbitrage </a:t>
            </a:r>
            <a:r>
              <a:rPr lang="en-US" sz="1500" dirty="0"/>
              <a:t>– and nearly all of it for industries with dynamic &amp; fluctuating demand (e.g., chemicals production).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D2415-E5A3-D25C-5D44-1A2BA3828096}"/>
              </a:ext>
            </a:extLst>
          </p:cNvPr>
          <p:cNvSpPr txBox="1"/>
          <p:nvPr/>
        </p:nvSpPr>
        <p:spPr>
          <a:xfrm>
            <a:off x="6855898" y="4796363"/>
            <a:ext cx="4863452" cy="64633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Conceptual rendering of an advanced reactor with a two-tank molten salt system, decoupling the nuclear island from the energy and industrial Islands.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Credit: modified rendering of the Natrium plant edited by the INL team.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D503AB-0EC4-109F-E151-8B188A383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009" y="1645674"/>
            <a:ext cx="5125229" cy="30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2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F452A8-54F2-071F-EC01-996CB0A88C5E}"/>
              </a:ext>
            </a:extLst>
          </p:cNvPr>
          <p:cNvSpPr/>
          <p:nvPr/>
        </p:nvSpPr>
        <p:spPr>
          <a:xfrm>
            <a:off x="9810750" y="5657850"/>
            <a:ext cx="2381250" cy="90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1AE1F-038E-155B-B625-C2D3C36B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Small Modular Nuclear Reactor Integration with a Petroleum Refinery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553CB1-AD40-5122-CCC5-B51B640FC557}"/>
              </a:ext>
            </a:extLst>
          </p:cNvPr>
          <p:cNvSpPr txBox="1">
            <a:spLocks/>
          </p:cNvSpPr>
          <p:nvPr/>
        </p:nvSpPr>
        <p:spPr>
          <a:xfrm>
            <a:off x="1180730" y="1275349"/>
            <a:ext cx="5456112" cy="1488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15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31">
            <a:extLst>
              <a:ext uri="{FF2B5EF4-FFF2-40B4-BE49-F238E27FC236}">
                <a16:creationId xmlns:a16="http://schemas.microsoft.com/office/drawing/2014/main" id="{54DC57C6-BA4B-AC24-7370-406E0AFA18FA}"/>
              </a:ext>
            </a:extLst>
          </p:cNvPr>
          <p:cNvSpPr txBox="1">
            <a:spLocks/>
          </p:cNvSpPr>
          <p:nvPr/>
        </p:nvSpPr>
        <p:spPr>
          <a:xfrm>
            <a:off x="11085792" y="4646215"/>
            <a:ext cx="103937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9144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18288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2743200" indent="-8636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3708400" indent="-9652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45720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063298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6625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9952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3279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66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tpd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: Tons per day</a:t>
            </a:r>
            <a:b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bbl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: Oil barrel</a:t>
            </a: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srgbClr val="06509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Content Placeholder 31">
            <a:extLst>
              <a:ext uri="{FF2B5EF4-FFF2-40B4-BE49-F238E27FC236}">
                <a16:creationId xmlns:a16="http://schemas.microsoft.com/office/drawing/2014/main" id="{BA5C38B4-97E7-8AA9-F5B8-0F482E84C1AF}"/>
              </a:ext>
            </a:extLst>
          </p:cNvPr>
          <p:cNvSpPr txBox="1">
            <a:spLocks/>
          </p:cNvSpPr>
          <p:nvPr/>
        </p:nvSpPr>
        <p:spPr>
          <a:xfrm>
            <a:off x="8945880" y="6077247"/>
            <a:ext cx="3220802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9144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18288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2743200" indent="-8636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3708400" indent="-9652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45720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063298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6625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9952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3279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66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HTSE: High temperature steam electrolysis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</a:b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SMNR: Small modular nuclear reactor</a:t>
            </a:r>
            <a:b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</a:b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PRELIM: Petroleum Refinery Life Cycle Inventory Model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8CF16-B7FF-78E3-BFA3-D078DF826637}"/>
              </a:ext>
            </a:extLst>
          </p:cNvPr>
          <p:cNvSpPr/>
          <p:nvPr/>
        </p:nvSpPr>
        <p:spPr>
          <a:xfrm>
            <a:off x="6301740" y="1187045"/>
            <a:ext cx="5834462" cy="337832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31">
            <a:extLst>
              <a:ext uri="{FF2B5EF4-FFF2-40B4-BE49-F238E27FC236}">
                <a16:creationId xmlns:a16="http://schemas.microsoft.com/office/drawing/2014/main" id="{54E0BE06-5694-F0B7-E465-D7CA0C214929}"/>
              </a:ext>
            </a:extLst>
          </p:cNvPr>
          <p:cNvSpPr txBox="1">
            <a:spLocks/>
          </p:cNvSpPr>
          <p:nvPr/>
        </p:nvSpPr>
        <p:spPr>
          <a:xfrm>
            <a:off x="6569908" y="1239610"/>
            <a:ext cx="29583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9144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18288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2743200" indent="-8636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3708400" indent="-9652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45720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063298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6625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9952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3279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66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SMNR integration with Refinery</a:t>
            </a:r>
          </a:p>
        </p:txBody>
      </p:sp>
      <p:sp>
        <p:nvSpPr>
          <p:cNvPr id="12" name="Content Placeholder 31">
            <a:extLst>
              <a:ext uri="{FF2B5EF4-FFF2-40B4-BE49-F238E27FC236}">
                <a16:creationId xmlns:a16="http://schemas.microsoft.com/office/drawing/2014/main" id="{56B0F4C7-B3D7-123C-DEE6-FB299AA72422}"/>
              </a:ext>
            </a:extLst>
          </p:cNvPr>
          <p:cNvSpPr txBox="1">
            <a:spLocks/>
          </p:cNvSpPr>
          <p:nvPr/>
        </p:nvSpPr>
        <p:spPr>
          <a:xfrm>
            <a:off x="10557900" y="1239610"/>
            <a:ext cx="79248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9144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18288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2743200" indent="-8636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3708400" indent="-9652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45720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063298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6625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9952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3279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66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Refinery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69F172-B257-7C14-A13C-F3870D350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7"/>
          <a:stretch/>
        </p:blipFill>
        <p:spPr>
          <a:xfrm>
            <a:off x="6362700" y="1518677"/>
            <a:ext cx="5699860" cy="298367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62EBB3-4F26-DC1A-53F3-D8658306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72" y="1103639"/>
            <a:ext cx="5626828" cy="5462340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Completed integration of refinery with high temperature gas cooled reactor model.</a:t>
            </a:r>
          </a:p>
          <a:p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Developed an integration configuration of HTSE and SMNR for the refinery based on the PRELIM and Aspen models.</a:t>
            </a:r>
          </a:p>
          <a:p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Showed that:</a:t>
            </a:r>
          </a:p>
          <a:p>
            <a:pPr lvl="1"/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A four-pack of 200 MWth HTGRs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can fully satisfy the refinery’s demand for electricity, high- and low-pressure steam, and H2.</a:t>
            </a:r>
          </a:p>
          <a:p>
            <a:pPr lvl="1"/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Over 50% of refinery emissions result from combustion of fossil fuel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to supply thermal heat demands and to produce hydrogen.</a:t>
            </a:r>
          </a:p>
          <a:p>
            <a:pPr lvl="1"/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100% of H2 from SMR using natural gas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can be replaced by clean hydrogen produced through HTSE integrated with a SMNR.</a:t>
            </a:r>
          </a:p>
          <a:p>
            <a:pPr lvl="1"/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4-pack of 200 MWth HTGR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can fully replace high-medium-low pressure steam, H2 and electricity generated from fossil fuel combustion.</a:t>
            </a:r>
          </a:p>
          <a:p>
            <a:pPr lvl="1"/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Clean hydrogen can reduce refinery emissions by blending it with or replacing fossil fuels combusted in process furnaces.</a:t>
            </a:r>
          </a:p>
          <a:p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Determined that 4 SMNR modules are required to supply heat, power and hydrogen supply for the reference refinery.</a:t>
            </a:r>
          </a:p>
        </p:txBody>
      </p:sp>
    </p:spTree>
    <p:extLst>
      <p:ext uri="{BB962C8B-B14F-4D97-AF65-F5344CB8AC3E}">
        <p14:creationId xmlns:p14="http://schemas.microsoft.com/office/powerpoint/2010/main" val="198788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281A71-CFD5-7723-2B37-DF95CC8747C6}"/>
              </a:ext>
            </a:extLst>
          </p:cNvPr>
          <p:cNvSpPr/>
          <p:nvPr/>
        </p:nvSpPr>
        <p:spPr>
          <a:xfrm>
            <a:off x="9810750" y="5657850"/>
            <a:ext cx="2381250" cy="90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C293C-5130-63EE-70E0-ACA46C9B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Small Modular Nuclear Reactor Integration with a Pulp and Paper Plant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57111-A0E2-84FE-9B96-5BC8EF8304A1}"/>
              </a:ext>
            </a:extLst>
          </p:cNvPr>
          <p:cNvSpPr/>
          <p:nvPr/>
        </p:nvSpPr>
        <p:spPr>
          <a:xfrm>
            <a:off x="6096000" y="1557663"/>
            <a:ext cx="5971296" cy="3939816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61746CE-825F-D86C-C9F2-12FB44635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93" y="1858523"/>
            <a:ext cx="5867603" cy="342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16358B-06C9-A877-A8E4-9FBEE2525A89}"/>
              </a:ext>
            </a:extLst>
          </p:cNvPr>
          <p:cNvSpPr txBox="1">
            <a:spLocks/>
          </p:cNvSpPr>
          <p:nvPr/>
        </p:nvSpPr>
        <p:spPr>
          <a:xfrm>
            <a:off x="384048" y="1298448"/>
            <a:ext cx="5615396" cy="5274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facility chosen was an integrated Kraft pulp mill.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Pulp mills are nearly energy self-sufficient from energy recovery in the black liquor boiler and hog boiler. But there are still decarbonization opportunities: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nuclear-integrated HTSE can be used for oxy-firing the lime kiln and recovery boiler leading to more efficient CO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capture and potential for syngas to power other systems.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natural gas usage in the lime kiln replacing it with a hydrogen fuel blend or with nuclear electricity in an electric kiln.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5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SMNR could replace low-pressure steam and electricity generated from wood waste and additional fuel burning, allowing lignin and bark to be processed into bio-based chemicals or fuel instead.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51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5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5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31">
            <a:extLst>
              <a:ext uri="{FF2B5EF4-FFF2-40B4-BE49-F238E27FC236}">
                <a16:creationId xmlns:a16="http://schemas.microsoft.com/office/drawing/2014/main" id="{BB19B706-F5F8-6755-049C-ED86FB69E927}"/>
              </a:ext>
            </a:extLst>
          </p:cNvPr>
          <p:cNvSpPr txBox="1">
            <a:spLocks/>
          </p:cNvSpPr>
          <p:nvPr/>
        </p:nvSpPr>
        <p:spPr>
          <a:xfrm>
            <a:off x="6602244" y="1711452"/>
            <a:ext cx="29583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9144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18288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2743200" indent="-8636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3708400" indent="-9652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45720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063298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6625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9952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3279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66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SMNR integration with P&amp;P</a:t>
            </a:r>
          </a:p>
        </p:txBody>
      </p:sp>
      <p:sp>
        <p:nvSpPr>
          <p:cNvPr id="8" name="Content Placeholder 31">
            <a:extLst>
              <a:ext uri="{FF2B5EF4-FFF2-40B4-BE49-F238E27FC236}">
                <a16:creationId xmlns:a16="http://schemas.microsoft.com/office/drawing/2014/main" id="{7371A543-2E2B-87D8-890D-82169AF8A44F}"/>
              </a:ext>
            </a:extLst>
          </p:cNvPr>
          <p:cNvSpPr txBox="1">
            <a:spLocks/>
          </p:cNvSpPr>
          <p:nvPr/>
        </p:nvSpPr>
        <p:spPr>
          <a:xfrm>
            <a:off x="11001375" y="5559911"/>
            <a:ext cx="1129920" cy="1692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9144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18288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2743200" indent="-8636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3708400" indent="-9652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45720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063298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6625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9952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3279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66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 err="1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tpd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: Tons per day</a:t>
            </a: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srgbClr val="06509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2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7D23A5-5F2B-A6BE-5B23-F4651CE5D512}"/>
              </a:ext>
            </a:extLst>
          </p:cNvPr>
          <p:cNvSpPr/>
          <p:nvPr/>
        </p:nvSpPr>
        <p:spPr>
          <a:xfrm>
            <a:off x="9810750" y="5657850"/>
            <a:ext cx="2381250" cy="90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16053E-702B-AB8D-C176-28F6CE7EC4D3}"/>
              </a:ext>
            </a:extLst>
          </p:cNvPr>
          <p:cNvSpPr/>
          <p:nvPr/>
        </p:nvSpPr>
        <p:spPr>
          <a:xfrm>
            <a:off x="6304232" y="3775539"/>
            <a:ext cx="5836601" cy="24458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07C3B-6136-1C7F-FDD5-F4A875B69397}"/>
              </a:ext>
            </a:extLst>
          </p:cNvPr>
          <p:cNvSpPr/>
          <p:nvPr/>
        </p:nvSpPr>
        <p:spPr>
          <a:xfrm>
            <a:off x="6304232" y="1164414"/>
            <a:ext cx="5818495" cy="249849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38AD6-988B-AFA5-5A06-1B90247F4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17696" y="3977789"/>
            <a:ext cx="5805031" cy="1970338"/>
          </a:xfrm>
          <a:prstGeom prst="rect">
            <a:avLst/>
          </a:prstGeom>
        </p:spPr>
      </p:pic>
      <p:sp>
        <p:nvSpPr>
          <p:cNvPr id="9" name="Content Placeholder 31">
            <a:extLst>
              <a:ext uri="{FF2B5EF4-FFF2-40B4-BE49-F238E27FC236}">
                <a16:creationId xmlns:a16="http://schemas.microsoft.com/office/drawing/2014/main" id="{055850EF-6152-5727-D450-F496ADE670A4}"/>
              </a:ext>
            </a:extLst>
          </p:cNvPr>
          <p:cNvSpPr txBox="1">
            <a:spLocks/>
          </p:cNvSpPr>
          <p:nvPr/>
        </p:nvSpPr>
        <p:spPr>
          <a:xfrm>
            <a:off x="8961078" y="3892707"/>
            <a:ext cx="295833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9144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18288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2743200" indent="-8636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3708400" indent="-9652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45720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063298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6625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9952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3279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66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Methanol plant with RWGS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89762-2225-C995-5800-BB02A1E6E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25414" y="1186050"/>
            <a:ext cx="5579893" cy="2761576"/>
          </a:xfrm>
          <a:prstGeom prst="rect">
            <a:avLst/>
          </a:prstGeom>
        </p:spPr>
      </p:pic>
      <p:sp>
        <p:nvSpPr>
          <p:cNvPr id="11" name="Content Placeholder 31">
            <a:extLst>
              <a:ext uri="{FF2B5EF4-FFF2-40B4-BE49-F238E27FC236}">
                <a16:creationId xmlns:a16="http://schemas.microsoft.com/office/drawing/2014/main" id="{8DB8139B-14D8-5520-2EA6-6B3E1165061C}"/>
              </a:ext>
            </a:extLst>
          </p:cNvPr>
          <p:cNvSpPr txBox="1">
            <a:spLocks/>
          </p:cNvSpPr>
          <p:nvPr/>
        </p:nvSpPr>
        <p:spPr>
          <a:xfrm>
            <a:off x="8395690" y="1249496"/>
            <a:ext cx="3844800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9144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18288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2743200" indent="-8636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3708400" indent="-9652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45720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063298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6625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9952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3279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66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Standard Methanol Synthesis via Steam Methane Reforming (SMR) with HTSE and use of H</a:t>
            </a:r>
            <a:r>
              <a:rPr kumimoji="0" lang="en-US" sz="1100" b="1" i="0" u="none" strike="noStrike" kern="1200" cap="none" spc="0" normalizeH="0" baseline="-2500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for Fuel Substitution 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6509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31">
            <a:extLst>
              <a:ext uri="{FF2B5EF4-FFF2-40B4-BE49-F238E27FC236}">
                <a16:creationId xmlns:a16="http://schemas.microsoft.com/office/drawing/2014/main" id="{08D0BB74-169D-6DAA-F991-E2533C017BE6}"/>
              </a:ext>
            </a:extLst>
          </p:cNvPr>
          <p:cNvSpPr txBox="1">
            <a:spLocks/>
          </p:cNvSpPr>
          <p:nvPr/>
        </p:nvSpPr>
        <p:spPr>
          <a:xfrm>
            <a:off x="10492861" y="6254387"/>
            <a:ext cx="1629866" cy="3385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9144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18288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2743200" indent="-8636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3708400" indent="-965200" algn="l" defTabSz="38665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4572000" indent="-914400" algn="l" defTabSz="38665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063298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66256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9952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32797" indent="-966635" algn="l" defTabSz="38665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66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NG: Natural Gas</a:t>
            </a:r>
            <a:b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06509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NPP: Nuclear Power Plant</a:t>
            </a: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srgbClr val="06509D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0629A02-259E-7B46-C447-F1BAC7C2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1925"/>
            <a:ext cx="10515600" cy="1325563"/>
          </a:xfrm>
        </p:spPr>
        <p:txBody>
          <a:bodyPr/>
          <a:lstStyle/>
          <a:p>
            <a:r>
              <a:rPr lang="en-US" dirty="0"/>
              <a:t>Preliminary Small Modular Nuclear Reactor Integration with a Methanol Plant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7AAD3DC-856B-DD0B-1075-4AB5CE093C38}"/>
              </a:ext>
            </a:extLst>
          </p:cNvPr>
          <p:cNvSpPr txBox="1">
            <a:spLocks/>
          </p:cNvSpPr>
          <p:nvPr/>
        </p:nvSpPr>
        <p:spPr>
          <a:xfrm>
            <a:off x="335807" y="1163638"/>
            <a:ext cx="5786288" cy="5669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65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59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an ASPEN-based model for a methanol plant with a SMNR + Autothermal reforming (ATR) syngas production configuration.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Showed that: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Methanol plants are well integrated to recover and utilize their own heat generated by chemical processes. Hence, nuclear-supplied heat cannot be used to directly decarbonize an existing SMR methanol plant.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Methanol synthesis requires the presence of both 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CO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CO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reduction could be achieved from stack gas scrubbing, hydrogen to fuel, or alternative syngas or methanol production processes.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64% reduction in plant emissions by eliminating the NG import for SMR furnace, replaced by nuclear H2 blending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(top diagram)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scale: 1 MMT/year of CO2 emission reduction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RWGS would 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educe emissions by 90%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scale: 1.4 MMT/year of CO2 emission reduction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65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Developed less-carbon-intensive methanol conversion process flow by replacing the SMR with a Reverse Water Gas Shift (RWGS) reactor.</a:t>
            </a:r>
          </a:p>
        </p:txBody>
      </p:sp>
    </p:spTree>
    <p:extLst>
      <p:ext uri="{BB962C8B-B14F-4D97-AF65-F5344CB8AC3E}">
        <p14:creationId xmlns:p14="http://schemas.microsoft.com/office/powerpoint/2010/main" val="2496444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01">
            <a:extLst>
              <a:ext uri="{FF2B5EF4-FFF2-40B4-BE49-F238E27FC236}">
                <a16:creationId xmlns:a16="http://schemas.microsoft.com/office/drawing/2014/main" id="{5809954A-723D-824C-8BC1-DC78F372B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6550"/>
            <a:ext cx="12192000" cy="6858000"/>
          </a:xfrm>
          <a:prstGeom prst="rect">
            <a:avLst/>
          </a:prstGeom>
        </p:spPr>
      </p:pic>
      <p:pic>
        <p:nvPicPr>
          <p:cNvPr id="11" name="02">
            <a:extLst>
              <a:ext uri="{FF2B5EF4-FFF2-40B4-BE49-F238E27FC236}">
                <a16:creationId xmlns:a16="http://schemas.microsoft.com/office/drawing/2014/main" id="{38B13C62-AFC6-DF49-AAF7-473046266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150" y="1498600"/>
            <a:ext cx="4711700" cy="3187700"/>
          </a:xfrm>
          <a:prstGeom prst="rect">
            <a:avLst/>
          </a:prstGeom>
        </p:spPr>
      </p:pic>
      <p:pic>
        <p:nvPicPr>
          <p:cNvPr id="13" name="03">
            <a:extLst>
              <a:ext uri="{FF2B5EF4-FFF2-40B4-BE49-F238E27FC236}">
                <a16:creationId xmlns:a16="http://schemas.microsoft.com/office/drawing/2014/main" id="{9EC37BDB-3BE5-9144-BCAF-162F391E17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150" y="1498600"/>
            <a:ext cx="4711700" cy="3187700"/>
          </a:xfrm>
          <a:prstGeom prst="rect">
            <a:avLst/>
          </a:prstGeom>
        </p:spPr>
      </p:pic>
      <p:pic>
        <p:nvPicPr>
          <p:cNvPr id="15" name="04">
            <a:extLst>
              <a:ext uri="{FF2B5EF4-FFF2-40B4-BE49-F238E27FC236}">
                <a16:creationId xmlns:a16="http://schemas.microsoft.com/office/drawing/2014/main" id="{E7D84E07-0C3B-884F-9B93-6BAFC6D812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150" y="1498600"/>
            <a:ext cx="4711700" cy="3187700"/>
          </a:xfrm>
          <a:prstGeom prst="rect">
            <a:avLst/>
          </a:prstGeom>
        </p:spPr>
      </p:pic>
      <p:pic>
        <p:nvPicPr>
          <p:cNvPr id="17" name="05">
            <a:extLst>
              <a:ext uri="{FF2B5EF4-FFF2-40B4-BE49-F238E27FC236}">
                <a16:creationId xmlns:a16="http://schemas.microsoft.com/office/drawing/2014/main" id="{6FFBB287-7555-AF4C-9147-E3DC7B17A1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150" y="1498600"/>
            <a:ext cx="4711700" cy="3187700"/>
          </a:xfrm>
          <a:prstGeom prst="rect">
            <a:avLst/>
          </a:prstGeom>
        </p:spPr>
      </p:pic>
      <p:pic>
        <p:nvPicPr>
          <p:cNvPr id="19" name="06">
            <a:extLst>
              <a:ext uri="{FF2B5EF4-FFF2-40B4-BE49-F238E27FC236}">
                <a16:creationId xmlns:a16="http://schemas.microsoft.com/office/drawing/2014/main" id="{2742703D-B548-4745-BC99-B727CAE204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150" y="1498600"/>
            <a:ext cx="4711700" cy="3187700"/>
          </a:xfrm>
          <a:prstGeom prst="rect">
            <a:avLst/>
          </a:prstGeom>
        </p:spPr>
      </p:pic>
      <p:pic>
        <p:nvPicPr>
          <p:cNvPr id="21" name="07">
            <a:extLst>
              <a:ext uri="{FF2B5EF4-FFF2-40B4-BE49-F238E27FC236}">
                <a16:creationId xmlns:a16="http://schemas.microsoft.com/office/drawing/2014/main" id="{71A895CD-12B5-2543-8DCD-DE3ECFC21E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6550"/>
            <a:ext cx="12192000" cy="6858000"/>
          </a:xfrm>
          <a:prstGeom prst="rect">
            <a:avLst/>
          </a:prstGeom>
        </p:spPr>
      </p:pic>
      <p:grpSp>
        <p:nvGrpSpPr>
          <p:cNvPr id="2" name="Bottom Bar">
            <a:extLst>
              <a:ext uri="{FF2B5EF4-FFF2-40B4-BE49-F238E27FC236}">
                <a16:creationId xmlns:a16="http://schemas.microsoft.com/office/drawing/2014/main" id="{519B0233-4F9A-6C41-8B27-8ED5500AB333}"/>
              </a:ext>
            </a:extLst>
          </p:cNvPr>
          <p:cNvGrpSpPr/>
          <p:nvPr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8F76D5-2BD6-F24E-84CF-C2C58B3C79D6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B67C8B-A563-3648-89ED-401868BD9735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Web Address">
            <a:extLst>
              <a:ext uri="{FF2B5EF4-FFF2-40B4-BE49-F238E27FC236}">
                <a16:creationId xmlns:a16="http://schemas.microsoft.com/office/drawing/2014/main" id="{F3D0FEE9-602A-D84A-B511-131ED3104A97}"/>
              </a:ext>
            </a:extLst>
          </p:cNvPr>
          <p:cNvSpPr txBox="1"/>
          <p:nvPr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02131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9CD244-F19E-464A-8CEF-3CE96064C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839" y="1950677"/>
            <a:ext cx="10637636" cy="1634381"/>
          </a:xfrm>
        </p:spPr>
        <p:txBody>
          <a:bodyPr>
            <a:noAutofit/>
          </a:bodyPr>
          <a:lstStyle/>
          <a:p>
            <a:r>
              <a:rPr lang="en-US" sz="3600" dirty="0"/>
              <a:t>FORCE: A modeling approach to increase the value proposition for SMRs in non-electric applications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CD0739-2E65-524C-893E-155625CAC0C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70039" y="4070254"/>
            <a:ext cx="6807536" cy="1634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Aaron Epiney </a:t>
            </a:r>
            <a:r>
              <a:rPr lang="en-US" sz="1400" dirty="0"/>
              <a:t>(Aaron.Epiney@inl.gov)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Integrated Energy Systems Modeling and Simulation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Paul Talbot, Rami Saeed, Daniel </a:t>
            </a:r>
            <a:r>
              <a:rPr lang="en-US" sz="1600" dirty="0" err="1"/>
              <a:t>Mikkelson</a:t>
            </a:r>
            <a:r>
              <a:rPr lang="en-US" sz="1600" dirty="0"/>
              <a:t>, Todd Knighton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2F0D80C-B9F4-584B-9218-E9E0D3962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7332" y="5881666"/>
            <a:ext cx="1238405" cy="84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5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4373C0-1A1A-9849-9B42-871917F1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-161149"/>
            <a:ext cx="10942983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18B109-54C8-2A46-919A-B284A3B5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9" y="1299350"/>
            <a:ext cx="11648840" cy="51014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Posing the problem: </a:t>
            </a:r>
            <a:r>
              <a:rPr lang="en-US" b="1" dirty="0"/>
              <a:t>Energy Demand and Supply</a:t>
            </a:r>
          </a:p>
          <a:p>
            <a:pPr>
              <a:lnSpc>
                <a:spcPct val="120000"/>
              </a:lnSpc>
            </a:pPr>
            <a:r>
              <a:rPr lang="en-US" dirty="0"/>
              <a:t>A possible solution: </a:t>
            </a:r>
            <a:r>
              <a:rPr lang="en-US" b="1" dirty="0"/>
              <a:t>Integrated Nuclear-Renewable Energy Systems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How to make predictions: </a:t>
            </a:r>
            <a:r>
              <a:rPr lang="en-US" b="1" dirty="0"/>
              <a:t>Modeling Tools</a:t>
            </a:r>
          </a:p>
          <a:p>
            <a:pPr>
              <a:lnSpc>
                <a:spcPct val="120000"/>
              </a:lnSpc>
            </a:pPr>
            <a:r>
              <a:rPr lang="en-US" dirty="0"/>
              <a:t>Nuclear Cogeneration &amp; Integrated Systems—</a:t>
            </a:r>
            <a:r>
              <a:rPr lang="en-US" b="1" dirty="0"/>
              <a:t>Examples in Action</a:t>
            </a:r>
          </a:p>
        </p:txBody>
      </p:sp>
    </p:spTree>
    <p:extLst>
      <p:ext uri="{BB962C8B-B14F-4D97-AF65-F5344CB8AC3E}">
        <p14:creationId xmlns:p14="http://schemas.microsoft.com/office/powerpoint/2010/main" val="16614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3029"/>
    </mc:Choice>
    <mc:Fallback xmlns="">
      <p:transition advTm="1830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A75C8-3B1D-1C4E-8762-106545260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5369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Energy Demand and Supply</a:t>
            </a:r>
          </a:p>
        </p:txBody>
      </p:sp>
    </p:spTree>
    <p:extLst>
      <p:ext uri="{BB962C8B-B14F-4D97-AF65-F5344CB8AC3E}">
        <p14:creationId xmlns:p14="http://schemas.microsoft.com/office/powerpoint/2010/main" val="37789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9F2F-BA5F-4986-B544-021EBBBF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57" y="-88058"/>
            <a:ext cx="11052717" cy="1629074"/>
          </a:xfrm>
        </p:spPr>
        <p:txBody>
          <a:bodyPr>
            <a:normAutofit/>
          </a:bodyPr>
          <a:lstStyle/>
          <a:p>
            <a:r>
              <a:rPr lang="en-US" sz="2800" dirty="0"/>
              <a:t>Variable Renewable Generators in Electricity Markets</a:t>
            </a:r>
            <a:br>
              <a:rPr lang="en-US" sz="2800" dirty="0"/>
            </a:br>
            <a:r>
              <a:rPr lang="en-US" sz="1600" dirty="0"/>
              <a:t>Need for grid stability and reliability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66BE4-FF3E-4E5A-874D-AD33911188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012" y="2461417"/>
            <a:ext cx="6117817" cy="318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13">
            <a:extLst>
              <a:ext uri="{FF2B5EF4-FFF2-40B4-BE49-F238E27FC236}">
                <a16:creationId xmlns:a16="http://schemas.microsoft.com/office/drawing/2014/main" id="{AEDA90E6-6F3D-4EB5-90A0-7B91F7EF5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195" y="1520740"/>
            <a:ext cx="2811337" cy="5243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288" rIns="18288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8EC423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Times New Roman" pitchFamily="18" charset="0"/>
              </a:rPr>
              <a:t>Energy storage is Needed for shift excess generation to evening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8EC423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/>
              <a:cs typeface="Times New Roman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4E7D22-5BA1-4B8F-8BFD-4C52DAEDD727}"/>
              </a:ext>
            </a:extLst>
          </p:cNvPr>
          <p:cNvCxnSpPr>
            <a:cxnSpLocks/>
          </p:cNvCxnSpPr>
          <p:nvPr/>
        </p:nvCxnSpPr>
        <p:spPr>
          <a:xfrm flipH="1">
            <a:off x="8701239" y="2045083"/>
            <a:ext cx="266016" cy="1309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BCF121-07ED-424E-AA07-C2B1C2CFAD8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0031864" y="2045083"/>
            <a:ext cx="92228" cy="1469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3">
            <a:extLst>
              <a:ext uri="{FF2B5EF4-FFF2-40B4-BE49-F238E27FC236}">
                <a16:creationId xmlns:a16="http://schemas.microsoft.com/office/drawing/2014/main" id="{8D9B6BAC-D739-4372-B9A9-5A0654821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313" y="5685523"/>
            <a:ext cx="3862942" cy="51707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lIns="18288" rIns="18288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83236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/>
                <a:cs typeface="Times New Roman" pitchFamily="18" charset="0"/>
              </a:rPr>
              <a:t>Thermal power plants will be curtailed unless the energy can be used for non-electricity production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83236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/>
              <a:cs typeface="Times New Roman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55C52D-90E9-43D0-BD6C-D57B919B355D}"/>
              </a:ext>
            </a:extLst>
          </p:cNvPr>
          <p:cNvCxnSpPr>
            <a:cxnSpLocks/>
          </p:cNvCxnSpPr>
          <p:nvPr/>
        </p:nvCxnSpPr>
        <p:spPr>
          <a:xfrm flipV="1">
            <a:off x="7674429" y="4845056"/>
            <a:ext cx="774949" cy="84046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7EDE1B4-177B-A041-A4EB-BE924A15840D}"/>
              </a:ext>
            </a:extLst>
          </p:cNvPr>
          <p:cNvSpPr txBox="1"/>
          <p:nvPr/>
        </p:nvSpPr>
        <p:spPr>
          <a:xfrm>
            <a:off x="9272259" y="5516246"/>
            <a:ext cx="2216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Pro" panose="020B0503030403020204"/>
                <a:ea typeface="+mn-ea"/>
                <a:cs typeface="+mn-cs"/>
              </a:rPr>
              <a:t>Figure developed by INL.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EA0AC7-BD18-9526-61F7-2B79F0617657}"/>
              </a:ext>
            </a:extLst>
          </p:cNvPr>
          <p:cNvSpPr/>
          <p:nvPr/>
        </p:nvSpPr>
        <p:spPr>
          <a:xfrm>
            <a:off x="7847045" y="1181902"/>
            <a:ext cx="4043872" cy="108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CB9A3-8B37-8DC8-43ED-1019CE5DDBE8}"/>
              </a:ext>
            </a:extLst>
          </p:cNvPr>
          <p:cNvSpPr/>
          <p:nvPr/>
        </p:nvSpPr>
        <p:spPr>
          <a:xfrm>
            <a:off x="5012161" y="5124051"/>
            <a:ext cx="4043872" cy="108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94B8E-1649-E538-79BF-2CB414C00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088" y="1584596"/>
            <a:ext cx="7490669" cy="36509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74709-50AB-4843-89D1-ECADC26B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21" y="1478852"/>
            <a:ext cx="43327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Example: Impact on demand of solar generation assets</a:t>
            </a:r>
          </a:p>
          <a:p>
            <a:endParaRPr lang="en-US" sz="2000" dirty="0"/>
          </a:p>
          <a:p>
            <a:r>
              <a:rPr lang="en-US" sz="2000" dirty="0"/>
              <a:t>Peak generation ≠ peak demand</a:t>
            </a:r>
          </a:p>
          <a:p>
            <a:r>
              <a:rPr lang="en-US" sz="2000" dirty="0"/>
              <a:t>Requires additional components and approaches to maintain stable, reliable grid</a:t>
            </a:r>
          </a:p>
          <a:p>
            <a:pPr lvl="1"/>
            <a:r>
              <a:rPr lang="en-US" dirty="0"/>
              <a:t>Energy storage</a:t>
            </a:r>
          </a:p>
          <a:p>
            <a:pPr lvl="2"/>
            <a:r>
              <a:rPr lang="en-US" sz="1400" dirty="0"/>
              <a:t>Within day, but also seasonal</a:t>
            </a:r>
          </a:p>
          <a:p>
            <a:pPr lvl="1"/>
            <a:r>
              <a:rPr lang="en-US" dirty="0"/>
              <a:t>Curtailment</a:t>
            </a:r>
          </a:p>
        </p:txBody>
      </p:sp>
    </p:spTree>
    <p:extLst>
      <p:ext uri="{BB962C8B-B14F-4D97-AF65-F5344CB8AC3E}">
        <p14:creationId xmlns:p14="http://schemas.microsoft.com/office/powerpoint/2010/main" val="31374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9836"/>
    </mc:Choice>
    <mc:Fallback xmlns="">
      <p:transition advTm="12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55FD-BC27-0136-4A5D-E58D3A88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global challenge: </a:t>
            </a:r>
            <a:br>
              <a:rPr lang="en-US" dirty="0"/>
            </a:br>
            <a:r>
              <a:rPr lang="en-US" b="0" i="1" dirty="0"/>
              <a:t>Decarbonizing electricity and total energy sources (2019)</a:t>
            </a:r>
          </a:p>
        </p:txBody>
      </p:sp>
      <p:pic>
        <p:nvPicPr>
          <p:cNvPr id="1026" name="Picture 2" descr="Global energy vs. electricity breakdown">
            <a:extLst>
              <a:ext uri="{FF2B5EF4-FFF2-40B4-BE49-F238E27FC236}">
                <a16:creationId xmlns:a16="http://schemas.microsoft.com/office/drawing/2014/main" id="{99E3D50B-807A-6AE8-C43E-F44FE7596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1" y="1567399"/>
            <a:ext cx="10254128" cy="45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BC12CD-DB41-5EB1-A298-6F5C00469853}"/>
              </a:ext>
            </a:extLst>
          </p:cNvPr>
          <p:cNvSpPr txBox="1"/>
          <p:nvPr/>
        </p:nvSpPr>
        <p:spPr>
          <a:xfrm>
            <a:off x="509034" y="6600868"/>
            <a:ext cx="60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04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44DAC1-441B-4A42-9929-D97DE943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Integrated Nuclear-Renewable Energy Systems  </a:t>
            </a:r>
          </a:p>
        </p:txBody>
      </p:sp>
    </p:spTree>
    <p:extLst>
      <p:ext uri="{BB962C8B-B14F-4D97-AF65-F5344CB8AC3E}">
        <p14:creationId xmlns:p14="http://schemas.microsoft.com/office/powerpoint/2010/main" val="277442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B4FC-9F39-4BA2-B4F1-440D6FC1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Nuclear-Renewable Energy Systems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8DF33-7AE6-757F-54EB-A43CF834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F9EC60A-6DFB-AD41-A37A-E4265C3913D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99278-ECD9-B131-D461-576C8D1E5A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426" y="891698"/>
            <a:ext cx="9952616" cy="56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9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7040-4305-AFA0-95F8-939CF99F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6" y="237905"/>
            <a:ext cx="11024354" cy="1008797"/>
          </a:xfrm>
        </p:spPr>
        <p:txBody>
          <a:bodyPr>
            <a:noAutofit/>
          </a:bodyPr>
          <a:lstStyle/>
          <a:p>
            <a:r>
              <a:rPr lang="en-US" altLang="en-US" dirty="0"/>
              <a:t>Advanced Nuclear Energy Pathways by Sector</a:t>
            </a:r>
            <a:br>
              <a:rPr lang="en-US" altLang="en-US" dirty="0"/>
            </a:br>
            <a:endParaRPr lang="en-US" altLang="en-US" sz="2000" b="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D5268-2917-8E30-CDCD-49CE9E5AAD3E}"/>
              </a:ext>
            </a:extLst>
          </p:cNvPr>
          <p:cNvSpPr txBox="1"/>
          <p:nvPr/>
        </p:nvSpPr>
        <p:spPr>
          <a:xfrm>
            <a:off x="9159609" y="5117409"/>
            <a:ext cx="19223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✱"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1487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Significant additional electricity use not shown to simplify diagram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CCD70E-5024-6AA3-192F-4685925BA9EC}"/>
              </a:ext>
            </a:extLst>
          </p:cNvPr>
          <p:cNvGrpSpPr/>
          <p:nvPr/>
        </p:nvGrpSpPr>
        <p:grpSpPr>
          <a:xfrm>
            <a:off x="863031" y="1902202"/>
            <a:ext cx="7984506" cy="4425746"/>
            <a:chOff x="1452432" y="924332"/>
            <a:chExt cx="9035843" cy="500849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80F659-DE6B-86B0-6B67-631C6290342C}"/>
                </a:ext>
              </a:extLst>
            </p:cNvPr>
            <p:cNvCxnSpPr>
              <a:cxnSpLocks/>
              <a:stCxn id="14" idx="1"/>
              <a:endCxn id="54" idx="0"/>
            </p:cNvCxnSpPr>
            <p:nvPr/>
          </p:nvCxnSpPr>
          <p:spPr>
            <a:xfrm flipH="1">
              <a:off x="3878346" y="1246208"/>
              <a:ext cx="1219587" cy="124990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6D2BC44-3F15-6C61-957E-8E4AB639AE99}"/>
                </a:ext>
              </a:extLst>
            </p:cNvPr>
            <p:cNvCxnSpPr>
              <a:cxnSpLocks/>
              <a:stCxn id="14" idx="3"/>
              <a:endCxn id="43" idx="1"/>
            </p:cNvCxnSpPr>
            <p:nvPr/>
          </p:nvCxnSpPr>
          <p:spPr>
            <a:xfrm>
              <a:off x="6037733" y="1246208"/>
              <a:ext cx="1666665" cy="26810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C3900C-39AE-966F-2F45-17333B8CCB0C}"/>
                </a:ext>
              </a:extLst>
            </p:cNvPr>
            <p:cNvSpPr txBox="1"/>
            <p:nvPr/>
          </p:nvSpPr>
          <p:spPr>
            <a:xfrm>
              <a:off x="3997803" y="5200127"/>
              <a:ext cx="492125" cy="276225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Jet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04BA29A-7AB1-5D1F-EF20-B19724A098C4}"/>
                </a:ext>
              </a:extLst>
            </p:cNvPr>
            <p:cNvCxnSpPr>
              <a:cxnSpLocks/>
              <a:stCxn id="36" idx="2"/>
              <a:endCxn id="52" idx="0"/>
            </p:cNvCxnSpPr>
            <p:nvPr/>
          </p:nvCxnSpPr>
          <p:spPr>
            <a:xfrm flipH="1">
              <a:off x="4260847" y="2919574"/>
              <a:ext cx="1309475" cy="1009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E7AF475-BCEF-0D42-4CA6-37A3D20FA830}"/>
                </a:ext>
              </a:extLst>
            </p:cNvPr>
            <p:cNvCxnSpPr>
              <a:cxnSpLocks/>
              <a:stCxn id="62" idx="2"/>
              <a:endCxn id="29" idx="0"/>
            </p:cNvCxnSpPr>
            <p:nvPr/>
          </p:nvCxnSpPr>
          <p:spPr>
            <a:xfrm>
              <a:off x="5282548" y="4332665"/>
              <a:ext cx="208731" cy="8668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AED2D23-31CC-27BD-8377-CAB15F13E4E8}"/>
                </a:ext>
              </a:extLst>
            </p:cNvPr>
            <p:cNvCxnSpPr>
              <a:cxnSpLocks/>
              <a:stCxn id="62" idx="2"/>
              <a:endCxn id="28" idx="0"/>
            </p:cNvCxnSpPr>
            <p:nvPr/>
          </p:nvCxnSpPr>
          <p:spPr>
            <a:xfrm flipH="1">
              <a:off x="4874690" y="4332665"/>
              <a:ext cx="407858" cy="8649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28E589-40D6-D505-0C10-24C4E30EBAB5}"/>
                </a:ext>
              </a:extLst>
            </p:cNvPr>
            <p:cNvSpPr txBox="1"/>
            <p:nvPr/>
          </p:nvSpPr>
          <p:spPr>
            <a:xfrm>
              <a:off x="10088165" y="1118913"/>
              <a:ext cx="400110" cy="47936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" wrap="square">
              <a:normAutofit fontScale="92500" lnSpcReduction="2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INDUSTRIAL / COMMERCIAL SECTORS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1DCDA28-A178-6208-748C-60181B29F746}"/>
                </a:ext>
              </a:extLst>
            </p:cNvPr>
            <p:cNvCxnSpPr>
              <a:cxnSpLocks/>
              <a:stCxn id="53" idx="2"/>
              <a:endCxn id="34" idx="1"/>
            </p:cNvCxnSpPr>
            <p:nvPr/>
          </p:nvCxnSpPr>
          <p:spPr>
            <a:xfrm>
              <a:off x="5571113" y="2048235"/>
              <a:ext cx="2126364" cy="996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F95DCCB-5645-640F-F2C4-DB832136B030}"/>
                </a:ext>
              </a:extLst>
            </p:cNvPr>
            <p:cNvCxnSpPr>
              <a:cxnSpLocks/>
              <a:stCxn id="14" idx="3"/>
              <a:endCxn id="35" idx="1"/>
            </p:cNvCxnSpPr>
            <p:nvPr/>
          </p:nvCxnSpPr>
          <p:spPr>
            <a:xfrm>
              <a:off x="6037733" y="1246208"/>
              <a:ext cx="1645414" cy="4931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81C476FD-3273-E1DC-2B70-1D4AF4DE5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933" y="984598"/>
              <a:ext cx="939800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normAutofit fontScale="92500" lnSpcReduction="100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Nuclear Plant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D5FF5CB-5198-164F-6AEA-196264268775}"/>
                </a:ext>
              </a:extLst>
            </p:cNvPr>
            <p:cNvCxnSpPr>
              <a:cxnSpLocks/>
              <a:stCxn id="14" idx="2"/>
              <a:endCxn id="53" idx="0"/>
            </p:cNvCxnSpPr>
            <p:nvPr/>
          </p:nvCxnSpPr>
          <p:spPr>
            <a:xfrm>
              <a:off x="5567833" y="1507818"/>
              <a:ext cx="3280" cy="232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88D550-212B-5B13-C06C-D7D8A6D479A7}"/>
                </a:ext>
              </a:extLst>
            </p:cNvPr>
            <p:cNvSpPr txBox="1"/>
            <p:nvPr/>
          </p:nvSpPr>
          <p:spPr>
            <a:xfrm>
              <a:off x="3721750" y="924332"/>
              <a:ext cx="778501" cy="64633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Thermal Energy Storage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A38FFAD-F840-792D-9330-4562E43DBB90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4546315" y="1246208"/>
              <a:ext cx="551618" cy="3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8250F9-4D24-565F-663B-1B7C18194264}"/>
                </a:ext>
              </a:extLst>
            </p:cNvPr>
            <p:cNvSpPr txBox="1"/>
            <p:nvPr/>
          </p:nvSpPr>
          <p:spPr>
            <a:xfrm>
              <a:off x="2141209" y="1760549"/>
              <a:ext cx="1287050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normAutofit fontScale="850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Flexible Dispatch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487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93E44-767A-12CF-0766-CF82F71554B5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>
              <a:off x="2784734" y="1293567"/>
              <a:ext cx="925213" cy="4669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093547-0C9C-1986-31FD-B1EEF5640AAE}"/>
                </a:ext>
              </a:extLst>
            </p:cNvPr>
            <p:cNvSpPr txBox="1"/>
            <p:nvPr/>
          </p:nvSpPr>
          <p:spPr>
            <a:xfrm>
              <a:off x="3709947" y="1760528"/>
              <a:ext cx="1025131" cy="276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H2 Storage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9CC05AF-7B87-181F-8263-CDB95FC268FB}"/>
                </a:ext>
              </a:extLst>
            </p:cNvPr>
            <p:cNvCxnSpPr>
              <a:cxnSpLocks/>
              <a:stCxn id="21" idx="1"/>
              <a:endCxn id="18" idx="3"/>
            </p:cNvCxnSpPr>
            <p:nvPr/>
          </p:nvCxnSpPr>
          <p:spPr>
            <a:xfrm flipH="1">
              <a:off x="3428259" y="1899028"/>
              <a:ext cx="281688" cy="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CFB2F31-29A6-EF85-B219-2AA85025C60C}"/>
                </a:ext>
              </a:extLst>
            </p:cNvPr>
            <p:cNvCxnSpPr>
              <a:cxnSpLocks/>
              <a:stCxn id="53" idx="1"/>
              <a:endCxn id="21" idx="3"/>
            </p:cNvCxnSpPr>
            <p:nvPr/>
          </p:nvCxnSpPr>
          <p:spPr>
            <a:xfrm flipH="1">
              <a:off x="4735078" y="1894347"/>
              <a:ext cx="245149" cy="4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C9C1BE5-102D-E463-73C1-2A0083AFF9E2}"/>
                </a:ext>
              </a:extLst>
            </p:cNvPr>
            <p:cNvCxnSpPr>
              <a:cxnSpLocks/>
              <a:stCxn id="52" idx="2"/>
              <a:endCxn id="7" idx="0"/>
            </p:cNvCxnSpPr>
            <p:nvPr/>
          </p:nvCxnSpPr>
          <p:spPr>
            <a:xfrm flipH="1">
              <a:off x="4243866" y="4529610"/>
              <a:ext cx="16981" cy="670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742F847-77B6-F780-24E4-AAB7924BB7E0}"/>
                </a:ext>
              </a:extLst>
            </p:cNvPr>
            <p:cNvCxnSpPr>
              <a:cxnSpLocks/>
              <a:stCxn id="52" idx="2"/>
              <a:endCxn id="28" idx="0"/>
            </p:cNvCxnSpPr>
            <p:nvPr/>
          </p:nvCxnSpPr>
          <p:spPr>
            <a:xfrm>
              <a:off x="4260847" y="4529610"/>
              <a:ext cx="613843" cy="668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37E7916-0DB9-19AD-BE80-6C123C9C9BB7}"/>
                </a:ext>
              </a:extLst>
            </p:cNvPr>
            <p:cNvCxnSpPr>
              <a:cxnSpLocks/>
              <a:stCxn id="52" idx="2"/>
              <a:endCxn id="29" idx="0"/>
            </p:cNvCxnSpPr>
            <p:nvPr/>
          </p:nvCxnSpPr>
          <p:spPr>
            <a:xfrm>
              <a:off x="4260847" y="4529610"/>
              <a:ext cx="1230432" cy="669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19E454-DA50-A7EC-47A3-E6C7164C42AA}"/>
                </a:ext>
              </a:extLst>
            </p:cNvPr>
            <p:cNvSpPr txBox="1"/>
            <p:nvPr/>
          </p:nvSpPr>
          <p:spPr>
            <a:xfrm>
              <a:off x="2977926" y="5550965"/>
              <a:ext cx="4281518" cy="307777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TRANSPORTATION FUELS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CFFE8E-A4A4-4367-FF95-6F45F0A9BC8A}"/>
                </a:ext>
              </a:extLst>
            </p:cNvPr>
            <p:cNvSpPr txBox="1"/>
            <p:nvPr/>
          </p:nvSpPr>
          <p:spPr>
            <a:xfrm>
              <a:off x="4545284" y="5197660"/>
              <a:ext cx="658812" cy="276225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diesel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F1E062-4EB9-1128-D154-74527A898495}"/>
                </a:ext>
              </a:extLst>
            </p:cNvPr>
            <p:cNvSpPr txBox="1"/>
            <p:nvPr/>
          </p:nvSpPr>
          <p:spPr>
            <a:xfrm>
              <a:off x="5245216" y="5199482"/>
              <a:ext cx="492125" cy="277812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gas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78EB78-7CD1-23DB-B846-CD7021C94480}"/>
                </a:ext>
              </a:extLst>
            </p:cNvPr>
            <p:cNvSpPr txBox="1"/>
            <p:nvPr/>
          </p:nvSpPr>
          <p:spPr>
            <a:xfrm>
              <a:off x="6757219" y="5200927"/>
              <a:ext cx="492125" cy="276225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H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E0FAD1-783F-1A9F-16BE-64A641476F4D}"/>
                </a:ext>
              </a:extLst>
            </p:cNvPr>
            <p:cNvSpPr txBox="1"/>
            <p:nvPr/>
          </p:nvSpPr>
          <p:spPr>
            <a:xfrm>
              <a:off x="5771492" y="5200523"/>
              <a:ext cx="947738" cy="26161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Methanol</a:t>
              </a:r>
              <a:endPara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21487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AD77ABD-C349-C5E2-EA8E-C1FF2096CE59}"/>
                </a:ext>
              </a:extLst>
            </p:cNvPr>
            <p:cNvSpPr txBox="1"/>
            <p:nvPr/>
          </p:nvSpPr>
          <p:spPr>
            <a:xfrm>
              <a:off x="1817137" y="2972440"/>
              <a:ext cx="1311907" cy="276999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square"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CO</a:t>
              </a:r>
              <a:r>
                <a:rPr kumimoji="0" lang="en-US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2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 Utilization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9811B06-0CFE-C413-0D39-2C484E5B7BCE}"/>
                </a:ext>
              </a:extLst>
            </p:cNvPr>
            <p:cNvCxnSpPr>
              <a:cxnSpLocks/>
              <a:stCxn id="32" idx="3"/>
              <a:endCxn id="36" idx="1"/>
            </p:cNvCxnSpPr>
            <p:nvPr/>
          </p:nvCxnSpPr>
          <p:spPr>
            <a:xfrm flipV="1">
              <a:off x="3129044" y="2765686"/>
              <a:ext cx="1964367" cy="3452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2">
              <a:extLst>
                <a:ext uri="{FF2B5EF4-FFF2-40B4-BE49-F238E27FC236}">
                  <a16:creationId xmlns:a16="http://schemas.microsoft.com/office/drawing/2014/main" id="{0618111F-3DDE-1212-7489-9057BDDD6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7477" y="2860213"/>
              <a:ext cx="2298767" cy="369332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normAutofit fontScale="85000" lnSpcReduction="10000"/>
            </a:bodyPr>
            <a:lstStyle>
              <a:defPPr>
                <a:defRPr lang="en-US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Fertilizer/Ammonia *</a:t>
              </a:r>
            </a:p>
          </p:txBody>
        </p:sp>
        <p:sp>
          <p:nvSpPr>
            <p:cNvPr id="35" name="TextBox 2">
              <a:extLst>
                <a:ext uri="{FF2B5EF4-FFF2-40B4-BE49-F238E27FC236}">
                  <a16:creationId xmlns:a16="http://schemas.microsoft.com/office/drawing/2014/main" id="{C21BE4CA-65D5-164F-EBD5-F9E5B1837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3147" y="1139190"/>
              <a:ext cx="2290383" cy="12003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rmAutofit fontScale="92500" lnSpcReduction="100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Paper/Pulp Industrial heat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District Heating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Minerals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24F391-D326-B204-1BB6-BC42D544B01C}"/>
                </a:ext>
              </a:extLst>
            </p:cNvPr>
            <p:cNvSpPr txBox="1"/>
            <p:nvPr/>
          </p:nvSpPr>
          <p:spPr>
            <a:xfrm>
              <a:off x="5093411" y="2611797"/>
              <a:ext cx="953821" cy="30777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normAutofit fontScale="92500" lnSpcReduction="10000"/>
            </a:bodyPr>
            <a:lstStyle>
              <a:defPPr>
                <a:defRPr lang="en-US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Syngas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3A6BAF-2013-09D9-E7B3-D5876B689225}"/>
                </a:ext>
              </a:extLst>
            </p:cNvPr>
            <p:cNvSpPr txBox="1"/>
            <p:nvPr/>
          </p:nvSpPr>
          <p:spPr>
            <a:xfrm>
              <a:off x="7714286" y="3296313"/>
              <a:ext cx="2292226" cy="369332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normAutofit fontScale="92500" lnSpcReduction="10000"/>
            </a:bodyPr>
            <a:lstStyle>
              <a:defPPr>
                <a:defRPr lang="en-US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Iron/Steel*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D06A828-F903-3C28-B1C5-87EB6CD3F69C}"/>
                </a:ext>
              </a:extLst>
            </p:cNvPr>
            <p:cNvCxnSpPr>
              <a:cxnSpLocks/>
              <a:stCxn id="36" idx="2"/>
              <a:endCxn id="37" idx="1"/>
            </p:cNvCxnSpPr>
            <p:nvPr/>
          </p:nvCxnSpPr>
          <p:spPr>
            <a:xfrm>
              <a:off x="5570322" y="2919574"/>
              <a:ext cx="2143964" cy="5614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483246-A170-3066-F82C-3EAAC0784100}"/>
                </a:ext>
              </a:extLst>
            </p:cNvPr>
            <p:cNvSpPr txBox="1"/>
            <p:nvPr/>
          </p:nvSpPr>
          <p:spPr>
            <a:xfrm>
              <a:off x="7686953" y="2413624"/>
              <a:ext cx="2300363" cy="369332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normAutofit fontScale="92500" lnSpcReduction="10000"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Refineries*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B428C80-8C72-BF10-8BBA-00987F7EC9EF}"/>
                </a:ext>
              </a:extLst>
            </p:cNvPr>
            <p:cNvCxnSpPr>
              <a:cxnSpLocks/>
              <a:stCxn id="14" idx="3"/>
              <a:endCxn id="39" idx="1"/>
            </p:cNvCxnSpPr>
            <p:nvPr/>
          </p:nvCxnSpPr>
          <p:spPr>
            <a:xfrm>
              <a:off x="6037733" y="1246208"/>
              <a:ext cx="1649220" cy="13520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CF7D5CA-71B1-2D4E-1DE3-5DDDC17B416F}"/>
                </a:ext>
              </a:extLst>
            </p:cNvPr>
            <p:cNvCxnSpPr>
              <a:cxnSpLocks/>
              <a:stCxn id="53" idx="2"/>
              <a:endCxn id="39" idx="1"/>
            </p:cNvCxnSpPr>
            <p:nvPr/>
          </p:nvCxnSpPr>
          <p:spPr>
            <a:xfrm>
              <a:off x="5571113" y="2048235"/>
              <a:ext cx="2115840" cy="550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235E526-91F9-9A24-B761-120C107A37FB}"/>
                </a:ext>
              </a:extLst>
            </p:cNvPr>
            <p:cNvCxnSpPr>
              <a:cxnSpLocks/>
              <a:stCxn id="53" idx="2"/>
              <a:endCxn id="36" idx="0"/>
            </p:cNvCxnSpPr>
            <p:nvPr/>
          </p:nvCxnSpPr>
          <p:spPr>
            <a:xfrm flipH="1">
              <a:off x="5570322" y="2048235"/>
              <a:ext cx="791" cy="5635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DEF5F7-E393-0016-FA3D-A706F6D84A45}"/>
                </a:ext>
              </a:extLst>
            </p:cNvPr>
            <p:cNvSpPr txBox="1"/>
            <p:nvPr/>
          </p:nvSpPr>
          <p:spPr>
            <a:xfrm>
              <a:off x="7704398" y="3742577"/>
              <a:ext cx="2281174" cy="369332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normAutofit fontScale="85000" lnSpcReduction="10000"/>
            </a:bodyPr>
            <a:lstStyle>
              <a:defPPr>
                <a:defRPr lang="en-US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Polymers / Chemicals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B204B34-E7C0-A36B-6BDA-A8E39E584AC6}"/>
                </a:ext>
              </a:extLst>
            </p:cNvPr>
            <p:cNvCxnSpPr>
              <a:cxnSpLocks/>
              <a:stCxn id="36" idx="2"/>
              <a:endCxn id="43" idx="1"/>
            </p:cNvCxnSpPr>
            <p:nvPr/>
          </p:nvCxnSpPr>
          <p:spPr>
            <a:xfrm>
              <a:off x="5570322" y="2919574"/>
              <a:ext cx="2134076" cy="1007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733039-6765-A18D-1D35-2D15C258CF7F}"/>
                </a:ext>
              </a:extLst>
            </p:cNvPr>
            <p:cNvSpPr txBox="1"/>
            <p:nvPr/>
          </p:nvSpPr>
          <p:spPr>
            <a:xfrm>
              <a:off x="1452432" y="956842"/>
              <a:ext cx="615553" cy="12499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wrap="square"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ELECTRICITY SECTOR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3E3BB1-953D-E43C-74E3-9328C7042CE7}"/>
                </a:ext>
              </a:extLst>
            </p:cNvPr>
            <p:cNvSpPr txBox="1"/>
            <p:nvPr/>
          </p:nvSpPr>
          <p:spPr>
            <a:xfrm>
              <a:off x="7714285" y="4455497"/>
              <a:ext cx="2306004" cy="1477328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normAutofit/>
            </a:bodyPr>
            <a:lstStyle>
              <a:defPPr>
                <a:defRPr lang="en-US"/>
              </a:defPPr>
              <a:lvl1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487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487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Fuels to Industry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487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4877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08F5DD5-D7FB-E5EB-8D8F-B2136C2F4C51}"/>
                </a:ext>
              </a:extLst>
            </p:cNvPr>
            <p:cNvCxnSpPr>
              <a:cxnSpLocks/>
            </p:cNvCxnSpPr>
            <p:nvPr/>
          </p:nvCxnSpPr>
          <p:spPr>
            <a:xfrm>
              <a:off x="7279557" y="5690014"/>
              <a:ext cx="434729" cy="6584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DE2748B-0CC4-A2CB-EDD7-18AD950241A3}"/>
                </a:ext>
              </a:extLst>
            </p:cNvPr>
            <p:cNvCxnSpPr>
              <a:cxnSpLocks/>
            </p:cNvCxnSpPr>
            <p:nvPr/>
          </p:nvCxnSpPr>
          <p:spPr>
            <a:xfrm>
              <a:off x="5588590" y="1518278"/>
              <a:ext cx="0" cy="22218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C44371E-ED28-85BD-F9E3-D2F1238336A3}"/>
                </a:ext>
              </a:extLst>
            </p:cNvPr>
            <p:cNvCxnSpPr>
              <a:cxnSpLocks/>
              <a:stCxn id="62" idx="2"/>
              <a:endCxn id="7" idx="0"/>
            </p:cNvCxnSpPr>
            <p:nvPr/>
          </p:nvCxnSpPr>
          <p:spPr>
            <a:xfrm flipH="1">
              <a:off x="4243866" y="4332665"/>
              <a:ext cx="1038682" cy="867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36CBDD-BB6D-81AE-3771-6A862A82005F}"/>
                </a:ext>
              </a:extLst>
            </p:cNvPr>
            <p:cNvSpPr txBox="1"/>
            <p:nvPr/>
          </p:nvSpPr>
          <p:spPr>
            <a:xfrm>
              <a:off x="1839647" y="3264829"/>
              <a:ext cx="1882103" cy="830997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NG Power plants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Ethanol plants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Ammonia (conventional)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rPr>
                <a:t>DAC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9B97353-B401-133F-8988-C215B38297C1}"/>
                </a:ext>
              </a:extLst>
            </p:cNvPr>
            <p:cNvCxnSpPr>
              <a:cxnSpLocks/>
              <a:stCxn id="53" idx="2"/>
              <a:endCxn id="30" idx="0"/>
            </p:cNvCxnSpPr>
            <p:nvPr/>
          </p:nvCxnSpPr>
          <p:spPr>
            <a:xfrm>
              <a:off x="5571113" y="2048235"/>
              <a:ext cx="1432169" cy="3152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35BE9B-4224-94AA-B45A-A0E5FE3648BB}"/>
                </a:ext>
              </a:extLst>
            </p:cNvPr>
            <p:cNvSpPr txBox="1"/>
            <p:nvPr/>
          </p:nvSpPr>
          <p:spPr>
            <a:xfrm>
              <a:off x="3858255" y="3929446"/>
              <a:ext cx="805183" cy="60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Fischer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Tropsch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 / Refining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5369B00-1C50-0A5C-FC8C-205838B5136F}"/>
                </a:ext>
              </a:extLst>
            </p:cNvPr>
            <p:cNvSpPr txBox="1"/>
            <p:nvPr/>
          </p:nvSpPr>
          <p:spPr>
            <a:xfrm>
              <a:off x="4980227" y="1740458"/>
              <a:ext cx="1181772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H2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A0A022F-1E3E-F0EA-2E31-2079CA206E05}"/>
                </a:ext>
              </a:extLst>
            </p:cNvPr>
            <p:cNvSpPr txBox="1"/>
            <p:nvPr/>
          </p:nvSpPr>
          <p:spPr>
            <a:xfrm>
              <a:off x="3364398" y="2496112"/>
              <a:ext cx="1027896" cy="30777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normAutofit fontScale="850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Bioprocess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52256F7-61E8-6A2C-60FD-EA8826C05CBE}"/>
                </a:ext>
              </a:extLst>
            </p:cNvPr>
            <p:cNvCxnSpPr>
              <a:cxnSpLocks/>
              <a:stCxn id="54" idx="3"/>
              <a:endCxn id="36" idx="1"/>
            </p:cNvCxnSpPr>
            <p:nvPr/>
          </p:nvCxnSpPr>
          <p:spPr>
            <a:xfrm>
              <a:off x="4392294" y="2650001"/>
              <a:ext cx="701117" cy="1156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5D49331-3B56-12E3-9745-3186C79B169D}"/>
                </a:ext>
              </a:extLst>
            </p:cNvPr>
            <p:cNvCxnSpPr>
              <a:cxnSpLocks/>
              <a:stCxn id="53" idx="2"/>
              <a:endCxn id="54" idx="0"/>
            </p:cNvCxnSpPr>
            <p:nvPr/>
          </p:nvCxnSpPr>
          <p:spPr>
            <a:xfrm flipH="1">
              <a:off x="3878346" y="2048235"/>
              <a:ext cx="1692767" cy="447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9BE71B-83B1-E196-22B3-71F1DC473761}"/>
                </a:ext>
              </a:extLst>
            </p:cNvPr>
            <p:cNvSpPr txBox="1"/>
            <p:nvPr/>
          </p:nvSpPr>
          <p:spPr>
            <a:xfrm>
              <a:off x="1817137" y="2526890"/>
              <a:ext cx="131190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Biomass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4877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FB21DC9-815E-AA40-2B06-1B51D9BBECE9}"/>
                </a:ext>
              </a:extLst>
            </p:cNvPr>
            <p:cNvCxnSpPr>
              <a:cxnSpLocks/>
              <a:stCxn id="57" idx="3"/>
              <a:endCxn id="54" idx="1"/>
            </p:cNvCxnSpPr>
            <p:nvPr/>
          </p:nvCxnSpPr>
          <p:spPr>
            <a:xfrm flipV="1">
              <a:off x="3129044" y="2650001"/>
              <a:ext cx="235354" cy="1538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1CA56DE-AC9A-E509-24B8-3AE8771759CC}"/>
                </a:ext>
              </a:extLst>
            </p:cNvPr>
            <p:cNvCxnSpPr>
              <a:cxnSpLocks/>
              <a:stCxn id="36" idx="2"/>
              <a:endCxn id="61" idx="0"/>
            </p:cNvCxnSpPr>
            <p:nvPr/>
          </p:nvCxnSpPr>
          <p:spPr>
            <a:xfrm>
              <a:off x="5570322" y="2919574"/>
              <a:ext cx="836604" cy="16490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A9DAB92-C320-1228-23AB-033D13E8D8D9}"/>
                </a:ext>
              </a:extLst>
            </p:cNvPr>
            <p:cNvCxnSpPr>
              <a:cxnSpLocks/>
              <a:stCxn id="61" idx="3"/>
            </p:cNvCxnSpPr>
            <p:nvPr/>
          </p:nvCxnSpPr>
          <p:spPr>
            <a:xfrm>
              <a:off x="6684170" y="4722476"/>
              <a:ext cx="1037647" cy="7917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B24D6E-1F4B-97AA-620B-3A56CB7E6CA6}"/>
                </a:ext>
              </a:extLst>
            </p:cNvPr>
            <p:cNvSpPr txBox="1"/>
            <p:nvPr/>
          </p:nvSpPr>
          <p:spPr>
            <a:xfrm>
              <a:off x="6129682" y="4568587"/>
              <a:ext cx="554488" cy="30777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normAutofit fontScale="850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SNG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6EB0748-5EB0-B6E8-1BB2-0563497F83AA}"/>
                </a:ext>
              </a:extLst>
            </p:cNvPr>
            <p:cNvSpPr txBox="1"/>
            <p:nvPr/>
          </p:nvSpPr>
          <p:spPr>
            <a:xfrm>
              <a:off x="4805637" y="4024888"/>
              <a:ext cx="953821" cy="30777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normAutofit fontScale="850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MTD MTG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28C6775-6504-D3B2-C1A2-1EE0BF617E32}"/>
                </a:ext>
              </a:extLst>
            </p:cNvPr>
            <p:cNvSpPr txBox="1"/>
            <p:nvPr/>
          </p:nvSpPr>
          <p:spPr>
            <a:xfrm>
              <a:off x="5122414" y="3311579"/>
              <a:ext cx="913437" cy="30777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normAutofit fontScale="85000" lnSpcReduction="10000"/>
            </a:bodyPr>
            <a:lstStyle>
              <a:defPPr>
                <a:defRPr lang="en-US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Methanol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514E5EF-851A-4905-31B6-A8B9BB7899BE}"/>
                </a:ext>
              </a:extLst>
            </p:cNvPr>
            <p:cNvCxnSpPr>
              <a:cxnSpLocks/>
              <a:stCxn id="63" idx="2"/>
              <a:endCxn id="62" idx="0"/>
            </p:cNvCxnSpPr>
            <p:nvPr/>
          </p:nvCxnSpPr>
          <p:spPr>
            <a:xfrm flipH="1">
              <a:off x="5282548" y="3619356"/>
              <a:ext cx="296585" cy="405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CEBDD98-7FA6-692C-EF30-8EE9013F5B9C}"/>
                </a:ext>
              </a:extLst>
            </p:cNvPr>
            <p:cNvCxnSpPr>
              <a:cxnSpLocks/>
              <a:stCxn id="36" idx="2"/>
              <a:endCxn id="63" idx="0"/>
            </p:cNvCxnSpPr>
            <p:nvPr/>
          </p:nvCxnSpPr>
          <p:spPr>
            <a:xfrm>
              <a:off x="5570322" y="2919574"/>
              <a:ext cx="8811" cy="392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1F1C33C-D684-1DB7-05CE-EE925E1C0F4F}"/>
                </a:ext>
              </a:extLst>
            </p:cNvPr>
            <p:cNvCxnSpPr>
              <a:cxnSpLocks/>
              <a:stCxn id="63" idx="2"/>
              <a:endCxn id="43" idx="1"/>
            </p:cNvCxnSpPr>
            <p:nvPr/>
          </p:nvCxnSpPr>
          <p:spPr>
            <a:xfrm>
              <a:off x="5579133" y="3619356"/>
              <a:ext cx="2125265" cy="307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14D5EA8-ECB9-1418-3D70-DD42EFE5F3BB}"/>
                </a:ext>
              </a:extLst>
            </p:cNvPr>
            <p:cNvCxnSpPr>
              <a:cxnSpLocks/>
              <a:stCxn id="63" idx="2"/>
              <a:endCxn id="31" idx="0"/>
            </p:cNvCxnSpPr>
            <p:nvPr/>
          </p:nvCxnSpPr>
          <p:spPr>
            <a:xfrm>
              <a:off x="5579133" y="3619356"/>
              <a:ext cx="666228" cy="1581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F774503-A10C-B723-824B-31A2F98DBA11}"/>
                </a:ext>
              </a:extLst>
            </p:cNvPr>
            <p:cNvSpPr txBox="1"/>
            <p:nvPr/>
          </p:nvSpPr>
          <p:spPr>
            <a:xfrm>
              <a:off x="2977925" y="5214414"/>
              <a:ext cx="953817" cy="276225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normAutofit fontScale="92500" lnSpcReduction="10000"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4877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Biofuel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F1BD91C-6381-3E19-10BE-CFFC83BEF95D}"/>
                </a:ext>
              </a:extLst>
            </p:cNvPr>
            <p:cNvCxnSpPr>
              <a:cxnSpLocks/>
              <a:stCxn id="54" idx="2"/>
              <a:endCxn id="68" idx="0"/>
            </p:cNvCxnSpPr>
            <p:nvPr/>
          </p:nvCxnSpPr>
          <p:spPr>
            <a:xfrm flipH="1">
              <a:off x="3454834" y="2803889"/>
              <a:ext cx="423512" cy="24105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4321DD4-9DA7-4082-94E9-B29160B9DCA0}"/>
              </a:ext>
            </a:extLst>
          </p:cNvPr>
          <p:cNvSpPr txBox="1"/>
          <p:nvPr/>
        </p:nvSpPr>
        <p:spPr>
          <a:xfrm>
            <a:off x="199250" y="1031741"/>
            <a:ext cx="11314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0" i="1" dirty="0"/>
              <a:t>Future Nuclear Energy Currencies are Chemical Feedstocks (Syngas, FT liquids, Methanol, H2). </a:t>
            </a:r>
            <a:br>
              <a:rPr lang="en-US" altLang="en-US" sz="1800" b="0" i="1" dirty="0"/>
            </a:br>
            <a:r>
              <a:rPr lang="en-US" altLang="en-US" sz="1800" b="1" i="1" dirty="0"/>
              <a:t>Hydrogen is THE key chemical feedstock.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2337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S_PPT_2020b.potx  -  Read-Only" id="{F265BF94-FD12-41FA-85C7-01A48AF2C1E2}" vid="{16EFB42D-B802-47C1-81EB-0AE9EF9B68C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1236</Words>
  <Application>Microsoft Office PowerPoint</Application>
  <PresentationFormat>Widescreen</PresentationFormat>
  <Paragraphs>130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Aptos</vt:lpstr>
      <vt:lpstr>Arial</vt:lpstr>
      <vt:lpstr>Arial </vt:lpstr>
      <vt:lpstr>Arial Narrow</vt:lpstr>
      <vt:lpstr>Calibri</vt:lpstr>
      <vt:lpstr>Calibri Light</vt:lpstr>
      <vt:lpstr>Courier New</vt:lpstr>
      <vt:lpstr>Franklin Gothic Book</vt:lpstr>
      <vt:lpstr>MyriadPro</vt:lpstr>
      <vt:lpstr>System Font Regular</vt:lpstr>
      <vt:lpstr>Office Theme</vt:lpstr>
      <vt:lpstr>1_Office Theme</vt:lpstr>
      <vt:lpstr>2_Office Theme</vt:lpstr>
      <vt:lpstr>3_Office Theme</vt:lpstr>
      <vt:lpstr>PowerPoint Presentation</vt:lpstr>
      <vt:lpstr>FORCE: A modeling approach to increase the value proposition for SMRs in non-electric applications</vt:lpstr>
      <vt:lpstr>Overview</vt:lpstr>
      <vt:lpstr>Energy Demand and Supply</vt:lpstr>
      <vt:lpstr>Variable Renewable Generators in Electricity Markets Need for grid stability and reliability </vt:lpstr>
      <vt:lpstr>The global challenge:  Decarbonizing electricity and total energy sources (2019)</vt:lpstr>
      <vt:lpstr>Integrated Nuclear-Renewable Energy Systems  </vt:lpstr>
      <vt:lpstr>Integrated Nuclear-Renewable Energy Systems </vt:lpstr>
      <vt:lpstr>Advanced Nuclear Energy Pathways by Sector </vt:lpstr>
      <vt:lpstr>Modeling Tools</vt:lpstr>
      <vt:lpstr>IES Modeling Guiding Questions</vt:lpstr>
      <vt:lpstr>Three Analysis Paths</vt:lpstr>
      <vt:lpstr>Nuclear Cogeneration &amp; Integrated Systems—Solutions and paths forward</vt:lpstr>
      <vt:lpstr>Supplying Industries with Clean Heat and Power Through a New Nuclear Thermal Island Design</vt:lpstr>
      <vt:lpstr>Preliminary Small Modular Nuclear Reactor Integration with a Petroleum Refinery</vt:lpstr>
      <vt:lpstr>Preliminary Small Modular Nuclear Reactor Integration with a Pulp and Paper Plant</vt:lpstr>
      <vt:lpstr>Preliminary Small Modular Nuclear Reactor Integration with a Methanol Plant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Aaron S. Epiney</cp:lastModifiedBy>
  <cp:revision>7</cp:revision>
  <dcterms:created xsi:type="dcterms:W3CDTF">2019-10-29T08:33:20Z</dcterms:created>
  <dcterms:modified xsi:type="dcterms:W3CDTF">2024-10-07T16:39:33Z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