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1" name="Shape 161"/>
          <p:cNvSpPr/>
          <p:nvPr>
            <p:ph type="sldImg"/>
          </p:nvPr>
        </p:nvSpPr>
        <p:spPr>
          <a:xfrm>
            <a:off x="1143000" y="685800"/>
            <a:ext cx="4572000" cy="3429000"/>
          </a:xfrm>
          <a:prstGeom prst="rect">
            <a:avLst/>
          </a:prstGeom>
        </p:spPr>
        <p:txBody>
          <a:bodyPr/>
          <a:lstStyle/>
          <a:p>
            <a:pPr/>
          </a:p>
        </p:txBody>
      </p:sp>
      <p:sp>
        <p:nvSpPr>
          <p:cNvPr id="162" name="Shape 16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2"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Title Slide">
    <p:spTree>
      <p:nvGrpSpPr>
        <p:cNvPr id="1" name=""/>
        <p:cNvGrpSpPr/>
        <p:nvPr/>
      </p:nvGrpSpPr>
      <p:grpSpPr>
        <a:xfrm>
          <a:off x="0" y="0"/>
          <a:ext cx="0" cy="0"/>
          <a:chOff x="0" y="0"/>
          <a:chExt cx="0" cy="0"/>
        </a:xfrm>
      </p:grpSpPr>
      <p:pic>
        <p:nvPicPr>
          <p:cNvPr id="97"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98" name="Başlık Metni"/>
          <p:cNvSpPr txBox="1"/>
          <p:nvPr>
            <p:ph type="title"/>
          </p:nvPr>
        </p:nvSpPr>
        <p:spPr>
          <a:xfrm>
            <a:off x="1524000" y="1600199"/>
            <a:ext cx="9144000" cy="1909764"/>
          </a:xfrm>
          <a:prstGeom prst="rect">
            <a:avLst/>
          </a:prstGeom>
        </p:spPr>
        <p:txBody>
          <a:bodyPr anchor="b"/>
          <a:lstStyle>
            <a:lvl1pPr algn="ctr">
              <a:defRPr sz="5400">
                <a:latin typeface="Arial"/>
                <a:ea typeface="Arial"/>
                <a:cs typeface="Arial"/>
                <a:sym typeface="Arial"/>
              </a:defRPr>
            </a:lvl1pPr>
          </a:lstStyle>
          <a:p>
            <a:pPr/>
            <a:r>
              <a:t>Başlık Metni</a:t>
            </a:r>
          </a:p>
        </p:txBody>
      </p:sp>
      <p:sp>
        <p:nvSpPr>
          <p:cNvPr id="99" name="Gövde Düzeyi Bir…"/>
          <p:cNvSpPr txBox="1"/>
          <p:nvPr>
            <p:ph type="body" sz="quarter" idx="1"/>
          </p:nvPr>
        </p:nvSpPr>
        <p:spPr>
          <a:xfrm>
            <a:off x="1524000" y="3602037"/>
            <a:ext cx="9144000" cy="1655763"/>
          </a:xfrm>
          <a:prstGeom prst="rect">
            <a:avLst/>
          </a:prstGeom>
        </p:spPr>
        <p:txBody>
          <a:bodyPr/>
          <a:lstStyle>
            <a:lvl1pPr marL="0" indent="0" algn="ctr">
              <a:buSzTx/>
              <a:buFontTx/>
              <a:buNone/>
              <a:defRPr sz="2400">
                <a:latin typeface="Arial"/>
                <a:ea typeface="Arial"/>
                <a:cs typeface="Arial"/>
                <a:sym typeface="Arial"/>
              </a:defRPr>
            </a:lvl1pPr>
            <a:lvl2pPr marL="0" indent="457200" algn="ctr">
              <a:buSzTx/>
              <a:buFontTx/>
              <a:buNone/>
              <a:defRPr sz="2400">
                <a:latin typeface="Arial"/>
                <a:ea typeface="Arial"/>
                <a:cs typeface="Arial"/>
                <a:sym typeface="Arial"/>
              </a:defRPr>
            </a:lvl2pPr>
            <a:lvl3pPr marL="0" indent="914400" algn="ctr">
              <a:buSzTx/>
              <a:buFontTx/>
              <a:buNone/>
              <a:defRPr sz="2400">
                <a:latin typeface="Arial"/>
                <a:ea typeface="Arial"/>
                <a:cs typeface="Arial"/>
                <a:sym typeface="Arial"/>
              </a:defRPr>
            </a:lvl3pPr>
            <a:lvl4pPr marL="0" indent="1371600" algn="ctr">
              <a:buSzTx/>
              <a:buFontTx/>
              <a:buNone/>
              <a:defRPr sz="2400">
                <a:latin typeface="Arial"/>
                <a:ea typeface="Arial"/>
                <a:cs typeface="Arial"/>
                <a:sym typeface="Arial"/>
              </a:defRPr>
            </a:lvl4pPr>
            <a:lvl5pPr marL="0" indent="1828800" algn="ctr">
              <a:buSzTx/>
              <a:buFontTx/>
              <a:buNone/>
              <a:defRPr sz="2400">
                <a:latin typeface="Arial"/>
                <a:ea typeface="Arial"/>
                <a:cs typeface="Arial"/>
                <a:sym typeface="Arial"/>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100" name="Slayt Numarası"/>
          <p:cNvSpPr txBox="1"/>
          <p:nvPr>
            <p:ph type="sldNum" sz="quarter" idx="2"/>
          </p:nvPr>
        </p:nvSpPr>
        <p:spPr>
          <a:xfrm>
            <a:off x="11095176" y="6414760"/>
            <a:ext cx="258624" cy="2483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107"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8" name="Gövde Düzeyi Bir…"/>
          <p:cNvSpPr txBox="1"/>
          <p:nvPr>
            <p:ph type="body" idx="1"/>
          </p:nvPr>
        </p:nvSpPr>
        <p:spPr>
          <a:xfrm>
            <a:off x="838200" y="1591055"/>
            <a:ext cx="10515600" cy="4585908"/>
          </a:xfrm>
          <a:prstGeom prst="rect">
            <a:avLst/>
          </a:prstGeom>
        </p:spPr>
        <p:txBody>
          <a:bodyPr/>
          <a:lstStyle>
            <a:lvl1pPr>
              <a:defRPr>
                <a:latin typeface="Arial"/>
                <a:ea typeface="Arial"/>
                <a:cs typeface="Arial"/>
                <a:sym typeface="Arial"/>
              </a:defRPr>
            </a:lvl1pPr>
            <a:lvl2pPr>
              <a:defRPr>
                <a:latin typeface="Arial"/>
                <a:ea typeface="Arial"/>
                <a:cs typeface="Arial"/>
                <a:sym typeface="Arial"/>
              </a:defRPr>
            </a:lvl2pPr>
            <a:lvl3pPr>
              <a:defRPr>
                <a:latin typeface="Arial"/>
                <a:ea typeface="Arial"/>
                <a:cs typeface="Arial"/>
                <a:sym typeface="Arial"/>
              </a:defRPr>
            </a:lvl3pPr>
            <a:lvl4pPr>
              <a:defRPr>
                <a:latin typeface="Arial"/>
                <a:ea typeface="Arial"/>
                <a:cs typeface="Arial"/>
                <a:sym typeface="Arial"/>
              </a:defRPr>
            </a:lvl4pPr>
            <a:lvl5pPr>
              <a:defRPr>
                <a:latin typeface="Arial"/>
                <a:ea typeface="Arial"/>
                <a:cs typeface="Arial"/>
                <a:sym typeface="Arial"/>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109" name="Slayt Numarası"/>
          <p:cNvSpPr txBox="1"/>
          <p:nvPr>
            <p:ph type="sldNum" sz="quarter" idx="2"/>
          </p:nvPr>
        </p:nvSpPr>
        <p:spPr>
          <a:xfrm>
            <a:off x="11095176" y="6414760"/>
            <a:ext cx="258624" cy="2483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116"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17" name="Başlık Metni"/>
          <p:cNvSpPr txBox="1"/>
          <p:nvPr>
            <p:ph type="title"/>
          </p:nvPr>
        </p:nvSpPr>
        <p:spPr>
          <a:xfrm>
            <a:off x="831850" y="1709738"/>
            <a:ext cx="10515600" cy="2852737"/>
          </a:xfrm>
          <a:prstGeom prst="rect">
            <a:avLst/>
          </a:prstGeom>
        </p:spPr>
        <p:txBody>
          <a:bodyPr anchor="b"/>
          <a:lstStyle>
            <a:lvl1pPr>
              <a:defRPr sz="6000">
                <a:latin typeface="Arial"/>
                <a:ea typeface="Arial"/>
                <a:cs typeface="Arial"/>
                <a:sym typeface="Arial"/>
              </a:defRPr>
            </a:lvl1pPr>
          </a:lstStyle>
          <a:p>
            <a:pPr/>
            <a:r>
              <a:t>Başlık Metni</a:t>
            </a:r>
          </a:p>
        </p:txBody>
      </p:sp>
      <p:sp>
        <p:nvSpPr>
          <p:cNvPr id="118" name="Gövde Düzeyi Bir…"/>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latin typeface="Arial"/>
                <a:ea typeface="Arial"/>
                <a:cs typeface="Arial"/>
                <a:sym typeface="Arial"/>
              </a:defRPr>
            </a:lvl1pPr>
            <a:lvl2pPr marL="0" indent="457200">
              <a:buSzTx/>
              <a:buFontTx/>
              <a:buNone/>
              <a:defRPr sz="2400">
                <a:solidFill>
                  <a:srgbClr val="888888"/>
                </a:solidFill>
                <a:latin typeface="Arial"/>
                <a:ea typeface="Arial"/>
                <a:cs typeface="Arial"/>
                <a:sym typeface="Arial"/>
              </a:defRPr>
            </a:lvl2pPr>
            <a:lvl3pPr marL="0" indent="914400">
              <a:buSzTx/>
              <a:buFontTx/>
              <a:buNone/>
              <a:defRPr sz="2400">
                <a:solidFill>
                  <a:srgbClr val="888888"/>
                </a:solidFill>
                <a:latin typeface="Arial"/>
                <a:ea typeface="Arial"/>
                <a:cs typeface="Arial"/>
                <a:sym typeface="Arial"/>
              </a:defRPr>
            </a:lvl3pPr>
            <a:lvl4pPr marL="0" indent="1371600">
              <a:buSzTx/>
              <a:buFontTx/>
              <a:buNone/>
              <a:defRPr sz="2400">
                <a:solidFill>
                  <a:srgbClr val="888888"/>
                </a:solidFill>
                <a:latin typeface="Arial"/>
                <a:ea typeface="Arial"/>
                <a:cs typeface="Arial"/>
                <a:sym typeface="Arial"/>
              </a:defRPr>
            </a:lvl4pPr>
            <a:lvl5pPr marL="0" indent="1828800">
              <a:buSzTx/>
              <a:buFontTx/>
              <a:buNone/>
              <a:defRPr sz="2400">
                <a:solidFill>
                  <a:srgbClr val="888888"/>
                </a:solidFill>
                <a:latin typeface="Arial"/>
                <a:ea typeface="Arial"/>
                <a:cs typeface="Arial"/>
                <a:sym typeface="Arial"/>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119" name="Slayt Numarası"/>
          <p:cNvSpPr txBox="1"/>
          <p:nvPr>
            <p:ph type="sldNum" sz="quarter" idx="2"/>
          </p:nvPr>
        </p:nvSpPr>
        <p:spPr>
          <a:xfrm>
            <a:off x="11095176" y="6414760"/>
            <a:ext cx="258624" cy="2483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126"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7" name="Gövde Düzeyi Bir…"/>
          <p:cNvSpPr txBox="1"/>
          <p:nvPr>
            <p:ph type="body" sz="half" idx="1"/>
          </p:nvPr>
        </p:nvSpPr>
        <p:spPr>
          <a:xfrm>
            <a:off x="838200" y="1825625"/>
            <a:ext cx="5181600" cy="4351338"/>
          </a:xfrm>
          <a:prstGeom prst="rect">
            <a:avLst/>
          </a:prstGeom>
        </p:spPr>
        <p:txBody>
          <a:bodyPr/>
          <a:lstStyle>
            <a:lvl1pPr>
              <a:defRPr>
                <a:latin typeface="Arial"/>
                <a:ea typeface="Arial"/>
                <a:cs typeface="Arial"/>
                <a:sym typeface="Arial"/>
              </a:defRPr>
            </a:lvl1pPr>
            <a:lvl2pPr>
              <a:defRPr>
                <a:latin typeface="Arial"/>
                <a:ea typeface="Arial"/>
                <a:cs typeface="Arial"/>
                <a:sym typeface="Arial"/>
              </a:defRPr>
            </a:lvl2pPr>
            <a:lvl3pPr>
              <a:defRPr>
                <a:latin typeface="Arial"/>
                <a:ea typeface="Arial"/>
                <a:cs typeface="Arial"/>
                <a:sym typeface="Arial"/>
              </a:defRPr>
            </a:lvl3pPr>
            <a:lvl4pPr>
              <a:defRPr>
                <a:latin typeface="Arial"/>
                <a:ea typeface="Arial"/>
                <a:cs typeface="Arial"/>
                <a:sym typeface="Arial"/>
              </a:defRPr>
            </a:lvl4pPr>
            <a:lvl5pPr>
              <a:defRPr>
                <a:latin typeface="Arial"/>
                <a:ea typeface="Arial"/>
                <a:cs typeface="Arial"/>
                <a:sym typeface="Arial"/>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128" name="Slayt Numarası"/>
          <p:cNvSpPr txBox="1"/>
          <p:nvPr>
            <p:ph type="sldNum" sz="quarter" idx="2"/>
          </p:nvPr>
        </p:nvSpPr>
        <p:spPr>
          <a:xfrm>
            <a:off x="11095176" y="6414760"/>
            <a:ext cx="258624" cy="2483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pic>
        <p:nvPicPr>
          <p:cNvPr id="135"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6" name="Gövde Düzeyi Bir…"/>
          <p:cNvSpPr txBox="1"/>
          <p:nvPr>
            <p:ph type="body" sz="quarter" idx="1"/>
          </p:nvPr>
        </p:nvSpPr>
        <p:spPr>
          <a:xfrm>
            <a:off x="839787" y="1681163"/>
            <a:ext cx="5157789" cy="823913"/>
          </a:xfrm>
          <a:prstGeom prst="rect">
            <a:avLst/>
          </a:prstGeom>
        </p:spPr>
        <p:txBody>
          <a:bodyPr anchor="b"/>
          <a:lstStyle>
            <a:lvl1pPr marL="0" indent="0">
              <a:buSzTx/>
              <a:buFontTx/>
              <a:buNone/>
              <a:defRPr b="1" sz="2400">
                <a:latin typeface="Arial"/>
                <a:ea typeface="Arial"/>
                <a:cs typeface="Arial"/>
                <a:sym typeface="Arial"/>
              </a:defRPr>
            </a:lvl1pPr>
            <a:lvl2pPr marL="0" indent="457200">
              <a:buSzTx/>
              <a:buFontTx/>
              <a:buNone/>
              <a:defRPr b="1" sz="2400">
                <a:latin typeface="Arial"/>
                <a:ea typeface="Arial"/>
                <a:cs typeface="Arial"/>
                <a:sym typeface="Arial"/>
              </a:defRPr>
            </a:lvl2pPr>
            <a:lvl3pPr marL="0" indent="914400">
              <a:buSzTx/>
              <a:buFontTx/>
              <a:buNone/>
              <a:defRPr b="1" sz="2400">
                <a:latin typeface="Arial"/>
                <a:ea typeface="Arial"/>
                <a:cs typeface="Arial"/>
                <a:sym typeface="Arial"/>
              </a:defRPr>
            </a:lvl3pPr>
            <a:lvl4pPr marL="0" indent="1371600">
              <a:buSzTx/>
              <a:buFontTx/>
              <a:buNone/>
              <a:defRPr b="1" sz="2400">
                <a:latin typeface="Arial"/>
                <a:ea typeface="Arial"/>
                <a:cs typeface="Arial"/>
                <a:sym typeface="Arial"/>
              </a:defRPr>
            </a:lvl4pPr>
            <a:lvl5pPr marL="0" indent="1828800">
              <a:buSzTx/>
              <a:buFontTx/>
              <a:buNone/>
              <a:defRPr b="1" sz="2400">
                <a:latin typeface="Arial"/>
                <a:ea typeface="Arial"/>
                <a:cs typeface="Arial"/>
                <a:sym typeface="Arial"/>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137"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latin typeface="Arial"/>
                <a:ea typeface="Arial"/>
                <a:cs typeface="Arial"/>
                <a:sym typeface="Arial"/>
              </a:defRPr>
            </a:pPr>
          </a:p>
        </p:txBody>
      </p:sp>
      <p:sp>
        <p:nvSpPr>
          <p:cNvPr id="138" name="Title 1"/>
          <p:cNvSpPr txBox="1"/>
          <p:nvPr/>
        </p:nvSpPr>
        <p:spPr>
          <a:xfrm>
            <a:off x="487679" y="518159"/>
            <a:ext cx="10424161" cy="73761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b="1" sz="4400">
                <a:solidFill>
                  <a:srgbClr val="FFFFFF"/>
                </a:solidFill>
                <a:latin typeface="Arial"/>
                <a:ea typeface="Arial"/>
                <a:cs typeface="Arial"/>
                <a:sym typeface="Arial"/>
              </a:defRPr>
            </a:lvl1pPr>
          </a:lstStyle>
          <a:p>
            <a:pPr/>
            <a:r>
              <a:t>Click to edit Master title style</a:t>
            </a:r>
          </a:p>
        </p:txBody>
      </p:sp>
      <p:sp>
        <p:nvSpPr>
          <p:cNvPr id="139" name="Slayt Numarası"/>
          <p:cNvSpPr txBox="1"/>
          <p:nvPr>
            <p:ph type="sldNum" sz="quarter" idx="2"/>
          </p:nvPr>
        </p:nvSpPr>
        <p:spPr>
          <a:xfrm>
            <a:off x="11095176" y="6414760"/>
            <a:ext cx="258624" cy="2483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146"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7"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154"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5" name="Slayt Numarası"/>
          <p:cNvSpPr txBox="1"/>
          <p:nvPr>
            <p:ph type="sldNum" sz="quarter" idx="2"/>
          </p:nvPr>
        </p:nvSpPr>
        <p:spPr>
          <a:xfrm>
            <a:off x="11095176" y="6414760"/>
            <a:ext cx="258624" cy="2483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pic>
        <p:nvPicPr>
          <p:cNvPr id="19"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0" name="Başlık Metni"/>
          <p:cNvSpPr txBox="1"/>
          <p:nvPr>
            <p:ph type="title"/>
          </p:nvPr>
        </p:nvSpPr>
        <p:spPr>
          <a:xfrm>
            <a:off x="1524000" y="1122362"/>
            <a:ext cx="9144000" cy="2387601"/>
          </a:xfrm>
          <a:prstGeom prst="rect">
            <a:avLst/>
          </a:prstGeom>
        </p:spPr>
        <p:txBody>
          <a:bodyPr anchor="b"/>
          <a:lstStyle>
            <a:lvl1pPr algn="ctr">
              <a:defRPr sz="5400">
                <a:latin typeface="Arial"/>
                <a:ea typeface="Arial"/>
                <a:cs typeface="Arial"/>
                <a:sym typeface="Arial"/>
              </a:defRPr>
            </a:lvl1pPr>
          </a:lstStyle>
          <a:p>
            <a:pPr/>
            <a:r>
              <a:t>Başlık Metni</a:t>
            </a:r>
          </a:p>
        </p:txBody>
      </p:sp>
      <p:sp>
        <p:nvSpPr>
          <p:cNvPr id="21" name="Gövde Düzeyi Bir…"/>
          <p:cNvSpPr txBox="1"/>
          <p:nvPr>
            <p:ph type="body" sz="quarter" idx="1"/>
          </p:nvPr>
        </p:nvSpPr>
        <p:spPr>
          <a:xfrm>
            <a:off x="1524000" y="3602037"/>
            <a:ext cx="9144000" cy="1655763"/>
          </a:xfrm>
          <a:prstGeom prst="rect">
            <a:avLst/>
          </a:prstGeom>
        </p:spPr>
        <p:txBody>
          <a:bodyPr/>
          <a:lstStyle>
            <a:lvl1pPr marL="0" indent="0" algn="ctr">
              <a:buSzTx/>
              <a:buFontTx/>
              <a:buNone/>
              <a:defRPr sz="2400">
                <a:latin typeface="Arial"/>
                <a:ea typeface="Arial"/>
                <a:cs typeface="Arial"/>
                <a:sym typeface="Arial"/>
              </a:defRPr>
            </a:lvl1pPr>
            <a:lvl2pPr marL="0" indent="457200" algn="ctr">
              <a:buSzTx/>
              <a:buFontTx/>
              <a:buNone/>
              <a:defRPr sz="2400">
                <a:latin typeface="Arial"/>
                <a:ea typeface="Arial"/>
                <a:cs typeface="Arial"/>
                <a:sym typeface="Arial"/>
              </a:defRPr>
            </a:lvl2pPr>
            <a:lvl3pPr marL="0" indent="914400" algn="ctr">
              <a:buSzTx/>
              <a:buFontTx/>
              <a:buNone/>
              <a:defRPr sz="2400">
                <a:latin typeface="Arial"/>
                <a:ea typeface="Arial"/>
                <a:cs typeface="Arial"/>
                <a:sym typeface="Arial"/>
              </a:defRPr>
            </a:lvl3pPr>
            <a:lvl4pPr marL="0" indent="1371600" algn="ctr">
              <a:buSzTx/>
              <a:buFontTx/>
              <a:buNone/>
              <a:defRPr sz="2400">
                <a:latin typeface="Arial"/>
                <a:ea typeface="Arial"/>
                <a:cs typeface="Arial"/>
                <a:sym typeface="Arial"/>
              </a:defRPr>
            </a:lvl4pPr>
            <a:lvl5pPr marL="0" indent="1828800" algn="ctr">
              <a:buSzTx/>
              <a:buFontTx/>
              <a:buNone/>
              <a:defRPr sz="2400">
                <a:latin typeface="Arial"/>
                <a:ea typeface="Arial"/>
                <a:cs typeface="Arial"/>
                <a:sym typeface="Arial"/>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22" name="Slayt Numarası"/>
          <p:cNvSpPr txBox="1"/>
          <p:nvPr>
            <p:ph type="sldNum" sz="quarter" idx="2"/>
          </p:nvPr>
        </p:nvSpPr>
        <p:spPr>
          <a:xfrm>
            <a:off x="11095176" y="6414760"/>
            <a:ext cx="258624" cy="2483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29"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0" name="Başlık Metni"/>
          <p:cNvSpPr txBox="1"/>
          <p:nvPr>
            <p:ph type="title"/>
          </p:nvPr>
        </p:nvSpPr>
        <p:spPr>
          <a:xfrm>
            <a:off x="838200" y="365125"/>
            <a:ext cx="10515600" cy="1325563"/>
          </a:xfrm>
          <a:prstGeom prst="rect">
            <a:avLst/>
          </a:prstGeom>
        </p:spPr>
        <p:txBody>
          <a:bodyPr/>
          <a:lstStyle>
            <a:lvl1pPr>
              <a:defRPr b="1">
                <a:latin typeface="Arial"/>
                <a:ea typeface="Arial"/>
                <a:cs typeface="Arial"/>
                <a:sym typeface="Arial"/>
              </a:defRPr>
            </a:lvl1pPr>
          </a:lstStyle>
          <a:p>
            <a:pPr/>
            <a:r>
              <a:t>Başlık Metni</a:t>
            </a:r>
          </a:p>
        </p:txBody>
      </p:sp>
      <p:sp>
        <p:nvSpPr>
          <p:cNvPr id="31" name="Gövde Düzeyi Bir…"/>
          <p:cNvSpPr txBox="1"/>
          <p:nvPr>
            <p:ph type="body" idx="1"/>
          </p:nvPr>
        </p:nvSpPr>
        <p:spPr>
          <a:xfrm>
            <a:off x="838200" y="1825625"/>
            <a:ext cx="10515600" cy="4351338"/>
          </a:xfrm>
          <a:prstGeom prst="rect">
            <a:avLst/>
          </a:prstGeom>
        </p:spPr>
        <p:txBody>
          <a:bodyPr/>
          <a:lstStyle>
            <a:lvl1pPr>
              <a:defRPr>
                <a:latin typeface="Arial"/>
                <a:ea typeface="Arial"/>
                <a:cs typeface="Arial"/>
                <a:sym typeface="Arial"/>
              </a:defRPr>
            </a:lvl1pPr>
            <a:lvl2pPr>
              <a:defRPr>
                <a:latin typeface="Arial"/>
                <a:ea typeface="Arial"/>
                <a:cs typeface="Arial"/>
                <a:sym typeface="Arial"/>
              </a:defRPr>
            </a:lvl2pPr>
            <a:lvl3pPr>
              <a:defRPr>
                <a:latin typeface="Arial"/>
                <a:ea typeface="Arial"/>
                <a:cs typeface="Arial"/>
                <a:sym typeface="Arial"/>
              </a:defRPr>
            </a:lvl3pPr>
            <a:lvl4pPr>
              <a:defRPr>
                <a:latin typeface="Arial"/>
                <a:ea typeface="Arial"/>
                <a:cs typeface="Arial"/>
                <a:sym typeface="Arial"/>
              </a:defRPr>
            </a:lvl4pPr>
            <a:lvl5pPr>
              <a:defRPr>
                <a:latin typeface="Arial"/>
                <a:ea typeface="Arial"/>
                <a:cs typeface="Arial"/>
                <a:sym typeface="Arial"/>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32" name="Slayt Numarası"/>
          <p:cNvSpPr txBox="1"/>
          <p:nvPr>
            <p:ph type="sldNum" sz="quarter" idx="2"/>
          </p:nvPr>
        </p:nvSpPr>
        <p:spPr>
          <a:xfrm>
            <a:off x="11095176" y="6414760"/>
            <a:ext cx="258624" cy="2483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39"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40" name="Başlık Metni"/>
          <p:cNvSpPr txBox="1"/>
          <p:nvPr>
            <p:ph type="title"/>
          </p:nvPr>
        </p:nvSpPr>
        <p:spPr>
          <a:xfrm>
            <a:off x="831850" y="1709738"/>
            <a:ext cx="10515600" cy="2852737"/>
          </a:xfrm>
          <a:prstGeom prst="rect">
            <a:avLst/>
          </a:prstGeom>
        </p:spPr>
        <p:txBody>
          <a:bodyPr anchor="b"/>
          <a:lstStyle>
            <a:lvl1pPr>
              <a:defRPr sz="6000">
                <a:latin typeface="Arial"/>
                <a:ea typeface="Arial"/>
                <a:cs typeface="Arial"/>
                <a:sym typeface="Arial"/>
              </a:defRPr>
            </a:lvl1pPr>
          </a:lstStyle>
          <a:p>
            <a:pPr/>
            <a:r>
              <a:t>Başlık Metni</a:t>
            </a:r>
          </a:p>
        </p:txBody>
      </p:sp>
      <p:sp>
        <p:nvSpPr>
          <p:cNvPr id="41" name="Gövde Düzeyi Bir…"/>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latin typeface="Arial"/>
                <a:ea typeface="Arial"/>
                <a:cs typeface="Arial"/>
                <a:sym typeface="Arial"/>
              </a:defRPr>
            </a:lvl1pPr>
            <a:lvl2pPr marL="0" indent="457200">
              <a:buSzTx/>
              <a:buFontTx/>
              <a:buNone/>
              <a:defRPr sz="2400">
                <a:solidFill>
                  <a:srgbClr val="888888"/>
                </a:solidFill>
                <a:latin typeface="Arial"/>
                <a:ea typeface="Arial"/>
                <a:cs typeface="Arial"/>
                <a:sym typeface="Arial"/>
              </a:defRPr>
            </a:lvl2pPr>
            <a:lvl3pPr marL="0" indent="914400">
              <a:buSzTx/>
              <a:buFontTx/>
              <a:buNone/>
              <a:defRPr sz="2400">
                <a:solidFill>
                  <a:srgbClr val="888888"/>
                </a:solidFill>
                <a:latin typeface="Arial"/>
                <a:ea typeface="Arial"/>
                <a:cs typeface="Arial"/>
                <a:sym typeface="Arial"/>
              </a:defRPr>
            </a:lvl3pPr>
            <a:lvl4pPr marL="0" indent="1371600">
              <a:buSzTx/>
              <a:buFontTx/>
              <a:buNone/>
              <a:defRPr sz="2400">
                <a:solidFill>
                  <a:srgbClr val="888888"/>
                </a:solidFill>
                <a:latin typeface="Arial"/>
                <a:ea typeface="Arial"/>
                <a:cs typeface="Arial"/>
                <a:sym typeface="Arial"/>
              </a:defRPr>
            </a:lvl4pPr>
            <a:lvl5pPr marL="0" indent="1828800">
              <a:buSzTx/>
              <a:buFontTx/>
              <a:buNone/>
              <a:defRPr sz="2400">
                <a:solidFill>
                  <a:srgbClr val="888888"/>
                </a:solidFill>
                <a:latin typeface="Arial"/>
                <a:ea typeface="Arial"/>
                <a:cs typeface="Arial"/>
                <a:sym typeface="Arial"/>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42" name="Slayt Numarası"/>
          <p:cNvSpPr txBox="1"/>
          <p:nvPr>
            <p:ph type="sldNum" sz="quarter" idx="2"/>
          </p:nvPr>
        </p:nvSpPr>
        <p:spPr>
          <a:xfrm>
            <a:off x="11095176" y="6414760"/>
            <a:ext cx="258624" cy="2483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49"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0" name="Başlık Metni"/>
          <p:cNvSpPr txBox="1"/>
          <p:nvPr>
            <p:ph type="title"/>
          </p:nvPr>
        </p:nvSpPr>
        <p:spPr>
          <a:xfrm>
            <a:off x="838200" y="365125"/>
            <a:ext cx="10515600" cy="1325563"/>
          </a:xfrm>
          <a:prstGeom prst="rect">
            <a:avLst/>
          </a:prstGeom>
        </p:spPr>
        <p:txBody>
          <a:bodyPr/>
          <a:lstStyle>
            <a:lvl1pPr>
              <a:defRPr b="1">
                <a:latin typeface="Arial"/>
                <a:ea typeface="Arial"/>
                <a:cs typeface="Arial"/>
                <a:sym typeface="Arial"/>
              </a:defRPr>
            </a:lvl1pPr>
          </a:lstStyle>
          <a:p>
            <a:pPr/>
            <a:r>
              <a:t>Başlık Metni</a:t>
            </a:r>
          </a:p>
        </p:txBody>
      </p:sp>
      <p:sp>
        <p:nvSpPr>
          <p:cNvPr id="51" name="Gövde Düzeyi Bir…"/>
          <p:cNvSpPr txBox="1"/>
          <p:nvPr>
            <p:ph type="body" sz="half" idx="1"/>
          </p:nvPr>
        </p:nvSpPr>
        <p:spPr>
          <a:xfrm>
            <a:off x="838200" y="1825625"/>
            <a:ext cx="5181600" cy="4351338"/>
          </a:xfrm>
          <a:prstGeom prst="rect">
            <a:avLst/>
          </a:prstGeom>
        </p:spPr>
        <p:txBody>
          <a:bodyPr/>
          <a:lstStyle>
            <a:lvl1pPr>
              <a:defRPr>
                <a:latin typeface="Arial"/>
                <a:ea typeface="Arial"/>
                <a:cs typeface="Arial"/>
                <a:sym typeface="Arial"/>
              </a:defRPr>
            </a:lvl1pPr>
            <a:lvl2pPr>
              <a:defRPr>
                <a:latin typeface="Arial"/>
                <a:ea typeface="Arial"/>
                <a:cs typeface="Arial"/>
                <a:sym typeface="Arial"/>
              </a:defRPr>
            </a:lvl2pPr>
            <a:lvl3pPr>
              <a:defRPr>
                <a:latin typeface="Arial"/>
                <a:ea typeface="Arial"/>
                <a:cs typeface="Arial"/>
                <a:sym typeface="Arial"/>
              </a:defRPr>
            </a:lvl3pPr>
            <a:lvl4pPr>
              <a:defRPr>
                <a:latin typeface="Arial"/>
                <a:ea typeface="Arial"/>
                <a:cs typeface="Arial"/>
                <a:sym typeface="Arial"/>
              </a:defRPr>
            </a:lvl4pPr>
            <a:lvl5pPr>
              <a:defRPr>
                <a:latin typeface="Arial"/>
                <a:ea typeface="Arial"/>
                <a:cs typeface="Arial"/>
                <a:sym typeface="Arial"/>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52" name="Slayt Numarası"/>
          <p:cNvSpPr txBox="1"/>
          <p:nvPr>
            <p:ph type="sldNum" sz="quarter" idx="2"/>
          </p:nvPr>
        </p:nvSpPr>
        <p:spPr>
          <a:xfrm>
            <a:off x="11095176" y="6414760"/>
            <a:ext cx="258624" cy="2483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pic>
        <p:nvPicPr>
          <p:cNvPr id="59"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60" name="Başlık Metni"/>
          <p:cNvSpPr txBox="1"/>
          <p:nvPr>
            <p:ph type="title"/>
          </p:nvPr>
        </p:nvSpPr>
        <p:spPr>
          <a:xfrm>
            <a:off x="839787" y="365125"/>
            <a:ext cx="10515601" cy="1325563"/>
          </a:xfrm>
          <a:prstGeom prst="rect">
            <a:avLst/>
          </a:prstGeom>
        </p:spPr>
        <p:txBody>
          <a:bodyPr/>
          <a:lstStyle>
            <a:lvl1pPr>
              <a:defRPr b="1">
                <a:latin typeface="Arial"/>
                <a:ea typeface="Arial"/>
                <a:cs typeface="Arial"/>
                <a:sym typeface="Arial"/>
              </a:defRPr>
            </a:lvl1pPr>
          </a:lstStyle>
          <a:p>
            <a:pPr/>
            <a:r>
              <a:t>Başlık Metni</a:t>
            </a:r>
          </a:p>
        </p:txBody>
      </p:sp>
      <p:sp>
        <p:nvSpPr>
          <p:cNvPr id="61" name="Gövde Düzeyi Bir…"/>
          <p:cNvSpPr txBox="1"/>
          <p:nvPr>
            <p:ph type="body" sz="quarter" idx="1"/>
          </p:nvPr>
        </p:nvSpPr>
        <p:spPr>
          <a:xfrm>
            <a:off x="839787" y="1681163"/>
            <a:ext cx="5157789" cy="823913"/>
          </a:xfrm>
          <a:prstGeom prst="rect">
            <a:avLst/>
          </a:prstGeom>
        </p:spPr>
        <p:txBody>
          <a:bodyPr anchor="b"/>
          <a:lstStyle>
            <a:lvl1pPr marL="0" indent="0">
              <a:buSzTx/>
              <a:buFontTx/>
              <a:buNone/>
              <a:defRPr b="1" sz="2400">
                <a:latin typeface="Arial"/>
                <a:ea typeface="Arial"/>
                <a:cs typeface="Arial"/>
                <a:sym typeface="Arial"/>
              </a:defRPr>
            </a:lvl1pPr>
            <a:lvl2pPr marL="0" indent="457200">
              <a:buSzTx/>
              <a:buFontTx/>
              <a:buNone/>
              <a:defRPr b="1" sz="2400">
                <a:latin typeface="Arial"/>
                <a:ea typeface="Arial"/>
                <a:cs typeface="Arial"/>
                <a:sym typeface="Arial"/>
              </a:defRPr>
            </a:lvl2pPr>
            <a:lvl3pPr marL="0" indent="914400">
              <a:buSzTx/>
              <a:buFontTx/>
              <a:buNone/>
              <a:defRPr b="1" sz="2400">
                <a:latin typeface="Arial"/>
                <a:ea typeface="Arial"/>
                <a:cs typeface="Arial"/>
                <a:sym typeface="Arial"/>
              </a:defRPr>
            </a:lvl3pPr>
            <a:lvl4pPr marL="0" indent="1371600">
              <a:buSzTx/>
              <a:buFontTx/>
              <a:buNone/>
              <a:defRPr b="1" sz="2400">
                <a:latin typeface="Arial"/>
                <a:ea typeface="Arial"/>
                <a:cs typeface="Arial"/>
                <a:sym typeface="Arial"/>
              </a:defRPr>
            </a:lvl4pPr>
            <a:lvl5pPr marL="0" indent="1828800">
              <a:buSzTx/>
              <a:buFontTx/>
              <a:buNone/>
              <a:defRPr b="1" sz="2400">
                <a:latin typeface="Arial"/>
                <a:ea typeface="Arial"/>
                <a:cs typeface="Arial"/>
                <a:sym typeface="Arial"/>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62"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latin typeface="Arial"/>
                <a:ea typeface="Arial"/>
                <a:cs typeface="Arial"/>
                <a:sym typeface="Arial"/>
              </a:defRPr>
            </a:pPr>
          </a:p>
        </p:txBody>
      </p:sp>
      <p:sp>
        <p:nvSpPr>
          <p:cNvPr id="63" name="Slayt Numarası"/>
          <p:cNvSpPr txBox="1"/>
          <p:nvPr>
            <p:ph type="sldNum" sz="quarter" idx="2"/>
          </p:nvPr>
        </p:nvSpPr>
        <p:spPr>
          <a:xfrm>
            <a:off x="11095176" y="6414760"/>
            <a:ext cx="258624" cy="2483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70"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71" name="Başlık Metni"/>
          <p:cNvSpPr txBox="1"/>
          <p:nvPr>
            <p:ph type="title"/>
          </p:nvPr>
        </p:nvSpPr>
        <p:spPr>
          <a:xfrm>
            <a:off x="838200" y="365125"/>
            <a:ext cx="10515600" cy="1325563"/>
          </a:xfrm>
          <a:prstGeom prst="rect">
            <a:avLst/>
          </a:prstGeom>
        </p:spPr>
        <p:txBody>
          <a:bodyPr/>
          <a:lstStyle>
            <a:lvl1pPr>
              <a:defRPr b="1">
                <a:latin typeface="Arial"/>
                <a:ea typeface="Arial"/>
                <a:cs typeface="Arial"/>
                <a:sym typeface="Arial"/>
              </a:defRPr>
            </a:lvl1pPr>
          </a:lstStyle>
          <a:p>
            <a:pPr/>
            <a:r>
              <a:t>Başlık Metni</a:t>
            </a:r>
          </a:p>
        </p:txBody>
      </p:sp>
      <p:sp>
        <p:nvSpPr>
          <p:cNvPr id="72" name="Slayt Numarası"/>
          <p:cNvSpPr txBox="1"/>
          <p:nvPr>
            <p:ph type="sldNum" sz="quarter" idx="2"/>
          </p:nvPr>
        </p:nvSpPr>
        <p:spPr>
          <a:xfrm>
            <a:off x="11095176" y="6414760"/>
            <a:ext cx="258624" cy="2483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79"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80" name="Slayt Numarası"/>
          <p:cNvSpPr txBox="1"/>
          <p:nvPr>
            <p:ph type="sldNum" sz="quarter" idx="2"/>
          </p:nvPr>
        </p:nvSpPr>
        <p:spPr>
          <a:xfrm>
            <a:off x="11095176" y="6414760"/>
            <a:ext cx="258624" cy="2483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pic>
        <p:nvPicPr>
          <p:cNvPr id="87"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88" name="Başlık Metni"/>
          <p:cNvSpPr txBox="1"/>
          <p:nvPr>
            <p:ph type="title"/>
          </p:nvPr>
        </p:nvSpPr>
        <p:spPr>
          <a:xfrm>
            <a:off x="1524000" y="1600199"/>
            <a:ext cx="9144000" cy="1909764"/>
          </a:xfrm>
          <a:prstGeom prst="rect">
            <a:avLst/>
          </a:prstGeom>
        </p:spPr>
        <p:txBody>
          <a:bodyPr anchor="b"/>
          <a:lstStyle>
            <a:lvl1pPr algn="ctr">
              <a:defRPr sz="5400">
                <a:latin typeface="Arial"/>
                <a:ea typeface="Arial"/>
                <a:cs typeface="Arial"/>
                <a:sym typeface="Arial"/>
              </a:defRPr>
            </a:lvl1pPr>
          </a:lstStyle>
          <a:p>
            <a:pPr/>
            <a:r>
              <a:t>Başlık Metni</a:t>
            </a:r>
          </a:p>
        </p:txBody>
      </p:sp>
      <p:sp>
        <p:nvSpPr>
          <p:cNvPr id="89" name="Gövde Düzeyi Bir…"/>
          <p:cNvSpPr txBox="1"/>
          <p:nvPr>
            <p:ph type="body" sz="quarter" idx="1"/>
          </p:nvPr>
        </p:nvSpPr>
        <p:spPr>
          <a:xfrm>
            <a:off x="1524000" y="3602037"/>
            <a:ext cx="9144000" cy="1655763"/>
          </a:xfrm>
          <a:prstGeom prst="rect">
            <a:avLst/>
          </a:prstGeom>
        </p:spPr>
        <p:txBody>
          <a:bodyPr/>
          <a:lstStyle>
            <a:lvl1pPr marL="0" indent="0" algn="ctr">
              <a:buSzTx/>
              <a:buFontTx/>
              <a:buNone/>
              <a:defRPr sz="2400">
                <a:latin typeface="Arial"/>
                <a:ea typeface="Arial"/>
                <a:cs typeface="Arial"/>
                <a:sym typeface="Arial"/>
              </a:defRPr>
            </a:lvl1pPr>
            <a:lvl2pPr marL="0" indent="457200" algn="ctr">
              <a:buSzTx/>
              <a:buFontTx/>
              <a:buNone/>
              <a:defRPr sz="2400">
                <a:latin typeface="Arial"/>
                <a:ea typeface="Arial"/>
                <a:cs typeface="Arial"/>
                <a:sym typeface="Arial"/>
              </a:defRPr>
            </a:lvl2pPr>
            <a:lvl3pPr marL="0" indent="914400" algn="ctr">
              <a:buSzTx/>
              <a:buFontTx/>
              <a:buNone/>
              <a:defRPr sz="2400">
                <a:latin typeface="Arial"/>
                <a:ea typeface="Arial"/>
                <a:cs typeface="Arial"/>
                <a:sym typeface="Arial"/>
              </a:defRPr>
            </a:lvl3pPr>
            <a:lvl4pPr marL="0" indent="1371600" algn="ctr">
              <a:buSzTx/>
              <a:buFontTx/>
              <a:buNone/>
              <a:defRPr sz="2400">
                <a:latin typeface="Arial"/>
                <a:ea typeface="Arial"/>
                <a:cs typeface="Arial"/>
                <a:sym typeface="Arial"/>
              </a:defRPr>
            </a:lvl4pPr>
            <a:lvl5pPr marL="0" indent="1828800" algn="ctr">
              <a:buSzTx/>
              <a:buFontTx/>
              <a:buNone/>
              <a:defRPr sz="2400">
                <a:latin typeface="Arial"/>
                <a:ea typeface="Arial"/>
                <a:cs typeface="Arial"/>
                <a:sym typeface="Arial"/>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90"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 name="Başlık Metni"/>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Başlık Metni</a:t>
            </a:r>
          </a:p>
        </p:txBody>
      </p:sp>
      <p:sp>
        <p:nvSpPr>
          <p:cNvPr id="4" name="Gövde Düzeyi Bir…"/>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Gövde Düzeyi Bir</a:t>
            </a:r>
          </a:p>
          <a:p>
            <a:pPr lvl="1"/>
            <a:r>
              <a:t>Gövde Düzeyi İki</a:t>
            </a:r>
          </a:p>
          <a:p>
            <a:pPr lvl="2"/>
            <a:r>
              <a:t>Gövde Düzeyi Üç</a:t>
            </a:r>
          </a:p>
          <a:p>
            <a:pPr lvl="3"/>
            <a:r>
              <a:t>Gövde Düzeyi Dört</a:t>
            </a:r>
          </a:p>
          <a:p>
            <a:pPr lvl="4"/>
            <a:r>
              <a:t>Gövde Düzeyi Beş</a:t>
            </a:r>
          </a:p>
        </p:txBody>
      </p:sp>
      <p:sp>
        <p:nvSpPr>
          <p:cNvPr id="5" name="Slayt Numarası"/>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tif"/><Relationship Id="rId3" Type="http://schemas.openxmlformats.org/officeDocument/2006/relationships/image" Target="../media/image3.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tif"/><Relationship Id="rId3" Type="http://schemas.openxmlformats.org/officeDocument/2006/relationships/image" Target="../media/image6.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Thermodynamic and economic analysis conducted with using IAEA Desalination Economic Evaluation Program (DEEP version 5.1).…"/>
          <p:cNvSpPr txBox="1"/>
          <p:nvPr>
            <p:ph type="body" idx="1"/>
          </p:nvPr>
        </p:nvSpPr>
        <p:spPr>
          <a:prstGeom prst="rect">
            <a:avLst/>
          </a:prstGeom>
        </p:spPr>
        <p:txBody>
          <a:bodyPr/>
          <a:lstStyle/>
          <a:p>
            <a:pPr/>
            <a:r>
              <a:t>Thermodynamic and economic analysis conducted with using IAEA Desalination Economic Evaluation Program (DEEP version 5.1). </a:t>
            </a:r>
          </a:p>
          <a:p>
            <a:pPr/>
            <a:r>
              <a:t>The DEEP program has both nuclear and fossil power options, heating and power plants and also heat-only plants can be coupled with distillation processes of MSF and MED and membrane process of RO in DEEP software and for each case the performance and economic evaluation is made automatically for selected desalination technology.</a:t>
            </a:r>
          </a:p>
          <a:p>
            <a:pPr/>
            <a:r>
              <a:t>MSF and MED systems connected with thermal and power lines. RO is connected electrically.  </a:t>
            </a:r>
          </a:p>
        </p:txBody>
      </p:sp>
      <p:sp>
        <p:nvSpPr>
          <p:cNvPr id="201" name="Analysis"/>
          <p:cNvSpPr txBox="1"/>
          <p:nvPr>
            <p:ph type="title" idx="4294967295"/>
          </p:nvPr>
        </p:nvSpPr>
        <p:spPr>
          <a:xfrm>
            <a:off x="609600" y="101219"/>
            <a:ext cx="10972800" cy="1489837"/>
          </a:xfrm>
          <a:prstGeom prst="rect">
            <a:avLst/>
          </a:prstGeom>
        </p:spPr>
        <p:txBody>
          <a:bodyPr/>
          <a:lstStyle>
            <a:lvl1pPr>
              <a:defRPr>
                <a:solidFill>
                  <a:srgbClr val="FFFFFF"/>
                </a:solidFill>
              </a:defRPr>
            </a:lvl1pPr>
          </a:lstStyle>
          <a:p>
            <a:pPr/>
            <a:r>
              <a:t>Analysis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Analysis"/>
          <p:cNvSpPr txBox="1"/>
          <p:nvPr>
            <p:ph type="title" idx="4294967295"/>
          </p:nvPr>
        </p:nvSpPr>
        <p:spPr>
          <a:prstGeom prst="rect">
            <a:avLst/>
          </a:prstGeom>
        </p:spPr>
        <p:txBody>
          <a:bodyPr/>
          <a:lstStyle>
            <a:lvl1pPr>
              <a:defRPr>
                <a:solidFill>
                  <a:srgbClr val="FFFFFF"/>
                </a:solidFill>
              </a:defRPr>
            </a:lvl1pPr>
          </a:lstStyle>
          <a:p>
            <a:pPr/>
            <a:r>
              <a:t>Analysis</a:t>
            </a:r>
          </a:p>
        </p:txBody>
      </p:sp>
      <p:pic>
        <p:nvPicPr>
          <p:cNvPr id="204" name="Picture 4" descr="Picture 4"/>
          <p:cNvPicPr>
            <a:picLocks noChangeAspect="1"/>
          </p:cNvPicPr>
          <p:nvPr/>
        </p:nvPicPr>
        <p:blipFill>
          <a:blip r:embed="rId2">
            <a:extLst/>
          </a:blip>
          <a:stretch>
            <a:fillRect/>
          </a:stretch>
        </p:blipFill>
        <p:spPr>
          <a:xfrm>
            <a:off x="1215369" y="1740275"/>
            <a:ext cx="4453482" cy="2341311"/>
          </a:xfrm>
          <a:prstGeom prst="rect">
            <a:avLst/>
          </a:prstGeom>
          <a:ln w="12700">
            <a:miter lim="400000"/>
          </a:ln>
        </p:spPr>
      </p:pic>
      <p:pic>
        <p:nvPicPr>
          <p:cNvPr id="205" name="Picture 7" descr="Picture 7"/>
          <p:cNvPicPr>
            <a:picLocks noChangeAspect="1"/>
          </p:cNvPicPr>
          <p:nvPr/>
        </p:nvPicPr>
        <p:blipFill>
          <a:blip r:embed="rId3">
            <a:extLst/>
          </a:blip>
          <a:stretch>
            <a:fillRect/>
          </a:stretch>
        </p:blipFill>
        <p:spPr>
          <a:xfrm>
            <a:off x="6408727" y="1780032"/>
            <a:ext cx="4492181" cy="2261798"/>
          </a:xfrm>
          <a:prstGeom prst="rect">
            <a:avLst/>
          </a:prstGeom>
          <a:ln w="12700">
            <a:miter lim="400000"/>
          </a:ln>
        </p:spPr>
      </p:pic>
      <p:pic>
        <p:nvPicPr>
          <p:cNvPr id="206" name="Picture 10" descr="Picture 10"/>
          <p:cNvPicPr>
            <a:picLocks noChangeAspect="1"/>
          </p:cNvPicPr>
          <p:nvPr/>
        </p:nvPicPr>
        <p:blipFill>
          <a:blip r:embed="rId4">
            <a:extLst/>
          </a:blip>
          <a:stretch>
            <a:fillRect/>
          </a:stretch>
        </p:blipFill>
        <p:spPr>
          <a:xfrm>
            <a:off x="1232310" y="4355077"/>
            <a:ext cx="4419600" cy="1980248"/>
          </a:xfrm>
          <a:prstGeom prst="rect">
            <a:avLst/>
          </a:prstGeom>
          <a:ln w="12700">
            <a:miter lim="400000"/>
          </a:ln>
        </p:spPr>
      </p:pic>
      <p:pic>
        <p:nvPicPr>
          <p:cNvPr id="207" name="waterCosts.png" descr="waterCosts.png"/>
          <p:cNvPicPr>
            <a:picLocks noChangeAspect="1"/>
          </p:cNvPicPr>
          <p:nvPr/>
        </p:nvPicPr>
        <p:blipFill>
          <a:blip r:embed="rId5">
            <a:extLst/>
          </a:blip>
          <a:stretch>
            <a:fillRect/>
          </a:stretch>
        </p:blipFill>
        <p:spPr>
          <a:xfrm>
            <a:off x="6263497" y="4764568"/>
            <a:ext cx="4940562" cy="1330510"/>
          </a:xfrm>
          <a:prstGeom prst="rect">
            <a:avLst/>
          </a:prstGeom>
          <a:ln w="12700">
            <a:miter lim="400000"/>
          </a:ln>
        </p:spPr>
      </p:pic>
      <p:sp>
        <p:nvSpPr>
          <p:cNvPr id="208" name="MSF Coupling"/>
          <p:cNvSpPr txBox="1"/>
          <p:nvPr/>
        </p:nvSpPr>
        <p:spPr>
          <a:xfrm>
            <a:off x="1796166" y="1390409"/>
            <a:ext cx="1376622"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MSF Coupling</a:t>
            </a:r>
          </a:p>
        </p:txBody>
      </p:sp>
      <p:sp>
        <p:nvSpPr>
          <p:cNvPr id="209" name="MED Coupling"/>
          <p:cNvSpPr txBox="1"/>
          <p:nvPr/>
        </p:nvSpPr>
        <p:spPr>
          <a:xfrm>
            <a:off x="6831735" y="1390409"/>
            <a:ext cx="1418814"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MED Coupling</a:t>
            </a:r>
          </a:p>
        </p:txBody>
      </p:sp>
      <p:sp>
        <p:nvSpPr>
          <p:cNvPr id="210" name="RO Coupling"/>
          <p:cNvSpPr txBox="1"/>
          <p:nvPr/>
        </p:nvSpPr>
        <p:spPr>
          <a:xfrm>
            <a:off x="1831711" y="6366736"/>
            <a:ext cx="1244351"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RO Coupling</a:t>
            </a:r>
          </a:p>
        </p:txBody>
      </p:sp>
      <p:sp>
        <p:nvSpPr>
          <p:cNvPr id="211" name="Costs"/>
          <p:cNvSpPr txBox="1"/>
          <p:nvPr/>
        </p:nvSpPr>
        <p:spPr>
          <a:xfrm>
            <a:off x="8324197" y="6271949"/>
            <a:ext cx="599403"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Costs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Results"/>
          <p:cNvSpPr txBox="1"/>
          <p:nvPr>
            <p:ph type="title" idx="4294967295"/>
          </p:nvPr>
        </p:nvSpPr>
        <p:spPr>
          <a:prstGeom prst="rect">
            <a:avLst/>
          </a:prstGeom>
        </p:spPr>
        <p:txBody>
          <a:bodyPr/>
          <a:lstStyle>
            <a:lvl1pPr>
              <a:defRPr>
                <a:solidFill>
                  <a:srgbClr val="FFFFFF"/>
                </a:solidFill>
              </a:defRPr>
            </a:lvl1pPr>
          </a:lstStyle>
          <a:p>
            <a:pPr/>
            <a:r>
              <a:t>Results</a:t>
            </a:r>
          </a:p>
        </p:txBody>
      </p:sp>
      <p:pic>
        <p:nvPicPr>
          <p:cNvPr id="214" name="Görüntü" descr="Görüntü"/>
          <p:cNvPicPr>
            <a:picLocks noChangeAspect="1"/>
          </p:cNvPicPr>
          <p:nvPr/>
        </p:nvPicPr>
        <p:blipFill>
          <a:blip r:embed="rId2">
            <a:extLst/>
          </a:blip>
          <a:stretch>
            <a:fillRect/>
          </a:stretch>
        </p:blipFill>
        <p:spPr>
          <a:xfrm>
            <a:off x="461713" y="1373138"/>
            <a:ext cx="11268574" cy="510780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Conclusion"/>
          <p:cNvSpPr txBox="1"/>
          <p:nvPr>
            <p:ph type="title" idx="4294967295"/>
          </p:nvPr>
        </p:nvSpPr>
        <p:spPr>
          <a:prstGeom prst="rect">
            <a:avLst/>
          </a:prstGeom>
        </p:spPr>
        <p:txBody>
          <a:bodyPr/>
          <a:lstStyle>
            <a:lvl1pPr>
              <a:defRPr>
                <a:solidFill>
                  <a:srgbClr val="FFFFFF"/>
                </a:solidFill>
              </a:defRPr>
            </a:lvl1pPr>
          </a:lstStyle>
          <a:p>
            <a:pPr/>
            <a:r>
              <a:t>Conclusion</a:t>
            </a:r>
          </a:p>
        </p:txBody>
      </p:sp>
      <p:sp>
        <p:nvSpPr>
          <p:cNvPr id="217" name="Aim of the study was to find best option for desalination with SMR at NPP site locations in Türkiye.…"/>
          <p:cNvSpPr txBox="1"/>
          <p:nvPr>
            <p:ph type="body" idx="4294967295"/>
          </p:nvPr>
        </p:nvSpPr>
        <p:spPr>
          <a:prstGeom prst="rect">
            <a:avLst/>
          </a:prstGeom>
        </p:spPr>
        <p:txBody>
          <a:bodyPr/>
          <a:lstStyle/>
          <a:p>
            <a:pPr marL="194310" indent="-194310" defTabSz="777240">
              <a:spcBef>
                <a:spcPts val="800"/>
              </a:spcBef>
              <a:defRPr sz="2380"/>
            </a:pPr>
            <a:r>
              <a:t>Aim of the study was to find best option for desalination with SMR at NPP site locations in Türkiye. </a:t>
            </a:r>
          </a:p>
          <a:p>
            <a:pPr marL="194310" indent="-194310" defTabSz="777240">
              <a:spcBef>
                <a:spcPts val="800"/>
              </a:spcBef>
              <a:defRPr sz="2380"/>
            </a:pPr>
            <a:r>
              <a:t>Igneada and Sinop both has a coast on the Black Sea, whereas Akkuyu is located near the Mediterranean Sea, which has a much higher salinity compared to the Black Sea. </a:t>
            </a:r>
          </a:p>
          <a:p>
            <a:pPr marL="194310" indent="-194310" defTabSz="777240">
              <a:spcBef>
                <a:spcPts val="800"/>
              </a:spcBef>
              <a:defRPr sz="2380"/>
            </a:pPr>
            <a:r>
              <a:t>Mediterranean seawater is also hotter than Black Sea water which instead comes handy in desalination process. But analysis showed us that the advantage of using hot water in desalination is low against the salinity value of the seawater. Salty seawater of Akkuyu caused higher costs for water desalination in all desalination plants. Therefore Black Sea region offers a more advantageous seawater for the desalination in Türkiye. </a:t>
            </a:r>
          </a:p>
          <a:p>
            <a:pPr marL="194310" indent="-194310" defTabSz="777240">
              <a:spcBef>
                <a:spcPts val="800"/>
              </a:spcBef>
              <a:defRPr sz="2380"/>
            </a:pPr>
            <a:r>
              <a:t>RO offered the minimum cost in the analysis. Cost of electricity is an important factor in determination of cost of water thus the water cost in RO would be more sensitive to changes in electricity prices. Consequently a careful analysis must be made by also considering special agreements for electricity market when making the decision about desalination plant technology selection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hank you for your attention"/>
          <p:cNvSpPr txBox="1"/>
          <p:nvPr>
            <p:ph type="title"/>
          </p:nvPr>
        </p:nvSpPr>
        <p:spPr>
          <a:xfrm>
            <a:off x="648625" y="4760880"/>
            <a:ext cx="10515601" cy="1325564"/>
          </a:xfrm>
          <a:prstGeom prst="rect">
            <a:avLst/>
          </a:prstGeom>
        </p:spPr>
        <p:txBody>
          <a:bodyPr/>
          <a:lstStyle/>
          <a:p>
            <a:pPr/>
            <a:r>
              <a:t>Thank you for your attention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itle 3"/>
          <p:cNvSpPr txBox="1"/>
          <p:nvPr>
            <p:ph type="title"/>
          </p:nvPr>
        </p:nvSpPr>
        <p:spPr>
          <a:prstGeom prst="rect">
            <a:avLst/>
          </a:prstGeom>
        </p:spPr>
        <p:txBody>
          <a:bodyPr/>
          <a:lstStyle>
            <a:lvl1pPr algn="l" defTabSz="886968">
              <a:defRPr b="1" sz="4268"/>
            </a:lvl1pPr>
          </a:lstStyle>
          <a:p>
            <a:pPr/>
            <a:r>
              <a:t>Techno-Economic Analysis of SMR Cogeneration with Desalination: A Case Study in Türkiye</a:t>
            </a:r>
          </a:p>
        </p:txBody>
      </p:sp>
      <p:sp>
        <p:nvSpPr>
          <p:cNvPr id="166" name="Subtitle 4"/>
          <p:cNvSpPr txBox="1"/>
          <p:nvPr>
            <p:ph type="body" sz="quarter" idx="1"/>
          </p:nvPr>
        </p:nvSpPr>
        <p:spPr>
          <a:xfrm>
            <a:off x="1524000" y="3602037"/>
            <a:ext cx="9144000" cy="1655762"/>
          </a:xfrm>
          <a:prstGeom prst="rect">
            <a:avLst/>
          </a:prstGeom>
        </p:spPr>
        <p:txBody>
          <a:bodyPr/>
          <a:lstStyle/>
          <a:p>
            <a:pPr defTabSz="841247">
              <a:spcBef>
                <a:spcPts val="900"/>
              </a:spcBef>
              <a:defRPr sz="2208"/>
            </a:pPr>
          </a:p>
          <a:p>
            <a:pPr defTabSz="841247">
              <a:spcBef>
                <a:spcPts val="900"/>
              </a:spcBef>
              <a:defRPr sz="2208"/>
            </a:pPr>
            <a:r>
              <a:t>Osman Yücehan Kutlu</a:t>
            </a:r>
          </a:p>
          <a:p>
            <a:pPr defTabSz="841247">
              <a:spcBef>
                <a:spcPts val="900"/>
              </a:spcBef>
              <a:defRPr sz="2208"/>
            </a:pPr>
            <a:r>
              <a:t>Turkish Energy Nuclear and Mineral Research Agency</a:t>
            </a:r>
          </a:p>
          <a:p>
            <a:pPr defTabSz="841247">
              <a:spcBef>
                <a:spcPts val="900"/>
              </a:spcBef>
              <a:defRPr sz="2208"/>
            </a:pPr>
            <a:r>
              <a:t>(TENMAK)</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Introduction…"/>
          <p:cNvSpPr txBox="1"/>
          <p:nvPr>
            <p:ph type="body" idx="1"/>
          </p:nvPr>
        </p:nvSpPr>
        <p:spPr>
          <a:prstGeom prst="rect">
            <a:avLst/>
          </a:prstGeom>
        </p:spPr>
        <p:txBody>
          <a:bodyPr/>
          <a:lstStyle/>
          <a:p>
            <a:pPr/>
            <a:r>
              <a:t>Introduction</a:t>
            </a:r>
          </a:p>
          <a:p>
            <a:pPr/>
            <a:r>
              <a:t>Deployment Locations</a:t>
            </a:r>
          </a:p>
          <a:p>
            <a:pPr/>
            <a:r>
              <a:t>System Overview</a:t>
            </a:r>
          </a:p>
          <a:p>
            <a:pPr/>
            <a:r>
              <a:t>Analysis</a:t>
            </a:r>
          </a:p>
          <a:p>
            <a:pPr/>
            <a:r>
              <a:t>Results</a:t>
            </a:r>
          </a:p>
          <a:p>
            <a:pPr/>
            <a:r>
              <a:t>Conclusion</a:t>
            </a:r>
          </a:p>
        </p:txBody>
      </p:sp>
      <p:sp>
        <p:nvSpPr>
          <p:cNvPr id="169" name="Outline"/>
          <p:cNvSpPr txBox="1"/>
          <p:nvPr>
            <p:ph type="title" idx="4294967295"/>
          </p:nvPr>
        </p:nvSpPr>
        <p:spPr>
          <a:xfrm>
            <a:off x="609600" y="101219"/>
            <a:ext cx="10972800" cy="1489837"/>
          </a:xfrm>
          <a:prstGeom prst="rect">
            <a:avLst/>
          </a:prstGeom>
        </p:spPr>
        <p:txBody>
          <a:bodyPr/>
          <a:lstStyle>
            <a:lvl1pPr>
              <a:defRPr>
                <a:solidFill>
                  <a:srgbClr val="FFFFFF"/>
                </a:solidFill>
              </a:defRPr>
            </a:lvl1pPr>
          </a:lstStyle>
          <a:p>
            <a:pPr/>
            <a:r>
              <a:t>Outline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urkiye experienced several droughts in recent years.…"/>
          <p:cNvSpPr txBox="1"/>
          <p:nvPr>
            <p:ph type="body" sz="half" idx="1"/>
          </p:nvPr>
        </p:nvSpPr>
        <p:spPr>
          <a:xfrm>
            <a:off x="838200" y="1591055"/>
            <a:ext cx="4604824" cy="4585908"/>
          </a:xfrm>
          <a:prstGeom prst="rect">
            <a:avLst/>
          </a:prstGeom>
        </p:spPr>
        <p:txBody>
          <a:bodyPr/>
          <a:lstStyle/>
          <a:p>
            <a:pPr marL="130302" indent="-130302" defTabSz="521208">
              <a:spcBef>
                <a:spcPts val="500"/>
              </a:spcBef>
              <a:defRPr sz="1596"/>
            </a:pPr>
            <a:r>
              <a:t>Turkiye experienced several droughts in recent years.</a:t>
            </a:r>
          </a:p>
          <a:p>
            <a:pPr marL="130302" indent="-130302" defTabSz="521208">
              <a:spcBef>
                <a:spcPts val="500"/>
              </a:spcBef>
              <a:defRPr sz="1596"/>
            </a:pPr>
          </a:p>
          <a:p>
            <a:pPr marL="130302" indent="-130302" defTabSz="521208">
              <a:spcBef>
                <a:spcPts val="500"/>
              </a:spcBef>
              <a:defRPr sz="1596"/>
            </a:pPr>
            <a:r>
              <a:t>The year 2020 was the driest in the past five years, especially due to a significant lack of rainfall in the second half of the year. Between July 2020 to January 2021, most provinces in Turkey have experienced below-average rainfall almost every month. From October to December, the country’s precipitation was 48 percent lower than the average recorded from 1981 to 2010.</a:t>
            </a:r>
          </a:p>
          <a:p>
            <a:pPr marL="130302" indent="-130302" defTabSz="521208">
              <a:spcBef>
                <a:spcPts val="500"/>
              </a:spcBef>
              <a:defRPr sz="1596"/>
            </a:pPr>
          </a:p>
          <a:p>
            <a:pPr marL="130302" indent="-130302" defTabSz="521208">
              <a:spcBef>
                <a:spcPts val="500"/>
              </a:spcBef>
              <a:defRPr sz="1596"/>
            </a:pPr>
            <a:r>
              <a:t>The map illustrates shallow groundwater storage as of January 11, 2021, using data from the Gravity Recovery and Climate Experiment Follow On (GRACE-FO) satellites. The colors represent the wetness percentile, indicating how current groundwater levels compare to long-term records from 1948 to 2010.</a:t>
            </a:r>
          </a:p>
        </p:txBody>
      </p:sp>
      <p:sp>
        <p:nvSpPr>
          <p:cNvPr id="172" name="Introduction"/>
          <p:cNvSpPr txBox="1"/>
          <p:nvPr>
            <p:ph type="title" idx="4294967295"/>
          </p:nvPr>
        </p:nvSpPr>
        <p:spPr>
          <a:xfrm>
            <a:off x="609600" y="101219"/>
            <a:ext cx="10972800" cy="1489837"/>
          </a:xfrm>
          <a:prstGeom prst="rect">
            <a:avLst/>
          </a:prstGeom>
        </p:spPr>
        <p:txBody>
          <a:bodyPr/>
          <a:lstStyle>
            <a:lvl1pPr>
              <a:defRPr>
                <a:solidFill>
                  <a:srgbClr val="FFFFFF"/>
                </a:solidFill>
              </a:defRPr>
            </a:lvl1pPr>
          </a:lstStyle>
          <a:p>
            <a:pPr/>
            <a:r>
              <a:t>Introduction</a:t>
            </a:r>
          </a:p>
        </p:txBody>
      </p:sp>
      <p:pic>
        <p:nvPicPr>
          <p:cNvPr id="173" name="Görüntü" descr="Görüntü"/>
          <p:cNvPicPr>
            <a:picLocks noChangeAspect="1"/>
          </p:cNvPicPr>
          <p:nvPr/>
        </p:nvPicPr>
        <p:blipFill>
          <a:blip r:embed="rId2">
            <a:extLst/>
          </a:blip>
          <a:stretch>
            <a:fillRect/>
          </a:stretch>
        </p:blipFill>
        <p:spPr>
          <a:xfrm>
            <a:off x="5583122" y="1715376"/>
            <a:ext cx="6303560" cy="4745277"/>
          </a:xfrm>
          <a:prstGeom prst="rect">
            <a:avLst/>
          </a:prstGeom>
          <a:ln w="12700">
            <a:miter lim="400000"/>
          </a:ln>
        </p:spPr>
      </p:pic>
      <p:sp>
        <p:nvSpPr>
          <p:cNvPr id="174" name="Source: https://earthobservatory.nasa.gov/images/147811/turkey-experiences-intense-drought"/>
          <p:cNvSpPr txBox="1"/>
          <p:nvPr/>
        </p:nvSpPr>
        <p:spPr>
          <a:xfrm>
            <a:off x="3150447" y="6584973"/>
            <a:ext cx="5027747" cy="22851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lvl1pPr>
          </a:lstStyle>
          <a:p>
            <a:pPr/>
            <a:r>
              <a:t>Source: https://earthobservatory.nasa.gov/images/147811/turkey-experiences-intense-drought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Desalination technologies emerge as viable solution for world potable water need.…"/>
          <p:cNvSpPr txBox="1"/>
          <p:nvPr>
            <p:ph type="body" idx="1"/>
          </p:nvPr>
        </p:nvSpPr>
        <p:spPr>
          <a:prstGeom prst="rect">
            <a:avLst/>
          </a:prstGeom>
        </p:spPr>
        <p:txBody>
          <a:bodyPr/>
          <a:lstStyle/>
          <a:p>
            <a:pPr/>
            <a:r>
              <a:t>Desalination technologies emerge as viable solution for world potable water need.</a:t>
            </a:r>
          </a:p>
          <a:p>
            <a:pPr/>
            <a:r>
              <a:t>Nuclear heat can replace the use of fossil fuels in energy requirement of the desalination process.</a:t>
            </a:r>
          </a:p>
          <a:p>
            <a:pPr/>
            <a:r>
              <a:t>Small modular reactors (SMRs) as a carbon free, reliable source of nuclear energy are attracting attention in transition of fossil fuel energy sources.</a:t>
            </a:r>
          </a:p>
          <a:p>
            <a:pPr/>
            <a:r>
              <a:t>The research considers different coupling options for the selected SMR type and assesses the potential locations for the deployment in Türkiye with regard to water production cost.</a:t>
            </a:r>
          </a:p>
        </p:txBody>
      </p:sp>
      <p:sp>
        <p:nvSpPr>
          <p:cNvPr id="177" name="Introduction"/>
          <p:cNvSpPr txBox="1"/>
          <p:nvPr>
            <p:ph type="title" idx="4294967295"/>
          </p:nvPr>
        </p:nvSpPr>
        <p:spPr>
          <a:xfrm>
            <a:off x="609600" y="101219"/>
            <a:ext cx="10972800" cy="1489837"/>
          </a:xfrm>
          <a:prstGeom prst="rect">
            <a:avLst/>
          </a:prstGeom>
        </p:spPr>
        <p:txBody>
          <a:bodyPr/>
          <a:lstStyle>
            <a:lvl1pPr>
              <a:defRPr>
                <a:solidFill>
                  <a:srgbClr val="FEFEFE"/>
                </a:solidFill>
              </a:defRPr>
            </a:lvl1pPr>
          </a:lstStyle>
          <a:p>
            <a:pPr/>
            <a:r>
              <a:t>Introduction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Akkuyu, Sinop and Igneada are the nuclear power plant locations in consideration at Türkiye.…"/>
          <p:cNvSpPr txBox="1"/>
          <p:nvPr>
            <p:ph type="body" sz="quarter" idx="1"/>
          </p:nvPr>
        </p:nvSpPr>
        <p:spPr>
          <a:xfrm>
            <a:off x="838200" y="1825625"/>
            <a:ext cx="3025655" cy="4351338"/>
          </a:xfrm>
          <a:prstGeom prst="rect">
            <a:avLst/>
          </a:prstGeom>
        </p:spPr>
        <p:txBody>
          <a:bodyPr/>
          <a:lstStyle/>
          <a:p>
            <a:pPr marL="169163" indent="-169163" defTabSz="676655">
              <a:spcBef>
                <a:spcPts val="700"/>
              </a:spcBef>
              <a:defRPr sz="2072"/>
            </a:pPr>
            <a:r>
              <a:t>Akkuyu, Sinop and Igneada are the nuclear power plant locations in consideration at Türkiye. </a:t>
            </a:r>
          </a:p>
          <a:p>
            <a:pPr marL="169163" indent="-169163" defTabSz="676655">
              <a:spcBef>
                <a:spcPts val="700"/>
              </a:spcBef>
              <a:defRPr sz="2072"/>
            </a:pPr>
            <a:r>
              <a:t>Akkuyu site has already housing a VVER-1200 nuclear power plant close to commissioning, Sinop site is already licensed for NPP and discussions for Igneada are in progress.</a:t>
            </a:r>
          </a:p>
        </p:txBody>
      </p:sp>
      <p:pic>
        <p:nvPicPr>
          <p:cNvPr id="180" name="Görüntü" descr="Görüntü"/>
          <p:cNvPicPr>
            <a:picLocks noChangeAspect="1"/>
          </p:cNvPicPr>
          <p:nvPr/>
        </p:nvPicPr>
        <p:blipFill>
          <a:blip r:embed="rId2">
            <a:extLst/>
          </a:blip>
          <a:stretch>
            <a:fillRect/>
          </a:stretch>
        </p:blipFill>
        <p:spPr>
          <a:xfrm>
            <a:off x="4461335" y="1883438"/>
            <a:ext cx="7053445" cy="3370529"/>
          </a:xfrm>
          <a:prstGeom prst="rect">
            <a:avLst/>
          </a:prstGeom>
          <a:ln w="12700">
            <a:miter lim="400000"/>
          </a:ln>
        </p:spPr>
      </p:pic>
      <p:sp>
        <p:nvSpPr>
          <p:cNvPr id="181" name="Desalination Locations"/>
          <p:cNvSpPr txBox="1"/>
          <p:nvPr>
            <p:ph type="title" idx="4294967295"/>
          </p:nvPr>
        </p:nvSpPr>
        <p:spPr>
          <a:xfrm>
            <a:off x="609600" y="0"/>
            <a:ext cx="10972800" cy="1692275"/>
          </a:xfrm>
          <a:prstGeom prst="rect">
            <a:avLst/>
          </a:prstGeom>
        </p:spPr>
        <p:txBody>
          <a:bodyPr/>
          <a:lstStyle>
            <a:lvl1pPr>
              <a:defRPr>
                <a:solidFill>
                  <a:srgbClr val="FFFFFF"/>
                </a:solidFill>
                <a:latin typeface="Arial"/>
                <a:ea typeface="Arial"/>
                <a:cs typeface="Arial"/>
                <a:sym typeface="Arial"/>
              </a:defRPr>
            </a:lvl1pPr>
          </a:lstStyle>
          <a:p>
            <a:pPr/>
            <a:r>
              <a:t>Desalination Locations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Average seawater temperature and salinity distributions of these locations are retrieved from NASA satellite image system with using Google earth engine (gee).…"/>
          <p:cNvSpPr txBox="1"/>
          <p:nvPr>
            <p:ph type="body" sz="half" idx="1"/>
          </p:nvPr>
        </p:nvSpPr>
        <p:spPr>
          <a:prstGeom prst="rect">
            <a:avLst/>
          </a:prstGeom>
        </p:spPr>
        <p:txBody>
          <a:bodyPr/>
          <a:lstStyle/>
          <a:p>
            <a:pPr marL="148589" indent="-148589" defTabSz="594359">
              <a:spcBef>
                <a:spcPts val="600"/>
              </a:spcBef>
              <a:defRPr sz="1819"/>
            </a:pPr>
            <a:r>
              <a:t>Average seawater temperature and salinity distributions of these locations are retrieved from NASA satellite image system with using Google earth engine (gee).</a:t>
            </a:r>
          </a:p>
          <a:p>
            <a:pPr marL="148589" indent="-148589" defTabSz="594359">
              <a:spcBef>
                <a:spcPts val="600"/>
              </a:spcBef>
              <a:defRPr sz="1819"/>
            </a:pPr>
          </a:p>
          <a:p>
            <a:pPr marL="148589" indent="-148589" defTabSz="594359">
              <a:spcBef>
                <a:spcPts val="600"/>
              </a:spcBef>
              <a:defRPr sz="1819"/>
            </a:pPr>
            <a:r>
              <a:t>Each location has a different temperature but salinity values are nearly constant during the year. Mediterranean Sea is a salty sea and seawater at Akkuyu coast is quite salty comparing the seawater at other locations.</a:t>
            </a:r>
          </a:p>
          <a:p>
            <a:pPr marL="148589" indent="-148589" defTabSz="594359">
              <a:spcBef>
                <a:spcPts val="600"/>
              </a:spcBef>
              <a:defRPr sz="1819"/>
            </a:pPr>
          </a:p>
          <a:p>
            <a:pPr marL="148589" indent="-148589" defTabSz="594359">
              <a:spcBef>
                <a:spcPts val="600"/>
              </a:spcBef>
              <a:defRPr sz="1819"/>
            </a:pPr>
            <a:r>
              <a:t>Efficiency of Desalination can be affected by sea water salinity and temperature of the site. For instance, energy intensity of membrane process can be decreased by high water temperatures and low water salinity</a:t>
            </a:r>
          </a:p>
        </p:txBody>
      </p:sp>
      <p:pic>
        <p:nvPicPr>
          <p:cNvPr id="184" name="Görüntü" descr="Görüntü"/>
          <p:cNvPicPr>
            <a:picLocks noChangeAspect="1"/>
          </p:cNvPicPr>
          <p:nvPr/>
        </p:nvPicPr>
        <p:blipFill>
          <a:blip r:embed="rId2">
            <a:extLst/>
          </a:blip>
          <a:stretch>
            <a:fillRect/>
          </a:stretch>
        </p:blipFill>
        <p:spPr>
          <a:xfrm>
            <a:off x="6667166" y="1542253"/>
            <a:ext cx="4521201" cy="1498601"/>
          </a:xfrm>
          <a:prstGeom prst="rect">
            <a:avLst/>
          </a:prstGeom>
          <a:ln w="12700">
            <a:miter lim="400000"/>
          </a:ln>
        </p:spPr>
      </p:pic>
      <p:pic>
        <p:nvPicPr>
          <p:cNvPr id="185" name="Görüntü" descr="Görüntü"/>
          <p:cNvPicPr>
            <a:picLocks noChangeAspect="1"/>
          </p:cNvPicPr>
          <p:nvPr/>
        </p:nvPicPr>
        <p:blipFill>
          <a:blip r:embed="rId3">
            <a:extLst/>
          </a:blip>
          <a:stretch>
            <a:fillRect/>
          </a:stretch>
        </p:blipFill>
        <p:spPr>
          <a:xfrm>
            <a:off x="6349666" y="3317375"/>
            <a:ext cx="5156201" cy="3517901"/>
          </a:xfrm>
          <a:prstGeom prst="rect">
            <a:avLst/>
          </a:prstGeom>
          <a:ln w="12700">
            <a:miter lim="400000"/>
          </a:ln>
        </p:spPr>
      </p:pic>
      <p:sp>
        <p:nvSpPr>
          <p:cNvPr id="186" name="Water Properties at Desalination Locations"/>
          <p:cNvSpPr txBox="1"/>
          <p:nvPr>
            <p:ph type="title" idx="4294967295"/>
          </p:nvPr>
        </p:nvSpPr>
        <p:spPr>
          <a:xfrm>
            <a:off x="609600" y="0"/>
            <a:ext cx="10972800" cy="1692275"/>
          </a:xfrm>
          <a:prstGeom prst="rect">
            <a:avLst/>
          </a:prstGeom>
        </p:spPr>
        <p:txBody>
          <a:bodyPr/>
          <a:lstStyle>
            <a:lvl1pPr>
              <a:defRPr>
                <a:solidFill>
                  <a:srgbClr val="FFFFFF"/>
                </a:solidFill>
              </a:defRPr>
            </a:lvl1pPr>
          </a:lstStyle>
          <a:p>
            <a:pPr/>
            <a:r>
              <a:t>Water Properties at Desalination Locations</a:t>
            </a:r>
          </a:p>
        </p:txBody>
      </p:sp>
      <p:sp>
        <p:nvSpPr>
          <p:cNvPr id="187" name="Table: Yearly Averages"/>
          <p:cNvSpPr txBox="1"/>
          <p:nvPr/>
        </p:nvSpPr>
        <p:spPr>
          <a:xfrm>
            <a:off x="7957332" y="1359187"/>
            <a:ext cx="2148035"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Table: Yearly Averages</a:t>
            </a:r>
          </a:p>
        </p:txBody>
      </p:sp>
      <p:sp>
        <p:nvSpPr>
          <p:cNvPr id="188" name="Fig: Distribution of daily averages"/>
          <p:cNvSpPr txBox="1"/>
          <p:nvPr/>
        </p:nvSpPr>
        <p:spPr>
          <a:xfrm>
            <a:off x="7633786" y="3084730"/>
            <a:ext cx="3177851"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Fig: Distribution of daily averages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System Integrated Modular Advanced Reactor (SMART) is selected regarding its availability to multi-purpose applications including seawater desalination.…"/>
          <p:cNvSpPr txBox="1"/>
          <p:nvPr>
            <p:ph type="body" sz="half" idx="1"/>
          </p:nvPr>
        </p:nvSpPr>
        <p:spPr>
          <a:xfrm>
            <a:off x="838200" y="1825624"/>
            <a:ext cx="4106636" cy="4351339"/>
          </a:xfrm>
          <a:prstGeom prst="rect">
            <a:avLst/>
          </a:prstGeom>
        </p:spPr>
        <p:txBody>
          <a:bodyPr/>
          <a:lstStyle/>
          <a:p>
            <a:pPr lvl="1" marL="685800" indent="-228600">
              <a:defRPr sz="2000"/>
            </a:pPr>
            <a:r>
              <a:t>System Integrated Modular Advanced Reactor </a:t>
            </a:r>
            <a:r>
              <a:rPr>
                <a:solidFill>
                  <a:schemeClr val="accent2">
                    <a:satOff val="-18194"/>
                    <a:lumOff val="-11215"/>
                  </a:schemeClr>
                </a:solidFill>
              </a:rPr>
              <a:t>(SMART)</a:t>
            </a:r>
            <a:r>
              <a:t> is selected regarding its availability to multi-purpose applications including seawater desalination.</a:t>
            </a:r>
          </a:p>
          <a:p>
            <a:pPr lvl="1" marL="685800" indent="-228600">
              <a:defRPr sz="2000"/>
            </a:pPr>
            <a:r>
              <a:t>SMART already implemented 4 MED-TVC units in design.</a:t>
            </a:r>
          </a:p>
        </p:txBody>
      </p:sp>
      <p:sp>
        <p:nvSpPr>
          <p:cNvPr id="191" name="System Configuration"/>
          <p:cNvSpPr txBox="1"/>
          <p:nvPr>
            <p:ph type="title" idx="4294967295"/>
          </p:nvPr>
        </p:nvSpPr>
        <p:spPr>
          <a:xfrm>
            <a:off x="609600" y="0"/>
            <a:ext cx="10972800" cy="1692275"/>
          </a:xfrm>
          <a:prstGeom prst="rect">
            <a:avLst/>
          </a:prstGeom>
        </p:spPr>
        <p:txBody>
          <a:bodyPr/>
          <a:lstStyle>
            <a:lvl1pPr>
              <a:defRPr>
                <a:solidFill>
                  <a:srgbClr val="FFFFFF"/>
                </a:solidFill>
              </a:defRPr>
            </a:lvl1pPr>
          </a:lstStyle>
          <a:p>
            <a:pPr/>
            <a:r>
              <a:t>System Configuration</a:t>
            </a:r>
          </a:p>
        </p:txBody>
      </p:sp>
      <p:pic>
        <p:nvPicPr>
          <p:cNvPr id="192" name="Görüntü" descr="Görüntü"/>
          <p:cNvPicPr>
            <a:picLocks noChangeAspect="1"/>
          </p:cNvPicPr>
          <p:nvPr/>
        </p:nvPicPr>
        <p:blipFill>
          <a:blip r:embed="rId2">
            <a:extLst/>
          </a:blip>
          <a:stretch>
            <a:fillRect/>
          </a:stretch>
        </p:blipFill>
        <p:spPr>
          <a:xfrm>
            <a:off x="5432760" y="1954454"/>
            <a:ext cx="5761250" cy="3616839"/>
          </a:xfrm>
          <a:prstGeom prst="rect">
            <a:avLst/>
          </a:prstGeom>
          <a:ln w="12700">
            <a:miter lim="400000"/>
          </a:ln>
        </p:spPr>
      </p:pic>
      <p:sp>
        <p:nvSpPr>
          <p:cNvPr id="193" name="Ref: Keung et al., SMART First Licensed Advance Integral Reactor (2014)"/>
          <p:cNvSpPr txBox="1"/>
          <p:nvPr/>
        </p:nvSpPr>
        <p:spPr>
          <a:xfrm>
            <a:off x="5702805" y="5746857"/>
            <a:ext cx="3062050" cy="19601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800"/>
            </a:lvl1pPr>
          </a:lstStyle>
          <a:p>
            <a:pPr/>
            <a:r>
              <a:t>Ref: Keung et al., SMART First Licensed Advance Integral Reactor (2014)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Multi-stage flash (MSF) and multi-effect distillation (MED) plants for evaporative desalination and reverse osmosis (RO) plant for membrane desalination integrated with SMART SMR."/>
          <p:cNvSpPr txBox="1"/>
          <p:nvPr>
            <p:ph type="body" sz="quarter" idx="1"/>
          </p:nvPr>
        </p:nvSpPr>
        <p:spPr>
          <a:xfrm>
            <a:off x="838200" y="1591055"/>
            <a:ext cx="10288445" cy="1489838"/>
          </a:xfrm>
          <a:prstGeom prst="rect">
            <a:avLst/>
          </a:prstGeom>
        </p:spPr>
        <p:txBody>
          <a:bodyPr/>
          <a:lstStyle/>
          <a:p>
            <a:pPr/>
            <a:r>
              <a:t>Multi-stage flash (MSF) and multi-effect distillation (MED) plants for evaporative desalination and reverse osmosis (RO) plant for membrane desalination integrated with SMART SMR. </a:t>
            </a:r>
          </a:p>
        </p:txBody>
      </p:sp>
      <p:sp>
        <p:nvSpPr>
          <p:cNvPr id="196" name="System Configuration"/>
          <p:cNvSpPr txBox="1"/>
          <p:nvPr>
            <p:ph type="title" idx="4294967295"/>
          </p:nvPr>
        </p:nvSpPr>
        <p:spPr>
          <a:xfrm>
            <a:off x="609600" y="101219"/>
            <a:ext cx="10972800" cy="1489837"/>
          </a:xfrm>
          <a:prstGeom prst="rect">
            <a:avLst/>
          </a:prstGeom>
        </p:spPr>
        <p:txBody>
          <a:bodyPr/>
          <a:lstStyle>
            <a:lvl1pPr>
              <a:defRPr>
                <a:solidFill>
                  <a:srgbClr val="FFFFFF"/>
                </a:solidFill>
              </a:defRPr>
            </a:lvl1pPr>
          </a:lstStyle>
          <a:p>
            <a:pPr/>
            <a:r>
              <a:t>System Configuration</a:t>
            </a:r>
          </a:p>
        </p:txBody>
      </p:sp>
      <p:pic>
        <p:nvPicPr>
          <p:cNvPr id="197" name="Görüntü" descr="Görüntü"/>
          <p:cNvPicPr>
            <a:picLocks noChangeAspect="1"/>
          </p:cNvPicPr>
          <p:nvPr/>
        </p:nvPicPr>
        <p:blipFill>
          <a:blip r:embed="rId2">
            <a:extLst/>
          </a:blip>
          <a:stretch>
            <a:fillRect/>
          </a:stretch>
        </p:blipFill>
        <p:spPr>
          <a:xfrm>
            <a:off x="1067447" y="3488575"/>
            <a:ext cx="4914901" cy="2463801"/>
          </a:xfrm>
          <a:prstGeom prst="rect">
            <a:avLst/>
          </a:prstGeom>
          <a:ln w="12700">
            <a:miter lim="400000"/>
          </a:ln>
        </p:spPr>
      </p:pic>
      <p:pic>
        <p:nvPicPr>
          <p:cNvPr id="198" name="Görüntü" descr="Görüntü"/>
          <p:cNvPicPr>
            <a:picLocks noChangeAspect="1"/>
          </p:cNvPicPr>
          <p:nvPr/>
        </p:nvPicPr>
        <p:blipFill>
          <a:blip r:embed="rId3">
            <a:extLst/>
          </a:blip>
          <a:stretch>
            <a:fillRect/>
          </a:stretch>
        </p:blipFill>
        <p:spPr>
          <a:xfrm>
            <a:off x="6345482" y="3521491"/>
            <a:ext cx="4927601" cy="28956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