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</p:sldMasterIdLst>
  <p:notesMasterIdLst>
    <p:notesMasterId r:id="rId17"/>
  </p:notesMasterIdLst>
  <p:sldIdLst>
    <p:sldId id="269" r:id="rId5"/>
    <p:sldId id="2141414322" r:id="rId6"/>
    <p:sldId id="2141414367" r:id="rId7"/>
    <p:sldId id="2141414369" r:id="rId8"/>
    <p:sldId id="2141414370" r:id="rId9"/>
    <p:sldId id="2141414362" r:id="rId10"/>
    <p:sldId id="2141414364" r:id="rId11"/>
    <p:sldId id="2141414355" r:id="rId12"/>
    <p:sldId id="326" r:id="rId13"/>
    <p:sldId id="2141414371" r:id="rId14"/>
    <p:sldId id="2141414372" r:id="rId15"/>
    <p:sldId id="2141414363" r:id="rId16"/>
  </p:sldIdLst>
  <p:sldSz cx="12192000" cy="6858000"/>
  <p:notesSz cx="6858000" cy="9144000"/>
  <p:embeddedFontLst>
    <p:embeddedFont>
      <p:font typeface="Bitter" panose="020B060402020202020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95XZ69sXK0HbLFVm6B3LwUAYU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3D"/>
    <a:srgbClr val="000000"/>
    <a:srgbClr val="FFFFFF"/>
    <a:srgbClr val="959699"/>
    <a:srgbClr val="00A1DF"/>
    <a:srgbClr val="003864"/>
    <a:srgbClr val="4C839B"/>
    <a:srgbClr val="00213F"/>
    <a:srgbClr val="203C55"/>
    <a:srgbClr val="12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0B190F-7A98-4D2D-8CFC-E00B4CB2AC5B}">
  <a:tblStyle styleId="{B10B190F-7A98-4D2D-8CFC-E00B4CB2AC5B}" styleName="Table_0">
    <a:wholeTbl>
      <a:tcTxStyle b="off" i="off">
        <a:font>
          <a:latin typeface="Open Sans"/>
          <a:ea typeface="Open Sans"/>
          <a:cs typeface="Open Sans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77253" autoAdjust="0"/>
  </p:normalViewPr>
  <p:slideViewPr>
    <p:cSldViewPr snapToGrid="0" snapToObjects="1">
      <p:cViewPr varScale="1">
        <p:scale>
          <a:sx n="96" d="100"/>
          <a:sy n="96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60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6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C35AE-64A2-4508-82D9-FE4664EF0E73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9383807-A8C5-4E2E-979C-84936F4D5B31}">
      <dgm:prSet phldrT="[Text]" custT="1"/>
      <dgm:spPr/>
      <dgm:t>
        <a:bodyPr/>
        <a:lstStyle/>
        <a:p>
          <a:r>
            <a:rPr lang="en-US" sz="2000" b="0" dirty="0">
              <a:solidFill>
                <a:srgbClr val="FFFFFF"/>
              </a:solidFill>
            </a:rPr>
            <a:t>Detect diversion of declared nuclear material</a:t>
          </a:r>
        </a:p>
      </dgm:t>
    </dgm:pt>
    <dgm:pt modelId="{2167060B-8B8B-4F51-810F-BDB30892A076}" type="parTrans" cxnId="{C15FDC03-0B47-4038-BF03-5A63F57CB9DB}">
      <dgm:prSet/>
      <dgm:spPr/>
      <dgm:t>
        <a:bodyPr/>
        <a:lstStyle/>
        <a:p>
          <a:endParaRPr lang="en-US" sz="3600"/>
        </a:p>
      </dgm:t>
    </dgm:pt>
    <dgm:pt modelId="{FE2DA2D7-F26E-4466-BC9D-4C534FBFD94D}" type="sibTrans" cxnId="{C15FDC03-0B47-4038-BF03-5A63F57CB9DB}">
      <dgm:prSet/>
      <dgm:spPr/>
      <dgm:t>
        <a:bodyPr/>
        <a:lstStyle/>
        <a:p>
          <a:endParaRPr lang="en-US" sz="3600"/>
        </a:p>
      </dgm:t>
    </dgm:pt>
    <dgm:pt modelId="{BA02904F-B41A-4B27-B6D8-4429EA9FF5AD}">
      <dgm:prSet phldrT="[Text]" custT="1"/>
      <dgm:spPr/>
      <dgm:t>
        <a:bodyPr/>
        <a:lstStyle/>
        <a:p>
          <a:r>
            <a:rPr lang="en-US" sz="2000" b="0" dirty="0">
              <a:solidFill>
                <a:srgbClr val="FFFFFF"/>
              </a:solidFill>
            </a:rPr>
            <a:t>Detect undeclared nuclear material or activities</a:t>
          </a:r>
        </a:p>
      </dgm:t>
    </dgm:pt>
    <dgm:pt modelId="{33AD2110-BA21-4908-8AE2-6B1C57FA354D}" type="parTrans" cxnId="{9BA1C75D-5FF1-4C79-910B-F13700E60938}">
      <dgm:prSet/>
      <dgm:spPr/>
      <dgm:t>
        <a:bodyPr/>
        <a:lstStyle/>
        <a:p>
          <a:endParaRPr lang="en-US" sz="3600"/>
        </a:p>
      </dgm:t>
    </dgm:pt>
    <dgm:pt modelId="{EEF2E7D1-82D9-4703-8B46-ED8C06365A20}" type="sibTrans" cxnId="{9BA1C75D-5FF1-4C79-910B-F13700E60938}">
      <dgm:prSet/>
      <dgm:spPr/>
      <dgm:t>
        <a:bodyPr/>
        <a:lstStyle/>
        <a:p>
          <a:endParaRPr lang="en-US" sz="3600"/>
        </a:p>
      </dgm:t>
    </dgm:pt>
    <dgm:pt modelId="{73600250-8E00-46EC-BB15-53E5E490A5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b="0" dirty="0">
              <a:solidFill>
                <a:srgbClr val="FFFFFF"/>
              </a:solidFill>
            </a:rPr>
            <a:t>Detect undeclared production or processing of nuclear material at declared facilities (misuse)</a:t>
          </a:r>
        </a:p>
      </dgm:t>
    </dgm:pt>
    <dgm:pt modelId="{E246CB44-ACFC-4A0B-A6B6-1DB44CD0B6F0}" type="parTrans" cxnId="{960CBECE-9A29-41A7-865F-B1BC52E69658}">
      <dgm:prSet/>
      <dgm:spPr/>
      <dgm:t>
        <a:bodyPr/>
        <a:lstStyle/>
        <a:p>
          <a:endParaRPr lang="en-US" sz="3600"/>
        </a:p>
      </dgm:t>
    </dgm:pt>
    <dgm:pt modelId="{F146DBA8-DA31-4D44-ACC2-B5272E35C07D}" type="sibTrans" cxnId="{960CBECE-9A29-41A7-865F-B1BC52E69658}">
      <dgm:prSet/>
      <dgm:spPr/>
      <dgm:t>
        <a:bodyPr/>
        <a:lstStyle/>
        <a:p>
          <a:endParaRPr lang="en-US" sz="3600"/>
        </a:p>
      </dgm:t>
    </dgm:pt>
    <dgm:pt modelId="{38525971-6D77-4D28-91F0-9FEAAA7DA185}" type="pres">
      <dgm:prSet presAssocID="{A8DC35AE-64A2-4508-82D9-FE4664EF0E73}" presName="linear" presStyleCnt="0">
        <dgm:presLayoutVars>
          <dgm:dir/>
          <dgm:animLvl val="lvl"/>
          <dgm:resizeHandles val="exact"/>
        </dgm:presLayoutVars>
      </dgm:prSet>
      <dgm:spPr/>
    </dgm:pt>
    <dgm:pt modelId="{1BCD2011-7E51-4F42-8826-7E075D332763}" type="pres">
      <dgm:prSet presAssocID="{09383807-A8C5-4E2E-979C-84936F4D5B31}" presName="parentLin" presStyleCnt="0"/>
      <dgm:spPr/>
    </dgm:pt>
    <dgm:pt modelId="{5FCD7161-672C-4F5A-9D96-9C4D2E755A15}" type="pres">
      <dgm:prSet presAssocID="{09383807-A8C5-4E2E-979C-84936F4D5B31}" presName="parentLeftMargin" presStyleLbl="node1" presStyleIdx="0" presStyleCnt="3"/>
      <dgm:spPr/>
    </dgm:pt>
    <dgm:pt modelId="{B0F55709-DAF2-4769-A07B-D436FB326A73}" type="pres">
      <dgm:prSet presAssocID="{09383807-A8C5-4E2E-979C-84936F4D5B31}" presName="parentText" presStyleLbl="node1" presStyleIdx="0" presStyleCnt="3" custScaleX="106242">
        <dgm:presLayoutVars>
          <dgm:chMax val="0"/>
          <dgm:bulletEnabled val="1"/>
        </dgm:presLayoutVars>
      </dgm:prSet>
      <dgm:spPr/>
    </dgm:pt>
    <dgm:pt modelId="{3F062773-53E8-4188-AE71-F9F4FE133BAE}" type="pres">
      <dgm:prSet presAssocID="{09383807-A8C5-4E2E-979C-84936F4D5B31}" presName="negativeSpace" presStyleCnt="0"/>
      <dgm:spPr/>
    </dgm:pt>
    <dgm:pt modelId="{AD26D6C3-64A8-4084-9F8E-AD5E8741E29E}" type="pres">
      <dgm:prSet presAssocID="{09383807-A8C5-4E2E-979C-84936F4D5B31}" presName="childText" presStyleLbl="conFgAcc1" presStyleIdx="0" presStyleCnt="3">
        <dgm:presLayoutVars>
          <dgm:bulletEnabled val="1"/>
        </dgm:presLayoutVars>
      </dgm:prSet>
      <dgm:spPr/>
    </dgm:pt>
    <dgm:pt modelId="{8282EB8D-BF5E-419A-B5D0-5B2EC2BAA2B1}" type="pres">
      <dgm:prSet presAssocID="{FE2DA2D7-F26E-4466-BC9D-4C534FBFD94D}" presName="spaceBetweenRectangles" presStyleCnt="0"/>
      <dgm:spPr/>
    </dgm:pt>
    <dgm:pt modelId="{74EB3BC7-40E9-44A2-9E7F-B8349E439E10}" type="pres">
      <dgm:prSet presAssocID="{BA02904F-B41A-4B27-B6D8-4429EA9FF5AD}" presName="parentLin" presStyleCnt="0"/>
      <dgm:spPr/>
    </dgm:pt>
    <dgm:pt modelId="{993E9EB3-8B5C-4935-8D91-38F0E38CD820}" type="pres">
      <dgm:prSet presAssocID="{BA02904F-B41A-4B27-B6D8-4429EA9FF5AD}" presName="parentLeftMargin" presStyleLbl="node1" presStyleIdx="0" presStyleCnt="3"/>
      <dgm:spPr/>
    </dgm:pt>
    <dgm:pt modelId="{9ABF59E6-EF18-4752-8137-1ED858C25DEF}" type="pres">
      <dgm:prSet presAssocID="{BA02904F-B41A-4B27-B6D8-4429EA9FF5AD}" presName="parentText" presStyleLbl="node1" presStyleIdx="1" presStyleCnt="3" custScaleX="105945">
        <dgm:presLayoutVars>
          <dgm:chMax val="0"/>
          <dgm:bulletEnabled val="1"/>
        </dgm:presLayoutVars>
      </dgm:prSet>
      <dgm:spPr/>
    </dgm:pt>
    <dgm:pt modelId="{EFB1B5C8-3425-4D29-904C-6DAF838E7EF4}" type="pres">
      <dgm:prSet presAssocID="{BA02904F-B41A-4B27-B6D8-4429EA9FF5AD}" presName="negativeSpace" presStyleCnt="0"/>
      <dgm:spPr/>
    </dgm:pt>
    <dgm:pt modelId="{60EDF81A-5559-4475-A6D2-7E94625183DD}" type="pres">
      <dgm:prSet presAssocID="{BA02904F-B41A-4B27-B6D8-4429EA9FF5AD}" presName="childText" presStyleLbl="conFgAcc1" presStyleIdx="1" presStyleCnt="3" custLinFactNeighborX="12" custLinFactNeighborY="-5512">
        <dgm:presLayoutVars>
          <dgm:bulletEnabled val="1"/>
        </dgm:presLayoutVars>
      </dgm:prSet>
      <dgm:spPr/>
    </dgm:pt>
    <dgm:pt modelId="{9156E222-5E28-470F-BA89-FB79D96EB7E1}" type="pres">
      <dgm:prSet presAssocID="{EEF2E7D1-82D9-4703-8B46-ED8C06365A20}" presName="spaceBetweenRectangles" presStyleCnt="0"/>
      <dgm:spPr/>
    </dgm:pt>
    <dgm:pt modelId="{BE796037-D29C-4C81-9470-84DABE90B483}" type="pres">
      <dgm:prSet presAssocID="{73600250-8E00-46EC-BB15-53E5E490A55B}" presName="parentLin" presStyleCnt="0"/>
      <dgm:spPr/>
    </dgm:pt>
    <dgm:pt modelId="{86D2FD78-4A8A-41FE-97D5-3AAA29AD2CCE}" type="pres">
      <dgm:prSet presAssocID="{73600250-8E00-46EC-BB15-53E5E490A55B}" presName="parentLeftMargin" presStyleLbl="node1" presStyleIdx="1" presStyleCnt="3"/>
      <dgm:spPr/>
    </dgm:pt>
    <dgm:pt modelId="{1957BD85-174F-4FF4-A3E7-827AE730A95F}" type="pres">
      <dgm:prSet presAssocID="{73600250-8E00-46EC-BB15-53E5E490A55B}" presName="parentText" presStyleLbl="node1" presStyleIdx="2" presStyleCnt="3" custScaleX="106540">
        <dgm:presLayoutVars>
          <dgm:chMax val="0"/>
          <dgm:bulletEnabled val="1"/>
        </dgm:presLayoutVars>
      </dgm:prSet>
      <dgm:spPr/>
    </dgm:pt>
    <dgm:pt modelId="{9FEA1711-B776-43B2-8ACE-A5E752C871E4}" type="pres">
      <dgm:prSet presAssocID="{73600250-8E00-46EC-BB15-53E5E490A55B}" presName="negativeSpace" presStyleCnt="0"/>
      <dgm:spPr/>
    </dgm:pt>
    <dgm:pt modelId="{D3CB5BE4-9FA6-47C4-BBF5-E57D386CE861}" type="pres">
      <dgm:prSet presAssocID="{73600250-8E00-46EC-BB15-53E5E490A55B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1"/>
          </a:solidFill>
        </a:ln>
      </dgm:spPr>
    </dgm:pt>
  </dgm:ptLst>
  <dgm:cxnLst>
    <dgm:cxn modelId="{C15FDC03-0B47-4038-BF03-5A63F57CB9DB}" srcId="{A8DC35AE-64A2-4508-82D9-FE4664EF0E73}" destId="{09383807-A8C5-4E2E-979C-84936F4D5B31}" srcOrd="0" destOrd="0" parTransId="{2167060B-8B8B-4F51-810F-BDB30892A076}" sibTransId="{FE2DA2D7-F26E-4466-BC9D-4C534FBFD94D}"/>
    <dgm:cxn modelId="{E4B6E21D-E8CF-4AAF-9277-E593E934CF7D}" type="presOf" srcId="{BA02904F-B41A-4B27-B6D8-4429EA9FF5AD}" destId="{9ABF59E6-EF18-4752-8137-1ED858C25DEF}" srcOrd="1" destOrd="0" presId="urn:microsoft.com/office/officeart/2005/8/layout/list1"/>
    <dgm:cxn modelId="{68062739-3C78-4CD5-A359-1CBFDD091FA1}" type="presOf" srcId="{A8DC35AE-64A2-4508-82D9-FE4664EF0E73}" destId="{38525971-6D77-4D28-91F0-9FEAAA7DA185}" srcOrd="0" destOrd="0" presId="urn:microsoft.com/office/officeart/2005/8/layout/list1"/>
    <dgm:cxn modelId="{9BA1C75D-5FF1-4C79-910B-F13700E60938}" srcId="{A8DC35AE-64A2-4508-82D9-FE4664EF0E73}" destId="{BA02904F-B41A-4B27-B6D8-4429EA9FF5AD}" srcOrd="1" destOrd="0" parTransId="{33AD2110-BA21-4908-8AE2-6B1C57FA354D}" sibTransId="{EEF2E7D1-82D9-4703-8B46-ED8C06365A20}"/>
    <dgm:cxn modelId="{EFD3AD4E-79E7-4BCB-A45B-2AC0507C683A}" type="presOf" srcId="{BA02904F-B41A-4B27-B6D8-4429EA9FF5AD}" destId="{993E9EB3-8B5C-4935-8D91-38F0E38CD820}" srcOrd="0" destOrd="0" presId="urn:microsoft.com/office/officeart/2005/8/layout/list1"/>
    <dgm:cxn modelId="{CBFECF4F-9C68-46D2-B4D1-9D97C2BE5BDA}" type="presOf" srcId="{73600250-8E00-46EC-BB15-53E5E490A55B}" destId="{86D2FD78-4A8A-41FE-97D5-3AAA29AD2CCE}" srcOrd="0" destOrd="0" presId="urn:microsoft.com/office/officeart/2005/8/layout/list1"/>
    <dgm:cxn modelId="{BCD1C355-7FC7-42E3-A294-5F10D72988B0}" type="presOf" srcId="{09383807-A8C5-4E2E-979C-84936F4D5B31}" destId="{B0F55709-DAF2-4769-A07B-D436FB326A73}" srcOrd="1" destOrd="0" presId="urn:microsoft.com/office/officeart/2005/8/layout/list1"/>
    <dgm:cxn modelId="{E3EAAAA7-C99A-44B0-B4EE-73B6EAB80288}" type="presOf" srcId="{09383807-A8C5-4E2E-979C-84936F4D5B31}" destId="{5FCD7161-672C-4F5A-9D96-9C4D2E755A15}" srcOrd="0" destOrd="0" presId="urn:microsoft.com/office/officeart/2005/8/layout/list1"/>
    <dgm:cxn modelId="{3B07E9BF-55D6-4BBC-8A78-6DC798819253}" type="presOf" srcId="{73600250-8E00-46EC-BB15-53E5E490A55B}" destId="{1957BD85-174F-4FF4-A3E7-827AE730A95F}" srcOrd="1" destOrd="0" presId="urn:microsoft.com/office/officeart/2005/8/layout/list1"/>
    <dgm:cxn modelId="{960CBECE-9A29-41A7-865F-B1BC52E69658}" srcId="{A8DC35AE-64A2-4508-82D9-FE4664EF0E73}" destId="{73600250-8E00-46EC-BB15-53E5E490A55B}" srcOrd="2" destOrd="0" parTransId="{E246CB44-ACFC-4A0B-A6B6-1DB44CD0B6F0}" sibTransId="{F146DBA8-DA31-4D44-ACC2-B5272E35C07D}"/>
    <dgm:cxn modelId="{065FAF32-D5B6-46EC-9D3A-2F175AD829BB}" type="presParOf" srcId="{38525971-6D77-4D28-91F0-9FEAAA7DA185}" destId="{1BCD2011-7E51-4F42-8826-7E075D332763}" srcOrd="0" destOrd="0" presId="urn:microsoft.com/office/officeart/2005/8/layout/list1"/>
    <dgm:cxn modelId="{A354C97A-07D6-447D-B35E-F13FE92F8A01}" type="presParOf" srcId="{1BCD2011-7E51-4F42-8826-7E075D332763}" destId="{5FCD7161-672C-4F5A-9D96-9C4D2E755A15}" srcOrd="0" destOrd="0" presId="urn:microsoft.com/office/officeart/2005/8/layout/list1"/>
    <dgm:cxn modelId="{EB037E48-AFE8-4ECD-99C0-5A621EFB87D5}" type="presParOf" srcId="{1BCD2011-7E51-4F42-8826-7E075D332763}" destId="{B0F55709-DAF2-4769-A07B-D436FB326A73}" srcOrd="1" destOrd="0" presId="urn:microsoft.com/office/officeart/2005/8/layout/list1"/>
    <dgm:cxn modelId="{F5444CCE-1852-486B-B419-6FA9003AC1D4}" type="presParOf" srcId="{38525971-6D77-4D28-91F0-9FEAAA7DA185}" destId="{3F062773-53E8-4188-AE71-F9F4FE133BAE}" srcOrd="1" destOrd="0" presId="urn:microsoft.com/office/officeart/2005/8/layout/list1"/>
    <dgm:cxn modelId="{A0916388-391F-489D-9D94-0C4A5E62464F}" type="presParOf" srcId="{38525971-6D77-4D28-91F0-9FEAAA7DA185}" destId="{AD26D6C3-64A8-4084-9F8E-AD5E8741E29E}" srcOrd="2" destOrd="0" presId="urn:microsoft.com/office/officeart/2005/8/layout/list1"/>
    <dgm:cxn modelId="{6D1D5454-3001-46DD-9239-F74D515D87D9}" type="presParOf" srcId="{38525971-6D77-4D28-91F0-9FEAAA7DA185}" destId="{8282EB8D-BF5E-419A-B5D0-5B2EC2BAA2B1}" srcOrd="3" destOrd="0" presId="urn:microsoft.com/office/officeart/2005/8/layout/list1"/>
    <dgm:cxn modelId="{AB541927-6538-4C49-A2FB-2CD2DADB9238}" type="presParOf" srcId="{38525971-6D77-4D28-91F0-9FEAAA7DA185}" destId="{74EB3BC7-40E9-44A2-9E7F-B8349E439E10}" srcOrd="4" destOrd="0" presId="urn:microsoft.com/office/officeart/2005/8/layout/list1"/>
    <dgm:cxn modelId="{808AB736-E7DA-4116-8005-0446C71ADEF9}" type="presParOf" srcId="{74EB3BC7-40E9-44A2-9E7F-B8349E439E10}" destId="{993E9EB3-8B5C-4935-8D91-38F0E38CD820}" srcOrd="0" destOrd="0" presId="urn:microsoft.com/office/officeart/2005/8/layout/list1"/>
    <dgm:cxn modelId="{19E1B684-E7B5-46AC-85E6-6BE97BAF8B44}" type="presParOf" srcId="{74EB3BC7-40E9-44A2-9E7F-B8349E439E10}" destId="{9ABF59E6-EF18-4752-8137-1ED858C25DEF}" srcOrd="1" destOrd="0" presId="urn:microsoft.com/office/officeart/2005/8/layout/list1"/>
    <dgm:cxn modelId="{8C95D5B1-E2E5-4F92-BCD7-B9800C7760FD}" type="presParOf" srcId="{38525971-6D77-4D28-91F0-9FEAAA7DA185}" destId="{EFB1B5C8-3425-4D29-904C-6DAF838E7EF4}" srcOrd="5" destOrd="0" presId="urn:microsoft.com/office/officeart/2005/8/layout/list1"/>
    <dgm:cxn modelId="{D7F09015-CC1D-4301-87E8-B9930383152B}" type="presParOf" srcId="{38525971-6D77-4D28-91F0-9FEAAA7DA185}" destId="{60EDF81A-5559-4475-A6D2-7E94625183DD}" srcOrd="6" destOrd="0" presId="urn:microsoft.com/office/officeart/2005/8/layout/list1"/>
    <dgm:cxn modelId="{9306C81E-CB64-4CE2-889B-F9BDA8471338}" type="presParOf" srcId="{38525971-6D77-4D28-91F0-9FEAAA7DA185}" destId="{9156E222-5E28-470F-BA89-FB79D96EB7E1}" srcOrd="7" destOrd="0" presId="urn:microsoft.com/office/officeart/2005/8/layout/list1"/>
    <dgm:cxn modelId="{3FDF726D-FA9B-4ABA-8923-553CCE1CFA54}" type="presParOf" srcId="{38525971-6D77-4D28-91F0-9FEAAA7DA185}" destId="{BE796037-D29C-4C81-9470-84DABE90B483}" srcOrd="8" destOrd="0" presId="urn:microsoft.com/office/officeart/2005/8/layout/list1"/>
    <dgm:cxn modelId="{4868930E-AB03-4F01-9B99-127D249C6023}" type="presParOf" srcId="{BE796037-D29C-4C81-9470-84DABE90B483}" destId="{86D2FD78-4A8A-41FE-97D5-3AAA29AD2CCE}" srcOrd="0" destOrd="0" presId="urn:microsoft.com/office/officeart/2005/8/layout/list1"/>
    <dgm:cxn modelId="{E84BDF45-E4E8-4B46-B5C1-A32C12A0F154}" type="presParOf" srcId="{BE796037-D29C-4C81-9470-84DABE90B483}" destId="{1957BD85-174F-4FF4-A3E7-827AE730A95F}" srcOrd="1" destOrd="0" presId="urn:microsoft.com/office/officeart/2005/8/layout/list1"/>
    <dgm:cxn modelId="{28205066-0DEA-46B0-927D-AD8D9BC6F353}" type="presParOf" srcId="{38525971-6D77-4D28-91F0-9FEAAA7DA185}" destId="{9FEA1711-B776-43B2-8ACE-A5E752C871E4}" srcOrd="9" destOrd="0" presId="urn:microsoft.com/office/officeart/2005/8/layout/list1"/>
    <dgm:cxn modelId="{907CA0BC-4CD0-45C6-9EF3-C115121B6216}" type="presParOf" srcId="{38525971-6D77-4D28-91F0-9FEAAA7DA185}" destId="{D3CB5BE4-9FA6-47C4-BBF5-E57D386CE86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677A4-A088-41D9-B098-B52BC069030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D666D8-D14B-4915-98DB-FA0B2104686D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bg1">
                  <a:lumMod val="20000"/>
                  <a:lumOff val="80000"/>
                </a:schemeClr>
              </a:solidFill>
            </a:rPr>
            <a:t>Fuel-Salt Loading</a:t>
          </a:r>
        </a:p>
      </dgm:t>
    </dgm:pt>
    <dgm:pt modelId="{E7EA4C82-731F-4FCB-8238-7AABF8D9656D}" type="parTrans" cxnId="{74713668-61F7-42FC-BD59-48D08B8C9065}">
      <dgm:prSet/>
      <dgm:spPr/>
      <dgm:t>
        <a:bodyPr/>
        <a:lstStyle/>
        <a:p>
          <a:endParaRPr lang="en-GB"/>
        </a:p>
      </dgm:t>
    </dgm:pt>
    <dgm:pt modelId="{F381525A-60AF-4B02-8CB0-483D9CFE0528}" type="sibTrans" cxnId="{74713668-61F7-42FC-BD59-48D08B8C9065}">
      <dgm:prSet/>
      <dgm:spPr/>
      <dgm:t>
        <a:bodyPr/>
        <a:lstStyle/>
        <a:p>
          <a:endParaRPr lang="en-GB"/>
        </a:p>
      </dgm:t>
    </dgm:pt>
    <dgm:pt modelId="{06C1D679-8C18-47D1-BB45-37B3E9FFCDBE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bg1">
                  <a:lumMod val="20000"/>
                  <a:lumOff val="80000"/>
                </a:schemeClr>
              </a:solidFill>
            </a:rPr>
            <a:t>Reactor Core</a:t>
          </a:r>
        </a:p>
      </dgm:t>
    </dgm:pt>
    <dgm:pt modelId="{CE1F783A-930D-4EEB-BD47-0CC4E7C239C0}" type="parTrans" cxnId="{F96E16E9-2166-4A66-8650-5FFB7AABC31E}">
      <dgm:prSet/>
      <dgm:spPr/>
      <dgm:t>
        <a:bodyPr/>
        <a:lstStyle/>
        <a:p>
          <a:endParaRPr lang="en-GB"/>
        </a:p>
      </dgm:t>
    </dgm:pt>
    <dgm:pt modelId="{9DCE1272-939F-41EB-BB2E-B6BC6FC2852E}" type="sibTrans" cxnId="{F96E16E9-2166-4A66-8650-5FFB7AABC31E}">
      <dgm:prSet/>
      <dgm:spPr/>
      <dgm:t>
        <a:bodyPr/>
        <a:lstStyle/>
        <a:p>
          <a:endParaRPr lang="en-GB"/>
        </a:p>
      </dgm:t>
    </dgm:pt>
    <dgm:pt modelId="{B13E2DBF-D46C-43CC-B721-67405D531C08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bg1">
                  <a:lumMod val="20000"/>
                  <a:lumOff val="80000"/>
                </a:schemeClr>
              </a:solidFill>
            </a:rPr>
            <a:t>Primary Fuel Salt Loop</a:t>
          </a:r>
        </a:p>
      </dgm:t>
    </dgm:pt>
    <dgm:pt modelId="{4CADBB21-C792-4BAA-8CEF-283CDB89579F}" type="parTrans" cxnId="{75201F68-39B6-4690-93C7-BCB36064AF7F}">
      <dgm:prSet/>
      <dgm:spPr/>
      <dgm:t>
        <a:bodyPr/>
        <a:lstStyle/>
        <a:p>
          <a:endParaRPr lang="en-GB"/>
        </a:p>
      </dgm:t>
    </dgm:pt>
    <dgm:pt modelId="{6D9938A1-98CC-451F-BD1B-85D9E6028BDA}" type="sibTrans" cxnId="{75201F68-39B6-4690-93C7-BCB36064AF7F}">
      <dgm:prSet/>
      <dgm:spPr/>
      <dgm:t>
        <a:bodyPr/>
        <a:lstStyle/>
        <a:p>
          <a:endParaRPr lang="en-GB"/>
        </a:p>
      </dgm:t>
    </dgm:pt>
    <dgm:pt modelId="{B5CE4989-E579-438E-8031-A2A5E9D9E59F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bg1">
                  <a:lumMod val="20000"/>
                  <a:lumOff val="80000"/>
                </a:schemeClr>
              </a:solidFill>
            </a:rPr>
            <a:t>Irradiated Fuel Salt Tank</a:t>
          </a:r>
        </a:p>
      </dgm:t>
    </dgm:pt>
    <dgm:pt modelId="{40553ED1-63F4-42D2-8A68-740AC7C99EAE}" type="parTrans" cxnId="{A0A05A97-5001-459A-8B21-DE9F73EBAEBC}">
      <dgm:prSet/>
      <dgm:spPr/>
      <dgm:t>
        <a:bodyPr/>
        <a:lstStyle/>
        <a:p>
          <a:endParaRPr lang="en-GB"/>
        </a:p>
      </dgm:t>
    </dgm:pt>
    <dgm:pt modelId="{B198C02E-35B0-4538-85E4-4561DA97A7A0}" type="sibTrans" cxnId="{A0A05A97-5001-459A-8B21-DE9F73EBAEBC}">
      <dgm:prSet/>
      <dgm:spPr/>
      <dgm:t>
        <a:bodyPr/>
        <a:lstStyle/>
        <a:p>
          <a:endParaRPr lang="en-GB"/>
        </a:p>
      </dgm:t>
    </dgm:pt>
    <dgm:pt modelId="{DE7B082E-262D-4542-96BA-D6D6D04CBA23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GB">
              <a:solidFill>
                <a:schemeClr val="bg1">
                  <a:lumMod val="20000"/>
                  <a:lumOff val="80000"/>
                </a:schemeClr>
              </a:solidFill>
            </a:rPr>
            <a:t>Off-Gas Subsystem</a:t>
          </a:r>
          <a:endParaRPr lang="en-GB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BB7D2F1C-4500-4BA2-9D95-5970338D3B1D}" type="parTrans" cxnId="{A08C115E-2885-4B3A-9284-8654AEC2EDE2}">
      <dgm:prSet/>
      <dgm:spPr/>
      <dgm:t>
        <a:bodyPr/>
        <a:lstStyle/>
        <a:p>
          <a:endParaRPr lang="en-GB"/>
        </a:p>
      </dgm:t>
    </dgm:pt>
    <dgm:pt modelId="{3B103C18-BF17-4BE9-8FEA-F5A5B30B1D0B}" type="sibTrans" cxnId="{A08C115E-2885-4B3A-9284-8654AEC2EDE2}">
      <dgm:prSet/>
      <dgm:spPr/>
      <dgm:t>
        <a:bodyPr/>
        <a:lstStyle/>
        <a:p>
          <a:endParaRPr lang="en-GB"/>
        </a:p>
      </dgm:t>
    </dgm:pt>
    <dgm:pt modelId="{7C2ED244-249C-4E91-B23B-25D35F28C6FB}" type="pres">
      <dgm:prSet presAssocID="{5EC677A4-A088-41D9-B098-B52BC0690305}" presName="cycle" presStyleCnt="0">
        <dgm:presLayoutVars>
          <dgm:dir/>
          <dgm:resizeHandles val="exact"/>
        </dgm:presLayoutVars>
      </dgm:prSet>
      <dgm:spPr/>
    </dgm:pt>
    <dgm:pt modelId="{03A73B6E-0634-4B9B-A3BA-0C2240981BFD}" type="pres">
      <dgm:prSet presAssocID="{36D666D8-D14B-4915-98DB-FA0B2104686D}" presName="node" presStyleLbl="node1" presStyleIdx="0" presStyleCnt="5">
        <dgm:presLayoutVars>
          <dgm:bulletEnabled val="1"/>
        </dgm:presLayoutVars>
      </dgm:prSet>
      <dgm:spPr/>
    </dgm:pt>
    <dgm:pt modelId="{4CE0AD6E-A99A-40BB-8A84-43A7324F1C61}" type="pres">
      <dgm:prSet presAssocID="{36D666D8-D14B-4915-98DB-FA0B2104686D}" presName="spNode" presStyleCnt="0"/>
      <dgm:spPr/>
    </dgm:pt>
    <dgm:pt modelId="{4476A3F4-6D40-438B-9D0E-BBCB39085040}" type="pres">
      <dgm:prSet presAssocID="{F381525A-60AF-4B02-8CB0-483D9CFE0528}" presName="sibTrans" presStyleLbl="sibTrans1D1" presStyleIdx="0" presStyleCnt="5"/>
      <dgm:spPr/>
    </dgm:pt>
    <dgm:pt modelId="{85515C22-178D-46EB-A4E1-DE910AA50668}" type="pres">
      <dgm:prSet presAssocID="{06C1D679-8C18-47D1-BB45-37B3E9FFCDBE}" presName="node" presStyleLbl="node1" presStyleIdx="1" presStyleCnt="5">
        <dgm:presLayoutVars>
          <dgm:bulletEnabled val="1"/>
        </dgm:presLayoutVars>
      </dgm:prSet>
      <dgm:spPr/>
    </dgm:pt>
    <dgm:pt modelId="{10BD107A-CC2D-4CA4-8AFB-50689B3AB677}" type="pres">
      <dgm:prSet presAssocID="{06C1D679-8C18-47D1-BB45-37B3E9FFCDBE}" presName="spNode" presStyleCnt="0"/>
      <dgm:spPr/>
    </dgm:pt>
    <dgm:pt modelId="{FCBC8617-F974-475E-8423-4A56A2CD9DEA}" type="pres">
      <dgm:prSet presAssocID="{9DCE1272-939F-41EB-BB2E-B6BC6FC2852E}" presName="sibTrans" presStyleLbl="sibTrans1D1" presStyleIdx="1" presStyleCnt="5"/>
      <dgm:spPr/>
    </dgm:pt>
    <dgm:pt modelId="{D8B6BF7D-0F0C-4044-B419-E2B64AEA18DC}" type="pres">
      <dgm:prSet presAssocID="{B13E2DBF-D46C-43CC-B721-67405D531C08}" presName="node" presStyleLbl="node1" presStyleIdx="2" presStyleCnt="5">
        <dgm:presLayoutVars>
          <dgm:bulletEnabled val="1"/>
        </dgm:presLayoutVars>
      </dgm:prSet>
      <dgm:spPr/>
    </dgm:pt>
    <dgm:pt modelId="{792C73DB-C916-4B9F-B369-2DEBBD68E2C9}" type="pres">
      <dgm:prSet presAssocID="{B13E2DBF-D46C-43CC-B721-67405D531C08}" presName="spNode" presStyleCnt="0"/>
      <dgm:spPr/>
    </dgm:pt>
    <dgm:pt modelId="{386C166E-291C-49E4-8263-66777568BA6A}" type="pres">
      <dgm:prSet presAssocID="{6D9938A1-98CC-451F-BD1B-85D9E6028BDA}" presName="sibTrans" presStyleLbl="sibTrans1D1" presStyleIdx="2" presStyleCnt="5"/>
      <dgm:spPr/>
    </dgm:pt>
    <dgm:pt modelId="{F6128F53-50D6-4A75-A56A-308101FA3C85}" type="pres">
      <dgm:prSet presAssocID="{B5CE4989-E579-438E-8031-A2A5E9D9E59F}" presName="node" presStyleLbl="node1" presStyleIdx="3" presStyleCnt="5">
        <dgm:presLayoutVars>
          <dgm:bulletEnabled val="1"/>
        </dgm:presLayoutVars>
      </dgm:prSet>
      <dgm:spPr/>
    </dgm:pt>
    <dgm:pt modelId="{BF73614D-13B9-4874-A775-2ACA094C5030}" type="pres">
      <dgm:prSet presAssocID="{B5CE4989-E579-438E-8031-A2A5E9D9E59F}" presName="spNode" presStyleCnt="0"/>
      <dgm:spPr/>
    </dgm:pt>
    <dgm:pt modelId="{B2EFD35A-9DCA-4B0F-862E-D8920D6F3A23}" type="pres">
      <dgm:prSet presAssocID="{B198C02E-35B0-4538-85E4-4561DA97A7A0}" presName="sibTrans" presStyleLbl="sibTrans1D1" presStyleIdx="3" presStyleCnt="5"/>
      <dgm:spPr/>
    </dgm:pt>
    <dgm:pt modelId="{C03D0A90-ADFB-44E8-9533-CA43CD2D612B}" type="pres">
      <dgm:prSet presAssocID="{DE7B082E-262D-4542-96BA-D6D6D04CBA23}" presName="node" presStyleLbl="node1" presStyleIdx="4" presStyleCnt="5">
        <dgm:presLayoutVars>
          <dgm:bulletEnabled val="1"/>
        </dgm:presLayoutVars>
      </dgm:prSet>
      <dgm:spPr/>
    </dgm:pt>
    <dgm:pt modelId="{00C99C1A-A111-4F89-A36A-E9206C8D1483}" type="pres">
      <dgm:prSet presAssocID="{DE7B082E-262D-4542-96BA-D6D6D04CBA23}" presName="spNode" presStyleCnt="0"/>
      <dgm:spPr/>
    </dgm:pt>
    <dgm:pt modelId="{C33DAB76-739D-461D-ACB1-54996D1E74D0}" type="pres">
      <dgm:prSet presAssocID="{3B103C18-BF17-4BE9-8FEA-F5A5B30B1D0B}" presName="sibTrans" presStyleLbl="sibTrans1D1" presStyleIdx="4" presStyleCnt="5"/>
      <dgm:spPr/>
    </dgm:pt>
  </dgm:ptLst>
  <dgm:cxnLst>
    <dgm:cxn modelId="{B9680301-BDFF-4C83-8D75-FA7991E2884E}" type="presOf" srcId="{DE7B082E-262D-4542-96BA-D6D6D04CBA23}" destId="{C03D0A90-ADFB-44E8-9533-CA43CD2D612B}" srcOrd="0" destOrd="0" presId="urn:microsoft.com/office/officeart/2005/8/layout/cycle5"/>
    <dgm:cxn modelId="{2ED92514-DED1-4A37-9493-79CAB94810C4}" type="presOf" srcId="{06C1D679-8C18-47D1-BB45-37B3E9FFCDBE}" destId="{85515C22-178D-46EB-A4E1-DE910AA50668}" srcOrd="0" destOrd="0" presId="urn:microsoft.com/office/officeart/2005/8/layout/cycle5"/>
    <dgm:cxn modelId="{A08C115E-2885-4B3A-9284-8654AEC2EDE2}" srcId="{5EC677A4-A088-41D9-B098-B52BC0690305}" destId="{DE7B082E-262D-4542-96BA-D6D6D04CBA23}" srcOrd="4" destOrd="0" parTransId="{BB7D2F1C-4500-4BA2-9D95-5970338D3B1D}" sibTransId="{3B103C18-BF17-4BE9-8FEA-F5A5B30B1D0B}"/>
    <dgm:cxn modelId="{BCA4805F-2E9E-4A23-B282-948A7C0506B3}" type="presOf" srcId="{3B103C18-BF17-4BE9-8FEA-F5A5B30B1D0B}" destId="{C33DAB76-739D-461D-ACB1-54996D1E74D0}" srcOrd="0" destOrd="0" presId="urn:microsoft.com/office/officeart/2005/8/layout/cycle5"/>
    <dgm:cxn modelId="{EDE02446-0420-4BC0-8407-B20BD087B558}" type="presOf" srcId="{B198C02E-35B0-4538-85E4-4561DA97A7A0}" destId="{B2EFD35A-9DCA-4B0F-862E-D8920D6F3A23}" srcOrd="0" destOrd="0" presId="urn:microsoft.com/office/officeart/2005/8/layout/cycle5"/>
    <dgm:cxn modelId="{75201F68-39B6-4690-93C7-BCB36064AF7F}" srcId="{5EC677A4-A088-41D9-B098-B52BC0690305}" destId="{B13E2DBF-D46C-43CC-B721-67405D531C08}" srcOrd="2" destOrd="0" parTransId="{4CADBB21-C792-4BAA-8CEF-283CDB89579F}" sibTransId="{6D9938A1-98CC-451F-BD1B-85D9E6028BDA}"/>
    <dgm:cxn modelId="{74713668-61F7-42FC-BD59-48D08B8C9065}" srcId="{5EC677A4-A088-41D9-B098-B52BC0690305}" destId="{36D666D8-D14B-4915-98DB-FA0B2104686D}" srcOrd="0" destOrd="0" parTransId="{E7EA4C82-731F-4FCB-8238-7AABF8D9656D}" sibTransId="{F381525A-60AF-4B02-8CB0-483D9CFE0528}"/>
    <dgm:cxn modelId="{33DF2050-F054-4AAE-AC80-8519DC0275CE}" type="presOf" srcId="{B5CE4989-E579-438E-8031-A2A5E9D9E59F}" destId="{F6128F53-50D6-4A75-A56A-308101FA3C85}" srcOrd="0" destOrd="0" presId="urn:microsoft.com/office/officeart/2005/8/layout/cycle5"/>
    <dgm:cxn modelId="{A0A05A97-5001-459A-8B21-DE9F73EBAEBC}" srcId="{5EC677A4-A088-41D9-B098-B52BC0690305}" destId="{B5CE4989-E579-438E-8031-A2A5E9D9E59F}" srcOrd="3" destOrd="0" parTransId="{40553ED1-63F4-42D2-8A68-740AC7C99EAE}" sibTransId="{B198C02E-35B0-4538-85E4-4561DA97A7A0}"/>
    <dgm:cxn modelId="{B08E1AA5-EF2D-4C9A-8687-9DC07D4E72EC}" type="presOf" srcId="{6D9938A1-98CC-451F-BD1B-85D9E6028BDA}" destId="{386C166E-291C-49E4-8263-66777568BA6A}" srcOrd="0" destOrd="0" presId="urn:microsoft.com/office/officeart/2005/8/layout/cycle5"/>
    <dgm:cxn modelId="{1FD747B3-FEAA-4264-B133-200333092928}" type="presOf" srcId="{F381525A-60AF-4B02-8CB0-483D9CFE0528}" destId="{4476A3F4-6D40-438B-9D0E-BBCB39085040}" srcOrd="0" destOrd="0" presId="urn:microsoft.com/office/officeart/2005/8/layout/cycle5"/>
    <dgm:cxn modelId="{A49A3AC3-647A-4488-936B-1E0C1D25BB86}" type="presOf" srcId="{9DCE1272-939F-41EB-BB2E-B6BC6FC2852E}" destId="{FCBC8617-F974-475E-8423-4A56A2CD9DEA}" srcOrd="0" destOrd="0" presId="urn:microsoft.com/office/officeart/2005/8/layout/cycle5"/>
    <dgm:cxn modelId="{6CAC08CD-7D57-4A92-83ED-3294588160BB}" type="presOf" srcId="{36D666D8-D14B-4915-98DB-FA0B2104686D}" destId="{03A73B6E-0634-4B9B-A3BA-0C2240981BFD}" srcOrd="0" destOrd="0" presId="urn:microsoft.com/office/officeart/2005/8/layout/cycle5"/>
    <dgm:cxn modelId="{E1C7E3E7-C28F-4F91-901C-8D3B4F6D3233}" type="presOf" srcId="{B13E2DBF-D46C-43CC-B721-67405D531C08}" destId="{D8B6BF7D-0F0C-4044-B419-E2B64AEA18DC}" srcOrd="0" destOrd="0" presId="urn:microsoft.com/office/officeart/2005/8/layout/cycle5"/>
    <dgm:cxn modelId="{F96E16E9-2166-4A66-8650-5FFB7AABC31E}" srcId="{5EC677A4-A088-41D9-B098-B52BC0690305}" destId="{06C1D679-8C18-47D1-BB45-37B3E9FFCDBE}" srcOrd="1" destOrd="0" parTransId="{CE1F783A-930D-4EEB-BD47-0CC4E7C239C0}" sibTransId="{9DCE1272-939F-41EB-BB2E-B6BC6FC2852E}"/>
    <dgm:cxn modelId="{E6F0B9FF-C3BA-436F-A7E9-DCFD2AD74098}" type="presOf" srcId="{5EC677A4-A088-41D9-B098-B52BC0690305}" destId="{7C2ED244-249C-4E91-B23B-25D35F28C6FB}" srcOrd="0" destOrd="0" presId="urn:microsoft.com/office/officeart/2005/8/layout/cycle5"/>
    <dgm:cxn modelId="{F7B197F1-A7BF-40D8-9041-892D61823F11}" type="presParOf" srcId="{7C2ED244-249C-4E91-B23B-25D35F28C6FB}" destId="{03A73B6E-0634-4B9B-A3BA-0C2240981BFD}" srcOrd="0" destOrd="0" presId="urn:microsoft.com/office/officeart/2005/8/layout/cycle5"/>
    <dgm:cxn modelId="{8D4C6B8E-0084-469E-AC0F-E018ADB81F83}" type="presParOf" srcId="{7C2ED244-249C-4E91-B23B-25D35F28C6FB}" destId="{4CE0AD6E-A99A-40BB-8A84-43A7324F1C61}" srcOrd="1" destOrd="0" presId="urn:microsoft.com/office/officeart/2005/8/layout/cycle5"/>
    <dgm:cxn modelId="{F9B7B87C-C064-4B23-843C-D379AF8504C5}" type="presParOf" srcId="{7C2ED244-249C-4E91-B23B-25D35F28C6FB}" destId="{4476A3F4-6D40-438B-9D0E-BBCB39085040}" srcOrd="2" destOrd="0" presId="urn:microsoft.com/office/officeart/2005/8/layout/cycle5"/>
    <dgm:cxn modelId="{BECEA12C-079F-49C6-919E-0AA556F10EE7}" type="presParOf" srcId="{7C2ED244-249C-4E91-B23B-25D35F28C6FB}" destId="{85515C22-178D-46EB-A4E1-DE910AA50668}" srcOrd="3" destOrd="0" presId="urn:microsoft.com/office/officeart/2005/8/layout/cycle5"/>
    <dgm:cxn modelId="{2DD03BE7-B7BF-4575-8621-8A4B5CA945A0}" type="presParOf" srcId="{7C2ED244-249C-4E91-B23B-25D35F28C6FB}" destId="{10BD107A-CC2D-4CA4-8AFB-50689B3AB677}" srcOrd="4" destOrd="0" presId="urn:microsoft.com/office/officeart/2005/8/layout/cycle5"/>
    <dgm:cxn modelId="{852C6FF6-587A-4C7B-B613-B464FEA8DB5C}" type="presParOf" srcId="{7C2ED244-249C-4E91-B23B-25D35F28C6FB}" destId="{FCBC8617-F974-475E-8423-4A56A2CD9DEA}" srcOrd="5" destOrd="0" presId="urn:microsoft.com/office/officeart/2005/8/layout/cycle5"/>
    <dgm:cxn modelId="{E90B9BA3-8CE9-444F-A104-67F9096D190B}" type="presParOf" srcId="{7C2ED244-249C-4E91-B23B-25D35F28C6FB}" destId="{D8B6BF7D-0F0C-4044-B419-E2B64AEA18DC}" srcOrd="6" destOrd="0" presId="urn:microsoft.com/office/officeart/2005/8/layout/cycle5"/>
    <dgm:cxn modelId="{22E6A5F5-0099-4DD8-ACF7-7F683BAF3521}" type="presParOf" srcId="{7C2ED244-249C-4E91-B23B-25D35F28C6FB}" destId="{792C73DB-C916-4B9F-B369-2DEBBD68E2C9}" srcOrd="7" destOrd="0" presId="urn:microsoft.com/office/officeart/2005/8/layout/cycle5"/>
    <dgm:cxn modelId="{D4510A11-B79C-4A20-AB62-2172EF5F9699}" type="presParOf" srcId="{7C2ED244-249C-4E91-B23B-25D35F28C6FB}" destId="{386C166E-291C-49E4-8263-66777568BA6A}" srcOrd="8" destOrd="0" presId="urn:microsoft.com/office/officeart/2005/8/layout/cycle5"/>
    <dgm:cxn modelId="{A2C55BE1-933A-4CB3-BD1F-3EDA39617198}" type="presParOf" srcId="{7C2ED244-249C-4E91-B23B-25D35F28C6FB}" destId="{F6128F53-50D6-4A75-A56A-308101FA3C85}" srcOrd="9" destOrd="0" presId="urn:microsoft.com/office/officeart/2005/8/layout/cycle5"/>
    <dgm:cxn modelId="{F8183DF8-7387-4CA8-88E8-DB50872D9099}" type="presParOf" srcId="{7C2ED244-249C-4E91-B23B-25D35F28C6FB}" destId="{BF73614D-13B9-4874-A775-2ACA094C5030}" srcOrd="10" destOrd="0" presId="urn:microsoft.com/office/officeart/2005/8/layout/cycle5"/>
    <dgm:cxn modelId="{2822C54D-E2AE-4332-BC53-1A9FD85601F9}" type="presParOf" srcId="{7C2ED244-249C-4E91-B23B-25D35F28C6FB}" destId="{B2EFD35A-9DCA-4B0F-862E-D8920D6F3A23}" srcOrd="11" destOrd="0" presId="urn:microsoft.com/office/officeart/2005/8/layout/cycle5"/>
    <dgm:cxn modelId="{B46A8A9F-0576-4178-9B85-BD7746B4EBFF}" type="presParOf" srcId="{7C2ED244-249C-4E91-B23B-25D35F28C6FB}" destId="{C03D0A90-ADFB-44E8-9533-CA43CD2D612B}" srcOrd="12" destOrd="0" presId="urn:microsoft.com/office/officeart/2005/8/layout/cycle5"/>
    <dgm:cxn modelId="{A788799F-913B-4AAA-9F1B-4F76654B0A10}" type="presParOf" srcId="{7C2ED244-249C-4E91-B23B-25D35F28C6FB}" destId="{00C99C1A-A111-4F89-A36A-E9206C8D1483}" srcOrd="13" destOrd="0" presId="urn:microsoft.com/office/officeart/2005/8/layout/cycle5"/>
    <dgm:cxn modelId="{DA06C030-ACF8-42DB-8B2B-92BAE8D3072C}" type="presParOf" srcId="{7C2ED244-249C-4E91-B23B-25D35F28C6FB}" destId="{C33DAB76-739D-461D-ACB1-54996D1E74D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6D6C3-64A8-4084-9F8E-AD5E8741E29E}">
      <dsp:nvSpPr>
        <dsp:cNvPr id="0" name=""/>
        <dsp:cNvSpPr/>
      </dsp:nvSpPr>
      <dsp:spPr>
        <a:xfrm>
          <a:off x="0" y="544911"/>
          <a:ext cx="892416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55709-DAF2-4769-A07B-D436FB326A73}">
      <dsp:nvSpPr>
        <dsp:cNvPr id="0" name=""/>
        <dsp:cNvSpPr/>
      </dsp:nvSpPr>
      <dsp:spPr>
        <a:xfrm>
          <a:off x="446208" y="28311"/>
          <a:ext cx="6636847" cy="10332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119" tIns="0" rIns="2361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FFFFFF"/>
              </a:solidFill>
            </a:rPr>
            <a:t>Detect diversion of declared nuclear material</a:t>
          </a:r>
        </a:p>
      </dsp:txBody>
      <dsp:txXfrm>
        <a:off x="496645" y="78748"/>
        <a:ext cx="6535973" cy="932326"/>
      </dsp:txXfrm>
    </dsp:sp>
    <dsp:sp modelId="{60EDF81A-5559-4475-A6D2-7E94625183DD}">
      <dsp:nvSpPr>
        <dsp:cNvPr id="0" name=""/>
        <dsp:cNvSpPr/>
      </dsp:nvSpPr>
      <dsp:spPr>
        <a:xfrm>
          <a:off x="0" y="2122094"/>
          <a:ext cx="892416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416853"/>
              <a:satOff val="-40962"/>
              <a:lumOff val="20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F59E6-EF18-4752-8137-1ED858C25DEF}">
      <dsp:nvSpPr>
        <dsp:cNvPr id="0" name=""/>
        <dsp:cNvSpPr/>
      </dsp:nvSpPr>
      <dsp:spPr>
        <a:xfrm>
          <a:off x="446208" y="1615912"/>
          <a:ext cx="6618293" cy="1033200"/>
        </a:xfrm>
        <a:prstGeom prst="roundRect">
          <a:avLst/>
        </a:prstGeom>
        <a:solidFill>
          <a:schemeClr val="accent2">
            <a:shade val="80000"/>
            <a:hueOff val="416853"/>
            <a:satOff val="-40962"/>
            <a:lumOff val="20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119" tIns="0" rIns="2361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FFFFFF"/>
              </a:solidFill>
            </a:rPr>
            <a:t>Detect undeclared nuclear material or activities</a:t>
          </a:r>
        </a:p>
      </dsp:txBody>
      <dsp:txXfrm>
        <a:off x="496645" y="1666349"/>
        <a:ext cx="6517419" cy="932326"/>
      </dsp:txXfrm>
    </dsp:sp>
    <dsp:sp modelId="{D3CB5BE4-9FA6-47C4-BBF5-E57D386CE861}">
      <dsp:nvSpPr>
        <dsp:cNvPr id="0" name=""/>
        <dsp:cNvSpPr/>
      </dsp:nvSpPr>
      <dsp:spPr>
        <a:xfrm>
          <a:off x="0" y="3720112"/>
          <a:ext cx="892416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7BD85-174F-4FF4-A3E7-827AE730A95F}">
      <dsp:nvSpPr>
        <dsp:cNvPr id="0" name=""/>
        <dsp:cNvSpPr/>
      </dsp:nvSpPr>
      <dsp:spPr>
        <a:xfrm>
          <a:off x="446208" y="3203512"/>
          <a:ext cx="6655463" cy="103320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119" tIns="0" rIns="2361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FFFFFF"/>
              </a:solidFill>
            </a:rPr>
            <a:t>Detect undeclared production or processing of nuclear material at declared facilities (misuse)</a:t>
          </a:r>
        </a:p>
      </dsp:txBody>
      <dsp:txXfrm>
        <a:off x="496645" y="3253949"/>
        <a:ext cx="6554589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73B6E-0634-4B9B-A3BA-0C2240981BFD}">
      <dsp:nvSpPr>
        <dsp:cNvPr id="0" name=""/>
        <dsp:cNvSpPr/>
      </dsp:nvSpPr>
      <dsp:spPr>
        <a:xfrm>
          <a:off x="3043344" y="3068"/>
          <a:ext cx="1680002" cy="10920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>
                  <a:lumMod val="20000"/>
                  <a:lumOff val="80000"/>
                </a:schemeClr>
              </a:solidFill>
            </a:rPr>
            <a:t>Fuel-Salt Loading</a:t>
          </a:r>
        </a:p>
      </dsp:txBody>
      <dsp:txXfrm>
        <a:off x="3096651" y="56375"/>
        <a:ext cx="1573388" cy="985387"/>
      </dsp:txXfrm>
    </dsp:sp>
    <dsp:sp modelId="{4476A3F4-6D40-438B-9D0E-BBCB39085040}">
      <dsp:nvSpPr>
        <dsp:cNvPr id="0" name=""/>
        <dsp:cNvSpPr/>
      </dsp:nvSpPr>
      <dsp:spPr>
        <a:xfrm>
          <a:off x="1701133" y="549069"/>
          <a:ext cx="4364424" cy="4364424"/>
        </a:xfrm>
        <a:custGeom>
          <a:avLst/>
          <a:gdLst/>
          <a:ahLst/>
          <a:cxnLst/>
          <a:rect l="0" t="0" r="0" b="0"/>
          <a:pathLst>
            <a:path>
              <a:moveTo>
                <a:pt x="3247401" y="277633"/>
              </a:moveTo>
              <a:arcTo wR="2182212" hR="2182212" stAng="17953040" swAng="12121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15C22-178D-46EB-A4E1-DE910AA50668}">
      <dsp:nvSpPr>
        <dsp:cNvPr id="0" name=""/>
        <dsp:cNvSpPr/>
      </dsp:nvSpPr>
      <dsp:spPr>
        <a:xfrm>
          <a:off x="5118751" y="1510939"/>
          <a:ext cx="1680002" cy="10920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>
                  <a:lumMod val="20000"/>
                  <a:lumOff val="80000"/>
                </a:schemeClr>
              </a:solidFill>
            </a:rPr>
            <a:t>Reactor Core</a:t>
          </a:r>
        </a:p>
      </dsp:txBody>
      <dsp:txXfrm>
        <a:off x="5172058" y="1564246"/>
        <a:ext cx="1573388" cy="985387"/>
      </dsp:txXfrm>
    </dsp:sp>
    <dsp:sp modelId="{FCBC8617-F974-475E-8423-4A56A2CD9DEA}">
      <dsp:nvSpPr>
        <dsp:cNvPr id="0" name=""/>
        <dsp:cNvSpPr/>
      </dsp:nvSpPr>
      <dsp:spPr>
        <a:xfrm>
          <a:off x="1701133" y="549069"/>
          <a:ext cx="4364424" cy="4364424"/>
        </a:xfrm>
        <a:custGeom>
          <a:avLst/>
          <a:gdLst/>
          <a:ahLst/>
          <a:cxnLst/>
          <a:rect l="0" t="0" r="0" b="0"/>
          <a:pathLst>
            <a:path>
              <a:moveTo>
                <a:pt x="4359198" y="2333140"/>
              </a:moveTo>
              <a:arcTo wR="2182212" hR="2182212" stAng="21837956" swAng="13602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6BF7D-0F0C-4044-B419-E2B64AEA18DC}">
      <dsp:nvSpPr>
        <dsp:cNvPr id="0" name=""/>
        <dsp:cNvSpPr/>
      </dsp:nvSpPr>
      <dsp:spPr>
        <a:xfrm>
          <a:off x="4326016" y="3950727"/>
          <a:ext cx="1680002" cy="10920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>
                  <a:lumMod val="20000"/>
                  <a:lumOff val="80000"/>
                </a:schemeClr>
              </a:solidFill>
            </a:rPr>
            <a:t>Primary Fuel Salt Loop</a:t>
          </a:r>
        </a:p>
      </dsp:txBody>
      <dsp:txXfrm>
        <a:off x="4379323" y="4004034"/>
        <a:ext cx="1573388" cy="985387"/>
      </dsp:txXfrm>
    </dsp:sp>
    <dsp:sp modelId="{386C166E-291C-49E4-8263-66777568BA6A}">
      <dsp:nvSpPr>
        <dsp:cNvPr id="0" name=""/>
        <dsp:cNvSpPr/>
      </dsp:nvSpPr>
      <dsp:spPr>
        <a:xfrm>
          <a:off x="1701133" y="549069"/>
          <a:ext cx="4364424" cy="4364424"/>
        </a:xfrm>
        <a:custGeom>
          <a:avLst/>
          <a:gdLst/>
          <a:ahLst/>
          <a:cxnLst/>
          <a:rect l="0" t="0" r="0" b="0"/>
          <a:pathLst>
            <a:path>
              <a:moveTo>
                <a:pt x="2450229" y="4347902"/>
              </a:moveTo>
              <a:arcTo wR="2182212" hR="2182212" stAng="4976709" swAng="8465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28F53-50D6-4A75-A56A-308101FA3C85}">
      <dsp:nvSpPr>
        <dsp:cNvPr id="0" name=""/>
        <dsp:cNvSpPr/>
      </dsp:nvSpPr>
      <dsp:spPr>
        <a:xfrm>
          <a:off x="1760672" y="3950727"/>
          <a:ext cx="1680002" cy="10920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>
                  <a:lumMod val="20000"/>
                  <a:lumOff val="80000"/>
                </a:schemeClr>
              </a:solidFill>
            </a:rPr>
            <a:t>Irradiated Fuel Salt Tank</a:t>
          </a:r>
        </a:p>
      </dsp:txBody>
      <dsp:txXfrm>
        <a:off x="1813979" y="4004034"/>
        <a:ext cx="1573388" cy="985387"/>
      </dsp:txXfrm>
    </dsp:sp>
    <dsp:sp modelId="{B2EFD35A-9DCA-4B0F-862E-D8920D6F3A23}">
      <dsp:nvSpPr>
        <dsp:cNvPr id="0" name=""/>
        <dsp:cNvSpPr/>
      </dsp:nvSpPr>
      <dsp:spPr>
        <a:xfrm>
          <a:off x="1701133" y="549069"/>
          <a:ext cx="4364424" cy="4364424"/>
        </a:xfrm>
        <a:custGeom>
          <a:avLst/>
          <a:gdLst/>
          <a:ahLst/>
          <a:cxnLst/>
          <a:rect l="0" t="0" r="0" b="0"/>
          <a:pathLst>
            <a:path>
              <a:moveTo>
                <a:pt x="231594" y="3160547"/>
              </a:moveTo>
              <a:arcTo wR="2182212" hR="2182212" stAng="9201832" swAng="13602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D0A90-ADFB-44E8-9533-CA43CD2D612B}">
      <dsp:nvSpPr>
        <dsp:cNvPr id="0" name=""/>
        <dsp:cNvSpPr/>
      </dsp:nvSpPr>
      <dsp:spPr>
        <a:xfrm>
          <a:off x="967937" y="1510939"/>
          <a:ext cx="1680002" cy="10920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1">
                  <a:lumMod val="20000"/>
                  <a:lumOff val="80000"/>
                </a:schemeClr>
              </a:solidFill>
            </a:rPr>
            <a:t>Off-Gas Subsystem</a:t>
          </a:r>
          <a:endParaRPr lang="en-GB" sz="18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1021244" y="1564246"/>
        <a:ext cx="1573388" cy="985387"/>
      </dsp:txXfrm>
    </dsp:sp>
    <dsp:sp modelId="{C33DAB76-739D-461D-ACB1-54996D1E74D0}">
      <dsp:nvSpPr>
        <dsp:cNvPr id="0" name=""/>
        <dsp:cNvSpPr/>
      </dsp:nvSpPr>
      <dsp:spPr>
        <a:xfrm>
          <a:off x="1701133" y="549069"/>
          <a:ext cx="4364424" cy="4364424"/>
        </a:xfrm>
        <a:custGeom>
          <a:avLst/>
          <a:gdLst/>
          <a:ahLst/>
          <a:cxnLst/>
          <a:rect l="0" t="0" r="0" b="0"/>
          <a:pathLst>
            <a:path>
              <a:moveTo>
                <a:pt x="524822" y="762666"/>
              </a:moveTo>
              <a:arcTo wR="2182212" hR="2182212" stAng="13234794" swAng="12121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‹#›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Open Sans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u="none" strike="noStrike" cap="none" smtClean="0">
                <a:solidFill>
                  <a:schemeClr val="dk1"/>
                </a:solidFill>
                <a:sym typeface="Open Sans"/>
              </a:rPr>
              <a:t>1</a:t>
            </a:fld>
            <a:endParaRPr lang="en-GB" sz="1200" u="none" strike="noStrike" cap="none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61720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u="none" strike="noStrike" cap="none" smtClean="0">
                <a:solidFill>
                  <a:schemeClr val="dk1"/>
                </a:solidFill>
                <a:sym typeface="Open Sans"/>
              </a:rPr>
              <a:t>11</a:t>
            </a:fld>
            <a:endParaRPr lang="en-GB" sz="1200" u="none" strike="noStrike" cap="none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247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Open Sans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224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Open Sans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9790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4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970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5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20747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6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5867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7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2501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8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86230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9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1264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u="none" strike="noStrike" cap="none" smtClean="0">
                <a:solidFill>
                  <a:schemeClr val="dk1"/>
                </a:solidFill>
                <a:sym typeface="Open Sans"/>
              </a:rPr>
              <a:t>10</a:t>
            </a:fld>
            <a:endParaRPr lang="en-GB" sz="1200" u="none" strike="noStrike" cap="none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652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 userDrawn="1">
  <p:cSld name="15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6" name="Google Shape;16;p13"/>
          <p:cNvSpPr/>
          <p:nvPr/>
        </p:nvSpPr>
        <p:spPr>
          <a:xfrm>
            <a:off x="0" y="0"/>
            <a:ext cx="8765061" cy="6858000"/>
          </a:xfrm>
          <a:custGeom>
            <a:avLst/>
            <a:gdLst/>
            <a:ahLst/>
            <a:cxnLst/>
            <a:rect l="l" t="t" r="r" b="b"/>
            <a:pathLst>
              <a:path w="6573796" h="5143500" extrusionOk="0">
                <a:moveTo>
                  <a:pt x="0" y="0"/>
                </a:moveTo>
                <a:lnTo>
                  <a:pt x="5615528" y="0"/>
                </a:lnTo>
                <a:lnTo>
                  <a:pt x="5673434" y="63713"/>
                </a:lnTo>
                <a:cubicBezTo>
                  <a:pt x="6235909" y="745275"/>
                  <a:pt x="6573796" y="1619054"/>
                  <a:pt x="6573796" y="2571750"/>
                </a:cubicBezTo>
                <a:cubicBezTo>
                  <a:pt x="6573796" y="3524447"/>
                  <a:pt x="6235909" y="4398226"/>
                  <a:pt x="5673434" y="5079788"/>
                </a:cubicBezTo>
                <a:lnTo>
                  <a:pt x="56155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7" name="Google Shape;17;p13"/>
          <p:cNvSpPr txBox="1">
            <a:spLocks noGrp="1"/>
          </p:cNvSpPr>
          <p:nvPr>
            <p:ph type="ctrTitle"/>
          </p:nvPr>
        </p:nvSpPr>
        <p:spPr>
          <a:xfrm>
            <a:off x="383115" y="357719"/>
            <a:ext cx="758613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itter"/>
              <a:buNone/>
              <a:defRPr sz="53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383115" y="4315103"/>
            <a:ext cx="7586135" cy="211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43411" lvl="0" indent="-23282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9" name="Google Shape;1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5894" y="211464"/>
            <a:ext cx="3071156" cy="1083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1DF153-FBA7-0847-947C-31F5177579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861" y="4116339"/>
            <a:ext cx="5232000" cy="4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133" b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A5BA1CA-2A90-F145-B352-D7AD0352D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6433583"/>
            <a:ext cx="9200029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59FD080-D8D8-3854-B943-FBC4E6A8C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119" y="5767314"/>
            <a:ext cx="2332706" cy="654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383117" y="368320"/>
            <a:ext cx="832478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10057C-8077-7442-B687-BEF4906FE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6433583"/>
            <a:ext cx="9267265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IAEA Small Modular Reactor Conference | 25 October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4895A-5876-4BB7-7528-75D0BC86C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7075" y="401555"/>
            <a:ext cx="2694167" cy="7033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F8C417-EB7D-0DFB-4D2D-A7AC9112C6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2016" y="5769864"/>
            <a:ext cx="2331720" cy="6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5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inesswoman reviewing notes on a wall">
            <a:extLst>
              <a:ext uri="{FF2B5EF4-FFF2-40B4-BE49-F238E27FC236}">
                <a16:creationId xmlns:a16="http://schemas.microsoft.com/office/drawing/2014/main" id="{A2525FAB-6E7E-109A-C601-BB65AE6BF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2488" y="0"/>
            <a:ext cx="10289512" cy="6858000"/>
          </a:xfrm>
          <a:prstGeom prst="rect">
            <a:avLst/>
          </a:prstGeom>
        </p:spPr>
      </p:pic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383117" y="368320"/>
            <a:ext cx="832478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10057C-8077-7442-B687-BEF4906FE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6433583"/>
            <a:ext cx="9267265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IAEA Small Modular Reactor Conference | 25 October 2024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63E0F1F-8528-303B-5317-8E1CDA6EA5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622" y="5237039"/>
            <a:ext cx="2053620" cy="5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5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8D7ACA-251F-6047-AF86-53264BD40E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1" y="6433583"/>
            <a:ext cx="9186582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IAEA Small Modular Reactor Conference | 25 October 2024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DDE794-9FFB-4749-B57A-95C1E473C4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699" y="1604434"/>
            <a:ext cx="11542183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3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5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34"/>
          <p:cNvSpPr>
            <a:spLocks noGrp="1"/>
          </p:cNvSpPr>
          <p:nvPr>
            <p:ph type="pic" idx="3"/>
          </p:nvPr>
        </p:nvSpPr>
        <p:spPr>
          <a:xfrm>
            <a:off x="6144684" y="1604434"/>
            <a:ext cx="5664200" cy="364913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Google Shape;157;p35">
            <a:extLst>
              <a:ext uri="{FF2B5EF4-FFF2-40B4-BE49-F238E27FC236}">
                <a16:creationId xmlns:a16="http://schemas.microsoft.com/office/drawing/2014/main" id="{EF3FF080-3DBD-2E45-B913-E0E15BFC35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/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 dirty="0"/>
              <a:t>Caption</a:t>
            </a:r>
            <a:endParaRPr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8D7ACA-251F-6047-AF86-53264BD40E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1" y="6433583"/>
            <a:ext cx="9253818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7E5AD3-B0A8-AC48-8477-E8C344436F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1604434"/>
            <a:ext cx="5636260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userDrawn="1">
  <p:cSld name="3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34"/>
          <p:cNvSpPr>
            <a:spLocks noGrp="1"/>
          </p:cNvSpPr>
          <p:nvPr>
            <p:ph type="pic" idx="2"/>
          </p:nvPr>
        </p:nvSpPr>
        <p:spPr>
          <a:xfrm>
            <a:off x="383117" y="1604434"/>
            <a:ext cx="5519843" cy="3649133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4"/>
          <p:cNvSpPr>
            <a:spLocks noGrp="1"/>
          </p:cNvSpPr>
          <p:nvPr>
            <p:ph type="pic" idx="3"/>
          </p:nvPr>
        </p:nvSpPr>
        <p:spPr>
          <a:xfrm>
            <a:off x="6144684" y="1604434"/>
            <a:ext cx="5664200" cy="3649133"/>
          </a:xfrm>
          <a:prstGeom prst="rect">
            <a:avLst/>
          </a:prstGeom>
          <a:noFill/>
          <a:ln>
            <a:noFill/>
          </a:ln>
        </p:spPr>
      </p:sp>
      <p:sp>
        <p:nvSpPr>
          <p:cNvPr id="7" name="Google Shape;157;p35">
            <a:extLst>
              <a:ext uri="{FF2B5EF4-FFF2-40B4-BE49-F238E27FC236}">
                <a16:creationId xmlns:a16="http://schemas.microsoft.com/office/drawing/2014/main" id="{EF3FF080-3DBD-2E45-B913-E0E15BFC35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/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 dirty="0"/>
              <a:t>Caption</a:t>
            </a:r>
            <a:endParaRPr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8D7ACA-251F-6047-AF86-53264BD40E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1" y="6433583"/>
            <a:ext cx="9226924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C60C67-7B32-2A45-8D2B-8CD5313ADD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700" y="5335368"/>
            <a:ext cx="5636260" cy="1153584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 userDrawn="1">
  <p:cSld name="4_Two 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83118" y="368320"/>
            <a:ext cx="5519843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" name="Google Shape;159;p35"/>
          <p:cNvSpPr>
            <a:spLocks noGrp="1"/>
          </p:cNvSpPr>
          <p:nvPr>
            <p:ph type="pic" idx="3"/>
          </p:nvPr>
        </p:nvSpPr>
        <p:spPr>
          <a:xfrm>
            <a:off x="6144684" y="368321"/>
            <a:ext cx="5664201" cy="4897967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157;p35">
            <a:extLst>
              <a:ext uri="{FF2B5EF4-FFF2-40B4-BE49-F238E27FC236}">
                <a16:creationId xmlns:a16="http://schemas.microsoft.com/office/drawing/2014/main" id="{5B4C6CB2-B1F1-9847-889A-9B2543E62B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/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 dirty="0"/>
              <a:t>Caption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82EB8F-FAE6-5D42-9AB1-EE97B788B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1" y="6433583"/>
            <a:ext cx="9226924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F3C0BC-18A0-EA47-ACF1-A499D7140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1604434"/>
            <a:ext cx="5636260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5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8D7ACA-251F-6047-AF86-53264BD40E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6433583"/>
            <a:ext cx="9173135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87D9A9-780D-C543-8BDD-37839F56A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700" y="1604434"/>
            <a:ext cx="5636260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F3A155-D517-1244-B67A-D1B3AF9E5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1605162"/>
            <a:ext cx="5636260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1 bullet</a:t>
            </a:r>
          </a:p>
          <a:p>
            <a:pPr lvl="2"/>
            <a:r>
              <a:rPr lang="en-GB" dirty="0"/>
              <a:t>Level 2</a:t>
            </a:r>
          </a:p>
          <a:p>
            <a:pPr lvl="3"/>
            <a:r>
              <a:rPr lang="en-GB" dirty="0"/>
              <a:t>Level 2 bullet</a:t>
            </a:r>
          </a:p>
          <a:p>
            <a:pPr lvl="4"/>
            <a:r>
              <a:rPr lang="en-GB" dirty="0"/>
              <a:t>Level 3</a:t>
            </a:r>
          </a:p>
          <a:p>
            <a:pPr lvl="5"/>
            <a:r>
              <a:rPr lang="en-GB" dirty="0"/>
              <a:t>Level 3 bullet</a:t>
            </a:r>
          </a:p>
          <a:p>
            <a:pPr lvl="6"/>
            <a:r>
              <a:rPr lang="en-GB" dirty="0"/>
              <a:t>Level 4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3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 preserve="1" userDrawn="1">
  <p:cSld name="21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6" name="Google Shape;46;p20"/>
          <p:cNvSpPr/>
          <p:nvPr/>
        </p:nvSpPr>
        <p:spPr>
          <a:xfrm>
            <a:off x="1" y="0"/>
            <a:ext cx="7379404" cy="6858000"/>
          </a:xfrm>
          <a:custGeom>
            <a:avLst/>
            <a:gdLst/>
            <a:ahLst/>
            <a:cxnLst/>
            <a:rect l="l" t="t" r="r" b="b"/>
            <a:pathLst>
              <a:path w="5534553" h="5143500" extrusionOk="0">
                <a:moveTo>
                  <a:pt x="0" y="0"/>
                </a:moveTo>
                <a:lnTo>
                  <a:pt x="4576285" y="0"/>
                </a:lnTo>
                <a:lnTo>
                  <a:pt x="4634191" y="63713"/>
                </a:lnTo>
                <a:cubicBezTo>
                  <a:pt x="5196666" y="745275"/>
                  <a:pt x="5534553" y="1619054"/>
                  <a:pt x="5534553" y="2571750"/>
                </a:cubicBezTo>
                <a:cubicBezTo>
                  <a:pt x="5534553" y="3524447"/>
                  <a:pt x="5196666" y="4398226"/>
                  <a:pt x="4634191" y="5079788"/>
                </a:cubicBezTo>
                <a:lnTo>
                  <a:pt x="457628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7" name="Google Shape;47;p20"/>
          <p:cNvSpPr txBox="1">
            <a:spLocks noGrp="1"/>
          </p:cNvSpPr>
          <p:nvPr>
            <p:ph type="ctrTitle" hasCustomPrompt="1"/>
          </p:nvPr>
        </p:nvSpPr>
        <p:spPr>
          <a:xfrm>
            <a:off x="405337" y="357719"/>
            <a:ext cx="5644800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itter"/>
              <a:buNone/>
              <a:defRPr sz="53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Thank you</a:t>
            </a:r>
            <a:endParaRPr dirty="0"/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5894" y="211464"/>
            <a:ext cx="3071156" cy="1083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24A85A-8B4B-244E-A8EE-2E19E6B2BA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6433583"/>
            <a:ext cx="10473267" cy="383116"/>
          </a:xfrm>
          <a:prstGeom prst="rect">
            <a:avLst/>
          </a:prstGeom>
        </p:spPr>
        <p:txBody>
          <a:bodyPr/>
          <a:lstStyle>
            <a:lvl1pPr marL="122764" indent="0"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41061-1FFE-B848-AE1D-633B6C2F662F}"/>
              </a:ext>
            </a:extLst>
          </p:cNvPr>
          <p:cNvSpPr txBox="1"/>
          <p:nvPr userDrawn="1"/>
        </p:nvSpPr>
        <p:spPr>
          <a:xfrm>
            <a:off x="7956434" y="4264999"/>
            <a:ext cx="3568004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Nuclear Laboratory</a:t>
            </a:r>
            <a:b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5th Floor, Chadwick House</a:t>
            </a:r>
            <a:b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Warrington Road, Birchwood Park</a:t>
            </a:r>
            <a:b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Warrington WA3 6AE</a:t>
            </a:r>
            <a:b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 </a:t>
            </a: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+44 (0) 1925 933 744</a:t>
            </a:r>
            <a:b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</a:t>
            </a: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customers@uknnl.com</a:t>
            </a:r>
          </a:p>
          <a:p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www.nnl.co.uk</a:t>
            </a:r>
          </a:p>
          <a:p>
            <a:endParaRPr lang="en-US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6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383117" y="368320"/>
            <a:ext cx="11425767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4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3" name="Google Shape;13;p12"/>
          <p:cNvSpPr txBox="1"/>
          <p:nvPr/>
        </p:nvSpPr>
        <p:spPr>
          <a:xfrm>
            <a:off x="8064503" y="6572065"/>
            <a:ext cx="3744381" cy="19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178F3-9EB5-7B49-BC5F-3EAB17A3B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207" y="6500282"/>
            <a:ext cx="9346716" cy="366183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IAEA Small Modular Reactor Conference | 25 October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EF4C2-7325-2C48-817E-15EEE275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6" y="1715848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0DF82AD-A3BA-474A-BE75-FC0C0712FEBE}"/>
              </a:ext>
            </a:extLst>
          </p:cNvPr>
          <p:cNvSpPr txBox="1">
            <a:spLocks/>
          </p:cNvSpPr>
          <p:nvPr userDrawn="1"/>
        </p:nvSpPr>
        <p:spPr>
          <a:xfrm>
            <a:off x="7402749" y="6506144"/>
            <a:ext cx="4098674" cy="366183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800" b="1" i="0" u="none" strike="noStrike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r>
              <a:rPr lang="en-US" dirty="0"/>
              <a:t>National Nuclear Security Administration | National Nuclear Laboratory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80" r:id="rId3"/>
    <p:sldLayoutId id="2147483674" r:id="rId4"/>
    <p:sldLayoutId id="2147483673" r:id="rId5"/>
    <p:sldLayoutId id="2147483670" r:id="rId6"/>
    <p:sldLayoutId id="2147483671" r:id="rId7"/>
    <p:sldLayoutId id="2147483675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43411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tabLst/>
        <a:defRPr sz="2400" b="1" i="0" u="none" strike="noStrike" cap="none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Open Sans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Open Sans"/>
        <a:defRPr sz="1867" b="0" i="0" u="none" strike="noStrike" cap="none">
          <a:solidFill>
            <a:srgbClr val="000000"/>
          </a:solidFill>
          <a:latin typeface="Open Sans"/>
          <a:ea typeface="Open Sans"/>
          <a:cs typeface="Open Sans"/>
          <a:sym typeface="Open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9" userDrawn="1">
          <p15:clr>
            <a:srgbClr val="F26B43"/>
          </p15:clr>
        </p15:guide>
        <p15:guide id="2" pos="3871" userDrawn="1">
          <p15:clr>
            <a:srgbClr val="F26B43"/>
          </p15:clr>
        </p15:guide>
        <p15:guide id="3" pos="241" userDrawn="1">
          <p15:clr>
            <a:srgbClr val="F26B43"/>
          </p15:clr>
        </p15:guide>
        <p15:guide id="4" pos="3809" userDrawn="1">
          <p15:clr>
            <a:srgbClr val="F26B43"/>
          </p15:clr>
        </p15:guide>
        <p15:guide id="5" pos="5020" userDrawn="1">
          <p15:clr>
            <a:srgbClr val="F26B43"/>
          </p15:clr>
        </p15:guide>
        <p15:guide id="6" pos="5080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pos="6229" userDrawn="1">
          <p15:clr>
            <a:srgbClr val="F26B43"/>
          </p15:clr>
        </p15:guide>
        <p15:guide id="9" pos="6289" userDrawn="1">
          <p15:clr>
            <a:srgbClr val="F26B43"/>
          </p15:clr>
        </p15:guide>
        <p15:guide id="10" pos="7439" userDrawn="1">
          <p15:clr>
            <a:srgbClr val="F26B43"/>
          </p15:clr>
        </p15:guide>
        <p15:guide id="11" pos="2660" userDrawn="1">
          <p15:clr>
            <a:srgbClr val="F26B43"/>
          </p15:clr>
        </p15:guide>
        <p15:guide id="12" pos="2600" userDrawn="1">
          <p15:clr>
            <a:srgbClr val="F26B43"/>
          </p15:clr>
        </p15:guide>
        <p15:guide id="13" pos="1451" userDrawn="1">
          <p15:clr>
            <a:srgbClr val="F26B43"/>
          </p15:clr>
        </p15:guide>
        <p15:guide id="14" pos="1391" userDrawn="1">
          <p15:clr>
            <a:srgbClr val="F26B43"/>
          </p15:clr>
        </p15:guide>
        <p15:guide id="15" orient="horz" pos="2523" userDrawn="1">
          <p15:clr>
            <a:srgbClr val="F26B43"/>
          </p15:clr>
        </p15:guide>
        <p15:guide id="16" orient="horz" pos="1736" userDrawn="1">
          <p15:clr>
            <a:srgbClr val="F26B43"/>
          </p15:clr>
        </p15:guide>
        <p15:guide id="17" orient="horz" pos="1011" userDrawn="1">
          <p15:clr>
            <a:srgbClr val="F26B43"/>
          </p15:clr>
        </p15:guide>
        <p15:guide id="18" orient="horz" pos="2584" userDrawn="1">
          <p15:clr>
            <a:srgbClr val="F26B43"/>
          </p15:clr>
        </p15:guide>
        <p15:guide id="19" orient="horz" pos="3309" userDrawn="1">
          <p15:clr>
            <a:srgbClr val="F26B43"/>
          </p15:clr>
        </p15:guide>
        <p15:guide id="20" orient="horz" pos="951" userDrawn="1">
          <p15:clr>
            <a:srgbClr val="F26B43"/>
          </p15:clr>
        </p15:guide>
        <p15:guide id="21" orient="horz" pos="225" userDrawn="1">
          <p15:clr>
            <a:srgbClr val="F26B43"/>
          </p15:clr>
        </p15:guide>
        <p15:guide id="22" orient="horz" pos="40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8E9A-BF7A-5B4D-98F7-9EFAA6BA7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61" y="345625"/>
            <a:ext cx="7785159" cy="3647016"/>
          </a:xfrm>
          <a:ln>
            <a:noFill/>
          </a:ln>
        </p:spPr>
        <p:txBody>
          <a:bodyPr/>
          <a:lstStyle/>
          <a:p>
            <a:r>
              <a:rPr lang="en-US" sz="4400" dirty="0"/>
              <a:t>U.S.-UK Bilateral Cooperation on a Safeguards Analysis for a Nominal Molten Salt Reactor Design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9A4CB7-CB34-4150-8DBC-70AA8CA9CE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>
            <a:normAutofit fontScale="25000" lnSpcReduction="20000"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7CA81-E2CD-17EC-170E-3E11DEC58841}"/>
              </a:ext>
            </a:extLst>
          </p:cNvPr>
          <p:cNvSpPr txBox="1"/>
          <p:nvPr/>
        </p:nvSpPr>
        <p:spPr>
          <a:xfrm>
            <a:off x="375861" y="4606321"/>
            <a:ext cx="6612768" cy="16075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6350" algn="l">
              <a:buClr>
                <a:schemeClr val="accent1"/>
              </a:buClr>
            </a:pPr>
            <a:r>
              <a:rPr lang="en-US" sz="2000" dirty="0"/>
              <a:t>Ruth Smith| National Nuclear Security Administration</a:t>
            </a:r>
          </a:p>
          <a:p>
            <a:pPr marL="6350" algn="l">
              <a:buClr>
                <a:schemeClr val="accent1"/>
              </a:buClr>
            </a:pPr>
            <a:endParaRPr lang="en-US" sz="2000" dirty="0"/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Seddon Atkinson| National Nuclear Laboratory</a:t>
            </a:r>
          </a:p>
          <a:p>
            <a:pPr marL="6350" algn="l">
              <a:buClr>
                <a:schemeClr val="accent1"/>
              </a:buClr>
            </a:pPr>
            <a:endParaRPr lang="en-US" sz="2000" dirty="0"/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25 October 2024</a:t>
            </a:r>
          </a:p>
        </p:txBody>
      </p:sp>
    </p:spTree>
    <p:extLst>
      <p:ext uri="{BB962C8B-B14F-4D97-AF65-F5344CB8AC3E}">
        <p14:creationId xmlns:p14="http://schemas.microsoft.com/office/powerpoint/2010/main" val="7355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8E9A-BF7A-5B4D-98F7-9EFAA6BA7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87" y="487139"/>
            <a:ext cx="7785159" cy="2617261"/>
          </a:xfrm>
          <a:ln>
            <a:noFill/>
          </a:ln>
        </p:spPr>
        <p:txBody>
          <a:bodyPr/>
          <a:lstStyle/>
          <a:p>
            <a:r>
              <a:rPr lang="en-US" sz="4400" dirty="0"/>
              <a:t>Thank You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9A4CB7-CB34-4150-8DBC-70AA8CA9CE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687" y="3104400"/>
            <a:ext cx="5232000" cy="48000"/>
          </a:xfrm>
        </p:spPr>
        <p:txBody>
          <a:bodyPr>
            <a:normAutofit fontScale="25000" lnSpcReduction="20000"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7CA81-E2CD-17EC-170E-3E11DEC58841}"/>
              </a:ext>
            </a:extLst>
          </p:cNvPr>
          <p:cNvSpPr txBox="1"/>
          <p:nvPr/>
        </p:nvSpPr>
        <p:spPr>
          <a:xfrm>
            <a:off x="375861" y="3570514"/>
            <a:ext cx="6112025" cy="16075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US" sz="2000" dirty="0"/>
              <a:t>Ruth Smith</a:t>
            </a:r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National Nuclear Security Administration</a:t>
            </a:r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ruth.smith@nnsa.doe.gov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C34A6-B293-3CED-F99A-5919B0C535CB}"/>
              </a:ext>
            </a:extLst>
          </p:cNvPr>
          <p:cNvSpPr txBox="1"/>
          <p:nvPr/>
        </p:nvSpPr>
        <p:spPr>
          <a:xfrm>
            <a:off x="375861" y="4792409"/>
            <a:ext cx="5273826" cy="16075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US" sz="2000" dirty="0"/>
              <a:t>Seddon Atkinson</a:t>
            </a:r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National Nuclear Laboratory</a:t>
            </a:r>
          </a:p>
          <a:p>
            <a:pPr marL="6350" algn="l">
              <a:buClr>
                <a:schemeClr val="accent1"/>
              </a:buClr>
            </a:pPr>
            <a:r>
              <a:rPr lang="en-US" sz="2000" dirty="0"/>
              <a:t>seddon.atkinson@uknnl.com</a:t>
            </a:r>
          </a:p>
        </p:txBody>
      </p:sp>
    </p:spTree>
    <p:extLst>
      <p:ext uri="{BB962C8B-B14F-4D97-AF65-F5344CB8AC3E}">
        <p14:creationId xmlns:p14="http://schemas.microsoft.com/office/powerpoint/2010/main" val="147543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8E9A-BF7A-5B4D-98F7-9EFAA6BA7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87" y="487139"/>
            <a:ext cx="7785159" cy="2617261"/>
          </a:xfrm>
          <a:ln>
            <a:noFill/>
          </a:ln>
        </p:spPr>
        <p:txBody>
          <a:bodyPr/>
          <a:lstStyle/>
          <a:p>
            <a:r>
              <a:rPr lang="en-US" sz="4400" dirty="0"/>
              <a:t>Back Up Slides &amp; Graphics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9A4CB7-CB34-4150-8DBC-70AA8CA9CE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687" y="3104400"/>
            <a:ext cx="5232000" cy="48000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73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C113A2-F367-8D4C-35EE-49F82A19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3" y="264831"/>
            <a:ext cx="11425765" cy="1140864"/>
          </a:xfrm>
        </p:spPr>
        <p:txBody>
          <a:bodyPr/>
          <a:lstStyle/>
          <a:p>
            <a:r>
              <a:rPr lang="en-GB" dirty="0"/>
              <a:t>Nominal MSR Flow Sheet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7DDB30D-AB5B-C419-E8F2-1052A4092564}"/>
                  </a:ext>
                </a:extLst>
              </p:cNvPr>
              <p:cNvSpPr txBox="1"/>
              <p:nvPr/>
            </p:nvSpPr>
            <p:spPr>
              <a:xfrm>
                <a:off x="-70577" y="2515203"/>
                <a:ext cx="3436260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𝐴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 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Open San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𝐴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 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𝐵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7DDB30D-AB5B-C419-E8F2-1052A4092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577" y="2515203"/>
                <a:ext cx="3436260" cy="4135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04B8631-5D4E-FE5E-B907-0753D63D4B29}"/>
                  </a:ext>
                </a:extLst>
              </p:cNvPr>
              <p:cNvSpPr txBox="1"/>
              <p:nvPr/>
            </p:nvSpPr>
            <p:spPr>
              <a:xfrm>
                <a:off x="2645511" y="2177751"/>
                <a:ext cx="8915388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Open San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Open Sans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𝐶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, 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Open Sans"/>
                    <a:cs typeface="Open Sans"/>
                    <a:sym typeface="Open San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Open San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Open Sans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𝐶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 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,  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Open Sans"/>
                          </a:rPr>
                          <m:t>𝑖𝑛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04B8631-5D4E-FE5E-B907-0753D63D4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511" y="2177751"/>
                <a:ext cx="8915388" cy="413511"/>
              </a:xfrm>
              <a:prstGeom prst="rect">
                <a:avLst/>
              </a:prstGeom>
              <a:blipFill>
                <a:blip r:embed="rId4"/>
                <a:stretch>
                  <a:fillRect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Rectangle 152">
            <a:extLst>
              <a:ext uri="{FF2B5EF4-FFF2-40B4-BE49-F238E27FC236}">
                <a16:creationId xmlns:a16="http://schemas.microsoft.com/office/drawing/2014/main" id="{28C186D1-7EAB-1F92-89F6-1C30173D3192}"/>
              </a:ext>
            </a:extLst>
          </p:cNvPr>
          <p:cNvSpPr/>
          <p:nvPr/>
        </p:nvSpPr>
        <p:spPr>
          <a:xfrm>
            <a:off x="4510414" y="702767"/>
            <a:ext cx="143471" cy="878448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A732A92-EC9D-350C-51BC-9E889BD4A48C}"/>
              </a:ext>
            </a:extLst>
          </p:cNvPr>
          <p:cNvSpPr/>
          <p:nvPr/>
        </p:nvSpPr>
        <p:spPr>
          <a:xfrm>
            <a:off x="4435256" y="1057504"/>
            <a:ext cx="285346" cy="1466567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A0A0627-3159-26AB-DD95-D11DC59B7639}"/>
              </a:ext>
            </a:extLst>
          </p:cNvPr>
          <p:cNvGrpSpPr>
            <a:grpSpLocks noChangeAspect="1"/>
          </p:cNvGrpSpPr>
          <p:nvPr/>
        </p:nvGrpSpPr>
        <p:grpSpPr>
          <a:xfrm>
            <a:off x="3747255" y="2453532"/>
            <a:ext cx="1661350" cy="2773362"/>
            <a:chOff x="5498926" y="1455036"/>
            <a:chExt cx="704088" cy="2259986"/>
          </a:xfrm>
        </p:grpSpPr>
        <p:sp>
          <p:nvSpPr>
            <p:cNvPr id="221" name="Delay 4">
              <a:extLst>
                <a:ext uri="{FF2B5EF4-FFF2-40B4-BE49-F238E27FC236}">
                  <a16:creationId xmlns:a16="http://schemas.microsoft.com/office/drawing/2014/main" id="{A7134D8D-5F9F-5126-BAAC-33F348CC85A0}"/>
                </a:ext>
              </a:extLst>
            </p:cNvPr>
            <p:cNvSpPr/>
            <p:nvPr/>
          </p:nvSpPr>
          <p:spPr>
            <a:xfrm rot="5400000">
              <a:off x="5515899" y="3027907"/>
              <a:ext cx="670142" cy="704088"/>
            </a:xfrm>
            <a:prstGeom prst="flowChartDelay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" name="Delay 5">
              <a:extLst>
                <a:ext uri="{FF2B5EF4-FFF2-40B4-BE49-F238E27FC236}">
                  <a16:creationId xmlns:a16="http://schemas.microsoft.com/office/drawing/2014/main" id="{6038DE8A-D90A-2BE5-03A2-C5C825E029DA}"/>
                </a:ext>
              </a:extLst>
            </p:cNvPr>
            <p:cNvSpPr/>
            <p:nvPr/>
          </p:nvSpPr>
          <p:spPr>
            <a:xfrm rot="16200000">
              <a:off x="5515899" y="1438063"/>
              <a:ext cx="670142" cy="704088"/>
            </a:xfrm>
            <a:prstGeom prst="flowChartDelay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" name="Predefined Process 6">
              <a:extLst>
                <a:ext uri="{FF2B5EF4-FFF2-40B4-BE49-F238E27FC236}">
                  <a16:creationId xmlns:a16="http://schemas.microsoft.com/office/drawing/2014/main" id="{4A505E43-A187-916D-9808-522D38F2DC36}"/>
                </a:ext>
              </a:extLst>
            </p:cNvPr>
            <p:cNvSpPr/>
            <p:nvPr/>
          </p:nvSpPr>
          <p:spPr>
            <a:xfrm>
              <a:off x="5498926" y="1847590"/>
              <a:ext cx="704088" cy="1440493"/>
            </a:xfrm>
            <a:prstGeom prst="flowChartPredefinedProcess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E76F4BB-47BD-95B3-F04E-7AF9440F0378}"/>
                </a:ext>
              </a:extLst>
            </p:cNvPr>
            <p:cNvCxnSpPr/>
            <p:nvPr/>
          </p:nvCxnSpPr>
          <p:spPr>
            <a:xfrm>
              <a:off x="5710620" y="1847590"/>
              <a:ext cx="0" cy="144049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6118F3D-AF63-9C14-C2B7-C8CB37D1E2FF}"/>
                </a:ext>
              </a:extLst>
            </p:cNvPr>
            <p:cNvCxnSpPr/>
            <p:nvPr/>
          </p:nvCxnSpPr>
          <p:spPr>
            <a:xfrm>
              <a:off x="5862181" y="1847590"/>
              <a:ext cx="0" cy="144049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2D5A7615-67EE-6C2E-E491-EF6210E264CA}"/>
                </a:ext>
              </a:extLst>
            </p:cNvPr>
            <p:cNvCxnSpPr/>
            <p:nvPr/>
          </p:nvCxnSpPr>
          <p:spPr>
            <a:xfrm>
              <a:off x="6008413" y="1847590"/>
              <a:ext cx="0" cy="144049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D5B7EE2-ADC1-AF7F-3582-CF9C9E8D9EAD}"/>
              </a:ext>
            </a:extLst>
          </p:cNvPr>
          <p:cNvGrpSpPr/>
          <p:nvPr/>
        </p:nvGrpSpPr>
        <p:grpSpPr>
          <a:xfrm>
            <a:off x="982614" y="3015877"/>
            <a:ext cx="1359587" cy="2034570"/>
            <a:chOff x="2039680" y="2262564"/>
            <a:chExt cx="340284" cy="520509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5970D309-0975-8908-98BB-B1C383572ECF}"/>
                </a:ext>
              </a:extLst>
            </p:cNvPr>
            <p:cNvSpPr/>
            <p:nvPr/>
          </p:nvSpPr>
          <p:spPr>
            <a:xfrm>
              <a:off x="2186962" y="2614836"/>
              <a:ext cx="45719" cy="11333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CCBF864-2D6E-90BB-CEE0-73265EB1F69D}"/>
                </a:ext>
              </a:extLst>
            </p:cNvPr>
            <p:cNvSpPr/>
            <p:nvPr/>
          </p:nvSpPr>
          <p:spPr>
            <a:xfrm rot="20567846" flipH="1">
              <a:off x="2334245" y="2589108"/>
              <a:ext cx="45719" cy="193965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57F64954-BCE1-B7CE-EF7F-A4D941F1D105}"/>
                </a:ext>
              </a:extLst>
            </p:cNvPr>
            <p:cNvSpPr/>
            <p:nvPr/>
          </p:nvSpPr>
          <p:spPr>
            <a:xfrm rot="1032154">
              <a:off x="2039680" y="2586186"/>
              <a:ext cx="45719" cy="193965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" name="Can 18">
              <a:extLst>
                <a:ext uri="{FF2B5EF4-FFF2-40B4-BE49-F238E27FC236}">
                  <a16:creationId xmlns:a16="http://schemas.microsoft.com/office/drawing/2014/main" id="{802D9F49-15A8-5193-3986-760769F30284}"/>
                </a:ext>
              </a:extLst>
            </p:cNvPr>
            <p:cNvSpPr/>
            <p:nvPr/>
          </p:nvSpPr>
          <p:spPr>
            <a:xfrm>
              <a:off x="2046996" y="2262564"/>
              <a:ext cx="329230" cy="375435"/>
            </a:xfrm>
            <a:prstGeom prst="can">
              <a:avLst>
                <a:gd name="adj" fmla="val 31385"/>
              </a:avLst>
            </a:prstGeom>
            <a:solidFill>
              <a:srgbClr val="A5A5A5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7" name="Oval 156">
            <a:extLst>
              <a:ext uri="{FF2B5EF4-FFF2-40B4-BE49-F238E27FC236}">
                <a16:creationId xmlns:a16="http://schemas.microsoft.com/office/drawing/2014/main" id="{5028B453-1C7E-B5DF-2A21-35F465D8F497}"/>
              </a:ext>
            </a:extLst>
          </p:cNvPr>
          <p:cNvSpPr/>
          <p:nvPr/>
        </p:nvSpPr>
        <p:spPr>
          <a:xfrm>
            <a:off x="4323745" y="1348895"/>
            <a:ext cx="508366" cy="498953"/>
          </a:xfrm>
          <a:prstGeom prst="ellipse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2BFC691-5EBF-5CA9-E2BE-806966E9A409}"/>
              </a:ext>
            </a:extLst>
          </p:cNvPr>
          <p:cNvGrpSpPr/>
          <p:nvPr/>
        </p:nvGrpSpPr>
        <p:grpSpPr>
          <a:xfrm>
            <a:off x="7363849" y="4980177"/>
            <a:ext cx="1795925" cy="1352247"/>
            <a:chOff x="6315364" y="4917333"/>
            <a:chExt cx="1228436" cy="924954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817C791-8EF2-8BB9-A6AC-10103F3D0536}"/>
                </a:ext>
              </a:extLst>
            </p:cNvPr>
            <p:cNvSpPr/>
            <p:nvPr/>
          </p:nvSpPr>
          <p:spPr>
            <a:xfrm>
              <a:off x="6315364" y="4917333"/>
              <a:ext cx="1228436" cy="1193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AD62C58-B1FB-F5BC-0325-805CCC7EB7F3}"/>
                </a:ext>
              </a:extLst>
            </p:cNvPr>
            <p:cNvSpPr/>
            <p:nvPr/>
          </p:nvSpPr>
          <p:spPr>
            <a:xfrm>
              <a:off x="6377709" y="4964833"/>
              <a:ext cx="1103746" cy="87745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4014A9C-AB86-4508-9F77-F904469A7F63}"/>
                </a:ext>
              </a:extLst>
            </p:cNvPr>
            <p:cNvSpPr/>
            <p:nvPr/>
          </p:nvSpPr>
          <p:spPr>
            <a:xfrm>
              <a:off x="6368183" y="4929009"/>
              <a:ext cx="1147041" cy="8229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8C884E2-F716-C0E8-03BD-FACCFC4F1833}"/>
              </a:ext>
            </a:extLst>
          </p:cNvPr>
          <p:cNvGrpSpPr/>
          <p:nvPr/>
        </p:nvGrpSpPr>
        <p:grpSpPr>
          <a:xfrm>
            <a:off x="8706659" y="2690813"/>
            <a:ext cx="1795925" cy="1352247"/>
            <a:chOff x="6315364" y="4917333"/>
            <a:chExt cx="1228436" cy="924954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57A21C1-7A78-1C7C-4229-1743C44D49AB}"/>
                </a:ext>
              </a:extLst>
            </p:cNvPr>
            <p:cNvSpPr/>
            <p:nvPr/>
          </p:nvSpPr>
          <p:spPr>
            <a:xfrm>
              <a:off x="6315364" y="4917333"/>
              <a:ext cx="1228436" cy="1193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3716612-7C8E-05C3-7800-E0A3D8CAB099}"/>
                </a:ext>
              </a:extLst>
            </p:cNvPr>
            <p:cNvSpPr/>
            <p:nvPr/>
          </p:nvSpPr>
          <p:spPr>
            <a:xfrm>
              <a:off x="6377709" y="4964833"/>
              <a:ext cx="1103746" cy="87745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8F057F6-1AD2-C026-1073-E37D4F90CC82}"/>
                </a:ext>
              </a:extLst>
            </p:cNvPr>
            <p:cNvSpPr/>
            <p:nvPr/>
          </p:nvSpPr>
          <p:spPr>
            <a:xfrm>
              <a:off x="6368183" y="4929009"/>
              <a:ext cx="1147041" cy="8229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23A4BF0-4E63-0150-8852-F7761144E5D7}"/>
              </a:ext>
            </a:extLst>
          </p:cNvPr>
          <p:cNvGrpSpPr/>
          <p:nvPr/>
        </p:nvGrpSpPr>
        <p:grpSpPr>
          <a:xfrm rot="5400000">
            <a:off x="7354482" y="724421"/>
            <a:ext cx="954481" cy="2139802"/>
            <a:chOff x="7199817" y="1301123"/>
            <a:chExt cx="652877" cy="1463652"/>
          </a:xfrm>
        </p:grpSpPr>
        <p:sp>
          <p:nvSpPr>
            <p:cNvPr id="187" name="Delay 59">
              <a:extLst>
                <a:ext uri="{FF2B5EF4-FFF2-40B4-BE49-F238E27FC236}">
                  <a16:creationId xmlns:a16="http://schemas.microsoft.com/office/drawing/2014/main" id="{D77C0CB9-90CF-FC66-A11F-7ABFB1639FB2}"/>
                </a:ext>
              </a:extLst>
            </p:cNvPr>
            <p:cNvSpPr/>
            <p:nvPr/>
          </p:nvSpPr>
          <p:spPr>
            <a:xfrm rot="16200000" flipH="1" flipV="1">
              <a:off x="7262044" y="2054630"/>
              <a:ext cx="262827" cy="387280"/>
            </a:xfrm>
            <a:prstGeom prst="flowChartDelay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Delay 60">
              <a:extLst>
                <a:ext uri="{FF2B5EF4-FFF2-40B4-BE49-F238E27FC236}">
                  <a16:creationId xmlns:a16="http://schemas.microsoft.com/office/drawing/2014/main" id="{9FC6DA13-3F0D-3060-E582-6A53CDEDFCB4}"/>
                </a:ext>
              </a:extLst>
            </p:cNvPr>
            <p:cNvSpPr/>
            <p:nvPr/>
          </p:nvSpPr>
          <p:spPr>
            <a:xfrm rot="16200000">
              <a:off x="7262044" y="1238897"/>
              <a:ext cx="262827" cy="387280"/>
            </a:xfrm>
            <a:prstGeom prst="flowChartDelay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3FCC98D-8288-6961-4A76-7D9FBAC3E7CD}"/>
                </a:ext>
              </a:extLst>
            </p:cNvPr>
            <p:cNvSpPr/>
            <p:nvPr/>
          </p:nvSpPr>
          <p:spPr>
            <a:xfrm>
              <a:off x="7199817" y="1461166"/>
              <a:ext cx="387281" cy="74683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F076C06-760A-ED6A-17E3-E3D8ADBD4A45}"/>
                </a:ext>
              </a:extLst>
            </p:cNvPr>
            <p:cNvCxnSpPr/>
            <p:nvPr/>
          </p:nvCxnSpPr>
          <p:spPr>
            <a:xfrm>
              <a:off x="7305923" y="1464314"/>
              <a:ext cx="0" cy="73891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B8016A72-1025-6063-2542-0EF7E19F2627}"/>
                </a:ext>
              </a:extLst>
            </p:cNvPr>
            <p:cNvCxnSpPr/>
            <p:nvPr/>
          </p:nvCxnSpPr>
          <p:spPr>
            <a:xfrm>
              <a:off x="7477476" y="1464314"/>
              <a:ext cx="0" cy="73891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65019D86-2EE2-04FA-01DE-C453B2A76869}"/>
                </a:ext>
              </a:extLst>
            </p:cNvPr>
            <p:cNvGrpSpPr/>
            <p:nvPr/>
          </p:nvGrpSpPr>
          <p:grpSpPr>
            <a:xfrm>
              <a:off x="7350538" y="1558532"/>
              <a:ext cx="77838" cy="113336"/>
              <a:chOff x="6745574" y="2149341"/>
              <a:chExt cx="96518" cy="172510"/>
            </a:xfrm>
          </p:grpSpPr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E868EA3-4300-1C3A-798D-8940EE523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136" y="2149341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3E2175BC-BF3F-B930-39E2-47923D735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574" y="2235596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235A89F7-9832-D63A-DD22-5FEE1AD580DD}"/>
                </a:ext>
              </a:extLst>
            </p:cNvPr>
            <p:cNvGrpSpPr/>
            <p:nvPr/>
          </p:nvGrpSpPr>
          <p:grpSpPr>
            <a:xfrm>
              <a:off x="7352781" y="1671868"/>
              <a:ext cx="77838" cy="113336"/>
              <a:chOff x="6745574" y="2149341"/>
              <a:chExt cx="96518" cy="172510"/>
            </a:xfrm>
          </p:grpSpPr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9EE28523-C12E-8102-02E6-790F7BABE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136" y="2149341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2A79EB93-817D-F7BC-1064-2440CD4F1F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574" y="2235596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B21B1EB6-01EF-240F-0629-FA15E2DEED95}"/>
                </a:ext>
              </a:extLst>
            </p:cNvPr>
            <p:cNvGrpSpPr/>
            <p:nvPr/>
          </p:nvGrpSpPr>
          <p:grpSpPr>
            <a:xfrm>
              <a:off x="7348295" y="1783476"/>
              <a:ext cx="77838" cy="113336"/>
              <a:chOff x="6745574" y="2149341"/>
              <a:chExt cx="96518" cy="172510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239AEEE-3ADD-1761-B276-9FCD7614E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136" y="2149341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3613B76-C841-E2C3-EFA4-F8F0947BD5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574" y="2235596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8382AB9-D096-74EA-CB73-22500369623B}"/>
                </a:ext>
              </a:extLst>
            </p:cNvPr>
            <p:cNvGrpSpPr/>
            <p:nvPr/>
          </p:nvGrpSpPr>
          <p:grpSpPr>
            <a:xfrm>
              <a:off x="7346053" y="1895084"/>
              <a:ext cx="77838" cy="113336"/>
              <a:chOff x="6745574" y="2149341"/>
              <a:chExt cx="96518" cy="172510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49A8FE6-F2AF-C260-F28C-45B301B84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136" y="2149341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D9B9199-C6E4-51E2-C11D-8513BB4CA8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574" y="2235596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98A5747C-7AA5-323C-0FE0-DC33077E47DE}"/>
                </a:ext>
              </a:extLst>
            </p:cNvPr>
            <p:cNvGrpSpPr/>
            <p:nvPr/>
          </p:nvGrpSpPr>
          <p:grpSpPr>
            <a:xfrm>
              <a:off x="7343810" y="2006453"/>
              <a:ext cx="77838" cy="113336"/>
              <a:chOff x="6745574" y="2149341"/>
              <a:chExt cx="96518" cy="172510"/>
            </a:xfrm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6315B4BC-8B0F-EF9C-D1DB-F55CE8120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136" y="2149341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79732FC-0DF3-089F-78D2-674830F564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574" y="2235596"/>
                <a:ext cx="90956" cy="8625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6D4CB57-FA62-9611-E8D0-CA12C0784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024" y="1538183"/>
              <a:ext cx="32191" cy="2133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E765092-E2D6-EFED-F287-CDE9E2E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7384557" y="2154682"/>
              <a:ext cx="0" cy="6100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D0C7C87D-98FC-B89F-B18F-D07CA4B6391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7617648" y="1303219"/>
              <a:ext cx="4518" cy="46557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E513DCD-2F98-960D-1B26-01F62FB6523B}"/>
                </a:ext>
              </a:extLst>
            </p:cNvPr>
            <p:cNvCxnSpPr>
              <a:cxnSpLocks/>
            </p:cNvCxnSpPr>
            <p:nvPr/>
          </p:nvCxnSpPr>
          <p:spPr>
            <a:xfrm>
              <a:off x="7340853" y="2120723"/>
              <a:ext cx="44245" cy="360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4DECCB4-64C0-02F6-5714-51CF6A504735}"/>
              </a:ext>
            </a:extLst>
          </p:cNvPr>
          <p:cNvSpPr/>
          <p:nvPr/>
        </p:nvSpPr>
        <p:spPr>
          <a:xfrm rot="5400000">
            <a:off x="4507420" y="827538"/>
            <a:ext cx="142676" cy="449484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93379C8-1502-78B3-5104-FEE1666D5329}"/>
              </a:ext>
            </a:extLst>
          </p:cNvPr>
          <p:cNvSpPr/>
          <p:nvPr/>
        </p:nvSpPr>
        <p:spPr>
          <a:xfrm rot="5400000">
            <a:off x="4525202" y="527125"/>
            <a:ext cx="105450" cy="616085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3" name="Round Same Side Corner Rectangle 127">
            <a:extLst>
              <a:ext uri="{FF2B5EF4-FFF2-40B4-BE49-F238E27FC236}">
                <a16:creationId xmlns:a16="http://schemas.microsoft.com/office/drawing/2014/main" id="{FAD450A3-16BB-B1D3-9ACB-DFC3B9F94CE9}"/>
              </a:ext>
            </a:extLst>
          </p:cNvPr>
          <p:cNvSpPr/>
          <p:nvPr/>
        </p:nvSpPr>
        <p:spPr>
          <a:xfrm>
            <a:off x="4354015" y="318597"/>
            <a:ext cx="443806" cy="375635"/>
          </a:xfrm>
          <a:prstGeom prst="round2Same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4" name="Bent-Up Arrow 10">
            <a:extLst>
              <a:ext uri="{FF2B5EF4-FFF2-40B4-BE49-F238E27FC236}">
                <a16:creationId xmlns:a16="http://schemas.microsoft.com/office/drawing/2014/main" id="{6125FF60-9057-00E4-9DD7-0744B2F3D1F4}"/>
              </a:ext>
            </a:extLst>
          </p:cNvPr>
          <p:cNvSpPr/>
          <p:nvPr/>
        </p:nvSpPr>
        <p:spPr>
          <a:xfrm rot="16200000" flipV="1">
            <a:off x="5334631" y="472812"/>
            <a:ext cx="1136444" cy="2804537"/>
          </a:xfrm>
          <a:prstGeom prst="bentUpArrow">
            <a:avLst>
              <a:gd name="adj1" fmla="val 15151"/>
              <a:gd name="adj2" fmla="val 25000"/>
              <a:gd name="adj3" fmla="val 25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5" name="Bent-Up Arrow 12">
            <a:extLst>
              <a:ext uri="{FF2B5EF4-FFF2-40B4-BE49-F238E27FC236}">
                <a16:creationId xmlns:a16="http://schemas.microsoft.com/office/drawing/2014/main" id="{4C13D06A-80DE-031B-4D48-2821278034A0}"/>
              </a:ext>
            </a:extLst>
          </p:cNvPr>
          <p:cNvSpPr/>
          <p:nvPr/>
        </p:nvSpPr>
        <p:spPr>
          <a:xfrm rot="16200000" flipH="1">
            <a:off x="6399872" y="854208"/>
            <a:ext cx="1129324" cy="3194012"/>
          </a:xfrm>
          <a:prstGeom prst="bentUpArrow">
            <a:avLst>
              <a:gd name="adj1" fmla="val 15151"/>
              <a:gd name="adj2" fmla="val 25000"/>
              <a:gd name="adj3" fmla="val 25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6" name="Bent-Up Arrow 16">
            <a:extLst>
              <a:ext uri="{FF2B5EF4-FFF2-40B4-BE49-F238E27FC236}">
                <a16:creationId xmlns:a16="http://schemas.microsoft.com/office/drawing/2014/main" id="{D3181DE6-4C86-E7C8-36CA-28616555369F}"/>
              </a:ext>
            </a:extLst>
          </p:cNvPr>
          <p:cNvSpPr/>
          <p:nvPr/>
        </p:nvSpPr>
        <p:spPr>
          <a:xfrm rot="5400000">
            <a:off x="5385398" y="4276754"/>
            <a:ext cx="1105529" cy="3005812"/>
          </a:xfrm>
          <a:prstGeom prst="bentUpArrow">
            <a:avLst>
              <a:gd name="adj1" fmla="val 15151"/>
              <a:gd name="adj2" fmla="val 25000"/>
              <a:gd name="adj3" fmla="val 25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7" name="Right Arrow 17">
            <a:extLst>
              <a:ext uri="{FF2B5EF4-FFF2-40B4-BE49-F238E27FC236}">
                <a16:creationId xmlns:a16="http://schemas.microsoft.com/office/drawing/2014/main" id="{D8933654-7AFB-1B9C-5E37-27FC131FDBE2}"/>
              </a:ext>
            </a:extLst>
          </p:cNvPr>
          <p:cNvSpPr/>
          <p:nvPr/>
        </p:nvSpPr>
        <p:spPr>
          <a:xfrm>
            <a:off x="5408605" y="3498865"/>
            <a:ext cx="3389200" cy="543827"/>
          </a:xfrm>
          <a:prstGeom prst="rightArrow">
            <a:avLst>
              <a:gd name="adj1" fmla="val 28311"/>
              <a:gd name="adj2" fmla="val 50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168" name="Right Arrow 19">
            <a:extLst>
              <a:ext uri="{FF2B5EF4-FFF2-40B4-BE49-F238E27FC236}">
                <a16:creationId xmlns:a16="http://schemas.microsoft.com/office/drawing/2014/main" id="{69676553-E370-037B-57B2-0756F929AD0B}"/>
              </a:ext>
            </a:extLst>
          </p:cNvPr>
          <p:cNvSpPr/>
          <p:nvPr/>
        </p:nvSpPr>
        <p:spPr>
          <a:xfrm>
            <a:off x="2331362" y="3485716"/>
            <a:ext cx="1406061" cy="543827"/>
          </a:xfrm>
          <a:prstGeom prst="rightArrow">
            <a:avLst>
              <a:gd name="adj1" fmla="val 28311"/>
              <a:gd name="adj2" fmla="val 50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574CD48-83A6-67F2-8531-EBB20EE592BD}"/>
                  </a:ext>
                </a:extLst>
              </p:cNvPr>
              <p:cNvSpPr txBox="1"/>
              <p:nvPr/>
            </p:nvSpPr>
            <p:spPr>
              <a:xfrm>
                <a:off x="1415668" y="1054706"/>
                <a:ext cx="8915388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𝐵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 →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𝐶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 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Open San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𝐶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574CD48-83A6-67F2-8531-EBB20EE59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668" y="1054706"/>
                <a:ext cx="8915388" cy="4135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5EF1B72-66DD-D5E4-C356-F6B65B942638}"/>
                  </a:ext>
                </a:extLst>
              </p:cNvPr>
              <p:cNvSpPr txBox="1"/>
              <p:nvPr/>
            </p:nvSpPr>
            <p:spPr>
              <a:xfrm>
                <a:off x="2339135" y="3214063"/>
                <a:ext cx="8915388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𝐵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 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𝐷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Open San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𝐷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5EF1B72-66DD-D5E4-C356-F6B65B942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135" y="3214063"/>
                <a:ext cx="8915388" cy="4135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3FE4D8C-86B7-5636-3C04-22E31CF2044B}"/>
                  </a:ext>
                </a:extLst>
              </p:cNvPr>
              <p:cNvSpPr txBox="1"/>
              <p:nvPr/>
            </p:nvSpPr>
            <p:spPr>
              <a:xfrm>
                <a:off x="1330733" y="5505578"/>
                <a:ext cx="8915388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𝐵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 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𝐸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Open San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Open Sans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𝐸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, 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Open Sans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3FE4D8C-86B7-5636-3C04-22E31CF2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733" y="5505578"/>
                <a:ext cx="8915388" cy="4135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0EFF634-1C2B-BB4F-8829-1FE309A5F725}"/>
              </a:ext>
            </a:extLst>
          </p:cNvPr>
          <p:cNvGrpSpPr/>
          <p:nvPr/>
        </p:nvGrpSpPr>
        <p:grpSpPr>
          <a:xfrm>
            <a:off x="1401651" y="3555359"/>
            <a:ext cx="534727" cy="543564"/>
            <a:chOff x="3336222" y="706685"/>
            <a:chExt cx="365760" cy="37180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C7C9D99-1395-91C9-8E03-81C089661BF9}"/>
                </a:ext>
              </a:extLst>
            </p:cNvPr>
            <p:cNvSpPr/>
            <p:nvPr/>
          </p:nvSpPr>
          <p:spPr>
            <a:xfrm>
              <a:off x="3336222" y="706685"/>
              <a:ext cx="365760" cy="36576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6352374-8DB0-F3B0-2F0F-BE71874CC8C8}"/>
                </a:ext>
              </a:extLst>
            </p:cNvPr>
            <p:cNvSpPr txBox="1"/>
            <p:nvPr/>
          </p:nvSpPr>
          <p:spPr>
            <a:xfrm>
              <a:off x="3336222" y="709158"/>
              <a:ext cx="365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Open Sans"/>
                </a:rPr>
                <a:t>A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D9C33CB3-6765-22A9-34F1-2F5343EC9283}"/>
              </a:ext>
            </a:extLst>
          </p:cNvPr>
          <p:cNvGrpSpPr/>
          <p:nvPr/>
        </p:nvGrpSpPr>
        <p:grpSpPr>
          <a:xfrm>
            <a:off x="4308180" y="3551685"/>
            <a:ext cx="544572" cy="541643"/>
            <a:chOff x="3336222" y="701954"/>
            <a:chExt cx="372494" cy="370491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AEAC946-12B1-35A1-DF2A-D71D4743FBA9}"/>
                </a:ext>
              </a:extLst>
            </p:cNvPr>
            <p:cNvSpPr/>
            <p:nvPr/>
          </p:nvSpPr>
          <p:spPr>
            <a:xfrm>
              <a:off x="3336222" y="706685"/>
              <a:ext cx="365760" cy="365760"/>
            </a:xfrm>
            <a:prstGeom prst="ellipse">
              <a:avLst/>
            </a:prstGeom>
            <a:solidFill>
              <a:srgbClr val="7671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67C6E57-1889-A117-CE45-C84792AA0D5D}"/>
                </a:ext>
              </a:extLst>
            </p:cNvPr>
            <p:cNvSpPr txBox="1"/>
            <p:nvPr/>
          </p:nvSpPr>
          <p:spPr>
            <a:xfrm>
              <a:off x="3342956" y="701954"/>
              <a:ext cx="365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Open Sans"/>
                </a:rPr>
                <a:t>B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C0E1D26-9BF1-AB6F-2CB9-33736E26F0EC}"/>
              </a:ext>
            </a:extLst>
          </p:cNvPr>
          <p:cNvGrpSpPr/>
          <p:nvPr/>
        </p:nvGrpSpPr>
        <p:grpSpPr>
          <a:xfrm>
            <a:off x="8975639" y="1312420"/>
            <a:ext cx="534727" cy="539949"/>
            <a:chOff x="4108750" y="1090849"/>
            <a:chExt cx="365760" cy="369332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0932B7D-FC30-E5F9-5C5E-F892DEF5AF24}"/>
                </a:ext>
              </a:extLst>
            </p:cNvPr>
            <p:cNvSpPr/>
            <p:nvPr/>
          </p:nvSpPr>
          <p:spPr>
            <a:xfrm>
              <a:off x="4108750" y="1092635"/>
              <a:ext cx="365760" cy="36576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F3710C3-21D9-EBC2-4B0B-4B2CD0FF08FD}"/>
                </a:ext>
              </a:extLst>
            </p:cNvPr>
            <p:cNvSpPr txBox="1"/>
            <p:nvPr/>
          </p:nvSpPr>
          <p:spPr>
            <a:xfrm>
              <a:off x="4108750" y="1090849"/>
              <a:ext cx="365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Open Sans"/>
                </a:rPr>
                <a:t>C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D837081F-1157-6231-4182-9EA352862D97}"/>
              </a:ext>
            </a:extLst>
          </p:cNvPr>
          <p:cNvGrpSpPr/>
          <p:nvPr/>
        </p:nvGrpSpPr>
        <p:grpSpPr>
          <a:xfrm>
            <a:off x="9332015" y="3123726"/>
            <a:ext cx="534727" cy="543564"/>
            <a:chOff x="3336222" y="706685"/>
            <a:chExt cx="365760" cy="37180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B3247217-D8E7-D980-C2F3-E582A3B2A316}"/>
                </a:ext>
              </a:extLst>
            </p:cNvPr>
            <p:cNvSpPr/>
            <p:nvPr/>
          </p:nvSpPr>
          <p:spPr>
            <a:xfrm>
              <a:off x="3336222" y="706685"/>
              <a:ext cx="365760" cy="36576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5837855-A480-24BE-4778-6B4F6DADA9AF}"/>
                </a:ext>
              </a:extLst>
            </p:cNvPr>
            <p:cNvSpPr txBox="1"/>
            <p:nvPr/>
          </p:nvSpPr>
          <p:spPr>
            <a:xfrm>
              <a:off x="3336222" y="709158"/>
              <a:ext cx="365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Open Sans"/>
                </a:rPr>
                <a:t>D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81198F8-41A6-B5F8-70B3-CE02E356F149}"/>
              </a:ext>
            </a:extLst>
          </p:cNvPr>
          <p:cNvGrpSpPr/>
          <p:nvPr/>
        </p:nvGrpSpPr>
        <p:grpSpPr>
          <a:xfrm>
            <a:off x="7967977" y="5465664"/>
            <a:ext cx="534727" cy="543564"/>
            <a:chOff x="3336222" y="706685"/>
            <a:chExt cx="365760" cy="37180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7E7D463-C9D8-EBAC-B92D-C7C82CC53747}"/>
                </a:ext>
              </a:extLst>
            </p:cNvPr>
            <p:cNvSpPr/>
            <p:nvPr/>
          </p:nvSpPr>
          <p:spPr>
            <a:xfrm>
              <a:off x="3336222" y="706685"/>
              <a:ext cx="365760" cy="36576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ACBC8CD-35C3-8DEB-CC78-95429528D904}"/>
                </a:ext>
              </a:extLst>
            </p:cNvPr>
            <p:cNvSpPr txBox="1"/>
            <p:nvPr/>
          </p:nvSpPr>
          <p:spPr>
            <a:xfrm>
              <a:off x="3336222" y="709158"/>
              <a:ext cx="3657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Open Sans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51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4D14F0-651B-ED5E-F175-B1EC7743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40"/>
          <a:stretch/>
        </p:blipFill>
        <p:spPr>
          <a:xfrm>
            <a:off x="3280401" y="0"/>
            <a:ext cx="8911599" cy="6858000"/>
          </a:xfrm>
          <a:prstGeom prst="rect">
            <a:avLst/>
          </a:pr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070591FA-119A-4027-86DB-453B257D7633}"/>
              </a:ext>
            </a:extLst>
          </p:cNvPr>
          <p:cNvSpPr/>
          <p:nvPr/>
        </p:nvSpPr>
        <p:spPr>
          <a:xfrm flipV="1">
            <a:off x="-10091" y="-8"/>
            <a:ext cx="5576501" cy="6877375"/>
          </a:xfrm>
          <a:prstGeom prst="snip1Rect">
            <a:avLst>
              <a:gd name="adj" fmla="val 0"/>
            </a:avLst>
          </a:prstGeom>
          <a:gradFill flip="none" rotWithShape="1">
            <a:gsLst>
              <a:gs pos="10000">
                <a:srgbClr val="00203D">
                  <a:alpha val="30000"/>
                </a:srgbClr>
              </a:gs>
              <a:gs pos="31000">
                <a:srgbClr val="00213F"/>
              </a:gs>
              <a:gs pos="21000">
                <a:srgbClr val="00203D">
                  <a:lumMod val="99000"/>
                  <a:lumOff val="1000"/>
                  <a:alpha val="73000"/>
                </a:srgbClr>
              </a:gs>
              <a:gs pos="0">
                <a:srgbClr val="00203D">
                  <a:alpha val="0"/>
                </a:srgbClr>
              </a:gs>
              <a:gs pos="100000">
                <a:srgbClr val="00203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959699"/>
              </a:solidFill>
              <a:effectLst/>
              <a:uLnTx/>
              <a:uFillTx/>
              <a:latin typeface="Open Sans"/>
              <a:ea typeface="+mn-ea"/>
              <a:cs typeface="+mn-cs"/>
              <a:sym typeface="Open San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D2714C-2FED-4C05-B0E2-097511D9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3" y="368321"/>
            <a:ext cx="3356608" cy="795972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effectLst>
                  <a:outerShdw blurRad="25400" dist="25400" dir="5400000" algn="t" rotWithShape="0">
                    <a:prstClr val="black">
                      <a:alpha val="30000"/>
                    </a:prstClr>
                  </a:outerShdw>
                </a:effectLst>
              </a:rPr>
              <a:t>Great Opportunity, but Significant Challenge</a:t>
            </a:r>
            <a:endParaRPr lang="en-US" dirty="0">
              <a:solidFill>
                <a:srgbClr val="FFFFFF"/>
              </a:solidFill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A47C1FD-E32F-4AD2-92DF-3FF2471B9262}"/>
              </a:ext>
            </a:extLst>
          </p:cNvPr>
          <p:cNvSpPr txBox="1">
            <a:spLocks/>
          </p:cNvSpPr>
          <p:nvPr/>
        </p:nvSpPr>
        <p:spPr>
          <a:xfrm>
            <a:off x="123827" y="1532613"/>
            <a:ext cx="3642359" cy="49570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34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 i="0" u="none" strike="noStrike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Commitment to triple nuclear capacity by 2050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GW scale, SMRs, Gen IV – more diverse set of reactor designs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Increasing pressure on the IAEA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Traditional methods might not be effective for novel fuel cycles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Future sustainability relies on effectiveness and efficiency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783398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3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297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939">
        <p:fade/>
      </p:transition>
    </mc:Choice>
    <mc:Fallback xmlns="">
      <p:transition advClick="0" advTm="1093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op shot of a representation of networks with stick figures.">
            <a:extLst>
              <a:ext uri="{FF2B5EF4-FFF2-40B4-BE49-F238E27FC236}">
                <a16:creationId xmlns:a16="http://schemas.microsoft.com/office/drawing/2014/main" id="{5B960D99-0E45-F789-EF61-9E0B578AE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793" y="-19362"/>
            <a:ext cx="9751208" cy="6877362"/>
          </a:xfrm>
          <a:prstGeom prst="rect">
            <a:avLst/>
          </a:pr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98838C07-B7AF-6AAF-6EF5-DA3B7F9AE6CB}"/>
              </a:ext>
            </a:extLst>
          </p:cNvPr>
          <p:cNvSpPr/>
          <p:nvPr/>
        </p:nvSpPr>
        <p:spPr>
          <a:xfrm flipV="1">
            <a:off x="0" y="-9"/>
            <a:ext cx="5779520" cy="6877375"/>
          </a:xfrm>
          <a:prstGeom prst="snip1Rect">
            <a:avLst>
              <a:gd name="adj" fmla="val 0"/>
            </a:avLst>
          </a:prstGeom>
          <a:gradFill flip="none" rotWithShape="1">
            <a:gsLst>
              <a:gs pos="10000">
                <a:srgbClr val="00203D">
                  <a:alpha val="30000"/>
                </a:srgbClr>
              </a:gs>
              <a:gs pos="31000">
                <a:srgbClr val="00213F"/>
              </a:gs>
              <a:gs pos="21000">
                <a:srgbClr val="00203D">
                  <a:lumMod val="99000"/>
                  <a:lumOff val="1000"/>
                  <a:alpha val="73000"/>
                </a:srgbClr>
              </a:gs>
              <a:gs pos="0">
                <a:srgbClr val="00203D">
                  <a:alpha val="0"/>
                </a:srgbClr>
              </a:gs>
              <a:gs pos="100000">
                <a:srgbClr val="00203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959699"/>
              </a:solidFill>
              <a:effectLst/>
              <a:uLnTx/>
              <a:uFillTx/>
              <a:latin typeface="Open Sans"/>
              <a:ea typeface="+mn-ea"/>
              <a:cs typeface="+mn-c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B9A8-088C-E40B-E3BD-6AC014B4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Our Collaboration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2522D0-6616-2B91-40B6-57863E98ED84}"/>
              </a:ext>
            </a:extLst>
          </p:cNvPr>
          <p:cNvSpPr txBox="1">
            <a:spLocks/>
          </p:cNvSpPr>
          <p:nvPr/>
        </p:nvSpPr>
        <p:spPr>
          <a:xfrm>
            <a:off x="123827" y="1528532"/>
            <a:ext cx="3893002" cy="45348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34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 i="0" u="none" strike="noStrike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Years of experience on development, R&amp;D, and operations</a:t>
            </a:r>
          </a:p>
          <a:p>
            <a:pPr marL="197096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Several U.S. and UK domestic MSRs in development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Shared drive to incorporate    safeguards by design</a:t>
            </a:r>
          </a:p>
          <a:p>
            <a:pPr marL="197096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25400" dir="5400000" algn="t" rotWithShape="0">
                    <a:srgbClr val="00203D">
                      <a:alpha val="20000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Engineer connection, embrace discomfort, execute imperfectly</a:t>
            </a: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539987" marR="0" lvl="1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8474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C736-6008-BB7F-B800-64F648A2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Safeguards Objectives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DB6B97A-7DF7-105E-21C9-5312EB2C3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193503"/>
              </p:ext>
            </p:extLst>
          </p:nvPr>
        </p:nvGraphicFramePr>
        <p:xfrm>
          <a:off x="693740" y="1113788"/>
          <a:ext cx="8924164" cy="463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958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74D0BE-E866-567B-E1C7-B95223021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6897" l="9781" r="94914">
                        <a14:foregroundMark x1="44053" y1="4433" x2="54851" y2="11968"/>
                        <a14:foregroundMark x1="54851" y1="11968" x2="57512" y2="20213"/>
                        <a14:foregroundMark x1="90454" y1="36348" x2="94914" y2="47252"/>
                        <a14:foregroundMark x1="33959" y1="24911" x2="44601" y2="44415"/>
                        <a14:foregroundMark x1="39280" y1="25798" x2="31925" y2="28103"/>
                        <a14:foregroundMark x1="31925" y1="28103" x2="40219" y2="29255"/>
                        <a14:foregroundMark x1="40219" y1="29255" x2="37167" y2="36613"/>
                        <a14:foregroundMark x1="37167" y1="36613" x2="31690" y2="24823"/>
                        <a14:foregroundMark x1="31690" y1="24823" x2="39515" y2="29255"/>
                        <a14:foregroundMark x1="39515" y1="29255" x2="39593" y2="31826"/>
                        <a14:foregroundMark x1="39593" y1="21720" x2="40297" y2="24113"/>
                        <a14:foregroundMark x1="41080" y1="22429" x2="29343" y2="27128"/>
                        <a14:foregroundMark x1="37480" y1="29610" x2="44523" y2="45479"/>
                        <a14:foregroundMark x1="44523" y1="45479" x2="40767" y2="39007"/>
                        <a14:foregroundMark x1="49922" y1="48138" x2="52504" y2="49468"/>
                        <a14:foregroundMark x1="48748" y1="49823" x2="47731" y2="50266"/>
                        <a14:foregroundMark x1="46714" y1="44947" x2="50861" y2="49468"/>
                        <a14:foregroundMark x1="48905" y1="43440" x2="51252" y2="52837"/>
                        <a14:foregroundMark x1="51252" y1="52837" x2="51252" y2="52837"/>
                        <a14:foregroundMark x1="49374" y1="46897" x2="53208" y2="53901"/>
                        <a14:foregroundMark x1="53208" y1="53901" x2="56338" y2="57181"/>
                        <a14:foregroundMark x1="49374" y1="44238" x2="55164" y2="54699"/>
                        <a14:foregroundMark x1="54382" y1="44770" x2="56103" y2="52837"/>
                        <a14:foregroundMark x1="56103" y1="52837" x2="56886" y2="53635"/>
                        <a14:foregroundMark x1="53052" y1="43883" x2="57825" y2="48759"/>
                        <a14:foregroundMark x1="56182" y1="44770" x2="59311" y2="50975"/>
                        <a14:foregroundMark x1="40454" y1="44238" x2="53678" y2="54699"/>
                        <a14:foregroundMark x1="44757" y1="50266" x2="55477" y2="58688"/>
                        <a14:foregroundMark x1="55477" y1="58688" x2="60329" y2="60550"/>
                        <a14:foregroundMark x1="41628" y1="50975" x2="52504" y2="56649"/>
                        <a14:foregroundMark x1="44601" y1="53014" x2="60016" y2="65071"/>
                        <a14:foregroundMark x1="45775" y1="55674" x2="60329" y2="64273"/>
                        <a14:foregroundMark x1="31690" y1="25621" x2="41236" y2="45567"/>
                        <a14:foregroundMark x1="27856" y1="26241" x2="36463" y2="41312"/>
                        <a14:foregroundMark x1="36463" y1="41312" x2="42410" y2="47074"/>
                        <a14:foregroundMark x1="32003" y1="31294" x2="44053" y2="51773"/>
                        <a14:foregroundMark x1="34351" y1="40071" x2="46244" y2="55851"/>
                        <a14:foregroundMark x1="34507" y1="49468" x2="45931" y2="57535"/>
                        <a14:foregroundMark x1="61502" y1="91933" x2="72926" y2="91135"/>
                        <a14:foregroundMark x1="34507" y1="75975" x2="52034" y2="82713"/>
                        <a14:foregroundMark x1="36150" y1="96011" x2="49374" y2="96897"/>
                        <a14:foregroundMark x1="49374" y1="96897" x2="62989" y2="96011"/>
                        <a14:foregroundMark x1="34116" y1="42908" x2="50078" y2="51507"/>
                        <a14:foregroundMark x1="31299" y1="19681" x2="41471" y2="28989"/>
                        <a14:foregroundMark x1="37793" y1="20035" x2="40297" y2="27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302" y="548779"/>
            <a:ext cx="6730915" cy="5940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0C736-6008-BB7F-B800-64F648A2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Motivated by MSR Design Variations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146FC-DA6F-3D79-CD14-46C9691D5BA8}"/>
              </a:ext>
            </a:extLst>
          </p:cNvPr>
          <p:cNvSpPr txBox="1"/>
          <p:nvPr/>
        </p:nvSpPr>
        <p:spPr>
          <a:xfrm>
            <a:off x="1801585" y="5981501"/>
            <a:ext cx="3603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TECHNICAL REPORTS SERIES No. 489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STATUS OF MOLTEN SALT REACTOR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INTERNATIONAL ATOMIC ENERGY AGENCY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VIENNA,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E7489-D06D-64C6-71A7-ED1D06854614}"/>
              </a:ext>
            </a:extLst>
          </p:cNvPr>
          <p:cNvSpPr txBox="1"/>
          <p:nvPr/>
        </p:nvSpPr>
        <p:spPr>
          <a:xfrm>
            <a:off x="266700" y="1668282"/>
            <a:ext cx="3736588" cy="352143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Wide variety of designs</a:t>
            </a:r>
          </a:p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Rapid innovation</a:t>
            </a:r>
          </a:p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9250" indent="-342900">
              <a:buClr>
                <a:srgbClr val="00A1DF"/>
              </a:buClr>
              <a:buFont typeface="Wingdings" panose="05000000000000000000" pitchFamily="2" charset="2"/>
              <a:buChar char="Ø"/>
              <a:defRPr/>
            </a:pPr>
            <a:r>
              <a:rPr lang="en-GB" sz="1800" dirty="0"/>
              <a:t>No single solution</a:t>
            </a:r>
          </a:p>
          <a:p>
            <a:pPr marL="6350">
              <a:buClr>
                <a:srgbClr val="00A1DF"/>
              </a:buClr>
              <a:defRPr/>
            </a:pPr>
            <a:endParaRPr lang="en-GB" sz="1800" dirty="0"/>
          </a:p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Safeguards must keep step</a:t>
            </a:r>
          </a:p>
          <a:p>
            <a:pPr marL="635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9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Aim to demonstrate a widely applicable, objectives-based, systems-level approach</a:t>
            </a:r>
          </a:p>
        </p:txBody>
      </p:sp>
    </p:spTree>
    <p:extLst>
      <p:ext uri="{BB962C8B-B14F-4D97-AF65-F5344CB8AC3E}">
        <p14:creationId xmlns:p14="http://schemas.microsoft.com/office/powerpoint/2010/main" val="348042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C113A2-F367-8D4C-35EE-49F82A19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</p:spPr>
        <p:txBody>
          <a:bodyPr/>
          <a:lstStyle/>
          <a:p>
            <a:r>
              <a:rPr lang="en-GB" dirty="0"/>
              <a:t>Nominal MSR System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2413A-8F9C-3348-3626-C1740D9F0539}"/>
              </a:ext>
            </a:extLst>
          </p:cNvPr>
          <p:cNvSpPr txBox="1"/>
          <p:nvPr/>
        </p:nvSpPr>
        <p:spPr>
          <a:xfrm>
            <a:off x="431321" y="938752"/>
            <a:ext cx="7361207" cy="157441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Liquid fuelled with LEU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Fluoride-compounded salt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Thermal spectrum with graphite moderator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Single, primary loop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No online chemical processing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Simplified once through off-gas system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AB7663-92EC-4956-867F-B58331663B82}"/>
              </a:ext>
            </a:extLst>
          </p:cNvPr>
          <p:cNvGrpSpPr>
            <a:grpSpLocks noChangeAspect="1"/>
          </p:cNvGrpSpPr>
          <p:nvPr/>
        </p:nvGrpSpPr>
        <p:grpSpPr>
          <a:xfrm>
            <a:off x="2322147" y="964324"/>
            <a:ext cx="9213433" cy="5175274"/>
            <a:chOff x="2545293" y="449747"/>
            <a:chExt cx="7032755" cy="395036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B9AF3BB-E000-E971-ED4C-FD209C055032}"/>
                </a:ext>
              </a:extLst>
            </p:cNvPr>
            <p:cNvCxnSpPr>
              <a:cxnSpLocks/>
            </p:cNvCxnSpPr>
            <p:nvPr/>
          </p:nvCxnSpPr>
          <p:spPr>
            <a:xfrm>
              <a:off x="5522115" y="3534845"/>
              <a:ext cx="0" cy="662228"/>
            </a:xfrm>
            <a:prstGeom prst="line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DD707BC-87D8-2625-580A-9DEEF4778EEA}"/>
                </a:ext>
              </a:extLst>
            </p:cNvPr>
            <p:cNvSpPr/>
            <p:nvPr/>
          </p:nvSpPr>
          <p:spPr>
            <a:xfrm>
              <a:off x="5221823" y="712524"/>
              <a:ext cx="98136" cy="600870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96F69B9-4EC8-11F2-5EA9-4E281B55E91E}"/>
                </a:ext>
              </a:extLst>
            </p:cNvPr>
            <p:cNvCxnSpPr>
              <a:cxnSpLocks/>
            </p:cNvCxnSpPr>
            <p:nvPr/>
          </p:nvCxnSpPr>
          <p:spPr>
            <a:xfrm>
              <a:off x="5494725" y="4180819"/>
              <a:ext cx="1201034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7F8C893-6035-D569-2275-0690B3CDBD6C}"/>
                </a:ext>
              </a:extLst>
            </p:cNvPr>
            <p:cNvSpPr/>
            <p:nvPr/>
          </p:nvSpPr>
          <p:spPr>
            <a:xfrm>
              <a:off x="5170414" y="955169"/>
              <a:ext cx="195180" cy="1003151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FDFF37C-A4AE-DBE2-D385-6083BA75B8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9812" y="1910070"/>
              <a:ext cx="1136385" cy="1897015"/>
              <a:chOff x="5498926" y="1455036"/>
              <a:chExt cx="704088" cy="2259986"/>
            </a:xfrm>
          </p:grpSpPr>
          <p:sp>
            <p:nvSpPr>
              <p:cNvPr id="136" name="Delay 4">
                <a:extLst>
                  <a:ext uri="{FF2B5EF4-FFF2-40B4-BE49-F238E27FC236}">
                    <a16:creationId xmlns:a16="http://schemas.microsoft.com/office/drawing/2014/main" id="{E155BD4B-30E4-417A-A8D7-1F7C1F66A2E7}"/>
                  </a:ext>
                </a:extLst>
              </p:cNvPr>
              <p:cNvSpPr/>
              <p:nvPr/>
            </p:nvSpPr>
            <p:spPr>
              <a:xfrm rot="5400000">
                <a:off x="5515899" y="3027907"/>
                <a:ext cx="670142" cy="704088"/>
              </a:xfrm>
              <a:prstGeom prst="flowChartDelay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Delay 5">
                <a:extLst>
                  <a:ext uri="{FF2B5EF4-FFF2-40B4-BE49-F238E27FC236}">
                    <a16:creationId xmlns:a16="http://schemas.microsoft.com/office/drawing/2014/main" id="{06114377-95D7-26C4-81D6-B7FC3253424C}"/>
                  </a:ext>
                </a:extLst>
              </p:cNvPr>
              <p:cNvSpPr/>
              <p:nvPr/>
            </p:nvSpPr>
            <p:spPr>
              <a:xfrm rot="16200000">
                <a:off x="5515899" y="1438063"/>
                <a:ext cx="670142" cy="704088"/>
              </a:xfrm>
              <a:prstGeom prst="flowChartDelay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Predefined Process 6">
                <a:extLst>
                  <a:ext uri="{FF2B5EF4-FFF2-40B4-BE49-F238E27FC236}">
                    <a16:creationId xmlns:a16="http://schemas.microsoft.com/office/drawing/2014/main" id="{2C0901F5-4368-B5FF-741B-C51F7F88CE8B}"/>
                  </a:ext>
                </a:extLst>
              </p:cNvPr>
              <p:cNvSpPr/>
              <p:nvPr/>
            </p:nvSpPr>
            <p:spPr>
              <a:xfrm>
                <a:off x="5498926" y="1847590"/>
                <a:ext cx="704088" cy="1440493"/>
              </a:xfrm>
              <a:prstGeom prst="flowChartPredefinedProcess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CEDF1AE-9BBD-61C4-9479-420203EC4A7B}"/>
                  </a:ext>
                </a:extLst>
              </p:cNvPr>
              <p:cNvCxnSpPr/>
              <p:nvPr/>
            </p:nvCxnSpPr>
            <p:spPr>
              <a:xfrm>
                <a:off x="5710620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4F6B4B7-DB9A-2482-2305-465986C88F42}"/>
                  </a:ext>
                </a:extLst>
              </p:cNvPr>
              <p:cNvCxnSpPr/>
              <p:nvPr/>
            </p:nvCxnSpPr>
            <p:spPr>
              <a:xfrm>
                <a:off x="5862181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06E44A7C-D4F2-2357-6E1F-CBA82B133FBD}"/>
                  </a:ext>
                </a:extLst>
              </p:cNvPr>
              <p:cNvCxnSpPr/>
              <p:nvPr/>
            </p:nvCxnSpPr>
            <p:spPr>
              <a:xfrm>
                <a:off x="6008413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1AB74E7-C48C-B402-921B-09B8CCC571E7}"/>
                </a:ext>
              </a:extLst>
            </p:cNvPr>
            <p:cNvGrpSpPr/>
            <p:nvPr/>
          </p:nvGrpSpPr>
          <p:grpSpPr>
            <a:xfrm>
              <a:off x="2808762" y="1735917"/>
              <a:ext cx="929975" cy="1391678"/>
              <a:chOff x="2039680" y="2053562"/>
              <a:chExt cx="340284" cy="520511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334FD1E-58AE-1460-0D49-B4620AD44A6A}"/>
                  </a:ext>
                </a:extLst>
              </p:cNvPr>
              <p:cNvSpPr/>
              <p:nvPr/>
            </p:nvSpPr>
            <p:spPr>
              <a:xfrm>
                <a:off x="2186962" y="2405835"/>
                <a:ext cx="45719" cy="113334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7EB9BDF-EC47-C332-EF26-DC1996C1E6AF}"/>
                  </a:ext>
                </a:extLst>
              </p:cNvPr>
              <p:cNvSpPr/>
              <p:nvPr/>
            </p:nvSpPr>
            <p:spPr>
              <a:xfrm rot="20567846" flipH="1">
                <a:off x="2334245" y="2380108"/>
                <a:ext cx="45719" cy="193965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13A11EE-0A5E-E129-3576-C799B972E4A7}"/>
                  </a:ext>
                </a:extLst>
              </p:cNvPr>
              <p:cNvSpPr/>
              <p:nvPr/>
            </p:nvSpPr>
            <p:spPr>
              <a:xfrm rot="1032154">
                <a:off x="2039680" y="2377184"/>
                <a:ext cx="45719" cy="193965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Can 18">
                <a:extLst>
                  <a:ext uri="{FF2B5EF4-FFF2-40B4-BE49-F238E27FC236}">
                    <a16:creationId xmlns:a16="http://schemas.microsoft.com/office/drawing/2014/main" id="{CA11C9F3-9DD9-A877-0D14-96CC932C0E09}"/>
                  </a:ext>
                </a:extLst>
              </p:cNvPr>
              <p:cNvSpPr/>
              <p:nvPr/>
            </p:nvSpPr>
            <p:spPr>
              <a:xfrm>
                <a:off x="2046996" y="2053562"/>
                <a:ext cx="329230" cy="375435"/>
              </a:xfrm>
              <a:prstGeom prst="can">
                <a:avLst>
                  <a:gd name="adj" fmla="val 31385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5FD0F66-B0FF-9F3B-4CE6-C0301A1F9B66}"/>
                </a:ext>
              </a:extLst>
            </p:cNvPr>
            <p:cNvSpPr txBox="1"/>
            <p:nvPr/>
          </p:nvSpPr>
          <p:spPr>
            <a:xfrm>
              <a:off x="2545293" y="3092881"/>
              <a:ext cx="1547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Fresh Fuel Supply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794EEBE-9406-F897-8A3A-E7C6F91AD294}"/>
                </a:ext>
              </a:extLst>
            </p:cNvPr>
            <p:cNvSpPr txBox="1"/>
            <p:nvPr/>
          </p:nvSpPr>
          <p:spPr>
            <a:xfrm>
              <a:off x="3775290" y="1640207"/>
              <a:ext cx="1270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Reactor Core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C03F09B-1EC2-C579-71D9-9C8B57CBB3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9529" y="3683491"/>
              <a:ext cx="0" cy="662228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E493EF7-881C-EB1D-A2C8-5480CE9394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8284" y="3748357"/>
              <a:ext cx="0" cy="597362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F8F957C-EB5E-3D19-2500-A4552AFE5883}"/>
                </a:ext>
              </a:extLst>
            </p:cNvPr>
            <p:cNvSpPr/>
            <p:nvPr/>
          </p:nvSpPr>
          <p:spPr>
            <a:xfrm>
              <a:off x="5094139" y="1154484"/>
              <a:ext cx="347729" cy="341290"/>
            </a:xfrm>
            <a:prstGeom prst="ellipse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E1B6F90-E2D5-B555-C910-4CF5B7494BB4}"/>
                </a:ext>
              </a:extLst>
            </p:cNvPr>
            <p:cNvCxnSpPr/>
            <p:nvPr/>
          </p:nvCxnSpPr>
          <p:spPr>
            <a:xfrm>
              <a:off x="5441868" y="1319290"/>
              <a:ext cx="1557261" cy="0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9D5EBCC-9F22-30A8-57D0-BEF32AAFC56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086541" y="1068836"/>
              <a:ext cx="0" cy="500688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5E80185-CD34-C69E-9453-2ABA8EEE6C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6197" y="2239577"/>
              <a:ext cx="1977315" cy="3179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06EC2AB-EEA5-9C04-6AB3-32143E81BD16}"/>
                </a:ext>
              </a:extLst>
            </p:cNvPr>
            <p:cNvCxnSpPr>
              <a:cxnSpLocks/>
            </p:cNvCxnSpPr>
            <p:nvPr/>
          </p:nvCxnSpPr>
          <p:spPr>
            <a:xfrm>
              <a:off x="7813512" y="1495774"/>
              <a:ext cx="0" cy="777348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3DEE5B8-AB4C-029D-4D83-7455875DB1D9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480870" y="1995099"/>
              <a:ext cx="0" cy="500688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2159B16-2F5E-815F-C4CE-2D66E2CD5409}"/>
                </a:ext>
              </a:extLst>
            </p:cNvPr>
            <p:cNvGrpSpPr/>
            <p:nvPr/>
          </p:nvGrpSpPr>
          <p:grpSpPr>
            <a:xfrm>
              <a:off x="6626690" y="3475159"/>
              <a:ext cx="1228436" cy="924954"/>
              <a:chOff x="6315364" y="4917333"/>
              <a:chExt cx="1228436" cy="924954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3D0FD81-C31B-C933-D113-1F0C3F1D957C}"/>
                  </a:ext>
                </a:extLst>
              </p:cNvPr>
              <p:cNvSpPr/>
              <p:nvPr/>
            </p:nvSpPr>
            <p:spPr>
              <a:xfrm>
                <a:off x="6315364" y="4917333"/>
                <a:ext cx="1228436" cy="11937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EEFC705-DE3B-8C87-C645-6FED4FD6D021}"/>
                  </a:ext>
                </a:extLst>
              </p:cNvPr>
              <p:cNvSpPr/>
              <p:nvPr/>
            </p:nvSpPr>
            <p:spPr>
              <a:xfrm>
                <a:off x="6377709" y="4964833"/>
                <a:ext cx="1103746" cy="877454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C0361F5-6F37-8B52-07D8-7276D0972D5E}"/>
                  </a:ext>
                </a:extLst>
              </p:cNvPr>
              <p:cNvSpPr/>
              <p:nvPr/>
            </p:nvSpPr>
            <p:spPr>
              <a:xfrm>
                <a:off x="6368183" y="4929009"/>
                <a:ext cx="1147041" cy="822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E1C0827-D333-85C2-4FE0-D86248478CC5}"/>
                </a:ext>
              </a:extLst>
            </p:cNvPr>
            <p:cNvGrpSpPr/>
            <p:nvPr/>
          </p:nvGrpSpPr>
          <p:grpSpPr>
            <a:xfrm>
              <a:off x="8092108" y="2072373"/>
              <a:ext cx="1228436" cy="924954"/>
              <a:chOff x="6315364" y="4917333"/>
              <a:chExt cx="1228436" cy="924954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9A55BEB-4CDE-6DEC-7AD9-2A60456EC336}"/>
                  </a:ext>
                </a:extLst>
              </p:cNvPr>
              <p:cNvSpPr/>
              <p:nvPr/>
            </p:nvSpPr>
            <p:spPr>
              <a:xfrm>
                <a:off x="6315364" y="4917333"/>
                <a:ext cx="1228436" cy="11937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6C81446-EC8C-83C5-629C-ADE4F5CE9E02}"/>
                  </a:ext>
                </a:extLst>
              </p:cNvPr>
              <p:cNvSpPr/>
              <p:nvPr/>
            </p:nvSpPr>
            <p:spPr>
              <a:xfrm>
                <a:off x="6377709" y="4964833"/>
                <a:ext cx="1103746" cy="877454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60C8C54-A2B8-A9E3-19AF-AD49A07ED6E5}"/>
                  </a:ext>
                </a:extLst>
              </p:cNvPr>
              <p:cNvSpPr/>
              <p:nvPr/>
            </p:nvSpPr>
            <p:spPr>
              <a:xfrm>
                <a:off x="6368183" y="4929009"/>
                <a:ext cx="1147041" cy="822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6EC9DAC-DBF5-6825-AB35-E293714FDB11}"/>
                </a:ext>
              </a:extLst>
            </p:cNvPr>
            <p:cNvGrpSpPr/>
            <p:nvPr/>
          </p:nvGrpSpPr>
          <p:grpSpPr>
            <a:xfrm rot="5400000">
              <a:off x="6992390" y="727336"/>
              <a:ext cx="652877" cy="1463652"/>
              <a:chOff x="7199817" y="1301123"/>
              <a:chExt cx="652877" cy="1463652"/>
            </a:xfrm>
          </p:grpSpPr>
          <p:sp>
            <p:nvSpPr>
              <p:cNvPr id="102" name="Delay 59">
                <a:extLst>
                  <a:ext uri="{FF2B5EF4-FFF2-40B4-BE49-F238E27FC236}">
                    <a16:creationId xmlns:a16="http://schemas.microsoft.com/office/drawing/2014/main" id="{4E10A148-8777-BC2B-0215-BD81BECD5A77}"/>
                  </a:ext>
                </a:extLst>
              </p:cNvPr>
              <p:cNvSpPr/>
              <p:nvPr/>
            </p:nvSpPr>
            <p:spPr>
              <a:xfrm rot="16200000" flipH="1" flipV="1">
                <a:off x="7262044" y="2054630"/>
                <a:ext cx="262827" cy="387280"/>
              </a:xfrm>
              <a:prstGeom prst="flowChartDelay">
                <a:avLst/>
              </a:prstGeom>
              <a:solidFill>
                <a:srgbClr val="00B0F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Delay 60">
                <a:extLst>
                  <a:ext uri="{FF2B5EF4-FFF2-40B4-BE49-F238E27FC236}">
                    <a16:creationId xmlns:a16="http://schemas.microsoft.com/office/drawing/2014/main" id="{595E4C66-A056-4D1F-1CDB-8999CA37000B}"/>
                  </a:ext>
                </a:extLst>
              </p:cNvPr>
              <p:cNvSpPr/>
              <p:nvPr/>
            </p:nvSpPr>
            <p:spPr>
              <a:xfrm rot="16200000">
                <a:off x="7262044" y="1238897"/>
                <a:ext cx="262827" cy="387280"/>
              </a:xfrm>
              <a:prstGeom prst="flowChartDelay">
                <a:avLst/>
              </a:prstGeom>
              <a:solidFill>
                <a:srgbClr val="00B0F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5926FD2-569C-74A3-B0B6-5F6045B64A2F}"/>
                  </a:ext>
                </a:extLst>
              </p:cNvPr>
              <p:cNvSpPr/>
              <p:nvPr/>
            </p:nvSpPr>
            <p:spPr>
              <a:xfrm>
                <a:off x="7199817" y="1461166"/>
                <a:ext cx="387281" cy="746836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5D84669-A1E8-B3AE-EAF8-9ED3F0E67165}"/>
                  </a:ext>
                </a:extLst>
              </p:cNvPr>
              <p:cNvCxnSpPr/>
              <p:nvPr/>
            </p:nvCxnSpPr>
            <p:spPr>
              <a:xfrm>
                <a:off x="7305923" y="1464314"/>
                <a:ext cx="0" cy="73891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DF07284-E7CD-0CEB-73F6-A02020D82766}"/>
                  </a:ext>
                </a:extLst>
              </p:cNvPr>
              <p:cNvCxnSpPr/>
              <p:nvPr/>
            </p:nvCxnSpPr>
            <p:spPr>
              <a:xfrm>
                <a:off x="7477476" y="1464314"/>
                <a:ext cx="0" cy="73891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28DD9C0-122F-EDCF-3744-E84D839D36FF}"/>
                  </a:ext>
                </a:extLst>
              </p:cNvPr>
              <p:cNvGrpSpPr/>
              <p:nvPr/>
            </p:nvGrpSpPr>
            <p:grpSpPr>
              <a:xfrm>
                <a:off x="7350538" y="1558532"/>
                <a:ext cx="77838" cy="113336"/>
                <a:chOff x="6745574" y="2149341"/>
                <a:chExt cx="96518" cy="172510"/>
              </a:xfrm>
            </p:grpSpPr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63EE6A62-F25C-FD99-C9B3-7521616EF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136" y="2149341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5BC92920-715B-A720-D414-D1DCCE468F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5574" y="2235596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B1A87B1-C014-D5AF-02B0-D635F0076D2E}"/>
                  </a:ext>
                </a:extLst>
              </p:cNvPr>
              <p:cNvGrpSpPr/>
              <p:nvPr/>
            </p:nvGrpSpPr>
            <p:grpSpPr>
              <a:xfrm>
                <a:off x="7352781" y="1671868"/>
                <a:ext cx="77838" cy="113336"/>
                <a:chOff x="6745574" y="2149341"/>
                <a:chExt cx="96518" cy="172510"/>
              </a:xfrm>
            </p:grpSpPr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0AC4C6AD-295E-2A2A-D570-878FA0862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136" y="2149341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AA2E6EA2-F1A8-748F-7F35-BE560B285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5574" y="2235596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CC4AA63B-67EE-3A89-DBDF-FCC8EE10E004}"/>
                  </a:ext>
                </a:extLst>
              </p:cNvPr>
              <p:cNvGrpSpPr/>
              <p:nvPr/>
            </p:nvGrpSpPr>
            <p:grpSpPr>
              <a:xfrm>
                <a:off x="7348295" y="1783476"/>
                <a:ext cx="77838" cy="113336"/>
                <a:chOff x="6745574" y="2149341"/>
                <a:chExt cx="96518" cy="172510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A0FAB22D-776B-3C90-E21F-3ED3AB485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136" y="2149341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9C155C70-E53B-B3FA-AE38-78A3E63F66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5574" y="2235596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E91F5B5-4E90-3E8F-A100-2683352FA2ED}"/>
                  </a:ext>
                </a:extLst>
              </p:cNvPr>
              <p:cNvGrpSpPr/>
              <p:nvPr/>
            </p:nvGrpSpPr>
            <p:grpSpPr>
              <a:xfrm>
                <a:off x="7346053" y="1895084"/>
                <a:ext cx="77838" cy="113336"/>
                <a:chOff x="6745574" y="2149341"/>
                <a:chExt cx="96518" cy="172510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777282F6-DCFD-224C-70B1-8A1866E95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136" y="2149341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CE594C02-F91B-49BA-46E0-510FC40E7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5574" y="2235596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B1564802-398A-27DB-0BAE-AECBDF63DE2D}"/>
                  </a:ext>
                </a:extLst>
              </p:cNvPr>
              <p:cNvGrpSpPr/>
              <p:nvPr/>
            </p:nvGrpSpPr>
            <p:grpSpPr>
              <a:xfrm>
                <a:off x="7343810" y="2006453"/>
                <a:ext cx="77838" cy="113336"/>
                <a:chOff x="6745574" y="2149341"/>
                <a:chExt cx="96518" cy="172510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03FDC8EA-75FB-E7AD-CCB5-B3ED52210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1136" y="2149341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9137CC6-C775-5112-B4EB-17891A4EC1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5574" y="2235596"/>
                  <a:ext cx="90956" cy="862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F123D75-4978-FFBF-C0E3-A7BD61C52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5024" y="1538183"/>
                <a:ext cx="32191" cy="213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A11CFC8-1A85-7EB5-38D9-0EB10E61C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4557" y="2154682"/>
                <a:ext cx="0" cy="61009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A2AD467-5582-EBAD-1FF4-62FD0CE66A9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7617648" y="1303219"/>
                <a:ext cx="4518" cy="46557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1FF45D9-1F32-60DC-34FF-10F0F5D25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853" y="2120723"/>
                <a:ext cx="44245" cy="3604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9539FC5-8BF9-2C51-8F19-FB7A2F792069}"/>
                </a:ext>
              </a:extLst>
            </p:cNvPr>
            <p:cNvSpPr/>
            <p:nvPr/>
          </p:nvSpPr>
          <p:spPr>
            <a:xfrm rot="5400000">
              <a:off x="5219775" y="797869"/>
              <a:ext cx="97592" cy="307453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4390EF-B7DA-CE42-B4C8-2D42E23858D7}"/>
                </a:ext>
              </a:extLst>
            </p:cNvPr>
            <p:cNvSpPr/>
            <p:nvPr/>
          </p:nvSpPr>
          <p:spPr>
            <a:xfrm rot="5400000">
              <a:off x="5231938" y="592383"/>
              <a:ext cx="72129" cy="42141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ound Same Side Corner Rectangle 127">
              <a:extLst>
                <a:ext uri="{FF2B5EF4-FFF2-40B4-BE49-F238E27FC236}">
                  <a16:creationId xmlns:a16="http://schemas.microsoft.com/office/drawing/2014/main" id="{C1644B97-07EE-E5FE-FBD7-69FBA464CA94}"/>
                </a:ext>
              </a:extLst>
            </p:cNvPr>
            <p:cNvSpPr/>
            <p:nvPr/>
          </p:nvSpPr>
          <p:spPr>
            <a:xfrm>
              <a:off x="5114844" y="449747"/>
              <a:ext cx="303569" cy="256939"/>
            </a:xfrm>
            <a:prstGeom prst="round2Same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7B292C8-9DBD-C137-7550-43A401AC5BAB}"/>
                </a:ext>
              </a:extLst>
            </p:cNvPr>
            <p:cNvSpPr txBox="1"/>
            <p:nvPr/>
          </p:nvSpPr>
          <p:spPr>
            <a:xfrm>
              <a:off x="5808465" y="1406379"/>
              <a:ext cx="1270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Primary Fuel Circuit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0186584-0696-B1D7-E9FF-849B23EDF7DA}"/>
                </a:ext>
              </a:extLst>
            </p:cNvPr>
            <p:cNvSpPr txBox="1"/>
            <p:nvPr/>
          </p:nvSpPr>
          <p:spPr>
            <a:xfrm>
              <a:off x="7834604" y="1437201"/>
              <a:ext cx="1743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D. Off Gas System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2088526-66B2-0900-DC32-0DF3D7B5FFA3}"/>
                </a:ext>
              </a:extLst>
            </p:cNvPr>
            <p:cNvCxnSpPr>
              <a:cxnSpLocks/>
            </p:cNvCxnSpPr>
            <p:nvPr/>
          </p:nvCxnSpPr>
          <p:spPr>
            <a:xfrm>
              <a:off x="5838246" y="2666943"/>
              <a:ext cx="231620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1F3928E-15D0-B4DA-C8DD-62AF11366B26}"/>
                </a:ext>
              </a:extLst>
            </p:cNvPr>
            <p:cNvSpPr txBox="1"/>
            <p:nvPr/>
          </p:nvSpPr>
          <p:spPr>
            <a:xfrm>
              <a:off x="6482866" y="2860075"/>
              <a:ext cx="1496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E. Irradiated Fuel Salt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A483BE1-1CE1-0EC2-9429-26D2D55CD947}"/>
                </a:ext>
              </a:extLst>
            </p:cNvPr>
            <p:cNvCxnSpPr>
              <a:cxnSpLocks/>
            </p:cNvCxnSpPr>
            <p:nvPr/>
          </p:nvCxnSpPr>
          <p:spPr>
            <a:xfrm>
              <a:off x="3246050" y="4345719"/>
              <a:ext cx="1732350" cy="0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21896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C113A2-F367-8D4C-35EE-49F82A19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</p:spPr>
        <p:txBody>
          <a:bodyPr/>
          <a:lstStyle/>
          <a:p>
            <a:r>
              <a:rPr lang="en-GB" dirty="0"/>
              <a:t>Systems Approach, Assumptions, and Methodology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2413A-8F9C-3348-3626-C1740D9F0539}"/>
              </a:ext>
            </a:extLst>
          </p:cNvPr>
          <p:cNvSpPr txBox="1"/>
          <p:nvPr/>
        </p:nvSpPr>
        <p:spPr>
          <a:xfrm>
            <a:off x="431321" y="1156772"/>
            <a:ext cx="9186582" cy="52095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spcAft>
                <a:spcPts val="600"/>
              </a:spcAft>
              <a:buClr>
                <a:schemeClr val="accent1"/>
              </a:buClr>
            </a:pPr>
            <a:r>
              <a:rPr lang="en-GB" dirty="0"/>
              <a:t>We are not solving safeguards for all MSRs.</a:t>
            </a:r>
          </a:p>
          <a:p>
            <a:pPr marL="6350" algn="l">
              <a:spcAft>
                <a:spcPts val="600"/>
              </a:spcAft>
              <a:buClr>
                <a:schemeClr val="accent1"/>
              </a:buClr>
            </a:pPr>
            <a:r>
              <a:rPr lang="en-GB" dirty="0"/>
              <a:t>We are using our nominal MSR to demonstrate a systems approach.</a:t>
            </a:r>
          </a:p>
          <a:p>
            <a:pPr marL="6350" algn="l">
              <a:spcAft>
                <a:spcPts val="600"/>
              </a:spcAft>
              <a:buClr>
                <a:schemeClr val="accent1"/>
              </a:buClr>
            </a:pPr>
            <a:r>
              <a:rPr lang="en-GB" dirty="0"/>
              <a:t>This method could be applied to any reactor system, but allows for a systems-based, objective focused, less prescriptive safeguards approach.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6350" algn="l">
              <a:buClr>
                <a:schemeClr val="accent1"/>
              </a:buClr>
            </a:pPr>
            <a:r>
              <a:rPr lang="en-GB" b="1" dirty="0"/>
              <a:t>Step 1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Define system, sub-systems, material flow and boundary conditions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Jointly agreed terminology</a:t>
            </a:r>
          </a:p>
          <a:p>
            <a:pPr marL="6350" algn="l">
              <a:buClr>
                <a:schemeClr val="accent1"/>
              </a:buClr>
            </a:pPr>
            <a:endParaRPr lang="en-GB" dirty="0"/>
          </a:p>
          <a:p>
            <a:pPr marL="6350" algn="l">
              <a:buClr>
                <a:schemeClr val="accent1"/>
              </a:buClr>
            </a:pPr>
            <a:r>
              <a:rPr lang="en-GB" b="1" dirty="0"/>
              <a:t>Step 2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Identify misuse scenarios and diversion pathways</a:t>
            </a:r>
          </a:p>
          <a:p>
            <a:pPr marL="6350" algn="l">
              <a:buClr>
                <a:schemeClr val="accent1"/>
              </a:buClr>
            </a:pPr>
            <a:endParaRPr lang="en-GB" dirty="0"/>
          </a:p>
          <a:p>
            <a:pPr marL="6350" algn="l">
              <a:buClr>
                <a:schemeClr val="accent1"/>
              </a:buClr>
            </a:pPr>
            <a:r>
              <a:rPr lang="en-GB" b="1" dirty="0"/>
              <a:t>Step 3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Design effective, efficient and achievable safeguards </a:t>
            </a:r>
            <a:br>
              <a:rPr lang="en-GB" dirty="0"/>
            </a:br>
            <a:r>
              <a:rPr lang="en-GB" dirty="0"/>
              <a:t>measures to meet safeguards objectives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Identify gaps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8260B3-AB9B-9655-44B9-A5263D549BF1}"/>
              </a:ext>
            </a:extLst>
          </p:cNvPr>
          <p:cNvGrpSpPr>
            <a:grpSpLocks noChangeAspect="1"/>
          </p:cNvGrpSpPr>
          <p:nvPr/>
        </p:nvGrpSpPr>
        <p:grpSpPr>
          <a:xfrm>
            <a:off x="8879226" y="1112971"/>
            <a:ext cx="2712765" cy="4396758"/>
            <a:chOff x="9107144" y="1094673"/>
            <a:chExt cx="2060907" cy="33573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5AAA17-BDD5-92B0-911A-FCAE522A9CDD}"/>
                </a:ext>
              </a:extLst>
            </p:cNvPr>
            <p:cNvSpPr/>
            <p:nvPr/>
          </p:nvSpPr>
          <p:spPr>
            <a:xfrm>
              <a:off x="10553677" y="1357450"/>
              <a:ext cx="98136" cy="600870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E85F8D-9C08-9E5C-A9BA-0EFF7749C571}"/>
                </a:ext>
              </a:extLst>
            </p:cNvPr>
            <p:cNvSpPr/>
            <p:nvPr/>
          </p:nvSpPr>
          <p:spPr>
            <a:xfrm>
              <a:off x="10502268" y="1600095"/>
              <a:ext cx="195180" cy="1003151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3F189-CBB5-977F-A2F2-5A88301E14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31666" y="2554996"/>
              <a:ext cx="1136385" cy="1897015"/>
              <a:chOff x="5498926" y="1455036"/>
              <a:chExt cx="704088" cy="2259986"/>
            </a:xfrm>
          </p:grpSpPr>
          <p:sp>
            <p:nvSpPr>
              <p:cNvPr id="24" name="Delay 4">
                <a:extLst>
                  <a:ext uri="{FF2B5EF4-FFF2-40B4-BE49-F238E27FC236}">
                    <a16:creationId xmlns:a16="http://schemas.microsoft.com/office/drawing/2014/main" id="{40028B50-B548-469F-634A-27D82CEF04B8}"/>
                  </a:ext>
                </a:extLst>
              </p:cNvPr>
              <p:cNvSpPr/>
              <p:nvPr/>
            </p:nvSpPr>
            <p:spPr>
              <a:xfrm rot="5400000">
                <a:off x="5515899" y="3027907"/>
                <a:ext cx="670142" cy="704088"/>
              </a:xfrm>
              <a:prstGeom prst="flowChartDelay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Delay 5">
                <a:extLst>
                  <a:ext uri="{FF2B5EF4-FFF2-40B4-BE49-F238E27FC236}">
                    <a16:creationId xmlns:a16="http://schemas.microsoft.com/office/drawing/2014/main" id="{B340188C-DF7B-58B7-8FED-4CEF5EB60562}"/>
                  </a:ext>
                </a:extLst>
              </p:cNvPr>
              <p:cNvSpPr/>
              <p:nvPr/>
            </p:nvSpPr>
            <p:spPr>
              <a:xfrm rot="16200000">
                <a:off x="5515899" y="1438063"/>
                <a:ext cx="670142" cy="704088"/>
              </a:xfrm>
              <a:prstGeom prst="flowChartDelay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Predefined Process 6">
                <a:extLst>
                  <a:ext uri="{FF2B5EF4-FFF2-40B4-BE49-F238E27FC236}">
                    <a16:creationId xmlns:a16="http://schemas.microsoft.com/office/drawing/2014/main" id="{7BCB1544-3170-D341-1420-B31A9425FAB5}"/>
                  </a:ext>
                </a:extLst>
              </p:cNvPr>
              <p:cNvSpPr/>
              <p:nvPr/>
            </p:nvSpPr>
            <p:spPr>
              <a:xfrm>
                <a:off x="5498926" y="1847590"/>
                <a:ext cx="704088" cy="1440493"/>
              </a:xfrm>
              <a:prstGeom prst="flowChartPredefinedProcess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A673F18-FBF2-4298-39CC-610DF749EF7F}"/>
                  </a:ext>
                </a:extLst>
              </p:cNvPr>
              <p:cNvCxnSpPr/>
              <p:nvPr/>
            </p:nvCxnSpPr>
            <p:spPr>
              <a:xfrm>
                <a:off x="5710620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323531B-0E8B-E12F-DEC7-EA3A8722328A}"/>
                  </a:ext>
                </a:extLst>
              </p:cNvPr>
              <p:cNvCxnSpPr/>
              <p:nvPr/>
            </p:nvCxnSpPr>
            <p:spPr>
              <a:xfrm>
                <a:off x="5862181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ADDD3F1-07F7-1C43-7260-B08F4105DD75}"/>
                  </a:ext>
                </a:extLst>
              </p:cNvPr>
              <p:cNvCxnSpPr/>
              <p:nvPr/>
            </p:nvCxnSpPr>
            <p:spPr>
              <a:xfrm>
                <a:off x="6008413" y="1847590"/>
                <a:ext cx="0" cy="144049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E926EA-A403-37C9-6C42-EB66B5C81C87}"/>
                </a:ext>
              </a:extLst>
            </p:cNvPr>
            <p:cNvSpPr txBox="1"/>
            <p:nvPr/>
          </p:nvSpPr>
          <p:spPr>
            <a:xfrm>
              <a:off x="9107144" y="2285133"/>
              <a:ext cx="1270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B. Reactor Core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BBECE95-76B5-E4D8-C5FA-34A80E37442B}"/>
                </a:ext>
              </a:extLst>
            </p:cNvPr>
            <p:cNvSpPr/>
            <p:nvPr/>
          </p:nvSpPr>
          <p:spPr>
            <a:xfrm>
              <a:off x="10425993" y="1799410"/>
              <a:ext cx="347729" cy="341290"/>
            </a:xfrm>
            <a:prstGeom prst="ellipse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F9455A6-850D-D91E-5B66-B94A2EF9C39B}"/>
                </a:ext>
              </a:extLst>
            </p:cNvPr>
            <p:cNvSpPr/>
            <p:nvPr/>
          </p:nvSpPr>
          <p:spPr>
            <a:xfrm rot="5400000">
              <a:off x="10551629" y="1442795"/>
              <a:ext cx="97592" cy="307453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16882D-2A6D-0D19-3E98-EF1E6EBB7F08}"/>
                </a:ext>
              </a:extLst>
            </p:cNvPr>
            <p:cNvSpPr/>
            <p:nvPr/>
          </p:nvSpPr>
          <p:spPr>
            <a:xfrm rot="5400000">
              <a:off x="10563792" y="1237309"/>
              <a:ext cx="72129" cy="42141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ound Same Side Corner Rectangle 127">
              <a:extLst>
                <a:ext uri="{FF2B5EF4-FFF2-40B4-BE49-F238E27FC236}">
                  <a16:creationId xmlns:a16="http://schemas.microsoft.com/office/drawing/2014/main" id="{DC1AB563-0AD2-CC93-352B-166B3C9D9DDD}"/>
                </a:ext>
              </a:extLst>
            </p:cNvPr>
            <p:cNvSpPr/>
            <p:nvPr/>
          </p:nvSpPr>
          <p:spPr>
            <a:xfrm>
              <a:off x="10446698" y="1094673"/>
              <a:ext cx="303569" cy="256939"/>
            </a:xfrm>
            <a:prstGeom prst="round2Same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AB9E66D-4AD1-D9FB-4B68-BA392D6F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820" y="4233124"/>
            <a:ext cx="2266686" cy="127660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E341BA8E-24B9-E01F-1FFD-452F2DB71266}"/>
              </a:ext>
            </a:extLst>
          </p:cNvPr>
          <p:cNvSpPr/>
          <p:nvPr/>
        </p:nvSpPr>
        <p:spPr>
          <a:xfrm>
            <a:off x="8055851" y="4028610"/>
            <a:ext cx="682580" cy="1509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15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13A2-F367-8D4C-35EE-49F82A19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Safeguards Approach Methodology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14C481-5A0B-02EB-7742-60E91F2FC471}"/>
              </a:ext>
            </a:extLst>
          </p:cNvPr>
          <p:cNvGrpSpPr/>
          <p:nvPr/>
        </p:nvGrpSpPr>
        <p:grpSpPr>
          <a:xfrm>
            <a:off x="-914127" y="1315421"/>
            <a:ext cx="10325557" cy="5118162"/>
            <a:chOff x="1542385" y="938753"/>
            <a:chExt cx="10805905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0AD97255-046E-F852-4EED-B5F0EA90E0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587113"/>
                </p:ext>
              </p:extLst>
            </p:nvPr>
          </p:nvGraphicFramePr>
          <p:xfrm>
            <a:off x="1542385" y="93875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7AEC96B-99AD-B7A4-1186-730DB2E2B0DD}"/>
                </a:ext>
              </a:extLst>
            </p:cNvPr>
            <p:cNvSpPr/>
            <p:nvPr/>
          </p:nvSpPr>
          <p:spPr>
            <a:xfrm>
              <a:off x="9533964" y="1711693"/>
              <a:ext cx="2814326" cy="2784143"/>
            </a:xfrm>
            <a:prstGeom prst="roundRect">
              <a:avLst/>
            </a:prstGeom>
            <a:solidFill>
              <a:srgbClr val="00A1D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Clr>
                  <a:schemeClr val="bg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Sub-components</a:t>
              </a:r>
            </a:p>
            <a:p>
              <a:pPr marL="342900" indent="-342900">
                <a:buClr>
                  <a:schemeClr val="bg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Material flow</a:t>
              </a:r>
            </a:p>
            <a:p>
              <a:pPr marL="342900" indent="-342900">
                <a:buClr>
                  <a:schemeClr val="bg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Chemical/ mechanical alterations</a:t>
              </a:r>
            </a:p>
            <a:p>
              <a:pPr marL="342900" indent="-342900">
                <a:buClr>
                  <a:schemeClr val="bg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Boundary conditions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86BE9A-E8C9-551C-61D0-65E496E052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4945" y="2006108"/>
              <a:ext cx="979020" cy="5733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96E37EB-DE2D-77A3-221B-C05CCFADDB14}"/>
                </a:ext>
              </a:extLst>
            </p:cNvPr>
            <p:cNvCxnSpPr>
              <a:cxnSpLocks/>
            </p:cNvCxnSpPr>
            <p:nvPr/>
          </p:nvCxnSpPr>
          <p:spPr>
            <a:xfrm>
              <a:off x="8554945" y="3648085"/>
              <a:ext cx="1035600" cy="6300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F96E0A-7953-98F0-CF72-093C56F72894}"/>
              </a:ext>
            </a:extLst>
          </p:cNvPr>
          <p:cNvSpPr/>
          <p:nvPr/>
        </p:nvSpPr>
        <p:spPr>
          <a:xfrm>
            <a:off x="10201862" y="2750194"/>
            <a:ext cx="1837899" cy="1220345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Misuse scenarios</a:t>
            </a:r>
          </a:p>
          <a:p>
            <a:pPr marL="342900" indent="-342900"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Diversion pathways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5D89D8-4F51-7B8A-9AC3-17ABECC04C32}"/>
              </a:ext>
            </a:extLst>
          </p:cNvPr>
          <p:cNvCxnSpPr>
            <a:cxnSpLocks/>
          </p:cNvCxnSpPr>
          <p:nvPr/>
        </p:nvCxnSpPr>
        <p:spPr>
          <a:xfrm>
            <a:off x="9075922" y="2163170"/>
            <a:ext cx="1221475" cy="5870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A58D23-001E-7D4B-9C00-49F7FB00B5E7}"/>
              </a:ext>
            </a:extLst>
          </p:cNvPr>
          <p:cNvCxnSpPr/>
          <p:nvPr/>
        </p:nvCxnSpPr>
        <p:spPr>
          <a:xfrm flipV="1">
            <a:off x="9137337" y="3970539"/>
            <a:ext cx="1160060" cy="5468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42BD6A9-46DD-33DB-A126-741B4F44F80E}"/>
              </a:ext>
            </a:extLst>
          </p:cNvPr>
          <p:cNvSpPr txBox="1"/>
          <p:nvPr/>
        </p:nvSpPr>
        <p:spPr>
          <a:xfrm>
            <a:off x="1464552" y="3056274"/>
            <a:ext cx="3009331" cy="74545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ctr">
              <a:buClr>
                <a:schemeClr val="accent1"/>
              </a:buClr>
            </a:pPr>
            <a:r>
              <a:rPr lang="en-GB" b="1" dirty="0"/>
              <a:t>System </a:t>
            </a:r>
          </a:p>
          <a:p>
            <a:pPr marL="6350" algn="ctr">
              <a:buClr>
                <a:schemeClr val="accent1"/>
              </a:buClr>
            </a:pPr>
            <a:r>
              <a:rPr lang="en-GB" b="1" dirty="0"/>
              <a:t>Definition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92B43D-3D96-10A3-9D2D-E39F521571E8}"/>
              </a:ext>
            </a:extLst>
          </p:cNvPr>
          <p:cNvSpPr txBox="1"/>
          <p:nvPr/>
        </p:nvSpPr>
        <p:spPr>
          <a:xfrm>
            <a:off x="9961889" y="1140778"/>
            <a:ext cx="1931158" cy="73681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ctr">
              <a:buClr>
                <a:schemeClr val="accent1"/>
              </a:buClr>
            </a:pPr>
            <a:r>
              <a:rPr lang="en-GB" b="1" dirty="0"/>
              <a:t>Vulnerability </a:t>
            </a:r>
          </a:p>
          <a:p>
            <a:pPr marL="6350" algn="ctr">
              <a:buClr>
                <a:schemeClr val="accent1"/>
              </a:buClr>
            </a:pPr>
            <a:r>
              <a:rPr lang="en-GB" b="1" dirty="0"/>
              <a:t>Assessment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BF5337-9B33-4F1B-E3E3-3197ED8FC83F}"/>
              </a:ext>
            </a:extLst>
          </p:cNvPr>
          <p:cNvCxnSpPr>
            <a:cxnSpLocks/>
          </p:cNvCxnSpPr>
          <p:nvPr/>
        </p:nvCxnSpPr>
        <p:spPr>
          <a:xfrm flipH="1">
            <a:off x="9717367" y="1315421"/>
            <a:ext cx="0" cy="4083893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25BB80E-F4B1-0E89-5AEC-74DE3297C74E}"/>
              </a:ext>
            </a:extLst>
          </p:cNvPr>
          <p:cNvSpPr/>
          <p:nvPr/>
        </p:nvSpPr>
        <p:spPr>
          <a:xfrm>
            <a:off x="6431669" y="1779862"/>
            <a:ext cx="5705901" cy="33721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87F0DC-4C22-47A2-85B2-128EA0849198}"/>
              </a:ext>
            </a:extLst>
          </p:cNvPr>
          <p:cNvSpPr txBox="1"/>
          <p:nvPr/>
        </p:nvSpPr>
        <p:spPr>
          <a:xfrm>
            <a:off x="6499997" y="1140778"/>
            <a:ext cx="3125338" cy="7365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ctr">
              <a:buClr>
                <a:schemeClr val="accent1"/>
              </a:buClr>
            </a:pPr>
            <a:r>
              <a:rPr lang="en-GB" b="1" dirty="0"/>
              <a:t>Sub-System</a:t>
            </a:r>
          </a:p>
          <a:p>
            <a:pPr marL="6350" algn="ctr">
              <a:buClr>
                <a:schemeClr val="accent1"/>
              </a:buClr>
            </a:pPr>
            <a:r>
              <a:rPr lang="en-GB" b="1" dirty="0"/>
              <a:t>Deep Dive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28344-D90C-AB37-26CA-2C6C92EA9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941" y="3722085"/>
            <a:ext cx="2266686" cy="1276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CC0AC-43E3-A29F-48AE-59E816956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946" y="3294471"/>
            <a:ext cx="636020" cy="1036477"/>
          </a:xfrm>
          <a:prstGeom prst="rect">
            <a:avLst/>
          </a:prstGeom>
        </p:spPr>
      </p:pic>
      <p:pic>
        <p:nvPicPr>
          <p:cNvPr id="10" name="Graphic 9" descr="Clipboard Partially Checked with solid fill">
            <a:extLst>
              <a:ext uri="{FF2B5EF4-FFF2-40B4-BE49-F238E27FC236}">
                <a16:creationId xmlns:a16="http://schemas.microsoft.com/office/drawing/2014/main" id="{5FDA0981-6CF8-A0F1-7B4B-014EAA79D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0753" y="4172071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F87ACF-A998-C189-BA16-228936616BDB}"/>
              </a:ext>
            </a:extLst>
          </p:cNvPr>
          <p:cNvSpPr/>
          <p:nvPr/>
        </p:nvSpPr>
        <p:spPr>
          <a:xfrm>
            <a:off x="1111430" y="1943100"/>
            <a:ext cx="882511" cy="745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37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inesswoman reviewing notes on a wall">
            <a:extLst>
              <a:ext uri="{FF2B5EF4-FFF2-40B4-BE49-F238E27FC236}">
                <a16:creationId xmlns:a16="http://schemas.microsoft.com/office/drawing/2014/main" id="{12A40013-58ED-35B5-ED8C-5490EFA0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6"/>
          <a:stretch/>
        </p:blipFill>
        <p:spPr>
          <a:xfrm>
            <a:off x="2120200" y="0"/>
            <a:ext cx="10071800" cy="6858000"/>
          </a:xfrm>
          <a:prstGeom prst="rect">
            <a:avLst/>
          </a:prstGeom>
        </p:spPr>
      </p:pic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CED25AAB-A152-A4EA-8850-A1987F6529EF}"/>
              </a:ext>
            </a:extLst>
          </p:cNvPr>
          <p:cNvSpPr/>
          <p:nvPr/>
        </p:nvSpPr>
        <p:spPr>
          <a:xfrm flipV="1">
            <a:off x="-10091" y="-15"/>
            <a:ext cx="5844833" cy="6877375"/>
          </a:xfrm>
          <a:prstGeom prst="snip1Rect">
            <a:avLst>
              <a:gd name="adj" fmla="val 0"/>
            </a:avLst>
          </a:prstGeom>
          <a:gradFill flip="none" rotWithShape="1">
            <a:gsLst>
              <a:gs pos="10000">
                <a:srgbClr val="00203D">
                  <a:alpha val="30000"/>
                </a:srgbClr>
              </a:gs>
              <a:gs pos="31000">
                <a:srgbClr val="00213F"/>
              </a:gs>
              <a:gs pos="21000">
                <a:srgbClr val="00203D">
                  <a:lumMod val="99000"/>
                  <a:lumOff val="1000"/>
                  <a:alpha val="73000"/>
                </a:srgbClr>
              </a:gs>
              <a:gs pos="0">
                <a:srgbClr val="00203D">
                  <a:alpha val="0"/>
                </a:srgbClr>
              </a:gs>
              <a:gs pos="100000">
                <a:srgbClr val="00203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Open Sans"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959699"/>
              </a:solidFill>
              <a:effectLst/>
              <a:uLnTx/>
              <a:uFillTx/>
              <a:latin typeface="Open Sans"/>
              <a:ea typeface="+mn-ea"/>
              <a:cs typeface="+mn-cs"/>
              <a:sym typeface="Open San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A47C1FD-E32F-4AD2-92DF-3FF2471B9262}"/>
              </a:ext>
            </a:extLst>
          </p:cNvPr>
          <p:cNvSpPr txBox="1">
            <a:spLocks/>
          </p:cNvSpPr>
          <p:nvPr/>
        </p:nvSpPr>
        <p:spPr>
          <a:xfrm>
            <a:off x="132443" y="938752"/>
            <a:ext cx="4004128" cy="591924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20000"/>
              </a:prstClr>
            </a:outerShdw>
          </a:effec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34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 i="0" u="none" strike="noStrike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97096" lvl="1"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intended to be a multi-year project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25400" dist="25400" dir="8100000" algn="tr" rotWithShape="0">
                  <a:prstClr val="black">
                    <a:alpha val="2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7096" lvl="1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a nominal MSR and critical sub-systems 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jointly agreed terminology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safeguards approach methodology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25400" dist="25400" dir="8100000" algn="tr" rotWithShape="0">
                  <a:prstClr val="black">
                    <a:alpha val="2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7096" lvl="1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Sub-system “deep dive” analyses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Sub-system coupled analyses</a:t>
            </a:r>
          </a:p>
          <a:p>
            <a:pPr marL="197096" lvl="1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25400" dist="25400" dir="8100000" algn="tr" rotWithShape="0">
                  <a:prstClr val="black">
                    <a:alpha val="2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7096" lvl="1">
              <a:buClr>
                <a:srgbClr val="FFFFFF"/>
              </a:buCl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Vulnerability analysis</a:t>
            </a:r>
          </a:p>
          <a:p>
            <a:pPr marL="539987" lvl="1" indent="-342891">
              <a:buClr>
                <a:srgbClr val="FFFF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System-level safeguards</a:t>
            </a:r>
          </a:p>
          <a:p>
            <a:pPr marL="197096" lvl="1"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25400" dist="25400" dir="8100000" algn="tr" rotWithShape="0">
                    <a:prstClr val="black">
                      <a:alpha val="2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approach</a:t>
            </a:r>
          </a:p>
          <a:p>
            <a:pPr marL="197095" lvl="1">
              <a:buClr>
                <a:srgbClr val="FFFFFF"/>
              </a:buClr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7095" lvl="1">
              <a:buClr>
                <a:srgbClr val="FFFFFF"/>
              </a:buClr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7095" lvl="1">
              <a:buClr>
                <a:srgbClr val="FFFFFF"/>
              </a:buClr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25400" dir="5400000" algn="t" rotWithShape="0">
                  <a:srgbClr val="00203D">
                    <a:alpha val="20000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D2714C-2FED-4C05-B0E2-097511D9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46115"/>
            <a:ext cx="8324785" cy="1140864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effectLst>
                  <a:outerShdw blurRad="38100" dist="25400" dir="5400000" algn="t" rotWithShape="0">
                    <a:prstClr val="black">
                      <a:alpha val="30000"/>
                    </a:prstClr>
                  </a:outerShdw>
                </a:effectLst>
              </a:rPr>
              <a:t>Next Steps for Collaboration</a:t>
            </a:r>
            <a:endParaRPr lang="en-US" dirty="0">
              <a:solidFill>
                <a:srgbClr val="FFFFFF"/>
              </a:solidFill>
              <a:effectLst>
                <a:outerShdw blurRad="38100" dist="25400" dir="5400000" algn="t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6" name="Google Shape;19;p13">
            <a:extLst>
              <a:ext uri="{FF2B5EF4-FFF2-40B4-BE49-F238E27FC236}">
                <a16:creationId xmlns:a16="http://schemas.microsoft.com/office/drawing/2014/main" id="{D09E3E98-2FF0-D2BC-254E-248EEAF6A1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5894" y="211464"/>
            <a:ext cx="3071156" cy="108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EB2B511-C889-015A-7317-20320275EC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016" y="5769863"/>
            <a:ext cx="2331720" cy="6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0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NL 1">
      <a:dk1>
        <a:srgbClr val="00203D"/>
      </a:dk1>
      <a:lt1>
        <a:srgbClr val="959699"/>
      </a:lt1>
      <a:dk2>
        <a:srgbClr val="4C839B"/>
      </a:dk2>
      <a:lt2>
        <a:srgbClr val="5A5B5D"/>
      </a:lt2>
      <a:accent1>
        <a:srgbClr val="00A1DF"/>
      </a:accent1>
      <a:accent2>
        <a:srgbClr val="004B85"/>
      </a:accent2>
      <a:accent3>
        <a:srgbClr val="69207E"/>
      </a:accent3>
      <a:accent4>
        <a:srgbClr val="DF0270"/>
      </a:accent4>
      <a:accent5>
        <a:srgbClr val="3A8237"/>
      </a:accent5>
      <a:accent6>
        <a:srgbClr val="FFDD00"/>
      </a:accent6>
      <a:hlink>
        <a:srgbClr val="4C839B"/>
      </a:hlink>
      <a:folHlink>
        <a:srgbClr val="5A5B5D"/>
      </a:folHlink>
    </a:clrScheme>
    <a:fontScheme name="Office">
      <a:maj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349250" indent="-342900" algn="l">
          <a:buClr>
            <a:schemeClr val="accent1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2086490473440BF2001DB84D11813" ma:contentTypeVersion="14" ma:contentTypeDescription="Create a new document." ma:contentTypeScope="" ma:versionID="1e498e6c9f7cce462e96bcc65dddff30">
  <xsd:schema xmlns:xsd="http://www.w3.org/2001/XMLSchema" xmlns:xs="http://www.w3.org/2001/XMLSchema" xmlns:p="http://schemas.microsoft.com/office/2006/metadata/properties" xmlns:ns2="08f52849-dce4-49b1-959e-51e8d1e15033" xmlns:ns3="3ea7356d-eb79-4cde-a822-302839f86ba7" xmlns:ns4="0a20205c-0631-4ff0-81c6-46eee12fe7e9" targetNamespace="http://schemas.microsoft.com/office/2006/metadata/properties" ma:root="true" ma:fieldsID="b53ac7630cfe5e45c0d80c6f0c9ebd2f" ns2:_="" ns3:_="" ns4:_="">
    <xsd:import namespace="08f52849-dce4-49b1-959e-51e8d1e15033"/>
    <xsd:import namespace="3ea7356d-eb79-4cde-a822-302839f86ba7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52849-dce4-49b1-959e-51e8d1e150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7356d-eb79-4cde-a822-302839f86ba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1ef636a-6f35-43d4-8575-dcae2f27d0e7}" ma:internalName="TaxCatchAll" ma:showField="CatchAllData" ma:web="3ea7356d-eb79-4cde-a822-302839f86b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ea7356d-eb79-4cde-a822-302839f86ba7">
      <UserInfo>
        <DisplayName>Rob Whittleston</DisplayName>
        <AccountId>26</AccountId>
        <AccountType/>
      </UserInfo>
      <UserInfo>
        <DisplayName>Mat Budsworth</DisplayName>
        <AccountId>43</AccountId>
        <AccountType/>
      </UserInfo>
      <UserInfo>
        <DisplayName>Elaine Higgins</DisplayName>
        <AccountId>93</AccountId>
        <AccountType/>
      </UserInfo>
    </SharedWithUsers>
    <TaxCatchAll xmlns="0a20205c-0631-4ff0-81c6-46eee12fe7e9" xsi:nil="true"/>
    <lcf76f155ced4ddcb4097134ff3c332f xmlns="08f52849-dce4-49b1-959e-51e8d1e1503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0A80BE-7538-4792-A867-1E113F1567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f52849-dce4-49b1-959e-51e8d1e15033"/>
    <ds:schemaRef ds:uri="3ea7356d-eb79-4cde-a822-302839f86ba7"/>
    <ds:schemaRef ds:uri="0a20205c-0631-4ff0-81c6-46eee12fe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3DF1D2-8199-4DAA-9840-D9BCA5AE91D0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b1faeb44-1de1-4258-8b31-7b3e8dab8a05"/>
    <ds:schemaRef ds:uri="9eb7adda-af08-4973-9bc9-672ad8f96eeb"/>
    <ds:schemaRef ds:uri="http://www.w3.org/XML/1998/namespace"/>
    <ds:schemaRef ds:uri="3ea7356d-eb79-4cde-a822-302839f86ba7"/>
    <ds:schemaRef ds:uri="0a20205c-0631-4ff0-81c6-46eee12fe7e9"/>
    <ds:schemaRef ds:uri="08f52849-dce4-49b1-959e-51e8d1e15033"/>
  </ds:schemaRefs>
</ds:datastoreItem>
</file>

<file path=customXml/itemProps3.xml><?xml version="1.0" encoding="utf-8"?>
<ds:datastoreItem xmlns:ds="http://schemas.openxmlformats.org/officeDocument/2006/customXml" ds:itemID="{9CBBEA5F-4A59-4F77-847A-72A6930121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48364</TotalTime>
  <Words>497</Words>
  <Application>Microsoft Office PowerPoint</Application>
  <PresentationFormat>Widescreen</PresentationFormat>
  <Paragraphs>137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Bitter</vt:lpstr>
      <vt:lpstr>Calibri</vt:lpstr>
      <vt:lpstr>Wingdings</vt:lpstr>
      <vt:lpstr>Arial</vt:lpstr>
      <vt:lpstr>Cambria Math</vt:lpstr>
      <vt:lpstr>Open Sans</vt:lpstr>
      <vt:lpstr>Office Theme</vt:lpstr>
      <vt:lpstr>U.S.-UK Bilateral Cooperation on a Safeguards Analysis for a Nominal Molten Salt Reactor Design</vt:lpstr>
      <vt:lpstr>Great Opportunity, but Significant Challenge</vt:lpstr>
      <vt:lpstr>Our Collaboration</vt:lpstr>
      <vt:lpstr>Safeguards Objectives</vt:lpstr>
      <vt:lpstr>Motivated by MSR Design Variations</vt:lpstr>
      <vt:lpstr>Nominal MSR System</vt:lpstr>
      <vt:lpstr>Systems Approach, Assumptions, and Methodology</vt:lpstr>
      <vt:lpstr>Safeguards Approach Methodology</vt:lpstr>
      <vt:lpstr>Next Steps for Collaboration</vt:lpstr>
      <vt:lpstr>Thank You</vt:lpstr>
      <vt:lpstr>Back Up Slides &amp; Graphics</vt:lpstr>
      <vt:lpstr>Nominal MSR Flow Sheet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and Logistics Report</dc:title>
  <dc:creator>Alix Land</dc:creator>
  <cp:lastModifiedBy>CONSTANTIN, Alina</cp:lastModifiedBy>
  <cp:revision>148</cp:revision>
  <dcterms:created xsi:type="dcterms:W3CDTF">2021-09-15T10:50:53Z</dcterms:created>
  <dcterms:modified xsi:type="dcterms:W3CDTF">2024-10-21T07:52:27Z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0x0101003112086490473440BF2001DB84D11813</vt:lpwstr>
  </property>
</Properties>
</file>