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74" r:id="rId5"/>
    <p:sldId id="376" r:id="rId6"/>
    <p:sldId id="409" r:id="rId7"/>
    <p:sldId id="400" r:id="rId8"/>
    <p:sldId id="401" r:id="rId9"/>
    <p:sldId id="380" r:id="rId10"/>
    <p:sldId id="412" r:id="rId11"/>
    <p:sldId id="399" r:id="rId12"/>
    <p:sldId id="410" r:id="rId13"/>
    <p:sldId id="405" r:id="rId14"/>
    <p:sldId id="403" r:id="rId15"/>
    <p:sldId id="404" r:id="rId16"/>
    <p:sldId id="411" r:id="rId17"/>
    <p:sldId id="381" r:id="rId18"/>
    <p:sldId id="398" r:id="rId19"/>
  </p:sldIdLst>
  <p:sldSz cx="12192000" cy="6858000"/>
  <p:notesSz cx="6858000" cy="9144000"/>
  <p:embeddedFontLst>
    <p:embeddedFont>
      <p:font typeface="Aptos" panose="020B0004020202020204" pitchFamily="34" charset="0"/>
      <p:regular r:id="rId22"/>
      <p:bold r:id="rId23"/>
      <p:italic r:id="rId24"/>
      <p:boldItalic r:id="rId25"/>
    </p:embeddedFont>
    <p:embeddedFont>
      <p:font typeface="Arial Rounded MT Bold" panose="020F0704030504030204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boto Light" panose="02000000000000000000" pitchFamily="2" charset="0"/>
      <p:regular r:id="rId35"/>
      <p:italic r:id="rId36"/>
    </p:embeddedFont>
    <p:embeddedFont>
      <p:font typeface="Roboto Medium" panose="02000000000000000000" pitchFamily="2" charset="0"/>
      <p:regular r:id="rId37"/>
      <p:italic r:id="rId38"/>
    </p:embeddedFont>
    <p:embeddedFont>
      <p:font typeface="Segoe UI Black" panose="020B0A02040204020203" pitchFamily="34" charset="0"/>
      <p:bold r:id="rId39"/>
      <p:boldItalic r:id="rId40"/>
    </p:embeddedFont>
    <p:embeddedFont>
      <p:font typeface="Segoe UI Semibold" panose="020B0702040204020203" pitchFamily="34" charset="0"/>
      <p:bold r:id="rId41"/>
      <p:boldItalic r:id="rId42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552" userDrawn="1">
          <p15:clr>
            <a:srgbClr val="A4A3A4"/>
          </p15:clr>
        </p15:guide>
        <p15:guide id="3" pos="4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1F7"/>
    <a:srgbClr val="333233"/>
    <a:srgbClr val="8ECBF9"/>
    <a:srgbClr val="0069B4"/>
    <a:srgbClr val="FFFFFF"/>
    <a:srgbClr val="003563"/>
    <a:srgbClr val="ED692E"/>
    <a:srgbClr val="C8B485"/>
    <a:srgbClr val="B9222D"/>
    <a:srgbClr val="413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86377"/>
  </p:normalViewPr>
  <p:slideViewPr>
    <p:cSldViewPr snapToGrid="0">
      <p:cViewPr varScale="1">
        <p:scale>
          <a:sx n="120" d="100"/>
          <a:sy n="120" d="100"/>
        </p:scale>
        <p:origin x="355" y="86"/>
      </p:cViewPr>
      <p:guideLst>
        <p:guide orient="horz" pos="912"/>
        <p:guide pos="552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AAB1A1-9FF6-4A6E-9118-8AF49CFB6356}" type="doc">
      <dgm:prSet loTypeId="urn:microsoft.com/office/officeart/2005/8/layout/vList5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5B1D226-58C8-4488-A65F-5E911F50FBD2}">
      <dgm:prSet custT="1"/>
      <dgm:spPr/>
      <dgm:t>
        <a:bodyPr/>
        <a:lstStyle/>
        <a:p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  <a:t>Advanced fuels and </a:t>
          </a:r>
          <a:b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</a:b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  <a:t>fuel cycles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Segoe UI Semibold" panose="020B0702040204020203" pitchFamily="34" charset="0"/>
          </a:endParaRPr>
        </a:p>
      </dgm:t>
    </dgm:pt>
    <dgm:pt modelId="{F08C9713-077F-4339-B624-DB3F9D242425}" type="parTrans" cxnId="{C062BB44-C97E-4781-9AE5-FBD67284E39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27A439D-DD1A-44DD-83BA-EF2C42A0DCBE}" type="sibTrans" cxnId="{C062BB44-C97E-4781-9AE5-FBD67284E39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CE47009-E492-41C2-9668-0D09BE9DDADC}">
      <dgm:prSet/>
      <dgm:spPr/>
      <dgm:t>
        <a:bodyPr/>
        <a:lstStyle/>
        <a:p>
          <a:r>
            <a:rPr lang="en-GB" dirty="0">
              <a:solidFill>
                <a:schemeClr val="tx2"/>
              </a:solidFill>
              <a:latin typeface="+mn-lt"/>
              <a:cs typeface="Segoe UI Semilight" panose="020B0402040204020203" pitchFamily="34" charset="0"/>
            </a:rPr>
            <a:t>HALEU, pyroprocessing, Th/Pu MOX, …</a:t>
          </a:r>
          <a:endParaRPr lang="en-US" dirty="0">
            <a:solidFill>
              <a:schemeClr val="tx2"/>
            </a:solidFill>
            <a:latin typeface="+mn-lt"/>
            <a:cs typeface="Segoe UI Semilight" panose="020B0402040204020203" pitchFamily="34" charset="0"/>
          </a:endParaRPr>
        </a:p>
      </dgm:t>
    </dgm:pt>
    <dgm:pt modelId="{58AF58E3-4959-4021-87B8-9651B5704C98}" type="parTrans" cxnId="{1ECFB486-4968-48E3-BB9E-66A2D82291D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9ECBF5A-4BE6-4DB0-A8BA-AB1DDD79E02B}" type="sibTrans" cxnId="{1ECFB486-4968-48E3-BB9E-66A2D82291D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935172D-84CD-4B7A-B75C-560C94F7889F}">
      <dgm:prSet custT="1"/>
      <dgm:spPr/>
      <dgm:t>
        <a:bodyPr/>
        <a:lstStyle/>
        <a:p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  <a:t>Advanced reactor designs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Segoe UI Semibold" panose="020B0702040204020203" pitchFamily="34" charset="0"/>
          </a:endParaRPr>
        </a:p>
      </dgm:t>
    </dgm:pt>
    <dgm:pt modelId="{C10A573B-FCE7-491A-9BBE-86700975AB9E}" type="parTrans" cxnId="{5CF1D8D9-E473-4D47-8BEE-3EB67B5EE298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31900E8-077B-441F-BA81-EB5A7C364A28}" type="sibTrans" cxnId="{5CF1D8D9-E473-4D47-8BEE-3EB67B5EE298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831CB0C-FA04-4335-83D9-FD2A5652C44C}">
      <dgm:prSet/>
      <dgm:spPr/>
      <dgm:t>
        <a:bodyPr/>
        <a:lstStyle/>
        <a:p>
          <a:r>
            <a:rPr lang="en-GB" dirty="0">
              <a:solidFill>
                <a:schemeClr val="tx2"/>
              </a:solidFill>
              <a:latin typeface="+mn-lt"/>
              <a:cs typeface="Segoe UI Semilight" panose="020B0402040204020203" pitchFamily="34" charset="0"/>
            </a:rPr>
            <a:t>molten salt, fast reactors, pebble bed, …</a:t>
          </a:r>
          <a:endParaRPr lang="en-US" dirty="0">
            <a:solidFill>
              <a:schemeClr val="tx2"/>
            </a:solidFill>
            <a:latin typeface="+mn-lt"/>
            <a:cs typeface="Segoe UI Semilight" panose="020B0402040204020203" pitchFamily="34" charset="0"/>
          </a:endParaRPr>
        </a:p>
      </dgm:t>
    </dgm:pt>
    <dgm:pt modelId="{C04DD961-7C3A-4D35-BBC6-226D288AE8B6}" type="parTrans" cxnId="{F80C386E-4305-493E-994F-611994CC78E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9A691E3-FE44-4D2D-8E8E-5BF39AB52345}" type="sibTrans" cxnId="{F80C386E-4305-493E-994F-611994CC78E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0276788-2687-46AB-AD49-721A2104D296}">
      <dgm:prSet custT="1"/>
      <dgm:spPr/>
      <dgm:t>
        <a:bodyPr/>
        <a:lstStyle/>
        <a:p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  <a:t>Longer operation </a:t>
          </a:r>
          <a:b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</a:b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  <a:t>cycles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Segoe UI Semibold" panose="020B0702040204020203" pitchFamily="34" charset="0"/>
          </a:endParaRPr>
        </a:p>
      </dgm:t>
    </dgm:pt>
    <dgm:pt modelId="{45212160-8221-4BD1-B7CB-DD59E0A84B28}" type="parTrans" cxnId="{5F86FF84-0207-4FA3-8825-7277F6ECDBC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536699B-92F6-4FE9-886C-11F70C5F3E1B}" type="sibTrans" cxnId="{5F86FF84-0207-4FA3-8825-7277F6ECDBC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B350CFD-D5F6-4A50-9A01-A1A8EFA3F5D8}">
      <dgm:prSet/>
      <dgm:spPr/>
      <dgm:t>
        <a:bodyPr/>
        <a:lstStyle/>
        <a:p>
          <a:r>
            <a:rPr lang="en-GB" dirty="0">
              <a:solidFill>
                <a:schemeClr val="tx2"/>
              </a:solidFill>
              <a:latin typeface="+mn-lt"/>
              <a:cs typeface="Segoe UI Semilight" panose="020B0402040204020203" pitchFamily="34" charset="0"/>
            </a:rPr>
            <a:t>continuity of knowledge between refuelling, high excess reactivity of core (target accommodation)</a:t>
          </a:r>
          <a:endParaRPr lang="en-US" dirty="0">
            <a:solidFill>
              <a:schemeClr val="tx2"/>
            </a:solidFill>
            <a:latin typeface="+mn-lt"/>
            <a:cs typeface="Segoe UI Semilight" panose="020B0402040204020203" pitchFamily="34" charset="0"/>
          </a:endParaRPr>
        </a:p>
      </dgm:t>
    </dgm:pt>
    <dgm:pt modelId="{70834F71-53BC-4C57-92EC-A27612CEC509}" type="parTrans" cxnId="{9E0E2681-AC1A-4C42-8463-BF87DBA169E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D4C9A9E-624C-4286-BCF2-01363254279B}" type="sibTrans" cxnId="{9E0E2681-AC1A-4C42-8463-BF87DBA169E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D9C7F74-A880-48C0-AC73-F4AA29F11100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  <a:t>New supply arrangements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Segoe UI Semibold" panose="020B0702040204020203" pitchFamily="34" charset="0"/>
          </a:endParaRPr>
        </a:p>
      </dgm:t>
    </dgm:pt>
    <dgm:pt modelId="{6E760D14-28E5-46B3-B3D6-8D9B688B30BD}" type="parTrans" cxnId="{C8181046-7C1D-4665-AF45-E83CE65CA03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AAAACBD-9814-470C-860F-CD647D51CF98}" type="sibTrans" cxnId="{C8181046-7C1D-4665-AF45-E83CE65CA03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00474D79-591D-4A3F-BC67-36DDCA5C0B9E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  <a:latin typeface="+mn-lt"/>
              <a:cs typeface="Segoe UI Semilight" panose="020B0402040204020203" pitchFamily="34" charset="0"/>
            </a:rPr>
            <a:t>factory sealed cores, transportable reactors, transnational DIV arrangements</a:t>
          </a:r>
        </a:p>
      </dgm:t>
    </dgm:pt>
    <dgm:pt modelId="{234E37EE-3102-4577-B01F-DDB131075B6A}" type="parTrans" cxnId="{4D2EB892-19A3-4CBF-B3FD-A3BA6046425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FB3E53C-5030-45F8-9C5A-7917CDB09DB6}" type="sibTrans" cxnId="{4D2EB892-19A3-4CBF-B3FD-A3BA6046425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21652194-6A26-40E3-B7E4-241FE28BF48F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  <a:t>New spent fuel management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Segoe UI Semibold" panose="020B0702040204020203" pitchFamily="34" charset="0"/>
          </a:endParaRPr>
        </a:p>
      </dgm:t>
    </dgm:pt>
    <dgm:pt modelId="{FAC15BB7-E271-45F9-B839-1BDD4EFB8C53}" type="parTrans" cxnId="{6B53CB70-4343-4D65-9237-7EE94D6740C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6C9ACE2-19B2-49C4-9B11-17A683211032}" type="sibTrans" cxnId="{6B53CB70-4343-4D65-9237-7EE94D6740C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DC42062E-BC56-4129-9B86-CD8D82C3B70B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  <a:latin typeface="+mn-lt"/>
              <a:cs typeface="Segoe UI Semilight" panose="020B0402040204020203" pitchFamily="34" charset="0"/>
            </a:rPr>
            <a:t>storage configurations, waste forms</a:t>
          </a:r>
        </a:p>
      </dgm:t>
    </dgm:pt>
    <dgm:pt modelId="{276E449B-E723-424E-8D57-9318E27AFB82}" type="parTrans" cxnId="{5B26C2F2-A7EC-4255-89F4-CB86B85AB818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8F54640-C737-40F3-B483-65845C4C0F57}" type="sibTrans" cxnId="{5B26C2F2-A7EC-4255-89F4-CB86B85AB818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10EB284-1BA9-4941-9AE8-B12DA13319D9}" type="pres">
      <dgm:prSet presAssocID="{84AAB1A1-9FF6-4A6E-9118-8AF49CFB6356}" presName="Name0" presStyleCnt="0">
        <dgm:presLayoutVars>
          <dgm:dir/>
          <dgm:animLvl val="lvl"/>
          <dgm:resizeHandles val="exact"/>
        </dgm:presLayoutVars>
      </dgm:prSet>
      <dgm:spPr/>
    </dgm:pt>
    <dgm:pt modelId="{1D1B1641-0A57-4D9D-9645-100EA7C589C0}" type="pres">
      <dgm:prSet presAssocID="{45B1D226-58C8-4488-A65F-5E911F50FBD2}" presName="linNode" presStyleCnt="0"/>
      <dgm:spPr/>
    </dgm:pt>
    <dgm:pt modelId="{D86CFE2F-EC99-4866-B5F0-F85647021CAC}" type="pres">
      <dgm:prSet presAssocID="{45B1D226-58C8-4488-A65F-5E911F50FBD2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4560C044-58A1-4373-9238-5710EE82461C}" type="pres">
      <dgm:prSet presAssocID="{45B1D226-58C8-4488-A65F-5E911F50FBD2}" presName="descendantText" presStyleLbl="alignAccFollowNode1" presStyleIdx="0" presStyleCnt="5">
        <dgm:presLayoutVars>
          <dgm:bulletEnabled val="1"/>
        </dgm:presLayoutVars>
      </dgm:prSet>
      <dgm:spPr/>
    </dgm:pt>
    <dgm:pt modelId="{156A3F71-835C-42EA-B5DE-70DF43943807}" type="pres">
      <dgm:prSet presAssocID="{E27A439D-DD1A-44DD-83BA-EF2C42A0DCBE}" presName="sp" presStyleCnt="0"/>
      <dgm:spPr/>
    </dgm:pt>
    <dgm:pt modelId="{CA924E97-22E6-4E17-BB62-6A860692A4A0}" type="pres">
      <dgm:prSet presAssocID="{1935172D-84CD-4B7A-B75C-560C94F7889F}" presName="linNode" presStyleCnt="0"/>
      <dgm:spPr/>
    </dgm:pt>
    <dgm:pt modelId="{14D803F6-DAEA-418E-93D1-9417A8C2FAFB}" type="pres">
      <dgm:prSet presAssocID="{1935172D-84CD-4B7A-B75C-560C94F7889F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AD98088D-6AAF-4513-88DF-A60DFC2B7FF4}" type="pres">
      <dgm:prSet presAssocID="{1935172D-84CD-4B7A-B75C-560C94F7889F}" presName="descendantText" presStyleLbl="alignAccFollowNode1" presStyleIdx="1" presStyleCnt="5">
        <dgm:presLayoutVars>
          <dgm:bulletEnabled val="1"/>
        </dgm:presLayoutVars>
      </dgm:prSet>
      <dgm:spPr/>
    </dgm:pt>
    <dgm:pt modelId="{390D8C66-6974-4BA9-BC77-C76A8E9C7799}" type="pres">
      <dgm:prSet presAssocID="{431900E8-077B-441F-BA81-EB5A7C364A28}" presName="sp" presStyleCnt="0"/>
      <dgm:spPr/>
    </dgm:pt>
    <dgm:pt modelId="{15FA879F-3809-40BA-9886-7CC536BC0759}" type="pres">
      <dgm:prSet presAssocID="{B0276788-2687-46AB-AD49-721A2104D296}" presName="linNode" presStyleCnt="0"/>
      <dgm:spPr/>
    </dgm:pt>
    <dgm:pt modelId="{8F884E0D-2B8D-432C-9133-AF75F01E2617}" type="pres">
      <dgm:prSet presAssocID="{B0276788-2687-46AB-AD49-721A2104D296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50AF7A75-A12B-47B7-B3A2-8B7D1A5D9C8A}" type="pres">
      <dgm:prSet presAssocID="{B0276788-2687-46AB-AD49-721A2104D296}" presName="descendantText" presStyleLbl="alignAccFollowNode1" presStyleIdx="2" presStyleCnt="5">
        <dgm:presLayoutVars>
          <dgm:bulletEnabled val="1"/>
        </dgm:presLayoutVars>
      </dgm:prSet>
      <dgm:spPr/>
    </dgm:pt>
    <dgm:pt modelId="{A7E1E84E-F9F5-498C-9E4F-79B057C46A6A}" type="pres">
      <dgm:prSet presAssocID="{1536699B-92F6-4FE9-886C-11F70C5F3E1B}" presName="sp" presStyleCnt="0"/>
      <dgm:spPr/>
    </dgm:pt>
    <dgm:pt modelId="{86836505-0B80-4F00-B86E-995EC6C6A857}" type="pres">
      <dgm:prSet presAssocID="{1D9C7F74-A880-48C0-AC73-F4AA29F11100}" presName="linNode" presStyleCnt="0"/>
      <dgm:spPr/>
    </dgm:pt>
    <dgm:pt modelId="{94305BA5-93B6-41B2-9317-9F38EE8BF307}" type="pres">
      <dgm:prSet presAssocID="{1D9C7F74-A880-48C0-AC73-F4AA29F11100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BB8F985-ABA6-445D-B378-0FC881DFDBCF}" type="pres">
      <dgm:prSet presAssocID="{1D9C7F74-A880-48C0-AC73-F4AA29F11100}" presName="descendantText" presStyleLbl="alignAccFollowNode1" presStyleIdx="3" presStyleCnt="5">
        <dgm:presLayoutVars>
          <dgm:bulletEnabled val="1"/>
        </dgm:presLayoutVars>
      </dgm:prSet>
      <dgm:spPr/>
    </dgm:pt>
    <dgm:pt modelId="{66E820BA-ECE3-46F3-ABC5-67AE83847EDA}" type="pres">
      <dgm:prSet presAssocID="{BAAAACBD-9814-470C-860F-CD647D51CF98}" presName="sp" presStyleCnt="0"/>
      <dgm:spPr/>
    </dgm:pt>
    <dgm:pt modelId="{2D5D8EE1-62B1-482A-A596-6311607A3F04}" type="pres">
      <dgm:prSet presAssocID="{21652194-6A26-40E3-B7E4-241FE28BF48F}" presName="linNode" presStyleCnt="0"/>
      <dgm:spPr/>
    </dgm:pt>
    <dgm:pt modelId="{AFC51B81-BFE5-4B3C-896E-DFE2A2C9F4ED}" type="pres">
      <dgm:prSet presAssocID="{21652194-6A26-40E3-B7E4-241FE28BF48F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087A7101-9D04-4746-8143-878DE64CC3B2}" type="pres">
      <dgm:prSet presAssocID="{21652194-6A26-40E3-B7E4-241FE28BF48F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7A0BA338-9714-4AB1-9EB7-F6E1394BAB10}" type="presOf" srcId="{84AAB1A1-9FF6-4A6E-9118-8AF49CFB6356}" destId="{C10EB284-1BA9-4941-9AE8-B12DA13319D9}" srcOrd="0" destOrd="0" presId="urn:microsoft.com/office/officeart/2005/8/layout/vList5"/>
    <dgm:cxn modelId="{10C6AA5C-C2F0-42A0-8950-67AA9EFF9BA8}" type="presOf" srcId="{1831CB0C-FA04-4335-83D9-FD2A5652C44C}" destId="{AD98088D-6AAF-4513-88DF-A60DFC2B7FF4}" srcOrd="0" destOrd="0" presId="urn:microsoft.com/office/officeart/2005/8/layout/vList5"/>
    <dgm:cxn modelId="{C062BB44-C97E-4781-9AE5-FBD67284E39D}" srcId="{84AAB1A1-9FF6-4A6E-9118-8AF49CFB6356}" destId="{45B1D226-58C8-4488-A65F-5E911F50FBD2}" srcOrd="0" destOrd="0" parTransId="{F08C9713-077F-4339-B624-DB3F9D242425}" sibTransId="{E27A439D-DD1A-44DD-83BA-EF2C42A0DCBE}"/>
    <dgm:cxn modelId="{C8181046-7C1D-4665-AF45-E83CE65CA037}" srcId="{84AAB1A1-9FF6-4A6E-9118-8AF49CFB6356}" destId="{1D9C7F74-A880-48C0-AC73-F4AA29F11100}" srcOrd="3" destOrd="0" parTransId="{6E760D14-28E5-46B3-B3D6-8D9B688B30BD}" sibTransId="{BAAAACBD-9814-470C-860F-CD647D51CF98}"/>
    <dgm:cxn modelId="{F80C386E-4305-493E-994F-611994CC78EC}" srcId="{1935172D-84CD-4B7A-B75C-560C94F7889F}" destId="{1831CB0C-FA04-4335-83D9-FD2A5652C44C}" srcOrd="0" destOrd="0" parTransId="{C04DD961-7C3A-4D35-BBC6-226D288AE8B6}" sibTransId="{B9A691E3-FE44-4D2D-8E8E-5BF39AB52345}"/>
    <dgm:cxn modelId="{E460114F-C3C9-4D7C-8CD1-9407A9DAE4C8}" type="presOf" srcId="{00474D79-591D-4A3F-BC67-36DDCA5C0B9E}" destId="{CBB8F985-ABA6-445D-B378-0FC881DFDBCF}" srcOrd="0" destOrd="0" presId="urn:microsoft.com/office/officeart/2005/8/layout/vList5"/>
    <dgm:cxn modelId="{6B53CB70-4343-4D65-9237-7EE94D6740CF}" srcId="{84AAB1A1-9FF6-4A6E-9118-8AF49CFB6356}" destId="{21652194-6A26-40E3-B7E4-241FE28BF48F}" srcOrd="4" destOrd="0" parTransId="{FAC15BB7-E271-45F9-B839-1BDD4EFB8C53}" sibTransId="{36C9ACE2-19B2-49C4-9B11-17A683211032}"/>
    <dgm:cxn modelId="{9E0E2681-AC1A-4C42-8463-BF87DBA169EB}" srcId="{B0276788-2687-46AB-AD49-721A2104D296}" destId="{BB350CFD-D5F6-4A50-9A01-A1A8EFA3F5D8}" srcOrd="0" destOrd="0" parTransId="{70834F71-53BC-4C57-92EC-A27612CEC509}" sibTransId="{4D4C9A9E-624C-4286-BCF2-01363254279B}"/>
    <dgm:cxn modelId="{5F86FF84-0207-4FA3-8825-7277F6ECDBC7}" srcId="{84AAB1A1-9FF6-4A6E-9118-8AF49CFB6356}" destId="{B0276788-2687-46AB-AD49-721A2104D296}" srcOrd="2" destOrd="0" parTransId="{45212160-8221-4BD1-B7CB-DD59E0A84B28}" sibTransId="{1536699B-92F6-4FE9-886C-11F70C5F3E1B}"/>
    <dgm:cxn modelId="{1ECFB486-4968-48E3-BB9E-66A2D82291DD}" srcId="{45B1D226-58C8-4488-A65F-5E911F50FBD2}" destId="{3CE47009-E492-41C2-9668-0D09BE9DDADC}" srcOrd="0" destOrd="0" parTransId="{58AF58E3-4959-4021-87B8-9651B5704C98}" sibTransId="{F9ECBF5A-4BE6-4DB0-A8BA-AB1DDD79E02B}"/>
    <dgm:cxn modelId="{4D2EB892-19A3-4CBF-B3FD-A3BA60464256}" srcId="{1D9C7F74-A880-48C0-AC73-F4AA29F11100}" destId="{00474D79-591D-4A3F-BC67-36DDCA5C0B9E}" srcOrd="0" destOrd="0" parTransId="{234E37EE-3102-4577-B01F-DDB131075B6A}" sibTransId="{EFB3E53C-5030-45F8-9C5A-7917CDB09DB6}"/>
    <dgm:cxn modelId="{10BADFA4-CB98-4F94-843B-109CBA513919}" type="presOf" srcId="{45B1D226-58C8-4488-A65F-5E911F50FBD2}" destId="{D86CFE2F-EC99-4866-B5F0-F85647021CAC}" srcOrd="0" destOrd="0" presId="urn:microsoft.com/office/officeart/2005/8/layout/vList5"/>
    <dgm:cxn modelId="{234B46AC-049A-456D-81DF-06DE71CFCB0B}" type="presOf" srcId="{21652194-6A26-40E3-B7E4-241FE28BF48F}" destId="{AFC51B81-BFE5-4B3C-896E-DFE2A2C9F4ED}" srcOrd="0" destOrd="0" presId="urn:microsoft.com/office/officeart/2005/8/layout/vList5"/>
    <dgm:cxn modelId="{A1C93EBD-6309-4996-8D94-14167711E6DA}" type="presOf" srcId="{B0276788-2687-46AB-AD49-721A2104D296}" destId="{8F884E0D-2B8D-432C-9133-AF75F01E2617}" srcOrd="0" destOrd="0" presId="urn:microsoft.com/office/officeart/2005/8/layout/vList5"/>
    <dgm:cxn modelId="{E132F5C9-6A4F-4F23-A747-3A49D98BF7E7}" type="presOf" srcId="{1935172D-84CD-4B7A-B75C-560C94F7889F}" destId="{14D803F6-DAEA-418E-93D1-9417A8C2FAFB}" srcOrd="0" destOrd="0" presId="urn:microsoft.com/office/officeart/2005/8/layout/vList5"/>
    <dgm:cxn modelId="{6A8AF1CE-A0CE-457B-BA1F-1AA955C0F75D}" type="presOf" srcId="{DC42062E-BC56-4129-9B86-CD8D82C3B70B}" destId="{087A7101-9D04-4746-8143-878DE64CC3B2}" srcOrd="0" destOrd="0" presId="urn:microsoft.com/office/officeart/2005/8/layout/vList5"/>
    <dgm:cxn modelId="{8F03E2D8-1F2F-4906-933E-55134E036ADD}" type="presOf" srcId="{BB350CFD-D5F6-4A50-9A01-A1A8EFA3F5D8}" destId="{50AF7A75-A12B-47B7-B3A2-8B7D1A5D9C8A}" srcOrd="0" destOrd="0" presId="urn:microsoft.com/office/officeart/2005/8/layout/vList5"/>
    <dgm:cxn modelId="{5CF1D8D9-E473-4D47-8BEE-3EB67B5EE298}" srcId="{84AAB1A1-9FF6-4A6E-9118-8AF49CFB6356}" destId="{1935172D-84CD-4B7A-B75C-560C94F7889F}" srcOrd="1" destOrd="0" parTransId="{C10A573B-FCE7-491A-9BBE-86700975AB9E}" sibTransId="{431900E8-077B-441F-BA81-EB5A7C364A28}"/>
    <dgm:cxn modelId="{D26707DF-7925-460C-851A-ADEC68BDFE9D}" type="presOf" srcId="{3CE47009-E492-41C2-9668-0D09BE9DDADC}" destId="{4560C044-58A1-4373-9238-5710EE82461C}" srcOrd="0" destOrd="0" presId="urn:microsoft.com/office/officeart/2005/8/layout/vList5"/>
    <dgm:cxn modelId="{5B26C2F2-A7EC-4255-89F4-CB86B85AB818}" srcId="{21652194-6A26-40E3-B7E4-241FE28BF48F}" destId="{DC42062E-BC56-4129-9B86-CD8D82C3B70B}" srcOrd="0" destOrd="0" parTransId="{276E449B-E723-424E-8D57-9318E27AFB82}" sibTransId="{A8F54640-C737-40F3-B483-65845C4C0F57}"/>
    <dgm:cxn modelId="{B025E2F5-1324-40B4-9492-A1267A9602A2}" type="presOf" srcId="{1D9C7F74-A880-48C0-AC73-F4AA29F11100}" destId="{94305BA5-93B6-41B2-9317-9F38EE8BF307}" srcOrd="0" destOrd="0" presId="urn:microsoft.com/office/officeart/2005/8/layout/vList5"/>
    <dgm:cxn modelId="{7512E073-8A99-4569-ACB4-1F00A890CA3A}" type="presParOf" srcId="{C10EB284-1BA9-4941-9AE8-B12DA13319D9}" destId="{1D1B1641-0A57-4D9D-9645-100EA7C589C0}" srcOrd="0" destOrd="0" presId="urn:microsoft.com/office/officeart/2005/8/layout/vList5"/>
    <dgm:cxn modelId="{8FC319BF-91C0-45AB-8D28-1241CE10F6D8}" type="presParOf" srcId="{1D1B1641-0A57-4D9D-9645-100EA7C589C0}" destId="{D86CFE2F-EC99-4866-B5F0-F85647021CAC}" srcOrd="0" destOrd="0" presId="urn:microsoft.com/office/officeart/2005/8/layout/vList5"/>
    <dgm:cxn modelId="{C5AD51BE-80C5-44A5-A410-B51B09292EDE}" type="presParOf" srcId="{1D1B1641-0A57-4D9D-9645-100EA7C589C0}" destId="{4560C044-58A1-4373-9238-5710EE82461C}" srcOrd="1" destOrd="0" presId="urn:microsoft.com/office/officeart/2005/8/layout/vList5"/>
    <dgm:cxn modelId="{F9440E5D-91C3-407B-9810-455FE46EB4E0}" type="presParOf" srcId="{C10EB284-1BA9-4941-9AE8-B12DA13319D9}" destId="{156A3F71-835C-42EA-B5DE-70DF43943807}" srcOrd="1" destOrd="0" presId="urn:microsoft.com/office/officeart/2005/8/layout/vList5"/>
    <dgm:cxn modelId="{B0736651-B269-44CC-B03D-BA65D0566DB5}" type="presParOf" srcId="{C10EB284-1BA9-4941-9AE8-B12DA13319D9}" destId="{CA924E97-22E6-4E17-BB62-6A860692A4A0}" srcOrd="2" destOrd="0" presId="urn:microsoft.com/office/officeart/2005/8/layout/vList5"/>
    <dgm:cxn modelId="{E98E3860-748C-4217-8869-C207634746CE}" type="presParOf" srcId="{CA924E97-22E6-4E17-BB62-6A860692A4A0}" destId="{14D803F6-DAEA-418E-93D1-9417A8C2FAFB}" srcOrd="0" destOrd="0" presId="urn:microsoft.com/office/officeart/2005/8/layout/vList5"/>
    <dgm:cxn modelId="{4146ABD8-3011-4C86-AF22-79F49C530416}" type="presParOf" srcId="{CA924E97-22E6-4E17-BB62-6A860692A4A0}" destId="{AD98088D-6AAF-4513-88DF-A60DFC2B7FF4}" srcOrd="1" destOrd="0" presId="urn:microsoft.com/office/officeart/2005/8/layout/vList5"/>
    <dgm:cxn modelId="{969369F0-529F-430F-9BF4-D6554BC67E49}" type="presParOf" srcId="{C10EB284-1BA9-4941-9AE8-B12DA13319D9}" destId="{390D8C66-6974-4BA9-BC77-C76A8E9C7799}" srcOrd="3" destOrd="0" presId="urn:microsoft.com/office/officeart/2005/8/layout/vList5"/>
    <dgm:cxn modelId="{4B37B155-C443-425E-AA1E-10B613445418}" type="presParOf" srcId="{C10EB284-1BA9-4941-9AE8-B12DA13319D9}" destId="{15FA879F-3809-40BA-9886-7CC536BC0759}" srcOrd="4" destOrd="0" presId="urn:microsoft.com/office/officeart/2005/8/layout/vList5"/>
    <dgm:cxn modelId="{6D2D50D6-BD84-4CBB-8F11-474C34BD1E7B}" type="presParOf" srcId="{15FA879F-3809-40BA-9886-7CC536BC0759}" destId="{8F884E0D-2B8D-432C-9133-AF75F01E2617}" srcOrd="0" destOrd="0" presId="urn:microsoft.com/office/officeart/2005/8/layout/vList5"/>
    <dgm:cxn modelId="{B3EDA2DC-4557-48F0-8E94-28D60E1F4C9F}" type="presParOf" srcId="{15FA879F-3809-40BA-9886-7CC536BC0759}" destId="{50AF7A75-A12B-47B7-B3A2-8B7D1A5D9C8A}" srcOrd="1" destOrd="0" presId="urn:microsoft.com/office/officeart/2005/8/layout/vList5"/>
    <dgm:cxn modelId="{56C08677-8BD1-41CD-AD9F-A810F8A57386}" type="presParOf" srcId="{C10EB284-1BA9-4941-9AE8-B12DA13319D9}" destId="{A7E1E84E-F9F5-498C-9E4F-79B057C46A6A}" srcOrd="5" destOrd="0" presId="urn:microsoft.com/office/officeart/2005/8/layout/vList5"/>
    <dgm:cxn modelId="{94F1C6D2-E7BB-4DA3-B1F4-F2A6305FDB6D}" type="presParOf" srcId="{C10EB284-1BA9-4941-9AE8-B12DA13319D9}" destId="{86836505-0B80-4F00-B86E-995EC6C6A857}" srcOrd="6" destOrd="0" presId="urn:microsoft.com/office/officeart/2005/8/layout/vList5"/>
    <dgm:cxn modelId="{B4584495-F2DB-4F99-BF96-E1667E65D426}" type="presParOf" srcId="{86836505-0B80-4F00-B86E-995EC6C6A857}" destId="{94305BA5-93B6-41B2-9317-9F38EE8BF307}" srcOrd="0" destOrd="0" presId="urn:microsoft.com/office/officeart/2005/8/layout/vList5"/>
    <dgm:cxn modelId="{4ADCFE9A-FF84-4EEE-BC1E-CB8DEEAB1734}" type="presParOf" srcId="{86836505-0B80-4F00-B86E-995EC6C6A857}" destId="{CBB8F985-ABA6-445D-B378-0FC881DFDBCF}" srcOrd="1" destOrd="0" presId="urn:microsoft.com/office/officeart/2005/8/layout/vList5"/>
    <dgm:cxn modelId="{4F8333A6-863A-40F1-A701-4D3AAAAB0E6E}" type="presParOf" srcId="{C10EB284-1BA9-4941-9AE8-B12DA13319D9}" destId="{66E820BA-ECE3-46F3-ABC5-67AE83847EDA}" srcOrd="7" destOrd="0" presId="urn:microsoft.com/office/officeart/2005/8/layout/vList5"/>
    <dgm:cxn modelId="{AAE0A4C9-0C96-4030-9252-AC1F7C5935EA}" type="presParOf" srcId="{C10EB284-1BA9-4941-9AE8-B12DA13319D9}" destId="{2D5D8EE1-62B1-482A-A596-6311607A3F04}" srcOrd="8" destOrd="0" presId="urn:microsoft.com/office/officeart/2005/8/layout/vList5"/>
    <dgm:cxn modelId="{23BD0ADC-75F6-438D-ACC7-70FA7616E55A}" type="presParOf" srcId="{2D5D8EE1-62B1-482A-A596-6311607A3F04}" destId="{AFC51B81-BFE5-4B3C-896E-DFE2A2C9F4ED}" srcOrd="0" destOrd="0" presId="urn:microsoft.com/office/officeart/2005/8/layout/vList5"/>
    <dgm:cxn modelId="{A2CF70BF-2FBC-4404-847B-837B834042DD}" type="presParOf" srcId="{2D5D8EE1-62B1-482A-A596-6311607A3F04}" destId="{087A7101-9D04-4746-8143-878DE64CC3B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F1F201-61E5-447D-9059-92E9A94F09CF}" type="doc">
      <dgm:prSet loTypeId="urn:microsoft.com/office/officeart/2005/8/layout/vList5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CD9C24E7-A553-43D5-9E1C-34670D9631B5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Roboto Medium" panose="02000000000000000000" pitchFamily="2" charset="0"/>
              <a:cs typeface="Segoe UI Semibold" panose="020B0702040204020203" pitchFamily="34" charset="0"/>
            </a:rPr>
            <a:t>Small footprint</a:t>
          </a:r>
        </a:p>
      </dgm:t>
    </dgm:pt>
    <dgm:pt modelId="{1F56AF1F-31FD-40AF-927D-A147529C7E6D}" type="parTrans" cxnId="{41419F64-B0A3-4A69-8C2B-E1AE73DFF038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DA49A35D-FDA9-4AFB-8C1F-3F4F5F240677}" type="sibTrans" cxnId="{41419F64-B0A3-4A69-8C2B-E1AE73DFF038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7863FBEF-17C7-4C44-BE66-54C54FE213C2}">
      <dgm:prSet custT="1"/>
      <dgm:spPr/>
      <dgm:t>
        <a:bodyPr/>
        <a:lstStyle/>
        <a:p>
          <a:r>
            <a:rPr lang="en-US" sz="1800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Segoe UI Semilight" panose="020B0402040204020203" pitchFamily="34" charset="0"/>
            </a:rPr>
            <a:t>access, design verification</a:t>
          </a:r>
        </a:p>
      </dgm:t>
    </dgm:pt>
    <dgm:pt modelId="{0589F0DF-C170-4D36-8B70-D114281D02B7}" type="parTrans" cxnId="{6F51FC57-EE0A-41AE-BC76-A5748DFBFD14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AE68B472-3FB1-4028-9A9E-2AA25C8806EF}" type="sibTrans" cxnId="{6F51FC57-EE0A-41AE-BC76-A5748DFBFD14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A20F88A6-5266-47BB-BC44-6D923BA8706F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Roboto Medium" panose="02000000000000000000" pitchFamily="2" charset="0"/>
              <a:cs typeface="Segoe UI Semibold" panose="020B0702040204020203" pitchFamily="34" charset="0"/>
            </a:rPr>
            <a:t>Diverse operational roles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Roboto Medium" panose="02000000000000000000" pitchFamily="2" charset="0"/>
            <a:cs typeface="Segoe UI Semibold" panose="020B0702040204020203" pitchFamily="34" charset="0"/>
          </a:endParaRPr>
        </a:p>
      </dgm:t>
    </dgm:pt>
    <dgm:pt modelId="{E0D8EBAF-26F7-49E2-A417-FB6273D20C96}" type="parTrans" cxnId="{4500DCC6-81B0-4CA3-B8E3-89F93B9478D2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31301C64-F2BF-4AEF-8954-25DFD84410A5}" type="sibTrans" cxnId="{4500DCC6-81B0-4CA3-B8E3-89F93B9478D2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2E9311D2-625B-4332-9CE1-819E40BE01D9}">
      <dgm:prSet custT="1"/>
      <dgm:spPr/>
      <dgm:t>
        <a:bodyPr/>
        <a:lstStyle/>
        <a:p>
          <a:r>
            <a:rPr lang="en-US" sz="1800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Segoe UI Semilight" panose="020B0402040204020203" pitchFamily="34" charset="0"/>
            </a:rPr>
            <a:t>district heating, desalination, hydrogen + electricity</a:t>
          </a:r>
        </a:p>
      </dgm:t>
    </dgm:pt>
    <dgm:pt modelId="{0FD17FA9-067D-4C45-9D4A-C2445EFA4516}" type="parTrans" cxnId="{43FF3AFC-58EA-4627-90DD-BD1F29227E5D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A9792156-C7C5-4532-911B-5B5844BAE4B3}" type="sibTrans" cxnId="{43FF3AFC-58EA-4627-90DD-BD1F29227E5D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E18278D5-A3D0-4378-88DC-98462C5EE733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Roboto Medium" panose="02000000000000000000" pitchFamily="2" charset="0"/>
              <a:cs typeface="Segoe UI Semibold" panose="020B0702040204020203" pitchFamily="34" charset="0"/>
            </a:rPr>
            <a:t>Remote, distributed locations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Roboto Medium" panose="02000000000000000000" pitchFamily="2" charset="0"/>
            <a:cs typeface="Segoe UI Semibold" panose="020B0702040204020203" pitchFamily="34" charset="0"/>
          </a:endParaRPr>
        </a:p>
      </dgm:t>
    </dgm:pt>
    <dgm:pt modelId="{154528FF-91DE-4DA0-9F8F-BA9E8A975A5D}" type="parTrans" cxnId="{5A527A80-E9C6-467E-9832-7353080F376F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CE7C924B-13F8-4D51-9C02-1ACAA309E4D7}" type="sibTrans" cxnId="{5A527A80-E9C6-467E-9832-7353080F376F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EE57869B-A7B4-4760-BB01-F6BD76CFA21B}">
      <dgm:prSet custT="1"/>
      <dgm:spPr/>
      <dgm:t>
        <a:bodyPr/>
        <a:lstStyle/>
        <a:p>
          <a:r>
            <a:rPr lang="en-US" sz="1800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Segoe UI Semilight" panose="020B0402040204020203" pitchFamily="34" charset="0"/>
            </a:rPr>
            <a:t>access issues, cost-benefit issues</a:t>
          </a:r>
        </a:p>
      </dgm:t>
    </dgm:pt>
    <dgm:pt modelId="{87F04578-3090-4895-AB53-3DA1EDF62678}" type="parTrans" cxnId="{B22A79B5-2B6F-4C02-AA0F-4F93EB2F25DB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F1C9F980-14ED-4271-9974-710D3CFFD368}" type="sibTrans" cxnId="{B22A79B5-2B6F-4C02-AA0F-4F93EB2F25DB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AF7D399E-D935-472A-8E5E-83BCD6820D69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Roboto Medium" panose="02000000000000000000" pitchFamily="2" charset="0"/>
              <a:cs typeface="Segoe UI Semibold" panose="020B0702040204020203" pitchFamily="34" charset="0"/>
            </a:rPr>
            <a:t>Multiple-module plants</a:t>
          </a:r>
        </a:p>
      </dgm:t>
    </dgm:pt>
    <dgm:pt modelId="{65DBFC08-6B4B-4B2D-91A9-CBC221EB9394}" type="parTrans" cxnId="{E90DE2FE-E96A-4328-9F2F-6F01E1542A63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FA2FE70C-7443-4283-9B83-CF56FF4C7891}" type="sibTrans" cxnId="{E90DE2FE-E96A-4328-9F2F-6F01E1542A63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679EA545-1163-4639-ABBC-18846B2B22DC}">
      <dgm:prSet custT="1"/>
      <dgm:spPr/>
      <dgm:t>
        <a:bodyPr/>
        <a:lstStyle/>
        <a:p>
          <a:r>
            <a:rPr lang="en-US" sz="1800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Segoe UI Semilight" panose="020B0402040204020203" pitchFamily="34" charset="0"/>
            </a:rPr>
            <a:t>continuity of knowledge, resource issues</a:t>
          </a:r>
        </a:p>
      </dgm:t>
    </dgm:pt>
    <dgm:pt modelId="{0581BC79-CCC3-434B-BD94-EA9A708A8A52}" type="parTrans" cxnId="{D5D42A82-F202-4D68-9191-48F339041C85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DF2F0E5B-BFA5-4BD9-A3AD-0CE290DB8976}" type="sibTrans" cxnId="{D5D42A82-F202-4D68-9191-48F339041C85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6C43B200-305F-4152-9779-E5FB4F8EC77D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Roboto Medium" panose="02000000000000000000" pitchFamily="2" charset="0"/>
              <a:cs typeface="Segoe UI Semibold" panose="020B0702040204020203" pitchFamily="34" charset="0"/>
            </a:rPr>
            <a:t>Sheer number of designs!</a:t>
          </a:r>
        </a:p>
      </dgm:t>
    </dgm:pt>
    <dgm:pt modelId="{EBAA1032-D438-4A8B-8B76-05E516306123}" type="parTrans" cxnId="{61B12C98-CA50-4582-90F8-12C2A85B5B5E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617AC1F8-7BDB-42AB-885E-D0974CD24B80}" type="sibTrans" cxnId="{61B12C98-CA50-4582-90F8-12C2A85B5B5E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E5C93F61-0824-44F2-ABD6-60AC3BDD6B67}">
      <dgm:prSet custT="1"/>
      <dgm:spPr/>
      <dgm:t>
        <a:bodyPr/>
        <a:lstStyle/>
        <a:p>
          <a:r>
            <a:rPr lang="en-US" sz="1800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Segoe UI Semilight" panose="020B0402040204020203" pitchFamily="34" charset="0"/>
            </a:rPr>
            <a:t>&gt;80 in IAEA 2022 guide </a:t>
          </a:r>
        </a:p>
      </dgm:t>
    </dgm:pt>
    <dgm:pt modelId="{72885B57-0497-450A-B084-882C4800D533}" type="parTrans" cxnId="{39A48CF1-AEE4-4E30-8848-1FF4969F4C95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D85FF337-BAC5-460F-8AC3-1DFF5F5B816F}" type="sibTrans" cxnId="{39A48CF1-AEE4-4E30-8848-1FF4969F4C95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F919D259-CECC-4A0B-AD65-0A9B4A4CE9C9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Roboto Medium" panose="02000000000000000000" pitchFamily="2" charset="0"/>
              <a:cs typeface="Segoe UI Semibold" panose="020B0702040204020203" pitchFamily="34" charset="0"/>
            </a:rPr>
            <a:t>Lack of safeguards awareness</a:t>
          </a:r>
        </a:p>
      </dgm:t>
    </dgm:pt>
    <dgm:pt modelId="{BC08FCAE-1393-4027-A543-BC8101FACA94}" type="parTrans" cxnId="{DC3B9597-44F3-45CF-A408-7D037C39DA51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F499A495-A479-4653-968F-8E052584C180}" type="sibTrans" cxnId="{DC3B9597-44F3-45CF-A408-7D037C39DA51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BE6429F7-E93C-4CC9-B2C1-EF330B57FDF9}">
      <dgm:prSet custT="1"/>
      <dgm:spPr/>
      <dgm:t>
        <a:bodyPr/>
        <a:lstStyle/>
        <a:p>
          <a:r>
            <a:rPr lang="en-US" sz="1800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Segoe UI Semilight" panose="020B0402040204020203" pitchFamily="34" charset="0"/>
            </a:rPr>
            <a:t>In design community</a:t>
          </a:r>
        </a:p>
      </dgm:t>
    </dgm:pt>
    <dgm:pt modelId="{E8E525F8-24B4-4616-A14F-9744ADBE1D32}" type="parTrans" cxnId="{A07BD669-564B-4103-ADB7-94BFF9CD13F7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6E50A4E3-9E45-4FDD-BE04-45560D9BDE92}" type="sibTrans" cxnId="{A07BD669-564B-4103-ADB7-94BFF9CD13F7}">
      <dgm:prSet/>
      <dgm:spPr/>
      <dgm:t>
        <a:bodyPr/>
        <a:lstStyle/>
        <a:p>
          <a:endParaRPr lang="en-US" sz="1800">
            <a:latin typeface="+mn-lt"/>
            <a:ea typeface="Roboto Medium" panose="02000000000000000000" pitchFamily="2" charset="0"/>
          </a:endParaRPr>
        </a:p>
      </dgm:t>
    </dgm:pt>
    <dgm:pt modelId="{742EB3C0-CEB0-42F0-B12D-D6742166CA2E}" type="pres">
      <dgm:prSet presAssocID="{B8F1F201-61E5-447D-9059-92E9A94F09CF}" presName="Name0" presStyleCnt="0">
        <dgm:presLayoutVars>
          <dgm:dir/>
          <dgm:animLvl val="lvl"/>
          <dgm:resizeHandles val="exact"/>
        </dgm:presLayoutVars>
      </dgm:prSet>
      <dgm:spPr/>
    </dgm:pt>
    <dgm:pt modelId="{D81FCB49-D5D3-4E05-AD1B-B475F46697FC}" type="pres">
      <dgm:prSet presAssocID="{CD9C24E7-A553-43D5-9E1C-34670D9631B5}" presName="linNode" presStyleCnt="0"/>
      <dgm:spPr/>
    </dgm:pt>
    <dgm:pt modelId="{D7EA1C3E-F99D-45BC-91B4-EDA42DF80605}" type="pres">
      <dgm:prSet presAssocID="{CD9C24E7-A553-43D5-9E1C-34670D9631B5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B36B81C5-F2C3-48B8-8410-99149394B54F}" type="pres">
      <dgm:prSet presAssocID="{CD9C24E7-A553-43D5-9E1C-34670D9631B5}" presName="descendantText" presStyleLbl="alignAccFollowNode1" presStyleIdx="0" presStyleCnt="6">
        <dgm:presLayoutVars>
          <dgm:bulletEnabled val="1"/>
        </dgm:presLayoutVars>
      </dgm:prSet>
      <dgm:spPr/>
    </dgm:pt>
    <dgm:pt modelId="{D09E03AF-EC15-45EB-802B-0F39584A6FDA}" type="pres">
      <dgm:prSet presAssocID="{DA49A35D-FDA9-4AFB-8C1F-3F4F5F240677}" presName="sp" presStyleCnt="0"/>
      <dgm:spPr/>
    </dgm:pt>
    <dgm:pt modelId="{254DFE4D-D61F-4FAC-BD38-422168FCAC05}" type="pres">
      <dgm:prSet presAssocID="{A20F88A6-5266-47BB-BC44-6D923BA8706F}" presName="linNode" presStyleCnt="0"/>
      <dgm:spPr/>
    </dgm:pt>
    <dgm:pt modelId="{4C40FC62-6F3F-4051-AA7F-850C2F8EEF17}" type="pres">
      <dgm:prSet presAssocID="{A20F88A6-5266-47BB-BC44-6D923BA8706F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EB464446-23CD-444F-8E79-30621A0232BB}" type="pres">
      <dgm:prSet presAssocID="{A20F88A6-5266-47BB-BC44-6D923BA8706F}" presName="descendantText" presStyleLbl="alignAccFollowNode1" presStyleIdx="1" presStyleCnt="6">
        <dgm:presLayoutVars>
          <dgm:bulletEnabled val="1"/>
        </dgm:presLayoutVars>
      </dgm:prSet>
      <dgm:spPr/>
    </dgm:pt>
    <dgm:pt modelId="{B2F0551B-1DED-4260-A560-C36F5C321098}" type="pres">
      <dgm:prSet presAssocID="{31301C64-F2BF-4AEF-8954-25DFD84410A5}" presName="sp" presStyleCnt="0"/>
      <dgm:spPr/>
    </dgm:pt>
    <dgm:pt modelId="{99743EDE-45C4-4918-9CEC-2ADB4B770FD3}" type="pres">
      <dgm:prSet presAssocID="{E18278D5-A3D0-4378-88DC-98462C5EE733}" presName="linNode" presStyleCnt="0"/>
      <dgm:spPr/>
    </dgm:pt>
    <dgm:pt modelId="{56E6A0CC-34A6-43EC-8A6E-28A4DC57EC3F}" type="pres">
      <dgm:prSet presAssocID="{E18278D5-A3D0-4378-88DC-98462C5EE733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34D770DF-F92F-42E4-BABF-C3427E6F2800}" type="pres">
      <dgm:prSet presAssocID="{E18278D5-A3D0-4378-88DC-98462C5EE733}" presName="descendantText" presStyleLbl="alignAccFollowNode1" presStyleIdx="2" presStyleCnt="6">
        <dgm:presLayoutVars>
          <dgm:bulletEnabled val="1"/>
        </dgm:presLayoutVars>
      </dgm:prSet>
      <dgm:spPr/>
    </dgm:pt>
    <dgm:pt modelId="{AD2BD602-AD05-4933-9A2E-BAD15863E3A4}" type="pres">
      <dgm:prSet presAssocID="{CE7C924B-13F8-4D51-9C02-1ACAA309E4D7}" presName="sp" presStyleCnt="0"/>
      <dgm:spPr/>
    </dgm:pt>
    <dgm:pt modelId="{DAA8636C-C27B-4805-8479-5D44C831786E}" type="pres">
      <dgm:prSet presAssocID="{AF7D399E-D935-472A-8E5E-83BCD6820D69}" presName="linNode" presStyleCnt="0"/>
      <dgm:spPr/>
    </dgm:pt>
    <dgm:pt modelId="{D52DE4F0-2DA2-4987-8360-BAA1F2C42230}" type="pres">
      <dgm:prSet presAssocID="{AF7D399E-D935-472A-8E5E-83BCD6820D69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27520430-D0C3-4678-B15D-5F8195E603E1}" type="pres">
      <dgm:prSet presAssocID="{AF7D399E-D935-472A-8E5E-83BCD6820D69}" presName="descendantText" presStyleLbl="alignAccFollowNode1" presStyleIdx="3" presStyleCnt="6">
        <dgm:presLayoutVars>
          <dgm:bulletEnabled val="1"/>
        </dgm:presLayoutVars>
      </dgm:prSet>
      <dgm:spPr/>
    </dgm:pt>
    <dgm:pt modelId="{9E53E605-A93C-4544-9B94-B8E2E2101E04}" type="pres">
      <dgm:prSet presAssocID="{FA2FE70C-7443-4283-9B83-CF56FF4C7891}" presName="sp" presStyleCnt="0"/>
      <dgm:spPr/>
    </dgm:pt>
    <dgm:pt modelId="{D03DA862-9D34-4DD4-846A-4F96774E51B6}" type="pres">
      <dgm:prSet presAssocID="{6C43B200-305F-4152-9779-E5FB4F8EC77D}" presName="linNode" presStyleCnt="0"/>
      <dgm:spPr/>
    </dgm:pt>
    <dgm:pt modelId="{C04A2432-F749-414E-B902-43044302B440}" type="pres">
      <dgm:prSet presAssocID="{6C43B200-305F-4152-9779-E5FB4F8EC77D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9D04FFE6-7D16-47A7-8A1B-5C4BC9EBC850}" type="pres">
      <dgm:prSet presAssocID="{6C43B200-305F-4152-9779-E5FB4F8EC77D}" presName="descendantText" presStyleLbl="alignAccFollowNode1" presStyleIdx="4" presStyleCnt="6">
        <dgm:presLayoutVars>
          <dgm:bulletEnabled val="1"/>
        </dgm:presLayoutVars>
      </dgm:prSet>
      <dgm:spPr/>
    </dgm:pt>
    <dgm:pt modelId="{FFBADC4B-F75F-4143-93D8-9E94F00D6CBD}" type="pres">
      <dgm:prSet presAssocID="{617AC1F8-7BDB-42AB-885E-D0974CD24B80}" presName="sp" presStyleCnt="0"/>
      <dgm:spPr/>
    </dgm:pt>
    <dgm:pt modelId="{B1CF261C-412F-40FD-B5CA-F4FF489254FC}" type="pres">
      <dgm:prSet presAssocID="{F919D259-CECC-4A0B-AD65-0A9B4A4CE9C9}" presName="linNode" presStyleCnt="0"/>
      <dgm:spPr/>
    </dgm:pt>
    <dgm:pt modelId="{79B4B235-D604-41D5-A3F9-F126ACEE22FF}" type="pres">
      <dgm:prSet presAssocID="{F919D259-CECC-4A0B-AD65-0A9B4A4CE9C9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95A1F6DB-9FEF-486C-9D10-95B4596A634C}" type="pres">
      <dgm:prSet presAssocID="{F919D259-CECC-4A0B-AD65-0A9B4A4CE9C9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90817C0C-EDED-4F71-A30C-978B07AF39BE}" type="presOf" srcId="{E18278D5-A3D0-4378-88DC-98462C5EE733}" destId="{56E6A0CC-34A6-43EC-8A6E-28A4DC57EC3F}" srcOrd="0" destOrd="0" presId="urn:microsoft.com/office/officeart/2005/8/layout/vList5"/>
    <dgm:cxn modelId="{ECD0ED16-123D-44E6-B5B6-D9AA9CEC6BEA}" type="presOf" srcId="{CD9C24E7-A553-43D5-9E1C-34670D9631B5}" destId="{D7EA1C3E-F99D-45BC-91B4-EDA42DF80605}" srcOrd="0" destOrd="0" presId="urn:microsoft.com/office/officeart/2005/8/layout/vList5"/>
    <dgm:cxn modelId="{7C823D3F-006B-4AA5-A222-32A708CDCB30}" type="presOf" srcId="{6C43B200-305F-4152-9779-E5FB4F8EC77D}" destId="{C04A2432-F749-414E-B902-43044302B440}" srcOrd="0" destOrd="0" presId="urn:microsoft.com/office/officeart/2005/8/layout/vList5"/>
    <dgm:cxn modelId="{08CF1C5B-9846-47AC-8568-16FE3D51DBF8}" type="presOf" srcId="{E5C93F61-0824-44F2-ABD6-60AC3BDD6B67}" destId="{9D04FFE6-7D16-47A7-8A1B-5C4BC9EBC850}" srcOrd="0" destOrd="0" presId="urn:microsoft.com/office/officeart/2005/8/layout/vList5"/>
    <dgm:cxn modelId="{41419F64-B0A3-4A69-8C2B-E1AE73DFF038}" srcId="{B8F1F201-61E5-447D-9059-92E9A94F09CF}" destId="{CD9C24E7-A553-43D5-9E1C-34670D9631B5}" srcOrd="0" destOrd="0" parTransId="{1F56AF1F-31FD-40AF-927D-A147529C7E6D}" sibTransId="{DA49A35D-FDA9-4AFB-8C1F-3F4F5F240677}"/>
    <dgm:cxn modelId="{A07BD669-564B-4103-ADB7-94BFF9CD13F7}" srcId="{F919D259-CECC-4A0B-AD65-0A9B4A4CE9C9}" destId="{BE6429F7-E93C-4CC9-B2C1-EF330B57FDF9}" srcOrd="0" destOrd="0" parTransId="{E8E525F8-24B4-4616-A14F-9744ADBE1D32}" sibTransId="{6E50A4E3-9E45-4FDD-BE04-45560D9BDE92}"/>
    <dgm:cxn modelId="{46BD3975-BAE3-486F-9CCD-65653C534C73}" type="presOf" srcId="{679EA545-1163-4639-ABBC-18846B2B22DC}" destId="{27520430-D0C3-4678-B15D-5F8195E603E1}" srcOrd="0" destOrd="0" presId="urn:microsoft.com/office/officeart/2005/8/layout/vList5"/>
    <dgm:cxn modelId="{6F51FC57-EE0A-41AE-BC76-A5748DFBFD14}" srcId="{CD9C24E7-A553-43D5-9E1C-34670D9631B5}" destId="{7863FBEF-17C7-4C44-BE66-54C54FE213C2}" srcOrd="0" destOrd="0" parTransId="{0589F0DF-C170-4D36-8B70-D114281D02B7}" sibTransId="{AE68B472-3FB1-4028-9A9E-2AA25C8806EF}"/>
    <dgm:cxn modelId="{5A527A80-E9C6-467E-9832-7353080F376F}" srcId="{B8F1F201-61E5-447D-9059-92E9A94F09CF}" destId="{E18278D5-A3D0-4378-88DC-98462C5EE733}" srcOrd="2" destOrd="0" parTransId="{154528FF-91DE-4DA0-9F8F-BA9E8A975A5D}" sibTransId="{CE7C924B-13F8-4D51-9C02-1ACAA309E4D7}"/>
    <dgm:cxn modelId="{D5D42A82-F202-4D68-9191-48F339041C85}" srcId="{AF7D399E-D935-472A-8E5E-83BCD6820D69}" destId="{679EA545-1163-4639-ABBC-18846B2B22DC}" srcOrd="0" destOrd="0" parTransId="{0581BC79-CCC3-434B-BD94-EA9A708A8A52}" sibTransId="{DF2F0E5B-BFA5-4BD9-A3AD-0CE290DB8976}"/>
    <dgm:cxn modelId="{C2408D91-8C11-40E8-8FD1-96C2F6EC3ECB}" type="presOf" srcId="{F919D259-CECC-4A0B-AD65-0A9B4A4CE9C9}" destId="{79B4B235-D604-41D5-A3F9-F126ACEE22FF}" srcOrd="0" destOrd="0" presId="urn:microsoft.com/office/officeart/2005/8/layout/vList5"/>
    <dgm:cxn modelId="{DC3B9597-44F3-45CF-A408-7D037C39DA51}" srcId="{B8F1F201-61E5-447D-9059-92E9A94F09CF}" destId="{F919D259-CECC-4A0B-AD65-0A9B4A4CE9C9}" srcOrd="5" destOrd="0" parTransId="{BC08FCAE-1393-4027-A543-BC8101FACA94}" sibTransId="{F499A495-A479-4653-968F-8E052584C180}"/>
    <dgm:cxn modelId="{61B12C98-CA50-4582-90F8-12C2A85B5B5E}" srcId="{B8F1F201-61E5-447D-9059-92E9A94F09CF}" destId="{6C43B200-305F-4152-9779-E5FB4F8EC77D}" srcOrd="4" destOrd="0" parTransId="{EBAA1032-D438-4A8B-8B76-05E516306123}" sibTransId="{617AC1F8-7BDB-42AB-885E-D0974CD24B80}"/>
    <dgm:cxn modelId="{A32B63A4-4D34-41AD-933D-4A826AFF2A7C}" type="presOf" srcId="{BE6429F7-E93C-4CC9-B2C1-EF330B57FDF9}" destId="{95A1F6DB-9FEF-486C-9D10-95B4596A634C}" srcOrd="0" destOrd="0" presId="urn:microsoft.com/office/officeart/2005/8/layout/vList5"/>
    <dgm:cxn modelId="{A3F14CA9-88B6-4EAA-A96E-5498E51C6078}" type="presOf" srcId="{EE57869B-A7B4-4760-BB01-F6BD76CFA21B}" destId="{34D770DF-F92F-42E4-BABF-C3427E6F2800}" srcOrd="0" destOrd="0" presId="urn:microsoft.com/office/officeart/2005/8/layout/vList5"/>
    <dgm:cxn modelId="{86D8CAA9-DF74-484B-9F0A-A22ED1C8E983}" type="presOf" srcId="{7863FBEF-17C7-4C44-BE66-54C54FE213C2}" destId="{B36B81C5-F2C3-48B8-8410-99149394B54F}" srcOrd="0" destOrd="0" presId="urn:microsoft.com/office/officeart/2005/8/layout/vList5"/>
    <dgm:cxn modelId="{B22A79B5-2B6F-4C02-AA0F-4F93EB2F25DB}" srcId="{E18278D5-A3D0-4378-88DC-98462C5EE733}" destId="{EE57869B-A7B4-4760-BB01-F6BD76CFA21B}" srcOrd="0" destOrd="0" parTransId="{87F04578-3090-4895-AB53-3DA1EDF62678}" sibTransId="{F1C9F980-14ED-4271-9974-710D3CFFD368}"/>
    <dgm:cxn modelId="{4500DCC6-81B0-4CA3-B8E3-89F93B9478D2}" srcId="{B8F1F201-61E5-447D-9059-92E9A94F09CF}" destId="{A20F88A6-5266-47BB-BC44-6D923BA8706F}" srcOrd="1" destOrd="0" parTransId="{E0D8EBAF-26F7-49E2-A417-FB6273D20C96}" sibTransId="{31301C64-F2BF-4AEF-8954-25DFD84410A5}"/>
    <dgm:cxn modelId="{C2A800C7-4ABC-4B1E-8BD8-D93B0CEF8F8E}" type="presOf" srcId="{B8F1F201-61E5-447D-9059-92E9A94F09CF}" destId="{742EB3C0-CEB0-42F0-B12D-D6742166CA2E}" srcOrd="0" destOrd="0" presId="urn:microsoft.com/office/officeart/2005/8/layout/vList5"/>
    <dgm:cxn modelId="{11909CDF-692C-44ED-8729-4220D7EF52F1}" type="presOf" srcId="{2E9311D2-625B-4332-9CE1-819E40BE01D9}" destId="{EB464446-23CD-444F-8E79-30621A0232BB}" srcOrd="0" destOrd="0" presId="urn:microsoft.com/office/officeart/2005/8/layout/vList5"/>
    <dgm:cxn modelId="{FAB95AE5-3120-4FAD-8499-6F9274DD8861}" type="presOf" srcId="{A20F88A6-5266-47BB-BC44-6D923BA8706F}" destId="{4C40FC62-6F3F-4051-AA7F-850C2F8EEF17}" srcOrd="0" destOrd="0" presId="urn:microsoft.com/office/officeart/2005/8/layout/vList5"/>
    <dgm:cxn modelId="{DB177CE5-3F80-434C-9E75-17B26B10DEB2}" type="presOf" srcId="{AF7D399E-D935-472A-8E5E-83BCD6820D69}" destId="{D52DE4F0-2DA2-4987-8360-BAA1F2C42230}" srcOrd="0" destOrd="0" presId="urn:microsoft.com/office/officeart/2005/8/layout/vList5"/>
    <dgm:cxn modelId="{39A48CF1-AEE4-4E30-8848-1FF4969F4C95}" srcId="{6C43B200-305F-4152-9779-E5FB4F8EC77D}" destId="{E5C93F61-0824-44F2-ABD6-60AC3BDD6B67}" srcOrd="0" destOrd="0" parTransId="{72885B57-0497-450A-B084-882C4800D533}" sibTransId="{D85FF337-BAC5-460F-8AC3-1DFF5F5B816F}"/>
    <dgm:cxn modelId="{43FF3AFC-58EA-4627-90DD-BD1F29227E5D}" srcId="{A20F88A6-5266-47BB-BC44-6D923BA8706F}" destId="{2E9311D2-625B-4332-9CE1-819E40BE01D9}" srcOrd="0" destOrd="0" parTransId="{0FD17FA9-067D-4C45-9D4A-C2445EFA4516}" sibTransId="{A9792156-C7C5-4532-911B-5B5844BAE4B3}"/>
    <dgm:cxn modelId="{E90DE2FE-E96A-4328-9F2F-6F01E1542A63}" srcId="{B8F1F201-61E5-447D-9059-92E9A94F09CF}" destId="{AF7D399E-D935-472A-8E5E-83BCD6820D69}" srcOrd="3" destOrd="0" parTransId="{65DBFC08-6B4B-4B2D-91A9-CBC221EB9394}" sibTransId="{FA2FE70C-7443-4283-9B83-CF56FF4C7891}"/>
    <dgm:cxn modelId="{1CCFC8C5-0224-48A9-8662-AF6314A0B3D7}" type="presParOf" srcId="{742EB3C0-CEB0-42F0-B12D-D6742166CA2E}" destId="{D81FCB49-D5D3-4E05-AD1B-B475F46697FC}" srcOrd="0" destOrd="0" presId="urn:microsoft.com/office/officeart/2005/8/layout/vList5"/>
    <dgm:cxn modelId="{DE529DC8-7B17-4330-9DF9-8A48EE508FC3}" type="presParOf" srcId="{D81FCB49-D5D3-4E05-AD1B-B475F46697FC}" destId="{D7EA1C3E-F99D-45BC-91B4-EDA42DF80605}" srcOrd="0" destOrd="0" presId="urn:microsoft.com/office/officeart/2005/8/layout/vList5"/>
    <dgm:cxn modelId="{426EAD58-3EF1-436D-9EC1-5F129BFE3537}" type="presParOf" srcId="{D81FCB49-D5D3-4E05-AD1B-B475F46697FC}" destId="{B36B81C5-F2C3-48B8-8410-99149394B54F}" srcOrd="1" destOrd="0" presId="urn:microsoft.com/office/officeart/2005/8/layout/vList5"/>
    <dgm:cxn modelId="{EA9FB75D-48BF-4D2A-8D96-6CF1C5525E90}" type="presParOf" srcId="{742EB3C0-CEB0-42F0-B12D-D6742166CA2E}" destId="{D09E03AF-EC15-45EB-802B-0F39584A6FDA}" srcOrd="1" destOrd="0" presId="urn:microsoft.com/office/officeart/2005/8/layout/vList5"/>
    <dgm:cxn modelId="{F69028AA-D32D-4E5A-B1DD-A47F6AC0ACD2}" type="presParOf" srcId="{742EB3C0-CEB0-42F0-B12D-D6742166CA2E}" destId="{254DFE4D-D61F-4FAC-BD38-422168FCAC05}" srcOrd="2" destOrd="0" presId="urn:microsoft.com/office/officeart/2005/8/layout/vList5"/>
    <dgm:cxn modelId="{91C593E6-CB44-43F8-84D0-9CD0C837D014}" type="presParOf" srcId="{254DFE4D-D61F-4FAC-BD38-422168FCAC05}" destId="{4C40FC62-6F3F-4051-AA7F-850C2F8EEF17}" srcOrd="0" destOrd="0" presId="urn:microsoft.com/office/officeart/2005/8/layout/vList5"/>
    <dgm:cxn modelId="{F632307D-E645-4AE0-8D40-48FC9ABEE3A4}" type="presParOf" srcId="{254DFE4D-D61F-4FAC-BD38-422168FCAC05}" destId="{EB464446-23CD-444F-8E79-30621A0232BB}" srcOrd="1" destOrd="0" presId="urn:microsoft.com/office/officeart/2005/8/layout/vList5"/>
    <dgm:cxn modelId="{3FD6D080-45BA-44BF-A0CE-4141261EBF0D}" type="presParOf" srcId="{742EB3C0-CEB0-42F0-B12D-D6742166CA2E}" destId="{B2F0551B-1DED-4260-A560-C36F5C321098}" srcOrd="3" destOrd="0" presId="urn:microsoft.com/office/officeart/2005/8/layout/vList5"/>
    <dgm:cxn modelId="{1A7D51F1-879E-4A2F-9C0A-B169988F6305}" type="presParOf" srcId="{742EB3C0-CEB0-42F0-B12D-D6742166CA2E}" destId="{99743EDE-45C4-4918-9CEC-2ADB4B770FD3}" srcOrd="4" destOrd="0" presId="urn:microsoft.com/office/officeart/2005/8/layout/vList5"/>
    <dgm:cxn modelId="{196DD7B8-AAF6-4E52-A234-D5DC8AE5FA35}" type="presParOf" srcId="{99743EDE-45C4-4918-9CEC-2ADB4B770FD3}" destId="{56E6A0CC-34A6-43EC-8A6E-28A4DC57EC3F}" srcOrd="0" destOrd="0" presId="urn:microsoft.com/office/officeart/2005/8/layout/vList5"/>
    <dgm:cxn modelId="{28DCB7A2-7949-4BE1-9362-96C0DD5D7CE9}" type="presParOf" srcId="{99743EDE-45C4-4918-9CEC-2ADB4B770FD3}" destId="{34D770DF-F92F-42E4-BABF-C3427E6F2800}" srcOrd="1" destOrd="0" presId="urn:microsoft.com/office/officeart/2005/8/layout/vList5"/>
    <dgm:cxn modelId="{B74A63F2-6A52-4DA7-8067-34BE214D1D8A}" type="presParOf" srcId="{742EB3C0-CEB0-42F0-B12D-D6742166CA2E}" destId="{AD2BD602-AD05-4933-9A2E-BAD15863E3A4}" srcOrd="5" destOrd="0" presId="urn:microsoft.com/office/officeart/2005/8/layout/vList5"/>
    <dgm:cxn modelId="{599EBB75-8796-4A18-AA2D-6E7185309BB8}" type="presParOf" srcId="{742EB3C0-CEB0-42F0-B12D-D6742166CA2E}" destId="{DAA8636C-C27B-4805-8479-5D44C831786E}" srcOrd="6" destOrd="0" presId="urn:microsoft.com/office/officeart/2005/8/layout/vList5"/>
    <dgm:cxn modelId="{7F58BA3F-CE8E-41A5-A975-CDFDD2E7632E}" type="presParOf" srcId="{DAA8636C-C27B-4805-8479-5D44C831786E}" destId="{D52DE4F0-2DA2-4987-8360-BAA1F2C42230}" srcOrd="0" destOrd="0" presId="urn:microsoft.com/office/officeart/2005/8/layout/vList5"/>
    <dgm:cxn modelId="{C1D8790D-6904-4F5F-9C49-CEF86924C02E}" type="presParOf" srcId="{DAA8636C-C27B-4805-8479-5D44C831786E}" destId="{27520430-D0C3-4678-B15D-5F8195E603E1}" srcOrd="1" destOrd="0" presId="urn:microsoft.com/office/officeart/2005/8/layout/vList5"/>
    <dgm:cxn modelId="{924A8152-FA50-48EC-8872-AE9363703949}" type="presParOf" srcId="{742EB3C0-CEB0-42F0-B12D-D6742166CA2E}" destId="{9E53E605-A93C-4544-9B94-B8E2E2101E04}" srcOrd="7" destOrd="0" presId="urn:microsoft.com/office/officeart/2005/8/layout/vList5"/>
    <dgm:cxn modelId="{2D95BC03-A326-4921-A470-A212AA92FC97}" type="presParOf" srcId="{742EB3C0-CEB0-42F0-B12D-D6742166CA2E}" destId="{D03DA862-9D34-4DD4-846A-4F96774E51B6}" srcOrd="8" destOrd="0" presId="urn:microsoft.com/office/officeart/2005/8/layout/vList5"/>
    <dgm:cxn modelId="{04732978-3ED7-4DAB-A6ED-7F49DB586B04}" type="presParOf" srcId="{D03DA862-9D34-4DD4-846A-4F96774E51B6}" destId="{C04A2432-F749-414E-B902-43044302B440}" srcOrd="0" destOrd="0" presId="urn:microsoft.com/office/officeart/2005/8/layout/vList5"/>
    <dgm:cxn modelId="{000D1A7C-C3BA-4EE3-AA0C-77EED1A28A01}" type="presParOf" srcId="{D03DA862-9D34-4DD4-846A-4F96774E51B6}" destId="{9D04FFE6-7D16-47A7-8A1B-5C4BC9EBC850}" srcOrd="1" destOrd="0" presId="urn:microsoft.com/office/officeart/2005/8/layout/vList5"/>
    <dgm:cxn modelId="{6B2A5B0C-B8AC-4606-9984-0B7B034E1363}" type="presParOf" srcId="{742EB3C0-CEB0-42F0-B12D-D6742166CA2E}" destId="{FFBADC4B-F75F-4143-93D8-9E94F00D6CBD}" srcOrd="9" destOrd="0" presId="urn:microsoft.com/office/officeart/2005/8/layout/vList5"/>
    <dgm:cxn modelId="{8A918E67-CE43-45E6-9CE9-DE446940C5C1}" type="presParOf" srcId="{742EB3C0-CEB0-42F0-B12D-D6742166CA2E}" destId="{B1CF261C-412F-40FD-B5CA-F4FF489254FC}" srcOrd="10" destOrd="0" presId="urn:microsoft.com/office/officeart/2005/8/layout/vList5"/>
    <dgm:cxn modelId="{1C8659BE-15CA-41FD-A1DC-3CA024162704}" type="presParOf" srcId="{B1CF261C-412F-40FD-B5CA-F4FF489254FC}" destId="{79B4B235-D604-41D5-A3F9-F126ACEE22FF}" srcOrd="0" destOrd="0" presId="urn:microsoft.com/office/officeart/2005/8/layout/vList5"/>
    <dgm:cxn modelId="{61943556-4FE8-480F-9975-AFBB98EF517F}" type="presParOf" srcId="{B1CF261C-412F-40FD-B5CA-F4FF489254FC}" destId="{95A1F6DB-9FEF-486C-9D10-95B4596A634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60C044-58A1-4373-9238-5710EE82461C}">
      <dsp:nvSpPr>
        <dsp:cNvPr id="0" name=""/>
        <dsp:cNvSpPr/>
      </dsp:nvSpPr>
      <dsp:spPr>
        <a:xfrm rot="5400000">
          <a:off x="5343919" y="-2236105"/>
          <a:ext cx="709895" cy="536364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chemeClr val="tx2"/>
              </a:solidFill>
              <a:latin typeface="+mn-lt"/>
              <a:cs typeface="Segoe UI Semilight" panose="020B0402040204020203" pitchFamily="34" charset="0"/>
            </a:rPr>
            <a:t>HALEU, pyroprocessing, Th/Pu MOX, …</a:t>
          </a:r>
          <a:endParaRPr lang="en-US" sz="1800" kern="1200" dirty="0">
            <a:solidFill>
              <a:schemeClr val="tx2"/>
            </a:solidFill>
            <a:latin typeface="+mn-lt"/>
            <a:cs typeface="Segoe UI Semilight" panose="020B0402040204020203" pitchFamily="34" charset="0"/>
          </a:endParaRPr>
        </a:p>
      </dsp:txBody>
      <dsp:txXfrm rot="-5400000">
        <a:off x="3017047" y="125421"/>
        <a:ext cx="5328986" cy="640587"/>
      </dsp:txXfrm>
    </dsp:sp>
    <dsp:sp modelId="{D86CFE2F-EC99-4866-B5F0-F85647021CAC}">
      <dsp:nvSpPr>
        <dsp:cNvPr id="0" name=""/>
        <dsp:cNvSpPr/>
      </dsp:nvSpPr>
      <dsp:spPr>
        <a:xfrm>
          <a:off x="0" y="2029"/>
          <a:ext cx="3017047" cy="88736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  <a:t>Advanced fuels and </a:t>
          </a:r>
          <a:b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</a:b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  <a:t>fuel cycles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Segoe UI Semibold" panose="020B0702040204020203" pitchFamily="34" charset="0"/>
          </a:endParaRPr>
        </a:p>
      </dsp:txBody>
      <dsp:txXfrm>
        <a:off x="43318" y="45347"/>
        <a:ext cx="2930411" cy="800733"/>
      </dsp:txXfrm>
    </dsp:sp>
    <dsp:sp modelId="{AD98088D-6AAF-4513-88DF-A60DFC2B7FF4}">
      <dsp:nvSpPr>
        <dsp:cNvPr id="0" name=""/>
        <dsp:cNvSpPr/>
      </dsp:nvSpPr>
      <dsp:spPr>
        <a:xfrm rot="5400000">
          <a:off x="5343919" y="-1304367"/>
          <a:ext cx="709895" cy="536364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chemeClr val="tx2"/>
              </a:solidFill>
              <a:latin typeface="+mn-lt"/>
              <a:cs typeface="Segoe UI Semilight" panose="020B0402040204020203" pitchFamily="34" charset="0"/>
            </a:rPr>
            <a:t>molten salt, fast reactors, pebble bed, …</a:t>
          </a:r>
          <a:endParaRPr lang="en-US" sz="1800" kern="1200" dirty="0">
            <a:solidFill>
              <a:schemeClr val="tx2"/>
            </a:solidFill>
            <a:latin typeface="+mn-lt"/>
            <a:cs typeface="Segoe UI Semilight" panose="020B0402040204020203" pitchFamily="34" charset="0"/>
          </a:endParaRPr>
        </a:p>
      </dsp:txBody>
      <dsp:txXfrm rot="-5400000">
        <a:off x="3017047" y="1057159"/>
        <a:ext cx="5328986" cy="640587"/>
      </dsp:txXfrm>
    </dsp:sp>
    <dsp:sp modelId="{14D803F6-DAEA-418E-93D1-9417A8C2FAFB}">
      <dsp:nvSpPr>
        <dsp:cNvPr id="0" name=""/>
        <dsp:cNvSpPr/>
      </dsp:nvSpPr>
      <dsp:spPr>
        <a:xfrm>
          <a:off x="0" y="933767"/>
          <a:ext cx="3017047" cy="88736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  <a:t>Advanced reactor designs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Segoe UI Semibold" panose="020B0702040204020203" pitchFamily="34" charset="0"/>
          </a:endParaRPr>
        </a:p>
      </dsp:txBody>
      <dsp:txXfrm>
        <a:off x="43318" y="977085"/>
        <a:ext cx="2930411" cy="800733"/>
      </dsp:txXfrm>
    </dsp:sp>
    <dsp:sp modelId="{50AF7A75-A12B-47B7-B3A2-8B7D1A5D9C8A}">
      <dsp:nvSpPr>
        <dsp:cNvPr id="0" name=""/>
        <dsp:cNvSpPr/>
      </dsp:nvSpPr>
      <dsp:spPr>
        <a:xfrm rot="5400000">
          <a:off x="5343919" y="-372629"/>
          <a:ext cx="709895" cy="536364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chemeClr val="tx2"/>
              </a:solidFill>
              <a:latin typeface="+mn-lt"/>
              <a:cs typeface="Segoe UI Semilight" panose="020B0402040204020203" pitchFamily="34" charset="0"/>
            </a:rPr>
            <a:t>continuity of knowledge between refuelling, high excess reactivity of core (target accommodation)</a:t>
          </a:r>
          <a:endParaRPr lang="en-US" sz="1800" kern="1200" dirty="0">
            <a:solidFill>
              <a:schemeClr val="tx2"/>
            </a:solidFill>
            <a:latin typeface="+mn-lt"/>
            <a:cs typeface="Segoe UI Semilight" panose="020B0402040204020203" pitchFamily="34" charset="0"/>
          </a:endParaRPr>
        </a:p>
      </dsp:txBody>
      <dsp:txXfrm rot="-5400000">
        <a:off x="3017047" y="1988897"/>
        <a:ext cx="5328986" cy="640587"/>
      </dsp:txXfrm>
    </dsp:sp>
    <dsp:sp modelId="{8F884E0D-2B8D-432C-9133-AF75F01E2617}">
      <dsp:nvSpPr>
        <dsp:cNvPr id="0" name=""/>
        <dsp:cNvSpPr/>
      </dsp:nvSpPr>
      <dsp:spPr>
        <a:xfrm>
          <a:off x="0" y="1865506"/>
          <a:ext cx="3017047" cy="88736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  <a:t>Longer operation </a:t>
          </a:r>
          <a:b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</a:b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  <a:t>cycles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Segoe UI Semibold" panose="020B0702040204020203" pitchFamily="34" charset="0"/>
          </a:endParaRPr>
        </a:p>
      </dsp:txBody>
      <dsp:txXfrm>
        <a:off x="43318" y="1908824"/>
        <a:ext cx="2930411" cy="800733"/>
      </dsp:txXfrm>
    </dsp:sp>
    <dsp:sp modelId="{CBB8F985-ABA6-445D-B378-0FC881DFDBCF}">
      <dsp:nvSpPr>
        <dsp:cNvPr id="0" name=""/>
        <dsp:cNvSpPr/>
      </dsp:nvSpPr>
      <dsp:spPr>
        <a:xfrm rot="5400000">
          <a:off x="5343919" y="559109"/>
          <a:ext cx="709895" cy="536364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2"/>
              </a:solidFill>
              <a:latin typeface="+mn-lt"/>
              <a:cs typeface="Segoe UI Semilight" panose="020B0402040204020203" pitchFamily="34" charset="0"/>
            </a:rPr>
            <a:t>factory sealed cores, transportable reactors, transnational DIV arrangements</a:t>
          </a:r>
        </a:p>
      </dsp:txBody>
      <dsp:txXfrm rot="-5400000">
        <a:off x="3017047" y="2920635"/>
        <a:ext cx="5328986" cy="640587"/>
      </dsp:txXfrm>
    </dsp:sp>
    <dsp:sp modelId="{94305BA5-93B6-41B2-9317-9F38EE8BF307}">
      <dsp:nvSpPr>
        <dsp:cNvPr id="0" name=""/>
        <dsp:cNvSpPr/>
      </dsp:nvSpPr>
      <dsp:spPr>
        <a:xfrm>
          <a:off x="0" y="2797244"/>
          <a:ext cx="3017047" cy="88736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  <a:t>New supply arrangements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Segoe UI Semibold" panose="020B0702040204020203" pitchFamily="34" charset="0"/>
          </a:endParaRPr>
        </a:p>
      </dsp:txBody>
      <dsp:txXfrm>
        <a:off x="43318" y="2840562"/>
        <a:ext cx="2930411" cy="800733"/>
      </dsp:txXfrm>
    </dsp:sp>
    <dsp:sp modelId="{087A7101-9D04-4746-8143-878DE64CC3B2}">
      <dsp:nvSpPr>
        <dsp:cNvPr id="0" name=""/>
        <dsp:cNvSpPr/>
      </dsp:nvSpPr>
      <dsp:spPr>
        <a:xfrm rot="5400000">
          <a:off x="5343919" y="1490847"/>
          <a:ext cx="709895" cy="536364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2"/>
              </a:solidFill>
              <a:latin typeface="+mn-lt"/>
              <a:cs typeface="Segoe UI Semilight" panose="020B0402040204020203" pitchFamily="34" charset="0"/>
            </a:rPr>
            <a:t>storage configurations, waste forms</a:t>
          </a:r>
        </a:p>
      </dsp:txBody>
      <dsp:txXfrm rot="-5400000">
        <a:off x="3017047" y="3852373"/>
        <a:ext cx="5328986" cy="640587"/>
      </dsp:txXfrm>
    </dsp:sp>
    <dsp:sp modelId="{AFC51B81-BFE5-4B3C-896E-DFE2A2C9F4ED}">
      <dsp:nvSpPr>
        <dsp:cNvPr id="0" name=""/>
        <dsp:cNvSpPr/>
      </dsp:nvSpPr>
      <dsp:spPr>
        <a:xfrm>
          <a:off x="0" y="3728982"/>
          <a:ext cx="3017047" cy="88736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rPr>
            <a:t>New spent fuel management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Segoe UI Semibold" panose="020B0702040204020203" pitchFamily="34" charset="0"/>
          </a:endParaRPr>
        </a:p>
      </dsp:txBody>
      <dsp:txXfrm>
        <a:off x="43318" y="3772300"/>
        <a:ext cx="2930411" cy="8007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B81C5-F2C3-48B8-8410-99149394B54F}">
      <dsp:nvSpPr>
        <dsp:cNvPr id="0" name=""/>
        <dsp:cNvSpPr/>
      </dsp:nvSpPr>
      <dsp:spPr>
        <a:xfrm rot="5400000">
          <a:off x="5493743" y="-2373675"/>
          <a:ext cx="540037" cy="542471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Segoe UI Semilight" panose="020B0402040204020203" pitchFamily="34" charset="0"/>
            </a:rPr>
            <a:t>access, design verification</a:t>
          </a:r>
        </a:p>
      </dsp:txBody>
      <dsp:txXfrm rot="-5400000">
        <a:off x="3051403" y="95027"/>
        <a:ext cx="5398355" cy="487313"/>
      </dsp:txXfrm>
    </dsp:sp>
    <dsp:sp modelId="{D7EA1C3E-F99D-45BC-91B4-EDA42DF80605}">
      <dsp:nvSpPr>
        <dsp:cNvPr id="0" name=""/>
        <dsp:cNvSpPr/>
      </dsp:nvSpPr>
      <dsp:spPr>
        <a:xfrm>
          <a:off x="0" y="1159"/>
          <a:ext cx="3051403" cy="6750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Roboto Medium" panose="02000000000000000000" pitchFamily="2" charset="0"/>
              <a:cs typeface="Segoe UI Semibold" panose="020B0702040204020203" pitchFamily="34" charset="0"/>
            </a:rPr>
            <a:t>Small footprint</a:t>
          </a:r>
        </a:p>
      </dsp:txBody>
      <dsp:txXfrm>
        <a:off x="32953" y="34112"/>
        <a:ext cx="2985497" cy="609140"/>
      </dsp:txXfrm>
    </dsp:sp>
    <dsp:sp modelId="{EB464446-23CD-444F-8E79-30621A0232BB}">
      <dsp:nvSpPr>
        <dsp:cNvPr id="0" name=""/>
        <dsp:cNvSpPr/>
      </dsp:nvSpPr>
      <dsp:spPr>
        <a:xfrm rot="5400000">
          <a:off x="5493743" y="-1664876"/>
          <a:ext cx="540037" cy="542471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Segoe UI Semilight" panose="020B0402040204020203" pitchFamily="34" charset="0"/>
            </a:rPr>
            <a:t>district heating, desalination, hydrogen + electricity</a:t>
          </a:r>
        </a:p>
      </dsp:txBody>
      <dsp:txXfrm rot="-5400000">
        <a:off x="3051403" y="803826"/>
        <a:ext cx="5398355" cy="487313"/>
      </dsp:txXfrm>
    </dsp:sp>
    <dsp:sp modelId="{4C40FC62-6F3F-4051-AA7F-850C2F8EEF17}">
      <dsp:nvSpPr>
        <dsp:cNvPr id="0" name=""/>
        <dsp:cNvSpPr/>
      </dsp:nvSpPr>
      <dsp:spPr>
        <a:xfrm>
          <a:off x="0" y="709958"/>
          <a:ext cx="3051403" cy="6750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Roboto Medium" panose="02000000000000000000" pitchFamily="2" charset="0"/>
              <a:cs typeface="Segoe UI Semibold" panose="020B0702040204020203" pitchFamily="34" charset="0"/>
            </a:rPr>
            <a:t>Diverse operational roles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Roboto Medium" panose="02000000000000000000" pitchFamily="2" charset="0"/>
            <a:cs typeface="Segoe UI Semibold" panose="020B0702040204020203" pitchFamily="34" charset="0"/>
          </a:endParaRPr>
        </a:p>
      </dsp:txBody>
      <dsp:txXfrm>
        <a:off x="32953" y="742911"/>
        <a:ext cx="2985497" cy="609140"/>
      </dsp:txXfrm>
    </dsp:sp>
    <dsp:sp modelId="{34D770DF-F92F-42E4-BABF-C3427E6F2800}">
      <dsp:nvSpPr>
        <dsp:cNvPr id="0" name=""/>
        <dsp:cNvSpPr/>
      </dsp:nvSpPr>
      <dsp:spPr>
        <a:xfrm rot="5400000">
          <a:off x="5493743" y="-956077"/>
          <a:ext cx="540037" cy="542471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Segoe UI Semilight" panose="020B0402040204020203" pitchFamily="34" charset="0"/>
            </a:rPr>
            <a:t>access issues, cost-benefit issues</a:t>
          </a:r>
        </a:p>
      </dsp:txBody>
      <dsp:txXfrm rot="-5400000">
        <a:off x="3051403" y="1512625"/>
        <a:ext cx="5398355" cy="487313"/>
      </dsp:txXfrm>
    </dsp:sp>
    <dsp:sp modelId="{56E6A0CC-34A6-43EC-8A6E-28A4DC57EC3F}">
      <dsp:nvSpPr>
        <dsp:cNvPr id="0" name=""/>
        <dsp:cNvSpPr/>
      </dsp:nvSpPr>
      <dsp:spPr>
        <a:xfrm>
          <a:off x="0" y="1418757"/>
          <a:ext cx="3051403" cy="6750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Roboto Medium" panose="02000000000000000000" pitchFamily="2" charset="0"/>
              <a:cs typeface="Segoe UI Semibold" panose="020B0702040204020203" pitchFamily="34" charset="0"/>
            </a:rPr>
            <a:t>Remote, distributed locations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Roboto Medium" panose="02000000000000000000" pitchFamily="2" charset="0"/>
            <a:cs typeface="Segoe UI Semibold" panose="020B0702040204020203" pitchFamily="34" charset="0"/>
          </a:endParaRPr>
        </a:p>
      </dsp:txBody>
      <dsp:txXfrm>
        <a:off x="32953" y="1451710"/>
        <a:ext cx="2985497" cy="609140"/>
      </dsp:txXfrm>
    </dsp:sp>
    <dsp:sp modelId="{27520430-D0C3-4678-B15D-5F8195E603E1}">
      <dsp:nvSpPr>
        <dsp:cNvPr id="0" name=""/>
        <dsp:cNvSpPr/>
      </dsp:nvSpPr>
      <dsp:spPr>
        <a:xfrm rot="5400000">
          <a:off x="5493743" y="-247278"/>
          <a:ext cx="540037" cy="542471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Segoe UI Semilight" panose="020B0402040204020203" pitchFamily="34" charset="0"/>
            </a:rPr>
            <a:t>continuity of knowledge, resource issues</a:t>
          </a:r>
        </a:p>
      </dsp:txBody>
      <dsp:txXfrm rot="-5400000">
        <a:off x="3051403" y="2221424"/>
        <a:ext cx="5398355" cy="487313"/>
      </dsp:txXfrm>
    </dsp:sp>
    <dsp:sp modelId="{D52DE4F0-2DA2-4987-8360-BAA1F2C42230}">
      <dsp:nvSpPr>
        <dsp:cNvPr id="0" name=""/>
        <dsp:cNvSpPr/>
      </dsp:nvSpPr>
      <dsp:spPr>
        <a:xfrm>
          <a:off x="0" y="2127556"/>
          <a:ext cx="3051403" cy="6750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Roboto Medium" panose="02000000000000000000" pitchFamily="2" charset="0"/>
              <a:cs typeface="Segoe UI Semibold" panose="020B0702040204020203" pitchFamily="34" charset="0"/>
            </a:rPr>
            <a:t>Multiple-module plants</a:t>
          </a:r>
        </a:p>
      </dsp:txBody>
      <dsp:txXfrm>
        <a:off x="32953" y="2160509"/>
        <a:ext cx="2985497" cy="609140"/>
      </dsp:txXfrm>
    </dsp:sp>
    <dsp:sp modelId="{9D04FFE6-7D16-47A7-8A1B-5C4BC9EBC850}">
      <dsp:nvSpPr>
        <dsp:cNvPr id="0" name=""/>
        <dsp:cNvSpPr/>
      </dsp:nvSpPr>
      <dsp:spPr>
        <a:xfrm rot="5400000">
          <a:off x="5493743" y="461520"/>
          <a:ext cx="540037" cy="542471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Segoe UI Semilight" panose="020B0402040204020203" pitchFamily="34" charset="0"/>
            </a:rPr>
            <a:t>&gt;80 in IAEA 2022 guide </a:t>
          </a:r>
        </a:p>
      </dsp:txBody>
      <dsp:txXfrm rot="-5400000">
        <a:off x="3051403" y="2930222"/>
        <a:ext cx="5398355" cy="487313"/>
      </dsp:txXfrm>
    </dsp:sp>
    <dsp:sp modelId="{C04A2432-F749-414E-B902-43044302B440}">
      <dsp:nvSpPr>
        <dsp:cNvPr id="0" name=""/>
        <dsp:cNvSpPr/>
      </dsp:nvSpPr>
      <dsp:spPr>
        <a:xfrm>
          <a:off x="0" y="2836355"/>
          <a:ext cx="3051403" cy="6750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Roboto Medium" panose="02000000000000000000" pitchFamily="2" charset="0"/>
              <a:cs typeface="Segoe UI Semibold" panose="020B0702040204020203" pitchFamily="34" charset="0"/>
            </a:rPr>
            <a:t>Sheer number of designs!</a:t>
          </a:r>
        </a:p>
      </dsp:txBody>
      <dsp:txXfrm>
        <a:off x="32953" y="2869308"/>
        <a:ext cx="2985497" cy="609140"/>
      </dsp:txXfrm>
    </dsp:sp>
    <dsp:sp modelId="{95A1F6DB-9FEF-486C-9D10-95B4596A634C}">
      <dsp:nvSpPr>
        <dsp:cNvPr id="0" name=""/>
        <dsp:cNvSpPr/>
      </dsp:nvSpPr>
      <dsp:spPr>
        <a:xfrm rot="5400000">
          <a:off x="5493743" y="1170319"/>
          <a:ext cx="540037" cy="542471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Segoe UI Semilight" panose="020B0402040204020203" pitchFamily="34" charset="0"/>
            </a:rPr>
            <a:t>In design community</a:t>
          </a:r>
        </a:p>
      </dsp:txBody>
      <dsp:txXfrm rot="-5400000">
        <a:off x="3051403" y="3639021"/>
        <a:ext cx="5398355" cy="487313"/>
      </dsp:txXfrm>
    </dsp:sp>
    <dsp:sp modelId="{79B4B235-D604-41D5-A3F9-F126ACEE22FF}">
      <dsp:nvSpPr>
        <dsp:cNvPr id="0" name=""/>
        <dsp:cNvSpPr/>
      </dsp:nvSpPr>
      <dsp:spPr>
        <a:xfrm>
          <a:off x="0" y="3545154"/>
          <a:ext cx="3051403" cy="6750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Roboto Medium" panose="02000000000000000000" pitchFamily="2" charset="0"/>
              <a:cs typeface="Segoe UI Semibold" panose="020B0702040204020203" pitchFamily="34" charset="0"/>
            </a:rPr>
            <a:t>Lack of safeguards awareness</a:t>
          </a:r>
        </a:p>
      </dsp:txBody>
      <dsp:txXfrm>
        <a:off x="32953" y="3578107"/>
        <a:ext cx="2985497" cy="609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70B534-2FF8-4672-1B1C-51A48ED34A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488AFC-9850-FB06-67A0-B140F1D96B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1D30C-EF2E-1A42-877F-103720B8471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C802D-EE6B-33A2-5ED5-9F8D8A5096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F5DF5-6EC4-31B8-4985-8E1FCD4A44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779FE-353A-7A4F-B772-DC23E737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7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D6F27-D7D2-DA46-8DC4-D58D6C2844CB}" type="datetimeFigureOut">
              <a:rPr lang="it-IT" smtClean="0"/>
              <a:t>03/10/2024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22F73-D059-D843-9C15-869AB0056D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264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29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 - Sim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BF4F91D-1FC7-C21C-323E-1509665E24E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1026739" y="4929202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5">
            <a:extLst>
              <a:ext uri="{FF2B5EF4-FFF2-40B4-BE49-F238E27FC236}">
                <a16:creationId xmlns:a16="http://schemas.microsoft.com/office/drawing/2014/main" id="{17EC72A2-7239-16B0-47DB-6E75DAC174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8" name="Title 29">
            <a:extLst>
              <a:ext uri="{FF2B5EF4-FFF2-40B4-BE49-F238E27FC236}">
                <a16:creationId xmlns:a16="http://schemas.microsoft.com/office/drawing/2014/main" id="{01E608A6-CAF7-5776-D63F-7CAA34DA6B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1026739" y="4262023"/>
            <a:ext cx="3960042" cy="50180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3600" b="1" cap="none" baseline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87D4C520-19F4-857E-E60A-9B95424E0C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4" hasCustomPrompt="1"/>
          </p:nvPr>
        </p:nvSpPr>
        <p:spPr>
          <a:xfrm>
            <a:off x="1026739" y="5106726"/>
            <a:ext cx="3954448" cy="10396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Your name, Your title</a:t>
            </a:r>
          </a:p>
        </p:txBody>
      </p:sp>
    </p:spTree>
    <p:extLst>
      <p:ext uri="{BB962C8B-B14F-4D97-AF65-F5344CB8AC3E}">
        <p14:creationId xmlns:p14="http://schemas.microsoft.com/office/powerpoint/2010/main" val="268593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A31019FE-CF9B-CB01-5AC1-DBFAF68BAD2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919139" y="2278251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noProof="0" dirty="0"/>
              <a:t>Insert picture here</a:t>
            </a:r>
          </a:p>
        </p:txBody>
      </p:sp>
      <p:sp>
        <p:nvSpPr>
          <p:cNvPr id="2" name="Rettangolo 5">
            <a:extLst>
              <a:ext uri="{FF2B5EF4-FFF2-40B4-BE49-F238E27FC236}">
                <a16:creationId xmlns:a16="http://schemas.microsoft.com/office/drawing/2014/main" id="{17BB3A52-50E5-E4EA-DF6D-53A4FDE52F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8B3AE43D-C5BD-DB84-09C0-0876E28BC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7" y="267991"/>
            <a:ext cx="10508952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Speakers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F61DAB39-6CCD-B4A9-3E43-ACC7B252F8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4938" y="4399612"/>
            <a:ext cx="2545830" cy="2848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Surname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F4CA93C2-BE5A-C513-A9A3-6841BA24E6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24938" y="4761874"/>
            <a:ext cx="2545830" cy="2848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Title, Other information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E733E84-D679-2932-2818-D7E6E1832863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123892" y="2278251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noProof="0" dirty="0"/>
              <a:t>Insert picture here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80CF9B3-4B21-001C-D299-A61D311B7C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29691" y="4399612"/>
            <a:ext cx="2545830" cy="2848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Surname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7E5AF96-7119-DD80-9569-E363A7A9E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29691" y="4761874"/>
            <a:ext cx="2545830" cy="2848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Title, Other information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6703EFF7-A7E8-2ECE-AF76-CEE875F433A1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8324292" y="2278251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noProof="0" dirty="0"/>
              <a:t>Insert picture here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B548AFC-3F8F-AF0F-A319-37E1B108EB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30091" y="4399612"/>
            <a:ext cx="2545830" cy="2848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Surname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D3234CD-116C-AD94-7D4D-B9DA46BFDD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30091" y="4761874"/>
            <a:ext cx="2545830" cy="2848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Title, 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1614960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3663C252-4545-7EC7-3C36-C2B6724B2D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637314" y="0"/>
            <a:ext cx="7554686" cy="6858000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29A17EAF-0F9C-6487-CFAC-3E4B463F5A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4BBFE0B9-2389-CA48-B995-5C0A65B7C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7" y="267991"/>
            <a:ext cx="3190904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Programme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187F3AE7-55C1-5E16-06E6-3EC539DDB0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191" y="1588272"/>
            <a:ext cx="3163576" cy="44924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Sed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 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7DA2718B-C513-74BD-0DD6-002ABFFCF5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89986" y="1253084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52" name="Text Placeholder 15">
            <a:extLst>
              <a:ext uri="{FF2B5EF4-FFF2-40B4-BE49-F238E27FC236}">
                <a16:creationId xmlns:a16="http://schemas.microsoft.com/office/drawing/2014/main" id="{0BFCFAAF-5212-63C2-F964-12FFAF0E440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89985" y="854177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D50E95B4-B395-52B8-7C74-C771785CE7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89986" y="2334444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E5AB873C-088C-896D-01FB-092B34265B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89985" y="1935537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2288331C-3891-E9EF-27E6-C560972626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89986" y="3425408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94A9E4F9-5E1F-0A6E-3846-49F4878C663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89985" y="3026501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748EC1F4-5805-B9CD-8291-4C03516C767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89986" y="4516180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63" name="Text Placeholder 15">
            <a:extLst>
              <a:ext uri="{FF2B5EF4-FFF2-40B4-BE49-F238E27FC236}">
                <a16:creationId xmlns:a16="http://schemas.microsoft.com/office/drawing/2014/main" id="{32DE445D-EA44-529D-C62C-BF3A6F27F2A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89985" y="4117273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64" name="Text Placeholder 15">
            <a:extLst>
              <a:ext uri="{FF2B5EF4-FFF2-40B4-BE49-F238E27FC236}">
                <a16:creationId xmlns:a16="http://schemas.microsoft.com/office/drawing/2014/main" id="{13C43B31-7CFE-7F40-87EE-4A641F08EDF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89986" y="5614474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65" name="Text Placeholder 15">
            <a:extLst>
              <a:ext uri="{FF2B5EF4-FFF2-40B4-BE49-F238E27FC236}">
                <a16:creationId xmlns:a16="http://schemas.microsoft.com/office/drawing/2014/main" id="{93DE7127-7464-75F4-CF5F-DA9A4746CD5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89985" y="5215567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0C08C770-0D27-C829-48B2-FB77F4B019A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54293" y="1253084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B1B38FA0-909B-3F1C-B9BE-C711CEE3F03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754292" y="854177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4E46D68D-5EC1-7D34-1E61-016F1753010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754293" y="2334444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D45FE1B4-D5CF-4CEB-3345-595EFEBE3BB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54292" y="1935537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15B325E4-9F9B-FC47-EE9B-B65E12784B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54293" y="3425408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8585BE73-68C9-AF86-8CDE-D777135D434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754292" y="3026501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BC1274BA-D983-12DE-F48B-CAD1D1102F7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54293" y="4516180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8" name="Text Placeholder 15">
            <a:extLst>
              <a:ext uri="{FF2B5EF4-FFF2-40B4-BE49-F238E27FC236}">
                <a16:creationId xmlns:a16="http://schemas.microsoft.com/office/drawing/2014/main" id="{DFB0F8B4-CED4-02E7-410F-D5A799A7ADA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54292" y="4117273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79" name="Text Placeholder 15">
            <a:extLst>
              <a:ext uri="{FF2B5EF4-FFF2-40B4-BE49-F238E27FC236}">
                <a16:creationId xmlns:a16="http://schemas.microsoft.com/office/drawing/2014/main" id="{B200EBF4-5AC7-11D9-C7B1-396FA2C9B5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754293" y="5614474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80" name="Text Placeholder 15">
            <a:extLst>
              <a:ext uri="{FF2B5EF4-FFF2-40B4-BE49-F238E27FC236}">
                <a16:creationId xmlns:a16="http://schemas.microsoft.com/office/drawing/2014/main" id="{F58A849D-AAD0-3411-1CCD-58F85380AF3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754292" y="5215567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</p:spTree>
    <p:extLst>
      <p:ext uri="{BB962C8B-B14F-4D97-AF65-F5344CB8AC3E}">
        <p14:creationId xmlns:p14="http://schemas.microsoft.com/office/powerpoint/2010/main" val="79398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7662C650-C8A9-0E29-2856-6D5A54A2777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33" y="392458"/>
            <a:ext cx="2016244" cy="711842"/>
          </a:xfrm>
          <a:prstGeom prst="rect">
            <a:avLst/>
          </a:prstGeom>
        </p:spPr>
      </p:pic>
      <p:sp>
        <p:nvSpPr>
          <p:cNvPr id="3" name="Rettangolo 5">
            <a:extLst>
              <a:ext uri="{FF2B5EF4-FFF2-40B4-BE49-F238E27FC236}">
                <a16:creationId xmlns:a16="http://schemas.microsoft.com/office/drawing/2014/main" id="{34A786FE-DAA2-F077-5F10-B96F05BD48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978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5">
            <a:extLst>
              <a:ext uri="{FF2B5EF4-FFF2-40B4-BE49-F238E27FC236}">
                <a16:creationId xmlns:a16="http://schemas.microsoft.com/office/drawing/2014/main" id="{468FC154-660E-8C5D-1E93-436C387D47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55E44E0D-E4D1-0623-D204-633AD0B73CD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9" y="396061"/>
            <a:ext cx="2020216" cy="7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0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grey background">
    <p:bg>
      <p:bgPr>
        <a:solidFill>
          <a:srgbClr val="EE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">
            <a:extLst>
              <a:ext uri="{FF2B5EF4-FFF2-40B4-BE49-F238E27FC236}">
                <a16:creationId xmlns:a16="http://schemas.microsoft.com/office/drawing/2014/main" id="{A98567C8-C110-569F-0410-AEBF994942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8B08E9F2-ED85-F0A4-93A3-B1B5C863E4E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9" y="396061"/>
            <a:ext cx="2020216" cy="7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44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blu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7516678" y="0"/>
            <a:ext cx="467532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360B473-209C-D9F0-6BDA-8434B980456D}"/>
              </a:ext>
            </a:extLst>
          </p:cNvPr>
          <p:cNvSpPr/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Title 29">
            <a:extLst>
              <a:ext uri="{FF2B5EF4-FFF2-40B4-BE49-F238E27FC236}">
                <a16:creationId xmlns:a16="http://schemas.microsoft.com/office/drawing/2014/main" id="{B6C61402-1054-CFBE-0134-2D1654F6A5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5" y="267991"/>
            <a:ext cx="576501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EA714C2-D21D-7059-49D8-B742BDCDB8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9519" y="1588624"/>
            <a:ext cx="5799882" cy="4499660"/>
          </a:xfrm>
          <a:prstGeom prst="rect">
            <a:avLst/>
          </a:prstGeom>
        </p:spPr>
        <p:txBody>
          <a:bodyPr lIns="0" tIns="0" rIns="0" bIns="0"/>
          <a:lstStyle>
            <a:lvl1pPr marL="342900" indent="-342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42933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7516678" y="0"/>
            <a:ext cx="467532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697BBFE3-EBC4-060C-FCB8-F667D11833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E92DAA08-F2A7-B617-B5A1-D5F567DFD0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267991"/>
            <a:ext cx="576501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7849F3EB-A419-DD1D-4D54-5487A47B85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190" y="1588273"/>
            <a:ext cx="5767344" cy="448652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1806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131043-360E-FCA5-9322-F00EB78240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5161280"/>
            <a:ext cx="12192000" cy="1696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6678" y="635365"/>
            <a:ext cx="4106362" cy="558727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effectLst>
            <a:outerShdw blurRad="245052" dist="37662" dir="3840000" algn="ctr" rotWithShape="0">
              <a:srgbClr val="000000">
                <a:alpha val="19611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697BBFE3-EBC4-060C-FCB8-F667D11833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E92DAA08-F2A7-B617-B5A1-D5F567DFD0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267991"/>
            <a:ext cx="576501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7849F3EB-A419-DD1D-4D54-5487A47B85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190" y="1588273"/>
            <a:ext cx="5767344" cy="322991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42291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.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DB0EA779-CDEB-9B44-B999-742B6DB750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985" y="5498122"/>
            <a:ext cx="5765015" cy="104167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Add useful resources here, such as links or an explanation of the picture.</a:t>
            </a:r>
          </a:p>
        </p:txBody>
      </p:sp>
    </p:spTree>
    <p:extLst>
      <p:ext uri="{BB962C8B-B14F-4D97-AF65-F5344CB8AC3E}">
        <p14:creationId xmlns:p14="http://schemas.microsoft.com/office/powerpoint/2010/main" val="4206983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righ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131043-360E-FCA5-9322-F00EB78240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5161280"/>
            <a:ext cx="12192000" cy="1696720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79FE0D-2216-FCE6-642E-C075129D01CD}"/>
              </a:ext>
            </a:extLst>
          </p:cNvPr>
          <p:cNvSpPr>
            <a:spLocks/>
          </p:cNvSpPr>
          <p:nvPr userDrawn="1"/>
        </p:nvSpPr>
        <p:spPr>
          <a:xfrm>
            <a:off x="9777046" y="0"/>
            <a:ext cx="24149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43446" y="635365"/>
            <a:ext cx="3979594" cy="558727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effectLst>
            <a:outerShdw blurRad="245052" dist="37662" dir="3840000" algn="ctr" rotWithShape="0">
              <a:srgbClr val="000000">
                <a:alpha val="19611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697BBFE3-EBC4-060C-FCB8-F667D11833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E92DAA08-F2A7-B617-B5A1-D5F567DFD0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267991"/>
            <a:ext cx="576501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7849F3EB-A419-DD1D-4D54-5487A47B85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190" y="1588273"/>
            <a:ext cx="5767344" cy="322991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42291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.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F671248-629D-CEF8-F01F-488ABE4640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985" y="5498122"/>
            <a:ext cx="5765015" cy="104167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Add useful resources here, such as links or an explanation of the picture.</a:t>
            </a:r>
          </a:p>
        </p:txBody>
      </p:sp>
    </p:spTree>
    <p:extLst>
      <p:ext uri="{BB962C8B-B14F-4D97-AF65-F5344CB8AC3E}">
        <p14:creationId xmlns:p14="http://schemas.microsoft.com/office/powerpoint/2010/main" val="1928205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8">
            <a:extLst>
              <a:ext uri="{FF2B5EF4-FFF2-40B4-BE49-F238E27FC236}">
                <a16:creationId xmlns:a16="http://schemas.microsoft.com/office/drawing/2014/main" id="{1DB3B5BF-B4AC-CF81-9626-12011A03E1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0"/>
            <a:ext cx="467532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E7AE2330-AD44-1F29-B58E-FE87062996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681416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178D0FF7-D64D-98BC-68D2-FFD8425F3A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5520401" y="267991"/>
            <a:ext cx="576501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DD40AB1-DEEE-4AC1-6661-F5553C8F00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31459" y="1588273"/>
            <a:ext cx="5767344" cy="44865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1017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 - Extra Inf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5">
            <a:extLst>
              <a:ext uri="{FF2B5EF4-FFF2-40B4-BE49-F238E27FC236}">
                <a16:creationId xmlns:a16="http://schemas.microsoft.com/office/drawing/2014/main" id="{17EC72A2-7239-16B0-47DB-6E75DAC174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2" name="Connettore 1 4">
            <a:extLst>
              <a:ext uri="{FF2B5EF4-FFF2-40B4-BE49-F238E27FC236}">
                <a16:creationId xmlns:a16="http://schemas.microsoft.com/office/drawing/2014/main" id="{C3949E2B-28C9-2F8E-0C0B-30E5ECE27F99}"/>
              </a:ext>
            </a:extLst>
          </p:cNvPr>
          <p:cNvCxnSpPr>
            <a:cxnSpLocks/>
          </p:cNvCxnSpPr>
          <p:nvPr userDrawn="1"/>
        </p:nvCxnSpPr>
        <p:spPr>
          <a:xfrm>
            <a:off x="1026738" y="4385863"/>
            <a:ext cx="45049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B60289FE-54AC-60E2-CDB7-190BE09976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6738" y="4563387"/>
            <a:ext cx="5864392" cy="710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Your name, Your 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1CBF29B6-847C-486E-CA0D-5E7CBE67C9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738" y="5512904"/>
            <a:ext cx="5864393" cy="57249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Other optional information, such as</a:t>
            </a:r>
            <a:br>
              <a:rPr lang="en-GB" noProof="0" dirty="0"/>
            </a:br>
            <a:r>
              <a:rPr lang="en-GB" noProof="0" dirty="0"/>
              <a:t>event name, location and date.</a:t>
            </a:r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94AD0E4F-9FDE-33A6-3882-FA8D80FE5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738" y="1476531"/>
            <a:ext cx="5864392" cy="150369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A9BFAA4-B3D9-CD04-1B2B-014480D24F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6001" y="3211033"/>
            <a:ext cx="5882640" cy="9712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11468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small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A785F4-C2D7-044E-4078-42C2F41A16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1425" y="1605588"/>
            <a:ext cx="3982337" cy="4353509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9C274B8-BFB3-7407-83DC-2FD23778B6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Title 29">
            <a:extLst>
              <a:ext uri="{FF2B5EF4-FFF2-40B4-BE49-F238E27FC236}">
                <a16:creationId xmlns:a16="http://schemas.microsoft.com/office/drawing/2014/main" id="{9829A86A-D5CB-AD23-4039-EDEB9839FC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267991"/>
            <a:ext cx="576501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10AB46F-361C-3EB3-82D6-A7D6C25891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9519" y="1588624"/>
            <a:ext cx="5799882" cy="44996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991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small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611D231C-C35A-E142-6369-B4D6C36F4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1425" y="1605588"/>
            <a:ext cx="3982337" cy="4353509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F68E537-C5FD-39E0-EAFB-3C7055506A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Title 29">
            <a:extLst>
              <a:ext uri="{FF2B5EF4-FFF2-40B4-BE49-F238E27FC236}">
                <a16:creationId xmlns:a16="http://schemas.microsoft.com/office/drawing/2014/main" id="{F8CB0A34-6A0C-877E-30C2-203436F2A7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267991"/>
            <a:ext cx="576501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64A298B-71D8-24C5-A953-D9D2B601D4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190" y="1588273"/>
            <a:ext cx="5767344" cy="44865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1633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ttom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A785F4-C2D7-044E-4078-42C2F41A16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3998563"/>
            <a:ext cx="12192000" cy="2859437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Rettangolo 5">
            <a:extLst>
              <a:ext uri="{FF2B5EF4-FFF2-40B4-BE49-F238E27FC236}">
                <a16:creationId xmlns:a16="http://schemas.microsoft.com/office/drawing/2014/main" id="{016BA0C5-0D7F-BFC1-91CD-D11147E118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29">
            <a:extLst>
              <a:ext uri="{FF2B5EF4-FFF2-40B4-BE49-F238E27FC236}">
                <a16:creationId xmlns:a16="http://schemas.microsoft.com/office/drawing/2014/main" id="{68DFB2A9-53D4-8EFC-1C37-7C2D3548E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6" y="267991"/>
            <a:ext cx="10524583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7135F8CB-71AC-C946-FCBB-E34A144BFD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9519" y="1588624"/>
            <a:ext cx="10556938" cy="19601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 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0792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ttom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B998A4F0-20DD-E673-ECA9-D13ED2D5C0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3998563"/>
            <a:ext cx="12192000" cy="2859437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0A824760-70E9-F665-761B-910AC1770D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itle 29">
            <a:extLst>
              <a:ext uri="{FF2B5EF4-FFF2-40B4-BE49-F238E27FC236}">
                <a16:creationId xmlns:a16="http://schemas.microsoft.com/office/drawing/2014/main" id="{AD1849D8-525F-DE98-DF67-187926821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7" y="267991"/>
            <a:ext cx="10508952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A527522-6B7A-0A1D-562E-4E096BC628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190" y="1588273"/>
            <a:ext cx="10522224" cy="20375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 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6528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ectangl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2">
            <a:extLst>
              <a:ext uri="{FF2B5EF4-FFF2-40B4-BE49-F238E27FC236}">
                <a16:creationId xmlns:a16="http://schemas.microsoft.com/office/drawing/2014/main" id="{B34F13FA-CBA9-E8D7-66FA-2BF4D0C39B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7A2C5FE3-3A7D-BE65-237C-E2A495D122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846487" y="586740"/>
            <a:ext cx="4380833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E9E37D14-9843-DAD7-072E-840C886E3F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65347" y="4015740"/>
            <a:ext cx="4380833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6115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rectangl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-1" y="3429000"/>
            <a:ext cx="4052712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DE1134E-01A9-BEDC-1B93-3FC0FCCC5A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4052807" y="0"/>
            <a:ext cx="4076054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36FAAB90-4BFC-E3A3-2DE3-2C50177EF8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8139289" y="3429000"/>
            <a:ext cx="40527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D0BB4F84-C3EB-2DE7-682D-62B94F7452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696" y="586740"/>
            <a:ext cx="3053166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E2F8E3ED-B75B-258C-3B24-DCF2AEE1E7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33460" y="586739"/>
            <a:ext cx="3053166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11006461-ADA8-59B9-04FF-CC0AEA93A6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4251" y="3977640"/>
            <a:ext cx="3053166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032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rectangl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3429000"/>
            <a:ext cx="306324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694F22-3141-196F-ADE1-CAC196D36F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3063240" y="0"/>
            <a:ext cx="303276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E3742A0C-A8D2-E77C-937E-ACAA2ADB62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096000" y="3429000"/>
            <a:ext cx="306324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1821D268-C4C8-891E-803C-B88212CF81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159240" y="0"/>
            <a:ext cx="303276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8B6DBAAB-BB60-ACBD-F358-0A4A9952E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147" y="43434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71EF1C8D-2E30-6C53-6181-ED35DF3D37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08147" y="43434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C13E9A9B-9B9B-F9FF-8005-0A86AC3AB1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21380" y="384048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CB34566E-99B0-DBCE-5EA3-8CBA0DE150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17380" y="384048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4930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9">
            <a:extLst>
              <a:ext uri="{FF2B5EF4-FFF2-40B4-BE49-F238E27FC236}">
                <a16:creationId xmlns:a16="http://schemas.microsoft.com/office/drawing/2014/main" id="{E2AB63E9-B8DC-15C8-5EE6-6DF79A4DD4EA}"/>
              </a:ext>
            </a:extLst>
          </p:cNvPr>
          <p:cNvSpPr/>
          <p:nvPr userDrawn="1"/>
        </p:nvSpPr>
        <p:spPr>
          <a:xfrm>
            <a:off x="8452624" y="0"/>
            <a:ext cx="3739376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FFBBBCFA-4E6E-6710-ABF3-431DE5C67F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B3663E5A-C780-EF7D-1F8E-DDE1CD4465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267991"/>
            <a:ext cx="7273383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0F6F861-A1EF-439E-798C-7E09DD9047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0189" y="1588273"/>
            <a:ext cx="7270139" cy="44865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9958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9">
            <a:extLst>
              <a:ext uri="{FF2B5EF4-FFF2-40B4-BE49-F238E27FC236}">
                <a16:creationId xmlns:a16="http://schemas.microsoft.com/office/drawing/2014/main" id="{E2AB63E9-B8DC-15C8-5EE6-6DF79A4DD4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453358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Segnaposto immagine 2">
            <a:extLst>
              <a:ext uri="{FF2B5EF4-FFF2-40B4-BE49-F238E27FC236}">
                <a16:creationId xmlns:a16="http://schemas.microsoft.com/office/drawing/2014/main" id="{1112C3B9-96DA-1213-B499-7B33167D25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9633088" y="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B9A7CD39-8F01-EC38-A1E0-E9A3AC07D4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9633088" y="342900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39FF97C5-B3C8-D522-6AA1-885D5671A1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7070568" y="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Segnaposto immagine 2">
            <a:extLst>
              <a:ext uri="{FF2B5EF4-FFF2-40B4-BE49-F238E27FC236}">
                <a16:creationId xmlns:a16="http://schemas.microsoft.com/office/drawing/2014/main" id="{A40EA8D8-431A-A1D3-FF7A-71AEA99A4A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7070568" y="342900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Segnaposto immagine 2">
            <a:extLst>
              <a:ext uri="{FF2B5EF4-FFF2-40B4-BE49-F238E27FC236}">
                <a16:creationId xmlns:a16="http://schemas.microsoft.com/office/drawing/2014/main" id="{44A8197F-4F57-8D0A-97F1-460BC6F054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4522031" y="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AFC42482-BA80-B86C-26B2-54CA193152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/>
          </p:nvPr>
        </p:nvSpPr>
        <p:spPr>
          <a:xfrm>
            <a:off x="4522031" y="342900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D827A793-34EA-466C-FC9B-969379DD94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55F3B724-B102-F403-F56B-3E8DF61090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267991"/>
            <a:ext cx="3131230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FBF0A4A-3B44-310B-F871-F37289CC4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519" y="1588624"/>
            <a:ext cx="3131230" cy="4431176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Sed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0353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19">
            <a:extLst>
              <a:ext uri="{FF2B5EF4-FFF2-40B4-BE49-F238E27FC236}">
                <a16:creationId xmlns:a16="http://schemas.microsoft.com/office/drawing/2014/main" id="{A132C46B-02FD-A43A-094F-8C78AA9603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452624" y="0"/>
            <a:ext cx="3739376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Segnaposto immagine 8">
            <a:extLst>
              <a:ext uri="{FF2B5EF4-FFF2-40B4-BE49-F238E27FC236}">
                <a16:creationId xmlns:a16="http://schemas.microsoft.com/office/drawing/2014/main" id="{BFBCD2B1-6BEF-0235-BE70-A8CD748917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/>
          </p:nvPr>
        </p:nvSpPr>
        <p:spPr>
          <a:xfrm>
            <a:off x="4846320" y="1088967"/>
            <a:ext cx="6217920" cy="3790604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Rettangolo 5">
            <a:extLst>
              <a:ext uri="{FF2B5EF4-FFF2-40B4-BE49-F238E27FC236}">
                <a16:creationId xmlns:a16="http://schemas.microsoft.com/office/drawing/2014/main" id="{84C132FD-360C-52E9-714D-E113ABF525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13BB7AFB-62EC-57E2-9ECC-EE05A5A8E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267991"/>
            <a:ext cx="3131230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B5C0AE79-5055-A505-E930-008E51F68D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986" y="1588624"/>
            <a:ext cx="3149921" cy="482137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Sed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7612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 - Custom image - vertic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BF4F91D-1FC7-C21C-323E-1509665E24ED}"/>
              </a:ext>
            </a:extLst>
          </p:cNvPr>
          <p:cNvCxnSpPr>
            <a:cxnSpLocks/>
          </p:cNvCxnSpPr>
          <p:nvPr userDrawn="1"/>
        </p:nvCxnSpPr>
        <p:spPr>
          <a:xfrm>
            <a:off x="1026738" y="4385863"/>
            <a:ext cx="45049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9">
            <a:extLst>
              <a:ext uri="{FF2B5EF4-FFF2-40B4-BE49-F238E27FC236}">
                <a16:creationId xmlns:a16="http://schemas.microsoft.com/office/drawing/2014/main" id="{01E608A6-CAF7-5776-D63F-7CAA34DA6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738" y="1476531"/>
            <a:ext cx="5864392" cy="150369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9B3F6C51-2DA1-F063-A957-D06B18D1BD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6738" y="4563387"/>
            <a:ext cx="5864392" cy="710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Your name, Your title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80CC83D-ED25-C71C-AB29-79F8CDB64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738" y="5512904"/>
            <a:ext cx="5864393" cy="57249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Other optional information, such as</a:t>
            </a:r>
            <a:br>
              <a:rPr lang="en-GB" noProof="0" dirty="0"/>
            </a:br>
            <a:r>
              <a:rPr lang="en-GB" noProof="0" dirty="0"/>
              <a:t>event name, location and date.</a:t>
            </a:r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B7229B8D-7348-9B77-A7F2-49573E415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5530" y="0"/>
            <a:ext cx="4386470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9125B140-0C47-03CC-786E-2DFAC85AEC6D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33" y="392458"/>
            <a:ext cx="2016244" cy="711842"/>
          </a:xfrm>
          <a:prstGeom prst="rect">
            <a:avLst/>
          </a:prstGeom>
        </p:spPr>
      </p:pic>
      <p:sp>
        <p:nvSpPr>
          <p:cNvPr id="12" name="Rettangolo 5">
            <a:extLst>
              <a:ext uri="{FF2B5EF4-FFF2-40B4-BE49-F238E27FC236}">
                <a16:creationId xmlns:a16="http://schemas.microsoft.com/office/drawing/2014/main" id="{A3591069-EB63-97AB-8638-B4DEFFD61FB4}"/>
              </a:ext>
            </a:extLst>
          </p:cNvPr>
          <p:cNvSpPr/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10258F6-B5DD-B72A-0921-9C4E38F82E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6001" y="3211033"/>
            <a:ext cx="5882640" cy="9712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61306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5">
            <a:extLst>
              <a:ext uri="{FF2B5EF4-FFF2-40B4-BE49-F238E27FC236}">
                <a16:creationId xmlns:a16="http://schemas.microsoft.com/office/drawing/2014/main" id="{FFBBBCFA-4E6E-6710-ABF3-431DE5C67F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F29FA56A-669F-ED51-B15C-E955E06A79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962" y="1368581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29">
            <a:extLst>
              <a:ext uri="{FF2B5EF4-FFF2-40B4-BE49-F238E27FC236}">
                <a16:creationId xmlns:a16="http://schemas.microsoft.com/office/drawing/2014/main" id="{0C9C4CBC-131E-7481-9A92-A614A743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7" y="267991"/>
            <a:ext cx="10508952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1DDD2960-AEA9-DB5A-9629-F9B544126C5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8712" y="3130829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47" name="Segnaposto immagine 2">
            <a:extLst>
              <a:ext uri="{FF2B5EF4-FFF2-40B4-BE49-F238E27FC236}">
                <a16:creationId xmlns:a16="http://schemas.microsoft.com/office/drawing/2014/main" id="{63B5DBF7-2096-37E1-F21D-1C0F03F6FAC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38962" y="4073058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04703EF1-A9FB-15A0-088D-2D14863EA30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38712" y="5842416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400AC11F-4B93-CA44-A933-F46AF6AF471C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045502" y="1368581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98EF1337-48A8-BDC4-5F28-AA351D95AA1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045252" y="3130829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0CE99342-2959-63B8-6571-D89D8FF2213B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3045502" y="4073058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90FF5F7-B4FB-9A2A-10B0-7D774165ACF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045252" y="5842416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59C99BC8-7A20-3573-D1B7-4C9DE9EE2E15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5265338" y="1368581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1A08AE8-FD4B-54FB-43C2-822A75379D7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265088" y="3130829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13" name="Segnaposto immagine 2">
            <a:extLst>
              <a:ext uri="{FF2B5EF4-FFF2-40B4-BE49-F238E27FC236}">
                <a16:creationId xmlns:a16="http://schemas.microsoft.com/office/drawing/2014/main" id="{281F5435-EA84-44BC-C769-036D3A36F787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265338" y="4073058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7D6802E-1BE5-2A0A-B01B-E20C6BAC4A0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265088" y="5842416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15" name="Segnaposto immagine 2">
            <a:extLst>
              <a:ext uri="{FF2B5EF4-FFF2-40B4-BE49-F238E27FC236}">
                <a16:creationId xmlns:a16="http://schemas.microsoft.com/office/drawing/2014/main" id="{098C5A45-9358-588F-69AE-90A1EE7FB76A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7482590" y="1368581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D6DE390-7F08-D787-91A0-94CBA6513AE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482340" y="3130829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17" name="Segnaposto immagine 2">
            <a:extLst>
              <a:ext uri="{FF2B5EF4-FFF2-40B4-BE49-F238E27FC236}">
                <a16:creationId xmlns:a16="http://schemas.microsoft.com/office/drawing/2014/main" id="{76A073D6-A3EC-E2BE-7BD8-93AD228C206B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7482590" y="4073058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8" name="Segnaposto immagine 2">
            <a:extLst>
              <a:ext uri="{FF2B5EF4-FFF2-40B4-BE49-F238E27FC236}">
                <a16:creationId xmlns:a16="http://schemas.microsoft.com/office/drawing/2014/main" id="{D5E4085D-250A-8808-8039-CB3B1573CFBE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9689130" y="1368581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056690EC-53F8-771F-BB71-DCABE0E4B22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688880" y="3130829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20" name="Segnaposto immagine 2">
            <a:extLst>
              <a:ext uri="{FF2B5EF4-FFF2-40B4-BE49-F238E27FC236}">
                <a16:creationId xmlns:a16="http://schemas.microsoft.com/office/drawing/2014/main" id="{B8168A17-D185-A0E6-5471-08D6A5977DBE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9689130" y="4073058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4D30AAA-9030-AC8E-895B-1367E088F07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482590" y="5842416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4A6C876-4F40-C3B9-C6DC-CF43EB14134C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702426" y="5842416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1351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4">
            <a:extLst>
              <a:ext uri="{FF2B5EF4-FFF2-40B4-BE49-F238E27FC236}">
                <a16:creationId xmlns:a16="http://schemas.microsoft.com/office/drawing/2014/main" id="{D534009C-AD33-B516-0716-CF4063CE113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44886" y="2348735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FB96D37B-6FD7-18A0-2481-3C57C7B39C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846487" y="1813302"/>
            <a:ext cx="4376442" cy="38005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 noProof="0" dirty="0"/>
              <a:t>Your Subtitle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D68FE87-596F-FF75-5FB5-2BB3EECCA81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6094400" y="2348735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7390033C-58E7-E00D-FFEE-8EE5EDAF80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6096001" y="1813302"/>
            <a:ext cx="4376442" cy="38005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 noProof="0" dirty="0"/>
              <a:t>Your Subtitle</a:t>
            </a:r>
          </a:p>
        </p:txBody>
      </p:sp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0C086A40-72E1-4E37-1DAC-B5C354888D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28248" y="0"/>
            <a:ext cx="106375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Rettangolo 5">
            <a:extLst>
              <a:ext uri="{FF2B5EF4-FFF2-40B4-BE49-F238E27FC236}">
                <a16:creationId xmlns:a16="http://schemas.microsoft.com/office/drawing/2014/main" id="{D30AD1AF-C932-412F-27CF-62031645AC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FE329E0F-282A-6770-5CA8-D7A45BEB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267991"/>
            <a:ext cx="964144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7DF3EB22-C86E-60E3-B78E-3099EBFF4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518" y="2546566"/>
            <a:ext cx="4406509" cy="370183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Sed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ut.</a:t>
            </a:r>
            <a:endParaRPr lang="en-GB" noProof="0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FB964C9-9AB2-6035-D2BD-44CB7C8ACF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1" y="2546566"/>
            <a:ext cx="4406509" cy="370183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Sed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51260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8">
            <a:extLst>
              <a:ext uri="{FF2B5EF4-FFF2-40B4-BE49-F238E27FC236}">
                <a16:creationId xmlns:a16="http://schemas.microsoft.com/office/drawing/2014/main" id="{75D5424A-210E-CBAE-6DD2-6B4583EA09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11128248" y="0"/>
            <a:ext cx="106375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  <a:endParaRPr lang="it-IT" dirty="0"/>
          </a:p>
        </p:txBody>
      </p:sp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3781F7DB-DB30-1428-BE20-6166C79044C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44886" y="2348735"/>
            <a:ext cx="38941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32C21D0D-F5C1-F201-8E99-DDD1508F09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486" y="1684420"/>
            <a:ext cx="4377521" cy="5089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None/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Your Subtitle</a:t>
            </a:r>
          </a:p>
        </p:txBody>
      </p:sp>
      <p:sp>
        <p:nvSpPr>
          <p:cNvPr id="13" name="Rettangolo 5">
            <a:extLst>
              <a:ext uri="{FF2B5EF4-FFF2-40B4-BE49-F238E27FC236}">
                <a16:creationId xmlns:a16="http://schemas.microsoft.com/office/drawing/2014/main" id="{77EA5F8C-B7F9-BEF2-8205-1C598D9377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333233"/>
              </a:solidFill>
            </a:endParaRPr>
          </a:p>
        </p:txBody>
      </p:sp>
      <p:cxnSp>
        <p:nvCxnSpPr>
          <p:cNvPr id="14" name="Connettore 1 4">
            <a:extLst>
              <a:ext uri="{FF2B5EF4-FFF2-40B4-BE49-F238E27FC236}">
                <a16:creationId xmlns:a16="http://schemas.microsoft.com/office/drawing/2014/main" id="{C2349201-1CCB-85B9-6692-7955892A4546}"/>
              </a:ext>
            </a:extLst>
          </p:cNvPr>
          <p:cNvCxnSpPr/>
          <p:nvPr userDrawn="1"/>
        </p:nvCxnSpPr>
        <p:spPr>
          <a:xfrm>
            <a:off x="6094400" y="2348735"/>
            <a:ext cx="38941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9">
            <a:extLst>
              <a:ext uri="{FF2B5EF4-FFF2-40B4-BE49-F238E27FC236}">
                <a16:creationId xmlns:a16="http://schemas.microsoft.com/office/drawing/2014/main" id="{B695D6E0-D7BE-C76C-4EF3-147A80CD4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7" y="267991"/>
            <a:ext cx="10005476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720F3B89-75C5-59E7-EFA4-31C1DC831B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684420"/>
            <a:ext cx="4377521" cy="5089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None/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Your Subtitle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982E2503-9B1E-2C89-232C-1DE7CBC45A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987" y="2542430"/>
            <a:ext cx="4375866" cy="3707296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9F65712-09DA-F4BD-20FE-6340E8F824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400" y="2542430"/>
            <a:ext cx="4375866" cy="3707296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14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86E1A14B-5ADC-FF1B-FAB9-7F4C6A18BC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63" y="2722917"/>
            <a:ext cx="2683630" cy="2332694"/>
          </a:xfrm>
          <a:prstGeom prst="rect">
            <a:avLst/>
          </a:prstGeom>
        </p:spPr>
      </p:pic>
      <p:cxnSp>
        <p:nvCxnSpPr>
          <p:cNvPr id="6" name="Connettore 1 4">
            <a:extLst>
              <a:ext uri="{FF2B5EF4-FFF2-40B4-BE49-F238E27FC236}">
                <a16:creationId xmlns:a16="http://schemas.microsoft.com/office/drawing/2014/main" id="{FA1C88F5-D59D-1E28-CF1A-8FCFF17D56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298165" y="3950701"/>
            <a:ext cx="6926305" cy="0"/>
          </a:xfrm>
          <a:prstGeom prst="line">
            <a:avLst/>
          </a:prstGeom>
          <a:ln w="28575">
            <a:solidFill>
              <a:srgbClr val="8E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04D9D243-4DA4-053B-43E0-FCA5EA8F65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299766" y="1689198"/>
            <a:ext cx="6891148" cy="192737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2400" b="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6576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</a:p>
        </p:txBody>
      </p:sp>
      <p:sp>
        <p:nvSpPr>
          <p:cNvPr id="5" name="Rettangolo 5">
            <a:extLst>
              <a:ext uri="{FF2B5EF4-FFF2-40B4-BE49-F238E27FC236}">
                <a16:creationId xmlns:a16="http://schemas.microsoft.com/office/drawing/2014/main" id="{EE653191-4ECF-6C49-331D-FA6CBBBDE3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546383AC-01C4-54D2-2EA8-571092EB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6" y="267991"/>
            <a:ext cx="10524583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C8D2A86-EA46-F35D-45C1-B6B5D7D77B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1194" y="4670268"/>
            <a:ext cx="6936439" cy="9660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marL="3886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Title, Other information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F91A6145-45B4-ECF0-BC1D-E2CBAF4622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766" y="4288781"/>
            <a:ext cx="6907926" cy="286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6576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Person’s Name</a:t>
            </a:r>
          </a:p>
        </p:txBody>
      </p:sp>
    </p:spTree>
    <p:extLst>
      <p:ext uri="{BB962C8B-B14F-4D97-AF65-F5344CB8AC3E}">
        <p14:creationId xmlns:p14="http://schemas.microsoft.com/office/powerpoint/2010/main" val="3713407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86E1A14B-5ADC-FF1B-FAB9-7F4C6A18BC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63" y="2683840"/>
            <a:ext cx="2683630" cy="2332694"/>
          </a:xfrm>
          <a:prstGeom prst="rect">
            <a:avLst/>
          </a:prstGeom>
        </p:spPr>
      </p:pic>
      <p:sp>
        <p:nvSpPr>
          <p:cNvPr id="13" name="Rettangolo 5">
            <a:extLst>
              <a:ext uri="{FF2B5EF4-FFF2-40B4-BE49-F238E27FC236}">
                <a16:creationId xmlns:a16="http://schemas.microsoft.com/office/drawing/2014/main" id="{0A3862C4-00EA-353D-F302-EE90E9914A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333233"/>
              </a:solidFill>
            </a:endParaRPr>
          </a:p>
        </p:txBody>
      </p:sp>
      <p:cxnSp>
        <p:nvCxnSpPr>
          <p:cNvPr id="16" name="Connettore 1 4">
            <a:extLst>
              <a:ext uri="{FF2B5EF4-FFF2-40B4-BE49-F238E27FC236}">
                <a16:creationId xmlns:a16="http://schemas.microsoft.com/office/drawing/2014/main" id="{38287148-2DAA-9DAC-91F0-B2BE281ECE6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298165" y="3950701"/>
            <a:ext cx="69263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D98B760A-C311-E9B2-A41B-BAADE65AD2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4299766" y="4288781"/>
            <a:ext cx="6907926" cy="286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None/>
              <a:defRPr sz="2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None/>
              <a:defRPr sz="2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None/>
              <a:defRPr sz="2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657600" indent="0"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Person’s Name</a:t>
            </a:r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7D51EA73-70C4-93C0-3BDB-791EFA978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7" y="267991"/>
            <a:ext cx="10508952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558034C0-6B6C-D9F3-949C-A2C9D5475C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7179" y="4658193"/>
            <a:ext cx="6930453" cy="10905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marL="3886200" indent="0"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Title, Other information</a:t>
            </a:r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C73FDA61-2E61-04A6-6B06-B11FE44AB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9766" y="1689198"/>
            <a:ext cx="6891148" cy="192737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2400" b="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6576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 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</a:p>
        </p:txBody>
      </p:sp>
    </p:spTree>
    <p:extLst>
      <p:ext uri="{BB962C8B-B14F-4D97-AF65-F5344CB8AC3E}">
        <p14:creationId xmlns:p14="http://schemas.microsoft.com/office/powerpoint/2010/main" val="484407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IAEA image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nuvola, cielo, aria aperta, giornata&#10;&#10;Descrizione generata automaticamente">
            <a:extLst>
              <a:ext uri="{FF2B5EF4-FFF2-40B4-BE49-F238E27FC236}">
                <a16:creationId xmlns:a16="http://schemas.microsoft.com/office/drawing/2014/main" id="{3241C1C6-9382-DFB6-50ED-C8138C2AA45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7386" cy="6858000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029801C-5759-4852-1DC1-DC75BDF59C1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33" y="392458"/>
            <a:ext cx="2016244" cy="711842"/>
          </a:xfrm>
          <a:prstGeom prst="rect">
            <a:avLst/>
          </a:prstGeom>
        </p:spPr>
      </p:pic>
      <p:sp>
        <p:nvSpPr>
          <p:cNvPr id="2" name="Rettangolo 5">
            <a:extLst>
              <a:ext uri="{FF2B5EF4-FFF2-40B4-BE49-F238E27FC236}">
                <a16:creationId xmlns:a16="http://schemas.microsoft.com/office/drawing/2014/main" id="{440ECDD2-FD18-B4C6-48F4-07512A5E3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18" name="Connettore 1 4">
            <a:extLst>
              <a:ext uri="{FF2B5EF4-FFF2-40B4-BE49-F238E27FC236}">
                <a16:creationId xmlns:a16="http://schemas.microsoft.com/office/drawing/2014/main" id="{030FFAD5-0F62-34A4-8B8A-C36146788BC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7570662" y="4929202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0551CB0-A4B2-CF13-2E8A-24B4430ADD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 hasCustomPrompt="1"/>
          </p:nvPr>
        </p:nvSpPr>
        <p:spPr>
          <a:xfrm>
            <a:off x="7570662" y="5106726"/>
            <a:ext cx="3954448" cy="10396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Contact information</a:t>
            </a:r>
          </a:p>
        </p:txBody>
      </p:sp>
      <p:sp>
        <p:nvSpPr>
          <p:cNvPr id="23" name="Title 29">
            <a:extLst>
              <a:ext uri="{FF2B5EF4-FFF2-40B4-BE49-F238E27FC236}">
                <a16:creationId xmlns:a16="http://schemas.microsoft.com/office/drawing/2014/main" id="{3B40B8FD-62D6-4D32-B8A5-EE323DC77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0663" y="4265229"/>
            <a:ext cx="3960042" cy="4985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8712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43DEE711-9133-A207-9D3A-0C5D55FD3F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5998" y="2332417"/>
            <a:ext cx="8300003" cy="16146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 noProof="0" dirty="0"/>
              <a:t>Thank you!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8EA73861-8959-BC29-238E-BE1624CE0D5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33" y="392458"/>
            <a:ext cx="2016244" cy="711842"/>
          </a:xfrm>
          <a:prstGeom prst="rect">
            <a:avLst/>
          </a:prstGeom>
        </p:spPr>
      </p:pic>
      <p:sp>
        <p:nvSpPr>
          <p:cNvPr id="3" name="Rettangolo 5">
            <a:extLst>
              <a:ext uri="{FF2B5EF4-FFF2-40B4-BE49-F238E27FC236}">
                <a16:creationId xmlns:a16="http://schemas.microsoft.com/office/drawing/2014/main" id="{53FC2712-1B18-4A56-3F30-72FE93A5B3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9821D874-2A86-597C-BC68-E51449965648}"/>
              </a:ext>
            </a:extLst>
          </p:cNvPr>
          <p:cNvCxnSpPr>
            <a:cxnSpLocks/>
          </p:cNvCxnSpPr>
          <p:nvPr userDrawn="1"/>
        </p:nvCxnSpPr>
        <p:spPr>
          <a:xfrm>
            <a:off x="3614057" y="3958817"/>
            <a:ext cx="496388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5915C987-D882-5B70-DA88-FFBC6C2842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18722" y="4369606"/>
            <a:ext cx="4954557" cy="103963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254041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">
            <a:extLst>
              <a:ext uri="{FF2B5EF4-FFF2-40B4-BE49-F238E27FC236}">
                <a16:creationId xmlns:a16="http://schemas.microsoft.com/office/drawing/2014/main" id="{1667A9DF-5FC7-674B-A03D-E249B61667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5" name="Picture 4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3441F355-01DE-E946-DCEF-9598293EC68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9" y="396061"/>
            <a:ext cx="2020216" cy="713244"/>
          </a:xfrm>
          <a:prstGeom prst="rect">
            <a:avLst/>
          </a:prstGeom>
        </p:spPr>
      </p:pic>
      <p:sp>
        <p:nvSpPr>
          <p:cNvPr id="3" name="Text Placeholder 33">
            <a:extLst>
              <a:ext uri="{FF2B5EF4-FFF2-40B4-BE49-F238E27FC236}">
                <a16:creationId xmlns:a16="http://schemas.microsoft.com/office/drawing/2014/main" id="{88E7DC95-91D1-F847-63F8-5CB472D754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5998" y="2332417"/>
            <a:ext cx="8300003" cy="16146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 noProof="0" dirty="0"/>
              <a:t>Thank you!</a:t>
            </a:r>
          </a:p>
        </p:txBody>
      </p:sp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8B87BA7-7013-6540-ADD7-2372EA2A7842}"/>
              </a:ext>
            </a:extLst>
          </p:cNvPr>
          <p:cNvCxnSpPr>
            <a:cxnSpLocks/>
          </p:cNvCxnSpPr>
          <p:nvPr userDrawn="1"/>
        </p:nvCxnSpPr>
        <p:spPr>
          <a:xfrm>
            <a:off x="3614057" y="3958817"/>
            <a:ext cx="49638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EDD6B2F5-DE10-7B5A-3C35-13269C6609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18722" y="4369606"/>
            <a:ext cx="4954557" cy="103963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359447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 - Custom image - horizon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BF4F91D-1FC7-C21C-323E-1509665E24ED}"/>
              </a:ext>
            </a:extLst>
          </p:cNvPr>
          <p:cNvCxnSpPr>
            <a:cxnSpLocks/>
          </p:cNvCxnSpPr>
          <p:nvPr userDrawn="1"/>
        </p:nvCxnSpPr>
        <p:spPr>
          <a:xfrm>
            <a:off x="1026738" y="3536777"/>
            <a:ext cx="3305210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9">
            <a:extLst>
              <a:ext uri="{FF2B5EF4-FFF2-40B4-BE49-F238E27FC236}">
                <a16:creationId xmlns:a16="http://schemas.microsoft.com/office/drawing/2014/main" id="{01E608A6-CAF7-5776-D63F-7CAA34DA6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737" y="1493800"/>
            <a:ext cx="10149154" cy="871509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9B3F6C51-2DA1-F063-A957-D06B18D1BD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6737" y="3714301"/>
            <a:ext cx="10149154" cy="3071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Your name, Your title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80CC83D-ED25-C71C-AB29-79F8CDB64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737" y="4253271"/>
            <a:ext cx="10149155" cy="57249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Other optional information, such as</a:t>
            </a:r>
            <a:br>
              <a:rPr lang="en-GB" noProof="0" dirty="0"/>
            </a:br>
            <a:r>
              <a:rPr lang="en-GB" noProof="0" dirty="0"/>
              <a:t>event name, location and date.</a:t>
            </a:r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B7229B8D-7348-9B77-A7F2-49573E415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337110"/>
            <a:ext cx="12192000" cy="152089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9125B140-0C47-03CC-786E-2DFAC85AEC6D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33" y="392458"/>
            <a:ext cx="2016244" cy="711842"/>
          </a:xfrm>
          <a:prstGeom prst="rect">
            <a:avLst/>
          </a:prstGeom>
        </p:spPr>
      </p:pic>
      <p:sp>
        <p:nvSpPr>
          <p:cNvPr id="12" name="Rettangolo 5">
            <a:extLst>
              <a:ext uri="{FF2B5EF4-FFF2-40B4-BE49-F238E27FC236}">
                <a16:creationId xmlns:a16="http://schemas.microsoft.com/office/drawing/2014/main" id="{A3591069-EB63-97AB-8638-B4DEFFD61FB4}"/>
              </a:ext>
            </a:extLst>
          </p:cNvPr>
          <p:cNvSpPr/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10258F6-B5DD-B72A-0921-9C4E38F82E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6000" y="2579914"/>
            <a:ext cx="10180735" cy="7532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40794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 - IAEA image - blue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nuvola, cielo, aria aperta, giornata&#10;&#10;Descrizione generata automaticamente">
            <a:extLst>
              <a:ext uri="{FF2B5EF4-FFF2-40B4-BE49-F238E27FC236}">
                <a16:creationId xmlns:a16="http://schemas.microsoft.com/office/drawing/2014/main" id="{3241C1C6-9382-DFB6-50ED-C8138C2AA45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7386" cy="6858000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029801C-5759-4852-1DC1-DC75BDF59C1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33" y="392458"/>
            <a:ext cx="2016244" cy="711842"/>
          </a:xfrm>
          <a:prstGeom prst="rect">
            <a:avLst/>
          </a:prstGeom>
        </p:spPr>
      </p:pic>
      <p:sp>
        <p:nvSpPr>
          <p:cNvPr id="2" name="Rettangolo 5">
            <a:extLst>
              <a:ext uri="{FF2B5EF4-FFF2-40B4-BE49-F238E27FC236}">
                <a16:creationId xmlns:a16="http://schemas.microsoft.com/office/drawing/2014/main" id="{440ECDD2-FD18-B4C6-48F4-07512A5E3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18" name="Connettore 1 4">
            <a:extLst>
              <a:ext uri="{FF2B5EF4-FFF2-40B4-BE49-F238E27FC236}">
                <a16:creationId xmlns:a16="http://schemas.microsoft.com/office/drawing/2014/main" id="{030FFAD5-0F62-34A4-8B8A-C36146788BC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7570662" y="4929202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0551CB0-A4B2-CF13-2E8A-24B4430ADD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 hasCustomPrompt="1"/>
          </p:nvPr>
        </p:nvSpPr>
        <p:spPr>
          <a:xfrm>
            <a:off x="7570662" y="5106726"/>
            <a:ext cx="3954448" cy="10396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Your name, Your title</a:t>
            </a:r>
          </a:p>
        </p:txBody>
      </p:sp>
      <p:sp>
        <p:nvSpPr>
          <p:cNvPr id="23" name="Title 29">
            <a:extLst>
              <a:ext uri="{FF2B5EF4-FFF2-40B4-BE49-F238E27FC236}">
                <a16:creationId xmlns:a16="http://schemas.microsoft.com/office/drawing/2014/main" id="{3B40B8FD-62D6-4D32-B8A5-EE323DC77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0663" y="4376029"/>
            <a:ext cx="3960042" cy="3877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663252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 - IAEA imag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nuvola, cielo, aria aperta, giornata&#10;&#10;Descrizione generata automaticamente">
            <a:extLst>
              <a:ext uri="{FF2B5EF4-FFF2-40B4-BE49-F238E27FC236}">
                <a16:creationId xmlns:a16="http://schemas.microsoft.com/office/drawing/2014/main" id="{F58AD192-0BD2-2E35-CB7F-E16EEF8DAF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7386" cy="6858000"/>
          </a:xfrm>
          <a:prstGeom prst="rect">
            <a:avLst/>
          </a:prstGeom>
        </p:spPr>
      </p:pic>
      <p:sp>
        <p:nvSpPr>
          <p:cNvPr id="15" name="Title 29">
            <a:extLst>
              <a:ext uri="{FF2B5EF4-FFF2-40B4-BE49-F238E27FC236}">
                <a16:creationId xmlns:a16="http://schemas.microsoft.com/office/drawing/2014/main" id="{75EFFD95-E08A-2F72-914C-E4FB811DA7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7568940" y="4376029"/>
            <a:ext cx="3960042" cy="3877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F083F086-3CF2-5376-74E0-53A2CA433B9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33" y="392458"/>
            <a:ext cx="2016244" cy="711842"/>
          </a:xfrm>
          <a:prstGeom prst="rect">
            <a:avLst/>
          </a:prstGeom>
        </p:spPr>
      </p:pic>
      <p:sp>
        <p:nvSpPr>
          <p:cNvPr id="3" name="Rettangolo 5">
            <a:extLst>
              <a:ext uri="{FF2B5EF4-FFF2-40B4-BE49-F238E27FC236}">
                <a16:creationId xmlns:a16="http://schemas.microsoft.com/office/drawing/2014/main" id="{C50C9B14-6BE5-B646-7D07-E704CF0E93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D80CA7E8-51C9-F766-22CD-F36CAF399ADA}"/>
              </a:ext>
            </a:extLst>
          </p:cNvPr>
          <p:cNvCxnSpPr/>
          <p:nvPr userDrawn="1"/>
        </p:nvCxnSpPr>
        <p:spPr>
          <a:xfrm>
            <a:off x="7570662" y="4929202"/>
            <a:ext cx="38941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C1BC7D0E-92F1-FC43-5B4A-7376C063B6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66991" y="5082871"/>
            <a:ext cx="3986254" cy="10634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Your name, Your title</a:t>
            </a:r>
          </a:p>
        </p:txBody>
      </p:sp>
    </p:spTree>
    <p:extLst>
      <p:ext uri="{BB962C8B-B14F-4D97-AF65-F5344CB8AC3E}">
        <p14:creationId xmlns:p14="http://schemas.microsoft.com/office/powerpoint/2010/main" val="3563508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76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">
            <a:extLst>
              <a:ext uri="{FF2B5EF4-FFF2-40B4-BE49-F238E27FC236}">
                <a16:creationId xmlns:a16="http://schemas.microsoft.com/office/drawing/2014/main" id="{8FF5DAE1-C78C-F1A5-89B5-4AEB6A33D5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32B3E05E-4415-0F2A-10EE-FB44E47C7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7" y="267991"/>
            <a:ext cx="10508952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49119A3F-83F1-EAC9-7C72-72FB5DAAC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9518" y="1588624"/>
            <a:ext cx="10548395" cy="4252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28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28177DD-0DB1-2A38-0380-7D483B4DE8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518" y="2220685"/>
            <a:ext cx="10548395" cy="38970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 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 err="1"/>
              <a:t>Excepteur</a:t>
            </a:r>
            <a:r>
              <a:rPr lang="en-GB" noProof="0" dirty="0"/>
              <a:t> </a:t>
            </a:r>
            <a:r>
              <a:rPr lang="en-GB" noProof="0" dirty="0" err="1"/>
              <a:t>sint</a:t>
            </a:r>
            <a:r>
              <a:rPr lang="en-GB" noProof="0" dirty="0"/>
              <a:t> </a:t>
            </a:r>
            <a:r>
              <a:rPr lang="en-GB" noProof="0" dirty="0" err="1"/>
              <a:t>occaecat</a:t>
            </a:r>
            <a:r>
              <a:rPr lang="en-GB" noProof="0" dirty="0"/>
              <a:t> </a:t>
            </a:r>
            <a:r>
              <a:rPr lang="en-GB" noProof="0" dirty="0" err="1"/>
              <a:t>cupidatat</a:t>
            </a:r>
            <a:r>
              <a:rPr lang="en-GB" noProof="0" dirty="0"/>
              <a:t> non </a:t>
            </a:r>
            <a:r>
              <a:rPr lang="en-GB" noProof="0" dirty="0" err="1"/>
              <a:t>proident</a:t>
            </a:r>
            <a:r>
              <a:rPr lang="en-GB" noProof="0" dirty="0"/>
              <a:t>, sunt in culpa qui </a:t>
            </a:r>
            <a:r>
              <a:rPr lang="en-GB" noProof="0" dirty="0" err="1"/>
              <a:t>officia</a:t>
            </a:r>
            <a:r>
              <a:rPr lang="en-GB" noProof="0" dirty="0"/>
              <a:t> </a:t>
            </a:r>
            <a:r>
              <a:rPr lang="en-GB" noProof="0" dirty="0" err="1"/>
              <a:t>deserunt</a:t>
            </a:r>
            <a:r>
              <a:rPr lang="en-GB" noProof="0" dirty="0"/>
              <a:t> </a:t>
            </a:r>
            <a:r>
              <a:rPr lang="en-GB" noProof="0" dirty="0" err="1"/>
              <a:t>mollit</a:t>
            </a:r>
            <a:r>
              <a:rPr lang="en-GB" noProof="0" dirty="0"/>
              <a:t> </a:t>
            </a:r>
            <a:r>
              <a:rPr lang="en-GB" noProof="0" dirty="0" err="1"/>
              <a:t>anim</a:t>
            </a:r>
            <a:r>
              <a:rPr lang="en-GB" noProof="0" dirty="0"/>
              <a:t> id </a:t>
            </a:r>
            <a:r>
              <a:rPr lang="en-GB" noProof="0" dirty="0" err="1"/>
              <a:t>est</a:t>
            </a:r>
            <a:r>
              <a:rPr lang="en-GB" noProof="0" dirty="0"/>
              <a:t> </a:t>
            </a:r>
            <a:r>
              <a:rPr lang="en-GB" noProof="0" dirty="0" err="1"/>
              <a:t>laborum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4506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 Background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5">
            <a:extLst>
              <a:ext uri="{FF2B5EF4-FFF2-40B4-BE49-F238E27FC236}">
                <a16:creationId xmlns:a16="http://schemas.microsoft.com/office/drawing/2014/main" id="{48EBAAD1-D3A4-D2D0-2839-7E62D8B94704}"/>
              </a:ext>
            </a:extLst>
          </p:cNvPr>
          <p:cNvSpPr>
            <a:spLocks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5" name="Title 29">
            <a:extLst>
              <a:ext uri="{FF2B5EF4-FFF2-40B4-BE49-F238E27FC236}">
                <a16:creationId xmlns:a16="http://schemas.microsoft.com/office/drawing/2014/main" id="{0CB57C80-E4BC-566D-4015-AD92324DE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267991"/>
            <a:ext cx="10524583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CF73B998-1BE5-3BBA-5D75-C3B9E8FE78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9518" y="1588624"/>
            <a:ext cx="10548395" cy="4252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13CDA78B-FD63-94AE-2DEA-16B1A29CB8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518" y="2220685"/>
            <a:ext cx="10548395" cy="38970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 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 err="1"/>
              <a:t>Excepteur</a:t>
            </a:r>
            <a:r>
              <a:rPr lang="en-GB" noProof="0" dirty="0"/>
              <a:t> </a:t>
            </a:r>
            <a:r>
              <a:rPr lang="en-GB" noProof="0" dirty="0" err="1"/>
              <a:t>sint</a:t>
            </a:r>
            <a:r>
              <a:rPr lang="en-GB" noProof="0" dirty="0"/>
              <a:t> </a:t>
            </a:r>
            <a:r>
              <a:rPr lang="en-GB" noProof="0" dirty="0" err="1"/>
              <a:t>occaecat</a:t>
            </a:r>
            <a:r>
              <a:rPr lang="en-GB" noProof="0" dirty="0"/>
              <a:t> </a:t>
            </a:r>
            <a:r>
              <a:rPr lang="en-GB" noProof="0" dirty="0" err="1"/>
              <a:t>cupidatat</a:t>
            </a:r>
            <a:r>
              <a:rPr lang="en-GB" noProof="0" dirty="0"/>
              <a:t> non </a:t>
            </a:r>
            <a:r>
              <a:rPr lang="en-GB" noProof="0" dirty="0" err="1"/>
              <a:t>proident</a:t>
            </a:r>
            <a:r>
              <a:rPr lang="en-GB" noProof="0" dirty="0"/>
              <a:t>, sunt in culpa qui </a:t>
            </a:r>
            <a:r>
              <a:rPr lang="en-GB" noProof="0" dirty="0" err="1"/>
              <a:t>officia</a:t>
            </a:r>
            <a:r>
              <a:rPr lang="en-GB" noProof="0" dirty="0"/>
              <a:t> </a:t>
            </a:r>
            <a:r>
              <a:rPr lang="en-GB" noProof="0" dirty="0" err="1"/>
              <a:t>deserunt</a:t>
            </a:r>
            <a:r>
              <a:rPr lang="en-GB" noProof="0" dirty="0"/>
              <a:t> </a:t>
            </a:r>
            <a:r>
              <a:rPr lang="en-GB" noProof="0" dirty="0" err="1"/>
              <a:t>mollit</a:t>
            </a:r>
            <a:r>
              <a:rPr lang="en-GB" noProof="0" dirty="0"/>
              <a:t> </a:t>
            </a:r>
            <a:r>
              <a:rPr lang="en-GB" noProof="0" dirty="0" err="1"/>
              <a:t>anim</a:t>
            </a:r>
            <a:r>
              <a:rPr lang="en-GB" noProof="0" dirty="0"/>
              <a:t> id </a:t>
            </a:r>
            <a:r>
              <a:rPr lang="en-GB" noProof="0" dirty="0" err="1"/>
              <a:t>est</a:t>
            </a:r>
            <a:r>
              <a:rPr lang="en-GB" noProof="0" dirty="0"/>
              <a:t> </a:t>
            </a:r>
            <a:r>
              <a:rPr lang="en-GB" noProof="0" dirty="0" err="1"/>
              <a:t>laborum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8247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74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17" r:id="rId2"/>
    <p:sldLayoutId id="2147483716" r:id="rId3"/>
    <p:sldLayoutId id="2147483719" r:id="rId4"/>
    <p:sldLayoutId id="2147483686" r:id="rId5"/>
    <p:sldLayoutId id="2147483687" r:id="rId6"/>
    <p:sldLayoutId id="2147483713" r:id="rId7"/>
    <p:sldLayoutId id="2147483701" r:id="rId8"/>
    <p:sldLayoutId id="2147483700" r:id="rId9"/>
    <p:sldLayoutId id="2147483649" r:id="rId10"/>
    <p:sldLayoutId id="2147483697" r:id="rId11"/>
    <p:sldLayoutId id="2147483677" r:id="rId12"/>
    <p:sldLayoutId id="2147483689" r:id="rId13"/>
    <p:sldLayoutId id="2147483678" r:id="rId14"/>
    <p:sldLayoutId id="2147483698" r:id="rId15"/>
    <p:sldLayoutId id="2147483679" r:id="rId16"/>
    <p:sldLayoutId id="2147483720" r:id="rId17"/>
    <p:sldLayoutId id="2147483721" r:id="rId18"/>
    <p:sldLayoutId id="2147483706" r:id="rId19"/>
    <p:sldLayoutId id="2147483673" r:id="rId20"/>
    <p:sldLayoutId id="2147483680" r:id="rId21"/>
    <p:sldLayoutId id="2147483674" r:id="rId22"/>
    <p:sldLayoutId id="2147483681" r:id="rId23"/>
    <p:sldLayoutId id="2147483707" r:id="rId24"/>
    <p:sldLayoutId id="2147483708" r:id="rId25"/>
    <p:sldLayoutId id="2147483709" r:id="rId26"/>
    <p:sldLayoutId id="2147483710" r:id="rId27"/>
    <p:sldLayoutId id="2147483712" r:id="rId28"/>
    <p:sldLayoutId id="2147483714" r:id="rId29"/>
    <p:sldLayoutId id="2147483715" r:id="rId30"/>
    <p:sldLayoutId id="2147483660" r:id="rId31"/>
    <p:sldLayoutId id="2147483695" r:id="rId32"/>
    <p:sldLayoutId id="2147483703" r:id="rId33"/>
    <p:sldLayoutId id="2147483702" r:id="rId34"/>
    <p:sldLayoutId id="2147483718" r:id="rId35"/>
    <p:sldLayoutId id="2147483704" r:id="rId36"/>
    <p:sldLayoutId id="2147483705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2.svg"/><Relationship Id="rId7" Type="http://schemas.openxmlformats.org/officeDocument/2006/relationships/image" Target="../media/image4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nuclearfaq.ca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0" Type="http://schemas.microsoft.com/office/2007/relationships/hdphoto" Target="../media/hdphoto4.wdp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2.wdp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6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34.jpeg"/><Relationship Id="rId12" Type="http://schemas.openxmlformats.org/officeDocument/2006/relationships/image" Target="../media/image3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11" Type="http://schemas.microsoft.com/office/2007/relationships/hdphoto" Target="../media/hdphoto5.wdp"/><Relationship Id="rId5" Type="http://schemas.openxmlformats.org/officeDocument/2006/relationships/diagramColors" Target="../diagrams/colors2.xml"/><Relationship Id="rId10" Type="http://schemas.openxmlformats.org/officeDocument/2006/relationships/image" Target="../media/image3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EC4CBC3-6629-435C-8B85-BB3FB70E1D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26738" y="4563386"/>
            <a:ext cx="5864392" cy="971223"/>
          </a:xfrm>
        </p:spPr>
        <p:txBody>
          <a:bodyPr/>
          <a:lstStyle/>
          <a:p>
            <a:r>
              <a:rPr lang="en-GB" dirty="0"/>
              <a:t>Jeremy Whitlock</a:t>
            </a:r>
          </a:p>
          <a:p>
            <a:r>
              <a:rPr lang="en-GB" sz="1000" dirty="0"/>
              <a:t>Senior Technical Advisor (SBD), Dept. of Safeguards</a:t>
            </a:r>
          </a:p>
          <a:p>
            <a:pPr>
              <a:spcBef>
                <a:spcPts val="300"/>
              </a:spcBef>
            </a:pPr>
            <a:r>
              <a:rPr lang="en-GB" sz="1000" dirty="0"/>
              <a:t>International Atomic Energy Agency</a:t>
            </a:r>
          </a:p>
          <a:p>
            <a:pPr>
              <a:spcBef>
                <a:spcPts val="300"/>
              </a:spcBef>
            </a:pPr>
            <a:r>
              <a:rPr lang="en-GB" sz="1000" dirty="0"/>
              <a:t>J.Whitlock@iaea.org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3E178D9-F10A-4309-AE17-C4CA053396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26738" y="5754204"/>
            <a:ext cx="5374062" cy="572493"/>
          </a:xfrm>
        </p:spPr>
        <p:txBody>
          <a:bodyPr anchor="t"/>
          <a:lstStyle/>
          <a:p>
            <a:pPr>
              <a:lnSpc>
                <a:spcPct val="110000"/>
              </a:lnSpc>
            </a:pPr>
            <a:r>
              <a:rPr lang="en-GB" dirty="0"/>
              <a:t>International Conference on Small Modular Reactors</a:t>
            </a:r>
            <a:br>
              <a:rPr lang="en-GB" dirty="0"/>
            </a:br>
            <a:r>
              <a:rPr lang="en-GB" dirty="0"/>
              <a:t>October 21-25, 2024 – Vienna, Austria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89CA3500-9095-41CE-B4E9-496D68E5B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738" y="1604127"/>
            <a:ext cx="5864392" cy="1503696"/>
          </a:xfrm>
        </p:spPr>
        <p:txBody>
          <a:bodyPr/>
          <a:lstStyle/>
          <a:p>
            <a:r>
              <a:rPr lang="en-GB" dirty="0"/>
              <a:t>Safeguards by design: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9EB74F9-F23B-41C3-9498-D0392D86E96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16001" y="3338629"/>
            <a:ext cx="5882640" cy="971223"/>
          </a:xfrm>
        </p:spPr>
        <p:txBody>
          <a:bodyPr/>
          <a:lstStyle/>
          <a:p>
            <a:r>
              <a:rPr lang="en-GB" dirty="0"/>
              <a:t>Preparing for small modular reactors</a:t>
            </a:r>
          </a:p>
        </p:txBody>
      </p:sp>
    </p:spTree>
    <p:extLst>
      <p:ext uri="{BB962C8B-B14F-4D97-AF65-F5344CB8AC3E}">
        <p14:creationId xmlns:p14="http://schemas.microsoft.com/office/powerpoint/2010/main" val="18784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3CB26-2A19-4A0B-8269-C781A44C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SBD: stakeholder interactions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B168A-8BC7-448C-A234-47ECF43E5C69}"/>
              </a:ext>
            </a:extLst>
          </p:cNvPr>
          <p:cNvSpPr txBox="1"/>
          <p:nvPr/>
        </p:nvSpPr>
        <p:spPr>
          <a:xfrm rot="451320">
            <a:off x="1577709" y="1276168"/>
            <a:ext cx="1139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?</a:t>
            </a:r>
            <a:endParaRPr lang="en-GB" sz="88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9D83A-B535-4612-B7BD-4E9620426413}"/>
              </a:ext>
            </a:extLst>
          </p:cNvPr>
          <p:cNvSpPr txBox="1"/>
          <p:nvPr/>
        </p:nvSpPr>
        <p:spPr>
          <a:xfrm>
            <a:off x="1233196" y="2559926"/>
            <a:ext cx="1693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Conceptual design</a:t>
            </a:r>
            <a:endParaRPr lang="en-GB" sz="14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ight Arrow 11">
            <a:extLst>
              <a:ext uri="{FF2B5EF4-FFF2-40B4-BE49-F238E27FC236}">
                <a16:creationId xmlns:a16="http://schemas.microsoft.com/office/drawing/2014/main" id="{90B2ED58-615D-43C4-BE7B-3404CDEBAEAF}"/>
              </a:ext>
            </a:extLst>
          </p:cNvPr>
          <p:cNvSpPr/>
          <p:nvPr/>
        </p:nvSpPr>
        <p:spPr>
          <a:xfrm>
            <a:off x="2553075" y="1899142"/>
            <a:ext cx="648072" cy="35450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A97B1B-CA02-4BAA-8281-24640890E8E5}"/>
              </a:ext>
            </a:extLst>
          </p:cNvPr>
          <p:cNvGrpSpPr/>
          <p:nvPr/>
        </p:nvGrpSpPr>
        <p:grpSpPr>
          <a:xfrm>
            <a:off x="3488707" y="1291208"/>
            <a:ext cx="1866596" cy="1325983"/>
            <a:chOff x="2967195" y="1892564"/>
            <a:chExt cx="2289227" cy="157274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4E8E94-4BF6-44C7-A7BB-E75B844DE3CF}"/>
                </a:ext>
              </a:extLst>
            </p:cNvPr>
            <p:cNvGrpSpPr/>
            <p:nvPr/>
          </p:nvGrpSpPr>
          <p:grpSpPr>
            <a:xfrm>
              <a:off x="2967195" y="1892564"/>
              <a:ext cx="2289227" cy="1572743"/>
              <a:chOff x="342389" y="3154964"/>
              <a:chExt cx="3816424" cy="261575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292FA09-5165-4DB3-9B4F-76C170F319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389" y="3154964"/>
                <a:ext cx="3816424" cy="2615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4071B1E-CEB5-4385-9A7F-E39C9F1B8462}"/>
                  </a:ext>
                </a:extLst>
              </p:cNvPr>
              <p:cNvSpPr/>
              <p:nvPr/>
            </p:nvSpPr>
            <p:spPr>
              <a:xfrm>
                <a:off x="2987824" y="3240292"/>
                <a:ext cx="1170989" cy="634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277A2B-BB9A-4FF4-93C4-5DB2AEA8B2E8}"/>
                </a:ext>
              </a:extLst>
            </p:cNvPr>
            <p:cNvSpPr/>
            <p:nvPr/>
          </p:nvSpPr>
          <p:spPr>
            <a:xfrm>
              <a:off x="3657600" y="3352800"/>
              <a:ext cx="711200" cy="112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D85CAEF-7FBB-4085-AA42-13D34BDFB0C5}"/>
              </a:ext>
            </a:extLst>
          </p:cNvPr>
          <p:cNvSpPr txBox="1"/>
          <p:nvPr/>
        </p:nvSpPr>
        <p:spPr>
          <a:xfrm>
            <a:off x="3440688" y="2559926"/>
            <a:ext cx="1744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Engineering design</a:t>
            </a:r>
            <a:endParaRPr lang="en-GB" sz="14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Right Arrow 11">
            <a:extLst>
              <a:ext uri="{FF2B5EF4-FFF2-40B4-BE49-F238E27FC236}">
                <a16:creationId xmlns:a16="http://schemas.microsoft.com/office/drawing/2014/main" id="{1419C391-7B6A-4D08-A72A-96F7F619A1A9}"/>
              </a:ext>
            </a:extLst>
          </p:cNvPr>
          <p:cNvSpPr/>
          <p:nvPr/>
        </p:nvSpPr>
        <p:spPr>
          <a:xfrm>
            <a:off x="5542575" y="1899142"/>
            <a:ext cx="648072" cy="35450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 descr="http://www.tvo.fi/uploads/Image/OL3/Miksi_OL3.jpg">
            <a:extLst>
              <a:ext uri="{FF2B5EF4-FFF2-40B4-BE49-F238E27FC236}">
                <a16:creationId xmlns:a16="http://schemas.microsoft.com/office/drawing/2014/main" id="{FBD1BBBA-D31F-46F6-8BEF-32B08008A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1" r="6019"/>
          <a:stretch/>
        </p:blipFill>
        <p:spPr bwMode="auto">
          <a:xfrm>
            <a:off x="6798120" y="1349161"/>
            <a:ext cx="2033801" cy="1207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091656-0154-4C6C-8001-D0AB092638FC}"/>
              </a:ext>
            </a:extLst>
          </p:cNvPr>
          <p:cNvSpPr txBox="1"/>
          <p:nvPr/>
        </p:nvSpPr>
        <p:spPr>
          <a:xfrm>
            <a:off x="6534169" y="2559926"/>
            <a:ext cx="2680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Construction &amp; commissioning</a:t>
            </a:r>
            <a:endParaRPr lang="en-GB" sz="14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7" name="Right Arrow 11">
            <a:extLst>
              <a:ext uri="{FF2B5EF4-FFF2-40B4-BE49-F238E27FC236}">
                <a16:creationId xmlns:a16="http://schemas.microsoft.com/office/drawing/2014/main" id="{0A016D77-1C1C-4065-81E2-A670792FD85A}"/>
              </a:ext>
            </a:extLst>
          </p:cNvPr>
          <p:cNvSpPr/>
          <p:nvPr/>
        </p:nvSpPr>
        <p:spPr>
          <a:xfrm>
            <a:off x="9031294" y="1899142"/>
            <a:ext cx="648072" cy="35450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459F0C7-C582-458C-AED5-2DC085E5AD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4229" y="1380089"/>
            <a:ext cx="1358884" cy="1192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71F997-4186-43E7-80C9-9D03F8937840}"/>
              </a:ext>
            </a:extLst>
          </p:cNvPr>
          <p:cNvSpPr txBox="1"/>
          <p:nvPr/>
        </p:nvSpPr>
        <p:spPr>
          <a:xfrm>
            <a:off x="10107732" y="2559926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Operation</a:t>
            </a:r>
            <a:endParaRPr lang="en-GB" sz="14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3735C02F-3B0F-42EA-B5DB-51B1B0685B68}"/>
              </a:ext>
            </a:extLst>
          </p:cNvPr>
          <p:cNvSpPr/>
          <p:nvPr/>
        </p:nvSpPr>
        <p:spPr>
          <a:xfrm rot="16200000">
            <a:off x="3146361" y="867673"/>
            <a:ext cx="386443" cy="4264839"/>
          </a:xfrm>
          <a:prstGeom prst="leftBrace">
            <a:avLst>
              <a:gd name="adj1" fmla="val 8333"/>
              <a:gd name="adj2" fmla="val 50306"/>
            </a:avLst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6590A183-07C4-40B8-8B9D-4BE903ED1CEE}"/>
              </a:ext>
            </a:extLst>
          </p:cNvPr>
          <p:cNvSpPr/>
          <p:nvPr/>
        </p:nvSpPr>
        <p:spPr>
          <a:xfrm rot="16200000">
            <a:off x="8691500" y="641699"/>
            <a:ext cx="406983" cy="4696246"/>
          </a:xfrm>
          <a:prstGeom prst="leftBrace">
            <a:avLst>
              <a:gd name="adj1" fmla="val 8333"/>
              <a:gd name="adj2" fmla="val 50306"/>
            </a:avLst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DF041C-2748-4322-96A4-A85E6DDC638E}"/>
              </a:ext>
            </a:extLst>
          </p:cNvPr>
          <p:cNvSpPr txBox="1"/>
          <p:nvPr/>
        </p:nvSpPr>
        <p:spPr>
          <a:xfrm>
            <a:off x="7104643" y="3358644"/>
            <a:ext cx="400848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Consultation with relevant</a:t>
            </a:r>
            <a:b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IAEA </a:t>
            </a:r>
            <a:r>
              <a:rPr lang="en-US" sz="1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SG Operations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division / country officer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(per safeguards agreement)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CFF2AD-ACC8-4616-A437-C7C66EA03A66}"/>
              </a:ext>
            </a:extLst>
          </p:cNvPr>
          <p:cNvSpPr txBox="1"/>
          <p:nvPr/>
        </p:nvSpPr>
        <p:spPr>
          <a:xfrm>
            <a:off x="1626415" y="4402105"/>
            <a:ext cx="434795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 by </a:t>
            </a:r>
            <a:r>
              <a:rPr lang="en-US" sz="1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SG Concepts and Planning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division</a:t>
            </a:r>
            <a:b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supported as needed by other Divisions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D7595-C706-417F-B5A3-EA25B19CD9B0}"/>
              </a:ext>
            </a:extLst>
          </p:cNvPr>
          <p:cNvSpPr txBox="1"/>
          <p:nvPr/>
        </p:nvSpPr>
        <p:spPr>
          <a:xfrm>
            <a:off x="7104644" y="4402105"/>
            <a:ext cx="400849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 by relevant </a:t>
            </a:r>
            <a:r>
              <a:rPr lang="en-US" sz="1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SG Operations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division</a:t>
            </a:r>
            <a:b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supported as needed by SG technical Divisions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090921-471B-4323-B231-E5BDA487BF03}"/>
              </a:ext>
            </a:extLst>
          </p:cNvPr>
          <p:cNvSpPr txBox="1"/>
          <p:nvPr/>
        </p:nvSpPr>
        <p:spPr>
          <a:xfrm>
            <a:off x="285135" y="3464365"/>
            <a:ext cx="1236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Mode of </a:t>
            </a:r>
            <a:b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interaction: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6EFF30-F0F6-4BA1-A9BE-C7065C03EC25}"/>
              </a:ext>
            </a:extLst>
          </p:cNvPr>
          <p:cNvSpPr txBox="1"/>
          <p:nvPr/>
        </p:nvSpPr>
        <p:spPr>
          <a:xfrm>
            <a:off x="285135" y="4378547"/>
            <a:ext cx="1330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IAEA </a:t>
            </a:r>
            <a:b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participants: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A4370B-FFE2-472D-8A41-3313D5914126}"/>
              </a:ext>
            </a:extLst>
          </p:cNvPr>
          <p:cNvSpPr txBox="1"/>
          <p:nvPr/>
        </p:nvSpPr>
        <p:spPr>
          <a:xfrm>
            <a:off x="285135" y="5314187"/>
            <a:ext cx="1330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State</a:t>
            </a:r>
            <a:b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participants: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46DD97-715B-4868-95A1-A61B4EB555B3}"/>
              </a:ext>
            </a:extLst>
          </p:cNvPr>
          <p:cNvSpPr txBox="1"/>
          <p:nvPr/>
        </p:nvSpPr>
        <p:spPr>
          <a:xfrm>
            <a:off x="1626416" y="5208780"/>
            <a:ext cx="434795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 (voluntarily) by </a:t>
            </a:r>
            <a:r>
              <a:rPr lang="en-US" sz="1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nuclear designer/vendor</a:t>
            </a:r>
            <a:b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supported as needed by State resources </a:t>
            </a:r>
            <a:b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(e.g., State authority, national SMEs)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3F8693-C19A-4B40-9C59-0DD20B5608E4}"/>
              </a:ext>
            </a:extLst>
          </p:cNvPr>
          <p:cNvSpPr txBox="1"/>
          <p:nvPr/>
        </p:nvSpPr>
        <p:spPr>
          <a:xfrm>
            <a:off x="7104644" y="5208780"/>
            <a:ext cx="400849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 by </a:t>
            </a:r>
            <a:r>
              <a:rPr lang="en-US" sz="1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authority</a:t>
            </a:r>
            <a:b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supported as needed by State resources</a:t>
            </a:r>
            <a:b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(e.g., operator, supplier, national SMEs)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3C2BB1-7AA3-4A1A-8EAD-6BBEA0719F85}"/>
              </a:ext>
            </a:extLst>
          </p:cNvPr>
          <p:cNvSpPr txBox="1"/>
          <p:nvPr/>
        </p:nvSpPr>
        <p:spPr>
          <a:xfrm>
            <a:off x="285135" y="6239566"/>
            <a:ext cx="1292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OUTCOME: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932DDB-55E6-438D-A27F-7B9A78EBDF4D}"/>
              </a:ext>
            </a:extLst>
          </p:cNvPr>
          <p:cNvSpPr txBox="1"/>
          <p:nvPr/>
        </p:nvSpPr>
        <p:spPr>
          <a:xfrm>
            <a:off x="1626415" y="6247181"/>
            <a:ext cx="434795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safeguards SBD report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67D273-197F-4325-B940-90661E7C8009}"/>
              </a:ext>
            </a:extLst>
          </p:cNvPr>
          <p:cNvSpPr txBox="1"/>
          <p:nvPr/>
        </p:nvSpPr>
        <p:spPr>
          <a:xfrm>
            <a:off x="7104644" y="6247181"/>
            <a:ext cx="400848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or modified safeguards approach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D9D9FA-2079-44A5-A8EF-D43392B4BDD6}"/>
              </a:ext>
            </a:extLst>
          </p:cNvPr>
          <p:cNvSpPr txBox="1"/>
          <p:nvPr/>
        </p:nvSpPr>
        <p:spPr>
          <a:xfrm>
            <a:off x="1626415" y="3359334"/>
            <a:ext cx="124967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MSSP</a:t>
            </a:r>
            <a:b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‘SBD for</a:t>
            </a:r>
            <a:b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SMRs’ task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B0C760-EBC0-4023-B92B-16E2AB9B042C}"/>
              </a:ext>
            </a:extLst>
          </p:cNvPr>
          <p:cNvSpPr txBox="1"/>
          <p:nvPr/>
        </p:nvSpPr>
        <p:spPr>
          <a:xfrm>
            <a:off x="3025650" y="3359334"/>
            <a:ext cx="132279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Bilateral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engagement</a:t>
            </a:r>
            <a:b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outside MSSP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1578DC-2B2D-45BB-96BA-10FFFA2141D4}"/>
              </a:ext>
            </a:extLst>
          </p:cNvPr>
          <p:cNvSpPr txBox="1"/>
          <p:nvPr/>
        </p:nvSpPr>
        <p:spPr>
          <a:xfrm>
            <a:off x="4485312" y="3359334"/>
            <a:ext cx="148906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</a:t>
            </a:r>
            <a:b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outreach,</a:t>
            </a:r>
            <a:b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workshops, etc.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C3240F9-B7FE-4F5D-A4A4-9A01F41F8D8A}"/>
              </a:ext>
            </a:extLst>
          </p:cNvPr>
          <p:cNvCxnSpPr>
            <a:cxnSpLocks/>
          </p:cNvCxnSpPr>
          <p:nvPr/>
        </p:nvCxnSpPr>
        <p:spPr>
          <a:xfrm flipH="1">
            <a:off x="6343578" y="1128811"/>
            <a:ext cx="42206" cy="547380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F0DC334-D8E1-473D-A3BA-FB008552A8BF}"/>
              </a:ext>
            </a:extLst>
          </p:cNvPr>
          <p:cNvSpPr txBox="1"/>
          <p:nvPr/>
        </p:nvSpPr>
        <p:spPr>
          <a:xfrm rot="16200000">
            <a:off x="4918538" y="4536496"/>
            <a:ext cx="3291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spc="110" dirty="0">
                <a:latin typeface="Roboto" panose="02000000000000000000" pitchFamily="2" charset="0"/>
                <a:ea typeface="Roboto" panose="02000000000000000000" pitchFamily="2" charset="0"/>
                <a:cs typeface="Segoe UI Semilight" panose="020B0402040204020203" pitchFamily="34" charset="0"/>
              </a:rPr>
              <a:t>“DECISION  TO  CONSTRUCT”</a:t>
            </a:r>
          </a:p>
        </p:txBody>
      </p:sp>
    </p:spTree>
    <p:extLst>
      <p:ext uri="{BB962C8B-B14F-4D97-AF65-F5344CB8AC3E}">
        <p14:creationId xmlns:p14="http://schemas.microsoft.com/office/powerpoint/2010/main" val="23245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4963E6FE-40D6-4403-99A8-AAB2DB25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04" y="267991"/>
            <a:ext cx="8415904" cy="997196"/>
          </a:xfrm>
        </p:spPr>
        <p:txBody>
          <a:bodyPr/>
          <a:lstStyle/>
          <a:p>
            <a:r>
              <a:rPr lang="en-US" dirty="0"/>
              <a:t>SBD: lessons learned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2A00E0-62A7-4875-BD27-11ECDBC0E7FE}"/>
              </a:ext>
            </a:extLst>
          </p:cNvPr>
          <p:cNvSpPr txBox="1">
            <a:spLocks/>
          </p:cNvSpPr>
          <p:nvPr/>
        </p:nvSpPr>
        <p:spPr>
          <a:xfrm>
            <a:off x="756787" y="1401869"/>
            <a:ext cx="10960292" cy="41194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Clr>
                <a:schemeClr val="tx2"/>
              </a:buClr>
            </a:pPr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Protection of design information </a:t>
            </a:r>
            <a: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paramount – possibly including destruction of design information afterwards (if requested)</a:t>
            </a:r>
          </a:p>
          <a:p>
            <a:pPr>
              <a:spcBef>
                <a:spcPts val="3000"/>
              </a:spcBef>
              <a:buClr>
                <a:schemeClr val="tx2"/>
              </a:buClr>
            </a:pPr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Perceived risks by industry </a:t>
            </a:r>
            <a: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of stranded R&amp;D investment, should safeguards requirements change – need for clear communication with stakeholders:</a:t>
            </a:r>
          </a:p>
          <a:p>
            <a:pPr marL="1079500" lvl="1" indent="-361950">
              <a:spcBef>
                <a:spcPts val="1200"/>
              </a:spcBef>
              <a:buClr>
                <a:schemeClr val="tx2"/>
              </a:buClr>
              <a:buFont typeface="Roboto" panose="02000000000000000000" pitchFamily="2" charset="0"/>
              <a:buChar char="–"/>
            </a:pPr>
            <a: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Commonality of safeguards regime across States</a:t>
            </a:r>
          </a:p>
          <a:p>
            <a:pPr marL="1079500" lvl="1" indent="-361950">
              <a:spcBef>
                <a:spcPts val="600"/>
              </a:spcBef>
              <a:buClr>
                <a:schemeClr val="tx2"/>
              </a:buClr>
              <a:buFont typeface="Roboto" panose="02000000000000000000" pitchFamily="2" charset="0"/>
              <a:buChar char="–"/>
            </a:pPr>
            <a: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Value proposition for technology that is designed ‘ready for safeguards’</a:t>
            </a:r>
          </a:p>
          <a:p>
            <a:pPr>
              <a:spcBef>
                <a:spcPts val="3000"/>
              </a:spcBef>
              <a:buClr>
                <a:schemeClr val="tx2"/>
              </a:buClr>
            </a:pPr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Broad engagement of industry </a:t>
            </a:r>
            <a: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and R&amp;D community can be as useful as direct vendor engagement (e.g., US support programme)</a:t>
            </a:r>
          </a:p>
          <a:p>
            <a:pPr>
              <a:spcBef>
                <a:spcPts val="3000"/>
              </a:spcBef>
              <a:buClr>
                <a:schemeClr val="tx2"/>
              </a:buClr>
            </a:pPr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Direct IAEA/vendor engagement outside of MSSP programme </a:t>
            </a:r>
            <a: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is possible – with appropriate transparency and agreed terms of reference (incl. NDA) 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endParaRPr lang="en-US" sz="2000" dirty="0">
              <a:solidFill>
                <a:schemeClr val="tx2"/>
              </a:solidFill>
              <a:ea typeface="Segoe UI" panose="020B05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D11EB-1F79-4973-9752-1181F5428BD1}"/>
              </a:ext>
            </a:extLst>
          </p:cNvPr>
          <p:cNvSpPr txBox="1"/>
          <p:nvPr/>
        </p:nvSpPr>
        <p:spPr>
          <a:xfrm>
            <a:off x="11030023" y="6488668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30775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4963E6FE-40D6-4403-99A8-AAB2DB25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03" y="267991"/>
            <a:ext cx="10818485" cy="997196"/>
          </a:xfrm>
        </p:spPr>
        <p:txBody>
          <a:bodyPr/>
          <a:lstStyle/>
          <a:p>
            <a:r>
              <a:rPr lang="en-US" dirty="0"/>
              <a:t>SBD: lessons learned </a:t>
            </a:r>
            <a:r>
              <a:rPr lang="en-US" sz="2800" dirty="0"/>
              <a:t>(cont’d)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2A00E0-62A7-4875-BD27-11ECDBC0E7FE}"/>
              </a:ext>
            </a:extLst>
          </p:cNvPr>
          <p:cNvSpPr txBox="1">
            <a:spLocks/>
          </p:cNvSpPr>
          <p:nvPr/>
        </p:nvSpPr>
        <p:spPr>
          <a:xfrm>
            <a:off x="756787" y="1383206"/>
            <a:ext cx="10960292" cy="52146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Clr>
                <a:schemeClr val="tx2"/>
              </a:buClr>
            </a:pPr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IAEA resources for SBD engagements </a:t>
            </a:r>
            <a: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currently appropriate – re-assessment needed should demand increase (incl. ‘triaging’ by TRL, and response time of IAEA internal processes)</a:t>
            </a:r>
          </a:p>
          <a:p>
            <a:pPr>
              <a:spcBef>
                <a:spcPts val="3000"/>
              </a:spcBef>
              <a:buClr>
                <a:schemeClr val="tx2"/>
              </a:buClr>
            </a:pPr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Regulatory pre-licensing reviews </a:t>
            </a:r>
            <a: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that include SBD are useful for preparing both vendor and regulator (safeguards authority) </a:t>
            </a:r>
          </a:p>
          <a:p>
            <a:pPr>
              <a:spcBef>
                <a:spcPts val="3000"/>
              </a:spcBef>
              <a:buClr>
                <a:schemeClr val="tx2"/>
              </a:buClr>
            </a:pPr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Potential for standardization across industry </a:t>
            </a:r>
            <a: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on generic SBD best practices and concepts (e.g., NHSI, SMR Regulators Forum)</a:t>
            </a:r>
          </a:p>
          <a:p>
            <a:pPr>
              <a:spcBef>
                <a:spcPts val="3000"/>
              </a:spcBef>
              <a:buClr>
                <a:schemeClr val="tx2"/>
              </a:buClr>
            </a:pPr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Some MS confusion on scope </a:t>
            </a:r>
            <a: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of safety/security/safeguards integrated assessments: need better communication (i.e., purely engineering-design best practice with no bearing on governing legal frameworks)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endParaRPr lang="en-US" sz="2000" dirty="0">
              <a:solidFill>
                <a:schemeClr val="tx2"/>
              </a:solidFill>
              <a:ea typeface="Segoe UI" panose="020B05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10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288480-00F1-4C7E-A19A-887645DD74DA}"/>
              </a:ext>
            </a:extLst>
          </p:cNvPr>
          <p:cNvSpPr/>
          <p:nvPr/>
        </p:nvSpPr>
        <p:spPr>
          <a:xfrm>
            <a:off x="0" y="5762847"/>
            <a:ext cx="12192000" cy="1095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9">
            <a:extLst>
              <a:ext uri="{FF2B5EF4-FFF2-40B4-BE49-F238E27FC236}">
                <a16:creationId xmlns:a16="http://schemas.microsoft.com/office/drawing/2014/main" id="{844A2B41-BF46-45BA-93A5-6488648EF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759726">
            <a:off x="1608645" y="5835132"/>
            <a:ext cx="743125" cy="743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ED8E27-EFA4-49D3-BDE2-68A7013C0155}"/>
              </a:ext>
            </a:extLst>
          </p:cNvPr>
          <p:cNvSpPr txBox="1"/>
          <p:nvPr/>
        </p:nvSpPr>
        <p:spPr>
          <a:xfrm>
            <a:off x="2662024" y="6129336"/>
            <a:ext cx="10110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bold" panose="020B0702040204020203" pitchFamily="34" charset="0"/>
              </a:rPr>
              <a:t>www.iaea.org/topics/assistance-for-states/safeguards-by-design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F79838-1EE0-4660-ABCE-5D54C2B76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385" y="5870028"/>
            <a:ext cx="885305" cy="88794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292E3167-CE0F-48E1-9565-D1385A7B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6" y="267991"/>
            <a:ext cx="11092663" cy="997196"/>
          </a:xfrm>
        </p:spPr>
        <p:txBody>
          <a:bodyPr/>
          <a:lstStyle/>
          <a:p>
            <a:r>
              <a:rPr lang="en-GB" dirty="0"/>
              <a:t>SBD: IAEA guidance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044328-04C4-45DE-B235-DD6121760F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44716">
            <a:off x="9344331" y="1613566"/>
            <a:ext cx="2328880" cy="3335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9DF8E-1CEB-485E-8666-FF2D594CA7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68904">
            <a:off x="7866809" y="1627355"/>
            <a:ext cx="2308496" cy="3324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2AE13A-5D79-42AD-B773-087462F641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65996">
            <a:off x="6404985" y="1628362"/>
            <a:ext cx="2299764" cy="3324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F239F6-D9FB-4F55-9DE9-FCD2BBFB1A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97955">
            <a:off x="4900276" y="1634931"/>
            <a:ext cx="2305912" cy="3324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4EF6A1-7A98-453C-9195-5E4540A513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98314">
            <a:off x="3377422" y="1647355"/>
            <a:ext cx="2312057" cy="3324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060473-4B26-4EEF-8D51-9CC7E7A99C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14238">
            <a:off x="1891684" y="1654613"/>
            <a:ext cx="2345639" cy="3335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540F4-7131-4A64-B33C-FD65E3820F0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33170">
            <a:off x="495801" y="1668126"/>
            <a:ext cx="2347969" cy="3324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47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6BCBF6-F15A-F67F-A360-069D34A0BC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Jeremy Whitlock</a:t>
            </a:r>
          </a:p>
          <a:p>
            <a:r>
              <a:rPr lang="en-GB" dirty="0"/>
              <a:t>J.Whitlock@iaea.org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144DE-D8CD-4DEF-AF27-A788C5A8D562}"/>
              </a:ext>
            </a:extLst>
          </p:cNvPr>
          <p:cNvSpPr txBox="1"/>
          <p:nvPr/>
        </p:nvSpPr>
        <p:spPr>
          <a:xfrm>
            <a:off x="6713838" y="4024264"/>
            <a:ext cx="3164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      Thank you!</a:t>
            </a:r>
          </a:p>
        </p:txBody>
      </p:sp>
    </p:spTree>
    <p:extLst>
      <p:ext uri="{BB962C8B-B14F-4D97-AF65-F5344CB8AC3E}">
        <p14:creationId xmlns:p14="http://schemas.microsoft.com/office/powerpoint/2010/main" val="2741295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6150AB-583C-4E67-BC10-22BC629E422A}"/>
              </a:ext>
            </a:extLst>
          </p:cNvPr>
          <p:cNvSpPr/>
          <p:nvPr/>
        </p:nvSpPr>
        <p:spPr>
          <a:xfrm>
            <a:off x="2671869" y="1812876"/>
            <a:ext cx="852775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CA" sz="14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Dr. Jeremy Whitlock</a:t>
            </a:r>
            <a:r>
              <a:rPr lang="en-CA" sz="14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CA" sz="10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is a Senior Technical Advisor in the Department of Safeguards at the IAEA, with three decades’ experience as a scientist and manager in the Canadian and international nuclear community. Prior to moving to the IAEA in 2017 he spent 22 years at Canadian Nuclear Laboratories as a reactor physicist and manager of non-proliferation R&amp;D.  </a:t>
            </a:r>
            <a:endParaRPr lang="en-GB" sz="10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CA" sz="10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sz="10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Dr. Whitlock received a B.Sc. in Physics from the University of Waterloo (1988), and an M.Eng. and PhD in Engineering Physics (reactor physics) from McMaster University (1995).</a:t>
            </a:r>
            <a:r>
              <a:rPr lang="en-CA" sz="10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endParaRPr lang="en-GB" sz="10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CA" sz="10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sz="10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CA" sz="10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Dr. Whitlock is a Past President, Fellow, and former Communications Director of the Canadian Nuclear Society. Since 1997 he has maintained </a:t>
            </a:r>
            <a:r>
              <a:rPr lang="en-CA" sz="1000" i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Canadian Nuclear FAQ</a:t>
            </a:r>
            <a:r>
              <a:rPr lang="en-CA" sz="10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CA" sz="1000" u="sng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www.nuclearfaq.ca</a:t>
            </a:r>
            <a:r>
              <a:rPr lang="en-CA" sz="10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), a personal website of frequently-asked questions (FAQs) on Canadian nuclear technology. </a:t>
            </a:r>
            <a:endParaRPr lang="en-GB" sz="10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CA" sz="10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sz="10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CA" sz="10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Dr. Whitlock lives in Vienna, Austria, and feels that canoes are the closest humans have come to inventing a perfect machine. </a:t>
            </a:r>
            <a:endParaRPr lang="en-GB" sz="10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8F209-D79F-4FF4-8B1C-12E7C583A9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847" y="1812876"/>
            <a:ext cx="1568192" cy="175966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6FAD04-AAB4-418D-B470-C01BD6952B4E}"/>
              </a:ext>
            </a:extLst>
          </p:cNvPr>
          <p:cNvSpPr txBox="1"/>
          <p:nvPr/>
        </p:nvSpPr>
        <p:spPr>
          <a:xfrm>
            <a:off x="4903791" y="4386141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J.Whitlock@iaea.org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7996C3-F3AF-4DA5-8961-B63AED83359D}"/>
              </a:ext>
            </a:extLst>
          </p:cNvPr>
          <p:cNvSpPr txBox="1"/>
          <p:nvPr/>
        </p:nvSpPr>
        <p:spPr>
          <a:xfrm>
            <a:off x="4565528" y="4846451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jeremyjwhitlock@gmail.com</a:t>
            </a:r>
          </a:p>
        </p:txBody>
      </p:sp>
    </p:spTree>
    <p:extLst>
      <p:ext uri="{BB962C8B-B14F-4D97-AF65-F5344CB8AC3E}">
        <p14:creationId xmlns:p14="http://schemas.microsoft.com/office/powerpoint/2010/main" val="530476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DC8A7D8-B315-44E9-8AC8-7FBAE4DFF3F2}"/>
              </a:ext>
            </a:extLst>
          </p:cNvPr>
          <p:cNvSpPr/>
          <p:nvPr/>
        </p:nvSpPr>
        <p:spPr>
          <a:xfrm>
            <a:off x="1353607" y="6002885"/>
            <a:ext cx="8385992" cy="9144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15ECA4F-C399-4648-8FE2-37145C06D886}"/>
              </a:ext>
            </a:extLst>
          </p:cNvPr>
          <p:cNvSpPr/>
          <p:nvPr/>
        </p:nvSpPr>
        <p:spPr>
          <a:xfrm>
            <a:off x="1353607" y="4352101"/>
            <a:ext cx="9787497" cy="9144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901A7C-76FA-479A-A499-32331CA6CB43}"/>
              </a:ext>
            </a:extLst>
          </p:cNvPr>
          <p:cNvSpPr/>
          <p:nvPr/>
        </p:nvSpPr>
        <p:spPr>
          <a:xfrm>
            <a:off x="1353608" y="3153941"/>
            <a:ext cx="10046840" cy="9144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212C5E-474A-4676-914E-3607ED49C450}"/>
              </a:ext>
            </a:extLst>
          </p:cNvPr>
          <p:cNvSpPr/>
          <p:nvPr/>
        </p:nvSpPr>
        <p:spPr>
          <a:xfrm>
            <a:off x="1353608" y="1856667"/>
            <a:ext cx="9434129" cy="9144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8" name="Picture 10" descr="32,400+ Confusion Icon Stock Illustrations, Royalty-Free Vector Graphics &amp;  Clip Art - iStock | Confusion icon vector, Confusion icon eps">
            <a:extLst>
              <a:ext uri="{FF2B5EF4-FFF2-40B4-BE49-F238E27FC236}">
                <a16:creationId xmlns:a16="http://schemas.microsoft.com/office/drawing/2014/main" id="{0C14AB2C-5218-4FB9-815B-D606DD4BD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986" y="2822241"/>
            <a:ext cx="944622" cy="81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F9258BC-F430-E186-F2D5-28C3955A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challenge: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ABF081-1835-4C44-86E5-40722CABE78D}"/>
              </a:ext>
            </a:extLst>
          </p:cNvPr>
          <p:cNvSpPr txBox="1">
            <a:spLocks/>
          </p:cNvSpPr>
          <p:nvPr/>
        </p:nvSpPr>
        <p:spPr>
          <a:xfrm>
            <a:off x="1353608" y="1210920"/>
            <a:ext cx="10644893" cy="516396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Any new nuclear facility in a non-nuclear-weapon State (NNWS) will need to be safeguarded by the IAEA </a:t>
            </a:r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when deployed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i="1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	</a:t>
            </a:r>
            <a:r>
              <a:rPr lang="en-US" sz="2000" i="1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Semilight" panose="020B0402040204020203" pitchFamily="34" charset="0"/>
              </a:rPr>
              <a:t>regardless of size, complexity, accessibility, owner/operator or supplier</a:t>
            </a:r>
          </a:p>
          <a:p>
            <a:pPr marL="0" indent="0">
              <a:spcBef>
                <a:spcPts val="30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Many vendors are unaware of the significance of this </a:t>
            </a:r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end-user requirement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Semilight" panose="020B0402040204020203" pitchFamily="34" charset="0"/>
              </a:rPr>
              <a:t>	lack of awareness of IAEA safeguards, or perception of not impacting design</a:t>
            </a:r>
            <a:r>
              <a:rPr lang="en-US" sz="2000" i="1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spcBef>
                <a:spcPts val="30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Advanced reactors </a:t>
            </a:r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  <a:cs typeface="Segoe UI Semilight" panose="020B0402040204020203" pitchFamily="34" charset="0"/>
              </a:rPr>
              <a:t>may require </a:t>
            </a:r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advanced safeguards </a:t>
            </a:r>
            <a: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(requires R&amp;D…+ </a:t>
            </a:r>
            <a:r>
              <a:rPr lang="en-US" sz="2400" i="1" dirty="0">
                <a:latin typeface="Roboto Medium" panose="02000000000000000000" pitchFamily="2" charset="0"/>
                <a:ea typeface="Roboto Medium" panose="02000000000000000000" pitchFamily="2" charset="0"/>
                <a:cs typeface="Segoe UI Semilight" panose="020B0402040204020203" pitchFamily="34" charset="0"/>
              </a:rPr>
              <a:t>time</a:t>
            </a:r>
            <a: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)</a:t>
            </a:r>
          </a:p>
          <a:p>
            <a:pPr marL="62865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i="1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	</a:t>
            </a:r>
            <a:r>
              <a:rPr lang="en-US" sz="2000" i="1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Semilight" panose="020B0402040204020203" pitchFamily="34" charset="0"/>
              </a:rPr>
              <a:t>new core/fuel designs, plant layouts, fuel management, fuel cycle facilities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Enhanced security and ‘inherent’ proliferation resistance </a:t>
            </a:r>
            <a:b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</a:br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do not necessarily mean simpler safeguards </a:t>
            </a:r>
          </a:p>
          <a:p>
            <a:pPr marL="62865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i="1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	</a:t>
            </a:r>
            <a:r>
              <a:rPr lang="en-US" sz="2000" i="1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Semilight" panose="020B0402040204020203" pitchFamily="34" charset="0"/>
              </a:rPr>
              <a:t>‘safeguardability’: often overlooked external component of PR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200" dirty="0">
              <a:solidFill>
                <a:schemeClr val="tx2"/>
              </a:solidFill>
              <a:ea typeface="Roboto Light" panose="02000000000000000000" pitchFamily="2" charset="0"/>
              <a:cs typeface="Segoe UI Semilight" panose="020B0402040204020203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6034D77-0AF5-49D5-8AF0-C07C043E3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98503" y="5163683"/>
            <a:ext cx="2371656" cy="1489215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Security - Free security icons">
            <a:extLst>
              <a:ext uri="{FF2B5EF4-FFF2-40B4-BE49-F238E27FC236}">
                <a16:creationId xmlns:a16="http://schemas.microsoft.com/office/drawing/2014/main" id="{6F43ED5E-89D4-4CA7-84D2-0338B7117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5" y="5595055"/>
            <a:ext cx="566260" cy="56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novation - Free technology icons">
            <a:extLst>
              <a:ext uri="{FF2B5EF4-FFF2-40B4-BE49-F238E27FC236}">
                <a16:creationId xmlns:a16="http://schemas.microsoft.com/office/drawing/2014/main" id="{892BB5F5-7B3F-4531-A045-18A3ECAB3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8" y="4178976"/>
            <a:ext cx="784634" cy="7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lock Vector Icons free download in SVG, PNG Format">
            <a:extLst>
              <a:ext uri="{FF2B5EF4-FFF2-40B4-BE49-F238E27FC236}">
                <a16:creationId xmlns:a16="http://schemas.microsoft.com/office/drawing/2014/main" id="{278FF855-9F5E-4E25-A0FC-2421B492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6" y="1272956"/>
            <a:ext cx="633529" cy="63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Pointing Hand Icons - Free SVG &amp; PNG Pointing Hand Images - Noun Project">
            <a:extLst>
              <a:ext uri="{FF2B5EF4-FFF2-40B4-BE49-F238E27FC236}">
                <a16:creationId xmlns:a16="http://schemas.microsoft.com/office/drawing/2014/main" id="{868AD74A-95BE-412F-A658-D81F877A6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9894" y="2119376"/>
            <a:ext cx="422161" cy="42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Pointing Hand Icons - Free SVG &amp; PNG Pointing Hand Images - Noun Project">
            <a:extLst>
              <a:ext uri="{FF2B5EF4-FFF2-40B4-BE49-F238E27FC236}">
                <a16:creationId xmlns:a16="http://schemas.microsoft.com/office/drawing/2014/main" id="{1C852705-4246-43F7-BEF6-01D4C0E01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9894" y="3393591"/>
            <a:ext cx="422161" cy="42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6" descr="Pointing Hand Icons - Free SVG &amp; PNG Pointing Hand Images - Noun Project">
            <a:extLst>
              <a:ext uri="{FF2B5EF4-FFF2-40B4-BE49-F238E27FC236}">
                <a16:creationId xmlns:a16="http://schemas.microsoft.com/office/drawing/2014/main" id="{A516E2F2-3123-4AE8-854A-34EFF06AC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9225" y="4616096"/>
            <a:ext cx="422161" cy="42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 descr="Pointing Hand Icons - Free SVG &amp; PNG Pointing Hand Images - Noun Project">
            <a:extLst>
              <a:ext uri="{FF2B5EF4-FFF2-40B4-BE49-F238E27FC236}">
                <a16:creationId xmlns:a16="http://schemas.microsoft.com/office/drawing/2014/main" id="{ADC5DF79-96EE-4E4D-9915-4376E3BB6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7612" y="6268381"/>
            <a:ext cx="422161" cy="36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00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1" grpId="0" animBg="1"/>
      <p:bldP spid="6" grpId="0" animBg="1"/>
      <p:bldP spid="1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288480-00F1-4C7E-A19A-887645DD74DA}"/>
              </a:ext>
            </a:extLst>
          </p:cNvPr>
          <p:cNvSpPr/>
          <p:nvPr/>
        </p:nvSpPr>
        <p:spPr>
          <a:xfrm>
            <a:off x="0" y="5762847"/>
            <a:ext cx="12192000" cy="1095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FD17FA8F-67BB-454B-9B5F-0755B4D48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85" y="267991"/>
            <a:ext cx="8259385" cy="997196"/>
          </a:xfrm>
        </p:spPr>
        <p:txBody>
          <a:bodyPr/>
          <a:lstStyle/>
          <a:p>
            <a:r>
              <a:rPr lang="en-US" dirty="0"/>
              <a:t>We must be ready to safeguard these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76B8F3-1585-4D81-AEEE-CCD7D053D846}"/>
              </a:ext>
            </a:extLst>
          </p:cNvPr>
          <p:cNvSpPr txBox="1">
            <a:spLocks/>
          </p:cNvSpPr>
          <p:nvPr/>
        </p:nvSpPr>
        <p:spPr>
          <a:xfrm>
            <a:off x="2192780" y="5770464"/>
            <a:ext cx="7988572" cy="1339903"/>
          </a:xfrm>
          <a:prstGeom prst="rect">
            <a:avLst/>
          </a:prstGeom>
          <a:noFill/>
          <a:effectLst/>
        </p:spPr>
        <p:txBody>
          <a:bodyPr tIns="180000" bIns="32400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bold" panose="020B0702040204020203" pitchFamily="34" charset="0"/>
              </a:rPr>
              <a:t>New safeguards approaches and arrangements will be needed </a:t>
            </a:r>
            <a:b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bold" panose="020B0702040204020203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bold" panose="020B0702040204020203" pitchFamily="34" charset="0"/>
              </a:rPr>
              <a:t>to support timely deployment of advanced reactors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FBC614-AB9B-4EDB-A893-98A934C1176A}"/>
              </a:ext>
            </a:extLst>
          </p:cNvPr>
          <p:cNvGrpSpPr/>
          <p:nvPr/>
        </p:nvGrpSpPr>
        <p:grpSpPr>
          <a:xfrm>
            <a:off x="672591" y="3520019"/>
            <a:ext cx="3113981" cy="1998078"/>
            <a:chOff x="394468" y="3946911"/>
            <a:chExt cx="2714800" cy="16766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EA92E6-2F73-433C-BBFD-D889204C2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394468" y="3946911"/>
              <a:ext cx="2714800" cy="1676648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63B0FC-7C8C-4A49-A5C6-170CBDA4C23E}"/>
                </a:ext>
              </a:extLst>
            </p:cNvPr>
            <p:cNvSpPr txBox="1"/>
            <p:nvPr/>
          </p:nvSpPr>
          <p:spPr>
            <a:xfrm>
              <a:off x="486711" y="4041543"/>
              <a:ext cx="2244717" cy="369332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effectLst>
              <a:softEdge rad="508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Transportable cores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C025B3D-AE59-40FD-921C-33A3054D35EF}"/>
              </a:ext>
            </a:extLst>
          </p:cNvPr>
          <p:cNvGrpSpPr/>
          <p:nvPr/>
        </p:nvGrpSpPr>
        <p:grpSpPr>
          <a:xfrm>
            <a:off x="4536780" y="3520020"/>
            <a:ext cx="3113981" cy="2005648"/>
            <a:chOff x="3775448" y="3975812"/>
            <a:chExt cx="2714800" cy="1683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BFEFDB-0FA3-42CF-8E56-2DCF03A79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5448" y="3975812"/>
              <a:ext cx="2714800" cy="168300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DE364D-73DB-41EF-99B5-07105C7DEC93}"/>
                </a:ext>
              </a:extLst>
            </p:cNvPr>
            <p:cNvSpPr txBox="1"/>
            <p:nvPr/>
          </p:nvSpPr>
          <p:spPr>
            <a:xfrm>
              <a:off x="3893445" y="4084007"/>
              <a:ext cx="2003049" cy="369332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effectLst>
              <a:softEdge rad="508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Remote locations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4C8DE7-AB7D-460F-A882-60EC7CCC3FA8}"/>
              </a:ext>
            </a:extLst>
          </p:cNvPr>
          <p:cNvGrpSpPr/>
          <p:nvPr/>
        </p:nvGrpSpPr>
        <p:grpSpPr>
          <a:xfrm>
            <a:off x="8411053" y="3556318"/>
            <a:ext cx="3124366" cy="2004742"/>
            <a:chOff x="8185614" y="3932499"/>
            <a:chExt cx="2723854" cy="16822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972F12-25FD-46BF-8C40-79B22B501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85614" y="3932499"/>
              <a:ext cx="2723854" cy="168224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3A20C2-9DCF-4FC3-883C-A207E117937A}"/>
                </a:ext>
              </a:extLst>
            </p:cNvPr>
            <p:cNvSpPr txBox="1"/>
            <p:nvPr/>
          </p:nvSpPr>
          <p:spPr>
            <a:xfrm>
              <a:off x="8233833" y="4036605"/>
              <a:ext cx="2501006" cy="369332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effectLst>
              <a:softEdge rad="508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Industrial applications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60EB3D-FF48-404B-9167-8FA8BE20243D}"/>
              </a:ext>
            </a:extLst>
          </p:cNvPr>
          <p:cNvGrpSpPr/>
          <p:nvPr/>
        </p:nvGrpSpPr>
        <p:grpSpPr>
          <a:xfrm>
            <a:off x="8339149" y="1256377"/>
            <a:ext cx="3124366" cy="1998078"/>
            <a:chOff x="8172594" y="1463216"/>
            <a:chExt cx="2723854" cy="167664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878D971-526C-4102-A4ED-4DC4381C9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65"/>
            <a:stretch/>
          </p:blipFill>
          <p:spPr>
            <a:xfrm>
              <a:off x="8172594" y="1463216"/>
              <a:ext cx="2723854" cy="1676648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622B255-51F4-4F13-922F-CE0E2BFF14D3}"/>
                </a:ext>
              </a:extLst>
            </p:cNvPr>
            <p:cNvGrpSpPr/>
            <p:nvPr/>
          </p:nvGrpSpPr>
          <p:grpSpPr>
            <a:xfrm>
              <a:off x="8233833" y="1521345"/>
              <a:ext cx="2419958" cy="402284"/>
              <a:chOff x="8529766" y="1620480"/>
              <a:chExt cx="2419958" cy="402284"/>
            </a:xfrm>
            <a:solidFill>
              <a:schemeClr val="tx1">
                <a:alpha val="50000"/>
              </a:schemeClr>
            </a:solidFill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8A03276-36DC-4763-9C0B-26844F215640}"/>
                  </a:ext>
                </a:extLst>
              </p:cNvPr>
              <p:cNvSpPr/>
              <p:nvPr/>
            </p:nvSpPr>
            <p:spPr>
              <a:xfrm>
                <a:off x="8555182" y="1697182"/>
                <a:ext cx="2369127" cy="325582"/>
              </a:xfrm>
              <a:prstGeom prst="rect">
                <a:avLst/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0131024-C07A-4FA6-8749-5F80ADEA06DD}"/>
                  </a:ext>
                </a:extLst>
              </p:cNvPr>
              <p:cNvSpPr txBox="1"/>
              <p:nvPr/>
            </p:nvSpPr>
            <p:spPr>
              <a:xfrm>
                <a:off x="8529766" y="1620480"/>
                <a:ext cx="2419958" cy="369332"/>
              </a:xfrm>
              <a:prstGeom prst="rect">
                <a:avLst/>
              </a:prstGeom>
              <a:grpFill/>
              <a:effectLst>
                <a:softEdge rad="6350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Innovative fuel cycles</a:t>
                </a: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17EFC1C-A638-4ECB-B933-2024EFB0A4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387" y="1265187"/>
            <a:ext cx="3235254" cy="19980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73F7E2-E270-45A7-B803-96A0A0624AAA}"/>
              </a:ext>
            </a:extLst>
          </p:cNvPr>
          <p:cNvSpPr txBox="1"/>
          <p:nvPr/>
        </p:nvSpPr>
        <p:spPr>
          <a:xfrm>
            <a:off x="710235" y="1337275"/>
            <a:ext cx="2642940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Marine deployment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85D832-5803-471B-8B3E-EADD6101CD03}"/>
              </a:ext>
            </a:extLst>
          </p:cNvPr>
          <p:cNvGrpSpPr/>
          <p:nvPr/>
        </p:nvGrpSpPr>
        <p:grpSpPr>
          <a:xfrm>
            <a:off x="4536781" y="1241938"/>
            <a:ext cx="3113981" cy="1998078"/>
            <a:chOff x="3782226" y="1506111"/>
            <a:chExt cx="2714800" cy="167664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C9A58BF-5D46-479D-BD93-A38681396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3782226" y="1506111"/>
              <a:ext cx="2714800" cy="1676648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9381DB-A8C7-4EE2-8531-333461A62B4D}"/>
                </a:ext>
              </a:extLst>
            </p:cNvPr>
            <p:cNvSpPr txBox="1"/>
            <p:nvPr/>
          </p:nvSpPr>
          <p:spPr>
            <a:xfrm>
              <a:off x="3893445" y="1561561"/>
              <a:ext cx="2020105" cy="369332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effectLst>
              <a:softEdge rad="508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Fleet deployment</a:t>
              </a:r>
            </a:p>
          </p:txBody>
        </p:sp>
      </p:grpSp>
      <p:pic>
        <p:nvPicPr>
          <p:cNvPr id="25" name="Immagine 9">
            <a:extLst>
              <a:ext uri="{FF2B5EF4-FFF2-40B4-BE49-F238E27FC236}">
                <a16:creationId xmlns:a16="http://schemas.microsoft.com/office/drawing/2014/main" id="{9EFFF243-1CDD-4D50-AB73-D4E6268103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759726">
            <a:off x="1534214" y="5834117"/>
            <a:ext cx="743125" cy="7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73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F9258BC-F430-E186-F2D5-28C3955A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design impact safeguards efficiency?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C4DD70-6A41-4AEF-B33D-9773843BEBBF}"/>
              </a:ext>
            </a:extLst>
          </p:cNvPr>
          <p:cNvSpPr/>
          <p:nvPr/>
        </p:nvSpPr>
        <p:spPr>
          <a:xfrm>
            <a:off x="4279216" y="3514328"/>
            <a:ext cx="1170989" cy="6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8089CB-D474-4893-A19A-7879A33B0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1810" y="1064917"/>
            <a:ext cx="2338463" cy="155482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11A9AF71-8BCD-48D8-AEC4-EF0B7261CAA8}"/>
              </a:ext>
            </a:extLst>
          </p:cNvPr>
          <p:cNvSpPr txBox="1">
            <a:spLocks/>
          </p:cNvSpPr>
          <p:nvPr/>
        </p:nvSpPr>
        <p:spPr>
          <a:xfrm>
            <a:off x="955181" y="1141984"/>
            <a:ext cx="8512708" cy="3410790"/>
          </a:xfrm>
          <a:prstGeom prst="rect">
            <a:avLst/>
          </a:prstGeom>
          <a:noFill/>
        </p:spPr>
        <p:txBody>
          <a:bodyPr vert="horz" lIns="108000" tIns="45720" rIns="10800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Verification of Nuclear Material Accountancy</a:t>
            </a:r>
            <a:endParaRPr lang="en-GB" sz="2400" dirty="0">
              <a:solidFill>
                <a:schemeClr val="tx2"/>
              </a:solidFill>
              <a:ea typeface="Roboto Light" panose="02000000000000000000" pitchFamily="2" charset="0"/>
              <a:cs typeface="Segoe UI Semilight" panose="020B0402040204020203" pitchFamily="34" charset="0"/>
            </a:endParaRPr>
          </a:p>
          <a:p>
            <a:pPr marL="742950" lvl="2" indent="-2555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sz="1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To verify State’s </a:t>
            </a:r>
            <a:r>
              <a:rPr lang="en-GB" sz="1400" dirty="0">
                <a:latin typeface="Roboto Medium" panose="02000000000000000000" pitchFamily="2" charset="0"/>
                <a:ea typeface="Roboto Medium" panose="02000000000000000000" pitchFamily="2" charset="0"/>
                <a:cs typeface="Segoe UI Semilight" panose="020B0402040204020203" pitchFamily="34" charset="0"/>
              </a:rPr>
              <a:t>declaration of nuclear material </a:t>
            </a:r>
            <a:r>
              <a:rPr lang="en-GB" sz="1400" dirty="0">
                <a:solidFill>
                  <a:schemeClr val="tx2"/>
                </a:solidFill>
                <a:ea typeface="Roboto Light" panose="02000000000000000000" pitchFamily="2" charset="0"/>
                <a:cs typeface="Segoe UI Semibold" panose="020B0702040204020203" pitchFamily="34" charset="0"/>
              </a:rPr>
              <a:t>inventory and flow </a:t>
            </a:r>
            <a:endParaRPr lang="en-GB" sz="1400" dirty="0">
              <a:solidFill>
                <a:schemeClr val="tx2"/>
              </a:solidFill>
              <a:ea typeface="Roboto Light" panose="02000000000000000000" pitchFamily="2" charset="0"/>
              <a:cs typeface="Segoe UI Semilight" panose="020B0402040204020203" pitchFamily="34" charset="0"/>
            </a:endParaRPr>
          </a:p>
          <a:p>
            <a:pPr marL="3429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Containment and Surveillance</a:t>
            </a:r>
            <a:endParaRPr lang="en-GB" sz="2400" dirty="0">
              <a:solidFill>
                <a:schemeClr val="tx2"/>
              </a:solidFill>
              <a:ea typeface="Roboto Light" panose="02000000000000000000" pitchFamily="2" charset="0"/>
              <a:cs typeface="Segoe UI Semilight" panose="020B0402040204020203" pitchFamily="34" charset="0"/>
            </a:endParaRPr>
          </a:p>
          <a:p>
            <a:pPr marL="742950" lvl="2" indent="-2555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To maintain </a:t>
            </a: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continuity-of-knowledge</a:t>
            </a:r>
            <a:r>
              <a:rPr lang="en-US" sz="1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 between inspections</a:t>
            </a:r>
            <a:endParaRPr lang="en-US" sz="1400" b="1" dirty="0">
              <a:solidFill>
                <a:schemeClr val="tx2"/>
              </a:solidFill>
              <a:ea typeface="Roboto Light" panose="02000000000000000000" pitchFamily="2" charset="0"/>
              <a:cs typeface="Segoe UI Semibold" panose="020B0702040204020203" pitchFamily="34" charset="0"/>
            </a:endParaRPr>
          </a:p>
          <a:p>
            <a:pPr marL="3429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Design Information Verification</a:t>
            </a:r>
            <a:endParaRPr lang="en-GB" sz="2400" dirty="0">
              <a:solidFill>
                <a:schemeClr val="tx2"/>
              </a:solidFill>
              <a:ea typeface="Roboto Light" panose="02000000000000000000" pitchFamily="2" charset="0"/>
              <a:cs typeface="Segoe UI Semilight" panose="020B0402040204020203" pitchFamily="34" charset="0"/>
            </a:endParaRPr>
          </a:p>
          <a:p>
            <a:pPr marL="742950" lvl="2" indent="-2555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To verify State’s </a:t>
            </a: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declared facility design </a:t>
            </a:r>
            <a:r>
              <a:rPr lang="en-US" sz="1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(from construction to decommissioning)</a:t>
            </a:r>
          </a:p>
          <a:p>
            <a:pPr marL="3429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Environmental Sampling, and Complementary Access</a:t>
            </a:r>
            <a:endParaRPr lang="en-GB" sz="2400" b="1" dirty="0">
              <a:solidFill>
                <a:schemeClr val="tx2"/>
              </a:solidFill>
              <a:ea typeface="Roboto Light" panose="02000000000000000000" pitchFamily="2" charset="0"/>
              <a:cs typeface="Segoe UI Semibold" panose="020B0702040204020203" pitchFamily="34" charset="0"/>
            </a:endParaRPr>
          </a:p>
          <a:p>
            <a:pPr marL="742950" lvl="2" indent="-2555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To assure </a:t>
            </a: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“completeness” of declaration</a:t>
            </a:r>
            <a:r>
              <a:rPr lang="en-US" sz="1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 (absence of undeclared nuclear material or activities)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1800" dirty="0">
              <a:solidFill>
                <a:schemeClr val="tx2"/>
              </a:solidFill>
              <a:ea typeface="Roboto Light" panose="02000000000000000000" pitchFamily="2" charset="0"/>
              <a:cs typeface="Segoe UI Semilight" panose="020B0402040204020203" pitchFamily="34" charset="0"/>
            </a:endParaRPr>
          </a:p>
          <a:p>
            <a:pPr marL="0" lvl="1" indent="0">
              <a:spcAft>
                <a:spcPts val="600"/>
              </a:spcAft>
              <a:buNone/>
              <a:defRPr/>
            </a:pPr>
            <a:endParaRPr lang="en-GB" sz="2000" dirty="0">
              <a:solidFill>
                <a:schemeClr val="tx2"/>
              </a:solidFill>
              <a:ea typeface="Roboto Light" panose="02000000000000000000" pitchFamily="2" charset="0"/>
              <a:cs typeface="Segoe UI Semilight" panose="020B04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274FF3-98C7-4DA5-890F-467B2553B0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7889" y="2763750"/>
            <a:ext cx="2345220" cy="15701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BC11CE-44BE-4F2F-BB18-1B9B426D3D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945" y="4477862"/>
            <a:ext cx="1462164" cy="219304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783610-4C5E-4790-9B57-7B8B47655D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27556" y="4659393"/>
            <a:ext cx="2345219" cy="15653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03210496 | The IAEA inspector verifies that the seals on the… | Flickr">
            <a:extLst>
              <a:ext uri="{FF2B5EF4-FFF2-40B4-BE49-F238E27FC236}">
                <a16:creationId xmlns:a16="http://schemas.microsoft.com/office/drawing/2014/main" id="{08DB2708-3222-41B8-BDDF-F453A442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05" y="5100619"/>
            <a:ext cx="2354280" cy="1570287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AEA Safeguard inspectors (03210019) | Scenes from a trainin… | Flickr">
            <a:extLst>
              <a:ext uri="{FF2B5EF4-FFF2-40B4-BE49-F238E27FC236}">
                <a16:creationId xmlns:a16="http://schemas.microsoft.com/office/drawing/2014/main" id="{FCFE3416-1C21-440A-9F43-6ADED583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77" y="4656448"/>
            <a:ext cx="2358257" cy="1568333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30BCEA-80F1-49C8-9632-07D9D1AA47F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5100621"/>
            <a:ext cx="2358256" cy="157028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22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5479CAD-C3E5-48E8-87FD-9996F02297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1810" y="1064917"/>
            <a:ext cx="2338463" cy="155482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CB7B51-9FB2-45CC-BCE0-91C11C8536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7889" y="2763750"/>
            <a:ext cx="2345220" cy="15701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60A302-3409-4058-BCEC-E206F62F0F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945" y="4477862"/>
            <a:ext cx="1462164" cy="219304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926B82-5715-4395-8D55-1CA16464B4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27556" y="4659393"/>
            <a:ext cx="2345219" cy="15653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4" descr="03210496 | The IAEA inspector verifies that the seals on the… | Flickr">
            <a:extLst>
              <a:ext uri="{FF2B5EF4-FFF2-40B4-BE49-F238E27FC236}">
                <a16:creationId xmlns:a16="http://schemas.microsoft.com/office/drawing/2014/main" id="{D66630B0-EDFA-4D02-9C42-B77A0EBF8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05" y="5100619"/>
            <a:ext cx="2354280" cy="1570287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AEA Safeguard inspectors (03210019) | Scenes from a trainin… | Flickr">
            <a:extLst>
              <a:ext uri="{FF2B5EF4-FFF2-40B4-BE49-F238E27FC236}">
                <a16:creationId xmlns:a16="http://schemas.microsoft.com/office/drawing/2014/main" id="{C98004F1-4D32-4A09-B5CF-6AA742DEE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77" y="4656448"/>
            <a:ext cx="2358257" cy="1568333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9EEE02-2BC3-409B-BB21-42CFA8BA29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5100621"/>
            <a:ext cx="2358256" cy="157028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F9258BC-F430-E186-F2D5-28C3955A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design impact safeguards efficiency?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C4DD70-6A41-4AEF-B33D-9773843BEBBF}"/>
              </a:ext>
            </a:extLst>
          </p:cNvPr>
          <p:cNvSpPr/>
          <p:nvPr/>
        </p:nvSpPr>
        <p:spPr>
          <a:xfrm>
            <a:off x="4279216" y="3514328"/>
            <a:ext cx="1170989" cy="6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E82A04C-76DB-420A-8105-FA704BA2A337}"/>
              </a:ext>
            </a:extLst>
          </p:cNvPr>
          <p:cNvSpPr txBox="1">
            <a:spLocks/>
          </p:cNvSpPr>
          <p:nvPr/>
        </p:nvSpPr>
        <p:spPr>
          <a:xfrm>
            <a:off x="955181" y="1141984"/>
            <a:ext cx="8512708" cy="3410790"/>
          </a:xfrm>
          <a:prstGeom prst="rect">
            <a:avLst/>
          </a:prstGeom>
          <a:noFill/>
        </p:spPr>
        <p:txBody>
          <a:bodyPr vert="horz" lIns="108000" tIns="45720" rIns="10800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Verification of Nuclear Material Accountancy</a:t>
            </a:r>
            <a:endParaRPr lang="en-GB" sz="2400" dirty="0">
              <a:solidFill>
                <a:schemeClr val="tx2"/>
              </a:solidFill>
              <a:ea typeface="Roboto Light" panose="02000000000000000000" pitchFamily="2" charset="0"/>
              <a:cs typeface="Segoe UI Semilight" panose="020B0402040204020203" pitchFamily="34" charset="0"/>
            </a:endParaRPr>
          </a:p>
          <a:p>
            <a:pPr marL="742950" lvl="2" indent="-2555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sz="1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To verify State’s </a:t>
            </a:r>
            <a:r>
              <a:rPr lang="en-GB" sz="1400" dirty="0">
                <a:latin typeface="Roboto Medium" panose="02000000000000000000" pitchFamily="2" charset="0"/>
                <a:ea typeface="Roboto Medium" panose="02000000000000000000" pitchFamily="2" charset="0"/>
                <a:cs typeface="Segoe UI Semilight" panose="020B0402040204020203" pitchFamily="34" charset="0"/>
              </a:rPr>
              <a:t>declaration of nuclear material </a:t>
            </a:r>
            <a:r>
              <a:rPr lang="en-GB" sz="1400" dirty="0">
                <a:solidFill>
                  <a:schemeClr val="tx2"/>
                </a:solidFill>
                <a:ea typeface="Roboto Light" panose="02000000000000000000" pitchFamily="2" charset="0"/>
                <a:cs typeface="Segoe UI Semibold" panose="020B0702040204020203" pitchFamily="34" charset="0"/>
              </a:rPr>
              <a:t>inventory and flow </a:t>
            </a:r>
            <a:endParaRPr lang="en-GB" sz="1400" dirty="0">
              <a:solidFill>
                <a:schemeClr val="tx2"/>
              </a:solidFill>
              <a:ea typeface="Roboto Light" panose="02000000000000000000" pitchFamily="2" charset="0"/>
              <a:cs typeface="Segoe UI Semilight" panose="020B0402040204020203" pitchFamily="34" charset="0"/>
            </a:endParaRPr>
          </a:p>
          <a:p>
            <a:pPr marL="3429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Containment and Surveillance</a:t>
            </a:r>
            <a:endParaRPr lang="en-GB" sz="2400" dirty="0">
              <a:solidFill>
                <a:schemeClr val="tx2"/>
              </a:solidFill>
              <a:ea typeface="Roboto Light" panose="02000000000000000000" pitchFamily="2" charset="0"/>
              <a:cs typeface="Segoe UI Semilight" panose="020B0402040204020203" pitchFamily="34" charset="0"/>
            </a:endParaRPr>
          </a:p>
          <a:p>
            <a:pPr marL="742950" lvl="2" indent="-2555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To maintain </a:t>
            </a: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continuity-of-knowledge</a:t>
            </a:r>
            <a:r>
              <a:rPr lang="en-US" sz="1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 between inspections</a:t>
            </a:r>
            <a:endParaRPr lang="en-US" sz="1400" b="1" dirty="0">
              <a:solidFill>
                <a:schemeClr val="tx2"/>
              </a:solidFill>
              <a:ea typeface="Roboto Light" panose="02000000000000000000" pitchFamily="2" charset="0"/>
              <a:cs typeface="Segoe UI Semibold" panose="020B0702040204020203" pitchFamily="34" charset="0"/>
            </a:endParaRPr>
          </a:p>
          <a:p>
            <a:pPr marL="3429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Design Information Verification</a:t>
            </a:r>
            <a:endParaRPr lang="en-GB" sz="2400" dirty="0">
              <a:solidFill>
                <a:schemeClr val="tx2"/>
              </a:solidFill>
              <a:ea typeface="Roboto Light" panose="02000000000000000000" pitchFamily="2" charset="0"/>
              <a:cs typeface="Segoe UI Semilight" panose="020B0402040204020203" pitchFamily="34" charset="0"/>
            </a:endParaRPr>
          </a:p>
          <a:p>
            <a:pPr marL="742950" lvl="2" indent="-2555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To verify State’s </a:t>
            </a: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declared facility design </a:t>
            </a:r>
            <a:r>
              <a:rPr lang="en-US" sz="1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(from construction to decommissioning)</a:t>
            </a:r>
          </a:p>
          <a:p>
            <a:pPr marL="3429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Environmental Sampling, and Complementary Access</a:t>
            </a:r>
            <a:endParaRPr lang="en-GB" sz="2400" b="1" dirty="0">
              <a:solidFill>
                <a:schemeClr val="tx2"/>
              </a:solidFill>
              <a:ea typeface="Roboto Light" panose="02000000000000000000" pitchFamily="2" charset="0"/>
              <a:cs typeface="Segoe UI Semibold" panose="020B0702040204020203" pitchFamily="34" charset="0"/>
            </a:endParaRPr>
          </a:p>
          <a:p>
            <a:pPr marL="742950" lvl="2" indent="-2555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To assure </a:t>
            </a: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“completeness” of declaration</a:t>
            </a:r>
            <a:r>
              <a:rPr lang="en-US" sz="14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 (absence of undeclared nuclear material or activities)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1800" dirty="0">
              <a:solidFill>
                <a:schemeClr val="tx2"/>
              </a:solidFill>
              <a:ea typeface="Roboto Light" panose="02000000000000000000" pitchFamily="2" charset="0"/>
              <a:cs typeface="Segoe UI Semilight" panose="020B0402040204020203" pitchFamily="34" charset="0"/>
            </a:endParaRPr>
          </a:p>
          <a:p>
            <a:pPr marL="0" lvl="1" indent="0">
              <a:spcAft>
                <a:spcPts val="600"/>
              </a:spcAft>
              <a:buNone/>
              <a:defRPr/>
            </a:pPr>
            <a:endParaRPr lang="en-GB" sz="2000" dirty="0">
              <a:solidFill>
                <a:schemeClr val="tx2"/>
              </a:solidFill>
              <a:ea typeface="Roboto Light" panose="02000000000000000000" pitchFamily="2" charset="0"/>
              <a:cs typeface="Segoe UI Semilight" panose="020B0402040204020203" pitchFamily="34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7BF51E43-656B-4523-80F4-4F52A2E5F89A}"/>
              </a:ext>
            </a:extLst>
          </p:cNvPr>
          <p:cNvSpPr/>
          <p:nvPr/>
        </p:nvSpPr>
        <p:spPr>
          <a:xfrm>
            <a:off x="698855" y="4680266"/>
            <a:ext cx="2865439" cy="1485350"/>
          </a:xfrm>
          <a:prstGeom prst="wedgeEllipseCallout">
            <a:avLst>
              <a:gd name="adj1" fmla="val 52285"/>
              <a:gd name="adj2" fmla="val -142075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access around facility,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complexity of layout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&amp; safety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3E31776B-A0C9-4379-9472-F6E55851B78F}"/>
              </a:ext>
            </a:extLst>
          </p:cNvPr>
          <p:cNvSpPr/>
          <p:nvPr/>
        </p:nvSpPr>
        <p:spPr>
          <a:xfrm>
            <a:off x="4688374" y="4266511"/>
            <a:ext cx="3896459" cy="2009048"/>
          </a:xfrm>
          <a:prstGeom prst="wedgeEllipseCallout">
            <a:avLst>
              <a:gd name="adj1" fmla="val -48387"/>
              <a:gd name="adj2" fmla="val -140373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accommodation of IAEA seals, cameras, instruments (brackets, power, lighting, conduits, penetrations, HVAC)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and size of hatches, environmental conditions  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AB9E3CEA-05CD-4342-893F-D18C2CD13B67}"/>
              </a:ext>
            </a:extLst>
          </p:cNvPr>
          <p:cNvSpPr/>
          <p:nvPr/>
        </p:nvSpPr>
        <p:spPr>
          <a:xfrm>
            <a:off x="7275594" y="1415949"/>
            <a:ext cx="4725806" cy="2503754"/>
          </a:xfrm>
          <a:prstGeom prst="wedgeEllipseCallout">
            <a:avLst>
              <a:gd name="adj1" fmla="val -78815"/>
              <a:gd name="adj2" fmla="val -44667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access around facility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storage configuration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complexity of fuel movement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&amp; safety issues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use of unattended equipment  (or shared operator data),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accommodation of IAEA monitoring (lighting, HVAC, power, security, etc.) </a:t>
            </a:r>
          </a:p>
        </p:txBody>
      </p:sp>
    </p:spTree>
    <p:extLst>
      <p:ext uri="{BB962C8B-B14F-4D97-AF65-F5344CB8AC3E}">
        <p14:creationId xmlns:p14="http://schemas.microsoft.com/office/powerpoint/2010/main" val="29257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F9258BC-F430-E186-F2D5-28C3955A8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6" y="267991"/>
            <a:ext cx="11092663" cy="997196"/>
          </a:xfrm>
        </p:spPr>
        <p:txBody>
          <a:bodyPr/>
          <a:lstStyle/>
          <a:p>
            <a:r>
              <a:rPr lang="en-GB" dirty="0"/>
              <a:t>Safeguards challenges </a:t>
            </a:r>
            <a:r>
              <a:rPr lang="en-GB"/>
              <a:t>for SMRs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3EA11F-535C-450E-8E54-F5B8E6366E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6322" y="4223823"/>
            <a:ext cx="2713223" cy="199761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AB9452-F841-45A4-85E4-883942E7EADD}"/>
              </a:ext>
            </a:extLst>
          </p:cNvPr>
          <p:cNvSpPr txBox="1"/>
          <p:nvPr/>
        </p:nvSpPr>
        <p:spPr>
          <a:xfrm>
            <a:off x="11068547" y="6477098"/>
            <a:ext cx="91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(cont’d)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72CF536-69B8-49B0-B0BA-4689D5D5A9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6283705"/>
              </p:ext>
            </p:extLst>
          </p:nvPr>
        </p:nvGraphicFramePr>
        <p:xfrm>
          <a:off x="397552" y="1444647"/>
          <a:ext cx="8380688" cy="4618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2">
            <a:extLst>
              <a:ext uri="{FF2B5EF4-FFF2-40B4-BE49-F238E27FC236}">
                <a16:creationId xmlns:a16="http://schemas.microsoft.com/office/drawing/2014/main" id="{6F8453E8-2C02-40BF-BFC2-355B89C72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138" y="1444647"/>
            <a:ext cx="2121897" cy="2599715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364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F9258BC-F430-E186-F2D5-28C3955A8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6" y="267991"/>
            <a:ext cx="11092663" cy="997196"/>
          </a:xfrm>
        </p:spPr>
        <p:txBody>
          <a:bodyPr/>
          <a:lstStyle/>
          <a:p>
            <a:r>
              <a:rPr lang="en-GB" dirty="0"/>
              <a:t>Safeguards challenges for SMRs </a:t>
            </a:r>
            <a:r>
              <a:rPr lang="en-GB" sz="2800" dirty="0"/>
              <a:t>(cont’d)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CC42F7E-0AD5-45F5-A61C-DAA737EAA4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5894871"/>
              </p:ext>
            </p:extLst>
          </p:nvPr>
        </p:nvGraphicFramePr>
        <p:xfrm>
          <a:off x="365181" y="1255798"/>
          <a:ext cx="8476121" cy="4221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C93CB51-7564-41E6-BCE7-E71851E0C6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84875">
            <a:off x="6919355" y="4075631"/>
            <a:ext cx="1010406" cy="1435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F47D4A4-4B35-4D54-8C6A-7EF85E1EF596}"/>
              </a:ext>
            </a:extLst>
          </p:cNvPr>
          <p:cNvCxnSpPr>
            <a:cxnSpLocks/>
          </p:cNvCxnSpPr>
          <p:nvPr/>
        </p:nvCxnSpPr>
        <p:spPr>
          <a:xfrm>
            <a:off x="6288448" y="4433578"/>
            <a:ext cx="573864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FE5C7-5E10-4CED-A729-2CF80404EBD8}"/>
              </a:ext>
            </a:extLst>
          </p:cNvPr>
          <p:cNvSpPr/>
          <p:nvPr/>
        </p:nvSpPr>
        <p:spPr>
          <a:xfrm>
            <a:off x="0" y="5762847"/>
            <a:ext cx="12192000" cy="1095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9">
            <a:extLst>
              <a:ext uri="{FF2B5EF4-FFF2-40B4-BE49-F238E27FC236}">
                <a16:creationId xmlns:a16="http://schemas.microsoft.com/office/drawing/2014/main" id="{72493523-8D62-4864-A01A-B1F29B4994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759726">
            <a:off x="1800029" y="5830926"/>
            <a:ext cx="743125" cy="743125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09592B2-FD26-4208-8B02-229F1A3FACEA}"/>
              </a:ext>
            </a:extLst>
          </p:cNvPr>
          <p:cNvSpPr txBox="1">
            <a:spLocks/>
          </p:cNvSpPr>
          <p:nvPr/>
        </p:nvSpPr>
        <p:spPr>
          <a:xfrm>
            <a:off x="2288647" y="5960534"/>
            <a:ext cx="7988572" cy="997196"/>
          </a:xfrm>
          <a:prstGeom prst="rect">
            <a:avLst/>
          </a:prstGeom>
          <a:noFill/>
          <a:effectLst/>
        </p:spPr>
        <p:txBody>
          <a:bodyPr tIns="180000" bIns="32400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bold" panose="020B0702040204020203" pitchFamily="34" charset="0"/>
              </a:rPr>
              <a:t>Both IAEA and State safeguards capabilities must be ready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89817E-BC26-44EA-9AD3-5D07EFAF1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43803" y="3574851"/>
            <a:ext cx="2948554" cy="1817567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askatchewan government to fund $80M deployment, research of Westinghouse's  first eVinci microreactor">
            <a:extLst>
              <a:ext uri="{FF2B5EF4-FFF2-40B4-BE49-F238E27FC236}">
                <a16:creationId xmlns:a16="http://schemas.microsoft.com/office/drawing/2014/main" id="{2E9CDD64-5F81-473C-AE39-C2C6D268E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9714" y="1382088"/>
            <a:ext cx="2951935" cy="1817568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862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F9258BC-F430-E186-F2D5-28C3955A8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6" y="267991"/>
            <a:ext cx="11092663" cy="997196"/>
          </a:xfrm>
        </p:spPr>
        <p:txBody>
          <a:bodyPr/>
          <a:lstStyle/>
          <a:p>
            <a:r>
              <a:rPr lang="en-GB" dirty="0"/>
              <a:t>…Therefore: safeguards considerations for SMRs: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BEEB6B-97C1-43DA-B0EF-0FC6603841CE}"/>
              </a:ext>
            </a:extLst>
          </p:cNvPr>
          <p:cNvSpPr txBox="1">
            <a:spLocks/>
          </p:cNvSpPr>
          <p:nvPr/>
        </p:nvSpPr>
        <p:spPr>
          <a:xfrm>
            <a:off x="532145" y="1146291"/>
            <a:ext cx="9971270" cy="51305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Bef>
                <a:spcPts val="1800"/>
              </a:spcBef>
              <a:buClr>
                <a:schemeClr val="tx2"/>
              </a:buClr>
            </a:pPr>
            <a:r>
              <a:rPr lang="en-US" sz="20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Unattended monitoring systems</a:t>
            </a:r>
            <a:r>
              <a:rPr lang="en-US" sz="2000" dirty="0">
                <a:latin typeface="Roboto Medium" panose="02000000000000000000" pitchFamily="2" charset="0"/>
                <a:ea typeface="Roboto Medium" panose="02000000000000000000" pitchFamily="2" charset="0"/>
                <a:cs typeface="Segoe UI Semilight" panose="020B0402040204020203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and </a:t>
            </a:r>
            <a:r>
              <a:rPr lang="en-US" sz="20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remote data transmission </a:t>
            </a:r>
            <a:endParaRPr lang="en-US" sz="2000" dirty="0">
              <a:latin typeface="Roboto Medium" panose="02000000000000000000" pitchFamily="2" charset="0"/>
              <a:ea typeface="Roboto Medium" panose="02000000000000000000" pitchFamily="2" charset="0"/>
              <a:cs typeface="Segoe UI Semilight" panose="020B0402040204020203" pitchFamily="34" charset="0"/>
            </a:endParaRPr>
          </a:p>
          <a:p>
            <a:pPr marL="266700" indent="-266700">
              <a:spcBef>
                <a:spcPts val="1800"/>
              </a:spcBef>
              <a:buClr>
                <a:schemeClr val="tx2"/>
              </a:buClr>
            </a:pPr>
            <a:r>
              <a:rPr lang="en-US" sz="20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Digital connectivity </a:t>
            </a:r>
            <a:r>
              <a:rPr lang="en-US" sz="20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for remote coverage (reliable, high bandwidth, secure)</a:t>
            </a:r>
          </a:p>
          <a:p>
            <a:pPr marL="266700" indent="-266700">
              <a:spcBef>
                <a:spcPts val="1800"/>
              </a:spcBef>
              <a:buClr>
                <a:schemeClr val="tx2"/>
              </a:buClr>
            </a:pPr>
            <a:r>
              <a:rPr lang="en-US" sz="20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Safeguards seals </a:t>
            </a:r>
            <a:r>
              <a:rPr lang="en-US" sz="20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on factory-sealed, transportable cores</a:t>
            </a:r>
          </a:p>
          <a:p>
            <a:pPr marL="266700" indent="-266700">
              <a:spcBef>
                <a:spcPts val="1800"/>
              </a:spcBef>
              <a:buClr>
                <a:schemeClr val="tx2"/>
              </a:buClr>
            </a:pPr>
            <a:r>
              <a:rPr lang="en-US" sz="20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Design verification</a:t>
            </a:r>
            <a:r>
              <a:rPr lang="en-US" sz="2000" dirty="0">
                <a:solidFill>
                  <a:schemeClr val="tx2"/>
                </a:solidFill>
                <a:ea typeface="Roboto Light" panose="02000000000000000000" pitchFamily="2" charset="0"/>
                <a:cs typeface="Segoe UI Semilight" panose="020B0402040204020203" pitchFamily="34" charset="0"/>
              </a:rPr>
              <a:t>, particularly under transnational supply arrangements</a:t>
            </a:r>
          </a:p>
          <a:p>
            <a:pPr marL="266700" indent="-266700">
              <a:spcBef>
                <a:spcPts val="1800"/>
              </a:spcBef>
              <a:buClr>
                <a:schemeClr val="tx2"/>
              </a:buClr>
            </a:pPr>
            <a:r>
              <a:rPr lang="en-US" sz="20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New safeguards approaches</a:t>
            </a:r>
            <a: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light" panose="020B0402040204020203" pitchFamily="34" charset="0"/>
              </a:rPr>
              <a:t>, including possibility for customized Agency </a:t>
            </a:r>
            <a:b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light" panose="020B0402040204020203" pitchFamily="34" charset="0"/>
              </a:rPr>
            </a:br>
            <a: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light" panose="020B0402040204020203" pitchFamily="34" charset="0"/>
              </a:rPr>
              <a:t>or joint-use instrumentation (e.g., thermal power monitor for </a:t>
            </a:r>
            <a:b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light" panose="020B0402040204020203" pitchFamily="34" charset="0"/>
              </a:rPr>
            </a:br>
            <a: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light" panose="020B0402040204020203" pitchFamily="34" charset="0"/>
              </a:rPr>
              <a:t>microreactors, process monitoring for MSRs)</a:t>
            </a:r>
          </a:p>
          <a:p>
            <a:pPr marL="266700" indent="-266700">
              <a:spcBef>
                <a:spcPts val="1800"/>
              </a:spcBef>
              <a:buClr>
                <a:schemeClr val="tx2"/>
              </a:buClr>
            </a:pPr>
            <a:r>
              <a:rPr lang="en-US" sz="20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State-level issues:</a:t>
            </a:r>
            <a:r>
              <a:rPr lang="en-US" sz="20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Semilight" panose="020B0402040204020203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light" panose="020B0402040204020203" pitchFamily="34" charset="0"/>
              </a:rPr>
              <a:t>e.g., managing effective/efficient safeguards for a </a:t>
            </a:r>
            <a:b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light" panose="020B0402040204020203" pitchFamily="34" charset="0"/>
              </a:rPr>
            </a:br>
            <a: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light" panose="020B0402040204020203" pitchFamily="34" charset="0"/>
              </a:rPr>
              <a:t>fleet of small, remote facilities</a:t>
            </a:r>
          </a:p>
          <a:p>
            <a:pPr marL="266700" indent="-266700">
              <a:spcBef>
                <a:spcPts val="1800"/>
              </a:spcBef>
              <a:buClr>
                <a:schemeClr val="tx2"/>
              </a:buClr>
            </a:pPr>
            <a:r>
              <a:rPr lang="en-US" sz="2000" dirty="0"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Training</a:t>
            </a:r>
            <a: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light" panose="020B0402040204020203" pitchFamily="34" charset="0"/>
              </a:rPr>
              <a:t>for safeguards authorities in emerging nuclear energy States</a:t>
            </a:r>
            <a:endParaRPr lang="en-GB" sz="2000" dirty="0">
              <a:solidFill>
                <a:schemeClr val="tx2"/>
              </a:solidFill>
              <a:ea typeface="Segoe UI" panose="020B0502040204020203" pitchFamily="34" charset="0"/>
              <a:cs typeface="Segoe UI Semilight" panose="020B0402040204020203" pitchFamily="34" charset="0"/>
            </a:endParaRPr>
          </a:p>
          <a:p>
            <a:pPr>
              <a:spcBef>
                <a:spcPts val="1800"/>
              </a:spcBef>
              <a:buClr>
                <a:schemeClr val="tx2"/>
              </a:buClr>
            </a:pPr>
            <a:endParaRPr lang="en-US" sz="2000" dirty="0">
              <a:solidFill>
                <a:schemeClr val="tx2"/>
              </a:solidFill>
              <a:ea typeface="Roboto Light" panose="02000000000000000000" pitchFamily="2" charset="0"/>
              <a:cs typeface="Segoe UI Semilight" panose="020B04020402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84843C-B699-42C6-8211-82D3E8A05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638" y="4242645"/>
            <a:ext cx="2514833" cy="141362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Small device, big effect | IAEA">
            <a:extLst>
              <a:ext uri="{FF2B5EF4-FFF2-40B4-BE49-F238E27FC236}">
                <a16:creationId xmlns:a16="http://schemas.microsoft.com/office/drawing/2014/main" id="{2CA80537-34F5-44BF-8588-97388E49B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66394" y="2743393"/>
            <a:ext cx="2512256" cy="136575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56CD14-8049-431B-BE4D-FE9462DBB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66394" y="1241023"/>
            <a:ext cx="2512256" cy="136575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EAE27D-77C8-4ECF-B3BA-AA6E4E57EFD2}"/>
              </a:ext>
            </a:extLst>
          </p:cNvPr>
          <p:cNvSpPr/>
          <p:nvPr/>
        </p:nvSpPr>
        <p:spPr>
          <a:xfrm>
            <a:off x="0" y="5762847"/>
            <a:ext cx="12192000" cy="1095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9">
            <a:extLst>
              <a:ext uri="{FF2B5EF4-FFF2-40B4-BE49-F238E27FC236}">
                <a16:creationId xmlns:a16="http://schemas.microsoft.com/office/drawing/2014/main" id="{1E85438C-4B5F-4660-A673-D17CD55D6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759726">
            <a:off x="2327676" y="5835258"/>
            <a:ext cx="743125" cy="74312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FB615E0-8E67-4E45-865C-A9220221EB1D}"/>
              </a:ext>
            </a:extLst>
          </p:cNvPr>
          <p:cNvSpPr txBox="1">
            <a:spLocks/>
          </p:cNvSpPr>
          <p:nvPr/>
        </p:nvSpPr>
        <p:spPr>
          <a:xfrm>
            <a:off x="738143" y="5763692"/>
            <a:ext cx="11098826" cy="997196"/>
          </a:xfrm>
          <a:prstGeom prst="rect">
            <a:avLst/>
          </a:prstGeom>
          <a:noFill/>
          <a:effectLst/>
        </p:spPr>
        <p:txBody>
          <a:bodyPr tIns="180000" bIns="32400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bold" panose="020B0702040204020203" pitchFamily="34" charset="0"/>
              </a:rPr>
              <a:t>New safeguards approaches need </a:t>
            </a:r>
            <a:r>
              <a:rPr lang="en-US" sz="2000" u="sn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bold" panose="020B0702040204020203" pitchFamily="34" charset="0"/>
              </a:rPr>
              <a:t>time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bold" panose="020B0702040204020203" pitchFamily="34" charset="0"/>
              </a:rPr>
              <a:t> to develop: </a:t>
            </a:r>
            <a:b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bold" panose="020B0702040204020203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Safeguards by Design (SBD)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bold" panose="020B0702040204020203" pitchFamily="34" charset="0"/>
              </a:rPr>
              <a:t> will be critical</a:t>
            </a:r>
          </a:p>
        </p:txBody>
      </p:sp>
    </p:spTree>
    <p:extLst>
      <p:ext uri="{BB962C8B-B14F-4D97-AF65-F5344CB8AC3E}">
        <p14:creationId xmlns:p14="http://schemas.microsoft.com/office/powerpoint/2010/main" val="361037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288480-00F1-4C7E-A19A-887645DD74DA}"/>
              </a:ext>
            </a:extLst>
          </p:cNvPr>
          <p:cNvSpPr/>
          <p:nvPr/>
        </p:nvSpPr>
        <p:spPr>
          <a:xfrm>
            <a:off x="0" y="5762847"/>
            <a:ext cx="12192000" cy="1095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42723EB7-B382-473D-A342-1F6772A7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04" y="267991"/>
            <a:ext cx="11420996" cy="997196"/>
          </a:xfrm>
        </p:spPr>
        <p:txBody>
          <a:bodyPr/>
          <a:lstStyle/>
          <a:p>
            <a:r>
              <a:rPr lang="en-US" dirty="0"/>
              <a:t>SBD: IAEA/vendor engagement </a:t>
            </a:r>
          </a:p>
        </p:txBody>
      </p:sp>
      <p:pic>
        <p:nvPicPr>
          <p:cNvPr id="4" name="Immagine 9">
            <a:extLst>
              <a:ext uri="{FF2B5EF4-FFF2-40B4-BE49-F238E27FC236}">
                <a16:creationId xmlns:a16="http://schemas.microsoft.com/office/drawing/2014/main" id="{91C78B79-275B-4666-AF4A-FB1B63BD8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759726">
            <a:off x="1800029" y="5830926"/>
            <a:ext cx="743125" cy="74312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F235BE-1364-4F76-BE3F-ABFD75A5DD68}"/>
              </a:ext>
            </a:extLst>
          </p:cNvPr>
          <p:cNvSpPr txBox="1">
            <a:spLocks/>
          </p:cNvSpPr>
          <p:nvPr/>
        </p:nvSpPr>
        <p:spPr>
          <a:xfrm>
            <a:off x="756786" y="1271235"/>
            <a:ext cx="10375039" cy="28370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‘SBD for SMRs’ project under Member State Support Programme (MSSP)</a:t>
            </a:r>
          </a:p>
          <a:p>
            <a:pPr>
              <a:spcBef>
                <a:spcPts val="2400"/>
              </a:spcBef>
            </a:pPr>
            <a: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MSSP tasks: Russia, RoK, US, Canada, Finland, France, </a:t>
            </a:r>
            <a:b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</a:br>
            <a: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China, UK, Belgium, Sweden</a:t>
            </a:r>
          </a:p>
          <a:p>
            <a:pPr>
              <a:spcBef>
                <a:spcPts val="2400"/>
              </a:spcBef>
            </a:pPr>
            <a: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Technologies include FNPP, TNPP, integral PWR, MSR, </a:t>
            </a:r>
            <a:b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</a:br>
            <a: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PB-HTR, LFR</a:t>
            </a:r>
          </a:p>
          <a:p>
            <a:pPr>
              <a:spcBef>
                <a:spcPts val="2400"/>
              </a:spcBef>
            </a:pPr>
            <a:r>
              <a:rPr lang="en-US" sz="24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Goal is to work with Member States to: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evaluate design aspects that impact safeguards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investigate safeguards implementation strategies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chemeClr val="tx2"/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develop internal IAEA document to inform future safeguards development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B1ED8-7974-452E-83EC-7AA26F3FA4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311" y="2157218"/>
            <a:ext cx="2971689" cy="25435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105AF8-6A59-4CCD-AF6A-ED95ABC61280}"/>
              </a:ext>
            </a:extLst>
          </p:cNvPr>
          <p:cNvSpPr txBox="1">
            <a:spLocks/>
          </p:cNvSpPr>
          <p:nvPr/>
        </p:nvSpPr>
        <p:spPr>
          <a:xfrm>
            <a:off x="2288647" y="5960534"/>
            <a:ext cx="7988572" cy="997196"/>
          </a:xfrm>
          <a:prstGeom prst="rect">
            <a:avLst/>
          </a:prstGeom>
          <a:noFill/>
          <a:effectLst/>
        </p:spPr>
        <p:txBody>
          <a:bodyPr tIns="180000" bIns="32400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bold" panose="020B0702040204020203" pitchFamily="34" charset="0"/>
              </a:rPr>
              <a:t>Safeguards by Design: </a:t>
            </a:r>
            <a:r>
              <a:rPr lang="en-US" sz="2000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Semibold" panose="020B0702040204020203" pitchFamily="34" charset="0"/>
              </a:rPr>
              <a:t>collaborative 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128024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theme1.xml><?xml version="1.0" encoding="utf-8"?>
<a:theme xmlns:a="http://schemas.openxmlformats.org/drawingml/2006/main" name="Tema di Office">
  <a:themeElements>
    <a:clrScheme name="IAEA">
      <a:dk1>
        <a:srgbClr val="0069B4"/>
      </a:dk1>
      <a:lt1>
        <a:srgbClr val="FFFFFF"/>
      </a:lt1>
      <a:dk2>
        <a:srgbClr val="333233"/>
      </a:dk2>
      <a:lt2>
        <a:srgbClr val="EEF1F7"/>
      </a:lt2>
      <a:accent1>
        <a:srgbClr val="8ECBF9"/>
      </a:accent1>
      <a:accent2>
        <a:srgbClr val="B9222D"/>
      </a:accent2>
      <a:accent3>
        <a:srgbClr val="B8BE54"/>
      </a:accent3>
      <a:accent4>
        <a:srgbClr val="FCC30A"/>
      </a:accent4>
      <a:accent5>
        <a:srgbClr val="C8B485"/>
      </a:accent5>
      <a:accent6>
        <a:srgbClr val="A61951"/>
      </a:accent6>
      <a:hlink>
        <a:srgbClr val="0069B4"/>
      </a:hlink>
      <a:folHlink>
        <a:srgbClr val="413F8F"/>
      </a:folHlink>
    </a:clrScheme>
    <a:fontScheme name="IAEA -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EA PPT Widescreen Template 16.9" id="{6B240E24-5FC4-E74E-835E-13443A6A9400}" vid="{FCFE58D5-C776-6D4D-A9A1-34BBE2C3D84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9BA3734B177A4E814343E074010310" ma:contentTypeVersion="16" ma:contentTypeDescription="Create a new document." ma:contentTypeScope="" ma:versionID="2388b9e930c0d066ad93c64822cdbe8e">
  <xsd:schema xmlns:xsd="http://www.w3.org/2001/XMLSchema" xmlns:xs="http://www.w3.org/2001/XMLSchema" xmlns:p="http://schemas.microsoft.com/office/2006/metadata/properties" xmlns:ns2="06202fd0-9b13-4216-9262-c16baa40baf6" xmlns:ns3="60e36040-4b20-41ad-9fb1-b2eac4ec2c69" targetNamespace="http://schemas.microsoft.com/office/2006/metadata/properties" ma:root="true" ma:fieldsID="823b9c3e8c47b75b8b945049d1e7a47a" ns2:_="" ns3:_="">
    <xsd:import namespace="06202fd0-9b13-4216-9262-c16baa40baf6"/>
    <xsd:import namespace="60e36040-4b20-41ad-9fb1-b2eac4ec2c6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  <xsd:element ref="ns2:_tz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02fd0-9b13-4216-9262-c16baa40baf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d8eea7e-7083-4a5a-b3db-aa6bd0a12b79}" ma:internalName="TaxCatchAll" ma:showField="CatchAllData" ma:web="06202fd0-9b13-4216-9262-c16baa40ba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tzSourceUrl" ma:index="23" nillable="true" ma:displayName="Tzunami Source URL" ma:description="The source URL of the item" ma:format="" ma:hidden="true" ma:internalName="_tzSourceUrl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e36040-4b20-41ad-9fb1-b2eac4ec2c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0e36040-4b20-41ad-9fb1-b2eac4ec2c69">
      <Terms xmlns="http://schemas.microsoft.com/office/infopath/2007/PartnerControls"/>
    </lcf76f155ced4ddcb4097134ff3c332f>
    <_tzSourceUrl xmlns="06202fd0-9b13-4216-9262-c16baa40baf6" xsi:nil="true"/>
    <TaxCatchAll xmlns="06202fd0-9b13-4216-9262-c16baa40baf6" xsi:nil="true"/>
  </documentManagement>
</p:properties>
</file>

<file path=customXml/itemProps1.xml><?xml version="1.0" encoding="utf-8"?>
<ds:datastoreItem xmlns:ds="http://schemas.openxmlformats.org/officeDocument/2006/customXml" ds:itemID="{EF0162CD-12D7-459D-AB1A-4F8BA7A146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B12B46-B771-4D5F-B242-37000A95F4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202fd0-9b13-4216-9262-c16baa40baf6"/>
    <ds:schemaRef ds:uri="60e36040-4b20-41ad-9fb1-b2eac4ec2c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208786-5C86-49D7-8DC1-3E521A0B290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0e36040-4b20-41ad-9fb1-b2eac4ec2c69"/>
    <ds:schemaRef ds:uri="06202fd0-9b13-4216-9262-c16baa40baf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IAEA PPT Widescreen Template 16.9</Template>
  <TotalTime>0</TotalTime>
  <Words>1387</Words>
  <Application>Microsoft Office PowerPoint</Application>
  <PresentationFormat>Widescreen</PresentationFormat>
  <Paragraphs>148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Segoe UI Semibold</vt:lpstr>
      <vt:lpstr>Roboto Medium</vt:lpstr>
      <vt:lpstr>Arial Rounded MT Bold</vt:lpstr>
      <vt:lpstr>Wingdings</vt:lpstr>
      <vt:lpstr>Segoe UI Black</vt:lpstr>
      <vt:lpstr>Aptos</vt:lpstr>
      <vt:lpstr>Times New Roman</vt:lpstr>
      <vt:lpstr>Roboto Light</vt:lpstr>
      <vt:lpstr>Arial</vt:lpstr>
      <vt:lpstr>Roboto</vt:lpstr>
      <vt:lpstr>Calibri</vt:lpstr>
      <vt:lpstr>Tema di Office</vt:lpstr>
      <vt:lpstr>Safeguards by design:</vt:lpstr>
      <vt:lpstr>The challenge:</vt:lpstr>
      <vt:lpstr>We must be ready to safeguard these</vt:lpstr>
      <vt:lpstr>How can design impact safeguards efficiency?</vt:lpstr>
      <vt:lpstr>How can design impact safeguards efficiency?</vt:lpstr>
      <vt:lpstr>Safeguards challenges for SMRs</vt:lpstr>
      <vt:lpstr>Safeguards challenges for SMRs (cont’d)</vt:lpstr>
      <vt:lpstr>…Therefore: safeguards considerations for SMRs:</vt:lpstr>
      <vt:lpstr>SBD: IAEA/vendor engagement </vt:lpstr>
      <vt:lpstr>SBD: stakeholder interactions</vt:lpstr>
      <vt:lpstr>SBD: lessons learned </vt:lpstr>
      <vt:lpstr>SBD: lessons learned (cont’d) </vt:lpstr>
      <vt:lpstr>SBD: IAEA guidance</vt:lpstr>
      <vt:lpstr>PowerPoint Presentation</vt:lpstr>
      <vt:lpstr>PowerPoint Presentation</vt:lpstr>
    </vt:vector>
  </TitlesOfParts>
  <Manager/>
  <Company>IAEA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Safeguards by design:</dc:title>
  <dc:subject/>
  <dc:creator>WHITLOCK, Jeremy</dc:creator>
  <cp:keywords>Power Point Presentation Template IAEA OPIC Visual Identity IAEA Blue</cp:keywords>
  <dc:description>This template is designed to uphold our commitment to clarity and professionalism. It features a clean layout and incorporates the official IAEA blue, ensuring consistency and impact in your presentations. Use this template to convey your messages effectively and showcase information with precision.</dc:description>
  <cp:lastModifiedBy>WHITLOCK, Jeremy</cp:lastModifiedBy>
  <cp:revision>53</cp:revision>
  <dcterms:created xsi:type="dcterms:W3CDTF">2024-09-30T09:17:25Z</dcterms:created>
  <dcterms:modified xsi:type="dcterms:W3CDTF">2024-10-04T09:55:26Z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0x010100789BA3734B177A4E814343E074010310</vt:lpwstr>
  </property>
  <property fmtid="{D5CDD505-2E9C-101B-9397-08002B2CF9AE}" pid="3" name="MediaServiceImageTags">
    <vt:lpwstr/>
  </property>
</Properties>
</file>